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83" r:id="rId2"/>
    <p:sldId id="284" r:id="rId3"/>
    <p:sldId id="285" r:id="rId4"/>
    <p:sldId id="286" r:id="rId5"/>
    <p:sldId id="291" r:id="rId6"/>
    <p:sldId id="287" r:id="rId7"/>
    <p:sldId id="288" r:id="rId8"/>
    <p:sldId id="289" r:id="rId9"/>
    <p:sldId id="290" r:id="rId10"/>
    <p:sldId id="294" r:id="rId11"/>
    <p:sldId id="29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87694-AD70-4461-9E49-183F447981BB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93243-CB5E-4D25-A5D3-5F6587FA14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8537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B882-1612-4C05-ABFC-43570CB71EF1}" type="slidenum">
              <a:rPr lang="en-NZ" smtClean="0"/>
              <a:pPr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9481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B882-1612-4C05-ABFC-43570CB71EF1}" type="slidenum">
              <a:rPr lang="en-NZ" smtClean="0"/>
              <a:pPr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057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B882-1612-4C05-ABFC-43570CB71EF1}" type="slidenum">
              <a:rPr lang="en-NZ" smtClean="0"/>
              <a:pPr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0611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B882-1612-4C05-ABFC-43570CB71EF1}" type="slidenum">
              <a:rPr lang="en-NZ" smtClean="0"/>
              <a:pPr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370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B882-1612-4C05-ABFC-43570CB71EF1}" type="slidenum">
              <a:rPr lang="en-NZ" smtClean="0"/>
              <a:pPr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9523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B882-1612-4C05-ABFC-43570CB71EF1}" type="slidenum">
              <a:rPr lang="en-NZ" smtClean="0"/>
              <a:pPr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43225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B882-1612-4C05-ABFC-43570CB71EF1}" type="slidenum">
              <a:rPr lang="en-NZ" smtClean="0"/>
              <a:pPr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4940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B882-1612-4C05-ABFC-43570CB71EF1}" type="slidenum">
              <a:rPr lang="en-NZ" smtClean="0"/>
              <a:pPr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255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822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737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065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1057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914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096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385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207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6942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275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807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854E-39A8-4FC6-86DD-0B35E2B324A8}" type="datetimeFigureOut">
              <a:rPr lang="en-NZ" smtClean="0"/>
              <a:t>21/09/2017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0A862-D7AA-4F04-A6CD-68C13B4664E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447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ke@weatherradar.co.nz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hyperlink" Target="mailto:g.Austin@Auckland.ac.n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98" y="3673856"/>
            <a:ext cx="2493847" cy="1859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65761"/>
            <a:ext cx="7772400" cy="2802827"/>
          </a:xfrm>
        </p:spPr>
        <p:txBody>
          <a:bodyPr>
            <a:normAutofit/>
          </a:bodyPr>
          <a:lstStyle/>
          <a:p>
            <a:r>
              <a:rPr lang="en-NZ" sz="4400" dirty="0">
                <a:latin typeface="+mn-lt"/>
              </a:rPr>
              <a:t>USING RAIN RADAR TO ESTIMATE THE SIZE OF FLOOD EVENTS </a:t>
            </a:r>
            <a:br>
              <a:rPr lang="en-NZ" sz="4400" dirty="0">
                <a:latin typeface="+mn-lt"/>
              </a:rPr>
            </a:br>
            <a:endParaRPr lang="en-NZ" sz="4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5702110"/>
            <a:ext cx="6858000" cy="165576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en-NZ" b="1" dirty="0"/>
              <a:t>Luke Sutherland-Stacey </a:t>
            </a:r>
            <a:r>
              <a:rPr lang="en-NZ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Weather Radar NZ </a:t>
            </a:r>
            <a:r>
              <a:rPr lang="en-NZ" b="1" i="1" dirty="0" smtClean="0">
                <a:hlinkClick r:id="rId3"/>
              </a:rPr>
              <a:t>luke@weatherradar.co.nz</a:t>
            </a:r>
            <a:endParaRPr lang="en-NZ" b="1" i="1" dirty="0" smtClean="0"/>
          </a:p>
          <a:p>
            <a:pPr algn="r"/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Tom Joseph 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Mott MacDonald</a:t>
            </a:r>
          </a:p>
          <a:p>
            <a:pPr algn="r"/>
            <a:r>
              <a:rPr lang="en-US" b="1" dirty="0" smtClean="0"/>
              <a:t>Geoff </a:t>
            </a:r>
            <a:r>
              <a:rPr lang="en-US" b="1" dirty="0"/>
              <a:t>Austin </a:t>
            </a:r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Auckland </a:t>
            </a:r>
            <a:r>
              <a:rPr lang="en-NZ" b="1" i="1" dirty="0" smtClean="0">
                <a:hlinkClick r:id="rId4"/>
              </a:rPr>
              <a:t>g.Austin@Auckland.ac.nz</a:t>
            </a:r>
            <a:endParaRPr lang="en-NZ" b="1" i="1" dirty="0" smtClean="0"/>
          </a:p>
          <a:p>
            <a:pPr algn="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Williams and Nick Brown, </a:t>
            </a:r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Auckland Healthy Waters</a:t>
            </a:r>
          </a:p>
          <a:p>
            <a:pPr algn="r"/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b="1" i="1" dirty="0" smtClean="0"/>
              <a:t> </a:t>
            </a:r>
            <a:endParaRPr lang="en-NZ" b="1" i="1" dirty="0"/>
          </a:p>
          <a:p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3856"/>
            <a:ext cx="2479040" cy="1859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9652"/>
          <a:stretch/>
        </p:blipFill>
        <p:spPr>
          <a:xfrm>
            <a:off x="5982860" y="3673856"/>
            <a:ext cx="2731736" cy="1859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5989" t="19262" r="31057"/>
          <a:stretch/>
        </p:blipFill>
        <p:spPr>
          <a:xfrm>
            <a:off x="8714596" y="3655486"/>
            <a:ext cx="1950720" cy="18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23005"/>
            <a:ext cx="9144000" cy="631576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52576" y="122619"/>
            <a:ext cx="5311521" cy="76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Where to from here?</a:t>
            </a:r>
          </a:p>
          <a:p>
            <a:endParaRPr lang="en-NZ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6897" y="505752"/>
            <a:ext cx="6878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Operational use of radar data planned. (H2KnowHow interface)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1 hours Radar</a:t>
            </a:r>
            <a:r>
              <a:rPr lang="en-NZ" b="1" i="1" dirty="0"/>
              <a:t> </a:t>
            </a:r>
            <a:r>
              <a:rPr lang="en-NZ" b="1" i="1" dirty="0" err="1"/>
              <a:t>Nowcasts</a:t>
            </a:r>
            <a:r>
              <a:rPr lang="en-NZ" b="1" i="1" dirty="0"/>
              <a:t> </a:t>
            </a:r>
            <a:r>
              <a:rPr lang="en-NZ" dirty="0"/>
              <a:t>for operational </a:t>
            </a:r>
            <a:r>
              <a:rPr lang="en-NZ" dirty="0" err="1"/>
              <a:t>stormwater</a:t>
            </a:r>
            <a:r>
              <a:rPr lang="en-NZ" dirty="0"/>
              <a:t> management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512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52576" y="122619"/>
            <a:ext cx="5311521" cy="76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Where to from here?</a:t>
            </a:r>
          </a:p>
          <a:p>
            <a:endParaRPr lang="en-NZ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6897" y="505752"/>
            <a:ext cx="6878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Operational use of radar data planned. (H2nOw-How interface)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1 hours Radar</a:t>
            </a:r>
            <a:r>
              <a:rPr lang="en-NZ" b="1" i="1" dirty="0"/>
              <a:t> </a:t>
            </a:r>
            <a:r>
              <a:rPr lang="en-NZ" b="1" i="1" dirty="0" err="1"/>
              <a:t>Nowcasts</a:t>
            </a:r>
            <a:r>
              <a:rPr lang="en-NZ" b="1" i="1" dirty="0"/>
              <a:t> </a:t>
            </a:r>
            <a:r>
              <a:rPr lang="en-NZ" dirty="0"/>
              <a:t>for operational </a:t>
            </a:r>
            <a:r>
              <a:rPr lang="en-NZ" dirty="0" err="1"/>
              <a:t>stormwater</a:t>
            </a:r>
            <a:r>
              <a:rPr lang="en-NZ" dirty="0"/>
              <a:t> management</a:t>
            </a:r>
          </a:p>
          <a:p>
            <a:endParaRPr lang="en-NZ" dirty="0"/>
          </a:p>
        </p:txBody>
      </p:sp>
      <p:pic>
        <p:nvPicPr>
          <p:cNvPr id="2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481" y="1481138"/>
            <a:ext cx="9144000" cy="5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66321" y="290119"/>
            <a:ext cx="3793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dirty="0"/>
              <a:t>Estimating Flood events with Rain Gauges</a:t>
            </a:r>
            <a:endParaRPr lang="en-NZ" sz="3200" dirty="0"/>
          </a:p>
        </p:txBody>
      </p:sp>
      <p:pic>
        <p:nvPicPr>
          <p:cNvPr id="7" name="Picture 6" descr="E:\uoa_papers\2015_process_metservice\AucklandStormwater\20150715_0600_ARI_all_durations_Gau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79" y="128063"/>
            <a:ext cx="4888523" cy="66508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21876" y="3068515"/>
            <a:ext cx="2910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Resulting ARI estimates are spatially smooth</a:t>
            </a:r>
          </a:p>
          <a:p>
            <a:endParaRPr lang="en-NZ" dirty="0"/>
          </a:p>
          <a:p>
            <a:r>
              <a:rPr lang="en-NZ" dirty="0"/>
              <a:t>Is there more variability between the rain gauge locations which might better explain observed flooding?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16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499616" y="1710453"/>
            <a:ext cx="342595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Two Radar systems are available in Auckland. </a:t>
            </a:r>
          </a:p>
          <a:p>
            <a:r>
              <a:rPr lang="en-NZ" i="1" dirty="0">
                <a:solidFill>
                  <a:srgbClr val="0070C0"/>
                </a:solidFill>
              </a:rPr>
              <a:t>NZ </a:t>
            </a:r>
            <a:r>
              <a:rPr lang="en-NZ" i="1" dirty="0" err="1">
                <a:solidFill>
                  <a:srgbClr val="0070C0"/>
                </a:solidFill>
              </a:rPr>
              <a:t>Metservice</a:t>
            </a:r>
            <a:r>
              <a:rPr lang="en-NZ" i="1" dirty="0">
                <a:solidFill>
                  <a:srgbClr val="0070C0"/>
                </a:solidFill>
              </a:rPr>
              <a:t>: large permanent radar station</a:t>
            </a:r>
          </a:p>
          <a:p>
            <a:r>
              <a:rPr lang="en-NZ" i="1" dirty="0" err="1">
                <a:solidFill>
                  <a:srgbClr val="FF0000"/>
                </a:solidFill>
              </a:rPr>
              <a:t>UoA</a:t>
            </a:r>
            <a:r>
              <a:rPr lang="en-NZ" i="1" dirty="0">
                <a:solidFill>
                  <a:srgbClr val="FF0000"/>
                </a:solidFill>
              </a:rPr>
              <a:t>: small (including mobile) research radars</a:t>
            </a:r>
          </a:p>
          <a:p>
            <a:endParaRPr lang="en-NZ" i="1" dirty="0"/>
          </a:p>
          <a:p>
            <a:r>
              <a:rPr lang="en-NZ" i="1" dirty="0"/>
              <a:t>Significant post processing is required to yield good quality radar data</a:t>
            </a:r>
          </a:p>
          <a:p>
            <a:endParaRPr lang="en-NZ" i="1" dirty="0"/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MILSOM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, G.  et al.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Project Storm 2 - A "world class" strategic planning tool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1400" u="sng" dirty="0">
                <a:solidFill>
                  <a:schemeClr val="bg1">
                    <a:lumMod val="65000"/>
                  </a:schemeClr>
                </a:solidFill>
              </a:rPr>
              <a:t>Water New Zealand Conference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. 19-21 September, Energy Events Centre,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Rotorua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2007.</a:t>
            </a:r>
            <a:endParaRPr lang="en-NZ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92" y="122619"/>
            <a:ext cx="5178552" cy="666466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52576" y="122619"/>
            <a:ext cx="4433697" cy="7662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Rainfall Quantification: Observation Systems</a:t>
            </a:r>
            <a:endParaRPr lang="en-NZ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5088" y="1156454"/>
            <a:ext cx="183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/>
              <a:t>Metservice</a:t>
            </a:r>
            <a:r>
              <a:rPr lang="en-NZ" dirty="0"/>
              <a:t> Radar</a:t>
            </a:r>
            <a:endParaRPr lang="en-NZ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973568" y="1341120"/>
            <a:ext cx="809244" cy="18466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40730" y="5003495"/>
            <a:ext cx="291084" cy="6888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20918" y="4340198"/>
            <a:ext cx="94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100km Range</a:t>
            </a:r>
            <a:endParaRPr lang="en-NZ" dirty="0"/>
          </a:p>
        </p:txBody>
      </p:sp>
      <p:sp>
        <p:nvSpPr>
          <p:cNvPr id="19" name="TextBox 18"/>
          <p:cNvSpPr txBox="1"/>
          <p:nvPr/>
        </p:nvSpPr>
        <p:spPr>
          <a:xfrm>
            <a:off x="8953500" y="1940543"/>
            <a:ext cx="1583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University of Auckland Field Site (20 km range)</a:t>
            </a:r>
          </a:p>
          <a:p>
            <a:endParaRPr lang="en-NZ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9034272" y="3070302"/>
            <a:ext cx="597408" cy="212349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1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6896" y="727142"/>
            <a:ext cx="45280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NZ" dirty="0"/>
              <a:t>Data handling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/>
              <a:t>Binary manufacturer radar data format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/>
              <a:t>Polar to GIS coordinate system (NZTM) mapping</a:t>
            </a:r>
          </a:p>
          <a:p>
            <a:pPr marL="342900" indent="-342900">
              <a:buFont typeface="+mj-lt"/>
              <a:buAutoNum type="arabicPeriod"/>
            </a:pPr>
            <a:r>
              <a:rPr lang="en-NZ" dirty="0"/>
              <a:t>Automatic QC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/>
              <a:t>Ground clutter (hills, buildings and trees)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/>
              <a:t>2</a:t>
            </a:r>
            <a:r>
              <a:rPr lang="en-NZ" baseline="30000" dirty="0"/>
              <a:t>nd</a:t>
            </a:r>
            <a:r>
              <a:rPr lang="en-NZ" dirty="0"/>
              <a:t> trip echoes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dirty="0"/>
              <a:t>Other R/F transmitters</a:t>
            </a:r>
          </a:p>
          <a:p>
            <a:pPr marL="342900" indent="-342900">
              <a:buFont typeface="+mj-lt"/>
              <a:buAutoNum type="arabicPeriod"/>
            </a:pPr>
            <a:r>
              <a:rPr lang="en-NZ" dirty="0"/>
              <a:t>Advection between scans</a:t>
            </a:r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r>
              <a:rPr lang="en-NZ" dirty="0"/>
              <a:t>Radar/Rain gauge correction </a:t>
            </a:r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24001" y="98235"/>
            <a:ext cx="5311521" cy="76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Radar Data preparation</a:t>
            </a:r>
            <a:endParaRPr lang="en-NZ" sz="3200" dirty="0">
              <a:latin typeface="+mn-lt"/>
            </a:endParaRPr>
          </a:p>
        </p:txBody>
      </p:sp>
      <p:pic>
        <p:nvPicPr>
          <p:cNvPr id="4" name="Picture 3" descr="E:\uoa_papers\2015_process_metservice\AucklandStormwater\201507150600_24hour_accumulation_Rad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40" y="1137857"/>
            <a:ext cx="1679783" cy="233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E:\uoa_papers\2015_process_metservice\AucklandStormwater\201507150600_peak_intensity_Rad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39" y="3746320"/>
            <a:ext cx="1652880" cy="22977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4888229" y="4013020"/>
            <a:ext cx="4865370" cy="1590675"/>
            <a:chOff x="0" y="266700"/>
            <a:chExt cx="4865370" cy="1590675"/>
          </a:xfrm>
        </p:grpSpPr>
        <p:grpSp>
          <p:nvGrpSpPr>
            <p:cNvPr id="28" name="Group 27"/>
            <p:cNvGrpSpPr/>
            <p:nvPr/>
          </p:nvGrpSpPr>
          <p:grpSpPr>
            <a:xfrm>
              <a:off x="0" y="266700"/>
              <a:ext cx="1208076" cy="1504950"/>
              <a:chOff x="0" y="0"/>
              <a:chExt cx="1208076" cy="150495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0" y="0"/>
                <a:ext cx="1208076" cy="1504950"/>
                <a:chOff x="0" y="0"/>
                <a:chExt cx="1208076" cy="150495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0" y="0"/>
                  <a:ext cx="1208076" cy="150495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NZ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133350" y="219075"/>
                  <a:ext cx="440883" cy="409575"/>
                </a:xfrm>
                <a:custGeom>
                  <a:avLst/>
                  <a:gdLst>
                    <a:gd name="connsiteX0" fmla="*/ 355158 w 440883"/>
                    <a:gd name="connsiteY0" fmla="*/ 0 h 409575"/>
                    <a:gd name="connsiteX1" fmla="*/ 278958 w 440883"/>
                    <a:gd name="connsiteY1" fmla="*/ 19050 h 409575"/>
                    <a:gd name="connsiteX2" fmla="*/ 250383 w 440883"/>
                    <a:gd name="connsiteY2" fmla="*/ 38100 h 409575"/>
                    <a:gd name="connsiteX3" fmla="*/ 231333 w 440883"/>
                    <a:gd name="connsiteY3" fmla="*/ 66675 h 409575"/>
                    <a:gd name="connsiteX4" fmla="*/ 221808 w 440883"/>
                    <a:gd name="connsiteY4" fmla="*/ 114300 h 409575"/>
                    <a:gd name="connsiteX5" fmla="*/ 193233 w 440883"/>
                    <a:gd name="connsiteY5" fmla="*/ 133350 h 409575"/>
                    <a:gd name="connsiteX6" fmla="*/ 50358 w 440883"/>
                    <a:gd name="connsiteY6" fmla="*/ 104775 h 409575"/>
                    <a:gd name="connsiteX7" fmla="*/ 21783 w 440883"/>
                    <a:gd name="connsiteY7" fmla="*/ 85725 h 409575"/>
                    <a:gd name="connsiteX8" fmla="*/ 12258 w 440883"/>
                    <a:gd name="connsiteY8" fmla="*/ 238125 h 409575"/>
                    <a:gd name="connsiteX9" fmla="*/ 31308 w 440883"/>
                    <a:gd name="connsiteY9" fmla="*/ 266700 h 409575"/>
                    <a:gd name="connsiteX10" fmla="*/ 59883 w 440883"/>
                    <a:gd name="connsiteY10" fmla="*/ 285750 h 409575"/>
                    <a:gd name="connsiteX11" fmla="*/ 78933 w 440883"/>
                    <a:gd name="connsiteY11" fmla="*/ 314325 h 409575"/>
                    <a:gd name="connsiteX12" fmla="*/ 88458 w 440883"/>
                    <a:gd name="connsiteY12" fmla="*/ 342900 h 409575"/>
                    <a:gd name="connsiteX13" fmla="*/ 155133 w 440883"/>
                    <a:gd name="connsiteY13" fmla="*/ 400050 h 409575"/>
                    <a:gd name="connsiteX14" fmla="*/ 193233 w 440883"/>
                    <a:gd name="connsiteY14" fmla="*/ 409575 h 409575"/>
                    <a:gd name="connsiteX15" fmla="*/ 212283 w 440883"/>
                    <a:gd name="connsiteY15" fmla="*/ 381000 h 409575"/>
                    <a:gd name="connsiteX16" fmla="*/ 231333 w 440883"/>
                    <a:gd name="connsiteY16" fmla="*/ 266700 h 409575"/>
                    <a:gd name="connsiteX17" fmla="*/ 317058 w 440883"/>
                    <a:gd name="connsiteY17" fmla="*/ 257175 h 409575"/>
                    <a:gd name="connsiteX18" fmla="*/ 364683 w 440883"/>
                    <a:gd name="connsiteY18" fmla="*/ 200025 h 409575"/>
                    <a:gd name="connsiteX19" fmla="*/ 374208 w 440883"/>
                    <a:gd name="connsiteY19" fmla="*/ 171450 h 409575"/>
                    <a:gd name="connsiteX20" fmla="*/ 440883 w 440883"/>
                    <a:gd name="connsiteY20" fmla="*/ 123825 h 409575"/>
                    <a:gd name="connsiteX21" fmla="*/ 393258 w 440883"/>
                    <a:gd name="connsiteY21" fmla="*/ 19050 h 409575"/>
                    <a:gd name="connsiteX22" fmla="*/ 355158 w 440883"/>
                    <a:gd name="connsiteY22" fmla="*/ 0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40883" h="409575">
                      <a:moveTo>
                        <a:pt x="355158" y="0"/>
                      </a:moveTo>
                      <a:cubicBezTo>
                        <a:pt x="336108" y="0"/>
                        <a:pt x="298484" y="9287"/>
                        <a:pt x="278958" y="19050"/>
                      </a:cubicBezTo>
                      <a:cubicBezTo>
                        <a:pt x="268719" y="24170"/>
                        <a:pt x="259908" y="31750"/>
                        <a:pt x="250383" y="38100"/>
                      </a:cubicBezTo>
                      <a:cubicBezTo>
                        <a:pt x="244033" y="47625"/>
                        <a:pt x="235353" y="55956"/>
                        <a:pt x="231333" y="66675"/>
                      </a:cubicBezTo>
                      <a:cubicBezTo>
                        <a:pt x="225649" y="81834"/>
                        <a:pt x="229840" y="100244"/>
                        <a:pt x="221808" y="114300"/>
                      </a:cubicBezTo>
                      <a:cubicBezTo>
                        <a:pt x="216128" y="124239"/>
                        <a:pt x="202758" y="127000"/>
                        <a:pt x="193233" y="133350"/>
                      </a:cubicBezTo>
                      <a:cubicBezTo>
                        <a:pt x="160078" y="129666"/>
                        <a:pt x="84128" y="127288"/>
                        <a:pt x="50358" y="104775"/>
                      </a:cubicBezTo>
                      <a:lnTo>
                        <a:pt x="21783" y="85725"/>
                      </a:lnTo>
                      <a:cubicBezTo>
                        <a:pt x="-1754" y="156335"/>
                        <a:pt x="-8169" y="149607"/>
                        <a:pt x="12258" y="238125"/>
                      </a:cubicBezTo>
                      <a:cubicBezTo>
                        <a:pt x="14832" y="249279"/>
                        <a:pt x="23213" y="258605"/>
                        <a:pt x="31308" y="266700"/>
                      </a:cubicBezTo>
                      <a:cubicBezTo>
                        <a:pt x="39403" y="274795"/>
                        <a:pt x="50358" y="279400"/>
                        <a:pt x="59883" y="285750"/>
                      </a:cubicBezTo>
                      <a:cubicBezTo>
                        <a:pt x="66233" y="295275"/>
                        <a:pt x="73813" y="304086"/>
                        <a:pt x="78933" y="314325"/>
                      </a:cubicBezTo>
                      <a:cubicBezTo>
                        <a:pt x="83423" y="323305"/>
                        <a:pt x="82889" y="334546"/>
                        <a:pt x="88458" y="342900"/>
                      </a:cubicBezTo>
                      <a:cubicBezTo>
                        <a:pt x="97990" y="357198"/>
                        <a:pt x="141928" y="393448"/>
                        <a:pt x="155133" y="400050"/>
                      </a:cubicBezTo>
                      <a:cubicBezTo>
                        <a:pt x="166842" y="405904"/>
                        <a:pt x="180533" y="406400"/>
                        <a:pt x="193233" y="409575"/>
                      </a:cubicBezTo>
                      <a:cubicBezTo>
                        <a:pt x="199583" y="400050"/>
                        <a:pt x="211405" y="392414"/>
                        <a:pt x="212283" y="381000"/>
                      </a:cubicBezTo>
                      <a:cubicBezTo>
                        <a:pt x="215835" y="334826"/>
                        <a:pt x="171108" y="281756"/>
                        <a:pt x="231333" y="266700"/>
                      </a:cubicBezTo>
                      <a:cubicBezTo>
                        <a:pt x="259225" y="259727"/>
                        <a:pt x="288483" y="260350"/>
                        <a:pt x="317058" y="257175"/>
                      </a:cubicBezTo>
                      <a:cubicBezTo>
                        <a:pt x="338124" y="236109"/>
                        <a:pt x="351422" y="226547"/>
                        <a:pt x="364683" y="200025"/>
                      </a:cubicBezTo>
                      <a:cubicBezTo>
                        <a:pt x="369173" y="191045"/>
                        <a:pt x="367780" y="179163"/>
                        <a:pt x="374208" y="171450"/>
                      </a:cubicBezTo>
                      <a:cubicBezTo>
                        <a:pt x="381592" y="162589"/>
                        <a:pt x="427853" y="132512"/>
                        <a:pt x="440883" y="123825"/>
                      </a:cubicBezTo>
                      <a:cubicBezTo>
                        <a:pt x="431885" y="33845"/>
                        <a:pt x="461563" y="28808"/>
                        <a:pt x="393258" y="19050"/>
                      </a:cubicBezTo>
                      <a:cubicBezTo>
                        <a:pt x="383829" y="17703"/>
                        <a:pt x="374208" y="0"/>
                        <a:pt x="355158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NZ"/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>
                  <a:off x="600075" y="571500"/>
                  <a:ext cx="276225" cy="211946"/>
                </a:xfrm>
                <a:custGeom>
                  <a:avLst/>
                  <a:gdLst>
                    <a:gd name="connsiteX0" fmla="*/ 152400 w 276225"/>
                    <a:gd name="connsiteY0" fmla="*/ 2396 h 211946"/>
                    <a:gd name="connsiteX1" fmla="*/ 76200 w 276225"/>
                    <a:gd name="connsiteY1" fmla="*/ 11921 h 211946"/>
                    <a:gd name="connsiteX2" fmla="*/ 19050 w 276225"/>
                    <a:gd name="connsiteY2" fmla="*/ 50021 h 211946"/>
                    <a:gd name="connsiteX3" fmla="*/ 0 w 276225"/>
                    <a:gd name="connsiteY3" fmla="*/ 78596 h 211946"/>
                    <a:gd name="connsiteX4" fmla="*/ 19050 w 276225"/>
                    <a:gd name="connsiteY4" fmla="*/ 107171 h 211946"/>
                    <a:gd name="connsiteX5" fmla="*/ 85725 w 276225"/>
                    <a:gd name="connsiteY5" fmla="*/ 135746 h 211946"/>
                    <a:gd name="connsiteX6" fmla="*/ 114300 w 276225"/>
                    <a:gd name="connsiteY6" fmla="*/ 192896 h 211946"/>
                    <a:gd name="connsiteX7" fmla="*/ 142875 w 276225"/>
                    <a:gd name="connsiteY7" fmla="*/ 211946 h 211946"/>
                    <a:gd name="connsiteX8" fmla="*/ 171450 w 276225"/>
                    <a:gd name="connsiteY8" fmla="*/ 202421 h 211946"/>
                    <a:gd name="connsiteX9" fmla="*/ 190500 w 276225"/>
                    <a:gd name="connsiteY9" fmla="*/ 135746 h 211946"/>
                    <a:gd name="connsiteX10" fmla="*/ 219075 w 276225"/>
                    <a:gd name="connsiteY10" fmla="*/ 116696 h 211946"/>
                    <a:gd name="connsiteX11" fmla="*/ 276225 w 276225"/>
                    <a:gd name="connsiteY11" fmla="*/ 97646 h 211946"/>
                    <a:gd name="connsiteX12" fmla="*/ 257175 w 276225"/>
                    <a:gd name="connsiteY12" fmla="*/ 69071 h 211946"/>
                    <a:gd name="connsiteX13" fmla="*/ 247650 w 276225"/>
                    <a:gd name="connsiteY13" fmla="*/ 40496 h 211946"/>
                    <a:gd name="connsiteX14" fmla="*/ 190500 w 276225"/>
                    <a:gd name="connsiteY14" fmla="*/ 21446 h 211946"/>
                    <a:gd name="connsiteX15" fmla="*/ 161925 w 276225"/>
                    <a:gd name="connsiteY15" fmla="*/ 2396 h 211946"/>
                    <a:gd name="connsiteX16" fmla="*/ 152400 w 276225"/>
                    <a:gd name="connsiteY16" fmla="*/ 2396 h 21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6225" h="211946">
                      <a:moveTo>
                        <a:pt x="152400" y="2396"/>
                      </a:moveTo>
                      <a:cubicBezTo>
                        <a:pt x="138113" y="3983"/>
                        <a:pt x="100306" y="3312"/>
                        <a:pt x="76200" y="11921"/>
                      </a:cubicBezTo>
                      <a:cubicBezTo>
                        <a:pt x="54639" y="19622"/>
                        <a:pt x="19050" y="50021"/>
                        <a:pt x="19050" y="50021"/>
                      </a:cubicBezTo>
                      <a:cubicBezTo>
                        <a:pt x="12700" y="59546"/>
                        <a:pt x="0" y="67148"/>
                        <a:pt x="0" y="78596"/>
                      </a:cubicBezTo>
                      <a:cubicBezTo>
                        <a:pt x="0" y="90044"/>
                        <a:pt x="10256" y="99842"/>
                        <a:pt x="19050" y="107171"/>
                      </a:cubicBezTo>
                      <a:cubicBezTo>
                        <a:pt x="34743" y="120249"/>
                        <a:pt x="65873" y="129129"/>
                        <a:pt x="85725" y="135746"/>
                      </a:cubicBezTo>
                      <a:cubicBezTo>
                        <a:pt x="93472" y="158987"/>
                        <a:pt x="95836" y="174432"/>
                        <a:pt x="114300" y="192896"/>
                      </a:cubicBezTo>
                      <a:cubicBezTo>
                        <a:pt x="122395" y="200991"/>
                        <a:pt x="133350" y="205596"/>
                        <a:pt x="142875" y="211946"/>
                      </a:cubicBezTo>
                      <a:cubicBezTo>
                        <a:pt x="152400" y="208771"/>
                        <a:pt x="164350" y="209521"/>
                        <a:pt x="171450" y="202421"/>
                      </a:cubicBezTo>
                      <a:cubicBezTo>
                        <a:pt x="176321" y="197550"/>
                        <a:pt x="190006" y="136488"/>
                        <a:pt x="190500" y="135746"/>
                      </a:cubicBezTo>
                      <a:cubicBezTo>
                        <a:pt x="196850" y="126221"/>
                        <a:pt x="208614" y="121345"/>
                        <a:pt x="219075" y="116696"/>
                      </a:cubicBezTo>
                      <a:cubicBezTo>
                        <a:pt x="237425" y="108541"/>
                        <a:pt x="276225" y="97646"/>
                        <a:pt x="276225" y="97646"/>
                      </a:cubicBezTo>
                      <a:cubicBezTo>
                        <a:pt x="269875" y="88121"/>
                        <a:pt x="262295" y="79310"/>
                        <a:pt x="257175" y="69071"/>
                      </a:cubicBezTo>
                      <a:cubicBezTo>
                        <a:pt x="252685" y="60091"/>
                        <a:pt x="255820" y="46332"/>
                        <a:pt x="247650" y="40496"/>
                      </a:cubicBezTo>
                      <a:cubicBezTo>
                        <a:pt x="231310" y="28824"/>
                        <a:pt x="207208" y="32585"/>
                        <a:pt x="190500" y="21446"/>
                      </a:cubicBezTo>
                      <a:cubicBezTo>
                        <a:pt x="180975" y="15096"/>
                        <a:pt x="172164" y="7516"/>
                        <a:pt x="161925" y="2396"/>
                      </a:cubicBezTo>
                      <a:cubicBezTo>
                        <a:pt x="152945" y="-2094"/>
                        <a:pt x="166687" y="809"/>
                        <a:pt x="152400" y="239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NZ"/>
                </a:p>
              </p:txBody>
            </p:sp>
          </p:grpSp>
          <p:sp>
            <p:nvSpPr>
              <p:cNvPr id="56" name="Text Box 2"/>
              <p:cNvSpPr txBox="1">
                <a:spLocks noChangeArrowheads="1"/>
              </p:cNvSpPr>
              <p:nvPr/>
            </p:nvSpPr>
            <p:spPr bwMode="auto">
              <a:xfrm>
                <a:off x="0" y="1209675"/>
                <a:ext cx="762000" cy="295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NZ" sz="1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Frame </a:t>
                </a:r>
                <a:r>
                  <a:rPr lang="en-NZ" sz="1100" i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endParaRPr lang="en-NZ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657600" y="295275"/>
              <a:ext cx="1207770" cy="1504950"/>
              <a:chOff x="0" y="38100"/>
              <a:chExt cx="1208111" cy="1504950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0" y="38100"/>
                <a:ext cx="1208111" cy="1504950"/>
                <a:chOff x="0" y="38100"/>
                <a:chExt cx="1208111" cy="150495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0" y="38100"/>
                  <a:ext cx="1208076" cy="150495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NZ"/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>
                  <a:off x="561699" y="571496"/>
                  <a:ext cx="517988" cy="638179"/>
                </a:xfrm>
                <a:custGeom>
                  <a:avLst/>
                  <a:gdLst>
                    <a:gd name="connsiteX0" fmla="*/ 394163 w 517988"/>
                    <a:gd name="connsiteY0" fmla="*/ 9529 h 638179"/>
                    <a:gd name="connsiteX1" fmla="*/ 308438 w 517988"/>
                    <a:gd name="connsiteY1" fmla="*/ 9529 h 638179"/>
                    <a:gd name="connsiteX2" fmla="*/ 298913 w 517988"/>
                    <a:gd name="connsiteY2" fmla="*/ 66679 h 638179"/>
                    <a:gd name="connsiteX3" fmla="*/ 289388 w 517988"/>
                    <a:gd name="connsiteY3" fmla="*/ 209554 h 638179"/>
                    <a:gd name="connsiteX4" fmla="*/ 270338 w 517988"/>
                    <a:gd name="connsiteY4" fmla="*/ 266704 h 638179"/>
                    <a:gd name="connsiteX5" fmla="*/ 203663 w 517988"/>
                    <a:gd name="connsiteY5" fmla="*/ 295279 h 638179"/>
                    <a:gd name="connsiteX6" fmla="*/ 136988 w 517988"/>
                    <a:gd name="connsiteY6" fmla="*/ 285754 h 638179"/>
                    <a:gd name="connsiteX7" fmla="*/ 70313 w 517988"/>
                    <a:gd name="connsiteY7" fmla="*/ 266704 h 638179"/>
                    <a:gd name="connsiteX8" fmla="*/ 32213 w 517988"/>
                    <a:gd name="connsiteY8" fmla="*/ 257179 h 638179"/>
                    <a:gd name="connsiteX9" fmla="*/ 22688 w 517988"/>
                    <a:gd name="connsiteY9" fmla="*/ 295279 h 638179"/>
                    <a:gd name="connsiteX10" fmla="*/ 13163 w 517988"/>
                    <a:gd name="connsiteY10" fmla="*/ 323854 h 638179"/>
                    <a:gd name="connsiteX11" fmla="*/ 3638 w 517988"/>
                    <a:gd name="connsiteY11" fmla="*/ 466729 h 638179"/>
                    <a:gd name="connsiteX12" fmla="*/ 41738 w 517988"/>
                    <a:gd name="connsiteY12" fmla="*/ 628654 h 638179"/>
                    <a:gd name="connsiteX13" fmla="*/ 70313 w 517988"/>
                    <a:gd name="connsiteY13" fmla="*/ 638179 h 638179"/>
                    <a:gd name="connsiteX14" fmla="*/ 117938 w 517988"/>
                    <a:gd name="connsiteY14" fmla="*/ 628654 h 638179"/>
                    <a:gd name="connsiteX15" fmla="*/ 136988 w 517988"/>
                    <a:gd name="connsiteY15" fmla="*/ 600079 h 638179"/>
                    <a:gd name="connsiteX16" fmla="*/ 165563 w 517988"/>
                    <a:gd name="connsiteY16" fmla="*/ 590554 h 638179"/>
                    <a:gd name="connsiteX17" fmla="*/ 175088 w 517988"/>
                    <a:gd name="connsiteY17" fmla="*/ 552454 h 638179"/>
                    <a:gd name="connsiteX18" fmla="*/ 184613 w 517988"/>
                    <a:gd name="connsiteY18" fmla="*/ 495304 h 638179"/>
                    <a:gd name="connsiteX19" fmla="*/ 241763 w 517988"/>
                    <a:gd name="connsiteY19" fmla="*/ 476254 h 638179"/>
                    <a:gd name="connsiteX20" fmla="*/ 270338 w 517988"/>
                    <a:gd name="connsiteY20" fmla="*/ 457204 h 638179"/>
                    <a:gd name="connsiteX21" fmla="*/ 317963 w 517988"/>
                    <a:gd name="connsiteY21" fmla="*/ 400054 h 638179"/>
                    <a:gd name="connsiteX22" fmla="*/ 346538 w 517988"/>
                    <a:gd name="connsiteY22" fmla="*/ 371479 h 638179"/>
                    <a:gd name="connsiteX23" fmla="*/ 375113 w 517988"/>
                    <a:gd name="connsiteY23" fmla="*/ 352429 h 638179"/>
                    <a:gd name="connsiteX24" fmla="*/ 479888 w 517988"/>
                    <a:gd name="connsiteY24" fmla="*/ 333379 h 638179"/>
                    <a:gd name="connsiteX25" fmla="*/ 498938 w 517988"/>
                    <a:gd name="connsiteY25" fmla="*/ 304804 h 638179"/>
                    <a:gd name="connsiteX26" fmla="*/ 517988 w 517988"/>
                    <a:gd name="connsiteY26" fmla="*/ 247654 h 638179"/>
                    <a:gd name="connsiteX27" fmla="*/ 508463 w 517988"/>
                    <a:gd name="connsiteY27" fmla="*/ 161929 h 638179"/>
                    <a:gd name="connsiteX28" fmla="*/ 479888 w 517988"/>
                    <a:gd name="connsiteY28" fmla="*/ 142879 h 638179"/>
                    <a:gd name="connsiteX29" fmla="*/ 460838 w 517988"/>
                    <a:gd name="connsiteY29" fmla="*/ 57154 h 638179"/>
                    <a:gd name="connsiteX30" fmla="*/ 375113 w 517988"/>
                    <a:gd name="connsiteY30" fmla="*/ 19054 h 638179"/>
                    <a:gd name="connsiteX31" fmla="*/ 327488 w 517988"/>
                    <a:gd name="connsiteY31" fmla="*/ 9529 h 638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17988" h="638179">
                      <a:moveTo>
                        <a:pt x="394163" y="9529"/>
                      </a:moveTo>
                      <a:cubicBezTo>
                        <a:pt x="393785" y="9466"/>
                        <a:pt x="320672" y="-11880"/>
                        <a:pt x="308438" y="9529"/>
                      </a:cubicBezTo>
                      <a:cubicBezTo>
                        <a:pt x="298856" y="26297"/>
                        <a:pt x="302088" y="47629"/>
                        <a:pt x="298913" y="66679"/>
                      </a:cubicBezTo>
                      <a:cubicBezTo>
                        <a:pt x="295738" y="114304"/>
                        <a:pt x="296138" y="162303"/>
                        <a:pt x="289388" y="209554"/>
                      </a:cubicBezTo>
                      <a:cubicBezTo>
                        <a:pt x="286548" y="229433"/>
                        <a:pt x="288299" y="257724"/>
                        <a:pt x="270338" y="266704"/>
                      </a:cubicBezTo>
                      <a:cubicBezTo>
                        <a:pt x="223258" y="290244"/>
                        <a:pt x="245708" y="281264"/>
                        <a:pt x="203663" y="295279"/>
                      </a:cubicBezTo>
                      <a:cubicBezTo>
                        <a:pt x="181438" y="292104"/>
                        <a:pt x="159077" y="289770"/>
                        <a:pt x="136988" y="285754"/>
                      </a:cubicBezTo>
                      <a:cubicBezTo>
                        <a:pt x="96045" y="278310"/>
                        <a:pt x="106017" y="276905"/>
                        <a:pt x="70313" y="266704"/>
                      </a:cubicBezTo>
                      <a:cubicBezTo>
                        <a:pt x="57726" y="263108"/>
                        <a:pt x="44913" y="260354"/>
                        <a:pt x="32213" y="257179"/>
                      </a:cubicBezTo>
                      <a:cubicBezTo>
                        <a:pt x="29038" y="269879"/>
                        <a:pt x="26284" y="282692"/>
                        <a:pt x="22688" y="295279"/>
                      </a:cubicBezTo>
                      <a:cubicBezTo>
                        <a:pt x="19930" y="304933"/>
                        <a:pt x="14272" y="313875"/>
                        <a:pt x="13163" y="323854"/>
                      </a:cubicBezTo>
                      <a:cubicBezTo>
                        <a:pt x="7892" y="371293"/>
                        <a:pt x="6813" y="419104"/>
                        <a:pt x="3638" y="466729"/>
                      </a:cubicBezTo>
                      <a:cubicBezTo>
                        <a:pt x="10652" y="571935"/>
                        <a:pt x="-25766" y="594902"/>
                        <a:pt x="41738" y="628654"/>
                      </a:cubicBezTo>
                      <a:cubicBezTo>
                        <a:pt x="50718" y="633144"/>
                        <a:pt x="60788" y="635004"/>
                        <a:pt x="70313" y="638179"/>
                      </a:cubicBezTo>
                      <a:cubicBezTo>
                        <a:pt x="86188" y="635004"/>
                        <a:pt x="103882" y="636686"/>
                        <a:pt x="117938" y="628654"/>
                      </a:cubicBezTo>
                      <a:cubicBezTo>
                        <a:pt x="127877" y="622974"/>
                        <a:pt x="128049" y="607230"/>
                        <a:pt x="136988" y="600079"/>
                      </a:cubicBezTo>
                      <a:cubicBezTo>
                        <a:pt x="144828" y="593807"/>
                        <a:pt x="156038" y="593729"/>
                        <a:pt x="165563" y="590554"/>
                      </a:cubicBezTo>
                      <a:cubicBezTo>
                        <a:pt x="168738" y="577854"/>
                        <a:pt x="172521" y="565291"/>
                        <a:pt x="175088" y="552454"/>
                      </a:cubicBezTo>
                      <a:cubicBezTo>
                        <a:pt x="178876" y="533516"/>
                        <a:pt x="171895" y="509838"/>
                        <a:pt x="184613" y="495304"/>
                      </a:cubicBezTo>
                      <a:cubicBezTo>
                        <a:pt x="197836" y="480192"/>
                        <a:pt x="225055" y="487393"/>
                        <a:pt x="241763" y="476254"/>
                      </a:cubicBezTo>
                      <a:cubicBezTo>
                        <a:pt x="251288" y="469904"/>
                        <a:pt x="261544" y="464533"/>
                        <a:pt x="270338" y="457204"/>
                      </a:cubicBezTo>
                      <a:cubicBezTo>
                        <a:pt x="315874" y="419258"/>
                        <a:pt x="283906" y="440922"/>
                        <a:pt x="317963" y="400054"/>
                      </a:cubicBezTo>
                      <a:cubicBezTo>
                        <a:pt x="326587" y="389706"/>
                        <a:pt x="336190" y="380103"/>
                        <a:pt x="346538" y="371479"/>
                      </a:cubicBezTo>
                      <a:cubicBezTo>
                        <a:pt x="355332" y="364150"/>
                        <a:pt x="364106" y="355574"/>
                        <a:pt x="375113" y="352429"/>
                      </a:cubicBezTo>
                      <a:cubicBezTo>
                        <a:pt x="409245" y="342677"/>
                        <a:pt x="444963" y="339729"/>
                        <a:pt x="479888" y="333379"/>
                      </a:cubicBezTo>
                      <a:cubicBezTo>
                        <a:pt x="486238" y="323854"/>
                        <a:pt x="494289" y="315265"/>
                        <a:pt x="498938" y="304804"/>
                      </a:cubicBezTo>
                      <a:cubicBezTo>
                        <a:pt x="507093" y="286454"/>
                        <a:pt x="517988" y="247654"/>
                        <a:pt x="517988" y="247654"/>
                      </a:cubicBezTo>
                      <a:cubicBezTo>
                        <a:pt x="514813" y="219079"/>
                        <a:pt x="518288" y="188949"/>
                        <a:pt x="508463" y="161929"/>
                      </a:cubicBezTo>
                      <a:cubicBezTo>
                        <a:pt x="504551" y="151171"/>
                        <a:pt x="487039" y="151818"/>
                        <a:pt x="479888" y="142879"/>
                      </a:cubicBezTo>
                      <a:cubicBezTo>
                        <a:pt x="469745" y="130200"/>
                        <a:pt x="461455" y="58389"/>
                        <a:pt x="460838" y="57154"/>
                      </a:cubicBezTo>
                      <a:cubicBezTo>
                        <a:pt x="451871" y="39219"/>
                        <a:pt x="379421" y="20229"/>
                        <a:pt x="375113" y="19054"/>
                      </a:cubicBezTo>
                      <a:cubicBezTo>
                        <a:pt x="359494" y="14794"/>
                        <a:pt x="327488" y="9529"/>
                        <a:pt x="327488" y="9529"/>
                      </a:cubicBezTo>
                    </a:path>
                  </a:pathLst>
                </a:custGeom>
                <a:solidFill>
                  <a:srgbClr val="FF0000"/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NZ"/>
                </a:p>
              </p:txBody>
            </p:sp>
            <p:sp>
              <p:nvSpPr>
                <p:cNvPr id="54" name="Freeform 53"/>
                <p:cNvSpPr/>
                <p:nvPr/>
              </p:nvSpPr>
              <p:spPr>
                <a:xfrm>
                  <a:off x="919013" y="1123950"/>
                  <a:ext cx="289098" cy="247650"/>
                </a:xfrm>
                <a:custGeom>
                  <a:avLst/>
                  <a:gdLst>
                    <a:gd name="connsiteX0" fmla="*/ 202183 w 289098"/>
                    <a:gd name="connsiteY0" fmla="*/ 0 h 247650"/>
                    <a:gd name="connsiteX1" fmla="*/ 125983 w 289098"/>
                    <a:gd name="connsiteY1" fmla="*/ 28575 h 247650"/>
                    <a:gd name="connsiteX2" fmla="*/ 2158 w 289098"/>
                    <a:gd name="connsiteY2" fmla="*/ 57150 h 247650"/>
                    <a:gd name="connsiteX3" fmla="*/ 11683 w 289098"/>
                    <a:gd name="connsiteY3" fmla="*/ 142875 h 247650"/>
                    <a:gd name="connsiteX4" fmla="*/ 106933 w 289098"/>
                    <a:gd name="connsiteY4" fmla="*/ 152400 h 247650"/>
                    <a:gd name="connsiteX5" fmla="*/ 164083 w 289098"/>
                    <a:gd name="connsiteY5" fmla="*/ 190500 h 247650"/>
                    <a:gd name="connsiteX6" fmla="*/ 173608 w 289098"/>
                    <a:gd name="connsiteY6" fmla="*/ 247650 h 247650"/>
                    <a:gd name="connsiteX7" fmla="*/ 202183 w 289098"/>
                    <a:gd name="connsiteY7" fmla="*/ 142875 h 247650"/>
                    <a:gd name="connsiteX8" fmla="*/ 211708 w 289098"/>
                    <a:gd name="connsiteY8" fmla="*/ 114300 h 247650"/>
                    <a:gd name="connsiteX9" fmla="*/ 249808 w 289098"/>
                    <a:gd name="connsiteY9" fmla="*/ 104775 h 247650"/>
                    <a:gd name="connsiteX10" fmla="*/ 278383 w 289098"/>
                    <a:gd name="connsiteY10" fmla="*/ 95250 h 247650"/>
                    <a:gd name="connsiteX11" fmla="*/ 259333 w 289098"/>
                    <a:gd name="connsiteY11" fmla="*/ 57150 h 247650"/>
                    <a:gd name="connsiteX12" fmla="*/ 249808 w 289098"/>
                    <a:gd name="connsiteY12" fmla="*/ 28575 h 247650"/>
                    <a:gd name="connsiteX13" fmla="*/ 154558 w 289098"/>
                    <a:gd name="connsiteY13" fmla="*/ 28575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9098" h="247650">
                      <a:moveTo>
                        <a:pt x="202183" y="0"/>
                      </a:moveTo>
                      <a:cubicBezTo>
                        <a:pt x="181562" y="8249"/>
                        <a:pt x="149447" y="22176"/>
                        <a:pt x="125983" y="28575"/>
                      </a:cubicBezTo>
                      <a:cubicBezTo>
                        <a:pt x="62798" y="45807"/>
                        <a:pt x="57697" y="46042"/>
                        <a:pt x="2158" y="57150"/>
                      </a:cubicBezTo>
                      <a:cubicBezTo>
                        <a:pt x="5333" y="85725"/>
                        <a:pt x="-9591" y="123535"/>
                        <a:pt x="11683" y="142875"/>
                      </a:cubicBezTo>
                      <a:cubicBezTo>
                        <a:pt x="35293" y="164339"/>
                        <a:pt x="76477" y="142883"/>
                        <a:pt x="106933" y="152400"/>
                      </a:cubicBezTo>
                      <a:cubicBezTo>
                        <a:pt x="128786" y="159229"/>
                        <a:pt x="164083" y="190500"/>
                        <a:pt x="164083" y="190500"/>
                      </a:cubicBezTo>
                      <a:cubicBezTo>
                        <a:pt x="167258" y="209550"/>
                        <a:pt x="154295" y="247650"/>
                        <a:pt x="173608" y="247650"/>
                      </a:cubicBezTo>
                      <a:cubicBezTo>
                        <a:pt x="183825" y="247650"/>
                        <a:pt x="199969" y="151732"/>
                        <a:pt x="202183" y="142875"/>
                      </a:cubicBezTo>
                      <a:cubicBezTo>
                        <a:pt x="204618" y="133135"/>
                        <a:pt x="203868" y="120572"/>
                        <a:pt x="211708" y="114300"/>
                      </a:cubicBezTo>
                      <a:cubicBezTo>
                        <a:pt x="221930" y="106122"/>
                        <a:pt x="237221" y="108371"/>
                        <a:pt x="249808" y="104775"/>
                      </a:cubicBezTo>
                      <a:cubicBezTo>
                        <a:pt x="259462" y="102017"/>
                        <a:pt x="268858" y="98425"/>
                        <a:pt x="278383" y="95250"/>
                      </a:cubicBezTo>
                      <a:cubicBezTo>
                        <a:pt x="297433" y="38100"/>
                        <a:pt x="291083" y="88900"/>
                        <a:pt x="259333" y="57150"/>
                      </a:cubicBezTo>
                      <a:cubicBezTo>
                        <a:pt x="252233" y="50050"/>
                        <a:pt x="259494" y="31217"/>
                        <a:pt x="249808" y="28575"/>
                      </a:cubicBezTo>
                      <a:cubicBezTo>
                        <a:pt x="219177" y="20221"/>
                        <a:pt x="186308" y="28575"/>
                        <a:pt x="154558" y="28575"/>
                      </a:cubicBezTo>
                    </a:path>
                  </a:pathLst>
                </a:custGeom>
                <a:solidFill>
                  <a:srgbClr val="FF0000"/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NZ"/>
                </a:p>
              </p:txBody>
            </p:sp>
          </p:grpSp>
          <p:sp>
            <p:nvSpPr>
              <p:cNvPr id="51" name="Text Box 2"/>
              <p:cNvSpPr txBox="1">
                <a:spLocks noChangeArrowheads="1"/>
              </p:cNvSpPr>
              <p:nvPr/>
            </p:nvSpPr>
            <p:spPr bwMode="auto">
              <a:xfrm>
                <a:off x="9525" y="1219200"/>
                <a:ext cx="1009650" cy="295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NZ" sz="1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Frame </a:t>
                </a:r>
                <a:r>
                  <a:rPr lang="en-NZ" sz="1100" i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NZ" sz="11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+1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790700" y="295275"/>
              <a:ext cx="1295400" cy="1562100"/>
              <a:chOff x="180975" y="295275"/>
              <a:chExt cx="1295400" cy="1562100"/>
            </a:xfrm>
          </p:grpSpPr>
          <p:sp>
            <p:nvSpPr>
              <p:cNvPr id="31" name="Text Box 2"/>
              <p:cNvSpPr txBox="1">
                <a:spLocks noChangeArrowheads="1"/>
              </p:cNvSpPr>
              <p:nvPr/>
            </p:nvSpPr>
            <p:spPr bwMode="auto">
              <a:xfrm>
                <a:off x="180975" y="1562100"/>
                <a:ext cx="1295400" cy="295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NZ" sz="1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Frame </a:t>
                </a:r>
                <a:r>
                  <a:rPr lang="en-NZ" sz="11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NZ" sz="11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en-NZ" sz="1100" i="1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NZ" sz="11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(0&lt;a&lt;1)</a:t>
                </a:r>
                <a:endParaRPr lang="en-NZ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80975" y="295275"/>
                <a:ext cx="1207770" cy="15049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NZ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6793229" y="4229565"/>
            <a:ext cx="742950" cy="564371"/>
            <a:chOff x="5269229" y="4229564"/>
            <a:chExt cx="742950" cy="564371"/>
          </a:xfrm>
          <a:solidFill>
            <a:srgbClr val="00B050">
              <a:alpha val="50000"/>
            </a:srgbClr>
          </a:solidFill>
        </p:grpSpPr>
        <p:sp>
          <p:nvSpPr>
            <p:cNvPr id="60" name="Freeform 59"/>
            <p:cNvSpPr/>
            <p:nvPr/>
          </p:nvSpPr>
          <p:spPr>
            <a:xfrm>
              <a:off x="5269229" y="4229564"/>
              <a:ext cx="440883" cy="409575"/>
            </a:xfrm>
            <a:custGeom>
              <a:avLst/>
              <a:gdLst>
                <a:gd name="connsiteX0" fmla="*/ 355158 w 440883"/>
                <a:gd name="connsiteY0" fmla="*/ 0 h 409575"/>
                <a:gd name="connsiteX1" fmla="*/ 278958 w 440883"/>
                <a:gd name="connsiteY1" fmla="*/ 19050 h 409575"/>
                <a:gd name="connsiteX2" fmla="*/ 250383 w 440883"/>
                <a:gd name="connsiteY2" fmla="*/ 38100 h 409575"/>
                <a:gd name="connsiteX3" fmla="*/ 231333 w 440883"/>
                <a:gd name="connsiteY3" fmla="*/ 66675 h 409575"/>
                <a:gd name="connsiteX4" fmla="*/ 221808 w 440883"/>
                <a:gd name="connsiteY4" fmla="*/ 114300 h 409575"/>
                <a:gd name="connsiteX5" fmla="*/ 193233 w 440883"/>
                <a:gd name="connsiteY5" fmla="*/ 133350 h 409575"/>
                <a:gd name="connsiteX6" fmla="*/ 50358 w 440883"/>
                <a:gd name="connsiteY6" fmla="*/ 104775 h 409575"/>
                <a:gd name="connsiteX7" fmla="*/ 21783 w 440883"/>
                <a:gd name="connsiteY7" fmla="*/ 85725 h 409575"/>
                <a:gd name="connsiteX8" fmla="*/ 12258 w 440883"/>
                <a:gd name="connsiteY8" fmla="*/ 238125 h 409575"/>
                <a:gd name="connsiteX9" fmla="*/ 31308 w 440883"/>
                <a:gd name="connsiteY9" fmla="*/ 266700 h 409575"/>
                <a:gd name="connsiteX10" fmla="*/ 59883 w 440883"/>
                <a:gd name="connsiteY10" fmla="*/ 285750 h 409575"/>
                <a:gd name="connsiteX11" fmla="*/ 78933 w 440883"/>
                <a:gd name="connsiteY11" fmla="*/ 314325 h 409575"/>
                <a:gd name="connsiteX12" fmla="*/ 88458 w 440883"/>
                <a:gd name="connsiteY12" fmla="*/ 342900 h 409575"/>
                <a:gd name="connsiteX13" fmla="*/ 155133 w 440883"/>
                <a:gd name="connsiteY13" fmla="*/ 400050 h 409575"/>
                <a:gd name="connsiteX14" fmla="*/ 193233 w 440883"/>
                <a:gd name="connsiteY14" fmla="*/ 409575 h 409575"/>
                <a:gd name="connsiteX15" fmla="*/ 212283 w 440883"/>
                <a:gd name="connsiteY15" fmla="*/ 381000 h 409575"/>
                <a:gd name="connsiteX16" fmla="*/ 231333 w 440883"/>
                <a:gd name="connsiteY16" fmla="*/ 266700 h 409575"/>
                <a:gd name="connsiteX17" fmla="*/ 317058 w 440883"/>
                <a:gd name="connsiteY17" fmla="*/ 257175 h 409575"/>
                <a:gd name="connsiteX18" fmla="*/ 364683 w 440883"/>
                <a:gd name="connsiteY18" fmla="*/ 200025 h 409575"/>
                <a:gd name="connsiteX19" fmla="*/ 374208 w 440883"/>
                <a:gd name="connsiteY19" fmla="*/ 171450 h 409575"/>
                <a:gd name="connsiteX20" fmla="*/ 440883 w 440883"/>
                <a:gd name="connsiteY20" fmla="*/ 123825 h 409575"/>
                <a:gd name="connsiteX21" fmla="*/ 393258 w 440883"/>
                <a:gd name="connsiteY21" fmla="*/ 19050 h 409575"/>
                <a:gd name="connsiteX22" fmla="*/ 355158 w 440883"/>
                <a:gd name="connsiteY22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0883" h="409575">
                  <a:moveTo>
                    <a:pt x="355158" y="0"/>
                  </a:moveTo>
                  <a:cubicBezTo>
                    <a:pt x="336108" y="0"/>
                    <a:pt x="298484" y="9287"/>
                    <a:pt x="278958" y="19050"/>
                  </a:cubicBezTo>
                  <a:cubicBezTo>
                    <a:pt x="268719" y="24170"/>
                    <a:pt x="259908" y="31750"/>
                    <a:pt x="250383" y="38100"/>
                  </a:cubicBezTo>
                  <a:cubicBezTo>
                    <a:pt x="244033" y="47625"/>
                    <a:pt x="235353" y="55956"/>
                    <a:pt x="231333" y="66675"/>
                  </a:cubicBezTo>
                  <a:cubicBezTo>
                    <a:pt x="225649" y="81834"/>
                    <a:pt x="229840" y="100244"/>
                    <a:pt x="221808" y="114300"/>
                  </a:cubicBezTo>
                  <a:cubicBezTo>
                    <a:pt x="216128" y="124239"/>
                    <a:pt x="202758" y="127000"/>
                    <a:pt x="193233" y="133350"/>
                  </a:cubicBezTo>
                  <a:cubicBezTo>
                    <a:pt x="160078" y="129666"/>
                    <a:pt x="84128" y="127288"/>
                    <a:pt x="50358" y="104775"/>
                  </a:cubicBezTo>
                  <a:lnTo>
                    <a:pt x="21783" y="85725"/>
                  </a:lnTo>
                  <a:cubicBezTo>
                    <a:pt x="-1754" y="156335"/>
                    <a:pt x="-8169" y="149607"/>
                    <a:pt x="12258" y="238125"/>
                  </a:cubicBezTo>
                  <a:cubicBezTo>
                    <a:pt x="14832" y="249279"/>
                    <a:pt x="23213" y="258605"/>
                    <a:pt x="31308" y="266700"/>
                  </a:cubicBezTo>
                  <a:cubicBezTo>
                    <a:pt x="39403" y="274795"/>
                    <a:pt x="50358" y="279400"/>
                    <a:pt x="59883" y="285750"/>
                  </a:cubicBezTo>
                  <a:cubicBezTo>
                    <a:pt x="66233" y="295275"/>
                    <a:pt x="73813" y="304086"/>
                    <a:pt x="78933" y="314325"/>
                  </a:cubicBezTo>
                  <a:cubicBezTo>
                    <a:pt x="83423" y="323305"/>
                    <a:pt x="82889" y="334546"/>
                    <a:pt x="88458" y="342900"/>
                  </a:cubicBezTo>
                  <a:cubicBezTo>
                    <a:pt x="97990" y="357198"/>
                    <a:pt x="141928" y="393448"/>
                    <a:pt x="155133" y="400050"/>
                  </a:cubicBezTo>
                  <a:cubicBezTo>
                    <a:pt x="166842" y="405904"/>
                    <a:pt x="180533" y="406400"/>
                    <a:pt x="193233" y="409575"/>
                  </a:cubicBezTo>
                  <a:cubicBezTo>
                    <a:pt x="199583" y="400050"/>
                    <a:pt x="211405" y="392414"/>
                    <a:pt x="212283" y="381000"/>
                  </a:cubicBezTo>
                  <a:cubicBezTo>
                    <a:pt x="215835" y="334826"/>
                    <a:pt x="171108" y="281756"/>
                    <a:pt x="231333" y="266700"/>
                  </a:cubicBezTo>
                  <a:cubicBezTo>
                    <a:pt x="259225" y="259727"/>
                    <a:pt x="288483" y="260350"/>
                    <a:pt x="317058" y="257175"/>
                  </a:cubicBezTo>
                  <a:cubicBezTo>
                    <a:pt x="338124" y="236109"/>
                    <a:pt x="351422" y="226547"/>
                    <a:pt x="364683" y="200025"/>
                  </a:cubicBezTo>
                  <a:cubicBezTo>
                    <a:pt x="369173" y="191045"/>
                    <a:pt x="367780" y="179163"/>
                    <a:pt x="374208" y="171450"/>
                  </a:cubicBezTo>
                  <a:cubicBezTo>
                    <a:pt x="381592" y="162589"/>
                    <a:pt x="427853" y="132512"/>
                    <a:pt x="440883" y="123825"/>
                  </a:cubicBezTo>
                  <a:cubicBezTo>
                    <a:pt x="431885" y="33845"/>
                    <a:pt x="461563" y="28808"/>
                    <a:pt x="393258" y="19050"/>
                  </a:cubicBezTo>
                  <a:cubicBezTo>
                    <a:pt x="383829" y="17703"/>
                    <a:pt x="374208" y="0"/>
                    <a:pt x="355158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NZ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735954" y="4581989"/>
              <a:ext cx="276225" cy="211946"/>
            </a:xfrm>
            <a:custGeom>
              <a:avLst/>
              <a:gdLst>
                <a:gd name="connsiteX0" fmla="*/ 152400 w 276225"/>
                <a:gd name="connsiteY0" fmla="*/ 2396 h 211946"/>
                <a:gd name="connsiteX1" fmla="*/ 76200 w 276225"/>
                <a:gd name="connsiteY1" fmla="*/ 11921 h 211946"/>
                <a:gd name="connsiteX2" fmla="*/ 19050 w 276225"/>
                <a:gd name="connsiteY2" fmla="*/ 50021 h 211946"/>
                <a:gd name="connsiteX3" fmla="*/ 0 w 276225"/>
                <a:gd name="connsiteY3" fmla="*/ 78596 h 211946"/>
                <a:gd name="connsiteX4" fmla="*/ 19050 w 276225"/>
                <a:gd name="connsiteY4" fmla="*/ 107171 h 211946"/>
                <a:gd name="connsiteX5" fmla="*/ 85725 w 276225"/>
                <a:gd name="connsiteY5" fmla="*/ 135746 h 211946"/>
                <a:gd name="connsiteX6" fmla="*/ 114300 w 276225"/>
                <a:gd name="connsiteY6" fmla="*/ 192896 h 211946"/>
                <a:gd name="connsiteX7" fmla="*/ 142875 w 276225"/>
                <a:gd name="connsiteY7" fmla="*/ 211946 h 211946"/>
                <a:gd name="connsiteX8" fmla="*/ 171450 w 276225"/>
                <a:gd name="connsiteY8" fmla="*/ 202421 h 211946"/>
                <a:gd name="connsiteX9" fmla="*/ 190500 w 276225"/>
                <a:gd name="connsiteY9" fmla="*/ 135746 h 211946"/>
                <a:gd name="connsiteX10" fmla="*/ 219075 w 276225"/>
                <a:gd name="connsiteY10" fmla="*/ 116696 h 211946"/>
                <a:gd name="connsiteX11" fmla="*/ 276225 w 276225"/>
                <a:gd name="connsiteY11" fmla="*/ 97646 h 211946"/>
                <a:gd name="connsiteX12" fmla="*/ 257175 w 276225"/>
                <a:gd name="connsiteY12" fmla="*/ 69071 h 211946"/>
                <a:gd name="connsiteX13" fmla="*/ 247650 w 276225"/>
                <a:gd name="connsiteY13" fmla="*/ 40496 h 211946"/>
                <a:gd name="connsiteX14" fmla="*/ 190500 w 276225"/>
                <a:gd name="connsiteY14" fmla="*/ 21446 h 211946"/>
                <a:gd name="connsiteX15" fmla="*/ 161925 w 276225"/>
                <a:gd name="connsiteY15" fmla="*/ 2396 h 211946"/>
                <a:gd name="connsiteX16" fmla="*/ 152400 w 276225"/>
                <a:gd name="connsiteY16" fmla="*/ 2396 h 21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225" h="211946">
                  <a:moveTo>
                    <a:pt x="152400" y="2396"/>
                  </a:moveTo>
                  <a:cubicBezTo>
                    <a:pt x="138113" y="3983"/>
                    <a:pt x="100306" y="3312"/>
                    <a:pt x="76200" y="11921"/>
                  </a:cubicBezTo>
                  <a:cubicBezTo>
                    <a:pt x="54639" y="19622"/>
                    <a:pt x="19050" y="50021"/>
                    <a:pt x="19050" y="50021"/>
                  </a:cubicBezTo>
                  <a:cubicBezTo>
                    <a:pt x="12700" y="59546"/>
                    <a:pt x="0" y="67148"/>
                    <a:pt x="0" y="78596"/>
                  </a:cubicBezTo>
                  <a:cubicBezTo>
                    <a:pt x="0" y="90044"/>
                    <a:pt x="10256" y="99842"/>
                    <a:pt x="19050" y="107171"/>
                  </a:cubicBezTo>
                  <a:cubicBezTo>
                    <a:pt x="34743" y="120249"/>
                    <a:pt x="65873" y="129129"/>
                    <a:pt x="85725" y="135746"/>
                  </a:cubicBezTo>
                  <a:cubicBezTo>
                    <a:pt x="93472" y="158987"/>
                    <a:pt x="95836" y="174432"/>
                    <a:pt x="114300" y="192896"/>
                  </a:cubicBezTo>
                  <a:cubicBezTo>
                    <a:pt x="122395" y="200991"/>
                    <a:pt x="133350" y="205596"/>
                    <a:pt x="142875" y="211946"/>
                  </a:cubicBezTo>
                  <a:cubicBezTo>
                    <a:pt x="152400" y="208771"/>
                    <a:pt x="164350" y="209521"/>
                    <a:pt x="171450" y="202421"/>
                  </a:cubicBezTo>
                  <a:cubicBezTo>
                    <a:pt x="176321" y="197550"/>
                    <a:pt x="190006" y="136488"/>
                    <a:pt x="190500" y="135746"/>
                  </a:cubicBezTo>
                  <a:cubicBezTo>
                    <a:pt x="196850" y="126221"/>
                    <a:pt x="208614" y="121345"/>
                    <a:pt x="219075" y="116696"/>
                  </a:cubicBezTo>
                  <a:cubicBezTo>
                    <a:pt x="237425" y="108541"/>
                    <a:pt x="276225" y="97646"/>
                    <a:pt x="276225" y="97646"/>
                  </a:cubicBezTo>
                  <a:cubicBezTo>
                    <a:pt x="269875" y="88121"/>
                    <a:pt x="262295" y="79310"/>
                    <a:pt x="257175" y="69071"/>
                  </a:cubicBezTo>
                  <a:cubicBezTo>
                    <a:pt x="252685" y="60091"/>
                    <a:pt x="255820" y="46332"/>
                    <a:pt x="247650" y="40496"/>
                  </a:cubicBezTo>
                  <a:cubicBezTo>
                    <a:pt x="231310" y="28824"/>
                    <a:pt x="207208" y="32585"/>
                    <a:pt x="190500" y="21446"/>
                  </a:cubicBezTo>
                  <a:cubicBezTo>
                    <a:pt x="180975" y="15096"/>
                    <a:pt x="172164" y="7516"/>
                    <a:pt x="161925" y="2396"/>
                  </a:cubicBezTo>
                  <a:cubicBezTo>
                    <a:pt x="152945" y="-2094"/>
                    <a:pt x="166687" y="809"/>
                    <a:pt x="152400" y="2396"/>
                  </a:cubicBezTo>
                  <a:close/>
                </a:path>
              </a:pathLst>
            </a:custGeom>
            <a:grpFill/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NZ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08486" y="4093975"/>
            <a:ext cx="646230" cy="800104"/>
            <a:chOff x="5619857" y="4515444"/>
            <a:chExt cx="646230" cy="800104"/>
          </a:xfrm>
          <a:solidFill>
            <a:srgbClr val="FF0000">
              <a:alpha val="50000"/>
            </a:srgbClr>
          </a:solidFill>
        </p:grpSpPr>
        <p:sp>
          <p:nvSpPr>
            <p:cNvPr id="63" name="Freeform 62"/>
            <p:cNvSpPr/>
            <p:nvPr/>
          </p:nvSpPr>
          <p:spPr>
            <a:xfrm>
              <a:off x="5619857" y="4515444"/>
              <a:ext cx="517842" cy="638179"/>
            </a:xfrm>
            <a:custGeom>
              <a:avLst/>
              <a:gdLst>
                <a:gd name="connsiteX0" fmla="*/ 394163 w 517988"/>
                <a:gd name="connsiteY0" fmla="*/ 9529 h 638179"/>
                <a:gd name="connsiteX1" fmla="*/ 308438 w 517988"/>
                <a:gd name="connsiteY1" fmla="*/ 9529 h 638179"/>
                <a:gd name="connsiteX2" fmla="*/ 298913 w 517988"/>
                <a:gd name="connsiteY2" fmla="*/ 66679 h 638179"/>
                <a:gd name="connsiteX3" fmla="*/ 289388 w 517988"/>
                <a:gd name="connsiteY3" fmla="*/ 209554 h 638179"/>
                <a:gd name="connsiteX4" fmla="*/ 270338 w 517988"/>
                <a:gd name="connsiteY4" fmla="*/ 266704 h 638179"/>
                <a:gd name="connsiteX5" fmla="*/ 203663 w 517988"/>
                <a:gd name="connsiteY5" fmla="*/ 295279 h 638179"/>
                <a:gd name="connsiteX6" fmla="*/ 136988 w 517988"/>
                <a:gd name="connsiteY6" fmla="*/ 285754 h 638179"/>
                <a:gd name="connsiteX7" fmla="*/ 70313 w 517988"/>
                <a:gd name="connsiteY7" fmla="*/ 266704 h 638179"/>
                <a:gd name="connsiteX8" fmla="*/ 32213 w 517988"/>
                <a:gd name="connsiteY8" fmla="*/ 257179 h 638179"/>
                <a:gd name="connsiteX9" fmla="*/ 22688 w 517988"/>
                <a:gd name="connsiteY9" fmla="*/ 295279 h 638179"/>
                <a:gd name="connsiteX10" fmla="*/ 13163 w 517988"/>
                <a:gd name="connsiteY10" fmla="*/ 323854 h 638179"/>
                <a:gd name="connsiteX11" fmla="*/ 3638 w 517988"/>
                <a:gd name="connsiteY11" fmla="*/ 466729 h 638179"/>
                <a:gd name="connsiteX12" fmla="*/ 41738 w 517988"/>
                <a:gd name="connsiteY12" fmla="*/ 628654 h 638179"/>
                <a:gd name="connsiteX13" fmla="*/ 70313 w 517988"/>
                <a:gd name="connsiteY13" fmla="*/ 638179 h 638179"/>
                <a:gd name="connsiteX14" fmla="*/ 117938 w 517988"/>
                <a:gd name="connsiteY14" fmla="*/ 628654 h 638179"/>
                <a:gd name="connsiteX15" fmla="*/ 136988 w 517988"/>
                <a:gd name="connsiteY15" fmla="*/ 600079 h 638179"/>
                <a:gd name="connsiteX16" fmla="*/ 165563 w 517988"/>
                <a:gd name="connsiteY16" fmla="*/ 590554 h 638179"/>
                <a:gd name="connsiteX17" fmla="*/ 175088 w 517988"/>
                <a:gd name="connsiteY17" fmla="*/ 552454 h 638179"/>
                <a:gd name="connsiteX18" fmla="*/ 184613 w 517988"/>
                <a:gd name="connsiteY18" fmla="*/ 495304 h 638179"/>
                <a:gd name="connsiteX19" fmla="*/ 241763 w 517988"/>
                <a:gd name="connsiteY19" fmla="*/ 476254 h 638179"/>
                <a:gd name="connsiteX20" fmla="*/ 270338 w 517988"/>
                <a:gd name="connsiteY20" fmla="*/ 457204 h 638179"/>
                <a:gd name="connsiteX21" fmla="*/ 317963 w 517988"/>
                <a:gd name="connsiteY21" fmla="*/ 400054 h 638179"/>
                <a:gd name="connsiteX22" fmla="*/ 346538 w 517988"/>
                <a:gd name="connsiteY22" fmla="*/ 371479 h 638179"/>
                <a:gd name="connsiteX23" fmla="*/ 375113 w 517988"/>
                <a:gd name="connsiteY23" fmla="*/ 352429 h 638179"/>
                <a:gd name="connsiteX24" fmla="*/ 479888 w 517988"/>
                <a:gd name="connsiteY24" fmla="*/ 333379 h 638179"/>
                <a:gd name="connsiteX25" fmla="*/ 498938 w 517988"/>
                <a:gd name="connsiteY25" fmla="*/ 304804 h 638179"/>
                <a:gd name="connsiteX26" fmla="*/ 517988 w 517988"/>
                <a:gd name="connsiteY26" fmla="*/ 247654 h 638179"/>
                <a:gd name="connsiteX27" fmla="*/ 508463 w 517988"/>
                <a:gd name="connsiteY27" fmla="*/ 161929 h 638179"/>
                <a:gd name="connsiteX28" fmla="*/ 479888 w 517988"/>
                <a:gd name="connsiteY28" fmla="*/ 142879 h 638179"/>
                <a:gd name="connsiteX29" fmla="*/ 460838 w 517988"/>
                <a:gd name="connsiteY29" fmla="*/ 57154 h 638179"/>
                <a:gd name="connsiteX30" fmla="*/ 375113 w 517988"/>
                <a:gd name="connsiteY30" fmla="*/ 19054 h 638179"/>
                <a:gd name="connsiteX31" fmla="*/ 327488 w 517988"/>
                <a:gd name="connsiteY31" fmla="*/ 9529 h 63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7988" h="638179">
                  <a:moveTo>
                    <a:pt x="394163" y="9529"/>
                  </a:moveTo>
                  <a:cubicBezTo>
                    <a:pt x="393785" y="9466"/>
                    <a:pt x="320672" y="-11880"/>
                    <a:pt x="308438" y="9529"/>
                  </a:cubicBezTo>
                  <a:cubicBezTo>
                    <a:pt x="298856" y="26297"/>
                    <a:pt x="302088" y="47629"/>
                    <a:pt x="298913" y="66679"/>
                  </a:cubicBezTo>
                  <a:cubicBezTo>
                    <a:pt x="295738" y="114304"/>
                    <a:pt x="296138" y="162303"/>
                    <a:pt x="289388" y="209554"/>
                  </a:cubicBezTo>
                  <a:cubicBezTo>
                    <a:pt x="286548" y="229433"/>
                    <a:pt x="288299" y="257724"/>
                    <a:pt x="270338" y="266704"/>
                  </a:cubicBezTo>
                  <a:cubicBezTo>
                    <a:pt x="223258" y="290244"/>
                    <a:pt x="245708" y="281264"/>
                    <a:pt x="203663" y="295279"/>
                  </a:cubicBezTo>
                  <a:cubicBezTo>
                    <a:pt x="181438" y="292104"/>
                    <a:pt x="159077" y="289770"/>
                    <a:pt x="136988" y="285754"/>
                  </a:cubicBezTo>
                  <a:cubicBezTo>
                    <a:pt x="96045" y="278310"/>
                    <a:pt x="106017" y="276905"/>
                    <a:pt x="70313" y="266704"/>
                  </a:cubicBezTo>
                  <a:cubicBezTo>
                    <a:pt x="57726" y="263108"/>
                    <a:pt x="44913" y="260354"/>
                    <a:pt x="32213" y="257179"/>
                  </a:cubicBezTo>
                  <a:cubicBezTo>
                    <a:pt x="29038" y="269879"/>
                    <a:pt x="26284" y="282692"/>
                    <a:pt x="22688" y="295279"/>
                  </a:cubicBezTo>
                  <a:cubicBezTo>
                    <a:pt x="19930" y="304933"/>
                    <a:pt x="14272" y="313875"/>
                    <a:pt x="13163" y="323854"/>
                  </a:cubicBezTo>
                  <a:cubicBezTo>
                    <a:pt x="7892" y="371293"/>
                    <a:pt x="6813" y="419104"/>
                    <a:pt x="3638" y="466729"/>
                  </a:cubicBezTo>
                  <a:cubicBezTo>
                    <a:pt x="10652" y="571935"/>
                    <a:pt x="-25766" y="594902"/>
                    <a:pt x="41738" y="628654"/>
                  </a:cubicBezTo>
                  <a:cubicBezTo>
                    <a:pt x="50718" y="633144"/>
                    <a:pt x="60788" y="635004"/>
                    <a:pt x="70313" y="638179"/>
                  </a:cubicBezTo>
                  <a:cubicBezTo>
                    <a:pt x="86188" y="635004"/>
                    <a:pt x="103882" y="636686"/>
                    <a:pt x="117938" y="628654"/>
                  </a:cubicBezTo>
                  <a:cubicBezTo>
                    <a:pt x="127877" y="622974"/>
                    <a:pt x="128049" y="607230"/>
                    <a:pt x="136988" y="600079"/>
                  </a:cubicBezTo>
                  <a:cubicBezTo>
                    <a:pt x="144828" y="593807"/>
                    <a:pt x="156038" y="593729"/>
                    <a:pt x="165563" y="590554"/>
                  </a:cubicBezTo>
                  <a:cubicBezTo>
                    <a:pt x="168738" y="577854"/>
                    <a:pt x="172521" y="565291"/>
                    <a:pt x="175088" y="552454"/>
                  </a:cubicBezTo>
                  <a:cubicBezTo>
                    <a:pt x="178876" y="533516"/>
                    <a:pt x="171895" y="509838"/>
                    <a:pt x="184613" y="495304"/>
                  </a:cubicBezTo>
                  <a:cubicBezTo>
                    <a:pt x="197836" y="480192"/>
                    <a:pt x="225055" y="487393"/>
                    <a:pt x="241763" y="476254"/>
                  </a:cubicBezTo>
                  <a:cubicBezTo>
                    <a:pt x="251288" y="469904"/>
                    <a:pt x="261544" y="464533"/>
                    <a:pt x="270338" y="457204"/>
                  </a:cubicBezTo>
                  <a:cubicBezTo>
                    <a:pt x="315874" y="419258"/>
                    <a:pt x="283906" y="440922"/>
                    <a:pt x="317963" y="400054"/>
                  </a:cubicBezTo>
                  <a:cubicBezTo>
                    <a:pt x="326587" y="389706"/>
                    <a:pt x="336190" y="380103"/>
                    <a:pt x="346538" y="371479"/>
                  </a:cubicBezTo>
                  <a:cubicBezTo>
                    <a:pt x="355332" y="364150"/>
                    <a:pt x="364106" y="355574"/>
                    <a:pt x="375113" y="352429"/>
                  </a:cubicBezTo>
                  <a:cubicBezTo>
                    <a:pt x="409245" y="342677"/>
                    <a:pt x="444963" y="339729"/>
                    <a:pt x="479888" y="333379"/>
                  </a:cubicBezTo>
                  <a:cubicBezTo>
                    <a:pt x="486238" y="323854"/>
                    <a:pt x="494289" y="315265"/>
                    <a:pt x="498938" y="304804"/>
                  </a:cubicBezTo>
                  <a:cubicBezTo>
                    <a:pt x="507093" y="286454"/>
                    <a:pt x="517988" y="247654"/>
                    <a:pt x="517988" y="247654"/>
                  </a:cubicBezTo>
                  <a:cubicBezTo>
                    <a:pt x="514813" y="219079"/>
                    <a:pt x="518288" y="188949"/>
                    <a:pt x="508463" y="161929"/>
                  </a:cubicBezTo>
                  <a:cubicBezTo>
                    <a:pt x="504551" y="151171"/>
                    <a:pt x="487039" y="151818"/>
                    <a:pt x="479888" y="142879"/>
                  </a:cubicBezTo>
                  <a:cubicBezTo>
                    <a:pt x="469745" y="130200"/>
                    <a:pt x="461455" y="58389"/>
                    <a:pt x="460838" y="57154"/>
                  </a:cubicBezTo>
                  <a:cubicBezTo>
                    <a:pt x="451871" y="39219"/>
                    <a:pt x="379421" y="20229"/>
                    <a:pt x="375113" y="19054"/>
                  </a:cubicBezTo>
                  <a:cubicBezTo>
                    <a:pt x="359494" y="14794"/>
                    <a:pt x="327488" y="9529"/>
                    <a:pt x="327488" y="9529"/>
                  </a:cubicBezTo>
                </a:path>
              </a:pathLst>
            </a:custGeom>
            <a:grpFill/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NZ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5977071" y="5067898"/>
              <a:ext cx="289016" cy="247650"/>
            </a:xfrm>
            <a:custGeom>
              <a:avLst/>
              <a:gdLst>
                <a:gd name="connsiteX0" fmla="*/ 202183 w 289098"/>
                <a:gd name="connsiteY0" fmla="*/ 0 h 247650"/>
                <a:gd name="connsiteX1" fmla="*/ 125983 w 289098"/>
                <a:gd name="connsiteY1" fmla="*/ 28575 h 247650"/>
                <a:gd name="connsiteX2" fmla="*/ 2158 w 289098"/>
                <a:gd name="connsiteY2" fmla="*/ 57150 h 247650"/>
                <a:gd name="connsiteX3" fmla="*/ 11683 w 289098"/>
                <a:gd name="connsiteY3" fmla="*/ 142875 h 247650"/>
                <a:gd name="connsiteX4" fmla="*/ 106933 w 289098"/>
                <a:gd name="connsiteY4" fmla="*/ 152400 h 247650"/>
                <a:gd name="connsiteX5" fmla="*/ 164083 w 289098"/>
                <a:gd name="connsiteY5" fmla="*/ 190500 h 247650"/>
                <a:gd name="connsiteX6" fmla="*/ 173608 w 289098"/>
                <a:gd name="connsiteY6" fmla="*/ 247650 h 247650"/>
                <a:gd name="connsiteX7" fmla="*/ 202183 w 289098"/>
                <a:gd name="connsiteY7" fmla="*/ 142875 h 247650"/>
                <a:gd name="connsiteX8" fmla="*/ 211708 w 289098"/>
                <a:gd name="connsiteY8" fmla="*/ 114300 h 247650"/>
                <a:gd name="connsiteX9" fmla="*/ 249808 w 289098"/>
                <a:gd name="connsiteY9" fmla="*/ 104775 h 247650"/>
                <a:gd name="connsiteX10" fmla="*/ 278383 w 289098"/>
                <a:gd name="connsiteY10" fmla="*/ 95250 h 247650"/>
                <a:gd name="connsiteX11" fmla="*/ 259333 w 289098"/>
                <a:gd name="connsiteY11" fmla="*/ 57150 h 247650"/>
                <a:gd name="connsiteX12" fmla="*/ 249808 w 289098"/>
                <a:gd name="connsiteY12" fmla="*/ 28575 h 247650"/>
                <a:gd name="connsiteX13" fmla="*/ 154558 w 289098"/>
                <a:gd name="connsiteY13" fmla="*/ 2857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098" h="247650">
                  <a:moveTo>
                    <a:pt x="202183" y="0"/>
                  </a:moveTo>
                  <a:cubicBezTo>
                    <a:pt x="181562" y="8249"/>
                    <a:pt x="149447" y="22176"/>
                    <a:pt x="125983" y="28575"/>
                  </a:cubicBezTo>
                  <a:cubicBezTo>
                    <a:pt x="62798" y="45807"/>
                    <a:pt x="57697" y="46042"/>
                    <a:pt x="2158" y="57150"/>
                  </a:cubicBezTo>
                  <a:cubicBezTo>
                    <a:pt x="5333" y="85725"/>
                    <a:pt x="-9591" y="123535"/>
                    <a:pt x="11683" y="142875"/>
                  </a:cubicBezTo>
                  <a:cubicBezTo>
                    <a:pt x="35293" y="164339"/>
                    <a:pt x="76477" y="142883"/>
                    <a:pt x="106933" y="152400"/>
                  </a:cubicBezTo>
                  <a:cubicBezTo>
                    <a:pt x="128786" y="159229"/>
                    <a:pt x="164083" y="190500"/>
                    <a:pt x="164083" y="190500"/>
                  </a:cubicBezTo>
                  <a:cubicBezTo>
                    <a:pt x="167258" y="209550"/>
                    <a:pt x="154295" y="247650"/>
                    <a:pt x="173608" y="247650"/>
                  </a:cubicBezTo>
                  <a:cubicBezTo>
                    <a:pt x="183825" y="247650"/>
                    <a:pt x="199969" y="151732"/>
                    <a:pt x="202183" y="142875"/>
                  </a:cubicBezTo>
                  <a:cubicBezTo>
                    <a:pt x="204618" y="133135"/>
                    <a:pt x="203868" y="120572"/>
                    <a:pt x="211708" y="114300"/>
                  </a:cubicBezTo>
                  <a:cubicBezTo>
                    <a:pt x="221930" y="106122"/>
                    <a:pt x="237221" y="108371"/>
                    <a:pt x="249808" y="104775"/>
                  </a:cubicBezTo>
                  <a:cubicBezTo>
                    <a:pt x="259462" y="102017"/>
                    <a:pt x="268858" y="98425"/>
                    <a:pt x="278383" y="95250"/>
                  </a:cubicBezTo>
                  <a:cubicBezTo>
                    <a:pt x="297433" y="38100"/>
                    <a:pt x="291083" y="88900"/>
                    <a:pt x="259333" y="57150"/>
                  </a:cubicBezTo>
                  <a:cubicBezTo>
                    <a:pt x="252233" y="50050"/>
                    <a:pt x="259494" y="31217"/>
                    <a:pt x="249808" y="28575"/>
                  </a:cubicBezTo>
                  <a:cubicBezTo>
                    <a:pt x="219177" y="20221"/>
                    <a:pt x="186308" y="28575"/>
                    <a:pt x="154558" y="28575"/>
                  </a:cubicBezTo>
                </a:path>
              </a:pathLst>
            </a:custGeom>
            <a:grpFill/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NZ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-29786" r="-30555"/>
          <a:stretch/>
        </p:blipFill>
        <p:spPr>
          <a:xfrm>
            <a:off x="4615301" y="3852920"/>
            <a:ext cx="5565530" cy="18251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42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52 -0.00787 L 0.03768 0.071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39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-3.7037E-7 L 0.03177 0.0789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24001" y="98235"/>
            <a:ext cx="2889504" cy="163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Post Event Reporting July 2015</a:t>
            </a:r>
            <a:endParaRPr lang="en-NZ" sz="3200" dirty="0">
              <a:latin typeface="+mn-lt"/>
            </a:endParaRPr>
          </a:p>
        </p:txBody>
      </p:sp>
      <p:pic>
        <p:nvPicPr>
          <p:cNvPr id="2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0"/>
            <a:ext cx="5715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2136" y="2365249"/>
            <a:ext cx="32608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Now Auckland </a:t>
            </a:r>
            <a:r>
              <a:rPr lang="en-NZ" dirty="0" err="1"/>
              <a:t>Stormwater</a:t>
            </a:r>
            <a:r>
              <a:rPr lang="en-NZ" dirty="0"/>
              <a:t> is investigating the use of Radar for </a:t>
            </a:r>
            <a:r>
              <a:rPr lang="en-NZ" dirty="0" err="1"/>
              <a:t>stormwater</a:t>
            </a:r>
            <a:r>
              <a:rPr lang="en-NZ" dirty="0"/>
              <a:t> event analysis.</a:t>
            </a:r>
          </a:p>
          <a:p>
            <a:endParaRPr lang="en-NZ" dirty="0"/>
          </a:p>
          <a:p>
            <a:r>
              <a:rPr lang="en-NZ" dirty="0"/>
              <a:t>An event July 2015 is the first to be investigated with this method.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958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uoa_papers\2015_process_metservice\AucklandStormwater\20150715_0600_ARI_all_durations_Rada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39" y="1252156"/>
            <a:ext cx="3857625" cy="52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E:\uoa_papers\2015_process_metservice\AucklandStormwater\20150715_0600_ARI_all_durations_Gau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324" y="1252155"/>
            <a:ext cx="3857625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24001" y="98235"/>
            <a:ext cx="5311521" cy="76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Current Work:</a:t>
            </a:r>
          </a:p>
          <a:p>
            <a:r>
              <a:rPr lang="en-NZ" sz="3200" dirty="0">
                <a:latin typeface="+mn-lt"/>
              </a:rPr>
              <a:t>Post Event Reporting July 2015</a:t>
            </a:r>
            <a:endParaRPr lang="en-NZ" sz="32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1251" y="1021322"/>
            <a:ext cx="457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900" dirty="0"/>
              <a:t>Radar</a:t>
            </a:r>
            <a:endParaRPr lang="en-NZ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7439747" y="1040409"/>
            <a:ext cx="715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900" dirty="0"/>
              <a:t>Rain Gauge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2321" y="0"/>
            <a:ext cx="353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… and big differences between using rain gauges and radar for calculation of ARI statistics.   </a:t>
            </a:r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362893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uoa_papers\2015_process_metservice\AucklandStormwater\20150715_0600_ARI_all_durations1zoo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872" y="1007487"/>
            <a:ext cx="8919592" cy="57280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24001" y="98235"/>
            <a:ext cx="5311521" cy="76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Current Work:</a:t>
            </a:r>
          </a:p>
          <a:p>
            <a:r>
              <a:rPr lang="en-NZ" sz="3200" dirty="0">
                <a:latin typeface="+mn-lt"/>
              </a:rPr>
              <a:t>Post Event Reporting July 2015</a:t>
            </a:r>
            <a:endParaRPr lang="en-NZ" sz="32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5648" y="4511041"/>
            <a:ext cx="258470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Non- habitable RFS</a:t>
            </a:r>
          </a:p>
          <a:p>
            <a:endParaRPr lang="en-NZ" dirty="0"/>
          </a:p>
          <a:p>
            <a:pPr marL="285750" indent="-285750">
              <a:buFont typeface="Wingdings" panose="05000000000000000000" pitchFamily="2" charset="2"/>
              <a:buChar char="û"/>
            </a:pPr>
            <a:r>
              <a:rPr lang="en-NZ" dirty="0"/>
              <a:t>Habitable RFS</a:t>
            </a:r>
          </a:p>
          <a:p>
            <a:pPr marL="285750" indent="-285750">
              <a:buFont typeface="Wingdings" panose="05000000000000000000" pitchFamily="2" charset="2"/>
              <a:buChar char="û"/>
            </a:pPr>
            <a:endParaRPr lang="en-NZ" dirty="0"/>
          </a:p>
          <a:p>
            <a:pPr marL="285750" indent="-285750">
              <a:buFont typeface="Wingdings" panose="05000000000000000000" pitchFamily="2" charset="2"/>
              <a:buChar char="û"/>
            </a:pP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7132320" y="98236"/>
            <a:ext cx="353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… which can help to explain the location of Requests of Service</a:t>
            </a:r>
            <a:r>
              <a:rPr lang="en-NZ" dirty="0"/>
              <a:t>.</a:t>
            </a:r>
            <a:endParaRPr lang="en-NZ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852672" y="1853184"/>
            <a:ext cx="731520" cy="5242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6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24001" y="98235"/>
            <a:ext cx="5311521" cy="76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Current Work:</a:t>
            </a:r>
          </a:p>
          <a:p>
            <a:r>
              <a:rPr lang="en-NZ" sz="3200" dirty="0">
                <a:latin typeface="+mn-lt"/>
              </a:rPr>
              <a:t>Post Event Reporting July 2015</a:t>
            </a:r>
            <a:endParaRPr lang="en-NZ" sz="3200" dirty="0">
              <a:latin typeface="+mn-lt"/>
            </a:endParaRPr>
          </a:p>
        </p:txBody>
      </p:sp>
      <p:pic>
        <p:nvPicPr>
          <p:cNvPr id="7" name="Picture 6" descr="E:\uoa_papers\2015_process_metservice\AucklandStormwater\20150715_0600_ARI_all_durations3zoo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872" y="1007485"/>
            <a:ext cx="8919592" cy="572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755648" y="4511041"/>
            <a:ext cx="258470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Non- habitable RFS</a:t>
            </a:r>
          </a:p>
          <a:p>
            <a:endParaRPr lang="en-NZ" dirty="0"/>
          </a:p>
          <a:p>
            <a:pPr marL="285750" indent="-285750">
              <a:buFont typeface="Wingdings" panose="05000000000000000000" pitchFamily="2" charset="2"/>
              <a:buChar char="û"/>
            </a:pPr>
            <a:r>
              <a:rPr lang="en-NZ" dirty="0"/>
              <a:t>Habitable RFS</a:t>
            </a:r>
          </a:p>
          <a:p>
            <a:pPr marL="285750" indent="-285750">
              <a:buFont typeface="Wingdings" panose="05000000000000000000" pitchFamily="2" charset="2"/>
              <a:buChar char="û"/>
            </a:pPr>
            <a:endParaRPr lang="en-NZ" dirty="0"/>
          </a:p>
          <a:p>
            <a:pPr marL="285750" indent="-285750">
              <a:buFont typeface="Wingdings" panose="05000000000000000000" pitchFamily="2" charset="2"/>
              <a:buChar char="û"/>
            </a:pPr>
            <a:endParaRPr lang="en-NZ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852672" y="1853184"/>
            <a:ext cx="731520" cy="5242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32320" y="98236"/>
            <a:ext cx="353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… which can help to explain the location of Requests of Service.</a:t>
            </a:r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754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:\uoa_papers\2015_process_metservice\AucklandStormwater\20150715_0600_ARI_all_durations_differenc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08" y="1366455"/>
            <a:ext cx="3857625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24001" y="98235"/>
            <a:ext cx="5311521" cy="76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200" dirty="0">
                <a:latin typeface="+mn-lt"/>
              </a:rPr>
              <a:t>Current Work:</a:t>
            </a:r>
          </a:p>
          <a:p>
            <a:r>
              <a:rPr lang="en-NZ" sz="3200" dirty="0">
                <a:latin typeface="+mn-lt"/>
              </a:rPr>
              <a:t>Post Event Reporting July 2015</a:t>
            </a:r>
            <a:endParaRPr lang="en-NZ" sz="3200" dirty="0">
              <a:latin typeface="+mn-lt"/>
            </a:endParaRPr>
          </a:p>
        </p:txBody>
      </p:sp>
      <p:pic>
        <p:nvPicPr>
          <p:cNvPr id="6" name="Picture 5" descr="E:\uoa_papers\2015_process_metservice\AucklandStormwater\20150715_0600_ARI_all_durations_Rada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14" y="1252155"/>
            <a:ext cx="3857625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471251" y="1021322"/>
            <a:ext cx="457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900" dirty="0"/>
              <a:t>Radar</a:t>
            </a:r>
            <a:endParaRPr lang="en-NZ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7132321" y="1"/>
            <a:ext cx="353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… and highlights differences between using rain gauges and radar for calculation of ARI statistics…   </a:t>
            </a:r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35117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10623</TotalTime>
  <Words>398</Words>
  <Application>Microsoft Office PowerPoint</Application>
  <PresentationFormat>Widescreen</PresentationFormat>
  <Paragraphs>85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USING RAIN RADAR TO ESTIMATE THE SIZE OF FLOOD EVENTS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AND FORECAST SYSTEMS FOR  RAINFALL  QUANTIFICATION</dc:title>
  <dc:creator>Luke Sutherland-Stacey</dc:creator>
  <cp:lastModifiedBy>Vidcom</cp:lastModifiedBy>
  <cp:revision>52</cp:revision>
  <dcterms:created xsi:type="dcterms:W3CDTF">2015-09-03T00:40:31Z</dcterms:created>
  <dcterms:modified xsi:type="dcterms:W3CDTF">2017-09-21T03:58:02Z</dcterms:modified>
</cp:coreProperties>
</file>