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70" r:id="rId3"/>
    <p:sldId id="303" r:id="rId4"/>
    <p:sldId id="267" r:id="rId5"/>
    <p:sldId id="271" r:id="rId6"/>
    <p:sldId id="272" r:id="rId7"/>
    <p:sldId id="285" r:id="rId8"/>
    <p:sldId id="273" r:id="rId9"/>
    <p:sldId id="298" r:id="rId10"/>
    <p:sldId id="300" r:id="rId11"/>
    <p:sldId id="301" r:id="rId12"/>
    <p:sldId id="302" r:id="rId13"/>
    <p:sldId id="282" r:id="rId14"/>
    <p:sldId id="283" r:id="rId15"/>
    <p:sldId id="284" r:id="rId16"/>
    <p:sldId id="269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5517-12EF-44BE-9ABE-30E909961484}" type="datetimeFigureOut">
              <a:rPr lang="en-NZ" smtClean="0"/>
              <a:t>14/03/2019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72ABB-319A-4D1B-84A6-7F6B414F45B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10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1988-8463-4978-8140-AF611129358C}" type="datetimeFigureOut">
              <a:rPr lang="en-NZ" smtClean="0"/>
              <a:t>14/03/2019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F3E0-D77A-41C1-AF39-47219B62A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57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5"/>
          <a:stretch>
            <a:fillRect/>
          </a:stretch>
        </p:blipFill>
        <p:spPr>
          <a:xfrm>
            <a:off x="-3444" y="6520258"/>
            <a:ext cx="9144000" cy="365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60306" y="6124000"/>
            <a:ext cx="8440038" cy="480908"/>
            <a:chOff x="560306" y="6124000"/>
            <a:chExt cx="8440038" cy="48090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6124000"/>
              <a:ext cx="1332000" cy="4809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560306" y="6279123"/>
              <a:ext cx="66247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GEOTECHNICAL     ENVIRONMENTAL     CIVIL     WATER RESOURCES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80026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Habib Ahsan</a:t>
            </a:r>
          </a:p>
          <a:p>
            <a:r>
              <a:rPr lang="en-N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Riley Consultants Ltd</a:t>
            </a:r>
          </a:p>
          <a:p>
            <a:r>
              <a:rPr lang="en-N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2207786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600" b="1" i="1" dirty="0" smtClean="0"/>
              <a:t>MODELLING SMALL CATCHMENT AND </a:t>
            </a:r>
            <a:r>
              <a:rPr lang="en-NZ" sz="2600" b="1" i="1" dirty="0" smtClean="0"/>
              <a:t>RISKS</a:t>
            </a:r>
            <a:endParaRPr lang="en-NZ" sz="26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95" y="273050"/>
            <a:ext cx="422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CASE </a:t>
            </a:r>
            <a:r>
              <a:rPr lang="en-US" alt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1%A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0" y="795020"/>
            <a:ext cx="7954645" cy="5237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95" y="273050"/>
            <a:ext cx="422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CASE 5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 descr="1%A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" y="751840"/>
            <a:ext cx="8082280" cy="52717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95" y="273050"/>
            <a:ext cx="5142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&amp; CONSEQUENCES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 Box 8"/>
          <p:cNvSpPr txBox="1"/>
          <p:nvPr/>
        </p:nvSpPr>
        <p:spPr>
          <a:xfrm>
            <a:off x="918210" y="1484630"/>
            <a:ext cx="65341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400" b="1" u="sng" dirty="0"/>
              <a:t>Risks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dirty="0"/>
              <a:t>Inaccurate </a:t>
            </a:r>
            <a:r>
              <a:rPr lang="en-US" sz="2400" dirty="0" smtClean="0"/>
              <a:t>Assessment</a:t>
            </a:r>
            <a:endParaRPr lang="en-US" sz="2400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dirty="0"/>
              <a:t>May Affect Receiving Environment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en-US" sz="2400" dirty="0"/>
          </a:p>
          <a:p>
            <a:pPr indent="0">
              <a:buFont typeface="Wingdings" panose="05000000000000000000" charset="0"/>
              <a:buNone/>
            </a:pPr>
            <a:r>
              <a:rPr lang="en-US" sz="2400" b="1" u="sng" dirty="0"/>
              <a:t>Consequences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dirty="0"/>
              <a:t>Client may not accept the Results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dirty="0"/>
              <a:t>Repetition of Works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dirty="0" smtClean="0"/>
              <a:t>Delays </a:t>
            </a:r>
            <a:r>
              <a:rPr lang="en-US" sz="2400" dirty="0" smtClean="0"/>
              <a:t>in Program</a:t>
            </a:r>
            <a:endParaRPr lang="en-US" sz="2400" dirty="0"/>
          </a:p>
          <a:p>
            <a:pPr marL="285750" indent="-285750">
              <a:buFont typeface="Wingdings" panose="05000000000000000000" charset="0"/>
              <a:buChar char="Ø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73050"/>
            <a:ext cx="633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/SUGGESTIONS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395536" y="1155760"/>
            <a:ext cx="8424936" cy="440120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 smtClean="0"/>
              <a:t>Use Available Wider Catchment Model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 smtClean="0"/>
              <a:t>Accurately </a:t>
            </a:r>
            <a:r>
              <a:rPr lang="en-US" altLang="en-NZ" sz="2000" b="1" dirty="0" smtClean="0"/>
              <a:t>Define  Catchment </a:t>
            </a:r>
            <a:r>
              <a:rPr lang="en-US" altLang="en-NZ" sz="2000" b="1" dirty="0"/>
              <a:t>Boundary</a:t>
            </a:r>
            <a:endParaRPr lang="en-NZ" sz="20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/>
              <a:t>Use </a:t>
            </a:r>
            <a:r>
              <a:rPr lang="en-US" altLang="en-NZ" sz="2000" b="1" dirty="0" smtClean="0"/>
              <a:t>Council GIS Database to </a:t>
            </a:r>
            <a:r>
              <a:rPr lang="en-US" altLang="en-NZ" sz="2000" b="1" dirty="0"/>
              <a:t>Identify any Major Structure</a:t>
            </a:r>
            <a:endParaRPr lang="en-NZ" sz="20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/>
              <a:t>Use Google Street View to identify Culverts/Bridges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/>
              <a:t>Identify </a:t>
            </a:r>
            <a:r>
              <a:rPr lang="en-US" altLang="en-NZ" sz="2000" b="1" dirty="0" smtClean="0"/>
              <a:t>inflows/Spills </a:t>
            </a:r>
            <a:r>
              <a:rPr lang="en-US" altLang="en-NZ" sz="2000" b="1" dirty="0"/>
              <a:t>from </a:t>
            </a:r>
            <a:r>
              <a:rPr lang="en-US" altLang="en-NZ" sz="2000" b="1" dirty="0" smtClean="0"/>
              <a:t>Upper </a:t>
            </a:r>
            <a:r>
              <a:rPr lang="en-US" altLang="en-NZ" sz="2000" b="1" dirty="0"/>
              <a:t>Catchment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/>
              <a:t>Identify </a:t>
            </a:r>
            <a:r>
              <a:rPr lang="en-US" altLang="en-NZ" sz="2000" b="1" dirty="0" smtClean="0"/>
              <a:t>Impact of any </a:t>
            </a:r>
            <a:r>
              <a:rPr lang="en-US" altLang="en-NZ" sz="2000" b="1" dirty="0"/>
              <a:t>River </a:t>
            </a:r>
            <a:r>
              <a:rPr lang="en-US" altLang="en-NZ" sz="2000" b="1" dirty="0" smtClean="0"/>
              <a:t>flow</a:t>
            </a:r>
            <a:endParaRPr lang="en-US" altLang="en-NZ" sz="20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 smtClean="0"/>
              <a:t>Establish </a:t>
            </a:r>
            <a:r>
              <a:rPr lang="en-US" altLang="en-NZ" sz="2000" b="1" dirty="0"/>
              <a:t>Boundary </a:t>
            </a:r>
            <a:r>
              <a:rPr lang="en-US" altLang="en-NZ" sz="2000" b="1" dirty="0" smtClean="0"/>
              <a:t>Condition</a:t>
            </a:r>
            <a:endParaRPr lang="en-US" altLang="en-NZ" sz="20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/>
              <a:t>Extent Downstream Boundary away from </a:t>
            </a:r>
            <a:r>
              <a:rPr lang="en-US" altLang="en-NZ" sz="2000" b="1" dirty="0" smtClean="0"/>
              <a:t>Point </a:t>
            </a:r>
            <a:r>
              <a:rPr lang="en-US" altLang="en-NZ" sz="2000" b="1" dirty="0"/>
              <a:t>of Interest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en-NZ" sz="2000" b="1" dirty="0"/>
              <a:t>Communicate with Client about Data Requirements and Consequences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865" y="1449705"/>
            <a:ext cx="4782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  <a:endParaRPr lang="en-NZ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5895" y="1557655"/>
            <a:ext cx="6033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Small Catchment &amp; Associated Risks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 Box 6"/>
          <p:cNvSpPr txBox="1"/>
          <p:nvPr/>
        </p:nvSpPr>
        <p:spPr>
          <a:xfrm>
            <a:off x="1804670" y="4634230"/>
            <a:ext cx="5674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B0F0"/>
                </a:solidFill>
              </a:rPr>
              <a:t>Thanks for your participation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24" y="2714244"/>
            <a:ext cx="3959352" cy="14295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80026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Habib Ahsan</a:t>
            </a:r>
          </a:p>
          <a:p>
            <a:r>
              <a:rPr lang="en-N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Riley Consultants Ltd</a:t>
            </a:r>
          </a:p>
          <a:p>
            <a:r>
              <a:rPr lang="en-N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2940" y="634365"/>
            <a:ext cx="487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NZ" sz="2800" b="1" u="sng" dirty="0"/>
              <a:t>PRESENTATION TOPICS</a:t>
            </a:r>
            <a:endParaRPr lang="en-NZ" sz="2800" b="1" u="sng" dirty="0"/>
          </a:p>
        </p:txBody>
      </p:sp>
      <p:sp>
        <p:nvSpPr>
          <p:cNvPr id="2" name="Text Box 1"/>
          <p:cNvSpPr txBox="1"/>
          <p:nvPr/>
        </p:nvSpPr>
        <p:spPr>
          <a:xfrm>
            <a:off x="1932940" y="1830070"/>
            <a:ext cx="50873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sz="2400" b="1" dirty="0"/>
              <a:t>What is Small </a:t>
            </a:r>
            <a:r>
              <a:rPr lang="en-US" sz="2400" b="1" dirty="0" smtClean="0"/>
              <a:t>Catchment?</a:t>
            </a:r>
            <a:endParaRPr lang="en-US" sz="2400" b="1" dirty="0" smtClean="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b="1" dirty="0" smtClean="0"/>
              <a:t>Large vs Small Catchment</a:t>
            </a:r>
            <a:endParaRPr lang="en-US" sz="2400" b="1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b="1" dirty="0"/>
              <a:t>What are the possible Risks?</a:t>
            </a:r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en-US" sz="2400" b="1" dirty="0" smtClean="0">
                <a:sym typeface="+mn-ea"/>
              </a:rPr>
              <a:t>Factors Contributing </a:t>
            </a:r>
            <a:r>
              <a:rPr lang="en-US" sz="2400" b="1" dirty="0">
                <a:sym typeface="+mn-ea"/>
              </a:rPr>
              <a:t>Risks?</a:t>
            </a:r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en-US" sz="2400" b="1" dirty="0">
                <a:sym typeface="+mn-ea"/>
              </a:rPr>
              <a:t>Case Studies</a:t>
            </a:r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en-US" sz="2400" b="1" dirty="0">
                <a:sym typeface="+mn-ea"/>
              </a:rPr>
              <a:t>Conclusions</a:t>
            </a:r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en-US" sz="2400" b="1" dirty="0">
                <a:sym typeface="+mn-ea"/>
              </a:rPr>
              <a:t>Questions and Answers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75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CATCHMENT/P</a:t>
            </a:r>
            <a:r>
              <a:rPr lang="en-US" alt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ROJECTS</a:t>
            </a:r>
            <a:endParaRPr lang="en-US" alt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160242" y="1772920"/>
            <a:ext cx="685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b="1" dirty="0"/>
              <a:t>Private Owner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b="1" dirty="0"/>
              <a:t>Private Developer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b="1" dirty="0" smtClean="0"/>
              <a:t>Small </a:t>
            </a:r>
            <a:r>
              <a:rPr lang="en-NZ" sz="2400" b="1" dirty="0" smtClean="0"/>
              <a:t>Development 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11511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37592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vs SMALL CATCHMENT</a:t>
            </a:r>
            <a:endParaRPr lang="en-US" alt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28878"/>
              </p:ext>
            </p:extLst>
          </p:nvPr>
        </p:nvGraphicFramePr>
        <p:xfrm>
          <a:off x="992328" y="1340768"/>
          <a:ext cx="7612120" cy="237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669"/>
                <a:gridCol w="3749451"/>
              </a:tblGrid>
              <a:tr h="519832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Large Catchment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Small Catchment</a:t>
                      </a:r>
                      <a:endParaRPr lang="en-N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Council Owned</a:t>
                      </a:r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Private Owner</a:t>
                      </a:r>
                      <a:endParaRPr lang="en-N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Planning </a:t>
                      </a:r>
                      <a:r>
                        <a:rPr lang="en-NZ" sz="1800" dirty="0" smtClean="0"/>
                        <a:t>Leads to </a:t>
                      </a:r>
                      <a:r>
                        <a:rPr lang="en-NZ" sz="1800" dirty="0" smtClean="0"/>
                        <a:t>Data Collection</a:t>
                      </a:r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No Planning – No Data Gathering</a:t>
                      </a:r>
                      <a:endParaRPr lang="en-N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Usually Plenty of Time</a:t>
                      </a:r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Rushing</a:t>
                      </a:r>
                      <a:endParaRPr lang="en-N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Usually no</a:t>
                      </a:r>
                      <a:r>
                        <a:rPr lang="en-NZ" sz="1800" baseline="0" dirty="0" smtClean="0"/>
                        <a:t> Budget Issue</a:t>
                      </a:r>
                      <a:endParaRPr lang="en-N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Small Fee</a:t>
                      </a:r>
                      <a:endParaRPr lang="en-NZ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Consider Receiving Environment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Ignore Receiving Environment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060" y="442595"/>
            <a:ext cx="7878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FACTORS CONTRIBUTING RISKS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772816"/>
            <a:ext cx="61206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dirty="0" smtClean="0"/>
              <a:t>Receiving Environment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dirty="0" smtClean="0"/>
              <a:t>Inflow/Spills </a:t>
            </a:r>
            <a:r>
              <a:rPr lang="en-NZ" sz="2400" dirty="0"/>
              <a:t>from </a:t>
            </a:r>
            <a:r>
              <a:rPr lang="en-NZ" sz="2400" dirty="0" smtClean="0"/>
              <a:t>Upper Catchment</a:t>
            </a:r>
            <a:endParaRPr lang="en-N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dirty="0"/>
              <a:t>Downstream Boundary Condition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NZ" sz="2400" dirty="0"/>
              <a:t>River is the Downstream </a:t>
            </a:r>
            <a:r>
              <a:rPr lang="en-NZ" sz="2400" dirty="0" err="1"/>
              <a:t>Boun</a:t>
            </a:r>
            <a:r>
              <a:rPr lang="en-US" altLang="en-NZ" sz="2400" dirty="0" err="1" smtClean="0"/>
              <a:t>dary</a:t>
            </a:r>
            <a:endParaRPr lang="en-NZ" sz="24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NZ" sz="2400" dirty="0" smtClean="0"/>
              <a:t>Additional Inflow at Downstream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NZ" sz="2400" dirty="0" smtClean="0"/>
              <a:t>Inaccurate </a:t>
            </a:r>
            <a:r>
              <a:rPr lang="en-NZ" sz="2400" dirty="0" smtClean="0"/>
              <a:t>Boundary Condition</a:t>
            </a:r>
            <a:endParaRPr lang="en-NZ" sz="2400" dirty="0"/>
          </a:p>
          <a:p>
            <a:pPr lvl="1"/>
            <a:endParaRPr lang="en-N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2400" dirty="0"/>
              <a:t>Missing Structures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NZ" sz="2400" dirty="0"/>
              <a:t>Missing major Culverts/ Bridges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NZ" sz="2400" dirty="0"/>
              <a:t>Missing </a:t>
            </a:r>
            <a:r>
              <a:rPr lang="en-NZ" sz="2400" dirty="0" smtClean="0"/>
              <a:t>Stop Bank Information</a:t>
            </a:r>
            <a:endParaRPr lang="en-NZ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N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N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4290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en-NZ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FACTORS </a:t>
            </a:r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RISKS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 Box 6"/>
          <p:cNvSpPr txBox="1"/>
          <p:nvPr/>
        </p:nvSpPr>
        <p:spPr>
          <a:xfrm>
            <a:off x="1633854" y="1403985"/>
            <a:ext cx="697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sz="2400" b="1" dirty="0"/>
              <a:t>$- Value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b="1" dirty="0"/>
              <a:t>Rushing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sz="2400" b="1" dirty="0" smtClean="0"/>
              <a:t>Inexperience/Lack of Guidance to </a:t>
            </a:r>
            <a:r>
              <a:rPr lang="en-US" sz="2400" b="1" dirty="0" err="1" smtClean="0"/>
              <a:t>Modeller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925" y="367665"/>
            <a:ext cx="4561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CASE 1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1%A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15" y="889635"/>
            <a:ext cx="7855585" cy="51777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95" y="273050"/>
            <a:ext cx="422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CASE 2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 descr="1%A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" y="801370"/>
            <a:ext cx="8007350" cy="5255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" y="5362616"/>
            <a:ext cx="9144000" cy="152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" y="-3860"/>
            <a:ext cx="9144000" cy="27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24000"/>
            <a:ext cx="1332000" cy="480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795" y="273050"/>
            <a:ext cx="4223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NZ" sz="28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- CASE 3</a:t>
            </a:r>
            <a:endParaRPr lang="en-NZ" sz="28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124000"/>
            <a:ext cx="3024336" cy="4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 descr="1%a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20" y="795655"/>
            <a:ext cx="7901940" cy="51949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RILEY CNC Habib Presentation</Template>
  <TotalTime>87</TotalTime>
  <Words>266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Riley Consultants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 Ahsan</dc:creator>
  <cp:lastModifiedBy>dbg</cp:lastModifiedBy>
  <cp:revision>53</cp:revision>
  <cp:lastPrinted>2013-06-07T00:34:00Z</cp:lastPrinted>
  <dcterms:created xsi:type="dcterms:W3CDTF">2019-03-08T04:25:00Z</dcterms:created>
  <dcterms:modified xsi:type="dcterms:W3CDTF">2019-03-13T17:43:59Z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