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7" r:id="rId4"/>
  </p:sldMasterIdLst>
  <p:notesMasterIdLst>
    <p:notesMasterId r:id="rId30"/>
  </p:notesMasterIdLst>
  <p:sldIdLst>
    <p:sldId id="256" r:id="rId5"/>
    <p:sldId id="257" r:id="rId6"/>
    <p:sldId id="264" r:id="rId7"/>
    <p:sldId id="263" r:id="rId8"/>
    <p:sldId id="267" r:id="rId9"/>
    <p:sldId id="266" r:id="rId10"/>
    <p:sldId id="269" r:id="rId11"/>
    <p:sldId id="274" r:id="rId12"/>
    <p:sldId id="270" r:id="rId13"/>
    <p:sldId id="297" r:id="rId14"/>
    <p:sldId id="276" r:id="rId15"/>
    <p:sldId id="293" r:id="rId16"/>
    <p:sldId id="275" r:id="rId17"/>
    <p:sldId id="268" r:id="rId18"/>
    <p:sldId id="281" r:id="rId19"/>
    <p:sldId id="282" r:id="rId20"/>
    <p:sldId id="261" r:id="rId21"/>
    <p:sldId id="272" r:id="rId22"/>
    <p:sldId id="299" r:id="rId23"/>
    <p:sldId id="298" r:id="rId24"/>
    <p:sldId id="291" r:id="rId25"/>
    <p:sldId id="278" r:id="rId26"/>
    <p:sldId id="286" r:id="rId27"/>
    <p:sldId id="258" r:id="rId28"/>
    <p:sldId id="26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15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64291" autoAdjust="0"/>
  </p:normalViewPr>
  <p:slideViewPr>
    <p:cSldViewPr snapToGrid="0">
      <p:cViewPr varScale="1">
        <p:scale>
          <a:sx n="75" d="100"/>
          <a:sy n="75" d="100"/>
        </p:scale>
        <p:origin x="1950" y="60"/>
      </p:cViewPr>
      <p:guideLst/>
    </p:cSldViewPr>
  </p:slideViewPr>
  <p:outlineViewPr>
    <p:cViewPr>
      <p:scale>
        <a:sx n="33" d="100"/>
        <a:sy n="33" d="100"/>
      </p:scale>
      <p:origin x="0" y="-4614"/>
    </p:cViewPr>
  </p:outlineViewPr>
  <p:notesTextViewPr>
    <p:cViewPr>
      <p:scale>
        <a:sx n="1" d="1"/>
        <a:sy n="1" d="1"/>
      </p:scale>
      <p:origin x="0" y="0"/>
    </p:cViewPr>
  </p:notesTextViewPr>
  <p:sorterViewPr>
    <p:cViewPr>
      <p:scale>
        <a:sx n="100" d="100"/>
        <a:sy n="100" d="100"/>
      </p:scale>
      <p:origin x="0" y="-20136"/>
    </p:cViewPr>
  </p:sorterViewPr>
  <p:notesViewPr>
    <p:cSldViewPr snapToGrid="0">
      <p:cViewPr varScale="1">
        <p:scale>
          <a:sx n="127" d="100"/>
          <a:sy n="127" d="100"/>
        </p:scale>
        <p:origin x="204" y="1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C90326-6659-40B2-A208-BE49AB5546CC}" type="datetimeFigureOut">
              <a:rPr lang="en-GB" smtClean="0"/>
              <a:t>02/05/2019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7E9A56-8FEB-4F20-A2A3-3A9BE8D7B7AF}" type="slidenum">
              <a:rPr lang="en-GB" smtClean="0"/>
              <a:t>‹#›</a:t>
            </a:fld>
            <a:endParaRPr lang="en-GB" dirty="0"/>
          </a:p>
        </p:txBody>
      </p:sp>
    </p:spTree>
    <p:extLst>
      <p:ext uri="{BB962C8B-B14F-4D97-AF65-F5344CB8AC3E}">
        <p14:creationId xmlns:p14="http://schemas.microsoft.com/office/powerpoint/2010/main" val="3030481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B27E9A56-8FEB-4F20-A2A3-3A9BE8D7B7AF}" type="slidenum">
              <a:rPr lang="en-GB" smtClean="0"/>
              <a:t>1</a:t>
            </a:fld>
            <a:endParaRPr lang="en-GB" dirty="0"/>
          </a:p>
        </p:txBody>
      </p:sp>
    </p:spTree>
    <p:extLst>
      <p:ext uri="{BB962C8B-B14F-4D97-AF65-F5344CB8AC3E}">
        <p14:creationId xmlns:p14="http://schemas.microsoft.com/office/powerpoint/2010/main" val="3043638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sz="1200" i="0" kern="1200" dirty="0">
                <a:solidFill>
                  <a:schemeClr val="tx1"/>
                </a:solidFill>
                <a:latin typeface="+mn-lt"/>
                <a:ea typeface="+mn-ea"/>
                <a:cs typeface="+mn-cs"/>
              </a:rPr>
              <a:t>The slide demonstrates some of the departmental </a:t>
            </a:r>
            <a:r>
              <a:rPr lang="en-US" sz="1200" i="0" kern="1200" dirty="0">
                <a:solidFill>
                  <a:schemeClr val="tx1"/>
                </a:solidFill>
                <a:latin typeface="+mn-lt"/>
                <a:ea typeface="+mn-ea"/>
                <a:cs typeface="+mn-cs"/>
              </a:rPr>
              <a:t>deities</a:t>
            </a:r>
            <a:r>
              <a:rPr lang="en-AU" sz="1200" i="0" kern="1200" dirty="0">
                <a:solidFill>
                  <a:schemeClr val="tx1"/>
                </a:solidFill>
                <a:latin typeface="+mn-lt"/>
                <a:ea typeface="+mn-ea"/>
                <a:cs typeface="+mn-cs"/>
              </a:rPr>
              <a:t> - </a:t>
            </a:r>
            <a:r>
              <a:rPr lang="en-NZ" sz="1200" i="0" kern="1200" dirty="0">
                <a:solidFill>
                  <a:schemeClr val="tx1"/>
                </a:solidFill>
                <a:latin typeface="+mn-lt"/>
                <a:ea typeface="+mn-ea"/>
                <a:cs typeface="+mn-cs"/>
              </a:rPr>
              <a:t>personified as natural phenomena – </a:t>
            </a:r>
            <a:r>
              <a:rPr lang="en-AU" sz="1200" i="0" kern="1200" dirty="0">
                <a:solidFill>
                  <a:schemeClr val="tx1"/>
                </a:solidFill>
                <a:latin typeface="+mn-lt"/>
                <a:ea typeface="+mn-ea"/>
                <a:cs typeface="+mn-cs"/>
              </a:rPr>
              <a:t>come from </a:t>
            </a:r>
            <a:r>
              <a:rPr lang="en-US" sz="1200" i="0" kern="1200" dirty="0">
                <a:solidFill>
                  <a:schemeClr val="tx1"/>
                </a:solidFill>
                <a:latin typeface="+mn-lt"/>
                <a:ea typeface="+mn-ea"/>
                <a:cs typeface="+mn-cs"/>
              </a:rPr>
              <a:t>Papatūānuku and Ranginui</a:t>
            </a:r>
            <a:r>
              <a:rPr lang="en-AU" sz="1200" i="0" kern="1200" dirty="0">
                <a:solidFill>
                  <a:schemeClr val="tx1"/>
                </a:solidFill>
                <a:latin typeface="+mn-lt"/>
                <a:ea typeface="+mn-ea"/>
                <a:cs typeface="+mn-cs"/>
              </a:rPr>
              <a:t>.</a:t>
            </a:r>
          </a:p>
          <a:p>
            <a:pPr marL="0" indent="0">
              <a:buFontTx/>
              <a:buNone/>
            </a:pPr>
            <a:endParaRPr lang="en-US" sz="1200" i="0" kern="1200" dirty="0">
              <a:solidFill>
                <a:schemeClr val="tx1"/>
              </a:solidFill>
              <a:latin typeface="+mn-lt"/>
              <a:ea typeface="+mn-ea"/>
              <a:cs typeface="+mn-cs"/>
            </a:endParaRPr>
          </a:p>
          <a:p>
            <a:pPr marL="0" indent="0">
              <a:buFontTx/>
              <a:buNone/>
            </a:pPr>
            <a:r>
              <a:rPr lang="en-AU" sz="1200" i="0" kern="1200" dirty="0">
                <a:solidFill>
                  <a:schemeClr val="tx1"/>
                </a:solidFill>
                <a:latin typeface="+mn-lt"/>
                <a:ea typeface="+mn-ea"/>
                <a:cs typeface="+mn-cs"/>
              </a:rPr>
              <a:t>We ‘the people’ are now in between it all</a:t>
            </a:r>
            <a:endParaRPr lang="en-NZ" sz="1200" i="0" kern="1200" dirty="0">
              <a:solidFill>
                <a:schemeClr val="tx1"/>
              </a:solidFill>
              <a:latin typeface="+mn-lt"/>
              <a:ea typeface="+mn-ea"/>
              <a:cs typeface="+mn-cs"/>
            </a:endParaRPr>
          </a:p>
          <a:p>
            <a:endParaRPr lang="en-NZ" sz="1200" i="0" kern="1200" noProof="0" dirty="0">
              <a:solidFill>
                <a:schemeClr val="tx1"/>
              </a:solidFill>
              <a:latin typeface="+mn-lt"/>
              <a:ea typeface="+mn-ea"/>
              <a:cs typeface="+mn-cs"/>
            </a:endParaRPr>
          </a:p>
          <a:p>
            <a:r>
              <a:rPr lang="en-US" sz="1200" i="0" kern="1200" noProof="0" dirty="0">
                <a:solidFill>
                  <a:schemeClr val="tx1"/>
                </a:solidFill>
                <a:latin typeface="+mn-lt"/>
                <a:ea typeface="+mn-ea"/>
                <a:cs typeface="+mn-cs"/>
              </a:rPr>
              <a:t>The children of Papatūānuku do not belong to </a:t>
            </a:r>
            <a:r>
              <a:rPr lang="en-AU" sz="1200" i="0" kern="1200" noProof="0" dirty="0">
                <a:solidFill>
                  <a:schemeClr val="tx1"/>
                </a:solidFill>
                <a:latin typeface="+mn-lt"/>
                <a:ea typeface="+mn-ea"/>
                <a:cs typeface="+mn-cs"/>
              </a:rPr>
              <a:t>us, we don’t have dominion over them,</a:t>
            </a:r>
            <a:r>
              <a:rPr lang="en-US" sz="1200" i="0" kern="1200" noProof="0" dirty="0">
                <a:solidFill>
                  <a:schemeClr val="tx1"/>
                </a:solidFill>
                <a:latin typeface="+mn-lt"/>
                <a:ea typeface="+mn-ea"/>
                <a:cs typeface="+mn-cs"/>
              </a:rPr>
              <a:t> but rather </a:t>
            </a:r>
            <a:r>
              <a:rPr lang="en-AU" sz="1200" i="0" kern="1200" noProof="0" dirty="0">
                <a:solidFill>
                  <a:schemeClr val="tx1"/>
                </a:solidFill>
                <a:latin typeface="+mn-lt"/>
                <a:ea typeface="+mn-ea"/>
                <a:cs typeface="+mn-cs"/>
              </a:rPr>
              <a:t>we</a:t>
            </a:r>
            <a:r>
              <a:rPr lang="en-US" sz="1200" i="0" kern="1200" noProof="0" dirty="0">
                <a:solidFill>
                  <a:schemeClr val="tx1"/>
                </a:solidFill>
                <a:latin typeface="+mn-lt"/>
                <a:ea typeface="+mn-ea"/>
                <a:cs typeface="+mn-cs"/>
              </a:rPr>
              <a:t> are one of the many children </a:t>
            </a:r>
            <a:r>
              <a:rPr lang="en-AU" sz="1200" i="0" kern="1200" noProof="0" dirty="0">
                <a:solidFill>
                  <a:schemeClr val="tx1"/>
                </a:solidFill>
                <a:latin typeface="+mn-lt"/>
                <a:ea typeface="+mn-ea"/>
                <a:cs typeface="+mn-cs"/>
              </a:rPr>
              <a:t>of</a:t>
            </a:r>
            <a:r>
              <a:rPr lang="en-US" sz="1200" i="0" kern="1200" noProof="0" dirty="0">
                <a:solidFill>
                  <a:schemeClr val="tx1"/>
                </a:solidFill>
                <a:latin typeface="+mn-lt"/>
                <a:ea typeface="+mn-ea"/>
                <a:cs typeface="+mn-cs"/>
              </a:rPr>
              <a:t> Papatūānuku. </a:t>
            </a:r>
          </a:p>
          <a:p>
            <a:endParaRPr lang="en-US" sz="1200" i="0" kern="1200" noProof="0" dirty="0">
              <a:solidFill>
                <a:schemeClr val="tx1"/>
              </a:solidFill>
              <a:latin typeface="+mn-lt"/>
              <a:ea typeface="+mn-ea"/>
              <a:cs typeface="+mn-cs"/>
            </a:endParaRPr>
          </a:p>
          <a:p>
            <a:r>
              <a:rPr lang="en-US" sz="1200" i="0" kern="1200" noProof="0" dirty="0">
                <a:solidFill>
                  <a:schemeClr val="tx1"/>
                </a:solidFill>
                <a:latin typeface="+mn-lt"/>
                <a:ea typeface="+mn-ea"/>
                <a:cs typeface="+mn-cs"/>
              </a:rPr>
              <a:t>As part of this ancestry, </a:t>
            </a:r>
            <a:r>
              <a:rPr lang="en-AU" sz="1200" i="0" kern="1200" noProof="0" dirty="0">
                <a:solidFill>
                  <a:schemeClr val="tx1"/>
                </a:solidFill>
                <a:latin typeface="+mn-lt"/>
                <a:ea typeface="+mn-ea"/>
                <a:cs typeface="+mn-cs"/>
              </a:rPr>
              <a:t>this whakapapa,</a:t>
            </a:r>
            <a:r>
              <a:rPr lang="en-US" sz="1200" i="0" kern="1200" noProof="0" dirty="0">
                <a:solidFill>
                  <a:schemeClr val="tx1"/>
                </a:solidFill>
                <a:latin typeface="+mn-lt"/>
                <a:ea typeface="+mn-ea"/>
                <a:cs typeface="+mn-cs"/>
              </a:rPr>
              <a:t> </a:t>
            </a:r>
            <a:r>
              <a:rPr lang="en-AU" sz="1200" i="0" kern="1200" noProof="0" dirty="0">
                <a:solidFill>
                  <a:schemeClr val="tx1"/>
                </a:solidFill>
                <a:latin typeface="+mn-lt"/>
                <a:ea typeface="+mn-ea"/>
                <a:cs typeface="+mn-cs"/>
              </a:rPr>
              <a:t>it is our responsibility</a:t>
            </a:r>
            <a:r>
              <a:rPr lang="en-US" sz="1200" i="0" kern="1200" noProof="0" dirty="0">
                <a:solidFill>
                  <a:schemeClr val="tx1"/>
                </a:solidFill>
                <a:latin typeface="+mn-lt"/>
                <a:ea typeface="+mn-ea"/>
                <a:cs typeface="+mn-cs"/>
              </a:rPr>
              <a:t> to sustain the physical and spiritual well-being of Papatūānuku, her children, and future generations.</a:t>
            </a:r>
            <a:endParaRPr lang="en-NZ" sz="1200" i="0" kern="1200" noProof="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B27E9A56-8FEB-4F20-A2A3-3A9BE8D7B7AF}" type="slidenum">
              <a:rPr lang="en-GB" smtClean="0"/>
              <a:t>10</a:t>
            </a:fld>
            <a:endParaRPr lang="en-GB" dirty="0"/>
          </a:p>
        </p:txBody>
      </p:sp>
    </p:spTree>
    <p:extLst>
      <p:ext uri="{BB962C8B-B14F-4D97-AF65-F5344CB8AC3E}">
        <p14:creationId xmlns:p14="http://schemas.microsoft.com/office/powerpoint/2010/main" val="2039123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These whakataukī – proverbs – demonstrate more than a physical connection to the land. It is essential to understand the spiritual connection to our ecosystems.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i-NZ" sz="1200" kern="1200" noProof="0" dirty="0">
                <a:solidFill>
                  <a:schemeClr val="tx1"/>
                </a:solidFill>
                <a:effectLst/>
                <a:latin typeface="+mn-lt"/>
                <a:ea typeface="+mn-ea"/>
                <a:cs typeface="+mn-cs"/>
              </a:rPr>
              <a:t>Kōrero tuku iho </a:t>
            </a:r>
            <a:r>
              <a:rPr lang="en-NZ" sz="1200" kern="1200" dirty="0">
                <a:solidFill>
                  <a:schemeClr val="tx1"/>
                </a:solidFill>
                <a:effectLst/>
                <a:latin typeface="+mn-lt"/>
                <a:ea typeface="+mn-ea"/>
                <a:cs typeface="+mn-cs"/>
              </a:rPr>
              <a:t>– or creation narratives – </a:t>
            </a:r>
            <a:r>
              <a:rPr lang="en-US" sz="1200" kern="1200" dirty="0">
                <a:solidFill>
                  <a:schemeClr val="tx1"/>
                </a:solidFill>
                <a:effectLst/>
                <a:latin typeface="+mn-lt"/>
                <a:ea typeface="+mn-ea"/>
                <a:cs typeface="+mn-cs"/>
              </a:rPr>
              <a:t>underpin identity, character, and connection with the</a:t>
            </a:r>
            <a:r>
              <a:rPr lang="en-AU" sz="1200" kern="1200" dirty="0">
                <a:solidFill>
                  <a:schemeClr val="tx1"/>
                </a:solidFill>
                <a:effectLst/>
                <a:latin typeface="+mn-lt"/>
                <a:ea typeface="+mn-ea"/>
                <a:cs typeface="+mn-cs"/>
              </a:rPr>
              <a:t> broader</a:t>
            </a:r>
            <a:r>
              <a:rPr lang="en-US" sz="1200" kern="1200" dirty="0">
                <a:solidFill>
                  <a:schemeClr val="tx1"/>
                </a:solidFill>
                <a:effectLst/>
                <a:latin typeface="+mn-lt"/>
                <a:ea typeface="+mn-ea"/>
                <a:cs typeface="+mn-cs"/>
              </a:rPr>
              <a:t>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We are connected through whakapapa – through genealogical links –  back to </a:t>
            </a:r>
            <a:r>
              <a:rPr lang="en-US" sz="1200" kern="1200" dirty="0">
                <a:solidFill>
                  <a:schemeClr val="tx1"/>
                </a:solidFill>
                <a:effectLst/>
                <a:latin typeface="+mn-lt"/>
                <a:ea typeface="+mn-ea"/>
                <a:cs typeface="+mn-cs"/>
              </a:rPr>
              <a:t>Papatūānuku (earth mother) and Ranginui (sky father), back to </a:t>
            </a:r>
            <a:r>
              <a:rPr lang="en-US" sz="1200" kern="1200" noProof="0" dirty="0">
                <a:solidFill>
                  <a:schemeClr val="tx1"/>
                </a:solidFill>
                <a:effectLst/>
                <a:latin typeface="+mn-lt"/>
                <a:ea typeface="+mn-ea"/>
                <a:cs typeface="+mn-cs"/>
              </a:rPr>
              <a:t>Io Taketake (the originator).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Mātauranga Māori – or traditional knowledge – has been reinforced through whakapapa and </a:t>
            </a:r>
            <a:r>
              <a:rPr lang="mi-NZ" sz="1200" kern="1200" noProof="0" dirty="0">
                <a:solidFill>
                  <a:schemeClr val="tx1"/>
                </a:solidFill>
                <a:effectLst/>
                <a:latin typeface="+mn-lt"/>
                <a:ea typeface="+mn-ea"/>
                <a:cs typeface="+mn-cs"/>
              </a:rPr>
              <a:t>kōrero tuku iho</a:t>
            </a:r>
            <a:r>
              <a:rPr lang="en-AU" sz="1200" kern="1200" noProof="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which </a:t>
            </a:r>
            <a:r>
              <a:rPr lang="en-AU" sz="1200" kern="1200" noProof="0" dirty="0">
                <a:solidFill>
                  <a:schemeClr val="tx1"/>
                </a:solidFill>
                <a:effectLst/>
                <a:latin typeface="+mn-lt"/>
                <a:ea typeface="+mn-ea"/>
                <a:cs typeface="+mn-cs"/>
              </a:rPr>
              <a:t>demonstrate</a:t>
            </a:r>
            <a:r>
              <a:rPr lang="en-US" sz="1200" kern="1200" noProof="0" dirty="0">
                <a:solidFill>
                  <a:schemeClr val="tx1"/>
                </a:solidFill>
                <a:effectLst/>
                <a:latin typeface="+mn-lt"/>
                <a:ea typeface="+mn-ea"/>
                <a:cs typeface="+mn-cs"/>
              </a:rPr>
              <a:t> interdependencies between land and sea, water and air, flora and fauna, and people and the ecosystem.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It is not only all Māori who are connected in genealogical tables – all things are related by descent and so it becomes difficult to separate aspects of the environment for specific comment without considering them in a broader environmental and intergenerational context. </a:t>
            </a:r>
          </a:p>
        </p:txBody>
      </p:sp>
      <p:sp>
        <p:nvSpPr>
          <p:cNvPr id="4" name="Slide Number Placeholder 3"/>
          <p:cNvSpPr>
            <a:spLocks noGrp="1"/>
          </p:cNvSpPr>
          <p:nvPr>
            <p:ph type="sldNum" sz="quarter" idx="5"/>
          </p:nvPr>
        </p:nvSpPr>
        <p:spPr/>
        <p:txBody>
          <a:bodyPr/>
          <a:lstStyle/>
          <a:p>
            <a:fld id="{B27E9A56-8FEB-4F20-A2A3-3A9BE8D7B7AF}" type="slidenum">
              <a:rPr lang="en-GB" smtClean="0"/>
              <a:t>11</a:t>
            </a:fld>
            <a:endParaRPr lang="en-GB" dirty="0"/>
          </a:p>
        </p:txBody>
      </p:sp>
    </p:spTree>
    <p:extLst>
      <p:ext uri="{BB962C8B-B14F-4D97-AF65-F5344CB8AC3E}">
        <p14:creationId xmlns:p14="http://schemas.microsoft.com/office/powerpoint/2010/main" val="63703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latin typeface="+mn-lt"/>
                <a:ea typeface="+mn-ea"/>
                <a:cs typeface="+mn-cs"/>
              </a:rPr>
              <a:t>Word cloud has come out of the activating WSUD research – it forms the cover of the phase one research &amp; reflects statements made by workshop attendees on the ‘burning issues’ associated with barriers to the uptake of WSUD. </a:t>
            </a:r>
          </a:p>
          <a:p>
            <a:endParaRPr lang="en-US" sz="1200" kern="1200" noProof="0" dirty="0">
              <a:solidFill>
                <a:schemeClr val="tx1"/>
              </a:solidFill>
              <a:latin typeface="+mn-lt"/>
              <a:ea typeface="+mn-ea"/>
              <a:cs typeface="+mn-cs"/>
            </a:endParaRPr>
          </a:p>
          <a:p>
            <a:r>
              <a:rPr lang="en-US" sz="1200" kern="1200" noProof="0" dirty="0">
                <a:solidFill>
                  <a:schemeClr val="tx1"/>
                </a:solidFill>
                <a:latin typeface="+mn-lt"/>
                <a:ea typeface="+mn-ea"/>
                <a:cs typeface="+mn-cs"/>
              </a:rPr>
              <a:t>Through the literature review we identified key values that were frequently presented, shown in the word cloud. It is not intended to reflect any particular weighting of values, and we must also recommend that many of the values are interdependent.</a:t>
            </a:r>
          </a:p>
          <a:p>
            <a:endParaRPr lang="en-US" sz="1200" kern="1200" noProof="0" dirty="0">
              <a:solidFill>
                <a:schemeClr val="tx1"/>
              </a:solidFill>
              <a:latin typeface="+mn-lt"/>
              <a:ea typeface="+mn-ea"/>
              <a:cs typeface="+mn-cs"/>
            </a:endParaRPr>
          </a:p>
          <a:p>
            <a:r>
              <a:rPr lang="en-AU" sz="1200" kern="1200" noProof="0" dirty="0">
                <a:solidFill>
                  <a:schemeClr val="tx1"/>
                </a:solidFill>
                <a:latin typeface="+mn-lt"/>
                <a:ea typeface="+mn-ea"/>
                <a:cs typeface="+mn-cs"/>
              </a:rPr>
              <a:t>Troy spoke to some of these yesterday in relation to the Te Aranga principles:</a:t>
            </a:r>
          </a:p>
          <a:p>
            <a:pPr marL="171450" indent="-171450">
              <a:buFont typeface="Arial" panose="020B0604020202020204" pitchFamily="34" charset="0"/>
              <a:buChar char="•"/>
            </a:pPr>
            <a:r>
              <a:rPr lang="en-AU" sz="1200" kern="1200" noProof="0" dirty="0">
                <a:solidFill>
                  <a:schemeClr val="tx1"/>
                </a:solidFill>
                <a:latin typeface="+mn-lt"/>
                <a:ea typeface="+mn-ea"/>
                <a:cs typeface="+mn-cs"/>
              </a:rPr>
              <a:t>Mana – respect for water</a:t>
            </a:r>
          </a:p>
          <a:p>
            <a:pPr marL="171450" indent="-171450">
              <a:buFont typeface="Arial" panose="020B0604020202020204" pitchFamily="34" charset="0"/>
              <a:buChar char="•"/>
            </a:pPr>
            <a:r>
              <a:rPr lang="en-AU" sz="1200" kern="1200" noProof="0" dirty="0">
                <a:solidFill>
                  <a:schemeClr val="tx1"/>
                </a:solidFill>
                <a:latin typeface="+mn-lt"/>
                <a:ea typeface="+mn-ea"/>
                <a:cs typeface="+mn-cs"/>
              </a:rPr>
              <a:t>Kaitiakitanga – stewardship</a:t>
            </a:r>
          </a:p>
          <a:p>
            <a:pPr marL="285750" indent="-285750">
              <a:buFont typeface="Arial" panose="020B0604020202020204" pitchFamily="34" charset="0"/>
              <a:buChar char="•"/>
            </a:pPr>
            <a:r>
              <a:rPr lang="en-AU" sz="1200" kern="1200" dirty="0" err="1">
                <a:solidFill>
                  <a:schemeClr val="tx1"/>
                </a:solidFill>
                <a:latin typeface="+mn-lt"/>
                <a:ea typeface="+mn-ea"/>
                <a:cs typeface="+mn-cs"/>
              </a:rPr>
              <a:t>Whanaungaganga</a:t>
            </a:r>
            <a:r>
              <a:rPr lang="en-AU" sz="1200" kern="1200" dirty="0">
                <a:solidFill>
                  <a:schemeClr val="tx1"/>
                </a:solidFill>
                <a:latin typeface="+mn-lt"/>
                <a:ea typeface="+mn-ea"/>
                <a:cs typeface="+mn-cs"/>
              </a:rPr>
              <a:t> - connect back to water</a:t>
            </a:r>
          </a:p>
          <a:p>
            <a:pPr marL="285750" indent="-285750">
              <a:buFont typeface="Arial" panose="020B0604020202020204" pitchFamily="34" charset="0"/>
              <a:buChar char="•"/>
            </a:pPr>
            <a:r>
              <a:rPr lang="en-AU" sz="1200" kern="1200" dirty="0" err="1">
                <a:solidFill>
                  <a:schemeClr val="tx1"/>
                </a:solidFill>
                <a:latin typeface="+mn-lt"/>
                <a:ea typeface="+mn-ea"/>
                <a:cs typeface="+mn-cs"/>
              </a:rPr>
              <a:t>Kotahitanga</a:t>
            </a:r>
            <a:r>
              <a:rPr lang="en-AU" sz="1200" kern="1200" dirty="0">
                <a:solidFill>
                  <a:schemeClr val="tx1"/>
                </a:solidFill>
                <a:latin typeface="+mn-lt"/>
                <a:ea typeface="+mn-ea"/>
                <a:cs typeface="+mn-cs"/>
              </a:rPr>
              <a:t> - unity as one industry </a:t>
            </a:r>
          </a:p>
          <a:p>
            <a:pPr marL="285750" indent="-285750">
              <a:buFont typeface="Arial" panose="020B0604020202020204" pitchFamily="34" charset="0"/>
              <a:buChar char="•"/>
            </a:pPr>
            <a:r>
              <a:rPr lang="en-AU" sz="1200" kern="1200" dirty="0" err="1">
                <a:solidFill>
                  <a:schemeClr val="tx1"/>
                </a:solidFill>
                <a:latin typeface="+mn-lt"/>
                <a:ea typeface="+mn-ea"/>
                <a:cs typeface="+mn-cs"/>
              </a:rPr>
              <a:t>Mauri</a:t>
            </a:r>
            <a:r>
              <a:rPr lang="en-AU" sz="1200" kern="1200" dirty="0">
                <a:solidFill>
                  <a:schemeClr val="tx1"/>
                </a:solidFill>
                <a:latin typeface="+mn-lt"/>
                <a:ea typeface="+mn-ea"/>
                <a:cs typeface="+mn-cs"/>
              </a:rPr>
              <a:t> - binding force between physical/spiritual</a:t>
            </a:r>
          </a:p>
          <a:p>
            <a:pPr marL="0" indent="0">
              <a:buFontTx/>
              <a:buNone/>
            </a:pPr>
            <a:endParaRPr lang="en-AU" sz="1200" kern="1200" dirty="0">
              <a:solidFill>
                <a:schemeClr val="tx1"/>
              </a:solidFill>
              <a:latin typeface="+mn-lt"/>
              <a:ea typeface="+mn-ea"/>
              <a:cs typeface="+mn-cs"/>
            </a:endParaRPr>
          </a:p>
          <a:p>
            <a:pPr marL="0" indent="0">
              <a:buFontTx/>
              <a:buNone/>
            </a:pPr>
            <a:r>
              <a:rPr lang="en-US" sz="1200" kern="1200" noProof="0" dirty="0">
                <a:solidFill>
                  <a:schemeClr val="tx1"/>
                </a:solidFill>
                <a:latin typeface="+mn-lt"/>
                <a:ea typeface="+mn-ea"/>
                <a:cs typeface="+mn-cs"/>
              </a:rPr>
              <a:t>While I don’t have time to talk to these values individually – these form the underlying principles guiding this scoping exercise.</a:t>
            </a:r>
            <a:r>
              <a:rPr lang="en-AU" sz="1200" kern="1200" noProof="0" dirty="0">
                <a:solidFill>
                  <a:schemeClr val="tx1"/>
                </a:solidFill>
                <a:latin typeface="+mn-lt"/>
                <a:ea typeface="+mn-ea"/>
                <a:cs typeface="+mn-cs"/>
              </a:rPr>
              <a:t> </a:t>
            </a:r>
            <a:endParaRPr lang="en-AU" sz="1200" kern="1200" dirty="0">
              <a:solidFill>
                <a:schemeClr val="tx1"/>
              </a:solidFill>
              <a:latin typeface="+mn-lt"/>
              <a:ea typeface="+mn-ea"/>
              <a:cs typeface="+mn-cs"/>
            </a:endParaRPr>
          </a:p>
          <a:p>
            <a:pPr marL="0" indent="0">
              <a:buFontTx/>
              <a:buNone/>
            </a:pPr>
            <a:endParaRPr lang="en-US" noProof="0" dirty="0"/>
          </a:p>
        </p:txBody>
      </p:sp>
      <p:sp>
        <p:nvSpPr>
          <p:cNvPr id="4" name="Slide Number Placeholder 3"/>
          <p:cNvSpPr>
            <a:spLocks noGrp="1"/>
          </p:cNvSpPr>
          <p:nvPr>
            <p:ph type="sldNum" sz="quarter" idx="5"/>
          </p:nvPr>
        </p:nvSpPr>
        <p:spPr/>
        <p:txBody>
          <a:bodyPr/>
          <a:lstStyle/>
          <a:p>
            <a:fld id="{B27E9A56-8FEB-4F20-A2A3-3A9BE8D7B7AF}" type="slidenum">
              <a:rPr lang="en-GB" smtClean="0"/>
              <a:t>12</a:t>
            </a:fld>
            <a:endParaRPr lang="en-GB" dirty="0"/>
          </a:p>
        </p:txBody>
      </p:sp>
    </p:spTree>
    <p:extLst>
      <p:ext uri="{BB962C8B-B14F-4D97-AF65-F5344CB8AC3E}">
        <p14:creationId xmlns:p14="http://schemas.microsoft.com/office/powerpoint/2010/main" val="1888493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0" i="0" u="none" noProof="0" dirty="0"/>
              <a:t>The risk is that we consider these values features of the past, or we do not recognise the validity of traditional knowledge forms, for example oral narratives such as whakataukī.</a:t>
            </a:r>
          </a:p>
          <a:p>
            <a:endParaRPr lang="en-NZ" b="0" i="0" u="none" noProof="0" dirty="0"/>
          </a:p>
          <a:p>
            <a:r>
              <a:rPr lang="en-NZ" b="0" i="0" u="none" noProof="0" dirty="0"/>
              <a:t>&lt;</a:t>
            </a:r>
            <a:r>
              <a:rPr lang="en-NZ" b="0" i="1" u="none" noProof="0" dirty="0"/>
              <a:t>whakataukī</a:t>
            </a:r>
            <a:r>
              <a:rPr lang="en-NZ" b="0" i="0" u="none" noProof="0" dirty="0"/>
              <a:t>&gt;</a:t>
            </a:r>
          </a:p>
          <a:p>
            <a:endParaRPr lang="en-NZ" b="0" i="0" u="none" noProof="0" dirty="0"/>
          </a:p>
          <a:p>
            <a:r>
              <a:rPr lang="en-NZ" b="0" i="0" u="none" noProof="0" dirty="0"/>
              <a:t>It is important to recognise that these values, and mātauranga Māori – Māori knowledge – are of </a:t>
            </a:r>
            <a:r>
              <a:rPr lang="en-US" i="0" u="none" noProof="0" dirty="0"/>
              <a:t>continuing relevance and can support resolving contemporary sustainable development dilemmas.</a:t>
            </a:r>
            <a:endParaRPr lang="en-NZ" b="0" i="0" u="none"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noProof="0" dirty="0"/>
          </a:p>
          <a:p>
            <a:endParaRPr lang="en-NZ" i="1" u="none" noProof="0" dirty="0"/>
          </a:p>
        </p:txBody>
      </p:sp>
      <p:sp>
        <p:nvSpPr>
          <p:cNvPr id="4" name="Slide Number Placeholder 3"/>
          <p:cNvSpPr>
            <a:spLocks noGrp="1"/>
          </p:cNvSpPr>
          <p:nvPr>
            <p:ph type="sldNum" sz="quarter" idx="5"/>
          </p:nvPr>
        </p:nvSpPr>
        <p:spPr/>
        <p:txBody>
          <a:bodyPr/>
          <a:lstStyle/>
          <a:p>
            <a:fld id="{B27E9A56-8FEB-4F20-A2A3-3A9BE8D7B7AF}" type="slidenum">
              <a:rPr lang="en-GB" smtClean="0"/>
              <a:t>13</a:t>
            </a:fld>
            <a:endParaRPr lang="en-GB" dirty="0"/>
          </a:p>
        </p:txBody>
      </p:sp>
    </p:spTree>
    <p:extLst>
      <p:ext uri="{BB962C8B-B14F-4D97-AF65-F5344CB8AC3E}">
        <p14:creationId xmlns:p14="http://schemas.microsoft.com/office/powerpoint/2010/main" val="1862738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There is significant movement at a range of scales to recognise the relevance, improve understanding, and empower Te Ao Maori in catchment management.</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These are some examples only, some of which have been spoken to already here:</a:t>
            </a:r>
          </a:p>
          <a:p>
            <a:pPr marL="171450" indent="-171450">
              <a:buFont typeface="Arial" panose="020B0604020202020204" pitchFamily="34" charset="0"/>
              <a:buChar char="•"/>
            </a:pPr>
            <a:r>
              <a:rPr lang="en-NZ" sz="1200" kern="1200" dirty="0">
                <a:solidFill>
                  <a:schemeClr val="tx1"/>
                </a:solidFill>
                <a:effectLst/>
                <a:latin typeface="+mn-lt"/>
                <a:ea typeface="+mn-ea"/>
                <a:cs typeface="+mn-cs"/>
              </a:rPr>
              <a:t>Te Aranga Principles</a:t>
            </a:r>
          </a:p>
          <a:p>
            <a:pPr marL="171450" indent="-171450">
              <a:buFont typeface="Arial" panose="020B0604020202020204" pitchFamily="34" charset="0"/>
              <a:buChar char="•"/>
            </a:pPr>
            <a:endParaRPr lang="en-NZ"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NZ" sz="1200" kern="1200" dirty="0">
                <a:solidFill>
                  <a:schemeClr val="tx1"/>
                </a:solidFill>
                <a:effectLst/>
                <a:latin typeface="+mn-lt"/>
                <a:ea typeface="+mn-ea"/>
                <a:cs typeface="+mn-cs"/>
              </a:rPr>
              <a:t>Te Mana o te Wai acknowledges each water body has its own mauri and its own mana which must come first to protect the integrity of the water body </a:t>
            </a:r>
          </a:p>
          <a:p>
            <a:pPr marL="171450" indent="-171450">
              <a:buFont typeface="Arial" panose="020B0604020202020204" pitchFamily="34" charset="0"/>
              <a:buChar char="•"/>
            </a:pPr>
            <a:endParaRPr lang="en-NZ"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NZ" sz="1200" kern="1200" dirty="0">
                <a:solidFill>
                  <a:schemeClr val="tx1"/>
                </a:solidFill>
                <a:effectLst/>
                <a:latin typeface="+mn-lt"/>
                <a:ea typeface="+mn-ea"/>
                <a:cs typeface="+mn-cs"/>
              </a:rPr>
              <a:t>The development of ten urban water principles began with the concept of Te Mana </a:t>
            </a:r>
            <a:r>
              <a:rPr lang="en-NZ" sz="1200" b="0" i="1" kern="1200" dirty="0">
                <a:solidFill>
                  <a:schemeClr val="tx1"/>
                </a:solidFill>
                <a:effectLst/>
                <a:latin typeface="+mn-lt"/>
                <a:ea typeface="+mn-ea"/>
                <a:cs typeface="+mn-cs"/>
              </a:rPr>
              <a:t>me Te Mauri </a:t>
            </a:r>
            <a:r>
              <a:rPr lang="en-NZ" sz="1200" kern="1200" dirty="0">
                <a:solidFill>
                  <a:schemeClr val="tx1"/>
                </a:solidFill>
                <a:effectLst/>
                <a:latin typeface="+mn-lt"/>
                <a:ea typeface="+mn-ea"/>
                <a:cs typeface="+mn-cs"/>
              </a:rPr>
              <a:t>o Te Wai – we owe the greatest obligation to that which ‘gives us life’.</a:t>
            </a:r>
          </a:p>
          <a:p>
            <a:pPr marL="171450" indent="-171450">
              <a:buFont typeface="Arial" panose="020B0604020202020204" pitchFamily="34" charset="0"/>
              <a:buChar char="•"/>
            </a:pPr>
            <a:endParaRPr lang="en-NZ"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NZ" noProof="0" dirty="0"/>
              <a:t>The priority of the </a:t>
            </a:r>
            <a:r>
              <a:rPr lang="en-NZ" sz="1200" kern="1200" dirty="0">
                <a:solidFill>
                  <a:schemeClr val="tx1"/>
                </a:solidFill>
                <a:effectLst/>
                <a:latin typeface="+mn-lt"/>
                <a:ea typeface="+mn-ea"/>
                <a:cs typeface="+mn-cs"/>
              </a:rPr>
              <a:t>Auckland Council Water Strategy </a:t>
            </a:r>
            <a:r>
              <a:rPr lang="en-NZ" noProof="0" dirty="0"/>
              <a:t>is “Te mauri o te wai ( the life supporting capacity of water)”. This vision puts water at the centre with people, more in line with Te Ao Māori views – recognising </a:t>
            </a:r>
            <a:r>
              <a:rPr lang="en-NZ" sz="1200" kern="1200" dirty="0">
                <a:solidFill>
                  <a:schemeClr val="tx1"/>
                </a:solidFill>
                <a:effectLst/>
                <a:latin typeface="+mn-lt"/>
                <a:ea typeface="+mn-ea"/>
                <a:cs typeface="+mn-cs"/>
              </a:rPr>
              <a:t>an overarching vision of one water. Water in all its different forms is considered in a system-wide view: in rivers and streams, in underground aquifers, in estuaries, harbours and marine areas, and in the three (infrastructure) waters: drinking water, wastewater, and stormwater.</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NZ" noProof="0" dirty="0"/>
          </a:p>
        </p:txBody>
      </p:sp>
      <p:sp>
        <p:nvSpPr>
          <p:cNvPr id="4" name="Slide Number Placeholder 3"/>
          <p:cNvSpPr>
            <a:spLocks noGrp="1"/>
          </p:cNvSpPr>
          <p:nvPr>
            <p:ph type="sldNum" sz="quarter" idx="5"/>
          </p:nvPr>
        </p:nvSpPr>
        <p:spPr/>
        <p:txBody>
          <a:bodyPr/>
          <a:lstStyle/>
          <a:p>
            <a:fld id="{B27E9A56-8FEB-4F20-A2A3-3A9BE8D7B7AF}" type="slidenum">
              <a:rPr lang="en-GB" smtClean="0"/>
              <a:t>14</a:t>
            </a:fld>
            <a:endParaRPr lang="en-GB" dirty="0"/>
          </a:p>
        </p:txBody>
      </p:sp>
    </p:spTree>
    <p:extLst>
      <p:ext uri="{BB962C8B-B14F-4D97-AF65-F5344CB8AC3E}">
        <p14:creationId xmlns:p14="http://schemas.microsoft.com/office/powerpoint/2010/main" val="3365301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noProof="0" dirty="0">
                <a:solidFill>
                  <a:srgbClr val="39150A"/>
                </a:solidFill>
                <a:latin typeface="+mn-lt"/>
                <a:cs typeface="Calibri" panose="020F0502020204030204" pitchFamily="34" charset="0"/>
              </a:rPr>
              <a:t>Both of our keynotes yesterday - </a:t>
            </a:r>
            <a:r>
              <a:rPr lang="en-AU" sz="1200" dirty="0">
                <a:solidFill>
                  <a:srgbClr val="39150A"/>
                </a:solidFill>
                <a:effectLst/>
                <a:latin typeface="+mn-lt"/>
              </a:rPr>
              <a:t>Dr Dwayne Jones &amp; Prof Chris Digman</a:t>
            </a:r>
            <a:r>
              <a:rPr lang="en-AU" sz="1200" dirty="0">
                <a:solidFill>
                  <a:srgbClr val="39150A"/>
                </a:solidFill>
                <a:effectLst/>
                <a:latin typeface="+mn-lt"/>
                <a:cs typeface="+mn-cs"/>
              </a:rPr>
              <a:t> – spoke to urbanisation of populations, social equity and the importance of considering health and wellbeing in the context of water management.</a:t>
            </a:r>
            <a:endParaRPr lang="en-AU" sz="1200" noProof="0" dirty="0">
              <a:solidFill>
                <a:srgbClr val="39150A"/>
              </a:solidFill>
              <a:latin typeface="+mn-lt"/>
              <a:cs typeface="Calibri" panose="020F0502020204030204" pitchFamily="34" charset="0"/>
            </a:endParaRPr>
          </a:p>
          <a:p>
            <a:endParaRPr lang="en-AU" sz="1200" noProof="0" dirty="0">
              <a:solidFill>
                <a:srgbClr val="39150A"/>
              </a:solidFill>
              <a:latin typeface="+mn-lt"/>
              <a:cs typeface="Calibri" panose="020F0502020204030204" pitchFamily="34" charset="0"/>
            </a:endParaRPr>
          </a:p>
          <a:p>
            <a:r>
              <a:rPr lang="en-US" sz="1200" noProof="0" dirty="0">
                <a:solidFill>
                  <a:srgbClr val="39150A"/>
                </a:solidFill>
                <a:latin typeface="+mn-lt"/>
                <a:cs typeface="Calibri" panose="020F0502020204030204" pitchFamily="34" charset="0"/>
              </a:rPr>
              <a:t>World Health </a:t>
            </a:r>
            <a:r>
              <a:rPr lang="en-GB" sz="1200" noProof="0" dirty="0">
                <a:solidFill>
                  <a:srgbClr val="39150A"/>
                </a:solidFill>
                <a:latin typeface="+mn-lt"/>
                <a:cs typeface="Calibri" panose="020F0502020204030204" pitchFamily="34" charset="0"/>
              </a:rPr>
              <a:t>Organisation</a:t>
            </a:r>
            <a:r>
              <a:rPr lang="en-US" sz="1200" noProof="0" dirty="0">
                <a:solidFill>
                  <a:srgbClr val="39150A"/>
                </a:solidFill>
                <a:latin typeface="+mn-lt"/>
                <a:cs typeface="Calibri" panose="020F0502020204030204" pitchFamily="34" charset="0"/>
              </a:rPr>
              <a:t> definition clearly links health and well-being.</a:t>
            </a:r>
            <a:endParaRPr lang="en-US" sz="1200" noProof="0" dirty="0">
              <a:solidFill>
                <a:srgbClr val="39150A"/>
              </a:solidFill>
              <a:latin typeface="+mn-lt"/>
            </a:endParaRPr>
          </a:p>
          <a:p>
            <a:endParaRPr lang="en-US" sz="1200" noProof="0" dirty="0">
              <a:solidFill>
                <a:schemeClr val="accent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27E9A56-8FEB-4F20-A2A3-3A9BE8D7B7AF}" type="slidenum">
              <a:rPr lang="en-GB" smtClean="0"/>
              <a:t>15</a:t>
            </a:fld>
            <a:endParaRPr lang="en-GB" dirty="0"/>
          </a:p>
        </p:txBody>
      </p:sp>
    </p:spTree>
    <p:extLst>
      <p:ext uri="{BB962C8B-B14F-4D97-AF65-F5344CB8AC3E}">
        <p14:creationId xmlns:p14="http://schemas.microsoft.com/office/powerpoint/2010/main" val="1741394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latin typeface="Calibri" panose="020F0502020204030204" pitchFamily="34" charset="0"/>
                <a:ea typeface="+mn-ea"/>
                <a:cs typeface="Calibri" panose="020F0502020204030204" pitchFamily="34" charset="0"/>
              </a:rPr>
              <a:t>Important to tie back into the overarching research – activating WSUD for healthy &amp; resilient communities. </a:t>
            </a:r>
            <a:endParaRPr lang="en-AU" sz="1200" kern="1200" noProof="0" dirty="0">
              <a:solidFill>
                <a:schemeClr val="tx1"/>
              </a:solidFill>
              <a:latin typeface="Calibri" panose="020F0502020204030204" pitchFamily="34" charset="0"/>
              <a:ea typeface="+mn-ea"/>
              <a:cs typeface="Calibri" panose="020F0502020204030204" pitchFamily="34" charset="0"/>
            </a:endParaRPr>
          </a:p>
          <a:p>
            <a:endParaRPr lang="en-US" sz="1200" kern="1200" noProof="0" dirty="0">
              <a:solidFill>
                <a:schemeClr val="tx1"/>
              </a:solidFill>
              <a:latin typeface="Calibri" panose="020F0502020204030204" pitchFamily="34" charset="0"/>
              <a:ea typeface="+mn-ea"/>
              <a:cs typeface="Calibri" panose="020F0502020204030204" pitchFamily="34" charset="0"/>
            </a:endParaRPr>
          </a:p>
          <a:p>
            <a:r>
              <a:rPr lang="en-US" sz="1200" kern="1200" noProof="0" dirty="0">
                <a:solidFill>
                  <a:schemeClr val="tx1"/>
                </a:solidFill>
                <a:latin typeface="Calibri" panose="020F0502020204030204" pitchFamily="34" charset="0"/>
                <a:ea typeface="+mn-ea"/>
                <a:cs typeface="Calibri" panose="020F0502020204030204" pitchFamily="34" charset="0"/>
              </a:rPr>
              <a:t>Nature defined to include </a:t>
            </a:r>
          </a:p>
          <a:p>
            <a:pPr marL="171450" indent="-171450">
              <a:buFont typeface="Arial" panose="020B0604020202020204" pitchFamily="34" charset="0"/>
              <a:buChar char="•"/>
            </a:pPr>
            <a:r>
              <a:rPr lang="en-US" sz="1200" kern="1200" noProof="0" dirty="0">
                <a:solidFill>
                  <a:schemeClr val="tx1"/>
                </a:solidFill>
                <a:latin typeface="Calibri" panose="020F0502020204030204" pitchFamily="34" charset="0"/>
                <a:ea typeface="+mn-ea"/>
                <a:cs typeface="Calibri" panose="020F0502020204030204" pitchFamily="34" charset="0"/>
              </a:rPr>
              <a:t>blue spaces (access to surface water), </a:t>
            </a:r>
          </a:p>
          <a:p>
            <a:pPr marL="171450" indent="-171450">
              <a:buFont typeface="Arial" panose="020B0604020202020204" pitchFamily="34" charset="0"/>
              <a:buChar char="•"/>
            </a:pPr>
            <a:r>
              <a:rPr lang="en-US" sz="1200" kern="1200" noProof="0" dirty="0">
                <a:solidFill>
                  <a:schemeClr val="tx1"/>
                </a:solidFill>
                <a:latin typeface="Calibri" panose="020F0502020204030204" pitchFamily="34" charset="0"/>
                <a:ea typeface="+mn-ea"/>
                <a:cs typeface="Calibri" panose="020F0502020204030204" pitchFamily="34" charset="0"/>
              </a:rPr>
              <a:t>areas smaller than 1 ha, </a:t>
            </a:r>
          </a:p>
          <a:p>
            <a:pPr marL="171450" indent="-171450">
              <a:buFont typeface="Arial" panose="020B0604020202020204" pitchFamily="34" charset="0"/>
              <a:buChar char="•"/>
            </a:pPr>
            <a:r>
              <a:rPr lang="en-US" sz="1200" kern="1200" noProof="0" dirty="0">
                <a:solidFill>
                  <a:schemeClr val="tx1"/>
                </a:solidFill>
                <a:latin typeface="Calibri" panose="020F0502020204030204" pitchFamily="34" charset="0"/>
                <a:ea typeface="+mn-ea"/>
                <a:cs typeface="Calibri" panose="020F0502020204030204" pitchFamily="34" charset="0"/>
              </a:rPr>
              <a:t>small scale horticulture (i.e. community gardens),</a:t>
            </a:r>
          </a:p>
          <a:p>
            <a:pPr marL="171450" indent="-171450">
              <a:buFont typeface="Arial" panose="020B0604020202020204" pitchFamily="34" charset="0"/>
              <a:buChar char="•"/>
            </a:pPr>
            <a:r>
              <a:rPr lang="en-US" sz="1200" kern="1200" noProof="0" dirty="0">
                <a:solidFill>
                  <a:schemeClr val="tx1"/>
                </a:solidFill>
                <a:latin typeface="Calibri" panose="020F0502020204030204" pitchFamily="34" charset="0"/>
                <a:ea typeface="+mn-ea"/>
                <a:cs typeface="Calibri" panose="020F0502020204030204" pitchFamily="34" charset="0"/>
              </a:rPr>
              <a:t>isolated natural elements (i.e. street trees &amp; green verges) </a:t>
            </a:r>
          </a:p>
          <a:p>
            <a:pPr marL="171450" indent="-171450">
              <a:buFont typeface="Arial" panose="020B0604020202020204" pitchFamily="34" charset="0"/>
              <a:buChar char="•"/>
            </a:pPr>
            <a:endParaRPr lang="en-US" sz="1200" kern="1200" noProof="0" dirty="0">
              <a:solidFill>
                <a:schemeClr val="tx1"/>
              </a:solidFill>
              <a:latin typeface="Calibri" panose="020F0502020204030204" pitchFamily="34" charset="0"/>
              <a:ea typeface="+mn-ea"/>
              <a:cs typeface="Calibri" panose="020F0502020204030204" pitchFamily="34" charset="0"/>
            </a:endParaRPr>
          </a:p>
          <a:p>
            <a:pPr marL="0" indent="0">
              <a:buFont typeface="Arial" panose="020B0604020202020204" pitchFamily="34" charset="0"/>
              <a:buNone/>
            </a:pPr>
            <a:r>
              <a:rPr lang="en-US" sz="1200" kern="1200" noProof="0" dirty="0">
                <a:solidFill>
                  <a:schemeClr val="tx1"/>
                </a:solidFill>
                <a:latin typeface="Calibri" panose="020F0502020204030204" pitchFamily="34" charset="0"/>
                <a:ea typeface="+mn-ea"/>
                <a:cs typeface="Calibri" panose="020F0502020204030204" pitchFamily="34" charset="0"/>
              </a:rPr>
              <a:t>More consistent &amp; positive associations with health indicators than proximity to a formal “greenspace” alone. </a:t>
            </a:r>
            <a:r>
              <a:rPr lang="en-US" sz="1200" kern="1200" dirty="0">
                <a:solidFill>
                  <a:schemeClr val="tx1"/>
                </a:solidFill>
                <a:latin typeface="Calibri" panose="020F0502020204030204" pitchFamily="34" charset="0"/>
                <a:ea typeface="+mn-ea"/>
                <a:cs typeface="Calibri" panose="020F0502020204030204" pitchFamily="34" charset="0"/>
              </a:rPr>
              <a:t>Highlighting the importance of supporting the development of a connection to nature across a person's life-course, reversing the urban disconnect. Connection draws back to whakapapa and key Māori values</a:t>
            </a:r>
            <a:r>
              <a:rPr lang="en-AU" sz="1200" kern="1200" dirty="0">
                <a:solidFill>
                  <a:schemeClr val="tx1"/>
                </a:solidFill>
                <a:latin typeface="Calibri" panose="020F0502020204030204" pitchFamily="34" charset="0"/>
                <a:ea typeface="+mn-ea"/>
                <a:cs typeface="Calibri" panose="020F0502020204030204" pitchFamily="34" charset="0"/>
              </a:rPr>
              <a:t>:</a:t>
            </a:r>
          </a:p>
          <a:p>
            <a:pPr marL="285750" indent="-285750">
              <a:buFont typeface="Arial" panose="020B0604020202020204" pitchFamily="34" charset="0"/>
              <a:buChar char="•"/>
            </a:pPr>
            <a:r>
              <a:rPr lang="en-AU" sz="1200" kern="1200" dirty="0">
                <a:solidFill>
                  <a:schemeClr val="tx1"/>
                </a:solidFill>
                <a:latin typeface="Calibri" panose="020F0502020204030204" pitchFamily="34" charset="0"/>
                <a:ea typeface="+mn-ea"/>
                <a:cs typeface="Calibri" panose="020F0502020204030204" pitchFamily="34" charset="0"/>
              </a:rPr>
              <a:t>Mana - respect to water</a:t>
            </a:r>
          </a:p>
          <a:p>
            <a:pPr marL="285750" indent="-285750">
              <a:buFont typeface="Arial" panose="020B0604020202020204" pitchFamily="34" charset="0"/>
              <a:buChar char="•"/>
            </a:pPr>
            <a:r>
              <a:rPr lang="en-AU" sz="1200" kern="1200" dirty="0">
                <a:solidFill>
                  <a:schemeClr val="tx1"/>
                </a:solidFill>
                <a:latin typeface="Calibri" panose="020F0502020204030204" pitchFamily="34" charset="0"/>
                <a:ea typeface="+mn-ea"/>
                <a:cs typeface="Calibri" panose="020F0502020204030204" pitchFamily="34" charset="0"/>
              </a:rPr>
              <a:t>Kaitiakitanga - stewardship</a:t>
            </a:r>
          </a:p>
          <a:p>
            <a:pPr marL="285750" indent="-285750">
              <a:buFont typeface="Arial" panose="020B0604020202020204" pitchFamily="34" charset="0"/>
              <a:buChar char="•"/>
            </a:pPr>
            <a:r>
              <a:rPr lang="en-AU" sz="1200" kern="1200" dirty="0">
                <a:solidFill>
                  <a:schemeClr val="tx1"/>
                </a:solidFill>
                <a:latin typeface="Calibri" panose="020F0502020204030204" pitchFamily="34" charset="0"/>
                <a:ea typeface="+mn-ea"/>
                <a:cs typeface="Calibri" panose="020F0502020204030204" pitchFamily="34" charset="0"/>
              </a:rPr>
              <a:t>Whanaungatanga - connect back to water</a:t>
            </a:r>
          </a:p>
          <a:p>
            <a:pPr marL="285750" indent="-285750">
              <a:buFont typeface="Arial" panose="020B0604020202020204" pitchFamily="34" charset="0"/>
              <a:buChar char="•"/>
            </a:pPr>
            <a:r>
              <a:rPr lang="en-AU" sz="1200" kern="1200" dirty="0">
                <a:solidFill>
                  <a:schemeClr val="tx1"/>
                </a:solidFill>
                <a:latin typeface="Calibri" panose="020F0502020204030204" pitchFamily="34" charset="0"/>
                <a:ea typeface="+mn-ea"/>
                <a:cs typeface="Calibri" panose="020F0502020204030204" pitchFamily="34" charset="0"/>
              </a:rPr>
              <a:t>Kotahitanga - unity as one industry </a:t>
            </a:r>
          </a:p>
          <a:p>
            <a:pPr marL="285750" indent="-285750">
              <a:buFont typeface="Arial" panose="020B0604020202020204" pitchFamily="34" charset="0"/>
              <a:buChar char="•"/>
            </a:pPr>
            <a:r>
              <a:rPr lang="en-AU" sz="1200" kern="1200" dirty="0">
                <a:solidFill>
                  <a:schemeClr val="tx1"/>
                </a:solidFill>
                <a:latin typeface="Calibri" panose="020F0502020204030204" pitchFamily="34" charset="0"/>
                <a:ea typeface="+mn-ea"/>
                <a:cs typeface="Calibri" panose="020F0502020204030204" pitchFamily="34" charset="0"/>
              </a:rPr>
              <a:t>Mauri </a:t>
            </a:r>
            <a:endParaRPr lang="en-US" sz="1200" kern="1200" noProof="0" dirty="0">
              <a:solidFill>
                <a:schemeClr val="tx1"/>
              </a:solidFill>
              <a:latin typeface="Calibri" panose="020F0502020204030204" pitchFamily="34" charset="0"/>
              <a:ea typeface="+mn-ea"/>
              <a:cs typeface="Calibri" panose="020F0502020204030204" pitchFamily="34" charset="0"/>
            </a:endParaRPr>
          </a:p>
          <a:p>
            <a:pPr marL="0" indent="0">
              <a:buFont typeface="Arial" panose="020B0604020202020204" pitchFamily="34" charset="0"/>
              <a:buNone/>
            </a:pPr>
            <a:endParaRPr lang="en-NZ" sz="1200" kern="1200" noProof="0" dirty="0">
              <a:solidFill>
                <a:schemeClr val="tx1"/>
              </a:solidFill>
              <a:latin typeface="Calibri" panose="020F0502020204030204" pitchFamily="34" charset="0"/>
              <a:ea typeface="+mn-ea"/>
              <a:cs typeface="Calibri" panose="020F0502020204030204" pitchFamily="34" charset="0"/>
            </a:endParaRPr>
          </a:p>
          <a:p>
            <a:pPr marL="0" indent="0">
              <a:buFont typeface="Arial" panose="020B0604020202020204" pitchFamily="34" charset="0"/>
              <a:buNone/>
            </a:pPr>
            <a:endParaRPr lang="en-NZ" noProof="0" dirty="0"/>
          </a:p>
        </p:txBody>
      </p:sp>
      <p:sp>
        <p:nvSpPr>
          <p:cNvPr id="4" name="Slide Number Placeholder 3"/>
          <p:cNvSpPr>
            <a:spLocks noGrp="1"/>
          </p:cNvSpPr>
          <p:nvPr>
            <p:ph type="sldNum" sz="quarter" idx="5"/>
          </p:nvPr>
        </p:nvSpPr>
        <p:spPr/>
        <p:txBody>
          <a:bodyPr/>
          <a:lstStyle/>
          <a:p>
            <a:fld id="{B27E9A56-8FEB-4F20-A2A3-3A9BE8D7B7AF}" type="slidenum">
              <a:rPr lang="en-GB" smtClean="0"/>
              <a:t>16</a:t>
            </a:fld>
            <a:endParaRPr lang="en-GB" dirty="0"/>
          </a:p>
        </p:txBody>
      </p:sp>
    </p:spTree>
    <p:extLst>
      <p:ext uri="{BB962C8B-B14F-4D97-AF65-F5344CB8AC3E}">
        <p14:creationId xmlns:p14="http://schemas.microsoft.com/office/powerpoint/2010/main" val="4143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Humans and ecosystems are inter-connected through whakapapa and the interaction between them is what determines the welfare of both. </a:t>
            </a:r>
            <a:endParaRPr lang="en-NZ"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We don’t have to </a:t>
            </a:r>
            <a:r>
              <a:rPr lang="en-US" sz="1200" kern="1200" dirty="0">
                <a:solidFill>
                  <a:schemeClr val="tx1"/>
                </a:solidFill>
                <a:effectLst/>
                <a:latin typeface="+mn-lt"/>
                <a:ea typeface="+mn-ea"/>
                <a:cs typeface="+mn-cs"/>
              </a:rPr>
              <a:t>compromise development to meet the needs of our growing communities, but we need to develop in a way that ensures our interaction with Papatūānuku – Earth Mother – comes from a place of mutual respect not dominance.</a:t>
            </a:r>
            <a:endParaRPr lang="en-NZ"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Intensification and </a:t>
            </a:r>
            <a:r>
              <a:rPr lang="en-GB" sz="1200" kern="1200" noProof="0" dirty="0">
                <a:solidFill>
                  <a:schemeClr val="tx1"/>
                </a:solidFill>
                <a:effectLst/>
                <a:latin typeface="+mn-lt"/>
                <a:ea typeface="+mn-ea"/>
                <a:cs typeface="+mn-cs"/>
              </a:rPr>
              <a:t>urbanisation</a:t>
            </a:r>
            <a:r>
              <a:rPr lang="en-US" sz="1200" kern="1200" dirty="0">
                <a:solidFill>
                  <a:schemeClr val="tx1"/>
                </a:solidFill>
                <a:effectLst/>
                <a:latin typeface="+mn-lt"/>
                <a:ea typeface="+mn-ea"/>
                <a:cs typeface="+mn-cs"/>
              </a:rPr>
              <a:t> is affecting more than the natural and built environment – it is impacting our relationship with the environment.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implementation of WSUD provides a clear opportunity to enhance urban greenspaces and reconnect people with the natural environment . </a:t>
            </a:r>
          </a:p>
        </p:txBody>
      </p:sp>
      <p:sp>
        <p:nvSpPr>
          <p:cNvPr id="4" name="Slide Number Placeholder 3"/>
          <p:cNvSpPr>
            <a:spLocks noGrp="1"/>
          </p:cNvSpPr>
          <p:nvPr>
            <p:ph type="sldNum" sz="quarter" idx="5"/>
          </p:nvPr>
        </p:nvSpPr>
        <p:spPr/>
        <p:txBody>
          <a:bodyPr/>
          <a:lstStyle/>
          <a:p>
            <a:fld id="{B27E9A56-8FEB-4F20-A2A3-3A9BE8D7B7AF}" type="slidenum">
              <a:rPr lang="en-GB" smtClean="0"/>
              <a:t>17</a:t>
            </a:fld>
            <a:endParaRPr lang="en-GB" dirty="0"/>
          </a:p>
        </p:txBody>
      </p:sp>
    </p:spTree>
    <p:extLst>
      <p:ext uri="{BB962C8B-B14F-4D97-AF65-F5344CB8AC3E}">
        <p14:creationId xmlns:p14="http://schemas.microsoft.com/office/powerpoint/2010/main" val="1209199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Te Ao Māori emphasises </a:t>
            </a:r>
            <a:r>
              <a:rPr lang="en-US" sz="1200" kern="1200" dirty="0">
                <a:solidFill>
                  <a:schemeClr val="tx1"/>
                </a:solidFill>
                <a:effectLst/>
                <a:latin typeface="+mn-lt"/>
                <a:ea typeface="+mn-ea"/>
                <a:cs typeface="+mn-cs"/>
              </a:rPr>
              <a:t>reciprocal relationships between healthy ecosystems and people’s cultural, spiritual, and physical wellbeing. </a:t>
            </a:r>
          </a:p>
          <a:p>
            <a:endParaRPr lang="en-US"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A number of holistic models of health and well-being have been proposed, based on Māori traditional knowledge and understanding.</a:t>
            </a:r>
          </a:p>
          <a:p>
            <a:endParaRPr lang="en-NZ" sz="1200" kern="1200" noProof="0" dirty="0">
              <a:solidFill>
                <a:schemeClr val="tx1"/>
              </a:solidFill>
              <a:effectLst/>
              <a:latin typeface="+mn-lt"/>
              <a:ea typeface="+mn-ea"/>
              <a:cs typeface="+mn-cs"/>
            </a:endParaRPr>
          </a:p>
          <a:p>
            <a:r>
              <a:rPr lang="en-NZ" sz="1200" kern="1200" noProof="0" dirty="0">
                <a:solidFill>
                  <a:schemeClr val="tx1"/>
                </a:solidFill>
                <a:effectLst/>
                <a:latin typeface="+mn-lt"/>
                <a:ea typeface="+mn-ea"/>
                <a:cs typeface="+mn-cs"/>
              </a:rPr>
              <a:t>Two examples are:</a:t>
            </a:r>
          </a:p>
          <a:p>
            <a:endParaRPr lang="en-NZ" sz="1200" kern="1200" noProof="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Te Whare Tapa </a:t>
            </a:r>
            <a:r>
              <a:rPr lang="mi-NZ" sz="1200" kern="1200" noProof="0" dirty="0">
                <a:solidFill>
                  <a:schemeClr val="tx1"/>
                </a:solidFill>
                <a:effectLst/>
                <a:latin typeface="+mn-lt"/>
                <a:ea typeface="+mn-ea"/>
                <a:cs typeface="+mn-cs"/>
              </a:rPr>
              <a:t>Whā</a:t>
            </a:r>
            <a:r>
              <a:rPr lang="en-NZ" sz="1200" kern="1200" dirty="0">
                <a:solidFill>
                  <a:schemeClr val="tx1"/>
                </a:solidFill>
                <a:effectLst/>
                <a:latin typeface="+mn-lt"/>
                <a:ea typeface="+mn-ea"/>
                <a:cs typeface="+mn-cs"/>
              </a:rPr>
              <a:t> - to achieve wellbeing all four dimensions must be in balance </a:t>
            </a:r>
          </a:p>
          <a:p>
            <a:pPr marL="171450" lvl="0" indent="-171450">
              <a:buFont typeface="Arial" panose="020B0604020202020204" pitchFamily="34" charset="0"/>
              <a:buChar char="•"/>
            </a:pPr>
            <a:r>
              <a:rPr lang="en-NZ" sz="1200" kern="1200" dirty="0">
                <a:solidFill>
                  <a:schemeClr val="tx1"/>
                </a:solidFill>
                <a:effectLst/>
                <a:latin typeface="+mn-lt"/>
                <a:ea typeface="+mn-ea"/>
                <a:cs typeface="+mn-cs"/>
              </a:rPr>
              <a:t>taha whānau (extended family wellbeing)</a:t>
            </a:r>
          </a:p>
          <a:p>
            <a:pPr marL="171450" lvl="0" indent="-171450">
              <a:buFont typeface="Arial" panose="020B0604020202020204" pitchFamily="34" charset="0"/>
              <a:buChar char="•"/>
            </a:pPr>
            <a:r>
              <a:rPr lang="en-NZ" sz="1200" kern="1200" dirty="0">
                <a:solidFill>
                  <a:schemeClr val="tx1"/>
                </a:solidFill>
                <a:effectLst/>
                <a:latin typeface="+mn-lt"/>
                <a:ea typeface="+mn-ea"/>
                <a:cs typeface="+mn-cs"/>
              </a:rPr>
              <a:t>taha wairua (spiritual wellbeing)</a:t>
            </a:r>
          </a:p>
          <a:p>
            <a:pPr marL="171450" lvl="0" indent="-171450">
              <a:buFont typeface="Arial" panose="020B0604020202020204" pitchFamily="34" charset="0"/>
              <a:buChar char="•"/>
            </a:pPr>
            <a:r>
              <a:rPr lang="en-NZ" sz="1200" kern="1200" dirty="0">
                <a:solidFill>
                  <a:schemeClr val="tx1"/>
                </a:solidFill>
                <a:effectLst/>
                <a:latin typeface="+mn-lt"/>
                <a:ea typeface="+mn-ea"/>
                <a:cs typeface="+mn-cs"/>
              </a:rPr>
              <a:t>taha hinengaro (emotional/mental wellbeing)</a:t>
            </a:r>
          </a:p>
          <a:p>
            <a:pPr marL="171450" lvl="0" indent="-171450">
              <a:buFont typeface="Arial" panose="020B0604020202020204" pitchFamily="34" charset="0"/>
              <a:buChar char="•"/>
            </a:pPr>
            <a:r>
              <a:rPr lang="en-NZ" sz="1200" kern="1200" dirty="0">
                <a:solidFill>
                  <a:schemeClr val="tx1"/>
                </a:solidFill>
                <a:effectLst/>
                <a:latin typeface="+mn-lt"/>
                <a:ea typeface="+mn-ea"/>
                <a:cs typeface="+mn-cs"/>
              </a:rPr>
              <a:t>taha </a:t>
            </a:r>
            <a:r>
              <a:rPr lang="mi-NZ" sz="1200" kern="1200" noProof="0" dirty="0">
                <a:solidFill>
                  <a:schemeClr val="tx1"/>
                </a:solidFill>
                <a:effectLst/>
                <a:latin typeface="+mn-lt"/>
                <a:ea typeface="+mn-ea"/>
                <a:cs typeface="+mn-cs"/>
              </a:rPr>
              <a:t>tinana</a:t>
            </a:r>
            <a:r>
              <a:rPr lang="en-NZ" sz="1200" kern="1200" dirty="0">
                <a:solidFill>
                  <a:schemeClr val="tx1"/>
                </a:solidFill>
                <a:effectLst/>
                <a:latin typeface="+mn-lt"/>
                <a:ea typeface="+mn-ea"/>
                <a:cs typeface="+mn-cs"/>
              </a:rPr>
              <a:t> (physical wellbeing) </a:t>
            </a:r>
          </a:p>
          <a:p>
            <a:endParaRPr lang="en-NZ" sz="1200" kern="1200" noProof="0" dirty="0">
              <a:solidFill>
                <a:schemeClr val="tx1"/>
              </a:solidFill>
              <a:effectLst/>
              <a:latin typeface="+mn-lt"/>
              <a:ea typeface="+mn-ea"/>
              <a:cs typeface="+mn-cs"/>
            </a:endParaRPr>
          </a:p>
          <a:p>
            <a:r>
              <a:rPr lang="en-NZ" sz="1200" kern="1200" noProof="0" dirty="0">
                <a:solidFill>
                  <a:schemeClr val="tx1"/>
                </a:solidFill>
                <a:effectLst/>
                <a:latin typeface="+mn-lt"/>
                <a:ea typeface="+mn-ea"/>
                <a:cs typeface="+mn-cs"/>
              </a:rPr>
              <a:t>Ngā </a:t>
            </a:r>
            <a:r>
              <a:rPr lang="mi-NZ" sz="1200" kern="1200" noProof="0" dirty="0">
                <a:solidFill>
                  <a:schemeClr val="tx1"/>
                </a:solidFill>
                <a:effectLst/>
                <a:latin typeface="+mn-lt"/>
                <a:ea typeface="+mn-ea"/>
                <a:cs typeface="+mn-cs"/>
              </a:rPr>
              <a:t>Pou</a:t>
            </a:r>
            <a:r>
              <a:rPr lang="en-NZ" sz="1200" kern="1200" noProof="0" dirty="0">
                <a:solidFill>
                  <a:schemeClr val="tx1"/>
                </a:solidFill>
                <a:effectLst/>
                <a:latin typeface="+mn-lt"/>
                <a:ea typeface="+mn-ea"/>
                <a:cs typeface="+mn-cs"/>
              </a:rPr>
              <a:t> mana (four supports) model - </a:t>
            </a:r>
            <a:r>
              <a:rPr lang="en-NZ" sz="1200" kern="1200" dirty="0">
                <a:solidFill>
                  <a:schemeClr val="tx1"/>
                </a:solidFill>
                <a:effectLst/>
                <a:latin typeface="+mn-lt"/>
                <a:ea typeface="+mn-ea"/>
                <a:cs typeface="+mn-cs"/>
              </a:rPr>
              <a:t>greater emphasis on the external environment </a:t>
            </a:r>
            <a:endParaRPr lang="en-NZ" sz="12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mi-NZ" sz="1200" kern="1200" noProof="0" dirty="0">
                <a:solidFill>
                  <a:schemeClr val="tx1"/>
                </a:solidFill>
                <a:effectLst/>
                <a:latin typeface="+mn-lt"/>
                <a:ea typeface="+mn-ea"/>
                <a:cs typeface="+mn-cs"/>
              </a:rPr>
              <a:t>whanaungatanga</a:t>
            </a:r>
            <a:r>
              <a:rPr lang="en-NZ" sz="1200" kern="1200" dirty="0">
                <a:solidFill>
                  <a:schemeClr val="tx1"/>
                </a:solidFill>
                <a:effectLst/>
                <a:latin typeface="+mn-lt"/>
                <a:ea typeface="+mn-ea"/>
                <a:cs typeface="+mn-cs"/>
              </a:rPr>
              <a:t> (the importance of the family)</a:t>
            </a:r>
          </a:p>
          <a:p>
            <a:pPr marL="171450" lvl="0" indent="-171450">
              <a:buFont typeface="Arial" panose="020B0604020202020204" pitchFamily="34" charset="0"/>
              <a:buChar char="•"/>
            </a:pPr>
            <a:r>
              <a:rPr lang="en-NZ" sz="1200" kern="1200" dirty="0">
                <a:solidFill>
                  <a:schemeClr val="tx1"/>
                </a:solidFill>
                <a:effectLst/>
                <a:latin typeface="+mn-lt"/>
                <a:ea typeface="+mn-ea"/>
                <a:cs typeface="+mn-cs"/>
              </a:rPr>
              <a:t>taonga </a:t>
            </a:r>
            <a:r>
              <a:rPr lang="mi-NZ" sz="1200" kern="1200" noProof="0" dirty="0">
                <a:solidFill>
                  <a:schemeClr val="tx1"/>
                </a:solidFill>
                <a:effectLst/>
                <a:latin typeface="+mn-lt"/>
                <a:ea typeface="+mn-ea"/>
                <a:cs typeface="+mn-cs"/>
              </a:rPr>
              <a:t>tuku</a:t>
            </a:r>
            <a:r>
              <a:rPr lang="en-NZ" sz="1200" kern="1200" dirty="0">
                <a:solidFill>
                  <a:schemeClr val="tx1"/>
                </a:solidFill>
                <a:effectLst/>
                <a:latin typeface="+mn-lt"/>
                <a:ea typeface="+mn-ea"/>
                <a:cs typeface="+mn-cs"/>
              </a:rPr>
              <a:t> </a:t>
            </a:r>
            <a:r>
              <a:rPr lang="mi-NZ" sz="1200" kern="1200" noProof="0" dirty="0">
                <a:solidFill>
                  <a:schemeClr val="tx1"/>
                </a:solidFill>
                <a:effectLst/>
                <a:latin typeface="+mn-lt"/>
                <a:ea typeface="+mn-ea"/>
                <a:cs typeface="+mn-cs"/>
              </a:rPr>
              <a:t>iho</a:t>
            </a:r>
            <a:r>
              <a:rPr lang="en-NZ" sz="1200" kern="1200" dirty="0">
                <a:solidFill>
                  <a:schemeClr val="tx1"/>
                </a:solidFill>
                <a:effectLst/>
                <a:latin typeface="+mn-lt"/>
                <a:ea typeface="+mn-ea"/>
                <a:cs typeface="+mn-cs"/>
              </a:rPr>
              <a:t> (cultural heritage)</a:t>
            </a:r>
          </a:p>
          <a:p>
            <a:pPr marL="171450" lvl="0" indent="-171450">
              <a:buFont typeface="Arial" panose="020B0604020202020204" pitchFamily="34" charset="0"/>
              <a:buChar char="•"/>
            </a:pPr>
            <a:r>
              <a:rPr lang="en-NZ" sz="1200" kern="1200" dirty="0">
                <a:solidFill>
                  <a:schemeClr val="tx1"/>
                </a:solidFill>
                <a:effectLst/>
                <a:latin typeface="+mn-lt"/>
                <a:ea typeface="+mn-ea"/>
                <a:cs typeface="+mn-cs"/>
              </a:rPr>
              <a:t>te ao </a:t>
            </a:r>
            <a:r>
              <a:rPr lang="mi-NZ" sz="1200" kern="1200" noProof="0" dirty="0">
                <a:solidFill>
                  <a:schemeClr val="tx1"/>
                </a:solidFill>
                <a:effectLst/>
                <a:latin typeface="+mn-lt"/>
                <a:ea typeface="+mn-ea"/>
                <a:cs typeface="+mn-cs"/>
              </a:rPr>
              <a:t>tūroa</a:t>
            </a:r>
            <a:r>
              <a:rPr lang="en-NZ" sz="1200" kern="1200" dirty="0">
                <a:solidFill>
                  <a:schemeClr val="tx1"/>
                </a:solidFill>
                <a:effectLst/>
                <a:latin typeface="+mn-lt"/>
                <a:ea typeface="+mn-ea"/>
                <a:cs typeface="+mn-cs"/>
              </a:rPr>
              <a:t> (the natural environment)</a:t>
            </a:r>
          </a:p>
          <a:p>
            <a:pPr marL="171450" lvl="0" indent="-171450">
              <a:buFont typeface="Arial" panose="020B0604020202020204" pitchFamily="34" charset="0"/>
              <a:buChar char="•"/>
            </a:pPr>
            <a:r>
              <a:rPr lang="mi-NZ" sz="1200" kern="1200" noProof="0" dirty="0">
                <a:solidFill>
                  <a:schemeClr val="tx1"/>
                </a:solidFill>
                <a:effectLst/>
                <a:latin typeface="+mn-lt"/>
                <a:ea typeface="+mn-ea"/>
                <a:cs typeface="+mn-cs"/>
              </a:rPr>
              <a:t>tūrangawaewae</a:t>
            </a:r>
            <a:r>
              <a:rPr lang="en-NZ" sz="1200" kern="1200" dirty="0">
                <a:solidFill>
                  <a:schemeClr val="tx1"/>
                </a:solidFill>
                <a:effectLst/>
                <a:latin typeface="+mn-lt"/>
                <a:ea typeface="+mn-ea"/>
                <a:cs typeface="+mn-cs"/>
              </a:rPr>
              <a:t> (the land base, a place of belonging, standing and identity)</a:t>
            </a:r>
          </a:p>
          <a:p>
            <a:endParaRPr lang="en-NZ" sz="1200" kern="1200" noProof="0" dirty="0">
              <a:solidFill>
                <a:schemeClr val="tx1"/>
              </a:solidFill>
              <a:effectLst/>
              <a:latin typeface="+mn-lt"/>
              <a:ea typeface="+mn-ea"/>
              <a:cs typeface="+mn-cs"/>
            </a:endParaRPr>
          </a:p>
          <a:p>
            <a:endParaRPr lang="en-NZ" noProof="0" dirty="0"/>
          </a:p>
        </p:txBody>
      </p:sp>
      <p:sp>
        <p:nvSpPr>
          <p:cNvPr id="4" name="Slide Number Placeholder 3"/>
          <p:cNvSpPr>
            <a:spLocks noGrp="1"/>
          </p:cNvSpPr>
          <p:nvPr>
            <p:ph type="sldNum" sz="quarter" idx="5"/>
          </p:nvPr>
        </p:nvSpPr>
        <p:spPr/>
        <p:txBody>
          <a:bodyPr/>
          <a:lstStyle/>
          <a:p>
            <a:fld id="{B27E9A56-8FEB-4F20-A2A3-3A9BE8D7B7AF}" type="slidenum">
              <a:rPr lang="en-GB" smtClean="0"/>
              <a:t>18</a:t>
            </a:fld>
            <a:endParaRPr lang="en-GB" dirty="0"/>
          </a:p>
        </p:txBody>
      </p:sp>
    </p:spTree>
    <p:extLst>
      <p:ext uri="{BB962C8B-B14F-4D97-AF65-F5344CB8AC3E}">
        <p14:creationId xmlns:p14="http://schemas.microsoft.com/office/powerpoint/2010/main" val="3087151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No single profession can deal with the complexity of change associated with urban development</a:t>
            </a:r>
          </a:p>
          <a:p>
            <a:endParaRPr lang="en-US" sz="1200" b="0" i="0" kern="1200" dirty="0">
              <a:solidFill>
                <a:schemeClr val="tx1"/>
              </a:solidFill>
              <a:effectLst/>
              <a:latin typeface="Calibri" panose="020F0502020204030204" pitchFamily="34" charset="0"/>
              <a:ea typeface="+mn-ea"/>
              <a:cs typeface="Calibri" panose="020F0502020204030204" pitchFamily="34" charset="0"/>
            </a:endParaRPr>
          </a:p>
          <a:p>
            <a:r>
              <a:rPr lang="en-NZ" sz="1200" kern="1200" dirty="0">
                <a:solidFill>
                  <a:schemeClr val="tx1"/>
                </a:solidFill>
                <a:effectLst/>
                <a:latin typeface="+mn-lt"/>
                <a:ea typeface="+mn-ea"/>
                <a:cs typeface="+mn-cs"/>
              </a:rPr>
              <a:t>A water sensitive approach demonstrates a r</a:t>
            </a:r>
            <a:r>
              <a:rPr lang="en-US" sz="1200" dirty="0">
                <a:latin typeface="Calibri" panose="020F0502020204030204" pitchFamily="34" charset="0"/>
                <a:cs typeface="Calibri" panose="020F0502020204030204" pitchFamily="34" charset="0"/>
              </a:rPr>
              <a:t>e-alignment between indigenous &amp; non-indigenous thinking</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noProof="0" dirty="0"/>
          </a:p>
          <a:p>
            <a:endParaRPr lang="en-US" sz="1200" b="0" i="0" kern="1200" dirty="0">
              <a:solidFill>
                <a:schemeClr val="tx1"/>
              </a:solidFill>
              <a:effectLst/>
              <a:latin typeface="+mn-lt"/>
              <a:ea typeface="+mn-ea"/>
              <a:cs typeface="+mn-cs"/>
            </a:endParaRP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A wicked problem is a social or cultural problem that is difficult or impossible to solve for as many as four reasons: incomplete or contradictory knowledge, the number of people and opinions involved, the large economic burden, and the interconnected nature of these problems with other problems.</a:t>
            </a:r>
            <a:endParaRPr lang="en-NZ" i="1" u="none" noProof="0" dirty="0"/>
          </a:p>
        </p:txBody>
      </p:sp>
      <p:sp>
        <p:nvSpPr>
          <p:cNvPr id="4" name="Slide Number Placeholder 3"/>
          <p:cNvSpPr>
            <a:spLocks noGrp="1"/>
          </p:cNvSpPr>
          <p:nvPr>
            <p:ph type="sldNum" sz="quarter" idx="5"/>
          </p:nvPr>
        </p:nvSpPr>
        <p:spPr/>
        <p:txBody>
          <a:bodyPr/>
          <a:lstStyle/>
          <a:p>
            <a:fld id="{B27E9A56-8FEB-4F20-A2A3-3A9BE8D7B7AF}" type="slidenum">
              <a:rPr lang="en-GB" smtClean="0"/>
              <a:t>19</a:t>
            </a:fld>
            <a:endParaRPr lang="en-GB" dirty="0"/>
          </a:p>
        </p:txBody>
      </p:sp>
    </p:spTree>
    <p:extLst>
      <p:ext uri="{BB962C8B-B14F-4D97-AF65-F5344CB8AC3E}">
        <p14:creationId xmlns:p14="http://schemas.microsoft.com/office/powerpoint/2010/main" val="3514622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i="1" kern="1200" dirty="0">
                <a:solidFill>
                  <a:schemeClr val="tx1"/>
                </a:solidFill>
                <a:effectLst/>
                <a:latin typeface="+mn-lt"/>
                <a:ea typeface="+mn-ea"/>
                <a:cs typeface="+mn-cs"/>
              </a:rPr>
              <a:t>Karakia</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 ngā reo, </a:t>
            </a:r>
          </a:p>
          <a:p>
            <a:r>
              <a:rPr lang="pt-BR" sz="1200" kern="1200" dirty="0">
                <a:solidFill>
                  <a:schemeClr val="tx1"/>
                </a:solidFill>
                <a:effectLst/>
                <a:latin typeface="+mn-lt"/>
                <a:ea typeface="+mn-ea"/>
                <a:cs typeface="+mn-cs"/>
              </a:rPr>
              <a:t>E ngā mana,</a:t>
            </a:r>
          </a:p>
          <a:p>
            <a:r>
              <a:rPr lang="pt-BR" sz="1200" kern="1200" dirty="0">
                <a:solidFill>
                  <a:schemeClr val="tx1"/>
                </a:solidFill>
                <a:effectLst/>
                <a:latin typeface="+mn-lt"/>
                <a:ea typeface="+mn-ea"/>
                <a:cs typeface="+mn-cs"/>
              </a:rPr>
              <a:t>E ngā karangatanga maha,</a:t>
            </a:r>
          </a:p>
          <a:p>
            <a:r>
              <a:rPr lang="pt-BR" sz="1200" kern="1200" dirty="0">
                <a:solidFill>
                  <a:schemeClr val="tx1"/>
                </a:solidFill>
                <a:effectLst/>
                <a:latin typeface="+mn-lt"/>
                <a:ea typeface="+mn-ea"/>
                <a:cs typeface="+mn-cs"/>
              </a:rPr>
              <a:t>Tēnā koutou, tēnā koutou, tēnā </a:t>
            </a:r>
            <a:r>
              <a:rPr lang="en-AU" sz="1200" kern="1200" dirty="0">
                <a:solidFill>
                  <a:schemeClr val="tx1"/>
                </a:solidFill>
                <a:effectLst/>
                <a:latin typeface="+mn-lt"/>
                <a:ea typeface="+mn-ea"/>
                <a:cs typeface="+mn-cs"/>
              </a:rPr>
              <a:t>tatou</a:t>
            </a:r>
            <a:r>
              <a:rPr lang="pt-BR" sz="1200" kern="1200" dirty="0">
                <a:solidFill>
                  <a:schemeClr val="tx1"/>
                </a:solidFill>
                <a:effectLst/>
                <a:latin typeface="+mn-lt"/>
                <a:ea typeface="+mn-ea"/>
                <a:cs typeface="+mn-cs"/>
              </a:rPr>
              <a:t> katoa.</a:t>
            </a:r>
          </a:p>
          <a:p>
            <a:endParaRPr lang="en-NZ"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For those </a:t>
            </a:r>
            <a:r>
              <a:rPr lang="en-NZ" sz="1200" kern="1200" dirty="0">
                <a:solidFill>
                  <a:schemeClr val="tx1"/>
                </a:solidFill>
                <a:effectLst/>
                <a:latin typeface="+mn-lt"/>
                <a:ea typeface="+mn-ea"/>
                <a:cs typeface="+mn-cs"/>
              </a:rPr>
              <a:t>of you </a:t>
            </a:r>
            <a:r>
              <a:rPr lang="en-AU" sz="1200" kern="1200" dirty="0">
                <a:solidFill>
                  <a:schemeClr val="tx1"/>
                </a:solidFill>
                <a:effectLst/>
                <a:latin typeface="+mn-lt"/>
                <a:ea typeface="+mn-ea"/>
                <a:cs typeface="+mn-cs"/>
              </a:rPr>
              <a:t>who </a:t>
            </a:r>
            <a:r>
              <a:rPr lang="en-NZ" sz="1200" kern="1200" dirty="0">
                <a:solidFill>
                  <a:schemeClr val="tx1"/>
                </a:solidFill>
                <a:effectLst/>
                <a:latin typeface="+mn-lt"/>
                <a:ea typeface="+mn-ea"/>
                <a:cs typeface="+mn-cs"/>
              </a:rPr>
              <a:t>know me, you might be wondering how I come to be standing here presenting this </a:t>
            </a:r>
            <a:r>
              <a:rPr lang="en-AU" sz="1200" kern="1200" dirty="0">
                <a:solidFill>
                  <a:schemeClr val="tx1"/>
                </a:solidFill>
                <a:effectLst/>
                <a:latin typeface="+mn-lt"/>
                <a:ea typeface="+mn-ea"/>
                <a:cs typeface="+mn-cs"/>
              </a:rPr>
              <a:t>content </a:t>
            </a:r>
            <a:r>
              <a:rPr lang="en-NZ" sz="1200" kern="1200" dirty="0">
                <a:solidFill>
                  <a:schemeClr val="tx1"/>
                </a:solidFill>
                <a:effectLst/>
                <a:latin typeface="+mn-lt"/>
                <a:ea typeface="+mn-ea"/>
                <a:cs typeface="+mn-cs"/>
              </a:rPr>
              <a:t>–</a:t>
            </a:r>
            <a:r>
              <a:rPr lang="en-AU" sz="1200" kern="120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I have asked the same question!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Troy has shared this karakia with me. It</a:t>
            </a:r>
            <a:r>
              <a:rPr lang="en-NZ" sz="1200" kern="1200" dirty="0">
                <a:solidFill>
                  <a:schemeClr val="tx1"/>
                </a:solidFill>
                <a:effectLst/>
                <a:latin typeface="+mn-lt"/>
                <a:ea typeface="+mn-ea"/>
                <a:cs typeface="+mn-cs"/>
              </a:rPr>
              <a:t> supports why I stand here presenting to you. </a:t>
            </a:r>
            <a:r>
              <a:rPr lang="en-GB" sz="1200" kern="1200" dirty="0">
                <a:solidFill>
                  <a:schemeClr val="tx1"/>
                </a:solidFill>
                <a:effectLst/>
                <a:latin typeface="+mn-lt"/>
                <a:ea typeface="+mn-ea"/>
                <a:cs typeface="+mn-cs"/>
              </a:rPr>
              <a:t>It </a:t>
            </a:r>
            <a:r>
              <a:rPr lang="en-NZ" sz="1200" kern="1200" dirty="0">
                <a:solidFill>
                  <a:schemeClr val="tx1"/>
                </a:solidFill>
                <a:effectLst/>
                <a:latin typeface="+mn-lt"/>
                <a:ea typeface="+mn-ea"/>
                <a:cs typeface="+mn-cs"/>
              </a:rPr>
              <a:t>reflects</a:t>
            </a:r>
            <a:r>
              <a:rPr lang="en-AU" sz="1200" kern="1200" dirty="0">
                <a:solidFill>
                  <a:schemeClr val="tx1"/>
                </a:solidFill>
                <a:effectLst/>
                <a:latin typeface="+mn-lt"/>
                <a:ea typeface="+mn-ea"/>
                <a:cs typeface="+mn-cs"/>
              </a:rPr>
              <a:t>, in this context,</a:t>
            </a:r>
            <a:r>
              <a:rPr lang="en-NZ" sz="1200"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my</a:t>
            </a:r>
            <a:r>
              <a:rPr lang="en-NZ" sz="1200" kern="1200" dirty="0">
                <a:solidFill>
                  <a:schemeClr val="tx1"/>
                </a:solidFill>
                <a:effectLst/>
                <a:latin typeface="+mn-lt"/>
                <a:ea typeface="+mn-ea"/>
                <a:cs typeface="+mn-cs"/>
              </a:rPr>
              <a:t> growth of understanding </a:t>
            </a:r>
            <a:r>
              <a:rPr lang="en-AU" sz="1200" kern="1200" dirty="0">
                <a:solidFill>
                  <a:schemeClr val="tx1"/>
                </a:solidFill>
                <a:effectLst/>
                <a:latin typeface="+mn-lt"/>
                <a:ea typeface="+mn-ea"/>
                <a:cs typeface="+mn-cs"/>
              </a:rPr>
              <a:t>of</a:t>
            </a:r>
            <a:r>
              <a:rPr lang="en-NZ" sz="1200" kern="1200" dirty="0">
                <a:solidFill>
                  <a:schemeClr val="tx1"/>
                </a:solidFill>
                <a:effectLst/>
                <a:latin typeface="+mn-lt"/>
                <a:ea typeface="+mn-ea"/>
                <a:cs typeface="+mn-cs"/>
              </a:rPr>
              <a:t> Te Ao Māori, and hopefully of us all. </a:t>
            </a:r>
            <a:r>
              <a:rPr lang="en-AU" sz="1200" kern="1200" dirty="0">
                <a:solidFill>
                  <a:schemeClr val="tx1"/>
                </a:solidFill>
                <a:effectLst/>
                <a:latin typeface="+mn-lt"/>
                <a:ea typeface="+mn-ea"/>
                <a:cs typeface="+mn-cs"/>
              </a:rPr>
              <a:t>A</a:t>
            </a:r>
            <a:r>
              <a:rPr lang="en-NZ" sz="1200" kern="1200" dirty="0">
                <a:solidFill>
                  <a:schemeClr val="tx1"/>
                </a:solidFill>
                <a:effectLst/>
                <a:latin typeface="+mn-lt"/>
                <a:ea typeface="+mn-ea"/>
                <a:cs typeface="+mn-cs"/>
              </a:rPr>
              <a:t>s an industry, as professionals, I think we are all on a journey to embrace Te Ao Māori – at various stages, with some taking their first </a:t>
            </a:r>
            <a:r>
              <a:rPr lang="en-AU" sz="1200" kern="1200" dirty="0">
                <a:solidFill>
                  <a:schemeClr val="tx1"/>
                </a:solidFill>
                <a:effectLst/>
                <a:latin typeface="+mn-lt"/>
                <a:ea typeface="+mn-ea"/>
                <a:cs typeface="+mn-cs"/>
              </a:rPr>
              <a:t>steps</a:t>
            </a:r>
            <a:r>
              <a:rPr lang="en-NZ" sz="1200" kern="1200" dirty="0">
                <a:solidFill>
                  <a:schemeClr val="tx1"/>
                </a:solidFill>
                <a:effectLst/>
                <a:latin typeface="+mn-lt"/>
                <a:ea typeface="+mn-ea"/>
                <a:cs typeface="+mn-cs"/>
              </a:rPr>
              <a:t> and some providing the guiding light. </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a:t>
            </a:r>
            <a:r>
              <a:rPr lang="en-NZ" sz="1200" kern="1200" dirty="0">
                <a:solidFill>
                  <a:schemeClr val="tx1"/>
                </a:solidFill>
                <a:effectLst/>
                <a:latin typeface="+mn-lt"/>
                <a:ea typeface="+mn-ea"/>
                <a:cs typeface="+mn-cs"/>
              </a:rPr>
              <a:t> want to encourage others who might be feeling equally as nervous! Let’s draw on the support of the networks we have available, we can embrace</a:t>
            </a:r>
            <a:r>
              <a:rPr lang="en-AU" sz="1200" kern="1200" dirty="0">
                <a:solidFill>
                  <a:schemeClr val="tx1"/>
                </a:solidFill>
                <a:effectLst/>
                <a:latin typeface="+mn-lt"/>
                <a:ea typeface="+mn-ea"/>
                <a:cs typeface="+mn-cs"/>
              </a:rPr>
              <a:t> and empower</a:t>
            </a:r>
            <a:r>
              <a:rPr lang="en-NZ" sz="1200" kern="1200" dirty="0">
                <a:solidFill>
                  <a:schemeClr val="tx1"/>
                </a:solidFill>
                <a:effectLst/>
                <a:latin typeface="+mn-lt"/>
                <a:ea typeface="+mn-ea"/>
                <a:cs typeface="+mn-cs"/>
              </a:rPr>
              <a:t> Te Ao Māori </a:t>
            </a:r>
            <a:r>
              <a:rPr lang="en-AU" sz="1200" kern="1200" dirty="0">
                <a:solidFill>
                  <a:schemeClr val="tx1"/>
                </a:solidFill>
                <a:effectLst/>
                <a:latin typeface="+mn-lt"/>
                <a:ea typeface="+mn-ea"/>
                <a:cs typeface="+mn-cs"/>
              </a:rPr>
              <a:t>in</a:t>
            </a:r>
            <a:r>
              <a:rPr lang="en-NZ" sz="1200" kern="1200" dirty="0">
                <a:solidFill>
                  <a:schemeClr val="tx1"/>
                </a:solidFill>
                <a:effectLst/>
                <a:latin typeface="+mn-lt"/>
                <a:ea typeface="+mn-ea"/>
                <a:cs typeface="+mn-cs"/>
              </a:rPr>
              <a:t> all disciplines represented in our water industry. </a:t>
            </a:r>
          </a:p>
        </p:txBody>
      </p:sp>
      <p:sp>
        <p:nvSpPr>
          <p:cNvPr id="4" name="Slide Number Placeholder 3"/>
          <p:cNvSpPr>
            <a:spLocks noGrp="1"/>
          </p:cNvSpPr>
          <p:nvPr>
            <p:ph type="sldNum" sz="quarter" idx="5"/>
          </p:nvPr>
        </p:nvSpPr>
        <p:spPr/>
        <p:txBody>
          <a:bodyPr/>
          <a:lstStyle/>
          <a:p>
            <a:fld id="{B27E9A56-8FEB-4F20-A2A3-3A9BE8D7B7AF}" type="slidenum">
              <a:rPr lang="en-GB" smtClean="0"/>
              <a:t>2</a:t>
            </a:fld>
            <a:endParaRPr lang="en-GB" dirty="0"/>
          </a:p>
        </p:txBody>
      </p:sp>
    </p:spTree>
    <p:extLst>
      <p:ext uri="{BB962C8B-B14F-4D97-AF65-F5344CB8AC3E}">
        <p14:creationId xmlns:p14="http://schemas.microsoft.com/office/powerpoint/2010/main" val="92315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Development through a water sensitive lens aligns far more strongly with Te Ao Māori than the traditional western approach.</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Holistic approach considering the entire catchment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Harmonic balance</a:t>
            </a:r>
          </a:p>
          <a:p>
            <a:endParaRPr lang="en-N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Wellbeing of water is at the forefront </a:t>
            </a:r>
            <a:r>
              <a:rPr lang="en-NZ" sz="1200" kern="1200" noProof="0" dirty="0">
                <a:solidFill>
                  <a:schemeClr val="tx1"/>
                </a:solidFill>
                <a:effectLst/>
                <a:latin typeface="+mn-lt"/>
                <a:ea typeface="+mn-ea"/>
                <a:cs typeface="+mn-cs"/>
              </a:rPr>
              <a:t>recognising</a:t>
            </a:r>
            <a:r>
              <a:rPr lang="en-US" sz="1200" kern="1200" noProof="0" dirty="0">
                <a:solidFill>
                  <a:schemeClr val="tx1"/>
                </a:solidFill>
                <a:effectLst/>
                <a:latin typeface="+mn-lt"/>
                <a:ea typeface="+mn-ea"/>
                <a:cs typeface="+mn-cs"/>
              </a:rPr>
              <a:t>, </a:t>
            </a:r>
          </a:p>
          <a:p>
            <a:pPr marL="0" indent="0">
              <a:buNone/>
            </a:pPr>
            <a:r>
              <a:rPr lang="en-NZ" sz="1200" kern="1200" dirty="0">
                <a:solidFill>
                  <a:schemeClr val="tx1"/>
                </a:solidFill>
                <a:effectLst/>
                <a:latin typeface="+mn-lt"/>
                <a:ea typeface="+mn-ea"/>
                <a:cs typeface="+mn-cs"/>
              </a:rPr>
              <a:t>Ka ora te wai,</a:t>
            </a:r>
          </a:p>
          <a:p>
            <a:pPr marL="0" indent="0">
              <a:buNone/>
            </a:pPr>
            <a:r>
              <a:rPr lang="en-NZ" sz="1200" kern="1200" dirty="0">
                <a:solidFill>
                  <a:schemeClr val="tx1"/>
                </a:solidFill>
                <a:effectLst/>
                <a:latin typeface="+mn-lt"/>
                <a:ea typeface="+mn-ea"/>
                <a:cs typeface="+mn-cs"/>
              </a:rPr>
              <a:t>Ka ora te whenua.</a:t>
            </a:r>
          </a:p>
          <a:p>
            <a:pPr marL="0" indent="0">
              <a:buNone/>
            </a:pPr>
            <a:r>
              <a:rPr lang="en-NZ" sz="1200" kern="1200" dirty="0">
                <a:solidFill>
                  <a:schemeClr val="tx1"/>
                </a:solidFill>
                <a:effectLst/>
                <a:latin typeface="+mn-lt"/>
                <a:ea typeface="+mn-ea"/>
                <a:cs typeface="+mn-cs"/>
              </a:rPr>
              <a:t>Ka ora te whenua,</a:t>
            </a:r>
          </a:p>
          <a:p>
            <a:pPr marL="0" indent="0">
              <a:buNone/>
            </a:pPr>
            <a:r>
              <a:rPr lang="en-NZ" sz="1200" kern="1200" dirty="0">
                <a:solidFill>
                  <a:schemeClr val="tx1"/>
                </a:solidFill>
                <a:effectLst/>
                <a:latin typeface="+mn-lt"/>
                <a:ea typeface="+mn-ea"/>
                <a:cs typeface="+mn-cs"/>
              </a:rPr>
              <a:t>Ka ora te tangata.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none"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none" noProof="0" dirty="0"/>
          </a:p>
        </p:txBody>
      </p:sp>
      <p:sp>
        <p:nvSpPr>
          <p:cNvPr id="4" name="Slide Number Placeholder 3"/>
          <p:cNvSpPr>
            <a:spLocks noGrp="1"/>
          </p:cNvSpPr>
          <p:nvPr>
            <p:ph type="sldNum" sz="quarter" idx="5"/>
          </p:nvPr>
        </p:nvSpPr>
        <p:spPr/>
        <p:txBody>
          <a:bodyPr/>
          <a:lstStyle/>
          <a:p>
            <a:fld id="{B27E9A56-8FEB-4F20-A2A3-3A9BE8D7B7AF}" type="slidenum">
              <a:rPr lang="en-GB" smtClean="0"/>
              <a:t>20</a:t>
            </a:fld>
            <a:endParaRPr lang="en-GB" dirty="0"/>
          </a:p>
        </p:txBody>
      </p:sp>
    </p:spTree>
    <p:extLst>
      <p:ext uri="{BB962C8B-B14F-4D97-AF65-F5344CB8AC3E}">
        <p14:creationId xmlns:p14="http://schemas.microsoft.com/office/powerpoint/2010/main" val="3438442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WSUD is not a “new approach” – consistent with Māori resource management</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strong cultural link with water and the importance of high-quality waterways within Te Ao Māori offers an opportunity to support the activation of WSUD. </a:t>
            </a:r>
          </a:p>
          <a:p>
            <a:endParaRPr lang="en-NZ" sz="1200" kern="1200" dirty="0">
              <a:solidFill>
                <a:schemeClr val="tx1"/>
              </a:solidFill>
              <a:effectLst/>
              <a:latin typeface="+mn-lt"/>
              <a:ea typeface="+mn-ea"/>
              <a:cs typeface="+mn-cs"/>
            </a:endParaRPr>
          </a:p>
          <a:p>
            <a:r>
              <a:rPr lang="en-NZ" sz="1200" i="0" kern="1200" dirty="0">
                <a:solidFill>
                  <a:schemeClr val="tx1"/>
                </a:solidFill>
                <a:effectLst/>
                <a:latin typeface="+mn-lt"/>
                <a:ea typeface="+mn-ea"/>
                <a:cs typeface="+mn-cs"/>
              </a:rPr>
              <a:t>Water has many different meanings – types of water, </a:t>
            </a:r>
            <a:r>
              <a:rPr lang="en-AU" sz="1200" i="0" kern="1200" dirty="0">
                <a:solidFill>
                  <a:schemeClr val="tx1"/>
                </a:solidFill>
                <a:effectLst/>
                <a:latin typeface="+mn-lt"/>
                <a:ea typeface="+mn-ea"/>
                <a:cs typeface="+mn-cs"/>
              </a:rPr>
              <a:t>as Troy presented yesterday</a:t>
            </a:r>
            <a:endParaRPr lang="en-NZ" sz="1200" i="0" kern="1200" dirty="0">
              <a:solidFill>
                <a:schemeClr val="tx1"/>
              </a:solidFill>
              <a:effectLst/>
              <a:latin typeface="+mn-lt"/>
              <a:ea typeface="+mn-ea"/>
              <a:cs typeface="+mn-cs"/>
            </a:endParaRPr>
          </a:p>
          <a:p>
            <a:endParaRPr lang="en-NZ"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Not specifically linking the two - lots on water, urban design, stormwater &amp; freshwater management</a:t>
            </a:r>
            <a:endParaRPr lang="en-NZ" sz="1200" i="0" kern="1200" dirty="0">
              <a:solidFill>
                <a:schemeClr val="tx1"/>
              </a:solidFill>
              <a:effectLst/>
              <a:latin typeface="+mn-lt"/>
              <a:ea typeface="+mn-ea"/>
              <a:cs typeface="+mn-cs"/>
            </a:endParaRPr>
          </a:p>
          <a:p>
            <a:endParaRPr lang="en-NZ"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27E9A56-8FEB-4F20-A2A3-3A9BE8D7B7AF}" type="slidenum">
              <a:rPr lang="en-GB" smtClean="0"/>
              <a:t>21</a:t>
            </a:fld>
            <a:endParaRPr lang="en-GB" dirty="0"/>
          </a:p>
        </p:txBody>
      </p:sp>
    </p:spTree>
    <p:extLst>
      <p:ext uri="{BB962C8B-B14F-4D97-AF65-F5344CB8AC3E}">
        <p14:creationId xmlns:p14="http://schemas.microsoft.com/office/powerpoint/2010/main" val="2933879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WSUD – healthy &amp; resilient communities </a:t>
            </a:r>
            <a:endParaRPr lang="en-NZ" sz="1200" dirty="0">
              <a:latin typeface="Calibri" panose="020F0502020204030204" pitchFamily="34" charset="0"/>
              <a:cs typeface="Calibri" panose="020F0502020204030204" pitchFamily="34" charset="0"/>
            </a:endParaRPr>
          </a:p>
          <a:p>
            <a:endParaRPr lang="en-NZ" sz="1200" dirty="0">
              <a:latin typeface="Calibri" panose="020F0502020204030204" pitchFamily="34" charset="0"/>
              <a:cs typeface="Calibri" panose="020F0502020204030204" pitchFamily="34" charset="0"/>
            </a:endParaRPr>
          </a:p>
          <a:p>
            <a:r>
              <a:rPr lang="en-NZ" sz="1200" kern="1200" dirty="0">
                <a:solidFill>
                  <a:schemeClr val="tx1"/>
                </a:solidFill>
                <a:effectLst/>
                <a:latin typeface="+mn-lt"/>
                <a:ea typeface="+mn-ea"/>
                <a:cs typeface="+mn-cs"/>
              </a:rPr>
              <a:t>Whakapapa, whanaungatanga, kaitiakitanga, </a:t>
            </a:r>
            <a:r>
              <a:rPr lang="mi-NZ" sz="1200" kern="1200" noProof="0" dirty="0">
                <a:solidFill>
                  <a:schemeClr val="tx1"/>
                </a:solidFill>
                <a:effectLst/>
                <a:latin typeface="+mn-lt"/>
                <a:ea typeface="+mn-ea"/>
                <a:cs typeface="+mn-cs"/>
              </a:rPr>
              <a:t>manaakitanga</a:t>
            </a:r>
            <a:r>
              <a:rPr lang="en-NZ" sz="1200" kern="1200" dirty="0">
                <a:solidFill>
                  <a:schemeClr val="tx1"/>
                </a:solidFill>
                <a:effectLst/>
                <a:latin typeface="+mn-lt"/>
                <a:ea typeface="+mn-ea"/>
                <a:cs typeface="+mn-cs"/>
              </a:rPr>
              <a:t>, and mātauranga Māori. </a:t>
            </a:r>
            <a:endParaRPr lang="en-NZ" sz="1200" dirty="0">
              <a:latin typeface="Calibri" panose="020F0502020204030204" pitchFamily="34" charset="0"/>
              <a:cs typeface="Calibri" panose="020F0502020204030204" pitchFamily="34" charset="0"/>
            </a:endParaRPr>
          </a:p>
          <a:p>
            <a:endParaRPr lang="en-NZ" sz="1200" dirty="0">
              <a:latin typeface="Calibri" panose="020F0502020204030204" pitchFamily="34" charset="0"/>
              <a:cs typeface="Calibri" panose="020F0502020204030204" pitchFamily="34" charset="0"/>
            </a:endParaRPr>
          </a:p>
          <a:p>
            <a:r>
              <a:rPr lang="en-NZ" sz="1200" dirty="0">
                <a:latin typeface="Calibri" panose="020F0502020204030204" pitchFamily="34" charset="0"/>
                <a:cs typeface="Calibri" panose="020F0502020204030204" pitchFamily="34" charset="0"/>
              </a:rPr>
              <a:t>Recognition</a:t>
            </a:r>
            <a:r>
              <a:rPr lang="en-AU" sz="1200" dirty="0">
                <a:latin typeface="Calibri" panose="020F0502020204030204" pitchFamily="34" charset="0"/>
                <a:cs typeface="Calibri" panose="020F0502020204030204" pitchFamily="34" charset="0"/>
              </a:rPr>
              <a:t> &amp; value</a:t>
            </a:r>
            <a:r>
              <a:rPr lang="en-NZ" sz="1200" dirty="0">
                <a:latin typeface="Calibri" panose="020F0502020204030204" pitchFamily="34" charset="0"/>
                <a:cs typeface="Calibri" panose="020F0502020204030204" pitchFamily="34" charset="0"/>
              </a:rPr>
              <a:t> of Te Ao Māori</a:t>
            </a:r>
            <a:r>
              <a:rPr lang="en-AU" sz="1200" dirty="0">
                <a:latin typeface="Calibri" panose="020F0502020204030204" pitchFamily="34" charset="0"/>
                <a:cs typeface="Calibri" panose="020F0502020204030204" pitchFamily="34" charset="0"/>
              </a:rPr>
              <a:t> is</a:t>
            </a:r>
            <a:r>
              <a:rPr lang="en-NZ" sz="1200" dirty="0">
                <a:latin typeface="Calibri" panose="020F0502020204030204" pitchFamily="34" charset="0"/>
                <a:cs typeface="Calibri" panose="020F0502020204030204" pitchFamily="34" charset="0"/>
              </a:rPr>
              <a:t> becoming more explicit – </a:t>
            </a:r>
            <a:r>
              <a:rPr lang="en-US" sz="1200" dirty="0">
                <a:latin typeface="Calibri" panose="020F0502020204030204" pitchFamily="34" charset="0"/>
                <a:cs typeface="Calibri" panose="020F0502020204030204" pitchFamily="34" charset="0"/>
              </a:rPr>
              <a:t>i.e. in the Urban Water principles</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Often </a:t>
            </a:r>
            <a:r>
              <a:rPr lang="en-NZ" sz="1200" noProof="0" dirty="0">
                <a:latin typeface="Calibri" panose="020F0502020204030204" pitchFamily="34" charset="0"/>
                <a:cs typeface="Calibri" panose="020F0502020204030204" pitchFamily="34" charset="0"/>
              </a:rPr>
              <a:t>compartmentalise</a:t>
            </a:r>
            <a:r>
              <a:rPr lang="en-AU" sz="1200" noProof="0" dirty="0">
                <a:latin typeface="Calibri" panose="020F0502020204030204" pitchFamily="34" charset="0"/>
                <a:cs typeface="Calibri" panose="020F0502020204030204" pitchFamily="34" charset="0"/>
              </a:rPr>
              <a:t>d</a:t>
            </a:r>
          </a:p>
          <a:p>
            <a:pPr marL="171450" indent="-171450">
              <a:buFont typeface="Arial" panose="020B0604020202020204" pitchFamily="34" charset="0"/>
              <a:buChar char="•"/>
            </a:pPr>
            <a:r>
              <a:rPr lang="en-AU" sz="1200" dirty="0">
                <a:latin typeface="Calibri" panose="020F0502020204030204" pitchFamily="34" charset="0"/>
                <a:cs typeface="Calibri" panose="020F0502020204030204" pitchFamily="34" charset="0"/>
              </a:rPr>
              <a:t>Continue moving forward</a:t>
            </a:r>
            <a:endParaRPr lang="en-NZ" sz="1200" dirty="0">
              <a:latin typeface="Calibri" panose="020F0502020204030204" pitchFamily="34" charset="0"/>
              <a:cs typeface="Calibri" panose="020F0502020204030204" pitchFamily="34" charset="0"/>
            </a:endParaRPr>
          </a:p>
          <a:p>
            <a:endParaRPr lang="en-NZ" sz="1200" i="0" u="none" noProof="0" dirty="0">
              <a:highlight>
                <a:srgbClr val="FFFF00"/>
              </a:highlight>
              <a:latin typeface="Calibri" panose="020F0502020204030204" pitchFamily="34" charset="0"/>
              <a:cs typeface="Calibri" panose="020F0502020204030204" pitchFamily="34" charset="0"/>
            </a:endParaRPr>
          </a:p>
          <a:p>
            <a:r>
              <a:rPr lang="en-NZ" sz="1200" i="0" u="none" noProof="0" dirty="0">
                <a:latin typeface="Calibri" panose="020F0502020204030204" pitchFamily="34" charset="0"/>
                <a:cs typeface="Calibri" panose="020F0502020204030204" pitchFamily="34" charset="0"/>
              </a:rPr>
              <a:t>Story telling, rather than scientific numbers alone – can we swim in the rivers, can we eat from them?</a:t>
            </a:r>
          </a:p>
          <a:p>
            <a:endParaRPr lang="en-NZ" i="1" u="none" noProof="0" dirty="0"/>
          </a:p>
        </p:txBody>
      </p:sp>
      <p:sp>
        <p:nvSpPr>
          <p:cNvPr id="4" name="Slide Number Placeholder 3"/>
          <p:cNvSpPr>
            <a:spLocks noGrp="1"/>
          </p:cNvSpPr>
          <p:nvPr>
            <p:ph type="sldNum" sz="quarter" idx="5"/>
          </p:nvPr>
        </p:nvSpPr>
        <p:spPr/>
        <p:txBody>
          <a:bodyPr/>
          <a:lstStyle/>
          <a:p>
            <a:fld id="{B27E9A56-8FEB-4F20-A2A3-3A9BE8D7B7AF}" type="slidenum">
              <a:rPr lang="en-GB" smtClean="0"/>
              <a:t>22</a:t>
            </a:fld>
            <a:endParaRPr lang="en-GB" dirty="0"/>
          </a:p>
        </p:txBody>
      </p:sp>
    </p:spTree>
    <p:extLst>
      <p:ext uri="{BB962C8B-B14F-4D97-AF65-F5344CB8AC3E}">
        <p14:creationId xmlns:p14="http://schemas.microsoft.com/office/powerpoint/2010/main" val="44146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Integration is not the aim – through this process, reframed the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dirty="0">
              <a:highlight>
                <a:srgbClr val="FFFF00"/>
              </a:highligh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Remove compartmentalisation of mātauranga Māori – and marginalisation to a ‘cultural objective’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Recognise the holistic values reflected in Te Ao Māori benefit the wider community as a whole.</a:t>
            </a:r>
          </a:p>
          <a:p>
            <a:endParaRPr lang="en-US" dirty="0"/>
          </a:p>
          <a:p>
            <a:r>
              <a:rPr lang="en-US" dirty="0"/>
              <a:t>Bridge the two world views - not necessarily overlapping, but bringing together</a:t>
            </a:r>
            <a:r>
              <a:rPr lang="en-US" sz="1200" i="0" kern="1200" dirty="0">
                <a:solidFill>
                  <a:schemeClr val="tx1"/>
                </a:solidFill>
                <a:effectLst/>
                <a:latin typeface="+mn-lt"/>
                <a:ea typeface="+mn-ea"/>
                <a:cs typeface="+mn-cs"/>
              </a:rPr>
              <a:t> take the best from both to complement one another. </a:t>
            </a:r>
          </a:p>
          <a:p>
            <a:r>
              <a:rPr lang="en-US" sz="1200" i="0" kern="1200" dirty="0">
                <a:solidFill>
                  <a:schemeClr val="tx1"/>
                </a:solidFill>
                <a:effectLst/>
                <a:latin typeface="+mn-lt"/>
                <a:ea typeface="+mn-ea"/>
                <a:cs typeface="+mn-cs"/>
              </a:rPr>
              <a:t>Widen our horizons – </a:t>
            </a:r>
            <a:r>
              <a:rPr lang="en-NZ" sz="1200" i="0" kern="1200" noProof="0" dirty="0">
                <a:solidFill>
                  <a:schemeClr val="tx1"/>
                </a:solidFill>
                <a:effectLst/>
                <a:latin typeface="+mn-lt"/>
                <a:ea typeface="+mn-ea"/>
                <a:cs typeface="+mn-cs"/>
              </a:rPr>
              <a:t>recognise</a:t>
            </a:r>
            <a:r>
              <a:rPr lang="en-US" sz="1200" i="0" kern="1200" dirty="0">
                <a:solidFill>
                  <a:schemeClr val="tx1"/>
                </a:solidFill>
                <a:effectLst/>
                <a:latin typeface="+mn-lt"/>
                <a:ea typeface="+mn-ea"/>
                <a:cs typeface="+mn-cs"/>
              </a:rPr>
              <a:t> where they remain unique, where they overlap, where they run in parallel</a:t>
            </a:r>
            <a:endParaRPr lang="en-US" sz="1200" dirty="0">
              <a:latin typeface="Calibri" panose="020F0502020204030204" pitchFamily="34" charset="0"/>
              <a:cs typeface="Calibri" panose="020F0502020204030204" pitchFamily="34" charset="0"/>
            </a:endParaRPr>
          </a:p>
          <a:p>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This isn't just for Māori, empowering every one of us - as practitioners, as companies, and as policy makers, across disciplines.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Need to work together to solve wicked problems, need to reconnect with one another and our natural world.</a:t>
            </a:r>
          </a:p>
        </p:txBody>
      </p:sp>
      <p:sp>
        <p:nvSpPr>
          <p:cNvPr id="4" name="Slide Number Placeholder 3"/>
          <p:cNvSpPr>
            <a:spLocks noGrp="1"/>
          </p:cNvSpPr>
          <p:nvPr>
            <p:ph type="sldNum" sz="quarter" idx="5"/>
          </p:nvPr>
        </p:nvSpPr>
        <p:spPr/>
        <p:txBody>
          <a:bodyPr/>
          <a:lstStyle/>
          <a:p>
            <a:fld id="{B27E9A56-8FEB-4F20-A2A3-3A9BE8D7B7AF}" type="slidenum">
              <a:rPr lang="en-GB" smtClean="0"/>
              <a:t>23</a:t>
            </a:fld>
            <a:endParaRPr lang="en-GB" dirty="0"/>
          </a:p>
        </p:txBody>
      </p:sp>
    </p:spTree>
    <p:extLst>
      <p:ext uri="{BB962C8B-B14F-4D97-AF65-F5344CB8AC3E}">
        <p14:creationId xmlns:p14="http://schemas.microsoft.com/office/powerpoint/2010/main" val="2108062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i="0" kern="1200" dirty="0">
                <a:solidFill>
                  <a:schemeClr val="tx1"/>
                </a:solidFill>
                <a:effectLst/>
                <a:latin typeface="+mn-lt"/>
                <a:ea typeface="+mn-ea"/>
                <a:cs typeface="+mn-cs"/>
              </a:rPr>
              <a:t>As professionals within the industry, we each have a choice around how we respond – what can each of us do – to embrace, to empower, Te Ao Māori in WSUD in Aotearoa?</a:t>
            </a:r>
            <a:endParaRPr lang="en-AU" sz="1200" i="0" kern="1200" dirty="0">
              <a:solidFill>
                <a:schemeClr val="tx1"/>
              </a:solidFill>
              <a:effectLst/>
              <a:latin typeface="+mn-lt"/>
              <a:ea typeface="+mn-ea"/>
              <a:cs typeface="+mn-cs"/>
            </a:endParaRPr>
          </a:p>
          <a:p>
            <a:endParaRPr lang="en-NZ" sz="1200" i="0" kern="1200" dirty="0">
              <a:solidFill>
                <a:schemeClr val="tx1"/>
              </a:solidFill>
              <a:effectLst/>
              <a:latin typeface="+mn-lt"/>
              <a:ea typeface="+mn-ea"/>
              <a:cs typeface="+mn-cs"/>
            </a:endParaRPr>
          </a:p>
          <a:p>
            <a:r>
              <a:rPr lang="en-NZ" sz="1200" i="0" kern="1200" dirty="0">
                <a:solidFill>
                  <a:schemeClr val="tx1"/>
                </a:solidFill>
                <a:effectLst/>
                <a:latin typeface="+mn-lt"/>
                <a:ea typeface="+mn-ea"/>
                <a:cs typeface="+mn-cs"/>
              </a:rPr>
              <a:t>It can be daunting – fear of mispronunciation, of not understanding tikanga, embarrassment that you don’t know enough. I say this speaking from experience!</a:t>
            </a:r>
          </a:p>
          <a:p>
            <a:endParaRPr lang="en-NZ" sz="1200" i="0" kern="1200" noProof="0" dirty="0">
              <a:solidFill>
                <a:schemeClr val="tx1"/>
              </a:solidFill>
              <a:effectLst/>
              <a:latin typeface="+mn-lt"/>
              <a:ea typeface="+mn-ea"/>
              <a:cs typeface="+mn-cs"/>
            </a:endParaRPr>
          </a:p>
          <a:p>
            <a:r>
              <a:rPr lang="en-NZ" sz="1200" i="0" kern="1200" noProof="0" dirty="0">
                <a:solidFill>
                  <a:schemeClr val="tx1"/>
                </a:solidFill>
                <a:effectLst/>
                <a:latin typeface="+mn-lt"/>
                <a:ea typeface="+mn-ea"/>
                <a:cs typeface="+mn-cs"/>
              </a:rPr>
              <a:t>I think – as I journey along this path – it is most important that we naturalise Te Reo, we embrace the Māori worldview and increase our knowledge. </a:t>
            </a:r>
            <a:endParaRPr lang="en-AU" sz="1200" i="0" kern="1200" noProof="0" dirty="0">
              <a:solidFill>
                <a:schemeClr val="tx1"/>
              </a:solidFill>
              <a:effectLst/>
              <a:latin typeface="+mn-lt"/>
              <a:ea typeface="+mn-ea"/>
              <a:cs typeface="+mn-cs"/>
            </a:endParaRPr>
          </a:p>
          <a:p>
            <a:endParaRPr lang="en-NZ" sz="1200" i="0" kern="1200" noProof="0" dirty="0">
              <a:solidFill>
                <a:schemeClr val="tx1"/>
              </a:solidFill>
              <a:effectLst/>
              <a:latin typeface="+mn-lt"/>
              <a:ea typeface="+mn-ea"/>
              <a:cs typeface="+mn-cs"/>
            </a:endParaRPr>
          </a:p>
          <a:p>
            <a:r>
              <a:rPr lang="en-NZ" sz="1200" i="0" kern="1200" noProof="0" dirty="0">
                <a:solidFill>
                  <a:schemeClr val="tx1"/>
                </a:solidFill>
                <a:effectLst/>
                <a:latin typeface="+mn-lt"/>
                <a:ea typeface="+mn-ea"/>
                <a:cs typeface="+mn-cs"/>
              </a:rPr>
              <a:t>This is knowledge for everyone, whether Māori or not – understanding fundamental principles will enhance ability to communicate through projects and ensure progress comes from an informed position.</a:t>
            </a:r>
          </a:p>
          <a:p>
            <a:endParaRPr lang="en-NZ" sz="1200" i="0" kern="1200" noProof="0" dirty="0">
              <a:solidFill>
                <a:schemeClr val="tx1"/>
              </a:solidFill>
              <a:effectLst/>
              <a:latin typeface="+mn-lt"/>
              <a:ea typeface="+mn-ea"/>
              <a:cs typeface="+mn-cs"/>
            </a:endParaRPr>
          </a:p>
          <a:p>
            <a:r>
              <a:rPr lang="en-NZ" sz="1200" i="0" kern="1200" noProof="0" dirty="0">
                <a:solidFill>
                  <a:schemeClr val="tx1"/>
                </a:solidFill>
                <a:effectLst/>
                <a:latin typeface="+mn-lt"/>
                <a:ea typeface="+mn-ea"/>
                <a:cs typeface="+mn-cs"/>
              </a:rPr>
              <a:t>So – I challenge you to step outside your comfort zone. It could be as simple as starting with place names! If you are fortunate enough to be at the informed end of the spectrum – help others, and be empathetic to their fears or shyness!  </a:t>
            </a:r>
            <a:endParaRPr lang="en-AU" sz="1200" i="0" kern="1200" noProof="0" dirty="0">
              <a:solidFill>
                <a:schemeClr val="tx1"/>
              </a:solidFill>
              <a:effectLst/>
              <a:latin typeface="+mn-lt"/>
              <a:ea typeface="+mn-ea"/>
              <a:cs typeface="+mn-cs"/>
            </a:endParaRPr>
          </a:p>
          <a:p>
            <a:endParaRPr lang="en-NZ" sz="1200" i="0" kern="1200" noProof="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If I can stand up here, way out of my comfort zone – we all can! </a:t>
            </a:r>
            <a:r>
              <a:rPr lang="en-AU" sz="1200" i="0" kern="1200" dirty="0">
                <a:solidFill>
                  <a:schemeClr val="tx1"/>
                </a:solidFill>
                <a:effectLst/>
                <a:latin typeface="+mn-lt"/>
                <a:ea typeface="+mn-ea"/>
                <a:cs typeface="+mn-cs"/>
              </a:rPr>
              <a:t>No reira….</a:t>
            </a:r>
            <a:endParaRPr lang="en-US" sz="1200" i="0"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27E9A56-8FEB-4F20-A2A3-3A9BE8D7B7AF}" type="slidenum">
              <a:rPr lang="en-GB" smtClean="0"/>
              <a:t>24</a:t>
            </a:fld>
            <a:endParaRPr lang="en-GB" dirty="0"/>
          </a:p>
        </p:txBody>
      </p:sp>
    </p:spTree>
    <p:extLst>
      <p:ext uri="{BB962C8B-B14F-4D97-AF65-F5344CB8AC3E}">
        <p14:creationId xmlns:p14="http://schemas.microsoft.com/office/powerpoint/2010/main" val="4011375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noProof="0" dirty="0"/>
              <a:t>Māori culture </a:t>
            </a:r>
            <a:r>
              <a:rPr lang="en-GB" i="1" noProof="0" dirty="0"/>
              <a:t>recognises</a:t>
            </a:r>
            <a:r>
              <a:rPr lang="en-US" i="1" noProof="0" dirty="0"/>
              <a:t> that environmental care has integral links with the mauri (life force) of the environment and concepts of kaitiakitanga (stewardship). Te Ao Māori (Māori world view) links the roles and health of people to the protection of the wellbeing of the environment, through the intrinsic relationship between people, water, and Te Ao </a:t>
            </a:r>
            <a:r>
              <a:rPr lang="mi-NZ" i="1" noProof="0" dirty="0"/>
              <a:t>Tūroa</a:t>
            </a:r>
            <a:r>
              <a:rPr lang="en-US" i="1" noProof="0" dirty="0"/>
              <a:t> (the natural environment). Integrating core water sensitive design values with mātauranga Māori (indigenous knowledge) and principles of tikanga Māori (traditional indigenous practices) provides a holistic, culturally enhanced approach to protecting our water for future generations, more in line with natural hydrological water cycle processes, and inherently providing for enhanced socio-cultural outcomes in addition to environmental stewardship.</a:t>
            </a:r>
            <a:endParaRPr lang="en-NZ" i="1" noProof="0" dirty="0"/>
          </a:p>
          <a:p>
            <a:endParaRPr lang="en-NZ" dirty="0"/>
          </a:p>
        </p:txBody>
      </p:sp>
      <p:sp>
        <p:nvSpPr>
          <p:cNvPr id="4" name="Slide Number Placeholder 3"/>
          <p:cNvSpPr>
            <a:spLocks noGrp="1"/>
          </p:cNvSpPr>
          <p:nvPr>
            <p:ph type="sldNum" sz="quarter" idx="5"/>
          </p:nvPr>
        </p:nvSpPr>
        <p:spPr/>
        <p:txBody>
          <a:bodyPr/>
          <a:lstStyle/>
          <a:p>
            <a:fld id="{B27E9A56-8FEB-4F20-A2A3-3A9BE8D7B7AF}" type="slidenum">
              <a:rPr lang="en-GB" smtClean="0"/>
              <a:t>25</a:t>
            </a:fld>
            <a:endParaRPr lang="en-GB" dirty="0"/>
          </a:p>
        </p:txBody>
      </p:sp>
    </p:spTree>
    <p:extLst>
      <p:ext uri="{BB962C8B-B14F-4D97-AF65-F5344CB8AC3E}">
        <p14:creationId xmlns:p14="http://schemas.microsoft.com/office/powerpoint/2010/main" val="4278099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noProof="0" dirty="0">
                <a:solidFill>
                  <a:schemeClr val="tx1"/>
                </a:solidFill>
                <a:effectLst/>
                <a:latin typeface="+mn-lt"/>
                <a:ea typeface="+mn-ea"/>
                <a:cs typeface="+mn-cs"/>
              </a:rPr>
              <a:t>This </a:t>
            </a:r>
            <a:r>
              <a:rPr lang="en-AU" sz="1200" kern="1200" noProof="0" dirty="0">
                <a:solidFill>
                  <a:schemeClr val="tx1"/>
                </a:solidFill>
                <a:effectLst/>
                <a:latin typeface="+mn-lt"/>
                <a:ea typeface="+mn-ea"/>
                <a:cs typeface="+mn-cs"/>
              </a:rPr>
              <a:t>work</a:t>
            </a:r>
            <a:r>
              <a:rPr lang="en-NZ" sz="1200" kern="1200" noProof="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is funded by the ongoing research ‘Activating Water Sensitive Urban Design (WSUD) for healthy, resilient communities’ commissioned by the Building Better Homes Towns and Cities National Science Challenge</a:t>
            </a:r>
            <a:r>
              <a:rPr lang="en-AU" sz="1200" kern="1200" noProof="0" dirty="0">
                <a:solidFill>
                  <a:schemeClr val="tx1"/>
                </a:solidFill>
                <a:effectLst/>
                <a:latin typeface="+mn-lt"/>
                <a:ea typeface="+mn-ea"/>
                <a:cs typeface="+mn-cs"/>
              </a:rPr>
              <a:t>, as </a:t>
            </a:r>
            <a:r>
              <a:rPr lang="en-US" sz="1200" kern="1200" noProof="0" dirty="0">
                <a:solidFill>
                  <a:schemeClr val="tx1"/>
                </a:solidFill>
                <a:effectLst/>
                <a:latin typeface="+mn-lt"/>
                <a:ea typeface="+mn-ea"/>
                <a:cs typeface="+mn-cs"/>
              </a:rPr>
              <a:t>presented by Jonathon Moores yesterday morning</a:t>
            </a:r>
            <a:r>
              <a:rPr lang="en-AU" sz="1200" kern="1200" noProof="0" dirty="0">
                <a:solidFill>
                  <a:schemeClr val="tx1"/>
                </a:solidFill>
                <a:effectLst/>
                <a:latin typeface="+mn-lt"/>
                <a:ea typeface="+mn-ea"/>
                <a:cs typeface="+mn-cs"/>
              </a:rPr>
              <a:t> and </a:t>
            </a:r>
            <a:r>
              <a:rPr lang="en-US" sz="1200" kern="1200" noProof="0" dirty="0">
                <a:solidFill>
                  <a:schemeClr val="tx1"/>
                </a:solidFill>
                <a:effectLst/>
                <a:latin typeface="+mn-lt"/>
                <a:ea typeface="+mn-ea"/>
                <a:cs typeface="+mn-cs"/>
              </a:rPr>
              <a:t>workshopped on Tuesday</a:t>
            </a:r>
            <a:r>
              <a:rPr lang="en-AU" sz="1200" kern="1200" noProof="0" dirty="0">
                <a:solidFill>
                  <a:schemeClr val="tx1"/>
                </a:solidFill>
                <a:effectLst/>
                <a:latin typeface="+mn-lt"/>
                <a:ea typeface="+mn-ea"/>
                <a:cs typeface="+mn-cs"/>
              </a:rPr>
              <a:t>.</a:t>
            </a:r>
            <a:endParaRPr lang="en-US" sz="1200" kern="1200" noProof="0" dirty="0">
              <a:solidFill>
                <a:schemeClr val="tx1"/>
              </a:solidFill>
              <a:effectLst/>
              <a:latin typeface="+mn-lt"/>
              <a:ea typeface="+mn-ea"/>
              <a:cs typeface="+mn-cs"/>
            </a:endParaRPr>
          </a:p>
          <a:p>
            <a:endParaRPr lang="en-US" sz="1200" kern="1200" noProof="0" dirty="0">
              <a:solidFill>
                <a:schemeClr val="tx1"/>
              </a:solidFill>
              <a:effectLst/>
              <a:latin typeface="+mn-lt"/>
              <a:ea typeface="+mn-ea"/>
              <a:cs typeface="+mn-cs"/>
            </a:endParaRPr>
          </a:p>
          <a:p>
            <a:r>
              <a:rPr lang="en-US" sz="1200" kern="1200" noProof="0" dirty="0">
                <a:solidFill>
                  <a:schemeClr val="tx1"/>
                </a:solidFill>
                <a:effectLst/>
                <a:latin typeface="+mn-lt"/>
                <a:ea typeface="+mn-ea"/>
                <a:cs typeface="+mn-cs"/>
              </a:rPr>
              <a:t>Industry engagement as part of the discovery phase research identified an increasing sensitivity to Māori values and aspirations, which spurred this subset of research under the umbrella of the Activating WSUD team.</a:t>
            </a:r>
          </a:p>
          <a:p>
            <a:endParaRPr lang="en-NZ" sz="1200" kern="1200" noProof="0" dirty="0">
              <a:solidFill>
                <a:schemeClr val="tx1"/>
              </a:solidFill>
              <a:effectLst/>
              <a:latin typeface="+mn-lt"/>
              <a:ea typeface="+mn-ea"/>
              <a:cs typeface="+mn-cs"/>
            </a:endParaRPr>
          </a:p>
          <a:p>
            <a:r>
              <a:rPr lang="en-NZ" sz="1200" kern="1200" noProof="0" dirty="0">
                <a:solidFill>
                  <a:schemeClr val="tx1"/>
                </a:solidFill>
                <a:effectLst/>
                <a:latin typeface="+mn-lt"/>
                <a:ea typeface="+mn-ea"/>
                <a:cs typeface="+mn-cs"/>
              </a:rPr>
              <a:t>The </a:t>
            </a:r>
            <a:r>
              <a:rPr lang="en-AU" sz="1200" kern="1200" noProof="0" dirty="0">
                <a:solidFill>
                  <a:schemeClr val="tx1"/>
                </a:solidFill>
                <a:effectLst/>
                <a:latin typeface="+mn-lt"/>
                <a:ea typeface="+mn-ea"/>
                <a:cs typeface="+mn-cs"/>
              </a:rPr>
              <a:t>work</a:t>
            </a:r>
            <a:r>
              <a:rPr lang="en-NZ" sz="1200" kern="1200" noProof="0" dirty="0">
                <a:solidFill>
                  <a:schemeClr val="tx1"/>
                </a:solidFill>
                <a:effectLst/>
                <a:latin typeface="+mn-lt"/>
                <a:ea typeface="+mn-ea"/>
                <a:cs typeface="+mn-cs"/>
              </a:rPr>
              <a:t> has also grown </a:t>
            </a:r>
            <a:r>
              <a:rPr lang="en-AU" sz="1200" kern="1200" noProof="0" dirty="0">
                <a:solidFill>
                  <a:schemeClr val="tx1"/>
                </a:solidFill>
                <a:effectLst/>
                <a:latin typeface="+mn-lt"/>
                <a:ea typeface="+mn-ea"/>
                <a:cs typeface="+mn-cs"/>
              </a:rPr>
              <a:t>from </a:t>
            </a:r>
            <a:r>
              <a:rPr lang="en-NZ" sz="1200" kern="1200" noProof="0" dirty="0">
                <a:solidFill>
                  <a:schemeClr val="tx1"/>
                </a:solidFill>
                <a:effectLst/>
                <a:latin typeface="+mn-lt"/>
                <a:ea typeface="+mn-ea"/>
                <a:cs typeface="+mn-cs"/>
              </a:rPr>
              <a:t>Troy’s presentation last year which spoke to water – or wai – from the Māori worldview and </a:t>
            </a:r>
            <a:r>
              <a:rPr lang="en-AU" sz="1200" kern="1200" noProof="0" dirty="0">
                <a:solidFill>
                  <a:schemeClr val="tx1"/>
                </a:solidFill>
                <a:effectLst/>
                <a:latin typeface="+mn-lt"/>
                <a:ea typeface="+mn-ea"/>
                <a:cs typeface="+mn-cs"/>
              </a:rPr>
              <a:t>his</a:t>
            </a:r>
            <a:r>
              <a:rPr lang="en-NZ" sz="1200" kern="1200" noProof="0" dirty="0">
                <a:solidFill>
                  <a:schemeClr val="tx1"/>
                </a:solidFill>
                <a:effectLst/>
                <a:latin typeface="+mn-lt"/>
                <a:ea typeface="+mn-ea"/>
                <a:cs typeface="+mn-cs"/>
              </a:rPr>
              <a:t> presentation yesterday afternoon</a:t>
            </a:r>
            <a:r>
              <a:rPr lang="en-AU" sz="1200" kern="1200" noProof="0" dirty="0">
                <a:solidFill>
                  <a:schemeClr val="tx1"/>
                </a:solidFill>
                <a:effectLst/>
                <a:latin typeface="+mn-lt"/>
                <a:ea typeface="+mn-ea"/>
                <a:cs typeface="+mn-cs"/>
              </a:rPr>
              <a:t> presenting Māori values and case studies incorporating te ao Māori.</a:t>
            </a:r>
            <a:endParaRPr lang="en-NZ"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27E9A56-8FEB-4F20-A2A3-3A9BE8D7B7AF}" type="slidenum">
              <a:rPr lang="en-GB" smtClean="0"/>
              <a:t>3</a:t>
            </a:fld>
            <a:endParaRPr lang="en-GB" dirty="0"/>
          </a:p>
        </p:txBody>
      </p:sp>
    </p:spTree>
    <p:extLst>
      <p:ext uri="{BB962C8B-B14F-4D97-AF65-F5344CB8AC3E}">
        <p14:creationId xmlns:p14="http://schemas.microsoft.com/office/powerpoint/2010/main" val="122458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latin typeface="+mn-lt"/>
                <a:ea typeface="+mn-ea"/>
                <a:cs typeface="+mn-cs"/>
              </a:rPr>
              <a:t>This work is intended as a scoping exercise</a:t>
            </a:r>
            <a:r>
              <a:rPr lang="en-AU" sz="1200" kern="1200" noProof="0" dirty="0">
                <a:solidFill>
                  <a:schemeClr val="tx1"/>
                </a:solidFill>
                <a:latin typeface="+mn-lt"/>
                <a:ea typeface="+mn-ea"/>
                <a:cs typeface="+mn-cs"/>
              </a:rPr>
              <a:t>, primarily a literature review of sorts.</a:t>
            </a:r>
            <a:endParaRPr lang="en-US" sz="1200" kern="1200" noProof="0" dirty="0">
              <a:solidFill>
                <a:schemeClr val="tx1"/>
              </a:solidFill>
              <a:latin typeface="+mn-lt"/>
              <a:ea typeface="+mn-ea"/>
              <a:cs typeface="+mn-cs"/>
            </a:endParaRPr>
          </a:p>
          <a:p>
            <a:endParaRPr lang="en-US" sz="1200" kern="1200" noProof="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noProof="0" dirty="0">
                <a:solidFill>
                  <a:schemeClr val="tx1"/>
                </a:solidFill>
                <a:latin typeface="+mn-lt"/>
                <a:ea typeface="+mn-ea"/>
                <a:cs typeface="+mn-cs"/>
              </a:rPr>
              <a:t>Here are two</a:t>
            </a:r>
            <a:r>
              <a:rPr lang="en-US" sz="1200" kern="1200" noProof="0" dirty="0">
                <a:solidFill>
                  <a:schemeClr val="tx1"/>
                </a:solidFill>
                <a:latin typeface="+mn-lt"/>
                <a:ea typeface="+mn-ea"/>
                <a:cs typeface="+mn-cs"/>
              </a:rPr>
              <a:t> key questions we </a:t>
            </a:r>
            <a:r>
              <a:rPr lang="en-AU" sz="1200" kern="1200" noProof="0" dirty="0">
                <a:solidFill>
                  <a:schemeClr val="tx1"/>
                </a:solidFill>
                <a:latin typeface="+mn-lt"/>
                <a:ea typeface="+mn-ea"/>
                <a:cs typeface="+mn-cs"/>
              </a:rPr>
              <a:t>wanted </a:t>
            </a:r>
            <a:r>
              <a:rPr lang="en-US" sz="1200" kern="1200" noProof="0" dirty="0">
                <a:solidFill>
                  <a:schemeClr val="tx1"/>
                </a:solidFill>
                <a:latin typeface="+mn-lt"/>
                <a:ea typeface="+mn-ea"/>
                <a:cs typeface="+mn-cs"/>
              </a:rPr>
              <a:t>to address. How can we respect and empower mātauranga Māori as we drive uptake of WSUD</a:t>
            </a:r>
            <a:r>
              <a:rPr lang="en-AU" sz="1200" kern="1200" noProof="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noProof="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noProof="0" dirty="0">
                <a:solidFill>
                  <a:schemeClr val="tx1"/>
                </a:solidFill>
                <a:latin typeface="+mn-lt"/>
                <a:ea typeface="+mn-ea"/>
                <a:cs typeface="+mn-cs"/>
              </a:rPr>
              <a:t>Keeping in mind </a:t>
            </a:r>
            <a:r>
              <a:rPr lang="en-US" sz="1200" kern="1200" noProof="0" dirty="0">
                <a:solidFill>
                  <a:schemeClr val="tx1"/>
                </a:solidFill>
                <a:latin typeface="+mn-lt"/>
                <a:ea typeface="+mn-ea"/>
                <a:cs typeface="+mn-cs"/>
              </a:rPr>
              <a:t>the ultimate goal of healthy and resilient communities.</a:t>
            </a:r>
          </a:p>
          <a:p>
            <a:endParaRPr lang="en-US" sz="1200" kern="1200" noProof="0" dirty="0">
              <a:solidFill>
                <a:schemeClr val="tx1"/>
              </a:solidFill>
              <a:latin typeface="+mn-lt"/>
              <a:ea typeface="+mn-ea"/>
              <a:cs typeface="+mn-cs"/>
            </a:endParaRPr>
          </a:p>
          <a:p>
            <a:r>
              <a:rPr lang="en-US" sz="1200" kern="1200" noProof="0" dirty="0">
                <a:solidFill>
                  <a:schemeClr val="tx1"/>
                </a:solidFill>
                <a:latin typeface="+mn-lt"/>
                <a:ea typeface="+mn-ea"/>
                <a:cs typeface="+mn-cs"/>
              </a:rPr>
              <a:t>Roles within the water sensitive urban design space are varied, many professions and individuals have the capacity to empower positive change, including town planning, urban design, landscape design, ecologists, engineers, contractors, and residents – the list goes on. </a:t>
            </a:r>
          </a:p>
        </p:txBody>
      </p:sp>
      <p:sp>
        <p:nvSpPr>
          <p:cNvPr id="4" name="Slide Number Placeholder 3"/>
          <p:cNvSpPr>
            <a:spLocks noGrp="1"/>
          </p:cNvSpPr>
          <p:nvPr>
            <p:ph type="sldNum" sz="quarter" idx="5"/>
          </p:nvPr>
        </p:nvSpPr>
        <p:spPr/>
        <p:txBody>
          <a:bodyPr/>
          <a:lstStyle/>
          <a:p>
            <a:fld id="{B27E9A56-8FEB-4F20-A2A3-3A9BE8D7B7AF}" type="slidenum">
              <a:rPr lang="en-GB" smtClean="0"/>
              <a:t>4</a:t>
            </a:fld>
            <a:endParaRPr lang="en-GB" dirty="0"/>
          </a:p>
        </p:txBody>
      </p:sp>
    </p:spTree>
    <p:extLst>
      <p:ext uri="{BB962C8B-B14F-4D97-AF65-F5344CB8AC3E}">
        <p14:creationId xmlns:p14="http://schemas.microsoft.com/office/powerpoint/2010/main" val="1893224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i="0" kern="1200" noProof="0" dirty="0">
                <a:solidFill>
                  <a:schemeClr val="tx1"/>
                </a:solidFill>
                <a:effectLst/>
                <a:latin typeface="+mn-lt"/>
                <a:ea typeface="+mn-ea"/>
                <a:cs typeface="+mn-cs"/>
              </a:rPr>
              <a:t>This presents one interpretation; it reflects our understanding of Te Ao Māori, our experiences and learnings to date, and the learning and experiences of those who support us. </a:t>
            </a:r>
          </a:p>
          <a:p>
            <a:endParaRPr lang="en-NZ" sz="1200" i="0" kern="1200" noProof="0" dirty="0">
              <a:solidFill>
                <a:schemeClr val="tx1"/>
              </a:solidFill>
              <a:effectLst/>
              <a:latin typeface="+mn-lt"/>
              <a:ea typeface="+mn-ea"/>
              <a:cs typeface="+mn-cs"/>
            </a:endParaRPr>
          </a:p>
          <a:p>
            <a:r>
              <a:rPr lang="en-NZ" sz="1200" i="0" kern="1200" noProof="0" dirty="0">
                <a:solidFill>
                  <a:schemeClr val="tx1"/>
                </a:solidFill>
                <a:effectLst/>
                <a:latin typeface="+mn-lt"/>
                <a:ea typeface="+mn-ea"/>
                <a:cs typeface="+mn-cs"/>
              </a:rPr>
              <a:t>We recognise there is regional variation – so the views presented are not intended to represent the views of all Māori.</a:t>
            </a:r>
          </a:p>
          <a:p>
            <a:endParaRPr lang="en-NZ" noProof="0" dirty="0"/>
          </a:p>
        </p:txBody>
      </p:sp>
      <p:sp>
        <p:nvSpPr>
          <p:cNvPr id="4" name="Slide Number Placeholder 3"/>
          <p:cNvSpPr>
            <a:spLocks noGrp="1"/>
          </p:cNvSpPr>
          <p:nvPr>
            <p:ph type="sldNum" sz="quarter" idx="5"/>
          </p:nvPr>
        </p:nvSpPr>
        <p:spPr/>
        <p:txBody>
          <a:bodyPr/>
          <a:lstStyle/>
          <a:p>
            <a:fld id="{B27E9A56-8FEB-4F20-A2A3-3A9BE8D7B7AF}" type="slidenum">
              <a:rPr lang="en-GB" smtClean="0"/>
              <a:t>5</a:t>
            </a:fld>
            <a:endParaRPr lang="en-GB" dirty="0"/>
          </a:p>
        </p:txBody>
      </p:sp>
    </p:spTree>
    <p:extLst>
      <p:ext uri="{BB962C8B-B14F-4D97-AF65-F5344CB8AC3E}">
        <p14:creationId xmlns:p14="http://schemas.microsoft.com/office/powerpoint/2010/main" val="1581145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Before opening the door to Te Ao Māori – it is important we consider what WSUD means in the current </a:t>
            </a:r>
            <a:r>
              <a:rPr lang="en-AU" sz="1200" kern="1200" dirty="0">
                <a:solidFill>
                  <a:schemeClr val="tx1"/>
                </a:solidFill>
                <a:effectLst/>
                <a:latin typeface="+mn-lt"/>
                <a:ea typeface="+mn-ea"/>
                <a:cs typeface="+mn-cs"/>
              </a:rPr>
              <a:t>NZ </a:t>
            </a:r>
            <a:r>
              <a:rPr lang="en-NZ" sz="1200" kern="1200" dirty="0">
                <a:solidFill>
                  <a:schemeClr val="tx1"/>
                </a:solidFill>
                <a:effectLst/>
                <a:latin typeface="+mn-lt"/>
                <a:ea typeface="+mn-ea"/>
                <a:cs typeface="+mn-cs"/>
              </a:rPr>
              <a:t>context. </a:t>
            </a:r>
          </a:p>
          <a:p>
            <a:endParaRPr lang="en-NZ" sz="1200" kern="1200" noProof="0" dirty="0">
              <a:solidFill>
                <a:schemeClr val="tx1"/>
              </a:solidFill>
              <a:effectLst/>
              <a:latin typeface="+mn-lt"/>
              <a:ea typeface="+mn-ea"/>
              <a:cs typeface="+mn-cs"/>
            </a:endParaRPr>
          </a:p>
          <a:p>
            <a:r>
              <a:rPr lang="en-AU" sz="1200" kern="1200" noProof="0" dirty="0">
                <a:solidFill>
                  <a:schemeClr val="tx1"/>
                </a:solidFill>
                <a:effectLst/>
                <a:latin typeface="+mn-lt"/>
                <a:ea typeface="+mn-ea"/>
                <a:cs typeface="+mn-cs"/>
              </a:rPr>
              <a:t>Typical </a:t>
            </a:r>
            <a:r>
              <a:rPr lang="en-US" sz="1200" kern="1200" noProof="0" dirty="0">
                <a:solidFill>
                  <a:schemeClr val="tx1"/>
                </a:solidFill>
                <a:effectLst/>
                <a:latin typeface="+mn-lt"/>
                <a:ea typeface="+mn-ea"/>
                <a:cs typeface="+mn-cs"/>
              </a:rPr>
              <a:t>concepts:</a:t>
            </a:r>
          </a:p>
          <a:p>
            <a:pPr marL="171450" indent="-171450">
              <a:buFont typeface="Arial" panose="020B0604020202020204" pitchFamily="34" charset="0"/>
              <a:buChar char="•"/>
            </a:pPr>
            <a:r>
              <a:rPr lang="en-AU" sz="1200" kern="1200" noProof="0" dirty="0">
                <a:solidFill>
                  <a:schemeClr val="tx1"/>
                </a:solidFill>
                <a:effectLst/>
                <a:latin typeface="+mn-lt"/>
                <a:ea typeface="+mn-ea"/>
                <a:cs typeface="+mn-cs"/>
              </a:rPr>
              <a:t>Source</a:t>
            </a:r>
            <a:r>
              <a:rPr lang="en-US" sz="1200" kern="1200" noProof="0" dirty="0">
                <a:solidFill>
                  <a:schemeClr val="tx1"/>
                </a:solidFill>
                <a:effectLst/>
                <a:latin typeface="+mn-lt"/>
                <a:ea typeface="+mn-ea"/>
                <a:cs typeface="+mn-cs"/>
              </a:rPr>
              <a:t> </a:t>
            </a:r>
            <a:r>
              <a:rPr lang="en-AU" sz="1200" kern="1200" noProof="0" dirty="0">
                <a:solidFill>
                  <a:schemeClr val="tx1"/>
                </a:solidFill>
                <a:effectLst/>
                <a:latin typeface="+mn-lt"/>
                <a:ea typeface="+mn-ea"/>
                <a:cs typeface="+mn-cs"/>
              </a:rPr>
              <a:t>control</a:t>
            </a:r>
            <a:endParaRPr lang="en-US"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noProof="0" dirty="0">
                <a:solidFill>
                  <a:schemeClr val="tx1"/>
                </a:solidFill>
                <a:effectLst/>
                <a:latin typeface="+mn-lt"/>
                <a:ea typeface="+mn-ea"/>
                <a:cs typeface="+mn-cs"/>
              </a:rPr>
              <a:t>Reduce impervious surfaces</a:t>
            </a:r>
          </a:p>
          <a:p>
            <a:pPr marL="171450" indent="-171450">
              <a:buFont typeface="Arial" panose="020B0604020202020204" pitchFamily="34" charset="0"/>
              <a:buChar char="•"/>
            </a:pPr>
            <a:r>
              <a:rPr lang="en-US" sz="1200" kern="1200" noProof="0" dirty="0">
                <a:solidFill>
                  <a:schemeClr val="tx1"/>
                </a:solidFill>
                <a:effectLst/>
                <a:latin typeface="+mn-lt"/>
                <a:ea typeface="+mn-ea"/>
                <a:cs typeface="+mn-cs"/>
              </a:rPr>
              <a:t>Maintain natural drainage systems</a:t>
            </a:r>
          </a:p>
          <a:p>
            <a:pPr marL="171450" indent="-171450">
              <a:buFont typeface="Arial" panose="020B0604020202020204" pitchFamily="34" charset="0"/>
              <a:buChar char="•"/>
            </a:pPr>
            <a:r>
              <a:rPr lang="en-US" sz="1200" kern="1200" noProof="0" dirty="0">
                <a:solidFill>
                  <a:schemeClr val="tx1"/>
                </a:solidFill>
                <a:effectLst/>
                <a:latin typeface="+mn-lt"/>
                <a:ea typeface="+mn-ea"/>
                <a:cs typeface="+mn-cs"/>
              </a:rPr>
              <a:t>Maintain pre-development characteristics</a:t>
            </a:r>
          </a:p>
          <a:p>
            <a:pPr marL="171450" indent="-171450">
              <a:buFont typeface="Arial" panose="020B0604020202020204" pitchFamily="34" charset="0"/>
              <a:buChar char="•"/>
            </a:pPr>
            <a:r>
              <a:rPr lang="en-US" sz="1200" kern="1200" noProof="0" dirty="0">
                <a:solidFill>
                  <a:schemeClr val="tx1"/>
                </a:solidFill>
                <a:effectLst/>
                <a:latin typeface="+mn-lt"/>
                <a:ea typeface="+mn-ea"/>
                <a:cs typeface="+mn-cs"/>
              </a:rPr>
              <a:t>Use water sensitive or green technologies</a:t>
            </a:r>
          </a:p>
          <a:p>
            <a:endParaRPr lang="en-NZ" noProof="0" dirty="0"/>
          </a:p>
        </p:txBody>
      </p:sp>
      <p:sp>
        <p:nvSpPr>
          <p:cNvPr id="4" name="Slide Number Placeholder 3"/>
          <p:cNvSpPr>
            <a:spLocks noGrp="1"/>
          </p:cNvSpPr>
          <p:nvPr>
            <p:ph type="sldNum" sz="quarter" idx="5"/>
          </p:nvPr>
        </p:nvSpPr>
        <p:spPr/>
        <p:txBody>
          <a:bodyPr/>
          <a:lstStyle/>
          <a:p>
            <a:fld id="{B27E9A56-8FEB-4F20-A2A3-3A9BE8D7B7AF}" type="slidenum">
              <a:rPr lang="en-GB" smtClean="0"/>
              <a:t>6</a:t>
            </a:fld>
            <a:endParaRPr lang="en-GB" dirty="0"/>
          </a:p>
        </p:txBody>
      </p:sp>
    </p:spTree>
    <p:extLst>
      <p:ext uri="{BB962C8B-B14F-4D97-AF65-F5344CB8AC3E}">
        <p14:creationId xmlns:p14="http://schemas.microsoft.com/office/powerpoint/2010/main" val="3435042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3320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Calibri" panose="020F0502020204030204" pitchFamily="34" charset="0"/>
              </a:rPr>
              <a:t>Summary of WSUD Benefits</a:t>
            </a:r>
          </a:p>
          <a:p>
            <a:pPr marL="382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latin typeface="+mn-lt"/>
                <a:ea typeface="+mn-ea"/>
                <a:cs typeface="+mn-cs"/>
              </a:rPr>
              <a:t>B</a:t>
            </a:r>
            <a:r>
              <a:rPr lang="en-US" sz="1200" kern="1200" dirty="0">
                <a:solidFill>
                  <a:schemeClr val="tx1"/>
                </a:solidFill>
                <a:latin typeface="+mn-lt"/>
                <a:ea typeface="+mn-ea"/>
                <a:cs typeface="+mn-cs"/>
              </a:rPr>
              <a:t>roader range of </a:t>
            </a:r>
            <a:r>
              <a:rPr lang="en-AU" sz="1200" kern="1200" dirty="0">
                <a:solidFill>
                  <a:schemeClr val="tx1"/>
                </a:solidFill>
                <a:latin typeface="+mn-lt"/>
                <a:ea typeface="+mn-ea"/>
                <a:cs typeface="+mn-cs"/>
              </a:rPr>
              <a:t>costs &amp; </a:t>
            </a:r>
            <a:r>
              <a:rPr lang="en-US" sz="1200" kern="1200" dirty="0">
                <a:solidFill>
                  <a:schemeClr val="tx1"/>
                </a:solidFill>
                <a:latin typeface="+mn-lt"/>
                <a:ea typeface="+mn-ea"/>
                <a:cs typeface="+mn-cs"/>
              </a:rPr>
              <a:t>benefits than we typically consider.</a:t>
            </a:r>
          </a:p>
          <a:p>
            <a:pPr marL="382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No cultural line item, or “slice of the pizza” – integrate culture throughout, not as a separate line item</a:t>
            </a:r>
          </a:p>
          <a:p>
            <a:pPr marL="0" marR="0" lvl="0" indent="-13320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latin typeface="+mn-lt"/>
              <a:ea typeface="+mn-ea"/>
              <a:cs typeface="Calibri" panose="020F0502020204030204" pitchFamily="34" charset="0"/>
            </a:endParaRPr>
          </a:p>
          <a:p>
            <a:pPr marL="0" marR="0" lvl="0" indent="-13320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Calibri" panose="020F0502020204030204" pitchFamily="34" charset="0"/>
              </a:rPr>
              <a:t>“More Than Water (MTW)” tool, for comparing potential outcomes under WSUD with those under conventional development approaches</a:t>
            </a:r>
            <a:endParaRPr lang="en-NZ" sz="1200" i="0" kern="1200" dirty="0">
              <a:solidFill>
                <a:schemeClr val="tx1"/>
              </a:solidFill>
              <a:latin typeface="+mn-lt"/>
              <a:ea typeface="+mn-ea"/>
              <a:cs typeface="Calibri" panose="020F0502020204030204" pitchFamily="34" charset="0"/>
            </a:endParaRPr>
          </a:p>
          <a:p>
            <a:pPr marL="0" lvl="0" indent="-133200">
              <a:buNone/>
            </a:pPr>
            <a:endParaRPr lang="en-US" sz="1200" i="0" kern="1200" dirty="0">
              <a:solidFill>
                <a:schemeClr val="tx1"/>
              </a:solidFill>
              <a:latin typeface="+mn-lt"/>
              <a:ea typeface="+mn-ea"/>
              <a:cs typeface="Calibri" panose="020F0502020204030204" pitchFamily="34" charset="0"/>
            </a:endParaRPr>
          </a:p>
          <a:p>
            <a:pPr marL="0" lvl="0" indent="-133200">
              <a:buNone/>
            </a:pPr>
            <a:r>
              <a:rPr lang="en-US" sz="1200" i="0" kern="1200" dirty="0">
                <a:solidFill>
                  <a:schemeClr val="tx1"/>
                </a:solidFill>
                <a:latin typeface="+mn-lt"/>
                <a:ea typeface="+mn-ea"/>
                <a:cs typeface="Calibri" panose="020F0502020204030204" pitchFamily="34" charset="0"/>
              </a:rPr>
              <a:t>Cautions trying </a:t>
            </a:r>
            <a:r>
              <a:rPr lang="en-GB" sz="1200" i="0" kern="1200" noProof="0" dirty="0">
                <a:solidFill>
                  <a:schemeClr val="tx1"/>
                </a:solidFill>
                <a:latin typeface="+mn-lt"/>
                <a:ea typeface="+mn-ea"/>
                <a:cs typeface="Calibri" panose="020F0502020204030204" pitchFamily="34" charset="0"/>
              </a:rPr>
              <a:t>monetise</a:t>
            </a:r>
            <a:r>
              <a:rPr lang="en-US" sz="1200" i="0" kern="1200" dirty="0">
                <a:solidFill>
                  <a:schemeClr val="tx1"/>
                </a:solidFill>
                <a:latin typeface="+mn-lt"/>
                <a:ea typeface="+mn-ea"/>
                <a:cs typeface="Calibri" panose="020F0502020204030204" pitchFamily="34" charset="0"/>
              </a:rPr>
              <a:t> some of the identifies costs and benefits</a:t>
            </a:r>
          </a:p>
          <a:p>
            <a:pPr marL="0" lvl="0" indent="-133200">
              <a:buNone/>
            </a:pPr>
            <a:endParaRPr lang="en-US" sz="1200" i="0" kern="1200" dirty="0">
              <a:solidFill>
                <a:schemeClr val="tx1"/>
              </a:solidFill>
              <a:latin typeface="+mn-lt"/>
              <a:ea typeface="+mn-ea"/>
              <a:cs typeface="Calibri" panose="020F0502020204030204" pitchFamily="34" charset="0"/>
            </a:endParaRPr>
          </a:p>
          <a:p>
            <a:pPr marL="0" lvl="0" indent="-133200">
              <a:buNone/>
            </a:pPr>
            <a:r>
              <a:rPr lang="en-US" sz="1200" i="0" kern="1200" dirty="0">
                <a:solidFill>
                  <a:schemeClr val="tx1"/>
                </a:solidFill>
                <a:latin typeface="+mn-lt"/>
                <a:ea typeface="+mn-ea"/>
                <a:cs typeface="Calibri" panose="020F0502020204030204" pitchFamily="34" charset="0"/>
              </a:rPr>
              <a:t>Presented yesterday </a:t>
            </a:r>
            <a:r>
              <a:rPr lang="en-AU" sz="1200" i="0" kern="1200" dirty="0">
                <a:solidFill>
                  <a:schemeClr val="tx1"/>
                </a:solidFill>
                <a:latin typeface="+mn-lt"/>
                <a:ea typeface="+mn-ea"/>
                <a:cs typeface="Calibri" panose="020F0502020204030204" pitchFamily="34" charset="0"/>
              </a:rPr>
              <a:t>by Jonathon Moores.</a:t>
            </a:r>
            <a:endParaRPr lang="en-US" sz="1200" i="0" kern="1200" dirty="0">
              <a:solidFill>
                <a:schemeClr val="tx1"/>
              </a:solidFill>
              <a:latin typeface="+mn-lt"/>
              <a:ea typeface="+mn-ea"/>
              <a:cs typeface="Calibri" panose="020F0502020204030204" pitchFamily="34" charset="0"/>
            </a:endParaRPr>
          </a:p>
          <a:p>
            <a:pPr marL="0" lvl="0" indent="-133200">
              <a:buNone/>
            </a:pPr>
            <a:endParaRPr lang="en-US" sz="1200" i="0" kern="1200" dirty="0">
              <a:solidFill>
                <a:schemeClr val="tx1"/>
              </a:solidFill>
              <a:latin typeface="+mn-lt"/>
              <a:ea typeface="+mn-ea"/>
              <a:cs typeface="Calibri" panose="020F0502020204030204" pitchFamily="34" charset="0"/>
            </a:endParaRPr>
          </a:p>
          <a:p>
            <a:endParaRPr lang="en-NZ" noProof="0" dirty="0"/>
          </a:p>
        </p:txBody>
      </p:sp>
      <p:sp>
        <p:nvSpPr>
          <p:cNvPr id="4" name="Slide Number Placeholder 3"/>
          <p:cNvSpPr>
            <a:spLocks noGrp="1"/>
          </p:cNvSpPr>
          <p:nvPr>
            <p:ph type="sldNum" sz="quarter" idx="5"/>
          </p:nvPr>
        </p:nvSpPr>
        <p:spPr/>
        <p:txBody>
          <a:bodyPr/>
          <a:lstStyle/>
          <a:p>
            <a:fld id="{B27E9A56-8FEB-4F20-A2A3-3A9BE8D7B7AF}" type="slidenum">
              <a:rPr lang="en-GB" smtClean="0"/>
              <a:t>7</a:t>
            </a:fld>
            <a:endParaRPr lang="en-GB" dirty="0"/>
          </a:p>
        </p:txBody>
      </p:sp>
    </p:spTree>
    <p:extLst>
      <p:ext uri="{BB962C8B-B14F-4D97-AF65-F5344CB8AC3E}">
        <p14:creationId xmlns:p14="http://schemas.microsoft.com/office/powerpoint/2010/main" val="1495573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understand Te Ao Māori, it is important to understand the foundation upon which a Māori worldview is built.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Creation narratives help</a:t>
            </a:r>
            <a:r>
              <a:rPr lang="en-US" sz="1200" dirty="0"/>
              <a:t> to understand whakapapa</a:t>
            </a:r>
            <a:r>
              <a:rPr lang="en-AU" sz="1200" dirty="0"/>
              <a:t>:</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More than just genealogy in the direct sense</a:t>
            </a:r>
            <a:r>
              <a:rPr lang="en-AU" sz="1200" dirty="0"/>
              <a:t> of bloodlines and family ancestry</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At a higher level this is the whakapapa that has been passed down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from the very beginning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to the world of light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to sky father &amp; earth  mother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The genealogy of creation begins with Io </a:t>
            </a:r>
            <a:r>
              <a:rPr lang="mi-NZ" sz="1200" i="1" noProof="0" dirty="0"/>
              <a:t>taketake</a:t>
            </a:r>
            <a:r>
              <a:rPr lang="en-US" sz="1200" i="1" dirty="0"/>
              <a:t> (the originator) and evolves through different spheres of development until the present 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dirty="0"/>
              <a:t>I te </a:t>
            </a:r>
            <a:r>
              <a:rPr lang="mi-NZ" sz="1200" i="1" noProof="0" dirty="0"/>
              <a:t>tīmatanga</a:t>
            </a:r>
            <a:r>
              <a:rPr lang="en-US" sz="1200" i="1" dirty="0"/>
              <a:t>, </a:t>
            </a:r>
            <a:r>
              <a:rPr lang="mi-NZ" sz="1200" i="1" noProof="0" dirty="0"/>
              <a:t>kō</a:t>
            </a:r>
            <a:r>
              <a:rPr lang="en-US" sz="1200" i="1" dirty="0"/>
              <a:t> te kore (In the beginning there was a void) moving to Te </a:t>
            </a:r>
            <a:r>
              <a:rPr lang="mi-NZ" sz="1200" i="1" noProof="0" dirty="0"/>
              <a:t>Pō</a:t>
            </a:r>
            <a:r>
              <a:rPr lang="en-US" sz="1200" i="1" dirty="0"/>
              <a:t> (the night/darkness) to Te Ao (the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Slide Number Placeholder 3"/>
          <p:cNvSpPr>
            <a:spLocks noGrp="1"/>
          </p:cNvSpPr>
          <p:nvPr>
            <p:ph type="sldNum" sz="quarter" idx="5"/>
          </p:nvPr>
        </p:nvSpPr>
        <p:spPr/>
        <p:txBody>
          <a:bodyPr/>
          <a:lstStyle/>
          <a:p>
            <a:fld id="{B27E9A56-8FEB-4F20-A2A3-3A9BE8D7B7AF}" type="slidenum">
              <a:rPr lang="en-GB" smtClean="0"/>
              <a:t>8</a:t>
            </a:fld>
            <a:endParaRPr lang="en-GB" dirty="0"/>
          </a:p>
        </p:txBody>
      </p:sp>
    </p:spTree>
    <p:extLst>
      <p:ext uri="{BB962C8B-B14F-4D97-AF65-F5344CB8AC3E}">
        <p14:creationId xmlns:p14="http://schemas.microsoft.com/office/powerpoint/2010/main" val="2854938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mn-lt"/>
              </a:rPr>
              <a:t>This picture – of Troy’s marae – depicts the beginning of life:</a:t>
            </a:r>
          </a:p>
          <a:p>
            <a:pPr marL="285750" indent="-285750">
              <a:buFont typeface="Arial" panose="020B0604020202020204" pitchFamily="34" charset="0"/>
              <a:buChar char="•"/>
            </a:pPr>
            <a:r>
              <a:rPr lang="en-AU" sz="1200" i="0" dirty="0">
                <a:latin typeface="+mn-lt"/>
              </a:rPr>
              <a:t>From Papatūānuku &amp; Ranginui </a:t>
            </a:r>
          </a:p>
          <a:p>
            <a:pPr marL="285750" indent="-285750">
              <a:buFont typeface="Arial" panose="020B0604020202020204" pitchFamily="34" charset="0"/>
              <a:buChar char="•"/>
            </a:pPr>
            <a:r>
              <a:rPr lang="en-US" sz="1200" dirty="0">
                <a:latin typeface="+mn-lt"/>
              </a:rPr>
              <a:t>to the many deities </a:t>
            </a:r>
          </a:p>
          <a:p>
            <a:pPr marL="285750" indent="-285750">
              <a:buFont typeface="Arial" panose="020B0604020202020204" pitchFamily="34" charset="0"/>
              <a:buChar char="•"/>
            </a:pPr>
            <a:r>
              <a:rPr lang="en-US" sz="1200" dirty="0">
                <a:latin typeface="+mn-lt"/>
              </a:rPr>
              <a:t>to us – </a:t>
            </a:r>
            <a:r>
              <a:rPr lang="en-AU" sz="1200" dirty="0">
                <a:latin typeface="+mn-lt"/>
              </a:rPr>
              <a:t>we ‘the people’ are now in between it all</a:t>
            </a:r>
            <a:endParaRPr lang="en-US" sz="1200" dirty="0">
              <a:latin typeface="+mn-lt"/>
            </a:endParaRPr>
          </a:p>
          <a:p>
            <a:endParaRPr lang="en-AU" sz="1200" dirty="0">
              <a:latin typeface="+mn-lt"/>
            </a:endParaRPr>
          </a:p>
          <a:p>
            <a:r>
              <a:rPr lang="mi-NZ" sz="1200" noProof="0" dirty="0">
                <a:latin typeface="+mn-lt"/>
                <a:cs typeface="Calibri" panose="020F0502020204030204" pitchFamily="34" charset="0"/>
              </a:rPr>
              <a:t>Kōrero tuku iho </a:t>
            </a:r>
            <a:r>
              <a:rPr lang="en-US" sz="1200" dirty="0">
                <a:latin typeface="+mn-lt"/>
                <a:cs typeface="Calibri" panose="020F0502020204030204" pitchFamily="34" charset="0"/>
              </a:rPr>
              <a:t>– or c</a:t>
            </a:r>
            <a:r>
              <a:rPr lang="en-US" sz="1200" dirty="0">
                <a:latin typeface="+mn-lt"/>
              </a:rPr>
              <a:t>reation narratives – broadly reference the personification of, and separation of, Papatūānuku (the earth mother) and Ranginui (the sky father) as primal parents and reference to how they were responsible for creating the world in which we, the people, inhabit.</a:t>
            </a:r>
            <a:endParaRPr lang="en-AU" sz="1200" dirty="0">
              <a:latin typeface="+mn-lt"/>
            </a:endParaRPr>
          </a:p>
          <a:p>
            <a:endParaRPr lang="en-AU" sz="1200" i="1" dirty="0">
              <a:latin typeface="+mn-lt"/>
            </a:endParaRPr>
          </a:p>
          <a:p>
            <a:endParaRPr lang="en-AU" sz="1200" i="1" dirty="0">
              <a:latin typeface="+mn-lt"/>
            </a:endParaRPr>
          </a:p>
          <a:p>
            <a:r>
              <a:rPr lang="en-AU" sz="1200" i="1" dirty="0">
                <a:latin typeface="+mn-lt"/>
              </a:rPr>
              <a:t>Ko Rangi-nui kei runga - Ranginui is above</a:t>
            </a:r>
            <a:endParaRPr lang="en-AU" sz="1200" dirty="0">
              <a:latin typeface="+mn-lt"/>
            </a:endParaRPr>
          </a:p>
          <a:p>
            <a:r>
              <a:rPr lang="en-AU" sz="1200" i="1" dirty="0">
                <a:latin typeface="+mn-lt"/>
              </a:rPr>
              <a:t>Ko Papa-tū-ā-nuku kei raro - Papa-tū-ā-nuku is below</a:t>
            </a:r>
            <a:endParaRPr lang="en-AU" sz="1200" dirty="0">
              <a:latin typeface="+mn-lt"/>
            </a:endParaRPr>
          </a:p>
          <a:p>
            <a:r>
              <a:rPr lang="en-AU" sz="1200" i="1" dirty="0">
                <a:latin typeface="+mn-lt"/>
              </a:rPr>
              <a:t>E maringi noa ngā roimata o ngā atua. - The tears of Rangi &amp; papa flow </a:t>
            </a:r>
          </a:p>
          <a:p>
            <a:r>
              <a:rPr lang="en-AU" sz="1200" i="1" dirty="0">
                <a:latin typeface="+mn-lt"/>
              </a:rPr>
              <a:t>Uanga ki uta, wai rere ki tai. - Rain from inland, flowing water to the sea.</a:t>
            </a:r>
            <a:endParaRPr lang="en-AU" sz="1200" dirty="0">
              <a:latin typeface="+mn-lt"/>
            </a:endParaRPr>
          </a:p>
          <a:p>
            <a:r>
              <a:rPr lang="en-AU" sz="1200" i="1" dirty="0">
                <a:latin typeface="+mn-lt"/>
              </a:rPr>
              <a:t>Ko tātou ngā tāngata kei waenganui. - We the people are in between. </a:t>
            </a:r>
            <a:endParaRPr lang="en-AU" sz="1200" dirty="0">
              <a:latin typeface="+mn-lt"/>
            </a:endParaRPr>
          </a:p>
          <a:p>
            <a:r>
              <a:rPr lang="en-AU" sz="1200" i="1" dirty="0">
                <a:latin typeface="+mn-lt"/>
              </a:rPr>
              <a:t>Tihei wa mauri ora!! - Behold, let there be life.</a:t>
            </a:r>
          </a:p>
          <a:p>
            <a:endParaRPr lang="en-AU" sz="1300" i="1" dirty="0"/>
          </a:p>
          <a:p>
            <a:endParaRPr lang="en-AU" sz="1300" dirty="0"/>
          </a:p>
        </p:txBody>
      </p:sp>
      <p:sp>
        <p:nvSpPr>
          <p:cNvPr id="4" name="Slide Number Placeholder 3"/>
          <p:cNvSpPr>
            <a:spLocks noGrp="1"/>
          </p:cNvSpPr>
          <p:nvPr>
            <p:ph type="sldNum" sz="quarter" idx="10"/>
          </p:nvPr>
        </p:nvSpPr>
        <p:spPr/>
        <p:txBody>
          <a:bodyPr/>
          <a:lstStyle/>
          <a:p>
            <a:fld id="{6ABA0A79-CB9B-4848-9CE1-558A1B0B2479}" type="slidenum">
              <a:rPr lang="en-NZ" smtClean="0"/>
              <a:t>9</a:t>
            </a:fld>
            <a:endParaRPr lang="en-NZ" dirty="0"/>
          </a:p>
        </p:txBody>
      </p:sp>
    </p:spTree>
    <p:extLst>
      <p:ext uri="{BB962C8B-B14F-4D97-AF65-F5344CB8AC3E}">
        <p14:creationId xmlns:p14="http://schemas.microsoft.com/office/powerpoint/2010/main" val="242401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819266E4-79AA-46CF-B9DA-8716CEA3318C}" type="datetimeFigureOut">
              <a:rPr lang="en-GB" smtClean="0"/>
              <a:t>02/05/2019</a:t>
            </a:fld>
            <a:endParaRPr lang="en-GB"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GB"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BA811582-CA37-4D13-95BA-5392D32C4D9D}" type="slidenum">
              <a:rPr lang="en-GB" smtClean="0"/>
              <a:t>‹#›</a:t>
            </a:fld>
            <a:endParaRPr lang="en-GB" dirty="0"/>
          </a:p>
        </p:txBody>
      </p:sp>
      <p:pic>
        <p:nvPicPr>
          <p:cNvPr id="9" name="Picture 8">
            <a:extLst>
              <a:ext uri="{FF2B5EF4-FFF2-40B4-BE49-F238E27FC236}">
                <a16:creationId xmlns:a16="http://schemas.microsoft.com/office/drawing/2014/main" xmlns="" id="{D3533A20-A283-4A73-8420-056F5936782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48927" y="5617031"/>
            <a:ext cx="2584847" cy="697909"/>
          </a:xfrm>
          <a:prstGeom prst="rect">
            <a:avLst/>
          </a:prstGeom>
        </p:spPr>
      </p:pic>
    </p:spTree>
    <p:extLst>
      <p:ext uri="{BB962C8B-B14F-4D97-AF65-F5344CB8AC3E}">
        <p14:creationId xmlns:p14="http://schemas.microsoft.com/office/powerpoint/2010/main" val="139654223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9266E4-79AA-46CF-B9DA-8716CEA3318C}" type="datetimeFigureOut">
              <a:rPr lang="en-GB" smtClean="0"/>
              <a:t>02/05/2019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811582-CA37-4D13-95BA-5392D32C4D9D}" type="slidenum">
              <a:rPr lang="en-GB" smtClean="0"/>
              <a:t>‹#›</a:t>
            </a:fld>
            <a:endParaRPr lang="en-GB" dirty="0"/>
          </a:p>
        </p:txBody>
      </p:sp>
    </p:spTree>
    <p:extLst>
      <p:ext uri="{BB962C8B-B14F-4D97-AF65-F5344CB8AC3E}">
        <p14:creationId xmlns:p14="http://schemas.microsoft.com/office/powerpoint/2010/main" val="620877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19266E4-79AA-46CF-B9DA-8716CEA3318C}" type="datetimeFigureOut">
              <a:rPr lang="en-GB" smtClean="0"/>
              <a:t>02/05/2019</a:t>
            </a:fld>
            <a:endParaRPr lang="en-GB" dirty="0"/>
          </a:p>
        </p:txBody>
      </p:sp>
      <p:sp>
        <p:nvSpPr>
          <p:cNvPr id="5" name="Footer Placeholder 4"/>
          <p:cNvSpPr>
            <a:spLocks noGrp="1"/>
          </p:cNvSpPr>
          <p:nvPr>
            <p:ph type="ftr" sz="quarter" idx="11"/>
          </p:nvPr>
        </p:nvSpPr>
        <p:spPr>
          <a:xfrm>
            <a:off x="774923" y="5951811"/>
            <a:ext cx="7896279" cy="365125"/>
          </a:xfrm>
        </p:spPr>
        <p:txBody>
          <a:bodyPr/>
          <a:lstStyle/>
          <a:p>
            <a:endParaRPr lang="en-GB"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BA811582-CA37-4D13-95BA-5392D32C4D9D}" type="slidenum">
              <a:rPr lang="en-GB" smtClean="0"/>
              <a:t>‹#›</a:t>
            </a:fld>
            <a:endParaRPr lang="en-GB" dirty="0"/>
          </a:p>
        </p:txBody>
      </p:sp>
    </p:spTree>
    <p:extLst>
      <p:ext uri="{BB962C8B-B14F-4D97-AF65-F5344CB8AC3E}">
        <p14:creationId xmlns:p14="http://schemas.microsoft.com/office/powerpoint/2010/main" val="127091494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19266E4-79AA-46CF-B9DA-8716CEA3318C}" type="datetimeFigureOut">
              <a:rPr lang="en-GB" smtClean="0"/>
              <a:t>02/05/2019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10558300" y="5956137"/>
            <a:ext cx="1052508" cy="365125"/>
          </a:xfrm>
        </p:spPr>
        <p:txBody>
          <a:bodyPr/>
          <a:lstStyle/>
          <a:p>
            <a:fld id="{BA811582-CA37-4D13-95BA-5392D32C4D9D}" type="slidenum">
              <a:rPr lang="en-GB" smtClean="0"/>
              <a:t>‹#›</a:t>
            </a:fld>
            <a:endParaRPr lang="en-GB" dirty="0"/>
          </a:p>
        </p:txBody>
      </p:sp>
      <p:pic>
        <p:nvPicPr>
          <p:cNvPr id="11" name="Picture 10">
            <a:extLst>
              <a:ext uri="{FF2B5EF4-FFF2-40B4-BE49-F238E27FC236}">
                <a16:creationId xmlns:a16="http://schemas.microsoft.com/office/drawing/2014/main" xmlns="" id="{39872439-9485-4CE5-B0DE-535FB5B4041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75012" y="5963520"/>
            <a:ext cx="2074612" cy="560146"/>
          </a:xfrm>
          <a:prstGeom prst="rect">
            <a:avLst/>
          </a:prstGeom>
        </p:spPr>
      </p:pic>
    </p:spTree>
    <p:extLst>
      <p:ext uri="{BB962C8B-B14F-4D97-AF65-F5344CB8AC3E}">
        <p14:creationId xmlns:p14="http://schemas.microsoft.com/office/powerpoint/2010/main" val="2400613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19266E4-79AA-46CF-B9DA-8716CEA3318C}" type="datetimeFigureOut">
              <a:rPr lang="en-GB" smtClean="0"/>
              <a:t>02/05/2019</a:t>
            </a:fld>
            <a:endParaRPr lang="en-GB"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BA811582-CA37-4D13-95BA-5392D32C4D9D}" type="slidenum">
              <a:rPr lang="en-GB" smtClean="0"/>
              <a:t>‹#›</a:t>
            </a:fld>
            <a:endParaRPr lang="en-GB" dirty="0"/>
          </a:p>
        </p:txBody>
      </p:sp>
    </p:spTree>
    <p:extLst>
      <p:ext uri="{BB962C8B-B14F-4D97-AF65-F5344CB8AC3E}">
        <p14:creationId xmlns:p14="http://schemas.microsoft.com/office/powerpoint/2010/main" val="103548856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9266E4-79AA-46CF-B9DA-8716CEA3318C}" type="datetimeFigureOut">
              <a:rPr lang="en-GB" smtClean="0"/>
              <a:t>02/05/2019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811582-CA37-4D13-95BA-5392D32C4D9D}" type="slidenum">
              <a:rPr lang="en-GB" smtClean="0"/>
              <a:t>‹#›</a:t>
            </a:fld>
            <a:endParaRPr lang="en-GB" dirty="0"/>
          </a:p>
        </p:txBody>
      </p:sp>
    </p:spTree>
    <p:extLst>
      <p:ext uri="{BB962C8B-B14F-4D97-AF65-F5344CB8AC3E}">
        <p14:creationId xmlns:p14="http://schemas.microsoft.com/office/powerpoint/2010/main" val="158971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9266E4-79AA-46CF-B9DA-8716CEA3318C}" type="datetimeFigureOut">
              <a:rPr lang="en-GB" smtClean="0"/>
              <a:t>02/05/2019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A811582-CA37-4D13-95BA-5392D32C4D9D}" type="slidenum">
              <a:rPr lang="en-GB" smtClean="0"/>
              <a:t>‹#›</a:t>
            </a:fld>
            <a:endParaRPr lang="en-GB" dirty="0"/>
          </a:p>
        </p:txBody>
      </p:sp>
    </p:spTree>
    <p:extLst>
      <p:ext uri="{BB962C8B-B14F-4D97-AF65-F5344CB8AC3E}">
        <p14:creationId xmlns:p14="http://schemas.microsoft.com/office/powerpoint/2010/main" val="2527005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19266E4-79AA-46CF-B9DA-8716CEA3318C}" type="datetimeFigureOut">
              <a:rPr lang="en-GB" smtClean="0"/>
              <a:t>02/05/2019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A811582-CA37-4D13-95BA-5392D32C4D9D}" type="slidenum">
              <a:rPr lang="en-GB" smtClean="0"/>
              <a:t>‹#›</a:t>
            </a:fld>
            <a:endParaRPr lang="en-GB"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10" name="Picture 9">
            <a:extLst>
              <a:ext uri="{FF2B5EF4-FFF2-40B4-BE49-F238E27FC236}">
                <a16:creationId xmlns:a16="http://schemas.microsoft.com/office/drawing/2014/main" xmlns="" id="{16747169-504C-47B5-ABFB-07EBE1F56E6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75012" y="5963520"/>
            <a:ext cx="2074612" cy="560146"/>
          </a:xfrm>
          <a:prstGeom prst="rect">
            <a:avLst/>
          </a:prstGeom>
        </p:spPr>
      </p:pic>
    </p:spTree>
    <p:extLst>
      <p:ext uri="{BB962C8B-B14F-4D97-AF65-F5344CB8AC3E}">
        <p14:creationId xmlns:p14="http://schemas.microsoft.com/office/powerpoint/2010/main" val="1117389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9266E4-79AA-46CF-B9DA-8716CEA3318C}" type="datetimeFigureOut">
              <a:rPr lang="en-GB" smtClean="0"/>
              <a:t>02/05/2019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A811582-CA37-4D13-95BA-5392D32C4D9D}" type="slidenum">
              <a:rPr lang="en-GB" smtClean="0"/>
              <a:t>‹#›</a:t>
            </a:fld>
            <a:endParaRPr lang="en-GB" dirty="0"/>
          </a:p>
        </p:txBody>
      </p:sp>
      <p:pic>
        <p:nvPicPr>
          <p:cNvPr id="6" name="Picture 5">
            <a:extLst>
              <a:ext uri="{FF2B5EF4-FFF2-40B4-BE49-F238E27FC236}">
                <a16:creationId xmlns:a16="http://schemas.microsoft.com/office/drawing/2014/main" xmlns="" id="{17237FB9-22FE-4F04-AD40-C5ECC16767E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75012" y="5963520"/>
            <a:ext cx="2074612" cy="560146"/>
          </a:xfrm>
          <a:prstGeom prst="rect">
            <a:avLst/>
          </a:prstGeom>
        </p:spPr>
      </p:pic>
    </p:spTree>
    <p:extLst>
      <p:ext uri="{BB962C8B-B14F-4D97-AF65-F5344CB8AC3E}">
        <p14:creationId xmlns:p14="http://schemas.microsoft.com/office/powerpoint/2010/main" val="3869988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819266E4-79AA-46CF-B9DA-8716CEA3318C}" type="datetimeFigureOut">
              <a:rPr lang="en-GB" smtClean="0"/>
              <a:t>02/05/2019</a:t>
            </a:fld>
            <a:endParaRPr lang="en-GB"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GB"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BA811582-CA37-4D13-95BA-5392D32C4D9D}" type="slidenum">
              <a:rPr lang="en-GB" smtClean="0"/>
              <a:t>‹#›</a:t>
            </a:fld>
            <a:endParaRPr lang="en-GB" dirty="0"/>
          </a:p>
        </p:txBody>
      </p:sp>
    </p:spTree>
    <p:extLst>
      <p:ext uri="{BB962C8B-B14F-4D97-AF65-F5344CB8AC3E}">
        <p14:creationId xmlns:p14="http://schemas.microsoft.com/office/powerpoint/2010/main" val="2528395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19266E4-79AA-46CF-B9DA-8716CEA3318C}" type="datetimeFigureOut">
              <a:rPr lang="en-GB" smtClean="0"/>
              <a:t>02/05/2019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811582-CA37-4D13-95BA-5392D32C4D9D}" type="slidenum">
              <a:rPr lang="en-GB" smtClean="0"/>
              <a:t>‹#›</a:t>
            </a:fld>
            <a:endParaRPr lang="en-GB" dirty="0"/>
          </a:p>
        </p:txBody>
      </p:sp>
    </p:spTree>
    <p:extLst>
      <p:ext uri="{BB962C8B-B14F-4D97-AF65-F5344CB8AC3E}">
        <p14:creationId xmlns:p14="http://schemas.microsoft.com/office/powerpoint/2010/main" val="1901054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819266E4-79AA-46CF-B9DA-8716CEA3318C}" type="datetimeFigureOut">
              <a:rPr lang="en-GB" smtClean="0"/>
              <a:t>02/05/2019</a:t>
            </a:fld>
            <a:endParaRPr lang="en-GB"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GB"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BA811582-CA37-4D13-95BA-5392D32C4D9D}" type="slidenum">
              <a:rPr lang="en-GB" smtClean="0"/>
              <a:t>‹#›</a:t>
            </a:fld>
            <a:endParaRPr lang="en-GB"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2375185"/>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E9ACE-89BE-4C64-BAC1-06B13B23F887}"/>
              </a:ext>
            </a:extLst>
          </p:cNvPr>
          <p:cNvSpPr>
            <a:spLocks noGrp="1"/>
          </p:cNvSpPr>
          <p:nvPr>
            <p:ph type="ctrTitle"/>
          </p:nvPr>
        </p:nvSpPr>
        <p:spPr>
          <a:xfrm>
            <a:off x="260971" y="477506"/>
            <a:ext cx="11182184" cy="1475013"/>
          </a:xfrm>
        </p:spPr>
        <p:txBody>
          <a:bodyPr>
            <a:normAutofit/>
          </a:bodyPr>
          <a:lstStyle/>
          <a:p>
            <a:r>
              <a:rPr lang="en-US" sz="4000" dirty="0">
                <a:latin typeface="Calibri" panose="020F0502020204030204" pitchFamily="34" charset="0"/>
                <a:cs typeface="Calibri" panose="020F0502020204030204" pitchFamily="34" charset="0"/>
              </a:rPr>
              <a:t>REFLECTING MĀTAURANGA MĀORI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IN WATER SENSITIVE URBAN DESIGN</a:t>
            </a:r>
            <a:endParaRPr lang="en-GB" sz="4000" dirty="0">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xmlns="" id="{3FCEE546-8BEE-4E34-9EEC-8B5D5E46F488}"/>
              </a:ext>
            </a:extLst>
          </p:cNvPr>
          <p:cNvSpPr>
            <a:spLocks noGrp="1"/>
          </p:cNvSpPr>
          <p:nvPr>
            <p:ph type="subTitle" idx="1"/>
          </p:nvPr>
        </p:nvSpPr>
        <p:spPr>
          <a:xfrm>
            <a:off x="260974" y="2085870"/>
            <a:ext cx="11182181" cy="590321"/>
          </a:xfrm>
        </p:spPr>
        <p:txBody>
          <a:bodyPr>
            <a:normAutofit/>
          </a:bodyPr>
          <a:lstStyle/>
          <a:p>
            <a:r>
              <a:rPr lang="en-GB" sz="2800" dirty="0">
                <a:latin typeface="Calibri" panose="020F0502020204030204" pitchFamily="34" charset="0"/>
                <a:cs typeface="Calibri" panose="020F0502020204030204" pitchFamily="34" charset="0"/>
              </a:rPr>
              <a:t>Activating Water Sensitive Design</a:t>
            </a:r>
          </a:p>
        </p:txBody>
      </p:sp>
      <p:sp>
        <p:nvSpPr>
          <p:cNvPr id="10" name="Subtitle 2">
            <a:extLst>
              <a:ext uri="{FF2B5EF4-FFF2-40B4-BE49-F238E27FC236}">
                <a16:creationId xmlns:a16="http://schemas.microsoft.com/office/drawing/2014/main" xmlns="" id="{AAF82AA1-A91F-4A9C-9AB1-BD760C11AA05}"/>
              </a:ext>
            </a:extLst>
          </p:cNvPr>
          <p:cNvSpPr txBox="1">
            <a:spLocks/>
          </p:cNvSpPr>
          <p:nvPr/>
        </p:nvSpPr>
        <p:spPr>
          <a:xfrm>
            <a:off x="508621" y="3272589"/>
            <a:ext cx="7542809" cy="3187640"/>
          </a:xfrm>
          <a:prstGeom prst="rect">
            <a:avLst/>
          </a:prstGeom>
        </p:spPr>
        <p:txBody>
          <a:bodyPr vert="horz" lIns="91440" tIns="45720" rIns="91440" bIns="45720" rtlCol="0" anchor="t">
            <a:normAutofit fontScale="92500" lnSpcReduction="20000"/>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r>
              <a:rPr lang="en-GB" sz="2800" cap="none" dirty="0">
                <a:solidFill>
                  <a:srgbClr val="002060"/>
                </a:solidFill>
                <a:latin typeface="Calibri" panose="020F0502020204030204" pitchFamily="34" charset="0"/>
                <a:cs typeface="Calibri" panose="020F0502020204030204" pitchFamily="34" charset="0"/>
              </a:rPr>
              <a:t>Dr. Emily Afoa </a:t>
            </a:r>
          </a:p>
          <a:p>
            <a:r>
              <a:rPr lang="en-GB" sz="2800" cap="none" dirty="0">
                <a:solidFill>
                  <a:srgbClr val="002060"/>
                </a:solidFill>
                <a:latin typeface="Calibri" panose="020F0502020204030204" pitchFamily="34" charset="0"/>
                <a:cs typeface="Calibri" panose="020F0502020204030204" pitchFamily="34" charset="0"/>
              </a:rPr>
              <a:t>Troy Brockbank </a:t>
            </a:r>
          </a:p>
          <a:p>
            <a:endParaRPr lang="en-GB" sz="2800" i="1" cap="none" dirty="0">
              <a:solidFill>
                <a:srgbClr val="002060"/>
              </a:solidFill>
              <a:latin typeface="Calibri" panose="020F0502020204030204" pitchFamily="34" charset="0"/>
              <a:cs typeface="Calibri" panose="020F0502020204030204" pitchFamily="34" charset="0"/>
            </a:endParaRPr>
          </a:p>
          <a:p>
            <a:endParaRPr lang="en-GB" sz="2800" i="1" cap="none" dirty="0">
              <a:solidFill>
                <a:srgbClr val="002060"/>
              </a:solidFill>
              <a:latin typeface="Calibri" panose="020F0502020204030204" pitchFamily="34" charset="0"/>
              <a:cs typeface="Calibri" panose="020F0502020204030204" pitchFamily="34" charset="0"/>
            </a:endParaRPr>
          </a:p>
          <a:p>
            <a:endParaRPr lang="en-GB" sz="2800" i="1" cap="none" dirty="0">
              <a:solidFill>
                <a:srgbClr val="002060"/>
              </a:solidFill>
              <a:latin typeface="Calibri" panose="020F0502020204030204" pitchFamily="34" charset="0"/>
              <a:cs typeface="Calibri" panose="020F0502020204030204" pitchFamily="34" charset="0"/>
            </a:endParaRPr>
          </a:p>
          <a:p>
            <a:r>
              <a:rPr lang="en-GB" sz="2400" i="1" cap="none" dirty="0">
                <a:solidFill>
                  <a:srgbClr val="002060"/>
                </a:solidFill>
                <a:latin typeface="Calibri" panose="020F0502020204030204" pitchFamily="34" charset="0"/>
                <a:cs typeface="Calibri" panose="020F0502020204030204" pitchFamily="34" charset="0"/>
              </a:rPr>
              <a:t>Water NZ Stormwater Conference </a:t>
            </a:r>
          </a:p>
          <a:p>
            <a:r>
              <a:rPr lang="en-GB" sz="2400" i="1" cap="none" dirty="0">
                <a:solidFill>
                  <a:srgbClr val="002060"/>
                </a:solidFill>
                <a:latin typeface="Calibri" panose="020F0502020204030204" pitchFamily="34" charset="0"/>
                <a:cs typeface="Calibri" panose="020F0502020204030204" pitchFamily="34" charset="0"/>
              </a:rPr>
              <a:t>Auckland, 2 May 2019</a:t>
            </a:r>
          </a:p>
        </p:txBody>
      </p:sp>
      <p:grpSp>
        <p:nvGrpSpPr>
          <p:cNvPr id="16" name="Group 15">
            <a:extLst>
              <a:ext uri="{FF2B5EF4-FFF2-40B4-BE49-F238E27FC236}">
                <a16:creationId xmlns:a16="http://schemas.microsoft.com/office/drawing/2014/main" xmlns="" id="{88AAA8A9-D84A-432A-B378-B86731D202DF}"/>
              </a:ext>
            </a:extLst>
          </p:cNvPr>
          <p:cNvGrpSpPr/>
          <p:nvPr/>
        </p:nvGrpSpPr>
        <p:grpSpPr>
          <a:xfrm>
            <a:off x="8115888" y="790170"/>
            <a:ext cx="3960000" cy="5672671"/>
            <a:chOff x="7695474" y="787558"/>
            <a:chExt cx="3960000" cy="5672671"/>
          </a:xfrm>
        </p:grpSpPr>
        <p:pic>
          <p:nvPicPr>
            <p:cNvPr id="14" name="Picture 13">
              <a:extLst>
                <a:ext uri="{FF2B5EF4-FFF2-40B4-BE49-F238E27FC236}">
                  <a16:creationId xmlns:a16="http://schemas.microsoft.com/office/drawing/2014/main" xmlns="" id="{6F9684A6-0777-42A7-B481-9472BBF81F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7695474" y="1947406"/>
              <a:ext cx="3960000" cy="2075663"/>
            </a:xfrm>
            <a:prstGeom prst="rect">
              <a:avLst/>
            </a:prstGeom>
            <a:solidFill>
              <a:schemeClr val="bg1"/>
            </a:solidFill>
            <a:ln>
              <a:noFill/>
            </a:ln>
          </p:spPr>
        </p:pic>
        <p:pic>
          <p:nvPicPr>
            <p:cNvPr id="15" name="Picture 14">
              <a:extLst>
                <a:ext uri="{FF2B5EF4-FFF2-40B4-BE49-F238E27FC236}">
                  <a16:creationId xmlns:a16="http://schemas.microsoft.com/office/drawing/2014/main" xmlns="" id="{E3BBC395-02F3-48A5-84E0-C88C66BB7C3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95474" y="787558"/>
              <a:ext cx="3960000" cy="883165"/>
            </a:xfrm>
            <a:prstGeom prst="rect">
              <a:avLst/>
            </a:prstGeom>
            <a:solidFill>
              <a:schemeClr val="bg1"/>
            </a:solidFill>
          </p:spPr>
        </p:pic>
        <p:pic>
          <p:nvPicPr>
            <p:cNvPr id="12" name="Picture 11" descr="A close up of a sign&#10;&#10;Description automatically generated">
              <a:extLst>
                <a:ext uri="{FF2B5EF4-FFF2-40B4-BE49-F238E27FC236}">
                  <a16:creationId xmlns:a16="http://schemas.microsoft.com/office/drawing/2014/main" xmlns="" id="{E5287062-1CFD-4CD3-826F-C9BF14CE9FB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95474" y="4299752"/>
              <a:ext cx="3960000" cy="1069200"/>
            </a:xfrm>
            <a:prstGeom prst="rect">
              <a:avLst/>
            </a:prstGeom>
            <a:solidFill>
              <a:schemeClr val="bg1"/>
            </a:solidFill>
          </p:spPr>
        </p:pic>
        <p:pic>
          <p:nvPicPr>
            <p:cNvPr id="13" name="Picture 12" descr="Image result for wsp opus">
              <a:extLst>
                <a:ext uri="{FF2B5EF4-FFF2-40B4-BE49-F238E27FC236}">
                  <a16:creationId xmlns:a16="http://schemas.microsoft.com/office/drawing/2014/main" xmlns="" id="{9979A4EB-FD7B-4B68-90D8-58DB43A5CAD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bwMode="auto">
            <a:xfrm>
              <a:off x="7695474" y="5645636"/>
              <a:ext cx="3960000" cy="814593"/>
            </a:xfrm>
            <a:prstGeom prst="rect">
              <a:avLst/>
            </a:prstGeom>
            <a:solidFill>
              <a:schemeClr val="bg1"/>
            </a:solid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314642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descr="A tall tree&#10;&#10;Description automatically generated">
            <a:extLst>
              <a:ext uri="{FF2B5EF4-FFF2-40B4-BE49-F238E27FC236}">
                <a16:creationId xmlns:a16="http://schemas.microsoft.com/office/drawing/2014/main" xmlns="" id="{868FD02C-C4F6-40CA-BB55-1AEC4C8E1946}"/>
              </a:ext>
            </a:extLst>
          </p:cNvPr>
          <p:cNvPicPr>
            <a:picLocks noChangeAspect="1"/>
          </p:cNvPicPr>
          <p:nvPr/>
        </p:nvPicPr>
        <p:blipFill rotWithShape="1">
          <a:blip r:embed="rId3" cstate="hqprint">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1A9D18F6-557A-4644-A3BE-FD9B684330F5}"/>
              </a:ext>
            </a:extLst>
          </p:cNvPr>
          <p:cNvPicPr>
            <a:picLocks noChangeAspect="1"/>
          </p:cNvPicPr>
          <p:nvPr/>
        </p:nvPicPr>
        <p:blipFill>
          <a:blip r:embed="rId4"/>
          <a:stretch>
            <a:fillRect/>
          </a:stretch>
        </p:blipFill>
        <p:spPr>
          <a:xfrm>
            <a:off x="2243092" y="257202"/>
            <a:ext cx="7705817" cy="6343596"/>
          </a:xfrm>
          <a:prstGeom prst="rect">
            <a:avLst/>
          </a:prstGeom>
        </p:spPr>
      </p:pic>
    </p:spTree>
    <p:extLst>
      <p:ext uri="{BB962C8B-B14F-4D97-AF65-F5344CB8AC3E}">
        <p14:creationId xmlns:p14="http://schemas.microsoft.com/office/powerpoint/2010/main" val="1630050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ush green hillside&#10;&#10;Description automatically generated">
            <a:extLst>
              <a:ext uri="{FF2B5EF4-FFF2-40B4-BE49-F238E27FC236}">
                <a16:creationId xmlns:a16="http://schemas.microsoft.com/office/drawing/2014/main" xmlns="" id="{355E4BCD-440B-4A15-A334-1E4717935AD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xmlns="" id="{0CC90A79-21DC-4611-8AC7-5FD381607620}"/>
              </a:ext>
            </a:extLst>
          </p:cNvPr>
          <p:cNvGrpSpPr/>
          <p:nvPr/>
        </p:nvGrpSpPr>
        <p:grpSpPr>
          <a:xfrm>
            <a:off x="531384" y="874417"/>
            <a:ext cx="11129232" cy="5109166"/>
            <a:chOff x="371643" y="874417"/>
            <a:chExt cx="11129232" cy="5109166"/>
          </a:xfrm>
        </p:grpSpPr>
        <p:sp>
          <p:nvSpPr>
            <p:cNvPr id="4" name="Content Placeholder 2">
              <a:extLst>
                <a:ext uri="{FF2B5EF4-FFF2-40B4-BE49-F238E27FC236}">
                  <a16:creationId xmlns:a16="http://schemas.microsoft.com/office/drawing/2014/main" xmlns="" id="{F2CDD76B-54E1-4CBB-B85E-1BD32956CDAE}"/>
                </a:ext>
              </a:extLst>
            </p:cNvPr>
            <p:cNvSpPr txBox="1">
              <a:spLocks/>
            </p:cNvSpPr>
            <p:nvPr/>
          </p:nvSpPr>
          <p:spPr>
            <a:xfrm>
              <a:off x="371643" y="874417"/>
              <a:ext cx="5336616" cy="5109166"/>
            </a:xfrm>
            <a:prstGeom prst="rect">
              <a:avLst/>
            </a:prstGeom>
            <a:solidFill>
              <a:schemeClr val="bg1">
                <a:alpha val="70000"/>
              </a:schemeClr>
            </a:solidFill>
          </p:spPr>
          <p:txBody>
            <a:bodyPr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pl-PL" sz="3200" b="1" i="1" dirty="0">
                  <a:solidFill>
                    <a:schemeClr val="tx1"/>
                  </a:solidFill>
                  <a:latin typeface="Calibri" panose="020F0502020204030204" pitchFamily="34" charset="0"/>
                  <a:cs typeface="Calibri" panose="020F0502020204030204" pitchFamily="34" charset="0"/>
                </a:rPr>
                <a:t>Ko au te awa, </a:t>
              </a:r>
              <a:r>
                <a:rPr lang="en-NZ" sz="3200" b="1" i="1" dirty="0">
                  <a:solidFill>
                    <a:schemeClr val="tx1"/>
                  </a:solidFill>
                  <a:latin typeface="Calibri" panose="020F0502020204030204" pitchFamily="34" charset="0"/>
                  <a:cs typeface="Calibri" panose="020F0502020204030204" pitchFamily="34" charset="0"/>
                </a:rPr>
                <a:t/>
              </a:r>
              <a:br>
                <a:rPr lang="en-NZ" sz="3200" b="1" i="1" dirty="0">
                  <a:solidFill>
                    <a:schemeClr val="tx1"/>
                  </a:solidFill>
                  <a:latin typeface="Calibri" panose="020F0502020204030204" pitchFamily="34" charset="0"/>
                  <a:cs typeface="Calibri" panose="020F0502020204030204" pitchFamily="34" charset="0"/>
                </a:rPr>
              </a:br>
              <a:r>
                <a:rPr lang="pl-PL" sz="3200" b="1" i="1" dirty="0">
                  <a:solidFill>
                    <a:schemeClr val="tx1"/>
                  </a:solidFill>
                  <a:latin typeface="Calibri" panose="020F0502020204030204" pitchFamily="34" charset="0"/>
                  <a:cs typeface="Calibri" panose="020F0502020204030204" pitchFamily="34" charset="0"/>
                </a:rPr>
                <a:t>ko te awa ko au</a:t>
              </a:r>
              <a:endParaRPr lang="en-NZ" sz="3200" b="1" i="1" dirty="0">
                <a:solidFill>
                  <a:schemeClr val="tx1"/>
                </a:solidFill>
                <a:latin typeface="Calibri" panose="020F0502020204030204" pitchFamily="34" charset="0"/>
                <a:cs typeface="Calibri" panose="020F0502020204030204" pitchFamily="34" charset="0"/>
              </a:endParaRPr>
            </a:p>
            <a:p>
              <a:pPr marL="0" indent="0">
                <a:buNone/>
              </a:pPr>
              <a:endParaRPr lang="en-NZ" sz="2600" b="1" i="1" dirty="0">
                <a:solidFill>
                  <a:schemeClr val="tx1"/>
                </a:solidFill>
                <a:latin typeface="Calibri" panose="020F0502020204030204" pitchFamily="34" charset="0"/>
                <a:cs typeface="Calibri" panose="020F0502020204030204" pitchFamily="34" charset="0"/>
              </a:endParaRPr>
            </a:p>
            <a:p>
              <a:pPr marL="0" indent="0">
                <a:buNone/>
              </a:pPr>
              <a:r>
                <a:rPr lang="en-NZ" sz="3200" b="1" i="1" dirty="0">
                  <a:solidFill>
                    <a:schemeClr val="tx1"/>
                  </a:solidFill>
                  <a:latin typeface="Calibri" panose="020F0502020204030204" pitchFamily="34" charset="0"/>
                  <a:cs typeface="Calibri" panose="020F0502020204030204" pitchFamily="34" charset="0"/>
                </a:rPr>
                <a:t>Ko au te whenua, </a:t>
              </a:r>
              <a:br>
                <a:rPr lang="en-NZ" sz="3200" b="1" i="1" dirty="0">
                  <a:solidFill>
                    <a:schemeClr val="tx1"/>
                  </a:solidFill>
                  <a:latin typeface="Calibri" panose="020F0502020204030204" pitchFamily="34" charset="0"/>
                  <a:cs typeface="Calibri" panose="020F0502020204030204" pitchFamily="34" charset="0"/>
                </a:rPr>
              </a:br>
              <a:r>
                <a:rPr lang="en-NZ" sz="3200" b="1" i="1" dirty="0">
                  <a:solidFill>
                    <a:schemeClr val="tx1"/>
                  </a:solidFill>
                  <a:latin typeface="Calibri" panose="020F0502020204030204" pitchFamily="34" charset="0"/>
                  <a:cs typeface="Calibri" panose="020F0502020204030204" pitchFamily="34" charset="0"/>
                </a:rPr>
                <a:t>ko te whenua ko au</a:t>
              </a:r>
            </a:p>
            <a:p>
              <a:pPr marL="0" indent="0">
                <a:buNone/>
              </a:pPr>
              <a:endParaRPr lang="en-NZ" sz="2600" b="1" i="1" dirty="0">
                <a:solidFill>
                  <a:schemeClr val="tx1"/>
                </a:solidFill>
                <a:latin typeface="Calibri" panose="020F0502020204030204" pitchFamily="34" charset="0"/>
                <a:cs typeface="Calibri" panose="020F0502020204030204" pitchFamily="34" charset="0"/>
              </a:endParaRPr>
            </a:p>
            <a:p>
              <a:pPr marL="0" indent="0">
                <a:buNone/>
              </a:pPr>
              <a:r>
                <a:rPr lang="en-NZ" sz="3200" b="1" i="1" dirty="0">
                  <a:solidFill>
                    <a:schemeClr val="tx1"/>
                  </a:solidFill>
                  <a:latin typeface="Calibri" panose="020F0502020204030204" pitchFamily="34" charset="0"/>
                  <a:cs typeface="Calibri" panose="020F0502020204030204" pitchFamily="34" charset="0"/>
                </a:rPr>
                <a:t>Whatungarongaro te tāngata, toitū te whenua</a:t>
              </a:r>
            </a:p>
          </p:txBody>
        </p:sp>
        <p:sp>
          <p:nvSpPr>
            <p:cNvPr id="5" name="Content Placeholder 3">
              <a:extLst>
                <a:ext uri="{FF2B5EF4-FFF2-40B4-BE49-F238E27FC236}">
                  <a16:creationId xmlns:a16="http://schemas.microsoft.com/office/drawing/2014/main" xmlns="" id="{00632500-D39C-4090-AF29-268A0280E142}"/>
                </a:ext>
              </a:extLst>
            </p:cNvPr>
            <p:cNvSpPr txBox="1">
              <a:spLocks/>
            </p:cNvSpPr>
            <p:nvPr/>
          </p:nvSpPr>
          <p:spPr>
            <a:xfrm>
              <a:off x="6165675" y="874417"/>
              <a:ext cx="5335200" cy="5109166"/>
            </a:xfrm>
            <a:prstGeom prst="rect">
              <a:avLst/>
            </a:prstGeom>
            <a:solidFill>
              <a:schemeClr val="bg1">
                <a:alpha val="70000"/>
              </a:schemeClr>
            </a:solidFill>
          </p:spPr>
          <p:txBody>
            <a:bodyPr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r">
                <a:buNone/>
              </a:pPr>
              <a:r>
                <a:rPr lang="en-US" sz="3200" b="1" i="1" dirty="0">
                  <a:solidFill>
                    <a:schemeClr val="tx1"/>
                  </a:solidFill>
                  <a:latin typeface="Calibri" panose="020F0502020204030204" pitchFamily="34" charset="0"/>
                  <a:cs typeface="Calibri" panose="020F0502020204030204" pitchFamily="34" charset="0"/>
                </a:rPr>
                <a:t>I am the river, </a:t>
              </a:r>
              <a:br>
                <a:rPr lang="en-US" sz="3200" b="1" i="1" dirty="0">
                  <a:solidFill>
                    <a:schemeClr val="tx1"/>
                  </a:solidFill>
                  <a:latin typeface="Calibri" panose="020F0502020204030204" pitchFamily="34" charset="0"/>
                  <a:cs typeface="Calibri" panose="020F0502020204030204" pitchFamily="34" charset="0"/>
                </a:rPr>
              </a:br>
              <a:r>
                <a:rPr lang="en-US" sz="3200" b="1" i="1" dirty="0">
                  <a:solidFill>
                    <a:schemeClr val="tx1"/>
                  </a:solidFill>
                  <a:latin typeface="Calibri" panose="020F0502020204030204" pitchFamily="34" charset="0"/>
                  <a:cs typeface="Calibri" panose="020F0502020204030204" pitchFamily="34" charset="0"/>
                </a:rPr>
                <a:t>the river is me</a:t>
              </a:r>
            </a:p>
            <a:p>
              <a:pPr marL="0" indent="0" algn="r">
                <a:buNone/>
              </a:pPr>
              <a:endParaRPr lang="en-US" sz="2600" b="1" i="1" dirty="0">
                <a:solidFill>
                  <a:schemeClr val="tx1"/>
                </a:solidFill>
                <a:latin typeface="Calibri" panose="020F0502020204030204" pitchFamily="34" charset="0"/>
                <a:cs typeface="Calibri" panose="020F0502020204030204" pitchFamily="34" charset="0"/>
              </a:endParaRPr>
            </a:p>
            <a:p>
              <a:pPr marL="0" indent="0" algn="r">
                <a:buNone/>
              </a:pPr>
              <a:r>
                <a:rPr lang="en-US" sz="3200" b="1" i="1" dirty="0">
                  <a:solidFill>
                    <a:schemeClr val="tx1"/>
                  </a:solidFill>
                  <a:latin typeface="Calibri" panose="020F0502020204030204" pitchFamily="34" charset="0"/>
                  <a:cs typeface="Calibri" panose="020F0502020204030204" pitchFamily="34" charset="0"/>
                </a:rPr>
                <a:t>I am the land, </a:t>
              </a:r>
              <a:br>
                <a:rPr lang="en-US" sz="3200" b="1" i="1" dirty="0">
                  <a:solidFill>
                    <a:schemeClr val="tx1"/>
                  </a:solidFill>
                  <a:latin typeface="Calibri" panose="020F0502020204030204" pitchFamily="34" charset="0"/>
                  <a:cs typeface="Calibri" panose="020F0502020204030204" pitchFamily="34" charset="0"/>
                </a:rPr>
              </a:br>
              <a:r>
                <a:rPr lang="en-US" sz="3200" b="1" i="1" dirty="0">
                  <a:solidFill>
                    <a:schemeClr val="tx1"/>
                  </a:solidFill>
                  <a:latin typeface="Calibri" panose="020F0502020204030204" pitchFamily="34" charset="0"/>
                  <a:cs typeface="Calibri" panose="020F0502020204030204" pitchFamily="34" charset="0"/>
                </a:rPr>
                <a:t>the land is me</a:t>
              </a:r>
            </a:p>
            <a:p>
              <a:pPr marL="0" indent="0" algn="r">
                <a:buNone/>
              </a:pPr>
              <a:endParaRPr lang="en-US" sz="2600" b="1" i="1" dirty="0">
                <a:solidFill>
                  <a:schemeClr val="tx1"/>
                </a:solidFill>
                <a:latin typeface="Calibri" panose="020F0502020204030204" pitchFamily="34" charset="0"/>
                <a:cs typeface="Calibri" panose="020F0502020204030204" pitchFamily="34" charset="0"/>
              </a:endParaRPr>
            </a:p>
            <a:p>
              <a:pPr marL="0" indent="0" algn="r">
                <a:buNone/>
              </a:pPr>
              <a:r>
                <a:rPr lang="en-US" sz="3200" b="1" i="1" dirty="0">
                  <a:solidFill>
                    <a:schemeClr val="tx1"/>
                  </a:solidFill>
                  <a:latin typeface="Calibri" panose="020F0502020204030204" pitchFamily="34" charset="0"/>
                  <a:cs typeface="Calibri" panose="020F0502020204030204" pitchFamily="34" charset="0"/>
                </a:rPr>
                <a:t>Man perishes, </a:t>
              </a:r>
              <a:br>
                <a:rPr lang="en-US" sz="3200" b="1" i="1" dirty="0">
                  <a:solidFill>
                    <a:schemeClr val="tx1"/>
                  </a:solidFill>
                  <a:latin typeface="Calibri" panose="020F0502020204030204" pitchFamily="34" charset="0"/>
                  <a:cs typeface="Calibri" panose="020F0502020204030204" pitchFamily="34" charset="0"/>
                </a:rPr>
              </a:br>
              <a:r>
                <a:rPr lang="en-US" sz="3200" b="1" i="1" dirty="0">
                  <a:solidFill>
                    <a:schemeClr val="tx1"/>
                  </a:solidFill>
                  <a:latin typeface="Calibri" panose="020F0502020204030204" pitchFamily="34" charset="0"/>
                  <a:cs typeface="Calibri" panose="020F0502020204030204" pitchFamily="34" charset="0"/>
                </a:rPr>
                <a:t>but land remains</a:t>
              </a:r>
              <a:endParaRPr lang="en-NZ" sz="3200" b="1" i="1" dirty="0">
                <a:solidFill>
                  <a:schemeClr val="tx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43303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xmlns="" id="{48E96387-12F1-45E4-9322-ABBF2EE04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9">
            <a:extLst>
              <a:ext uri="{FF2B5EF4-FFF2-40B4-BE49-F238E27FC236}">
                <a16:creationId xmlns:a16="http://schemas.microsoft.com/office/drawing/2014/main" xmlns="" id="{A9F421DD-DE4E-4547-A904-3F80E25E3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1">
            <a:extLst>
              <a:ext uri="{FF2B5EF4-FFF2-40B4-BE49-F238E27FC236}">
                <a16:creationId xmlns:a16="http://schemas.microsoft.com/office/drawing/2014/main" xmlns="" id="{09985DEC-1215-4209-9708-B45CC9774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3">
            <a:extLst>
              <a:ext uri="{FF2B5EF4-FFF2-40B4-BE49-F238E27FC236}">
                <a16:creationId xmlns:a16="http://schemas.microsoft.com/office/drawing/2014/main" xmlns="" id="{90EB7086-616E-4D44-94BE-D0F7635617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 name="Rectangle 15">
            <a:extLst>
              <a:ext uri="{FF2B5EF4-FFF2-40B4-BE49-F238E27FC236}">
                <a16:creationId xmlns:a16="http://schemas.microsoft.com/office/drawing/2014/main" xmlns="" id="{A56981F2-287B-4FF9-ADF9-BA62CF2D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23900"/>
            <a:ext cx="12192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xmlns="" id="{40F82A69-9596-4651-9C10-98D77BBB518B}"/>
              </a:ext>
            </a:extLst>
          </p:cNvPr>
          <p:cNvSpPr>
            <a:spLocks noGrp="1"/>
          </p:cNvSpPr>
          <p:nvPr>
            <p:ph type="title"/>
          </p:nvPr>
        </p:nvSpPr>
        <p:spPr>
          <a:xfrm>
            <a:off x="581191" y="723901"/>
            <a:ext cx="10993549" cy="1428750"/>
          </a:xfrm>
        </p:spPr>
        <p:txBody>
          <a:bodyPr vert="horz" lIns="91440" tIns="45720" rIns="91440" bIns="45720" rtlCol="0" anchor="b">
            <a:normAutofit/>
          </a:bodyPr>
          <a:lstStyle/>
          <a:p>
            <a:r>
              <a:rPr lang="en-US" sz="4000" dirty="0">
                <a:solidFill>
                  <a:schemeClr val="accent1"/>
                </a:solidFill>
                <a:latin typeface="Calibri" panose="020F0502020204030204" pitchFamily="34" charset="0"/>
                <a:cs typeface="Calibri" panose="020F0502020204030204" pitchFamily="34" charset="0"/>
              </a:rPr>
              <a:t>Key Principles?</a:t>
            </a:r>
          </a:p>
        </p:txBody>
      </p:sp>
      <p:pic>
        <p:nvPicPr>
          <p:cNvPr id="10" name="Picture 9" descr="C:\Users\mooresjp\AppData\Local\Microsoft\Windows\INetCache\Content.Word\Wordle waterdrop.jpg">
            <a:extLst>
              <a:ext uri="{FF2B5EF4-FFF2-40B4-BE49-F238E27FC236}">
                <a16:creationId xmlns:a16="http://schemas.microsoft.com/office/drawing/2014/main" xmlns="" id="{EF82498E-05DA-4E93-B36D-DCA0BDD5E0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22391" y="388619"/>
            <a:ext cx="4091962" cy="5852160"/>
          </a:xfrm>
          <a:prstGeom prst="rect">
            <a:avLst/>
          </a:prstGeom>
          <a:noFill/>
          <a:ln>
            <a:noFill/>
          </a:ln>
          <a:extLst>
            <a:ext uri="{53640926-AAD7-44D8-BBD7-CCE9431645EC}">
              <a14:shadowObscured xmlns:a14="http://schemas.microsoft.com/office/drawing/2010/main"/>
            </a:ext>
          </a:extLst>
        </p:spPr>
      </p:pic>
      <p:pic>
        <p:nvPicPr>
          <p:cNvPr id="4" name="Picture 3" descr="A screenshot of a cell phone&#10;&#10;Description automatically generated">
            <a:extLst>
              <a:ext uri="{FF2B5EF4-FFF2-40B4-BE49-F238E27FC236}">
                <a16:creationId xmlns:a16="http://schemas.microsoft.com/office/drawing/2014/main" xmlns="" id="{048E52D2-7CD3-45BD-B036-3F60138D6CD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38600" y="1"/>
            <a:ext cx="8153400" cy="6858000"/>
          </a:xfrm>
          <a:prstGeom prst="rect">
            <a:avLst/>
          </a:prstGeom>
        </p:spPr>
      </p:pic>
    </p:spTree>
    <p:extLst>
      <p:ext uri="{BB962C8B-B14F-4D97-AF65-F5344CB8AC3E}">
        <p14:creationId xmlns:p14="http://schemas.microsoft.com/office/powerpoint/2010/main" val="2914202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Content Placeholder 4" descr="A picture containing outdoor, fence&#10;&#10;Description generated with high confidence">
            <a:extLst>
              <a:ext uri="{FF2B5EF4-FFF2-40B4-BE49-F238E27FC236}">
                <a16:creationId xmlns:a16="http://schemas.microsoft.com/office/drawing/2014/main" xmlns="" id="{4B19D59D-5C41-4434-9B8A-599567349A85}"/>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10" y="0"/>
            <a:ext cx="12191980" cy="6858000"/>
          </a:xfrm>
          <a:prstGeom prst="rect">
            <a:avLst/>
          </a:prstGeom>
        </p:spPr>
      </p:pic>
      <p:grpSp>
        <p:nvGrpSpPr>
          <p:cNvPr id="4" name="Group 3">
            <a:extLst>
              <a:ext uri="{FF2B5EF4-FFF2-40B4-BE49-F238E27FC236}">
                <a16:creationId xmlns:a16="http://schemas.microsoft.com/office/drawing/2014/main" xmlns="" id="{193664AB-30CF-4467-BA62-35BA4E40FC34}"/>
              </a:ext>
            </a:extLst>
          </p:cNvPr>
          <p:cNvGrpSpPr/>
          <p:nvPr/>
        </p:nvGrpSpPr>
        <p:grpSpPr>
          <a:xfrm>
            <a:off x="534984" y="2349000"/>
            <a:ext cx="11122032" cy="2160000"/>
            <a:chOff x="371643" y="2169000"/>
            <a:chExt cx="11122032" cy="2160000"/>
          </a:xfrm>
        </p:grpSpPr>
        <p:sp>
          <p:nvSpPr>
            <p:cNvPr id="5" name="Content Placeholder 2">
              <a:extLst>
                <a:ext uri="{FF2B5EF4-FFF2-40B4-BE49-F238E27FC236}">
                  <a16:creationId xmlns:a16="http://schemas.microsoft.com/office/drawing/2014/main" xmlns="" id="{7EED4D99-2F87-4022-8186-E9EE568D7D1A}"/>
                </a:ext>
              </a:extLst>
            </p:cNvPr>
            <p:cNvSpPr txBox="1">
              <a:spLocks/>
            </p:cNvSpPr>
            <p:nvPr/>
          </p:nvSpPr>
          <p:spPr>
            <a:xfrm>
              <a:off x="371643" y="2169000"/>
              <a:ext cx="5328000" cy="2160000"/>
            </a:xfrm>
            <a:prstGeom prst="roundRect">
              <a:avLst/>
            </a:prstGeom>
            <a:solidFill>
              <a:schemeClr val="bg1">
                <a:alpha val="70000"/>
              </a:schemeClr>
            </a:solidFill>
          </p:spPr>
          <p:txBody>
            <a:bodyPr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NZ" sz="3200" b="1" i="1" dirty="0">
                  <a:solidFill>
                    <a:schemeClr val="tx1"/>
                  </a:solidFill>
                  <a:latin typeface="Calibri" panose="020F0502020204030204" pitchFamily="34" charset="0"/>
                  <a:cs typeface="Calibri" panose="020F0502020204030204" pitchFamily="34" charset="0"/>
                </a:rPr>
                <a:t>Ka </a:t>
              </a:r>
              <a:r>
                <a:rPr lang="mi-NZ" sz="3200" b="1" i="1" dirty="0">
                  <a:solidFill>
                    <a:schemeClr val="tx1"/>
                  </a:solidFill>
                  <a:latin typeface="Calibri" panose="020F0502020204030204" pitchFamily="34" charset="0"/>
                  <a:cs typeface="Calibri" panose="020F0502020204030204" pitchFamily="34" charset="0"/>
                </a:rPr>
                <a:t>mua</a:t>
              </a:r>
              <a:r>
                <a:rPr lang="en-NZ" sz="3200" b="1" i="1" dirty="0">
                  <a:solidFill>
                    <a:schemeClr val="tx1"/>
                  </a:solidFill>
                  <a:latin typeface="Calibri" panose="020F0502020204030204" pitchFamily="34" charset="0"/>
                  <a:cs typeface="Calibri" panose="020F0502020204030204" pitchFamily="34" charset="0"/>
                </a:rPr>
                <a:t>, ka muri</a:t>
              </a:r>
            </a:p>
          </p:txBody>
        </p:sp>
        <p:sp>
          <p:nvSpPr>
            <p:cNvPr id="6" name="Content Placeholder 3">
              <a:extLst>
                <a:ext uri="{FF2B5EF4-FFF2-40B4-BE49-F238E27FC236}">
                  <a16:creationId xmlns:a16="http://schemas.microsoft.com/office/drawing/2014/main" xmlns="" id="{398C91FC-1AD2-41CD-920C-D160CDF8777B}"/>
                </a:ext>
              </a:extLst>
            </p:cNvPr>
            <p:cNvSpPr txBox="1">
              <a:spLocks/>
            </p:cNvSpPr>
            <p:nvPr/>
          </p:nvSpPr>
          <p:spPr>
            <a:xfrm>
              <a:off x="6165675" y="2169000"/>
              <a:ext cx="5328000" cy="2160000"/>
            </a:xfrm>
            <a:prstGeom prst="roundRect">
              <a:avLst/>
            </a:prstGeom>
            <a:solidFill>
              <a:schemeClr val="bg1">
                <a:alpha val="70000"/>
              </a:schemeClr>
            </a:solidFill>
          </p:spPr>
          <p:txBody>
            <a:bodyPr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r">
                <a:buNone/>
              </a:pPr>
              <a:r>
                <a:rPr lang="en-US" sz="3200" b="1" i="1" dirty="0">
                  <a:solidFill>
                    <a:schemeClr val="tx1"/>
                  </a:solidFill>
                  <a:latin typeface="Calibri" panose="020F0502020204030204" pitchFamily="34" charset="0"/>
                  <a:cs typeface="Calibri" panose="020F0502020204030204" pitchFamily="34" charset="0"/>
                </a:rPr>
                <a:t>We look to the past as we move forward into the future</a:t>
              </a:r>
              <a:endParaRPr lang="en-NZ" sz="3200" b="1" i="1" dirty="0">
                <a:solidFill>
                  <a:schemeClr val="tx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53060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xmlns="" id="{48E96387-12F1-45E4-9322-ABBF2EE04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9">
            <a:extLst>
              <a:ext uri="{FF2B5EF4-FFF2-40B4-BE49-F238E27FC236}">
                <a16:creationId xmlns:a16="http://schemas.microsoft.com/office/drawing/2014/main" xmlns="" id="{A9F421DD-DE4E-4547-A904-3F80E25E3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1">
            <a:extLst>
              <a:ext uri="{FF2B5EF4-FFF2-40B4-BE49-F238E27FC236}">
                <a16:creationId xmlns:a16="http://schemas.microsoft.com/office/drawing/2014/main" xmlns="" id="{09985DEC-1215-4209-9708-B45CC9774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3">
            <a:extLst>
              <a:ext uri="{FF2B5EF4-FFF2-40B4-BE49-F238E27FC236}">
                <a16:creationId xmlns:a16="http://schemas.microsoft.com/office/drawing/2014/main" xmlns="" id="{90EB7086-616E-4D44-94BE-D0F7635617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 name="Rectangle 15">
            <a:extLst>
              <a:ext uri="{FF2B5EF4-FFF2-40B4-BE49-F238E27FC236}">
                <a16:creationId xmlns:a16="http://schemas.microsoft.com/office/drawing/2014/main" xmlns="" id="{A56981F2-287B-4FF9-ADF9-BA62CF2D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23900"/>
            <a:ext cx="12192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xmlns="" id="{40F82A69-9596-4651-9C10-98D77BBB518B}"/>
              </a:ext>
            </a:extLst>
          </p:cNvPr>
          <p:cNvSpPr>
            <a:spLocks noGrp="1"/>
          </p:cNvSpPr>
          <p:nvPr>
            <p:ph type="title"/>
          </p:nvPr>
        </p:nvSpPr>
        <p:spPr>
          <a:xfrm>
            <a:off x="581191" y="723902"/>
            <a:ext cx="10993549" cy="1133018"/>
          </a:xfrm>
        </p:spPr>
        <p:txBody>
          <a:bodyPr vert="horz" lIns="91440" tIns="45720" rIns="91440" bIns="45720" rtlCol="0" anchor="b">
            <a:normAutofit/>
          </a:bodyPr>
          <a:lstStyle/>
          <a:p>
            <a:r>
              <a:rPr lang="en-US" sz="4000">
                <a:solidFill>
                  <a:schemeClr val="accent1"/>
                </a:solidFill>
                <a:latin typeface="Calibri" panose="020F0502020204030204" pitchFamily="34" charset="0"/>
                <a:cs typeface="Calibri" panose="020F0502020204030204" pitchFamily="34" charset="0"/>
              </a:rPr>
              <a:t>Te Ao Maori &amp; water management</a:t>
            </a:r>
            <a:endParaRPr lang="en-US" sz="4000" dirty="0">
              <a:solidFill>
                <a:schemeClr val="accent1"/>
              </a:solidFill>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xmlns="" id="{16016E2C-E865-4002-9DE0-951A66E81D76}"/>
              </a:ext>
            </a:extLst>
          </p:cNvPr>
          <p:cNvSpPr>
            <a:spLocks noGrp="1"/>
          </p:cNvSpPr>
          <p:nvPr>
            <p:ph idx="1"/>
          </p:nvPr>
        </p:nvSpPr>
        <p:spPr>
          <a:xfrm>
            <a:off x="581192" y="2028623"/>
            <a:ext cx="11029615" cy="4600777"/>
          </a:xfrm>
        </p:spPr>
        <p:txBody>
          <a:bodyPr>
            <a:normAutofit fontScale="92500" lnSpcReduction="10000"/>
          </a:bodyPr>
          <a:lstStyle/>
          <a:p>
            <a:r>
              <a:rPr lang="en-NZ" sz="3200" dirty="0">
                <a:latin typeface="Calibri" panose="020F0502020204030204" pitchFamily="34" charset="0"/>
                <a:cs typeface="Calibri" panose="020F0502020204030204" pitchFamily="34" charset="0"/>
              </a:rPr>
              <a:t>Nationally</a:t>
            </a:r>
            <a:endParaRPr lang="en-US" sz="3200" dirty="0">
              <a:latin typeface="Calibri" panose="020F0502020204030204" pitchFamily="34" charset="0"/>
              <a:cs typeface="Calibri" panose="020F0502020204030204" pitchFamily="34" charset="0"/>
            </a:endParaRPr>
          </a:p>
          <a:p>
            <a:pPr lvl="1"/>
            <a:r>
              <a:rPr lang="en-US" sz="3000" dirty="0">
                <a:latin typeface="Calibri" panose="020F0502020204030204" pitchFamily="34" charset="0"/>
                <a:cs typeface="Calibri" panose="020F0502020204030204" pitchFamily="34" charset="0"/>
              </a:rPr>
              <a:t>Te Aranga Principles</a:t>
            </a:r>
          </a:p>
          <a:p>
            <a:pPr lvl="1"/>
            <a:r>
              <a:rPr lang="en-US" sz="3000" dirty="0">
                <a:latin typeface="Calibri" panose="020F0502020204030204" pitchFamily="34" charset="0"/>
                <a:cs typeface="Calibri" panose="020F0502020204030204" pitchFamily="34" charset="0"/>
              </a:rPr>
              <a:t>Te Mana o te Wai</a:t>
            </a:r>
          </a:p>
          <a:p>
            <a:pPr lvl="1"/>
            <a:r>
              <a:rPr lang="en-NZ" sz="3000" dirty="0">
                <a:latin typeface="Calibri" panose="020F0502020204030204" pitchFamily="34" charset="0"/>
                <a:cs typeface="Calibri" panose="020F0502020204030204" pitchFamily="34" charset="0"/>
              </a:rPr>
              <a:t>Urban Water Principles – Ngā Wai Manga</a:t>
            </a:r>
          </a:p>
          <a:p>
            <a:pPr lvl="1"/>
            <a:r>
              <a:rPr lang="en-US" sz="3000" dirty="0">
                <a:latin typeface="Calibri" panose="020F0502020204030204" pitchFamily="34" charset="0"/>
                <a:cs typeface="Calibri" panose="020F0502020204030204" pitchFamily="34" charset="0"/>
              </a:rPr>
              <a:t>Essential Freshwater work </a:t>
            </a:r>
            <a:r>
              <a:rPr lang="en-NZ" sz="3000" dirty="0">
                <a:latin typeface="Calibri" panose="020F0502020204030204" pitchFamily="34" charset="0"/>
                <a:cs typeface="Calibri" panose="020F0502020204030204" pitchFamily="34" charset="0"/>
              </a:rPr>
              <a:t>programme</a:t>
            </a:r>
          </a:p>
          <a:p>
            <a:r>
              <a:rPr lang="en-NZ" sz="3200" dirty="0">
                <a:latin typeface="Calibri" panose="020F0502020204030204" pitchFamily="34" charset="0"/>
                <a:cs typeface="Calibri" panose="020F0502020204030204" pitchFamily="34" charset="0"/>
              </a:rPr>
              <a:t>Regionally</a:t>
            </a:r>
          </a:p>
          <a:p>
            <a:pPr lvl="1"/>
            <a:r>
              <a:rPr lang="en-NZ" sz="3000" dirty="0">
                <a:latin typeface="Calibri" panose="020F0502020204030204" pitchFamily="34" charset="0"/>
                <a:cs typeface="Calibri" panose="020F0502020204030204" pitchFamily="34" charset="0"/>
              </a:rPr>
              <a:t>Auckland Council Water Strategy</a:t>
            </a:r>
          </a:p>
          <a:p>
            <a:pPr lvl="1"/>
            <a:r>
              <a:rPr lang="en-NZ" sz="3000" dirty="0">
                <a:latin typeface="Calibri" panose="020F0502020204030204" pitchFamily="34" charset="0"/>
                <a:cs typeface="Calibri" panose="020F0502020204030204" pitchFamily="34" charset="0"/>
              </a:rPr>
              <a:t>Iwi/hapū management plans </a:t>
            </a:r>
          </a:p>
        </p:txBody>
      </p:sp>
      <p:pic>
        <p:nvPicPr>
          <p:cNvPr id="4" name="Picture 3" descr="A picture containing grass, nature&#10;&#10;Description automatically generated">
            <a:extLst>
              <a:ext uri="{FF2B5EF4-FFF2-40B4-BE49-F238E27FC236}">
                <a16:creationId xmlns:a16="http://schemas.microsoft.com/office/drawing/2014/main" xmlns="" id="{2D8A8ED7-C11A-41AF-A52B-5FF3B9B5401A}"/>
              </a:ext>
            </a:extLst>
          </p:cNvPr>
          <p:cNvPicPr>
            <a:picLocks noChangeAspect="1"/>
          </p:cNvPicPr>
          <p:nvPr/>
        </p:nvPicPr>
        <p:blipFill>
          <a:blip r:embed="rId3"/>
          <a:stretch>
            <a:fillRect/>
          </a:stretch>
        </p:blipFill>
        <p:spPr>
          <a:xfrm rot="21110011">
            <a:off x="8086064" y="3254054"/>
            <a:ext cx="2412000" cy="3417764"/>
          </a:xfrm>
          <a:prstGeom prst="rect">
            <a:avLst/>
          </a:prstGeom>
        </p:spPr>
      </p:pic>
      <p:pic>
        <p:nvPicPr>
          <p:cNvPr id="2" name="Picture 1" descr="A view of a mountain&#10;&#10;Description automatically generated">
            <a:extLst>
              <a:ext uri="{FF2B5EF4-FFF2-40B4-BE49-F238E27FC236}">
                <a16:creationId xmlns:a16="http://schemas.microsoft.com/office/drawing/2014/main" xmlns="" id="{0822B0CE-C505-4DE3-B39F-4A1C5D44094A}"/>
              </a:ext>
            </a:extLst>
          </p:cNvPr>
          <p:cNvPicPr>
            <a:picLocks noChangeAspect="1"/>
          </p:cNvPicPr>
          <p:nvPr/>
        </p:nvPicPr>
        <p:blipFill>
          <a:blip r:embed="rId4"/>
          <a:stretch>
            <a:fillRect/>
          </a:stretch>
        </p:blipFill>
        <p:spPr>
          <a:xfrm rot="464874">
            <a:off x="9897308" y="3317028"/>
            <a:ext cx="2412000" cy="3407863"/>
          </a:xfrm>
          <a:prstGeom prst="rect">
            <a:avLst/>
          </a:prstGeom>
        </p:spPr>
      </p:pic>
      <p:pic>
        <p:nvPicPr>
          <p:cNvPr id="10" name="Picture 4" descr="Image result for TE MANA O TE WAI">
            <a:extLst>
              <a:ext uri="{FF2B5EF4-FFF2-40B4-BE49-F238E27FC236}">
                <a16:creationId xmlns:a16="http://schemas.microsoft.com/office/drawing/2014/main" xmlns="" id="{59E2EDCB-0A82-4E39-96E7-F68B228973C3}"/>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rot="186444">
            <a:off x="7452906" y="2307333"/>
            <a:ext cx="2758106" cy="15514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B8E6D14E-8DA6-4832-A0EA-7F947DC99737}"/>
              </a:ext>
            </a:extLst>
          </p:cNvPr>
          <p:cNvPicPr>
            <a:picLocks noChangeAspect="1"/>
          </p:cNvPicPr>
          <p:nvPr/>
        </p:nvPicPr>
        <p:blipFill>
          <a:blip r:embed="rId6"/>
          <a:stretch>
            <a:fillRect/>
          </a:stretch>
        </p:blipFill>
        <p:spPr>
          <a:xfrm rot="21029030">
            <a:off x="9783246" y="1586937"/>
            <a:ext cx="2413992" cy="1466835"/>
          </a:xfrm>
          <a:prstGeom prst="rect">
            <a:avLst/>
          </a:prstGeom>
        </p:spPr>
      </p:pic>
    </p:spTree>
    <p:extLst>
      <p:ext uri="{BB962C8B-B14F-4D97-AF65-F5344CB8AC3E}">
        <p14:creationId xmlns:p14="http://schemas.microsoft.com/office/powerpoint/2010/main" val="3847646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xmlns="" id="{48E96387-12F1-45E4-9322-ABBF2EE04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9">
            <a:extLst>
              <a:ext uri="{FF2B5EF4-FFF2-40B4-BE49-F238E27FC236}">
                <a16:creationId xmlns:a16="http://schemas.microsoft.com/office/drawing/2014/main" xmlns="" id="{A9F421DD-DE4E-4547-A904-3F80E25E3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1">
            <a:extLst>
              <a:ext uri="{FF2B5EF4-FFF2-40B4-BE49-F238E27FC236}">
                <a16:creationId xmlns:a16="http://schemas.microsoft.com/office/drawing/2014/main" xmlns="" id="{09985DEC-1215-4209-9708-B45CC9774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3">
            <a:extLst>
              <a:ext uri="{FF2B5EF4-FFF2-40B4-BE49-F238E27FC236}">
                <a16:creationId xmlns:a16="http://schemas.microsoft.com/office/drawing/2014/main" xmlns="" id="{90EB7086-616E-4D44-94BE-D0F7635617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 name="Rectangle 15">
            <a:extLst>
              <a:ext uri="{FF2B5EF4-FFF2-40B4-BE49-F238E27FC236}">
                <a16:creationId xmlns:a16="http://schemas.microsoft.com/office/drawing/2014/main" xmlns="" id="{A56981F2-287B-4FF9-ADF9-BA62CF2D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23900"/>
            <a:ext cx="12192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xmlns="" id="{40F82A69-9596-4651-9C10-98D77BBB518B}"/>
              </a:ext>
            </a:extLst>
          </p:cNvPr>
          <p:cNvSpPr>
            <a:spLocks noGrp="1"/>
          </p:cNvSpPr>
          <p:nvPr>
            <p:ph type="title"/>
          </p:nvPr>
        </p:nvSpPr>
        <p:spPr>
          <a:xfrm>
            <a:off x="581191" y="723901"/>
            <a:ext cx="11164276" cy="936241"/>
          </a:xfrm>
        </p:spPr>
        <p:txBody>
          <a:bodyPr vert="horz" lIns="91440" tIns="45720" rIns="91440" bIns="45720" rtlCol="0" anchor="b">
            <a:normAutofit/>
          </a:bodyPr>
          <a:lstStyle/>
          <a:p>
            <a:r>
              <a:rPr lang="en-US" sz="4000" dirty="0">
                <a:solidFill>
                  <a:schemeClr val="accent1"/>
                </a:solidFill>
                <a:latin typeface="Calibri" panose="020F0502020204030204" pitchFamily="34" charset="0"/>
                <a:cs typeface="Calibri" panose="020F0502020204030204" pitchFamily="34" charset="0"/>
              </a:rPr>
              <a:t>Impacts on Health &amp; Wellbeing</a:t>
            </a:r>
          </a:p>
        </p:txBody>
      </p:sp>
      <p:sp>
        <p:nvSpPr>
          <p:cNvPr id="5" name="Content Placeholder 4">
            <a:extLst>
              <a:ext uri="{FF2B5EF4-FFF2-40B4-BE49-F238E27FC236}">
                <a16:creationId xmlns:a16="http://schemas.microsoft.com/office/drawing/2014/main" xmlns="" id="{16016E2C-E865-4002-9DE0-951A66E81D76}"/>
              </a:ext>
            </a:extLst>
          </p:cNvPr>
          <p:cNvSpPr>
            <a:spLocks noGrp="1"/>
          </p:cNvSpPr>
          <p:nvPr>
            <p:ph idx="1"/>
          </p:nvPr>
        </p:nvSpPr>
        <p:spPr>
          <a:xfrm>
            <a:off x="581192" y="4895850"/>
            <a:ext cx="11029615" cy="1962150"/>
          </a:xfrm>
        </p:spPr>
        <p:txBody>
          <a:bodyPr>
            <a:normAutofit/>
          </a:bodyPr>
          <a:lstStyle/>
          <a:p>
            <a:endParaRPr lang="en-NZ" sz="3200" dirty="0">
              <a:latin typeface="Calibri" panose="020F0502020204030204" pitchFamily="34" charset="0"/>
              <a:cs typeface="Calibri" panose="020F0502020204030204" pitchFamily="34" charset="0"/>
            </a:endParaRPr>
          </a:p>
          <a:p>
            <a:endParaRPr lang="en-NZ" sz="32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3DA1A157-3D1D-4450-9A2A-B3370C4B306F}"/>
              </a:ext>
            </a:extLst>
          </p:cNvPr>
          <p:cNvPicPr>
            <a:picLocks noChangeAspect="1"/>
          </p:cNvPicPr>
          <p:nvPr/>
        </p:nvPicPr>
        <p:blipFill>
          <a:blip r:embed="rId3"/>
          <a:stretch>
            <a:fillRect/>
          </a:stretch>
        </p:blipFill>
        <p:spPr>
          <a:xfrm>
            <a:off x="12000" y="3501189"/>
            <a:ext cx="12168000" cy="1660028"/>
          </a:xfrm>
          <a:prstGeom prst="rect">
            <a:avLst/>
          </a:prstGeom>
        </p:spPr>
      </p:pic>
      <p:pic>
        <p:nvPicPr>
          <p:cNvPr id="4" name="Picture 3">
            <a:extLst>
              <a:ext uri="{FF2B5EF4-FFF2-40B4-BE49-F238E27FC236}">
                <a16:creationId xmlns:a16="http://schemas.microsoft.com/office/drawing/2014/main" xmlns="" id="{8CBD154F-5C8E-4F4F-88BE-429F4C7C9787}"/>
              </a:ext>
            </a:extLst>
          </p:cNvPr>
          <p:cNvPicPr>
            <a:picLocks noChangeAspect="1"/>
          </p:cNvPicPr>
          <p:nvPr/>
        </p:nvPicPr>
        <p:blipFill>
          <a:blip r:embed="rId4"/>
          <a:stretch>
            <a:fillRect/>
          </a:stretch>
        </p:blipFill>
        <p:spPr>
          <a:xfrm>
            <a:off x="4539977" y="2130193"/>
            <a:ext cx="3143826" cy="1152262"/>
          </a:xfrm>
          <a:prstGeom prst="rect">
            <a:avLst/>
          </a:prstGeom>
        </p:spPr>
      </p:pic>
      <p:sp>
        <p:nvSpPr>
          <p:cNvPr id="11" name="Content Placeholder 4">
            <a:extLst>
              <a:ext uri="{FF2B5EF4-FFF2-40B4-BE49-F238E27FC236}">
                <a16:creationId xmlns:a16="http://schemas.microsoft.com/office/drawing/2014/main" xmlns="" id="{534DC299-FFE4-40DF-AE94-E457A1A6C292}"/>
              </a:ext>
            </a:extLst>
          </p:cNvPr>
          <p:cNvSpPr txBox="1">
            <a:spLocks/>
          </p:cNvSpPr>
          <p:nvPr/>
        </p:nvSpPr>
        <p:spPr>
          <a:xfrm>
            <a:off x="581192" y="5379951"/>
            <a:ext cx="11029615" cy="1249449"/>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NZ" sz="3000" dirty="0">
                <a:latin typeface="Calibri" panose="020F0502020204030204" pitchFamily="34" charset="0"/>
                <a:cs typeface="Calibri" panose="020F0502020204030204" pitchFamily="34" charset="0"/>
              </a:rPr>
              <a:t>Urban development</a:t>
            </a:r>
            <a:endParaRPr lang="en-US" sz="30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Fewer experiences of nature</a:t>
            </a:r>
          </a:p>
          <a:p>
            <a:pPr marL="0" indent="0">
              <a:buNone/>
            </a:pPr>
            <a:endParaRPr lang="en-NZ"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9568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xmlns="" id="{48E96387-12F1-45E4-9322-ABBF2EE04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9">
            <a:extLst>
              <a:ext uri="{FF2B5EF4-FFF2-40B4-BE49-F238E27FC236}">
                <a16:creationId xmlns:a16="http://schemas.microsoft.com/office/drawing/2014/main" xmlns="" id="{A9F421DD-DE4E-4547-A904-3F80E25E3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1">
            <a:extLst>
              <a:ext uri="{FF2B5EF4-FFF2-40B4-BE49-F238E27FC236}">
                <a16:creationId xmlns:a16="http://schemas.microsoft.com/office/drawing/2014/main" xmlns="" id="{09985DEC-1215-4209-9708-B45CC9774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3">
            <a:extLst>
              <a:ext uri="{FF2B5EF4-FFF2-40B4-BE49-F238E27FC236}">
                <a16:creationId xmlns:a16="http://schemas.microsoft.com/office/drawing/2014/main" xmlns="" id="{90EB7086-616E-4D44-94BE-D0F7635617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 name="Rectangle 15">
            <a:extLst>
              <a:ext uri="{FF2B5EF4-FFF2-40B4-BE49-F238E27FC236}">
                <a16:creationId xmlns:a16="http://schemas.microsoft.com/office/drawing/2014/main" xmlns="" id="{A56981F2-287B-4FF9-ADF9-BA62CF2D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23900"/>
            <a:ext cx="12192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xmlns="" id="{0CE5F527-2C7F-4C56-B679-65FC25EC572A}"/>
              </a:ext>
            </a:extLst>
          </p:cNvPr>
          <p:cNvPicPr>
            <a:picLocks noChangeAspect="1"/>
          </p:cNvPicPr>
          <p:nvPr/>
        </p:nvPicPr>
        <p:blipFill>
          <a:blip r:embed="rId3"/>
          <a:stretch>
            <a:fillRect/>
          </a:stretch>
        </p:blipFill>
        <p:spPr>
          <a:xfrm>
            <a:off x="-98624" y="0"/>
            <a:ext cx="12389248" cy="6858000"/>
          </a:xfrm>
          <a:prstGeom prst="rect">
            <a:avLst/>
          </a:prstGeom>
        </p:spPr>
      </p:pic>
      <p:sp>
        <p:nvSpPr>
          <p:cNvPr id="3" name="Title 2">
            <a:extLst>
              <a:ext uri="{FF2B5EF4-FFF2-40B4-BE49-F238E27FC236}">
                <a16:creationId xmlns:a16="http://schemas.microsoft.com/office/drawing/2014/main" xmlns="" id="{40F82A69-9596-4651-9C10-98D77BBB518B}"/>
              </a:ext>
            </a:extLst>
          </p:cNvPr>
          <p:cNvSpPr>
            <a:spLocks noGrp="1"/>
          </p:cNvSpPr>
          <p:nvPr>
            <p:ph type="title"/>
          </p:nvPr>
        </p:nvSpPr>
        <p:spPr>
          <a:xfrm>
            <a:off x="588000" y="723901"/>
            <a:ext cx="11016000" cy="936241"/>
          </a:xfrm>
          <a:prstGeom prst="roundRect">
            <a:avLst/>
          </a:prstGeom>
          <a:solidFill>
            <a:schemeClr val="bg1">
              <a:alpha val="75000"/>
            </a:schemeClr>
          </a:solidFill>
        </p:spPr>
        <p:txBody>
          <a:bodyPr vert="horz" lIns="91440" tIns="45720" rIns="91440" bIns="45720" rtlCol="0" anchor="ctr" anchorCtr="0">
            <a:normAutofit/>
          </a:bodyPr>
          <a:lstStyle/>
          <a:p>
            <a:pPr algn="ctr"/>
            <a:r>
              <a:rPr lang="en-US" sz="4000" dirty="0">
                <a:solidFill>
                  <a:schemeClr val="accent1"/>
                </a:solidFill>
                <a:latin typeface="Calibri" panose="020F0502020204030204" pitchFamily="34" charset="0"/>
                <a:cs typeface="Calibri" panose="020F0502020204030204" pitchFamily="34" charset="0"/>
              </a:rPr>
              <a:t>Impacts on Health &amp; Wellbeing</a:t>
            </a:r>
          </a:p>
        </p:txBody>
      </p:sp>
      <p:sp>
        <p:nvSpPr>
          <p:cNvPr id="5" name="Content Placeholder 4">
            <a:extLst>
              <a:ext uri="{FF2B5EF4-FFF2-40B4-BE49-F238E27FC236}">
                <a16:creationId xmlns:a16="http://schemas.microsoft.com/office/drawing/2014/main" xmlns="" id="{16016E2C-E865-4002-9DE0-951A66E81D76}"/>
              </a:ext>
            </a:extLst>
          </p:cNvPr>
          <p:cNvSpPr>
            <a:spLocks noGrp="1"/>
          </p:cNvSpPr>
          <p:nvPr>
            <p:ph idx="1"/>
          </p:nvPr>
        </p:nvSpPr>
        <p:spPr>
          <a:xfrm>
            <a:off x="746436" y="4215078"/>
            <a:ext cx="3906000" cy="1620000"/>
          </a:xfrm>
          <a:prstGeom prst="roundRect">
            <a:avLst/>
          </a:prstGeom>
          <a:solidFill>
            <a:schemeClr val="bg1">
              <a:alpha val="75000"/>
            </a:schemeClr>
          </a:solidFill>
        </p:spPr>
        <p:txBody>
          <a:bodyPr anchor="ctr" anchorCtr="0">
            <a:normAutofit/>
          </a:bodyPr>
          <a:lstStyle/>
          <a:p>
            <a:pPr marL="0" indent="0" algn="ctr">
              <a:buNone/>
            </a:pPr>
            <a:r>
              <a:rPr lang="en-US" sz="3200" dirty="0">
                <a:solidFill>
                  <a:schemeClr val="tx1"/>
                </a:solidFill>
                <a:latin typeface="Calibri" panose="020F0502020204030204" pitchFamily="34" charset="0"/>
                <a:cs typeface="Calibri" panose="020F0502020204030204" pitchFamily="34" charset="0"/>
              </a:rPr>
              <a:t>Greater orientation</a:t>
            </a:r>
            <a:br>
              <a:rPr lang="en-US" sz="3200" dirty="0">
                <a:solidFill>
                  <a:schemeClr val="tx1"/>
                </a:solidFill>
                <a:latin typeface="Calibri" panose="020F0502020204030204" pitchFamily="34" charset="0"/>
                <a:cs typeface="Calibri" panose="020F0502020204030204" pitchFamily="34" charset="0"/>
              </a:rPr>
            </a:br>
            <a:r>
              <a:rPr lang="en-US" sz="3200" dirty="0">
                <a:solidFill>
                  <a:schemeClr val="tx1"/>
                </a:solidFill>
                <a:latin typeface="Calibri" panose="020F0502020204030204" pitchFamily="34" charset="0"/>
                <a:cs typeface="Calibri" panose="020F0502020204030204" pitchFamily="34" charset="0"/>
              </a:rPr>
              <a:t> to nature</a:t>
            </a:r>
            <a:endParaRPr lang="en-NZ" sz="3200" dirty="0">
              <a:latin typeface="Calibri" panose="020F0502020204030204" pitchFamily="34" charset="0"/>
              <a:cs typeface="Calibri" panose="020F0502020204030204" pitchFamily="34" charset="0"/>
            </a:endParaRPr>
          </a:p>
        </p:txBody>
      </p:sp>
      <p:sp>
        <p:nvSpPr>
          <p:cNvPr id="11" name="Content Placeholder 4">
            <a:extLst>
              <a:ext uri="{FF2B5EF4-FFF2-40B4-BE49-F238E27FC236}">
                <a16:creationId xmlns:a16="http://schemas.microsoft.com/office/drawing/2014/main" xmlns="" id="{FD166CF6-7B9C-4EB8-A191-ED6F7B4BF136}"/>
              </a:ext>
            </a:extLst>
          </p:cNvPr>
          <p:cNvSpPr txBox="1">
            <a:spLocks/>
          </p:cNvSpPr>
          <p:nvPr/>
        </p:nvSpPr>
        <p:spPr>
          <a:xfrm>
            <a:off x="6316242" y="4215078"/>
            <a:ext cx="5184000" cy="1620000"/>
          </a:xfrm>
          <a:prstGeom prst="roundRect">
            <a:avLst/>
          </a:prstGeom>
          <a:solidFill>
            <a:schemeClr val="bg1">
              <a:alpha val="75000"/>
            </a:schemeClr>
          </a:solidFill>
        </p:spPr>
        <p:txBody>
          <a:bodyPr vert="horz" lIns="91440" tIns="45720" rIns="91440" bIns="45720" rtlCol="0" anchor="ctr" anchorCtr="0">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3200" dirty="0">
                <a:solidFill>
                  <a:schemeClr val="tx1"/>
                </a:solidFill>
                <a:latin typeface="Calibri" panose="020F0502020204030204" pitchFamily="34" charset="0"/>
                <a:cs typeface="Calibri" panose="020F0502020204030204" pitchFamily="34" charset="0"/>
              </a:rPr>
              <a:t>Better mental health, </a:t>
            </a:r>
            <a:br>
              <a:rPr lang="en-US" sz="3200" dirty="0">
                <a:solidFill>
                  <a:schemeClr val="tx1"/>
                </a:solidFill>
                <a:latin typeface="Calibri" panose="020F0502020204030204" pitchFamily="34" charset="0"/>
                <a:cs typeface="Calibri" panose="020F0502020204030204" pitchFamily="34" charset="0"/>
              </a:rPr>
            </a:br>
            <a:r>
              <a:rPr lang="en-US" sz="3200" dirty="0">
                <a:solidFill>
                  <a:schemeClr val="tx1"/>
                </a:solidFill>
                <a:latin typeface="Calibri" panose="020F0502020204030204" pitchFamily="34" charset="0"/>
                <a:cs typeface="Calibri" panose="020F0502020204030204" pitchFamily="34" charset="0"/>
              </a:rPr>
              <a:t>social cohesion, &amp; </a:t>
            </a:r>
            <a:br>
              <a:rPr lang="en-US" sz="3200" dirty="0">
                <a:solidFill>
                  <a:schemeClr val="tx1"/>
                </a:solidFill>
                <a:latin typeface="Calibri" panose="020F0502020204030204" pitchFamily="34" charset="0"/>
                <a:cs typeface="Calibri" panose="020F0502020204030204" pitchFamily="34" charset="0"/>
              </a:rPr>
            </a:br>
            <a:r>
              <a:rPr lang="en-US" sz="3200" dirty="0">
                <a:solidFill>
                  <a:schemeClr val="tx1"/>
                </a:solidFill>
                <a:latin typeface="Calibri" panose="020F0502020204030204" pitchFamily="34" charset="0"/>
                <a:cs typeface="Calibri" panose="020F0502020204030204" pitchFamily="34" charset="0"/>
              </a:rPr>
              <a:t>physical </a:t>
            </a:r>
            <a:r>
              <a:rPr lang="en-NZ" sz="3200" dirty="0">
                <a:solidFill>
                  <a:schemeClr val="tx1"/>
                </a:solidFill>
                <a:latin typeface="Calibri" panose="020F0502020204030204" pitchFamily="34" charset="0"/>
                <a:cs typeface="Calibri" panose="020F0502020204030204" pitchFamily="34" charset="0"/>
              </a:rPr>
              <a:t>behaviour</a:t>
            </a:r>
          </a:p>
        </p:txBody>
      </p:sp>
      <p:sp>
        <p:nvSpPr>
          <p:cNvPr id="14" name="Content Placeholder 4">
            <a:extLst>
              <a:ext uri="{FF2B5EF4-FFF2-40B4-BE49-F238E27FC236}">
                <a16:creationId xmlns:a16="http://schemas.microsoft.com/office/drawing/2014/main" xmlns="" id="{A4036D93-A046-405E-9635-A58FDEBEDBC4}"/>
              </a:ext>
            </a:extLst>
          </p:cNvPr>
          <p:cNvSpPr txBox="1">
            <a:spLocks/>
          </p:cNvSpPr>
          <p:nvPr/>
        </p:nvSpPr>
        <p:spPr>
          <a:xfrm>
            <a:off x="746901" y="2198825"/>
            <a:ext cx="3905071" cy="1620000"/>
          </a:xfrm>
          <a:prstGeom prst="roundRect">
            <a:avLst/>
          </a:prstGeom>
          <a:solidFill>
            <a:schemeClr val="bg1">
              <a:alpha val="75000"/>
            </a:schemeClr>
          </a:solidFill>
        </p:spPr>
        <p:txBody>
          <a:bodyPr vert="horz" lIns="91440" tIns="45720" rIns="91440" bIns="45720" rtlCol="0" anchor="ctr" anchorCtr="0">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3200" dirty="0">
                <a:solidFill>
                  <a:schemeClr val="tx1"/>
                </a:solidFill>
                <a:latin typeface="Calibri" panose="020F0502020204030204" pitchFamily="34" charset="0"/>
                <a:cs typeface="Calibri" panose="020F0502020204030204" pitchFamily="34" charset="0"/>
              </a:rPr>
              <a:t>Cumulative exposure to nature</a:t>
            </a:r>
          </a:p>
        </p:txBody>
      </p:sp>
      <p:sp>
        <p:nvSpPr>
          <p:cNvPr id="15" name="Content Placeholder 4">
            <a:extLst>
              <a:ext uri="{FF2B5EF4-FFF2-40B4-BE49-F238E27FC236}">
                <a16:creationId xmlns:a16="http://schemas.microsoft.com/office/drawing/2014/main" xmlns="" id="{7DE70964-1701-4D93-8996-24BA5005CC0E}"/>
              </a:ext>
            </a:extLst>
          </p:cNvPr>
          <p:cNvSpPr txBox="1">
            <a:spLocks/>
          </p:cNvSpPr>
          <p:nvPr/>
        </p:nvSpPr>
        <p:spPr>
          <a:xfrm>
            <a:off x="6316242" y="2198825"/>
            <a:ext cx="5184000" cy="1620000"/>
          </a:xfrm>
          <a:prstGeom prst="roundRect">
            <a:avLst/>
          </a:prstGeom>
          <a:solidFill>
            <a:schemeClr val="bg1">
              <a:alpha val="75000"/>
            </a:schemeClr>
          </a:solidFill>
        </p:spPr>
        <p:txBody>
          <a:bodyPr vert="horz" lIns="91440" tIns="45720" rIns="91440" bIns="45720" rtlCol="0" anchor="ctr" anchorCtr="0">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3200" dirty="0">
                <a:solidFill>
                  <a:schemeClr val="tx1"/>
                </a:solidFill>
                <a:latin typeface="Calibri" panose="020F0502020204030204" pitchFamily="34" charset="0"/>
                <a:cs typeface="Calibri" panose="020F0502020204030204" pitchFamily="34" charset="0"/>
              </a:rPr>
              <a:t>Consistent &amp; positive associations with </a:t>
            </a:r>
            <a:br>
              <a:rPr lang="en-US" sz="3200" dirty="0">
                <a:solidFill>
                  <a:schemeClr val="tx1"/>
                </a:solidFill>
                <a:latin typeface="Calibri" panose="020F0502020204030204" pitchFamily="34" charset="0"/>
                <a:cs typeface="Calibri" panose="020F0502020204030204" pitchFamily="34" charset="0"/>
              </a:rPr>
            </a:br>
            <a:r>
              <a:rPr lang="en-US" sz="3200" dirty="0">
                <a:solidFill>
                  <a:schemeClr val="tx1"/>
                </a:solidFill>
                <a:latin typeface="Calibri" panose="020F0502020204030204" pitchFamily="34" charset="0"/>
                <a:cs typeface="Calibri" panose="020F0502020204030204" pitchFamily="34" charset="0"/>
              </a:rPr>
              <a:t>health indicators</a:t>
            </a:r>
          </a:p>
        </p:txBody>
      </p:sp>
      <p:sp>
        <p:nvSpPr>
          <p:cNvPr id="6" name="Arrow: Right 5">
            <a:extLst>
              <a:ext uri="{FF2B5EF4-FFF2-40B4-BE49-F238E27FC236}">
                <a16:creationId xmlns:a16="http://schemas.microsoft.com/office/drawing/2014/main" xmlns="" id="{04953AFE-461B-4157-9919-9B8658C52103}"/>
              </a:ext>
            </a:extLst>
          </p:cNvPr>
          <p:cNvSpPr/>
          <p:nvPr/>
        </p:nvSpPr>
        <p:spPr>
          <a:xfrm>
            <a:off x="4904509" y="2980706"/>
            <a:ext cx="1202575" cy="320634"/>
          </a:xfrm>
          <a:prstGeom prst="rightArrow">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7" name="Arrow: Right 16">
            <a:extLst>
              <a:ext uri="{FF2B5EF4-FFF2-40B4-BE49-F238E27FC236}">
                <a16:creationId xmlns:a16="http://schemas.microsoft.com/office/drawing/2014/main" xmlns="" id="{E966876E-EEA5-4BAE-A81E-6C76AE1BE8B3}"/>
              </a:ext>
            </a:extLst>
          </p:cNvPr>
          <p:cNvSpPr/>
          <p:nvPr/>
        </p:nvSpPr>
        <p:spPr>
          <a:xfrm>
            <a:off x="4875392" y="4879363"/>
            <a:ext cx="1202575" cy="320634"/>
          </a:xfrm>
          <a:prstGeom prst="rightArrow">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425761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F7441-5BA0-4CA8-9E88-4DD62B1097CE}"/>
              </a:ext>
            </a:extLst>
          </p:cNvPr>
          <p:cNvSpPr>
            <a:spLocks noGrp="1"/>
          </p:cNvSpPr>
          <p:nvPr>
            <p:ph type="title"/>
          </p:nvPr>
        </p:nvSpPr>
        <p:spPr/>
        <p:txBody>
          <a:bodyPr/>
          <a:lstStyle/>
          <a:p>
            <a:endParaRPr lang="en-NZ" dirty="0"/>
          </a:p>
        </p:txBody>
      </p:sp>
      <p:pic>
        <p:nvPicPr>
          <p:cNvPr id="5" name="Content Placeholder 4" descr="A close up of a rock near the ocean&#10;&#10;Description automatically generated">
            <a:extLst>
              <a:ext uri="{FF2B5EF4-FFF2-40B4-BE49-F238E27FC236}">
                <a16:creationId xmlns:a16="http://schemas.microsoft.com/office/drawing/2014/main" xmlns="" id="{94B228BE-E48B-4684-8B08-BC417029C72E}"/>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48733" y="-44854"/>
            <a:ext cx="12689467" cy="6947708"/>
          </a:xfrm>
        </p:spPr>
      </p:pic>
      <p:sp>
        <p:nvSpPr>
          <p:cNvPr id="6" name="Content Placeholder 2">
            <a:extLst>
              <a:ext uri="{FF2B5EF4-FFF2-40B4-BE49-F238E27FC236}">
                <a16:creationId xmlns:a16="http://schemas.microsoft.com/office/drawing/2014/main" xmlns="" id="{BE00D8DA-8A1E-4EEF-911D-8F0AE5F73DB8}"/>
              </a:ext>
            </a:extLst>
          </p:cNvPr>
          <p:cNvSpPr txBox="1">
            <a:spLocks/>
          </p:cNvSpPr>
          <p:nvPr/>
        </p:nvSpPr>
        <p:spPr>
          <a:xfrm>
            <a:off x="514518" y="1612477"/>
            <a:ext cx="5422390" cy="3633047"/>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NZ" sz="3600" b="1" dirty="0">
                <a:solidFill>
                  <a:schemeClr val="bg1"/>
                </a:solidFill>
                <a:latin typeface="Calibri" panose="020F0502020204030204" pitchFamily="34" charset="0"/>
                <a:cs typeface="Calibri" panose="020F0502020204030204" pitchFamily="34" charset="0"/>
              </a:rPr>
              <a:t>Ka ora te wai,</a:t>
            </a:r>
          </a:p>
          <a:p>
            <a:pPr marL="0" indent="0">
              <a:buNone/>
            </a:pPr>
            <a:r>
              <a:rPr lang="en-NZ" sz="3600" b="1" dirty="0">
                <a:solidFill>
                  <a:schemeClr val="bg1"/>
                </a:solidFill>
                <a:latin typeface="Calibri" panose="020F0502020204030204" pitchFamily="34" charset="0"/>
                <a:cs typeface="Calibri" panose="020F0502020204030204" pitchFamily="34" charset="0"/>
              </a:rPr>
              <a:t>Ka ora te whenua.</a:t>
            </a:r>
          </a:p>
          <a:p>
            <a:pPr marL="0" indent="0">
              <a:buNone/>
            </a:pPr>
            <a:r>
              <a:rPr lang="en-NZ" sz="3600" b="1" dirty="0">
                <a:solidFill>
                  <a:schemeClr val="bg1"/>
                </a:solidFill>
                <a:latin typeface="Calibri" panose="020F0502020204030204" pitchFamily="34" charset="0"/>
                <a:cs typeface="Calibri" panose="020F0502020204030204" pitchFamily="34" charset="0"/>
              </a:rPr>
              <a:t>Ka ora te whenua,</a:t>
            </a:r>
          </a:p>
          <a:p>
            <a:pPr marL="0" indent="0">
              <a:buNone/>
            </a:pPr>
            <a:r>
              <a:rPr lang="en-NZ" sz="3600" b="1" dirty="0">
                <a:solidFill>
                  <a:schemeClr val="bg1"/>
                </a:solidFill>
                <a:latin typeface="Calibri" panose="020F0502020204030204" pitchFamily="34" charset="0"/>
                <a:cs typeface="Calibri" panose="020F0502020204030204" pitchFamily="34" charset="0"/>
              </a:rPr>
              <a:t>Ka ora te tangata.</a:t>
            </a:r>
          </a:p>
        </p:txBody>
      </p:sp>
      <p:sp>
        <p:nvSpPr>
          <p:cNvPr id="7" name="Content Placeholder 3">
            <a:extLst>
              <a:ext uri="{FF2B5EF4-FFF2-40B4-BE49-F238E27FC236}">
                <a16:creationId xmlns:a16="http://schemas.microsoft.com/office/drawing/2014/main" xmlns="" id="{28EC162C-035D-4E2E-86B5-D5DA36BC53D4}"/>
              </a:ext>
            </a:extLst>
          </p:cNvPr>
          <p:cNvSpPr txBox="1">
            <a:spLocks/>
          </p:cNvSpPr>
          <p:nvPr/>
        </p:nvSpPr>
        <p:spPr>
          <a:xfrm>
            <a:off x="5467350" y="1612477"/>
            <a:ext cx="6372059" cy="3633047"/>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r">
              <a:buNone/>
            </a:pPr>
            <a:r>
              <a:rPr lang="en-US" sz="3600" b="1" dirty="0">
                <a:solidFill>
                  <a:schemeClr val="bg1"/>
                </a:solidFill>
                <a:latin typeface="Calibri" panose="020F0502020204030204" pitchFamily="34" charset="0"/>
                <a:cs typeface="Calibri" panose="020F0502020204030204" pitchFamily="34" charset="0"/>
              </a:rPr>
              <a:t>If the water is healthy,</a:t>
            </a:r>
          </a:p>
          <a:p>
            <a:pPr marL="0" indent="0" algn="r">
              <a:buNone/>
            </a:pPr>
            <a:r>
              <a:rPr lang="en-US" sz="3600" b="1" dirty="0">
                <a:solidFill>
                  <a:schemeClr val="bg1"/>
                </a:solidFill>
                <a:latin typeface="Calibri" panose="020F0502020204030204" pitchFamily="34" charset="0"/>
                <a:cs typeface="Calibri" panose="020F0502020204030204" pitchFamily="34" charset="0"/>
              </a:rPr>
              <a:t>The land will be nourished.</a:t>
            </a:r>
          </a:p>
          <a:p>
            <a:pPr marL="0" indent="0" algn="r">
              <a:buNone/>
            </a:pPr>
            <a:r>
              <a:rPr lang="en-US" sz="3600" b="1" dirty="0">
                <a:solidFill>
                  <a:schemeClr val="bg1"/>
                </a:solidFill>
                <a:latin typeface="Calibri" panose="020F0502020204030204" pitchFamily="34" charset="0"/>
                <a:cs typeface="Calibri" panose="020F0502020204030204" pitchFamily="34" charset="0"/>
              </a:rPr>
              <a:t>If the land is nourished,</a:t>
            </a:r>
          </a:p>
          <a:p>
            <a:pPr marL="0" indent="0" algn="r">
              <a:buNone/>
            </a:pPr>
            <a:r>
              <a:rPr lang="en-US" sz="3600" b="1" dirty="0">
                <a:solidFill>
                  <a:schemeClr val="bg1"/>
                </a:solidFill>
                <a:latin typeface="Calibri" panose="020F0502020204030204" pitchFamily="34" charset="0"/>
                <a:cs typeface="Calibri" panose="020F0502020204030204" pitchFamily="34" charset="0"/>
              </a:rPr>
              <a:t>The people will be healthy.</a:t>
            </a:r>
          </a:p>
          <a:p>
            <a:pPr marL="0" indent="0" algn="r">
              <a:buFont typeface="Wingdings 2" panose="05020102010507070707" pitchFamily="18" charset="2"/>
              <a:buNone/>
            </a:pPr>
            <a:endParaRPr lang="en-NZ" sz="3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8407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xmlns="" id="{48E96387-12F1-45E4-9322-ABBF2EE04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9">
            <a:extLst>
              <a:ext uri="{FF2B5EF4-FFF2-40B4-BE49-F238E27FC236}">
                <a16:creationId xmlns:a16="http://schemas.microsoft.com/office/drawing/2014/main" xmlns="" id="{A9F421DD-DE4E-4547-A904-3F80E25E3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1">
            <a:extLst>
              <a:ext uri="{FF2B5EF4-FFF2-40B4-BE49-F238E27FC236}">
                <a16:creationId xmlns:a16="http://schemas.microsoft.com/office/drawing/2014/main" xmlns="" id="{09985DEC-1215-4209-9708-B45CC9774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3">
            <a:extLst>
              <a:ext uri="{FF2B5EF4-FFF2-40B4-BE49-F238E27FC236}">
                <a16:creationId xmlns:a16="http://schemas.microsoft.com/office/drawing/2014/main" xmlns="" id="{90EB7086-616E-4D44-94BE-D0F7635617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 name="Rectangle 15">
            <a:extLst>
              <a:ext uri="{FF2B5EF4-FFF2-40B4-BE49-F238E27FC236}">
                <a16:creationId xmlns:a16="http://schemas.microsoft.com/office/drawing/2014/main" xmlns="" id="{A56981F2-287B-4FF9-ADF9-BA62CF2D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23900"/>
            <a:ext cx="12192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xmlns="" id="{40F82A69-9596-4651-9C10-98D77BBB518B}"/>
              </a:ext>
            </a:extLst>
          </p:cNvPr>
          <p:cNvSpPr>
            <a:spLocks noGrp="1"/>
          </p:cNvSpPr>
          <p:nvPr>
            <p:ph type="title"/>
          </p:nvPr>
        </p:nvSpPr>
        <p:spPr>
          <a:xfrm>
            <a:off x="409741" y="723901"/>
            <a:ext cx="10993549" cy="1428750"/>
          </a:xfrm>
        </p:spPr>
        <p:txBody>
          <a:bodyPr vert="horz" lIns="91440" tIns="45720" rIns="91440" bIns="45720" rtlCol="0" anchor="b">
            <a:normAutofit/>
          </a:bodyPr>
          <a:lstStyle/>
          <a:p>
            <a:r>
              <a:rPr lang="en-US" sz="4000" dirty="0">
                <a:solidFill>
                  <a:schemeClr val="accent1"/>
                </a:solidFill>
                <a:latin typeface="Calibri" panose="020F0502020204030204" pitchFamily="34" charset="0"/>
                <a:cs typeface="Calibri" panose="020F0502020204030204" pitchFamily="34" charset="0"/>
              </a:rPr>
              <a:t>Models of Health &amp; Wellbeing</a:t>
            </a:r>
          </a:p>
        </p:txBody>
      </p:sp>
      <p:pic>
        <p:nvPicPr>
          <p:cNvPr id="9" name="Picture 8">
            <a:extLst>
              <a:ext uri="{FF2B5EF4-FFF2-40B4-BE49-F238E27FC236}">
                <a16:creationId xmlns:a16="http://schemas.microsoft.com/office/drawing/2014/main" xmlns="" id="{57A1B66D-83CC-4F73-9943-D80E8599410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173805" y="0"/>
            <a:ext cx="4018195" cy="3947827"/>
          </a:xfrm>
          <a:prstGeom prst="rect">
            <a:avLst/>
          </a:prstGeom>
        </p:spPr>
      </p:pic>
      <p:pic>
        <p:nvPicPr>
          <p:cNvPr id="10" name="Picture 9">
            <a:extLst>
              <a:ext uri="{FF2B5EF4-FFF2-40B4-BE49-F238E27FC236}">
                <a16:creationId xmlns:a16="http://schemas.microsoft.com/office/drawing/2014/main" xmlns="" id="{391C6826-D365-44B6-B5E3-ECC8653B44F2}"/>
              </a:ext>
            </a:extLst>
          </p:cNvPr>
          <p:cNvPicPr>
            <a:picLocks noChangeAspect="1"/>
          </p:cNvPicPr>
          <p:nvPr/>
        </p:nvPicPr>
        <p:blipFill>
          <a:blip r:embed="rId4"/>
          <a:stretch>
            <a:fillRect/>
          </a:stretch>
        </p:blipFill>
        <p:spPr>
          <a:xfrm>
            <a:off x="6543675" y="3962400"/>
            <a:ext cx="5648325" cy="2895600"/>
          </a:xfrm>
          <a:prstGeom prst="rect">
            <a:avLst/>
          </a:prstGeom>
        </p:spPr>
      </p:pic>
      <p:sp>
        <p:nvSpPr>
          <p:cNvPr id="5" name="Content Placeholder 4">
            <a:extLst>
              <a:ext uri="{FF2B5EF4-FFF2-40B4-BE49-F238E27FC236}">
                <a16:creationId xmlns:a16="http://schemas.microsoft.com/office/drawing/2014/main" xmlns="" id="{16016E2C-E865-4002-9DE0-951A66E81D76}"/>
              </a:ext>
            </a:extLst>
          </p:cNvPr>
          <p:cNvSpPr>
            <a:spLocks noGrp="1"/>
          </p:cNvSpPr>
          <p:nvPr>
            <p:ph idx="1"/>
          </p:nvPr>
        </p:nvSpPr>
        <p:spPr>
          <a:xfrm>
            <a:off x="409742" y="2180496"/>
            <a:ext cx="6238708" cy="4210069"/>
          </a:xfrm>
        </p:spPr>
        <p:txBody>
          <a:bodyPr>
            <a:normAutofit/>
          </a:bodyPr>
          <a:lstStyle/>
          <a:p>
            <a:r>
              <a:rPr lang="en-US" sz="3200" dirty="0">
                <a:latin typeface="Calibri" panose="020F0502020204030204" pitchFamily="34" charset="0"/>
                <a:cs typeface="Calibri" panose="020F0502020204030204" pitchFamily="34" charset="0"/>
              </a:rPr>
              <a:t>Principles or practices to maintain mauri &amp; human well-being</a:t>
            </a:r>
          </a:p>
          <a:p>
            <a:r>
              <a:rPr lang="en-US" sz="3200" dirty="0">
                <a:latin typeface="Calibri" panose="020F0502020204030204" pitchFamily="34" charset="0"/>
                <a:cs typeface="Calibri" panose="020F0502020204030204" pitchFamily="34" charset="0"/>
              </a:rPr>
              <a:t>Reflect spiritual &amp; physical worlds </a:t>
            </a:r>
          </a:p>
          <a:p>
            <a:r>
              <a:rPr lang="en-NZ" sz="3200" dirty="0">
                <a:latin typeface="Calibri" panose="020F0502020204030204" pitchFamily="34" charset="0"/>
                <a:cs typeface="Calibri" panose="020F0502020204030204" pitchFamily="34" charset="0"/>
              </a:rPr>
              <a:t>W</a:t>
            </a:r>
            <a:r>
              <a:rPr lang="en-US" sz="3200" dirty="0">
                <a:latin typeface="Calibri" panose="020F0502020204030204" pitchFamily="34" charset="0"/>
                <a:cs typeface="Calibri" panose="020F0502020204030204" pitchFamily="34" charset="0"/>
              </a:rPr>
              <a:t>ell-being is affected by </a:t>
            </a:r>
          </a:p>
          <a:p>
            <a:pPr lvl="1"/>
            <a:r>
              <a:rPr lang="en-US" sz="3000" dirty="0">
                <a:latin typeface="Calibri" panose="020F0502020204030204" pitchFamily="34" charset="0"/>
                <a:cs typeface="Calibri" panose="020F0502020204030204" pitchFamily="34" charset="0"/>
              </a:rPr>
              <a:t>access to natural resources </a:t>
            </a:r>
          </a:p>
          <a:p>
            <a:pPr lvl="1"/>
            <a:r>
              <a:rPr lang="en-US" sz="3000" i="1" dirty="0">
                <a:latin typeface="Calibri" panose="020F0502020204030204" pitchFamily="34" charset="0"/>
                <a:cs typeface="Calibri" panose="020F0502020204030204" pitchFamily="34" charset="0"/>
              </a:rPr>
              <a:t>also </a:t>
            </a:r>
            <a:r>
              <a:rPr lang="en-US" sz="3000" dirty="0">
                <a:latin typeface="Calibri" panose="020F0502020204030204" pitchFamily="34" charset="0"/>
                <a:cs typeface="Calibri" panose="020F0502020204030204" pitchFamily="34" charset="0"/>
              </a:rPr>
              <a:t>by their state or condition</a:t>
            </a:r>
            <a:endParaRPr lang="en-NZ"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1878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Image result for wicked problems">
            <a:extLst>
              <a:ext uri="{FF2B5EF4-FFF2-40B4-BE49-F238E27FC236}">
                <a16:creationId xmlns:a16="http://schemas.microsoft.com/office/drawing/2014/main" xmlns="" id="{D699CF68-D2F9-4DFD-B276-C9FC244D876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15115"/>
          <a:stretch/>
        </p:blipFill>
        <p:spPr bwMode="auto">
          <a:xfrm>
            <a:off x="-12915" y="380009"/>
            <a:ext cx="12217830" cy="622266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4">
            <a:extLst>
              <a:ext uri="{FF2B5EF4-FFF2-40B4-BE49-F238E27FC236}">
                <a16:creationId xmlns:a16="http://schemas.microsoft.com/office/drawing/2014/main" xmlns="" id="{A037581B-899A-43A6-8B13-1EF312F02DE6}"/>
              </a:ext>
            </a:extLst>
          </p:cNvPr>
          <p:cNvSpPr txBox="1">
            <a:spLocks/>
          </p:cNvSpPr>
          <p:nvPr/>
        </p:nvSpPr>
        <p:spPr>
          <a:xfrm>
            <a:off x="2864924" y="142504"/>
            <a:ext cx="5262746" cy="2108779"/>
          </a:xfrm>
          <a:prstGeom prst="rect">
            <a:avLst/>
          </a:prstGeom>
          <a:noFill/>
        </p:spPr>
        <p:txBody>
          <a:bodyPr vert="horz" lIns="91440" tIns="45720" rIns="91440" bIns="45720" rtlCol="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4000" dirty="0">
                <a:solidFill>
                  <a:schemeClr val="tx1"/>
                </a:solidFill>
                <a:latin typeface="Calibri" panose="020F0502020204030204" pitchFamily="34" charset="0"/>
                <a:cs typeface="Calibri" panose="020F0502020204030204" pitchFamily="34" charset="0"/>
              </a:rPr>
              <a:t>Complex societal &amp; environmental challenges</a:t>
            </a:r>
          </a:p>
        </p:txBody>
      </p:sp>
      <p:sp>
        <p:nvSpPr>
          <p:cNvPr id="4" name="Content Placeholder 4">
            <a:extLst>
              <a:ext uri="{FF2B5EF4-FFF2-40B4-BE49-F238E27FC236}">
                <a16:creationId xmlns:a16="http://schemas.microsoft.com/office/drawing/2014/main" xmlns="" id="{A8F07E73-87D0-4362-A3AA-CCF42B67B97F}"/>
              </a:ext>
            </a:extLst>
          </p:cNvPr>
          <p:cNvSpPr txBox="1">
            <a:spLocks/>
          </p:cNvSpPr>
          <p:nvPr/>
        </p:nvSpPr>
        <p:spPr>
          <a:xfrm>
            <a:off x="3091544" y="4320639"/>
            <a:ext cx="4809506" cy="2108779"/>
          </a:xfrm>
          <a:prstGeom prst="rect">
            <a:avLst/>
          </a:prstGeom>
          <a:noFill/>
        </p:spPr>
        <p:txBody>
          <a:bodyPr vert="horz" lIns="91440" tIns="45720" rIns="91440" bIns="45720" rtlCol="0" anchor="ctr" anchorCtr="0">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4000" dirty="0">
                <a:solidFill>
                  <a:schemeClr val="tx1"/>
                </a:solidFill>
                <a:latin typeface="Calibri" panose="020F0502020204030204" pitchFamily="34" charset="0"/>
                <a:cs typeface="Calibri" panose="020F0502020204030204" pitchFamily="34" charset="0"/>
              </a:rPr>
              <a:t>Turning to increasingly holistic solutions</a:t>
            </a:r>
          </a:p>
        </p:txBody>
      </p:sp>
      <p:sp>
        <p:nvSpPr>
          <p:cNvPr id="5" name="Content Placeholder 4">
            <a:extLst>
              <a:ext uri="{FF2B5EF4-FFF2-40B4-BE49-F238E27FC236}">
                <a16:creationId xmlns:a16="http://schemas.microsoft.com/office/drawing/2014/main" xmlns="" id="{A9058B2A-62BD-442D-BB37-4FA4E2791DD5}"/>
              </a:ext>
            </a:extLst>
          </p:cNvPr>
          <p:cNvSpPr txBox="1">
            <a:spLocks/>
          </p:cNvSpPr>
          <p:nvPr/>
        </p:nvSpPr>
        <p:spPr>
          <a:xfrm rot="20771969">
            <a:off x="-85775" y="2652421"/>
            <a:ext cx="2663371" cy="1553157"/>
          </a:xfrm>
          <a:prstGeom prst="rect">
            <a:avLst/>
          </a:prstGeom>
          <a:noFill/>
        </p:spPr>
        <p:txBody>
          <a:bodyPr vert="horz" lIns="91440" tIns="45720" rIns="91440" bIns="45720" rtlCol="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800" b="1" dirty="0">
                <a:solidFill>
                  <a:srgbClr val="7030A0"/>
                </a:solidFill>
                <a:effectLst>
                  <a:glow rad="101600">
                    <a:schemeClr val="bg1">
                      <a:alpha val="70000"/>
                    </a:schemeClr>
                  </a:glow>
                </a:effectLst>
                <a:latin typeface="Calibri" panose="020F0502020204030204" pitchFamily="34" charset="0"/>
                <a:cs typeface="Calibri" panose="020F0502020204030204" pitchFamily="34" charset="0"/>
              </a:rPr>
              <a:t>Wicked Problems</a:t>
            </a:r>
          </a:p>
        </p:txBody>
      </p:sp>
      <p:sp>
        <p:nvSpPr>
          <p:cNvPr id="6" name="Content Placeholder 4">
            <a:extLst>
              <a:ext uri="{FF2B5EF4-FFF2-40B4-BE49-F238E27FC236}">
                <a16:creationId xmlns:a16="http://schemas.microsoft.com/office/drawing/2014/main" xmlns="" id="{A4190CBD-D933-4273-83A7-E5E558A03419}"/>
              </a:ext>
            </a:extLst>
          </p:cNvPr>
          <p:cNvSpPr txBox="1">
            <a:spLocks/>
          </p:cNvSpPr>
          <p:nvPr/>
        </p:nvSpPr>
        <p:spPr>
          <a:xfrm rot="1285527">
            <a:off x="8780870" y="2543285"/>
            <a:ext cx="2663371" cy="1553157"/>
          </a:xfrm>
          <a:prstGeom prst="rect">
            <a:avLst/>
          </a:prstGeom>
          <a:noFill/>
        </p:spPr>
        <p:txBody>
          <a:bodyPr vert="horz" lIns="91440" tIns="45720" rIns="91440" bIns="45720" rtlCol="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800" b="1" dirty="0">
                <a:solidFill>
                  <a:schemeClr val="tx1"/>
                </a:solidFill>
                <a:effectLst>
                  <a:glow rad="101600">
                    <a:schemeClr val="bg1">
                      <a:alpha val="70000"/>
                    </a:schemeClr>
                  </a:glow>
                </a:effectLst>
                <a:latin typeface="Calibri" panose="020F0502020204030204" pitchFamily="34" charset="0"/>
                <a:cs typeface="Calibri" panose="020F0502020204030204" pitchFamily="34" charset="0"/>
              </a:rPr>
              <a:t>Wicked Problems</a:t>
            </a:r>
          </a:p>
        </p:txBody>
      </p:sp>
    </p:spTree>
    <p:extLst>
      <p:ext uri="{BB962C8B-B14F-4D97-AF65-F5344CB8AC3E}">
        <p14:creationId xmlns:p14="http://schemas.microsoft.com/office/powerpoint/2010/main" val="3631198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ainbow in the sky&#10;&#10;Description automatically generated">
            <a:extLst>
              <a:ext uri="{FF2B5EF4-FFF2-40B4-BE49-F238E27FC236}">
                <a16:creationId xmlns:a16="http://schemas.microsoft.com/office/drawing/2014/main" xmlns="" id="{39179115-6BFD-4A21-A559-12EDC03CA73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Content Placeholder 2">
            <a:extLst>
              <a:ext uri="{FF2B5EF4-FFF2-40B4-BE49-F238E27FC236}">
                <a16:creationId xmlns:a16="http://schemas.microsoft.com/office/drawing/2014/main" xmlns="" id="{1AC78AA6-7C1E-4DCE-926F-46C5D22C6879}"/>
              </a:ext>
            </a:extLst>
          </p:cNvPr>
          <p:cNvSpPr>
            <a:spLocks noGrp="1"/>
          </p:cNvSpPr>
          <p:nvPr>
            <p:ph sz="half" idx="1"/>
          </p:nvPr>
        </p:nvSpPr>
        <p:spPr>
          <a:xfrm>
            <a:off x="371643" y="874417"/>
            <a:ext cx="5422390" cy="5109166"/>
          </a:xfrm>
        </p:spPr>
        <p:txBody>
          <a:bodyPr>
            <a:noAutofit/>
          </a:bodyPr>
          <a:lstStyle/>
          <a:p>
            <a:pPr marL="0" indent="0">
              <a:buNone/>
            </a:pPr>
            <a:r>
              <a:rPr lang="en-NZ" sz="3200" b="1" dirty="0">
                <a:solidFill>
                  <a:schemeClr val="bg1"/>
                </a:solidFill>
                <a:latin typeface="Calibri" panose="020F0502020204030204" pitchFamily="34" charset="0"/>
                <a:cs typeface="Calibri" panose="020F0502020204030204" pitchFamily="34" charset="0"/>
              </a:rPr>
              <a:t>Na te </a:t>
            </a:r>
            <a:r>
              <a:rPr lang="mi-NZ" sz="3200" b="1" dirty="0">
                <a:solidFill>
                  <a:schemeClr val="bg1"/>
                </a:solidFill>
                <a:latin typeface="Calibri" panose="020F0502020204030204" pitchFamily="34" charset="0"/>
                <a:cs typeface="Calibri" panose="020F0502020204030204" pitchFamily="34" charset="0"/>
              </a:rPr>
              <a:t>kūkune</a:t>
            </a:r>
            <a:r>
              <a:rPr lang="en-NZ" sz="3200" b="1" dirty="0">
                <a:solidFill>
                  <a:schemeClr val="bg1"/>
                </a:solidFill>
                <a:latin typeface="Calibri" panose="020F0502020204030204" pitchFamily="34" charset="0"/>
                <a:cs typeface="Calibri" panose="020F0502020204030204" pitchFamily="34" charset="0"/>
              </a:rPr>
              <a:t>, te pūpuke</a:t>
            </a:r>
          </a:p>
          <a:p>
            <a:pPr marL="0" indent="0">
              <a:buNone/>
            </a:pPr>
            <a:r>
              <a:rPr lang="en-NZ" sz="3200" b="1" dirty="0">
                <a:solidFill>
                  <a:schemeClr val="bg1"/>
                </a:solidFill>
                <a:latin typeface="Calibri" panose="020F0502020204030204" pitchFamily="34" charset="0"/>
                <a:cs typeface="Calibri" panose="020F0502020204030204" pitchFamily="34" charset="0"/>
              </a:rPr>
              <a:t>Na te pūpuke, te hihiri</a:t>
            </a:r>
          </a:p>
          <a:p>
            <a:pPr marL="0" indent="0">
              <a:buNone/>
            </a:pPr>
            <a:r>
              <a:rPr lang="en-NZ" sz="3200" b="1" dirty="0">
                <a:solidFill>
                  <a:schemeClr val="bg1"/>
                </a:solidFill>
                <a:latin typeface="Calibri" panose="020F0502020204030204" pitchFamily="34" charset="0"/>
                <a:cs typeface="Calibri" panose="020F0502020204030204" pitchFamily="34" charset="0"/>
              </a:rPr>
              <a:t>Na te hihiri, te mahara</a:t>
            </a:r>
          </a:p>
          <a:p>
            <a:pPr marL="0" indent="0">
              <a:buNone/>
            </a:pPr>
            <a:r>
              <a:rPr lang="en-NZ" sz="3200" b="1" dirty="0">
                <a:solidFill>
                  <a:schemeClr val="bg1"/>
                </a:solidFill>
                <a:latin typeface="Calibri" panose="020F0502020204030204" pitchFamily="34" charset="0"/>
                <a:cs typeface="Calibri" panose="020F0502020204030204" pitchFamily="34" charset="0"/>
              </a:rPr>
              <a:t>Na te mahara, te hinengaro</a:t>
            </a:r>
          </a:p>
          <a:p>
            <a:pPr marL="0" indent="0">
              <a:buNone/>
            </a:pPr>
            <a:r>
              <a:rPr lang="en-NZ" sz="3200" b="1" dirty="0">
                <a:solidFill>
                  <a:schemeClr val="bg1"/>
                </a:solidFill>
                <a:latin typeface="Calibri" panose="020F0502020204030204" pitchFamily="34" charset="0"/>
                <a:cs typeface="Calibri" panose="020F0502020204030204" pitchFamily="34" charset="0"/>
              </a:rPr>
              <a:t>Na te hinengaro, te tūmanako</a:t>
            </a:r>
          </a:p>
          <a:p>
            <a:pPr marL="0" indent="0">
              <a:buNone/>
            </a:pPr>
            <a:r>
              <a:rPr lang="en-NZ" sz="3200" b="1" dirty="0">
                <a:solidFill>
                  <a:schemeClr val="bg1"/>
                </a:solidFill>
                <a:latin typeface="Calibri" panose="020F0502020204030204" pitchFamily="34" charset="0"/>
                <a:cs typeface="Calibri" panose="020F0502020204030204" pitchFamily="34" charset="0"/>
              </a:rPr>
              <a:t>Na te tūmanako, te wānanga</a:t>
            </a:r>
          </a:p>
          <a:p>
            <a:pPr marL="0" indent="0">
              <a:buNone/>
            </a:pPr>
            <a:r>
              <a:rPr lang="en-NZ" sz="3200" b="1" dirty="0">
                <a:solidFill>
                  <a:schemeClr val="bg1"/>
                </a:solidFill>
                <a:latin typeface="Calibri" panose="020F0502020204030204" pitchFamily="34" charset="0"/>
                <a:cs typeface="Calibri" panose="020F0502020204030204" pitchFamily="34" charset="0"/>
              </a:rPr>
              <a:t>Na te wānanga, te matau</a:t>
            </a:r>
          </a:p>
          <a:p>
            <a:pPr marL="0" indent="0">
              <a:buNone/>
            </a:pPr>
            <a:r>
              <a:rPr lang="en-NZ" sz="3200" b="1" dirty="0">
                <a:solidFill>
                  <a:schemeClr val="bg1"/>
                </a:solidFill>
                <a:latin typeface="Calibri" panose="020F0502020204030204" pitchFamily="34" charset="0"/>
                <a:cs typeface="Calibri" panose="020F0502020204030204" pitchFamily="34" charset="0"/>
              </a:rPr>
              <a:t>Hui e, </a:t>
            </a:r>
            <a:r>
              <a:rPr lang="mi-NZ" sz="3200" b="1" dirty="0">
                <a:solidFill>
                  <a:schemeClr val="bg1"/>
                </a:solidFill>
                <a:latin typeface="Calibri" panose="020F0502020204030204" pitchFamily="34" charset="0"/>
                <a:cs typeface="Calibri" panose="020F0502020204030204" pitchFamily="34" charset="0"/>
              </a:rPr>
              <a:t>taiki</a:t>
            </a:r>
            <a:r>
              <a:rPr lang="en-NZ" sz="3200" b="1" dirty="0">
                <a:solidFill>
                  <a:schemeClr val="bg1"/>
                </a:solidFill>
                <a:latin typeface="Calibri" panose="020F0502020204030204" pitchFamily="34" charset="0"/>
                <a:cs typeface="Calibri" panose="020F0502020204030204" pitchFamily="34" charset="0"/>
              </a:rPr>
              <a:t> e!</a:t>
            </a:r>
          </a:p>
        </p:txBody>
      </p:sp>
      <p:sp>
        <p:nvSpPr>
          <p:cNvPr id="4" name="Content Placeholder 3">
            <a:extLst>
              <a:ext uri="{FF2B5EF4-FFF2-40B4-BE49-F238E27FC236}">
                <a16:creationId xmlns:a16="http://schemas.microsoft.com/office/drawing/2014/main" xmlns="" id="{9FCD1862-46EA-418C-9CD4-537D62B9A16A}"/>
              </a:ext>
            </a:extLst>
          </p:cNvPr>
          <p:cNvSpPr>
            <a:spLocks noGrp="1"/>
          </p:cNvSpPr>
          <p:nvPr>
            <p:ph sz="half" idx="2"/>
          </p:nvPr>
        </p:nvSpPr>
        <p:spPr>
          <a:xfrm>
            <a:off x="6165675" y="874417"/>
            <a:ext cx="5673899" cy="5109166"/>
          </a:xfrm>
        </p:spPr>
        <p:txBody>
          <a:bodyPr>
            <a:noAutofit/>
          </a:bodyPr>
          <a:lstStyle/>
          <a:p>
            <a:pPr marL="0" indent="0" algn="r">
              <a:buNone/>
            </a:pPr>
            <a:r>
              <a:rPr lang="en-GB" sz="2800" b="1" dirty="0">
                <a:solidFill>
                  <a:schemeClr val="bg1"/>
                </a:solidFill>
                <a:latin typeface="Calibri" panose="020F0502020204030204" pitchFamily="34" charset="0"/>
                <a:cs typeface="Calibri" panose="020F0502020204030204" pitchFamily="34" charset="0"/>
              </a:rPr>
              <a:t>From the conception the increase,</a:t>
            </a:r>
            <a:endParaRPr lang="en-NZ" sz="2800" b="1" dirty="0">
              <a:solidFill>
                <a:schemeClr val="bg1"/>
              </a:solidFill>
              <a:latin typeface="Calibri" panose="020F0502020204030204" pitchFamily="34" charset="0"/>
              <a:cs typeface="Calibri" panose="020F0502020204030204" pitchFamily="34" charset="0"/>
            </a:endParaRPr>
          </a:p>
          <a:p>
            <a:pPr marL="0" indent="0" algn="r">
              <a:buNone/>
            </a:pPr>
            <a:r>
              <a:rPr lang="en-GB" sz="2800" b="1" dirty="0">
                <a:solidFill>
                  <a:schemeClr val="bg1"/>
                </a:solidFill>
                <a:latin typeface="Calibri" panose="020F0502020204030204" pitchFamily="34" charset="0"/>
                <a:cs typeface="Calibri" panose="020F0502020204030204" pitchFamily="34" charset="0"/>
              </a:rPr>
              <a:t>From the increase the thought,</a:t>
            </a:r>
            <a:endParaRPr lang="en-NZ" sz="2800" b="1" dirty="0">
              <a:solidFill>
                <a:schemeClr val="bg1"/>
              </a:solidFill>
              <a:latin typeface="Calibri" panose="020F0502020204030204" pitchFamily="34" charset="0"/>
              <a:cs typeface="Calibri" panose="020F0502020204030204" pitchFamily="34" charset="0"/>
            </a:endParaRPr>
          </a:p>
          <a:p>
            <a:pPr marL="0" indent="0" algn="r">
              <a:buNone/>
            </a:pPr>
            <a:r>
              <a:rPr lang="en-GB" sz="2800" b="1" dirty="0">
                <a:solidFill>
                  <a:schemeClr val="bg1"/>
                </a:solidFill>
                <a:latin typeface="Calibri" panose="020F0502020204030204" pitchFamily="34" charset="0"/>
                <a:cs typeface="Calibri" panose="020F0502020204030204" pitchFamily="34" charset="0"/>
              </a:rPr>
              <a:t>From the thought the remembrance,</a:t>
            </a:r>
            <a:endParaRPr lang="en-NZ" sz="2800" b="1" dirty="0">
              <a:solidFill>
                <a:schemeClr val="bg1"/>
              </a:solidFill>
              <a:latin typeface="Calibri" panose="020F0502020204030204" pitchFamily="34" charset="0"/>
              <a:cs typeface="Calibri" panose="020F0502020204030204" pitchFamily="34" charset="0"/>
            </a:endParaRPr>
          </a:p>
          <a:p>
            <a:pPr marL="0" indent="0" algn="r">
              <a:buNone/>
            </a:pPr>
            <a:r>
              <a:rPr lang="en-GB" sz="2800" b="1" dirty="0">
                <a:solidFill>
                  <a:schemeClr val="bg1"/>
                </a:solidFill>
                <a:latin typeface="Calibri" panose="020F0502020204030204" pitchFamily="34" charset="0"/>
                <a:cs typeface="Calibri" panose="020F0502020204030204" pitchFamily="34" charset="0"/>
              </a:rPr>
              <a:t>From the remembrance the consciousness,</a:t>
            </a:r>
            <a:endParaRPr lang="en-NZ" sz="2800" b="1" dirty="0">
              <a:solidFill>
                <a:schemeClr val="bg1"/>
              </a:solidFill>
              <a:latin typeface="Calibri" panose="020F0502020204030204" pitchFamily="34" charset="0"/>
              <a:cs typeface="Calibri" panose="020F0502020204030204" pitchFamily="34" charset="0"/>
            </a:endParaRPr>
          </a:p>
          <a:p>
            <a:pPr marL="0" indent="0" algn="r">
              <a:buNone/>
            </a:pPr>
            <a:r>
              <a:rPr lang="en-GB" sz="2800" b="1" dirty="0">
                <a:solidFill>
                  <a:schemeClr val="bg1"/>
                </a:solidFill>
                <a:latin typeface="Calibri" panose="020F0502020204030204" pitchFamily="34" charset="0"/>
                <a:cs typeface="Calibri" panose="020F0502020204030204" pitchFamily="34" charset="0"/>
              </a:rPr>
              <a:t>From the consciousness the desire,</a:t>
            </a:r>
            <a:endParaRPr lang="en-NZ" sz="2800" b="1" dirty="0">
              <a:solidFill>
                <a:schemeClr val="bg1"/>
              </a:solidFill>
              <a:latin typeface="Calibri" panose="020F0502020204030204" pitchFamily="34" charset="0"/>
              <a:cs typeface="Calibri" panose="020F0502020204030204" pitchFamily="34" charset="0"/>
            </a:endParaRPr>
          </a:p>
          <a:p>
            <a:pPr marL="0" indent="0" algn="r">
              <a:buNone/>
            </a:pPr>
            <a:r>
              <a:rPr lang="en-GB" sz="2800" b="1" dirty="0">
                <a:solidFill>
                  <a:schemeClr val="bg1"/>
                </a:solidFill>
                <a:latin typeface="Calibri" panose="020F0502020204030204" pitchFamily="34" charset="0"/>
                <a:cs typeface="Calibri" panose="020F0502020204030204" pitchFamily="34" charset="0"/>
              </a:rPr>
              <a:t>From the desire the learning,</a:t>
            </a:r>
            <a:endParaRPr lang="en-NZ" sz="2800" b="1" dirty="0">
              <a:solidFill>
                <a:schemeClr val="bg1"/>
              </a:solidFill>
              <a:latin typeface="Calibri" panose="020F0502020204030204" pitchFamily="34" charset="0"/>
              <a:cs typeface="Calibri" panose="020F0502020204030204" pitchFamily="34" charset="0"/>
            </a:endParaRPr>
          </a:p>
          <a:p>
            <a:pPr marL="0" indent="0" algn="r">
              <a:buNone/>
            </a:pPr>
            <a:r>
              <a:rPr lang="en-GB" sz="2800" b="1" dirty="0">
                <a:solidFill>
                  <a:schemeClr val="bg1"/>
                </a:solidFill>
                <a:latin typeface="Calibri" panose="020F0502020204030204" pitchFamily="34" charset="0"/>
                <a:cs typeface="Calibri" panose="020F0502020204030204" pitchFamily="34" charset="0"/>
              </a:rPr>
              <a:t>From the learning the understanding</a:t>
            </a:r>
            <a:endParaRPr lang="en-NZ" sz="2800" b="1" dirty="0">
              <a:solidFill>
                <a:schemeClr val="bg1"/>
              </a:solidFill>
              <a:latin typeface="Calibri" panose="020F0502020204030204" pitchFamily="34" charset="0"/>
              <a:cs typeface="Calibri" panose="020F0502020204030204" pitchFamily="34" charset="0"/>
            </a:endParaRPr>
          </a:p>
          <a:p>
            <a:pPr algn="r"/>
            <a:endParaRPr lang="en-NZ" sz="2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0740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xmlns="" id="{48E96387-12F1-45E4-9322-ABBF2EE04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9">
            <a:extLst>
              <a:ext uri="{FF2B5EF4-FFF2-40B4-BE49-F238E27FC236}">
                <a16:creationId xmlns:a16="http://schemas.microsoft.com/office/drawing/2014/main" xmlns="" id="{A9F421DD-DE4E-4547-A904-3F80E25E3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1">
            <a:extLst>
              <a:ext uri="{FF2B5EF4-FFF2-40B4-BE49-F238E27FC236}">
                <a16:creationId xmlns:a16="http://schemas.microsoft.com/office/drawing/2014/main" xmlns="" id="{09985DEC-1215-4209-9708-B45CC9774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3">
            <a:extLst>
              <a:ext uri="{FF2B5EF4-FFF2-40B4-BE49-F238E27FC236}">
                <a16:creationId xmlns:a16="http://schemas.microsoft.com/office/drawing/2014/main" xmlns="" id="{90EB7086-616E-4D44-94BE-D0F7635617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 name="Rectangle 15">
            <a:extLst>
              <a:ext uri="{FF2B5EF4-FFF2-40B4-BE49-F238E27FC236}">
                <a16:creationId xmlns:a16="http://schemas.microsoft.com/office/drawing/2014/main" xmlns="" id="{A56981F2-287B-4FF9-ADF9-BA62CF2D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23900"/>
            <a:ext cx="12192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 up of a lush green hillside&#10;&#10;Description automatically generated">
            <a:extLst>
              <a:ext uri="{FF2B5EF4-FFF2-40B4-BE49-F238E27FC236}">
                <a16:creationId xmlns:a16="http://schemas.microsoft.com/office/drawing/2014/main" xmlns="" id="{ECCED51E-AD2C-43DD-B75C-2B8DE645B4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xmlns="" id="{40F82A69-9596-4651-9C10-98D77BBB518B}"/>
              </a:ext>
            </a:extLst>
          </p:cNvPr>
          <p:cNvSpPr>
            <a:spLocks noGrp="1"/>
          </p:cNvSpPr>
          <p:nvPr>
            <p:ph type="title"/>
          </p:nvPr>
        </p:nvSpPr>
        <p:spPr>
          <a:xfrm>
            <a:off x="581191" y="482601"/>
            <a:ext cx="10993549" cy="825499"/>
          </a:xfrm>
        </p:spPr>
        <p:txBody>
          <a:bodyPr vert="horz" lIns="91440" tIns="45720" rIns="91440" bIns="45720" rtlCol="0" anchor="b">
            <a:normAutofit/>
          </a:bodyPr>
          <a:lstStyle/>
          <a:p>
            <a:r>
              <a:rPr lang="mi-NZ" sz="4000" dirty="0">
                <a:solidFill>
                  <a:schemeClr val="accent1"/>
                </a:solidFill>
                <a:latin typeface="Calibri" panose="020F0502020204030204" pitchFamily="34" charset="0"/>
                <a:cs typeface="Calibri" panose="020F0502020204030204" pitchFamily="34" charset="0"/>
              </a:rPr>
              <a:t>ki uta ki tai</a:t>
            </a:r>
          </a:p>
        </p:txBody>
      </p:sp>
      <p:sp>
        <p:nvSpPr>
          <p:cNvPr id="5" name="Content Placeholder 4">
            <a:extLst>
              <a:ext uri="{FF2B5EF4-FFF2-40B4-BE49-F238E27FC236}">
                <a16:creationId xmlns:a16="http://schemas.microsoft.com/office/drawing/2014/main" xmlns="" id="{16016E2C-E865-4002-9DE0-951A66E81D76}"/>
              </a:ext>
            </a:extLst>
          </p:cNvPr>
          <p:cNvSpPr>
            <a:spLocks noGrp="1"/>
          </p:cNvSpPr>
          <p:nvPr>
            <p:ph idx="1"/>
          </p:nvPr>
        </p:nvSpPr>
        <p:spPr>
          <a:xfrm>
            <a:off x="581192" y="1308101"/>
            <a:ext cx="11029615" cy="5060950"/>
          </a:xfrm>
        </p:spPr>
        <p:txBody>
          <a:bodyPr>
            <a:normAutofit/>
          </a:bodyPr>
          <a:lstStyle/>
          <a:p>
            <a:pPr marL="0" indent="0">
              <a:buNone/>
            </a:pPr>
            <a:r>
              <a:rPr lang="en-NZ" sz="3200" i="1" dirty="0">
                <a:latin typeface="Calibri" panose="020F0502020204030204" pitchFamily="34" charset="0"/>
                <a:cs typeface="Calibri" panose="020F0502020204030204" pitchFamily="34" charset="0"/>
              </a:rPr>
              <a:t>We cannot consider elements in isolation</a:t>
            </a:r>
            <a:br>
              <a:rPr lang="en-NZ" sz="3200" i="1" dirty="0">
                <a:latin typeface="Calibri" panose="020F0502020204030204" pitchFamily="34" charset="0"/>
                <a:cs typeface="Calibri" panose="020F0502020204030204" pitchFamily="34" charset="0"/>
              </a:rPr>
            </a:br>
            <a:r>
              <a:rPr lang="en-NZ" sz="3200" i="1" dirty="0">
                <a:latin typeface="Calibri" panose="020F0502020204030204" pitchFamily="34" charset="0"/>
                <a:cs typeface="Calibri" panose="020F0502020204030204" pitchFamily="34" charset="0"/>
              </a:rPr>
              <a:t>W</a:t>
            </a:r>
            <a:r>
              <a:rPr lang="en-US" sz="3200" i="1" dirty="0">
                <a:latin typeface="Calibri" panose="020F0502020204030204" pitchFamily="34" charset="0"/>
                <a:cs typeface="Calibri" panose="020F0502020204030204" pitchFamily="34" charset="0"/>
              </a:rPr>
              <a:t>e must consider the ecosystem as a whole</a:t>
            </a:r>
            <a:endParaRPr lang="en-NZ" sz="3200" i="1" dirty="0">
              <a:latin typeface="Calibri" panose="020F0502020204030204" pitchFamily="34" charset="0"/>
              <a:cs typeface="Calibri" panose="020F0502020204030204" pitchFamily="34" charset="0"/>
            </a:endParaRPr>
          </a:p>
        </p:txBody>
      </p:sp>
      <p:sp>
        <p:nvSpPr>
          <p:cNvPr id="2" name="Freeform: Shape 1">
            <a:extLst>
              <a:ext uri="{FF2B5EF4-FFF2-40B4-BE49-F238E27FC236}">
                <a16:creationId xmlns:a16="http://schemas.microsoft.com/office/drawing/2014/main" xmlns="" id="{0DC57ACC-DED4-42C1-9A24-0F5CA687B267}"/>
              </a:ext>
            </a:extLst>
          </p:cNvPr>
          <p:cNvSpPr/>
          <p:nvPr/>
        </p:nvSpPr>
        <p:spPr>
          <a:xfrm>
            <a:off x="4940300" y="2882901"/>
            <a:ext cx="5372100" cy="982708"/>
          </a:xfrm>
          <a:custGeom>
            <a:avLst/>
            <a:gdLst>
              <a:gd name="connsiteX0" fmla="*/ 5372100 w 5372100"/>
              <a:gd name="connsiteY0" fmla="*/ 0 h 965881"/>
              <a:gd name="connsiteX1" fmla="*/ 4660900 w 5372100"/>
              <a:gd name="connsiteY1" fmla="*/ 355600 h 965881"/>
              <a:gd name="connsiteX2" fmla="*/ 4356100 w 5372100"/>
              <a:gd name="connsiteY2" fmla="*/ 622300 h 965881"/>
              <a:gd name="connsiteX3" fmla="*/ 4203700 w 5372100"/>
              <a:gd name="connsiteY3" fmla="*/ 647700 h 965881"/>
              <a:gd name="connsiteX4" fmla="*/ 1676400 w 5372100"/>
              <a:gd name="connsiteY4" fmla="*/ 901700 h 965881"/>
              <a:gd name="connsiteX5" fmla="*/ 762000 w 5372100"/>
              <a:gd name="connsiteY5" fmla="*/ 965200 h 965881"/>
              <a:gd name="connsiteX6" fmla="*/ 635000 w 5372100"/>
              <a:gd name="connsiteY6" fmla="*/ 876300 h 965881"/>
              <a:gd name="connsiteX7" fmla="*/ 800100 w 5372100"/>
              <a:gd name="connsiteY7" fmla="*/ 723900 h 965881"/>
              <a:gd name="connsiteX8" fmla="*/ 0 w 5372100"/>
              <a:gd name="connsiteY8" fmla="*/ 342900 h 965881"/>
              <a:gd name="connsiteX0" fmla="*/ 5372100 w 5372100"/>
              <a:gd name="connsiteY0" fmla="*/ 0 h 965881"/>
              <a:gd name="connsiteX1" fmla="*/ 4660900 w 5372100"/>
              <a:gd name="connsiteY1" fmla="*/ 355600 h 965881"/>
              <a:gd name="connsiteX2" fmla="*/ 4356100 w 5372100"/>
              <a:gd name="connsiteY2" fmla="*/ 622300 h 965881"/>
              <a:gd name="connsiteX3" fmla="*/ 4203700 w 5372100"/>
              <a:gd name="connsiteY3" fmla="*/ 647700 h 965881"/>
              <a:gd name="connsiteX4" fmla="*/ 2730500 w 5372100"/>
              <a:gd name="connsiteY4" fmla="*/ 774700 h 965881"/>
              <a:gd name="connsiteX5" fmla="*/ 1676400 w 5372100"/>
              <a:gd name="connsiteY5" fmla="*/ 901700 h 965881"/>
              <a:gd name="connsiteX6" fmla="*/ 762000 w 5372100"/>
              <a:gd name="connsiteY6" fmla="*/ 965200 h 965881"/>
              <a:gd name="connsiteX7" fmla="*/ 635000 w 5372100"/>
              <a:gd name="connsiteY7" fmla="*/ 876300 h 965881"/>
              <a:gd name="connsiteX8" fmla="*/ 800100 w 5372100"/>
              <a:gd name="connsiteY8" fmla="*/ 723900 h 965881"/>
              <a:gd name="connsiteX9" fmla="*/ 0 w 5372100"/>
              <a:gd name="connsiteY9" fmla="*/ 342900 h 965881"/>
              <a:gd name="connsiteX0" fmla="*/ 5372100 w 5372100"/>
              <a:gd name="connsiteY0" fmla="*/ 0 h 966030"/>
              <a:gd name="connsiteX1" fmla="*/ 4660900 w 5372100"/>
              <a:gd name="connsiteY1" fmla="*/ 355600 h 966030"/>
              <a:gd name="connsiteX2" fmla="*/ 4356100 w 5372100"/>
              <a:gd name="connsiteY2" fmla="*/ 622300 h 966030"/>
              <a:gd name="connsiteX3" fmla="*/ 4203700 w 5372100"/>
              <a:gd name="connsiteY3" fmla="*/ 647700 h 966030"/>
              <a:gd name="connsiteX4" fmla="*/ 2895600 w 5372100"/>
              <a:gd name="connsiteY4" fmla="*/ 622300 h 966030"/>
              <a:gd name="connsiteX5" fmla="*/ 1676400 w 5372100"/>
              <a:gd name="connsiteY5" fmla="*/ 901700 h 966030"/>
              <a:gd name="connsiteX6" fmla="*/ 762000 w 5372100"/>
              <a:gd name="connsiteY6" fmla="*/ 965200 h 966030"/>
              <a:gd name="connsiteX7" fmla="*/ 635000 w 5372100"/>
              <a:gd name="connsiteY7" fmla="*/ 876300 h 966030"/>
              <a:gd name="connsiteX8" fmla="*/ 800100 w 5372100"/>
              <a:gd name="connsiteY8" fmla="*/ 723900 h 966030"/>
              <a:gd name="connsiteX9" fmla="*/ 0 w 5372100"/>
              <a:gd name="connsiteY9" fmla="*/ 342900 h 966030"/>
              <a:gd name="connsiteX0" fmla="*/ 5372100 w 5372100"/>
              <a:gd name="connsiteY0" fmla="*/ 0 h 965438"/>
              <a:gd name="connsiteX1" fmla="*/ 4660900 w 5372100"/>
              <a:gd name="connsiteY1" fmla="*/ 355600 h 965438"/>
              <a:gd name="connsiteX2" fmla="*/ 4356100 w 5372100"/>
              <a:gd name="connsiteY2" fmla="*/ 622300 h 965438"/>
              <a:gd name="connsiteX3" fmla="*/ 4203700 w 5372100"/>
              <a:gd name="connsiteY3" fmla="*/ 647700 h 965438"/>
              <a:gd name="connsiteX4" fmla="*/ 2895600 w 5372100"/>
              <a:gd name="connsiteY4" fmla="*/ 622300 h 965438"/>
              <a:gd name="connsiteX5" fmla="*/ 2044700 w 5372100"/>
              <a:gd name="connsiteY5" fmla="*/ 850900 h 965438"/>
              <a:gd name="connsiteX6" fmla="*/ 762000 w 5372100"/>
              <a:gd name="connsiteY6" fmla="*/ 965200 h 965438"/>
              <a:gd name="connsiteX7" fmla="*/ 635000 w 5372100"/>
              <a:gd name="connsiteY7" fmla="*/ 876300 h 965438"/>
              <a:gd name="connsiteX8" fmla="*/ 800100 w 5372100"/>
              <a:gd name="connsiteY8" fmla="*/ 723900 h 965438"/>
              <a:gd name="connsiteX9" fmla="*/ 0 w 5372100"/>
              <a:gd name="connsiteY9" fmla="*/ 342900 h 965438"/>
              <a:gd name="connsiteX0" fmla="*/ 5372100 w 5372100"/>
              <a:gd name="connsiteY0" fmla="*/ 0 h 965343"/>
              <a:gd name="connsiteX1" fmla="*/ 4660900 w 5372100"/>
              <a:gd name="connsiteY1" fmla="*/ 355600 h 965343"/>
              <a:gd name="connsiteX2" fmla="*/ 4356100 w 5372100"/>
              <a:gd name="connsiteY2" fmla="*/ 622300 h 965343"/>
              <a:gd name="connsiteX3" fmla="*/ 4203700 w 5372100"/>
              <a:gd name="connsiteY3" fmla="*/ 647700 h 965343"/>
              <a:gd name="connsiteX4" fmla="*/ 2895600 w 5372100"/>
              <a:gd name="connsiteY4" fmla="*/ 622300 h 965343"/>
              <a:gd name="connsiteX5" fmla="*/ 2006600 w 5372100"/>
              <a:gd name="connsiteY5" fmla="*/ 889000 h 965343"/>
              <a:gd name="connsiteX6" fmla="*/ 762000 w 5372100"/>
              <a:gd name="connsiteY6" fmla="*/ 965200 h 965343"/>
              <a:gd name="connsiteX7" fmla="*/ 635000 w 5372100"/>
              <a:gd name="connsiteY7" fmla="*/ 876300 h 965343"/>
              <a:gd name="connsiteX8" fmla="*/ 800100 w 5372100"/>
              <a:gd name="connsiteY8" fmla="*/ 723900 h 965343"/>
              <a:gd name="connsiteX9" fmla="*/ 0 w 5372100"/>
              <a:gd name="connsiteY9" fmla="*/ 342900 h 965343"/>
              <a:gd name="connsiteX0" fmla="*/ 5372100 w 5372100"/>
              <a:gd name="connsiteY0" fmla="*/ 0 h 982708"/>
              <a:gd name="connsiteX1" fmla="*/ 4660900 w 5372100"/>
              <a:gd name="connsiteY1" fmla="*/ 355600 h 982708"/>
              <a:gd name="connsiteX2" fmla="*/ 4356100 w 5372100"/>
              <a:gd name="connsiteY2" fmla="*/ 622300 h 982708"/>
              <a:gd name="connsiteX3" fmla="*/ 4203700 w 5372100"/>
              <a:gd name="connsiteY3" fmla="*/ 647700 h 982708"/>
              <a:gd name="connsiteX4" fmla="*/ 2895600 w 5372100"/>
              <a:gd name="connsiteY4" fmla="*/ 622300 h 982708"/>
              <a:gd name="connsiteX5" fmla="*/ 2006600 w 5372100"/>
              <a:gd name="connsiteY5" fmla="*/ 889000 h 982708"/>
              <a:gd name="connsiteX6" fmla="*/ 762000 w 5372100"/>
              <a:gd name="connsiteY6" fmla="*/ 965200 h 982708"/>
              <a:gd name="connsiteX7" fmla="*/ 635000 w 5372100"/>
              <a:gd name="connsiteY7" fmla="*/ 876300 h 982708"/>
              <a:gd name="connsiteX8" fmla="*/ 800100 w 5372100"/>
              <a:gd name="connsiteY8" fmla="*/ 723900 h 982708"/>
              <a:gd name="connsiteX9" fmla="*/ 0 w 5372100"/>
              <a:gd name="connsiteY9" fmla="*/ 342900 h 982708"/>
              <a:gd name="connsiteX0" fmla="*/ 5372100 w 5372100"/>
              <a:gd name="connsiteY0" fmla="*/ 0 h 982708"/>
              <a:gd name="connsiteX1" fmla="*/ 4660900 w 5372100"/>
              <a:gd name="connsiteY1" fmla="*/ 355600 h 982708"/>
              <a:gd name="connsiteX2" fmla="*/ 4356100 w 5372100"/>
              <a:gd name="connsiteY2" fmla="*/ 622300 h 982708"/>
              <a:gd name="connsiteX3" fmla="*/ 4203700 w 5372100"/>
              <a:gd name="connsiteY3" fmla="*/ 647700 h 982708"/>
              <a:gd name="connsiteX4" fmla="*/ 2895600 w 5372100"/>
              <a:gd name="connsiteY4" fmla="*/ 622300 h 982708"/>
              <a:gd name="connsiteX5" fmla="*/ 2006600 w 5372100"/>
              <a:gd name="connsiteY5" fmla="*/ 889000 h 982708"/>
              <a:gd name="connsiteX6" fmla="*/ 762000 w 5372100"/>
              <a:gd name="connsiteY6" fmla="*/ 965200 h 982708"/>
              <a:gd name="connsiteX7" fmla="*/ 635000 w 5372100"/>
              <a:gd name="connsiteY7" fmla="*/ 876300 h 982708"/>
              <a:gd name="connsiteX8" fmla="*/ 800100 w 5372100"/>
              <a:gd name="connsiteY8" fmla="*/ 723900 h 982708"/>
              <a:gd name="connsiteX9" fmla="*/ 0 w 5372100"/>
              <a:gd name="connsiteY9" fmla="*/ 342900 h 982708"/>
              <a:gd name="connsiteX0" fmla="*/ 5372100 w 5372100"/>
              <a:gd name="connsiteY0" fmla="*/ 0 h 982708"/>
              <a:gd name="connsiteX1" fmla="*/ 4660900 w 5372100"/>
              <a:gd name="connsiteY1" fmla="*/ 355600 h 982708"/>
              <a:gd name="connsiteX2" fmla="*/ 4356100 w 5372100"/>
              <a:gd name="connsiteY2" fmla="*/ 622300 h 982708"/>
              <a:gd name="connsiteX3" fmla="*/ 3657600 w 5372100"/>
              <a:gd name="connsiteY3" fmla="*/ 673100 h 982708"/>
              <a:gd name="connsiteX4" fmla="*/ 2895600 w 5372100"/>
              <a:gd name="connsiteY4" fmla="*/ 622300 h 982708"/>
              <a:gd name="connsiteX5" fmla="*/ 2006600 w 5372100"/>
              <a:gd name="connsiteY5" fmla="*/ 889000 h 982708"/>
              <a:gd name="connsiteX6" fmla="*/ 762000 w 5372100"/>
              <a:gd name="connsiteY6" fmla="*/ 965200 h 982708"/>
              <a:gd name="connsiteX7" fmla="*/ 635000 w 5372100"/>
              <a:gd name="connsiteY7" fmla="*/ 876300 h 982708"/>
              <a:gd name="connsiteX8" fmla="*/ 800100 w 5372100"/>
              <a:gd name="connsiteY8" fmla="*/ 723900 h 982708"/>
              <a:gd name="connsiteX9" fmla="*/ 0 w 5372100"/>
              <a:gd name="connsiteY9" fmla="*/ 342900 h 982708"/>
              <a:gd name="connsiteX0" fmla="*/ 5372100 w 5372100"/>
              <a:gd name="connsiteY0" fmla="*/ 0 h 982708"/>
              <a:gd name="connsiteX1" fmla="*/ 4660900 w 5372100"/>
              <a:gd name="connsiteY1" fmla="*/ 355600 h 982708"/>
              <a:gd name="connsiteX2" fmla="*/ 4356100 w 5372100"/>
              <a:gd name="connsiteY2" fmla="*/ 622300 h 982708"/>
              <a:gd name="connsiteX3" fmla="*/ 3657600 w 5372100"/>
              <a:gd name="connsiteY3" fmla="*/ 673100 h 982708"/>
              <a:gd name="connsiteX4" fmla="*/ 2895600 w 5372100"/>
              <a:gd name="connsiteY4" fmla="*/ 622300 h 982708"/>
              <a:gd name="connsiteX5" fmla="*/ 2006600 w 5372100"/>
              <a:gd name="connsiteY5" fmla="*/ 889000 h 982708"/>
              <a:gd name="connsiteX6" fmla="*/ 762000 w 5372100"/>
              <a:gd name="connsiteY6" fmla="*/ 965200 h 982708"/>
              <a:gd name="connsiteX7" fmla="*/ 635000 w 5372100"/>
              <a:gd name="connsiteY7" fmla="*/ 876300 h 982708"/>
              <a:gd name="connsiteX8" fmla="*/ 800100 w 5372100"/>
              <a:gd name="connsiteY8" fmla="*/ 723900 h 982708"/>
              <a:gd name="connsiteX9" fmla="*/ 0 w 5372100"/>
              <a:gd name="connsiteY9" fmla="*/ 342900 h 98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2100" h="982708">
                <a:moveTo>
                  <a:pt x="5372100" y="0"/>
                </a:moveTo>
                <a:cubicBezTo>
                  <a:pt x="5050366" y="75141"/>
                  <a:pt x="4830233" y="251883"/>
                  <a:pt x="4660900" y="355600"/>
                </a:cubicBezTo>
                <a:cubicBezTo>
                  <a:pt x="4491567" y="459317"/>
                  <a:pt x="4523317" y="569383"/>
                  <a:pt x="4356100" y="622300"/>
                </a:cubicBezTo>
                <a:cubicBezTo>
                  <a:pt x="4188883" y="675217"/>
                  <a:pt x="3901017" y="673100"/>
                  <a:pt x="3657600" y="673100"/>
                </a:cubicBezTo>
                <a:cubicBezTo>
                  <a:pt x="3414183" y="673100"/>
                  <a:pt x="3331633" y="630767"/>
                  <a:pt x="2895600" y="622300"/>
                </a:cubicBezTo>
                <a:cubicBezTo>
                  <a:pt x="2476500" y="677333"/>
                  <a:pt x="2413000" y="742950"/>
                  <a:pt x="2006600" y="889000"/>
                </a:cubicBezTo>
                <a:cubicBezTo>
                  <a:pt x="1600200" y="1035050"/>
                  <a:pt x="990600" y="967317"/>
                  <a:pt x="762000" y="965200"/>
                </a:cubicBezTo>
                <a:cubicBezTo>
                  <a:pt x="533400" y="963083"/>
                  <a:pt x="628650" y="916517"/>
                  <a:pt x="635000" y="876300"/>
                </a:cubicBezTo>
                <a:cubicBezTo>
                  <a:pt x="641350" y="836083"/>
                  <a:pt x="905933" y="812800"/>
                  <a:pt x="800100" y="723900"/>
                </a:cubicBezTo>
                <a:cubicBezTo>
                  <a:pt x="694267" y="635000"/>
                  <a:pt x="347133" y="488950"/>
                  <a:pt x="0" y="342900"/>
                </a:cubicBezTo>
              </a:path>
            </a:pathLst>
          </a:custGeom>
          <a:noFill/>
          <a:ln w="57150">
            <a:solidFill>
              <a:schemeClr val="bg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extBox 3">
            <a:extLst>
              <a:ext uri="{FF2B5EF4-FFF2-40B4-BE49-F238E27FC236}">
                <a16:creationId xmlns:a16="http://schemas.microsoft.com/office/drawing/2014/main" xmlns="" id="{9584CE23-E0A6-49E7-9F03-7604920727FA}"/>
              </a:ext>
            </a:extLst>
          </p:cNvPr>
          <p:cNvSpPr txBox="1"/>
          <p:nvPr/>
        </p:nvSpPr>
        <p:spPr>
          <a:xfrm>
            <a:off x="9676841" y="2381319"/>
            <a:ext cx="1473480" cy="461665"/>
          </a:xfrm>
          <a:prstGeom prst="rect">
            <a:avLst/>
          </a:prstGeom>
          <a:noFill/>
        </p:spPr>
        <p:txBody>
          <a:bodyPr wrap="none" rtlCol="0">
            <a:spAutoFit/>
          </a:bodyPr>
          <a:lstStyle/>
          <a:p>
            <a:r>
              <a:rPr lang="en-NZ" sz="2400" dirty="0">
                <a:solidFill>
                  <a:schemeClr val="accent6">
                    <a:lumMod val="75000"/>
                  </a:schemeClr>
                </a:solidFill>
              </a:rPr>
              <a:t>mountains</a:t>
            </a:r>
          </a:p>
        </p:txBody>
      </p:sp>
      <p:sp>
        <p:nvSpPr>
          <p:cNvPr id="12" name="TextBox 11">
            <a:extLst>
              <a:ext uri="{FF2B5EF4-FFF2-40B4-BE49-F238E27FC236}">
                <a16:creationId xmlns:a16="http://schemas.microsoft.com/office/drawing/2014/main" xmlns="" id="{685E4088-8948-406D-9A31-A83EB59AC621}"/>
              </a:ext>
            </a:extLst>
          </p:cNvPr>
          <p:cNvSpPr txBox="1"/>
          <p:nvPr/>
        </p:nvSpPr>
        <p:spPr>
          <a:xfrm>
            <a:off x="4457700" y="2803068"/>
            <a:ext cx="582211" cy="461665"/>
          </a:xfrm>
          <a:prstGeom prst="rect">
            <a:avLst/>
          </a:prstGeom>
          <a:noFill/>
        </p:spPr>
        <p:txBody>
          <a:bodyPr wrap="none" rtlCol="0">
            <a:spAutoFit/>
          </a:bodyPr>
          <a:lstStyle/>
          <a:p>
            <a:r>
              <a:rPr lang="en-NZ" sz="2400" dirty="0">
                <a:solidFill>
                  <a:schemeClr val="accent1">
                    <a:lumMod val="60000"/>
                    <a:lumOff val="40000"/>
                  </a:schemeClr>
                </a:solidFill>
              </a:rPr>
              <a:t>sea</a:t>
            </a:r>
          </a:p>
        </p:txBody>
      </p:sp>
    </p:spTree>
    <p:extLst>
      <p:ext uri="{BB962C8B-B14F-4D97-AF65-F5344CB8AC3E}">
        <p14:creationId xmlns:p14="http://schemas.microsoft.com/office/powerpoint/2010/main" val="3421132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xmlns="" id="{48E96387-12F1-45E4-9322-ABBF2EE04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9">
            <a:extLst>
              <a:ext uri="{FF2B5EF4-FFF2-40B4-BE49-F238E27FC236}">
                <a16:creationId xmlns:a16="http://schemas.microsoft.com/office/drawing/2014/main" xmlns="" id="{A9F421DD-DE4E-4547-A904-3F80E25E3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1">
            <a:extLst>
              <a:ext uri="{FF2B5EF4-FFF2-40B4-BE49-F238E27FC236}">
                <a16:creationId xmlns:a16="http://schemas.microsoft.com/office/drawing/2014/main" xmlns="" id="{09985DEC-1215-4209-9708-B45CC9774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3">
            <a:extLst>
              <a:ext uri="{FF2B5EF4-FFF2-40B4-BE49-F238E27FC236}">
                <a16:creationId xmlns:a16="http://schemas.microsoft.com/office/drawing/2014/main" xmlns="" id="{90EB7086-616E-4D44-94BE-D0F7635617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 name="Rectangle 15">
            <a:extLst>
              <a:ext uri="{FF2B5EF4-FFF2-40B4-BE49-F238E27FC236}">
                <a16:creationId xmlns:a16="http://schemas.microsoft.com/office/drawing/2014/main" xmlns="" id="{A56981F2-287B-4FF9-ADF9-BA62CF2D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23900"/>
            <a:ext cx="12192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xmlns="" id="{40F82A69-9596-4651-9C10-98D77BBB518B}"/>
              </a:ext>
            </a:extLst>
          </p:cNvPr>
          <p:cNvSpPr>
            <a:spLocks noGrp="1"/>
          </p:cNvSpPr>
          <p:nvPr>
            <p:ph type="title"/>
          </p:nvPr>
        </p:nvSpPr>
        <p:spPr>
          <a:xfrm>
            <a:off x="581191" y="723901"/>
            <a:ext cx="10993549" cy="1428750"/>
          </a:xfrm>
        </p:spPr>
        <p:txBody>
          <a:bodyPr vert="horz" lIns="91440" tIns="45720" rIns="91440" bIns="45720" rtlCol="0" anchor="b">
            <a:normAutofit/>
          </a:bodyPr>
          <a:lstStyle/>
          <a:p>
            <a:r>
              <a:rPr lang="en-US" sz="4000" dirty="0">
                <a:solidFill>
                  <a:schemeClr val="accent1"/>
                </a:solidFill>
                <a:latin typeface="Calibri" panose="020F0502020204030204" pitchFamily="34" charset="0"/>
                <a:cs typeface="Calibri" panose="020F0502020204030204" pitchFamily="34" charset="0"/>
              </a:rPr>
              <a:t>WSUD &amp; Te Ao Māori</a:t>
            </a:r>
          </a:p>
        </p:txBody>
      </p:sp>
      <p:sp>
        <p:nvSpPr>
          <p:cNvPr id="5" name="Content Placeholder 4">
            <a:extLst>
              <a:ext uri="{FF2B5EF4-FFF2-40B4-BE49-F238E27FC236}">
                <a16:creationId xmlns:a16="http://schemas.microsoft.com/office/drawing/2014/main" xmlns="" id="{16016E2C-E865-4002-9DE0-951A66E81D76}"/>
              </a:ext>
            </a:extLst>
          </p:cNvPr>
          <p:cNvSpPr>
            <a:spLocks noGrp="1"/>
          </p:cNvSpPr>
          <p:nvPr>
            <p:ph idx="1"/>
          </p:nvPr>
        </p:nvSpPr>
        <p:spPr>
          <a:xfrm>
            <a:off x="581193" y="2324354"/>
            <a:ext cx="6885605" cy="4285996"/>
          </a:xfrm>
        </p:spPr>
        <p:txBody>
          <a:bodyPr>
            <a:normAutofit/>
          </a:bodyPr>
          <a:lstStyle/>
          <a:p>
            <a:r>
              <a:rPr lang="en-NZ" sz="3200" dirty="0">
                <a:latin typeface="Calibri" panose="020F0502020204030204" pitchFamily="34" charset="0"/>
                <a:cs typeface="Calibri" panose="020F0502020204030204" pitchFamily="34" charset="0"/>
              </a:rPr>
              <a:t>Few </a:t>
            </a:r>
            <a:r>
              <a:rPr lang="en-US" sz="3200" dirty="0">
                <a:latin typeface="Calibri" panose="020F0502020204030204" pitchFamily="34" charset="0"/>
                <a:cs typeface="Calibri" panose="020F0502020204030204" pitchFamily="34" charset="0"/>
              </a:rPr>
              <a:t>studies specifically linking WSUD with Te Ao Māori</a:t>
            </a:r>
          </a:p>
          <a:p>
            <a:r>
              <a:rPr lang="en-US" sz="3200" dirty="0">
                <a:latin typeface="Calibri" panose="020F0502020204030204" pitchFamily="34" charset="0"/>
                <a:cs typeface="Calibri" panose="020F0502020204030204" pitchFamily="34" charset="0"/>
              </a:rPr>
              <a:t>Strong links to water </a:t>
            </a:r>
          </a:p>
          <a:p>
            <a:r>
              <a:rPr lang="en-US" sz="3200" dirty="0">
                <a:latin typeface="Calibri" panose="020F0502020204030204" pitchFamily="34" charset="0"/>
                <a:cs typeface="Calibri" panose="020F0502020204030204" pitchFamily="34" charset="0"/>
              </a:rPr>
              <a:t>Guiding principles of WSUD consistent with Māori resource management</a:t>
            </a:r>
          </a:p>
        </p:txBody>
      </p:sp>
      <p:pic>
        <p:nvPicPr>
          <p:cNvPr id="3074" name="Picture 2" descr="NgÄ momo wai. Types of water.">
            <a:extLst>
              <a:ext uri="{FF2B5EF4-FFF2-40B4-BE49-F238E27FC236}">
                <a16:creationId xmlns:a16="http://schemas.microsoft.com/office/drawing/2014/main" xmlns="" id="{D724B104-A448-4C58-B374-A185AE4188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6798" y="800100"/>
            <a:ext cx="4293401" cy="603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185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rock near the ocean&#10;&#10;Description automatically generated">
            <a:extLst>
              <a:ext uri="{FF2B5EF4-FFF2-40B4-BE49-F238E27FC236}">
                <a16:creationId xmlns:a16="http://schemas.microsoft.com/office/drawing/2014/main" xmlns="" id="{3ED48E0A-551D-47E1-957F-590225B5583B}"/>
              </a:ext>
            </a:extLst>
          </p:cNvPr>
          <p:cNvPicPr>
            <a:picLocks noChangeAspect="1"/>
          </p:cNvPicPr>
          <p:nvPr/>
        </p:nvPicPr>
        <p:blipFill rotWithShape="1">
          <a:blip r:embed="rId3" cstate="hqprint">
            <a:alphaModFix amt="70000"/>
            <a:extLst>
              <a:ext uri="{28A0092B-C50C-407E-A947-70E740481C1C}">
                <a14:useLocalDpi xmlns:a14="http://schemas.microsoft.com/office/drawing/2010/main"/>
              </a:ext>
            </a:extLst>
          </a:blip>
          <a:srcRect/>
          <a:stretch/>
        </p:blipFill>
        <p:spPr>
          <a:xfrm>
            <a:off x="0" y="-44854"/>
            <a:ext cx="12192000" cy="6947708"/>
          </a:xfrm>
          <a:prstGeom prst="rect">
            <a:avLst/>
          </a:prstGeom>
        </p:spPr>
      </p:pic>
      <p:sp>
        <p:nvSpPr>
          <p:cNvPr id="3" name="Title 2">
            <a:extLst>
              <a:ext uri="{FF2B5EF4-FFF2-40B4-BE49-F238E27FC236}">
                <a16:creationId xmlns:a16="http://schemas.microsoft.com/office/drawing/2014/main" xmlns="" id="{E1091918-5829-4AE9-8DC7-8674CEB4F305}"/>
              </a:ext>
            </a:extLst>
          </p:cNvPr>
          <p:cNvSpPr txBox="1">
            <a:spLocks/>
          </p:cNvSpPr>
          <p:nvPr/>
        </p:nvSpPr>
        <p:spPr>
          <a:xfrm>
            <a:off x="581191" y="448129"/>
            <a:ext cx="10993549" cy="142875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cap="none" dirty="0">
                <a:solidFill>
                  <a:schemeClr val="tx1"/>
                </a:solidFill>
                <a:latin typeface="Calibri" panose="020F0502020204030204" pitchFamily="34" charset="0"/>
                <a:cs typeface="Calibri" panose="020F0502020204030204" pitchFamily="34" charset="0"/>
              </a:rPr>
              <a:t>How well does WSUD provide for Māori values &amp; uses of water?</a:t>
            </a:r>
            <a:endParaRPr lang="en-US" sz="4000" dirty="0">
              <a:latin typeface="Calibri" panose="020F0502020204030204" pitchFamily="34" charset="0"/>
              <a:cs typeface="Calibri" panose="020F0502020204030204" pitchFamily="34" charset="0"/>
            </a:endParaRPr>
          </a:p>
        </p:txBody>
      </p:sp>
      <p:sp>
        <p:nvSpPr>
          <p:cNvPr id="4" name="Content Placeholder 4">
            <a:extLst>
              <a:ext uri="{FF2B5EF4-FFF2-40B4-BE49-F238E27FC236}">
                <a16:creationId xmlns:a16="http://schemas.microsoft.com/office/drawing/2014/main" xmlns="" id="{9EA68541-366F-4079-980C-864FEE4A1823}"/>
              </a:ext>
            </a:extLst>
          </p:cNvPr>
          <p:cNvSpPr txBox="1">
            <a:spLocks/>
          </p:cNvSpPr>
          <p:nvPr/>
        </p:nvSpPr>
        <p:spPr>
          <a:xfrm>
            <a:off x="581192" y="2180496"/>
            <a:ext cx="11029615" cy="4429854"/>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200" b="1" dirty="0">
                <a:latin typeface="Calibri" panose="020F0502020204030204" pitchFamily="34" charset="0"/>
                <a:cs typeface="Calibri" panose="020F0502020204030204" pitchFamily="34" charset="0"/>
              </a:rPr>
              <a:t>WSUD in NZ</a:t>
            </a:r>
          </a:p>
          <a:p>
            <a:pPr lvl="1"/>
            <a:r>
              <a:rPr lang="en-US" sz="3200" b="1" dirty="0">
                <a:latin typeface="Calibri" panose="020F0502020204030204" pitchFamily="34" charset="0"/>
                <a:cs typeface="Calibri" panose="020F0502020204030204" pitchFamily="34" charset="0"/>
              </a:rPr>
              <a:t>implicitly reflects Maori values</a:t>
            </a:r>
          </a:p>
          <a:p>
            <a:pPr lvl="1"/>
            <a:r>
              <a:rPr lang="en-US" sz="3200" b="1" dirty="0">
                <a:latin typeface="Calibri" panose="020F0502020204030204" pitchFamily="34" charset="0"/>
                <a:cs typeface="Calibri" panose="020F0502020204030204" pitchFamily="34" charset="0"/>
              </a:rPr>
              <a:t>principles are interwoven within the fabric of Te Ao Māori</a:t>
            </a:r>
          </a:p>
          <a:p>
            <a:r>
              <a:rPr lang="en-US" sz="3200" b="1" dirty="0">
                <a:latin typeface="Calibri" panose="020F0502020204030204" pitchFamily="34" charset="0"/>
                <a:cs typeface="Calibri" panose="020F0502020204030204" pitchFamily="34" charset="0"/>
              </a:rPr>
              <a:t>Recognition </a:t>
            </a:r>
            <a:r>
              <a:rPr lang="en-AU" sz="3200" b="1" dirty="0">
                <a:latin typeface="Calibri" panose="020F0502020204030204" pitchFamily="34" charset="0"/>
                <a:cs typeface="Calibri" panose="020F0502020204030204" pitchFamily="34" charset="0"/>
              </a:rPr>
              <a:t>&amp; value </a:t>
            </a:r>
            <a:r>
              <a:rPr lang="en-US" sz="3200" b="1" dirty="0">
                <a:latin typeface="Calibri" panose="020F0502020204030204" pitchFamily="34" charset="0"/>
                <a:cs typeface="Calibri" panose="020F0502020204030204" pitchFamily="34" charset="0"/>
              </a:rPr>
              <a:t>of Te Ao Māori is becoming more explicit</a:t>
            </a:r>
            <a:endParaRPr lang="en-AU" sz="3200" b="1" dirty="0">
              <a:latin typeface="Calibri" panose="020F0502020204030204" pitchFamily="34" charset="0"/>
              <a:cs typeface="Calibri" panose="020F0502020204030204" pitchFamily="34" charset="0"/>
            </a:endParaRPr>
          </a:p>
          <a:p>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811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2" descr="Image result for flax kite image">
            <a:extLst>
              <a:ext uri="{FF2B5EF4-FFF2-40B4-BE49-F238E27FC236}">
                <a16:creationId xmlns:a16="http://schemas.microsoft.com/office/drawing/2014/main" xmlns="" id="{85737C1B-E90E-41B4-A5D3-85C46AD55A60}"/>
              </a:ext>
            </a:extLst>
          </p:cNvPr>
          <p:cNvPicPr>
            <a:picLocks noChangeAspect="1" noChangeArrowheads="1"/>
          </p:cNvPicPr>
          <p:nvPr/>
        </p:nvPicPr>
        <p:blipFill rotWithShape="1">
          <a:blip r:embed="rId3" cstate="hqprint">
            <a:alphaModFix amt="6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2">
            <a:extLst>
              <a:ext uri="{FF2B5EF4-FFF2-40B4-BE49-F238E27FC236}">
                <a16:creationId xmlns:a16="http://schemas.microsoft.com/office/drawing/2014/main" xmlns="" id="{486917D8-F37E-413C-B3DC-E64A6267ACD9}"/>
              </a:ext>
            </a:extLst>
          </p:cNvPr>
          <p:cNvSpPr txBox="1">
            <a:spLocks/>
          </p:cNvSpPr>
          <p:nvPr/>
        </p:nvSpPr>
        <p:spPr>
          <a:xfrm>
            <a:off x="581025" y="317501"/>
            <a:ext cx="11029950" cy="1428750"/>
          </a:xfrm>
          <a:prstGeom prst="rect">
            <a:avLst/>
          </a:prstGeom>
          <a:noFill/>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cap="none" dirty="0">
                <a:solidFill>
                  <a:schemeClr val="tx1"/>
                </a:solidFill>
                <a:latin typeface="Calibri" panose="020F0502020204030204" pitchFamily="34" charset="0"/>
                <a:cs typeface="Calibri" panose="020F0502020204030204" pitchFamily="34" charset="0"/>
              </a:rPr>
              <a:t>Are there opportunities to improve the implementation of WSUD through the integration of Te Ao Māori?</a:t>
            </a:r>
            <a:endParaRPr lang="en-US" sz="3600" cap="none" dirty="0">
              <a:solidFill>
                <a:schemeClr val="tx1"/>
              </a:solidFill>
              <a:latin typeface="Calibri" panose="020F0502020204030204" pitchFamily="34" charset="0"/>
              <a:cs typeface="Calibri" panose="020F0502020204030204" pitchFamily="34" charset="0"/>
            </a:endParaRPr>
          </a:p>
        </p:txBody>
      </p:sp>
      <p:sp>
        <p:nvSpPr>
          <p:cNvPr id="15" name="Content Placeholder 4">
            <a:extLst>
              <a:ext uri="{FF2B5EF4-FFF2-40B4-BE49-F238E27FC236}">
                <a16:creationId xmlns:a16="http://schemas.microsoft.com/office/drawing/2014/main" xmlns="" id="{8DEAF8A1-085E-4033-A1EE-93BB6EC62CAB}"/>
              </a:ext>
            </a:extLst>
          </p:cNvPr>
          <p:cNvSpPr txBox="1">
            <a:spLocks/>
          </p:cNvSpPr>
          <p:nvPr/>
        </p:nvSpPr>
        <p:spPr>
          <a:xfrm>
            <a:off x="581193" y="2180496"/>
            <a:ext cx="11029782" cy="4099724"/>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200" b="1" dirty="0">
                <a:latin typeface="Calibri" panose="020F0502020204030204" pitchFamily="34" charset="0"/>
                <a:cs typeface="Calibri" panose="020F0502020204030204" pitchFamily="34" charset="0"/>
              </a:rPr>
              <a:t>Inclusiveness of different perspectives</a:t>
            </a:r>
          </a:p>
          <a:p>
            <a:r>
              <a:rPr lang="en-NZ" sz="3200" b="1" dirty="0">
                <a:latin typeface="Calibri" panose="020F0502020204030204" pitchFamily="34" charset="0"/>
                <a:cs typeface="Calibri" panose="020F0502020204030204" pitchFamily="34" charset="0"/>
              </a:rPr>
              <a:t>Worldviews </a:t>
            </a:r>
            <a:r>
              <a:rPr lang="en-US" sz="3200" b="1" dirty="0">
                <a:latin typeface="Calibri" panose="020F0502020204030204" pitchFamily="34" charset="0"/>
                <a:cs typeface="Calibri" panose="020F0502020204030204" pitchFamily="34" charset="0"/>
              </a:rPr>
              <a:t>may run parallel, overlap, or remain unique</a:t>
            </a:r>
          </a:p>
          <a:p>
            <a:r>
              <a:rPr lang="en-US" sz="3200" b="1" dirty="0">
                <a:latin typeface="Calibri" panose="020F0502020204030204" pitchFamily="34" charset="0"/>
                <a:cs typeface="Calibri" panose="020F0502020204030204" pitchFamily="34" charset="0"/>
              </a:rPr>
              <a:t>Provide opportunity for mātauranga Māori to enrich contemporary scientific thinking</a:t>
            </a:r>
          </a:p>
          <a:p>
            <a:r>
              <a:rPr lang="en-US" sz="3200" b="1" dirty="0">
                <a:latin typeface="Calibri" panose="020F0502020204030204" pitchFamily="34" charset="0"/>
                <a:cs typeface="Calibri" panose="020F0502020204030204" pitchFamily="34" charset="0"/>
              </a:rPr>
              <a:t>Capacity building – </a:t>
            </a:r>
            <a:r>
              <a:rPr lang="en-AU" sz="3200" b="1" dirty="0">
                <a:latin typeface="Calibri" panose="020F0502020204030204" pitchFamily="34" charset="0"/>
                <a:cs typeface="Calibri" panose="020F0502020204030204" pitchFamily="34" charset="0"/>
              </a:rPr>
              <a:t>empowering </a:t>
            </a:r>
            <a:r>
              <a:rPr lang="en-US" sz="3200" b="1" dirty="0">
                <a:latin typeface="Calibri" panose="020F0502020204030204" pitchFamily="34" charset="0"/>
                <a:cs typeface="Calibri" panose="020F0502020204030204" pitchFamily="34" charset="0"/>
              </a:rPr>
              <a:t>knowledge for everyone!</a:t>
            </a:r>
            <a:endParaRPr lang="en-NZ"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593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clouds in the sand on a beach&#10;&#10;Description automatically generated">
            <a:extLst>
              <a:ext uri="{FF2B5EF4-FFF2-40B4-BE49-F238E27FC236}">
                <a16:creationId xmlns:a16="http://schemas.microsoft.com/office/drawing/2014/main" xmlns="" id="{4F594754-EEEA-4AC9-A6BF-934284DEEB2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
          <a:stretch/>
        </p:blipFill>
        <p:spPr>
          <a:xfrm>
            <a:off x="0" y="-285750"/>
            <a:ext cx="12192000" cy="7143750"/>
          </a:xfrm>
          <a:prstGeom prst="rect">
            <a:avLst/>
          </a:prstGeom>
        </p:spPr>
      </p:pic>
      <p:sp>
        <p:nvSpPr>
          <p:cNvPr id="3" name="Content Placeholder 2">
            <a:extLst>
              <a:ext uri="{FF2B5EF4-FFF2-40B4-BE49-F238E27FC236}">
                <a16:creationId xmlns:a16="http://schemas.microsoft.com/office/drawing/2014/main" xmlns="" id="{FAD67B73-BCDD-4D5E-A638-1F9C351E29B2}"/>
              </a:ext>
            </a:extLst>
          </p:cNvPr>
          <p:cNvSpPr>
            <a:spLocks noGrp="1"/>
          </p:cNvSpPr>
          <p:nvPr>
            <p:ph sz="half" idx="1"/>
          </p:nvPr>
        </p:nvSpPr>
        <p:spPr>
          <a:xfrm>
            <a:off x="275772" y="1612477"/>
            <a:ext cx="6241143" cy="3975523"/>
          </a:xfrm>
        </p:spPr>
        <p:txBody>
          <a:bodyPr>
            <a:normAutofit/>
          </a:bodyPr>
          <a:lstStyle/>
          <a:p>
            <a:pPr marL="0" indent="0">
              <a:buNone/>
            </a:pPr>
            <a:r>
              <a:rPr lang="mi-NZ" sz="3600" b="1" dirty="0">
                <a:solidFill>
                  <a:schemeClr val="bg1"/>
                </a:solidFill>
                <a:latin typeface="Calibri" panose="020F0502020204030204" pitchFamily="34" charset="0"/>
                <a:cs typeface="Calibri" panose="020F0502020204030204" pitchFamily="34" charset="0"/>
              </a:rPr>
              <a:t>Kua tawhiti kē tō haerenga mai,</a:t>
            </a:r>
            <a:br>
              <a:rPr lang="mi-NZ" sz="3600" b="1" dirty="0">
                <a:solidFill>
                  <a:schemeClr val="bg1"/>
                </a:solidFill>
                <a:latin typeface="Calibri" panose="020F0502020204030204" pitchFamily="34" charset="0"/>
                <a:cs typeface="Calibri" panose="020F0502020204030204" pitchFamily="34" charset="0"/>
              </a:rPr>
            </a:br>
            <a:r>
              <a:rPr lang="mi-NZ" sz="3600" b="1" dirty="0">
                <a:solidFill>
                  <a:schemeClr val="bg1"/>
                </a:solidFill>
                <a:latin typeface="Calibri" panose="020F0502020204030204" pitchFamily="34" charset="0"/>
                <a:cs typeface="Calibri" panose="020F0502020204030204" pitchFamily="34" charset="0"/>
              </a:rPr>
              <a:t>kia kore e haere tonu.</a:t>
            </a:r>
          </a:p>
          <a:p>
            <a:pPr marL="0" indent="0">
              <a:buNone/>
            </a:pPr>
            <a:r>
              <a:rPr lang="mi-NZ" sz="3600" b="1" dirty="0">
                <a:solidFill>
                  <a:schemeClr val="bg1"/>
                </a:solidFill>
                <a:latin typeface="Calibri" panose="020F0502020204030204" pitchFamily="34" charset="0"/>
                <a:cs typeface="Calibri" panose="020F0502020204030204" pitchFamily="34" charset="0"/>
              </a:rPr>
              <a:t>He nui rawa ō mahi,</a:t>
            </a:r>
            <a:br>
              <a:rPr lang="mi-NZ" sz="3600" b="1" dirty="0">
                <a:solidFill>
                  <a:schemeClr val="bg1"/>
                </a:solidFill>
                <a:latin typeface="Calibri" panose="020F0502020204030204" pitchFamily="34" charset="0"/>
                <a:cs typeface="Calibri" panose="020F0502020204030204" pitchFamily="34" charset="0"/>
              </a:rPr>
            </a:br>
            <a:r>
              <a:rPr lang="mi-NZ" sz="3600" b="1" dirty="0">
                <a:solidFill>
                  <a:schemeClr val="bg1"/>
                </a:solidFill>
                <a:latin typeface="Calibri" panose="020F0502020204030204" pitchFamily="34" charset="0"/>
                <a:cs typeface="Calibri" panose="020F0502020204030204" pitchFamily="34" charset="0"/>
              </a:rPr>
              <a:t>kia kore e mahi tonu.</a:t>
            </a:r>
          </a:p>
        </p:txBody>
      </p:sp>
      <p:sp>
        <p:nvSpPr>
          <p:cNvPr id="4" name="Content Placeholder 3">
            <a:extLst>
              <a:ext uri="{FF2B5EF4-FFF2-40B4-BE49-F238E27FC236}">
                <a16:creationId xmlns:a16="http://schemas.microsoft.com/office/drawing/2014/main" xmlns="" id="{CBD058B8-D8D1-4C7D-9DE6-54390C31ACDA}"/>
              </a:ext>
            </a:extLst>
          </p:cNvPr>
          <p:cNvSpPr>
            <a:spLocks noGrp="1"/>
          </p:cNvSpPr>
          <p:nvPr>
            <p:ph sz="half" idx="2"/>
          </p:nvPr>
        </p:nvSpPr>
        <p:spPr>
          <a:xfrm>
            <a:off x="6290017" y="1612476"/>
            <a:ext cx="5626211" cy="4106153"/>
          </a:xfrm>
        </p:spPr>
        <p:txBody>
          <a:bodyPr>
            <a:normAutofit/>
          </a:bodyPr>
          <a:lstStyle/>
          <a:p>
            <a:pPr marL="0" indent="0" algn="r">
              <a:buNone/>
            </a:pPr>
            <a:r>
              <a:rPr lang="en-NZ" sz="3600" b="1" dirty="0">
                <a:solidFill>
                  <a:schemeClr val="bg1"/>
                </a:solidFill>
                <a:latin typeface="Calibri" panose="020F0502020204030204" pitchFamily="34" charset="0"/>
                <a:cs typeface="Calibri" panose="020F0502020204030204" pitchFamily="34" charset="0"/>
              </a:rPr>
              <a:t>We have come too far,</a:t>
            </a:r>
            <a:br>
              <a:rPr lang="en-NZ" sz="3600" b="1" dirty="0">
                <a:solidFill>
                  <a:schemeClr val="bg1"/>
                </a:solidFill>
                <a:latin typeface="Calibri" panose="020F0502020204030204" pitchFamily="34" charset="0"/>
                <a:cs typeface="Calibri" panose="020F0502020204030204" pitchFamily="34" charset="0"/>
              </a:rPr>
            </a:br>
            <a:r>
              <a:rPr lang="en-NZ" sz="3600" b="1" dirty="0">
                <a:solidFill>
                  <a:schemeClr val="bg1"/>
                </a:solidFill>
                <a:latin typeface="Calibri" panose="020F0502020204030204" pitchFamily="34" charset="0"/>
                <a:cs typeface="Calibri" panose="020F0502020204030204" pitchFamily="34" charset="0"/>
              </a:rPr>
              <a:t> not to go further.</a:t>
            </a:r>
          </a:p>
          <a:p>
            <a:pPr marL="0" indent="0" algn="r">
              <a:buNone/>
            </a:pPr>
            <a:r>
              <a:rPr lang="en-NZ" sz="3600" b="1" dirty="0">
                <a:solidFill>
                  <a:schemeClr val="bg1"/>
                </a:solidFill>
                <a:latin typeface="Calibri" panose="020F0502020204030204" pitchFamily="34" charset="0"/>
                <a:cs typeface="Calibri" panose="020F0502020204030204" pitchFamily="34" charset="0"/>
              </a:rPr>
              <a:t>We have done too much, not to do more.</a:t>
            </a:r>
          </a:p>
          <a:p>
            <a:pPr marL="0" indent="0" algn="r">
              <a:buNone/>
            </a:pPr>
            <a:r>
              <a:rPr lang="en-NZ" sz="3200" b="1" i="1" dirty="0">
                <a:solidFill>
                  <a:schemeClr val="bg1"/>
                </a:solidFill>
                <a:latin typeface="Calibri" panose="020F0502020204030204" pitchFamily="34" charset="0"/>
                <a:cs typeface="Calibri" panose="020F0502020204030204" pitchFamily="34" charset="0"/>
              </a:rPr>
              <a:t/>
            </a:r>
            <a:br>
              <a:rPr lang="en-NZ" sz="3200" b="1" i="1" dirty="0">
                <a:solidFill>
                  <a:schemeClr val="bg1"/>
                </a:solidFill>
                <a:latin typeface="Calibri" panose="020F0502020204030204" pitchFamily="34" charset="0"/>
                <a:cs typeface="Calibri" panose="020F0502020204030204" pitchFamily="34" charset="0"/>
              </a:rPr>
            </a:br>
            <a:r>
              <a:rPr lang="mi-NZ" sz="3200" b="1" i="1" dirty="0">
                <a:solidFill>
                  <a:schemeClr val="bg1"/>
                </a:solidFill>
                <a:latin typeface="Calibri" panose="020F0502020204030204" pitchFamily="34" charset="0"/>
                <a:cs typeface="Calibri" panose="020F0502020204030204" pitchFamily="34" charset="0"/>
              </a:rPr>
              <a:t>Tā</a:t>
            </a:r>
            <a:r>
              <a:rPr lang="en-NZ" sz="3200" b="1" i="1" dirty="0">
                <a:solidFill>
                  <a:schemeClr val="bg1"/>
                </a:solidFill>
                <a:latin typeface="Calibri" panose="020F0502020204030204" pitchFamily="34" charset="0"/>
                <a:cs typeface="Calibri" panose="020F0502020204030204" pitchFamily="34" charset="0"/>
              </a:rPr>
              <a:t> Hemi Henare, 1989</a:t>
            </a:r>
          </a:p>
          <a:p>
            <a:pPr marL="0" indent="0" algn="r">
              <a:buNone/>
            </a:pPr>
            <a:endParaRPr lang="en-NZ" sz="3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9918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clouds in the sand on a beach&#10;&#10;Description automatically generated">
            <a:extLst>
              <a:ext uri="{FF2B5EF4-FFF2-40B4-BE49-F238E27FC236}">
                <a16:creationId xmlns:a16="http://schemas.microsoft.com/office/drawing/2014/main" xmlns="" id="{4F594754-EEEA-4AC9-A6BF-934284DEEB2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
          <a:stretch/>
        </p:blipFill>
        <p:spPr>
          <a:xfrm>
            <a:off x="0" y="-285750"/>
            <a:ext cx="12192000" cy="7143750"/>
          </a:xfrm>
          <a:prstGeom prst="rect">
            <a:avLst/>
          </a:prstGeom>
        </p:spPr>
      </p:pic>
      <p:sp>
        <p:nvSpPr>
          <p:cNvPr id="3" name="Content Placeholder 2">
            <a:extLst>
              <a:ext uri="{FF2B5EF4-FFF2-40B4-BE49-F238E27FC236}">
                <a16:creationId xmlns:a16="http://schemas.microsoft.com/office/drawing/2014/main" xmlns="" id="{FAD67B73-BCDD-4D5E-A638-1F9C351E29B2}"/>
              </a:ext>
            </a:extLst>
          </p:cNvPr>
          <p:cNvSpPr>
            <a:spLocks noGrp="1"/>
          </p:cNvSpPr>
          <p:nvPr>
            <p:ph sz="half" idx="1"/>
          </p:nvPr>
        </p:nvSpPr>
        <p:spPr>
          <a:xfrm>
            <a:off x="581193" y="475403"/>
            <a:ext cx="5889660" cy="3633047"/>
          </a:xfrm>
        </p:spPr>
        <p:txBody>
          <a:bodyPr>
            <a:normAutofit/>
          </a:bodyPr>
          <a:lstStyle/>
          <a:p>
            <a:pPr marL="0" indent="0">
              <a:buNone/>
            </a:pPr>
            <a:r>
              <a:rPr lang="en-US" sz="4000" b="1" dirty="0">
                <a:solidFill>
                  <a:schemeClr val="bg1"/>
                </a:solidFill>
                <a:latin typeface="Calibri" panose="020F0502020204030204" pitchFamily="34" charset="0"/>
                <a:cs typeface="Calibri" panose="020F0502020204030204" pitchFamily="34" charset="0"/>
              </a:rPr>
              <a:t>Ngā mihi </a:t>
            </a:r>
            <a:r>
              <a:rPr lang="mi-NZ" sz="4000" b="1" dirty="0">
                <a:solidFill>
                  <a:schemeClr val="bg1"/>
                </a:solidFill>
                <a:latin typeface="Calibri" panose="020F0502020204030204" pitchFamily="34" charset="0"/>
                <a:cs typeface="Calibri" panose="020F0502020204030204" pitchFamily="34" charset="0"/>
              </a:rPr>
              <a:t>nui</a:t>
            </a:r>
            <a:r>
              <a:rPr lang="en-US" sz="4000" b="1" dirty="0">
                <a:solidFill>
                  <a:schemeClr val="bg1"/>
                </a:solidFill>
                <a:latin typeface="Calibri" panose="020F0502020204030204" pitchFamily="34" charset="0"/>
                <a:cs typeface="Calibri" panose="020F0502020204030204" pitchFamily="34" charset="0"/>
              </a:rPr>
              <a:t> </a:t>
            </a:r>
            <a:r>
              <a:rPr lang="mi-NZ" sz="4000" b="1" dirty="0">
                <a:solidFill>
                  <a:schemeClr val="bg1"/>
                </a:solidFill>
                <a:latin typeface="Calibri" panose="020F0502020204030204" pitchFamily="34" charset="0"/>
                <a:cs typeface="Calibri" panose="020F0502020204030204" pitchFamily="34" charset="0"/>
              </a:rPr>
              <a:t>ki</a:t>
            </a:r>
            <a:r>
              <a:rPr lang="en-US" sz="4000" b="1" dirty="0">
                <a:solidFill>
                  <a:schemeClr val="bg1"/>
                </a:solidFill>
                <a:latin typeface="Calibri" panose="020F0502020204030204" pitchFamily="34" charset="0"/>
                <a:cs typeface="Calibri" panose="020F0502020204030204" pitchFamily="34" charset="0"/>
              </a:rPr>
              <a:t> a koutou!</a:t>
            </a:r>
            <a:br>
              <a:rPr lang="en-US" sz="4000" b="1" dirty="0">
                <a:solidFill>
                  <a:schemeClr val="bg1"/>
                </a:solidFill>
                <a:latin typeface="Calibri" panose="020F0502020204030204" pitchFamily="34" charset="0"/>
                <a:cs typeface="Calibri" panose="020F0502020204030204" pitchFamily="34" charset="0"/>
              </a:rPr>
            </a:br>
            <a:endParaRPr lang="en-US" sz="4000" b="1" dirty="0">
              <a:solidFill>
                <a:schemeClr val="bg1"/>
              </a:solidFill>
              <a:latin typeface="Calibri" panose="020F0502020204030204" pitchFamily="34" charset="0"/>
              <a:cs typeface="Calibri" panose="020F0502020204030204" pitchFamily="34" charset="0"/>
            </a:endParaRPr>
          </a:p>
          <a:p>
            <a:pPr marL="0" indent="0">
              <a:buNone/>
            </a:pPr>
            <a:r>
              <a:rPr lang="en-US" sz="4000" b="1" dirty="0">
                <a:solidFill>
                  <a:schemeClr val="bg1"/>
                </a:solidFill>
                <a:latin typeface="Calibri" panose="020F0502020204030204" pitchFamily="34" charset="0"/>
                <a:cs typeface="Calibri" panose="020F0502020204030204" pitchFamily="34" charset="0"/>
              </a:rPr>
              <a:t>He </a:t>
            </a:r>
            <a:r>
              <a:rPr lang="mi-NZ" sz="4000" b="1" dirty="0">
                <a:solidFill>
                  <a:schemeClr val="bg1"/>
                </a:solidFill>
                <a:latin typeface="Calibri" panose="020F0502020204030204" pitchFamily="34" charset="0"/>
                <a:cs typeface="Calibri" panose="020F0502020204030204" pitchFamily="34" charset="0"/>
              </a:rPr>
              <a:t>pātai</a:t>
            </a:r>
            <a:r>
              <a:rPr lang="en-US" sz="4000" b="1" dirty="0">
                <a:solidFill>
                  <a:schemeClr val="bg1"/>
                </a:solidFill>
                <a:latin typeface="Calibri" panose="020F0502020204030204" pitchFamily="34" charset="0"/>
                <a:cs typeface="Calibri" panose="020F0502020204030204" pitchFamily="34" charset="0"/>
              </a:rPr>
              <a:t>?</a:t>
            </a:r>
          </a:p>
        </p:txBody>
      </p:sp>
      <p:sp>
        <p:nvSpPr>
          <p:cNvPr id="4" name="Content Placeholder 3">
            <a:extLst>
              <a:ext uri="{FF2B5EF4-FFF2-40B4-BE49-F238E27FC236}">
                <a16:creationId xmlns:a16="http://schemas.microsoft.com/office/drawing/2014/main" xmlns="" id="{CBD058B8-D8D1-4C7D-9DE6-54390C31ACDA}"/>
              </a:ext>
            </a:extLst>
          </p:cNvPr>
          <p:cNvSpPr>
            <a:spLocks noGrp="1"/>
          </p:cNvSpPr>
          <p:nvPr>
            <p:ph sz="half" idx="2"/>
          </p:nvPr>
        </p:nvSpPr>
        <p:spPr>
          <a:xfrm>
            <a:off x="6188417" y="475403"/>
            <a:ext cx="5422392" cy="3633047"/>
          </a:xfrm>
        </p:spPr>
        <p:txBody>
          <a:bodyPr>
            <a:normAutofit/>
          </a:bodyPr>
          <a:lstStyle/>
          <a:p>
            <a:pPr marL="0" indent="0" algn="r">
              <a:buNone/>
            </a:pPr>
            <a:r>
              <a:rPr lang="en-US" sz="4000" b="1" dirty="0">
                <a:solidFill>
                  <a:schemeClr val="bg1"/>
                </a:solidFill>
                <a:latin typeface="Calibri" panose="020F0502020204030204" pitchFamily="34" charset="0"/>
                <a:cs typeface="Calibri" panose="020F0502020204030204" pitchFamily="34" charset="0"/>
              </a:rPr>
              <a:t>Thank you very much!</a:t>
            </a:r>
            <a:br>
              <a:rPr lang="en-US" sz="4000" b="1" dirty="0">
                <a:solidFill>
                  <a:schemeClr val="bg1"/>
                </a:solidFill>
                <a:latin typeface="Calibri" panose="020F0502020204030204" pitchFamily="34" charset="0"/>
                <a:cs typeface="Calibri" panose="020F0502020204030204" pitchFamily="34" charset="0"/>
              </a:rPr>
            </a:br>
            <a:endParaRPr lang="en-US" sz="4000" b="1" dirty="0">
              <a:solidFill>
                <a:schemeClr val="bg1"/>
              </a:solidFill>
              <a:latin typeface="Calibri" panose="020F0502020204030204" pitchFamily="34" charset="0"/>
              <a:cs typeface="Calibri" panose="020F0502020204030204" pitchFamily="34" charset="0"/>
            </a:endParaRPr>
          </a:p>
          <a:p>
            <a:pPr marL="0" indent="0" algn="r">
              <a:buNone/>
            </a:pPr>
            <a:r>
              <a:rPr lang="en-US" sz="4000" b="1" dirty="0">
                <a:solidFill>
                  <a:schemeClr val="bg1"/>
                </a:solidFill>
                <a:latin typeface="Calibri" panose="020F0502020204030204" pitchFamily="34" charset="0"/>
                <a:cs typeface="Calibri" panose="020F0502020204030204" pitchFamily="34" charset="0"/>
              </a:rPr>
              <a:t>Questions?</a:t>
            </a:r>
            <a:endParaRPr lang="en-NZ" sz="4000" b="1" dirty="0">
              <a:solidFill>
                <a:schemeClr val="bg1"/>
              </a:solidFill>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xmlns="" id="{E6A6C919-CD88-43EE-89F1-439BA2626F48}"/>
              </a:ext>
            </a:extLst>
          </p:cNvPr>
          <p:cNvGrpSpPr/>
          <p:nvPr/>
        </p:nvGrpSpPr>
        <p:grpSpPr>
          <a:xfrm>
            <a:off x="1958331" y="3450566"/>
            <a:ext cx="8436522" cy="2944462"/>
            <a:chOff x="1642274" y="3749016"/>
            <a:chExt cx="8436522" cy="2944462"/>
          </a:xfrm>
          <a:solidFill>
            <a:schemeClr val="bg1"/>
          </a:solidFill>
        </p:grpSpPr>
        <p:grpSp>
          <p:nvGrpSpPr>
            <p:cNvPr id="8" name="Group 7">
              <a:extLst>
                <a:ext uri="{FF2B5EF4-FFF2-40B4-BE49-F238E27FC236}">
                  <a16:creationId xmlns:a16="http://schemas.microsoft.com/office/drawing/2014/main" xmlns="" id="{FA97A200-254E-4092-A576-E8F0128CC0E3}"/>
                </a:ext>
              </a:extLst>
            </p:cNvPr>
            <p:cNvGrpSpPr/>
            <p:nvPr/>
          </p:nvGrpSpPr>
          <p:grpSpPr>
            <a:xfrm>
              <a:off x="1642274" y="3749016"/>
              <a:ext cx="4068000" cy="2944462"/>
              <a:chOff x="626274" y="3591875"/>
              <a:chExt cx="4068000" cy="2944462"/>
            </a:xfrm>
            <a:grpFill/>
          </p:grpSpPr>
          <p:pic>
            <p:nvPicPr>
              <p:cNvPr id="6" name="Picture 5">
                <a:extLst>
                  <a:ext uri="{FF2B5EF4-FFF2-40B4-BE49-F238E27FC236}">
                    <a16:creationId xmlns:a16="http://schemas.microsoft.com/office/drawing/2014/main" xmlns="" id="{299FDB4B-780E-49C2-A2DA-2D3DBF94D3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626274" y="4404064"/>
                <a:ext cx="4068000" cy="2132273"/>
              </a:xfrm>
              <a:prstGeom prst="rect">
                <a:avLst/>
              </a:prstGeom>
              <a:grpFill/>
              <a:ln>
                <a:noFill/>
              </a:ln>
            </p:spPr>
          </p:pic>
          <p:pic>
            <p:nvPicPr>
              <p:cNvPr id="5" name="Picture 4">
                <a:extLst>
                  <a:ext uri="{FF2B5EF4-FFF2-40B4-BE49-F238E27FC236}">
                    <a16:creationId xmlns:a16="http://schemas.microsoft.com/office/drawing/2014/main" xmlns="" id="{15367C6C-93DB-461A-ACFE-BA5455AEC6CC}"/>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6473" y="3591875"/>
                <a:ext cx="4067603" cy="907163"/>
              </a:xfrm>
              <a:prstGeom prst="rect">
                <a:avLst/>
              </a:prstGeom>
              <a:grpFill/>
            </p:spPr>
          </p:pic>
        </p:grpSp>
        <p:grpSp>
          <p:nvGrpSpPr>
            <p:cNvPr id="11" name="Group 10">
              <a:extLst>
                <a:ext uri="{FF2B5EF4-FFF2-40B4-BE49-F238E27FC236}">
                  <a16:creationId xmlns:a16="http://schemas.microsoft.com/office/drawing/2014/main" xmlns="" id="{BCA7C8AD-52C3-47D0-A64C-294036A05F7B}"/>
                </a:ext>
              </a:extLst>
            </p:cNvPr>
            <p:cNvGrpSpPr/>
            <p:nvPr/>
          </p:nvGrpSpPr>
          <p:grpSpPr>
            <a:xfrm>
              <a:off x="6154796" y="4299729"/>
              <a:ext cx="3924000" cy="1861286"/>
              <a:chOff x="6154796" y="4295775"/>
              <a:chExt cx="3924000" cy="1861286"/>
            </a:xfrm>
            <a:grpFill/>
          </p:grpSpPr>
          <p:pic>
            <p:nvPicPr>
              <p:cNvPr id="10" name="Picture 9" descr="A close up of a sign&#10;&#10;Description automatically generated">
                <a:extLst>
                  <a:ext uri="{FF2B5EF4-FFF2-40B4-BE49-F238E27FC236}">
                    <a16:creationId xmlns:a16="http://schemas.microsoft.com/office/drawing/2014/main" xmlns="" id="{E64ADBE7-BC18-40B1-93BB-83E2EC9A13F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54796" y="4295775"/>
                <a:ext cx="3924000" cy="1059480"/>
              </a:xfrm>
              <a:prstGeom prst="rect">
                <a:avLst/>
              </a:prstGeom>
              <a:grpFill/>
            </p:spPr>
          </p:pic>
          <p:pic>
            <p:nvPicPr>
              <p:cNvPr id="7" name="Picture 6" descr="Image result for wsp opus">
                <a:extLst>
                  <a:ext uri="{FF2B5EF4-FFF2-40B4-BE49-F238E27FC236}">
                    <a16:creationId xmlns:a16="http://schemas.microsoft.com/office/drawing/2014/main" xmlns="" id="{1E75635D-0888-4BBA-AED7-7FF62523AA3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bwMode="auto">
              <a:xfrm>
                <a:off x="6154796" y="5349873"/>
                <a:ext cx="3924000" cy="807188"/>
              </a:xfrm>
              <a:prstGeom prst="rect">
                <a:avLst/>
              </a:prstGeom>
              <a:grpFill/>
              <a:ln>
                <a:noFill/>
              </a:ln>
              <a:extLst>
                <a:ext uri="{53640926-AAD7-44D8-BBD7-CCE9431645EC}">
                  <a14:shadowObscured xmlns:a14="http://schemas.microsoft.com/office/drawing/2010/main"/>
                </a:ext>
              </a:extLst>
            </p:spPr>
          </p:pic>
        </p:grpSp>
      </p:grpSp>
    </p:spTree>
    <p:extLst>
      <p:ext uri="{BB962C8B-B14F-4D97-AF65-F5344CB8AC3E}">
        <p14:creationId xmlns:p14="http://schemas.microsoft.com/office/powerpoint/2010/main" val="690030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xmlns="" id="{48E96387-12F1-45E4-9322-ABBF2EE04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9">
            <a:extLst>
              <a:ext uri="{FF2B5EF4-FFF2-40B4-BE49-F238E27FC236}">
                <a16:creationId xmlns:a16="http://schemas.microsoft.com/office/drawing/2014/main" xmlns="" id="{A9F421DD-DE4E-4547-A904-3F80E25E3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1">
            <a:extLst>
              <a:ext uri="{FF2B5EF4-FFF2-40B4-BE49-F238E27FC236}">
                <a16:creationId xmlns:a16="http://schemas.microsoft.com/office/drawing/2014/main" xmlns="" id="{09985DEC-1215-4209-9708-B45CC9774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3">
            <a:extLst>
              <a:ext uri="{FF2B5EF4-FFF2-40B4-BE49-F238E27FC236}">
                <a16:creationId xmlns:a16="http://schemas.microsoft.com/office/drawing/2014/main" xmlns="" id="{90EB7086-616E-4D44-94BE-D0F7635617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 name="Rectangle 15">
            <a:extLst>
              <a:ext uri="{FF2B5EF4-FFF2-40B4-BE49-F238E27FC236}">
                <a16:creationId xmlns:a16="http://schemas.microsoft.com/office/drawing/2014/main" xmlns="" id="{A56981F2-287B-4FF9-ADF9-BA62CF2D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23900"/>
            <a:ext cx="12192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xmlns="" id="{40F82A69-9596-4651-9C10-98D77BBB518B}"/>
              </a:ext>
            </a:extLst>
          </p:cNvPr>
          <p:cNvSpPr>
            <a:spLocks noGrp="1"/>
          </p:cNvSpPr>
          <p:nvPr>
            <p:ph type="title"/>
          </p:nvPr>
        </p:nvSpPr>
        <p:spPr>
          <a:xfrm>
            <a:off x="581191" y="723901"/>
            <a:ext cx="10993549" cy="1428750"/>
          </a:xfrm>
        </p:spPr>
        <p:txBody>
          <a:bodyPr vert="horz" lIns="91440" tIns="45720" rIns="91440" bIns="45720" rtlCol="0" anchor="b">
            <a:normAutofit/>
          </a:bodyPr>
          <a:lstStyle/>
          <a:p>
            <a:r>
              <a:rPr lang="en-US" sz="4000" dirty="0">
                <a:solidFill>
                  <a:schemeClr val="accent1"/>
                </a:solidFill>
                <a:latin typeface="Calibri" panose="020F0502020204030204" pitchFamily="34" charset="0"/>
                <a:cs typeface="Calibri" panose="020F0502020204030204" pitchFamily="34" charset="0"/>
              </a:rPr>
              <a:t>Background</a:t>
            </a:r>
          </a:p>
        </p:txBody>
      </p:sp>
      <p:sp>
        <p:nvSpPr>
          <p:cNvPr id="5" name="Content Placeholder 4">
            <a:extLst>
              <a:ext uri="{FF2B5EF4-FFF2-40B4-BE49-F238E27FC236}">
                <a16:creationId xmlns:a16="http://schemas.microsoft.com/office/drawing/2014/main" xmlns="" id="{16016E2C-E865-4002-9DE0-951A66E81D76}"/>
              </a:ext>
            </a:extLst>
          </p:cNvPr>
          <p:cNvSpPr>
            <a:spLocks noGrp="1"/>
          </p:cNvSpPr>
          <p:nvPr>
            <p:ph idx="1"/>
          </p:nvPr>
        </p:nvSpPr>
        <p:spPr>
          <a:xfrm>
            <a:off x="581193" y="2180496"/>
            <a:ext cx="6208744" cy="4099724"/>
          </a:xfrm>
        </p:spPr>
        <p:txBody>
          <a:bodyPr>
            <a:normAutofit/>
          </a:bodyPr>
          <a:lstStyle/>
          <a:p>
            <a:r>
              <a:rPr lang="en-NZ" sz="2800" dirty="0">
                <a:latin typeface="Calibri" panose="020F0502020204030204" pitchFamily="34" charset="0"/>
                <a:cs typeface="Calibri" panose="020F0502020204030204" pitchFamily="34" charset="0"/>
              </a:rPr>
              <a:t>Activating WSUD: </a:t>
            </a:r>
          </a:p>
          <a:p>
            <a:pPr marL="324000" lvl="1" indent="0">
              <a:buNone/>
            </a:pPr>
            <a:r>
              <a:rPr lang="en-US" sz="2800" i="1" dirty="0">
                <a:latin typeface="Calibri" panose="020F0502020204030204" pitchFamily="34" charset="0"/>
                <a:cs typeface="Calibri" panose="020F0502020204030204" pitchFamily="34" charset="0"/>
              </a:rPr>
              <a:t>Enhance capability &amp; address current barriers to the uptake of WSUD</a:t>
            </a:r>
            <a:endParaRPr lang="en-NZ" sz="2800" dirty="0">
              <a:latin typeface="Calibri" panose="020F0502020204030204" pitchFamily="34" charset="0"/>
              <a:cs typeface="Calibri" panose="020F0502020204030204" pitchFamily="34" charset="0"/>
            </a:endParaRPr>
          </a:p>
          <a:p>
            <a:pPr marL="324000" lvl="1" indent="0">
              <a:buNone/>
            </a:pPr>
            <a:r>
              <a:rPr lang="en-US" sz="2800" i="1" dirty="0">
                <a:latin typeface="Calibri" panose="020F0502020204030204" pitchFamily="34" charset="0"/>
                <a:cs typeface="Calibri" panose="020F0502020204030204" pitchFamily="34" charset="0"/>
              </a:rPr>
              <a:t>Increasing sensitivity to Māori values and aspirations</a:t>
            </a:r>
          </a:p>
          <a:p>
            <a:endParaRPr lang="en-US" sz="1000" dirty="0">
              <a:latin typeface="Calibri" panose="020F0502020204030204" pitchFamily="34" charset="0"/>
              <a:cs typeface="Calibri" panose="020F0502020204030204" pitchFamily="34" charset="0"/>
            </a:endParaRPr>
          </a:p>
          <a:p>
            <a:r>
              <a:rPr lang="en-US" sz="2900" dirty="0">
                <a:latin typeface="Calibri" panose="020F0502020204030204" pitchFamily="34" charset="0"/>
                <a:cs typeface="Calibri" panose="020F0502020204030204" pitchFamily="34" charset="0"/>
              </a:rPr>
              <a:t>Culturally Enhanced SW Management – Integration with Te Ao Māori</a:t>
            </a:r>
            <a:endParaRPr lang="en-NZ" sz="2900" i="1" dirty="0">
              <a:latin typeface="Calibri" panose="020F0502020204030204" pitchFamily="34" charset="0"/>
              <a:cs typeface="Calibri" panose="020F0502020204030204" pitchFamily="34" charset="0"/>
            </a:endParaRPr>
          </a:p>
        </p:txBody>
      </p:sp>
      <p:pic>
        <p:nvPicPr>
          <p:cNvPr id="4" name="Picture 3" descr="A group of people sitting in front of a crowd&#10;&#10;Description automatically generated">
            <a:extLst>
              <a:ext uri="{FF2B5EF4-FFF2-40B4-BE49-F238E27FC236}">
                <a16:creationId xmlns:a16="http://schemas.microsoft.com/office/drawing/2014/main" xmlns="" id="{762205FF-4842-44BA-B499-80AEF88F924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92000" y="3544550"/>
            <a:ext cx="5400000" cy="3313450"/>
          </a:xfrm>
          <a:prstGeom prst="rect">
            <a:avLst/>
          </a:prstGeom>
        </p:spPr>
      </p:pic>
      <p:grpSp>
        <p:nvGrpSpPr>
          <p:cNvPr id="2" name="Group 1">
            <a:extLst>
              <a:ext uri="{FF2B5EF4-FFF2-40B4-BE49-F238E27FC236}">
                <a16:creationId xmlns:a16="http://schemas.microsoft.com/office/drawing/2014/main" xmlns="" id="{C5910378-F175-4942-B2E2-BB0EE95D7031}"/>
              </a:ext>
            </a:extLst>
          </p:cNvPr>
          <p:cNvGrpSpPr/>
          <p:nvPr/>
        </p:nvGrpSpPr>
        <p:grpSpPr>
          <a:xfrm>
            <a:off x="6789937" y="0"/>
            <a:ext cx="5390188" cy="3546000"/>
            <a:chOff x="6789937" y="3312000"/>
            <a:chExt cx="5390188" cy="3546000"/>
          </a:xfrm>
        </p:grpSpPr>
        <p:pic>
          <p:nvPicPr>
            <p:cNvPr id="6" name="Picture 5">
              <a:extLst>
                <a:ext uri="{FF2B5EF4-FFF2-40B4-BE49-F238E27FC236}">
                  <a16:creationId xmlns:a16="http://schemas.microsoft.com/office/drawing/2014/main" xmlns="" id="{E7423E66-3C09-4F93-99F1-C208C435B7A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89937" y="3312000"/>
              <a:ext cx="2700000" cy="3546000"/>
            </a:xfrm>
            <a:prstGeom prst="rect">
              <a:avLst/>
            </a:prstGeom>
          </p:spPr>
        </p:pic>
        <p:pic>
          <p:nvPicPr>
            <p:cNvPr id="7" name="Picture 6">
              <a:extLst>
                <a:ext uri="{FF2B5EF4-FFF2-40B4-BE49-F238E27FC236}">
                  <a16:creationId xmlns:a16="http://schemas.microsoft.com/office/drawing/2014/main" xmlns="" id="{9D849049-99F5-405B-AE63-28248A2310D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480125" y="3312300"/>
              <a:ext cx="2700000" cy="3545401"/>
            </a:xfrm>
            <a:prstGeom prst="rect">
              <a:avLst/>
            </a:prstGeom>
          </p:spPr>
        </p:pic>
      </p:grpSp>
    </p:spTree>
    <p:extLst>
      <p:ext uri="{BB962C8B-B14F-4D97-AF65-F5344CB8AC3E}">
        <p14:creationId xmlns:p14="http://schemas.microsoft.com/office/powerpoint/2010/main" val="2741987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 name="Picture 15" descr="A close up of a tree&#10;&#10;Description automatically generated">
            <a:extLst>
              <a:ext uri="{FF2B5EF4-FFF2-40B4-BE49-F238E27FC236}">
                <a16:creationId xmlns:a16="http://schemas.microsoft.com/office/drawing/2014/main" xmlns="" id="{3A7603FA-667B-4556-A689-C6213500FCE3}"/>
              </a:ext>
            </a:extLst>
          </p:cNvPr>
          <p:cNvPicPr>
            <a:picLocks noChangeAspect="1"/>
          </p:cNvPicPr>
          <p:nvPr/>
        </p:nvPicPr>
        <p:blipFill rotWithShape="1">
          <a:blip r:embed="rId3" cstate="hqprint">
            <a:alphaModFix amt="35000"/>
            <a:extLst>
              <a:ext uri="{28A0092B-C50C-407E-A947-70E740481C1C}">
                <a14:useLocalDpi xmlns:a14="http://schemas.microsoft.com/office/drawing/2010/main"/>
              </a:ext>
            </a:extLst>
          </a:blip>
          <a:srcRect/>
          <a:stretch/>
        </p:blipFill>
        <p:spPr>
          <a:xfrm>
            <a:off x="0" y="-6961"/>
            <a:ext cx="12192000" cy="6871922"/>
          </a:xfrm>
          <a:prstGeom prst="rect">
            <a:avLst/>
          </a:prstGeom>
        </p:spPr>
      </p:pic>
      <p:sp>
        <p:nvSpPr>
          <p:cNvPr id="13" name="Title 2">
            <a:extLst>
              <a:ext uri="{FF2B5EF4-FFF2-40B4-BE49-F238E27FC236}">
                <a16:creationId xmlns:a16="http://schemas.microsoft.com/office/drawing/2014/main" xmlns="" id="{486917D8-F37E-413C-B3DC-E64A6267ACD9}"/>
              </a:ext>
            </a:extLst>
          </p:cNvPr>
          <p:cNvSpPr txBox="1">
            <a:spLocks/>
          </p:cNvSpPr>
          <p:nvPr/>
        </p:nvSpPr>
        <p:spPr>
          <a:xfrm>
            <a:off x="581025" y="723901"/>
            <a:ext cx="11029950" cy="1428750"/>
          </a:xfrm>
          <a:prstGeom prst="rect">
            <a:avLst/>
          </a:prstGeom>
          <a:noFill/>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solidFill>
                  <a:schemeClr val="accent1"/>
                </a:solidFill>
                <a:latin typeface="Calibri" panose="020F0502020204030204" pitchFamily="34" charset="0"/>
                <a:cs typeface="Calibri" panose="020F0502020204030204" pitchFamily="34" charset="0"/>
              </a:rPr>
              <a:t>Purpose</a:t>
            </a:r>
          </a:p>
        </p:txBody>
      </p:sp>
      <p:sp>
        <p:nvSpPr>
          <p:cNvPr id="15" name="Content Placeholder 4">
            <a:extLst>
              <a:ext uri="{FF2B5EF4-FFF2-40B4-BE49-F238E27FC236}">
                <a16:creationId xmlns:a16="http://schemas.microsoft.com/office/drawing/2014/main" xmlns="" id="{8DEAF8A1-085E-4033-A1EE-93BB6EC62CAB}"/>
              </a:ext>
            </a:extLst>
          </p:cNvPr>
          <p:cNvSpPr txBox="1">
            <a:spLocks/>
          </p:cNvSpPr>
          <p:nvPr/>
        </p:nvSpPr>
        <p:spPr>
          <a:xfrm>
            <a:off x="581193" y="2180496"/>
            <a:ext cx="11029782" cy="4099724"/>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US" sz="2800" dirty="0">
              <a:solidFill>
                <a:schemeClr val="bg1"/>
              </a:solidFill>
              <a:latin typeface="Calibri" panose="020F0502020204030204" pitchFamily="34" charset="0"/>
              <a:cs typeface="Calibri" panose="020F0502020204030204" pitchFamily="34" charset="0"/>
            </a:endParaRPr>
          </a:p>
          <a:p>
            <a:r>
              <a:rPr lang="en-US" sz="3200" b="1" dirty="0">
                <a:latin typeface="Calibri" panose="020F0502020204030204" pitchFamily="34" charset="0"/>
                <a:cs typeface="Calibri" panose="020F0502020204030204" pitchFamily="34" charset="0"/>
              </a:rPr>
              <a:t>How well does WSUD provide for Māori values and uses of water?</a:t>
            </a:r>
            <a:endParaRPr lang="en-NZ" sz="3200" b="1" dirty="0">
              <a:latin typeface="Calibri" panose="020F0502020204030204" pitchFamily="34" charset="0"/>
              <a:cs typeface="Calibri" panose="020F0502020204030204" pitchFamily="34" charset="0"/>
            </a:endParaRPr>
          </a:p>
          <a:p>
            <a:r>
              <a:rPr lang="en-US" sz="3200" b="1" dirty="0">
                <a:latin typeface="Calibri" panose="020F0502020204030204" pitchFamily="34" charset="0"/>
                <a:cs typeface="Calibri" panose="020F0502020204030204" pitchFamily="34" charset="0"/>
              </a:rPr>
              <a:t>Are there opportunities to improve the implementation of WSUD through the integration of Te Ao Māori?</a:t>
            </a:r>
            <a:endParaRPr lang="en-NZ"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109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789EB5C-ED07-4117-8B7D-1027F0227B1B}"/>
              </a:ext>
            </a:extLst>
          </p:cNvPr>
          <p:cNvPicPr>
            <a:picLocks noChangeAspect="1"/>
          </p:cNvPicPr>
          <p:nvPr/>
        </p:nvPicPr>
        <p:blipFill rotWithShape="1">
          <a:blip r:embed="rId3" cstate="hqprint">
            <a:alphaModFix amt="50000"/>
            <a:extLst>
              <a:ext uri="{28A0092B-C50C-407E-A947-70E740481C1C}">
                <a14:useLocalDpi xmlns:a14="http://schemas.microsoft.com/office/drawing/2010/main"/>
              </a:ext>
            </a:extLst>
          </a:blip>
          <a:srcRect/>
          <a:stretch/>
        </p:blipFill>
        <p:spPr>
          <a:xfrm>
            <a:off x="0" y="0"/>
            <a:ext cx="12192001" cy="6858000"/>
          </a:xfrm>
          <a:prstGeom prst="rect">
            <a:avLst/>
          </a:prstGeom>
        </p:spPr>
      </p:pic>
      <p:sp>
        <p:nvSpPr>
          <p:cNvPr id="5" name="Content Placeholder 4">
            <a:extLst>
              <a:ext uri="{FF2B5EF4-FFF2-40B4-BE49-F238E27FC236}">
                <a16:creationId xmlns:a16="http://schemas.microsoft.com/office/drawing/2014/main" xmlns="" id="{16016E2C-E865-4002-9DE0-951A66E81D76}"/>
              </a:ext>
            </a:extLst>
          </p:cNvPr>
          <p:cNvSpPr>
            <a:spLocks noGrp="1"/>
          </p:cNvSpPr>
          <p:nvPr>
            <p:ph idx="4294967295"/>
          </p:nvPr>
        </p:nvSpPr>
        <p:spPr>
          <a:xfrm>
            <a:off x="581025" y="2403794"/>
            <a:ext cx="11029950" cy="3678238"/>
          </a:xfrm>
          <a:solidFill>
            <a:schemeClr val="bg1">
              <a:alpha val="80000"/>
            </a:schemeClr>
          </a:solidFill>
        </p:spPr>
        <p:txBody>
          <a:bodyPr>
            <a:normAutofit/>
          </a:bodyPr>
          <a:lstStyle/>
          <a:p>
            <a:pPr marL="0" indent="0" algn="just" fontAlgn="t">
              <a:spcBef>
                <a:spcPts val="0"/>
              </a:spcBef>
              <a:buNone/>
            </a:pPr>
            <a:endParaRPr lang="mi-NZ" sz="3200" b="1" i="1" dirty="0">
              <a:solidFill>
                <a:schemeClr val="tx1"/>
              </a:solidFill>
              <a:latin typeface="Calibri" panose="020F0502020204030204" pitchFamily="34" charset="0"/>
              <a:cs typeface="Calibri" panose="020F0502020204030204" pitchFamily="34" charset="0"/>
            </a:endParaRPr>
          </a:p>
          <a:p>
            <a:pPr marL="0" indent="0" algn="just" fontAlgn="t">
              <a:spcBef>
                <a:spcPts val="0"/>
              </a:spcBef>
              <a:buNone/>
            </a:pPr>
            <a:r>
              <a:rPr lang="mi-NZ" sz="3600" i="1" dirty="0">
                <a:solidFill>
                  <a:schemeClr val="accent1"/>
                </a:solidFill>
                <a:latin typeface="Calibri" panose="020F0502020204030204" pitchFamily="34" charset="0"/>
                <a:ea typeface="+mj-ea"/>
                <a:cs typeface="Calibri" panose="020F0502020204030204" pitchFamily="34" charset="0"/>
              </a:rPr>
              <a:t>Nā ngā tūpuna ngā taonga i tuku iho</a:t>
            </a:r>
          </a:p>
          <a:p>
            <a:pPr marL="0" indent="0" algn="r" fontAlgn="t">
              <a:spcBef>
                <a:spcPts val="0"/>
              </a:spcBef>
              <a:buNone/>
            </a:pPr>
            <a:r>
              <a:rPr lang="en-US" sz="3600" i="1" dirty="0">
                <a:solidFill>
                  <a:schemeClr val="accent1"/>
                </a:solidFill>
                <a:latin typeface="Calibri" panose="020F0502020204030204" pitchFamily="34" charset="0"/>
                <a:ea typeface="+mj-ea"/>
                <a:cs typeface="Calibri" panose="020F0502020204030204" pitchFamily="34" charset="0"/>
              </a:rPr>
              <a:t>Treasures passed down from our ancestors</a:t>
            </a:r>
          </a:p>
          <a:p>
            <a:pPr marL="0" indent="0" fontAlgn="t">
              <a:spcBef>
                <a:spcPts val="0"/>
              </a:spcBef>
              <a:buNone/>
            </a:pPr>
            <a:endParaRPr lang="en-US" sz="3200" b="1" i="1" dirty="0">
              <a:solidFill>
                <a:schemeClr val="bg1"/>
              </a:solidFill>
              <a:latin typeface="Calibri" panose="020F0502020204030204" pitchFamily="34" charset="0"/>
              <a:cs typeface="Calibri" panose="020F0502020204030204" pitchFamily="34" charset="0"/>
            </a:endParaRPr>
          </a:p>
        </p:txBody>
      </p:sp>
      <p:sp>
        <p:nvSpPr>
          <p:cNvPr id="13" name="Title 2">
            <a:extLst>
              <a:ext uri="{FF2B5EF4-FFF2-40B4-BE49-F238E27FC236}">
                <a16:creationId xmlns:a16="http://schemas.microsoft.com/office/drawing/2014/main" xmlns="" id="{486917D8-F37E-413C-B3DC-E64A6267ACD9}"/>
              </a:ext>
            </a:extLst>
          </p:cNvPr>
          <p:cNvSpPr txBox="1">
            <a:spLocks/>
          </p:cNvSpPr>
          <p:nvPr/>
        </p:nvSpPr>
        <p:spPr>
          <a:xfrm>
            <a:off x="581025" y="723901"/>
            <a:ext cx="11029950" cy="1428750"/>
          </a:xfrm>
          <a:prstGeom prst="rect">
            <a:avLst/>
          </a:prstGeom>
          <a:solidFill>
            <a:schemeClr val="bg1">
              <a:alpha val="75000"/>
            </a:schemeClr>
          </a:solidFill>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solidFill>
                  <a:schemeClr val="accent1"/>
                </a:solidFill>
                <a:latin typeface="Calibri" panose="020F0502020204030204" pitchFamily="34" charset="0"/>
                <a:cs typeface="Calibri" panose="020F0502020204030204" pitchFamily="34" charset="0"/>
              </a:rPr>
              <a:t>Interpretation</a:t>
            </a:r>
          </a:p>
        </p:txBody>
      </p:sp>
    </p:spTree>
    <p:extLst>
      <p:ext uri="{BB962C8B-B14F-4D97-AF65-F5344CB8AC3E}">
        <p14:creationId xmlns:p14="http://schemas.microsoft.com/office/powerpoint/2010/main" val="3247993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xmlns="" id="{48E96387-12F1-45E4-9322-ABBF2EE04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9">
            <a:extLst>
              <a:ext uri="{FF2B5EF4-FFF2-40B4-BE49-F238E27FC236}">
                <a16:creationId xmlns:a16="http://schemas.microsoft.com/office/drawing/2014/main" xmlns="" id="{A9F421DD-DE4E-4547-A904-3F80E25E3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1">
            <a:extLst>
              <a:ext uri="{FF2B5EF4-FFF2-40B4-BE49-F238E27FC236}">
                <a16:creationId xmlns:a16="http://schemas.microsoft.com/office/drawing/2014/main" xmlns="" id="{09985DEC-1215-4209-9708-B45CC9774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3">
            <a:extLst>
              <a:ext uri="{FF2B5EF4-FFF2-40B4-BE49-F238E27FC236}">
                <a16:creationId xmlns:a16="http://schemas.microsoft.com/office/drawing/2014/main" xmlns="" id="{90EB7086-616E-4D44-94BE-D0F7635617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 name="Rectangle 15">
            <a:extLst>
              <a:ext uri="{FF2B5EF4-FFF2-40B4-BE49-F238E27FC236}">
                <a16:creationId xmlns:a16="http://schemas.microsoft.com/office/drawing/2014/main" xmlns="" id="{A56981F2-287B-4FF9-ADF9-BA62CF2D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23900"/>
            <a:ext cx="12192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xmlns="" id="{40F82A69-9596-4651-9C10-98D77BBB518B}"/>
              </a:ext>
            </a:extLst>
          </p:cNvPr>
          <p:cNvSpPr>
            <a:spLocks noGrp="1"/>
          </p:cNvSpPr>
          <p:nvPr>
            <p:ph type="title"/>
          </p:nvPr>
        </p:nvSpPr>
        <p:spPr>
          <a:xfrm>
            <a:off x="581191" y="723901"/>
            <a:ext cx="10993549" cy="1428750"/>
          </a:xfrm>
        </p:spPr>
        <p:txBody>
          <a:bodyPr vert="horz" lIns="91440" tIns="45720" rIns="91440" bIns="45720" rtlCol="0" anchor="b">
            <a:normAutofit/>
          </a:bodyPr>
          <a:lstStyle/>
          <a:p>
            <a:r>
              <a:rPr lang="en-US" sz="4000" dirty="0">
                <a:solidFill>
                  <a:schemeClr val="accent1"/>
                </a:solidFill>
                <a:latin typeface="Calibri" panose="020F0502020204030204" pitchFamily="34" charset="0"/>
                <a:cs typeface="Calibri" panose="020F0502020204030204" pitchFamily="34" charset="0"/>
              </a:rPr>
              <a:t>WSUD IN AOTEAROA</a:t>
            </a:r>
          </a:p>
        </p:txBody>
      </p:sp>
      <p:sp>
        <p:nvSpPr>
          <p:cNvPr id="5" name="Content Placeholder 4">
            <a:extLst>
              <a:ext uri="{FF2B5EF4-FFF2-40B4-BE49-F238E27FC236}">
                <a16:creationId xmlns:a16="http://schemas.microsoft.com/office/drawing/2014/main" xmlns="" id="{16016E2C-E865-4002-9DE0-951A66E81D76}"/>
              </a:ext>
            </a:extLst>
          </p:cNvPr>
          <p:cNvSpPr>
            <a:spLocks noGrp="1"/>
          </p:cNvSpPr>
          <p:nvPr>
            <p:ph idx="1"/>
          </p:nvPr>
        </p:nvSpPr>
        <p:spPr>
          <a:xfrm>
            <a:off x="581193" y="2180496"/>
            <a:ext cx="6324432" cy="4429854"/>
          </a:xfrm>
        </p:spPr>
        <p:txBody>
          <a:bodyPr>
            <a:normAutofit/>
          </a:bodyPr>
          <a:lstStyle/>
          <a:p>
            <a:r>
              <a:rPr lang="en-US" sz="3200" dirty="0">
                <a:latin typeface="Calibri" panose="020F0502020204030204" pitchFamily="34" charset="0"/>
                <a:cs typeface="Calibri" panose="020F0502020204030204" pitchFamily="34" charset="0"/>
              </a:rPr>
              <a:t>Strong focus on SW management &amp; receiving water bodies</a:t>
            </a:r>
          </a:p>
          <a:p>
            <a:r>
              <a:rPr lang="en-US" sz="3200" dirty="0">
                <a:latin typeface="Calibri" panose="020F0502020204030204" pitchFamily="34" charset="0"/>
                <a:cs typeface="Calibri" panose="020F0502020204030204" pitchFamily="34" charset="0"/>
              </a:rPr>
              <a:t>Broader than stormwater alone!</a:t>
            </a:r>
          </a:p>
          <a:p>
            <a:pPr lvl="1"/>
            <a:r>
              <a:rPr lang="en-US" sz="2800" dirty="0">
                <a:latin typeface="Calibri" panose="020F0502020204030204" pitchFamily="34" charset="0"/>
                <a:cs typeface="Calibri" panose="020F0502020204030204" pitchFamily="34" charset="0"/>
              </a:rPr>
              <a:t>Water supply &amp; wastewater sectors</a:t>
            </a:r>
          </a:p>
          <a:p>
            <a:pPr lvl="1"/>
            <a:r>
              <a:rPr lang="en-US" sz="2800" dirty="0">
                <a:latin typeface="Calibri" panose="020F0502020204030204" pitchFamily="34" charset="0"/>
                <a:cs typeface="Calibri" panose="020F0502020204030204" pitchFamily="34" charset="0"/>
              </a:rPr>
              <a:t>Urban </a:t>
            </a:r>
            <a:r>
              <a:rPr lang="en-GB" sz="2800" dirty="0">
                <a:latin typeface="Calibri" panose="020F0502020204030204" pitchFamily="34" charset="0"/>
                <a:cs typeface="Calibri" panose="020F0502020204030204" pitchFamily="34" charset="0"/>
              </a:rPr>
              <a:t>liveability</a:t>
            </a:r>
            <a:r>
              <a:rPr lang="en-US" sz="2800" dirty="0">
                <a:latin typeface="Calibri" panose="020F0502020204030204" pitchFamily="34" charset="0"/>
                <a:cs typeface="Calibri" panose="020F0502020204030204" pitchFamily="34" charset="0"/>
              </a:rPr>
              <a:t> </a:t>
            </a:r>
          </a:p>
          <a:p>
            <a:pPr lvl="1"/>
            <a:r>
              <a:rPr lang="en-US" sz="2800" dirty="0">
                <a:latin typeface="Calibri" panose="020F0502020204030204" pitchFamily="34" charset="0"/>
                <a:cs typeface="Calibri" panose="020F0502020204030204" pitchFamily="34" charset="0"/>
              </a:rPr>
              <a:t>Amenity &amp; recreation </a:t>
            </a:r>
          </a:p>
          <a:p>
            <a:pPr lvl="1"/>
            <a:r>
              <a:rPr lang="en-US" sz="2800" dirty="0">
                <a:latin typeface="Calibri" panose="020F0502020204030204" pitchFamily="34" charset="0"/>
                <a:cs typeface="Calibri" panose="020F0502020204030204" pitchFamily="34" charset="0"/>
              </a:rPr>
              <a:t>Community health</a:t>
            </a:r>
          </a:p>
          <a:p>
            <a:pPr lvl="1"/>
            <a:endParaRPr lang="en-US" sz="2800" dirty="0">
              <a:latin typeface="Calibri" panose="020F0502020204030204" pitchFamily="34" charset="0"/>
              <a:cs typeface="Calibri" panose="020F0502020204030204" pitchFamily="34" charset="0"/>
            </a:endParaRPr>
          </a:p>
          <a:p>
            <a:pPr lvl="1"/>
            <a:endParaRPr lang="en-US" sz="2800" i="1" dirty="0">
              <a:latin typeface="Calibri" panose="020F0502020204030204" pitchFamily="34" charset="0"/>
              <a:cs typeface="Calibri" panose="020F0502020204030204" pitchFamily="34" charset="0"/>
            </a:endParaRPr>
          </a:p>
        </p:txBody>
      </p:sp>
      <p:pic>
        <p:nvPicPr>
          <p:cNvPr id="8" name="Picture 7" descr="A picture containing outdoor, nature, tree, sky&#10;&#10;Description automatically generated">
            <a:extLst>
              <a:ext uri="{FF2B5EF4-FFF2-40B4-BE49-F238E27FC236}">
                <a16:creationId xmlns:a16="http://schemas.microsoft.com/office/drawing/2014/main" xmlns="" id="{7ABCADA4-D186-4218-B0DA-C5374D4D4BBD}"/>
              </a:ext>
            </a:extLst>
          </p:cNvPr>
          <p:cNvPicPr>
            <a:picLocks noChangeAspect="1"/>
          </p:cNvPicPr>
          <p:nvPr/>
        </p:nvPicPr>
        <p:blipFill>
          <a:blip r:embed="rId3" cstate="hqprint">
            <a:alphaModFix amt="85000"/>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2322245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xmlns="" id="{48E96387-12F1-45E4-9322-ABBF2EE04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9">
            <a:extLst>
              <a:ext uri="{FF2B5EF4-FFF2-40B4-BE49-F238E27FC236}">
                <a16:creationId xmlns:a16="http://schemas.microsoft.com/office/drawing/2014/main" xmlns="" id="{A9F421DD-DE4E-4547-A904-3F80E25E3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1">
            <a:extLst>
              <a:ext uri="{FF2B5EF4-FFF2-40B4-BE49-F238E27FC236}">
                <a16:creationId xmlns:a16="http://schemas.microsoft.com/office/drawing/2014/main" xmlns="" id="{09985DEC-1215-4209-9708-B45CC9774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3">
            <a:extLst>
              <a:ext uri="{FF2B5EF4-FFF2-40B4-BE49-F238E27FC236}">
                <a16:creationId xmlns:a16="http://schemas.microsoft.com/office/drawing/2014/main" xmlns="" id="{90EB7086-616E-4D44-94BE-D0F7635617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 name="Rectangle 15">
            <a:extLst>
              <a:ext uri="{FF2B5EF4-FFF2-40B4-BE49-F238E27FC236}">
                <a16:creationId xmlns:a16="http://schemas.microsoft.com/office/drawing/2014/main" xmlns="" id="{A56981F2-287B-4FF9-ADF9-BA62CF2D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23900"/>
            <a:ext cx="12192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xmlns="" id="{1BA89BEE-0BEA-4C9C-94C2-D4D72EB7B8DA}"/>
              </a:ext>
            </a:extLst>
          </p:cNvPr>
          <p:cNvSpPr>
            <a:spLocks noGrp="1"/>
          </p:cNvSpPr>
          <p:nvPr>
            <p:ph idx="1"/>
          </p:nvPr>
        </p:nvSpPr>
        <p:spPr>
          <a:xfrm>
            <a:off x="8416031" y="1180729"/>
            <a:ext cx="3552702" cy="2361265"/>
          </a:xfrm>
          <a:solidFill>
            <a:schemeClr val="bg1"/>
          </a:solidFill>
        </p:spPr>
        <p:txBody>
          <a:bodyPr>
            <a:normAutofit fontScale="85000" lnSpcReduction="10000"/>
          </a:bodyPr>
          <a:lstStyle/>
          <a:p>
            <a:pPr marL="0" indent="0">
              <a:buNone/>
            </a:pPr>
            <a:r>
              <a:rPr lang="en-US" sz="4000" cap="all" dirty="0">
                <a:solidFill>
                  <a:schemeClr val="accent1"/>
                </a:solidFill>
                <a:latin typeface="Calibri" panose="020F0502020204030204" pitchFamily="34" charset="0"/>
                <a:ea typeface="+mj-ea"/>
                <a:cs typeface="Calibri" panose="020F0502020204030204" pitchFamily="34" charset="0"/>
              </a:rPr>
              <a:t>ACTIVATING WSUD  </a:t>
            </a:r>
          </a:p>
          <a:p>
            <a:pPr marL="0" indent="0">
              <a:buNone/>
            </a:pPr>
            <a:r>
              <a:rPr lang="en-US" sz="4000" cap="all" dirty="0">
                <a:solidFill>
                  <a:schemeClr val="accent1"/>
                </a:solidFill>
                <a:latin typeface="Calibri" panose="020F0502020204030204" pitchFamily="34" charset="0"/>
                <a:ea typeface="+mj-ea"/>
                <a:cs typeface="Calibri" panose="020F0502020204030204" pitchFamily="34" charset="0"/>
              </a:rPr>
              <a:t>COSTS &amp; Benefits </a:t>
            </a:r>
          </a:p>
          <a:p>
            <a:pPr marL="0" indent="0">
              <a:buNone/>
            </a:pPr>
            <a:r>
              <a:rPr lang="en-US" sz="2800" dirty="0"/>
              <a:t>(Moores et al., 2019)</a:t>
            </a:r>
            <a:endParaRPr lang="en-NZ" sz="2800" dirty="0"/>
          </a:p>
          <a:p>
            <a:endParaRPr lang="en-NZ" dirty="0"/>
          </a:p>
        </p:txBody>
      </p:sp>
      <p:pic>
        <p:nvPicPr>
          <p:cNvPr id="6" name="Picture 5">
            <a:extLst>
              <a:ext uri="{FF2B5EF4-FFF2-40B4-BE49-F238E27FC236}">
                <a16:creationId xmlns:a16="http://schemas.microsoft.com/office/drawing/2014/main" xmlns="" id="{C974B617-2B83-496C-AEE6-82CFD5FC02DC}"/>
              </a:ext>
            </a:extLst>
          </p:cNvPr>
          <p:cNvPicPr>
            <a:picLocks noChangeAspect="1"/>
          </p:cNvPicPr>
          <p:nvPr/>
        </p:nvPicPr>
        <p:blipFill>
          <a:blip r:embed="rId3"/>
          <a:stretch>
            <a:fillRect/>
          </a:stretch>
        </p:blipFill>
        <p:spPr>
          <a:xfrm>
            <a:off x="0" y="0"/>
            <a:ext cx="8276012" cy="4043449"/>
          </a:xfrm>
          <a:prstGeom prst="rect">
            <a:avLst/>
          </a:prstGeom>
        </p:spPr>
      </p:pic>
      <p:pic>
        <p:nvPicPr>
          <p:cNvPr id="9" name="Picture 8">
            <a:extLst>
              <a:ext uri="{FF2B5EF4-FFF2-40B4-BE49-F238E27FC236}">
                <a16:creationId xmlns:a16="http://schemas.microsoft.com/office/drawing/2014/main" xmlns="" id="{86F7B75D-E4C1-4B17-A5CB-955AB2215A4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27716" y="5434847"/>
            <a:ext cx="10264284" cy="1423153"/>
          </a:xfrm>
          <a:prstGeom prst="rect">
            <a:avLst/>
          </a:prstGeom>
        </p:spPr>
      </p:pic>
      <p:pic>
        <p:nvPicPr>
          <p:cNvPr id="10" name="Picture 9">
            <a:extLst>
              <a:ext uri="{FF2B5EF4-FFF2-40B4-BE49-F238E27FC236}">
                <a16:creationId xmlns:a16="http://schemas.microsoft.com/office/drawing/2014/main" xmlns="" id="{5B66EAA7-7CAE-4209-B6D4-E460845FDB1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927716" y="4052327"/>
            <a:ext cx="10264284" cy="1465147"/>
          </a:xfrm>
          <a:prstGeom prst="rect">
            <a:avLst/>
          </a:prstGeom>
        </p:spPr>
      </p:pic>
    </p:spTree>
    <p:extLst>
      <p:ext uri="{BB962C8B-B14F-4D97-AF65-F5344CB8AC3E}">
        <p14:creationId xmlns:p14="http://schemas.microsoft.com/office/powerpoint/2010/main" val="1523856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xmlns="" id="{48E96387-12F1-45E4-9322-ABBF2EE04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9">
            <a:extLst>
              <a:ext uri="{FF2B5EF4-FFF2-40B4-BE49-F238E27FC236}">
                <a16:creationId xmlns:a16="http://schemas.microsoft.com/office/drawing/2014/main" xmlns="" id="{A9F421DD-DE4E-4547-A904-3F80E25E3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1">
            <a:extLst>
              <a:ext uri="{FF2B5EF4-FFF2-40B4-BE49-F238E27FC236}">
                <a16:creationId xmlns:a16="http://schemas.microsoft.com/office/drawing/2014/main" xmlns="" id="{09985DEC-1215-4209-9708-B45CC9774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3">
            <a:extLst>
              <a:ext uri="{FF2B5EF4-FFF2-40B4-BE49-F238E27FC236}">
                <a16:creationId xmlns:a16="http://schemas.microsoft.com/office/drawing/2014/main" xmlns="" id="{90EB7086-616E-4D44-94BE-D0F7635617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 name="Rectangle 15">
            <a:extLst>
              <a:ext uri="{FF2B5EF4-FFF2-40B4-BE49-F238E27FC236}">
                <a16:creationId xmlns:a16="http://schemas.microsoft.com/office/drawing/2014/main" xmlns="" id="{A56981F2-287B-4FF9-ADF9-BA62CF2D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23900"/>
            <a:ext cx="12192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xmlns="" id="{40F82A69-9596-4651-9C10-98D77BBB518B}"/>
              </a:ext>
            </a:extLst>
          </p:cNvPr>
          <p:cNvSpPr>
            <a:spLocks noGrp="1"/>
          </p:cNvSpPr>
          <p:nvPr>
            <p:ph type="title"/>
          </p:nvPr>
        </p:nvSpPr>
        <p:spPr>
          <a:xfrm>
            <a:off x="581191" y="723901"/>
            <a:ext cx="10993549" cy="1428750"/>
          </a:xfrm>
        </p:spPr>
        <p:txBody>
          <a:bodyPr vert="horz" lIns="91440" tIns="45720" rIns="91440" bIns="45720" rtlCol="0" anchor="b">
            <a:normAutofit/>
          </a:bodyPr>
          <a:lstStyle/>
          <a:p>
            <a:r>
              <a:rPr lang="en-US" sz="4000" dirty="0">
                <a:solidFill>
                  <a:schemeClr val="accent1"/>
                </a:solidFill>
                <a:latin typeface="Calibri" panose="020F0502020204030204" pitchFamily="34" charset="0"/>
                <a:cs typeface="Calibri" panose="020F0502020204030204" pitchFamily="34" charset="0"/>
              </a:rPr>
              <a:t>Te AO Māori</a:t>
            </a:r>
            <a:br>
              <a:rPr lang="en-US" sz="4000" dirty="0">
                <a:solidFill>
                  <a:schemeClr val="accent1"/>
                </a:solidFill>
                <a:latin typeface="Calibri" panose="020F0502020204030204" pitchFamily="34" charset="0"/>
                <a:cs typeface="Calibri" panose="020F0502020204030204" pitchFamily="34" charset="0"/>
              </a:rPr>
            </a:br>
            <a:endParaRPr lang="en-US" sz="4000" dirty="0">
              <a:solidFill>
                <a:schemeClr val="accent1"/>
              </a:solidFill>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xmlns="" id="{16016E2C-E865-4002-9DE0-951A66E81D76}"/>
              </a:ext>
            </a:extLst>
          </p:cNvPr>
          <p:cNvSpPr>
            <a:spLocks noGrp="1"/>
          </p:cNvSpPr>
          <p:nvPr>
            <p:ph idx="1"/>
          </p:nvPr>
        </p:nvSpPr>
        <p:spPr>
          <a:xfrm>
            <a:off x="581192" y="2180496"/>
            <a:ext cx="4343233" cy="3678303"/>
          </a:xfrm>
        </p:spPr>
        <p:txBody>
          <a:bodyPr>
            <a:normAutofit/>
          </a:bodyPr>
          <a:lstStyle/>
          <a:p>
            <a:r>
              <a:rPr lang="mi-NZ" sz="3200" dirty="0">
                <a:latin typeface="Calibri" panose="020F0502020204030204" pitchFamily="34" charset="0"/>
                <a:cs typeface="Calibri" panose="020F0502020204030204" pitchFamily="34" charset="0"/>
              </a:rPr>
              <a:t>Kōrero</a:t>
            </a:r>
            <a:r>
              <a:rPr lang="en-US" sz="3200" dirty="0">
                <a:latin typeface="Calibri" panose="020F0502020204030204" pitchFamily="34" charset="0"/>
                <a:cs typeface="Calibri" panose="020F0502020204030204" pitchFamily="34" charset="0"/>
              </a:rPr>
              <a:t> </a:t>
            </a:r>
            <a:r>
              <a:rPr lang="mi-NZ" sz="3200" dirty="0">
                <a:latin typeface="Calibri" panose="020F0502020204030204" pitchFamily="34" charset="0"/>
                <a:cs typeface="Calibri" panose="020F0502020204030204" pitchFamily="34" charset="0"/>
              </a:rPr>
              <a:t>tuku</a:t>
            </a:r>
            <a:r>
              <a:rPr lang="en-US" sz="3200" dirty="0">
                <a:latin typeface="Calibri" panose="020F0502020204030204" pitchFamily="34" charset="0"/>
                <a:cs typeface="Calibri" panose="020F0502020204030204" pitchFamily="34" charset="0"/>
              </a:rPr>
              <a:t> </a:t>
            </a:r>
            <a:r>
              <a:rPr lang="mi-NZ" sz="3200" dirty="0">
                <a:latin typeface="Calibri" panose="020F0502020204030204" pitchFamily="34" charset="0"/>
                <a:cs typeface="Calibri" panose="020F0502020204030204" pitchFamily="34" charset="0"/>
              </a:rPr>
              <a:t>iho</a:t>
            </a:r>
            <a:r>
              <a:rPr lang="en-US" sz="3200" dirty="0">
                <a:latin typeface="Calibri" panose="020F0502020204030204" pitchFamily="34" charset="0"/>
                <a:cs typeface="Calibri" panose="020F0502020204030204" pitchFamily="34" charset="0"/>
              </a:rPr>
              <a:t/>
            </a:r>
            <a:br>
              <a:rPr lang="en-US" sz="3200" dirty="0">
                <a:latin typeface="Calibri" panose="020F0502020204030204" pitchFamily="34" charset="0"/>
                <a:cs typeface="Calibri" panose="020F0502020204030204" pitchFamily="34" charset="0"/>
              </a:rPr>
            </a:br>
            <a:r>
              <a:rPr lang="en-US" sz="3200" i="1" dirty="0">
                <a:latin typeface="Calibri" panose="020F0502020204030204" pitchFamily="34" charset="0"/>
                <a:cs typeface="Calibri" panose="020F0502020204030204" pitchFamily="34" charset="0"/>
              </a:rPr>
              <a:t>Creation narratives</a:t>
            </a:r>
          </a:p>
          <a:p>
            <a:r>
              <a:rPr lang="en-US" sz="3200" dirty="0">
                <a:latin typeface="Calibri" panose="020F0502020204030204" pitchFamily="34" charset="0"/>
                <a:cs typeface="Calibri" panose="020F0502020204030204" pitchFamily="34" charset="0"/>
              </a:rPr>
              <a:t>Whakapapa</a:t>
            </a:r>
            <a:br>
              <a:rPr lang="en-US" sz="3200" dirty="0">
                <a:latin typeface="Calibri" panose="020F0502020204030204" pitchFamily="34" charset="0"/>
                <a:cs typeface="Calibri" panose="020F0502020204030204" pitchFamily="34" charset="0"/>
              </a:rPr>
            </a:br>
            <a:r>
              <a:rPr lang="en-US" sz="3200" i="1" dirty="0">
                <a:latin typeface="Calibri" panose="020F0502020204030204" pitchFamily="34" charset="0"/>
                <a:cs typeface="Calibri" panose="020F0502020204030204" pitchFamily="34" charset="0"/>
              </a:rPr>
              <a:t>Genealogy</a:t>
            </a:r>
          </a:p>
          <a:p>
            <a:endParaRPr lang="en-NZ" sz="32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51470733-B024-4965-AD60-3AD481A5FC1A}"/>
              </a:ext>
            </a:extLst>
          </p:cNvPr>
          <p:cNvPicPr>
            <a:picLocks noChangeAspect="1"/>
          </p:cNvPicPr>
          <p:nvPr/>
        </p:nvPicPr>
        <p:blipFill>
          <a:blip r:embed="rId3"/>
          <a:stretch>
            <a:fillRect/>
          </a:stretch>
        </p:blipFill>
        <p:spPr>
          <a:xfrm>
            <a:off x="4530361" y="915153"/>
            <a:ext cx="7200000" cy="5880701"/>
          </a:xfrm>
          <a:prstGeom prst="rect">
            <a:avLst/>
          </a:prstGeom>
        </p:spPr>
      </p:pic>
    </p:spTree>
    <p:extLst>
      <p:ext uri="{BB962C8B-B14F-4D97-AF65-F5344CB8AC3E}">
        <p14:creationId xmlns:p14="http://schemas.microsoft.com/office/powerpoint/2010/main" val="2490018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7831168-9AF8-4465-BF98-A8F7B0F57473}"/>
              </a:ext>
            </a:extLst>
          </p:cNvPr>
          <p:cNvGrpSpPr/>
          <p:nvPr/>
        </p:nvGrpSpPr>
        <p:grpSpPr>
          <a:xfrm>
            <a:off x="-923926" y="0"/>
            <a:ext cx="13115926" cy="6858000"/>
            <a:chOff x="-923926" y="-504825"/>
            <a:chExt cx="13115926" cy="6858000"/>
          </a:xfrm>
        </p:grpSpPr>
        <p:pic>
          <p:nvPicPr>
            <p:cNvPr id="4" name="Picture 2" descr="C:\Users\Wendy\Documents\WENDY MAHI\TANGONGE\Conferences &amp; presentations\Stormwater May 2014\IMG_0268.jpg">
              <a:extLst>
                <a:ext uri="{FF2B5EF4-FFF2-40B4-BE49-F238E27FC236}">
                  <a16:creationId xmlns:a16="http://schemas.microsoft.com/office/drawing/2014/main" xmlns="" id="{77A3EC9E-F407-4A41-8DAF-A8D67DD9BB9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923926" y="-504825"/>
              <a:ext cx="13115926" cy="6858000"/>
            </a:xfrm>
            <a:prstGeom prst="rect">
              <a:avLst/>
            </a:prstGeom>
            <a:noFill/>
          </p:spPr>
        </p:pic>
        <p:sp>
          <p:nvSpPr>
            <p:cNvPr id="10" name="Content Placeholder 2">
              <a:extLst>
                <a:ext uri="{FF2B5EF4-FFF2-40B4-BE49-F238E27FC236}">
                  <a16:creationId xmlns:a16="http://schemas.microsoft.com/office/drawing/2014/main" xmlns="" id="{ACBA3FC6-6D63-46E8-AADB-A7B7FD4CADC6}"/>
                </a:ext>
              </a:extLst>
            </p:cNvPr>
            <p:cNvSpPr txBox="1">
              <a:spLocks/>
            </p:cNvSpPr>
            <p:nvPr/>
          </p:nvSpPr>
          <p:spPr>
            <a:xfrm>
              <a:off x="4635349" y="1394037"/>
              <a:ext cx="3663503" cy="826760"/>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spcAft>
                  <a:spcPts val="600"/>
                </a:spcAft>
              </a:pPr>
              <a:r>
                <a:rPr lang="en-NZ" sz="3500" dirty="0">
                  <a:solidFill>
                    <a:srgbClr val="FFFFFF"/>
                  </a:solidFill>
                </a:rPr>
                <a:t>Ranginui</a:t>
              </a:r>
              <a:r>
                <a:rPr lang="en-NZ" sz="3200" dirty="0">
                  <a:solidFill>
                    <a:srgbClr val="FFFFFF"/>
                  </a:solidFill>
                </a:rPr>
                <a:t>  </a:t>
              </a:r>
            </a:p>
            <a:p>
              <a:pPr>
                <a:spcBef>
                  <a:spcPts val="0"/>
                </a:spcBef>
                <a:spcAft>
                  <a:spcPts val="600"/>
                </a:spcAft>
              </a:pPr>
              <a:r>
                <a:rPr lang="en-NZ" sz="3000" i="1" dirty="0">
                  <a:solidFill>
                    <a:srgbClr val="FFFFFF"/>
                  </a:solidFill>
                </a:rPr>
                <a:t>Sky Father</a:t>
              </a:r>
              <a:endParaRPr lang="en-NZ" sz="3200" i="1" dirty="0">
                <a:solidFill>
                  <a:srgbClr val="FFFFFF"/>
                </a:solidFill>
              </a:endParaRPr>
            </a:p>
          </p:txBody>
        </p:sp>
        <p:sp>
          <p:nvSpPr>
            <p:cNvPr id="11" name="Content Placeholder 2">
              <a:extLst>
                <a:ext uri="{FF2B5EF4-FFF2-40B4-BE49-F238E27FC236}">
                  <a16:creationId xmlns:a16="http://schemas.microsoft.com/office/drawing/2014/main" xmlns="" id="{C3CB0E0F-D190-4D4F-A241-633AEE3A96AB}"/>
                </a:ext>
              </a:extLst>
            </p:cNvPr>
            <p:cNvSpPr txBox="1">
              <a:spLocks/>
            </p:cNvSpPr>
            <p:nvPr/>
          </p:nvSpPr>
          <p:spPr>
            <a:xfrm>
              <a:off x="3439300" y="4758156"/>
              <a:ext cx="3192780" cy="826760"/>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spcAft>
                  <a:spcPts val="600"/>
                </a:spcAft>
              </a:pPr>
              <a:r>
                <a:rPr lang="en-NZ" sz="3500" dirty="0">
                  <a:solidFill>
                    <a:srgbClr val="FFFFFF"/>
                  </a:solidFill>
                </a:rPr>
                <a:t>Papa-tū-ā-nuku</a:t>
              </a:r>
              <a:endParaRPr lang="en-NZ" sz="2800" dirty="0">
                <a:solidFill>
                  <a:srgbClr val="FFFFFF"/>
                </a:solidFill>
              </a:endParaRPr>
            </a:p>
            <a:p>
              <a:pPr>
                <a:spcBef>
                  <a:spcPts val="0"/>
                </a:spcBef>
                <a:spcAft>
                  <a:spcPts val="600"/>
                </a:spcAft>
              </a:pPr>
              <a:r>
                <a:rPr lang="en-NZ" sz="3000" i="1" dirty="0">
                  <a:solidFill>
                    <a:srgbClr val="FFFFFF"/>
                  </a:solidFill>
                </a:rPr>
                <a:t>Earth Mother</a:t>
              </a:r>
              <a:endParaRPr lang="en-NZ" sz="2800" i="1" dirty="0">
                <a:solidFill>
                  <a:srgbClr val="FFFFFF"/>
                </a:solidFill>
              </a:endParaRPr>
            </a:p>
          </p:txBody>
        </p:sp>
        <p:sp>
          <p:nvSpPr>
            <p:cNvPr id="12" name="Rectangle 11">
              <a:extLst>
                <a:ext uri="{FF2B5EF4-FFF2-40B4-BE49-F238E27FC236}">
                  <a16:creationId xmlns:a16="http://schemas.microsoft.com/office/drawing/2014/main" xmlns="" id="{BE12072F-A6EA-43B6-8EA9-FBD424FC903F}"/>
                </a:ext>
              </a:extLst>
            </p:cNvPr>
            <p:cNvSpPr/>
            <p:nvPr/>
          </p:nvSpPr>
          <p:spPr>
            <a:xfrm>
              <a:off x="9443235" y="923833"/>
              <a:ext cx="2748765" cy="707886"/>
            </a:xfrm>
            <a:prstGeom prst="rect">
              <a:avLst/>
            </a:prstGeom>
          </p:spPr>
          <p:txBody>
            <a:bodyPr wrap="none">
              <a:spAutoFit/>
            </a:bodyPr>
            <a:lstStyle/>
            <a:p>
              <a:pPr algn="r"/>
              <a:r>
                <a:rPr lang="en-AU" sz="2000" dirty="0">
                  <a:solidFill>
                    <a:srgbClr val="FFFFFF"/>
                  </a:solidFill>
                </a:rPr>
                <a:t>Ngā roimata o ngā atua</a:t>
              </a:r>
            </a:p>
            <a:p>
              <a:pPr algn="r"/>
              <a:r>
                <a:rPr lang="en-AU" sz="2000" i="1" dirty="0">
                  <a:solidFill>
                    <a:srgbClr val="FFFFFF"/>
                  </a:solidFill>
                </a:rPr>
                <a:t>The tears of Rangi &amp; Papa</a:t>
              </a:r>
              <a:endParaRPr lang="en-NZ" sz="2000" i="1" dirty="0">
                <a:solidFill>
                  <a:srgbClr val="FFFFFF"/>
                </a:solidFill>
              </a:endParaRPr>
            </a:p>
          </p:txBody>
        </p:sp>
        <p:cxnSp>
          <p:nvCxnSpPr>
            <p:cNvPr id="13" name="Straight Arrow Connector 12">
              <a:extLst>
                <a:ext uri="{FF2B5EF4-FFF2-40B4-BE49-F238E27FC236}">
                  <a16:creationId xmlns:a16="http://schemas.microsoft.com/office/drawing/2014/main" xmlns="" id="{E0E758C9-39A2-4335-8CC0-1939747813C3}"/>
                </a:ext>
              </a:extLst>
            </p:cNvPr>
            <p:cNvCxnSpPr>
              <a:cxnSpLocks/>
            </p:cNvCxnSpPr>
            <p:nvPr/>
          </p:nvCxnSpPr>
          <p:spPr>
            <a:xfrm flipH="1">
              <a:off x="9553576" y="1631719"/>
              <a:ext cx="1044355" cy="1178156"/>
            </a:xfrm>
            <a:prstGeom prst="straightConnector1">
              <a:avLst/>
            </a:prstGeom>
            <a:ln w="25400">
              <a:solidFill>
                <a:schemeClr val="bg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DFD14626-F850-4AA8-AEBA-F195C3A61C4F}"/>
                </a:ext>
              </a:extLst>
            </p:cNvPr>
            <p:cNvSpPr/>
            <p:nvPr/>
          </p:nvSpPr>
          <p:spPr>
            <a:xfrm>
              <a:off x="939836" y="1825436"/>
              <a:ext cx="3663503" cy="707886"/>
            </a:xfrm>
            <a:prstGeom prst="rect">
              <a:avLst/>
            </a:prstGeom>
          </p:spPr>
          <p:txBody>
            <a:bodyPr wrap="square">
              <a:spAutoFit/>
            </a:bodyPr>
            <a:lstStyle/>
            <a:p>
              <a:r>
                <a:rPr lang="en-AU" sz="2000" dirty="0">
                  <a:solidFill>
                    <a:srgbClr val="FFFFFF"/>
                  </a:solidFill>
                </a:rPr>
                <a:t>Tāne Mahuta</a:t>
              </a:r>
            </a:p>
            <a:p>
              <a:r>
                <a:rPr lang="en-AU" sz="2000" i="1" dirty="0">
                  <a:solidFill>
                    <a:srgbClr val="FFFFFF"/>
                  </a:solidFill>
                </a:rPr>
                <a:t>God of the Forest</a:t>
              </a:r>
              <a:endParaRPr lang="en-NZ" sz="2000" i="1" dirty="0">
                <a:solidFill>
                  <a:srgbClr val="FFFFFF"/>
                </a:solidFill>
              </a:endParaRPr>
            </a:p>
          </p:txBody>
        </p:sp>
        <p:cxnSp>
          <p:nvCxnSpPr>
            <p:cNvPr id="15" name="Straight Arrow Connector 14">
              <a:extLst>
                <a:ext uri="{FF2B5EF4-FFF2-40B4-BE49-F238E27FC236}">
                  <a16:creationId xmlns:a16="http://schemas.microsoft.com/office/drawing/2014/main" xmlns="" id="{622B4456-481F-42E3-88AC-319E1210FEDC}"/>
                </a:ext>
              </a:extLst>
            </p:cNvPr>
            <p:cNvCxnSpPr>
              <a:cxnSpLocks/>
              <a:stCxn id="14" idx="2"/>
            </p:cNvCxnSpPr>
            <p:nvPr/>
          </p:nvCxnSpPr>
          <p:spPr>
            <a:xfrm>
              <a:off x="2771588" y="2533322"/>
              <a:ext cx="552637" cy="1381453"/>
            </a:xfrm>
            <a:prstGeom prst="straightConnector1">
              <a:avLst/>
            </a:prstGeom>
            <a:ln w="25400">
              <a:solidFill>
                <a:schemeClr val="bg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11711632"/>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FD83D971FAD04DB2639AA82678211A" ma:contentTypeVersion="8" ma:contentTypeDescription="Create a new document." ma:contentTypeScope="" ma:versionID="992747485aa670c3efa20ccb851bb0fb">
  <xsd:schema xmlns:xsd="http://www.w3.org/2001/XMLSchema" xmlns:xs="http://www.w3.org/2001/XMLSchema" xmlns:p="http://schemas.microsoft.com/office/2006/metadata/properties" xmlns:ns2="1bf58d84-5e20-4a41-aa73-0a6f7670ae44" targetNamespace="http://schemas.microsoft.com/office/2006/metadata/properties" ma:root="true" ma:fieldsID="c6a6c232b0f7e7300b59fafb57d33a19" ns2:_="">
    <xsd:import namespace="1bf58d84-5e20-4a41-aa73-0a6f7670ae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58d84-5e20-4a41-aa73-0a6f7670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22296D-D5FA-4E54-8CCC-E3D4F7D5698E}">
  <ds:schemaRefs>
    <ds:schemaRef ds:uri="http://schemas.microsoft.com/sharepoint/v3/contenttype/forms"/>
  </ds:schemaRefs>
</ds:datastoreItem>
</file>

<file path=customXml/itemProps2.xml><?xml version="1.0" encoding="utf-8"?>
<ds:datastoreItem xmlns:ds="http://schemas.openxmlformats.org/officeDocument/2006/customXml" ds:itemID="{3F3BD7D5-CC60-47BD-B45D-AC8CD9F6F0EC}">
  <ds:schemaRefs>
    <ds:schemaRef ds:uri="http://purl.org/dc/terms/"/>
    <ds:schemaRef ds:uri="http://purl.org/dc/elements/1.1/"/>
    <ds:schemaRef ds:uri="http://purl.org/dc/dcmitype/"/>
    <ds:schemaRef ds:uri="86f764ee-2bd4-4c8f-a394-a67fafd3ac5a"/>
    <ds:schemaRef ds:uri="9758c86e-b09b-436c-81bf-3fcca1c753a6"/>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3355998-C37F-4B7F-AC39-195FEBFE0094}"/>
</file>

<file path=docProps/app.xml><?xml version="1.0" encoding="utf-8"?>
<Properties xmlns="http://schemas.openxmlformats.org/officeDocument/2006/extended-properties" xmlns:vt="http://schemas.openxmlformats.org/officeDocument/2006/docPropsVTypes">
  <Template/>
  <TotalTime>579</TotalTime>
  <Words>3256</Words>
  <Application>Microsoft Office PowerPoint</Application>
  <PresentationFormat>Widescreen</PresentationFormat>
  <Paragraphs>374</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Gill Sans MT</vt:lpstr>
      <vt:lpstr>Wingdings 2</vt:lpstr>
      <vt:lpstr>Dividend</vt:lpstr>
      <vt:lpstr>REFLECTING MĀTAURANGA MĀORI  IN WATER SENSITIVE URBAN DESIGN</vt:lpstr>
      <vt:lpstr>PowerPoint Presentation</vt:lpstr>
      <vt:lpstr>Background</vt:lpstr>
      <vt:lpstr>PowerPoint Presentation</vt:lpstr>
      <vt:lpstr>PowerPoint Presentation</vt:lpstr>
      <vt:lpstr>WSUD IN AOTEAROA</vt:lpstr>
      <vt:lpstr>PowerPoint Presentation</vt:lpstr>
      <vt:lpstr>Te AO Māori </vt:lpstr>
      <vt:lpstr>PowerPoint Presentation</vt:lpstr>
      <vt:lpstr>PowerPoint Presentation</vt:lpstr>
      <vt:lpstr>PowerPoint Presentation</vt:lpstr>
      <vt:lpstr>Key Principles?</vt:lpstr>
      <vt:lpstr>PowerPoint Presentation</vt:lpstr>
      <vt:lpstr>Te Ao Maori &amp; water management</vt:lpstr>
      <vt:lpstr>Impacts on Health &amp; Wellbeing</vt:lpstr>
      <vt:lpstr>Impacts on Health &amp; Wellbeing</vt:lpstr>
      <vt:lpstr>PowerPoint Presentation</vt:lpstr>
      <vt:lpstr>Models of Health &amp; Wellbeing</vt:lpstr>
      <vt:lpstr>PowerPoint Presentation</vt:lpstr>
      <vt:lpstr>ki uta ki tai</vt:lpstr>
      <vt:lpstr>WSUD &amp; Te Ao Māori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REFLECTING MĀTAURANGA MĀORI  IN WATER SENSITIVE URBAN DESIGN</dc:title>
  <dc:creator>Emily Afoa</dc:creator>
  <cp:lastModifiedBy>Admin</cp:lastModifiedBy>
  <cp:revision>11</cp:revision>
  <cp:lastPrinted>2019-05-01T20:32:00Z</cp:lastPrinted>
  <dcterms:created xsi:type="dcterms:W3CDTF">2019-04-27T23:06:25Z</dcterms:created>
  <dcterms:modified xsi:type="dcterms:W3CDTF">2019-05-01T21:34:33Z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0x01010035FD83D971FAD04DB2639AA82678211A</vt:lpwstr>
  </property>
  <property fmtid="{D5CDD505-2E9C-101B-9397-08002B2CF9AE}" pid="3" name="Order">
    <vt:r8>7713800</vt:r8>
  </property>
</Properties>
</file>