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1289" r:id="rId6"/>
    <p:sldId id="1290" r:id="rId7"/>
    <p:sldId id="1301" r:id="rId8"/>
    <p:sldId id="1313" r:id="rId9"/>
    <p:sldId id="1291" r:id="rId10"/>
    <p:sldId id="1303" r:id="rId11"/>
    <p:sldId id="1304" r:id="rId12"/>
    <p:sldId id="1305" r:id="rId13"/>
    <p:sldId id="1306" r:id="rId14"/>
    <p:sldId id="1307" r:id="rId15"/>
    <p:sldId id="1308" r:id="rId16"/>
    <p:sldId id="1309" r:id="rId17"/>
    <p:sldId id="1312" r:id="rId18"/>
    <p:sldId id="1319" r:id="rId19"/>
    <p:sldId id="1314" r:id="rId20"/>
    <p:sldId id="1315" r:id="rId21"/>
    <p:sldId id="1316" r:id="rId22"/>
    <p:sldId id="1317" r:id="rId23"/>
    <p:sldId id="1318" r:id="rId24"/>
    <p:sldId id="1298" r:id="rId25"/>
    <p:sldId id="1311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>
          <p15:clr>
            <a:srgbClr val="A4A3A4"/>
          </p15:clr>
        </p15:guide>
        <p15:guide id="2" pos="53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639"/>
    <a:srgbClr val="213D58"/>
    <a:srgbClr val="E4E5E3"/>
    <a:srgbClr val="7E807A"/>
    <a:srgbClr val="555652"/>
    <a:srgbClr val="33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05EA6-80B1-476E-ADB5-DF6D077B5470}" v="94" dt="2022-10-16T00:11:29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5901" autoAdjust="0"/>
  </p:normalViewPr>
  <p:slideViewPr>
    <p:cSldViewPr snapToGrid="0">
      <p:cViewPr varScale="1">
        <p:scale>
          <a:sx n="65" d="100"/>
          <a:sy n="65" d="100"/>
        </p:scale>
        <p:origin x="1733" y="38"/>
      </p:cViewPr>
      <p:guideLst>
        <p:guide orient="horz" pos="4178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E40282-9E86-43BD-91D4-D9CE2E9CE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35314-AB90-4E54-A652-8E58829CD3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DEEDAC-0359-4527-A7CC-1EC153249F3E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F6A74C-8D22-43F2-B77C-CEFD6BD812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B72EF3-6725-422D-9A1C-BC483969A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4E3C2-D804-4DB4-9381-29AD1CC85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8D32E-D8FF-40A2-BF3C-B6F75FB8A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B968E-C347-4BE2-9646-79ABE88351D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338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39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966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113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406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251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959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66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01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7332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93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51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4706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506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A13B37-3DCC-4D71-BC33-12C8864B6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5EC671E-1EB4-4457-9ACE-9D7487297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Oxidation Ponds – lots of these in NZ – simple to run, relatively low maintenance.  Lots of these types of plants are being replaced by high rate processes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When it comes to optimizing or trying to work out how to get better quality what are the tools we currently have?</a:t>
            </a:r>
          </a:p>
          <a:p>
            <a:pPr>
              <a:spcBef>
                <a:spcPct val="0"/>
              </a:spcBef>
            </a:pPr>
            <a:endParaRPr lang="en-NZ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DFADBE2-D555-4390-9964-7377D16D1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F84EC-6BFA-4520-8D32-8E04A8CEA711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1027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A13B37-3DCC-4D71-BC33-12C8864B6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5EC671E-1EB4-4457-9ACE-9D7487297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Why would you model a lagoon system and what tools are there to do this?</a:t>
            </a:r>
          </a:p>
          <a:p>
            <a:pPr>
              <a:spcBef>
                <a:spcPct val="0"/>
              </a:spcBef>
            </a:pPr>
            <a:endParaRPr lang="en-NZ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DFADBE2-D555-4390-9964-7377D16D1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F84EC-6BFA-4520-8D32-8E04A8CEA711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87946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467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33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389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034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76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AD2558-C1AA-4B61-AB47-5A84FBC32448}"/>
              </a:ext>
            </a:extLst>
          </p:cNvPr>
          <p:cNvSpPr/>
          <p:nvPr userDrawn="1"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45783801-D522-4C6F-A084-7987A78E1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5725" y="6215063"/>
            <a:ext cx="2146300" cy="509587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8DCAC01-2349-4D5D-BE5D-30BFA5597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093" y="2087535"/>
            <a:ext cx="4270093" cy="1143000"/>
          </a:xfrm>
        </p:spPr>
        <p:txBody>
          <a:bodyPr lIns="0" tIns="0" rIns="0" bIns="0"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30092" y="3357474"/>
            <a:ext cx="4270093" cy="90646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30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555652"/>
                </a:solidFill>
              </a:defRPr>
            </a:lvl1pPr>
            <a:lvl2pPr>
              <a:defRPr sz="2800">
                <a:solidFill>
                  <a:srgbClr val="555652"/>
                </a:solidFill>
              </a:defRPr>
            </a:lvl2pPr>
            <a:lvl3pPr>
              <a:defRPr sz="2400">
                <a:solidFill>
                  <a:srgbClr val="7E807A"/>
                </a:solidFill>
              </a:defRPr>
            </a:lvl3pPr>
            <a:lvl4pPr>
              <a:defRPr sz="2000">
                <a:solidFill>
                  <a:srgbClr val="7E807A"/>
                </a:solidFill>
              </a:defRPr>
            </a:lvl4pPr>
            <a:lvl5pPr>
              <a:defRPr sz="2000">
                <a:solidFill>
                  <a:srgbClr val="7E8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5B2809-FCBC-47DF-BB6F-3F9E982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4FFD-A485-40D7-B7F5-3743F794E5D9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2DC78A-D1F4-498B-95BB-038A826D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3E1C47-0A28-4AF6-BB3B-2C339F62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E654-267E-4CC2-8CC1-50F992F2393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247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58B31F-DEDC-445E-BB13-373C9196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ED86-EFF1-4197-A2B7-C1701E80747C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8AFF2-39DF-4272-810E-D3D4B91D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0105DC-726B-4885-A6C5-110F11BD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2199-89A8-4D52-B6F5-0CD04BAB91B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1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681FC-3569-4380-AAFA-AC9544C3A252}"/>
              </a:ext>
            </a:extLst>
          </p:cNvPr>
          <p:cNvSpPr/>
          <p:nvPr userDrawn="1"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89FE15A4-2EE4-4348-94BE-349141724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5725" y="6215063"/>
            <a:ext cx="2146300" cy="509587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41C0AF0-5EE6-45DF-AD99-964E296724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093" y="2087535"/>
            <a:ext cx="4270093" cy="1143000"/>
          </a:xfrm>
        </p:spPr>
        <p:txBody>
          <a:bodyPr lIns="0" tIns="0" rIns="0" bIns="0"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30092" y="3357474"/>
            <a:ext cx="4270093" cy="90646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59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36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2"/>
                </a:solidFill>
              </a:defRPr>
            </a:lvl1pPr>
            <a:lvl2pPr>
              <a:defRPr>
                <a:solidFill>
                  <a:srgbClr val="555652"/>
                </a:solidFill>
              </a:defRPr>
            </a:lvl2pPr>
            <a:lvl3pPr>
              <a:defRPr>
                <a:solidFill>
                  <a:srgbClr val="7E807A"/>
                </a:solidFill>
              </a:defRPr>
            </a:lvl3pPr>
            <a:lvl4pPr>
              <a:defRPr>
                <a:solidFill>
                  <a:srgbClr val="7E807A"/>
                </a:solidFill>
              </a:defRPr>
            </a:lvl4pPr>
            <a:lvl5pPr>
              <a:defRPr>
                <a:solidFill>
                  <a:srgbClr val="7E8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B009-617A-4E19-95C8-DA6FD34D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1FC-3FB1-4D43-BA03-D5C23B9F95E6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ADBC5-1D17-4ACB-A1D2-2380BEA3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9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5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5DB9D-E82B-4E04-BB19-25A4A851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3276-FBD7-4315-94EE-96B281DDAFE7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2603-2C56-4423-8F7C-E879C3AF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14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34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A1E092-6549-4EA9-9A16-E52A073F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7410-5DBC-4350-BE61-4ED45684934F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2C0324-9C95-4A8F-AC27-4CD33067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104860-5EA4-4E17-AA4C-22F548BF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9ACE-25EB-4841-BFBA-57A908C33E7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49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3C0FB2-4C88-4B04-92A3-2A51102B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E642-1613-437B-9E79-1BD35BE03228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EBF15F-35DF-48C6-89D0-6CF976B2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D25AE0-F9CB-4D3B-89AB-03618D59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D222-AF0F-4F2E-BF32-D18952FBB81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59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B5510A-731A-4ACB-AA12-FAC421B4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BFC1-BCE0-4692-B974-09DD5963481D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1FBEFC-7213-4DD9-AF88-DBDD3206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11467A-4274-4973-B991-9E0FFD4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204-A163-4BD0-AB51-3CB8C75BF35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87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081082-943D-4E4A-BC07-5250F2C87C26}"/>
              </a:ext>
            </a:extLst>
          </p:cNvPr>
          <p:cNvSpPr/>
          <p:nvPr userDrawn="1"/>
        </p:nvSpPr>
        <p:spPr>
          <a:xfrm>
            <a:off x="0" y="0"/>
            <a:ext cx="9144000" cy="10414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CA1B285-1466-4D92-A2A2-CE395F62B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BC9DB9A-0D2E-4446-ACB5-93D4D7849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D13AC-9783-436C-ABE4-7FD2192A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96101-8775-4D37-B9D6-D89D0426AA2E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95F19-F618-4D64-9EA2-1685730F8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566AD-B00D-4EE0-A625-723DA1015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BC7DAF-CB10-4A9B-8D13-2F971ACCD2D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1032" name="Picture 13">
            <a:extLst>
              <a:ext uri="{FF2B5EF4-FFF2-40B4-BE49-F238E27FC236}">
                <a16:creationId xmlns:a16="http://schemas.microsoft.com/office/drawing/2014/main" id="{1A7E50EF-A29E-4718-B76C-35093E523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86500"/>
            <a:ext cx="2322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>
            <a:extLst>
              <a:ext uri="{FF2B5EF4-FFF2-40B4-BE49-F238E27FC236}">
                <a16:creationId xmlns:a16="http://schemas.microsoft.com/office/drawing/2014/main" id="{49E2FE76-7388-49F3-A6EB-A9D0AB828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91440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 descr="Logo&#10;&#10;Description automatically generated">
            <a:extLst>
              <a:ext uri="{FF2B5EF4-FFF2-40B4-BE49-F238E27FC236}">
                <a16:creationId xmlns:a16="http://schemas.microsoft.com/office/drawing/2014/main" id="{4ECDC343-4760-43C3-B749-EC1CA403B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6115050"/>
            <a:ext cx="21764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13D5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556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5565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E807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E807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E80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CECD20-68AD-406C-BB94-8EAB245AF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0688" y="2087563"/>
            <a:ext cx="4268787" cy="1021397"/>
          </a:xfrm>
        </p:spPr>
        <p:txBody>
          <a:bodyPr>
            <a:normAutofit/>
          </a:bodyPr>
          <a:lstStyle/>
          <a:p>
            <a:r>
              <a:rPr lang="en-US" altLang="en-US" dirty="0"/>
              <a:t>A new Model for waste stabilization ponds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518DF-5566-9568-3A64-B740BD8E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743450"/>
            <a:ext cx="5417185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/>
              <a:t>Presented by: Kevan Brian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Model Overview</a:t>
            </a:r>
            <a:endParaRPr lang="en-NZ" sz="3600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F82C3D8-5ACA-EA0D-94F5-8C16B09DE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63" y="1041935"/>
            <a:ext cx="7588220" cy="4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4114799" cy="20298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Key additions to model:</a:t>
            </a:r>
          </a:p>
          <a:p>
            <a:r>
              <a:rPr lang="en-NZ" sz="2000" dirty="0">
                <a:solidFill>
                  <a:schemeClr val="bg1"/>
                </a:solidFill>
              </a:rPr>
              <a:t>Algal growth based on sunlight</a:t>
            </a:r>
          </a:p>
          <a:p>
            <a:r>
              <a:rPr lang="en-NZ" sz="2000" dirty="0">
                <a:solidFill>
                  <a:schemeClr val="bg1"/>
                </a:solidFill>
              </a:rPr>
              <a:t>Benthic feedback between sludge and liquids</a:t>
            </a:r>
          </a:p>
          <a:p>
            <a:r>
              <a:rPr lang="en-NZ" sz="2000" dirty="0">
                <a:solidFill>
                  <a:schemeClr val="bg1"/>
                </a:solidFill>
              </a:rPr>
              <a:t>Water chemistry improvements</a:t>
            </a:r>
          </a:p>
          <a:p>
            <a:pPr marL="0" indent="0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is in the new model?</a:t>
            </a:r>
            <a:endParaRPr lang="en-NZ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C37-36AC-A9F8-C2EE-4D77C3B5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28" y="1399172"/>
            <a:ext cx="4273067" cy="2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4114799" cy="20298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What does having algal growth in the model improve:</a:t>
            </a:r>
          </a:p>
          <a:p>
            <a:r>
              <a:rPr lang="en-NZ" sz="2000" dirty="0">
                <a:solidFill>
                  <a:schemeClr val="bg1"/>
                </a:solidFill>
              </a:rPr>
              <a:t>Assimilation of nitrogen into algal biomass</a:t>
            </a:r>
          </a:p>
          <a:p>
            <a:r>
              <a:rPr lang="en-NZ" sz="2000" dirty="0">
                <a:solidFill>
                  <a:schemeClr val="bg1"/>
                </a:solidFill>
              </a:rPr>
              <a:t>Better prediction of lagoon pH (algal takes CO2 from the water increasing pH)</a:t>
            </a:r>
          </a:p>
          <a:p>
            <a:r>
              <a:rPr lang="en-NZ" sz="2000" dirty="0">
                <a:solidFill>
                  <a:schemeClr val="bg1"/>
                </a:solidFill>
              </a:rPr>
              <a:t>Oxygen transfer from algal growth and aeration</a:t>
            </a:r>
          </a:p>
          <a:p>
            <a:r>
              <a:rPr lang="en-NZ" sz="2000" dirty="0">
                <a:solidFill>
                  <a:schemeClr val="bg1"/>
                </a:solidFill>
              </a:rPr>
              <a:t>Ammonia Stripping </a:t>
            </a:r>
          </a:p>
          <a:p>
            <a:pPr marL="0" indent="0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is in the new model?</a:t>
            </a:r>
            <a:endParaRPr lang="en-NZ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C37-36AC-A9F8-C2EE-4D77C3B5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28" y="1399172"/>
            <a:ext cx="4273067" cy="2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4114799" cy="20298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Main goals of the model:</a:t>
            </a:r>
          </a:p>
          <a:p>
            <a:r>
              <a:rPr lang="en-NZ" sz="2000" dirty="0">
                <a:solidFill>
                  <a:schemeClr val="bg1"/>
                </a:solidFill>
              </a:rPr>
              <a:t>Improve understanding of mechanisms for N removal</a:t>
            </a:r>
          </a:p>
          <a:p>
            <a:r>
              <a:rPr lang="en-NZ" sz="2000" dirty="0">
                <a:solidFill>
                  <a:schemeClr val="bg1"/>
                </a:solidFill>
              </a:rPr>
              <a:t>Allow the user to look at scenarios</a:t>
            </a:r>
          </a:p>
          <a:p>
            <a:r>
              <a:rPr lang="en-NZ" sz="2000" dirty="0">
                <a:solidFill>
                  <a:schemeClr val="bg1"/>
                </a:solidFill>
              </a:rPr>
              <a:t>Improve sludge accumulation prediction and effects</a:t>
            </a:r>
          </a:p>
          <a:p>
            <a:r>
              <a:rPr lang="en-NZ" sz="2000" dirty="0">
                <a:solidFill>
                  <a:schemeClr val="bg1"/>
                </a:solidFill>
              </a:rPr>
              <a:t>Demonstrate “uphill” aeration</a:t>
            </a:r>
          </a:p>
          <a:p>
            <a:r>
              <a:rPr lang="en-NZ" sz="2000" dirty="0">
                <a:solidFill>
                  <a:schemeClr val="bg1"/>
                </a:solidFill>
              </a:rPr>
              <a:t>Calculation of methane release for GHG estimations</a:t>
            </a:r>
          </a:p>
          <a:p>
            <a:r>
              <a:rPr lang="en-NZ" sz="2000" dirty="0">
                <a:solidFill>
                  <a:schemeClr val="bg1"/>
                </a:solidFill>
              </a:rPr>
              <a:t>Predictions of N2O generation from nitrification</a:t>
            </a:r>
          </a:p>
          <a:p>
            <a:pPr marL="0" indent="0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is in the new model?</a:t>
            </a:r>
            <a:endParaRPr lang="en-NZ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C37-36AC-A9F8-C2EE-4D77C3B5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28" y="1399172"/>
            <a:ext cx="4273067" cy="2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4114799" cy="20298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Main goals of the model:</a:t>
            </a:r>
          </a:p>
          <a:p>
            <a:r>
              <a:rPr lang="en-NZ" sz="2000" dirty="0">
                <a:solidFill>
                  <a:schemeClr val="bg1"/>
                </a:solidFill>
              </a:rPr>
              <a:t>Improve understanding of mechanisms for N removal</a:t>
            </a:r>
          </a:p>
          <a:p>
            <a:r>
              <a:rPr lang="en-NZ" sz="2000" dirty="0">
                <a:solidFill>
                  <a:schemeClr val="bg1"/>
                </a:solidFill>
              </a:rPr>
              <a:t>Allow the user to look at scenarios</a:t>
            </a:r>
          </a:p>
          <a:p>
            <a:r>
              <a:rPr lang="en-NZ" sz="2000" dirty="0">
                <a:solidFill>
                  <a:schemeClr val="bg1"/>
                </a:solidFill>
              </a:rPr>
              <a:t>Improve sludge accumulation prediction and effects</a:t>
            </a:r>
          </a:p>
          <a:p>
            <a:r>
              <a:rPr lang="en-NZ" sz="2000" dirty="0">
                <a:solidFill>
                  <a:schemeClr val="bg1"/>
                </a:solidFill>
              </a:rPr>
              <a:t>Calculation of methane release for GHG estimations</a:t>
            </a:r>
          </a:p>
          <a:p>
            <a:pPr marL="0" indent="0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is in the new model?</a:t>
            </a:r>
            <a:endParaRPr lang="en-NZ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C37-36AC-A9F8-C2EE-4D77C3B5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28" y="1399172"/>
            <a:ext cx="4273067" cy="2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is in the new model?</a:t>
            </a:r>
            <a:endParaRPr lang="en-NZ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722FC-2C5A-DEBD-71FD-4548A23CE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946"/>
            <a:ext cx="9144000" cy="46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3600" dirty="0"/>
              <a:t>Oxygen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C0537-78CA-D4E7-AD34-644041B7A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75009"/>
            <a:ext cx="8686800" cy="486193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7D3C55-F39E-D70A-6F50-59BFDBB9ED10}"/>
              </a:ext>
            </a:extLst>
          </p:cNvPr>
          <p:cNvCxnSpPr>
            <a:cxnSpLocks/>
          </p:cNvCxnSpPr>
          <p:nvPr/>
        </p:nvCxnSpPr>
        <p:spPr>
          <a:xfrm>
            <a:off x="2575932" y="1371600"/>
            <a:ext cx="925551" cy="71367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1B637F-3B77-F57A-F4B9-50D162C81E96}"/>
              </a:ext>
            </a:extLst>
          </p:cNvPr>
          <p:cNvCxnSpPr>
            <a:cxnSpLocks/>
          </p:cNvCxnSpPr>
          <p:nvPr/>
        </p:nvCxnSpPr>
        <p:spPr>
          <a:xfrm flipH="1" flipV="1">
            <a:off x="5259978" y="4003286"/>
            <a:ext cx="1062764" cy="73598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C5C84C-6F71-C8E1-7F87-6EE13F823261}"/>
              </a:ext>
            </a:extLst>
          </p:cNvPr>
          <p:cNvCxnSpPr/>
          <p:nvPr/>
        </p:nvCxnSpPr>
        <p:spPr>
          <a:xfrm>
            <a:off x="995363" y="3088887"/>
            <a:ext cx="1271239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C9C224-A0B8-0593-E4A9-464EAA2F1C05}"/>
              </a:ext>
            </a:extLst>
          </p:cNvPr>
          <p:cNvCxnSpPr>
            <a:cxnSpLocks/>
          </p:cNvCxnSpPr>
          <p:nvPr/>
        </p:nvCxnSpPr>
        <p:spPr>
          <a:xfrm flipH="1">
            <a:off x="6881754" y="2865863"/>
            <a:ext cx="411144" cy="22302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EB8152-67B5-C1E5-E07A-BAC059967640}"/>
              </a:ext>
            </a:extLst>
          </p:cNvPr>
          <p:cNvSpPr txBox="1"/>
          <p:nvPr/>
        </p:nvSpPr>
        <p:spPr>
          <a:xfrm>
            <a:off x="1393902" y="1059366"/>
            <a:ext cx="1683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Oxygen Produced by Algae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E1CBE-B557-1ABE-CBD4-D415814824D4}"/>
              </a:ext>
            </a:extLst>
          </p:cNvPr>
          <p:cNvSpPr txBox="1"/>
          <p:nvPr/>
        </p:nvSpPr>
        <p:spPr>
          <a:xfrm>
            <a:off x="287261" y="2304749"/>
            <a:ext cx="1563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Oxygen “Produced” by Surface Transfer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56257A-C3AD-22DC-2B36-95775B255D51}"/>
              </a:ext>
            </a:extLst>
          </p:cNvPr>
          <p:cNvSpPr txBox="1"/>
          <p:nvPr/>
        </p:nvSpPr>
        <p:spPr>
          <a:xfrm>
            <a:off x="6322742" y="4375158"/>
            <a:ext cx="1563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Oxygen “Produced” by Surface Aeration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3A13AA-DD88-048B-110E-1F36481732D1}"/>
              </a:ext>
            </a:extLst>
          </p:cNvPr>
          <p:cNvSpPr txBox="1"/>
          <p:nvPr/>
        </p:nvSpPr>
        <p:spPr>
          <a:xfrm>
            <a:off x="7251081" y="2450364"/>
            <a:ext cx="1563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Oxygen released by sediments</a:t>
            </a:r>
          </a:p>
        </p:txBody>
      </p:sp>
    </p:spTree>
    <p:extLst>
      <p:ext uri="{BB962C8B-B14F-4D97-AF65-F5344CB8AC3E}">
        <p14:creationId xmlns:p14="http://schemas.microsoft.com/office/powerpoint/2010/main" val="119785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Nitrogen Balance</a:t>
            </a:r>
            <a:endParaRPr lang="en-NZ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D9570-0277-D786-882C-889FE4D25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4039"/>
            <a:ext cx="9144000" cy="522992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3ADD66-9D56-61A0-F1D0-6EE0F31A9A35}"/>
              </a:ext>
            </a:extLst>
          </p:cNvPr>
          <p:cNvCxnSpPr/>
          <p:nvPr/>
        </p:nvCxnSpPr>
        <p:spPr>
          <a:xfrm flipH="1" flipV="1">
            <a:off x="5352585" y="4505093"/>
            <a:ext cx="1003610" cy="79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A76C41-F0B0-1D59-53DC-A50548E640E9}"/>
              </a:ext>
            </a:extLst>
          </p:cNvPr>
          <p:cNvCxnSpPr>
            <a:cxnSpLocks/>
          </p:cNvCxnSpPr>
          <p:nvPr/>
        </p:nvCxnSpPr>
        <p:spPr>
          <a:xfrm>
            <a:off x="995363" y="1936595"/>
            <a:ext cx="855739" cy="505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EBF97B-5FF1-600C-D91D-60D4A29E557D}"/>
              </a:ext>
            </a:extLst>
          </p:cNvPr>
          <p:cNvCxnSpPr>
            <a:cxnSpLocks/>
          </p:cNvCxnSpPr>
          <p:nvPr/>
        </p:nvCxnSpPr>
        <p:spPr>
          <a:xfrm flipH="1" flipV="1">
            <a:off x="6910038" y="3241288"/>
            <a:ext cx="728547" cy="371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051CF9-24E6-1C7B-0D8F-255909CA8F1B}"/>
              </a:ext>
            </a:extLst>
          </p:cNvPr>
          <p:cNvCxnSpPr>
            <a:cxnSpLocks/>
          </p:cNvCxnSpPr>
          <p:nvPr/>
        </p:nvCxnSpPr>
        <p:spPr>
          <a:xfrm flipH="1">
            <a:off x="5268950" y="1572322"/>
            <a:ext cx="585440" cy="561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2116E9-70EA-0D50-E548-2D8F4FF9C200}"/>
              </a:ext>
            </a:extLst>
          </p:cNvPr>
          <p:cNvSpPr txBox="1"/>
          <p:nvPr/>
        </p:nvSpPr>
        <p:spPr>
          <a:xfrm>
            <a:off x="223024" y="1427356"/>
            <a:ext cx="16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 released from Sludge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F74F8-B59E-54F2-3970-E5AC1E94C67E}"/>
              </a:ext>
            </a:extLst>
          </p:cNvPr>
          <p:cNvSpPr txBox="1"/>
          <p:nvPr/>
        </p:nvSpPr>
        <p:spPr>
          <a:xfrm>
            <a:off x="7638585" y="3483136"/>
            <a:ext cx="162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TN denitrified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EBA13-BAD9-AD98-ACAD-668822B3E8B0}"/>
              </a:ext>
            </a:extLst>
          </p:cNvPr>
          <p:cNvSpPr txBox="1"/>
          <p:nvPr/>
        </p:nvSpPr>
        <p:spPr>
          <a:xfrm>
            <a:off x="6356195" y="5162567"/>
            <a:ext cx="16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 removed via settling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5EA23-F37D-6C3F-4BA9-8D60E531E355}"/>
              </a:ext>
            </a:extLst>
          </p:cNvPr>
          <p:cNvSpPr txBox="1"/>
          <p:nvPr/>
        </p:nvSpPr>
        <p:spPr>
          <a:xfrm>
            <a:off x="5854390" y="1403045"/>
            <a:ext cx="16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N stripped to atmosphere</a:t>
            </a:r>
          </a:p>
        </p:txBody>
      </p:sp>
    </p:spTree>
    <p:extLst>
      <p:ext uri="{BB962C8B-B14F-4D97-AF65-F5344CB8AC3E}">
        <p14:creationId xmlns:p14="http://schemas.microsoft.com/office/powerpoint/2010/main" val="255959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pH and Dissolved Oxygen</a:t>
            </a:r>
            <a:endParaRPr lang="en-NZ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E03D4-522C-303C-0C12-7DC0B2D95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7132"/>
            <a:ext cx="9144000" cy="5174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8DCB3-5DB3-1B58-DAFC-87A9BE562EFD}"/>
              </a:ext>
            </a:extLst>
          </p:cNvPr>
          <p:cNvSpPr txBox="1"/>
          <p:nvPr/>
        </p:nvSpPr>
        <p:spPr>
          <a:xfrm>
            <a:off x="468351" y="1326995"/>
            <a:ext cx="166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D4A29-554C-A8D2-7569-8D1A02BE1861}"/>
              </a:ext>
            </a:extLst>
          </p:cNvPr>
          <p:cNvSpPr txBox="1"/>
          <p:nvPr/>
        </p:nvSpPr>
        <p:spPr>
          <a:xfrm>
            <a:off x="2282283" y="2995661"/>
            <a:ext cx="166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BAB55-7EB6-7EEB-A2EF-52F640BB9227}"/>
              </a:ext>
            </a:extLst>
          </p:cNvPr>
          <p:cNvSpPr txBox="1"/>
          <p:nvPr/>
        </p:nvSpPr>
        <p:spPr>
          <a:xfrm>
            <a:off x="4724400" y="1215483"/>
            <a:ext cx="166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29375-96DB-51ED-2957-56D1211CE5DB}"/>
              </a:ext>
            </a:extLst>
          </p:cNvPr>
          <p:cNvSpPr txBox="1"/>
          <p:nvPr/>
        </p:nvSpPr>
        <p:spPr>
          <a:xfrm>
            <a:off x="6471424" y="2042682"/>
            <a:ext cx="166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/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39114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Sediment Depth</a:t>
            </a:r>
            <a:endParaRPr lang="en-NZ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FD60F-27C1-8948-D3F1-4D2E924E9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"/>
            <a:ext cx="9144000" cy="5358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6CE4F8-8CE3-9025-E7FC-C8439B841CCD}"/>
              </a:ext>
            </a:extLst>
          </p:cNvPr>
          <p:cNvSpPr txBox="1"/>
          <p:nvPr/>
        </p:nvSpPr>
        <p:spPr>
          <a:xfrm>
            <a:off x="2464420" y="479502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Sludge depth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BB0DF-BAA3-60DE-CBC4-1A8CE3CC9731}"/>
              </a:ext>
            </a:extLst>
          </p:cNvPr>
          <p:cNvSpPr txBox="1"/>
          <p:nvPr/>
        </p:nvSpPr>
        <p:spPr>
          <a:xfrm>
            <a:off x="635620" y="238471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Water depth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0557C-59A6-48E2-07CD-F0FB67512A40}"/>
              </a:ext>
            </a:extLst>
          </p:cNvPr>
          <p:cNvSpPr txBox="1"/>
          <p:nvPr/>
        </p:nvSpPr>
        <p:spPr>
          <a:xfrm>
            <a:off x="4702098" y="15892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Water depth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BC250-D045-D2EC-3A0A-18BACFD77B71}"/>
              </a:ext>
            </a:extLst>
          </p:cNvPr>
          <p:cNvSpPr txBox="1"/>
          <p:nvPr/>
        </p:nvSpPr>
        <p:spPr>
          <a:xfrm>
            <a:off x="6575503" y="498861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Sludge depth</a:t>
            </a:r>
          </a:p>
        </p:txBody>
      </p:sp>
    </p:spTree>
    <p:extLst>
      <p:ext uri="{BB962C8B-B14F-4D97-AF65-F5344CB8AC3E}">
        <p14:creationId xmlns:p14="http://schemas.microsoft.com/office/powerpoint/2010/main" val="374674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5887039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altLang="en-US" sz="2800" dirty="0">
                <a:solidFill>
                  <a:schemeClr val="bg1"/>
                </a:solidFill>
              </a:rPr>
              <a:t>Contributors/Acknowledgements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Current approach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What is in lagoon models already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What is in the new model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Results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When and where can you get it?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3600" dirty="0"/>
              <a:t>Presentation Overview</a:t>
            </a:r>
          </a:p>
        </p:txBody>
      </p:sp>
      <p:pic>
        <p:nvPicPr>
          <p:cNvPr id="6" name="Graphic 5" descr="Alarm clock with solid fill">
            <a:extLst>
              <a:ext uri="{FF2B5EF4-FFF2-40B4-BE49-F238E27FC236}">
                <a16:creationId xmlns:a16="http://schemas.microsoft.com/office/drawing/2014/main" id="{26D6556C-7F4B-FA68-BDB7-917972F8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4529" y="2568843"/>
            <a:ext cx="1464590" cy="17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1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Methane Emissions</a:t>
            </a:r>
            <a:endParaRPr lang="en-NZ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910FD-3489-83CA-DBD0-C3E7E116C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9434"/>
            <a:ext cx="9144000" cy="5118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7CDE0-E2FB-4394-E655-9056C8F9FF97}"/>
              </a:ext>
            </a:extLst>
          </p:cNvPr>
          <p:cNvSpPr txBox="1"/>
          <p:nvPr/>
        </p:nvSpPr>
        <p:spPr>
          <a:xfrm>
            <a:off x="2453268" y="1973766"/>
            <a:ext cx="2018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Methane Emissions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B9166B-46D7-6695-E503-19CD684F35BC}"/>
              </a:ext>
            </a:extLst>
          </p:cNvPr>
          <p:cNvCxnSpPr>
            <a:cxnSpLocks/>
          </p:cNvCxnSpPr>
          <p:nvPr/>
        </p:nvCxnSpPr>
        <p:spPr>
          <a:xfrm flipH="1">
            <a:off x="2141034" y="2312320"/>
            <a:ext cx="568712" cy="10163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28AB13-F5FC-9AB3-1F62-4A937FB62453}"/>
              </a:ext>
            </a:extLst>
          </p:cNvPr>
          <p:cNvCxnSpPr>
            <a:cxnSpLocks/>
          </p:cNvCxnSpPr>
          <p:nvPr/>
        </p:nvCxnSpPr>
        <p:spPr>
          <a:xfrm>
            <a:off x="4211444" y="2143043"/>
            <a:ext cx="1531434" cy="365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9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Where can I get it?</a:t>
            </a:r>
            <a:endParaRPr lang="en-NZ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8D7C4A-CCFC-D481-C948-17201D80EACC}"/>
              </a:ext>
            </a:extLst>
          </p:cNvPr>
          <p:cNvSpPr txBox="1">
            <a:spLocks/>
          </p:cNvSpPr>
          <p:nvPr/>
        </p:nvSpPr>
        <p:spPr>
          <a:xfrm>
            <a:off x="457201" y="1116606"/>
            <a:ext cx="7960517" cy="47163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bg1"/>
                </a:solidFill>
              </a:rPr>
              <a:t>SUMO 22 just released and includes this new pond model</a:t>
            </a:r>
          </a:p>
          <a:p>
            <a:r>
              <a:rPr lang="en-NZ" sz="2800" dirty="0">
                <a:solidFill>
                  <a:schemeClr val="bg1"/>
                </a:solidFill>
              </a:rPr>
              <a:t>The “out of the box” model is based on a NZ pond</a:t>
            </a:r>
          </a:p>
          <a:p>
            <a:r>
              <a:rPr lang="en-NZ" sz="2800" dirty="0">
                <a:solidFill>
                  <a:schemeClr val="bg1"/>
                </a:solidFill>
              </a:rPr>
              <a:t>Happy Modelling!</a:t>
            </a:r>
          </a:p>
        </p:txBody>
      </p:sp>
    </p:spTree>
    <p:extLst>
      <p:ext uri="{BB962C8B-B14F-4D97-AF65-F5344CB8AC3E}">
        <p14:creationId xmlns:p14="http://schemas.microsoft.com/office/powerpoint/2010/main" val="387916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CECD20-68AD-406C-BB94-8EAB245AF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0688" y="2087563"/>
            <a:ext cx="4268787" cy="1021397"/>
          </a:xfrm>
        </p:spPr>
        <p:txBody>
          <a:bodyPr>
            <a:normAutofit/>
          </a:bodyPr>
          <a:lstStyle/>
          <a:p>
            <a:r>
              <a:rPr lang="en-US" altLang="en-US" dirty="0"/>
              <a:t>A new Model for waste stabilization ponds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518DF-5566-9568-3A64-B740BD8E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743450"/>
            <a:ext cx="5417185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/>
              <a:t>Presented by: Kevan Brian</a:t>
            </a:r>
          </a:p>
        </p:txBody>
      </p:sp>
    </p:spTree>
    <p:extLst>
      <p:ext uri="{BB962C8B-B14F-4D97-AF65-F5344CB8AC3E}">
        <p14:creationId xmlns:p14="http://schemas.microsoft.com/office/powerpoint/2010/main" val="190536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54314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altLang="en-US" sz="2800" dirty="0">
                <a:solidFill>
                  <a:schemeClr val="bg1"/>
                </a:solidFill>
              </a:rPr>
              <a:t>Dr Dwight Houweling (</a:t>
            </a:r>
            <a:r>
              <a:rPr lang="en-NZ" altLang="en-US" sz="2800" dirty="0" err="1">
                <a:solidFill>
                  <a:schemeClr val="bg1"/>
                </a:solidFill>
              </a:rPr>
              <a:t>Dynamtia</a:t>
            </a:r>
            <a:r>
              <a:rPr lang="en-NZ" altLang="en-US" sz="2800" dirty="0">
                <a:solidFill>
                  <a:schemeClr val="bg1"/>
                </a:solidFill>
              </a:rPr>
              <a:t> – Quebec Canada)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3600" dirty="0"/>
              <a:t>Contributors/Acknowledgements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AA1ED-928C-BD48-53C6-D8C2DC2D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44" y="3991461"/>
            <a:ext cx="3913632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9145-7AA4-4AB0-9F0D-0B5E8F69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rgbClr val="012639"/>
                </a:solidFill>
              </a:rPr>
              <a:t>Current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EE22A-FB39-9151-248A-D0F3777B6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" y="1028712"/>
            <a:ext cx="5401539" cy="47593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6FCEE-1B02-BBF0-3DB8-19870161A57E}"/>
              </a:ext>
            </a:extLst>
          </p:cNvPr>
          <p:cNvSpPr txBox="1"/>
          <p:nvPr/>
        </p:nvSpPr>
        <p:spPr>
          <a:xfrm>
            <a:off x="5401559" y="1102936"/>
            <a:ext cx="3742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Ministry of Works Guideline 1984 (84kgBOD/ha/day)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Waste stabilisation ponds design manual (Mara 1983)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Oxidation Pond Guidelines 2005 (NIWA, MFE and NZET)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Modelling?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309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9145-7AA4-4AB0-9F0D-0B5E8F69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rgbClr val="012639"/>
                </a:solidFill>
              </a:rPr>
              <a:t>Current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EE22A-FB39-9151-248A-D0F3777B6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" y="1028712"/>
            <a:ext cx="5401539" cy="47593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6FCEE-1B02-BBF0-3DB8-19870161A57E}"/>
              </a:ext>
            </a:extLst>
          </p:cNvPr>
          <p:cNvSpPr txBox="1"/>
          <p:nvPr/>
        </p:nvSpPr>
        <p:spPr>
          <a:xfrm>
            <a:off x="5401559" y="1102936"/>
            <a:ext cx="3742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Why Model?</a:t>
            </a:r>
          </a:p>
          <a:p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What if scenarios on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Optimisation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Understanding of process 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Planning and future capacity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165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4509436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Activated sludge processes are well served in by simulation models.  These are based on the ASM series.  </a:t>
            </a:r>
          </a:p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Modelling software available for activated sludge:</a:t>
            </a:r>
          </a:p>
          <a:p>
            <a:r>
              <a:rPr lang="en-NZ" sz="2000" dirty="0" err="1">
                <a:solidFill>
                  <a:schemeClr val="bg1"/>
                </a:solidFill>
              </a:rPr>
              <a:t>BioWin</a:t>
            </a:r>
            <a:endParaRPr lang="en-NZ" sz="2000" dirty="0">
              <a:solidFill>
                <a:schemeClr val="bg1"/>
              </a:solidFill>
            </a:endParaRPr>
          </a:p>
          <a:p>
            <a:r>
              <a:rPr lang="en-NZ" sz="2000" dirty="0">
                <a:solidFill>
                  <a:schemeClr val="bg1"/>
                </a:solidFill>
              </a:rPr>
              <a:t>GPSX</a:t>
            </a:r>
          </a:p>
          <a:p>
            <a:r>
              <a:rPr lang="en-NZ" sz="2000" dirty="0">
                <a:solidFill>
                  <a:schemeClr val="bg1"/>
                </a:solidFill>
              </a:rPr>
              <a:t>WEST</a:t>
            </a:r>
          </a:p>
          <a:p>
            <a:r>
              <a:rPr lang="en-NZ" sz="2000" dirty="0">
                <a:solidFill>
                  <a:schemeClr val="bg1"/>
                </a:solidFill>
              </a:rPr>
              <a:t>SUMO</a:t>
            </a:r>
          </a:p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Simulation models are very good for mass balances over activated sludge plants and widely used in design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Current Approach</a:t>
            </a:r>
            <a:endParaRPr lang="en-NZ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0F916-D7C7-FE90-25CB-1FCB93F08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39" y="1275736"/>
            <a:ext cx="33528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C2E603-1E40-CB1E-E34E-B7233CB14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338" y="3180740"/>
            <a:ext cx="3352800" cy="2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3813142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“Frankenstein models” made up of activated sludge, digestion and clarification models </a:t>
            </a:r>
          </a:p>
          <a:p>
            <a:r>
              <a:rPr lang="en-NZ" sz="2000" dirty="0">
                <a:solidFill>
                  <a:schemeClr val="bg1"/>
                </a:solidFill>
              </a:rPr>
              <a:t>No Models for shallow lagoons like in NZ</a:t>
            </a:r>
          </a:p>
          <a:p>
            <a:r>
              <a:rPr lang="en-NZ" sz="2000" dirty="0">
                <a:solidFill>
                  <a:schemeClr val="bg1"/>
                </a:solidFill>
              </a:rPr>
              <a:t>Idealised reactors</a:t>
            </a:r>
          </a:p>
          <a:p>
            <a:r>
              <a:rPr lang="en-NZ" sz="2000" dirty="0">
                <a:solidFill>
                  <a:schemeClr val="bg1"/>
                </a:solidFill>
              </a:rPr>
              <a:t>No Algae</a:t>
            </a:r>
          </a:p>
          <a:p>
            <a:r>
              <a:rPr lang="en-NZ" sz="2000" dirty="0">
                <a:solidFill>
                  <a:schemeClr val="bg1"/>
                </a:solidFill>
              </a:rPr>
              <a:t>Aeration based on AS process</a:t>
            </a:r>
          </a:p>
          <a:p>
            <a:endParaRPr lang="en-N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Are these any good?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Current Approach</a:t>
            </a:r>
            <a:endParaRPr lang="en-NZ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539FE-48D7-676A-CC9D-1CDE9ACD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644" y="1379432"/>
            <a:ext cx="3747155" cy="1825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68EAC-BBD7-08FA-C204-9BE0456E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644" y="3323213"/>
            <a:ext cx="3747155" cy="22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4114799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Looks like a pond model </a:t>
            </a:r>
          </a:p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However:</a:t>
            </a:r>
          </a:p>
          <a:p>
            <a:r>
              <a:rPr lang="en-NZ" sz="2000" dirty="0">
                <a:solidFill>
                  <a:schemeClr val="bg1"/>
                </a:solidFill>
              </a:rPr>
              <a:t>Do NZ ponds have a metre of ice on top in winter?</a:t>
            </a:r>
          </a:p>
          <a:p>
            <a:r>
              <a:rPr lang="en-NZ" sz="2000" dirty="0">
                <a:solidFill>
                  <a:schemeClr val="bg1"/>
                </a:solidFill>
              </a:rPr>
              <a:t>Do we discharge to frozen rivers?</a:t>
            </a:r>
          </a:p>
          <a:p>
            <a:r>
              <a:rPr lang="en-NZ" sz="2000" dirty="0">
                <a:solidFill>
                  <a:schemeClr val="bg1"/>
                </a:solidFill>
              </a:rPr>
              <a:t>Are our Ponds 4.5 m deep?</a:t>
            </a:r>
          </a:p>
          <a:p>
            <a:r>
              <a:rPr lang="en-NZ" sz="2000" dirty="0">
                <a:solidFill>
                  <a:schemeClr val="bg1"/>
                </a:solidFill>
              </a:rPr>
              <a:t>Do our Ponds have subsurface aeration </a:t>
            </a:r>
          </a:p>
          <a:p>
            <a:pPr marL="0" indent="0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Come on Dwight surely we can do better than that!!</a:t>
            </a:r>
          </a:p>
          <a:p>
            <a:pPr marL="0" indent="0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/>
              <a:t>What was in SUMO already?</a:t>
            </a:r>
            <a:endParaRPr lang="en-NZ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C37-36AC-A9F8-C2EE-4D77C3B5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9172"/>
            <a:ext cx="4436696" cy="2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Model Overview</a:t>
            </a:r>
            <a:endParaRPr lang="en-NZ" sz="36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215912-8469-5F86-5E1E-9695D91FFF53}"/>
              </a:ext>
            </a:extLst>
          </p:cNvPr>
          <p:cNvSpPr txBox="1">
            <a:spLocks/>
          </p:cNvSpPr>
          <p:nvPr/>
        </p:nvSpPr>
        <p:spPr>
          <a:xfrm>
            <a:off x="5535902" y="1339794"/>
            <a:ext cx="2954260" cy="3237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</a:rPr>
              <a:t>Transport model: fluxes to connect water column to sediments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ASM framework + algae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Full model transparency (open source)</a:t>
            </a:r>
          </a:p>
          <a:p>
            <a:endParaRPr lang="en-CA" sz="21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387BAA-583C-30C2-36B9-52449EA5E2C5}"/>
              </a:ext>
            </a:extLst>
          </p:cNvPr>
          <p:cNvSpPr/>
          <p:nvPr/>
        </p:nvSpPr>
        <p:spPr>
          <a:xfrm>
            <a:off x="1593265" y="4081272"/>
            <a:ext cx="2405463" cy="6786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4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C7291-EA4C-D505-D66B-E659BA02D438}"/>
              </a:ext>
            </a:extLst>
          </p:cNvPr>
          <p:cNvSpPr/>
          <p:nvPr/>
        </p:nvSpPr>
        <p:spPr>
          <a:xfrm>
            <a:off x="1593265" y="2086456"/>
            <a:ext cx="2405463" cy="13058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4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F271D-0A9D-54E6-0122-F8E3704E4A63}"/>
              </a:ext>
            </a:extLst>
          </p:cNvPr>
          <p:cNvSpPr txBox="1"/>
          <p:nvPr/>
        </p:nvSpPr>
        <p:spPr>
          <a:xfrm>
            <a:off x="2474437" y="2844255"/>
            <a:ext cx="1575368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40" i="1" dirty="0">
                <a:solidFill>
                  <a:schemeClr val="bg1"/>
                </a:solidFill>
              </a:rPr>
              <a:t>Biokinetic Reactions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Water chemistry</a:t>
            </a:r>
            <a:endParaRPr lang="en-CA" sz="1340" i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72606E-3008-D0B6-AF10-554D5DC44678}"/>
              </a:ext>
            </a:extLst>
          </p:cNvPr>
          <p:cNvCxnSpPr/>
          <p:nvPr/>
        </p:nvCxnSpPr>
        <p:spPr>
          <a:xfrm>
            <a:off x="1744465" y="3096750"/>
            <a:ext cx="0" cy="125771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AE9D53-9AC0-B740-10EE-388652C88F0F}"/>
              </a:ext>
            </a:extLst>
          </p:cNvPr>
          <p:cNvCxnSpPr>
            <a:cxnSpLocks/>
          </p:cNvCxnSpPr>
          <p:nvPr/>
        </p:nvCxnSpPr>
        <p:spPr>
          <a:xfrm flipH="1" flipV="1">
            <a:off x="1908883" y="3084723"/>
            <a:ext cx="1" cy="12414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3FC478-8CB7-3A1A-117B-D974955EA100}"/>
              </a:ext>
            </a:extLst>
          </p:cNvPr>
          <p:cNvCxnSpPr>
            <a:cxnSpLocks/>
          </p:cNvCxnSpPr>
          <p:nvPr/>
        </p:nvCxnSpPr>
        <p:spPr>
          <a:xfrm flipV="1">
            <a:off x="713552" y="2491994"/>
            <a:ext cx="1140878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797DE1-723B-43DC-10E3-95E49A63F399}"/>
              </a:ext>
            </a:extLst>
          </p:cNvPr>
          <p:cNvCxnSpPr>
            <a:cxnSpLocks/>
          </p:cNvCxnSpPr>
          <p:nvPr/>
        </p:nvCxnSpPr>
        <p:spPr>
          <a:xfrm flipV="1">
            <a:off x="3840655" y="2491993"/>
            <a:ext cx="1140878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1133C3-2414-9AD9-5119-2F5CDC6258DD}"/>
              </a:ext>
            </a:extLst>
          </p:cNvPr>
          <p:cNvSpPr txBox="1"/>
          <p:nvPr/>
        </p:nvSpPr>
        <p:spPr>
          <a:xfrm>
            <a:off x="342421" y="3357916"/>
            <a:ext cx="1371337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40" i="1" dirty="0">
                <a:solidFill>
                  <a:schemeClr val="bg1"/>
                </a:solidFill>
              </a:rPr>
              <a:t>Sedimentation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Benthic feedback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Scour</a:t>
            </a:r>
            <a:endParaRPr lang="en-CA" sz="1340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3DF62D-157B-B628-ED5D-B5F521D54694}"/>
              </a:ext>
            </a:extLst>
          </p:cNvPr>
          <p:cNvSpPr txBox="1"/>
          <p:nvPr/>
        </p:nvSpPr>
        <p:spPr>
          <a:xfrm>
            <a:off x="2505838" y="4255743"/>
            <a:ext cx="1575368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40" i="1" dirty="0">
                <a:solidFill>
                  <a:schemeClr val="bg1"/>
                </a:solidFill>
              </a:rPr>
              <a:t>Biokinetic Reactions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Water chemistry</a:t>
            </a:r>
            <a:endParaRPr lang="en-CA" sz="1340" i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5555F4-8CD9-526A-6001-587BEF5FEF0C}"/>
              </a:ext>
            </a:extLst>
          </p:cNvPr>
          <p:cNvCxnSpPr>
            <a:cxnSpLocks/>
          </p:cNvCxnSpPr>
          <p:nvPr/>
        </p:nvCxnSpPr>
        <p:spPr>
          <a:xfrm>
            <a:off x="3527947" y="1722199"/>
            <a:ext cx="0" cy="62885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B04A5A-C43D-1C8F-672F-188E2AC6A992}"/>
              </a:ext>
            </a:extLst>
          </p:cNvPr>
          <p:cNvCxnSpPr>
            <a:cxnSpLocks/>
          </p:cNvCxnSpPr>
          <p:nvPr/>
        </p:nvCxnSpPr>
        <p:spPr>
          <a:xfrm flipH="1" flipV="1">
            <a:off x="3692366" y="1722200"/>
            <a:ext cx="1" cy="60055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43AF59-450B-F366-2A02-6D42F844505E}"/>
              </a:ext>
            </a:extLst>
          </p:cNvPr>
          <p:cNvSpPr txBox="1"/>
          <p:nvPr/>
        </p:nvSpPr>
        <p:spPr>
          <a:xfrm>
            <a:off x="3746555" y="965613"/>
            <a:ext cx="1330814" cy="91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40" i="1" dirty="0">
                <a:solidFill>
                  <a:schemeClr val="bg1"/>
                </a:solidFill>
              </a:rPr>
              <a:t>Surface aeration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Stripping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Heating/cooling</a:t>
            </a:r>
          </a:p>
          <a:p>
            <a:r>
              <a:rPr lang="en-US" sz="1340" i="1" dirty="0">
                <a:solidFill>
                  <a:schemeClr val="bg1"/>
                </a:solidFill>
              </a:rPr>
              <a:t>evaporation</a:t>
            </a:r>
            <a:endParaRPr lang="en-CA" sz="1340" i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E86BFD-FB49-47E6-A82B-34457BC82303}"/>
              </a:ext>
            </a:extLst>
          </p:cNvPr>
          <p:cNvCxnSpPr>
            <a:cxnSpLocks/>
          </p:cNvCxnSpPr>
          <p:nvPr/>
        </p:nvCxnSpPr>
        <p:spPr>
          <a:xfrm flipV="1">
            <a:off x="2137160" y="1806427"/>
            <a:ext cx="0" cy="230201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D8C103-83AA-1DF3-34B0-C2E788799CF3}"/>
              </a:ext>
            </a:extLst>
          </p:cNvPr>
          <p:cNvCxnSpPr>
            <a:cxnSpLocks/>
          </p:cNvCxnSpPr>
          <p:nvPr/>
        </p:nvCxnSpPr>
        <p:spPr>
          <a:xfrm>
            <a:off x="2137160" y="2142790"/>
            <a:ext cx="0" cy="208267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428A1B-AC16-3736-BED6-76816040DC93}"/>
              </a:ext>
            </a:extLst>
          </p:cNvPr>
          <p:cNvCxnSpPr>
            <a:cxnSpLocks/>
          </p:cNvCxnSpPr>
          <p:nvPr/>
        </p:nvCxnSpPr>
        <p:spPr>
          <a:xfrm flipV="1">
            <a:off x="2127510" y="3787320"/>
            <a:ext cx="0" cy="230201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B950AE-9C46-38E9-53E0-78B71751EF0F}"/>
              </a:ext>
            </a:extLst>
          </p:cNvPr>
          <p:cNvCxnSpPr>
            <a:cxnSpLocks/>
          </p:cNvCxnSpPr>
          <p:nvPr/>
        </p:nvCxnSpPr>
        <p:spPr>
          <a:xfrm>
            <a:off x="2127510" y="4123683"/>
            <a:ext cx="0" cy="208267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2268DD-2CA5-139A-7486-55DDD62C1759}"/>
              </a:ext>
            </a:extLst>
          </p:cNvPr>
          <p:cNvSpPr txBox="1"/>
          <p:nvPr/>
        </p:nvSpPr>
        <p:spPr>
          <a:xfrm>
            <a:off x="1986657" y="1541535"/>
            <a:ext cx="1308820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40" i="1" dirty="0">
                <a:solidFill>
                  <a:schemeClr val="bg1"/>
                </a:solidFill>
              </a:rPr>
              <a:t>Variable volume</a:t>
            </a:r>
            <a:endParaRPr lang="en-CA" sz="1340" i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CFFC6E-2F5B-27B5-9681-F1887478DB0E}"/>
              </a:ext>
            </a:extLst>
          </p:cNvPr>
          <p:cNvSpPr txBox="1"/>
          <p:nvPr/>
        </p:nvSpPr>
        <p:spPr>
          <a:xfrm>
            <a:off x="1940815" y="3536904"/>
            <a:ext cx="1308820" cy="29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40" i="1" dirty="0">
                <a:solidFill>
                  <a:schemeClr val="bg1"/>
                </a:solidFill>
              </a:rPr>
              <a:t>Variable volume</a:t>
            </a:r>
            <a:endParaRPr lang="en-CA" sz="134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are-PPT-template_2021" id="{4B30AA3E-A7E0-4854-A700-89432CD74B1B}" vid="{DB46F2D9-2ADC-4C29-AC04-8F900615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A9C6950DC7C41B7D3EDD733AB12DB" ma:contentTypeVersion="2" ma:contentTypeDescription="Create a new document." ma:contentTypeScope="" ma:versionID="8cff6a31e196d79ff824251d9f676549">
  <xsd:schema xmlns:xsd="http://www.w3.org/2001/XMLSchema" xmlns:xs="http://www.w3.org/2001/XMLSchema" xmlns:p="http://schemas.microsoft.com/office/2006/metadata/properties" xmlns:ns2="93173d29-fa4f-43ed-861a-c676aa71f71a" targetNamespace="http://schemas.microsoft.com/office/2006/metadata/properties" ma:root="true" ma:fieldsID="61a8845b4a4323f3b8668655f74a5047" ns2:_="">
    <xsd:import namespace="93173d29-fa4f-43ed-861a-c676aa71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73d29-fa4f-43ed-861a-c676aa71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B45039-75CA-4756-AFE3-6546026A040C}">
  <ds:schemaRefs>
    <ds:schemaRef ds:uri="93173d29-fa4f-43ed-861a-c676aa71f71a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C616CF-90E0-4189-97D5-7A03D9559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73d29-fa4f-43ed-861a-c676aa71f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3112FB-B09D-4E9E-B5BD-9D0B5AE21A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Watercare-PPT-template_2021</Template>
  <TotalTime>1289</TotalTime>
  <Words>1059</Words>
  <Application>Microsoft Office PowerPoint</Application>
  <PresentationFormat>On-screen Show (4:3)</PresentationFormat>
  <Paragraphs>207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 new Model for waste stabilization ponds</vt:lpstr>
      <vt:lpstr>Presentation Overview</vt:lpstr>
      <vt:lpstr>Contributors/Acknowledgements</vt:lpstr>
      <vt:lpstr>Current Approach</vt:lpstr>
      <vt:lpstr>Current Approach</vt:lpstr>
      <vt:lpstr>Current Approach</vt:lpstr>
      <vt:lpstr>Current Approach</vt:lpstr>
      <vt:lpstr>What was in SUMO already?</vt:lpstr>
      <vt:lpstr>Model Overview</vt:lpstr>
      <vt:lpstr>Model Overview</vt:lpstr>
      <vt:lpstr>What is in the new model?</vt:lpstr>
      <vt:lpstr>What is in the new model?</vt:lpstr>
      <vt:lpstr>What is in the new model?</vt:lpstr>
      <vt:lpstr>What is in the new model?</vt:lpstr>
      <vt:lpstr>What is in the new model?</vt:lpstr>
      <vt:lpstr>Oxygen Balance</vt:lpstr>
      <vt:lpstr>Nitrogen Balance</vt:lpstr>
      <vt:lpstr>pH and Dissolved Oxygen</vt:lpstr>
      <vt:lpstr>Sediment Depth</vt:lpstr>
      <vt:lpstr>Methane Emissions</vt:lpstr>
      <vt:lpstr>Where can I get it?</vt:lpstr>
      <vt:lpstr>A new Model for waste stabilization ponds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KBrian (Kevan) 1</dc:creator>
  <cp:lastModifiedBy>KBrian (Kevan) 1</cp:lastModifiedBy>
  <cp:revision>5</cp:revision>
  <cp:lastPrinted>2015-07-29T20:59:16Z</cp:lastPrinted>
  <dcterms:created xsi:type="dcterms:W3CDTF">2022-09-27T22:31:53Z</dcterms:created>
  <dcterms:modified xsi:type="dcterms:W3CDTF">2022-10-17T23:39:28Z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0x010100D9EA9C6950DC7C41B7D3EDD733AB12DB</vt:lpwstr>
  </property>
</Properties>
</file>