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0" r:id="rId5"/>
    <p:sldMasterId id="2147483723" r:id="rId6"/>
    <p:sldMasterId id="2147484092" r:id="rId7"/>
    <p:sldMasterId id="2147484007" r:id="rId8"/>
    <p:sldMasterId id="2147483773" r:id="rId9"/>
    <p:sldMasterId id="2147483854" r:id="rId10"/>
    <p:sldMasterId id="2147483666" r:id="rId11"/>
    <p:sldMasterId id="2147483936" r:id="rId12"/>
    <p:sldMasterId id="2147483781" r:id="rId13"/>
  </p:sldMasterIdLst>
  <p:notesMasterIdLst>
    <p:notesMasterId r:id="rId60"/>
  </p:notesMasterIdLst>
  <p:handoutMasterIdLst>
    <p:handoutMasterId r:id="rId61"/>
  </p:handoutMasterIdLst>
  <p:sldIdLst>
    <p:sldId id="521" r:id="rId14"/>
    <p:sldId id="425" r:id="rId15"/>
    <p:sldId id="471" r:id="rId16"/>
    <p:sldId id="522" r:id="rId17"/>
    <p:sldId id="498" r:id="rId18"/>
    <p:sldId id="472" r:id="rId19"/>
    <p:sldId id="473" r:id="rId20"/>
    <p:sldId id="475" r:id="rId21"/>
    <p:sldId id="523" r:id="rId22"/>
    <p:sldId id="524" r:id="rId23"/>
    <p:sldId id="525" r:id="rId24"/>
    <p:sldId id="526" r:id="rId25"/>
    <p:sldId id="527" r:id="rId26"/>
    <p:sldId id="528" r:id="rId27"/>
    <p:sldId id="529" r:id="rId28"/>
    <p:sldId id="530" r:id="rId29"/>
    <p:sldId id="566" r:id="rId30"/>
    <p:sldId id="533" r:id="rId31"/>
    <p:sldId id="534" r:id="rId32"/>
    <p:sldId id="535" r:id="rId33"/>
    <p:sldId id="536" r:id="rId34"/>
    <p:sldId id="537" r:id="rId35"/>
    <p:sldId id="538" r:id="rId36"/>
    <p:sldId id="561" r:id="rId37"/>
    <p:sldId id="562" r:id="rId38"/>
    <p:sldId id="563" r:id="rId39"/>
    <p:sldId id="542" r:id="rId40"/>
    <p:sldId id="543" r:id="rId41"/>
    <p:sldId id="544" r:id="rId42"/>
    <p:sldId id="567" r:id="rId43"/>
    <p:sldId id="545" r:id="rId44"/>
    <p:sldId id="546" r:id="rId45"/>
    <p:sldId id="547" r:id="rId46"/>
    <p:sldId id="548" r:id="rId47"/>
    <p:sldId id="549" r:id="rId48"/>
    <p:sldId id="550" r:id="rId49"/>
    <p:sldId id="552" r:id="rId50"/>
    <p:sldId id="553" r:id="rId51"/>
    <p:sldId id="554" r:id="rId52"/>
    <p:sldId id="555" r:id="rId53"/>
    <p:sldId id="556" r:id="rId54"/>
    <p:sldId id="565" r:id="rId55"/>
    <p:sldId id="564" r:id="rId56"/>
    <p:sldId id="558" r:id="rId57"/>
    <p:sldId id="559" r:id="rId58"/>
    <p:sldId id="560" r:id="rId59"/>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Cambria" panose="02040503050406030204" pitchFamily="18" charset="0"/>
      <p:regular r:id="rId66"/>
      <p:bold r:id="rId67"/>
      <p:italic r:id="rId68"/>
      <p:boldItalic r:id="rId69"/>
    </p:embeddedFont>
    <p:embeddedFont>
      <p:font typeface="Jacobs Chronos" panose="020B0604020202020204" charset="0"/>
      <p:regular r:id="rId70"/>
      <p:bold r:id="rId71"/>
      <p:italic r:id="rId72"/>
      <p:boldItalic r:id="rId73"/>
    </p:embeddedFont>
    <p:embeddedFont>
      <p:font typeface="Jacobs Chronos Light" panose="020B0604020202020204" charset="0"/>
      <p:regular r:id="rId74"/>
      <p: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50E904-4E5F-6E1E-FD52-E107D1C6110E}" name="Hamilton, Jessica" initials="HJ" userId="S::Jessica.Hamilton@jacobs.com::21d57426-852e-44f3-83e1-a9d2a21a63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4B00"/>
    <a:srgbClr val="C05C27"/>
    <a:srgbClr val="FF4964"/>
    <a:srgbClr val="0A7DFF"/>
    <a:srgbClr val="231E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F8DFF6-B95E-43B5-A28E-08436D05388C}" v="5" dt="2022-10-16T05:37:17.689"/>
  </p1510:revLst>
</p1510:revInfo>
</file>

<file path=ppt/tableStyles.xml><?xml version="1.0" encoding="utf-8"?>
<a:tblStyleLst xmlns:a="http://schemas.openxmlformats.org/drawingml/2006/main" def="{C60F8704-076C-47E3-8B64-BA5440797084}">
  <a:tblStyle styleId="{C60F8704-076C-47E3-8B64-BA5440797084}" styleName="Jacobs Table 1 (accent &amp;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firstRow>
      <a:tcTxStyle b="on">
        <a:fontRef idx="major">
          <a:prstClr val="black"/>
        </a:fontRef>
        <a:schemeClr val="lt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tblStyle>
  <a:tblStyle styleId="{BFCAF012-7E69-4072-AFDE-7F0A5DE60C18}" styleName="Jacobs Table 2 (accent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accent4"/>
          </a:solidFill>
        </a:fill>
      </a:tcStyle>
    </a:firstRow>
  </a:tblStyle>
  <a:tblStyle styleId="{BA5BF62F-6942-4ACC-8B22-EBB1B419A3F8}" styleName="Jacobs Table 2 (primary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dk1"/>
          </a:solidFill>
        </a:fill>
      </a:tcStyle>
    </a:firstRow>
  </a:tblStyle>
  <a:tblStyle styleId="{B1232FDD-9FA7-48EA-B9EF-A92EB47FDDB2}" styleName="Jacobs Table 3 (accent themes)">
    <a:wholeTbl>
      <a:tcTxStyle b="off">
        <a:fontRef idx="major">
          <a:prstClr val="black"/>
        </a:fontRef>
        <a:schemeClr val="dk1"/>
      </a:tcTxStyle>
      <a:tcStyle>
        <a:tcBdr>
          <a:left>
            <a:ln w="0" cmpd="sng">
              <a:solidFill>
                <a:schemeClr val="accent3"/>
              </a:solidFill>
            </a:ln>
          </a:left>
          <a:right>
            <a:ln w="0" cmpd="sng">
              <a:solidFill>
                <a:schemeClr val="accent3"/>
              </a:solidFill>
            </a:ln>
          </a:right>
          <a:top>
            <a:ln w="0" cmpd="sng">
              <a:solidFill>
                <a:schemeClr val="accent3"/>
              </a:solidFill>
            </a:ln>
          </a:top>
          <a:bottom>
            <a:ln w="12700" cmpd="sng">
              <a:solidFill>
                <a:schemeClr val="accent3"/>
              </a:solidFill>
            </a:ln>
          </a:bottom>
          <a:insideH>
            <a:ln w="0" cmpd="sng">
              <a:solidFill>
                <a:schemeClr val="accent3"/>
              </a:solidFill>
            </a:ln>
          </a:insideH>
          <a:insideV>
            <a:ln w="12700" cmpd="sng">
              <a:solidFill>
                <a:schemeClr val="accent3"/>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solidFill>
        </a:fill>
      </a:tcStyle>
    </a:band1H>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solidFill>
        </a:fill>
      </a:tcStyle>
    </a:firstRow>
  </a:tblStyle>
  <a:tblStyle styleId="{54145A0A-0414-487F-9532-D67FCEE1F73A}" styleName="Jacobs Table 3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bg2"/>
          </a:solidFill>
        </a:fill>
      </a:tcStyle>
    </a:band1H>
    <a:firstRow>
      <a:tcTxStyle b="on">
        <a:fontRef idx="major">
          <a:prstClr val="black"/>
        </a:fontRef>
        <a:schemeClr val="lt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0" cmpd="sng">
              <a:solidFill>
                <a:schemeClr val="accent1"/>
              </a:solidFill>
            </a:ln>
          </a:insideH>
          <a:insideV>
            <a:ln w="12700" cmpd="sng">
              <a:solidFill>
                <a:schemeClr val="lt1"/>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56" autoAdjust="0"/>
    <p:restoredTop sz="62060" autoAdjust="0"/>
  </p:normalViewPr>
  <p:slideViewPr>
    <p:cSldViewPr snapToGrid="0">
      <p:cViewPr varScale="1">
        <p:scale>
          <a:sx n="57" d="100"/>
          <a:sy n="57" d="100"/>
        </p:scale>
        <p:origin x="686" y="4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38.xml"/><Relationship Id="rId72" Type="http://schemas.openxmlformats.org/officeDocument/2006/relationships/font" Target="fonts/font11.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font" Target="fonts/font6.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10/18/2022</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sz="1200" dirty="0"/>
              <a:t>Thank chair for introduction</a:t>
            </a:r>
          </a:p>
          <a:p>
            <a:pPr marL="171450" indent="-171450">
              <a:buFont typeface="Arial" panose="020B0604020202020204" pitchFamily="34" charset="0"/>
              <a:buChar char="•"/>
            </a:pPr>
            <a:r>
              <a:rPr lang="en-NZ" sz="1200" dirty="0"/>
              <a:t>Introduce yourself – name, title, company, location</a:t>
            </a:r>
          </a:p>
          <a:p>
            <a:pPr marL="171450" indent="-171450">
              <a:buFont typeface="Arial" panose="020B0604020202020204" pitchFamily="34" charset="0"/>
              <a:buChar char="•"/>
            </a:pPr>
            <a:r>
              <a:rPr lang="en-NZ" sz="1200" dirty="0"/>
              <a:t>Introduce Ian, title and Christchurch City Council </a:t>
            </a:r>
          </a:p>
          <a:p>
            <a:pPr marL="171450" indent="-171450">
              <a:buFont typeface="Arial" panose="020B0604020202020204" pitchFamily="34" charset="0"/>
              <a:buChar char="•"/>
            </a:pPr>
            <a:r>
              <a:rPr lang="en-NZ" sz="1200" dirty="0"/>
              <a:t>Thanks to Ian for co-presenting and sharing his experiences as part of this thought piece </a:t>
            </a:r>
          </a:p>
          <a:p>
            <a:pPr marL="171450" indent="-171450">
              <a:buFont typeface="Arial" panose="020B0604020202020204" pitchFamily="34" charset="0"/>
              <a:buChar char="•"/>
            </a:pPr>
            <a:r>
              <a:rPr lang="en-NZ" sz="1200" dirty="0"/>
              <a:t>We’re here today to talk about the addition of chlorine to existing networks, using Christchurch City Council’s experience to put some context around this.</a:t>
            </a:r>
          </a:p>
          <a:p>
            <a:pPr marL="171450" indent="-171450">
              <a:buFont typeface="Arial" panose="020B0604020202020204" pitchFamily="34" charset="0"/>
              <a:buChar char="•"/>
            </a:pPr>
            <a:r>
              <a:rPr lang="en-NZ" sz="1200" dirty="0"/>
              <a:t>Chlorine is very commonly used around the world in drinking water treatment and here in NZ</a:t>
            </a:r>
          </a:p>
          <a:p>
            <a:pPr marL="171450" indent="-171450">
              <a:buFont typeface="Arial" panose="020B0604020202020204" pitchFamily="34" charset="0"/>
              <a:buChar char="•"/>
            </a:pPr>
            <a:r>
              <a:rPr lang="en-NZ" sz="1200" dirty="0"/>
              <a:t>The recent change in regulation here in NZ mandating residual disinfection means that the addition of chlorine to networks that haven’t previously been chlorinated is something that other water suppliers around the country may also be facing. </a:t>
            </a:r>
          </a:p>
          <a:p>
            <a:pPr marL="171450" indent="-171450">
              <a:buFont typeface="Arial" panose="020B0604020202020204" pitchFamily="34" charset="0"/>
              <a:buChar char="•"/>
            </a:pPr>
            <a:r>
              <a:rPr lang="en-NZ" sz="1200" dirty="0"/>
              <a:t>Aim is that this presentation provides some insight into the key considerations that are of use when working through the process of adding chlorine into existing systems</a:t>
            </a:r>
          </a:p>
        </p:txBody>
      </p:sp>
      <p:sp>
        <p:nvSpPr>
          <p:cNvPr id="4" name="Slide Number Placeholder 3"/>
          <p:cNvSpPr>
            <a:spLocks noGrp="1"/>
          </p:cNvSpPr>
          <p:nvPr>
            <p:ph type="sldNum" sz="quarter" idx="5"/>
          </p:nvPr>
        </p:nvSpPr>
        <p:spPr/>
        <p:txBody>
          <a:bodyPr/>
          <a:lstStyle/>
          <a:p>
            <a:fld id="{2435426C-CA4F-4579-8ACE-2CDAEC2AB0CD}" type="slidenum">
              <a:rPr lang="en-US" smtClean="0"/>
              <a:t>1</a:t>
            </a:fld>
            <a:endParaRPr lang="en-US" dirty="0"/>
          </a:p>
        </p:txBody>
      </p:sp>
    </p:spTree>
    <p:extLst>
      <p:ext uri="{BB962C8B-B14F-4D97-AF65-F5344CB8AC3E}">
        <p14:creationId xmlns:p14="http://schemas.microsoft.com/office/powerpoint/2010/main" val="1322801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This</a:t>
            </a:r>
            <a:r>
              <a:rPr lang="en-NZ" baseline="0" dirty="0"/>
              <a:t> is Christchurch’s place in the world. The view of the globe highlighting the length of our supply chains AND why it’s so hard to buy 50 of anything</a:t>
            </a:r>
          </a:p>
          <a:p>
            <a:pPr marL="171450" indent="-171450">
              <a:buFont typeface="Arial" panose="020B0604020202020204" pitchFamily="34" charset="0"/>
              <a:buChar char="•"/>
            </a:pPr>
            <a:r>
              <a:rPr lang="en-NZ" sz="1200" b="0" i="0" kern="1200" dirty="0">
                <a:solidFill>
                  <a:schemeClr val="tx1"/>
                </a:solidFill>
                <a:effectLst/>
                <a:latin typeface="+mn-lt"/>
                <a:ea typeface="+mn-ea"/>
                <a:cs typeface="+mn-cs"/>
              </a:rPr>
              <a:t>Christchurch</a:t>
            </a:r>
            <a:r>
              <a:rPr lang="en-NZ" baseline="0" dirty="0"/>
              <a:t> sits on a layer cake (or, if you prefer, a lasagne) of 7? Aquifers, which tilt up from the sea to recharge zones NW of the city</a:t>
            </a:r>
          </a:p>
          <a:p>
            <a:pPr marL="171450" indent="-171450">
              <a:buFont typeface="Arial" panose="020B0604020202020204" pitchFamily="34" charset="0"/>
              <a:buChar char="•"/>
            </a:pPr>
            <a:r>
              <a:rPr lang="en-NZ" baseline="0" dirty="0"/>
              <a:t>These aquifers are famous in New Zealand for their purity BUT… how does Christchurch city council, as the water supplier, capture that purity and maintain it in the distribution network</a:t>
            </a:r>
          </a:p>
          <a:p>
            <a:endParaRPr lang="en-NZ" baseline="0" dirty="0"/>
          </a:p>
        </p:txBody>
      </p:sp>
      <p:sp>
        <p:nvSpPr>
          <p:cNvPr id="4" name="Slide Number Placeholder 3"/>
          <p:cNvSpPr>
            <a:spLocks noGrp="1"/>
          </p:cNvSpPr>
          <p:nvPr>
            <p:ph type="sldNum" sz="quarter" idx="5"/>
          </p:nvPr>
        </p:nvSpPr>
        <p:spPr/>
        <p:txBody>
          <a:bodyPr/>
          <a:lstStyle/>
          <a:p>
            <a:fld id="{2435426C-CA4F-4579-8ACE-2CDAEC2AB0CD}" type="slidenum">
              <a:rPr lang="en-US" smtClean="0"/>
              <a:t>10</a:t>
            </a:fld>
            <a:endParaRPr lang="en-US"/>
          </a:p>
        </p:txBody>
      </p:sp>
    </p:spTree>
    <p:extLst>
      <p:ext uri="{BB962C8B-B14F-4D97-AF65-F5344CB8AC3E}">
        <p14:creationId xmlns:p14="http://schemas.microsoft.com/office/powerpoint/2010/main" val="197100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Especially when</a:t>
            </a:r>
            <a:r>
              <a:rPr lang="en-NZ" baseline="0" dirty="0"/>
              <a:t> </a:t>
            </a:r>
            <a:r>
              <a:rPr lang="en-NZ" u="sng" baseline="0" dirty="0"/>
              <a:t>o</a:t>
            </a:r>
            <a:r>
              <a:rPr lang="en-NZ" u="sng" dirty="0"/>
              <a:t>ur</a:t>
            </a:r>
            <a:r>
              <a:rPr lang="en-NZ" baseline="0" dirty="0"/>
              <a:t> network is a bit “special”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CCC incorporated</a:t>
            </a:r>
            <a:r>
              <a:rPr lang="en-NZ" baseline="0" dirty="0"/>
              <a:t> </a:t>
            </a:r>
            <a:r>
              <a:rPr lang="en-NZ" dirty="0"/>
              <a:t>in 1862 and their first order of business</a:t>
            </a:r>
            <a:r>
              <a:rPr lang="en-NZ" baseline="0" dirty="0"/>
              <a:t> was to</a:t>
            </a:r>
            <a:r>
              <a:rPr lang="en-NZ" dirty="0"/>
              <a:t> drill</a:t>
            </a:r>
            <a:r>
              <a:rPr lang="en-NZ" baseline="0" dirty="0"/>
              <a:t> wells to supply the central city (shown in grey) not far from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This slide shows a patchwork of surrounding former local councils, who have amalgamated with the city council over the years since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These boundaries now form the city’s “separate” water supply zones</a:t>
            </a:r>
            <a:endParaRPr lang="en-NZ"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Each zone was built, or added to, at different times, by different municipal engineers, to different standards, with different materials and one legacy of that is they now operate at different pressures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All in all we have 150+ wells, 50+ pump stations, 70+ reservoirs and about 3300 km of pipe in the ground</a:t>
            </a:r>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11</a:t>
            </a:fld>
            <a:endParaRPr lang="en-US"/>
          </a:p>
        </p:txBody>
      </p:sp>
    </p:spTree>
    <p:extLst>
      <p:ext uri="{BB962C8B-B14F-4D97-AF65-F5344CB8AC3E}">
        <p14:creationId xmlns:p14="http://schemas.microsoft.com/office/powerpoint/2010/main" val="2900710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W</a:t>
            </a:r>
            <a:r>
              <a:rPr lang="en-NZ" baseline="0" dirty="0"/>
              <a:t>hy are WE chlorinating?</a:t>
            </a:r>
            <a:endParaRPr lang="en-NZ"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Well… chlorination in Christchurch</a:t>
            </a:r>
            <a:r>
              <a:rPr lang="en-NZ" baseline="0" dirty="0"/>
              <a:t> </a:t>
            </a:r>
            <a:r>
              <a:rPr lang="en-NZ" dirty="0"/>
              <a:t>has become a </a:t>
            </a:r>
            <a:r>
              <a:rPr lang="en-NZ" baseline="0" dirty="0"/>
              <a:t>regulatory, technical and socio-political hot potato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The simplest answer is… successive regulators have strongly recommended it</a:t>
            </a:r>
            <a:endParaRPr lang="en-NZ"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The</a:t>
            </a:r>
            <a:r>
              <a:rPr lang="en-NZ" baseline="0" dirty="0"/>
              <a:t> technical answer is… it </a:t>
            </a:r>
            <a:r>
              <a:rPr lang="en-NZ" u="sng" baseline="0" dirty="0"/>
              <a:t>is</a:t>
            </a:r>
            <a:r>
              <a:rPr lang="en-NZ" baseline="0" dirty="0"/>
              <a:t> still the </a:t>
            </a:r>
            <a:r>
              <a:rPr lang="en-NZ" dirty="0"/>
              <a:t>most</a:t>
            </a:r>
            <a:r>
              <a:rPr lang="en-NZ" baseline="0" dirty="0"/>
              <a:t> effective method of managing risk in a compromised network; it is also in in line with the third and last of the six principles of drinking water safety</a:t>
            </a:r>
            <a:endParaRPr lang="en-NZ"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And</a:t>
            </a:r>
            <a:r>
              <a:rPr lang="en-NZ" baseline="0" dirty="0"/>
              <a:t> t</a:t>
            </a:r>
            <a:r>
              <a:rPr lang="en-NZ" dirty="0"/>
              <a:t>he socio-political answer is, that Christchurch</a:t>
            </a:r>
            <a:r>
              <a:rPr lang="en-NZ" baseline="0" dirty="0"/>
              <a:t> City Council remains committed to reducing and removing the chlorine residual from its water supplies via an ambitious improvements programme</a:t>
            </a: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12</a:t>
            </a:fld>
            <a:endParaRPr lang="en-US"/>
          </a:p>
        </p:txBody>
      </p:sp>
    </p:spTree>
    <p:extLst>
      <p:ext uri="{BB962C8B-B14F-4D97-AF65-F5344CB8AC3E}">
        <p14:creationId xmlns:p14="http://schemas.microsoft.com/office/powerpoint/2010/main" val="3872714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This is not our first</a:t>
            </a:r>
            <a:r>
              <a:rPr lang="en-NZ" baseline="0" dirty="0"/>
              <a:t> rodeo</a:t>
            </a:r>
          </a:p>
          <a:p>
            <a:pPr marL="171450" indent="-171450">
              <a:buFont typeface="Arial" panose="020B0604020202020204" pitchFamily="34" charset="0"/>
              <a:buChar char="•"/>
            </a:pPr>
            <a:r>
              <a:rPr lang="en-NZ" baseline="0" dirty="0"/>
              <a:t>The 2011 earthquake led to </a:t>
            </a:r>
            <a:r>
              <a:rPr lang="en-NZ" u="sng" baseline="0" dirty="0"/>
              <a:t>emergency chlorination</a:t>
            </a:r>
            <a:r>
              <a:rPr lang="en-NZ" baseline="0" dirty="0"/>
              <a:t>, for a year or so… longer for the east side</a:t>
            </a:r>
          </a:p>
          <a:p>
            <a:pPr marL="171450" indent="-171450">
              <a:buFont typeface="Arial" panose="020B0604020202020204" pitchFamily="34" charset="0"/>
              <a:buChar char="•"/>
            </a:pPr>
            <a:r>
              <a:rPr lang="en-NZ" baseline="0" dirty="0"/>
              <a:t>Loss of secure bore water status in 2017 caused us to install </a:t>
            </a:r>
            <a:r>
              <a:rPr lang="en-NZ" u="sng" baseline="0" dirty="0"/>
              <a:t>temporary chlorination</a:t>
            </a:r>
            <a:r>
              <a:rPr lang="en-NZ" baseline="0" dirty="0"/>
              <a:t> to mitigate the risk of below ground wellheads</a:t>
            </a:r>
          </a:p>
          <a:p>
            <a:pPr marL="171450" indent="-171450">
              <a:buFont typeface="Arial" panose="020B0604020202020204" pitchFamily="34" charset="0"/>
              <a:buChar char="•"/>
            </a:pPr>
            <a:r>
              <a:rPr lang="en-NZ" baseline="0" dirty="0"/>
              <a:t>And, the water services act has recently caused us to improve the resilience of those temporary systems, to provide a </a:t>
            </a:r>
            <a:r>
              <a:rPr lang="en-NZ" u="sng" baseline="0" dirty="0"/>
              <a:t>permanent standby chlorination capability</a:t>
            </a:r>
            <a:r>
              <a:rPr lang="en-NZ" u="none" baseline="0" dirty="0"/>
              <a:t> to support exemption applications, or to dose continuously if required</a:t>
            </a:r>
          </a:p>
          <a:p>
            <a:endParaRPr lang="en-NZ" u="none" baseline="0" dirty="0"/>
          </a:p>
          <a:p>
            <a:endParaRPr lang="en-NZ" baseline="0"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13</a:t>
            </a:fld>
            <a:endParaRPr lang="en-US"/>
          </a:p>
        </p:txBody>
      </p:sp>
    </p:spTree>
    <p:extLst>
      <p:ext uri="{BB962C8B-B14F-4D97-AF65-F5344CB8AC3E}">
        <p14:creationId xmlns:p14="http://schemas.microsoft.com/office/powerpoint/2010/main" val="2778814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How</a:t>
            </a:r>
            <a:r>
              <a:rPr lang="en-NZ" baseline="0" dirty="0"/>
              <a:t> was it implemented?</a:t>
            </a: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14</a:t>
            </a:fld>
            <a:endParaRPr lang="en-US"/>
          </a:p>
        </p:txBody>
      </p:sp>
    </p:spTree>
    <p:extLst>
      <p:ext uri="{BB962C8B-B14F-4D97-AF65-F5344CB8AC3E}">
        <p14:creationId xmlns:p14="http://schemas.microsoft.com/office/powerpoint/2010/main" val="89276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In a hurry, always</a:t>
            </a:r>
            <a:r>
              <a:rPr lang="en-NZ" baseline="0" dirty="0"/>
              <a:t> in a hurry, usually on a Friday afternoon and often just before Christmas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u="none" baseline="0" dirty="0"/>
              <a:t>And it really IS hard to buy 50 of anything at short notice in the southern hemisphere</a:t>
            </a:r>
          </a:p>
          <a:p>
            <a:pPr marL="171450" indent="-171450">
              <a:buFont typeface="Arial" panose="020B0604020202020204" pitchFamily="34" charset="0"/>
              <a:buChar char="•"/>
            </a:pPr>
            <a:r>
              <a:rPr lang="en-NZ" u="sng" baseline="0" dirty="0"/>
              <a:t>We have also challenges beyond the sheer number of pump stations</a:t>
            </a:r>
          </a:p>
        </p:txBody>
      </p:sp>
      <p:sp>
        <p:nvSpPr>
          <p:cNvPr id="4" name="Slide Number Placeholder 3"/>
          <p:cNvSpPr>
            <a:spLocks noGrp="1"/>
          </p:cNvSpPr>
          <p:nvPr>
            <p:ph type="sldNum" sz="quarter" idx="5"/>
          </p:nvPr>
        </p:nvSpPr>
        <p:spPr/>
        <p:txBody>
          <a:bodyPr/>
          <a:lstStyle/>
          <a:p>
            <a:fld id="{2435426C-CA4F-4579-8ACE-2CDAEC2AB0CD}" type="slidenum">
              <a:rPr lang="en-US" smtClean="0"/>
              <a:t>15</a:t>
            </a:fld>
            <a:endParaRPr lang="en-US"/>
          </a:p>
        </p:txBody>
      </p:sp>
    </p:spTree>
    <p:extLst>
      <p:ext uri="{BB962C8B-B14F-4D97-AF65-F5344CB8AC3E}">
        <p14:creationId xmlns:p14="http://schemas.microsoft.com/office/powerpoint/2010/main" val="65305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I’ll let Richard </a:t>
            </a:r>
            <a:r>
              <a:rPr lang="en-NZ" baseline="0" dirty="0" err="1"/>
              <a:t>Scarry</a:t>
            </a:r>
            <a:r>
              <a:rPr lang="en-NZ" baseline="0" dirty="0"/>
              <a:t> “illustrate” my point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Loads of detail here; look the chemical handlers are even wearing PPE</a:t>
            </a:r>
          </a:p>
          <a:p>
            <a:pPr marL="171450" indent="-171450">
              <a:buFont typeface="Arial" panose="020B0604020202020204" pitchFamily="34" charset="0"/>
              <a:buChar char="•"/>
            </a:pPr>
            <a:r>
              <a:rPr lang="en-NZ" baseline="0" dirty="0"/>
              <a:t>This water treatment plant may be run by small mammals, but it does have p</a:t>
            </a:r>
            <a:r>
              <a:rPr lang="en-NZ" dirty="0"/>
              <a:t>article removal</a:t>
            </a:r>
            <a:r>
              <a:rPr lang="en-NZ" baseline="0" dirty="0"/>
              <a:t>, </a:t>
            </a:r>
            <a:r>
              <a:rPr lang="en-NZ" dirty="0"/>
              <a:t>primary</a:t>
            </a:r>
            <a:r>
              <a:rPr lang="en-NZ" baseline="0" dirty="0"/>
              <a:t> disinfection and a chlorine residual in the network</a:t>
            </a:r>
          </a:p>
          <a:p>
            <a:endParaRPr lang="en-NZ" baseline="0" dirty="0"/>
          </a:p>
        </p:txBody>
      </p:sp>
      <p:sp>
        <p:nvSpPr>
          <p:cNvPr id="4" name="Slide Number Placeholder 3"/>
          <p:cNvSpPr>
            <a:spLocks noGrp="1"/>
          </p:cNvSpPr>
          <p:nvPr>
            <p:ph type="sldNum" sz="quarter" idx="5"/>
          </p:nvPr>
        </p:nvSpPr>
        <p:spPr/>
        <p:txBody>
          <a:bodyPr/>
          <a:lstStyle/>
          <a:p>
            <a:fld id="{2435426C-CA4F-4579-8ACE-2CDAEC2AB0CD}" type="slidenum">
              <a:rPr lang="en-US" smtClean="0"/>
              <a:t>16</a:t>
            </a:fld>
            <a:endParaRPr lang="en-US"/>
          </a:p>
        </p:txBody>
      </p:sp>
    </p:spTree>
    <p:extLst>
      <p:ext uri="{BB962C8B-B14F-4D97-AF65-F5344CB8AC3E}">
        <p14:creationId xmlns:p14="http://schemas.microsoft.com/office/powerpoint/2010/main" val="2056539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Christchurch city doesn’t have that</a:t>
            </a:r>
          </a:p>
          <a:p>
            <a:endParaRPr lang="en-NZ" baseline="0" dirty="0"/>
          </a:p>
        </p:txBody>
      </p:sp>
      <p:sp>
        <p:nvSpPr>
          <p:cNvPr id="4" name="Slide Number Placeholder 3"/>
          <p:cNvSpPr>
            <a:spLocks noGrp="1"/>
          </p:cNvSpPr>
          <p:nvPr>
            <p:ph type="sldNum" sz="quarter" idx="5"/>
          </p:nvPr>
        </p:nvSpPr>
        <p:spPr/>
        <p:txBody>
          <a:bodyPr/>
          <a:lstStyle/>
          <a:p>
            <a:fld id="{2435426C-CA4F-4579-8ACE-2CDAEC2AB0CD}" type="slidenum">
              <a:rPr lang="en-US" smtClean="0"/>
              <a:t>17</a:t>
            </a:fld>
            <a:endParaRPr lang="en-US"/>
          </a:p>
        </p:txBody>
      </p:sp>
    </p:spTree>
    <p:extLst>
      <p:ext uri="{BB962C8B-B14F-4D97-AF65-F5344CB8AC3E}">
        <p14:creationId xmlns:p14="http://schemas.microsoft.com/office/powerpoint/2010/main" val="130936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We ONLY have this bit in the city</a:t>
            </a:r>
          </a:p>
          <a:p>
            <a:pPr marL="171450" indent="-171450">
              <a:buFont typeface="Arial" panose="020B0604020202020204" pitchFamily="34" charset="0"/>
              <a:buChar char="•"/>
            </a:pPr>
            <a:r>
              <a:rPr lang="en-NZ" dirty="0"/>
              <a:t>(Mostly)</a:t>
            </a:r>
            <a:r>
              <a:rPr lang="en-NZ" baseline="0" dirty="0"/>
              <a:t> above ground wellheads, feeding surface pumps or pumping direct to network</a:t>
            </a:r>
          </a:p>
          <a:p>
            <a:pPr marL="171450" indent="-171450">
              <a:buFont typeface="Arial" panose="020B0604020202020204" pitchFamily="34" charset="0"/>
              <a:buChar char="•"/>
            </a:pPr>
            <a:r>
              <a:rPr lang="en-NZ" baseline="0" dirty="0"/>
              <a:t>Currently about half of our pump stations are injecting 13% Sodium Hypochlorite (at network pressure) into the discharge main at a convenient spot (usually a flow meter chamber)</a:t>
            </a:r>
          </a:p>
          <a:p>
            <a:pPr marL="171450" indent="-171450">
              <a:buFont typeface="Arial" panose="020B0604020202020204" pitchFamily="34" charset="0"/>
              <a:buChar char="•"/>
            </a:pPr>
            <a:r>
              <a:rPr lang="en-NZ" baseline="0" dirty="0"/>
              <a:t>Mixing, contact time and sampling all happen in the reticulation</a:t>
            </a:r>
          </a:p>
          <a:p>
            <a:pPr marL="171450" indent="-171450">
              <a:buFont typeface="Arial" panose="020B0604020202020204" pitchFamily="34" charset="0"/>
              <a:buChar char="•"/>
            </a:pPr>
            <a:r>
              <a:rPr lang="en-NZ" baseline="0" dirty="0"/>
              <a:t>And consumers can be as little as 2 minutes travel time (by tube) from their local pump station</a:t>
            </a:r>
            <a:endParaRPr lang="en-NZ"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18</a:t>
            </a:fld>
            <a:endParaRPr lang="en-US"/>
          </a:p>
        </p:txBody>
      </p:sp>
    </p:spTree>
    <p:extLst>
      <p:ext uri="{BB962C8B-B14F-4D97-AF65-F5344CB8AC3E}">
        <p14:creationId xmlns:p14="http://schemas.microsoft.com/office/powerpoint/2010/main" val="2249771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So</a:t>
            </a:r>
            <a:r>
              <a:rPr lang="en-NZ" baseline="0" dirty="0"/>
              <a:t> our process is this…</a:t>
            </a:r>
          </a:p>
          <a:p>
            <a:pPr marL="171450" indent="-171450">
              <a:buFont typeface="Arial" panose="020B0604020202020204" pitchFamily="34" charset="0"/>
              <a:buChar char="•"/>
            </a:pPr>
            <a:r>
              <a:rPr lang="en-NZ" baseline="0" dirty="0"/>
              <a:t>Flow paced dosing and manual scaling, based on grab samples</a:t>
            </a:r>
            <a:endParaRPr lang="en-NZ"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19</a:t>
            </a:fld>
            <a:endParaRPr lang="en-US"/>
          </a:p>
        </p:txBody>
      </p:sp>
    </p:spTree>
    <p:extLst>
      <p:ext uri="{BB962C8B-B14F-4D97-AF65-F5344CB8AC3E}">
        <p14:creationId xmlns:p14="http://schemas.microsoft.com/office/powerpoint/2010/main" val="287550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will be starting with the theoretical side of things, which I am going to talk us through.</a:t>
            </a:r>
          </a:p>
          <a:p>
            <a:pPr marL="171450" indent="-171450">
              <a:buFont typeface="Arial" panose="020B0604020202020204" pitchFamily="34" charset="0"/>
              <a:buChar char="•"/>
            </a:pPr>
            <a:r>
              <a:rPr lang="en-US" dirty="0"/>
              <a:t>Covering questions like why chlorinate, what is a residual, what are some of the possible impacts on a water supply system and key pre and post start-up considerations</a:t>
            </a:r>
          </a:p>
          <a:p>
            <a:pPr marL="171450" indent="-171450">
              <a:buFont typeface="Arial" panose="020B0604020202020204" pitchFamily="34" charset="0"/>
              <a:buChar char="•"/>
            </a:pPr>
            <a:r>
              <a:rPr lang="en-US" dirty="0"/>
              <a:t>Ian is then going to share some of Christchurch City Council’s journey in working through the process of adding chlorine into the system, sharing why chlorine has been added, the timeline over which this has happened, how it was done and very valuably some of the key lessons learned</a:t>
            </a:r>
          </a:p>
          <a:p>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2</a:t>
            </a:fld>
            <a:endParaRPr lang="en-US"/>
          </a:p>
        </p:txBody>
      </p:sp>
    </p:spTree>
    <p:extLst>
      <p:ext uri="{BB962C8B-B14F-4D97-AF65-F5344CB8AC3E}">
        <p14:creationId xmlns:p14="http://schemas.microsoft.com/office/powerpoint/2010/main" val="2123163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And </a:t>
            </a:r>
            <a:r>
              <a:rPr lang="en-NZ" u="sng" dirty="0"/>
              <a:t>looks</a:t>
            </a:r>
            <a:r>
              <a:rPr lang="en-NZ" dirty="0"/>
              <a:t> like this…</a:t>
            </a:r>
          </a:p>
          <a:p>
            <a:pPr marL="171450" indent="-171450">
              <a:buFont typeface="Arial" panose="020B0604020202020204" pitchFamily="34" charset="0"/>
              <a:buChar char="•"/>
            </a:pPr>
            <a:r>
              <a:rPr lang="en-NZ" dirty="0"/>
              <a:t>Locally produced</a:t>
            </a:r>
            <a:r>
              <a:rPr lang="en-NZ" baseline="0" dirty="0"/>
              <a:t> bunded tank, Grundfoss DDA dosing pumps &amp; withdrawable injection quills and very manual grab sampling</a:t>
            </a:r>
          </a:p>
          <a:p>
            <a:pPr marL="171450" indent="-171450">
              <a:buFont typeface="Arial" panose="020B0604020202020204" pitchFamily="34" charset="0"/>
              <a:buChar char="•"/>
            </a:pPr>
            <a:r>
              <a:rPr lang="en-NZ" baseline="0" dirty="0"/>
              <a:t>It’s all brought together by a cloud based monitoring, alarming and reporting system from local firm PiP IoT</a:t>
            </a:r>
          </a:p>
          <a:p>
            <a:pPr marL="171450" indent="-171450">
              <a:buFont typeface="Arial" panose="020B0604020202020204" pitchFamily="34" charset="0"/>
              <a:buChar char="•"/>
            </a:pPr>
            <a:r>
              <a:rPr lang="en-NZ" baseline="0" dirty="0"/>
              <a:t>And due to the rapid implementation… this all sits </a:t>
            </a:r>
            <a:r>
              <a:rPr lang="en-NZ" u="sng" baseline="0" dirty="0"/>
              <a:t>outside</a:t>
            </a:r>
            <a:r>
              <a:rPr lang="en-NZ" baseline="0" dirty="0"/>
              <a:t> council systems such as SCADA</a:t>
            </a: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20</a:t>
            </a:fld>
            <a:endParaRPr lang="en-US" dirty="0"/>
          </a:p>
        </p:txBody>
      </p:sp>
    </p:spTree>
    <p:extLst>
      <p:ext uri="{BB962C8B-B14F-4D97-AF65-F5344CB8AC3E}">
        <p14:creationId xmlns:p14="http://schemas.microsoft.com/office/powerpoint/2010/main" val="46452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Despite this,</a:t>
            </a:r>
            <a:r>
              <a:rPr lang="en-NZ" baseline="0" dirty="0"/>
              <a:t> we have gained a good</a:t>
            </a:r>
            <a:r>
              <a:rPr lang="en-NZ" dirty="0"/>
              <a:t> level of control</a:t>
            </a:r>
          </a:p>
          <a:p>
            <a:pPr marL="171450" indent="-171450">
              <a:buFont typeface="Arial" panose="020B0604020202020204" pitchFamily="34" charset="0"/>
              <a:buChar char="•"/>
            </a:pPr>
            <a:r>
              <a:rPr lang="en-NZ" dirty="0"/>
              <a:t>For example, here is Denton</a:t>
            </a:r>
            <a:r>
              <a:rPr lang="en-NZ" baseline="0" dirty="0"/>
              <a:t> PS through the years…</a:t>
            </a:r>
          </a:p>
          <a:p>
            <a:pPr marL="228600" indent="-228600">
              <a:buFont typeface="+mj-lt"/>
              <a:buAutoNum type="arabicPeriod"/>
            </a:pPr>
            <a:r>
              <a:rPr lang="en-NZ" baseline="0" dirty="0"/>
              <a:t>Here reaching its target dose only ONCE in six weeks</a:t>
            </a:r>
          </a:p>
          <a:p>
            <a:pPr marL="228600" indent="-228600">
              <a:buFont typeface="+mj-lt"/>
              <a:buAutoNum type="arabicPeriod"/>
            </a:pPr>
            <a:r>
              <a:rPr lang="en-NZ" baseline="0" dirty="0"/>
              <a:t>Here, after improving mixing and finding a better sample point, it’s doing OK</a:t>
            </a:r>
          </a:p>
          <a:p>
            <a:pPr marL="228600" indent="-228600">
              <a:buFont typeface="+mj-lt"/>
              <a:buAutoNum type="arabicPeriod"/>
            </a:pPr>
            <a:r>
              <a:rPr lang="en-NZ" baseline="0" dirty="0"/>
              <a:t>And finally here we can “play tunes” on the dosing pump and the residual responds in a linear fashion to the applied dose – an indicator we are above break point!</a:t>
            </a: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21</a:t>
            </a:fld>
            <a:endParaRPr lang="en-US" dirty="0"/>
          </a:p>
        </p:txBody>
      </p:sp>
    </p:spTree>
    <p:extLst>
      <p:ext uri="{BB962C8B-B14F-4D97-AF65-F5344CB8AC3E}">
        <p14:creationId xmlns:p14="http://schemas.microsoft.com/office/powerpoint/2010/main" val="3078169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aseline="0" dirty="0"/>
              <a:t>We also have a system of checks, balances, priorities and reporting that drive the stated aim of reducing or removing the chlorine residual</a:t>
            </a:r>
          </a:p>
          <a:p>
            <a:pPr marL="171450" indent="-171450">
              <a:buFont typeface="Arial" panose="020B0604020202020204" pitchFamily="34" charset="0"/>
              <a:buChar char="•"/>
            </a:pPr>
            <a:r>
              <a:rPr lang="en-NZ" sz="1200" b="0" i="0" kern="1200" dirty="0">
                <a:solidFill>
                  <a:schemeClr val="tx1"/>
                </a:solidFill>
                <a:effectLst/>
                <a:latin typeface="+mn-lt"/>
                <a:ea typeface="+mn-ea"/>
                <a:cs typeface="+mn-cs"/>
              </a:rPr>
              <a:t>It could be argued this actually gives effect to </a:t>
            </a:r>
            <a:r>
              <a:rPr lang="en-NZ" sz="1200" b="0" i="0" kern="1200" dirty="0" err="1">
                <a:solidFill>
                  <a:schemeClr val="tx1"/>
                </a:solidFill>
                <a:effectLst/>
                <a:latin typeface="+mn-lt"/>
                <a:ea typeface="+mn-ea"/>
                <a:cs typeface="+mn-cs"/>
              </a:rPr>
              <a:t>Te</a:t>
            </a:r>
            <a:r>
              <a:rPr lang="en-NZ" sz="1200" b="0" i="0" kern="1200" dirty="0">
                <a:solidFill>
                  <a:schemeClr val="tx1"/>
                </a:solidFill>
                <a:effectLst/>
                <a:latin typeface="+mn-lt"/>
                <a:ea typeface="+mn-ea"/>
                <a:cs typeface="+mn-cs"/>
              </a:rPr>
              <a:t> Mana o </a:t>
            </a:r>
            <a:r>
              <a:rPr lang="en-NZ" sz="1200" b="0" i="0" kern="1200" dirty="0" err="1">
                <a:solidFill>
                  <a:schemeClr val="tx1"/>
                </a:solidFill>
                <a:effectLst/>
                <a:latin typeface="+mn-lt"/>
                <a:ea typeface="+mn-ea"/>
                <a:cs typeface="+mn-cs"/>
              </a:rPr>
              <a:t>te</a:t>
            </a:r>
            <a:r>
              <a:rPr lang="en-NZ" sz="1200" b="0" i="0" kern="1200" dirty="0">
                <a:solidFill>
                  <a:schemeClr val="tx1"/>
                </a:solidFill>
                <a:effectLst/>
                <a:latin typeface="+mn-lt"/>
                <a:ea typeface="+mn-ea"/>
                <a:cs typeface="+mn-cs"/>
              </a:rPr>
              <a:t> Wai;</a:t>
            </a:r>
            <a:r>
              <a:rPr lang="en-NZ" sz="1200" b="0" i="0" kern="1200" baseline="0" dirty="0">
                <a:solidFill>
                  <a:schemeClr val="tx1"/>
                </a:solidFill>
                <a:effectLst/>
                <a:latin typeface="+mn-lt"/>
                <a:ea typeface="+mn-ea"/>
                <a:cs typeface="+mn-cs"/>
              </a:rPr>
              <a:t> in that it </a:t>
            </a:r>
            <a:r>
              <a:rPr lang="en-NZ" sz="1200" b="0" i="0" kern="1200" dirty="0">
                <a:solidFill>
                  <a:schemeClr val="tx1"/>
                </a:solidFill>
                <a:effectLst/>
                <a:latin typeface="+mn-lt"/>
                <a:ea typeface="+mn-ea"/>
                <a:cs typeface="+mn-cs"/>
              </a:rPr>
              <a:t>respects the water, </a:t>
            </a:r>
            <a:r>
              <a:rPr lang="en-NZ" sz="1200" b="0" i="0" kern="1200" baseline="0" dirty="0">
                <a:solidFill>
                  <a:schemeClr val="tx1"/>
                </a:solidFill>
                <a:effectLst/>
                <a:latin typeface="+mn-lt"/>
                <a:ea typeface="+mn-ea"/>
                <a:cs typeface="+mn-cs"/>
              </a:rPr>
              <a:t>minimises the impact of treatment AND reflects the wishes of some parts of the community</a:t>
            </a:r>
            <a:endParaRPr lang="en-NZ"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22</a:t>
            </a:fld>
            <a:endParaRPr lang="en-US" dirty="0"/>
          </a:p>
        </p:txBody>
      </p:sp>
    </p:spTree>
    <p:extLst>
      <p:ext uri="{BB962C8B-B14F-4D97-AF65-F5344CB8AC3E}">
        <p14:creationId xmlns:p14="http://schemas.microsoft.com/office/powerpoint/2010/main" val="570042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aseline="0" dirty="0"/>
              <a:t>There is a r</a:t>
            </a:r>
            <a:r>
              <a:rPr lang="en-NZ" dirty="0"/>
              <a:t>isk</a:t>
            </a:r>
            <a:r>
              <a:rPr lang="en-NZ" baseline="0" dirty="0"/>
              <a:t> and </a:t>
            </a:r>
            <a:r>
              <a:rPr lang="en-NZ" dirty="0"/>
              <a:t>evidence based chlorine dose</a:t>
            </a:r>
            <a:r>
              <a:rPr lang="en-NZ" baseline="0" dirty="0"/>
              <a:t> decision tree included in our current water safety plan, which allows removal of the residual if certain criteria are met…</a:t>
            </a:r>
            <a:endParaRPr lang="en-NZ" dirty="0"/>
          </a:p>
          <a:p>
            <a:pPr marL="171450" indent="-171450">
              <a:buFont typeface="Arial" panose="020B0604020202020204" pitchFamily="34" charset="0"/>
              <a:buChar char="•"/>
            </a:pPr>
            <a:r>
              <a:rPr lang="en-NZ" dirty="0"/>
              <a:t>…with the residual being reinstated or increased if, as here, risk becomes</a:t>
            </a:r>
            <a:r>
              <a:rPr lang="en-NZ" baseline="0" dirty="0"/>
              <a:t> a reality</a:t>
            </a:r>
          </a:p>
        </p:txBody>
      </p:sp>
      <p:sp>
        <p:nvSpPr>
          <p:cNvPr id="4" name="Slide Number Placeholder 3"/>
          <p:cNvSpPr>
            <a:spLocks noGrp="1"/>
          </p:cNvSpPr>
          <p:nvPr>
            <p:ph type="sldNum" sz="quarter" idx="5"/>
          </p:nvPr>
        </p:nvSpPr>
        <p:spPr/>
        <p:txBody>
          <a:bodyPr/>
          <a:lstStyle/>
          <a:p>
            <a:fld id="{2435426C-CA4F-4579-8ACE-2CDAEC2AB0CD}" type="slidenum">
              <a:rPr lang="en-US" smtClean="0"/>
              <a:t>23</a:t>
            </a:fld>
            <a:endParaRPr lang="en-US" dirty="0"/>
          </a:p>
        </p:txBody>
      </p:sp>
    </p:spTree>
    <p:extLst>
      <p:ext uri="{BB962C8B-B14F-4D97-AF65-F5344CB8AC3E}">
        <p14:creationId xmlns:p14="http://schemas.microsoft.com/office/powerpoint/2010/main" val="595791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Now Jess has shown you this slide</a:t>
            </a:r>
          </a:p>
          <a:p>
            <a:pPr marL="171450" indent="-171450">
              <a:buFont typeface="Arial" panose="020B0604020202020204" pitchFamily="34" charset="0"/>
              <a:buChar char="•"/>
            </a:pPr>
            <a:r>
              <a:rPr lang="en-NZ" dirty="0"/>
              <a:t>And Ray McMillan shared</a:t>
            </a:r>
            <a:r>
              <a:rPr lang="en-NZ" baseline="0" dirty="0"/>
              <a:t> </a:t>
            </a:r>
            <a:r>
              <a:rPr lang="en-NZ" dirty="0"/>
              <a:t>this proverb… during</a:t>
            </a:r>
            <a:r>
              <a:rPr lang="en-NZ" baseline="0" dirty="0"/>
              <a:t> the pre-conference session</a:t>
            </a: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24</a:t>
            </a:fld>
            <a:endParaRPr lang="en-US" dirty="0"/>
          </a:p>
        </p:txBody>
      </p:sp>
    </p:spTree>
    <p:extLst>
      <p:ext uri="{BB962C8B-B14F-4D97-AF65-F5344CB8AC3E}">
        <p14:creationId xmlns:p14="http://schemas.microsoft.com/office/powerpoint/2010/main" val="1784322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I have added this</a:t>
            </a:r>
            <a:r>
              <a:rPr lang="en-NZ" baseline="0" dirty="0"/>
              <a:t> similar curve for comparison</a:t>
            </a:r>
            <a:endParaRPr lang="en-NZ" dirty="0"/>
          </a:p>
          <a:p>
            <a:pPr marL="171450" indent="-171450">
              <a:buFont typeface="Arial" panose="020B0604020202020204" pitchFamily="34" charset="0"/>
              <a:buChar char="•"/>
            </a:pPr>
            <a:r>
              <a:rPr lang="en-NZ" u="sng" dirty="0"/>
              <a:t>This</a:t>
            </a:r>
            <a:r>
              <a:rPr lang="en-NZ" dirty="0"/>
              <a:t> is logged</a:t>
            </a:r>
            <a:r>
              <a:rPr lang="en-NZ" baseline="0" dirty="0"/>
              <a:t> calls to the CCC call centre, where chlorine was name checked</a:t>
            </a:r>
          </a:p>
          <a:p>
            <a:pPr marL="171450" indent="-171450">
              <a:buFont typeface="Arial" panose="020B0604020202020204" pitchFamily="34" charset="0"/>
              <a:buChar char="•"/>
            </a:pPr>
            <a:r>
              <a:rPr lang="en-NZ" baseline="0" dirty="0"/>
              <a:t>They’re not </a:t>
            </a:r>
            <a:r>
              <a:rPr lang="en-NZ" u="sng" baseline="0" dirty="0"/>
              <a:t>all</a:t>
            </a:r>
            <a:r>
              <a:rPr lang="en-NZ" baseline="0" dirty="0"/>
              <a:t> complaints…</a:t>
            </a:r>
          </a:p>
        </p:txBody>
      </p:sp>
      <p:sp>
        <p:nvSpPr>
          <p:cNvPr id="4" name="Slide Number Placeholder 3"/>
          <p:cNvSpPr>
            <a:spLocks noGrp="1"/>
          </p:cNvSpPr>
          <p:nvPr>
            <p:ph type="sldNum" sz="quarter" idx="5"/>
          </p:nvPr>
        </p:nvSpPr>
        <p:spPr/>
        <p:txBody>
          <a:bodyPr/>
          <a:lstStyle/>
          <a:p>
            <a:fld id="{2435426C-CA4F-4579-8ACE-2CDAEC2AB0CD}" type="slidenum">
              <a:rPr lang="en-US" smtClean="0"/>
              <a:t>25</a:t>
            </a:fld>
            <a:endParaRPr lang="en-US" dirty="0"/>
          </a:p>
        </p:txBody>
      </p:sp>
    </p:spTree>
    <p:extLst>
      <p:ext uri="{BB962C8B-B14F-4D97-AF65-F5344CB8AC3E}">
        <p14:creationId xmlns:p14="http://schemas.microsoft.com/office/powerpoint/2010/main" val="1262476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So here, public health contrasts with public wellbeing</a:t>
            </a: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Now we aren’t dying so much (in the developed world at least); we can think about and express how we wish to live</a:t>
            </a: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Logged calls peaked at 366 per month in May 2018, the month by which </a:t>
            </a:r>
            <a:r>
              <a:rPr lang="en-NZ" sz="1200" b="0" i="0" u="sng" kern="1200" baseline="0" dirty="0">
                <a:solidFill>
                  <a:schemeClr val="tx1"/>
                </a:solidFill>
                <a:effectLst/>
                <a:latin typeface="+mn-lt"/>
                <a:ea typeface="+mn-ea"/>
                <a:cs typeface="+mn-cs"/>
              </a:rPr>
              <a:t>all</a:t>
            </a:r>
            <a:r>
              <a:rPr lang="en-NZ" sz="1200" b="0" i="0" kern="1200" baseline="0" dirty="0">
                <a:solidFill>
                  <a:schemeClr val="tx1"/>
                </a:solidFill>
                <a:effectLst/>
                <a:latin typeface="+mn-lt"/>
                <a:ea typeface="+mn-ea"/>
                <a:cs typeface="+mn-cs"/>
              </a:rPr>
              <a:t> the temporary chlorination units had been turned on</a:t>
            </a: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This quickly reduces to double figures, and has been in single figures for the last year</a:t>
            </a: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I’m going to use </a:t>
            </a:r>
            <a:r>
              <a:rPr lang="en-NZ" sz="1200" b="0" i="0" u="sng" kern="1200" baseline="0" dirty="0">
                <a:solidFill>
                  <a:schemeClr val="tx1"/>
                </a:solidFill>
                <a:effectLst/>
                <a:latin typeface="+mn-lt"/>
                <a:ea typeface="+mn-ea"/>
                <a:cs typeface="+mn-cs"/>
              </a:rPr>
              <a:t>these</a:t>
            </a:r>
            <a:r>
              <a:rPr lang="en-NZ" sz="1200" b="0" i="0" kern="1200" baseline="0" dirty="0">
                <a:solidFill>
                  <a:schemeClr val="tx1"/>
                </a:solidFill>
                <a:effectLst/>
                <a:latin typeface="+mn-lt"/>
                <a:ea typeface="+mn-ea"/>
                <a:cs typeface="+mn-cs"/>
              </a:rPr>
              <a:t> calls as an indictor of how Christchurch was impacted by chlorination</a:t>
            </a: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Let’s look at a breakdown</a:t>
            </a:r>
            <a:endParaRPr lang="en-NZ"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26</a:t>
            </a:fld>
            <a:endParaRPr lang="en-US" dirty="0"/>
          </a:p>
        </p:txBody>
      </p:sp>
    </p:spTree>
    <p:extLst>
      <p:ext uri="{BB962C8B-B14F-4D97-AF65-F5344CB8AC3E}">
        <p14:creationId xmlns:p14="http://schemas.microsoft.com/office/powerpoint/2010/main" val="2738906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aseline="0" dirty="0"/>
              <a:t>As of going to press, there are </a:t>
            </a:r>
            <a:r>
              <a:rPr lang="en-NZ" dirty="0"/>
              <a:t>2148</a:t>
            </a:r>
            <a:r>
              <a:rPr lang="en-NZ" baseline="0" dirty="0"/>
              <a:t> logged calls, over 4.5 years</a:t>
            </a:r>
          </a:p>
          <a:p>
            <a:pPr marL="171450" indent="-171450">
              <a:buFont typeface="Arial" panose="020B0604020202020204" pitchFamily="34" charset="0"/>
              <a:buChar char="•"/>
            </a:pPr>
            <a:r>
              <a:rPr lang="en-NZ" baseline="0" dirty="0"/>
              <a:t>They cover taste &amp; odour, requests for information, allergies and sensitivities </a:t>
            </a:r>
            <a:r>
              <a:rPr lang="en-NZ" baseline="0" dirty="0" err="1"/>
              <a:t>etc</a:t>
            </a:r>
            <a:endParaRPr lang="en-NZ" baseline="0" dirty="0"/>
          </a:p>
          <a:p>
            <a:pPr marL="171450" indent="-171450">
              <a:buFont typeface="Arial" panose="020B0604020202020204" pitchFamily="34" charset="0"/>
              <a:buChar char="•"/>
            </a:pPr>
            <a:r>
              <a:rPr lang="en-NZ" baseline="0" dirty="0"/>
              <a:t>Other… seems to be mainly goldfish</a:t>
            </a:r>
          </a:p>
        </p:txBody>
      </p:sp>
      <p:sp>
        <p:nvSpPr>
          <p:cNvPr id="4" name="Slide Number Placeholder 3"/>
          <p:cNvSpPr>
            <a:spLocks noGrp="1"/>
          </p:cNvSpPr>
          <p:nvPr>
            <p:ph type="sldNum" sz="quarter" idx="5"/>
          </p:nvPr>
        </p:nvSpPr>
        <p:spPr/>
        <p:txBody>
          <a:bodyPr/>
          <a:lstStyle/>
          <a:p>
            <a:fld id="{2435426C-CA4F-4579-8ACE-2CDAEC2AB0CD}" type="slidenum">
              <a:rPr lang="en-US" smtClean="0"/>
              <a:t>27</a:t>
            </a:fld>
            <a:endParaRPr lang="en-US" dirty="0"/>
          </a:p>
        </p:txBody>
      </p:sp>
    </p:spTree>
    <p:extLst>
      <p:ext uri="{BB962C8B-B14F-4D97-AF65-F5344CB8AC3E}">
        <p14:creationId xmlns:p14="http://schemas.microsoft.com/office/powerpoint/2010/main" val="2818037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Taste and odour concerns make up 40% of the </a:t>
            </a:r>
            <a:r>
              <a:rPr lang="en-NZ" baseline="0" dirty="0"/>
              <a:t>calls</a:t>
            </a:r>
          </a:p>
          <a:p>
            <a:pPr marL="171450" indent="-171450">
              <a:buFont typeface="Arial" panose="020B0604020202020204" pitchFamily="34" charset="0"/>
              <a:buChar char="•"/>
            </a:pPr>
            <a:r>
              <a:rPr lang="en-NZ" baseline="0" dirty="0"/>
              <a:t>Let’s look to that breakpoint curve as a potential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Are people tasting chlorine by-products?</a:t>
            </a:r>
          </a:p>
          <a:p>
            <a:pPr marL="171450" indent="-171450">
              <a:buFont typeface="Arial" panose="020B0604020202020204" pitchFamily="34" charset="0"/>
              <a:buChar char="•"/>
            </a:pPr>
            <a:r>
              <a:rPr lang="en-NZ" dirty="0"/>
              <a:t>Well, we've actually been lucky with the characteristics</a:t>
            </a:r>
            <a:r>
              <a:rPr lang="en-NZ" baseline="0" dirty="0"/>
              <a:t> of our water</a:t>
            </a:r>
            <a:endParaRPr lang="en-NZ"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28</a:t>
            </a:fld>
            <a:endParaRPr lang="en-US" dirty="0"/>
          </a:p>
        </p:txBody>
      </p:sp>
    </p:spTree>
    <p:extLst>
      <p:ext uri="{BB962C8B-B14F-4D97-AF65-F5344CB8AC3E}">
        <p14:creationId xmlns:p14="http://schemas.microsoft.com/office/powerpoint/2010/main" val="1779906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aseline="0" dirty="0"/>
              <a:t>There is little naturally occurring ammonia</a:t>
            </a:r>
          </a:p>
          <a:p>
            <a:pPr marL="171450" indent="-171450">
              <a:buFont typeface="Arial" panose="020B0604020202020204" pitchFamily="34" charset="0"/>
              <a:buChar char="•"/>
            </a:pPr>
            <a:r>
              <a:rPr lang="en-NZ" baseline="0" dirty="0"/>
              <a:t>Little dissolved carbon, phosphorous or nitrate to grow biofilms that then might later decay (in CCC bores, at least )</a:t>
            </a:r>
          </a:p>
          <a:p>
            <a:pPr marL="171450" indent="-171450">
              <a:buFont typeface="Arial" panose="020B0604020202020204" pitchFamily="34" charset="0"/>
              <a:buChar char="•"/>
            </a:pPr>
            <a:r>
              <a:rPr lang="en-NZ" baseline="0" dirty="0"/>
              <a:t>Basically we have biologically stable water</a:t>
            </a:r>
          </a:p>
        </p:txBody>
      </p:sp>
      <p:sp>
        <p:nvSpPr>
          <p:cNvPr id="4" name="Slide Number Placeholder 3"/>
          <p:cNvSpPr>
            <a:spLocks noGrp="1"/>
          </p:cNvSpPr>
          <p:nvPr>
            <p:ph type="sldNum" sz="quarter" idx="5"/>
          </p:nvPr>
        </p:nvSpPr>
        <p:spPr/>
        <p:txBody>
          <a:bodyPr/>
          <a:lstStyle/>
          <a:p>
            <a:fld id="{2435426C-CA4F-4579-8ACE-2CDAEC2AB0CD}" type="slidenum">
              <a:rPr lang="en-US" smtClean="0"/>
              <a:t>29</a:t>
            </a:fld>
            <a:endParaRPr lang="en-US"/>
          </a:p>
        </p:txBody>
      </p:sp>
    </p:spTree>
    <p:extLst>
      <p:ext uri="{BB962C8B-B14F-4D97-AF65-F5344CB8AC3E}">
        <p14:creationId xmlns:p14="http://schemas.microsoft.com/office/powerpoint/2010/main" val="38400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Why chlorinate – the answer is simple, to provide safe drinking water.</a:t>
            </a:r>
          </a:p>
          <a:p>
            <a:pPr marL="171450" indent="-171450">
              <a:buFont typeface="Arial" panose="020B0604020202020204" pitchFamily="34" charset="0"/>
              <a:buChar char="•"/>
            </a:pPr>
            <a:r>
              <a:rPr lang="en-NZ" dirty="0"/>
              <a:t>Chlorination is one of the tried and tested tools that is used to do this.</a:t>
            </a:r>
          </a:p>
          <a:p>
            <a:pPr marL="171450" indent="-171450">
              <a:buFont typeface="Arial" panose="020B0604020202020204" pitchFamily="34" charset="0"/>
              <a:buChar char="•"/>
            </a:pPr>
            <a:r>
              <a:rPr lang="en-NZ" dirty="0"/>
              <a:t>This figure here on the screen says it all. </a:t>
            </a:r>
          </a:p>
          <a:p>
            <a:pPr marL="171450" indent="-171450">
              <a:buFont typeface="Arial" panose="020B0604020202020204" pitchFamily="34" charset="0"/>
              <a:buChar char="•"/>
            </a:pPr>
            <a:r>
              <a:rPr lang="en-NZ" dirty="0"/>
              <a:t>In USA, due to water pollution, typhoid deaths reached 30 deaths per 100,000 population in the 20</a:t>
            </a:r>
            <a:r>
              <a:rPr lang="en-NZ" baseline="30000" dirty="0"/>
              <a:t>th</a:t>
            </a:r>
            <a:r>
              <a:rPr lang="en-NZ" dirty="0"/>
              <a:t> century. </a:t>
            </a:r>
          </a:p>
          <a:p>
            <a:pPr marL="171450" indent="-171450">
              <a:buFont typeface="Arial" panose="020B0604020202020204" pitchFamily="34" charset="0"/>
              <a:buChar char="•"/>
            </a:pPr>
            <a:r>
              <a:rPr lang="en-NZ" dirty="0"/>
              <a:t>You’ll see here on the figure that chlorination of the water supplies started in the early 1900s.</a:t>
            </a:r>
          </a:p>
          <a:p>
            <a:pPr marL="171450" indent="-171450">
              <a:buFont typeface="Arial" panose="020B0604020202020204" pitchFamily="34" charset="0"/>
              <a:buChar char="•"/>
            </a:pPr>
            <a:r>
              <a:rPr lang="en-NZ" dirty="0"/>
              <a:t>Following this we clearly see a dramatic reduction in typhoid deaths</a:t>
            </a:r>
          </a:p>
          <a:p>
            <a:pPr marL="171450" indent="-171450">
              <a:buFont typeface="Arial" panose="020B0604020202020204" pitchFamily="34" charset="0"/>
              <a:buChar char="•"/>
            </a:pPr>
            <a:r>
              <a:rPr lang="en-NZ" dirty="0"/>
              <a:t>This is a pictorial demonstration of why we chlorinate</a:t>
            </a:r>
          </a:p>
        </p:txBody>
      </p:sp>
      <p:sp>
        <p:nvSpPr>
          <p:cNvPr id="4" name="Slide Number Placeholder 3"/>
          <p:cNvSpPr>
            <a:spLocks noGrp="1"/>
          </p:cNvSpPr>
          <p:nvPr>
            <p:ph type="sldNum" sz="quarter" idx="5"/>
          </p:nvPr>
        </p:nvSpPr>
        <p:spPr/>
        <p:txBody>
          <a:bodyPr/>
          <a:lstStyle/>
          <a:p>
            <a:fld id="{2435426C-CA4F-4579-8ACE-2CDAEC2AB0CD}" type="slidenum">
              <a:rPr lang="en-US" smtClean="0"/>
              <a:t>3</a:t>
            </a:fld>
            <a:endParaRPr lang="en-US"/>
          </a:p>
        </p:txBody>
      </p:sp>
    </p:spTree>
    <p:extLst>
      <p:ext uri="{BB962C8B-B14F-4D97-AF65-F5344CB8AC3E}">
        <p14:creationId xmlns:p14="http://schemas.microsoft.com/office/powerpoint/2010/main" val="2711661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endParaRPr lang="en-NZ"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And our chlorine demand is low</a:t>
            </a: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Here St Johns PS supplies Mt Herbert 12km away with little or know drop in FAC </a:t>
            </a:r>
            <a:r>
              <a:rPr lang="en-NZ" sz="1200" b="0" i="0" kern="1200" baseline="0" dirty="0" err="1">
                <a:solidFill>
                  <a:schemeClr val="tx1"/>
                </a:solidFill>
                <a:effectLst/>
                <a:latin typeface="+mn-lt"/>
                <a:ea typeface="+mn-ea"/>
                <a:cs typeface="+mn-cs"/>
              </a:rPr>
              <a:t>enroute</a:t>
            </a:r>
            <a:endParaRPr lang="en-NZ" sz="1200" b="0" i="0" kern="1200" baseline="0" dirty="0">
              <a:solidFill>
                <a:schemeClr val="tx1"/>
              </a:solidFill>
              <a:effectLst/>
              <a:latin typeface="+mn-lt"/>
              <a:ea typeface="+mn-ea"/>
              <a:cs typeface="+mn-cs"/>
            </a:endParaRPr>
          </a:p>
          <a:p>
            <a:endParaRPr lang="en-NZ"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30</a:t>
            </a:fld>
            <a:endParaRPr lang="en-US"/>
          </a:p>
        </p:txBody>
      </p:sp>
    </p:spTree>
    <p:extLst>
      <p:ext uri="{BB962C8B-B14F-4D97-AF65-F5344CB8AC3E}">
        <p14:creationId xmlns:p14="http://schemas.microsoft.com/office/powerpoint/2010/main" val="3802047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a:t>All</a:t>
            </a:r>
            <a:r>
              <a:rPr lang="en-NZ" baseline="0" dirty="0"/>
              <a:t> t</a:t>
            </a:r>
            <a:r>
              <a:rPr lang="en-NZ" dirty="0"/>
              <a:t>hat said, if there </a:t>
            </a:r>
            <a:r>
              <a:rPr lang="en-NZ" u="sng" dirty="0"/>
              <a:t>is</a:t>
            </a:r>
            <a:r>
              <a:rPr lang="en-NZ" dirty="0"/>
              <a:t> any reaction with naturally occurring ammonia (or</a:t>
            </a:r>
            <a:r>
              <a:rPr lang="en-NZ" baseline="0" dirty="0"/>
              <a:t> any produced from the decay of bio-films) then a p</a:t>
            </a:r>
            <a:r>
              <a:rPr lang="en-NZ" dirty="0"/>
              <a:t>erverse</a:t>
            </a:r>
            <a:r>
              <a:rPr lang="en-NZ" baseline="0" dirty="0"/>
              <a:t> consequence of our removing chlorine at </a:t>
            </a:r>
            <a:r>
              <a:rPr lang="en-NZ" u="sng" baseline="0" dirty="0"/>
              <a:t>some</a:t>
            </a:r>
            <a:r>
              <a:rPr lang="en-NZ" baseline="0" dirty="0"/>
              <a:t> pump stations is unchlorinated water (in blue) meets chlorinated water in (yellow) and can put us </a:t>
            </a:r>
            <a:r>
              <a:rPr lang="en-NZ" u="sng" baseline="0" dirty="0"/>
              <a:t>below</a:t>
            </a:r>
            <a:r>
              <a:rPr lang="en-NZ" baseline="0" dirty="0"/>
              <a:t> breakpoint in the reticulation i.e. the dreaded zone 3 of the curve here, here and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At these points there is not enough residual to kill bacteria, but just enough to cause complaints</a:t>
            </a: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31</a:t>
            </a:fld>
            <a:endParaRPr lang="en-US"/>
          </a:p>
        </p:txBody>
      </p:sp>
    </p:spTree>
    <p:extLst>
      <p:ext uri="{BB962C8B-B14F-4D97-AF65-F5344CB8AC3E}">
        <p14:creationId xmlns:p14="http://schemas.microsoft.com/office/powerpoint/2010/main" val="940343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pt-BR" dirty="0"/>
              <a:t>Next</a:t>
            </a:r>
            <a:r>
              <a:rPr lang="pt-BR" baseline="0" dirty="0"/>
              <a:t> q</a:t>
            </a:r>
            <a:r>
              <a:rPr lang="pt-BR" dirty="0"/>
              <a:t>uestion... Are people</a:t>
            </a:r>
            <a:r>
              <a:rPr lang="pt-BR" baseline="0" dirty="0"/>
              <a:t> actually tasting “chlorine”</a:t>
            </a:r>
          </a:p>
          <a:p>
            <a:pPr marL="171450" indent="-171450">
              <a:buFont typeface="Arial" panose="020B0604020202020204" pitchFamily="34" charset="0"/>
              <a:buChar char="•"/>
            </a:pPr>
            <a:r>
              <a:rPr lang="pt-BR" dirty="0"/>
              <a:t>Some people (maybe 3%) are super tasters and</a:t>
            </a:r>
            <a:r>
              <a:rPr lang="pt-BR" baseline="0" dirty="0"/>
              <a:t> can detect chlorine at almost homeopathic levels</a:t>
            </a:r>
            <a:endParaRPr lang="pt-B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Some</a:t>
            </a:r>
            <a:r>
              <a:rPr lang="en-NZ" baseline="0" dirty="0"/>
              <a:t> o</a:t>
            </a:r>
            <a:r>
              <a:rPr lang="en-NZ" dirty="0"/>
              <a:t>rganoleptic</a:t>
            </a:r>
            <a:r>
              <a:rPr lang="en-NZ" baseline="0" dirty="0"/>
              <a:t> studies have shown that 0.8mg/L might be a sweet spot… more than enough residual to kill bacteria, not so much you are overwhelmed with complaints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Operators might find this by trial and error for </a:t>
            </a:r>
            <a:r>
              <a:rPr lang="en-NZ" u="sng" baseline="0" dirty="0"/>
              <a:t>their</a:t>
            </a:r>
            <a:r>
              <a:rPr lang="en-NZ" baseline="0" dirty="0"/>
              <a:t> particular water</a:t>
            </a:r>
            <a:endParaRPr lang="pt-BR"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I’ve included a great Canadian reference here</a:t>
            </a:r>
            <a:endParaRPr lang="pt-BR"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32</a:t>
            </a:fld>
            <a:endParaRPr lang="en-US"/>
          </a:p>
        </p:txBody>
      </p:sp>
    </p:spTree>
    <p:extLst>
      <p:ext uri="{BB962C8B-B14F-4D97-AF65-F5344CB8AC3E}">
        <p14:creationId xmlns:p14="http://schemas.microsoft.com/office/powerpoint/2010/main" val="291595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Are</a:t>
            </a:r>
            <a:r>
              <a:rPr lang="en-NZ" baseline="0" dirty="0"/>
              <a:t> people tasting something else? Something more obvious?</a:t>
            </a:r>
            <a:endParaRPr lang="en-NZ" dirty="0"/>
          </a:p>
          <a:p>
            <a:pPr marL="171450" indent="-171450">
              <a:buFont typeface="Arial" panose="020B0604020202020204" pitchFamily="34" charset="0"/>
              <a:buChar char="•"/>
            </a:pPr>
            <a:r>
              <a:rPr lang="en-NZ" dirty="0"/>
              <a:t>Other</a:t>
            </a:r>
            <a:r>
              <a:rPr lang="en-NZ" baseline="0" dirty="0"/>
              <a:t> taste and odour issues can be confused with, blamed on or exacerbated by chlorine</a:t>
            </a:r>
          </a:p>
          <a:p>
            <a:pPr marL="171450" indent="-171450">
              <a:buFont typeface="Arial" panose="020B0604020202020204" pitchFamily="34" charset="0"/>
              <a:buChar char="•"/>
            </a:pPr>
            <a:r>
              <a:rPr lang="en-NZ" baseline="0" dirty="0"/>
              <a:t>I’ve stood in the shower thinking “blimey, I’d best go and check the dose at my local PS; then remembered I’d just come back from the swimming pool</a:t>
            </a:r>
          </a:p>
          <a:p>
            <a:pPr marL="171450" indent="-171450">
              <a:buFont typeface="Arial" panose="020B0604020202020204" pitchFamily="34" charset="0"/>
              <a:buChar char="•"/>
            </a:pPr>
            <a:r>
              <a:rPr lang="en-NZ" baseline="0" dirty="0"/>
              <a:t>Another great reference here from Wessex Water</a:t>
            </a: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33</a:t>
            </a:fld>
            <a:endParaRPr lang="en-US"/>
          </a:p>
        </p:txBody>
      </p:sp>
    </p:spTree>
    <p:extLst>
      <p:ext uri="{BB962C8B-B14F-4D97-AF65-F5344CB8AC3E}">
        <p14:creationId xmlns:p14="http://schemas.microsoft.com/office/powerpoint/2010/main" val="3746360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Let’s look at corrosion, briefly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a:t>15% of calls refer to hot water cylinder or element failures</a:t>
            </a:r>
            <a:endParaRPr lang="en-NZ"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Here,</a:t>
            </a:r>
            <a:r>
              <a:rPr lang="en-NZ" baseline="0" dirty="0"/>
              <a:t> w</a:t>
            </a:r>
            <a:r>
              <a:rPr lang="en-NZ" dirty="0"/>
              <a:t>e've been </a:t>
            </a:r>
            <a:r>
              <a:rPr lang="en-NZ" u="sng" dirty="0"/>
              <a:t>unlucky</a:t>
            </a:r>
            <a:r>
              <a:rPr lang="en-NZ" dirty="0"/>
              <a:t> with the characteristics</a:t>
            </a:r>
            <a:r>
              <a:rPr lang="en-NZ" baseline="0" dirty="0"/>
              <a:t> of our water</a:t>
            </a: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effectLst/>
              <a:latin typeface="Jacobs Chronos" panose="020B0603030503030204" pitchFamily="34" charset="0"/>
              <a:cs typeface="Arial" panose="020B0604020202020204" pitchFamily="34" charset="0"/>
            </a:endParaRPr>
          </a:p>
          <a:p>
            <a:endParaRPr lang="en-NZ"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34</a:t>
            </a:fld>
            <a:endParaRPr lang="en-US"/>
          </a:p>
        </p:txBody>
      </p:sp>
    </p:spTree>
    <p:extLst>
      <p:ext uri="{BB962C8B-B14F-4D97-AF65-F5344CB8AC3E}">
        <p14:creationId xmlns:p14="http://schemas.microsoft.com/office/powerpoint/2010/main" val="1709423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aseline="0" dirty="0"/>
              <a:t>pH is at the higher end</a:t>
            </a:r>
          </a:p>
          <a:p>
            <a:pPr marL="171450" indent="-171450">
              <a:buFont typeface="Arial" panose="020B0604020202020204" pitchFamily="34" charset="0"/>
              <a:buChar char="•"/>
            </a:pPr>
            <a:r>
              <a:rPr lang="en-NZ" baseline="0" dirty="0"/>
              <a:t>Alkalinity is low</a:t>
            </a:r>
          </a:p>
          <a:p>
            <a:pPr marL="171450" indent="-171450">
              <a:buFont typeface="Arial" panose="020B0604020202020204" pitchFamily="34" charset="0"/>
              <a:buChar char="•"/>
            </a:pPr>
            <a:r>
              <a:rPr lang="en-NZ" baseline="0" dirty="0"/>
              <a:t>Water is soft</a:t>
            </a:r>
          </a:p>
          <a:p>
            <a:pPr marL="171450" indent="-171450">
              <a:buFont typeface="Arial" panose="020B0604020202020204" pitchFamily="34" charset="0"/>
              <a:buChar char="•"/>
            </a:pPr>
            <a:r>
              <a:rPr lang="en-NZ" baseline="0" dirty="0"/>
              <a:t>And the </a:t>
            </a:r>
            <a:r>
              <a:rPr lang="en-NZ" baseline="0" dirty="0" err="1"/>
              <a:t>langelier</a:t>
            </a:r>
            <a:r>
              <a:rPr lang="en-NZ" baseline="0" dirty="0"/>
              <a:t> saturation index is typically below -1</a:t>
            </a:r>
          </a:p>
          <a:p>
            <a:pPr marL="171450" indent="-171450">
              <a:buFont typeface="Arial" panose="020B0604020202020204" pitchFamily="34" charset="0"/>
              <a:buChar char="•"/>
            </a:pPr>
            <a:r>
              <a:rPr lang="en-NZ" baseline="0" dirty="0"/>
              <a:t>Which is why…</a:t>
            </a:r>
          </a:p>
        </p:txBody>
      </p:sp>
      <p:sp>
        <p:nvSpPr>
          <p:cNvPr id="4" name="Slide Number Placeholder 3"/>
          <p:cNvSpPr>
            <a:spLocks noGrp="1"/>
          </p:cNvSpPr>
          <p:nvPr>
            <p:ph type="sldNum" sz="quarter" idx="5"/>
          </p:nvPr>
        </p:nvSpPr>
        <p:spPr/>
        <p:txBody>
          <a:bodyPr/>
          <a:lstStyle/>
          <a:p>
            <a:fld id="{2435426C-CA4F-4579-8ACE-2CDAEC2AB0CD}" type="slidenum">
              <a:rPr lang="en-US" smtClean="0"/>
              <a:t>35</a:t>
            </a:fld>
            <a:endParaRPr lang="en-US"/>
          </a:p>
        </p:txBody>
      </p:sp>
    </p:spTree>
    <p:extLst>
      <p:ext uri="{BB962C8B-B14F-4D97-AF65-F5344CB8AC3E}">
        <p14:creationId xmlns:p14="http://schemas.microsoft.com/office/powerpoint/2010/main" val="351522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latin typeface="Jacobs Chronos" panose="020B0603030503030204" pitchFamily="34" charset="0"/>
                <a:cs typeface="Arial" panose="020B0604020202020204" pitchFamily="34" charset="0"/>
              </a:rPr>
              <a:t>Anecdotally, failures became more frequent; but the figures are hard to come by</a:t>
            </a:r>
          </a:p>
          <a:p>
            <a:pPr marL="171450" indent="-171450">
              <a:buFont typeface="Arial" panose="020B0604020202020204" pitchFamily="34" charset="0"/>
              <a:buChar char="•"/>
            </a:pPr>
            <a:r>
              <a:rPr lang="en-NZ" dirty="0">
                <a:latin typeface="Jacobs Chronos" panose="020B0603030503030204" pitchFamily="34" charset="0"/>
                <a:cs typeface="Arial" panose="020B0604020202020204" pitchFamily="34" charset="0"/>
              </a:rPr>
              <a:t>Here</a:t>
            </a:r>
            <a:r>
              <a:rPr lang="en-NZ" baseline="0" dirty="0">
                <a:latin typeface="Jacobs Chronos" panose="020B0603030503030204" pitchFamily="34" charset="0"/>
                <a:cs typeface="Arial" panose="020B0604020202020204" pitchFamily="34" charset="0"/>
              </a:rPr>
              <a:t> we see an example of pitting and note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latin typeface="Jacobs Chronos" panose="020B0603030503030204" pitchFamily="34" charset="0"/>
                <a:cs typeface="Arial" panose="020B0604020202020204" pitchFamily="34" charset="0"/>
              </a:rPr>
              <a:t>Christchurch has </a:t>
            </a:r>
            <a:r>
              <a:rPr lang="en-NZ" u="sng" dirty="0">
                <a:latin typeface="Jacobs Chronos" panose="020B0603030503030204" pitchFamily="34" charset="0"/>
                <a:cs typeface="Arial" panose="020B0604020202020204" pitchFamily="34" charset="0"/>
              </a:rPr>
              <a:t>historically</a:t>
            </a:r>
            <a:r>
              <a:rPr lang="en-NZ" dirty="0">
                <a:latin typeface="Jacobs Chronos" panose="020B0603030503030204" pitchFamily="34" charset="0"/>
                <a:cs typeface="Arial" panose="020B0604020202020204" pitchFamily="34" charset="0"/>
              </a:rPr>
              <a:t> had issues with hot water cylinder and element failure. Certain areas of the city, such as Cashmere, have been affected more than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latin typeface="Jacobs Chronos" panose="020B0603030503030204" pitchFamily="34" charset="0"/>
                <a:cs typeface="Arial" panose="020B0604020202020204" pitchFamily="34" charset="0"/>
              </a:rPr>
              <a:t>Pitting has been associated with chlorinated, high pH, low alkalinity waters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latin typeface="Jacobs Chronos" panose="020B0603030503030204" pitchFamily="34" charset="0"/>
                <a:cs typeface="Arial" panose="020B0604020202020204" pitchFamily="34" charset="0"/>
              </a:rPr>
              <a:t>It can be influenced by iron sediments in the tank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latin typeface="Jacobs Chronos" panose="020B0603030503030204" pitchFamily="34" charset="0"/>
                <a:cs typeface="Arial" panose="020B0604020202020204" pitchFamily="34" charset="0"/>
              </a:rPr>
              <a:t>…and impurities in materials or  surface contamination for instance carbon from the annealing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latin typeface="Jacobs Chronos" panose="020B0603030503030204" pitchFamily="34" charset="0"/>
                <a:cs typeface="Arial" panose="020B0604020202020204" pitchFamily="34" charset="0"/>
              </a:rPr>
              <a:t>Finally this</a:t>
            </a:r>
            <a:r>
              <a:rPr lang="en-NZ" baseline="0" dirty="0">
                <a:latin typeface="Jacobs Chronos" panose="020B0603030503030204" pitchFamily="34" charset="0"/>
                <a:cs typeface="Arial" panose="020B0604020202020204" pitchFamily="34" charset="0"/>
              </a:rPr>
              <a:t> letter…</a:t>
            </a:r>
            <a:endParaRPr lang="en-NZ" dirty="0">
              <a:latin typeface="Jacobs Chronos" panose="020B0603030503030204" pitchFamily="34" charset="0"/>
              <a:cs typeface="Arial" panose="020B0604020202020204" pitchFamily="34" charset="0"/>
            </a:endParaRPr>
          </a:p>
          <a:p>
            <a:pPr marL="171450" indent="-171450">
              <a:buFont typeface="Arial" panose="020B0604020202020204" pitchFamily="34" charset="0"/>
              <a:buChar char="•"/>
            </a:pPr>
            <a:r>
              <a:rPr lang="en-NZ" dirty="0"/>
              <a:t>“The topic of copper corrosion is debated around the world and there exist many opinions on what is the cause.  There are many factors that may contribute to copper corrosion but it is unproven in what proportions these factors (such as bacteria, installation quality, workmanship, materials, flow velocity, pH and water aggression) affect the corrosion.”</a:t>
            </a:r>
          </a:p>
          <a:p>
            <a:pPr marL="171450" indent="-171450">
              <a:buFont typeface="Arial" panose="020B0604020202020204" pitchFamily="34" charset="0"/>
              <a:buChar char="•"/>
            </a:pPr>
            <a:r>
              <a:rPr lang="en-NZ" dirty="0"/>
              <a:t>Which</a:t>
            </a:r>
            <a:r>
              <a:rPr lang="en-NZ" baseline="0" dirty="0"/>
              <a:t> is s</a:t>
            </a:r>
            <a:r>
              <a:rPr lang="en-NZ" dirty="0"/>
              <a:t>tandard template letter from the</a:t>
            </a:r>
            <a:r>
              <a:rPr lang="en-NZ" baseline="0" dirty="0"/>
              <a:t> </a:t>
            </a:r>
            <a:r>
              <a:rPr lang="en-NZ" dirty="0"/>
              <a:t>City Water &amp; Waste Unit</a:t>
            </a:r>
            <a:r>
              <a:rPr lang="en-NZ" baseline="0" dirty="0"/>
              <a:t> in </a:t>
            </a:r>
            <a:r>
              <a:rPr lang="en-NZ" dirty="0"/>
              <a:t>2004,</a:t>
            </a:r>
            <a:r>
              <a:rPr lang="en-NZ" baseline="0" dirty="0"/>
              <a:t> long before chlorination</a:t>
            </a:r>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36</a:t>
            </a:fld>
            <a:endParaRPr lang="en-US"/>
          </a:p>
        </p:txBody>
      </p:sp>
    </p:spTree>
    <p:extLst>
      <p:ext uri="{BB962C8B-B14F-4D97-AF65-F5344CB8AC3E}">
        <p14:creationId xmlns:p14="http://schemas.microsoft.com/office/powerpoint/2010/main" val="638433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There is also an effect</a:t>
            </a:r>
            <a:r>
              <a:rPr lang="en-NZ" baseline="0" dirty="0"/>
              <a:t> on pump station infrastructure</a:t>
            </a:r>
          </a:p>
          <a:p>
            <a:pPr marL="171450" indent="-171450">
              <a:buFont typeface="Arial" panose="020B0604020202020204" pitchFamily="34" charset="0"/>
              <a:buChar char="•"/>
            </a:pPr>
            <a:r>
              <a:rPr lang="en-NZ" baseline="0" dirty="0"/>
              <a:t>But remember this is full strength hypo… for six years of service</a:t>
            </a:r>
          </a:p>
          <a:p>
            <a:pPr marL="171450" indent="-171450">
              <a:buFont typeface="Arial" panose="020B0604020202020204" pitchFamily="34" charset="0"/>
              <a:buChar char="•"/>
            </a:pPr>
            <a:r>
              <a:rPr lang="en-NZ" baseline="0" dirty="0"/>
              <a:t>Localised to the injection quill at the top and…</a:t>
            </a:r>
          </a:p>
          <a:p>
            <a:pPr marL="171450" indent="-171450">
              <a:buFont typeface="Arial" panose="020B0604020202020204" pitchFamily="34" charset="0"/>
              <a:buChar char="•"/>
            </a:pPr>
            <a:r>
              <a:rPr lang="en-NZ" baseline="0" dirty="0"/>
              <a:t>…a dribble on the invert</a:t>
            </a:r>
          </a:p>
          <a:p>
            <a:pPr marL="171450" indent="-171450">
              <a:buFont typeface="Arial" panose="020B0604020202020204" pitchFamily="34" charset="0"/>
              <a:buChar char="•"/>
            </a:pPr>
            <a:r>
              <a:rPr lang="en-NZ" baseline="0" dirty="0"/>
              <a:t>removable spools would help here</a:t>
            </a: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37</a:t>
            </a:fld>
            <a:endParaRPr lang="en-US"/>
          </a:p>
        </p:txBody>
      </p:sp>
    </p:spTree>
    <p:extLst>
      <p:ext uri="{BB962C8B-B14F-4D97-AF65-F5344CB8AC3E}">
        <p14:creationId xmlns:p14="http://schemas.microsoft.com/office/powerpoint/2010/main" val="2460888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aseline="0" dirty="0"/>
              <a:t>There is little evidence of solubilising legacy deposits</a:t>
            </a:r>
          </a:p>
          <a:p>
            <a:pPr marL="171450" indent="-171450">
              <a:buFont typeface="Arial" panose="020B0604020202020204" pitchFamily="34" charset="0"/>
              <a:buChar char="•"/>
            </a:pPr>
            <a:r>
              <a:rPr lang="en-NZ" baseline="0" dirty="0"/>
              <a:t>We do have pipe scale obviously though the left hand photo Is </a:t>
            </a:r>
            <a:r>
              <a:rPr lang="en-NZ" u="sng" baseline="0" dirty="0"/>
              <a:t>not</a:t>
            </a:r>
            <a:r>
              <a:rPr lang="en-NZ" baseline="0" dirty="0"/>
              <a:t> chlorine related</a:t>
            </a:r>
          </a:p>
          <a:p>
            <a:pPr marL="171450" indent="-171450">
              <a:buFont typeface="Arial" panose="020B0604020202020204" pitchFamily="34" charset="0"/>
              <a:buChar char="•"/>
            </a:pPr>
            <a:r>
              <a:rPr lang="en-NZ" baseline="0" dirty="0"/>
              <a:t>And here is the RTS of a chlorinated station where flushing was incomplete</a:t>
            </a:r>
          </a:p>
          <a:p>
            <a:pPr marL="171450" indent="-171450">
              <a:buFont typeface="Arial" panose="020B0604020202020204" pitchFamily="34" charset="0"/>
              <a:buChar char="•"/>
            </a:pPr>
            <a:r>
              <a:rPr lang="en-NZ" baseline="0" dirty="0"/>
              <a:t>I can think of one other site where long flushes were needed (for two weeks) to get a residual past the pipe wall demand of a length of galvanised pipe</a:t>
            </a: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38</a:t>
            </a:fld>
            <a:endParaRPr lang="en-US"/>
          </a:p>
        </p:txBody>
      </p:sp>
    </p:spTree>
    <p:extLst>
      <p:ext uri="{BB962C8B-B14F-4D97-AF65-F5344CB8AC3E}">
        <p14:creationId xmlns:p14="http://schemas.microsoft.com/office/powerpoint/2010/main" val="2990154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i="0" kern="1200" baseline="0" dirty="0">
                <a:solidFill>
                  <a:schemeClr val="tx1"/>
                </a:solidFill>
                <a:effectLst/>
                <a:latin typeface="+mn-lt"/>
                <a:ea typeface="+mn-ea"/>
                <a:cs typeface="+mn-cs"/>
              </a:rPr>
              <a:t>As stated before, the empirical evidence is we have little biofilm growth and bio-stable water</a:t>
            </a:r>
          </a:p>
          <a:p>
            <a:pPr marL="171450" indent="-171450">
              <a:buFont typeface="Arial" panose="020B0604020202020204" pitchFamily="34" charset="0"/>
              <a:buChar char="•"/>
            </a:pPr>
            <a:r>
              <a:rPr lang="en-NZ" sz="1200" b="0" i="0" kern="1200" dirty="0">
                <a:solidFill>
                  <a:schemeClr val="tx1"/>
                </a:solidFill>
                <a:effectLst/>
                <a:latin typeface="+mn-lt"/>
                <a:ea typeface="+mn-ea"/>
                <a:cs typeface="+mn-cs"/>
              </a:rPr>
              <a:t>I can only find two mentions</a:t>
            </a:r>
            <a:r>
              <a:rPr lang="en-NZ" sz="1200" b="0" i="0" kern="1200" baseline="0" dirty="0">
                <a:solidFill>
                  <a:schemeClr val="tx1"/>
                </a:solidFill>
                <a:effectLst/>
                <a:latin typeface="+mn-lt"/>
                <a:ea typeface="+mn-ea"/>
                <a:cs typeface="+mn-cs"/>
              </a:rPr>
              <a:t> of biofilms in the logged calls</a:t>
            </a: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I quite like complaints with supporting documentation</a:t>
            </a:r>
          </a:p>
          <a:p>
            <a:pPr marL="171450" indent="-171450">
              <a:buFont typeface="Arial" panose="020B0604020202020204" pitchFamily="34" charset="0"/>
              <a:buChar char="•"/>
            </a:pPr>
            <a:r>
              <a:rPr lang="en-NZ" sz="1200" b="0" i="0" kern="1200" baseline="0" dirty="0">
                <a:solidFill>
                  <a:schemeClr val="tx1"/>
                </a:solidFill>
                <a:effectLst/>
                <a:latin typeface="+mn-lt"/>
                <a:ea typeface="+mn-ea"/>
                <a:cs typeface="+mn-cs"/>
              </a:rPr>
              <a:t>And this one seems more about what has been communicated… which brings me to…</a:t>
            </a:r>
          </a:p>
          <a:p>
            <a:pPr marL="171450" indent="-171450">
              <a:buFont typeface="Arial" panose="020B0604020202020204" pitchFamily="34" charset="0"/>
              <a:buChar char="•"/>
            </a:pPr>
            <a:endParaRPr lang="en-NZ" sz="1200" b="0" i="0" kern="1200" baseline="0" dirty="0">
              <a:solidFill>
                <a:schemeClr val="tx1"/>
              </a:solidFill>
              <a:effectLst/>
              <a:latin typeface="+mn-lt"/>
              <a:ea typeface="+mn-ea"/>
              <a:cs typeface="+mn-cs"/>
            </a:endParaRPr>
          </a:p>
          <a:p>
            <a:endParaRPr lang="en-NZ" sz="1200" b="0" i="0" kern="1200" baseline="0" dirty="0">
              <a:solidFill>
                <a:schemeClr val="tx1"/>
              </a:solidFill>
              <a:effectLst/>
              <a:latin typeface="+mn-lt"/>
              <a:ea typeface="+mn-ea"/>
              <a:cs typeface="+mn-cs"/>
            </a:endParaRPr>
          </a:p>
          <a:p>
            <a:endParaRPr lang="en-NZ"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39</a:t>
            </a:fld>
            <a:endParaRPr lang="en-US"/>
          </a:p>
        </p:txBody>
      </p:sp>
    </p:spTree>
    <p:extLst>
      <p:ext uri="{BB962C8B-B14F-4D97-AF65-F5344CB8AC3E}">
        <p14:creationId xmlns:p14="http://schemas.microsoft.com/office/powerpoint/2010/main" val="233912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Chlorine can be dosed to provide primary disinfection and/or residual disinfection.</a:t>
            </a:r>
          </a:p>
          <a:p>
            <a:pPr marL="171450" indent="-171450">
              <a:buFont typeface="Arial" panose="020B0604020202020204" pitchFamily="34" charset="0"/>
              <a:buChar char="•"/>
            </a:pPr>
            <a:r>
              <a:rPr lang="en-NZ" dirty="0"/>
              <a:t>For the purposes of this presentation the focus is on residual disinfection</a:t>
            </a:r>
          </a:p>
          <a:p>
            <a:pPr marL="171450" indent="-171450">
              <a:buFont typeface="Arial" panose="020B0604020202020204" pitchFamily="34" charset="0"/>
              <a:buChar char="•"/>
            </a:pPr>
            <a:r>
              <a:rPr lang="en-NZ" dirty="0"/>
              <a:t>What is a chlorine residual? – this is a low level of chlorine that remains in the water after the initial dosing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a:t>What does chlorine residual do dosed to prevent microbial regrowth and help prevent recontamination throughout the distribution system. Its one of the barriers between our treatment plant and the consumers tap.</a:t>
            </a:r>
          </a:p>
          <a:p>
            <a:pPr marL="171450" indent="-171450">
              <a:buFont typeface="Arial" panose="020B0604020202020204" pitchFamily="34" charset="0"/>
              <a:buChar char="•"/>
            </a:pPr>
            <a:r>
              <a:rPr lang="en-NZ" dirty="0"/>
              <a:t>How is a residual achieved? </a:t>
            </a:r>
          </a:p>
          <a:p>
            <a:pPr marL="171450" indent="-171450">
              <a:buFont typeface="Arial" panose="020B0604020202020204" pitchFamily="34" charset="0"/>
              <a:buChar char="•"/>
            </a:pPr>
            <a:r>
              <a:rPr lang="en-NZ" dirty="0"/>
              <a:t>An initial concentration of chlorine is added to the water</a:t>
            </a:r>
          </a:p>
          <a:p>
            <a:pPr marL="171450" indent="-171450">
              <a:buFont typeface="Arial" panose="020B0604020202020204" pitchFamily="34" charset="0"/>
              <a:buChar char="•"/>
            </a:pPr>
            <a:r>
              <a:rPr lang="en-NZ" dirty="0"/>
              <a:t>Some of this chlorine is then consumed through reactions with organic and inorganic compounds in the water </a:t>
            </a:r>
          </a:p>
          <a:p>
            <a:pPr marL="171450" indent="-171450">
              <a:buFont typeface="Arial" panose="020B0604020202020204" pitchFamily="34" charset="0"/>
              <a:buChar char="•"/>
            </a:pPr>
            <a:r>
              <a:rPr lang="en-NZ" dirty="0"/>
              <a:t>What we are left with then is total chlorine residual which is a combination of free available chlorine and combined chlorine </a:t>
            </a:r>
          </a:p>
          <a:p>
            <a:pPr marL="171450" indent="-171450">
              <a:buFont typeface="Arial" panose="020B0604020202020204" pitchFamily="34" charset="0"/>
              <a:buChar char="•"/>
            </a:pPr>
            <a:r>
              <a:rPr lang="en-NZ" dirty="0"/>
              <a:t>Combined chlorine is the concentration of chlorine combined with organic and inorganic nitrogen compounds in the water</a:t>
            </a:r>
          </a:p>
          <a:p>
            <a:pPr marL="171450" indent="-171450">
              <a:buFont typeface="Arial" panose="020B0604020202020204" pitchFamily="34" charset="0"/>
              <a:buChar char="•"/>
            </a:pPr>
            <a:r>
              <a:rPr lang="en-NZ" dirty="0"/>
              <a:t>Free available chlorine is the concentration of chlorine available for disinfection. This is our residual!</a:t>
            </a:r>
          </a:p>
        </p:txBody>
      </p:sp>
      <p:sp>
        <p:nvSpPr>
          <p:cNvPr id="4" name="Slide Number Placeholder 3"/>
          <p:cNvSpPr>
            <a:spLocks noGrp="1"/>
          </p:cNvSpPr>
          <p:nvPr>
            <p:ph type="sldNum" sz="quarter" idx="5"/>
          </p:nvPr>
        </p:nvSpPr>
        <p:spPr/>
        <p:txBody>
          <a:bodyPr/>
          <a:lstStyle/>
          <a:p>
            <a:fld id="{2435426C-CA4F-4579-8ACE-2CDAEC2AB0CD}" type="slidenum">
              <a:rPr lang="en-US" smtClean="0"/>
              <a:t>4</a:t>
            </a:fld>
            <a:endParaRPr lang="en-US"/>
          </a:p>
        </p:txBody>
      </p:sp>
    </p:spTree>
    <p:extLst>
      <p:ext uri="{BB962C8B-B14F-4D97-AF65-F5344CB8AC3E}">
        <p14:creationId xmlns:p14="http://schemas.microsoft.com/office/powerpoint/2010/main" val="3080576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aseline="0" dirty="0"/>
              <a:t>I’m showing these not to poke fun, but to highlight the expectations and perceptions  they contain… and the rabbit holes that people can go down…</a:t>
            </a:r>
          </a:p>
          <a:p>
            <a:pPr marL="228600" indent="-228600">
              <a:buFont typeface="+mj-lt"/>
              <a:buAutoNum type="arabicPeriod"/>
            </a:pPr>
            <a:r>
              <a:rPr lang="en-NZ" baseline="0" dirty="0"/>
              <a:t>Obviously, these numbers just don’t make sense, but they are believed</a:t>
            </a:r>
          </a:p>
          <a:p>
            <a:pPr marL="228600" indent="-228600">
              <a:buFont typeface="+mj-lt"/>
              <a:buAutoNum type="arabicPeriod"/>
            </a:pPr>
            <a:r>
              <a:rPr lang="en-NZ" baseline="0" dirty="0"/>
              <a:t>This heavy dose of chlorine comes from Keyes PS, which has never been chlorinated</a:t>
            </a:r>
          </a:p>
          <a:p>
            <a:pPr marL="228600" indent="-228600">
              <a:buFont typeface="+mj-lt"/>
              <a:buAutoNum type="arabicPeriod"/>
            </a:pPr>
            <a:r>
              <a:rPr lang="en-NZ" baseline="0" dirty="0"/>
              <a:t>I am the most hated person in Christchurch, it’s OK, I’m OK</a:t>
            </a:r>
          </a:p>
          <a:p>
            <a:pPr marL="228600" indent="-228600">
              <a:buFont typeface="+mj-lt"/>
              <a:buAutoNum type="arabicPeriod"/>
            </a:pPr>
            <a:r>
              <a:rPr lang="en-NZ" baseline="0" dirty="0"/>
              <a:t>…but “Nurse calls disinfection poison” does make me a bit sad… those aren’t kisses by the way, that’s just where I crossed the name out </a:t>
            </a:r>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40</a:t>
            </a:fld>
            <a:endParaRPr lang="en-US"/>
          </a:p>
        </p:txBody>
      </p:sp>
    </p:spTree>
    <p:extLst>
      <p:ext uri="{BB962C8B-B14F-4D97-AF65-F5344CB8AC3E}">
        <p14:creationId xmlns:p14="http://schemas.microsoft.com/office/powerpoint/2010/main" val="2600067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But</a:t>
            </a:r>
            <a:r>
              <a:rPr lang="en-NZ" baseline="0" dirty="0"/>
              <a:t> mostly these are human stories.</a:t>
            </a:r>
          </a:p>
          <a:p>
            <a:pPr marL="171450" indent="-171450">
              <a:buFont typeface="Arial" panose="020B0604020202020204" pitchFamily="34" charset="0"/>
              <a:buChar char="•"/>
            </a:pPr>
            <a:r>
              <a:rPr lang="en-NZ" baseline="0" dirty="0"/>
              <a:t>And some, particularly the asthma, the eczema, the poverty and those that hint at loneliness are heart breaking</a:t>
            </a:r>
          </a:p>
          <a:p>
            <a:pPr marL="171450" indent="-171450">
              <a:buFont typeface="Arial" panose="020B0604020202020204" pitchFamily="34" charset="0"/>
              <a:buChar char="•"/>
            </a:pPr>
            <a:r>
              <a:rPr lang="en-NZ" baseline="0" dirty="0"/>
              <a:t>We are right to aim to reduce the applied residual as much as possible</a:t>
            </a:r>
          </a:p>
          <a:p>
            <a:pPr marL="171450" indent="-171450">
              <a:buFont typeface="Arial" panose="020B0604020202020204" pitchFamily="34" charset="0"/>
              <a:buChar char="•"/>
            </a:pPr>
            <a:endParaRPr lang="en-NZ" baseline="0" dirty="0"/>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41</a:t>
            </a:fld>
            <a:endParaRPr lang="en-US"/>
          </a:p>
        </p:txBody>
      </p:sp>
    </p:spTree>
    <p:extLst>
      <p:ext uri="{BB962C8B-B14F-4D97-AF65-F5344CB8AC3E}">
        <p14:creationId xmlns:p14="http://schemas.microsoft.com/office/powerpoint/2010/main" val="126897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i="0" kern="1200" baseline="0" dirty="0">
                <a:solidFill>
                  <a:schemeClr val="tx1"/>
                </a:solidFill>
                <a:effectLst/>
                <a:latin typeface="+mn-lt"/>
                <a:ea typeface="+mn-ea"/>
                <a:cs typeface="+mn-cs"/>
              </a:rPr>
              <a:t>Bill Bayfield shared this at the pre-conference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i="0" kern="1200" baseline="0" dirty="0">
                <a:solidFill>
                  <a:schemeClr val="tx1"/>
                </a:solidFill>
                <a:effectLst/>
                <a:latin typeface="+mn-lt"/>
                <a:ea typeface="+mn-ea"/>
                <a:cs typeface="+mn-cs"/>
              </a:rPr>
              <a:t>“We are </a:t>
            </a:r>
            <a:r>
              <a:rPr lang="en-NZ" sz="1200" b="0" i="0" kern="1200" baseline="0" dirty="0" err="1">
                <a:solidFill>
                  <a:schemeClr val="tx1"/>
                </a:solidFill>
                <a:effectLst/>
                <a:latin typeface="+mn-lt"/>
                <a:ea typeface="+mn-ea"/>
                <a:cs typeface="+mn-cs"/>
              </a:rPr>
              <a:t>wai</a:t>
            </a:r>
            <a:r>
              <a:rPr lang="en-NZ" sz="1200" b="0" i="0" kern="1200" baseline="0" dirty="0">
                <a:solidFill>
                  <a:schemeClr val="tx1"/>
                </a:solidFill>
                <a:effectLst/>
                <a:latin typeface="+mn-lt"/>
                <a:ea typeface="+mn-ea"/>
                <a:cs typeface="+mn-cs"/>
              </a:rPr>
              <a:t>… Wai is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i="0" kern="1200" baseline="0" dirty="0">
                <a:solidFill>
                  <a:schemeClr val="tx1"/>
                </a:solidFill>
                <a:effectLst/>
                <a:latin typeface="+mn-lt"/>
                <a:ea typeface="+mn-ea"/>
                <a:cs typeface="+mn-cs"/>
              </a:rPr>
              <a:t>People and water are connected… there is an understandable sense of loss in the community around chlorinating a previously unchlorinated supply</a:t>
            </a:r>
            <a:endParaRPr lang="en-NZ" dirty="0"/>
          </a:p>
          <a:p>
            <a:pPr marL="171450" indent="-171450">
              <a:buFont typeface="Arial" panose="020B0604020202020204" pitchFamily="34" charset="0"/>
              <a:buChar char="•"/>
            </a:pPr>
            <a:endParaRPr lang="en-NZ" baseline="0" dirty="0"/>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42</a:t>
            </a:fld>
            <a:endParaRPr lang="en-US"/>
          </a:p>
        </p:txBody>
      </p:sp>
    </p:spTree>
    <p:extLst>
      <p:ext uri="{BB962C8B-B14F-4D97-AF65-F5344CB8AC3E}">
        <p14:creationId xmlns:p14="http://schemas.microsoft.com/office/powerpoint/2010/main" val="1376696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baseline="0" dirty="0"/>
          </a:p>
          <a:p>
            <a:pPr marL="171450" indent="-171450">
              <a:buFont typeface="Arial" panose="020B0604020202020204" pitchFamily="34" charset="0"/>
              <a:buChar char="•"/>
            </a:pPr>
            <a:r>
              <a:rPr lang="en-NZ" baseline="0" dirty="0"/>
              <a:t>Photo on the right is from Havelock North</a:t>
            </a:r>
          </a:p>
          <a:p>
            <a:pPr marL="171450" indent="-171450">
              <a:buFont typeface="Arial" panose="020B0604020202020204" pitchFamily="34" charset="0"/>
              <a:buChar char="•"/>
            </a:pPr>
            <a:r>
              <a:rPr lang="en-NZ" baseline="0" dirty="0"/>
              <a:t>The challenge for Christchurch City’s water safety planning process is to balance all these lessons learnt and to juggle that regulatory, technical and socio-political hot potato</a:t>
            </a:r>
          </a:p>
        </p:txBody>
      </p:sp>
      <p:sp>
        <p:nvSpPr>
          <p:cNvPr id="4" name="Slide Number Placeholder 3"/>
          <p:cNvSpPr>
            <a:spLocks noGrp="1"/>
          </p:cNvSpPr>
          <p:nvPr>
            <p:ph type="sldNum" sz="quarter" idx="5"/>
          </p:nvPr>
        </p:nvSpPr>
        <p:spPr/>
        <p:txBody>
          <a:bodyPr/>
          <a:lstStyle/>
          <a:p>
            <a:fld id="{2435426C-CA4F-4579-8ACE-2CDAEC2AB0CD}" type="slidenum">
              <a:rPr lang="en-US" smtClean="0"/>
              <a:t>43</a:t>
            </a:fld>
            <a:endParaRPr lang="en-US" dirty="0"/>
          </a:p>
        </p:txBody>
      </p:sp>
    </p:spTree>
    <p:extLst>
      <p:ext uri="{BB962C8B-B14F-4D97-AF65-F5344CB8AC3E}">
        <p14:creationId xmlns:p14="http://schemas.microsoft.com/office/powerpoint/2010/main" val="36224161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a:p>
            <a:pPr marL="171450" indent="-171450">
              <a:buFont typeface="Arial" panose="020B0604020202020204" pitchFamily="34" charset="0"/>
              <a:buChar char="•"/>
            </a:pPr>
            <a:r>
              <a:rPr lang="en-NZ" dirty="0"/>
              <a:t>To summarise,</a:t>
            </a:r>
            <a:r>
              <a:rPr lang="en-NZ" baseline="0" dirty="0"/>
              <a:t> if you ARE firing up chlorine dosing in the next month</a:t>
            </a:r>
          </a:p>
          <a:p>
            <a:pPr marL="171450" indent="-171450">
              <a:buFont typeface="Arial" panose="020B0604020202020204" pitchFamily="34" charset="0"/>
              <a:buChar char="•"/>
            </a:pPr>
            <a:r>
              <a:rPr lang="en-NZ" baseline="0" dirty="0"/>
              <a:t>Read slide if time…</a:t>
            </a:r>
          </a:p>
          <a:p>
            <a:pPr marL="171450" indent="-171450">
              <a:buFont typeface="Arial" panose="020B0604020202020204" pitchFamily="34" charset="0"/>
              <a:buChar char="•"/>
            </a:pPr>
            <a:r>
              <a:rPr lang="en-NZ" dirty="0" err="1"/>
              <a:t>Tena</a:t>
            </a:r>
            <a:r>
              <a:rPr lang="en-NZ" baseline="0" dirty="0"/>
              <a:t> </a:t>
            </a:r>
            <a:r>
              <a:rPr lang="en-NZ" baseline="0" dirty="0" err="1"/>
              <a:t>koutou</a:t>
            </a:r>
            <a:r>
              <a:rPr lang="en-NZ" baseline="0" dirty="0"/>
              <a:t>, t</a:t>
            </a:r>
            <a:r>
              <a:rPr lang="en-NZ" dirty="0"/>
              <a:t>hanks for</a:t>
            </a:r>
            <a:r>
              <a:rPr lang="en-NZ" baseline="0" dirty="0"/>
              <a:t> listening</a:t>
            </a:r>
          </a:p>
          <a:p>
            <a:pPr marL="171450" indent="-171450">
              <a:buFont typeface="Arial" panose="020B0604020202020204" pitchFamily="34" charset="0"/>
              <a:buChar char="•"/>
            </a:pPr>
            <a:r>
              <a:rPr lang="en-NZ" baseline="0" dirty="0"/>
              <a:t>Questions are welcome</a:t>
            </a:r>
          </a:p>
          <a:p>
            <a:pPr marL="171450" indent="-171450">
              <a:buFont typeface="Arial" panose="020B0604020202020204" pitchFamily="34" charset="0"/>
              <a:buChar char="•"/>
            </a:pPr>
            <a:r>
              <a:rPr lang="en-NZ" baseline="0" dirty="0"/>
              <a:t>Come on up Jess</a:t>
            </a:r>
            <a:endParaRPr lang="en-NZ" dirty="0"/>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2435426C-CA4F-4579-8ACE-2CDAEC2AB0CD}" type="slidenum">
              <a:rPr lang="en-US" smtClean="0"/>
              <a:t>44</a:t>
            </a:fld>
            <a:endParaRPr lang="en-US"/>
          </a:p>
        </p:txBody>
      </p:sp>
    </p:spTree>
    <p:extLst>
      <p:ext uri="{BB962C8B-B14F-4D97-AF65-F5344CB8AC3E}">
        <p14:creationId xmlns:p14="http://schemas.microsoft.com/office/powerpoint/2010/main" val="1289765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Questions</a:t>
            </a:r>
          </a:p>
        </p:txBody>
      </p:sp>
      <p:sp>
        <p:nvSpPr>
          <p:cNvPr id="4" name="Slide Number Placeholder 3"/>
          <p:cNvSpPr>
            <a:spLocks noGrp="1"/>
          </p:cNvSpPr>
          <p:nvPr>
            <p:ph type="sldNum" sz="quarter" idx="5"/>
          </p:nvPr>
        </p:nvSpPr>
        <p:spPr/>
        <p:txBody>
          <a:bodyPr/>
          <a:lstStyle/>
          <a:p>
            <a:fld id="{2435426C-CA4F-4579-8ACE-2CDAEC2AB0CD}" type="slidenum">
              <a:rPr lang="en-US" smtClean="0"/>
              <a:t>45</a:t>
            </a:fld>
            <a:endParaRPr lang="en-US"/>
          </a:p>
        </p:txBody>
      </p:sp>
    </p:spTree>
    <p:extLst>
      <p:ext uri="{BB962C8B-B14F-4D97-AF65-F5344CB8AC3E}">
        <p14:creationId xmlns:p14="http://schemas.microsoft.com/office/powerpoint/2010/main" val="1488171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Jess</a:t>
            </a:r>
            <a:r>
              <a:rPr lang="en-NZ" baseline="0" dirty="0"/>
              <a:t> sales pitch</a:t>
            </a:r>
            <a:endParaRPr lang="en-NZ" dirty="0"/>
          </a:p>
        </p:txBody>
      </p:sp>
      <p:sp>
        <p:nvSpPr>
          <p:cNvPr id="4" name="Slide Number Placeholder 3"/>
          <p:cNvSpPr>
            <a:spLocks noGrp="1"/>
          </p:cNvSpPr>
          <p:nvPr>
            <p:ph type="sldNum" sz="quarter" idx="10"/>
          </p:nvPr>
        </p:nvSpPr>
        <p:spPr/>
        <p:txBody>
          <a:bodyPr/>
          <a:lstStyle/>
          <a:p>
            <a:fld id="{2435426C-CA4F-4579-8ACE-2CDAEC2AB0CD}" type="slidenum">
              <a:rPr lang="en-US" smtClean="0"/>
              <a:t>46</a:t>
            </a:fld>
            <a:endParaRPr lang="en-US"/>
          </a:p>
        </p:txBody>
      </p:sp>
    </p:spTree>
    <p:extLst>
      <p:ext uri="{BB962C8B-B14F-4D97-AF65-F5344CB8AC3E}">
        <p14:creationId xmlns:p14="http://schemas.microsoft.com/office/powerpoint/2010/main" val="362473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Here is a plot showing </a:t>
            </a:r>
            <a:r>
              <a:rPr lang="en-AU" dirty="0"/>
              <a:t>what we’ve talked about on the previous slide and achieving a free available chlorine residual </a:t>
            </a:r>
            <a:endParaRPr lang="en-NZ" dirty="0"/>
          </a:p>
          <a:p>
            <a:pPr marL="171450" indent="-171450">
              <a:buFont typeface="Arial" panose="020B0604020202020204" pitchFamily="34" charset="0"/>
              <a:buChar char="•"/>
            </a:pPr>
            <a:r>
              <a:rPr lang="en-NZ" dirty="0"/>
              <a:t>You will see chlorine dose along the bottom axis and total chlorine residual on the vertical axis</a:t>
            </a:r>
          </a:p>
          <a:p>
            <a:pPr marL="171450" indent="-171450">
              <a:buFont typeface="Arial" panose="020B0604020202020204" pitchFamily="34" charset="0"/>
              <a:buChar char="•"/>
            </a:pPr>
            <a:r>
              <a:rPr lang="en-NZ" dirty="0"/>
              <a:t>The key takeaway is it is important to find the right chlorine dose which we can do by understanding a bit about the chlorine breakpoint</a:t>
            </a:r>
          </a:p>
          <a:p>
            <a:pPr marL="171450" indent="-171450">
              <a:buFont typeface="Arial" panose="020B0604020202020204" pitchFamily="34" charset="0"/>
              <a:buChar char="•"/>
            </a:pPr>
            <a:r>
              <a:rPr lang="en-NZ" dirty="0"/>
              <a:t>Why do we want to reach breakpoint?</a:t>
            </a:r>
          </a:p>
          <a:p>
            <a:pPr marL="171450" indent="-171450">
              <a:buFont typeface="Arial" panose="020B0604020202020204" pitchFamily="34" charset="0"/>
              <a:buChar char="•"/>
            </a:pPr>
            <a:r>
              <a:rPr lang="en-NZ" dirty="0"/>
              <a:t>There are a couple of reasons for this </a:t>
            </a:r>
          </a:p>
          <a:p>
            <a:pPr marL="171450" indent="-171450">
              <a:buFont typeface="Arial" panose="020B0604020202020204" pitchFamily="34" charset="0"/>
              <a:buChar char="•"/>
            </a:pPr>
            <a:r>
              <a:rPr lang="en-NZ" dirty="0"/>
              <a:t>If we sit to the left of the breakpoint there is the chance of creating taste and odour issues for consumers</a:t>
            </a:r>
          </a:p>
          <a:p>
            <a:pPr marL="171450" indent="-171450">
              <a:buFont typeface="Arial" panose="020B0604020202020204" pitchFamily="34" charset="0"/>
              <a:buChar char="•"/>
            </a:pPr>
            <a:r>
              <a:rPr lang="en-NZ" dirty="0"/>
              <a:t>The second is we haven’t actually got any free available chlorine until after this point so have not achieved the free chlorine residual that we are targeting </a:t>
            </a:r>
          </a:p>
          <a:p>
            <a:pPr marL="171450" indent="-171450">
              <a:buFont typeface="Arial" panose="020B0604020202020204" pitchFamily="34" charset="0"/>
              <a:buChar char="•"/>
            </a:pPr>
            <a:r>
              <a:rPr lang="en-NZ" dirty="0"/>
              <a:t>It should be noted that the shape of the valleys and hills will change based on the concentrations of ammonia, metals and organics but it will always follow a similar pattern </a:t>
            </a:r>
          </a:p>
          <a:p>
            <a:pPr marL="171450" indent="-171450">
              <a:buFont typeface="Arial" panose="020B0604020202020204" pitchFamily="34" charset="0"/>
              <a:buChar char="•"/>
            </a:pPr>
            <a:r>
              <a:rPr lang="en-NZ" dirty="0"/>
              <a:t>For example ground water with low organics may expect the peak to be lower than a surface water source high in organics.</a:t>
            </a:r>
          </a:p>
        </p:txBody>
      </p:sp>
      <p:sp>
        <p:nvSpPr>
          <p:cNvPr id="4" name="Slide Number Placeholder 3"/>
          <p:cNvSpPr>
            <a:spLocks noGrp="1"/>
          </p:cNvSpPr>
          <p:nvPr>
            <p:ph type="sldNum" sz="quarter" idx="5"/>
          </p:nvPr>
        </p:nvSpPr>
        <p:spPr/>
        <p:txBody>
          <a:bodyPr/>
          <a:lstStyle/>
          <a:p>
            <a:fld id="{2435426C-CA4F-4579-8ACE-2CDAEC2AB0CD}" type="slidenum">
              <a:rPr lang="en-US" smtClean="0"/>
              <a:t>5</a:t>
            </a:fld>
            <a:endParaRPr lang="en-US"/>
          </a:p>
        </p:txBody>
      </p:sp>
    </p:spTree>
    <p:extLst>
      <p:ext uri="{BB962C8B-B14F-4D97-AF65-F5344CB8AC3E}">
        <p14:creationId xmlns:p14="http://schemas.microsoft.com/office/powerpoint/2010/main" val="2356585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We also want to consider some possible impacts on the water supply infrastructure </a:t>
            </a:r>
          </a:p>
          <a:p>
            <a:pPr marL="171450" indent="-171450">
              <a:buFont typeface="Arial" panose="020B0604020202020204" pitchFamily="34" charset="0"/>
              <a:buChar char="•"/>
            </a:pPr>
            <a:r>
              <a:rPr lang="en-NZ" dirty="0"/>
              <a:t>By adding chlorine we are creating a change in the water chemistry.</a:t>
            </a:r>
          </a:p>
          <a:p>
            <a:pPr marL="171450" indent="-171450">
              <a:buFont typeface="Arial" panose="020B0604020202020204" pitchFamily="34" charset="0"/>
              <a:buChar char="•"/>
            </a:pPr>
            <a:r>
              <a:rPr lang="en-NZ" dirty="0"/>
              <a:t>Chlorine is considered to be a corrosive agent in water</a:t>
            </a:r>
          </a:p>
          <a:p>
            <a:pPr marL="171450" indent="-171450">
              <a:buFont typeface="Arial" panose="020B0604020202020204" pitchFamily="34" charset="0"/>
              <a:buChar char="•"/>
            </a:pPr>
            <a:r>
              <a:rPr lang="en-NZ" dirty="0"/>
              <a:t>When thinking about our pipes particularly those that are metal we are interested in corrosion</a:t>
            </a:r>
          </a:p>
          <a:p>
            <a:pPr marL="171450" indent="-171450">
              <a:buFont typeface="Arial" panose="020B0604020202020204" pitchFamily="34" charset="0"/>
              <a:buChar char="•"/>
            </a:pPr>
            <a:r>
              <a:rPr lang="en-NZ" dirty="0"/>
              <a:t>Two different types of corrosion can occur as you can see here with the most common being uniform.</a:t>
            </a:r>
          </a:p>
          <a:p>
            <a:pPr marL="171450" indent="-171450">
              <a:buFont typeface="Arial" panose="020B0604020202020204" pitchFamily="34" charset="0"/>
              <a:buChar char="•"/>
            </a:pPr>
            <a:r>
              <a:rPr lang="en-NZ" dirty="0"/>
              <a:t>Uniform corrosion takes place over larger areas of the metals surface, whereas pitted corrosion is more localised</a:t>
            </a:r>
          </a:p>
          <a:p>
            <a:pPr marL="171450" indent="-171450">
              <a:buFont typeface="Arial" panose="020B0604020202020204" pitchFamily="34" charset="0"/>
              <a:buChar char="•"/>
            </a:pPr>
            <a:r>
              <a:rPr lang="en-NZ" dirty="0"/>
              <a:t>Corrosion in both of its forms can cause metals either in dissolved or particulate form to enter the water.</a:t>
            </a:r>
          </a:p>
          <a:p>
            <a:pPr marL="171450" indent="-171450">
              <a:buFont typeface="Arial" panose="020B0604020202020204" pitchFamily="34" charset="0"/>
              <a:buChar char="•"/>
            </a:pPr>
            <a:r>
              <a:rPr lang="en-NZ" dirty="0"/>
              <a:t>This can cause both aesthetic and health related problems as well as material damage to our infrastructure.</a:t>
            </a:r>
          </a:p>
          <a:p>
            <a:pPr marL="171450" indent="-171450">
              <a:buFont typeface="Arial" panose="020B0604020202020204" pitchFamily="34" charset="0"/>
              <a:buChar char="•"/>
            </a:pPr>
            <a:r>
              <a:rPr lang="en-NZ" dirty="0"/>
              <a:t>It is good to have an awareness of corrosion and the effect it can have on the system.</a:t>
            </a:r>
          </a:p>
        </p:txBody>
      </p:sp>
      <p:sp>
        <p:nvSpPr>
          <p:cNvPr id="4" name="Slide Number Placeholder 3"/>
          <p:cNvSpPr>
            <a:spLocks noGrp="1"/>
          </p:cNvSpPr>
          <p:nvPr>
            <p:ph type="sldNum" sz="quarter" idx="5"/>
          </p:nvPr>
        </p:nvSpPr>
        <p:spPr/>
        <p:txBody>
          <a:bodyPr/>
          <a:lstStyle/>
          <a:p>
            <a:fld id="{2435426C-CA4F-4579-8ACE-2CDAEC2AB0CD}" type="slidenum">
              <a:rPr lang="en-US" smtClean="0"/>
              <a:t>6</a:t>
            </a:fld>
            <a:endParaRPr lang="en-US"/>
          </a:p>
        </p:txBody>
      </p:sp>
    </p:spTree>
    <p:extLst>
      <p:ext uri="{BB962C8B-B14F-4D97-AF65-F5344CB8AC3E}">
        <p14:creationId xmlns:p14="http://schemas.microsoft.com/office/powerpoint/2010/main" val="222875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Some other possible impacts on the water supply system are solubilising of legacy deposits and the sloughing of biofilm</a:t>
            </a:r>
          </a:p>
          <a:p>
            <a:pPr marL="171450" indent="-171450">
              <a:buFont typeface="Arial" panose="020B0604020202020204" pitchFamily="34" charset="0"/>
              <a:buChar char="•"/>
            </a:pPr>
            <a:r>
              <a:rPr lang="en-NZ" dirty="0"/>
              <a:t>As mentioned on the previous slide the addition of chlorine to the system results in a change in water chemistry</a:t>
            </a:r>
          </a:p>
          <a:p>
            <a:pPr marL="171450" indent="-171450">
              <a:buFont typeface="Arial" panose="020B0604020202020204" pitchFamily="34" charset="0"/>
              <a:buChar char="•"/>
            </a:pPr>
            <a:r>
              <a:rPr lang="en-NZ" dirty="0"/>
              <a:t>Pipes which have been in service for a period of time may contain scale, legacy deposits, sediment and biofilm some examples of which you can see here on the screen behind me.</a:t>
            </a:r>
          </a:p>
          <a:p>
            <a:pPr marL="171450" indent="-171450">
              <a:buFont typeface="Arial" panose="020B0604020202020204" pitchFamily="34" charset="0"/>
              <a:buChar char="•"/>
            </a:pPr>
            <a:r>
              <a:rPr lang="en-NZ" dirty="0"/>
              <a:t>These scales, films and deposits can be organic and inorganic </a:t>
            </a:r>
          </a:p>
          <a:p>
            <a:pPr marL="171450" indent="-171450">
              <a:buFont typeface="Arial" panose="020B0604020202020204" pitchFamily="34" charset="0"/>
              <a:buChar char="•"/>
            </a:pPr>
            <a:r>
              <a:rPr lang="en-NZ" dirty="0"/>
              <a:t>In a similar manner to corrosion the occurrence of solubilising of legacy deposits or sloughing of biofilms can result in the release of things like metals, minerals and sediment into drinking water again causing aesthetic issues like the discolouration of water and potentially health issues depending on the type of deposits and biofilms.</a:t>
            </a:r>
          </a:p>
        </p:txBody>
      </p:sp>
      <p:sp>
        <p:nvSpPr>
          <p:cNvPr id="4" name="Slide Number Placeholder 3"/>
          <p:cNvSpPr>
            <a:spLocks noGrp="1"/>
          </p:cNvSpPr>
          <p:nvPr>
            <p:ph type="sldNum" sz="quarter" idx="5"/>
          </p:nvPr>
        </p:nvSpPr>
        <p:spPr/>
        <p:txBody>
          <a:bodyPr/>
          <a:lstStyle/>
          <a:p>
            <a:fld id="{2435426C-CA4F-4579-8ACE-2CDAEC2AB0CD}" type="slidenum">
              <a:rPr lang="en-US" smtClean="0"/>
              <a:t>7</a:t>
            </a:fld>
            <a:endParaRPr lang="en-US"/>
          </a:p>
        </p:txBody>
      </p:sp>
    </p:spTree>
    <p:extLst>
      <p:ext uri="{BB962C8B-B14F-4D97-AF65-F5344CB8AC3E}">
        <p14:creationId xmlns:p14="http://schemas.microsoft.com/office/powerpoint/2010/main" val="3047964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We now know a bit about why we chlorinate, what a free available chlorine residual is, which side of the breakpoint chlorination curve we want to sit on and some of the possible impacts on a water supply system</a:t>
            </a:r>
          </a:p>
          <a:p>
            <a:pPr marL="171450" indent="-171450">
              <a:buFont typeface="Arial" panose="020B0604020202020204" pitchFamily="34" charset="0"/>
              <a:buChar char="•"/>
            </a:pPr>
            <a:r>
              <a:rPr lang="en-NZ" dirty="0"/>
              <a:t>Taking this into account there are some key start-up considerations which are applicable both pre and post chlorine start-up</a:t>
            </a:r>
          </a:p>
          <a:p>
            <a:pPr marL="171450" indent="-171450">
              <a:buFont typeface="Arial" panose="020B0604020202020204" pitchFamily="34" charset="0"/>
              <a:buChar char="•"/>
            </a:pPr>
            <a:r>
              <a:rPr lang="en-NZ" dirty="0"/>
              <a:t>The first consideration is water quality, an understanding of the water quality prior to adding chlorine can help to understand the chlorine demand and also what deposits etc might expect to solubilise or mobilise in the pipes through the addition of chlorine</a:t>
            </a:r>
          </a:p>
          <a:p>
            <a:pPr marL="171450" indent="-171450">
              <a:buFont typeface="Arial" panose="020B0604020202020204" pitchFamily="34" charset="0"/>
              <a:buChar char="•"/>
            </a:pPr>
            <a:r>
              <a:rPr lang="en-NZ" dirty="0"/>
              <a:t>Post chlorine start-up water quality testing can be used to check whether any by-products of concern have formed and whether anything has been solubilised (i.e. lead).</a:t>
            </a:r>
          </a:p>
          <a:p>
            <a:pPr marL="171450" indent="-171450">
              <a:buFont typeface="Arial" panose="020B0604020202020204" pitchFamily="34" charset="0"/>
              <a:buChar char="•"/>
            </a:pPr>
            <a:r>
              <a:rPr lang="en-NZ" dirty="0"/>
              <a:t>The second consideration is pre-chlorine network flushing which can be used to hydraulically clean the pipes, </a:t>
            </a:r>
          </a:p>
          <a:p>
            <a:pPr marL="171450" indent="-171450">
              <a:buFont typeface="Arial" panose="020B0604020202020204" pitchFamily="34" charset="0"/>
              <a:buChar char="•"/>
            </a:pPr>
            <a:r>
              <a:rPr lang="en-NZ" dirty="0"/>
              <a:t>It helps to remove any of the scales, deposits or films which are hydraulically mobile </a:t>
            </a:r>
          </a:p>
          <a:p>
            <a:pPr marL="171450" indent="-171450">
              <a:buFont typeface="Arial" panose="020B0604020202020204" pitchFamily="34" charset="0"/>
              <a:buChar char="•"/>
            </a:pPr>
            <a:r>
              <a:rPr lang="en-NZ" dirty="0"/>
              <a:t>Post start-up flushing issued to move water through the network and ensure the chlorine residual is spread around the entire network</a:t>
            </a:r>
          </a:p>
          <a:p>
            <a:pPr marL="171450" indent="-171450">
              <a:buFont typeface="Arial" panose="020B0604020202020204" pitchFamily="34" charset="0"/>
              <a:buChar char="•"/>
            </a:pPr>
            <a:r>
              <a:rPr lang="en-NZ" dirty="0"/>
              <a:t>Last and definitely not least is communication, drinking water is a sensitive topic and the addition of chlorine can impact taste, odour and colour if the expectations around this are unmanaged these can erode public trust</a:t>
            </a:r>
          </a:p>
          <a:p>
            <a:pPr marL="171450" indent="-171450">
              <a:buFont typeface="Arial" panose="020B0604020202020204" pitchFamily="34" charset="0"/>
              <a:buChar char="•"/>
            </a:pPr>
            <a:r>
              <a:rPr lang="en-NZ" dirty="0"/>
              <a:t>Ian is now going to take us through the practice, by sharing some of the experience gained by Christchurch City Council.</a:t>
            </a:r>
          </a:p>
        </p:txBody>
      </p:sp>
      <p:sp>
        <p:nvSpPr>
          <p:cNvPr id="4" name="Slide Number Placeholder 3"/>
          <p:cNvSpPr>
            <a:spLocks noGrp="1"/>
          </p:cNvSpPr>
          <p:nvPr>
            <p:ph type="sldNum" sz="quarter" idx="5"/>
          </p:nvPr>
        </p:nvSpPr>
        <p:spPr/>
        <p:txBody>
          <a:bodyPr/>
          <a:lstStyle/>
          <a:p>
            <a:fld id="{2435426C-CA4F-4579-8ACE-2CDAEC2AB0CD}" type="slidenum">
              <a:rPr lang="en-US" smtClean="0"/>
              <a:t>8</a:t>
            </a:fld>
            <a:endParaRPr lang="en-US"/>
          </a:p>
        </p:txBody>
      </p:sp>
    </p:spTree>
    <p:extLst>
      <p:ext uri="{BB962C8B-B14F-4D97-AF65-F5344CB8AC3E}">
        <p14:creationId xmlns:p14="http://schemas.microsoft.com/office/powerpoint/2010/main" val="139610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Kiaora</a:t>
            </a:r>
            <a:r>
              <a:rPr lang="en-US" dirty="0"/>
              <a:t> </a:t>
            </a:r>
            <a:r>
              <a:rPr lang="en-US" dirty="0" err="1"/>
              <a:t>koutou</a:t>
            </a:r>
            <a:r>
              <a:rPr lang="en-US" dirty="0"/>
              <a:t>, good afternoon</a:t>
            </a:r>
          </a:p>
          <a:p>
            <a:pPr marL="171450" indent="-171450">
              <a:buFont typeface="Arial" panose="020B0604020202020204" pitchFamily="34" charset="0"/>
              <a:buChar char="•"/>
            </a:pPr>
            <a:r>
              <a:rPr lang="en-US" baseline="0" dirty="0"/>
              <a:t>I’m Ian Baker, and I’m the person that puts the chlorine in the water in Christchurch… you’re welcome</a:t>
            </a:r>
            <a:endParaRPr lang="en-US" dirty="0"/>
          </a:p>
          <a:p>
            <a:pPr marL="171450" indent="-171450">
              <a:buFont typeface="Arial" panose="020B0604020202020204" pitchFamily="34" charset="0"/>
              <a:buChar char="•"/>
            </a:pPr>
            <a:r>
              <a:rPr lang="en-US" dirty="0"/>
              <a:t>My presentation mirror</a:t>
            </a:r>
            <a:r>
              <a:rPr lang="en-US" baseline="0" dirty="0"/>
              <a:t>s Jess’s and… sorry there are a lot of slides, so strap in</a:t>
            </a:r>
          </a:p>
        </p:txBody>
      </p:sp>
      <p:sp>
        <p:nvSpPr>
          <p:cNvPr id="4" name="Slide Number Placeholder 3"/>
          <p:cNvSpPr>
            <a:spLocks noGrp="1"/>
          </p:cNvSpPr>
          <p:nvPr>
            <p:ph type="sldNum" sz="quarter" idx="5"/>
          </p:nvPr>
        </p:nvSpPr>
        <p:spPr/>
        <p:txBody>
          <a:bodyPr/>
          <a:lstStyle/>
          <a:p>
            <a:fld id="{2435426C-CA4F-4579-8ACE-2CDAEC2AB0CD}" type="slidenum">
              <a:rPr lang="en-US" smtClean="0"/>
              <a:t>9</a:t>
            </a:fld>
            <a:endParaRPr lang="en-US"/>
          </a:p>
        </p:txBody>
      </p:sp>
    </p:spTree>
    <p:extLst>
      <p:ext uri="{BB962C8B-B14F-4D97-AF65-F5344CB8AC3E}">
        <p14:creationId xmlns:p14="http://schemas.microsoft.com/office/powerpoint/2010/main" val="135528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E2446-2B4C-4459-A196-A36F20099967}"/>
              </a:ext>
            </a:extLst>
          </p:cNvPr>
          <p:cNvSpPr/>
          <p:nvPr userDrawn="1"/>
        </p:nvSpPr>
        <p:spPr>
          <a:xfrm flipV="1">
            <a:off x="941830" y="914073"/>
            <a:ext cx="11250169" cy="476233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0E0ED9-6381-4CE2-826F-F81BAA9EB22C}"/>
              </a:ext>
            </a:extLst>
          </p:cNvPr>
          <p:cNvSpPr/>
          <p:nvPr userDrawn="1"/>
        </p:nvSpPr>
        <p:spPr>
          <a:xfrm>
            <a:off x="941830" y="610064"/>
            <a:ext cx="11250169" cy="35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14716"/>
            <a:ext cx="941832" cy="943284"/>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1820487"/>
            <a:ext cx="10209602" cy="1746609"/>
          </a:xfrm>
          <a:prstGeom prst="rect">
            <a:avLst/>
          </a:prstGeom>
          <a:noFill/>
        </p:spPr>
        <p:txBody>
          <a:bodyPr lIns="0" anchor="b">
            <a:noAutofit/>
          </a:bodyPr>
          <a:lstStyle>
            <a:lvl1pPr algn="l">
              <a:defRPr sz="4800" b="1">
                <a:solidFill>
                  <a:schemeClr val="tx1"/>
                </a:solidFill>
              </a:defRPr>
            </a:lvl1pPr>
          </a:lstStyle>
          <a:p>
            <a:r>
              <a:rPr lang="en-US" dirty="0"/>
              <a:t>Presentation title, 48pt bold.</a:t>
            </a:r>
          </a:p>
        </p:txBody>
      </p:sp>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708065"/>
            <a:ext cx="10209601" cy="1002968"/>
          </a:xfrm>
          <a:prstGeom prst="rect">
            <a:avLst/>
          </a:prstGeom>
        </p:spPr>
        <p:txBody>
          <a:bodyPr lIns="0" anchor="b"/>
          <a:lstStyle>
            <a:lvl1pPr marL="0" indent="0">
              <a:buFontTx/>
              <a:buNone/>
              <a:defRPr sz="2800" b="1">
                <a:solidFill>
                  <a:schemeClr val="tx1"/>
                </a:solidFill>
              </a:defRPr>
            </a:lvl1pPr>
          </a:lstStyle>
          <a:p>
            <a:pPr lvl="0"/>
            <a:r>
              <a:rPr lang="en-AU" dirty="0"/>
              <a:t>Other information, 28pt light bold.</a:t>
            </a:r>
            <a:endParaRPr lang="en-US" dirty="0"/>
          </a:p>
        </p:txBody>
      </p:sp>
      <p:sp>
        <p:nvSpPr>
          <p:cNvPr id="12" name="Rectangle 11">
            <a:extLst>
              <a:ext uri="{FF2B5EF4-FFF2-40B4-BE49-F238E27FC236}">
                <a16:creationId xmlns:a16="http://schemas.microsoft.com/office/drawing/2014/main" id="{29525472-B1DF-4A98-802A-B97A237DA82B}"/>
              </a:ext>
            </a:extLst>
          </p:cNvPr>
          <p:cNvSpPr/>
          <p:nvPr userDrawn="1"/>
        </p:nvSpPr>
        <p:spPr>
          <a:xfrm>
            <a:off x="941830" y="-1"/>
            <a:ext cx="11250169" cy="6100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52731C-ED51-480F-921E-20609218CBC1}"/>
              </a:ext>
            </a:extLst>
          </p:cNvPr>
          <p:cNvSpPr/>
          <p:nvPr userDrawn="1"/>
        </p:nvSpPr>
        <p:spPr>
          <a:xfrm>
            <a:off x="941830" y="5676405"/>
            <a:ext cx="11250169" cy="230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C760AA-F653-4795-B699-8F46BA705579}"/>
              </a:ext>
            </a:extLst>
          </p:cNvPr>
          <p:cNvSpPr/>
          <p:nvPr userDrawn="1"/>
        </p:nvSpPr>
        <p:spPr>
          <a:xfrm>
            <a:off x="941831" y="5809773"/>
            <a:ext cx="11250169" cy="104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rand Logo">
            <a:extLst>
              <a:ext uri="{FF2B5EF4-FFF2-40B4-BE49-F238E27FC236}">
                <a16:creationId xmlns:a16="http://schemas.microsoft.com/office/drawing/2014/main" id="{1CA5D32A-C387-47B9-A575-30E9890DEC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12679" y="6078510"/>
            <a:ext cx="3195350" cy="553094"/>
          </a:xfrm>
          <a:prstGeom prst="rect">
            <a:avLst/>
          </a:prstGeom>
        </p:spPr>
      </p:pic>
    </p:spTree>
    <p:extLst>
      <p:ext uri="{BB962C8B-B14F-4D97-AF65-F5344CB8AC3E}">
        <p14:creationId xmlns:p14="http://schemas.microsoft.com/office/powerpoint/2010/main" val="262794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White with Illustration">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10CA5C3B-9F6B-4202-B039-5D95C6E9DEDF}"/>
              </a:ext>
            </a:extLst>
          </p:cNvPr>
          <p:cNvSpPr>
            <a:spLocks noGrp="1"/>
          </p:cNvSpPr>
          <p:nvPr>
            <p:ph type="sldNum" sz="quarter" idx="11"/>
          </p:nvPr>
        </p:nvSpPr>
        <p:spPr>
          <a:xfrm>
            <a:off x="695325" y="6309360"/>
            <a:ext cx="781674" cy="274320"/>
          </a:xfrm>
        </p:spPr>
        <p:txBody>
          <a:bodyPr/>
          <a:lstStyle/>
          <a:p>
            <a:fld id="{9B3E39EC-4BE2-4DEA-81C0-4ABC0AAB4AC0}" type="slidenum">
              <a:rPr lang="en-AU" smtClean="0"/>
              <a:pPr/>
              <a:t>‹#›</a:t>
            </a:fld>
            <a:endParaRPr lang="en-AU" dirty="0"/>
          </a:p>
        </p:txBody>
      </p:sp>
      <p:sp>
        <p:nvSpPr>
          <p:cNvPr id="18" name="Rectangle 17">
            <a:extLst>
              <a:ext uri="{FF2B5EF4-FFF2-40B4-BE49-F238E27FC236}">
                <a16:creationId xmlns:a16="http://schemas.microsoft.com/office/drawing/2014/main" id="{7A9EF7E6-ED89-4012-A161-4364F61EF861}"/>
              </a:ext>
            </a:extLst>
          </p:cNvPr>
          <p:cNvSpPr/>
          <p:nvPr userDrawn="1"/>
        </p:nvSpPr>
        <p:spPr>
          <a:xfrm>
            <a:off x="0" y="0"/>
            <a:ext cx="18288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EA9D34-614F-429C-8293-489530E2C409}"/>
              </a:ext>
            </a:extLst>
          </p:cNvPr>
          <p:cNvSpPr/>
          <p:nvPr userDrawn="1"/>
        </p:nvSpPr>
        <p:spPr>
          <a:xfrm>
            <a:off x="8791401" y="-2"/>
            <a:ext cx="182880" cy="6858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EA16F1-E28F-4FA4-A588-D6E291DF16FC}"/>
              </a:ext>
            </a:extLst>
          </p:cNvPr>
          <p:cNvSpPr/>
          <p:nvPr userDrawn="1"/>
        </p:nvSpPr>
        <p:spPr>
          <a:xfrm>
            <a:off x="8937567" y="-2"/>
            <a:ext cx="3254433"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D071FC40-586F-453E-B70F-90860DD80EA4}"/>
              </a:ext>
            </a:extLst>
          </p:cNvPr>
          <p:cNvSpPr>
            <a:spLocks noGrp="1"/>
          </p:cNvSpPr>
          <p:nvPr>
            <p:ph type="title" hasCustomPrompt="1"/>
          </p:nvPr>
        </p:nvSpPr>
        <p:spPr>
          <a:xfrm>
            <a:off x="695324" y="486795"/>
            <a:ext cx="7669867" cy="640080"/>
          </a:xfrm>
        </p:spPr>
        <p:txBody>
          <a:bodyPr>
            <a:noAutofit/>
          </a:bodyPr>
          <a:lstStyle>
            <a:lvl1pPr>
              <a:defRPr/>
            </a:lvl1pPr>
          </a:lstStyle>
          <a:p>
            <a:r>
              <a:rPr lang="en-US" dirty="0"/>
              <a:t>Agenda	</a:t>
            </a:r>
          </a:p>
        </p:txBody>
      </p:sp>
      <p:sp>
        <p:nvSpPr>
          <p:cNvPr id="23" name="Text Placeholder 5">
            <a:extLst>
              <a:ext uri="{FF2B5EF4-FFF2-40B4-BE49-F238E27FC236}">
                <a16:creationId xmlns:a16="http://schemas.microsoft.com/office/drawing/2014/main" id="{48A73B0E-3095-4C8D-B9EA-24219C1B3AD6}"/>
              </a:ext>
            </a:extLst>
          </p:cNvPr>
          <p:cNvSpPr>
            <a:spLocks noGrp="1"/>
          </p:cNvSpPr>
          <p:nvPr>
            <p:ph type="body" sz="quarter" idx="14" hasCustomPrompt="1"/>
          </p:nvPr>
        </p:nvSpPr>
        <p:spPr>
          <a:xfrm>
            <a:off x="695342" y="1622657"/>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4" name="Text Placeholder 5">
            <a:extLst>
              <a:ext uri="{FF2B5EF4-FFF2-40B4-BE49-F238E27FC236}">
                <a16:creationId xmlns:a16="http://schemas.microsoft.com/office/drawing/2014/main" id="{B85C7F59-FD05-4CF7-B2E4-68F30B0EF5AB}"/>
              </a:ext>
            </a:extLst>
          </p:cNvPr>
          <p:cNvSpPr>
            <a:spLocks noGrp="1"/>
          </p:cNvSpPr>
          <p:nvPr>
            <p:ph type="body" sz="quarter" idx="15" hasCustomPrompt="1"/>
          </p:nvPr>
        </p:nvSpPr>
        <p:spPr>
          <a:xfrm>
            <a:off x="695342" y="3153351"/>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sp>
        <p:nvSpPr>
          <p:cNvPr id="25" name="Text Placeholder 5">
            <a:extLst>
              <a:ext uri="{FF2B5EF4-FFF2-40B4-BE49-F238E27FC236}">
                <a16:creationId xmlns:a16="http://schemas.microsoft.com/office/drawing/2014/main" id="{EAB6047A-B279-48F5-BCF0-B5B83923658C}"/>
              </a:ext>
            </a:extLst>
          </p:cNvPr>
          <p:cNvSpPr>
            <a:spLocks noGrp="1"/>
          </p:cNvSpPr>
          <p:nvPr>
            <p:ph type="body" sz="quarter" idx="16" hasCustomPrompt="1"/>
          </p:nvPr>
        </p:nvSpPr>
        <p:spPr>
          <a:xfrm>
            <a:off x="695342" y="3618293"/>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6" name="Text Placeholder 5">
            <a:extLst>
              <a:ext uri="{FF2B5EF4-FFF2-40B4-BE49-F238E27FC236}">
                <a16:creationId xmlns:a16="http://schemas.microsoft.com/office/drawing/2014/main" id="{14D8CF55-A341-4437-A206-F440861F3F24}"/>
              </a:ext>
            </a:extLst>
          </p:cNvPr>
          <p:cNvSpPr>
            <a:spLocks noGrp="1"/>
          </p:cNvSpPr>
          <p:nvPr>
            <p:ph type="body" sz="quarter" idx="17" hasCustomPrompt="1"/>
          </p:nvPr>
        </p:nvSpPr>
        <p:spPr>
          <a:xfrm>
            <a:off x="695342" y="1156404"/>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cxnSp>
        <p:nvCxnSpPr>
          <p:cNvPr id="27" name="Straight Connector 26">
            <a:extLst>
              <a:ext uri="{FF2B5EF4-FFF2-40B4-BE49-F238E27FC236}">
                <a16:creationId xmlns:a16="http://schemas.microsoft.com/office/drawing/2014/main" id="{6D13F987-6260-4F87-933E-B4764172DB90}"/>
              </a:ext>
            </a:extLst>
          </p:cNvPr>
          <p:cNvCxnSpPr>
            <a:cxnSpLocks/>
          </p:cNvCxnSpPr>
          <p:nvPr userDrawn="1"/>
        </p:nvCxnSpPr>
        <p:spPr>
          <a:xfrm>
            <a:off x="694982" y="1126875"/>
            <a:ext cx="76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3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guide id="4" pos="724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2777705"/>
            <a:ext cx="12192000" cy="3986219"/>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79183" y="492596"/>
            <a:ext cx="2943422" cy="343278"/>
          </a:xfrm>
          <a:prstGeom prst="rect">
            <a:avLst/>
          </a:prstGeom>
        </p:spPr>
      </p:pic>
      <p:sp>
        <p:nvSpPr>
          <p:cNvPr id="10" name="Rectangle 9">
            <a:extLst>
              <a:ext uri="{FF2B5EF4-FFF2-40B4-BE49-F238E27FC236}">
                <a16:creationId xmlns:a16="http://schemas.microsoft.com/office/drawing/2014/main" id="{D3E82C74-D1D9-491E-A1F1-0FF32CD26AB1}"/>
              </a:ext>
            </a:extLst>
          </p:cNvPr>
          <p:cNvSpPr/>
          <p:nvPr userDrawn="1"/>
        </p:nvSpPr>
        <p:spPr>
          <a:xfrm>
            <a:off x="0" y="1060764"/>
            <a:ext cx="12192000" cy="1716942"/>
          </a:xfrm>
          <a:prstGeom prst="rect">
            <a:avLst/>
          </a:prstGeom>
          <a:gradFill flip="none" rotWithShape="1">
            <a:gsLst>
              <a:gs pos="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85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1072815"/>
            <a:ext cx="12192000" cy="5691110"/>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79183" y="492596"/>
            <a:ext cx="2943422" cy="343278"/>
          </a:xfrm>
          <a:prstGeom prst="rect">
            <a:avLst/>
          </a:prstGeom>
        </p:spPr>
      </p:pic>
    </p:spTree>
    <p:extLst>
      <p:ext uri="{BB962C8B-B14F-4D97-AF65-F5344CB8AC3E}">
        <p14:creationId xmlns:p14="http://schemas.microsoft.com/office/powerpoint/2010/main" val="4231257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3 Image Placeholders">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3A5AFC-CDC1-4FA8-8672-60843A7E4C64}"/>
              </a:ext>
            </a:extLst>
          </p:cNvPr>
          <p:cNvSpPr>
            <a:spLocks noGrp="1"/>
          </p:cNvSpPr>
          <p:nvPr>
            <p:ph type="title" hasCustomPrompt="1"/>
          </p:nvPr>
        </p:nvSpPr>
        <p:spPr>
          <a:xfrm>
            <a:off x="695324" y="486795"/>
            <a:ext cx="10801351" cy="640080"/>
          </a:xfrm>
        </p:spPr>
        <p:txBody>
          <a:bodyPr/>
          <a:lstStyle>
            <a:lvl1pPr>
              <a:defRPr>
                <a:solidFill>
                  <a:schemeClr val="tx1"/>
                </a:solidFill>
              </a:defRPr>
            </a:lvl1pPr>
          </a:lstStyle>
          <a:p>
            <a:r>
              <a:rPr lang="en-US" dirty="0"/>
              <a:t>Slide title, 28pt bold</a:t>
            </a:r>
          </a:p>
        </p:txBody>
      </p:sp>
      <p:sp>
        <p:nvSpPr>
          <p:cNvPr id="8" name="Slide Number Placeholder 3">
            <a:extLst>
              <a:ext uri="{FF2B5EF4-FFF2-40B4-BE49-F238E27FC236}">
                <a16:creationId xmlns:a16="http://schemas.microsoft.com/office/drawing/2014/main" id="{52FE0CF1-4AFE-49E0-ADB7-6898041898EA}"/>
              </a:ext>
            </a:extLst>
          </p:cNvPr>
          <p:cNvSpPr>
            <a:spLocks noGrp="1"/>
          </p:cNvSpPr>
          <p:nvPr>
            <p:ph type="sldNum" sz="quarter" idx="11"/>
          </p:nvPr>
        </p:nvSpPr>
        <p:spPr>
          <a:xfrm>
            <a:off x="695324" y="6309360"/>
            <a:ext cx="1383642" cy="274320"/>
          </a:xfrm>
        </p:spPr>
        <p:txBody>
          <a:bodyPr/>
          <a:lstStyle/>
          <a:p>
            <a:fld id="{9B3E39EC-4BE2-4DEA-81C0-4ABC0AAB4AC0}" type="slidenum">
              <a:rPr lang="en-AU" smtClean="0"/>
              <a:pPr/>
              <a:t>‹#›</a:t>
            </a:fld>
            <a:endParaRPr lang="en-AU" dirty="0"/>
          </a:p>
        </p:txBody>
      </p:sp>
      <p:sp>
        <p:nvSpPr>
          <p:cNvPr id="9" name="Content Placeholder 3">
            <a:extLst>
              <a:ext uri="{FF2B5EF4-FFF2-40B4-BE49-F238E27FC236}">
                <a16:creationId xmlns:a16="http://schemas.microsoft.com/office/drawing/2014/main" id="{1E984A30-71BE-4191-8948-D33FB91BAF4F}"/>
              </a:ext>
            </a:extLst>
          </p:cNvPr>
          <p:cNvSpPr>
            <a:spLocks noGrp="1"/>
          </p:cNvSpPr>
          <p:nvPr>
            <p:ph sz="half" idx="2" hasCustomPrompt="1"/>
          </p:nvPr>
        </p:nvSpPr>
        <p:spPr>
          <a:xfrm>
            <a:off x="5628004" y="1337094"/>
            <a:ext cx="6563995" cy="4856672"/>
          </a:xfrm>
          <a:prstGeom prst="rect">
            <a:avLst/>
          </a:prstGeom>
          <a:solidFill>
            <a:schemeClr val="accent1"/>
          </a:solidFill>
        </p:spPr>
        <p:txBody>
          <a:bodyPr lIns="274320" tIns="360000" rIns="274320">
            <a:noAutofit/>
          </a:bodyPr>
          <a:lstStyle>
            <a:lvl1pPr marL="270000" indent="-270000">
              <a:buClr>
                <a:schemeClr val="bg1"/>
              </a:buClr>
              <a:defRPr sz="2400">
                <a:solidFill>
                  <a:schemeClr val="bg1"/>
                </a:solidFill>
                <a:latin typeface="+mj-lt"/>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400">
                <a:solidFill>
                  <a:schemeClr val="bg1"/>
                </a:solidFill>
                <a:latin typeface="+mj-lt"/>
                <a:cs typeface="Jacobs Chronos" panose="010B0603030503030204" pitchFamily="34" charset="0"/>
              </a:defRPr>
            </a:lvl2pPr>
            <a:lvl3pPr marL="810000" indent="-270000">
              <a:spcBef>
                <a:spcPts val="600"/>
              </a:spcBef>
              <a:spcAft>
                <a:spcPts val="0"/>
              </a:spcAft>
              <a:buClr>
                <a:schemeClr val="bg1"/>
              </a:buClr>
              <a:defRPr sz="2000">
                <a:solidFill>
                  <a:schemeClr val="bg1"/>
                </a:solidFill>
                <a:latin typeface="+mj-lt"/>
                <a:cs typeface="Jacobs Chronos" panose="010B0603030503030204" pitchFamily="34" charset="0"/>
              </a:defRPr>
            </a:lvl3pPr>
            <a:lvl4pPr marL="1080000">
              <a:spcBef>
                <a:spcPts val="600"/>
              </a:spcBef>
              <a:spcAft>
                <a:spcPts val="0"/>
              </a:spcAft>
              <a:buClr>
                <a:schemeClr val="bg1"/>
              </a:buClr>
              <a:defRPr sz="1800">
                <a:solidFill>
                  <a:schemeClr val="bg1"/>
                </a:solidFill>
                <a:latin typeface="+mj-lt"/>
                <a:cs typeface="Jacobs Chronos" panose="010B0603030503030204" pitchFamily="34" charset="0"/>
              </a:defRPr>
            </a:lvl4pPr>
            <a:lvl5pPr marL="1350000" indent="-270000">
              <a:spcBef>
                <a:spcPts val="600"/>
              </a:spcBef>
              <a:spcAft>
                <a:spcPts val="0"/>
              </a:spcAft>
              <a:buClr>
                <a:schemeClr val="bg1"/>
              </a:buClr>
              <a:defRPr sz="1600">
                <a:solidFill>
                  <a:schemeClr val="bg1"/>
                </a:solidFill>
                <a:latin typeface="+mj-lt"/>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24pt  </a:t>
            </a:r>
          </a:p>
          <a:p>
            <a:pPr lvl="1"/>
            <a:r>
              <a:rPr lang="en-US" dirty="0"/>
              <a:t>Second level, 22pt  </a:t>
            </a:r>
          </a:p>
          <a:p>
            <a:pPr lvl="2"/>
            <a:r>
              <a:rPr lang="en-US" dirty="0"/>
              <a:t>Third level, 20pt  </a:t>
            </a:r>
          </a:p>
          <a:p>
            <a:pPr lvl="3"/>
            <a:r>
              <a:rPr lang="en-US" dirty="0"/>
              <a:t>Fourth level, 18pt  </a:t>
            </a:r>
          </a:p>
          <a:p>
            <a:pPr lvl="4"/>
            <a:r>
              <a:rPr lang="en-US" dirty="0"/>
              <a:t>Fifth level, 16pt  </a:t>
            </a:r>
            <a:endParaRPr lang="en-AU" dirty="0"/>
          </a:p>
        </p:txBody>
      </p:sp>
      <p:sp>
        <p:nvSpPr>
          <p:cNvPr id="15" name="Rectangle 14">
            <a:extLst>
              <a:ext uri="{FF2B5EF4-FFF2-40B4-BE49-F238E27FC236}">
                <a16:creationId xmlns:a16="http://schemas.microsoft.com/office/drawing/2014/main" id="{27399F6E-0659-4B09-AF03-72FAD06F7B1C}"/>
              </a:ext>
            </a:extLst>
          </p:cNvPr>
          <p:cNvSpPr/>
          <p:nvPr userDrawn="1"/>
        </p:nvSpPr>
        <p:spPr>
          <a:xfrm>
            <a:off x="0" y="1337094"/>
            <a:ext cx="320040" cy="48566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9">
            <a:extLst>
              <a:ext uri="{FF2B5EF4-FFF2-40B4-BE49-F238E27FC236}">
                <a16:creationId xmlns:a16="http://schemas.microsoft.com/office/drawing/2014/main" id="{E019F9E3-66E3-48C4-A1CD-97B214C91E18}"/>
              </a:ext>
            </a:extLst>
          </p:cNvPr>
          <p:cNvSpPr>
            <a:spLocks noGrp="1"/>
          </p:cNvSpPr>
          <p:nvPr>
            <p:ph type="pic" sz="quarter" idx="16" hasCustomPrompt="1"/>
          </p:nvPr>
        </p:nvSpPr>
        <p:spPr>
          <a:xfrm>
            <a:off x="2448561" y="1337094"/>
            <a:ext cx="128047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7" name="Picture Placeholder 9">
            <a:extLst>
              <a:ext uri="{FF2B5EF4-FFF2-40B4-BE49-F238E27FC236}">
                <a16:creationId xmlns:a16="http://schemas.microsoft.com/office/drawing/2014/main" id="{A8699A90-75C8-4178-8F99-0D2F881D5D3D}"/>
              </a:ext>
            </a:extLst>
          </p:cNvPr>
          <p:cNvSpPr>
            <a:spLocks noGrp="1"/>
          </p:cNvSpPr>
          <p:nvPr>
            <p:ph type="pic" sz="quarter" idx="19" hasCustomPrompt="1"/>
          </p:nvPr>
        </p:nvSpPr>
        <p:spPr>
          <a:xfrm>
            <a:off x="3729038" y="1337094"/>
            <a:ext cx="189896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8" name="Picture Placeholder 9">
            <a:extLst>
              <a:ext uri="{FF2B5EF4-FFF2-40B4-BE49-F238E27FC236}">
                <a16:creationId xmlns:a16="http://schemas.microsoft.com/office/drawing/2014/main" id="{B06EC4EF-4131-4A57-BFA4-A335E90A2DED}"/>
              </a:ext>
            </a:extLst>
          </p:cNvPr>
          <p:cNvSpPr>
            <a:spLocks noGrp="1"/>
          </p:cNvSpPr>
          <p:nvPr>
            <p:ph type="pic" sz="quarter" idx="20" hasCustomPrompt="1"/>
          </p:nvPr>
        </p:nvSpPr>
        <p:spPr>
          <a:xfrm>
            <a:off x="979714" y="1337094"/>
            <a:ext cx="1468847" cy="4856672"/>
          </a:xfrm>
          <a:prstGeom prst="rect">
            <a:avLst/>
          </a:prstGeom>
        </p:spPr>
        <p:txBody>
          <a:bodyPr/>
          <a:lstStyle>
            <a:lvl1pPr marL="0" indent="0">
              <a:buNone/>
              <a:defRPr sz="1600"/>
            </a:lvl1pPr>
          </a:lstStyle>
          <a:p>
            <a:r>
              <a:rPr lang="en-AU" sz="1600" dirty="0"/>
              <a:t>Click icon to insert image</a:t>
            </a:r>
            <a:endParaRPr lang="en-US" dirty="0"/>
          </a:p>
        </p:txBody>
      </p:sp>
      <p:sp>
        <p:nvSpPr>
          <p:cNvPr id="19" name="Rectangle 18">
            <a:extLst>
              <a:ext uri="{FF2B5EF4-FFF2-40B4-BE49-F238E27FC236}">
                <a16:creationId xmlns:a16="http://schemas.microsoft.com/office/drawing/2014/main" id="{C6C6547F-513B-4324-B5C4-125A0927F15E}"/>
              </a:ext>
            </a:extLst>
          </p:cNvPr>
          <p:cNvSpPr/>
          <p:nvPr userDrawn="1"/>
        </p:nvSpPr>
        <p:spPr>
          <a:xfrm>
            <a:off x="320040" y="1337094"/>
            <a:ext cx="520541" cy="4856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D4478A-7C6E-4975-9474-81C2A00DACB9}"/>
              </a:ext>
            </a:extLst>
          </p:cNvPr>
          <p:cNvSpPr/>
          <p:nvPr userDrawn="1"/>
        </p:nvSpPr>
        <p:spPr>
          <a:xfrm>
            <a:off x="840581" y="1337094"/>
            <a:ext cx="139133" cy="48566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0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Black Backgroun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1CAFD-5BCC-46E3-A86B-8EF3F19CF2AA}"/>
              </a:ext>
            </a:extLst>
          </p:cNvPr>
          <p:cNvSpPr/>
          <p:nvPr userDrawn="1"/>
        </p:nvSpPr>
        <p:spPr>
          <a:xfrm>
            <a:off x="8937567" y="-2"/>
            <a:ext cx="3254433"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DA12D6-CA5B-4CB7-B7E9-6318B5528C0D}"/>
              </a:ext>
            </a:extLst>
          </p:cNvPr>
          <p:cNvSpPr txBox="1"/>
          <p:nvPr userDrawn="1"/>
        </p:nvSpPr>
        <p:spPr>
          <a:xfrm>
            <a:off x="695325" y="1242000"/>
            <a:ext cx="10773864"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n-lt"/>
                <a:cs typeface="JacobsChronos" panose="020B0604020202020204" pitchFamily="34" charset="0"/>
              </a:rPr>
              <a:t>The material in this presentation has been prepared by Jacobs</a:t>
            </a:r>
            <a:r>
              <a:rPr lang="en-AU" sz="1800" baseline="30000" dirty="0">
                <a:solidFill>
                  <a:schemeClr val="tx1"/>
                </a:solidFill>
                <a:latin typeface="+mn-lt"/>
                <a:cs typeface="JacobsChronos" panose="020B0604020202020204" pitchFamily="34" charset="0"/>
              </a:rPr>
              <a:t>®</a:t>
            </a:r>
            <a:r>
              <a:rPr lang="en-AU" sz="1800" dirty="0">
                <a:solidFill>
                  <a:schemeClr val="tx1"/>
                </a:solidFill>
                <a:latin typeface="+mn-lt"/>
                <a:cs typeface="JacobsChronos" panose="020B0604020202020204" pitchFamily="34" charset="0"/>
              </a:rPr>
              <a:t>.</a:t>
            </a:r>
          </a:p>
          <a:p>
            <a:pPr marL="0" marR="0" lvl="0" indent="0" algn="l" defTabSz="914400" rtl="0" eaLnBrk="1" fontAlgn="auto" latinLnBrk="0" hangingPunct="1">
              <a:lnSpc>
                <a:spcPct val="90000"/>
              </a:lnSpc>
              <a:spcBef>
                <a:spcPts val="1800"/>
              </a:spcBef>
              <a:spcAft>
                <a:spcPts val="0"/>
              </a:spcAft>
              <a:buClrTx/>
              <a:buSzTx/>
              <a:buFontTx/>
              <a:buNone/>
              <a:tabLst/>
              <a:defRPr/>
            </a:pPr>
            <a:r>
              <a:rPr lang="en-US" sz="1800" kern="1200" dirty="0">
                <a:solidFill>
                  <a:schemeClr val="tx1"/>
                </a:solidFill>
                <a:effectLst/>
                <a:latin typeface="+mn-lt"/>
                <a:ea typeface="+mn-ea"/>
                <a:cs typeface="+mn-cs"/>
              </a:rPr>
              <a:t>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b="1" dirty="0">
                <a:solidFill>
                  <a:schemeClr val="tx1"/>
                </a:solidFill>
                <a:latin typeface="+mn-lt"/>
                <a:cs typeface="JacobsChronos" panose="020B0604020202020204" pitchFamily="34" charset="0"/>
              </a:rPr>
              <a:t>Jacobs is a trademark of </a:t>
            </a:r>
            <a:r>
              <a:rPr lang="en-US" sz="1800" b="1" kern="1200" dirty="0">
                <a:solidFill>
                  <a:schemeClr val="tx1"/>
                </a:solidFill>
                <a:effectLst/>
                <a:latin typeface="+mn-lt"/>
                <a:ea typeface="+mn-ea"/>
                <a:cs typeface="+mn-cs"/>
              </a:rPr>
              <a:t>Jacobs Engineering Group </a:t>
            </a:r>
            <a:r>
              <a:rPr lang="en-AU" sz="1800" b="1" dirty="0">
                <a:solidFill>
                  <a:schemeClr val="tx1"/>
                </a:solidFill>
                <a:latin typeface="+mn-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cxnSp>
        <p:nvCxnSpPr>
          <p:cNvPr id="13" name="Straight Connector 12">
            <a:extLst>
              <a:ext uri="{FF2B5EF4-FFF2-40B4-BE49-F238E27FC236}">
                <a16:creationId xmlns:a16="http://schemas.microsoft.com/office/drawing/2014/main" id="{E5A3C61E-ACCE-4F73-9252-D1B90E9DE4E5}"/>
              </a:ext>
            </a:extLst>
          </p:cNvPr>
          <p:cNvCxnSpPr/>
          <p:nvPr userDrawn="1"/>
        </p:nvCxnSpPr>
        <p:spPr>
          <a:xfrm>
            <a:off x="820563" y="1118813"/>
            <a:ext cx="717004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F760E-BC00-4589-B51C-9ED61BFBBC65}"/>
              </a:ext>
            </a:extLst>
          </p:cNvPr>
          <p:cNvSpPr txBox="1"/>
          <p:nvPr userDrawn="1"/>
        </p:nvSpPr>
        <p:spPr>
          <a:xfrm>
            <a:off x="695325" y="486000"/>
            <a:ext cx="5665952" cy="523220"/>
          </a:xfrm>
          <a:prstGeom prst="rect">
            <a:avLst/>
          </a:prstGeom>
          <a:noFill/>
        </p:spPr>
        <p:txBody>
          <a:bodyPr wrap="square" lIns="0" rtlCol="0">
            <a:spAutoFit/>
          </a:bodyPr>
          <a:lstStyle/>
          <a:p>
            <a:r>
              <a:rPr lang="en-US" sz="2800" b="1" dirty="0">
                <a:latin typeface="+mj-lt"/>
              </a:rPr>
              <a:t>Copyright notice</a:t>
            </a: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20400" y="486000"/>
            <a:ext cx="11282452" cy="430887"/>
          </a:xfrm>
          <a:prstGeom prst="rect">
            <a:avLst/>
          </a:prstGeom>
          <a:noFill/>
        </p:spPr>
        <p:txBody>
          <a:bodyPr wrap="square" lIns="0" tIns="0" rIns="0" bIns="0" rtlCol="0" anchor="ctr">
            <a:spAutoFit/>
          </a:bodyPr>
          <a:lstStyle/>
          <a:p>
            <a:r>
              <a:rPr lang="en-AU" sz="2800" b="1" baseline="0" dirty="0">
                <a:solidFill>
                  <a:schemeClr val="tx2"/>
                </a:solidFill>
                <a:latin typeface="+mj-lt"/>
                <a:cs typeface="JacobsChronos" panose="020B0604020202020204" pitchFamily="34" charset="0"/>
              </a:rPr>
              <a:t>Forward-looking statement disclaimer</a:t>
            </a:r>
            <a:endParaRPr lang="en-AU" sz="2800" b="1" dirty="0">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Full P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a:xfrm>
            <a:off x="320040" y="6309360"/>
            <a:ext cx="781674" cy="274320"/>
          </a:xfrm>
          <a:prstGeom prst="rect">
            <a:avLst/>
          </a:prstGeom>
        </p:spPr>
        <p:txBody>
          <a:bodyPr/>
          <a:lstStyle/>
          <a:p>
            <a:fld id="{9B3E39EC-4BE2-4DEA-81C0-4ABC0AAB4AC0}" type="slidenum">
              <a:rPr lang="en-AU" smtClean="0"/>
              <a:pPr/>
              <a:t>‹#›</a:t>
            </a:fld>
            <a:endParaRPr lang="en-AU" dirty="0"/>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a:prstGeom prst="rect">
            <a:avLst/>
          </a:prstGeom>
        </p:spPr>
        <p:txBody>
          <a:bodyPr/>
          <a:lstStyle/>
          <a:p>
            <a:endParaRPr lang="en-US" dirty="0"/>
          </a:p>
        </p:txBody>
      </p:sp>
      <p:sp>
        <p:nvSpPr>
          <p:cNvPr id="5" name="Footer Placeholder 2">
            <a:extLst>
              <a:ext uri="{FF2B5EF4-FFF2-40B4-BE49-F238E27FC236}">
                <a16:creationId xmlns:a16="http://schemas.microsoft.com/office/drawing/2014/main" id="{9D650DEC-DC20-4E84-8B81-B4F186EF264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18/10/2022</a:t>
            </a:fld>
            <a:endParaRPr kumimoji="0" lang="en-AU" sz="11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95100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43439-8D96-419E-BF5A-8C4AF464228A}"/>
              </a:ext>
            </a:extLst>
          </p:cNvPr>
          <p:cNvSpPr/>
          <p:nvPr userDrawn="1"/>
        </p:nvSpPr>
        <p:spPr>
          <a:xfrm>
            <a:off x="0" y="0"/>
            <a:ext cx="12192000" cy="685800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E5DBCB-BEF8-49A6-81A5-9457F22EE6AA}"/>
              </a:ext>
            </a:extLst>
          </p:cNvPr>
          <p:cNvSpPr>
            <a:spLocks noGrp="1"/>
          </p:cNvSpPr>
          <p:nvPr>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dirty="0"/>
              <a:t>Section/divider title, 42pt bold.</a:t>
            </a:r>
          </a:p>
        </p:txBody>
      </p:sp>
      <p:sp>
        <p:nvSpPr>
          <p:cNvPr id="6" name="Subtitle 2">
            <a:extLst>
              <a:ext uri="{FF2B5EF4-FFF2-40B4-BE49-F238E27FC236}">
                <a16:creationId xmlns:a16="http://schemas.microsoft.com/office/drawing/2014/main" id="{9CA1C99B-988C-47FF-8385-5620F86249C3}"/>
              </a:ext>
            </a:extLst>
          </p:cNvPr>
          <p:cNvSpPr>
            <a:spLocks noGrp="1"/>
          </p:cNvSpPr>
          <p:nvPr>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light</a:t>
            </a:r>
          </a:p>
        </p:txBody>
      </p:sp>
    </p:spTree>
    <p:extLst>
      <p:ext uri="{BB962C8B-B14F-4D97-AF65-F5344CB8AC3E}">
        <p14:creationId xmlns:p14="http://schemas.microsoft.com/office/powerpoint/2010/main" val="2326908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1F637E-4CE1-4E4F-8DAC-79EADF9A64C4}"/>
              </a:ext>
            </a:extLst>
          </p:cNvPr>
          <p:cNvSpPr/>
          <p:nvPr userDrawn="1"/>
        </p:nvSpPr>
        <p:spPr>
          <a:xfrm rot="16200000">
            <a:off x="1022420" y="-1024565"/>
            <a:ext cx="6857999" cy="890284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24FFE6-FF23-4CD0-A5D2-F21E736C7316}"/>
              </a:ext>
            </a:extLst>
          </p:cNvPr>
          <p:cNvSpPr/>
          <p:nvPr userDrawn="1"/>
        </p:nvSpPr>
        <p:spPr>
          <a:xfrm>
            <a:off x="8832501" y="-2145"/>
            <a:ext cx="3054699" cy="686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CDEFEA-61AE-4F9E-8EB1-6099F9E655BD}"/>
              </a:ext>
            </a:extLst>
          </p:cNvPr>
          <p:cNvSpPr/>
          <p:nvPr userDrawn="1"/>
        </p:nvSpPr>
        <p:spPr>
          <a:xfrm>
            <a:off x="11887200" y="-2146"/>
            <a:ext cx="304800" cy="686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713F08F-5BC7-451A-AFF3-5A85150891CF}"/>
              </a:ext>
            </a:extLst>
          </p:cNvPr>
          <p:cNvSpPr>
            <a:spLocks noGrp="1"/>
          </p:cNvSpPr>
          <p:nvPr userDrawn="1">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dirty="0"/>
              <a:t>Section/divider title, 42pt bold.</a:t>
            </a:r>
          </a:p>
        </p:txBody>
      </p:sp>
      <p:sp>
        <p:nvSpPr>
          <p:cNvPr id="7" name="Subtitle 2">
            <a:extLst>
              <a:ext uri="{FF2B5EF4-FFF2-40B4-BE49-F238E27FC236}">
                <a16:creationId xmlns:a16="http://schemas.microsoft.com/office/drawing/2014/main" id="{F5C5E15E-1312-4A39-9898-8657D1157A1A}"/>
              </a:ext>
            </a:extLst>
          </p:cNvPr>
          <p:cNvSpPr>
            <a:spLocks noGrp="1"/>
          </p:cNvSpPr>
          <p:nvPr userDrawn="1">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light</a:t>
            </a:r>
          </a:p>
        </p:txBody>
      </p:sp>
    </p:spTree>
    <p:extLst>
      <p:ext uri="{BB962C8B-B14F-4D97-AF65-F5344CB8AC3E}">
        <p14:creationId xmlns:p14="http://schemas.microsoft.com/office/powerpoint/2010/main" val="2556476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 Cover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464F81-35EA-4334-B8DD-0045D7AB08AE}"/>
              </a:ext>
            </a:extLst>
          </p:cNvPr>
          <p:cNvSpPr/>
          <p:nvPr userDrawn="1"/>
        </p:nvSpPr>
        <p:spPr>
          <a:xfrm>
            <a:off x="1570572" y="1126246"/>
            <a:ext cx="10621428" cy="4383304"/>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CA9C7F8-F075-46B3-BC20-F7BC754AB4B6}"/>
              </a:ext>
            </a:extLst>
          </p:cNvPr>
          <p:cNvSpPr/>
          <p:nvPr userDrawn="1"/>
        </p:nvSpPr>
        <p:spPr>
          <a:xfrm>
            <a:off x="1572012" y="274320"/>
            <a:ext cx="10619988" cy="851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72013" y="0"/>
            <a:ext cx="10619987"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A7F61A64-3CDE-4167-85CB-90C6332EF1A3}"/>
              </a:ext>
            </a:extLst>
          </p:cNvPr>
          <p:cNvSpPr>
            <a:spLocks noGrp="1"/>
          </p:cNvSpPr>
          <p:nvPr userDrawn="1">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Insert back cover message</a:t>
            </a:r>
          </a:p>
        </p:txBody>
      </p:sp>
      <p:sp>
        <p:nvSpPr>
          <p:cNvPr id="64" name="Subtitle 2">
            <a:extLst>
              <a:ext uri="{FF2B5EF4-FFF2-40B4-BE49-F238E27FC236}">
                <a16:creationId xmlns:a16="http://schemas.microsoft.com/office/drawing/2014/main" id="{9FD1511E-B62B-4097-A97D-8D9B2E4AD4AF}"/>
              </a:ext>
            </a:extLst>
          </p:cNvPr>
          <p:cNvSpPr>
            <a:spLocks noGrp="1"/>
          </p:cNvSpPr>
          <p:nvPr userDrawn="1">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pic>
        <p:nvPicPr>
          <p:cNvPr id="3" name="Picture 2" descr="Brand Logo">
            <a:extLst>
              <a:ext uri="{FF2B5EF4-FFF2-40B4-BE49-F238E27FC236}">
                <a16:creationId xmlns:a16="http://schemas.microsoft.com/office/drawing/2014/main" id="{751A659C-B8F6-4C43-AFB8-02C16EA0E2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2687" y="5883394"/>
            <a:ext cx="3557016" cy="615696"/>
          </a:xfrm>
          <a:prstGeom prst="rect">
            <a:avLst/>
          </a:prstGeom>
        </p:spPr>
      </p:pic>
      <p:pic>
        <p:nvPicPr>
          <p:cNvPr id="5" name="Picture 4">
            <a:extLst>
              <a:ext uri="{FF2B5EF4-FFF2-40B4-BE49-F238E27FC236}">
                <a16:creationId xmlns:a16="http://schemas.microsoft.com/office/drawing/2014/main" id="{30CB627A-7C5A-4CAA-AD4E-0B9E6287F7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64250" y="6118585"/>
            <a:ext cx="2012530" cy="242891"/>
          </a:xfrm>
          <a:prstGeom prst="rect">
            <a:avLst/>
          </a:prstGeom>
        </p:spPr>
      </p:pic>
    </p:spTree>
    <p:extLst>
      <p:ext uri="{BB962C8B-B14F-4D97-AF65-F5344CB8AC3E}">
        <p14:creationId xmlns:p14="http://schemas.microsoft.com/office/powerpoint/2010/main" val="360530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7D4EDC-1F82-4551-9D7F-D98C064E681E}"/>
              </a:ext>
            </a:extLst>
          </p:cNvPr>
          <p:cNvSpPr/>
          <p:nvPr userDrawn="1"/>
        </p:nvSpPr>
        <p:spPr>
          <a:xfrm rot="10800000" flipV="1">
            <a:off x="640080" y="914400"/>
            <a:ext cx="7405796" cy="594360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4E1496-E6CF-4C3F-8754-C59ADECD9F05}"/>
              </a:ext>
            </a:extLst>
          </p:cNvPr>
          <p:cNvSpPr/>
          <p:nvPr userDrawn="1"/>
        </p:nvSpPr>
        <p:spPr>
          <a:xfrm>
            <a:off x="320038" y="914400"/>
            <a:ext cx="3200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27546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11FF8A-B049-4996-AD66-199DE4FAA429}"/>
              </a:ext>
            </a:extLst>
          </p:cNvPr>
          <p:cNvSpPr>
            <a:spLocks noGrp="1"/>
          </p:cNvSpPr>
          <p:nvPr userDrawn="1">
            <p:ph type="ctrTitle" hasCustomPrompt="1"/>
          </p:nvPr>
        </p:nvSpPr>
        <p:spPr>
          <a:xfrm>
            <a:off x="893616" y="1687484"/>
            <a:ext cx="7061662" cy="2034025"/>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12" name="Text Placeholder 5">
            <a:extLst>
              <a:ext uri="{FF2B5EF4-FFF2-40B4-BE49-F238E27FC236}">
                <a16:creationId xmlns:a16="http://schemas.microsoft.com/office/drawing/2014/main" id="{3D4EBBA2-EF8B-47E2-8BD2-4C72B4AC8705}"/>
              </a:ext>
            </a:extLst>
          </p:cNvPr>
          <p:cNvSpPr>
            <a:spLocks noGrp="1"/>
          </p:cNvSpPr>
          <p:nvPr userDrawn="1">
            <p:ph type="body" sz="quarter" idx="10" hasCustomPrompt="1"/>
          </p:nvPr>
        </p:nvSpPr>
        <p:spPr>
          <a:xfrm>
            <a:off x="893615" y="3886199"/>
            <a:ext cx="7061663" cy="993372"/>
          </a:xfrm>
          <a:prstGeom prst="rect">
            <a:avLst/>
          </a:prstGeom>
        </p:spPr>
        <p:txBody>
          <a:bodyPr lIns="0" anchor="b"/>
          <a:lstStyle>
            <a:lvl1pPr marL="0" indent="0">
              <a:buFontTx/>
              <a:buNone/>
              <a:defRPr sz="2400" b="1">
                <a:solidFill>
                  <a:schemeClr val="tx1"/>
                </a:solidFill>
              </a:defRPr>
            </a:lvl1pPr>
          </a:lstStyle>
          <a:p>
            <a:pPr lvl="0"/>
            <a:r>
              <a:rPr lang="en-AU" dirty="0"/>
              <a:t>Other information, 24pt light bold.</a:t>
            </a:r>
            <a:endParaRPr lang="en-US" dirty="0"/>
          </a:p>
        </p:txBody>
      </p:sp>
      <p:sp>
        <p:nvSpPr>
          <p:cNvPr id="10" name="Picture Placeholder 3">
            <a:extLst>
              <a:ext uri="{FF2B5EF4-FFF2-40B4-BE49-F238E27FC236}">
                <a16:creationId xmlns:a16="http://schemas.microsoft.com/office/drawing/2014/main" id="{F07EF067-55D5-451A-96F0-865D6E6448E2}"/>
              </a:ext>
            </a:extLst>
          </p:cNvPr>
          <p:cNvSpPr>
            <a:spLocks noGrp="1"/>
          </p:cNvSpPr>
          <p:nvPr>
            <p:ph type="pic" sz="quarter" idx="11" hasCustomPrompt="1"/>
          </p:nvPr>
        </p:nvSpPr>
        <p:spPr>
          <a:xfrm>
            <a:off x="8732647" y="914400"/>
            <a:ext cx="2732521" cy="5943600"/>
          </a:xfrm>
          <a:prstGeom prst="rect">
            <a:avLst/>
          </a:prstGeom>
        </p:spPr>
        <p:txBody>
          <a:bodyPr/>
          <a:lstStyle>
            <a:lvl1pPr marL="0" indent="0">
              <a:buNone/>
              <a:defRPr sz="2000"/>
            </a:lvl1pPr>
          </a:lstStyle>
          <a:p>
            <a:r>
              <a:rPr lang="en-AU" sz="2000" dirty="0"/>
              <a:t>Click icon to add picture.</a:t>
            </a:r>
            <a:endParaRPr lang="en-US" dirty="0"/>
          </a:p>
        </p:txBody>
      </p:sp>
      <p:sp>
        <p:nvSpPr>
          <p:cNvPr id="16" name="Rectangle 15">
            <a:extLst>
              <a:ext uri="{FF2B5EF4-FFF2-40B4-BE49-F238E27FC236}">
                <a16:creationId xmlns:a16="http://schemas.microsoft.com/office/drawing/2014/main" id="{E4D3BA4D-DB3C-447E-B443-D7E86F5C38B3}"/>
              </a:ext>
            </a:extLst>
          </p:cNvPr>
          <p:cNvSpPr/>
          <p:nvPr userDrawn="1"/>
        </p:nvSpPr>
        <p:spPr>
          <a:xfrm>
            <a:off x="8457178" y="914400"/>
            <a:ext cx="275469" cy="594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D14F1A-D8FF-4BD1-991E-C89C1D68301F}"/>
              </a:ext>
            </a:extLst>
          </p:cNvPr>
          <p:cNvSpPr/>
          <p:nvPr userDrawn="1"/>
        </p:nvSpPr>
        <p:spPr>
          <a:xfrm>
            <a:off x="8295977" y="914399"/>
            <a:ext cx="169461" cy="5943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Brand Logo">
            <a:extLst>
              <a:ext uri="{FF2B5EF4-FFF2-40B4-BE49-F238E27FC236}">
                <a16:creationId xmlns:a16="http://schemas.microsoft.com/office/drawing/2014/main" id="{F195A791-E41C-4C3C-B7FA-40DBF67C99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18163" y="247902"/>
            <a:ext cx="2943422" cy="509487"/>
          </a:xfrm>
          <a:prstGeom prst="rect">
            <a:avLst/>
          </a:prstGeom>
        </p:spPr>
      </p:pic>
    </p:spTree>
    <p:extLst>
      <p:ext uri="{BB962C8B-B14F-4D97-AF65-F5344CB8AC3E}">
        <p14:creationId xmlns:p14="http://schemas.microsoft.com/office/powerpoint/2010/main" val="274411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1072815"/>
            <a:ext cx="12192000" cy="5691110"/>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79183" y="492596"/>
            <a:ext cx="2943422" cy="343278"/>
          </a:xfrm>
          <a:prstGeom prst="rect">
            <a:avLst/>
          </a:prstGeom>
        </p:spPr>
      </p:pic>
    </p:spTree>
    <p:extLst>
      <p:ext uri="{BB962C8B-B14F-4D97-AF65-F5344CB8AC3E}">
        <p14:creationId xmlns:p14="http://schemas.microsoft.com/office/powerpoint/2010/main" val="153266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2777705"/>
            <a:ext cx="12192000" cy="3986219"/>
          </a:xfrm>
          <a:prstGeom prst="rect">
            <a:avLst/>
          </a:prstGeom>
        </p:spPr>
        <p:txBody>
          <a:bodyPr/>
          <a:lstStyle>
            <a:lvl1pPr marL="0" indent="0">
              <a:buNone/>
              <a:defRPr sz="2000"/>
            </a:lvl1pPr>
          </a:lstStyle>
          <a:p>
            <a:r>
              <a:rPr lang="en-AU" sz="2000" dirty="0"/>
              <a:t>Click icon to add picture.</a:t>
            </a:r>
            <a:endParaRPr lang="en-US" dirty="0"/>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dirty="0"/>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dirty="0"/>
              <a:t>Other information, 20pt light bold.</a:t>
            </a:r>
            <a:endParaRPr lang="en-US" dirty="0"/>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79183" y="492596"/>
            <a:ext cx="2943422" cy="343278"/>
          </a:xfrm>
          <a:prstGeom prst="rect">
            <a:avLst/>
          </a:prstGeom>
        </p:spPr>
      </p:pic>
      <p:sp>
        <p:nvSpPr>
          <p:cNvPr id="10" name="Rectangle 9">
            <a:extLst>
              <a:ext uri="{FF2B5EF4-FFF2-40B4-BE49-F238E27FC236}">
                <a16:creationId xmlns:a16="http://schemas.microsoft.com/office/drawing/2014/main" id="{D3E82C74-D1D9-491E-A1F1-0FF32CD26AB1}"/>
              </a:ext>
            </a:extLst>
          </p:cNvPr>
          <p:cNvSpPr/>
          <p:nvPr userDrawn="1"/>
        </p:nvSpPr>
        <p:spPr>
          <a:xfrm>
            <a:off x="0" y="1060764"/>
            <a:ext cx="12192000" cy="1716942"/>
          </a:xfrm>
          <a:prstGeom prst="rect">
            <a:avLst/>
          </a:prstGeom>
          <a:gradFill flip="none" rotWithShape="1">
            <a:gsLst>
              <a:gs pos="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31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13">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0ACB09F-DF74-4676-A901-0349AA5EA950}"/>
              </a:ext>
            </a:extLst>
          </p:cNvPr>
          <p:cNvSpPr>
            <a:spLocks noGrp="1"/>
          </p:cNvSpPr>
          <p:nvPr>
            <p:ph type="pic" sz="quarter" idx="15" hasCustomPrompt="1"/>
          </p:nvPr>
        </p:nvSpPr>
        <p:spPr>
          <a:xfrm>
            <a:off x="6871758" y="-1"/>
            <a:ext cx="5320241" cy="6858001"/>
          </a:xfrm>
          <a:prstGeom prst="rect">
            <a:avLst/>
          </a:prstGeom>
        </p:spPr>
        <p:txBody>
          <a:bodyPr/>
          <a:lstStyle>
            <a:lvl1pPr marL="0" indent="0">
              <a:buNone/>
              <a:defRPr sz="2000"/>
            </a:lvl1pPr>
          </a:lstStyle>
          <a:p>
            <a:r>
              <a:rPr lang="en-AU" sz="2000" dirty="0"/>
              <a:t>Click icon to add picture.</a:t>
            </a:r>
            <a:endParaRPr lang="en-US" dirty="0"/>
          </a:p>
        </p:txBody>
      </p:sp>
      <p:sp>
        <p:nvSpPr>
          <p:cNvPr id="6" name="Rectangle 5">
            <a:extLst>
              <a:ext uri="{FF2B5EF4-FFF2-40B4-BE49-F238E27FC236}">
                <a16:creationId xmlns:a16="http://schemas.microsoft.com/office/drawing/2014/main" id="{850B0E64-377C-41C2-90F2-21E2A06CF9E3}"/>
              </a:ext>
            </a:extLst>
          </p:cNvPr>
          <p:cNvSpPr/>
          <p:nvPr userDrawn="1"/>
        </p:nvSpPr>
        <p:spPr>
          <a:xfrm rot="16200000" flipV="1">
            <a:off x="-381000" y="381000"/>
            <a:ext cx="6858000" cy="6096000"/>
          </a:xfrm>
          <a:prstGeom prst="rect">
            <a:avLst/>
          </a:prstGeom>
          <a:gradFill flip="none" rotWithShape="1">
            <a:gsLst>
              <a:gs pos="35000">
                <a:schemeClr val="accent2"/>
              </a:gs>
              <a:gs pos="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63708C1-FAE4-41C4-9C35-5B3D98BECA7C}"/>
              </a:ext>
            </a:extLst>
          </p:cNvPr>
          <p:cNvSpPr>
            <a:spLocks noGrp="1"/>
          </p:cNvSpPr>
          <p:nvPr>
            <p:ph type="ctrTitle" hasCustomPrompt="1"/>
          </p:nvPr>
        </p:nvSpPr>
        <p:spPr>
          <a:xfrm>
            <a:off x="670560" y="1743075"/>
            <a:ext cx="5273052" cy="1241847"/>
          </a:xfrm>
          <a:prstGeom prst="rect">
            <a:avLst/>
          </a:prstGeom>
          <a:noFill/>
        </p:spPr>
        <p:txBody>
          <a:bodyPr lIns="0" anchor="b">
            <a:noAutofit/>
          </a:bodyPr>
          <a:lstStyle>
            <a:lvl1pPr algn="l">
              <a:defRPr sz="4000" b="1">
                <a:solidFill>
                  <a:schemeClr val="tx1"/>
                </a:solidFill>
              </a:defRPr>
            </a:lvl1pPr>
          </a:lstStyle>
          <a:p>
            <a:r>
              <a:rPr lang="en-US" dirty="0"/>
              <a:t>Presentation title, 40pt bold.</a:t>
            </a:r>
          </a:p>
        </p:txBody>
      </p:sp>
      <p:sp>
        <p:nvSpPr>
          <p:cNvPr id="8" name="Rectangle 7">
            <a:extLst>
              <a:ext uri="{FF2B5EF4-FFF2-40B4-BE49-F238E27FC236}">
                <a16:creationId xmlns:a16="http://schemas.microsoft.com/office/drawing/2014/main" id="{A37D1AD0-40FD-4DF1-BCA5-F106730BD3F8}"/>
              </a:ext>
            </a:extLst>
          </p:cNvPr>
          <p:cNvSpPr/>
          <p:nvPr userDrawn="1"/>
        </p:nvSpPr>
        <p:spPr>
          <a:xfrm>
            <a:off x="6416547" y="0"/>
            <a:ext cx="4552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BCAB639-D94A-4008-AEFD-81F1A79ED85B}"/>
              </a:ext>
            </a:extLst>
          </p:cNvPr>
          <p:cNvSpPr/>
          <p:nvPr userDrawn="1"/>
        </p:nvSpPr>
        <p:spPr>
          <a:xfrm>
            <a:off x="6221506" y="0"/>
            <a:ext cx="2374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5">
            <a:extLst>
              <a:ext uri="{FF2B5EF4-FFF2-40B4-BE49-F238E27FC236}">
                <a16:creationId xmlns:a16="http://schemas.microsoft.com/office/drawing/2014/main" id="{5E4346F0-7793-4B1C-B9F4-F6F5B8F672CB}"/>
              </a:ext>
            </a:extLst>
          </p:cNvPr>
          <p:cNvSpPr>
            <a:spLocks noGrp="1"/>
          </p:cNvSpPr>
          <p:nvPr>
            <p:ph type="body" sz="quarter" idx="10" hasCustomPrompt="1"/>
          </p:nvPr>
        </p:nvSpPr>
        <p:spPr>
          <a:xfrm>
            <a:off x="670560" y="3194799"/>
            <a:ext cx="5273052" cy="913043"/>
          </a:xfrm>
          <a:prstGeom prst="rect">
            <a:avLst/>
          </a:prstGeom>
        </p:spPr>
        <p:txBody>
          <a:bodyPr lIns="0" anchor="b"/>
          <a:lstStyle>
            <a:lvl1pPr marL="0" indent="0">
              <a:buFontTx/>
              <a:buNone/>
              <a:defRPr sz="2000" b="0">
                <a:solidFill>
                  <a:schemeClr val="tx1"/>
                </a:solidFill>
              </a:defRPr>
            </a:lvl1pPr>
          </a:lstStyle>
          <a:p>
            <a:pPr lvl="0"/>
            <a:r>
              <a:rPr lang="en-AU" dirty="0"/>
              <a:t>Other information, 20pt light</a:t>
            </a:r>
            <a:endParaRPr lang="en-US" dirty="0"/>
          </a:p>
        </p:txBody>
      </p:sp>
      <p:sp>
        <p:nvSpPr>
          <p:cNvPr id="9" name="Rectangle 8">
            <a:extLst>
              <a:ext uri="{FF2B5EF4-FFF2-40B4-BE49-F238E27FC236}">
                <a16:creationId xmlns:a16="http://schemas.microsoft.com/office/drawing/2014/main" id="{7026A9FC-B237-4C70-9045-7492E6B30D56}"/>
              </a:ext>
            </a:extLst>
          </p:cNvPr>
          <p:cNvSpPr/>
          <p:nvPr userDrawn="1"/>
        </p:nvSpPr>
        <p:spPr>
          <a:xfrm>
            <a:off x="6096000" y="-2"/>
            <a:ext cx="1255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447C32B-0CD2-48C7-92C2-4E00CBFB82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0560" y="6098298"/>
            <a:ext cx="3557023" cy="414840"/>
          </a:xfrm>
          <a:prstGeom prst="rect">
            <a:avLst/>
          </a:prstGeom>
        </p:spPr>
      </p:pic>
    </p:spTree>
    <p:extLst>
      <p:ext uri="{BB962C8B-B14F-4D97-AF65-F5344CB8AC3E}">
        <p14:creationId xmlns:p14="http://schemas.microsoft.com/office/powerpoint/2010/main" val="268533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noAutofit/>
          </a:bodyPr>
          <a:lstStyle>
            <a:lvl1pPr>
              <a:defRPr/>
            </a:lvl1pPr>
          </a:lstStyle>
          <a:p>
            <a:r>
              <a:rPr lang="en-US" dirty="0"/>
              <a:t>Agenda	</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695325" y="1243013"/>
            <a:ext cx="10801350" cy="4935537"/>
          </a:xfrm>
        </p:spPr>
        <p:txBody>
          <a:bodyPr/>
          <a:lstStyle>
            <a:lvl1pPr marL="0" indent="-540000">
              <a:buFont typeface="+mj-lt"/>
              <a:buAutoNum type="arabicPeriod"/>
              <a:defRPr b="1"/>
            </a:lvl1pPr>
            <a:lvl2pPr marL="720000" indent="-540000">
              <a:buFont typeface="+mj-lt"/>
              <a:buAutoNum type="arabicPeriod"/>
              <a:defRPr/>
            </a:lvl2pPr>
            <a:lvl3pPr marL="1080000" indent="-540000">
              <a:buFont typeface="+mj-lt"/>
              <a:buAutoNum type="arabicPeriod"/>
              <a:defRPr/>
            </a:lvl3pPr>
            <a:lvl4pPr marL="1440000" indent="-540000">
              <a:buFont typeface="+mj-lt"/>
              <a:buAutoNum type="arabicPeriod"/>
              <a:defRPr/>
            </a:lvl4pPr>
            <a:lvl5pPr marL="1800000" indent="-540000">
              <a:buFont typeface="+mj-lt"/>
              <a:buAutoNum type="arabicPeriod"/>
              <a:defRPr/>
            </a:lvl5pPr>
          </a:lstStyle>
          <a:p>
            <a:pPr lvl="0"/>
            <a:r>
              <a:rPr lang="en-US" dirty="0"/>
              <a:t>Numbered list, 24pt bold</a:t>
            </a:r>
          </a:p>
        </p:txBody>
      </p:sp>
      <p:cxnSp>
        <p:nvCxnSpPr>
          <p:cNvPr id="15" name="Straight Connector 14">
            <a:extLst>
              <a:ext uri="{FF2B5EF4-FFF2-40B4-BE49-F238E27FC236}">
                <a16:creationId xmlns:a16="http://schemas.microsoft.com/office/drawing/2014/main" id="{197C72B8-85D1-40F1-943D-22DB1FC9F4C8}"/>
              </a:ext>
            </a:extLst>
          </p:cNvPr>
          <p:cNvCxnSpPr>
            <a:cxnSpLocks/>
          </p:cNvCxnSpPr>
          <p:nvPr userDrawn="1"/>
        </p:nvCxnSpPr>
        <p:spPr>
          <a:xfrm>
            <a:off x="695324" y="6217920"/>
            <a:ext cx="108013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hite with Illustration">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10CA5C3B-9F6B-4202-B039-5D95C6E9DEDF}"/>
              </a:ext>
            </a:extLst>
          </p:cNvPr>
          <p:cNvSpPr>
            <a:spLocks noGrp="1"/>
          </p:cNvSpPr>
          <p:nvPr>
            <p:ph type="sldNum" sz="quarter" idx="11"/>
          </p:nvPr>
        </p:nvSpPr>
        <p:spPr>
          <a:xfrm>
            <a:off x="695325" y="6309360"/>
            <a:ext cx="781674" cy="274320"/>
          </a:xfrm>
        </p:spPr>
        <p:txBody>
          <a:bodyPr/>
          <a:lstStyle/>
          <a:p>
            <a:fld id="{9B3E39EC-4BE2-4DEA-81C0-4ABC0AAB4AC0}" type="slidenum">
              <a:rPr lang="en-AU" smtClean="0"/>
              <a:pPr/>
              <a:t>‹#›</a:t>
            </a:fld>
            <a:endParaRPr lang="en-AU" dirty="0"/>
          </a:p>
        </p:txBody>
      </p:sp>
      <p:sp>
        <p:nvSpPr>
          <p:cNvPr id="18" name="Rectangle 17">
            <a:extLst>
              <a:ext uri="{FF2B5EF4-FFF2-40B4-BE49-F238E27FC236}">
                <a16:creationId xmlns:a16="http://schemas.microsoft.com/office/drawing/2014/main" id="{7A9EF7E6-ED89-4012-A161-4364F61EF861}"/>
              </a:ext>
            </a:extLst>
          </p:cNvPr>
          <p:cNvSpPr/>
          <p:nvPr userDrawn="1"/>
        </p:nvSpPr>
        <p:spPr>
          <a:xfrm>
            <a:off x="0" y="0"/>
            <a:ext cx="18288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EA9D34-614F-429C-8293-489530E2C409}"/>
              </a:ext>
            </a:extLst>
          </p:cNvPr>
          <p:cNvSpPr/>
          <p:nvPr userDrawn="1"/>
        </p:nvSpPr>
        <p:spPr>
          <a:xfrm>
            <a:off x="8791401" y="-2"/>
            <a:ext cx="182880" cy="6858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EA16F1-E28F-4FA4-A588-D6E291DF16FC}"/>
              </a:ext>
            </a:extLst>
          </p:cNvPr>
          <p:cNvSpPr/>
          <p:nvPr userDrawn="1"/>
        </p:nvSpPr>
        <p:spPr>
          <a:xfrm>
            <a:off x="8937567" y="-2"/>
            <a:ext cx="3254433"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D071FC40-586F-453E-B70F-90860DD80EA4}"/>
              </a:ext>
            </a:extLst>
          </p:cNvPr>
          <p:cNvSpPr>
            <a:spLocks noGrp="1"/>
          </p:cNvSpPr>
          <p:nvPr>
            <p:ph type="title" hasCustomPrompt="1"/>
          </p:nvPr>
        </p:nvSpPr>
        <p:spPr>
          <a:xfrm>
            <a:off x="695324" y="486795"/>
            <a:ext cx="7669867" cy="640080"/>
          </a:xfrm>
        </p:spPr>
        <p:txBody>
          <a:bodyPr>
            <a:noAutofit/>
          </a:bodyPr>
          <a:lstStyle>
            <a:lvl1pPr>
              <a:defRPr/>
            </a:lvl1pPr>
          </a:lstStyle>
          <a:p>
            <a:r>
              <a:rPr lang="en-US" dirty="0"/>
              <a:t>Agenda	</a:t>
            </a:r>
          </a:p>
        </p:txBody>
      </p:sp>
      <p:sp>
        <p:nvSpPr>
          <p:cNvPr id="23" name="Text Placeholder 5">
            <a:extLst>
              <a:ext uri="{FF2B5EF4-FFF2-40B4-BE49-F238E27FC236}">
                <a16:creationId xmlns:a16="http://schemas.microsoft.com/office/drawing/2014/main" id="{48A73B0E-3095-4C8D-B9EA-24219C1B3AD6}"/>
              </a:ext>
            </a:extLst>
          </p:cNvPr>
          <p:cNvSpPr>
            <a:spLocks noGrp="1"/>
          </p:cNvSpPr>
          <p:nvPr>
            <p:ph type="body" sz="quarter" idx="14" hasCustomPrompt="1"/>
          </p:nvPr>
        </p:nvSpPr>
        <p:spPr>
          <a:xfrm>
            <a:off x="695342" y="1622657"/>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4" name="Text Placeholder 5">
            <a:extLst>
              <a:ext uri="{FF2B5EF4-FFF2-40B4-BE49-F238E27FC236}">
                <a16:creationId xmlns:a16="http://schemas.microsoft.com/office/drawing/2014/main" id="{B85C7F59-FD05-4CF7-B2E4-68F30B0EF5AB}"/>
              </a:ext>
            </a:extLst>
          </p:cNvPr>
          <p:cNvSpPr>
            <a:spLocks noGrp="1"/>
          </p:cNvSpPr>
          <p:nvPr>
            <p:ph type="body" sz="quarter" idx="15" hasCustomPrompt="1"/>
          </p:nvPr>
        </p:nvSpPr>
        <p:spPr>
          <a:xfrm>
            <a:off x="695342" y="3153351"/>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sp>
        <p:nvSpPr>
          <p:cNvPr id="25" name="Text Placeholder 5">
            <a:extLst>
              <a:ext uri="{FF2B5EF4-FFF2-40B4-BE49-F238E27FC236}">
                <a16:creationId xmlns:a16="http://schemas.microsoft.com/office/drawing/2014/main" id="{EAB6047A-B279-48F5-BCF0-B5B83923658C}"/>
              </a:ext>
            </a:extLst>
          </p:cNvPr>
          <p:cNvSpPr>
            <a:spLocks noGrp="1"/>
          </p:cNvSpPr>
          <p:nvPr>
            <p:ph type="body" sz="quarter" idx="16" hasCustomPrompt="1"/>
          </p:nvPr>
        </p:nvSpPr>
        <p:spPr>
          <a:xfrm>
            <a:off x="695342" y="3618293"/>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Bullet</a:t>
            </a:r>
          </a:p>
          <a:p>
            <a:pPr lvl="0"/>
            <a:r>
              <a:rPr lang="en-US" dirty="0"/>
              <a:t>Bullet</a:t>
            </a:r>
          </a:p>
          <a:p>
            <a:pPr lvl="0"/>
            <a:r>
              <a:rPr lang="en-US" dirty="0"/>
              <a:t>Bullet</a:t>
            </a:r>
          </a:p>
          <a:p>
            <a:pPr lvl="0"/>
            <a:r>
              <a:rPr lang="en-US" dirty="0"/>
              <a:t>Bullet</a:t>
            </a:r>
          </a:p>
          <a:p>
            <a:pPr lvl="0"/>
            <a:endParaRPr lang="en-US" dirty="0"/>
          </a:p>
        </p:txBody>
      </p:sp>
      <p:sp>
        <p:nvSpPr>
          <p:cNvPr id="26" name="Text Placeholder 5">
            <a:extLst>
              <a:ext uri="{FF2B5EF4-FFF2-40B4-BE49-F238E27FC236}">
                <a16:creationId xmlns:a16="http://schemas.microsoft.com/office/drawing/2014/main" id="{14D8CF55-A341-4437-A206-F440861F3F24}"/>
              </a:ext>
            </a:extLst>
          </p:cNvPr>
          <p:cNvSpPr>
            <a:spLocks noGrp="1"/>
          </p:cNvSpPr>
          <p:nvPr>
            <p:ph type="body" sz="quarter" idx="17" hasCustomPrompt="1"/>
          </p:nvPr>
        </p:nvSpPr>
        <p:spPr>
          <a:xfrm>
            <a:off x="695342" y="1156404"/>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Sub heading</a:t>
            </a:r>
          </a:p>
        </p:txBody>
      </p:sp>
      <p:cxnSp>
        <p:nvCxnSpPr>
          <p:cNvPr id="27" name="Straight Connector 26">
            <a:extLst>
              <a:ext uri="{FF2B5EF4-FFF2-40B4-BE49-F238E27FC236}">
                <a16:creationId xmlns:a16="http://schemas.microsoft.com/office/drawing/2014/main" id="{6D13F987-6260-4F87-933E-B4764172DB90}"/>
              </a:ext>
            </a:extLst>
          </p:cNvPr>
          <p:cNvCxnSpPr>
            <a:cxnSpLocks/>
          </p:cNvCxnSpPr>
          <p:nvPr userDrawn="1"/>
        </p:nvCxnSpPr>
        <p:spPr>
          <a:xfrm>
            <a:off x="694982" y="1126875"/>
            <a:ext cx="76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6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B76585DA-F70E-4CB6-B203-9BDB7203027C}"/>
              </a:ext>
            </a:extLst>
          </p:cNvPr>
          <p:cNvSpPr>
            <a:spLocks noGrp="1"/>
          </p:cNvSpPr>
          <p:nvPr>
            <p:ph type="body" sz="quarter" idx="12"/>
          </p:nvPr>
        </p:nvSpPr>
        <p:spPr>
          <a:xfrm>
            <a:off x="695325" y="1384917"/>
            <a:ext cx="10801351" cy="4793633"/>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953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dirty="0"/>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7004E21-209B-4C73-8D23-0C3225B94645}"/>
              </a:ext>
            </a:extLst>
          </p:cNvPr>
          <p:cNvSpPr>
            <a:spLocks noGrp="1"/>
          </p:cNvSpPr>
          <p:nvPr>
            <p:ph type="pic" sz="quarter" idx="12"/>
          </p:nvPr>
        </p:nvSpPr>
        <p:spPr>
          <a:xfrm>
            <a:off x="695325" y="1328738"/>
            <a:ext cx="10801350" cy="4778375"/>
          </a:xfrm>
        </p:spPr>
        <p:txBody>
          <a:bodyPr/>
          <a:lstStyle/>
          <a:p>
            <a:endParaRPr lang="en-AU"/>
          </a:p>
        </p:txBody>
      </p:sp>
    </p:spTree>
    <p:extLst>
      <p:ext uri="{BB962C8B-B14F-4D97-AF65-F5344CB8AC3E}">
        <p14:creationId xmlns:p14="http://schemas.microsoft.com/office/powerpoint/2010/main" val="4125348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 id="2147484094" r:id="rId4"/>
    <p:sldLayoutId id="2147483933"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5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1"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1116223"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
        <p:nvSpPr>
          <p:cNvPr id="9" name="Footer Placeholder 2">
            <a:extLst>
              <a:ext uri="{FF2B5EF4-FFF2-40B4-BE49-F238E27FC236}">
                <a16:creationId xmlns:a16="http://schemas.microsoft.com/office/drawing/2014/main" id="{029A91EB-6E88-4046-9943-3DD7FF8970EA}"/>
              </a:ext>
            </a:extLst>
          </p:cNvPr>
          <p:cNvSpPr txBox="1">
            <a:spLocks/>
          </p:cNvSpPr>
          <p:nvPr userDrawn="1"/>
        </p:nvSpPr>
        <p:spPr>
          <a:xfrm>
            <a:off x="9281159" y="6309360"/>
            <a:ext cx="2215517"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mn-lt"/>
                <a:ea typeface="+mn-ea"/>
                <a:cs typeface="+mn-cs"/>
              </a:rPr>
              <a:t>©Jacobs </a:t>
            </a:r>
            <a:fld id="{4E2E76E7-689B-4738-96D0-D55CED392EBC}" type="datetimeyyyy">
              <a:rPr kumimoji="0" lang="en-AU" sz="1100" b="0" i="0" u="none" strike="noStrike" kern="1200" cap="none" spc="0" normalizeH="0" baseline="0" noProof="0" smtClean="0">
                <a:ln>
                  <a:noFill/>
                </a:ln>
                <a:solidFill>
                  <a:srgbClr val="000000"/>
                </a:solidFill>
                <a:effectLst/>
                <a:uLnTx/>
                <a:uFillTx/>
                <a:latin typeface="+mn-lt"/>
                <a:ea typeface="+mn-ea"/>
                <a:cs typeface="+mn-cs"/>
              </a:rPr>
              <a:t>2022</a:t>
            </a:fld>
            <a:endParaRPr kumimoji="0" lang="en-AU" sz="11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883" r:id="rId2"/>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4" y="549275"/>
            <a:ext cx="10801352" cy="57760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4" y="1384917"/>
            <a:ext cx="10801352"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72803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30354973"/>
      </p:ext>
    </p:extLst>
  </p:cSld>
  <p:clrMap bg1="lt1" tx1="dk1" bg2="lt2" tx2="dk2" accent1="accent1" accent2="accent2" accent3="accent3" accent4="accent4" accent5="accent5" accent6="accent6" hlink="hlink" folHlink="folHlink"/>
  <p:sldLayoutIdLst>
    <p:sldLayoutId id="2147484093" r:id="rId1"/>
    <p:sldLayoutId id="2147484095" r:id="rId2"/>
    <p:sldLayoutId id="2147484096" r:id="rId3"/>
    <p:sldLayoutId id="2147484097" r:id="rId4"/>
    <p:sldLayoutId id="2147484098"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guide id="5" orient="horz" pos="346">
          <p15:clr>
            <a:srgbClr val="F26B43"/>
          </p15:clr>
        </p15:guide>
        <p15:guide id="6" orient="horz" pos="39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49"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5" y="6309360"/>
            <a:ext cx="128012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58672887"/>
      </p:ext>
    </p:extLst>
  </p:cSld>
  <p:clrMap bg1="lt1" tx1="dk1" bg2="lt2" tx2="dk2" accent1="accent1" accent2="accent2" accent3="accent3" accent4="accent4" accent5="accent5" accent6="accent6" hlink="hlink" folHlink="folHlink"/>
  <p:sldLayoutIdLst>
    <p:sldLayoutId id="214748400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5" r:id="rId1"/>
    <p:sldLayoutId id="2147483776"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n-lt"/>
                <a:cs typeface="JacobsChronos" pitchFamily="34" charset="0"/>
              </a:defRPr>
            </a:lvl1pPr>
          </a:lstStyle>
          <a:p>
            <a:fld id="{9B3E39EC-4BE2-4DEA-81C0-4ABC0AAB4AC0}" type="slidenum">
              <a:rPr lang="en-AU" smtClean="0"/>
              <a:pPr/>
              <a:t>‹#›</a:t>
            </a:fld>
            <a:endParaRPr lang="en-AU" dirty="0"/>
          </a:p>
        </p:txBody>
      </p:sp>
      <p:sp>
        <p:nvSpPr>
          <p:cNvPr id="5" name="Footer Placeholder 2">
            <a:extLst>
              <a:ext uri="{FF2B5EF4-FFF2-40B4-BE49-F238E27FC236}">
                <a16:creationId xmlns:a16="http://schemas.microsoft.com/office/drawing/2014/main" id="{9B9D1717-5174-46E8-AD1C-2ACF52ADCAA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18/10/2022</a:t>
            </a:fld>
            <a:endParaRPr kumimoji="0" lang="en-AU" sz="11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50041300"/>
      </p:ext>
    </p:extLst>
  </p:cSld>
  <p:clrMap bg1="lt1" tx1="dk1" bg2="lt2" tx2="dk2" accent1="accent1" accent2="accent2" accent3="accent3" accent4="accent4" accent5="accent5" accent6="accent6" hlink="hlink" folHlink="folHlink"/>
  <p:sldLayoutIdLst>
    <p:sldLayoutId id="2147483856"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686482"/>
      </p:ext>
    </p:extLst>
  </p:cSld>
  <p:clrMap bg1="lt1" tx1="dk1" bg2="lt2" tx2="dk2" accent1="accent1" accent2="accent2" accent3="accent3" accent4="accent4" accent5="accent5" accent6="accent6" hlink="hlink" folHlink="folHlink"/>
  <p:sldLayoutIdLst>
    <p:sldLayoutId id="214748393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gif"/><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2.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hyperlink" Target="https://www.wessexwater.co.uk/help-and-advice/your-water/water-quality/taste-and-odou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98.jpeg"/><Relationship Id="rId4"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01.jpeg"/><Relationship Id="rId4" Type="http://schemas.openxmlformats.org/officeDocument/2006/relationships/image" Target="../media/image10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103.jpe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850E6F-57CA-4B1E-A4A9-16C9C040B06E}"/>
              </a:ext>
            </a:extLst>
          </p:cNvPr>
          <p:cNvSpPr>
            <a:spLocks noGrp="1"/>
          </p:cNvSpPr>
          <p:nvPr>
            <p:ph type="ctrTitle"/>
          </p:nvPr>
        </p:nvSpPr>
        <p:spPr/>
        <p:txBody>
          <a:bodyPr/>
          <a:lstStyle/>
          <a:p>
            <a:r>
              <a:rPr lang="en-AU" dirty="0"/>
              <a:t>Challenges, Lessons and Methods for Leaving a Residual Impact</a:t>
            </a:r>
          </a:p>
        </p:txBody>
      </p:sp>
      <p:sp>
        <p:nvSpPr>
          <p:cNvPr id="8" name="Text Placeholder 7">
            <a:extLst>
              <a:ext uri="{FF2B5EF4-FFF2-40B4-BE49-F238E27FC236}">
                <a16:creationId xmlns:a16="http://schemas.microsoft.com/office/drawing/2014/main" id="{74762A42-0079-4ECB-9932-BE197532C109}"/>
              </a:ext>
            </a:extLst>
          </p:cNvPr>
          <p:cNvSpPr>
            <a:spLocks noGrp="1"/>
          </p:cNvSpPr>
          <p:nvPr>
            <p:ph type="body" sz="quarter" idx="10"/>
          </p:nvPr>
        </p:nvSpPr>
        <p:spPr/>
        <p:txBody>
          <a:bodyPr/>
          <a:lstStyle/>
          <a:p>
            <a:r>
              <a:rPr lang="en-AU" dirty="0"/>
              <a:t>Jessica Hamilton (Jacobs) and Ian Baker (Christchurch City Council)</a:t>
            </a:r>
          </a:p>
          <a:p>
            <a:endParaRPr lang="en-AU" dirty="0"/>
          </a:p>
        </p:txBody>
      </p:sp>
      <p:pic>
        <p:nvPicPr>
          <p:cNvPr id="3" name="Picture 2" descr="A black and white sign&#10;&#10;Description automatically generated with low confidence">
            <a:extLst>
              <a:ext uri="{FF2B5EF4-FFF2-40B4-BE49-F238E27FC236}">
                <a16:creationId xmlns:a16="http://schemas.microsoft.com/office/drawing/2014/main" id="{5A7B325B-C049-45C7-B4C4-792D65EF8F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23294" y="446284"/>
            <a:ext cx="1962150" cy="476250"/>
          </a:xfrm>
          <a:prstGeom prst="rect">
            <a:avLst/>
          </a:prstGeom>
        </p:spPr>
      </p:pic>
      <p:pic>
        <p:nvPicPr>
          <p:cNvPr id="4" name="Picture Placeholder 3"/>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l="-66"/>
          <a:stretch/>
        </p:blipFill>
        <p:spPr/>
      </p:pic>
    </p:spTree>
    <p:extLst>
      <p:ext uri="{BB962C8B-B14F-4D97-AF65-F5344CB8AC3E}">
        <p14:creationId xmlns:p14="http://schemas.microsoft.com/office/powerpoint/2010/main" val="1480320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175411" y="418189"/>
            <a:ext cx="3180835" cy="1180672"/>
          </a:xfrm>
        </p:spPr>
        <p:txBody>
          <a:bodyPr/>
          <a:lstStyle/>
          <a:p>
            <a:r>
              <a:rPr lang="en-AU" dirty="0"/>
              <a:t>Christchurch City Council</a:t>
            </a:r>
            <a:br>
              <a:rPr lang="en-AU" dirty="0"/>
            </a:br>
            <a:br>
              <a:rPr lang="en-AU" dirty="0"/>
            </a:br>
            <a:r>
              <a:rPr lang="en-AU" dirty="0"/>
              <a:t>Orientation </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10</a:t>
            </a:fld>
            <a:endParaRPr lang="en-AU" dirty="0"/>
          </a:p>
        </p:txBody>
      </p:sp>
      <p:pic>
        <p:nvPicPr>
          <p:cNvPr id="5" name="Picture 2" descr="Water supply network diagr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9015" y="507125"/>
            <a:ext cx="5670498" cy="5630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hristchurch location on the New Zealand Ma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12686" y="1886872"/>
            <a:ext cx="2653406" cy="42504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61935" y="5399902"/>
            <a:ext cx="1504157" cy="369332"/>
          </a:xfrm>
          <a:prstGeom prst="rect">
            <a:avLst/>
          </a:prstGeom>
          <a:noFill/>
        </p:spPr>
        <p:txBody>
          <a:bodyPr wrap="square" rtlCol="0">
            <a:spAutoFit/>
          </a:bodyPr>
          <a:lstStyle/>
          <a:p>
            <a:r>
              <a:rPr lang="en-NZ" dirty="0">
                <a:solidFill>
                  <a:srgbClr val="FF0000"/>
                </a:solidFill>
              </a:rPr>
              <a:t>You are here</a:t>
            </a:r>
          </a:p>
        </p:txBody>
      </p:sp>
      <p:pic>
        <p:nvPicPr>
          <p:cNvPr id="9" name="Picture 8"/>
          <p:cNvPicPr>
            <a:picLocks noChangeAspect="1"/>
          </p:cNvPicPr>
          <p:nvPr/>
        </p:nvPicPr>
        <p:blipFill>
          <a:blip r:embed="rId5" cstate="email">
            <a:extLst>
              <a:ext uri="{BEBA8EAE-BF5A-486C-A8C5-ECC9F3942E4B}">
                <a14:imgProps xmlns:a14="http://schemas.microsoft.com/office/drawing/2010/main">
                  <a14:imgLayer r:embed="rId6">
                    <a14:imgEffect>
                      <a14:sharpenSoften amount="100000"/>
                    </a14:imgEffect>
                    <a14:imgEffect>
                      <a14:saturation sat="228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26353" y="3530805"/>
            <a:ext cx="2609414" cy="2606512"/>
          </a:xfrm>
          <a:prstGeom prst="rect">
            <a:avLst/>
          </a:prstGeom>
        </p:spPr>
      </p:pic>
      <p:sp>
        <p:nvSpPr>
          <p:cNvPr id="10" name="Donut 9"/>
          <p:cNvSpPr/>
          <p:nvPr/>
        </p:nvSpPr>
        <p:spPr>
          <a:xfrm>
            <a:off x="1324559" y="4628644"/>
            <a:ext cx="613001" cy="613807"/>
          </a:xfrm>
          <a:prstGeom prst="donut">
            <a:avLst>
              <a:gd name="adj" fmla="val 72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rgbClr val="FF0000"/>
              </a:solidFill>
            </a:endParaRPr>
          </a:p>
        </p:txBody>
      </p:sp>
    </p:spTree>
    <p:extLst>
      <p:ext uri="{BB962C8B-B14F-4D97-AF65-F5344CB8AC3E}">
        <p14:creationId xmlns:p14="http://schemas.microsoft.com/office/powerpoint/2010/main" val="2608737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29055" y="123567"/>
            <a:ext cx="2142868" cy="1896764"/>
          </a:xfrm>
        </p:spPr>
        <p:txBody>
          <a:bodyPr/>
          <a:lstStyle/>
          <a:p>
            <a:r>
              <a:rPr lang="en-AU" dirty="0"/>
              <a:t>Christchurch City Council</a:t>
            </a:r>
            <a:br>
              <a:rPr lang="en-AU" dirty="0"/>
            </a:br>
            <a:br>
              <a:rPr lang="en-AU" dirty="0"/>
            </a:br>
            <a:r>
              <a:rPr lang="en-AU" dirty="0"/>
              <a:t>Supply zones</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11</a:t>
            </a:fld>
            <a:endParaRPr lang="en-AU"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2297" y="311468"/>
            <a:ext cx="9184510" cy="6365189"/>
          </a:xfrm>
          <a:prstGeom prst="rect">
            <a:avLst/>
          </a:prstGeom>
        </p:spPr>
      </p:pic>
    </p:spTree>
    <p:extLst>
      <p:ext uri="{BB962C8B-B14F-4D97-AF65-F5344CB8AC3E}">
        <p14:creationId xmlns:p14="http://schemas.microsoft.com/office/powerpoint/2010/main" val="298138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13683">
            <a:off x="325033" y="2138302"/>
            <a:ext cx="2533086" cy="3232556"/>
          </a:xfrm>
          <a:prstGeom prst="rect">
            <a:avLst/>
          </a:prstGeom>
        </p:spPr>
      </p:pic>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180010" y="731677"/>
            <a:ext cx="2297438" cy="1160979"/>
          </a:xfrm>
        </p:spPr>
        <p:txBody>
          <a:bodyPr/>
          <a:lstStyle/>
          <a:p>
            <a:r>
              <a:rPr lang="en-AU" dirty="0"/>
              <a:t>Why are WE chlorinating?</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12</a:t>
            </a:fld>
            <a:endParaRPr lang="en-AU" dirty="0"/>
          </a:p>
        </p:txBody>
      </p:sp>
      <p:sp>
        <p:nvSpPr>
          <p:cNvPr id="12" name="Slide Number Placeholder 1"/>
          <p:cNvSpPr txBox="1">
            <a:spLocks/>
          </p:cNvSpPr>
          <p:nvPr/>
        </p:nvSpPr>
        <p:spPr>
          <a:xfrm>
            <a:off x="8993660" y="6059788"/>
            <a:ext cx="2743200" cy="365125"/>
          </a:xfrm>
          <a:prstGeom prst="rect">
            <a:avLst/>
          </a:prstGeom>
          <a:noFill/>
        </p:spPr>
        <p:txBody>
          <a:bodyPr vert="horz" lIns="0" tIns="0" rIns="0" bIns="0" rtlCol="0">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934A3BD-7BD0-40B8-B7E6-594831054952}" type="slidenum">
              <a:rPr lang="en-NZ" smtClean="0"/>
              <a:pPr/>
              <a:t>12</a:t>
            </a:fld>
            <a:endParaRPr lang="en-NZ" dirty="0"/>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76825">
            <a:off x="2439783" y="343414"/>
            <a:ext cx="2808312" cy="2407645"/>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6612" y="3087067"/>
            <a:ext cx="4151112" cy="1168152"/>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34517">
            <a:off x="7768281" y="1902142"/>
            <a:ext cx="4114962" cy="2964258"/>
          </a:xfrm>
          <a:prstGeom prst="rect">
            <a:avLst/>
          </a:prstGeom>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92686">
            <a:off x="9025306" y="3970583"/>
            <a:ext cx="2238427" cy="2203901"/>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272942">
            <a:off x="2285476" y="4670029"/>
            <a:ext cx="2726259" cy="1726513"/>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383081">
            <a:off x="4831048" y="1772364"/>
            <a:ext cx="3637590" cy="3293807"/>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52784">
            <a:off x="5242321" y="5407383"/>
            <a:ext cx="3384376" cy="708759"/>
          </a:xfrm>
          <a:prstGeom prst="rect">
            <a:avLst/>
          </a:prstGeom>
        </p:spPr>
      </p:pic>
      <p:sp>
        <p:nvSpPr>
          <p:cNvPr id="21" name="Content Placeholder 2">
            <a:extLst>
              <a:ext uri="{FF2B5EF4-FFF2-40B4-BE49-F238E27FC236}">
                <a16:creationId xmlns:a16="http://schemas.microsoft.com/office/drawing/2014/main" id="{B0BEFB1D-496D-4566-9402-7A5C8DB0031A}"/>
              </a:ext>
            </a:extLst>
          </p:cNvPr>
          <p:cNvSpPr txBox="1">
            <a:spLocks/>
          </p:cNvSpPr>
          <p:nvPr/>
        </p:nvSpPr>
        <p:spPr>
          <a:xfrm rot="21406440">
            <a:off x="5676075" y="376122"/>
            <a:ext cx="5760992" cy="1156745"/>
          </a:xfrm>
          <a:prstGeom prst="rect">
            <a:avLst/>
          </a:prstGeom>
        </p:spPr>
        <p:txBody>
          <a:bodyPr>
            <a:normAutofit fontScale="40000" lnSpcReduction="20000"/>
          </a:bodyPr>
          <a:lst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NZ" dirty="0">
                <a:solidFill>
                  <a:srgbClr val="4D4D4F"/>
                </a:solidFill>
                <a:latin typeface="Proxima Soft Semibold" panose="02000506030000020004" pitchFamily="50" charset="0"/>
              </a:rPr>
              <a:t>The Employer provided the following resolution at a Council meeting on 25 January 2018:</a:t>
            </a:r>
          </a:p>
          <a:p>
            <a:pPr marL="0" indent="0" algn="ctr">
              <a:buFont typeface="Wingdings" panose="05000000000000000000" pitchFamily="2" charset="2"/>
              <a:buNone/>
            </a:pPr>
            <a:endParaRPr lang="en-NZ" dirty="0">
              <a:solidFill>
                <a:srgbClr val="4D4D4F"/>
              </a:solidFill>
              <a:latin typeface="Proxima Soft Semibold" panose="02000506030000020004" pitchFamily="50" charset="0"/>
            </a:endParaRPr>
          </a:p>
          <a:p>
            <a:pPr marL="0" indent="0">
              <a:buFont typeface="Wingdings" panose="05000000000000000000" pitchFamily="2" charset="2"/>
              <a:buNone/>
            </a:pPr>
            <a:r>
              <a:rPr lang="en-NZ" dirty="0">
                <a:solidFill>
                  <a:srgbClr val="4D4D4F"/>
                </a:solidFill>
                <a:latin typeface="Proxima Soft" panose="02000506030000020004" pitchFamily="50" charset="0"/>
              </a:rPr>
              <a:t>“Approve the installation of temporary chlorination for up to 12 months at all 56 pump station sites within the Christchurch City Water and Brooklands/Kainga water suppliers….until the Drinking Water Assessor and Medical Office of Health agree that temporary chlorination can cease”</a:t>
            </a:r>
            <a:br>
              <a:rPr lang="en-NZ" dirty="0">
                <a:solidFill>
                  <a:srgbClr val="4D4D4F"/>
                </a:solidFill>
                <a:latin typeface="Proxima Soft" panose="02000506030000020004" pitchFamily="50" charset="0"/>
              </a:rPr>
            </a:br>
            <a:endParaRPr lang="en-NZ" dirty="0">
              <a:solidFill>
                <a:srgbClr val="4D4D4F"/>
              </a:solidFill>
              <a:latin typeface="Proxima Soft" panose="02000506030000020004" pitchFamily="50" charset="0"/>
            </a:endParaRPr>
          </a:p>
          <a:p>
            <a:endParaRPr lang="en-NZ" dirty="0"/>
          </a:p>
        </p:txBody>
      </p:sp>
      <p:pic>
        <p:nvPicPr>
          <p:cNvPr id="4" name="Picture 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89780">
            <a:off x="491062" y="5784810"/>
            <a:ext cx="5145117" cy="499946"/>
          </a:xfrm>
          <a:prstGeom prst="rect">
            <a:avLst/>
          </a:prstGeom>
          <a:scene3d>
            <a:camera prst="orthographicFront"/>
            <a:lightRig rig="threePt" dir="t"/>
          </a:scene3d>
          <a:sp3d>
            <a:bevelT/>
            <a:bevelB w="101600" prst="riblet"/>
          </a:sp3d>
        </p:spPr>
      </p:pic>
      <p:pic>
        <p:nvPicPr>
          <p:cNvPr id="6" name="Picture 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21052655">
            <a:off x="7489473" y="1576453"/>
            <a:ext cx="4178515" cy="1485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233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264486" y="241749"/>
            <a:ext cx="4596294" cy="577600"/>
          </a:xfrm>
        </p:spPr>
        <p:txBody>
          <a:bodyPr/>
          <a:lstStyle/>
          <a:p>
            <a:r>
              <a:rPr lang="en-AU" dirty="0"/>
              <a:t>Timeline of implementation</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13</a:t>
            </a:fld>
            <a:endParaRPr lang="en-AU" dirty="0"/>
          </a:p>
        </p:txBody>
      </p:sp>
      <p:pic>
        <p:nvPicPr>
          <p:cNvPr id="60" name="Picture 59" descr="Timeline&#10;&#10;Description automatically generated">
            <a:extLst>
              <a:ext uri="{FF2B5EF4-FFF2-40B4-BE49-F238E27FC236}">
                <a16:creationId xmlns:a16="http://schemas.microsoft.com/office/drawing/2014/main" id="{4509C76A-60FB-476D-8FCB-4C844E4FBA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062" t="22703" r="4628" b="8009"/>
          <a:stretch/>
        </p:blipFill>
        <p:spPr>
          <a:xfrm>
            <a:off x="341628" y="1126875"/>
            <a:ext cx="11508744" cy="491241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0942" y="838075"/>
            <a:ext cx="3436023" cy="2108821"/>
          </a:xfrm>
          <a:prstGeom prst="rect">
            <a:avLst/>
          </a:prstGeom>
        </p:spPr>
      </p:pic>
      <p:sp>
        <p:nvSpPr>
          <p:cNvPr id="7" name="TextBox 6"/>
          <p:cNvSpPr txBox="1"/>
          <p:nvPr/>
        </p:nvSpPr>
        <p:spPr>
          <a:xfrm>
            <a:off x="8650943" y="2187147"/>
            <a:ext cx="3436023" cy="778475"/>
          </a:xfrm>
          <a:prstGeom prst="rect">
            <a:avLst/>
          </a:prstGeom>
          <a:noFill/>
          <a:ln w="28575">
            <a:solidFill>
              <a:srgbClr val="FFFF00"/>
            </a:solidFill>
          </a:ln>
        </p:spPr>
        <p:txBody>
          <a:bodyPr wrap="square" rtlCol="0">
            <a:spAutoFit/>
          </a:bodyPr>
          <a:lstStyle/>
          <a:p>
            <a:endParaRPr lang="en-NZ" dirty="0"/>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706" y="260559"/>
            <a:ext cx="3850106" cy="1689622"/>
          </a:xfrm>
          <a:prstGeom prst="rect">
            <a:avLst/>
          </a:prstGeom>
        </p:spPr>
      </p:pic>
    </p:spTree>
    <p:extLst>
      <p:ext uri="{BB962C8B-B14F-4D97-AF65-F5344CB8AC3E}">
        <p14:creationId xmlns:p14="http://schemas.microsoft.com/office/powerpoint/2010/main" val="2075692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79085" y="252883"/>
            <a:ext cx="4564763" cy="123998"/>
          </a:xfrm>
        </p:spPr>
        <p:txBody>
          <a:bodyPr/>
          <a:lstStyle/>
          <a:p>
            <a:r>
              <a:rPr lang="en-AU" dirty="0"/>
              <a:t>How was it implemented?</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14</a:t>
            </a:fld>
            <a:endParaRPr lang="en-AU" dirty="0"/>
          </a:p>
        </p:txBody>
      </p:sp>
    </p:spTree>
    <p:extLst>
      <p:ext uri="{BB962C8B-B14F-4D97-AF65-F5344CB8AC3E}">
        <p14:creationId xmlns:p14="http://schemas.microsoft.com/office/powerpoint/2010/main" val="1772690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79085" y="252883"/>
            <a:ext cx="4564763" cy="123998"/>
          </a:xfrm>
        </p:spPr>
        <p:txBody>
          <a:bodyPr/>
          <a:lstStyle/>
          <a:p>
            <a:r>
              <a:rPr lang="en-AU" dirty="0"/>
              <a:t>How was it implemented?</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15</a:t>
            </a:fld>
            <a:endParaRPr lang="en-AU" dirty="0"/>
          </a:p>
        </p:txBody>
      </p:sp>
      <p:sp>
        <p:nvSpPr>
          <p:cNvPr id="5" name="Title 1">
            <a:extLst>
              <a:ext uri="{FF2B5EF4-FFF2-40B4-BE49-F238E27FC236}">
                <a16:creationId xmlns:a16="http://schemas.microsoft.com/office/drawing/2014/main" id="{7FE9B03A-28FF-4B3E-B2E8-F0D93C4D7E5A}"/>
              </a:ext>
            </a:extLst>
          </p:cNvPr>
          <p:cNvSpPr txBox="1">
            <a:spLocks/>
          </p:cNvSpPr>
          <p:nvPr/>
        </p:nvSpPr>
        <p:spPr bwMode="white">
          <a:xfrm>
            <a:off x="4501779" y="2800954"/>
            <a:ext cx="3379863" cy="108433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AU" sz="4800" dirty="0"/>
              <a:t>In a hurry</a:t>
            </a:r>
          </a:p>
        </p:txBody>
      </p:sp>
    </p:spTree>
    <p:extLst>
      <p:ext uri="{BB962C8B-B14F-4D97-AF65-F5344CB8AC3E}">
        <p14:creationId xmlns:p14="http://schemas.microsoft.com/office/powerpoint/2010/main" val="54830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79085" y="252883"/>
            <a:ext cx="4564763" cy="123998"/>
          </a:xfrm>
        </p:spPr>
        <p:txBody>
          <a:bodyPr/>
          <a:lstStyle/>
          <a:p>
            <a:r>
              <a:rPr lang="en-AU" dirty="0"/>
              <a:t>How was it implemented?</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16</a:t>
            </a:fld>
            <a:endParaRPr lang="en-AU"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0075" y="-762686"/>
            <a:ext cx="5972286" cy="8720446"/>
          </a:xfrm>
          <a:prstGeom prst="rect">
            <a:avLst/>
          </a:prstGeom>
        </p:spPr>
      </p:pic>
      <p:sp>
        <p:nvSpPr>
          <p:cNvPr id="4" name="TextBox 3"/>
          <p:cNvSpPr txBox="1"/>
          <p:nvPr/>
        </p:nvSpPr>
        <p:spPr>
          <a:xfrm>
            <a:off x="10754315" y="5937349"/>
            <a:ext cx="1132885" cy="646331"/>
          </a:xfrm>
          <a:prstGeom prst="rect">
            <a:avLst/>
          </a:prstGeom>
          <a:noFill/>
        </p:spPr>
        <p:txBody>
          <a:bodyPr wrap="square" rtlCol="0">
            <a:spAutoFit/>
          </a:bodyPr>
          <a:lstStyle/>
          <a:p>
            <a:r>
              <a:rPr lang="en-NZ" dirty="0" err="1"/>
              <a:t>Scarry</a:t>
            </a:r>
            <a:r>
              <a:rPr lang="en-NZ" dirty="0"/>
              <a:t>, R (1968)</a:t>
            </a:r>
          </a:p>
        </p:txBody>
      </p:sp>
    </p:spTree>
    <p:extLst>
      <p:ext uri="{BB962C8B-B14F-4D97-AF65-F5344CB8AC3E}">
        <p14:creationId xmlns:p14="http://schemas.microsoft.com/office/powerpoint/2010/main" val="918606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79085" y="252883"/>
            <a:ext cx="4564763" cy="123998"/>
          </a:xfrm>
        </p:spPr>
        <p:txBody>
          <a:bodyPr/>
          <a:lstStyle/>
          <a:p>
            <a:r>
              <a:rPr lang="en-AU" dirty="0"/>
              <a:t>How was it implemented?</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17</a:t>
            </a:fld>
            <a:endParaRPr lang="en-AU"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160075" y="-762686"/>
            <a:ext cx="5972286" cy="8720446"/>
          </a:xfrm>
          <a:prstGeom prst="rect">
            <a:avLst/>
          </a:prstGeom>
        </p:spPr>
      </p:pic>
      <p:sp>
        <p:nvSpPr>
          <p:cNvPr id="4" name="TextBox 3"/>
          <p:cNvSpPr txBox="1"/>
          <p:nvPr/>
        </p:nvSpPr>
        <p:spPr>
          <a:xfrm>
            <a:off x="10754315" y="5937349"/>
            <a:ext cx="1132885" cy="646331"/>
          </a:xfrm>
          <a:prstGeom prst="rect">
            <a:avLst/>
          </a:prstGeom>
          <a:noFill/>
        </p:spPr>
        <p:txBody>
          <a:bodyPr wrap="square" rtlCol="0">
            <a:spAutoFit/>
          </a:bodyPr>
          <a:lstStyle/>
          <a:p>
            <a:r>
              <a:rPr lang="en-NZ" dirty="0" err="1"/>
              <a:t>Scarry</a:t>
            </a:r>
            <a:r>
              <a:rPr lang="en-NZ" dirty="0"/>
              <a:t>, R (1968)</a:t>
            </a:r>
          </a:p>
        </p:txBody>
      </p:sp>
      <p:sp>
        <p:nvSpPr>
          <p:cNvPr id="7" name="Multiply 6"/>
          <p:cNvSpPr/>
          <p:nvPr/>
        </p:nvSpPr>
        <p:spPr>
          <a:xfrm>
            <a:off x="1785995" y="1636561"/>
            <a:ext cx="3057853" cy="430078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306047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549275"/>
            <a:ext cx="11001376" cy="577600"/>
          </a:xfrm>
        </p:spPr>
        <p:txBody>
          <a:bodyPr/>
          <a:lstStyle/>
          <a:p>
            <a:r>
              <a:rPr lang="en-AU" dirty="0"/>
              <a:t>How was it implemented?</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18</a:t>
            </a:fld>
            <a:endParaRPr lang="en-AU"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4992" y="428704"/>
            <a:ext cx="10615925" cy="5928225"/>
          </a:xfrm>
          <a:prstGeom prst="rect">
            <a:avLst/>
          </a:prstGeom>
        </p:spPr>
      </p:pic>
    </p:spTree>
    <p:extLst>
      <p:ext uri="{BB962C8B-B14F-4D97-AF65-F5344CB8AC3E}">
        <p14:creationId xmlns:p14="http://schemas.microsoft.com/office/powerpoint/2010/main" val="2647808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6666066" y="273852"/>
            <a:ext cx="4389581" cy="577600"/>
          </a:xfrm>
        </p:spPr>
        <p:txBody>
          <a:bodyPr/>
          <a:lstStyle/>
          <a:p>
            <a:r>
              <a:rPr lang="en-AU" dirty="0"/>
              <a:t>How was it implemented?</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19</a:t>
            </a:fld>
            <a:endParaRPr lang="en-AU" dirty="0"/>
          </a:p>
        </p:txBody>
      </p:sp>
      <p:pic>
        <p:nvPicPr>
          <p:cNvPr id="5" name="Picture 4" descr="Graphical user interface, application&#10;&#10;Description automatically generated">
            <a:extLst>
              <a:ext uri="{FF2B5EF4-FFF2-40B4-BE49-F238E27FC236}">
                <a16:creationId xmlns:a16="http://schemas.microsoft.com/office/drawing/2014/main" id="{09BC7319-C9BE-439D-8A56-EEBCCF69C2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197" t="14074" r="32984" b="52037"/>
          <a:stretch/>
        </p:blipFill>
        <p:spPr>
          <a:xfrm>
            <a:off x="1255617" y="2370679"/>
            <a:ext cx="9800030" cy="3924300"/>
          </a:xfrm>
          <a:prstGeom prst="rect">
            <a:avLst/>
          </a:prstGeom>
        </p:spPr>
      </p:pic>
    </p:spTree>
    <p:extLst>
      <p:ext uri="{BB962C8B-B14F-4D97-AF65-F5344CB8AC3E}">
        <p14:creationId xmlns:p14="http://schemas.microsoft.com/office/powerpoint/2010/main" val="236245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B77643-D4CA-488D-8145-9AA38C6966E8}"/>
              </a:ext>
            </a:extLst>
          </p:cNvPr>
          <p:cNvSpPr>
            <a:spLocks noGrp="1"/>
          </p:cNvSpPr>
          <p:nvPr>
            <p:ph type="sldNum" sz="quarter" idx="11"/>
          </p:nvPr>
        </p:nvSpPr>
        <p:spPr/>
        <p:txBody>
          <a:bodyPr/>
          <a:lstStyle/>
          <a:p>
            <a:fld id="{9B3E39EC-4BE2-4DEA-81C0-4ABC0AAB4AC0}" type="slidenum">
              <a:rPr lang="en-AU" smtClean="0"/>
              <a:pPr/>
              <a:t>2</a:t>
            </a:fld>
            <a:endParaRPr lang="en-AU" dirty="0"/>
          </a:p>
        </p:txBody>
      </p:sp>
      <p:sp>
        <p:nvSpPr>
          <p:cNvPr id="13" name="Title 12">
            <a:extLst>
              <a:ext uri="{FF2B5EF4-FFF2-40B4-BE49-F238E27FC236}">
                <a16:creationId xmlns:a16="http://schemas.microsoft.com/office/drawing/2014/main" id="{13778E27-A884-4D3E-8E21-B09C057B3001}"/>
              </a:ext>
            </a:extLst>
          </p:cNvPr>
          <p:cNvSpPr>
            <a:spLocks noGrp="1"/>
          </p:cNvSpPr>
          <p:nvPr>
            <p:ph type="title"/>
          </p:nvPr>
        </p:nvSpPr>
        <p:spPr/>
        <p:txBody>
          <a:bodyPr/>
          <a:lstStyle/>
          <a:p>
            <a:r>
              <a:rPr lang="en-US" dirty="0"/>
              <a:t>Agenda</a:t>
            </a:r>
          </a:p>
        </p:txBody>
      </p:sp>
      <p:sp>
        <p:nvSpPr>
          <p:cNvPr id="14" name="Text Placeholder 13">
            <a:extLst>
              <a:ext uri="{FF2B5EF4-FFF2-40B4-BE49-F238E27FC236}">
                <a16:creationId xmlns:a16="http://schemas.microsoft.com/office/drawing/2014/main" id="{14152E63-54EC-4908-AF2D-A11BC178AE14}"/>
              </a:ext>
            </a:extLst>
          </p:cNvPr>
          <p:cNvSpPr>
            <a:spLocks noGrp="1"/>
          </p:cNvSpPr>
          <p:nvPr>
            <p:ph type="body" sz="quarter" idx="14"/>
          </p:nvPr>
        </p:nvSpPr>
        <p:spPr/>
        <p:txBody>
          <a:bodyPr/>
          <a:lstStyle/>
          <a:p>
            <a:r>
              <a:rPr lang="en-US" dirty="0"/>
              <a:t>Why chlorinate?</a:t>
            </a:r>
          </a:p>
          <a:p>
            <a:r>
              <a:rPr lang="en-AU" dirty="0"/>
              <a:t>What is a free available chlorine residual?</a:t>
            </a:r>
          </a:p>
          <a:p>
            <a:r>
              <a:rPr lang="en-US" dirty="0"/>
              <a:t>Possible impacts on the water supply system</a:t>
            </a:r>
          </a:p>
          <a:p>
            <a:r>
              <a:rPr lang="en-US" dirty="0"/>
              <a:t>Chlorine start-up considerations</a:t>
            </a:r>
          </a:p>
          <a:p>
            <a:endParaRPr lang="en-US" dirty="0"/>
          </a:p>
        </p:txBody>
      </p:sp>
      <p:sp>
        <p:nvSpPr>
          <p:cNvPr id="15" name="Text Placeholder 14">
            <a:extLst>
              <a:ext uri="{FF2B5EF4-FFF2-40B4-BE49-F238E27FC236}">
                <a16:creationId xmlns:a16="http://schemas.microsoft.com/office/drawing/2014/main" id="{AB398E7D-E821-47E4-80FB-5E738C021375}"/>
              </a:ext>
            </a:extLst>
          </p:cNvPr>
          <p:cNvSpPr>
            <a:spLocks noGrp="1"/>
          </p:cNvSpPr>
          <p:nvPr>
            <p:ph type="body" sz="quarter" idx="15"/>
          </p:nvPr>
        </p:nvSpPr>
        <p:spPr/>
        <p:txBody>
          <a:bodyPr/>
          <a:lstStyle/>
          <a:p>
            <a:r>
              <a:rPr lang="en-US" dirty="0"/>
              <a:t>The practice</a:t>
            </a:r>
          </a:p>
        </p:txBody>
      </p:sp>
      <p:sp>
        <p:nvSpPr>
          <p:cNvPr id="16" name="Text Placeholder 15">
            <a:extLst>
              <a:ext uri="{FF2B5EF4-FFF2-40B4-BE49-F238E27FC236}">
                <a16:creationId xmlns:a16="http://schemas.microsoft.com/office/drawing/2014/main" id="{D5168B13-928D-4C4D-B326-3B5A333A2FBD}"/>
              </a:ext>
            </a:extLst>
          </p:cNvPr>
          <p:cNvSpPr>
            <a:spLocks noGrp="1"/>
          </p:cNvSpPr>
          <p:nvPr>
            <p:ph type="body" sz="quarter" idx="16"/>
          </p:nvPr>
        </p:nvSpPr>
        <p:spPr>
          <a:xfrm>
            <a:off x="695342" y="3618292"/>
            <a:ext cx="7670208" cy="2193641"/>
          </a:xfrm>
        </p:spPr>
        <p:txBody>
          <a:bodyPr/>
          <a:lstStyle/>
          <a:p>
            <a:r>
              <a:rPr lang="en-US" dirty="0"/>
              <a:t>Christchurch City Council (CCC)</a:t>
            </a:r>
          </a:p>
          <a:p>
            <a:r>
              <a:rPr lang="en-US" dirty="0"/>
              <a:t>Why are WE chlorinating?</a:t>
            </a:r>
          </a:p>
          <a:p>
            <a:r>
              <a:rPr lang="en-US" dirty="0"/>
              <a:t>Timeline of implementation</a:t>
            </a:r>
          </a:p>
          <a:p>
            <a:r>
              <a:rPr lang="en-US" dirty="0"/>
              <a:t>How was it implemented?</a:t>
            </a:r>
          </a:p>
          <a:p>
            <a:r>
              <a:rPr lang="en-US" dirty="0"/>
              <a:t>Actual impacts</a:t>
            </a:r>
          </a:p>
          <a:p>
            <a:r>
              <a:rPr lang="en-US" dirty="0"/>
              <a:t>Lessons learned for the start-up phase</a:t>
            </a:r>
          </a:p>
        </p:txBody>
      </p:sp>
      <p:sp>
        <p:nvSpPr>
          <p:cNvPr id="17" name="Text Placeholder 16">
            <a:extLst>
              <a:ext uri="{FF2B5EF4-FFF2-40B4-BE49-F238E27FC236}">
                <a16:creationId xmlns:a16="http://schemas.microsoft.com/office/drawing/2014/main" id="{1AE2D5E1-0B2A-4C31-9AB0-D530FE57B3FD}"/>
              </a:ext>
            </a:extLst>
          </p:cNvPr>
          <p:cNvSpPr>
            <a:spLocks noGrp="1"/>
          </p:cNvSpPr>
          <p:nvPr>
            <p:ph type="body" sz="quarter" idx="17"/>
          </p:nvPr>
        </p:nvSpPr>
        <p:spPr/>
        <p:txBody>
          <a:bodyPr/>
          <a:lstStyle/>
          <a:p>
            <a:r>
              <a:rPr lang="en-US" dirty="0"/>
              <a:t>The theory</a:t>
            </a:r>
          </a:p>
        </p:txBody>
      </p:sp>
    </p:spTree>
    <p:extLst>
      <p:ext uri="{BB962C8B-B14F-4D97-AF65-F5344CB8AC3E}">
        <p14:creationId xmlns:p14="http://schemas.microsoft.com/office/powerpoint/2010/main" val="78210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6666066" y="273852"/>
            <a:ext cx="4389581" cy="577600"/>
          </a:xfrm>
        </p:spPr>
        <p:txBody>
          <a:bodyPr/>
          <a:lstStyle/>
          <a:p>
            <a:r>
              <a:rPr lang="en-AU" dirty="0"/>
              <a:t>How was it implemented…</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20</a:t>
            </a:fld>
            <a:endParaRPr lang="en-AU" dirty="0"/>
          </a:p>
        </p:txBody>
      </p:sp>
      <p:pic>
        <p:nvPicPr>
          <p:cNvPr id="5" name="Picture 4" descr="Graphical user interface, application&#10;&#10;Description automatically generated">
            <a:extLst>
              <a:ext uri="{FF2B5EF4-FFF2-40B4-BE49-F238E27FC236}">
                <a16:creationId xmlns:a16="http://schemas.microsoft.com/office/drawing/2014/main" id="{09BC7319-C9BE-439D-8A56-EEBCCF69C2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197" t="14074" r="32984" b="52037"/>
          <a:stretch/>
        </p:blipFill>
        <p:spPr>
          <a:xfrm>
            <a:off x="1255617" y="2370679"/>
            <a:ext cx="9800030" cy="39243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574" y="147882"/>
            <a:ext cx="3344304" cy="2852601"/>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46179" y="147882"/>
            <a:ext cx="2168292" cy="2040372"/>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17995" y="2751019"/>
            <a:ext cx="1908781" cy="2196685"/>
          </a:xfrm>
          <a:prstGeom prst="rect">
            <a:avLst/>
          </a:prstGeom>
          <a:solidFill>
            <a:schemeClr val="tx1"/>
          </a:solidFill>
          <a:ln>
            <a:solidFill>
              <a:schemeClr val="tx1"/>
            </a:solidFill>
          </a:ln>
        </p:spPr>
      </p:pic>
      <p:cxnSp>
        <p:nvCxnSpPr>
          <p:cNvPr id="12" name="Straight Arrow Connector 11"/>
          <p:cNvCxnSpPr/>
          <p:nvPr/>
        </p:nvCxnSpPr>
        <p:spPr>
          <a:xfrm>
            <a:off x="1138213" y="2629912"/>
            <a:ext cx="472102" cy="27351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798465" y="2872673"/>
            <a:ext cx="631354" cy="131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114471" y="3707481"/>
            <a:ext cx="1004440" cy="1305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996462" y="1638774"/>
            <a:ext cx="963956" cy="16315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71249" y="929628"/>
            <a:ext cx="2227114" cy="1569997"/>
          </a:xfrm>
          <a:prstGeom prst="rect">
            <a:avLst/>
          </a:prstGeom>
        </p:spPr>
      </p:pic>
      <p:pic>
        <p:nvPicPr>
          <p:cNvPr id="31" name="Picture 3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7464" y="2538485"/>
            <a:ext cx="520407" cy="520407"/>
          </a:xfrm>
          <a:prstGeom prst="rect">
            <a:avLst/>
          </a:prstGeom>
        </p:spPr>
      </p:pic>
      <p:pic>
        <p:nvPicPr>
          <p:cNvPr id="35" name="Picture 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500609" y="3096864"/>
            <a:ext cx="2214118" cy="1504996"/>
          </a:xfrm>
          <a:prstGeom prst="rect">
            <a:avLst/>
          </a:prstGeom>
        </p:spPr>
      </p:pic>
      <p:pic>
        <p:nvPicPr>
          <p:cNvPr id="46" name="Picture 4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89387" y="960536"/>
            <a:ext cx="1129107" cy="1129107"/>
          </a:xfrm>
          <a:prstGeom prst="rect">
            <a:avLst/>
          </a:prstGeom>
        </p:spPr>
      </p:pic>
      <p:cxnSp>
        <p:nvCxnSpPr>
          <p:cNvPr id="47" name="Straight Arrow Connector 46"/>
          <p:cNvCxnSpPr>
            <a:endCxn id="46" idx="1"/>
          </p:cNvCxnSpPr>
          <p:nvPr/>
        </p:nvCxnSpPr>
        <p:spPr>
          <a:xfrm>
            <a:off x="5597065" y="1214704"/>
            <a:ext cx="1492322" cy="3103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8218494" y="1638774"/>
            <a:ext cx="1211325" cy="10894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3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143132" y="81801"/>
            <a:ext cx="4890114" cy="706475"/>
          </a:xfrm>
        </p:spPr>
        <p:txBody>
          <a:bodyPr/>
          <a:lstStyle/>
          <a:p>
            <a:r>
              <a:rPr lang="en-AU" dirty="0"/>
              <a:t>Chlorine dose and control</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21</a:t>
            </a:fld>
            <a:endParaRPr lang="en-AU" dirty="0"/>
          </a:p>
        </p:txBody>
      </p:sp>
      <p:sp>
        <p:nvSpPr>
          <p:cNvPr id="8" name="Rectangle 7"/>
          <p:cNvSpPr/>
          <p:nvPr/>
        </p:nvSpPr>
        <p:spPr>
          <a:xfrm>
            <a:off x="3987312" y="6061927"/>
            <a:ext cx="2476262" cy="537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32" y="655567"/>
            <a:ext cx="3345912" cy="2389937"/>
          </a:xfrm>
          <a:prstGeom prst="rect">
            <a:avLst/>
          </a:prstGeom>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6180" y="1893376"/>
            <a:ext cx="3651011" cy="2613888"/>
          </a:xfrm>
          <a:prstGeom prst="rect">
            <a:avLst/>
          </a:prstGeom>
        </p:spPr>
      </p:pic>
      <p:pic>
        <p:nvPicPr>
          <p:cNvPr id="32" name="Picture 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4327" y="3200320"/>
            <a:ext cx="4693475" cy="3343148"/>
          </a:xfrm>
          <a:prstGeom prst="rect">
            <a:avLst/>
          </a:prstGeom>
        </p:spPr>
      </p:pic>
    </p:spTree>
    <p:extLst>
      <p:ext uri="{BB962C8B-B14F-4D97-AF65-F5344CB8AC3E}">
        <p14:creationId xmlns:p14="http://schemas.microsoft.com/office/powerpoint/2010/main" val="3425782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143132" y="81801"/>
            <a:ext cx="11001376" cy="577600"/>
          </a:xfrm>
        </p:spPr>
        <p:txBody>
          <a:bodyPr/>
          <a:lstStyle/>
          <a:p>
            <a:r>
              <a:rPr lang="en-AU" dirty="0"/>
              <a:t>Dose reduction and removal</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22</a:t>
            </a:fld>
            <a:endParaRPr lang="en-AU"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31629">
            <a:off x="594903" y="838186"/>
            <a:ext cx="5011953" cy="267238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8037" y="235413"/>
            <a:ext cx="1733639" cy="1727289"/>
          </a:xfrm>
          <a:prstGeom prst="rect">
            <a:avLst/>
          </a:prstGeom>
        </p:spPr>
      </p:pic>
      <p:sp>
        <p:nvSpPr>
          <p:cNvPr id="8" name="Rectangle 7"/>
          <p:cNvSpPr/>
          <p:nvPr/>
        </p:nvSpPr>
        <p:spPr>
          <a:xfrm>
            <a:off x="6314303" y="5993027"/>
            <a:ext cx="2476262" cy="537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427958">
            <a:off x="5763966" y="4820468"/>
            <a:ext cx="6053198" cy="1488892"/>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51551" y="2251646"/>
            <a:ext cx="6546610" cy="2129406"/>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48157">
            <a:off x="871169" y="2734827"/>
            <a:ext cx="4746645" cy="1934222"/>
          </a:xfrm>
          <a:prstGeom prst="rect">
            <a:avLst/>
          </a:prstGeom>
          <a:scene3d>
            <a:camera prst="orthographicFront"/>
            <a:lightRig rig="threePt" dir="t"/>
          </a:scene3d>
          <a:sp3d>
            <a:bevelT w="114300" prst="hardEdge"/>
          </a:sp3d>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262964">
            <a:off x="1325308" y="4771132"/>
            <a:ext cx="4047540" cy="1542479"/>
          </a:xfrm>
          <a:prstGeom prst="rect">
            <a:avLst/>
          </a:prstGeom>
        </p:spPr>
      </p:pic>
    </p:spTree>
    <p:extLst>
      <p:ext uri="{BB962C8B-B14F-4D97-AF65-F5344CB8AC3E}">
        <p14:creationId xmlns:p14="http://schemas.microsoft.com/office/powerpoint/2010/main" val="27764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143132" y="81801"/>
            <a:ext cx="3199158" cy="706475"/>
          </a:xfrm>
        </p:spPr>
        <p:txBody>
          <a:bodyPr/>
          <a:lstStyle/>
          <a:p>
            <a:r>
              <a:rPr lang="en-AU" dirty="0"/>
              <a:t>Dose reduction and  removal</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23</a:t>
            </a:fld>
            <a:endParaRPr lang="en-AU"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3482" y="0"/>
            <a:ext cx="5933612" cy="6671680"/>
          </a:xfrm>
          <a:prstGeom prst="rect">
            <a:avLst/>
          </a:prstGeom>
        </p:spPr>
      </p:pic>
      <p:sp>
        <p:nvSpPr>
          <p:cNvPr id="8" name="Rectangle 7"/>
          <p:cNvSpPr/>
          <p:nvPr/>
        </p:nvSpPr>
        <p:spPr>
          <a:xfrm>
            <a:off x="3987312" y="6061927"/>
            <a:ext cx="2476262" cy="537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11681">
            <a:off x="669762" y="2350339"/>
            <a:ext cx="3043923" cy="1633577"/>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12454" y="4424766"/>
            <a:ext cx="2116886" cy="1645419"/>
          </a:xfrm>
          <a:prstGeom prst="rect">
            <a:avLst/>
          </a:prstGeom>
        </p:spPr>
      </p:pic>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605987">
            <a:off x="9864751" y="214409"/>
            <a:ext cx="2012293" cy="1509219"/>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962373">
            <a:off x="10004079" y="2203566"/>
            <a:ext cx="1733639" cy="1727289"/>
          </a:xfrm>
          <a:prstGeom prst="rect">
            <a:avLst/>
          </a:prstGeom>
        </p:spPr>
      </p:pic>
      <p:pic>
        <p:nvPicPr>
          <p:cNvPr id="28" name="Picture 2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114424">
            <a:off x="292697" y="843027"/>
            <a:ext cx="3133841" cy="957134"/>
          </a:xfrm>
          <a:prstGeom prst="rect">
            <a:avLst/>
          </a:prstGeom>
        </p:spPr>
      </p:pic>
      <p:pic>
        <p:nvPicPr>
          <p:cNvPr id="30" name="Picture 29"/>
          <p:cNvPicPr>
            <a:picLocks noChangeAspect="1"/>
          </p:cNvPicPr>
          <p:nvPr/>
        </p:nvPicPr>
        <p:blipFill>
          <a:blip r:embed="rId9"/>
          <a:stretch>
            <a:fillRect/>
          </a:stretch>
        </p:blipFill>
        <p:spPr>
          <a:xfrm rot="21375339">
            <a:off x="421139" y="4388851"/>
            <a:ext cx="3156747" cy="1673076"/>
          </a:xfrm>
          <a:prstGeom prst="rect">
            <a:avLst/>
          </a:prstGeom>
        </p:spPr>
      </p:pic>
      <p:cxnSp>
        <p:nvCxnSpPr>
          <p:cNvPr id="33" name="Straight Arrow Connector 32"/>
          <p:cNvCxnSpPr>
            <a:stCxn id="28" idx="2"/>
          </p:cNvCxnSpPr>
          <p:nvPr/>
        </p:nvCxnSpPr>
        <p:spPr>
          <a:xfrm>
            <a:off x="1926990" y="1795395"/>
            <a:ext cx="2115289" cy="5000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a:stCxn id="26" idx="1"/>
          </p:cNvCxnSpPr>
          <p:nvPr/>
        </p:nvCxnSpPr>
        <p:spPr>
          <a:xfrm flipH="1">
            <a:off x="7283670" y="792578"/>
            <a:ext cx="2596672" cy="27947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p:cNvCxnSpPr>
            <a:stCxn id="27" idx="1"/>
          </p:cNvCxnSpPr>
          <p:nvPr/>
        </p:nvCxnSpPr>
        <p:spPr>
          <a:xfrm flipH="1" flipV="1">
            <a:off x="8478262" y="2799956"/>
            <a:ext cx="1540685" cy="4271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p:cNvCxnSpPr>
            <a:stCxn id="24" idx="0"/>
          </p:cNvCxnSpPr>
          <p:nvPr/>
        </p:nvCxnSpPr>
        <p:spPr>
          <a:xfrm flipH="1" flipV="1">
            <a:off x="8412480" y="3872013"/>
            <a:ext cx="2458417" cy="552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p:cNvCxnSpPr>
            <a:stCxn id="23" idx="3"/>
          </p:cNvCxnSpPr>
          <p:nvPr/>
        </p:nvCxnSpPr>
        <p:spPr>
          <a:xfrm flipV="1">
            <a:off x="3707434" y="2388194"/>
            <a:ext cx="1665454" cy="9167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p:cNvCxnSpPr>
            <a:stCxn id="30" idx="3"/>
          </p:cNvCxnSpPr>
          <p:nvPr/>
        </p:nvCxnSpPr>
        <p:spPr>
          <a:xfrm flipV="1">
            <a:off x="3574517" y="4567035"/>
            <a:ext cx="467762" cy="5552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16638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486383"/>
            <a:ext cx="2384087" cy="640492"/>
          </a:xfrm>
        </p:spPr>
        <p:txBody>
          <a:bodyPr/>
          <a:lstStyle/>
          <a:p>
            <a:r>
              <a:rPr lang="en-AU" dirty="0"/>
              <a:t>Lesson learnt</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24</a:t>
            </a:fld>
            <a:endParaRPr lang="en-AU" dirty="0"/>
          </a:p>
        </p:txBody>
      </p:sp>
      <p:pic>
        <p:nvPicPr>
          <p:cNvPr id="5" name="Picture 2">
            <a:extLst>
              <a:ext uri="{FF2B5EF4-FFF2-40B4-BE49-F238E27FC236}">
                <a16:creationId xmlns:a16="http://schemas.microsoft.com/office/drawing/2014/main" id="{FEF03B32-62AA-4B76-BA32-69AC80D1BE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695" y="1501934"/>
            <a:ext cx="4709274" cy="3256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12812" y="5133406"/>
            <a:ext cx="8966899" cy="1216118"/>
          </a:xfrm>
          <a:prstGeom prst="rect">
            <a:avLst/>
          </a:prstGeom>
        </p:spPr>
      </p:pic>
    </p:spTree>
    <p:extLst>
      <p:ext uri="{BB962C8B-B14F-4D97-AF65-F5344CB8AC3E}">
        <p14:creationId xmlns:p14="http://schemas.microsoft.com/office/powerpoint/2010/main" val="2551598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549275"/>
            <a:ext cx="11001376" cy="577600"/>
          </a:xfrm>
        </p:spPr>
        <p:txBody>
          <a:bodyPr/>
          <a:lstStyle/>
          <a:p>
            <a:r>
              <a:rPr lang="en-AU" dirty="0"/>
              <a:t>Lesson learnt – times change</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25</a:t>
            </a:fld>
            <a:endParaRPr lang="en-AU" dirty="0"/>
          </a:p>
        </p:txBody>
      </p:sp>
      <p:pic>
        <p:nvPicPr>
          <p:cNvPr id="5" name="Picture 2">
            <a:extLst>
              <a:ext uri="{FF2B5EF4-FFF2-40B4-BE49-F238E27FC236}">
                <a16:creationId xmlns:a16="http://schemas.microsoft.com/office/drawing/2014/main" id="{FEF03B32-62AA-4B76-BA32-69AC80D1BE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695" y="1501934"/>
            <a:ext cx="4709274" cy="32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5437" y="1478604"/>
            <a:ext cx="4421143" cy="3279743"/>
          </a:xfrm>
          <a:prstGeom prst="rect">
            <a:avLst/>
          </a:prstGeom>
        </p:spPr>
      </p:pic>
    </p:spTree>
    <p:extLst>
      <p:ext uri="{BB962C8B-B14F-4D97-AF65-F5344CB8AC3E}">
        <p14:creationId xmlns:p14="http://schemas.microsoft.com/office/powerpoint/2010/main" val="2457939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549275"/>
            <a:ext cx="11001376" cy="577600"/>
          </a:xfrm>
        </p:spPr>
        <p:txBody>
          <a:bodyPr/>
          <a:lstStyle/>
          <a:p>
            <a:r>
              <a:rPr lang="en-AU" dirty="0"/>
              <a:t>Lesson learnt – times change</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26</a:t>
            </a:fld>
            <a:endParaRPr lang="en-AU" dirty="0"/>
          </a:p>
        </p:txBody>
      </p:sp>
      <p:pic>
        <p:nvPicPr>
          <p:cNvPr id="5" name="Picture 2">
            <a:extLst>
              <a:ext uri="{FF2B5EF4-FFF2-40B4-BE49-F238E27FC236}">
                <a16:creationId xmlns:a16="http://schemas.microsoft.com/office/drawing/2014/main" id="{FEF03B32-62AA-4B76-BA32-69AC80D1BE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695" y="1501934"/>
            <a:ext cx="4709274" cy="32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5437" y="1478604"/>
            <a:ext cx="4421143" cy="3279743"/>
          </a:xfrm>
          <a:prstGeom prst="rect">
            <a:avLst/>
          </a:prstGeom>
        </p:spPr>
      </p:pic>
      <p:sp>
        <p:nvSpPr>
          <p:cNvPr id="7" name="TextBox 6"/>
          <p:cNvSpPr txBox="1"/>
          <p:nvPr/>
        </p:nvSpPr>
        <p:spPr>
          <a:xfrm>
            <a:off x="1788339" y="5007126"/>
            <a:ext cx="2589453" cy="584775"/>
          </a:xfrm>
          <a:prstGeom prst="rect">
            <a:avLst/>
          </a:prstGeom>
          <a:noFill/>
        </p:spPr>
        <p:txBody>
          <a:bodyPr wrap="square" rtlCol="0">
            <a:spAutoFit/>
          </a:bodyPr>
          <a:lstStyle/>
          <a:p>
            <a:r>
              <a:rPr lang="en-NZ" sz="3200" dirty="0"/>
              <a:t>Public health</a:t>
            </a:r>
          </a:p>
        </p:txBody>
      </p:sp>
      <p:sp>
        <p:nvSpPr>
          <p:cNvPr id="8" name="TextBox 7"/>
          <p:cNvSpPr txBox="1"/>
          <p:nvPr/>
        </p:nvSpPr>
        <p:spPr>
          <a:xfrm>
            <a:off x="7031614" y="5007126"/>
            <a:ext cx="3588038" cy="584775"/>
          </a:xfrm>
          <a:prstGeom prst="rect">
            <a:avLst/>
          </a:prstGeom>
          <a:noFill/>
        </p:spPr>
        <p:txBody>
          <a:bodyPr wrap="square" rtlCol="0">
            <a:spAutoFit/>
          </a:bodyPr>
          <a:lstStyle/>
          <a:p>
            <a:r>
              <a:rPr lang="en-NZ" sz="3200" dirty="0"/>
              <a:t>Public wellbeing</a:t>
            </a:r>
          </a:p>
        </p:txBody>
      </p:sp>
    </p:spTree>
    <p:extLst>
      <p:ext uri="{BB962C8B-B14F-4D97-AF65-F5344CB8AC3E}">
        <p14:creationId xmlns:p14="http://schemas.microsoft.com/office/powerpoint/2010/main" val="749788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00514" y="112475"/>
            <a:ext cx="11001376" cy="577600"/>
          </a:xfrm>
        </p:spPr>
        <p:txBody>
          <a:bodyPr/>
          <a:lstStyle/>
          <a:p>
            <a:r>
              <a:rPr lang="en-AU" dirty="0"/>
              <a:t>Lessons learnt – taste and odour</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27</a:t>
            </a:fld>
            <a:endParaRPr lang="en-AU"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514" y="581790"/>
            <a:ext cx="11365066" cy="5366539"/>
          </a:xfrm>
          <a:prstGeom prst="rect">
            <a:avLst/>
          </a:prstGeom>
        </p:spPr>
      </p:pic>
    </p:spTree>
    <p:extLst>
      <p:ext uri="{BB962C8B-B14F-4D97-AF65-F5344CB8AC3E}">
        <p14:creationId xmlns:p14="http://schemas.microsoft.com/office/powerpoint/2010/main" val="2289017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00514" y="79718"/>
            <a:ext cx="10474438" cy="577600"/>
          </a:xfrm>
        </p:spPr>
        <p:txBody>
          <a:bodyPr/>
          <a:lstStyle/>
          <a:p>
            <a:r>
              <a:rPr lang="en-AU" dirty="0"/>
              <a:t>Lessons learnt – taste and odour 1</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28</a:t>
            </a:fld>
            <a:endParaRPr lang="en-AU"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514" y="581790"/>
            <a:ext cx="11365066" cy="5366539"/>
          </a:xfrm>
          <a:prstGeom prst="rect">
            <a:avLst/>
          </a:prstGeom>
        </p:spPr>
      </p:pic>
      <p:pic>
        <p:nvPicPr>
          <p:cNvPr id="6" name="Picture 5"/>
          <p:cNvPicPr>
            <a:picLocks noChangeAspect="1"/>
          </p:cNvPicPr>
          <p:nvPr/>
        </p:nvPicPr>
        <p:blipFill>
          <a:blip r:embed="rId4"/>
          <a:stretch>
            <a:fillRect/>
          </a:stretch>
        </p:blipFill>
        <p:spPr>
          <a:xfrm>
            <a:off x="3147476" y="713962"/>
            <a:ext cx="8310846" cy="5138108"/>
          </a:xfrm>
          <a:prstGeom prst="rect">
            <a:avLst/>
          </a:prstGeom>
        </p:spPr>
      </p:pic>
      <p:pic>
        <p:nvPicPr>
          <p:cNvPr id="10" name="Picture 9"/>
          <p:cNvPicPr>
            <a:picLocks noChangeAspect="1"/>
          </p:cNvPicPr>
          <p:nvPr/>
        </p:nvPicPr>
        <p:blipFill>
          <a:blip r:embed="rId5"/>
          <a:stretch>
            <a:fillRect/>
          </a:stretch>
        </p:blipFill>
        <p:spPr>
          <a:xfrm>
            <a:off x="6696582" y="1805583"/>
            <a:ext cx="1809224" cy="783867"/>
          </a:xfrm>
          <a:prstGeom prst="rect">
            <a:avLst/>
          </a:prstGeom>
        </p:spPr>
      </p:pic>
    </p:spTree>
    <p:extLst>
      <p:ext uri="{BB962C8B-B14F-4D97-AF65-F5344CB8AC3E}">
        <p14:creationId xmlns:p14="http://schemas.microsoft.com/office/powerpoint/2010/main" val="2817503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196687" y="131659"/>
            <a:ext cx="2142868" cy="1896764"/>
          </a:xfrm>
        </p:spPr>
        <p:txBody>
          <a:bodyPr/>
          <a:lstStyle/>
          <a:p>
            <a:r>
              <a:rPr lang="en-AU" dirty="0"/>
              <a:t>Christchurch City Council</a:t>
            </a:r>
            <a:br>
              <a:rPr lang="en-AU" dirty="0"/>
            </a:br>
            <a:br>
              <a:rPr lang="en-AU" dirty="0"/>
            </a:br>
            <a:r>
              <a:rPr lang="en-AU" dirty="0"/>
              <a:t>Water quality</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29</a:t>
            </a:fld>
            <a:endParaRPr lang="en-AU"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3335" y="0"/>
            <a:ext cx="4151214" cy="6672106"/>
          </a:xfrm>
          <a:prstGeom prst="rect">
            <a:avLst/>
          </a:prstGeom>
        </p:spPr>
      </p:pic>
      <p:pic>
        <p:nvPicPr>
          <p:cNvPr id="6" name="Picture 5"/>
          <p:cNvPicPr>
            <a:picLocks noChangeAspect="1"/>
          </p:cNvPicPr>
          <p:nvPr/>
        </p:nvPicPr>
        <p:blipFill>
          <a:blip r:embed="rId4"/>
          <a:stretch>
            <a:fillRect/>
          </a:stretch>
        </p:blipFill>
        <p:spPr>
          <a:xfrm>
            <a:off x="6618329" y="66924"/>
            <a:ext cx="5506308" cy="6605182"/>
          </a:xfrm>
          <a:prstGeom prst="rect">
            <a:avLst/>
          </a:prstGeom>
        </p:spPr>
      </p:pic>
    </p:spTree>
    <p:extLst>
      <p:ext uri="{BB962C8B-B14F-4D97-AF65-F5344CB8AC3E}">
        <p14:creationId xmlns:p14="http://schemas.microsoft.com/office/powerpoint/2010/main" val="110220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351564"/>
            <a:ext cx="11001376" cy="577600"/>
          </a:xfrm>
        </p:spPr>
        <p:txBody>
          <a:bodyPr/>
          <a:lstStyle/>
          <a:p>
            <a:r>
              <a:rPr lang="en-AU" dirty="0"/>
              <a:t>Why chlorinate?</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a:t>
            </a:fld>
            <a:endParaRPr lang="en-AU" dirty="0"/>
          </a:p>
        </p:txBody>
      </p:sp>
      <p:sp>
        <p:nvSpPr>
          <p:cNvPr id="9" name="TextBox 8">
            <a:extLst>
              <a:ext uri="{FF2B5EF4-FFF2-40B4-BE49-F238E27FC236}">
                <a16:creationId xmlns:a16="http://schemas.microsoft.com/office/drawing/2014/main" id="{3299AAE1-19CF-4DD5-AC77-0FE19AF28C02}"/>
              </a:ext>
            </a:extLst>
          </p:cNvPr>
          <p:cNvSpPr txBox="1"/>
          <p:nvPr/>
        </p:nvSpPr>
        <p:spPr>
          <a:xfrm>
            <a:off x="142240" y="6097954"/>
            <a:ext cx="11958320" cy="307777"/>
          </a:xfrm>
          <a:prstGeom prst="rect">
            <a:avLst/>
          </a:prstGeom>
          <a:noFill/>
        </p:spPr>
        <p:txBody>
          <a:bodyPr wrap="square">
            <a:spAutoFit/>
          </a:bodyPr>
          <a:lstStyle/>
          <a:p>
            <a:pPr marL="0" indent="0">
              <a:buNone/>
            </a:pPr>
            <a:r>
              <a:rPr lang="en-NZ" sz="1400" dirty="0"/>
              <a:t>Source: Water Conditioning &amp; Purification International Magazine (2000). The Chlorination of Drinking Water: Benefits, Issues and the Future</a:t>
            </a:r>
            <a:endParaRPr lang="en-NZ" sz="1400" i="1" dirty="0"/>
          </a:p>
        </p:txBody>
      </p:sp>
      <p:sp>
        <p:nvSpPr>
          <p:cNvPr id="8" name="TextBox 7">
            <a:extLst>
              <a:ext uri="{FF2B5EF4-FFF2-40B4-BE49-F238E27FC236}">
                <a16:creationId xmlns:a16="http://schemas.microsoft.com/office/drawing/2014/main" id="{399E6A00-9F31-47B8-88F0-A31E52798A61}"/>
              </a:ext>
            </a:extLst>
          </p:cNvPr>
          <p:cNvSpPr txBox="1"/>
          <p:nvPr/>
        </p:nvSpPr>
        <p:spPr>
          <a:xfrm>
            <a:off x="390524" y="1064391"/>
            <a:ext cx="11106152" cy="369332"/>
          </a:xfrm>
          <a:prstGeom prst="rect">
            <a:avLst/>
          </a:prstGeom>
          <a:noFill/>
          <a:ln>
            <a:noFill/>
          </a:ln>
        </p:spPr>
        <p:txBody>
          <a:bodyPr wrap="square">
            <a:spAutoFit/>
          </a:bodyPr>
          <a:lstStyle/>
          <a:p>
            <a:r>
              <a:rPr lang="en-NZ" dirty="0"/>
              <a:t>The primary motivator is to provide safe drinking water.</a:t>
            </a:r>
          </a:p>
        </p:txBody>
      </p:sp>
      <p:pic>
        <p:nvPicPr>
          <p:cNvPr id="1026" name="Picture 2">
            <a:extLst>
              <a:ext uri="{FF2B5EF4-FFF2-40B4-BE49-F238E27FC236}">
                <a16:creationId xmlns:a16="http://schemas.microsoft.com/office/drawing/2014/main" id="{FEF03B32-62AA-4B76-BA32-69AC80D1BE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5563" y="1395239"/>
            <a:ext cx="6800850" cy="470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566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717477" y="196676"/>
            <a:ext cx="7237803" cy="577600"/>
          </a:xfrm>
        </p:spPr>
        <p:txBody>
          <a:bodyPr/>
          <a:lstStyle/>
          <a:p>
            <a:r>
              <a:rPr lang="en-AU" dirty="0"/>
              <a:t>Lessons learnt – demand</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30</a:t>
            </a:fld>
            <a:endParaRPr lang="en-AU" dirty="0"/>
          </a:p>
        </p:txBody>
      </p:sp>
      <p:grpSp>
        <p:nvGrpSpPr>
          <p:cNvPr id="8" name="Group 7"/>
          <p:cNvGrpSpPr/>
          <p:nvPr/>
        </p:nvGrpSpPr>
        <p:grpSpPr>
          <a:xfrm>
            <a:off x="2356736" y="1122556"/>
            <a:ext cx="7271124" cy="4838523"/>
            <a:chOff x="814518" y="296451"/>
            <a:chExt cx="7271124" cy="4838523"/>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518" y="296451"/>
              <a:ext cx="7271124" cy="366413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6865" y="2359881"/>
              <a:ext cx="4864350" cy="2775093"/>
            </a:xfrm>
            <a:prstGeom prst="rect">
              <a:avLst/>
            </a:prstGeom>
          </p:spPr>
        </p:pic>
      </p:grpSp>
    </p:spTree>
    <p:extLst>
      <p:ext uri="{BB962C8B-B14F-4D97-AF65-F5344CB8AC3E}">
        <p14:creationId xmlns:p14="http://schemas.microsoft.com/office/powerpoint/2010/main" val="341388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549275"/>
            <a:ext cx="11001376" cy="577600"/>
          </a:xfrm>
        </p:spPr>
        <p:txBody>
          <a:bodyPr/>
          <a:lstStyle/>
          <a:p>
            <a:r>
              <a:rPr lang="en-AU" dirty="0"/>
              <a:t>Lessons learnt – taste and odour 1</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31</a:t>
            </a:fld>
            <a:endParaRPr lang="en-AU"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5121" y="1027688"/>
            <a:ext cx="7328277" cy="5413572"/>
          </a:xfrm>
          <a:prstGeom prst="rect">
            <a:avLst/>
          </a:prstGeom>
        </p:spPr>
      </p:pic>
      <p:sp>
        <p:nvSpPr>
          <p:cNvPr id="6" name="Donut 5"/>
          <p:cNvSpPr/>
          <p:nvPr/>
        </p:nvSpPr>
        <p:spPr>
          <a:xfrm>
            <a:off x="6144316" y="2143795"/>
            <a:ext cx="2054106" cy="2000785"/>
          </a:xfrm>
          <a:prstGeom prst="donut">
            <a:avLst>
              <a:gd name="adj" fmla="val 725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0" name="Donut 9"/>
          <p:cNvSpPr/>
          <p:nvPr/>
        </p:nvSpPr>
        <p:spPr>
          <a:xfrm>
            <a:off x="5978119" y="4078386"/>
            <a:ext cx="1960168" cy="1780731"/>
          </a:xfrm>
          <a:prstGeom prst="donut">
            <a:avLst>
              <a:gd name="adj" fmla="val 725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1" name="Donut 10"/>
          <p:cNvSpPr/>
          <p:nvPr/>
        </p:nvSpPr>
        <p:spPr>
          <a:xfrm>
            <a:off x="7847996" y="4183298"/>
            <a:ext cx="1515502" cy="1322738"/>
          </a:xfrm>
          <a:prstGeom prst="donut">
            <a:avLst>
              <a:gd name="adj" fmla="val 725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2" name="Donut 11"/>
          <p:cNvSpPr/>
          <p:nvPr/>
        </p:nvSpPr>
        <p:spPr>
          <a:xfrm>
            <a:off x="7847996" y="3468477"/>
            <a:ext cx="1206011" cy="1102335"/>
          </a:xfrm>
          <a:prstGeom prst="donut">
            <a:avLst>
              <a:gd name="adj" fmla="val 725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3" name="Donut 12"/>
          <p:cNvSpPr/>
          <p:nvPr/>
        </p:nvSpPr>
        <p:spPr>
          <a:xfrm>
            <a:off x="8997362" y="2861536"/>
            <a:ext cx="2266751" cy="2128205"/>
          </a:xfrm>
          <a:prstGeom prst="donut">
            <a:avLst>
              <a:gd name="adj" fmla="val 725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071" y="1319096"/>
            <a:ext cx="4197444" cy="4990263"/>
          </a:xfrm>
          <a:prstGeom prst="rect">
            <a:avLst/>
          </a:prstGeom>
        </p:spPr>
      </p:pic>
      <p:pic>
        <p:nvPicPr>
          <p:cNvPr id="7" name="Picture 6"/>
          <p:cNvPicPr>
            <a:picLocks noChangeAspect="1"/>
          </p:cNvPicPr>
          <p:nvPr/>
        </p:nvPicPr>
        <p:blipFill>
          <a:blip r:embed="rId5"/>
          <a:stretch>
            <a:fillRect/>
          </a:stretch>
        </p:blipFill>
        <p:spPr>
          <a:xfrm>
            <a:off x="1947184" y="2372026"/>
            <a:ext cx="917397" cy="735316"/>
          </a:xfrm>
          <a:prstGeom prst="rect">
            <a:avLst/>
          </a:prstGeom>
        </p:spPr>
      </p:pic>
      <p:pic>
        <p:nvPicPr>
          <p:cNvPr id="14" name="Picture 13"/>
          <p:cNvPicPr>
            <a:picLocks noChangeAspect="1"/>
          </p:cNvPicPr>
          <p:nvPr/>
        </p:nvPicPr>
        <p:blipFill>
          <a:blip r:embed="rId6"/>
          <a:stretch>
            <a:fillRect/>
          </a:stretch>
        </p:blipFill>
        <p:spPr>
          <a:xfrm>
            <a:off x="7487685" y="3284643"/>
            <a:ext cx="438558" cy="396790"/>
          </a:xfrm>
          <a:prstGeom prst="rect">
            <a:avLst/>
          </a:prstGeom>
        </p:spPr>
      </p:pic>
      <p:pic>
        <p:nvPicPr>
          <p:cNvPr id="15" name="Picture 14"/>
          <p:cNvPicPr>
            <a:picLocks noChangeAspect="1"/>
          </p:cNvPicPr>
          <p:nvPr/>
        </p:nvPicPr>
        <p:blipFill>
          <a:blip r:embed="rId6"/>
          <a:stretch>
            <a:fillRect/>
          </a:stretch>
        </p:blipFill>
        <p:spPr>
          <a:xfrm>
            <a:off x="9313073" y="3939652"/>
            <a:ext cx="438558" cy="396790"/>
          </a:xfrm>
          <a:prstGeom prst="rect">
            <a:avLst/>
          </a:prstGeom>
        </p:spPr>
      </p:pic>
      <p:pic>
        <p:nvPicPr>
          <p:cNvPr id="16" name="Picture 15"/>
          <p:cNvPicPr>
            <a:picLocks noChangeAspect="1"/>
          </p:cNvPicPr>
          <p:nvPr/>
        </p:nvPicPr>
        <p:blipFill>
          <a:blip r:embed="rId6"/>
          <a:stretch>
            <a:fillRect/>
          </a:stretch>
        </p:blipFill>
        <p:spPr>
          <a:xfrm>
            <a:off x="7268406" y="4761158"/>
            <a:ext cx="438558" cy="396790"/>
          </a:xfrm>
          <a:prstGeom prst="rect">
            <a:avLst/>
          </a:prstGeom>
        </p:spPr>
      </p:pic>
    </p:spTree>
    <p:extLst>
      <p:ext uri="{BB962C8B-B14F-4D97-AF65-F5344CB8AC3E}">
        <p14:creationId xmlns:p14="http://schemas.microsoft.com/office/powerpoint/2010/main" val="3858757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00514" y="79718"/>
            <a:ext cx="10474438" cy="577600"/>
          </a:xfrm>
        </p:spPr>
        <p:txBody>
          <a:bodyPr/>
          <a:lstStyle/>
          <a:p>
            <a:r>
              <a:rPr lang="en-AU" dirty="0"/>
              <a:t>Lessons learnt – taste and odour 2</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32</a:t>
            </a:fld>
            <a:endParaRPr lang="en-AU"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514" y="581790"/>
            <a:ext cx="11365066" cy="5366539"/>
          </a:xfrm>
          <a:prstGeom prst="rect">
            <a:avLst/>
          </a:prstGeom>
        </p:spPr>
      </p:pic>
      <p:pic>
        <p:nvPicPr>
          <p:cNvPr id="5" name="Picture 4"/>
          <p:cNvPicPr>
            <a:picLocks noChangeAspect="1"/>
          </p:cNvPicPr>
          <p:nvPr/>
        </p:nvPicPr>
        <p:blipFill>
          <a:blip r:embed="rId4"/>
          <a:stretch>
            <a:fillRect/>
          </a:stretch>
        </p:blipFill>
        <p:spPr>
          <a:xfrm>
            <a:off x="3105798" y="720192"/>
            <a:ext cx="8392984" cy="5155866"/>
          </a:xfrm>
          <a:prstGeom prst="rect">
            <a:avLst/>
          </a:prstGeom>
        </p:spPr>
      </p:pic>
      <p:sp>
        <p:nvSpPr>
          <p:cNvPr id="7" name="Rectangle 6"/>
          <p:cNvSpPr/>
          <p:nvPr/>
        </p:nvSpPr>
        <p:spPr>
          <a:xfrm>
            <a:off x="1594654" y="5986194"/>
            <a:ext cx="9668540" cy="646331"/>
          </a:xfrm>
          <a:prstGeom prst="rect">
            <a:avLst/>
          </a:prstGeom>
        </p:spPr>
        <p:txBody>
          <a:bodyPr wrap="square">
            <a:spAutoFit/>
          </a:bodyPr>
          <a:lstStyle/>
          <a:p>
            <a:r>
              <a:rPr lang="en-NZ" dirty="0"/>
              <a:t>https://www.canada.ca/en/health-canada/services/publications/healthy-living/guidelines-canadian-drinking-water-quality-guideline-technical-document-taste.html#fn11</a:t>
            </a:r>
          </a:p>
        </p:txBody>
      </p:sp>
    </p:spTree>
    <p:extLst>
      <p:ext uri="{BB962C8B-B14F-4D97-AF65-F5344CB8AC3E}">
        <p14:creationId xmlns:p14="http://schemas.microsoft.com/office/powerpoint/2010/main" val="1578617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00514" y="79718"/>
            <a:ext cx="10474438" cy="577600"/>
          </a:xfrm>
        </p:spPr>
        <p:txBody>
          <a:bodyPr/>
          <a:lstStyle/>
          <a:p>
            <a:r>
              <a:rPr lang="en-AU" dirty="0"/>
              <a:t>Lessons learnt – taste and odour 3</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33</a:t>
            </a:fld>
            <a:endParaRPr lang="en-AU"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0514" y="581790"/>
            <a:ext cx="2882551" cy="536653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69821">
            <a:off x="3343649" y="1669710"/>
            <a:ext cx="4050671" cy="720308"/>
          </a:xfrm>
          <a:prstGeom prst="rect">
            <a:avLst/>
          </a:prstGeom>
        </p:spPr>
      </p:pic>
      <p:pic>
        <p:nvPicPr>
          <p:cNvPr id="7" name="Picture 6"/>
          <p:cNvPicPr>
            <a:picLocks noChangeAspect="1"/>
          </p:cNvPicPr>
          <p:nvPr/>
        </p:nvPicPr>
        <p:blipFill>
          <a:blip r:embed="rId5"/>
          <a:stretch>
            <a:fillRect/>
          </a:stretch>
        </p:blipFill>
        <p:spPr>
          <a:xfrm>
            <a:off x="3477647" y="782611"/>
            <a:ext cx="4442833" cy="73059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02489">
            <a:off x="8394440" y="1411297"/>
            <a:ext cx="3393483" cy="83725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44439" y="2400860"/>
            <a:ext cx="3289653" cy="1030163"/>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63537" y="2678464"/>
            <a:ext cx="3429045" cy="830638"/>
          </a:xfrm>
          <a:prstGeom prst="rect">
            <a:avLst/>
          </a:prstGeom>
        </p:spPr>
      </p:pic>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77169" y="3662847"/>
            <a:ext cx="3415413" cy="1157525"/>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57583" y="2386170"/>
            <a:ext cx="1727656" cy="1481823"/>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59358" y="4974117"/>
            <a:ext cx="3257413" cy="642910"/>
          </a:xfrm>
          <a:prstGeom prst="rect">
            <a:avLst/>
          </a:prstGeom>
        </p:spPr>
      </p:pic>
      <p:pic>
        <p:nvPicPr>
          <p:cNvPr id="14" name="Picture 1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23780" y="4256463"/>
            <a:ext cx="3320564" cy="1460206"/>
          </a:xfrm>
          <a:prstGeom prst="rect">
            <a:avLst/>
          </a:prstGeom>
        </p:spPr>
      </p:pic>
      <p:pic>
        <p:nvPicPr>
          <p:cNvPr id="15" name="Picture 1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926288" y="4096958"/>
            <a:ext cx="1759958" cy="1759958"/>
          </a:xfrm>
          <a:prstGeom prst="rect">
            <a:avLst/>
          </a:prstGeom>
        </p:spPr>
      </p:pic>
      <p:sp>
        <p:nvSpPr>
          <p:cNvPr id="16" name="Rectangle 15"/>
          <p:cNvSpPr/>
          <p:nvPr/>
        </p:nvSpPr>
        <p:spPr>
          <a:xfrm>
            <a:off x="3159358" y="5856916"/>
            <a:ext cx="6096000" cy="923330"/>
          </a:xfrm>
          <a:prstGeom prst="rect">
            <a:avLst/>
          </a:prstGeom>
        </p:spPr>
        <p:txBody>
          <a:bodyPr>
            <a:spAutoFit/>
          </a:bodyPr>
          <a:lstStyle/>
          <a:p>
            <a:r>
              <a:rPr lang="en-NZ" dirty="0">
                <a:hlinkClick r:id="rId14"/>
              </a:rPr>
              <a:t>https://www.wessexwater.co.uk/help-and-advice/your-water/water-quality/taste-and-odour</a:t>
            </a:r>
            <a:endParaRPr lang="en-NZ" dirty="0"/>
          </a:p>
          <a:p>
            <a:endParaRPr lang="en-NZ" dirty="0"/>
          </a:p>
        </p:txBody>
      </p:sp>
    </p:spTree>
    <p:extLst>
      <p:ext uri="{BB962C8B-B14F-4D97-AF65-F5344CB8AC3E}">
        <p14:creationId xmlns:p14="http://schemas.microsoft.com/office/powerpoint/2010/main" val="2041456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22471" y="336229"/>
            <a:ext cx="11001376" cy="577600"/>
          </a:xfrm>
        </p:spPr>
        <p:txBody>
          <a:bodyPr/>
          <a:lstStyle/>
          <a:p>
            <a:r>
              <a:rPr lang="en-AU" dirty="0"/>
              <a:t>Lesson learnt – corrosion 1</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34</a:t>
            </a:fld>
            <a:endParaRPr lang="en-AU"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471" y="987541"/>
            <a:ext cx="4359922" cy="2593971"/>
          </a:xfrm>
          <a:prstGeom prst="rect">
            <a:avLst/>
          </a:prstGeom>
        </p:spPr>
      </p:pic>
      <p:pic>
        <p:nvPicPr>
          <p:cNvPr id="10" name="Picture 9"/>
          <p:cNvPicPr>
            <a:picLocks noChangeAspect="1"/>
          </p:cNvPicPr>
          <p:nvPr/>
        </p:nvPicPr>
        <p:blipFill>
          <a:blip r:embed="rId4"/>
          <a:stretch>
            <a:fillRect/>
          </a:stretch>
        </p:blipFill>
        <p:spPr>
          <a:xfrm>
            <a:off x="4978373" y="3509652"/>
            <a:ext cx="2425840" cy="300443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6682" y="5513022"/>
            <a:ext cx="812842" cy="933498"/>
          </a:xfrm>
          <a:prstGeom prst="rect">
            <a:avLst/>
          </a:prstGeom>
        </p:spPr>
      </p:pic>
    </p:spTree>
    <p:extLst>
      <p:ext uri="{BB962C8B-B14F-4D97-AF65-F5344CB8AC3E}">
        <p14:creationId xmlns:p14="http://schemas.microsoft.com/office/powerpoint/2010/main" val="55553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196687" y="131659"/>
            <a:ext cx="2142868" cy="1896764"/>
          </a:xfrm>
        </p:spPr>
        <p:txBody>
          <a:bodyPr/>
          <a:lstStyle/>
          <a:p>
            <a:r>
              <a:rPr lang="en-AU" dirty="0"/>
              <a:t>Christchurch City Council</a:t>
            </a:r>
            <a:br>
              <a:rPr lang="en-AU" dirty="0"/>
            </a:br>
            <a:br>
              <a:rPr lang="en-AU" dirty="0"/>
            </a:br>
            <a:r>
              <a:rPr lang="en-AU" dirty="0"/>
              <a:t>Water quality</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35</a:t>
            </a:fld>
            <a:endParaRPr lang="en-AU"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3335" y="0"/>
            <a:ext cx="4151214" cy="6672106"/>
          </a:xfrm>
          <a:prstGeom prst="rect">
            <a:avLst/>
          </a:prstGeom>
        </p:spPr>
      </p:pic>
      <p:pic>
        <p:nvPicPr>
          <p:cNvPr id="6" name="Picture 5"/>
          <p:cNvPicPr>
            <a:picLocks noChangeAspect="1"/>
          </p:cNvPicPr>
          <p:nvPr/>
        </p:nvPicPr>
        <p:blipFill>
          <a:blip r:embed="rId4"/>
          <a:stretch>
            <a:fillRect/>
          </a:stretch>
        </p:blipFill>
        <p:spPr>
          <a:xfrm>
            <a:off x="6618329" y="66924"/>
            <a:ext cx="5506308" cy="6605182"/>
          </a:xfrm>
          <a:prstGeom prst="rect">
            <a:avLst/>
          </a:prstGeom>
        </p:spPr>
      </p:pic>
    </p:spTree>
    <p:extLst>
      <p:ext uri="{BB962C8B-B14F-4D97-AF65-F5344CB8AC3E}">
        <p14:creationId xmlns:p14="http://schemas.microsoft.com/office/powerpoint/2010/main" val="4231433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22471" y="336229"/>
            <a:ext cx="11001376" cy="577600"/>
          </a:xfrm>
        </p:spPr>
        <p:txBody>
          <a:bodyPr/>
          <a:lstStyle/>
          <a:p>
            <a:r>
              <a:rPr lang="en-AU" dirty="0"/>
              <a:t>Lesson learnt – corrosion 1</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36</a:t>
            </a:fld>
            <a:endParaRPr lang="en-AU"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471" y="987541"/>
            <a:ext cx="4359922" cy="259397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345" y="3712106"/>
            <a:ext cx="4206173" cy="2734414"/>
          </a:xfrm>
          <a:prstGeom prst="rect">
            <a:avLst/>
          </a:prstGeom>
        </p:spPr>
      </p:pic>
      <p:pic>
        <p:nvPicPr>
          <p:cNvPr id="10" name="Picture 9"/>
          <p:cNvPicPr>
            <a:picLocks noChangeAspect="1"/>
          </p:cNvPicPr>
          <p:nvPr/>
        </p:nvPicPr>
        <p:blipFill>
          <a:blip r:embed="rId5"/>
          <a:stretch>
            <a:fillRect/>
          </a:stretch>
        </p:blipFill>
        <p:spPr>
          <a:xfrm>
            <a:off x="4978373" y="3509652"/>
            <a:ext cx="2425840" cy="3004436"/>
          </a:xfrm>
          <a:prstGeom prst="rect">
            <a:avLst/>
          </a:prstGeom>
        </p:spPr>
      </p:pic>
      <p:sp>
        <p:nvSpPr>
          <p:cNvPr id="11" name="Rectangle 10"/>
          <p:cNvSpPr/>
          <p:nvPr/>
        </p:nvSpPr>
        <p:spPr>
          <a:xfrm>
            <a:off x="4978373" y="336229"/>
            <a:ext cx="6847436" cy="1477328"/>
          </a:xfrm>
          <a:prstGeom prst="rect">
            <a:avLst/>
          </a:prstGeom>
        </p:spPr>
        <p:txBody>
          <a:bodyPr wrap="square">
            <a:spAutoFit/>
          </a:bodyPr>
          <a:lstStyle/>
          <a:p>
            <a:pPr>
              <a:defRPr/>
            </a:pPr>
            <a:r>
              <a:rPr lang="en-NZ" dirty="0">
                <a:latin typeface="Jacobs Chronos" panose="020B0603030503030204" pitchFamily="34" charset="0"/>
                <a:cs typeface="Arial" panose="020B0604020202020204" pitchFamily="34" charset="0"/>
              </a:rPr>
              <a:t>Christchurch has historically had issues with hot water cylinder and element failure. Certain areas of the city, such as Cashmere, have been affected more than others. </a:t>
            </a:r>
          </a:p>
          <a:p>
            <a:endParaRPr lang="en-NZ" dirty="0"/>
          </a:p>
          <a:p>
            <a:endParaRPr lang="en-NZ" dirty="0"/>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76682" y="5513022"/>
            <a:ext cx="812842" cy="933498"/>
          </a:xfrm>
          <a:prstGeom prst="rect">
            <a:avLst/>
          </a:prstGeom>
        </p:spPr>
      </p:pic>
      <p:sp>
        <p:nvSpPr>
          <p:cNvPr id="5" name="Rectangle 4"/>
          <p:cNvSpPr/>
          <p:nvPr/>
        </p:nvSpPr>
        <p:spPr>
          <a:xfrm>
            <a:off x="4978373" y="1510163"/>
            <a:ext cx="6090680" cy="1754326"/>
          </a:xfrm>
          <a:prstGeom prst="rect">
            <a:avLst/>
          </a:prstGeom>
        </p:spPr>
        <p:txBody>
          <a:bodyPr wrap="square">
            <a:spAutoFit/>
          </a:bodyPr>
          <a:lstStyle/>
          <a:p>
            <a:pPr lvl="0">
              <a:defRPr/>
            </a:pPr>
            <a:r>
              <a:rPr lang="en-NZ" dirty="0">
                <a:latin typeface="Jacobs Chronos" panose="020B0603030503030204" pitchFamily="34" charset="0"/>
                <a:cs typeface="Arial" panose="020B0604020202020204" pitchFamily="34" charset="0"/>
              </a:rPr>
              <a:t>Pitting has been associated with chlorinated, high pH, low alkalinity waters (Sarver and Edwards 2012) and Microbial Induced Corrosion (</a:t>
            </a:r>
            <a:r>
              <a:rPr lang="en-NZ" dirty="0" err="1">
                <a:latin typeface="Jacobs Chronos" panose="020B0603030503030204" pitchFamily="34" charset="0"/>
                <a:cs typeface="Arial" panose="020B0604020202020204" pitchFamily="34" charset="0"/>
              </a:rPr>
              <a:t>Burleigh</a:t>
            </a:r>
            <a:r>
              <a:rPr lang="en-NZ" dirty="0">
                <a:latin typeface="Jacobs Chronos" panose="020B0603030503030204" pitchFamily="34" charset="0"/>
                <a:cs typeface="Arial" panose="020B0604020202020204" pitchFamily="34" charset="0"/>
              </a:rPr>
              <a:t>, </a:t>
            </a:r>
            <a:r>
              <a:rPr lang="en-NZ" dirty="0" err="1">
                <a:latin typeface="Jacobs Chronos" panose="020B0603030503030204" pitchFamily="34" charset="0"/>
                <a:cs typeface="Arial" panose="020B0604020202020204" pitchFamily="34" charset="0"/>
              </a:rPr>
              <a:t>Gierke</a:t>
            </a:r>
            <a:r>
              <a:rPr lang="en-NZ" dirty="0">
                <a:latin typeface="Jacobs Chronos" panose="020B0603030503030204" pitchFamily="34" charset="0"/>
                <a:cs typeface="Arial" panose="020B0604020202020204" pitchFamily="34" charset="0"/>
              </a:rPr>
              <a:t>, </a:t>
            </a:r>
            <a:r>
              <a:rPr lang="en-NZ" dirty="0" err="1">
                <a:latin typeface="Jacobs Chronos" panose="020B0603030503030204" pitchFamily="34" charset="0"/>
                <a:cs typeface="Arial" panose="020B0604020202020204" pitchFamily="34" charset="0"/>
              </a:rPr>
              <a:t>Fredj</a:t>
            </a:r>
            <a:r>
              <a:rPr lang="en-NZ" dirty="0">
                <a:latin typeface="Jacobs Chronos" panose="020B0603030503030204" pitchFamily="34" charset="0"/>
                <a:cs typeface="Arial" panose="020B0604020202020204" pitchFamily="34" charset="0"/>
              </a:rPr>
              <a:t> &amp; Boston 2014)</a:t>
            </a:r>
          </a:p>
          <a:p>
            <a:pPr lvl="0">
              <a:defRPr/>
            </a:pPr>
            <a:r>
              <a:rPr lang="en-NZ" dirty="0">
                <a:latin typeface="Jacobs Chronos" panose="020B0603030503030204" pitchFamily="34" charset="0"/>
                <a:cs typeface="Arial" panose="020B0604020202020204" pitchFamily="34" charset="0"/>
              </a:rPr>
              <a:t>It can be influenced by iron sediments in the tank (Kral 2018) and impurities in materials and surface contamination by  carbon from the annealing process</a:t>
            </a:r>
          </a:p>
        </p:txBody>
      </p:sp>
      <p:sp>
        <p:nvSpPr>
          <p:cNvPr id="15" name="Rectangle 14"/>
          <p:cNvSpPr/>
          <p:nvPr/>
        </p:nvSpPr>
        <p:spPr>
          <a:xfrm>
            <a:off x="7600193" y="3581512"/>
            <a:ext cx="3644927" cy="923330"/>
          </a:xfrm>
          <a:prstGeom prst="rect">
            <a:avLst/>
          </a:prstGeom>
        </p:spPr>
        <p:txBody>
          <a:bodyPr wrap="square">
            <a:spAutoFit/>
          </a:bodyPr>
          <a:lstStyle/>
          <a:p>
            <a:pPr lvl="0">
              <a:defRPr/>
            </a:pPr>
            <a:r>
              <a:rPr lang="en-NZ" dirty="0">
                <a:latin typeface="Jacobs Chronos" panose="020B0603030503030204" pitchFamily="34" charset="0"/>
                <a:cs typeface="Arial" panose="020B0604020202020204" pitchFamily="34" charset="0"/>
              </a:rPr>
              <a:t>This said, anecdotally failures are more frequent, but figures are hard to come by.</a:t>
            </a:r>
          </a:p>
        </p:txBody>
      </p:sp>
    </p:spTree>
    <p:extLst>
      <p:ext uri="{BB962C8B-B14F-4D97-AF65-F5344CB8AC3E}">
        <p14:creationId xmlns:p14="http://schemas.microsoft.com/office/powerpoint/2010/main" val="2603163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22471" y="336229"/>
            <a:ext cx="11001376" cy="577600"/>
          </a:xfrm>
        </p:spPr>
        <p:txBody>
          <a:bodyPr/>
          <a:lstStyle/>
          <a:p>
            <a:r>
              <a:rPr lang="en-AU" dirty="0"/>
              <a:t>Lesson learnt – corrosion 2</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37</a:t>
            </a:fld>
            <a:endParaRPr lang="en-AU"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555"/>
          <a:stretch/>
        </p:blipFill>
        <p:spPr>
          <a:xfrm>
            <a:off x="7953323" y="1011766"/>
            <a:ext cx="4029075" cy="516260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42596" y="1657094"/>
            <a:ext cx="5162604" cy="387195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3432701" y="1653750"/>
            <a:ext cx="5162604" cy="3878640"/>
          </a:xfrm>
          <a:prstGeom prst="rect">
            <a:avLst/>
          </a:prstGeom>
        </p:spPr>
      </p:pic>
    </p:spTree>
    <p:extLst>
      <p:ext uri="{BB962C8B-B14F-4D97-AF65-F5344CB8AC3E}">
        <p14:creationId xmlns:p14="http://schemas.microsoft.com/office/powerpoint/2010/main" val="4277719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00514" y="112475"/>
            <a:ext cx="11001376" cy="577600"/>
          </a:xfrm>
        </p:spPr>
        <p:txBody>
          <a:bodyPr/>
          <a:lstStyle/>
          <a:p>
            <a:r>
              <a:rPr lang="en-AU" dirty="0"/>
              <a:t>Lessons learnt – solubilising legacy deposits </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38</a:t>
            </a:fld>
            <a:endParaRPr lang="en-AU"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93242" y="5038553"/>
            <a:ext cx="817296" cy="81603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544862" y="979135"/>
            <a:ext cx="5761531" cy="4875452"/>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891182" y="1468885"/>
            <a:ext cx="4875451" cy="3895953"/>
          </a:xfrm>
          <a:prstGeom prst="rect">
            <a:avLst/>
          </a:prstGeom>
        </p:spPr>
      </p:pic>
    </p:spTree>
    <p:extLst>
      <p:ext uri="{BB962C8B-B14F-4D97-AF65-F5344CB8AC3E}">
        <p14:creationId xmlns:p14="http://schemas.microsoft.com/office/powerpoint/2010/main" val="2683972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00514" y="112475"/>
            <a:ext cx="11001376" cy="577600"/>
          </a:xfrm>
        </p:spPr>
        <p:txBody>
          <a:bodyPr/>
          <a:lstStyle/>
          <a:p>
            <a:r>
              <a:rPr lang="en-AU" dirty="0"/>
              <a:t>Lessons learnt – sloughing of biofilms </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39</a:t>
            </a:fld>
            <a:endParaRPr lang="en-AU" dirty="0"/>
          </a:p>
        </p:txBody>
      </p:sp>
      <p:sp>
        <p:nvSpPr>
          <p:cNvPr id="5" name="Rectangle 4"/>
          <p:cNvSpPr/>
          <p:nvPr/>
        </p:nvSpPr>
        <p:spPr>
          <a:xfrm rot="21314153">
            <a:off x="776835" y="967073"/>
            <a:ext cx="8561374" cy="3693319"/>
          </a:xfrm>
          <a:prstGeom prst="rect">
            <a:avLst/>
          </a:prstGeom>
        </p:spPr>
        <p:txBody>
          <a:bodyPr wrap="square">
            <a:spAutoFit/>
          </a:bodyPr>
          <a:lstStyle/>
          <a:p>
            <a:r>
              <a:rPr lang="en-NZ" dirty="0"/>
              <a:t>“Contact regarding dismay to council decision. Suggest alternative. Feel comments on Carcinogens, though true, were misleading. Suggest use of Chlorine Dioxide which can be switched off when no longer needed, selective in what it attacks and can remove biofilms. </a:t>
            </a:r>
            <a:r>
              <a:rPr lang="en-NZ" u="sng" dirty="0"/>
              <a:t>Supporting documentation attached</a:t>
            </a:r>
            <a:r>
              <a:rPr lang="en-NZ" dirty="0"/>
              <a:t>.”</a:t>
            </a:r>
          </a:p>
          <a:p>
            <a:endParaRPr lang="en-NZ" dirty="0"/>
          </a:p>
          <a:p>
            <a:r>
              <a:rPr lang="en-NZ" dirty="0"/>
              <a:t>“Your chlorination is too strong. I have lived in Auckland and London both cities which chlorinate their water supplies. The smell and taste I get from Christchurch chlorination is pungent. Filling the bath caused my bathroom to smell worse than the swimming pools and we can no longer drink the water. </a:t>
            </a:r>
            <a:r>
              <a:rPr lang="en-NZ" u="sng" dirty="0"/>
              <a:t>It has been more than 2 weeks since you started your chlorination and yet the smell/taste has not reduce/improved as you suggested it would as the biofilm is broken down</a:t>
            </a:r>
            <a:r>
              <a:rPr lang="en-NZ" dirty="0"/>
              <a:t> in the pipes. This is appalling, please advise for how much longer we should expect this temporary chlorination to continue?”</a:t>
            </a:r>
          </a:p>
        </p:txBody>
      </p:sp>
      <p:sp>
        <p:nvSpPr>
          <p:cNvPr id="4" name="Rectangle 3"/>
          <p:cNvSpPr/>
          <p:nvPr/>
        </p:nvSpPr>
        <p:spPr>
          <a:xfrm>
            <a:off x="2950895" y="5197784"/>
            <a:ext cx="6096000" cy="923330"/>
          </a:xfrm>
          <a:prstGeom prst="rect">
            <a:avLst/>
          </a:prstGeom>
        </p:spPr>
        <p:txBody>
          <a:bodyPr>
            <a:spAutoFit/>
          </a:bodyPr>
          <a:lstStyle/>
          <a:p>
            <a:r>
              <a:rPr lang="en-NZ" i="1" dirty="0">
                <a:solidFill>
                  <a:srgbClr val="212121"/>
                </a:solidFill>
                <a:latin typeface="Cambria" panose="02040503050406030204" pitchFamily="18" charset="0"/>
              </a:rPr>
              <a:t>“</a:t>
            </a:r>
            <a:r>
              <a:rPr lang="en-NZ" i="1" dirty="0" err="1">
                <a:solidFill>
                  <a:srgbClr val="212121"/>
                </a:solidFill>
                <a:latin typeface="Cambria" panose="02040503050406030204" pitchFamily="18" charset="0"/>
              </a:rPr>
              <a:t>Biostability</a:t>
            </a:r>
            <a:r>
              <a:rPr lang="en-NZ" i="1" dirty="0">
                <a:solidFill>
                  <a:srgbClr val="212121"/>
                </a:solidFill>
                <a:latin typeface="Cambria" panose="02040503050406030204" pitchFamily="18" charset="0"/>
              </a:rPr>
              <a:t> is defined as the inability of water or a material in contact with water to support microbial growth in the absence of a disinfectant” (van de </a:t>
            </a:r>
            <a:r>
              <a:rPr lang="en-NZ" i="1" dirty="0" err="1">
                <a:solidFill>
                  <a:srgbClr val="212121"/>
                </a:solidFill>
                <a:latin typeface="Cambria" panose="02040503050406030204" pitchFamily="18" charset="0"/>
              </a:rPr>
              <a:t>Kooij</a:t>
            </a:r>
            <a:r>
              <a:rPr lang="en-NZ" i="1" dirty="0">
                <a:solidFill>
                  <a:srgbClr val="212121"/>
                </a:solidFill>
                <a:latin typeface="Cambria" panose="02040503050406030204" pitchFamily="18" charset="0"/>
              </a:rPr>
              <a:t> 2000)</a:t>
            </a:r>
            <a:endParaRPr lang="en-NZ" dirty="0"/>
          </a:p>
        </p:txBody>
      </p:sp>
    </p:spTree>
    <p:extLst>
      <p:ext uri="{BB962C8B-B14F-4D97-AF65-F5344CB8AC3E}">
        <p14:creationId xmlns:p14="http://schemas.microsoft.com/office/powerpoint/2010/main" val="3275642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347928"/>
            <a:ext cx="11001376" cy="577600"/>
          </a:xfrm>
        </p:spPr>
        <p:txBody>
          <a:bodyPr/>
          <a:lstStyle/>
          <a:p>
            <a:r>
              <a:rPr lang="en-AU" dirty="0"/>
              <a:t>What is a  free available chlorine residual?</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4</a:t>
            </a:fld>
            <a:endParaRPr lang="en-AU" dirty="0"/>
          </a:p>
        </p:txBody>
      </p:sp>
      <p:sp>
        <p:nvSpPr>
          <p:cNvPr id="20" name="TextBox 19">
            <a:extLst>
              <a:ext uri="{FF2B5EF4-FFF2-40B4-BE49-F238E27FC236}">
                <a16:creationId xmlns:a16="http://schemas.microsoft.com/office/drawing/2014/main" id="{436407FB-1A6F-4333-8524-2CFAA64A47E9}"/>
              </a:ext>
            </a:extLst>
          </p:cNvPr>
          <p:cNvSpPr txBox="1"/>
          <p:nvPr/>
        </p:nvSpPr>
        <p:spPr>
          <a:xfrm>
            <a:off x="445505" y="1062545"/>
            <a:ext cx="8931268" cy="646331"/>
          </a:xfrm>
          <a:prstGeom prst="rect">
            <a:avLst/>
          </a:prstGeom>
          <a:noFill/>
          <a:ln>
            <a:noFill/>
          </a:ln>
        </p:spPr>
        <p:txBody>
          <a:bodyPr wrap="square">
            <a:spAutoFit/>
          </a:bodyPr>
          <a:lstStyle/>
          <a:p>
            <a:r>
              <a:rPr lang="en-NZ" dirty="0"/>
              <a:t>A low level of chlorine that remains in water after the initial dosing and can prevent microbial regrowth and recontamination throughout the distribution system.</a:t>
            </a:r>
          </a:p>
        </p:txBody>
      </p:sp>
      <p:grpSp>
        <p:nvGrpSpPr>
          <p:cNvPr id="43" name="Group 42">
            <a:extLst>
              <a:ext uri="{FF2B5EF4-FFF2-40B4-BE49-F238E27FC236}">
                <a16:creationId xmlns:a16="http://schemas.microsoft.com/office/drawing/2014/main" id="{34BE8350-3DC1-4303-AB03-130751D99993}"/>
              </a:ext>
            </a:extLst>
          </p:cNvPr>
          <p:cNvGrpSpPr/>
          <p:nvPr/>
        </p:nvGrpSpPr>
        <p:grpSpPr>
          <a:xfrm>
            <a:off x="517827" y="2725156"/>
            <a:ext cx="10523041" cy="2097279"/>
            <a:chOff x="590397" y="1883332"/>
            <a:chExt cx="10523041" cy="2097279"/>
          </a:xfrm>
        </p:grpSpPr>
        <p:pic>
          <p:nvPicPr>
            <p:cNvPr id="13" name="Graphic 12" descr="Scientist female with solid fill">
              <a:extLst>
                <a:ext uri="{FF2B5EF4-FFF2-40B4-BE49-F238E27FC236}">
                  <a16:creationId xmlns:a16="http://schemas.microsoft.com/office/drawing/2014/main" id="{5A8B10B6-9E24-4BC2-B9DA-F787BB7C325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397" y="1956117"/>
              <a:ext cx="1727947" cy="1727947"/>
            </a:xfrm>
            <a:prstGeom prst="rect">
              <a:avLst/>
            </a:prstGeom>
          </p:spPr>
        </p:pic>
        <p:sp>
          <p:nvSpPr>
            <p:cNvPr id="16" name="TextBox 15">
              <a:extLst>
                <a:ext uri="{FF2B5EF4-FFF2-40B4-BE49-F238E27FC236}">
                  <a16:creationId xmlns:a16="http://schemas.microsoft.com/office/drawing/2014/main" id="{A57B46D9-C97C-4594-9892-E5F2AC550F41}"/>
                </a:ext>
              </a:extLst>
            </p:cNvPr>
            <p:cNvSpPr txBox="1"/>
            <p:nvPr/>
          </p:nvSpPr>
          <p:spPr>
            <a:xfrm>
              <a:off x="590397" y="3604372"/>
              <a:ext cx="1727947" cy="369332"/>
            </a:xfrm>
            <a:prstGeom prst="rect">
              <a:avLst/>
            </a:prstGeom>
            <a:noFill/>
          </p:spPr>
          <p:txBody>
            <a:bodyPr wrap="square" rtlCol="0">
              <a:spAutoFit/>
            </a:bodyPr>
            <a:lstStyle/>
            <a:p>
              <a:pPr algn="ctr"/>
              <a:r>
                <a:rPr lang="en-NZ" dirty="0"/>
                <a:t>Chlorine added</a:t>
              </a:r>
            </a:p>
          </p:txBody>
        </p:sp>
        <p:sp>
          <p:nvSpPr>
            <p:cNvPr id="27" name="Arrow: Right 26">
              <a:extLst>
                <a:ext uri="{FF2B5EF4-FFF2-40B4-BE49-F238E27FC236}">
                  <a16:creationId xmlns:a16="http://schemas.microsoft.com/office/drawing/2014/main" id="{5E4825CA-F269-47D6-B6AC-0FF737CA3B9A}"/>
                </a:ext>
              </a:extLst>
            </p:cNvPr>
            <p:cNvSpPr/>
            <p:nvPr/>
          </p:nvSpPr>
          <p:spPr>
            <a:xfrm>
              <a:off x="2662525" y="2703978"/>
              <a:ext cx="914400" cy="233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9" name="Graphic 28" descr="Petri Dish with solid fill">
              <a:extLst>
                <a:ext uri="{FF2B5EF4-FFF2-40B4-BE49-F238E27FC236}">
                  <a16:creationId xmlns:a16="http://schemas.microsoft.com/office/drawing/2014/main" id="{B993A584-EE94-4D0D-9399-DD23D245B10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58420" y="1941816"/>
              <a:ext cx="1727947" cy="1727947"/>
            </a:xfrm>
            <a:prstGeom prst="rect">
              <a:avLst/>
            </a:prstGeom>
          </p:spPr>
        </p:pic>
        <p:sp>
          <p:nvSpPr>
            <p:cNvPr id="31" name="TextBox 30">
              <a:extLst>
                <a:ext uri="{FF2B5EF4-FFF2-40B4-BE49-F238E27FC236}">
                  <a16:creationId xmlns:a16="http://schemas.microsoft.com/office/drawing/2014/main" id="{22F94971-C399-4F4A-87AA-83041680D348}"/>
                </a:ext>
              </a:extLst>
            </p:cNvPr>
            <p:cNvSpPr txBox="1"/>
            <p:nvPr/>
          </p:nvSpPr>
          <p:spPr>
            <a:xfrm>
              <a:off x="3405493" y="3604372"/>
              <a:ext cx="2886635" cy="369332"/>
            </a:xfrm>
            <a:prstGeom prst="rect">
              <a:avLst/>
            </a:prstGeom>
            <a:noFill/>
          </p:spPr>
          <p:txBody>
            <a:bodyPr wrap="square" rtlCol="0">
              <a:spAutoFit/>
            </a:bodyPr>
            <a:lstStyle/>
            <a:p>
              <a:pPr algn="ctr"/>
              <a:r>
                <a:rPr lang="en-NZ" dirty="0"/>
                <a:t>Chlorine consumed</a:t>
              </a:r>
            </a:p>
          </p:txBody>
        </p:sp>
        <p:sp>
          <p:nvSpPr>
            <p:cNvPr id="32" name="Arrow: Right 31">
              <a:extLst>
                <a:ext uri="{FF2B5EF4-FFF2-40B4-BE49-F238E27FC236}">
                  <a16:creationId xmlns:a16="http://schemas.microsoft.com/office/drawing/2014/main" id="{6612FE40-BFE4-42B6-941E-F33FA7BF80E4}"/>
                </a:ext>
              </a:extLst>
            </p:cNvPr>
            <p:cNvSpPr/>
            <p:nvPr/>
          </p:nvSpPr>
          <p:spPr>
            <a:xfrm>
              <a:off x="5867935" y="2631240"/>
              <a:ext cx="914400" cy="233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3" name="Graphic 32" descr="Potion with solid fill">
              <a:extLst>
                <a:ext uri="{FF2B5EF4-FFF2-40B4-BE49-F238E27FC236}">
                  <a16:creationId xmlns:a16="http://schemas.microsoft.com/office/drawing/2014/main" id="{2456B97B-294E-43AD-A7D4-37735071453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224873" y="1883332"/>
              <a:ext cx="1727947" cy="1727947"/>
            </a:xfrm>
            <a:prstGeom prst="rect">
              <a:avLst/>
            </a:prstGeom>
          </p:spPr>
        </p:pic>
        <p:sp>
          <p:nvSpPr>
            <p:cNvPr id="36" name="TextBox 35">
              <a:extLst>
                <a:ext uri="{FF2B5EF4-FFF2-40B4-BE49-F238E27FC236}">
                  <a16:creationId xmlns:a16="http://schemas.microsoft.com/office/drawing/2014/main" id="{7721E76E-201A-4CA9-A170-23773BC85156}"/>
                </a:ext>
              </a:extLst>
            </p:cNvPr>
            <p:cNvSpPr txBox="1"/>
            <p:nvPr/>
          </p:nvSpPr>
          <p:spPr>
            <a:xfrm>
              <a:off x="6645528" y="3611279"/>
              <a:ext cx="2886635" cy="369332"/>
            </a:xfrm>
            <a:prstGeom prst="rect">
              <a:avLst/>
            </a:prstGeom>
            <a:noFill/>
          </p:spPr>
          <p:txBody>
            <a:bodyPr wrap="square" rtlCol="0">
              <a:spAutoFit/>
            </a:bodyPr>
            <a:lstStyle/>
            <a:p>
              <a:pPr algn="ctr"/>
              <a:r>
                <a:rPr lang="en-NZ" dirty="0"/>
                <a:t>Total chlorine residual</a:t>
              </a:r>
            </a:p>
          </p:txBody>
        </p:sp>
        <p:sp>
          <p:nvSpPr>
            <p:cNvPr id="40" name="Plus Sign 39">
              <a:extLst>
                <a:ext uri="{FF2B5EF4-FFF2-40B4-BE49-F238E27FC236}">
                  <a16:creationId xmlns:a16="http://schemas.microsoft.com/office/drawing/2014/main" id="{3F99A78C-DF80-4D74-907A-D5EB39AF2F36}"/>
                </a:ext>
              </a:extLst>
            </p:cNvPr>
            <p:cNvSpPr/>
            <p:nvPr/>
          </p:nvSpPr>
          <p:spPr>
            <a:xfrm>
              <a:off x="10358169" y="2397407"/>
              <a:ext cx="755269" cy="78889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Equals 40">
              <a:extLst>
                <a:ext uri="{FF2B5EF4-FFF2-40B4-BE49-F238E27FC236}">
                  <a16:creationId xmlns:a16="http://schemas.microsoft.com/office/drawing/2014/main" id="{8C8D86E4-05AE-49FC-AADF-C12C798CF4B7}"/>
                </a:ext>
              </a:extLst>
            </p:cNvPr>
            <p:cNvSpPr/>
            <p:nvPr/>
          </p:nvSpPr>
          <p:spPr>
            <a:xfrm>
              <a:off x="8905334" y="2397407"/>
              <a:ext cx="1045028" cy="71094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grpSp>
      <p:sp>
        <p:nvSpPr>
          <p:cNvPr id="45" name="TextBox 44">
            <a:extLst>
              <a:ext uri="{FF2B5EF4-FFF2-40B4-BE49-F238E27FC236}">
                <a16:creationId xmlns:a16="http://schemas.microsoft.com/office/drawing/2014/main" id="{36A37F5A-25A2-4136-8ADA-02195CC0453A}"/>
              </a:ext>
            </a:extLst>
          </p:cNvPr>
          <p:cNvSpPr txBox="1"/>
          <p:nvPr/>
        </p:nvSpPr>
        <p:spPr>
          <a:xfrm>
            <a:off x="9219915" y="2363179"/>
            <a:ext cx="2886635" cy="646331"/>
          </a:xfrm>
          <a:prstGeom prst="rect">
            <a:avLst/>
          </a:prstGeom>
          <a:noFill/>
        </p:spPr>
        <p:txBody>
          <a:bodyPr wrap="square" rtlCol="0">
            <a:spAutoFit/>
          </a:bodyPr>
          <a:lstStyle/>
          <a:p>
            <a:pPr algn="ctr"/>
            <a:r>
              <a:rPr lang="en-NZ" dirty="0"/>
              <a:t>Free available chlorine residual</a:t>
            </a:r>
          </a:p>
        </p:txBody>
      </p:sp>
      <p:sp>
        <p:nvSpPr>
          <p:cNvPr id="46" name="TextBox 45">
            <a:extLst>
              <a:ext uri="{FF2B5EF4-FFF2-40B4-BE49-F238E27FC236}">
                <a16:creationId xmlns:a16="http://schemas.microsoft.com/office/drawing/2014/main" id="{E1386CE8-6ECF-445D-967A-361CC5CECCD5}"/>
              </a:ext>
            </a:extLst>
          </p:cNvPr>
          <p:cNvSpPr txBox="1"/>
          <p:nvPr/>
        </p:nvSpPr>
        <p:spPr>
          <a:xfrm>
            <a:off x="9294449" y="4314603"/>
            <a:ext cx="2886635" cy="646331"/>
          </a:xfrm>
          <a:prstGeom prst="rect">
            <a:avLst/>
          </a:prstGeom>
          <a:noFill/>
        </p:spPr>
        <p:txBody>
          <a:bodyPr wrap="square" rtlCol="0">
            <a:spAutoFit/>
          </a:bodyPr>
          <a:lstStyle/>
          <a:p>
            <a:pPr algn="ctr"/>
            <a:r>
              <a:rPr lang="en-NZ" dirty="0"/>
              <a:t>Combined chlorine residual</a:t>
            </a:r>
          </a:p>
        </p:txBody>
      </p:sp>
      <p:sp>
        <p:nvSpPr>
          <p:cNvPr id="47" name="Rectangle: Rounded Corners 46">
            <a:extLst>
              <a:ext uri="{FF2B5EF4-FFF2-40B4-BE49-F238E27FC236}">
                <a16:creationId xmlns:a16="http://schemas.microsoft.com/office/drawing/2014/main" id="{72E26618-0AF2-4FE6-B6B7-68ADD146782C}"/>
              </a:ext>
            </a:extLst>
          </p:cNvPr>
          <p:cNvSpPr/>
          <p:nvPr/>
        </p:nvSpPr>
        <p:spPr>
          <a:xfrm>
            <a:off x="9405801" y="2363179"/>
            <a:ext cx="2507460" cy="727652"/>
          </a:xfrm>
          <a:prstGeom prst="roundRect">
            <a:avLst/>
          </a:prstGeom>
          <a:noFill/>
          <a:ln w="38100">
            <a:solidFill>
              <a:srgbClr val="FF4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4097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22471" y="336229"/>
            <a:ext cx="11001376" cy="577600"/>
          </a:xfrm>
        </p:spPr>
        <p:txBody>
          <a:bodyPr/>
          <a:lstStyle/>
          <a:p>
            <a:r>
              <a:rPr lang="en-AU" dirty="0"/>
              <a:t>Lesson learnt – managing expectations and perceptions</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40</a:t>
            </a:fld>
            <a:endParaRPr lang="en-AU" dirty="0"/>
          </a:p>
        </p:txBody>
      </p:sp>
      <p:sp>
        <p:nvSpPr>
          <p:cNvPr id="5" name="Rectangle 4"/>
          <p:cNvSpPr/>
          <p:nvPr/>
        </p:nvSpPr>
        <p:spPr>
          <a:xfrm>
            <a:off x="337168" y="1108038"/>
            <a:ext cx="5958436" cy="1477328"/>
          </a:xfrm>
          <a:prstGeom prst="rect">
            <a:avLst/>
          </a:prstGeom>
        </p:spPr>
        <p:txBody>
          <a:bodyPr wrap="square">
            <a:spAutoFit/>
          </a:bodyPr>
          <a:lstStyle/>
          <a:p>
            <a:r>
              <a:rPr lang="en-NZ" dirty="0"/>
              <a:t>“</a:t>
            </a:r>
            <a:r>
              <a:rPr lang="en-NZ" u="sng" dirty="0"/>
              <a:t>An HRV installer reported that safe levels of chlorine should be between 0-15%, ours was at 42%</a:t>
            </a:r>
            <a:r>
              <a:rPr lang="en-NZ" dirty="0"/>
              <a:t>. He stated this was a risk to our health and is undrinkable and unsafe. I am extremely concerned with this, not just for our property but for our surrounding area in Shirley.”</a:t>
            </a:r>
          </a:p>
        </p:txBody>
      </p:sp>
      <p:sp>
        <p:nvSpPr>
          <p:cNvPr id="6" name="Rectangle 5"/>
          <p:cNvSpPr/>
          <p:nvPr/>
        </p:nvSpPr>
        <p:spPr>
          <a:xfrm>
            <a:off x="6640863" y="1108038"/>
            <a:ext cx="5019760" cy="1477328"/>
          </a:xfrm>
          <a:prstGeom prst="rect">
            <a:avLst/>
          </a:prstGeom>
        </p:spPr>
        <p:txBody>
          <a:bodyPr wrap="square">
            <a:spAutoFit/>
          </a:bodyPr>
          <a:lstStyle/>
          <a:p>
            <a:r>
              <a:rPr lang="en-NZ" dirty="0"/>
              <a:t>“</a:t>
            </a:r>
            <a:r>
              <a:rPr lang="en-NZ" u="sng" dirty="0"/>
              <a:t>Look all this chlorine in the water has made so many people sick</a:t>
            </a:r>
            <a:r>
              <a:rPr lang="en-NZ" dirty="0"/>
              <a:t> and it's you guys that have done this sort your f%$&amp;* shit out your </a:t>
            </a:r>
            <a:r>
              <a:rPr lang="en-NZ" dirty="0" err="1"/>
              <a:t>ment</a:t>
            </a:r>
            <a:r>
              <a:rPr lang="en-NZ" dirty="0"/>
              <a:t> to help people not f$%%^ make them sick this is beyond ridiculous”</a:t>
            </a:r>
          </a:p>
        </p:txBody>
      </p:sp>
      <p:sp>
        <p:nvSpPr>
          <p:cNvPr id="4" name="Rectangle 3"/>
          <p:cNvSpPr/>
          <p:nvPr/>
        </p:nvSpPr>
        <p:spPr>
          <a:xfrm>
            <a:off x="337168" y="3118584"/>
            <a:ext cx="5432453" cy="2901890"/>
          </a:xfrm>
          <a:prstGeom prst="rect">
            <a:avLst/>
          </a:prstGeom>
        </p:spPr>
        <p:txBody>
          <a:bodyPr wrap="square">
            <a:spAutoFit/>
          </a:bodyPr>
          <a:lstStyle/>
          <a:p>
            <a:r>
              <a:rPr lang="en-NZ" dirty="0"/>
              <a:t>“Believes </a:t>
            </a:r>
            <a:r>
              <a:rPr lang="en-NZ" dirty="0" err="1"/>
              <a:t>chlorineation</a:t>
            </a:r>
            <a:r>
              <a:rPr lang="en-NZ" dirty="0"/>
              <a:t> can remove lime from old </a:t>
            </a:r>
            <a:r>
              <a:rPr lang="en-NZ" dirty="0" err="1"/>
              <a:t>cyclinders</a:t>
            </a:r>
            <a:r>
              <a:rPr lang="en-NZ" dirty="0"/>
              <a:t> and holes may show up. Is it happening just with copper cylinders or old high pressure glazed steel cylinders too? Has recently been getting a heavy dose of chlorine. </a:t>
            </a:r>
            <a:r>
              <a:rPr lang="en-NZ" u="sng" dirty="0"/>
              <a:t>I imagine water is being diverted from Keyes Road as other wells are out of service</a:t>
            </a:r>
            <a:r>
              <a:rPr lang="en-NZ" dirty="0"/>
              <a:t>. When is that likely to stop for me? As ECAN has a river flows database could I have as city water flows database so as to figure when not to use much hot water and get chlorinated into my cylinder?”</a:t>
            </a:r>
          </a:p>
        </p:txBody>
      </p:sp>
      <p:sp>
        <p:nvSpPr>
          <p:cNvPr id="7" name="Rectangle 6"/>
          <p:cNvSpPr/>
          <p:nvPr/>
        </p:nvSpPr>
        <p:spPr>
          <a:xfrm>
            <a:off x="6507344" y="3118584"/>
            <a:ext cx="5286797" cy="2350443"/>
          </a:xfrm>
          <a:prstGeom prst="rect">
            <a:avLst/>
          </a:prstGeom>
        </p:spPr>
        <p:txBody>
          <a:bodyPr wrap="square">
            <a:spAutoFit/>
          </a:bodyPr>
          <a:lstStyle/>
          <a:p>
            <a:r>
              <a:rPr lang="en-NZ" dirty="0"/>
              <a:t>“The water in XXXXXXX is frankly disgusting right now. You have put far too much </a:t>
            </a:r>
            <a:r>
              <a:rPr lang="en-NZ" dirty="0" err="1"/>
              <a:t>Chlrine</a:t>
            </a:r>
            <a:r>
              <a:rPr lang="en-NZ" dirty="0"/>
              <a:t> into our water !!!! I have consequently suffered a number of concerning physical health problems. </a:t>
            </a:r>
            <a:r>
              <a:rPr lang="en-NZ" u="sng" dirty="0"/>
              <a:t>Please not try telling me this is my perception</a:t>
            </a:r>
            <a:r>
              <a:rPr lang="en-NZ" dirty="0"/>
              <a:t> !! I am a multi qualified and experienced Registered Nurse and NOT a scaremonger. </a:t>
            </a:r>
            <a:r>
              <a:rPr lang="en-NZ" u="sng" dirty="0"/>
              <a:t>Please remove or modify this poison from our water</a:t>
            </a:r>
            <a:r>
              <a:rPr lang="en-NZ" dirty="0"/>
              <a:t>. Thanks XXXXX”</a:t>
            </a:r>
          </a:p>
        </p:txBody>
      </p:sp>
    </p:spTree>
    <p:extLst>
      <p:ext uri="{BB962C8B-B14F-4D97-AF65-F5344CB8AC3E}">
        <p14:creationId xmlns:p14="http://schemas.microsoft.com/office/powerpoint/2010/main" val="2457719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00514" y="112475"/>
            <a:ext cx="11001376" cy="577600"/>
          </a:xfrm>
        </p:spPr>
        <p:txBody>
          <a:bodyPr/>
          <a:lstStyle/>
          <a:p>
            <a:r>
              <a:rPr lang="en-AU" dirty="0"/>
              <a:t>Lessons learnt – human stories</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41</a:t>
            </a:fld>
            <a:endParaRPr lang="en-AU"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514" y="581790"/>
            <a:ext cx="11365066" cy="5366539"/>
          </a:xfrm>
          <a:prstGeom prst="rect">
            <a:avLst/>
          </a:prstGeom>
        </p:spPr>
      </p:pic>
    </p:spTree>
    <p:extLst>
      <p:ext uri="{BB962C8B-B14F-4D97-AF65-F5344CB8AC3E}">
        <p14:creationId xmlns:p14="http://schemas.microsoft.com/office/powerpoint/2010/main" val="3365843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200514" y="112475"/>
            <a:ext cx="11001376" cy="577600"/>
          </a:xfrm>
        </p:spPr>
        <p:txBody>
          <a:bodyPr/>
          <a:lstStyle/>
          <a:p>
            <a:r>
              <a:rPr lang="en-AU" dirty="0"/>
              <a:t>Lessons learnt – human stories</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42</a:t>
            </a:fld>
            <a:endParaRPr lang="en-AU"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260" y="1149233"/>
            <a:ext cx="11265479" cy="4559534"/>
          </a:xfrm>
          <a:prstGeom prst="rect">
            <a:avLst/>
          </a:prstGeom>
        </p:spPr>
      </p:pic>
    </p:spTree>
    <p:extLst>
      <p:ext uri="{BB962C8B-B14F-4D97-AF65-F5344CB8AC3E}">
        <p14:creationId xmlns:p14="http://schemas.microsoft.com/office/powerpoint/2010/main" val="2710662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549275"/>
            <a:ext cx="11001376" cy="577600"/>
          </a:xfrm>
        </p:spPr>
        <p:txBody>
          <a:bodyPr/>
          <a:lstStyle/>
          <a:p>
            <a:r>
              <a:rPr lang="en-AU" dirty="0"/>
              <a:t>Lesson learnt – some things stay the same</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43</a:t>
            </a:fld>
            <a:endParaRPr lang="en-AU" dirty="0"/>
          </a:p>
        </p:txBody>
      </p:sp>
      <p:pic>
        <p:nvPicPr>
          <p:cNvPr id="5" name="Picture 2">
            <a:extLst>
              <a:ext uri="{FF2B5EF4-FFF2-40B4-BE49-F238E27FC236}">
                <a16:creationId xmlns:a16="http://schemas.microsoft.com/office/drawing/2014/main" id="{FEF03B32-62AA-4B76-BA32-69AC80D1BE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695" y="1501934"/>
            <a:ext cx="4709274" cy="3256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58638" y="5175589"/>
            <a:ext cx="8966899" cy="121611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9568" y="1544117"/>
            <a:ext cx="5314483" cy="2991540"/>
          </a:xfrm>
          <a:prstGeom prst="rect">
            <a:avLst/>
          </a:prstGeom>
        </p:spPr>
      </p:pic>
    </p:spTree>
    <p:extLst>
      <p:ext uri="{BB962C8B-B14F-4D97-AF65-F5344CB8AC3E}">
        <p14:creationId xmlns:p14="http://schemas.microsoft.com/office/powerpoint/2010/main" val="3625898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44</a:t>
            </a:fld>
            <a:endParaRPr lang="en-AU" dirty="0"/>
          </a:p>
        </p:txBody>
      </p:sp>
      <p:sp>
        <p:nvSpPr>
          <p:cNvPr id="4" name="Rectangle 3"/>
          <p:cNvSpPr/>
          <p:nvPr/>
        </p:nvSpPr>
        <p:spPr>
          <a:xfrm>
            <a:off x="547058" y="850900"/>
            <a:ext cx="11411580" cy="5016758"/>
          </a:xfrm>
          <a:prstGeom prst="rect">
            <a:avLst/>
          </a:prstGeom>
        </p:spPr>
        <p:txBody>
          <a:bodyPr wrap="square">
            <a:spAutoFit/>
          </a:bodyPr>
          <a:lstStyle/>
          <a:p>
            <a:r>
              <a:rPr lang="en-AU" sz="2800" b="1" u="sng" dirty="0">
                <a:latin typeface="Arial" panose="020B0604020202020204" pitchFamily="34" charset="0"/>
                <a:cs typeface="Arial" panose="020B0604020202020204" pitchFamily="34" charset="0"/>
              </a:rPr>
              <a:t>Ten point plan for a smooth start-up</a:t>
            </a:r>
          </a:p>
          <a:p>
            <a:endParaRPr lang="en-AU" sz="2800" u="sng" dirty="0">
              <a:latin typeface="Arial" panose="020B0604020202020204" pitchFamily="34" charset="0"/>
              <a:cs typeface="Arial" panose="020B0604020202020204" pitchFamily="34" charset="0"/>
            </a:endParaRPr>
          </a:p>
          <a:p>
            <a:pPr marL="457200" indent="-457200">
              <a:buFont typeface="+mj-lt"/>
              <a:buAutoNum type="arabicPeriod"/>
            </a:pPr>
            <a:r>
              <a:rPr lang="en-AU" sz="2400" dirty="0">
                <a:latin typeface="Arial" panose="020B0604020202020204" pitchFamily="34" charset="0"/>
                <a:cs typeface="Arial" panose="020B0604020202020204" pitchFamily="34" charset="0"/>
              </a:rPr>
              <a:t>Design stage - removable spools to contain corrosion (mixing, contact time and analysis also built in)</a:t>
            </a:r>
          </a:p>
          <a:p>
            <a:pPr marL="457200" indent="-457200">
              <a:buFont typeface="+mj-lt"/>
              <a:buAutoNum type="arabicPeriod"/>
            </a:pPr>
            <a:r>
              <a:rPr lang="en-AU" sz="2400" dirty="0">
                <a:latin typeface="Arial" panose="020B0604020202020204" pitchFamily="34" charset="0"/>
                <a:cs typeface="Arial" panose="020B0604020202020204" pitchFamily="34" charset="0"/>
              </a:rPr>
              <a:t>Communication – starts the conversation</a:t>
            </a:r>
          </a:p>
          <a:p>
            <a:pPr marL="457200" indent="-457200">
              <a:buFont typeface="+mj-lt"/>
              <a:buAutoNum type="arabicPeriod"/>
            </a:pPr>
            <a:r>
              <a:rPr lang="en-AU" sz="2400" dirty="0">
                <a:latin typeface="Arial" panose="020B0604020202020204" pitchFamily="34" charset="0"/>
                <a:cs typeface="Arial" panose="020B0604020202020204" pitchFamily="34" charset="0"/>
              </a:rPr>
              <a:t>Education – informs that conversation</a:t>
            </a:r>
          </a:p>
          <a:p>
            <a:pPr marL="457200" indent="-457200">
              <a:buFont typeface="+mj-lt"/>
              <a:buAutoNum type="arabicPeriod"/>
            </a:pPr>
            <a:r>
              <a:rPr lang="en-AU" sz="2400" dirty="0">
                <a:latin typeface="Arial" panose="020B0604020202020204" pitchFamily="34" charset="0"/>
                <a:cs typeface="Arial" panose="020B0604020202020204" pitchFamily="34" charset="0"/>
              </a:rPr>
              <a:t>Pre-flushing – to remove biofilms and sediment prior</a:t>
            </a:r>
          </a:p>
          <a:p>
            <a:pPr marL="457200" indent="-457200">
              <a:buFont typeface="+mj-lt"/>
              <a:buAutoNum type="arabicPeriod"/>
            </a:pPr>
            <a:r>
              <a:rPr lang="en-AU" sz="2400" dirty="0">
                <a:latin typeface="Arial" panose="020B0604020202020204" pitchFamily="34" charset="0"/>
                <a:cs typeface="Arial" panose="020B0604020202020204" pitchFamily="34" charset="0"/>
              </a:rPr>
              <a:t>Choose the correct dose</a:t>
            </a:r>
          </a:p>
          <a:p>
            <a:pPr marL="457200" indent="-457200">
              <a:buFont typeface="+mj-lt"/>
              <a:buAutoNum type="arabicPeriod"/>
            </a:pPr>
            <a:r>
              <a:rPr lang="en-AU" sz="2400" dirty="0">
                <a:latin typeface="Arial" panose="020B0604020202020204" pitchFamily="34" charset="0"/>
                <a:cs typeface="Arial" panose="020B0604020202020204" pitchFamily="34" charset="0"/>
              </a:rPr>
              <a:t>Dose higher at first and…(0.8mg/L is a sweet spot for us)</a:t>
            </a:r>
          </a:p>
          <a:p>
            <a:pPr marL="457200" indent="-457200">
              <a:buFont typeface="+mj-lt"/>
              <a:buAutoNum type="arabicPeriod"/>
            </a:pPr>
            <a:r>
              <a:rPr lang="en-AU" sz="2400" dirty="0">
                <a:latin typeface="Arial" panose="020B0604020202020204" pitchFamily="34" charset="0"/>
                <a:cs typeface="Arial" panose="020B0604020202020204" pitchFamily="34" charset="0"/>
              </a:rPr>
              <a:t>…run a co-ordinated start-up flushing programme</a:t>
            </a:r>
          </a:p>
          <a:p>
            <a:pPr marL="457200" indent="-457200">
              <a:buFont typeface="+mj-lt"/>
              <a:buAutoNum type="arabicPeriod"/>
            </a:pPr>
            <a:r>
              <a:rPr lang="en-AU" sz="2400" dirty="0">
                <a:latin typeface="Arial" panose="020B0604020202020204" pitchFamily="34" charset="0"/>
                <a:cs typeface="Arial" panose="020B0604020202020204" pitchFamily="34" charset="0"/>
              </a:rPr>
              <a:t>Reduce to final target dose</a:t>
            </a:r>
          </a:p>
          <a:p>
            <a:pPr marL="457200" indent="-457200">
              <a:buFont typeface="+mj-lt"/>
              <a:buAutoNum type="arabicPeriod"/>
            </a:pPr>
            <a:r>
              <a:rPr lang="en-AU" sz="2400" dirty="0">
                <a:latin typeface="Arial" panose="020B0604020202020204" pitchFamily="34" charset="0"/>
                <a:cs typeface="Arial" panose="020B0604020202020204" pitchFamily="34" charset="0"/>
              </a:rPr>
              <a:t>Dose entire zones and keep that dose stable</a:t>
            </a:r>
          </a:p>
          <a:p>
            <a:pPr marL="457200" indent="-457200">
              <a:buFont typeface="+mj-lt"/>
              <a:buAutoNum type="arabicPeriod"/>
            </a:pPr>
            <a:r>
              <a:rPr lang="en-AU" sz="2400" dirty="0">
                <a:latin typeface="Arial" panose="020B0604020202020204" pitchFamily="34" charset="0"/>
                <a:cs typeface="Arial" panose="020B0604020202020204" pitchFamily="34" charset="0"/>
              </a:rPr>
              <a:t>Keep communicating and responding to customers</a:t>
            </a:r>
            <a:endParaRPr lang="en-N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726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850E6F-57CA-4B1E-A4A9-16C9C040B06E}"/>
              </a:ext>
            </a:extLst>
          </p:cNvPr>
          <p:cNvSpPr>
            <a:spLocks noGrp="1"/>
          </p:cNvSpPr>
          <p:nvPr>
            <p:ph type="ctrTitle"/>
          </p:nvPr>
        </p:nvSpPr>
        <p:spPr>
          <a:xfrm>
            <a:off x="429207" y="1076083"/>
            <a:ext cx="11762794" cy="837012"/>
          </a:xfrm>
        </p:spPr>
        <p:txBody>
          <a:bodyPr/>
          <a:lstStyle/>
          <a:p>
            <a:r>
              <a:rPr lang="en-AU" dirty="0"/>
              <a:t>Challenges, Lessons and Methods for Leaving a Residual Impact</a:t>
            </a:r>
          </a:p>
        </p:txBody>
      </p:sp>
      <p:sp>
        <p:nvSpPr>
          <p:cNvPr id="8" name="Text Placeholder 7">
            <a:extLst>
              <a:ext uri="{FF2B5EF4-FFF2-40B4-BE49-F238E27FC236}">
                <a16:creationId xmlns:a16="http://schemas.microsoft.com/office/drawing/2014/main" id="{74762A42-0079-4ECB-9932-BE197532C109}"/>
              </a:ext>
            </a:extLst>
          </p:cNvPr>
          <p:cNvSpPr>
            <a:spLocks noGrp="1"/>
          </p:cNvSpPr>
          <p:nvPr>
            <p:ph type="body" sz="quarter" idx="10"/>
          </p:nvPr>
        </p:nvSpPr>
        <p:spPr>
          <a:xfrm>
            <a:off x="429207" y="1812215"/>
            <a:ext cx="3482393" cy="749589"/>
          </a:xfrm>
        </p:spPr>
        <p:txBody>
          <a:bodyPr/>
          <a:lstStyle/>
          <a:p>
            <a:r>
              <a:rPr lang="en-AU" dirty="0"/>
              <a:t>Jessica Hamilton</a:t>
            </a:r>
          </a:p>
          <a:p>
            <a:r>
              <a:rPr lang="en-AU" dirty="0"/>
              <a:t>Jessica.Hamilton@jacobs.com</a:t>
            </a:r>
          </a:p>
          <a:p>
            <a:endParaRPr lang="en-AU" dirty="0"/>
          </a:p>
        </p:txBody>
      </p:sp>
      <p:pic>
        <p:nvPicPr>
          <p:cNvPr id="3" name="Picture 2" descr="A black and white sign&#10;&#10;Description automatically generated with low confidence">
            <a:extLst>
              <a:ext uri="{FF2B5EF4-FFF2-40B4-BE49-F238E27FC236}">
                <a16:creationId xmlns:a16="http://schemas.microsoft.com/office/drawing/2014/main" id="{5A7B325B-C049-45C7-B4C4-792D65EF8F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23294" y="446284"/>
            <a:ext cx="1962150" cy="476250"/>
          </a:xfrm>
          <a:prstGeom prst="rect">
            <a:avLst/>
          </a:prstGeom>
        </p:spPr>
      </p:pic>
      <p:sp>
        <p:nvSpPr>
          <p:cNvPr id="9" name="Text Placeholder 7">
            <a:extLst>
              <a:ext uri="{FF2B5EF4-FFF2-40B4-BE49-F238E27FC236}">
                <a16:creationId xmlns:a16="http://schemas.microsoft.com/office/drawing/2014/main" id="{7C8EA205-FBE9-44D6-B6F4-54D6CC1E9508}"/>
              </a:ext>
            </a:extLst>
          </p:cNvPr>
          <p:cNvSpPr txBox="1">
            <a:spLocks/>
          </p:cNvSpPr>
          <p:nvPr/>
        </p:nvSpPr>
        <p:spPr>
          <a:xfrm>
            <a:off x="3911600" y="1812214"/>
            <a:ext cx="3482393" cy="749589"/>
          </a:xfrm>
          <a:prstGeom prst="rect">
            <a:avLst/>
          </a:prstGeom>
        </p:spPr>
        <p:txBody>
          <a:bodyPr lIns="0"/>
          <a:lstStyle>
            <a:lvl1pPr marL="0" indent="0" algn="l" defTabSz="914400" rtl="0" eaLnBrk="1" latinLnBrk="0" hangingPunct="1">
              <a:spcBef>
                <a:spcPct val="20000"/>
              </a:spcBef>
              <a:buFontTx/>
              <a:buNone/>
              <a:defRPr sz="20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dirty="0"/>
              <a:t>Ian Baker</a:t>
            </a:r>
          </a:p>
          <a:p>
            <a:r>
              <a:rPr lang="en-AU" dirty="0"/>
              <a:t>Ian.Baker@ccc.govt.nz</a:t>
            </a:r>
          </a:p>
          <a:p>
            <a:endParaRPr lang="en-AU" dirty="0"/>
          </a:p>
        </p:txBody>
      </p:sp>
      <p:pic>
        <p:nvPicPr>
          <p:cNvPr id="12" name="Picture Placeholder 11"/>
          <p:cNvPicPr>
            <a:picLocks noGrp="1" noChangeAspect="1"/>
          </p:cNvPicPr>
          <p:nvPr>
            <p:ph type="pic" sz="quarter" idx="11"/>
          </p:nvPr>
        </p:nvPicPr>
        <p:blipFill rotWithShape="1">
          <a:blip r:embed="rId4" cstate="email">
            <a:extLst>
              <a:ext uri="{28A0092B-C50C-407E-A947-70E740481C1C}">
                <a14:useLocalDpi xmlns:a14="http://schemas.microsoft.com/office/drawing/2010/main"/>
              </a:ext>
            </a:extLst>
          </a:blip>
          <a:srcRect l="-66"/>
          <a:stretch/>
        </p:blipFill>
        <p:spPr/>
      </p:pic>
    </p:spTree>
    <p:extLst>
      <p:ext uri="{BB962C8B-B14F-4D97-AF65-F5344CB8AC3E}">
        <p14:creationId xmlns:p14="http://schemas.microsoft.com/office/powerpoint/2010/main" val="2071500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ody of water with mountains in the background&#10;&#10;Description automatically generated with medium confidence">
            <a:extLst>
              <a:ext uri="{FF2B5EF4-FFF2-40B4-BE49-F238E27FC236}">
                <a16:creationId xmlns:a16="http://schemas.microsoft.com/office/drawing/2014/main" id="{65D475EA-7707-4CDA-A894-692AF195DA4A}"/>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a:stretch/>
        </p:blipFill>
        <p:spPr>
          <a:xfrm>
            <a:off x="0" y="1018903"/>
            <a:ext cx="12192000" cy="5743303"/>
          </a:xfrm>
          <a:prstGeom prst="rect">
            <a:avLst/>
          </a:prstGeom>
        </p:spPr>
      </p:pic>
      <p:sp>
        <p:nvSpPr>
          <p:cNvPr id="4" name="Title 3">
            <a:extLst>
              <a:ext uri="{FF2B5EF4-FFF2-40B4-BE49-F238E27FC236}">
                <a16:creationId xmlns:a16="http://schemas.microsoft.com/office/drawing/2014/main" id="{E8607607-DFEA-4C2F-A7CD-170E2681EDAC}"/>
              </a:ext>
            </a:extLst>
          </p:cNvPr>
          <p:cNvSpPr>
            <a:spLocks noGrp="1"/>
          </p:cNvSpPr>
          <p:nvPr>
            <p:ph type="ctrTitle"/>
          </p:nvPr>
        </p:nvSpPr>
        <p:spPr>
          <a:xfrm>
            <a:off x="740229" y="1383786"/>
            <a:ext cx="10886583" cy="514683"/>
          </a:xfrm>
        </p:spPr>
        <p:txBody>
          <a:bodyPr/>
          <a:lstStyle/>
          <a:p>
            <a:r>
              <a:rPr lang="en-AU" sz="2400" b="0" dirty="0">
                <a:solidFill>
                  <a:schemeClr val="bg1"/>
                </a:solidFill>
                <a:latin typeface="+mn-lt"/>
              </a:rPr>
              <a:t>Want to continue the conversation?</a:t>
            </a:r>
          </a:p>
        </p:txBody>
      </p:sp>
      <p:sp>
        <p:nvSpPr>
          <p:cNvPr id="5" name="Text Placeholder 4">
            <a:extLst>
              <a:ext uri="{FF2B5EF4-FFF2-40B4-BE49-F238E27FC236}">
                <a16:creationId xmlns:a16="http://schemas.microsoft.com/office/drawing/2014/main" id="{9962B8BA-9FFD-45D2-8227-DAB8E39D9436}"/>
              </a:ext>
            </a:extLst>
          </p:cNvPr>
          <p:cNvSpPr>
            <a:spLocks noGrp="1"/>
          </p:cNvSpPr>
          <p:nvPr>
            <p:ph type="body" sz="quarter" idx="10"/>
          </p:nvPr>
        </p:nvSpPr>
        <p:spPr>
          <a:xfrm>
            <a:off x="740229" y="1898469"/>
            <a:ext cx="10886583" cy="916037"/>
          </a:xfrm>
        </p:spPr>
        <p:txBody>
          <a:bodyPr/>
          <a:lstStyle/>
          <a:p>
            <a:r>
              <a:rPr lang="en-US" sz="3200" dirty="0">
                <a:solidFill>
                  <a:schemeClr val="bg1"/>
                </a:solidFill>
                <a:latin typeface="+mj-lt"/>
              </a:rPr>
              <a:t>Come and say hello to the team </a:t>
            </a:r>
            <a:br>
              <a:rPr lang="en-US" sz="3200" dirty="0">
                <a:solidFill>
                  <a:schemeClr val="bg1"/>
                </a:solidFill>
                <a:latin typeface="+mj-lt"/>
              </a:rPr>
            </a:br>
            <a:r>
              <a:rPr lang="en-US" sz="3200" dirty="0">
                <a:solidFill>
                  <a:schemeClr val="bg1"/>
                </a:solidFill>
                <a:latin typeface="+mj-lt"/>
              </a:rPr>
              <a:t>at the Jacobs booth, location </a:t>
            </a:r>
            <a:r>
              <a:rPr lang="en-US" sz="3200" dirty="0">
                <a:solidFill>
                  <a:schemeClr val="accent3"/>
                </a:solidFill>
                <a:latin typeface="+mj-lt"/>
              </a:rPr>
              <a:t>#125</a:t>
            </a:r>
          </a:p>
        </p:txBody>
      </p:sp>
      <p:pic>
        <p:nvPicPr>
          <p:cNvPr id="6" name="Picture 5" descr="A black and white sign&#10;&#10;Description automatically generated with low confidence">
            <a:extLst>
              <a:ext uri="{FF2B5EF4-FFF2-40B4-BE49-F238E27FC236}">
                <a16:creationId xmlns:a16="http://schemas.microsoft.com/office/drawing/2014/main" id="{5B5545B7-9A9D-4B6C-BBF5-D2D7991A2C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23294" y="446284"/>
            <a:ext cx="1962150" cy="476250"/>
          </a:xfrm>
          <a:prstGeom prst="rect">
            <a:avLst/>
          </a:prstGeom>
        </p:spPr>
      </p:pic>
    </p:spTree>
    <p:extLst>
      <p:ext uri="{BB962C8B-B14F-4D97-AF65-F5344CB8AC3E}">
        <p14:creationId xmlns:p14="http://schemas.microsoft.com/office/powerpoint/2010/main" val="2448562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9B3E39EC-4BE2-4DEA-81C0-4ABC0AAB4AC0}" type="slidenum">
              <a:rPr lang="en-AU" smtClean="0"/>
              <a:pPr/>
              <a:t>5</a:t>
            </a:fld>
            <a:endParaRPr lang="en-AU" dirty="0"/>
          </a:p>
        </p:txBody>
      </p:sp>
      <p:pic>
        <p:nvPicPr>
          <p:cNvPr id="4" name="Picture 3" descr="Chart&#10;&#10;Description automatically generated with medium confidence">
            <a:extLst>
              <a:ext uri="{FF2B5EF4-FFF2-40B4-BE49-F238E27FC236}">
                <a16:creationId xmlns:a16="http://schemas.microsoft.com/office/drawing/2014/main" id="{F4F641BD-2C17-4064-8228-C23DA3EA82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784" t="25000" r="5784" b="30000"/>
          <a:stretch/>
        </p:blipFill>
        <p:spPr>
          <a:xfrm>
            <a:off x="1990725" y="793788"/>
            <a:ext cx="8210550" cy="5406947"/>
          </a:xfrm>
          <a:prstGeom prst="rect">
            <a:avLst/>
          </a:prstGeom>
        </p:spPr>
      </p:pic>
      <p:sp>
        <p:nvSpPr>
          <p:cNvPr id="7" name="Title 1">
            <a:extLst>
              <a:ext uri="{FF2B5EF4-FFF2-40B4-BE49-F238E27FC236}">
                <a16:creationId xmlns:a16="http://schemas.microsoft.com/office/drawing/2014/main" id="{91B560C6-4146-4FD7-A1C8-B9C3623124AB}"/>
              </a:ext>
            </a:extLst>
          </p:cNvPr>
          <p:cNvSpPr txBox="1">
            <a:spLocks/>
          </p:cNvSpPr>
          <p:nvPr/>
        </p:nvSpPr>
        <p:spPr bwMode="white">
          <a:xfrm>
            <a:off x="495300" y="347928"/>
            <a:ext cx="11001376" cy="577600"/>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a:lstStyle>
          <a:p>
            <a:r>
              <a:rPr lang="en-AU" dirty="0"/>
              <a:t>What is a free available chlorine residual?</a:t>
            </a:r>
          </a:p>
        </p:txBody>
      </p:sp>
      <p:sp>
        <p:nvSpPr>
          <p:cNvPr id="2" name="Rectangle 1">
            <a:extLst>
              <a:ext uri="{FF2B5EF4-FFF2-40B4-BE49-F238E27FC236}">
                <a16:creationId xmlns:a16="http://schemas.microsoft.com/office/drawing/2014/main" id="{05F0B2FA-7527-4781-9EB6-B69C422181B2}"/>
              </a:ext>
            </a:extLst>
          </p:cNvPr>
          <p:cNvSpPr/>
          <p:nvPr/>
        </p:nvSpPr>
        <p:spPr>
          <a:xfrm>
            <a:off x="5509260" y="2370873"/>
            <a:ext cx="1389081" cy="255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Rounded Corners 7">
            <a:extLst>
              <a:ext uri="{FF2B5EF4-FFF2-40B4-BE49-F238E27FC236}">
                <a16:creationId xmlns:a16="http://schemas.microsoft.com/office/drawing/2014/main" id="{D3696946-A573-4FF8-9A5D-C59198A0DF60}"/>
              </a:ext>
            </a:extLst>
          </p:cNvPr>
          <p:cNvSpPr/>
          <p:nvPr/>
        </p:nvSpPr>
        <p:spPr>
          <a:xfrm>
            <a:off x="5509260" y="2006127"/>
            <a:ext cx="1699260" cy="403701"/>
          </a:xfrm>
          <a:prstGeom prst="roundRect">
            <a:avLst/>
          </a:prstGeom>
          <a:noFill/>
          <a:ln w="38100">
            <a:solidFill>
              <a:srgbClr val="FF49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Arrow: Down 5">
            <a:extLst>
              <a:ext uri="{FF2B5EF4-FFF2-40B4-BE49-F238E27FC236}">
                <a16:creationId xmlns:a16="http://schemas.microsoft.com/office/drawing/2014/main" id="{CB3FBC49-462F-4D17-9B10-836934B31979}"/>
              </a:ext>
            </a:extLst>
          </p:cNvPr>
          <p:cNvSpPr/>
          <p:nvPr/>
        </p:nvSpPr>
        <p:spPr>
          <a:xfrm rot="1518443">
            <a:off x="7483738" y="3809999"/>
            <a:ext cx="266700" cy="1347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a:extLst>
              <a:ext uri="{FF2B5EF4-FFF2-40B4-BE49-F238E27FC236}">
                <a16:creationId xmlns:a16="http://schemas.microsoft.com/office/drawing/2014/main" id="{20559C1B-E424-404B-8A9F-4FE14FFC1A0A}"/>
              </a:ext>
            </a:extLst>
          </p:cNvPr>
          <p:cNvSpPr txBox="1"/>
          <p:nvPr/>
        </p:nvSpPr>
        <p:spPr>
          <a:xfrm>
            <a:off x="495300" y="6097954"/>
            <a:ext cx="11605260" cy="338554"/>
          </a:xfrm>
          <a:prstGeom prst="rect">
            <a:avLst/>
          </a:prstGeom>
          <a:noFill/>
        </p:spPr>
        <p:txBody>
          <a:bodyPr wrap="square">
            <a:spAutoFit/>
          </a:bodyPr>
          <a:lstStyle/>
          <a:p>
            <a:pPr marL="0" indent="0">
              <a:buNone/>
            </a:pPr>
            <a:r>
              <a:rPr lang="en-NZ" sz="1600" dirty="0"/>
              <a:t>Source: IXOM Watercare Inc, (2021).</a:t>
            </a:r>
            <a:r>
              <a:rPr lang="en-NZ" sz="1600" i="1" dirty="0"/>
              <a:t> </a:t>
            </a:r>
            <a:r>
              <a:rPr lang="en-NZ" sz="1600" dirty="0"/>
              <a:t>Breakpoint Chlorination Curve</a:t>
            </a:r>
            <a:endParaRPr lang="en-NZ" sz="1600" i="1" dirty="0"/>
          </a:p>
        </p:txBody>
      </p:sp>
    </p:spTree>
    <p:extLst>
      <p:ext uri="{BB962C8B-B14F-4D97-AF65-F5344CB8AC3E}">
        <p14:creationId xmlns:p14="http://schemas.microsoft.com/office/powerpoint/2010/main" val="411117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549275"/>
            <a:ext cx="11001376" cy="577600"/>
          </a:xfrm>
        </p:spPr>
        <p:txBody>
          <a:bodyPr/>
          <a:lstStyle/>
          <a:p>
            <a:r>
              <a:rPr lang="en-AU" dirty="0"/>
              <a:t>Possible Impacts on the water supply system - Corrosion</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6</a:t>
            </a:fld>
            <a:endParaRPr lang="en-AU" dirty="0"/>
          </a:p>
        </p:txBody>
      </p:sp>
      <p:grpSp>
        <p:nvGrpSpPr>
          <p:cNvPr id="5" name="Group 4">
            <a:extLst>
              <a:ext uri="{FF2B5EF4-FFF2-40B4-BE49-F238E27FC236}">
                <a16:creationId xmlns:a16="http://schemas.microsoft.com/office/drawing/2014/main" id="{7203F7E2-1095-431A-95B3-52F4EA057C00}"/>
              </a:ext>
            </a:extLst>
          </p:cNvPr>
          <p:cNvGrpSpPr/>
          <p:nvPr/>
        </p:nvGrpSpPr>
        <p:grpSpPr>
          <a:xfrm>
            <a:off x="548419" y="2116463"/>
            <a:ext cx="11095161" cy="3183874"/>
            <a:chOff x="550614" y="2101344"/>
            <a:chExt cx="11095161" cy="3183874"/>
          </a:xfrm>
        </p:grpSpPr>
        <p:grpSp>
          <p:nvGrpSpPr>
            <p:cNvPr id="4" name="Group 3">
              <a:extLst>
                <a:ext uri="{FF2B5EF4-FFF2-40B4-BE49-F238E27FC236}">
                  <a16:creationId xmlns:a16="http://schemas.microsoft.com/office/drawing/2014/main" id="{C126000A-1AD5-4CBF-A7DD-1F9F4F421BC5}"/>
                </a:ext>
              </a:extLst>
            </p:cNvPr>
            <p:cNvGrpSpPr/>
            <p:nvPr/>
          </p:nvGrpSpPr>
          <p:grpSpPr>
            <a:xfrm>
              <a:off x="550614" y="2118295"/>
              <a:ext cx="5445374" cy="3166923"/>
              <a:chOff x="576076" y="1353552"/>
              <a:chExt cx="5445374" cy="3166923"/>
            </a:xfrm>
          </p:grpSpPr>
          <p:sp>
            <p:nvSpPr>
              <p:cNvPr id="7" name="Rectangle 6">
                <a:extLst>
                  <a:ext uri="{FF2B5EF4-FFF2-40B4-BE49-F238E27FC236}">
                    <a16:creationId xmlns:a16="http://schemas.microsoft.com/office/drawing/2014/main" id="{ADF9832D-8053-42AB-8D75-FC4407FA3C8B}"/>
                  </a:ext>
                </a:extLst>
              </p:cNvPr>
              <p:cNvSpPr/>
              <p:nvPr/>
            </p:nvSpPr>
            <p:spPr>
              <a:xfrm>
                <a:off x="591610" y="2152776"/>
                <a:ext cx="5429839" cy="395926"/>
              </a:xfrm>
              <a:prstGeom prst="rect">
                <a:avLst/>
              </a:prstGeom>
              <a:solidFill>
                <a:srgbClr val="767676">
                  <a:lumMod val="50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8" name="Rectangle 7">
                <a:extLst>
                  <a:ext uri="{FF2B5EF4-FFF2-40B4-BE49-F238E27FC236}">
                    <a16:creationId xmlns:a16="http://schemas.microsoft.com/office/drawing/2014/main" id="{5DBD71D1-3516-4EB3-BED8-FDE3B7C59304}"/>
                  </a:ext>
                </a:extLst>
              </p:cNvPr>
              <p:cNvSpPr/>
              <p:nvPr/>
            </p:nvSpPr>
            <p:spPr>
              <a:xfrm>
                <a:off x="591609" y="4124549"/>
                <a:ext cx="5429839" cy="395926"/>
              </a:xfrm>
              <a:prstGeom prst="rect">
                <a:avLst/>
              </a:prstGeom>
              <a:solidFill>
                <a:srgbClr val="767676">
                  <a:lumMod val="50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9" name="Rectangle 8">
                <a:extLst>
                  <a:ext uri="{FF2B5EF4-FFF2-40B4-BE49-F238E27FC236}">
                    <a16:creationId xmlns:a16="http://schemas.microsoft.com/office/drawing/2014/main" id="{99CCCA87-17E1-4D1D-BF40-7A433C4BBB6D}"/>
                  </a:ext>
                </a:extLst>
              </p:cNvPr>
              <p:cNvSpPr/>
              <p:nvPr/>
            </p:nvSpPr>
            <p:spPr>
              <a:xfrm>
                <a:off x="591610" y="2548702"/>
                <a:ext cx="5429840" cy="1575847"/>
              </a:xfrm>
              <a:prstGeom prst="rect">
                <a:avLst/>
              </a:prstGeom>
              <a:solidFill>
                <a:srgbClr val="00A1D7">
                  <a:lumMod val="20000"/>
                  <a:lumOff val="80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0" name="Rectangle 9">
                <a:extLst>
                  <a:ext uri="{FF2B5EF4-FFF2-40B4-BE49-F238E27FC236}">
                    <a16:creationId xmlns:a16="http://schemas.microsoft.com/office/drawing/2014/main" id="{DA8F06D4-0991-4CDB-AA4E-6266709C415E}"/>
                  </a:ext>
                </a:extLst>
              </p:cNvPr>
              <p:cNvSpPr/>
              <p:nvPr/>
            </p:nvSpPr>
            <p:spPr>
              <a:xfrm>
                <a:off x="591609" y="2548702"/>
                <a:ext cx="5429839" cy="623740"/>
              </a:xfrm>
              <a:prstGeom prst="rect">
                <a:avLst/>
              </a:prstGeom>
              <a:gradFill flip="none" rotWithShape="1">
                <a:gsLst>
                  <a:gs pos="0">
                    <a:srgbClr val="00A1D7">
                      <a:lumMod val="50000"/>
                    </a:srgbClr>
                  </a:gs>
                  <a:gs pos="23000">
                    <a:srgbClr val="00A1D7">
                      <a:lumMod val="75000"/>
                    </a:srgbClr>
                  </a:gs>
                  <a:gs pos="100000">
                    <a:srgbClr val="00A1D7">
                      <a:lumMod val="20000"/>
                      <a:lumOff val="80000"/>
                    </a:srgbClr>
                  </a:gs>
                </a:gsLst>
                <a:lin ang="5400000" scaled="1"/>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66B57A68-E5F7-403B-BA8B-A307054AA7BF}"/>
                  </a:ext>
                </a:extLst>
              </p:cNvPr>
              <p:cNvSpPr/>
              <p:nvPr/>
            </p:nvSpPr>
            <p:spPr>
              <a:xfrm flipV="1">
                <a:off x="591607" y="3500809"/>
                <a:ext cx="5429839" cy="623740"/>
              </a:xfrm>
              <a:prstGeom prst="rect">
                <a:avLst/>
              </a:prstGeom>
              <a:gradFill flip="none" rotWithShape="1">
                <a:gsLst>
                  <a:gs pos="0">
                    <a:srgbClr val="00A1D7">
                      <a:lumMod val="50000"/>
                    </a:srgbClr>
                  </a:gs>
                  <a:gs pos="23000">
                    <a:srgbClr val="00A1D7">
                      <a:lumMod val="75000"/>
                    </a:srgbClr>
                  </a:gs>
                  <a:gs pos="100000">
                    <a:srgbClr val="00A1D7">
                      <a:lumMod val="20000"/>
                      <a:lumOff val="80000"/>
                    </a:srgbClr>
                  </a:gs>
                </a:gsLst>
                <a:lin ang="5400000" scaled="1"/>
                <a:tileRect/>
              </a:gra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2" name="Arrow: Down 11">
                <a:extLst>
                  <a:ext uri="{FF2B5EF4-FFF2-40B4-BE49-F238E27FC236}">
                    <a16:creationId xmlns:a16="http://schemas.microsoft.com/office/drawing/2014/main" id="{202A8EE5-CBF2-4F10-9310-9FDF06BB7F59}"/>
                  </a:ext>
                </a:extLst>
              </p:cNvPr>
              <p:cNvSpPr/>
              <p:nvPr/>
            </p:nvSpPr>
            <p:spPr>
              <a:xfrm>
                <a:off x="1145512" y="2565628"/>
                <a:ext cx="241160" cy="313634"/>
              </a:xfrm>
              <a:prstGeom prst="downArrow">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3" name="Arrow: Down 12">
                <a:extLst>
                  <a:ext uri="{FF2B5EF4-FFF2-40B4-BE49-F238E27FC236}">
                    <a16:creationId xmlns:a16="http://schemas.microsoft.com/office/drawing/2014/main" id="{C85F40D4-F022-401A-8DF0-4A7938C7FCDF}"/>
                  </a:ext>
                </a:extLst>
              </p:cNvPr>
              <p:cNvSpPr/>
              <p:nvPr/>
            </p:nvSpPr>
            <p:spPr>
              <a:xfrm>
                <a:off x="3195376" y="2565628"/>
                <a:ext cx="241160" cy="313634"/>
              </a:xfrm>
              <a:prstGeom prst="downArrow">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4" name="Arrow: Down 13">
                <a:extLst>
                  <a:ext uri="{FF2B5EF4-FFF2-40B4-BE49-F238E27FC236}">
                    <a16:creationId xmlns:a16="http://schemas.microsoft.com/office/drawing/2014/main" id="{74D27A15-1C36-4876-8135-8ACC5CABCAFF}"/>
                  </a:ext>
                </a:extLst>
              </p:cNvPr>
              <p:cNvSpPr/>
              <p:nvPr/>
            </p:nvSpPr>
            <p:spPr>
              <a:xfrm>
                <a:off x="5245240" y="2565628"/>
                <a:ext cx="241160" cy="313634"/>
              </a:xfrm>
              <a:prstGeom prst="downArrow">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5" name="Arrow: Down 14">
                <a:extLst>
                  <a:ext uri="{FF2B5EF4-FFF2-40B4-BE49-F238E27FC236}">
                    <a16:creationId xmlns:a16="http://schemas.microsoft.com/office/drawing/2014/main" id="{852E5750-96F6-44F1-9888-37107ED3B0CB}"/>
                  </a:ext>
                </a:extLst>
              </p:cNvPr>
              <p:cNvSpPr/>
              <p:nvPr/>
            </p:nvSpPr>
            <p:spPr>
              <a:xfrm flipV="1">
                <a:off x="1145512" y="3793964"/>
                <a:ext cx="241160" cy="313634"/>
              </a:xfrm>
              <a:prstGeom prst="downArrow">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6" name="Arrow: Down 15">
                <a:extLst>
                  <a:ext uri="{FF2B5EF4-FFF2-40B4-BE49-F238E27FC236}">
                    <a16:creationId xmlns:a16="http://schemas.microsoft.com/office/drawing/2014/main" id="{50C2F91B-ED44-4FCD-A5B3-829E31991337}"/>
                  </a:ext>
                </a:extLst>
              </p:cNvPr>
              <p:cNvSpPr/>
              <p:nvPr/>
            </p:nvSpPr>
            <p:spPr>
              <a:xfrm flipV="1">
                <a:off x="3195376" y="3793964"/>
                <a:ext cx="241160" cy="313634"/>
              </a:xfrm>
              <a:prstGeom prst="downArrow">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7" name="Arrow: Down 16">
                <a:extLst>
                  <a:ext uri="{FF2B5EF4-FFF2-40B4-BE49-F238E27FC236}">
                    <a16:creationId xmlns:a16="http://schemas.microsoft.com/office/drawing/2014/main" id="{47D8A12A-1345-43F7-8EC0-B4A1BC45B38A}"/>
                  </a:ext>
                </a:extLst>
              </p:cNvPr>
              <p:cNvSpPr/>
              <p:nvPr/>
            </p:nvSpPr>
            <p:spPr>
              <a:xfrm flipV="1">
                <a:off x="5245240" y="3793964"/>
                <a:ext cx="241160" cy="313634"/>
              </a:xfrm>
              <a:prstGeom prst="downArrow">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18" name="Rectangle: Rounded Corners 17">
                <a:extLst>
                  <a:ext uri="{FF2B5EF4-FFF2-40B4-BE49-F238E27FC236}">
                    <a16:creationId xmlns:a16="http://schemas.microsoft.com/office/drawing/2014/main" id="{68F8929A-1B5E-4DFD-849C-F9C54DCEEE12}"/>
                  </a:ext>
                </a:extLst>
              </p:cNvPr>
              <p:cNvSpPr/>
              <p:nvPr/>
            </p:nvSpPr>
            <p:spPr>
              <a:xfrm>
                <a:off x="832339" y="1353552"/>
                <a:ext cx="4726074" cy="445112"/>
              </a:xfrm>
              <a:prstGeom prst="roundRect">
                <a:avLst/>
              </a:prstGeom>
              <a:gradFill rotWithShape="1">
                <a:gsLst>
                  <a:gs pos="0">
                    <a:srgbClr val="2314DC">
                      <a:satMod val="103000"/>
                      <a:lumMod val="102000"/>
                      <a:tint val="94000"/>
                    </a:srgbClr>
                  </a:gs>
                  <a:gs pos="50000">
                    <a:srgbClr val="2314DC">
                      <a:satMod val="110000"/>
                      <a:lumMod val="100000"/>
                      <a:shade val="100000"/>
                    </a:srgbClr>
                  </a:gs>
                  <a:gs pos="100000">
                    <a:srgbClr val="2314DC">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Jacobs Chronos"/>
                    <a:ea typeface="+mn-ea"/>
                    <a:cs typeface="+mn-cs"/>
                  </a:rPr>
                  <a:t>Uniform Corrosion (Dissolved Metals)</a:t>
                </a:r>
              </a:p>
            </p:txBody>
          </p:sp>
          <p:sp>
            <p:nvSpPr>
              <p:cNvPr id="19" name="Rectangle 18">
                <a:extLst>
                  <a:ext uri="{FF2B5EF4-FFF2-40B4-BE49-F238E27FC236}">
                    <a16:creationId xmlns:a16="http://schemas.microsoft.com/office/drawing/2014/main" id="{E099BBC1-2EBD-4C6E-856A-6877F1AC01C8}"/>
                  </a:ext>
                </a:extLst>
              </p:cNvPr>
              <p:cNvSpPr/>
              <p:nvPr/>
            </p:nvSpPr>
            <p:spPr>
              <a:xfrm>
                <a:off x="591606" y="2422404"/>
                <a:ext cx="5429839" cy="128654"/>
              </a:xfrm>
              <a:prstGeom prst="rect">
                <a:avLst/>
              </a:prstGeom>
              <a:solidFill>
                <a:srgbClr val="C8C8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0" name="Rectangle 19">
                <a:extLst>
                  <a:ext uri="{FF2B5EF4-FFF2-40B4-BE49-F238E27FC236}">
                    <a16:creationId xmlns:a16="http://schemas.microsoft.com/office/drawing/2014/main" id="{829D1FDE-A7EE-4180-BD59-E75089F26EE9}"/>
                  </a:ext>
                </a:extLst>
              </p:cNvPr>
              <p:cNvSpPr/>
              <p:nvPr/>
            </p:nvSpPr>
            <p:spPr>
              <a:xfrm>
                <a:off x="591606" y="4122193"/>
                <a:ext cx="5429839" cy="128654"/>
              </a:xfrm>
              <a:prstGeom prst="rect">
                <a:avLst/>
              </a:prstGeom>
              <a:solidFill>
                <a:srgbClr val="C8C8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21" name="TextBox 20">
                <a:extLst>
                  <a:ext uri="{FF2B5EF4-FFF2-40B4-BE49-F238E27FC236}">
                    <a16:creationId xmlns:a16="http://schemas.microsoft.com/office/drawing/2014/main" id="{9B7B95C6-092D-4C20-8519-815E19E121A8}"/>
                  </a:ext>
                </a:extLst>
              </p:cNvPr>
              <p:cNvSpPr txBox="1"/>
              <p:nvPr/>
            </p:nvSpPr>
            <p:spPr>
              <a:xfrm>
                <a:off x="576076" y="2132200"/>
                <a:ext cx="1045028" cy="307777"/>
              </a:xfrm>
              <a:prstGeom prst="rect">
                <a:avLst/>
              </a:prstGeom>
              <a:noFill/>
              <a:ln>
                <a:noFill/>
              </a:ln>
            </p:spPr>
            <p:txBody>
              <a:bodyPr wrap="square" rtlCol="0">
                <a:spAutoFit/>
              </a:bodyPr>
              <a:lstStyle/>
              <a:p>
                <a:r>
                  <a:rPr lang="en-CA" sz="1400" i="1">
                    <a:solidFill>
                      <a:srgbClr val="FFFFFF"/>
                    </a:solidFill>
                    <a:latin typeface="Jacobs Chronos"/>
                  </a:rPr>
                  <a:t>Metal pipe</a:t>
                </a:r>
              </a:p>
            </p:txBody>
          </p:sp>
          <p:sp>
            <p:nvSpPr>
              <p:cNvPr id="22" name="TextBox 21">
                <a:extLst>
                  <a:ext uri="{FF2B5EF4-FFF2-40B4-BE49-F238E27FC236}">
                    <a16:creationId xmlns:a16="http://schemas.microsoft.com/office/drawing/2014/main" id="{AE8591FF-1CEF-433B-993F-AF040A552318}"/>
                  </a:ext>
                </a:extLst>
              </p:cNvPr>
              <p:cNvSpPr txBox="1"/>
              <p:nvPr/>
            </p:nvSpPr>
            <p:spPr>
              <a:xfrm>
                <a:off x="1606624" y="2330162"/>
                <a:ext cx="1554648" cy="307777"/>
              </a:xfrm>
              <a:prstGeom prst="rect">
                <a:avLst/>
              </a:prstGeom>
              <a:noFill/>
              <a:ln>
                <a:noFill/>
              </a:ln>
            </p:spPr>
            <p:txBody>
              <a:bodyPr wrap="square" rtlCol="0">
                <a:spAutoFit/>
              </a:bodyPr>
              <a:lstStyle/>
              <a:p>
                <a:r>
                  <a:rPr lang="en-CA" sz="1400" i="1">
                    <a:solidFill>
                      <a:srgbClr val="000000"/>
                    </a:solidFill>
                    <a:latin typeface="Jacobs Chronos"/>
                  </a:rPr>
                  <a:t>Corrosion scale</a:t>
                </a:r>
              </a:p>
            </p:txBody>
          </p:sp>
          <p:sp>
            <p:nvSpPr>
              <p:cNvPr id="23" name="TextBox 22">
                <a:extLst>
                  <a:ext uri="{FF2B5EF4-FFF2-40B4-BE49-F238E27FC236}">
                    <a16:creationId xmlns:a16="http://schemas.microsoft.com/office/drawing/2014/main" id="{CCC73F62-B46C-406F-8C4E-9406B7E03397}"/>
                  </a:ext>
                </a:extLst>
              </p:cNvPr>
              <p:cNvSpPr txBox="1"/>
              <p:nvPr/>
            </p:nvSpPr>
            <p:spPr>
              <a:xfrm>
                <a:off x="2538632" y="3153368"/>
                <a:ext cx="1554648" cy="307777"/>
              </a:xfrm>
              <a:prstGeom prst="rect">
                <a:avLst/>
              </a:prstGeom>
              <a:noFill/>
              <a:ln>
                <a:noFill/>
              </a:ln>
            </p:spPr>
            <p:txBody>
              <a:bodyPr wrap="square" rtlCol="0">
                <a:spAutoFit/>
              </a:bodyPr>
              <a:lstStyle/>
              <a:p>
                <a:r>
                  <a:rPr lang="en-CA" sz="1400" i="1">
                    <a:solidFill>
                      <a:srgbClr val="000000"/>
                    </a:solidFill>
                    <a:latin typeface="Jacobs Chronos"/>
                  </a:rPr>
                  <a:t>Dissolved metal</a:t>
                </a:r>
              </a:p>
            </p:txBody>
          </p:sp>
        </p:grpSp>
        <p:sp>
          <p:nvSpPr>
            <p:cNvPr id="36" name="Rectangle 35">
              <a:extLst>
                <a:ext uri="{FF2B5EF4-FFF2-40B4-BE49-F238E27FC236}">
                  <a16:creationId xmlns:a16="http://schemas.microsoft.com/office/drawing/2014/main" id="{EA50ADD4-D3A4-4ACD-9B24-8B6C728399FC}"/>
                </a:ext>
              </a:extLst>
            </p:cNvPr>
            <p:cNvSpPr/>
            <p:nvPr/>
          </p:nvSpPr>
          <p:spPr>
            <a:xfrm>
              <a:off x="6215935" y="2900568"/>
              <a:ext cx="5429839" cy="395926"/>
            </a:xfrm>
            <a:prstGeom prst="rect">
              <a:avLst/>
            </a:prstGeom>
            <a:solidFill>
              <a:srgbClr val="9933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7" name="Rectangle 36">
              <a:extLst>
                <a:ext uri="{FF2B5EF4-FFF2-40B4-BE49-F238E27FC236}">
                  <a16:creationId xmlns:a16="http://schemas.microsoft.com/office/drawing/2014/main" id="{8ED860DC-1EBA-4606-B4F9-08AC65723CF6}"/>
                </a:ext>
              </a:extLst>
            </p:cNvPr>
            <p:cNvSpPr/>
            <p:nvPr/>
          </p:nvSpPr>
          <p:spPr>
            <a:xfrm>
              <a:off x="6215934" y="4872341"/>
              <a:ext cx="5429839" cy="395926"/>
            </a:xfrm>
            <a:prstGeom prst="rect">
              <a:avLst/>
            </a:prstGeom>
            <a:solidFill>
              <a:srgbClr val="9933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8" name="Rectangle 37">
              <a:extLst>
                <a:ext uri="{FF2B5EF4-FFF2-40B4-BE49-F238E27FC236}">
                  <a16:creationId xmlns:a16="http://schemas.microsoft.com/office/drawing/2014/main" id="{14889151-122C-448C-95B4-416CA3184B38}"/>
                </a:ext>
              </a:extLst>
            </p:cNvPr>
            <p:cNvSpPr/>
            <p:nvPr/>
          </p:nvSpPr>
          <p:spPr>
            <a:xfrm>
              <a:off x="6215935" y="3296494"/>
              <a:ext cx="5429840" cy="1575847"/>
            </a:xfrm>
            <a:prstGeom prst="rect">
              <a:avLst/>
            </a:prstGeom>
            <a:solidFill>
              <a:srgbClr val="00A1D7">
                <a:lumMod val="20000"/>
                <a:lumOff val="80000"/>
              </a:srgbClr>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4CF6B0DE-7ED6-4E5A-9AAA-FDD7B400FE14}"/>
                </a:ext>
              </a:extLst>
            </p:cNvPr>
            <p:cNvSpPr/>
            <p:nvPr/>
          </p:nvSpPr>
          <p:spPr>
            <a:xfrm>
              <a:off x="6456664" y="2101344"/>
              <a:ext cx="4726074" cy="445112"/>
            </a:xfrm>
            <a:prstGeom prst="roundRect">
              <a:avLst/>
            </a:prstGeom>
            <a:gradFill rotWithShape="1">
              <a:gsLst>
                <a:gs pos="0">
                  <a:srgbClr val="2314DC">
                    <a:satMod val="103000"/>
                    <a:lumMod val="102000"/>
                    <a:tint val="94000"/>
                  </a:srgbClr>
                </a:gs>
                <a:gs pos="50000">
                  <a:srgbClr val="2314DC">
                    <a:satMod val="110000"/>
                    <a:lumMod val="100000"/>
                    <a:shade val="100000"/>
                  </a:srgbClr>
                </a:gs>
                <a:gs pos="100000">
                  <a:srgbClr val="2314DC">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Jacobs Chronos"/>
                  <a:ea typeface="+mn-ea"/>
                  <a:cs typeface="+mn-cs"/>
                </a:rPr>
                <a:t>Pitting Corrosion (Copper Pipe)</a:t>
              </a:r>
            </a:p>
          </p:txBody>
        </p:sp>
        <p:sp>
          <p:nvSpPr>
            <p:cNvPr id="40" name="Flowchart: Delay 11">
              <a:extLst>
                <a:ext uri="{FF2B5EF4-FFF2-40B4-BE49-F238E27FC236}">
                  <a16:creationId xmlns:a16="http://schemas.microsoft.com/office/drawing/2014/main" id="{644C966B-8F71-42F6-9D7A-81E77BE43353}"/>
                </a:ext>
              </a:extLst>
            </p:cNvPr>
            <p:cNvSpPr/>
            <p:nvPr/>
          </p:nvSpPr>
          <p:spPr>
            <a:xfrm rot="16200000">
              <a:off x="8711955" y="4480116"/>
              <a:ext cx="215491" cy="568960"/>
            </a:xfrm>
            <a:custGeom>
              <a:avLst/>
              <a:gdLst>
                <a:gd name="connsiteX0" fmla="*/ 0 w 364079"/>
                <a:gd name="connsiteY0" fmla="*/ 0 h 568960"/>
                <a:gd name="connsiteX1" fmla="*/ 182040 w 364079"/>
                <a:gd name="connsiteY1" fmla="*/ 0 h 568960"/>
                <a:gd name="connsiteX2" fmla="*/ 364080 w 364079"/>
                <a:gd name="connsiteY2" fmla="*/ 284480 h 568960"/>
                <a:gd name="connsiteX3" fmla="*/ 182040 w 364079"/>
                <a:gd name="connsiteY3" fmla="*/ 568960 h 568960"/>
                <a:gd name="connsiteX4" fmla="*/ 0 w 364079"/>
                <a:gd name="connsiteY4" fmla="*/ 568960 h 568960"/>
                <a:gd name="connsiteX5" fmla="*/ 0 w 364079"/>
                <a:gd name="connsiteY5" fmla="*/ 0 h 568960"/>
                <a:gd name="connsiteX0" fmla="*/ 0 w 365671"/>
                <a:gd name="connsiteY0" fmla="*/ 0 h 568960"/>
                <a:gd name="connsiteX1" fmla="*/ 90600 w 365671"/>
                <a:gd name="connsiteY1" fmla="*/ 3813 h 568960"/>
                <a:gd name="connsiteX2" fmla="*/ 364080 w 365671"/>
                <a:gd name="connsiteY2" fmla="*/ 284480 h 568960"/>
                <a:gd name="connsiteX3" fmla="*/ 182040 w 365671"/>
                <a:gd name="connsiteY3" fmla="*/ 568960 h 568960"/>
                <a:gd name="connsiteX4" fmla="*/ 0 w 365671"/>
                <a:gd name="connsiteY4" fmla="*/ 568960 h 568960"/>
                <a:gd name="connsiteX5" fmla="*/ 0 w 365671"/>
                <a:gd name="connsiteY5" fmla="*/ 0 h 568960"/>
                <a:gd name="connsiteX0" fmla="*/ 0 w 364080"/>
                <a:gd name="connsiteY0" fmla="*/ 0 h 568960"/>
                <a:gd name="connsiteX1" fmla="*/ 90600 w 364080"/>
                <a:gd name="connsiteY1" fmla="*/ 3813 h 568960"/>
                <a:gd name="connsiteX2" fmla="*/ 364080 w 364080"/>
                <a:gd name="connsiteY2" fmla="*/ 284480 h 568960"/>
                <a:gd name="connsiteX3" fmla="*/ 90600 w 364080"/>
                <a:gd name="connsiteY3" fmla="*/ 565153 h 568960"/>
                <a:gd name="connsiteX4" fmla="*/ 0 w 364080"/>
                <a:gd name="connsiteY4" fmla="*/ 568960 h 568960"/>
                <a:gd name="connsiteX5" fmla="*/ 0 w 364080"/>
                <a:gd name="connsiteY5" fmla="*/ 0 h 568960"/>
                <a:gd name="connsiteX0" fmla="*/ 0 w 343125"/>
                <a:gd name="connsiteY0" fmla="*/ 0 h 568960"/>
                <a:gd name="connsiteX1" fmla="*/ 90600 w 343125"/>
                <a:gd name="connsiteY1" fmla="*/ 3813 h 568960"/>
                <a:gd name="connsiteX2" fmla="*/ 343125 w 343125"/>
                <a:gd name="connsiteY2" fmla="*/ 284480 h 568960"/>
                <a:gd name="connsiteX3" fmla="*/ 90600 w 343125"/>
                <a:gd name="connsiteY3" fmla="*/ 565153 h 568960"/>
                <a:gd name="connsiteX4" fmla="*/ 0 w 343125"/>
                <a:gd name="connsiteY4" fmla="*/ 568960 h 568960"/>
                <a:gd name="connsiteX5" fmla="*/ 0 w 343125"/>
                <a:gd name="connsiteY5" fmla="*/ 0 h 568960"/>
                <a:gd name="connsiteX0" fmla="*/ 0 w 293595"/>
                <a:gd name="connsiteY0" fmla="*/ 0 h 568960"/>
                <a:gd name="connsiteX1" fmla="*/ 90600 w 293595"/>
                <a:gd name="connsiteY1" fmla="*/ 3813 h 568960"/>
                <a:gd name="connsiteX2" fmla="*/ 293595 w 293595"/>
                <a:gd name="connsiteY2" fmla="*/ 284483 h 568960"/>
                <a:gd name="connsiteX3" fmla="*/ 90600 w 293595"/>
                <a:gd name="connsiteY3" fmla="*/ 565153 h 568960"/>
                <a:gd name="connsiteX4" fmla="*/ 0 w 293595"/>
                <a:gd name="connsiteY4" fmla="*/ 568960 h 568960"/>
                <a:gd name="connsiteX5" fmla="*/ 0 w 293595"/>
                <a:gd name="connsiteY5" fmla="*/ 0 h 568960"/>
                <a:gd name="connsiteX0" fmla="*/ 0 w 293812"/>
                <a:gd name="connsiteY0" fmla="*/ 0 h 568960"/>
                <a:gd name="connsiteX1" fmla="*/ 56310 w 293812"/>
                <a:gd name="connsiteY1" fmla="*/ 1911 h 568960"/>
                <a:gd name="connsiteX2" fmla="*/ 293595 w 293812"/>
                <a:gd name="connsiteY2" fmla="*/ 284483 h 568960"/>
                <a:gd name="connsiteX3" fmla="*/ 90600 w 293812"/>
                <a:gd name="connsiteY3" fmla="*/ 565153 h 568960"/>
                <a:gd name="connsiteX4" fmla="*/ 0 w 293812"/>
                <a:gd name="connsiteY4" fmla="*/ 568960 h 568960"/>
                <a:gd name="connsiteX5" fmla="*/ 0 w 293812"/>
                <a:gd name="connsiteY5" fmla="*/ 0 h 568960"/>
                <a:gd name="connsiteX0" fmla="*/ 0 w 293614"/>
                <a:gd name="connsiteY0" fmla="*/ 0 h 568960"/>
                <a:gd name="connsiteX1" fmla="*/ 56310 w 293614"/>
                <a:gd name="connsiteY1" fmla="*/ 1911 h 568960"/>
                <a:gd name="connsiteX2" fmla="*/ 293595 w 293614"/>
                <a:gd name="connsiteY2" fmla="*/ 284483 h 568960"/>
                <a:gd name="connsiteX3" fmla="*/ 44880 w 293614"/>
                <a:gd name="connsiteY3" fmla="*/ 567058 h 568960"/>
                <a:gd name="connsiteX4" fmla="*/ 0 w 293614"/>
                <a:gd name="connsiteY4" fmla="*/ 568960 h 568960"/>
                <a:gd name="connsiteX5" fmla="*/ 0 w 293614"/>
                <a:gd name="connsiteY5" fmla="*/ 0 h 568960"/>
                <a:gd name="connsiteX0" fmla="*/ 0 w 293595"/>
                <a:gd name="connsiteY0" fmla="*/ 0 h 568960"/>
                <a:gd name="connsiteX1" fmla="*/ 46785 w 293595"/>
                <a:gd name="connsiteY1" fmla="*/ 6 h 568960"/>
                <a:gd name="connsiteX2" fmla="*/ 293595 w 293595"/>
                <a:gd name="connsiteY2" fmla="*/ 284483 h 568960"/>
                <a:gd name="connsiteX3" fmla="*/ 44880 w 293595"/>
                <a:gd name="connsiteY3" fmla="*/ 567058 h 568960"/>
                <a:gd name="connsiteX4" fmla="*/ 0 w 293595"/>
                <a:gd name="connsiteY4" fmla="*/ 568960 h 568960"/>
                <a:gd name="connsiteX5" fmla="*/ 0 w 293595"/>
                <a:gd name="connsiteY5" fmla="*/ 0 h 568960"/>
                <a:gd name="connsiteX0" fmla="*/ 0 w 215491"/>
                <a:gd name="connsiteY0" fmla="*/ 0 h 568960"/>
                <a:gd name="connsiteX1" fmla="*/ 46785 w 215491"/>
                <a:gd name="connsiteY1" fmla="*/ 6 h 568960"/>
                <a:gd name="connsiteX2" fmla="*/ 215490 w 215491"/>
                <a:gd name="connsiteY2" fmla="*/ 284486 h 568960"/>
                <a:gd name="connsiteX3" fmla="*/ 44880 w 215491"/>
                <a:gd name="connsiteY3" fmla="*/ 567058 h 568960"/>
                <a:gd name="connsiteX4" fmla="*/ 0 w 215491"/>
                <a:gd name="connsiteY4" fmla="*/ 568960 h 568960"/>
                <a:gd name="connsiteX5" fmla="*/ 0 w 215491"/>
                <a:gd name="connsiteY5" fmla="*/ 0 h 5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91" h="568960">
                  <a:moveTo>
                    <a:pt x="0" y="0"/>
                  </a:moveTo>
                  <a:lnTo>
                    <a:pt x="46785" y="6"/>
                  </a:lnTo>
                  <a:cubicBezTo>
                    <a:pt x="147323" y="6"/>
                    <a:pt x="215807" y="189977"/>
                    <a:pt x="215490" y="284486"/>
                  </a:cubicBezTo>
                  <a:cubicBezTo>
                    <a:pt x="215173" y="378995"/>
                    <a:pt x="145418" y="567058"/>
                    <a:pt x="44880" y="567058"/>
                  </a:cubicBezTo>
                  <a:lnTo>
                    <a:pt x="0" y="568960"/>
                  </a:lnTo>
                  <a:lnTo>
                    <a:pt x="0" y="0"/>
                  </a:lnTo>
                  <a:close/>
                </a:path>
              </a:pathLst>
            </a:custGeom>
            <a:solidFill>
              <a:srgbClr val="007D55">
                <a:lumMod val="60000"/>
                <a:lumOff val="40000"/>
              </a:srgbClr>
            </a:solidFill>
            <a:ln>
              <a:solidFill>
                <a:srgbClr val="007D55"/>
              </a:solid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Jacobs Chronos"/>
                <a:ea typeface="+mn-ea"/>
                <a:cs typeface="+mn-cs"/>
              </a:endParaRPr>
            </a:p>
          </p:txBody>
        </p:sp>
        <p:sp>
          <p:nvSpPr>
            <p:cNvPr id="41" name="Chord 12">
              <a:extLst>
                <a:ext uri="{FF2B5EF4-FFF2-40B4-BE49-F238E27FC236}">
                  <a16:creationId xmlns:a16="http://schemas.microsoft.com/office/drawing/2014/main" id="{C745CCFF-37B6-4C44-95E8-518EE28B31BB}"/>
                </a:ext>
              </a:extLst>
            </p:cNvPr>
            <p:cNvSpPr/>
            <p:nvPr/>
          </p:nvSpPr>
          <p:spPr>
            <a:xfrm rot="17513463">
              <a:off x="8631952" y="4740646"/>
              <a:ext cx="331889" cy="430938"/>
            </a:xfrm>
            <a:custGeom>
              <a:avLst/>
              <a:gdLst>
                <a:gd name="connsiteX0" fmla="*/ 317153 w 365196"/>
                <a:gd name="connsiteY0" fmla="*/ 333597 h 398085"/>
                <a:gd name="connsiteX1" fmla="*/ 85339 w 365196"/>
                <a:gd name="connsiteY1" fmla="*/ 367500 h 398085"/>
                <a:gd name="connsiteX2" fmla="*/ 5279 w 365196"/>
                <a:gd name="connsiteY2" fmla="*/ 151529 h 398085"/>
                <a:gd name="connsiteX3" fmla="*/ 182598 w 365196"/>
                <a:gd name="connsiteY3" fmla="*/ -1 h 398085"/>
                <a:gd name="connsiteX4" fmla="*/ 317153 w 365196"/>
                <a:gd name="connsiteY4" fmla="*/ 333597 h 398085"/>
                <a:gd name="connsiteX0" fmla="*/ 331889 w 331889"/>
                <a:gd name="connsiteY0" fmla="*/ 372486 h 411950"/>
                <a:gd name="connsiteX1" fmla="*/ 84449 w 331889"/>
                <a:gd name="connsiteY1" fmla="*/ 367501 h 411950"/>
                <a:gd name="connsiteX2" fmla="*/ 4389 w 331889"/>
                <a:gd name="connsiteY2" fmla="*/ 151530 h 411950"/>
                <a:gd name="connsiteX3" fmla="*/ 181708 w 331889"/>
                <a:gd name="connsiteY3" fmla="*/ 0 h 411950"/>
                <a:gd name="connsiteX4" fmla="*/ 331889 w 331889"/>
                <a:gd name="connsiteY4" fmla="*/ 372486 h 411950"/>
                <a:gd name="connsiteX0" fmla="*/ 331889 w 331889"/>
                <a:gd name="connsiteY0" fmla="*/ 372486 h 397352"/>
                <a:gd name="connsiteX1" fmla="*/ 84449 w 331889"/>
                <a:gd name="connsiteY1" fmla="*/ 367501 h 397352"/>
                <a:gd name="connsiteX2" fmla="*/ 4389 w 331889"/>
                <a:gd name="connsiteY2" fmla="*/ 151530 h 397352"/>
                <a:gd name="connsiteX3" fmla="*/ 181708 w 331889"/>
                <a:gd name="connsiteY3" fmla="*/ 0 h 397352"/>
                <a:gd name="connsiteX4" fmla="*/ 331889 w 331889"/>
                <a:gd name="connsiteY4" fmla="*/ 372486 h 397352"/>
                <a:gd name="connsiteX0" fmla="*/ 331889 w 331889"/>
                <a:gd name="connsiteY0" fmla="*/ 406072 h 430938"/>
                <a:gd name="connsiteX1" fmla="*/ 84449 w 331889"/>
                <a:gd name="connsiteY1" fmla="*/ 401087 h 430938"/>
                <a:gd name="connsiteX2" fmla="*/ 4389 w 331889"/>
                <a:gd name="connsiteY2" fmla="*/ 185116 h 430938"/>
                <a:gd name="connsiteX3" fmla="*/ 168213 w 331889"/>
                <a:gd name="connsiteY3" fmla="*/ 0 h 430938"/>
                <a:gd name="connsiteX4" fmla="*/ 331889 w 331889"/>
                <a:gd name="connsiteY4" fmla="*/ 406072 h 430938"/>
                <a:gd name="connsiteX0" fmla="*/ 331889 w 331889"/>
                <a:gd name="connsiteY0" fmla="*/ 406072 h 430938"/>
                <a:gd name="connsiteX1" fmla="*/ 84449 w 331889"/>
                <a:gd name="connsiteY1" fmla="*/ 401087 h 430938"/>
                <a:gd name="connsiteX2" fmla="*/ 4389 w 331889"/>
                <a:gd name="connsiteY2" fmla="*/ 185116 h 430938"/>
                <a:gd name="connsiteX3" fmla="*/ 168213 w 331889"/>
                <a:gd name="connsiteY3" fmla="*/ 0 h 430938"/>
                <a:gd name="connsiteX4" fmla="*/ 331889 w 331889"/>
                <a:gd name="connsiteY4" fmla="*/ 406072 h 43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89" h="430938">
                  <a:moveTo>
                    <a:pt x="331889" y="406072"/>
                  </a:moveTo>
                  <a:cubicBezTo>
                    <a:pt x="252050" y="441926"/>
                    <a:pt x="139032" y="437913"/>
                    <a:pt x="84449" y="401087"/>
                  </a:cubicBezTo>
                  <a:cubicBezTo>
                    <a:pt x="29866" y="364261"/>
                    <a:pt x="-14389" y="268389"/>
                    <a:pt x="4389" y="185116"/>
                  </a:cubicBezTo>
                  <a:cubicBezTo>
                    <a:pt x="24454" y="96137"/>
                    <a:pt x="101202" y="42423"/>
                    <a:pt x="168213" y="0"/>
                  </a:cubicBezTo>
                  <a:lnTo>
                    <a:pt x="331889" y="406072"/>
                  </a:lnTo>
                  <a:close/>
                </a:path>
              </a:pathLst>
            </a:custGeom>
            <a:solidFill>
              <a:srgbClr val="FFC2A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Jacobs Chronos"/>
                <a:ea typeface="+mn-ea"/>
                <a:cs typeface="+mn-cs"/>
              </a:endParaRPr>
            </a:p>
          </p:txBody>
        </p:sp>
        <p:sp>
          <p:nvSpPr>
            <p:cNvPr id="42" name="TextBox 41">
              <a:extLst>
                <a:ext uri="{FF2B5EF4-FFF2-40B4-BE49-F238E27FC236}">
                  <a16:creationId xmlns:a16="http://schemas.microsoft.com/office/drawing/2014/main" id="{C0538137-70A2-4A4C-A1D5-455571EF0755}"/>
                </a:ext>
              </a:extLst>
            </p:cNvPr>
            <p:cNvSpPr txBox="1"/>
            <p:nvPr/>
          </p:nvSpPr>
          <p:spPr>
            <a:xfrm>
              <a:off x="6200401" y="2879992"/>
              <a:ext cx="1697732" cy="307777"/>
            </a:xfrm>
            <a:prstGeom prst="rect">
              <a:avLst/>
            </a:prstGeom>
            <a:noFill/>
            <a:ln>
              <a:noFill/>
            </a:ln>
          </p:spPr>
          <p:txBody>
            <a:bodyPr wrap="square" rtlCol="0">
              <a:spAutoFit/>
            </a:bodyPr>
            <a:lstStyle/>
            <a:p>
              <a:r>
                <a:rPr lang="en-CA" sz="1400" i="1">
                  <a:solidFill>
                    <a:srgbClr val="FFFFFF"/>
                  </a:solidFill>
                  <a:latin typeface="Jacobs Chronos"/>
                </a:rPr>
                <a:t>Copper pipe</a:t>
              </a:r>
            </a:p>
          </p:txBody>
        </p:sp>
        <p:sp>
          <p:nvSpPr>
            <p:cNvPr id="43" name="TextBox 42">
              <a:extLst>
                <a:ext uri="{FF2B5EF4-FFF2-40B4-BE49-F238E27FC236}">
                  <a16:creationId xmlns:a16="http://schemas.microsoft.com/office/drawing/2014/main" id="{41BD64C8-8A9E-4C08-940B-E6FE1EDC366A}"/>
                </a:ext>
              </a:extLst>
            </p:cNvPr>
            <p:cNvSpPr txBox="1"/>
            <p:nvPr/>
          </p:nvSpPr>
          <p:spPr>
            <a:xfrm>
              <a:off x="8094135" y="4547568"/>
              <a:ext cx="523610" cy="307777"/>
            </a:xfrm>
            <a:prstGeom prst="rect">
              <a:avLst/>
            </a:prstGeom>
            <a:noFill/>
            <a:ln>
              <a:noFill/>
            </a:ln>
          </p:spPr>
          <p:txBody>
            <a:bodyPr wrap="square" rtlCol="0">
              <a:spAutoFit/>
            </a:bodyPr>
            <a:lstStyle/>
            <a:p>
              <a:r>
                <a:rPr lang="en-CA" sz="1400" i="1">
                  <a:solidFill>
                    <a:srgbClr val="000000"/>
                  </a:solidFill>
                  <a:latin typeface="Jacobs Chronos"/>
                </a:rPr>
                <a:t>Pit</a:t>
              </a:r>
            </a:p>
          </p:txBody>
        </p:sp>
        <p:cxnSp>
          <p:nvCxnSpPr>
            <p:cNvPr id="44" name="Straight Arrow Connector 43">
              <a:extLst>
                <a:ext uri="{FF2B5EF4-FFF2-40B4-BE49-F238E27FC236}">
                  <a16:creationId xmlns:a16="http://schemas.microsoft.com/office/drawing/2014/main" id="{95C01569-C783-4FD0-8ED8-CE8A19908C24}"/>
                </a:ext>
              </a:extLst>
            </p:cNvPr>
            <p:cNvCxnSpPr>
              <a:cxnSpLocks/>
            </p:cNvCxnSpPr>
            <p:nvPr/>
          </p:nvCxnSpPr>
          <p:spPr>
            <a:xfrm>
              <a:off x="8436748" y="4718321"/>
              <a:ext cx="351401" cy="260095"/>
            </a:xfrm>
            <a:prstGeom prst="straightConnector1">
              <a:avLst/>
            </a:prstGeom>
            <a:noFill/>
            <a:ln w="6350" cap="flat" cmpd="sng" algn="ctr">
              <a:solidFill>
                <a:srgbClr val="000000"/>
              </a:solidFill>
              <a:prstDash val="solid"/>
              <a:miter lim="800000"/>
              <a:tailEnd type="triangle"/>
            </a:ln>
            <a:effectLst/>
          </p:spPr>
        </p:cxnSp>
        <p:cxnSp>
          <p:nvCxnSpPr>
            <p:cNvPr id="45" name="Straight Arrow Connector 44">
              <a:extLst>
                <a:ext uri="{FF2B5EF4-FFF2-40B4-BE49-F238E27FC236}">
                  <a16:creationId xmlns:a16="http://schemas.microsoft.com/office/drawing/2014/main" id="{4A325606-7CB3-4CBB-BCE1-213F62028210}"/>
                </a:ext>
              </a:extLst>
            </p:cNvPr>
            <p:cNvCxnSpPr>
              <a:cxnSpLocks/>
            </p:cNvCxnSpPr>
            <p:nvPr/>
          </p:nvCxnSpPr>
          <p:spPr>
            <a:xfrm flipH="1">
              <a:off x="8930853" y="4578746"/>
              <a:ext cx="357169" cy="202876"/>
            </a:xfrm>
            <a:prstGeom prst="straightConnector1">
              <a:avLst/>
            </a:prstGeom>
            <a:noFill/>
            <a:ln w="6350" cap="flat" cmpd="sng" algn="ctr">
              <a:solidFill>
                <a:srgbClr val="000000"/>
              </a:solidFill>
              <a:prstDash val="solid"/>
              <a:miter lim="800000"/>
              <a:tailEnd type="triangle"/>
            </a:ln>
            <a:effectLst/>
          </p:spPr>
        </p:cxnSp>
        <p:sp>
          <p:nvSpPr>
            <p:cNvPr id="46" name="TextBox 45">
              <a:extLst>
                <a:ext uri="{FF2B5EF4-FFF2-40B4-BE49-F238E27FC236}">
                  <a16:creationId xmlns:a16="http://schemas.microsoft.com/office/drawing/2014/main" id="{E60385AA-9A0E-4397-9830-AFCB1E103502}"/>
                </a:ext>
              </a:extLst>
            </p:cNvPr>
            <p:cNvSpPr txBox="1"/>
            <p:nvPr/>
          </p:nvSpPr>
          <p:spPr>
            <a:xfrm>
              <a:off x="9147789" y="4366601"/>
              <a:ext cx="783832" cy="307777"/>
            </a:xfrm>
            <a:prstGeom prst="rect">
              <a:avLst/>
            </a:prstGeom>
            <a:noFill/>
            <a:ln>
              <a:noFill/>
            </a:ln>
          </p:spPr>
          <p:txBody>
            <a:bodyPr wrap="square" rtlCol="0">
              <a:spAutoFit/>
            </a:bodyPr>
            <a:lstStyle/>
            <a:p>
              <a:r>
                <a:rPr lang="en-CA" sz="1400" i="1">
                  <a:solidFill>
                    <a:srgbClr val="000000"/>
                  </a:solidFill>
                  <a:latin typeface="Jacobs Chronos"/>
                </a:rPr>
                <a:t>Pit cap</a:t>
              </a:r>
            </a:p>
          </p:txBody>
        </p:sp>
      </p:grpSp>
      <p:sp>
        <p:nvSpPr>
          <p:cNvPr id="48" name="TextBox 47">
            <a:extLst>
              <a:ext uri="{FF2B5EF4-FFF2-40B4-BE49-F238E27FC236}">
                <a16:creationId xmlns:a16="http://schemas.microsoft.com/office/drawing/2014/main" id="{100B1E2E-F237-4F7C-A48E-CDDA00CA5615}"/>
              </a:ext>
            </a:extLst>
          </p:cNvPr>
          <p:cNvSpPr txBox="1"/>
          <p:nvPr/>
        </p:nvSpPr>
        <p:spPr>
          <a:xfrm>
            <a:off x="495300" y="1176151"/>
            <a:ext cx="11001376" cy="369332"/>
          </a:xfrm>
          <a:prstGeom prst="rect">
            <a:avLst/>
          </a:prstGeom>
          <a:noFill/>
          <a:ln>
            <a:noFill/>
          </a:ln>
        </p:spPr>
        <p:txBody>
          <a:bodyPr wrap="square">
            <a:spAutoFit/>
          </a:bodyPr>
          <a:lstStyle/>
          <a:p>
            <a:r>
              <a:rPr lang="en-NZ" dirty="0"/>
              <a:t>As an oxidising agent chlorine can be corrosive in water leading to material damage or component failure.</a:t>
            </a:r>
          </a:p>
        </p:txBody>
      </p:sp>
    </p:spTree>
    <p:extLst>
      <p:ext uri="{BB962C8B-B14F-4D97-AF65-F5344CB8AC3E}">
        <p14:creationId xmlns:p14="http://schemas.microsoft.com/office/powerpoint/2010/main" val="211221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549275"/>
            <a:ext cx="11001376" cy="577600"/>
          </a:xfrm>
        </p:spPr>
        <p:txBody>
          <a:bodyPr/>
          <a:lstStyle/>
          <a:p>
            <a:r>
              <a:rPr lang="en-AU" dirty="0"/>
              <a:t>Possible impacts on the water supply system - Solubilising legacy deposits and sloughing of biofilm</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7</a:t>
            </a:fld>
            <a:endParaRPr lang="en-AU" dirty="0"/>
          </a:p>
        </p:txBody>
      </p:sp>
      <p:sp>
        <p:nvSpPr>
          <p:cNvPr id="48" name="TextBox 47">
            <a:extLst>
              <a:ext uri="{FF2B5EF4-FFF2-40B4-BE49-F238E27FC236}">
                <a16:creationId xmlns:a16="http://schemas.microsoft.com/office/drawing/2014/main" id="{100B1E2E-F237-4F7C-A48E-CDDA00CA5615}"/>
              </a:ext>
            </a:extLst>
          </p:cNvPr>
          <p:cNvSpPr txBox="1"/>
          <p:nvPr/>
        </p:nvSpPr>
        <p:spPr>
          <a:xfrm>
            <a:off x="495300" y="1412242"/>
            <a:ext cx="11001376" cy="646331"/>
          </a:xfrm>
          <a:prstGeom prst="rect">
            <a:avLst/>
          </a:prstGeom>
          <a:noFill/>
          <a:ln>
            <a:noFill/>
          </a:ln>
        </p:spPr>
        <p:txBody>
          <a:bodyPr wrap="square">
            <a:spAutoFit/>
          </a:bodyPr>
          <a:lstStyle/>
          <a:p>
            <a:r>
              <a:rPr lang="en-NZ" dirty="0"/>
              <a:t>Chlorine can solubilise scale and legacy deposits resulting in the release of metals, minerals and sediments which may cause aesthetic issues and health concerns.</a:t>
            </a:r>
          </a:p>
        </p:txBody>
      </p:sp>
      <p:grpSp>
        <p:nvGrpSpPr>
          <p:cNvPr id="24" name="Group 23">
            <a:extLst>
              <a:ext uri="{FF2B5EF4-FFF2-40B4-BE49-F238E27FC236}">
                <a16:creationId xmlns:a16="http://schemas.microsoft.com/office/drawing/2014/main" id="{4FAC6C6C-FAAB-473A-B33E-AC1C14F003D0}"/>
              </a:ext>
            </a:extLst>
          </p:cNvPr>
          <p:cNvGrpSpPr/>
          <p:nvPr/>
        </p:nvGrpSpPr>
        <p:grpSpPr>
          <a:xfrm>
            <a:off x="0" y="2462802"/>
            <a:ext cx="6637283" cy="2999503"/>
            <a:chOff x="825411" y="1046621"/>
            <a:chExt cx="10126647" cy="5068953"/>
          </a:xfrm>
        </p:grpSpPr>
        <p:pic>
          <p:nvPicPr>
            <p:cNvPr id="35" name="Picture 34">
              <a:extLst>
                <a:ext uri="{FF2B5EF4-FFF2-40B4-BE49-F238E27FC236}">
                  <a16:creationId xmlns:a16="http://schemas.microsoft.com/office/drawing/2014/main" id="{84636057-4B76-43EE-AD22-AB944438CF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44716" y="1046621"/>
              <a:ext cx="7740912" cy="5068953"/>
            </a:xfrm>
            <a:prstGeom prst="rect">
              <a:avLst/>
            </a:prstGeom>
          </p:spPr>
        </p:pic>
        <p:sp>
          <p:nvSpPr>
            <p:cNvPr id="47" name="Rectangle: Rounded Corners 46">
              <a:extLst>
                <a:ext uri="{FF2B5EF4-FFF2-40B4-BE49-F238E27FC236}">
                  <a16:creationId xmlns:a16="http://schemas.microsoft.com/office/drawing/2014/main" id="{F92BB0BF-156A-43EB-9865-A211CDECC2BE}"/>
                </a:ext>
              </a:extLst>
            </p:cNvPr>
            <p:cNvSpPr/>
            <p:nvPr/>
          </p:nvSpPr>
          <p:spPr>
            <a:xfrm>
              <a:off x="4776392" y="1509563"/>
              <a:ext cx="2518928" cy="1042548"/>
            </a:xfrm>
            <a:prstGeom prst="roundRect">
              <a:avLst/>
            </a:prstGeom>
            <a:solidFill>
              <a:srgbClr val="2314DC">
                <a:lumMod val="60000"/>
                <a:lumOff val="40000"/>
              </a:srgbClr>
            </a:solidFill>
            <a:ln w="190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Jacobs Chronos"/>
                  <a:ea typeface="+mn-ea"/>
                  <a:cs typeface="+mn-cs"/>
                </a:rPr>
                <a:t>Deposits</a:t>
              </a:r>
            </a:p>
          </p:txBody>
        </p:sp>
        <p:sp>
          <p:nvSpPr>
            <p:cNvPr id="49" name="Rectangle: Rounded Corners 48">
              <a:extLst>
                <a:ext uri="{FF2B5EF4-FFF2-40B4-BE49-F238E27FC236}">
                  <a16:creationId xmlns:a16="http://schemas.microsoft.com/office/drawing/2014/main" id="{6CF54230-8B4E-4702-AE44-CD1B433E8560}"/>
                </a:ext>
              </a:extLst>
            </p:cNvPr>
            <p:cNvSpPr/>
            <p:nvPr/>
          </p:nvSpPr>
          <p:spPr>
            <a:xfrm>
              <a:off x="825411" y="2547681"/>
              <a:ext cx="2769503" cy="1059935"/>
            </a:xfrm>
            <a:prstGeom prst="roundRect">
              <a:avLst/>
            </a:prstGeom>
            <a:solidFill>
              <a:srgbClr val="2314DC">
                <a:lumMod val="60000"/>
                <a:lumOff val="40000"/>
              </a:srgbClr>
            </a:solidFill>
            <a:ln w="190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Jacobs Chronos"/>
                  <a:ea typeface="+mn-ea"/>
                  <a:cs typeface="+mn-cs"/>
                </a:rPr>
                <a:t>Sediment</a:t>
              </a:r>
            </a:p>
          </p:txBody>
        </p:sp>
        <p:sp>
          <p:nvSpPr>
            <p:cNvPr id="50" name="Rectangle: Rounded Corners 49">
              <a:extLst>
                <a:ext uri="{FF2B5EF4-FFF2-40B4-BE49-F238E27FC236}">
                  <a16:creationId xmlns:a16="http://schemas.microsoft.com/office/drawing/2014/main" id="{C71A99E5-B63F-4F8A-BA65-952C2FDE27AF}"/>
                </a:ext>
              </a:extLst>
            </p:cNvPr>
            <p:cNvSpPr/>
            <p:nvPr/>
          </p:nvSpPr>
          <p:spPr>
            <a:xfrm>
              <a:off x="8619198" y="4358989"/>
              <a:ext cx="2332860" cy="1130597"/>
            </a:xfrm>
            <a:prstGeom prst="roundRect">
              <a:avLst/>
            </a:prstGeom>
            <a:solidFill>
              <a:srgbClr val="2314DC">
                <a:lumMod val="60000"/>
                <a:lumOff val="40000"/>
              </a:srgbClr>
            </a:solidFill>
            <a:ln w="190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Jacobs Chronos"/>
                  <a:ea typeface="+mn-ea"/>
                  <a:cs typeface="+mn-cs"/>
                </a:rPr>
                <a:t>Pipe scale</a:t>
              </a:r>
            </a:p>
          </p:txBody>
        </p:sp>
        <p:sp>
          <p:nvSpPr>
            <p:cNvPr id="51" name="Oval 50">
              <a:extLst>
                <a:ext uri="{FF2B5EF4-FFF2-40B4-BE49-F238E27FC236}">
                  <a16:creationId xmlns:a16="http://schemas.microsoft.com/office/drawing/2014/main" id="{798D29BF-3523-4267-8C96-1A7F9839A7C7}"/>
                </a:ext>
              </a:extLst>
            </p:cNvPr>
            <p:cNvSpPr>
              <a:spLocks noChangeAspect="1"/>
            </p:cNvSpPr>
            <p:nvPr/>
          </p:nvSpPr>
          <p:spPr>
            <a:xfrm>
              <a:off x="3037412" y="4430996"/>
              <a:ext cx="1242781" cy="1242781"/>
            </a:xfrm>
            <a:prstGeom prst="ellipse">
              <a:avLst/>
            </a:prstGeom>
            <a:noFill/>
            <a:ln w="38100" cap="flat" cmpd="sng" algn="ctr">
              <a:solidFill>
                <a:srgbClr val="E5E5E5"/>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4DC"/>
                </a:solidFill>
                <a:effectLst/>
                <a:uLnTx/>
                <a:uFillTx/>
                <a:latin typeface="Jacobs Chronos"/>
                <a:ea typeface="+mn-ea"/>
                <a:cs typeface="+mn-cs"/>
              </a:endParaRPr>
            </a:p>
          </p:txBody>
        </p:sp>
        <p:sp>
          <p:nvSpPr>
            <p:cNvPr id="52" name="Oval 51">
              <a:extLst>
                <a:ext uri="{FF2B5EF4-FFF2-40B4-BE49-F238E27FC236}">
                  <a16:creationId xmlns:a16="http://schemas.microsoft.com/office/drawing/2014/main" id="{197AE44B-C124-44A7-A565-394F12E15F15}"/>
                </a:ext>
              </a:extLst>
            </p:cNvPr>
            <p:cNvSpPr>
              <a:spLocks noChangeAspect="1"/>
            </p:cNvSpPr>
            <p:nvPr/>
          </p:nvSpPr>
          <p:spPr>
            <a:xfrm>
              <a:off x="6885369" y="3640044"/>
              <a:ext cx="1170316" cy="1170316"/>
            </a:xfrm>
            <a:prstGeom prst="ellipse">
              <a:avLst/>
            </a:prstGeom>
            <a:noFill/>
            <a:ln w="38100" cap="flat" cmpd="sng" algn="ctr">
              <a:solidFill>
                <a:srgbClr val="E5E5E5"/>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4DC"/>
                </a:solidFill>
                <a:effectLst/>
                <a:uLnTx/>
                <a:uFillTx/>
                <a:latin typeface="Jacobs Chronos"/>
                <a:ea typeface="+mn-ea"/>
                <a:cs typeface="+mn-cs"/>
              </a:endParaRPr>
            </a:p>
          </p:txBody>
        </p:sp>
        <p:sp>
          <p:nvSpPr>
            <p:cNvPr id="53" name="Oval 52">
              <a:extLst>
                <a:ext uri="{FF2B5EF4-FFF2-40B4-BE49-F238E27FC236}">
                  <a16:creationId xmlns:a16="http://schemas.microsoft.com/office/drawing/2014/main" id="{548C0315-1E34-4466-AE89-C9331CED5D3A}"/>
                </a:ext>
              </a:extLst>
            </p:cNvPr>
            <p:cNvSpPr>
              <a:spLocks noChangeAspect="1"/>
            </p:cNvSpPr>
            <p:nvPr/>
          </p:nvSpPr>
          <p:spPr>
            <a:xfrm>
              <a:off x="5257303" y="4358989"/>
              <a:ext cx="918610" cy="918610"/>
            </a:xfrm>
            <a:prstGeom prst="ellipse">
              <a:avLst/>
            </a:prstGeom>
            <a:noFill/>
            <a:ln w="38100" cap="flat" cmpd="sng" algn="ctr">
              <a:solidFill>
                <a:srgbClr val="E5E5E5"/>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314DC"/>
                </a:solidFill>
                <a:effectLst/>
                <a:uLnTx/>
                <a:uFillTx/>
                <a:latin typeface="Jacobs Chronos"/>
                <a:ea typeface="+mn-ea"/>
                <a:cs typeface="+mn-cs"/>
              </a:endParaRPr>
            </a:p>
          </p:txBody>
        </p:sp>
        <p:cxnSp>
          <p:nvCxnSpPr>
            <p:cNvPr id="54" name="Straight Connector 53">
              <a:extLst>
                <a:ext uri="{FF2B5EF4-FFF2-40B4-BE49-F238E27FC236}">
                  <a16:creationId xmlns:a16="http://schemas.microsoft.com/office/drawing/2014/main" id="{78A8EDC5-C4D1-432F-8B59-B0A5B55924BA}"/>
                </a:ext>
              </a:extLst>
            </p:cNvPr>
            <p:cNvCxnSpPr>
              <a:cxnSpLocks/>
              <a:stCxn id="50" idx="1"/>
              <a:endCxn id="52" idx="4"/>
            </p:cNvCxnSpPr>
            <p:nvPr/>
          </p:nvCxnSpPr>
          <p:spPr>
            <a:xfrm flipH="1" flipV="1">
              <a:off x="7470527" y="4810360"/>
              <a:ext cx="1148671" cy="113928"/>
            </a:xfrm>
            <a:prstGeom prst="line">
              <a:avLst/>
            </a:prstGeom>
            <a:noFill/>
            <a:ln w="38100" cap="flat" cmpd="sng" algn="ctr">
              <a:solidFill>
                <a:srgbClr val="E5E5E5"/>
              </a:solidFill>
              <a:prstDash val="solid"/>
              <a:miter lim="800000"/>
            </a:ln>
            <a:effectLst/>
          </p:spPr>
        </p:cxnSp>
        <p:cxnSp>
          <p:nvCxnSpPr>
            <p:cNvPr id="55" name="Straight Connector 54">
              <a:extLst>
                <a:ext uri="{FF2B5EF4-FFF2-40B4-BE49-F238E27FC236}">
                  <a16:creationId xmlns:a16="http://schemas.microsoft.com/office/drawing/2014/main" id="{68C95C45-F176-4479-BEC3-24F58876EC3D}"/>
                </a:ext>
              </a:extLst>
            </p:cNvPr>
            <p:cNvCxnSpPr>
              <a:cxnSpLocks/>
              <a:stCxn id="49" idx="2"/>
              <a:endCxn id="51" idx="0"/>
            </p:cNvCxnSpPr>
            <p:nvPr/>
          </p:nvCxnSpPr>
          <p:spPr>
            <a:xfrm>
              <a:off x="2210163" y="3607616"/>
              <a:ext cx="1448640" cy="823380"/>
            </a:xfrm>
            <a:prstGeom prst="line">
              <a:avLst/>
            </a:prstGeom>
            <a:noFill/>
            <a:ln w="38100" cap="flat" cmpd="sng" algn="ctr">
              <a:solidFill>
                <a:srgbClr val="E5E5E5"/>
              </a:solidFill>
              <a:prstDash val="solid"/>
              <a:miter lim="800000"/>
            </a:ln>
            <a:effectLst/>
          </p:spPr>
        </p:cxnSp>
        <p:cxnSp>
          <p:nvCxnSpPr>
            <p:cNvPr id="56" name="Straight Connector 55">
              <a:extLst>
                <a:ext uri="{FF2B5EF4-FFF2-40B4-BE49-F238E27FC236}">
                  <a16:creationId xmlns:a16="http://schemas.microsoft.com/office/drawing/2014/main" id="{BBA3A02B-AAE7-466B-82EA-B81D351212AA}"/>
                </a:ext>
              </a:extLst>
            </p:cNvPr>
            <p:cNvCxnSpPr>
              <a:cxnSpLocks/>
              <a:stCxn id="47" idx="2"/>
              <a:endCxn id="53" idx="0"/>
            </p:cNvCxnSpPr>
            <p:nvPr/>
          </p:nvCxnSpPr>
          <p:spPr>
            <a:xfrm flipH="1">
              <a:off x="5716608" y="2552111"/>
              <a:ext cx="319248" cy="1806878"/>
            </a:xfrm>
            <a:prstGeom prst="line">
              <a:avLst/>
            </a:prstGeom>
            <a:noFill/>
            <a:ln w="38100" cap="flat" cmpd="sng" algn="ctr">
              <a:solidFill>
                <a:srgbClr val="E5E5E5"/>
              </a:solidFill>
              <a:prstDash val="solid"/>
              <a:miter lim="800000"/>
            </a:ln>
            <a:effectLst/>
          </p:spPr>
        </p:cxnSp>
      </p:gr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3413" y="2462803"/>
            <a:ext cx="4869421" cy="3015194"/>
          </a:xfrm>
          <a:prstGeom prst="rect">
            <a:avLst/>
          </a:prstGeom>
        </p:spPr>
      </p:pic>
    </p:spTree>
    <p:extLst>
      <p:ext uri="{BB962C8B-B14F-4D97-AF65-F5344CB8AC3E}">
        <p14:creationId xmlns:p14="http://schemas.microsoft.com/office/powerpoint/2010/main" val="593513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178C930-45AC-49F9-9BA8-2AE611BF497A}"/>
              </a:ext>
            </a:extLst>
          </p:cNvPr>
          <p:cNvGrpSpPr/>
          <p:nvPr/>
        </p:nvGrpSpPr>
        <p:grpSpPr>
          <a:xfrm>
            <a:off x="3570635" y="2066157"/>
            <a:ext cx="3501330" cy="4046484"/>
            <a:chOff x="3310772" y="1405756"/>
            <a:chExt cx="3501330" cy="4046484"/>
          </a:xfrm>
        </p:grpSpPr>
        <p:sp>
          <p:nvSpPr>
            <p:cNvPr id="27" name="Freeform: Shape 26">
              <a:extLst>
                <a:ext uri="{FF2B5EF4-FFF2-40B4-BE49-F238E27FC236}">
                  <a16:creationId xmlns:a16="http://schemas.microsoft.com/office/drawing/2014/main" id="{2B11F7CE-1767-4436-BE5E-FCBAA025C2AD}"/>
                </a:ext>
              </a:extLst>
            </p:cNvPr>
            <p:cNvSpPr/>
            <p:nvPr/>
          </p:nvSpPr>
          <p:spPr>
            <a:xfrm rot="2563607">
              <a:off x="4884846" y="4233700"/>
              <a:ext cx="609328" cy="62841"/>
            </a:xfrm>
            <a:custGeom>
              <a:avLst/>
              <a:gdLst/>
              <a:ahLst/>
              <a:cxnLst/>
              <a:rect l="0" t="0" r="0" b="0"/>
              <a:pathLst>
                <a:path>
                  <a:moveTo>
                    <a:pt x="0" y="31420"/>
                  </a:moveTo>
                  <a:lnTo>
                    <a:pt x="609328" y="31420"/>
                  </a:lnTo>
                </a:path>
              </a:pathLst>
            </a:custGeom>
            <a:noFill/>
            <a:ln w="12700" cap="flat" cmpd="sng" algn="ctr">
              <a:solidFill>
                <a:srgbClr val="2314DC">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8" name="Freeform: Shape 27">
              <a:extLst>
                <a:ext uri="{FF2B5EF4-FFF2-40B4-BE49-F238E27FC236}">
                  <a16:creationId xmlns:a16="http://schemas.microsoft.com/office/drawing/2014/main" id="{6076D0E4-80E9-4FE5-A0DD-22EE16EB7FA8}"/>
                </a:ext>
              </a:extLst>
            </p:cNvPr>
            <p:cNvSpPr/>
            <p:nvPr/>
          </p:nvSpPr>
          <p:spPr>
            <a:xfrm>
              <a:off x="4965705" y="3397577"/>
              <a:ext cx="678210" cy="62841"/>
            </a:xfrm>
            <a:custGeom>
              <a:avLst/>
              <a:gdLst/>
              <a:ahLst/>
              <a:cxnLst/>
              <a:rect l="0" t="0" r="0" b="0"/>
              <a:pathLst>
                <a:path>
                  <a:moveTo>
                    <a:pt x="0" y="31420"/>
                  </a:moveTo>
                  <a:lnTo>
                    <a:pt x="678210" y="31420"/>
                  </a:lnTo>
                </a:path>
              </a:pathLst>
            </a:custGeom>
            <a:noFill/>
            <a:ln w="12700" cap="flat" cmpd="sng" algn="ctr">
              <a:solidFill>
                <a:srgbClr val="2314DC">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29" name="Freeform: Shape 28">
              <a:extLst>
                <a:ext uri="{FF2B5EF4-FFF2-40B4-BE49-F238E27FC236}">
                  <a16:creationId xmlns:a16="http://schemas.microsoft.com/office/drawing/2014/main" id="{173F74CD-8CFF-4114-B0BA-47FE6B79E984}"/>
                </a:ext>
              </a:extLst>
            </p:cNvPr>
            <p:cNvSpPr/>
            <p:nvPr/>
          </p:nvSpPr>
          <p:spPr>
            <a:xfrm rot="19036393">
              <a:off x="4884846" y="2561454"/>
              <a:ext cx="609328" cy="62841"/>
            </a:xfrm>
            <a:custGeom>
              <a:avLst/>
              <a:gdLst/>
              <a:ahLst/>
              <a:cxnLst/>
              <a:rect l="0" t="0" r="0" b="0"/>
              <a:pathLst>
                <a:path>
                  <a:moveTo>
                    <a:pt x="0" y="31420"/>
                  </a:moveTo>
                  <a:lnTo>
                    <a:pt x="609328" y="31420"/>
                  </a:lnTo>
                </a:path>
              </a:pathLst>
            </a:custGeom>
            <a:noFill/>
            <a:ln w="12700" cap="flat" cmpd="sng" algn="ctr">
              <a:solidFill>
                <a:srgbClr val="2314DC">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0" name="Oval 29" descr="Handwashing with solid fill">
              <a:extLst>
                <a:ext uri="{FF2B5EF4-FFF2-40B4-BE49-F238E27FC236}">
                  <a16:creationId xmlns:a16="http://schemas.microsoft.com/office/drawing/2014/main" id="{EEE41387-DE65-4880-9A81-B960479A1F65}"/>
                </a:ext>
              </a:extLst>
            </p:cNvPr>
            <p:cNvSpPr/>
            <p:nvPr/>
          </p:nvSpPr>
          <p:spPr>
            <a:xfrm>
              <a:off x="3310772" y="2455508"/>
              <a:ext cx="1946979" cy="1946979"/>
            </a:xfrm>
            <a:prstGeom prst="ellipse">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NZ" dirty="0"/>
            </a:p>
          </p:txBody>
        </p:sp>
        <p:sp>
          <p:nvSpPr>
            <p:cNvPr id="31" name="Freeform: Shape 30">
              <a:extLst>
                <a:ext uri="{FF2B5EF4-FFF2-40B4-BE49-F238E27FC236}">
                  <a16:creationId xmlns:a16="http://schemas.microsoft.com/office/drawing/2014/main" id="{C77F822B-A589-4D82-A980-C92B22FFF061}"/>
                </a:ext>
              </a:extLst>
            </p:cNvPr>
            <p:cNvSpPr/>
            <p:nvPr/>
          </p:nvSpPr>
          <p:spPr>
            <a:xfrm>
              <a:off x="5258296" y="1405756"/>
              <a:ext cx="1168187" cy="1168187"/>
            </a:xfrm>
            <a:custGeom>
              <a:avLst/>
              <a:gdLst>
                <a:gd name="connsiteX0" fmla="*/ 0 w 1168187"/>
                <a:gd name="connsiteY0" fmla="*/ 584094 h 1168187"/>
                <a:gd name="connsiteX1" fmla="*/ 584094 w 1168187"/>
                <a:gd name="connsiteY1" fmla="*/ 0 h 1168187"/>
                <a:gd name="connsiteX2" fmla="*/ 1168188 w 1168187"/>
                <a:gd name="connsiteY2" fmla="*/ 584094 h 1168187"/>
                <a:gd name="connsiteX3" fmla="*/ 584094 w 1168187"/>
                <a:gd name="connsiteY3" fmla="*/ 1168188 h 1168187"/>
                <a:gd name="connsiteX4" fmla="*/ 0 w 1168187"/>
                <a:gd name="connsiteY4" fmla="*/ 584094 h 116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87" h="1168187">
                  <a:moveTo>
                    <a:pt x="0" y="584094"/>
                  </a:moveTo>
                  <a:cubicBezTo>
                    <a:pt x="0" y="261508"/>
                    <a:pt x="261508" y="0"/>
                    <a:pt x="584094" y="0"/>
                  </a:cubicBezTo>
                  <a:cubicBezTo>
                    <a:pt x="906680" y="0"/>
                    <a:pt x="1168188" y="261508"/>
                    <a:pt x="1168188" y="584094"/>
                  </a:cubicBezTo>
                  <a:cubicBezTo>
                    <a:pt x="1168188" y="906680"/>
                    <a:pt x="906680" y="1168188"/>
                    <a:pt x="584094" y="1168188"/>
                  </a:cubicBezTo>
                  <a:cubicBezTo>
                    <a:pt x="261508" y="1168188"/>
                    <a:pt x="0" y="906680"/>
                    <a:pt x="0" y="584094"/>
                  </a:cubicBezTo>
                  <a:close/>
                </a:path>
              </a:pathLst>
            </a:custGeom>
            <a:solidFill>
              <a:srgbClr val="2314DC">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9332" tIns="179332" rIns="179332" bIns="179332" numCol="1" spcCol="1270" anchor="ctr" anchorCtr="0">
              <a:noAutofit/>
            </a:bodyPr>
            <a:lstStyle/>
            <a:p>
              <a:pPr marL="0" lvl="0" indent="0" algn="ctr" defTabSz="577850">
                <a:lnSpc>
                  <a:spcPct val="90000"/>
                </a:lnSpc>
                <a:spcBef>
                  <a:spcPct val="0"/>
                </a:spcBef>
                <a:spcAft>
                  <a:spcPct val="35000"/>
                </a:spcAft>
                <a:buNone/>
              </a:pPr>
              <a:r>
                <a:rPr lang="en-CA" sz="1300" kern="1200" dirty="0">
                  <a:solidFill>
                    <a:srgbClr val="FFFFFF"/>
                  </a:solidFill>
                  <a:latin typeface="Jacobs Chronos"/>
                  <a:ea typeface="+mn-ea"/>
                  <a:cs typeface="+mn-cs"/>
                </a:rPr>
                <a:t>Remove sediment &amp; deposits</a:t>
              </a:r>
            </a:p>
          </p:txBody>
        </p:sp>
        <p:sp>
          <p:nvSpPr>
            <p:cNvPr id="33" name="Freeform: Shape 32">
              <a:extLst>
                <a:ext uri="{FF2B5EF4-FFF2-40B4-BE49-F238E27FC236}">
                  <a16:creationId xmlns:a16="http://schemas.microsoft.com/office/drawing/2014/main" id="{2F158F84-F4C1-4167-8128-65B13CED5684}"/>
                </a:ext>
              </a:extLst>
            </p:cNvPr>
            <p:cNvSpPr/>
            <p:nvPr/>
          </p:nvSpPr>
          <p:spPr>
            <a:xfrm>
              <a:off x="5643915" y="2844904"/>
              <a:ext cx="1168187" cy="1168187"/>
            </a:xfrm>
            <a:custGeom>
              <a:avLst/>
              <a:gdLst>
                <a:gd name="connsiteX0" fmla="*/ 0 w 1168187"/>
                <a:gd name="connsiteY0" fmla="*/ 584094 h 1168187"/>
                <a:gd name="connsiteX1" fmla="*/ 584094 w 1168187"/>
                <a:gd name="connsiteY1" fmla="*/ 0 h 1168187"/>
                <a:gd name="connsiteX2" fmla="*/ 1168188 w 1168187"/>
                <a:gd name="connsiteY2" fmla="*/ 584094 h 1168187"/>
                <a:gd name="connsiteX3" fmla="*/ 584094 w 1168187"/>
                <a:gd name="connsiteY3" fmla="*/ 1168188 h 1168187"/>
                <a:gd name="connsiteX4" fmla="*/ 0 w 1168187"/>
                <a:gd name="connsiteY4" fmla="*/ 584094 h 116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87" h="1168187">
                  <a:moveTo>
                    <a:pt x="0" y="584094"/>
                  </a:moveTo>
                  <a:cubicBezTo>
                    <a:pt x="0" y="261508"/>
                    <a:pt x="261508" y="0"/>
                    <a:pt x="584094" y="0"/>
                  </a:cubicBezTo>
                  <a:cubicBezTo>
                    <a:pt x="906680" y="0"/>
                    <a:pt x="1168188" y="261508"/>
                    <a:pt x="1168188" y="584094"/>
                  </a:cubicBezTo>
                  <a:cubicBezTo>
                    <a:pt x="1168188" y="906680"/>
                    <a:pt x="906680" y="1168188"/>
                    <a:pt x="584094" y="1168188"/>
                  </a:cubicBezTo>
                  <a:cubicBezTo>
                    <a:pt x="261508" y="1168188"/>
                    <a:pt x="0" y="906680"/>
                    <a:pt x="0" y="584094"/>
                  </a:cubicBezTo>
                  <a:close/>
                </a:path>
              </a:pathLst>
            </a:custGeom>
            <a:solidFill>
              <a:srgbClr val="2314DC">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9332" tIns="179332" rIns="179332" bIns="179332" numCol="1" spcCol="1270" anchor="ctr" anchorCtr="0">
              <a:noAutofit/>
            </a:bodyPr>
            <a:lstStyle/>
            <a:p>
              <a:pPr marL="0" lvl="0" indent="0" algn="ctr" defTabSz="577850">
                <a:lnSpc>
                  <a:spcPct val="90000"/>
                </a:lnSpc>
                <a:spcBef>
                  <a:spcPct val="0"/>
                </a:spcBef>
                <a:spcAft>
                  <a:spcPct val="35000"/>
                </a:spcAft>
                <a:buNone/>
              </a:pPr>
              <a:r>
                <a:rPr lang="en-CA" sz="1300" kern="1200">
                  <a:solidFill>
                    <a:srgbClr val="FFFFFF"/>
                  </a:solidFill>
                  <a:latin typeface="Jacobs Chronos"/>
                  <a:ea typeface="+mn-ea"/>
                  <a:cs typeface="+mn-cs"/>
                </a:rPr>
                <a:t>Remove biofilm</a:t>
              </a:r>
            </a:p>
          </p:txBody>
        </p:sp>
        <p:sp>
          <p:nvSpPr>
            <p:cNvPr id="35" name="Freeform: Shape 34">
              <a:extLst>
                <a:ext uri="{FF2B5EF4-FFF2-40B4-BE49-F238E27FC236}">
                  <a16:creationId xmlns:a16="http://schemas.microsoft.com/office/drawing/2014/main" id="{90B2908D-BC9C-4B2E-BBC0-9896F4E88DEB}"/>
                </a:ext>
              </a:extLst>
            </p:cNvPr>
            <p:cNvSpPr/>
            <p:nvPr/>
          </p:nvSpPr>
          <p:spPr>
            <a:xfrm>
              <a:off x="5258296" y="4284053"/>
              <a:ext cx="1168187" cy="1168187"/>
            </a:xfrm>
            <a:custGeom>
              <a:avLst/>
              <a:gdLst>
                <a:gd name="connsiteX0" fmla="*/ 0 w 1168187"/>
                <a:gd name="connsiteY0" fmla="*/ 584094 h 1168187"/>
                <a:gd name="connsiteX1" fmla="*/ 584094 w 1168187"/>
                <a:gd name="connsiteY1" fmla="*/ 0 h 1168187"/>
                <a:gd name="connsiteX2" fmla="*/ 1168188 w 1168187"/>
                <a:gd name="connsiteY2" fmla="*/ 584094 h 1168187"/>
                <a:gd name="connsiteX3" fmla="*/ 584094 w 1168187"/>
                <a:gd name="connsiteY3" fmla="*/ 1168188 h 1168187"/>
                <a:gd name="connsiteX4" fmla="*/ 0 w 1168187"/>
                <a:gd name="connsiteY4" fmla="*/ 584094 h 116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87" h="1168187">
                  <a:moveTo>
                    <a:pt x="0" y="584094"/>
                  </a:moveTo>
                  <a:cubicBezTo>
                    <a:pt x="0" y="261508"/>
                    <a:pt x="261508" y="0"/>
                    <a:pt x="584094" y="0"/>
                  </a:cubicBezTo>
                  <a:cubicBezTo>
                    <a:pt x="906680" y="0"/>
                    <a:pt x="1168188" y="261508"/>
                    <a:pt x="1168188" y="584094"/>
                  </a:cubicBezTo>
                  <a:cubicBezTo>
                    <a:pt x="1168188" y="906680"/>
                    <a:pt x="906680" y="1168188"/>
                    <a:pt x="584094" y="1168188"/>
                  </a:cubicBezTo>
                  <a:cubicBezTo>
                    <a:pt x="261508" y="1168188"/>
                    <a:pt x="0" y="906680"/>
                    <a:pt x="0" y="584094"/>
                  </a:cubicBezTo>
                  <a:close/>
                </a:path>
              </a:pathLst>
            </a:custGeom>
            <a:solidFill>
              <a:srgbClr val="2314DC">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9332" tIns="179332" rIns="179332" bIns="179332" numCol="1" spcCol="1270" anchor="ctr" anchorCtr="0">
              <a:noAutofit/>
            </a:bodyPr>
            <a:lstStyle/>
            <a:p>
              <a:pPr marL="0" lvl="0" indent="0" algn="ctr" defTabSz="577850">
                <a:lnSpc>
                  <a:spcPct val="90000"/>
                </a:lnSpc>
                <a:spcBef>
                  <a:spcPct val="0"/>
                </a:spcBef>
                <a:spcAft>
                  <a:spcPct val="35000"/>
                </a:spcAft>
                <a:buNone/>
              </a:pPr>
              <a:r>
                <a:rPr lang="en-CA" sz="1300" kern="1200" dirty="0">
                  <a:solidFill>
                    <a:srgbClr val="FFFFFF"/>
                  </a:solidFill>
                  <a:latin typeface="Jacobs Chronos"/>
                  <a:ea typeface="+mn-ea"/>
                  <a:cs typeface="+mn-cs"/>
                </a:rPr>
                <a:t>Prevent deposition</a:t>
              </a:r>
            </a:p>
          </p:txBody>
        </p:sp>
      </p:grpSp>
      <p:sp>
        <p:nvSpPr>
          <p:cNvPr id="2" name="Title 1">
            <a:extLst>
              <a:ext uri="{FF2B5EF4-FFF2-40B4-BE49-F238E27FC236}">
                <a16:creationId xmlns:a16="http://schemas.microsoft.com/office/drawing/2014/main" id="{7FE9B03A-28FF-4B3E-B2E8-F0D93C4D7E5A}"/>
              </a:ext>
            </a:extLst>
          </p:cNvPr>
          <p:cNvSpPr>
            <a:spLocks noGrp="1"/>
          </p:cNvSpPr>
          <p:nvPr>
            <p:ph type="title"/>
          </p:nvPr>
        </p:nvSpPr>
        <p:spPr>
          <a:xfrm>
            <a:off x="495300" y="549275"/>
            <a:ext cx="11001376" cy="577600"/>
          </a:xfrm>
        </p:spPr>
        <p:txBody>
          <a:bodyPr/>
          <a:lstStyle/>
          <a:p>
            <a:r>
              <a:rPr lang="en-AU" dirty="0"/>
              <a:t>Pre and post chlorine start-up considerations</a:t>
            </a:r>
          </a:p>
        </p:txBody>
      </p:sp>
      <p:sp>
        <p:nvSpPr>
          <p:cNvPr id="3" name="Slide Number Placeholder 2">
            <a:extLst>
              <a:ext uri="{FF2B5EF4-FFF2-40B4-BE49-F238E27FC236}">
                <a16:creationId xmlns:a16="http://schemas.microsoft.com/office/drawing/2014/main" id="{D2400F0C-840C-4367-8AA6-E9FD0BEFE06E}"/>
              </a:ext>
            </a:extLst>
          </p:cNvPr>
          <p:cNvSpPr>
            <a:spLocks noGrp="1"/>
          </p:cNvSpPr>
          <p:nvPr>
            <p:ph type="sldNum" sz="quarter" idx="11"/>
          </p:nvPr>
        </p:nvSpPr>
        <p:spPr/>
        <p:txBody>
          <a:bodyPr/>
          <a:lstStyle/>
          <a:p>
            <a:fld id="{9B3E39EC-4BE2-4DEA-81C0-4ABC0AAB4AC0}" type="slidenum">
              <a:rPr lang="en-AU" smtClean="0"/>
              <a:pPr/>
              <a:t>8</a:t>
            </a:fld>
            <a:endParaRPr lang="en-AU" dirty="0"/>
          </a:p>
        </p:txBody>
      </p:sp>
      <p:pic>
        <p:nvPicPr>
          <p:cNvPr id="23" name="Picture 22">
            <a:extLst>
              <a:ext uri="{FF2B5EF4-FFF2-40B4-BE49-F238E27FC236}">
                <a16:creationId xmlns:a16="http://schemas.microsoft.com/office/drawing/2014/main" id="{B5C90F81-B6B8-4496-A8E5-96B303CD97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72141" y="2706014"/>
            <a:ext cx="3820304" cy="2766767"/>
          </a:xfrm>
          <a:prstGeom prst="rect">
            <a:avLst/>
          </a:prstGeom>
        </p:spPr>
      </p:pic>
      <p:grpSp>
        <p:nvGrpSpPr>
          <p:cNvPr id="41" name="Group 40">
            <a:extLst>
              <a:ext uri="{FF2B5EF4-FFF2-40B4-BE49-F238E27FC236}">
                <a16:creationId xmlns:a16="http://schemas.microsoft.com/office/drawing/2014/main" id="{E38B80FB-69F5-43DD-AC55-E572B13EAF87}"/>
              </a:ext>
            </a:extLst>
          </p:cNvPr>
          <p:cNvGrpSpPr>
            <a:grpSpLocks noChangeAspect="1"/>
          </p:cNvGrpSpPr>
          <p:nvPr/>
        </p:nvGrpSpPr>
        <p:grpSpPr>
          <a:xfrm>
            <a:off x="530765" y="2972155"/>
            <a:ext cx="2163783" cy="2163783"/>
            <a:chOff x="1589152" y="2636288"/>
            <a:chExt cx="774603" cy="774603"/>
          </a:xfrm>
        </p:grpSpPr>
        <p:sp>
          <p:nvSpPr>
            <p:cNvPr id="42" name="Oval 41">
              <a:extLst>
                <a:ext uri="{FF2B5EF4-FFF2-40B4-BE49-F238E27FC236}">
                  <a16:creationId xmlns:a16="http://schemas.microsoft.com/office/drawing/2014/main" id="{726D0D66-B8AA-428C-83EE-10D733F8B207}"/>
                </a:ext>
              </a:extLst>
            </p:cNvPr>
            <p:cNvSpPr>
              <a:spLocks noChangeAspect="1"/>
            </p:cNvSpPr>
            <p:nvPr/>
          </p:nvSpPr>
          <p:spPr>
            <a:xfrm>
              <a:off x="1589152" y="2636288"/>
              <a:ext cx="774603" cy="774603"/>
            </a:xfrm>
            <a:prstGeom prst="ellipse">
              <a:avLst/>
            </a:prstGeom>
            <a:gradFill rotWithShape="1">
              <a:gsLst>
                <a:gs pos="0">
                  <a:srgbClr val="007D55">
                    <a:satMod val="103000"/>
                    <a:lumMod val="102000"/>
                    <a:tint val="94000"/>
                  </a:srgbClr>
                </a:gs>
                <a:gs pos="50000">
                  <a:srgbClr val="007D55">
                    <a:satMod val="110000"/>
                    <a:lumMod val="100000"/>
                    <a:shade val="100000"/>
                  </a:srgbClr>
                </a:gs>
                <a:gs pos="100000">
                  <a:srgbClr val="007D5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Jacobs Chronos"/>
                <a:ea typeface="+mn-ea"/>
                <a:cs typeface="+mn-cs"/>
              </a:endParaRPr>
            </a:p>
          </p:txBody>
        </p:sp>
        <p:pic>
          <p:nvPicPr>
            <p:cNvPr id="43" name="Graphic 42" descr="Bar chart">
              <a:extLst>
                <a:ext uri="{FF2B5EF4-FFF2-40B4-BE49-F238E27FC236}">
                  <a16:creationId xmlns:a16="http://schemas.microsoft.com/office/drawing/2014/main" id="{CE71FB0B-6A23-497B-B9B8-FBA0D115F43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6412" y="2703549"/>
              <a:ext cx="640080" cy="640080"/>
            </a:xfrm>
            <a:prstGeom prst="rect">
              <a:avLst/>
            </a:prstGeom>
          </p:spPr>
        </p:pic>
      </p:grpSp>
      <p:grpSp>
        <p:nvGrpSpPr>
          <p:cNvPr id="50" name="Group 49">
            <a:extLst>
              <a:ext uri="{FF2B5EF4-FFF2-40B4-BE49-F238E27FC236}">
                <a16:creationId xmlns:a16="http://schemas.microsoft.com/office/drawing/2014/main" id="{83DAFD96-D8A8-4371-9901-9BD64EA7DBD3}"/>
              </a:ext>
            </a:extLst>
          </p:cNvPr>
          <p:cNvGrpSpPr/>
          <p:nvPr/>
        </p:nvGrpSpPr>
        <p:grpSpPr>
          <a:xfrm>
            <a:off x="495300" y="1577078"/>
            <a:ext cx="11197145" cy="369332"/>
            <a:chOff x="495300" y="1577078"/>
            <a:chExt cx="11197145" cy="369332"/>
          </a:xfrm>
        </p:grpSpPr>
        <p:sp>
          <p:nvSpPr>
            <p:cNvPr id="47" name="TextBox 46">
              <a:extLst>
                <a:ext uri="{FF2B5EF4-FFF2-40B4-BE49-F238E27FC236}">
                  <a16:creationId xmlns:a16="http://schemas.microsoft.com/office/drawing/2014/main" id="{4787DF82-4552-474F-8338-E6232BB9F3B4}"/>
                </a:ext>
              </a:extLst>
            </p:cNvPr>
            <p:cNvSpPr txBox="1"/>
            <p:nvPr/>
          </p:nvSpPr>
          <p:spPr>
            <a:xfrm>
              <a:off x="495300" y="1577078"/>
              <a:ext cx="2163783"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000" i="0" u="none" strike="noStrike" kern="1200" cap="none" spc="0" normalizeH="0" baseline="0" noProof="0" dirty="0">
                  <a:ln>
                    <a:noFill/>
                  </a:ln>
                  <a:effectLst/>
                  <a:uLnTx/>
                  <a:uFillTx/>
                  <a:latin typeface="Jacobs Chronos" panose="010B0603030503030204" pitchFamily="34" charset="0"/>
                  <a:ea typeface="+mn-ea"/>
                  <a:cs typeface="Jacobs Chronos" panose="010B0603030503030204" pitchFamily="34" charset="0"/>
                </a:rPr>
                <a:t>Water Quality</a:t>
              </a:r>
            </a:p>
          </p:txBody>
        </p:sp>
        <p:sp>
          <p:nvSpPr>
            <p:cNvPr id="48" name="TextBox 47">
              <a:extLst>
                <a:ext uri="{FF2B5EF4-FFF2-40B4-BE49-F238E27FC236}">
                  <a16:creationId xmlns:a16="http://schemas.microsoft.com/office/drawing/2014/main" id="{ED6F7027-5FFC-4607-A064-96385A621622}"/>
                </a:ext>
              </a:extLst>
            </p:cNvPr>
            <p:cNvSpPr txBox="1"/>
            <p:nvPr/>
          </p:nvSpPr>
          <p:spPr>
            <a:xfrm>
              <a:off x="3570635" y="1577078"/>
              <a:ext cx="3501329"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sz="2000" dirty="0">
                  <a:latin typeface="Jacobs Chronos" panose="010B0603030503030204" pitchFamily="34" charset="0"/>
                  <a:cs typeface="Jacobs Chronos" panose="010B0603030503030204" pitchFamily="34" charset="0"/>
                </a:rPr>
                <a:t>Network Flushing</a:t>
              </a:r>
              <a:endParaRPr kumimoji="0" lang="en-US" sz="2000" i="0" u="none" strike="noStrike" kern="1200" cap="none" spc="0" normalizeH="0" baseline="0" noProof="0" dirty="0">
                <a:ln>
                  <a:noFill/>
                </a:ln>
                <a:effectLst/>
                <a:uLnTx/>
                <a:uFillTx/>
                <a:latin typeface="Jacobs Chronos" panose="010B0603030503030204" pitchFamily="34" charset="0"/>
                <a:ea typeface="+mn-ea"/>
                <a:cs typeface="Jacobs Chronos" panose="010B0603030503030204" pitchFamily="34" charset="0"/>
              </a:endParaRPr>
            </a:p>
          </p:txBody>
        </p:sp>
        <p:sp>
          <p:nvSpPr>
            <p:cNvPr id="49" name="TextBox 48">
              <a:extLst>
                <a:ext uri="{FF2B5EF4-FFF2-40B4-BE49-F238E27FC236}">
                  <a16:creationId xmlns:a16="http://schemas.microsoft.com/office/drawing/2014/main" id="{8C29F465-AC26-4D21-A0B9-916DF611E18A}"/>
                </a:ext>
              </a:extLst>
            </p:cNvPr>
            <p:cNvSpPr txBox="1"/>
            <p:nvPr/>
          </p:nvSpPr>
          <p:spPr>
            <a:xfrm>
              <a:off x="7872141" y="1577078"/>
              <a:ext cx="3820304" cy="3693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sz="2000" dirty="0">
                  <a:latin typeface="Jacobs Chronos" panose="010B0603030503030204" pitchFamily="34" charset="0"/>
                  <a:cs typeface="Jacobs Chronos" panose="010B0603030503030204" pitchFamily="34" charset="0"/>
                </a:rPr>
                <a:t>Communication</a:t>
              </a:r>
              <a:endParaRPr kumimoji="0" lang="en-US" sz="2000" i="0" u="none" strike="noStrike" kern="1200" cap="none" spc="0" normalizeH="0" baseline="0" noProof="0" dirty="0">
                <a:ln>
                  <a:noFill/>
                </a:ln>
                <a:effectLst/>
                <a:uLnTx/>
                <a:uFillTx/>
                <a:latin typeface="Jacobs Chronos" panose="010B0603030503030204" pitchFamily="34" charset="0"/>
                <a:ea typeface="+mn-ea"/>
                <a:cs typeface="Jacobs Chronos" panose="010B0603030503030204" pitchFamily="34" charset="0"/>
              </a:endParaRPr>
            </a:p>
          </p:txBody>
        </p:sp>
      </p:grpSp>
      <p:sp>
        <p:nvSpPr>
          <p:cNvPr id="20" name="TextBox 19">
            <a:extLst>
              <a:ext uri="{FF2B5EF4-FFF2-40B4-BE49-F238E27FC236}">
                <a16:creationId xmlns:a16="http://schemas.microsoft.com/office/drawing/2014/main" id="{34E48D08-9C71-4AF5-9821-6F72B110F6B2}"/>
              </a:ext>
            </a:extLst>
          </p:cNvPr>
          <p:cNvSpPr txBox="1"/>
          <p:nvPr/>
        </p:nvSpPr>
        <p:spPr>
          <a:xfrm>
            <a:off x="3510173" y="2931241"/>
            <a:ext cx="1782137" cy="369332"/>
          </a:xfrm>
          <a:prstGeom prst="rect">
            <a:avLst/>
          </a:prstGeom>
          <a:noFill/>
        </p:spPr>
        <p:txBody>
          <a:bodyPr wrap="square" rtlCol="0">
            <a:spAutoFit/>
          </a:bodyPr>
          <a:lstStyle/>
          <a:p>
            <a:pPr algn="ctr"/>
            <a:r>
              <a:rPr lang="en-CA" b="1" dirty="0">
                <a:solidFill>
                  <a:srgbClr val="2314DC"/>
                </a:solidFill>
                <a:latin typeface="Jacobs Chronos"/>
              </a:rPr>
              <a:t>To clean pipes</a:t>
            </a:r>
          </a:p>
        </p:txBody>
      </p:sp>
      <p:grpSp>
        <p:nvGrpSpPr>
          <p:cNvPr id="24" name="Group 23">
            <a:extLst>
              <a:ext uri="{FF2B5EF4-FFF2-40B4-BE49-F238E27FC236}">
                <a16:creationId xmlns:a16="http://schemas.microsoft.com/office/drawing/2014/main" id="{579C6B5E-36B6-441D-81D3-2EB05E7EC84E}"/>
              </a:ext>
            </a:extLst>
          </p:cNvPr>
          <p:cNvGrpSpPr/>
          <p:nvPr/>
        </p:nvGrpSpPr>
        <p:grpSpPr>
          <a:xfrm>
            <a:off x="3510173" y="2066155"/>
            <a:ext cx="3523836" cy="4046484"/>
            <a:chOff x="3510173" y="2066155"/>
            <a:chExt cx="3523836" cy="4046484"/>
          </a:xfrm>
        </p:grpSpPr>
        <p:grpSp>
          <p:nvGrpSpPr>
            <p:cNvPr id="25" name="Group 24">
              <a:extLst>
                <a:ext uri="{FF2B5EF4-FFF2-40B4-BE49-F238E27FC236}">
                  <a16:creationId xmlns:a16="http://schemas.microsoft.com/office/drawing/2014/main" id="{1BAFEDF2-F9B5-4313-A4E7-3AB2777ED06E}"/>
                </a:ext>
              </a:extLst>
            </p:cNvPr>
            <p:cNvGrpSpPr/>
            <p:nvPr/>
          </p:nvGrpSpPr>
          <p:grpSpPr>
            <a:xfrm>
              <a:off x="3532679" y="2066155"/>
              <a:ext cx="3501330" cy="4046484"/>
              <a:chOff x="502978" y="2056207"/>
              <a:chExt cx="3501330" cy="4046484"/>
            </a:xfrm>
          </p:grpSpPr>
          <p:sp>
            <p:nvSpPr>
              <p:cNvPr id="32" name="Freeform: Shape 31">
                <a:extLst>
                  <a:ext uri="{FF2B5EF4-FFF2-40B4-BE49-F238E27FC236}">
                    <a16:creationId xmlns:a16="http://schemas.microsoft.com/office/drawing/2014/main" id="{4457574A-55BA-42FC-89D1-312AF8CC0075}"/>
                  </a:ext>
                </a:extLst>
              </p:cNvPr>
              <p:cNvSpPr/>
              <p:nvPr/>
            </p:nvSpPr>
            <p:spPr>
              <a:xfrm rot="2563607">
                <a:off x="2077052" y="4884151"/>
                <a:ext cx="609328" cy="62841"/>
              </a:xfrm>
              <a:custGeom>
                <a:avLst/>
                <a:gdLst/>
                <a:ahLst/>
                <a:cxnLst/>
                <a:rect l="0" t="0" r="0" b="0"/>
                <a:pathLst>
                  <a:path>
                    <a:moveTo>
                      <a:pt x="0" y="31420"/>
                    </a:moveTo>
                    <a:lnTo>
                      <a:pt x="609328" y="31420"/>
                    </a:lnTo>
                  </a:path>
                </a:pathLst>
              </a:custGeom>
              <a:noFill/>
              <a:ln w="12700" cap="flat" cmpd="sng" algn="ctr">
                <a:solidFill>
                  <a:srgbClr val="2314DC">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4" name="Freeform: Shape 33">
                <a:extLst>
                  <a:ext uri="{FF2B5EF4-FFF2-40B4-BE49-F238E27FC236}">
                    <a16:creationId xmlns:a16="http://schemas.microsoft.com/office/drawing/2014/main" id="{22E40F56-D13E-4C38-AF07-B76B57556AA1}"/>
                  </a:ext>
                </a:extLst>
              </p:cNvPr>
              <p:cNvSpPr/>
              <p:nvPr/>
            </p:nvSpPr>
            <p:spPr>
              <a:xfrm>
                <a:off x="2157911" y="4048028"/>
                <a:ext cx="678210" cy="62841"/>
              </a:xfrm>
              <a:custGeom>
                <a:avLst/>
                <a:gdLst/>
                <a:ahLst/>
                <a:cxnLst/>
                <a:rect l="0" t="0" r="0" b="0"/>
                <a:pathLst>
                  <a:path>
                    <a:moveTo>
                      <a:pt x="0" y="31420"/>
                    </a:moveTo>
                    <a:lnTo>
                      <a:pt x="678210" y="31420"/>
                    </a:lnTo>
                  </a:path>
                </a:pathLst>
              </a:custGeom>
              <a:noFill/>
              <a:ln w="12700" cap="flat" cmpd="sng" algn="ctr">
                <a:solidFill>
                  <a:srgbClr val="2314DC">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id="{2C0C66B7-A53E-4FB3-B33F-5CE3B03EEF74}"/>
                  </a:ext>
                </a:extLst>
              </p:cNvPr>
              <p:cNvSpPr/>
              <p:nvPr/>
            </p:nvSpPr>
            <p:spPr>
              <a:xfrm rot="19036393">
                <a:off x="2077052" y="3211905"/>
                <a:ext cx="609328" cy="62841"/>
              </a:xfrm>
              <a:custGeom>
                <a:avLst/>
                <a:gdLst/>
                <a:ahLst/>
                <a:cxnLst/>
                <a:rect l="0" t="0" r="0" b="0"/>
                <a:pathLst>
                  <a:path>
                    <a:moveTo>
                      <a:pt x="0" y="31420"/>
                    </a:moveTo>
                    <a:lnTo>
                      <a:pt x="609328" y="31420"/>
                    </a:lnTo>
                  </a:path>
                </a:pathLst>
              </a:custGeom>
              <a:noFill/>
              <a:ln w="12700" cap="flat" cmpd="sng" algn="ctr">
                <a:solidFill>
                  <a:srgbClr val="2314DC">
                    <a:shade val="60000"/>
                    <a:hueOff val="0"/>
                    <a:satOff val="0"/>
                    <a:lumOff val="0"/>
                    <a:alphaOff val="0"/>
                  </a:srgbClr>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38" name="Oval 37" descr="Leaky Tap with solid fill">
                <a:extLst>
                  <a:ext uri="{FF2B5EF4-FFF2-40B4-BE49-F238E27FC236}">
                    <a16:creationId xmlns:a16="http://schemas.microsoft.com/office/drawing/2014/main" id="{FF390D32-4EC4-4477-8BF2-BCFEBB878058}"/>
                  </a:ext>
                </a:extLst>
              </p:cNvPr>
              <p:cNvSpPr/>
              <p:nvPr/>
            </p:nvSpPr>
            <p:spPr>
              <a:xfrm>
                <a:off x="502978" y="3105959"/>
                <a:ext cx="1946979" cy="1946979"/>
              </a:xfrm>
              <a:prstGeom prst="ellipse">
                <a:avLst/>
              </a:prstGeom>
              <a: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9" name="Freeform: Shape 38">
                <a:extLst>
                  <a:ext uri="{FF2B5EF4-FFF2-40B4-BE49-F238E27FC236}">
                    <a16:creationId xmlns:a16="http://schemas.microsoft.com/office/drawing/2014/main" id="{2A74D3F0-356D-4F7F-A8C4-65177F7CEEE1}"/>
                  </a:ext>
                </a:extLst>
              </p:cNvPr>
              <p:cNvSpPr/>
              <p:nvPr/>
            </p:nvSpPr>
            <p:spPr>
              <a:xfrm>
                <a:off x="2450502" y="2056207"/>
                <a:ext cx="1168187" cy="1168187"/>
              </a:xfrm>
              <a:custGeom>
                <a:avLst/>
                <a:gdLst>
                  <a:gd name="connsiteX0" fmla="*/ 0 w 1168187"/>
                  <a:gd name="connsiteY0" fmla="*/ 584094 h 1168187"/>
                  <a:gd name="connsiteX1" fmla="*/ 584094 w 1168187"/>
                  <a:gd name="connsiteY1" fmla="*/ 0 h 1168187"/>
                  <a:gd name="connsiteX2" fmla="*/ 1168188 w 1168187"/>
                  <a:gd name="connsiteY2" fmla="*/ 584094 h 1168187"/>
                  <a:gd name="connsiteX3" fmla="*/ 584094 w 1168187"/>
                  <a:gd name="connsiteY3" fmla="*/ 1168188 h 1168187"/>
                  <a:gd name="connsiteX4" fmla="*/ 0 w 1168187"/>
                  <a:gd name="connsiteY4" fmla="*/ 584094 h 116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87" h="1168187">
                    <a:moveTo>
                      <a:pt x="0" y="584094"/>
                    </a:moveTo>
                    <a:cubicBezTo>
                      <a:pt x="0" y="261508"/>
                      <a:pt x="261508" y="0"/>
                      <a:pt x="584094" y="0"/>
                    </a:cubicBezTo>
                    <a:cubicBezTo>
                      <a:pt x="906680" y="0"/>
                      <a:pt x="1168188" y="261508"/>
                      <a:pt x="1168188" y="584094"/>
                    </a:cubicBezTo>
                    <a:cubicBezTo>
                      <a:pt x="1168188" y="906680"/>
                      <a:pt x="906680" y="1168188"/>
                      <a:pt x="584094" y="1168188"/>
                    </a:cubicBezTo>
                    <a:cubicBezTo>
                      <a:pt x="261508" y="1168188"/>
                      <a:pt x="0" y="906680"/>
                      <a:pt x="0" y="584094"/>
                    </a:cubicBezTo>
                    <a:close/>
                  </a:path>
                </a:pathLst>
              </a:custGeom>
              <a:solidFill>
                <a:srgbClr val="2314DC">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9332" tIns="179332" rIns="179332" bIns="179332" numCol="1" spcCol="1270" anchor="ctr" anchorCtr="0">
                <a:noAutofit/>
              </a:bodyPr>
              <a:lstStyle/>
              <a:p>
                <a:pPr marL="0" lvl="0" indent="0" algn="ctr" defTabSz="577850">
                  <a:lnSpc>
                    <a:spcPct val="90000"/>
                  </a:lnSpc>
                  <a:spcBef>
                    <a:spcPct val="0"/>
                  </a:spcBef>
                  <a:spcAft>
                    <a:spcPct val="35000"/>
                  </a:spcAft>
                  <a:buNone/>
                </a:pPr>
                <a:r>
                  <a:rPr lang="en-CA" sz="1300" kern="1200">
                    <a:solidFill>
                      <a:srgbClr val="FFFFFF"/>
                    </a:solidFill>
                    <a:latin typeface="Jacobs Chronos"/>
                    <a:ea typeface="+mn-ea"/>
                    <a:cs typeface="+mn-cs"/>
                  </a:rPr>
                  <a:t>Restore chlorine residual</a:t>
                </a:r>
              </a:p>
            </p:txBody>
          </p:sp>
          <p:sp>
            <p:nvSpPr>
              <p:cNvPr id="40" name="Freeform: Shape 39">
                <a:extLst>
                  <a:ext uri="{FF2B5EF4-FFF2-40B4-BE49-F238E27FC236}">
                    <a16:creationId xmlns:a16="http://schemas.microsoft.com/office/drawing/2014/main" id="{B02B3843-A11F-4F04-AA13-95B80C5BD5AB}"/>
                  </a:ext>
                </a:extLst>
              </p:cNvPr>
              <p:cNvSpPr/>
              <p:nvPr/>
            </p:nvSpPr>
            <p:spPr>
              <a:xfrm>
                <a:off x="2836121" y="3495355"/>
                <a:ext cx="1168187" cy="1168187"/>
              </a:xfrm>
              <a:custGeom>
                <a:avLst/>
                <a:gdLst>
                  <a:gd name="connsiteX0" fmla="*/ 0 w 1168187"/>
                  <a:gd name="connsiteY0" fmla="*/ 584094 h 1168187"/>
                  <a:gd name="connsiteX1" fmla="*/ 584094 w 1168187"/>
                  <a:gd name="connsiteY1" fmla="*/ 0 h 1168187"/>
                  <a:gd name="connsiteX2" fmla="*/ 1168188 w 1168187"/>
                  <a:gd name="connsiteY2" fmla="*/ 584094 h 1168187"/>
                  <a:gd name="connsiteX3" fmla="*/ 584094 w 1168187"/>
                  <a:gd name="connsiteY3" fmla="*/ 1168188 h 1168187"/>
                  <a:gd name="connsiteX4" fmla="*/ 0 w 1168187"/>
                  <a:gd name="connsiteY4" fmla="*/ 584094 h 116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87" h="1168187">
                    <a:moveTo>
                      <a:pt x="0" y="584094"/>
                    </a:moveTo>
                    <a:cubicBezTo>
                      <a:pt x="0" y="261508"/>
                      <a:pt x="261508" y="0"/>
                      <a:pt x="584094" y="0"/>
                    </a:cubicBezTo>
                    <a:cubicBezTo>
                      <a:pt x="906680" y="0"/>
                      <a:pt x="1168188" y="261508"/>
                      <a:pt x="1168188" y="584094"/>
                    </a:cubicBezTo>
                    <a:cubicBezTo>
                      <a:pt x="1168188" y="906680"/>
                      <a:pt x="906680" y="1168188"/>
                      <a:pt x="584094" y="1168188"/>
                    </a:cubicBezTo>
                    <a:cubicBezTo>
                      <a:pt x="261508" y="1168188"/>
                      <a:pt x="0" y="906680"/>
                      <a:pt x="0" y="584094"/>
                    </a:cubicBezTo>
                    <a:close/>
                  </a:path>
                </a:pathLst>
              </a:custGeom>
              <a:solidFill>
                <a:srgbClr val="2314DC">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9332" tIns="179332" rIns="179332" bIns="179332" numCol="1" spcCol="1270" anchor="ctr" anchorCtr="0">
                <a:noAutofit/>
              </a:bodyPr>
              <a:lstStyle/>
              <a:p>
                <a:pPr marL="0" lvl="0" indent="0" algn="ctr" defTabSz="577850">
                  <a:lnSpc>
                    <a:spcPct val="90000"/>
                  </a:lnSpc>
                  <a:spcBef>
                    <a:spcPct val="0"/>
                  </a:spcBef>
                  <a:spcAft>
                    <a:spcPct val="35000"/>
                  </a:spcAft>
                  <a:buNone/>
                </a:pPr>
                <a:r>
                  <a:rPr lang="en-CA" sz="1300" kern="1200">
                    <a:solidFill>
                      <a:srgbClr val="FFFFFF"/>
                    </a:solidFill>
                    <a:latin typeface="Jacobs Chronos"/>
                    <a:ea typeface="+mn-ea"/>
                    <a:cs typeface="+mn-cs"/>
                  </a:rPr>
                  <a:t>Reduce water age</a:t>
                </a:r>
              </a:p>
            </p:txBody>
          </p:sp>
          <p:sp>
            <p:nvSpPr>
              <p:cNvPr id="44" name="Freeform: Shape 43">
                <a:extLst>
                  <a:ext uri="{FF2B5EF4-FFF2-40B4-BE49-F238E27FC236}">
                    <a16:creationId xmlns:a16="http://schemas.microsoft.com/office/drawing/2014/main" id="{A730DB94-368C-4DF5-BC9A-8E82247D33C4}"/>
                  </a:ext>
                </a:extLst>
              </p:cNvPr>
              <p:cNvSpPr/>
              <p:nvPr/>
            </p:nvSpPr>
            <p:spPr>
              <a:xfrm>
                <a:off x="2450502" y="4934504"/>
                <a:ext cx="1168187" cy="1168187"/>
              </a:xfrm>
              <a:custGeom>
                <a:avLst/>
                <a:gdLst>
                  <a:gd name="connsiteX0" fmla="*/ 0 w 1168187"/>
                  <a:gd name="connsiteY0" fmla="*/ 584094 h 1168187"/>
                  <a:gd name="connsiteX1" fmla="*/ 584094 w 1168187"/>
                  <a:gd name="connsiteY1" fmla="*/ 0 h 1168187"/>
                  <a:gd name="connsiteX2" fmla="*/ 1168188 w 1168187"/>
                  <a:gd name="connsiteY2" fmla="*/ 584094 h 1168187"/>
                  <a:gd name="connsiteX3" fmla="*/ 584094 w 1168187"/>
                  <a:gd name="connsiteY3" fmla="*/ 1168188 h 1168187"/>
                  <a:gd name="connsiteX4" fmla="*/ 0 w 1168187"/>
                  <a:gd name="connsiteY4" fmla="*/ 584094 h 116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187" h="1168187">
                    <a:moveTo>
                      <a:pt x="0" y="584094"/>
                    </a:moveTo>
                    <a:cubicBezTo>
                      <a:pt x="0" y="261508"/>
                      <a:pt x="261508" y="0"/>
                      <a:pt x="584094" y="0"/>
                    </a:cubicBezTo>
                    <a:cubicBezTo>
                      <a:pt x="906680" y="0"/>
                      <a:pt x="1168188" y="261508"/>
                      <a:pt x="1168188" y="584094"/>
                    </a:cubicBezTo>
                    <a:cubicBezTo>
                      <a:pt x="1168188" y="906680"/>
                      <a:pt x="906680" y="1168188"/>
                      <a:pt x="584094" y="1168188"/>
                    </a:cubicBezTo>
                    <a:cubicBezTo>
                      <a:pt x="261508" y="1168188"/>
                      <a:pt x="0" y="906680"/>
                      <a:pt x="0" y="584094"/>
                    </a:cubicBezTo>
                    <a:close/>
                  </a:path>
                </a:pathLst>
              </a:custGeom>
              <a:solidFill>
                <a:srgbClr val="2314DC">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9332" tIns="179332" rIns="179332" bIns="179332" numCol="1" spcCol="1270" anchor="ctr" anchorCtr="0">
                <a:noAutofit/>
              </a:bodyPr>
              <a:lstStyle/>
              <a:p>
                <a:pPr marL="0" lvl="0" indent="0" algn="ctr" defTabSz="577850">
                  <a:lnSpc>
                    <a:spcPct val="90000"/>
                  </a:lnSpc>
                  <a:spcBef>
                    <a:spcPct val="0"/>
                  </a:spcBef>
                  <a:spcAft>
                    <a:spcPct val="35000"/>
                  </a:spcAft>
                  <a:buNone/>
                </a:pPr>
                <a:r>
                  <a:rPr lang="en-CA" sz="1300" kern="1200" dirty="0">
                    <a:solidFill>
                      <a:srgbClr val="FFFFFF"/>
                    </a:solidFill>
                    <a:latin typeface="Jacobs Chronos"/>
                    <a:ea typeface="+mn-ea"/>
                    <a:cs typeface="+mn-cs"/>
                  </a:rPr>
                  <a:t>Get rid of dirty water</a:t>
                </a:r>
              </a:p>
            </p:txBody>
          </p:sp>
        </p:grpSp>
        <p:sp>
          <p:nvSpPr>
            <p:cNvPr id="26" name="TextBox 25">
              <a:extLst>
                <a:ext uri="{FF2B5EF4-FFF2-40B4-BE49-F238E27FC236}">
                  <a16:creationId xmlns:a16="http://schemas.microsoft.com/office/drawing/2014/main" id="{4D40E645-CE76-4049-85E2-5F24DABFFEEE}"/>
                </a:ext>
              </a:extLst>
            </p:cNvPr>
            <p:cNvSpPr txBox="1"/>
            <p:nvPr/>
          </p:nvSpPr>
          <p:spPr>
            <a:xfrm>
              <a:off x="3510173" y="2931241"/>
              <a:ext cx="1782137" cy="369332"/>
            </a:xfrm>
            <a:prstGeom prst="rect">
              <a:avLst/>
            </a:prstGeom>
            <a:noFill/>
          </p:spPr>
          <p:txBody>
            <a:bodyPr wrap="square" rtlCol="0">
              <a:spAutoFit/>
            </a:bodyPr>
            <a:lstStyle/>
            <a:p>
              <a:pPr algn="ctr"/>
              <a:r>
                <a:rPr lang="en-CA" b="1" dirty="0">
                  <a:solidFill>
                    <a:srgbClr val="2314DC"/>
                  </a:solidFill>
                  <a:latin typeface="Jacobs Chronos"/>
                </a:rPr>
                <a:t>To move water</a:t>
              </a:r>
            </a:p>
          </p:txBody>
        </p:sp>
      </p:grpSp>
    </p:spTree>
    <p:extLst>
      <p:ext uri="{BB962C8B-B14F-4D97-AF65-F5344CB8AC3E}">
        <p14:creationId xmlns:p14="http://schemas.microsoft.com/office/powerpoint/2010/main" val="33590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B77643-D4CA-488D-8145-9AA38C6966E8}"/>
              </a:ext>
            </a:extLst>
          </p:cNvPr>
          <p:cNvSpPr>
            <a:spLocks noGrp="1"/>
          </p:cNvSpPr>
          <p:nvPr>
            <p:ph type="sldNum" sz="quarter" idx="11"/>
          </p:nvPr>
        </p:nvSpPr>
        <p:spPr/>
        <p:txBody>
          <a:bodyPr/>
          <a:lstStyle/>
          <a:p>
            <a:fld id="{9B3E39EC-4BE2-4DEA-81C0-4ABC0AAB4AC0}" type="slidenum">
              <a:rPr lang="en-AU" smtClean="0"/>
              <a:pPr/>
              <a:t>9</a:t>
            </a:fld>
            <a:endParaRPr lang="en-AU" dirty="0"/>
          </a:p>
        </p:txBody>
      </p:sp>
      <p:sp>
        <p:nvSpPr>
          <p:cNvPr id="13" name="Title 12">
            <a:extLst>
              <a:ext uri="{FF2B5EF4-FFF2-40B4-BE49-F238E27FC236}">
                <a16:creationId xmlns:a16="http://schemas.microsoft.com/office/drawing/2014/main" id="{13778E27-A884-4D3E-8E21-B09C057B3001}"/>
              </a:ext>
            </a:extLst>
          </p:cNvPr>
          <p:cNvSpPr>
            <a:spLocks noGrp="1"/>
          </p:cNvSpPr>
          <p:nvPr>
            <p:ph type="title"/>
          </p:nvPr>
        </p:nvSpPr>
        <p:spPr/>
        <p:txBody>
          <a:bodyPr/>
          <a:lstStyle/>
          <a:p>
            <a:r>
              <a:rPr lang="en-US" dirty="0"/>
              <a:t>Challenges, lessons and methods</a:t>
            </a:r>
          </a:p>
        </p:txBody>
      </p:sp>
      <p:sp>
        <p:nvSpPr>
          <p:cNvPr id="14" name="Text Placeholder 13">
            <a:extLst>
              <a:ext uri="{FF2B5EF4-FFF2-40B4-BE49-F238E27FC236}">
                <a16:creationId xmlns:a16="http://schemas.microsoft.com/office/drawing/2014/main" id="{14152E63-54EC-4908-AF2D-A11BC178AE14}"/>
              </a:ext>
            </a:extLst>
          </p:cNvPr>
          <p:cNvSpPr>
            <a:spLocks noGrp="1"/>
          </p:cNvSpPr>
          <p:nvPr>
            <p:ph type="body" sz="quarter" idx="14"/>
          </p:nvPr>
        </p:nvSpPr>
        <p:spPr/>
        <p:txBody>
          <a:bodyPr/>
          <a:lstStyle/>
          <a:p>
            <a:r>
              <a:rPr lang="en-US" dirty="0">
                <a:solidFill>
                  <a:schemeClr val="bg1">
                    <a:lumMod val="95000"/>
                  </a:schemeClr>
                </a:solidFill>
              </a:rPr>
              <a:t>Why chlorinate?</a:t>
            </a:r>
          </a:p>
          <a:p>
            <a:r>
              <a:rPr lang="en-US" dirty="0">
                <a:solidFill>
                  <a:schemeClr val="bg1">
                    <a:lumMod val="95000"/>
                  </a:schemeClr>
                </a:solidFill>
              </a:rPr>
              <a:t>What does chlorine residual do?</a:t>
            </a:r>
          </a:p>
          <a:p>
            <a:r>
              <a:rPr lang="en-US" dirty="0">
                <a:solidFill>
                  <a:schemeClr val="bg1">
                    <a:lumMod val="95000"/>
                  </a:schemeClr>
                </a:solidFill>
              </a:rPr>
              <a:t>Possible impacts on the water supply system</a:t>
            </a:r>
          </a:p>
          <a:p>
            <a:r>
              <a:rPr lang="en-US" dirty="0">
                <a:solidFill>
                  <a:schemeClr val="bg1">
                    <a:lumMod val="95000"/>
                  </a:schemeClr>
                </a:solidFill>
              </a:rPr>
              <a:t>Chlorine start-up considerations</a:t>
            </a:r>
          </a:p>
          <a:p>
            <a:endParaRPr lang="en-US" dirty="0"/>
          </a:p>
        </p:txBody>
      </p:sp>
      <p:sp>
        <p:nvSpPr>
          <p:cNvPr id="15" name="Text Placeholder 14">
            <a:extLst>
              <a:ext uri="{FF2B5EF4-FFF2-40B4-BE49-F238E27FC236}">
                <a16:creationId xmlns:a16="http://schemas.microsoft.com/office/drawing/2014/main" id="{AB398E7D-E821-47E4-80FB-5E738C021375}"/>
              </a:ext>
            </a:extLst>
          </p:cNvPr>
          <p:cNvSpPr>
            <a:spLocks noGrp="1"/>
          </p:cNvSpPr>
          <p:nvPr>
            <p:ph type="body" sz="quarter" idx="15"/>
          </p:nvPr>
        </p:nvSpPr>
        <p:spPr/>
        <p:txBody>
          <a:bodyPr/>
          <a:lstStyle/>
          <a:p>
            <a:r>
              <a:rPr lang="en-US" dirty="0"/>
              <a:t>The practice</a:t>
            </a:r>
          </a:p>
        </p:txBody>
      </p:sp>
      <p:sp>
        <p:nvSpPr>
          <p:cNvPr id="16" name="Text Placeholder 15">
            <a:extLst>
              <a:ext uri="{FF2B5EF4-FFF2-40B4-BE49-F238E27FC236}">
                <a16:creationId xmlns:a16="http://schemas.microsoft.com/office/drawing/2014/main" id="{D5168B13-928D-4C4D-B326-3B5A333A2FBD}"/>
              </a:ext>
            </a:extLst>
          </p:cNvPr>
          <p:cNvSpPr>
            <a:spLocks noGrp="1"/>
          </p:cNvSpPr>
          <p:nvPr>
            <p:ph type="body" sz="quarter" idx="16"/>
          </p:nvPr>
        </p:nvSpPr>
        <p:spPr>
          <a:xfrm>
            <a:off x="695342" y="3618292"/>
            <a:ext cx="7670208" cy="2393402"/>
          </a:xfrm>
        </p:spPr>
        <p:txBody>
          <a:bodyPr/>
          <a:lstStyle/>
          <a:p>
            <a:r>
              <a:rPr lang="en-US" dirty="0"/>
              <a:t>Christchurch City Council (CCC)</a:t>
            </a:r>
          </a:p>
          <a:p>
            <a:r>
              <a:rPr lang="en-US" dirty="0"/>
              <a:t>Why are WE chlorinating?</a:t>
            </a:r>
          </a:p>
          <a:p>
            <a:r>
              <a:rPr lang="en-US" dirty="0"/>
              <a:t>Timeline of implementation</a:t>
            </a:r>
          </a:p>
          <a:p>
            <a:r>
              <a:rPr lang="en-US" dirty="0"/>
              <a:t>How was it implemented?</a:t>
            </a:r>
          </a:p>
          <a:p>
            <a:r>
              <a:rPr lang="en-US" dirty="0"/>
              <a:t>Actual impacts</a:t>
            </a:r>
          </a:p>
          <a:p>
            <a:r>
              <a:rPr lang="en-US" dirty="0"/>
              <a:t>Lessons learned for the start-up phase</a:t>
            </a:r>
          </a:p>
        </p:txBody>
      </p:sp>
      <p:sp>
        <p:nvSpPr>
          <p:cNvPr id="17" name="Text Placeholder 16">
            <a:extLst>
              <a:ext uri="{FF2B5EF4-FFF2-40B4-BE49-F238E27FC236}">
                <a16:creationId xmlns:a16="http://schemas.microsoft.com/office/drawing/2014/main" id="{1AE2D5E1-0B2A-4C31-9AB0-D530FE57B3FD}"/>
              </a:ext>
            </a:extLst>
          </p:cNvPr>
          <p:cNvSpPr>
            <a:spLocks noGrp="1"/>
          </p:cNvSpPr>
          <p:nvPr>
            <p:ph type="body" sz="quarter" idx="17"/>
          </p:nvPr>
        </p:nvSpPr>
        <p:spPr/>
        <p:txBody>
          <a:bodyPr/>
          <a:lstStyle/>
          <a:p>
            <a:r>
              <a:rPr lang="en-US" dirty="0">
                <a:solidFill>
                  <a:schemeClr val="bg1">
                    <a:lumMod val="95000"/>
                  </a:schemeClr>
                </a:solidFill>
              </a:rPr>
              <a:t>The theory</a:t>
            </a:r>
          </a:p>
        </p:txBody>
      </p:sp>
    </p:spTree>
    <p:extLst>
      <p:ext uri="{BB962C8B-B14F-4D97-AF65-F5344CB8AC3E}">
        <p14:creationId xmlns:p14="http://schemas.microsoft.com/office/powerpoint/2010/main" val="3150811674"/>
      </p:ext>
    </p:extLst>
  </p:cSld>
  <p:clrMapOvr>
    <a:masterClrMapping/>
  </p:clrMapOvr>
</p:sld>
</file>

<file path=ppt/theme/theme1.xml><?xml version="1.0" encoding="utf-8"?>
<a:theme xmlns:a="http://schemas.openxmlformats.org/drawingml/2006/main" name="Title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D51E731D-6618-443E-83F2-8BD775A13C3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s (Jacobs Black Theme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88B9BF38-6292-4550-9543-B56AECD8FA17}"/>
    </a:ext>
  </a:extLst>
</a:theme>
</file>

<file path=ppt/theme/theme3.xml><?xml version="1.0" encoding="utf-8"?>
<a:theme xmlns:a="http://schemas.openxmlformats.org/drawingml/2006/main" name="1_Content Horizontal Color Bar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BBCA0202-67AF-4E8A-999E-5B8ADF22286E}"/>
    </a:ext>
  </a:extLst>
</a:theme>
</file>

<file path=ppt/theme/theme4.xml><?xml version="1.0" encoding="utf-8"?>
<a:theme xmlns:a="http://schemas.openxmlformats.org/drawingml/2006/main" name="Content With 3 Image Placeholder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5D3C3FB9-78FA-449A-89D9-5A3BA7B212E3}"/>
    </a:ext>
  </a:extLst>
</a:theme>
</file>

<file path=ppt/theme/theme5.xml><?xml version="1.0" encoding="utf-8"?>
<a:theme xmlns:a="http://schemas.openxmlformats.org/drawingml/2006/main" name="Copyright &amp; Disclaimer Slides">
  <a:themeElements>
    <a:clrScheme name="JacobsBlack">
      <a:dk1>
        <a:srgbClr val="000000"/>
      </a:dk1>
      <a:lt1>
        <a:srgbClr val="FFFFFF"/>
      </a:lt1>
      <a:dk2>
        <a:srgbClr val="333333"/>
      </a:dk2>
      <a:lt2>
        <a:srgbClr val="E6E6E6"/>
      </a:lt2>
      <a:accent1>
        <a:srgbClr val="000000"/>
      </a:accent1>
      <a:accent2>
        <a:srgbClr val="333333"/>
      </a:accent2>
      <a:accent3>
        <a:srgbClr val="A5A5A5"/>
      </a:accent3>
      <a:accent4>
        <a:srgbClr val="C8C8C8"/>
      </a:accent4>
      <a:accent5>
        <a:srgbClr val="000000"/>
      </a:accent5>
      <a:accent6>
        <a:srgbClr val="A5A5A5"/>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5DD674E7-81B4-4E8B-86A1-1B0430B9B640}"/>
    </a:ext>
  </a:extLst>
</a:theme>
</file>

<file path=ppt/theme/theme6.xml><?xml version="1.0" encoding="utf-8"?>
<a:theme xmlns:a="http://schemas.openxmlformats.org/drawingml/2006/main" name="Image Full Page">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1301B261-507F-46D7-AA4E-8587241A16E7}"/>
    </a:ext>
  </a:extLst>
</a:theme>
</file>

<file path=ppt/theme/theme7.xml><?xml version="1.0" encoding="utf-8"?>
<a:theme xmlns:a="http://schemas.openxmlformats.org/drawingml/2006/main" name="Divider Slide 1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951C03D6-8ECA-4C98-981F-AA17818BFC0A}"/>
    </a:ext>
  </a:extLst>
</a:theme>
</file>

<file path=ppt/theme/theme8.xml><?xml version="1.0" encoding="utf-8"?>
<a:theme xmlns:a="http://schemas.openxmlformats.org/drawingml/2006/main" name="Divider Slide 2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F289A833-F878-45F2-BEDE-D74F32CC483A}"/>
    </a:ext>
  </a:extLst>
</a:theme>
</file>

<file path=ppt/theme/theme9.xml><?xml version="1.0" encoding="utf-8"?>
<a:theme xmlns:a="http://schemas.openxmlformats.org/drawingml/2006/main" name="Back Cover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08AA3689-9E82-485A-8B87-3CD1A88CFC0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C713340D47A24E9A9B7D3E909CBD56" ma:contentTypeVersion="11" ma:contentTypeDescription="Create a new document." ma:contentTypeScope="" ma:versionID="ab47113263752582178dfe3a8c2b3c55">
  <xsd:schema xmlns:xsd="http://www.w3.org/2001/XMLSchema" xmlns:xs="http://www.w3.org/2001/XMLSchema" xmlns:p="http://schemas.microsoft.com/office/2006/metadata/properties" xmlns:ns2="88316e34-55bc-44a8-b7df-8942c0ebc90d" xmlns:ns3="eacc1c9d-b5e8-481e-b2e8-6a7dc08f1e15" targetNamespace="http://schemas.microsoft.com/office/2006/metadata/properties" ma:root="true" ma:fieldsID="97cb8ea9df4d04137580aa0a41f498ba" ns2:_="" ns3:_="">
    <xsd:import namespace="88316e34-55bc-44a8-b7df-8942c0ebc90d"/>
    <xsd:import namespace="eacc1c9d-b5e8-481e-b2e8-6a7dc08f1e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16e34-55bc-44a8-b7df-8942c0ebc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c1c9d-b5e8-481e-b2e8-6a7dc08f1e1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1 6 " ? > < q 1 : B r a n d   x m l n s : q 1 = " h t t p : / / s c h e m a s . m a c r o v i e w . c o m . a u / b r a n d " >  
     < q 1 : G r o u p i n g / >  
     < q 1 : L o g o P a t h > C : \ U s e r s \ b r o w n g k \ A p p D a t a \ R o a m i n g \ M a c r o V i e w . O f f i c e \ F i l e s \ A p p S e t t i n g s \ B r a n d s \ J a c o b s . j p g < / q 1 : L o g o P a t h >  
     < q 1 : N a m e > J a c o b s < / q 1 : N a m e >  
 < / q 1 : B r a n d > 
</file>

<file path=customXml/itemProps1.xml><?xml version="1.0" encoding="utf-8"?>
<ds:datastoreItem xmlns:ds="http://schemas.openxmlformats.org/officeDocument/2006/customXml" ds:itemID="{2159950A-CEC8-4954-8AE0-26C6C5E43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16e34-55bc-44a8-b7df-8942c0ebc90d"/>
    <ds:schemaRef ds:uri="eacc1c9d-b5e8-481e-b2e8-6a7dc08f1e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449D20-714B-40AD-857E-9FE34DC676A6}">
  <ds:schemaRefs>
    <ds:schemaRef ds:uri="http://purl.org/dc/elements/1.1/"/>
    <ds:schemaRef ds:uri="http://schemas.microsoft.com/office/2006/metadata/properties"/>
    <ds:schemaRef ds:uri="http://schemas.microsoft.com/office/2006/documentManagement/types"/>
    <ds:schemaRef ds:uri="88316e34-55bc-44a8-b7df-8942c0ebc90d"/>
    <ds:schemaRef ds:uri="http://purl.org/dc/terms/"/>
    <ds:schemaRef ds:uri="http://schemas.openxmlformats.org/package/2006/metadata/core-properties"/>
    <ds:schemaRef ds:uri="http://purl.org/dc/dcmitype/"/>
    <ds:schemaRef ds:uri="http://schemas.microsoft.com/office/infopath/2007/PartnerControls"/>
    <ds:schemaRef ds:uri="eacc1c9d-b5e8-481e-b2e8-6a7dc08f1e15"/>
    <ds:schemaRef ds:uri="http://www.w3.org/XML/1998/namespace"/>
  </ds:schemaRefs>
</ds:datastoreItem>
</file>

<file path=customXml/itemProps3.xml><?xml version="1.0" encoding="utf-8"?>
<ds:datastoreItem xmlns:ds="http://schemas.openxmlformats.org/officeDocument/2006/customXml" ds:itemID="{DD4603B5-163E-477B-B703-A34446CA6FCF}">
  <ds:schemaRefs>
    <ds:schemaRef ds:uri="http://schemas.microsoft.com/sharepoint/v3/contenttype/forms"/>
  </ds:schemaRefs>
</ds:datastoreItem>
</file>

<file path=customXml/itemProps4.xml><?xml version="1.0" encoding="utf-8"?>
<ds:datastoreItem xmlns:ds="http://schemas.openxmlformats.org/officeDocument/2006/customXml" ds:itemID="{DCB818FA-B336-41FB-9209-7CF69B4755D4}">
  <ds:schemaRefs>
    <ds:schemaRef ds:uri="http://schemas.macroview.com.au/brand"/>
  </ds:schemaRefs>
</ds:datastoreItem>
</file>

<file path=docProps/app.xml><?xml version="1.0" encoding="utf-8"?>
<Properties xmlns="http://schemas.openxmlformats.org/officeDocument/2006/extended-properties" xmlns:vt="http://schemas.openxmlformats.org/officeDocument/2006/docPropsVTypes">
  <Template>WaterNZ Presentation Template 2022</Template>
  <TotalTime>4355</TotalTime>
  <Words>4782</Words>
  <Application>Microsoft Office PowerPoint</Application>
  <PresentationFormat>Widescreen</PresentationFormat>
  <Paragraphs>434</Paragraphs>
  <Slides>46</Slides>
  <Notes>46</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46</vt:i4>
      </vt:variant>
    </vt:vector>
  </HeadingPairs>
  <TitlesOfParts>
    <vt:vector size="63" baseType="lpstr">
      <vt:lpstr>Calibri</vt:lpstr>
      <vt:lpstr>Proxima Soft</vt:lpstr>
      <vt:lpstr>Wingdings</vt:lpstr>
      <vt:lpstr>Proxima Soft Semibold</vt:lpstr>
      <vt:lpstr>Arial</vt:lpstr>
      <vt:lpstr>Jacobs Chronos</vt:lpstr>
      <vt:lpstr>Jacobs Chronos Light</vt:lpstr>
      <vt:lpstr>Cambria</vt:lpstr>
      <vt:lpstr>Title Slides (Accent Color Themes Only).</vt:lpstr>
      <vt:lpstr>Agenda Slides (Jacobs Black Theme Only)</vt:lpstr>
      <vt:lpstr>1_Content Horizontal Color Bar (Accent Color Themes Only).</vt:lpstr>
      <vt:lpstr>Content With 3 Image Placeholders (Accent Color Themes Only).</vt:lpstr>
      <vt:lpstr>Copyright &amp; Disclaimer Slides</vt:lpstr>
      <vt:lpstr>Image Full Page</vt:lpstr>
      <vt:lpstr>Divider Slide 1 (Accent Color Themes Only)</vt:lpstr>
      <vt:lpstr>Divider Slide 2 (Accent Color Themes Only)</vt:lpstr>
      <vt:lpstr>Back Cover Slides (Accent Color Themes Only)</vt:lpstr>
      <vt:lpstr>Challenges, Lessons and Methods for Leaving a Residual Impact</vt:lpstr>
      <vt:lpstr>Agenda</vt:lpstr>
      <vt:lpstr>Why chlorinate?</vt:lpstr>
      <vt:lpstr>What is a  free available chlorine residual?</vt:lpstr>
      <vt:lpstr>PowerPoint Presentation</vt:lpstr>
      <vt:lpstr>Possible Impacts on the water supply system - Corrosion</vt:lpstr>
      <vt:lpstr>Possible impacts on the water supply system - Solubilising legacy deposits and sloughing of biofilm</vt:lpstr>
      <vt:lpstr>Pre and post chlorine start-up considerations</vt:lpstr>
      <vt:lpstr>Challenges, lessons and methods</vt:lpstr>
      <vt:lpstr>Christchurch City Council  Orientation </vt:lpstr>
      <vt:lpstr>Christchurch City Council  Supply zones</vt:lpstr>
      <vt:lpstr>Why are WE chlorinating?</vt:lpstr>
      <vt:lpstr>Timeline of implementation</vt:lpstr>
      <vt:lpstr>How was it implemented?</vt:lpstr>
      <vt:lpstr>How was it implemented?</vt:lpstr>
      <vt:lpstr>How was it implemented?</vt:lpstr>
      <vt:lpstr>How was it implemented?</vt:lpstr>
      <vt:lpstr>How was it implemented?</vt:lpstr>
      <vt:lpstr>How was it implemented?</vt:lpstr>
      <vt:lpstr>How was it implemented…</vt:lpstr>
      <vt:lpstr>Chlorine dose and control</vt:lpstr>
      <vt:lpstr>Dose reduction and removal</vt:lpstr>
      <vt:lpstr>Dose reduction and  removal</vt:lpstr>
      <vt:lpstr>Lesson learnt</vt:lpstr>
      <vt:lpstr>Lesson learnt – times change</vt:lpstr>
      <vt:lpstr>Lesson learnt – times change</vt:lpstr>
      <vt:lpstr>Lessons learnt – taste and odour</vt:lpstr>
      <vt:lpstr>Lessons learnt – taste and odour 1</vt:lpstr>
      <vt:lpstr>Christchurch City Council  Water quality</vt:lpstr>
      <vt:lpstr>Lessons learnt – demand</vt:lpstr>
      <vt:lpstr>Lessons learnt – taste and odour 1</vt:lpstr>
      <vt:lpstr>Lessons learnt – taste and odour 2</vt:lpstr>
      <vt:lpstr>Lessons learnt – taste and odour 3</vt:lpstr>
      <vt:lpstr>Lesson learnt – corrosion 1</vt:lpstr>
      <vt:lpstr>Christchurch City Council  Water quality</vt:lpstr>
      <vt:lpstr>Lesson learnt – corrosion 1</vt:lpstr>
      <vt:lpstr>Lesson learnt – corrosion 2</vt:lpstr>
      <vt:lpstr>Lessons learnt – solubilising legacy deposits </vt:lpstr>
      <vt:lpstr>Lessons learnt – sloughing of biofilms </vt:lpstr>
      <vt:lpstr>Lesson learnt – managing expectations and perceptions</vt:lpstr>
      <vt:lpstr>Lessons learnt – human stories</vt:lpstr>
      <vt:lpstr>Lessons learnt – human stories</vt:lpstr>
      <vt:lpstr>Lesson learnt – some things stay the same</vt:lpstr>
      <vt:lpstr>PowerPoint Presentation</vt:lpstr>
      <vt:lpstr>Challenges, Lessons and Methods for Leaving a Residual Impact</vt:lpstr>
      <vt:lpstr>Want to continue the 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Jessica</dc:creator>
  <cp:lastModifiedBy>Multi Media</cp:lastModifiedBy>
  <cp:revision>158</cp:revision>
  <dcterms:created xsi:type="dcterms:W3CDTF">2022-09-30T21:41:38Z</dcterms:created>
  <dcterms:modified xsi:type="dcterms:W3CDTF">2022-10-18T00:34:18Z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0x01010067C27D107753FA4EA860EDA9D295828B</vt:lpwstr>
  </property>
  <property fmtid="{D5CDD505-2E9C-101B-9397-08002B2CF9AE}" pid="3" name="Jacobs Template">
    <vt:lpwstr>C:\Users\browngk\AppData\Roaming\MacroView.Office\Files\Templates\Other Documents\Jacobs Presentation Basic.pptx</vt:lpwstr>
  </property>
</Properties>
</file>