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36"/>
  </p:notesMasterIdLst>
  <p:sldIdLst>
    <p:sldId id="259" r:id="rId6"/>
    <p:sldId id="294" r:id="rId7"/>
    <p:sldId id="293" r:id="rId8"/>
    <p:sldId id="291" r:id="rId9"/>
    <p:sldId id="292" r:id="rId10"/>
    <p:sldId id="295" r:id="rId11"/>
    <p:sldId id="266" r:id="rId12"/>
    <p:sldId id="267" r:id="rId13"/>
    <p:sldId id="270" r:id="rId14"/>
    <p:sldId id="269" r:id="rId15"/>
    <p:sldId id="271" r:id="rId16"/>
    <p:sldId id="272" r:id="rId17"/>
    <p:sldId id="273" r:id="rId18"/>
    <p:sldId id="274" r:id="rId19"/>
    <p:sldId id="275" r:id="rId20"/>
    <p:sldId id="296" r:id="rId21"/>
    <p:sldId id="276" r:id="rId22"/>
    <p:sldId id="282" r:id="rId23"/>
    <p:sldId id="283" r:id="rId24"/>
    <p:sldId id="284" r:id="rId25"/>
    <p:sldId id="285" r:id="rId26"/>
    <p:sldId id="286" r:id="rId27"/>
    <p:sldId id="302" r:id="rId28"/>
    <p:sldId id="298" r:id="rId29"/>
    <p:sldId id="299" r:id="rId30"/>
    <p:sldId id="301" r:id="rId31"/>
    <p:sldId id="287" r:id="rId32"/>
    <p:sldId id="288" r:id="rId33"/>
    <p:sldId id="290" r:id="rId34"/>
    <p:sldId id="2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8B5"/>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FE33D-52B9-A1E0-1019-7913C46DB93D}" v="1" dt="2022-10-17T02:33:35.744"/>
    <p1510:client id="{A3910F65-B178-4F3A-B794-2FA6DE94D3C0}" v="1589" dt="2022-10-17T06:49:24.599"/>
    <p1510:client id="{B2C3E258-EF7A-F30E-A61E-B7485CB669E9}" vWet="1" dt="2022-10-17T01:50:34.633"/>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3" autoAdjust="0"/>
    <p:restoredTop sz="85076" autoAdjust="0"/>
  </p:normalViewPr>
  <p:slideViewPr>
    <p:cSldViewPr snapToGrid="0">
      <p:cViewPr varScale="1">
        <p:scale>
          <a:sx n="95" d="100"/>
          <a:sy n="95" d="100"/>
        </p:scale>
        <p:origin x="624"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7AB94-A5A7-4ECB-B125-829A3FB7DCCE}" type="datetimeFigureOut">
              <a:rPr lang="en-NZ" smtClean="0"/>
              <a:t>17/10/2022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71C2F-03D3-4F51-90B5-1A9D31C99A54}" type="slidenum">
              <a:rPr lang="en-NZ" smtClean="0"/>
              <a:t>‹#›</a:t>
            </a:fld>
            <a:endParaRPr lang="en-NZ"/>
          </a:p>
        </p:txBody>
      </p:sp>
    </p:spTree>
    <p:extLst>
      <p:ext uri="{BB962C8B-B14F-4D97-AF65-F5344CB8AC3E}">
        <p14:creationId xmlns:p14="http://schemas.microsoft.com/office/powerpoint/2010/main" val="1741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Story of collaboration, foresight and investment ($6B) by the Australian government.</a:t>
            </a:r>
          </a:p>
          <a:p>
            <a:pPr marL="171450" indent="-171450">
              <a:buFont typeface="Arial"/>
              <a:buChar char="•"/>
            </a:pPr>
            <a:endParaRPr lang="en-US" dirty="0">
              <a:cs typeface="Calibri"/>
            </a:endParaRPr>
          </a:p>
          <a:p>
            <a:pPr marL="171450" indent="-171450">
              <a:buFont typeface="Arial"/>
              <a:buChar char="•"/>
            </a:pPr>
            <a:r>
              <a:rPr lang="en-US" dirty="0">
                <a:cs typeface="Calibri"/>
              </a:rPr>
              <a:t>To deliver the Western Sydney International Airport and </a:t>
            </a:r>
          </a:p>
          <a:p>
            <a:pPr marL="171450" indent="-171450">
              <a:buFont typeface="Arial"/>
              <a:buChar char="•"/>
            </a:pPr>
            <a:endParaRPr lang="en-US" dirty="0">
              <a:cs typeface="Calibri"/>
            </a:endParaRPr>
          </a:p>
          <a:p>
            <a:pPr marL="171450" indent="-171450">
              <a:buFont typeface="Arial"/>
              <a:buChar char="•"/>
            </a:pPr>
            <a:r>
              <a:rPr lang="en-US" dirty="0">
                <a:cs typeface="Calibri"/>
              </a:rPr>
              <a:t>Supporting infrastructure to unlock adjacent precincts for residential, education, business and employment development</a:t>
            </a:r>
          </a:p>
          <a:p>
            <a:pPr marL="171450" indent="-171450">
              <a:buFont typeface="Arial"/>
              <a:buChar char="•"/>
            </a:pPr>
            <a:endParaRPr lang="en-US" dirty="0">
              <a:cs typeface="Calibri"/>
            </a:endParaRPr>
          </a:p>
          <a:p>
            <a:pPr marL="171450" indent="-171450">
              <a:buFont typeface="Arial"/>
              <a:buChar char="•"/>
            </a:pPr>
            <a:r>
              <a:rPr lang="en-GB" dirty="0"/>
              <a:t>But first I’d like to </a:t>
            </a:r>
            <a:r>
              <a:rPr lang="en-US" dirty="0"/>
              <a:t>acknowledge our Sydney Water partners who couldn’t be here today to deliver this presentation with us. Obviously, we worked very closely together as well as with stakeholders to facilitate this great vision. </a:t>
            </a:r>
            <a:endParaRPr lang="en-US" dirty="0">
              <a:cs typeface="Calibri"/>
            </a:endParaRPr>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1</a:t>
            </a:fld>
            <a:endParaRPr lang="en-NZ"/>
          </a:p>
        </p:txBody>
      </p:sp>
    </p:spTree>
    <p:extLst>
      <p:ext uri="{BB962C8B-B14F-4D97-AF65-F5344CB8AC3E}">
        <p14:creationId xmlns:p14="http://schemas.microsoft.com/office/powerpoint/2010/main" val="372892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now we will look at what information informed our decision making process</a:t>
            </a:r>
          </a:p>
          <a:p>
            <a:endParaRPr lang="en-NZ" dirty="0"/>
          </a:p>
          <a:p>
            <a:r>
              <a:rPr lang="en-NZ" dirty="0"/>
              <a:t>So firstly we needed to look into the population forecast of WSAGA, which is essentially how many people and employees need water ? We got insight from developers through indicative layout plans and projected growth forecast, which informed us of how the land was going to be used within the Precinct and for how many dwellings/employees.  ADD MORE BEEF HERE</a:t>
            </a:r>
          </a:p>
          <a:p>
            <a:endParaRPr lang="en-NZ" dirty="0"/>
          </a:p>
          <a:p>
            <a:r>
              <a:rPr lang="en-NZ" dirty="0"/>
              <a:t>To fill the gaps we used UGI information. UGI is Sydney waters internal projection of how Sydney will grow. This was less detailed than the information we received from developers, so developer information was our first preference of data. </a:t>
            </a:r>
          </a:p>
          <a:p>
            <a:endParaRPr lang="en-NZ" dirty="0"/>
          </a:p>
          <a:p>
            <a:r>
              <a:rPr lang="en-NZ" dirty="0"/>
              <a:t>So now we roughly know what the land is going to be used for and for how many houses or employees, we need to look into what design rates to use, which is essentially how much water each person or employee is using per day. We used evidence based demands from other regions of Sydney which have similar water consumption characteristics such as similar land use type and access to recycled water.</a:t>
            </a:r>
          </a:p>
          <a:p>
            <a:br>
              <a:rPr lang="en-NZ" dirty="0"/>
            </a:br>
            <a:r>
              <a:rPr lang="en-NZ" dirty="0"/>
              <a:t>When we multiply our population forecast by the demand rates, we have calculated the amount of water required to service the precincts under a Max day scenario.</a:t>
            </a:r>
            <a:br>
              <a:rPr lang="en-NZ" dirty="0"/>
            </a:br>
            <a:endParaRPr lang="en-NZ" dirty="0"/>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12</a:t>
            </a:fld>
            <a:endParaRPr lang="en-NZ"/>
          </a:p>
        </p:txBody>
      </p:sp>
    </p:spTree>
    <p:extLst>
      <p:ext uri="{BB962C8B-B14F-4D97-AF65-F5344CB8AC3E}">
        <p14:creationId xmlns:p14="http://schemas.microsoft.com/office/powerpoint/2010/main" val="40322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conducted a static head assessment which is essentially looking at the elevation of the top water level of the reservoir and the elevations of the precinct.</a:t>
            </a:r>
            <a:br>
              <a:rPr lang="en-NZ" dirty="0"/>
            </a:br>
            <a:endParaRPr lang="en-NZ" dirty="0"/>
          </a:p>
          <a:p>
            <a:r>
              <a:rPr lang="en-NZ" dirty="0"/>
              <a:t>Sydney water have planning guidelines of the level of service required for drinking water which is that he pressure must be between 20-60m pressure at all times. </a:t>
            </a:r>
          </a:p>
          <a:p>
            <a:endParaRPr lang="en-NZ" dirty="0"/>
          </a:p>
          <a:p>
            <a:r>
              <a:rPr lang="en-NZ" dirty="0"/>
              <a:t>So with this in mind, we could at a high level understand the servicing range of the Reservoirs via gravity. So for example, the new Badgerys Creek reservoir which has a top water level of 113 m, if we minus 20m (which in the minimum pressure) we can understand the upper limit of elevation of the precinct that can be serviced by the  </a:t>
            </a:r>
            <a:r>
              <a:rPr lang="en-NZ" dirty="0" err="1"/>
              <a:t>Badgerry</a:t>
            </a:r>
            <a:r>
              <a:rPr lang="en-NZ" dirty="0"/>
              <a:t> creek reservoir via gravity, whilst maintaining 20m pressure in the system at all times.</a:t>
            </a:r>
            <a:br>
              <a:rPr lang="en-NZ" dirty="0"/>
            </a:br>
            <a:br>
              <a:rPr lang="en-NZ" dirty="0"/>
            </a:br>
            <a:r>
              <a:rPr lang="en-NZ" dirty="0"/>
              <a:t>Immediately we identified that there were some precincts that were outside of the servicing range of the Badgerys creek reservoir via gravity. This led us to do a refinement of zoning.</a:t>
            </a:r>
          </a:p>
        </p:txBody>
      </p:sp>
      <p:sp>
        <p:nvSpPr>
          <p:cNvPr id="4" name="Slide Number Placeholder 3"/>
          <p:cNvSpPr>
            <a:spLocks noGrp="1"/>
          </p:cNvSpPr>
          <p:nvPr>
            <p:ph type="sldNum" sz="quarter" idx="5"/>
          </p:nvPr>
        </p:nvSpPr>
        <p:spPr/>
        <p:txBody>
          <a:bodyPr/>
          <a:lstStyle/>
          <a:p>
            <a:fld id="{5E071C2F-03D3-4F51-90B5-1A9D31C99A54}" type="slidenum">
              <a:rPr lang="en-NZ" smtClean="0"/>
              <a:t>13</a:t>
            </a:fld>
            <a:endParaRPr lang="en-NZ"/>
          </a:p>
        </p:txBody>
      </p:sp>
    </p:spTree>
    <p:extLst>
      <p:ext uri="{BB962C8B-B14F-4D97-AF65-F5344CB8AC3E}">
        <p14:creationId xmlns:p14="http://schemas.microsoft.com/office/powerpoint/2010/main" val="1378748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we broke up the precincts further based on their topography. The Precincts that couldn’t be suppled from Badgerys creek via gravity are identified in red. This lead us to look into alternative servicing options aside from gravity feeding from the Badgerys creek reservoir.</a:t>
            </a:r>
          </a:p>
          <a:p>
            <a:br>
              <a:rPr lang="en-NZ" dirty="0"/>
            </a:br>
            <a:r>
              <a:rPr lang="en-NZ" dirty="0"/>
              <a:t>Ultimately, this network will work as one, so we focused on servicing based on topography rather THAN DEFINED ON PRECINCT BOUNDARYS .</a:t>
            </a:r>
          </a:p>
          <a:p>
            <a:endParaRPr lang="en-NZ" dirty="0"/>
          </a:p>
          <a:p>
            <a:r>
              <a:rPr lang="en-NZ" dirty="0"/>
              <a:t>Ultimately zoning is </a:t>
            </a:r>
            <a:r>
              <a:rPr lang="en-NZ" dirty="0" err="1"/>
              <a:t>indepdentant</a:t>
            </a:r>
            <a:r>
              <a:rPr lang="en-NZ" dirty="0"/>
              <a:t> of the Precinct Boundary’s. Within a Precinct, there could be multiple servicing options the cross precinct boundaries based on elevations.</a:t>
            </a:r>
          </a:p>
        </p:txBody>
      </p:sp>
      <p:sp>
        <p:nvSpPr>
          <p:cNvPr id="4" name="Slide Number Placeholder 3"/>
          <p:cNvSpPr>
            <a:spLocks noGrp="1"/>
          </p:cNvSpPr>
          <p:nvPr>
            <p:ph type="sldNum" sz="quarter" idx="5"/>
          </p:nvPr>
        </p:nvSpPr>
        <p:spPr/>
        <p:txBody>
          <a:bodyPr/>
          <a:lstStyle/>
          <a:p>
            <a:fld id="{5E071C2F-03D3-4F51-90B5-1A9D31C99A54}" type="slidenum">
              <a:rPr lang="en-NZ" smtClean="0"/>
              <a:t>14</a:t>
            </a:fld>
            <a:endParaRPr lang="en-NZ"/>
          </a:p>
        </p:txBody>
      </p:sp>
    </p:spTree>
    <p:extLst>
      <p:ext uri="{BB962C8B-B14F-4D97-AF65-F5344CB8AC3E}">
        <p14:creationId xmlns:p14="http://schemas.microsoft.com/office/powerpoint/2010/main" val="3796324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again, we prioritised options which relied of gravity as opposed to adding booster pumps in the system. So from most to least desirable it goes, gravity feeding then supply with a booster pump.</a:t>
            </a:r>
          </a:p>
          <a:p>
            <a:endParaRPr lang="en-NZ" dirty="0"/>
          </a:p>
          <a:p>
            <a:r>
              <a:rPr lang="en-NZ" dirty="0"/>
              <a:t>We then created a decision making process, keeping in mind the way we are prioritising the options.</a:t>
            </a:r>
          </a:p>
          <a:p>
            <a:endParaRPr lang="en-NZ" dirty="0"/>
          </a:p>
          <a:p>
            <a:r>
              <a:rPr lang="en-NZ" dirty="0"/>
              <a:t>So firstly, as I explained previously the first option to consider is can the Precinct be serviced by Badgerys Creek Reservoir via gravity. So in other words, is the elevation of the precinct less that 93m ? If the answer to that question is yes, and once we consider the impacts of headloss throughout the pipe if the elevations of the precinct, less headloss was still less than 93m, the Precinct can be serviced by Badgerys Creek Reservoir via Gravity. We prioritised this option as we wanted to reduce the load and risk on the existing Cecil Park Reservoir. </a:t>
            </a:r>
            <a:br>
              <a:rPr lang="en-NZ" dirty="0"/>
            </a:br>
            <a:br>
              <a:rPr lang="en-NZ" dirty="0"/>
            </a:br>
            <a:r>
              <a:rPr lang="en-NZ" dirty="0"/>
              <a:t>Our second option is to utilise the Cecil Park Reservoir which is ~40m higher in elevation than the Badgerys Creek Reservoir. So our next question is can I be serviced from Cecil Park Reservoir via gravity ? This is our second most desirable option as it is relying on gravity as opposed to only relying on boosting the water from the Badgerys Creek Reservoir.</a:t>
            </a:r>
            <a:br>
              <a:rPr lang="en-NZ" dirty="0"/>
            </a:br>
            <a:br>
              <a:rPr lang="en-NZ" dirty="0"/>
            </a:br>
            <a:r>
              <a:rPr lang="en-NZ" dirty="0"/>
              <a:t>IN some cases, the pressures were too high when serviced by Cecil park via gravity, above the 60m limit as per Sydney waters. So we have a third option to service the Precinct from Cecil Park Reservoir with a pressure reducing valve. </a:t>
            </a:r>
            <a:br>
              <a:rPr lang="en-NZ" dirty="0"/>
            </a:br>
            <a:br>
              <a:rPr lang="en-NZ" dirty="0"/>
            </a:br>
            <a:r>
              <a:rPr lang="en-NZ" dirty="0"/>
              <a:t>And finally if all else fails, the precinct can be boosted from </a:t>
            </a:r>
            <a:r>
              <a:rPr lang="en-NZ" dirty="0" err="1"/>
              <a:t>Badgery</a:t>
            </a:r>
            <a:r>
              <a:rPr lang="en-NZ" dirty="0"/>
              <a:t> creek reservoir. This is our last option considered due to the extra maintenance and energy required for a booster pump</a:t>
            </a:r>
            <a:br>
              <a:rPr lang="en-NZ" dirty="0"/>
            </a:br>
            <a:endParaRPr lang="en-NZ" dirty="0"/>
          </a:p>
          <a:p>
            <a:r>
              <a:rPr lang="en-NZ" dirty="0"/>
              <a:t>This is a very simplified version of the decision making process we undertook, we had extra complexities to consider in such at network connectivity.  but for the purpose of sharing our methodology </a:t>
            </a:r>
          </a:p>
        </p:txBody>
      </p:sp>
      <p:sp>
        <p:nvSpPr>
          <p:cNvPr id="4" name="Slide Number Placeholder 3"/>
          <p:cNvSpPr>
            <a:spLocks noGrp="1"/>
          </p:cNvSpPr>
          <p:nvPr>
            <p:ph type="sldNum" sz="quarter" idx="5"/>
          </p:nvPr>
        </p:nvSpPr>
        <p:spPr/>
        <p:txBody>
          <a:bodyPr/>
          <a:lstStyle/>
          <a:p>
            <a:fld id="{5E071C2F-03D3-4F51-90B5-1A9D31C99A54}" type="slidenum">
              <a:rPr lang="en-NZ" smtClean="0"/>
              <a:t>15</a:t>
            </a:fld>
            <a:endParaRPr lang="en-NZ"/>
          </a:p>
        </p:txBody>
      </p:sp>
    </p:spTree>
    <p:extLst>
      <p:ext uri="{BB962C8B-B14F-4D97-AF65-F5344CB8AC3E}">
        <p14:creationId xmlns:p14="http://schemas.microsoft.com/office/powerpoint/2010/main" val="3937623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firstly, as I explained previously the first option to consider is can the Precinct be serviced by Badgerys Creek Reservoir via gravity. So in other words, is the elevation of the precinct less that 93m ? If the answer to that question is yes, and once we consider the impacts of headloss throughout the pipe if the elevations of the precinct, less headloss was still less than 93m, the Precinct can be serviced by Badgerys Creek Reservoir via Gravity. We prioritised this option as we wanted to reduce the load and risk on the existing Cecil Park Reservoir. </a:t>
            </a:r>
            <a:br>
              <a:rPr lang="en-NZ" dirty="0"/>
            </a:br>
            <a:br>
              <a:rPr lang="en-NZ" dirty="0"/>
            </a:br>
            <a:r>
              <a:rPr lang="en-NZ" dirty="0"/>
              <a:t>Our second option is to utilise the Cecil Park Reservoir which is ~40m higher in elevation than the Badgerys Creek Reservoir. So our next question is can I be serviced from Cecil Park Reservoir via gravity ? This is our second most desirable option as it is relying on gravity as opposed to only relying on boosting the water from the Badgerys Creek Reservoir.</a:t>
            </a:r>
            <a:br>
              <a:rPr lang="en-NZ" dirty="0"/>
            </a:br>
            <a:br>
              <a:rPr lang="en-NZ" dirty="0"/>
            </a:br>
            <a:r>
              <a:rPr lang="en-NZ" dirty="0"/>
              <a:t>IN some cases, the pressures were too high when serviced by Cecil park via gravity, above the 60m limit as per Sydney waters. So we have a third option to service the Precinct from Cecil Park Reservoir with a pressure reducing valve. </a:t>
            </a:r>
            <a:br>
              <a:rPr lang="en-NZ" dirty="0"/>
            </a:br>
            <a:br>
              <a:rPr lang="en-NZ" dirty="0"/>
            </a:br>
            <a:r>
              <a:rPr lang="en-NZ" dirty="0"/>
              <a:t>And finally if all else fails, the precinct can be boosted from </a:t>
            </a:r>
            <a:r>
              <a:rPr lang="en-NZ" dirty="0" err="1"/>
              <a:t>Badgery</a:t>
            </a:r>
            <a:r>
              <a:rPr lang="en-NZ" dirty="0"/>
              <a:t> creek reservoir. This is our last option considered due to the extra maintenance and energy required for a booster pump</a:t>
            </a:r>
            <a:br>
              <a:rPr lang="en-NZ" dirty="0"/>
            </a:br>
            <a:endParaRPr lang="en-NZ" dirty="0"/>
          </a:p>
          <a:p>
            <a:r>
              <a:rPr lang="en-NZ" dirty="0"/>
              <a:t>This is a very simplified version of the decision making process we undertook, we had extra complexities to consider in such at network connectivity.  but for the purpose of sharing our methodology </a:t>
            </a:r>
          </a:p>
        </p:txBody>
      </p:sp>
      <p:sp>
        <p:nvSpPr>
          <p:cNvPr id="4" name="Slide Number Placeholder 3"/>
          <p:cNvSpPr>
            <a:spLocks noGrp="1"/>
          </p:cNvSpPr>
          <p:nvPr>
            <p:ph type="sldNum" sz="quarter" idx="5"/>
          </p:nvPr>
        </p:nvSpPr>
        <p:spPr/>
        <p:txBody>
          <a:bodyPr/>
          <a:lstStyle/>
          <a:p>
            <a:fld id="{5E071C2F-03D3-4F51-90B5-1A9D31C99A54}" type="slidenum">
              <a:rPr lang="en-NZ" smtClean="0"/>
              <a:t>16</a:t>
            </a:fld>
            <a:endParaRPr lang="en-NZ"/>
          </a:p>
        </p:txBody>
      </p:sp>
    </p:spTree>
    <p:extLst>
      <p:ext uri="{BB962C8B-B14F-4D97-AF65-F5344CB8AC3E}">
        <p14:creationId xmlns:p14="http://schemas.microsoft.com/office/powerpoint/2010/main" val="1568882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17</a:t>
            </a:fld>
            <a:endParaRPr lang="en-NZ"/>
          </a:p>
        </p:txBody>
      </p:sp>
    </p:spTree>
    <p:extLst>
      <p:ext uri="{BB962C8B-B14F-4D97-AF65-F5344CB8AC3E}">
        <p14:creationId xmlns:p14="http://schemas.microsoft.com/office/powerpoint/2010/main" val="1117713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now that we understand what our servicing options are,  and why we are prioritising some over other, lets go through an example together</a:t>
            </a:r>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18</a:t>
            </a:fld>
            <a:endParaRPr lang="en-NZ"/>
          </a:p>
        </p:txBody>
      </p:sp>
    </p:spTree>
    <p:extLst>
      <p:ext uri="{BB962C8B-B14F-4D97-AF65-F5344CB8AC3E}">
        <p14:creationId xmlns:p14="http://schemas.microsoft.com/office/powerpoint/2010/main" val="2821459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20</a:t>
            </a:fld>
            <a:endParaRPr lang="en-NZ"/>
          </a:p>
        </p:txBody>
      </p:sp>
    </p:spTree>
    <p:extLst>
      <p:ext uri="{BB962C8B-B14F-4D97-AF65-F5344CB8AC3E}">
        <p14:creationId xmlns:p14="http://schemas.microsoft.com/office/powerpoint/2010/main" val="254741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in this example, we could have in theory booster pumped the </a:t>
            </a:r>
            <a:r>
              <a:rPr lang="en-NZ" dirty="0" err="1"/>
              <a:t>Aetropolis</a:t>
            </a:r>
            <a:r>
              <a:rPr lang="en-NZ" dirty="0"/>
              <a:t> Core South Precinct from the </a:t>
            </a:r>
            <a:r>
              <a:rPr lang="en-NZ" dirty="0" err="1"/>
              <a:t>Badgerrys</a:t>
            </a:r>
            <a:r>
              <a:rPr lang="en-NZ" dirty="0"/>
              <a:t> creek reservoir. However, through the lens of trying to reduce the amount of additional infrastructure and added energy, we were able to avoid relying on a booster pump by capitalizing on the elevation of the existing Cecil Park Reservoir.</a:t>
            </a:r>
          </a:p>
          <a:p>
            <a:endParaRPr lang="en-NZ" dirty="0"/>
          </a:p>
          <a:p>
            <a:r>
              <a:rPr lang="en-NZ" dirty="0"/>
              <a:t>In a traditional development, this high level understanding of servicing range to this extent would not be known. So it is likely that if this approach wasn’t taken, the precinct would likely have to be serviced by </a:t>
            </a:r>
            <a:r>
              <a:rPr lang="en-NZ" dirty="0" err="1"/>
              <a:t>Badgerrys</a:t>
            </a:r>
            <a:r>
              <a:rPr lang="en-NZ" dirty="0"/>
              <a:t> Creek Reservoir with a booster pump which is less desirable solution.</a:t>
            </a:r>
          </a:p>
        </p:txBody>
      </p:sp>
      <p:sp>
        <p:nvSpPr>
          <p:cNvPr id="4" name="Slide Number Placeholder 3"/>
          <p:cNvSpPr>
            <a:spLocks noGrp="1"/>
          </p:cNvSpPr>
          <p:nvPr>
            <p:ph type="sldNum" sz="quarter" idx="5"/>
          </p:nvPr>
        </p:nvSpPr>
        <p:spPr/>
        <p:txBody>
          <a:bodyPr/>
          <a:lstStyle/>
          <a:p>
            <a:fld id="{5E071C2F-03D3-4F51-90B5-1A9D31C99A54}" type="slidenum">
              <a:rPr lang="en-NZ" smtClean="0"/>
              <a:t>22</a:t>
            </a:fld>
            <a:endParaRPr lang="en-NZ"/>
          </a:p>
        </p:txBody>
      </p:sp>
    </p:spTree>
    <p:extLst>
      <p:ext uri="{BB962C8B-B14F-4D97-AF65-F5344CB8AC3E}">
        <p14:creationId xmlns:p14="http://schemas.microsoft.com/office/powerpoint/2010/main" val="2469148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now that we understand what our servicing options are,  and why we are prioritising some over other, lets go through an example together</a:t>
            </a:r>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23</a:t>
            </a:fld>
            <a:endParaRPr lang="en-NZ"/>
          </a:p>
        </p:txBody>
      </p:sp>
    </p:spTree>
    <p:extLst>
      <p:ext uri="{BB962C8B-B14F-4D97-AF65-F5344CB8AC3E}">
        <p14:creationId xmlns:p14="http://schemas.microsoft.com/office/powerpoint/2010/main" val="177380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Western Sydney Aerotropolis Growth Area, or WSAGA precinct, embodies the opportunities presented by the new airport, located about 45km west of Sydney CBD. </a:t>
            </a:r>
            <a:endParaRPr lang="en-US"/>
          </a:p>
          <a:p>
            <a:r>
              <a:rPr lang="en-US" dirty="0"/>
              <a:t>At a whooping 11,200 hectares </a:t>
            </a:r>
            <a:endParaRPr lang="en-US"/>
          </a:p>
          <a:p>
            <a:r>
              <a:rPr lang="en-US" dirty="0"/>
              <a:t>projected to support 200,000 jobs and 100,000 new dwellings.</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20809B4-924F-4C8E-BB40-068D3E0821C6}" type="slidenum">
              <a:t>2</a:t>
            </a:fld>
            <a:endParaRPr lang="en-US"/>
          </a:p>
        </p:txBody>
      </p:sp>
    </p:spTree>
    <p:extLst>
      <p:ext uri="{BB962C8B-B14F-4D97-AF65-F5344CB8AC3E}">
        <p14:creationId xmlns:p14="http://schemas.microsoft.com/office/powerpoint/2010/main" val="233319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25</a:t>
            </a:fld>
            <a:endParaRPr lang="en-NZ"/>
          </a:p>
        </p:txBody>
      </p:sp>
    </p:spTree>
    <p:extLst>
      <p:ext uri="{BB962C8B-B14F-4D97-AF65-F5344CB8AC3E}">
        <p14:creationId xmlns:p14="http://schemas.microsoft.com/office/powerpoint/2010/main" val="94823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dirty="0"/>
              <a:t>Thanks for listening, we were presented with the question, how will we water WSAGA ?</a:t>
            </a:r>
          </a:p>
          <a:p>
            <a:pPr>
              <a:lnSpc>
                <a:spcPct val="115000"/>
              </a:lnSpc>
              <a:spcAft>
                <a:spcPts val="600"/>
              </a:spcAft>
            </a:pPr>
            <a:endParaRPr lang="en-NZ" dirty="0"/>
          </a:p>
          <a:p>
            <a:pPr>
              <a:lnSpc>
                <a:spcPct val="115000"/>
              </a:lnSpc>
              <a:spcAft>
                <a:spcPts val="600"/>
              </a:spcAft>
            </a:pPr>
            <a:r>
              <a:rPr lang="en-NZ" dirty="0"/>
              <a:t>I know I’d do it, through</a:t>
            </a:r>
          </a:p>
          <a:p>
            <a:pPr>
              <a:lnSpc>
                <a:spcPct val="115000"/>
              </a:lnSpc>
              <a:spcAft>
                <a:spcPts val="600"/>
              </a:spcAft>
            </a:pPr>
            <a:endParaRPr lang="en-NZ" dirty="0"/>
          </a:p>
          <a:p>
            <a:pPr>
              <a:lnSpc>
                <a:spcPct val="115000"/>
              </a:lnSpc>
              <a:spcAft>
                <a:spcPts val="600"/>
              </a:spcAft>
            </a:pPr>
            <a:r>
              <a:rPr lang="en-NZ" dirty="0"/>
              <a:t>Collaboration with Developers to build foresight into how the Precinct would ultimately use water (one source of truth)</a:t>
            </a:r>
            <a:endParaRPr lang="en-NZ"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12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water sensitive</a:t>
            </a:r>
            <a:endParaRPr lang="en-NZ"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12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Resilient</a:t>
            </a:r>
            <a:endParaRPr lang="en-NZ" sz="12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12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cost-effective</a:t>
            </a:r>
            <a:r>
              <a:rPr lang="en-NZ" sz="1200" dirty="0">
                <a:effectLst/>
                <a:latin typeface="Arial" panose="020B0604020202020204" pitchFamily="34" charset="0"/>
                <a:ea typeface="Arial" panose="020B0604020202020204" pitchFamily="34" charset="0"/>
                <a:cs typeface="Times New Roman" panose="02020603050405020304" pitchFamily="18" charset="0"/>
              </a:rPr>
              <a:t> </a:t>
            </a:r>
            <a:r>
              <a:rPr lang="en-GB" sz="1050" dirty="0">
                <a:effectLst/>
                <a:latin typeface="Arial" panose="020B0604020202020204" pitchFamily="34" charset="0"/>
                <a:ea typeface="Arial" panose="020B0604020202020204" pitchFamily="34" charset="0"/>
                <a:cs typeface="Times New Roman" panose="02020603050405020304" pitchFamily="18" charset="0"/>
              </a:rPr>
              <a:t> </a:t>
            </a:r>
            <a:r>
              <a:rPr lang="en-NZ" sz="1200" dirty="0">
                <a:effectLst/>
                <a:latin typeface="Arial" panose="020B0604020202020204" pitchFamily="34" charset="0"/>
                <a:ea typeface="Arial" panose="020B0604020202020204" pitchFamily="34" charset="0"/>
                <a:cs typeface="Times New Roman" panose="02020603050405020304" pitchFamily="18" charset="0"/>
              </a:rPr>
              <a:t>water infrastructure</a:t>
            </a:r>
          </a:p>
          <a:p>
            <a:pPr marL="342900" lvl="0" indent="-342900">
              <a:lnSpc>
                <a:spcPct val="115000"/>
              </a:lnSpc>
              <a:spcAft>
                <a:spcPts val="600"/>
              </a:spcAft>
              <a:buFont typeface="Symbol" panose="05050102010706020507" pitchFamily="18" charset="2"/>
              <a:buChar char=""/>
            </a:pPr>
            <a:r>
              <a:rPr lang="en-NZ" sz="12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To Best practice</a:t>
            </a:r>
            <a:r>
              <a:rPr lang="en-NZ" sz="1200" dirty="0">
                <a:effectLst/>
                <a:latin typeface="Arial" panose="020B0604020202020204" pitchFamily="34" charset="0"/>
                <a:ea typeface="Arial" panose="020B0604020202020204" pitchFamily="34" charset="0"/>
                <a:cs typeface="Times New Roman" panose="02020603050405020304" pitchFamily="18" charset="0"/>
              </a:rPr>
              <a:t> </a:t>
            </a: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30</a:t>
            </a:fld>
            <a:endParaRPr lang="en-NZ"/>
          </a:p>
        </p:txBody>
      </p:sp>
    </p:spTree>
    <p:extLst>
      <p:ext uri="{BB962C8B-B14F-4D97-AF65-F5344CB8AC3E}">
        <p14:creationId xmlns:p14="http://schemas.microsoft.com/office/powerpoint/2010/main" val="212880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put this challenge in to context: </a:t>
            </a:r>
          </a:p>
          <a:p>
            <a:pPr marL="285750" indent="-285750">
              <a:buFont typeface="Arial"/>
              <a:buChar char="•"/>
            </a:pPr>
            <a:r>
              <a:rPr lang="en-US" dirty="0"/>
              <a:t>11,200 ha or 112km2…. That’s most of the land mass of CHC</a:t>
            </a:r>
            <a:endParaRPr lang="en-US" dirty="0">
              <a:cs typeface="Calibri"/>
            </a:endParaRPr>
          </a:p>
          <a:p>
            <a:pPr marL="0"/>
            <a:endParaRPr lang="en-NZ">
              <a:cs typeface="Calibri"/>
            </a:endParaRPr>
          </a:p>
        </p:txBody>
      </p:sp>
      <p:sp>
        <p:nvSpPr>
          <p:cNvPr id="4" name="Slide Number Placeholder 3"/>
          <p:cNvSpPr>
            <a:spLocks noGrp="1"/>
          </p:cNvSpPr>
          <p:nvPr>
            <p:ph type="sldNum" sz="quarter" idx="5"/>
          </p:nvPr>
        </p:nvSpPr>
        <p:spPr/>
        <p:txBody>
          <a:bodyPr/>
          <a:lstStyle/>
          <a:p>
            <a:fld id="{5E071C2F-03D3-4F51-90B5-1A9D31C99A54}" type="slidenum">
              <a:rPr lang="en-NZ" smtClean="0"/>
              <a:t>3</a:t>
            </a:fld>
            <a:endParaRPr lang="en-NZ"/>
          </a:p>
        </p:txBody>
      </p:sp>
    </p:spTree>
    <p:extLst>
      <p:ext uri="{BB962C8B-B14F-4D97-AF65-F5344CB8AC3E}">
        <p14:creationId xmlns:p14="http://schemas.microsoft.com/office/powerpoint/2010/main" val="125909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200,000 jobs, that’s about 90% of the CHC workforce as recorded in the 2018 census</a:t>
            </a:r>
          </a:p>
        </p:txBody>
      </p:sp>
      <p:sp>
        <p:nvSpPr>
          <p:cNvPr id="4" name="Slide Number Placeholder 3"/>
          <p:cNvSpPr>
            <a:spLocks noGrp="1"/>
          </p:cNvSpPr>
          <p:nvPr>
            <p:ph type="sldNum" sz="quarter" idx="5"/>
          </p:nvPr>
        </p:nvSpPr>
        <p:spPr/>
        <p:txBody>
          <a:bodyPr/>
          <a:lstStyle/>
          <a:p>
            <a:fld id="{5E071C2F-03D3-4F51-90B5-1A9D31C99A54}" type="slidenum">
              <a:rPr lang="en-NZ" smtClean="0"/>
              <a:t>4</a:t>
            </a:fld>
            <a:endParaRPr lang="en-NZ"/>
          </a:p>
        </p:txBody>
      </p:sp>
    </p:spTree>
    <p:extLst>
      <p:ext uri="{BB962C8B-B14F-4D97-AF65-F5344CB8AC3E}">
        <p14:creationId xmlns:p14="http://schemas.microsoft.com/office/powerpoint/2010/main" val="401208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And 100,000 new dwellings is about 2 /3 of the current local residential dwellings </a:t>
            </a:r>
          </a:p>
          <a:p>
            <a:r>
              <a:rPr lang="en-US" dirty="0"/>
              <a:t>So that’s the challenge. </a:t>
            </a:r>
            <a:endParaRPr lang="en-US" dirty="0">
              <a:cs typeface="Calibri"/>
            </a:endParaRPr>
          </a:p>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5</a:t>
            </a:fld>
            <a:endParaRPr lang="en-NZ"/>
          </a:p>
        </p:txBody>
      </p:sp>
    </p:spTree>
    <p:extLst>
      <p:ext uri="{BB962C8B-B14F-4D97-AF65-F5344CB8AC3E}">
        <p14:creationId xmlns:p14="http://schemas.microsoft.com/office/powerpoint/2010/main" val="3358099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NZ" sz="1000">
                <a:effectLst/>
                <a:latin typeface="Arial"/>
                <a:ea typeface="Arial" panose="020B0604020202020204" pitchFamily="34" charset="0"/>
                <a:cs typeface="Arial"/>
              </a:rPr>
              <a:t>Lets flip this into an opportunity… if you had the opportunity to build a potable water system from scratch for your home town… or home city. How would you build it?</a:t>
            </a:r>
            <a:r>
              <a:rPr lang="en-NZ" sz="1000">
                <a:latin typeface="Arial"/>
                <a:ea typeface="Arial" panose="020B0604020202020204" pitchFamily="34" charset="0"/>
                <a:cs typeface="Arial"/>
              </a:rPr>
              <a:t> </a:t>
            </a:r>
            <a:endParaRPr lang="en-NZ" sz="10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endParaRPr lang="en-NZ" sz="10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r>
              <a:rPr lang="en-GB" sz="1000" dirty="0">
                <a:effectLst/>
                <a:latin typeface="Arial" panose="020B0604020202020204" pitchFamily="34" charset="0"/>
                <a:ea typeface="Arial" panose="020B0604020202020204" pitchFamily="34" charset="0"/>
                <a:cs typeface="Times New Roman" panose="02020603050405020304" pitchFamily="18" charset="0"/>
              </a:rPr>
              <a:t>If you were presented with the opportunity to re-imagine your city's water system, how would you design it?</a:t>
            </a:r>
            <a:endParaRPr lang="en-NZ" sz="10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600"/>
              </a:spcAft>
            </a:pPr>
            <a:r>
              <a:rPr lang="en-NZ" sz="1000" dirty="0">
                <a:effectLst/>
                <a:latin typeface="Arial" panose="020B0604020202020204" pitchFamily="34" charset="0"/>
                <a:ea typeface="Arial" panose="020B0604020202020204" pitchFamily="34" charset="0"/>
                <a:cs typeface="Times New Roman" panose="02020603050405020304" pitchFamily="18" charset="0"/>
              </a:rPr>
              <a:t> </a:t>
            </a:r>
          </a:p>
          <a:p>
            <a:pPr>
              <a:lnSpc>
                <a:spcPct val="115000"/>
              </a:lnSpc>
              <a:spcAft>
                <a:spcPts val="600"/>
              </a:spcAft>
            </a:pPr>
            <a:r>
              <a:rPr lang="en-NZ" sz="1000" dirty="0">
                <a:effectLst/>
                <a:latin typeface="Arial" panose="020B0604020202020204" pitchFamily="34" charset="0"/>
                <a:ea typeface="Arial" panose="020B0604020202020204" pitchFamily="34" charset="0"/>
                <a:cs typeface="Times New Roman" panose="02020603050405020304" pitchFamily="18" charset="0"/>
              </a:rPr>
              <a:t>I know how I would do it. I would use this opportunity to co-create an integrated water strategy with developers, local authorities and other utility providers to deliver:</a:t>
            </a:r>
          </a:p>
          <a:p>
            <a:pPr marL="342900" lvl="0" indent="-342900">
              <a:lnSpc>
                <a:spcPct val="115000"/>
              </a:lnSpc>
              <a:spcAft>
                <a:spcPts val="600"/>
              </a:spcAft>
              <a:buFont typeface="Symbol" panose="05050102010706020507" pitchFamily="18" charset="2"/>
              <a:buChar char=""/>
            </a:pPr>
            <a:r>
              <a:rPr lang="en-NZ" sz="1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water sensitive</a:t>
            </a:r>
            <a:endParaRPr lang="en-NZ" sz="10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600"/>
              </a:spcAft>
              <a:buFont typeface="Symbol" panose="05050102010706020507" pitchFamily="18" charset="2"/>
              <a:buChar char=""/>
            </a:pPr>
            <a:r>
              <a:rPr lang="en-NZ" sz="1000" dirty="0">
                <a:effectLst/>
                <a:highlight>
                  <a:srgbClr val="FFFF00"/>
                </a:highlight>
                <a:latin typeface="Arial" panose="020B0604020202020204" pitchFamily="34" charset="0"/>
                <a:ea typeface="Arial" panose="020B0604020202020204" pitchFamily="34" charset="0"/>
                <a:cs typeface="Times New Roman" panose="02020603050405020304" pitchFamily="18" charset="0"/>
              </a:rPr>
              <a:t>Resilient</a:t>
            </a:r>
            <a:endParaRPr lang="en-NZ" sz="1000"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15000"/>
              </a:lnSpc>
              <a:spcAft>
                <a:spcPts val="600"/>
              </a:spcAft>
              <a:buFont typeface="Symbol" panose="05050102010706020507" pitchFamily="18" charset="2"/>
              <a:buChar char=""/>
            </a:pPr>
            <a:r>
              <a:rPr lang="en-NZ" sz="1000">
                <a:effectLst/>
                <a:highlight>
                  <a:srgbClr val="FFFF00"/>
                </a:highlight>
                <a:latin typeface="Arial"/>
                <a:ea typeface="Arial" panose="020B0604020202020204" pitchFamily="34" charset="0"/>
                <a:cs typeface="Arial"/>
              </a:rPr>
              <a:t>cost-effective</a:t>
            </a:r>
            <a:r>
              <a:rPr lang="en-NZ" sz="1000">
                <a:effectLst/>
                <a:latin typeface="Arial"/>
                <a:ea typeface="Arial" panose="020B0604020202020204" pitchFamily="34" charset="0"/>
                <a:cs typeface="Arial"/>
              </a:rPr>
              <a:t> </a:t>
            </a:r>
            <a:endParaRPr lang="en-NZ" sz="1000">
              <a:latin typeface="Arial"/>
              <a:ea typeface="Arial" panose="020B0604020202020204" pitchFamily="34" charset="0"/>
              <a:cs typeface="Arial"/>
            </a:endParaRPr>
          </a:p>
          <a:p>
            <a:pPr marL="342900" lvl="0" indent="-342900">
              <a:lnSpc>
                <a:spcPct val="114999"/>
              </a:lnSpc>
              <a:spcAft>
                <a:spcPts val="600"/>
              </a:spcAft>
              <a:buFont typeface="Symbol" panose="05050102010706020507" pitchFamily="18" charset="2"/>
              <a:buChar char=""/>
            </a:pPr>
            <a:r>
              <a:rPr lang="en-NZ" sz="1000">
                <a:effectLst/>
                <a:latin typeface="Arial"/>
                <a:ea typeface="Arial" panose="020B0604020202020204" pitchFamily="34" charset="0"/>
                <a:cs typeface="Arial"/>
              </a:rPr>
              <a:t>water infrastructure</a:t>
            </a:r>
            <a:endParaRPr lang="en-NZ"/>
          </a:p>
          <a:p>
            <a:pPr marL="342900" lvl="0" indent="-342900">
              <a:lnSpc>
                <a:spcPct val="115000"/>
              </a:lnSpc>
              <a:spcAft>
                <a:spcPts val="600"/>
              </a:spcAft>
              <a:buFont typeface="Symbol" panose="05050102010706020507" pitchFamily="18" charset="2"/>
              <a:buChar char=""/>
            </a:pPr>
            <a:endParaRPr lang="en-NZ" sz="1000">
              <a:effectLst/>
              <a:latin typeface="Arial" panose="020B0604020202020204" pitchFamily="34" charset="0"/>
              <a:ea typeface="Arial" panose="020B0604020202020204" pitchFamily="34" charset="0"/>
              <a:cs typeface="Arial"/>
            </a:endParaRPr>
          </a:p>
          <a:p>
            <a:r>
              <a:rPr lang="en-NZ" sz="1000" dirty="0">
                <a:effectLst/>
                <a:latin typeface="Arial"/>
                <a:ea typeface="Arial" panose="020B0604020202020204" pitchFamily="34" charset="0"/>
                <a:cs typeface="Arial"/>
              </a:rPr>
              <a:t>Here’s Sam to teach you “how to water your precincts”.</a:t>
            </a:r>
            <a:r>
              <a:rPr lang="en-NZ" dirty="0">
                <a:effectLst/>
              </a:rPr>
              <a:t> </a:t>
            </a:r>
            <a:r>
              <a:rPr lang="en-GB" sz="800" dirty="0">
                <a:effectLst/>
                <a:latin typeface="Arial"/>
                <a:ea typeface="Arial" panose="020B0604020202020204" pitchFamily="34" charset="0"/>
                <a:cs typeface="Arial"/>
              </a:rPr>
              <a:t> </a:t>
            </a:r>
            <a:endParaRPr lang="en-GB" sz="1000" dirty="0">
              <a:latin typeface="Arial"/>
              <a:cs typeface="Arial"/>
            </a:endParaRPr>
          </a:p>
        </p:txBody>
      </p:sp>
      <p:sp>
        <p:nvSpPr>
          <p:cNvPr id="4" name="Slide Number Placeholder 3"/>
          <p:cNvSpPr>
            <a:spLocks noGrp="1"/>
          </p:cNvSpPr>
          <p:nvPr>
            <p:ph type="sldNum" sz="quarter" idx="5"/>
          </p:nvPr>
        </p:nvSpPr>
        <p:spPr/>
        <p:txBody>
          <a:bodyPr/>
          <a:lstStyle/>
          <a:p>
            <a:fld id="{220809B4-924F-4C8E-BB40-068D3E0821C6}" type="slidenum">
              <a:rPr lang="en-NZ" smtClean="0"/>
              <a:t>6</a:t>
            </a:fld>
            <a:endParaRPr lang="en-NZ"/>
          </a:p>
        </p:txBody>
      </p:sp>
    </p:spTree>
    <p:extLst>
      <p:ext uri="{BB962C8B-B14F-4D97-AF65-F5344CB8AC3E}">
        <p14:creationId xmlns:p14="http://schemas.microsoft.com/office/powerpoint/2010/main" val="358094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7</a:t>
            </a:fld>
            <a:endParaRPr lang="en-NZ"/>
          </a:p>
        </p:txBody>
      </p:sp>
    </p:spTree>
    <p:extLst>
      <p:ext uri="{BB962C8B-B14F-4D97-AF65-F5344CB8AC3E}">
        <p14:creationId xmlns:p14="http://schemas.microsoft.com/office/powerpoint/2010/main" val="116204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How will we provide water to a mini </a:t>
            </a:r>
            <a:r>
              <a:rPr lang="en-NZ" dirty="0" err="1"/>
              <a:t>chch</a:t>
            </a:r>
            <a:r>
              <a:rPr lang="en-NZ" dirty="0"/>
              <a:t> in 2056?</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 want to acknowledge the uniqueness of this project, traditionally when we design water supply systems it may be for a small development with 10 houses which then sprawls outwards into a suburbs and cities over a hundred or so years. This means that infrastructure will have to be removed and replaced as the development grows, which is a reactive approach to growth. Instead we were able to be proactive with our design approach which we can be with the foresight of range in topography and limitation of the network at the beginning of the projects life. </a:t>
            </a:r>
          </a:p>
          <a:p>
            <a:br>
              <a:rPr lang="en-NZ" dirty="0"/>
            </a:br>
            <a:r>
              <a:rPr lang="en-NZ" dirty="0"/>
              <a:t>We did have boundary conditions for this assessment, we knew what size and where the trunk infrastructure was going to go which are the dark blue lines in the figure. </a:t>
            </a:r>
            <a:br>
              <a:rPr lang="en-NZ" dirty="0"/>
            </a:br>
            <a:br>
              <a:rPr lang="en-NZ" dirty="0"/>
            </a:br>
            <a:r>
              <a:rPr lang="en-NZ" dirty="0"/>
              <a:t>We also knew that there is going to be a new reservoir called Badgerys creek reservoir, which is proposed to service precents within WSAGA where possible. The location of this was fixed, but we had influence over how large the reservoir needed to be to service the </a:t>
            </a:r>
            <a:r>
              <a:rPr lang="en-NZ" dirty="0" err="1"/>
              <a:t>Precints</a:t>
            </a:r>
            <a:r>
              <a:rPr lang="en-NZ" dirty="0"/>
              <a:t> within WSAGA. The reservoir provides storage locally, so if the supply from Cecil Park was interrupted, there was a back up supply for resilience sized to 2/3 MDD. Additionally, the Reservoir acts as a pressure break in the system due to the high elevation of the existing Cecil Park Reservoir with respect to the ground level of the precincts. </a:t>
            </a:r>
            <a:br>
              <a:rPr lang="en-NZ" dirty="0"/>
            </a:br>
            <a:br>
              <a:rPr lang="en-NZ" dirty="0"/>
            </a:br>
            <a:r>
              <a:rPr lang="en-NZ" dirty="0"/>
              <a:t>The philosophy behind the design is that water will flow from the existing Cecil Park Reservoir to the new Badgerys Creek reservoir via gravity, and finally service the Precincts of WSAGA via gravity from the new Badgerys Creek Reservoir where possible. The aim is to reduce the amount of extra infrastructure and energy required in the system in the way of booster pumps etc. However, this option will not work for all precincts due to having a range of elevations, we will discuss the servicing options shortly. But first, lets look at what information we needed to make informed decisions of how to service a precinct. </a:t>
            </a:r>
          </a:p>
        </p:txBody>
      </p:sp>
      <p:sp>
        <p:nvSpPr>
          <p:cNvPr id="4" name="Slide Number Placeholder 3"/>
          <p:cNvSpPr>
            <a:spLocks noGrp="1"/>
          </p:cNvSpPr>
          <p:nvPr>
            <p:ph type="sldNum" sz="quarter" idx="5"/>
          </p:nvPr>
        </p:nvSpPr>
        <p:spPr/>
        <p:txBody>
          <a:bodyPr/>
          <a:lstStyle/>
          <a:p>
            <a:fld id="{5E071C2F-03D3-4F51-90B5-1A9D31C99A54}" type="slidenum">
              <a:rPr lang="en-NZ" smtClean="0"/>
              <a:t>9</a:t>
            </a:fld>
            <a:endParaRPr lang="en-NZ"/>
          </a:p>
        </p:txBody>
      </p:sp>
    </p:spTree>
    <p:extLst>
      <p:ext uri="{BB962C8B-B14F-4D97-AF65-F5344CB8AC3E}">
        <p14:creationId xmlns:p14="http://schemas.microsoft.com/office/powerpoint/2010/main" val="288518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E071C2F-03D3-4F51-90B5-1A9D31C99A54}" type="slidenum">
              <a:rPr lang="en-NZ" smtClean="0"/>
              <a:t>11</a:t>
            </a:fld>
            <a:endParaRPr lang="en-NZ"/>
          </a:p>
        </p:txBody>
      </p:sp>
    </p:spTree>
    <p:extLst>
      <p:ext uri="{BB962C8B-B14F-4D97-AF65-F5344CB8AC3E}">
        <p14:creationId xmlns:p14="http://schemas.microsoft.com/office/powerpoint/2010/main" val="2316241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EFE3D-E789-6D14-B69F-DF4C943E2AA5}"/>
              </a:ext>
            </a:extLst>
          </p:cNvPr>
          <p:cNvSpPr/>
          <p:nvPr userDrawn="1"/>
        </p:nvSpPr>
        <p:spPr>
          <a:xfrm>
            <a:off x="1" y="0"/>
            <a:ext cx="12192000" cy="3114136"/>
          </a:xfrm>
          <a:prstGeom prst="rect">
            <a:avLst/>
          </a:prstGeom>
          <a:gradFill flip="none" rotWithShape="1">
            <a:gsLst>
              <a:gs pos="0">
                <a:schemeClr val="bg2"/>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F5EB1545-BB27-216B-1E9A-A68B4959F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07059" y="5763030"/>
            <a:ext cx="2445918" cy="682174"/>
          </a:xfrm>
          <a:prstGeom prst="rect">
            <a:avLst/>
          </a:prstGeom>
        </p:spPr>
      </p:pic>
      <p:sp>
        <p:nvSpPr>
          <p:cNvPr id="18" name="Text Placeholder 17">
            <a:extLst>
              <a:ext uri="{FF2B5EF4-FFF2-40B4-BE49-F238E27FC236}">
                <a16:creationId xmlns:a16="http://schemas.microsoft.com/office/drawing/2014/main" id="{D9A65656-E3D7-2612-C6AD-4466958D3F5D}"/>
              </a:ext>
            </a:extLst>
          </p:cNvPr>
          <p:cNvSpPr>
            <a:spLocks noGrp="1"/>
          </p:cNvSpPr>
          <p:nvPr>
            <p:ph type="body" sz="quarter" idx="10" hasCustomPrompt="1"/>
          </p:nvPr>
        </p:nvSpPr>
        <p:spPr>
          <a:xfrm>
            <a:off x="801688" y="3627363"/>
            <a:ext cx="10801350" cy="1526876"/>
          </a:xfrm>
        </p:spPr>
        <p:txBody>
          <a:bodyPr>
            <a:normAutofit/>
          </a:bodyPr>
          <a:lstStyle>
            <a:lvl1pPr marL="0" indent="0">
              <a:buNone/>
              <a:defRPr sz="5000" b="1">
                <a:solidFill>
                  <a:schemeClr val="tx2"/>
                </a:solidFill>
              </a:defRPr>
            </a:lvl1pPr>
          </a:lstStyle>
          <a:p>
            <a:pPr lvl="0"/>
            <a:r>
              <a:rPr lang="en-US" dirty="0"/>
              <a:t>Click to edit presentation title</a:t>
            </a:r>
            <a:endParaRPr lang="en-NZ" dirty="0"/>
          </a:p>
        </p:txBody>
      </p:sp>
      <p:sp>
        <p:nvSpPr>
          <p:cNvPr id="22" name="Text Placeholder 21">
            <a:extLst>
              <a:ext uri="{FF2B5EF4-FFF2-40B4-BE49-F238E27FC236}">
                <a16:creationId xmlns:a16="http://schemas.microsoft.com/office/drawing/2014/main" id="{48E84F63-AC7F-BCA2-2E87-1D2557F42DAF}"/>
              </a:ext>
            </a:extLst>
          </p:cNvPr>
          <p:cNvSpPr>
            <a:spLocks noGrp="1"/>
          </p:cNvSpPr>
          <p:nvPr>
            <p:ph type="body" sz="quarter" idx="11" hasCustomPrompt="1"/>
          </p:nvPr>
        </p:nvSpPr>
        <p:spPr>
          <a:xfrm>
            <a:off x="801688" y="3114136"/>
            <a:ext cx="10801350" cy="405441"/>
          </a:xfrm>
        </p:spPr>
        <p:txBody>
          <a:bodyPr>
            <a:normAutofit/>
          </a:bodyPr>
          <a:lstStyle>
            <a:lvl1pPr marL="0" indent="0">
              <a:buNone/>
              <a:defRPr sz="2000" b="1">
                <a:solidFill>
                  <a:schemeClr val="accent2"/>
                </a:solidFill>
              </a:defRPr>
            </a:lvl1pPr>
          </a:lstStyle>
          <a:p>
            <a:pPr lvl="0"/>
            <a:r>
              <a:rPr lang="mi-NZ" dirty="0"/>
              <a:t>Click to add presentor name(s)</a:t>
            </a:r>
            <a:endParaRPr lang="en-NZ" dirty="0"/>
          </a:p>
        </p:txBody>
      </p:sp>
      <p:sp>
        <p:nvSpPr>
          <p:cNvPr id="23" name="Text Placeholder 21">
            <a:extLst>
              <a:ext uri="{FF2B5EF4-FFF2-40B4-BE49-F238E27FC236}">
                <a16:creationId xmlns:a16="http://schemas.microsoft.com/office/drawing/2014/main" id="{EDDD1C2B-F27A-037D-953A-4C2BA5C6B55F}"/>
              </a:ext>
            </a:extLst>
          </p:cNvPr>
          <p:cNvSpPr>
            <a:spLocks noGrp="1"/>
          </p:cNvSpPr>
          <p:nvPr>
            <p:ph type="body" sz="quarter" idx="12" hasCustomPrompt="1"/>
          </p:nvPr>
        </p:nvSpPr>
        <p:spPr>
          <a:xfrm>
            <a:off x="801688" y="5822742"/>
            <a:ext cx="5132387" cy="405441"/>
          </a:xfrm>
        </p:spPr>
        <p:txBody>
          <a:bodyPr>
            <a:normAutofit/>
          </a:bodyPr>
          <a:lstStyle>
            <a:lvl1pPr marL="0" indent="0">
              <a:buNone/>
              <a:defRPr sz="2000" b="0">
                <a:solidFill>
                  <a:schemeClr val="tx1">
                    <a:lumMod val="50000"/>
                    <a:lumOff val="50000"/>
                  </a:schemeClr>
                </a:solidFill>
              </a:defRPr>
            </a:lvl1pPr>
          </a:lstStyle>
          <a:p>
            <a:pPr lvl="0"/>
            <a:r>
              <a:rPr lang="mi-NZ" dirty="0"/>
              <a:t>Click to add company name(s)</a:t>
            </a:r>
            <a:endParaRPr lang="en-NZ" dirty="0"/>
          </a:p>
        </p:txBody>
      </p:sp>
      <p:cxnSp>
        <p:nvCxnSpPr>
          <p:cNvPr id="27" name="Straight Connector 26">
            <a:extLst>
              <a:ext uri="{FF2B5EF4-FFF2-40B4-BE49-F238E27FC236}">
                <a16:creationId xmlns:a16="http://schemas.microsoft.com/office/drawing/2014/main" id="{6C892C2C-CFDC-3579-CE70-17A9BFD0768E}"/>
              </a:ext>
            </a:extLst>
          </p:cNvPr>
          <p:cNvCxnSpPr/>
          <p:nvPr userDrawn="1"/>
        </p:nvCxnSpPr>
        <p:spPr>
          <a:xfrm>
            <a:off x="9549709" y="5763030"/>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559255D-1248-9152-F6A3-4F7C22D78FB1}"/>
              </a:ext>
            </a:extLst>
          </p:cNvPr>
          <p:cNvPicPr>
            <a:picLocks noChangeAspect="1"/>
          </p:cNvPicPr>
          <p:nvPr userDrawn="1"/>
        </p:nvPicPr>
        <p:blipFill rotWithShape="1">
          <a:blip r:embed="rId3">
            <a:alphaModFix amt="50000"/>
          </a:blip>
          <a:srcRect l="1560" r="1247" b="5999"/>
          <a:stretch/>
        </p:blipFill>
        <p:spPr>
          <a:xfrm rot="10800000">
            <a:off x="0" y="-1"/>
            <a:ext cx="12192000" cy="2369884"/>
          </a:xfrm>
          <a:prstGeom prst="rect">
            <a:avLst/>
          </a:prstGeom>
        </p:spPr>
      </p:pic>
      <p:pic>
        <p:nvPicPr>
          <p:cNvPr id="6" name="Picture 5">
            <a:extLst>
              <a:ext uri="{FF2B5EF4-FFF2-40B4-BE49-F238E27FC236}">
                <a16:creationId xmlns:a16="http://schemas.microsoft.com/office/drawing/2014/main" id="{692F64F5-3274-8EFC-C52C-0E6C1F465124}"/>
              </a:ext>
            </a:extLst>
          </p:cNvPr>
          <p:cNvPicPr>
            <a:picLocks noChangeAspect="1"/>
          </p:cNvPicPr>
          <p:nvPr userDrawn="1"/>
        </p:nvPicPr>
        <p:blipFill>
          <a:blip r:embed="rId4"/>
          <a:stretch>
            <a:fillRect/>
          </a:stretch>
        </p:blipFill>
        <p:spPr>
          <a:xfrm>
            <a:off x="9880992" y="5248049"/>
            <a:ext cx="2043659" cy="1609951"/>
          </a:xfrm>
          <a:prstGeom prst="rect">
            <a:avLst/>
          </a:prstGeom>
        </p:spPr>
      </p:pic>
    </p:spTree>
    <p:extLst>
      <p:ext uri="{BB962C8B-B14F-4D97-AF65-F5344CB8AC3E}">
        <p14:creationId xmlns:p14="http://schemas.microsoft.com/office/powerpoint/2010/main" val="20558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dirty="0"/>
              <a:t>Click to edit title</a:t>
            </a:r>
            <a:endParaRPr lang="en-NZ" dirty="0"/>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dirty="0"/>
              <a:t>Click to add subtitle</a:t>
            </a:r>
          </a:p>
          <a:p>
            <a:pPr lvl="0"/>
            <a:r>
              <a:rPr lang="mi-NZ" dirty="0"/>
              <a:t>Here if you need it</a:t>
            </a:r>
            <a:endParaRPr lang="en-NZ" dirty="0"/>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177845450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52552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dirty="0"/>
              <a:t>Click to edit title</a:t>
            </a:r>
            <a:endParaRPr lang="en-NZ" dirty="0"/>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dirty="0"/>
              <a:t>Click to add content</a:t>
            </a:r>
            <a:endParaRPr lang="en-NZ" dirty="0"/>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dirty="0"/>
              <a:t>Click to edit title</a:t>
            </a:r>
            <a:endParaRPr lang="en-NZ" dirty="0"/>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dirty="0"/>
              <a:t>Click to add content</a:t>
            </a:r>
            <a:endParaRPr lang="en-NZ" dirty="0"/>
          </a:p>
        </p:txBody>
      </p:sp>
    </p:spTree>
    <p:extLst>
      <p:ext uri="{BB962C8B-B14F-4D97-AF65-F5344CB8AC3E}">
        <p14:creationId xmlns:p14="http://schemas.microsoft.com/office/powerpoint/2010/main" val="3017260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18A5E-D86E-873A-48A0-D4B1BF864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77A2191-ECCE-862D-E653-AED36CB2F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70631BC-5996-64C2-0657-8979CF7ACE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0BD6C-96E8-43CB-9D79-9C663A8654A2}" type="datetimeFigureOut">
              <a:rPr lang="en-NZ" smtClean="0"/>
              <a:t>17/10/2022</a:t>
            </a:fld>
            <a:endParaRPr lang="en-NZ"/>
          </a:p>
        </p:txBody>
      </p:sp>
      <p:sp>
        <p:nvSpPr>
          <p:cNvPr id="5" name="Footer Placeholder 4">
            <a:extLst>
              <a:ext uri="{FF2B5EF4-FFF2-40B4-BE49-F238E27FC236}">
                <a16:creationId xmlns:a16="http://schemas.microsoft.com/office/drawing/2014/main" id="{0B50B0B2-41C7-1871-81E1-EE12B54D0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C8A606-87D5-1756-77A8-B51B918C8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D5751-DAA3-456B-834F-AA431278AD37}" type="slidenum">
              <a:rPr lang="en-NZ" smtClean="0"/>
              <a:t>‹#›</a:t>
            </a:fld>
            <a:endParaRPr lang="en-NZ"/>
          </a:p>
        </p:txBody>
      </p:sp>
    </p:spTree>
    <p:extLst>
      <p:ext uri="{BB962C8B-B14F-4D97-AF65-F5344CB8AC3E}">
        <p14:creationId xmlns:p14="http://schemas.microsoft.com/office/powerpoint/2010/main" val="115996909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17/10/2022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9.gif"/><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FDDB-ECBF-25CD-BF5D-68D8BA18F8DE}"/>
              </a:ext>
            </a:extLst>
          </p:cNvPr>
          <p:cNvSpPr>
            <a:spLocks noGrp="1"/>
          </p:cNvSpPr>
          <p:nvPr>
            <p:ph type="title"/>
          </p:nvPr>
        </p:nvSpPr>
        <p:spPr/>
        <p:txBody>
          <a:bodyPr>
            <a:normAutofit/>
          </a:bodyPr>
          <a:lstStyle/>
          <a:p>
            <a:r>
              <a:rPr lang="en-NZ" dirty="0"/>
              <a:t>How to Water Your Precinct</a:t>
            </a:r>
          </a:p>
        </p:txBody>
      </p:sp>
      <p:sp>
        <p:nvSpPr>
          <p:cNvPr id="3" name="Text Placeholder 2">
            <a:extLst>
              <a:ext uri="{FF2B5EF4-FFF2-40B4-BE49-F238E27FC236}">
                <a16:creationId xmlns:a16="http://schemas.microsoft.com/office/drawing/2014/main" id="{37ACBB84-410E-BCD9-7F20-7197AB0F31CE}"/>
              </a:ext>
            </a:extLst>
          </p:cNvPr>
          <p:cNvSpPr>
            <a:spLocks noGrp="1"/>
          </p:cNvSpPr>
          <p:nvPr>
            <p:ph type="body" sz="quarter" idx="11"/>
          </p:nvPr>
        </p:nvSpPr>
        <p:spPr>
          <a:xfrm>
            <a:off x="838200" y="3763963"/>
            <a:ext cx="5257800" cy="910654"/>
          </a:xfrm>
        </p:spPr>
        <p:txBody>
          <a:bodyPr/>
          <a:lstStyle/>
          <a:p>
            <a:r>
              <a:rPr lang="en-NZ" dirty="0"/>
              <a:t>Western Sydney Aerotropolis Growth Area</a:t>
            </a:r>
          </a:p>
        </p:txBody>
      </p:sp>
      <p:sp>
        <p:nvSpPr>
          <p:cNvPr id="4" name="Text Placeholder 2">
            <a:extLst>
              <a:ext uri="{FF2B5EF4-FFF2-40B4-BE49-F238E27FC236}">
                <a16:creationId xmlns:a16="http://schemas.microsoft.com/office/drawing/2014/main" id="{323F9462-7446-4861-8FE0-11FE5AAF9590}"/>
              </a:ext>
            </a:extLst>
          </p:cNvPr>
          <p:cNvSpPr txBox="1">
            <a:spLocks/>
          </p:cNvSpPr>
          <p:nvPr/>
        </p:nvSpPr>
        <p:spPr>
          <a:xfrm>
            <a:off x="838200" y="5840789"/>
            <a:ext cx="5470321" cy="5298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Albert Ho &amp; Samantha Morris</a:t>
            </a:r>
          </a:p>
        </p:txBody>
      </p:sp>
      <p:pic>
        <p:nvPicPr>
          <p:cNvPr id="5" name="Graphic 4">
            <a:extLst>
              <a:ext uri="{FF2B5EF4-FFF2-40B4-BE49-F238E27FC236}">
                <a16:creationId xmlns:a16="http://schemas.microsoft.com/office/drawing/2014/main" id="{1A5FB930-925E-489E-858C-DD0F52232A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9600" y="3618004"/>
            <a:ext cx="2264132" cy="1793663"/>
          </a:xfrm>
          <a:prstGeom prst="rect">
            <a:avLst/>
          </a:prstGeom>
        </p:spPr>
      </p:pic>
      <p:pic>
        <p:nvPicPr>
          <p:cNvPr id="1026" name="Picture 2" descr="Sydney Water | Brands of the World™ | Download vector logos and logotypes">
            <a:extLst>
              <a:ext uri="{FF2B5EF4-FFF2-40B4-BE49-F238E27FC236}">
                <a16:creationId xmlns:a16="http://schemas.microsoft.com/office/drawing/2014/main" id="{8DD1B2DF-08DC-4D75-B90F-8BA2746F7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358" y="3917580"/>
            <a:ext cx="1327522" cy="132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9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D03A3B4-6E20-4706-882F-0A82AA213910}"/>
              </a:ext>
            </a:extLst>
          </p:cNvPr>
          <p:cNvSpPr/>
          <p:nvPr/>
        </p:nvSpPr>
        <p:spPr>
          <a:xfrm>
            <a:off x="2998827" y="754380"/>
            <a:ext cx="5349240" cy="5349240"/>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1" name="Graphic 10" descr="Leaky Tap with solid fill">
            <a:extLst>
              <a:ext uri="{FF2B5EF4-FFF2-40B4-BE49-F238E27FC236}">
                <a16:creationId xmlns:a16="http://schemas.microsoft.com/office/drawing/2014/main" id="{BCA1A9AA-B172-47B1-A1F5-AAE09B43E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8784" y="1518254"/>
            <a:ext cx="1347216" cy="1347216"/>
          </a:xfrm>
          <a:prstGeom prst="rect">
            <a:avLst/>
          </a:prstGeom>
        </p:spPr>
      </p:pic>
      <p:sp>
        <p:nvSpPr>
          <p:cNvPr id="12" name="Google Shape;166;p4">
            <a:extLst>
              <a:ext uri="{FF2B5EF4-FFF2-40B4-BE49-F238E27FC236}">
                <a16:creationId xmlns:a16="http://schemas.microsoft.com/office/drawing/2014/main" id="{0A4EF7A3-823A-4BF4-B330-23C9A2999C80}"/>
              </a:ext>
            </a:extLst>
          </p:cNvPr>
          <p:cNvSpPr txBox="1">
            <a:spLocks/>
          </p:cNvSpPr>
          <p:nvPr/>
        </p:nvSpPr>
        <p:spPr>
          <a:xfrm>
            <a:off x="3562302" y="2693991"/>
            <a:ext cx="4362497" cy="2233892"/>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Methodology and Findings</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3472066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0">
        <p159:morph option="byObject"/>
      </p:transition>
    </mc:Choice>
    <mc:Fallback xmlns="">
      <p:transition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5" name="Graphic 4" descr="Leaky Tap with solid fill">
            <a:extLst>
              <a:ext uri="{FF2B5EF4-FFF2-40B4-BE49-F238E27FC236}">
                <a16:creationId xmlns:a16="http://schemas.microsoft.com/office/drawing/2014/main" id="{06959673-5C56-42D9-9908-787FC0539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391" y="0"/>
            <a:ext cx="1347216" cy="1347216"/>
          </a:xfrm>
          <a:prstGeom prst="rect">
            <a:avLst/>
          </a:prstGeom>
        </p:spPr>
      </p:pic>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849249"/>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Methodology and Findings</a:t>
            </a:r>
          </a:p>
          <a:p>
            <a:pPr marL="0" indent="0" algn="ctr"/>
            <a:endParaRPr lang="en-NZ" sz="2400" dirty="0">
              <a:solidFill>
                <a:schemeClr val="tx2">
                  <a:lumMod val="75000"/>
                </a:schemeClr>
              </a:solidFill>
            </a:endParaRPr>
          </a:p>
        </p:txBody>
      </p:sp>
      <p:sp>
        <p:nvSpPr>
          <p:cNvPr id="8" name="Google Shape;206;p8">
            <a:extLst>
              <a:ext uri="{FF2B5EF4-FFF2-40B4-BE49-F238E27FC236}">
                <a16:creationId xmlns:a16="http://schemas.microsoft.com/office/drawing/2014/main" id="{68E8E5E5-9C79-4507-96E0-5D018F61E1D8}"/>
              </a:ext>
            </a:extLst>
          </p:cNvPr>
          <p:cNvSpPr txBox="1">
            <a:spLocks/>
          </p:cNvSpPr>
          <p:nvPr/>
        </p:nvSpPr>
        <p:spPr>
          <a:xfrm>
            <a:off x="1934309" y="2568190"/>
            <a:ext cx="6687177" cy="26616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1828800" marR="0" lvl="3"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514350" lvl="1" indent="0" algn="l">
              <a:lnSpc>
                <a:spcPct val="110000"/>
              </a:lnSpc>
              <a:spcBef>
                <a:spcPts val="0"/>
              </a:spcBef>
              <a:buClr>
                <a:schemeClr val="dk2"/>
              </a:buClr>
              <a:buSzPts val="1200"/>
            </a:pPr>
            <a:r>
              <a:rPr lang="en-NZ" sz="2400" dirty="0">
                <a:solidFill>
                  <a:schemeClr val="tx2">
                    <a:lumMod val="75000"/>
                  </a:schemeClr>
                </a:solidFill>
              </a:rPr>
              <a:t>1. Precinct Growth and Demand</a:t>
            </a:r>
          </a:p>
          <a:p>
            <a:pPr marL="514350" lvl="1" indent="0" algn="l">
              <a:lnSpc>
                <a:spcPct val="110000"/>
              </a:lnSpc>
              <a:spcBef>
                <a:spcPts val="0"/>
              </a:spcBef>
              <a:buClr>
                <a:schemeClr val="dk2"/>
              </a:buClr>
              <a:buSzPts val="1200"/>
            </a:pPr>
            <a:r>
              <a:rPr lang="en-NZ" sz="2400" dirty="0">
                <a:solidFill>
                  <a:schemeClr val="tx2">
                    <a:lumMod val="75000"/>
                  </a:schemeClr>
                </a:solidFill>
              </a:rPr>
              <a:t>2. Static Head Assessment</a:t>
            </a:r>
          </a:p>
          <a:p>
            <a:pPr marL="514350" lvl="1" indent="0" algn="l">
              <a:lnSpc>
                <a:spcPct val="110000"/>
              </a:lnSpc>
              <a:spcBef>
                <a:spcPts val="0"/>
              </a:spcBef>
              <a:buClr>
                <a:schemeClr val="dk2"/>
              </a:buClr>
              <a:buSzPts val="1200"/>
            </a:pPr>
            <a:r>
              <a:rPr lang="en-NZ" sz="2400" dirty="0">
                <a:solidFill>
                  <a:schemeClr val="tx2">
                    <a:lumMod val="75000"/>
                  </a:schemeClr>
                </a:solidFill>
              </a:rPr>
              <a:t>3. Zoning</a:t>
            </a:r>
          </a:p>
          <a:p>
            <a:pPr marL="514350" lvl="1" indent="0" algn="l">
              <a:lnSpc>
                <a:spcPct val="110000"/>
              </a:lnSpc>
              <a:spcBef>
                <a:spcPts val="0"/>
              </a:spcBef>
              <a:buClr>
                <a:schemeClr val="dk2"/>
              </a:buClr>
              <a:buSzPts val="1200"/>
            </a:pPr>
            <a:r>
              <a:rPr lang="en-NZ" sz="2400" dirty="0">
                <a:solidFill>
                  <a:schemeClr val="tx2">
                    <a:lumMod val="75000"/>
                  </a:schemeClr>
                </a:solidFill>
              </a:rPr>
              <a:t>4. Decision Making Process</a:t>
            </a:r>
            <a:endParaRPr lang="en-NZ" sz="2000" dirty="0">
              <a:solidFill>
                <a:schemeClr val="tx2">
                  <a:lumMod val="75000"/>
                </a:schemeClr>
              </a:solidFill>
            </a:endParaRPr>
          </a:p>
        </p:txBody>
      </p:sp>
    </p:spTree>
    <p:extLst>
      <p:ext uri="{BB962C8B-B14F-4D97-AF65-F5344CB8AC3E}">
        <p14:creationId xmlns:p14="http://schemas.microsoft.com/office/powerpoint/2010/main" val="54726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1. Precinct Growth and Demand</a:t>
            </a:r>
          </a:p>
        </p:txBody>
      </p:sp>
      <p:sp>
        <p:nvSpPr>
          <p:cNvPr id="9" name="Google Shape;225;p10">
            <a:extLst>
              <a:ext uri="{FF2B5EF4-FFF2-40B4-BE49-F238E27FC236}">
                <a16:creationId xmlns:a16="http://schemas.microsoft.com/office/drawing/2014/main" id="{B494CE05-055B-4579-B458-D48D14CBF81B}"/>
              </a:ext>
            </a:extLst>
          </p:cNvPr>
          <p:cNvSpPr txBox="1">
            <a:spLocks/>
          </p:cNvSpPr>
          <p:nvPr/>
        </p:nvSpPr>
        <p:spPr>
          <a:xfrm>
            <a:off x="1190623" y="4459418"/>
            <a:ext cx="3489815" cy="98472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Clr>
                <a:schemeClr val="dk2"/>
              </a:buClr>
              <a:buSzPct val="100000"/>
              <a:buNone/>
            </a:pPr>
            <a:r>
              <a:rPr lang="en-NZ" sz="1700" b="1" dirty="0">
                <a:solidFill>
                  <a:schemeClr val="tx2">
                    <a:lumMod val="75000"/>
                  </a:schemeClr>
                </a:solidFill>
                <a:latin typeface="Arial" panose="020B0604020202020204" pitchFamily="34" charset="0"/>
                <a:cs typeface="Arial" panose="020B0604020202020204" pitchFamily="34" charset="0"/>
              </a:rPr>
              <a:t>Design Rates - </a:t>
            </a:r>
            <a:r>
              <a:rPr lang="en-NZ" sz="1700" dirty="0">
                <a:solidFill>
                  <a:schemeClr val="tx2">
                    <a:lumMod val="75000"/>
                  </a:schemeClr>
                </a:solidFill>
                <a:latin typeface="Arial" panose="020B0604020202020204" pitchFamily="34" charset="0"/>
                <a:cs typeface="Arial" panose="020B0604020202020204" pitchFamily="34" charset="0"/>
              </a:rPr>
              <a:t>How much water is each person and employee using ?</a:t>
            </a:r>
          </a:p>
          <a:p>
            <a:pPr marL="800100" lvl="1" indent="-215265">
              <a:lnSpc>
                <a:spcPct val="110000"/>
              </a:lnSpc>
              <a:spcBef>
                <a:spcPts val="375"/>
              </a:spcBef>
              <a:buClr>
                <a:schemeClr val="dk2"/>
              </a:buClr>
              <a:buSzPct val="100000"/>
              <a:buFont typeface="Arial" panose="020B0604020202020204" pitchFamily="34" charset="0"/>
              <a:buNone/>
            </a:pPr>
            <a:br>
              <a:rPr lang="en-NZ" sz="1700" dirty="0"/>
            </a:br>
            <a:br>
              <a:rPr lang="en-NZ" sz="1700" dirty="0"/>
            </a:br>
            <a:br>
              <a:rPr lang="en-NZ" sz="1700" dirty="0"/>
            </a:br>
            <a:br>
              <a:rPr lang="en-NZ" sz="1700" dirty="0"/>
            </a:br>
            <a:endParaRPr lang="en-NZ" sz="1700" dirty="0"/>
          </a:p>
          <a:p>
            <a:pPr marL="0" indent="0">
              <a:lnSpc>
                <a:spcPct val="110000"/>
              </a:lnSpc>
              <a:spcBef>
                <a:spcPts val="750"/>
              </a:spcBef>
              <a:buClr>
                <a:schemeClr val="dk2"/>
              </a:buClr>
              <a:buSzPct val="100000"/>
              <a:buFont typeface="Arial"/>
              <a:buNone/>
            </a:pPr>
            <a:endParaRPr lang="en-NZ" sz="1700" dirty="0"/>
          </a:p>
          <a:p>
            <a:pPr marL="0" indent="0">
              <a:lnSpc>
                <a:spcPct val="110000"/>
              </a:lnSpc>
              <a:spcBef>
                <a:spcPts val="750"/>
              </a:spcBef>
              <a:buClr>
                <a:schemeClr val="dk2"/>
              </a:buClr>
              <a:buSzPct val="100000"/>
              <a:buFont typeface="Arial"/>
              <a:buNone/>
            </a:pPr>
            <a:endParaRPr lang="en-NZ" sz="1700" dirty="0"/>
          </a:p>
        </p:txBody>
      </p:sp>
      <p:graphicFrame>
        <p:nvGraphicFramePr>
          <p:cNvPr id="10" name="Google Shape;229;p10">
            <a:extLst>
              <a:ext uri="{FF2B5EF4-FFF2-40B4-BE49-F238E27FC236}">
                <a16:creationId xmlns:a16="http://schemas.microsoft.com/office/drawing/2014/main" id="{B416AD0D-396A-44CD-8164-E4A34CBAB8AD}"/>
              </a:ext>
            </a:extLst>
          </p:cNvPr>
          <p:cNvGraphicFramePr/>
          <p:nvPr>
            <p:extLst>
              <p:ext uri="{D42A27DB-BD31-4B8C-83A1-F6EECF244321}">
                <p14:modId xmlns:p14="http://schemas.microsoft.com/office/powerpoint/2010/main" val="1404178116"/>
              </p:ext>
            </p:extLst>
          </p:nvPr>
        </p:nvGraphicFramePr>
        <p:xfrm>
          <a:off x="6179400" y="1660081"/>
          <a:ext cx="5096400" cy="1789075"/>
        </p:xfrm>
        <a:graphic>
          <a:graphicData uri="http://schemas.openxmlformats.org/drawingml/2006/table">
            <a:tbl>
              <a:tblPr>
                <a:tableStyleId>{E929F9F4-4A8F-4326-A1B4-22849713DDAB}</a:tableStyleId>
              </a:tblPr>
              <a:tblGrid>
                <a:gridCol w="1107900">
                  <a:extLst>
                    <a:ext uri="{9D8B030D-6E8A-4147-A177-3AD203B41FA5}">
                      <a16:colId xmlns:a16="http://schemas.microsoft.com/office/drawing/2014/main" val="20000"/>
                    </a:ext>
                  </a:extLst>
                </a:gridCol>
                <a:gridCol w="664750">
                  <a:extLst>
                    <a:ext uri="{9D8B030D-6E8A-4147-A177-3AD203B41FA5}">
                      <a16:colId xmlns:a16="http://schemas.microsoft.com/office/drawing/2014/main" val="20001"/>
                    </a:ext>
                  </a:extLst>
                </a:gridCol>
                <a:gridCol w="664750">
                  <a:extLst>
                    <a:ext uri="{9D8B030D-6E8A-4147-A177-3AD203B41FA5}">
                      <a16:colId xmlns:a16="http://schemas.microsoft.com/office/drawing/2014/main" val="20002"/>
                    </a:ext>
                  </a:extLst>
                </a:gridCol>
                <a:gridCol w="664750">
                  <a:extLst>
                    <a:ext uri="{9D8B030D-6E8A-4147-A177-3AD203B41FA5}">
                      <a16:colId xmlns:a16="http://schemas.microsoft.com/office/drawing/2014/main" val="20003"/>
                    </a:ext>
                  </a:extLst>
                </a:gridCol>
                <a:gridCol w="664750">
                  <a:extLst>
                    <a:ext uri="{9D8B030D-6E8A-4147-A177-3AD203B41FA5}">
                      <a16:colId xmlns:a16="http://schemas.microsoft.com/office/drawing/2014/main" val="20004"/>
                    </a:ext>
                  </a:extLst>
                </a:gridCol>
                <a:gridCol w="664750">
                  <a:extLst>
                    <a:ext uri="{9D8B030D-6E8A-4147-A177-3AD203B41FA5}">
                      <a16:colId xmlns:a16="http://schemas.microsoft.com/office/drawing/2014/main" val="20005"/>
                    </a:ext>
                  </a:extLst>
                </a:gridCol>
                <a:gridCol w="664750">
                  <a:extLst>
                    <a:ext uri="{9D8B030D-6E8A-4147-A177-3AD203B41FA5}">
                      <a16:colId xmlns:a16="http://schemas.microsoft.com/office/drawing/2014/main" val="20006"/>
                    </a:ext>
                  </a:extLst>
                </a:gridCol>
              </a:tblGrid>
              <a:tr h="201350">
                <a:tc gridSpan="7">
                  <a:txBody>
                    <a:bodyPr/>
                    <a:lstStyle/>
                    <a:p>
                      <a:pPr marL="0" marR="0" lvl="0" indent="0" algn="ctr" rtl="0">
                        <a:spcBef>
                          <a:spcPts val="0"/>
                        </a:spcBef>
                        <a:spcAft>
                          <a:spcPts val="0"/>
                        </a:spcAft>
                        <a:buNone/>
                      </a:pPr>
                      <a:r>
                        <a:rPr lang="en-NZ" sz="900" u="none" strike="noStrike" cap="none">
                          <a:solidFill>
                            <a:schemeClr val="lt1"/>
                          </a:solidFill>
                        </a:rPr>
                        <a:t>Ultimate 2056 Demand (ML/d)</a:t>
                      </a:r>
                      <a:endParaRPr sz="900" b="1" i="0" u="none" strike="noStrike" cap="none">
                        <a:solidFill>
                          <a:schemeClr val="lt1"/>
                        </a:solidFill>
                        <a:latin typeface="Calibri"/>
                        <a:ea typeface="Calibri"/>
                        <a:cs typeface="Calibri"/>
                        <a:sym typeface="Calibri"/>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9000">
                <a:tc>
                  <a:txBody>
                    <a:bodyPr/>
                    <a:lstStyle/>
                    <a:p>
                      <a:pPr marL="0" marR="0" lvl="0" indent="0" algn="ctr" rtl="0">
                        <a:spcBef>
                          <a:spcPts val="0"/>
                        </a:spcBef>
                        <a:spcAft>
                          <a:spcPts val="0"/>
                        </a:spcAft>
                        <a:buNone/>
                      </a:pPr>
                      <a:r>
                        <a:rPr lang="en-NZ" sz="900" u="none" strike="noStrike" cap="none">
                          <a:solidFill>
                            <a:schemeClr val="tx2">
                              <a:lumMod val="75000"/>
                            </a:schemeClr>
                          </a:solidFill>
                        </a:rPr>
                        <a:t>Precinct</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Res ADD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Non-Res ADD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Total ADD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Res MDD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Non-Res MDD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Total MDD</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201350">
                <a:tc>
                  <a:txBody>
                    <a:bodyPr/>
                    <a:lstStyle/>
                    <a:p>
                      <a:pPr marL="0" marR="0" lvl="0" indent="0" algn="l" rtl="0">
                        <a:spcBef>
                          <a:spcPts val="0"/>
                        </a:spcBef>
                        <a:spcAft>
                          <a:spcPts val="0"/>
                        </a:spcAft>
                        <a:buNone/>
                      </a:pPr>
                      <a:r>
                        <a:rPr lang="en-NZ" sz="900" u="none" strike="noStrike" cap="none">
                          <a:solidFill>
                            <a:schemeClr val="tx2">
                              <a:lumMod val="75000"/>
                            </a:schemeClr>
                          </a:solidFill>
                        </a:rPr>
                        <a:t>Mamre Road</a:t>
                      </a:r>
                      <a:endParaRPr sz="900" b="0" i="0" u="none" strike="noStrike" cap="none">
                        <a:solidFill>
                          <a:schemeClr val="tx2">
                            <a:lumMod val="75000"/>
                          </a:schemeClr>
                        </a:solidFill>
                        <a:latin typeface="Calibri"/>
                        <a:ea typeface="Calibri"/>
                        <a:cs typeface="Calibri"/>
                        <a:sym typeface="Calibri"/>
                      </a:endParaRPr>
                    </a:p>
                  </a:txBody>
                  <a:tcPr marL="9525" marR="9525" marT="9525" marB="0" anchor="b">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0.00</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9.57</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9.57</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0.00</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15.31</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15.31</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2"/>
                  </a:ext>
                </a:extLst>
              </a:tr>
              <a:tr h="201350">
                <a:tc>
                  <a:txBody>
                    <a:bodyPr/>
                    <a:lstStyle/>
                    <a:p>
                      <a:pPr marL="0" marR="0" lvl="0" indent="0" algn="l" rtl="0">
                        <a:spcBef>
                          <a:spcPts val="0"/>
                        </a:spcBef>
                        <a:spcAft>
                          <a:spcPts val="0"/>
                        </a:spcAft>
                        <a:buNone/>
                      </a:pPr>
                      <a:r>
                        <a:rPr lang="en-NZ" sz="900" u="none" strike="noStrike" cap="none">
                          <a:solidFill>
                            <a:schemeClr val="tx2">
                              <a:lumMod val="75000"/>
                            </a:schemeClr>
                          </a:solidFill>
                        </a:rPr>
                        <a:t>Agribusiness</a:t>
                      </a:r>
                      <a:endParaRPr sz="900" b="0" i="0" u="none" strike="noStrike" cap="none">
                        <a:solidFill>
                          <a:schemeClr val="tx2">
                            <a:lumMod val="75000"/>
                          </a:schemeClr>
                        </a:solidFill>
                        <a:latin typeface="Calibri"/>
                        <a:ea typeface="Calibri"/>
                        <a:cs typeface="Calibri"/>
                        <a:sym typeface="Calibri"/>
                      </a:endParaRPr>
                    </a:p>
                  </a:txBody>
                  <a:tcPr marL="9525" marR="9525" marT="9525" marB="0" anchor="b">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0.90</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5.65</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6.55</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2.07</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9.21</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11.28</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3"/>
                  </a:ext>
                </a:extLst>
              </a:tr>
              <a:tr h="201350">
                <a:tc>
                  <a:txBody>
                    <a:bodyPr/>
                    <a:lstStyle/>
                    <a:p>
                      <a:pPr marL="0" marR="0" lvl="0" indent="0" algn="l" rtl="0">
                        <a:spcBef>
                          <a:spcPts val="0"/>
                        </a:spcBef>
                        <a:spcAft>
                          <a:spcPts val="0"/>
                        </a:spcAft>
                        <a:buNone/>
                      </a:pPr>
                      <a:r>
                        <a:rPr lang="en-NZ" sz="900" u="none" strike="noStrike" cap="none">
                          <a:solidFill>
                            <a:schemeClr val="tx2">
                              <a:lumMod val="75000"/>
                            </a:schemeClr>
                          </a:solidFill>
                        </a:rPr>
                        <a:t>Aerotropolis Core</a:t>
                      </a:r>
                      <a:endParaRPr sz="900" b="0" i="0" u="none" strike="noStrike" cap="none">
                        <a:solidFill>
                          <a:schemeClr val="tx2">
                            <a:lumMod val="75000"/>
                          </a:schemeClr>
                        </a:solidFill>
                        <a:latin typeface="Calibri"/>
                        <a:ea typeface="Calibri"/>
                        <a:cs typeface="Calibri"/>
                        <a:sym typeface="Calibri"/>
                      </a:endParaRPr>
                    </a:p>
                  </a:txBody>
                  <a:tcPr marL="9525" marR="9525" marT="9525" marB="0" anchor="b">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3.82</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5.51</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9.34</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7.27</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9.69</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16.95</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4"/>
                  </a:ext>
                </a:extLst>
              </a:tr>
              <a:tr h="201350">
                <a:tc>
                  <a:txBody>
                    <a:bodyPr/>
                    <a:lstStyle/>
                    <a:p>
                      <a:pPr marL="0" marR="0" lvl="0" indent="0" algn="l" rtl="0">
                        <a:spcBef>
                          <a:spcPts val="0"/>
                        </a:spcBef>
                        <a:spcAft>
                          <a:spcPts val="0"/>
                        </a:spcAft>
                        <a:buNone/>
                      </a:pPr>
                      <a:r>
                        <a:rPr lang="en-NZ" sz="900" u="none" strike="noStrike" cap="none">
                          <a:solidFill>
                            <a:schemeClr val="tx2">
                              <a:lumMod val="75000"/>
                            </a:schemeClr>
                          </a:solidFill>
                        </a:rPr>
                        <a:t>Badgerys Creek</a:t>
                      </a:r>
                      <a:endParaRPr sz="900" b="0" i="0" u="none" strike="noStrike" cap="none">
                        <a:solidFill>
                          <a:schemeClr val="tx2">
                            <a:lumMod val="75000"/>
                          </a:schemeClr>
                        </a:solidFill>
                        <a:latin typeface="Calibri"/>
                        <a:ea typeface="Calibri"/>
                        <a:cs typeface="Calibri"/>
                        <a:sym typeface="Calibri"/>
                      </a:endParaRPr>
                    </a:p>
                  </a:txBody>
                  <a:tcPr marL="9525" marR="9525" marT="9525" marB="0" anchor="b">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0.00</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3.72</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3.72</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0.00</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5.99</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5.99</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5"/>
                  </a:ext>
                </a:extLst>
              </a:tr>
              <a:tr h="221550">
                <a:tc>
                  <a:txBody>
                    <a:bodyPr/>
                    <a:lstStyle/>
                    <a:p>
                      <a:pPr marL="0" marR="0" lvl="0" indent="0" algn="l" rtl="0">
                        <a:spcBef>
                          <a:spcPts val="0"/>
                        </a:spcBef>
                        <a:spcAft>
                          <a:spcPts val="0"/>
                        </a:spcAft>
                        <a:buNone/>
                      </a:pPr>
                      <a:r>
                        <a:rPr lang="en-NZ" sz="900" u="none" strike="noStrike" cap="none">
                          <a:solidFill>
                            <a:schemeClr val="tx2">
                              <a:lumMod val="75000"/>
                            </a:schemeClr>
                          </a:solidFill>
                        </a:rPr>
                        <a:t>Northern Gateway</a:t>
                      </a:r>
                      <a:endParaRPr sz="900" b="0" i="0" u="none" strike="noStrike" cap="none">
                        <a:solidFill>
                          <a:schemeClr val="tx2">
                            <a:lumMod val="75000"/>
                          </a:schemeClr>
                        </a:solidFill>
                        <a:latin typeface="Calibri"/>
                        <a:ea typeface="Calibri"/>
                        <a:cs typeface="Calibri"/>
                        <a:sym typeface="Calibri"/>
                      </a:endParaRPr>
                    </a:p>
                  </a:txBody>
                  <a:tcPr marL="9525" marR="9525" marT="9525" marB="0" anchor="b">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1.62</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3.75</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5.37</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3.08</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u="none" strike="noStrike" cap="none">
                          <a:solidFill>
                            <a:schemeClr val="tx2">
                              <a:lumMod val="75000"/>
                            </a:schemeClr>
                          </a:solidFill>
                        </a:rPr>
                        <a:t>7.48</a:t>
                      </a:r>
                      <a:endParaRPr sz="900" b="0"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10.56</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6"/>
                  </a:ext>
                </a:extLst>
              </a:tr>
              <a:tr h="181775">
                <a:tc>
                  <a:txBody>
                    <a:bodyPr/>
                    <a:lstStyle/>
                    <a:p>
                      <a:pPr marL="0" marR="0" lvl="0" indent="0" algn="ctr" rtl="0">
                        <a:spcBef>
                          <a:spcPts val="0"/>
                        </a:spcBef>
                        <a:spcAft>
                          <a:spcPts val="0"/>
                        </a:spcAft>
                        <a:buNone/>
                      </a:pPr>
                      <a:r>
                        <a:rPr lang="en-NZ" sz="900" u="none" strike="noStrike" cap="none">
                          <a:solidFill>
                            <a:schemeClr val="tx2">
                              <a:lumMod val="75000"/>
                            </a:schemeClr>
                          </a:solidFill>
                        </a:rPr>
                        <a:t> </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6.34</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28.20</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34.54</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12.41</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47.69</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tc>
                  <a:txBody>
                    <a:bodyPr/>
                    <a:lstStyle/>
                    <a:p>
                      <a:pPr marL="0" marR="0" lvl="0" indent="0" algn="ctr" rtl="0">
                        <a:spcBef>
                          <a:spcPts val="0"/>
                        </a:spcBef>
                        <a:spcAft>
                          <a:spcPts val="0"/>
                        </a:spcAft>
                        <a:buNone/>
                      </a:pPr>
                      <a:r>
                        <a:rPr lang="en-NZ" sz="900" b="1" u="none" strike="noStrike" cap="none">
                          <a:solidFill>
                            <a:schemeClr val="tx2">
                              <a:lumMod val="75000"/>
                            </a:schemeClr>
                          </a:solidFill>
                        </a:rPr>
                        <a:t>60.10</a:t>
                      </a:r>
                      <a:endParaRPr sz="900" b="1" i="0" u="none" strike="noStrike" cap="none">
                        <a:solidFill>
                          <a:schemeClr val="tx2">
                            <a:lumMod val="75000"/>
                          </a:schemeClr>
                        </a:solidFill>
                        <a:latin typeface="Calibri"/>
                        <a:ea typeface="Calibri"/>
                        <a:cs typeface="Calibri"/>
                        <a:sym typeface="Calibri"/>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bl>
          </a:graphicData>
        </a:graphic>
      </p:graphicFrame>
      <p:sp>
        <p:nvSpPr>
          <p:cNvPr id="13" name="Google Shape;232;p10">
            <a:extLst>
              <a:ext uri="{FF2B5EF4-FFF2-40B4-BE49-F238E27FC236}">
                <a16:creationId xmlns:a16="http://schemas.microsoft.com/office/drawing/2014/main" id="{55BDF346-2B73-4C3E-8F85-EE2687C2BC80}"/>
              </a:ext>
            </a:extLst>
          </p:cNvPr>
          <p:cNvSpPr txBox="1"/>
          <p:nvPr/>
        </p:nvSpPr>
        <p:spPr>
          <a:xfrm>
            <a:off x="6096000" y="1413860"/>
            <a:ext cx="215701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tx2">
                    <a:lumMod val="75000"/>
                  </a:schemeClr>
                </a:solidFill>
                <a:latin typeface="Arial"/>
                <a:ea typeface="Arial"/>
                <a:cs typeface="Arial"/>
                <a:sym typeface="Arial"/>
              </a:rPr>
              <a:t>Table 1: Precinct Demand</a:t>
            </a:r>
            <a:endParaRPr dirty="0">
              <a:solidFill>
                <a:schemeClr val="tx2">
                  <a:lumMod val="75000"/>
                </a:schemeClr>
              </a:solidFill>
            </a:endParaRPr>
          </a:p>
        </p:txBody>
      </p:sp>
      <p:sp>
        <p:nvSpPr>
          <p:cNvPr id="14" name="Google Shape;225;p10">
            <a:extLst>
              <a:ext uri="{FF2B5EF4-FFF2-40B4-BE49-F238E27FC236}">
                <a16:creationId xmlns:a16="http://schemas.microsoft.com/office/drawing/2014/main" id="{2891F34F-EFE4-4295-B32A-96E649F5CC68}"/>
              </a:ext>
            </a:extLst>
          </p:cNvPr>
          <p:cNvSpPr txBox="1">
            <a:spLocks/>
          </p:cNvSpPr>
          <p:nvPr/>
        </p:nvSpPr>
        <p:spPr>
          <a:xfrm>
            <a:off x="1190623" y="1413860"/>
            <a:ext cx="3489815" cy="1789074"/>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lvl="0" indent="0">
              <a:buSzPct val="100000"/>
            </a:pPr>
            <a:r>
              <a:rPr lang="en-NZ" sz="6600" b="1" dirty="0">
                <a:solidFill>
                  <a:schemeClr val="tx2">
                    <a:lumMod val="75000"/>
                  </a:schemeClr>
                </a:solidFill>
              </a:rPr>
              <a:t>Population Forecast - </a:t>
            </a:r>
            <a:r>
              <a:rPr lang="en-NZ" sz="6600" dirty="0">
                <a:solidFill>
                  <a:schemeClr val="tx2">
                    <a:lumMod val="75000"/>
                  </a:schemeClr>
                </a:solidFill>
              </a:rPr>
              <a:t>How many people and employees need water?</a:t>
            </a:r>
          </a:p>
          <a:p>
            <a:pPr marL="0" indent="0">
              <a:buSzPct val="100000"/>
            </a:pPr>
            <a:r>
              <a:rPr lang="en-NZ" sz="6000" dirty="0">
                <a:solidFill>
                  <a:schemeClr val="tx2">
                    <a:lumMod val="75000"/>
                  </a:schemeClr>
                </a:solidFill>
              </a:rPr>
              <a:t>Developer Information	</a:t>
            </a:r>
          </a:p>
          <a:p>
            <a:pPr marL="0" indent="0">
              <a:buSzPct val="100000"/>
            </a:pPr>
            <a:r>
              <a:rPr lang="en-NZ" sz="6000" dirty="0">
                <a:solidFill>
                  <a:schemeClr val="tx2">
                    <a:lumMod val="75000"/>
                  </a:schemeClr>
                </a:solidFill>
              </a:rPr>
              <a:t>	   Indicative road layout</a:t>
            </a:r>
          </a:p>
          <a:p>
            <a:pPr marL="1200150" lvl="2" indent="-285750">
              <a:buSzPct val="100000"/>
              <a:buFont typeface="Arial" panose="020B0604020202020204" pitchFamily="34" charset="0"/>
              <a:buChar char="•"/>
            </a:pPr>
            <a:r>
              <a:rPr lang="en-NZ" sz="6000" dirty="0">
                <a:solidFill>
                  <a:schemeClr val="tx2">
                    <a:lumMod val="75000"/>
                  </a:schemeClr>
                </a:solidFill>
              </a:rPr>
              <a:t>Land use</a:t>
            </a:r>
          </a:p>
          <a:p>
            <a:pPr marL="1200150" lvl="2" indent="-285750">
              <a:buSzPct val="100000"/>
              <a:buFont typeface="Arial" panose="020B0604020202020204" pitchFamily="34" charset="0"/>
              <a:buChar char="•"/>
            </a:pPr>
            <a:r>
              <a:rPr lang="en-NZ" sz="6000" dirty="0">
                <a:solidFill>
                  <a:schemeClr val="tx2">
                    <a:lumMod val="75000"/>
                  </a:schemeClr>
                </a:solidFill>
              </a:rPr>
              <a:t>Growth Forecast</a:t>
            </a:r>
          </a:p>
          <a:p>
            <a:pPr marL="285750" indent="-285750">
              <a:buSzPct val="100000"/>
              <a:buFont typeface="Arial" panose="020B0604020202020204" pitchFamily="34" charset="0"/>
              <a:buChar char="•"/>
            </a:pPr>
            <a:r>
              <a:rPr lang="en-NZ" sz="6000" dirty="0">
                <a:solidFill>
                  <a:schemeClr val="tx2">
                    <a:lumMod val="75000"/>
                  </a:schemeClr>
                </a:solidFill>
              </a:rPr>
              <a:t>User Growth Intelligence (UGI)</a:t>
            </a:r>
          </a:p>
          <a:p>
            <a:pPr marL="800100" lvl="1" indent="-215265">
              <a:buSzPct val="100000"/>
              <a:buFont typeface="Arial"/>
              <a:buNone/>
            </a:pPr>
            <a:br>
              <a:rPr lang="en-NZ" sz="4800" dirty="0"/>
            </a:br>
            <a:br>
              <a:rPr lang="en-NZ" sz="4800" dirty="0"/>
            </a:br>
            <a:br>
              <a:rPr lang="en-NZ" dirty="0"/>
            </a:br>
            <a:br>
              <a:rPr lang="en-NZ" dirty="0"/>
            </a:br>
            <a:endParaRPr lang="en-NZ" dirty="0"/>
          </a:p>
          <a:p>
            <a:pPr marL="0" indent="0">
              <a:buSzPct val="100000"/>
            </a:pPr>
            <a:endParaRPr lang="en-NZ" sz="1400" dirty="0"/>
          </a:p>
          <a:p>
            <a:pPr marL="0" indent="0">
              <a:buSzPct val="100000"/>
            </a:pPr>
            <a:endParaRPr lang="en-NZ" sz="1400" dirty="0"/>
          </a:p>
        </p:txBody>
      </p:sp>
    </p:spTree>
    <p:extLst>
      <p:ext uri="{BB962C8B-B14F-4D97-AF65-F5344CB8AC3E}">
        <p14:creationId xmlns:p14="http://schemas.microsoft.com/office/powerpoint/2010/main" val="120761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2. Static Head Assessment</a:t>
            </a:r>
          </a:p>
        </p:txBody>
      </p:sp>
      <p:grpSp>
        <p:nvGrpSpPr>
          <p:cNvPr id="15" name="Google Shape;269;p13">
            <a:extLst>
              <a:ext uri="{FF2B5EF4-FFF2-40B4-BE49-F238E27FC236}">
                <a16:creationId xmlns:a16="http://schemas.microsoft.com/office/drawing/2014/main" id="{92C0CA86-9D04-4D37-8150-7DD9A21C12C4}"/>
              </a:ext>
            </a:extLst>
          </p:cNvPr>
          <p:cNvGrpSpPr/>
          <p:nvPr/>
        </p:nvGrpSpPr>
        <p:grpSpPr>
          <a:xfrm>
            <a:off x="5298732" y="1290429"/>
            <a:ext cx="6444076" cy="5404866"/>
            <a:chOff x="2936532" y="1226840"/>
            <a:chExt cx="5998022" cy="5030745"/>
          </a:xfrm>
        </p:grpSpPr>
        <p:grpSp>
          <p:nvGrpSpPr>
            <p:cNvPr id="16" name="Google Shape;270;p13">
              <a:extLst>
                <a:ext uri="{FF2B5EF4-FFF2-40B4-BE49-F238E27FC236}">
                  <a16:creationId xmlns:a16="http://schemas.microsoft.com/office/drawing/2014/main" id="{5B24DE18-E2C7-4023-A11A-E45DBAF246C2}"/>
                </a:ext>
              </a:extLst>
            </p:cNvPr>
            <p:cNvGrpSpPr/>
            <p:nvPr/>
          </p:nvGrpSpPr>
          <p:grpSpPr>
            <a:xfrm>
              <a:off x="2936532" y="1226840"/>
              <a:ext cx="5998022" cy="5030745"/>
              <a:chOff x="2987824" y="1216988"/>
              <a:chExt cx="5998022" cy="5030745"/>
            </a:xfrm>
          </p:grpSpPr>
          <p:grpSp>
            <p:nvGrpSpPr>
              <p:cNvPr id="18" name="Google Shape;271;p13">
                <a:extLst>
                  <a:ext uri="{FF2B5EF4-FFF2-40B4-BE49-F238E27FC236}">
                    <a16:creationId xmlns:a16="http://schemas.microsoft.com/office/drawing/2014/main" id="{A0296943-7811-4905-9586-CA0C1A57A301}"/>
                  </a:ext>
                </a:extLst>
              </p:cNvPr>
              <p:cNvGrpSpPr/>
              <p:nvPr/>
            </p:nvGrpSpPr>
            <p:grpSpPr>
              <a:xfrm>
                <a:off x="2987824" y="1216988"/>
                <a:ext cx="5998022" cy="5030745"/>
                <a:chOff x="2987824" y="1216988"/>
                <a:chExt cx="5998022" cy="5030745"/>
              </a:xfrm>
            </p:grpSpPr>
            <p:grpSp>
              <p:nvGrpSpPr>
                <p:cNvPr id="29" name="Google Shape;272;p13">
                  <a:extLst>
                    <a:ext uri="{FF2B5EF4-FFF2-40B4-BE49-F238E27FC236}">
                      <a16:creationId xmlns:a16="http://schemas.microsoft.com/office/drawing/2014/main" id="{9529FACB-3BFA-459D-96AD-0824E9C3AE21}"/>
                    </a:ext>
                  </a:extLst>
                </p:cNvPr>
                <p:cNvGrpSpPr/>
                <p:nvPr/>
              </p:nvGrpSpPr>
              <p:grpSpPr>
                <a:xfrm>
                  <a:off x="2987824" y="1216988"/>
                  <a:ext cx="5998022" cy="5030745"/>
                  <a:chOff x="-3514015" y="1035609"/>
                  <a:chExt cx="5998022" cy="5030745"/>
                </a:xfrm>
              </p:grpSpPr>
              <p:pic>
                <p:nvPicPr>
                  <p:cNvPr id="34" name="Google Shape;273;p13">
                    <a:extLst>
                      <a:ext uri="{FF2B5EF4-FFF2-40B4-BE49-F238E27FC236}">
                        <a16:creationId xmlns:a16="http://schemas.microsoft.com/office/drawing/2014/main" id="{BAA27A42-D602-4965-8F73-0519EF2B8CB4}"/>
                      </a:ext>
                    </a:extLst>
                  </p:cNvPr>
                  <p:cNvPicPr preferRelativeResize="0"/>
                  <p:nvPr/>
                </p:nvPicPr>
                <p:blipFill rotWithShape="1">
                  <a:blip r:embed="rId3">
                    <a:alphaModFix/>
                  </a:blip>
                  <a:srcRect/>
                  <a:stretch/>
                </p:blipFill>
                <p:spPr>
                  <a:xfrm>
                    <a:off x="-3514015" y="1035609"/>
                    <a:ext cx="5998022" cy="5030745"/>
                  </a:xfrm>
                  <a:prstGeom prst="rect">
                    <a:avLst/>
                  </a:prstGeom>
                  <a:noFill/>
                  <a:ln>
                    <a:noFill/>
                  </a:ln>
                </p:spPr>
              </p:pic>
              <p:pic>
                <p:nvPicPr>
                  <p:cNvPr id="35" name="Google Shape;274;p13">
                    <a:extLst>
                      <a:ext uri="{FF2B5EF4-FFF2-40B4-BE49-F238E27FC236}">
                        <a16:creationId xmlns:a16="http://schemas.microsoft.com/office/drawing/2014/main" id="{C4BF0C59-C720-47DD-A713-EB67EC951A3D}"/>
                      </a:ext>
                    </a:extLst>
                  </p:cNvPr>
                  <p:cNvPicPr preferRelativeResize="0"/>
                  <p:nvPr/>
                </p:nvPicPr>
                <p:blipFill rotWithShape="1">
                  <a:blip r:embed="rId4">
                    <a:alphaModFix/>
                  </a:blip>
                  <a:srcRect/>
                  <a:stretch/>
                </p:blipFill>
                <p:spPr>
                  <a:xfrm>
                    <a:off x="1145790" y="4269127"/>
                    <a:ext cx="1286670" cy="1668800"/>
                  </a:xfrm>
                  <a:prstGeom prst="rect">
                    <a:avLst/>
                  </a:prstGeom>
                  <a:noFill/>
                  <a:ln>
                    <a:noFill/>
                  </a:ln>
                </p:spPr>
              </p:pic>
            </p:grpSp>
            <p:sp>
              <p:nvSpPr>
                <p:cNvPr id="30" name="Google Shape;275;p13">
                  <a:extLst>
                    <a:ext uri="{FF2B5EF4-FFF2-40B4-BE49-F238E27FC236}">
                      <a16:creationId xmlns:a16="http://schemas.microsoft.com/office/drawing/2014/main" id="{47E6448D-5D43-4EE6-AE80-E3DE18A5D9AB}"/>
                    </a:ext>
                  </a:extLst>
                </p:cNvPr>
                <p:cNvSpPr/>
                <p:nvPr/>
              </p:nvSpPr>
              <p:spPr>
                <a:xfrm>
                  <a:off x="3670001" y="1798261"/>
                  <a:ext cx="775073" cy="701332"/>
                </a:xfrm>
                <a:prstGeom prst="can">
                  <a:avLst>
                    <a:gd name="adj" fmla="val 25000"/>
                  </a:avLst>
                </a:prstGeom>
                <a:solidFill>
                  <a:schemeClr val="dk1">
                    <a:alpha val="80000"/>
                  </a:schemeClr>
                </a:solidFill>
                <a:ln w="12700" cap="flat" cmpd="sng">
                  <a:solidFill>
                    <a:srgbClr val="003D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dirty="0">
                      <a:solidFill>
                        <a:schemeClr val="lt1"/>
                      </a:solidFill>
                      <a:latin typeface="Arial"/>
                      <a:ea typeface="Arial"/>
                      <a:cs typeface="Arial"/>
                      <a:sym typeface="Arial"/>
                    </a:rPr>
                    <a:t>Badgerys Creek Reservoir</a:t>
                  </a:r>
                  <a:endParaRPr dirty="0"/>
                </a:p>
                <a:p>
                  <a:pPr marL="0" marR="0" lvl="0" indent="0" algn="ctr" rtl="0">
                    <a:spcBef>
                      <a:spcPts val="0"/>
                    </a:spcBef>
                    <a:spcAft>
                      <a:spcPts val="0"/>
                    </a:spcAft>
                    <a:buNone/>
                  </a:pPr>
                  <a:r>
                    <a:rPr lang="en-NZ" sz="800" dirty="0">
                      <a:solidFill>
                        <a:schemeClr val="lt1"/>
                      </a:solidFill>
                      <a:latin typeface="Arial"/>
                      <a:ea typeface="Arial"/>
                      <a:cs typeface="Arial"/>
                      <a:sym typeface="Arial"/>
                    </a:rPr>
                    <a:t>TWL: 113m</a:t>
                  </a:r>
                  <a:endParaRPr dirty="0"/>
                </a:p>
              </p:txBody>
            </p:sp>
            <p:sp>
              <p:nvSpPr>
                <p:cNvPr id="31" name="Google Shape;276;p13">
                  <a:extLst>
                    <a:ext uri="{FF2B5EF4-FFF2-40B4-BE49-F238E27FC236}">
                      <a16:creationId xmlns:a16="http://schemas.microsoft.com/office/drawing/2014/main" id="{7BA9A234-742E-4DC1-BD9B-B62C0BE3DDE3}"/>
                    </a:ext>
                  </a:extLst>
                </p:cNvPr>
                <p:cNvSpPr/>
                <p:nvPr/>
              </p:nvSpPr>
              <p:spPr>
                <a:xfrm>
                  <a:off x="7812360" y="3451719"/>
                  <a:ext cx="775073" cy="701332"/>
                </a:xfrm>
                <a:prstGeom prst="can">
                  <a:avLst>
                    <a:gd name="adj" fmla="val 25000"/>
                  </a:avLst>
                </a:prstGeom>
                <a:solidFill>
                  <a:schemeClr val="dk1">
                    <a:alpha val="80000"/>
                  </a:schemeClr>
                </a:solidFill>
                <a:ln w="12700" cap="flat" cmpd="sng">
                  <a:solidFill>
                    <a:srgbClr val="003D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lt1"/>
                      </a:solidFill>
                      <a:latin typeface="Arial"/>
                      <a:ea typeface="Arial"/>
                      <a:cs typeface="Arial"/>
                      <a:sym typeface="Arial"/>
                    </a:rPr>
                    <a:t>Cecil Park Reservoirs</a:t>
                  </a:r>
                  <a:endParaRPr/>
                </a:p>
                <a:p>
                  <a:pPr marL="0" marR="0" lvl="0" indent="0" algn="ctr" rtl="0">
                    <a:spcBef>
                      <a:spcPts val="0"/>
                    </a:spcBef>
                    <a:spcAft>
                      <a:spcPts val="0"/>
                    </a:spcAft>
                    <a:buNone/>
                  </a:pPr>
                  <a:r>
                    <a:rPr lang="en-NZ" sz="800">
                      <a:solidFill>
                        <a:schemeClr val="lt1"/>
                      </a:solidFill>
                      <a:latin typeface="Arial"/>
                      <a:ea typeface="Arial"/>
                      <a:cs typeface="Arial"/>
                      <a:sym typeface="Arial"/>
                    </a:rPr>
                    <a:t>TWL: 160m</a:t>
                  </a:r>
                  <a:endParaRPr/>
                </a:p>
              </p:txBody>
            </p:sp>
            <p:cxnSp>
              <p:nvCxnSpPr>
                <p:cNvPr id="32" name="Google Shape;277;p13">
                  <a:extLst>
                    <a:ext uri="{FF2B5EF4-FFF2-40B4-BE49-F238E27FC236}">
                      <a16:creationId xmlns:a16="http://schemas.microsoft.com/office/drawing/2014/main" id="{932B252A-0E91-4D52-A98D-0ADC61C50199}"/>
                    </a:ext>
                  </a:extLst>
                </p:cNvPr>
                <p:cNvCxnSpPr/>
                <p:nvPr/>
              </p:nvCxnSpPr>
              <p:spPr>
                <a:xfrm>
                  <a:off x="4211960" y="2490627"/>
                  <a:ext cx="142442" cy="146285"/>
                </a:xfrm>
                <a:prstGeom prst="straightConnector1">
                  <a:avLst/>
                </a:prstGeom>
                <a:noFill/>
                <a:ln w="9525" cap="flat" cmpd="sng">
                  <a:solidFill>
                    <a:schemeClr val="dk2"/>
                  </a:solidFill>
                  <a:prstDash val="solid"/>
                  <a:miter lim="800000"/>
                  <a:headEnd type="none" w="sm" len="sm"/>
                  <a:tailEnd type="triangle" w="med" len="med"/>
                </a:ln>
              </p:spPr>
            </p:cxnSp>
            <p:cxnSp>
              <p:nvCxnSpPr>
                <p:cNvPr id="33" name="Google Shape;278;p13">
                  <a:extLst>
                    <a:ext uri="{FF2B5EF4-FFF2-40B4-BE49-F238E27FC236}">
                      <a16:creationId xmlns:a16="http://schemas.microsoft.com/office/drawing/2014/main" id="{D6DE8562-D449-4A9C-B8A7-C5E88B20BE54}"/>
                    </a:ext>
                  </a:extLst>
                </p:cNvPr>
                <p:cNvCxnSpPr/>
                <p:nvPr/>
              </p:nvCxnSpPr>
              <p:spPr>
                <a:xfrm rot="10800000" flipH="1">
                  <a:off x="8587433" y="3501008"/>
                  <a:ext cx="127985" cy="155092"/>
                </a:xfrm>
                <a:prstGeom prst="straightConnector1">
                  <a:avLst/>
                </a:prstGeom>
                <a:noFill/>
                <a:ln w="9525" cap="flat" cmpd="sng">
                  <a:solidFill>
                    <a:schemeClr val="dk2"/>
                  </a:solidFill>
                  <a:prstDash val="solid"/>
                  <a:miter lim="800000"/>
                  <a:headEnd type="none" w="sm" len="sm"/>
                  <a:tailEnd type="triangle" w="med" len="med"/>
                </a:ln>
              </p:spPr>
            </p:cxnSp>
          </p:grpSp>
          <p:sp>
            <p:nvSpPr>
              <p:cNvPr id="19" name="Google Shape;279;p13">
                <a:extLst>
                  <a:ext uri="{FF2B5EF4-FFF2-40B4-BE49-F238E27FC236}">
                    <a16:creationId xmlns:a16="http://schemas.microsoft.com/office/drawing/2014/main" id="{B8C334AD-00A4-437D-BF74-799080A82D60}"/>
                  </a:ext>
                </a:extLst>
              </p:cNvPr>
              <p:cNvSpPr txBox="1"/>
              <p:nvPr/>
            </p:nvSpPr>
            <p:spPr>
              <a:xfrm>
                <a:off x="3901918" y="4035109"/>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Agribusiness</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57.9m - </a:t>
                </a:r>
                <a:r>
                  <a:rPr lang="en-NZ" sz="800" b="1">
                    <a:solidFill>
                      <a:srgbClr val="FF0000"/>
                    </a:solidFill>
                    <a:latin typeface="Arial"/>
                    <a:ea typeface="Arial"/>
                    <a:cs typeface="Arial"/>
                    <a:sym typeface="Arial"/>
                  </a:rPr>
                  <a:t>109.1m</a:t>
                </a:r>
                <a:endParaRPr/>
              </a:p>
            </p:txBody>
          </p:sp>
          <p:sp>
            <p:nvSpPr>
              <p:cNvPr id="20" name="Google Shape;280;p13">
                <a:extLst>
                  <a:ext uri="{FF2B5EF4-FFF2-40B4-BE49-F238E27FC236}">
                    <a16:creationId xmlns:a16="http://schemas.microsoft.com/office/drawing/2014/main" id="{02EF8554-6696-472B-B785-FF3AC8A93424}"/>
                  </a:ext>
                </a:extLst>
              </p:cNvPr>
              <p:cNvSpPr txBox="1"/>
              <p:nvPr/>
            </p:nvSpPr>
            <p:spPr>
              <a:xfrm>
                <a:off x="3724169" y="1254849"/>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dirty="0">
                    <a:solidFill>
                      <a:srgbClr val="003F7C"/>
                    </a:solidFill>
                    <a:latin typeface="Arial"/>
                    <a:ea typeface="Arial"/>
                    <a:cs typeface="Arial"/>
                    <a:sym typeface="Arial"/>
                  </a:rPr>
                  <a:t>Northern Gateway</a:t>
                </a:r>
                <a:endParaRPr dirty="0"/>
              </a:p>
              <a:p>
                <a:pPr marL="0" marR="0" lvl="0" indent="0" algn="ctr" rtl="0">
                  <a:spcBef>
                    <a:spcPts val="0"/>
                  </a:spcBef>
                  <a:spcAft>
                    <a:spcPts val="0"/>
                  </a:spcAft>
                  <a:buNone/>
                </a:pPr>
                <a:r>
                  <a:rPr lang="en-NZ" sz="800" dirty="0">
                    <a:solidFill>
                      <a:srgbClr val="003F7C"/>
                    </a:solidFill>
                    <a:latin typeface="Arial"/>
                    <a:ea typeface="Arial"/>
                    <a:cs typeface="Arial"/>
                    <a:sym typeface="Arial"/>
                  </a:rPr>
                  <a:t>36.1m - 85.6m</a:t>
                </a:r>
                <a:endParaRPr dirty="0"/>
              </a:p>
            </p:txBody>
          </p:sp>
          <p:cxnSp>
            <p:nvCxnSpPr>
              <p:cNvPr id="21" name="Google Shape;281;p13">
                <a:extLst>
                  <a:ext uri="{FF2B5EF4-FFF2-40B4-BE49-F238E27FC236}">
                    <a16:creationId xmlns:a16="http://schemas.microsoft.com/office/drawing/2014/main" id="{2B113940-3D1B-4C9A-9156-7FE2BA7F1866}"/>
                  </a:ext>
                </a:extLst>
              </p:cNvPr>
              <p:cNvCxnSpPr/>
              <p:nvPr/>
            </p:nvCxnSpPr>
            <p:spPr>
              <a:xfrm>
                <a:off x="4842192" y="1424126"/>
                <a:ext cx="177749" cy="374135"/>
              </a:xfrm>
              <a:prstGeom prst="straightConnector1">
                <a:avLst/>
              </a:prstGeom>
              <a:noFill/>
              <a:ln w="9525" cap="flat" cmpd="sng">
                <a:solidFill>
                  <a:schemeClr val="dk2"/>
                </a:solidFill>
                <a:prstDash val="solid"/>
                <a:miter lim="800000"/>
                <a:headEnd type="none" w="sm" len="sm"/>
                <a:tailEnd type="triangle" w="med" len="med"/>
              </a:ln>
            </p:spPr>
          </p:cxnSp>
          <p:cxnSp>
            <p:nvCxnSpPr>
              <p:cNvPr id="22" name="Google Shape;282;p13">
                <a:extLst>
                  <a:ext uri="{FF2B5EF4-FFF2-40B4-BE49-F238E27FC236}">
                    <a16:creationId xmlns:a16="http://schemas.microsoft.com/office/drawing/2014/main" id="{4B577ECA-7052-49A3-B167-483A7D51DEE6}"/>
                  </a:ext>
                </a:extLst>
              </p:cNvPr>
              <p:cNvCxnSpPr/>
              <p:nvPr/>
            </p:nvCxnSpPr>
            <p:spPr>
              <a:xfrm flipH="1">
                <a:off x="3543172" y="4215733"/>
                <a:ext cx="352607" cy="157930"/>
              </a:xfrm>
              <a:prstGeom prst="straightConnector1">
                <a:avLst/>
              </a:prstGeom>
              <a:noFill/>
              <a:ln w="9525" cap="flat" cmpd="sng">
                <a:solidFill>
                  <a:schemeClr val="dk2"/>
                </a:solidFill>
                <a:prstDash val="solid"/>
                <a:miter lim="800000"/>
                <a:headEnd type="none" w="sm" len="sm"/>
                <a:tailEnd type="triangle" w="med" len="med"/>
              </a:ln>
            </p:spPr>
          </p:cxnSp>
          <p:sp>
            <p:nvSpPr>
              <p:cNvPr id="23" name="Google Shape;283;p13">
                <a:extLst>
                  <a:ext uri="{FF2B5EF4-FFF2-40B4-BE49-F238E27FC236}">
                    <a16:creationId xmlns:a16="http://schemas.microsoft.com/office/drawing/2014/main" id="{911C330F-539F-4E35-991F-E447578F94FC}"/>
                  </a:ext>
                </a:extLst>
              </p:cNvPr>
              <p:cNvSpPr txBox="1"/>
              <p:nvPr/>
            </p:nvSpPr>
            <p:spPr>
              <a:xfrm>
                <a:off x="4815435" y="3452722"/>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dirty="0">
                    <a:solidFill>
                      <a:srgbClr val="003F7C"/>
                    </a:solidFill>
                    <a:latin typeface="Arial"/>
                    <a:ea typeface="Arial"/>
                    <a:cs typeface="Arial"/>
                    <a:sym typeface="Arial"/>
                  </a:rPr>
                  <a:t>Badgerys Creek</a:t>
                </a:r>
                <a:endParaRPr dirty="0"/>
              </a:p>
              <a:p>
                <a:pPr marL="0" marR="0" lvl="0" indent="0" algn="ctr" rtl="0">
                  <a:spcBef>
                    <a:spcPts val="0"/>
                  </a:spcBef>
                  <a:spcAft>
                    <a:spcPts val="0"/>
                  </a:spcAft>
                  <a:buNone/>
                </a:pPr>
                <a:r>
                  <a:rPr lang="en-NZ" sz="800" dirty="0">
                    <a:solidFill>
                      <a:srgbClr val="003F7C"/>
                    </a:solidFill>
                    <a:latin typeface="Arial"/>
                    <a:ea typeface="Arial"/>
                    <a:cs typeface="Arial"/>
                    <a:sym typeface="Arial"/>
                  </a:rPr>
                  <a:t>36.5m - 76.2m</a:t>
                </a:r>
                <a:endParaRPr dirty="0"/>
              </a:p>
            </p:txBody>
          </p:sp>
          <p:cxnSp>
            <p:nvCxnSpPr>
              <p:cNvPr id="24" name="Google Shape;284;p13">
                <a:extLst>
                  <a:ext uri="{FF2B5EF4-FFF2-40B4-BE49-F238E27FC236}">
                    <a16:creationId xmlns:a16="http://schemas.microsoft.com/office/drawing/2014/main" id="{1C4DA3AD-C0A8-49D0-9F18-866D8F51C62E}"/>
                  </a:ext>
                </a:extLst>
              </p:cNvPr>
              <p:cNvCxnSpPr/>
              <p:nvPr/>
            </p:nvCxnSpPr>
            <p:spPr>
              <a:xfrm>
                <a:off x="5724128" y="3791276"/>
                <a:ext cx="339324" cy="243833"/>
              </a:xfrm>
              <a:prstGeom prst="straightConnector1">
                <a:avLst/>
              </a:prstGeom>
              <a:noFill/>
              <a:ln w="9525" cap="flat" cmpd="sng">
                <a:solidFill>
                  <a:schemeClr val="dk2"/>
                </a:solidFill>
                <a:prstDash val="solid"/>
                <a:miter lim="800000"/>
                <a:headEnd type="none" w="sm" len="sm"/>
                <a:tailEnd type="triangle" w="med" len="med"/>
              </a:ln>
            </p:spPr>
          </p:cxnSp>
          <p:sp>
            <p:nvSpPr>
              <p:cNvPr id="25" name="Google Shape;285;p13">
                <a:extLst>
                  <a:ext uri="{FF2B5EF4-FFF2-40B4-BE49-F238E27FC236}">
                    <a16:creationId xmlns:a16="http://schemas.microsoft.com/office/drawing/2014/main" id="{2B2C78E5-39A3-47CF-8F07-7CFF35E7B72B}"/>
                  </a:ext>
                </a:extLst>
              </p:cNvPr>
              <p:cNvSpPr txBox="1"/>
              <p:nvPr/>
            </p:nvSpPr>
            <p:spPr>
              <a:xfrm>
                <a:off x="6228184" y="4797152"/>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dirty="0">
                    <a:solidFill>
                      <a:srgbClr val="003F7C"/>
                    </a:solidFill>
                    <a:latin typeface="Arial"/>
                    <a:ea typeface="Arial"/>
                    <a:cs typeface="Arial"/>
                    <a:sym typeface="Arial"/>
                  </a:rPr>
                  <a:t>Aerotropolis Core</a:t>
                </a:r>
                <a:endParaRPr dirty="0"/>
              </a:p>
              <a:p>
                <a:pPr marL="0" marR="0" lvl="0" indent="0" algn="ctr" rtl="0">
                  <a:spcBef>
                    <a:spcPts val="0"/>
                  </a:spcBef>
                  <a:spcAft>
                    <a:spcPts val="0"/>
                  </a:spcAft>
                  <a:buNone/>
                </a:pPr>
                <a:r>
                  <a:rPr lang="en-NZ" sz="800" dirty="0">
                    <a:solidFill>
                      <a:srgbClr val="003F7C"/>
                    </a:solidFill>
                    <a:latin typeface="Arial"/>
                    <a:ea typeface="Arial"/>
                    <a:cs typeface="Arial"/>
                    <a:sym typeface="Arial"/>
                  </a:rPr>
                  <a:t>52.8m - </a:t>
                </a:r>
                <a:r>
                  <a:rPr lang="en-NZ" sz="800" b="1" dirty="0">
                    <a:solidFill>
                      <a:srgbClr val="FF0000"/>
                    </a:solidFill>
                    <a:latin typeface="Arial"/>
                    <a:ea typeface="Arial"/>
                    <a:cs typeface="Arial"/>
                    <a:sym typeface="Arial"/>
                  </a:rPr>
                  <a:t>96.4m</a:t>
                </a:r>
                <a:endParaRPr dirty="0"/>
              </a:p>
            </p:txBody>
          </p:sp>
          <p:cxnSp>
            <p:nvCxnSpPr>
              <p:cNvPr id="26" name="Google Shape;286;p13">
                <a:extLst>
                  <a:ext uri="{FF2B5EF4-FFF2-40B4-BE49-F238E27FC236}">
                    <a16:creationId xmlns:a16="http://schemas.microsoft.com/office/drawing/2014/main" id="{4EBEE4B9-5464-4CBE-9AC5-250EF7A800D1}"/>
                  </a:ext>
                </a:extLst>
              </p:cNvPr>
              <p:cNvCxnSpPr>
                <a:stCxn id="25" idx="1"/>
              </p:cNvCxnSpPr>
              <p:nvPr/>
            </p:nvCxnSpPr>
            <p:spPr>
              <a:xfrm rot="10800000">
                <a:off x="5933584" y="4797229"/>
                <a:ext cx="294600" cy="169200"/>
              </a:xfrm>
              <a:prstGeom prst="straightConnector1">
                <a:avLst/>
              </a:prstGeom>
              <a:noFill/>
              <a:ln w="9525" cap="flat" cmpd="sng">
                <a:solidFill>
                  <a:schemeClr val="dk2"/>
                </a:solidFill>
                <a:prstDash val="solid"/>
                <a:miter lim="800000"/>
                <a:headEnd type="none" w="sm" len="sm"/>
                <a:tailEnd type="triangle" w="med" len="med"/>
              </a:ln>
            </p:spPr>
          </p:cxnSp>
          <p:sp>
            <p:nvSpPr>
              <p:cNvPr id="27" name="Google Shape;287;p13">
                <a:extLst>
                  <a:ext uri="{FF2B5EF4-FFF2-40B4-BE49-F238E27FC236}">
                    <a16:creationId xmlns:a16="http://schemas.microsoft.com/office/drawing/2014/main" id="{3576E6F7-40FA-4ED2-BC84-C2145218D25D}"/>
                  </a:ext>
                </a:extLst>
              </p:cNvPr>
              <p:cNvSpPr txBox="1"/>
              <p:nvPr/>
            </p:nvSpPr>
            <p:spPr>
              <a:xfrm>
                <a:off x="7622544" y="1240191"/>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dirty="0">
                    <a:solidFill>
                      <a:srgbClr val="003F7C"/>
                    </a:solidFill>
                    <a:latin typeface="Arial"/>
                    <a:ea typeface="Arial"/>
                    <a:cs typeface="Arial"/>
                    <a:sym typeface="Arial"/>
                  </a:rPr>
                  <a:t>Mamre Road</a:t>
                </a:r>
                <a:endParaRPr dirty="0"/>
              </a:p>
              <a:p>
                <a:pPr marL="0" marR="0" lvl="0" indent="0" algn="ctr" rtl="0">
                  <a:spcBef>
                    <a:spcPts val="0"/>
                  </a:spcBef>
                  <a:spcAft>
                    <a:spcPts val="0"/>
                  </a:spcAft>
                  <a:buNone/>
                </a:pPr>
                <a:r>
                  <a:rPr lang="en-NZ" sz="800" dirty="0">
                    <a:solidFill>
                      <a:srgbClr val="003F7C"/>
                    </a:solidFill>
                    <a:latin typeface="Arial"/>
                    <a:ea typeface="Arial"/>
                    <a:cs typeface="Arial"/>
                    <a:sym typeface="Arial"/>
                  </a:rPr>
                  <a:t>32.4m -</a:t>
                </a:r>
                <a:r>
                  <a:rPr lang="en-NZ" sz="800" b="1" dirty="0">
                    <a:solidFill>
                      <a:srgbClr val="FF0000"/>
                    </a:solidFill>
                    <a:latin typeface="Arial"/>
                    <a:ea typeface="Arial"/>
                    <a:cs typeface="Arial"/>
                    <a:sym typeface="Arial"/>
                  </a:rPr>
                  <a:t> 94.5m</a:t>
                </a:r>
                <a:endParaRPr dirty="0"/>
              </a:p>
            </p:txBody>
          </p:sp>
          <p:cxnSp>
            <p:nvCxnSpPr>
              <p:cNvPr id="28" name="Google Shape;288;p13">
                <a:extLst>
                  <a:ext uri="{FF2B5EF4-FFF2-40B4-BE49-F238E27FC236}">
                    <a16:creationId xmlns:a16="http://schemas.microsoft.com/office/drawing/2014/main" id="{720311C3-31B3-4245-9FA9-D4D751558D3E}"/>
                  </a:ext>
                </a:extLst>
              </p:cNvPr>
              <p:cNvCxnSpPr/>
              <p:nvPr/>
            </p:nvCxnSpPr>
            <p:spPr>
              <a:xfrm flipH="1">
                <a:off x="7215580" y="1374639"/>
                <a:ext cx="406965" cy="218764"/>
              </a:xfrm>
              <a:prstGeom prst="straightConnector1">
                <a:avLst/>
              </a:prstGeom>
              <a:noFill/>
              <a:ln w="9525" cap="flat" cmpd="sng">
                <a:solidFill>
                  <a:schemeClr val="dk2"/>
                </a:solidFill>
                <a:prstDash val="solid"/>
                <a:miter lim="800000"/>
                <a:headEnd type="none" w="sm" len="sm"/>
                <a:tailEnd type="triangle" w="med" len="med"/>
              </a:ln>
            </p:spPr>
          </p:cxnSp>
        </p:grpSp>
        <p:pic>
          <p:nvPicPr>
            <p:cNvPr id="17" name="Google Shape;289;p13">
              <a:extLst>
                <a:ext uri="{FF2B5EF4-FFF2-40B4-BE49-F238E27FC236}">
                  <a16:creationId xmlns:a16="http://schemas.microsoft.com/office/drawing/2014/main" id="{E1EA2239-5050-4515-9850-20059E67BD93}"/>
                </a:ext>
              </a:extLst>
            </p:cNvPr>
            <p:cNvPicPr preferRelativeResize="0"/>
            <p:nvPr/>
          </p:nvPicPr>
          <p:blipFill rotWithShape="1">
            <a:blip r:embed="rId5">
              <a:alphaModFix/>
            </a:blip>
            <a:srcRect/>
            <a:stretch/>
          </p:blipFill>
          <p:spPr>
            <a:xfrm>
              <a:off x="3003274" y="1292176"/>
              <a:ext cx="119135" cy="218310"/>
            </a:xfrm>
            <a:prstGeom prst="rect">
              <a:avLst/>
            </a:prstGeom>
            <a:noFill/>
            <a:ln>
              <a:noFill/>
            </a:ln>
          </p:spPr>
        </p:pic>
      </p:grpSp>
      <p:sp>
        <p:nvSpPr>
          <p:cNvPr id="37" name="TextBox 36">
            <a:extLst>
              <a:ext uri="{FF2B5EF4-FFF2-40B4-BE49-F238E27FC236}">
                <a16:creationId xmlns:a16="http://schemas.microsoft.com/office/drawing/2014/main" id="{6F1E18D3-5E7D-496B-8371-B93665B9D2AC}"/>
              </a:ext>
            </a:extLst>
          </p:cNvPr>
          <p:cNvSpPr txBox="1"/>
          <p:nvPr/>
        </p:nvSpPr>
        <p:spPr>
          <a:xfrm>
            <a:off x="322862" y="1290429"/>
            <a:ext cx="3803795" cy="4324004"/>
          </a:xfrm>
          <a:prstGeom prst="rect">
            <a:avLst/>
          </a:prstGeom>
          <a:noFill/>
        </p:spPr>
        <p:txBody>
          <a:bodyPr wrap="square">
            <a:spAutoFit/>
          </a:bodyPr>
          <a:lstStyle/>
          <a:p>
            <a:pPr marL="285750" lvl="0" indent="-285750" algn="l" rtl="0">
              <a:lnSpc>
                <a:spcPct val="110000"/>
              </a:lnSpc>
              <a:spcBef>
                <a:spcPts val="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Review of static head from reservoirs vs. precinct elevation</a:t>
            </a:r>
          </a:p>
          <a:p>
            <a:pPr marL="285750" lvl="0" indent="-285750" algn="l" rtl="0">
              <a:lnSpc>
                <a:spcPct val="110000"/>
              </a:lnSpc>
              <a:spcBef>
                <a:spcPts val="75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Target level of service (pressure):</a:t>
            </a:r>
          </a:p>
          <a:p>
            <a:pPr marL="800100" lvl="1" indent="-285750" algn="l" rtl="0">
              <a:lnSpc>
                <a:spcPct val="110000"/>
              </a:lnSpc>
              <a:spcBef>
                <a:spcPts val="375"/>
              </a:spcBef>
              <a:spcAft>
                <a:spcPts val="0"/>
              </a:spcAft>
              <a:buClr>
                <a:schemeClr val="dk2"/>
              </a:buClr>
              <a:buSzPts val="1200"/>
              <a:buChar char="•"/>
            </a:pPr>
            <a:r>
              <a:rPr lang="en-NZ" sz="1700" dirty="0">
                <a:solidFill>
                  <a:schemeClr val="tx2">
                    <a:lumMod val="75000"/>
                  </a:schemeClr>
                </a:solidFill>
                <a:latin typeface="Arial" panose="020B0604020202020204" pitchFamily="34" charset="0"/>
                <a:cs typeface="Arial" panose="020B0604020202020204" pitchFamily="34" charset="0"/>
              </a:rPr>
              <a:t>20m – 60m </a:t>
            </a:r>
          </a:p>
          <a:p>
            <a:pPr marL="514350" lvl="1" indent="0" algn="l" rtl="0">
              <a:lnSpc>
                <a:spcPct val="110000"/>
              </a:lnSpc>
              <a:spcBef>
                <a:spcPts val="375"/>
              </a:spcBef>
              <a:spcAft>
                <a:spcPts val="0"/>
              </a:spcAft>
              <a:buClr>
                <a:schemeClr val="dk2"/>
              </a:buClr>
              <a:buSzPts val="1200"/>
              <a:buNone/>
            </a:pPr>
            <a:r>
              <a:rPr lang="en-NZ" sz="1700" dirty="0">
                <a:solidFill>
                  <a:schemeClr val="tx2">
                    <a:lumMod val="75000"/>
                  </a:schemeClr>
                </a:solidFill>
                <a:latin typeface="Arial" panose="020B0604020202020204" pitchFamily="34" charset="0"/>
                <a:cs typeface="Arial" panose="020B0604020202020204" pitchFamily="34" charset="0"/>
              </a:rPr>
              <a:t>(WSA 03 - Water System Planning Guideline)</a:t>
            </a:r>
          </a:p>
          <a:p>
            <a:pPr marL="285750" lvl="0" indent="-285750" algn="l" rtl="0">
              <a:lnSpc>
                <a:spcPct val="110000"/>
              </a:lnSpc>
              <a:spcBef>
                <a:spcPts val="75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New Reservoir servicing elevation range:</a:t>
            </a:r>
          </a:p>
          <a:p>
            <a:pPr marL="800100" lvl="1" indent="-285750" algn="l" rtl="0">
              <a:lnSpc>
                <a:spcPct val="110000"/>
              </a:lnSpc>
              <a:spcBef>
                <a:spcPts val="375"/>
              </a:spcBef>
              <a:spcAft>
                <a:spcPts val="0"/>
              </a:spcAft>
              <a:buClr>
                <a:schemeClr val="dk2"/>
              </a:buClr>
              <a:buSzPts val="1200"/>
              <a:buChar char="•"/>
            </a:pPr>
            <a:r>
              <a:rPr lang="en-NZ" sz="1700" dirty="0">
                <a:solidFill>
                  <a:schemeClr val="tx2">
                    <a:lumMod val="75000"/>
                  </a:schemeClr>
                </a:solidFill>
                <a:latin typeface="Arial" panose="020B0604020202020204" pitchFamily="34" charset="0"/>
                <a:cs typeface="Arial" panose="020B0604020202020204" pitchFamily="34" charset="0"/>
              </a:rPr>
              <a:t>~53m – 93m</a:t>
            </a:r>
          </a:p>
          <a:p>
            <a:pPr marL="514350" lvl="1" indent="0" algn="l" rtl="0">
              <a:lnSpc>
                <a:spcPct val="110000"/>
              </a:lnSpc>
              <a:spcBef>
                <a:spcPts val="375"/>
              </a:spcBef>
              <a:spcAft>
                <a:spcPts val="0"/>
              </a:spcAft>
              <a:buClr>
                <a:schemeClr val="dk2"/>
              </a:buClr>
              <a:buSzPts val="1200"/>
              <a:buNone/>
            </a:pPr>
            <a:r>
              <a:rPr lang="en-NZ" sz="1700" dirty="0">
                <a:solidFill>
                  <a:schemeClr val="tx2">
                    <a:lumMod val="75000"/>
                  </a:schemeClr>
                </a:solidFill>
                <a:latin typeface="Arial" panose="020B0604020202020204" pitchFamily="34" charset="0"/>
                <a:cs typeface="Arial" panose="020B0604020202020204" pitchFamily="34" charset="0"/>
              </a:rPr>
              <a:t>(Not accounting for </a:t>
            </a:r>
            <a:r>
              <a:rPr lang="en-NZ" sz="1700" dirty="0" err="1">
                <a:solidFill>
                  <a:schemeClr val="tx2">
                    <a:lumMod val="75000"/>
                  </a:schemeClr>
                </a:solidFill>
                <a:latin typeface="Arial" panose="020B0604020202020204" pitchFamily="34" charset="0"/>
                <a:cs typeface="Arial" panose="020B0604020202020204" pitchFamily="34" charset="0"/>
              </a:rPr>
              <a:t>headlosses</a:t>
            </a:r>
            <a:r>
              <a:rPr lang="en-NZ" sz="1700" dirty="0">
                <a:solidFill>
                  <a:schemeClr val="tx2">
                    <a:lumMod val="75000"/>
                  </a:schemeClr>
                </a:solidFill>
                <a:latin typeface="Arial" panose="020B0604020202020204" pitchFamily="34" charset="0"/>
                <a:cs typeface="Arial" panose="020B0604020202020204" pitchFamily="34" charset="0"/>
              </a:rPr>
              <a:t>)</a:t>
            </a:r>
          </a:p>
          <a:p>
            <a:pPr marL="285750" lvl="0" indent="-285750" algn="l" rtl="0">
              <a:lnSpc>
                <a:spcPct val="110000"/>
              </a:lnSpc>
              <a:spcBef>
                <a:spcPts val="75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Some zones fall outside the servicing range of the New Reservoir </a:t>
            </a:r>
          </a:p>
        </p:txBody>
      </p:sp>
    </p:spTree>
    <p:extLst>
      <p:ext uri="{BB962C8B-B14F-4D97-AF65-F5344CB8AC3E}">
        <p14:creationId xmlns:p14="http://schemas.microsoft.com/office/powerpoint/2010/main" val="3663378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oogle Shape;300;p14">
            <a:extLst>
              <a:ext uri="{FF2B5EF4-FFF2-40B4-BE49-F238E27FC236}">
                <a16:creationId xmlns:a16="http://schemas.microsoft.com/office/drawing/2014/main" id="{DB294B94-DA7C-4586-B39B-2C9817E1AD0B}"/>
              </a:ext>
            </a:extLst>
          </p:cNvPr>
          <p:cNvGrpSpPr/>
          <p:nvPr/>
        </p:nvGrpSpPr>
        <p:grpSpPr>
          <a:xfrm>
            <a:off x="5298733" y="1290429"/>
            <a:ext cx="6454142" cy="5404866"/>
            <a:chOff x="2936532" y="1226840"/>
            <a:chExt cx="5998022" cy="5030745"/>
          </a:xfrm>
        </p:grpSpPr>
        <p:grpSp>
          <p:nvGrpSpPr>
            <p:cNvPr id="38" name="Google Shape;301;p14">
              <a:extLst>
                <a:ext uri="{FF2B5EF4-FFF2-40B4-BE49-F238E27FC236}">
                  <a16:creationId xmlns:a16="http://schemas.microsoft.com/office/drawing/2014/main" id="{C58FAEC9-3361-4593-8270-0D2984064FD7}"/>
                </a:ext>
              </a:extLst>
            </p:cNvPr>
            <p:cNvGrpSpPr/>
            <p:nvPr/>
          </p:nvGrpSpPr>
          <p:grpSpPr>
            <a:xfrm>
              <a:off x="2936532" y="1226840"/>
              <a:ext cx="5998022" cy="5030745"/>
              <a:chOff x="2936532" y="1226840"/>
              <a:chExt cx="5998022" cy="5030745"/>
            </a:xfrm>
          </p:grpSpPr>
          <p:grpSp>
            <p:nvGrpSpPr>
              <p:cNvPr id="54" name="Google Shape;302;p14">
                <a:extLst>
                  <a:ext uri="{FF2B5EF4-FFF2-40B4-BE49-F238E27FC236}">
                    <a16:creationId xmlns:a16="http://schemas.microsoft.com/office/drawing/2014/main" id="{083268CF-9310-4FF8-A123-9C154AB727B8}"/>
                  </a:ext>
                </a:extLst>
              </p:cNvPr>
              <p:cNvGrpSpPr/>
              <p:nvPr/>
            </p:nvGrpSpPr>
            <p:grpSpPr>
              <a:xfrm>
                <a:off x="2936532" y="1226840"/>
                <a:ext cx="5998022" cy="5030745"/>
                <a:chOff x="2987824" y="1216988"/>
                <a:chExt cx="5998022" cy="5030745"/>
              </a:xfrm>
            </p:grpSpPr>
            <p:grpSp>
              <p:nvGrpSpPr>
                <p:cNvPr id="56" name="Google Shape;303;p14">
                  <a:extLst>
                    <a:ext uri="{FF2B5EF4-FFF2-40B4-BE49-F238E27FC236}">
                      <a16:creationId xmlns:a16="http://schemas.microsoft.com/office/drawing/2014/main" id="{57403F5D-DB7C-463D-8228-458C4282FED4}"/>
                    </a:ext>
                  </a:extLst>
                </p:cNvPr>
                <p:cNvGrpSpPr/>
                <p:nvPr/>
              </p:nvGrpSpPr>
              <p:grpSpPr>
                <a:xfrm>
                  <a:off x="2987824" y="1216988"/>
                  <a:ext cx="5998022" cy="5030745"/>
                  <a:chOff x="2987824" y="1216988"/>
                  <a:chExt cx="5998022" cy="5030745"/>
                </a:xfrm>
              </p:grpSpPr>
              <p:grpSp>
                <p:nvGrpSpPr>
                  <p:cNvPr id="67" name="Google Shape;304;p14">
                    <a:extLst>
                      <a:ext uri="{FF2B5EF4-FFF2-40B4-BE49-F238E27FC236}">
                        <a16:creationId xmlns:a16="http://schemas.microsoft.com/office/drawing/2014/main" id="{093DCF96-17DB-47FA-B5EE-9FA1037BD254}"/>
                      </a:ext>
                    </a:extLst>
                  </p:cNvPr>
                  <p:cNvGrpSpPr/>
                  <p:nvPr/>
                </p:nvGrpSpPr>
                <p:grpSpPr>
                  <a:xfrm>
                    <a:off x="2987824" y="1216988"/>
                    <a:ext cx="5998022" cy="5030745"/>
                    <a:chOff x="-3514015" y="1035609"/>
                    <a:chExt cx="5998022" cy="5030745"/>
                  </a:xfrm>
                </p:grpSpPr>
                <p:pic>
                  <p:nvPicPr>
                    <p:cNvPr id="72" name="Google Shape;305;p14">
                      <a:extLst>
                        <a:ext uri="{FF2B5EF4-FFF2-40B4-BE49-F238E27FC236}">
                          <a16:creationId xmlns:a16="http://schemas.microsoft.com/office/drawing/2014/main" id="{AAD7EAA7-641B-409B-805D-273CE1F2A8B2}"/>
                        </a:ext>
                      </a:extLst>
                    </p:cNvPr>
                    <p:cNvPicPr preferRelativeResize="0"/>
                    <p:nvPr/>
                  </p:nvPicPr>
                  <p:blipFill rotWithShape="1">
                    <a:blip r:embed="rId3">
                      <a:alphaModFix/>
                    </a:blip>
                    <a:srcRect/>
                    <a:stretch/>
                  </p:blipFill>
                  <p:spPr>
                    <a:xfrm>
                      <a:off x="-3514015" y="1035609"/>
                      <a:ext cx="5998022" cy="5030745"/>
                    </a:xfrm>
                    <a:prstGeom prst="rect">
                      <a:avLst/>
                    </a:prstGeom>
                    <a:noFill/>
                    <a:ln>
                      <a:noFill/>
                    </a:ln>
                  </p:spPr>
                </p:pic>
                <p:pic>
                  <p:nvPicPr>
                    <p:cNvPr id="73" name="Google Shape;306;p14">
                      <a:extLst>
                        <a:ext uri="{FF2B5EF4-FFF2-40B4-BE49-F238E27FC236}">
                          <a16:creationId xmlns:a16="http://schemas.microsoft.com/office/drawing/2014/main" id="{DC7024DD-BF01-4CC3-A1B6-96EFB8475C3D}"/>
                        </a:ext>
                      </a:extLst>
                    </p:cNvPr>
                    <p:cNvPicPr preferRelativeResize="0"/>
                    <p:nvPr/>
                  </p:nvPicPr>
                  <p:blipFill rotWithShape="1">
                    <a:blip r:embed="rId4">
                      <a:alphaModFix/>
                    </a:blip>
                    <a:srcRect/>
                    <a:stretch/>
                  </p:blipFill>
                  <p:spPr>
                    <a:xfrm>
                      <a:off x="1145790" y="4269127"/>
                      <a:ext cx="1286670" cy="1668800"/>
                    </a:xfrm>
                    <a:prstGeom prst="rect">
                      <a:avLst/>
                    </a:prstGeom>
                    <a:noFill/>
                    <a:ln>
                      <a:noFill/>
                    </a:ln>
                  </p:spPr>
                </p:pic>
              </p:grpSp>
              <p:sp>
                <p:nvSpPr>
                  <p:cNvPr id="68" name="Google Shape;307;p14">
                    <a:extLst>
                      <a:ext uri="{FF2B5EF4-FFF2-40B4-BE49-F238E27FC236}">
                        <a16:creationId xmlns:a16="http://schemas.microsoft.com/office/drawing/2014/main" id="{8EA6C63C-7D0B-4527-8FE1-92544D33926C}"/>
                      </a:ext>
                    </a:extLst>
                  </p:cNvPr>
                  <p:cNvSpPr/>
                  <p:nvPr/>
                </p:nvSpPr>
                <p:spPr>
                  <a:xfrm>
                    <a:off x="3670001" y="1798261"/>
                    <a:ext cx="775073" cy="701332"/>
                  </a:xfrm>
                  <a:prstGeom prst="can">
                    <a:avLst>
                      <a:gd name="adj" fmla="val 25000"/>
                    </a:avLst>
                  </a:prstGeom>
                  <a:solidFill>
                    <a:schemeClr val="dk1">
                      <a:alpha val="80000"/>
                    </a:schemeClr>
                  </a:solidFill>
                  <a:ln w="12700" cap="flat" cmpd="sng">
                    <a:solidFill>
                      <a:srgbClr val="003D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lt1"/>
                        </a:solidFill>
                        <a:latin typeface="Arial"/>
                        <a:ea typeface="Arial"/>
                        <a:cs typeface="Arial"/>
                        <a:sym typeface="Arial"/>
                      </a:rPr>
                      <a:t>Badgerys Creek Reservoir</a:t>
                    </a:r>
                    <a:endParaRPr/>
                  </a:p>
                  <a:p>
                    <a:pPr marL="0" marR="0" lvl="0" indent="0" algn="ctr" rtl="0">
                      <a:spcBef>
                        <a:spcPts val="0"/>
                      </a:spcBef>
                      <a:spcAft>
                        <a:spcPts val="0"/>
                      </a:spcAft>
                      <a:buNone/>
                    </a:pPr>
                    <a:r>
                      <a:rPr lang="en-NZ" sz="800">
                        <a:solidFill>
                          <a:schemeClr val="lt1"/>
                        </a:solidFill>
                        <a:latin typeface="Arial"/>
                        <a:ea typeface="Arial"/>
                        <a:cs typeface="Arial"/>
                        <a:sym typeface="Arial"/>
                      </a:rPr>
                      <a:t>TWL: 113m</a:t>
                    </a:r>
                    <a:endParaRPr/>
                  </a:p>
                </p:txBody>
              </p:sp>
              <p:sp>
                <p:nvSpPr>
                  <p:cNvPr id="69" name="Google Shape;308;p14">
                    <a:extLst>
                      <a:ext uri="{FF2B5EF4-FFF2-40B4-BE49-F238E27FC236}">
                        <a16:creationId xmlns:a16="http://schemas.microsoft.com/office/drawing/2014/main" id="{98D91E62-09E1-40E0-B208-273E0A7CE369}"/>
                      </a:ext>
                    </a:extLst>
                  </p:cNvPr>
                  <p:cNvSpPr/>
                  <p:nvPr/>
                </p:nvSpPr>
                <p:spPr>
                  <a:xfrm>
                    <a:off x="7812360" y="3451719"/>
                    <a:ext cx="775073" cy="701332"/>
                  </a:xfrm>
                  <a:prstGeom prst="can">
                    <a:avLst>
                      <a:gd name="adj" fmla="val 25000"/>
                    </a:avLst>
                  </a:prstGeom>
                  <a:solidFill>
                    <a:schemeClr val="dk1">
                      <a:alpha val="80000"/>
                    </a:schemeClr>
                  </a:solidFill>
                  <a:ln w="12700" cap="flat" cmpd="sng">
                    <a:solidFill>
                      <a:srgbClr val="003D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lt1"/>
                        </a:solidFill>
                        <a:latin typeface="Arial"/>
                        <a:ea typeface="Arial"/>
                        <a:cs typeface="Arial"/>
                        <a:sym typeface="Arial"/>
                      </a:rPr>
                      <a:t>Cecil Park Reservoirs</a:t>
                    </a:r>
                    <a:endParaRPr/>
                  </a:p>
                  <a:p>
                    <a:pPr marL="0" marR="0" lvl="0" indent="0" algn="ctr" rtl="0">
                      <a:spcBef>
                        <a:spcPts val="0"/>
                      </a:spcBef>
                      <a:spcAft>
                        <a:spcPts val="0"/>
                      </a:spcAft>
                      <a:buNone/>
                    </a:pPr>
                    <a:r>
                      <a:rPr lang="en-NZ" sz="800">
                        <a:solidFill>
                          <a:schemeClr val="lt1"/>
                        </a:solidFill>
                        <a:latin typeface="Arial"/>
                        <a:ea typeface="Arial"/>
                        <a:cs typeface="Arial"/>
                        <a:sym typeface="Arial"/>
                      </a:rPr>
                      <a:t>TWL: 160m</a:t>
                    </a:r>
                    <a:endParaRPr/>
                  </a:p>
                </p:txBody>
              </p:sp>
              <p:cxnSp>
                <p:nvCxnSpPr>
                  <p:cNvPr id="70" name="Google Shape;309;p14">
                    <a:extLst>
                      <a:ext uri="{FF2B5EF4-FFF2-40B4-BE49-F238E27FC236}">
                        <a16:creationId xmlns:a16="http://schemas.microsoft.com/office/drawing/2014/main" id="{1F2F5DC2-6723-4398-B40E-16B4C0D5E795}"/>
                      </a:ext>
                    </a:extLst>
                  </p:cNvPr>
                  <p:cNvCxnSpPr/>
                  <p:nvPr/>
                </p:nvCxnSpPr>
                <p:spPr>
                  <a:xfrm>
                    <a:off x="4211960" y="2490627"/>
                    <a:ext cx="142442" cy="146285"/>
                  </a:xfrm>
                  <a:prstGeom prst="straightConnector1">
                    <a:avLst/>
                  </a:prstGeom>
                  <a:noFill/>
                  <a:ln w="9525" cap="flat" cmpd="sng">
                    <a:solidFill>
                      <a:schemeClr val="dk2"/>
                    </a:solidFill>
                    <a:prstDash val="solid"/>
                    <a:miter lim="800000"/>
                    <a:headEnd type="none" w="sm" len="sm"/>
                    <a:tailEnd type="triangle" w="med" len="med"/>
                  </a:ln>
                </p:spPr>
              </p:cxnSp>
              <p:cxnSp>
                <p:nvCxnSpPr>
                  <p:cNvPr id="71" name="Google Shape;310;p14">
                    <a:extLst>
                      <a:ext uri="{FF2B5EF4-FFF2-40B4-BE49-F238E27FC236}">
                        <a16:creationId xmlns:a16="http://schemas.microsoft.com/office/drawing/2014/main" id="{923E3205-0FA9-4428-B59B-8A891CADC36A}"/>
                      </a:ext>
                    </a:extLst>
                  </p:cNvPr>
                  <p:cNvCxnSpPr/>
                  <p:nvPr/>
                </p:nvCxnSpPr>
                <p:spPr>
                  <a:xfrm rot="10800000" flipH="1">
                    <a:off x="8587433" y="3501008"/>
                    <a:ext cx="127985" cy="155092"/>
                  </a:xfrm>
                  <a:prstGeom prst="straightConnector1">
                    <a:avLst/>
                  </a:prstGeom>
                  <a:noFill/>
                  <a:ln w="9525" cap="flat" cmpd="sng">
                    <a:solidFill>
                      <a:schemeClr val="dk2"/>
                    </a:solidFill>
                    <a:prstDash val="solid"/>
                    <a:miter lim="800000"/>
                    <a:headEnd type="none" w="sm" len="sm"/>
                    <a:tailEnd type="triangle" w="med" len="med"/>
                  </a:ln>
                </p:spPr>
              </p:cxnSp>
            </p:grpSp>
            <p:sp>
              <p:nvSpPr>
                <p:cNvPr id="57" name="Google Shape;311;p14">
                  <a:extLst>
                    <a:ext uri="{FF2B5EF4-FFF2-40B4-BE49-F238E27FC236}">
                      <a16:creationId xmlns:a16="http://schemas.microsoft.com/office/drawing/2014/main" id="{51EE0EF3-6B61-4F6C-A8F5-61334F6F587A}"/>
                    </a:ext>
                  </a:extLst>
                </p:cNvPr>
                <p:cNvSpPr txBox="1"/>
                <p:nvPr/>
              </p:nvSpPr>
              <p:spPr>
                <a:xfrm>
                  <a:off x="4904715" y="3431077"/>
                  <a:ext cx="97316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Agribusiness Northeast</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59.0m - 85.8m</a:t>
                  </a:r>
                  <a:endParaRPr sz="800" b="1">
                    <a:solidFill>
                      <a:srgbClr val="FF0000"/>
                    </a:solidFill>
                    <a:latin typeface="Arial"/>
                    <a:ea typeface="Arial"/>
                    <a:cs typeface="Arial"/>
                    <a:sym typeface="Arial"/>
                  </a:endParaRPr>
                </a:p>
              </p:txBody>
            </p:sp>
            <p:sp>
              <p:nvSpPr>
                <p:cNvPr id="58" name="Google Shape;312;p14">
                  <a:extLst>
                    <a:ext uri="{FF2B5EF4-FFF2-40B4-BE49-F238E27FC236}">
                      <a16:creationId xmlns:a16="http://schemas.microsoft.com/office/drawing/2014/main" id="{31EC35B1-8C57-444C-AD70-0712F54163BB}"/>
                    </a:ext>
                  </a:extLst>
                </p:cNvPr>
                <p:cNvSpPr txBox="1"/>
                <p:nvPr/>
              </p:nvSpPr>
              <p:spPr>
                <a:xfrm>
                  <a:off x="3724169" y="1254849"/>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Northern Gateway</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36.1m - 85.6m</a:t>
                  </a:r>
                  <a:endParaRPr/>
                </a:p>
              </p:txBody>
            </p:sp>
            <p:cxnSp>
              <p:nvCxnSpPr>
                <p:cNvPr id="59" name="Google Shape;313;p14">
                  <a:extLst>
                    <a:ext uri="{FF2B5EF4-FFF2-40B4-BE49-F238E27FC236}">
                      <a16:creationId xmlns:a16="http://schemas.microsoft.com/office/drawing/2014/main" id="{EDB6CCB8-C0A2-4F89-9F9A-53D8AFD87307}"/>
                    </a:ext>
                  </a:extLst>
                </p:cNvPr>
                <p:cNvCxnSpPr/>
                <p:nvPr/>
              </p:nvCxnSpPr>
              <p:spPr>
                <a:xfrm>
                  <a:off x="4851992" y="1431064"/>
                  <a:ext cx="271451" cy="280485"/>
                </a:xfrm>
                <a:prstGeom prst="straightConnector1">
                  <a:avLst/>
                </a:prstGeom>
                <a:noFill/>
                <a:ln w="9525" cap="flat" cmpd="sng">
                  <a:solidFill>
                    <a:schemeClr val="dk2"/>
                  </a:solidFill>
                  <a:prstDash val="solid"/>
                  <a:miter lim="800000"/>
                  <a:headEnd type="none" w="sm" len="sm"/>
                  <a:tailEnd type="triangle" w="med" len="med"/>
                </a:ln>
              </p:spPr>
            </p:cxnSp>
            <p:cxnSp>
              <p:nvCxnSpPr>
                <p:cNvPr id="60" name="Google Shape;314;p14">
                  <a:extLst>
                    <a:ext uri="{FF2B5EF4-FFF2-40B4-BE49-F238E27FC236}">
                      <a16:creationId xmlns:a16="http://schemas.microsoft.com/office/drawing/2014/main" id="{3FD1EF4A-560B-42A6-B204-8CE47D944F78}"/>
                    </a:ext>
                  </a:extLst>
                </p:cNvPr>
                <p:cNvCxnSpPr/>
                <p:nvPr/>
              </p:nvCxnSpPr>
              <p:spPr>
                <a:xfrm rot="10800000">
                  <a:off x="4662223" y="3272937"/>
                  <a:ext cx="244521" cy="246223"/>
                </a:xfrm>
                <a:prstGeom prst="straightConnector1">
                  <a:avLst/>
                </a:prstGeom>
                <a:noFill/>
                <a:ln w="9525" cap="flat" cmpd="sng">
                  <a:solidFill>
                    <a:schemeClr val="dk2"/>
                  </a:solidFill>
                  <a:prstDash val="solid"/>
                  <a:miter lim="800000"/>
                  <a:headEnd type="none" w="sm" len="sm"/>
                  <a:tailEnd type="triangle" w="med" len="med"/>
                </a:ln>
              </p:spPr>
            </p:cxnSp>
            <p:sp>
              <p:nvSpPr>
                <p:cNvPr id="61" name="Google Shape;315;p14">
                  <a:extLst>
                    <a:ext uri="{FF2B5EF4-FFF2-40B4-BE49-F238E27FC236}">
                      <a16:creationId xmlns:a16="http://schemas.microsoft.com/office/drawing/2014/main" id="{C99D8A08-D877-45D7-BB98-05602BC8790C}"/>
                    </a:ext>
                  </a:extLst>
                </p:cNvPr>
                <p:cNvSpPr txBox="1"/>
                <p:nvPr/>
              </p:nvSpPr>
              <p:spPr>
                <a:xfrm>
                  <a:off x="6611255" y="3818729"/>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Badgerys Creek</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36.5m - 76.2m</a:t>
                  </a:r>
                  <a:endParaRPr/>
                </a:p>
              </p:txBody>
            </p:sp>
            <p:cxnSp>
              <p:nvCxnSpPr>
                <p:cNvPr id="62" name="Google Shape;316;p14">
                  <a:extLst>
                    <a:ext uri="{FF2B5EF4-FFF2-40B4-BE49-F238E27FC236}">
                      <a16:creationId xmlns:a16="http://schemas.microsoft.com/office/drawing/2014/main" id="{864FD4E6-E6B6-42DB-B9F8-0F30088A736F}"/>
                    </a:ext>
                  </a:extLst>
                </p:cNvPr>
                <p:cNvCxnSpPr>
                  <a:stCxn id="61" idx="1"/>
                </p:cNvCxnSpPr>
                <p:nvPr/>
              </p:nvCxnSpPr>
              <p:spPr>
                <a:xfrm rot="10800000">
                  <a:off x="6299555" y="3908506"/>
                  <a:ext cx="311700" cy="79500"/>
                </a:xfrm>
                <a:prstGeom prst="straightConnector1">
                  <a:avLst/>
                </a:prstGeom>
                <a:noFill/>
                <a:ln w="9525" cap="flat" cmpd="sng">
                  <a:solidFill>
                    <a:schemeClr val="dk2"/>
                  </a:solidFill>
                  <a:prstDash val="solid"/>
                  <a:miter lim="800000"/>
                  <a:headEnd type="none" w="sm" len="sm"/>
                  <a:tailEnd type="triangle" w="med" len="med"/>
                </a:ln>
              </p:spPr>
            </p:cxnSp>
            <p:sp>
              <p:nvSpPr>
                <p:cNvPr id="63" name="Google Shape;317;p14">
                  <a:extLst>
                    <a:ext uri="{FF2B5EF4-FFF2-40B4-BE49-F238E27FC236}">
                      <a16:creationId xmlns:a16="http://schemas.microsoft.com/office/drawing/2014/main" id="{9C6CB02D-D4FC-48AC-8994-4520320F677B}"/>
                    </a:ext>
                  </a:extLst>
                </p:cNvPr>
                <p:cNvSpPr txBox="1"/>
                <p:nvPr/>
              </p:nvSpPr>
              <p:spPr>
                <a:xfrm>
                  <a:off x="6228184" y="4797152"/>
                  <a:ext cx="111802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Aerotropolis Core North</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52.8m - 77.4m</a:t>
                  </a:r>
                  <a:endParaRPr/>
                </a:p>
              </p:txBody>
            </p:sp>
            <p:cxnSp>
              <p:nvCxnSpPr>
                <p:cNvPr id="64" name="Google Shape;318;p14">
                  <a:extLst>
                    <a:ext uri="{FF2B5EF4-FFF2-40B4-BE49-F238E27FC236}">
                      <a16:creationId xmlns:a16="http://schemas.microsoft.com/office/drawing/2014/main" id="{D88AC8D1-3296-4F5F-98AF-5D6AD9FC0810}"/>
                    </a:ext>
                  </a:extLst>
                </p:cNvPr>
                <p:cNvCxnSpPr>
                  <a:stCxn id="63" idx="1"/>
                </p:cNvCxnSpPr>
                <p:nvPr/>
              </p:nvCxnSpPr>
              <p:spPr>
                <a:xfrm rot="10800000">
                  <a:off x="5951584" y="4797285"/>
                  <a:ext cx="276600" cy="230700"/>
                </a:xfrm>
                <a:prstGeom prst="straightConnector1">
                  <a:avLst/>
                </a:prstGeom>
                <a:noFill/>
                <a:ln w="9525" cap="flat" cmpd="sng">
                  <a:solidFill>
                    <a:schemeClr val="dk2"/>
                  </a:solidFill>
                  <a:prstDash val="solid"/>
                  <a:miter lim="800000"/>
                  <a:headEnd type="none" w="sm" len="sm"/>
                  <a:tailEnd type="triangle" w="med" len="med"/>
                </a:ln>
              </p:spPr>
            </p:cxnSp>
            <p:sp>
              <p:nvSpPr>
                <p:cNvPr id="65" name="Google Shape;319;p14">
                  <a:extLst>
                    <a:ext uri="{FF2B5EF4-FFF2-40B4-BE49-F238E27FC236}">
                      <a16:creationId xmlns:a16="http://schemas.microsoft.com/office/drawing/2014/main" id="{1112B3A8-3CA6-448F-92B5-5527133D64C6}"/>
                    </a:ext>
                  </a:extLst>
                </p:cNvPr>
                <p:cNvSpPr txBox="1"/>
                <p:nvPr/>
              </p:nvSpPr>
              <p:spPr>
                <a:xfrm>
                  <a:off x="7622544" y="1240191"/>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FF0000"/>
                      </a:solidFill>
                      <a:latin typeface="Arial"/>
                      <a:ea typeface="Arial"/>
                      <a:cs typeface="Arial"/>
                      <a:sym typeface="Arial"/>
                    </a:rPr>
                    <a:t>Mamre Road East</a:t>
                  </a:r>
                  <a:endParaRPr/>
                </a:p>
                <a:p>
                  <a:pPr marL="0" marR="0" lvl="0" indent="0" algn="ctr" rtl="0">
                    <a:spcBef>
                      <a:spcPts val="0"/>
                    </a:spcBef>
                    <a:spcAft>
                      <a:spcPts val="0"/>
                    </a:spcAft>
                    <a:buNone/>
                  </a:pPr>
                  <a:r>
                    <a:rPr lang="en-NZ" sz="800">
                      <a:solidFill>
                        <a:srgbClr val="FF0000"/>
                      </a:solidFill>
                      <a:latin typeface="Arial"/>
                      <a:ea typeface="Arial"/>
                      <a:cs typeface="Arial"/>
                      <a:sym typeface="Arial"/>
                    </a:rPr>
                    <a:t>51.4m -</a:t>
                  </a:r>
                  <a:r>
                    <a:rPr lang="en-NZ" sz="800" b="1">
                      <a:solidFill>
                        <a:srgbClr val="FF0000"/>
                      </a:solidFill>
                      <a:latin typeface="Arial"/>
                      <a:ea typeface="Arial"/>
                      <a:cs typeface="Arial"/>
                      <a:sym typeface="Arial"/>
                    </a:rPr>
                    <a:t> </a:t>
                  </a:r>
                  <a:r>
                    <a:rPr lang="en-NZ" sz="800">
                      <a:solidFill>
                        <a:srgbClr val="FF0000"/>
                      </a:solidFill>
                      <a:latin typeface="Arial"/>
                      <a:ea typeface="Arial"/>
                      <a:cs typeface="Arial"/>
                      <a:sym typeface="Arial"/>
                    </a:rPr>
                    <a:t>94.5m</a:t>
                  </a:r>
                  <a:endParaRPr/>
                </a:p>
              </p:txBody>
            </p:sp>
            <p:cxnSp>
              <p:nvCxnSpPr>
                <p:cNvPr id="66" name="Google Shape;320;p14">
                  <a:extLst>
                    <a:ext uri="{FF2B5EF4-FFF2-40B4-BE49-F238E27FC236}">
                      <a16:creationId xmlns:a16="http://schemas.microsoft.com/office/drawing/2014/main" id="{547A6D4D-E731-4BFF-81FF-915BEFD377F6}"/>
                    </a:ext>
                  </a:extLst>
                </p:cNvPr>
                <p:cNvCxnSpPr/>
                <p:nvPr/>
              </p:nvCxnSpPr>
              <p:spPr>
                <a:xfrm flipH="1">
                  <a:off x="7395411" y="1409468"/>
                  <a:ext cx="227134" cy="302081"/>
                </a:xfrm>
                <a:prstGeom prst="straightConnector1">
                  <a:avLst/>
                </a:prstGeom>
                <a:noFill/>
                <a:ln w="9525" cap="flat" cmpd="sng">
                  <a:solidFill>
                    <a:schemeClr val="dk2"/>
                  </a:solidFill>
                  <a:prstDash val="solid"/>
                  <a:miter lim="800000"/>
                  <a:headEnd type="none" w="sm" len="sm"/>
                  <a:tailEnd type="triangle" w="med" len="med"/>
                </a:ln>
              </p:spPr>
            </p:cxnSp>
          </p:grpSp>
          <p:pic>
            <p:nvPicPr>
              <p:cNvPr id="55" name="Google Shape;321;p14">
                <a:extLst>
                  <a:ext uri="{FF2B5EF4-FFF2-40B4-BE49-F238E27FC236}">
                    <a16:creationId xmlns:a16="http://schemas.microsoft.com/office/drawing/2014/main" id="{FFA317E3-628D-4C34-BE25-CEB95B8CD08D}"/>
                  </a:ext>
                </a:extLst>
              </p:cNvPr>
              <p:cNvPicPr preferRelativeResize="0"/>
              <p:nvPr/>
            </p:nvPicPr>
            <p:blipFill rotWithShape="1">
              <a:blip r:embed="rId5">
                <a:alphaModFix/>
              </a:blip>
              <a:srcRect/>
              <a:stretch/>
            </p:blipFill>
            <p:spPr>
              <a:xfrm>
                <a:off x="3003274" y="1292176"/>
                <a:ext cx="119135" cy="218310"/>
              </a:xfrm>
              <a:prstGeom prst="rect">
                <a:avLst/>
              </a:prstGeom>
              <a:noFill/>
              <a:ln>
                <a:noFill/>
              </a:ln>
            </p:spPr>
          </p:pic>
        </p:grpSp>
        <p:sp>
          <p:nvSpPr>
            <p:cNvPr id="39" name="Google Shape;322;p14">
              <a:extLst>
                <a:ext uri="{FF2B5EF4-FFF2-40B4-BE49-F238E27FC236}">
                  <a16:creationId xmlns:a16="http://schemas.microsoft.com/office/drawing/2014/main" id="{D1C45914-8246-4E8E-883E-287E13856DD5}"/>
                </a:ext>
              </a:extLst>
            </p:cNvPr>
            <p:cNvSpPr/>
            <p:nvPr/>
          </p:nvSpPr>
          <p:spPr>
            <a:xfrm>
              <a:off x="4219575" y="2971800"/>
              <a:ext cx="623887" cy="552450"/>
            </a:xfrm>
            <a:custGeom>
              <a:avLst/>
              <a:gdLst/>
              <a:ahLst/>
              <a:cxnLst/>
              <a:rect l="l" t="t" r="r" b="b"/>
              <a:pathLst>
                <a:path w="623887" h="552450" extrusionOk="0">
                  <a:moveTo>
                    <a:pt x="266700" y="0"/>
                  </a:moveTo>
                  <a:lnTo>
                    <a:pt x="200025" y="38100"/>
                  </a:lnTo>
                  <a:lnTo>
                    <a:pt x="257175" y="104775"/>
                  </a:lnTo>
                  <a:lnTo>
                    <a:pt x="171450" y="190500"/>
                  </a:lnTo>
                  <a:lnTo>
                    <a:pt x="114300" y="295275"/>
                  </a:lnTo>
                  <a:lnTo>
                    <a:pt x="9525" y="352425"/>
                  </a:lnTo>
                  <a:lnTo>
                    <a:pt x="0" y="409575"/>
                  </a:lnTo>
                  <a:lnTo>
                    <a:pt x="38100" y="447675"/>
                  </a:lnTo>
                  <a:lnTo>
                    <a:pt x="152400" y="476250"/>
                  </a:lnTo>
                  <a:lnTo>
                    <a:pt x="297656" y="552450"/>
                  </a:lnTo>
                  <a:lnTo>
                    <a:pt x="292894" y="492918"/>
                  </a:lnTo>
                  <a:lnTo>
                    <a:pt x="385763" y="492919"/>
                  </a:lnTo>
                  <a:lnTo>
                    <a:pt x="414337" y="423862"/>
                  </a:lnTo>
                  <a:lnTo>
                    <a:pt x="602457" y="447675"/>
                  </a:lnTo>
                  <a:lnTo>
                    <a:pt x="623887" y="352425"/>
                  </a:lnTo>
                  <a:lnTo>
                    <a:pt x="600075" y="309562"/>
                  </a:lnTo>
                  <a:lnTo>
                    <a:pt x="590550" y="257175"/>
                  </a:lnTo>
                  <a:lnTo>
                    <a:pt x="609600" y="180975"/>
                  </a:lnTo>
                  <a:lnTo>
                    <a:pt x="497681" y="133350"/>
                  </a:lnTo>
                  <a:lnTo>
                    <a:pt x="361950" y="35719"/>
                  </a:lnTo>
                  <a:lnTo>
                    <a:pt x="266700" y="0"/>
                  </a:lnTo>
                  <a:close/>
                </a:path>
              </a:pathLst>
            </a:custGeom>
            <a:noFill/>
            <a:ln w="28575" cap="flat" cmpd="sng">
              <a:solidFill>
                <a:srgbClr val="0F0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 name="Google Shape;323;p14">
              <a:extLst>
                <a:ext uri="{FF2B5EF4-FFF2-40B4-BE49-F238E27FC236}">
                  <a16:creationId xmlns:a16="http://schemas.microsoft.com/office/drawing/2014/main" id="{72A71329-8723-4953-BE02-296EB3B72F75}"/>
                </a:ext>
              </a:extLst>
            </p:cNvPr>
            <p:cNvSpPr/>
            <p:nvPr/>
          </p:nvSpPr>
          <p:spPr>
            <a:xfrm>
              <a:off x="4867275" y="4276725"/>
              <a:ext cx="1381125" cy="1781175"/>
            </a:xfrm>
            <a:custGeom>
              <a:avLst/>
              <a:gdLst/>
              <a:ahLst/>
              <a:cxnLst/>
              <a:rect l="l" t="t" r="r" b="b"/>
              <a:pathLst>
                <a:path w="1381125" h="1781175" extrusionOk="0">
                  <a:moveTo>
                    <a:pt x="981075" y="1781175"/>
                  </a:moveTo>
                  <a:lnTo>
                    <a:pt x="1104900" y="1438275"/>
                  </a:lnTo>
                  <a:lnTo>
                    <a:pt x="1162050" y="1133475"/>
                  </a:lnTo>
                  <a:lnTo>
                    <a:pt x="1143000" y="1000125"/>
                  </a:lnTo>
                  <a:lnTo>
                    <a:pt x="1057275" y="847725"/>
                  </a:lnTo>
                  <a:lnTo>
                    <a:pt x="1114425" y="704850"/>
                  </a:lnTo>
                  <a:lnTo>
                    <a:pt x="1190625" y="485775"/>
                  </a:lnTo>
                  <a:lnTo>
                    <a:pt x="1343025" y="238125"/>
                  </a:lnTo>
                  <a:lnTo>
                    <a:pt x="1381125" y="161925"/>
                  </a:lnTo>
                  <a:lnTo>
                    <a:pt x="1219200" y="152400"/>
                  </a:lnTo>
                  <a:lnTo>
                    <a:pt x="1066800" y="114300"/>
                  </a:lnTo>
                  <a:lnTo>
                    <a:pt x="952500" y="104775"/>
                  </a:lnTo>
                  <a:lnTo>
                    <a:pt x="800100" y="38100"/>
                  </a:lnTo>
                  <a:lnTo>
                    <a:pt x="714375" y="0"/>
                  </a:lnTo>
                  <a:lnTo>
                    <a:pt x="650875" y="38100"/>
                  </a:lnTo>
                  <a:lnTo>
                    <a:pt x="549275" y="44450"/>
                  </a:lnTo>
                  <a:lnTo>
                    <a:pt x="511175" y="15875"/>
                  </a:lnTo>
                  <a:lnTo>
                    <a:pt x="428625" y="28575"/>
                  </a:lnTo>
                  <a:lnTo>
                    <a:pt x="298450" y="76200"/>
                  </a:lnTo>
                  <a:lnTo>
                    <a:pt x="130175" y="158750"/>
                  </a:lnTo>
                  <a:lnTo>
                    <a:pt x="76200" y="212725"/>
                  </a:lnTo>
                  <a:lnTo>
                    <a:pt x="28575" y="247650"/>
                  </a:lnTo>
                  <a:lnTo>
                    <a:pt x="0" y="342900"/>
                  </a:lnTo>
                  <a:lnTo>
                    <a:pt x="152400" y="323850"/>
                  </a:lnTo>
                  <a:lnTo>
                    <a:pt x="342900" y="400050"/>
                  </a:lnTo>
                  <a:lnTo>
                    <a:pt x="552450" y="400050"/>
                  </a:lnTo>
                  <a:lnTo>
                    <a:pt x="714375" y="323850"/>
                  </a:lnTo>
                  <a:lnTo>
                    <a:pt x="819150" y="285750"/>
                  </a:lnTo>
                  <a:lnTo>
                    <a:pt x="895350" y="266700"/>
                  </a:lnTo>
                  <a:lnTo>
                    <a:pt x="952500" y="285750"/>
                  </a:lnTo>
                  <a:lnTo>
                    <a:pt x="962025" y="361950"/>
                  </a:lnTo>
                  <a:lnTo>
                    <a:pt x="895350" y="428625"/>
                  </a:lnTo>
                  <a:lnTo>
                    <a:pt x="762000" y="600075"/>
                  </a:lnTo>
                  <a:lnTo>
                    <a:pt x="714375" y="752475"/>
                  </a:lnTo>
                  <a:lnTo>
                    <a:pt x="676275" y="847725"/>
                  </a:lnTo>
                  <a:lnTo>
                    <a:pt x="581025" y="1019175"/>
                  </a:lnTo>
                  <a:lnTo>
                    <a:pt x="533400" y="1123950"/>
                  </a:lnTo>
                  <a:lnTo>
                    <a:pt x="552450" y="1238250"/>
                  </a:lnTo>
                  <a:lnTo>
                    <a:pt x="581025" y="1352550"/>
                  </a:lnTo>
                  <a:lnTo>
                    <a:pt x="704850" y="1390650"/>
                  </a:lnTo>
                  <a:lnTo>
                    <a:pt x="790575" y="1504950"/>
                  </a:lnTo>
                  <a:lnTo>
                    <a:pt x="866775" y="1600200"/>
                  </a:lnTo>
                  <a:lnTo>
                    <a:pt x="942975" y="1704975"/>
                  </a:lnTo>
                  <a:lnTo>
                    <a:pt x="1009650" y="1752600"/>
                  </a:lnTo>
                </a:path>
              </a:pathLst>
            </a:custGeom>
            <a:noFill/>
            <a:ln w="28575" cap="flat" cmpd="sng">
              <a:solidFill>
                <a:srgbClr val="0F0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324;p14">
              <a:extLst>
                <a:ext uri="{FF2B5EF4-FFF2-40B4-BE49-F238E27FC236}">
                  <a16:creationId xmlns:a16="http://schemas.microsoft.com/office/drawing/2014/main" id="{E9A1CBA7-7B9A-4C74-ADA6-ABC42899E170}"/>
                </a:ext>
              </a:extLst>
            </p:cNvPr>
            <p:cNvSpPr txBox="1"/>
            <p:nvPr/>
          </p:nvSpPr>
          <p:spPr>
            <a:xfrm>
              <a:off x="6063244" y="5547536"/>
              <a:ext cx="111802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FF0000"/>
                  </a:solidFill>
                  <a:latin typeface="Arial"/>
                  <a:ea typeface="Arial"/>
                  <a:cs typeface="Arial"/>
                  <a:sym typeface="Arial"/>
                </a:rPr>
                <a:t>Aerotropolis Core South</a:t>
              </a:r>
              <a:endParaRPr/>
            </a:p>
            <a:p>
              <a:pPr marL="0" marR="0" lvl="0" indent="0" algn="ctr" rtl="0">
                <a:spcBef>
                  <a:spcPts val="0"/>
                </a:spcBef>
                <a:spcAft>
                  <a:spcPts val="0"/>
                </a:spcAft>
                <a:buNone/>
              </a:pPr>
              <a:r>
                <a:rPr lang="en-NZ" sz="800">
                  <a:solidFill>
                    <a:srgbClr val="FF0000"/>
                  </a:solidFill>
                  <a:latin typeface="Arial"/>
                  <a:ea typeface="Arial"/>
                  <a:cs typeface="Arial"/>
                  <a:sym typeface="Arial"/>
                </a:rPr>
                <a:t>59.2m - 96.4m</a:t>
              </a:r>
              <a:endParaRPr/>
            </a:p>
          </p:txBody>
        </p:sp>
        <p:cxnSp>
          <p:nvCxnSpPr>
            <p:cNvPr id="42" name="Google Shape;325;p14">
              <a:extLst>
                <a:ext uri="{FF2B5EF4-FFF2-40B4-BE49-F238E27FC236}">
                  <a16:creationId xmlns:a16="http://schemas.microsoft.com/office/drawing/2014/main" id="{B76A7FEC-5CC9-4FBE-B4E6-444919BEFB17}"/>
                </a:ext>
              </a:extLst>
            </p:cNvPr>
            <p:cNvCxnSpPr>
              <a:stCxn id="41" idx="1"/>
            </p:cNvCxnSpPr>
            <p:nvPr/>
          </p:nvCxnSpPr>
          <p:spPr>
            <a:xfrm flipH="1">
              <a:off x="5538844" y="5778369"/>
              <a:ext cx="524400" cy="171000"/>
            </a:xfrm>
            <a:prstGeom prst="straightConnector1">
              <a:avLst/>
            </a:prstGeom>
            <a:noFill/>
            <a:ln w="9525" cap="flat" cmpd="sng">
              <a:solidFill>
                <a:schemeClr val="dk2"/>
              </a:solidFill>
              <a:prstDash val="solid"/>
              <a:miter lim="800000"/>
              <a:headEnd type="none" w="sm" len="sm"/>
              <a:tailEnd type="triangle" w="med" len="med"/>
            </a:ln>
          </p:spPr>
        </p:cxnSp>
        <p:sp>
          <p:nvSpPr>
            <p:cNvPr id="43" name="Google Shape;326;p14">
              <a:extLst>
                <a:ext uri="{FF2B5EF4-FFF2-40B4-BE49-F238E27FC236}">
                  <a16:creationId xmlns:a16="http://schemas.microsoft.com/office/drawing/2014/main" id="{7BC83C3D-0E9F-462C-8DFD-1BE59B80AD4C}"/>
                </a:ext>
              </a:extLst>
            </p:cNvPr>
            <p:cNvSpPr/>
            <p:nvPr/>
          </p:nvSpPr>
          <p:spPr>
            <a:xfrm>
              <a:off x="6391922" y="1305017"/>
              <a:ext cx="1383761" cy="1564851"/>
            </a:xfrm>
            <a:custGeom>
              <a:avLst/>
              <a:gdLst/>
              <a:ahLst/>
              <a:cxnLst/>
              <a:rect l="l" t="t" r="r" b="b"/>
              <a:pathLst>
                <a:path w="1383761" h="1564851" extrusionOk="0">
                  <a:moveTo>
                    <a:pt x="149419" y="75785"/>
                  </a:moveTo>
                  <a:lnTo>
                    <a:pt x="408373" y="26633"/>
                  </a:lnTo>
                  <a:lnTo>
                    <a:pt x="532661" y="0"/>
                  </a:lnTo>
                  <a:lnTo>
                    <a:pt x="577049" y="124288"/>
                  </a:lnTo>
                  <a:lnTo>
                    <a:pt x="550416" y="257453"/>
                  </a:lnTo>
                  <a:lnTo>
                    <a:pt x="594804" y="337352"/>
                  </a:lnTo>
                  <a:lnTo>
                    <a:pt x="674703" y="443884"/>
                  </a:lnTo>
                  <a:lnTo>
                    <a:pt x="790113" y="514905"/>
                  </a:lnTo>
                  <a:lnTo>
                    <a:pt x="798991" y="648070"/>
                  </a:lnTo>
                  <a:lnTo>
                    <a:pt x="887767" y="772358"/>
                  </a:lnTo>
                  <a:lnTo>
                    <a:pt x="994299" y="852257"/>
                  </a:lnTo>
                  <a:lnTo>
                    <a:pt x="1056443" y="994300"/>
                  </a:lnTo>
                  <a:lnTo>
                    <a:pt x="1119881" y="1122263"/>
                  </a:lnTo>
                  <a:lnTo>
                    <a:pt x="1383761" y="1121847"/>
                  </a:lnTo>
                  <a:lnTo>
                    <a:pt x="1378998" y="1231431"/>
                  </a:lnTo>
                  <a:lnTo>
                    <a:pt x="1338516" y="1338841"/>
                  </a:lnTo>
                  <a:lnTo>
                    <a:pt x="1204266" y="1328645"/>
                  </a:lnTo>
                  <a:lnTo>
                    <a:pt x="1157541" y="1564851"/>
                  </a:lnTo>
                  <a:lnTo>
                    <a:pt x="878890" y="1526960"/>
                  </a:lnTo>
                  <a:lnTo>
                    <a:pt x="730397" y="1154814"/>
                  </a:lnTo>
                  <a:lnTo>
                    <a:pt x="656948" y="1038688"/>
                  </a:lnTo>
                  <a:lnTo>
                    <a:pt x="566229" y="1103860"/>
                  </a:lnTo>
                  <a:lnTo>
                    <a:pt x="502352" y="1064674"/>
                  </a:lnTo>
                  <a:lnTo>
                    <a:pt x="479395" y="1136342"/>
                  </a:lnTo>
                  <a:lnTo>
                    <a:pt x="426128" y="1109709"/>
                  </a:lnTo>
                  <a:lnTo>
                    <a:pt x="407287" y="1036954"/>
                  </a:lnTo>
                  <a:lnTo>
                    <a:pt x="353373" y="1008795"/>
                  </a:lnTo>
                  <a:lnTo>
                    <a:pt x="343617" y="964406"/>
                  </a:lnTo>
                  <a:lnTo>
                    <a:pt x="230333" y="897639"/>
                  </a:lnTo>
                  <a:cubicBezTo>
                    <a:pt x="230495" y="887783"/>
                    <a:pt x="230658" y="877926"/>
                    <a:pt x="230820" y="868070"/>
                  </a:cubicBezTo>
                  <a:lnTo>
                    <a:pt x="281913" y="859400"/>
                  </a:lnTo>
                  <a:cubicBezTo>
                    <a:pt x="282183" y="873734"/>
                    <a:pt x="265783" y="811868"/>
                    <a:pt x="266053" y="826202"/>
                  </a:cubicBezTo>
                  <a:lnTo>
                    <a:pt x="241870" y="784056"/>
                  </a:lnTo>
                  <a:lnTo>
                    <a:pt x="246194" y="735992"/>
                  </a:lnTo>
                  <a:lnTo>
                    <a:pt x="301841" y="727969"/>
                  </a:lnTo>
                  <a:lnTo>
                    <a:pt x="292247" y="635702"/>
                  </a:lnTo>
                  <a:lnTo>
                    <a:pt x="251766" y="597602"/>
                  </a:lnTo>
                  <a:lnTo>
                    <a:pt x="277382" y="558230"/>
                  </a:lnTo>
                  <a:lnTo>
                    <a:pt x="211284" y="547596"/>
                  </a:lnTo>
                  <a:lnTo>
                    <a:pt x="224323" y="477892"/>
                  </a:lnTo>
                  <a:lnTo>
                    <a:pt x="284086" y="479395"/>
                  </a:lnTo>
                  <a:lnTo>
                    <a:pt x="288848" y="436533"/>
                  </a:lnTo>
                  <a:lnTo>
                    <a:pt x="221942" y="452762"/>
                  </a:lnTo>
                  <a:lnTo>
                    <a:pt x="142043" y="452762"/>
                  </a:lnTo>
                  <a:cubicBezTo>
                    <a:pt x="97007" y="425266"/>
                    <a:pt x="66259" y="412056"/>
                    <a:pt x="6936" y="370273"/>
                  </a:cubicBezTo>
                  <a:lnTo>
                    <a:pt x="0" y="310719"/>
                  </a:lnTo>
                  <a:lnTo>
                    <a:pt x="14287" y="258331"/>
                  </a:lnTo>
                  <a:lnTo>
                    <a:pt x="127755" y="183402"/>
                  </a:lnTo>
                  <a:lnTo>
                    <a:pt x="198776" y="126669"/>
                  </a:lnTo>
                  <a:lnTo>
                    <a:pt x="149419" y="75785"/>
                  </a:lnTo>
                  <a:close/>
                </a:path>
              </a:pathLst>
            </a:custGeom>
            <a:noFill/>
            <a:ln w="28575" cap="flat" cmpd="sng">
              <a:solidFill>
                <a:srgbClr val="0F0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327;p14">
              <a:extLst>
                <a:ext uri="{FF2B5EF4-FFF2-40B4-BE49-F238E27FC236}">
                  <a16:creationId xmlns:a16="http://schemas.microsoft.com/office/drawing/2014/main" id="{24253128-84B2-4D75-899F-1F0D4A88FAF3}"/>
                </a:ext>
              </a:extLst>
            </p:cNvPr>
            <p:cNvSpPr txBox="1"/>
            <p:nvPr/>
          </p:nvSpPr>
          <p:spPr>
            <a:xfrm>
              <a:off x="6821905" y="3002210"/>
              <a:ext cx="111802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003F7C"/>
                  </a:solidFill>
                  <a:latin typeface="Arial"/>
                  <a:ea typeface="Arial"/>
                  <a:cs typeface="Arial"/>
                  <a:sym typeface="Arial"/>
                </a:rPr>
                <a:t>Mamre Road West </a:t>
              </a:r>
              <a:endParaRPr/>
            </a:p>
            <a:p>
              <a:pPr marL="0" marR="0" lvl="0" indent="0" algn="ctr" rtl="0">
                <a:spcBef>
                  <a:spcPts val="0"/>
                </a:spcBef>
                <a:spcAft>
                  <a:spcPts val="0"/>
                </a:spcAft>
                <a:buNone/>
              </a:pPr>
              <a:r>
                <a:rPr lang="en-NZ" sz="800">
                  <a:solidFill>
                    <a:srgbClr val="003F7C"/>
                  </a:solidFill>
                  <a:latin typeface="Arial"/>
                  <a:ea typeface="Arial"/>
                  <a:cs typeface="Arial"/>
                  <a:sym typeface="Arial"/>
                </a:rPr>
                <a:t>32.4m – 78.3m</a:t>
              </a:r>
              <a:endParaRPr/>
            </a:p>
          </p:txBody>
        </p:sp>
        <p:cxnSp>
          <p:nvCxnSpPr>
            <p:cNvPr id="45" name="Google Shape;328;p14">
              <a:extLst>
                <a:ext uri="{FF2B5EF4-FFF2-40B4-BE49-F238E27FC236}">
                  <a16:creationId xmlns:a16="http://schemas.microsoft.com/office/drawing/2014/main" id="{815D04C1-6A58-492F-9BF6-A4163C36F183}"/>
                </a:ext>
              </a:extLst>
            </p:cNvPr>
            <p:cNvCxnSpPr>
              <a:stCxn id="44" idx="0"/>
            </p:cNvCxnSpPr>
            <p:nvPr/>
          </p:nvCxnSpPr>
          <p:spPr>
            <a:xfrm rot="10800000">
              <a:off x="7380916" y="2596910"/>
              <a:ext cx="0" cy="405300"/>
            </a:xfrm>
            <a:prstGeom prst="straightConnector1">
              <a:avLst/>
            </a:prstGeom>
            <a:noFill/>
            <a:ln w="9525" cap="flat" cmpd="sng">
              <a:solidFill>
                <a:schemeClr val="dk2"/>
              </a:solidFill>
              <a:prstDash val="solid"/>
              <a:miter lim="800000"/>
              <a:headEnd type="none" w="sm" len="sm"/>
              <a:tailEnd type="triangle" w="med" len="med"/>
            </a:ln>
          </p:spPr>
        </p:cxnSp>
        <p:sp>
          <p:nvSpPr>
            <p:cNvPr id="46" name="Google Shape;329;p14">
              <a:extLst>
                <a:ext uri="{FF2B5EF4-FFF2-40B4-BE49-F238E27FC236}">
                  <a16:creationId xmlns:a16="http://schemas.microsoft.com/office/drawing/2014/main" id="{84039FE7-2D49-47C6-9C47-DE7E3AF26EF7}"/>
                </a:ext>
              </a:extLst>
            </p:cNvPr>
            <p:cNvSpPr/>
            <p:nvPr/>
          </p:nvSpPr>
          <p:spPr>
            <a:xfrm>
              <a:off x="3398520" y="2552700"/>
              <a:ext cx="1127284" cy="1524000"/>
            </a:xfrm>
            <a:custGeom>
              <a:avLst/>
              <a:gdLst/>
              <a:ahLst/>
              <a:cxnLst/>
              <a:rect l="l" t="t" r="r" b="b"/>
              <a:pathLst>
                <a:path w="1127284" h="1524000" extrusionOk="0">
                  <a:moveTo>
                    <a:pt x="1050131" y="412909"/>
                  </a:moveTo>
                  <a:lnTo>
                    <a:pt x="990600" y="373380"/>
                  </a:lnTo>
                  <a:lnTo>
                    <a:pt x="1036320" y="152400"/>
                  </a:lnTo>
                  <a:lnTo>
                    <a:pt x="1036320" y="7620"/>
                  </a:lnTo>
                  <a:lnTo>
                    <a:pt x="944880" y="0"/>
                  </a:lnTo>
                  <a:lnTo>
                    <a:pt x="815340" y="30480"/>
                  </a:lnTo>
                  <a:lnTo>
                    <a:pt x="662940" y="68580"/>
                  </a:lnTo>
                  <a:lnTo>
                    <a:pt x="579120" y="99060"/>
                  </a:lnTo>
                  <a:lnTo>
                    <a:pt x="464820" y="160020"/>
                  </a:lnTo>
                  <a:lnTo>
                    <a:pt x="312420" y="220980"/>
                  </a:lnTo>
                  <a:lnTo>
                    <a:pt x="198120" y="358140"/>
                  </a:lnTo>
                  <a:lnTo>
                    <a:pt x="144780" y="457200"/>
                  </a:lnTo>
                  <a:lnTo>
                    <a:pt x="114300" y="579120"/>
                  </a:lnTo>
                  <a:lnTo>
                    <a:pt x="76200" y="861060"/>
                  </a:lnTo>
                  <a:lnTo>
                    <a:pt x="7620" y="1295400"/>
                  </a:lnTo>
                  <a:lnTo>
                    <a:pt x="0" y="1356360"/>
                  </a:lnTo>
                  <a:lnTo>
                    <a:pt x="114300" y="1432560"/>
                  </a:lnTo>
                  <a:lnTo>
                    <a:pt x="289560" y="1524000"/>
                  </a:lnTo>
                  <a:lnTo>
                    <a:pt x="289560" y="1524000"/>
                  </a:lnTo>
                  <a:lnTo>
                    <a:pt x="487680" y="1463040"/>
                  </a:lnTo>
                  <a:lnTo>
                    <a:pt x="541020" y="1386840"/>
                  </a:lnTo>
                  <a:cubicBezTo>
                    <a:pt x="540861" y="1360805"/>
                    <a:pt x="540703" y="1334770"/>
                    <a:pt x="540544" y="1308735"/>
                  </a:cubicBezTo>
                  <a:lnTo>
                    <a:pt x="586740" y="1257300"/>
                  </a:lnTo>
                  <a:lnTo>
                    <a:pt x="624840" y="1229202"/>
                  </a:lnTo>
                  <a:lnTo>
                    <a:pt x="651510" y="1283494"/>
                  </a:lnTo>
                  <a:lnTo>
                    <a:pt x="675322" y="1286828"/>
                  </a:lnTo>
                  <a:lnTo>
                    <a:pt x="710565" y="1242060"/>
                  </a:lnTo>
                  <a:lnTo>
                    <a:pt x="754380" y="1226820"/>
                  </a:lnTo>
                  <a:lnTo>
                    <a:pt x="853440" y="1196340"/>
                  </a:lnTo>
                  <a:lnTo>
                    <a:pt x="883920" y="1196340"/>
                  </a:lnTo>
                  <a:lnTo>
                    <a:pt x="883920" y="1173480"/>
                  </a:lnTo>
                  <a:lnTo>
                    <a:pt x="944879" y="1146810"/>
                  </a:lnTo>
                  <a:lnTo>
                    <a:pt x="922020" y="1097280"/>
                  </a:lnTo>
                  <a:lnTo>
                    <a:pt x="1095375" y="1023461"/>
                  </a:lnTo>
                  <a:lnTo>
                    <a:pt x="1127284" y="990124"/>
                  </a:lnTo>
                  <a:lnTo>
                    <a:pt x="1018698" y="954405"/>
                  </a:lnTo>
                  <a:lnTo>
                    <a:pt x="952500" y="916305"/>
                  </a:lnTo>
                  <a:lnTo>
                    <a:pt x="859155" y="896302"/>
                  </a:lnTo>
                  <a:lnTo>
                    <a:pt x="796290" y="841534"/>
                  </a:lnTo>
                  <a:lnTo>
                    <a:pt x="802957" y="760096"/>
                  </a:lnTo>
                  <a:lnTo>
                    <a:pt x="894874" y="707707"/>
                  </a:lnTo>
                  <a:lnTo>
                    <a:pt x="948691" y="644366"/>
                  </a:lnTo>
                  <a:lnTo>
                    <a:pt x="988219" y="575786"/>
                  </a:lnTo>
                  <a:lnTo>
                    <a:pt x="1040130" y="514349"/>
                  </a:lnTo>
                  <a:lnTo>
                    <a:pt x="1007746" y="489108"/>
                  </a:lnTo>
                  <a:lnTo>
                    <a:pt x="984885" y="441960"/>
                  </a:lnTo>
                  <a:lnTo>
                    <a:pt x="1050131" y="412909"/>
                  </a:lnTo>
                  <a:close/>
                </a:path>
              </a:pathLst>
            </a:cu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 name="Google Shape;330;p14">
              <a:extLst>
                <a:ext uri="{FF2B5EF4-FFF2-40B4-BE49-F238E27FC236}">
                  <a16:creationId xmlns:a16="http://schemas.microsoft.com/office/drawing/2014/main" id="{E56AB404-272D-4689-9A98-FF1795BE9603}"/>
                </a:ext>
              </a:extLst>
            </p:cNvPr>
            <p:cNvSpPr/>
            <p:nvPr/>
          </p:nvSpPr>
          <p:spPr>
            <a:xfrm>
              <a:off x="3291840" y="3924300"/>
              <a:ext cx="1066800" cy="1600200"/>
            </a:xfrm>
            <a:custGeom>
              <a:avLst/>
              <a:gdLst/>
              <a:ahLst/>
              <a:cxnLst/>
              <a:rect l="l" t="t" r="r" b="b"/>
              <a:pathLst>
                <a:path w="1066800" h="1600200" extrusionOk="0">
                  <a:moveTo>
                    <a:pt x="91440" y="0"/>
                  </a:moveTo>
                  <a:lnTo>
                    <a:pt x="411480" y="152400"/>
                  </a:lnTo>
                  <a:lnTo>
                    <a:pt x="526257" y="120969"/>
                  </a:lnTo>
                  <a:lnTo>
                    <a:pt x="439102" y="185261"/>
                  </a:lnTo>
                  <a:lnTo>
                    <a:pt x="434340" y="213360"/>
                  </a:lnTo>
                  <a:lnTo>
                    <a:pt x="448627" y="253842"/>
                  </a:lnTo>
                  <a:lnTo>
                    <a:pt x="314801" y="313372"/>
                  </a:lnTo>
                  <a:lnTo>
                    <a:pt x="327660" y="358140"/>
                  </a:lnTo>
                  <a:lnTo>
                    <a:pt x="327660" y="358140"/>
                  </a:lnTo>
                  <a:lnTo>
                    <a:pt x="322421" y="406718"/>
                  </a:lnTo>
                  <a:lnTo>
                    <a:pt x="375761" y="498634"/>
                  </a:lnTo>
                  <a:lnTo>
                    <a:pt x="441007" y="484345"/>
                  </a:lnTo>
                  <a:lnTo>
                    <a:pt x="495300" y="609600"/>
                  </a:lnTo>
                  <a:lnTo>
                    <a:pt x="556260" y="655320"/>
                  </a:lnTo>
                  <a:lnTo>
                    <a:pt x="609600" y="678180"/>
                  </a:lnTo>
                  <a:lnTo>
                    <a:pt x="640080" y="693420"/>
                  </a:lnTo>
                  <a:lnTo>
                    <a:pt x="678180" y="762000"/>
                  </a:lnTo>
                  <a:lnTo>
                    <a:pt x="754380" y="807720"/>
                  </a:lnTo>
                  <a:lnTo>
                    <a:pt x="754380" y="807720"/>
                  </a:lnTo>
                  <a:lnTo>
                    <a:pt x="853440" y="891540"/>
                  </a:lnTo>
                  <a:lnTo>
                    <a:pt x="952500" y="968216"/>
                  </a:lnTo>
                  <a:lnTo>
                    <a:pt x="998220" y="990600"/>
                  </a:lnTo>
                  <a:lnTo>
                    <a:pt x="990600" y="952500"/>
                  </a:lnTo>
                  <a:lnTo>
                    <a:pt x="1013460" y="952500"/>
                  </a:lnTo>
                  <a:lnTo>
                    <a:pt x="1032510" y="1000125"/>
                  </a:lnTo>
                  <a:lnTo>
                    <a:pt x="1066800" y="1013460"/>
                  </a:lnTo>
                  <a:lnTo>
                    <a:pt x="655320" y="1577340"/>
                  </a:lnTo>
                  <a:lnTo>
                    <a:pt x="342900" y="1600200"/>
                  </a:lnTo>
                  <a:lnTo>
                    <a:pt x="160020" y="1203960"/>
                  </a:lnTo>
                  <a:lnTo>
                    <a:pt x="68580" y="990600"/>
                  </a:lnTo>
                  <a:lnTo>
                    <a:pt x="7620" y="822960"/>
                  </a:lnTo>
                  <a:lnTo>
                    <a:pt x="7620" y="701040"/>
                  </a:lnTo>
                  <a:lnTo>
                    <a:pt x="0" y="609600"/>
                  </a:lnTo>
                  <a:lnTo>
                    <a:pt x="0" y="609600"/>
                  </a:lnTo>
                  <a:lnTo>
                    <a:pt x="22860" y="472440"/>
                  </a:lnTo>
                  <a:lnTo>
                    <a:pt x="53340" y="289560"/>
                  </a:lnTo>
                  <a:lnTo>
                    <a:pt x="91440" y="0"/>
                  </a:lnTo>
                  <a:close/>
                </a:path>
              </a:pathLst>
            </a:cu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 name="Google Shape;331;p14">
              <a:extLst>
                <a:ext uri="{FF2B5EF4-FFF2-40B4-BE49-F238E27FC236}">
                  <a16:creationId xmlns:a16="http://schemas.microsoft.com/office/drawing/2014/main" id="{A817CE1B-9016-43EB-A955-689220B74B7E}"/>
                </a:ext>
              </a:extLst>
            </p:cNvPr>
            <p:cNvSpPr/>
            <p:nvPr/>
          </p:nvSpPr>
          <p:spPr>
            <a:xfrm>
              <a:off x="4493419" y="4531519"/>
              <a:ext cx="1350169" cy="1516856"/>
            </a:xfrm>
            <a:custGeom>
              <a:avLst/>
              <a:gdLst/>
              <a:ahLst/>
              <a:cxnLst/>
              <a:rect l="l" t="t" r="r" b="b"/>
              <a:pathLst>
                <a:path w="1350169" h="1516856" extrusionOk="0">
                  <a:moveTo>
                    <a:pt x="0" y="533400"/>
                  </a:moveTo>
                  <a:lnTo>
                    <a:pt x="59531" y="107156"/>
                  </a:lnTo>
                  <a:lnTo>
                    <a:pt x="197644" y="123825"/>
                  </a:lnTo>
                  <a:lnTo>
                    <a:pt x="211931" y="85725"/>
                  </a:lnTo>
                  <a:lnTo>
                    <a:pt x="211931" y="85725"/>
                  </a:lnTo>
                  <a:lnTo>
                    <a:pt x="238125" y="59531"/>
                  </a:lnTo>
                  <a:lnTo>
                    <a:pt x="247650" y="52387"/>
                  </a:lnTo>
                  <a:lnTo>
                    <a:pt x="247650" y="52387"/>
                  </a:lnTo>
                  <a:lnTo>
                    <a:pt x="271462" y="26194"/>
                  </a:lnTo>
                  <a:lnTo>
                    <a:pt x="283369" y="50006"/>
                  </a:lnTo>
                  <a:lnTo>
                    <a:pt x="307181" y="23812"/>
                  </a:lnTo>
                  <a:lnTo>
                    <a:pt x="328612" y="21431"/>
                  </a:lnTo>
                  <a:lnTo>
                    <a:pt x="357187" y="0"/>
                  </a:lnTo>
                  <a:lnTo>
                    <a:pt x="376237" y="14287"/>
                  </a:lnTo>
                  <a:lnTo>
                    <a:pt x="364331" y="69056"/>
                  </a:lnTo>
                  <a:lnTo>
                    <a:pt x="390525" y="100012"/>
                  </a:lnTo>
                  <a:lnTo>
                    <a:pt x="476250" y="88106"/>
                  </a:lnTo>
                  <a:lnTo>
                    <a:pt x="511969" y="83344"/>
                  </a:lnTo>
                  <a:lnTo>
                    <a:pt x="581025" y="107156"/>
                  </a:lnTo>
                  <a:lnTo>
                    <a:pt x="688181" y="147637"/>
                  </a:lnTo>
                  <a:lnTo>
                    <a:pt x="721519" y="154781"/>
                  </a:lnTo>
                  <a:lnTo>
                    <a:pt x="809625" y="159544"/>
                  </a:lnTo>
                  <a:lnTo>
                    <a:pt x="919162" y="161925"/>
                  </a:lnTo>
                  <a:lnTo>
                    <a:pt x="1028700" y="107156"/>
                  </a:lnTo>
                  <a:lnTo>
                    <a:pt x="1128712" y="66675"/>
                  </a:lnTo>
                  <a:lnTo>
                    <a:pt x="1231106" y="33337"/>
                  </a:lnTo>
                  <a:lnTo>
                    <a:pt x="1278731" y="30956"/>
                  </a:lnTo>
                  <a:lnTo>
                    <a:pt x="1316831" y="52387"/>
                  </a:lnTo>
                  <a:lnTo>
                    <a:pt x="1326356" y="90487"/>
                  </a:lnTo>
                  <a:lnTo>
                    <a:pt x="1297781" y="123825"/>
                  </a:lnTo>
                  <a:lnTo>
                    <a:pt x="1266825" y="159544"/>
                  </a:lnTo>
                  <a:lnTo>
                    <a:pt x="1145381" y="316706"/>
                  </a:lnTo>
                  <a:lnTo>
                    <a:pt x="1119187" y="345281"/>
                  </a:lnTo>
                  <a:lnTo>
                    <a:pt x="1095375" y="433387"/>
                  </a:lnTo>
                  <a:lnTo>
                    <a:pt x="1064419" y="523875"/>
                  </a:lnTo>
                  <a:lnTo>
                    <a:pt x="1014412" y="631031"/>
                  </a:lnTo>
                  <a:lnTo>
                    <a:pt x="959644" y="731044"/>
                  </a:lnTo>
                  <a:lnTo>
                    <a:pt x="907256" y="838200"/>
                  </a:lnTo>
                  <a:lnTo>
                    <a:pt x="892969" y="878681"/>
                  </a:lnTo>
                  <a:lnTo>
                    <a:pt x="912019" y="947737"/>
                  </a:lnTo>
                  <a:lnTo>
                    <a:pt x="933450" y="1066800"/>
                  </a:lnTo>
                  <a:lnTo>
                    <a:pt x="942975" y="1109662"/>
                  </a:lnTo>
                  <a:lnTo>
                    <a:pt x="1045369" y="1138237"/>
                  </a:lnTo>
                  <a:lnTo>
                    <a:pt x="1076325" y="1150144"/>
                  </a:lnTo>
                  <a:lnTo>
                    <a:pt x="1188244" y="1304925"/>
                  </a:lnTo>
                  <a:lnTo>
                    <a:pt x="1254919" y="1383506"/>
                  </a:lnTo>
                  <a:lnTo>
                    <a:pt x="1326356" y="1478756"/>
                  </a:lnTo>
                  <a:lnTo>
                    <a:pt x="1350169" y="1512094"/>
                  </a:lnTo>
                  <a:lnTo>
                    <a:pt x="1343025" y="1516856"/>
                  </a:lnTo>
                  <a:lnTo>
                    <a:pt x="857250" y="1495425"/>
                  </a:lnTo>
                  <a:lnTo>
                    <a:pt x="835819" y="1450181"/>
                  </a:lnTo>
                  <a:lnTo>
                    <a:pt x="781050" y="1390650"/>
                  </a:lnTo>
                  <a:lnTo>
                    <a:pt x="683419" y="1331119"/>
                  </a:lnTo>
                  <a:lnTo>
                    <a:pt x="631031" y="1214437"/>
                  </a:lnTo>
                  <a:lnTo>
                    <a:pt x="550069" y="1054894"/>
                  </a:lnTo>
                  <a:lnTo>
                    <a:pt x="528637" y="1016794"/>
                  </a:lnTo>
                  <a:lnTo>
                    <a:pt x="459581" y="945356"/>
                  </a:lnTo>
                  <a:lnTo>
                    <a:pt x="330994" y="857250"/>
                  </a:lnTo>
                  <a:lnTo>
                    <a:pt x="273844" y="814387"/>
                  </a:lnTo>
                  <a:lnTo>
                    <a:pt x="204787" y="716756"/>
                  </a:lnTo>
                  <a:lnTo>
                    <a:pt x="130969" y="633412"/>
                  </a:lnTo>
                  <a:lnTo>
                    <a:pt x="0" y="533400"/>
                  </a:lnTo>
                  <a:close/>
                </a:path>
              </a:pathLst>
            </a:cu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Google Shape;332;p14">
              <a:extLst>
                <a:ext uri="{FF2B5EF4-FFF2-40B4-BE49-F238E27FC236}">
                  <a16:creationId xmlns:a16="http://schemas.microsoft.com/office/drawing/2014/main" id="{BC2AD061-76EE-4582-8CE7-4D3F056A067E}"/>
                </a:ext>
              </a:extLst>
            </p:cNvPr>
            <p:cNvSpPr/>
            <p:nvPr/>
          </p:nvSpPr>
          <p:spPr>
            <a:xfrm>
              <a:off x="6936581" y="1233485"/>
              <a:ext cx="1047750" cy="1181100"/>
            </a:xfrm>
            <a:custGeom>
              <a:avLst/>
              <a:gdLst/>
              <a:ahLst/>
              <a:cxnLst/>
              <a:rect l="l" t="t" r="r" b="b"/>
              <a:pathLst>
                <a:path w="1047750" h="1181100" extrusionOk="0">
                  <a:moveTo>
                    <a:pt x="0" y="71437"/>
                  </a:moveTo>
                  <a:lnTo>
                    <a:pt x="359569" y="0"/>
                  </a:lnTo>
                  <a:lnTo>
                    <a:pt x="309563" y="333375"/>
                  </a:lnTo>
                  <a:lnTo>
                    <a:pt x="788194" y="400050"/>
                  </a:lnTo>
                  <a:lnTo>
                    <a:pt x="754857" y="638175"/>
                  </a:lnTo>
                  <a:lnTo>
                    <a:pt x="912019" y="657225"/>
                  </a:lnTo>
                  <a:lnTo>
                    <a:pt x="1047750" y="897731"/>
                  </a:lnTo>
                  <a:lnTo>
                    <a:pt x="957263" y="959643"/>
                  </a:lnTo>
                  <a:lnTo>
                    <a:pt x="921544" y="1000125"/>
                  </a:lnTo>
                  <a:lnTo>
                    <a:pt x="904875" y="1028700"/>
                  </a:lnTo>
                  <a:lnTo>
                    <a:pt x="845344" y="1128712"/>
                  </a:lnTo>
                  <a:lnTo>
                    <a:pt x="838200" y="1181100"/>
                  </a:lnTo>
                  <a:lnTo>
                    <a:pt x="566738" y="1181100"/>
                  </a:lnTo>
                  <a:lnTo>
                    <a:pt x="566738" y="1143000"/>
                  </a:lnTo>
                  <a:lnTo>
                    <a:pt x="526257" y="1069181"/>
                  </a:lnTo>
                  <a:lnTo>
                    <a:pt x="488157" y="976312"/>
                  </a:lnTo>
                  <a:lnTo>
                    <a:pt x="473869" y="940593"/>
                  </a:lnTo>
                  <a:lnTo>
                    <a:pt x="452438" y="912018"/>
                  </a:lnTo>
                  <a:lnTo>
                    <a:pt x="400050" y="866775"/>
                  </a:lnTo>
                  <a:lnTo>
                    <a:pt x="347663" y="823912"/>
                  </a:lnTo>
                  <a:lnTo>
                    <a:pt x="304800" y="773906"/>
                  </a:lnTo>
                  <a:lnTo>
                    <a:pt x="264319" y="711993"/>
                  </a:lnTo>
                  <a:lnTo>
                    <a:pt x="259557" y="595312"/>
                  </a:lnTo>
                  <a:lnTo>
                    <a:pt x="240507" y="561975"/>
                  </a:lnTo>
                  <a:lnTo>
                    <a:pt x="164307" y="521493"/>
                  </a:lnTo>
                  <a:lnTo>
                    <a:pt x="145257" y="502443"/>
                  </a:lnTo>
                  <a:lnTo>
                    <a:pt x="97632" y="438150"/>
                  </a:lnTo>
                  <a:lnTo>
                    <a:pt x="73819" y="416718"/>
                  </a:lnTo>
                  <a:lnTo>
                    <a:pt x="40482" y="347662"/>
                  </a:lnTo>
                  <a:lnTo>
                    <a:pt x="26194" y="323850"/>
                  </a:lnTo>
                  <a:lnTo>
                    <a:pt x="40482" y="259556"/>
                  </a:lnTo>
                  <a:lnTo>
                    <a:pt x="50007" y="195262"/>
                  </a:lnTo>
                  <a:lnTo>
                    <a:pt x="26194" y="135731"/>
                  </a:lnTo>
                  <a:lnTo>
                    <a:pt x="0" y="71437"/>
                  </a:lnTo>
                  <a:close/>
                </a:path>
              </a:pathLst>
            </a:cu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0" name="Google Shape;333;p14">
              <a:extLst>
                <a:ext uri="{FF2B5EF4-FFF2-40B4-BE49-F238E27FC236}">
                  <a16:creationId xmlns:a16="http://schemas.microsoft.com/office/drawing/2014/main" id="{9248EAF4-7239-4A08-8486-5B8D7C12B968}"/>
                </a:ext>
              </a:extLst>
            </p:cNvPr>
            <p:cNvSpPr txBox="1"/>
            <p:nvPr/>
          </p:nvSpPr>
          <p:spPr>
            <a:xfrm>
              <a:off x="3847221" y="5576584"/>
              <a:ext cx="97316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FF0000"/>
                  </a:solidFill>
                  <a:latin typeface="Arial"/>
                  <a:ea typeface="Arial"/>
                  <a:cs typeface="Arial"/>
                  <a:sym typeface="Arial"/>
                </a:rPr>
                <a:t>Agribusiness South</a:t>
              </a:r>
              <a:endParaRPr/>
            </a:p>
            <a:p>
              <a:pPr marL="0" marR="0" lvl="0" indent="0" algn="ctr" rtl="0">
                <a:spcBef>
                  <a:spcPts val="0"/>
                </a:spcBef>
                <a:spcAft>
                  <a:spcPts val="0"/>
                </a:spcAft>
                <a:buNone/>
              </a:pPr>
              <a:r>
                <a:rPr lang="en-NZ" sz="800">
                  <a:solidFill>
                    <a:srgbClr val="FF0000"/>
                  </a:solidFill>
                  <a:latin typeface="Arial"/>
                  <a:ea typeface="Arial"/>
                  <a:cs typeface="Arial"/>
                  <a:sym typeface="Arial"/>
                </a:rPr>
                <a:t>61.5m - 109.1m</a:t>
              </a:r>
              <a:endParaRPr/>
            </a:p>
          </p:txBody>
        </p:sp>
        <p:cxnSp>
          <p:nvCxnSpPr>
            <p:cNvPr id="51" name="Google Shape;334;p14">
              <a:extLst>
                <a:ext uri="{FF2B5EF4-FFF2-40B4-BE49-F238E27FC236}">
                  <a16:creationId xmlns:a16="http://schemas.microsoft.com/office/drawing/2014/main" id="{3B1B33BB-AB0D-470F-AD7D-BD4AD07DB573}"/>
                </a:ext>
              </a:extLst>
            </p:cNvPr>
            <p:cNvCxnSpPr/>
            <p:nvPr/>
          </p:nvCxnSpPr>
          <p:spPr>
            <a:xfrm rot="10800000">
              <a:off x="3988930" y="5167314"/>
              <a:ext cx="344874" cy="396401"/>
            </a:xfrm>
            <a:prstGeom prst="straightConnector1">
              <a:avLst/>
            </a:prstGeom>
            <a:noFill/>
            <a:ln w="9525" cap="flat" cmpd="sng">
              <a:solidFill>
                <a:schemeClr val="dk2"/>
              </a:solidFill>
              <a:prstDash val="solid"/>
              <a:miter lim="800000"/>
              <a:headEnd type="none" w="sm" len="sm"/>
              <a:tailEnd type="triangle" w="med" len="med"/>
            </a:ln>
          </p:spPr>
        </p:cxnSp>
        <p:sp>
          <p:nvSpPr>
            <p:cNvPr id="52" name="Google Shape;335;p14">
              <a:extLst>
                <a:ext uri="{FF2B5EF4-FFF2-40B4-BE49-F238E27FC236}">
                  <a16:creationId xmlns:a16="http://schemas.microsoft.com/office/drawing/2014/main" id="{CED0EF27-5839-474A-8C32-13B724FBC965}"/>
                </a:ext>
              </a:extLst>
            </p:cNvPr>
            <p:cNvSpPr txBox="1"/>
            <p:nvPr/>
          </p:nvSpPr>
          <p:spPr>
            <a:xfrm>
              <a:off x="3864201" y="3966540"/>
              <a:ext cx="97316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NZ" sz="800" b="1">
                  <a:solidFill>
                    <a:srgbClr val="FF0000"/>
                  </a:solidFill>
                  <a:latin typeface="Arial"/>
                  <a:ea typeface="Arial"/>
                  <a:cs typeface="Arial"/>
                  <a:sym typeface="Arial"/>
                </a:rPr>
                <a:t>Agribusiness Northwest</a:t>
              </a:r>
              <a:endParaRPr/>
            </a:p>
            <a:p>
              <a:pPr marL="0" marR="0" lvl="0" indent="0" algn="ctr" rtl="0">
                <a:spcBef>
                  <a:spcPts val="0"/>
                </a:spcBef>
                <a:spcAft>
                  <a:spcPts val="0"/>
                </a:spcAft>
                <a:buNone/>
              </a:pPr>
              <a:r>
                <a:rPr lang="en-NZ" sz="800">
                  <a:solidFill>
                    <a:srgbClr val="FF0000"/>
                  </a:solidFill>
                  <a:latin typeface="Arial"/>
                  <a:ea typeface="Arial"/>
                  <a:cs typeface="Arial"/>
                  <a:sym typeface="Arial"/>
                </a:rPr>
                <a:t>57.9m - 105.5m</a:t>
              </a:r>
              <a:endParaRPr/>
            </a:p>
          </p:txBody>
        </p:sp>
        <p:cxnSp>
          <p:nvCxnSpPr>
            <p:cNvPr id="53" name="Google Shape;336;p14">
              <a:extLst>
                <a:ext uri="{FF2B5EF4-FFF2-40B4-BE49-F238E27FC236}">
                  <a16:creationId xmlns:a16="http://schemas.microsoft.com/office/drawing/2014/main" id="{055F2B52-4E3B-48E4-BD8F-EE133BD6F65E}"/>
                </a:ext>
              </a:extLst>
            </p:cNvPr>
            <p:cNvCxnSpPr>
              <a:stCxn id="52" idx="0"/>
            </p:cNvCxnSpPr>
            <p:nvPr/>
          </p:nvCxnSpPr>
          <p:spPr>
            <a:xfrm rot="10800000">
              <a:off x="4005784" y="3557340"/>
              <a:ext cx="345000" cy="409200"/>
            </a:xfrm>
            <a:prstGeom prst="straightConnector1">
              <a:avLst/>
            </a:prstGeom>
            <a:noFill/>
            <a:ln w="9525" cap="flat" cmpd="sng">
              <a:solidFill>
                <a:schemeClr val="dk2"/>
              </a:solidFill>
              <a:prstDash val="solid"/>
              <a:miter lim="800000"/>
              <a:headEnd type="none" w="sm" len="sm"/>
              <a:tailEnd type="triangle" w="med" len="med"/>
            </a:ln>
          </p:spPr>
        </p:cxnSp>
      </p:grpSp>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3. Zoning</a:t>
            </a:r>
          </a:p>
        </p:txBody>
      </p:sp>
      <p:sp>
        <p:nvSpPr>
          <p:cNvPr id="37" name="TextBox 36">
            <a:extLst>
              <a:ext uri="{FF2B5EF4-FFF2-40B4-BE49-F238E27FC236}">
                <a16:creationId xmlns:a16="http://schemas.microsoft.com/office/drawing/2014/main" id="{6F1E18D3-5E7D-496B-8371-B93665B9D2AC}"/>
              </a:ext>
            </a:extLst>
          </p:cNvPr>
          <p:cNvSpPr txBox="1"/>
          <p:nvPr/>
        </p:nvSpPr>
        <p:spPr>
          <a:xfrm>
            <a:off x="620002" y="1277083"/>
            <a:ext cx="3803795" cy="2947730"/>
          </a:xfrm>
          <a:prstGeom prst="rect">
            <a:avLst/>
          </a:prstGeom>
          <a:noFill/>
        </p:spPr>
        <p:txBody>
          <a:bodyPr wrap="square">
            <a:spAutoFit/>
          </a:bodyPr>
          <a:lstStyle/>
          <a:p>
            <a:pPr marL="285750" lvl="0" indent="-285750" algn="l" rtl="0">
              <a:lnSpc>
                <a:spcPct val="110000"/>
              </a:lnSpc>
              <a:spcBef>
                <a:spcPts val="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Zoning of precincts based on elevation (and proximity to reservoir)</a:t>
            </a:r>
          </a:p>
          <a:p>
            <a:pPr lvl="1">
              <a:lnSpc>
                <a:spcPct val="110000"/>
              </a:lnSpc>
              <a:buClr>
                <a:schemeClr val="dk2"/>
              </a:buClr>
              <a:buSzPts val="1400"/>
            </a:pPr>
            <a:endParaRPr lang="en-NZ" sz="1700" dirty="0">
              <a:solidFill>
                <a:schemeClr val="tx2">
                  <a:lumMod val="75000"/>
                </a:schemeClr>
              </a:solidFill>
              <a:latin typeface="Arial" panose="020B0604020202020204" pitchFamily="34" charset="0"/>
              <a:cs typeface="Arial" panose="020B0604020202020204" pitchFamily="34" charset="0"/>
            </a:endParaRPr>
          </a:p>
          <a:p>
            <a:pPr marL="285750" lvl="0" indent="-285750" algn="l" rtl="0">
              <a:lnSpc>
                <a:spcPct val="110000"/>
              </a:lnSpc>
              <a:spcBef>
                <a:spcPts val="0"/>
              </a:spcBef>
              <a:spcAft>
                <a:spcPts val="0"/>
              </a:spcAft>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Servicing options assessment required for:</a:t>
            </a:r>
          </a:p>
          <a:p>
            <a:pPr marL="742950" lvl="1" indent="-285750">
              <a:lnSpc>
                <a:spcPct val="110000"/>
              </a:lnSpc>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Agribusiness Northwest</a:t>
            </a:r>
          </a:p>
          <a:p>
            <a:pPr marL="742950" lvl="1" indent="-285750">
              <a:lnSpc>
                <a:spcPct val="110000"/>
              </a:lnSpc>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Agribusiness South</a:t>
            </a:r>
          </a:p>
          <a:p>
            <a:pPr marL="742950" lvl="1" indent="-285750">
              <a:lnSpc>
                <a:spcPct val="110000"/>
              </a:lnSpc>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Aerotropolis Core South</a:t>
            </a:r>
          </a:p>
          <a:p>
            <a:pPr marL="742950" lvl="1" indent="-285750">
              <a:lnSpc>
                <a:spcPct val="110000"/>
              </a:lnSpc>
              <a:buClr>
                <a:schemeClr val="dk2"/>
              </a:buClr>
              <a:buSzPts val="1400"/>
              <a:buFont typeface="Arial"/>
              <a:buChar char="•"/>
            </a:pPr>
            <a:r>
              <a:rPr lang="en-NZ" sz="1700" dirty="0">
                <a:solidFill>
                  <a:schemeClr val="tx2">
                    <a:lumMod val="75000"/>
                  </a:schemeClr>
                </a:solidFill>
                <a:latin typeface="Arial" panose="020B0604020202020204" pitchFamily="34" charset="0"/>
                <a:cs typeface="Arial" panose="020B0604020202020204" pitchFamily="34" charset="0"/>
              </a:rPr>
              <a:t>Mamre Road East</a:t>
            </a:r>
          </a:p>
        </p:txBody>
      </p:sp>
    </p:spTree>
    <p:extLst>
      <p:ext uri="{BB962C8B-B14F-4D97-AF65-F5344CB8AC3E}">
        <p14:creationId xmlns:p14="http://schemas.microsoft.com/office/powerpoint/2010/main" val="80821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75" name="Google Shape;166;p4">
            <a:extLst>
              <a:ext uri="{FF2B5EF4-FFF2-40B4-BE49-F238E27FC236}">
                <a16:creationId xmlns:a16="http://schemas.microsoft.com/office/drawing/2014/main" id="{7F09471D-153D-43DD-BF78-8AF9000FAC97}"/>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4. Decision Making Process</a:t>
            </a:r>
          </a:p>
        </p:txBody>
      </p:sp>
      <p:pic>
        <p:nvPicPr>
          <p:cNvPr id="12" name="Picture 11">
            <a:extLst>
              <a:ext uri="{FF2B5EF4-FFF2-40B4-BE49-F238E27FC236}">
                <a16:creationId xmlns:a16="http://schemas.microsoft.com/office/drawing/2014/main" id="{0C3C9367-E98E-45B3-98A4-149B3E6B5590}"/>
              </a:ext>
            </a:extLst>
          </p:cNvPr>
          <p:cNvPicPr>
            <a:picLocks noChangeAspect="1"/>
          </p:cNvPicPr>
          <p:nvPr/>
        </p:nvPicPr>
        <p:blipFill>
          <a:blip r:embed="rId3"/>
          <a:stretch>
            <a:fillRect/>
          </a:stretch>
        </p:blipFill>
        <p:spPr>
          <a:xfrm>
            <a:off x="457876" y="1958463"/>
            <a:ext cx="6200775" cy="4057650"/>
          </a:xfrm>
          <a:prstGeom prst="rect">
            <a:avLst/>
          </a:prstGeom>
        </p:spPr>
      </p:pic>
      <p:sp>
        <p:nvSpPr>
          <p:cNvPr id="13" name="TextBox 12">
            <a:extLst>
              <a:ext uri="{FF2B5EF4-FFF2-40B4-BE49-F238E27FC236}">
                <a16:creationId xmlns:a16="http://schemas.microsoft.com/office/drawing/2014/main" id="{CF046D39-CB0B-4483-8CE5-E4F89D346DAE}"/>
              </a:ext>
            </a:extLst>
          </p:cNvPr>
          <p:cNvSpPr txBox="1"/>
          <p:nvPr/>
        </p:nvSpPr>
        <p:spPr>
          <a:xfrm>
            <a:off x="6658651" y="2096738"/>
            <a:ext cx="4062940" cy="3781100"/>
          </a:xfrm>
          <a:prstGeom prst="rect">
            <a:avLst/>
          </a:prstGeom>
          <a:noFill/>
        </p:spPr>
        <p:txBody>
          <a:bodyPr wrap="square">
            <a:spAutoFit/>
          </a:bodyPr>
          <a:lstStyle/>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Resilience – local storage and takes demand off Cecil Park</a:t>
            </a:r>
          </a:p>
          <a:p>
            <a:pPr>
              <a:lnSpc>
                <a:spcPct val="110000"/>
              </a:lnSpc>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No additional energy</a:t>
            </a:r>
          </a:p>
          <a:p>
            <a:pPr lvl="0" algn="l" rtl="0">
              <a:lnSpc>
                <a:spcPct val="110000"/>
              </a:lnSpc>
              <a:spcBef>
                <a:spcPts val="0"/>
              </a:spcBef>
              <a:spcAft>
                <a:spcPts val="0"/>
              </a:spcAft>
              <a:buClr>
                <a:schemeClr val="dk2"/>
              </a:buClr>
              <a:buSzPts val="1400"/>
            </a:pPr>
            <a:endParaRPr lang="en-NZ" sz="1700" dirty="0">
              <a:solidFill>
                <a:schemeClr val="tx2">
                  <a:lumMod val="75000"/>
                </a:schemeClr>
              </a:solidFill>
              <a:latin typeface="Arial" panose="020B0604020202020204" pitchFamily="34" charset="0"/>
              <a:cs typeface="Arial" panose="020B0604020202020204" pitchFamily="34" charset="0"/>
            </a:endParaRPr>
          </a:p>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Higher head compared to Badgerys Creek Res</a:t>
            </a:r>
          </a:p>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Existing asset</a:t>
            </a:r>
          </a:p>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No additional energy</a:t>
            </a:r>
          </a:p>
          <a:p>
            <a:pPr lvl="0" algn="l" rtl="0">
              <a:lnSpc>
                <a:spcPct val="110000"/>
              </a:lnSpc>
              <a:spcBef>
                <a:spcPts val="0"/>
              </a:spcBef>
              <a:spcAft>
                <a:spcPts val="0"/>
              </a:spcAft>
              <a:buClr>
                <a:schemeClr val="dk2"/>
              </a:buClr>
              <a:buSzPts val="1400"/>
            </a:pPr>
            <a:endParaRPr lang="en-NZ" sz="1700" dirty="0">
              <a:solidFill>
                <a:schemeClr val="tx2">
                  <a:lumMod val="75000"/>
                </a:schemeClr>
              </a:solidFill>
              <a:latin typeface="Arial" panose="020B0604020202020204" pitchFamily="34" charset="0"/>
              <a:cs typeface="Arial" panose="020B0604020202020204" pitchFamily="34" charset="0"/>
            </a:endParaRPr>
          </a:p>
          <a:p>
            <a:pPr lvl="0" algn="l" rtl="0">
              <a:lnSpc>
                <a:spcPct val="110000"/>
              </a:lnSpc>
              <a:spcBef>
                <a:spcPts val="0"/>
              </a:spcBef>
              <a:spcAft>
                <a:spcPts val="0"/>
              </a:spcAft>
              <a:buClr>
                <a:schemeClr val="dk2"/>
              </a:buClr>
              <a:buSzPts val="1400"/>
            </a:pPr>
            <a:endParaRPr lang="en-NZ" sz="1700" dirty="0">
              <a:solidFill>
                <a:schemeClr val="tx2">
                  <a:lumMod val="75000"/>
                </a:schemeClr>
              </a:solidFill>
              <a:latin typeface="Arial" panose="020B0604020202020204" pitchFamily="34" charset="0"/>
              <a:cs typeface="Arial" panose="020B0604020202020204" pitchFamily="34" charset="0"/>
            </a:endParaRPr>
          </a:p>
          <a:p>
            <a:pPr>
              <a:lnSpc>
                <a:spcPct val="110000"/>
              </a:lnSpc>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Existing asset</a:t>
            </a:r>
          </a:p>
          <a:p>
            <a:pPr>
              <a:lnSpc>
                <a:spcPct val="110000"/>
              </a:lnSpc>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Minimal additional energy</a:t>
            </a:r>
          </a:p>
          <a:p>
            <a:pPr lvl="0" algn="l" rtl="0">
              <a:lnSpc>
                <a:spcPct val="110000"/>
              </a:lnSpc>
              <a:spcBef>
                <a:spcPts val="0"/>
              </a:spcBef>
              <a:spcAft>
                <a:spcPts val="0"/>
              </a:spcAft>
              <a:buClr>
                <a:schemeClr val="dk2"/>
              </a:buClr>
              <a:buSzPts val="1400"/>
            </a:pPr>
            <a:endParaRPr lang="en-NZ" sz="1400" dirty="0">
              <a:solidFill>
                <a:schemeClr val="tx2">
                  <a:lumMod val="75000"/>
                </a:schemeClr>
              </a:solidFill>
              <a:latin typeface="Arial" panose="020B0604020202020204" pitchFamily="34" charset="0"/>
              <a:cs typeface="Arial" panose="020B0604020202020204" pitchFamily="34" charset="0"/>
            </a:endParaRPr>
          </a:p>
          <a:p>
            <a:pPr lvl="0" algn="l" rtl="0">
              <a:lnSpc>
                <a:spcPct val="110000"/>
              </a:lnSpc>
              <a:spcBef>
                <a:spcPts val="0"/>
              </a:spcBef>
              <a:spcAft>
                <a:spcPts val="0"/>
              </a:spcAft>
              <a:buClr>
                <a:schemeClr val="dk2"/>
              </a:buClr>
              <a:buSzPts val="1400"/>
            </a:pPr>
            <a:endParaRPr lang="en-NZ" sz="1400" dirty="0">
              <a:solidFill>
                <a:schemeClr val="tx2">
                  <a:lumMod val="75000"/>
                </a:schemeClr>
              </a:solidFill>
              <a:latin typeface="Arial" panose="020B0604020202020204" pitchFamily="34" charset="0"/>
              <a:cs typeface="Arial" panose="020B0604020202020204" pitchFamily="34" charset="0"/>
            </a:endParaRPr>
          </a:p>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Requires additional energy &amp; maintenance </a:t>
            </a:r>
          </a:p>
          <a:p>
            <a:pPr lvl="0" algn="l" rtl="0">
              <a:lnSpc>
                <a:spcPct val="110000"/>
              </a:lnSpc>
              <a:spcBef>
                <a:spcPts val="0"/>
              </a:spcBef>
              <a:spcAft>
                <a:spcPts val="0"/>
              </a:spcAft>
              <a:buClr>
                <a:schemeClr val="dk2"/>
              </a:buClr>
              <a:buSzPts val="1400"/>
            </a:pPr>
            <a:r>
              <a:rPr lang="en-NZ" sz="1400" dirty="0">
                <a:solidFill>
                  <a:schemeClr val="tx2">
                    <a:lumMod val="75000"/>
                  </a:schemeClr>
                </a:solidFill>
                <a:latin typeface="Arial" panose="020B0604020202020204" pitchFamily="34" charset="0"/>
                <a:cs typeface="Arial" panose="020B0604020202020204" pitchFamily="34" charset="0"/>
              </a:rPr>
              <a:t>Hydraulic rollercoaster</a:t>
            </a:r>
          </a:p>
        </p:txBody>
      </p:sp>
    </p:spTree>
    <p:extLst>
      <p:ext uri="{BB962C8B-B14F-4D97-AF65-F5344CB8AC3E}">
        <p14:creationId xmlns:p14="http://schemas.microsoft.com/office/powerpoint/2010/main" val="2478432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75" name="Google Shape;166;p4">
            <a:extLst>
              <a:ext uri="{FF2B5EF4-FFF2-40B4-BE49-F238E27FC236}">
                <a16:creationId xmlns:a16="http://schemas.microsoft.com/office/drawing/2014/main" id="{7F09471D-153D-43DD-BF78-8AF9000FAC97}"/>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4. Decision Making Process</a:t>
            </a:r>
          </a:p>
        </p:txBody>
      </p:sp>
      <p:cxnSp>
        <p:nvCxnSpPr>
          <p:cNvPr id="6" name="Straight Arrow Connector 5">
            <a:extLst>
              <a:ext uri="{FF2B5EF4-FFF2-40B4-BE49-F238E27FC236}">
                <a16:creationId xmlns:a16="http://schemas.microsoft.com/office/drawing/2014/main" id="{37DF02FC-5D6C-4B42-97AD-3912693C1504}"/>
              </a:ext>
            </a:extLst>
          </p:cNvPr>
          <p:cNvCxnSpPr>
            <a:cxnSpLocks/>
          </p:cNvCxnSpPr>
          <p:nvPr/>
        </p:nvCxnSpPr>
        <p:spPr>
          <a:xfrm>
            <a:off x="301719" y="5936609"/>
            <a:ext cx="7796127" cy="0"/>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4FDB57-99D7-4516-8205-9B3193DA970D}"/>
              </a:ext>
            </a:extLst>
          </p:cNvPr>
          <p:cNvSpPr txBox="1"/>
          <p:nvPr/>
        </p:nvSpPr>
        <p:spPr>
          <a:xfrm>
            <a:off x="301719" y="6049715"/>
            <a:ext cx="1810737" cy="357790"/>
          </a:xfrm>
          <a:prstGeom prst="rect">
            <a:avLst/>
          </a:prstGeom>
          <a:noFill/>
        </p:spPr>
        <p:txBody>
          <a:bodyPr wrap="square">
            <a:spAutoFit/>
          </a:bodyPr>
          <a:lstStyle/>
          <a:p>
            <a:pPr lvl="0" algn="l" rtl="0">
              <a:lnSpc>
                <a:spcPct val="110000"/>
              </a:lnSpc>
              <a:spcBef>
                <a:spcPts val="0"/>
              </a:spcBef>
              <a:spcAft>
                <a:spcPts val="0"/>
              </a:spcAft>
              <a:buClr>
                <a:schemeClr val="dk2"/>
              </a:buClr>
              <a:buSzPts val="1400"/>
            </a:pPr>
            <a:r>
              <a:rPr lang="en-NZ" sz="1700" dirty="0">
                <a:solidFill>
                  <a:srgbClr val="FFC000"/>
                </a:solidFill>
                <a:latin typeface="Arial" panose="020B0604020202020204" pitchFamily="34" charset="0"/>
                <a:cs typeface="Arial" panose="020B0604020202020204" pitchFamily="34" charset="0"/>
              </a:rPr>
              <a:t>Most desirable </a:t>
            </a:r>
          </a:p>
        </p:txBody>
      </p:sp>
      <p:sp>
        <p:nvSpPr>
          <p:cNvPr id="10" name="TextBox 9">
            <a:extLst>
              <a:ext uri="{FF2B5EF4-FFF2-40B4-BE49-F238E27FC236}">
                <a16:creationId xmlns:a16="http://schemas.microsoft.com/office/drawing/2014/main" id="{B3D71E7C-2E8D-4CC6-B0DA-8E5DF38AE3FA}"/>
              </a:ext>
            </a:extLst>
          </p:cNvPr>
          <p:cNvSpPr txBox="1"/>
          <p:nvPr/>
        </p:nvSpPr>
        <p:spPr>
          <a:xfrm>
            <a:off x="6496564" y="6049715"/>
            <a:ext cx="1810737" cy="357790"/>
          </a:xfrm>
          <a:prstGeom prst="rect">
            <a:avLst/>
          </a:prstGeom>
          <a:noFill/>
        </p:spPr>
        <p:txBody>
          <a:bodyPr wrap="square">
            <a:spAutoFit/>
          </a:bodyPr>
          <a:lstStyle/>
          <a:p>
            <a:pPr lvl="0" algn="l" rtl="0">
              <a:lnSpc>
                <a:spcPct val="110000"/>
              </a:lnSpc>
              <a:spcBef>
                <a:spcPts val="0"/>
              </a:spcBef>
              <a:spcAft>
                <a:spcPts val="0"/>
              </a:spcAft>
              <a:buClr>
                <a:schemeClr val="dk2"/>
              </a:buClr>
              <a:buSzPts val="1400"/>
            </a:pPr>
            <a:r>
              <a:rPr lang="en-NZ" sz="1700" dirty="0">
                <a:solidFill>
                  <a:srgbClr val="FFC000"/>
                </a:solidFill>
                <a:latin typeface="Arial" panose="020B0604020202020204" pitchFamily="34" charset="0"/>
                <a:cs typeface="Arial" panose="020B0604020202020204" pitchFamily="34" charset="0"/>
              </a:rPr>
              <a:t>Least desirable</a:t>
            </a:r>
          </a:p>
        </p:txBody>
      </p:sp>
      <p:pic>
        <p:nvPicPr>
          <p:cNvPr id="12" name="Picture 11">
            <a:extLst>
              <a:ext uri="{FF2B5EF4-FFF2-40B4-BE49-F238E27FC236}">
                <a16:creationId xmlns:a16="http://schemas.microsoft.com/office/drawing/2014/main" id="{0C3C9367-E98E-45B3-98A4-149B3E6B5590}"/>
              </a:ext>
            </a:extLst>
          </p:cNvPr>
          <p:cNvPicPr>
            <a:picLocks noChangeAspect="1"/>
          </p:cNvPicPr>
          <p:nvPr/>
        </p:nvPicPr>
        <p:blipFill>
          <a:blip r:embed="rId3"/>
          <a:stretch>
            <a:fillRect/>
          </a:stretch>
        </p:blipFill>
        <p:spPr>
          <a:xfrm>
            <a:off x="767577" y="1726125"/>
            <a:ext cx="6200775" cy="4057650"/>
          </a:xfrm>
          <a:prstGeom prst="rect">
            <a:avLst/>
          </a:prstGeom>
        </p:spPr>
      </p:pic>
      <p:pic>
        <p:nvPicPr>
          <p:cNvPr id="7" name="Picture 6">
            <a:extLst>
              <a:ext uri="{FF2B5EF4-FFF2-40B4-BE49-F238E27FC236}">
                <a16:creationId xmlns:a16="http://schemas.microsoft.com/office/drawing/2014/main" id="{40F0096B-3ED3-4FDA-BB8F-F086E51A95E0}"/>
              </a:ext>
            </a:extLst>
          </p:cNvPr>
          <p:cNvPicPr>
            <a:picLocks noChangeAspect="1"/>
          </p:cNvPicPr>
          <p:nvPr/>
        </p:nvPicPr>
        <p:blipFill>
          <a:blip r:embed="rId4"/>
          <a:stretch>
            <a:fillRect/>
          </a:stretch>
        </p:blipFill>
        <p:spPr>
          <a:xfrm>
            <a:off x="429583" y="1794901"/>
            <a:ext cx="7668263" cy="3920099"/>
          </a:xfrm>
          <a:prstGeom prst="rect">
            <a:avLst/>
          </a:prstGeom>
        </p:spPr>
      </p:pic>
      <p:pic>
        <p:nvPicPr>
          <p:cNvPr id="4" name="Picture 3">
            <a:extLst>
              <a:ext uri="{FF2B5EF4-FFF2-40B4-BE49-F238E27FC236}">
                <a16:creationId xmlns:a16="http://schemas.microsoft.com/office/drawing/2014/main" id="{8F6C78D1-BD2E-4B3B-81BD-E1902E7C412B}"/>
              </a:ext>
            </a:extLst>
          </p:cNvPr>
          <p:cNvPicPr>
            <a:picLocks noChangeAspect="1"/>
          </p:cNvPicPr>
          <p:nvPr/>
        </p:nvPicPr>
        <p:blipFill>
          <a:blip r:embed="rId5"/>
          <a:stretch>
            <a:fillRect/>
          </a:stretch>
        </p:blipFill>
        <p:spPr>
          <a:xfrm>
            <a:off x="7883867" y="1794901"/>
            <a:ext cx="3939958" cy="3270386"/>
          </a:xfrm>
          <a:prstGeom prst="rect">
            <a:avLst/>
          </a:prstGeom>
        </p:spPr>
      </p:pic>
    </p:spTree>
    <p:extLst>
      <p:ext uri="{BB962C8B-B14F-4D97-AF65-F5344CB8AC3E}">
        <p14:creationId xmlns:p14="http://schemas.microsoft.com/office/powerpoint/2010/main" val="423781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D03A3B4-6E20-4706-882F-0A82AA213910}"/>
              </a:ext>
            </a:extLst>
          </p:cNvPr>
          <p:cNvSpPr/>
          <p:nvPr/>
        </p:nvSpPr>
        <p:spPr>
          <a:xfrm>
            <a:off x="2998827" y="754380"/>
            <a:ext cx="5349240" cy="5349240"/>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1" name="Graphic 10" descr="Leaky Tap with solid fill">
            <a:extLst>
              <a:ext uri="{FF2B5EF4-FFF2-40B4-BE49-F238E27FC236}">
                <a16:creationId xmlns:a16="http://schemas.microsoft.com/office/drawing/2014/main" id="{BCA1A9AA-B172-47B1-A1F5-AAE09B43E2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8784" y="1518254"/>
            <a:ext cx="1347216" cy="1347216"/>
          </a:xfrm>
          <a:prstGeom prst="rect">
            <a:avLst/>
          </a:prstGeom>
        </p:spPr>
      </p:pic>
      <p:sp>
        <p:nvSpPr>
          <p:cNvPr id="12" name="Google Shape;166;p4">
            <a:extLst>
              <a:ext uri="{FF2B5EF4-FFF2-40B4-BE49-F238E27FC236}">
                <a16:creationId xmlns:a16="http://schemas.microsoft.com/office/drawing/2014/main" id="{0A4EF7A3-823A-4BF4-B330-23C9A2999C80}"/>
              </a:ext>
            </a:extLst>
          </p:cNvPr>
          <p:cNvSpPr txBox="1">
            <a:spLocks/>
          </p:cNvSpPr>
          <p:nvPr/>
        </p:nvSpPr>
        <p:spPr>
          <a:xfrm>
            <a:off x="3562302" y="2693991"/>
            <a:ext cx="4362497" cy="22338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Servicing Options</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3721501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0">
        <p159:morph option="byObject"/>
      </p:transition>
    </mc:Choice>
    <mc:Fallback xmlns="">
      <p:transition advClick="0"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5" name="Graphic 4" descr="Leaky Tap with solid fill">
            <a:extLst>
              <a:ext uri="{FF2B5EF4-FFF2-40B4-BE49-F238E27FC236}">
                <a16:creationId xmlns:a16="http://schemas.microsoft.com/office/drawing/2014/main" id="{06959673-5C56-42D9-9908-787FC0539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391" y="0"/>
            <a:ext cx="1347216" cy="1347216"/>
          </a:xfrm>
          <a:prstGeom prst="rect">
            <a:avLst/>
          </a:prstGeom>
        </p:spPr>
      </p:pic>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2914651" y="849249"/>
            <a:ext cx="6362699"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Servicing Options</a:t>
            </a:r>
          </a:p>
          <a:p>
            <a:pPr marL="0" indent="0" algn="ctr"/>
            <a:endParaRPr lang="en-NZ" sz="2400" dirty="0">
              <a:solidFill>
                <a:schemeClr val="tx2">
                  <a:lumMod val="75000"/>
                </a:schemeClr>
              </a:solidFill>
            </a:endParaRPr>
          </a:p>
        </p:txBody>
      </p:sp>
      <p:sp>
        <p:nvSpPr>
          <p:cNvPr id="7" name="Google Shape;166;p4">
            <a:extLst>
              <a:ext uri="{FF2B5EF4-FFF2-40B4-BE49-F238E27FC236}">
                <a16:creationId xmlns:a16="http://schemas.microsoft.com/office/drawing/2014/main" id="{B8612E63-988A-4B97-904E-3460A5E465DF}"/>
              </a:ext>
            </a:extLst>
          </p:cNvPr>
          <p:cNvSpPr txBox="1">
            <a:spLocks/>
          </p:cNvSpPr>
          <p:nvPr/>
        </p:nvSpPr>
        <p:spPr>
          <a:xfrm>
            <a:off x="1276349" y="1698498"/>
            <a:ext cx="9810750" cy="9959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3200" dirty="0">
                <a:solidFill>
                  <a:schemeClr val="tx2">
                    <a:lumMod val="75000"/>
                  </a:schemeClr>
                </a:solidFill>
                <a:latin typeface="Arial Black" panose="020B0A04020102020204" pitchFamily="34" charset="0"/>
              </a:rPr>
              <a:t>Aerotropolis Core South</a:t>
            </a:r>
          </a:p>
          <a:p>
            <a:pPr marL="0" indent="0" algn="ctr"/>
            <a:endParaRPr lang="en-NZ" sz="1800" dirty="0">
              <a:solidFill>
                <a:schemeClr val="tx2">
                  <a:lumMod val="75000"/>
                </a:schemeClr>
              </a:solidFill>
            </a:endParaRPr>
          </a:p>
        </p:txBody>
      </p:sp>
      <p:pic>
        <p:nvPicPr>
          <p:cNvPr id="8" name="Google Shape;428;p19">
            <a:extLst>
              <a:ext uri="{FF2B5EF4-FFF2-40B4-BE49-F238E27FC236}">
                <a16:creationId xmlns:a16="http://schemas.microsoft.com/office/drawing/2014/main" id="{B2F89791-45D9-4961-8FD9-7EF023E488B3}"/>
              </a:ext>
            </a:extLst>
          </p:cNvPr>
          <p:cNvPicPr preferRelativeResize="0"/>
          <p:nvPr/>
        </p:nvPicPr>
        <p:blipFill rotWithShape="1">
          <a:blip r:embed="rId5">
            <a:alphaModFix/>
          </a:blip>
          <a:srcRect l="24793" t="58559" r="26783" b="2707"/>
          <a:stretch/>
        </p:blipFill>
        <p:spPr>
          <a:xfrm>
            <a:off x="3788232" y="2761628"/>
            <a:ext cx="4615535" cy="3106511"/>
          </a:xfrm>
          <a:prstGeom prst="rect">
            <a:avLst/>
          </a:prstGeom>
          <a:noFill/>
          <a:ln>
            <a:noFill/>
          </a:ln>
        </p:spPr>
      </p:pic>
    </p:spTree>
    <p:extLst>
      <p:ext uri="{BB962C8B-B14F-4D97-AF65-F5344CB8AC3E}">
        <p14:creationId xmlns:p14="http://schemas.microsoft.com/office/powerpoint/2010/main" val="4280366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0ED0D1-ED3C-48D6-BFE6-2E0EA17B626E}"/>
              </a:ext>
            </a:extLst>
          </p:cNvPr>
          <p:cNvPicPr>
            <a:picLocks noChangeAspect="1"/>
          </p:cNvPicPr>
          <p:nvPr/>
        </p:nvPicPr>
        <p:blipFill>
          <a:blip r:embed="rId2"/>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3883" y="-348722"/>
            <a:ext cx="386822" cy="386822"/>
          </a:xfrm>
          <a:prstGeom prst="rect">
            <a:avLst/>
          </a:prstGeom>
        </p:spPr>
      </p:pic>
      <p:pic>
        <p:nvPicPr>
          <p:cNvPr id="9" name="Google Shape;428;p19">
            <a:extLst>
              <a:ext uri="{FF2B5EF4-FFF2-40B4-BE49-F238E27FC236}">
                <a16:creationId xmlns:a16="http://schemas.microsoft.com/office/drawing/2014/main" id="{1C19C51B-F29C-4780-942F-A9631EF080D5}"/>
              </a:ext>
            </a:extLst>
          </p:cNvPr>
          <p:cNvPicPr preferRelativeResize="0"/>
          <p:nvPr/>
        </p:nvPicPr>
        <p:blipFill rotWithShape="1">
          <a:blip r:embed="rId5">
            <a:alphaModFix/>
          </a:blip>
          <a:srcRect l="24793" t="58559" r="26783" b="2707"/>
          <a:stretch/>
        </p:blipFill>
        <p:spPr>
          <a:xfrm>
            <a:off x="9015813" y="91826"/>
            <a:ext cx="3079291" cy="2072533"/>
          </a:xfrm>
          <a:prstGeom prst="rect">
            <a:avLst/>
          </a:prstGeom>
          <a:noFill/>
          <a:ln>
            <a:noFill/>
          </a:ln>
        </p:spPr>
      </p:pic>
      <p:pic>
        <p:nvPicPr>
          <p:cNvPr id="14" name="Google Shape;427;p19">
            <a:extLst>
              <a:ext uri="{FF2B5EF4-FFF2-40B4-BE49-F238E27FC236}">
                <a16:creationId xmlns:a16="http://schemas.microsoft.com/office/drawing/2014/main" id="{0B1B3F8D-E520-4E7E-AFA1-D7D685A53811}"/>
              </a:ext>
            </a:extLst>
          </p:cNvPr>
          <p:cNvPicPr preferRelativeResize="0"/>
          <p:nvPr/>
        </p:nvPicPr>
        <p:blipFill rotWithShape="1">
          <a:blip r:embed="rId6">
            <a:alphaModFix/>
          </a:blip>
          <a:srcRect/>
          <a:stretch/>
        </p:blipFill>
        <p:spPr>
          <a:xfrm>
            <a:off x="9015813" y="91826"/>
            <a:ext cx="3079291" cy="3798407"/>
          </a:xfrm>
          <a:prstGeom prst="rect">
            <a:avLst/>
          </a:prstGeom>
          <a:noFill/>
          <a:ln>
            <a:noFill/>
          </a:ln>
        </p:spPr>
      </p:pic>
      <p:pic>
        <p:nvPicPr>
          <p:cNvPr id="15" name="Google Shape;433;p19">
            <a:extLst>
              <a:ext uri="{FF2B5EF4-FFF2-40B4-BE49-F238E27FC236}">
                <a16:creationId xmlns:a16="http://schemas.microsoft.com/office/drawing/2014/main" id="{C704D666-34B7-4735-B67C-8CF60E6C4779}"/>
              </a:ext>
            </a:extLst>
          </p:cNvPr>
          <p:cNvPicPr preferRelativeResize="0"/>
          <p:nvPr/>
        </p:nvPicPr>
        <p:blipFill rotWithShape="1">
          <a:blip r:embed="rId7">
            <a:alphaModFix/>
          </a:blip>
          <a:srcRect t="19244" r="33707"/>
          <a:stretch/>
        </p:blipFill>
        <p:spPr>
          <a:xfrm>
            <a:off x="8874376" y="2924514"/>
            <a:ext cx="764198" cy="965719"/>
          </a:xfrm>
          <a:prstGeom prst="rect">
            <a:avLst/>
          </a:prstGeom>
          <a:noFill/>
          <a:ln>
            <a:noFill/>
          </a:ln>
        </p:spPr>
      </p:pic>
      <p:pic>
        <p:nvPicPr>
          <p:cNvPr id="17" name="Google Shape;431;p19">
            <a:extLst>
              <a:ext uri="{FF2B5EF4-FFF2-40B4-BE49-F238E27FC236}">
                <a16:creationId xmlns:a16="http://schemas.microsoft.com/office/drawing/2014/main" id="{BFA5E3A6-DA6B-4CEA-9FA0-3C0C87EFD13D}"/>
              </a:ext>
            </a:extLst>
          </p:cNvPr>
          <p:cNvPicPr preferRelativeResize="0"/>
          <p:nvPr/>
        </p:nvPicPr>
        <p:blipFill rotWithShape="1">
          <a:blip r:embed="rId8">
            <a:alphaModFix/>
          </a:blip>
          <a:srcRect/>
          <a:stretch/>
        </p:blipFill>
        <p:spPr>
          <a:xfrm>
            <a:off x="6481341" y="389406"/>
            <a:ext cx="2225040" cy="2362671"/>
          </a:xfrm>
          <a:prstGeom prst="rect">
            <a:avLst/>
          </a:prstGeom>
          <a:noFill/>
          <a:ln>
            <a:noFill/>
          </a:ln>
        </p:spPr>
      </p:pic>
      <p:cxnSp>
        <p:nvCxnSpPr>
          <p:cNvPr id="18" name="Straight Arrow Connector 17">
            <a:extLst>
              <a:ext uri="{FF2B5EF4-FFF2-40B4-BE49-F238E27FC236}">
                <a16:creationId xmlns:a16="http://schemas.microsoft.com/office/drawing/2014/main" id="{5E7090E4-3048-4335-A9AF-335774EF10EF}"/>
              </a:ext>
            </a:extLst>
          </p:cNvPr>
          <p:cNvCxnSpPr>
            <a:cxnSpLocks/>
          </p:cNvCxnSpPr>
          <p:nvPr/>
        </p:nvCxnSpPr>
        <p:spPr>
          <a:xfrm>
            <a:off x="8256233" y="2097535"/>
            <a:ext cx="1576641" cy="0"/>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464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52 0.0213 L -0.00378 0.29561 L -0.00378 0.29561 " pathEditMode="relative" ptsTypes="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97786021-8286-7628-1818-F3322CCB655B}"/>
              </a:ext>
            </a:extLst>
          </p:cNvPr>
          <p:cNvPicPr>
            <a:picLocks noChangeAspect="1"/>
          </p:cNvPicPr>
          <p:nvPr/>
        </p:nvPicPr>
        <p:blipFill rotWithShape="1">
          <a:blip r:embed="rId3"/>
          <a:srcRect r="188" b="14579"/>
          <a:stretch/>
        </p:blipFill>
        <p:spPr>
          <a:xfrm>
            <a:off x="6924094" y="2099972"/>
            <a:ext cx="4882314" cy="3442353"/>
          </a:xfrm>
          <a:prstGeom prst="rect">
            <a:avLst/>
          </a:prstGeom>
        </p:spPr>
      </p:pic>
      <p:sp>
        <p:nvSpPr>
          <p:cNvPr id="10" name="Google Shape;206;p8">
            <a:extLst>
              <a:ext uri="{FF2B5EF4-FFF2-40B4-BE49-F238E27FC236}">
                <a16:creationId xmlns:a16="http://schemas.microsoft.com/office/drawing/2014/main" id="{A5B713F7-3A06-9923-A911-9FF1FA401558}"/>
              </a:ext>
            </a:extLst>
          </p:cNvPr>
          <p:cNvSpPr txBox="1">
            <a:spLocks/>
          </p:cNvSpPr>
          <p:nvPr/>
        </p:nvSpPr>
        <p:spPr>
          <a:xfrm>
            <a:off x="236917" y="2557724"/>
            <a:ext cx="6687177" cy="26616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1828800" marR="0" lvl="3"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857250" lvl="1" algn="l">
              <a:lnSpc>
                <a:spcPct val="110000"/>
              </a:lnSpc>
              <a:spcBef>
                <a:spcPts val="0"/>
              </a:spcBef>
              <a:buClr>
                <a:schemeClr val="dk2"/>
              </a:buClr>
              <a:buSzPts val="1200"/>
              <a:buChar char="•"/>
            </a:pPr>
            <a:r>
              <a:rPr lang="en-NZ" sz="2400" dirty="0">
                <a:solidFill>
                  <a:schemeClr val="tx2">
                    <a:lumMod val="75000"/>
                  </a:schemeClr>
                </a:solidFill>
                <a:latin typeface="Arial Black" panose="020B0A04020102020204" pitchFamily="34" charset="0"/>
              </a:rPr>
              <a:t>Located 45km outside of Sydney CBD</a:t>
            </a:r>
            <a:endParaRPr lang="en-US" sz="2400" dirty="0">
              <a:solidFill>
                <a:schemeClr val="tx2">
                  <a:lumMod val="75000"/>
                </a:schemeClr>
              </a:solidFill>
              <a:latin typeface="Arial Black" panose="020B0A04020102020204" pitchFamily="34" charset="0"/>
            </a:endParaRPr>
          </a:p>
          <a:p>
            <a:pPr marL="857250" lvl="1" algn="l">
              <a:lnSpc>
                <a:spcPct val="110000"/>
              </a:lnSpc>
              <a:spcBef>
                <a:spcPts val="0"/>
              </a:spcBef>
              <a:buClr>
                <a:schemeClr val="dk2"/>
              </a:buClr>
              <a:buSzPts val="1200"/>
              <a:buChar char="•"/>
            </a:pPr>
            <a:r>
              <a:rPr lang="en-NZ" sz="2400" dirty="0">
                <a:solidFill>
                  <a:schemeClr val="tx2">
                    <a:lumMod val="75000"/>
                  </a:schemeClr>
                </a:solidFill>
                <a:latin typeface="Arial Black" panose="020B0A04020102020204" pitchFamily="34" charset="0"/>
              </a:rPr>
              <a:t>11,200 hectares</a:t>
            </a:r>
          </a:p>
          <a:p>
            <a:pPr marL="857250" lvl="1" algn="l">
              <a:lnSpc>
                <a:spcPct val="110000"/>
              </a:lnSpc>
              <a:spcBef>
                <a:spcPts val="0"/>
              </a:spcBef>
              <a:buClr>
                <a:schemeClr val="dk2"/>
              </a:buClr>
              <a:buSzPts val="1200"/>
              <a:buChar char="•"/>
            </a:pPr>
            <a:r>
              <a:rPr lang="en-NZ" sz="2400" dirty="0">
                <a:solidFill>
                  <a:schemeClr val="tx2">
                    <a:lumMod val="75000"/>
                  </a:schemeClr>
                </a:solidFill>
                <a:latin typeface="Arial Black" panose="020B0A04020102020204" pitchFamily="34" charset="0"/>
              </a:rPr>
              <a:t>100,000 new residential dwellings</a:t>
            </a:r>
          </a:p>
          <a:p>
            <a:pPr marL="857250" lvl="1" algn="l">
              <a:lnSpc>
                <a:spcPct val="110000"/>
              </a:lnSpc>
              <a:spcBef>
                <a:spcPts val="0"/>
              </a:spcBef>
              <a:buClr>
                <a:schemeClr val="dk2"/>
              </a:buClr>
              <a:buSzPts val="1200"/>
              <a:buChar char="•"/>
            </a:pPr>
            <a:r>
              <a:rPr lang="en-NZ" sz="2400" dirty="0">
                <a:solidFill>
                  <a:schemeClr val="tx2">
                    <a:lumMod val="75000"/>
                  </a:schemeClr>
                </a:solidFill>
                <a:latin typeface="Arial Black" panose="020B0A04020102020204" pitchFamily="34" charset="0"/>
              </a:rPr>
              <a:t>Estimated 200,000 jobs</a:t>
            </a:r>
          </a:p>
          <a:p>
            <a:pPr marL="857250" lvl="1" algn="l">
              <a:lnSpc>
                <a:spcPct val="110000"/>
              </a:lnSpc>
              <a:spcBef>
                <a:spcPts val="0"/>
              </a:spcBef>
              <a:buClr>
                <a:schemeClr val="dk2"/>
              </a:buClr>
              <a:buSzPts val="1200"/>
              <a:buChar char="•"/>
            </a:pPr>
            <a:endParaRPr lang="en-NZ" sz="2400" dirty="0">
              <a:solidFill>
                <a:schemeClr val="tx2">
                  <a:lumMod val="75000"/>
                </a:schemeClr>
              </a:solidFill>
            </a:endParaRPr>
          </a:p>
        </p:txBody>
      </p:sp>
      <p:sp>
        <p:nvSpPr>
          <p:cNvPr id="5" name="Google Shape;166;p4">
            <a:extLst>
              <a:ext uri="{FF2B5EF4-FFF2-40B4-BE49-F238E27FC236}">
                <a16:creationId xmlns:a16="http://schemas.microsoft.com/office/drawing/2014/main" id="{5697C5EB-AF01-4452-8F29-E2BCC754F8DB}"/>
              </a:ext>
            </a:extLst>
          </p:cNvPr>
          <p:cNvSpPr txBox="1">
            <a:spLocks/>
          </p:cNvSpPr>
          <p:nvPr/>
        </p:nvSpPr>
        <p:spPr>
          <a:xfrm>
            <a:off x="385592" y="-1"/>
            <a:ext cx="10788703" cy="209997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4000" dirty="0">
                <a:solidFill>
                  <a:schemeClr val="tx2">
                    <a:lumMod val="75000"/>
                  </a:schemeClr>
                </a:solidFill>
                <a:latin typeface="Arial Black" panose="020B0A04020102020204" pitchFamily="34" charset="0"/>
              </a:rPr>
              <a:t>Western Sydney Aerotropolis Growth Area (WSAGA)</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25313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1B4BDD-6BF2-433A-8D93-5E5216BD55B6}"/>
              </a:ext>
            </a:extLst>
          </p:cNvPr>
          <p:cNvPicPr>
            <a:picLocks noChangeAspect="1"/>
          </p:cNvPicPr>
          <p:nvPr/>
        </p:nvPicPr>
        <p:blipFill>
          <a:blip r:embed="rId3"/>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0700" y="1542221"/>
            <a:ext cx="386822" cy="386822"/>
          </a:xfrm>
          <a:prstGeom prst="rect">
            <a:avLst/>
          </a:prstGeom>
        </p:spPr>
      </p:pic>
      <p:pic>
        <p:nvPicPr>
          <p:cNvPr id="9" name="Google Shape;428;p19">
            <a:extLst>
              <a:ext uri="{FF2B5EF4-FFF2-40B4-BE49-F238E27FC236}">
                <a16:creationId xmlns:a16="http://schemas.microsoft.com/office/drawing/2014/main" id="{1C19C51B-F29C-4780-942F-A9631EF080D5}"/>
              </a:ext>
            </a:extLst>
          </p:cNvPr>
          <p:cNvPicPr preferRelativeResize="0"/>
          <p:nvPr/>
        </p:nvPicPr>
        <p:blipFill rotWithShape="1">
          <a:blip r:embed="rId6">
            <a:alphaModFix/>
          </a:blip>
          <a:srcRect l="24793" t="58559" r="26783" b="2707"/>
          <a:stretch/>
        </p:blipFill>
        <p:spPr>
          <a:xfrm>
            <a:off x="9015813" y="91826"/>
            <a:ext cx="3079291" cy="2072533"/>
          </a:xfrm>
          <a:prstGeom prst="rect">
            <a:avLst/>
          </a:prstGeom>
          <a:noFill/>
          <a:ln>
            <a:noFill/>
          </a:ln>
        </p:spPr>
      </p:pic>
      <p:cxnSp>
        <p:nvCxnSpPr>
          <p:cNvPr id="12" name="Straight Arrow Connector 11">
            <a:extLst>
              <a:ext uri="{FF2B5EF4-FFF2-40B4-BE49-F238E27FC236}">
                <a16:creationId xmlns:a16="http://schemas.microsoft.com/office/drawing/2014/main" id="{0E11F95E-A277-42EA-9AEB-B672D432481C}"/>
              </a:ext>
            </a:extLst>
          </p:cNvPr>
          <p:cNvCxnSpPr>
            <a:cxnSpLocks/>
          </p:cNvCxnSpPr>
          <p:nvPr/>
        </p:nvCxnSpPr>
        <p:spPr>
          <a:xfrm>
            <a:off x="5601810" y="2843259"/>
            <a:ext cx="3124940" cy="0"/>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166;p4">
            <a:extLst>
              <a:ext uri="{FF2B5EF4-FFF2-40B4-BE49-F238E27FC236}">
                <a16:creationId xmlns:a16="http://schemas.microsoft.com/office/drawing/2014/main" id="{0E03F210-3032-4332-B8C9-9BE26C0E3A9F}"/>
              </a:ext>
            </a:extLst>
          </p:cNvPr>
          <p:cNvSpPr txBox="1">
            <a:spLocks/>
          </p:cNvSpPr>
          <p:nvPr/>
        </p:nvSpPr>
        <p:spPr>
          <a:xfrm>
            <a:off x="8842159" y="2541875"/>
            <a:ext cx="2601158" cy="1213359"/>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700" dirty="0">
                <a:solidFill>
                  <a:schemeClr val="tx2">
                    <a:lumMod val="75000"/>
                  </a:schemeClr>
                </a:solidFill>
              </a:rPr>
              <a:t>High Elevation Areas within Precinct can be gravity fed via Cecil Park Reservoir. But pressure too high at lower elevations</a:t>
            </a:r>
          </a:p>
        </p:txBody>
      </p:sp>
    </p:spTree>
    <p:extLst>
      <p:ext uri="{BB962C8B-B14F-4D97-AF65-F5344CB8AC3E}">
        <p14:creationId xmlns:p14="http://schemas.microsoft.com/office/powerpoint/2010/main" val="371983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65 0.01759 L 0.07253 0.01759 L 0.07409 0.1963 " pathEditMode="relative" ptsTypes="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7FE312-DB19-435B-8928-A25EE407D245}"/>
              </a:ext>
            </a:extLst>
          </p:cNvPr>
          <p:cNvPicPr>
            <a:picLocks noChangeAspect="1"/>
          </p:cNvPicPr>
          <p:nvPr/>
        </p:nvPicPr>
        <p:blipFill>
          <a:blip r:embed="rId2"/>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2990" y="2761732"/>
            <a:ext cx="386822" cy="386822"/>
          </a:xfrm>
          <a:prstGeom prst="rect">
            <a:avLst/>
          </a:prstGeom>
        </p:spPr>
      </p:pic>
      <p:pic>
        <p:nvPicPr>
          <p:cNvPr id="9" name="Google Shape;428;p19">
            <a:extLst>
              <a:ext uri="{FF2B5EF4-FFF2-40B4-BE49-F238E27FC236}">
                <a16:creationId xmlns:a16="http://schemas.microsoft.com/office/drawing/2014/main" id="{1C19C51B-F29C-4780-942F-A9631EF080D5}"/>
              </a:ext>
            </a:extLst>
          </p:cNvPr>
          <p:cNvPicPr preferRelativeResize="0"/>
          <p:nvPr/>
        </p:nvPicPr>
        <p:blipFill rotWithShape="1">
          <a:blip r:embed="rId5">
            <a:alphaModFix/>
          </a:blip>
          <a:srcRect l="24793" t="58559" r="26783" b="2707"/>
          <a:stretch/>
        </p:blipFill>
        <p:spPr>
          <a:xfrm>
            <a:off x="9015813" y="91826"/>
            <a:ext cx="3079291" cy="2072533"/>
          </a:xfrm>
          <a:prstGeom prst="rect">
            <a:avLst/>
          </a:prstGeom>
          <a:noFill/>
          <a:ln>
            <a:noFill/>
          </a:ln>
        </p:spPr>
      </p:pic>
      <p:pic>
        <p:nvPicPr>
          <p:cNvPr id="7" name="Graphic 6" descr="Water with solid fill">
            <a:extLst>
              <a:ext uri="{FF2B5EF4-FFF2-40B4-BE49-F238E27FC236}">
                <a16:creationId xmlns:a16="http://schemas.microsoft.com/office/drawing/2014/main" id="{533D917C-6C82-41C8-8F11-60B50D0220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3767" y="2761732"/>
            <a:ext cx="386822" cy="386822"/>
          </a:xfrm>
          <a:prstGeom prst="rect">
            <a:avLst/>
          </a:prstGeom>
        </p:spPr>
      </p:pic>
      <p:cxnSp>
        <p:nvCxnSpPr>
          <p:cNvPr id="15" name="Straight Arrow Connector 14">
            <a:extLst>
              <a:ext uri="{FF2B5EF4-FFF2-40B4-BE49-F238E27FC236}">
                <a16:creationId xmlns:a16="http://schemas.microsoft.com/office/drawing/2014/main" id="{2B959BE0-C9B1-4592-8D6C-EF60651F49CC}"/>
              </a:ext>
            </a:extLst>
          </p:cNvPr>
          <p:cNvCxnSpPr>
            <a:cxnSpLocks/>
          </p:cNvCxnSpPr>
          <p:nvPr/>
        </p:nvCxnSpPr>
        <p:spPr>
          <a:xfrm>
            <a:off x="5601810" y="2843259"/>
            <a:ext cx="3124940" cy="0"/>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166;p4">
            <a:extLst>
              <a:ext uri="{FF2B5EF4-FFF2-40B4-BE49-F238E27FC236}">
                <a16:creationId xmlns:a16="http://schemas.microsoft.com/office/drawing/2014/main" id="{B2823303-C5CE-4D85-B368-141B0267117B}"/>
              </a:ext>
            </a:extLst>
          </p:cNvPr>
          <p:cNvSpPr txBox="1">
            <a:spLocks/>
          </p:cNvSpPr>
          <p:nvPr/>
        </p:nvSpPr>
        <p:spPr>
          <a:xfrm>
            <a:off x="8842159" y="2541875"/>
            <a:ext cx="2601158" cy="1213359"/>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700" dirty="0">
                <a:solidFill>
                  <a:schemeClr val="tx2">
                    <a:lumMod val="75000"/>
                  </a:schemeClr>
                </a:solidFill>
              </a:rPr>
              <a:t>High Elevation Areas within Precinct can be gravity fed via Cecil Park Reservoir. But pressure too high at lower elevations</a:t>
            </a:r>
          </a:p>
        </p:txBody>
      </p:sp>
    </p:spTree>
    <p:extLst>
      <p:ext uri="{BB962C8B-B14F-4D97-AF65-F5344CB8AC3E}">
        <p14:creationId xmlns:p14="http://schemas.microsoft.com/office/powerpoint/2010/main" val="25714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01458 L -0.15885 0.01574 C -0.15911 0.15162 -0.15937 0.2875 -0.15951 0.42361 " pathEditMode="relative" ptsTypes="AAA">
                                      <p:cBhvr>
                                        <p:cTn id="6" dur="2000" fill="hold"/>
                                        <p:tgtEl>
                                          <p:spTgt spid="4"/>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234 0.01713 L 0.11979 0.01713 L 0.12136 0.24375 " pathEditMode="relative" ptsTypes="AAA">
                                      <p:cBhvr>
                                        <p:cTn id="8" dur="2000" fill="hold"/>
                                        <p:tgtEl>
                                          <p:spTgt spid="7"/>
                                        </p:tgtEl>
                                        <p:attrNameLst>
                                          <p:attrName>ppt_x</p:attrName>
                                          <p:attrName>ppt_y</p:attrName>
                                        </p:attrNameLst>
                                      </p:cBhvr>
                                    </p:animMotion>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3CF639-6FAC-4D16-9E53-9EFD7D234A89}"/>
              </a:ext>
            </a:extLst>
          </p:cNvPr>
          <p:cNvPicPr>
            <a:picLocks noChangeAspect="1"/>
          </p:cNvPicPr>
          <p:nvPr/>
        </p:nvPicPr>
        <p:blipFill>
          <a:blip r:embed="rId3"/>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2194" y="4377468"/>
            <a:ext cx="386822" cy="386822"/>
          </a:xfrm>
          <a:prstGeom prst="rect">
            <a:avLst/>
          </a:prstGeom>
        </p:spPr>
      </p:pic>
      <p:pic>
        <p:nvPicPr>
          <p:cNvPr id="9" name="Google Shape;428;p19">
            <a:extLst>
              <a:ext uri="{FF2B5EF4-FFF2-40B4-BE49-F238E27FC236}">
                <a16:creationId xmlns:a16="http://schemas.microsoft.com/office/drawing/2014/main" id="{1C19C51B-F29C-4780-942F-A9631EF080D5}"/>
              </a:ext>
            </a:extLst>
          </p:cNvPr>
          <p:cNvPicPr preferRelativeResize="0"/>
          <p:nvPr/>
        </p:nvPicPr>
        <p:blipFill rotWithShape="1">
          <a:blip r:embed="rId6">
            <a:alphaModFix/>
          </a:blip>
          <a:srcRect l="24793" t="58559" r="26783" b="2707"/>
          <a:stretch/>
        </p:blipFill>
        <p:spPr>
          <a:xfrm>
            <a:off x="9015813" y="91826"/>
            <a:ext cx="3079291" cy="2072533"/>
          </a:xfrm>
          <a:prstGeom prst="rect">
            <a:avLst/>
          </a:prstGeom>
          <a:noFill/>
          <a:ln>
            <a:noFill/>
          </a:ln>
        </p:spPr>
      </p:pic>
      <p:pic>
        <p:nvPicPr>
          <p:cNvPr id="13" name="Google Shape;492;p22">
            <a:extLst>
              <a:ext uri="{FF2B5EF4-FFF2-40B4-BE49-F238E27FC236}">
                <a16:creationId xmlns:a16="http://schemas.microsoft.com/office/drawing/2014/main" id="{67012E12-2C39-4E9D-87D1-D22CDD7F48B7}"/>
              </a:ext>
            </a:extLst>
          </p:cNvPr>
          <p:cNvPicPr preferRelativeResize="0"/>
          <p:nvPr/>
        </p:nvPicPr>
        <p:blipFill rotWithShape="1">
          <a:blip r:embed="rId7">
            <a:alphaModFix/>
          </a:blip>
          <a:srcRect/>
          <a:stretch/>
        </p:blipFill>
        <p:spPr>
          <a:xfrm>
            <a:off x="9015813" y="91825"/>
            <a:ext cx="3079291" cy="3351357"/>
          </a:xfrm>
          <a:prstGeom prst="rect">
            <a:avLst/>
          </a:prstGeom>
          <a:noFill/>
          <a:ln>
            <a:noFill/>
          </a:ln>
        </p:spPr>
      </p:pic>
      <p:pic>
        <p:nvPicPr>
          <p:cNvPr id="10" name="Graphic 9" descr="Water with solid fill">
            <a:extLst>
              <a:ext uri="{FF2B5EF4-FFF2-40B4-BE49-F238E27FC236}">
                <a16:creationId xmlns:a16="http://schemas.microsoft.com/office/drawing/2014/main" id="{809CF730-85BC-4889-8BA1-3D0E3A1A1C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43282" y="5501910"/>
            <a:ext cx="386822" cy="386822"/>
          </a:xfrm>
          <a:prstGeom prst="rect">
            <a:avLst/>
          </a:prstGeom>
        </p:spPr>
      </p:pic>
      <p:sp>
        <p:nvSpPr>
          <p:cNvPr id="11" name="Google Shape;166;p4">
            <a:extLst>
              <a:ext uri="{FF2B5EF4-FFF2-40B4-BE49-F238E27FC236}">
                <a16:creationId xmlns:a16="http://schemas.microsoft.com/office/drawing/2014/main" id="{21EF00DE-4067-44FF-8863-E4E86F1C9A54}"/>
              </a:ext>
            </a:extLst>
          </p:cNvPr>
          <p:cNvSpPr txBox="1">
            <a:spLocks/>
          </p:cNvSpPr>
          <p:nvPr/>
        </p:nvSpPr>
        <p:spPr>
          <a:xfrm>
            <a:off x="4886324" y="6174660"/>
            <a:ext cx="2419351" cy="552586"/>
          </a:xfrm>
          <a:prstGeom prst="rect">
            <a:avLst/>
          </a:prstGeom>
          <a:solidFill>
            <a:schemeClr val="bg1"/>
          </a:solid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800" b="1" dirty="0">
                <a:solidFill>
                  <a:srgbClr val="FF0000"/>
                </a:solidFill>
              </a:rPr>
              <a:t>PREFERRED OPTION</a:t>
            </a:r>
          </a:p>
        </p:txBody>
      </p:sp>
      <p:sp>
        <p:nvSpPr>
          <p:cNvPr id="12" name="Google Shape;166;p4">
            <a:extLst>
              <a:ext uri="{FF2B5EF4-FFF2-40B4-BE49-F238E27FC236}">
                <a16:creationId xmlns:a16="http://schemas.microsoft.com/office/drawing/2014/main" id="{71D0D77F-F8B2-4288-9403-C39C4C2243BC}"/>
              </a:ext>
            </a:extLst>
          </p:cNvPr>
          <p:cNvSpPr txBox="1">
            <a:spLocks/>
          </p:cNvSpPr>
          <p:nvPr/>
        </p:nvSpPr>
        <p:spPr>
          <a:xfrm>
            <a:off x="2466973" y="6174660"/>
            <a:ext cx="2419351" cy="552586"/>
          </a:xfrm>
          <a:prstGeom prst="rect">
            <a:avLst/>
          </a:prstGeom>
          <a:solidFill>
            <a:schemeClr val="bg1"/>
          </a:solid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800" b="1" dirty="0">
                <a:solidFill>
                  <a:srgbClr val="FF0000"/>
                </a:solidFill>
              </a:rPr>
              <a:t>PREFERRED OPTION</a:t>
            </a:r>
          </a:p>
        </p:txBody>
      </p:sp>
      <p:pic>
        <p:nvPicPr>
          <p:cNvPr id="14" name="Google Shape;433;p19">
            <a:extLst>
              <a:ext uri="{FF2B5EF4-FFF2-40B4-BE49-F238E27FC236}">
                <a16:creationId xmlns:a16="http://schemas.microsoft.com/office/drawing/2014/main" id="{75118F46-97FB-455B-B8C3-77408E15A275}"/>
              </a:ext>
            </a:extLst>
          </p:cNvPr>
          <p:cNvPicPr preferRelativeResize="0"/>
          <p:nvPr/>
        </p:nvPicPr>
        <p:blipFill rotWithShape="1">
          <a:blip r:embed="rId8">
            <a:alphaModFix/>
          </a:blip>
          <a:srcRect t="19244" r="33707"/>
          <a:stretch/>
        </p:blipFill>
        <p:spPr>
          <a:xfrm>
            <a:off x="8874376" y="2463281"/>
            <a:ext cx="764198" cy="965719"/>
          </a:xfrm>
          <a:prstGeom prst="rect">
            <a:avLst/>
          </a:prstGeom>
          <a:noFill/>
          <a:ln>
            <a:noFill/>
          </a:ln>
        </p:spPr>
      </p:pic>
    </p:spTree>
    <p:extLst>
      <p:ext uri="{BB962C8B-B14F-4D97-AF65-F5344CB8AC3E}">
        <p14:creationId xmlns:p14="http://schemas.microsoft.com/office/powerpoint/2010/main" val="197692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78 0.00648 L -0.09401 0.00532 L -0.09544 0.16458 " pathEditMode="relative" ptsTypes="AAA">
                                      <p:cBhvr>
                                        <p:cTn id="6" dur="2000" fill="hold"/>
                                        <p:tgtEl>
                                          <p:spTgt spid="4"/>
                                        </p:tgtEl>
                                        <p:attrNameLst>
                                          <p:attrName>ppt_x</p:attrName>
                                          <p:attrName>ppt_y</p:attrName>
                                        </p:attrNameLst>
                                      </p:cBhvr>
                                    </p:animMotion>
                                  </p:childTnLst>
                                </p:cTn>
                              </p:par>
                              <p:par>
                                <p:cTn id="7" presetID="1" presetClass="entr" presetSubtype="0" fill="hold" grpId="0" nodeType="withEffect">
                                  <p:stCondLst>
                                    <p:cond delay="15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5" name="Graphic 4" descr="Leaky Tap with solid fill">
            <a:extLst>
              <a:ext uri="{FF2B5EF4-FFF2-40B4-BE49-F238E27FC236}">
                <a16:creationId xmlns:a16="http://schemas.microsoft.com/office/drawing/2014/main" id="{06959673-5C56-42D9-9908-787FC0539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391" y="0"/>
            <a:ext cx="1347216" cy="1347216"/>
          </a:xfrm>
          <a:prstGeom prst="rect">
            <a:avLst/>
          </a:prstGeom>
        </p:spPr>
      </p:pic>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2914651" y="849249"/>
            <a:ext cx="6362699"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Servicing Options</a:t>
            </a:r>
          </a:p>
          <a:p>
            <a:pPr marL="0" indent="0" algn="ctr"/>
            <a:endParaRPr lang="en-NZ" sz="2400" dirty="0">
              <a:solidFill>
                <a:schemeClr val="tx2">
                  <a:lumMod val="75000"/>
                </a:schemeClr>
              </a:solidFill>
            </a:endParaRPr>
          </a:p>
        </p:txBody>
      </p:sp>
      <p:sp>
        <p:nvSpPr>
          <p:cNvPr id="7" name="Google Shape;166;p4">
            <a:extLst>
              <a:ext uri="{FF2B5EF4-FFF2-40B4-BE49-F238E27FC236}">
                <a16:creationId xmlns:a16="http://schemas.microsoft.com/office/drawing/2014/main" id="{B8612E63-988A-4B97-904E-3460A5E465DF}"/>
              </a:ext>
            </a:extLst>
          </p:cNvPr>
          <p:cNvSpPr txBox="1">
            <a:spLocks/>
          </p:cNvSpPr>
          <p:nvPr/>
        </p:nvSpPr>
        <p:spPr>
          <a:xfrm>
            <a:off x="1276349" y="1698498"/>
            <a:ext cx="9810750" cy="9959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3200" dirty="0">
                <a:solidFill>
                  <a:schemeClr val="tx2">
                    <a:lumMod val="75000"/>
                  </a:schemeClr>
                </a:solidFill>
                <a:latin typeface="Arial Black" panose="020B0A04020102020204" pitchFamily="34" charset="0"/>
              </a:rPr>
              <a:t>Agribusiness South</a:t>
            </a:r>
          </a:p>
        </p:txBody>
      </p:sp>
      <p:pic>
        <p:nvPicPr>
          <p:cNvPr id="9" name="Google Shape;523;p23">
            <a:extLst>
              <a:ext uri="{FF2B5EF4-FFF2-40B4-BE49-F238E27FC236}">
                <a16:creationId xmlns:a16="http://schemas.microsoft.com/office/drawing/2014/main" id="{F4696C9A-B01E-42FC-9E43-784B269BD670}"/>
              </a:ext>
            </a:extLst>
          </p:cNvPr>
          <p:cNvPicPr preferRelativeResize="0"/>
          <p:nvPr/>
        </p:nvPicPr>
        <p:blipFill rotWithShape="1">
          <a:blip r:embed="rId5">
            <a:alphaModFix/>
          </a:blip>
          <a:srcRect l="622" t="54080" r="67036" b="3571"/>
          <a:stretch/>
        </p:blipFill>
        <p:spPr>
          <a:xfrm>
            <a:off x="4605311" y="2646726"/>
            <a:ext cx="2981375" cy="3281055"/>
          </a:xfrm>
          <a:prstGeom prst="rect">
            <a:avLst/>
          </a:prstGeom>
          <a:noFill/>
          <a:ln>
            <a:noFill/>
          </a:ln>
        </p:spPr>
      </p:pic>
    </p:spTree>
    <p:extLst>
      <p:ext uri="{BB962C8B-B14F-4D97-AF65-F5344CB8AC3E}">
        <p14:creationId xmlns:p14="http://schemas.microsoft.com/office/powerpoint/2010/main" val="2087233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88C646-D46C-4BDE-AD54-7D257C43E15F}"/>
              </a:ext>
            </a:extLst>
          </p:cNvPr>
          <p:cNvPicPr>
            <a:picLocks noChangeAspect="1"/>
          </p:cNvPicPr>
          <p:nvPr/>
        </p:nvPicPr>
        <p:blipFill>
          <a:blip r:embed="rId2"/>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3883" y="-348722"/>
            <a:ext cx="386822" cy="386822"/>
          </a:xfrm>
          <a:prstGeom prst="rect">
            <a:avLst/>
          </a:prstGeom>
        </p:spPr>
      </p:pic>
      <p:pic>
        <p:nvPicPr>
          <p:cNvPr id="14" name="Google Shape;523;p23">
            <a:extLst>
              <a:ext uri="{FF2B5EF4-FFF2-40B4-BE49-F238E27FC236}">
                <a16:creationId xmlns:a16="http://schemas.microsoft.com/office/drawing/2014/main" id="{B111A9BB-45AA-4289-91E9-386A18864068}"/>
              </a:ext>
            </a:extLst>
          </p:cNvPr>
          <p:cNvPicPr preferRelativeResize="0"/>
          <p:nvPr/>
        </p:nvPicPr>
        <p:blipFill rotWithShape="1">
          <a:blip r:embed="rId5">
            <a:alphaModFix/>
          </a:blip>
          <a:srcRect l="622" t="54080" r="67036" b="3571"/>
          <a:stretch/>
        </p:blipFill>
        <p:spPr>
          <a:xfrm>
            <a:off x="9550937" y="198494"/>
            <a:ext cx="2405088" cy="2646841"/>
          </a:xfrm>
          <a:prstGeom prst="rect">
            <a:avLst/>
          </a:prstGeom>
          <a:noFill/>
          <a:ln>
            <a:noFill/>
          </a:ln>
        </p:spPr>
      </p:pic>
      <p:pic>
        <p:nvPicPr>
          <p:cNvPr id="15" name="Google Shape;518;p23">
            <a:extLst>
              <a:ext uri="{FF2B5EF4-FFF2-40B4-BE49-F238E27FC236}">
                <a16:creationId xmlns:a16="http://schemas.microsoft.com/office/drawing/2014/main" id="{771027D0-F82B-45A5-AC3A-C723B3A07625}"/>
              </a:ext>
            </a:extLst>
          </p:cNvPr>
          <p:cNvPicPr preferRelativeResize="0"/>
          <p:nvPr/>
        </p:nvPicPr>
        <p:blipFill rotWithShape="1">
          <a:blip r:embed="rId6">
            <a:alphaModFix/>
          </a:blip>
          <a:srcRect/>
          <a:stretch/>
        </p:blipFill>
        <p:spPr>
          <a:xfrm>
            <a:off x="9477107" y="198494"/>
            <a:ext cx="2611566" cy="3024336"/>
          </a:xfrm>
          <a:prstGeom prst="rect">
            <a:avLst/>
          </a:prstGeom>
          <a:noFill/>
          <a:ln>
            <a:noFill/>
          </a:ln>
        </p:spPr>
      </p:pic>
      <p:pic>
        <p:nvPicPr>
          <p:cNvPr id="17" name="Google Shape;519;p23">
            <a:extLst>
              <a:ext uri="{FF2B5EF4-FFF2-40B4-BE49-F238E27FC236}">
                <a16:creationId xmlns:a16="http://schemas.microsoft.com/office/drawing/2014/main" id="{7ECAAE99-600C-45C4-8E36-3A7C1041BE24}"/>
              </a:ext>
            </a:extLst>
          </p:cNvPr>
          <p:cNvPicPr preferRelativeResize="0"/>
          <p:nvPr/>
        </p:nvPicPr>
        <p:blipFill rotWithShape="1">
          <a:blip r:embed="rId7">
            <a:alphaModFix/>
          </a:blip>
          <a:srcRect/>
          <a:stretch/>
        </p:blipFill>
        <p:spPr>
          <a:xfrm>
            <a:off x="6591037" y="198494"/>
            <a:ext cx="2611566" cy="2751279"/>
          </a:xfrm>
          <a:prstGeom prst="rect">
            <a:avLst/>
          </a:prstGeom>
          <a:noFill/>
          <a:ln>
            <a:noFill/>
          </a:ln>
        </p:spPr>
      </p:pic>
      <p:cxnSp>
        <p:nvCxnSpPr>
          <p:cNvPr id="18" name="Straight Arrow Connector 17">
            <a:extLst>
              <a:ext uri="{FF2B5EF4-FFF2-40B4-BE49-F238E27FC236}">
                <a16:creationId xmlns:a16="http://schemas.microsoft.com/office/drawing/2014/main" id="{DCE2DB45-FEE6-4792-BC39-33B48AA29149}"/>
              </a:ext>
            </a:extLst>
          </p:cNvPr>
          <p:cNvCxnSpPr>
            <a:cxnSpLocks/>
          </p:cNvCxnSpPr>
          <p:nvPr/>
        </p:nvCxnSpPr>
        <p:spPr>
          <a:xfrm>
            <a:off x="8622023" y="2470588"/>
            <a:ext cx="2537590" cy="85799"/>
          </a:xfrm>
          <a:prstGeom prst="straightConnector1">
            <a:avLst/>
          </a:prstGeom>
          <a:ln w="381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352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65 0.0213 L -0.00378 0.26019 L -0.00378 0.29607 " pathEditMode="relative" ptsTypes="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28B659-C37D-4423-8445-32DB34303739}"/>
              </a:ext>
            </a:extLst>
          </p:cNvPr>
          <p:cNvPicPr>
            <a:picLocks noChangeAspect="1"/>
          </p:cNvPicPr>
          <p:nvPr/>
        </p:nvPicPr>
        <p:blipFill>
          <a:blip r:embed="rId3"/>
          <a:stretch>
            <a:fillRect/>
          </a:stretch>
        </p:blipFill>
        <p:spPr>
          <a:xfrm>
            <a:off x="140666"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5308" y="1613428"/>
            <a:ext cx="386822" cy="386822"/>
          </a:xfrm>
          <a:prstGeom prst="rect">
            <a:avLst/>
          </a:prstGeom>
        </p:spPr>
      </p:pic>
      <p:pic>
        <p:nvPicPr>
          <p:cNvPr id="10" name="Google Shape;523;p23">
            <a:extLst>
              <a:ext uri="{FF2B5EF4-FFF2-40B4-BE49-F238E27FC236}">
                <a16:creationId xmlns:a16="http://schemas.microsoft.com/office/drawing/2014/main" id="{7712EB9F-8122-4C73-818A-C601E9B6DC83}"/>
              </a:ext>
            </a:extLst>
          </p:cNvPr>
          <p:cNvPicPr preferRelativeResize="0"/>
          <p:nvPr/>
        </p:nvPicPr>
        <p:blipFill rotWithShape="1">
          <a:blip r:embed="rId6">
            <a:alphaModFix/>
          </a:blip>
          <a:srcRect l="622" t="54080" r="67036" b="3571"/>
          <a:stretch/>
        </p:blipFill>
        <p:spPr>
          <a:xfrm>
            <a:off x="9550937" y="198494"/>
            <a:ext cx="2405088" cy="2646841"/>
          </a:xfrm>
          <a:prstGeom prst="rect">
            <a:avLst/>
          </a:prstGeom>
          <a:noFill/>
          <a:ln>
            <a:noFill/>
          </a:ln>
        </p:spPr>
      </p:pic>
      <p:pic>
        <p:nvPicPr>
          <p:cNvPr id="12" name="Picture 11">
            <a:extLst>
              <a:ext uri="{FF2B5EF4-FFF2-40B4-BE49-F238E27FC236}">
                <a16:creationId xmlns:a16="http://schemas.microsoft.com/office/drawing/2014/main" id="{0AD9C71E-DF23-46E8-97AC-5A82D19141CF}"/>
              </a:ext>
            </a:extLst>
          </p:cNvPr>
          <p:cNvPicPr>
            <a:picLocks noChangeAspect="1"/>
          </p:cNvPicPr>
          <p:nvPr/>
        </p:nvPicPr>
        <p:blipFill>
          <a:blip r:embed="rId7"/>
          <a:stretch>
            <a:fillRect/>
          </a:stretch>
        </p:blipFill>
        <p:spPr>
          <a:xfrm>
            <a:off x="6764012" y="91185"/>
            <a:ext cx="5371602" cy="2921398"/>
          </a:xfrm>
          <a:prstGeom prst="rect">
            <a:avLst/>
          </a:prstGeom>
        </p:spPr>
      </p:pic>
      <p:pic>
        <p:nvPicPr>
          <p:cNvPr id="19" name="Google Shape;573;p26">
            <a:extLst>
              <a:ext uri="{FF2B5EF4-FFF2-40B4-BE49-F238E27FC236}">
                <a16:creationId xmlns:a16="http://schemas.microsoft.com/office/drawing/2014/main" id="{02009EBA-1F22-4D06-B02B-1D2B154DB0F1}"/>
              </a:ext>
            </a:extLst>
          </p:cNvPr>
          <p:cNvPicPr preferRelativeResize="0"/>
          <p:nvPr/>
        </p:nvPicPr>
        <p:blipFill rotWithShape="1">
          <a:blip r:embed="rId8">
            <a:alphaModFix/>
          </a:blip>
          <a:srcRect/>
          <a:stretch/>
        </p:blipFill>
        <p:spPr>
          <a:xfrm>
            <a:off x="6764012" y="29495"/>
            <a:ext cx="4513587" cy="3028336"/>
          </a:xfrm>
          <a:prstGeom prst="rect">
            <a:avLst/>
          </a:prstGeom>
          <a:noFill/>
          <a:ln>
            <a:noFill/>
          </a:ln>
        </p:spPr>
      </p:pic>
    </p:spTree>
    <p:extLst>
      <p:ext uri="{BB962C8B-B14F-4D97-AF65-F5344CB8AC3E}">
        <p14:creationId xmlns:p14="http://schemas.microsoft.com/office/powerpoint/2010/main" val="13869891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6 0.0081 L 0.07032 0.0081 L 0.07162 0.18518 " pathEditMode="relative" ptsTypes="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5550D8-D61E-4D9D-B9DE-442FB9291EA4}"/>
              </a:ext>
            </a:extLst>
          </p:cNvPr>
          <p:cNvPicPr>
            <a:picLocks noChangeAspect="1"/>
          </p:cNvPicPr>
          <p:nvPr/>
        </p:nvPicPr>
        <p:blipFill>
          <a:blip r:embed="rId2"/>
          <a:stretch>
            <a:fillRect/>
          </a:stretch>
        </p:blipFill>
        <p:spPr>
          <a:xfrm>
            <a:off x="122581" y="1150618"/>
            <a:ext cx="9268415" cy="4738114"/>
          </a:xfrm>
          <a:prstGeom prst="rect">
            <a:avLst/>
          </a:prstGeom>
        </p:spPr>
      </p:pic>
      <p:pic>
        <p:nvPicPr>
          <p:cNvPr id="4" name="Graphic 3" descr="Water with solid fill">
            <a:extLst>
              <a:ext uri="{FF2B5EF4-FFF2-40B4-BE49-F238E27FC236}">
                <a16:creationId xmlns:a16="http://schemas.microsoft.com/office/drawing/2014/main" id="{D47DCE76-57C1-42D1-BD0E-18BF03808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3401" y="2888994"/>
            <a:ext cx="386822" cy="386822"/>
          </a:xfrm>
          <a:prstGeom prst="rect">
            <a:avLst/>
          </a:prstGeom>
        </p:spPr>
      </p:pic>
      <p:sp>
        <p:nvSpPr>
          <p:cNvPr id="13" name="Google Shape;166;p4">
            <a:extLst>
              <a:ext uri="{FF2B5EF4-FFF2-40B4-BE49-F238E27FC236}">
                <a16:creationId xmlns:a16="http://schemas.microsoft.com/office/drawing/2014/main" id="{FD81646A-48AC-4AD7-98DC-AE7585D3BAB8}"/>
              </a:ext>
            </a:extLst>
          </p:cNvPr>
          <p:cNvSpPr txBox="1">
            <a:spLocks/>
          </p:cNvSpPr>
          <p:nvPr/>
        </p:nvSpPr>
        <p:spPr>
          <a:xfrm>
            <a:off x="4756788" y="6071789"/>
            <a:ext cx="2419351" cy="552586"/>
          </a:xfrm>
          <a:prstGeom prst="rect">
            <a:avLst/>
          </a:prstGeom>
          <a:solidFill>
            <a:schemeClr val="bg1"/>
          </a:solid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800" b="1" dirty="0">
                <a:solidFill>
                  <a:srgbClr val="FF0000"/>
                </a:solidFill>
              </a:rPr>
              <a:t>PREFERRED OPTION</a:t>
            </a:r>
          </a:p>
        </p:txBody>
      </p:sp>
      <p:pic>
        <p:nvPicPr>
          <p:cNvPr id="17" name="Google Shape;573;p26">
            <a:extLst>
              <a:ext uri="{FF2B5EF4-FFF2-40B4-BE49-F238E27FC236}">
                <a16:creationId xmlns:a16="http://schemas.microsoft.com/office/drawing/2014/main" id="{83954E9B-22AF-4423-95B3-6F62DE6895F3}"/>
              </a:ext>
            </a:extLst>
          </p:cNvPr>
          <p:cNvPicPr preferRelativeResize="0"/>
          <p:nvPr/>
        </p:nvPicPr>
        <p:blipFill rotWithShape="1">
          <a:blip r:embed="rId5">
            <a:alphaModFix/>
          </a:blip>
          <a:srcRect/>
          <a:stretch/>
        </p:blipFill>
        <p:spPr>
          <a:xfrm>
            <a:off x="6764012" y="29495"/>
            <a:ext cx="4513587" cy="3028336"/>
          </a:xfrm>
          <a:prstGeom prst="rect">
            <a:avLst/>
          </a:prstGeom>
          <a:noFill/>
          <a:ln>
            <a:noFill/>
          </a:ln>
        </p:spPr>
      </p:pic>
      <p:pic>
        <p:nvPicPr>
          <p:cNvPr id="18" name="Google Shape;574;p26">
            <a:extLst>
              <a:ext uri="{FF2B5EF4-FFF2-40B4-BE49-F238E27FC236}">
                <a16:creationId xmlns:a16="http://schemas.microsoft.com/office/drawing/2014/main" id="{DD733F3C-089C-4441-A525-F2E3DCEEC8D5}"/>
              </a:ext>
            </a:extLst>
          </p:cNvPr>
          <p:cNvPicPr preferRelativeResize="0"/>
          <p:nvPr/>
        </p:nvPicPr>
        <p:blipFill rotWithShape="1">
          <a:blip r:embed="rId6">
            <a:alphaModFix/>
          </a:blip>
          <a:srcRect/>
          <a:stretch/>
        </p:blipFill>
        <p:spPr>
          <a:xfrm>
            <a:off x="9020805" y="40488"/>
            <a:ext cx="2320808" cy="3041917"/>
          </a:xfrm>
          <a:prstGeom prst="rect">
            <a:avLst/>
          </a:prstGeom>
          <a:noFill/>
          <a:ln>
            <a:noFill/>
          </a:ln>
        </p:spPr>
      </p:pic>
      <p:pic>
        <p:nvPicPr>
          <p:cNvPr id="12" name="Google Shape;362;p16">
            <a:extLst>
              <a:ext uri="{FF2B5EF4-FFF2-40B4-BE49-F238E27FC236}">
                <a16:creationId xmlns:a16="http://schemas.microsoft.com/office/drawing/2014/main" id="{EDACD08F-DB69-4848-B80F-8E506CCD896A}"/>
              </a:ext>
            </a:extLst>
          </p:cNvPr>
          <p:cNvPicPr preferRelativeResize="0"/>
          <p:nvPr/>
        </p:nvPicPr>
        <p:blipFill rotWithShape="1">
          <a:blip r:embed="rId7">
            <a:alphaModFix/>
          </a:blip>
          <a:srcRect t="19244"/>
          <a:stretch/>
        </p:blipFill>
        <p:spPr>
          <a:xfrm>
            <a:off x="10871043" y="2092112"/>
            <a:ext cx="1152766" cy="965719"/>
          </a:xfrm>
          <a:prstGeom prst="rect">
            <a:avLst/>
          </a:prstGeom>
          <a:noFill/>
          <a:ln>
            <a:noFill/>
          </a:ln>
        </p:spPr>
      </p:pic>
    </p:spTree>
    <p:extLst>
      <p:ext uri="{BB962C8B-B14F-4D97-AF65-F5344CB8AC3E}">
        <p14:creationId xmlns:p14="http://schemas.microsoft.com/office/powerpoint/2010/main" val="323728151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56 0.00069 L 0.12487 0.00486 C 0.12513 0.08032 0.12539 0.15602 0.12578 0.23148 L 0.02982 0.23426 L 0.02982 0.39213 " pathEditMode="relative" ptsTypes="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D03A3B4-6E20-4706-882F-0A82AA213910}"/>
              </a:ext>
            </a:extLst>
          </p:cNvPr>
          <p:cNvSpPr/>
          <p:nvPr/>
        </p:nvSpPr>
        <p:spPr>
          <a:xfrm>
            <a:off x="2998827" y="754380"/>
            <a:ext cx="5349240" cy="5349240"/>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1" name="Graphic 10" descr="Leaky Tap with solid fill">
            <a:extLst>
              <a:ext uri="{FF2B5EF4-FFF2-40B4-BE49-F238E27FC236}">
                <a16:creationId xmlns:a16="http://schemas.microsoft.com/office/drawing/2014/main" id="{BCA1A9AA-B172-47B1-A1F5-AAE09B43E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8784" y="1518254"/>
            <a:ext cx="1347216" cy="1347216"/>
          </a:xfrm>
          <a:prstGeom prst="rect">
            <a:avLst/>
          </a:prstGeom>
        </p:spPr>
      </p:pic>
      <p:sp>
        <p:nvSpPr>
          <p:cNvPr id="12" name="Google Shape;166;p4">
            <a:extLst>
              <a:ext uri="{FF2B5EF4-FFF2-40B4-BE49-F238E27FC236}">
                <a16:creationId xmlns:a16="http://schemas.microsoft.com/office/drawing/2014/main" id="{0A4EF7A3-823A-4BF4-B330-23C9A2999C80}"/>
              </a:ext>
            </a:extLst>
          </p:cNvPr>
          <p:cNvSpPr txBox="1">
            <a:spLocks/>
          </p:cNvSpPr>
          <p:nvPr/>
        </p:nvSpPr>
        <p:spPr>
          <a:xfrm>
            <a:off x="3562302" y="2693991"/>
            <a:ext cx="4362497" cy="223389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Preferred Option</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1699233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0">
        <p159:morph option="byObject"/>
      </p:transition>
    </mc:Choice>
    <mc:Fallback xmlns="">
      <p:transition advClick="0"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5" name="Graphic 4" descr="Leaky Tap with solid fill">
            <a:extLst>
              <a:ext uri="{FF2B5EF4-FFF2-40B4-BE49-F238E27FC236}">
                <a16:creationId xmlns:a16="http://schemas.microsoft.com/office/drawing/2014/main" id="{06959673-5C56-42D9-9908-787FC05396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5040" y="0"/>
            <a:ext cx="1347216" cy="1347216"/>
          </a:xfrm>
          <a:prstGeom prst="rect">
            <a:avLst/>
          </a:prstGeom>
        </p:spPr>
      </p:pic>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2914651" y="849249"/>
            <a:ext cx="6362699"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Preferred Option</a:t>
            </a:r>
          </a:p>
          <a:p>
            <a:pPr marL="0" indent="0" algn="ctr"/>
            <a:endParaRPr lang="en-NZ" sz="2400" dirty="0">
              <a:solidFill>
                <a:schemeClr val="tx2">
                  <a:lumMod val="75000"/>
                </a:schemeClr>
              </a:solidFill>
            </a:endParaRPr>
          </a:p>
        </p:txBody>
      </p:sp>
      <p:sp>
        <p:nvSpPr>
          <p:cNvPr id="8" name="Google Shape;683;p32">
            <a:extLst>
              <a:ext uri="{FF2B5EF4-FFF2-40B4-BE49-F238E27FC236}">
                <a16:creationId xmlns:a16="http://schemas.microsoft.com/office/drawing/2014/main" id="{FE239784-AE0C-4711-89E8-E4D917F02727}"/>
              </a:ext>
            </a:extLst>
          </p:cNvPr>
          <p:cNvSpPr/>
          <p:nvPr/>
        </p:nvSpPr>
        <p:spPr>
          <a:xfrm>
            <a:off x="6063690" y="3621169"/>
            <a:ext cx="1858846" cy="600295"/>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Badgerys Creek</a:t>
            </a:r>
            <a:endParaRPr sz="1000" dirty="0">
              <a:solidFill>
                <a:schemeClr val="tx2">
                  <a:lumMod val="50000"/>
                </a:schemeClr>
              </a:solidFill>
            </a:endParaRPr>
          </a:p>
          <a:p>
            <a:pPr marL="0" marR="0" lvl="0" indent="0" algn="ctr" rtl="0">
              <a:spcBef>
                <a:spcPts val="0"/>
              </a:spcBef>
              <a:spcAft>
                <a:spcPts val="0"/>
              </a:spcAft>
              <a:buNone/>
            </a:pPr>
            <a:r>
              <a:rPr lang="en-NZ" sz="1000" dirty="0">
                <a:solidFill>
                  <a:schemeClr val="tx2">
                    <a:lumMod val="50000"/>
                  </a:schemeClr>
                </a:solidFill>
                <a:latin typeface="Arial"/>
                <a:ea typeface="Arial"/>
                <a:cs typeface="Arial"/>
                <a:sym typeface="Arial"/>
              </a:rPr>
              <a:t>36.5m – 76.2m</a:t>
            </a:r>
            <a:endParaRPr sz="1000" dirty="0">
              <a:solidFill>
                <a:schemeClr val="tx2">
                  <a:lumMod val="50000"/>
                </a:schemeClr>
              </a:solidFill>
            </a:endParaRPr>
          </a:p>
        </p:txBody>
      </p:sp>
      <p:sp>
        <p:nvSpPr>
          <p:cNvPr id="10" name="Google Shape;684;p32">
            <a:extLst>
              <a:ext uri="{FF2B5EF4-FFF2-40B4-BE49-F238E27FC236}">
                <a16:creationId xmlns:a16="http://schemas.microsoft.com/office/drawing/2014/main" id="{0154D269-99F4-4E18-B6A8-0FCD37089F09}"/>
              </a:ext>
            </a:extLst>
          </p:cNvPr>
          <p:cNvSpPr/>
          <p:nvPr/>
        </p:nvSpPr>
        <p:spPr>
          <a:xfrm>
            <a:off x="6063690" y="4717351"/>
            <a:ext cx="1858846" cy="600295"/>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Aerotropolis Core (North)</a:t>
            </a:r>
            <a:endParaRPr sz="1000" b="1" dirty="0">
              <a:solidFill>
                <a:schemeClr val="tx2">
                  <a:lumMod val="50000"/>
                </a:schemeClr>
              </a:solidFill>
            </a:endParaRPr>
          </a:p>
          <a:p>
            <a:pPr marL="0" marR="0" lvl="0" indent="0" algn="ctr" rtl="0">
              <a:spcBef>
                <a:spcPts val="0"/>
              </a:spcBef>
              <a:spcAft>
                <a:spcPts val="0"/>
              </a:spcAft>
              <a:buNone/>
            </a:pPr>
            <a:r>
              <a:rPr lang="en-NZ" sz="1000" dirty="0">
                <a:solidFill>
                  <a:schemeClr val="tx2">
                    <a:lumMod val="50000"/>
                  </a:schemeClr>
                </a:solidFill>
                <a:latin typeface="Arial"/>
                <a:ea typeface="Arial"/>
                <a:cs typeface="Arial"/>
                <a:sym typeface="Arial"/>
              </a:rPr>
              <a:t>52.8m – 77.4m</a:t>
            </a:r>
            <a:endParaRPr sz="1000" dirty="0">
              <a:solidFill>
                <a:schemeClr val="tx2">
                  <a:lumMod val="50000"/>
                </a:schemeClr>
              </a:solidFill>
            </a:endParaRPr>
          </a:p>
        </p:txBody>
      </p:sp>
      <p:sp>
        <p:nvSpPr>
          <p:cNvPr id="11" name="Google Shape;685;p32">
            <a:extLst>
              <a:ext uri="{FF2B5EF4-FFF2-40B4-BE49-F238E27FC236}">
                <a16:creationId xmlns:a16="http://schemas.microsoft.com/office/drawing/2014/main" id="{0EFAECAD-28B5-4EB7-BDDD-7ECFD8777886}"/>
              </a:ext>
            </a:extLst>
          </p:cNvPr>
          <p:cNvSpPr/>
          <p:nvPr/>
        </p:nvSpPr>
        <p:spPr>
          <a:xfrm>
            <a:off x="3539860" y="2077152"/>
            <a:ext cx="1858846" cy="600295"/>
          </a:xfrm>
          <a:prstGeom prst="rect">
            <a:avLst/>
          </a:prstGeom>
          <a:solidFill>
            <a:schemeClr val="tx2">
              <a:lumMod val="75000"/>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Northern Gateway</a:t>
            </a:r>
            <a:endParaRPr sz="2400" b="1" dirty="0">
              <a:solidFill>
                <a:schemeClr val="tx2">
                  <a:lumMod val="50000"/>
                </a:schemeClr>
              </a:solidFill>
            </a:endParaRPr>
          </a:p>
          <a:p>
            <a:pPr marL="0" marR="0" lvl="0" indent="0" algn="ctr" rtl="0">
              <a:spcBef>
                <a:spcPts val="0"/>
              </a:spcBef>
              <a:spcAft>
                <a:spcPts val="0"/>
              </a:spcAft>
              <a:buNone/>
            </a:pPr>
            <a:r>
              <a:rPr lang="en-NZ" sz="1000" dirty="0">
                <a:solidFill>
                  <a:schemeClr val="tx2">
                    <a:lumMod val="50000"/>
                  </a:schemeClr>
                </a:solidFill>
                <a:latin typeface="Arial"/>
                <a:ea typeface="Arial"/>
                <a:cs typeface="Arial"/>
                <a:sym typeface="Arial"/>
              </a:rPr>
              <a:t>36.1m – 85.6m</a:t>
            </a:r>
            <a:endParaRPr sz="2400" dirty="0">
              <a:solidFill>
                <a:schemeClr val="tx2">
                  <a:lumMod val="50000"/>
                </a:schemeClr>
              </a:solidFill>
            </a:endParaRPr>
          </a:p>
        </p:txBody>
      </p:sp>
      <p:sp>
        <p:nvSpPr>
          <p:cNvPr id="12" name="Google Shape;686;p32">
            <a:extLst>
              <a:ext uri="{FF2B5EF4-FFF2-40B4-BE49-F238E27FC236}">
                <a16:creationId xmlns:a16="http://schemas.microsoft.com/office/drawing/2014/main" id="{CCF7B837-9C54-41B1-B5AE-51AB584E8D81}"/>
              </a:ext>
            </a:extLst>
          </p:cNvPr>
          <p:cNvSpPr/>
          <p:nvPr/>
        </p:nvSpPr>
        <p:spPr>
          <a:xfrm>
            <a:off x="2576573" y="3647202"/>
            <a:ext cx="1858846" cy="600295"/>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b="1" dirty="0">
              <a:solidFill>
                <a:schemeClr val="tx2">
                  <a:lumMod val="50000"/>
                </a:schemeClr>
              </a:solidFill>
              <a:latin typeface="Arial"/>
              <a:ea typeface="Arial"/>
              <a:cs typeface="Arial"/>
              <a:sym typeface="Arial"/>
            </a:endParaRPr>
          </a:p>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Agribusiness (Northeast)</a:t>
            </a:r>
            <a:endParaRPr sz="1000" b="1" dirty="0">
              <a:solidFill>
                <a:schemeClr val="tx2">
                  <a:lumMod val="50000"/>
                </a:schemeClr>
              </a:solidFill>
            </a:endParaRPr>
          </a:p>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59.0m – 85.8m</a:t>
            </a:r>
            <a:endParaRPr sz="1000" b="1" dirty="0">
              <a:solidFill>
                <a:schemeClr val="tx2">
                  <a:lumMod val="50000"/>
                </a:schemeClr>
              </a:solidFill>
            </a:endParaRPr>
          </a:p>
          <a:p>
            <a:pPr marL="0" marR="0" lvl="0" indent="0" algn="ctr" rtl="0">
              <a:spcBef>
                <a:spcPts val="0"/>
              </a:spcBef>
              <a:spcAft>
                <a:spcPts val="0"/>
              </a:spcAft>
              <a:buNone/>
            </a:pPr>
            <a:endParaRPr sz="1000" dirty="0">
              <a:solidFill>
                <a:schemeClr val="tx2">
                  <a:lumMod val="50000"/>
                </a:schemeClr>
              </a:solidFill>
              <a:latin typeface="Arial"/>
              <a:ea typeface="Arial"/>
              <a:cs typeface="Arial"/>
              <a:sym typeface="Arial"/>
            </a:endParaRPr>
          </a:p>
        </p:txBody>
      </p:sp>
      <p:sp>
        <p:nvSpPr>
          <p:cNvPr id="13" name="Google Shape;687;p32">
            <a:extLst>
              <a:ext uri="{FF2B5EF4-FFF2-40B4-BE49-F238E27FC236}">
                <a16:creationId xmlns:a16="http://schemas.microsoft.com/office/drawing/2014/main" id="{FB408FF3-5040-4DE7-81DD-6973FE3484E8}"/>
              </a:ext>
            </a:extLst>
          </p:cNvPr>
          <p:cNvSpPr/>
          <p:nvPr/>
        </p:nvSpPr>
        <p:spPr>
          <a:xfrm>
            <a:off x="2239450" y="2683986"/>
            <a:ext cx="788063" cy="747627"/>
          </a:xfrm>
          <a:prstGeom prst="can">
            <a:avLst>
              <a:gd name="adj" fmla="val 25000"/>
            </a:avLst>
          </a:prstGeom>
          <a:solidFill>
            <a:schemeClr val="tx2">
              <a:lumMod val="50000"/>
            </a:schemeClr>
          </a:solidFill>
          <a:ln w="12700" cap="flat" cmpd="sng">
            <a:solidFill>
              <a:schemeClr val="tx2">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dirty="0">
                <a:solidFill>
                  <a:schemeClr val="lt1"/>
                </a:solidFill>
                <a:latin typeface="Arial"/>
                <a:ea typeface="Arial"/>
                <a:cs typeface="Arial"/>
                <a:sym typeface="Arial"/>
              </a:rPr>
              <a:t>Badgerys Creek Reservoir</a:t>
            </a:r>
            <a:endParaRPr dirty="0"/>
          </a:p>
          <a:p>
            <a:pPr marL="0" marR="0" lvl="0" indent="0" algn="ctr" rtl="0">
              <a:spcBef>
                <a:spcPts val="0"/>
              </a:spcBef>
              <a:spcAft>
                <a:spcPts val="0"/>
              </a:spcAft>
              <a:buNone/>
            </a:pPr>
            <a:r>
              <a:rPr lang="en-NZ" sz="800" dirty="0">
                <a:solidFill>
                  <a:schemeClr val="lt1"/>
                </a:solidFill>
                <a:latin typeface="Arial"/>
                <a:ea typeface="Arial"/>
                <a:cs typeface="Arial"/>
                <a:sym typeface="Arial"/>
              </a:rPr>
              <a:t>TWL: 113m</a:t>
            </a:r>
            <a:endParaRPr dirty="0"/>
          </a:p>
        </p:txBody>
      </p:sp>
      <p:sp>
        <p:nvSpPr>
          <p:cNvPr id="15" name="Google Shape;690;p32">
            <a:extLst>
              <a:ext uri="{FF2B5EF4-FFF2-40B4-BE49-F238E27FC236}">
                <a16:creationId xmlns:a16="http://schemas.microsoft.com/office/drawing/2014/main" id="{12BB2785-1166-4B00-BA5F-DD1CB8FC9241}"/>
              </a:ext>
            </a:extLst>
          </p:cNvPr>
          <p:cNvSpPr/>
          <p:nvPr/>
        </p:nvSpPr>
        <p:spPr>
          <a:xfrm>
            <a:off x="6498871" y="2082046"/>
            <a:ext cx="1858846" cy="600295"/>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Mamre Road (West)</a:t>
            </a:r>
            <a:endParaRPr sz="2400" b="1" dirty="0">
              <a:solidFill>
                <a:schemeClr val="tx2">
                  <a:lumMod val="50000"/>
                </a:schemeClr>
              </a:solidFill>
            </a:endParaRPr>
          </a:p>
          <a:p>
            <a:pPr marL="0" marR="0" lvl="0" indent="0" algn="ctr" rtl="0">
              <a:spcBef>
                <a:spcPts val="0"/>
              </a:spcBef>
              <a:spcAft>
                <a:spcPts val="0"/>
              </a:spcAft>
              <a:buNone/>
            </a:pPr>
            <a:r>
              <a:rPr lang="en-NZ" sz="1000" dirty="0">
                <a:solidFill>
                  <a:schemeClr val="tx2">
                    <a:lumMod val="50000"/>
                  </a:schemeClr>
                </a:solidFill>
                <a:latin typeface="Arial"/>
                <a:ea typeface="Arial"/>
                <a:cs typeface="Arial"/>
                <a:sym typeface="Arial"/>
              </a:rPr>
              <a:t>32.4m – 67.4m</a:t>
            </a:r>
            <a:endParaRPr sz="2400" dirty="0">
              <a:solidFill>
                <a:schemeClr val="tx2">
                  <a:lumMod val="50000"/>
                </a:schemeClr>
              </a:solidFill>
            </a:endParaRPr>
          </a:p>
        </p:txBody>
      </p:sp>
      <p:sp>
        <p:nvSpPr>
          <p:cNvPr id="16" name="Google Shape;691;p32">
            <a:extLst>
              <a:ext uri="{FF2B5EF4-FFF2-40B4-BE49-F238E27FC236}">
                <a16:creationId xmlns:a16="http://schemas.microsoft.com/office/drawing/2014/main" id="{4F077A74-5277-4BE3-BF68-8D385BFB0538}"/>
              </a:ext>
            </a:extLst>
          </p:cNvPr>
          <p:cNvSpPr/>
          <p:nvPr/>
        </p:nvSpPr>
        <p:spPr>
          <a:xfrm>
            <a:off x="8996475" y="2073863"/>
            <a:ext cx="1862101" cy="603584"/>
          </a:xfrm>
          <a:prstGeom prst="rect">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dk1"/>
                </a:solidFill>
                <a:latin typeface="Arial"/>
                <a:ea typeface="Arial"/>
                <a:cs typeface="Arial"/>
                <a:sym typeface="Arial"/>
              </a:rPr>
              <a:t>Mamre Road (East)</a:t>
            </a:r>
            <a:endParaRPr sz="1000" b="1" dirty="0"/>
          </a:p>
          <a:p>
            <a:pPr marL="0" marR="0" lvl="0" indent="0" algn="ctr" rtl="0">
              <a:spcBef>
                <a:spcPts val="0"/>
              </a:spcBef>
              <a:spcAft>
                <a:spcPts val="0"/>
              </a:spcAft>
              <a:buNone/>
            </a:pPr>
            <a:r>
              <a:rPr lang="en-NZ" sz="1000" b="1" dirty="0">
                <a:solidFill>
                  <a:schemeClr val="dk1"/>
                </a:solidFill>
                <a:latin typeface="Arial"/>
                <a:ea typeface="Arial"/>
                <a:cs typeface="Arial"/>
                <a:sym typeface="Arial"/>
              </a:rPr>
              <a:t>51.4m – 94.5m</a:t>
            </a:r>
            <a:endParaRPr sz="1000" b="1" dirty="0"/>
          </a:p>
        </p:txBody>
      </p:sp>
      <p:sp>
        <p:nvSpPr>
          <p:cNvPr id="17" name="Google Shape;692;p32">
            <a:extLst>
              <a:ext uri="{FF2B5EF4-FFF2-40B4-BE49-F238E27FC236}">
                <a16:creationId xmlns:a16="http://schemas.microsoft.com/office/drawing/2014/main" id="{6AD76BB0-4F21-4276-808D-BE55B1E5268F}"/>
              </a:ext>
            </a:extLst>
          </p:cNvPr>
          <p:cNvSpPr/>
          <p:nvPr/>
        </p:nvSpPr>
        <p:spPr>
          <a:xfrm>
            <a:off x="6016536" y="5655440"/>
            <a:ext cx="1852607" cy="600295"/>
          </a:xfrm>
          <a:prstGeom prst="rect">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dk1"/>
                </a:solidFill>
                <a:latin typeface="Arial"/>
                <a:ea typeface="Arial"/>
                <a:cs typeface="Arial"/>
                <a:sym typeface="Arial"/>
              </a:rPr>
              <a:t>Aerotropolis Core (South)</a:t>
            </a:r>
            <a:endParaRPr sz="1000" dirty="0"/>
          </a:p>
          <a:p>
            <a:pPr marL="0" marR="0" lvl="0" indent="0" algn="ctr" rtl="0">
              <a:spcBef>
                <a:spcPts val="0"/>
              </a:spcBef>
              <a:spcAft>
                <a:spcPts val="0"/>
              </a:spcAft>
              <a:buNone/>
            </a:pPr>
            <a:r>
              <a:rPr lang="en-NZ" sz="1000" dirty="0">
                <a:solidFill>
                  <a:schemeClr val="dk1"/>
                </a:solidFill>
                <a:latin typeface="Arial"/>
                <a:ea typeface="Arial"/>
                <a:cs typeface="Arial"/>
                <a:sym typeface="Arial"/>
              </a:rPr>
              <a:t>59.2m – 96.4m</a:t>
            </a:r>
            <a:endParaRPr sz="1000" dirty="0"/>
          </a:p>
        </p:txBody>
      </p:sp>
      <p:sp>
        <p:nvSpPr>
          <p:cNvPr id="18" name="Google Shape;693;p32">
            <a:extLst>
              <a:ext uri="{FF2B5EF4-FFF2-40B4-BE49-F238E27FC236}">
                <a16:creationId xmlns:a16="http://schemas.microsoft.com/office/drawing/2014/main" id="{2A3D30F7-8EE3-44EF-AE8C-F096616E24DC}"/>
              </a:ext>
            </a:extLst>
          </p:cNvPr>
          <p:cNvSpPr/>
          <p:nvPr/>
        </p:nvSpPr>
        <p:spPr>
          <a:xfrm>
            <a:off x="3767617" y="4329726"/>
            <a:ext cx="646220" cy="326979"/>
          </a:xfrm>
          <a:prstGeom prst="rect">
            <a:avLst/>
          </a:prstGeom>
          <a:solidFill>
            <a:srgbClr val="BFBFBF"/>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dk1"/>
                </a:solidFill>
                <a:latin typeface="Arial"/>
                <a:ea typeface="Arial"/>
                <a:cs typeface="Arial"/>
                <a:sym typeface="Arial"/>
              </a:rPr>
              <a:t>Airport</a:t>
            </a:r>
            <a:endParaRPr sz="800">
              <a:solidFill>
                <a:schemeClr val="dk1"/>
              </a:solidFill>
              <a:latin typeface="Arial"/>
              <a:ea typeface="Arial"/>
              <a:cs typeface="Arial"/>
              <a:sym typeface="Arial"/>
            </a:endParaRPr>
          </a:p>
        </p:txBody>
      </p:sp>
      <p:sp>
        <p:nvSpPr>
          <p:cNvPr id="19" name="Google Shape;694;p32">
            <a:extLst>
              <a:ext uri="{FF2B5EF4-FFF2-40B4-BE49-F238E27FC236}">
                <a16:creationId xmlns:a16="http://schemas.microsoft.com/office/drawing/2014/main" id="{6FBFA1FE-8DBF-4396-B2CB-AC69F931283A}"/>
              </a:ext>
            </a:extLst>
          </p:cNvPr>
          <p:cNvSpPr txBox="1"/>
          <p:nvPr/>
        </p:nvSpPr>
        <p:spPr>
          <a:xfrm>
            <a:off x="1654788" y="4299749"/>
            <a:ext cx="706094" cy="4000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NZ" sz="1000" b="1" dirty="0">
                <a:solidFill>
                  <a:schemeClr val="dk1"/>
                </a:solidFill>
                <a:latin typeface="Arial"/>
                <a:ea typeface="Arial"/>
                <a:cs typeface="Arial"/>
                <a:sym typeface="Arial"/>
              </a:rPr>
              <a:t>Booster pump</a:t>
            </a:r>
            <a:endParaRPr sz="1000" b="1" dirty="0"/>
          </a:p>
        </p:txBody>
      </p:sp>
      <p:sp>
        <p:nvSpPr>
          <p:cNvPr id="20" name="Google Shape;695;p32">
            <a:extLst>
              <a:ext uri="{FF2B5EF4-FFF2-40B4-BE49-F238E27FC236}">
                <a16:creationId xmlns:a16="http://schemas.microsoft.com/office/drawing/2014/main" id="{96AD1C4F-07A2-4C7D-84EC-0F3E3AD9FCAD}"/>
              </a:ext>
            </a:extLst>
          </p:cNvPr>
          <p:cNvSpPr/>
          <p:nvPr/>
        </p:nvSpPr>
        <p:spPr>
          <a:xfrm>
            <a:off x="4741376" y="4106033"/>
            <a:ext cx="788063" cy="747627"/>
          </a:xfrm>
          <a:prstGeom prst="can">
            <a:avLst>
              <a:gd name="adj" fmla="val 25000"/>
            </a:avLst>
          </a:prstGeom>
          <a:solidFill>
            <a:schemeClr val="tx2">
              <a:lumMod val="50000"/>
            </a:schemeClr>
          </a:solidFill>
          <a:ln w="12700" cap="flat" cmpd="sng">
            <a:solidFill>
              <a:schemeClr val="tx2">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lt1"/>
                </a:solidFill>
                <a:latin typeface="Arial"/>
                <a:ea typeface="Arial"/>
                <a:cs typeface="Arial"/>
                <a:sym typeface="Arial"/>
              </a:rPr>
              <a:t>Airport Reservoir</a:t>
            </a:r>
            <a:endParaRPr/>
          </a:p>
          <a:p>
            <a:pPr marL="0" marR="0" lvl="0" indent="0" algn="ctr" rtl="0">
              <a:spcBef>
                <a:spcPts val="0"/>
              </a:spcBef>
              <a:spcAft>
                <a:spcPts val="0"/>
              </a:spcAft>
              <a:buNone/>
            </a:pPr>
            <a:r>
              <a:rPr lang="en-NZ" sz="800">
                <a:solidFill>
                  <a:schemeClr val="lt1"/>
                </a:solidFill>
                <a:latin typeface="Arial"/>
                <a:ea typeface="Arial"/>
                <a:cs typeface="Arial"/>
                <a:sym typeface="Arial"/>
              </a:rPr>
              <a:t>TWL: 67m</a:t>
            </a:r>
            <a:endParaRPr/>
          </a:p>
        </p:txBody>
      </p:sp>
      <p:sp>
        <p:nvSpPr>
          <p:cNvPr id="21" name="Google Shape;696;p32">
            <a:extLst>
              <a:ext uri="{FF2B5EF4-FFF2-40B4-BE49-F238E27FC236}">
                <a16:creationId xmlns:a16="http://schemas.microsoft.com/office/drawing/2014/main" id="{0D40A71F-1FA7-4DB3-9F2C-7C651169C195}"/>
              </a:ext>
            </a:extLst>
          </p:cNvPr>
          <p:cNvSpPr/>
          <p:nvPr/>
        </p:nvSpPr>
        <p:spPr>
          <a:xfrm>
            <a:off x="9587895" y="4119402"/>
            <a:ext cx="788063" cy="747627"/>
          </a:xfrm>
          <a:prstGeom prst="can">
            <a:avLst>
              <a:gd name="adj" fmla="val 25000"/>
            </a:avLst>
          </a:prstGeom>
          <a:solidFill>
            <a:schemeClr val="tx2">
              <a:lumMod val="50000"/>
            </a:schemeClr>
          </a:solidFill>
          <a:ln w="12700" cap="flat" cmpd="sng">
            <a:solidFill>
              <a:schemeClr val="tx2">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dirty="0">
                <a:solidFill>
                  <a:schemeClr val="lt1"/>
                </a:solidFill>
                <a:latin typeface="Arial"/>
                <a:ea typeface="Arial"/>
                <a:cs typeface="Arial"/>
                <a:sym typeface="Arial"/>
              </a:rPr>
              <a:t>Cecil Park Reservoirs</a:t>
            </a:r>
            <a:endParaRPr dirty="0"/>
          </a:p>
          <a:p>
            <a:pPr marL="0" marR="0" lvl="0" indent="0" algn="ctr" rtl="0">
              <a:spcBef>
                <a:spcPts val="0"/>
              </a:spcBef>
              <a:spcAft>
                <a:spcPts val="0"/>
              </a:spcAft>
              <a:buNone/>
            </a:pPr>
            <a:r>
              <a:rPr lang="en-NZ" sz="800" dirty="0">
                <a:solidFill>
                  <a:schemeClr val="lt1"/>
                </a:solidFill>
                <a:latin typeface="Arial"/>
                <a:ea typeface="Arial"/>
                <a:cs typeface="Arial"/>
                <a:sym typeface="Arial"/>
              </a:rPr>
              <a:t>TWL: 160m</a:t>
            </a:r>
            <a:endParaRPr dirty="0"/>
          </a:p>
        </p:txBody>
      </p:sp>
      <p:cxnSp>
        <p:nvCxnSpPr>
          <p:cNvPr id="22" name="Google Shape;697;p32">
            <a:extLst>
              <a:ext uri="{FF2B5EF4-FFF2-40B4-BE49-F238E27FC236}">
                <a16:creationId xmlns:a16="http://schemas.microsoft.com/office/drawing/2014/main" id="{2E83F6E2-EED1-4A5A-8A98-A985E58B40CE}"/>
              </a:ext>
            </a:extLst>
          </p:cNvPr>
          <p:cNvCxnSpPr/>
          <p:nvPr/>
        </p:nvCxnSpPr>
        <p:spPr>
          <a:xfrm>
            <a:off x="2779710" y="2377300"/>
            <a:ext cx="0" cy="321074"/>
          </a:xfrm>
          <a:prstGeom prst="straightConnector1">
            <a:avLst/>
          </a:prstGeom>
          <a:noFill/>
          <a:ln w="9525" cap="flat" cmpd="sng">
            <a:solidFill>
              <a:srgbClr val="7F7F7F"/>
            </a:solidFill>
            <a:prstDash val="solid"/>
            <a:miter lim="800000"/>
            <a:headEnd type="none" w="sm" len="sm"/>
            <a:tailEnd type="none" w="sm" len="sm"/>
          </a:ln>
        </p:spPr>
      </p:cxnSp>
      <p:cxnSp>
        <p:nvCxnSpPr>
          <p:cNvPr id="23" name="Google Shape;698;p32">
            <a:extLst>
              <a:ext uri="{FF2B5EF4-FFF2-40B4-BE49-F238E27FC236}">
                <a16:creationId xmlns:a16="http://schemas.microsoft.com/office/drawing/2014/main" id="{F8F1BACB-02CF-474E-8583-B29DA666C0B0}"/>
              </a:ext>
            </a:extLst>
          </p:cNvPr>
          <p:cNvCxnSpPr>
            <a:endCxn id="11" idx="1"/>
          </p:cNvCxnSpPr>
          <p:nvPr/>
        </p:nvCxnSpPr>
        <p:spPr>
          <a:xfrm>
            <a:off x="2779660" y="2377300"/>
            <a:ext cx="760200" cy="0"/>
          </a:xfrm>
          <a:prstGeom prst="straightConnector1">
            <a:avLst/>
          </a:prstGeom>
          <a:noFill/>
          <a:ln w="9525" cap="flat" cmpd="sng">
            <a:solidFill>
              <a:srgbClr val="7F7F7F"/>
            </a:solidFill>
            <a:prstDash val="solid"/>
            <a:miter lim="800000"/>
            <a:headEnd type="none" w="sm" len="sm"/>
            <a:tailEnd type="none" w="sm" len="sm"/>
          </a:ln>
        </p:spPr>
      </p:cxnSp>
      <p:cxnSp>
        <p:nvCxnSpPr>
          <p:cNvPr id="24" name="Google Shape;699;p32">
            <a:extLst>
              <a:ext uri="{FF2B5EF4-FFF2-40B4-BE49-F238E27FC236}">
                <a16:creationId xmlns:a16="http://schemas.microsoft.com/office/drawing/2014/main" id="{A115732B-A360-4DD8-970F-A95A4AF40F37}"/>
              </a:ext>
            </a:extLst>
          </p:cNvPr>
          <p:cNvCxnSpPr>
            <a:stCxn id="11" idx="3"/>
            <a:endCxn id="15" idx="1"/>
          </p:cNvCxnSpPr>
          <p:nvPr/>
        </p:nvCxnSpPr>
        <p:spPr>
          <a:xfrm>
            <a:off x="5398706" y="2377300"/>
            <a:ext cx="1100100" cy="4800"/>
          </a:xfrm>
          <a:prstGeom prst="straightConnector1">
            <a:avLst/>
          </a:prstGeom>
          <a:noFill/>
          <a:ln w="9525" cap="flat" cmpd="sng">
            <a:solidFill>
              <a:srgbClr val="7F7F7F"/>
            </a:solidFill>
            <a:prstDash val="solid"/>
            <a:miter lim="800000"/>
            <a:headEnd type="none" w="sm" len="sm"/>
            <a:tailEnd type="none" w="sm" len="sm"/>
          </a:ln>
        </p:spPr>
      </p:cxnSp>
      <p:cxnSp>
        <p:nvCxnSpPr>
          <p:cNvPr id="26" name="Google Shape;701;p32">
            <a:extLst>
              <a:ext uri="{FF2B5EF4-FFF2-40B4-BE49-F238E27FC236}">
                <a16:creationId xmlns:a16="http://schemas.microsoft.com/office/drawing/2014/main" id="{6D930DDE-F3A1-48D1-B3C1-1152E60437B2}"/>
              </a:ext>
            </a:extLst>
          </p:cNvPr>
          <p:cNvCxnSpPr/>
          <p:nvPr/>
        </p:nvCxnSpPr>
        <p:spPr>
          <a:xfrm>
            <a:off x="2812594" y="3431613"/>
            <a:ext cx="0" cy="215589"/>
          </a:xfrm>
          <a:prstGeom prst="straightConnector1">
            <a:avLst/>
          </a:prstGeom>
          <a:noFill/>
          <a:ln w="9525" cap="flat" cmpd="sng">
            <a:solidFill>
              <a:srgbClr val="7F7F7F"/>
            </a:solidFill>
            <a:prstDash val="solid"/>
            <a:miter lim="800000"/>
            <a:headEnd type="none" w="sm" len="sm"/>
            <a:tailEnd type="none" w="sm" len="sm"/>
          </a:ln>
        </p:spPr>
      </p:cxnSp>
      <p:cxnSp>
        <p:nvCxnSpPr>
          <p:cNvPr id="27" name="Google Shape;702;p32">
            <a:extLst>
              <a:ext uri="{FF2B5EF4-FFF2-40B4-BE49-F238E27FC236}">
                <a16:creationId xmlns:a16="http://schemas.microsoft.com/office/drawing/2014/main" id="{A6A4A966-421D-46A7-8BE2-4B0D2C746CDE}"/>
              </a:ext>
            </a:extLst>
          </p:cNvPr>
          <p:cNvCxnSpPr>
            <a:cxnSpLocks/>
          </p:cNvCxnSpPr>
          <p:nvPr/>
        </p:nvCxnSpPr>
        <p:spPr>
          <a:xfrm>
            <a:off x="5109282" y="3551784"/>
            <a:ext cx="0" cy="554249"/>
          </a:xfrm>
          <a:prstGeom prst="straightConnector1">
            <a:avLst/>
          </a:prstGeom>
          <a:noFill/>
          <a:ln w="9525" cap="flat" cmpd="sng">
            <a:solidFill>
              <a:srgbClr val="7F7F7F"/>
            </a:solidFill>
            <a:prstDash val="solid"/>
            <a:miter lim="800000"/>
            <a:headEnd type="none" w="sm" len="sm"/>
            <a:tailEnd type="none" w="sm" len="sm"/>
          </a:ln>
        </p:spPr>
      </p:cxnSp>
      <p:cxnSp>
        <p:nvCxnSpPr>
          <p:cNvPr id="28" name="Google Shape;703;p32">
            <a:extLst>
              <a:ext uri="{FF2B5EF4-FFF2-40B4-BE49-F238E27FC236}">
                <a16:creationId xmlns:a16="http://schemas.microsoft.com/office/drawing/2014/main" id="{6FD558DD-8F6E-4F6B-8A72-896081755D6F}"/>
              </a:ext>
            </a:extLst>
          </p:cNvPr>
          <p:cNvCxnSpPr>
            <a:stCxn id="8" idx="2"/>
            <a:endCxn id="10" idx="0"/>
          </p:cNvCxnSpPr>
          <p:nvPr/>
        </p:nvCxnSpPr>
        <p:spPr>
          <a:xfrm>
            <a:off x="6993113" y="4221464"/>
            <a:ext cx="0" cy="495887"/>
          </a:xfrm>
          <a:prstGeom prst="straightConnector1">
            <a:avLst/>
          </a:prstGeom>
          <a:noFill/>
          <a:ln w="9525" cap="flat" cmpd="sng">
            <a:solidFill>
              <a:srgbClr val="7F7F7F"/>
            </a:solidFill>
            <a:prstDash val="solid"/>
            <a:miter lim="800000"/>
            <a:headEnd type="none" w="sm" len="sm"/>
            <a:tailEnd type="none" w="sm" len="sm"/>
          </a:ln>
        </p:spPr>
      </p:cxnSp>
      <p:cxnSp>
        <p:nvCxnSpPr>
          <p:cNvPr id="29" name="Google Shape;704;p32">
            <a:extLst>
              <a:ext uri="{FF2B5EF4-FFF2-40B4-BE49-F238E27FC236}">
                <a16:creationId xmlns:a16="http://schemas.microsoft.com/office/drawing/2014/main" id="{689CB605-8A1C-477C-8D06-BEF59152284A}"/>
              </a:ext>
            </a:extLst>
          </p:cNvPr>
          <p:cNvCxnSpPr>
            <a:endCxn id="18" idx="3"/>
          </p:cNvCxnSpPr>
          <p:nvPr/>
        </p:nvCxnSpPr>
        <p:spPr>
          <a:xfrm rot="10800000">
            <a:off x="4413837" y="4493216"/>
            <a:ext cx="336300" cy="0"/>
          </a:xfrm>
          <a:prstGeom prst="straightConnector1">
            <a:avLst/>
          </a:prstGeom>
          <a:noFill/>
          <a:ln w="9525" cap="flat" cmpd="sng">
            <a:solidFill>
              <a:srgbClr val="7F7F7F"/>
            </a:solidFill>
            <a:prstDash val="solid"/>
            <a:miter lim="800000"/>
            <a:headEnd type="none" w="sm" len="sm"/>
            <a:tailEnd type="none" w="sm" len="sm"/>
          </a:ln>
        </p:spPr>
      </p:cxnSp>
      <p:sp>
        <p:nvSpPr>
          <p:cNvPr id="30" name="Google Shape;705;p32">
            <a:extLst>
              <a:ext uri="{FF2B5EF4-FFF2-40B4-BE49-F238E27FC236}">
                <a16:creationId xmlns:a16="http://schemas.microsoft.com/office/drawing/2014/main" id="{717241EF-05E5-4883-913B-CB4B3863B984}"/>
              </a:ext>
            </a:extLst>
          </p:cNvPr>
          <p:cNvSpPr/>
          <p:nvPr/>
        </p:nvSpPr>
        <p:spPr>
          <a:xfrm>
            <a:off x="4695038" y="6347040"/>
            <a:ext cx="646220" cy="326979"/>
          </a:xfrm>
          <a:prstGeom prst="rect">
            <a:avLst/>
          </a:prstGeom>
          <a:solidFill>
            <a:srgbClr val="BFBFBF"/>
          </a:soli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800" b="1">
                <a:solidFill>
                  <a:schemeClr val="dk1"/>
                </a:solidFill>
                <a:latin typeface="Arial"/>
                <a:ea typeface="Arial"/>
                <a:cs typeface="Arial"/>
                <a:sym typeface="Arial"/>
              </a:rPr>
              <a:t>Dwyer Road</a:t>
            </a:r>
            <a:endParaRPr sz="800">
              <a:solidFill>
                <a:schemeClr val="dk1"/>
              </a:solidFill>
              <a:latin typeface="Arial"/>
              <a:ea typeface="Arial"/>
              <a:cs typeface="Arial"/>
              <a:sym typeface="Arial"/>
            </a:endParaRPr>
          </a:p>
        </p:txBody>
      </p:sp>
      <p:grpSp>
        <p:nvGrpSpPr>
          <p:cNvPr id="31" name="Google Shape;706;p32">
            <a:extLst>
              <a:ext uri="{FF2B5EF4-FFF2-40B4-BE49-F238E27FC236}">
                <a16:creationId xmlns:a16="http://schemas.microsoft.com/office/drawing/2014/main" id="{A6A91BF8-EFB5-459D-BDF4-7F2BA9F32A92}"/>
              </a:ext>
            </a:extLst>
          </p:cNvPr>
          <p:cNvGrpSpPr/>
          <p:nvPr/>
        </p:nvGrpSpPr>
        <p:grpSpPr>
          <a:xfrm>
            <a:off x="10038391" y="1745599"/>
            <a:ext cx="114402" cy="162540"/>
            <a:chOff x="4492958" y="3721647"/>
            <a:chExt cx="296147" cy="368640"/>
          </a:xfrm>
          <a:solidFill>
            <a:schemeClr val="tx2">
              <a:lumMod val="75000"/>
            </a:schemeClr>
          </a:solidFill>
        </p:grpSpPr>
        <p:sp>
          <p:nvSpPr>
            <p:cNvPr id="32" name="Google Shape;707;p32">
              <a:extLst>
                <a:ext uri="{FF2B5EF4-FFF2-40B4-BE49-F238E27FC236}">
                  <a16:creationId xmlns:a16="http://schemas.microsoft.com/office/drawing/2014/main" id="{1B2C3DB5-184B-4AC5-BB2D-7D02182A1545}"/>
                </a:ext>
              </a:extLst>
            </p:cNvPr>
            <p:cNvSpPr/>
            <p:nvPr/>
          </p:nvSpPr>
          <p:spPr>
            <a:xfrm rot="5400000">
              <a:off x="4454554" y="3760051"/>
              <a:ext cx="368640" cy="291832"/>
            </a:xfrm>
            <a:prstGeom prst="triangle">
              <a:avLst>
                <a:gd name="adj" fmla="val 50000"/>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3" name="Google Shape;708;p32">
              <a:extLst>
                <a:ext uri="{FF2B5EF4-FFF2-40B4-BE49-F238E27FC236}">
                  <a16:creationId xmlns:a16="http://schemas.microsoft.com/office/drawing/2014/main" id="{CC2122E7-0A01-4C1D-9085-EAF4C42826B8}"/>
                </a:ext>
              </a:extLst>
            </p:cNvPr>
            <p:cNvCxnSpPr/>
            <p:nvPr/>
          </p:nvCxnSpPr>
          <p:spPr>
            <a:xfrm>
              <a:off x="4789105" y="3721647"/>
              <a:ext cx="0" cy="368640"/>
            </a:xfrm>
            <a:prstGeom prst="straightConnector1">
              <a:avLst/>
            </a:prstGeom>
            <a:grpFill/>
            <a:ln w="28575" cap="flat" cmpd="sng">
              <a:solidFill>
                <a:schemeClr val="accent6"/>
              </a:solidFill>
              <a:prstDash val="solid"/>
              <a:miter lim="800000"/>
              <a:headEnd type="none" w="sm" len="sm"/>
              <a:tailEnd type="none" w="sm" len="sm"/>
            </a:ln>
          </p:spPr>
        </p:cxnSp>
      </p:grpSp>
      <p:cxnSp>
        <p:nvCxnSpPr>
          <p:cNvPr id="34" name="Google Shape;709;p32">
            <a:extLst>
              <a:ext uri="{FF2B5EF4-FFF2-40B4-BE49-F238E27FC236}">
                <a16:creationId xmlns:a16="http://schemas.microsoft.com/office/drawing/2014/main" id="{991A22EA-4D0F-4FDB-AC2A-8538DED798DE}"/>
              </a:ext>
            </a:extLst>
          </p:cNvPr>
          <p:cNvCxnSpPr/>
          <p:nvPr/>
        </p:nvCxnSpPr>
        <p:spPr>
          <a:xfrm flipH="1">
            <a:off x="2441726" y="3431613"/>
            <a:ext cx="9729" cy="1480632"/>
          </a:xfrm>
          <a:prstGeom prst="straightConnector1">
            <a:avLst/>
          </a:prstGeom>
          <a:noFill/>
          <a:ln w="9525" cap="flat" cmpd="sng">
            <a:solidFill>
              <a:srgbClr val="7F7F7F"/>
            </a:solidFill>
            <a:prstDash val="solid"/>
            <a:miter lim="800000"/>
            <a:headEnd type="none" w="sm" len="sm"/>
            <a:tailEnd type="none" w="sm" len="sm"/>
          </a:ln>
        </p:spPr>
      </p:cxnSp>
      <p:sp>
        <p:nvSpPr>
          <p:cNvPr id="35" name="Google Shape;710;p32">
            <a:extLst>
              <a:ext uri="{FF2B5EF4-FFF2-40B4-BE49-F238E27FC236}">
                <a16:creationId xmlns:a16="http://schemas.microsoft.com/office/drawing/2014/main" id="{D0B92323-ED1F-43BD-9A93-1C2AAB6A26AF}"/>
              </a:ext>
            </a:extLst>
          </p:cNvPr>
          <p:cNvSpPr/>
          <p:nvPr/>
        </p:nvSpPr>
        <p:spPr>
          <a:xfrm>
            <a:off x="2333948" y="4323006"/>
            <a:ext cx="235012" cy="237599"/>
          </a:xfrm>
          <a:prstGeom prst="ellipse">
            <a:avLst/>
          </a:prstGeom>
          <a:solidFill>
            <a:schemeClr val="tx2">
              <a:lumMod val="75000"/>
            </a:schemeClr>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36" name="Google Shape;711;p32">
            <a:extLst>
              <a:ext uri="{FF2B5EF4-FFF2-40B4-BE49-F238E27FC236}">
                <a16:creationId xmlns:a16="http://schemas.microsoft.com/office/drawing/2014/main" id="{0EF18080-94AB-49E7-8591-EC6DE8F50BEE}"/>
              </a:ext>
            </a:extLst>
          </p:cNvPr>
          <p:cNvCxnSpPr>
            <a:cxnSpLocks/>
          </p:cNvCxnSpPr>
          <p:nvPr/>
        </p:nvCxnSpPr>
        <p:spPr>
          <a:xfrm flipH="1">
            <a:off x="2441659" y="5509038"/>
            <a:ext cx="67" cy="358529"/>
          </a:xfrm>
          <a:prstGeom prst="straightConnector1">
            <a:avLst/>
          </a:prstGeom>
          <a:noFill/>
          <a:ln w="9525" cap="flat" cmpd="sng">
            <a:solidFill>
              <a:srgbClr val="7F7F7F"/>
            </a:solidFill>
            <a:prstDash val="solid"/>
            <a:miter lim="800000"/>
            <a:headEnd type="none" w="sm" len="sm"/>
            <a:tailEnd type="none" w="sm" len="sm"/>
          </a:ln>
        </p:spPr>
      </p:cxnSp>
      <p:sp>
        <p:nvSpPr>
          <p:cNvPr id="37" name="Google Shape;712;p32">
            <a:extLst>
              <a:ext uri="{FF2B5EF4-FFF2-40B4-BE49-F238E27FC236}">
                <a16:creationId xmlns:a16="http://schemas.microsoft.com/office/drawing/2014/main" id="{654D98EF-D83F-4F31-A8E4-74F66DF433A2}"/>
              </a:ext>
            </a:extLst>
          </p:cNvPr>
          <p:cNvSpPr txBox="1"/>
          <p:nvPr/>
        </p:nvSpPr>
        <p:spPr>
          <a:xfrm>
            <a:off x="8352822" y="6083088"/>
            <a:ext cx="650544" cy="24618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PRV</a:t>
            </a:r>
            <a:endParaRPr sz="1000" b="1" dirty="0"/>
          </a:p>
        </p:txBody>
      </p:sp>
      <p:cxnSp>
        <p:nvCxnSpPr>
          <p:cNvPr id="38" name="Google Shape;713;p32">
            <a:extLst>
              <a:ext uri="{FF2B5EF4-FFF2-40B4-BE49-F238E27FC236}">
                <a16:creationId xmlns:a16="http://schemas.microsoft.com/office/drawing/2014/main" id="{AB1C4A8A-A78F-4402-8843-AD9B1D751E33}"/>
              </a:ext>
            </a:extLst>
          </p:cNvPr>
          <p:cNvCxnSpPr/>
          <p:nvPr/>
        </p:nvCxnSpPr>
        <p:spPr>
          <a:xfrm>
            <a:off x="6987663" y="5317646"/>
            <a:ext cx="0" cy="337794"/>
          </a:xfrm>
          <a:prstGeom prst="straightConnector1">
            <a:avLst/>
          </a:prstGeom>
          <a:noFill/>
          <a:ln w="9525" cap="flat" cmpd="sng">
            <a:solidFill>
              <a:srgbClr val="7F7F7F"/>
            </a:solidFill>
            <a:prstDash val="solid"/>
            <a:miter lim="800000"/>
            <a:headEnd type="none" w="sm" len="sm"/>
            <a:tailEnd type="none" w="sm" len="sm"/>
          </a:ln>
        </p:spPr>
      </p:cxnSp>
      <p:sp>
        <p:nvSpPr>
          <p:cNvPr id="39" name="Google Shape;714;p32">
            <a:extLst>
              <a:ext uri="{FF2B5EF4-FFF2-40B4-BE49-F238E27FC236}">
                <a16:creationId xmlns:a16="http://schemas.microsoft.com/office/drawing/2014/main" id="{41BCE4F0-DE0D-4C38-9C07-C79FF472737E}"/>
              </a:ext>
            </a:extLst>
          </p:cNvPr>
          <p:cNvSpPr txBox="1"/>
          <p:nvPr/>
        </p:nvSpPr>
        <p:spPr>
          <a:xfrm>
            <a:off x="7043106" y="5317646"/>
            <a:ext cx="80917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Dividing Valve</a:t>
            </a:r>
            <a:endParaRPr sz="1000" b="1" dirty="0"/>
          </a:p>
        </p:txBody>
      </p:sp>
      <p:cxnSp>
        <p:nvCxnSpPr>
          <p:cNvPr id="40" name="Google Shape;715;p32">
            <a:extLst>
              <a:ext uri="{FF2B5EF4-FFF2-40B4-BE49-F238E27FC236}">
                <a16:creationId xmlns:a16="http://schemas.microsoft.com/office/drawing/2014/main" id="{7806EF77-52CE-4AA5-9E31-DE07EE66D2DA}"/>
              </a:ext>
            </a:extLst>
          </p:cNvPr>
          <p:cNvCxnSpPr/>
          <p:nvPr/>
        </p:nvCxnSpPr>
        <p:spPr>
          <a:xfrm>
            <a:off x="7869143" y="5948838"/>
            <a:ext cx="1279054" cy="0"/>
          </a:xfrm>
          <a:prstGeom prst="straightConnector1">
            <a:avLst/>
          </a:prstGeom>
          <a:noFill/>
          <a:ln w="9525" cap="flat" cmpd="sng">
            <a:solidFill>
              <a:srgbClr val="7F7F7F"/>
            </a:solidFill>
            <a:prstDash val="solid"/>
            <a:miter lim="800000"/>
            <a:headEnd type="none" w="sm" len="sm"/>
            <a:tailEnd type="none" w="sm" len="sm"/>
          </a:ln>
        </p:spPr>
      </p:cxnSp>
      <p:cxnSp>
        <p:nvCxnSpPr>
          <p:cNvPr id="41" name="Google Shape;716;p32">
            <a:extLst>
              <a:ext uri="{FF2B5EF4-FFF2-40B4-BE49-F238E27FC236}">
                <a16:creationId xmlns:a16="http://schemas.microsoft.com/office/drawing/2014/main" id="{439394E3-050A-4B94-9D63-78CE5E890D83}"/>
              </a:ext>
            </a:extLst>
          </p:cNvPr>
          <p:cNvCxnSpPr/>
          <p:nvPr/>
        </p:nvCxnSpPr>
        <p:spPr>
          <a:xfrm>
            <a:off x="9148197" y="4655949"/>
            <a:ext cx="0" cy="1292889"/>
          </a:xfrm>
          <a:prstGeom prst="straightConnector1">
            <a:avLst/>
          </a:prstGeom>
          <a:noFill/>
          <a:ln w="9525" cap="flat" cmpd="sng">
            <a:solidFill>
              <a:srgbClr val="7F7F7F"/>
            </a:solidFill>
            <a:prstDash val="solid"/>
            <a:miter lim="800000"/>
            <a:headEnd type="none" w="sm" len="sm"/>
            <a:tailEnd type="none" w="sm" len="sm"/>
          </a:ln>
        </p:spPr>
      </p:cxnSp>
      <p:cxnSp>
        <p:nvCxnSpPr>
          <p:cNvPr id="42" name="Google Shape;717;p32">
            <a:extLst>
              <a:ext uri="{FF2B5EF4-FFF2-40B4-BE49-F238E27FC236}">
                <a16:creationId xmlns:a16="http://schemas.microsoft.com/office/drawing/2014/main" id="{2856E91F-B192-4C30-924E-6C371808EF1A}"/>
              </a:ext>
            </a:extLst>
          </p:cNvPr>
          <p:cNvCxnSpPr/>
          <p:nvPr/>
        </p:nvCxnSpPr>
        <p:spPr>
          <a:xfrm rot="10800000">
            <a:off x="9148197" y="4657656"/>
            <a:ext cx="439698" cy="0"/>
          </a:xfrm>
          <a:prstGeom prst="straightConnector1">
            <a:avLst/>
          </a:prstGeom>
          <a:noFill/>
          <a:ln w="9525" cap="flat" cmpd="sng">
            <a:solidFill>
              <a:srgbClr val="7F7F7F"/>
            </a:solidFill>
            <a:prstDash val="solid"/>
            <a:miter lim="800000"/>
            <a:headEnd type="none" w="sm" len="sm"/>
            <a:tailEnd type="none" w="sm" len="sm"/>
          </a:ln>
        </p:spPr>
      </p:cxnSp>
      <p:grpSp>
        <p:nvGrpSpPr>
          <p:cNvPr id="43" name="Google Shape;718;p32">
            <a:extLst>
              <a:ext uri="{FF2B5EF4-FFF2-40B4-BE49-F238E27FC236}">
                <a16:creationId xmlns:a16="http://schemas.microsoft.com/office/drawing/2014/main" id="{23EDDA19-0650-4C0A-A806-4EB1CEFE71B9}"/>
              </a:ext>
            </a:extLst>
          </p:cNvPr>
          <p:cNvGrpSpPr/>
          <p:nvPr/>
        </p:nvGrpSpPr>
        <p:grpSpPr>
          <a:xfrm>
            <a:off x="8484698" y="5867568"/>
            <a:ext cx="114402" cy="162540"/>
            <a:chOff x="4492958" y="3721647"/>
            <a:chExt cx="296147" cy="368640"/>
          </a:xfrm>
          <a:solidFill>
            <a:schemeClr val="tx2">
              <a:lumMod val="75000"/>
            </a:schemeClr>
          </a:solidFill>
        </p:grpSpPr>
        <p:sp>
          <p:nvSpPr>
            <p:cNvPr id="44" name="Google Shape;719;p32">
              <a:extLst>
                <a:ext uri="{FF2B5EF4-FFF2-40B4-BE49-F238E27FC236}">
                  <a16:creationId xmlns:a16="http://schemas.microsoft.com/office/drawing/2014/main" id="{B3260C9C-CB2E-47F1-8D73-D986CF489C90}"/>
                </a:ext>
              </a:extLst>
            </p:cNvPr>
            <p:cNvSpPr/>
            <p:nvPr/>
          </p:nvSpPr>
          <p:spPr>
            <a:xfrm rot="5400000">
              <a:off x="4454554" y="3760051"/>
              <a:ext cx="368640" cy="291832"/>
            </a:xfrm>
            <a:prstGeom prst="triangle">
              <a:avLst>
                <a:gd name="adj" fmla="val 50000"/>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45" name="Google Shape;720;p32">
              <a:extLst>
                <a:ext uri="{FF2B5EF4-FFF2-40B4-BE49-F238E27FC236}">
                  <a16:creationId xmlns:a16="http://schemas.microsoft.com/office/drawing/2014/main" id="{B30D470A-DEAD-4AE5-8357-B9D83FBF5B05}"/>
                </a:ext>
              </a:extLst>
            </p:cNvPr>
            <p:cNvCxnSpPr/>
            <p:nvPr/>
          </p:nvCxnSpPr>
          <p:spPr>
            <a:xfrm>
              <a:off x="4789105" y="3721647"/>
              <a:ext cx="0" cy="368640"/>
            </a:xfrm>
            <a:prstGeom prst="straightConnector1">
              <a:avLst/>
            </a:prstGeom>
            <a:grpFill/>
            <a:ln w="28575" cap="flat" cmpd="sng">
              <a:solidFill>
                <a:schemeClr val="accent6"/>
              </a:solidFill>
              <a:prstDash val="solid"/>
              <a:miter lim="800000"/>
              <a:headEnd type="none" w="sm" len="sm"/>
              <a:tailEnd type="none" w="sm" len="sm"/>
            </a:ln>
          </p:spPr>
        </p:cxnSp>
      </p:grpSp>
      <p:cxnSp>
        <p:nvCxnSpPr>
          <p:cNvPr id="46" name="Google Shape;721;p32">
            <a:extLst>
              <a:ext uri="{FF2B5EF4-FFF2-40B4-BE49-F238E27FC236}">
                <a16:creationId xmlns:a16="http://schemas.microsoft.com/office/drawing/2014/main" id="{83084228-571F-417E-9FA1-AAAFBBBBD423}"/>
              </a:ext>
            </a:extLst>
          </p:cNvPr>
          <p:cNvCxnSpPr>
            <a:cxnSpLocks/>
          </p:cNvCxnSpPr>
          <p:nvPr/>
        </p:nvCxnSpPr>
        <p:spPr>
          <a:xfrm>
            <a:off x="11162923" y="1810999"/>
            <a:ext cx="0" cy="2692559"/>
          </a:xfrm>
          <a:prstGeom prst="straightConnector1">
            <a:avLst/>
          </a:prstGeom>
          <a:noFill/>
          <a:ln w="9525" cap="flat" cmpd="sng">
            <a:solidFill>
              <a:srgbClr val="7F7F7F"/>
            </a:solidFill>
            <a:prstDash val="solid"/>
            <a:miter lim="800000"/>
            <a:headEnd type="none" w="sm" len="sm"/>
            <a:tailEnd type="none" w="sm" len="sm"/>
          </a:ln>
        </p:spPr>
      </p:cxnSp>
      <p:cxnSp>
        <p:nvCxnSpPr>
          <p:cNvPr id="47" name="Google Shape;722;p32">
            <a:extLst>
              <a:ext uri="{FF2B5EF4-FFF2-40B4-BE49-F238E27FC236}">
                <a16:creationId xmlns:a16="http://schemas.microsoft.com/office/drawing/2014/main" id="{55FB9E00-2A1F-4485-B9C5-A3990AAED17D}"/>
              </a:ext>
            </a:extLst>
          </p:cNvPr>
          <p:cNvCxnSpPr>
            <a:cxnSpLocks/>
            <a:stCxn id="21" idx="4"/>
          </p:cNvCxnSpPr>
          <p:nvPr/>
        </p:nvCxnSpPr>
        <p:spPr>
          <a:xfrm flipV="1">
            <a:off x="10375958" y="4482943"/>
            <a:ext cx="786965" cy="10273"/>
          </a:xfrm>
          <a:prstGeom prst="straightConnector1">
            <a:avLst/>
          </a:prstGeom>
          <a:noFill/>
          <a:ln w="9525" cap="flat" cmpd="sng">
            <a:solidFill>
              <a:srgbClr val="7F7F7F"/>
            </a:solidFill>
            <a:prstDash val="solid"/>
            <a:miter lim="800000"/>
            <a:headEnd type="none" w="sm" len="sm"/>
            <a:tailEnd type="none" w="sm" len="sm"/>
          </a:ln>
        </p:spPr>
      </p:cxnSp>
      <p:cxnSp>
        <p:nvCxnSpPr>
          <p:cNvPr id="48" name="Google Shape;723;p32">
            <a:extLst>
              <a:ext uri="{FF2B5EF4-FFF2-40B4-BE49-F238E27FC236}">
                <a16:creationId xmlns:a16="http://schemas.microsoft.com/office/drawing/2014/main" id="{38132BAA-8985-4479-9A66-1EE3FE380D30}"/>
              </a:ext>
            </a:extLst>
          </p:cNvPr>
          <p:cNvCxnSpPr>
            <a:cxnSpLocks/>
          </p:cNvCxnSpPr>
          <p:nvPr/>
        </p:nvCxnSpPr>
        <p:spPr>
          <a:xfrm flipH="1">
            <a:off x="10156309" y="1810999"/>
            <a:ext cx="1006614" cy="0"/>
          </a:xfrm>
          <a:prstGeom prst="straightConnector1">
            <a:avLst/>
          </a:prstGeom>
          <a:noFill/>
          <a:ln w="9525" cap="flat" cmpd="sng">
            <a:solidFill>
              <a:srgbClr val="7F7F7F"/>
            </a:solidFill>
            <a:prstDash val="solid"/>
            <a:miter lim="800000"/>
            <a:headEnd type="none" w="sm" len="sm"/>
            <a:tailEnd type="none" w="sm" len="sm"/>
          </a:ln>
        </p:spPr>
      </p:cxnSp>
      <p:cxnSp>
        <p:nvCxnSpPr>
          <p:cNvPr id="49" name="Google Shape;724;p32">
            <a:extLst>
              <a:ext uri="{FF2B5EF4-FFF2-40B4-BE49-F238E27FC236}">
                <a16:creationId xmlns:a16="http://schemas.microsoft.com/office/drawing/2014/main" id="{0567682F-31CE-4245-900F-690A02EFA81B}"/>
              </a:ext>
            </a:extLst>
          </p:cNvPr>
          <p:cNvCxnSpPr/>
          <p:nvPr/>
        </p:nvCxnSpPr>
        <p:spPr>
          <a:xfrm>
            <a:off x="10092839" y="1884326"/>
            <a:ext cx="0" cy="196076"/>
          </a:xfrm>
          <a:prstGeom prst="straightConnector1">
            <a:avLst/>
          </a:prstGeom>
          <a:noFill/>
          <a:ln w="9525" cap="flat" cmpd="sng">
            <a:solidFill>
              <a:srgbClr val="7F7F7F"/>
            </a:solidFill>
            <a:prstDash val="solid"/>
            <a:miter lim="800000"/>
            <a:headEnd type="none" w="sm" len="sm"/>
            <a:tailEnd type="none" w="sm" len="sm"/>
          </a:ln>
        </p:spPr>
      </p:cxnSp>
      <p:cxnSp>
        <p:nvCxnSpPr>
          <p:cNvPr id="50" name="Google Shape;725;p32">
            <a:extLst>
              <a:ext uri="{FF2B5EF4-FFF2-40B4-BE49-F238E27FC236}">
                <a16:creationId xmlns:a16="http://schemas.microsoft.com/office/drawing/2014/main" id="{173CC837-ACD2-40F9-AD27-3EF4FFFA25CD}"/>
              </a:ext>
            </a:extLst>
          </p:cNvPr>
          <p:cNvCxnSpPr/>
          <p:nvPr/>
        </p:nvCxnSpPr>
        <p:spPr>
          <a:xfrm rot="10800000" flipH="1">
            <a:off x="4015112" y="6106832"/>
            <a:ext cx="2001424" cy="7166"/>
          </a:xfrm>
          <a:prstGeom prst="straightConnector1">
            <a:avLst/>
          </a:prstGeom>
          <a:noFill/>
          <a:ln w="9525" cap="flat" cmpd="sng">
            <a:solidFill>
              <a:srgbClr val="7F7F7F"/>
            </a:solidFill>
            <a:prstDash val="solid"/>
            <a:miter lim="800000"/>
            <a:headEnd type="none" w="sm" len="sm"/>
            <a:tailEnd type="none" w="sm" len="sm"/>
          </a:ln>
        </p:spPr>
      </p:cxnSp>
      <p:cxnSp>
        <p:nvCxnSpPr>
          <p:cNvPr id="51" name="Google Shape;726;p32">
            <a:extLst>
              <a:ext uri="{FF2B5EF4-FFF2-40B4-BE49-F238E27FC236}">
                <a16:creationId xmlns:a16="http://schemas.microsoft.com/office/drawing/2014/main" id="{BBD16D5B-EF97-48A4-8BDE-1A32FD2FD863}"/>
              </a:ext>
            </a:extLst>
          </p:cNvPr>
          <p:cNvCxnSpPr/>
          <p:nvPr/>
        </p:nvCxnSpPr>
        <p:spPr>
          <a:xfrm>
            <a:off x="5015824" y="6106832"/>
            <a:ext cx="0" cy="240208"/>
          </a:xfrm>
          <a:prstGeom prst="straightConnector1">
            <a:avLst/>
          </a:prstGeom>
          <a:noFill/>
          <a:ln w="9525" cap="flat" cmpd="sng">
            <a:solidFill>
              <a:srgbClr val="7F7F7F"/>
            </a:solidFill>
            <a:prstDash val="solid"/>
            <a:miter lim="800000"/>
            <a:headEnd type="none" w="sm" len="sm"/>
            <a:tailEnd type="none" w="sm" len="sm"/>
          </a:ln>
        </p:spPr>
      </p:cxnSp>
      <p:cxnSp>
        <p:nvCxnSpPr>
          <p:cNvPr id="52" name="Google Shape;727;p32">
            <a:extLst>
              <a:ext uri="{FF2B5EF4-FFF2-40B4-BE49-F238E27FC236}">
                <a16:creationId xmlns:a16="http://schemas.microsoft.com/office/drawing/2014/main" id="{99799C78-768D-479B-B54B-EDC175D70EC7}"/>
              </a:ext>
            </a:extLst>
          </p:cNvPr>
          <p:cNvCxnSpPr>
            <a:stCxn id="15" idx="3"/>
            <a:endCxn id="16" idx="1"/>
          </p:cNvCxnSpPr>
          <p:nvPr/>
        </p:nvCxnSpPr>
        <p:spPr>
          <a:xfrm flipV="1">
            <a:off x="8357717" y="2375655"/>
            <a:ext cx="638758" cy="6539"/>
          </a:xfrm>
          <a:prstGeom prst="straightConnector1">
            <a:avLst/>
          </a:prstGeom>
          <a:noFill/>
          <a:ln w="9525" cap="flat" cmpd="sng">
            <a:solidFill>
              <a:srgbClr val="7F7F7F"/>
            </a:solidFill>
            <a:prstDash val="solid"/>
            <a:miter lim="800000"/>
            <a:headEnd type="none" w="sm" len="sm"/>
            <a:tailEnd type="none" w="sm" len="sm"/>
          </a:ln>
        </p:spPr>
      </p:cxnSp>
      <p:sp>
        <p:nvSpPr>
          <p:cNvPr id="53" name="Google Shape;728;p32">
            <a:extLst>
              <a:ext uri="{FF2B5EF4-FFF2-40B4-BE49-F238E27FC236}">
                <a16:creationId xmlns:a16="http://schemas.microsoft.com/office/drawing/2014/main" id="{B5ED5FEF-1F25-4346-ADB5-6F1F5467BBEC}"/>
              </a:ext>
            </a:extLst>
          </p:cNvPr>
          <p:cNvSpPr txBox="1"/>
          <p:nvPr/>
        </p:nvSpPr>
        <p:spPr>
          <a:xfrm>
            <a:off x="9587896" y="1732093"/>
            <a:ext cx="462878"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PRV</a:t>
            </a:r>
            <a:endParaRPr sz="1000" b="1" dirty="0"/>
          </a:p>
        </p:txBody>
      </p:sp>
      <p:grpSp>
        <p:nvGrpSpPr>
          <p:cNvPr id="54" name="Google Shape;729;p32">
            <a:extLst>
              <a:ext uri="{FF2B5EF4-FFF2-40B4-BE49-F238E27FC236}">
                <a16:creationId xmlns:a16="http://schemas.microsoft.com/office/drawing/2014/main" id="{592AAF3F-985F-41F4-A782-4A12CEFD4CB5}"/>
              </a:ext>
            </a:extLst>
          </p:cNvPr>
          <p:cNvGrpSpPr/>
          <p:nvPr/>
        </p:nvGrpSpPr>
        <p:grpSpPr>
          <a:xfrm>
            <a:off x="2369719" y="5585055"/>
            <a:ext cx="144013" cy="140769"/>
            <a:chOff x="601834" y="4539223"/>
            <a:chExt cx="144013" cy="140769"/>
          </a:xfrm>
          <a:solidFill>
            <a:schemeClr val="tx2">
              <a:lumMod val="75000"/>
            </a:schemeClr>
          </a:solidFill>
        </p:grpSpPr>
        <p:sp>
          <p:nvSpPr>
            <p:cNvPr id="55" name="Google Shape;730;p32">
              <a:extLst>
                <a:ext uri="{FF2B5EF4-FFF2-40B4-BE49-F238E27FC236}">
                  <a16:creationId xmlns:a16="http://schemas.microsoft.com/office/drawing/2014/main" id="{089B7C43-120B-4193-9FCB-16A6E90CF95A}"/>
                </a:ext>
              </a:extLst>
            </p:cNvPr>
            <p:cNvSpPr/>
            <p:nvPr/>
          </p:nvSpPr>
          <p:spPr>
            <a:xfrm>
              <a:off x="601834" y="4539223"/>
              <a:ext cx="144013" cy="140769"/>
            </a:xfrm>
            <a:prstGeom prst="ellipse">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56" name="Google Shape;731;p32">
              <a:extLst>
                <a:ext uri="{FF2B5EF4-FFF2-40B4-BE49-F238E27FC236}">
                  <a16:creationId xmlns:a16="http://schemas.microsoft.com/office/drawing/2014/main" id="{3EED83F1-2880-42F7-867F-ED2A983BB0B0}"/>
                </a:ext>
              </a:extLst>
            </p:cNvPr>
            <p:cNvCxnSpPr>
              <a:stCxn id="55" idx="1"/>
              <a:endCxn id="55" idx="5"/>
            </p:cNvCxnSpPr>
            <p:nvPr/>
          </p:nvCxnSpPr>
          <p:spPr>
            <a:xfrm>
              <a:off x="622924" y="4559838"/>
              <a:ext cx="101700" cy="99600"/>
            </a:xfrm>
            <a:prstGeom prst="straightConnector1">
              <a:avLst/>
            </a:prstGeom>
            <a:grpFill/>
            <a:ln w="19050" cap="flat" cmpd="sng">
              <a:solidFill>
                <a:schemeClr val="lt1"/>
              </a:solidFill>
              <a:prstDash val="solid"/>
              <a:miter lim="800000"/>
              <a:headEnd type="none" w="sm" len="sm"/>
              <a:tailEnd type="none" w="sm" len="sm"/>
            </a:ln>
          </p:spPr>
        </p:cxnSp>
        <p:cxnSp>
          <p:nvCxnSpPr>
            <p:cNvPr id="57" name="Google Shape;732;p32">
              <a:extLst>
                <a:ext uri="{FF2B5EF4-FFF2-40B4-BE49-F238E27FC236}">
                  <a16:creationId xmlns:a16="http://schemas.microsoft.com/office/drawing/2014/main" id="{E0ACC6E5-4398-47EA-BB25-96E731DA768F}"/>
                </a:ext>
              </a:extLst>
            </p:cNvPr>
            <p:cNvCxnSpPr>
              <a:stCxn id="55" idx="7"/>
              <a:endCxn id="55" idx="3"/>
            </p:cNvCxnSpPr>
            <p:nvPr/>
          </p:nvCxnSpPr>
          <p:spPr>
            <a:xfrm flipH="1">
              <a:off x="623057" y="4559838"/>
              <a:ext cx="101700" cy="99600"/>
            </a:xfrm>
            <a:prstGeom prst="straightConnector1">
              <a:avLst/>
            </a:prstGeom>
            <a:grpFill/>
            <a:ln w="19050" cap="flat" cmpd="sng">
              <a:solidFill>
                <a:schemeClr val="lt1"/>
              </a:solidFill>
              <a:prstDash val="solid"/>
              <a:miter lim="800000"/>
              <a:headEnd type="none" w="sm" len="sm"/>
              <a:tailEnd type="none" w="sm" len="sm"/>
            </a:ln>
          </p:spPr>
        </p:cxnSp>
      </p:grpSp>
      <p:grpSp>
        <p:nvGrpSpPr>
          <p:cNvPr id="58" name="Google Shape;733;p32">
            <a:extLst>
              <a:ext uri="{FF2B5EF4-FFF2-40B4-BE49-F238E27FC236}">
                <a16:creationId xmlns:a16="http://schemas.microsoft.com/office/drawing/2014/main" id="{7CCFC1C5-3576-4E69-9148-D5B1F35DCE6B}"/>
              </a:ext>
            </a:extLst>
          </p:cNvPr>
          <p:cNvGrpSpPr/>
          <p:nvPr/>
        </p:nvGrpSpPr>
        <p:grpSpPr>
          <a:xfrm>
            <a:off x="6915952" y="5414593"/>
            <a:ext cx="144013" cy="140769"/>
            <a:chOff x="601834" y="4539223"/>
            <a:chExt cx="144013" cy="140769"/>
          </a:xfrm>
          <a:solidFill>
            <a:schemeClr val="tx2">
              <a:lumMod val="75000"/>
            </a:schemeClr>
          </a:solidFill>
        </p:grpSpPr>
        <p:sp>
          <p:nvSpPr>
            <p:cNvPr id="59" name="Google Shape;734;p32">
              <a:extLst>
                <a:ext uri="{FF2B5EF4-FFF2-40B4-BE49-F238E27FC236}">
                  <a16:creationId xmlns:a16="http://schemas.microsoft.com/office/drawing/2014/main" id="{423E6A37-DF38-40DE-9D6B-BD10D61448F2}"/>
                </a:ext>
              </a:extLst>
            </p:cNvPr>
            <p:cNvSpPr/>
            <p:nvPr/>
          </p:nvSpPr>
          <p:spPr>
            <a:xfrm>
              <a:off x="601834" y="4539223"/>
              <a:ext cx="144013" cy="140769"/>
            </a:xfrm>
            <a:prstGeom prst="ellipse">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60" name="Google Shape;735;p32">
              <a:extLst>
                <a:ext uri="{FF2B5EF4-FFF2-40B4-BE49-F238E27FC236}">
                  <a16:creationId xmlns:a16="http://schemas.microsoft.com/office/drawing/2014/main" id="{71E2B708-0ADB-418A-84BF-4458ACBBE79F}"/>
                </a:ext>
              </a:extLst>
            </p:cNvPr>
            <p:cNvCxnSpPr>
              <a:stCxn id="59" idx="1"/>
              <a:endCxn id="59" idx="5"/>
            </p:cNvCxnSpPr>
            <p:nvPr/>
          </p:nvCxnSpPr>
          <p:spPr>
            <a:xfrm>
              <a:off x="622924" y="4559838"/>
              <a:ext cx="101700" cy="99600"/>
            </a:xfrm>
            <a:prstGeom prst="straightConnector1">
              <a:avLst/>
            </a:prstGeom>
            <a:grpFill/>
            <a:ln w="19050" cap="flat" cmpd="sng">
              <a:solidFill>
                <a:schemeClr val="lt1"/>
              </a:solidFill>
              <a:prstDash val="solid"/>
              <a:miter lim="800000"/>
              <a:headEnd type="none" w="sm" len="sm"/>
              <a:tailEnd type="none" w="sm" len="sm"/>
            </a:ln>
          </p:spPr>
        </p:cxnSp>
        <p:cxnSp>
          <p:nvCxnSpPr>
            <p:cNvPr id="61" name="Google Shape;736;p32">
              <a:extLst>
                <a:ext uri="{FF2B5EF4-FFF2-40B4-BE49-F238E27FC236}">
                  <a16:creationId xmlns:a16="http://schemas.microsoft.com/office/drawing/2014/main" id="{CE39109E-58A9-4A44-A99F-57D972821BDB}"/>
                </a:ext>
              </a:extLst>
            </p:cNvPr>
            <p:cNvCxnSpPr>
              <a:stCxn id="59" idx="7"/>
              <a:endCxn id="59" idx="3"/>
            </p:cNvCxnSpPr>
            <p:nvPr/>
          </p:nvCxnSpPr>
          <p:spPr>
            <a:xfrm flipH="1">
              <a:off x="623057" y="4559838"/>
              <a:ext cx="101700" cy="99600"/>
            </a:xfrm>
            <a:prstGeom prst="straightConnector1">
              <a:avLst/>
            </a:prstGeom>
            <a:grpFill/>
            <a:ln w="19050" cap="flat" cmpd="sng">
              <a:solidFill>
                <a:schemeClr val="lt1"/>
              </a:solidFill>
              <a:prstDash val="solid"/>
              <a:miter lim="800000"/>
              <a:headEnd type="none" w="sm" len="sm"/>
              <a:tailEnd type="none" w="sm" len="sm"/>
            </a:ln>
          </p:spPr>
        </p:cxnSp>
      </p:grpSp>
      <p:sp>
        <p:nvSpPr>
          <p:cNvPr id="62" name="Google Shape;737;p32">
            <a:extLst>
              <a:ext uri="{FF2B5EF4-FFF2-40B4-BE49-F238E27FC236}">
                <a16:creationId xmlns:a16="http://schemas.microsoft.com/office/drawing/2014/main" id="{1568B640-D660-4384-89DC-CE0896A6FAFD}"/>
              </a:ext>
            </a:extLst>
          </p:cNvPr>
          <p:cNvSpPr txBox="1"/>
          <p:nvPr/>
        </p:nvSpPr>
        <p:spPr>
          <a:xfrm>
            <a:off x="2502714" y="5508367"/>
            <a:ext cx="71915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Dividing Valve</a:t>
            </a:r>
            <a:endParaRPr sz="1000" b="1" dirty="0"/>
          </a:p>
        </p:txBody>
      </p:sp>
      <p:cxnSp>
        <p:nvCxnSpPr>
          <p:cNvPr id="63" name="Google Shape;738;p32">
            <a:extLst>
              <a:ext uri="{FF2B5EF4-FFF2-40B4-BE49-F238E27FC236}">
                <a16:creationId xmlns:a16="http://schemas.microsoft.com/office/drawing/2014/main" id="{50B665F0-EEF4-4EFF-80FB-58C170BF67A5}"/>
              </a:ext>
            </a:extLst>
          </p:cNvPr>
          <p:cNvCxnSpPr/>
          <p:nvPr/>
        </p:nvCxnSpPr>
        <p:spPr>
          <a:xfrm>
            <a:off x="3153259" y="4247497"/>
            <a:ext cx="0" cy="664748"/>
          </a:xfrm>
          <a:prstGeom prst="straightConnector1">
            <a:avLst/>
          </a:prstGeom>
          <a:noFill/>
          <a:ln w="9525" cap="flat" cmpd="sng">
            <a:solidFill>
              <a:srgbClr val="7F7F7F"/>
            </a:solidFill>
            <a:prstDash val="solid"/>
            <a:miter lim="800000"/>
            <a:headEnd type="none" w="sm" len="sm"/>
            <a:tailEnd type="none" w="sm" len="sm"/>
          </a:ln>
        </p:spPr>
      </p:cxnSp>
      <p:grpSp>
        <p:nvGrpSpPr>
          <p:cNvPr id="64" name="Google Shape;739;p32">
            <a:extLst>
              <a:ext uri="{FF2B5EF4-FFF2-40B4-BE49-F238E27FC236}">
                <a16:creationId xmlns:a16="http://schemas.microsoft.com/office/drawing/2014/main" id="{572B93A3-B7A4-4792-B9AD-404B79D27EB4}"/>
              </a:ext>
            </a:extLst>
          </p:cNvPr>
          <p:cNvGrpSpPr/>
          <p:nvPr/>
        </p:nvGrpSpPr>
        <p:grpSpPr>
          <a:xfrm>
            <a:off x="3077860" y="4482943"/>
            <a:ext cx="144013" cy="140769"/>
            <a:chOff x="601834" y="4539223"/>
            <a:chExt cx="144013" cy="140769"/>
          </a:xfrm>
          <a:solidFill>
            <a:schemeClr val="tx2">
              <a:lumMod val="75000"/>
            </a:schemeClr>
          </a:solidFill>
        </p:grpSpPr>
        <p:sp>
          <p:nvSpPr>
            <p:cNvPr id="65" name="Google Shape;740;p32">
              <a:extLst>
                <a:ext uri="{FF2B5EF4-FFF2-40B4-BE49-F238E27FC236}">
                  <a16:creationId xmlns:a16="http://schemas.microsoft.com/office/drawing/2014/main" id="{BDC9E564-2682-4464-AF11-A7DF6552BE02}"/>
                </a:ext>
              </a:extLst>
            </p:cNvPr>
            <p:cNvSpPr/>
            <p:nvPr/>
          </p:nvSpPr>
          <p:spPr>
            <a:xfrm>
              <a:off x="601834" y="4539223"/>
              <a:ext cx="144013" cy="140769"/>
            </a:xfrm>
            <a:prstGeom prst="ellipse">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66" name="Google Shape;741;p32">
              <a:extLst>
                <a:ext uri="{FF2B5EF4-FFF2-40B4-BE49-F238E27FC236}">
                  <a16:creationId xmlns:a16="http://schemas.microsoft.com/office/drawing/2014/main" id="{C15BFBF1-E2F2-4541-976A-73E7EC2F9EC2}"/>
                </a:ext>
              </a:extLst>
            </p:cNvPr>
            <p:cNvCxnSpPr>
              <a:stCxn id="65" idx="1"/>
              <a:endCxn id="65" idx="5"/>
            </p:cNvCxnSpPr>
            <p:nvPr/>
          </p:nvCxnSpPr>
          <p:spPr>
            <a:xfrm>
              <a:off x="622924" y="4559838"/>
              <a:ext cx="101700" cy="99600"/>
            </a:xfrm>
            <a:prstGeom prst="straightConnector1">
              <a:avLst/>
            </a:prstGeom>
            <a:grpFill/>
            <a:ln w="19050" cap="flat" cmpd="sng">
              <a:solidFill>
                <a:schemeClr val="lt1"/>
              </a:solidFill>
              <a:prstDash val="solid"/>
              <a:miter lim="800000"/>
              <a:headEnd type="none" w="sm" len="sm"/>
              <a:tailEnd type="none" w="sm" len="sm"/>
            </a:ln>
          </p:spPr>
        </p:cxnSp>
        <p:cxnSp>
          <p:nvCxnSpPr>
            <p:cNvPr id="67" name="Google Shape;742;p32">
              <a:extLst>
                <a:ext uri="{FF2B5EF4-FFF2-40B4-BE49-F238E27FC236}">
                  <a16:creationId xmlns:a16="http://schemas.microsoft.com/office/drawing/2014/main" id="{1E877F25-D50C-42C9-909C-8B3ACE0D454B}"/>
                </a:ext>
              </a:extLst>
            </p:cNvPr>
            <p:cNvCxnSpPr>
              <a:stCxn id="65" idx="7"/>
              <a:endCxn id="65" idx="3"/>
            </p:cNvCxnSpPr>
            <p:nvPr/>
          </p:nvCxnSpPr>
          <p:spPr>
            <a:xfrm flipH="1">
              <a:off x="623057" y="4559838"/>
              <a:ext cx="101700" cy="99600"/>
            </a:xfrm>
            <a:prstGeom prst="straightConnector1">
              <a:avLst/>
            </a:prstGeom>
            <a:grpFill/>
            <a:ln w="19050" cap="flat" cmpd="sng">
              <a:solidFill>
                <a:schemeClr val="lt1"/>
              </a:solidFill>
              <a:prstDash val="solid"/>
              <a:miter lim="800000"/>
              <a:headEnd type="none" w="sm" len="sm"/>
              <a:tailEnd type="none" w="sm" len="sm"/>
            </a:ln>
          </p:spPr>
        </p:cxnSp>
      </p:grpSp>
      <p:sp>
        <p:nvSpPr>
          <p:cNvPr id="68" name="Google Shape;743;p32">
            <a:extLst>
              <a:ext uri="{FF2B5EF4-FFF2-40B4-BE49-F238E27FC236}">
                <a16:creationId xmlns:a16="http://schemas.microsoft.com/office/drawing/2014/main" id="{EDE1857C-1F87-4924-86AA-9ECDAB30FF73}"/>
              </a:ext>
            </a:extLst>
          </p:cNvPr>
          <p:cNvSpPr txBox="1"/>
          <p:nvPr/>
        </p:nvSpPr>
        <p:spPr>
          <a:xfrm>
            <a:off x="3154336" y="4332368"/>
            <a:ext cx="68841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Dividing Valve</a:t>
            </a:r>
            <a:endParaRPr sz="1000" b="1" dirty="0"/>
          </a:p>
        </p:txBody>
      </p:sp>
      <p:grpSp>
        <p:nvGrpSpPr>
          <p:cNvPr id="69" name="Google Shape;744;p32">
            <a:extLst>
              <a:ext uri="{FF2B5EF4-FFF2-40B4-BE49-F238E27FC236}">
                <a16:creationId xmlns:a16="http://schemas.microsoft.com/office/drawing/2014/main" id="{174D070A-4820-4BF0-B61D-4E463B10D2D7}"/>
              </a:ext>
            </a:extLst>
          </p:cNvPr>
          <p:cNvGrpSpPr/>
          <p:nvPr/>
        </p:nvGrpSpPr>
        <p:grpSpPr>
          <a:xfrm>
            <a:off x="8534288" y="2314118"/>
            <a:ext cx="144013" cy="140769"/>
            <a:chOff x="601834" y="4539223"/>
            <a:chExt cx="144013" cy="140769"/>
          </a:xfrm>
          <a:solidFill>
            <a:schemeClr val="tx2">
              <a:lumMod val="75000"/>
            </a:schemeClr>
          </a:solidFill>
        </p:grpSpPr>
        <p:sp>
          <p:nvSpPr>
            <p:cNvPr id="70" name="Google Shape;745;p32">
              <a:extLst>
                <a:ext uri="{FF2B5EF4-FFF2-40B4-BE49-F238E27FC236}">
                  <a16:creationId xmlns:a16="http://schemas.microsoft.com/office/drawing/2014/main" id="{84D6E9E5-18DC-4238-ACB4-5345B29DA823}"/>
                </a:ext>
              </a:extLst>
            </p:cNvPr>
            <p:cNvSpPr/>
            <p:nvPr/>
          </p:nvSpPr>
          <p:spPr>
            <a:xfrm>
              <a:off x="601834" y="4539223"/>
              <a:ext cx="144013" cy="140769"/>
            </a:xfrm>
            <a:prstGeom prst="ellipse">
              <a:avLst/>
            </a:prstGeom>
            <a:grp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71" name="Google Shape;746;p32">
              <a:extLst>
                <a:ext uri="{FF2B5EF4-FFF2-40B4-BE49-F238E27FC236}">
                  <a16:creationId xmlns:a16="http://schemas.microsoft.com/office/drawing/2014/main" id="{806B21B4-7533-454B-8FED-BB9E70DF6D63}"/>
                </a:ext>
              </a:extLst>
            </p:cNvPr>
            <p:cNvCxnSpPr>
              <a:stCxn id="70" idx="1"/>
              <a:endCxn id="70" idx="5"/>
            </p:cNvCxnSpPr>
            <p:nvPr/>
          </p:nvCxnSpPr>
          <p:spPr>
            <a:xfrm>
              <a:off x="622924" y="4559838"/>
              <a:ext cx="101700" cy="99600"/>
            </a:xfrm>
            <a:prstGeom prst="straightConnector1">
              <a:avLst/>
            </a:prstGeom>
            <a:grpFill/>
            <a:ln w="19050" cap="flat" cmpd="sng">
              <a:solidFill>
                <a:schemeClr val="lt1"/>
              </a:solidFill>
              <a:prstDash val="solid"/>
              <a:miter lim="800000"/>
              <a:headEnd type="none" w="sm" len="sm"/>
              <a:tailEnd type="none" w="sm" len="sm"/>
            </a:ln>
          </p:spPr>
        </p:cxnSp>
        <p:cxnSp>
          <p:nvCxnSpPr>
            <p:cNvPr id="72" name="Google Shape;747;p32">
              <a:extLst>
                <a:ext uri="{FF2B5EF4-FFF2-40B4-BE49-F238E27FC236}">
                  <a16:creationId xmlns:a16="http://schemas.microsoft.com/office/drawing/2014/main" id="{F206C4A7-9CAD-43A9-AE6E-3ED6930C9DB1}"/>
                </a:ext>
              </a:extLst>
            </p:cNvPr>
            <p:cNvCxnSpPr>
              <a:stCxn id="70" idx="7"/>
              <a:endCxn id="70" idx="3"/>
            </p:cNvCxnSpPr>
            <p:nvPr/>
          </p:nvCxnSpPr>
          <p:spPr>
            <a:xfrm flipH="1">
              <a:off x="623057" y="4559838"/>
              <a:ext cx="101700" cy="99600"/>
            </a:xfrm>
            <a:prstGeom prst="straightConnector1">
              <a:avLst/>
            </a:prstGeom>
            <a:grpFill/>
            <a:ln w="19050" cap="flat" cmpd="sng">
              <a:solidFill>
                <a:schemeClr val="lt1"/>
              </a:solidFill>
              <a:prstDash val="solid"/>
              <a:miter lim="800000"/>
              <a:headEnd type="none" w="sm" len="sm"/>
              <a:tailEnd type="none" w="sm" len="sm"/>
            </a:ln>
          </p:spPr>
        </p:cxnSp>
      </p:grpSp>
      <p:sp>
        <p:nvSpPr>
          <p:cNvPr id="73" name="Google Shape;748;p32">
            <a:extLst>
              <a:ext uri="{FF2B5EF4-FFF2-40B4-BE49-F238E27FC236}">
                <a16:creationId xmlns:a16="http://schemas.microsoft.com/office/drawing/2014/main" id="{8CC6E20A-B567-4612-BDA2-F2147D43BE31}"/>
              </a:ext>
            </a:extLst>
          </p:cNvPr>
          <p:cNvSpPr txBox="1"/>
          <p:nvPr/>
        </p:nvSpPr>
        <p:spPr>
          <a:xfrm>
            <a:off x="8324562" y="2443102"/>
            <a:ext cx="72851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1000" b="1" dirty="0">
                <a:solidFill>
                  <a:schemeClr val="dk1"/>
                </a:solidFill>
                <a:latin typeface="Arial"/>
                <a:ea typeface="Arial"/>
                <a:cs typeface="Arial"/>
                <a:sym typeface="Arial"/>
              </a:rPr>
              <a:t>Dividing Valves</a:t>
            </a:r>
            <a:endParaRPr sz="2800" b="1" dirty="0"/>
          </a:p>
        </p:txBody>
      </p:sp>
      <p:cxnSp>
        <p:nvCxnSpPr>
          <p:cNvPr id="74" name="Google Shape;749;p32">
            <a:extLst>
              <a:ext uri="{FF2B5EF4-FFF2-40B4-BE49-F238E27FC236}">
                <a16:creationId xmlns:a16="http://schemas.microsoft.com/office/drawing/2014/main" id="{1649C22D-1F0D-4767-AA57-59CFEAE976B3}"/>
              </a:ext>
            </a:extLst>
          </p:cNvPr>
          <p:cNvCxnSpPr>
            <a:cxnSpLocks/>
          </p:cNvCxnSpPr>
          <p:nvPr/>
        </p:nvCxnSpPr>
        <p:spPr>
          <a:xfrm>
            <a:off x="9003366" y="4309197"/>
            <a:ext cx="584529" cy="0"/>
          </a:xfrm>
          <a:prstGeom prst="straightConnector1">
            <a:avLst/>
          </a:prstGeom>
          <a:noFill/>
          <a:ln w="9525" cap="flat" cmpd="sng">
            <a:solidFill>
              <a:srgbClr val="7F7F7F"/>
            </a:solidFill>
            <a:prstDash val="solid"/>
            <a:miter lim="800000"/>
            <a:headEnd type="none" w="sm" len="sm"/>
            <a:tailEnd type="none" w="sm" len="sm"/>
          </a:ln>
        </p:spPr>
      </p:cxnSp>
      <p:cxnSp>
        <p:nvCxnSpPr>
          <p:cNvPr id="75" name="Google Shape;750;p32">
            <a:extLst>
              <a:ext uri="{FF2B5EF4-FFF2-40B4-BE49-F238E27FC236}">
                <a16:creationId xmlns:a16="http://schemas.microsoft.com/office/drawing/2014/main" id="{492BED1E-EDC7-4664-AF49-821FBE706BED}"/>
              </a:ext>
            </a:extLst>
          </p:cNvPr>
          <p:cNvCxnSpPr>
            <a:cxnSpLocks/>
          </p:cNvCxnSpPr>
          <p:nvPr/>
        </p:nvCxnSpPr>
        <p:spPr>
          <a:xfrm flipV="1">
            <a:off x="8996475" y="3179810"/>
            <a:ext cx="0" cy="1119939"/>
          </a:xfrm>
          <a:prstGeom prst="straightConnector1">
            <a:avLst/>
          </a:prstGeom>
          <a:noFill/>
          <a:ln w="9525" cap="flat" cmpd="sng">
            <a:solidFill>
              <a:srgbClr val="7F7F7F"/>
            </a:solidFill>
            <a:prstDash val="solid"/>
            <a:miter lim="800000"/>
            <a:headEnd type="none" w="sm" len="sm"/>
            <a:tailEnd type="none" w="sm" len="sm"/>
          </a:ln>
        </p:spPr>
      </p:cxnSp>
      <p:cxnSp>
        <p:nvCxnSpPr>
          <p:cNvPr id="76" name="Google Shape;751;p32">
            <a:extLst>
              <a:ext uri="{FF2B5EF4-FFF2-40B4-BE49-F238E27FC236}">
                <a16:creationId xmlns:a16="http://schemas.microsoft.com/office/drawing/2014/main" id="{36514049-CC6E-4175-96D4-AF0346274A7B}"/>
              </a:ext>
            </a:extLst>
          </p:cNvPr>
          <p:cNvCxnSpPr>
            <a:cxnSpLocks/>
          </p:cNvCxnSpPr>
          <p:nvPr/>
        </p:nvCxnSpPr>
        <p:spPr>
          <a:xfrm flipV="1">
            <a:off x="2914650" y="3404596"/>
            <a:ext cx="0" cy="147188"/>
          </a:xfrm>
          <a:prstGeom prst="straightConnector1">
            <a:avLst/>
          </a:prstGeom>
          <a:noFill/>
          <a:ln w="9525" cap="flat" cmpd="sng">
            <a:solidFill>
              <a:srgbClr val="7F7F7F"/>
            </a:solidFill>
            <a:prstDash val="solid"/>
            <a:miter lim="800000"/>
            <a:headEnd type="none" w="sm" len="sm"/>
            <a:tailEnd type="none" w="sm" len="sm"/>
          </a:ln>
        </p:spPr>
      </p:cxnSp>
      <p:cxnSp>
        <p:nvCxnSpPr>
          <p:cNvPr id="77" name="Google Shape;752;p32">
            <a:extLst>
              <a:ext uri="{FF2B5EF4-FFF2-40B4-BE49-F238E27FC236}">
                <a16:creationId xmlns:a16="http://schemas.microsoft.com/office/drawing/2014/main" id="{52C602CB-A829-41EE-A60B-740BFDAD6470}"/>
              </a:ext>
            </a:extLst>
          </p:cNvPr>
          <p:cNvCxnSpPr>
            <a:cxnSpLocks/>
          </p:cNvCxnSpPr>
          <p:nvPr/>
        </p:nvCxnSpPr>
        <p:spPr>
          <a:xfrm>
            <a:off x="3019332" y="3179810"/>
            <a:ext cx="5984034" cy="0"/>
          </a:xfrm>
          <a:prstGeom prst="straightConnector1">
            <a:avLst/>
          </a:prstGeom>
          <a:noFill/>
          <a:ln w="9525" cap="flat" cmpd="sng">
            <a:solidFill>
              <a:srgbClr val="7F7F7F"/>
            </a:solidFill>
            <a:prstDash val="solid"/>
            <a:miter lim="800000"/>
            <a:headEnd type="none" w="sm" len="sm"/>
            <a:tailEnd type="none" w="sm" len="sm"/>
          </a:ln>
        </p:spPr>
      </p:cxnSp>
      <p:sp>
        <p:nvSpPr>
          <p:cNvPr id="78" name="Google Shape;688;p32">
            <a:extLst>
              <a:ext uri="{FF2B5EF4-FFF2-40B4-BE49-F238E27FC236}">
                <a16:creationId xmlns:a16="http://schemas.microsoft.com/office/drawing/2014/main" id="{8D4692FD-C1FE-4D4E-82D0-4435802B1171}"/>
              </a:ext>
            </a:extLst>
          </p:cNvPr>
          <p:cNvSpPr/>
          <p:nvPr/>
        </p:nvSpPr>
        <p:spPr>
          <a:xfrm>
            <a:off x="2050039" y="4912823"/>
            <a:ext cx="1854803" cy="59968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tx2">
                    <a:lumMod val="50000"/>
                  </a:schemeClr>
                </a:solidFill>
                <a:latin typeface="Arial"/>
                <a:ea typeface="Arial"/>
                <a:cs typeface="Arial"/>
                <a:sym typeface="Arial"/>
              </a:rPr>
              <a:t>Agribusiness (Northwest)</a:t>
            </a:r>
            <a:endParaRPr sz="1000" b="1" dirty="0">
              <a:solidFill>
                <a:schemeClr val="tx2">
                  <a:lumMod val="50000"/>
                </a:schemeClr>
              </a:solidFill>
            </a:endParaRPr>
          </a:p>
          <a:p>
            <a:pPr marL="0" marR="0" lvl="0" indent="0" algn="ctr" rtl="0">
              <a:spcBef>
                <a:spcPts val="0"/>
              </a:spcBef>
              <a:spcAft>
                <a:spcPts val="0"/>
              </a:spcAft>
              <a:buNone/>
            </a:pPr>
            <a:r>
              <a:rPr lang="en-NZ" sz="1000" dirty="0">
                <a:solidFill>
                  <a:schemeClr val="tx2">
                    <a:lumMod val="50000"/>
                  </a:schemeClr>
                </a:solidFill>
                <a:latin typeface="Arial"/>
                <a:ea typeface="Arial"/>
                <a:cs typeface="Arial"/>
                <a:sym typeface="Arial"/>
              </a:rPr>
              <a:t>57.9m – 105.5m</a:t>
            </a:r>
            <a:endParaRPr sz="1000" dirty="0">
              <a:solidFill>
                <a:schemeClr val="tx2">
                  <a:lumMod val="50000"/>
                </a:schemeClr>
              </a:solidFill>
            </a:endParaRPr>
          </a:p>
        </p:txBody>
      </p:sp>
      <p:cxnSp>
        <p:nvCxnSpPr>
          <p:cNvPr id="86" name="Google Shape;700;p32">
            <a:extLst>
              <a:ext uri="{FF2B5EF4-FFF2-40B4-BE49-F238E27FC236}">
                <a16:creationId xmlns:a16="http://schemas.microsoft.com/office/drawing/2014/main" id="{201A3CE0-7AAB-42A3-84A8-62EE5E05649C}"/>
              </a:ext>
            </a:extLst>
          </p:cNvPr>
          <p:cNvCxnSpPr>
            <a:cxnSpLocks/>
          </p:cNvCxnSpPr>
          <p:nvPr/>
        </p:nvCxnSpPr>
        <p:spPr>
          <a:xfrm>
            <a:off x="2914649" y="3551784"/>
            <a:ext cx="4073014" cy="0"/>
          </a:xfrm>
          <a:prstGeom prst="straightConnector1">
            <a:avLst/>
          </a:prstGeom>
          <a:noFill/>
          <a:ln w="9525" cap="flat" cmpd="sng">
            <a:solidFill>
              <a:srgbClr val="7F7F7F"/>
            </a:solidFill>
            <a:prstDash val="solid"/>
            <a:miter lim="800000"/>
            <a:headEnd type="none" w="sm" len="sm"/>
            <a:tailEnd type="none" w="sm" len="sm"/>
          </a:ln>
        </p:spPr>
      </p:cxnSp>
      <p:cxnSp>
        <p:nvCxnSpPr>
          <p:cNvPr id="89" name="Google Shape;702;p32">
            <a:extLst>
              <a:ext uri="{FF2B5EF4-FFF2-40B4-BE49-F238E27FC236}">
                <a16:creationId xmlns:a16="http://schemas.microsoft.com/office/drawing/2014/main" id="{B2F9C8EB-EB6B-4F78-B67A-4C2BFCC786DB}"/>
              </a:ext>
            </a:extLst>
          </p:cNvPr>
          <p:cNvCxnSpPr>
            <a:cxnSpLocks/>
            <a:endCxn id="8" idx="0"/>
          </p:cNvCxnSpPr>
          <p:nvPr/>
        </p:nvCxnSpPr>
        <p:spPr>
          <a:xfrm>
            <a:off x="6993113" y="3551784"/>
            <a:ext cx="0" cy="69385"/>
          </a:xfrm>
          <a:prstGeom prst="straightConnector1">
            <a:avLst/>
          </a:prstGeom>
          <a:noFill/>
          <a:ln w="9525" cap="flat" cmpd="sng">
            <a:solidFill>
              <a:srgbClr val="7F7F7F"/>
            </a:solidFill>
            <a:prstDash val="solid"/>
            <a:miter lim="800000"/>
            <a:headEnd type="none" w="sm" len="sm"/>
            <a:tailEnd type="none" w="sm" len="sm"/>
          </a:ln>
        </p:spPr>
      </p:cxnSp>
      <p:sp>
        <p:nvSpPr>
          <p:cNvPr id="14" name="Google Shape;689;p32">
            <a:extLst>
              <a:ext uri="{FF2B5EF4-FFF2-40B4-BE49-F238E27FC236}">
                <a16:creationId xmlns:a16="http://schemas.microsoft.com/office/drawing/2014/main" id="{B1BED4B0-FA8E-46F8-BD8C-D8613C8DE0B0}"/>
              </a:ext>
            </a:extLst>
          </p:cNvPr>
          <p:cNvSpPr/>
          <p:nvPr/>
        </p:nvSpPr>
        <p:spPr>
          <a:xfrm>
            <a:off x="2172646" y="5873274"/>
            <a:ext cx="1852607" cy="600295"/>
          </a:xfrm>
          <a:prstGeom prst="rect">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NZ" sz="1000" b="1" dirty="0">
                <a:solidFill>
                  <a:schemeClr val="dk1"/>
                </a:solidFill>
                <a:latin typeface="Arial"/>
                <a:ea typeface="Arial"/>
                <a:cs typeface="Arial"/>
                <a:sym typeface="Arial"/>
              </a:rPr>
              <a:t>Agribusiness (South)</a:t>
            </a:r>
            <a:endParaRPr sz="1000" dirty="0"/>
          </a:p>
          <a:p>
            <a:pPr marL="0" marR="0" lvl="0" indent="0" algn="ctr" rtl="0">
              <a:spcBef>
                <a:spcPts val="0"/>
              </a:spcBef>
              <a:spcAft>
                <a:spcPts val="0"/>
              </a:spcAft>
              <a:buNone/>
            </a:pPr>
            <a:r>
              <a:rPr lang="en-NZ" sz="1000" dirty="0">
                <a:solidFill>
                  <a:schemeClr val="dk1"/>
                </a:solidFill>
                <a:latin typeface="Arial"/>
                <a:ea typeface="Arial"/>
                <a:cs typeface="Arial"/>
                <a:sym typeface="Arial"/>
              </a:rPr>
              <a:t>61.5m – 109.1m</a:t>
            </a:r>
            <a:endParaRPr sz="1000" dirty="0"/>
          </a:p>
        </p:txBody>
      </p:sp>
    </p:spTree>
    <p:extLst>
      <p:ext uri="{BB962C8B-B14F-4D97-AF65-F5344CB8AC3E}">
        <p14:creationId xmlns:p14="http://schemas.microsoft.com/office/powerpoint/2010/main" val="1313562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1215619" y="-3882619"/>
            <a:ext cx="14623237" cy="14623237"/>
          </a:xfrm>
          <a:prstGeom prst="ellipse">
            <a:avLst/>
          </a:prstGeom>
          <a:no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Scheme Plans</a:t>
            </a:r>
          </a:p>
          <a:p>
            <a:pPr marL="0" indent="0" algn="ctr"/>
            <a:endParaRPr lang="en-NZ" sz="5000" dirty="0">
              <a:solidFill>
                <a:schemeClr val="tx2">
                  <a:lumMod val="75000"/>
                </a:schemeClr>
              </a:solidFill>
              <a:latin typeface="Arial Black" panose="020B0A04020102020204" pitchFamily="34" charset="0"/>
            </a:endParaRPr>
          </a:p>
        </p:txBody>
      </p:sp>
      <p:pic>
        <p:nvPicPr>
          <p:cNvPr id="15" name="Google Shape;786;p34">
            <a:extLst>
              <a:ext uri="{FF2B5EF4-FFF2-40B4-BE49-F238E27FC236}">
                <a16:creationId xmlns:a16="http://schemas.microsoft.com/office/drawing/2014/main" id="{5029DDAF-B1F6-480A-8245-D08D55F6404B}"/>
              </a:ext>
            </a:extLst>
          </p:cNvPr>
          <p:cNvPicPr preferRelativeResize="0"/>
          <p:nvPr/>
        </p:nvPicPr>
        <p:blipFill rotWithShape="1">
          <a:blip r:embed="rId2">
            <a:alphaModFix/>
          </a:blip>
          <a:srcRect/>
          <a:stretch/>
        </p:blipFill>
        <p:spPr>
          <a:xfrm>
            <a:off x="6540863" y="2057892"/>
            <a:ext cx="1299333" cy="2370212"/>
          </a:xfrm>
          <a:prstGeom prst="rect">
            <a:avLst/>
          </a:prstGeom>
          <a:noFill/>
          <a:ln>
            <a:noFill/>
          </a:ln>
        </p:spPr>
      </p:pic>
      <p:pic>
        <p:nvPicPr>
          <p:cNvPr id="16" name="Google Shape;787;p34">
            <a:extLst>
              <a:ext uri="{FF2B5EF4-FFF2-40B4-BE49-F238E27FC236}">
                <a16:creationId xmlns:a16="http://schemas.microsoft.com/office/drawing/2014/main" id="{06FAB134-7CB5-4E3D-A978-453D368DE431}"/>
              </a:ext>
            </a:extLst>
          </p:cNvPr>
          <p:cNvPicPr preferRelativeResize="0"/>
          <p:nvPr/>
        </p:nvPicPr>
        <p:blipFill rotWithShape="1">
          <a:blip r:embed="rId3">
            <a:alphaModFix/>
          </a:blip>
          <a:srcRect/>
          <a:stretch/>
        </p:blipFill>
        <p:spPr>
          <a:xfrm>
            <a:off x="6579582" y="4471873"/>
            <a:ext cx="1152128" cy="246885"/>
          </a:xfrm>
          <a:prstGeom prst="rect">
            <a:avLst/>
          </a:prstGeom>
          <a:noFill/>
          <a:ln>
            <a:noFill/>
          </a:ln>
        </p:spPr>
      </p:pic>
      <p:pic>
        <p:nvPicPr>
          <p:cNvPr id="17" name="Google Shape;788;p34">
            <a:extLst>
              <a:ext uri="{FF2B5EF4-FFF2-40B4-BE49-F238E27FC236}">
                <a16:creationId xmlns:a16="http://schemas.microsoft.com/office/drawing/2014/main" id="{3660D15E-01CF-4F3F-9EB0-B0C1C007FEFA}"/>
              </a:ext>
            </a:extLst>
          </p:cNvPr>
          <p:cNvPicPr preferRelativeResize="0"/>
          <p:nvPr/>
        </p:nvPicPr>
        <p:blipFill rotWithShape="1">
          <a:blip r:embed="rId4">
            <a:alphaModFix/>
          </a:blip>
          <a:srcRect/>
          <a:stretch/>
        </p:blipFill>
        <p:spPr>
          <a:xfrm>
            <a:off x="7998002" y="2065181"/>
            <a:ext cx="1192118" cy="2370212"/>
          </a:xfrm>
          <a:prstGeom prst="rect">
            <a:avLst/>
          </a:prstGeom>
          <a:noFill/>
          <a:ln>
            <a:noFill/>
          </a:ln>
        </p:spPr>
      </p:pic>
      <p:pic>
        <p:nvPicPr>
          <p:cNvPr id="18" name="Google Shape;789;p34">
            <a:extLst>
              <a:ext uri="{FF2B5EF4-FFF2-40B4-BE49-F238E27FC236}">
                <a16:creationId xmlns:a16="http://schemas.microsoft.com/office/drawing/2014/main" id="{271358D9-3898-46D2-98B2-92B9D15893D3}"/>
              </a:ext>
            </a:extLst>
          </p:cNvPr>
          <p:cNvPicPr preferRelativeResize="0"/>
          <p:nvPr/>
        </p:nvPicPr>
        <p:blipFill rotWithShape="1">
          <a:blip r:embed="rId5">
            <a:alphaModFix/>
          </a:blip>
          <a:srcRect/>
          <a:stretch/>
        </p:blipFill>
        <p:spPr>
          <a:xfrm>
            <a:off x="6579582" y="4666061"/>
            <a:ext cx="1093537" cy="1179206"/>
          </a:xfrm>
          <a:prstGeom prst="rect">
            <a:avLst/>
          </a:prstGeom>
          <a:noFill/>
          <a:ln>
            <a:noFill/>
          </a:ln>
        </p:spPr>
      </p:pic>
      <p:pic>
        <p:nvPicPr>
          <p:cNvPr id="19" name="Google Shape;790;p34">
            <a:extLst>
              <a:ext uri="{FF2B5EF4-FFF2-40B4-BE49-F238E27FC236}">
                <a16:creationId xmlns:a16="http://schemas.microsoft.com/office/drawing/2014/main" id="{4E94C945-F604-47DF-A789-8D0F44B6E84A}"/>
              </a:ext>
            </a:extLst>
          </p:cNvPr>
          <p:cNvPicPr preferRelativeResize="0"/>
          <p:nvPr/>
        </p:nvPicPr>
        <p:blipFill rotWithShape="1">
          <a:blip r:embed="rId6">
            <a:alphaModFix/>
          </a:blip>
          <a:srcRect l="2207"/>
          <a:stretch/>
        </p:blipFill>
        <p:spPr>
          <a:xfrm>
            <a:off x="6618328" y="5812866"/>
            <a:ext cx="1314276" cy="258991"/>
          </a:xfrm>
          <a:prstGeom prst="rect">
            <a:avLst/>
          </a:prstGeom>
          <a:noFill/>
          <a:ln>
            <a:noFill/>
          </a:ln>
        </p:spPr>
      </p:pic>
      <p:pic>
        <p:nvPicPr>
          <p:cNvPr id="20" name="Google Shape;791;p34">
            <a:extLst>
              <a:ext uri="{FF2B5EF4-FFF2-40B4-BE49-F238E27FC236}">
                <a16:creationId xmlns:a16="http://schemas.microsoft.com/office/drawing/2014/main" id="{9EFF62C5-4B69-4582-8758-C42143BC0ACE}"/>
              </a:ext>
            </a:extLst>
          </p:cNvPr>
          <p:cNvPicPr preferRelativeResize="0"/>
          <p:nvPr/>
        </p:nvPicPr>
        <p:blipFill rotWithShape="1">
          <a:blip r:embed="rId7">
            <a:alphaModFix/>
          </a:blip>
          <a:srcRect/>
          <a:stretch/>
        </p:blipFill>
        <p:spPr>
          <a:xfrm>
            <a:off x="6618328" y="6266045"/>
            <a:ext cx="854972" cy="251665"/>
          </a:xfrm>
          <a:prstGeom prst="rect">
            <a:avLst/>
          </a:prstGeom>
          <a:noFill/>
          <a:ln>
            <a:noFill/>
          </a:ln>
        </p:spPr>
      </p:pic>
      <p:pic>
        <p:nvPicPr>
          <p:cNvPr id="21" name="Google Shape;792;p34">
            <a:extLst>
              <a:ext uri="{FF2B5EF4-FFF2-40B4-BE49-F238E27FC236}">
                <a16:creationId xmlns:a16="http://schemas.microsoft.com/office/drawing/2014/main" id="{EB69751B-8F81-4F27-862C-8D31E9A845A3}"/>
              </a:ext>
            </a:extLst>
          </p:cNvPr>
          <p:cNvPicPr preferRelativeResize="0"/>
          <p:nvPr/>
        </p:nvPicPr>
        <p:blipFill rotWithShape="1">
          <a:blip r:embed="rId8">
            <a:alphaModFix/>
          </a:blip>
          <a:srcRect r="-1451"/>
          <a:stretch/>
        </p:blipFill>
        <p:spPr>
          <a:xfrm>
            <a:off x="6627394" y="6039455"/>
            <a:ext cx="720080" cy="240125"/>
          </a:xfrm>
          <a:prstGeom prst="rect">
            <a:avLst/>
          </a:prstGeom>
          <a:noFill/>
          <a:ln>
            <a:noFill/>
          </a:ln>
        </p:spPr>
      </p:pic>
      <p:pic>
        <p:nvPicPr>
          <p:cNvPr id="22" name="Google Shape;793;p34">
            <a:extLst>
              <a:ext uri="{FF2B5EF4-FFF2-40B4-BE49-F238E27FC236}">
                <a16:creationId xmlns:a16="http://schemas.microsoft.com/office/drawing/2014/main" id="{01030E27-CCCD-4B5C-AFF5-90AF6941F3C0}"/>
              </a:ext>
            </a:extLst>
          </p:cNvPr>
          <p:cNvPicPr preferRelativeResize="0"/>
          <p:nvPr/>
        </p:nvPicPr>
        <p:blipFill rotWithShape="1">
          <a:blip r:embed="rId9">
            <a:alphaModFix/>
          </a:blip>
          <a:srcRect/>
          <a:stretch/>
        </p:blipFill>
        <p:spPr>
          <a:xfrm>
            <a:off x="8211383" y="4763364"/>
            <a:ext cx="148764" cy="148764"/>
          </a:xfrm>
          <a:prstGeom prst="rect">
            <a:avLst/>
          </a:prstGeom>
          <a:noFill/>
          <a:ln>
            <a:noFill/>
          </a:ln>
        </p:spPr>
      </p:pic>
      <p:sp>
        <p:nvSpPr>
          <p:cNvPr id="23" name="Google Shape;794;p34">
            <a:extLst>
              <a:ext uri="{FF2B5EF4-FFF2-40B4-BE49-F238E27FC236}">
                <a16:creationId xmlns:a16="http://schemas.microsoft.com/office/drawing/2014/main" id="{4F68B727-4660-4D57-8234-DB24980AE13B}"/>
              </a:ext>
            </a:extLst>
          </p:cNvPr>
          <p:cNvSpPr txBox="1"/>
          <p:nvPr/>
        </p:nvSpPr>
        <p:spPr>
          <a:xfrm>
            <a:off x="8336880" y="4729214"/>
            <a:ext cx="20574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900" dirty="0">
                <a:solidFill>
                  <a:srgbClr val="000000"/>
                </a:solidFill>
                <a:latin typeface="Arial"/>
                <a:ea typeface="Arial"/>
                <a:cs typeface="Arial"/>
                <a:sym typeface="Arial"/>
              </a:rPr>
              <a:t>Dividing Valve (or no pipe)</a:t>
            </a:r>
            <a:endParaRPr dirty="0"/>
          </a:p>
        </p:txBody>
      </p:sp>
      <p:sp>
        <p:nvSpPr>
          <p:cNvPr id="24" name="Google Shape;799;p34">
            <a:extLst>
              <a:ext uri="{FF2B5EF4-FFF2-40B4-BE49-F238E27FC236}">
                <a16:creationId xmlns:a16="http://schemas.microsoft.com/office/drawing/2014/main" id="{EA33C07D-429D-4263-A2B1-E42D3E9CDD20}"/>
              </a:ext>
            </a:extLst>
          </p:cNvPr>
          <p:cNvSpPr/>
          <p:nvPr/>
        </p:nvSpPr>
        <p:spPr>
          <a:xfrm>
            <a:off x="8211383" y="5032229"/>
            <a:ext cx="148764" cy="148764"/>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 name="Google Shape;800;p34">
            <a:extLst>
              <a:ext uri="{FF2B5EF4-FFF2-40B4-BE49-F238E27FC236}">
                <a16:creationId xmlns:a16="http://schemas.microsoft.com/office/drawing/2014/main" id="{820D5316-FF35-45E6-9643-067E523E50E2}"/>
              </a:ext>
            </a:extLst>
          </p:cNvPr>
          <p:cNvSpPr txBox="1"/>
          <p:nvPr/>
        </p:nvSpPr>
        <p:spPr>
          <a:xfrm>
            <a:off x="8361800" y="4987546"/>
            <a:ext cx="9277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900">
                <a:solidFill>
                  <a:srgbClr val="000000"/>
                </a:solidFill>
                <a:latin typeface="Arial"/>
                <a:ea typeface="Arial"/>
                <a:cs typeface="Arial"/>
                <a:sym typeface="Arial"/>
              </a:rPr>
              <a:t>Booster Pump</a:t>
            </a:r>
            <a:endParaRPr/>
          </a:p>
        </p:txBody>
      </p:sp>
      <p:sp>
        <p:nvSpPr>
          <p:cNvPr id="26" name="Google Shape;803;p34">
            <a:extLst>
              <a:ext uri="{FF2B5EF4-FFF2-40B4-BE49-F238E27FC236}">
                <a16:creationId xmlns:a16="http://schemas.microsoft.com/office/drawing/2014/main" id="{D50D9E8B-5054-4A83-A231-FAF2FE272768}"/>
              </a:ext>
            </a:extLst>
          </p:cNvPr>
          <p:cNvSpPr/>
          <p:nvPr/>
        </p:nvSpPr>
        <p:spPr>
          <a:xfrm>
            <a:off x="8197049" y="4508470"/>
            <a:ext cx="184008" cy="144016"/>
          </a:xfrm>
          <a:prstGeom prst="rect">
            <a:avLst/>
          </a:prstGeom>
          <a:solidFill>
            <a:schemeClr val="tx2">
              <a:lumMod val="60000"/>
              <a:lumOff val="40000"/>
            </a:schemeClr>
          </a:solidFill>
          <a:ln w="12700" cap="flat" cmpd="sng">
            <a:solidFill>
              <a:srgbClr val="0006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 name="Google Shape;804;p34">
            <a:extLst>
              <a:ext uri="{FF2B5EF4-FFF2-40B4-BE49-F238E27FC236}">
                <a16:creationId xmlns:a16="http://schemas.microsoft.com/office/drawing/2014/main" id="{5BFB5332-EFA1-47BA-A3BA-032EFD4496BA}"/>
              </a:ext>
            </a:extLst>
          </p:cNvPr>
          <p:cNvSpPr txBox="1"/>
          <p:nvPr/>
        </p:nvSpPr>
        <p:spPr>
          <a:xfrm>
            <a:off x="8336880" y="4450935"/>
            <a:ext cx="121056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900">
                <a:solidFill>
                  <a:srgbClr val="000000"/>
                </a:solidFill>
                <a:latin typeface="Arial"/>
                <a:ea typeface="Arial"/>
                <a:cs typeface="Arial"/>
                <a:sym typeface="Arial"/>
              </a:rPr>
              <a:t>New Reservoir</a:t>
            </a:r>
            <a:endParaRPr/>
          </a:p>
        </p:txBody>
      </p:sp>
      <p:sp>
        <p:nvSpPr>
          <p:cNvPr id="41" name="Google Shape;823;p35">
            <a:extLst>
              <a:ext uri="{FF2B5EF4-FFF2-40B4-BE49-F238E27FC236}">
                <a16:creationId xmlns:a16="http://schemas.microsoft.com/office/drawing/2014/main" id="{4CDD6B93-F59C-4F6B-98D8-F55A0557ED6C}"/>
              </a:ext>
            </a:extLst>
          </p:cNvPr>
          <p:cNvSpPr txBox="1"/>
          <p:nvPr/>
        </p:nvSpPr>
        <p:spPr>
          <a:xfrm>
            <a:off x="8357589" y="5289354"/>
            <a:ext cx="150797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NZ" sz="900" dirty="0">
                <a:solidFill>
                  <a:srgbClr val="000000"/>
                </a:solidFill>
                <a:latin typeface="Arial"/>
                <a:ea typeface="Arial"/>
                <a:cs typeface="Arial"/>
                <a:sym typeface="Arial"/>
              </a:rPr>
              <a:t>Pressure Reducing Valve</a:t>
            </a:r>
            <a:endParaRPr dirty="0"/>
          </a:p>
        </p:txBody>
      </p:sp>
      <p:pic>
        <p:nvPicPr>
          <p:cNvPr id="42" name="Google Shape;824;p35">
            <a:extLst>
              <a:ext uri="{FF2B5EF4-FFF2-40B4-BE49-F238E27FC236}">
                <a16:creationId xmlns:a16="http://schemas.microsoft.com/office/drawing/2014/main" id="{F894B60E-9052-4525-924B-331C4D9DC31A}"/>
              </a:ext>
            </a:extLst>
          </p:cNvPr>
          <p:cNvPicPr preferRelativeResize="0"/>
          <p:nvPr/>
        </p:nvPicPr>
        <p:blipFill rotWithShape="1">
          <a:blip r:embed="rId10">
            <a:alphaModFix/>
          </a:blip>
          <a:srcRect/>
          <a:stretch/>
        </p:blipFill>
        <p:spPr>
          <a:xfrm>
            <a:off x="8239277" y="5337577"/>
            <a:ext cx="127831" cy="152413"/>
          </a:xfrm>
          <a:prstGeom prst="rect">
            <a:avLst/>
          </a:prstGeom>
          <a:noFill/>
          <a:ln>
            <a:noFill/>
          </a:ln>
        </p:spPr>
      </p:pic>
      <p:pic>
        <p:nvPicPr>
          <p:cNvPr id="4" name="Picture 3">
            <a:extLst>
              <a:ext uri="{FF2B5EF4-FFF2-40B4-BE49-F238E27FC236}">
                <a16:creationId xmlns:a16="http://schemas.microsoft.com/office/drawing/2014/main" id="{71C2B41E-9363-42B2-BBBC-E47586EC36AB}"/>
              </a:ext>
            </a:extLst>
          </p:cNvPr>
          <p:cNvPicPr>
            <a:picLocks noChangeAspect="1"/>
          </p:cNvPicPr>
          <p:nvPr/>
        </p:nvPicPr>
        <p:blipFill>
          <a:blip r:embed="rId11"/>
          <a:stretch>
            <a:fillRect/>
          </a:stretch>
        </p:blipFill>
        <p:spPr>
          <a:xfrm>
            <a:off x="644406" y="1611612"/>
            <a:ext cx="4272130" cy="4894820"/>
          </a:xfrm>
          <a:prstGeom prst="rect">
            <a:avLst/>
          </a:prstGeom>
        </p:spPr>
      </p:pic>
      <p:sp>
        <p:nvSpPr>
          <p:cNvPr id="28" name="Google Shape;166;p4">
            <a:extLst>
              <a:ext uri="{FF2B5EF4-FFF2-40B4-BE49-F238E27FC236}">
                <a16:creationId xmlns:a16="http://schemas.microsoft.com/office/drawing/2014/main" id="{89808CF1-D37B-490A-8B99-6675EB138080}"/>
              </a:ext>
            </a:extLst>
          </p:cNvPr>
          <p:cNvSpPr txBox="1">
            <a:spLocks/>
          </p:cNvSpPr>
          <p:nvPr/>
        </p:nvSpPr>
        <p:spPr>
          <a:xfrm>
            <a:off x="1190624" y="655790"/>
            <a:ext cx="9810750" cy="9959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3000" dirty="0">
                <a:solidFill>
                  <a:schemeClr val="tx2">
                    <a:lumMod val="75000"/>
                  </a:schemeClr>
                </a:solidFill>
                <a:latin typeface="Arial Black" panose="020B0A04020102020204" pitchFamily="34" charset="0"/>
              </a:rPr>
              <a:t>Aerotropolis Core South</a:t>
            </a:r>
          </a:p>
        </p:txBody>
      </p:sp>
    </p:spTree>
    <p:extLst>
      <p:ext uri="{BB962C8B-B14F-4D97-AF65-F5344CB8AC3E}">
        <p14:creationId xmlns:p14="http://schemas.microsoft.com/office/powerpoint/2010/main" val="209986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0B396-2E38-499B-B141-A4BF71F1132B}"/>
              </a:ext>
            </a:extLst>
          </p:cNvPr>
          <p:cNvPicPr>
            <a:picLocks noChangeAspect="1"/>
          </p:cNvPicPr>
          <p:nvPr/>
        </p:nvPicPr>
        <p:blipFill>
          <a:blip r:embed="rId3"/>
          <a:stretch>
            <a:fillRect/>
          </a:stretch>
        </p:blipFill>
        <p:spPr>
          <a:xfrm>
            <a:off x="2565008" y="583805"/>
            <a:ext cx="7061983" cy="5226630"/>
          </a:xfrm>
          <a:prstGeom prst="rect">
            <a:avLst/>
          </a:prstGeom>
        </p:spPr>
      </p:pic>
      <p:sp>
        <p:nvSpPr>
          <p:cNvPr id="5" name="Google Shape;166;p4">
            <a:extLst>
              <a:ext uri="{FF2B5EF4-FFF2-40B4-BE49-F238E27FC236}">
                <a16:creationId xmlns:a16="http://schemas.microsoft.com/office/drawing/2014/main" id="{38C21D9A-E58E-417F-AD56-8F0F13ADC262}"/>
              </a:ext>
            </a:extLst>
          </p:cNvPr>
          <p:cNvSpPr txBox="1">
            <a:spLocks/>
          </p:cNvSpPr>
          <p:nvPr/>
        </p:nvSpPr>
        <p:spPr>
          <a:xfrm>
            <a:off x="4867392" y="2875652"/>
            <a:ext cx="1738082" cy="642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800" dirty="0">
                <a:solidFill>
                  <a:schemeClr val="bg1"/>
                </a:solidFill>
                <a:latin typeface="Arial Black" panose="020B0A04020102020204" pitchFamily="34" charset="0"/>
              </a:rPr>
              <a:t>~120 KM^2</a:t>
            </a:r>
          </a:p>
        </p:txBody>
      </p:sp>
    </p:spTree>
    <p:extLst>
      <p:ext uri="{BB962C8B-B14F-4D97-AF65-F5344CB8AC3E}">
        <p14:creationId xmlns:p14="http://schemas.microsoft.com/office/powerpoint/2010/main" val="3392075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E8404A9-BEC2-4094-AD95-F28537D204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1484" y="1753693"/>
            <a:ext cx="3523916" cy="2791674"/>
          </a:xfrm>
          <a:prstGeom prst="rect">
            <a:avLst/>
          </a:prstGeom>
        </p:spPr>
      </p:pic>
      <p:pic>
        <p:nvPicPr>
          <p:cNvPr id="5" name="Picture 2" descr="Sydney Water | Brands of the World™ | Download vector logos and logotypes">
            <a:extLst>
              <a:ext uri="{FF2B5EF4-FFF2-40B4-BE49-F238E27FC236}">
                <a16:creationId xmlns:a16="http://schemas.microsoft.com/office/drawing/2014/main" id="{69F7BA02-2D7B-4475-B5FD-57BDC73B7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560" y="2088780"/>
            <a:ext cx="2314544" cy="231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14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88B5"/>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3D92CF80-8AC0-4360-A5AC-F435AAA20361}"/>
              </a:ext>
            </a:extLst>
          </p:cNvPr>
          <p:cNvSpPr/>
          <p:nvPr/>
        </p:nvSpPr>
        <p:spPr>
          <a:xfrm>
            <a:off x="7091036" y="2610076"/>
            <a:ext cx="1463124" cy="1970881"/>
          </a:xfrm>
          <a:custGeom>
            <a:avLst/>
            <a:gdLst>
              <a:gd name="connsiteX0" fmla="*/ 0 w 1968852"/>
              <a:gd name="connsiteY0" fmla="*/ 0 h 2783329"/>
              <a:gd name="connsiteX1" fmla="*/ 1968852 w 1968852"/>
              <a:gd name="connsiteY1" fmla="*/ 0 h 2783329"/>
              <a:gd name="connsiteX2" fmla="*/ 1742635 w 1968852"/>
              <a:gd name="connsiteY2" fmla="*/ 2443006 h 2783329"/>
              <a:gd name="connsiteX3" fmla="*/ 1490960 w 1968852"/>
              <a:gd name="connsiteY3" fmla="*/ 2783329 h 2783329"/>
              <a:gd name="connsiteX4" fmla="*/ 484292 w 1968852"/>
              <a:gd name="connsiteY4" fmla="*/ 2783329 h 2783329"/>
              <a:gd name="connsiteX5" fmla="*/ 232617 w 1968852"/>
              <a:gd name="connsiteY5" fmla="*/ 2443006 h 27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852" h="2783329">
                <a:moveTo>
                  <a:pt x="0" y="0"/>
                </a:moveTo>
                <a:lnTo>
                  <a:pt x="1968852" y="0"/>
                </a:lnTo>
                <a:lnTo>
                  <a:pt x="1742635" y="2443006"/>
                </a:lnTo>
                <a:cubicBezTo>
                  <a:pt x="1742635" y="2630961"/>
                  <a:pt x="1629956" y="2783329"/>
                  <a:pt x="1490960" y="2783329"/>
                </a:cubicBezTo>
                <a:lnTo>
                  <a:pt x="484292" y="2783329"/>
                </a:lnTo>
                <a:cubicBezTo>
                  <a:pt x="345296" y="2783329"/>
                  <a:pt x="232617" y="2630961"/>
                  <a:pt x="232617" y="2443006"/>
                </a:cubicBezTo>
                <a:close/>
              </a:path>
            </a:pathLst>
          </a:custGeom>
          <a:solidFill>
            <a:schemeClr val="tx2">
              <a:lumMod val="20000"/>
              <a:lumOff val="80000"/>
              <a:alpha val="7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3" name="Freeform: Shape 22">
            <a:extLst>
              <a:ext uri="{FF2B5EF4-FFF2-40B4-BE49-F238E27FC236}">
                <a16:creationId xmlns:a16="http://schemas.microsoft.com/office/drawing/2014/main" id="{ABBE7D45-E36B-40A8-90D3-58018B4CC8F0}"/>
              </a:ext>
            </a:extLst>
          </p:cNvPr>
          <p:cNvSpPr/>
          <p:nvPr/>
        </p:nvSpPr>
        <p:spPr>
          <a:xfrm>
            <a:off x="3113659" y="2272888"/>
            <a:ext cx="8581938" cy="3268097"/>
          </a:xfrm>
          <a:custGeom>
            <a:avLst/>
            <a:gdLst>
              <a:gd name="connsiteX0" fmla="*/ 0 w 8581938"/>
              <a:gd name="connsiteY0" fmla="*/ 0 h 2474752"/>
              <a:gd name="connsiteX1" fmla="*/ 8581938 w 8581938"/>
              <a:gd name="connsiteY1" fmla="*/ 0 h 2474752"/>
              <a:gd name="connsiteX2" fmla="*/ 8581938 w 8581938"/>
              <a:gd name="connsiteY2" fmla="*/ 2474752 h 2474752"/>
              <a:gd name="connsiteX3" fmla="*/ 8573266 w 8581938"/>
              <a:gd name="connsiteY3" fmla="*/ 2474752 h 2474752"/>
              <a:gd name="connsiteX4" fmla="*/ 8554297 w 8581938"/>
              <a:gd name="connsiteY4" fmla="*/ 2391774 h 2474752"/>
              <a:gd name="connsiteX5" fmla="*/ 8204203 w 8581938"/>
              <a:gd name="connsiteY5" fmla="*/ 2186829 h 2474752"/>
              <a:gd name="connsiteX6" fmla="*/ 7935536 w 8581938"/>
              <a:gd name="connsiteY6" fmla="*/ 2285112 h 2474752"/>
              <a:gd name="connsiteX7" fmla="*/ 7899172 w 8581938"/>
              <a:gd name="connsiteY7" fmla="*/ 2324036 h 2474752"/>
              <a:gd name="connsiteX8" fmla="*/ 7888727 w 8581938"/>
              <a:gd name="connsiteY8" fmla="*/ 2317266 h 2474752"/>
              <a:gd name="connsiteX9" fmla="*/ 7617076 w 8581938"/>
              <a:gd name="connsiteY9" fmla="*/ 2252077 h 2474752"/>
              <a:gd name="connsiteX10" fmla="*/ 7345425 w 8581938"/>
              <a:gd name="connsiteY10" fmla="*/ 2317266 h 2474752"/>
              <a:gd name="connsiteX11" fmla="*/ 7308366 w 8581938"/>
              <a:gd name="connsiteY11" fmla="*/ 2341287 h 2474752"/>
              <a:gd name="connsiteX12" fmla="*/ 7230554 w 8581938"/>
              <a:gd name="connsiteY12" fmla="*/ 2309386 h 2474752"/>
              <a:gd name="connsiteX13" fmla="*/ 6852979 w 8581938"/>
              <a:gd name="connsiteY13" fmla="*/ 2252077 h 2474752"/>
              <a:gd name="connsiteX14" fmla="*/ 6475405 w 8581938"/>
              <a:gd name="connsiteY14" fmla="*/ 2309386 h 2474752"/>
              <a:gd name="connsiteX15" fmla="*/ 6418980 w 8581938"/>
              <a:gd name="connsiteY15" fmla="*/ 2332518 h 2474752"/>
              <a:gd name="connsiteX16" fmla="*/ 6417611 w 8581938"/>
              <a:gd name="connsiteY16" fmla="*/ 2326526 h 2474752"/>
              <a:gd name="connsiteX17" fmla="*/ 6067516 w 8581938"/>
              <a:gd name="connsiteY17" fmla="*/ 2121581 h 2474752"/>
              <a:gd name="connsiteX18" fmla="*/ 5798849 w 8581938"/>
              <a:gd name="connsiteY18" fmla="*/ 2219864 h 2474752"/>
              <a:gd name="connsiteX19" fmla="*/ 5762485 w 8581938"/>
              <a:gd name="connsiteY19" fmla="*/ 2258788 h 2474752"/>
              <a:gd name="connsiteX20" fmla="*/ 5752040 w 8581938"/>
              <a:gd name="connsiteY20" fmla="*/ 2252018 h 2474752"/>
              <a:gd name="connsiteX21" fmla="*/ 5480389 w 8581938"/>
              <a:gd name="connsiteY21" fmla="*/ 2186829 h 2474752"/>
              <a:gd name="connsiteX22" fmla="*/ 5208738 w 8581938"/>
              <a:gd name="connsiteY22" fmla="*/ 2252018 h 2474752"/>
              <a:gd name="connsiteX23" fmla="*/ 5171680 w 8581938"/>
              <a:gd name="connsiteY23" fmla="*/ 2276039 h 2474752"/>
              <a:gd name="connsiteX24" fmla="*/ 5093867 w 8581938"/>
              <a:gd name="connsiteY24" fmla="*/ 2244138 h 2474752"/>
              <a:gd name="connsiteX25" fmla="*/ 4716292 w 8581938"/>
              <a:gd name="connsiteY25" fmla="*/ 2186829 h 2474752"/>
              <a:gd name="connsiteX26" fmla="*/ 4453429 w 8581938"/>
              <a:gd name="connsiteY26" fmla="*/ 2213199 h 2474752"/>
              <a:gd name="connsiteX27" fmla="*/ 4392395 w 8581938"/>
              <a:gd name="connsiteY27" fmla="*/ 2229660 h 2474752"/>
              <a:gd name="connsiteX28" fmla="*/ 4357989 w 8581938"/>
              <a:gd name="connsiteY28" fmla="*/ 2192832 h 2474752"/>
              <a:gd name="connsiteX29" fmla="*/ 4089322 w 8581938"/>
              <a:gd name="connsiteY29" fmla="*/ 2094549 h 2474752"/>
              <a:gd name="connsiteX30" fmla="*/ 3820654 w 8581938"/>
              <a:gd name="connsiteY30" fmla="*/ 2192832 h 2474752"/>
              <a:gd name="connsiteX31" fmla="*/ 3784291 w 8581938"/>
              <a:gd name="connsiteY31" fmla="*/ 2231756 h 2474752"/>
              <a:gd name="connsiteX32" fmla="*/ 3773846 w 8581938"/>
              <a:gd name="connsiteY32" fmla="*/ 2224986 h 2474752"/>
              <a:gd name="connsiteX33" fmla="*/ 3502195 w 8581938"/>
              <a:gd name="connsiteY33" fmla="*/ 2159797 h 2474752"/>
              <a:gd name="connsiteX34" fmla="*/ 3230544 w 8581938"/>
              <a:gd name="connsiteY34" fmla="*/ 2224986 h 2474752"/>
              <a:gd name="connsiteX35" fmla="*/ 3193485 w 8581938"/>
              <a:gd name="connsiteY35" fmla="*/ 2249007 h 2474752"/>
              <a:gd name="connsiteX36" fmla="*/ 3115672 w 8581938"/>
              <a:gd name="connsiteY36" fmla="*/ 2217106 h 2474752"/>
              <a:gd name="connsiteX37" fmla="*/ 2738098 w 8581938"/>
              <a:gd name="connsiteY37" fmla="*/ 2159797 h 2474752"/>
              <a:gd name="connsiteX38" fmla="*/ 2360524 w 8581938"/>
              <a:gd name="connsiteY38" fmla="*/ 2217106 h 2474752"/>
              <a:gd name="connsiteX39" fmla="*/ 2343061 w 8581938"/>
              <a:gd name="connsiteY39" fmla="*/ 2224265 h 2474752"/>
              <a:gd name="connsiteX40" fmla="*/ 2341601 w 8581938"/>
              <a:gd name="connsiteY40" fmla="*/ 2221889 h 2474752"/>
              <a:gd name="connsiteX41" fmla="*/ 2026538 w 8581938"/>
              <a:gd name="connsiteY41" fmla="*/ 2073944 h 2474752"/>
              <a:gd name="connsiteX42" fmla="*/ 1757870 w 8581938"/>
              <a:gd name="connsiteY42" fmla="*/ 2172227 h 2474752"/>
              <a:gd name="connsiteX43" fmla="*/ 1721506 w 8581938"/>
              <a:gd name="connsiteY43" fmla="*/ 2211151 h 2474752"/>
              <a:gd name="connsiteX44" fmla="*/ 1711061 w 8581938"/>
              <a:gd name="connsiteY44" fmla="*/ 2204381 h 2474752"/>
              <a:gd name="connsiteX45" fmla="*/ 1439411 w 8581938"/>
              <a:gd name="connsiteY45" fmla="*/ 2139192 h 2474752"/>
              <a:gd name="connsiteX46" fmla="*/ 1167760 w 8581938"/>
              <a:gd name="connsiteY46" fmla="*/ 2204381 h 2474752"/>
              <a:gd name="connsiteX47" fmla="*/ 1130701 w 8581938"/>
              <a:gd name="connsiteY47" fmla="*/ 2228402 h 2474752"/>
              <a:gd name="connsiteX48" fmla="*/ 1052888 w 8581938"/>
              <a:gd name="connsiteY48" fmla="*/ 2196501 h 2474752"/>
              <a:gd name="connsiteX49" fmla="*/ 675314 w 8581938"/>
              <a:gd name="connsiteY49" fmla="*/ 2139192 h 2474752"/>
              <a:gd name="connsiteX50" fmla="*/ 0 w 8581938"/>
              <a:gd name="connsiteY50" fmla="*/ 2474752 h 24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581938" h="2474752">
                <a:moveTo>
                  <a:pt x="0" y="0"/>
                </a:moveTo>
                <a:lnTo>
                  <a:pt x="8581938" y="0"/>
                </a:lnTo>
                <a:lnTo>
                  <a:pt x="8581938" y="2474752"/>
                </a:lnTo>
                <a:lnTo>
                  <a:pt x="8573266" y="2474752"/>
                </a:lnTo>
                <a:lnTo>
                  <a:pt x="8554297" y="2391774"/>
                </a:lnTo>
                <a:cubicBezTo>
                  <a:pt x="8496617" y="2271336"/>
                  <a:pt x="8361585" y="2186829"/>
                  <a:pt x="8204203" y="2186829"/>
                </a:cubicBezTo>
                <a:cubicBezTo>
                  <a:pt x="8099282" y="2186829"/>
                  <a:pt x="8004294" y="2224388"/>
                  <a:pt x="7935536" y="2285112"/>
                </a:cubicBezTo>
                <a:lnTo>
                  <a:pt x="7899172" y="2324036"/>
                </a:lnTo>
                <a:lnTo>
                  <a:pt x="7888727" y="2317266"/>
                </a:lnTo>
                <a:cubicBezTo>
                  <a:pt x="7811182" y="2276109"/>
                  <a:pt x="7717702" y="2252077"/>
                  <a:pt x="7617076" y="2252077"/>
                </a:cubicBezTo>
                <a:cubicBezTo>
                  <a:pt x="7516450" y="2252077"/>
                  <a:pt x="7422969" y="2276109"/>
                  <a:pt x="7345425" y="2317266"/>
                </a:cubicBezTo>
                <a:lnTo>
                  <a:pt x="7308366" y="2341287"/>
                </a:lnTo>
                <a:lnTo>
                  <a:pt x="7230554" y="2309386"/>
                </a:lnTo>
                <a:cubicBezTo>
                  <a:pt x="7122773" y="2273204"/>
                  <a:pt x="6992841" y="2252077"/>
                  <a:pt x="6852979" y="2252077"/>
                </a:cubicBezTo>
                <a:cubicBezTo>
                  <a:pt x="6713117" y="2252077"/>
                  <a:pt x="6583185" y="2273204"/>
                  <a:pt x="6475405" y="2309386"/>
                </a:cubicBezTo>
                <a:lnTo>
                  <a:pt x="6418980" y="2332518"/>
                </a:lnTo>
                <a:lnTo>
                  <a:pt x="6417611" y="2326526"/>
                </a:lnTo>
                <a:cubicBezTo>
                  <a:pt x="6359931" y="2206088"/>
                  <a:pt x="6224898" y="2121581"/>
                  <a:pt x="6067516" y="2121581"/>
                </a:cubicBezTo>
                <a:cubicBezTo>
                  <a:pt x="5962595" y="2121581"/>
                  <a:pt x="5867607" y="2159140"/>
                  <a:pt x="5798849" y="2219864"/>
                </a:cubicBezTo>
                <a:lnTo>
                  <a:pt x="5762485" y="2258788"/>
                </a:lnTo>
                <a:lnTo>
                  <a:pt x="5752040" y="2252018"/>
                </a:lnTo>
                <a:cubicBezTo>
                  <a:pt x="5674496" y="2210861"/>
                  <a:pt x="5581015" y="2186829"/>
                  <a:pt x="5480389" y="2186829"/>
                </a:cubicBezTo>
                <a:cubicBezTo>
                  <a:pt x="5379764" y="2186829"/>
                  <a:pt x="5286283" y="2210861"/>
                  <a:pt x="5208738" y="2252018"/>
                </a:cubicBezTo>
                <a:lnTo>
                  <a:pt x="5171680" y="2276039"/>
                </a:lnTo>
                <a:lnTo>
                  <a:pt x="5093867" y="2244138"/>
                </a:lnTo>
                <a:cubicBezTo>
                  <a:pt x="4986086" y="2207956"/>
                  <a:pt x="4856154" y="2186829"/>
                  <a:pt x="4716292" y="2186829"/>
                </a:cubicBezTo>
                <a:cubicBezTo>
                  <a:pt x="4623050" y="2186829"/>
                  <a:pt x="4534222" y="2196219"/>
                  <a:pt x="4453429" y="2213199"/>
                </a:cubicBezTo>
                <a:lnTo>
                  <a:pt x="4392395" y="2229660"/>
                </a:lnTo>
                <a:lnTo>
                  <a:pt x="4357989" y="2192832"/>
                </a:lnTo>
                <a:cubicBezTo>
                  <a:pt x="4289231" y="2132108"/>
                  <a:pt x="4194243" y="2094549"/>
                  <a:pt x="4089322" y="2094549"/>
                </a:cubicBezTo>
                <a:cubicBezTo>
                  <a:pt x="3984401" y="2094549"/>
                  <a:pt x="3889412" y="2132108"/>
                  <a:pt x="3820654" y="2192832"/>
                </a:cubicBezTo>
                <a:lnTo>
                  <a:pt x="3784291" y="2231756"/>
                </a:lnTo>
                <a:lnTo>
                  <a:pt x="3773846" y="2224986"/>
                </a:lnTo>
                <a:cubicBezTo>
                  <a:pt x="3696301" y="2183829"/>
                  <a:pt x="3602820" y="2159797"/>
                  <a:pt x="3502195" y="2159797"/>
                </a:cubicBezTo>
                <a:cubicBezTo>
                  <a:pt x="3401569" y="2159797"/>
                  <a:pt x="3308088" y="2183829"/>
                  <a:pt x="3230544" y="2224986"/>
                </a:cubicBezTo>
                <a:lnTo>
                  <a:pt x="3193485" y="2249007"/>
                </a:lnTo>
                <a:lnTo>
                  <a:pt x="3115672" y="2217106"/>
                </a:lnTo>
                <a:cubicBezTo>
                  <a:pt x="3007892" y="2180924"/>
                  <a:pt x="2877960" y="2159797"/>
                  <a:pt x="2738098" y="2159797"/>
                </a:cubicBezTo>
                <a:cubicBezTo>
                  <a:pt x="2598236" y="2159797"/>
                  <a:pt x="2468305" y="2180924"/>
                  <a:pt x="2360524" y="2217106"/>
                </a:cubicBezTo>
                <a:lnTo>
                  <a:pt x="2343061" y="2224265"/>
                </a:lnTo>
                <a:lnTo>
                  <a:pt x="2341601" y="2221889"/>
                </a:lnTo>
                <a:cubicBezTo>
                  <a:pt x="2273320" y="2132629"/>
                  <a:pt x="2157689" y="2073944"/>
                  <a:pt x="2026538" y="2073944"/>
                </a:cubicBezTo>
                <a:cubicBezTo>
                  <a:pt x="1921617" y="2073944"/>
                  <a:pt x="1826629" y="2111503"/>
                  <a:pt x="1757870" y="2172227"/>
                </a:cubicBezTo>
                <a:lnTo>
                  <a:pt x="1721506" y="2211151"/>
                </a:lnTo>
                <a:lnTo>
                  <a:pt x="1711061" y="2204381"/>
                </a:lnTo>
                <a:cubicBezTo>
                  <a:pt x="1633517" y="2163224"/>
                  <a:pt x="1540036" y="2139192"/>
                  <a:pt x="1439411" y="2139192"/>
                </a:cubicBezTo>
                <a:cubicBezTo>
                  <a:pt x="1338785" y="2139192"/>
                  <a:pt x="1245304" y="2163224"/>
                  <a:pt x="1167760" y="2204381"/>
                </a:cubicBezTo>
                <a:lnTo>
                  <a:pt x="1130701" y="2228402"/>
                </a:lnTo>
                <a:lnTo>
                  <a:pt x="1052888" y="2196501"/>
                </a:lnTo>
                <a:cubicBezTo>
                  <a:pt x="945107" y="2160319"/>
                  <a:pt x="815176" y="2139192"/>
                  <a:pt x="675314" y="2139192"/>
                </a:cubicBezTo>
                <a:cubicBezTo>
                  <a:pt x="302348" y="2139192"/>
                  <a:pt x="0" y="2289427"/>
                  <a:pt x="0" y="247475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9" name="Freeform: Shape 28">
            <a:extLst>
              <a:ext uri="{FF2B5EF4-FFF2-40B4-BE49-F238E27FC236}">
                <a16:creationId xmlns:a16="http://schemas.microsoft.com/office/drawing/2014/main" id="{4936CA30-6DF6-4D9A-B985-2332E1E91208}"/>
              </a:ext>
            </a:extLst>
          </p:cNvPr>
          <p:cNvSpPr/>
          <p:nvPr/>
        </p:nvSpPr>
        <p:spPr>
          <a:xfrm>
            <a:off x="2838457" y="2486025"/>
            <a:ext cx="1463124" cy="2078530"/>
          </a:xfrm>
          <a:custGeom>
            <a:avLst/>
            <a:gdLst>
              <a:gd name="connsiteX0" fmla="*/ 0 w 1968852"/>
              <a:gd name="connsiteY0" fmla="*/ 0 h 2783329"/>
              <a:gd name="connsiteX1" fmla="*/ 1968852 w 1968852"/>
              <a:gd name="connsiteY1" fmla="*/ 0 h 2783329"/>
              <a:gd name="connsiteX2" fmla="*/ 1742635 w 1968852"/>
              <a:gd name="connsiteY2" fmla="*/ 2443006 h 2783329"/>
              <a:gd name="connsiteX3" fmla="*/ 1490960 w 1968852"/>
              <a:gd name="connsiteY3" fmla="*/ 2783329 h 2783329"/>
              <a:gd name="connsiteX4" fmla="*/ 484292 w 1968852"/>
              <a:gd name="connsiteY4" fmla="*/ 2783329 h 2783329"/>
              <a:gd name="connsiteX5" fmla="*/ 232617 w 1968852"/>
              <a:gd name="connsiteY5" fmla="*/ 2443006 h 27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852" h="2783329">
                <a:moveTo>
                  <a:pt x="0" y="0"/>
                </a:moveTo>
                <a:lnTo>
                  <a:pt x="1968852" y="0"/>
                </a:lnTo>
                <a:lnTo>
                  <a:pt x="1742635" y="2443006"/>
                </a:lnTo>
                <a:cubicBezTo>
                  <a:pt x="1742635" y="2630961"/>
                  <a:pt x="1629956" y="2783329"/>
                  <a:pt x="1490960" y="2783329"/>
                </a:cubicBezTo>
                <a:lnTo>
                  <a:pt x="484292" y="2783329"/>
                </a:lnTo>
                <a:cubicBezTo>
                  <a:pt x="345296" y="2783329"/>
                  <a:pt x="232617" y="2630961"/>
                  <a:pt x="232617" y="2443006"/>
                </a:cubicBezTo>
                <a:close/>
              </a:path>
            </a:pathLst>
          </a:custGeom>
          <a:solidFill>
            <a:schemeClr val="tx2">
              <a:lumMod val="20000"/>
              <a:lumOff val="80000"/>
              <a:alpha val="7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 name="Rectangle: Rounded Corners 1">
            <a:extLst>
              <a:ext uri="{FF2B5EF4-FFF2-40B4-BE49-F238E27FC236}">
                <a16:creationId xmlns:a16="http://schemas.microsoft.com/office/drawing/2014/main" id="{AB081794-323C-4188-80D8-51FE1E4F5799}"/>
              </a:ext>
            </a:extLst>
          </p:cNvPr>
          <p:cNvSpPr/>
          <p:nvPr/>
        </p:nvSpPr>
        <p:spPr>
          <a:xfrm>
            <a:off x="7048217" y="2289549"/>
            <a:ext cx="1539905" cy="2291408"/>
          </a:xfrm>
          <a:custGeom>
            <a:avLst/>
            <a:gdLst>
              <a:gd name="connsiteX0" fmla="*/ 0 w 1510018"/>
              <a:gd name="connsiteY0" fmla="*/ 251675 h 2499919"/>
              <a:gd name="connsiteX1" fmla="*/ 251675 w 1510018"/>
              <a:gd name="connsiteY1" fmla="*/ 0 h 2499919"/>
              <a:gd name="connsiteX2" fmla="*/ 1258343 w 1510018"/>
              <a:gd name="connsiteY2" fmla="*/ 0 h 2499919"/>
              <a:gd name="connsiteX3" fmla="*/ 1510018 w 1510018"/>
              <a:gd name="connsiteY3" fmla="*/ 251675 h 2499919"/>
              <a:gd name="connsiteX4" fmla="*/ 1510018 w 1510018"/>
              <a:gd name="connsiteY4" fmla="*/ 2248244 h 2499919"/>
              <a:gd name="connsiteX5" fmla="*/ 1258343 w 1510018"/>
              <a:gd name="connsiteY5" fmla="*/ 2499919 h 2499919"/>
              <a:gd name="connsiteX6" fmla="*/ 251675 w 1510018"/>
              <a:gd name="connsiteY6" fmla="*/ 2499919 h 2499919"/>
              <a:gd name="connsiteX7" fmla="*/ 0 w 1510018"/>
              <a:gd name="connsiteY7" fmla="*/ 2248244 h 2499919"/>
              <a:gd name="connsiteX8" fmla="*/ 0 w 1510018"/>
              <a:gd name="connsiteY8" fmla="*/ 251675 h 2499919"/>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8" fmla="*/ 343115 w 1510018"/>
              <a:gd name="connsiteY8" fmla="*/ 91440 h 2499919"/>
              <a:gd name="connsiteX0" fmla="*/ 288540 w 1546883"/>
              <a:gd name="connsiteY0" fmla="*/ 54733 h 2554652"/>
              <a:gd name="connsiteX1" fmla="*/ 1295208 w 1546883"/>
              <a:gd name="connsiteY1" fmla="*/ 54733 h 2554652"/>
              <a:gd name="connsiteX2" fmla="*/ 1546883 w 1546883"/>
              <a:gd name="connsiteY2" fmla="*/ 306408 h 2554652"/>
              <a:gd name="connsiteX3" fmla="*/ 1546883 w 1546883"/>
              <a:gd name="connsiteY3" fmla="*/ 2302977 h 2554652"/>
              <a:gd name="connsiteX4" fmla="*/ 1295208 w 1546883"/>
              <a:gd name="connsiteY4" fmla="*/ 2554652 h 2554652"/>
              <a:gd name="connsiteX5" fmla="*/ 288540 w 1546883"/>
              <a:gd name="connsiteY5" fmla="*/ 2554652 h 2554652"/>
              <a:gd name="connsiteX6" fmla="*/ 36865 w 1546883"/>
              <a:gd name="connsiteY6" fmla="*/ 2302977 h 2554652"/>
              <a:gd name="connsiteX7" fmla="*/ 36865 w 1546883"/>
              <a:gd name="connsiteY7" fmla="*/ 306408 h 2554652"/>
              <a:gd name="connsiteX8" fmla="*/ 136699 w 1546883"/>
              <a:gd name="connsiteY8" fmla="*/ 20338 h 2554652"/>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0" fmla="*/ 1258343 w 1510018"/>
              <a:gd name="connsiteY0" fmla="*/ 0 h 2499919"/>
              <a:gd name="connsiteX1" fmla="*/ 1510018 w 1510018"/>
              <a:gd name="connsiteY1" fmla="*/ 251675 h 2499919"/>
              <a:gd name="connsiteX2" fmla="*/ 1510018 w 1510018"/>
              <a:gd name="connsiteY2" fmla="*/ 2248244 h 2499919"/>
              <a:gd name="connsiteX3" fmla="*/ 1258343 w 1510018"/>
              <a:gd name="connsiteY3" fmla="*/ 2499919 h 2499919"/>
              <a:gd name="connsiteX4" fmla="*/ 251675 w 1510018"/>
              <a:gd name="connsiteY4" fmla="*/ 2499919 h 2499919"/>
              <a:gd name="connsiteX5" fmla="*/ 0 w 1510018"/>
              <a:gd name="connsiteY5" fmla="*/ 2248244 h 2499919"/>
              <a:gd name="connsiteX6" fmla="*/ 0 w 1510018"/>
              <a:gd name="connsiteY6" fmla="*/ 251675 h 2499919"/>
              <a:gd name="connsiteX0" fmla="*/ 1510018 w 1510018"/>
              <a:gd name="connsiteY0" fmla="*/ 0 h 2248244"/>
              <a:gd name="connsiteX1" fmla="*/ 1510018 w 1510018"/>
              <a:gd name="connsiteY1" fmla="*/ 1996569 h 2248244"/>
              <a:gd name="connsiteX2" fmla="*/ 1258343 w 1510018"/>
              <a:gd name="connsiteY2" fmla="*/ 2248244 h 2248244"/>
              <a:gd name="connsiteX3" fmla="*/ 251675 w 1510018"/>
              <a:gd name="connsiteY3" fmla="*/ 2248244 h 2248244"/>
              <a:gd name="connsiteX4" fmla="*/ 0 w 1510018"/>
              <a:gd name="connsiteY4" fmla="*/ 1996569 h 2248244"/>
              <a:gd name="connsiteX5" fmla="*/ 0 w 1510018"/>
              <a:gd name="connsiteY5" fmla="*/ 0 h 2248244"/>
              <a:gd name="connsiteX0" fmla="*/ 1761688 w 1761688"/>
              <a:gd name="connsiteY0" fmla="*/ 0 h 2256633"/>
              <a:gd name="connsiteX1" fmla="*/ 1510018 w 1761688"/>
              <a:gd name="connsiteY1" fmla="*/ 2004958 h 2256633"/>
              <a:gd name="connsiteX2" fmla="*/ 1258343 w 1761688"/>
              <a:gd name="connsiteY2" fmla="*/ 2256633 h 2256633"/>
              <a:gd name="connsiteX3" fmla="*/ 251675 w 1761688"/>
              <a:gd name="connsiteY3" fmla="*/ 2256633 h 2256633"/>
              <a:gd name="connsiteX4" fmla="*/ 0 w 1761688"/>
              <a:gd name="connsiteY4" fmla="*/ 2004958 h 2256633"/>
              <a:gd name="connsiteX5" fmla="*/ 0 w 1761688"/>
              <a:gd name="connsiteY5" fmla="*/ 8389 h 2256633"/>
              <a:gd name="connsiteX0" fmla="*/ 2013358 w 2013358"/>
              <a:gd name="connsiteY0" fmla="*/ 0 h 2256633"/>
              <a:gd name="connsiteX1" fmla="*/ 1761688 w 2013358"/>
              <a:gd name="connsiteY1" fmla="*/ 2004958 h 2256633"/>
              <a:gd name="connsiteX2" fmla="*/ 1510013 w 2013358"/>
              <a:gd name="connsiteY2" fmla="*/ 2256633 h 2256633"/>
              <a:gd name="connsiteX3" fmla="*/ 503345 w 2013358"/>
              <a:gd name="connsiteY3" fmla="*/ 2256633 h 2256633"/>
              <a:gd name="connsiteX4" fmla="*/ 251670 w 2013358"/>
              <a:gd name="connsiteY4" fmla="*/ 2004958 h 2256633"/>
              <a:gd name="connsiteX5" fmla="*/ 0 w 2013358"/>
              <a:gd name="connsiteY5" fmla="*/ 50334 h 2256633"/>
              <a:gd name="connsiteX0" fmla="*/ 2004969 w 2004969"/>
              <a:gd name="connsiteY0" fmla="*/ 11704 h 2206299"/>
              <a:gd name="connsiteX1" fmla="*/ 1761688 w 2004969"/>
              <a:gd name="connsiteY1" fmla="*/ 1954624 h 2206299"/>
              <a:gd name="connsiteX2" fmla="*/ 1510013 w 2004969"/>
              <a:gd name="connsiteY2" fmla="*/ 2206299 h 2206299"/>
              <a:gd name="connsiteX3" fmla="*/ 503345 w 2004969"/>
              <a:gd name="connsiteY3" fmla="*/ 2206299 h 2206299"/>
              <a:gd name="connsiteX4" fmla="*/ 251670 w 2004969"/>
              <a:gd name="connsiteY4" fmla="*/ 1954624 h 2206299"/>
              <a:gd name="connsiteX5" fmla="*/ 0 w 2004969"/>
              <a:gd name="connsiteY5" fmla="*/ 0 h 22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06299">
                <a:moveTo>
                  <a:pt x="2004969" y="11704"/>
                </a:moveTo>
                <a:lnTo>
                  <a:pt x="1761688" y="1954624"/>
                </a:lnTo>
                <a:cubicBezTo>
                  <a:pt x="1761688" y="2093620"/>
                  <a:pt x="1649009" y="2206299"/>
                  <a:pt x="1510013" y="2206299"/>
                </a:cubicBezTo>
                <a:lnTo>
                  <a:pt x="503345" y="2206299"/>
                </a:lnTo>
                <a:cubicBezTo>
                  <a:pt x="364349" y="2206299"/>
                  <a:pt x="251670" y="2093620"/>
                  <a:pt x="251670" y="1954624"/>
                </a:cubicBezTo>
                <a:lnTo>
                  <a:pt x="0" y="0"/>
                </a:ln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Rectangle: Rounded Corners 1">
            <a:extLst>
              <a:ext uri="{FF2B5EF4-FFF2-40B4-BE49-F238E27FC236}">
                <a16:creationId xmlns:a16="http://schemas.microsoft.com/office/drawing/2014/main" id="{767672E0-831F-413C-8867-15E70350ECAA}"/>
              </a:ext>
            </a:extLst>
          </p:cNvPr>
          <p:cNvSpPr/>
          <p:nvPr/>
        </p:nvSpPr>
        <p:spPr>
          <a:xfrm>
            <a:off x="2795638" y="2238453"/>
            <a:ext cx="1539905" cy="2291408"/>
          </a:xfrm>
          <a:custGeom>
            <a:avLst/>
            <a:gdLst>
              <a:gd name="connsiteX0" fmla="*/ 0 w 1510018"/>
              <a:gd name="connsiteY0" fmla="*/ 251675 h 2499919"/>
              <a:gd name="connsiteX1" fmla="*/ 251675 w 1510018"/>
              <a:gd name="connsiteY1" fmla="*/ 0 h 2499919"/>
              <a:gd name="connsiteX2" fmla="*/ 1258343 w 1510018"/>
              <a:gd name="connsiteY2" fmla="*/ 0 h 2499919"/>
              <a:gd name="connsiteX3" fmla="*/ 1510018 w 1510018"/>
              <a:gd name="connsiteY3" fmla="*/ 251675 h 2499919"/>
              <a:gd name="connsiteX4" fmla="*/ 1510018 w 1510018"/>
              <a:gd name="connsiteY4" fmla="*/ 2248244 h 2499919"/>
              <a:gd name="connsiteX5" fmla="*/ 1258343 w 1510018"/>
              <a:gd name="connsiteY5" fmla="*/ 2499919 h 2499919"/>
              <a:gd name="connsiteX6" fmla="*/ 251675 w 1510018"/>
              <a:gd name="connsiteY6" fmla="*/ 2499919 h 2499919"/>
              <a:gd name="connsiteX7" fmla="*/ 0 w 1510018"/>
              <a:gd name="connsiteY7" fmla="*/ 2248244 h 2499919"/>
              <a:gd name="connsiteX8" fmla="*/ 0 w 1510018"/>
              <a:gd name="connsiteY8" fmla="*/ 251675 h 2499919"/>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8" fmla="*/ 343115 w 1510018"/>
              <a:gd name="connsiteY8" fmla="*/ 91440 h 2499919"/>
              <a:gd name="connsiteX0" fmla="*/ 288540 w 1546883"/>
              <a:gd name="connsiteY0" fmla="*/ 54733 h 2554652"/>
              <a:gd name="connsiteX1" fmla="*/ 1295208 w 1546883"/>
              <a:gd name="connsiteY1" fmla="*/ 54733 h 2554652"/>
              <a:gd name="connsiteX2" fmla="*/ 1546883 w 1546883"/>
              <a:gd name="connsiteY2" fmla="*/ 306408 h 2554652"/>
              <a:gd name="connsiteX3" fmla="*/ 1546883 w 1546883"/>
              <a:gd name="connsiteY3" fmla="*/ 2302977 h 2554652"/>
              <a:gd name="connsiteX4" fmla="*/ 1295208 w 1546883"/>
              <a:gd name="connsiteY4" fmla="*/ 2554652 h 2554652"/>
              <a:gd name="connsiteX5" fmla="*/ 288540 w 1546883"/>
              <a:gd name="connsiteY5" fmla="*/ 2554652 h 2554652"/>
              <a:gd name="connsiteX6" fmla="*/ 36865 w 1546883"/>
              <a:gd name="connsiteY6" fmla="*/ 2302977 h 2554652"/>
              <a:gd name="connsiteX7" fmla="*/ 36865 w 1546883"/>
              <a:gd name="connsiteY7" fmla="*/ 306408 h 2554652"/>
              <a:gd name="connsiteX8" fmla="*/ 136699 w 1546883"/>
              <a:gd name="connsiteY8" fmla="*/ 20338 h 2554652"/>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0" fmla="*/ 1258343 w 1510018"/>
              <a:gd name="connsiteY0" fmla="*/ 0 h 2499919"/>
              <a:gd name="connsiteX1" fmla="*/ 1510018 w 1510018"/>
              <a:gd name="connsiteY1" fmla="*/ 251675 h 2499919"/>
              <a:gd name="connsiteX2" fmla="*/ 1510018 w 1510018"/>
              <a:gd name="connsiteY2" fmla="*/ 2248244 h 2499919"/>
              <a:gd name="connsiteX3" fmla="*/ 1258343 w 1510018"/>
              <a:gd name="connsiteY3" fmla="*/ 2499919 h 2499919"/>
              <a:gd name="connsiteX4" fmla="*/ 251675 w 1510018"/>
              <a:gd name="connsiteY4" fmla="*/ 2499919 h 2499919"/>
              <a:gd name="connsiteX5" fmla="*/ 0 w 1510018"/>
              <a:gd name="connsiteY5" fmla="*/ 2248244 h 2499919"/>
              <a:gd name="connsiteX6" fmla="*/ 0 w 1510018"/>
              <a:gd name="connsiteY6" fmla="*/ 251675 h 2499919"/>
              <a:gd name="connsiteX0" fmla="*/ 1510018 w 1510018"/>
              <a:gd name="connsiteY0" fmla="*/ 0 h 2248244"/>
              <a:gd name="connsiteX1" fmla="*/ 1510018 w 1510018"/>
              <a:gd name="connsiteY1" fmla="*/ 1996569 h 2248244"/>
              <a:gd name="connsiteX2" fmla="*/ 1258343 w 1510018"/>
              <a:gd name="connsiteY2" fmla="*/ 2248244 h 2248244"/>
              <a:gd name="connsiteX3" fmla="*/ 251675 w 1510018"/>
              <a:gd name="connsiteY3" fmla="*/ 2248244 h 2248244"/>
              <a:gd name="connsiteX4" fmla="*/ 0 w 1510018"/>
              <a:gd name="connsiteY4" fmla="*/ 1996569 h 2248244"/>
              <a:gd name="connsiteX5" fmla="*/ 0 w 1510018"/>
              <a:gd name="connsiteY5" fmla="*/ 0 h 2248244"/>
              <a:gd name="connsiteX0" fmla="*/ 1761688 w 1761688"/>
              <a:gd name="connsiteY0" fmla="*/ 0 h 2256633"/>
              <a:gd name="connsiteX1" fmla="*/ 1510018 w 1761688"/>
              <a:gd name="connsiteY1" fmla="*/ 2004958 h 2256633"/>
              <a:gd name="connsiteX2" fmla="*/ 1258343 w 1761688"/>
              <a:gd name="connsiteY2" fmla="*/ 2256633 h 2256633"/>
              <a:gd name="connsiteX3" fmla="*/ 251675 w 1761688"/>
              <a:gd name="connsiteY3" fmla="*/ 2256633 h 2256633"/>
              <a:gd name="connsiteX4" fmla="*/ 0 w 1761688"/>
              <a:gd name="connsiteY4" fmla="*/ 2004958 h 2256633"/>
              <a:gd name="connsiteX5" fmla="*/ 0 w 1761688"/>
              <a:gd name="connsiteY5" fmla="*/ 8389 h 2256633"/>
              <a:gd name="connsiteX0" fmla="*/ 2013358 w 2013358"/>
              <a:gd name="connsiteY0" fmla="*/ 0 h 2256633"/>
              <a:gd name="connsiteX1" fmla="*/ 1761688 w 2013358"/>
              <a:gd name="connsiteY1" fmla="*/ 2004958 h 2256633"/>
              <a:gd name="connsiteX2" fmla="*/ 1510013 w 2013358"/>
              <a:gd name="connsiteY2" fmla="*/ 2256633 h 2256633"/>
              <a:gd name="connsiteX3" fmla="*/ 503345 w 2013358"/>
              <a:gd name="connsiteY3" fmla="*/ 2256633 h 2256633"/>
              <a:gd name="connsiteX4" fmla="*/ 251670 w 2013358"/>
              <a:gd name="connsiteY4" fmla="*/ 2004958 h 2256633"/>
              <a:gd name="connsiteX5" fmla="*/ 0 w 2013358"/>
              <a:gd name="connsiteY5" fmla="*/ 50334 h 2256633"/>
              <a:gd name="connsiteX0" fmla="*/ 2004969 w 2004969"/>
              <a:gd name="connsiteY0" fmla="*/ 11704 h 2206299"/>
              <a:gd name="connsiteX1" fmla="*/ 1761688 w 2004969"/>
              <a:gd name="connsiteY1" fmla="*/ 1954624 h 2206299"/>
              <a:gd name="connsiteX2" fmla="*/ 1510013 w 2004969"/>
              <a:gd name="connsiteY2" fmla="*/ 2206299 h 2206299"/>
              <a:gd name="connsiteX3" fmla="*/ 503345 w 2004969"/>
              <a:gd name="connsiteY3" fmla="*/ 2206299 h 2206299"/>
              <a:gd name="connsiteX4" fmla="*/ 251670 w 2004969"/>
              <a:gd name="connsiteY4" fmla="*/ 1954624 h 2206299"/>
              <a:gd name="connsiteX5" fmla="*/ 0 w 2004969"/>
              <a:gd name="connsiteY5" fmla="*/ 0 h 22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06299">
                <a:moveTo>
                  <a:pt x="2004969" y="11704"/>
                </a:moveTo>
                <a:lnTo>
                  <a:pt x="1761688" y="1954624"/>
                </a:lnTo>
                <a:cubicBezTo>
                  <a:pt x="1761688" y="2093620"/>
                  <a:pt x="1649009" y="2206299"/>
                  <a:pt x="1510013" y="2206299"/>
                </a:cubicBezTo>
                <a:lnTo>
                  <a:pt x="503345" y="2206299"/>
                </a:lnTo>
                <a:cubicBezTo>
                  <a:pt x="364349" y="2206299"/>
                  <a:pt x="251670" y="2093620"/>
                  <a:pt x="251670" y="1954624"/>
                </a:cubicBezTo>
                <a:lnTo>
                  <a:pt x="0" y="0"/>
                </a:ln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Rectangle 29">
            <a:extLst>
              <a:ext uri="{FF2B5EF4-FFF2-40B4-BE49-F238E27FC236}">
                <a16:creationId xmlns:a16="http://schemas.microsoft.com/office/drawing/2014/main" id="{618F78B5-AD34-4BE8-AAB0-1A3BFB64FB95}"/>
              </a:ext>
            </a:extLst>
          </p:cNvPr>
          <p:cNvSpPr/>
          <p:nvPr/>
        </p:nvSpPr>
        <p:spPr>
          <a:xfrm rot="954004">
            <a:off x="3917038" y="2018254"/>
            <a:ext cx="45719" cy="2500411"/>
          </a:xfrm>
          <a:prstGeom prst="rect">
            <a:avLst/>
          </a:prstGeom>
          <a:solidFill>
            <a:schemeClr val="bg1">
              <a:lumMod val="8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0DBC48D0-7DFD-4925-B9C4-44A4E5857E83}"/>
              </a:ext>
            </a:extLst>
          </p:cNvPr>
          <p:cNvSpPr/>
          <p:nvPr/>
        </p:nvSpPr>
        <p:spPr>
          <a:xfrm rot="954004">
            <a:off x="8219967" y="2069052"/>
            <a:ext cx="45719" cy="2500411"/>
          </a:xfrm>
          <a:prstGeom prst="rect">
            <a:avLst/>
          </a:prstGeom>
          <a:solidFill>
            <a:schemeClr val="bg1">
              <a:lumMod val="8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41" name="Straight Connector 40">
            <a:extLst>
              <a:ext uri="{FF2B5EF4-FFF2-40B4-BE49-F238E27FC236}">
                <a16:creationId xmlns:a16="http://schemas.microsoft.com/office/drawing/2014/main" id="{E7E458CF-AE6B-44A2-A205-6A91B6458E78}"/>
              </a:ext>
            </a:extLst>
          </p:cNvPr>
          <p:cNvCxnSpPr>
            <a:cxnSpLocks/>
          </p:cNvCxnSpPr>
          <p:nvPr/>
        </p:nvCxnSpPr>
        <p:spPr>
          <a:xfrm>
            <a:off x="2273300" y="2486025"/>
            <a:ext cx="0" cy="2041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35B954-55D1-4C5C-8C5B-539D875DDDC0}"/>
              </a:ext>
            </a:extLst>
          </p:cNvPr>
          <p:cNvCxnSpPr>
            <a:cxnSpLocks/>
          </p:cNvCxnSpPr>
          <p:nvPr/>
        </p:nvCxnSpPr>
        <p:spPr>
          <a:xfrm>
            <a:off x="1951831" y="2490787"/>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BAAEE44-633A-464A-8D13-5736B8FD20BB}"/>
              </a:ext>
            </a:extLst>
          </p:cNvPr>
          <p:cNvCxnSpPr>
            <a:cxnSpLocks/>
          </p:cNvCxnSpPr>
          <p:nvPr/>
        </p:nvCxnSpPr>
        <p:spPr>
          <a:xfrm>
            <a:off x="1951831" y="4532656"/>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Google Shape;166;p4">
            <a:extLst>
              <a:ext uri="{FF2B5EF4-FFF2-40B4-BE49-F238E27FC236}">
                <a16:creationId xmlns:a16="http://schemas.microsoft.com/office/drawing/2014/main" id="{9F74E929-E178-4C7B-87FF-8B80799EA652}"/>
              </a:ext>
            </a:extLst>
          </p:cNvPr>
          <p:cNvSpPr txBox="1">
            <a:spLocks/>
          </p:cNvSpPr>
          <p:nvPr/>
        </p:nvSpPr>
        <p:spPr>
          <a:xfrm rot="16200000">
            <a:off x="1051639" y="3157650"/>
            <a:ext cx="1738082" cy="642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200" dirty="0">
                <a:solidFill>
                  <a:schemeClr val="bg1"/>
                </a:solidFill>
                <a:latin typeface="Arial Black" panose="020B0A04020102020204" pitchFamily="34" charset="0"/>
              </a:rPr>
              <a:t>225,000 Jobs</a:t>
            </a:r>
          </a:p>
        </p:txBody>
      </p:sp>
      <p:cxnSp>
        <p:nvCxnSpPr>
          <p:cNvPr id="49" name="Straight Connector 48">
            <a:extLst>
              <a:ext uri="{FF2B5EF4-FFF2-40B4-BE49-F238E27FC236}">
                <a16:creationId xmlns:a16="http://schemas.microsoft.com/office/drawing/2014/main" id="{8340414D-AD27-4E61-8E60-639BA77EAA3E}"/>
              </a:ext>
            </a:extLst>
          </p:cNvPr>
          <p:cNvCxnSpPr>
            <a:cxnSpLocks/>
          </p:cNvCxnSpPr>
          <p:nvPr/>
        </p:nvCxnSpPr>
        <p:spPr>
          <a:xfrm>
            <a:off x="6537346" y="2610076"/>
            <a:ext cx="0" cy="19178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43C0B76-63A4-4C5C-9BC7-2901A286321D}"/>
              </a:ext>
            </a:extLst>
          </p:cNvPr>
          <p:cNvCxnSpPr>
            <a:cxnSpLocks/>
          </p:cNvCxnSpPr>
          <p:nvPr/>
        </p:nvCxnSpPr>
        <p:spPr>
          <a:xfrm>
            <a:off x="6215877" y="2610076"/>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C4A221F-264A-4B13-9C64-DC5D1A6164F2}"/>
              </a:ext>
            </a:extLst>
          </p:cNvPr>
          <p:cNvCxnSpPr>
            <a:cxnSpLocks/>
          </p:cNvCxnSpPr>
          <p:nvPr/>
        </p:nvCxnSpPr>
        <p:spPr>
          <a:xfrm>
            <a:off x="6215877" y="4532656"/>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Google Shape;166;p4">
            <a:extLst>
              <a:ext uri="{FF2B5EF4-FFF2-40B4-BE49-F238E27FC236}">
                <a16:creationId xmlns:a16="http://schemas.microsoft.com/office/drawing/2014/main" id="{81356B5A-3F46-48B6-9A01-A9F7F6578C10}"/>
              </a:ext>
            </a:extLst>
          </p:cNvPr>
          <p:cNvSpPr txBox="1">
            <a:spLocks/>
          </p:cNvSpPr>
          <p:nvPr/>
        </p:nvSpPr>
        <p:spPr>
          <a:xfrm rot="16200000">
            <a:off x="5315685" y="3157650"/>
            <a:ext cx="1738082" cy="642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200" dirty="0">
                <a:solidFill>
                  <a:schemeClr val="bg1"/>
                </a:solidFill>
                <a:latin typeface="Arial Black" panose="020B0A04020102020204" pitchFamily="34" charset="0"/>
              </a:rPr>
              <a:t>200,000 Jobs</a:t>
            </a:r>
          </a:p>
        </p:txBody>
      </p:sp>
      <p:sp>
        <p:nvSpPr>
          <p:cNvPr id="54" name="Google Shape;166;p4">
            <a:extLst>
              <a:ext uri="{FF2B5EF4-FFF2-40B4-BE49-F238E27FC236}">
                <a16:creationId xmlns:a16="http://schemas.microsoft.com/office/drawing/2014/main" id="{E074692A-A15C-4530-ADE7-4BFE0053675F}"/>
              </a:ext>
            </a:extLst>
          </p:cNvPr>
          <p:cNvSpPr txBox="1">
            <a:spLocks/>
          </p:cNvSpPr>
          <p:nvPr/>
        </p:nvSpPr>
        <p:spPr>
          <a:xfrm>
            <a:off x="1723500" y="4994213"/>
            <a:ext cx="3028895" cy="6006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2000" dirty="0">
                <a:solidFill>
                  <a:schemeClr val="tx2">
                    <a:lumMod val="75000"/>
                  </a:schemeClr>
                </a:solidFill>
                <a:latin typeface="Arial Black" panose="020B0A04020102020204" pitchFamily="34" charset="0"/>
              </a:rPr>
              <a:t>Christchurch</a:t>
            </a:r>
          </a:p>
        </p:txBody>
      </p:sp>
      <p:sp>
        <p:nvSpPr>
          <p:cNvPr id="55" name="Google Shape;166;p4">
            <a:extLst>
              <a:ext uri="{FF2B5EF4-FFF2-40B4-BE49-F238E27FC236}">
                <a16:creationId xmlns:a16="http://schemas.microsoft.com/office/drawing/2014/main" id="{B1ABD5DD-6DB3-419C-B89C-8AE82DD0DEE9}"/>
              </a:ext>
            </a:extLst>
          </p:cNvPr>
          <p:cNvSpPr txBox="1">
            <a:spLocks/>
          </p:cNvSpPr>
          <p:nvPr/>
        </p:nvSpPr>
        <p:spPr>
          <a:xfrm>
            <a:off x="5863258" y="4994213"/>
            <a:ext cx="3028895" cy="6006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2000" dirty="0">
                <a:solidFill>
                  <a:schemeClr val="tx2">
                    <a:lumMod val="75000"/>
                  </a:schemeClr>
                </a:solidFill>
                <a:latin typeface="Arial Black" panose="020B0A04020102020204" pitchFamily="34" charset="0"/>
              </a:rPr>
              <a:t>WSAGA</a:t>
            </a:r>
          </a:p>
        </p:txBody>
      </p:sp>
      <p:sp>
        <p:nvSpPr>
          <p:cNvPr id="56" name="Google Shape;166;p4">
            <a:extLst>
              <a:ext uri="{FF2B5EF4-FFF2-40B4-BE49-F238E27FC236}">
                <a16:creationId xmlns:a16="http://schemas.microsoft.com/office/drawing/2014/main" id="{EAE85F77-9FDD-442A-9147-BB08421B288C}"/>
              </a:ext>
            </a:extLst>
          </p:cNvPr>
          <p:cNvSpPr txBox="1">
            <a:spLocks/>
          </p:cNvSpPr>
          <p:nvPr/>
        </p:nvSpPr>
        <p:spPr>
          <a:xfrm>
            <a:off x="9095233" y="3083813"/>
            <a:ext cx="3028895" cy="600687"/>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600" dirty="0">
                <a:solidFill>
                  <a:schemeClr val="bg1"/>
                </a:solidFill>
                <a:latin typeface="Arial Black" panose="020B0A04020102020204" pitchFamily="34" charset="0"/>
              </a:rPr>
              <a:t>~90% Jobs in Christchurch</a:t>
            </a:r>
          </a:p>
        </p:txBody>
      </p:sp>
      <p:sp>
        <p:nvSpPr>
          <p:cNvPr id="57" name="Google Shape;166;p4">
            <a:extLst>
              <a:ext uri="{FF2B5EF4-FFF2-40B4-BE49-F238E27FC236}">
                <a16:creationId xmlns:a16="http://schemas.microsoft.com/office/drawing/2014/main" id="{ACE2EC76-4BB6-438A-96A7-13567DB1DCDF}"/>
              </a:ext>
            </a:extLst>
          </p:cNvPr>
          <p:cNvSpPr txBox="1">
            <a:spLocks/>
          </p:cNvSpPr>
          <p:nvPr/>
        </p:nvSpPr>
        <p:spPr>
          <a:xfrm>
            <a:off x="1363545"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Jobs</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7344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1.66667E-6 4.07407E-6 L 0.32227 -0.40162 " pathEditMode="relative" rAng="0" ptsTypes="AA">
                                      <p:cBhvr>
                                        <p:cTn id="6" dur="2500" fill="hold"/>
                                        <p:tgtEl>
                                          <p:spTgt spid="23"/>
                                        </p:tgtEl>
                                        <p:attrNameLst>
                                          <p:attrName>ppt_x</p:attrName>
                                          <p:attrName>ppt_y</p:attrName>
                                        </p:attrNameLst>
                                      </p:cBhvr>
                                      <p:rCtr x="16107" y="-20093"/>
                                    </p:animMotion>
                                  </p:childTnLst>
                                </p:cTn>
                              </p:par>
                            </p:childTnLst>
                          </p:cTn>
                        </p:par>
                        <p:par>
                          <p:cTn id="7" fill="hold">
                            <p:stCondLst>
                              <p:cond delay="2500"/>
                            </p:stCondLst>
                            <p:childTnLst>
                              <p:par>
                                <p:cTn id="8" presetID="1" presetClass="entr" presetSubtype="0" fill="hold" grpId="0" nodeType="afterEffect">
                                  <p:stCondLst>
                                    <p:cond delay="0"/>
                                  </p:stCondLst>
                                  <p:childTnLst>
                                    <p:set>
                                      <p:cBhvr>
                                        <p:cTn id="9" dur="1" fill="hold">
                                          <p:stCondLst>
                                            <p:cond delay="0"/>
                                          </p:stCondLst>
                                        </p:cTn>
                                        <p:tgtEl>
                                          <p:spTgt spid="52"/>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0"/>
                                  </p:stCondLst>
                                  <p:childTnLst>
                                    <p:set>
                                      <p:cBhvr>
                                        <p:cTn id="12"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88B5"/>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3D92CF80-8AC0-4360-A5AC-F435AAA20361}"/>
              </a:ext>
            </a:extLst>
          </p:cNvPr>
          <p:cNvSpPr/>
          <p:nvPr/>
        </p:nvSpPr>
        <p:spPr>
          <a:xfrm>
            <a:off x="7100646" y="3109707"/>
            <a:ext cx="1413040" cy="1471250"/>
          </a:xfrm>
          <a:custGeom>
            <a:avLst/>
            <a:gdLst>
              <a:gd name="connsiteX0" fmla="*/ 0 w 1968852"/>
              <a:gd name="connsiteY0" fmla="*/ 0 h 2783329"/>
              <a:gd name="connsiteX1" fmla="*/ 1968852 w 1968852"/>
              <a:gd name="connsiteY1" fmla="*/ 0 h 2783329"/>
              <a:gd name="connsiteX2" fmla="*/ 1742635 w 1968852"/>
              <a:gd name="connsiteY2" fmla="*/ 2443006 h 2783329"/>
              <a:gd name="connsiteX3" fmla="*/ 1490960 w 1968852"/>
              <a:gd name="connsiteY3" fmla="*/ 2783329 h 2783329"/>
              <a:gd name="connsiteX4" fmla="*/ 484292 w 1968852"/>
              <a:gd name="connsiteY4" fmla="*/ 2783329 h 2783329"/>
              <a:gd name="connsiteX5" fmla="*/ 232617 w 1968852"/>
              <a:gd name="connsiteY5" fmla="*/ 2443006 h 27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852" h="2783329">
                <a:moveTo>
                  <a:pt x="0" y="0"/>
                </a:moveTo>
                <a:lnTo>
                  <a:pt x="1968852" y="0"/>
                </a:lnTo>
                <a:lnTo>
                  <a:pt x="1742635" y="2443006"/>
                </a:lnTo>
                <a:cubicBezTo>
                  <a:pt x="1742635" y="2630961"/>
                  <a:pt x="1629956" y="2783329"/>
                  <a:pt x="1490960" y="2783329"/>
                </a:cubicBezTo>
                <a:lnTo>
                  <a:pt x="484292" y="2783329"/>
                </a:lnTo>
                <a:cubicBezTo>
                  <a:pt x="345296" y="2783329"/>
                  <a:pt x="232617" y="2630961"/>
                  <a:pt x="232617" y="2443006"/>
                </a:cubicBezTo>
                <a:close/>
              </a:path>
            </a:pathLst>
          </a:custGeom>
          <a:solidFill>
            <a:schemeClr val="tx2">
              <a:lumMod val="20000"/>
              <a:lumOff val="80000"/>
              <a:alpha val="7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3" name="Freeform: Shape 22">
            <a:extLst>
              <a:ext uri="{FF2B5EF4-FFF2-40B4-BE49-F238E27FC236}">
                <a16:creationId xmlns:a16="http://schemas.microsoft.com/office/drawing/2014/main" id="{ABBE7D45-E36B-40A8-90D3-58018B4CC8F0}"/>
              </a:ext>
            </a:extLst>
          </p:cNvPr>
          <p:cNvSpPr/>
          <p:nvPr/>
        </p:nvSpPr>
        <p:spPr>
          <a:xfrm>
            <a:off x="3009056" y="2714110"/>
            <a:ext cx="8581938" cy="3268097"/>
          </a:xfrm>
          <a:custGeom>
            <a:avLst/>
            <a:gdLst>
              <a:gd name="connsiteX0" fmla="*/ 0 w 8581938"/>
              <a:gd name="connsiteY0" fmla="*/ 0 h 2474752"/>
              <a:gd name="connsiteX1" fmla="*/ 8581938 w 8581938"/>
              <a:gd name="connsiteY1" fmla="*/ 0 h 2474752"/>
              <a:gd name="connsiteX2" fmla="*/ 8581938 w 8581938"/>
              <a:gd name="connsiteY2" fmla="*/ 2474752 h 2474752"/>
              <a:gd name="connsiteX3" fmla="*/ 8573266 w 8581938"/>
              <a:gd name="connsiteY3" fmla="*/ 2474752 h 2474752"/>
              <a:gd name="connsiteX4" fmla="*/ 8554297 w 8581938"/>
              <a:gd name="connsiteY4" fmla="*/ 2391774 h 2474752"/>
              <a:gd name="connsiteX5" fmla="*/ 8204203 w 8581938"/>
              <a:gd name="connsiteY5" fmla="*/ 2186829 h 2474752"/>
              <a:gd name="connsiteX6" fmla="*/ 7935536 w 8581938"/>
              <a:gd name="connsiteY6" fmla="*/ 2285112 h 2474752"/>
              <a:gd name="connsiteX7" fmla="*/ 7899172 w 8581938"/>
              <a:gd name="connsiteY7" fmla="*/ 2324036 h 2474752"/>
              <a:gd name="connsiteX8" fmla="*/ 7888727 w 8581938"/>
              <a:gd name="connsiteY8" fmla="*/ 2317266 h 2474752"/>
              <a:gd name="connsiteX9" fmla="*/ 7617076 w 8581938"/>
              <a:gd name="connsiteY9" fmla="*/ 2252077 h 2474752"/>
              <a:gd name="connsiteX10" fmla="*/ 7345425 w 8581938"/>
              <a:gd name="connsiteY10" fmla="*/ 2317266 h 2474752"/>
              <a:gd name="connsiteX11" fmla="*/ 7308366 w 8581938"/>
              <a:gd name="connsiteY11" fmla="*/ 2341287 h 2474752"/>
              <a:gd name="connsiteX12" fmla="*/ 7230554 w 8581938"/>
              <a:gd name="connsiteY12" fmla="*/ 2309386 h 2474752"/>
              <a:gd name="connsiteX13" fmla="*/ 6852979 w 8581938"/>
              <a:gd name="connsiteY13" fmla="*/ 2252077 h 2474752"/>
              <a:gd name="connsiteX14" fmla="*/ 6475405 w 8581938"/>
              <a:gd name="connsiteY14" fmla="*/ 2309386 h 2474752"/>
              <a:gd name="connsiteX15" fmla="*/ 6418980 w 8581938"/>
              <a:gd name="connsiteY15" fmla="*/ 2332518 h 2474752"/>
              <a:gd name="connsiteX16" fmla="*/ 6417611 w 8581938"/>
              <a:gd name="connsiteY16" fmla="*/ 2326526 h 2474752"/>
              <a:gd name="connsiteX17" fmla="*/ 6067516 w 8581938"/>
              <a:gd name="connsiteY17" fmla="*/ 2121581 h 2474752"/>
              <a:gd name="connsiteX18" fmla="*/ 5798849 w 8581938"/>
              <a:gd name="connsiteY18" fmla="*/ 2219864 h 2474752"/>
              <a:gd name="connsiteX19" fmla="*/ 5762485 w 8581938"/>
              <a:gd name="connsiteY19" fmla="*/ 2258788 h 2474752"/>
              <a:gd name="connsiteX20" fmla="*/ 5752040 w 8581938"/>
              <a:gd name="connsiteY20" fmla="*/ 2252018 h 2474752"/>
              <a:gd name="connsiteX21" fmla="*/ 5480389 w 8581938"/>
              <a:gd name="connsiteY21" fmla="*/ 2186829 h 2474752"/>
              <a:gd name="connsiteX22" fmla="*/ 5208738 w 8581938"/>
              <a:gd name="connsiteY22" fmla="*/ 2252018 h 2474752"/>
              <a:gd name="connsiteX23" fmla="*/ 5171680 w 8581938"/>
              <a:gd name="connsiteY23" fmla="*/ 2276039 h 2474752"/>
              <a:gd name="connsiteX24" fmla="*/ 5093867 w 8581938"/>
              <a:gd name="connsiteY24" fmla="*/ 2244138 h 2474752"/>
              <a:gd name="connsiteX25" fmla="*/ 4716292 w 8581938"/>
              <a:gd name="connsiteY25" fmla="*/ 2186829 h 2474752"/>
              <a:gd name="connsiteX26" fmla="*/ 4453429 w 8581938"/>
              <a:gd name="connsiteY26" fmla="*/ 2213199 h 2474752"/>
              <a:gd name="connsiteX27" fmla="*/ 4392395 w 8581938"/>
              <a:gd name="connsiteY27" fmla="*/ 2229660 h 2474752"/>
              <a:gd name="connsiteX28" fmla="*/ 4357989 w 8581938"/>
              <a:gd name="connsiteY28" fmla="*/ 2192832 h 2474752"/>
              <a:gd name="connsiteX29" fmla="*/ 4089322 w 8581938"/>
              <a:gd name="connsiteY29" fmla="*/ 2094549 h 2474752"/>
              <a:gd name="connsiteX30" fmla="*/ 3820654 w 8581938"/>
              <a:gd name="connsiteY30" fmla="*/ 2192832 h 2474752"/>
              <a:gd name="connsiteX31" fmla="*/ 3784291 w 8581938"/>
              <a:gd name="connsiteY31" fmla="*/ 2231756 h 2474752"/>
              <a:gd name="connsiteX32" fmla="*/ 3773846 w 8581938"/>
              <a:gd name="connsiteY32" fmla="*/ 2224986 h 2474752"/>
              <a:gd name="connsiteX33" fmla="*/ 3502195 w 8581938"/>
              <a:gd name="connsiteY33" fmla="*/ 2159797 h 2474752"/>
              <a:gd name="connsiteX34" fmla="*/ 3230544 w 8581938"/>
              <a:gd name="connsiteY34" fmla="*/ 2224986 h 2474752"/>
              <a:gd name="connsiteX35" fmla="*/ 3193485 w 8581938"/>
              <a:gd name="connsiteY35" fmla="*/ 2249007 h 2474752"/>
              <a:gd name="connsiteX36" fmla="*/ 3115672 w 8581938"/>
              <a:gd name="connsiteY36" fmla="*/ 2217106 h 2474752"/>
              <a:gd name="connsiteX37" fmla="*/ 2738098 w 8581938"/>
              <a:gd name="connsiteY37" fmla="*/ 2159797 h 2474752"/>
              <a:gd name="connsiteX38" fmla="*/ 2360524 w 8581938"/>
              <a:gd name="connsiteY38" fmla="*/ 2217106 h 2474752"/>
              <a:gd name="connsiteX39" fmla="*/ 2343061 w 8581938"/>
              <a:gd name="connsiteY39" fmla="*/ 2224265 h 2474752"/>
              <a:gd name="connsiteX40" fmla="*/ 2341601 w 8581938"/>
              <a:gd name="connsiteY40" fmla="*/ 2221889 h 2474752"/>
              <a:gd name="connsiteX41" fmla="*/ 2026538 w 8581938"/>
              <a:gd name="connsiteY41" fmla="*/ 2073944 h 2474752"/>
              <a:gd name="connsiteX42" fmla="*/ 1757870 w 8581938"/>
              <a:gd name="connsiteY42" fmla="*/ 2172227 h 2474752"/>
              <a:gd name="connsiteX43" fmla="*/ 1721506 w 8581938"/>
              <a:gd name="connsiteY43" fmla="*/ 2211151 h 2474752"/>
              <a:gd name="connsiteX44" fmla="*/ 1711061 w 8581938"/>
              <a:gd name="connsiteY44" fmla="*/ 2204381 h 2474752"/>
              <a:gd name="connsiteX45" fmla="*/ 1439411 w 8581938"/>
              <a:gd name="connsiteY45" fmla="*/ 2139192 h 2474752"/>
              <a:gd name="connsiteX46" fmla="*/ 1167760 w 8581938"/>
              <a:gd name="connsiteY46" fmla="*/ 2204381 h 2474752"/>
              <a:gd name="connsiteX47" fmla="*/ 1130701 w 8581938"/>
              <a:gd name="connsiteY47" fmla="*/ 2228402 h 2474752"/>
              <a:gd name="connsiteX48" fmla="*/ 1052888 w 8581938"/>
              <a:gd name="connsiteY48" fmla="*/ 2196501 h 2474752"/>
              <a:gd name="connsiteX49" fmla="*/ 675314 w 8581938"/>
              <a:gd name="connsiteY49" fmla="*/ 2139192 h 2474752"/>
              <a:gd name="connsiteX50" fmla="*/ 0 w 8581938"/>
              <a:gd name="connsiteY50" fmla="*/ 2474752 h 24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581938" h="2474752">
                <a:moveTo>
                  <a:pt x="0" y="0"/>
                </a:moveTo>
                <a:lnTo>
                  <a:pt x="8581938" y="0"/>
                </a:lnTo>
                <a:lnTo>
                  <a:pt x="8581938" y="2474752"/>
                </a:lnTo>
                <a:lnTo>
                  <a:pt x="8573266" y="2474752"/>
                </a:lnTo>
                <a:lnTo>
                  <a:pt x="8554297" y="2391774"/>
                </a:lnTo>
                <a:cubicBezTo>
                  <a:pt x="8496617" y="2271336"/>
                  <a:pt x="8361585" y="2186829"/>
                  <a:pt x="8204203" y="2186829"/>
                </a:cubicBezTo>
                <a:cubicBezTo>
                  <a:pt x="8099282" y="2186829"/>
                  <a:pt x="8004294" y="2224388"/>
                  <a:pt x="7935536" y="2285112"/>
                </a:cubicBezTo>
                <a:lnTo>
                  <a:pt x="7899172" y="2324036"/>
                </a:lnTo>
                <a:lnTo>
                  <a:pt x="7888727" y="2317266"/>
                </a:lnTo>
                <a:cubicBezTo>
                  <a:pt x="7811182" y="2276109"/>
                  <a:pt x="7717702" y="2252077"/>
                  <a:pt x="7617076" y="2252077"/>
                </a:cubicBezTo>
                <a:cubicBezTo>
                  <a:pt x="7516450" y="2252077"/>
                  <a:pt x="7422969" y="2276109"/>
                  <a:pt x="7345425" y="2317266"/>
                </a:cubicBezTo>
                <a:lnTo>
                  <a:pt x="7308366" y="2341287"/>
                </a:lnTo>
                <a:lnTo>
                  <a:pt x="7230554" y="2309386"/>
                </a:lnTo>
                <a:cubicBezTo>
                  <a:pt x="7122773" y="2273204"/>
                  <a:pt x="6992841" y="2252077"/>
                  <a:pt x="6852979" y="2252077"/>
                </a:cubicBezTo>
                <a:cubicBezTo>
                  <a:pt x="6713117" y="2252077"/>
                  <a:pt x="6583185" y="2273204"/>
                  <a:pt x="6475405" y="2309386"/>
                </a:cubicBezTo>
                <a:lnTo>
                  <a:pt x="6418980" y="2332518"/>
                </a:lnTo>
                <a:lnTo>
                  <a:pt x="6417611" y="2326526"/>
                </a:lnTo>
                <a:cubicBezTo>
                  <a:pt x="6359931" y="2206088"/>
                  <a:pt x="6224898" y="2121581"/>
                  <a:pt x="6067516" y="2121581"/>
                </a:cubicBezTo>
                <a:cubicBezTo>
                  <a:pt x="5962595" y="2121581"/>
                  <a:pt x="5867607" y="2159140"/>
                  <a:pt x="5798849" y="2219864"/>
                </a:cubicBezTo>
                <a:lnTo>
                  <a:pt x="5762485" y="2258788"/>
                </a:lnTo>
                <a:lnTo>
                  <a:pt x="5752040" y="2252018"/>
                </a:lnTo>
                <a:cubicBezTo>
                  <a:pt x="5674496" y="2210861"/>
                  <a:pt x="5581015" y="2186829"/>
                  <a:pt x="5480389" y="2186829"/>
                </a:cubicBezTo>
                <a:cubicBezTo>
                  <a:pt x="5379764" y="2186829"/>
                  <a:pt x="5286283" y="2210861"/>
                  <a:pt x="5208738" y="2252018"/>
                </a:cubicBezTo>
                <a:lnTo>
                  <a:pt x="5171680" y="2276039"/>
                </a:lnTo>
                <a:lnTo>
                  <a:pt x="5093867" y="2244138"/>
                </a:lnTo>
                <a:cubicBezTo>
                  <a:pt x="4986086" y="2207956"/>
                  <a:pt x="4856154" y="2186829"/>
                  <a:pt x="4716292" y="2186829"/>
                </a:cubicBezTo>
                <a:cubicBezTo>
                  <a:pt x="4623050" y="2186829"/>
                  <a:pt x="4534222" y="2196219"/>
                  <a:pt x="4453429" y="2213199"/>
                </a:cubicBezTo>
                <a:lnTo>
                  <a:pt x="4392395" y="2229660"/>
                </a:lnTo>
                <a:lnTo>
                  <a:pt x="4357989" y="2192832"/>
                </a:lnTo>
                <a:cubicBezTo>
                  <a:pt x="4289231" y="2132108"/>
                  <a:pt x="4194243" y="2094549"/>
                  <a:pt x="4089322" y="2094549"/>
                </a:cubicBezTo>
                <a:cubicBezTo>
                  <a:pt x="3984401" y="2094549"/>
                  <a:pt x="3889412" y="2132108"/>
                  <a:pt x="3820654" y="2192832"/>
                </a:cubicBezTo>
                <a:lnTo>
                  <a:pt x="3784291" y="2231756"/>
                </a:lnTo>
                <a:lnTo>
                  <a:pt x="3773846" y="2224986"/>
                </a:lnTo>
                <a:cubicBezTo>
                  <a:pt x="3696301" y="2183829"/>
                  <a:pt x="3602820" y="2159797"/>
                  <a:pt x="3502195" y="2159797"/>
                </a:cubicBezTo>
                <a:cubicBezTo>
                  <a:pt x="3401569" y="2159797"/>
                  <a:pt x="3308088" y="2183829"/>
                  <a:pt x="3230544" y="2224986"/>
                </a:cubicBezTo>
                <a:lnTo>
                  <a:pt x="3193485" y="2249007"/>
                </a:lnTo>
                <a:lnTo>
                  <a:pt x="3115672" y="2217106"/>
                </a:lnTo>
                <a:cubicBezTo>
                  <a:pt x="3007892" y="2180924"/>
                  <a:pt x="2877960" y="2159797"/>
                  <a:pt x="2738098" y="2159797"/>
                </a:cubicBezTo>
                <a:cubicBezTo>
                  <a:pt x="2598236" y="2159797"/>
                  <a:pt x="2468305" y="2180924"/>
                  <a:pt x="2360524" y="2217106"/>
                </a:cubicBezTo>
                <a:lnTo>
                  <a:pt x="2343061" y="2224265"/>
                </a:lnTo>
                <a:lnTo>
                  <a:pt x="2341601" y="2221889"/>
                </a:lnTo>
                <a:cubicBezTo>
                  <a:pt x="2273320" y="2132629"/>
                  <a:pt x="2157689" y="2073944"/>
                  <a:pt x="2026538" y="2073944"/>
                </a:cubicBezTo>
                <a:cubicBezTo>
                  <a:pt x="1921617" y="2073944"/>
                  <a:pt x="1826629" y="2111503"/>
                  <a:pt x="1757870" y="2172227"/>
                </a:cubicBezTo>
                <a:lnTo>
                  <a:pt x="1721506" y="2211151"/>
                </a:lnTo>
                <a:lnTo>
                  <a:pt x="1711061" y="2204381"/>
                </a:lnTo>
                <a:cubicBezTo>
                  <a:pt x="1633517" y="2163224"/>
                  <a:pt x="1540036" y="2139192"/>
                  <a:pt x="1439411" y="2139192"/>
                </a:cubicBezTo>
                <a:cubicBezTo>
                  <a:pt x="1338785" y="2139192"/>
                  <a:pt x="1245304" y="2163224"/>
                  <a:pt x="1167760" y="2204381"/>
                </a:cubicBezTo>
                <a:lnTo>
                  <a:pt x="1130701" y="2228402"/>
                </a:lnTo>
                <a:lnTo>
                  <a:pt x="1052888" y="2196501"/>
                </a:lnTo>
                <a:cubicBezTo>
                  <a:pt x="945107" y="2160319"/>
                  <a:pt x="815176" y="2139192"/>
                  <a:pt x="675314" y="2139192"/>
                </a:cubicBezTo>
                <a:cubicBezTo>
                  <a:pt x="302348" y="2139192"/>
                  <a:pt x="0" y="2289427"/>
                  <a:pt x="0" y="247475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9" name="Freeform: Shape 28">
            <a:extLst>
              <a:ext uri="{FF2B5EF4-FFF2-40B4-BE49-F238E27FC236}">
                <a16:creationId xmlns:a16="http://schemas.microsoft.com/office/drawing/2014/main" id="{4936CA30-6DF6-4D9A-B985-2332E1E91208}"/>
              </a:ext>
            </a:extLst>
          </p:cNvPr>
          <p:cNvSpPr/>
          <p:nvPr/>
        </p:nvSpPr>
        <p:spPr>
          <a:xfrm>
            <a:off x="2838457" y="2486025"/>
            <a:ext cx="1463124" cy="2078530"/>
          </a:xfrm>
          <a:custGeom>
            <a:avLst/>
            <a:gdLst>
              <a:gd name="connsiteX0" fmla="*/ 0 w 1968852"/>
              <a:gd name="connsiteY0" fmla="*/ 0 h 2783329"/>
              <a:gd name="connsiteX1" fmla="*/ 1968852 w 1968852"/>
              <a:gd name="connsiteY1" fmla="*/ 0 h 2783329"/>
              <a:gd name="connsiteX2" fmla="*/ 1742635 w 1968852"/>
              <a:gd name="connsiteY2" fmla="*/ 2443006 h 2783329"/>
              <a:gd name="connsiteX3" fmla="*/ 1490960 w 1968852"/>
              <a:gd name="connsiteY3" fmla="*/ 2783329 h 2783329"/>
              <a:gd name="connsiteX4" fmla="*/ 484292 w 1968852"/>
              <a:gd name="connsiteY4" fmla="*/ 2783329 h 2783329"/>
              <a:gd name="connsiteX5" fmla="*/ 232617 w 1968852"/>
              <a:gd name="connsiteY5" fmla="*/ 2443006 h 278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852" h="2783329">
                <a:moveTo>
                  <a:pt x="0" y="0"/>
                </a:moveTo>
                <a:lnTo>
                  <a:pt x="1968852" y="0"/>
                </a:lnTo>
                <a:lnTo>
                  <a:pt x="1742635" y="2443006"/>
                </a:lnTo>
                <a:cubicBezTo>
                  <a:pt x="1742635" y="2630961"/>
                  <a:pt x="1629956" y="2783329"/>
                  <a:pt x="1490960" y="2783329"/>
                </a:cubicBezTo>
                <a:lnTo>
                  <a:pt x="484292" y="2783329"/>
                </a:lnTo>
                <a:cubicBezTo>
                  <a:pt x="345296" y="2783329"/>
                  <a:pt x="232617" y="2630961"/>
                  <a:pt x="232617" y="2443006"/>
                </a:cubicBezTo>
                <a:close/>
              </a:path>
            </a:pathLst>
          </a:custGeom>
          <a:solidFill>
            <a:schemeClr val="tx2">
              <a:lumMod val="20000"/>
              <a:lumOff val="80000"/>
              <a:alpha val="7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sp>
        <p:nvSpPr>
          <p:cNvPr id="2" name="Rectangle: Rounded Corners 1">
            <a:extLst>
              <a:ext uri="{FF2B5EF4-FFF2-40B4-BE49-F238E27FC236}">
                <a16:creationId xmlns:a16="http://schemas.microsoft.com/office/drawing/2014/main" id="{AB081794-323C-4188-80D8-51FE1E4F5799}"/>
              </a:ext>
            </a:extLst>
          </p:cNvPr>
          <p:cNvSpPr/>
          <p:nvPr/>
        </p:nvSpPr>
        <p:spPr>
          <a:xfrm>
            <a:off x="7048217" y="2289549"/>
            <a:ext cx="1539905" cy="2291408"/>
          </a:xfrm>
          <a:custGeom>
            <a:avLst/>
            <a:gdLst>
              <a:gd name="connsiteX0" fmla="*/ 0 w 1510018"/>
              <a:gd name="connsiteY0" fmla="*/ 251675 h 2499919"/>
              <a:gd name="connsiteX1" fmla="*/ 251675 w 1510018"/>
              <a:gd name="connsiteY1" fmla="*/ 0 h 2499919"/>
              <a:gd name="connsiteX2" fmla="*/ 1258343 w 1510018"/>
              <a:gd name="connsiteY2" fmla="*/ 0 h 2499919"/>
              <a:gd name="connsiteX3" fmla="*/ 1510018 w 1510018"/>
              <a:gd name="connsiteY3" fmla="*/ 251675 h 2499919"/>
              <a:gd name="connsiteX4" fmla="*/ 1510018 w 1510018"/>
              <a:gd name="connsiteY4" fmla="*/ 2248244 h 2499919"/>
              <a:gd name="connsiteX5" fmla="*/ 1258343 w 1510018"/>
              <a:gd name="connsiteY5" fmla="*/ 2499919 h 2499919"/>
              <a:gd name="connsiteX6" fmla="*/ 251675 w 1510018"/>
              <a:gd name="connsiteY6" fmla="*/ 2499919 h 2499919"/>
              <a:gd name="connsiteX7" fmla="*/ 0 w 1510018"/>
              <a:gd name="connsiteY7" fmla="*/ 2248244 h 2499919"/>
              <a:gd name="connsiteX8" fmla="*/ 0 w 1510018"/>
              <a:gd name="connsiteY8" fmla="*/ 251675 h 2499919"/>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8" fmla="*/ 343115 w 1510018"/>
              <a:gd name="connsiteY8" fmla="*/ 91440 h 2499919"/>
              <a:gd name="connsiteX0" fmla="*/ 288540 w 1546883"/>
              <a:gd name="connsiteY0" fmla="*/ 54733 h 2554652"/>
              <a:gd name="connsiteX1" fmla="*/ 1295208 w 1546883"/>
              <a:gd name="connsiteY1" fmla="*/ 54733 h 2554652"/>
              <a:gd name="connsiteX2" fmla="*/ 1546883 w 1546883"/>
              <a:gd name="connsiteY2" fmla="*/ 306408 h 2554652"/>
              <a:gd name="connsiteX3" fmla="*/ 1546883 w 1546883"/>
              <a:gd name="connsiteY3" fmla="*/ 2302977 h 2554652"/>
              <a:gd name="connsiteX4" fmla="*/ 1295208 w 1546883"/>
              <a:gd name="connsiteY4" fmla="*/ 2554652 h 2554652"/>
              <a:gd name="connsiteX5" fmla="*/ 288540 w 1546883"/>
              <a:gd name="connsiteY5" fmla="*/ 2554652 h 2554652"/>
              <a:gd name="connsiteX6" fmla="*/ 36865 w 1546883"/>
              <a:gd name="connsiteY6" fmla="*/ 2302977 h 2554652"/>
              <a:gd name="connsiteX7" fmla="*/ 36865 w 1546883"/>
              <a:gd name="connsiteY7" fmla="*/ 306408 h 2554652"/>
              <a:gd name="connsiteX8" fmla="*/ 136699 w 1546883"/>
              <a:gd name="connsiteY8" fmla="*/ 20338 h 2554652"/>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0" fmla="*/ 1258343 w 1510018"/>
              <a:gd name="connsiteY0" fmla="*/ 0 h 2499919"/>
              <a:gd name="connsiteX1" fmla="*/ 1510018 w 1510018"/>
              <a:gd name="connsiteY1" fmla="*/ 251675 h 2499919"/>
              <a:gd name="connsiteX2" fmla="*/ 1510018 w 1510018"/>
              <a:gd name="connsiteY2" fmla="*/ 2248244 h 2499919"/>
              <a:gd name="connsiteX3" fmla="*/ 1258343 w 1510018"/>
              <a:gd name="connsiteY3" fmla="*/ 2499919 h 2499919"/>
              <a:gd name="connsiteX4" fmla="*/ 251675 w 1510018"/>
              <a:gd name="connsiteY4" fmla="*/ 2499919 h 2499919"/>
              <a:gd name="connsiteX5" fmla="*/ 0 w 1510018"/>
              <a:gd name="connsiteY5" fmla="*/ 2248244 h 2499919"/>
              <a:gd name="connsiteX6" fmla="*/ 0 w 1510018"/>
              <a:gd name="connsiteY6" fmla="*/ 251675 h 2499919"/>
              <a:gd name="connsiteX0" fmla="*/ 1510018 w 1510018"/>
              <a:gd name="connsiteY0" fmla="*/ 0 h 2248244"/>
              <a:gd name="connsiteX1" fmla="*/ 1510018 w 1510018"/>
              <a:gd name="connsiteY1" fmla="*/ 1996569 h 2248244"/>
              <a:gd name="connsiteX2" fmla="*/ 1258343 w 1510018"/>
              <a:gd name="connsiteY2" fmla="*/ 2248244 h 2248244"/>
              <a:gd name="connsiteX3" fmla="*/ 251675 w 1510018"/>
              <a:gd name="connsiteY3" fmla="*/ 2248244 h 2248244"/>
              <a:gd name="connsiteX4" fmla="*/ 0 w 1510018"/>
              <a:gd name="connsiteY4" fmla="*/ 1996569 h 2248244"/>
              <a:gd name="connsiteX5" fmla="*/ 0 w 1510018"/>
              <a:gd name="connsiteY5" fmla="*/ 0 h 2248244"/>
              <a:gd name="connsiteX0" fmla="*/ 1761688 w 1761688"/>
              <a:gd name="connsiteY0" fmla="*/ 0 h 2256633"/>
              <a:gd name="connsiteX1" fmla="*/ 1510018 w 1761688"/>
              <a:gd name="connsiteY1" fmla="*/ 2004958 h 2256633"/>
              <a:gd name="connsiteX2" fmla="*/ 1258343 w 1761688"/>
              <a:gd name="connsiteY2" fmla="*/ 2256633 h 2256633"/>
              <a:gd name="connsiteX3" fmla="*/ 251675 w 1761688"/>
              <a:gd name="connsiteY3" fmla="*/ 2256633 h 2256633"/>
              <a:gd name="connsiteX4" fmla="*/ 0 w 1761688"/>
              <a:gd name="connsiteY4" fmla="*/ 2004958 h 2256633"/>
              <a:gd name="connsiteX5" fmla="*/ 0 w 1761688"/>
              <a:gd name="connsiteY5" fmla="*/ 8389 h 2256633"/>
              <a:gd name="connsiteX0" fmla="*/ 2013358 w 2013358"/>
              <a:gd name="connsiteY0" fmla="*/ 0 h 2256633"/>
              <a:gd name="connsiteX1" fmla="*/ 1761688 w 2013358"/>
              <a:gd name="connsiteY1" fmla="*/ 2004958 h 2256633"/>
              <a:gd name="connsiteX2" fmla="*/ 1510013 w 2013358"/>
              <a:gd name="connsiteY2" fmla="*/ 2256633 h 2256633"/>
              <a:gd name="connsiteX3" fmla="*/ 503345 w 2013358"/>
              <a:gd name="connsiteY3" fmla="*/ 2256633 h 2256633"/>
              <a:gd name="connsiteX4" fmla="*/ 251670 w 2013358"/>
              <a:gd name="connsiteY4" fmla="*/ 2004958 h 2256633"/>
              <a:gd name="connsiteX5" fmla="*/ 0 w 2013358"/>
              <a:gd name="connsiteY5" fmla="*/ 50334 h 2256633"/>
              <a:gd name="connsiteX0" fmla="*/ 2004969 w 2004969"/>
              <a:gd name="connsiteY0" fmla="*/ 11704 h 2206299"/>
              <a:gd name="connsiteX1" fmla="*/ 1761688 w 2004969"/>
              <a:gd name="connsiteY1" fmla="*/ 1954624 h 2206299"/>
              <a:gd name="connsiteX2" fmla="*/ 1510013 w 2004969"/>
              <a:gd name="connsiteY2" fmla="*/ 2206299 h 2206299"/>
              <a:gd name="connsiteX3" fmla="*/ 503345 w 2004969"/>
              <a:gd name="connsiteY3" fmla="*/ 2206299 h 2206299"/>
              <a:gd name="connsiteX4" fmla="*/ 251670 w 2004969"/>
              <a:gd name="connsiteY4" fmla="*/ 1954624 h 2206299"/>
              <a:gd name="connsiteX5" fmla="*/ 0 w 2004969"/>
              <a:gd name="connsiteY5" fmla="*/ 0 h 22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06299">
                <a:moveTo>
                  <a:pt x="2004969" y="11704"/>
                </a:moveTo>
                <a:lnTo>
                  <a:pt x="1761688" y="1954624"/>
                </a:lnTo>
                <a:cubicBezTo>
                  <a:pt x="1761688" y="2093620"/>
                  <a:pt x="1649009" y="2206299"/>
                  <a:pt x="1510013" y="2206299"/>
                </a:cubicBezTo>
                <a:lnTo>
                  <a:pt x="503345" y="2206299"/>
                </a:lnTo>
                <a:cubicBezTo>
                  <a:pt x="364349" y="2206299"/>
                  <a:pt x="251670" y="2093620"/>
                  <a:pt x="251670" y="1954624"/>
                </a:cubicBezTo>
                <a:lnTo>
                  <a:pt x="0" y="0"/>
                </a:ln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Rectangle: Rounded Corners 1">
            <a:extLst>
              <a:ext uri="{FF2B5EF4-FFF2-40B4-BE49-F238E27FC236}">
                <a16:creationId xmlns:a16="http://schemas.microsoft.com/office/drawing/2014/main" id="{767672E0-831F-413C-8867-15E70350ECAA}"/>
              </a:ext>
            </a:extLst>
          </p:cNvPr>
          <p:cNvSpPr/>
          <p:nvPr/>
        </p:nvSpPr>
        <p:spPr>
          <a:xfrm>
            <a:off x="2795638" y="2238453"/>
            <a:ext cx="1539905" cy="2291408"/>
          </a:xfrm>
          <a:custGeom>
            <a:avLst/>
            <a:gdLst>
              <a:gd name="connsiteX0" fmla="*/ 0 w 1510018"/>
              <a:gd name="connsiteY0" fmla="*/ 251675 h 2499919"/>
              <a:gd name="connsiteX1" fmla="*/ 251675 w 1510018"/>
              <a:gd name="connsiteY1" fmla="*/ 0 h 2499919"/>
              <a:gd name="connsiteX2" fmla="*/ 1258343 w 1510018"/>
              <a:gd name="connsiteY2" fmla="*/ 0 h 2499919"/>
              <a:gd name="connsiteX3" fmla="*/ 1510018 w 1510018"/>
              <a:gd name="connsiteY3" fmla="*/ 251675 h 2499919"/>
              <a:gd name="connsiteX4" fmla="*/ 1510018 w 1510018"/>
              <a:gd name="connsiteY4" fmla="*/ 2248244 h 2499919"/>
              <a:gd name="connsiteX5" fmla="*/ 1258343 w 1510018"/>
              <a:gd name="connsiteY5" fmla="*/ 2499919 h 2499919"/>
              <a:gd name="connsiteX6" fmla="*/ 251675 w 1510018"/>
              <a:gd name="connsiteY6" fmla="*/ 2499919 h 2499919"/>
              <a:gd name="connsiteX7" fmla="*/ 0 w 1510018"/>
              <a:gd name="connsiteY7" fmla="*/ 2248244 h 2499919"/>
              <a:gd name="connsiteX8" fmla="*/ 0 w 1510018"/>
              <a:gd name="connsiteY8" fmla="*/ 251675 h 2499919"/>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8" fmla="*/ 343115 w 1510018"/>
              <a:gd name="connsiteY8" fmla="*/ 91440 h 2499919"/>
              <a:gd name="connsiteX0" fmla="*/ 288540 w 1546883"/>
              <a:gd name="connsiteY0" fmla="*/ 54733 h 2554652"/>
              <a:gd name="connsiteX1" fmla="*/ 1295208 w 1546883"/>
              <a:gd name="connsiteY1" fmla="*/ 54733 h 2554652"/>
              <a:gd name="connsiteX2" fmla="*/ 1546883 w 1546883"/>
              <a:gd name="connsiteY2" fmla="*/ 306408 h 2554652"/>
              <a:gd name="connsiteX3" fmla="*/ 1546883 w 1546883"/>
              <a:gd name="connsiteY3" fmla="*/ 2302977 h 2554652"/>
              <a:gd name="connsiteX4" fmla="*/ 1295208 w 1546883"/>
              <a:gd name="connsiteY4" fmla="*/ 2554652 h 2554652"/>
              <a:gd name="connsiteX5" fmla="*/ 288540 w 1546883"/>
              <a:gd name="connsiteY5" fmla="*/ 2554652 h 2554652"/>
              <a:gd name="connsiteX6" fmla="*/ 36865 w 1546883"/>
              <a:gd name="connsiteY6" fmla="*/ 2302977 h 2554652"/>
              <a:gd name="connsiteX7" fmla="*/ 36865 w 1546883"/>
              <a:gd name="connsiteY7" fmla="*/ 306408 h 2554652"/>
              <a:gd name="connsiteX8" fmla="*/ 136699 w 1546883"/>
              <a:gd name="connsiteY8" fmla="*/ 20338 h 2554652"/>
              <a:gd name="connsiteX0" fmla="*/ 251675 w 1510018"/>
              <a:gd name="connsiteY0" fmla="*/ 0 h 2499919"/>
              <a:gd name="connsiteX1" fmla="*/ 1258343 w 1510018"/>
              <a:gd name="connsiteY1" fmla="*/ 0 h 2499919"/>
              <a:gd name="connsiteX2" fmla="*/ 1510018 w 1510018"/>
              <a:gd name="connsiteY2" fmla="*/ 251675 h 2499919"/>
              <a:gd name="connsiteX3" fmla="*/ 1510018 w 1510018"/>
              <a:gd name="connsiteY3" fmla="*/ 2248244 h 2499919"/>
              <a:gd name="connsiteX4" fmla="*/ 1258343 w 1510018"/>
              <a:gd name="connsiteY4" fmla="*/ 2499919 h 2499919"/>
              <a:gd name="connsiteX5" fmla="*/ 251675 w 1510018"/>
              <a:gd name="connsiteY5" fmla="*/ 2499919 h 2499919"/>
              <a:gd name="connsiteX6" fmla="*/ 0 w 1510018"/>
              <a:gd name="connsiteY6" fmla="*/ 2248244 h 2499919"/>
              <a:gd name="connsiteX7" fmla="*/ 0 w 1510018"/>
              <a:gd name="connsiteY7" fmla="*/ 251675 h 2499919"/>
              <a:gd name="connsiteX0" fmla="*/ 1258343 w 1510018"/>
              <a:gd name="connsiteY0" fmla="*/ 0 h 2499919"/>
              <a:gd name="connsiteX1" fmla="*/ 1510018 w 1510018"/>
              <a:gd name="connsiteY1" fmla="*/ 251675 h 2499919"/>
              <a:gd name="connsiteX2" fmla="*/ 1510018 w 1510018"/>
              <a:gd name="connsiteY2" fmla="*/ 2248244 h 2499919"/>
              <a:gd name="connsiteX3" fmla="*/ 1258343 w 1510018"/>
              <a:gd name="connsiteY3" fmla="*/ 2499919 h 2499919"/>
              <a:gd name="connsiteX4" fmla="*/ 251675 w 1510018"/>
              <a:gd name="connsiteY4" fmla="*/ 2499919 h 2499919"/>
              <a:gd name="connsiteX5" fmla="*/ 0 w 1510018"/>
              <a:gd name="connsiteY5" fmla="*/ 2248244 h 2499919"/>
              <a:gd name="connsiteX6" fmla="*/ 0 w 1510018"/>
              <a:gd name="connsiteY6" fmla="*/ 251675 h 2499919"/>
              <a:gd name="connsiteX0" fmla="*/ 1510018 w 1510018"/>
              <a:gd name="connsiteY0" fmla="*/ 0 h 2248244"/>
              <a:gd name="connsiteX1" fmla="*/ 1510018 w 1510018"/>
              <a:gd name="connsiteY1" fmla="*/ 1996569 h 2248244"/>
              <a:gd name="connsiteX2" fmla="*/ 1258343 w 1510018"/>
              <a:gd name="connsiteY2" fmla="*/ 2248244 h 2248244"/>
              <a:gd name="connsiteX3" fmla="*/ 251675 w 1510018"/>
              <a:gd name="connsiteY3" fmla="*/ 2248244 h 2248244"/>
              <a:gd name="connsiteX4" fmla="*/ 0 w 1510018"/>
              <a:gd name="connsiteY4" fmla="*/ 1996569 h 2248244"/>
              <a:gd name="connsiteX5" fmla="*/ 0 w 1510018"/>
              <a:gd name="connsiteY5" fmla="*/ 0 h 2248244"/>
              <a:gd name="connsiteX0" fmla="*/ 1761688 w 1761688"/>
              <a:gd name="connsiteY0" fmla="*/ 0 h 2256633"/>
              <a:gd name="connsiteX1" fmla="*/ 1510018 w 1761688"/>
              <a:gd name="connsiteY1" fmla="*/ 2004958 h 2256633"/>
              <a:gd name="connsiteX2" fmla="*/ 1258343 w 1761688"/>
              <a:gd name="connsiteY2" fmla="*/ 2256633 h 2256633"/>
              <a:gd name="connsiteX3" fmla="*/ 251675 w 1761688"/>
              <a:gd name="connsiteY3" fmla="*/ 2256633 h 2256633"/>
              <a:gd name="connsiteX4" fmla="*/ 0 w 1761688"/>
              <a:gd name="connsiteY4" fmla="*/ 2004958 h 2256633"/>
              <a:gd name="connsiteX5" fmla="*/ 0 w 1761688"/>
              <a:gd name="connsiteY5" fmla="*/ 8389 h 2256633"/>
              <a:gd name="connsiteX0" fmla="*/ 2013358 w 2013358"/>
              <a:gd name="connsiteY0" fmla="*/ 0 h 2256633"/>
              <a:gd name="connsiteX1" fmla="*/ 1761688 w 2013358"/>
              <a:gd name="connsiteY1" fmla="*/ 2004958 h 2256633"/>
              <a:gd name="connsiteX2" fmla="*/ 1510013 w 2013358"/>
              <a:gd name="connsiteY2" fmla="*/ 2256633 h 2256633"/>
              <a:gd name="connsiteX3" fmla="*/ 503345 w 2013358"/>
              <a:gd name="connsiteY3" fmla="*/ 2256633 h 2256633"/>
              <a:gd name="connsiteX4" fmla="*/ 251670 w 2013358"/>
              <a:gd name="connsiteY4" fmla="*/ 2004958 h 2256633"/>
              <a:gd name="connsiteX5" fmla="*/ 0 w 2013358"/>
              <a:gd name="connsiteY5" fmla="*/ 50334 h 2256633"/>
              <a:gd name="connsiteX0" fmla="*/ 2004969 w 2004969"/>
              <a:gd name="connsiteY0" fmla="*/ 11704 h 2206299"/>
              <a:gd name="connsiteX1" fmla="*/ 1761688 w 2004969"/>
              <a:gd name="connsiteY1" fmla="*/ 1954624 h 2206299"/>
              <a:gd name="connsiteX2" fmla="*/ 1510013 w 2004969"/>
              <a:gd name="connsiteY2" fmla="*/ 2206299 h 2206299"/>
              <a:gd name="connsiteX3" fmla="*/ 503345 w 2004969"/>
              <a:gd name="connsiteY3" fmla="*/ 2206299 h 2206299"/>
              <a:gd name="connsiteX4" fmla="*/ 251670 w 2004969"/>
              <a:gd name="connsiteY4" fmla="*/ 1954624 h 2206299"/>
              <a:gd name="connsiteX5" fmla="*/ 0 w 2004969"/>
              <a:gd name="connsiteY5" fmla="*/ 0 h 22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06299">
                <a:moveTo>
                  <a:pt x="2004969" y="11704"/>
                </a:moveTo>
                <a:lnTo>
                  <a:pt x="1761688" y="1954624"/>
                </a:lnTo>
                <a:cubicBezTo>
                  <a:pt x="1761688" y="2093620"/>
                  <a:pt x="1649009" y="2206299"/>
                  <a:pt x="1510013" y="2206299"/>
                </a:cubicBezTo>
                <a:lnTo>
                  <a:pt x="503345" y="2206299"/>
                </a:lnTo>
                <a:cubicBezTo>
                  <a:pt x="364349" y="2206299"/>
                  <a:pt x="251670" y="2093620"/>
                  <a:pt x="251670" y="1954624"/>
                </a:cubicBezTo>
                <a:lnTo>
                  <a:pt x="0" y="0"/>
                </a:lnTo>
              </a:path>
            </a:pathLst>
          </a:cu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Rectangle 29">
            <a:extLst>
              <a:ext uri="{FF2B5EF4-FFF2-40B4-BE49-F238E27FC236}">
                <a16:creationId xmlns:a16="http://schemas.microsoft.com/office/drawing/2014/main" id="{618F78B5-AD34-4BE8-AAB0-1A3BFB64FB95}"/>
              </a:ext>
            </a:extLst>
          </p:cNvPr>
          <p:cNvSpPr/>
          <p:nvPr/>
        </p:nvSpPr>
        <p:spPr>
          <a:xfrm rot="954004">
            <a:off x="3917038" y="2018254"/>
            <a:ext cx="45719" cy="2500411"/>
          </a:xfrm>
          <a:prstGeom prst="rect">
            <a:avLst/>
          </a:prstGeom>
          <a:solidFill>
            <a:schemeClr val="bg1">
              <a:lumMod val="8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Rectangle 30">
            <a:extLst>
              <a:ext uri="{FF2B5EF4-FFF2-40B4-BE49-F238E27FC236}">
                <a16:creationId xmlns:a16="http://schemas.microsoft.com/office/drawing/2014/main" id="{0DBC48D0-7DFD-4925-B9C4-44A4E5857E83}"/>
              </a:ext>
            </a:extLst>
          </p:cNvPr>
          <p:cNvSpPr/>
          <p:nvPr/>
        </p:nvSpPr>
        <p:spPr>
          <a:xfrm rot="954004">
            <a:off x="8219967" y="2069052"/>
            <a:ext cx="45719" cy="2500411"/>
          </a:xfrm>
          <a:prstGeom prst="rect">
            <a:avLst/>
          </a:prstGeom>
          <a:solidFill>
            <a:schemeClr val="bg1">
              <a:lumMod val="8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9" name="Straight Connector 8">
            <a:extLst>
              <a:ext uri="{FF2B5EF4-FFF2-40B4-BE49-F238E27FC236}">
                <a16:creationId xmlns:a16="http://schemas.microsoft.com/office/drawing/2014/main" id="{D95306E8-F089-4241-B943-EE106D347F19}"/>
              </a:ext>
            </a:extLst>
          </p:cNvPr>
          <p:cNvCxnSpPr>
            <a:cxnSpLocks/>
          </p:cNvCxnSpPr>
          <p:nvPr/>
        </p:nvCxnSpPr>
        <p:spPr>
          <a:xfrm>
            <a:off x="2273300" y="2486025"/>
            <a:ext cx="0" cy="20418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4E6062-CBF0-4046-B037-E0C5D4CAE638}"/>
              </a:ext>
            </a:extLst>
          </p:cNvPr>
          <p:cNvCxnSpPr>
            <a:cxnSpLocks/>
          </p:cNvCxnSpPr>
          <p:nvPr/>
        </p:nvCxnSpPr>
        <p:spPr>
          <a:xfrm>
            <a:off x="1951831" y="2490787"/>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38266C-8B13-4AC8-9323-152B11E52CDB}"/>
              </a:ext>
            </a:extLst>
          </p:cNvPr>
          <p:cNvCxnSpPr>
            <a:cxnSpLocks/>
          </p:cNvCxnSpPr>
          <p:nvPr/>
        </p:nvCxnSpPr>
        <p:spPr>
          <a:xfrm>
            <a:off x="1951831" y="4532656"/>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oogle Shape;166;p4">
            <a:extLst>
              <a:ext uri="{FF2B5EF4-FFF2-40B4-BE49-F238E27FC236}">
                <a16:creationId xmlns:a16="http://schemas.microsoft.com/office/drawing/2014/main" id="{66897D26-BB49-417C-A1DC-24B9081991D1}"/>
              </a:ext>
            </a:extLst>
          </p:cNvPr>
          <p:cNvSpPr txBox="1">
            <a:spLocks/>
          </p:cNvSpPr>
          <p:nvPr/>
        </p:nvSpPr>
        <p:spPr>
          <a:xfrm rot="16200000">
            <a:off x="1051639" y="3157650"/>
            <a:ext cx="1738082" cy="642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200" dirty="0">
                <a:solidFill>
                  <a:schemeClr val="bg1"/>
                </a:solidFill>
                <a:latin typeface="Arial Black" panose="020B0A04020102020204" pitchFamily="34" charset="0"/>
              </a:rPr>
              <a:t>150,000 Dwellings</a:t>
            </a:r>
          </a:p>
        </p:txBody>
      </p:sp>
      <p:cxnSp>
        <p:nvCxnSpPr>
          <p:cNvPr id="24" name="Straight Connector 23">
            <a:extLst>
              <a:ext uri="{FF2B5EF4-FFF2-40B4-BE49-F238E27FC236}">
                <a16:creationId xmlns:a16="http://schemas.microsoft.com/office/drawing/2014/main" id="{D4450143-0F7D-44C3-942F-A27EF7164F84}"/>
              </a:ext>
            </a:extLst>
          </p:cNvPr>
          <p:cNvCxnSpPr>
            <a:cxnSpLocks/>
          </p:cNvCxnSpPr>
          <p:nvPr/>
        </p:nvCxnSpPr>
        <p:spPr>
          <a:xfrm>
            <a:off x="6537346" y="3225800"/>
            <a:ext cx="0" cy="13020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7960F2-0B1F-4B67-AAF1-39428EED396A}"/>
              </a:ext>
            </a:extLst>
          </p:cNvPr>
          <p:cNvCxnSpPr>
            <a:cxnSpLocks/>
          </p:cNvCxnSpPr>
          <p:nvPr/>
        </p:nvCxnSpPr>
        <p:spPr>
          <a:xfrm>
            <a:off x="6219073" y="3225800"/>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F3338B-E1D4-4912-83B6-C4377A289E7B}"/>
              </a:ext>
            </a:extLst>
          </p:cNvPr>
          <p:cNvCxnSpPr>
            <a:cxnSpLocks/>
          </p:cNvCxnSpPr>
          <p:nvPr/>
        </p:nvCxnSpPr>
        <p:spPr>
          <a:xfrm>
            <a:off x="6215877" y="4532656"/>
            <a:ext cx="6429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Google Shape;166;p4">
            <a:extLst>
              <a:ext uri="{FF2B5EF4-FFF2-40B4-BE49-F238E27FC236}">
                <a16:creationId xmlns:a16="http://schemas.microsoft.com/office/drawing/2014/main" id="{F1847B75-4361-4B41-BA01-3B067DC6D34A}"/>
              </a:ext>
            </a:extLst>
          </p:cNvPr>
          <p:cNvSpPr txBox="1">
            <a:spLocks/>
          </p:cNvSpPr>
          <p:nvPr/>
        </p:nvSpPr>
        <p:spPr>
          <a:xfrm rot="16200000">
            <a:off x="5315685" y="3157650"/>
            <a:ext cx="1738082" cy="6429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200" dirty="0">
                <a:solidFill>
                  <a:schemeClr val="bg1"/>
                </a:solidFill>
                <a:latin typeface="Arial Black" panose="020B0A04020102020204" pitchFamily="34" charset="0"/>
              </a:rPr>
              <a:t>100,000 Dwellings</a:t>
            </a:r>
          </a:p>
        </p:txBody>
      </p:sp>
      <p:sp>
        <p:nvSpPr>
          <p:cNvPr id="33" name="Google Shape;166;p4">
            <a:extLst>
              <a:ext uri="{FF2B5EF4-FFF2-40B4-BE49-F238E27FC236}">
                <a16:creationId xmlns:a16="http://schemas.microsoft.com/office/drawing/2014/main" id="{F8E713A9-21A3-47A5-B76B-B41F574EE641}"/>
              </a:ext>
            </a:extLst>
          </p:cNvPr>
          <p:cNvSpPr txBox="1">
            <a:spLocks/>
          </p:cNvSpPr>
          <p:nvPr/>
        </p:nvSpPr>
        <p:spPr>
          <a:xfrm>
            <a:off x="1723500" y="4994213"/>
            <a:ext cx="3028895" cy="6006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2000" dirty="0">
                <a:solidFill>
                  <a:schemeClr val="tx2">
                    <a:lumMod val="75000"/>
                  </a:schemeClr>
                </a:solidFill>
                <a:latin typeface="Arial Black" panose="020B0A04020102020204" pitchFamily="34" charset="0"/>
              </a:rPr>
              <a:t>Christchurch</a:t>
            </a:r>
          </a:p>
        </p:txBody>
      </p:sp>
      <p:sp>
        <p:nvSpPr>
          <p:cNvPr id="34" name="Google Shape;166;p4">
            <a:extLst>
              <a:ext uri="{FF2B5EF4-FFF2-40B4-BE49-F238E27FC236}">
                <a16:creationId xmlns:a16="http://schemas.microsoft.com/office/drawing/2014/main" id="{3CC57084-C65E-4CCC-91DE-56F720E50FD9}"/>
              </a:ext>
            </a:extLst>
          </p:cNvPr>
          <p:cNvSpPr txBox="1">
            <a:spLocks/>
          </p:cNvSpPr>
          <p:nvPr/>
        </p:nvSpPr>
        <p:spPr>
          <a:xfrm>
            <a:off x="5863258" y="4994213"/>
            <a:ext cx="3028895" cy="6006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2000" dirty="0">
                <a:solidFill>
                  <a:schemeClr val="tx2">
                    <a:lumMod val="75000"/>
                  </a:schemeClr>
                </a:solidFill>
                <a:latin typeface="Arial Black" panose="020B0A04020102020204" pitchFamily="34" charset="0"/>
              </a:rPr>
              <a:t>WSAGA</a:t>
            </a:r>
          </a:p>
        </p:txBody>
      </p:sp>
      <p:sp>
        <p:nvSpPr>
          <p:cNvPr id="35" name="Google Shape;166;p4">
            <a:extLst>
              <a:ext uri="{FF2B5EF4-FFF2-40B4-BE49-F238E27FC236}">
                <a16:creationId xmlns:a16="http://schemas.microsoft.com/office/drawing/2014/main" id="{676459EF-0D14-468D-BCF3-276D947F2602}"/>
              </a:ext>
            </a:extLst>
          </p:cNvPr>
          <p:cNvSpPr txBox="1">
            <a:spLocks/>
          </p:cNvSpPr>
          <p:nvPr/>
        </p:nvSpPr>
        <p:spPr>
          <a:xfrm>
            <a:off x="9095233" y="3083813"/>
            <a:ext cx="3096767" cy="600687"/>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1600" dirty="0">
                <a:solidFill>
                  <a:schemeClr val="bg1"/>
                </a:solidFill>
                <a:latin typeface="Arial Black" panose="020B0A04020102020204" pitchFamily="34" charset="0"/>
              </a:rPr>
              <a:t>~70% Houses in Christchurch</a:t>
            </a:r>
          </a:p>
        </p:txBody>
      </p:sp>
      <p:sp>
        <p:nvSpPr>
          <p:cNvPr id="36" name="Google Shape;166;p4">
            <a:extLst>
              <a:ext uri="{FF2B5EF4-FFF2-40B4-BE49-F238E27FC236}">
                <a16:creationId xmlns:a16="http://schemas.microsoft.com/office/drawing/2014/main" id="{3040D455-55C1-49DE-86A4-B38686BE59F4}"/>
              </a:ext>
            </a:extLst>
          </p:cNvPr>
          <p:cNvSpPr txBox="1">
            <a:spLocks/>
          </p:cNvSpPr>
          <p:nvPr/>
        </p:nvSpPr>
        <p:spPr>
          <a:xfrm>
            <a:off x="1363545"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Dwellings</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373745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2.08333E-6 2.22222E-6 L 0.32226 -0.40162 " pathEditMode="relative" rAng="0" ptsTypes="AA">
                                      <p:cBhvr>
                                        <p:cTn id="6" dur="2500" fill="hold"/>
                                        <p:tgtEl>
                                          <p:spTgt spid="23"/>
                                        </p:tgtEl>
                                        <p:attrNameLst>
                                          <p:attrName>ppt_x</p:attrName>
                                          <p:attrName>ppt_y</p:attrName>
                                        </p:attrNameLst>
                                      </p:cBhvr>
                                      <p:rCtr x="16107" y="-20093"/>
                                    </p:animMotion>
                                  </p:childTnLst>
                                </p:cTn>
                              </p:par>
                            </p:childTnLst>
                          </p:cTn>
                        </p:par>
                        <p:par>
                          <p:cTn id="7" fill="hold">
                            <p:stCondLst>
                              <p:cond delay="2500"/>
                            </p:stCondLst>
                            <p:childTnLst>
                              <p:par>
                                <p:cTn id="8" presetID="1" presetClass="entr" presetSubtype="0"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nodeType="after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66;p4">
            <a:extLst>
              <a:ext uri="{FF2B5EF4-FFF2-40B4-BE49-F238E27FC236}">
                <a16:creationId xmlns:a16="http://schemas.microsoft.com/office/drawing/2014/main" id="{6F45EE97-2B1F-4E50-9CB4-59CE9DBD48A7}"/>
              </a:ext>
            </a:extLst>
          </p:cNvPr>
          <p:cNvSpPr txBox="1">
            <a:spLocks/>
          </p:cNvSpPr>
          <p:nvPr/>
        </p:nvSpPr>
        <p:spPr>
          <a:xfrm>
            <a:off x="4799" y="312145"/>
            <a:ext cx="12206917"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a:rPr>
              <a:t>Opportunity</a:t>
            </a:r>
            <a:endParaRPr lang="en-US" dirty="0"/>
          </a:p>
        </p:txBody>
      </p:sp>
      <p:sp>
        <p:nvSpPr>
          <p:cNvPr id="4" name="Google Shape;206;p8">
            <a:extLst>
              <a:ext uri="{FF2B5EF4-FFF2-40B4-BE49-F238E27FC236}">
                <a16:creationId xmlns:a16="http://schemas.microsoft.com/office/drawing/2014/main" id="{F6453058-79FF-B089-4FA9-E00AE65338A7}"/>
              </a:ext>
            </a:extLst>
          </p:cNvPr>
          <p:cNvSpPr txBox="1">
            <a:spLocks/>
          </p:cNvSpPr>
          <p:nvPr/>
        </p:nvSpPr>
        <p:spPr>
          <a:xfrm>
            <a:off x="1382970" y="2394941"/>
            <a:ext cx="9450574" cy="26616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323850"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Arial"/>
                <a:ea typeface="Arial"/>
                <a:cs typeface="Arial"/>
                <a:sym typeface="Arial"/>
              </a:defRPr>
            </a:lvl3pPr>
            <a:lvl4pPr marL="1828800" marR="0" lvl="3"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31432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pPr marL="514350" lvl="1" indent="0">
              <a:lnSpc>
                <a:spcPct val="110000"/>
              </a:lnSpc>
              <a:spcBef>
                <a:spcPts val="0"/>
              </a:spcBef>
              <a:buClr>
                <a:schemeClr val="dk2"/>
              </a:buClr>
              <a:buSzPts val="1200"/>
            </a:pPr>
            <a:r>
              <a:rPr lang="en-NZ" sz="4800" dirty="0">
                <a:solidFill>
                  <a:schemeClr val="tx2">
                    <a:lumMod val="75000"/>
                  </a:schemeClr>
                </a:solidFill>
                <a:latin typeface="Arial Black" panose="020B0A04020102020204" pitchFamily="34" charset="0"/>
              </a:rPr>
              <a:t>How would you build your water system from scratch?</a:t>
            </a:r>
          </a:p>
          <a:p>
            <a:pPr marL="857250" lvl="1" algn="l">
              <a:lnSpc>
                <a:spcPct val="110000"/>
              </a:lnSpc>
              <a:spcBef>
                <a:spcPts val="0"/>
              </a:spcBef>
              <a:buClr>
                <a:schemeClr val="dk2"/>
              </a:buClr>
              <a:buSzPts val="1200"/>
              <a:buChar char="•"/>
            </a:pPr>
            <a:endParaRPr lang="en-NZ" sz="2400" dirty="0">
              <a:solidFill>
                <a:schemeClr val="tx2">
                  <a:lumMod val="75000"/>
                </a:schemeClr>
              </a:solidFill>
            </a:endParaRPr>
          </a:p>
        </p:txBody>
      </p:sp>
    </p:spTree>
    <p:extLst>
      <p:ext uri="{BB962C8B-B14F-4D97-AF65-F5344CB8AC3E}">
        <p14:creationId xmlns:p14="http://schemas.microsoft.com/office/powerpoint/2010/main" val="577308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636E909-0452-48F8-BADB-B641BEB3223B}"/>
              </a:ext>
            </a:extLst>
          </p:cNvPr>
          <p:cNvCxnSpPr>
            <a:cxnSpLocks/>
          </p:cNvCxnSpPr>
          <p:nvPr/>
        </p:nvCxnSpPr>
        <p:spPr>
          <a:xfrm flipV="1">
            <a:off x="4879874" y="3054792"/>
            <a:ext cx="1080347" cy="1039500"/>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383920-39D2-46BA-9B70-47A63F0B95EB}"/>
              </a:ext>
            </a:extLst>
          </p:cNvPr>
          <p:cNvCxnSpPr/>
          <p:nvPr/>
        </p:nvCxnSpPr>
        <p:spPr>
          <a:xfrm>
            <a:off x="6642433" y="2976969"/>
            <a:ext cx="1252561" cy="1352618"/>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5EA4669-30AE-46B8-A539-6BB85D3DA9FA}"/>
              </a:ext>
            </a:extLst>
          </p:cNvPr>
          <p:cNvCxnSpPr/>
          <p:nvPr/>
        </p:nvCxnSpPr>
        <p:spPr>
          <a:xfrm>
            <a:off x="3193349" y="2842235"/>
            <a:ext cx="1252561" cy="1352618"/>
          </a:xfrm>
          <a:prstGeom prst="line">
            <a:avLst/>
          </a:prstGeom>
          <a:ln w="38100">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EA72B07-E702-40EC-B623-CC1FB51990E8}"/>
              </a:ext>
            </a:extLst>
          </p:cNvPr>
          <p:cNvSpPr/>
          <p:nvPr/>
        </p:nvSpPr>
        <p:spPr>
          <a:xfrm>
            <a:off x="1818833" y="1903321"/>
            <a:ext cx="1749957" cy="1749957"/>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0" name="Graphic 9" descr="Leaky Tap with solid fill">
            <a:extLst>
              <a:ext uri="{FF2B5EF4-FFF2-40B4-BE49-F238E27FC236}">
                <a16:creationId xmlns:a16="http://schemas.microsoft.com/office/drawing/2014/main" id="{A5869EEF-62D0-47EA-8BD5-5904EC003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3872" y="2171896"/>
            <a:ext cx="337764" cy="337764"/>
          </a:xfrm>
          <a:prstGeom prst="rect">
            <a:avLst/>
          </a:prstGeom>
        </p:spPr>
      </p:pic>
      <p:sp>
        <p:nvSpPr>
          <p:cNvPr id="11" name="Google Shape;166;p4">
            <a:extLst>
              <a:ext uri="{FF2B5EF4-FFF2-40B4-BE49-F238E27FC236}">
                <a16:creationId xmlns:a16="http://schemas.microsoft.com/office/drawing/2014/main" id="{EF4C9934-D8D6-4742-AF49-570327DEC394}"/>
              </a:ext>
            </a:extLst>
          </p:cNvPr>
          <p:cNvSpPr txBox="1">
            <a:spLocks/>
          </p:cNvSpPr>
          <p:nvPr/>
        </p:nvSpPr>
        <p:spPr>
          <a:xfrm>
            <a:off x="2032194" y="2444896"/>
            <a:ext cx="1341120" cy="560064"/>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Background and Objectives</a:t>
            </a:r>
          </a:p>
          <a:p>
            <a:pPr marL="0" indent="0" algn="ctr"/>
            <a:endParaRPr lang="en-NZ" sz="2400" dirty="0">
              <a:solidFill>
                <a:schemeClr val="tx2">
                  <a:lumMod val="75000"/>
                </a:schemeClr>
              </a:solidFill>
            </a:endParaRPr>
          </a:p>
        </p:txBody>
      </p:sp>
      <p:sp>
        <p:nvSpPr>
          <p:cNvPr id="12" name="Oval 11">
            <a:extLst>
              <a:ext uri="{FF2B5EF4-FFF2-40B4-BE49-F238E27FC236}">
                <a16:creationId xmlns:a16="http://schemas.microsoft.com/office/drawing/2014/main" id="{8BAF7B6A-5590-4E44-99BA-9106455FB271}"/>
              </a:ext>
            </a:extLst>
          </p:cNvPr>
          <p:cNvSpPr/>
          <p:nvPr/>
        </p:nvSpPr>
        <p:spPr>
          <a:xfrm>
            <a:off x="3568790" y="3653278"/>
            <a:ext cx="1749957" cy="1749957"/>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3" name="Graphic 12" descr="Leaky Tap with solid fill">
            <a:extLst>
              <a:ext uri="{FF2B5EF4-FFF2-40B4-BE49-F238E27FC236}">
                <a16:creationId xmlns:a16="http://schemas.microsoft.com/office/drawing/2014/main" id="{EABBBFEF-0926-4AD1-AD70-71EBA19EE5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3829" y="3921853"/>
            <a:ext cx="337764" cy="337764"/>
          </a:xfrm>
          <a:prstGeom prst="rect">
            <a:avLst/>
          </a:prstGeom>
        </p:spPr>
      </p:pic>
      <p:sp>
        <p:nvSpPr>
          <p:cNvPr id="14" name="Google Shape;166;p4">
            <a:extLst>
              <a:ext uri="{FF2B5EF4-FFF2-40B4-BE49-F238E27FC236}">
                <a16:creationId xmlns:a16="http://schemas.microsoft.com/office/drawing/2014/main" id="{3219E64B-D4A8-4F4C-8474-9DC884B51790}"/>
              </a:ext>
            </a:extLst>
          </p:cNvPr>
          <p:cNvSpPr txBox="1">
            <a:spLocks/>
          </p:cNvSpPr>
          <p:nvPr/>
        </p:nvSpPr>
        <p:spPr>
          <a:xfrm>
            <a:off x="3782151" y="4194853"/>
            <a:ext cx="1341120" cy="560064"/>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Methodology and Findings</a:t>
            </a:r>
          </a:p>
          <a:p>
            <a:pPr marL="0" indent="0" algn="ctr"/>
            <a:endParaRPr lang="en-NZ" sz="2400" dirty="0">
              <a:solidFill>
                <a:schemeClr val="tx2">
                  <a:lumMod val="75000"/>
                </a:schemeClr>
              </a:solidFill>
            </a:endParaRPr>
          </a:p>
        </p:txBody>
      </p:sp>
      <p:sp>
        <p:nvSpPr>
          <p:cNvPr id="15" name="Oval 14">
            <a:extLst>
              <a:ext uri="{FF2B5EF4-FFF2-40B4-BE49-F238E27FC236}">
                <a16:creationId xmlns:a16="http://schemas.microsoft.com/office/drawing/2014/main" id="{5CBD31E2-6D2D-4F0F-8B9E-95A391E68EC0}"/>
              </a:ext>
            </a:extLst>
          </p:cNvPr>
          <p:cNvSpPr/>
          <p:nvPr/>
        </p:nvSpPr>
        <p:spPr>
          <a:xfrm>
            <a:off x="5393942" y="1903321"/>
            <a:ext cx="1749957" cy="1749957"/>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6" name="Graphic 15" descr="Leaky Tap with solid fill">
            <a:extLst>
              <a:ext uri="{FF2B5EF4-FFF2-40B4-BE49-F238E27FC236}">
                <a16:creationId xmlns:a16="http://schemas.microsoft.com/office/drawing/2014/main" id="{06685D5A-03A6-4D44-A7DB-6D5D4C3B7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8981" y="2171896"/>
            <a:ext cx="337764" cy="337764"/>
          </a:xfrm>
          <a:prstGeom prst="rect">
            <a:avLst/>
          </a:prstGeom>
        </p:spPr>
      </p:pic>
      <p:sp>
        <p:nvSpPr>
          <p:cNvPr id="17" name="Google Shape;166;p4">
            <a:extLst>
              <a:ext uri="{FF2B5EF4-FFF2-40B4-BE49-F238E27FC236}">
                <a16:creationId xmlns:a16="http://schemas.microsoft.com/office/drawing/2014/main" id="{6D9E22C0-3EE0-44A9-A88D-3ADB46122961}"/>
              </a:ext>
            </a:extLst>
          </p:cNvPr>
          <p:cNvSpPr txBox="1">
            <a:spLocks/>
          </p:cNvSpPr>
          <p:nvPr/>
        </p:nvSpPr>
        <p:spPr>
          <a:xfrm>
            <a:off x="5607303" y="2444896"/>
            <a:ext cx="1341120" cy="560064"/>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Servicing Options</a:t>
            </a:r>
          </a:p>
          <a:p>
            <a:pPr marL="0" indent="0" algn="ctr"/>
            <a:endParaRPr lang="en-NZ" sz="2400" dirty="0">
              <a:solidFill>
                <a:schemeClr val="tx2">
                  <a:lumMod val="75000"/>
                </a:schemeClr>
              </a:solidFill>
            </a:endParaRPr>
          </a:p>
        </p:txBody>
      </p:sp>
      <p:sp>
        <p:nvSpPr>
          <p:cNvPr id="18" name="Oval 17">
            <a:extLst>
              <a:ext uri="{FF2B5EF4-FFF2-40B4-BE49-F238E27FC236}">
                <a16:creationId xmlns:a16="http://schemas.microsoft.com/office/drawing/2014/main" id="{B5C78EC1-6E59-485B-A6FC-0A8A13516B5A}"/>
              </a:ext>
            </a:extLst>
          </p:cNvPr>
          <p:cNvSpPr/>
          <p:nvPr/>
        </p:nvSpPr>
        <p:spPr>
          <a:xfrm>
            <a:off x="7170005" y="3653278"/>
            <a:ext cx="1749957" cy="1749957"/>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19" name="Graphic 18" descr="Leaky Tap with solid fill">
            <a:extLst>
              <a:ext uri="{FF2B5EF4-FFF2-40B4-BE49-F238E27FC236}">
                <a16:creationId xmlns:a16="http://schemas.microsoft.com/office/drawing/2014/main" id="{8F65AC52-2B8D-45D1-A6C7-A874C24DC4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5044" y="3921853"/>
            <a:ext cx="337764" cy="337764"/>
          </a:xfrm>
          <a:prstGeom prst="rect">
            <a:avLst/>
          </a:prstGeom>
        </p:spPr>
      </p:pic>
      <p:sp>
        <p:nvSpPr>
          <p:cNvPr id="20" name="Google Shape;166;p4">
            <a:extLst>
              <a:ext uri="{FF2B5EF4-FFF2-40B4-BE49-F238E27FC236}">
                <a16:creationId xmlns:a16="http://schemas.microsoft.com/office/drawing/2014/main" id="{058CFD61-4754-4502-8E94-48E9E20139D7}"/>
              </a:ext>
            </a:extLst>
          </p:cNvPr>
          <p:cNvSpPr txBox="1">
            <a:spLocks/>
          </p:cNvSpPr>
          <p:nvPr/>
        </p:nvSpPr>
        <p:spPr>
          <a:xfrm>
            <a:off x="7383366" y="4194853"/>
            <a:ext cx="1341120" cy="560064"/>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2400" b="1" dirty="0">
                <a:solidFill>
                  <a:schemeClr val="tx2">
                    <a:lumMod val="75000"/>
                  </a:schemeClr>
                </a:solidFill>
                <a:latin typeface="Arial Black" panose="020B0A04020102020204" pitchFamily="34" charset="0"/>
              </a:rPr>
              <a:t>Preferred</a:t>
            </a:r>
            <a:r>
              <a:rPr lang="en-NZ" sz="2400" b="1" dirty="0">
                <a:solidFill>
                  <a:schemeClr val="tx2">
                    <a:lumMod val="75000"/>
                  </a:schemeClr>
                </a:solidFill>
              </a:rPr>
              <a:t> </a:t>
            </a:r>
            <a:r>
              <a:rPr lang="en-NZ" sz="2400" b="1" dirty="0">
                <a:solidFill>
                  <a:schemeClr val="tx2">
                    <a:lumMod val="75000"/>
                  </a:schemeClr>
                </a:solidFill>
                <a:latin typeface="Arial Black" panose="020B0A04020102020204" pitchFamily="34" charset="0"/>
              </a:rPr>
              <a:t>Option</a:t>
            </a:r>
          </a:p>
        </p:txBody>
      </p:sp>
      <p:sp>
        <p:nvSpPr>
          <p:cNvPr id="21" name="Google Shape;166;p4">
            <a:extLst>
              <a:ext uri="{FF2B5EF4-FFF2-40B4-BE49-F238E27FC236}">
                <a16:creationId xmlns:a16="http://schemas.microsoft.com/office/drawing/2014/main" id="{6F45EE97-2B1F-4E50-9CB4-59CE9DBD48A7}"/>
              </a:ext>
            </a:extLst>
          </p:cNvPr>
          <p:cNvSpPr txBox="1">
            <a:spLocks/>
          </p:cNvSpPr>
          <p:nvPr/>
        </p:nvSpPr>
        <p:spPr>
          <a:xfrm>
            <a:off x="1363545" y="0"/>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Presentation Summary</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299945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CBC362-289F-40A8-95C5-64B6CE5870F6}"/>
              </a:ext>
            </a:extLst>
          </p:cNvPr>
          <p:cNvSpPr/>
          <p:nvPr/>
        </p:nvSpPr>
        <p:spPr>
          <a:xfrm>
            <a:off x="2998827" y="754380"/>
            <a:ext cx="5349240" cy="5349240"/>
          </a:xfrm>
          <a:prstGeom prst="ellipse">
            <a:avLst/>
          </a:prstGeom>
          <a:solidFill>
            <a:schemeClr val="tx2">
              <a:lumMod val="20000"/>
              <a:lumOff val="80000"/>
            </a:schemeClr>
          </a:solidFill>
          <a:ln w="76200">
            <a:solidFill>
              <a:schemeClr val="tx2">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solidFill>
                <a:schemeClr val="tx2">
                  <a:lumMod val="75000"/>
                </a:schemeClr>
              </a:solidFill>
            </a:endParaRPr>
          </a:p>
        </p:txBody>
      </p:sp>
      <p:pic>
        <p:nvPicPr>
          <p:cNvPr id="5" name="Graphic 4" descr="Leaky Tap with solid fill">
            <a:extLst>
              <a:ext uri="{FF2B5EF4-FFF2-40B4-BE49-F238E27FC236}">
                <a16:creationId xmlns:a16="http://schemas.microsoft.com/office/drawing/2014/main" id="{06959673-5C56-42D9-9908-787FC05396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8784" y="1518254"/>
            <a:ext cx="1347216" cy="1347216"/>
          </a:xfrm>
          <a:prstGeom prst="rect">
            <a:avLst/>
          </a:prstGeom>
        </p:spPr>
      </p:pic>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3562303" y="2693991"/>
            <a:ext cx="4222288" cy="223389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Background and Objectives</a:t>
            </a:r>
          </a:p>
          <a:p>
            <a:pPr marL="0" indent="0" algn="ctr"/>
            <a:endParaRPr lang="en-NZ" sz="2400" dirty="0">
              <a:solidFill>
                <a:schemeClr val="tx2">
                  <a:lumMod val="75000"/>
                </a:schemeClr>
              </a:solidFill>
            </a:endParaRPr>
          </a:p>
        </p:txBody>
      </p:sp>
    </p:spTree>
    <p:extLst>
      <p:ext uri="{BB962C8B-B14F-4D97-AF65-F5344CB8AC3E}">
        <p14:creationId xmlns:p14="http://schemas.microsoft.com/office/powerpoint/2010/main" val="18114046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66;p4">
            <a:extLst>
              <a:ext uri="{FF2B5EF4-FFF2-40B4-BE49-F238E27FC236}">
                <a16:creationId xmlns:a16="http://schemas.microsoft.com/office/drawing/2014/main" id="{2BA3A796-6717-47D5-A048-B1A69E2B140B}"/>
              </a:ext>
            </a:extLst>
          </p:cNvPr>
          <p:cNvSpPr txBox="1">
            <a:spLocks/>
          </p:cNvSpPr>
          <p:nvPr/>
        </p:nvSpPr>
        <p:spPr>
          <a:xfrm>
            <a:off x="1190624" y="849249"/>
            <a:ext cx="9810750" cy="995934"/>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10000"/>
              </a:lnSpc>
              <a:spcBef>
                <a:spcPts val="750"/>
              </a:spcBef>
              <a:spcAft>
                <a:spcPts val="0"/>
              </a:spcAft>
              <a:buClr>
                <a:schemeClr val="dk2"/>
              </a:buClr>
              <a:buSzPts val="1500"/>
              <a:buFont typeface="Arial"/>
              <a:buNone/>
              <a:defRPr sz="1500" b="0" i="0" u="none" strike="noStrike" cap="none">
                <a:solidFill>
                  <a:schemeClr val="dk2"/>
                </a:solidFill>
                <a:latin typeface="Arial"/>
                <a:ea typeface="Arial"/>
                <a:cs typeface="Arial"/>
                <a:sym typeface="Arial"/>
              </a:defRPr>
            </a:lvl1pPr>
            <a:lvl2pPr marL="914400" marR="0" lvl="1" indent="-317500" algn="l" rtl="0">
              <a:lnSpc>
                <a:spcPct val="110000"/>
              </a:lnSpc>
              <a:spcBef>
                <a:spcPts val="375"/>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23850" algn="l" rtl="0">
              <a:lnSpc>
                <a:spcPct val="110000"/>
              </a:lnSpc>
              <a:spcBef>
                <a:spcPts val="375"/>
              </a:spcBef>
              <a:spcAft>
                <a:spcPts val="0"/>
              </a:spcAft>
              <a:buClr>
                <a:schemeClr val="dk2"/>
              </a:buClr>
              <a:buSzPts val="1500"/>
              <a:buFont typeface="Arial"/>
              <a:buChar char="•"/>
              <a:defRPr sz="15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pPr marL="0" indent="0" algn="ctr"/>
            <a:r>
              <a:rPr lang="en-NZ" sz="5000" dirty="0">
                <a:solidFill>
                  <a:schemeClr val="tx2">
                    <a:lumMod val="75000"/>
                  </a:schemeClr>
                </a:solidFill>
                <a:latin typeface="Arial Black" panose="020B0A04020102020204" pitchFamily="34" charset="0"/>
              </a:rPr>
              <a:t>Background and Objectives</a:t>
            </a:r>
          </a:p>
          <a:p>
            <a:pPr marL="0" indent="0" algn="ctr"/>
            <a:endParaRPr lang="en-NZ" sz="2400" dirty="0">
              <a:solidFill>
                <a:schemeClr val="tx2">
                  <a:lumMod val="75000"/>
                </a:schemeClr>
              </a:solidFill>
            </a:endParaRPr>
          </a:p>
        </p:txBody>
      </p:sp>
      <p:pic>
        <p:nvPicPr>
          <p:cNvPr id="9" name="Graphic 8" descr="Leaky Tap with solid fill">
            <a:extLst>
              <a:ext uri="{FF2B5EF4-FFF2-40B4-BE49-F238E27FC236}">
                <a16:creationId xmlns:a16="http://schemas.microsoft.com/office/drawing/2014/main" id="{797C45F6-1F5D-452E-81DA-3AC7369A7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391" y="0"/>
            <a:ext cx="1347216" cy="1347216"/>
          </a:xfrm>
          <a:prstGeom prst="rect">
            <a:avLst/>
          </a:prstGeom>
        </p:spPr>
      </p:pic>
      <p:pic>
        <p:nvPicPr>
          <p:cNvPr id="10" name="Picture 9">
            <a:extLst>
              <a:ext uri="{FF2B5EF4-FFF2-40B4-BE49-F238E27FC236}">
                <a16:creationId xmlns:a16="http://schemas.microsoft.com/office/drawing/2014/main" id="{752501E8-391A-49C7-9CBB-BBABDC39B9D9}"/>
              </a:ext>
            </a:extLst>
          </p:cNvPr>
          <p:cNvPicPr>
            <a:picLocks noChangeAspect="1"/>
          </p:cNvPicPr>
          <p:nvPr/>
        </p:nvPicPr>
        <p:blipFill>
          <a:blip r:embed="rId5"/>
          <a:stretch>
            <a:fillRect/>
          </a:stretch>
        </p:blipFill>
        <p:spPr>
          <a:xfrm>
            <a:off x="2763656" y="1782481"/>
            <a:ext cx="6235202" cy="5035895"/>
          </a:xfrm>
          <a:prstGeom prst="rect">
            <a:avLst/>
          </a:prstGeom>
        </p:spPr>
      </p:pic>
    </p:spTree>
    <p:extLst>
      <p:ext uri="{BB962C8B-B14F-4D97-AF65-F5344CB8AC3E}">
        <p14:creationId xmlns:p14="http://schemas.microsoft.com/office/powerpoint/2010/main" val="4097703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itle Slide">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f80d615-c2b9-42af-ab77-1bf5d0cce9b2">
      <UserInfo>
        <DisplayName>Katrina Guy</DisplayName>
        <AccountId>19</AccountId>
        <AccountType/>
      </UserInfo>
      <UserInfo>
        <DisplayName>Gillian Blythe</DisplayName>
        <AccountId>145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714B6AAD13B644BEBD2E686821431C" ma:contentTypeVersion="14" ma:contentTypeDescription="Create a new document." ma:contentTypeScope="" ma:versionID="c150fa50e08523f2e626afc228f5beae">
  <xsd:schema xmlns:xsd="http://www.w3.org/2001/XMLSchema" xmlns:xs="http://www.w3.org/2001/XMLSchema" xmlns:p="http://schemas.microsoft.com/office/2006/metadata/properties" xmlns:ns3="69cc2bfe-e2ae-4b6f-b26f-2b965bd79da4" xmlns:ns4="ff80d615-c2b9-42af-ab77-1bf5d0cce9b2" targetNamespace="http://schemas.microsoft.com/office/2006/metadata/properties" ma:root="true" ma:fieldsID="f1cbc5bdc4e32665d4021a392524a324" ns3:_="" ns4:_="">
    <xsd:import namespace="69cc2bfe-e2ae-4b6f-b26f-2b965bd79da4"/>
    <xsd:import namespace="ff80d615-c2b9-42af-ab77-1bf5d0cce9b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c2bfe-e2ae-4b6f-b26f-2b965bd79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80d615-c2b9-42af-ab77-1bf5d0cce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2.xml><?xml version="1.0" encoding="utf-8"?>
<ds:datastoreItem xmlns:ds="http://schemas.openxmlformats.org/officeDocument/2006/customXml" ds:itemID="{82B8B422-5282-451E-8EED-F88E351792B4}">
  <ds:schemaRefs>
    <ds:schemaRef ds:uri="69cc2bfe-e2ae-4b6f-b26f-2b965bd79da4"/>
    <ds:schemaRef ds:uri="ff80d615-c2b9-42af-ab77-1bf5d0cce9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F383AC-C175-4E35-924A-473EA53CDE28}">
  <ds:schemaRefs>
    <ds:schemaRef ds:uri="69cc2bfe-e2ae-4b6f-b26f-2b965bd79da4"/>
    <ds:schemaRef ds:uri="ff80d615-c2b9-42af-ab77-1bf5d0cce9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4080</TotalTime>
  <Words>2730</Words>
  <Application>Microsoft Office PowerPoint</Application>
  <PresentationFormat>Widescreen</PresentationFormat>
  <Paragraphs>309</Paragraphs>
  <Slides>30</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Arial Black</vt:lpstr>
      <vt:lpstr>Calibri</vt:lpstr>
      <vt:lpstr>Proxima Nova</vt:lpstr>
      <vt:lpstr>Symbol</vt:lpstr>
      <vt:lpstr>Title Slide</vt:lpstr>
      <vt:lpstr>Content Slides</vt:lpstr>
      <vt:lpstr>How to Water Your Precinct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Sam Morris</cp:lastModifiedBy>
  <cp:revision>8</cp:revision>
  <dcterms:created xsi:type="dcterms:W3CDTF">2022-05-04T02:33:18Z</dcterms:created>
  <dcterms:modified xsi:type="dcterms:W3CDTF">2022-10-17T22:01:34Z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0x010100A7714B6AAD13B644BEBD2E686821431C</vt:lpwstr>
  </property>
  <property fmtid="{D5CDD505-2E9C-101B-9397-08002B2CF9AE}" pid="3" name="MediaServiceImageTags">
    <vt:lpwstr/>
  </property>
</Properties>
</file>