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67" r:id="rId3"/>
    <p:sldId id="286" r:id="rId4"/>
    <p:sldId id="291" r:id="rId5"/>
    <p:sldId id="283" r:id="rId6"/>
    <p:sldId id="293" r:id="rId7"/>
    <p:sldId id="264" r:id="rId8"/>
    <p:sldId id="257" r:id="rId9"/>
    <p:sldId id="285" r:id="rId10"/>
    <p:sldId id="277" r:id="rId11"/>
    <p:sldId id="268" r:id="rId12"/>
    <p:sldId id="261" r:id="rId13"/>
    <p:sldId id="270" r:id="rId14"/>
    <p:sldId id="280" r:id="rId15"/>
    <p:sldId id="262" r:id="rId16"/>
    <p:sldId id="269" r:id="rId17"/>
    <p:sldId id="265" r:id="rId18"/>
    <p:sldId id="278" r:id="rId19"/>
    <p:sldId id="294" r:id="rId20"/>
    <p:sldId id="279" r:id="rId21"/>
    <p:sldId id="287" r:id="rId22"/>
    <p:sldId id="275" r:id="rId23"/>
    <p:sldId id="260" r:id="rId24"/>
    <p:sldId id="259" r:id="rId25"/>
    <p:sldId id="281" r:id="rId26"/>
    <p:sldId id="288" r:id="rId27"/>
    <p:sldId id="273" r:id="rId28"/>
    <p:sldId id="274" r:id="rId29"/>
    <p:sldId id="289" r:id="rId30"/>
    <p:sldId id="271" r:id="rId31"/>
    <p:sldId id="272" r:id="rId32"/>
    <p:sldId id="258" r:id="rId33"/>
    <p:sldId id="284" r:id="rId34"/>
    <p:sldId id="263" r:id="rId35"/>
  </p:sldIdLst>
  <p:sldSz cx="12192000" cy="6858000"/>
  <p:notesSz cx="6797675" cy="9926638"/>
  <p:defaultTextStyle>
    <a:defPPr>
      <a:defRPr lang="en-NZ"/>
    </a:defPPr>
    <a:lvl1pPr algn="l" rtl="0" eaLnBrk="0" fontAlgn="base" hangingPunct="0">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Pratt" initials="AP" lastIdx="1" clrIdx="0">
    <p:extLst>
      <p:ext uri="{19B8F6BF-5375-455C-9EA6-DF929625EA0E}">
        <p15:presenceInfo xmlns:p15="http://schemas.microsoft.com/office/powerpoint/2012/main" userId="S-1-5-21-1922962260-1499473268-1691616715-309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77764" autoAdjust="0"/>
  </p:normalViewPr>
  <p:slideViewPr>
    <p:cSldViewPr snapToGrid="0">
      <p:cViewPr varScale="1">
        <p:scale>
          <a:sx n="67" d="100"/>
          <a:sy n="67" d="100"/>
        </p:scale>
        <p:origin x="52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0C5C08A-0EC1-4A12-9E51-33E5EF1BD451}" type="datetimeFigureOut">
              <a:rPr lang="en-NZ" smtClean="0"/>
              <a:t>30/04/2019</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2174BFE-E95E-4269-B0AF-2C5DD77FA034}" type="slidenum">
              <a:rPr lang="en-NZ" smtClean="0"/>
              <a:t>‹#›</a:t>
            </a:fld>
            <a:endParaRPr lang="en-NZ"/>
          </a:p>
        </p:txBody>
      </p:sp>
    </p:spTree>
    <p:extLst>
      <p:ext uri="{BB962C8B-B14F-4D97-AF65-F5344CB8AC3E}">
        <p14:creationId xmlns:p14="http://schemas.microsoft.com/office/powerpoint/2010/main" val="166594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Before I start I just wanted to get a show if hands if you:</a:t>
            </a:r>
          </a:p>
          <a:p>
            <a:endParaRPr lang="en-NZ" sz="1200" kern="1200" dirty="0">
              <a:solidFill>
                <a:schemeClr val="tx1"/>
              </a:solidFill>
              <a:effectLst/>
              <a:latin typeface="+mn-lt"/>
              <a:ea typeface="+mn-ea"/>
              <a:cs typeface="+mn-cs"/>
            </a:endParaRPr>
          </a:p>
          <a:p>
            <a:pPr marL="285750" indent="-285750">
              <a:buFont typeface="Arial" panose="020B0604020202020204" pitchFamily="34" charset="0"/>
              <a:buChar char="•"/>
            </a:pPr>
            <a:r>
              <a:rPr lang="en-NZ" sz="1400" kern="1200" dirty="0">
                <a:solidFill>
                  <a:schemeClr val="tx1"/>
                </a:solidFill>
                <a:effectLst/>
                <a:latin typeface="+mn-lt"/>
                <a:ea typeface="+mn-ea"/>
                <a:cs typeface="+mn-cs"/>
              </a:rPr>
              <a:t>Any those who know where Sumner Road is and why this road is so important? </a:t>
            </a:r>
          </a:p>
          <a:p>
            <a:pPr marL="285750" indent="-285750">
              <a:buFont typeface="Arial" panose="020B0604020202020204" pitchFamily="34" charset="0"/>
              <a:buChar char="•"/>
            </a:pPr>
            <a:r>
              <a:rPr lang="en-NZ" sz="1400" kern="1200" dirty="0">
                <a:solidFill>
                  <a:schemeClr val="tx1"/>
                </a:solidFill>
                <a:effectLst/>
                <a:latin typeface="+mn-lt"/>
                <a:ea typeface="+mn-ea"/>
                <a:cs typeface="+mn-cs"/>
              </a:rPr>
              <a:t>And who has either driven or ridden Sumner Road since it reopened at the end of March?</a:t>
            </a:r>
          </a:p>
          <a:p>
            <a:pPr marL="0" indent="0">
              <a:buFont typeface="Arial" panose="020B0604020202020204" pitchFamily="34" charset="0"/>
              <a:buNone/>
            </a:pPr>
            <a:endParaRPr lang="en-NZ" sz="14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Well hopefully you will all learn something today then.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Between a rock and a hard place. I personally can’t think of a better way of describing the project I am going to talk to you about today. </a:t>
            </a:r>
          </a:p>
          <a:p>
            <a:endParaRPr lang="en-NZ"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NZ" sz="1200" kern="1200" dirty="0">
                <a:solidFill>
                  <a:schemeClr val="tx1"/>
                </a:solidFill>
                <a:effectLst/>
                <a:latin typeface="+mn-lt"/>
                <a:ea typeface="+mn-ea"/>
                <a:cs typeface="+mn-cs"/>
              </a:rPr>
              <a:t>A narrow road perched on a rocky cliff with stunning views of the ocean. </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A challenging environment for a challenging project.</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A road which I used to cycle along several times a week on my road bike, and can now do again. </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A road pummelled by the Canterbury Earthquakes.  </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Not just any road. A particularly special road to many Cantabrians, and to me. </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Sumner Road – Between a Rock and a Hard Place</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1</a:t>
            </a:fld>
            <a:endParaRPr lang="en-NZ"/>
          </a:p>
        </p:txBody>
      </p:sp>
    </p:spTree>
    <p:extLst>
      <p:ext uri="{BB962C8B-B14F-4D97-AF65-F5344CB8AC3E}">
        <p14:creationId xmlns:p14="http://schemas.microsoft.com/office/powerpoint/2010/main" val="3977907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Prioject</a:t>
            </a:r>
            <a:r>
              <a:rPr lang="en-NZ" dirty="0"/>
              <a:t> extends from Lyttelton in the south-east to Evans Pass.</a:t>
            </a:r>
          </a:p>
          <a:p>
            <a:endParaRPr lang="en-NZ" dirty="0"/>
          </a:p>
          <a:p>
            <a:r>
              <a:rPr lang="en-NZ" dirty="0"/>
              <a:t>Below southern section is the Lyttelton Port Company land as well as their coal storage yard.</a:t>
            </a:r>
          </a:p>
          <a:p>
            <a:endParaRPr lang="en-NZ" dirty="0"/>
          </a:p>
          <a:p>
            <a:r>
              <a:rPr lang="en-NZ" dirty="0"/>
              <a:t>Alongside Evans Pass is the Gollans Bay Quarry which I will talk about later. </a:t>
            </a:r>
          </a:p>
          <a:p>
            <a:endParaRPr lang="en-NZ" dirty="0"/>
          </a:p>
          <a:p>
            <a:r>
              <a:rPr lang="en-NZ" dirty="0"/>
              <a:t>Below the whole site is land owned and used  by Lyttelton Port Company:</a:t>
            </a:r>
          </a:p>
          <a:p>
            <a:pPr marL="171450" indent="-171450">
              <a:buFont typeface="Arial" panose="020B0604020202020204" pitchFamily="34" charset="0"/>
              <a:buChar char="•"/>
            </a:pPr>
            <a:r>
              <a:rPr lang="en-NZ" dirty="0"/>
              <a:t>Port</a:t>
            </a:r>
          </a:p>
          <a:p>
            <a:pPr marL="171450" indent="-171450">
              <a:buFont typeface="Arial" panose="020B0604020202020204" pitchFamily="34" charset="0"/>
              <a:buChar char="•"/>
            </a:pPr>
            <a:r>
              <a:rPr lang="en-NZ" dirty="0"/>
              <a:t>Coal Yard</a:t>
            </a:r>
          </a:p>
          <a:p>
            <a:pPr marL="171450" indent="-171450">
              <a:buFont typeface="Arial" panose="020B0604020202020204" pitchFamily="34" charset="0"/>
              <a:buChar char="•"/>
            </a:pPr>
            <a:r>
              <a:rPr lang="en-NZ" dirty="0"/>
              <a:t>Gollans Bay Quarry below Evans Pass.</a:t>
            </a:r>
          </a:p>
        </p:txBody>
      </p:sp>
      <p:sp>
        <p:nvSpPr>
          <p:cNvPr id="4" name="Slide Number Placeholder 3"/>
          <p:cNvSpPr>
            <a:spLocks noGrp="1"/>
          </p:cNvSpPr>
          <p:nvPr>
            <p:ph type="sldNum" sz="quarter" idx="5"/>
          </p:nvPr>
        </p:nvSpPr>
        <p:spPr/>
        <p:txBody>
          <a:bodyPr/>
          <a:lstStyle/>
          <a:p>
            <a:fld id="{52174BFE-E95E-4269-B0AF-2C5DD77FA034}" type="slidenum">
              <a:rPr lang="en-NZ" smtClean="0"/>
              <a:t>10</a:t>
            </a:fld>
            <a:endParaRPr lang="en-NZ"/>
          </a:p>
        </p:txBody>
      </p:sp>
    </p:spTree>
    <p:extLst>
      <p:ext uri="{BB962C8B-B14F-4D97-AF65-F5344CB8AC3E}">
        <p14:creationId xmlns:p14="http://schemas.microsoft.com/office/powerpoint/2010/main" val="1668459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Rock scaling – manual removal of rocks or blasting of rocks via specialist operators abseiling off the top of the bluffs</a:t>
            </a:r>
          </a:p>
          <a:p>
            <a:endParaRPr lang="en-NZ" dirty="0"/>
          </a:p>
          <a:p>
            <a:r>
              <a:rPr lang="en-NZ" dirty="0"/>
              <a:t>Windy Point- Rock cut back into the hillside and the road realigned to avoid building a significant retaining wall to support the road</a:t>
            </a:r>
          </a:p>
          <a:p>
            <a:endParaRPr lang="en-NZ" dirty="0"/>
          </a:p>
          <a:p>
            <a:r>
              <a:rPr lang="en-NZ" dirty="0"/>
              <a:t>Rockfall embankment – 7m high, 55 m long rock embankment</a:t>
            </a:r>
          </a:p>
          <a:p>
            <a:endParaRPr lang="en-NZ" dirty="0"/>
          </a:p>
          <a:p>
            <a:r>
              <a:rPr lang="en-NZ" dirty="0"/>
              <a:t>Catch bench –catch rocks which can fall from the cliffs above.</a:t>
            </a:r>
          </a:p>
          <a:p>
            <a:endParaRPr lang="en-NZ" dirty="0"/>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11</a:t>
            </a:fld>
            <a:endParaRPr lang="en-NZ"/>
          </a:p>
        </p:txBody>
      </p:sp>
    </p:spTree>
    <p:extLst>
      <p:ext uri="{BB962C8B-B14F-4D97-AF65-F5344CB8AC3E}">
        <p14:creationId xmlns:p14="http://schemas.microsoft.com/office/powerpoint/2010/main" val="1564937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Photo during construction of the catch bench</a:t>
            </a:r>
          </a:p>
          <a:p>
            <a:pPr marL="171450" indent="-171450">
              <a:buFont typeface="Arial" panose="020B0604020202020204" pitchFamily="34" charset="0"/>
              <a:buChar char="•"/>
            </a:pPr>
            <a:r>
              <a:rPr lang="en-NZ" dirty="0"/>
              <a:t>400m long 8 m wide bench </a:t>
            </a:r>
          </a:p>
          <a:p>
            <a:pPr marL="171450" indent="-171450">
              <a:buFont typeface="Arial" panose="020B0604020202020204" pitchFamily="34" charset="0"/>
              <a:buChar char="•"/>
            </a:pPr>
            <a:r>
              <a:rPr lang="en-NZ" dirty="0"/>
              <a:t>Designed to capture 95% of the rocks that fall from above. Still a rockfill hazard area. </a:t>
            </a:r>
          </a:p>
          <a:p>
            <a:pPr marL="171450" indent="-171450">
              <a:buFont typeface="Arial" panose="020B0604020202020204" pitchFamily="34" charset="0"/>
              <a:buChar char="•"/>
            </a:pPr>
            <a:r>
              <a:rPr lang="en-NZ" dirty="0"/>
              <a:t>Outer bund to retain rocks that may bounce</a:t>
            </a:r>
          </a:p>
          <a:p>
            <a:pPr marL="171450" indent="-171450">
              <a:buFont typeface="Arial" panose="020B0604020202020204" pitchFamily="34" charset="0"/>
              <a:buChar char="•"/>
            </a:pPr>
            <a:r>
              <a:rPr lang="en-NZ" dirty="0"/>
              <a:t>Bench grades towards the cut face as well as downhill towards Sumner Road. </a:t>
            </a:r>
          </a:p>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a:t>Scale- In red is a 35 tonne excavator</a:t>
            </a:r>
          </a:p>
          <a:p>
            <a:endParaRPr lang="en-NZ" dirty="0"/>
          </a:p>
          <a:p>
            <a:r>
              <a:rPr lang="en-NZ" dirty="0"/>
              <a:t>Stormwater: concentrates flows in the order of 650L/s in a 100 year event  from bench and catchment above.</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12</a:t>
            </a:fld>
            <a:endParaRPr lang="en-NZ"/>
          </a:p>
        </p:txBody>
      </p:sp>
    </p:spTree>
    <p:extLst>
      <p:ext uri="{BB962C8B-B14F-4D97-AF65-F5344CB8AC3E}">
        <p14:creationId xmlns:p14="http://schemas.microsoft.com/office/powerpoint/2010/main" val="3708387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View of catch bench prior to the construction of the drainage system.</a:t>
            </a:r>
          </a:p>
        </p:txBody>
      </p:sp>
      <p:sp>
        <p:nvSpPr>
          <p:cNvPr id="4" name="Slide Number Placeholder 3"/>
          <p:cNvSpPr>
            <a:spLocks noGrp="1"/>
          </p:cNvSpPr>
          <p:nvPr>
            <p:ph type="sldNum" sz="quarter" idx="5"/>
          </p:nvPr>
        </p:nvSpPr>
        <p:spPr/>
        <p:txBody>
          <a:bodyPr/>
          <a:lstStyle/>
          <a:p>
            <a:fld id="{52174BFE-E95E-4269-B0AF-2C5DD77FA034}" type="slidenum">
              <a:rPr lang="en-NZ" smtClean="0"/>
              <a:t>13</a:t>
            </a:fld>
            <a:endParaRPr lang="en-NZ"/>
          </a:p>
        </p:txBody>
      </p:sp>
    </p:spTree>
    <p:extLst>
      <p:ext uri="{BB962C8B-B14F-4D97-AF65-F5344CB8AC3E}">
        <p14:creationId xmlns:p14="http://schemas.microsoft.com/office/powerpoint/2010/main" val="1153629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100,000m3 of rock excavated to create the bench. This was transported up to the top of road, where it was tipped off the edge into Gollans Bay Quarry.</a:t>
            </a:r>
          </a:p>
          <a:p>
            <a:endParaRPr lang="en-NZ" dirty="0"/>
          </a:p>
          <a:p>
            <a:r>
              <a:rPr lang="en-NZ" dirty="0"/>
              <a:t>A sediment pond was constructed in the base of the quarry  to manage the discharge of sediment to the harbour below.</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14</a:t>
            </a:fld>
            <a:endParaRPr lang="en-NZ"/>
          </a:p>
        </p:txBody>
      </p:sp>
    </p:spTree>
    <p:extLst>
      <p:ext uri="{BB962C8B-B14F-4D97-AF65-F5344CB8AC3E}">
        <p14:creationId xmlns:p14="http://schemas.microsoft.com/office/powerpoint/2010/main" val="1877752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Rockfall embankment to catch rocks from the cliffs above</a:t>
            </a:r>
          </a:p>
          <a:p>
            <a:r>
              <a:rPr lang="en-NZ" dirty="0"/>
              <a:t>Need to convey flow from gully above. </a:t>
            </a:r>
          </a:p>
          <a:p>
            <a:r>
              <a:rPr lang="en-NZ" dirty="0"/>
              <a:t>Blockage risk so couldn’t have inlets behind the bund</a:t>
            </a:r>
          </a:p>
          <a:p>
            <a:r>
              <a:rPr lang="en-NZ" dirty="0"/>
              <a:t>Channel around and inlet structure into culvert under the road.</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15</a:t>
            </a:fld>
            <a:endParaRPr lang="en-NZ"/>
          </a:p>
        </p:txBody>
      </p:sp>
    </p:spTree>
    <p:extLst>
      <p:ext uri="{BB962C8B-B14F-4D97-AF65-F5344CB8AC3E}">
        <p14:creationId xmlns:p14="http://schemas.microsoft.com/office/powerpoint/2010/main" val="368324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u="none" dirty="0"/>
              <a:t>In terms of the stormwater design for the project, will most of the existing assets damaged, a range of new assets needed to be designed. </a:t>
            </a:r>
          </a:p>
          <a:p>
            <a:endParaRPr lang="en-NZ" b="1" u="sng" dirty="0"/>
          </a:p>
          <a:p>
            <a:r>
              <a:rPr lang="en-NZ" b="1" u="sng" dirty="0"/>
              <a:t>Later I will go into more detail on: </a:t>
            </a:r>
          </a:p>
          <a:p>
            <a:r>
              <a:rPr lang="en-NZ" dirty="0" err="1"/>
              <a:t>Catchbench</a:t>
            </a:r>
            <a:r>
              <a:rPr lang="en-NZ" dirty="0"/>
              <a:t> drainage</a:t>
            </a:r>
          </a:p>
          <a:p>
            <a:r>
              <a:rPr lang="en-NZ" dirty="0"/>
              <a:t>Rockfall Embankment drainage</a:t>
            </a:r>
          </a:p>
          <a:p>
            <a:r>
              <a:rPr lang="en-NZ" dirty="0"/>
              <a:t>Pipes</a:t>
            </a:r>
          </a:p>
          <a:p>
            <a:r>
              <a:rPr lang="en-NZ" dirty="0"/>
              <a:t>Flumes and associated energy dissipation structures</a:t>
            </a:r>
          </a:p>
          <a:p>
            <a:endParaRPr lang="en-NZ" dirty="0"/>
          </a:p>
          <a:p>
            <a:r>
              <a:rPr lang="en-NZ" b="1" u="sng" dirty="0"/>
              <a:t>Other Assets</a:t>
            </a:r>
          </a:p>
          <a:p>
            <a:r>
              <a:rPr lang="en-NZ" dirty="0"/>
              <a:t>Ch100 U channel</a:t>
            </a:r>
          </a:p>
          <a:p>
            <a:r>
              <a:rPr lang="en-NZ" dirty="0"/>
              <a:t>Channels the full length of the road</a:t>
            </a:r>
          </a:p>
          <a:p>
            <a:r>
              <a:rPr lang="en-NZ" dirty="0"/>
              <a:t>Kerb along parts of the outside of the road. </a:t>
            </a:r>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16</a:t>
            </a:fld>
            <a:endParaRPr lang="en-NZ"/>
          </a:p>
        </p:txBody>
      </p:sp>
    </p:spTree>
    <p:extLst>
      <p:ext uri="{BB962C8B-B14F-4D97-AF65-F5344CB8AC3E}">
        <p14:creationId xmlns:p14="http://schemas.microsoft.com/office/powerpoint/2010/main" val="2840404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Design in this environment has required detailed understanding of and collaboration with other disciplines. Changes to one aspect of the design can cause significant issues for another discipline.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Geotechnical, pavements, roading design/road safety, structural and stormwater design</a:t>
            </a:r>
          </a:p>
          <a:p>
            <a:endParaRPr lang="en-NZ" dirty="0"/>
          </a:p>
          <a:p>
            <a:pPr marL="171450" indent="-171450">
              <a:buFont typeface="Arial" panose="020B0604020202020204" pitchFamily="34" charset="0"/>
              <a:buChar char="•"/>
            </a:pPr>
            <a:r>
              <a:rPr lang="en-NZ" dirty="0"/>
              <a:t>Narrow- minimal room for fitting in structures in a lot of places</a:t>
            </a:r>
          </a:p>
          <a:p>
            <a:pPr marL="171450" indent="-171450">
              <a:buFont typeface="Arial" panose="020B0604020202020204" pitchFamily="34" charset="0"/>
              <a:buChar char="•"/>
            </a:pPr>
            <a:r>
              <a:rPr lang="en-NZ" dirty="0"/>
              <a:t>Large flows on steep highly erodible slopes- a recipe for issues without careful management</a:t>
            </a:r>
          </a:p>
          <a:p>
            <a:pPr marL="171450" indent="-171450">
              <a:buFont typeface="Arial" panose="020B0604020202020204" pitchFamily="34" charset="0"/>
              <a:buChar char="•"/>
            </a:pPr>
            <a:r>
              <a:rPr lang="en-NZ" dirty="0" err="1"/>
              <a:t>Mimicing</a:t>
            </a:r>
            <a:r>
              <a:rPr lang="en-NZ" dirty="0"/>
              <a:t> pre </a:t>
            </a:r>
            <a:r>
              <a:rPr lang="en-NZ" dirty="0" err="1"/>
              <a:t>eq</a:t>
            </a:r>
            <a:r>
              <a:rPr lang="en-NZ" dirty="0"/>
              <a:t> flow patterns. LPC have been upgrading Old Sumner Road to access their quarry, requiring that we keep discharge locations as similar to existing as possible. </a:t>
            </a:r>
          </a:p>
          <a:p>
            <a:pPr marL="171450" indent="-171450">
              <a:buFont typeface="Arial" panose="020B0604020202020204" pitchFamily="34" charset="0"/>
              <a:buChar char="•"/>
            </a:pPr>
            <a:r>
              <a:rPr lang="en-NZ" dirty="0"/>
              <a:t>Loess soils- key feature is that with concentrated flows or exposed soil, readily erodes due in part to their low permeability. Prone to rills, gullies and tunnel gullies, as can be seen in a number of locations along the road.</a:t>
            </a:r>
          </a:p>
          <a:p>
            <a:pPr marL="171450" indent="-171450">
              <a:buFont typeface="Arial" panose="020B0604020202020204" pitchFamily="34" charset="0"/>
              <a:buChar char="•"/>
            </a:pPr>
            <a:r>
              <a:rPr lang="en-NZ" dirty="0"/>
              <a:t>Cycle safety, a key component of the design.</a:t>
            </a:r>
          </a:p>
          <a:p>
            <a:pPr marL="171450" indent="-171450">
              <a:buFont typeface="Arial" panose="020B0604020202020204" pitchFamily="34" charset="0"/>
              <a:buChar char="•"/>
            </a:pPr>
            <a:r>
              <a:rPr lang="en-NZ" dirty="0"/>
              <a:t>Maintenance- particularly the catch bench but the remainder of the road remains a rockfall risk area so minimal or no maintenance was key</a:t>
            </a:r>
          </a:p>
          <a:p>
            <a:pPr marL="171450" indent="-171450">
              <a:buFont typeface="Arial" panose="020B0604020202020204" pitchFamily="34" charset="0"/>
              <a:buChar char="•"/>
            </a:pPr>
            <a:r>
              <a:rPr lang="en-NZ" dirty="0"/>
              <a:t>Retaining walls – 29 of them ranging in size between 1m high and about 5m high. Managing stormwater drainage over and along these was a critical component</a:t>
            </a:r>
          </a:p>
        </p:txBody>
      </p:sp>
      <p:sp>
        <p:nvSpPr>
          <p:cNvPr id="4" name="Slide Number Placeholder 3"/>
          <p:cNvSpPr>
            <a:spLocks noGrp="1"/>
          </p:cNvSpPr>
          <p:nvPr>
            <p:ph type="sldNum" sz="quarter" idx="5"/>
          </p:nvPr>
        </p:nvSpPr>
        <p:spPr/>
        <p:txBody>
          <a:bodyPr/>
          <a:lstStyle/>
          <a:p>
            <a:fld id="{52174BFE-E95E-4269-B0AF-2C5DD77FA034}" type="slidenum">
              <a:rPr lang="en-NZ" smtClean="0"/>
              <a:t>17</a:t>
            </a:fld>
            <a:endParaRPr lang="en-NZ"/>
          </a:p>
        </p:txBody>
      </p:sp>
    </p:spTree>
    <p:extLst>
      <p:ext uri="{BB962C8B-B14F-4D97-AF65-F5344CB8AC3E}">
        <p14:creationId xmlns:p14="http://schemas.microsoft.com/office/powerpoint/2010/main" val="1962567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Distributing flow as per pre earthquake</a:t>
            </a:r>
          </a:p>
          <a:p>
            <a:r>
              <a:rPr lang="en-NZ" dirty="0"/>
              <a:t>Needed to discharge down the slopes below without compromising the rockfall mitigation outer bund</a:t>
            </a:r>
          </a:p>
          <a:p>
            <a:endParaRPr lang="en-NZ" dirty="0"/>
          </a:p>
          <a:p>
            <a:r>
              <a:rPr lang="en-NZ" dirty="0"/>
              <a:t>650L/s in a 100 year event</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18</a:t>
            </a:fld>
            <a:endParaRPr lang="en-NZ"/>
          </a:p>
        </p:txBody>
      </p:sp>
    </p:spTree>
    <p:extLst>
      <p:ext uri="{BB962C8B-B14F-4D97-AF65-F5344CB8AC3E}">
        <p14:creationId xmlns:p14="http://schemas.microsoft.com/office/powerpoint/2010/main" val="157220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0.5m of crushed rock bench</a:t>
            </a:r>
          </a:p>
          <a:p>
            <a:r>
              <a:rPr lang="en-NZ" dirty="0"/>
              <a:t>Porous trench to pick up stormwater flow through and along bench</a:t>
            </a:r>
          </a:p>
          <a:p>
            <a:r>
              <a:rPr lang="en-NZ" dirty="0"/>
              <a:t>Discharge under the bund and onto slopes below</a:t>
            </a:r>
          </a:p>
        </p:txBody>
      </p:sp>
      <p:sp>
        <p:nvSpPr>
          <p:cNvPr id="4" name="Slide Number Placeholder 3"/>
          <p:cNvSpPr>
            <a:spLocks noGrp="1"/>
          </p:cNvSpPr>
          <p:nvPr>
            <p:ph type="sldNum" sz="quarter" idx="5"/>
          </p:nvPr>
        </p:nvSpPr>
        <p:spPr/>
        <p:txBody>
          <a:bodyPr/>
          <a:lstStyle/>
          <a:p>
            <a:fld id="{52174BFE-E95E-4269-B0AF-2C5DD77FA034}" type="slidenum">
              <a:rPr lang="en-NZ" smtClean="0"/>
              <a:t>19</a:t>
            </a:fld>
            <a:endParaRPr lang="en-NZ"/>
          </a:p>
        </p:txBody>
      </p:sp>
    </p:spTree>
    <p:extLst>
      <p:ext uri="{BB962C8B-B14F-4D97-AF65-F5344CB8AC3E}">
        <p14:creationId xmlns:p14="http://schemas.microsoft.com/office/powerpoint/2010/main" val="88235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Sumner Road is located between Lyttleton and Sumner, to the south-east of the city of Christchurch.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Sumner Road is one of two main transport routes between the Lyttleton Port and Christchurch, the Lyttelton Tunnel and Sumner Road.  Sumner Road is a particularly important link as it provides a route for vehicles that are oversized or carrying dangerous goods which can’t be transported through the Lyttelton Tunnel.  Summer road was also used extensively by cyclists (including myself) and by tourists as a scenic drive.</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During the Canterbury Earthquakes, Sumner Road suffered severe damage as a result of rockfall, cliff collapse and mass movement hazards and was closed in 2011. Large rain storms in 2014 also mobilized a number of debris flows, causing further damage. The drainage systems along the road also suffered damage.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 the time since it was closed the vehicles carrying dangerous goods have required a specific closure to enable access to the tunnel or to drive a much further route via Gebbies Pass to Christchurch, adding cost to goods coming into and out of the Port. Reopening the road, which occurred at the end of March this year, therefore represents a very important project to the Canterbury and national economy.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2</a:t>
            </a:fld>
            <a:endParaRPr lang="en-NZ"/>
          </a:p>
        </p:txBody>
      </p:sp>
    </p:spTree>
    <p:extLst>
      <p:ext uri="{BB962C8B-B14F-4D97-AF65-F5344CB8AC3E}">
        <p14:creationId xmlns:p14="http://schemas.microsoft.com/office/powerpoint/2010/main" val="316569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20</a:t>
            </a:fld>
            <a:endParaRPr lang="en-NZ"/>
          </a:p>
        </p:txBody>
      </p:sp>
    </p:spTree>
    <p:extLst>
      <p:ext uri="{BB962C8B-B14F-4D97-AF65-F5344CB8AC3E}">
        <p14:creationId xmlns:p14="http://schemas.microsoft.com/office/powerpoint/2010/main" val="1327751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central part of the road there are two large gullies where three existing flumes conveyed flows from culverts under Sumner Road down Old Sumner Road below. Into channel along side. </a:t>
            </a:r>
          </a:p>
        </p:txBody>
      </p:sp>
      <p:sp>
        <p:nvSpPr>
          <p:cNvPr id="4" name="Slide Number Placeholder 3"/>
          <p:cNvSpPr>
            <a:spLocks noGrp="1"/>
          </p:cNvSpPr>
          <p:nvPr>
            <p:ph type="sldNum" sz="quarter" idx="5"/>
          </p:nvPr>
        </p:nvSpPr>
        <p:spPr/>
        <p:txBody>
          <a:bodyPr/>
          <a:lstStyle/>
          <a:p>
            <a:fld id="{52174BFE-E95E-4269-B0AF-2C5DD77FA034}" type="slidenum">
              <a:rPr lang="en-NZ" smtClean="0"/>
              <a:t>21</a:t>
            </a:fld>
            <a:endParaRPr lang="en-NZ"/>
          </a:p>
        </p:txBody>
      </p:sp>
    </p:spTree>
    <p:extLst>
      <p:ext uri="{BB962C8B-B14F-4D97-AF65-F5344CB8AC3E}">
        <p14:creationId xmlns:p14="http://schemas.microsoft.com/office/powerpoint/2010/main" val="4211644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Existing flumes were corrugate </a:t>
            </a:r>
            <a:r>
              <a:rPr lang="en-NZ" dirty="0" err="1"/>
              <a:t>galv</a:t>
            </a:r>
            <a:r>
              <a:rPr lang="en-NZ" dirty="0"/>
              <a:t> held by a basic waratah system</a:t>
            </a:r>
          </a:p>
          <a:p>
            <a:r>
              <a:rPr lang="en-NZ" dirty="0"/>
              <a:t>Flumes warped in the earthquake and were damaged by rocks. Leaking then caused erosion issues underneath.</a:t>
            </a:r>
          </a:p>
          <a:p>
            <a:r>
              <a:rPr lang="en-NZ" dirty="0"/>
              <a:t>Erosion also occurred as water seems to have funnelled along the underside</a:t>
            </a:r>
          </a:p>
          <a:p>
            <a:r>
              <a:rPr lang="en-NZ" dirty="0"/>
              <a:t>Wanted an above ground rigid structure more capable of withstanding earthquake movements.</a:t>
            </a:r>
          </a:p>
          <a:p>
            <a:endParaRPr lang="en-NZ" dirty="0"/>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22</a:t>
            </a:fld>
            <a:endParaRPr lang="en-NZ"/>
          </a:p>
        </p:txBody>
      </p:sp>
    </p:spTree>
    <p:extLst>
      <p:ext uri="{BB962C8B-B14F-4D97-AF65-F5344CB8AC3E}">
        <p14:creationId xmlns:p14="http://schemas.microsoft.com/office/powerpoint/2010/main" val="695308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Material selection</a:t>
            </a:r>
          </a:p>
          <a:p>
            <a:endParaRPr lang="en-NZ" dirty="0"/>
          </a:p>
          <a:p>
            <a:r>
              <a:rPr lang="en-NZ" dirty="0"/>
              <a:t>Galvanised flume. Alternative PE was expected to be subject to 10 times higher thermal expansion, making it hard to pin at the sides for rigidity.</a:t>
            </a:r>
          </a:p>
          <a:p>
            <a:endParaRPr lang="en-NZ" dirty="0"/>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23</a:t>
            </a:fld>
            <a:endParaRPr lang="en-NZ"/>
          </a:p>
        </p:txBody>
      </p:sp>
    </p:spTree>
    <p:extLst>
      <p:ext uri="{BB962C8B-B14F-4D97-AF65-F5344CB8AC3E}">
        <p14:creationId xmlns:p14="http://schemas.microsoft.com/office/powerpoint/2010/main" val="4117022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Design of Energy Dissipation Structures</a:t>
            </a:r>
          </a:p>
          <a:p>
            <a:pPr marL="171450" indent="-171450">
              <a:buFont typeface="Arial" panose="020B0604020202020204" pitchFamily="34" charset="0"/>
              <a:buChar char="•"/>
            </a:pPr>
            <a:r>
              <a:rPr lang="en-NZ" dirty="0"/>
              <a:t>600L/s in a 5 year event- Velocity of 7m/s</a:t>
            </a:r>
          </a:p>
          <a:p>
            <a:pPr marL="171450" indent="-171450">
              <a:buFont typeface="Arial" panose="020B0604020202020204" pitchFamily="34" charset="0"/>
              <a:buChar char="•"/>
            </a:pPr>
            <a:r>
              <a:rPr lang="en-NZ" dirty="0"/>
              <a:t>Selection based on Froude Number. </a:t>
            </a:r>
          </a:p>
          <a:p>
            <a:pPr marL="171450" indent="-171450">
              <a:buFont typeface="Arial" panose="020B0604020202020204" pitchFamily="34" charset="0"/>
              <a:buChar char="•"/>
            </a:pPr>
            <a:r>
              <a:rPr lang="en-NZ" dirty="0"/>
              <a:t>Rip rap- placement of appropriately sized road at discharge point. Not recommended for Froude number greater than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Baffle Blocks- wedges of concrete or rock in a channel- number, size and spacing specific to location. Not recommended for Froude number greater than 1.</a:t>
            </a:r>
          </a:p>
          <a:p>
            <a:pPr marL="171450" indent="-171450">
              <a:buFont typeface="Arial" panose="020B0604020202020204" pitchFamily="34" charset="0"/>
              <a:buChar char="•"/>
            </a:pPr>
            <a:r>
              <a:rPr lang="en-NZ" dirty="0"/>
              <a:t>Stilling basin – concrete block with an internal wall which creates a turbulent flow with water coming out over the wall</a:t>
            </a:r>
          </a:p>
          <a:p>
            <a:endParaRPr lang="en-NZ" dirty="0"/>
          </a:p>
          <a:p>
            <a:r>
              <a:rPr lang="en-NZ" dirty="0"/>
              <a:t>Our flumes had FR between 4 and 6:</a:t>
            </a:r>
          </a:p>
          <a:p>
            <a:pPr marL="171450" indent="-171450">
              <a:buFontTx/>
              <a:buChar char="-"/>
            </a:pPr>
            <a:r>
              <a:rPr lang="en-NZ" dirty="0"/>
              <a:t>Needed substantial structure along the lines of a stilling basin. </a:t>
            </a:r>
          </a:p>
          <a:p>
            <a:pPr marL="171450" indent="-171450">
              <a:buFontTx/>
              <a:buChar char="-"/>
            </a:pPr>
            <a:r>
              <a:rPr lang="en-NZ" dirty="0"/>
              <a:t>Needed flow to exit structure perpendicular to flume direction and so that flow could pass through it from channel in which it sits. </a:t>
            </a:r>
          </a:p>
          <a:p>
            <a:pPr marL="171450" indent="-171450">
              <a:buFontTx/>
              <a:buChar char="-"/>
            </a:pPr>
            <a:r>
              <a:rPr lang="en-NZ" dirty="0"/>
              <a:t>Designed a bespoke structure </a:t>
            </a:r>
          </a:p>
          <a:p>
            <a:endParaRPr lang="en-NZ" dirty="0"/>
          </a:p>
          <a:p>
            <a:endParaRPr lang="en-NZ" dirty="0"/>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24</a:t>
            </a:fld>
            <a:endParaRPr lang="en-NZ"/>
          </a:p>
        </p:txBody>
      </p:sp>
    </p:spTree>
    <p:extLst>
      <p:ext uri="{BB962C8B-B14F-4D97-AF65-F5344CB8AC3E}">
        <p14:creationId xmlns:p14="http://schemas.microsoft.com/office/powerpoint/2010/main" val="2777817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Final design included three concrete culverts (contractor used manholes) on their sides. </a:t>
            </a:r>
          </a:p>
          <a:p>
            <a:pPr marL="171450" indent="-171450">
              <a:buFont typeface="Arial" panose="020B0604020202020204" pitchFamily="34" charset="0"/>
              <a:buChar char="•"/>
            </a:pPr>
            <a:r>
              <a:rPr lang="en-NZ" dirty="0"/>
              <a:t>Flume entering through side.</a:t>
            </a:r>
          </a:p>
          <a:p>
            <a:pPr marL="171450" indent="-171450">
              <a:buFont typeface="Arial" panose="020B0604020202020204" pitchFamily="34" charset="0"/>
              <a:buChar char="•"/>
            </a:pPr>
            <a:r>
              <a:rPr lang="en-NZ" dirty="0"/>
              <a:t>Flow from existing channel can also flow through. </a:t>
            </a:r>
          </a:p>
        </p:txBody>
      </p:sp>
      <p:sp>
        <p:nvSpPr>
          <p:cNvPr id="4" name="Slide Number Placeholder 3"/>
          <p:cNvSpPr>
            <a:spLocks noGrp="1"/>
          </p:cNvSpPr>
          <p:nvPr>
            <p:ph type="sldNum" sz="quarter" idx="5"/>
          </p:nvPr>
        </p:nvSpPr>
        <p:spPr/>
        <p:txBody>
          <a:bodyPr/>
          <a:lstStyle/>
          <a:p>
            <a:fld id="{52174BFE-E95E-4269-B0AF-2C5DD77FA034}" type="slidenum">
              <a:rPr lang="en-NZ" smtClean="0"/>
              <a:t>25</a:t>
            </a:fld>
            <a:endParaRPr lang="en-NZ"/>
          </a:p>
        </p:txBody>
      </p:sp>
    </p:spTree>
    <p:extLst>
      <p:ext uri="{BB962C8B-B14F-4D97-AF65-F5344CB8AC3E}">
        <p14:creationId xmlns:p14="http://schemas.microsoft.com/office/powerpoint/2010/main" val="4195848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In another location further down Sumner Road, the Energy Dissipation Structure discharged flow onto a Lyttleton Port Company bench. </a:t>
            </a:r>
          </a:p>
          <a:p>
            <a:pPr marL="171450" indent="-171450">
              <a:buFont typeface="Arial" panose="020B0604020202020204" pitchFamily="34" charset="0"/>
              <a:buChar char="•"/>
            </a:pPr>
            <a:r>
              <a:rPr lang="en-NZ" dirty="0"/>
              <a:t>In addition to dissipating energy LPC requested that the flume discharge into a flexible flume to take it further down the bench.  </a:t>
            </a:r>
          </a:p>
          <a:p>
            <a:pPr marL="171450" indent="-171450">
              <a:buFont typeface="Arial" panose="020B0604020202020204" pitchFamily="34" charset="0"/>
              <a:buChar char="•"/>
            </a:pPr>
            <a:r>
              <a:rPr lang="en-NZ" dirty="0"/>
              <a:t>To generate enough head to drive to flow into this flexible pipe, we lengthened in the inlet pipe stub and sealed the manhole structure. </a:t>
            </a:r>
          </a:p>
          <a:p>
            <a:pPr marL="0" indent="0">
              <a:buFont typeface="Arial" panose="020B0604020202020204" pitchFamily="34" charset="0"/>
              <a:buNone/>
            </a:pPr>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26</a:t>
            </a:fld>
            <a:endParaRPr lang="en-NZ"/>
          </a:p>
        </p:txBody>
      </p:sp>
    </p:spTree>
    <p:extLst>
      <p:ext uri="{BB962C8B-B14F-4D97-AF65-F5344CB8AC3E}">
        <p14:creationId xmlns:p14="http://schemas.microsoft.com/office/powerpoint/2010/main" val="908550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Upper part of the road needed to replace existing culverts and discharge into the same/similar locations as pre earthquake. Due to climate change and higher rainfall intensities, we needed to discharge approximately 200L/s at each culvert.</a:t>
            </a:r>
          </a:p>
          <a:p>
            <a:endParaRPr lang="en-NZ" dirty="0"/>
          </a:p>
          <a:p>
            <a:r>
              <a:rPr lang="en-NZ" dirty="0"/>
              <a:t>Needed a pipe inlet structure that fitted a constrained environment. </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27</a:t>
            </a:fld>
            <a:endParaRPr lang="en-NZ"/>
          </a:p>
        </p:txBody>
      </p:sp>
    </p:spTree>
    <p:extLst>
      <p:ext uri="{BB962C8B-B14F-4D97-AF65-F5344CB8AC3E}">
        <p14:creationId xmlns:p14="http://schemas.microsoft.com/office/powerpoint/2010/main" val="1154171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Had a detailed look at all the proprietary inlet structures on the market. </a:t>
            </a:r>
          </a:p>
          <a:p>
            <a:endParaRPr lang="en-NZ" dirty="0"/>
          </a:p>
          <a:p>
            <a:r>
              <a:rPr lang="en-NZ" dirty="0"/>
              <a:t>Checked each using HEC-22 – a design guide written by the US Federal Highways Administration</a:t>
            </a:r>
          </a:p>
          <a:p>
            <a:endParaRPr lang="en-NZ" dirty="0"/>
          </a:p>
          <a:p>
            <a:r>
              <a:rPr lang="en-NZ" dirty="0"/>
              <a:t>This highlighted that maximum stated capacity is normally for a sag situation where you have higher head and hence higher inlet capacity.</a:t>
            </a:r>
          </a:p>
          <a:p>
            <a:endParaRPr lang="en-NZ" dirty="0"/>
          </a:p>
          <a:p>
            <a:r>
              <a:rPr lang="en-NZ" dirty="0"/>
              <a:t>Checking these yourself as the inlet capacity can often be much less for a specific situation.</a:t>
            </a:r>
          </a:p>
          <a:p>
            <a:endParaRPr lang="en-NZ" dirty="0"/>
          </a:p>
          <a:p>
            <a:r>
              <a:rPr lang="en-NZ" dirty="0"/>
              <a:t>Based on our specific constraints none of these structures could work  and hence we did our own design which included a grate and a back entry</a:t>
            </a:r>
          </a:p>
        </p:txBody>
      </p:sp>
      <p:sp>
        <p:nvSpPr>
          <p:cNvPr id="4" name="Slide Number Placeholder 3"/>
          <p:cNvSpPr>
            <a:spLocks noGrp="1"/>
          </p:cNvSpPr>
          <p:nvPr>
            <p:ph type="sldNum" sz="quarter" idx="5"/>
          </p:nvPr>
        </p:nvSpPr>
        <p:spPr/>
        <p:txBody>
          <a:bodyPr/>
          <a:lstStyle/>
          <a:p>
            <a:fld id="{52174BFE-E95E-4269-B0AF-2C5DD77FA034}" type="slidenum">
              <a:rPr lang="en-NZ" smtClean="0"/>
              <a:t>28</a:t>
            </a:fld>
            <a:endParaRPr lang="en-NZ"/>
          </a:p>
        </p:txBody>
      </p:sp>
    </p:spTree>
    <p:extLst>
      <p:ext uri="{BB962C8B-B14F-4D97-AF65-F5344CB8AC3E}">
        <p14:creationId xmlns:p14="http://schemas.microsoft.com/office/powerpoint/2010/main" val="156647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Designed based on HEC 22 guideline- Urban drainage systems </a:t>
            </a:r>
          </a:p>
          <a:p>
            <a:endParaRPr lang="en-NZ" dirty="0"/>
          </a:p>
          <a:p>
            <a:r>
              <a:rPr lang="en-NZ" dirty="0"/>
              <a:t>Capacity of grate is a function of its length, the flow and road longitudinal fall and cross fall. Some frontal flow and some side flow. </a:t>
            </a:r>
          </a:p>
          <a:p>
            <a:endParaRPr lang="en-NZ" dirty="0"/>
          </a:p>
          <a:p>
            <a:r>
              <a:rPr lang="en-NZ" dirty="0"/>
              <a:t>Similarly, the back entry inlet capacity relates to the back entry length and the road long fall and cross fall.</a:t>
            </a:r>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29</a:t>
            </a:fld>
            <a:endParaRPr lang="en-NZ"/>
          </a:p>
        </p:txBody>
      </p:sp>
    </p:spTree>
    <p:extLst>
      <p:ext uri="{BB962C8B-B14F-4D97-AF65-F5344CB8AC3E}">
        <p14:creationId xmlns:p14="http://schemas.microsoft.com/office/powerpoint/2010/main" val="291018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Sumner Road was originally constructed in the 1850’s as the main path over the Port Hills between Lyttelton and Christchurch. Even then it was called a treacherous road as it winded its way across the steep and rocky hillside between Lyttelton and Evans Pass, above Sumner. This old aerial photo shows its original zig zag route up to Evans Pass.  </a:t>
            </a:r>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3</a:t>
            </a:fld>
            <a:endParaRPr lang="en-NZ"/>
          </a:p>
        </p:txBody>
      </p:sp>
    </p:spTree>
    <p:extLst>
      <p:ext uri="{BB962C8B-B14F-4D97-AF65-F5344CB8AC3E}">
        <p14:creationId xmlns:p14="http://schemas.microsoft.com/office/powerpoint/2010/main" val="2842526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30</a:t>
            </a:fld>
            <a:endParaRPr lang="en-NZ"/>
          </a:p>
        </p:txBody>
      </p:sp>
    </p:spTree>
    <p:extLst>
      <p:ext uri="{BB962C8B-B14F-4D97-AF65-F5344CB8AC3E}">
        <p14:creationId xmlns:p14="http://schemas.microsoft.com/office/powerpoint/2010/main" val="616143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Accounting for blockage risk – resulted in a 5m long structure given it could only be 600mm wide. </a:t>
            </a:r>
          </a:p>
          <a:p>
            <a:endParaRPr lang="en-NZ" dirty="0"/>
          </a:p>
          <a:p>
            <a:r>
              <a:rPr lang="en-NZ" dirty="0"/>
              <a:t>Needed Structural input</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31</a:t>
            </a:fld>
            <a:endParaRPr lang="en-NZ"/>
          </a:p>
        </p:txBody>
      </p:sp>
    </p:spTree>
    <p:extLst>
      <p:ext uri="{BB962C8B-B14F-4D97-AF65-F5344CB8AC3E}">
        <p14:creationId xmlns:p14="http://schemas.microsoft.com/office/powerpoint/2010/main" val="3170823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32</a:t>
            </a:fld>
            <a:endParaRPr lang="en-NZ"/>
          </a:p>
        </p:txBody>
      </p:sp>
    </p:spTree>
    <p:extLst>
      <p:ext uri="{BB962C8B-B14F-4D97-AF65-F5344CB8AC3E}">
        <p14:creationId xmlns:p14="http://schemas.microsoft.com/office/powerpoint/2010/main" val="1365580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key project to Canterbury</a:t>
            </a:r>
          </a:p>
          <a:p>
            <a:r>
              <a:rPr lang="en-NZ" dirty="0"/>
              <a:t>	- Brought an important road back to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	- Is robust and requires minimal or no maintenance</a:t>
            </a:r>
          </a:p>
          <a:p>
            <a:r>
              <a:rPr lang="en-NZ" dirty="0"/>
              <a:t>	- Safer for traffic including cyclists</a:t>
            </a:r>
          </a:p>
          <a:p>
            <a:pPr marL="628650" lvl="1" indent="-171450">
              <a:buFontTx/>
              <a:buChar char="-"/>
            </a:pPr>
            <a:endParaRPr lang="en-NZ" dirty="0"/>
          </a:p>
          <a:p>
            <a:pPr marL="628650" lvl="1" indent="-171450">
              <a:buFontTx/>
              <a:buChar char="-"/>
            </a:pPr>
            <a:r>
              <a:rPr lang="en-NZ" dirty="0"/>
              <a:t>I am really passionate about this road and really proud of my contribution.</a:t>
            </a:r>
          </a:p>
          <a:p>
            <a:pPr marL="628650" lvl="1" indent="-171450">
              <a:buFontTx/>
              <a:buChar char="-"/>
            </a:pPr>
            <a:r>
              <a:rPr lang="en-NZ" dirty="0"/>
              <a:t>I have ridden it quite a few times already and look forward to many more years of riding </a:t>
            </a:r>
            <a:r>
              <a:rPr lang="en-NZ"/>
              <a:t>along it.</a:t>
            </a:r>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33</a:t>
            </a:fld>
            <a:endParaRPr lang="en-NZ"/>
          </a:p>
        </p:txBody>
      </p:sp>
    </p:spTree>
    <p:extLst>
      <p:ext uri="{BB962C8B-B14F-4D97-AF65-F5344CB8AC3E}">
        <p14:creationId xmlns:p14="http://schemas.microsoft.com/office/powerpoint/2010/main" val="2579427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34</a:t>
            </a:fld>
            <a:endParaRPr lang="en-NZ"/>
          </a:p>
        </p:txBody>
      </p:sp>
    </p:spTree>
    <p:extLst>
      <p:ext uri="{BB962C8B-B14F-4D97-AF65-F5344CB8AC3E}">
        <p14:creationId xmlns:p14="http://schemas.microsoft.com/office/powerpoint/2010/main" val="24625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It was later rebuilt in a location higher up the hill (shown in Read). The original route is mostly still there and is now called Old Sumner Road (shown here in green). </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4</a:t>
            </a:fld>
            <a:endParaRPr lang="en-NZ"/>
          </a:p>
        </p:txBody>
      </p:sp>
    </p:spTree>
    <p:extLst>
      <p:ext uri="{BB962C8B-B14F-4D97-AF65-F5344CB8AC3E}">
        <p14:creationId xmlns:p14="http://schemas.microsoft.com/office/powerpoint/2010/main" val="361779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firstly want to give an overview of my presentation</a:t>
            </a:r>
          </a:p>
        </p:txBody>
      </p:sp>
      <p:sp>
        <p:nvSpPr>
          <p:cNvPr id="4" name="Slide Number Placeholder 3"/>
          <p:cNvSpPr>
            <a:spLocks noGrp="1"/>
          </p:cNvSpPr>
          <p:nvPr>
            <p:ph type="sldNum" sz="quarter" idx="5"/>
          </p:nvPr>
        </p:nvSpPr>
        <p:spPr/>
        <p:txBody>
          <a:bodyPr/>
          <a:lstStyle/>
          <a:p>
            <a:fld id="{52174BFE-E95E-4269-B0AF-2C5DD77FA034}" type="slidenum">
              <a:rPr lang="en-NZ" smtClean="0"/>
              <a:t>5</a:t>
            </a:fld>
            <a:endParaRPr lang="en-NZ"/>
          </a:p>
        </p:txBody>
      </p:sp>
    </p:spTree>
    <p:extLst>
      <p:ext uri="{BB962C8B-B14F-4D97-AF65-F5344CB8AC3E}">
        <p14:creationId xmlns:p14="http://schemas.microsoft.com/office/powerpoint/2010/main" val="970281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The Sumner Road Rockfall remediation project was awarded to McConnell Dowell in 2016 under a design build contract arrangement. </a:t>
            </a:r>
          </a:p>
          <a:p>
            <a:endParaRPr lang="en-NZ" sz="1200" kern="1200" dirty="0">
              <a:solidFill>
                <a:schemeClr val="tx1"/>
              </a:solidFill>
              <a:effectLst/>
              <a:latin typeface="+mn-lt"/>
              <a:ea typeface="+mn-ea"/>
              <a:cs typeface="+mn-cs"/>
            </a:endParaRPr>
          </a:p>
          <a:p>
            <a:r>
              <a:rPr lang="en-NZ" sz="1200" kern="1200" dirty="0" err="1">
                <a:solidFill>
                  <a:schemeClr val="tx1"/>
                </a:solidFill>
                <a:effectLst/>
                <a:latin typeface="+mn-lt"/>
                <a:ea typeface="+mn-ea"/>
                <a:cs typeface="+mn-cs"/>
              </a:rPr>
              <a:t>Beca</a:t>
            </a:r>
            <a:r>
              <a:rPr lang="en-NZ" sz="1200" kern="1200" dirty="0">
                <a:solidFill>
                  <a:schemeClr val="tx1"/>
                </a:solidFill>
                <a:effectLst/>
                <a:latin typeface="+mn-lt"/>
                <a:ea typeface="+mn-ea"/>
                <a:cs typeface="+mn-cs"/>
              </a:rPr>
              <a:t> were engaged by MCD to be their designers for the project.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Sumner Road itself is owned and maintained by the Christchurch City Council however given the importance of the road, NZTA have also made a significant contribution to the costs. </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6</a:t>
            </a:fld>
            <a:endParaRPr lang="en-NZ"/>
          </a:p>
        </p:txBody>
      </p:sp>
    </p:spTree>
    <p:extLst>
      <p:ext uri="{BB962C8B-B14F-4D97-AF65-F5344CB8AC3E}">
        <p14:creationId xmlns:p14="http://schemas.microsoft.com/office/powerpoint/2010/main" val="2803281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View of pre-earthquake road from Google </a:t>
            </a:r>
            <a:r>
              <a:rPr lang="en-NZ" dirty="0" err="1"/>
              <a:t>Streetview</a:t>
            </a:r>
            <a:r>
              <a:rPr lang="en-NZ" dirty="0"/>
              <a:t>.</a:t>
            </a:r>
          </a:p>
          <a:p>
            <a:endParaRPr lang="en-NZ" dirty="0"/>
          </a:p>
          <a:p>
            <a:r>
              <a:rPr lang="en-NZ" dirty="0"/>
              <a:t>Old road has cliffs on one side and rock walls on much of the other</a:t>
            </a:r>
          </a:p>
          <a:p>
            <a:r>
              <a:rPr lang="en-NZ" dirty="0"/>
              <a:t>Narrow road</a:t>
            </a:r>
          </a:p>
          <a:p>
            <a:r>
              <a:rPr lang="en-NZ" dirty="0"/>
              <a:t>Regularly had rocks falling from above, especially during and after rainfall</a:t>
            </a:r>
          </a:p>
        </p:txBody>
      </p:sp>
      <p:sp>
        <p:nvSpPr>
          <p:cNvPr id="4" name="Slide Number Placeholder 3"/>
          <p:cNvSpPr>
            <a:spLocks noGrp="1"/>
          </p:cNvSpPr>
          <p:nvPr>
            <p:ph type="sldNum" sz="quarter" idx="5"/>
          </p:nvPr>
        </p:nvSpPr>
        <p:spPr/>
        <p:txBody>
          <a:bodyPr/>
          <a:lstStyle/>
          <a:p>
            <a:fld id="{52174BFE-E95E-4269-B0AF-2C5DD77FA034}" type="slidenum">
              <a:rPr lang="en-NZ" smtClean="0"/>
              <a:t>7</a:t>
            </a:fld>
            <a:endParaRPr lang="en-NZ"/>
          </a:p>
        </p:txBody>
      </p:sp>
    </p:spTree>
    <p:extLst>
      <p:ext uri="{BB962C8B-B14F-4D97-AF65-F5344CB8AC3E}">
        <p14:creationId xmlns:p14="http://schemas.microsoft.com/office/powerpoint/2010/main" val="2035428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Photos taken during one of my first site visits in 2016.</a:t>
            </a:r>
          </a:p>
          <a:p>
            <a:endParaRPr lang="en-NZ" dirty="0"/>
          </a:p>
          <a:p>
            <a:r>
              <a:rPr lang="en-NZ" dirty="0"/>
              <a:t>Rock about a lane width in diameter</a:t>
            </a:r>
          </a:p>
          <a:p>
            <a:endParaRPr lang="en-NZ" dirty="0"/>
          </a:p>
          <a:p>
            <a:r>
              <a:rPr lang="en-NZ" dirty="0"/>
              <a:t>A number of locations where smaller rocks fell</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8</a:t>
            </a:fld>
            <a:endParaRPr lang="en-NZ"/>
          </a:p>
        </p:txBody>
      </p:sp>
    </p:spTree>
    <p:extLst>
      <p:ext uri="{BB962C8B-B14F-4D97-AF65-F5344CB8AC3E}">
        <p14:creationId xmlns:p14="http://schemas.microsoft.com/office/powerpoint/2010/main" val="3830605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Retaining walls collapsed and moved</a:t>
            </a:r>
          </a:p>
          <a:p>
            <a:endParaRPr lang="en-NZ" dirty="0"/>
          </a:p>
          <a:p>
            <a:r>
              <a:rPr lang="en-NZ" dirty="0"/>
              <a:t>Retaining wall at Windy Point which took out more than one lane of the Road.</a:t>
            </a:r>
          </a:p>
          <a:p>
            <a:endParaRPr lang="en-NZ" dirty="0"/>
          </a:p>
        </p:txBody>
      </p:sp>
      <p:sp>
        <p:nvSpPr>
          <p:cNvPr id="4" name="Slide Number Placeholder 3"/>
          <p:cNvSpPr>
            <a:spLocks noGrp="1"/>
          </p:cNvSpPr>
          <p:nvPr>
            <p:ph type="sldNum" sz="quarter" idx="5"/>
          </p:nvPr>
        </p:nvSpPr>
        <p:spPr/>
        <p:txBody>
          <a:bodyPr/>
          <a:lstStyle/>
          <a:p>
            <a:fld id="{52174BFE-E95E-4269-B0AF-2C5DD77FA034}" type="slidenum">
              <a:rPr lang="en-NZ" smtClean="0"/>
              <a:t>9</a:t>
            </a:fld>
            <a:endParaRPr lang="en-NZ"/>
          </a:p>
        </p:txBody>
      </p:sp>
    </p:spTree>
    <p:extLst>
      <p:ext uri="{BB962C8B-B14F-4D97-AF65-F5344CB8AC3E}">
        <p14:creationId xmlns:p14="http://schemas.microsoft.com/office/powerpoint/2010/main" val="1005631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26" name="Picture 6" descr="blue-texture"/>
          <p:cNvPicPr>
            <a:picLocks noChangeAspect="1" noChangeArrowheads="1"/>
          </p:cNvPicPr>
          <p:nvPr/>
        </p:nvPicPr>
        <p:blipFill>
          <a:blip r:embed="rId2">
            <a:extLst>
              <a:ext uri="{28A0092B-C50C-407E-A947-70E740481C1C}">
                <a14:useLocalDpi xmlns:a14="http://schemas.microsoft.com/office/drawing/2010/main" val="0"/>
              </a:ext>
            </a:extLst>
          </a:blip>
          <a:srcRect t="14954" b="17847"/>
          <a:stretch>
            <a:fillRect/>
          </a:stretch>
        </p:blipFill>
        <p:spPr bwMode="auto">
          <a:xfrm>
            <a:off x="0" y="1052513"/>
            <a:ext cx="12192000" cy="46085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7" descr="Logo New RG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0" y="5703888"/>
            <a:ext cx="35560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239185" y="1196976"/>
            <a:ext cx="11618383" cy="1439863"/>
          </a:xfrm>
        </p:spPr>
        <p:txBody>
          <a:bodyPr lIns="91440" tIns="45720" rIns="91440" bIns="45720" anchor="t"/>
          <a:lstStyle>
            <a:lvl1pPr>
              <a:defRPr sz="4400"/>
            </a:lvl1pPr>
          </a:lstStyle>
          <a:p>
            <a:pPr lvl="0"/>
            <a:r>
              <a:rPr lang="en-US" altLang="en-US" noProof="0"/>
              <a:t>Click to edit Master title style</a:t>
            </a:r>
            <a:endParaRPr lang="en-NZ" altLang="en-US" noProof="0"/>
          </a:p>
        </p:txBody>
      </p:sp>
      <p:sp>
        <p:nvSpPr>
          <p:cNvPr id="5123" name="Rectangle 3"/>
          <p:cNvSpPr>
            <a:spLocks noGrp="1" noChangeArrowheads="1"/>
          </p:cNvSpPr>
          <p:nvPr>
            <p:ph type="subTitle" idx="1"/>
          </p:nvPr>
        </p:nvSpPr>
        <p:spPr>
          <a:xfrm>
            <a:off x="239185" y="2636839"/>
            <a:ext cx="11618383" cy="1368425"/>
          </a:xfrm>
        </p:spPr>
        <p:txBody>
          <a:bodyPr/>
          <a:lstStyle>
            <a:lvl1pPr marL="0" indent="0">
              <a:buFont typeface="Wingdings" panose="05000000000000000000" pitchFamily="2" charset="2"/>
              <a:buNone/>
              <a:defRPr sz="1800">
                <a:solidFill>
                  <a:schemeClr val="bg1"/>
                </a:solidFill>
              </a:defRPr>
            </a:lvl1pPr>
          </a:lstStyle>
          <a:p>
            <a:pPr lvl="0"/>
            <a:r>
              <a:rPr lang="en-US" altLang="en-US" noProof="0"/>
              <a:t>Click to edit Master subtitle style</a:t>
            </a:r>
            <a:endParaRPr lang="en-NZ" altLang="en-US" noProof="0"/>
          </a:p>
        </p:txBody>
      </p:sp>
    </p:spTree>
    <p:extLst>
      <p:ext uri="{BB962C8B-B14F-4D97-AF65-F5344CB8AC3E}">
        <p14:creationId xmlns:p14="http://schemas.microsoft.com/office/powerpoint/2010/main" val="3787534940"/>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5668826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9034" y="0"/>
            <a:ext cx="2986617" cy="6165850"/>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239185" y="0"/>
            <a:ext cx="8756649" cy="61658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43240626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Rectangle 3">
            <a:extLst>
              <a:ext uri="{FF2B5EF4-FFF2-40B4-BE49-F238E27FC236}">
                <a16:creationId xmlns:a16="http://schemas.microsoft.com/office/drawing/2014/main" id="{D6A577BE-6473-476E-AA47-9586BFA77331}"/>
              </a:ext>
            </a:extLst>
          </p:cNvPr>
          <p:cNvSpPr/>
          <p:nvPr userDrawn="1"/>
        </p:nvSpPr>
        <p:spPr bwMode="auto">
          <a:xfrm>
            <a:off x="10234246" y="6233746"/>
            <a:ext cx="1820008" cy="536331"/>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94018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47554679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239184" y="1268413"/>
            <a:ext cx="5755216" cy="48974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1" y="1268413"/>
            <a:ext cx="5755217" cy="48974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87373824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996265852"/>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2898815321"/>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66827"/>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1309202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8176610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5" name="Picture 9" descr="blue-texture"/>
          <p:cNvPicPr>
            <a:picLocks noChangeAspect="1" noChangeArrowheads="1"/>
          </p:cNvPicPr>
          <p:nvPr/>
        </p:nvPicPr>
        <p:blipFill>
          <a:blip r:embed="rId13">
            <a:extLst>
              <a:ext uri="{28A0092B-C50C-407E-A947-70E740481C1C}">
                <a14:useLocalDpi xmlns:a14="http://schemas.microsoft.com/office/drawing/2010/main" val="0"/>
              </a:ext>
            </a:extLst>
          </a:blip>
          <a:srcRect t="25465" b="59189"/>
          <a:stretch>
            <a:fillRect/>
          </a:stretch>
        </p:blipFill>
        <p:spPr bwMode="auto">
          <a:xfrm>
            <a:off x="0" y="1"/>
            <a:ext cx="12192000" cy="105251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10" descr="Logo New RGB.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058400" y="6165850"/>
            <a:ext cx="2133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bwMode="auto">
          <a:xfrm>
            <a:off x="239184" y="0"/>
            <a:ext cx="1194646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37160" numCol="1" anchor="b" anchorCtr="0" compatLnSpc="1">
            <a:prstTxWarp prst="textNoShape">
              <a:avLst/>
            </a:prstTxWarp>
          </a:bodyPr>
          <a:lstStyle/>
          <a:p>
            <a:pPr lvl="0"/>
            <a:r>
              <a:rPr lang="en-US" altLang="en-US"/>
              <a:t>Click to edit Master title style</a:t>
            </a:r>
            <a:endParaRPr lang="en-NZ" altLang="en-US"/>
          </a:p>
        </p:txBody>
      </p:sp>
      <p:sp>
        <p:nvSpPr>
          <p:cNvPr id="4099" name="Rectangle 3"/>
          <p:cNvSpPr>
            <a:spLocks noGrp="1" noChangeArrowheads="1"/>
          </p:cNvSpPr>
          <p:nvPr>
            <p:ph type="body" idx="1"/>
          </p:nvPr>
        </p:nvSpPr>
        <p:spPr bwMode="auto">
          <a:xfrm>
            <a:off x="239185" y="1268413"/>
            <a:ext cx="1171363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NZ" altLang="en-US"/>
          </a:p>
        </p:txBody>
      </p:sp>
    </p:spTree>
    <p:extLst>
      <p:ext uri="{BB962C8B-B14F-4D97-AF65-F5344CB8AC3E}">
        <p14:creationId xmlns:p14="http://schemas.microsoft.com/office/powerpoint/2010/main" val="197347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l" rtl="0" eaLnBrk="1" fontAlgn="base" hangingPunct="1">
        <a:spcBef>
          <a:spcPct val="0"/>
        </a:spcBef>
        <a:spcAft>
          <a:spcPct val="0"/>
        </a:spcAft>
        <a:defRPr sz="4000" kern="12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panose="020B0604020202020204" pitchFamily="34" charset="0"/>
        </a:defRPr>
      </a:lvl2pPr>
      <a:lvl3pPr algn="l" rtl="0" eaLnBrk="1" fontAlgn="base" hangingPunct="1">
        <a:spcBef>
          <a:spcPct val="0"/>
        </a:spcBef>
        <a:spcAft>
          <a:spcPct val="0"/>
        </a:spcAft>
        <a:defRPr sz="4000">
          <a:solidFill>
            <a:schemeClr val="bg1"/>
          </a:solidFill>
          <a:latin typeface="Arial" panose="020B0604020202020204" pitchFamily="34" charset="0"/>
        </a:defRPr>
      </a:lvl3pPr>
      <a:lvl4pPr algn="l" rtl="0" eaLnBrk="1" fontAlgn="base" hangingPunct="1">
        <a:spcBef>
          <a:spcPct val="0"/>
        </a:spcBef>
        <a:spcAft>
          <a:spcPct val="0"/>
        </a:spcAft>
        <a:defRPr sz="4000">
          <a:solidFill>
            <a:schemeClr val="bg1"/>
          </a:solidFill>
          <a:latin typeface="Arial" panose="020B0604020202020204" pitchFamily="34" charset="0"/>
        </a:defRPr>
      </a:lvl4pPr>
      <a:lvl5pPr algn="l" rtl="0" eaLnBrk="1" fontAlgn="base" hangingPunct="1">
        <a:spcBef>
          <a:spcPct val="0"/>
        </a:spcBef>
        <a:spcAft>
          <a:spcPct val="0"/>
        </a:spcAft>
        <a:defRPr sz="4000">
          <a:solidFill>
            <a:schemeClr val="bg1"/>
          </a:solidFill>
          <a:latin typeface="Arial" panose="020B0604020202020204" pitchFamily="34" charset="0"/>
        </a:defRPr>
      </a:lvl5pPr>
      <a:lvl6pPr marL="457200" algn="l" rtl="0" eaLnBrk="1" fontAlgn="base" hangingPunct="1">
        <a:spcBef>
          <a:spcPct val="0"/>
        </a:spcBef>
        <a:spcAft>
          <a:spcPct val="0"/>
        </a:spcAft>
        <a:defRPr sz="4000">
          <a:solidFill>
            <a:schemeClr val="bg1"/>
          </a:solidFill>
          <a:latin typeface="Arial" panose="020B0604020202020204" pitchFamily="34" charset="0"/>
        </a:defRPr>
      </a:lvl6pPr>
      <a:lvl7pPr marL="914400" algn="l" rtl="0" eaLnBrk="1" fontAlgn="base" hangingPunct="1">
        <a:spcBef>
          <a:spcPct val="0"/>
        </a:spcBef>
        <a:spcAft>
          <a:spcPct val="0"/>
        </a:spcAft>
        <a:defRPr sz="4000">
          <a:solidFill>
            <a:schemeClr val="bg1"/>
          </a:solidFill>
          <a:latin typeface="Arial" panose="020B0604020202020204" pitchFamily="34" charset="0"/>
        </a:defRPr>
      </a:lvl7pPr>
      <a:lvl8pPr marL="1371600" algn="l" rtl="0" eaLnBrk="1" fontAlgn="base" hangingPunct="1">
        <a:spcBef>
          <a:spcPct val="0"/>
        </a:spcBef>
        <a:spcAft>
          <a:spcPct val="0"/>
        </a:spcAft>
        <a:defRPr sz="4000">
          <a:solidFill>
            <a:schemeClr val="bg1"/>
          </a:solidFill>
          <a:latin typeface="Arial" panose="020B0604020202020204" pitchFamily="34" charset="0"/>
        </a:defRPr>
      </a:lvl8pPr>
      <a:lvl9pPr marL="1828800" algn="l" rtl="0" eaLnBrk="1" fontAlgn="base" hangingPunct="1">
        <a:spcBef>
          <a:spcPct val="0"/>
        </a:spcBef>
        <a:spcAft>
          <a:spcPct val="0"/>
        </a:spcAft>
        <a:defRPr sz="4000">
          <a:solidFill>
            <a:schemeClr val="bg1"/>
          </a:solidFill>
          <a:latin typeface="Arial" panose="020B0604020202020204" pitchFamily="34" charset="0"/>
        </a:defRPr>
      </a:lvl9pPr>
    </p:titleStyle>
    <p:bodyStyle>
      <a:lvl1pPr marL="342900" indent="-342900" algn="l" rtl="0" eaLnBrk="1" fontAlgn="base" hangingPunct="1">
        <a:spcBef>
          <a:spcPct val="35000"/>
        </a:spcBef>
        <a:spcAft>
          <a:spcPct val="0"/>
        </a:spcAft>
        <a:buClr>
          <a:schemeClr val="accent1"/>
        </a:buClr>
        <a:buFont typeface="Wingdings" panose="05000000000000000000" pitchFamily="2" charset="2"/>
        <a:buChar char="§"/>
        <a:defRPr sz="2400" kern="1200">
          <a:solidFill>
            <a:schemeClr val="tx1"/>
          </a:solidFill>
          <a:latin typeface="+mn-lt"/>
          <a:ea typeface="+mn-ea"/>
          <a:cs typeface="+mn-cs"/>
        </a:defRPr>
      </a:lvl1pPr>
      <a:lvl2pPr marL="742950" indent="-285750" algn="l" rtl="0" eaLnBrk="1" fontAlgn="base" hangingPunct="1">
        <a:spcBef>
          <a:spcPct val="35000"/>
        </a:spcBef>
        <a:spcAft>
          <a:spcPct val="0"/>
        </a:spcAft>
        <a:buClr>
          <a:schemeClr val="accent1"/>
        </a:buClr>
        <a:buFont typeface="Times New Roman" panose="02020603050405020304" pitchFamily="18" charset="0"/>
        <a:buChar char="─"/>
        <a:defRPr sz="2000" kern="1200">
          <a:solidFill>
            <a:schemeClr val="tx1"/>
          </a:solidFill>
          <a:latin typeface="+mn-lt"/>
          <a:ea typeface="+mn-ea"/>
          <a:cs typeface="+mn-cs"/>
        </a:defRPr>
      </a:lvl2pPr>
      <a:lvl3pPr marL="1143000" indent="-228600" algn="l" rtl="0" eaLnBrk="1" fontAlgn="base" hangingPunct="1">
        <a:spcBef>
          <a:spcPct val="35000"/>
        </a:spcBef>
        <a:spcAft>
          <a:spcPct val="0"/>
        </a:spcAft>
        <a:buClr>
          <a:schemeClr val="accent1"/>
        </a:buClr>
        <a:buFont typeface="Wingdings" panose="05000000000000000000" pitchFamily="2" charset="2"/>
        <a:buChar char="§"/>
        <a:defRPr kern="1200">
          <a:solidFill>
            <a:schemeClr val="tx1"/>
          </a:solidFill>
          <a:latin typeface="+mn-lt"/>
          <a:ea typeface="+mn-ea"/>
          <a:cs typeface="+mn-cs"/>
        </a:defRPr>
      </a:lvl3pPr>
      <a:lvl4pPr marL="1600200" indent="-228600" algn="l" rtl="0" eaLnBrk="1" fontAlgn="base" hangingPunct="1">
        <a:spcBef>
          <a:spcPct val="35000"/>
        </a:spcBef>
        <a:spcAft>
          <a:spcPct val="0"/>
        </a:spcAft>
        <a:buClr>
          <a:schemeClr val="accent1"/>
        </a:buClr>
        <a:buFont typeface="Times New Roman" panose="02020603050405020304" pitchFamily="18" charset="0"/>
        <a:buChar char="─"/>
        <a:defRPr sz="1600" kern="1200">
          <a:solidFill>
            <a:schemeClr val="tx1"/>
          </a:solidFill>
          <a:latin typeface="+mn-lt"/>
          <a:ea typeface="+mn-ea"/>
          <a:cs typeface="+mn-cs"/>
        </a:defRPr>
      </a:lvl4pPr>
      <a:lvl5pPr marL="2057400" indent="-228600" algn="l" rtl="0" eaLnBrk="1" fontAlgn="base" hangingPunct="1">
        <a:spcBef>
          <a:spcPct val="35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F8443-F4E7-4AF1-86CE-C85742039EA8}"/>
              </a:ext>
            </a:extLst>
          </p:cNvPr>
          <p:cNvSpPr>
            <a:spLocks noGrp="1"/>
          </p:cNvSpPr>
          <p:nvPr>
            <p:ph type="ctrTitle"/>
          </p:nvPr>
        </p:nvSpPr>
        <p:spPr>
          <a:xfrm>
            <a:off x="239185" y="1196976"/>
            <a:ext cx="11618383" cy="2232024"/>
          </a:xfrm>
        </p:spPr>
        <p:txBody>
          <a:bodyPr/>
          <a:lstStyle/>
          <a:p>
            <a:r>
              <a:rPr lang="en-NZ" dirty="0"/>
              <a:t>Sumner Road:</a:t>
            </a:r>
            <a:br>
              <a:rPr lang="en-NZ" dirty="0"/>
            </a:br>
            <a:r>
              <a:rPr lang="en-NZ" dirty="0"/>
              <a:t>Between a Rock</a:t>
            </a:r>
            <a:br>
              <a:rPr lang="en-NZ" dirty="0"/>
            </a:br>
            <a:r>
              <a:rPr lang="en-NZ" dirty="0"/>
              <a:t> and a Hard Place</a:t>
            </a:r>
          </a:p>
        </p:txBody>
      </p:sp>
      <p:sp>
        <p:nvSpPr>
          <p:cNvPr id="3" name="Subtitle 2">
            <a:extLst>
              <a:ext uri="{FF2B5EF4-FFF2-40B4-BE49-F238E27FC236}">
                <a16:creationId xmlns:a16="http://schemas.microsoft.com/office/drawing/2014/main" id="{1E0FB827-F2A1-4978-9433-0ED49A1F29EC}"/>
              </a:ext>
            </a:extLst>
          </p:cNvPr>
          <p:cNvSpPr>
            <a:spLocks noGrp="1"/>
          </p:cNvSpPr>
          <p:nvPr>
            <p:ph type="subTitle" idx="1"/>
          </p:nvPr>
        </p:nvSpPr>
        <p:spPr>
          <a:xfrm>
            <a:off x="239184" y="3655765"/>
            <a:ext cx="11618383" cy="1368425"/>
          </a:xfrm>
        </p:spPr>
        <p:txBody>
          <a:bodyPr/>
          <a:lstStyle/>
          <a:p>
            <a:r>
              <a:rPr lang="en-NZ" dirty="0"/>
              <a:t>2019 Stormwater Conference</a:t>
            </a:r>
          </a:p>
          <a:p>
            <a:r>
              <a:rPr lang="en-NZ" dirty="0"/>
              <a:t>Angela Pratt</a:t>
            </a:r>
          </a:p>
        </p:txBody>
      </p:sp>
      <p:pic>
        <p:nvPicPr>
          <p:cNvPr id="4" name="Picture 3">
            <a:extLst>
              <a:ext uri="{FF2B5EF4-FFF2-40B4-BE49-F238E27FC236}">
                <a16:creationId xmlns:a16="http://schemas.microsoft.com/office/drawing/2014/main" id="{2933542B-F275-4B3E-931A-2E9D808FCC69}"/>
              </a:ext>
            </a:extLst>
          </p:cNvPr>
          <p:cNvPicPr>
            <a:picLocks noChangeAspect="1"/>
          </p:cNvPicPr>
          <p:nvPr/>
        </p:nvPicPr>
        <p:blipFill>
          <a:blip r:embed="rId3"/>
          <a:stretch>
            <a:fillRect/>
          </a:stretch>
        </p:blipFill>
        <p:spPr>
          <a:xfrm>
            <a:off x="4995278" y="991271"/>
            <a:ext cx="7196722" cy="4875458"/>
          </a:xfrm>
          <a:prstGeom prst="rect">
            <a:avLst/>
          </a:prstGeom>
        </p:spPr>
      </p:pic>
      <p:sp>
        <p:nvSpPr>
          <p:cNvPr id="5" name="TextBox 4">
            <a:extLst>
              <a:ext uri="{FF2B5EF4-FFF2-40B4-BE49-F238E27FC236}">
                <a16:creationId xmlns:a16="http://schemas.microsoft.com/office/drawing/2014/main" id="{3D4DD1C3-4A70-4B00-9153-C683A0E3A8B5}"/>
              </a:ext>
            </a:extLst>
          </p:cNvPr>
          <p:cNvSpPr txBox="1"/>
          <p:nvPr/>
        </p:nvSpPr>
        <p:spPr>
          <a:xfrm>
            <a:off x="5143500" y="5981700"/>
            <a:ext cx="3111500" cy="246221"/>
          </a:xfrm>
          <a:prstGeom prst="rect">
            <a:avLst/>
          </a:prstGeom>
          <a:noFill/>
        </p:spPr>
        <p:txBody>
          <a:bodyPr wrap="square" rtlCol="0">
            <a:spAutoFit/>
          </a:bodyPr>
          <a:lstStyle/>
          <a:p>
            <a:r>
              <a:rPr lang="en-NZ" dirty="0"/>
              <a:t>Image Source: www.peelingbackhistory.co.nz</a:t>
            </a:r>
          </a:p>
        </p:txBody>
      </p:sp>
      <p:pic>
        <p:nvPicPr>
          <p:cNvPr id="7" name="Picture 6">
            <a:extLst>
              <a:ext uri="{FF2B5EF4-FFF2-40B4-BE49-F238E27FC236}">
                <a16:creationId xmlns:a16="http://schemas.microsoft.com/office/drawing/2014/main" id="{9DA2103F-0761-4FBA-B93F-79B1B946E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478" y="6045040"/>
            <a:ext cx="1273960" cy="538293"/>
          </a:xfrm>
          <a:prstGeom prst="rect">
            <a:avLst/>
          </a:prstGeom>
        </p:spPr>
      </p:pic>
      <p:pic>
        <p:nvPicPr>
          <p:cNvPr id="9" name="Picture 8">
            <a:extLst>
              <a:ext uri="{FF2B5EF4-FFF2-40B4-BE49-F238E27FC236}">
                <a16:creationId xmlns:a16="http://schemas.microsoft.com/office/drawing/2014/main" id="{B3D78AA9-02C3-402F-90DE-8DA0018C6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46" y="5932645"/>
            <a:ext cx="2178601" cy="650688"/>
          </a:xfrm>
          <a:prstGeom prst="rect">
            <a:avLst/>
          </a:prstGeom>
        </p:spPr>
      </p:pic>
    </p:spTree>
    <p:extLst>
      <p:ext uri="{BB962C8B-B14F-4D97-AF65-F5344CB8AC3E}">
        <p14:creationId xmlns:p14="http://schemas.microsoft.com/office/powerpoint/2010/main" val="4061181748"/>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A2429-A07A-4933-8199-5824AB88A96C}"/>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E6158F3-37DC-4CBA-AC89-F825542041DD}"/>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1E93D8B6-F094-46BF-9A94-D00370C44A00}"/>
              </a:ext>
            </a:extLst>
          </p:cNvPr>
          <p:cNvPicPr>
            <a:picLocks noChangeAspect="1"/>
          </p:cNvPicPr>
          <p:nvPr/>
        </p:nvPicPr>
        <p:blipFill>
          <a:blip r:embed="rId3"/>
          <a:stretch>
            <a:fillRect/>
          </a:stretch>
        </p:blipFill>
        <p:spPr>
          <a:xfrm>
            <a:off x="1928812" y="442912"/>
            <a:ext cx="8334375" cy="5972175"/>
          </a:xfrm>
          <a:prstGeom prst="rect">
            <a:avLst/>
          </a:prstGeom>
        </p:spPr>
      </p:pic>
    </p:spTree>
    <p:extLst>
      <p:ext uri="{BB962C8B-B14F-4D97-AF65-F5344CB8AC3E}">
        <p14:creationId xmlns:p14="http://schemas.microsoft.com/office/powerpoint/2010/main" val="2389168738"/>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F0F504F-2463-4234-B681-7EAF03F45495}"/>
              </a:ext>
            </a:extLst>
          </p:cNvPr>
          <p:cNvPicPr>
            <a:picLocks noChangeAspect="1"/>
          </p:cNvPicPr>
          <p:nvPr/>
        </p:nvPicPr>
        <p:blipFill>
          <a:blip r:embed="rId3"/>
          <a:stretch>
            <a:fillRect/>
          </a:stretch>
        </p:blipFill>
        <p:spPr>
          <a:xfrm>
            <a:off x="3297374" y="571611"/>
            <a:ext cx="8621800" cy="6178135"/>
          </a:xfrm>
          <a:prstGeom prst="rect">
            <a:avLst/>
          </a:prstGeom>
          <a:ln>
            <a:solidFill>
              <a:schemeClr val="accent5">
                <a:lumMod val="10000"/>
              </a:schemeClr>
            </a:solidFill>
          </a:ln>
        </p:spPr>
      </p:pic>
      <p:sp>
        <p:nvSpPr>
          <p:cNvPr id="2" name="Title 1">
            <a:extLst>
              <a:ext uri="{FF2B5EF4-FFF2-40B4-BE49-F238E27FC236}">
                <a16:creationId xmlns:a16="http://schemas.microsoft.com/office/drawing/2014/main" id="{2ECF2734-F644-42A0-9ECB-693AE88DC7C5}"/>
              </a:ext>
            </a:extLst>
          </p:cNvPr>
          <p:cNvSpPr>
            <a:spLocks noGrp="1"/>
          </p:cNvSpPr>
          <p:nvPr>
            <p:ph type="title"/>
          </p:nvPr>
        </p:nvSpPr>
        <p:spPr>
          <a:xfrm>
            <a:off x="253426" y="717378"/>
            <a:ext cx="11946467" cy="1054100"/>
          </a:xfrm>
        </p:spPr>
        <p:txBody>
          <a:bodyPr/>
          <a:lstStyle/>
          <a:p>
            <a:r>
              <a:rPr lang="en-NZ" sz="3200" dirty="0"/>
              <a:t>Geotechnical </a:t>
            </a:r>
            <a:br>
              <a:rPr lang="en-NZ" sz="3200" dirty="0"/>
            </a:br>
            <a:r>
              <a:rPr lang="en-NZ" sz="3200" dirty="0"/>
              <a:t>Hazard Mitigation</a:t>
            </a:r>
            <a:br>
              <a:rPr lang="en-NZ" dirty="0"/>
            </a:br>
            <a:endParaRPr lang="en-NZ" dirty="0"/>
          </a:p>
        </p:txBody>
      </p:sp>
      <p:cxnSp>
        <p:nvCxnSpPr>
          <p:cNvPr id="8" name="Straight Connector 7">
            <a:extLst>
              <a:ext uri="{FF2B5EF4-FFF2-40B4-BE49-F238E27FC236}">
                <a16:creationId xmlns:a16="http://schemas.microsoft.com/office/drawing/2014/main" id="{26E0FDED-7A82-411B-8EC6-B59F58559931}"/>
              </a:ext>
            </a:extLst>
          </p:cNvPr>
          <p:cNvCxnSpPr>
            <a:cxnSpLocks/>
          </p:cNvCxnSpPr>
          <p:nvPr/>
        </p:nvCxnSpPr>
        <p:spPr bwMode="auto">
          <a:xfrm>
            <a:off x="7511856" y="2267026"/>
            <a:ext cx="453004" cy="320965"/>
          </a:xfrm>
          <a:prstGeom prst="line">
            <a:avLst/>
          </a:prstGeom>
          <a:solidFill>
            <a:schemeClr val="accent1"/>
          </a:solidFill>
          <a:ln w="254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4B751983-69CD-45AC-AB6D-F1C9AE0203F6}"/>
              </a:ext>
            </a:extLst>
          </p:cNvPr>
          <p:cNvCxnSpPr>
            <a:cxnSpLocks/>
          </p:cNvCxnSpPr>
          <p:nvPr/>
        </p:nvCxnSpPr>
        <p:spPr bwMode="auto">
          <a:xfrm flipV="1">
            <a:off x="7964860" y="2264571"/>
            <a:ext cx="1319792" cy="320965"/>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41FF516C-A70C-4628-8B3B-72D183233E38}"/>
              </a:ext>
            </a:extLst>
          </p:cNvPr>
          <p:cNvCxnSpPr>
            <a:cxnSpLocks/>
          </p:cNvCxnSpPr>
          <p:nvPr/>
        </p:nvCxnSpPr>
        <p:spPr bwMode="auto">
          <a:xfrm flipV="1">
            <a:off x="9284652" y="1037737"/>
            <a:ext cx="794530" cy="1224379"/>
          </a:xfrm>
          <a:prstGeom prst="line">
            <a:avLst/>
          </a:prstGeom>
          <a:solidFill>
            <a:schemeClr val="accent1"/>
          </a:solidFill>
          <a:ln w="2540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5F982EBE-8E57-4CB7-98DE-143FB8430E19}"/>
              </a:ext>
            </a:extLst>
          </p:cNvPr>
          <p:cNvSpPr/>
          <p:nvPr/>
        </p:nvSpPr>
        <p:spPr bwMode="auto">
          <a:xfrm rot="1675741">
            <a:off x="7219390" y="2940507"/>
            <a:ext cx="254641" cy="5767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0E41FDCC-C43F-4F0C-87AE-EF68031FBB1E}"/>
              </a:ext>
            </a:extLst>
          </p:cNvPr>
          <p:cNvSpPr/>
          <p:nvPr/>
        </p:nvSpPr>
        <p:spPr bwMode="auto">
          <a:xfrm flipV="1">
            <a:off x="5123802" y="4877280"/>
            <a:ext cx="400051" cy="418485"/>
          </a:xfrm>
          <a:prstGeom prst="arc">
            <a:avLst>
              <a:gd name="adj1" fmla="val 16200000"/>
              <a:gd name="adj2" fmla="val 545417"/>
            </a:avLst>
          </a:prstGeom>
          <a:noFill/>
          <a:ln w="3175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46C50F0-1E8E-4F1E-BB48-97B24438C4B7}"/>
              </a:ext>
            </a:extLst>
          </p:cNvPr>
          <p:cNvSpPr txBox="1"/>
          <p:nvPr/>
        </p:nvSpPr>
        <p:spPr>
          <a:xfrm>
            <a:off x="6226659" y="1346814"/>
            <a:ext cx="1766782" cy="646331"/>
          </a:xfrm>
          <a:prstGeom prst="rect">
            <a:avLst/>
          </a:prstGeom>
          <a:noFill/>
        </p:spPr>
        <p:txBody>
          <a:bodyPr wrap="square" rtlCol="0">
            <a:spAutoFit/>
          </a:bodyPr>
          <a:lstStyle/>
          <a:p>
            <a:r>
              <a:rPr lang="en-NZ" sz="1800" dirty="0">
                <a:solidFill>
                  <a:schemeClr val="bg1"/>
                </a:solidFill>
              </a:rPr>
              <a:t>Rockfall</a:t>
            </a:r>
            <a:r>
              <a:rPr lang="en-NZ" dirty="0">
                <a:solidFill>
                  <a:schemeClr val="bg1"/>
                </a:solidFill>
              </a:rPr>
              <a:t> </a:t>
            </a:r>
            <a:r>
              <a:rPr lang="en-NZ" sz="1800" dirty="0">
                <a:solidFill>
                  <a:schemeClr val="bg1"/>
                </a:solidFill>
              </a:rPr>
              <a:t>Embankment</a:t>
            </a:r>
          </a:p>
        </p:txBody>
      </p:sp>
      <p:sp>
        <p:nvSpPr>
          <p:cNvPr id="27" name="TextBox 26">
            <a:extLst>
              <a:ext uri="{FF2B5EF4-FFF2-40B4-BE49-F238E27FC236}">
                <a16:creationId xmlns:a16="http://schemas.microsoft.com/office/drawing/2014/main" id="{047073D9-3BFF-45A8-9301-8074ED5AFDDC}"/>
              </a:ext>
            </a:extLst>
          </p:cNvPr>
          <p:cNvSpPr txBox="1"/>
          <p:nvPr/>
        </p:nvSpPr>
        <p:spPr>
          <a:xfrm>
            <a:off x="4578472" y="4641073"/>
            <a:ext cx="1648691" cy="369332"/>
          </a:xfrm>
          <a:prstGeom prst="rect">
            <a:avLst/>
          </a:prstGeom>
          <a:noFill/>
        </p:spPr>
        <p:txBody>
          <a:bodyPr wrap="square" rtlCol="0">
            <a:spAutoFit/>
          </a:bodyPr>
          <a:lstStyle/>
          <a:p>
            <a:r>
              <a:rPr lang="en-NZ" sz="1800" dirty="0">
                <a:solidFill>
                  <a:schemeClr val="bg1"/>
                </a:solidFill>
              </a:rPr>
              <a:t>Rock Cut</a:t>
            </a:r>
          </a:p>
        </p:txBody>
      </p:sp>
      <p:sp>
        <p:nvSpPr>
          <p:cNvPr id="28" name="TextBox 27">
            <a:extLst>
              <a:ext uri="{FF2B5EF4-FFF2-40B4-BE49-F238E27FC236}">
                <a16:creationId xmlns:a16="http://schemas.microsoft.com/office/drawing/2014/main" id="{D5668F4A-B60E-467D-8972-92930F8ECE8D}"/>
              </a:ext>
            </a:extLst>
          </p:cNvPr>
          <p:cNvSpPr txBox="1"/>
          <p:nvPr/>
        </p:nvSpPr>
        <p:spPr>
          <a:xfrm rot="20892604">
            <a:off x="7871712" y="1897221"/>
            <a:ext cx="1589579" cy="369332"/>
          </a:xfrm>
          <a:prstGeom prst="rect">
            <a:avLst/>
          </a:prstGeom>
          <a:noFill/>
        </p:spPr>
        <p:txBody>
          <a:bodyPr wrap="square" rtlCol="0">
            <a:spAutoFit/>
          </a:bodyPr>
          <a:lstStyle/>
          <a:p>
            <a:r>
              <a:rPr lang="en-NZ" sz="1800" dirty="0">
                <a:solidFill>
                  <a:schemeClr val="bg1"/>
                </a:solidFill>
              </a:rPr>
              <a:t>Rock</a:t>
            </a:r>
            <a:r>
              <a:rPr lang="en-NZ" sz="1100" dirty="0">
                <a:solidFill>
                  <a:schemeClr val="bg1"/>
                </a:solidFill>
              </a:rPr>
              <a:t> </a:t>
            </a:r>
            <a:r>
              <a:rPr lang="en-NZ" sz="1800" dirty="0">
                <a:solidFill>
                  <a:schemeClr val="bg1"/>
                </a:solidFill>
              </a:rPr>
              <a:t>Scaling</a:t>
            </a:r>
            <a:endParaRPr lang="en-NZ" sz="1100" dirty="0">
              <a:solidFill>
                <a:schemeClr val="bg1"/>
              </a:solidFill>
            </a:endParaRPr>
          </a:p>
        </p:txBody>
      </p:sp>
      <p:pic>
        <p:nvPicPr>
          <p:cNvPr id="18" name="Picture 17">
            <a:extLst>
              <a:ext uri="{FF2B5EF4-FFF2-40B4-BE49-F238E27FC236}">
                <a16:creationId xmlns:a16="http://schemas.microsoft.com/office/drawing/2014/main" id="{C5129A39-E487-4613-975C-C5CA8F623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32" y="1469091"/>
            <a:ext cx="4229308" cy="3171982"/>
          </a:xfrm>
          <a:prstGeom prst="rect">
            <a:avLst/>
          </a:prstGeom>
          <a:ln>
            <a:solidFill>
              <a:schemeClr val="bg1"/>
            </a:solidFill>
          </a:ln>
        </p:spPr>
      </p:pic>
      <p:cxnSp>
        <p:nvCxnSpPr>
          <p:cNvPr id="40" name="Straight Arrow Connector 39">
            <a:extLst>
              <a:ext uri="{FF2B5EF4-FFF2-40B4-BE49-F238E27FC236}">
                <a16:creationId xmlns:a16="http://schemas.microsoft.com/office/drawing/2014/main" id="{5195659B-038F-45D0-8C34-BF22A882BD43}"/>
              </a:ext>
            </a:extLst>
          </p:cNvPr>
          <p:cNvCxnSpPr>
            <a:cxnSpLocks/>
          </p:cNvCxnSpPr>
          <p:nvPr/>
        </p:nvCxnSpPr>
        <p:spPr bwMode="auto">
          <a:xfrm>
            <a:off x="7184909" y="2081887"/>
            <a:ext cx="161801" cy="802344"/>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82109153"/>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995E-EEC8-46FF-AF10-24461B946935}"/>
              </a:ext>
            </a:extLst>
          </p:cNvPr>
          <p:cNvSpPr>
            <a:spLocks noGrp="1"/>
          </p:cNvSpPr>
          <p:nvPr>
            <p:ph type="title"/>
          </p:nvPr>
        </p:nvSpPr>
        <p:spPr>
          <a:xfrm>
            <a:off x="239185" y="-81643"/>
            <a:ext cx="11946467" cy="1054100"/>
          </a:xfrm>
        </p:spPr>
        <p:txBody>
          <a:bodyPr/>
          <a:lstStyle/>
          <a:p>
            <a:r>
              <a:rPr lang="en-NZ" dirty="0"/>
              <a:t>Catch bench</a:t>
            </a:r>
          </a:p>
        </p:txBody>
      </p:sp>
      <p:pic>
        <p:nvPicPr>
          <p:cNvPr id="4" name="Content Placeholder 3">
            <a:extLst>
              <a:ext uri="{FF2B5EF4-FFF2-40B4-BE49-F238E27FC236}">
                <a16:creationId xmlns:a16="http://schemas.microsoft.com/office/drawing/2014/main" id="{0DDFA4D1-3154-4F35-8D51-30575C60E2AA}"/>
              </a:ext>
            </a:extLst>
          </p:cNvPr>
          <p:cNvPicPr>
            <a:picLocks noGrp="1"/>
          </p:cNvPicPr>
          <p:nvPr>
            <p:ph idx="1"/>
          </p:nvPr>
        </p:nvPicPr>
        <p:blipFill>
          <a:blip r:embed="rId3"/>
          <a:stretch>
            <a:fillRect/>
          </a:stretch>
        </p:blipFill>
        <p:spPr>
          <a:xfrm>
            <a:off x="239712" y="1541463"/>
            <a:ext cx="11712575" cy="4420293"/>
          </a:xfrm>
          <a:prstGeom prst="rect">
            <a:avLst/>
          </a:prstGeom>
          <a:ln>
            <a:solidFill>
              <a:schemeClr val="accent5">
                <a:lumMod val="10000"/>
              </a:schemeClr>
            </a:solidFill>
          </a:ln>
        </p:spPr>
      </p:pic>
      <p:sp>
        <p:nvSpPr>
          <p:cNvPr id="5" name="TextBox 4">
            <a:extLst>
              <a:ext uri="{FF2B5EF4-FFF2-40B4-BE49-F238E27FC236}">
                <a16:creationId xmlns:a16="http://schemas.microsoft.com/office/drawing/2014/main" id="{4D063894-6D9B-4DD7-95D6-2523CA820E35}"/>
              </a:ext>
            </a:extLst>
          </p:cNvPr>
          <p:cNvSpPr txBox="1"/>
          <p:nvPr/>
        </p:nvSpPr>
        <p:spPr>
          <a:xfrm>
            <a:off x="9804400" y="5961756"/>
            <a:ext cx="3227387" cy="246221"/>
          </a:xfrm>
          <a:prstGeom prst="rect">
            <a:avLst/>
          </a:prstGeom>
          <a:noFill/>
        </p:spPr>
        <p:txBody>
          <a:bodyPr wrap="square" rtlCol="0">
            <a:spAutoFit/>
          </a:bodyPr>
          <a:lstStyle/>
          <a:p>
            <a:r>
              <a:rPr lang="en-NZ" dirty="0"/>
              <a:t>Image Source: McConnell Dowell</a:t>
            </a:r>
          </a:p>
        </p:txBody>
      </p:sp>
      <p:sp>
        <p:nvSpPr>
          <p:cNvPr id="3" name="TextBox 2">
            <a:extLst>
              <a:ext uri="{FF2B5EF4-FFF2-40B4-BE49-F238E27FC236}">
                <a16:creationId xmlns:a16="http://schemas.microsoft.com/office/drawing/2014/main" id="{1961A65F-DB95-484B-BD21-F695DE22FE09}"/>
              </a:ext>
            </a:extLst>
          </p:cNvPr>
          <p:cNvSpPr txBox="1"/>
          <p:nvPr/>
        </p:nvSpPr>
        <p:spPr>
          <a:xfrm rot="21067037">
            <a:off x="4569687" y="5004302"/>
            <a:ext cx="3285461" cy="461665"/>
          </a:xfrm>
          <a:prstGeom prst="rect">
            <a:avLst/>
          </a:prstGeom>
          <a:noFill/>
        </p:spPr>
        <p:txBody>
          <a:bodyPr wrap="square" rtlCol="0">
            <a:spAutoFit/>
          </a:bodyPr>
          <a:lstStyle/>
          <a:p>
            <a:r>
              <a:rPr lang="en-NZ" sz="2400" dirty="0">
                <a:solidFill>
                  <a:schemeClr val="bg1"/>
                </a:solidFill>
              </a:rPr>
              <a:t>Sumner Road</a:t>
            </a:r>
          </a:p>
        </p:txBody>
      </p:sp>
      <p:sp>
        <p:nvSpPr>
          <p:cNvPr id="10" name="TextBox 9">
            <a:extLst>
              <a:ext uri="{FF2B5EF4-FFF2-40B4-BE49-F238E27FC236}">
                <a16:creationId xmlns:a16="http://schemas.microsoft.com/office/drawing/2014/main" id="{E8494022-C118-4352-B173-C7D38BF652FA}"/>
              </a:ext>
            </a:extLst>
          </p:cNvPr>
          <p:cNvSpPr txBox="1"/>
          <p:nvPr/>
        </p:nvSpPr>
        <p:spPr>
          <a:xfrm>
            <a:off x="3614056" y="2899366"/>
            <a:ext cx="2775858" cy="461665"/>
          </a:xfrm>
          <a:prstGeom prst="rect">
            <a:avLst/>
          </a:prstGeom>
          <a:noFill/>
        </p:spPr>
        <p:txBody>
          <a:bodyPr wrap="square" rtlCol="0">
            <a:spAutoFit/>
          </a:bodyPr>
          <a:lstStyle/>
          <a:p>
            <a:r>
              <a:rPr lang="en-NZ" sz="2400" dirty="0">
                <a:solidFill>
                  <a:schemeClr val="bg1"/>
                </a:solidFill>
              </a:rPr>
              <a:t>Catch bench</a:t>
            </a:r>
          </a:p>
        </p:txBody>
      </p:sp>
      <p:sp>
        <p:nvSpPr>
          <p:cNvPr id="11" name="Oval 10">
            <a:extLst>
              <a:ext uri="{FF2B5EF4-FFF2-40B4-BE49-F238E27FC236}">
                <a16:creationId xmlns:a16="http://schemas.microsoft.com/office/drawing/2014/main" id="{8D2A076B-459C-4384-B06B-2C9BE253DCE6}"/>
              </a:ext>
            </a:extLst>
          </p:cNvPr>
          <p:cNvSpPr/>
          <p:nvPr/>
        </p:nvSpPr>
        <p:spPr bwMode="auto">
          <a:xfrm>
            <a:off x="2373084" y="3130198"/>
            <a:ext cx="533401" cy="461665"/>
          </a:xfrm>
          <a:prstGeom prst="ellipse">
            <a:avLst/>
          </a:prstGeom>
          <a:noFill/>
          <a:ln w="22225" cap="flat" cmpd="sng" algn="ctr">
            <a:solidFill>
              <a:srgbClr val="FF0000"/>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0FD52C3-F053-4352-AB2F-C2FDB9537940}"/>
              </a:ext>
            </a:extLst>
          </p:cNvPr>
          <p:cNvSpPr txBox="1"/>
          <p:nvPr/>
        </p:nvSpPr>
        <p:spPr>
          <a:xfrm>
            <a:off x="1273627" y="1871866"/>
            <a:ext cx="2198914" cy="369332"/>
          </a:xfrm>
          <a:prstGeom prst="rect">
            <a:avLst/>
          </a:prstGeom>
          <a:noFill/>
        </p:spPr>
        <p:txBody>
          <a:bodyPr wrap="square" rtlCol="0">
            <a:spAutoFit/>
          </a:bodyPr>
          <a:lstStyle/>
          <a:p>
            <a:r>
              <a:rPr lang="en-NZ" sz="1800" dirty="0">
                <a:solidFill>
                  <a:schemeClr val="bg1"/>
                </a:solidFill>
              </a:rPr>
              <a:t>35 tonne excavator</a:t>
            </a:r>
          </a:p>
        </p:txBody>
      </p:sp>
      <p:cxnSp>
        <p:nvCxnSpPr>
          <p:cNvPr id="14" name="Straight Arrow Connector 13">
            <a:extLst>
              <a:ext uri="{FF2B5EF4-FFF2-40B4-BE49-F238E27FC236}">
                <a16:creationId xmlns:a16="http://schemas.microsoft.com/office/drawing/2014/main" id="{756EE210-9AC9-44F9-BBD5-CB178449F2B6}"/>
              </a:ext>
            </a:extLst>
          </p:cNvPr>
          <p:cNvCxnSpPr/>
          <p:nvPr/>
        </p:nvCxnSpPr>
        <p:spPr bwMode="auto">
          <a:xfrm>
            <a:off x="2490106" y="2163190"/>
            <a:ext cx="125184" cy="889000"/>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16276536"/>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0000-1661-4ACE-89A0-0587B08E8F39}"/>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83B2E6EA-A8FF-4186-8E74-19E7ADCB16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4183" y="119006"/>
            <a:ext cx="4964991" cy="6619988"/>
          </a:xfrm>
          <a:ln>
            <a:solidFill>
              <a:schemeClr val="accent5">
                <a:lumMod val="10000"/>
              </a:schemeClr>
            </a:solidFill>
          </a:ln>
        </p:spPr>
      </p:pic>
      <p:pic>
        <p:nvPicPr>
          <p:cNvPr id="4" name="Picture 3">
            <a:extLst>
              <a:ext uri="{FF2B5EF4-FFF2-40B4-BE49-F238E27FC236}">
                <a16:creationId xmlns:a16="http://schemas.microsoft.com/office/drawing/2014/main" id="{CD4EA512-CD11-450C-ADF5-5C5CE0DC72A5}"/>
              </a:ext>
            </a:extLst>
          </p:cNvPr>
          <p:cNvPicPr/>
          <p:nvPr/>
        </p:nvPicPr>
        <p:blipFill>
          <a:blip r:embed="rId4"/>
          <a:stretch>
            <a:fillRect/>
          </a:stretch>
        </p:blipFill>
        <p:spPr>
          <a:xfrm>
            <a:off x="5874173" y="733878"/>
            <a:ext cx="5344159" cy="5628217"/>
          </a:xfrm>
          <a:prstGeom prst="rect">
            <a:avLst/>
          </a:prstGeom>
          <a:ln>
            <a:solidFill>
              <a:schemeClr val="accent5">
                <a:lumMod val="10000"/>
              </a:schemeClr>
            </a:solidFill>
          </a:ln>
        </p:spPr>
      </p:pic>
    </p:spTree>
    <p:extLst>
      <p:ext uri="{BB962C8B-B14F-4D97-AF65-F5344CB8AC3E}">
        <p14:creationId xmlns:p14="http://schemas.microsoft.com/office/powerpoint/2010/main" val="1423706669"/>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AD60-66B8-4DA0-988C-6B6E402B7558}"/>
              </a:ext>
            </a:extLst>
          </p:cNvPr>
          <p:cNvSpPr>
            <a:spLocks noGrp="1"/>
          </p:cNvSpPr>
          <p:nvPr>
            <p:ph type="title"/>
          </p:nvPr>
        </p:nvSpPr>
        <p:spPr/>
        <p:txBody>
          <a:bodyPr/>
          <a:lstStyle/>
          <a:p>
            <a:endParaRPr lang="en-NZ"/>
          </a:p>
        </p:txBody>
      </p:sp>
      <p:pic>
        <p:nvPicPr>
          <p:cNvPr id="6" name="Picture 5">
            <a:extLst>
              <a:ext uri="{FF2B5EF4-FFF2-40B4-BE49-F238E27FC236}">
                <a16:creationId xmlns:a16="http://schemas.microsoft.com/office/drawing/2014/main" id="{00E6546E-EC7D-4BEB-856D-27E26FBCB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18" y="196300"/>
            <a:ext cx="7179733" cy="5384800"/>
          </a:xfrm>
          <a:prstGeom prst="rect">
            <a:avLst/>
          </a:prstGeom>
          <a:ln>
            <a:solidFill>
              <a:schemeClr val="accent5">
                <a:lumMod val="10000"/>
              </a:schemeClr>
            </a:solidFill>
          </a:ln>
        </p:spPr>
      </p:pic>
      <p:pic>
        <p:nvPicPr>
          <p:cNvPr id="1026" name="Picture 43" descr="image002">
            <a:extLst>
              <a:ext uri="{FF2B5EF4-FFF2-40B4-BE49-F238E27FC236}">
                <a16:creationId xmlns:a16="http://schemas.microsoft.com/office/drawing/2014/main" id="{64BD5619-7B76-42FE-AE83-5B05B0A0D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84" y="2898774"/>
            <a:ext cx="5546725" cy="37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D3B0306-B38A-4862-92B7-F1EC5CB8F110}"/>
              </a:ext>
            </a:extLst>
          </p:cNvPr>
          <p:cNvSpPr txBox="1"/>
          <p:nvPr/>
        </p:nvSpPr>
        <p:spPr>
          <a:xfrm>
            <a:off x="9664700" y="5591174"/>
            <a:ext cx="2197100" cy="246221"/>
          </a:xfrm>
          <a:prstGeom prst="rect">
            <a:avLst/>
          </a:prstGeom>
          <a:noFill/>
        </p:spPr>
        <p:txBody>
          <a:bodyPr wrap="square" rtlCol="0">
            <a:spAutoFit/>
          </a:bodyPr>
          <a:lstStyle/>
          <a:p>
            <a:r>
              <a:rPr lang="en-NZ" dirty="0"/>
              <a:t>Image Source: Doug Hood Mining</a:t>
            </a:r>
          </a:p>
        </p:txBody>
      </p:sp>
      <p:sp>
        <p:nvSpPr>
          <p:cNvPr id="3" name="TextBox 2">
            <a:extLst>
              <a:ext uri="{FF2B5EF4-FFF2-40B4-BE49-F238E27FC236}">
                <a16:creationId xmlns:a16="http://schemas.microsoft.com/office/drawing/2014/main" id="{A184DD78-D268-4042-B91B-A1CDF8059F3B}"/>
              </a:ext>
            </a:extLst>
          </p:cNvPr>
          <p:cNvSpPr txBox="1"/>
          <p:nvPr/>
        </p:nvSpPr>
        <p:spPr>
          <a:xfrm>
            <a:off x="5029201" y="609600"/>
            <a:ext cx="1926771" cy="338554"/>
          </a:xfrm>
          <a:prstGeom prst="rect">
            <a:avLst/>
          </a:prstGeom>
          <a:noFill/>
        </p:spPr>
        <p:txBody>
          <a:bodyPr wrap="square" rtlCol="0">
            <a:spAutoFit/>
          </a:bodyPr>
          <a:lstStyle/>
          <a:p>
            <a:r>
              <a:rPr lang="en-NZ" sz="1600" dirty="0">
                <a:solidFill>
                  <a:schemeClr val="bg1"/>
                </a:solidFill>
              </a:rPr>
              <a:t>Sumner Road</a:t>
            </a:r>
          </a:p>
        </p:txBody>
      </p:sp>
      <p:sp>
        <p:nvSpPr>
          <p:cNvPr id="7" name="TextBox 6">
            <a:extLst>
              <a:ext uri="{FF2B5EF4-FFF2-40B4-BE49-F238E27FC236}">
                <a16:creationId xmlns:a16="http://schemas.microsoft.com/office/drawing/2014/main" id="{02274334-B964-4406-80F3-2FC1230E9F3D}"/>
              </a:ext>
            </a:extLst>
          </p:cNvPr>
          <p:cNvSpPr txBox="1"/>
          <p:nvPr/>
        </p:nvSpPr>
        <p:spPr>
          <a:xfrm>
            <a:off x="9492344" y="527050"/>
            <a:ext cx="1926771" cy="338554"/>
          </a:xfrm>
          <a:prstGeom prst="rect">
            <a:avLst/>
          </a:prstGeom>
          <a:noFill/>
        </p:spPr>
        <p:txBody>
          <a:bodyPr wrap="square" rtlCol="0">
            <a:spAutoFit/>
          </a:bodyPr>
          <a:lstStyle/>
          <a:p>
            <a:r>
              <a:rPr lang="en-NZ" sz="1600" dirty="0">
                <a:solidFill>
                  <a:schemeClr val="bg1"/>
                </a:solidFill>
              </a:rPr>
              <a:t>Evans</a:t>
            </a:r>
            <a:r>
              <a:rPr lang="en-NZ" sz="1200" dirty="0">
                <a:solidFill>
                  <a:schemeClr val="bg1"/>
                </a:solidFill>
              </a:rPr>
              <a:t> </a:t>
            </a:r>
            <a:r>
              <a:rPr lang="en-NZ" sz="1600" dirty="0">
                <a:solidFill>
                  <a:schemeClr val="bg1"/>
                </a:solidFill>
              </a:rPr>
              <a:t>Pass</a:t>
            </a:r>
            <a:endParaRPr lang="en-NZ" sz="1200" dirty="0">
              <a:solidFill>
                <a:schemeClr val="bg1"/>
              </a:solidFill>
            </a:endParaRPr>
          </a:p>
        </p:txBody>
      </p:sp>
      <p:sp>
        <p:nvSpPr>
          <p:cNvPr id="8" name="TextBox 7">
            <a:extLst>
              <a:ext uri="{FF2B5EF4-FFF2-40B4-BE49-F238E27FC236}">
                <a16:creationId xmlns:a16="http://schemas.microsoft.com/office/drawing/2014/main" id="{134B0202-55DB-441A-A430-0EBF6A13A324}"/>
              </a:ext>
            </a:extLst>
          </p:cNvPr>
          <p:cNvSpPr txBox="1"/>
          <p:nvPr/>
        </p:nvSpPr>
        <p:spPr>
          <a:xfrm>
            <a:off x="10026045" y="3630982"/>
            <a:ext cx="1926771" cy="584775"/>
          </a:xfrm>
          <a:prstGeom prst="rect">
            <a:avLst/>
          </a:prstGeom>
          <a:noFill/>
        </p:spPr>
        <p:txBody>
          <a:bodyPr wrap="square" rtlCol="0">
            <a:spAutoFit/>
          </a:bodyPr>
          <a:lstStyle/>
          <a:p>
            <a:r>
              <a:rPr lang="en-NZ" sz="1600" dirty="0">
                <a:solidFill>
                  <a:schemeClr val="bg1"/>
                </a:solidFill>
              </a:rPr>
              <a:t>Gollans Bay Quarry</a:t>
            </a:r>
            <a:endParaRPr lang="en-NZ" sz="1200" dirty="0">
              <a:solidFill>
                <a:schemeClr val="bg1"/>
              </a:solidFill>
            </a:endParaRPr>
          </a:p>
        </p:txBody>
      </p:sp>
      <p:sp>
        <p:nvSpPr>
          <p:cNvPr id="4" name="TextBox 3">
            <a:extLst>
              <a:ext uri="{FF2B5EF4-FFF2-40B4-BE49-F238E27FC236}">
                <a16:creationId xmlns:a16="http://schemas.microsoft.com/office/drawing/2014/main" id="{18B1ED8D-9E2E-4107-A74C-7B348A484CC9}"/>
              </a:ext>
            </a:extLst>
          </p:cNvPr>
          <p:cNvSpPr txBox="1"/>
          <p:nvPr/>
        </p:nvSpPr>
        <p:spPr>
          <a:xfrm>
            <a:off x="105759" y="2559631"/>
            <a:ext cx="3323241" cy="338554"/>
          </a:xfrm>
          <a:prstGeom prst="rect">
            <a:avLst/>
          </a:prstGeom>
          <a:noFill/>
        </p:spPr>
        <p:txBody>
          <a:bodyPr wrap="square" rtlCol="0">
            <a:spAutoFit/>
          </a:bodyPr>
          <a:lstStyle/>
          <a:p>
            <a:r>
              <a:rPr lang="en-NZ" sz="1600" dirty="0"/>
              <a:t>Sediment pond in base of quarry</a:t>
            </a:r>
          </a:p>
        </p:txBody>
      </p:sp>
    </p:spTree>
    <p:extLst>
      <p:ext uri="{BB962C8B-B14F-4D97-AF65-F5344CB8AC3E}">
        <p14:creationId xmlns:p14="http://schemas.microsoft.com/office/powerpoint/2010/main" val="321758264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BA72-54A3-4A13-9971-20CD404E1836}"/>
              </a:ext>
            </a:extLst>
          </p:cNvPr>
          <p:cNvSpPr>
            <a:spLocks noGrp="1"/>
          </p:cNvSpPr>
          <p:nvPr>
            <p:ph type="title"/>
          </p:nvPr>
        </p:nvSpPr>
        <p:spPr/>
        <p:txBody>
          <a:bodyPr/>
          <a:lstStyle/>
          <a:p>
            <a:r>
              <a:rPr lang="en-NZ" dirty="0"/>
              <a:t>Rock Embankment</a:t>
            </a:r>
          </a:p>
        </p:txBody>
      </p:sp>
      <p:sp>
        <p:nvSpPr>
          <p:cNvPr id="3" name="Content Placeholder 2">
            <a:extLst>
              <a:ext uri="{FF2B5EF4-FFF2-40B4-BE49-F238E27FC236}">
                <a16:creationId xmlns:a16="http://schemas.microsoft.com/office/drawing/2014/main" id="{BE71FFE7-A42C-49C1-9F4B-EBB1BD6F738A}"/>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668E5E1D-0EEF-491F-9950-BB273F031F0C}"/>
              </a:ext>
            </a:extLst>
          </p:cNvPr>
          <p:cNvPicPr/>
          <p:nvPr/>
        </p:nvPicPr>
        <p:blipFill>
          <a:blip r:embed="rId3"/>
          <a:stretch>
            <a:fillRect/>
          </a:stretch>
        </p:blipFill>
        <p:spPr>
          <a:xfrm>
            <a:off x="2717800" y="1177210"/>
            <a:ext cx="7543800" cy="5537200"/>
          </a:xfrm>
          <a:prstGeom prst="rect">
            <a:avLst/>
          </a:prstGeom>
          <a:ln>
            <a:solidFill>
              <a:schemeClr val="tx1"/>
            </a:solidFill>
          </a:ln>
        </p:spPr>
      </p:pic>
      <p:sp>
        <p:nvSpPr>
          <p:cNvPr id="5" name="TextBox 4">
            <a:extLst>
              <a:ext uri="{FF2B5EF4-FFF2-40B4-BE49-F238E27FC236}">
                <a16:creationId xmlns:a16="http://schemas.microsoft.com/office/drawing/2014/main" id="{B77A60C4-530F-44C6-B7CF-5DFE4E8E9326}"/>
              </a:ext>
            </a:extLst>
          </p:cNvPr>
          <p:cNvSpPr txBox="1"/>
          <p:nvPr/>
        </p:nvSpPr>
        <p:spPr>
          <a:xfrm>
            <a:off x="7721600" y="6591300"/>
            <a:ext cx="2540000" cy="246221"/>
          </a:xfrm>
          <a:prstGeom prst="rect">
            <a:avLst/>
          </a:prstGeom>
          <a:noFill/>
        </p:spPr>
        <p:txBody>
          <a:bodyPr wrap="square" rtlCol="0">
            <a:spAutoFit/>
          </a:bodyPr>
          <a:lstStyle/>
          <a:p>
            <a:r>
              <a:rPr lang="en-NZ" dirty="0"/>
              <a:t>Image Source: McConnell Dowell</a:t>
            </a:r>
          </a:p>
        </p:txBody>
      </p:sp>
    </p:spTree>
    <p:extLst>
      <p:ext uri="{BB962C8B-B14F-4D97-AF65-F5344CB8AC3E}">
        <p14:creationId xmlns:p14="http://schemas.microsoft.com/office/powerpoint/2010/main" val="96539004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F2734-F644-42A0-9ECB-693AE88DC7C5}"/>
              </a:ext>
            </a:extLst>
          </p:cNvPr>
          <p:cNvSpPr>
            <a:spLocks noGrp="1"/>
          </p:cNvSpPr>
          <p:nvPr>
            <p:ph type="title"/>
          </p:nvPr>
        </p:nvSpPr>
        <p:spPr>
          <a:xfrm>
            <a:off x="253426" y="0"/>
            <a:ext cx="11946467" cy="1054100"/>
          </a:xfrm>
        </p:spPr>
        <p:txBody>
          <a:bodyPr/>
          <a:lstStyle/>
          <a:p>
            <a:r>
              <a:rPr lang="en-NZ" dirty="0"/>
              <a:t>Stormwater</a:t>
            </a:r>
            <a:r>
              <a:rPr lang="en-NZ" sz="2800" dirty="0"/>
              <a:t> </a:t>
            </a:r>
            <a:r>
              <a:rPr lang="en-NZ" dirty="0"/>
              <a:t>Design</a:t>
            </a:r>
            <a:endParaRPr lang="en-NZ" sz="2800" dirty="0"/>
          </a:p>
        </p:txBody>
      </p:sp>
      <p:pic>
        <p:nvPicPr>
          <p:cNvPr id="4" name="Content Placeholder 3">
            <a:extLst>
              <a:ext uri="{FF2B5EF4-FFF2-40B4-BE49-F238E27FC236}">
                <a16:creationId xmlns:a16="http://schemas.microsoft.com/office/drawing/2014/main" id="{A0C0F39E-515F-4261-9863-1D39AD6E2D4B}"/>
              </a:ext>
            </a:extLst>
          </p:cNvPr>
          <p:cNvPicPr>
            <a:picLocks noGrp="1" noChangeAspect="1"/>
          </p:cNvPicPr>
          <p:nvPr>
            <p:ph idx="1"/>
          </p:nvPr>
        </p:nvPicPr>
        <p:blipFill>
          <a:blip r:embed="rId3"/>
          <a:stretch>
            <a:fillRect/>
          </a:stretch>
        </p:blipFill>
        <p:spPr>
          <a:xfrm>
            <a:off x="4931181" y="216222"/>
            <a:ext cx="7007393" cy="6378247"/>
          </a:xfrm>
          <a:prstGeom prst="rect">
            <a:avLst/>
          </a:prstGeom>
          <a:pattFill prst="pct40">
            <a:fgClr>
              <a:schemeClr val="accent1"/>
            </a:fgClr>
            <a:bgClr>
              <a:schemeClr val="bg1"/>
            </a:bgClr>
          </a:pattFill>
          <a:ln>
            <a:solidFill>
              <a:schemeClr val="tx1">
                <a:lumMod val="50000"/>
              </a:schemeClr>
            </a:solidFill>
          </a:ln>
        </p:spPr>
      </p:pic>
      <p:sp>
        <p:nvSpPr>
          <p:cNvPr id="14" name="Rectangle 13">
            <a:extLst>
              <a:ext uri="{FF2B5EF4-FFF2-40B4-BE49-F238E27FC236}">
                <a16:creationId xmlns:a16="http://schemas.microsoft.com/office/drawing/2014/main" id="{5F982EBE-8E57-4CB7-98DE-143FB8430E19}"/>
              </a:ext>
            </a:extLst>
          </p:cNvPr>
          <p:cNvSpPr/>
          <p:nvPr/>
        </p:nvSpPr>
        <p:spPr bwMode="auto">
          <a:xfrm rot="1675741">
            <a:off x="8668315" y="3631844"/>
            <a:ext cx="254641" cy="5767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0E41FDCC-C43F-4F0C-87AE-EF68031FBB1E}"/>
              </a:ext>
            </a:extLst>
          </p:cNvPr>
          <p:cNvSpPr/>
          <p:nvPr/>
        </p:nvSpPr>
        <p:spPr bwMode="auto">
          <a:xfrm flipV="1">
            <a:off x="7306926" y="5617882"/>
            <a:ext cx="400051" cy="418485"/>
          </a:xfrm>
          <a:prstGeom prst="arc">
            <a:avLst>
              <a:gd name="adj1" fmla="val 16200000"/>
              <a:gd name="adj2" fmla="val 545417"/>
            </a:avLst>
          </a:prstGeom>
          <a:noFill/>
          <a:ln w="22225" cap="flat" cmpd="sng" algn="ctr">
            <a:solidFill>
              <a:srgbClr val="FF0000"/>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47073D9-3BFF-45A8-9301-8074ED5AFDDC}"/>
              </a:ext>
            </a:extLst>
          </p:cNvPr>
          <p:cNvSpPr txBox="1"/>
          <p:nvPr/>
        </p:nvSpPr>
        <p:spPr>
          <a:xfrm>
            <a:off x="6570808" y="5488570"/>
            <a:ext cx="1648691" cy="338554"/>
          </a:xfrm>
          <a:prstGeom prst="rect">
            <a:avLst/>
          </a:prstGeom>
          <a:noFill/>
        </p:spPr>
        <p:txBody>
          <a:bodyPr wrap="square" rtlCol="0">
            <a:spAutoFit/>
          </a:bodyPr>
          <a:lstStyle/>
          <a:p>
            <a:r>
              <a:rPr lang="en-NZ" sz="1600" dirty="0">
                <a:solidFill>
                  <a:schemeClr val="bg1"/>
                </a:solidFill>
              </a:rPr>
              <a:t>Rock</a:t>
            </a:r>
            <a:r>
              <a:rPr lang="en-NZ" dirty="0">
                <a:solidFill>
                  <a:schemeClr val="bg1"/>
                </a:solidFill>
              </a:rPr>
              <a:t> </a:t>
            </a:r>
            <a:r>
              <a:rPr lang="en-NZ" sz="1600" dirty="0">
                <a:solidFill>
                  <a:schemeClr val="bg1"/>
                </a:solidFill>
              </a:rPr>
              <a:t>Cut</a:t>
            </a:r>
            <a:endParaRPr lang="en-NZ" dirty="0">
              <a:solidFill>
                <a:schemeClr val="bg1"/>
              </a:solidFill>
            </a:endParaRPr>
          </a:p>
        </p:txBody>
      </p:sp>
      <p:cxnSp>
        <p:nvCxnSpPr>
          <p:cNvPr id="30" name="Straight Connector 29">
            <a:extLst>
              <a:ext uri="{FF2B5EF4-FFF2-40B4-BE49-F238E27FC236}">
                <a16:creationId xmlns:a16="http://schemas.microsoft.com/office/drawing/2014/main" id="{DB6990AD-2D02-4149-B50B-DEC0E69DC807}"/>
              </a:ext>
            </a:extLst>
          </p:cNvPr>
          <p:cNvCxnSpPr>
            <a:cxnSpLocks/>
          </p:cNvCxnSpPr>
          <p:nvPr/>
        </p:nvCxnSpPr>
        <p:spPr bwMode="auto">
          <a:xfrm flipV="1">
            <a:off x="9255500" y="2870555"/>
            <a:ext cx="823682" cy="422541"/>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a:extLst>
              <a:ext uri="{FF2B5EF4-FFF2-40B4-BE49-F238E27FC236}">
                <a16:creationId xmlns:a16="http://schemas.microsoft.com/office/drawing/2014/main" id="{14EBAA56-3FA2-4EDF-A1B2-588E0C862D10}"/>
              </a:ext>
            </a:extLst>
          </p:cNvPr>
          <p:cNvSpPr txBox="1"/>
          <p:nvPr/>
        </p:nvSpPr>
        <p:spPr>
          <a:xfrm rot="20007563">
            <a:off x="8994127" y="2760989"/>
            <a:ext cx="1274618" cy="307777"/>
          </a:xfrm>
          <a:prstGeom prst="rect">
            <a:avLst/>
          </a:prstGeom>
          <a:noFill/>
        </p:spPr>
        <p:txBody>
          <a:bodyPr wrap="square" rtlCol="0">
            <a:spAutoFit/>
          </a:bodyPr>
          <a:lstStyle/>
          <a:p>
            <a:r>
              <a:rPr lang="en-NZ" sz="1400" dirty="0">
                <a:solidFill>
                  <a:schemeClr val="bg1"/>
                </a:solidFill>
              </a:rPr>
              <a:t>Catch Bench</a:t>
            </a:r>
          </a:p>
        </p:txBody>
      </p:sp>
      <p:sp>
        <p:nvSpPr>
          <p:cNvPr id="34" name="TextBox 33">
            <a:extLst>
              <a:ext uri="{FF2B5EF4-FFF2-40B4-BE49-F238E27FC236}">
                <a16:creationId xmlns:a16="http://schemas.microsoft.com/office/drawing/2014/main" id="{938C55D1-5302-45CF-933C-C1683A25546D}"/>
              </a:ext>
            </a:extLst>
          </p:cNvPr>
          <p:cNvSpPr txBox="1"/>
          <p:nvPr/>
        </p:nvSpPr>
        <p:spPr>
          <a:xfrm>
            <a:off x="213270" y="2292260"/>
            <a:ext cx="4001074" cy="523220"/>
          </a:xfrm>
          <a:prstGeom prst="rect">
            <a:avLst/>
          </a:prstGeom>
          <a:noFill/>
        </p:spPr>
        <p:txBody>
          <a:bodyPr wrap="square" rtlCol="0">
            <a:spAutoFit/>
          </a:bodyPr>
          <a:lstStyle/>
          <a:p>
            <a:r>
              <a:rPr lang="en-NZ" sz="2800" dirty="0"/>
              <a:t>New Assets:</a:t>
            </a:r>
          </a:p>
        </p:txBody>
      </p:sp>
      <p:sp>
        <p:nvSpPr>
          <p:cNvPr id="24" name="Star: 5 Points 23">
            <a:extLst>
              <a:ext uri="{FF2B5EF4-FFF2-40B4-BE49-F238E27FC236}">
                <a16:creationId xmlns:a16="http://schemas.microsoft.com/office/drawing/2014/main" id="{4D392B47-34CC-4179-A436-AD8171CE3E7A}"/>
              </a:ext>
            </a:extLst>
          </p:cNvPr>
          <p:cNvSpPr/>
          <p:nvPr/>
        </p:nvSpPr>
        <p:spPr bwMode="auto">
          <a:xfrm>
            <a:off x="9373979" y="3350459"/>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1" name="Star: 5 Points 30">
            <a:extLst>
              <a:ext uri="{FF2B5EF4-FFF2-40B4-BE49-F238E27FC236}">
                <a16:creationId xmlns:a16="http://schemas.microsoft.com/office/drawing/2014/main" id="{949D9DE2-126F-4567-A4E0-0E6DF8CFEED7}"/>
              </a:ext>
            </a:extLst>
          </p:cNvPr>
          <p:cNvSpPr/>
          <p:nvPr/>
        </p:nvSpPr>
        <p:spPr bwMode="auto">
          <a:xfrm>
            <a:off x="9625242" y="3144118"/>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2" name="Star: 5 Points 31">
            <a:extLst>
              <a:ext uri="{FF2B5EF4-FFF2-40B4-BE49-F238E27FC236}">
                <a16:creationId xmlns:a16="http://schemas.microsoft.com/office/drawing/2014/main" id="{87C5FD74-1A5C-4AC2-8443-3D5540AB9280}"/>
              </a:ext>
            </a:extLst>
          </p:cNvPr>
          <p:cNvSpPr/>
          <p:nvPr/>
        </p:nvSpPr>
        <p:spPr bwMode="auto">
          <a:xfrm>
            <a:off x="10075656" y="2680869"/>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5" name="Star: 5 Points 34">
            <a:extLst>
              <a:ext uri="{FF2B5EF4-FFF2-40B4-BE49-F238E27FC236}">
                <a16:creationId xmlns:a16="http://schemas.microsoft.com/office/drawing/2014/main" id="{CE80B097-57D2-4FB4-92DC-BC617CA38172}"/>
              </a:ext>
            </a:extLst>
          </p:cNvPr>
          <p:cNvSpPr/>
          <p:nvPr/>
        </p:nvSpPr>
        <p:spPr bwMode="auto">
          <a:xfrm>
            <a:off x="10270347" y="2246355"/>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6" name="Star: 5 Points 35">
            <a:extLst>
              <a:ext uri="{FF2B5EF4-FFF2-40B4-BE49-F238E27FC236}">
                <a16:creationId xmlns:a16="http://schemas.microsoft.com/office/drawing/2014/main" id="{05E844ED-D30A-4547-9119-E75E6DA24CBF}"/>
              </a:ext>
            </a:extLst>
          </p:cNvPr>
          <p:cNvSpPr/>
          <p:nvPr/>
        </p:nvSpPr>
        <p:spPr bwMode="auto">
          <a:xfrm>
            <a:off x="403058" y="3681096"/>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2424466C-9006-4FCB-9372-CFD8EBE03C54}"/>
              </a:ext>
            </a:extLst>
          </p:cNvPr>
          <p:cNvCxnSpPr>
            <a:cxnSpLocks/>
          </p:cNvCxnSpPr>
          <p:nvPr/>
        </p:nvCxnSpPr>
        <p:spPr bwMode="auto">
          <a:xfrm flipH="1">
            <a:off x="529055" y="3131986"/>
            <a:ext cx="1024" cy="161110"/>
          </a:xfrm>
          <a:prstGeom prst="line">
            <a:avLst/>
          </a:prstGeom>
          <a:solidFill>
            <a:schemeClr val="accent1"/>
          </a:solidFill>
          <a:ln w="1905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a:extLst>
              <a:ext uri="{FF2B5EF4-FFF2-40B4-BE49-F238E27FC236}">
                <a16:creationId xmlns:a16="http://schemas.microsoft.com/office/drawing/2014/main" id="{4456EDB2-5240-4081-8E65-F0C4B000FE4E}"/>
              </a:ext>
            </a:extLst>
          </p:cNvPr>
          <p:cNvSpPr txBox="1"/>
          <p:nvPr/>
        </p:nvSpPr>
        <p:spPr>
          <a:xfrm>
            <a:off x="1075267" y="3000670"/>
            <a:ext cx="2571818" cy="1477328"/>
          </a:xfrm>
          <a:prstGeom prst="rect">
            <a:avLst/>
          </a:prstGeom>
          <a:noFill/>
        </p:spPr>
        <p:txBody>
          <a:bodyPr wrap="square" rtlCol="0">
            <a:spAutoFit/>
          </a:bodyPr>
          <a:lstStyle/>
          <a:p>
            <a:r>
              <a:rPr lang="en-NZ" sz="1800" dirty="0"/>
              <a:t>Flumes </a:t>
            </a:r>
          </a:p>
          <a:p>
            <a:endParaRPr lang="en-NZ" sz="1800" dirty="0"/>
          </a:p>
          <a:p>
            <a:r>
              <a:rPr lang="en-NZ" sz="1800" dirty="0"/>
              <a:t>Pipes/Channels </a:t>
            </a:r>
          </a:p>
          <a:p>
            <a:endParaRPr lang="en-NZ" sz="1800" dirty="0"/>
          </a:p>
          <a:p>
            <a:r>
              <a:rPr lang="en-NZ" sz="1800" dirty="0"/>
              <a:t>Rockfall Embankment</a:t>
            </a:r>
          </a:p>
        </p:txBody>
      </p:sp>
      <p:sp>
        <p:nvSpPr>
          <p:cNvPr id="28" name="Rectangle 27">
            <a:extLst>
              <a:ext uri="{FF2B5EF4-FFF2-40B4-BE49-F238E27FC236}">
                <a16:creationId xmlns:a16="http://schemas.microsoft.com/office/drawing/2014/main" id="{894B9102-11B8-45CC-B420-E240BF9D6B68}"/>
              </a:ext>
            </a:extLst>
          </p:cNvPr>
          <p:cNvSpPr/>
          <p:nvPr/>
        </p:nvSpPr>
        <p:spPr bwMode="auto">
          <a:xfrm>
            <a:off x="387273" y="4239318"/>
            <a:ext cx="426675" cy="170222"/>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9" name="Star: 5 Points 28">
            <a:extLst>
              <a:ext uri="{FF2B5EF4-FFF2-40B4-BE49-F238E27FC236}">
                <a16:creationId xmlns:a16="http://schemas.microsoft.com/office/drawing/2014/main" id="{707EFC7F-279B-41FE-9963-6B0E9855552D}"/>
              </a:ext>
            </a:extLst>
          </p:cNvPr>
          <p:cNvSpPr/>
          <p:nvPr/>
        </p:nvSpPr>
        <p:spPr bwMode="auto">
          <a:xfrm>
            <a:off x="7967504" y="4457956"/>
            <a:ext cx="251995" cy="170222"/>
          </a:xfrm>
          <a:prstGeom prst="star5">
            <a:avLst/>
          </a:prstGeom>
          <a:solidFill>
            <a:schemeClr val="bg1"/>
          </a:solidFill>
          <a:ln w="9525" cap="flat" cmpd="sng" algn="ctr">
            <a:solidFill>
              <a:srgbClr val="002060"/>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8" name="Star: 5 Points 37">
            <a:extLst>
              <a:ext uri="{FF2B5EF4-FFF2-40B4-BE49-F238E27FC236}">
                <a16:creationId xmlns:a16="http://schemas.microsoft.com/office/drawing/2014/main" id="{0B6831A3-1785-44C4-8119-9683B83CB7C9}"/>
              </a:ext>
            </a:extLst>
          </p:cNvPr>
          <p:cNvSpPr/>
          <p:nvPr/>
        </p:nvSpPr>
        <p:spPr bwMode="auto">
          <a:xfrm>
            <a:off x="8570566" y="3726272"/>
            <a:ext cx="251995" cy="170222"/>
          </a:xfrm>
          <a:prstGeom prst="star5">
            <a:avLst/>
          </a:prstGeom>
          <a:solidFill>
            <a:schemeClr val="bg1"/>
          </a:solidFill>
          <a:ln w="9525" cap="flat" cmpd="sng" algn="ctr">
            <a:solidFill>
              <a:srgbClr val="002060"/>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9" name="Star: 5 Points 38">
            <a:extLst>
              <a:ext uri="{FF2B5EF4-FFF2-40B4-BE49-F238E27FC236}">
                <a16:creationId xmlns:a16="http://schemas.microsoft.com/office/drawing/2014/main" id="{3DFCA7AD-4C8D-4AAF-924F-A6E72CA6851B}"/>
              </a:ext>
            </a:extLst>
          </p:cNvPr>
          <p:cNvSpPr/>
          <p:nvPr/>
        </p:nvSpPr>
        <p:spPr bwMode="auto">
          <a:xfrm>
            <a:off x="8219499" y="3690333"/>
            <a:ext cx="251995" cy="170222"/>
          </a:xfrm>
          <a:prstGeom prst="star5">
            <a:avLst/>
          </a:prstGeom>
          <a:solidFill>
            <a:schemeClr val="bg1"/>
          </a:solidFill>
          <a:ln w="9525" cap="flat" cmpd="sng" algn="ctr">
            <a:solidFill>
              <a:srgbClr val="002060"/>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0" name="Star: 5 Points 39">
            <a:extLst>
              <a:ext uri="{FF2B5EF4-FFF2-40B4-BE49-F238E27FC236}">
                <a16:creationId xmlns:a16="http://schemas.microsoft.com/office/drawing/2014/main" id="{8C10A345-F4ED-4E59-A50B-B3856FEF612B}"/>
              </a:ext>
            </a:extLst>
          </p:cNvPr>
          <p:cNvSpPr/>
          <p:nvPr/>
        </p:nvSpPr>
        <p:spPr bwMode="auto">
          <a:xfrm>
            <a:off x="8064162" y="3792722"/>
            <a:ext cx="251995" cy="170222"/>
          </a:xfrm>
          <a:prstGeom prst="star5">
            <a:avLst/>
          </a:prstGeom>
          <a:solidFill>
            <a:schemeClr val="bg1"/>
          </a:solidFill>
          <a:ln w="9525" cap="flat" cmpd="sng" algn="ctr">
            <a:solidFill>
              <a:srgbClr val="002060"/>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1" name="Star: 5 Points 40">
            <a:extLst>
              <a:ext uri="{FF2B5EF4-FFF2-40B4-BE49-F238E27FC236}">
                <a16:creationId xmlns:a16="http://schemas.microsoft.com/office/drawing/2014/main" id="{8D5E2297-9CA5-4F67-ADB0-FF5F2C2F01A3}"/>
              </a:ext>
            </a:extLst>
          </p:cNvPr>
          <p:cNvSpPr/>
          <p:nvPr/>
        </p:nvSpPr>
        <p:spPr bwMode="auto">
          <a:xfrm>
            <a:off x="403058" y="3111029"/>
            <a:ext cx="251995" cy="170222"/>
          </a:xfrm>
          <a:prstGeom prst="star5">
            <a:avLst/>
          </a:prstGeom>
          <a:solidFill>
            <a:schemeClr val="bg1"/>
          </a:solidFill>
          <a:ln w="9525" cap="flat" cmpd="sng" algn="ctr">
            <a:solidFill>
              <a:srgbClr val="002060"/>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5" name="Star: 5 Points 24">
            <a:extLst>
              <a:ext uri="{FF2B5EF4-FFF2-40B4-BE49-F238E27FC236}">
                <a16:creationId xmlns:a16="http://schemas.microsoft.com/office/drawing/2014/main" id="{EBDB6D92-FD12-45D1-A4BB-796F5A5796A2}"/>
              </a:ext>
            </a:extLst>
          </p:cNvPr>
          <p:cNvSpPr/>
          <p:nvPr/>
        </p:nvSpPr>
        <p:spPr bwMode="auto">
          <a:xfrm>
            <a:off x="6570808" y="6401884"/>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2" name="Star: 5 Points 41">
            <a:extLst>
              <a:ext uri="{FF2B5EF4-FFF2-40B4-BE49-F238E27FC236}">
                <a16:creationId xmlns:a16="http://schemas.microsoft.com/office/drawing/2014/main" id="{D0FAEB3E-D422-4554-90DD-108093F0A239}"/>
              </a:ext>
            </a:extLst>
          </p:cNvPr>
          <p:cNvSpPr/>
          <p:nvPr/>
        </p:nvSpPr>
        <p:spPr bwMode="auto">
          <a:xfrm>
            <a:off x="8653713" y="3660679"/>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3" name="Star: 5 Points 42">
            <a:extLst>
              <a:ext uri="{FF2B5EF4-FFF2-40B4-BE49-F238E27FC236}">
                <a16:creationId xmlns:a16="http://schemas.microsoft.com/office/drawing/2014/main" id="{19F3D1AE-A699-48C3-8FF7-418303B6FF7A}"/>
              </a:ext>
            </a:extLst>
          </p:cNvPr>
          <p:cNvSpPr/>
          <p:nvPr/>
        </p:nvSpPr>
        <p:spPr bwMode="auto">
          <a:xfrm>
            <a:off x="7812167" y="4425555"/>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4" name="Star: 5 Points 43">
            <a:extLst>
              <a:ext uri="{FF2B5EF4-FFF2-40B4-BE49-F238E27FC236}">
                <a16:creationId xmlns:a16="http://schemas.microsoft.com/office/drawing/2014/main" id="{7E1E7CF7-9861-4055-8040-402039ADC5E4}"/>
              </a:ext>
            </a:extLst>
          </p:cNvPr>
          <p:cNvSpPr/>
          <p:nvPr/>
        </p:nvSpPr>
        <p:spPr bwMode="auto">
          <a:xfrm>
            <a:off x="6919609" y="6029393"/>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5" name="Star: 5 Points 44">
            <a:extLst>
              <a:ext uri="{FF2B5EF4-FFF2-40B4-BE49-F238E27FC236}">
                <a16:creationId xmlns:a16="http://schemas.microsoft.com/office/drawing/2014/main" id="{09C0AE7C-828A-4AB0-8323-0D76454B37D2}"/>
              </a:ext>
            </a:extLst>
          </p:cNvPr>
          <p:cNvSpPr/>
          <p:nvPr/>
        </p:nvSpPr>
        <p:spPr bwMode="auto">
          <a:xfrm>
            <a:off x="7506951" y="5786214"/>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6" name="Star: 5 Points 45">
            <a:extLst>
              <a:ext uri="{FF2B5EF4-FFF2-40B4-BE49-F238E27FC236}">
                <a16:creationId xmlns:a16="http://schemas.microsoft.com/office/drawing/2014/main" id="{93E4DFC5-C084-45CD-BE13-B241AFFA4115}"/>
              </a:ext>
            </a:extLst>
          </p:cNvPr>
          <p:cNvSpPr/>
          <p:nvPr/>
        </p:nvSpPr>
        <p:spPr bwMode="auto">
          <a:xfrm>
            <a:off x="7390466" y="5863831"/>
            <a:ext cx="251995" cy="17022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05785"/>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7191-FF38-4336-9643-65E49CD5DB2E}"/>
              </a:ext>
            </a:extLst>
          </p:cNvPr>
          <p:cNvSpPr>
            <a:spLocks noGrp="1"/>
          </p:cNvSpPr>
          <p:nvPr>
            <p:ph type="title"/>
          </p:nvPr>
        </p:nvSpPr>
        <p:spPr/>
        <p:txBody>
          <a:bodyPr/>
          <a:lstStyle/>
          <a:p>
            <a:r>
              <a:rPr lang="en-NZ" dirty="0"/>
              <a:t>Key Design Challenges</a:t>
            </a:r>
          </a:p>
        </p:txBody>
      </p:sp>
      <p:sp>
        <p:nvSpPr>
          <p:cNvPr id="3" name="Content Placeholder 2">
            <a:extLst>
              <a:ext uri="{FF2B5EF4-FFF2-40B4-BE49-F238E27FC236}">
                <a16:creationId xmlns:a16="http://schemas.microsoft.com/office/drawing/2014/main" id="{DDCD6556-378D-49A5-9684-D35FDBD14960}"/>
              </a:ext>
            </a:extLst>
          </p:cNvPr>
          <p:cNvSpPr>
            <a:spLocks noGrp="1"/>
          </p:cNvSpPr>
          <p:nvPr>
            <p:ph idx="1"/>
          </p:nvPr>
        </p:nvSpPr>
        <p:spPr/>
        <p:txBody>
          <a:bodyPr/>
          <a:lstStyle/>
          <a:p>
            <a:r>
              <a:rPr lang="en-US" dirty="0"/>
              <a:t>Multi-disciplinary design environment</a:t>
            </a:r>
            <a:endParaRPr lang="en-NZ" dirty="0"/>
          </a:p>
          <a:p>
            <a:pPr lvl="0"/>
            <a:r>
              <a:rPr lang="en-NZ" dirty="0"/>
              <a:t>Narrow road</a:t>
            </a:r>
          </a:p>
          <a:p>
            <a:pPr lvl="0"/>
            <a:r>
              <a:rPr lang="en-NZ" dirty="0"/>
              <a:t>Large concentrated flows in several places</a:t>
            </a:r>
          </a:p>
          <a:p>
            <a:pPr lvl="0"/>
            <a:r>
              <a:rPr lang="en-NZ" dirty="0"/>
              <a:t>The need to mimic pre-earthquake flow patterns</a:t>
            </a:r>
          </a:p>
          <a:p>
            <a:pPr lvl="0"/>
            <a:r>
              <a:rPr lang="en-NZ" dirty="0"/>
              <a:t>Steep slopes</a:t>
            </a:r>
          </a:p>
          <a:p>
            <a:pPr lvl="0"/>
            <a:r>
              <a:rPr lang="en-NZ" dirty="0"/>
              <a:t>Highly erodible loess soils </a:t>
            </a:r>
          </a:p>
          <a:p>
            <a:pPr lvl="0"/>
            <a:r>
              <a:rPr lang="en-NZ" dirty="0"/>
              <a:t>Managing cycle safety</a:t>
            </a:r>
          </a:p>
          <a:p>
            <a:pPr lvl="0"/>
            <a:r>
              <a:rPr lang="en-NZ" dirty="0"/>
              <a:t>No or minimal maintenance required</a:t>
            </a:r>
          </a:p>
          <a:p>
            <a:r>
              <a:rPr lang="en-US" dirty="0"/>
              <a:t>29 Retaining walls (1 to 5m high) to manage drainage along/over</a:t>
            </a:r>
          </a:p>
        </p:txBody>
      </p:sp>
    </p:spTree>
    <p:extLst>
      <p:ext uri="{BB962C8B-B14F-4D97-AF65-F5344CB8AC3E}">
        <p14:creationId xmlns:p14="http://schemas.microsoft.com/office/powerpoint/2010/main" val="831901100"/>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1625-A505-4860-B9FC-E4D096A56B58}"/>
              </a:ext>
            </a:extLst>
          </p:cNvPr>
          <p:cNvSpPr>
            <a:spLocks noGrp="1"/>
          </p:cNvSpPr>
          <p:nvPr>
            <p:ph type="title"/>
          </p:nvPr>
        </p:nvSpPr>
        <p:spPr/>
        <p:txBody>
          <a:bodyPr/>
          <a:lstStyle/>
          <a:p>
            <a:r>
              <a:rPr lang="en-NZ" dirty="0"/>
              <a:t>Catch Bench</a:t>
            </a:r>
          </a:p>
        </p:txBody>
      </p:sp>
      <p:sp>
        <p:nvSpPr>
          <p:cNvPr id="5" name="Content Placeholder 4">
            <a:extLst>
              <a:ext uri="{FF2B5EF4-FFF2-40B4-BE49-F238E27FC236}">
                <a16:creationId xmlns:a16="http://schemas.microsoft.com/office/drawing/2014/main" id="{2D904D70-5E57-41EB-9EAB-F260968CE0B8}"/>
              </a:ext>
            </a:extLst>
          </p:cNvPr>
          <p:cNvSpPr>
            <a:spLocks noGrp="1"/>
          </p:cNvSpPr>
          <p:nvPr>
            <p:ph idx="1"/>
          </p:nvPr>
        </p:nvSpPr>
        <p:spPr/>
        <p:txBody>
          <a:bodyPr/>
          <a:lstStyle/>
          <a:p>
            <a:endParaRPr lang="en-NZ" dirty="0"/>
          </a:p>
        </p:txBody>
      </p:sp>
      <p:pic>
        <p:nvPicPr>
          <p:cNvPr id="6" name="Picture 5">
            <a:extLst>
              <a:ext uri="{FF2B5EF4-FFF2-40B4-BE49-F238E27FC236}">
                <a16:creationId xmlns:a16="http://schemas.microsoft.com/office/drawing/2014/main" id="{BDEC7746-6CAE-4C13-B36F-3B7EA52C21B9}"/>
              </a:ext>
            </a:extLst>
          </p:cNvPr>
          <p:cNvPicPr>
            <a:picLocks noChangeAspect="1"/>
          </p:cNvPicPr>
          <p:nvPr/>
        </p:nvPicPr>
        <p:blipFill>
          <a:blip r:embed="rId3"/>
          <a:stretch>
            <a:fillRect/>
          </a:stretch>
        </p:blipFill>
        <p:spPr>
          <a:xfrm>
            <a:off x="774183" y="1400706"/>
            <a:ext cx="9209789" cy="5161353"/>
          </a:xfrm>
          <a:prstGeom prst="rect">
            <a:avLst/>
          </a:prstGeom>
        </p:spPr>
      </p:pic>
    </p:spTree>
    <p:extLst>
      <p:ext uri="{BB962C8B-B14F-4D97-AF65-F5344CB8AC3E}">
        <p14:creationId xmlns:p14="http://schemas.microsoft.com/office/powerpoint/2010/main" val="2205518668"/>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315C70D0-FE83-45E6-A63C-B42635C5AB2A}"/>
              </a:ext>
            </a:extLst>
          </p:cNvPr>
          <p:cNvSpPr/>
          <p:nvPr/>
        </p:nvSpPr>
        <p:spPr bwMode="auto">
          <a:xfrm>
            <a:off x="762000" y="5518150"/>
            <a:ext cx="393700" cy="361950"/>
          </a:xfrm>
          <a:custGeom>
            <a:avLst/>
            <a:gdLst>
              <a:gd name="connsiteX0" fmla="*/ 387350 w 393700"/>
              <a:gd name="connsiteY0" fmla="*/ 0 h 361950"/>
              <a:gd name="connsiteX1" fmla="*/ 393700 w 393700"/>
              <a:gd name="connsiteY1" fmla="*/ 234950 h 361950"/>
              <a:gd name="connsiteX2" fmla="*/ 279400 w 393700"/>
              <a:gd name="connsiteY2" fmla="*/ 241300 h 361950"/>
              <a:gd name="connsiteX3" fmla="*/ 158750 w 393700"/>
              <a:gd name="connsiteY3" fmla="*/ 361950 h 361950"/>
              <a:gd name="connsiteX4" fmla="*/ 0 w 393700"/>
              <a:gd name="connsiteY4" fmla="*/ 228600 h 361950"/>
              <a:gd name="connsiteX5" fmla="*/ 215900 w 393700"/>
              <a:gd name="connsiteY5" fmla="*/ 31750 h 361950"/>
              <a:gd name="connsiteX6" fmla="*/ 387350 w 393700"/>
              <a:gd name="connsiteY6"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00" h="361950">
                <a:moveTo>
                  <a:pt x="387350" y="0"/>
                </a:moveTo>
                <a:lnTo>
                  <a:pt x="393700" y="234950"/>
                </a:lnTo>
                <a:lnTo>
                  <a:pt x="279400" y="241300"/>
                </a:lnTo>
                <a:lnTo>
                  <a:pt x="158750" y="361950"/>
                </a:lnTo>
                <a:lnTo>
                  <a:pt x="0" y="228600"/>
                </a:lnTo>
                <a:lnTo>
                  <a:pt x="215900" y="31750"/>
                </a:lnTo>
                <a:lnTo>
                  <a:pt x="387350" y="0"/>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6C822D4-6533-43C4-ABAC-DF2905B00286}"/>
              </a:ext>
            </a:extLst>
          </p:cNvPr>
          <p:cNvSpPr>
            <a:spLocks noGrp="1"/>
          </p:cNvSpPr>
          <p:nvPr>
            <p:ph type="title"/>
          </p:nvPr>
        </p:nvSpPr>
        <p:spPr/>
        <p:txBody>
          <a:bodyPr/>
          <a:lstStyle/>
          <a:p>
            <a:r>
              <a:rPr lang="en-NZ" dirty="0"/>
              <a:t>Catch bench drainage</a:t>
            </a:r>
          </a:p>
        </p:txBody>
      </p:sp>
      <p:sp>
        <p:nvSpPr>
          <p:cNvPr id="15" name="Freeform: Shape 14">
            <a:extLst>
              <a:ext uri="{FF2B5EF4-FFF2-40B4-BE49-F238E27FC236}">
                <a16:creationId xmlns:a16="http://schemas.microsoft.com/office/drawing/2014/main" id="{32AA96DA-36F8-4F75-8730-425E252EE257}"/>
              </a:ext>
            </a:extLst>
          </p:cNvPr>
          <p:cNvSpPr/>
          <p:nvPr/>
        </p:nvSpPr>
        <p:spPr bwMode="auto">
          <a:xfrm>
            <a:off x="4160520" y="5059680"/>
            <a:ext cx="3870960" cy="358140"/>
          </a:xfrm>
          <a:custGeom>
            <a:avLst/>
            <a:gdLst>
              <a:gd name="connsiteX0" fmla="*/ 7620 w 3870960"/>
              <a:gd name="connsiteY0" fmla="*/ 213360 h 358140"/>
              <a:gd name="connsiteX1" fmla="*/ 3870960 w 3870960"/>
              <a:gd name="connsiteY1" fmla="*/ 0 h 358140"/>
              <a:gd name="connsiteX2" fmla="*/ 3870960 w 3870960"/>
              <a:gd name="connsiteY2" fmla="*/ 144780 h 358140"/>
              <a:gd name="connsiteX3" fmla="*/ 0 w 3870960"/>
              <a:gd name="connsiteY3" fmla="*/ 358140 h 358140"/>
              <a:gd name="connsiteX4" fmla="*/ 7620 w 3870960"/>
              <a:gd name="connsiteY4" fmla="*/ 213360 h 35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60" h="358140">
                <a:moveTo>
                  <a:pt x="7620" y="213360"/>
                </a:moveTo>
                <a:lnTo>
                  <a:pt x="3870960" y="0"/>
                </a:lnTo>
                <a:lnTo>
                  <a:pt x="3870960" y="144780"/>
                </a:lnTo>
                <a:lnTo>
                  <a:pt x="0" y="358140"/>
                </a:lnTo>
                <a:lnTo>
                  <a:pt x="7620" y="213360"/>
                </a:lnTo>
                <a:close/>
              </a:path>
            </a:pathLst>
          </a:custGeom>
          <a:pattFill prst="narVert">
            <a:fgClr>
              <a:srgbClr val="002060"/>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9F1635DA-D2BB-4BA4-8379-AD9EA7D21073}"/>
              </a:ext>
            </a:extLst>
          </p:cNvPr>
          <p:cNvSpPr/>
          <p:nvPr/>
        </p:nvSpPr>
        <p:spPr bwMode="auto">
          <a:xfrm>
            <a:off x="4184928" y="4306405"/>
            <a:ext cx="3870960" cy="975360"/>
          </a:xfrm>
          <a:custGeom>
            <a:avLst/>
            <a:gdLst>
              <a:gd name="connsiteX0" fmla="*/ 22860 w 3870960"/>
              <a:gd name="connsiteY0" fmla="*/ 0 h 975360"/>
              <a:gd name="connsiteX1" fmla="*/ 3863340 w 3870960"/>
              <a:gd name="connsiteY1" fmla="*/ 480060 h 975360"/>
              <a:gd name="connsiteX2" fmla="*/ 3870960 w 3870960"/>
              <a:gd name="connsiteY2" fmla="*/ 777240 h 975360"/>
              <a:gd name="connsiteX3" fmla="*/ 0 w 3870960"/>
              <a:gd name="connsiteY3" fmla="*/ 975360 h 975360"/>
              <a:gd name="connsiteX4" fmla="*/ 22860 w 3870960"/>
              <a:gd name="connsiteY4" fmla="*/ 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60" h="975360">
                <a:moveTo>
                  <a:pt x="22860" y="0"/>
                </a:moveTo>
                <a:lnTo>
                  <a:pt x="3863340" y="480060"/>
                </a:lnTo>
                <a:lnTo>
                  <a:pt x="3870960" y="777240"/>
                </a:lnTo>
                <a:lnTo>
                  <a:pt x="0" y="975360"/>
                </a:lnTo>
                <a:lnTo>
                  <a:pt x="22860" y="0"/>
                </a:lnTo>
                <a:close/>
              </a:path>
            </a:pathLst>
          </a:custGeom>
          <a:pattFill prst="lgConfetti">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01BA966-EF9D-4F96-9A0D-8D694D019083}"/>
              </a:ext>
            </a:extLst>
          </p:cNvPr>
          <p:cNvSpPr/>
          <p:nvPr/>
        </p:nvSpPr>
        <p:spPr bwMode="auto">
          <a:xfrm>
            <a:off x="3268980" y="3497580"/>
            <a:ext cx="464820"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48B963E-81CD-46BE-ACF5-FFCDC3F80B86}"/>
              </a:ext>
            </a:extLst>
          </p:cNvPr>
          <p:cNvSpPr/>
          <p:nvPr/>
        </p:nvSpPr>
        <p:spPr bwMode="auto">
          <a:xfrm>
            <a:off x="3133725" y="3878580"/>
            <a:ext cx="464820"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4C2E0535-1120-4C2C-BD6D-3B097CEA20E6}"/>
              </a:ext>
            </a:extLst>
          </p:cNvPr>
          <p:cNvSpPr/>
          <p:nvPr/>
        </p:nvSpPr>
        <p:spPr bwMode="auto">
          <a:xfrm>
            <a:off x="3546022" y="3888195"/>
            <a:ext cx="464820"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2D25001-602E-4A45-ABDF-53A101763E82}"/>
              </a:ext>
            </a:extLst>
          </p:cNvPr>
          <p:cNvSpPr/>
          <p:nvPr/>
        </p:nvSpPr>
        <p:spPr bwMode="auto">
          <a:xfrm>
            <a:off x="2398259" y="4259580"/>
            <a:ext cx="464820"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1471822-F764-4794-961D-0C0E84574E7F}"/>
              </a:ext>
            </a:extLst>
          </p:cNvPr>
          <p:cNvSpPr/>
          <p:nvPr/>
        </p:nvSpPr>
        <p:spPr bwMode="auto">
          <a:xfrm>
            <a:off x="2843743" y="4260799"/>
            <a:ext cx="464820"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14DF4F7C-2B64-4A2F-ACF6-5109D8D20BE6}"/>
              </a:ext>
            </a:extLst>
          </p:cNvPr>
          <p:cNvSpPr/>
          <p:nvPr/>
        </p:nvSpPr>
        <p:spPr bwMode="auto">
          <a:xfrm>
            <a:off x="2682104" y="3878580"/>
            <a:ext cx="464820"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574BE81-2C60-4A1F-96CA-9047BE0D4203}"/>
              </a:ext>
            </a:extLst>
          </p:cNvPr>
          <p:cNvSpPr/>
          <p:nvPr/>
        </p:nvSpPr>
        <p:spPr bwMode="auto">
          <a:xfrm>
            <a:off x="3313612" y="4259580"/>
            <a:ext cx="464820"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86CF14B-69EE-4180-976C-4529420D661C}"/>
              </a:ext>
            </a:extLst>
          </p:cNvPr>
          <p:cNvSpPr/>
          <p:nvPr/>
        </p:nvSpPr>
        <p:spPr bwMode="auto">
          <a:xfrm>
            <a:off x="3778432" y="4269195"/>
            <a:ext cx="450128"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4C9D7666-9247-4F0E-9F88-5CD029E3D641}"/>
              </a:ext>
            </a:extLst>
          </p:cNvPr>
          <p:cNvCxnSpPr>
            <a:cxnSpLocks/>
          </p:cNvCxnSpPr>
          <p:nvPr/>
        </p:nvCxnSpPr>
        <p:spPr bwMode="auto">
          <a:xfrm flipH="1">
            <a:off x="777240" y="5257800"/>
            <a:ext cx="954269" cy="92982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eform: Shape 30">
            <a:extLst>
              <a:ext uri="{FF2B5EF4-FFF2-40B4-BE49-F238E27FC236}">
                <a16:creationId xmlns:a16="http://schemas.microsoft.com/office/drawing/2014/main" id="{0924C971-A6B4-43AB-A098-AA4849706950}"/>
              </a:ext>
            </a:extLst>
          </p:cNvPr>
          <p:cNvSpPr/>
          <p:nvPr/>
        </p:nvSpPr>
        <p:spPr bwMode="auto">
          <a:xfrm>
            <a:off x="1150620" y="5280660"/>
            <a:ext cx="3063834" cy="472440"/>
          </a:xfrm>
          <a:custGeom>
            <a:avLst/>
            <a:gdLst>
              <a:gd name="connsiteX0" fmla="*/ 3002280 w 3017520"/>
              <a:gd name="connsiteY0" fmla="*/ 0 h 472440"/>
              <a:gd name="connsiteX1" fmla="*/ 3017520 w 3017520"/>
              <a:gd name="connsiteY1" fmla="*/ 259080 h 472440"/>
              <a:gd name="connsiteX2" fmla="*/ 0 w 3017520"/>
              <a:gd name="connsiteY2" fmla="*/ 472440 h 472440"/>
              <a:gd name="connsiteX3" fmla="*/ 7620 w 3017520"/>
              <a:gd name="connsiteY3" fmla="*/ 243840 h 472440"/>
              <a:gd name="connsiteX4" fmla="*/ 3002280 w 3017520"/>
              <a:gd name="connsiteY4" fmla="*/ 0 h 47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0" h="472440">
                <a:moveTo>
                  <a:pt x="3002280" y="0"/>
                </a:moveTo>
                <a:lnTo>
                  <a:pt x="3017520" y="259080"/>
                </a:lnTo>
                <a:lnTo>
                  <a:pt x="0" y="472440"/>
                </a:lnTo>
                <a:lnTo>
                  <a:pt x="7620" y="243840"/>
                </a:lnTo>
                <a:lnTo>
                  <a:pt x="3002280" y="0"/>
                </a:lnTo>
                <a:close/>
              </a:path>
            </a:pathLst>
          </a:custGeom>
          <a:solidFill>
            <a:schemeClr val="bg1">
              <a:lumMod val="85000"/>
            </a:schemeClr>
          </a:solidFill>
          <a:ln w="9525" cap="flat" cmpd="sng" algn="ctr">
            <a:solidFill>
              <a:schemeClr val="accent5">
                <a:lumMod val="10000"/>
              </a:schemeClr>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12AC5330-F088-4353-BCF8-747284BFD98E}"/>
              </a:ext>
            </a:extLst>
          </p:cNvPr>
          <p:cNvSpPr/>
          <p:nvPr/>
        </p:nvSpPr>
        <p:spPr bwMode="auto">
          <a:xfrm>
            <a:off x="769620" y="5532120"/>
            <a:ext cx="381000" cy="350520"/>
          </a:xfrm>
          <a:custGeom>
            <a:avLst/>
            <a:gdLst>
              <a:gd name="connsiteX0" fmla="*/ 365760 w 381000"/>
              <a:gd name="connsiteY0" fmla="*/ 0 h 350520"/>
              <a:gd name="connsiteX1" fmla="*/ 198120 w 381000"/>
              <a:gd name="connsiteY1" fmla="*/ 22860 h 350520"/>
              <a:gd name="connsiteX2" fmla="*/ 91440 w 381000"/>
              <a:gd name="connsiteY2" fmla="*/ 129540 h 350520"/>
              <a:gd name="connsiteX3" fmla="*/ 0 w 381000"/>
              <a:gd name="connsiteY3" fmla="*/ 205740 h 350520"/>
              <a:gd name="connsiteX4" fmla="*/ 144780 w 381000"/>
              <a:gd name="connsiteY4" fmla="*/ 350520 h 350520"/>
              <a:gd name="connsiteX5" fmla="*/ 289560 w 381000"/>
              <a:gd name="connsiteY5" fmla="*/ 228600 h 350520"/>
              <a:gd name="connsiteX6" fmla="*/ 381000 w 381000"/>
              <a:gd name="connsiteY6" fmla="*/ 22098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350520">
                <a:moveTo>
                  <a:pt x="365760" y="0"/>
                </a:moveTo>
                <a:lnTo>
                  <a:pt x="198120" y="22860"/>
                </a:lnTo>
                <a:lnTo>
                  <a:pt x="91440" y="129540"/>
                </a:lnTo>
                <a:lnTo>
                  <a:pt x="0" y="205740"/>
                </a:lnTo>
                <a:lnTo>
                  <a:pt x="144780" y="350520"/>
                </a:lnTo>
                <a:lnTo>
                  <a:pt x="289560" y="228600"/>
                </a:lnTo>
                <a:lnTo>
                  <a:pt x="381000" y="220980"/>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0BFF2B19-2411-42A4-B642-B2E235179435}"/>
              </a:ext>
            </a:extLst>
          </p:cNvPr>
          <p:cNvCxnSpPr>
            <a:cxnSpLocks/>
            <a:stCxn id="32" idx="1"/>
            <a:endCxn id="32" idx="5"/>
          </p:cNvCxnSpPr>
          <p:nvPr/>
        </p:nvCxnSpPr>
        <p:spPr bwMode="auto">
          <a:xfrm>
            <a:off x="967740" y="5554980"/>
            <a:ext cx="91440" cy="2057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Rectangle 39">
            <a:extLst>
              <a:ext uri="{FF2B5EF4-FFF2-40B4-BE49-F238E27FC236}">
                <a16:creationId xmlns:a16="http://schemas.microsoft.com/office/drawing/2014/main" id="{95A9AA38-4E75-4E63-AF28-0563FE0779F8}"/>
              </a:ext>
            </a:extLst>
          </p:cNvPr>
          <p:cNvSpPr/>
          <p:nvPr/>
        </p:nvSpPr>
        <p:spPr bwMode="auto">
          <a:xfrm>
            <a:off x="2057467" y="4650195"/>
            <a:ext cx="464820" cy="381000"/>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66CAF998-5FDD-4618-AF78-FA9C2B7ADC70}"/>
              </a:ext>
            </a:extLst>
          </p:cNvPr>
          <p:cNvSpPr/>
          <p:nvPr/>
        </p:nvSpPr>
        <p:spPr bwMode="auto">
          <a:xfrm>
            <a:off x="1579418" y="5029200"/>
            <a:ext cx="553297" cy="426356"/>
          </a:xfrm>
          <a:prstGeom prst="rect">
            <a:avLst/>
          </a:prstGeom>
          <a:pattFill prst="diagBrick">
            <a:fgClr>
              <a:schemeClr val="accent1"/>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95A2E312-BB29-4C94-BD55-91E5B7D67C7C}"/>
              </a:ext>
            </a:extLst>
          </p:cNvPr>
          <p:cNvSpPr/>
          <p:nvPr/>
        </p:nvSpPr>
        <p:spPr bwMode="auto">
          <a:xfrm>
            <a:off x="1643743" y="1164771"/>
            <a:ext cx="8196942" cy="4180114"/>
          </a:xfrm>
          <a:custGeom>
            <a:avLst/>
            <a:gdLst>
              <a:gd name="connsiteX0" fmla="*/ 0 w 8196942"/>
              <a:gd name="connsiteY0" fmla="*/ 4180114 h 4180114"/>
              <a:gd name="connsiteX1" fmla="*/ 1861457 w 8196942"/>
              <a:gd name="connsiteY1" fmla="*/ 2307772 h 4180114"/>
              <a:gd name="connsiteX2" fmla="*/ 2569028 w 8196942"/>
              <a:gd name="connsiteY2" fmla="*/ 3145972 h 4180114"/>
              <a:gd name="connsiteX3" fmla="*/ 6389914 w 8196942"/>
              <a:gd name="connsiteY3" fmla="*/ 3614057 h 4180114"/>
              <a:gd name="connsiteX4" fmla="*/ 8196942 w 8196942"/>
              <a:gd name="connsiteY4" fmla="*/ 0 h 4180114"/>
              <a:gd name="connsiteX5" fmla="*/ 8196942 w 8196942"/>
              <a:gd name="connsiteY5" fmla="*/ 0 h 41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6942" h="4180114">
                <a:moveTo>
                  <a:pt x="0" y="4180114"/>
                </a:moveTo>
                <a:lnTo>
                  <a:pt x="1861457" y="2307772"/>
                </a:lnTo>
                <a:lnTo>
                  <a:pt x="2569028" y="3145972"/>
                </a:lnTo>
                <a:lnTo>
                  <a:pt x="6389914" y="3614057"/>
                </a:lnTo>
                <a:lnTo>
                  <a:pt x="8196942" y="0"/>
                </a:lnTo>
                <a:lnTo>
                  <a:pt x="8196942" y="0"/>
                </a:lnTo>
              </a:path>
            </a:pathLst>
          </a:custGeom>
          <a:noFill/>
          <a:ln w="222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65CA2E7E-C2AA-45BE-8128-E250B237C6AD}"/>
              </a:ext>
            </a:extLst>
          </p:cNvPr>
          <p:cNvSpPr/>
          <p:nvPr/>
        </p:nvSpPr>
        <p:spPr bwMode="auto">
          <a:xfrm>
            <a:off x="2138804" y="4646289"/>
            <a:ext cx="2074504" cy="768151"/>
          </a:xfrm>
          <a:custGeom>
            <a:avLst/>
            <a:gdLst>
              <a:gd name="connsiteX0" fmla="*/ 381000 w 2057400"/>
              <a:gd name="connsiteY0" fmla="*/ 0 h 787400"/>
              <a:gd name="connsiteX1" fmla="*/ 2057400 w 2057400"/>
              <a:gd name="connsiteY1" fmla="*/ 0 h 787400"/>
              <a:gd name="connsiteX2" fmla="*/ 2025650 w 2057400"/>
              <a:gd name="connsiteY2" fmla="*/ 635000 h 787400"/>
              <a:gd name="connsiteX3" fmla="*/ 1911350 w 2057400"/>
              <a:gd name="connsiteY3" fmla="*/ 628650 h 787400"/>
              <a:gd name="connsiteX4" fmla="*/ 0 w 2057400"/>
              <a:gd name="connsiteY4" fmla="*/ 787400 h 787400"/>
              <a:gd name="connsiteX5" fmla="*/ 0 w 2057400"/>
              <a:gd name="connsiteY5" fmla="*/ 374650 h 787400"/>
              <a:gd name="connsiteX6" fmla="*/ 387350 w 2057400"/>
              <a:gd name="connsiteY6" fmla="*/ 368300 h 787400"/>
              <a:gd name="connsiteX7" fmla="*/ 381000 w 2057400"/>
              <a:gd name="connsiteY7" fmla="*/ 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7400" h="787400">
                <a:moveTo>
                  <a:pt x="381000" y="0"/>
                </a:moveTo>
                <a:lnTo>
                  <a:pt x="2057400" y="0"/>
                </a:lnTo>
                <a:lnTo>
                  <a:pt x="2025650" y="635000"/>
                </a:lnTo>
                <a:cubicBezTo>
                  <a:pt x="1936794" y="627595"/>
                  <a:pt x="1974938" y="628650"/>
                  <a:pt x="1911350" y="628650"/>
                </a:cubicBezTo>
                <a:lnTo>
                  <a:pt x="0" y="787400"/>
                </a:lnTo>
                <a:lnTo>
                  <a:pt x="0" y="374650"/>
                </a:lnTo>
                <a:lnTo>
                  <a:pt x="387350" y="368300"/>
                </a:lnTo>
                <a:lnTo>
                  <a:pt x="381000" y="0"/>
                </a:lnTo>
                <a:close/>
              </a:path>
            </a:pathLst>
          </a:custGeom>
          <a:pattFill prst="lgConfetti">
            <a:fgClr>
              <a:srgbClr val="002060"/>
            </a:fgClr>
            <a:bgClr>
              <a:schemeClr val="bg1"/>
            </a:bgClr>
          </a:patt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7E1F68D-27E1-4C1B-BF26-9A117040B542}"/>
              </a:ext>
            </a:extLst>
          </p:cNvPr>
          <p:cNvSpPr txBox="1"/>
          <p:nvPr/>
        </p:nvSpPr>
        <p:spPr>
          <a:xfrm>
            <a:off x="5584190" y="4767590"/>
            <a:ext cx="1911927" cy="307777"/>
          </a:xfrm>
          <a:prstGeom prst="rect">
            <a:avLst/>
          </a:prstGeom>
          <a:noFill/>
        </p:spPr>
        <p:txBody>
          <a:bodyPr wrap="square" rtlCol="0">
            <a:spAutoFit/>
          </a:bodyPr>
          <a:lstStyle/>
          <a:p>
            <a:r>
              <a:rPr lang="en-NZ" sz="1400" dirty="0">
                <a:solidFill>
                  <a:schemeClr val="accent5">
                    <a:lumMod val="10000"/>
                  </a:schemeClr>
                </a:solidFill>
              </a:rPr>
              <a:t>Porous bench/trench</a:t>
            </a:r>
          </a:p>
        </p:txBody>
      </p:sp>
      <p:sp>
        <p:nvSpPr>
          <p:cNvPr id="51" name="TextBox 50">
            <a:extLst>
              <a:ext uri="{FF2B5EF4-FFF2-40B4-BE49-F238E27FC236}">
                <a16:creationId xmlns:a16="http://schemas.microsoft.com/office/drawing/2014/main" id="{4C156F9F-973F-4F92-8AA8-F6F430B2F733}"/>
              </a:ext>
            </a:extLst>
          </p:cNvPr>
          <p:cNvSpPr txBox="1"/>
          <p:nvPr/>
        </p:nvSpPr>
        <p:spPr>
          <a:xfrm>
            <a:off x="1466120" y="3271451"/>
            <a:ext cx="1227896" cy="738664"/>
          </a:xfrm>
          <a:prstGeom prst="rect">
            <a:avLst/>
          </a:prstGeom>
          <a:noFill/>
        </p:spPr>
        <p:txBody>
          <a:bodyPr wrap="square" rtlCol="0">
            <a:spAutoFit/>
          </a:bodyPr>
          <a:lstStyle/>
          <a:p>
            <a:r>
              <a:rPr lang="en-NZ" sz="1400" dirty="0">
                <a:solidFill>
                  <a:schemeClr val="accent5">
                    <a:lumMod val="10000"/>
                  </a:schemeClr>
                </a:solidFill>
              </a:rPr>
              <a:t>Outer bund reinstated with gabions</a:t>
            </a:r>
          </a:p>
        </p:txBody>
      </p:sp>
      <p:cxnSp>
        <p:nvCxnSpPr>
          <p:cNvPr id="53" name="Straight Arrow Connector 52">
            <a:extLst>
              <a:ext uri="{FF2B5EF4-FFF2-40B4-BE49-F238E27FC236}">
                <a16:creationId xmlns:a16="http://schemas.microsoft.com/office/drawing/2014/main" id="{ADC61F02-D2CB-47DA-BEE8-F763B24F1856}"/>
              </a:ext>
            </a:extLst>
          </p:cNvPr>
          <p:cNvCxnSpPr/>
          <p:nvPr/>
        </p:nvCxnSpPr>
        <p:spPr bwMode="auto">
          <a:xfrm flipH="1">
            <a:off x="471055" y="5880100"/>
            <a:ext cx="298565" cy="307521"/>
          </a:xfrm>
          <a:prstGeom prst="straightConnector1">
            <a:avLst/>
          </a:prstGeom>
          <a:solidFill>
            <a:schemeClr val="accent1"/>
          </a:solidFill>
          <a:ln w="9525" cap="flat" cmpd="sng" algn="ctr">
            <a:solidFill>
              <a:schemeClr val="accent5">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6" name="Picture 55">
            <a:extLst>
              <a:ext uri="{FF2B5EF4-FFF2-40B4-BE49-F238E27FC236}">
                <a16:creationId xmlns:a16="http://schemas.microsoft.com/office/drawing/2014/main" id="{913BF158-643D-4023-8AF9-F6C67BA46F54}"/>
              </a:ext>
            </a:extLst>
          </p:cNvPr>
          <p:cNvPicPr>
            <a:picLocks noChangeAspect="1"/>
          </p:cNvPicPr>
          <p:nvPr/>
        </p:nvPicPr>
        <p:blipFill>
          <a:blip r:embed="rId3"/>
          <a:stretch>
            <a:fillRect/>
          </a:stretch>
        </p:blipFill>
        <p:spPr>
          <a:xfrm rot="5400000">
            <a:off x="4123940" y="4742476"/>
            <a:ext cx="600162" cy="115166"/>
          </a:xfrm>
          <a:prstGeom prst="rect">
            <a:avLst/>
          </a:prstGeom>
        </p:spPr>
      </p:pic>
      <p:pic>
        <p:nvPicPr>
          <p:cNvPr id="63" name="Picture 62">
            <a:extLst>
              <a:ext uri="{FF2B5EF4-FFF2-40B4-BE49-F238E27FC236}">
                <a16:creationId xmlns:a16="http://schemas.microsoft.com/office/drawing/2014/main" id="{8F90A19E-E05F-4B41-8E9B-D2FEAF0E72F0}"/>
              </a:ext>
            </a:extLst>
          </p:cNvPr>
          <p:cNvPicPr>
            <a:picLocks noChangeAspect="1"/>
          </p:cNvPicPr>
          <p:nvPr/>
        </p:nvPicPr>
        <p:blipFill>
          <a:blip r:embed="rId3"/>
          <a:stretch>
            <a:fillRect/>
          </a:stretch>
        </p:blipFill>
        <p:spPr>
          <a:xfrm rot="5400000">
            <a:off x="4476569" y="4748629"/>
            <a:ext cx="600162" cy="115166"/>
          </a:xfrm>
          <a:prstGeom prst="rect">
            <a:avLst/>
          </a:prstGeom>
        </p:spPr>
      </p:pic>
      <p:pic>
        <p:nvPicPr>
          <p:cNvPr id="64" name="Picture 63">
            <a:extLst>
              <a:ext uri="{FF2B5EF4-FFF2-40B4-BE49-F238E27FC236}">
                <a16:creationId xmlns:a16="http://schemas.microsoft.com/office/drawing/2014/main" id="{A691118F-DEC9-4E3D-A667-E966F3A2825F}"/>
              </a:ext>
            </a:extLst>
          </p:cNvPr>
          <p:cNvPicPr>
            <a:picLocks noChangeAspect="1"/>
          </p:cNvPicPr>
          <p:nvPr/>
        </p:nvPicPr>
        <p:blipFill>
          <a:blip r:embed="rId3"/>
          <a:stretch>
            <a:fillRect/>
          </a:stretch>
        </p:blipFill>
        <p:spPr>
          <a:xfrm rot="5400000">
            <a:off x="4829198" y="4742476"/>
            <a:ext cx="600162" cy="115166"/>
          </a:xfrm>
          <a:prstGeom prst="rect">
            <a:avLst/>
          </a:prstGeom>
        </p:spPr>
      </p:pic>
      <p:pic>
        <p:nvPicPr>
          <p:cNvPr id="65" name="Picture 64">
            <a:extLst>
              <a:ext uri="{FF2B5EF4-FFF2-40B4-BE49-F238E27FC236}">
                <a16:creationId xmlns:a16="http://schemas.microsoft.com/office/drawing/2014/main" id="{0E6F3CD2-FFEA-4281-B0ED-2FE839AA2A20}"/>
              </a:ext>
            </a:extLst>
          </p:cNvPr>
          <p:cNvPicPr>
            <a:picLocks noChangeAspect="1"/>
          </p:cNvPicPr>
          <p:nvPr/>
        </p:nvPicPr>
        <p:blipFill>
          <a:blip r:embed="rId3"/>
          <a:stretch>
            <a:fillRect/>
          </a:stretch>
        </p:blipFill>
        <p:spPr>
          <a:xfrm rot="5400000">
            <a:off x="5162082" y="4778943"/>
            <a:ext cx="600162" cy="115166"/>
          </a:xfrm>
          <a:prstGeom prst="rect">
            <a:avLst/>
          </a:prstGeom>
        </p:spPr>
      </p:pic>
      <p:pic>
        <p:nvPicPr>
          <p:cNvPr id="66" name="Picture 65">
            <a:extLst>
              <a:ext uri="{FF2B5EF4-FFF2-40B4-BE49-F238E27FC236}">
                <a16:creationId xmlns:a16="http://schemas.microsoft.com/office/drawing/2014/main" id="{05FFC8BD-D5BA-44E1-97BC-4F91E0496668}"/>
              </a:ext>
            </a:extLst>
          </p:cNvPr>
          <p:cNvPicPr>
            <a:picLocks noChangeAspect="1"/>
          </p:cNvPicPr>
          <p:nvPr/>
        </p:nvPicPr>
        <p:blipFill>
          <a:blip r:embed="rId3"/>
          <a:stretch>
            <a:fillRect/>
          </a:stretch>
        </p:blipFill>
        <p:spPr>
          <a:xfrm rot="5400000">
            <a:off x="7191828" y="4880303"/>
            <a:ext cx="447920" cy="85952"/>
          </a:xfrm>
          <a:prstGeom prst="rect">
            <a:avLst/>
          </a:prstGeom>
        </p:spPr>
      </p:pic>
      <p:cxnSp>
        <p:nvCxnSpPr>
          <p:cNvPr id="69" name="Straight Arrow Connector 68">
            <a:extLst>
              <a:ext uri="{FF2B5EF4-FFF2-40B4-BE49-F238E27FC236}">
                <a16:creationId xmlns:a16="http://schemas.microsoft.com/office/drawing/2014/main" id="{B2417F75-BF4B-455B-99FC-9AD550745FB8}"/>
              </a:ext>
            </a:extLst>
          </p:cNvPr>
          <p:cNvCxnSpPr>
            <a:cxnSpLocks/>
          </p:cNvCxnSpPr>
          <p:nvPr/>
        </p:nvCxnSpPr>
        <p:spPr bwMode="auto">
          <a:xfrm flipH="1">
            <a:off x="5265511" y="5231222"/>
            <a:ext cx="1262428" cy="69849"/>
          </a:xfrm>
          <a:prstGeom prst="straightConnector1">
            <a:avLst/>
          </a:prstGeom>
          <a:solidFill>
            <a:schemeClr val="accent1"/>
          </a:solidFill>
          <a:ln w="12700" cap="flat" cmpd="sng" algn="ctr">
            <a:solidFill>
              <a:schemeClr val="accent5">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64856BBA-0C04-4FC2-AEB7-8DB1DFC9380D}"/>
              </a:ext>
            </a:extLst>
          </p:cNvPr>
          <p:cNvCxnSpPr>
            <a:cxnSpLocks/>
          </p:cNvCxnSpPr>
          <p:nvPr/>
        </p:nvCxnSpPr>
        <p:spPr bwMode="auto">
          <a:xfrm flipH="1">
            <a:off x="2212529" y="5496016"/>
            <a:ext cx="1262428" cy="69849"/>
          </a:xfrm>
          <a:prstGeom prst="straightConnector1">
            <a:avLst/>
          </a:prstGeom>
          <a:solidFill>
            <a:schemeClr val="accent1"/>
          </a:solidFill>
          <a:ln w="12700" cap="flat" cmpd="sng" algn="ctr">
            <a:solidFill>
              <a:schemeClr val="accent5">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Freeform: Shape 73">
            <a:extLst>
              <a:ext uri="{FF2B5EF4-FFF2-40B4-BE49-F238E27FC236}">
                <a16:creationId xmlns:a16="http://schemas.microsoft.com/office/drawing/2014/main" id="{108FEED2-9A10-44C3-93A3-B4FEE7969A0D}"/>
              </a:ext>
            </a:extLst>
          </p:cNvPr>
          <p:cNvSpPr/>
          <p:nvPr/>
        </p:nvSpPr>
        <p:spPr bwMode="auto">
          <a:xfrm>
            <a:off x="4198089" y="4347640"/>
            <a:ext cx="3844637" cy="1066800"/>
          </a:xfrm>
          <a:custGeom>
            <a:avLst/>
            <a:gdLst>
              <a:gd name="connsiteX0" fmla="*/ 20782 w 3844637"/>
              <a:gd name="connsiteY0" fmla="*/ 0 h 1066800"/>
              <a:gd name="connsiteX1" fmla="*/ 0 w 3844637"/>
              <a:gd name="connsiteY1" fmla="*/ 1066800 h 1066800"/>
              <a:gd name="connsiteX2" fmla="*/ 3844637 w 3844637"/>
              <a:gd name="connsiteY2" fmla="*/ 872837 h 1066800"/>
              <a:gd name="connsiteX3" fmla="*/ 3844637 w 3844637"/>
              <a:gd name="connsiteY3" fmla="*/ 464127 h 1066800"/>
            </a:gdLst>
            <a:ahLst/>
            <a:cxnLst>
              <a:cxn ang="0">
                <a:pos x="connsiteX0" y="connsiteY0"/>
              </a:cxn>
              <a:cxn ang="0">
                <a:pos x="connsiteX1" y="connsiteY1"/>
              </a:cxn>
              <a:cxn ang="0">
                <a:pos x="connsiteX2" y="connsiteY2"/>
              </a:cxn>
              <a:cxn ang="0">
                <a:pos x="connsiteX3" y="connsiteY3"/>
              </a:cxn>
            </a:cxnLst>
            <a:rect l="l" t="t" r="r" b="b"/>
            <a:pathLst>
              <a:path w="3844637" h="1066800">
                <a:moveTo>
                  <a:pt x="20782" y="0"/>
                </a:moveTo>
                <a:lnTo>
                  <a:pt x="0" y="1066800"/>
                </a:lnTo>
                <a:lnTo>
                  <a:pt x="3844637" y="872837"/>
                </a:lnTo>
                <a:lnTo>
                  <a:pt x="3844637" y="464127"/>
                </a:lnTo>
              </a:path>
            </a:pathLst>
          </a:custGeom>
          <a:no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76" name="Straight Arrow Connector 75">
            <a:extLst>
              <a:ext uri="{FF2B5EF4-FFF2-40B4-BE49-F238E27FC236}">
                <a16:creationId xmlns:a16="http://schemas.microsoft.com/office/drawing/2014/main" id="{F05542B4-F661-4861-A1DE-0BB749A43147}"/>
              </a:ext>
            </a:extLst>
          </p:cNvPr>
          <p:cNvCxnSpPr/>
          <p:nvPr/>
        </p:nvCxnSpPr>
        <p:spPr bwMode="auto">
          <a:xfrm flipH="1">
            <a:off x="4308764" y="3740727"/>
            <a:ext cx="467886" cy="518853"/>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Box 76">
            <a:extLst>
              <a:ext uri="{FF2B5EF4-FFF2-40B4-BE49-F238E27FC236}">
                <a16:creationId xmlns:a16="http://schemas.microsoft.com/office/drawing/2014/main" id="{4FB634A0-B4BE-4911-BB94-D50DE22762A0}"/>
              </a:ext>
            </a:extLst>
          </p:cNvPr>
          <p:cNvSpPr txBox="1"/>
          <p:nvPr/>
        </p:nvSpPr>
        <p:spPr>
          <a:xfrm>
            <a:off x="4730380" y="3417769"/>
            <a:ext cx="1911927" cy="738664"/>
          </a:xfrm>
          <a:prstGeom prst="rect">
            <a:avLst/>
          </a:prstGeom>
          <a:noFill/>
        </p:spPr>
        <p:txBody>
          <a:bodyPr wrap="square" rtlCol="0">
            <a:spAutoFit/>
          </a:bodyPr>
          <a:lstStyle/>
          <a:p>
            <a:r>
              <a:rPr lang="en-NZ" sz="1400" dirty="0">
                <a:solidFill>
                  <a:schemeClr val="accent5">
                    <a:lumMod val="10000"/>
                  </a:schemeClr>
                </a:solidFill>
              </a:rPr>
              <a:t>Porous trench lined with Concrete Canvas </a:t>
            </a:r>
          </a:p>
        </p:txBody>
      </p:sp>
      <p:sp>
        <p:nvSpPr>
          <p:cNvPr id="78" name="TextBox 77">
            <a:extLst>
              <a:ext uri="{FF2B5EF4-FFF2-40B4-BE49-F238E27FC236}">
                <a16:creationId xmlns:a16="http://schemas.microsoft.com/office/drawing/2014/main" id="{9F75B23B-2256-4D9F-87B2-23572473B4FD}"/>
              </a:ext>
            </a:extLst>
          </p:cNvPr>
          <p:cNvSpPr txBox="1"/>
          <p:nvPr/>
        </p:nvSpPr>
        <p:spPr>
          <a:xfrm rot="21434065">
            <a:off x="2216641" y="5579878"/>
            <a:ext cx="3139649" cy="246221"/>
          </a:xfrm>
          <a:prstGeom prst="rect">
            <a:avLst/>
          </a:prstGeom>
          <a:noFill/>
        </p:spPr>
        <p:txBody>
          <a:bodyPr wrap="square" rtlCol="0">
            <a:spAutoFit/>
          </a:bodyPr>
          <a:lstStyle/>
          <a:p>
            <a:r>
              <a:rPr lang="en-NZ" dirty="0">
                <a:solidFill>
                  <a:schemeClr val="accent5">
                    <a:lumMod val="10000"/>
                  </a:schemeClr>
                </a:solidFill>
              </a:rPr>
              <a:t>Solid pipe under bund</a:t>
            </a:r>
          </a:p>
        </p:txBody>
      </p:sp>
      <p:sp>
        <p:nvSpPr>
          <p:cNvPr id="79" name="TextBox 78">
            <a:extLst>
              <a:ext uri="{FF2B5EF4-FFF2-40B4-BE49-F238E27FC236}">
                <a16:creationId xmlns:a16="http://schemas.microsoft.com/office/drawing/2014/main" id="{AA1DFE02-FCE7-438E-BE11-DBD181921393}"/>
              </a:ext>
            </a:extLst>
          </p:cNvPr>
          <p:cNvSpPr txBox="1"/>
          <p:nvPr/>
        </p:nvSpPr>
        <p:spPr>
          <a:xfrm>
            <a:off x="9058277" y="2912805"/>
            <a:ext cx="1263182" cy="584775"/>
          </a:xfrm>
          <a:prstGeom prst="rect">
            <a:avLst/>
          </a:prstGeom>
          <a:noFill/>
        </p:spPr>
        <p:txBody>
          <a:bodyPr wrap="square" rtlCol="0">
            <a:spAutoFit/>
          </a:bodyPr>
          <a:lstStyle/>
          <a:p>
            <a:r>
              <a:rPr lang="en-NZ" sz="1600" dirty="0"/>
              <a:t>Catch bench face</a:t>
            </a:r>
          </a:p>
        </p:txBody>
      </p:sp>
      <p:sp>
        <p:nvSpPr>
          <p:cNvPr id="80" name="TextBox 79">
            <a:extLst>
              <a:ext uri="{FF2B5EF4-FFF2-40B4-BE49-F238E27FC236}">
                <a16:creationId xmlns:a16="http://schemas.microsoft.com/office/drawing/2014/main" id="{43D67D5A-A755-47FD-85D4-9D4B2F0FBC74}"/>
              </a:ext>
            </a:extLst>
          </p:cNvPr>
          <p:cNvSpPr txBox="1"/>
          <p:nvPr/>
        </p:nvSpPr>
        <p:spPr>
          <a:xfrm rot="21395029">
            <a:off x="5537375" y="5291985"/>
            <a:ext cx="2454170" cy="276999"/>
          </a:xfrm>
          <a:prstGeom prst="rect">
            <a:avLst/>
          </a:prstGeom>
          <a:noFill/>
        </p:spPr>
        <p:txBody>
          <a:bodyPr wrap="square" rtlCol="0">
            <a:spAutoFit/>
          </a:bodyPr>
          <a:lstStyle/>
          <a:p>
            <a:r>
              <a:rPr lang="en-NZ" sz="1200" dirty="0">
                <a:solidFill>
                  <a:schemeClr val="accent5">
                    <a:lumMod val="10000"/>
                  </a:schemeClr>
                </a:solidFill>
              </a:rPr>
              <a:t>Subsoil pipes x 2</a:t>
            </a:r>
          </a:p>
        </p:txBody>
      </p:sp>
    </p:spTree>
    <p:extLst>
      <p:ext uri="{BB962C8B-B14F-4D97-AF65-F5344CB8AC3E}">
        <p14:creationId xmlns:p14="http://schemas.microsoft.com/office/powerpoint/2010/main" val="1849951239"/>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502AA-82A7-46F4-B5DC-75A1655751B1}"/>
              </a:ext>
            </a:extLst>
          </p:cNvPr>
          <p:cNvSpPr>
            <a:spLocks noGrp="1"/>
          </p:cNvSpPr>
          <p:nvPr>
            <p:ph type="title"/>
          </p:nvPr>
        </p:nvSpPr>
        <p:spPr/>
        <p:txBody>
          <a:bodyPr/>
          <a:lstStyle/>
          <a:p>
            <a:r>
              <a:rPr lang="en-NZ" dirty="0"/>
              <a:t>Location</a:t>
            </a:r>
          </a:p>
        </p:txBody>
      </p:sp>
      <p:sp>
        <p:nvSpPr>
          <p:cNvPr id="3" name="Content Placeholder 2">
            <a:extLst>
              <a:ext uri="{FF2B5EF4-FFF2-40B4-BE49-F238E27FC236}">
                <a16:creationId xmlns:a16="http://schemas.microsoft.com/office/drawing/2014/main" id="{EE21F0E1-D58A-48A6-A0EA-7D3664EFCE75}"/>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C47C7729-7641-4117-850E-94F2BACEFD27}"/>
              </a:ext>
            </a:extLst>
          </p:cNvPr>
          <p:cNvPicPr/>
          <p:nvPr/>
        </p:nvPicPr>
        <p:blipFill>
          <a:blip r:embed="rId3"/>
          <a:stretch>
            <a:fillRect/>
          </a:stretch>
        </p:blipFill>
        <p:spPr>
          <a:xfrm>
            <a:off x="2743200" y="268014"/>
            <a:ext cx="8623738" cy="5897836"/>
          </a:xfrm>
          <a:prstGeom prst="rect">
            <a:avLst/>
          </a:prstGeom>
          <a:ln>
            <a:solidFill>
              <a:schemeClr val="tx1"/>
            </a:solidFill>
          </a:ln>
        </p:spPr>
      </p:pic>
      <p:sp>
        <p:nvSpPr>
          <p:cNvPr id="6" name="TextBox 5">
            <a:extLst>
              <a:ext uri="{FF2B5EF4-FFF2-40B4-BE49-F238E27FC236}">
                <a16:creationId xmlns:a16="http://schemas.microsoft.com/office/drawing/2014/main" id="{2050975C-C641-45F0-B499-5E646F4FAF10}"/>
              </a:ext>
            </a:extLst>
          </p:cNvPr>
          <p:cNvSpPr txBox="1"/>
          <p:nvPr/>
        </p:nvSpPr>
        <p:spPr>
          <a:xfrm>
            <a:off x="3185582" y="6393656"/>
            <a:ext cx="2882900" cy="246221"/>
          </a:xfrm>
          <a:prstGeom prst="rect">
            <a:avLst/>
          </a:prstGeom>
          <a:noFill/>
        </p:spPr>
        <p:txBody>
          <a:bodyPr wrap="square" rtlCol="0">
            <a:spAutoFit/>
          </a:bodyPr>
          <a:lstStyle/>
          <a:p>
            <a:r>
              <a:rPr lang="en-NZ" dirty="0"/>
              <a:t>Image Source: Google Earth</a:t>
            </a:r>
          </a:p>
        </p:txBody>
      </p:sp>
    </p:spTree>
    <p:extLst>
      <p:ext uri="{BB962C8B-B14F-4D97-AF65-F5344CB8AC3E}">
        <p14:creationId xmlns:p14="http://schemas.microsoft.com/office/powerpoint/2010/main" val="118801438"/>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CE60-DD02-4FBF-B35C-57A7910A1498}"/>
              </a:ext>
            </a:extLst>
          </p:cNvPr>
          <p:cNvSpPr>
            <a:spLocks noGrp="1"/>
          </p:cNvSpPr>
          <p:nvPr>
            <p:ph type="title"/>
          </p:nvPr>
        </p:nvSpPr>
        <p:spPr/>
        <p:txBody>
          <a:bodyPr/>
          <a:lstStyle/>
          <a:p>
            <a:endParaRPr lang="en-NZ"/>
          </a:p>
        </p:txBody>
      </p:sp>
      <p:pic>
        <p:nvPicPr>
          <p:cNvPr id="4" name="Content Placeholder 3">
            <a:extLst>
              <a:ext uri="{FF2B5EF4-FFF2-40B4-BE49-F238E27FC236}">
                <a16:creationId xmlns:a16="http://schemas.microsoft.com/office/drawing/2014/main" id="{1DD12E8D-3375-4387-A6DD-F3518B80B076}"/>
              </a:ext>
            </a:extLst>
          </p:cNvPr>
          <p:cNvPicPr>
            <a:picLocks noGrp="1" noChangeAspect="1"/>
          </p:cNvPicPr>
          <p:nvPr>
            <p:ph idx="1"/>
          </p:nvPr>
        </p:nvPicPr>
        <p:blipFill>
          <a:blip r:embed="rId3"/>
          <a:stretch>
            <a:fillRect/>
          </a:stretch>
        </p:blipFill>
        <p:spPr>
          <a:xfrm>
            <a:off x="5447619" y="1773692"/>
            <a:ext cx="6554253" cy="4897437"/>
          </a:xfrm>
          <a:prstGeom prst="rect">
            <a:avLst/>
          </a:prstGeom>
          <a:ln>
            <a:solidFill>
              <a:schemeClr val="accent5">
                <a:lumMod val="10000"/>
              </a:schemeClr>
            </a:solidFill>
          </a:ln>
        </p:spPr>
      </p:pic>
      <p:pic>
        <p:nvPicPr>
          <p:cNvPr id="5" name="Picture 4">
            <a:extLst>
              <a:ext uri="{FF2B5EF4-FFF2-40B4-BE49-F238E27FC236}">
                <a16:creationId xmlns:a16="http://schemas.microsoft.com/office/drawing/2014/main" id="{DF8E365E-567C-4CE5-81BD-7BAABE528ACF}"/>
              </a:ext>
            </a:extLst>
          </p:cNvPr>
          <p:cNvPicPr>
            <a:picLocks noChangeAspect="1"/>
          </p:cNvPicPr>
          <p:nvPr/>
        </p:nvPicPr>
        <p:blipFill>
          <a:blip r:embed="rId4"/>
          <a:stretch>
            <a:fillRect/>
          </a:stretch>
        </p:blipFill>
        <p:spPr>
          <a:xfrm>
            <a:off x="113928" y="110671"/>
            <a:ext cx="5761032" cy="4457700"/>
          </a:xfrm>
          <a:prstGeom prst="rect">
            <a:avLst/>
          </a:prstGeom>
          <a:ln>
            <a:solidFill>
              <a:schemeClr val="tx1">
                <a:lumMod val="50000"/>
              </a:schemeClr>
            </a:solidFill>
          </a:ln>
        </p:spPr>
      </p:pic>
    </p:spTree>
    <p:extLst>
      <p:ext uri="{BB962C8B-B14F-4D97-AF65-F5344CB8AC3E}">
        <p14:creationId xmlns:p14="http://schemas.microsoft.com/office/powerpoint/2010/main" val="1676975012"/>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6D78-7E14-434D-B02D-64FE288E6588}"/>
              </a:ext>
            </a:extLst>
          </p:cNvPr>
          <p:cNvSpPr>
            <a:spLocks noGrp="1"/>
          </p:cNvSpPr>
          <p:nvPr>
            <p:ph type="title"/>
          </p:nvPr>
        </p:nvSpPr>
        <p:spPr/>
        <p:txBody>
          <a:bodyPr/>
          <a:lstStyle/>
          <a:p>
            <a:r>
              <a:rPr lang="en-NZ" dirty="0"/>
              <a:t>Flumes</a:t>
            </a:r>
          </a:p>
        </p:txBody>
      </p:sp>
      <p:pic>
        <p:nvPicPr>
          <p:cNvPr id="6" name="Picture 5">
            <a:extLst>
              <a:ext uri="{FF2B5EF4-FFF2-40B4-BE49-F238E27FC236}">
                <a16:creationId xmlns:a16="http://schemas.microsoft.com/office/drawing/2014/main" id="{10A1BA07-0D06-4CB8-A858-7341B225B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1054100"/>
            <a:ext cx="8438771" cy="5312197"/>
          </a:xfrm>
          <a:prstGeom prst="rect">
            <a:avLst/>
          </a:prstGeom>
        </p:spPr>
      </p:pic>
      <p:sp>
        <p:nvSpPr>
          <p:cNvPr id="3" name="TextBox 2">
            <a:extLst>
              <a:ext uri="{FF2B5EF4-FFF2-40B4-BE49-F238E27FC236}">
                <a16:creationId xmlns:a16="http://schemas.microsoft.com/office/drawing/2014/main" id="{D3BCB008-3F67-4637-8415-6AEC78295E17}"/>
              </a:ext>
            </a:extLst>
          </p:cNvPr>
          <p:cNvSpPr txBox="1"/>
          <p:nvPr/>
        </p:nvSpPr>
        <p:spPr>
          <a:xfrm>
            <a:off x="4614333" y="1693333"/>
            <a:ext cx="1727200" cy="369332"/>
          </a:xfrm>
          <a:prstGeom prst="rect">
            <a:avLst/>
          </a:prstGeom>
          <a:noFill/>
        </p:spPr>
        <p:txBody>
          <a:bodyPr wrap="square" rtlCol="0">
            <a:spAutoFit/>
          </a:bodyPr>
          <a:lstStyle/>
          <a:p>
            <a:r>
              <a:rPr lang="en-NZ" sz="1800" dirty="0">
                <a:solidFill>
                  <a:schemeClr val="bg1"/>
                </a:solidFill>
              </a:rPr>
              <a:t>Sumner Road</a:t>
            </a:r>
          </a:p>
        </p:txBody>
      </p:sp>
      <p:sp>
        <p:nvSpPr>
          <p:cNvPr id="5" name="TextBox 4">
            <a:extLst>
              <a:ext uri="{FF2B5EF4-FFF2-40B4-BE49-F238E27FC236}">
                <a16:creationId xmlns:a16="http://schemas.microsoft.com/office/drawing/2014/main" id="{D4C0A20D-D63A-4E17-BF38-0E3197161535}"/>
              </a:ext>
            </a:extLst>
          </p:cNvPr>
          <p:cNvSpPr txBox="1"/>
          <p:nvPr/>
        </p:nvSpPr>
        <p:spPr>
          <a:xfrm>
            <a:off x="4231217" y="4421201"/>
            <a:ext cx="2110316" cy="369332"/>
          </a:xfrm>
          <a:prstGeom prst="rect">
            <a:avLst/>
          </a:prstGeom>
          <a:noFill/>
        </p:spPr>
        <p:txBody>
          <a:bodyPr wrap="square" rtlCol="0">
            <a:spAutoFit/>
          </a:bodyPr>
          <a:lstStyle/>
          <a:p>
            <a:r>
              <a:rPr lang="en-NZ" sz="1800" dirty="0">
                <a:solidFill>
                  <a:schemeClr val="bg1"/>
                </a:solidFill>
              </a:rPr>
              <a:t>Old Sumner Road</a:t>
            </a:r>
          </a:p>
        </p:txBody>
      </p:sp>
      <p:cxnSp>
        <p:nvCxnSpPr>
          <p:cNvPr id="9" name="Straight Connector 8">
            <a:extLst>
              <a:ext uri="{FF2B5EF4-FFF2-40B4-BE49-F238E27FC236}">
                <a16:creationId xmlns:a16="http://schemas.microsoft.com/office/drawing/2014/main" id="{DB15986E-E34F-4F84-8B92-448A45D79681}"/>
              </a:ext>
            </a:extLst>
          </p:cNvPr>
          <p:cNvCxnSpPr>
            <a:cxnSpLocks/>
          </p:cNvCxnSpPr>
          <p:nvPr/>
        </p:nvCxnSpPr>
        <p:spPr bwMode="auto">
          <a:xfrm>
            <a:off x="1752600" y="2921000"/>
            <a:ext cx="846667" cy="1261533"/>
          </a:xfrm>
          <a:prstGeom prst="line">
            <a:avLst/>
          </a:prstGeom>
          <a:solidFill>
            <a:schemeClr val="accent1"/>
          </a:solidFill>
          <a:ln w="19050" cap="flat" cmpd="sng" algn="ctr">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Freeform: Shape 10">
            <a:extLst>
              <a:ext uri="{FF2B5EF4-FFF2-40B4-BE49-F238E27FC236}">
                <a16:creationId xmlns:a16="http://schemas.microsoft.com/office/drawing/2014/main" id="{2126E678-7D8C-4C97-85DD-A94A795D5615}"/>
              </a:ext>
            </a:extLst>
          </p:cNvPr>
          <p:cNvSpPr/>
          <p:nvPr/>
        </p:nvSpPr>
        <p:spPr bwMode="auto">
          <a:xfrm>
            <a:off x="3149599" y="2074333"/>
            <a:ext cx="186267" cy="1981200"/>
          </a:xfrm>
          <a:custGeom>
            <a:avLst/>
            <a:gdLst>
              <a:gd name="connsiteX0" fmla="*/ 42334 w 194734"/>
              <a:gd name="connsiteY0" fmla="*/ 0 h 2057400"/>
              <a:gd name="connsiteX1" fmla="*/ 194734 w 194734"/>
              <a:gd name="connsiteY1" fmla="*/ 448734 h 2057400"/>
              <a:gd name="connsiteX2" fmla="*/ 152400 w 194734"/>
              <a:gd name="connsiteY2" fmla="*/ 1405467 h 2057400"/>
              <a:gd name="connsiteX3" fmla="*/ 0 w 194734"/>
              <a:gd name="connsiteY3" fmla="*/ 1955800 h 2057400"/>
              <a:gd name="connsiteX4" fmla="*/ 0 w 194734"/>
              <a:gd name="connsiteY4" fmla="*/ 205740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34" h="2057400">
                <a:moveTo>
                  <a:pt x="42334" y="0"/>
                </a:moveTo>
                <a:lnTo>
                  <a:pt x="194734" y="448734"/>
                </a:lnTo>
                <a:lnTo>
                  <a:pt x="152400" y="1405467"/>
                </a:lnTo>
                <a:lnTo>
                  <a:pt x="0" y="1955800"/>
                </a:lnTo>
                <a:lnTo>
                  <a:pt x="0" y="2057400"/>
                </a:lnTo>
              </a:path>
            </a:pathLst>
          </a:custGeom>
          <a:noFill/>
          <a:ln w="19050" cap="flat" cmpd="sng" algn="ctr">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22F0D903-70E1-4434-9C17-0F8976CFE385}"/>
              </a:ext>
            </a:extLst>
          </p:cNvPr>
          <p:cNvSpPr/>
          <p:nvPr/>
        </p:nvSpPr>
        <p:spPr bwMode="auto">
          <a:xfrm>
            <a:off x="6620933" y="2311400"/>
            <a:ext cx="347134" cy="2294467"/>
          </a:xfrm>
          <a:custGeom>
            <a:avLst/>
            <a:gdLst>
              <a:gd name="connsiteX0" fmla="*/ 16934 w 347134"/>
              <a:gd name="connsiteY0" fmla="*/ 0 h 2294467"/>
              <a:gd name="connsiteX1" fmla="*/ 0 w 347134"/>
              <a:gd name="connsiteY1" fmla="*/ 186267 h 2294467"/>
              <a:gd name="connsiteX2" fmla="*/ 347134 w 347134"/>
              <a:gd name="connsiteY2" fmla="*/ 2294467 h 2294467"/>
            </a:gdLst>
            <a:ahLst/>
            <a:cxnLst>
              <a:cxn ang="0">
                <a:pos x="connsiteX0" y="connsiteY0"/>
              </a:cxn>
              <a:cxn ang="0">
                <a:pos x="connsiteX1" y="connsiteY1"/>
              </a:cxn>
              <a:cxn ang="0">
                <a:pos x="connsiteX2" y="connsiteY2"/>
              </a:cxn>
            </a:cxnLst>
            <a:rect l="l" t="t" r="r" b="b"/>
            <a:pathLst>
              <a:path w="347134" h="2294467">
                <a:moveTo>
                  <a:pt x="16934" y="0"/>
                </a:moveTo>
                <a:lnTo>
                  <a:pt x="0" y="186267"/>
                </a:lnTo>
                <a:lnTo>
                  <a:pt x="347134" y="2294467"/>
                </a:lnTo>
              </a:path>
            </a:pathLst>
          </a:custGeom>
          <a:noFill/>
          <a:ln w="22225" cap="flat" cmpd="sng" algn="ctr">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74B5610E-7161-477B-BB5E-567CAD6969AA}"/>
              </a:ext>
            </a:extLst>
          </p:cNvPr>
          <p:cNvSpPr/>
          <p:nvPr/>
        </p:nvSpPr>
        <p:spPr bwMode="auto">
          <a:xfrm>
            <a:off x="1490133" y="3970867"/>
            <a:ext cx="6942667" cy="1388533"/>
          </a:xfrm>
          <a:custGeom>
            <a:avLst/>
            <a:gdLst>
              <a:gd name="connsiteX0" fmla="*/ 0 w 6942667"/>
              <a:gd name="connsiteY0" fmla="*/ 1303866 h 1388533"/>
              <a:gd name="connsiteX1" fmla="*/ 0 w 6942667"/>
              <a:gd name="connsiteY1" fmla="*/ 1303866 h 1388533"/>
              <a:gd name="connsiteX2" fmla="*/ 93134 w 6942667"/>
              <a:gd name="connsiteY2" fmla="*/ 1202266 h 1388533"/>
              <a:gd name="connsiteX3" fmla="*/ 1007534 w 6942667"/>
              <a:gd name="connsiteY3" fmla="*/ 186266 h 1388533"/>
              <a:gd name="connsiteX4" fmla="*/ 1244600 w 6942667"/>
              <a:gd name="connsiteY4" fmla="*/ 76200 h 1388533"/>
              <a:gd name="connsiteX5" fmla="*/ 1456267 w 6942667"/>
              <a:gd name="connsiteY5" fmla="*/ 0 h 1388533"/>
              <a:gd name="connsiteX6" fmla="*/ 1727200 w 6942667"/>
              <a:gd name="connsiteY6" fmla="*/ 67733 h 1388533"/>
              <a:gd name="connsiteX7" fmla="*/ 2658534 w 6942667"/>
              <a:gd name="connsiteY7" fmla="*/ 736600 h 1388533"/>
              <a:gd name="connsiteX8" fmla="*/ 3403600 w 6942667"/>
              <a:gd name="connsiteY8" fmla="*/ 1092200 h 1388533"/>
              <a:gd name="connsiteX9" fmla="*/ 3826934 w 6942667"/>
              <a:gd name="connsiteY9" fmla="*/ 1083733 h 1388533"/>
              <a:gd name="connsiteX10" fmla="*/ 4334934 w 6942667"/>
              <a:gd name="connsiteY10" fmla="*/ 956733 h 1388533"/>
              <a:gd name="connsiteX11" fmla="*/ 4893734 w 6942667"/>
              <a:gd name="connsiteY11" fmla="*/ 762000 h 1388533"/>
              <a:gd name="connsiteX12" fmla="*/ 5511800 w 6942667"/>
              <a:gd name="connsiteY12" fmla="*/ 711200 h 1388533"/>
              <a:gd name="connsiteX13" fmla="*/ 5909734 w 6942667"/>
              <a:gd name="connsiteY13" fmla="*/ 753533 h 1388533"/>
              <a:gd name="connsiteX14" fmla="*/ 6485467 w 6942667"/>
              <a:gd name="connsiteY14" fmla="*/ 999066 h 1388533"/>
              <a:gd name="connsiteX15" fmla="*/ 6942667 w 6942667"/>
              <a:gd name="connsiteY15" fmla="*/ 1388533 h 138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2667" h="1388533">
                <a:moveTo>
                  <a:pt x="0" y="1303866"/>
                </a:moveTo>
                <a:lnTo>
                  <a:pt x="0" y="1303866"/>
                </a:lnTo>
                <a:lnTo>
                  <a:pt x="93134" y="1202266"/>
                </a:lnTo>
                <a:lnTo>
                  <a:pt x="1007534" y="186266"/>
                </a:lnTo>
                <a:lnTo>
                  <a:pt x="1244600" y="76200"/>
                </a:lnTo>
                <a:lnTo>
                  <a:pt x="1456267" y="0"/>
                </a:lnTo>
                <a:lnTo>
                  <a:pt x="1727200" y="67733"/>
                </a:lnTo>
                <a:lnTo>
                  <a:pt x="2658534" y="736600"/>
                </a:lnTo>
                <a:lnTo>
                  <a:pt x="3403600" y="1092200"/>
                </a:lnTo>
                <a:lnTo>
                  <a:pt x="3826934" y="1083733"/>
                </a:lnTo>
                <a:lnTo>
                  <a:pt x="4334934" y="956733"/>
                </a:lnTo>
                <a:lnTo>
                  <a:pt x="4893734" y="762000"/>
                </a:lnTo>
                <a:lnTo>
                  <a:pt x="5511800" y="711200"/>
                </a:lnTo>
                <a:lnTo>
                  <a:pt x="5909734" y="753533"/>
                </a:lnTo>
                <a:lnTo>
                  <a:pt x="6485467" y="999066"/>
                </a:lnTo>
                <a:lnTo>
                  <a:pt x="6942667" y="1388533"/>
                </a:lnTo>
              </a:path>
            </a:pathLst>
          </a:custGeom>
          <a:no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4CCE5A2-5939-43B7-9F7D-E5F2ACD5B964}"/>
              </a:ext>
            </a:extLst>
          </p:cNvPr>
          <p:cNvSpPr txBox="1"/>
          <p:nvPr/>
        </p:nvSpPr>
        <p:spPr>
          <a:xfrm>
            <a:off x="7981570" y="3907251"/>
            <a:ext cx="1007533" cy="461665"/>
          </a:xfrm>
          <a:prstGeom prst="rect">
            <a:avLst/>
          </a:prstGeom>
          <a:noFill/>
        </p:spPr>
        <p:txBody>
          <a:bodyPr wrap="square" rtlCol="0">
            <a:spAutoFit/>
          </a:bodyPr>
          <a:lstStyle/>
          <a:p>
            <a:r>
              <a:rPr lang="en-NZ" sz="1200" dirty="0">
                <a:solidFill>
                  <a:schemeClr val="bg1"/>
                </a:solidFill>
              </a:rPr>
              <a:t>Existing Channel</a:t>
            </a:r>
          </a:p>
        </p:txBody>
      </p:sp>
      <p:cxnSp>
        <p:nvCxnSpPr>
          <p:cNvPr id="16" name="Straight Arrow Connector 15">
            <a:extLst>
              <a:ext uri="{FF2B5EF4-FFF2-40B4-BE49-F238E27FC236}">
                <a16:creationId xmlns:a16="http://schemas.microsoft.com/office/drawing/2014/main" id="{531F3CB0-94D3-4BBE-BC5B-99C46832D715}"/>
              </a:ext>
            </a:extLst>
          </p:cNvPr>
          <p:cNvCxnSpPr>
            <a:cxnSpLocks/>
          </p:cNvCxnSpPr>
          <p:nvPr/>
        </p:nvCxnSpPr>
        <p:spPr bwMode="auto">
          <a:xfrm flipH="1">
            <a:off x="7723461" y="4174066"/>
            <a:ext cx="307539" cy="558684"/>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D3F4000A-21C7-4BD4-835D-6DA041AB0E9C}"/>
              </a:ext>
            </a:extLst>
          </p:cNvPr>
          <p:cNvSpPr txBox="1"/>
          <p:nvPr/>
        </p:nvSpPr>
        <p:spPr>
          <a:xfrm>
            <a:off x="4428066" y="3021337"/>
            <a:ext cx="1270001" cy="830997"/>
          </a:xfrm>
          <a:prstGeom prst="rect">
            <a:avLst/>
          </a:prstGeom>
          <a:noFill/>
        </p:spPr>
        <p:txBody>
          <a:bodyPr wrap="square" rtlCol="0">
            <a:spAutoFit/>
          </a:bodyPr>
          <a:lstStyle/>
          <a:p>
            <a:r>
              <a:rPr lang="en-NZ" sz="1600" dirty="0">
                <a:solidFill>
                  <a:schemeClr val="bg1"/>
                </a:solidFill>
              </a:rPr>
              <a:t>Existing Flume Locations</a:t>
            </a:r>
          </a:p>
        </p:txBody>
      </p:sp>
      <p:cxnSp>
        <p:nvCxnSpPr>
          <p:cNvPr id="20" name="Straight Arrow Connector 19">
            <a:extLst>
              <a:ext uri="{FF2B5EF4-FFF2-40B4-BE49-F238E27FC236}">
                <a16:creationId xmlns:a16="http://schemas.microsoft.com/office/drawing/2014/main" id="{5271C8F9-7FDC-4D77-BAB2-D14096D89911}"/>
              </a:ext>
            </a:extLst>
          </p:cNvPr>
          <p:cNvCxnSpPr/>
          <p:nvPr/>
        </p:nvCxnSpPr>
        <p:spPr bwMode="auto">
          <a:xfrm>
            <a:off x="5519017" y="3429000"/>
            <a:ext cx="1191747" cy="29633"/>
          </a:xfrm>
          <a:prstGeom prst="straightConnector1">
            <a:avLst/>
          </a:prstGeom>
          <a:solidFill>
            <a:schemeClr val="accent1"/>
          </a:solid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24701BE3-DDE9-4C45-BA40-C36D9CC04FF9}"/>
              </a:ext>
            </a:extLst>
          </p:cNvPr>
          <p:cNvCxnSpPr>
            <a:cxnSpLocks/>
          </p:cNvCxnSpPr>
          <p:nvPr/>
        </p:nvCxnSpPr>
        <p:spPr bwMode="auto">
          <a:xfrm flipH="1" flipV="1">
            <a:off x="3335866" y="3112532"/>
            <a:ext cx="1010867" cy="369384"/>
          </a:xfrm>
          <a:prstGeom prst="straightConnector1">
            <a:avLst/>
          </a:prstGeom>
          <a:solidFill>
            <a:schemeClr val="accent1"/>
          </a:solid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178726D7-065B-4FDF-8C59-81E3B9BD8939}"/>
              </a:ext>
            </a:extLst>
          </p:cNvPr>
          <p:cNvCxnSpPr>
            <a:cxnSpLocks/>
          </p:cNvCxnSpPr>
          <p:nvPr/>
        </p:nvCxnSpPr>
        <p:spPr bwMode="auto">
          <a:xfrm flipH="1">
            <a:off x="2320687" y="3547533"/>
            <a:ext cx="1997313" cy="162665"/>
          </a:xfrm>
          <a:prstGeom prst="straightConnector1">
            <a:avLst/>
          </a:prstGeom>
          <a:solidFill>
            <a:schemeClr val="accent1"/>
          </a:solid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13783989"/>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9000-DF42-40DC-AA72-5EABF005DAA1}"/>
              </a:ext>
            </a:extLst>
          </p:cNvPr>
          <p:cNvSpPr>
            <a:spLocks noGrp="1"/>
          </p:cNvSpPr>
          <p:nvPr>
            <p:ph type="title"/>
          </p:nvPr>
        </p:nvSpPr>
        <p:spPr/>
        <p:txBody>
          <a:bodyPr/>
          <a:lstStyle/>
          <a:p>
            <a:r>
              <a:rPr lang="en-NZ" dirty="0"/>
              <a:t>Existing Damaged Flumes</a:t>
            </a:r>
          </a:p>
        </p:txBody>
      </p:sp>
      <p:pic>
        <p:nvPicPr>
          <p:cNvPr id="7" name="Picture 6">
            <a:extLst>
              <a:ext uri="{FF2B5EF4-FFF2-40B4-BE49-F238E27FC236}">
                <a16:creationId xmlns:a16="http://schemas.microsoft.com/office/drawing/2014/main" id="{04B88BBF-CA8A-4CD2-900D-C920BAF88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1730847"/>
            <a:ext cx="9114938" cy="5127153"/>
          </a:xfrm>
          <a:prstGeom prst="rect">
            <a:avLst/>
          </a:prstGeom>
          <a:ln>
            <a:solidFill>
              <a:schemeClr val="accent5">
                <a:lumMod val="10000"/>
              </a:schemeClr>
            </a:solidFill>
          </a:ln>
        </p:spPr>
      </p:pic>
      <p:pic>
        <p:nvPicPr>
          <p:cNvPr id="5" name="Content Placeholder 4">
            <a:extLst>
              <a:ext uri="{FF2B5EF4-FFF2-40B4-BE49-F238E27FC236}">
                <a16:creationId xmlns:a16="http://schemas.microsoft.com/office/drawing/2014/main" id="{0F1CF7BE-286E-4B83-8FD3-73FA82E4747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9045" y="1173843"/>
            <a:ext cx="2992204" cy="5319475"/>
          </a:xfrm>
          <a:ln>
            <a:solidFill>
              <a:schemeClr val="accent5">
                <a:lumMod val="10000"/>
              </a:schemeClr>
            </a:solidFill>
          </a:ln>
        </p:spPr>
      </p:pic>
      <p:pic>
        <p:nvPicPr>
          <p:cNvPr id="9" name="Picture 8">
            <a:extLst>
              <a:ext uri="{FF2B5EF4-FFF2-40B4-BE49-F238E27FC236}">
                <a16:creationId xmlns:a16="http://schemas.microsoft.com/office/drawing/2014/main" id="{26A99614-19B7-4703-BC1E-8D66B68A9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021" y="217725"/>
            <a:ext cx="5708934" cy="3211275"/>
          </a:xfrm>
          <a:prstGeom prst="rect">
            <a:avLst/>
          </a:prstGeom>
          <a:ln>
            <a:solidFill>
              <a:schemeClr val="accent5">
                <a:lumMod val="10000"/>
              </a:schemeClr>
            </a:solidFill>
          </a:ln>
        </p:spPr>
      </p:pic>
    </p:spTree>
    <p:extLst>
      <p:ext uri="{BB962C8B-B14F-4D97-AF65-F5344CB8AC3E}">
        <p14:creationId xmlns:p14="http://schemas.microsoft.com/office/powerpoint/2010/main" val="2086713108"/>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9401-C3FD-4CA8-9CD9-6996BB0C12AB}"/>
              </a:ext>
            </a:extLst>
          </p:cNvPr>
          <p:cNvSpPr>
            <a:spLocks noGrp="1"/>
          </p:cNvSpPr>
          <p:nvPr>
            <p:ph type="title"/>
          </p:nvPr>
        </p:nvSpPr>
        <p:spPr/>
        <p:txBody>
          <a:bodyPr/>
          <a:lstStyle/>
          <a:p>
            <a:r>
              <a:rPr lang="en-NZ" dirty="0"/>
              <a:t>Flumes</a:t>
            </a:r>
          </a:p>
        </p:txBody>
      </p:sp>
      <p:pic>
        <p:nvPicPr>
          <p:cNvPr id="4" name="Content Placeholder 3">
            <a:extLst>
              <a:ext uri="{FF2B5EF4-FFF2-40B4-BE49-F238E27FC236}">
                <a16:creationId xmlns:a16="http://schemas.microsoft.com/office/drawing/2014/main" id="{3965E7E0-0A09-4C06-9A81-E39E5A70D84B}"/>
              </a:ext>
            </a:extLst>
          </p:cNvPr>
          <p:cNvPicPr>
            <a:picLocks noGrp="1"/>
          </p:cNvPicPr>
          <p:nvPr>
            <p:ph idx="1"/>
          </p:nvPr>
        </p:nvPicPr>
        <p:blipFill>
          <a:blip r:embed="rId3"/>
          <a:stretch>
            <a:fillRect/>
          </a:stretch>
        </p:blipFill>
        <p:spPr>
          <a:xfrm>
            <a:off x="6096000" y="228601"/>
            <a:ext cx="4737100" cy="5911850"/>
          </a:xfrm>
          <a:prstGeom prst="rect">
            <a:avLst/>
          </a:prstGeom>
          <a:ln>
            <a:solidFill>
              <a:schemeClr val="accent5">
                <a:lumMod val="10000"/>
              </a:schemeClr>
            </a:solidFill>
          </a:ln>
        </p:spPr>
      </p:pic>
      <p:pic>
        <p:nvPicPr>
          <p:cNvPr id="5" name="Picture 4">
            <a:extLst>
              <a:ext uri="{FF2B5EF4-FFF2-40B4-BE49-F238E27FC236}">
                <a16:creationId xmlns:a16="http://schemas.microsoft.com/office/drawing/2014/main" id="{5D26BEF1-310F-4D4A-88DE-10039090BCE3}"/>
              </a:ext>
            </a:extLst>
          </p:cNvPr>
          <p:cNvPicPr/>
          <p:nvPr/>
        </p:nvPicPr>
        <p:blipFill>
          <a:blip r:embed="rId4"/>
          <a:stretch>
            <a:fillRect/>
          </a:stretch>
        </p:blipFill>
        <p:spPr>
          <a:xfrm>
            <a:off x="383117" y="1377950"/>
            <a:ext cx="5232293" cy="4102100"/>
          </a:xfrm>
          <a:prstGeom prst="rect">
            <a:avLst/>
          </a:prstGeom>
          <a:ln>
            <a:solidFill>
              <a:schemeClr val="tx1"/>
            </a:solidFill>
          </a:ln>
        </p:spPr>
      </p:pic>
    </p:spTree>
    <p:extLst>
      <p:ext uri="{BB962C8B-B14F-4D97-AF65-F5344CB8AC3E}">
        <p14:creationId xmlns:p14="http://schemas.microsoft.com/office/powerpoint/2010/main" val="580001304"/>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1BC6-904E-499D-8552-89D69815BD34}"/>
              </a:ext>
            </a:extLst>
          </p:cNvPr>
          <p:cNvSpPr>
            <a:spLocks noGrp="1"/>
          </p:cNvSpPr>
          <p:nvPr>
            <p:ph type="title"/>
          </p:nvPr>
        </p:nvSpPr>
        <p:spPr/>
        <p:txBody>
          <a:bodyPr/>
          <a:lstStyle/>
          <a:p>
            <a:r>
              <a:rPr lang="en-NZ" dirty="0"/>
              <a:t>Energy Dissipation Structures- Traditional</a:t>
            </a:r>
          </a:p>
        </p:txBody>
      </p:sp>
      <p:pic>
        <p:nvPicPr>
          <p:cNvPr id="4" name="Content Placeholder 3">
            <a:extLst>
              <a:ext uri="{FF2B5EF4-FFF2-40B4-BE49-F238E27FC236}">
                <a16:creationId xmlns:a16="http://schemas.microsoft.com/office/drawing/2014/main" id="{A9EA5BB7-F6C5-432E-8F12-5FF86015D3E7}"/>
              </a:ext>
            </a:extLst>
          </p:cNvPr>
          <p:cNvPicPr>
            <a:picLocks noGrp="1"/>
          </p:cNvPicPr>
          <p:nvPr>
            <p:ph idx="1"/>
          </p:nvPr>
        </p:nvPicPr>
        <p:blipFill>
          <a:blip r:embed="rId3"/>
          <a:stretch>
            <a:fillRect/>
          </a:stretch>
        </p:blipFill>
        <p:spPr>
          <a:xfrm>
            <a:off x="0" y="3109383"/>
            <a:ext cx="4857749" cy="3748617"/>
          </a:xfrm>
          <a:prstGeom prst="rect">
            <a:avLst/>
          </a:prstGeom>
          <a:ln w="12700">
            <a:solidFill>
              <a:schemeClr val="tx1"/>
            </a:solidFill>
          </a:ln>
        </p:spPr>
      </p:pic>
      <p:pic>
        <p:nvPicPr>
          <p:cNvPr id="5" name="Picture 4">
            <a:extLst>
              <a:ext uri="{FF2B5EF4-FFF2-40B4-BE49-F238E27FC236}">
                <a16:creationId xmlns:a16="http://schemas.microsoft.com/office/drawing/2014/main" id="{ED8AE9A2-2BB5-427F-9CE4-B2BDC384CA1E}"/>
              </a:ext>
            </a:extLst>
          </p:cNvPr>
          <p:cNvPicPr/>
          <p:nvPr/>
        </p:nvPicPr>
        <p:blipFill>
          <a:blip r:embed="rId4"/>
          <a:stretch>
            <a:fillRect/>
          </a:stretch>
        </p:blipFill>
        <p:spPr>
          <a:xfrm>
            <a:off x="6828366" y="2275114"/>
            <a:ext cx="5209116" cy="4451350"/>
          </a:xfrm>
          <a:prstGeom prst="rect">
            <a:avLst/>
          </a:prstGeom>
          <a:ln w="12700">
            <a:solidFill>
              <a:schemeClr val="tx1"/>
            </a:solidFill>
          </a:ln>
        </p:spPr>
      </p:pic>
      <p:pic>
        <p:nvPicPr>
          <p:cNvPr id="3" name="Picture 2">
            <a:extLst>
              <a:ext uri="{FF2B5EF4-FFF2-40B4-BE49-F238E27FC236}">
                <a16:creationId xmlns:a16="http://schemas.microsoft.com/office/drawing/2014/main" id="{681033AC-4308-4F46-AD32-42D52017B296}"/>
              </a:ext>
            </a:extLst>
          </p:cNvPr>
          <p:cNvPicPr>
            <a:picLocks noChangeAspect="1"/>
          </p:cNvPicPr>
          <p:nvPr/>
        </p:nvPicPr>
        <p:blipFill>
          <a:blip r:embed="rId5"/>
          <a:stretch>
            <a:fillRect/>
          </a:stretch>
        </p:blipFill>
        <p:spPr>
          <a:xfrm>
            <a:off x="3011523" y="1131962"/>
            <a:ext cx="3692452" cy="3364896"/>
          </a:xfrm>
          <a:prstGeom prst="rect">
            <a:avLst/>
          </a:prstGeom>
          <a:ln>
            <a:solidFill>
              <a:schemeClr val="accent5">
                <a:lumMod val="10000"/>
              </a:schemeClr>
            </a:solidFill>
          </a:ln>
        </p:spPr>
      </p:pic>
      <p:sp>
        <p:nvSpPr>
          <p:cNvPr id="6" name="TextBox 5">
            <a:extLst>
              <a:ext uri="{FF2B5EF4-FFF2-40B4-BE49-F238E27FC236}">
                <a16:creationId xmlns:a16="http://schemas.microsoft.com/office/drawing/2014/main" id="{01A02BD5-60D3-4C9D-BB26-BFED9C539548}"/>
              </a:ext>
            </a:extLst>
          </p:cNvPr>
          <p:cNvSpPr txBox="1"/>
          <p:nvPr/>
        </p:nvSpPr>
        <p:spPr>
          <a:xfrm>
            <a:off x="1905000" y="1140138"/>
            <a:ext cx="1328057" cy="646331"/>
          </a:xfrm>
          <a:prstGeom prst="rect">
            <a:avLst/>
          </a:prstGeom>
          <a:noFill/>
        </p:spPr>
        <p:txBody>
          <a:bodyPr wrap="square" rtlCol="0">
            <a:spAutoFit/>
          </a:bodyPr>
          <a:lstStyle/>
          <a:p>
            <a:r>
              <a:rPr lang="en-NZ" sz="1800" dirty="0"/>
              <a:t>Rip Rap</a:t>
            </a:r>
          </a:p>
          <a:p>
            <a:r>
              <a:rPr lang="en-NZ" sz="1800" dirty="0"/>
              <a:t> (Fr &lt; 3)</a:t>
            </a:r>
          </a:p>
        </p:txBody>
      </p:sp>
      <p:sp>
        <p:nvSpPr>
          <p:cNvPr id="7" name="TextBox 6">
            <a:extLst>
              <a:ext uri="{FF2B5EF4-FFF2-40B4-BE49-F238E27FC236}">
                <a16:creationId xmlns:a16="http://schemas.microsoft.com/office/drawing/2014/main" id="{6BD8587D-13F0-47FB-9DF5-DCA5901E7CA1}"/>
              </a:ext>
            </a:extLst>
          </p:cNvPr>
          <p:cNvSpPr txBox="1"/>
          <p:nvPr/>
        </p:nvSpPr>
        <p:spPr>
          <a:xfrm>
            <a:off x="-42183" y="2740051"/>
            <a:ext cx="2796269" cy="369332"/>
          </a:xfrm>
          <a:prstGeom prst="rect">
            <a:avLst/>
          </a:prstGeom>
          <a:noFill/>
        </p:spPr>
        <p:txBody>
          <a:bodyPr wrap="square" rtlCol="0">
            <a:spAutoFit/>
          </a:bodyPr>
          <a:lstStyle/>
          <a:p>
            <a:r>
              <a:rPr lang="en-NZ" sz="1800" dirty="0"/>
              <a:t>Baffle Blocks (Fr &lt;1)</a:t>
            </a:r>
          </a:p>
        </p:txBody>
      </p:sp>
      <p:sp>
        <p:nvSpPr>
          <p:cNvPr id="8" name="TextBox 7">
            <a:extLst>
              <a:ext uri="{FF2B5EF4-FFF2-40B4-BE49-F238E27FC236}">
                <a16:creationId xmlns:a16="http://schemas.microsoft.com/office/drawing/2014/main" id="{69219372-9F8E-491C-804B-F222F2E1EEC9}"/>
              </a:ext>
            </a:extLst>
          </p:cNvPr>
          <p:cNvSpPr txBox="1"/>
          <p:nvPr/>
        </p:nvSpPr>
        <p:spPr>
          <a:xfrm>
            <a:off x="10125074" y="1897075"/>
            <a:ext cx="1763485" cy="369332"/>
          </a:xfrm>
          <a:prstGeom prst="rect">
            <a:avLst/>
          </a:prstGeom>
          <a:noFill/>
        </p:spPr>
        <p:txBody>
          <a:bodyPr wrap="square" rtlCol="0">
            <a:spAutoFit/>
          </a:bodyPr>
          <a:lstStyle/>
          <a:p>
            <a:r>
              <a:rPr lang="en-NZ" sz="1800" dirty="0"/>
              <a:t>Stilling Basin</a:t>
            </a:r>
          </a:p>
        </p:txBody>
      </p:sp>
    </p:spTree>
    <p:extLst>
      <p:ext uri="{BB962C8B-B14F-4D97-AF65-F5344CB8AC3E}">
        <p14:creationId xmlns:p14="http://schemas.microsoft.com/office/powerpoint/2010/main" val="1271413242"/>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4018B-504B-4068-9773-4AA50C44B1EE}"/>
              </a:ext>
            </a:extLst>
          </p:cNvPr>
          <p:cNvSpPr>
            <a:spLocks noGrp="1"/>
          </p:cNvSpPr>
          <p:nvPr>
            <p:ph type="title"/>
          </p:nvPr>
        </p:nvSpPr>
        <p:spPr/>
        <p:txBody>
          <a:bodyPr/>
          <a:lstStyle/>
          <a:p>
            <a:r>
              <a:rPr lang="en-NZ" dirty="0"/>
              <a:t>Final Structure</a:t>
            </a:r>
          </a:p>
        </p:txBody>
      </p:sp>
      <p:pic>
        <p:nvPicPr>
          <p:cNvPr id="4" name="Content Placeholder 3">
            <a:extLst>
              <a:ext uri="{FF2B5EF4-FFF2-40B4-BE49-F238E27FC236}">
                <a16:creationId xmlns:a16="http://schemas.microsoft.com/office/drawing/2014/main" id="{347FC94D-DC9E-4EFA-8D81-2E4724B75600}"/>
              </a:ext>
            </a:extLst>
          </p:cNvPr>
          <p:cNvPicPr>
            <a:picLocks noGrp="1"/>
          </p:cNvPicPr>
          <p:nvPr>
            <p:ph idx="1"/>
          </p:nvPr>
        </p:nvPicPr>
        <p:blipFill>
          <a:blip r:embed="rId3"/>
          <a:stretch>
            <a:fillRect/>
          </a:stretch>
        </p:blipFill>
        <p:spPr>
          <a:xfrm>
            <a:off x="2027108" y="1268413"/>
            <a:ext cx="8137784" cy="4897437"/>
          </a:xfrm>
          <a:prstGeom prst="rect">
            <a:avLst/>
          </a:prstGeom>
        </p:spPr>
      </p:pic>
      <p:sp>
        <p:nvSpPr>
          <p:cNvPr id="3" name="TextBox 2">
            <a:extLst>
              <a:ext uri="{FF2B5EF4-FFF2-40B4-BE49-F238E27FC236}">
                <a16:creationId xmlns:a16="http://schemas.microsoft.com/office/drawing/2014/main" id="{22C28AF7-07FA-4CF4-865B-02744A08A29B}"/>
              </a:ext>
            </a:extLst>
          </p:cNvPr>
          <p:cNvSpPr txBox="1"/>
          <p:nvPr/>
        </p:nvSpPr>
        <p:spPr>
          <a:xfrm>
            <a:off x="2525486" y="2710543"/>
            <a:ext cx="1491343" cy="584775"/>
          </a:xfrm>
          <a:prstGeom prst="rect">
            <a:avLst/>
          </a:prstGeom>
          <a:noFill/>
        </p:spPr>
        <p:txBody>
          <a:bodyPr wrap="square" rtlCol="0">
            <a:spAutoFit/>
          </a:bodyPr>
          <a:lstStyle/>
          <a:p>
            <a:r>
              <a:rPr lang="en-NZ" sz="1600" dirty="0">
                <a:solidFill>
                  <a:schemeClr val="bg1"/>
                </a:solidFill>
              </a:rPr>
              <a:t>Pipe stub in side of culvert</a:t>
            </a:r>
          </a:p>
        </p:txBody>
      </p:sp>
      <p:cxnSp>
        <p:nvCxnSpPr>
          <p:cNvPr id="6" name="Straight Arrow Connector 5">
            <a:extLst>
              <a:ext uri="{FF2B5EF4-FFF2-40B4-BE49-F238E27FC236}">
                <a16:creationId xmlns:a16="http://schemas.microsoft.com/office/drawing/2014/main" id="{2E29F55C-4FDF-46C1-87AA-FF9A1D2A8794}"/>
              </a:ext>
            </a:extLst>
          </p:cNvPr>
          <p:cNvCxnSpPr/>
          <p:nvPr/>
        </p:nvCxnSpPr>
        <p:spPr bwMode="auto">
          <a:xfrm>
            <a:off x="3842657" y="3002930"/>
            <a:ext cx="2253343" cy="426070"/>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59A0B018-7929-462B-86A4-DFBE10FE3662}"/>
              </a:ext>
            </a:extLst>
          </p:cNvPr>
          <p:cNvSpPr txBox="1"/>
          <p:nvPr/>
        </p:nvSpPr>
        <p:spPr>
          <a:xfrm rot="457135">
            <a:off x="5649686" y="2242931"/>
            <a:ext cx="2427516" cy="369332"/>
          </a:xfrm>
          <a:prstGeom prst="rect">
            <a:avLst/>
          </a:prstGeom>
          <a:noFill/>
        </p:spPr>
        <p:txBody>
          <a:bodyPr wrap="square" rtlCol="0">
            <a:spAutoFit/>
          </a:bodyPr>
          <a:lstStyle/>
          <a:p>
            <a:r>
              <a:rPr lang="en-NZ" sz="1800" dirty="0">
                <a:solidFill>
                  <a:schemeClr val="accent5">
                    <a:lumMod val="10000"/>
                  </a:schemeClr>
                </a:solidFill>
              </a:rPr>
              <a:t>3 culverts joined </a:t>
            </a:r>
          </a:p>
        </p:txBody>
      </p:sp>
      <p:cxnSp>
        <p:nvCxnSpPr>
          <p:cNvPr id="11" name="Straight Arrow Connector 10">
            <a:extLst>
              <a:ext uri="{FF2B5EF4-FFF2-40B4-BE49-F238E27FC236}">
                <a16:creationId xmlns:a16="http://schemas.microsoft.com/office/drawing/2014/main" id="{836E3B9E-4403-428F-BEB1-56931FDBE289}"/>
              </a:ext>
            </a:extLst>
          </p:cNvPr>
          <p:cNvCxnSpPr/>
          <p:nvPr/>
        </p:nvCxnSpPr>
        <p:spPr bwMode="auto">
          <a:xfrm>
            <a:off x="8392886" y="4086463"/>
            <a:ext cx="1469571" cy="272143"/>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57BE989F-D872-44F0-921B-BE691C984F44}"/>
              </a:ext>
            </a:extLst>
          </p:cNvPr>
          <p:cNvSpPr txBox="1"/>
          <p:nvPr/>
        </p:nvSpPr>
        <p:spPr>
          <a:xfrm>
            <a:off x="8632371" y="3717131"/>
            <a:ext cx="1532521" cy="369332"/>
          </a:xfrm>
          <a:prstGeom prst="rect">
            <a:avLst/>
          </a:prstGeom>
          <a:noFill/>
        </p:spPr>
        <p:txBody>
          <a:bodyPr wrap="square" rtlCol="0">
            <a:spAutoFit/>
          </a:bodyPr>
          <a:lstStyle/>
          <a:p>
            <a:r>
              <a:rPr lang="en-NZ" sz="1800" dirty="0">
                <a:solidFill>
                  <a:schemeClr val="bg1"/>
                </a:solidFill>
              </a:rPr>
              <a:t>Flow</a:t>
            </a:r>
          </a:p>
        </p:txBody>
      </p:sp>
      <p:sp>
        <p:nvSpPr>
          <p:cNvPr id="13" name="TextBox 12">
            <a:extLst>
              <a:ext uri="{FF2B5EF4-FFF2-40B4-BE49-F238E27FC236}">
                <a16:creationId xmlns:a16="http://schemas.microsoft.com/office/drawing/2014/main" id="{1DCDE641-8584-4F67-A9C2-0B004C50E5D3}"/>
              </a:ext>
            </a:extLst>
          </p:cNvPr>
          <p:cNvSpPr txBox="1"/>
          <p:nvPr/>
        </p:nvSpPr>
        <p:spPr>
          <a:xfrm>
            <a:off x="3491236" y="1581674"/>
            <a:ext cx="1532521" cy="369332"/>
          </a:xfrm>
          <a:prstGeom prst="rect">
            <a:avLst/>
          </a:prstGeom>
          <a:noFill/>
        </p:spPr>
        <p:txBody>
          <a:bodyPr wrap="square" rtlCol="0">
            <a:spAutoFit/>
          </a:bodyPr>
          <a:lstStyle/>
          <a:p>
            <a:r>
              <a:rPr lang="en-NZ" sz="1800" dirty="0">
                <a:solidFill>
                  <a:schemeClr val="bg1"/>
                </a:solidFill>
              </a:rPr>
              <a:t>Flow</a:t>
            </a:r>
          </a:p>
        </p:txBody>
      </p:sp>
      <p:cxnSp>
        <p:nvCxnSpPr>
          <p:cNvPr id="14" name="Straight Arrow Connector 13">
            <a:extLst>
              <a:ext uri="{FF2B5EF4-FFF2-40B4-BE49-F238E27FC236}">
                <a16:creationId xmlns:a16="http://schemas.microsoft.com/office/drawing/2014/main" id="{7F459F1D-98A5-4666-8778-11CC58EE9D59}"/>
              </a:ext>
            </a:extLst>
          </p:cNvPr>
          <p:cNvCxnSpPr>
            <a:cxnSpLocks/>
          </p:cNvCxnSpPr>
          <p:nvPr/>
        </p:nvCxnSpPr>
        <p:spPr bwMode="auto">
          <a:xfrm>
            <a:off x="3905476" y="1903810"/>
            <a:ext cx="864961" cy="720914"/>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A0BA84F2-54B5-4BD8-A2EE-0C2536D4B134}"/>
              </a:ext>
            </a:extLst>
          </p:cNvPr>
          <p:cNvCxnSpPr>
            <a:cxnSpLocks/>
          </p:cNvCxnSpPr>
          <p:nvPr/>
        </p:nvCxnSpPr>
        <p:spPr bwMode="auto">
          <a:xfrm flipV="1">
            <a:off x="4337957" y="3656684"/>
            <a:ext cx="1507672" cy="488024"/>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10396003"/>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2B5F-996F-4C51-BFD1-F810FF66079C}"/>
              </a:ext>
            </a:extLst>
          </p:cNvPr>
          <p:cNvSpPr>
            <a:spLocks noGrp="1"/>
          </p:cNvSpPr>
          <p:nvPr>
            <p:ph type="title"/>
          </p:nvPr>
        </p:nvSpPr>
        <p:spPr/>
        <p:txBody>
          <a:bodyPr/>
          <a:lstStyle/>
          <a:p>
            <a:r>
              <a:rPr lang="en-NZ" dirty="0"/>
              <a:t>Alternative Energy Dissipation Structure Design</a:t>
            </a:r>
          </a:p>
        </p:txBody>
      </p:sp>
      <p:cxnSp>
        <p:nvCxnSpPr>
          <p:cNvPr id="6" name="Straight Connector 5">
            <a:extLst>
              <a:ext uri="{FF2B5EF4-FFF2-40B4-BE49-F238E27FC236}">
                <a16:creationId xmlns:a16="http://schemas.microsoft.com/office/drawing/2014/main" id="{504D11C1-B2A8-49AC-BFE2-BB395A60F17B}"/>
              </a:ext>
            </a:extLst>
          </p:cNvPr>
          <p:cNvCxnSpPr>
            <a:cxnSpLocks/>
          </p:cNvCxnSpPr>
          <p:nvPr/>
        </p:nvCxnSpPr>
        <p:spPr bwMode="auto">
          <a:xfrm>
            <a:off x="4199467" y="4995333"/>
            <a:ext cx="143933" cy="313267"/>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Content Placeholder 4">
            <a:extLst>
              <a:ext uri="{FF2B5EF4-FFF2-40B4-BE49-F238E27FC236}">
                <a16:creationId xmlns:a16="http://schemas.microsoft.com/office/drawing/2014/main" id="{A21386E0-3B42-4036-A626-086586D71D9E}"/>
              </a:ext>
            </a:extLst>
          </p:cNvPr>
          <p:cNvSpPr>
            <a:spLocks noGrp="1"/>
          </p:cNvSpPr>
          <p:nvPr>
            <p:ph idx="1"/>
          </p:nvPr>
        </p:nvSpPr>
        <p:spPr/>
        <p:txBody>
          <a:bodyPr/>
          <a:lstStyle/>
          <a:p>
            <a:endParaRPr lang="en-NZ" dirty="0"/>
          </a:p>
        </p:txBody>
      </p:sp>
      <p:pic>
        <p:nvPicPr>
          <p:cNvPr id="7" name="Content Placeholder 3">
            <a:extLst>
              <a:ext uri="{FF2B5EF4-FFF2-40B4-BE49-F238E27FC236}">
                <a16:creationId xmlns:a16="http://schemas.microsoft.com/office/drawing/2014/main" id="{0F7A274C-E172-4D98-A548-EFB32046458A}"/>
              </a:ext>
            </a:extLst>
          </p:cNvPr>
          <p:cNvPicPr>
            <a:picLocks/>
          </p:cNvPicPr>
          <p:nvPr/>
        </p:nvPicPr>
        <p:blipFill>
          <a:blip r:embed="rId3"/>
          <a:stretch>
            <a:fillRect/>
          </a:stretch>
        </p:blipFill>
        <p:spPr bwMode="auto">
          <a:xfrm>
            <a:off x="2464723" y="1268413"/>
            <a:ext cx="7495388"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D26C57B0-8755-45F9-AA1A-4275BFBBDB5D}"/>
              </a:ext>
            </a:extLst>
          </p:cNvPr>
          <p:cNvSpPr txBox="1"/>
          <p:nvPr/>
        </p:nvSpPr>
        <p:spPr>
          <a:xfrm>
            <a:off x="381000" y="4691743"/>
            <a:ext cx="1850889" cy="923330"/>
          </a:xfrm>
          <a:prstGeom prst="rect">
            <a:avLst/>
          </a:prstGeom>
          <a:noFill/>
        </p:spPr>
        <p:txBody>
          <a:bodyPr wrap="square" rtlCol="0">
            <a:spAutoFit/>
          </a:bodyPr>
          <a:lstStyle/>
          <a:p>
            <a:r>
              <a:rPr lang="en-NZ" sz="1800" dirty="0">
                <a:solidFill>
                  <a:schemeClr val="accent5">
                    <a:lumMod val="10000"/>
                  </a:schemeClr>
                </a:solidFill>
              </a:rPr>
              <a:t>Flexible flume will connect here</a:t>
            </a:r>
          </a:p>
        </p:txBody>
      </p:sp>
      <p:cxnSp>
        <p:nvCxnSpPr>
          <p:cNvPr id="10" name="Straight Arrow Connector 9">
            <a:extLst>
              <a:ext uri="{FF2B5EF4-FFF2-40B4-BE49-F238E27FC236}">
                <a16:creationId xmlns:a16="http://schemas.microsoft.com/office/drawing/2014/main" id="{6F246EF2-3E89-4003-9BBA-5D637F8D7A5C}"/>
              </a:ext>
            </a:extLst>
          </p:cNvPr>
          <p:cNvCxnSpPr/>
          <p:nvPr/>
        </p:nvCxnSpPr>
        <p:spPr bwMode="auto">
          <a:xfrm flipV="1">
            <a:off x="1872343" y="4691743"/>
            <a:ext cx="1273628" cy="420007"/>
          </a:xfrm>
          <a:prstGeom prst="straightConnector1">
            <a:avLst/>
          </a:prstGeom>
          <a:solidFill>
            <a:schemeClr val="accent1"/>
          </a:solidFill>
          <a:ln w="15875" cap="flat" cmpd="sng" algn="ctr">
            <a:solidFill>
              <a:schemeClr val="accent5">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B88774D9-B699-4E03-A6A5-BA4C839DCBA3}"/>
              </a:ext>
            </a:extLst>
          </p:cNvPr>
          <p:cNvSpPr txBox="1"/>
          <p:nvPr/>
        </p:nvSpPr>
        <p:spPr>
          <a:xfrm>
            <a:off x="6324600" y="1922692"/>
            <a:ext cx="1752600" cy="830997"/>
          </a:xfrm>
          <a:prstGeom prst="rect">
            <a:avLst/>
          </a:prstGeom>
          <a:noFill/>
        </p:spPr>
        <p:txBody>
          <a:bodyPr wrap="square" rtlCol="0">
            <a:spAutoFit/>
          </a:bodyPr>
          <a:lstStyle/>
          <a:p>
            <a:r>
              <a:rPr lang="en-NZ" sz="2400" dirty="0"/>
              <a:t>Sealed manhole</a:t>
            </a:r>
          </a:p>
        </p:txBody>
      </p:sp>
      <p:sp>
        <p:nvSpPr>
          <p:cNvPr id="12" name="TextBox 11">
            <a:extLst>
              <a:ext uri="{FF2B5EF4-FFF2-40B4-BE49-F238E27FC236}">
                <a16:creationId xmlns:a16="http://schemas.microsoft.com/office/drawing/2014/main" id="{A246C5FB-18BD-4606-9F1E-606A037ACB51}"/>
              </a:ext>
            </a:extLst>
          </p:cNvPr>
          <p:cNvSpPr txBox="1"/>
          <p:nvPr/>
        </p:nvSpPr>
        <p:spPr>
          <a:xfrm>
            <a:off x="8567057" y="3684748"/>
            <a:ext cx="1752600" cy="1200329"/>
          </a:xfrm>
          <a:prstGeom prst="rect">
            <a:avLst/>
          </a:prstGeom>
          <a:noFill/>
        </p:spPr>
        <p:txBody>
          <a:bodyPr wrap="square" rtlCol="0">
            <a:spAutoFit/>
          </a:bodyPr>
          <a:lstStyle/>
          <a:p>
            <a:r>
              <a:rPr lang="en-NZ" sz="2400" dirty="0"/>
              <a:t>Longer inlet pipe stub</a:t>
            </a:r>
          </a:p>
        </p:txBody>
      </p:sp>
    </p:spTree>
    <p:extLst>
      <p:ext uri="{BB962C8B-B14F-4D97-AF65-F5344CB8AC3E}">
        <p14:creationId xmlns:p14="http://schemas.microsoft.com/office/powerpoint/2010/main" val="1461412509"/>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DDAE-6A2B-4A68-BCB0-19CA836779AC}"/>
              </a:ext>
            </a:extLst>
          </p:cNvPr>
          <p:cNvSpPr>
            <a:spLocks noGrp="1"/>
          </p:cNvSpPr>
          <p:nvPr>
            <p:ph type="title"/>
          </p:nvPr>
        </p:nvSpPr>
        <p:spPr/>
        <p:txBody>
          <a:bodyPr/>
          <a:lstStyle/>
          <a:p>
            <a:r>
              <a:rPr lang="en-NZ" dirty="0"/>
              <a:t>Large Capacity Inlet Structure</a:t>
            </a:r>
          </a:p>
        </p:txBody>
      </p:sp>
      <p:sp>
        <p:nvSpPr>
          <p:cNvPr id="3" name="Content Placeholder 2">
            <a:extLst>
              <a:ext uri="{FF2B5EF4-FFF2-40B4-BE49-F238E27FC236}">
                <a16:creationId xmlns:a16="http://schemas.microsoft.com/office/drawing/2014/main" id="{3E335C58-3CCB-447C-A917-0F728DBB9FC2}"/>
              </a:ext>
            </a:extLst>
          </p:cNvPr>
          <p:cNvSpPr>
            <a:spLocks noGrp="1"/>
          </p:cNvSpPr>
          <p:nvPr>
            <p:ph idx="1"/>
          </p:nvPr>
        </p:nvSpPr>
        <p:spPr/>
        <p:txBody>
          <a:bodyPr/>
          <a:lstStyle/>
          <a:p>
            <a:r>
              <a:rPr lang="en-NZ" dirty="0"/>
              <a:t>High inlet capacity: 200L/s +</a:t>
            </a:r>
          </a:p>
          <a:p>
            <a:r>
              <a:rPr lang="en-NZ" dirty="0"/>
              <a:t>Narrow</a:t>
            </a:r>
          </a:p>
          <a:p>
            <a:r>
              <a:rPr lang="en-NZ" dirty="0"/>
              <a:t>Cycle safe</a:t>
            </a:r>
          </a:p>
          <a:p>
            <a:r>
              <a:rPr lang="en-NZ" dirty="0"/>
              <a:t>Shallow: Minimal rock blasting</a:t>
            </a:r>
          </a:p>
          <a:p>
            <a:r>
              <a:rPr lang="en-NZ" dirty="0"/>
              <a:t>Debris Management: Back entry</a:t>
            </a:r>
          </a:p>
          <a:p>
            <a:pPr marL="0" indent="0">
              <a:buNone/>
            </a:pPr>
            <a:r>
              <a:rPr lang="en-NZ" dirty="0"/>
              <a:t> </a:t>
            </a:r>
          </a:p>
        </p:txBody>
      </p:sp>
    </p:spTree>
    <p:extLst>
      <p:ext uri="{BB962C8B-B14F-4D97-AF65-F5344CB8AC3E}">
        <p14:creationId xmlns:p14="http://schemas.microsoft.com/office/powerpoint/2010/main" val="358194589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1D15-122D-4B46-8E4D-456275B8B485}"/>
              </a:ext>
            </a:extLst>
          </p:cNvPr>
          <p:cNvSpPr>
            <a:spLocks noGrp="1"/>
          </p:cNvSpPr>
          <p:nvPr>
            <p:ph type="title"/>
          </p:nvPr>
        </p:nvSpPr>
        <p:spPr/>
        <p:txBody>
          <a:bodyPr/>
          <a:lstStyle/>
          <a:p>
            <a:r>
              <a:rPr lang="en-NZ" dirty="0"/>
              <a:t>Proprietary Inlet Structures</a:t>
            </a:r>
          </a:p>
        </p:txBody>
      </p:sp>
      <p:sp>
        <p:nvSpPr>
          <p:cNvPr id="3" name="Content Placeholder 2">
            <a:extLst>
              <a:ext uri="{FF2B5EF4-FFF2-40B4-BE49-F238E27FC236}">
                <a16:creationId xmlns:a16="http://schemas.microsoft.com/office/drawing/2014/main" id="{C447CE7C-0A54-45E1-AC2F-77F825C38FD3}"/>
              </a:ext>
            </a:extLst>
          </p:cNvPr>
          <p:cNvSpPr>
            <a:spLocks noGrp="1"/>
          </p:cNvSpPr>
          <p:nvPr>
            <p:ph idx="1"/>
          </p:nvPr>
        </p:nvSpPr>
        <p:spPr/>
        <p:txBody>
          <a:bodyPr/>
          <a:lstStyle/>
          <a:p>
            <a:r>
              <a:rPr lang="en-NZ" dirty="0"/>
              <a:t>Checked each structure using HEC-22</a:t>
            </a:r>
          </a:p>
          <a:p>
            <a:r>
              <a:rPr lang="en-NZ" dirty="0"/>
              <a:t>Capacity based on longitudinal grades and road cross-fall</a:t>
            </a:r>
          </a:p>
          <a:p>
            <a:r>
              <a:rPr lang="en-NZ" dirty="0"/>
              <a:t>Sag location = higher inlet capacity</a:t>
            </a:r>
          </a:p>
          <a:p>
            <a:r>
              <a:rPr lang="en-NZ" dirty="0"/>
              <a:t>Maximum capacity stated by suppliers is often for a sag</a:t>
            </a:r>
          </a:p>
          <a:p>
            <a:r>
              <a:rPr lang="en-NZ" dirty="0"/>
              <a:t>Recommend checking these yourself</a:t>
            </a:r>
          </a:p>
          <a:p>
            <a:pPr marL="0" indent="0">
              <a:buNone/>
            </a:pPr>
            <a:endParaRPr lang="en-NZ" dirty="0"/>
          </a:p>
          <a:p>
            <a:r>
              <a:rPr lang="en-NZ" dirty="0"/>
              <a:t>A number of proprietary structures had capacity but none met other site constraints</a:t>
            </a:r>
          </a:p>
        </p:txBody>
      </p:sp>
    </p:spTree>
    <p:extLst>
      <p:ext uri="{BB962C8B-B14F-4D97-AF65-F5344CB8AC3E}">
        <p14:creationId xmlns:p14="http://schemas.microsoft.com/office/powerpoint/2010/main" val="3285559349"/>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BCC8-48B6-49D5-A3BD-2DA875D70711}"/>
              </a:ext>
            </a:extLst>
          </p:cNvPr>
          <p:cNvSpPr>
            <a:spLocks noGrp="1"/>
          </p:cNvSpPr>
          <p:nvPr>
            <p:ph type="title"/>
          </p:nvPr>
        </p:nvSpPr>
        <p:spPr/>
        <p:txBody>
          <a:bodyPr/>
          <a:lstStyle/>
          <a:p>
            <a:r>
              <a:rPr lang="en-NZ" dirty="0"/>
              <a:t>Grate Inlet Capacity</a:t>
            </a:r>
          </a:p>
        </p:txBody>
      </p:sp>
      <p:pic>
        <p:nvPicPr>
          <p:cNvPr id="4" name="Content Placeholder 3">
            <a:extLst>
              <a:ext uri="{FF2B5EF4-FFF2-40B4-BE49-F238E27FC236}">
                <a16:creationId xmlns:a16="http://schemas.microsoft.com/office/drawing/2014/main" id="{4B1911F9-01BA-41E7-839D-D3C285D34D9C}"/>
              </a:ext>
            </a:extLst>
          </p:cNvPr>
          <p:cNvPicPr>
            <a:picLocks noGrp="1"/>
          </p:cNvPicPr>
          <p:nvPr>
            <p:ph idx="1"/>
          </p:nvPr>
        </p:nvPicPr>
        <p:blipFill>
          <a:blip r:embed="rId3"/>
          <a:stretch>
            <a:fillRect/>
          </a:stretch>
        </p:blipFill>
        <p:spPr>
          <a:xfrm>
            <a:off x="1143000" y="2112169"/>
            <a:ext cx="9906000" cy="3209925"/>
          </a:xfrm>
          <a:prstGeom prst="rect">
            <a:avLst/>
          </a:prstGeom>
          <a:ln>
            <a:solidFill>
              <a:schemeClr val="tx1"/>
            </a:solidFill>
          </a:ln>
        </p:spPr>
      </p:pic>
    </p:spTree>
    <p:extLst>
      <p:ext uri="{BB962C8B-B14F-4D97-AF65-F5344CB8AC3E}">
        <p14:creationId xmlns:p14="http://schemas.microsoft.com/office/powerpoint/2010/main" val="3717111655"/>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8CA8-932C-4D8A-8FBA-BCC4B29E42AA}"/>
              </a:ext>
            </a:extLst>
          </p:cNvPr>
          <p:cNvSpPr>
            <a:spLocks noGrp="1"/>
          </p:cNvSpPr>
          <p:nvPr>
            <p:ph type="title"/>
          </p:nvPr>
        </p:nvSpPr>
        <p:spPr/>
        <p:txBody>
          <a:bodyPr/>
          <a:lstStyle/>
          <a:p>
            <a:r>
              <a:rPr lang="en-NZ" dirty="0"/>
              <a:t>Historical Road</a:t>
            </a:r>
          </a:p>
        </p:txBody>
      </p:sp>
      <p:pic>
        <p:nvPicPr>
          <p:cNvPr id="4" name="Content Placeholder 3">
            <a:extLst>
              <a:ext uri="{FF2B5EF4-FFF2-40B4-BE49-F238E27FC236}">
                <a16:creationId xmlns:a16="http://schemas.microsoft.com/office/drawing/2014/main" id="{D87D16C1-4BF3-495C-A1F8-8F89A2E6BB69}"/>
              </a:ext>
            </a:extLst>
          </p:cNvPr>
          <p:cNvPicPr>
            <a:picLocks noGrp="1" noChangeAspect="1"/>
          </p:cNvPicPr>
          <p:nvPr>
            <p:ph idx="1"/>
          </p:nvPr>
        </p:nvPicPr>
        <p:blipFill>
          <a:blip r:embed="rId3"/>
          <a:stretch>
            <a:fillRect/>
          </a:stretch>
        </p:blipFill>
        <p:spPr>
          <a:xfrm>
            <a:off x="2684396" y="1268413"/>
            <a:ext cx="6823208" cy="4897437"/>
          </a:xfrm>
          <a:prstGeom prst="rect">
            <a:avLst/>
          </a:prstGeom>
        </p:spPr>
      </p:pic>
      <p:sp>
        <p:nvSpPr>
          <p:cNvPr id="3" name="TextBox 2">
            <a:extLst>
              <a:ext uri="{FF2B5EF4-FFF2-40B4-BE49-F238E27FC236}">
                <a16:creationId xmlns:a16="http://schemas.microsoft.com/office/drawing/2014/main" id="{DBB71C58-7501-4BE3-8D03-57D44FCFCADE}"/>
              </a:ext>
            </a:extLst>
          </p:cNvPr>
          <p:cNvSpPr txBox="1"/>
          <p:nvPr/>
        </p:nvSpPr>
        <p:spPr>
          <a:xfrm>
            <a:off x="7085532" y="1631368"/>
            <a:ext cx="2133600" cy="307777"/>
          </a:xfrm>
          <a:prstGeom prst="rect">
            <a:avLst/>
          </a:prstGeom>
          <a:noFill/>
        </p:spPr>
        <p:txBody>
          <a:bodyPr wrap="square" rtlCol="0">
            <a:spAutoFit/>
          </a:bodyPr>
          <a:lstStyle/>
          <a:p>
            <a:r>
              <a:rPr lang="en-NZ" sz="1400" dirty="0">
                <a:solidFill>
                  <a:schemeClr val="bg1"/>
                </a:solidFill>
              </a:rPr>
              <a:t>Evans Pass</a:t>
            </a:r>
          </a:p>
        </p:txBody>
      </p:sp>
      <p:cxnSp>
        <p:nvCxnSpPr>
          <p:cNvPr id="6" name="Straight Arrow Connector 5">
            <a:extLst>
              <a:ext uri="{FF2B5EF4-FFF2-40B4-BE49-F238E27FC236}">
                <a16:creationId xmlns:a16="http://schemas.microsoft.com/office/drawing/2014/main" id="{3367F321-7D17-44ED-A15E-5F0E5CB3C2AF}"/>
              </a:ext>
            </a:extLst>
          </p:cNvPr>
          <p:cNvCxnSpPr>
            <a:cxnSpLocks/>
            <a:stCxn id="3" idx="1"/>
          </p:cNvCxnSpPr>
          <p:nvPr/>
        </p:nvCxnSpPr>
        <p:spPr bwMode="auto">
          <a:xfrm flipH="1">
            <a:off x="5932714" y="1785257"/>
            <a:ext cx="1152818" cy="76200"/>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26170935"/>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73E9-686A-4232-8C7E-8DD020C35A09}"/>
              </a:ext>
            </a:extLst>
          </p:cNvPr>
          <p:cNvSpPr>
            <a:spLocks noGrp="1"/>
          </p:cNvSpPr>
          <p:nvPr>
            <p:ph type="title"/>
          </p:nvPr>
        </p:nvSpPr>
        <p:spPr/>
        <p:txBody>
          <a:bodyPr/>
          <a:lstStyle/>
          <a:p>
            <a:r>
              <a:rPr lang="en-NZ" dirty="0"/>
              <a:t>Final Product</a:t>
            </a:r>
          </a:p>
        </p:txBody>
      </p:sp>
      <p:pic>
        <p:nvPicPr>
          <p:cNvPr id="7" name="Content Placeholder 6">
            <a:extLst>
              <a:ext uri="{FF2B5EF4-FFF2-40B4-BE49-F238E27FC236}">
                <a16:creationId xmlns:a16="http://schemas.microsoft.com/office/drawing/2014/main" id="{2EF539E3-F163-4C26-84AB-EDB87DE28168}"/>
              </a:ext>
            </a:extLst>
          </p:cNvPr>
          <p:cNvPicPr>
            <a:picLocks noGrp="1" noChangeAspect="1"/>
          </p:cNvPicPr>
          <p:nvPr>
            <p:ph idx="1"/>
          </p:nvPr>
        </p:nvPicPr>
        <p:blipFill>
          <a:blip r:embed="rId3"/>
          <a:stretch>
            <a:fillRect/>
          </a:stretch>
        </p:blipFill>
        <p:spPr>
          <a:xfrm>
            <a:off x="239184" y="1054100"/>
            <a:ext cx="7945433" cy="5665787"/>
          </a:xfrm>
          <a:prstGeom prst="rect">
            <a:avLst/>
          </a:prstGeom>
        </p:spPr>
      </p:pic>
      <p:pic>
        <p:nvPicPr>
          <p:cNvPr id="6" name="Picture 5">
            <a:extLst>
              <a:ext uri="{FF2B5EF4-FFF2-40B4-BE49-F238E27FC236}">
                <a16:creationId xmlns:a16="http://schemas.microsoft.com/office/drawing/2014/main" id="{45AE3F54-E03D-4514-B77E-38DD33BB4AAB}"/>
              </a:ext>
            </a:extLst>
          </p:cNvPr>
          <p:cNvPicPr>
            <a:picLocks noChangeAspect="1"/>
          </p:cNvPicPr>
          <p:nvPr/>
        </p:nvPicPr>
        <p:blipFill>
          <a:blip r:embed="rId4"/>
          <a:stretch>
            <a:fillRect/>
          </a:stretch>
        </p:blipFill>
        <p:spPr>
          <a:xfrm>
            <a:off x="7855743" y="2500947"/>
            <a:ext cx="4097073" cy="4218940"/>
          </a:xfrm>
          <a:prstGeom prst="rect">
            <a:avLst/>
          </a:prstGeom>
        </p:spPr>
      </p:pic>
    </p:spTree>
    <p:extLst>
      <p:ext uri="{BB962C8B-B14F-4D97-AF65-F5344CB8AC3E}">
        <p14:creationId xmlns:p14="http://schemas.microsoft.com/office/powerpoint/2010/main" val="3766477311"/>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544A-513C-4076-BFFE-3C8BF6CE0E83}"/>
              </a:ext>
            </a:extLst>
          </p:cNvPr>
          <p:cNvSpPr>
            <a:spLocks noGrp="1"/>
          </p:cNvSpPr>
          <p:nvPr>
            <p:ph type="title"/>
          </p:nvPr>
        </p:nvSpPr>
        <p:spPr/>
        <p:txBody>
          <a:bodyPr/>
          <a:lstStyle/>
          <a:p>
            <a:endParaRPr lang="en-NZ" dirty="0"/>
          </a:p>
        </p:txBody>
      </p:sp>
      <p:sp>
        <p:nvSpPr>
          <p:cNvPr id="3" name="Content Placeholder 2">
            <a:extLst>
              <a:ext uri="{FF2B5EF4-FFF2-40B4-BE49-F238E27FC236}">
                <a16:creationId xmlns:a16="http://schemas.microsoft.com/office/drawing/2014/main" id="{97A5FECF-0B2A-481F-9799-2F24C4295B98}"/>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98210148-5352-4A16-830F-1620DCF21D68}"/>
              </a:ext>
            </a:extLst>
          </p:cNvPr>
          <p:cNvPicPr/>
          <p:nvPr/>
        </p:nvPicPr>
        <p:blipFill>
          <a:blip r:embed="rId3"/>
          <a:stretch>
            <a:fillRect/>
          </a:stretch>
        </p:blipFill>
        <p:spPr>
          <a:xfrm>
            <a:off x="239182" y="209073"/>
            <a:ext cx="10566399" cy="3508058"/>
          </a:xfrm>
          <a:prstGeom prst="rect">
            <a:avLst/>
          </a:prstGeom>
        </p:spPr>
      </p:pic>
      <p:pic>
        <p:nvPicPr>
          <p:cNvPr id="6" name="Picture 5">
            <a:extLst>
              <a:ext uri="{FF2B5EF4-FFF2-40B4-BE49-F238E27FC236}">
                <a16:creationId xmlns:a16="http://schemas.microsoft.com/office/drawing/2014/main" id="{8B74629C-0DA5-4D2F-BF8C-CC4B074FFFA2}"/>
              </a:ext>
            </a:extLst>
          </p:cNvPr>
          <p:cNvPicPr/>
          <p:nvPr/>
        </p:nvPicPr>
        <p:blipFill>
          <a:blip r:embed="rId4"/>
          <a:stretch>
            <a:fillRect/>
          </a:stretch>
        </p:blipFill>
        <p:spPr>
          <a:xfrm>
            <a:off x="4926188" y="2237629"/>
            <a:ext cx="4941144" cy="4411298"/>
          </a:xfrm>
          <a:prstGeom prst="rect">
            <a:avLst/>
          </a:prstGeom>
          <a:ln>
            <a:solidFill>
              <a:schemeClr val="tx1"/>
            </a:solidFill>
          </a:ln>
        </p:spPr>
      </p:pic>
      <p:sp>
        <p:nvSpPr>
          <p:cNvPr id="5" name="TextBox 4">
            <a:extLst>
              <a:ext uri="{FF2B5EF4-FFF2-40B4-BE49-F238E27FC236}">
                <a16:creationId xmlns:a16="http://schemas.microsoft.com/office/drawing/2014/main" id="{B3776EFF-EC19-4A8E-B427-3E14DE15D3E9}"/>
              </a:ext>
            </a:extLst>
          </p:cNvPr>
          <p:cNvSpPr txBox="1"/>
          <p:nvPr/>
        </p:nvSpPr>
        <p:spPr>
          <a:xfrm>
            <a:off x="2913319" y="2499360"/>
            <a:ext cx="1731264" cy="369332"/>
          </a:xfrm>
          <a:prstGeom prst="rect">
            <a:avLst/>
          </a:prstGeom>
          <a:noFill/>
        </p:spPr>
        <p:txBody>
          <a:bodyPr wrap="square" rtlCol="0">
            <a:spAutoFit/>
          </a:bodyPr>
          <a:lstStyle/>
          <a:p>
            <a:r>
              <a:rPr lang="en-NZ" sz="1800" dirty="0"/>
              <a:t>Long-section</a:t>
            </a:r>
          </a:p>
        </p:txBody>
      </p:sp>
      <p:sp>
        <p:nvSpPr>
          <p:cNvPr id="7" name="TextBox 6">
            <a:extLst>
              <a:ext uri="{FF2B5EF4-FFF2-40B4-BE49-F238E27FC236}">
                <a16:creationId xmlns:a16="http://schemas.microsoft.com/office/drawing/2014/main" id="{FAC85B35-FB76-41E9-A492-5E3D3F27F101}"/>
              </a:ext>
            </a:extLst>
          </p:cNvPr>
          <p:cNvSpPr txBox="1"/>
          <p:nvPr/>
        </p:nvSpPr>
        <p:spPr>
          <a:xfrm>
            <a:off x="7979664" y="6228818"/>
            <a:ext cx="1731264" cy="369332"/>
          </a:xfrm>
          <a:prstGeom prst="rect">
            <a:avLst/>
          </a:prstGeom>
          <a:noFill/>
        </p:spPr>
        <p:txBody>
          <a:bodyPr wrap="square" rtlCol="0">
            <a:spAutoFit/>
          </a:bodyPr>
          <a:lstStyle/>
          <a:p>
            <a:r>
              <a:rPr lang="en-NZ" sz="1800" dirty="0"/>
              <a:t>Cross-section</a:t>
            </a:r>
          </a:p>
        </p:txBody>
      </p:sp>
    </p:spTree>
    <p:extLst>
      <p:ext uri="{BB962C8B-B14F-4D97-AF65-F5344CB8AC3E}">
        <p14:creationId xmlns:p14="http://schemas.microsoft.com/office/powerpoint/2010/main" val="2017407690"/>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7357-2D47-44B7-B6E4-F612488F7A95}"/>
              </a:ext>
            </a:extLst>
          </p:cNvPr>
          <p:cNvSpPr>
            <a:spLocks noGrp="1"/>
          </p:cNvSpPr>
          <p:nvPr>
            <p:ph type="title"/>
          </p:nvPr>
        </p:nvSpPr>
        <p:spPr/>
        <p:txBody>
          <a:bodyPr/>
          <a:lstStyle/>
          <a:p>
            <a:r>
              <a:rPr lang="en-NZ" dirty="0"/>
              <a:t>Summary</a:t>
            </a:r>
          </a:p>
        </p:txBody>
      </p:sp>
      <p:sp>
        <p:nvSpPr>
          <p:cNvPr id="3" name="Content Placeholder 2">
            <a:extLst>
              <a:ext uri="{FF2B5EF4-FFF2-40B4-BE49-F238E27FC236}">
                <a16:creationId xmlns:a16="http://schemas.microsoft.com/office/drawing/2014/main" id="{C8DB6D0D-0583-4730-83F1-68B2F2B90633}"/>
              </a:ext>
            </a:extLst>
          </p:cNvPr>
          <p:cNvSpPr>
            <a:spLocks noGrp="1"/>
          </p:cNvSpPr>
          <p:nvPr>
            <p:ph idx="1"/>
          </p:nvPr>
        </p:nvSpPr>
        <p:spPr>
          <a:xfrm>
            <a:off x="239184" y="1054100"/>
            <a:ext cx="11713633" cy="4897437"/>
          </a:xfrm>
        </p:spPr>
        <p:txBody>
          <a:bodyPr/>
          <a:lstStyle/>
          <a:p>
            <a:r>
              <a:rPr lang="en-NZ" dirty="0"/>
              <a:t>Complex and constrained environment</a:t>
            </a:r>
          </a:p>
          <a:p>
            <a:r>
              <a:rPr lang="en-NZ" dirty="0"/>
              <a:t>A range of design challenges</a:t>
            </a:r>
          </a:p>
          <a:p>
            <a:r>
              <a:rPr lang="en-NZ" dirty="0"/>
              <a:t>Multi-disciplinary collaboration</a:t>
            </a:r>
          </a:p>
          <a:p>
            <a:r>
              <a:rPr lang="en-NZ" dirty="0"/>
              <a:t>Key geotechnical hazard mitigation measures</a:t>
            </a:r>
          </a:p>
          <a:p>
            <a:pPr lvl="1"/>
            <a:r>
              <a:rPr lang="en-NZ" dirty="0"/>
              <a:t>Rock scaling</a:t>
            </a:r>
          </a:p>
          <a:p>
            <a:pPr lvl="1"/>
            <a:r>
              <a:rPr lang="en-NZ" dirty="0"/>
              <a:t>Catch bench</a:t>
            </a:r>
          </a:p>
          <a:p>
            <a:pPr lvl="1"/>
            <a:r>
              <a:rPr lang="en-NZ" dirty="0"/>
              <a:t>Rockfall embankment</a:t>
            </a:r>
          </a:p>
          <a:p>
            <a:r>
              <a:rPr lang="en-NZ" dirty="0"/>
              <a:t>Key stormwater features</a:t>
            </a:r>
          </a:p>
          <a:p>
            <a:pPr lvl="1"/>
            <a:r>
              <a:rPr lang="en-NZ" dirty="0"/>
              <a:t>Catch bench drainage</a:t>
            </a:r>
          </a:p>
          <a:p>
            <a:pPr lvl="1"/>
            <a:r>
              <a:rPr lang="en-NZ" dirty="0"/>
              <a:t>Flumes and energy dissipation structures</a:t>
            </a:r>
          </a:p>
          <a:p>
            <a:pPr lvl="1"/>
            <a:r>
              <a:rPr lang="en-NZ" dirty="0"/>
              <a:t>Large capacity inlet structures</a:t>
            </a:r>
          </a:p>
          <a:p>
            <a:endParaRPr lang="en-NZ" dirty="0"/>
          </a:p>
          <a:p>
            <a:endParaRPr lang="en-NZ" dirty="0"/>
          </a:p>
          <a:p>
            <a:endParaRPr lang="en-NZ" dirty="0"/>
          </a:p>
        </p:txBody>
      </p:sp>
    </p:spTree>
    <p:extLst>
      <p:ext uri="{BB962C8B-B14F-4D97-AF65-F5344CB8AC3E}">
        <p14:creationId xmlns:p14="http://schemas.microsoft.com/office/powerpoint/2010/main" val="2126118140"/>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12EB-430E-499C-AC0F-1442CB4FD2D6}"/>
              </a:ext>
            </a:extLst>
          </p:cNvPr>
          <p:cNvSpPr>
            <a:spLocks noGrp="1"/>
          </p:cNvSpPr>
          <p:nvPr>
            <p:ph type="title"/>
          </p:nvPr>
        </p:nvSpPr>
        <p:spPr/>
        <p:txBody>
          <a:bodyPr/>
          <a:lstStyle/>
          <a:p>
            <a:r>
              <a:rPr lang="en-NZ" dirty="0"/>
              <a:t>Conclusions</a:t>
            </a:r>
          </a:p>
        </p:txBody>
      </p:sp>
      <p:sp>
        <p:nvSpPr>
          <p:cNvPr id="3" name="Content Placeholder 2">
            <a:extLst>
              <a:ext uri="{FF2B5EF4-FFF2-40B4-BE49-F238E27FC236}">
                <a16:creationId xmlns:a16="http://schemas.microsoft.com/office/drawing/2014/main" id="{DA7E3B3F-229D-4116-88A5-7E7474840C09}"/>
              </a:ext>
            </a:extLst>
          </p:cNvPr>
          <p:cNvSpPr>
            <a:spLocks noGrp="1"/>
          </p:cNvSpPr>
          <p:nvPr>
            <p:ph idx="1"/>
          </p:nvPr>
        </p:nvSpPr>
        <p:spPr/>
        <p:txBody>
          <a:bodyPr/>
          <a:lstStyle/>
          <a:p>
            <a:r>
              <a:rPr lang="en-NZ" dirty="0"/>
              <a:t>An important road brought back to life</a:t>
            </a:r>
          </a:p>
          <a:p>
            <a:r>
              <a:rPr lang="en-NZ" dirty="0"/>
              <a:t>No or minimal maintenance</a:t>
            </a:r>
          </a:p>
          <a:p>
            <a:r>
              <a:rPr lang="en-NZ" dirty="0"/>
              <a:t>A safer road</a:t>
            </a:r>
          </a:p>
          <a:p>
            <a:endParaRPr lang="en-NZ" dirty="0"/>
          </a:p>
          <a:p>
            <a:endParaRPr lang="en-NZ" dirty="0"/>
          </a:p>
          <a:p>
            <a:r>
              <a:rPr lang="en-NZ" dirty="0"/>
              <a:t>Remember there is still a rockfall risk!</a:t>
            </a:r>
          </a:p>
          <a:p>
            <a:pPr marL="0" indent="0">
              <a:buNone/>
            </a:pPr>
            <a:endParaRPr lang="en-NZ" dirty="0"/>
          </a:p>
        </p:txBody>
      </p:sp>
      <p:pic>
        <p:nvPicPr>
          <p:cNvPr id="5" name="Picture 4">
            <a:extLst>
              <a:ext uri="{FF2B5EF4-FFF2-40B4-BE49-F238E27FC236}">
                <a16:creationId xmlns:a16="http://schemas.microsoft.com/office/drawing/2014/main" id="{2AD33E80-9881-4B83-AF1D-06CCBCD89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099" y="139699"/>
            <a:ext cx="6212415" cy="6212415"/>
          </a:xfrm>
          <a:prstGeom prst="rect">
            <a:avLst/>
          </a:prstGeom>
        </p:spPr>
      </p:pic>
      <p:sp>
        <p:nvSpPr>
          <p:cNvPr id="6" name="TextBox 5">
            <a:extLst>
              <a:ext uri="{FF2B5EF4-FFF2-40B4-BE49-F238E27FC236}">
                <a16:creationId xmlns:a16="http://schemas.microsoft.com/office/drawing/2014/main" id="{0431943E-2002-4206-84D4-F4E575033BAD}"/>
              </a:ext>
            </a:extLst>
          </p:cNvPr>
          <p:cNvSpPr txBox="1"/>
          <p:nvPr/>
        </p:nvSpPr>
        <p:spPr>
          <a:xfrm>
            <a:off x="5880099" y="6352114"/>
            <a:ext cx="2717800" cy="246221"/>
          </a:xfrm>
          <a:prstGeom prst="rect">
            <a:avLst/>
          </a:prstGeom>
          <a:noFill/>
        </p:spPr>
        <p:txBody>
          <a:bodyPr wrap="square" rtlCol="0">
            <a:spAutoFit/>
          </a:bodyPr>
          <a:lstStyle/>
          <a:p>
            <a:r>
              <a:rPr lang="en-NZ" dirty="0"/>
              <a:t>View along Sumner Road from Evans Pass.</a:t>
            </a:r>
          </a:p>
        </p:txBody>
      </p:sp>
    </p:spTree>
    <p:extLst>
      <p:ext uri="{BB962C8B-B14F-4D97-AF65-F5344CB8AC3E}">
        <p14:creationId xmlns:p14="http://schemas.microsoft.com/office/powerpoint/2010/main" val="3488224159"/>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B3935-C1E2-4E87-ADBE-AF9235F3EA72}"/>
              </a:ext>
            </a:extLst>
          </p:cNvPr>
          <p:cNvSpPr>
            <a:spLocks noGrp="1"/>
          </p:cNvSpPr>
          <p:nvPr>
            <p:ph type="title"/>
          </p:nvPr>
        </p:nvSpPr>
        <p:spPr/>
        <p:txBody>
          <a:bodyPr/>
          <a:lstStyle/>
          <a:p>
            <a:r>
              <a:rPr lang="en-NZ" dirty="0"/>
              <a:t>Any questions?</a:t>
            </a:r>
          </a:p>
        </p:txBody>
      </p:sp>
      <p:sp>
        <p:nvSpPr>
          <p:cNvPr id="4" name="TextBox 3">
            <a:extLst>
              <a:ext uri="{FF2B5EF4-FFF2-40B4-BE49-F238E27FC236}">
                <a16:creationId xmlns:a16="http://schemas.microsoft.com/office/drawing/2014/main" id="{2CB06BE0-3FCC-496E-A9EA-0DC1EC8969A6}"/>
              </a:ext>
            </a:extLst>
          </p:cNvPr>
          <p:cNvSpPr txBox="1"/>
          <p:nvPr/>
        </p:nvSpPr>
        <p:spPr>
          <a:xfrm>
            <a:off x="443378" y="1257300"/>
            <a:ext cx="3926416" cy="615553"/>
          </a:xfrm>
          <a:prstGeom prst="rect">
            <a:avLst/>
          </a:prstGeom>
          <a:noFill/>
        </p:spPr>
        <p:txBody>
          <a:bodyPr wrap="square" rtlCol="0">
            <a:spAutoFit/>
          </a:bodyPr>
          <a:lstStyle/>
          <a:p>
            <a:r>
              <a:rPr lang="en-NZ" sz="2400" dirty="0"/>
              <a:t>angela.pratt@beca.com</a:t>
            </a:r>
          </a:p>
          <a:p>
            <a:endParaRPr lang="en-NZ" dirty="0"/>
          </a:p>
        </p:txBody>
      </p:sp>
      <p:pic>
        <p:nvPicPr>
          <p:cNvPr id="6" name="Picture 5">
            <a:extLst>
              <a:ext uri="{FF2B5EF4-FFF2-40B4-BE49-F238E27FC236}">
                <a16:creationId xmlns:a16="http://schemas.microsoft.com/office/drawing/2014/main" id="{F1E15E31-00D0-455D-8617-6F7C349FCF46}"/>
              </a:ext>
            </a:extLst>
          </p:cNvPr>
          <p:cNvPicPr>
            <a:picLocks noChangeAspect="1"/>
          </p:cNvPicPr>
          <p:nvPr/>
        </p:nvPicPr>
        <p:blipFill>
          <a:blip r:embed="rId3"/>
          <a:stretch>
            <a:fillRect/>
          </a:stretch>
        </p:blipFill>
        <p:spPr>
          <a:xfrm>
            <a:off x="4369794" y="0"/>
            <a:ext cx="5822830" cy="6858000"/>
          </a:xfrm>
          <a:prstGeom prst="rect">
            <a:avLst/>
          </a:prstGeom>
        </p:spPr>
      </p:pic>
      <p:pic>
        <p:nvPicPr>
          <p:cNvPr id="7" name="Picture 6">
            <a:extLst>
              <a:ext uri="{FF2B5EF4-FFF2-40B4-BE49-F238E27FC236}">
                <a16:creationId xmlns:a16="http://schemas.microsoft.com/office/drawing/2014/main" id="{8799D8B2-A077-4E64-BFB3-1DEC2E71A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35" y="5436435"/>
            <a:ext cx="1726281" cy="729415"/>
          </a:xfrm>
          <a:prstGeom prst="rect">
            <a:avLst/>
          </a:prstGeom>
        </p:spPr>
      </p:pic>
      <p:pic>
        <p:nvPicPr>
          <p:cNvPr id="8" name="Picture 7">
            <a:extLst>
              <a:ext uri="{FF2B5EF4-FFF2-40B4-BE49-F238E27FC236}">
                <a16:creationId xmlns:a16="http://schemas.microsoft.com/office/drawing/2014/main" id="{9DA24DB3-9CA7-464C-818B-56089E9BB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244" y="4114064"/>
            <a:ext cx="2678855" cy="800100"/>
          </a:xfrm>
          <a:prstGeom prst="rect">
            <a:avLst/>
          </a:prstGeom>
        </p:spPr>
      </p:pic>
      <p:sp>
        <p:nvSpPr>
          <p:cNvPr id="3" name="TextBox 2">
            <a:extLst>
              <a:ext uri="{FF2B5EF4-FFF2-40B4-BE49-F238E27FC236}">
                <a16:creationId xmlns:a16="http://schemas.microsoft.com/office/drawing/2014/main" id="{FA365EAC-8DA1-4287-9EEC-75929455BE31}"/>
              </a:ext>
            </a:extLst>
          </p:cNvPr>
          <p:cNvSpPr txBox="1"/>
          <p:nvPr/>
        </p:nvSpPr>
        <p:spPr>
          <a:xfrm>
            <a:off x="4369794" y="6026220"/>
            <a:ext cx="1487424" cy="707886"/>
          </a:xfrm>
          <a:prstGeom prst="rect">
            <a:avLst/>
          </a:prstGeom>
          <a:noFill/>
        </p:spPr>
        <p:txBody>
          <a:bodyPr wrap="square" rtlCol="0">
            <a:spAutoFit/>
          </a:bodyPr>
          <a:lstStyle/>
          <a:p>
            <a:r>
              <a:rPr lang="en-NZ" sz="4000" dirty="0">
                <a:solidFill>
                  <a:schemeClr val="bg1"/>
                </a:solidFill>
              </a:rPr>
              <a:t>ME</a:t>
            </a:r>
            <a:r>
              <a:rPr lang="en-NZ" sz="4000" dirty="0">
                <a:solidFill>
                  <a:schemeClr val="bg1"/>
                </a:solidFill>
                <a:sym typeface="Wingdings" panose="05000000000000000000" pitchFamily="2" charset="2"/>
              </a:rPr>
              <a:t></a:t>
            </a:r>
            <a:endParaRPr lang="en-NZ" sz="4000" dirty="0">
              <a:solidFill>
                <a:schemeClr val="bg1"/>
              </a:solidFill>
            </a:endParaRPr>
          </a:p>
        </p:txBody>
      </p:sp>
      <p:cxnSp>
        <p:nvCxnSpPr>
          <p:cNvPr id="10" name="Straight Arrow Connector 9">
            <a:extLst>
              <a:ext uri="{FF2B5EF4-FFF2-40B4-BE49-F238E27FC236}">
                <a16:creationId xmlns:a16="http://schemas.microsoft.com/office/drawing/2014/main" id="{779EEA02-9514-44D0-AF93-24B7C851A1D2}"/>
              </a:ext>
            </a:extLst>
          </p:cNvPr>
          <p:cNvCxnSpPr/>
          <p:nvPr/>
        </p:nvCxnSpPr>
        <p:spPr bwMode="auto">
          <a:xfrm flipV="1">
            <a:off x="5669280" y="4364736"/>
            <a:ext cx="829056" cy="1801114"/>
          </a:xfrm>
          <a:prstGeom prst="straightConnector1">
            <a:avLst/>
          </a:prstGeom>
          <a:solidFill>
            <a:schemeClr val="accent1"/>
          </a:solidFill>
          <a:ln w="31750" cap="flat" cmpd="sng" algn="ctr">
            <a:solidFill>
              <a:schemeClr val="bg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0">
            <a:extLst>
              <a:ext uri="{FF2B5EF4-FFF2-40B4-BE49-F238E27FC236}">
                <a16:creationId xmlns:a16="http://schemas.microsoft.com/office/drawing/2014/main" id="{B1BA8021-9B8E-41A3-835F-B275A3831C5C}"/>
              </a:ext>
            </a:extLst>
          </p:cNvPr>
          <p:cNvPicPr>
            <a:picLocks noChangeAspect="1"/>
          </p:cNvPicPr>
          <p:nvPr/>
        </p:nvPicPr>
        <p:blipFill>
          <a:blip r:embed="rId6"/>
          <a:stretch>
            <a:fillRect/>
          </a:stretch>
        </p:blipFill>
        <p:spPr>
          <a:xfrm>
            <a:off x="850435" y="2475822"/>
            <a:ext cx="2609850" cy="800100"/>
          </a:xfrm>
          <a:prstGeom prst="rect">
            <a:avLst/>
          </a:prstGeom>
        </p:spPr>
      </p:pic>
      <p:cxnSp>
        <p:nvCxnSpPr>
          <p:cNvPr id="14" name="Straight Arrow Connector 13">
            <a:extLst>
              <a:ext uri="{FF2B5EF4-FFF2-40B4-BE49-F238E27FC236}">
                <a16:creationId xmlns:a16="http://schemas.microsoft.com/office/drawing/2014/main" id="{25A61B1E-0CB7-4BEA-8D26-172FE0729282}"/>
              </a:ext>
            </a:extLst>
          </p:cNvPr>
          <p:cNvCxnSpPr/>
          <p:nvPr/>
        </p:nvCxnSpPr>
        <p:spPr bwMode="auto">
          <a:xfrm>
            <a:off x="5029200" y="2616645"/>
            <a:ext cx="1469136" cy="149741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53591588"/>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8CA8-932C-4D8A-8FBA-BCC4B29E42AA}"/>
              </a:ext>
            </a:extLst>
          </p:cNvPr>
          <p:cNvSpPr>
            <a:spLocks noGrp="1"/>
          </p:cNvSpPr>
          <p:nvPr>
            <p:ph type="title"/>
          </p:nvPr>
        </p:nvSpPr>
        <p:spPr/>
        <p:txBody>
          <a:bodyPr/>
          <a:lstStyle/>
          <a:p>
            <a:r>
              <a:rPr lang="en-NZ" dirty="0"/>
              <a:t>Old Sumner Road and Sumner Road</a:t>
            </a:r>
          </a:p>
        </p:txBody>
      </p:sp>
      <p:pic>
        <p:nvPicPr>
          <p:cNvPr id="4" name="Content Placeholder 3">
            <a:extLst>
              <a:ext uri="{FF2B5EF4-FFF2-40B4-BE49-F238E27FC236}">
                <a16:creationId xmlns:a16="http://schemas.microsoft.com/office/drawing/2014/main" id="{D87D16C1-4BF3-495C-A1F8-8F89A2E6BB69}"/>
              </a:ext>
            </a:extLst>
          </p:cNvPr>
          <p:cNvPicPr>
            <a:picLocks noGrp="1" noChangeAspect="1"/>
          </p:cNvPicPr>
          <p:nvPr>
            <p:ph idx="1"/>
          </p:nvPr>
        </p:nvPicPr>
        <p:blipFill>
          <a:blip r:embed="rId3"/>
          <a:stretch>
            <a:fillRect/>
          </a:stretch>
        </p:blipFill>
        <p:spPr>
          <a:xfrm>
            <a:off x="2531996" y="1276577"/>
            <a:ext cx="6823208" cy="4897437"/>
          </a:xfrm>
          <a:prstGeom prst="rect">
            <a:avLst/>
          </a:prstGeom>
        </p:spPr>
      </p:pic>
      <p:sp>
        <p:nvSpPr>
          <p:cNvPr id="3" name="Freeform: Shape 2">
            <a:extLst>
              <a:ext uri="{FF2B5EF4-FFF2-40B4-BE49-F238E27FC236}">
                <a16:creationId xmlns:a16="http://schemas.microsoft.com/office/drawing/2014/main" id="{BD935648-9966-49B3-AB4A-AD4FE7DF5C29}"/>
              </a:ext>
            </a:extLst>
          </p:cNvPr>
          <p:cNvSpPr/>
          <p:nvPr/>
        </p:nvSpPr>
        <p:spPr bwMode="auto">
          <a:xfrm>
            <a:off x="4390658" y="1856014"/>
            <a:ext cx="2006600" cy="4318000"/>
          </a:xfrm>
          <a:custGeom>
            <a:avLst/>
            <a:gdLst>
              <a:gd name="connsiteX0" fmla="*/ 1168400 w 2006600"/>
              <a:gd name="connsiteY0" fmla="*/ 0 h 4318000"/>
              <a:gd name="connsiteX1" fmla="*/ 1231900 w 2006600"/>
              <a:gd name="connsiteY1" fmla="*/ 50800 h 4318000"/>
              <a:gd name="connsiteX2" fmla="*/ 1257300 w 2006600"/>
              <a:gd name="connsiteY2" fmla="*/ 101600 h 4318000"/>
              <a:gd name="connsiteX3" fmla="*/ 1333500 w 2006600"/>
              <a:gd name="connsiteY3" fmla="*/ 190500 h 4318000"/>
              <a:gd name="connsiteX4" fmla="*/ 1371600 w 2006600"/>
              <a:gd name="connsiteY4" fmla="*/ 215900 h 4318000"/>
              <a:gd name="connsiteX5" fmla="*/ 1397000 w 2006600"/>
              <a:gd name="connsiteY5" fmla="*/ 304800 h 4318000"/>
              <a:gd name="connsiteX6" fmla="*/ 1422400 w 2006600"/>
              <a:gd name="connsiteY6" fmla="*/ 342900 h 4318000"/>
              <a:gd name="connsiteX7" fmla="*/ 1409700 w 2006600"/>
              <a:gd name="connsiteY7" fmla="*/ 469900 h 4318000"/>
              <a:gd name="connsiteX8" fmla="*/ 1371600 w 2006600"/>
              <a:gd name="connsiteY8" fmla="*/ 508000 h 4318000"/>
              <a:gd name="connsiteX9" fmla="*/ 1358900 w 2006600"/>
              <a:gd name="connsiteY9" fmla="*/ 571500 h 4318000"/>
              <a:gd name="connsiteX10" fmla="*/ 1295400 w 2006600"/>
              <a:gd name="connsiteY10" fmla="*/ 647700 h 4318000"/>
              <a:gd name="connsiteX11" fmla="*/ 1244600 w 2006600"/>
              <a:gd name="connsiteY11" fmla="*/ 723900 h 4318000"/>
              <a:gd name="connsiteX12" fmla="*/ 1168400 w 2006600"/>
              <a:gd name="connsiteY12" fmla="*/ 812800 h 4318000"/>
              <a:gd name="connsiteX13" fmla="*/ 1168400 w 2006600"/>
              <a:gd name="connsiteY13" fmla="*/ 901700 h 4318000"/>
              <a:gd name="connsiteX14" fmla="*/ 1206500 w 2006600"/>
              <a:gd name="connsiteY14" fmla="*/ 889000 h 4318000"/>
              <a:gd name="connsiteX15" fmla="*/ 1244600 w 2006600"/>
              <a:gd name="connsiteY15" fmla="*/ 850900 h 4318000"/>
              <a:gd name="connsiteX16" fmla="*/ 1320800 w 2006600"/>
              <a:gd name="connsiteY16" fmla="*/ 825500 h 4318000"/>
              <a:gd name="connsiteX17" fmla="*/ 1524000 w 2006600"/>
              <a:gd name="connsiteY17" fmla="*/ 800100 h 4318000"/>
              <a:gd name="connsiteX18" fmla="*/ 1600200 w 2006600"/>
              <a:gd name="connsiteY18" fmla="*/ 774700 h 4318000"/>
              <a:gd name="connsiteX19" fmla="*/ 1638300 w 2006600"/>
              <a:gd name="connsiteY19" fmla="*/ 762000 h 4318000"/>
              <a:gd name="connsiteX20" fmla="*/ 1676400 w 2006600"/>
              <a:gd name="connsiteY20" fmla="*/ 736600 h 4318000"/>
              <a:gd name="connsiteX21" fmla="*/ 1701800 w 2006600"/>
              <a:gd name="connsiteY21" fmla="*/ 698500 h 4318000"/>
              <a:gd name="connsiteX22" fmla="*/ 1739900 w 2006600"/>
              <a:gd name="connsiteY22" fmla="*/ 685800 h 4318000"/>
              <a:gd name="connsiteX23" fmla="*/ 1841500 w 2006600"/>
              <a:gd name="connsiteY23" fmla="*/ 673100 h 4318000"/>
              <a:gd name="connsiteX24" fmla="*/ 1866900 w 2006600"/>
              <a:gd name="connsiteY24" fmla="*/ 711200 h 4318000"/>
              <a:gd name="connsiteX25" fmla="*/ 1828800 w 2006600"/>
              <a:gd name="connsiteY25" fmla="*/ 736600 h 4318000"/>
              <a:gd name="connsiteX26" fmla="*/ 1790700 w 2006600"/>
              <a:gd name="connsiteY26" fmla="*/ 774700 h 4318000"/>
              <a:gd name="connsiteX27" fmla="*/ 1689100 w 2006600"/>
              <a:gd name="connsiteY27" fmla="*/ 889000 h 4318000"/>
              <a:gd name="connsiteX28" fmla="*/ 1651000 w 2006600"/>
              <a:gd name="connsiteY28" fmla="*/ 914400 h 4318000"/>
              <a:gd name="connsiteX29" fmla="*/ 1612900 w 2006600"/>
              <a:gd name="connsiteY29" fmla="*/ 952500 h 4318000"/>
              <a:gd name="connsiteX30" fmla="*/ 1562100 w 2006600"/>
              <a:gd name="connsiteY30" fmla="*/ 977900 h 4318000"/>
              <a:gd name="connsiteX31" fmla="*/ 1524000 w 2006600"/>
              <a:gd name="connsiteY31" fmla="*/ 1016000 h 4318000"/>
              <a:gd name="connsiteX32" fmla="*/ 1485900 w 2006600"/>
              <a:gd name="connsiteY32" fmla="*/ 1041400 h 4318000"/>
              <a:gd name="connsiteX33" fmla="*/ 1409700 w 2006600"/>
              <a:gd name="connsiteY33" fmla="*/ 1117600 h 4318000"/>
              <a:gd name="connsiteX34" fmla="*/ 1397000 w 2006600"/>
              <a:gd name="connsiteY34" fmla="*/ 1155700 h 4318000"/>
              <a:gd name="connsiteX35" fmla="*/ 1435100 w 2006600"/>
              <a:gd name="connsiteY35" fmla="*/ 1168400 h 4318000"/>
              <a:gd name="connsiteX36" fmla="*/ 1511300 w 2006600"/>
              <a:gd name="connsiteY36" fmla="*/ 1155700 h 4318000"/>
              <a:gd name="connsiteX37" fmla="*/ 1549400 w 2006600"/>
              <a:gd name="connsiteY37" fmla="*/ 1143000 h 4318000"/>
              <a:gd name="connsiteX38" fmla="*/ 1638300 w 2006600"/>
              <a:gd name="connsiteY38" fmla="*/ 1117600 h 4318000"/>
              <a:gd name="connsiteX39" fmla="*/ 1689100 w 2006600"/>
              <a:gd name="connsiteY39" fmla="*/ 1092200 h 4318000"/>
              <a:gd name="connsiteX40" fmla="*/ 1790700 w 2006600"/>
              <a:gd name="connsiteY40" fmla="*/ 1066800 h 4318000"/>
              <a:gd name="connsiteX41" fmla="*/ 1828800 w 2006600"/>
              <a:gd name="connsiteY41" fmla="*/ 1054100 h 4318000"/>
              <a:gd name="connsiteX42" fmla="*/ 1879600 w 2006600"/>
              <a:gd name="connsiteY42" fmla="*/ 1041400 h 4318000"/>
              <a:gd name="connsiteX43" fmla="*/ 1917700 w 2006600"/>
              <a:gd name="connsiteY43" fmla="*/ 1003300 h 4318000"/>
              <a:gd name="connsiteX44" fmla="*/ 2006600 w 2006600"/>
              <a:gd name="connsiteY44" fmla="*/ 977900 h 4318000"/>
              <a:gd name="connsiteX45" fmla="*/ 1905000 w 2006600"/>
              <a:gd name="connsiteY45" fmla="*/ 1092200 h 4318000"/>
              <a:gd name="connsiteX46" fmla="*/ 1866900 w 2006600"/>
              <a:gd name="connsiteY46" fmla="*/ 1130300 h 4318000"/>
              <a:gd name="connsiteX47" fmla="*/ 1854200 w 2006600"/>
              <a:gd name="connsiteY47" fmla="*/ 1168400 h 4318000"/>
              <a:gd name="connsiteX48" fmla="*/ 1803400 w 2006600"/>
              <a:gd name="connsiteY48" fmla="*/ 1244600 h 4318000"/>
              <a:gd name="connsiteX49" fmla="*/ 1790700 w 2006600"/>
              <a:gd name="connsiteY49" fmla="*/ 1282700 h 4318000"/>
              <a:gd name="connsiteX50" fmla="*/ 1778000 w 2006600"/>
              <a:gd name="connsiteY50" fmla="*/ 1346200 h 4318000"/>
              <a:gd name="connsiteX51" fmla="*/ 1663700 w 2006600"/>
              <a:gd name="connsiteY51" fmla="*/ 1447800 h 4318000"/>
              <a:gd name="connsiteX52" fmla="*/ 1587500 w 2006600"/>
              <a:gd name="connsiteY52" fmla="*/ 1511300 h 4318000"/>
              <a:gd name="connsiteX53" fmla="*/ 1447800 w 2006600"/>
              <a:gd name="connsiteY53" fmla="*/ 1549400 h 4318000"/>
              <a:gd name="connsiteX54" fmla="*/ 1422400 w 2006600"/>
              <a:gd name="connsiteY54" fmla="*/ 1587500 h 4318000"/>
              <a:gd name="connsiteX55" fmla="*/ 1384300 w 2006600"/>
              <a:gd name="connsiteY55" fmla="*/ 1663700 h 4318000"/>
              <a:gd name="connsiteX56" fmla="*/ 1358900 w 2006600"/>
              <a:gd name="connsiteY56" fmla="*/ 1765300 h 4318000"/>
              <a:gd name="connsiteX57" fmla="*/ 1346200 w 2006600"/>
              <a:gd name="connsiteY57" fmla="*/ 1816100 h 4318000"/>
              <a:gd name="connsiteX58" fmla="*/ 1320800 w 2006600"/>
              <a:gd name="connsiteY58" fmla="*/ 1892300 h 4318000"/>
              <a:gd name="connsiteX59" fmla="*/ 1308100 w 2006600"/>
              <a:gd name="connsiteY59" fmla="*/ 1930400 h 4318000"/>
              <a:gd name="connsiteX60" fmla="*/ 1295400 w 2006600"/>
              <a:gd name="connsiteY60" fmla="*/ 1968500 h 4318000"/>
              <a:gd name="connsiteX61" fmla="*/ 1282700 w 2006600"/>
              <a:gd name="connsiteY61" fmla="*/ 2032000 h 4318000"/>
              <a:gd name="connsiteX62" fmla="*/ 1257300 w 2006600"/>
              <a:gd name="connsiteY62" fmla="*/ 2070100 h 4318000"/>
              <a:gd name="connsiteX63" fmla="*/ 1231900 w 2006600"/>
              <a:gd name="connsiteY63" fmla="*/ 2146300 h 4318000"/>
              <a:gd name="connsiteX64" fmla="*/ 1219200 w 2006600"/>
              <a:gd name="connsiteY64" fmla="*/ 2184400 h 4318000"/>
              <a:gd name="connsiteX65" fmla="*/ 1206500 w 2006600"/>
              <a:gd name="connsiteY65" fmla="*/ 2222500 h 4318000"/>
              <a:gd name="connsiteX66" fmla="*/ 1181100 w 2006600"/>
              <a:gd name="connsiteY66" fmla="*/ 2324100 h 4318000"/>
              <a:gd name="connsiteX67" fmla="*/ 1168400 w 2006600"/>
              <a:gd name="connsiteY67" fmla="*/ 2362200 h 4318000"/>
              <a:gd name="connsiteX68" fmla="*/ 1155700 w 2006600"/>
              <a:gd name="connsiteY68" fmla="*/ 2413000 h 4318000"/>
              <a:gd name="connsiteX69" fmla="*/ 1104900 w 2006600"/>
              <a:gd name="connsiteY69" fmla="*/ 2489200 h 4318000"/>
              <a:gd name="connsiteX70" fmla="*/ 1079500 w 2006600"/>
              <a:gd name="connsiteY70" fmla="*/ 2527300 h 4318000"/>
              <a:gd name="connsiteX71" fmla="*/ 1041400 w 2006600"/>
              <a:gd name="connsiteY71" fmla="*/ 2552700 h 4318000"/>
              <a:gd name="connsiteX72" fmla="*/ 990600 w 2006600"/>
              <a:gd name="connsiteY72" fmla="*/ 2641600 h 4318000"/>
              <a:gd name="connsiteX73" fmla="*/ 965200 w 2006600"/>
              <a:gd name="connsiteY73" fmla="*/ 2679700 h 4318000"/>
              <a:gd name="connsiteX74" fmla="*/ 927100 w 2006600"/>
              <a:gd name="connsiteY74" fmla="*/ 2705100 h 4318000"/>
              <a:gd name="connsiteX75" fmla="*/ 889000 w 2006600"/>
              <a:gd name="connsiteY75" fmla="*/ 2743200 h 4318000"/>
              <a:gd name="connsiteX76" fmla="*/ 838200 w 2006600"/>
              <a:gd name="connsiteY76" fmla="*/ 2857500 h 4318000"/>
              <a:gd name="connsiteX77" fmla="*/ 812800 w 2006600"/>
              <a:gd name="connsiteY77" fmla="*/ 2895600 h 4318000"/>
              <a:gd name="connsiteX78" fmla="*/ 774700 w 2006600"/>
              <a:gd name="connsiteY78" fmla="*/ 2933700 h 4318000"/>
              <a:gd name="connsiteX79" fmla="*/ 723900 w 2006600"/>
              <a:gd name="connsiteY79" fmla="*/ 3035300 h 4318000"/>
              <a:gd name="connsiteX80" fmla="*/ 711200 w 2006600"/>
              <a:gd name="connsiteY80" fmla="*/ 3073400 h 4318000"/>
              <a:gd name="connsiteX81" fmla="*/ 673100 w 2006600"/>
              <a:gd name="connsiteY81" fmla="*/ 3124200 h 4318000"/>
              <a:gd name="connsiteX82" fmla="*/ 635000 w 2006600"/>
              <a:gd name="connsiteY82" fmla="*/ 3200400 h 4318000"/>
              <a:gd name="connsiteX83" fmla="*/ 596900 w 2006600"/>
              <a:gd name="connsiteY83" fmla="*/ 3225800 h 4318000"/>
              <a:gd name="connsiteX84" fmla="*/ 520700 w 2006600"/>
              <a:gd name="connsiteY84" fmla="*/ 3340100 h 4318000"/>
              <a:gd name="connsiteX85" fmla="*/ 495300 w 2006600"/>
              <a:gd name="connsiteY85" fmla="*/ 3378200 h 4318000"/>
              <a:gd name="connsiteX86" fmla="*/ 457200 w 2006600"/>
              <a:gd name="connsiteY86" fmla="*/ 3416300 h 4318000"/>
              <a:gd name="connsiteX87" fmla="*/ 444500 w 2006600"/>
              <a:gd name="connsiteY87" fmla="*/ 3467100 h 4318000"/>
              <a:gd name="connsiteX88" fmla="*/ 393700 w 2006600"/>
              <a:gd name="connsiteY88" fmla="*/ 3543300 h 4318000"/>
              <a:gd name="connsiteX89" fmla="*/ 355600 w 2006600"/>
              <a:gd name="connsiteY89" fmla="*/ 3632200 h 4318000"/>
              <a:gd name="connsiteX90" fmla="*/ 279400 w 2006600"/>
              <a:gd name="connsiteY90" fmla="*/ 3708400 h 4318000"/>
              <a:gd name="connsiteX91" fmla="*/ 228600 w 2006600"/>
              <a:gd name="connsiteY91" fmla="*/ 3810000 h 4318000"/>
              <a:gd name="connsiteX92" fmla="*/ 177800 w 2006600"/>
              <a:gd name="connsiteY92" fmla="*/ 3886200 h 4318000"/>
              <a:gd name="connsiteX93" fmla="*/ 165100 w 2006600"/>
              <a:gd name="connsiteY93" fmla="*/ 3937000 h 4318000"/>
              <a:gd name="connsiteX94" fmla="*/ 139700 w 2006600"/>
              <a:gd name="connsiteY94" fmla="*/ 4013200 h 4318000"/>
              <a:gd name="connsiteX95" fmla="*/ 127000 w 2006600"/>
              <a:gd name="connsiteY95" fmla="*/ 4051300 h 4318000"/>
              <a:gd name="connsiteX96" fmla="*/ 114300 w 2006600"/>
              <a:gd name="connsiteY96" fmla="*/ 4089400 h 4318000"/>
              <a:gd name="connsiteX97" fmla="*/ 101600 w 2006600"/>
              <a:gd name="connsiteY97" fmla="*/ 4127500 h 4318000"/>
              <a:gd name="connsiteX98" fmla="*/ 63500 w 2006600"/>
              <a:gd name="connsiteY98" fmla="*/ 4165600 h 4318000"/>
              <a:gd name="connsiteX99" fmla="*/ 25400 w 2006600"/>
              <a:gd name="connsiteY99" fmla="*/ 4267200 h 4318000"/>
              <a:gd name="connsiteX100" fmla="*/ 0 w 2006600"/>
              <a:gd name="connsiteY100" fmla="*/ 4318000 h 43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006600" h="4318000">
                <a:moveTo>
                  <a:pt x="1168400" y="0"/>
                </a:moveTo>
                <a:cubicBezTo>
                  <a:pt x="1189567" y="16933"/>
                  <a:pt x="1214050" y="30400"/>
                  <a:pt x="1231900" y="50800"/>
                </a:cubicBezTo>
                <a:cubicBezTo>
                  <a:pt x="1244367" y="65048"/>
                  <a:pt x="1247266" y="85546"/>
                  <a:pt x="1257300" y="101600"/>
                </a:cubicBezTo>
                <a:cubicBezTo>
                  <a:pt x="1275580" y="130848"/>
                  <a:pt x="1306395" y="167912"/>
                  <a:pt x="1333500" y="190500"/>
                </a:cubicBezTo>
                <a:cubicBezTo>
                  <a:pt x="1345226" y="200271"/>
                  <a:pt x="1358900" y="207433"/>
                  <a:pt x="1371600" y="215900"/>
                </a:cubicBezTo>
                <a:cubicBezTo>
                  <a:pt x="1375669" y="232176"/>
                  <a:pt x="1387890" y="286580"/>
                  <a:pt x="1397000" y="304800"/>
                </a:cubicBezTo>
                <a:cubicBezTo>
                  <a:pt x="1403826" y="318452"/>
                  <a:pt x="1413933" y="330200"/>
                  <a:pt x="1422400" y="342900"/>
                </a:cubicBezTo>
                <a:cubicBezTo>
                  <a:pt x="1418167" y="385233"/>
                  <a:pt x="1422212" y="429237"/>
                  <a:pt x="1409700" y="469900"/>
                </a:cubicBezTo>
                <a:cubicBezTo>
                  <a:pt x="1404418" y="487066"/>
                  <a:pt x="1379632" y="491936"/>
                  <a:pt x="1371600" y="508000"/>
                </a:cubicBezTo>
                <a:cubicBezTo>
                  <a:pt x="1361947" y="527307"/>
                  <a:pt x="1366479" y="551289"/>
                  <a:pt x="1358900" y="571500"/>
                </a:cubicBezTo>
                <a:cubicBezTo>
                  <a:pt x="1344816" y="609058"/>
                  <a:pt x="1319254" y="617030"/>
                  <a:pt x="1295400" y="647700"/>
                </a:cubicBezTo>
                <a:cubicBezTo>
                  <a:pt x="1276658" y="671797"/>
                  <a:pt x="1266186" y="702314"/>
                  <a:pt x="1244600" y="723900"/>
                </a:cubicBezTo>
                <a:cubicBezTo>
                  <a:pt x="1183007" y="785493"/>
                  <a:pt x="1207084" y="754775"/>
                  <a:pt x="1168400" y="812800"/>
                </a:cubicBezTo>
                <a:cubicBezTo>
                  <a:pt x="1165651" y="823797"/>
                  <a:pt x="1140058" y="887529"/>
                  <a:pt x="1168400" y="901700"/>
                </a:cubicBezTo>
                <a:cubicBezTo>
                  <a:pt x="1180374" y="907687"/>
                  <a:pt x="1193800" y="893233"/>
                  <a:pt x="1206500" y="889000"/>
                </a:cubicBezTo>
                <a:cubicBezTo>
                  <a:pt x="1219200" y="876300"/>
                  <a:pt x="1228900" y="859622"/>
                  <a:pt x="1244600" y="850900"/>
                </a:cubicBezTo>
                <a:cubicBezTo>
                  <a:pt x="1268005" y="837897"/>
                  <a:pt x="1295400" y="833967"/>
                  <a:pt x="1320800" y="825500"/>
                </a:cubicBezTo>
                <a:cubicBezTo>
                  <a:pt x="1411263" y="795346"/>
                  <a:pt x="1345552" y="813827"/>
                  <a:pt x="1524000" y="800100"/>
                </a:cubicBezTo>
                <a:lnTo>
                  <a:pt x="1600200" y="774700"/>
                </a:lnTo>
                <a:cubicBezTo>
                  <a:pt x="1612900" y="770467"/>
                  <a:pt x="1627161" y="769426"/>
                  <a:pt x="1638300" y="762000"/>
                </a:cubicBezTo>
                <a:lnTo>
                  <a:pt x="1676400" y="736600"/>
                </a:lnTo>
                <a:cubicBezTo>
                  <a:pt x="1684867" y="723900"/>
                  <a:pt x="1689881" y="708035"/>
                  <a:pt x="1701800" y="698500"/>
                </a:cubicBezTo>
                <a:cubicBezTo>
                  <a:pt x="1712253" y="690137"/>
                  <a:pt x="1726729" y="688195"/>
                  <a:pt x="1739900" y="685800"/>
                </a:cubicBezTo>
                <a:cubicBezTo>
                  <a:pt x="1773480" y="679695"/>
                  <a:pt x="1807633" y="677333"/>
                  <a:pt x="1841500" y="673100"/>
                </a:cubicBezTo>
                <a:cubicBezTo>
                  <a:pt x="1869950" y="663617"/>
                  <a:pt x="1917019" y="636022"/>
                  <a:pt x="1866900" y="711200"/>
                </a:cubicBezTo>
                <a:cubicBezTo>
                  <a:pt x="1858433" y="723900"/>
                  <a:pt x="1840526" y="726829"/>
                  <a:pt x="1828800" y="736600"/>
                </a:cubicBezTo>
                <a:cubicBezTo>
                  <a:pt x="1815002" y="748098"/>
                  <a:pt x="1802198" y="760902"/>
                  <a:pt x="1790700" y="774700"/>
                </a:cubicBezTo>
                <a:cubicBezTo>
                  <a:pt x="1742982" y="831961"/>
                  <a:pt x="1781723" y="827251"/>
                  <a:pt x="1689100" y="889000"/>
                </a:cubicBezTo>
                <a:cubicBezTo>
                  <a:pt x="1676400" y="897467"/>
                  <a:pt x="1662726" y="904629"/>
                  <a:pt x="1651000" y="914400"/>
                </a:cubicBezTo>
                <a:cubicBezTo>
                  <a:pt x="1637202" y="925898"/>
                  <a:pt x="1627515" y="942061"/>
                  <a:pt x="1612900" y="952500"/>
                </a:cubicBezTo>
                <a:cubicBezTo>
                  <a:pt x="1597494" y="963504"/>
                  <a:pt x="1577506" y="966896"/>
                  <a:pt x="1562100" y="977900"/>
                </a:cubicBezTo>
                <a:cubicBezTo>
                  <a:pt x="1547485" y="988339"/>
                  <a:pt x="1537798" y="1004502"/>
                  <a:pt x="1524000" y="1016000"/>
                </a:cubicBezTo>
                <a:cubicBezTo>
                  <a:pt x="1512274" y="1025771"/>
                  <a:pt x="1497308" y="1031259"/>
                  <a:pt x="1485900" y="1041400"/>
                </a:cubicBezTo>
                <a:cubicBezTo>
                  <a:pt x="1459052" y="1065265"/>
                  <a:pt x="1409700" y="1117600"/>
                  <a:pt x="1409700" y="1117600"/>
                </a:cubicBezTo>
                <a:cubicBezTo>
                  <a:pt x="1405467" y="1130300"/>
                  <a:pt x="1391013" y="1143726"/>
                  <a:pt x="1397000" y="1155700"/>
                </a:cubicBezTo>
                <a:cubicBezTo>
                  <a:pt x="1402987" y="1167674"/>
                  <a:pt x="1421713" y="1168400"/>
                  <a:pt x="1435100" y="1168400"/>
                </a:cubicBezTo>
                <a:cubicBezTo>
                  <a:pt x="1460850" y="1168400"/>
                  <a:pt x="1486163" y="1161286"/>
                  <a:pt x="1511300" y="1155700"/>
                </a:cubicBezTo>
                <a:cubicBezTo>
                  <a:pt x="1524368" y="1152796"/>
                  <a:pt x="1536528" y="1146678"/>
                  <a:pt x="1549400" y="1143000"/>
                </a:cubicBezTo>
                <a:cubicBezTo>
                  <a:pt x="1581623" y="1133793"/>
                  <a:pt x="1607850" y="1130650"/>
                  <a:pt x="1638300" y="1117600"/>
                </a:cubicBezTo>
                <a:cubicBezTo>
                  <a:pt x="1655701" y="1110142"/>
                  <a:pt x="1671699" y="1099658"/>
                  <a:pt x="1689100" y="1092200"/>
                </a:cubicBezTo>
                <a:cubicBezTo>
                  <a:pt x="1729743" y="1074782"/>
                  <a:pt x="1742993" y="1078727"/>
                  <a:pt x="1790700" y="1066800"/>
                </a:cubicBezTo>
                <a:cubicBezTo>
                  <a:pt x="1803687" y="1063553"/>
                  <a:pt x="1815928" y="1057778"/>
                  <a:pt x="1828800" y="1054100"/>
                </a:cubicBezTo>
                <a:cubicBezTo>
                  <a:pt x="1845583" y="1049305"/>
                  <a:pt x="1862667" y="1045633"/>
                  <a:pt x="1879600" y="1041400"/>
                </a:cubicBezTo>
                <a:cubicBezTo>
                  <a:pt x="1892300" y="1028700"/>
                  <a:pt x="1902756" y="1013263"/>
                  <a:pt x="1917700" y="1003300"/>
                </a:cubicBezTo>
                <a:cubicBezTo>
                  <a:pt x="1928632" y="996012"/>
                  <a:pt x="1999826" y="979594"/>
                  <a:pt x="2006600" y="977900"/>
                </a:cubicBezTo>
                <a:cubicBezTo>
                  <a:pt x="1961275" y="1045888"/>
                  <a:pt x="1991993" y="1005207"/>
                  <a:pt x="1905000" y="1092200"/>
                </a:cubicBezTo>
                <a:lnTo>
                  <a:pt x="1866900" y="1130300"/>
                </a:lnTo>
                <a:cubicBezTo>
                  <a:pt x="1862667" y="1143000"/>
                  <a:pt x="1860701" y="1156698"/>
                  <a:pt x="1854200" y="1168400"/>
                </a:cubicBezTo>
                <a:cubicBezTo>
                  <a:pt x="1839375" y="1195085"/>
                  <a:pt x="1813053" y="1215640"/>
                  <a:pt x="1803400" y="1244600"/>
                </a:cubicBezTo>
                <a:cubicBezTo>
                  <a:pt x="1799167" y="1257300"/>
                  <a:pt x="1793947" y="1269713"/>
                  <a:pt x="1790700" y="1282700"/>
                </a:cubicBezTo>
                <a:cubicBezTo>
                  <a:pt x="1785465" y="1303641"/>
                  <a:pt x="1789589" y="1327989"/>
                  <a:pt x="1778000" y="1346200"/>
                </a:cubicBezTo>
                <a:cubicBezTo>
                  <a:pt x="1722227" y="1433844"/>
                  <a:pt x="1718422" y="1402198"/>
                  <a:pt x="1663700" y="1447800"/>
                </a:cubicBezTo>
                <a:cubicBezTo>
                  <a:pt x="1629520" y="1476284"/>
                  <a:pt x="1628041" y="1493282"/>
                  <a:pt x="1587500" y="1511300"/>
                </a:cubicBezTo>
                <a:cubicBezTo>
                  <a:pt x="1534766" y="1534737"/>
                  <a:pt x="1502125" y="1538535"/>
                  <a:pt x="1447800" y="1549400"/>
                </a:cubicBezTo>
                <a:cubicBezTo>
                  <a:pt x="1439333" y="1562100"/>
                  <a:pt x="1429226" y="1573848"/>
                  <a:pt x="1422400" y="1587500"/>
                </a:cubicBezTo>
                <a:cubicBezTo>
                  <a:pt x="1369820" y="1692660"/>
                  <a:pt x="1457093" y="1554511"/>
                  <a:pt x="1384300" y="1663700"/>
                </a:cubicBezTo>
                <a:cubicBezTo>
                  <a:pt x="1358480" y="1792802"/>
                  <a:pt x="1384935" y="1674178"/>
                  <a:pt x="1358900" y="1765300"/>
                </a:cubicBezTo>
                <a:cubicBezTo>
                  <a:pt x="1354105" y="1782083"/>
                  <a:pt x="1351216" y="1799382"/>
                  <a:pt x="1346200" y="1816100"/>
                </a:cubicBezTo>
                <a:cubicBezTo>
                  <a:pt x="1338507" y="1841745"/>
                  <a:pt x="1329267" y="1866900"/>
                  <a:pt x="1320800" y="1892300"/>
                </a:cubicBezTo>
                <a:lnTo>
                  <a:pt x="1308100" y="1930400"/>
                </a:lnTo>
                <a:cubicBezTo>
                  <a:pt x="1303867" y="1943100"/>
                  <a:pt x="1298025" y="1955373"/>
                  <a:pt x="1295400" y="1968500"/>
                </a:cubicBezTo>
                <a:cubicBezTo>
                  <a:pt x="1291167" y="1989667"/>
                  <a:pt x="1290279" y="2011789"/>
                  <a:pt x="1282700" y="2032000"/>
                </a:cubicBezTo>
                <a:cubicBezTo>
                  <a:pt x="1277341" y="2046292"/>
                  <a:pt x="1263499" y="2056152"/>
                  <a:pt x="1257300" y="2070100"/>
                </a:cubicBezTo>
                <a:cubicBezTo>
                  <a:pt x="1246426" y="2094566"/>
                  <a:pt x="1240367" y="2120900"/>
                  <a:pt x="1231900" y="2146300"/>
                </a:cubicBezTo>
                <a:lnTo>
                  <a:pt x="1219200" y="2184400"/>
                </a:lnTo>
                <a:cubicBezTo>
                  <a:pt x="1214967" y="2197100"/>
                  <a:pt x="1209747" y="2209513"/>
                  <a:pt x="1206500" y="2222500"/>
                </a:cubicBezTo>
                <a:cubicBezTo>
                  <a:pt x="1198033" y="2256367"/>
                  <a:pt x="1192139" y="2290982"/>
                  <a:pt x="1181100" y="2324100"/>
                </a:cubicBezTo>
                <a:cubicBezTo>
                  <a:pt x="1176867" y="2336800"/>
                  <a:pt x="1172078" y="2349328"/>
                  <a:pt x="1168400" y="2362200"/>
                </a:cubicBezTo>
                <a:cubicBezTo>
                  <a:pt x="1163605" y="2378983"/>
                  <a:pt x="1163506" y="2397388"/>
                  <a:pt x="1155700" y="2413000"/>
                </a:cubicBezTo>
                <a:cubicBezTo>
                  <a:pt x="1142048" y="2440304"/>
                  <a:pt x="1121833" y="2463800"/>
                  <a:pt x="1104900" y="2489200"/>
                </a:cubicBezTo>
                <a:cubicBezTo>
                  <a:pt x="1096433" y="2501900"/>
                  <a:pt x="1092200" y="2518833"/>
                  <a:pt x="1079500" y="2527300"/>
                </a:cubicBezTo>
                <a:lnTo>
                  <a:pt x="1041400" y="2552700"/>
                </a:lnTo>
                <a:cubicBezTo>
                  <a:pt x="1020791" y="2614528"/>
                  <a:pt x="1038654" y="2574324"/>
                  <a:pt x="990600" y="2641600"/>
                </a:cubicBezTo>
                <a:cubicBezTo>
                  <a:pt x="981728" y="2654020"/>
                  <a:pt x="975993" y="2668907"/>
                  <a:pt x="965200" y="2679700"/>
                </a:cubicBezTo>
                <a:cubicBezTo>
                  <a:pt x="954407" y="2690493"/>
                  <a:pt x="938826" y="2695329"/>
                  <a:pt x="927100" y="2705100"/>
                </a:cubicBezTo>
                <a:cubicBezTo>
                  <a:pt x="913302" y="2716598"/>
                  <a:pt x="901700" y="2730500"/>
                  <a:pt x="889000" y="2743200"/>
                </a:cubicBezTo>
                <a:cubicBezTo>
                  <a:pt x="870856" y="2788559"/>
                  <a:pt x="861930" y="2815972"/>
                  <a:pt x="838200" y="2857500"/>
                </a:cubicBezTo>
                <a:cubicBezTo>
                  <a:pt x="830627" y="2870752"/>
                  <a:pt x="822571" y="2883874"/>
                  <a:pt x="812800" y="2895600"/>
                </a:cubicBezTo>
                <a:cubicBezTo>
                  <a:pt x="801302" y="2909398"/>
                  <a:pt x="787400" y="2921000"/>
                  <a:pt x="774700" y="2933700"/>
                </a:cubicBezTo>
                <a:cubicBezTo>
                  <a:pt x="749449" y="3034704"/>
                  <a:pt x="781468" y="2934557"/>
                  <a:pt x="723900" y="3035300"/>
                </a:cubicBezTo>
                <a:cubicBezTo>
                  <a:pt x="717258" y="3046923"/>
                  <a:pt x="717842" y="3061777"/>
                  <a:pt x="711200" y="3073400"/>
                </a:cubicBezTo>
                <a:cubicBezTo>
                  <a:pt x="700698" y="3091778"/>
                  <a:pt x="685800" y="3107267"/>
                  <a:pt x="673100" y="3124200"/>
                </a:cubicBezTo>
                <a:cubicBezTo>
                  <a:pt x="662771" y="3155188"/>
                  <a:pt x="659619" y="3175781"/>
                  <a:pt x="635000" y="3200400"/>
                </a:cubicBezTo>
                <a:cubicBezTo>
                  <a:pt x="624207" y="3211193"/>
                  <a:pt x="609600" y="3217333"/>
                  <a:pt x="596900" y="3225800"/>
                </a:cubicBezTo>
                <a:lnTo>
                  <a:pt x="520700" y="3340100"/>
                </a:lnTo>
                <a:cubicBezTo>
                  <a:pt x="512233" y="3352800"/>
                  <a:pt x="506093" y="3367407"/>
                  <a:pt x="495300" y="3378200"/>
                </a:cubicBezTo>
                <a:lnTo>
                  <a:pt x="457200" y="3416300"/>
                </a:lnTo>
                <a:cubicBezTo>
                  <a:pt x="452967" y="3433233"/>
                  <a:pt x="452306" y="3451488"/>
                  <a:pt x="444500" y="3467100"/>
                </a:cubicBezTo>
                <a:cubicBezTo>
                  <a:pt x="430848" y="3494404"/>
                  <a:pt x="403353" y="3514340"/>
                  <a:pt x="393700" y="3543300"/>
                </a:cubicBezTo>
                <a:cubicBezTo>
                  <a:pt x="384525" y="3570826"/>
                  <a:pt x="373535" y="3609781"/>
                  <a:pt x="355600" y="3632200"/>
                </a:cubicBezTo>
                <a:cubicBezTo>
                  <a:pt x="333160" y="3660250"/>
                  <a:pt x="295464" y="3676271"/>
                  <a:pt x="279400" y="3708400"/>
                </a:cubicBezTo>
                <a:cubicBezTo>
                  <a:pt x="262467" y="3742267"/>
                  <a:pt x="249603" y="3778495"/>
                  <a:pt x="228600" y="3810000"/>
                </a:cubicBezTo>
                <a:lnTo>
                  <a:pt x="177800" y="3886200"/>
                </a:lnTo>
                <a:cubicBezTo>
                  <a:pt x="173567" y="3903133"/>
                  <a:pt x="170116" y="3920282"/>
                  <a:pt x="165100" y="3937000"/>
                </a:cubicBezTo>
                <a:cubicBezTo>
                  <a:pt x="157407" y="3962645"/>
                  <a:pt x="148167" y="3987800"/>
                  <a:pt x="139700" y="4013200"/>
                </a:cubicBezTo>
                <a:lnTo>
                  <a:pt x="127000" y="4051300"/>
                </a:lnTo>
                <a:lnTo>
                  <a:pt x="114300" y="4089400"/>
                </a:lnTo>
                <a:cubicBezTo>
                  <a:pt x="110067" y="4102100"/>
                  <a:pt x="111066" y="4118034"/>
                  <a:pt x="101600" y="4127500"/>
                </a:cubicBezTo>
                <a:lnTo>
                  <a:pt x="63500" y="4165600"/>
                </a:lnTo>
                <a:cubicBezTo>
                  <a:pt x="38998" y="4288112"/>
                  <a:pt x="69003" y="4179995"/>
                  <a:pt x="25400" y="4267200"/>
                </a:cubicBezTo>
                <a:cubicBezTo>
                  <a:pt x="-3786" y="4325573"/>
                  <a:pt x="28692" y="4289308"/>
                  <a:pt x="0" y="4318000"/>
                </a:cubicBezTo>
              </a:path>
            </a:pathLst>
          </a:custGeom>
          <a:ln w="22225">
            <a:solidFill>
              <a:srgbClr val="00B050"/>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Freeform: Shape 4">
            <a:extLst>
              <a:ext uri="{FF2B5EF4-FFF2-40B4-BE49-F238E27FC236}">
                <a16:creationId xmlns:a16="http://schemas.microsoft.com/office/drawing/2014/main" id="{08BEF46F-706C-49E7-A381-E48D20D21FA2}"/>
              </a:ext>
            </a:extLst>
          </p:cNvPr>
          <p:cNvSpPr/>
          <p:nvPr/>
        </p:nvSpPr>
        <p:spPr bwMode="auto">
          <a:xfrm>
            <a:off x="3242044" y="1877533"/>
            <a:ext cx="2552700" cy="4191000"/>
          </a:xfrm>
          <a:custGeom>
            <a:avLst/>
            <a:gdLst>
              <a:gd name="connsiteX0" fmla="*/ 2286000 w 2552700"/>
              <a:gd name="connsiteY0" fmla="*/ 0 h 4191000"/>
              <a:gd name="connsiteX1" fmla="*/ 2362200 w 2552700"/>
              <a:gd name="connsiteY1" fmla="*/ 101600 h 4191000"/>
              <a:gd name="connsiteX2" fmla="*/ 2438400 w 2552700"/>
              <a:gd name="connsiteY2" fmla="*/ 165100 h 4191000"/>
              <a:gd name="connsiteX3" fmla="*/ 2489200 w 2552700"/>
              <a:gd name="connsiteY3" fmla="*/ 279400 h 4191000"/>
              <a:gd name="connsiteX4" fmla="*/ 2552700 w 2552700"/>
              <a:gd name="connsiteY4" fmla="*/ 393700 h 4191000"/>
              <a:gd name="connsiteX5" fmla="*/ 2540000 w 2552700"/>
              <a:gd name="connsiteY5" fmla="*/ 482600 h 4191000"/>
              <a:gd name="connsiteX6" fmla="*/ 2489200 w 2552700"/>
              <a:gd name="connsiteY6" fmla="*/ 558800 h 4191000"/>
              <a:gd name="connsiteX7" fmla="*/ 2425700 w 2552700"/>
              <a:gd name="connsiteY7" fmla="*/ 609600 h 4191000"/>
              <a:gd name="connsiteX8" fmla="*/ 2362200 w 2552700"/>
              <a:gd name="connsiteY8" fmla="*/ 685800 h 4191000"/>
              <a:gd name="connsiteX9" fmla="*/ 2298700 w 2552700"/>
              <a:gd name="connsiteY9" fmla="*/ 762000 h 4191000"/>
              <a:gd name="connsiteX10" fmla="*/ 2260600 w 2552700"/>
              <a:gd name="connsiteY10" fmla="*/ 774700 h 4191000"/>
              <a:gd name="connsiteX11" fmla="*/ 2247900 w 2552700"/>
              <a:gd name="connsiteY11" fmla="*/ 812800 h 4191000"/>
              <a:gd name="connsiteX12" fmla="*/ 2235200 w 2552700"/>
              <a:gd name="connsiteY12" fmla="*/ 927100 h 4191000"/>
              <a:gd name="connsiteX13" fmla="*/ 2197100 w 2552700"/>
              <a:gd name="connsiteY13" fmla="*/ 965200 h 4191000"/>
              <a:gd name="connsiteX14" fmla="*/ 2146300 w 2552700"/>
              <a:gd name="connsiteY14" fmla="*/ 1041400 h 4191000"/>
              <a:gd name="connsiteX15" fmla="*/ 2019300 w 2552700"/>
              <a:gd name="connsiteY15" fmla="*/ 1117600 h 4191000"/>
              <a:gd name="connsiteX16" fmla="*/ 1981200 w 2552700"/>
              <a:gd name="connsiteY16" fmla="*/ 1155700 h 4191000"/>
              <a:gd name="connsiteX17" fmla="*/ 1930400 w 2552700"/>
              <a:gd name="connsiteY17" fmla="*/ 1231900 h 4191000"/>
              <a:gd name="connsiteX18" fmla="*/ 1892300 w 2552700"/>
              <a:gd name="connsiteY18" fmla="*/ 1257300 h 4191000"/>
              <a:gd name="connsiteX19" fmla="*/ 1879600 w 2552700"/>
              <a:gd name="connsiteY19" fmla="*/ 1663700 h 4191000"/>
              <a:gd name="connsiteX20" fmla="*/ 1854200 w 2552700"/>
              <a:gd name="connsiteY20" fmla="*/ 1739900 h 4191000"/>
              <a:gd name="connsiteX21" fmla="*/ 1778000 w 2552700"/>
              <a:gd name="connsiteY21" fmla="*/ 1803400 h 4191000"/>
              <a:gd name="connsiteX22" fmla="*/ 1765300 w 2552700"/>
              <a:gd name="connsiteY22" fmla="*/ 1841500 h 4191000"/>
              <a:gd name="connsiteX23" fmla="*/ 1727200 w 2552700"/>
              <a:gd name="connsiteY23" fmla="*/ 1879600 h 4191000"/>
              <a:gd name="connsiteX24" fmla="*/ 1651000 w 2552700"/>
              <a:gd name="connsiteY24" fmla="*/ 1930400 h 4191000"/>
              <a:gd name="connsiteX25" fmla="*/ 1524000 w 2552700"/>
              <a:gd name="connsiteY25" fmla="*/ 1968500 h 4191000"/>
              <a:gd name="connsiteX26" fmla="*/ 1485900 w 2552700"/>
              <a:gd name="connsiteY26" fmla="*/ 2006600 h 4191000"/>
              <a:gd name="connsiteX27" fmla="*/ 1409700 w 2552700"/>
              <a:gd name="connsiteY27" fmla="*/ 2057400 h 4191000"/>
              <a:gd name="connsiteX28" fmla="*/ 1346200 w 2552700"/>
              <a:gd name="connsiteY28" fmla="*/ 2171700 h 4191000"/>
              <a:gd name="connsiteX29" fmla="*/ 1320800 w 2552700"/>
              <a:gd name="connsiteY29" fmla="*/ 2324100 h 4191000"/>
              <a:gd name="connsiteX30" fmla="*/ 1308100 w 2552700"/>
              <a:gd name="connsiteY30" fmla="*/ 2362200 h 4191000"/>
              <a:gd name="connsiteX31" fmla="*/ 1270000 w 2552700"/>
              <a:gd name="connsiteY31" fmla="*/ 2400300 h 4191000"/>
              <a:gd name="connsiteX32" fmla="*/ 1244600 w 2552700"/>
              <a:gd name="connsiteY32" fmla="*/ 2438400 h 4191000"/>
              <a:gd name="connsiteX33" fmla="*/ 1155700 w 2552700"/>
              <a:gd name="connsiteY33" fmla="*/ 2552700 h 4191000"/>
              <a:gd name="connsiteX34" fmla="*/ 1092200 w 2552700"/>
              <a:gd name="connsiteY34" fmla="*/ 2667000 h 4191000"/>
              <a:gd name="connsiteX35" fmla="*/ 1066800 w 2552700"/>
              <a:gd name="connsiteY35" fmla="*/ 2717800 h 4191000"/>
              <a:gd name="connsiteX36" fmla="*/ 1016000 w 2552700"/>
              <a:gd name="connsiteY36" fmla="*/ 2794000 h 4191000"/>
              <a:gd name="connsiteX37" fmla="*/ 914400 w 2552700"/>
              <a:gd name="connsiteY37" fmla="*/ 2946400 h 4191000"/>
              <a:gd name="connsiteX38" fmla="*/ 850900 w 2552700"/>
              <a:gd name="connsiteY38" fmla="*/ 3022600 h 4191000"/>
              <a:gd name="connsiteX39" fmla="*/ 787400 w 2552700"/>
              <a:gd name="connsiteY39" fmla="*/ 3111500 h 4191000"/>
              <a:gd name="connsiteX40" fmla="*/ 698500 w 2552700"/>
              <a:gd name="connsiteY40" fmla="*/ 3225800 h 4191000"/>
              <a:gd name="connsiteX41" fmla="*/ 660400 w 2552700"/>
              <a:gd name="connsiteY41" fmla="*/ 3314700 h 4191000"/>
              <a:gd name="connsiteX42" fmla="*/ 635000 w 2552700"/>
              <a:gd name="connsiteY42" fmla="*/ 3352800 h 4191000"/>
              <a:gd name="connsiteX43" fmla="*/ 622300 w 2552700"/>
              <a:gd name="connsiteY43" fmla="*/ 3390900 h 4191000"/>
              <a:gd name="connsiteX44" fmla="*/ 596900 w 2552700"/>
              <a:gd name="connsiteY44" fmla="*/ 3429000 h 4191000"/>
              <a:gd name="connsiteX45" fmla="*/ 571500 w 2552700"/>
              <a:gd name="connsiteY45" fmla="*/ 3479800 h 4191000"/>
              <a:gd name="connsiteX46" fmla="*/ 533400 w 2552700"/>
              <a:gd name="connsiteY46" fmla="*/ 3517900 h 4191000"/>
              <a:gd name="connsiteX47" fmla="*/ 508000 w 2552700"/>
              <a:gd name="connsiteY47" fmla="*/ 3568700 h 4191000"/>
              <a:gd name="connsiteX48" fmla="*/ 482600 w 2552700"/>
              <a:gd name="connsiteY48" fmla="*/ 3606800 h 4191000"/>
              <a:gd name="connsiteX49" fmla="*/ 469900 w 2552700"/>
              <a:gd name="connsiteY49" fmla="*/ 3644900 h 4191000"/>
              <a:gd name="connsiteX50" fmla="*/ 431800 w 2552700"/>
              <a:gd name="connsiteY50" fmla="*/ 3683000 h 4191000"/>
              <a:gd name="connsiteX51" fmla="*/ 330200 w 2552700"/>
              <a:gd name="connsiteY51" fmla="*/ 3810000 h 4191000"/>
              <a:gd name="connsiteX52" fmla="*/ 266700 w 2552700"/>
              <a:gd name="connsiteY52" fmla="*/ 3873500 h 4191000"/>
              <a:gd name="connsiteX53" fmla="*/ 190500 w 2552700"/>
              <a:gd name="connsiteY53" fmla="*/ 3949700 h 4191000"/>
              <a:gd name="connsiteX54" fmla="*/ 165100 w 2552700"/>
              <a:gd name="connsiteY54" fmla="*/ 4000500 h 4191000"/>
              <a:gd name="connsiteX55" fmla="*/ 127000 w 2552700"/>
              <a:gd name="connsiteY55" fmla="*/ 4038600 h 4191000"/>
              <a:gd name="connsiteX56" fmla="*/ 101600 w 2552700"/>
              <a:gd name="connsiteY56" fmla="*/ 4076700 h 4191000"/>
              <a:gd name="connsiteX57" fmla="*/ 63500 w 2552700"/>
              <a:gd name="connsiteY57" fmla="*/ 4114800 h 4191000"/>
              <a:gd name="connsiteX58" fmla="*/ 38100 w 2552700"/>
              <a:gd name="connsiteY58" fmla="*/ 4152900 h 4191000"/>
              <a:gd name="connsiteX59" fmla="*/ 0 w 2552700"/>
              <a:gd name="connsiteY59" fmla="*/ 41910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52700" h="4191000">
                <a:moveTo>
                  <a:pt x="2286000" y="0"/>
                </a:moveTo>
                <a:cubicBezTo>
                  <a:pt x="2318070" y="53450"/>
                  <a:pt x="2317756" y="64564"/>
                  <a:pt x="2362200" y="101600"/>
                </a:cubicBezTo>
                <a:cubicBezTo>
                  <a:pt x="2416691" y="147009"/>
                  <a:pt x="2387805" y="104386"/>
                  <a:pt x="2438400" y="165100"/>
                </a:cubicBezTo>
                <a:cubicBezTo>
                  <a:pt x="2524559" y="268491"/>
                  <a:pt x="2378445" y="113268"/>
                  <a:pt x="2489200" y="279400"/>
                </a:cubicBezTo>
                <a:cubicBezTo>
                  <a:pt x="2547426" y="366739"/>
                  <a:pt x="2530347" y="326640"/>
                  <a:pt x="2552700" y="393700"/>
                </a:cubicBezTo>
                <a:cubicBezTo>
                  <a:pt x="2548467" y="423333"/>
                  <a:pt x="2550746" y="454661"/>
                  <a:pt x="2540000" y="482600"/>
                </a:cubicBezTo>
                <a:cubicBezTo>
                  <a:pt x="2529041" y="511092"/>
                  <a:pt x="2506133" y="533400"/>
                  <a:pt x="2489200" y="558800"/>
                </a:cubicBezTo>
                <a:cubicBezTo>
                  <a:pt x="2456374" y="608039"/>
                  <a:pt x="2478280" y="592073"/>
                  <a:pt x="2425700" y="609600"/>
                </a:cubicBezTo>
                <a:cubicBezTo>
                  <a:pt x="2362637" y="704195"/>
                  <a:pt x="2443688" y="588014"/>
                  <a:pt x="2362200" y="685800"/>
                </a:cubicBezTo>
                <a:cubicBezTo>
                  <a:pt x="2332915" y="720942"/>
                  <a:pt x="2340441" y="734173"/>
                  <a:pt x="2298700" y="762000"/>
                </a:cubicBezTo>
                <a:cubicBezTo>
                  <a:pt x="2287561" y="769426"/>
                  <a:pt x="2273300" y="770467"/>
                  <a:pt x="2260600" y="774700"/>
                </a:cubicBezTo>
                <a:cubicBezTo>
                  <a:pt x="2256367" y="787400"/>
                  <a:pt x="2250101" y="799595"/>
                  <a:pt x="2247900" y="812800"/>
                </a:cubicBezTo>
                <a:cubicBezTo>
                  <a:pt x="2241598" y="850613"/>
                  <a:pt x="2247322" y="890733"/>
                  <a:pt x="2235200" y="927100"/>
                </a:cubicBezTo>
                <a:cubicBezTo>
                  <a:pt x="2229520" y="944139"/>
                  <a:pt x="2208127" y="951023"/>
                  <a:pt x="2197100" y="965200"/>
                </a:cubicBezTo>
                <a:cubicBezTo>
                  <a:pt x="2178358" y="989297"/>
                  <a:pt x="2173604" y="1027748"/>
                  <a:pt x="2146300" y="1041400"/>
                </a:cubicBezTo>
                <a:cubicBezTo>
                  <a:pt x="2106213" y="1061443"/>
                  <a:pt x="2049951" y="1086949"/>
                  <a:pt x="2019300" y="1117600"/>
                </a:cubicBezTo>
                <a:cubicBezTo>
                  <a:pt x="2006600" y="1130300"/>
                  <a:pt x="1992227" y="1141523"/>
                  <a:pt x="1981200" y="1155700"/>
                </a:cubicBezTo>
                <a:cubicBezTo>
                  <a:pt x="1962458" y="1179797"/>
                  <a:pt x="1955800" y="1214967"/>
                  <a:pt x="1930400" y="1231900"/>
                </a:cubicBezTo>
                <a:lnTo>
                  <a:pt x="1892300" y="1257300"/>
                </a:lnTo>
                <a:cubicBezTo>
                  <a:pt x="1888067" y="1392767"/>
                  <a:pt x="1890267" y="1528588"/>
                  <a:pt x="1879600" y="1663700"/>
                </a:cubicBezTo>
                <a:cubicBezTo>
                  <a:pt x="1877493" y="1690391"/>
                  <a:pt x="1873132" y="1720968"/>
                  <a:pt x="1854200" y="1739900"/>
                </a:cubicBezTo>
                <a:cubicBezTo>
                  <a:pt x="1805307" y="1788793"/>
                  <a:pt x="1831044" y="1768037"/>
                  <a:pt x="1778000" y="1803400"/>
                </a:cubicBezTo>
                <a:cubicBezTo>
                  <a:pt x="1773767" y="1816100"/>
                  <a:pt x="1772726" y="1830361"/>
                  <a:pt x="1765300" y="1841500"/>
                </a:cubicBezTo>
                <a:cubicBezTo>
                  <a:pt x="1755337" y="1856444"/>
                  <a:pt x="1741377" y="1868573"/>
                  <a:pt x="1727200" y="1879600"/>
                </a:cubicBezTo>
                <a:cubicBezTo>
                  <a:pt x="1703103" y="1898342"/>
                  <a:pt x="1679960" y="1920747"/>
                  <a:pt x="1651000" y="1930400"/>
                </a:cubicBezTo>
                <a:cubicBezTo>
                  <a:pt x="1558241" y="1961320"/>
                  <a:pt x="1600775" y="1949306"/>
                  <a:pt x="1524000" y="1968500"/>
                </a:cubicBezTo>
                <a:cubicBezTo>
                  <a:pt x="1511300" y="1981200"/>
                  <a:pt x="1500077" y="1995573"/>
                  <a:pt x="1485900" y="2006600"/>
                </a:cubicBezTo>
                <a:cubicBezTo>
                  <a:pt x="1461803" y="2025342"/>
                  <a:pt x="1409700" y="2057400"/>
                  <a:pt x="1409700" y="2057400"/>
                </a:cubicBezTo>
                <a:cubicBezTo>
                  <a:pt x="1351474" y="2144739"/>
                  <a:pt x="1368553" y="2104640"/>
                  <a:pt x="1346200" y="2171700"/>
                </a:cubicBezTo>
                <a:cubicBezTo>
                  <a:pt x="1339032" y="2221879"/>
                  <a:pt x="1333180" y="2274578"/>
                  <a:pt x="1320800" y="2324100"/>
                </a:cubicBezTo>
                <a:cubicBezTo>
                  <a:pt x="1317553" y="2337087"/>
                  <a:pt x="1315526" y="2351061"/>
                  <a:pt x="1308100" y="2362200"/>
                </a:cubicBezTo>
                <a:cubicBezTo>
                  <a:pt x="1298137" y="2377144"/>
                  <a:pt x="1281498" y="2386502"/>
                  <a:pt x="1270000" y="2400300"/>
                </a:cubicBezTo>
                <a:cubicBezTo>
                  <a:pt x="1260229" y="2412026"/>
                  <a:pt x="1254371" y="2426674"/>
                  <a:pt x="1244600" y="2438400"/>
                </a:cubicBezTo>
                <a:cubicBezTo>
                  <a:pt x="1208074" y="2482231"/>
                  <a:pt x="1177099" y="2488503"/>
                  <a:pt x="1155700" y="2552700"/>
                </a:cubicBezTo>
                <a:cubicBezTo>
                  <a:pt x="1120580" y="2658061"/>
                  <a:pt x="1179539" y="2492323"/>
                  <a:pt x="1092200" y="2667000"/>
                </a:cubicBezTo>
                <a:cubicBezTo>
                  <a:pt x="1083733" y="2683933"/>
                  <a:pt x="1076540" y="2701566"/>
                  <a:pt x="1066800" y="2717800"/>
                </a:cubicBezTo>
                <a:cubicBezTo>
                  <a:pt x="1051094" y="2743977"/>
                  <a:pt x="1029652" y="2766696"/>
                  <a:pt x="1016000" y="2794000"/>
                </a:cubicBezTo>
                <a:cubicBezTo>
                  <a:pt x="958615" y="2908769"/>
                  <a:pt x="1031146" y="2771282"/>
                  <a:pt x="914400" y="2946400"/>
                </a:cubicBezTo>
                <a:cubicBezTo>
                  <a:pt x="879037" y="2999444"/>
                  <a:pt x="899793" y="2973707"/>
                  <a:pt x="850900" y="3022600"/>
                </a:cubicBezTo>
                <a:cubicBezTo>
                  <a:pt x="825814" y="3097857"/>
                  <a:pt x="856275" y="3025406"/>
                  <a:pt x="787400" y="3111500"/>
                </a:cubicBezTo>
                <a:cubicBezTo>
                  <a:pt x="665875" y="3263407"/>
                  <a:pt x="793935" y="3130365"/>
                  <a:pt x="698500" y="3225800"/>
                </a:cubicBezTo>
                <a:cubicBezTo>
                  <a:pt x="684252" y="3268544"/>
                  <a:pt x="685509" y="3270758"/>
                  <a:pt x="660400" y="3314700"/>
                </a:cubicBezTo>
                <a:cubicBezTo>
                  <a:pt x="652827" y="3327952"/>
                  <a:pt x="641826" y="3339148"/>
                  <a:pt x="635000" y="3352800"/>
                </a:cubicBezTo>
                <a:cubicBezTo>
                  <a:pt x="629013" y="3364774"/>
                  <a:pt x="628287" y="3378926"/>
                  <a:pt x="622300" y="3390900"/>
                </a:cubicBezTo>
                <a:cubicBezTo>
                  <a:pt x="615474" y="3404552"/>
                  <a:pt x="604473" y="3415748"/>
                  <a:pt x="596900" y="3429000"/>
                </a:cubicBezTo>
                <a:cubicBezTo>
                  <a:pt x="587507" y="3445438"/>
                  <a:pt x="582504" y="3464394"/>
                  <a:pt x="571500" y="3479800"/>
                </a:cubicBezTo>
                <a:cubicBezTo>
                  <a:pt x="561061" y="3494415"/>
                  <a:pt x="543839" y="3503285"/>
                  <a:pt x="533400" y="3517900"/>
                </a:cubicBezTo>
                <a:cubicBezTo>
                  <a:pt x="522396" y="3533306"/>
                  <a:pt x="517393" y="3552262"/>
                  <a:pt x="508000" y="3568700"/>
                </a:cubicBezTo>
                <a:cubicBezTo>
                  <a:pt x="500427" y="3581952"/>
                  <a:pt x="489426" y="3593148"/>
                  <a:pt x="482600" y="3606800"/>
                </a:cubicBezTo>
                <a:cubicBezTo>
                  <a:pt x="476613" y="3618774"/>
                  <a:pt x="477326" y="3633761"/>
                  <a:pt x="469900" y="3644900"/>
                </a:cubicBezTo>
                <a:cubicBezTo>
                  <a:pt x="459937" y="3659844"/>
                  <a:pt x="444500" y="3670300"/>
                  <a:pt x="431800" y="3683000"/>
                </a:cubicBezTo>
                <a:cubicBezTo>
                  <a:pt x="395374" y="3792279"/>
                  <a:pt x="461355" y="3613268"/>
                  <a:pt x="330200" y="3810000"/>
                </a:cubicBezTo>
                <a:cubicBezTo>
                  <a:pt x="296333" y="3860800"/>
                  <a:pt x="317500" y="3839633"/>
                  <a:pt x="266700" y="3873500"/>
                </a:cubicBezTo>
                <a:cubicBezTo>
                  <a:pt x="198967" y="4008967"/>
                  <a:pt x="292100" y="3848100"/>
                  <a:pt x="190500" y="3949700"/>
                </a:cubicBezTo>
                <a:cubicBezTo>
                  <a:pt x="177113" y="3963087"/>
                  <a:pt x="176104" y="3985094"/>
                  <a:pt x="165100" y="4000500"/>
                </a:cubicBezTo>
                <a:cubicBezTo>
                  <a:pt x="154661" y="4015115"/>
                  <a:pt x="138498" y="4024802"/>
                  <a:pt x="127000" y="4038600"/>
                </a:cubicBezTo>
                <a:cubicBezTo>
                  <a:pt x="117229" y="4050326"/>
                  <a:pt x="111371" y="4064974"/>
                  <a:pt x="101600" y="4076700"/>
                </a:cubicBezTo>
                <a:cubicBezTo>
                  <a:pt x="90102" y="4090498"/>
                  <a:pt x="74998" y="4101002"/>
                  <a:pt x="63500" y="4114800"/>
                </a:cubicBezTo>
                <a:cubicBezTo>
                  <a:pt x="53729" y="4126526"/>
                  <a:pt x="47871" y="4141174"/>
                  <a:pt x="38100" y="4152900"/>
                </a:cubicBezTo>
                <a:cubicBezTo>
                  <a:pt x="26602" y="4166698"/>
                  <a:pt x="0" y="4191000"/>
                  <a:pt x="0" y="4191000"/>
                </a:cubicBezTo>
              </a:path>
            </a:pathLst>
          </a:cu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BE40B8B-44AB-4D88-8CF5-15CBFC71028E}"/>
              </a:ext>
            </a:extLst>
          </p:cNvPr>
          <p:cNvSpPr txBox="1"/>
          <p:nvPr/>
        </p:nvSpPr>
        <p:spPr>
          <a:xfrm rot="18134449">
            <a:off x="4602466" y="4289720"/>
            <a:ext cx="2188028" cy="276999"/>
          </a:xfrm>
          <a:prstGeom prst="rect">
            <a:avLst/>
          </a:prstGeom>
          <a:noFill/>
        </p:spPr>
        <p:txBody>
          <a:bodyPr wrap="square" rtlCol="0">
            <a:spAutoFit/>
          </a:bodyPr>
          <a:lstStyle/>
          <a:p>
            <a:r>
              <a:rPr lang="en-NZ" sz="1200" dirty="0">
                <a:solidFill>
                  <a:schemeClr val="bg1"/>
                </a:solidFill>
              </a:rPr>
              <a:t>Old Sumner Road</a:t>
            </a:r>
          </a:p>
        </p:txBody>
      </p:sp>
    </p:spTree>
    <p:extLst>
      <p:ext uri="{BB962C8B-B14F-4D97-AF65-F5344CB8AC3E}">
        <p14:creationId xmlns:p14="http://schemas.microsoft.com/office/powerpoint/2010/main" val="2886510324"/>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BE33A-A833-4AAE-8B09-CE9C58649C85}"/>
              </a:ext>
            </a:extLst>
          </p:cNvPr>
          <p:cNvSpPr>
            <a:spLocks noGrp="1"/>
          </p:cNvSpPr>
          <p:nvPr>
            <p:ph type="title"/>
          </p:nvPr>
        </p:nvSpPr>
        <p:spPr/>
        <p:txBody>
          <a:bodyPr/>
          <a:lstStyle/>
          <a:p>
            <a:r>
              <a:rPr lang="en-NZ" dirty="0"/>
              <a:t>Presentation Overview	</a:t>
            </a:r>
          </a:p>
        </p:txBody>
      </p:sp>
      <p:sp>
        <p:nvSpPr>
          <p:cNvPr id="3" name="Content Placeholder 2">
            <a:extLst>
              <a:ext uri="{FF2B5EF4-FFF2-40B4-BE49-F238E27FC236}">
                <a16:creationId xmlns:a16="http://schemas.microsoft.com/office/drawing/2014/main" id="{950222B0-211C-4F50-8498-7EFE3D0F06B9}"/>
              </a:ext>
            </a:extLst>
          </p:cNvPr>
          <p:cNvSpPr>
            <a:spLocks noGrp="1"/>
          </p:cNvSpPr>
          <p:nvPr>
            <p:ph idx="1"/>
          </p:nvPr>
        </p:nvSpPr>
        <p:spPr/>
        <p:txBody>
          <a:bodyPr/>
          <a:lstStyle/>
          <a:p>
            <a:r>
              <a:rPr lang="en-NZ" dirty="0"/>
              <a:t>Project background</a:t>
            </a:r>
          </a:p>
          <a:p>
            <a:r>
              <a:rPr lang="en-NZ" dirty="0"/>
              <a:t>Earthquake damage</a:t>
            </a:r>
          </a:p>
          <a:p>
            <a:r>
              <a:rPr lang="en-NZ" dirty="0"/>
              <a:t>Geotechnical hazard mitigation measures</a:t>
            </a:r>
          </a:p>
          <a:p>
            <a:r>
              <a:rPr lang="en-NZ" dirty="0"/>
              <a:t>Main stormwater features</a:t>
            </a:r>
          </a:p>
          <a:p>
            <a:r>
              <a:rPr lang="en-NZ" dirty="0"/>
              <a:t>Key design challenges </a:t>
            </a:r>
          </a:p>
          <a:p>
            <a:r>
              <a:rPr lang="en-NZ" dirty="0"/>
              <a:t>Key components, focussed on stormwater aspects</a:t>
            </a:r>
          </a:p>
          <a:p>
            <a:pPr lvl="1"/>
            <a:endParaRPr lang="en-NZ" dirty="0"/>
          </a:p>
          <a:p>
            <a:pPr lvl="1"/>
            <a:endParaRPr lang="en-NZ" dirty="0"/>
          </a:p>
          <a:p>
            <a:endParaRPr lang="en-NZ" dirty="0"/>
          </a:p>
          <a:p>
            <a:endParaRPr lang="en-NZ" dirty="0"/>
          </a:p>
        </p:txBody>
      </p:sp>
    </p:spTree>
    <p:extLst>
      <p:ext uri="{BB962C8B-B14F-4D97-AF65-F5344CB8AC3E}">
        <p14:creationId xmlns:p14="http://schemas.microsoft.com/office/powerpoint/2010/main" val="951113548"/>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2524-151C-4C41-AA13-3276806428BE}"/>
              </a:ext>
            </a:extLst>
          </p:cNvPr>
          <p:cNvSpPr>
            <a:spLocks noGrp="1"/>
          </p:cNvSpPr>
          <p:nvPr>
            <p:ph type="title"/>
          </p:nvPr>
        </p:nvSpPr>
        <p:spPr/>
        <p:txBody>
          <a:bodyPr/>
          <a:lstStyle/>
          <a:p>
            <a:r>
              <a:rPr lang="en-NZ" dirty="0"/>
              <a:t>Sumner Road Project</a:t>
            </a:r>
          </a:p>
        </p:txBody>
      </p:sp>
      <p:sp>
        <p:nvSpPr>
          <p:cNvPr id="3" name="Content Placeholder 2">
            <a:extLst>
              <a:ext uri="{FF2B5EF4-FFF2-40B4-BE49-F238E27FC236}">
                <a16:creationId xmlns:a16="http://schemas.microsoft.com/office/drawing/2014/main" id="{B9C32D3F-3C2A-4284-9126-5D4F8D9F035C}"/>
              </a:ext>
            </a:extLst>
          </p:cNvPr>
          <p:cNvSpPr>
            <a:spLocks noGrp="1"/>
          </p:cNvSpPr>
          <p:nvPr>
            <p:ph idx="1"/>
          </p:nvPr>
        </p:nvSpPr>
        <p:spPr/>
        <p:txBody>
          <a:bodyPr/>
          <a:lstStyle/>
          <a:p>
            <a:r>
              <a:rPr lang="en-NZ" dirty="0"/>
              <a:t>Contractor: McConnell Dowell</a:t>
            </a:r>
          </a:p>
          <a:p>
            <a:r>
              <a:rPr lang="en-NZ" dirty="0"/>
              <a:t>Contractor’s Designer: </a:t>
            </a:r>
            <a:r>
              <a:rPr lang="en-NZ" dirty="0" err="1"/>
              <a:t>Beca</a:t>
            </a:r>
            <a:endParaRPr lang="en-NZ" dirty="0"/>
          </a:p>
          <a:p>
            <a:endParaRPr lang="en-NZ" dirty="0"/>
          </a:p>
          <a:p>
            <a:r>
              <a:rPr lang="en-NZ" dirty="0"/>
              <a:t>Client: Christchurch City Council</a:t>
            </a:r>
          </a:p>
          <a:p>
            <a:r>
              <a:rPr lang="en-NZ" dirty="0"/>
              <a:t>Funders: CCC and NZTA </a:t>
            </a:r>
          </a:p>
          <a:p>
            <a:endParaRPr lang="en-NZ" dirty="0"/>
          </a:p>
          <a:p>
            <a:r>
              <a:rPr lang="en-NZ" dirty="0"/>
              <a:t>My role involved leading the design of the stormwater systems for:</a:t>
            </a:r>
          </a:p>
          <a:p>
            <a:pPr lvl="1"/>
            <a:r>
              <a:rPr lang="en-NZ" dirty="0"/>
              <a:t>Rockfall risk mitigation</a:t>
            </a:r>
          </a:p>
          <a:p>
            <a:pPr lvl="1"/>
            <a:r>
              <a:rPr lang="en-NZ" dirty="0"/>
              <a:t>Road rehabilitation</a:t>
            </a:r>
          </a:p>
          <a:p>
            <a:pPr lvl="1"/>
            <a:endParaRPr lang="en-NZ" dirty="0"/>
          </a:p>
        </p:txBody>
      </p:sp>
    </p:spTree>
    <p:extLst>
      <p:ext uri="{BB962C8B-B14F-4D97-AF65-F5344CB8AC3E}">
        <p14:creationId xmlns:p14="http://schemas.microsoft.com/office/powerpoint/2010/main" val="1094723472"/>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5CBF-2E7A-42A6-A5CD-2D79B00ED44C}"/>
              </a:ext>
            </a:extLst>
          </p:cNvPr>
          <p:cNvSpPr>
            <a:spLocks noGrp="1"/>
          </p:cNvSpPr>
          <p:nvPr>
            <p:ph type="title"/>
          </p:nvPr>
        </p:nvSpPr>
        <p:spPr/>
        <p:txBody>
          <a:bodyPr/>
          <a:lstStyle/>
          <a:p>
            <a:r>
              <a:rPr lang="en-NZ" dirty="0"/>
              <a:t>View of Pre-Earthquake Road</a:t>
            </a:r>
          </a:p>
        </p:txBody>
      </p:sp>
      <p:sp>
        <p:nvSpPr>
          <p:cNvPr id="3" name="Content Placeholder 2">
            <a:extLst>
              <a:ext uri="{FF2B5EF4-FFF2-40B4-BE49-F238E27FC236}">
                <a16:creationId xmlns:a16="http://schemas.microsoft.com/office/drawing/2014/main" id="{06E4D7F1-FB33-4CB5-91BE-2C6460AAC0EA}"/>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A2BD661E-5B5E-4DB8-84E1-E084A9D57C80}"/>
              </a:ext>
            </a:extLst>
          </p:cNvPr>
          <p:cNvPicPr/>
          <p:nvPr/>
        </p:nvPicPr>
        <p:blipFill>
          <a:blip r:embed="rId3"/>
          <a:stretch>
            <a:fillRect/>
          </a:stretch>
        </p:blipFill>
        <p:spPr>
          <a:xfrm>
            <a:off x="3185582" y="1040606"/>
            <a:ext cx="7012517" cy="5353050"/>
          </a:xfrm>
          <a:prstGeom prst="rect">
            <a:avLst/>
          </a:prstGeom>
          <a:ln>
            <a:solidFill>
              <a:schemeClr val="tx1"/>
            </a:solidFill>
          </a:ln>
        </p:spPr>
      </p:pic>
      <p:sp>
        <p:nvSpPr>
          <p:cNvPr id="5" name="TextBox 4">
            <a:extLst>
              <a:ext uri="{FF2B5EF4-FFF2-40B4-BE49-F238E27FC236}">
                <a16:creationId xmlns:a16="http://schemas.microsoft.com/office/drawing/2014/main" id="{51D3BA41-7D8F-407E-A03F-0B7DABC4916C}"/>
              </a:ext>
            </a:extLst>
          </p:cNvPr>
          <p:cNvSpPr txBox="1"/>
          <p:nvPr/>
        </p:nvSpPr>
        <p:spPr>
          <a:xfrm>
            <a:off x="3185582" y="6393656"/>
            <a:ext cx="2882900" cy="246221"/>
          </a:xfrm>
          <a:prstGeom prst="rect">
            <a:avLst/>
          </a:prstGeom>
          <a:noFill/>
        </p:spPr>
        <p:txBody>
          <a:bodyPr wrap="square" rtlCol="0">
            <a:spAutoFit/>
          </a:bodyPr>
          <a:lstStyle/>
          <a:p>
            <a:r>
              <a:rPr lang="en-NZ" dirty="0"/>
              <a:t>Source: Google </a:t>
            </a:r>
            <a:r>
              <a:rPr lang="en-NZ" dirty="0" err="1"/>
              <a:t>Streetview</a:t>
            </a:r>
            <a:endParaRPr lang="en-NZ" dirty="0"/>
          </a:p>
        </p:txBody>
      </p:sp>
    </p:spTree>
    <p:extLst>
      <p:ext uri="{BB962C8B-B14F-4D97-AF65-F5344CB8AC3E}">
        <p14:creationId xmlns:p14="http://schemas.microsoft.com/office/powerpoint/2010/main" val="3348445015"/>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EED2-D65F-46E8-9ADF-F2E2B780EABF}"/>
              </a:ext>
            </a:extLst>
          </p:cNvPr>
          <p:cNvSpPr>
            <a:spLocks noGrp="1"/>
          </p:cNvSpPr>
          <p:nvPr>
            <p:ph type="title"/>
          </p:nvPr>
        </p:nvSpPr>
        <p:spPr/>
        <p:txBody>
          <a:bodyPr/>
          <a:lstStyle/>
          <a:p>
            <a:r>
              <a:rPr lang="en-NZ" dirty="0"/>
              <a:t>Earthquake Damage</a:t>
            </a:r>
          </a:p>
        </p:txBody>
      </p:sp>
      <p:pic>
        <p:nvPicPr>
          <p:cNvPr id="6" name="Picture 5" descr="P:\320\3207064\02 Tender Phase Technical\7. Site Walkovers\2016-01-26\Sumner Road walkover photos 2016-01-26\Area B &amp; Quarry\P1040980.JPG">
            <a:extLst>
              <a:ext uri="{FF2B5EF4-FFF2-40B4-BE49-F238E27FC236}">
                <a16:creationId xmlns:a16="http://schemas.microsoft.com/office/drawing/2014/main" id="{F992C6CC-78F2-405C-A95B-686B917C6F4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184" y="1406286"/>
            <a:ext cx="5771514" cy="4583883"/>
          </a:xfrm>
          <a:prstGeom prst="rect">
            <a:avLst/>
          </a:prstGeom>
          <a:noFill/>
          <a:ln>
            <a:noFill/>
          </a:ln>
        </p:spPr>
      </p:pic>
      <p:pic>
        <p:nvPicPr>
          <p:cNvPr id="8" name="Picture 7" descr="P:\320\3207064\02 Tender Phase Technical\7. Site Walkovers\2016-01-26\Sumner Road walkover photos 2016-01-26\Area D\P1040912.JPG">
            <a:extLst>
              <a:ext uri="{FF2B5EF4-FFF2-40B4-BE49-F238E27FC236}">
                <a16:creationId xmlns:a16="http://schemas.microsoft.com/office/drawing/2014/main" id="{C4FB7D9A-99F9-4858-9777-6CF8FF355D7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1302" y="1406286"/>
            <a:ext cx="5771514" cy="4583883"/>
          </a:xfrm>
          <a:prstGeom prst="rect">
            <a:avLst/>
          </a:prstGeom>
          <a:noFill/>
          <a:ln>
            <a:noFill/>
          </a:ln>
        </p:spPr>
      </p:pic>
    </p:spTree>
    <p:extLst>
      <p:ext uri="{BB962C8B-B14F-4D97-AF65-F5344CB8AC3E}">
        <p14:creationId xmlns:p14="http://schemas.microsoft.com/office/powerpoint/2010/main" val="1041686026"/>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CBF5-4247-4471-B551-59ACFCCE92A6}"/>
              </a:ext>
            </a:extLst>
          </p:cNvPr>
          <p:cNvSpPr>
            <a:spLocks noGrp="1"/>
          </p:cNvSpPr>
          <p:nvPr>
            <p:ph type="title"/>
          </p:nvPr>
        </p:nvSpPr>
        <p:spPr/>
        <p:txBody>
          <a:bodyPr/>
          <a:lstStyle/>
          <a:p>
            <a:endParaRPr lang="en-NZ"/>
          </a:p>
        </p:txBody>
      </p:sp>
      <p:pic>
        <p:nvPicPr>
          <p:cNvPr id="4" name="Content Placeholder 3" descr="P:\320\3207064\02 Tender Phase Technical\7. Site Walkovers\Photos\Angela's\DSC_0254.JPG">
            <a:extLst>
              <a:ext uri="{FF2B5EF4-FFF2-40B4-BE49-F238E27FC236}">
                <a16:creationId xmlns:a16="http://schemas.microsoft.com/office/drawing/2014/main" id="{A18615E5-60D1-4679-B182-A58AA2803FD8}"/>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8122" y="215900"/>
            <a:ext cx="4247378" cy="6413500"/>
          </a:xfrm>
          <a:prstGeom prst="rect">
            <a:avLst/>
          </a:prstGeom>
          <a:noFill/>
          <a:ln>
            <a:noFill/>
          </a:ln>
        </p:spPr>
      </p:pic>
      <p:pic>
        <p:nvPicPr>
          <p:cNvPr id="6" name="Picture 5">
            <a:extLst>
              <a:ext uri="{FF2B5EF4-FFF2-40B4-BE49-F238E27FC236}">
                <a16:creationId xmlns:a16="http://schemas.microsoft.com/office/drawing/2014/main" id="{4DAA09CC-259B-4368-AB86-93EDE336DF6C}"/>
              </a:ext>
            </a:extLst>
          </p:cNvPr>
          <p:cNvPicPr/>
          <p:nvPr/>
        </p:nvPicPr>
        <p:blipFill>
          <a:blip r:embed="rId4"/>
          <a:stretch>
            <a:fillRect/>
          </a:stretch>
        </p:blipFill>
        <p:spPr>
          <a:xfrm>
            <a:off x="5078730" y="405130"/>
            <a:ext cx="6874086" cy="566547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E0E36091-0D4C-46F4-AD7E-36DEEA045024}"/>
              </a:ext>
            </a:extLst>
          </p:cNvPr>
          <p:cNvCxnSpPr>
            <a:cxnSpLocks/>
          </p:cNvCxnSpPr>
          <p:nvPr/>
        </p:nvCxnSpPr>
        <p:spPr bwMode="auto">
          <a:xfrm flipH="1" flipV="1">
            <a:off x="8278368" y="3056382"/>
            <a:ext cx="743712" cy="1088898"/>
          </a:xfrm>
          <a:prstGeom prst="straightConnector1">
            <a:avLst/>
          </a:prstGeom>
          <a:solidFill>
            <a:schemeClr val="accent1"/>
          </a:solidFill>
          <a:ln w="22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4C280519-5C06-44DF-AEE3-62408C02A356}"/>
              </a:ext>
            </a:extLst>
          </p:cNvPr>
          <p:cNvSpPr txBox="1"/>
          <p:nvPr/>
        </p:nvSpPr>
        <p:spPr>
          <a:xfrm>
            <a:off x="9133647" y="3925986"/>
            <a:ext cx="2060448" cy="830997"/>
          </a:xfrm>
          <a:prstGeom prst="rect">
            <a:avLst/>
          </a:prstGeom>
          <a:noFill/>
        </p:spPr>
        <p:txBody>
          <a:bodyPr wrap="square" rtlCol="0">
            <a:spAutoFit/>
          </a:bodyPr>
          <a:lstStyle/>
          <a:p>
            <a:r>
              <a:rPr lang="en-NZ" sz="2400" dirty="0">
                <a:solidFill>
                  <a:schemeClr val="bg1"/>
                </a:solidFill>
              </a:rPr>
              <a:t>Road Centreline</a:t>
            </a:r>
          </a:p>
        </p:txBody>
      </p:sp>
    </p:spTree>
    <p:extLst>
      <p:ext uri="{BB962C8B-B14F-4D97-AF65-F5344CB8AC3E}">
        <p14:creationId xmlns:p14="http://schemas.microsoft.com/office/powerpoint/2010/main" val="3113567569"/>
      </p:ext>
    </p:extLst>
  </p:cSld>
  <p:clrMapOvr>
    <a:masterClrMapping/>
  </p:clrMapOvr>
  <p:transition>
    <p:wipe dir="r"/>
  </p:transition>
</p:sld>
</file>

<file path=ppt/theme/theme1.xml><?xml version="1.0" encoding="utf-8"?>
<a:theme xmlns:a="http://schemas.openxmlformats.org/drawingml/2006/main" name="Beca Texture Template">
  <a:themeElements>
    <a:clrScheme name="Beca Texture Template 10">
      <a:dk1>
        <a:srgbClr val="5F5F5F"/>
      </a:dk1>
      <a:lt1>
        <a:srgbClr val="FFFFFF"/>
      </a:lt1>
      <a:dk2>
        <a:srgbClr val="013799"/>
      </a:dk2>
      <a:lt2>
        <a:srgbClr val="808080"/>
      </a:lt2>
      <a:accent1>
        <a:srgbClr val="99AFD6"/>
      </a:accent1>
      <a:accent2>
        <a:srgbClr val="FFA904"/>
      </a:accent2>
      <a:accent3>
        <a:srgbClr val="FFFFFF"/>
      </a:accent3>
      <a:accent4>
        <a:srgbClr val="505050"/>
      </a:accent4>
      <a:accent5>
        <a:srgbClr val="CAD4E8"/>
      </a:accent5>
      <a:accent6>
        <a:srgbClr val="E79903"/>
      </a:accent6>
      <a:hlink>
        <a:srgbClr val="FFDFA4"/>
      </a:hlink>
      <a:folHlink>
        <a:srgbClr val="969696"/>
      </a:folHlink>
    </a:clrScheme>
    <a:fontScheme name="Beca Textur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NZ" alt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NZ" alt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Beca Textur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eca Texture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eca Texture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eca Texture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eca Texture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eca Texture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eca Texture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eca Texture Template 8">
        <a:dk1>
          <a:srgbClr val="808080"/>
        </a:dk1>
        <a:lt1>
          <a:srgbClr val="FFFFFF"/>
        </a:lt1>
        <a:dk2>
          <a:srgbClr val="18184A"/>
        </a:dk2>
        <a:lt2>
          <a:srgbClr val="277977"/>
        </a:lt2>
        <a:accent1>
          <a:srgbClr val="019F72"/>
        </a:accent1>
        <a:accent2>
          <a:srgbClr val="553FC1"/>
        </a:accent2>
        <a:accent3>
          <a:srgbClr val="ABABB1"/>
        </a:accent3>
        <a:accent4>
          <a:srgbClr val="DADADA"/>
        </a:accent4>
        <a:accent5>
          <a:srgbClr val="AACDBC"/>
        </a:accent5>
        <a:accent6>
          <a:srgbClr val="4C38AF"/>
        </a:accent6>
        <a:hlink>
          <a:srgbClr val="CCCCFF"/>
        </a:hlink>
        <a:folHlink>
          <a:srgbClr val="9AFEB2"/>
        </a:folHlink>
      </a:clrScheme>
      <a:clrMap bg1="dk2" tx1="lt1" bg2="dk1" tx2="lt2" accent1="accent1" accent2="accent2" accent3="accent3" accent4="accent4" accent5="accent5" accent6="accent6" hlink="hlink" folHlink="folHlink"/>
    </a:extraClrScheme>
    <a:extraClrScheme>
      <a:clrScheme name="Beca Texture Template 9">
        <a:dk1>
          <a:srgbClr val="808080"/>
        </a:dk1>
        <a:lt1>
          <a:srgbClr val="FFFFFF"/>
        </a:lt1>
        <a:dk2>
          <a:srgbClr val="333366"/>
        </a:dk2>
        <a:lt2>
          <a:srgbClr val="99CCCC"/>
        </a:lt2>
        <a:accent1>
          <a:srgbClr val="339999"/>
        </a:accent1>
        <a:accent2>
          <a:srgbClr val="AEE020"/>
        </a:accent2>
        <a:accent3>
          <a:srgbClr val="ADADB8"/>
        </a:accent3>
        <a:accent4>
          <a:srgbClr val="DADADA"/>
        </a:accent4>
        <a:accent5>
          <a:srgbClr val="ADCACA"/>
        </a:accent5>
        <a:accent6>
          <a:srgbClr val="9DCB1C"/>
        </a:accent6>
        <a:hlink>
          <a:srgbClr val="FFCC00"/>
        </a:hlink>
        <a:folHlink>
          <a:srgbClr val="ACC6EC"/>
        </a:folHlink>
      </a:clrScheme>
      <a:clrMap bg1="dk2" tx1="lt1" bg2="dk1" tx2="lt2" accent1="accent1" accent2="accent2" accent3="accent3" accent4="accent4" accent5="accent5" accent6="accent6" hlink="hlink" folHlink="folHlink"/>
    </a:extraClrScheme>
    <a:extraClrScheme>
      <a:clrScheme name="Beca Texture Template 10">
        <a:dk1>
          <a:srgbClr val="5F5F5F"/>
        </a:dk1>
        <a:lt1>
          <a:srgbClr val="FFFFFF"/>
        </a:lt1>
        <a:dk2>
          <a:srgbClr val="013799"/>
        </a:dk2>
        <a:lt2>
          <a:srgbClr val="808080"/>
        </a:lt2>
        <a:accent1>
          <a:srgbClr val="99AFD6"/>
        </a:accent1>
        <a:accent2>
          <a:srgbClr val="FFA904"/>
        </a:accent2>
        <a:accent3>
          <a:srgbClr val="FFFFFF"/>
        </a:accent3>
        <a:accent4>
          <a:srgbClr val="505050"/>
        </a:accent4>
        <a:accent5>
          <a:srgbClr val="CAD4E8"/>
        </a:accent5>
        <a:accent6>
          <a:srgbClr val="E79903"/>
        </a:accent6>
        <a:hlink>
          <a:srgbClr val="FFDFA4"/>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ue texture.potx" id="{17A03E6C-A37C-4ABD-90A7-89FD4940EAE4}" vid="{006F66C6-B3FF-4595-A03E-1074C29193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8" ma:contentTypeDescription="Create a new document." ma:contentTypeScope="" ma:versionID="992747485aa670c3efa20ccb851bb0fb">
  <xsd:schema xmlns:xsd="http://www.w3.org/2001/XMLSchema" xmlns:xs="http://www.w3.org/2001/XMLSchema" xmlns:p="http://schemas.microsoft.com/office/2006/metadata/properties" xmlns:ns2="1bf58d84-5e20-4a41-aa73-0a6f7670ae44" targetNamespace="http://schemas.microsoft.com/office/2006/metadata/properties" ma:root="true" ma:fieldsID="c6a6c232b0f7e7300b59fafb57d33a19" ns2:_="">
    <xsd:import namespace="1bf58d84-5e20-4a41-aa73-0a6f7670ae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BCC1F7-A286-411B-950A-8A9489172921}"/>
</file>

<file path=customXml/itemProps2.xml><?xml version="1.0" encoding="utf-8"?>
<ds:datastoreItem xmlns:ds="http://schemas.openxmlformats.org/officeDocument/2006/customXml" ds:itemID="{A965AAAF-FB67-40C8-8EB6-0CF7948B9237}"/>
</file>

<file path=customXml/itemProps3.xml><?xml version="1.0" encoding="utf-8"?>
<ds:datastoreItem xmlns:ds="http://schemas.openxmlformats.org/officeDocument/2006/customXml" ds:itemID="{D8959573-AB9D-413A-A93E-9DFA4135F9D4}"/>
</file>

<file path=docProps/app.xml><?xml version="1.0" encoding="utf-8"?>
<Properties xmlns="http://schemas.openxmlformats.org/officeDocument/2006/extended-properties" xmlns:vt="http://schemas.openxmlformats.org/officeDocument/2006/docPropsVTypes">
  <Template>Blue texture</Template>
  <TotalTime>1991</TotalTime>
  <Words>2235</Words>
  <Application>Microsoft Office PowerPoint</Application>
  <PresentationFormat>Widescreen</PresentationFormat>
  <Paragraphs>344</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Times New Roman</vt:lpstr>
      <vt:lpstr>Wingdings</vt:lpstr>
      <vt:lpstr>Beca Texture Template</vt:lpstr>
      <vt:lpstr>Sumner Road: Between a Rock  and a Hard Place</vt:lpstr>
      <vt:lpstr>Location</vt:lpstr>
      <vt:lpstr>Historical Road</vt:lpstr>
      <vt:lpstr>Old Sumner Road and Sumner Road</vt:lpstr>
      <vt:lpstr>Presentation Overview </vt:lpstr>
      <vt:lpstr>Sumner Road Project</vt:lpstr>
      <vt:lpstr>View of Pre-Earthquake Road</vt:lpstr>
      <vt:lpstr>Earthquake Damage</vt:lpstr>
      <vt:lpstr>PowerPoint Presentation</vt:lpstr>
      <vt:lpstr>PowerPoint Presentation</vt:lpstr>
      <vt:lpstr>Geotechnical  Hazard Mitigation </vt:lpstr>
      <vt:lpstr>Catch bench</vt:lpstr>
      <vt:lpstr>PowerPoint Presentation</vt:lpstr>
      <vt:lpstr>PowerPoint Presentation</vt:lpstr>
      <vt:lpstr>Rock Embankment</vt:lpstr>
      <vt:lpstr>Stormwater Design</vt:lpstr>
      <vt:lpstr>Key Design Challenges</vt:lpstr>
      <vt:lpstr>Catch Bench</vt:lpstr>
      <vt:lpstr>Catch bench drainage</vt:lpstr>
      <vt:lpstr>PowerPoint Presentation</vt:lpstr>
      <vt:lpstr>Flumes</vt:lpstr>
      <vt:lpstr>Existing Damaged Flumes</vt:lpstr>
      <vt:lpstr>Flumes</vt:lpstr>
      <vt:lpstr>Energy Dissipation Structures- Traditional</vt:lpstr>
      <vt:lpstr>Final Structure</vt:lpstr>
      <vt:lpstr>Alternative Energy Dissipation Structure Design</vt:lpstr>
      <vt:lpstr>Large Capacity Inlet Structure</vt:lpstr>
      <vt:lpstr>Proprietary Inlet Structures</vt:lpstr>
      <vt:lpstr>Grate Inlet Capacity</vt:lpstr>
      <vt:lpstr>Final Product</vt:lpstr>
      <vt:lpstr>PowerPoint Presentation</vt:lpstr>
      <vt:lpstr>Summary</vt:lpstr>
      <vt:lpstr>Conclusions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Between a Rock and a Hard Place</dc:title>
  <dc:creator>Angela Pratt</dc:creator>
  <cp:lastModifiedBy>Angela Pratt</cp:lastModifiedBy>
  <cp:revision>92</cp:revision>
  <cp:lastPrinted>2019-04-30T01:53:06Z</cp:lastPrinted>
  <dcterms:created xsi:type="dcterms:W3CDTF">2019-03-07T03:38:25Z</dcterms:created>
  <dcterms:modified xsi:type="dcterms:W3CDTF">2019-04-30T11:11:21Z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_Activity">
    <vt:lpwstr>WP-600-CD-Civil - Drainage</vt:lpwstr>
  </property>
  <property fmtid="{D5CDD505-2E9C-101B-9397-08002B2CF9AE}" pid="3" name="D_CUST_Additional Reference Definition">
    <vt:lpwstr>Beca Reference</vt:lpwstr>
  </property>
  <property fmtid="{D5CDD505-2E9C-101B-9397-08002B2CF9AE}" pid="4" name="D_CUST_Additional Reference Value">
    <vt:lpwstr/>
  </property>
  <property fmtid="{D5CDD505-2E9C-101B-9397-08002B2CF9AE}" pid="5" name="D_CUST_Associated Organisations">
    <vt:lpwstr/>
  </property>
  <property fmtid="{D5CDD505-2E9C-101B-9397-08002B2CF9AE}" pid="6" name="D_CUST_Associated People">
    <vt:lpwstr/>
  </property>
  <property fmtid="{D5CDD505-2E9C-101B-9397-08002B2CF9AE}" pid="7" name="FM_Beca Company">
    <vt:lpwstr>014 - Beca Limited</vt:lpwstr>
  </property>
  <property fmtid="{D5CDD505-2E9C-101B-9397-08002B2CF9AE}" pid="8" name="FM_Beca Job Director">
    <vt:lpwstr>Richard Young</vt:lpwstr>
  </property>
  <property fmtid="{D5CDD505-2E9C-101B-9397-08002B2CF9AE}" pid="9" name="FM_Beca Job Manager">
    <vt:lpwstr>Dave Green</vt:lpwstr>
  </property>
  <property fmtid="{D5CDD505-2E9C-101B-9397-08002B2CF9AE}" pid="10" name="FM_Beca Section">
    <vt:lpwstr>014-320 Geotechnical - BL</vt:lpwstr>
  </property>
  <property fmtid="{D5CDD505-2E9C-101B-9397-08002B2CF9AE}" pid="11" name="D_CUST_Business Value">
    <vt:lpwstr>Normal</vt:lpwstr>
  </property>
  <property fmtid="{D5CDD505-2E9C-101B-9397-08002B2CF9AE}" pid="12" name="FM_Case ID">
    <vt:lpwstr>WP-600-CD-Civil - Drainage</vt:lpwstr>
  </property>
  <property fmtid="{D5CDD505-2E9C-101B-9397-08002B2CF9AE}" pid="13" name="D_STAT_Category Id">
    <vt:i4>0</vt:i4>
  </property>
  <property fmtid="{D5CDD505-2E9C-101B-9397-08002B2CF9AE}" pid="14" name="D_STAT_Category Name">
    <vt:lpwstr/>
  </property>
  <property fmtid="{D5CDD505-2E9C-101B-9397-08002B2CF9AE}" pid="15" name="FM_Client Contact">
    <vt:lpwstr>Rob Wotherspoon</vt:lpwstr>
  </property>
  <property fmtid="{D5CDD505-2E9C-101B-9397-08002B2CF9AE}" pid="16" name="FM_Client Organisation">
    <vt:lpwstr>McConnell Dowell Constructors Ltd</vt:lpwstr>
  </property>
  <property fmtid="{D5CDD505-2E9C-101B-9397-08002B2CF9AE}" pid="17" name="WS_D_CUST_Organisation.ABNNumber">
    <vt:lpwstr/>
  </property>
  <property fmtid="{D5CDD505-2E9C-101B-9397-08002B2CF9AE}" pid="18" name="WS_D_CUST_Organisation.AddressLine1">
    <vt:lpwstr>PO Box 6345</vt:lpwstr>
  </property>
  <property fmtid="{D5CDD505-2E9C-101B-9397-08002B2CF9AE}" pid="19" name="WS_D_CUST_Organisation.AddressLine2">
    <vt:lpwstr>Wellesley St</vt:lpwstr>
  </property>
  <property fmtid="{D5CDD505-2E9C-101B-9397-08002B2CF9AE}" pid="20" name="WS_D_CUST_Organisation.AddressLine3">
    <vt:lpwstr/>
  </property>
  <property fmtid="{D5CDD505-2E9C-101B-9397-08002B2CF9AE}" pid="21" name="WS_D_CUST_Organisation.AddressPostcode">
    <vt:lpwstr>1141</vt:lpwstr>
  </property>
  <property fmtid="{D5CDD505-2E9C-101B-9397-08002B2CF9AE}" pid="22" name="WS_D_CUST_Organisation.AddressRegion">
    <vt:lpwstr/>
  </property>
  <property fmtid="{D5CDD505-2E9C-101B-9397-08002B2CF9AE}" pid="23" name="WS_D_CUST_Organisation.AddressTownCity">
    <vt:lpwstr>Auckland</vt:lpwstr>
  </property>
  <property fmtid="{D5CDD505-2E9C-101B-9397-08002B2CF9AE}" pid="24" name="WS_D_CUST_Organisation.BankAcNumber">
    <vt:lpwstr>03 0104 0829411 00</vt:lpwstr>
  </property>
  <property fmtid="{D5CDD505-2E9C-101B-9397-08002B2CF9AE}" pid="25" name="WS_D_CUST_Organisation.BecaManagerName">
    <vt:lpwstr>Darryl-Lee Wendelborn</vt:lpwstr>
  </property>
  <property fmtid="{D5CDD505-2E9C-101B-9397-08002B2CF9AE}" pid="26" name="WS_D_CUST_Organisation.CompanyID">
    <vt:lpwstr>14</vt:lpwstr>
  </property>
  <property fmtid="{D5CDD505-2E9C-101B-9397-08002B2CF9AE}" pid="27" name="WS_D_CUST_Organisation.Country">
    <vt:lpwstr>New Zealand</vt:lpwstr>
  </property>
  <property fmtid="{D5CDD505-2E9C-101B-9397-08002B2CF9AE}" pid="28" name="WS_D_CUST_Organisation.DisplayName">
    <vt:lpwstr>Beca Limited</vt:lpwstr>
  </property>
  <property fmtid="{D5CDD505-2E9C-101B-9397-08002B2CF9AE}" pid="29" name="WS_D_CUST_Organisation.EmailAddress">
    <vt:lpwstr/>
  </property>
  <property fmtid="{D5CDD505-2E9C-101B-9397-08002B2CF9AE}" pid="30" name="WS_D_CUST_Organisation.FaxNumber">
    <vt:lpwstr>+64 (9) 300 9300</vt:lpwstr>
  </property>
  <property fmtid="{D5CDD505-2E9C-101B-9397-08002B2CF9AE}" pid="31" name="WS_D_CUST_Organisation.GSTNumber">
    <vt:lpwstr>77-330-577</vt:lpwstr>
  </property>
  <property fmtid="{D5CDD505-2E9C-101B-9397-08002B2CF9AE}" pid="32" name="WS_D_CUST_Organisation.Hub">
    <vt:lpwstr/>
  </property>
  <property fmtid="{D5CDD505-2E9C-101B-9397-08002B2CF9AE}" pid="33" name="WS_D_CUST_Organisation.MarketSegment">
    <vt:lpwstr/>
  </property>
  <property fmtid="{D5CDD505-2E9C-101B-9397-08002B2CF9AE}" pid="34" name="WS_D_CUST_Organisation.OrganisationID">
    <vt:lpwstr/>
  </property>
  <property fmtid="{D5CDD505-2E9C-101B-9397-08002B2CF9AE}" pid="35" name="WS_D_CUST_Organisation.OrganisationType">
    <vt:lpwstr>Internal</vt:lpwstr>
  </property>
  <property fmtid="{D5CDD505-2E9C-101B-9397-08002B2CF9AE}" pid="36" name="WS_D_CUST_Organisation.ParentOrganisationName">
    <vt:lpwstr>Beca Limited</vt:lpwstr>
  </property>
  <property fmtid="{D5CDD505-2E9C-101B-9397-08002B2CF9AE}" pid="37" name="WS_D_CUST_Organisation.PhoneNumber">
    <vt:lpwstr>+ 64 (9) 300 9000</vt:lpwstr>
  </property>
  <property fmtid="{D5CDD505-2E9C-101B-9397-08002B2CF9AE}" pid="38" name="WS_D_CUST_Organisation.PhysicalAddress">
    <vt:lpwstr/>
  </property>
  <property fmtid="{D5CDD505-2E9C-101B-9397-08002B2CF9AE}" pid="39" name="WS_D_CUST_Organisation.PostalAddress">
    <vt:lpwstr>PO Box 6345
Wellesley St
Auckland
1141
New Zealand</vt:lpwstr>
  </property>
  <property fmtid="{D5CDD505-2E9C-101B-9397-08002B2CF9AE}" pid="40" name="WS_D_CUST_Organisation.ShortName">
    <vt:lpwstr/>
  </property>
  <property fmtid="{D5CDD505-2E9C-101B-9397-08002B2CF9AE}" pid="41" name="WS_D_CUST_Organisation.Website">
    <vt:lpwstr/>
  </property>
  <property fmtid="{D5CDD505-2E9C-101B-9397-08002B2CF9AE}" pid="42" name="WS_D_CUST_Originator.AddressLine1">
    <vt:lpwstr>ANZ Centre, 267 High Street</vt:lpwstr>
  </property>
  <property fmtid="{D5CDD505-2E9C-101B-9397-08002B2CF9AE}" pid="43" name="WS_D_CUST_Originator.AddressLine2">
    <vt:lpwstr/>
  </property>
  <property fmtid="{D5CDD505-2E9C-101B-9397-08002B2CF9AE}" pid="44" name="WS_D_CUST_Originator.AddressLine3">
    <vt:lpwstr>PO Box 13960</vt:lpwstr>
  </property>
  <property fmtid="{D5CDD505-2E9C-101B-9397-08002B2CF9AE}" pid="45" name="WS_D_CUST_Originator.AddressPostcode">
    <vt:lpwstr>8141</vt:lpwstr>
  </property>
  <property fmtid="{D5CDD505-2E9C-101B-9397-08002B2CF9AE}" pid="46" name="WS_D_CUST_Originator.AddressRegion">
    <vt:lpwstr>Christchurch</vt:lpwstr>
  </property>
  <property fmtid="{D5CDD505-2E9C-101B-9397-08002B2CF9AE}" pid="47" name="WS_D_CUST_Originator.AddressTownCity">
    <vt:lpwstr>Christchurch</vt:lpwstr>
  </property>
  <property fmtid="{D5CDD505-2E9C-101B-9397-08002B2CF9AE}" pid="48" name="WS_D_CUST_Originator.BecaManagerName">
    <vt:lpwstr>Ian Macbeth</vt:lpwstr>
  </property>
  <property fmtid="{D5CDD505-2E9C-101B-9397-08002B2CF9AE}" pid="49" name="WS_D_CUST_Originator.Company">
    <vt:lpwstr>Beca Limited</vt:lpwstr>
  </property>
  <property fmtid="{D5CDD505-2E9C-101B-9397-08002B2CF9AE}" pid="50" name="WS_D_CUST_Originator.CompanyID">
    <vt:lpwstr>14</vt:lpwstr>
  </property>
  <property fmtid="{D5CDD505-2E9C-101B-9397-08002B2CF9AE}" pid="51" name="WS_D_CUST_Originator.CompanyShortName">
    <vt:lpwstr>Beca Limited</vt:lpwstr>
  </property>
  <property fmtid="{D5CDD505-2E9C-101B-9397-08002B2CF9AE}" pid="52" name="WS_D_CUST_Originator.Country">
    <vt:lpwstr>New Zealand</vt:lpwstr>
  </property>
  <property fmtid="{D5CDD505-2E9C-101B-9397-08002B2CF9AE}" pid="53" name="WS_D_CUST_Originator.DisplayName">
    <vt:lpwstr>Angela Pratt</vt:lpwstr>
  </property>
  <property fmtid="{D5CDD505-2E9C-101B-9397-08002B2CF9AE}" pid="54" name="WS_D_CUST_Originator.EmailAddress">
    <vt:lpwstr>angela.pratt@beca.com</vt:lpwstr>
  </property>
  <property fmtid="{D5CDD505-2E9C-101B-9397-08002B2CF9AE}" pid="55" name="WS_D_CUST_Originator.EmployeeNumber">
    <vt:lpwstr>16802</vt:lpwstr>
  </property>
  <property fmtid="{D5CDD505-2E9C-101B-9397-08002B2CF9AE}" pid="56" name="WS_D_CUST_Originator.FaxNumber">
    <vt:lpwstr>+64 3 366 3188</vt:lpwstr>
  </property>
  <property fmtid="{D5CDD505-2E9C-101B-9397-08002B2CF9AE}" pid="57" name="WS_D_CUST_Originator.FirstName">
    <vt:lpwstr>Angela</vt:lpwstr>
  </property>
  <property fmtid="{D5CDD505-2E9C-101B-9397-08002B2CF9AE}" pid="58" name="WS_D_CUST_Originator.Hub">
    <vt:lpwstr/>
  </property>
  <property fmtid="{D5CDD505-2E9C-101B-9397-08002B2CF9AE}" pid="59" name="WS_D_CUST_Originator.Initials">
    <vt:lpwstr>A</vt:lpwstr>
  </property>
  <property fmtid="{D5CDD505-2E9C-101B-9397-08002B2CF9AE}" pid="60" name="WS_D_CUST_Originator.JobTitle">
    <vt:lpwstr>Senior Environmental Engineer</vt:lpwstr>
  </property>
  <property fmtid="{D5CDD505-2E9C-101B-9397-08002B2CF9AE}" pid="61" name="WS_D_CUST_Originator.Login">
    <vt:lpwstr>AE2</vt:lpwstr>
  </property>
  <property fmtid="{D5CDD505-2E9C-101B-9397-08002B2CF9AE}" pid="62" name="WS_D_CUST_Originator.MobileNumber">
    <vt:lpwstr>+64 21 041 9077</vt:lpwstr>
  </property>
  <property fmtid="{D5CDD505-2E9C-101B-9397-08002B2CF9AE}" pid="63" name="WS_D_CUST_Originator.OfficeLocation">
    <vt:lpwstr>ANZ Centre 267 High Street</vt:lpwstr>
  </property>
  <property fmtid="{D5CDD505-2E9C-101B-9397-08002B2CF9AE}" pid="64" name="WS_D_CUST_Originator.OfficePhoneNumber">
    <vt:lpwstr>+64 3 366 3521</vt:lpwstr>
  </property>
  <property fmtid="{D5CDD505-2E9C-101B-9397-08002B2CF9AE}" pid="65" name="WS_D_CUST_Originator.Organisation">
    <vt:lpwstr>336</vt:lpwstr>
  </property>
  <property fmtid="{D5CDD505-2E9C-101B-9397-08002B2CF9AE}" pid="66" name="WS_D_CUST_Originator.OrganisationName">
    <vt:lpwstr>Southern Water - BL</vt:lpwstr>
  </property>
  <property fmtid="{D5CDD505-2E9C-101B-9397-08002B2CF9AE}" pid="67" name="WS_D_CUST_Originator.PhoneExtension">
    <vt:lpwstr/>
  </property>
  <property fmtid="{D5CDD505-2E9C-101B-9397-08002B2CF9AE}" pid="68" name="WS_D_CUST_Originator.PhoneNumber">
    <vt:lpwstr>+64 3 374 3197</vt:lpwstr>
  </property>
  <property fmtid="{D5CDD505-2E9C-101B-9397-08002B2CF9AE}" pid="69" name="WS_D_CUST_Originator.PostalAddress">
    <vt:lpwstr>ANZ Centre, 267 High Street
PO Box 13960
Christchurch
8141
New Zealand</vt:lpwstr>
  </property>
  <property fmtid="{D5CDD505-2E9C-101B-9397-08002B2CF9AE}" pid="70" name="WS_D_CUST_Originator.PrimaryDiscipline">
    <vt:lpwstr/>
  </property>
  <property fmtid="{D5CDD505-2E9C-101B-9397-08002B2CF9AE}" pid="71" name="WS_D_CUST_Originator.Surname">
    <vt:lpwstr>Pratt</vt:lpwstr>
  </property>
  <property fmtid="{D5CDD505-2E9C-101B-9397-08002B2CF9AE}" pid="72" name="D_CUST_Document Subtype">
    <vt:lpwstr>Presentation</vt:lpwstr>
  </property>
  <property fmtid="{D5CDD505-2E9C-101B-9397-08002B2CF9AE}" pid="73" name="D_CUST_Document Template">
    <vt:lpwstr>Blue Texture</vt:lpwstr>
  </property>
  <property fmtid="{D5CDD505-2E9C-101B-9397-08002B2CF9AE}" pid="74" name="Document Template Path and Filename">
    <vt:lpwstr>C:\Program Files (x86)\Beca\Meridio\Templates\Powerpoint\Blue texture.potx</vt:lpwstr>
  </property>
  <property fmtid="{D5CDD505-2E9C-101B-9397-08002B2CF9AE}" pid="75" name="D_CUST_Document Type">
    <vt:lpwstr>Communication</vt:lpwstr>
  </property>
  <property fmtid="{D5CDD505-2E9C-101B-9397-08002B2CF9AE}" pid="76" name="D_STAT_File Name">
    <vt:lpwstr>2019 Stormwater Conference Presentation - Angela Pratt - Between a Rock and a Hard Place.pptx</vt:lpwstr>
  </property>
  <property fmtid="{D5CDD505-2E9C-101B-9397-08002B2CF9AE}" pid="77" name="FullIdPath">
    <vt:lpwstr/>
  </property>
  <property fmtid="{D5CDD505-2E9C-101B-9397-08002B2CF9AE}" pid="78" name="FullPath">
    <vt:lpwstr/>
  </property>
  <property fmtid="{D5CDD505-2E9C-101B-9397-08002B2CF9AE}" pid="79" name="FM_Function">
    <vt:lpwstr>Projects</vt:lpwstr>
  </property>
  <property fmtid="{D5CDD505-2E9C-101B-9397-08002B2CF9AE}" pid="80" name="FM_Function Grouping">
    <vt:lpwstr>Clients</vt:lpwstr>
  </property>
  <property fmtid="{D5CDD505-2E9C-101B-9397-08002B2CF9AE}" pid="81" name="D_CUST_Has Paper Rendition">
    <vt:lpwstr>False</vt:lpwstr>
  </property>
  <property fmtid="{D5CDD505-2E9C-101B-9397-08002B2CF9AE}" pid="82" name="D_STAT_IconFilename">
    <vt:lpwstr>document.ico</vt:lpwstr>
  </property>
  <property fmtid="{D5CDD505-2E9C-101B-9397-08002B2CF9AE}" pid="83" name="D_STAT_Is Locked">
    <vt:bool>false</vt:bool>
  </property>
  <property fmtid="{D5CDD505-2E9C-101B-9397-08002B2CF9AE}" pid="84" name="D_STAT_Is Marked for Delete">
    <vt:bool>false</vt:bool>
  </property>
  <property fmtid="{D5CDD505-2E9C-101B-9397-08002B2CF9AE}" pid="85" name="D_STAT_Is Record">
    <vt:bool>false</vt:bool>
  </property>
  <property fmtid="{D5CDD505-2E9C-101B-9397-08002B2CF9AE}" pid="86" name="FM_Job Name">
    <vt:lpwstr>Sumner Road - D &amp; C</vt:lpwstr>
  </property>
  <property fmtid="{D5CDD505-2E9C-101B-9397-08002B2CF9AE}" pid="87" name="FM_Job Number">
    <vt:lpwstr>3207064</vt:lpwstr>
  </property>
  <property fmtid="{D5CDD505-2E9C-101B-9397-08002B2CF9AE}" pid="88" name="D_CUST_Know how Value">
    <vt:lpwstr>No</vt:lpwstr>
  </property>
  <property fmtid="{D5CDD505-2E9C-101B-9397-08002B2CF9AE}" pid="89" name="D_STAT_Local File Path">
    <vt:lpwstr/>
  </property>
  <property fmtid="{D5CDD505-2E9C-101B-9397-08002B2CF9AE}" pid="90" name="D_STAT_Locked By">
    <vt:lpwstr/>
  </property>
  <property fmtid="{D5CDD505-2E9C-101B-9397-08002B2CF9AE}" pid="91" name="FM_Market Segment">
    <vt:lpwstr>Road Transport</vt:lpwstr>
  </property>
  <property fmtid="{D5CDD505-2E9C-101B-9397-08002B2CF9AE}" pid="92" name="D_STAT_Mime Type">
    <vt:lpwstr/>
  </property>
  <property fmtid="{D5CDD505-2E9C-101B-9397-08002B2CF9AE}" pid="93" name="OfficeDocumentIdentifier">
    <vt:lpwstr>PowerPoint_59904981P</vt:lpwstr>
  </property>
  <property fmtid="{D5CDD505-2E9C-101B-9397-08002B2CF9AE}" pid="94" name="D_CUST_Organisation">
    <vt:lpwstr>Beca Limited</vt:lpwstr>
  </property>
  <property fmtid="{D5CDD505-2E9C-101B-9397-08002B2CF9AE}" pid="95" name="D_CUST_Organisation ID">
    <vt:lpwstr>014</vt:lpwstr>
  </property>
  <property fmtid="{D5CDD505-2E9C-101B-9397-08002B2CF9AE}" pid="96" name="D_CUST_Originator">
    <vt:lpwstr>Angela Pratt</vt:lpwstr>
  </property>
  <property fmtid="{D5CDD505-2E9C-101B-9397-08002B2CF9AE}" pid="97" name="D_CUST_Originator Organisation">
    <vt:lpwstr/>
  </property>
  <property fmtid="{D5CDD505-2E9C-101B-9397-08002B2CF9AE}" pid="98" name="Parent Folder Id">
    <vt:lpwstr>('New Zealand', 1743072)</vt:lpwstr>
  </property>
  <property fmtid="{D5CDD505-2E9C-101B-9397-08002B2CF9AE}" pid="99" name="D_STAT_Policy Id">
    <vt:i4>1</vt:i4>
  </property>
  <property fmtid="{D5CDD505-2E9C-101B-9397-08002B2CF9AE}" pid="100" name="FM_Project Location">
    <vt:lpwstr>Canterbury</vt:lpwstr>
  </property>
  <property fmtid="{D5CDD505-2E9C-101B-9397-08002B2CF9AE}" pid="101" name="D_CUST_Prompt for Revision Details">
    <vt:lpwstr>False</vt:lpwstr>
  </property>
  <property fmtid="{D5CDD505-2E9C-101B-9397-08002B2CF9AE}" pid="102" name="D_STAT_PROP_dateAdded">
    <vt:filetime>1899-12-29T11:00:00Z</vt:filetime>
  </property>
  <property fmtid="{D5CDD505-2E9C-101B-9397-08002B2CF9AE}" pid="103" name="D_STAT_PROP_documentId">
    <vt:lpwstr>('New Zealand', 0)</vt:lpwstr>
  </property>
  <property fmtid="{D5CDD505-2E9C-101B-9397-08002B2CF9AE}" pid="104" name="D_STAT_PROP_lastModifiedByUserName">
    <vt:lpwstr/>
  </property>
  <property fmtid="{D5CDD505-2E9C-101B-9397-08002B2CF9AE}" pid="105" name="D_STAT_PROP_lastModifiedDate">
    <vt:filetime>1899-12-29T11:00:00Z</vt:filetime>
  </property>
  <property fmtid="{D5CDD505-2E9C-101B-9397-08002B2CF9AE}" pid="106" name="D_STAT_PROP_originalFileName">
    <vt:lpwstr/>
  </property>
  <property fmtid="{D5CDD505-2E9C-101B-9397-08002B2CF9AE}" pid="107" name="D_STAT_PROP_W_Author">
    <vt:lpwstr/>
  </property>
  <property fmtid="{D5CDD505-2E9C-101B-9397-08002B2CF9AE}" pid="108" name="D_STAT_PROP_W_comment">
    <vt:lpwstr/>
  </property>
  <property fmtid="{D5CDD505-2E9C-101B-9397-08002B2CF9AE}" pid="109" name="D_STAT_PROP_W_defaultLockFileName">
    <vt:lpwstr/>
  </property>
  <property fmtid="{D5CDD505-2E9C-101B-9397-08002B2CF9AE}" pid="110" name="D_STAT_PROP_W_documentDate">
    <vt:filetime>2019-03-07T03:38:22Z</vt:filetime>
  </property>
  <property fmtid="{D5CDD505-2E9C-101B-9397-08002B2CF9AE}" pid="111" name="D_STAT_PROP_W_title">
    <vt:lpwstr>2019 Stormwater Conference Presentation - Angela Pratt - Between a Rock and a Hard Place</vt:lpwstr>
  </property>
  <property fmtid="{D5CDD505-2E9C-101B-9397-08002B2CF9AE}" pid="112" name="FM_Site">
    <vt:lpwstr>NZ</vt:lpwstr>
  </property>
  <property fmtid="{D5CDD505-2E9C-101B-9397-08002B2CF9AE}" pid="113" name="FM_Subactivity">
    <vt:lpwstr>Deliverables</vt:lpwstr>
  </property>
  <property fmtid="{D5CDD505-2E9C-101B-9397-08002B2CF9AE}" pid="114" name="D_STAT_Version Comment">
    <vt:lpwstr/>
  </property>
  <property fmtid="{D5CDD505-2E9C-101B-9397-08002B2CF9AE}" pid="115" name="D_CUST_Workflow History">
    <vt:lpwstr/>
  </property>
  <property fmtid="{D5CDD505-2E9C-101B-9397-08002B2CF9AE}" pid="116" name="V_CUST_Beca Document ID">
    <vt:lpwstr/>
  </property>
  <property fmtid="{D5CDD505-2E9C-101B-9397-08002B2CF9AE}" pid="117" name="V_STAT_Check in by">
    <vt:lpwstr/>
  </property>
  <property fmtid="{D5CDD505-2E9C-101B-9397-08002B2CF9AE}" pid="118" name="V_STAT_Check in date">
    <vt:filetime>1899-12-29T11:00:00Z</vt:filetime>
  </property>
  <property fmtid="{D5CDD505-2E9C-101B-9397-08002B2CF9AE}" pid="119" name="V_STAT_Comment">
    <vt:lpwstr/>
  </property>
  <property fmtid="{D5CDD505-2E9C-101B-9397-08002B2CF9AE}" pid="120" name="V_STAT_File Availability">
    <vt:i4>0</vt:i4>
  </property>
  <property fmtid="{D5CDD505-2E9C-101B-9397-08002B2CF9AE}" pid="121" name="V_STAT_File Size">
    <vt:i4>0</vt:i4>
  </property>
  <property fmtid="{D5CDD505-2E9C-101B-9397-08002B2CF9AE}" pid="122" name="V_STAT_IsMajorVersion">
    <vt:bool>false</vt:bool>
  </property>
  <property fmtid="{D5CDD505-2E9C-101B-9397-08002B2CF9AE}" pid="123" name="V_STAT_Last Accessed By">
    <vt:lpwstr/>
  </property>
  <property fmtid="{D5CDD505-2E9C-101B-9397-08002B2CF9AE}" pid="124" name="V_STAT_Last Accessed Date">
    <vt:filetime>1899-12-29T11:00:00Z</vt:filetime>
  </property>
  <property fmtid="{D5CDD505-2E9C-101B-9397-08002B2CF9AE}" pid="125" name="V_STAT_Major Version">
    <vt:i4>0</vt:i4>
  </property>
  <property fmtid="{D5CDD505-2E9C-101B-9397-08002B2CF9AE}" pid="126" name="V_STAT_Minor Version">
    <vt:i4>0</vt:i4>
  </property>
  <property fmtid="{D5CDD505-2E9C-101B-9397-08002B2CF9AE}" pid="127" name="V_CUST_Third Party Revision ID">
    <vt:lpwstr/>
  </property>
  <property fmtid="{D5CDD505-2E9C-101B-9397-08002B2CF9AE}" pid="128" name="V_STAT_Version Number">
    <vt:i4>1</vt:i4>
  </property>
  <property fmtid="{D5CDD505-2E9C-101B-9397-08002B2CF9AE}" pid="129" name="ContentTypeId">
    <vt:lpwstr>0x01010035FD83D971FAD04DB2639AA82678211A</vt:lpwstr>
  </property>
  <property fmtid="{D5CDD505-2E9C-101B-9397-08002B2CF9AE}" pid="130" name="Order">
    <vt:r8>7723600</vt:r8>
  </property>
</Properties>
</file>