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notesSlides/notesSlide4.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3"/>
  </p:notesMasterIdLst>
  <p:handoutMasterIdLst>
    <p:handoutMasterId r:id="rId34"/>
  </p:handoutMasterIdLst>
  <p:sldIdLst>
    <p:sldId id="310" r:id="rId2"/>
    <p:sldId id="337" r:id="rId3"/>
    <p:sldId id="313" r:id="rId4"/>
    <p:sldId id="314" r:id="rId5"/>
    <p:sldId id="315" r:id="rId6"/>
    <p:sldId id="363" r:id="rId7"/>
    <p:sldId id="316" r:id="rId8"/>
    <p:sldId id="339" r:id="rId9"/>
    <p:sldId id="331" r:id="rId10"/>
    <p:sldId id="366" r:id="rId11"/>
    <p:sldId id="353" r:id="rId12"/>
    <p:sldId id="317" r:id="rId13"/>
    <p:sldId id="319" r:id="rId14"/>
    <p:sldId id="348" r:id="rId15"/>
    <p:sldId id="367" r:id="rId16"/>
    <p:sldId id="364" r:id="rId17"/>
    <p:sldId id="365" r:id="rId18"/>
    <p:sldId id="375" r:id="rId19"/>
    <p:sldId id="376" r:id="rId20"/>
    <p:sldId id="377" r:id="rId21"/>
    <p:sldId id="322" r:id="rId22"/>
    <p:sldId id="368" r:id="rId23"/>
    <p:sldId id="372" r:id="rId24"/>
    <p:sldId id="369" r:id="rId25"/>
    <p:sldId id="371" r:id="rId26"/>
    <p:sldId id="378" r:id="rId27"/>
    <p:sldId id="370" r:id="rId28"/>
    <p:sldId id="362" r:id="rId29"/>
    <p:sldId id="326" r:id="rId30"/>
    <p:sldId id="325" r:id="rId31"/>
    <p:sldId id="341" r:id="rId32"/>
  </p:sldIdLst>
  <p:sldSz cx="9144000" cy="6858000" type="screen4x3"/>
  <p:notesSz cx="6797675" cy="9926638"/>
  <p:defaultTextStyle>
    <a:defPPr>
      <a:defRPr lang="en-NZ"/>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35">
          <p15:clr>
            <a:srgbClr val="A4A3A4"/>
          </p15:clr>
        </p15:guide>
        <p15:guide id="2" orient="horz" pos="663">
          <p15:clr>
            <a:srgbClr val="A4A3A4"/>
          </p15:clr>
        </p15:guide>
        <p15:guide id="3" orient="horz">
          <p15:clr>
            <a:srgbClr val="A4A3A4"/>
          </p15:clr>
        </p15:guide>
        <p15:guide id="4" orient="horz" pos="3748">
          <p15:clr>
            <a:srgbClr val="A4A3A4"/>
          </p15:clr>
        </p15:guide>
        <p15:guide id="5" orient="horz" pos="4247">
          <p15:clr>
            <a:srgbClr val="A4A3A4"/>
          </p15:clr>
        </p15:guide>
        <p15:guide id="6" pos="249">
          <p15:clr>
            <a:srgbClr val="A4A3A4"/>
          </p15:clr>
        </p15:guide>
        <p15:guide id="7" pos="56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070"/>
    <a:srgbClr val="00549E"/>
    <a:srgbClr val="FFFFFF"/>
    <a:srgbClr val="E1EEFF"/>
    <a:srgbClr val="CDE2FF"/>
    <a:srgbClr val="FF9900"/>
    <a:srgbClr val="00549F"/>
    <a:srgbClr val="CC6600"/>
    <a:srgbClr val="C6F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2" autoAdjust="0"/>
    <p:restoredTop sz="94646" autoAdjust="0"/>
  </p:normalViewPr>
  <p:slideViewPr>
    <p:cSldViewPr showGuides="1">
      <p:cViewPr varScale="1">
        <p:scale>
          <a:sx n="71" d="100"/>
          <a:sy n="71" d="100"/>
        </p:scale>
        <p:origin x="1284" y="54"/>
      </p:cViewPr>
      <p:guideLst>
        <p:guide orient="horz" pos="935"/>
        <p:guide orient="horz" pos="663"/>
        <p:guide orient="horz"/>
        <p:guide orient="horz" pos="3748"/>
        <p:guide orient="horz" pos="4247"/>
        <p:guide pos="249"/>
        <p:guide pos="5602"/>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80" d="100"/>
          <a:sy n="80" d="100"/>
        </p:scale>
        <p:origin x="209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1" y="0"/>
            <a:ext cx="2927621" cy="460380"/>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defRPr sz="1200">
                <a:latin typeface="Times New Roman" pitchFamily="18" charset="0"/>
              </a:defRPr>
            </a:lvl1pPr>
          </a:lstStyle>
          <a:p>
            <a:pPr>
              <a:defRPr/>
            </a:pPr>
            <a:endParaRPr lang="en-GB" dirty="0"/>
          </a:p>
        </p:txBody>
      </p:sp>
      <p:sp>
        <p:nvSpPr>
          <p:cNvPr id="86019" name="Rectangle 3"/>
          <p:cNvSpPr>
            <a:spLocks noGrp="1" noChangeArrowheads="1"/>
          </p:cNvSpPr>
          <p:nvPr>
            <p:ph type="dt" sz="quarter" idx="1"/>
          </p:nvPr>
        </p:nvSpPr>
        <p:spPr bwMode="auto">
          <a:xfrm>
            <a:off x="3850294" y="0"/>
            <a:ext cx="2927621" cy="460380"/>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a:defRPr sz="1200">
                <a:latin typeface="Times New Roman" pitchFamily="18" charset="0"/>
              </a:defRPr>
            </a:lvl1pPr>
          </a:lstStyle>
          <a:p>
            <a:pPr>
              <a:defRPr/>
            </a:pPr>
            <a:endParaRPr lang="en-GB" dirty="0"/>
          </a:p>
        </p:txBody>
      </p:sp>
      <p:sp>
        <p:nvSpPr>
          <p:cNvPr id="86020" name="Rectangle 4"/>
          <p:cNvSpPr>
            <a:spLocks noGrp="1" noChangeArrowheads="1"/>
          </p:cNvSpPr>
          <p:nvPr>
            <p:ph type="ftr" sz="quarter" idx="2"/>
          </p:nvPr>
        </p:nvSpPr>
        <p:spPr bwMode="auto">
          <a:xfrm>
            <a:off x="1" y="9429305"/>
            <a:ext cx="2927621" cy="46038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defRPr sz="1200">
                <a:latin typeface="Times New Roman" pitchFamily="18" charset="0"/>
              </a:defRPr>
            </a:lvl1pPr>
          </a:lstStyle>
          <a:p>
            <a:pPr>
              <a:defRPr/>
            </a:pPr>
            <a:endParaRPr lang="en-GB" dirty="0"/>
          </a:p>
        </p:txBody>
      </p:sp>
      <p:sp>
        <p:nvSpPr>
          <p:cNvPr id="86021" name="Rectangle 5"/>
          <p:cNvSpPr>
            <a:spLocks noGrp="1" noChangeArrowheads="1"/>
          </p:cNvSpPr>
          <p:nvPr>
            <p:ph type="sldNum" sz="quarter" idx="3"/>
          </p:nvPr>
        </p:nvSpPr>
        <p:spPr bwMode="auto">
          <a:xfrm>
            <a:off x="3850294" y="9429305"/>
            <a:ext cx="2927621" cy="46038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a:defRPr sz="1200">
                <a:latin typeface="Times New Roman" pitchFamily="18" charset="0"/>
              </a:defRPr>
            </a:lvl1pPr>
          </a:lstStyle>
          <a:p>
            <a:pPr>
              <a:defRPr/>
            </a:pPr>
            <a:fld id="{9B784953-05A1-4304-9629-58470FFE4F99}" type="slidenum">
              <a:rPr lang="en-GB"/>
              <a:pPr>
                <a:defRPr/>
              </a:pPr>
              <a:t>‹#›</a:t>
            </a:fld>
            <a:endParaRPr lang="en-GB" dirty="0"/>
          </a:p>
        </p:txBody>
      </p:sp>
    </p:spTree>
    <p:extLst>
      <p:ext uri="{BB962C8B-B14F-4D97-AF65-F5344CB8AC3E}">
        <p14:creationId xmlns:p14="http://schemas.microsoft.com/office/powerpoint/2010/main" val="381707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1"/>
            <a:ext cx="2947382" cy="532746"/>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defRPr sz="1200">
                <a:latin typeface="Times New Roman" pitchFamily="18" charset="0"/>
              </a:defRPr>
            </a:lvl1pPr>
          </a:lstStyle>
          <a:p>
            <a:pPr>
              <a:defRPr/>
            </a:pPr>
            <a:endParaRPr lang="en-GB" dirty="0"/>
          </a:p>
        </p:txBody>
      </p:sp>
      <p:sp>
        <p:nvSpPr>
          <p:cNvPr id="35843" name="Rectangle 3"/>
          <p:cNvSpPr>
            <a:spLocks noGrp="1" noChangeArrowheads="1"/>
          </p:cNvSpPr>
          <p:nvPr>
            <p:ph type="dt" idx="1"/>
          </p:nvPr>
        </p:nvSpPr>
        <p:spPr bwMode="auto">
          <a:xfrm>
            <a:off x="3877655" y="1"/>
            <a:ext cx="2945862" cy="532746"/>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a:defRPr sz="1200">
                <a:latin typeface="Times New Roman" pitchFamily="18" charset="0"/>
              </a:defRPr>
            </a:lvl1pPr>
          </a:lstStyle>
          <a:p>
            <a:pPr>
              <a:defRPr/>
            </a:pPr>
            <a:endParaRPr lang="en-GB" dirty="0"/>
          </a:p>
        </p:txBody>
      </p:sp>
      <p:sp>
        <p:nvSpPr>
          <p:cNvPr id="22532" name="Rectangle 4"/>
          <p:cNvSpPr>
            <a:spLocks noGrp="1" noRot="1" noChangeAspect="1" noChangeArrowheads="1" noTextEdit="1"/>
          </p:cNvSpPr>
          <p:nvPr>
            <p:ph type="sldImg" idx="2"/>
          </p:nvPr>
        </p:nvSpPr>
        <p:spPr bwMode="auto">
          <a:xfrm>
            <a:off x="928688" y="758825"/>
            <a:ext cx="4965700" cy="3724275"/>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30272" y="4710034"/>
            <a:ext cx="4961452" cy="4483693"/>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846" name="Rectangle 6"/>
          <p:cNvSpPr>
            <a:spLocks noGrp="1" noChangeArrowheads="1"/>
          </p:cNvSpPr>
          <p:nvPr>
            <p:ph type="ftr" sz="quarter" idx="4"/>
          </p:nvPr>
        </p:nvSpPr>
        <p:spPr bwMode="auto">
          <a:xfrm>
            <a:off x="1" y="9421607"/>
            <a:ext cx="2947382" cy="532746"/>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defRPr sz="1200">
                <a:latin typeface="Times New Roman" pitchFamily="18" charset="0"/>
              </a:defRPr>
            </a:lvl1pPr>
          </a:lstStyle>
          <a:p>
            <a:pPr>
              <a:defRPr/>
            </a:pPr>
            <a:endParaRPr lang="en-GB" dirty="0"/>
          </a:p>
        </p:txBody>
      </p:sp>
      <p:sp>
        <p:nvSpPr>
          <p:cNvPr id="35847" name="Rectangle 7"/>
          <p:cNvSpPr>
            <a:spLocks noGrp="1" noChangeArrowheads="1"/>
          </p:cNvSpPr>
          <p:nvPr>
            <p:ph type="sldNum" sz="quarter" idx="5"/>
          </p:nvPr>
        </p:nvSpPr>
        <p:spPr bwMode="auto">
          <a:xfrm>
            <a:off x="3877655" y="9421607"/>
            <a:ext cx="2945862" cy="532746"/>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a:defRPr sz="1200">
                <a:latin typeface="Times New Roman" pitchFamily="18" charset="0"/>
              </a:defRPr>
            </a:lvl1pPr>
          </a:lstStyle>
          <a:p>
            <a:pPr>
              <a:defRPr/>
            </a:pPr>
            <a:fld id="{67005609-1C57-417A-883B-9BE2A5155F74}" type="slidenum">
              <a:rPr lang="en-GB"/>
              <a:pPr>
                <a:defRPr/>
              </a:pPr>
              <a:t>‹#›</a:t>
            </a:fld>
            <a:endParaRPr lang="en-GB" dirty="0"/>
          </a:p>
        </p:txBody>
      </p:sp>
    </p:spTree>
    <p:extLst>
      <p:ext uri="{BB962C8B-B14F-4D97-AF65-F5344CB8AC3E}">
        <p14:creationId xmlns:p14="http://schemas.microsoft.com/office/powerpoint/2010/main" val="741519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3</a:t>
            </a:fld>
            <a:endParaRPr lang="en-GB" dirty="0"/>
          </a:p>
        </p:txBody>
      </p:sp>
    </p:spTree>
    <p:extLst>
      <p:ext uri="{BB962C8B-B14F-4D97-AF65-F5344CB8AC3E}">
        <p14:creationId xmlns:p14="http://schemas.microsoft.com/office/powerpoint/2010/main" val="427119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4</a:t>
            </a:fld>
            <a:endParaRPr lang="en-GB" dirty="0"/>
          </a:p>
        </p:txBody>
      </p:sp>
    </p:spTree>
    <p:extLst>
      <p:ext uri="{BB962C8B-B14F-4D97-AF65-F5344CB8AC3E}">
        <p14:creationId xmlns:p14="http://schemas.microsoft.com/office/powerpoint/2010/main" val="209634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5</a:t>
            </a:fld>
            <a:endParaRPr lang="en-GB" dirty="0"/>
          </a:p>
        </p:txBody>
      </p:sp>
    </p:spTree>
    <p:extLst>
      <p:ext uri="{BB962C8B-B14F-4D97-AF65-F5344CB8AC3E}">
        <p14:creationId xmlns:p14="http://schemas.microsoft.com/office/powerpoint/2010/main" val="138438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7</a:t>
            </a:fld>
            <a:endParaRPr lang="en-GB" dirty="0"/>
          </a:p>
        </p:txBody>
      </p:sp>
    </p:spTree>
    <p:extLst>
      <p:ext uri="{BB962C8B-B14F-4D97-AF65-F5344CB8AC3E}">
        <p14:creationId xmlns:p14="http://schemas.microsoft.com/office/powerpoint/2010/main" val="395585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21</a:t>
            </a:fld>
            <a:endParaRPr lang="en-GB" dirty="0"/>
          </a:p>
        </p:txBody>
      </p:sp>
    </p:spTree>
    <p:extLst>
      <p:ext uri="{BB962C8B-B14F-4D97-AF65-F5344CB8AC3E}">
        <p14:creationId xmlns:p14="http://schemas.microsoft.com/office/powerpoint/2010/main" val="393092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28</a:t>
            </a:fld>
            <a:endParaRPr lang="en-GB" dirty="0"/>
          </a:p>
        </p:txBody>
      </p:sp>
    </p:spTree>
    <p:extLst>
      <p:ext uri="{BB962C8B-B14F-4D97-AF65-F5344CB8AC3E}">
        <p14:creationId xmlns:p14="http://schemas.microsoft.com/office/powerpoint/2010/main" val="412173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29</a:t>
            </a:fld>
            <a:endParaRPr lang="en-GB" dirty="0"/>
          </a:p>
        </p:txBody>
      </p:sp>
    </p:spTree>
    <p:extLst>
      <p:ext uri="{BB962C8B-B14F-4D97-AF65-F5344CB8AC3E}">
        <p14:creationId xmlns:p14="http://schemas.microsoft.com/office/powerpoint/2010/main" val="221274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67005609-1C57-417A-883B-9BE2A5155F74}" type="slidenum">
              <a:rPr lang="en-GB" smtClean="0"/>
              <a:pPr>
                <a:defRPr/>
              </a:pPr>
              <a:t>30</a:t>
            </a:fld>
            <a:endParaRPr lang="en-GB" dirty="0"/>
          </a:p>
        </p:txBody>
      </p:sp>
    </p:spTree>
    <p:extLst>
      <p:ext uri="{BB962C8B-B14F-4D97-AF65-F5344CB8AC3E}">
        <p14:creationId xmlns:p14="http://schemas.microsoft.com/office/powerpoint/2010/main" val="64913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MAIN SUBHEADINGS">
    <p:spTree>
      <p:nvGrpSpPr>
        <p:cNvPr id="1" name=""/>
        <p:cNvGrpSpPr/>
        <p:nvPr/>
      </p:nvGrpSpPr>
      <p:grpSpPr>
        <a:xfrm>
          <a:off x="0" y="0"/>
          <a:ext cx="0" cy="0"/>
          <a:chOff x="0" y="0"/>
          <a:chExt cx="0" cy="0"/>
        </a:xfrm>
      </p:grpSpPr>
      <p:sp>
        <p:nvSpPr>
          <p:cNvPr id="2" name="Title 1"/>
          <p:cNvSpPr>
            <a:spLocks noGrp="1"/>
          </p:cNvSpPr>
          <p:nvPr>
            <p:ph type="ctrTitle"/>
          </p:nvPr>
        </p:nvSpPr>
        <p:spPr>
          <a:xfrm>
            <a:off x="395288" y="839787"/>
            <a:ext cx="8462992" cy="1374767"/>
          </a:xfrm>
        </p:spPr>
        <p:txBody>
          <a:bodyPr/>
          <a:lstStyle>
            <a:lvl1pPr>
              <a:defRPr sz="4800"/>
            </a:lvl1pPr>
          </a:lstStyle>
          <a:p>
            <a:r>
              <a:rPr lang="en-US"/>
              <a:t>Click to edit Master title style</a:t>
            </a:r>
            <a:endParaRPr lang="en-NZ" dirty="0"/>
          </a:p>
        </p:txBody>
      </p:sp>
      <p:sp>
        <p:nvSpPr>
          <p:cNvPr id="3" name="Subtitle 2"/>
          <p:cNvSpPr>
            <a:spLocks noGrp="1"/>
          </p:cNvSpPr>
          <p:nvPr>
            <p:ph type="subTitle" idx="1"/>
          </p:nvPr>
        </p:nvSpPr>
        <p:spPr>
          <a:xfrm>
            <a:off x="395288" y="2428868"/>
            <a:ext cx="8208962" cy="246698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dirty="0"/>
          </a:p>
        </p:txBody>
      </p:sp>
      <p:sp>
        <p:nvSpPr>
          <p:cNvPr id="4" name="Rectangle 6"/>
          <p:cNvSpPr>
            <a:spLocks noGrp="1" noChangeArrowheads="1"/>
          </p:cNvSpPr>
          <p:nvPr>
            <p:ph type="sldNum" sz="quarter" idx="10"/>
          </p:nvPr>
        </p:nvSpPr>
        <p:spPr>
          <a:ln/>
        </p:spPr>
        <p:txBody>
          <a:bodyPr/>
          <a:lstStyle>
            <a:lvl1pPr>
              <a:defRPr/>
            </a:lvl1pPr>
          </a:lstStyle>
          <a:p>
            <a:pPr>
              <a:defRPr/>
            </a:pPr>
            <a:fld id="{3B37797A-DFC5-4EE1-9FA7-97FCD2F955BC}" type="slidenum">
              <a:rPr lang="en-GB"/>
              <a:pPr>
                <a:defRPr/>
              </a:pPr>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TITLE CONTENT 2 COLUMN SUBHEADINGS NF">
    <p:spTree>
      <p:nvGrpSpPr>
        <p:cNvPr id="1" name=""/>
        <p:cNvGrpSpPr/>
        <p:nvPr/>
      </p:nvGrpSpPr>
      <p:grpSpPr>
        <a:xfrm>
          <a:off x="0" y="0"/>
          <a:ext cx="0" cy="0"/>
          <a:chOff x="0" y="0"/>
          <a:chExt cx="0" cy="0"/>
        </a:xfrm>
      </p:grpSpPr>
      <p:sp>
        <p:nvSpPr>
          <p:cNvPr id="2" name="Title 1"/>
          <p:cNvSpPr>
            <a:spLocks noGrp="1"/>
          </p:cNvSpPr>
          <p:nvPr>
            <p:ph type="title"/>
          </p:nvPr>
        </p:nvSpPr>
        <p:spPr>
          <a:xfrm>
            <a:off x="395288" y="285728"/>
            <a:ext cx="8424862" cy="1143000"/>
          </a:xfrm>
        </p:spPr>
        <p:txBody>
          <a:bodyPr/>
          <a:lstStyle>
            <a:lvl1pPr>
              <a:defRPr/>
            </a:lvl1pPr>
          </a:lstStyle>
          <a:p>
            <a:r>
              <a:rPr lang="en-US"/>
              <a:t>Click to edit Master title style</a:t>
            </a:r>
            <a:endParaRPr lang="en-NZ" dirty="0"/>
          </a:p>
        </p:txBody>
      </p:sp>
      <p:sp>
        <p:nvSpPr>
          <p:cNvPr id="3" name="Text Placeholder 2"/>
          <p:cNvSpPr>
            <a:spLocks noGrp="1"/>
          </p:cNvSpPr>
          <p:nvPr>
            <p:ph type="body" idx="1"/>
          </p:nvPr>
        </p:nvSpPr>
        <p:spPr>
          <a:xfrm>
            <a:off x="395288" y="1484313"/>
            <a:ext cx="4033836" cy="784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288" y="2339975"/>
            <a:ext cx="4033836" cy="44021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Text Placeholder 4"/>
          <p:cNvSpPr>
            <a:spLocks noGrp="1"/>
          </p:cNvSpPr>
          <p:nvPr>
            <p:ph type="body" sz="quarter" idx="3"/>
          </p:nvPr>
        </p:nvSpPr>
        <p:spPr>
          <a:xfrm>
            <a:off x="4727575" y="1484313"/>
            <a:ext cx="4092575" cy="784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575" y="2339975"/>
            <a:ext cx="4092575" cy="44021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Rectangle 6"/>
          <p:cNvSpPr>
            <a:spLocks noGrp="1" noChangeArrowheads="1"/>
          </p:cNvSpPr>
          <p:nvPr>
            <p:ph type="sldNum" sz="quarter" idx="10"/>
          </p:nvPr>
        </p:nvSpPr>
        <p:spPr>
          <a:xfrm>
            <a:off x="6988175" y="6284913"/>
            <a:ext cx="1905000" cy="457200"/>
          </a:xfrm>
        </p:spPr>
        <p:txBody>
          <a:bodyPr/>
          <a:lstStyle>
            <a:lvl1pPr>
              <a:defRPr/>
            </a:lvl1pPr>
          </a:lstStyle>
          <a:p>
            <a:pPr>
              <a:defRPr/>
            </a:pPr>
            <a:fld id="{77932B00-27A1-4DA9-9621-685AA40195B4}" type="slidenum">
              <a:rPr lang="en-GB"/>
              <a:pPr>
                <a:defRPr/>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282" y="357165"/>
            <a:ext cx="4214842" cy="5592785"/>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p:cNvSpPr>
            <a:spLocks noGrp="1"/>
          </p:cNvSpPr>
          <p:nvPr>
            <p:ph sz="half" idx="2"/>
          </p:nvPr>
        </p:nvSpPr>
        <p:spPr>
          <a:xfrm>
            <a:off x="4643438" y="357166"/>
            <a:ext cx="4176712" cy="5592784"/>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Rectangle 6"/>
          <p:cNvSpPr>
            <a:spLocks noGrp="1" noChangeArrowheads="1"/>
          </p:cNvSpPr>
          <p:nvPr>
            <p:ph type="sldNum" sz="quarter" idx="10"/>
          </p:nvPr>
        </p:nvSpPr>
        <p:spPr>
          <a:ln/>
        </p:spPr>
        <p:txBody>
          <a:bodyPr/>
          <a:lstStyle>
            <a:lvl1pPr>
              <a:defRPr/>
            </a:lvl1pPr>
          </a:lstStyle>
          <a:p>
            <a:pPr>
              <a:defRPr/>
            </a:pPr>
            <a:fld id="{A4D59196-7460-4A33-AA29-3FCD40F786DB}" type="slidenum">
              <a:rPr lang="en-GB"/>
              <a:pPr>
                <a:defRPr/>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2 COLUMN NF">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4282" y="142852"/>
            <a:ext cx="4214842" cy="659926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p:cNvSpPr>
            <a:spLocks noGrp="1"/>
          </p:cNvSpPr>
          <p:nvPr>
            <p:ph sz="half" idx="2"/>
          </p:nvPr>
        </p:nvSpPr>
        <p:spPr>
          <a:xfrm>
            <a:off x="4643438" y="142853"/>
            <a:ext cx="4176712" cy="659926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Rectangle 6"/>
          <p:cNvSpPr>
            <a:spLocks noGrp="1" noChangeArrowheads="1"/>
          </p:cNvSpPr>
          <p:nvPr>
            <p:ph type="sldNum" sz="quarter" idx="10"/>
          </p:nvPr>
        </p:nvSpPr>
        <p:spPr>
          <a:xfrm>
            <a:off x="6988175" y="6284913"/>
            <a:ext cx="1905000" cy="457200"/>
          </a:xfrm>
        </p:spPr>
        <p:txBody>
          <a:bodyPr/>
          <a:lstStyle>
            <a:lvl1pPr>
              <a:defRPr/>
            </a:lvl1pPr>
          </a:lstStyle>
          <a:p>
            <a:pPr>
              <a:defRPr/>
            </a:pPr>
            <a:fld id="{17646DC2-EE2C-4460-B3AE-F615352717B0}" type="slidenum">
              <a:rPr lang="en-GB"/>
              <a:pPr>
                <a:defRPr/>
              </a:pPr>
              <a:t>‹#›</a:t>
            </a:fld>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81568" y="357166"/>
            <a:ext cx="4176712" cy="5429288"/>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Picture Placeholder 2"/>
          <p:cNvSpPr>
            <a:spLocks noGrp="1"/>
          </p:cNvSpPr>
          <p:nvPr>
            <p:ph type="pic" idx="1"/>
          </p:nvPr>
        </p:nvSpPr>
        <p:spPr>
          <a:xfrm>
            <a:off x="142844" y="142852"/>
            <a:ext cx="4357718" cy="56436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6" name="Rectangle 6"/>
          <p:cNvSpPr>
            <a:spLocks noGrp="1" noChangeArrowheads="1"/>
          </p:cNvSpPr>
          <p:nvPr>
            <p:ph type="sldNum" sz="quarter" idx="10"/>
          </p:nvPr>
        </p:nvSpPr>
        <p:spPr>
          <a:ln/>
        </p:spPr>
        <p:txBody>
          <a:bodyPr/>
          <a:lstStyle>
            <a:lvl1pPr>
              <a:defRPr/>
            </a:lvl1pPr>
          </a:lstStyle>
          <a:p>
            <a:pPr>
              <a:defRPr/>
            </a:pPr>
            <a:fld id="{614B65B8-86ED-4710-9F94-68A72E13835E}" type="slidenum">
              <a:rPr lang="en-GB"/>
              <a:pPr>
                <a:defRPr/>
              </a:pPr>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CONTENT NF">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8" y="357165"/>
            <a:ext cx="4176712" cy="6384947"/>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Picture Placeholder 2"/>
          <p:cNvSpPr>
            <a:spLocks noGrp="1"/>
          </p:cNvSpPr>
          <p:nvPr>
            <p:ph type="pic" idx="1"/>
          </p:nvPr>
        </p:nvSpPr>
        <p:spPr>
          <a:xfrm>
            <a:off x="0" y="0"/>
            <a:ext cx="450056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6" name="Rectangle 6"/>
          <p:cNvSpPr>
            <a:spLocks noGrp="1" noChangeArrowheads="1"/>
          </p:cNvSpPr>
          <p:nvPr>
            <p:ph type="sldNum" sz="quarter" idx="10"/>
          </p:nvPr>
        </p:nvSpPr>
        <p:spPr>
          <a:xfrm>
            <a:off x="6988175" y="6284913"/>
            <a:ext cx="1905000" cy="457200"/>
          </a:xfrm>
        </p:spPr>
        <p:txBody>
          <a:bodyPr/>
          <a:lstStyle>
            <a:lvl1pPr>
              <a:defRPr/>
            </a:lvl1pPr>
          </a:lstStyle>
          <a:p>
            <a:pPr>
              <a:defRPr/>
            </a:pPr>
            <a:fld id="{D7BF979D-0B79-4172-9043-56F73DE9C0B9}" type="slidenum">
              <a:rPr lang="en-GB"/>
              <a:pPr>
                <a:defRPr/>
              </a:pPr>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TITLE">
    <p:spTree>
      <p:nvGrpSpPr>
        <p:cNvPr id="1" name=""/>
        <p:cNvGrpSpPr/>
        <p:nvPr/>
      </p:nvGrpSpPr>
      <p:grpSpPr>
        <a:xfrm>
          <a:off x="0" y="0"/>
          <a:ext cx="0" cy="0"/>
          <a:chOff x="0" y="0"/>
          <a:chExt cx="0" cy="0"/>
        </a:xfrm>
      </p:grpSpPr>
      <p:sp>
        <p:nvSpPr>
          <p:cNvPr id="2" name="Title 1"/>
          <p:cNvSpPr>
            <a:spLocks noGrp="1"/>
          </p:cNvSpPr>
          <p:nvPr>
            <p:ph type="title"/>
          </p:nvPr>
        </p:nvSpPr>
        <p:spPr>
          <a:xfrm>
            <a:off x="395287" y="142852"/>
            <a:ext cx="8497887" cy="1341461"/>
          </a:xfrm>
        </p:spPr>
        <p:txBody>
          <a:bodyPr/>
          <a:lstStyle>
            <a:lvl1pPr>
              <a:lnSpc>
                <a:spcPct val="90000"/>
              </a:lnSpc>
              <a:defRPr/>
            </a:lvl1pPr>
          </a:lstStyle>
          <a:p>
            <a:r>
              <a:rPr lang="en-US"/>
              <a:t>Click to edit Master title style</a:t>
            </a:r>
            <a:endParaRPr lang="en-NZ" dirty="0"/>
          </a:p>
        </p:txBody>
      </p:sp>
      <p:sp>
        <p:nvSpPr>
          <p:cNvPr id="5" name="Picture Placeholder 2"/>
          <p:cNvSpPr>
            <a:spLocks noGrp="1"/>
          </p:cNvSpPr>
          <p:nvPr>
            <p:ph type="pic" idx="1"/>
          </p:nvPr>
        </p:nvSpPr>
        <p:spPr>
          <a:xfrm>
            <a:off x="395287" y="1484313"/>
            <a:ext cx="8497887" cy="4465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4" name="Rectangle 3"/>
          <p:cNvSpPr>
            <a:spLocks noGrp="1" noChangeArrowheads="1"/>
          </p:cNvSpPr>
          <p:nvPr>
            <p:ph type="sldNum" sz="quarter" idx="10"/>
          </p:nvPr>
        </p:nvSpPr>
        <p:spPr/>
        <p:txBody>
          <a:bodyPr/>
          <a:lstStyle>
            <a:lvl1pPr>
              <a:defRPr/>
            </a:lvl1pPr>
          </a:lstStyle>
          <a:p>
            <a:pPr>
              <a:defRPr/>
            </a:pPr>
            <a:fld id="{CA56AA21-796A-492E-B2A2-5B15BEB295A5}" type="slidenum">
              <a:rPr lang="en-GB"/>
              <a:pPr>
                <a:defRPr/>
              </a:pPr>
              <a:t>‹#›</a:t>
            </a:fld>
            <a:endParaRPr lang="en-GB"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TITLE NF">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95288" y="1484313"/>
            <a:ext cx="8424862" cy="5257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2" name="Title 1"/>
          <p:cNvSpPr>
            <a:spLocks noGrp="1"/>
          </p:cNvSpPr>
          <p:nvPr>
            <p:ph type="title"/>
          </p:nvPr>
        </p:nvSpPr>
        <p:spPr>
          <a:xfrm>
            <a:off x="395288" y="142852"/>
            <a:ext cx="8424862" cy="1341461"/>
          </a:xfrm>
        </p:spPr>
        <p:txBody>
          <a:bodyPr/>
          <a:lstStyle>
            <a:lvl1pPr>
              <a:lnSpc>
                <a:spcPct val="90000"/>
              </a:lnSpc>
              <a:defRPr/>
            </a:lvl1pPr>
          </a:lstStyle>
          <a:p>
            <a:r>
              <a:rPr lang="en-US"/>
              <a:t>Click to edit Master title style</a:t>
            </a:r>
            <a:endParaRPr lang="en-NZ" dirty="0"/>
          </a:p>
        </p:txBody>
      </p:sp>
      <p:sp>
        <p:nvSpPr>
          <p:cNvPr id="4" name="Rectangle 3"/>
          <p:cNvSpPr>
            <a:spLocks noGrp="1" noChangeArrowheads="1"/>
          </p:cNvSpPr>
          <p:nvPr>
            <p:ph type="sldNum" sz="quarter" idx="10"/>
          </p:nvPr>
        </p:nvSpPr>
        <p:spPr>
          <a:xfrm>
            <a:off x="6988175" y="6284913"/>
            <a:ext cx="1905000" cy="457200"/>
          </a:xfrm>
        </p:spPr>
        <p:txBody>
          <a:bodyPr/>
          <a:lstStyle>
            <a:lvl1pPr>
              <a:defRPr/>
            </a:lvl1pPr>
          </a:lstStyle>
          <a:p>
            <a:pPr>
              <a:defRPr/>
            </a:pPr>
            <a:fld id="{02ED93D0-044C-4FD6-A785-FA579009391A}" type="slidenum">
              <a:rPr lang="en-GB"/>
              <a:pPr>
                <a:defRPr/>
              </a:pPr>
              <a:t>‹#›</a:t>
            </a:fld>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500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2" name="Title 1"/>
          <p:cNvSpPr>
            <a:spLocks noGrp="1"/>
          </p:cNvSpPr>
          <p:nvPr>
            <p:ph type="title"/>
          </p:nvPr>
        </p:nvSpPr>
        <p:spPr>
          <a:xfrm>
            <a:off x="395288" y="5572140"/>
            <a:ext cx="8424862" cy="423862"/>
          </a:xfrm>
          <a:noFill/>
        </p:spPr>
        <p:txBody>
          <a:bodyPr anchor="b"/>
          <a:lstStyle>
            <a:lvl1pPr algn="l">
              <a:defRPr sz="2000" b="1">
                <a:solidFill>
                  <a:schemeClr val="tx1"/>
                </a:solidFill>
              </a:defRPr>
            </a:lvl1pPr>
          </a:lstStyle>
          <a:p>
            <a:r>
              <a:rPr lang="en-US"/>
              <a:t>Click to edit Master title style</a:t>
            </a:r>
            <a:endParaRPr lang="en-NZ" dirty="0"/>
          </a:p>
        </p:txBody>
      </p:sp>
      <p:sp>
        <p:nvSpPr>
          <p:cNvPr id="4" name="Rectangle 6"/>
          <p:cNvSpPr>
            <a:spLocks noGrp="1" noChangeArrowheads="1"/>
          </p:cNvSpPr>
          <p:nvPr>
            <p:ph type="sldNum" sz="quarter" idx="10"/>
          </p:nvPr>
        </p:nvSpPr>
        <p:spPr>
          <a:ln/>
        </p:spPr>
        <p:txBody>
          <a:bodyPr/>
          <a:lstStyle>
            <a:lvl1pPr>
              <a:defRPr/>
            </a:lvl1pPr>
          </a:lstStyle>
          <a:p>
            <a:pPr>
              <a:defRPr/>
            </a:pPr>
            <a:fld id="{6B73B2E4-BF58-4B40-B8DB-FC47333B95F3}" type="slidenum">
              <a:rPr lang="en-GB"/>
              <a:pPr>
                <a:defRPr/>
              </a:pPr>
              <a:t>‹#›</a:t>
            </a:fld>
            <a:endParaRPr lang="en-GB"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CAPTION NF">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2" name="Title 1"/>
          <p:cNvSpPr>
            <a:spLocks noGrp="1"/>
          </p:cNvSpPr>
          <p:nvPr>
            <p:ph type="title"/>
          </p:nvPr>
        </p:nvSpPr>
        <p:spPr>
          <a:xfrm>
            <a:off x="395288" y="6357958"/>
            <a:ext cx="8424862" cy="423862"/>
          </a:xfrm>
          <a:solidFill>
            <a:schemeClr val="bg1"/>
          </a:solidFill>
        </p:spPr>
        <p:txBody>
          <a:bodyPr anchor="b"/>
          <a:lstStyle>
            <a:lvl1pPr algn="l">
              <a:defRPr sz="2000" b="1">
                <a:solidFill>
                  <a:schemeClr val="tx1"/>
                </a:solidFill>
              </a:defRPr>
            </a:lvl1pPr>
          </a:lstStyle>
          <a:p>
            <a:r>
              <a:rPr lang="en-US"/>
              <a:t>Click to edit Master title style</a:t>
            </a:r>
            <a:endParaRPr lang="en-NZ" dirty="0"/>
          </a:p>
        </p:txBody>
      </p:sp>
      <p:sp>
        <p:nvSpPr>
          <p:cNvPr id="4" name="Rectangle 6"/>
          <p:cNvSpPr>
            <a:spLocks noGrp="1" noChangeArrowheads="1"/>
          </p:cNvSpPr>
          <p:nvPr>
            <p:ph type="sldNum" sz="quarter" idx="10"/>
          </p:nvPr>
        </p:nvSpPr>
        <p:spPr>
          <a:xfrm>
            <a:off x="6988175" y="6284913"/>
            <a:ext cx="1905000" cy="457200"/>
          </a:xfrm>
        </p:spPr>
        <p:txBody>
          <a:bodyPr/>
          <a:lstStyle>
            <a:lvl1pPr>
              <a:defRPr/>
            </a:lvl1pPr>
          </a:lstStyle>
          <a:p>
            <a:pPr>
              <a:defRPr/>
            </a:pPr>
            <a:fld id="{58BDA231-C5E3-4BDB-90A4-3F9130940E11}" type="slidenum">
              <a:rPr lang="en-GB"/>
              <a:pPr>
                <a:defRPr/>
              </a:pPr>
              <a:t>‹#›</a:t>
            </a:fld>
            <a:endParaRPr lang="en-GB"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S 2 COLUMN CAPTIONS NF WHIT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2844" y="142852"/>
            <a:ext cx="4357718" cy="58070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4" name="Picture Placeholder 2"/>
          <p:cNvSpPr>
            <a:spLocks noGrp="1"/>
          </p:cNvSpPr>
          <p:nvPr>
            <p:ph type="pic" idx="10"/>
          </p:nvPr>
        </p:nvSpPr>
        <p:spPr>
          <a:xfrm>
            <a:off x="4643438" y="142852"/>
            <a:ext cx="4249737" cy="58070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6" name="Text Placeholder 2"/>
          <p:cNvSpPr>
            <a:spLocks noGrp="1"/>
          </p:cNvSpPr>
          <p:nvPr>
            <p:ph type="body" idx="11"/>
          </p:nvPr>
        </p:nvSpPr>
        <p:spPr>
          <a:xfrm>
            <a:off x="142844" y="6000768"/>
            <a:ext cx="4286280" cy="784224"/>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4643439" y="6000768"/>
            <a:ext cx="4249736" cy="784224"/>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85736"/>
            <a:ext cx="8462991" cy="1143000"/>
          </a:xfrm>
        </p:spPr>
        <p:txBody>
          <a:bodyPr/>
          <a:lstStyle/>
          <a:p>
            <a:r>
              <a:rPr lang="en-US"/>
              <a:t>Click to edit Master title style</a:t>
            </a:r>
            <a:endParaRPr lang="en-NZ" dirty="0"/>
          </a:p>
        </p:txBody>
      </p:sp>
      <p:sp>
        <p:nvSpPr>
          <p:cNvPr id="3" name="Content Placeholder 2"/>
          <p:cNvSpPr>
            <a:spLocks noGrp="1"/>
          </p:cNvSpPr>
          <p:nvPr>
            <p:ph idx="1"/>
          </p:nvPr>
        </p:nvSpPr>
        <p:spPr>
          <a:xfrm>
            <a:off x="395289" y="1484313"/>
            <a:ext cx="8462991" cy="4535488"/>
          </a:xfrm>
        </p:spPr>
        <p:txBody>
          <a:bodyPr/>
          <a:lstStyle>
            <a:lvl1pPr marL="288000" indent="-252000">
              <a:lnSpc>
                <a:spcPct val="100000"/>
              </a:lnSpc>
              <a:spcBef>
                <a:spcPts val="1000"/>
              </a:spcBef>
              <a:spcAft>
                <a:spcPts val="200"/>
              </a:spcAft>
              <a:buClr>
                <a:srgbClr val="FF9900"/>
              </a:buClr>
              <a:buSzPct val="90000"/>
              <a:buFont typeface="Arial" pitchFamily="34" charset="0"/>
              <a:buChar char="•"/>
              <a:defRPr/>
            </a:lvl1pPr>
            <a:lvl2pPr marL="540000" indent="-216000">
              <a:spcBef>
                <a:spcPts val="200"/>
              </a:spcBef>
              <a:buClr>
                <a:srgbClr val="FF9900"/>
              </a:buClr>
              <a:buSzPct val="90000"/>
              <a:defRPr sz="2200"/>
            </a:lvl2pPr>
            <a:lvl3pPr marL="720000" indent="-216000">
              <a:spcBef>
                <a:spcPts val="100"/>
              </a:spcBef>
              <a:buClr>
                <a:srgbClr val="FF9900"/>
              </a:buClr>
              <a:buSzPct val="90000"/>
              <a:defRPr/>
            </a:lvl3pPr>
            <a:lvl4pPr marL="900000" indent="-216000">
              <a:spcBef>
                <a:spcPts val="100"/>
              </a:spcBef>
              <a:buClr>
                <a:srgbClr val="FF9900"/>
              </a:buClr>
              <a:buSzPct val="90000"/>
              <a:defRPr/>
            </a:lvl4pPr>
            <a:lvl5pPr marL="1080000" indent="-216000">
              <a:spcBef>
                <a:spcPts val="100"/>
              </a:spcBef>
              <a:buClr>
                <a:srgbClr val="FF9900"/>
              </a:buCl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69BF4147-2DED-41D6-8C0B-25DDA215AA6E}" type="slidenum">
              <a:rPr lang="en-GB"/>
              <a:pPr>
                <a:defRPr/>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2 COLUMN TITLE CAPTIONS NF">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95287" y="1484313"/>
            <a:ext cx="4105275" cy="4465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2" name="Title 1"/>
          <p:cNvSpPr>
            <a:spLocks noGrp="1"/>
          </p:cNvSpPr>
          <p:nvPr>
            <p:ph type="title"/>
          </p:nvPr>
        </p:nvSpPr>
        <p:spPr>
          <a:xfrm>
            <a:off x="395288" y="142852"/>
            <a:ext cx="8424862" cy="1341461"/>
          </a:xfrm>
        </p:spPr>
        <p:txBody>
          <a:bodyPr/>
          <a:lstStyle>
            <a:lvl1pPr>
              <a:lnSpc>
                <a:spcPct val="90000"/>
              </a:lnSpc>
              <a:defRPr/>
            </a:lvl1pPr>
          </a:lstStyle>
          <a:p>
            <a:r>
              <a:rPr lang="en-US"/>
              <a:t>Click to edit Master title style</a:t>
            </a:r>
            <a:endParaRPr lang="en-NZ" dirty="0"/>
          </a:p>
        </p:txBody>
      </p:sp>
      <p:sp>
        <p:nvSpPr>
          <p:cNvPr id="6" name="Picture Placeholder 2"/>
          <p:cNvSpPr>
            <a:spLocks noGrp="1"/>
          </p:cNvSpPr>
          <p:nvPr>
            <p:ph type="pic" idx="11"/>
          </p:nvPr>
        </p:nvSpPr>
        <p:spPr>
          <a:xfrm>
            <a:off x="4643438" y="1484313"/>
            <a:ext cx="4249736" cy="44656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11" name="Text Placeholder 2"/>
          <p:cNvSpPr>
            <a:spLocks noGrp="1"/>
          </p:cNvSpPr>
          <p:nvPr>
            <p:ph type="body" idx="12"/>
          </p:nvPr>
        </p:nvSpPr>
        <p:spPr>
          <a:xfrm>
            <a:off x="395288" y="5949949"/>
            <a:ext cx="4105274" cy="792163"/>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4"/>
          <p:cNvSpPr>
            <a:spLocks noGrp="1"/>
          </p:cNvSpPr>
          <p:nvPr>
            <p:ph type="body" sz="quarter" idx="3"/>
          </p:nvPr>
        </p:nvSpPr>
        <p:spPr>
          <a:xfrm>
            <a:off x="4643439" y="5949949"/>
            <a:ext cx="4176712" cy="792163"/>
          </a:xfr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S 2 COLUMN NF WHIT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0056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4" name="Picture Placeholder 2"/>
          <p:cNvSpPr>
            <a:spLocks noGrp="1"/>
          </p:cNvSpPr>
          <p:nvPr>
            <p:ph type="pic" idx="10"/>
          </p:nvPr>
        </p:nvSpPr>
        <p:spPr>
          <a:xfrm>
            <a:off x="4643438" y="0"/>
            <a:ext cx="450056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5" name="Rectangle 6"/>
          <p:cNvSpPr>
            <a:spLocks noGrp="1" noChangeArrowheads="1"/>
          </p:cNvSpPr>
          <p:nvPr>
            <p:ph type="sldNum" sz="quarter" idx="11"/>
          </p:nvPr>
        </p:nvSpPr>
        <p:spPr>
          <a:xfrm>
            <a:off x="6988175" y="6284913"/>
            <a:ext cx="1905000" cy="457200"/>
          </a:xfrm>
        </p:spPr>
        <p:txBody>
          <a:bodyPr/>
          <a:lstStyle>
            <a:lvl1pPr>
              <a:defRPr/>
            </a:lvl1pPr>
          </a:lstStyle>
          <a:p>
            <a:pPr>
              <a:defRPr/>
            </a:pPr>
            <a:fld id="{66DEBE77-0DFC-4574-A17B-E56D9F94FACB}" type="slidenum">
              <a:rPr lang="en-GB"/>
              <a:pPr>
                <a:defRPr/>
              </a:pPr>
              <a:t>‹#›</a:t>
            </a:fld>
            <a:endParaRPr lang="en-GB"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TURE CAPTION NF BLACK">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2" name="Title 1"/>
          <p:cNvSpPr>
            <a:spLocks noGrp="1"/>
          </p:cNvSpPr>
          <p:nvPr>
            <p:ph type="title"/>
          </p:nvPr>
        </p:nvSpPr>
        <p:spPr>
          <a:xfrm>
            <a:off x="395288" y="6357958"/>
            <a:ext cx="8424862" cy="423862"/>
          </a:xfrm>
          <a:solidFill>
            <a:schemeClr val="tx1"/>
          </a:solidFill>
        </p:spPr>
        <p:txBody>
          <a:bodyPr anchor="b"/>
          <a:lstStyle>
            <a:lvl1pPr algn="l">
              <a:defRPr sz="2000" b="1">
                <a:solidFill>
                  <a:schemeClr val="bg1"/>
                </a:solidFill>
              </a:defRPr>
            </a:lvl1pPr>
          </a:lstStyle>
          <a:p>
            <a:r>
              <a:rPr lang="en-US"/>
              <a:t>Click to edit Master title style</a:t>
            </a:r>
            <a:endParaRPr lang="en-NZ"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S 2 COLUMN CAPTIONS NF BLACK">
    <p:bg>
      <p:bgPr>
        <a:solidFill>
          <a:schemeClr val="tx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142844" y="142852"/>
            <a:ext cx="4357718" cy="58070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8" name="Picture Placeholder 2"/>
          <p:cNvSpPr>
            <a:spLocks noGrp="1"/>
          </p:cNvSpPr>
          <p:nvPr>
            <p:ph type="pic" idx="10"/>
          </p:nvPr>
        </p:nvSpPr>
        <p:spPr>
          <a:xfrm>
            <a:off x="4643438" y="142852"/>
            <a:ext cx="4249737" cy="58070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9" name="Text Placeholder 2"/>
          <p:cNvSpPr>
            <a:spLocks noGrp="1"/>
          </p:cNvSpPr>
          <p:nvPr>
            <p:ph type="body" idx="11"/>
          </p:nvPr>
        </p:nvSpPr>
        <p:spPr>
          <a:xfrm>
            <a:off x="142844" y="6000768"/>
            <a:ext cx="4286280" cy="784224"/>
          </a:xfrm>
        </p:spPr>
        <p:txBody>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p:cNvSpPr>
            <a:spLocks noGrp="1"/>
          </p:cNvSpPr>
          <p:nvPr>
            <p:ph type="body" sz="quarter" idx="3"/>
          </p:nvPr>
        </p:nvSpPr>
        <p:spPr>
          <a:xfrm>
            <a:off x="4643439" y="6000768"/>
            <a:ext cx="4249736" cy="784224"/>
          </a:xfrm>
        </p:spPr>
        <p:txBody>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S 2 COLUMN NF BLACK">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0056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4" name="Picture Placeholder 2"/>
          <p:cNvSpPr>
            <a:spLocks noGrp="1"/>
          </p:cNvSpPr>
          <p:nvPr>
            <p:ph type="pic" idx="10"/>
          </p:nvPr>
        </p:nvSpPr>
        <p:spPr>
          <a:xfrm>
            <a:off x="4643438" y="0"/>
            <a:ext cx="450056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TURE CENTRE CAPTION NF BLACK">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86016" y="0"/>
            <a:ext cx="450056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2" name="Title 1"/>
          <p:cNvSpPr>
            <a:spLocks noGrp="1"/>
          </p:cNvSpPr>
          <p:nvPr>
            <p:ph type="title"/>
          </p:nvPr>
        </p:nvSpPr>
        <p:spPr>
          <a:xfrm>
            <a:off x="2286016" y="6434138"/>
            <a:ext cx="4500562" cy="423862"/>
          </a:xfrm>
          <a:solidFill>
            <a:schemeClr val="tx1"/>
          </a:solidFill>
        </p:spPr>
        <p:txBody>
          <a:bodyPr anchor="b"/>
          <a:lstStyle>
            <a:lvl1pPr algn="l">
              <a:defRPr sz="2000" b="1">
                <a:solidFill>
                  <a:schemeClr val="bg1"/>
                </a:solidFill>
              </a:defRPr>
            </a:lvl1pPr>
          </a:lstStyle>
          <a:p>
            <a:r>
              <a:rPr lang="en-US"/>
              <a:t>Click to edit Master title style</a:t>
            </a:r>
            <a:endParaRPr lang="en-NZ"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ABLE TIT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95287" y="1484313"/>
            <a:ext cx="8497887" cy="4465637"/>
          </a:xfrm>
        </p:spPr>
        <p:txBody>
          <a:bodyPr/>
          <a:lstStyle/>
          <a:p>
            <a:pPr lvl="0"/>
            <a:r>
              <a:rPr lang="en-US" noProof="0" dirty="0"/>
              <a:t>Click icon to add table</a:t>
            </a:r>
            <a:endParaRPr lang="en-NZ" noProof="0" dirty="0"/>
          </a:p>
        </p:txBody>
      </p:sp>
      <p:sp>
        <p:nvSpPr>
          <p:cNvPr id="2" name="Title 1"/>
          <p:cNvSpPr>
            <a:spLocks noGrp="1"/>
          </p:cNvSpPr>
          <p:nvPr>
            <p:ph type="title"/>
          </p:nvPr>
        </p:nvSpPr>
        <p:spPr>
          <a:xfrm>
            <a:off x="395287" y="142852"/>
            <a:ext cx="8497887" cy="1341461"/>
          </a:xfrm>
        </p:spPr>
        <p:txBody>
          <a:bodyPr/>
          <a:lstStyle>
            <a:lvl1pPr>
              <a:lnSpc>
                <a:spcPct val="90000"/>
              </a:lnSpc>
              <a:defRPr sz="3600"/>
            </a:lvl1pPr>
          </a:lstStyle>
          <a:p>
            <a:r>
              <a:rPr lang="en-US"/>
              <a:t>Click to edit Master title style</a:t>
            </a:r>
            <a:endParaRPr lang="en-NZ" dirty="0"/>
          </a:p>
        </p:txBody>
      </p:sp>
      <p:sp>
        <p:nvSpPr>
          <p:cNvPr id="4" name="Rectangle 3"/>
          <p:cNvSpPr>
            <a:spLocks noGrp="1" noChangeArrowheads="1"/>
          </p:cNvSpPr>
          <p:nvPr>
            <p:ph type="sldNum" sz="quarter" idx="10"/>
          </p:nvPr>
        </p:nvSpPr>
        <p:spPr>
          <a:xfrm>
            <a:off x="6988175" y="6284913"/>
            <a:ext cx="1905000" cy="457200"/>
          </a:xfrm>
        </p:spPr>
        <p:txBody>
          <a:bodyPr/>
          <a:lstStyle>
            <a:lvl1pPr>
              <a:defRPr/>
            </a:lvl1pPr>
          </a:lstStyle>
          <a:p>
            <a:pPr>
              <a:defRPr/>
            </a:pPr>
            <a:fld id="{962EEB6A-33D8-42AF-A614-7B08065DC944}" type="slidenum">
              <a:rPr lang="en-GB"/>
              <a:pPr>
                <a:defRPr/>
              </a:pPr>
              <a:t>‹#›</a:t>
            </a:fld>
            <a:endParaRPr lang="en-GB"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reserve="1">
  <p:cSld name="TABLE TITLE NF">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95287" y="1484313"/>
            <a:ext cx="8497887" cy="5230835"/>
          </a:xfrm>
        </p:spPr>
        <p:txBody>
          <a:bodyPr/>
          <a:lstStyle/>
          <a:p>
            <a:pPr lvl="0"/>
            <a:r>
              <a:rPr lang="en-US" noProof="0" dirty="0"/>
              <a:t>Click icon to add table</a:t>
            </a:r>
            <a:endParaRPr lang="en-NZ" noProof="0" dirty="0"/>
          </a:p>
        </p:txBody>
      </p:sp>
      <p:sp>
        <p:nvSpPr>
          <p:cNvPr id="2" name="Title 1"/>
          <p:cNvSpPr>
            <a:spLocks noGrp="1"/>
          </p:cNvSpPr>
          <p:nvPr>
            <p:ph type="title"/>
          </p:nvPr>
        </p:nvSpPr>
        <p:spPr>
          <a:xfrm>
            <a:off x="395287" y="142852"/>
            <a:ext cx="8497887" cy="1341461"/>
          </a:xfrm>
        </p:spPr>
        <p:txBody>
          <a:bodyPr/>
          <a:lstStyle>
            <a:lvl1pPr>
              <a:lnSpc>
                <a:spcPct val="90000"/>
              </a:lnSpc>
              <a:defRPr sz="3600"/>
            </a:lvl1pPr>
          </a:lstStyle>
          <a:p>
            <a:r>
              <a:rPr lang="en-US"/>
              <a:t>Click to edit Master title style</a:t>
            </a:r>
            <a:endParaRPr lang="en-NZ" dirty="0"/>
          </a:p>
        </p:txBody>
      </p:sp>
      <p:sp>
        <p:nvSpPr>
          <p:cNvPr id="4" name="Rectangle 3"/>
          <p:cNvSpPr>
            <a:spLocks noGrp="1" noChangeArrowheads="1"/>
          </p:cNvSpPr>
          <p:nvPr>
            <p:ph type="sldNum" sz="quarter" idx="10"/>
          </p:nvPr>
        </p:nvSpPr>
        <p:spPr>
          <a:xfrm>
            <a:off x="6988175" y="6284913"/>
            <a:ext cx="1905000" cy="457200"/>
          </a:xfrm>
        </p:spPr>
        <p:txBody>
          <a:bodyPr/>
          <a:lstStyle>
            <a:lvl1pPr>
              <a:defRPr/>
            </a:lvl1pPr>
          </a:lstStyle>
          <a:p>
            <a:pPr>
              <a:defRPr/>
            </a:pPr>
            <a:fld id="{8B5E7A9D-F8D3-4F4E-BCAC-CCE3C7CB914C}" type="slidenum">
              <a:rPr lang="en-GB"/>
              <a:pPr>
                <a:defRPr/>
              </a:pPr>
              <a:t>‹#›</a:t>
            </a:fld>
            <a:endParaRPr lang="en-GB"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DO NOT USE FOR PICTURES)">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EE85232-5FEE-4B91-ADA8-2CDCC139C8D1}" type="slidenum">
              <a:rPr lang="en-GB"/>
              <a:pPr>
                <a:defRPr/>
              </a:pPr>
              <a:t>‹#›</a:t>
            </a:fld>
            <a:endParaRPr lang="en-GB"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395288" y="1751013"/>
            <a:ext cx="8424862" cy="4103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Rectangle 6"/>
          <p:cNvSpPr>
            <a:spLocks noGrp="1" noChangeArrowheads="1"/>
          </p:cNvSpPr>
          <p:nvPr>
            <p:ph type="sldNum" sz="quarter" idx="10"/>
          </p:nvPr>
        </p:nvSpPr>
        <p:spPr>
          <a:ln/>
        </p:spPr>
        <p:txBody>
          <a:bodyPr/>
          <a:lstStyle>
            <a:lvl1pPr>
              <a:defRPr/>
            </a:lvl1pPr>
          </a:lstStyle>
          <a:p>
            <a:pPr>
              <a:defRPr/>
            </a:pPr>
            <a:fld id="{5932C69E-D1C1-4095-9830-5235B22FCEC7}" type="slidenum">
              <a:rPr lang="en-GB"/>
              <a:pPr>
                <a:defRPr/>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285736"/>
            <a:ext cx="8462991" cy="1143000"/>
          </a:xfrm>
        </p:spPr>
        <p:txBody>
          <a:bodyPr/>
          <a:lstStyle/>
          <a:p>
            <a:r>
              <a:rPr lang="en-US"/>
              <a:t>Click to edit Master title style</a:t>
            </a:r>
            <a:endParaRPr lang="en-NZ" dirty="0"/>
          </a:p>
        </p:txBody>
      </p:sp>
      <p:sp>
        <p:nvSpPr>
          <p:cNvPr id="3" name="Rectangle 6"/>
          <p:cNvSpPr>
            <a:spLocks noGrp="1" noChangeArrowheads="1"/>
          </p:cNvSpPr>
          <p:nvPr>
            <p:ph type="sldNum" sz="quarter" idx="10"/>
          </p:nvPr>
        </p:nvSpPr>
        <p:spPr>
          <a:ln/>
        </p:spPr>
        <p:txBody>
          <a:bodyPr/>
          <a:lstStyle>
            <a:lvl1pPr>
              <a:defRPr/>
            </a:lvl1pPr>
          </a:lstStyle>
          <a:p>
            <a:pPr>
              <a:defRPr/>
            </a:pPr>
            <a:fld id="{94A4CA1F-7404-47D9-BD4B-0BDDB8BAFF7C}" type="slidenum">
              <a:rPr lang="en-GB"/>
              <a:pPr>
                <a:defRPr/>
              </a:pPr>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214290"/>
            <a:ext cx="2017712" cy="56388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395288" y="214290"/>
            <a:ext cx="60388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6"/>
          <p:cNvSpPr>
            <a:spLocks noGrp="1" noChangeArrowheads="1"/>
          </p:cNvSpPr>
          <p:nvPr>
            <p:ph type="sldNum" sz="quarter" idx="10"/>
          </p:nvPr>
        </p:nvSpPr>
        <p:spPr>
          <a:ln/>
        </p:spPr>
        <p:txBody>
          <a:bodyPr/>
          <a:lstStyle>
            <a:lvl1pPr>
              <a:defRPr/>
            </a:lvl1pPr>
          </a:lstStyle>
          <a:p>
            <a:pPr>
              <a:defRPr/>
            </a:pPr>
            <a:fld id="{AE3176D7-9D55-475E-829A-83704EF1EA98}" type="slidenum">
              <a:rPr lang="en-GB"/>
              <a:pPr>
                <a:defRPr/>
              </a:pPr>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288" y="4406900"/>
            <a:ext cx="8391554" cy="1362075"/>
          </a:xfrm>
        </p:spPr>
        <p:txBody>
          <a:bodyPr anchor="t"/>
          <a:lstStyle>
            <a:lvl1pPr algn="l">
              <a:defRPr sz="4000" b="1" cap="all"/>
            </a:lvl1pPr>
          </a:lstStyle>
          <a:p>
            <a:r>
              <a:rPr lang="en-US"/>
              <a:t>Click to edit Master title style</a:t>
            </a:r>
            <a:endParaRPr lang="en-NZ" dirty="0"/>
          </a:p>
        </p:txBody>
      </p:sp>
      <p:sp>
        <p:nvSpPr>
          <p:cNvPr id="3" name="Text Placeholder 2"/>
          <p:cNvSpPr>
            <a:spLocks noGrp="1"/>
          </p:cNvSpPr>
          <p:nvPr>
            <p:ph type="body" idx="1"/>
          </p:nvPr>
        </p:nvSpPr>
        <p:spPr>
          <a:xfrm>
            <a:off x="395288" y="2906713"/>
            <a:ext cx="82089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84A1E90-C7D5-4653-A981-AA62219CE326}" type="slidenum">
              <a:rPr lang="en-GB"/>
              <a:pPr>
                <a:defRPr/>
              </a:pPr>
              <a:t>‹#›</a:t>
            </a:fld>
            <a:endParaRPr lang="en-GB"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381000"/>
            <a:ext cx="8208962"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3" name="Rectangle 6"/>
          <p:cNvSpPr>
            <a:spLocks noGrp="1" noChangeArrowheads="1"/>
          </p:cNvSpPr>
          <p:nvPr>
            <p:ph type="sldNum" sz="quarter" idx="10"/>
          </p:nvPr>
        </p:nvSpPr>
        <p:spPr>
          <a:ln/>
        </p:spPr>
        <p:txBody>
          <a:bodyPr/>
          <a:lstStyle>
            <a:lvl1pPr>
              <a:defRPr/>
            </a:lvl1pPr>
          </a:lstStyle>
          <a:p>
            <a:pPr>
              <a:defRPr/>
            </a:pPr>
            <a:fld id="{3CA6A4A6-751E-4845-BD24-F42E0731866F}" type="slidenum">
              <a:rPr lang="en-GB"/>
              <a:pPr>
                <a:defRPr/>
              </a:pPr>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288" y="285728"/>
            <a:ext cx="3319456" cy="1162050"/>
          </a:xfrm>
        </p:spPr>
        <p:txBody>
          <a:bodyPr anchor="b"/>
          <a:lstStyle>
            <a:lvl1pPr algn="l">
              <a:defRPr sz="2000" b="1"/>
            </a:lvl1pPr>
          </a:lstStyle>
          <a:p>
            <a:r>
              <a:rPr lang="en-US"/>
              <a:t>Click to edit Master title style</a:t>
            </a:r>
            <a:endParaRPr lang="en-NZ" dirty="0"/>
          </a:p>
        </p:txBody>
      </p:sp>
      <p:sp>
        <p:nvSpPr>
          <p:cNvPr id="3" name="Content Placeholder 2"/>
          <p:cNvSpPr>
            <a:spLocks noGrp="1"/>
          </p:cNvSpPr>
          <p:nvPr>
            <p:ph idx="1"/>
          </p:nvPr>
        </p:nvSpPr>
        <p:spPr>
          <a:xfrm>
            <a:off x="3859206" y="285728"/>
            <a:ext cx="4960944"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Text Placeholder 3"/>
          <p:cNvSpPr>
            <a:spLocks noGrp="1"/>
          </p:cNvSpPr>
          <p:nvPr>
            <p:ph type="body" sz="half" idx="2"/>
          </p:nvPr>
        </p:nvSpPr>
        <p:spPr>
          <a:xfrm>
            <a:off x="395288" y="1628775"/>
            <a:ext cx="3319456" cy="4300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25A041-91EF-453C-89DB-D970D691EB07}" type="slidenum">
              <a:rPr lang="en-GB"/>
              <a:pPr>
                <a:defRPr/>
              </a:pPr>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NF">
    <p:spTree>
      <p:nvGrpSpPr>
        <p:cNvPr id="1" name=""/>
        <p:cNvGrpSpPr/>
        <p:nvPr/>
      </p:nvGrpSpPr>
      <p:grpSpPr>
        <a:xfrm>
          <a:off x="0" y="0"/>
          <a:ext cx="0" cy="0"/>
          <a:chOff x="0" y="0"/>
          <a:chExt cx="0" cy="0"/>
        </a:xfrm>
      </p:grpSpPr>
      <p:sp>
        <p:nvSpPr>
          <p:cNvPr id="2" name="Title 1"/>
          <p:cNvSpPr>
            <a:spLocks noGrp="1"/>
          </p:cNvSpPr>
          <p:nvPr>
            <p:ph type="title"/>
          </p:nvPr>
        </p:nvSpPr>
        <p:spPr>
          <a:xfrm>
            <a:off x="395288" y="285736"/>
            <a:ext cx="8462991" cy="1143000"/>
          </a:xfrm>
        </p:spPr>
        <p:txBody>
          <a:bodyPr/>
          <a:lstStyle/>
          <a:p>
            <a:r>
              <a:rPr lang="en-US"/>
              <a:t>Click to edit Master title style</a:t>
            </a:r>
            <a:endParaRPr lang="en-NZ" dirty="0"/>
          </a:p>
        </p:txBody>
      </p:sp>
      <p:sp>
        <p:nvSpPr>
          <p:cNvPr id="3" name="Rectangle 6"/>
          <p:cNvSpPr>
            <a:spLocks noGrp="1" noChangeArrowheads="1"/>
          </p:cNvSpPr>
          <p:nvPr>
            <p:ph type="sldNum" sz="quarter" idx="10"/>
          </p:nvPr>
        </p:nvSpPr>
        <p:spPr>
          <a:xfrm>
            <a:off x="6988175" y="6284913"/>
            <a:ext cx="1905000" cy="457200"/>
          </a:xfrm>
        </p:spPr>
        <p:txBody>
          <a:bodyPr/>
          <a:lstStyle>
            <a:lvl1pPr>
              <a:defRPr/>
            </a:lvl1pPr>
          </a:lstStyle>
          <a:p>
            <a:pPr>
              <a:defRPr/>
            </a:pPr>
            <a:fld id="{DAC1E0FB-E3B6-44D8-8C00-67DFEE06575D}" type="slidenum">
              <a:rPr lang="en-GB"/>
              <a:pPr>
                <a:defRPr/>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CONTENT NF">
    <p:spTree>
      <p:nvGrpSpPr>
        <p:cNvPr id="1" name=""/>
        <p:cNvGrpSpPr/>
        <p:nvPr/>
      </p:nvGrpSpPr>
      <p:grpSpPr>
        <a:xfrm>
          <a:off x="0" y="0"/>
          <a:ext cx="0" cy="0"/>
          <a:chOff x="0" y="0"/>
          <a:chExt cx="0" cy="0"/>
        </a:xfrm>
      </p:grpSpPr>
      <p:sp>
        <p:nvSpPr>
          <p:cNvPr id="2" name="Title 1"/>
          <p:cNvSpPr>
            <a:spLocks noGrp="1"/>
          </p:cNvSpPr>
          <p:nvPr>
            <p:ph type="title"/>
          </p:nvPr>
        </p:nvSpPr>
        <p:spPr>
          <a:xfrm>
            <a:off x="395288" y="285736"/>
            <a:ext cx="8462991" cy="1143000"/>
          </a:xfrm>
        </p:spPr>
        <p:txBody>
          <a:bodyPr/>
          <a:lstStyle/>
          <a:p>
            <a:r>
              <a:rPr lang="en-US"/>
              <a:t>Click to edit Master title style</a:t>
            </a:r>
            <a:endParaRPr lang="en-NZ" dirty="0"/>
          </a:p>
        </p:txBody>
      </p:sp>
      <p:sp>
        <p:nvSpPr>
          <p:cNvPr id="3" name="Content Placeholder 2"/>
          <p:cNvSpPr>
            <a:spLocks noGrp="1"/>
          </p:cNvSpPr>
          <p:nvPr>
            <p:ph idx="1"/>
          </p:nvPr>
        </p:nvSpPr>
        <p:spPr>
          <a:xfrm>
            <a:off x="395289" y="1484312"/>
            <a:ext cx="8462991" cy="5230835"/>
          </a:xfrm>
        </p:spPr>
        <p:txBody>
          <a:bodyPr/>
          <a:lstStyle>
            <a:lvl1pPr marL="288000" indent="-252000">
              <a:lnSpc>
                <a:spcPct val="100000"/>
              </a:lnSpc>
              <a:spcBef>
                <a:spcPts val="1000"/>
              </a:spcBef>
              <a:spcAft>
                <a:spcPts val="200"/>
              </a:spcAft>
              <a:buClr>
                <a:srgbClr val="FF9900"/>
              </a:buClr>
              <a:buSzPct val="90000"/>
              <a:buFont typeface="Arial" pitchFamily="34" charset="0"/>
              <a:buChar char="•"/>
              <a:defRPr/>
            </a:lvl1pPr>
            <a:lvl2pPr marL="540000" indent="-216000">
              <a:spcBef>
                <a:spcPts val="200"/>
              </a:spcBef>
              <a:buClr>
                <a:srgbClr val="FF9900"/>
              </a:buClr>
              <a:buSzPct val="90000"/>
              <a:defRPr sz="2200"/>
            </a:lvl2pPr>
            <a:lvl3pPr marL="720000" indent="-216000">
              <a:spcBef>
                <a:spcPts val="100"/>
              </a:spcBef>
              <a:buClr>
                <a:srgbClr val="FF9900"/>
              </a:buClr>
              <a:buSzPct val="90000"/>
              <a:defRPr/>
            </a:lvl3pPr>
            <a:lvl4pPr marL="900000" indent="-216000">
              <a:spcBef>
                <a:spcPts val="100"/>
              </a:spcBef>
              <a:buClr>
                <a:srgbClr val="FF9900"/>
              </a:buClr>
              <a:buSzPct val="90000"/>
              <a:defRPr/>
            </a:lvl4pPr>
            <a:lvl5pPr marL="1080000" indent="-216000">
              <a:spcBef>
                <a:spcPts val="100"/>
              </a:spcBef>
              <a:buClr>
                <a:srgbClr val="FF9900"/>
              </a:buCl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p:cNvSpPr>
            <a:spLocks noGrp="1" noChangeArrowheads="1"/>
          </p:cNvSpPr>
          <p:nvPr>
            <p:ph type="sldNum" sz="quarter" idx="10"/>
          </p:nvPr>
        </p:nvSpPr>
        <p:spPr>
          <a:xfrm>
            <a:off x="6988175" y="6284913"/>
            <a:ext cx="1905000" cy="457200"/>
          </a:xfrm>
        </p:spPr>
        <p:txBody>
          <a:bodyPr/>
          <a:lstStyle>
            <a:lvl1pPr>
              <a:defRPr/>
            </a:lvl1pPr>
          </a:lstStyle>
          <a:p>
            <a:pPr>
              <a:defRPr/>
            </a:pPr>
            <a:fld id="{FA9CA12F-8C1A-4150-A2F2-7AF2413F617D}" type="slidenum">
              <a:rPr lang="en-GB"/>
              <a:pPr>
                <a:defRPr/>
              </a:pPr>
              <a:t>‹#›</a:t>
            </a:fld>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NF">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9" y="214290"/>
            <a:ext cx="8462991" cy="6500857"/>
          </a:xfrm>
        </p:spPr>
        <p:txBody>
          <a:bodyPr/>
          <a:lstStyle>
            <a:lvl1pPr marL="288000" indent="-252000">
              <a:lnSpc>
                <a:spcPct val="100000"/>
              </a:lnSpc>
              <a:spcBef>
                <a:spcPts val="1000"/>
              </a:spcBef>
              <a:spcAft>
                <a:spcPts val="200"/>
              </a:spcAft>
              <a:buClr>
                <a:srgbClr val="FF9900"/>
              </a:buClr>
              <a:buSzPct val="90000"/>
              <a:buFont typeface="Arial" pitchFamily="34" charset="0"/>
              <a:buChar char="•"/>
              <a:defRPr/>
            </a:lvl1pPr>
            <a:lvl2pPr marL="540000" indent="-216000">
              <a:spcBef>
                <a:spcPts val="200"/>
              </a:spcBef>
              <a:buClr>
                <a:srgbClr val="FF9900"/>
              </a:buClr>
              <a:buSzPct val="90000"/>
              <a:defRPr sz="2200"/>
            </a:lvl2pPr>
            <a:lvl3pPr marL="720000" indent="-216000">
              <a:spcBef>
                <a:spcPts val="100"/>
              </a:spcBef>
              <a:buClr>
                <a:srgbClr val="FF9900"/>
              </a:buClr>
              <a:buSzPct val="90000"/>
              <a:defRPr/>
            </a:lvl3pPr>
            <a:lvl4pPr marL="900000" indent="-216000">
              <a:spcBef>
                <a:spcPts val="100"/>
              </a:spcBef>
              <a:buClr>
                <a:srgbClr val="FF9900"/>
              </a:buClr>
              <a:buSzPct val="90000"/>
              <a:defRPr/>
            </a:lvl4pPr>
            <a:lvl5pPr marL="1080000" indent="-216000">
              <a:spcBef>
                <a:spcPts val="100"/>
              </a:spcBef>
              <a:buClr>
                <a:srgbClr val="FF9900"/>
              </a:buCl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3"/>
          <p:cNvSpPr>
            <a:spLocks noGrp="1" noChangeArrowheads="1"/>
          </p:cNvSpPr>
          <p:nvPr>
            <p:ph type="sldNum" sz="quarter" idx="10"/>
          </p:nvPr>
        </p:nvSpPr>
        <p:spPr>
          <a:xfrm>
            <a:off x="6988175" y="6284913"/>
            <a:ext cx="1905000" cy="457200"/>
          </a:xfrm>
        </p:spPr>
        <p:txBody>
          <a:bodyPr/>
          <a:lstStyle>
            <a:lvl1pPr>
              <a:defRPr/>
            </a:lvl1pPr>
          </a:lstStyle>
          <a:p>
            <a:pPr>
              <a:defRPr/>
            </a:pPr>
            <a:fld id="{81F116C1-6CA1-4531-A125-F162B62D1617}" type="slidenum">
              <a:rPr lang="en-GB"/>
              <a:pPr>
                <a:defRPr/>
              </a:pPr>
              <a:t>‹#›</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CONTENT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NZ" dirty="0"/>
          </a:p>
        </p:txBody>
      </p:sp>
      <p:sp>
        <p:nvSpPr>
          <p:cNvPr id="3" name="Content Placeholder 2"/>
          <p:cNvSpPr>
            <a:spLocks noGrp="1"/>
          </p:cNvSpPr>
          <p:nvPr>
            <p:ph sz="half" idx="1"/>
          </p:nvPr>
        </p:nvSpPr>
        <p:spPr>
          <a:xfrm>
            <a:off x="395288" y="1484313"/>
            <a:ext cx="3960812" cy="4319587"/>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p:cNvSpPr>
            <a:spLocks noGrp="1"/>
          </p:cNvSpPr>
          <p:nvPr>
            <p:ph sz="half" idx="2"/>
          </p:nvPr>
        </p:nvSpPr>
        <p:spPr>
          <a:xfrm>
            <a:off x="4786314" y="1484313"/>
            <a:ext cx="4033836" cy="4319587"/>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Rectangle 6"/>
          <p:cNvSpPr>
            <a:spLocks noGrp="1" noChangeArrowheads="1"/>
          </p:cNvSpPr>
          <p:nvPr>
            <p:ph type="sldNum" sz="quarter" idx="10"/>
          </p:nvPr>
        </p:nvSpPr>
        <p:spPr>
          <a:ln/>
        </p:spPr>
        <p:txBody>
          <a:bodyPr/>
          <a:lstStyle>
            <a:lvl1pPr>
              <a:defRPr/>
            </a:lvl1pPr>
          </a:lstStyle>
          <a:p>
            <a:pPr>
              <a:defRPr/>
            </a:pPr>
            <a:fld id="{AF492DA6-8F3E-4C07-8227-809B4B67FACE}" type="slidenum">
              <a:rPr lang="en-GB"/>
              <a:pPr>
                <a:defRPr/>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ITLE CONTENT 2 COLUMN N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NZ" dirty="0"/>
          </a:p>
        </p:txBody>
      </p:sp>
      <p:sp>
        <p:nvSpPr>
          <p:cNvPr id="3" name="Content Placeholder 2"/>
          <p:cNvSpPr>
            <a:spLocks noGrp="1"/>
          </p:cNvSpPr>
          <p:nvPr>
            <p:ph sz="half" idx="1"/>
          </p:nvPr>
        </p:nvSpPr>
        <p:spPr>
          <a:xfrm>
            <a:off x="395288" y="1484313"/>
            <a:ext cx="3960812" cy="52578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Content Placeholder 3"/>
          <p:cNvSpPr>
            <a:spLocks noGrp="1"/>
          </p:cNvSpPr>
          <p:nvPr>
            <p:ph sz="half" idx="2"/>
          </p:nvPr>
        </p:nvSpPr>
        <p:spPr>
          <a:xfrm>
            <a:off x="4786314" y="1484313"/>
            <a:ext cx="4033836" cy="52578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Rectangle 3"/>
          <p:cNvSpPr>
            <a:spLocks noGrp="1" noChangeArrowheads="1"/>
          </p:cNvSpPr>
          <p:nvPr>
            <p:ph type="sldNum" sz="quarter" idx="10"/>
          </p:nvPr>
        </p:nvSpPr>
        <p:spPr>
          <a:xfrm>
            <a:off x="6988175" y="6284913"/>
            <a:ext cx="1905000" cy="457200"/>
          </a:xfrm>
        </p:spPr>
        <p:txBody>
          <a:bodyPr/>
          <a:lstStyle>
            <a:lvl1pPr>
              <a:defRPr/>
            </a:lvl1pPr>
          </a:lstStyle>
          <a:p>
            <a:pPr>
              <a:defRPr/>
            </a:pPr>
            <a:fld id="{A250FC7D-E20B-4B8E-B358-035B653665E2}" type="slidenum">
              <a:rPr lang="en-GB"/>
              <a:pPr>
                <a:defRPr/>
              </a:pPr>
              <a:t>‹#›</a:t>
            </a:fld>
            <a:endParaRPr lang="en-GB"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ITLE and CONTENT - 2 COLUMN SUBHEADINGS">
    <p:spTree>
      <p:nvGrpSpPr>
        <p:cNvPr id="1" name=""/>
        <p:cNvGrpSpPr/>
        <p:nvPr/>
      </p:nvGrpSpPr>
      <p:grpSpPr>
        <a:xfrm>
          <a:off x="0" y="0"/>
          <a:ext cx="0" cy="0"/>
          <a:chOff x="0" y="0"/>
          <a:chExt cx="0" cy="0"/>
        </a:xfrm>
      </p:grpSpPr>
      <p:sp>
        <p:nvSpPr>
          <p:cNvPr id="2" name="Title 1"/>
          <p:cNvSpPr>
            <a:spLocks noGrp="1"/>
          </p:cNvSpPr>
          <p:nvPr>
            <p:ph type="title"/>
          </p:nvPr>
        </p:nvSpPr>
        <p:spPr>
          <a:xfrm>
            <a:off x="395288" y="285728"/>
            <a:ext cx="8424862" cy="1143000"/>
          </a:xfrm>
        </p:spPr>
        <p:txBody>
          <a:bodyPr/>
          <a:lstStyle>
            <a:lvl1pPr>
              <a:defRPr/>
            </a:lvl1pPr>
          </a:lstStyle>
          <a:p>
            <a:r>
              <a:rPr lang="en-US"/>
              <a:t>Click to edit Master title style</a:t>
            </a:r>
            <a:endParaRPr lang="en-NZ" dirty="0"/>
          </a:p>
        </p:txBody>
      </p:sp>
      <p:sp>
        <p:nvSpPr>
          <p:cNvPr id="3" name="Text Placeholder 2"/>
          <p:cNvSpPr>
            <a:spLocks noGrp="1"/>
          </p:cNvSpPr>
          <p:nvPr>
            <p:ph type="body" idx="1"/>
          </p:nvPr>
        </p:nvSpPr>
        <p:spPr>
          <a:xfrm>
            <a:off x="395288" y="1484313"/>
            <a:ext cx="4033836" cy="784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288" y="2339975"/>
            <a:ext cx="4033836" cy="35893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Text Placeholder 4"/>
          <p:cNvSpPr>
            <a:spLocks noGrp="1"/>
          </p:cNvSpPr>
          <p:nvPr>
            <p:ph type="body" sz="quarter" idx="3"/>
          </p:nvPr>
        </p:nvSpPr>
        <p:spPr>
          <a:xfrm>
            <a:off x="4727575" y="1484313"/>
            <a:ext cx="4092575" cy="7842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575" y="2339975"/>
            <a:ext cx="4092575" cy="35893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7" name="Rectangle 6"/>
          <p:cNvSpPr>
            <a:spLocks noGrp="1" noChangeArrowheads="1"/>
          </p:cNvSpPr>
          <p:nvPr>
            <p:ph type="sldNum" sz="quarter" idx="10"/>
          </p:nvPr>
        </p:nvSpPr>
        <p:spPr>
          <a:ln/>
        </p:spPr>
        <p:txBody>
          <a:bodyPr/>
          <a:lstStyle>
            <a:lvl1pPr>
              <a:defRPr/>
            </a:lvl1pPr>
          </a:lstStyle>
          <a:p>
            <a:pPr>
              <a:defRPr/>
            </a:pPr>
            <a:fld id="{ED6B3BEA-F351-4038-B3A8-5F68F3A43AAA}" type="slidenum">
              <a:rPr lang="en-GB"/>
              <a:pPr>
                <a:defRPr/>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pic>
        <p:nvPicPr>
          <p:cNvPr id="6" name="Picture 5" descr="ppt template footer UPDATED.jpg"/>
          <p:cNvPicPr>
            <a:picLocks noChangeAspect="1"/>
          </p:cNvPicPr>
          <p:nvPr userDrawn="1"/>
        </p:nvPicPr>
        <p:blipFill>
          <a:blip r:embed="rId35" cstate="print"/>
          <a:stretch>
            <a:fillRect/>
          </a:stretch>
        </p:blipFill>
        <p:spPr>
          <a:xfrm>
            <a:off x="0" y="6000750"/>
            <a:ext cx="9144000" cy="857250"/>
          </a:xfrm>
          <a:prstGeom prst="rect">
            <a:avLst/>
          </a:prstGeom>
        </p:spPr>
      </p:pic>
      <p:sp>
        <p:nvSpPr>
          <p:cNvPr id="1027" name="Rectangle 4"/>
          <p:cNvSpPr>
            <a:spLocks noGrp="1" noChangeArrowheads="1"/>
          </p:cNvSpPr>
          <p:nvPr>
            <p:ph type="title"/>
          </p:nvPr>
        </p:nvSpPr>
        <p:spPr bwMode="auto">
          <a:xfrm>
            <a:off x="395288" y="285750"/>
            <a:ext cx="84629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9" name="Rectangle 5"/>
          <p:cNvSpPr>
            <a:spLocks noGrp="1" noChangeArrowheads="1"/>
          </p:cNvSpPr>
          <p:nvPr>
            <p:ph type="body" idx="1"/>
          </p:nvPr>
        </p:nvSpPr>
        <p:spPr bwMode="auto">
          <a:xfrm>
            <a:off x="395288" y="1484313"/>
            <a:ext cx="8462962"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2758" name="Rectangle 6"/>
          <p:cNvSpPr>
            <a:spLocks noGrp="1" noChangeArrowheads="1"/>
          </p:cNvSpPr>
          <p:nvPr>
            <p:ph type="sldNum" sz="quarter" idx="4"/>
          </p:nvPr>
        </p:nvSpPr>
        <p:spPr bwMode="auto">
          <a:xfrm>
            <a:off x="59293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A737BDCD-7A0E-4204-ACD7-2B20AA72C7B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306" r:id="rId4"/>
    <p:sldLayoutId id="2147484307" r:id="rId5"/>
    <p:sldLayoutId id="2147484308" r:id="rId6"/>
    <p:sldLayoutId id="2147484295" r:id="rId7"/>
    <p:sldLayoutId id="2147484309" r:id="rId8"/>
    <p:sldLayoutId id="2147484296" r:id="rId9"/>
    <p:sldLayoutId id="2147484310" r:id="rId10"/>
    <p:sldLayoutId id="2147484297" r:id="rId11"/>
    <p:sldLayoutId id="2147484311" r:id="rId12"/>
    <p:sldLayoutId id="2147484298" r:id="rId13"/>
    <p:sldLayoutId id="2147484312" r:id="rId14"/>
    <p:sldLayoutId id="2147484313" r:id="rId15"/>
    <p:sldLayoutId id="2147484314" r:id="rId16"/>
    <p:sldLayoutId id="2147484299" r:id="rId17"/>
    <p:sldLayoutId id="2147484315" r:id="rId18"/>
    <p:sldLayoutId id="2147484316" r:id="rId19"/>
    <p:sldLayoutId id="2147484317" r:id="rId20"/>
    <p:sldLayoutId id="2147484318" r:id="rId21"/>
    <p:sldLayoutId id="2147484319" r:id="rId22"/>
    <p:sldLayoutId id="2147484320" r:id="rId23"/>
    <p:sldLayoutId id="2147484321" r:id="rId24"/>
    <p:sldLayoutId id="2147484322" r:id="rId25"/>
    <p:sldLayoutId id="2147484323" r:id="rId26"/>
    <p:sldLayoutId id="2147484324" r:id="rId27"/>
    <p:sldLayoutId id="2147484300" r:id="rId28"/>
    <p:sldLayoutId id="2147484301" r:id="rId29"/>
    <p:sldLayoutId id="2147484302" r:id="rId30"/>
    <p:sldLayoutId id="2147484303" r:id="rId31"/>
    <p:sldLayoutId id="2147484304" r:id="rId32"/>
    <p:sldLayoutId id="2147484305" r:id="rId33"/>
  </p:sldLayoutIdLst>
  <p:transition>
    <p:fade/>
  </p:transition>
  <p:txStyles>
    <p:titleStyle>
      <a:lvl1pPr algn="l" rtl="0" eaLnBrk="1" fontAlgn="base" hangingPunct="1">
        <a:lnSpc>
          <a:spcPct val="90000"/>
        </a:lnSpc>
        <a:spcBef>
          <a:spcPct val="0"/>
        </a:spcBef>
        <a:spcAft>
          <a:spcPts val="600"/>
        </a:spcAft>
        <a:defRPr sz="4000">
          <a:solidFill>
            <a:srgbClr val="00549E"/>
          </a:solidFill>
          <a:latin typeface="+mj-lt"/>
          <a:ea typeface="+mj-ea"/>
          <a:cs typeface="+mj-cs"/>
        </a:defRPr>
      </a:lvl1pPr>
      <a:lvl2pPr algn="l" rtl="0" eaLnBrk="1" fontAlgn="base" hangingPunct="1">
        <a:lnSpc>
          <a:spcPct val="90000"/>
        </a:lnSpc>
        <a:spcBef>
          <a:spcPct val="0"/>
        </a:spcBef>
        <a:spcAft>
          <a:spcPts val="600"/>
        </a:spcAft>
        <a:defRPr sz="4000">
          <a:solidFill>
            <a:srgbClr val="00549E"/>
          </a:solidFill>
          <a:latin typeface="Arial" pitchFamily="34" charset="0"/>
        </a:defRPr>
      </a:lvl2pPr>
      <a:lvl3pPr algn="l" rtl="0" eaLnBrk="1" fontAlgn="base" hangingPunct="1">
        <a:lnSpc>
          <a:spcPct val="90000"/>
        </a:lnSpc>
        <a:spcBef>
          <a:spcPct val="0"/>
        </a:spcBef>
        <a:spcAft>
          <a:spcPts val="600"/>
        </a:spcAft>
        <a:defRPr sz="4000">
          <a:solidFill>
            <a:srgbClr val="00549E"/>
          </a:solidFill>
          <a:latin typeface="Arial" pitchFamily="34" charset="0"/>
        </a:defRPr>
      </a:lvl3pPr>
      <a:lvl4pPr algn="l" rtl="0" eaLnBrk="1" fontAlgn="base" hangingPunct="1">
        <a:lnSpc>
          <a:spcPct val="90000"/>
        </a:lnSpc>
        <a:spcBef>
          <a:spcPct val="0"/>
        </a:spcBef>
        <a:spcAft>
          <a:spcPts val="600"/>
        </a:spcAft>
        <a:defRPr sz="4000">
          <a:solidFill>
            <a:srgbClr val="00549E"/>
          </a:solidFill>
          <a:latin typeface="Arial" pitchFamily="34" charset="0"/>
        </a:defRPr>
      </a:lvl4pPr>
      <a:lvl5pPr algn="l" rtl="0" eaLnBrk="1" fontAlgn="base" hangingPunct="1">
        <a:lnSpc>
          <a:spcPct val="90000"/>
        </a:lnSpc>
        <a:spcBef>
          <a:spcPct val="0"/>
        </a:spcBef>
        <a:spcAft>
          <a:spcPts val="600"/>
        </a:spcAft>
        <a:defRPr sz="4000">
          <a:solidFill>
            <a:srgbClr val="00549E"/>
          </a:solidFill>
          <a:latin typeface="Arial" pitchFamily="34" charset="0"/>
        </a:defRPr>
      </a:lvl5pPr>
      <a:lvl6pPr marL="457200" algn="l" rtl="0" eaLnBrk="1" fontAlgn="base" hangingPunct="1">
        <a:lnSpc>
          <a:spcPct val="90000"/>
        </a:lnSpc>
        <a:spcBef>
          <a:spcPct val="0"/>
        </a:spcBef>
        <a:spcAft>
          <a:spcPct val="0"/>
        </a:spcAft>
        <a:defRPr sz="4400" b="1" i="1">
          <a:solidFill>
            <a:srgbClr val="0F0070"/>
          </a:solidFill>
          <a:latin typeface="Arial" pitchFamily="34" charset="0"/>
        </a:defRPr>
      </a:lvl6pPr>
      <a:lvl7pPr marL="914400" algn="l" rtl="0" eaLnBrk="1" fontAlgn="base" hangingPunct="1">
        <a:lnSpc>
          <a:spcPct val="90000"/>
        </a:lnSpc>
        <a:spcBef>
          <a:spcPct val="0"/>
        </a:spcBef>
        <a:spcAft>
          <a:spcPct val="0"/>
        </a:spcAft>
        <a:defRPr sz="4400" b="1" i="1">
          <a:solidFill>
            <a:srgbClr val="0F0070"/>
          </a:solidFill>
          <a:latin typeface="Arial" pitchFamily="34" charset="0"/>
        </a:defRPr>
      </a:lvl7pPr>
      <a:lvl8pPr marL="1371600" algn="l" rtl="0" eaLnBrk="1" fontAlgn="base" hangingPunct="1">
        <a:lnSpc>
          <a:spcPct val="90000"/>
        </a:lnSpc>
        <a:spcBef>
          <a:spcPct val="0"/>
        </a:spcBef>
        <a:spcAft>
          <a:spcPct val="0"/>
        </a:spcAft>
        <a:defRPr sz="4400" b="1" i="1">
          <a:solidFill>
            <a:srgbClr val="0F0070"/>
          </a:solidFill>
          <a:latin typeface="Arial" pitchFamily="34" charset="0"/>
        </a:defRPr>
      </a:lvl8pPr>
      <a:lvl9pPr marL="1828800" algn="l" rtl="0" eaLnBrk="1" fontAlgn="base" hangingPunct="1">
        <a:lnSpc>
          <a:spcPct val="90000"/>
        </a:lnSpc>
        <a:spcBef>
          <a:spcPct val="0"/>
        </a:spcBef>
        <a:spcAft>
          <a:spcPct val="0"/>
        </a:spcAft>
        <a:defRPr sz="4400" b="1" i="1">
          <a:solidFill>
            <a:srgbClr val="0F0070"/>
          </a:solidFill>
          <a:latin typeface="Arial" pitchFamily="34" charset="0"/>
        </a:defRPr>
      </a:lvl9pPr>
    </p:titleStyle>
    <p:bodyStyle>
      <a:lvl1pPr marL="287338" indent="-250825" algn="l" rtl="0" eaLnBrk="1" fontAlgn="base" hangingPunct="1">
        <a:spcBef>
          <a:spcPts val="1000"/>
        </a:spcBef>
        <a:spcAft>
          <a:spcPts val="200"/>
        </a:spcAft>
        <a:buClr>
          <a:srgbClr val="FF9900"/>
        </a:buClr>
        <a:buSzPct val="90000"/>
        <a:buFont typeface="Arial" charset="0"/>
        <a:buChar char="•"/>
        <a:defRPr sz="2800" kern="1200" spc="-20">
          <a:solidFill>
            <a:schemeClr val="tx1"/>
          </a:solidFill>
          <a:latin typeface="+mn-lt"/>
          <a:ea typeface="+mn-ea"/>
          <a:cs typeface="+mn-cs"/>
        </a:defRPr>
      </a:lvl1pPr>
      <a:lvl2pPr marL="539750" indent="-215900" algn="l" rtl="0" eaLnBrk="1" fontAlgn="base" hangingPunct="1">
        <a:spcBef>
          <a:spcPts val="100"/>
        </a:spcBef>
        <a:spcAft>
          <a:spcPts val="300"/>
        </a:spcAft>
        <a:buClr>
          <a:srgbClr val="FF9900"/>
        </a:buClr>
        <a:buSzPct val="90000"/>
        <a:buFont typeface="Arial" charset="0"/>
        <a:buChar char="•"/>
        <a:defRPr sz="2200">
          <a:solidFill>
            <a:schemeClr val="tx1"/>
          </a:solidFill>
          <a:latin typeface="+mn-lt"/>
        </a:defRPr>
      </a:lvl2pPr>
      <a:lvl3pPr marL="719138" indent="-215900" algn="l" rtl="0" eaLnBrk="1" fontAlgn="base" hangingPunct="1">
        <a:spcBef>
          <a:spcPts val="100"/>
        </a:spcBef>
        <a:spcAft>
          <a:spcPts val="300"/>
        </a:spcAft>
        <a:buClr>
          <a:srgbClr val="FF9900"/>
        </a:buClr>
        <a:buSzPct val="90000"/>
        <a:buFont typeface="Arial" charset="0"/>
        <a:buChar char="•"/>
        <a:defRPr sz="2000">
          <a:solidFill>
            <a:schemeClr val="tx1"/>
          </a:solidFill>
          <a:latin typeface="+mn-lt"/>
        </a:defRPr>
      </a:lvl3pPr>
      <a:lvl4pPr marL="898525"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4pPr>
      <a:lvl5pPr marL="1079500"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5pPr>
      <a:lvl6pPr marL="25146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6pPr>
      <a:lvl7pPr marL="29718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7pPr>
      <a:lvl8pPr marL="34290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8pPr>
      <a:lvl9pPr marL="38862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288" y="1556792"/>
            <a:ext cx="8462991" cy="3384376"/>
          </a:xfrm>
        </p:spPr>
        <p:txBody>
          <a:bodyPr/>
          <a:lstStyle/>
          <a:p>
            <a:pPr algn="ctr"/>
            <a:r>
              <a:rPr lang="en-NZ" b="1" dirty="0"/>
              <a:t>Waikato </a:t>
            </a:r>
            <a:r>
              <a:rPr lang="en-NZ" b="1" dirty="0" smtClean="0"/>
              <a:t>Stormwater</a:t>
            </a:r>
            <a:br>
              <a:rPr lang="en-NZ" b="1" dirty="0" smtClean="0"/>
            </a:br>
            <a:r>
              <a:rPr lang="en-NZ" b="1" dirty="0" smtClean="0"/>
              <a:t>Management Guidelines</a:t>
            </a:r>
            <a:r>
              <a:rPr lang="en-NZ" dirty="0"/>
              <a:t/>
            </a:r>
            <a:br>
              <a:rPr lang="en-NZ" dirty="0"/>
            </a:br>
            <a:r>
              <a:rPr lang="en-NZ" dirty="0"/>
              <a:t/>
            </a:r>
            <a:br>
              <a:rPr lang="en-NZ" dirty="0"/>
            </a:br>
            <a:r>
              <a:rPr lang="en-NZ" sz="3200" dirty="0"/>
              <a:t>Brian </a:t>
            </a:r>
            <a:r>
              <a:rPr lang="en-NZ" sz="3200" dirty="0" smtClean="0"/>
              <a:t>Richmond and Megan Wood</a:t>
            </a:r>
            <a:r>
              <a:rPr lang="en-NZ" dirty="0"/>
              <a:t/>
            </a:r>
            <a:br>
              <a:rPr lang="en-NZ" dirty="0"/>
            </a:br>
            <a:endParaRPr lang="en-NZ" dirty="0"/>
          </a:p>
        </p:txBody>
      </p:sp>
    </p:spTree>
    <p:extLst>
      <p:ext uri="{BB962C8B-B14F-4D97-AF65-F5344CB8AC3E}">
        <p14:creationId xmlns:p14="http://schemas.microsoft.com/office/powerpoint/2010/main" val="174950059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556792"/>
            <a:ext cx="1944216" cy="1754326"/>
          </a:xfrm>
          <a:prstGeom prst="rect">
            <a:avLst/>
          </a:prstGeom>
        </p:spPr>
        <p:txBody>
          <a:bodyPr wrap="square">
            <a:spAutoFit/>
          </a:bodyPr>
          <a:lstStyle/>
          <a:p>
            <a:r>
              <a:rPr lang="en-NZ" sz="3600" b="1" dirty="0">
                <a:solidFill>
                  <a:srgbClr val="00549E"/>
                </a:solidFill>
                <a:latin typeface="Arial" panose="020B0604020202020204" pitchFamily="34" charset="0"/>
                <a:cs typeface="Arial" panose="020B0604020202020204" pitchFamily="34" charset="0"/>
              </a:rPr>
              <a:t>LID </a:t>
            </a:r>
          </a:p>
          <a:p>
            <a:r>
              <a:rPr lang="en-NZ" sz="3600" b="1" dirty="0">
                <a:solidFill>
                  <a:srgbClr val="00549E"/>
                </a:solidFill>
                <a:latin typeface="Arial" panose="020B0604020202020204" pitchFamily="34" charset="0"/>
                <a:cs typeface="Arial" panose="020B0604020202020204" pitchFamily="34" charset="0"/>
              </a:rPr>
              <a:t>scoring </a:t>
            </a:r>
          </a:p>
          <a:p>
            <a:r>
              <a:rPr lang="en-NZ" sz="3600" b="1" dirty="0">
                <a:solidFill>
                  <a:srgbClr val="00549E"/>
                </a:solidFill>
                <a:latin typeface="Arial" panose="020B0604020202020204" pitchFamily="34" charset="0"/>
                <a:cs typeface="Arial" panose="020B0604020202020204" pitchFamily="34" charset="0"/>
              </a:rPr>
              <a:t>matrix</a:t>
            </a:r>
          </a:p>
        </p:txBody>
      </p:sp>
      <p:graphicFrame>
        <p:nvGraphicFramePr>
          <p:cNvPr id="6" name="Table 5"/>
          <p:cNvGraphicFramePr>
            <a:graphicFrameLocks noGrp="1"/>
          </p:cNvGraphicFramePr>
          <p:nvPr>
            <p:extLst>
              <p:ext uri="{D42A27DB-BD31-4B8C-83A1-F6EECF244321}">
                <p14:modId xmlns:p14="http://schemas.microsoft.com/office/powerpoint/2010/main" val="2738307521"/>
              </p:ext>
            </p:extLst>
          </p:nvPr>
        </p:nvGraphicFramePr>
        <p:xfrm>
          <a:off x="2627785" y="44623"/>
          <a:ext cx="5256582" cy="6768757"/>
        </p:xfrm>
        <a:graphic>
          <a:graphicData uri="http://schemas.openxmlformats.org/drawingml/2006/table">
            <a:tbl>
              <a:tblPr firstRow="1" firstCol="1" bandRow="1">
                <a:tableStyleId>{5C22544A-7EE6-4342-B048-85BDC9FD1C3A}</a:tableStyleId>
              </a:tblPr>
              <a:tblGrid>
                <a:gridCol w="1284151">
                  <a:extLst>
                    <a:ext uri="{9D8B030D-6E8A-4147-A177-3AD203B41FA5}">
                      <a16:colId xmlns:a16="http://schemas.microsoft.com/office/drawing/2014/main" xmlns="" val="20000"/>
                    </a:ext>
                  </a:extLst>
                </a:gridCol>
                <a:gridCol w="1524160">
                  <a:extLst>
                    <a:ext uri="{9D8B030D-6E8A-4147-A177-3AD203B41FA5}">
                      <a16:colId xmlns:a16="http://schemas.microsoft.com/office/drawing/2014/main" xmlns="" val="20001"/>
                    </a:ext>
                  </a:extLst>
                </a:gridCol>
                <a:gridCol w="1368152">
                  <a:extLst>
                    <a:ext uri="{9D8B030D-6E8A-4147-A177-3AD203B41FA5}">
                      <a16:colId xmlns:a16="http://schemas.microsoft.com/office/drawing/2014/main" xmlns="" val="20002"/>
                    </a:ext>
                  </a:extLst>
                </a:gridCol>
                <a:gridCol w="1080119">
                  <a:extLst>
                    <a:ext uri="{9D8B030D-6E8A-4147-A177-3AD203B41FA5}">
                      <a16:colId xmlns:a16="http://schemas.microsoft.com/office/drawing/2014/main" xmlns="" val="20003"/>
                    </a:ext>
                  </a:extLst>
                </a:gridCol>
              </a:tblGrid>
              <a:tr h="325705">
                <a:tc>
                  <a:txBody>
                    <a:bodyPr/>
                    <a:lstStyle/>
                    <a:p>
                      <a:pPr algn="l">
                        <a:spcBef>
                          <a:spcPts val="200"/>
                        </a:spcBef>
                        <a:spcAft>
                          <a:spcPts val="200"/>
                        </a:spcAft>
                      </a:pPr>
                      <a:r>
                        <a:rPr lang="en-GB" sz="800" dirty="0">
                          <a:solidFill>
                            <a:srgbClr val="0F0070"/>
                          </a:solidFill>
                          <a:effectLst/>
                        </a:rPr>
                        <a:t>Implementation elements</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solidFill>
                            <a:srgbClr val="0F0070"/>
                          </a:solidFill>
                          <a:effectLst/>
                        </a:rPr>
                        <a:t>Typical components</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solidFill>
                            <a:srgbClr val="0F0070"/>
                          </a:solidFill>
                          <a:effectLst/>
                        </a:rPr>
                        <a:t>Maximum Individual score</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00"/>
                        </a:spcBef>
                        <a:spcAft>
                          <a:spcPts val="200"/>
                        </a:spcAft>
                      </a:pPr>
                      <a:r>
                        <a:rPr lang="en-GB" sz="800" dirty="0">
                          <a:solidFill>
                            <a:srgbClr val="0F0070"/>
                          </a:solidFill>
                          <a:effectLst/>
                        </a:rPr>
                        <a:t>Total score for each item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82014">
                <a:tc>
                  <a:txBody>
                    <a:bodyPr/>
                    <a:lstStyle/>
                    <a:p>
                      <a:pPr algn="l">
                        <a:spcBef>
                          <a:spcPts val="200"/>
                        </a:spcBef>
                        <a:spcAft>
                          <a:spcPts val="200"/>
                        </a:spcAft>
                      </a:pPr>
                      <a:r>
                        <a:rPr lang="en-GB" sz="800" dirty="0">
                          <a:solidFill>
                            <a:srgbClr val="0F0070"/>
                          </a:solidFill>
                          <a:effectLst/>
                        </a:rPr>
                        <a:t>Source control maximised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Water reuse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smtClean="0">
                          <a:effectLst/>
                        </a:rPr>
                        <a:t>0-4 </a:t>
                      </a:r>
                      <a:r>
                        <a:rPr lang="en-GB" sz="800" dirty="0">
                          <a:effectLst/>
                        </a:rPr>
                        <a:t>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5786">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Site disturbance reduced from a conventional development approach</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0-3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42981">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Impervious surfaces reduced from a traditional approach</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0-3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59792">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Use of building or site materials that do not contaminate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 or 1 for residential</a:t>
                      </a:r>
                      <a:endParaRPr lang="en-NZ" sz="800" dirty="0">
                        <a:effectLst/>
                      </a:endParaRPr>
                    </a:p>
                    <a:p>
                      <a:pPr algn="l">
                        <a:spcBef>
                          <a:spcPts val="200"/>
                        </a:spcBef>
                        <a:spcAft>
                          <a:spcPts val="200"/>
                        </a:spcAft>
                      </a:pPr>
                      <a:r>
                        <a:rPr lang="en-GB" sz="800" dirty="0">
                          <a:effectLst/>
                        </a:rPr>
                        <a:t>0-3 for commercial or industrial</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08410">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Existing streams and gullies located on site (including ephemeral) are protected and enhanced. The entire stream other than possible crossings shall be protected to qualify for points.</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 or 3</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90148">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Riparian corridors are protected, enhanced or created</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smtClean="0">
                          <a:effectLst/>
                        </a:rPr>
                        <a:t>0-3</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5435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Bef>
                          <a:spcPts val="200"/>
                        </a:spcBef>
                        <a:spcAft>
                          <a:spcPts val="200"/>
                        </a:spcAft>
                      </a:pPr>
                      <a:r>
                        <a:rPr lang="en-GB" sz="800" dirty="0">
                          <a:effectLst/>
                        </a:rPr>
                        <a:t>Protection and future preservation of existing native bush </a:t>
                      </a:r>
                      <a:r>
                        <a:rPr lang="en-GB" sz="800" dirty="0" smtClean="0">
                          <a:effectLst/>
                        </a:rPr>
                        <a:t>areas</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0-2 depending on percentage of site area</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21185">
                <a:tc>
                  <a:txBody>
                    <a:bodyPr/>
                    <a:lstStyle/>
                    <a:p>
                      <a:pPr algn="l">
                        <a:spcBef>
                          <a:spcPts val="200"/>
                        </a:spcBef>
                        <a:spcAft>
                          <a:spcPts val="200"/>
                        </a:spcAft>
                      </a:pPr>
                      <a:r>
                        <a:rPr lang="en-GB" sz="800" dirty="0">
                          <a:solidFill>
                            <a:srgbClr val="0F0070"/>
                          </a:solidFill>
                          <a:effectLst/>
                        </a:rPr>
                        <a:t>LID stormwater practices used</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Infiltration practices to reduce runoff volume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0-6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8201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Revegetation of open space areas as bush</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0-3 depending on % of site covered</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8201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Bioretention</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0-6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8201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Swales and filter strips</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0-3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8201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Tree pits</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0-6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282014">
                <a:tc>
                  <a:txBody>
                    <a:bodyPr/>
                    <a:lstStyle/>
                    <a:p>
                      <a:pPr algn="l">
                        <a:spcBef>
                          <a:spcPts val="200"/>
                        </a:spcBef>
                        <a:spcAft>
                          <a:spcPts val="200"/>
                        </a:spcAft>
                      </a:pPr>
                      <a:r>
                        <a:rPr lang="en-GB" sz="800" dirty="0">
                          <a:solidFill>
                            <a:srgbClr val="0F0070"/>
                          </a:solidFill>
                          <a:effectLst/>
                        </a:rPr>
                        <a:t>Traditional mitigation</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Constructed wetlands</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0-4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28201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Wet ponds</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0-1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28201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Innovative devices</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0-1 depending on % of runoff capture</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228654">
                <a:tc>
                  <a:txBody>
                    <a:bodyPr/>
                    <a:lstStyle/>
                    <a:p>
                      <a:pPr algn="l">
                        <a:spcBef>
                          <a:spcPts val="200"/>
                        </a:spcBef>
                        <a:spcAft>
                          <a:spcPts val="200"/>
                        </a:spcAft>
                      </a:pPr>
                      <a:r>
                        <a:rPr lang="en-GB" sz="800" dirty="0">
                          <a:solidFill>
                            <a:srgbClr val="0F0070"/>
                          </a:solidFill>
                          <a:effectLst/>
                        </a:rPr>
                        <a:t> </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Detention ponds (normally dry)</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0</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546885">
                <a:tc>
                  <a:txBody>
                    <a:bodyPr/>
                    <a:lstStyle/>
                    <a:p>
                      <a:pPr algn="l">
                        <a:spcBef>
                          <a:spcPts val="200"/>
                        </a:spcBef>
                        <a:spcAft>
                          <a:spcPts val="200"/>
                        </a:spcAft>
                      </a:pP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NZ" sz="800" dirty="0" smtClean="0">
                          <a:effectLst/>
                          <a:latin typeface="Arial"/>
                          <a:ea typeface="Times New Roman"/>
                          <a:cs typeface="Times New Roman"/>
                        </a:rPr>
                        <a:t>Stormwater management is designed to be an integral and</a:t>
                      </a:r>
                      <a:r>
                        <a:rPr lang="en-NZ" sz="800" baseline="0" dirty="0" smtClean="0">
                          <a:effectLst/>
                          <a:latin typeface="Arial"/>
                          <a:ea typeface="Times New Roman"/>
                          <a:cs typeface="Times New Roman"/>
                        </a:rPr>
                        <a:t> well considered part of the urban design</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NZ" sz="800" dirty="0" smtClean="0">
                          <a:effectLst/>
                          <a:latin typeface="Arial"/>
                          <a:ea typeface="Times New Roman"/>
                          <a:cs typeface="Times New Roman"/>
                        </a:rPr>
                        <a:t>0-2</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745">
                <a:tc gridSpan="3">
                  <a:txBody>
                    <a:bodyPr/>
                    <a:lstStyle/>
                    <a:p>
                      <a:pPr algn="l">
                        <a:spcBef>
                          <a:spcPts val="200"/>
                        </a:spcBef>
                        <a:spcAft>
                          <a:spcPts val="200"/>
                        </a:spcAft>
                      </a:pPr>
                      <a:r>
                        <a:rPr lang="en-GB" sz="800" dirty="0">
                          <a:solidFill>
                            <a:srgbClr val="0F0070"/>
                          </a:solidFill>
                          <a:effectLst/>
                        </a:rPr>
                        <a:t>Total score</a:t>
                      </a:r>
                      <a:endParaRPr lang="en-NZ" sz="800" dirty="0">
                        <a:solidFill>
                          <a:srgbClr val="0F0070"/>
                        </a:solidFill>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NZ" dirty="0"/>
                    </a:p>
                  </a:txBody>
                  <a:tcPr/>
                </a:tc>
                <a:tc hMerge="1">
                  <a:txBody>
                    <a:bodyPr/>
                    <a:lstStyle/>
                    <a:p>
                      <a:pPr algn="l">
                        <a:spcBef>
                          <a:spcPts val="200"/>
                        </a:spcBef>
                        <a:spcAft>
                          <a:spcPts val="200"/>
                        </a:spcAft>
                      </a:pP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00"/>
                        </a:spcBef>
                        <a:spcAft>
                          <a:spcPts val="200"/>
                        </a:spcAft>
                      </a:pPr>
                      <a:r>
                        <a:rPr lang="en-GB" sz="800" dirty="0">
                          <a:effectLst/>
                        </a:rPr>
                        <a:t> </a:t>
                      </a:r>
                      <a:endParaRPr lang="en-NZ" sz="800" dirty="0">
                        <a:effectLst/>
                        <a:latin typeface="Arial"/>
                        <a:ea typeface="Times New Roman"/>
                        <a:cs typeface="Times New Roman"/>
                      </a:endParaRPr>
                    </a:p>
                  </a:txBody>
                  <a:tcPr marL="38794" marR="38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val="25934133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34" y="265805"/>
            <a:ext cx="4282440" cy="3025140"/>
          </a:xfrm>
          <a:prstGeom prst="rect">
            <a:avLst/>
          </a:prstGeom>
        </p:spPr>
      </p:pic>
      <p:pic>
        <p:nvPicPr>
          <p:cNvPr id="5" name="Picture 4"/>
          <p:cNvPicPr>
            <a:picLocks noChangeAspect="1"/>
          </p:cNvPicPr>
          <p:nvPr/>
        </p:nvPicPr>
        <p:blipFill>
          <a:blip r:embed="rId3"/>
          <a:stretch>
            <a:fillRect/>
          </a:stretch>
        </p:blipFill>
        <p:spPr>
          <a:xfrm>
            <a:off x="4485705" y="265805"/>
            <a:ext cx="4625340" cy="3025140"/>
          </a:xfrm>
          <a:prstGeom prst="rect">
            <a:avLst/>
          </a:prstGeom>
        </p:spPr>
      </p:pic>
      <p:pic>
        <p:nvPicPr>
          <p:cNvPr id="6" name="Picture 5"/>
          <p:cNvPicPr>
            <a:picLocks noChangeAspect="1"/>
          </p:cNvPicPr>
          <p:nvPr/>
        </p:nvPicPr>
        <p:blipFill>
          <a:blip r:embed="rId4"/>
          <a:stretch>
            <a:fillRect/>
          </a:stretch>
        </p:blipFill>
        <p:spPr>
          <a:xfrm>
            <a:off x="0" y="3645024"/>
            <a:ext cx="4282440" cy="2865120"/>
          </a:xfrm>
          <a:prstGeom prst="rect">
            <a:avLst/>
          </a:prstGeom>
        </p:spPr>
      </p:pic>
      <p:pic>
        <p:nvPicPr>
          <p:cNvPr id="7" name="Picture 6"/>
          <p:cNvPicPr>
            <a:picLocks noChangeAspect="1"/>
          </p:cNvPicPr>
          <p:nvPr/>
        </p:nvPicPr>
        <p:blipFill>
          <a:blip r:embed="rId5"/>
          <a:stretch>
            <a:fillRect/>
          </a:stretch>
        </p:blipFill>
        <p:spPr>
          <a:xfrm>
            <a:off x="4495800" y="3645024"/>
            <a:ext cx="4648200" cy="2865120"/>
          </a:xfrm>
          <a:prstGeom prst="rect">
            <a:avLst/>
          </a:prstGeom>
        </p:spPr>
      </p:pic>
    </p:spTree>
    <p:extLst>
      <p:ext uri="{BB962C8B-B14F-4D97-AF65-F5344CB8AC3E}">
        <p14:creationId xmlns:p14="http://schemas.microsoft.com/office/powerpoint/2010/main" val="39541659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3" y="354331"/>
            <a:ext cx="4328160" cy="2834640"/>
          </a:xfrm>
          <a:prstGeom prst="rect">
            <a:avLst/>
          </a:prstGeom>
        </p:spPr>
      </p:pic>
      <p:pic>
        <p:nvPicPr>
          <p:cNvPr id="4" name="Picture 3"/>
          <p:cNvPicPr>
            <a:picLocks noChangeAspect="1"/>
          </p:cNvPicPr>
          <p:nvPr/>
        </p:nvPicPr>
        <p:blipFill>
          <a:blip r:embed="rId3"/>
          <a:stretch>
            <a:fillRect/>
          </a:stretch>
        </p:blipFill>
        <p:spPr>
          <a:xfrm>
            <a:off x="4572000" y="347949"/>
            <a:ext cx="4572000" cy="2857500"/>
          </a:xfrm>
          <a:prstGeom prst="rect">
            <a:avLst/>
          </a:prstGeom>
        </p:spPr>
      </p:pic>
      <p:pic>
        <p:nvPicPr>
          <p:cNvPr id="5" name="Picture 4"/>
          <p:cNvPicPr>
            <a:picLocks noChangeAspect="1"/>
          </p:cNvPicPr>
          <p:nvPr/>
        </p:nvPicPr>
        <p:blipFill>
          <a:blip r:embed="rId4"/>
          <a:stretch>
            <a:fillRect/>
          </a:stretch>
        </p:blipFill>
        <p:spPr>
          <a:xfrm>
            <a:off x="-8257" y="3500055"/>
            <a:ext cx="4328160" cy="3025140"/>
          </a:xfrm>
          <a:prstGeom prst="rect">
            <a:avLst/>
          </a:prstGeom>
        </p:spPr>
      </p:pic>
      <p:pic>
        <p:nvPicPr>
          <p:cNvPr id="6" name="Picture 5"/>
          <p:cNvPicPr>
            <a:picLocks noChangeAspect="1"/>
          </p:cNvPicPr>
          <p:nvPr/>
        </p:nvPicPr>
        <p:blipFill>
          <a:blip r:embed="rId5"/>
          <a:stretch>
            <a:fillRect/>
          </a:stretch>
        </p:blipFill>
        <p:spPr>
          <a:xfrm>
            <a:off x="4582416" y="3500055"/>
            <a:ext cx="4572000" cy="3025140"/>
          </a:xfrm>
          <a:prstGeom prst="rect">
            <a:avLst/>
          </a:prstGeom>
        </p:spPr>
      </p:pic>
    </p:spTree>
    <p:extLst>
      <p:ext uri="{BB962C8B-B14F-4D97-AF65-F5344CB8AC3E}">
        <p14:creationId xmlns:p14="http://schemas.microsoft.com/office/powerpoint/2010/main" val="37950213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Low impact design </a:t>
            </a:r>
            <a:r>
              <a:rPr lang="en-NZ" sz="3600" b="1" dirty="0" smtClean="0"/>
              <a:t>scoring</a:t>
            </a:r>
            <a:endParaRPr lang="en-NZ" sz="3600" b="1" dirty="0"/>
          </a:p>
        </p:txBody>
      </p:sp>
      <p:pic>
        <p:nvPicPr>
          <p:cNvPr id="10" name="Picture 9"/>
          <p:cNvPicPr>
            <a:picLocks noChangeAspect="1"/>
          </p:cNvPicPr>
          <p:nvPr/>
        </p:nvPicPr>
        <p:blipFill>
          <a:blip r:embed="rId2"/>
          <a:stretch>
            <a:fillRect/>
          </a:stretch>
        </p:blipFill>
        <p:spPr>
          <a:xfrm>
            <a:off x="-16968" y="1428736"/>
            <a:ext cx="4957396" cy="3484902"/>
          </a:xfrm>
          <a:prstGeom prst="rect">
            <a:avLst/>
          </a:prstGeom>
        </p:spPr>
      </p:pic>
      <p:sp>
        <p:nvSpPr>
          <p:cNvPr id="11" name="TextBox 10"/>
          <p:cNvSpPr txBox="1"/>
          <p:nvPr/>
        </p:nvSpPr>
        <p:spPr>
          <a:xfrm>
            <a:off x="395288" y="5182100"/>
            <a:ext cx="3648366" cy="1200329"/>
          </a:xfrm>
          <a:prstGeom prst="rect">
            <a:avLst/>
          </a:prstGeom>
          <a:noFill/>
        </p:spPr>
        <p:txBody>
          <a:bodyPr wrap="square" rtlCol="0">
            <a:spAutoFit/>
          </a:bodyPr>
          <a:lstStyle/>
          <a:p>
            <a:r>
              <a:rPr lang="en-NZ" sz="1800" b="1" dirty="0" smtClean="0">
                <a:solidFill>
                  <a:srgbClr val="00549E"/>
                </a:solidFill>
                <a:latin typeface="Calibri" panose="020F0502020204030204" pitchFamily="34" charset="0"/>
                <a:cs typeface="Calibri" panose="020F0502020204030204" pitchFamily="34" charset="0"/>
              </a:rPr>
              <a:t>142 lots, average lot size 2,000m</a:t>
            </a:r>
            <a:r>
              <a:rPr lang="en-NZ" sz="1800" b="1" baseline="30000" dirty="0" smtClean="0">
                <a:solidFill>
                  <a:srgbClr val="00549E"/>
                </a:solidFill>
                <a:latin typeface="Calibri" panose="020F0502020204030204" pitchFamily="34" charset="0"/>
                <a:cs typeface="Calibri" panose="020F0502020204030204" pitchFamily="34" charset="0"/>
              </a:rPr>
              <a:t>2</a:t>
            </a:r>
          </a:p>
          <a:p>
            <a:r>
              <a:rPr lang="en-NZ" sz="1800" b="1" dirty="0" smtClean="0">
                <a:solidFill>
                  <a:srgbClr val="00549E"/>
                </a:solidFill>
                <a:latin typeface="Calibri" panose="020F0502020204030204" pitchFamily="34" charset="0"/>
                <a:cs typeface="Calibri" panose="020F0502020204030204" pitchFamily="34" charset="0"/>
              </a:rPr>
              <a:t>Piped reticulation and</a:t>
            </a:r>
            <a:br>
              <a:rPr lang="en-NZ" sz="1800" b="1" dirty="0" smtClean="0">
                <a:solidFill>
                  <a:srgbClr val="00549E"/>
                </a:solidFill>
                <a:latin typeface="Calibri" panose="020F0502020204030204" pitchFamily="34" charset="0"/>
                <a:cs typeface="Calibri" panose="020F0502020204030204" pitchFamily="34" charset="0"/>
              </a:rPr>
            </a:br>
            <a:r>
              <a:rPr lang="en-NZ" sz="1800" b="1" dirty="0" smtClean="0">
                <a:solidFill>
                  <a:srgbClr val="00549E"/>
                </a:solidFill>
                <a:latin typeface="Calibri" panose="020F0502020204030204" pitchFamily="34" charset="0"/>
                <a:cs typeface="Calibri" panose="020F0502020204030204" pitchFamily="34" charset="0"/>
              </a:rPr>
              <a:t>stormwater ponds</a:t>
            </a:r>
          </a:p>
          <a:p>
            <a:r>
              <a:rPr lang="en-NZ" sz="1800" b="1" dirty="0" smtClean="0">
                <a:solidFill>
                  <a:srgbClr val="00549E"/>
                </a:solidFill>
                <a:latin typeface="Calibri" panose="020F0502020204030204" pitchFamily="34" charset="0"/>
                <a:cs typeface="Calibri" panose="020F0502020204030204" pitchFamily="34" charset="0"/>
              </a:rPr>
              <a:t>Scores 2 </a:t>
            </a:r>
            <a:r>
              <a:rPr lang="en-NZ" sz="1800" b="1" dirty="0">
                <a:solidFill>
                  <a:srgbClr val="00549E"/>
                </a:solidFill>
                <a:latin typeface="Calibri" panose="020F0502020204030204" pitchFamily="34" charset="0"/>
                <a:cs typeface="Calibri" panose="020F0502020204030204" pitchFamily="34" charset="0"/>
              </a:rPr>
              <a:t>points</a:t>
            </a:r>
          </a:p>
        </p:txBody>
      </p:sp>
      <p:sp>
        <p:nvSpPr>
          <p:cNvPr id="6" name="TextBox 5"/>
          <p:cNvSpPr txBox="1"/>
          <p:nvPr/>
        </p:nvSpPr>
        <p:spPr>
          <a:xfrm>
            <a:off x="5149316" y="1779173"/>
            <a:ext cx="3960440" cy="1477328"/>
          </a:xfrm>
          <a:prstGeom prst="rect">
            <a:avLst/>
          </a:prstGeom>
          <a:noFill/>
        </p:spPr>
        <p:txBody>
          <a:bodyPr wrap="square" rtlCol="0">
            <a:spAutoFit/>
          </a:bodyPr>
          <a:lstStyle/>
          <a:p>
            <a:r>
              <a:rPr lang="en-NZ" sz="1800" b="1" dirty="0" smtClean="0">
                <a:solidFill>
                  <a:srgbClr val="00549E"/>
                </a:solidFill>
                <a:latin typeface="Calibri" panose="020F0502020204030204" pitchFamily="34" charset="0"/>
                <a:cs typeface="Calibri" panose="020F0502020204030204" pitchFamily="34" charset="0"/>
              </a:rPr>
              <a:t>142 lots, average lot size 1,000m</a:t>
            </a:r>
            <a:r>
              <a:rPr lang="en-NZ" sz="1800" b="1" baseline="30000" dirty="0" smtClean="0">
                <a:solidFill>
                  <a:srgbClr val="00549E"/>
                </a:solidFill>
                <a:latin typeface="Calibri" panose="020F0502020204030204" pitchFamily="34" charset="0"/>
                <a:cs typeface="Calibri" panose="020F0502020204030204" pitchFamily="34" charset="0"/>
              </a:rPr>
              <a:t>2</a:t>
            </a:r>
          </a:p>
          <a:p>
            <a:r>
              <a:rPr lang="en-NZ" sz="1800" b="1" dirty="0" smtClean="0">
                <a:solidFill>
                  <a:srgbClr val="00549E"/>
                </a:solidFill>
                <a:latin typeface="Calibri" panose="020F0502020204030204" pitchFamily="34" charset="0"/>
                <a:cs typeface="Calibri" panose="020F0502020204030204" pitchFamily="34" charset="0"/>
              </a:rPr>
              <a:t>Reduced impervious areas and earthworks, swales, infiltration and vegetation retained</a:t>
            </a:r>
          </a:p>
          <a:p>
            <a:r>
              <a:rPr lang="en-NZ" sz="1800" b="1" dirty="0" smtClean="0">
                <a:solidFill>
                  <a:srgbClr val="00549E"/>
                </a:solidFill>
                <a:latin typeface="Calibri" panose="020F0502020204030204" pitchFamily="34" charset="0"/>
                <a:cs typeface="Calibri" panose="020F0502020204030204" pitchFamily="34" charset="0"/>
              </a:rPr>
              <a:t>Scores </a:t>
            </a:r>
            <a:r>
              <a:rPr lang="en-NZ" sz="1800" b="1" dirty="0">
                <a:solidFill>
                  <a:srgbClr val="00549E"/>
                </a:solidFill>
                <a:latin typeface="Calibri" panose="020F0502020204030204" pitchFamily="34" charset="0"/>
                <a:cs typeface="Calibri" panose="020F0502020204030204" pitchFamily="34" charset="0"/>
              </a:rPr>
              <a:t>20 points</a:t>
            </a:r>
          </a:p>
        </p:txBody>
      </p:sp>
      <p:pic>
        <p:nvPicPr>
          <p:cNvPr id="5" name="Content Placeholder 3"/>
          <p:cNvPicPr>
            <a:picLocks noGrp="1" noChangeAspect="1"/>
          </p:cNvPicPr>
          <p:nvPr>
            <p:ph idx="4294967295"/>
          </p:nvPr>
        </p:nvPicPr>
        <p:blipFill>
          <a:blip r:embed="rId3"/>
          <a:stretch>
            <a:fillRect/>
          </a:stretch>
        </p:blipFill>
        <p:spPr>
          <a:xfrm>
            <a:off x="4355976" y="3582694"/>
            <a:ext cx="4900612" cy="3198812"/>
          </a:xfrm>
          <a:prstGeom prst="rect">
            <a:avLst/>
          </a:prstGeom>
        </p:spPr>
      </p:pic>
    </p:spTree>
    <p:extLst>
      <p:ext uri="{BB962C8B-B14F-4D97-AF65-F5344CB8AC3E}">
        <p14:creationId xmlns:p14="http://schemas.microsoft.com/office/powerpoint/2010/main" val="378798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 3 - 2">
            <a:extLst>
              <a:ext uri="{FF2B5EF4-FFF2-40B4-BE49-F238E27FC236}">
                <a16:creationId xmlns:a16="http://schemas.microsoft.com/office/drawing/2014/main" xmlns="" id="{83E8B410-84AC-4779-9AAD-E0DE874B1EE7}"/>
              </a:ext>
            </a:extLst>
          </p:cNvPr>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2649" y="1515580"/>
            <a:ext cx="4824535" cy="36184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95536" y="404664"/>
            <a:ext cx="8358132" cy="1143000"/>
          </a:xfrm>
          <a:prstGeom prst="rect">
            <a:avLst/>
          </a:prstGeom>
        </p:spPr>
        <p:txBody>
          <a:bodyPr/>
          <a:lstStyle>
            <a:lvl1pPr algn="l" rtl="0" eaLnBrk="1" fontAlgn="base" hangingPunct="1">
              <a:lnSpc>
                <a:spcPct val="90000"/>
              </a:lnSpc>
              <a:spcBef>
                <a:spcPct val="0"/>
              </a:spcBef>
              <a:spcAft>
                <a:spcPts val="600"/>
              </a:spcAft>
              <a:defRPr sz="4000">
                <a:solidFill>
                  <a:srgbClr val="00549E"/>
                </a:solidFill>
                <a:latin typeface="+mj-lt"/>
                <a:ea typeface="+mj-ea"/>
                <a:cs typeface="+mj-cs"/>
              </a:defRPr>
            </a:lvl1pPr>
            <a:lvl2pPr algn="l" rtl="0" eaLnBrk="1" fontAlgn="base" hangingPunct="1">
              <a:lnSpc>
                <a:spcPct val="90000"/>
              </a:lnSpc>
              <a:spcBef>
                <a:spcPct val="0"/>
              </a:spcBef>
              <a:spcAft>
                <a:spcPts val="600"/>
              </a:spcAft>
              <a:defRPr sz="4000">
                <a:solidFill>
                  <a:srgbClr val="00549E"/>
                </a:solidFill>
                <a:latin typeface="Arial" pitchFamily="34" charset="0"/>
              </a:defRPr>
            </a:lvl2pPr>
            <a:lvl3pPr algn="l" rtl="0" eaLnBrk="1" fontAlgn="base" hangingPunct="1">
              <a:lnSpc>
                <a:spcPct val="90000"/>
              </a:lnSpc>
              <a:spcBef>
                <a:spcPct val="0"/>
              </a:spcBef>
              <a:spcAft>
                <a:spcPts val="600"/>
              </a:spcAft>
              <a:defRPr sz="4000">
                <a:solidFill>
                  <a:srgbClr val="00549E"/>
                </a:solidFill>
                <a:latin typeface="Arial" pitchFamily="34" charset="0"/>
              </a:defRPr>
            </a:lvl3pPr>
            <a:lvl4pPr algn="l" rtl="0" eaLnBrk="1" fontAlgn="base" hangingPunct="1">
              <a:lnSpc>
                <a:spcPct val="90000"/>
              </a:lnSpc>
              <a:spcBef>
                <a:spcPct val="0"/>
              </a:spcBef>
              <a:spcAft>
                <a:spcPts val="600"/>
              </a:spcAft>
              <a:defRPr sz="4000">
                <a:solidFill>
                  <a:srgbClr val="00549E"/>
                </a:solidFill>
                <a:latin typeface="Arial" pitchFamily="34" charset="0"/>
              </a:defRPr>
            </a:lvl4pPr>
            <a:lvl5pPr algn="l" rtl="0" eaLnBrk="1" fontAlgn="base" hangingPunct="1">
              <a:lnSpc>
                <a:spcPct val="90000"/>
              </a:lnSpc>
              <a:spcBef>
                <a:spcPct val="0"/>
              </a:spcBef>
              <a:spcAft>
                <a:spcPts val="600"/>
              </a:spcAft>
              <a:defRPr sz="4000">
                <a:solidFill>
                  <a:srgbClr val="00549E"/>
                </a:solidFill>
                <a:latin typeface="Arial" pitchFamily="34" charset="0"/>
              </a:defRPr>
            </a:lvl5pPr>
            <a:lvl6pPr marL="457200" algn="l" rtl="0" eaLnBrk="1" fontAlgn="base" hangingPunct="1">
              <a:lnSpc>
                <a:spcPct val="90000"/>
              </a:lnSpc>
              <a:spcBef>
                <a:spcPct val="0"/>
              </a:spcBef>
              <a:spcAft>
                <a:spcPct val="0"/>
              </a:spcAft>
              <a:defRPr sz="4400" b="1" i="1">
                <a:solidFill>
                  <a:srgbClr val="0F0070"/>
                </a:solidFill>
                <a:latin typeface="Arial" pitchFamily="34" charset="0"/>
              </a:defRPr>
            </a:lvl6pPr>
            <a:lvl7pPr marL="914400" algn="l" rtl="0" eaLnBrk="1" fontAlgn="base" hangingPunct="1">
              <a:lnSpc>
                <a:spcPct val="90000"/>
              </a:lnSpc>
              <a:spcBef>
                <a:spcPct val="0"/>
              </a:spcBef>
              <a:spcAft>
                <a:spcPct val="0"/>
              </a:spcAft>
              <a:defRPr sz="4400" b="1" i="1">
                <a:solidFill>
                  <a:srgbClr val="0F0070"/>
                </a:solidFill>
                <a:latin typeface="Arial" pitchFamily="34" charset="0"/>
              </a:defRPr>
            </a:lvl7pPr>
            <a:lvl8pPr marL="1371600" algn="l" rtl="0" eaLnBrk="1" fontAlgn="base" hangingPunct="1">
              <a:lnSpc>
                <a:spcPct val="90000"/>
              </a:lnSpc>
              <a:spcBef>
                <a:spcPct val="0"/>
              </a:spcBef>
              <a:spcAft>
                <a:spcPct val="0"/>
              </a:spcAft>
              <a:defRPr sz="4400" b="1" i="1">
                <a:solidFill>
                  <a:srgbClr val="0F0070"/>
                </a:solidFill>
                <a:latin typeface="Arial" pitchFamily="34" charset="0"/>
              </a:defRPr>
            </a:lvl8pPr>
            <a:lvl9pPr marL="1828800" algn="l" rtl="0" eaLnBrk="1" fontAlgn="base" hangingPunct="1">
              <a:lnSpc>
                <a:spcPct val="90000"/>
              </a:lnSpc>
              <a:spcBef>
                <a:spcPct val="0"/>
              </a:spcBef>
              <a:spcAft>
                <a:spcPct val="0"/>
              </a:spcAft>
              <a:defRPr sz="4400" b="1" i="1">
                <a:solidFill>
                  <a:srgbClr val="0F0070"/>
                </a:solidFill>
                <a:latin typeface="Arial" pitchFamily="34" charset="0"/>
              </a:defRPr>
            </a:lvl9pPr>
          </a:lstStyle>
          <a:p>
            <a:r>
              <a:rPr lang="en-NZ" sz="3600" b="1" kern="0" dirty="0"/>
              <a:t>Low impact design </a:t>
            </a:r>
            <a:r>
              <a:rPr lang="en-NZ" sz="3600" b="1" kern="0" dirty="0" smtClean="0"/>
              <a:t>scoring – </a:t>
            </a:r>
            <a:r>
              <a:rPr lang="en-NZ" sz="3600" b="1" kern="0" dirty="0"/>
              <a:t>urban setting</a:t>
            </a:r>
          </a:p>
        </p:txBody>
      </p:sp>
      <p:pic>
        <p:nvPicPr>
          <p:cNvPr id="3" name="Picture 2" descr="C:\earl1\chapter 6\Fig 3 - 5.jpg">
            <a:extLst>
              <a:ext uri="{FF2B5EF4-FFF2-40B4-BE49-F238E27FC236}">
                <a16:creationId xmlns:a16="http://schemas.microsoft.com/office/drawing/2014/main" xmlns="" id="{337D388E-953C-4623-A4A4-BEC95B198B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440" y="2901137"/>
            <a:ext cx="5040560" cy="378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5536" y="5237573"/>
            <a:ext cx="3240360" cy="1200329"/>
          </a:xfrm>
          <a:prstGeom prst="rect">
            <a:avLst/>
          </a:prstGeom>
          <a:noFill/>
        </p:spPr>
        <p:txBody>
          <a:bodyPr wrap="square" rtlCol="0">
            <a:spAutoFit/>
          </a:bodyPr>
          <a:lstStyle/>
          <a:p>
            <a:r>
              <a:rPr lang="en-NZ" sz="1800" b="1" dirty="0" smtClean="0">
                <a:solidFill>
                  <a:srgbClr val="00549E"/>
                </a:solidFill>
                <a:latin typeface="Calibri" panose="020F0502020204030204" pitchFamily="34" charset="0"/>
                <a:cs typeface="Calibri" panose="020F0502020204030204" pitchFamily="34" charset="0"/>
              </a:rPr>
              <a:t>128 lots, average lot size 766m</a:t>
            </a:r>
            <a:r>
              <a:rPr lang="en-NZ" sz="1800" b="1" baseline="30000" dirty="0" smtClean="0">
                <a:solidFill>
                  <a:srgbClr val="00549E"/>
                </a:solidFill>
                <a:latin typeface="Calibri" panose="020F0502020204030204" pitchFamily="34" charset="0"/>
                <a:cs typeface="Calibri" panose="020F0502020204030204" pitchFamily="34" charset="0"/>
              </a:rPr>
              <a:t>2</a:t>
            </a:r>
            <a:r>
              <a:rPr lang="en-NZ" sz="1800" b="1" dirty="0" smtClean="0">
                <a:solidFill>
                  <a:srgbClr val="00549E"/>
                </a:solidFill>
                <a:latin typeface="Calibri" panose="020F0502020204030204" pitchFamily="34" charset="0"/>
                <a:cs typeface="Calibri" panose="020F0502020204030204" pitchFamily="34" charset="0"/>
              </a:rPr>
              <a:t>, 9.6ha of earthworks, site imperviousness 69%, wetlands Scores 5 points</a:t>
            </a:r>
          </a:p>
        </p:txBody>
      </p:sp>
      <p:sp>
        <p:nvSpPr>
          <p:cNvPr id="8" name="TextBox 7"/>
          <p:cNvSpPr txBox="1"/>
          <p:nvPr/>
        </p:nvSpPr>
        <p:spPr>
          <a:xfrm>
            <a:off x="5219654" y="1551529"/>
            <a:ext cx="3888433" cy="1200329"/>
          </a:xfrm>
          <a:prstGeom prst="rect">
            <a:avLst/>
          </a:prstGeom>
          <a:noFill/>
        </p:spPr>
        <p:txBody>
          <a:bodyPr wrap="square" rtlCol="0">
            <a:spAutoFit/>
          </a:bodyPr>
          <a:lstStyle/>
          <a:p>
            <a:r>
              <a:rPr lang="en-NZ" sz="1800" b="1" dirty="0" smtClean="0">
                <a:solidFill>
                  <a:srgbClr val="00549E"/>
                </a:solidFill>
                <a:latin typeface="Calibri" panose="020F0502020204030204" pitchFamily="34" charset="0"/>
                <a:cs typeface="Calibri" panose="020F0502020204030204" pitchFamily="34" charset="0"/>
              </a:rPr>
              <a:t>138 lots, average lot size 651m</a:t>
            </a:r>
            <a:r>
              <a:rPr lang="en-NZ" sz="1800" b="1" baseline="30000" dirty="0" smtClean="0">
                <a:solidFill>
                  <a:srgbClr val="00549E"/>
                </a:solidFill>
                <a:latin typeface="Calibri" panose="020F0502020204030204" pitchFamily="34" charset="0"/>
                <a:cs typeface="Calibri" panose="020F0502020204030204" pitchFamily="34" charset="0"/>
              </a:rPr>
              <a:t>2</a:t>
            </a:r>
            <a:r>
              <a:rPr lang="en-NZ" sz="1800" b="1" dirty="0" smtClean="0">
                <a:solidFill>
                  <a:srgbClr val="00549E"/>
                </a:solidFill>
                <a:latin typeface="Calibri" panose="020F0502020204030204" pitchFamily="34" charset="0"/>
                <a:cs typeface="Calibri" panose="020F0502020204030204" pitchFamily="34" charset="0"/>
              </a:rPr>
              <a:t>, 7.6ha of earthworks, site imperviousness 51%, two wetlands</a:t>
            </a:r>
          </a:p>
          <a:p>
            <a:r>
              <a:rPr lang="en-NZ" sz="1800" b="1" dirty="0" smtClean="0">
                <a:solidFill>
                  <a:srgbClr val="00549E"/>
                </a:solidFill>
                <a:latin typeface="Calibri" panose="020F0502020204030204" pitchFamily="34" charset="0"/>
                <a:cs typeface="Calibri" panose="020F0502020204030204" pitchFamily="34" charset="0"/>
              </a:rPr>
              <a:t>Scores 16 points</a:t>
            </a:r>
          </a:p>
        </p:txBody>
      </p:sp>
    </p:spTree>
    <p:extLst>
      <p:ext uri="{BB962C8B-B14F-4D97-AF65-F5344CB8AC3E}">
        <p14:creationId xmlns:p14="http://schemas.microsoft.com/office/powerpoint/2010/main" val="3971129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Streams and rivers in the Waikato</a:t>
            </a:r>
            <a:endParaRPr lang="en-NZ" sz="3600" b="1" dirty="0"/>
          </a:p>
        </p:txBody>
      </p:sp>
      <p:pic>
        <p:nvPicPr>
          <p:cNvPr id="4" name="Picture 3"/>
          <p:cNvPicPr>
            <a:picLocks noChangeAspect="1"/>
          </p:cNvPicPr>
          <p:nvPr/>
        </p:nvPicPr>
        <p:blipFill>
          <a:blip r:embed="rId2"/>
          <a:stretch>
            <a:fillRect/>
          </a:stretch>
        </p:blipFill>
        <p:spPr>
          <a:xfrm>
            <a:off x="2051720" y="1591403"/>
            <a:ext cx="4400550" cy="1895475"/>
          </a:xfrm>
          <a:prstGeom prst="rect">
            <a:avLst/>
          </a:prstGeom>
        </p:spPr>
      </p:pic>
      <p:sp>
        <p:nvSpPr>
          <p:cNvPr id="9" name="Oval 8"/>
          <p:cNvSpPr/>
          <p:nvPr/>
        </p:nvSpPr>
        <p:spPr bwMode="auto">
          <a:xfrm>
            <a:off x="2195736" y="1601999"/>
            <a:ext cx="692059" cy="911529"/>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smtClean="0">
              <a:ln>
                <a:noFill/>
              </a:ln>
              <a:solidFill>
                <a:schemeClr val="tx1"/>
              </a:solidFill>
              <a:effectLst/>
              <a:latin typeface="Arial" pitchFamily="34" charset="0"/>
            </a:endParaRPr>
          </a:p>
        </p:txBody>
      </p:sp>
      <p:sp>
        <p:nvSpPr>
          <p:cNvPr id="10" name="Oval 9"/>
          <p:cNvSpPr/>
          <p:nvPr/>
        </p:nvSpPr>
        <p:spPr bwMode="auto">
          <a:xfrm>
            <a:off x="3061636" y="2714932"/>
            <a:ext cx="692059" cy="911529"/>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smtClean="0">
              <a:ln>
                <a:noFill/>
              </a:ln>
              <a:solidFill>
                <a:schemeClr val="tx1"/>
              </a:solidFill>
              <a:effectLst/>
              <a:latin typeface="Arial" pitchFamily="34" charset="0"/>
            </a:endParaRPr>
          </a:p>
        </p:txBody>
      </p:sp>
      <p:sp>
        <p:nvSpPr>
          <p:cNvPr id="11" name="Oval 10"/>
          <p:cNvSpPr/>
          <p:nvPr/>
        </p:nvSpPr>
        <p:spPr bwMode="auto">
          <a:xfrm>
            <a:off x="4756953" y="1893115"/>
            <a:ext cx="692059" cy="911529"/>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smtClean="0">
              <a:ln>
                <a:noFill/>
              </a:ln>
              <a:solidFill>
                <a:schemeClr val="tx1"/>
              </a:solidFill>
              <a:effectLst/>
              <a:latin typeface="Arial" pitchFamily="34" charset="0"/>
            </a:endParaRPr>
          </a:p>
        </p:txBody>
      </p:sp>
      <p:pic>
        <p:nvPicPr>
          <p:cNvPr id="3" name="Picture 2"/>
          <p:cNvPicPr>
            <a:picLocks noChangeAspect="1"/>
          </p:cNvPicPr>
          <p:nvPr/>
        </p:nvPicPr>
        <p:blipFill>
          <a:blip r:embed="rId3"/>
          <a:stretch>
            <a:fillRect/>
          </a:stretch>
        </p:blipFill>
        <p:spPr>
          <a:xfrm>
            <a:off x="637713" y="3788590"/>
            <a:ext cx="7978140" cy="2811780"/>
          </a:xfrm>
          <a:prstGeom prst="rect">
            <a:avLst/>
          </a:prstGeom>
        </p:spPr>
      </p:pic>
      <p:sp>
        <p:nvSpPr>
          <p:cNvPr id="12" name="Oval 11"/>
          <p:cNvSpPr/>
          <p:nvPr/>
        </p:nvSpPr>
        <p:spPr bwMode="auto">
          <a:xfrm>
            <a:off x="636906" y="4149080"/>
            <a:ext cx="7704855" cy="360040"/>
          </a:xfrm>
          <a:prstGeom prst="ellips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40504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Volume control criteria</a:t>
            </a:r>
            <a:endParaRPr lang="en-NZ" sz="3600" b="1" dirty="0"/>
          </a:p>
        </p:txBody>
      </p:sp>
      <p:sp>
        <p:nvSpPr>
          <p:cNvPr id="3" name="Content Placeholder 2"/>
          <p:cNvSpPr>
            <a:spLocks noGrp="1"/>
          </p:cNvSpPr>
          <p:nvPr>
            <p:ph idx="4294967295"/>
          </p:nvPr>
        </p:nvSpPr>
        <p:spPr>
          <a:xfrm>
            <a:off x="395288" y="1628800"/>
            <a:ext cx="8462962" cy="4824536"/>
          </a:xfrm>
        </p:spPr>
        <p:txBody>
          <a:bodyPr/>
          <a:lstStyle/>
          <a:p>
            <a:r>
              <a:rPr lang="en-NZ" sz="2400" dirty="0" smtClean="0">
                <a:latin typeface="Calibri" panose="020F0502020204030204" pitchFamily="34" charset="0"/>
              </a:rPr>
              <a:t>New volume control criteria applies when extended detention is required to mitigate stream erosion potential</a:t>
            </a:r>
          </a:p>
          <a:p>
            <a:r>
              <a:rPr lang="en-NZ" sz="2400" dirty="0" smtClean="0">
                <a:latin typeface="Calibri" panose="020F0502020204030204" pitchFamily="34" charset="0"/>
              </a:rPr>
              <a:t>Volume control criteria: Retain the </a:t>
            </a:r>
            <a:r>
              <a:rPr lang="en-NZ" sz="2400" b="1" dirty="0">
                <a:latin typeface="Calibri" panose="020F0502020204030204" pitchFamily="34" charset="0"/>
              </a:rPr>
              <a:t>initial abstraction volume</a:t>
            </a:r>
            <a:r>
              <a:rPr lang="en-NZ" sz="2400" dirty="0">
                <a:latin typeface="Calibri" panose="020F0502020204030204" pitchFamily="34" charset="0"/>
              </a:rPr>
              <a:t> to offset impervious </a:t>
            </a:r>
            <a:r>
              <a:rPr lang="en-NZ" sz="2400" dirty="0" smtClean="0">
                <a:latin typeface="Calibri" panose="020F0502020204030204" pitchFamily="34" charset="0"/>
              </a:rPr>
              <a:t>areas</a:t>
            </a:r>
          </a:p>
          <a:p>
            <a:r>
              <a:rPr lang="en-NZ" sz="2400" dirty="0" smtClean="0">
                <a:latin typeface="Calibri" panose="020F0502020204030204" pitchFamily="34" charset="0"/>
              </a:rPr>
              <a:t>The initial abstraction volume is the amount of rain that soaks to ground before the rainfall turns to runoff. This has changed in our Waikato guideline compared to TP108.</a:t>
            </a:r>
            <a:endParaRPr lang="en-NZ" sz="2400" dirty="0"/>
          </a:p>
          <a:p>
            <a:r>
              <a:rPr lang="en-NZ" sz="2400" dirty="0" smtClean="0">
                <a:latin typeface="Calibri" panose="020F0502020204030204" pitchFamily="34" charset="0"/>
              </a:rPr>
              <a:t>If pervious areas aren’t being remediated to reinstate permeability, need to retain initial abstraction volume for the whole site (pervious and impervious areas)</a:t>
            </a:r>
          </a:p>
          <a:p>
            <a:r>
              <a:rPr lang="en-NZ" sz="2400" dirty="0" smtClean="0">
                <a:latin typeface="Calibri" panose="020F0502020204030204" pitchFamily="34" charset="0"/>
              </a:rPr>
              <a:t>Retention: reuse, soakage, bioretention</a:t>
            </a:r>
          </a:p>
        </p:txBody>
      </p:sp>
    </p:spTree>
    <p:extLst>
      <p:ext uri="{BB962C8B-B14F-4D97-AF65-F5344CB8AC3E}">
        <p14:creationId xmlns:p14="http://schemas.microsoft.com/office/powerpoint/2010/main" val="30629754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Water quality treatment in lake catchments</a:t>
            </a:r>
            <a:endParaRPr lang="en-NZ" sz="3600" b="1" dirty="0"/>
          </a:p>
        </p:txBody>
      </p:sp>
      <p:sp>
        <p:nvSpPr>
          <p:cNvPr id="3" name="Content Placeholder 2"/>
          <p:cNvSpPr>
            <a:spLocks noGrp="1"/>
          </p:cNvSpPr>
          <p:nvPr>
            <p:ph idx="4294967295"/>
          </p:nvPr>
        </p:nvSpPr>
        <p:spPr>
          <a:xfrm>
            <a:off x="425205" y="1556792"/>
            <a:ext cx="8433074" cy="5040560"/>
          </a:xfrm>
        </p:spPr>
        <p:txBody>
          <a:bodyPr/>
          <a:lstStyle/>
          <a:p>
            <a:r>
              <a:rPr lang="en-NZ" sz="2400" dirty="0" smtClean="0">
                <a:latin typeface="Calibri" panose="020F0502020204030204" pitchFamily="34" charset="0"/>
              </a:rPr>
              <a:t>In the Waikato we have lakes, in varying condition</a:t>
            </a:r>
          </a:p>
          <a:p>
            <a:r>
              <a:rPr lang="en-NZ" sz="2400" dirty="0" smtClean="0">
                <a:latin typeface="Calibri" panose="020F0502020204030204" pitchFamily="34" charset="0"/>
              </a:rPr>
              <a:t>Most are </a:t>
            </a:r>
            <a:r>
              <a:rPr lang="en-NZ" sz="2400" dirty="0" smtClean="0">
                <a:latin typeface="Calibri" panose="020F0502020204030204" pitchFamily="34" charset="0"/>
              </a:rPr>
              <a:t>peat </a:t>
            </a:r>
            <a:r>
              <a:rPr lang="en-NZ" sz="2400" dirty="0" smtClean="0">
                <a:latin typeface="Calibri" panose="020F0502020204030204" pitchFamily="34" charset="0"/>
              </a:rPr>
              <a:t>lakes which are nutrient enriched from historical and existing land use</a:t>
            </a:r>
          </a:p>
          <a:p>
            <a:r>
              <a:rPr lang="en-NZ" sz="2400" dirty="0" smtClean="0">
                <a:latin typeface="Calibri" panose="020F0502020204030204" pitchFamily="34" charset="0"/>
              </a:rPr>
              <a:t>Adequate water quality treatment is required in lake catchments to ensure that lake condition doesn’t deteriorate</a:t>
            </a:r>
          </a:p>
          <a:p>
            <a:r>
              <a:rPr lang="en-NZ" sz="2400" dirty="0" smtClean="0">
                <a:latin typeface="Calibri" panose="020F0502020204030204" pitchFamily="34" charset="0"/>
              </a:rPr>
              <a:t>New water quality treatment criteria: </a:t>
            </a:r>
            <a:r>
              <a:rPr lang="en-NZ" sz="2400" b="1" dirty="0" smtClean="0">
                <a:latin typeface="Calibri" panose="020F0502020204030204" pitchFamily="34" charset="0"/>
              </a:rPr>
              <a:t>Two </a:t>
            </a:r>
            <a:r>
              <a:rPr lang="en-NZ" sz="2400" b="1" dirty="0">
                <a:latin typeface="Calibri" panose="020F0502020204030204" pitchFamily="34" charset="0"/>
              </a:rPr>
              <a:t>devices in series </a:t>
            </a:r>
            <a:r>
              <a:rPr lang="en-NZ" sz="2400" dirty="0" smtClean="0">
                <a:latin typeface="Calibri" panose="020F0502020204030204" pitchFamily="34" charset="0"/>
              </a:rPr>
              <a:t>are required for </a:t>
            </a:r>
            <a:r>
              <a:rPr lang="en-NZ" sz="2400" dirty="0">
                <a:latin typeface="Calibri" panose="020F0502020204030204" pitchFamily="34" charset="0"/>
              </a:rPr>
              <a:t>lake </a:t>
            </a:r>
            <a:r>
              <a:rPr lang="en-NZ" sz="2400" dirty="0" smtClean="0">
                <a:latin typeface="Calibri" panose="020F0502020204030204" pitchFamily="34" charset="0"/>
              </a:rPr>
              <a:t>catchments</a:t>
            </a:r>
          </a:p>
          <a:p>
            <a:r>
              <a:rPr lang="en-NZ" sz="2400" dirty="0" smtClean="0">
                <a:latin typeface="Calibri" panose="020F0502020204030204" pitchFamily="34" charset="0"/>
              </a:rPr>
              <a:t>To achieve nutrient removal the first device should rely on aerobic removal processes (swales, filter strips, bioretention). The second device should focus on nutrient </a:t>
            </a:r>
            <a:r>
              <a:rPr lang="en-NZ" sz="2400" dirty="0" smtClean="0">
                <a:latin typeface="Calibri" panose="020F0502020204030204" pitchFamily="34" charset="0"/>
              </a:rPr>
              <a:t>removal via denitrification in an anaerobic environment </a:t>
            </a:r>
            <a:r>
              <a:rPr lang="en-NZ" sz="2400" dirty="0" smtClean="0">
                <a:latin typeface="Calibri" panose="020F0502020204030204" pitchFamily="34" charset="0"/>
              </a:rPr>
              <a:t>(wetlands, </a:t>
            </a:r>
            <a:r>
              <a:rPr lang="en-NZ" sz="2400" dirty="0" smtClean="0">
                <a:latin typeface="Calibri" panose="020F0502020204030204" pitchFamily="34" charset="0"/>
              </a:rPr>
              <a:t>bioretention to a lesser extent).</a:t>
            </a:r>
            <a:endParaRPr lang="en-NZ" sz="2400" dirty="0"/>
          </a:p>
        </p:txBody>
      </p:sp>
    </p:spTree>
    <p:extLst>
      <p:ext uri="{BB962C8B-B14F-4D97-AF65-F5344CB8AC3E}">
        <p14:creationId xmlns:p14="http://schemas.microsoft.com/office/powerpoint/2010/main" val="36880473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WRC rural drainage areas</a:t>
            </a:r>
            <a:endParaRPr lang="en-NZ" sz="3600" b="1" dirty="0"/>
          </a:p>
        </p:txBody>
      </p:sp>
      <p:sp>
        <p:nvSpPr>
          <p:cNvPr id="3" name="Content Placeholder 2"/>
          <p:cNvSpPr>
            <a:spLocks noGrp="1"/>
          </p:cNvSpPr>
          <p:nvPr>
            <p:ph idx="4294967295"/>
          </p:nvPr>
        </p:nvSpPr>
        <p:spPr>
          <a:xfrm>
            <a:off x="395317" y="1556792"/>
            <a:ext cx="8281139" cy="4896544"/>
          </a:xfrm>
        </p:spPr>
        <p:txBody>
          <a:bodyPr/>
          <a:lstStyle/>
          <a:p>
            <a:r>
              <a:rPr lang="en-NZ" sz="2400" dirty="0" smtClean="0">
                <a:latin typeface="Calibri" panose="020F0502020204030204" pitchFamily="34" charset="0"/>
                <a:cs typeface="Calibri" panose="020F0502020204030204" pitchFamily="34" charset="0"/>
              </a:rPr>
              <a:t>A section on WRC administered rural drainage areas is provided</a:t>
            </a:r>
          </a:p>
          <a:p>
            <a:r>
              <a:rPr lang="en-NZ" sz="2400" dirty="0" smtClean="0">
                <a:latin typeface="Calibri" panose="020F0502020204030204" pitchFamily="34" charset="0"/>
                <a:cs typeface="Calibri" panose="020F0502020204030204" pitchFamily="34" charset="0"/>
              </a:rPr>
              <a:t>WRC administers 92 drainage areas across the region. District councils also administer their own drainage areas.</a:t>
            </a:r>
          </a:p>
          <a:p>
            <a:r>
              <a:rPr lang="en-NZ" sz="2400" dirty="0">
                <a:latin typeface="Calibri" panose="020F0502020204030204" pitchFamily="34" charset="0"/>
                <a:cs typeface="Calibri" panose="020F0502020204030204" pitchFamily="34" charset="0"/>
              </a:rPr>
              <a:t>Informal drainage networks </a:t>
            </a:r>
            <a:r>
              <a:rPr lang="en-NZ" sz="2400" dirty="0" smtClean="0">
                <a:latin typeface="Calibri" panose="020F0502020204030204" pitchFamily="34" charset="0"/>
                <a:cs typeface="Calibri" panose="020F0502020204030204" pitchFamily="34" charset="0"/>
              </a:rPr>
              <a:t>that have </a:t>
            </a:r>
            <a:r>
              <a:rPr lang="en-NZ" sz="2400" dirty="0">
                <a:latin typeface="Calibri" panose="020F0502020204030204" pitchFamily="34" charset="0"/>
                <a:cs typeface="Calibri" panose="020F0502020204030204" pitchFamily="34" charset="0"/>
              </a:rPr>
              <a:t>developed over time to </a:t>
            </a:r>
            <a:r>
              <a:rPr lang="en-NZ" sz="2400" dirty="0" smtClean="0">
                <a:latin typeface="Calibri" panose="020F0502020204030204" pitchFamily="34" charset="0"/>
                <a:cs typeface="Calibri" panose="020F0502020204030204" pitchFamily="34" charset="0"/>
              </a:rPr>
              <a:t>primarily manage groundwater, to enable </a:t>
            </a:r>
            <a:r>
              <a:rPr lang="en-NZ" sz="2400" dirty="0">
                <a:latin typeface="Calibri" panose="020F0502020204030204" pitchFamily="34" charset="0"/>
                <a:cs typeface="Calibri" panose="020F0502020204030204" pitchFamily="34" charset="0"/>
              </a:rPr>
              <a:t>farming of </a:t>
            </a:r>
            <a:r>
              <a:rPr lang="en-NZ" sz="2400" dirty="0" smtClean="0">
                <a:latin typeface="Calibri" panose="020F0502020204030204" pitchFamily="34" charset="0"/>
                <a:cs typeface="Calibri" panose="020F0502020204030204" pitchFamily="34" charset="0"/>
              </a:rPr>
              <a:t>land.</a:t>
            </a:r>
            <a:endParaRPr lang="en-NZ" sz="2400" dirty="0">
              <a:latin typeface="Calibri" panose="020F0502020204030204" pitchFamily="34" charset="0"/>
              <a:cs typeface="Calibri" panose="020F0502020204030204" pitchFamily="34" charset="0"/>
            </a:endParaRPr>
          </a:p>
          <a:p>
            <a:r>
              <a:rPr lang="en-NZ" sz="2400" dirty="0" smtClean="0">
                <a:latin typeface="Calibri" panose="020F0502020204030204" pitchFamily="34" charset="0"/>
                <a:cs typeface="Calibri" panose="020F0502020204030204" pitchFamily="34" charset="0"/>
              </a:rPr>
              <a:t>The land and drainage networks are privately owned. WRC manages the networks on behalf of the landowners who pay a targeted rate for the service.</a:t>
            </a:r>
          </a:p>
          <a:p>
            <a:r>
              <a:rPr lang="en-NZ" sz="2400" dirty="0" smtClean="0">
                <a:latin typeface="Calibri" panose="020F0502020204030204" pitchFamily="34" charset="0"/>
                <a:cs typeface="Calibri" panose="020F0502020204030204" pitchFamily="34" charset="0"/>
              </a:rPr>
              <a:t>Level of service: runoff from a 10 year ARI event is drained within 3 days to avoid pasture loss</a:t>
            </a:r>
          </a:p>
          <a:p>
            <a:endParaRPr lang="en-NZ" sz="2400" dirty="0" smtClean="0">
              <a:latin typeface="Calibri" panose="020F0502020204030204" pitchFamily="34" charset="0"/>
              <a:cs typeface="Calibri" panose="020F0502020204030204" pitchFamily="34" charset="0"/>
            </a:endParaRPr>
          </a:p>
          <a:p>
            <a:endParaRPr lang="en-N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31859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0088" y="0"/>
            <a:ext cx="5443823" cy="6858000"/>
          </a:xfrm>
          <a:prstGeom prst="rect">
            <a:avLst/>
          </a:prstGeom>
        </p:spPr>
      </p:pic>
    </p:spTree>
    <p:extLst>
      <p:ext uri="{BB962C8B-B14F-4D97-AF65-F5344CB8AC3E}">
        <p14:creationId xmlns:p14="http://schemas.microsoft.com/office/powerpoint/2010/main" val="299077919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Guidelines</a:t>
            </a:r>
          </a:p>
        </p:txBody>
      </p:sp>
      <p:sp>
        <p:nvSpPr>
          <p:cNvPr id="3" name="Content Placeholder 2"/>
          <p:cNvSpPr txBox="1">
            <a:spLocks/>
          </p:cNvSpPr>
          <p:nvPr/>
        </p:nvSpPr>
        <p:spPr>
          <a:xfrm>
            <a:off x="179512" y="1428736"/>
            <a:ext cx="8462991" cy="5256584"/>
          </a:xfrm>
          <a:prstGeom prst="rect">
            <a:avLst/>
          </a:prstGeom>
        </p:spPr>
        <p:txBody>
          <a:bodyPr/>
          <a:lstStyle>
            <a:lvl1pPr marL="287338" indent="-250825" algn="l" rtl="0" eaLnBrk="1" fontAlgn="base" hangingPunct="1">
              <a:spcBef>
                <a:spcPts val="1000"/>
              </a:spcBef>
              <a:spcAft>
                <a:spcPts val="200"/>
              </a:spcAft>
              <a:buClr>
                <a:srgbClr val="FF9900"/>
              </a:buClr>
              <a:buSzPct val="90000"/>
              <a:buFont typeface="Arial" charset="0"/>
              <a:buChar char="•"/>
              <a:defRPr sz="2800" kern="1200" spc="-20">
                <a:solidFill>
                  <a:schemeClr val="tx1"/>
                </a:solidFill>
                <a:latin typeface="+mn-lt"/>
                <a:ea typeface="+mn-ea"/>
                <a:cs typeface="+mn-cs"/>
              </a:defRPr>
            </a:lvl1pPr>
            <a:lvl2pPr marL="539750" indent="-215900" algn="l" rtl="0" eaLnBrk="1" fontAlgn="base" hangingPunct="1">
              <a:spcBef>
                <a:spcPts val="100"/>
              </a:spcBef>
              <a:spcAft>
                <a:spcPts val="300"/>
              </a:spcAft>
              <a:buClr>
                <a:srgbClr val="FF9900"/>
              </a:buClr>
              <a:buSzPct val="90000"/>
              <a:buFont typeface="Arial" charset="0"/>
              <a:buChar char="•"/>
              <a:defRPr sz="2200">
                <a:solidFill>
                  <a:schemeClr val="tx1"/>
                </a:solidFill>
                <a:latin typeface="+mn-lt"/>
              </a:defRPr>
            </a:lvl2pPr>
            <a:lvl3pPr marL="719138" indent="-215900" algn="l" rtl="0" eaLnBrk="1" fontAlgn="base" hangingPunct="1">
              <a:spcBef>
                <a:spcPts val="100"/>
              </a:spcBef>
              <a:spcAft>
                <a:spcPts val="300"/>
              </a:spcAft>
              <a:buClr>
                <a:srgbClr val="FF9900"/>
              </a:buClr>
              <a:buSzPct val="90000"/>
              <a:buFont typeface="Arial" charset="0"/>
              <a:buChar char="•"/>
              <a:defRPr sz="2000">
                <a:solidFill>
                  <a:schemeClr val="tx1"/>
                </a:solidFill>
                <a:latin typeface="+mn-lt"/>
              </a:defRPr>
            </a:lvl3pPr>
            <a:lvl4pPr marL="898525"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4pPr>
            <a:lvl5pPr marL="1079500"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5pPr>
            <a:lvl6pPr marL="25146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6pPr>
            <a:lvl7pPr marL="29718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7pPr>
            <a:lvl8pPr marL="34290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8pPr>
            <a:lvl9pPr marL="38862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9pPr>
          </a:lstStyle>
          <a:p>
            <a:pPr marL="323850" lvl="1" indent="0">
              <a:buNone/>
            </a:pPr>
            <a:r>
              <a:rPr lang="en-NZ" sz="2400" kern="0" dirty="0">
                <a:latin typeface="Calibri" panose="020F0502020204030204" pitchFamily="34" charset="0"/>
              </a:rPr>
              <a:t>Two new </a:t>
            </a:r>
            <a:r>
              <a:rPr lang="en-NZ" sz="2400" kern="0" dirty="0" smtClean="0">
                <a:latin typeface="Calibri" panose="020F0502020204030204" pitchFamily="34" charset="0"/>
              </a:rPr>
              <a:t>WRC guidelines released July 2018:</a:t>
            </a:r>
            <a:endParaRPr lang="en-NZ" sz="2400" kern="0" dirty="0">
              <a:latin typeface="Calibri" panose="020F0502020204030204" pitchFamily="34" charset="0"/>
            </a:endParaRPr>
          </a:p>
          <a:p>
            <a:pPr lvl="2">
              <a:buFont typeface="Arial" panose="020B0604020202020204" pitchFamily="34" charset="0"/>
              <a:buChar char="•"/>
            </a:pPr>
            <a:r>
              <a:rPr lang="en-NZ" sz="2400" kern="0" dirty="0">
                <a:latin typeface="Calibri" panose="020F0502020204030204" pitchFamily="34" charset="0"/>
              </a:rPr>
              <a:t>Waikato Stormwater Management Guideline</a:t>
            </a:r>
          </a:p>
          <a:p>
            <a:pPr lvl="2">
              <a:buFont typeface="Arial" panose="020B0604020202020204" pitchFamily="34" charset="0"/>
              <a:buChar char="•"/>
            </a:pPr>
            <a:r>
              <a:rPr lang="en-NZ" sz="2400" kern="0" dirty="0">
                <a:latin typeface="Calibri" panose="020F0502020204030204" pitchFamily="34" charset="0"/>
              </a:rPr>
              <a:t>Waikato Stormwater Runoff Modelling Guideline</a:t>
            </a:r>
          </a:p>
          <a:p>
            <a:pPr marL="323850" lvl="1" indent="0">
              <a:buNone/>
            </a:pPr>
            <a:endParaRPr lang="en-NZ" sz="2400" kern="0" dirty="0">
              <a:latin typeface="Calibri" panose="020F0502020204030204" pitchFamily="34" charset="0"/>
            </a:endParaRPr>
          </a:p>
          <a:p>
            <a:pPr marL="323850" lvl="1" indent="0">
              <a:buNone/>
            </a:pPr>
            <a:r>
              <a:rPr lang="en-NZ" sz="2400" kern="0" dirty="0">
                <a:latin typeface="Calibri" panose="020F0502020204030204" pitchFamily="34" charset="0"/>
              </a:rPr>
              <a:t>Key drivers:</a:t>
            </a:r>
          </a:p>
          <a:p>
            <a:pPr lvl="2">
              <a:buFont typeface="Arial" panose="020B0604020202020204" pitchFamily="34" charset="0"/>
              <a:buChar char="•"/>
            </a:pPr>
            <a:r>
              <a:rPr lang="en-NZ" sz="2400" kern="0" dirty="0">
                <a:latin typeface="Calibri" panose="020F0502020204030204" pitchFamily="34" charset="0"/>
              </a:rPr>
              <a:t>National Policy Statement for </a:t>
            </a:r>
            <a:r>
              <a:rPr lang="en-NZ" sz="2400" kern="0" dirty="0" smtClean="0">
                <a:latin typeface="Calibri" panose="020F0502020204030204" pitchFamily="34" charset="0"/>
              </a:rPr>
              <a:t>Freshwater</a:t>
            </a:r>
            <a:endParaRPr lang="en-NZ" sz="2400" kern="0" dirty="0">
              <a:latin typeface="Calibri" panose="020F0502020204030204" pitchFamily="34" charset="0"/>
            </a:endParaRPr>
          </a:p>
          <a:p>
            <a:pPr lvl="2">
              <a:buFont typeface="Arial" panose="020B0604020202020204" pitchFamily="34" charset="0"/>
              <a:buChar char="•"/>
            </a:pPr>
            <a:r>
              <a:rPr lang="en-NZ" sz="2400" kern="0" dirty="0">
                <a:latin typeface="Calibri" panose="020F0502020204030204" pitchFamily="34" charset="0"/>
              </a:rPr>
              <a:t>Vision and </a:t>
            </a:r>
            <a:r>
              <a:rPr lang="en-NZ" sz="2400" kern="0" dirty="0" smtClean="0">
                <a:latin typeface="Calibri" panose="020F0502020204030204" pitchFamily="34" charset="0"/>
              </a:rPr>
              <a:t>Strategy for the Waikato River</a:t>
            </a:r>
            <a:endParaRPr lang="en-NZ" sz="2400" kern="0" dirty="0">
              <a:latin typeface="Calibri" panose="020F0502020204030204" pitchFamily="34" charset="0"/>
            </a:endParaRPr>
          </a:p>
          <a:p>
            <a:pPr lvl="2">
              <a:buFont typeface="Arial" panose="020B0604020202020204" pitchFamily="34" charset="0"/>
              <a:buChar char="•"/>
            </a:pPr>
            <a:r>
              <a:rPr lang="en-NZ" sz="2400" kern="0" dirty="0" smtClean="0">
                <a:latin typeface="Calibri" panose="020F0502020204030204" pitchFamily="34" charset="0"/>
              </a:rPr>
              <a:t>Waikato Regional </a:t>
            </a:r>
            <a:r>
              <a:rPr lang="en-NZ" sz="2400" kern="0" dirty="0">
                <a:latin typeface="Calibri" panose="020F0502020204030204" pitchFamily="34" charset="0"/>
              </a:rPr>
              <a:t>Policy </a:t>
            </a:r>
            <a:r>
              <a:rPr lang="en-NZ" sz="2400" kern="0" dirty="0" smtClean="0">
                <a:latin typeface="Calibri" panose="020F0502020204030204" pitchFamily="34" charset="0"/>
              </a:rPr>
              <a:t>Statement</a:t>
            </a:r>
            <a:endParaRPr lang="en-NZ" sz="2400" kern="0" dirty="0">
              <a:latin typeface="Calibri" panose="020F0502020204030204" pitchFamily="34" charset="0"/>
            </a:endParaRPr>
          </a:p>
          <a:p>
            <a:pPr lvl="2">
              <a:buFont typeface="Arial" panose="020B0604020202020204" pitchFamily="34" charset="0"/>
              <a:buChar char="•"/>
            </a:pPr>
            <a:r>
              <a:rPr lang="en-NZ" sz="2400" kern="0" dirty="0">
                <a:latin typeface="Calibri" panose="020F0502020204030204" pitchFamily="34" charset="0"/>
              </a:rPr>
              <a:t>Healthy Rivers: Proposed Plan Change 1</a:t>
            </a:r>
          </a:p>
          <a:p>
            <a:pPr lvl="2">
              <a:buFont typeface="Arial" panose="020B0604020202020204" pitchFamily="34" charset="0"/>
              <a:buChar char="•"/>
            </a:pPr>
            <a:endParaRPr lang="en-NZ" sz="3000" kern="0" dirty="0">
              <a:latin typeface="Calibri" panose="020F0502020204030204" pitchFamily="34" charset="0"/>
            </a:endParaRPr>
          </a:p>
          <a:p>
            <a:pPr lvl="1"/>
            <a:endParaRPr lang="en-NZ" sz="1800" kern="0" dirty="0"/>
          </a:p>
          <a:p>
            <a:pPr lvl="1"/>
            <a:endParaRPr lang="en-NZ" sz="1800" kern="0" dirty="0"/>
          </a:p>
          <a:p>
            <a:pPr lvl="1"/>
            <a:endParaRPr lang="en-NZ" sz="1800" kern="0" dirty="0"/>
          </a:p>
          <a:p>
            <a:pPr lvl="1"/>
            <a:endParaRPr lang="en-NZ" sz="1800" kern="0" dirty="0"/>
          </a:p>
          <a:p>
            <a:pPr marL="324000" lvl="1" indent="0">
              <a:buFont typeface="Arial" charset="0"/>
              <a:buNone/>
            </a:pPr>
            <a:endParaRPr lang="en-NZ" sz="1800" kern="0" dirty="0"/>
          </a:p>
          <a:p>
            <a:pPr lvl="1"/>
            <a:endParaRPr lang="en-NZ" sz="1800" kern="0" dirty="0"/>
          </a:p>
          <a:p>
            <a:endParaRPr lang="en-NZ" sz="2400" dirty="0"/>
          </a:p>
          <a:p>
            <a:pPr lvl="1"/>
            <a:endParaRPr lang="en-NZ" sz="2400" kern="0" dirty="0"/>
          </a:p>
        </p:txBody>
      </p:sp>
    </p:spTree>
    <p:extLst>
      <p:ext uri="{BB962C8B-B14F-4D97-AF65-F5344CB8AC3E}">
        <p14:creationId xmlns:p14="http://schemas.microsoft.com/office/powerpoint/2010/main" val="36905031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Rural drainage areas</a:t>
            </a:r>
            <a:endParaRPr lang="en-NZ" sz="3600" b="1" dirty="0"/>
          </a:p>
        </p:txBody>
      </p:sp>
      <p:sp>
        <p:nvSpPr>
          <p:cNvPr id="3" name="Content Placeholder 2"/>
          <p:cNvSpPr>
            <a:spLocks noGrp="1"/>
          </p:cNvSpPr>
          <p:nvPr>
            <p:ph idx="4294967295"/>
          </p:nvPr>
        </p:nvSpPr>
        <p:spPr>
          <a:xfrm>
            <a:off x="395288" y="1428736"/>
            <a:ext cx="8462991" cy="4952592"/>
          </a:xfrm>
        </p:spPr>
        <p:txBody>
          <a:bodyPr/>
          <a:lstStyle/>
          <a:p>
            <a:r>
              <a:rPr lang="en-NZ" sz="2400" dirty="0" smtClean="0">
                <a:latin typeface="Calibri" panose="020F0502020204030204" pitchFamily="34" charset="0"/>
                <a:cs typeface="Calibri" panose="020F0502020204030204" pitchFamily="34" charset="0"/>
              </a:rPr>
              <a:t>Rural drainage systems not designed for urban flows</a:t>
            </a:r>
          </a:p>
          <a:p>
            <a:r>
              <a:rPr lang="en-NZ" sz="2400" dirty="0" smtClean="0">
                <a:latin typeface="Calibri" panose="020F0502020204030204" pitchFamily="34" charset="0"/>
                <a:cs typeface="Calibri" panose="020F0502020204030204" pitchFamily="34" charset="0"/>
              </a:rPr>
              <a:t>Some are located where urban areas are expanding hence difficulties arise</a:t>
            </a:r>
          </a:p>
          <a:p>
            <a:r>
              <a:rPr lang="en-NZ" sz="2400" dirty="0" smtClean="0">
                <a:latin typeface="Calibri" panose="020F0502020204030204" pitchFamily="34" charset="0"/>
                <a:cs typeface="Calibri" panose="020F0502020204030204" pitchFamily="34" charset="0"/>
              </a:rPr>
              <a:t>Guideline outlines the issues to be considered, and provides design criteria for urban growth proposing to drain to WRC administered rural drainage areas and information requirements.</a:t>
            </a:r>
          </a:p>
          <a:p>
            <a:r>
              <a:rPr lang="en-NZ" sz="2400" dirty="0" smtClean="0">
                <a:latin typeface="Calibri" panose="020F0502020204030204" pitchFamily="34" charset="0"/>
                <a:cs typeface="Calibri" panose="020F0502020204030204" pitchFamily="34" charset="0"/>
              </a:rPr>
              <a:t>Design criteria:</a:t>
            </a:r>
          </a:p>
          <a:p>
            <a:pPr lvl="1"/>
            <a:r>
              <a:rPr lang="en-NZ" sz="1800" dirty="0" smtClean="0">
                <a:latin typeface="Calibri" panose="020F0502020204030204" pitchFamily="34" charset="0"/>
                <a:cs typeface="Calibri" panose="020F0502020204030204" pitchFamily="34" charset="0"/>
              </a:rPr>
              <a:t>Total volume of runoff for the 10 year ARI event to match pre-development runoff volume</a:t>
            </a:r>
          </a:p>
          <a:p>
            <a:pPr lvl="1"/>
            <a:r>
              <a:rPr lang="en-NZ" sz="1800" dirty="0" smtClean="0">
                <a:latin typeface="Calibri" panose="020F0502020204030204" pitchFamily="34" charset="0"/>
                <a:cs typeface="Calibri" panose="020F0502020204030204" pitchFamily="34" charset="0"/>
              </a:rPr>
              <a:t>Runoff depth released for the 10 year ARI event to have an extended detention time of 72 hours</a:t>
            </a:r>
          </a:p>
          <a:p>
            <a:pPr lvl="1"/>
            <a:r>
              <a:rPr lang="en-NZ" sz="1800" dirty="0" smtClean="0">
                <a:latin typeface="Calibri" panose="020F0502020204030204" pitchFamily="34" charset="0"/>
                <a:cs typeface="Calibri" panose="020F0502020204030204" pitchFamily="34" charset="0"/>
              </a:rPr>
              <a:t>Water quality treatment to be provided</a:t>
            </a:r>
          </a:p>
          <a:p>
            <a:endParaRPr lang="en-N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40506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Waikato Stormwater Runoff Modelling Guideline</a:t>
            </a:r>
          </a:p>
        </p:txBody>
      </p:sp>
      <p:sp>
        <p:nvSpPr>
          <p:cNvPr id="9" name="Content Placeholder 2"/>
          <p:cNvSpPr>
            <a:spLocks noGrp="1"/>
          </p:cNvSpPr>
          <p:nvPr>
            <p:ph idx="4294967295"/>
          </p:nvPr>
        </p:nvSpPr>
        <p:spPr>
          <a:xfrm>
            <a:off x="427365" y="1772816"/>
            <a:ext cx="8321099" cy="4752528"/>
          </a:xfrm>
        </p:spPr>
        <p:txBody>
          <a:bodyPr>
            <a:normAutofit fontScale="92500"/>
          </a:bodyPr>
          <a:lstStyle/>
          <a:p>
            <a:r>
              <a:rPr lang="en-NZ" sz="2600" dirty="0">
                <a:latin typeface="Calibri" panose="020F0502020204030204" pitchFamily="34" charset="0"/>
              </a:rPr>
              <a:t>To be used to assess site </a:t>
            </a:r>
            <a:r>
              <a:rPr lang="en-NZ" sz="2600" dirty="0" smtClean="0">
                <a:latin typeface="Calibri" panose="020F0502020204030204" pitchFamily="34" charset="0"/>
              </a:rPr>
              <a:t>hydrology</a:t>
            </a:r>
            <a:endParaRPr lang="en-NZ" sz="2600" dirty="0">
              <a:latin typeface="Calibri" panose="020F0502020204030204" pitchFamily="34" charset="0"/>
            </a:endParaRPr>
          </a:p>
          <a:p>
            <a:r>
              <a:rPr lang="en-NZ" sz="2600" dirty="0" smtClean="0">
                <a:latin typeface="Calibri" panose="020F0502020204030204" pitchFamily="34" charset="0"/>
              </a:rPr>
              <a:t>Based </a:t>
            </a:r>
            <a:r>
              <a:rPr lang="en-NZ" sz="2600" dirty="0">
                <a:latin typeface="Calibri" panose="020F0502020204030204" pitchFamily="34" charset="0"/>
              </a:rPr>
              <a:t>on Auckland Council’s </a:t>
            </a:r>
            <a:r>
              <a:rPr lang="en-NZ" sz="2600" dirty="0" smtClean="0">
                <a:latin typeface="Calibri" panose="020F0502020204030204" pitchFamily="34" charset="0"/>
              </a:rPr>
              <a:t>TP108 but more </a:t>
            </a:r>
            <a:r>
              <a:rPr lang="en-NZ" sz="2600" dirty="0">
                <a:latin typeface="Calibri" panose="020F0502020204030204" pitchFamily="34" charset="0"/>
              </a:rPr>
              <a:t>Waikato </a:t>
            </a:r>
            <a:r>
              <a:rPr lang="en-NZ" sz="2600" dirty="0" smtClean="0">
                <a:latin typeface="Calibri" panose="020F0502020204030204" pitchFamily="34" charset="0"/>
              </a:rPr>
              <a:t>specific</a:t>
            </a:r>
          </a:p>
          <a:p>
            <a:r>
              <a:rPr lang="en-NZ" sz="2600" dirty="0" smtClean="0">
                <a:latin typeface="Calibri" panose="020F0502020204030204" pitchFamily="34" charset="0"/>
              </a:rPr>
              <a:t>Written by Earl Shaver and reviewed by lead author of TP108</a:t>
            </a:r>
            <a:endParaRPr lang="en-NZ" sz="2600" dirty="0">
              <a:latin typeface="Calibri" panose="020F0502020204030204" pitchFamily="34" charset="0"/>
            </a:endParaRPr>
          </a:p>
          <a:p>
            <a:r>
              <a:rPr lang="en-NZ" sz="2600" dirty="0">
                <a:latin typeface="Calibri" panose="020F0502020204030204" pitchFamily="34" charset="0"/>
              </a:rPr>
              <a:t>Changes made based on updated information from the </a:t>
            </a:r>
            <a:r>
              <a:rPr lang="en-NZ" sz="2600" dirty="0" smtClean="0">
                <a:latin typeface="Calibri" panose="020F0502020204030204" pitchFamily="34" charset="0"/>
              </a:rPr>
              <a:t>USA</a:t>
            </a:r>
            <a:endParaRPr lang="en-NZ" sz="2600" dirty="0">
              <a:latin typeface="Calibri" panose="020F0502020204030204" pitchFamily="34" charset="0"/>
            </a:endParaRPr>
          </a:p>
          <a:p>
            <a:r>
              <a:rPr lang="en-NZ" sz="2600" dirty="0">
                <a:latin typeface="Calibri" panose="020F0502020204030204" pitchFamily="34" charset="0"/>
                <a:cs typeface="Calibri" panose="020F0502020204030204" pitchFamily="34" charset="0"/>
              </a:rPr>
              <a:t>More up-to-date, robust and scientifically </a:t>
            </a:r>
            <a:r>
              <a:rPr lang="en-NZ" sz="2600" dirty="0" smtClean="0">
                <a:latin typeface="Calibri" panose="020F0502020204030204" pitchFamily="34" charset="0"/>
                <a:cs typeface="Calibri" panose="020F0502020204030204" pitchFamily="34" charset="0"/>
              </a:rPr>
              <a:t>correct for the Waikato</a:t>
            </a:r>
            <a:endParaRPr lang="en-NZ" sz="2600" dirty="0">
              <a:latin typeface="Calibri" panose="020F0502020204030204" pitchFamily="34" charset="0"/>
              <a:cs typeface="Calibri" panose="020F0502020204030204" pitchFamily="34" charset="0"/>
            </a:endParaRPr>
          </a:p>
          <a:p>
            <a:r>
              <a:rPr lang="en-NZ" sz="2600" dirty="0" smtClean="0">
                <a:latin typeface="Calibri" panose="020F0502020204030204" pitchFamily="34" charset="0"/>
              </a:rPr>
              <a:t>Soil testing is required to determine the soil group</a:t>
            </a:r>
          </a:p>
          <a:p>
            <a:r>
              <a:rPr lang="en-NZ" sz="2600" dirty="0">
                <a:latin typeface="Calibri" panose="020F0502020204030204" pitchFamily="34" charset="0"/>
              </a:rPr>
              <a:t>The assessment of initial abstraction has </a:t>
            </a:r>
            <a:r>
              <a:rPr lang="en-NZ" sz="2600" dirty="0" smtClean="0">
                <a:latin typeface="Calibri" panose="020F0502020204030204" pitchFamily="34" charset="0"/>
              </a:rPr>
              <a:t>changed</a:t>
            </a:r>
            <a:endParaRPr lang="en-NZ" sz="2600" dirty="0">
              <a:latin typeface="Calibri" panose="020F0502020204030204" pitchFamily="34" charset="0"/>
            </a:endParaRPr>
          </a:p>
          <a:p>
            <a:r>
              <a:rPr lang="en-NZ" sz="2600" dirty="0" smtClean="0">
                <a:latin typeface="Calibri" panose="020F0502020204030204" pitchFamily="34" charset="0"/>
              </a:rPr>
              <a:t>Time </a:t>
            </a:r>
            <a:r>
              <a:rPr lang="en-NZ" sz="2600" dirty="0">
                <a:latin typeface="Calibri" panose="020F0502020204030204" pitchFamily="34" charset="0"/>
              </a:rPr>
              <a:t>of concentration calculation has </a:t>
            </a:r>
            <a:r>
              <a:rPr lang="en-NZ" sz="2600" dirty="0" smtClean="0">
                <a:latin typeface="Calibri" panose="020F0502020204030204" pitchFamily="34" charset="0"/>
              </a:rPr>
              <a:t>changed</a:t>
            </a:r>
            <a:endParaRPr lang="en-NZ" sz="2600" dirty="0">
              <a:latin typeface="Calibri" panose="020F0502020204030204" pitchFamily="34" charset="0"/>
            </a:endParaRPr>
          </a:p>
          <a:p>
            <a:endParaRPr lang="en-NZ" dirty="0"/>
          </a:p>
        </p:txBody>
      </p:sp>
    </p:spTree>
    <p:extLst>
      <p:ext uri="{BB962C8B-B14F-4D97-AF65-F5344CB8AC3E}">
        <p14:creationId xmlns:p14="http://schemas.microsoft.com/office/powerpoint/2010/main" val="30717324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Hydrological soil groups</a:t>
            </a:r>
            <a:endParaRPr lang="en-NZ" sz="3600" b="1" dirty="0"/>
          </a:p>
        </p:txBody>
      </p:sp>
      <p:sp>
        <p:nvSpPr>
          <p:cNvPr id="3" name="Content Placeholder 2"/>
          <p:cNvSpPr>
            <a:spLocks noGrp="1"/>
          </p:cNvSpPr>
          <p:nvPr>
            <p:ph idx="4294967295"/>
          </p:nvPr>
        </p:nvSpPr>
        <p:spPr>
          <a:xfrm>
            <a:off x="400471" y="1428736"/>
            <a:ext cx="8347993" cy="5240624"/>
          </a:xfrm>
        </p:spPr>
        <p:txBody>
          <a:bodyPr/>
          <a:lstStyle/>
          <a:p>
            <a:r>
              <a:rPr lang="en-NZ" sz="2400" dirty="0" smtClean="0">
                <a:latin typeface="Calibri" panose="020F0502020204030204" pitchFamily="34" charset="0"/>
                <a:cs typeface="Calibri" panose="020F0502020204030204" pitchFamily="34" charset="0"/>
              </a:rPr>
              <a:t>Four soil groups are provided in the Waikato guideline (A - D)</a:t>
            </a:r>
          </a:p>
          <a:p>
            <a:endParaRPr lang="en-NZ" sz="2400" dirty="0" smtClean="0">
              <a:latin typeface="Calibri" panose="020F0502020204030204" pitchFamily="34" charset="0"/>
              <a:cs typeface="Calibri" panose="020F0502020204030204" pitchFamily="34" charset="0"/>
            </a:endParaRPr>
          </a:p>
          <a:p>
            <a:endParaRPr lang="en-NZ" sz="2400" dirty="0" smtClean="0">
              <a:latin typeface="Calibri" panose="020F0502020204030204" pitchFamily="34" charset="0"/>
              <a:cs typeface="Calibri" panose="020F0502020204030204" pitchFamily="34" charset="0"/>
            </a:endParaRPr>
          </a:p>
          <a:p>
            <a:endParaRPr lang="en-NZ" sz="2400" dirty="0">
              <a:latin typeface="Calibri" panose="020F0502020204030204" pitchFamily="34" charset="0"/>
              <a:cs typeface="Calibri" panose="020F0502020204030204" pitchFamily="34" charset="0"/>
            </a:endParaRPr>
          </a:p>
          <a:p>
            <a:endParaRPr lang="en-NZ" sz="2400" dirty="0" smtClean="0">
              <a:latin typeface="Calibri" panose="020F0502020204030204" pitchFamily="34" charset="0"/>
              <a:cs typeface="Calibri" panose="020F0502020204030204" pitchFamily="34" charset="0"/>
            </a:endParaRPr>
          </a:p>
          <a:p>
            <a:r>
              <a:rPr lang="en-NZ" sz="2400" dirty="0" smtClean="0">
                <a:latin typeface="Calibri" panose="020F0502020204030204" pitchFamily="34" charset="0"/>
                <a:cs typeface="Calibri" panose="020F0502020204030204" pitchFamily="34" charset="0"/>
              </a:rPr>
              <a:t>This table is not used in the Waikato guideline. Soil testing is required to determine soil group.</a:t>
            </a:r>
            <a:endParaRPr lang="en-NZ" sz="2400" dirty="0" smtClean="0">
              <a:latin typeface="Calibri" panose="020F0502020204030204" pitchFamily="34" charset="0"/>
              <a:cs typeface="Calibri" panose="020F0502020204030204" pitchFamily="34" charset="0"/>
            </a:endParaRPr>
          </a:p>
          <a:p>
            <a:r>
              <a:rPr lang="en-NZ" sz="2400" dirty="0" smtClean="0">
                <a:latin typeface="Calibri" panose="020F0502020204030204" pitchFamily="34" charset="0"/>
                <a:cs typeface="Calibri" panose="020F0502020204030204" pitchFamily="34" charset="0"/>
              </a:rPr>
              <a:t>Soil </a:t>
            </a:r>
            <a:r>
              <a:rPr lang="en-NZ" sz="2400" dirty="0" smtClean="0">
                <a:latin typeface="Calibri" panose="020F0502020204030204" pitchFamily="34" charset="0"/>
                <a:cs typeface="Calibri" panose="020F0502020204030204" pitchFamily="34" charset="0"/>
              </a:rPr>
              <a:t>g</a:t>
            </a:r>
            <a:r>
              <a:rPr lang="en-NZ" sz="2400" dirty="0" smtClean="0">
                <a:latin typeface="Calibri" panose="020F0502020204030204" pitchFamily="34" charset="0"/>
                <a:cs typeface="Calibri" panose="020F0502020204030204" pitchFamily="34" charset="0"/>
              </a:rPr>
              <a:t>roup depends on </a:t>
            </a:r>
            <a:r>
              <a:rPr lang="en-NZ" sz="2400" dirty="0" smtClean="0">
                <a:latin typeface="Calibri" panose="020F0502020204030204" pitchFamily="34" charset="0"/>
                <a:cs typeface="Calibri" panose="020F0502020204030204" pitchFamily="34" charset="0"/>
              </a:rPr>
              <a:t>site conditions:</a:t>
            </a:r>
          </a:p>
          <a:p>
            <a:pPr lvl="1"/>
            <a:r>
              <a:rPr lang="en-NZ" sz="1800" dirty="0" smtClean="0">
                <a:latin typeface="Calibri" panose="020F0502020204030204" pitchFamily="34" charset="0"/>
                <a:cs typeface="Calibri" panose="020F0502020204030204" pitchFamily="34" charset="0"/>
              </a:rPr>
              <a:t>Soil type</a:t>
            </a:r>
          </a:p>
          <a:p>
            <a:pPr lvl="1"/>
            <a:r>
              <a:rPr lang="en-NZ" sz="1800" dirty="0" smtClean="0">
                <a:latin typeface="Calibri" panose="020F0502020204030204" pitchFamily="34" charset="0"/>
                <a:cs typeface="Calibri" panose="020F0502020204030204" pitchFamily="34" charset="0"/>
              </a:rPr>
              <a:t>Infiltration rate</a:t>
            </a:r>
          </a:p>
          <a:p>
            <a:pPr lvl="1"/>
            <a:r>
              <a:rPr lang="en-NZ" sz="1800" dirty="0" smtClean="0">
                <a:latin typeface="Calibri" panose="020F0502020204030204" pitchFamily="34" charset="0"/>
                <a:cs typeface="Calibri" panose="020F0502020204030204" pitchFamily="34" charset="0"/>
              </a:rPr>
              <a:t>Depth to impermeable layer</a:t>
            </a:r>
          </a:p>
          <a:p>
            <a:pPr lvl="1"/>
            <a:r>
              <a:rPr lang="en-NZ" sz="1800" dirty="0" smtClean="0">
                <a:latin typeface="Calibri" panose="020F0502020204030204" pitchFamily="34" charset="0"/>
                <a:cs typeface="Calibri" panose="020F0502020204030204" pitchFamily="34" charset="0"/>
              </a:rPr>
              <a:t>Depth to water table</a:t>
            </a:r>
          </a:p>
          <a:p>
            <a:endParaRPr lang="en-NZ" sz="2400" dirty="0"/>
          </a:p>
        </p:txBody>
      </p:sp>
      <p:pic>
        <p:nvPicPr>
          <p:cNvPr id="5" name="Picture 4"/>
          <p:cNvPicPr>
            <a:picLocks noChangeAspect="1"/>
          </p:cNvPicPr>
          <p:nvPr/>
        </p:nvPicPr>
        <p:blipFill>
          <a:blip r:embed="rId2"/>
          <a:stretch>
            <a:fillRect/>
          </a:stretch>
        </p:blipFill>
        <p:spPr>
          <a:xfrm>
            <a:off x="2051720" y="1844824"/>
            <a:ext cx="4689815" cy="2226345"/>
          </a:xfrm>
          <a:prstGeom prst="rect">
            <a:avLst/>
          </a:prstGeom>
        </p:spPr>
      </p:pic>
    </p:spTree>
    <p:extLst>
      <p:ext uri="{BB962C8B-B14F-4D97-AF65-F5344CB8AC3E}">
        <p14:creationId xmlns:p14="http://schemas.microsoft.com/office/powerpoint/2010/main" val="14613787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0180" y="137160"/>
            <a:ext cx="6263640" cy="6583680"/>
          </a:xfrm>
          <a:prstGeom prst="rect">
            <a:avLst/>
          </a:prstGeom>
        </p:spPr>
      </p:pic>
    </p:spTree>
    <p:extLst>
      <p:ext uri="{BB962C8B-B14F-4D97-AF65-F5344CB8AC3E}">
        <p14:creationId xmlns:p14="http://schemas.microsoft.com/office/powerpoint/2010/main" val="169010624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Initial abstraction</a:t>
            </a:r>
            <a:endParaRPr lang="en-NZ" sz="3600" b="1" dirty="0"/>
          </a:p>
        </p:txBody>
      </p:sp>
      <p:sp>
        <p:nvSpPr>
          <p:cNvPr id="3" name="Content Placeholder 2"/>
          <p:cNvSpPr>
            <a:spLocks noGrp="1"/>
          </p:cNvSpPr>
          <p:nvPr>
            <p:ph idx="4294967295"/>
          </p:nvPr>
        </p:nvSpPr>
        <p:spPr>
          <a:xfrm>
            <a:off x="395317" y="1428736"/>
            <a:ext cx="8353147" cy="5312632"/>
          </a:xfrm>
        </p:spPr>
        <p:txBody>
          <a:bodyPr/>
          <a:lstStyle/>
          <a:p>
            <a:r>
              <a:rPr lang="en-NZ" sz="2400" dirty="0" smtClean="0">
                <a:latin typeface="Calibri" panose="020F0502020204030204" pitchFamily="34" charset="0"/>
                <a:cs typeface="Calibri" panose="020F0502020204030204" pitchFamily="34" charset="0"/>
              </a:rPr>
              <a:t>Initial abstraction is the amount of rain that soaks to ground before the rainfall turns to runoff</a:t>
            </a:r>
          </a:p>
          <a:p>
            <a:r>
              <a:rPr lang="en-NZ" sz="2400" dirty="0" smtClean="0">
                <a:latin typeface="Calibri" panose="020F0502020204030204" pitchFamily="34" charset="0"/>
                <a:cs typeface="Calibri" panose="020F0502020204030204" pitchFamily="34" charset="0"/>
              </a:rPr>
              <a:t>For Auckland soils it was determined that it was appropriate to have constant values of 0 </a:t>
            </a:r>
            <a:r>
              <a:rPr lang="en-NZ" sz="2400" dirty="0" smtClean="0">
                <a:latin typeface="Calibri" panose="020F0502020204030204" pitchFamily="34" charset="0"/>
                <a:cs typeface="Calibri" panose="020F0502020204030204" pitchFamily="34" charset="0"/>
              </a:rPr>
              <a:t>for impervious </a:t>
            </a:r>
            <a:r>
              <a:rPr lang="en-NZ" sz="2400" dirty="0" smtClean="0">
                <a:latin typeface="Calibri" panose="020F0502020204030204" pitchFamily="34" charset="0"/>
                <a:cs typeface="Calibri" panose="020F0502020204030204" pitchFamily="34" charset="0"/>
              </a:rPr>
              <a:t>or </a:t>
            </a:r>
            <a:r>
              <a:rPr lang="en-NZ" sz="2400" dirty="0" smtClean="0">
                <a:latin typeface="Calibri" panose="020F0502020204030204" pitchFamily="34" charset="0"/>
                <a:cs typeface="Calibri" panose="020F0502020204030204" pitchFamily="34" charset="0"/>
              </a:rPr>
              <a:t>5mm for </a:t>
            </a:r>
            <a:r>
              <a:rPr lang="en-NZ" sz="2400" dirty="0" smtClean="0">
                <a:latin typeface="Calibri" panose="020F0502020204030204" pitchFamily="34" charset="0"/>
                <a:cs typeface="Calibri" panose="020F0502020204030204" pitchFamily="34" charset="0"/>
              </a:rPr>
              <a:t>pervious surfaces</a:t>
            </a:r>
            <a:endParaRPr lang="en-NZ" sz="2400" dirty="0" smtClean="0">
              <a:latin typeface="Calibri" panose="020F0502020204030204" pitchFamily="34" charset="0"/>
              <a:cs typeface="Calibri" panose="020F0502020204030204" pitchFamily="34" charset="0"/>
            </a:endParaRPr>
          </a:p>
          <a:p>
            <a:r>
              <a:rPr lang="en-NZ" sz="2400" dirty="0" smtClean="0">
                <a:latin typeface="Calibri" panose="020F0502020204030204" pitchFamily="34" charset="0"/>
                <a:cs typeface="Calibri" panose="020F0502020204030204" pitchFamily="34" charset="0"/>
              </a:rPr>
              <a:t>The </a:t>
            </a:r>
            <a:r>
              <a:rPr lang="en-NZ" sz="2400" dirty="0" smtClean="0">
                <a:latin typeface="Calibri" panose="020F0502020204030204" pitchFamily="34" charset="0"/>
                <a:cs typeface="Calibri" panose="020F0502020204030204" pitchFamily="34" charset="0"/>
              </a:rPr>
              <a:t>Waikato has a wider variability in soil types hence </a:t>
            </a:r>
            <a:r>
              <a:rPr lang="en-NZ" sz="2400" dirty="0" smtClean="0">
                <a:latin typeface="Calibri" panose="020F0502020204030204" pitchFamily="34" charset="0"/>
                <a:cs typeface="Calibri" panose="020F0502020204030204" pitchFamily="34" charset="0"/>
              </a:rPr>
              <a:t>initial </a:t>
            </a:r>
            <a:r>
              <a:rPr lang="en-NZ" sz="2400" dirty="0" smtClean="0">
                <a:latin typeface="Calibri" panose="020F0502020204030204" pitchFamily="34" charset="0"/>
                <a:cs typeface="Calibri" panose="020F0502020204030204" pitchFamily="34" charset="0"/>
              </a:rPr>
              <a:t>abstraction is </a:t>
            </a:r>
            <a:r>
              <a:rPr lang="en-NZ" sz="2400" dirty="0" smtClean="0">
                <a:latin typeface="Calibri" panose="020F0502020204030204" pitchFamily="34" charset="0"/>
                <a:cs typeface="Calibri" panose="020F0502020204030204" pitchFamily="34" charset="0"/>
              </a:rPr>
              <a:t>to be </a:t>
            </a:r>
            <a:r>
              <a:rPr lang="en-NZ" sz="2400" dirty="0" smtClean="0">
                <a:latin typeface="Calibri" panose="020F0502020204030204" pitchFamily="34" charset="0"/>
                <a:cs typeface="Calibri" panose="020F0502020204030204" pitchFamily="34" charset="0"/>
              </a:rPr>
              <a:t>determined using the following equation</a:t>
            </a:r>
            <a:r>
              <a:rPr lang="en-NZ" sz="2400" dirty="0" smtClean="0">
                <a:latin typeface="Calibri" panose="020F0502020204030204" pitchFamily="34" charset="0"/>
                <a:cs typeface="Calibri" panose="020F0502020204030204" pitchFamily="34" charset="0"/>
              </a:rPr>
              <a:t>:</a:t>
            </a:r>
          </a:p>
          <a:p>
            <a:endParaRPr lang="en-NZ" sz="2400" dirty="0" smtClean="0">
              <a:latin typeface="Calibri" panose="020F0502020204030204" pitchFamily="34" charset="0"/>
              <a:cs typeface="Calibri" panose="020F0502020204030204" pitchFamily="34" charset="0"/>
            </a:endParaRPr>
          </a:p>
          <a:p>
            <a:r>
              <a:rPr lang="en-NZ" sz="2400" dirty="0" smtClean="0">
                <a:latin typeface="Calibri" panose="020F0502020204030204" pitchFamily="34" charset="0"/>
                <a:cs typeface="Calibri" panose="020F0502020204030204" pitchFamily="34" charset="0"/>
              </a:rPr>
              <a:t>Where storage is calculated using </a:t>
            </a:r>
            <a:r>
              <a:rPr lang="en-NZ" sz="2400" dirty="0" smtClean="0">
                <a:latin typeface="Calibri" panose="020F0502020204030204" pitchFamily="34" charset="0"/>
                <a:cs typeface="Calibri" panose="020F0502020204030204" pitchFamily="34" charset="0"/>
              </a:rPr>
              <a:t>the same </a:t>
            </a:r>
            <a:r>
              <a:rPr lang="en-NZ" sz="2400" dirty="0" smtClean="0">
                <a:latin typeface="Calibri" panose="020F0502020204030204" pitchFamily="34" charset="0"/>
                <a:cs typeface="Calibri" panose="020F0502020204030204" pitchFamily="34" charset="0"/>
              </a:rPr>
              <a:t>equation as in TP108</a:t>
            </a:r>
            <a:r>
              <a:rPr lang="en-NZ" sz="2400" dirty="0" smtClean="0">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2"/>
          <a:stretch>
            <a:fillRect/>
          </a:stretch>
        </p:blipFill>
        <p:spPr>
          <a:xfrm>
            <a:off x="2993014" y="5398062"/>
            <a:ext cx="3751724" cy="919540"/>
          </a:xfrm>
          <a:prstGeom prst="rect">
            <a:avLst/>
          </a:prstGeom>
        </p:spPr>
      </p:pic>
      <p:pic>
        <p:nvPicPr>
          <p:cNvPr id="6" name="Picture 5"/>
          <p:cNvPicPr>
            <a:picLocks noChangeAspect="1"/>
          </p:cNvPicPr>
          <p:nvPr/>
        </p:nvPicPr>
        <p:blipFill>
          <a:blip r:embed="rId3"/>
          <a:stretch>
            <a:fillRect/>
          </a:stretch>
        </p:blipFill>
        <p:spPr>
          <a:xfrm>
            <a:off x="2987824" y="4437112"/>
            <a:ext cx="2266246" cy="537184"/>
          </a:xfrm>
          <a:prstGeom prst="rect">
            <a:avLst/>
          </a:prstGeom>
        </p:spPr>
      </p:pic>
    </p:spTree>
    <p:extLst>
      <p:ext uri="{BB962C8B-B14F-4D97-AF65-F5344CB8AC3E}">
        <p14:creationId xmlns:p14="http://schemas.microsoft.com/office/powerpoint/2010/main" val="199143442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369570"/>
            <a:ext cx="6858000" cy="6118860"/>
          </a:xfrm>
          <a:prstGeom prst="rect">
            <a:avLst/>
          </a:prstGeom>
        </p:spPr>
      </p:pic>
    </p:spTree>
    <p:extLst>
      <p:ext uri="{BB962C8B-B14F-4D97-AF65-F5344CB8AC3E}">
        <p14:creationId xmlns:p14="http://schemas.microsoft.com/office/powerpoint/2010/main" val="17337524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Initial abstraction</a:t>
            </a:r>
            <a:endParaRPr lang="en-NZ" sz="3600" b="1" dirty="0"/>
          </a:p>
        </p:txBody>
      </p:sp>
      <p:sp>
        <p:nvSpPr>
          <p:cNvPr id="6" name="Content Placeholder 2"/>
          <p:cNvSpPr txBox="1">
            <a:spLocks/>
          </p:cNvSpPr>
          <p:nvPr/>
        </p:nvSpPr>
        <p:spPr bwMode="auto">
          <a:xfrm>
            <a:off x="395317" y="1428736"/>
            <a:ext cx="8353147" cy="50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7338" indent="-250825" algn="l" rtl="0" eaLnBrk="1" fontAlgn="base" hangingPunct="1">
              <a:spcBef>
                <a:spcPts val="1000"/>
              </a:spcBef>
              <a:spcAft>
                <a:spcPts val="200"/>
              </a:spcAft>
              <a:buClr>
                <a:srgbClr val="FF9900"/>
              </a:buClr>
              <a:buSzPct val="90000"/>
              <a:buFont typeface="Arial" charset="0"/>
              <a:buChar char="•"/>
              <a:defRPr sz="2800" kern="1200" spc="-20">
                <a:solidFill>
                  <a:schemeClr val="tx1"/>
                </a:solidFill>
                <a:latin typeface="+mn-lt"/>
                <a:ea typeface="+mn-ea"/>
                <a:cs typeface="+mn-cs"/>
              </a:defRPr>
            </a:lvl1pPr>
            <a:lvl2pPr marL="539750" indent="-215900" algn="l" rtl="0" eaLnBrk="1" fontAlgn="base" hangingPunct="1">
              <a:spcBef>
                <a:spcPts val="100"/>
              </a:spcBef>
              <a:spcAft>
                <a:spcPts val="300"/>
              </a:spcAft>
              <a:buClr>
                <a:srgbClr val="FF9900"/>
              </a:buClr>
              <a:buSzPct val="90000"/>
              <a:buFont typeface="Arial" charset="0"/>
              <a:buChar char="•"/>
              <a:defRPr sz="2200">
                <a:solidFill>
                  <a:schemeClr val="tx1"/>
                </a:solidFill>
                <a:latin typeface="+mn-lt"/>
              </a:defRPr>
            </a:lvl2pPr>
            <a:lvl3pPr marL="719138" indent="-215900" algn="l" rtl="0" eaLnBrk="1" fontAlgn="base" hangingPunct="1">
              <a:spcBef>
                <a:spcPts val="100"/>
              </a:spcBef>
              <a:spcAft>
                <a:spcPts val="300"/>
              </a:spcAft>
              <a:buClr>
                <a:srgbClr val="FF9900"/>
              </a:buClr>
              <a:buSzPct val="90000"/>
              <a:buFont typeface="Arial" charset="0"/>
              <a:buChar char="•"/>
              <a:defRPr sz="2000">
                <a:solidFill>
                  <a:schemeClr val="tx1"/>
                </a:solidFill>
                <a:latin typeface="+mn-lt"/>
              </a:defRPr>
            </a:lvl3pPr>
            <a:lvl4pPr marL="898525"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4pPr>
            <a:lvl5pPr marL="1079500"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5pPr>
            <a:lvl6pPr marL="25146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6pPr>
            <a:lvl7pPr marL="29718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7pPr>
            <a:lvl8pPr marL="34290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8pPr>
            <a:lvl9pPr marL="38862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9pPr>
          </a:lstStyle>
          <a:p>
            <a:r>
              <a:rPr lang="en-NZ" sz="2400" dirty="0" smtClean="0">
                <a:latin typeface="Calibri" panose="020F0502020204030204" pitchFamily="34" charset="0"/>
                <a:cs typeface="Calibri" panose="020F0502020204030204" pitchFamily="34" charset="0"/>
              </a:rPr>
              <a:t>Important change in the context of stream channel erosion and links back to the new volume control criteria</a:t>
            </a:r>
          </a:p>
          <a:p>
            <a:r>
              <a:rPr lang="en-NZ" sz="2400" dirty="0" smtClean="0">
                <a:latin typeface="Calibri" panose="020F0502020204030204" pitchFamily="34" charset="0"/>
                <a:cs typeface="Calibri" panose="020F0502020204030204" pitchFamily="34" charset="0"/>
              </a:rPr>
              <a:t>Retention of stormwater that more closely represents pre-development conditions means less work done on the stream channel boundaries during rainfall events</a:t>
            </a:r>
          </a:p>
          <a:p>
            <a:r>
              <a:rPr lang="en-NZ" sz="2400" dirty="0" smtClean="0">
                <a:latin typeface="Calibri" panose="020F0502020204030204" pitchFamily="34" charset="0"/>
                <a:cs typeface="Calibri" panose="020F0502020204030204" pitchFamily="34" charset="0"/>
              </a:rPr>
              <a:t>Less channel erosion, particularly during smaller frequent events</a:t>
            </a:r>
          </a:p>
          <a:p>
            <a:r>
              <a:rPr lang="en-NZ" sz="2400" dirty="0" smtClean="0">
                <a:latin typeface="Calibri" panose="020F0502020204030204" pitchFamily="34" charset="0"/>
                <a:cs typeface="Calibri" panose="020F0502020204030204" pitchFamily="34" charset="0"/>
              </a:rPr>
              <a:t>More accurate representation of initial abstraction is important for assessing peak flows and runoff volumes</a:t>
            </a:r>
          </a:p>
          <a:p>
            <a:r>
              <a:rPr lang="en-NZ" sz="2400" dirty="0" smtClean="0">
                <a:latin typeface="Calibri" panose="020F0502020204030204" pitchFamily="34" charset="0"/>
                <a:cs typeface="Calibri" panose="020F0502020204030204" pitchFamily="34" charset="0"/>
              </a:rPr>
              <a:t>Shows more clearly how site imperviousness and soil compaction can affect stormwater runoff</a:t>
            </a:r>
          </a:p>
        </p:txBody>
      </p:sp>
    </p:spTree>
    <p:extLst>
      <p:ext uri="{BB962C8B-B14F-4D97-AF65-F5344CB8AC3E}">
        <p14:creationId xmlns:p14="http://schemas.microsoft.com/office/powerpoint/2010/main" val="71902417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Time of concentration</a:t>
            </a:r>
            <a:endParaRPr lang="en-NZ" sz="3600" b="1" dirty="0"/>
          </a:p>
        </p:txBody>
      </p:sp>
      <p:sp>
        <p:nvSpPr>
          <p:cNvPr id="3" name="Content Placeholder 2"/>
          <p:cNvSpPr>
            <a:spLocks noGrp="1"/>
          </p:cNvSpPr>
          <p:nvPr>
            <p:ph idx="4294967295"/>
          </p:nvPr>
        </p:nvSpPr>
        <p:spPr>
          <a:xfrm>
            <a:off x="395287" y="1556792"/>
            <a:ext cx="8462991" cy="4969023"/>
          </a:xfrm>
        </p:spPr>
        <p:txBody>
          <a:bodyPr/>
          <a:lstStyle/>
          <a:p>
            <a:r>
              <a:rPr lang="en-NZ" sz="2400" dirty="0" smtClean="0">
                <a:latin typeface="Calibri" panose="020F0502020204030204" pitchFamily="34" charset="0"/>
                <a:cs typeface="Calibri" panose="020F0502020204030204" pitchFamily="34" charset="0"/>
              </a:rPr>
              <a:t>TP108 provides a regression calculation to assess time of concentration in Auckland, calibrated for Auckland conditions</a:t>
            </a:r>
          </a:p>
          <a:p>
            <a:endParaRPr lang="en-NZ" sz="2400" dirty="0" smtClean="0">
              <a:latin typeface="Calibri" panose="020F0502020204030204" pitchFamily="34" charset="0"/>
              <a:cs typeface="Calibri" panose="020F0502020204030204" pitchFamily="34" charset="0"/>
            </a:endParaRPr>
          </a:p>
          <a:p>
            <a:r>
              <a:rPr lang="en-NZ" sz="2400" dirty="0" smtClean="0">
                <a:latin typeface="Calibri" panose="020F0502020204030204" pitchFamily="34" charset="0"/>
                <a:cs typeface="Calibri" panose="020F0502020204030204" pitchFamily="34" charset="0"/>
              </a:rPr>
              <a:t>WRC’s guideline requires that time of concentration is assessed using first principle calculations</a:t>
            </a:r>
          </a:p>
          <a:p>
            <a:r>
              <a:rPr lang="en-NZ" sz="2400" dirty="0">
                <a:latin typeface="Calibri" panose="020F0502020204030204" pitchFamily="34" charset="0"/>
                <a:cs typeface="Calibri" panose="020F0502020204030204" pitchFamily="34" charset="0"/>
              </a:rPr>
              <a:t>Assess the individual flow segments at the site, determine T</a:t>
            </a:r>
            <a:r>
              <a:rPr lang="en-NZ" sz="2400" baseline="-25000" dirty="0">
                <a:latin typeface="Calibri" panose="020F0502020204030204" pitchFamily="34" charset="0"/>
                <a:cs typeface="Calibri" panose="020F0502020204030204" pitchFamily="34" charset="0"/>
              </a:rPr>
              <a:t>c</a:t>
            </a:r>
            <a:r>
              <a:rPr lang="en-NZ" sz="2400" dirty="0">
                <a:latin typeface="Calibri" panose="020F0502020204030204" pitchFamily="34" charset="0"/>
                <a:cs typeface="Calibri" panose="020F0502020204030204" pitchFamily="34" charset="0"/>
              </a:rPr>
              <a:t> for each segment and add them all </a:t>
            </a:r>
            <a:r>
              <a:rPr lang="en-NZ" sz="2400" dirty="0" smtClean="0">
                <a:latin typeface="Calibri" panose="020F0502020204030204" pitchFamily="34" charset="0"/>
                <a:cs typeface="Calibri" panose="020F0502020204030204" pitchFamily="34" charset="0"/>
              </a:rPr>
              <a:t>up (T</a:t>
            </a:r>
            <a:r>
              <a:rPr lang="en-NZ" sz="2400" baseline="-25000" dirty="0" smtClean="0">
                <a:latin typeface="Calibri" panose="020F0502020204030204" pitchFamily="34" charset="0"/>
                <a:cs typeface="Calibri" panose="020F0502020204030204" pitchFamily="34" charset="0"/>
              </a:rPr>
              <a:t>c</a:t>
            </a:r>
            <a:r>
              <a:rPr lang="en-NZ" sz="2400" dirty="0" smtClean="0">
                <a:latin typeface="Calibri" panose="020F0502020204030204" pitchFamily="34" charset="0"/>
                <a:cs typeface="Calibri" panose="020F0502020204030204" pitchFamily="34" charset="0"/>
              </a:rPr>
              <a:t> = T</a:t>
            </a:r>
            <a:r>
              <a:rPr lang="en-NZ" sz="2400" baseline="-25000" dirty="0" smtClean="0">
                <a:latin typeface="Calibri" panose="020F0502020204030204" pitchFamily="34" charset="0"/>
                <a:cs typeface="Calibri" panose="020F0502020204030204" pitchFamily="34" charset="0"/>
              </a:rPr>
              <a:t>t1</a:t>
            </a:r>
            <a:r>
              <a:rPr lang="en-NZ" sz="2400" dirty="0" smtClean="0">
                <a:latin typeface="Calibri" panose="020F0502020204030204" pitchFamily="34" charset="0"/>
                <a:cs typeface="Calibri" panose="020F0502020204030204" pitchFamily="34" charset="0"/>
              </a:rPr>
              <a:t> + T</a:t>
            </a:r>
            <a:r>
              <a:rPr lang="en-NZ" sz="2400" baseline="-25000" dirty="0" smtClean="0">
                <a:latin typeface="Calibri" panose="020F0502020204030204" pitchFamily="34" charset="0"/>
                <a:cs typeface="Calibri" panose="020F0502020204030204" pitchFamily="34" charset="0"/>
              </a:rPr>
              <a:t>t2</a:t>
            </a:r>
            <a:r>
              <a:rPr lang="en-NZ" sz="2400" dirty="0" smtClean="0">
                <a:latin typeface="Calibri" panose="020F0502020204030204" pitchFamily="34" charset="0"/>
                <a:cs typeface="Calibri" panose="020F0502020204030204" pitchFamily="34" charset="0"/>
              </a:rPr>
              <a:t> + T</a:t>
            </a:r>
            <a:r>
              <a:rPr lang="en-NZ" sz="2400" baseline="-25000" dirty="0" smtClean="0">
                <a:latin typeface="Calibri" panose="020F0502020204030204" pitchFamily="34" charset="0"/>
                <a:cs typeface="Calibri" panose="020F0502020204030204" pitchFamily="34" charset="0"/>
              </a:rPr>
              <a:t>t3</a:t>
            </a:r>
            <a:r>
              <a:rPr lang="en-NZ" sz="2400" dirty="0" smtClean="0">
                <a:latin typeface="Calibri" panose="020F0502020204030204" pitchFamily="34" charset="0"/>
                <a:cs typeface="Calibri" panose="020F0502020204030204" pitchFamily="34" charset="0"/>
              </a:rPr>
              <a:t> … T</a:t>
            </a:r>
            <a:r>
              <a:rPr lang="en-NZ" sz="2400" baseline="-25000" dirty="0" smtClean="0">
                <a:latin typeface="Calibri" panose="020F0502020204030204" pitchFamily="34" charset="0"/>
                <a:cs typeface="Calibri" panose="020F0502020204030204" pitchFamily="34" charset="0"/>
              </a:rPr>
              <a:t>tx</a:t>
            </a:r>
            <a:r>
              <a:rPr lang="en-NZ" sz="2400" dirty="0" smtClean="0">
                <a:latin typeface="Calibri" panose="020F0502020204030204" pitchFamily="34" charset="0"/>
                <a:cs typeface="Calibri" panose="020F0502020204030204" pitchFamily="34" charset="0"/>
              </a:rPr>
              <a:t>)</a:t>
            </a:r>
          </a:p>
          <a:p>
            <a:r>
              <a:rPr lang="en-NZ" sz="2400" dirty="0" smtClean="0">
                <a:latin typeface="Calibri" panose="020F0502020204030204" pitchFamily="34" charset="0"/>
                <a:cs typeface="Calibri" panose="020F0502020204030204" pitchFamily="34" charset="0"/>
              </a:rPr>
              <a:t>Equations are provided for the different types of flow: sheet flow, channel flow, road channel flow, piped flow.</a:t>
            </a:r>
          </a:p>
          <a:p>
            <a:endParaRPr lang="en-NZ" dirty="0"/>
          </a:p>
        </p:txBody>
      </p:sp>
      <p:pic>
        <p:nvPicPr>
          <p:cNvPr id="4" name="Picture 3"/>
          <p:cNvPicPr>
            <a:picLocks noChangeAspect="1"/>
          </p:cNvPicPr>
          <p:nvPr/>
        </p:nvPicPr>
        <p:blipFill>
          <a:blip r:embed="rId2"/>
          <a:stretch>
            <a:fillRect/>
          </a:stretch>
        </p:blipFill>
        <p:spPr>
          <a:xfrm>
            <a:off x="2555776" y="2348880"/>
            <a:ext cx="3336824" cy="576064"/>
          </a:xfrm>
          <a:prstGeom prst="rect">
            <a:avLst/>
          </a:prstGeom>
        </p:spPr>
      </p:pic>
    </p:spTree>
    <p:extLst>
      <p:ext uri="{BB962C8B-B14F-4D97-AF65-F5344CB8AC3E}">
        <p14:creationId xmlns:p14="http://schemas.microsoft.com/office/powerpoint/2010/main" val="42871442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Best practicable </a:t>
            </a:r>
            <a:r>
              <a:rPr lang="en-NZ" sz="3600" b="1" dirty="0" smtClean="0"/>
              <a:t>option (BPO)</a:t>
            </a:r>
            <a:endParaRPr lang="en-NZ" sz="3600" b="1" dirty="0"/>
          </a:p>
        </p:txBody>
      </p:sp>
      <p:sp>
        <p:nvSpPr>
          <p:cNvPr id="5" name="Content Placeholder 2"/>
          <p:cNvSpPr txBox="1">
            <a:spLocks/>
          </p:cNvSpPr>
          <p:nvPr/>
        </p:nvSpPr>
        <p:spPr bwMode="auto">
          <a:xfrm>
            <a:off x="323528" y="1351566"/>
            <a:ext cx="8462991" cy="52308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8000" indent="-252000" algn="l" rtl="0" eaLnBrk="1" fontAlgn="base" hangingPunct="1">
              <a:lnSpc>
                <a:spcPct val="100000"/>
              </a:lnSpc>
              <a:spcBef>
                <a:spcPts val="1000"/>
              </a:spcBef>
              <a:spcAft>
                <a:spcPts val="200"/>
              </a:spcAft>
              <a:buClr>
                <a:srgbClr val="FF9900"/>
              </a:buClr>
              <a:buSzPct val="90000"/>
              <a:buFont typeface="Arial" pitchFamily="34" charset="0"/>
              <a:buChar char="•"/>
              <a:defRPr sz="2800" kern="1200" spc="-20">
                <a:solidFill>
                  <a:schemeClr val="tx1"/>
                </a:solidFill>
                <a:latin typeface="+mn-lt"/>
                <a:ea typeface="+mn-ea"/>
                <a:cs typeface="+mn-cs"/>
              </a:defRPr>
            </a:lvl1pPr>
            <a:lvl2pPr marL="540000" indent="-216000" algn="l" rtl="0" eaLnBrk="1" fontAlgn="base" hangingPunct="1">
              <a:spcBef>
                <a:spcPts val="200"/>
              </a:spcBef>
              <a:spcAft>
                <a:spcPts val="300"/>
              </a:spcAft>
              <a:buClr>
                <a:srgbClr val="FF9900"/>
              </a:buClr>
              <a:buSzPct val="90000"/>
              <a:buFont typeface="Arial" charset="0"/>
              <a:buChar char="•"/>
              <a:defRPr sz="2200">
                <a:solidFill>
                  <a:schemeClr val="tx1"/>
                </a:solidFill>
                <a:latin typeface="+mn-lt"/>
              </a:defRPr>
            </a:lvl2pPr>
            <a:lvl3pPr marL="720000" indent="-216000" algn="l" rtl="0" eaLnBrk="1" fontAlgn="base" hangingPunct="1">
              <a:spcBef>
                <a:spcPts val="100"/>
              </a:spcBef>
              <a:spcAft>
                <a:spcPts val="300"/>
              </a:spcAft>
              <a:buClr>
                <a:srgbClr val="FF9900"/>
              </a:buClr>
              <a:buSzPct val="90000"/>
              <a:buFont typeface="Arial" charset="0"/>
              <a:buChar char="•"/>
              <a:defRPr sz="2000">
                <a:solidFill>
                  <a:schemeClr val="tx1"/>
                </a:solidFill>
                <a:latin typeface="+mn-lt"/>
              </a:defRPr>
            </a:lvl3pPr>
            <a:lvl4pPr marL="900000" indent="-2160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4pPr>
            <a:lvl5pPr marL="1080000" indent="-2160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5pPr>
            <a:lvl6pPr marL="25146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6pPr>
            <a:lvl7pPr marL="29718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7pPr>
            <a:lvl8pPr marL="34290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8pPr>
            <a:lvl9pPr marL="38862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9pPr>
          </a:lstStyle>
          <a:p>
            <a:r>
              <a:rPr lang="en-NZ" sz="2400" dirty="0">
                <a:latin typeface="Calibri" panose="020F0502020204030204" pitchFamily="34" charset="0"/>
                <a:cs typeface="Calibri" panose="020F0502020204030204" pitchFamily="34" charset="0"/>
              </a:rPr>
              <a:t>BPO approach is emphasised throughout the </a:t>
            </a:r>
            <a:r>
              <a:rPr lang="en-NZ" sz="2400" dirty="0" smtClean="0">
                <a:latin typeface="Calibri" panose="020F0502020204030204" pitchFamily="34" charset="0"/>
                <a:cs typeface="Calibri" panose="020F0502020204030204" pitchFamily="34" charset="0"/>
              </a:rPr>
              <a:t>Waikato Stormwater Management Guidelines</a:t>
            </a:r>
            <a:endParaRPr lang="en-NZ" sz="2400" dirty="0">
              <a:latin typeface="Calibri" panose="020F0502020204030204" pitchFamily="34" charset="0"/>
              <a:cs typeface="Calibri" panose="020F0502020204030204" pitchFamily="34" charset="0"/>
            </a:endParaRPr>
          </a:p>
          <a:p>
            <a:r>
              <a:rPr lang="en-NZ" sz="2400" dirty="0">
                <a:latin typeface="Calibri" panose="020F0502020204030204" pitchFamily="34" charset="0"/>
                <a:cs typeface="Calibri" panose="020F0502020204030204" pitchFamily="34" charset="0"/>
              </a:rPr>
              <a:t>Using BPOs and following guideline design criteria provides </a:t>
            </a:r>
            <a:r>
              <a:rPr lang="en-NZ" sz="2400" dirty="0" smtClean="0">
                <a:latin typeface="Calibri" panose="020F0502020204030204" pitchFamily="34" charset="0"/>
                <a:cs typeface="Calibri" panose="020F0502020204030204" pitchFamily="34" charset="0"/>
              </a:rPr>
              <a:t>the clearest </a:t>
            </a:r>
            <a:r>
              <a:rPr lang="en-NZ" sz="2400" dirty="0">
                <a:latin typeface="Calibri" panose="020F0502020204030204" pitchFamily="34" charset="0"/>
                <a:cs typeface="Calibri" panose="020F0502020204030204" pitchFamily="34" charset="0"/>
              </a:rPr>
              <a:t>pathway to gaining a </a:t>
            </a:r>
            <a:r>
              <a:rPr lang="en-NZ" sz="2400" dirty="0" smtClean="0">
                <a:latin typeface="Calibri" panose="020F0502020204030204" pitchFamily="34" charset="0"/>
                <a:cs typeface="Calibri" panose="020F0502020204030204" pitchFamily="34" charset="0"/>
              </a:rPr>
              <a:t>consent</a:t>
            </a:r>
            <a:endParaRPr lang="en-NZ" sz="2400" dirty="0">
              <a:latin typeface="Calibri" panose="020F0502020204030204" pitchFamily="34" charset="0"/>
              <a:cs typeface="Calibri" panose="020F0502020204030204" pitchFamily="34" charset="0"/>
            </a:endParaRPr>
          </a:p>
          <a:p>
            <a:r>
              <a:rPr lang="en-NZ" sz="2400" dirty="0">
                <a:latin typeface="Calibri" panose="020F0502020204030204" pitchFamily="34" charset="0"/>
                <a:cs typeface="Calibri" panose="020F0502020204030204" pitchFamily="34" charset="0"/>
              </a:rPr>
              <a:t>Guidelines are not statutory, outline recommended </a:t>
            </a:r>
            <a:r>
              <a:rPr lang="en-NZ" sz="2400" dirty="0" smtClean="0">
                <a:latin typeface="Calibri" panose="020F0502020204030204" pitchFamily="34" charset="0"/>
                <a:cs typeface="Calibri" panose="020F0502020204030204" pitchFamily="34" charset="0"/>
              </a:rPr>
              <a:t>approach.</a:t>
            </a:r>
            <a:endParaRPr lang="en-NZ" sz="2400" dirty="0">
              <a:latin typeface="Calibri" panose="020F0502020204030204" pitchFamily="34" charset="0"/>
              <a:cs typeface="Calibri" panose="020F0502020204030204" pitchFamily="34" charset="0"/>
            </a:endParaRPr>
          </a:p>
          <a:p>
            <a:r>
              <a:rPr lang="en-NZ" sz="2400" dirty="0" smtClean="0">
                <a:latin typeface="Calibri" panose="020F0502020204030204" pitchFamily="34" charset="0"/>
                <a:cs typeface="Calibri" panose="020F0502020204030204" pitchFamily="34" charset="0"/>
              </a:rPr>
              <a:t>If a practitioner wants to use an alternative methodology, there is scope for WRC to consider it. However the practitioner must be able to demonstrate that it is robust and provides comparable outcomes when compared to the approach outlined in the guidelines.</a:t>
            </a:r>
          </a:p>
          <a:p>
            <a:endParaRPr lang="en-NZ" sz="2400" dirty="0">
              <a:latin typeface="Calibri" panose="020F0502020204030204" pitchFamily="34" charset="0"/>
              <a:cs typeface="Calibri" panose="020F0502020204030204" pitchFamily="34" charset="0"/>
            </a:endParaRPr>
          </a:p>
          <a:p>
            <a:endParaRPr lang="en-NZ" dirty="0"/>
          </a:p>
        </p:txBody>
      </p:sp>
    </p:spTree>
    <p:extLst>
      <p:ext uri="{BB962C8B-B14F-4D97-AF65-F5344CB8AC3E}">
        <p14:creationId xmlns:p14="http://schemas.microsoft.com/office/powerpoint/2010/main" val="10415528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Engagement</a:t>
            </a:r>
            <a:endParaRPr lang="en-NZ" sz="3600" b="1" dirty="0"/>
          </a:p>
        </p:txBody>
      </p:sp>
      <p:sp>
        <p:nvSpPr>
          <p:cNvPr id="9" name="Content Placeholder 2"/>
          <p:cNvSpPr>
            <a:spLocks noGrp="1"/>
          </p:cNvSpPr>
          <p:nvPr>
            <p:ph idx="4294967295"/>
          </p:nvPr>
        </p:nvSpPr>
        <p:spPr>
          <a:xfrm>
            <a:off x="539552" y="1432084"/>
            <a:ext cx="8462962" cy="5237276"/>
          </a:xfrm>
        </p:spPr>
        <p:txBody>
          <a:bodyPr>
            <a:normAutofit fontScale="92500" lnSpcReduction="20000"/>
          </a:bodyPr>
          <a:lstStyle/>
          <a:p>
            <a:r>
              <a:rPr lang="en-NZ" sz="2400" dirty="0" smtClean="0">
                <a:latin typeface="Calibri" panose="020F0502020204030204" pitchFamily="34" charset="0"/>
              </a:rPr>
              <a:t>WRC undertook a number of workshops with practitioners during guideline development to provide information and to receive feedback</a:t>
            </a:r>
          </a:p>
          <a:p>
            <a:r>
              <a:rPr lang="en-NZ" sz="2400" dirty="0" smtClean="0">
                <a:latin typeface="Calibri" panose="020F0502020204030204" pitchFamily="34" charset="0"/>
              </a:rPr>
              <a:t>Targeted consultation was undertaken on certain sections for specific feedback</a:t>
            </a:r>
          </a:p>
          <a:p>
            <a:r>
              <a:rPr lang="en-NZ" sz="2400" dirty="0" smtClean="0">
                <a:latin typeface="Calibri" panose="020F0502020204030204" pitchFamily="34" charset="0"/>
              </a:rPr>
              <a:t>Both guidelines were peer reviewed internally and externally</a:t>
            </a:r>
          </a:p>
          <a:p>
            <a:r>
              <a:rPr lang="en-NZ" sz="2400" dirty="0" smtClean="0">
                <a:latin typeface="Calibri" panose="020F0502020204030204" pitchFamily="34" charset="0"/>
              </a:rPr>
              <a:t>The guidelines were released as draft for comment before release in July 2018</a:t>
            </a:r>
          </a:p>
          <a:p>
            <a:r>
              <a:rPr lang="en-NZ" sz="2400" dirty="0" smtClean="0">
                <a:latin typeface="Calibri" panose="020F0502020204030204" pitchFamily="34" charset="0"/>
              </a:rPr>
              <a:t>WRC </a:t>
            </a:r>
            <a:r>
              <a:rPr lang="en-NZ" sz="2400" dirty="0">
                <a:latin typeface="Calibri" panose="020F0502020204030204" pitchFamily="34" charset="0"/>
              </a:rPr>
              <a:t>is </a:t>
            </a:r>
            <a:r>
              <a:rPr lang="en-NZ" sz="2400" dirty="0" smtClean="0">
                <a:latin typeface="Calibri" panose="020F0502020204030204" pitchFamily="34" charset="0"/>
              </a:rPr>
              <a:t>currently undertaking workshops </a:t>
            </a:r>
            <a:r>
              <a:rPr lang="en-NZ" sz="2400" dirty="0">
                <a:latin typeface="Calibri" panose="020F0502020204030204" pitchFamily="34" charset="0"/>
              </a:rPr>
              <a:t>with TAs </a:t>
            </a:r>
            <a:r>
              <a:rPr lang="en-NZ" sz="2400" dirty="0" smtClean="0">
                <a:latin typeface="Calibri" panose="020F0502020204030204" pitchFamily="34" charset="0"/>
              </a:rPr>
              <a:t>to </a:t>
            </a:r>
            <a:r>
              <a:rPr lang="en-NZ" sz="2400" dirty="0">
                <a:latin typeface="Calibri" panose="020F0502020204030204" pitchFamily="34" charset="0"/>
              </a:rPr>
              <a:t>discuss guideline </a:t>
            </a:r>
            <a:r>
              <a:rPr lang="en-NZ" sz="2400" dirty="0" smtClean="0">
                <a:latin typeface="Calibri" panose="020F0502020204030204" pitchFamily="34" charset="0"/>
              </a:rPr>
              <a:t>implementation and to seek feedback</a:t>
            </a:r>
            <a:endParaRPr lang="en-NZ" sz="2400" dirty="0">
              <a:latin typeface="Calibri" panose="020F0502020204030204" pitchFamily="34" charset="0"/>
            </a:endParaRPr>
          </a:p>
          <a:p>
            <a:r>
              <a:rPr lang="en-NZ" sz="2400" dirty="0">
                <a:latin typeface="Calibri" panose="020F0502020204030204" pitchFamily="34" charset="0"/>
              </a:rPr>
              <a:t>Guidelines are being revised this year to make any needed tidy ups, for reissue before end of the year</a:t>
            </a:r>
            <a:r>
              <a:rPr lang="en-NZ" sz="2400" dirty="0" smtClean="0">
                <a:latin typeface="Calibri" panose="020F0502020204030204" pitchFamily="34" charset="0"/>
              </a:rPr>
              <a:t>.</a:t>
            </a:r>
          </a:p>
          <a:p>
            <a:r>
              <a:rPr lang="en-NZ" sz="2400" dirty="0">
                <a:latin typeface="Calibri" panose="020F0502020204030204" pitchFamily="34" charset="0"/>
              </a:rPr>
              <a:t>Comments can be provided on the guidelines via the WRC </a:t>
            </a:r>
            <a:r>
              <a:rPr lang="en-NZ" sz="2400" dirty="0" smtClean="0">
                <a:latin typeface="Calibri" panose="020F0502020204030204" pitchFamily="34" charset="0"/>
              </a:rPr>
              <a:t>website, or email Brian or Megan</a:t>
            </a:r>
            <a:endParaRPr lang="en-NZ" sz="2400" dirty="0">
              <a:latin typeface="Calibri" panose="020F0502020204030204" pitchFamily="34" charset="0"/>
            </a:endParaRPr>
          </a:p>
          <a:p>
            <a:r>
              <a:rPr lang="en-NZ" sz="2400" spc="0" dirty="0" smtClean="0">
                <a:solidFill>
                  <a:sysClr val="windowText" lastClr="000000"/>
                </a:solidFill>
                <a:latin typeface="Calibri" panose="020F0502020204030204"/>
              </a:rPr>
              <a:t>Both </a:t>
            </a:r>
            <a:r>
              <a:rPr lang="en-NZ" sz="2400" spc="0" dirty="0">
                <a:solidFill>
                  <a:sysClr val="windowText" lastClr="000000"/>
                </a:solidFill>
                <a:latin typeface="Calibri" panose="020F0502020204030204"/>
              </a:rPr>
              <a:t>guidelines are being used across the region instead of TP10 and TP108 with good feedback to </a:t>
            </a:r>
            <a:r>
              <a:rPr lang="en-NZ" sz="2400" spc="0" dirty="0" smtClean="0">
                <a:solidFill>
                  <a:sysClr val="windowText" lastClr="000000"/>
                </a:solidFill>
                <a:latin typeface="Calibri" panose="020F0502020204030204"/>
              </a:rPr>
              <a:t>date</a:t>
            </a:r>
            <a:endParaRPr lang="en-NZ" sz="2400" spc="0" dirty="0">
              <a:solidFill>
                <a:sysClr val="windowText" lastClr="000000"/>
              </a:solidFill>
              <a:latin typeface="Calibri" panose="020F0502020204030204"/>
            </a:endParaRPr>
          </a:p>
          <a:p>
            <a:endParaRPr lang="en-NZ" sz="2600" spc="0" dirty="0">
              <a:solidFill>
                <a:sysClr val="windowText" lastClr="000000"/>
              </a:solidFill>
              <a:latin typeface="Calibri" panose="020F0502020204030204"/>
            </a:endParaRPr>
          </a:p>
          <a:p>
            <a:endParaRPr lang="en-NZ" sz="2600" spc="0" dirty="0">
              <a:solidFill>
                <a:sysClr val="windowText" lastClr="000000"/>
              </a:solidFill>
              <a:latin typeface="Calibri" panose="020F0502020204030204"/>
            </a:endParaRPr>
          </a:p>
          <a:p>
            <a:endParaRPr lang="en-NZ" sz="2600" spc="0" dirty="0">
              <a:solidFill>
                <a:sysClr val="windowText" lastClr="000000"/>
              </a:solidFill>
              <a:latin typeface="Calibri" panose="020F0502020204030204"/>
            </a:endParaRPr>
          </a:p>
          <a:p>
            <a:endParaRPr lang="en-NZ" sz="2400" spc="0" dirty="0">
              <a:solidFill>
                <a:sysClr val="windowText" lastClr="000000"/>
              </a:solidFill>
              <a:latin typeface="Calibri" panose="020F0502020204030204"/>
            </a:endParaRPr>
          </a:p>
          <a:p>
            <a:endParaRPr lang="en-NZ" sz="2400" spc="0" dirty="0">
              <a:solidFill>
                <a:sysClr val="windowText" lastClr="000000"/>
              </a:solidFill>
              <a:latin typeface="Calibri" panose="020F0502020204030204"/>
            </a:endParaRPr>
          </a:p>
          <a:p>
            <a:endParaRPr lang="en-NZ" sz="2400" dirty="0">
              <a:latin typeface="Calibri" panose="020F0502020204030204" pitchFamily="34" charset="0"/>
            </a:endParaRPr>
          </a:p>
          <a:p>
            <a:endParaRPr lang="en-NZ" sz="6400" dirty="0">
              <a:latin typeface="Calibri" panose="020F0502020204030204" pitchFamily="34" charset="0"/>
            </a:endParaRPr>
          </a:p>
          <a:p>
            <a:endParaRPr lang="en-NZ" dirty="0"/>
          </a:p>
          <a:p>
            <a:endParaRPr lang="en-NZ" dirty="0"/>
          </a:p>
        </p:txBody>
      </p:sp>
    </p:spTree>
    <p:extLst>
      <p:ext uri="{BB962C8B-B14F-4D97-AF65-F5344CB8AC3E}">
        <p14:creationId xmlns:p14="http://schemas.microsoft.com/office/powerpoint/2010/main" val="2418350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Why new guidelines?</a:t>
            </a:r>
          </a:p>
        </p:txBody>
      </p:sp>
      <p:sp>
        <p:nvSpPr>
          <p:cNvPr id="9" name="Content Placeholder 2"/>
          <p:cNvSpPr>
            <a:spLocks noGrp="1"/>
          </p:cNvSpPr>
          <p:nvPr>
            <p:ph idx="4294967295"/>
          </p:nvPr>
        </p:nvSpPr>
        <p:spPr>
          <a:xfrm>
            <a:off x="395317" y="1428736"/>
            <a:ext cx="8462962" cy="5096608"/>
          </a:xfrm>
        </p:spPr>
        <p:txBody>
          <a:bodyPr>
            <a:normAutofit/>
          </a:bodyPr>
          <a:lstStyle/>
          <a:p>
            <a:r>
              <a:rPr lang="en-NZ" sz="2400" dirty="0">
                <a:latin typeface="Calibri" panose="020F0502020204030204" pitchFamily="34" charset="0"/>
              </a:rPr>
              <a:t>Replace use of Auckland </a:t>
            </a:r>
            <a:r>
              <a:rPr lang="en-NZ" sz="2400" dirty="0" smtClean="0">
                <a:latin typeface="Calibri" panose="020F0502020204030204" pitchFamily="34" charset="0"/>
              </a:rPr>
              <a:t>Council guidance </a:t>
            </a:r>
            <a:r>
              <a:rPr lang="en-NZ" sz="2400" dirty="0">
                <a:latin typeface="Calibri" panose="020F0502020204030204" pitchFamily="34" charset="0"/>
              </a:rPr>
              <a:t>TP10 and </a:t>
            </a:r>
            <a:r>
              <a:rPr lang="en-NZ" sz="2400" dirty="0" smtClean="0">
                <a:latin typeface="Calibri" panose="020F0502020204030204" pitchFamily="34" charset="0"/>
              </a:rPr>
              <a:t>TP108 in the Waikato</a:t>
            </a:r>
            <a:endParaRPr lang="en-NZ" sz="2400" dirty="0">
              <a:latin typeface="Calibri" panose="020F0502020204030204" pitchFamily="34" charset="0"/>
            </a:endParaRPr>
          </a:p>
          <a:p>
            <a:r>
              <a:rPr lang="en-NZ" sz="2400" dirty="0" smtClean="0">
                <a:latin typeface="Calibri" panose="020F0502020204030204" pitchFamily="34" charset="0"/>
              </a:rPr>
              <a:t>Important that WRC has own guidelines relevant to the Waikato Region</a:t>
            </a:r>
          </a:p>
          <a:p>
            <a:r>
              <a:rPr lang="en-NZ" sz="2400" dirty="0" smtClean="0">
                <a:latin typeface="Calibri" panose="020F0502020204030204" pitchFamily="34" charset="0"/>
              </a:rPr>
              <a:t>Reflect Waikato </a:t>
            </a:r>
            <a:r>
              <a:rPr lang="en-NZ" sz="2400" dirty="0">
                <a:latin typeface="Calibri" panose="020F0502020204030204" pitchFamily="34" charset="0"/>
              </a:rPr>
              <a:t>conditions: soils, receiving environments, rainfall, drainage areas, regulatory </a:t>
            </a:r>
            <a:r>
              <a:rPr lang="en-NZ" sz="2400" dirty="0" smtClean="0">
                <a:latin typeface="Calibri" panose="020F0502020204030204" pitchFamily="34" charset="0"/>
              </a:rPr>
              <a:t>framework</a:t>
            </a:r>
            <a:endParaRPr lang="en-NZ" sz="2400" dirty="0">
              <a:latin typeface="Calibri" panose="020F0502020204030204" pitchFamily="34" charset="0"/>
            </a:endParaRPr>
          </a:p>
          <a:p>
            <a:r>
              <a:rPr lang="en-NZ" sz="2400" dirty="0">
                <a:latin typeface="Calibri" panose="020F0502020204030204" pitchFamily="34" charset="0"/>
              </a:rPr>
              <a:t>Ability for WRC to update </a:t>
            </a:r>
            <a:r>
              <a:rPr lang="en-NZ" sz="2400" dirty="0" smtClean="0">
                <a:latin typeface="Calibri" panose="020F0502020204030204" pitchFamily="34" charset="0"/>
              </a:rPr>
              <a:t>guidelines as required</a:t>
            </a:r>
            <a:endParaRPr lang="en-NZ" sz="2400" dirty="0">
              <a:latin typeface="Calibri" panose="020F0502020204030204" pitchFamily="34" charset="0"/>
            </a:endParaRPr>
          </a:p>
          <a:p>
            <a:r>
              <a:rPr lang="en-NZ" sz="2400" dirty="0">
                <a:latin typeface="Calibri" panose="020F0502020204030204" pitchFamily="34" charset="0"/>
              </a:rPr>
              <a:t>Important that guidelines are used across the region to ensure consistency with design </a:t>
            </a:r>
            <a:r>
              <a:rPr lang="en-NZ" sz="2400" dirty="0" smtClean="0">
                <a:latin typeface="Calibri" panose="020F0502020204030204" pitchFamily="34" charset="0"/>
              </a:rPr>
              <a:t>practice</a:t>
            </a:r>
            <a:endParaRPr lang="en-NZ" sz="2400" dirty="0">
              <a:latin typeface="Calibri" panose="020F0502020204030204" pitchFamily="34" charset="0"/>
            </a:endParaRPr>
          </a:p>
          <a:p>
            <a:endParaRPr lang="en-NZ" sz="9600" dirty="0">
              <a:latin typeface="Calibri" panose="020F0502020204030204" pitchFamily="34" charset="0"/>
            </a:endParaRPr>
          </a:p>
          <a:p>
            <a:endParaRPr lang="en-NZ" sz="9600" dirty="0"/>
          </a:p>
          <a:p>
            <a:endParaRPr lang="en-NZ" dirty="0"/>
          </a:p>
        </p:txBody>
      </p:sp>
    </p:spTree>
    <p:extLst>
      <p:ext uri="{BB962C8B-B14F-4D97-AF65-F5344CB8AC3E}">
        <p14:creationId xmlns:p14="http://schemas.microsoft.com/office/powerpoint/2010/main" val="392510767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50" y="260648"/>
            <a:ext cx="8462991" cy="1143000"/>
          </a:xfrm>
        </p:spPr>
        <p:txBody>
          <a:bodyPr/>
          <a:lstStyle/>
          <a:p>
            <a:r>
              <a:rPr lang="en-NZ" sz="3600" b="1" dirty="0"/>
              <a:t>General comments</a:t>
            </a:r>
          </a:p>
        </p:txBody>
      </p:sp>
      <p:sp>
        <p:nvSpPr>
          <p:cNvPr id="9" name="Content Placeholder 2"/>
          <p:cNvSpPr>
            <a:spLocks noGrp="1"/>
          </p:cNvSpPr>
          <p:nvPr>
            <p:ph idx="1"/>
          </p:nvPr>
        </p:nvSpPr>
        <p:spPr>
          <a:xfrm>
            <a:off x="323528" y="1403648"/>
            <a:ext cx="8462991" cy="4751512"/>
          </a:xfrm>
        </p:spPr>
        <p:txBody>
          <a:bodyPr>
            <a:normAutofit fontScale="92500" lnSpcReduction="10000"/>
          </a:bodyPr>
          <a:lstStyle/>
          <a:p>
            <a:r>
              <a:rPr lang="en-NZ" sz="2400" dirty="0">
                <a:latin typeface="Calibri" panose="020F0502020204030204" pitchFamily="34" charset="0"/>
              </a:rPr>
              <a:t>Waikato regulatory framework requires a change in how stormwater is </a:t>
            </a:r>
            <a:r>
              <a:rPr lang="en-NZ" sz="2400" dirty="0" smtClean="0">
                <a:latin typeface="Calibri" panose="020F0502020204030204" pitchFamily="34" charset="0"/>
              </a:rPr>
              <a:t>managed</a:t>
            </a:r>
            <a:endParaRPr lang="en-NZ" sz="2400" dirty="0">
              <a:latin typeface="Calibri" panose="020F0502020204030204" pitchFamily="34" charset="0"/>
            </a:endParaRPr>
          </a:p>
          <a:p>
            <a:r>
              <a:rPr lang="en-NZ" sz="2400" dirty="0">
                <a:latin typeface="Calibri" panose="020F0502020204030204" pitchFamily="34" charset="0"/>
              </a:rPr>
              <a:t>We need to protect and enhance waterways and waterbodies in our </a:t>
            </a:r>
            <a:r>
              <a:rPr lang="en-NZ" sz="2400" dirty="0" smtClean="0">
                <a:latin typeface="Calibri" panose="020F0502020204030204" pitchFamily="34" charset="0"/>
              </a:rPr>
              <a:t>region</a:t>
            </a:r>
            <a:endParaRPr lang="en-NZ" sz="2400" dirty="0">
              <a:latin typeface="Calibri" panose="020F0502020204030204" pitchFamily="34" charset="0"/>
            </a:endParaRPr>
          </a:p>
          <a:p>
            <a:r>
              <a:rPr lang="en-NZ" sz="2400" dirty="0">
                <a:latin typeface="Calibri" panose="020F0502020204030204" pitchFamily="34" charset="0"/>
              </a:rPr>
              <a:t>Need a shift away from the conventional approach: </a:t>
            </a:r>
            <a:r>
              <a:rPr lang="en-NZ" sz="2400" dirty="0" smtClean="0">
                <a:latin typeface="Calibri" panose="020F0502020204030204" pitchFamily="34" charset="0"/>
              </a:rPr>
              <a:t>bulk earthworks and carving up sites into maximum lot </a:t>
            </a:r>
            <a:r>
              <a:rPr lang="en-NZ" sz="2400" dirty="0">
                <a:latin typeface="Calibri" panose="020F0502020204030204" pitchFamily="34" charset="0"/>
              </a:rPr>
              <a:t>yield </a:t>
            </a:r>
            <a:r>
              <a:rPr lang="en-NZ" sz="2400" dirty="0" smtClean="0">
                <a:latin typeface="Calibri" panose="020F0502020204030204" pitchFamily="34" charset="0"/>
              </a:rPr>
              <a:t>with lots of impervious surfaces and a wetland at </a:t>
            </a:r>
            <a:r>
              <a:rPr lang="en-NZ" sz="2400" dirty="0">
                <a:latin typeface="Calibri" panose="020F0502020204030204" pitchFamily="34" charset="0"/>
              </a:rPr>
              <a:t>the bottom of the hill.</a:t>
            </a:r>
          </a:p>
          <a:p>
            <a:r>
              <a:rPr lang="en-NZ" sz="2400" dirty="0">
                <a:latin typeface="Calibri" panose="020F0502020204030204" pitchFamily="34" charset="0"/>
              </a:rPr>
              <a:t>Conventional approaches are not providing adequate resource </a:t>
            </a:r>
            <a:r>
              <a:rPr lang="en-NZ" sz="2400" dirty="0" smtClean="0">
                <a:latin typeface="Calibri" panose="020F0502020204030204" pitchFamily="34" charset="0"/>
              </a:rPr>
              <a:t>protection</a:t>
            </a:r>
          </a:p>
          <a:p>
            <a:r>
              <a:rPr lang="en-NZ" sz="2400" dirty="0" smtClean="0">
                <a:latin typeface="Calibri" panose="020F0502020204030204" pitchFamily="34" charset="0"/>
              </a:rPr>
              <a:t>We are generally seeing an improvement in what is being proposed for stormwater management in the Waikato which is good to see</a:t>
            </a:r>
          </a:p>
          <a:p>
            <a:r>
              <a:rPr lang="en-NZ" sz="2400" dirty="0" smtClean="0">
                <a:latin typeface="Calibri" panose="020F0502020204030204" pitchFamily="34" charset="0"/>
              </a:rPr>
              <a:t>Good feedback on both of the guidelines</a:t>
            </a:r>
            <a:endParaRPr lang="en-NZ" sz="2400" dirty="0">
              <a:latin typeface="Calibri" panose="020F0502020204030204" pitchFamily="34" charset="0"/>
            </a:endParaRPr>
          </a:p>
          <a:p>
            <a:endParaRPr lang="en-NZ" sz="6400" dirty="0">
              <a:latin typeface="Calibri" panose="020F0502020204030204" pitchFamily="34" charset="0"/>
            </a:endParaRPr>
          </a:p>
          <a:p>
            <a:endParaRPr lang="en-NZ" dirty="0"/>
          </a:p>
          <a:p>
            <a:endParaRPr lang="en-NZ" dirty="0"/>
          </a:p>
        </p:txBody>
      </p:sp>
    </p:spTree>
    <p:extLst>
      <p:ext uri="{BB962C8B-B14F-4D97-AF65-F5344CB8AC3E}">
        <p14:creationId xmlns:p14="http://schemas.microsoft.com/office/powerpoint/2010/main" val="71023087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NZ" sz="4400" dirty="0">
              <a:solidFill>
                <a:srgbClr val="00549E"/>
              </a:solidFill>
            </a:endParaRPr>
          </a:p>
          <a:p>
            <a:pPr marL="36000" indent="0" algn="ctr">
              <a:buNone/>
            </a:pPr>
            <a:r>
              <a:rPr lang="en-NZ" sz="4000" b="1" dirty="0">
                <a:solidFill>
                  <a:srgbClr val="00549E"/>
                </a:solidFill>
              </a:rPr>
              <a:t>Questions?</a:t>
            </a:r>
          </a:p>
        </p:txBody>
      </p:sp>
    </p:spTree>
    <p:extLst>
      <p:ext uri="{BB962C8B-B14F-4D97-AF65-F5344CB8AC3E}">
        <p14:creationId xmlns:p14="http://schemas.microsoft.com/office/powerpoint/2010/main" val="212088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797" y="548680"/>
            <a:ext cx="8462991" cy="1143000"/>
          </a:xfrm>
        </p:spPr>
        <p:txBody>
          <a:bodyPr/>
          <a:lstStyle/>
          <a:p>
            <a:r>
              <a:rPr lang="en-NZ" sz="3600" b="1" dirty="0"/>
              <a:t>Waikato Stormwater Management Guideline</a:t>
            </a:r>
          </a:p>
        </p:txBody>
      </p:sp>
      <p:sp>
        <p:nvSpPr>
          <p:cNvPr id="9" name="Content Placeholder 2"/>
          <p:cNvSpPr>
            <a:spLocks noGrp="1"/>
          </p:cNvSpPr>
          <p:nvPr>
            <p:ph idx="4294967295"/>
          </p:nvPr>
        </p:nvSpPr>
        <p:spPr>
          <a:xfrm>
            <a:off x="391797" y="1961456"/>
            <a:ext cx="8462962" cy="4896544"/>
          </a:xfrm>
        </p:spPr>
        <p:txBody>
          <a:bodyPr>
            <a:normAutofit/>
          </a:bodyPr>
          <a:lstStyle/>
          <a:p>
            <a:r>
              <a:rPr lang="en-NZ" sz="2400" dirty="0">
                <a:latin typeface="Calibri" panose="020F0502020204030204" pitchFamily="34" charset="0"/>
              </a:rPr>
              <a:t>Builds on TP10 and guidelines prepared for Bay of Plenty Regional Council, Hawkes Bay Regional Council, Tauranga City Council and NZTA.</a:t>
            </a:r>
          </a:p>
          <a:p>
            <a:r>
              <a:rPr lang="en-NZ" sz="2400" dirty="0">
                <a:latin typeface="Calibri" panose="020F0502020204030204" pitchFamily="34" charset="0"/>
              </a:rPr>
              <a:t>Prepared by Earl </a:t>
            </a:r>
            <a:r>
              <a:rPr lang="en-NZ" sz="2400" dirty="0" smtClean="0">
                <a:latin typeface="Calibri" panose="020F0502020204030204" pitchFamily="34" charset="0"/>
              </a:rPr>
              <a:t>Shaver (</a:t>
            </a:r>
            <a:r>
              <a:rPr lang="en-NZ" sz="2400" dirty="0">
                <a:latin typeface="Calibri" panose="020F0502020204030204" pitchFamily="34" charset="0"/>
              </a:rPr>
              <a:t>author of the above guidelines</a:t>
            </a:r>
            <a:r>
              <a:rPr lang="en-NZ" sz="2400" dirty="0" smtClean="0">
                <a:latin typeface="Calibri" panose="020F0502020204030204" pitchFamily="34" charset="0"/>
              </a:rPr>
              <a:t>)</a:t>
            </a:r>
            <a:endParaRPr lang="en-NZ" sz="2400" dirty="0">
              <a:latin typeface="Calibri" panose="020F0502020204030204" pitchFamily="34" charset="0"/>
            </a:endParaRPr>
          </a:p>
          <a:p>
            <a:r>
              <a:rPr lang="en-NZ" sz="2400" kern="0" dirty="0">
                <a:latin typeface="Calibri" panose="020F0502020204030204" pitchFamily="34" charset="0"/>
              </a:rPr>
              <a:t>Urban focused</a:t>
            </a:r>
          </a:p>
          <a:p>
            <a:r>
              <a:rPr lang="en-NZ" sz="2400" kern="0" dirty="0">
                <a:latin typeface="Calibri" panose="020F0502020204030204" pitchFamily="34" charset="0"/>
              </a:rPr>
              <a:t>Provides guidance to engineers, planners, </a:t>
            </a:r>
            <a:r>
              <a:rPr lang="en-NZ" sz="2400" kern="0" dirty="0" smtClean="0">
                <a:latin typeface="Calibri" panose="020F0502020204030204" pitchFamily="34" charset="0"/>
              </a:rPr>
              <a:t>developers and contractors </a:t>
            </a:r>
            <a:r>
              <a:rPr lang="en-NZ" sz="2400" kern="0" dirty="0">
                <a:latin typeface="Calibri" panose="020F0502020204030204" pitchFamily="34" charset="0"/>
              </a:rPr>
              <a:t>in selecting, designing, constructing and maintaining stormwater management systems for urban growth.</a:t>
            </a:r>
          </a:p>
          <a:p>
            <a:r>
              <a:rPr lang="en-NZ" sz="2400" kern="0" dirty="0">
                <a:latin typeface="Calibri" panose="020F0502020204030204" pitchFamily="34" charset="0"/>
              </a:rPr>
              <a:t>Promotes </a:t>
            </a:r>
            <a:r>
              <a:rPr lang="en-NZ" sz="2400" kern="0" dirty="0" smtClean="0">
                <a:latin typeface="Calibri" panose="020F0502020204030204" pitchFamily="34" charset="0"/>
              </a:rPr>
              <a:t>a low </a:t>
            </a:r>
            <a:r>
              <a:rPr lang="en-NZ" sz="2400" kern="0" dirty="0">
                <a:latin typeface="Calibri" panose="020F0502020204030204" pitchFamily="34" charset="0"/>
              </a:rPr>
              <a:t>impact </a:t>
            </a:r>
            <a:r>
              <a:rPr lang="en-NZ" sz="2400" kern="0" dirty="0" smtClean="0">
                <a:latin typeface="Calibri" panose="020F0502020204030204" pitchFamily="34" charset="0"/>
              </a:rPr>
              <a:t>/ water sensitive design approach</a:t>
            </a:r>
            <a:endParaRPr lang="en-NZ" sz="2000" dirty="0">
              <a:latin typeface="Calibri" panose="020F0502020204030204" pitchFamily="34" charset="0"/>
            </a:endParaRPr>
          </a:p>
          <a:p>
            <a:pPr lvl="1"/>
            <a:endParaRPr lang="en-NZ" sz="6400" dirty="0">
              <a:latin typeface="Calibri" panose="020F0502020204030204" pitchFamily="34" charset="0"/>
            </a:endParaRPr>
          </a:p>
          <a:p>
            <a:endParaRPr lang="en-NZ" dirty="0"/>
          </a:p>
          <a:p>
            <a:endParaRPr lang="en-NZ" dirty="0"/>
          </a:p>
        </p:txBody>
      </p:sp>
    </p:spTree>
    <p:extLst>
      <p:ext uri="{BB962C8B-B14F-4D97-AF65-F5344CB8AC3E}">
        <p14:creationId xmlns:p14="http://schemas.microsoft.com/office/powerpoint/2010/main" val="22533331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Objectives</a:t>
            </a:r>
          </a:p>
        </p:txBody>
      </p:sp>
      <p:sp>
        <p:nvSpPr>
          <p:cNvPr id="9" name="Content Placeholder 2"/>
          <p:cNvSpPr>
            <a:spLocks noGrp="1"/>
          </p:cNvSpPr>
          <p:nvPr>
            <p:ph idx="4294967295"/>
          </p:nvPr>
        </p:nvSpPr>
        <p:spPr>
          <a:xfrm>
            <a:off x="413918" y="1268760"/>
            <a:ext cx="8462962" cy="5328592"/>
          </a:xfrm>
        </p:spPr>
        <p:txBody>
          <a:bodyPr>
            <a:normAutofit lnSpcReduction="10000"/>
          </a:bodyPr>
          <a:lstStyle/>
          <a:p>
            <a:r>
              <a:rPr lang="en-NZ" sz="2400" dirty="0">
                <a:latin typeface="Calibri" panose="020F0502020204030204" pitchFamily="34" charset="0"/>
              </a:rPr>
              <a:t>Primary </a:t>
            </a:r>
            <a:r>
              <a:rPr lang="en-NZ" sz="2600" dirty="0">
                <a:latin typeface="Calibri" panose="020F0502020204030204" pitchFamily="34" charset="0"/>
              </a:rPr>
              <a:t>objectives</a:t>
            </a:r>
            <a:r>
              <a:rPr lang="en-NZ" sz="2400" dirty="0">
                <a:latin typeface="Calibri" panose="020F0502020204030204" pitchFamily="34" charset="0"/>
              </a:rPr>
              <a:t>:</a:t>
            </a:r>
          </a:p>
          <a:p>
            <a:pPr marL="800100" lvl="1" indent="-342900">
              <a:buFont typeface="Arial" panose="020B0604020202020204" pitchFamily="34" charset="0"/>
              <a:buChar char="•"/>
            </a:pPr>
            <a:r>
              <a:rPr lang="en-NZ" sz="2000" dirty="0">
                <a:latin typeface="Calibri" panose="020F0502020204030204" pitchFamily="34" charset="0"/>
              </a:rPr>
              <a:t>Removal of contaminants from stormwater</a:t>
            </a:r>
          </a:p>
          <a:p>
            <a:pPr marL="800100" lvl="1" indent="-342900">
              <a:buFont typeface="Arial" panose="020B0604020202020204" pitchFamily="34" charset="0"/>
              <a:buChar char="•"/>
            </a:pPr>
            <a:r>
              <a:rPr lang="en-NZ" sz="2000" dirty="0">
                <a:latin typeface="Calibri" panose="020F0502020204030204" pitchFamily="34" charset="0"/>
              </a:rPr>
              <a:t>Reducing peak discharges</a:t>
            </a:r>
          </a:p>
          <a:p>
            <a:pPr marL="800100" lvl="1" indent="-342900">
              <a:buFont typeface="Arial" panose="020B0604020202020204" pitchFamily="34" charset="0"/>
              <a:buChar char="•"/>
            </a:pPr>
            <a:r>
              <a:rPr lang="en-NZ" sz="2000" dirty="0">
                <a:latin typeface="Calibri" panose="020F0502020204030204" pitchFamily="34" charset="0"/>
              </a:rPr>
              <a:t>Reducing stormwater runoff volumes</a:t>
            </a:r>
            <a:endParaRPr lang="en-NZ" sz="2400" dirty="0">
              <a:latin typeface="Calibri" panose="020F0502020204030204" pitchFamily="34" charset="0"/>
            </a:endParaRPr>
          </a:p>
          <a:p>
            <a:r>
              <a:rPr lang="en-NZ" sz="2400" kern="0" dirty="0">
                <a:latin typeface="Calibri" panose="020F0502020204030204" pitchFamily="34" charset="0"/>
              </a:rPr>
              <a:t>Prevention rather than mitigation:</a:t>
            </a:r>
          </a:p>
          <a:p>
            <a:pPr marL="800100" lvl="1" indent="-342900">
              <a:buFont typeface="Arial" panose="020B0604020202020204" pitchFamily="34" charset="0"/>
              <a:buChar char="•"/>
            </a:pPr>
            <a:r>
              <a:rPr lang="en-NZ" sz="2000" dirty="0" smtClean="0">
                <a:latin typeface="Calibri" panose="020F0502020204030204" pitchFamily="34" charset="0"/>
              </a:rPr>
              <a:t>Low impact design (minimise earthworks, reduce impervious areas)</a:t>
            </a:r>
          </a:p>
          <a:p>
            <a:pPr marL="800100" lvl="1" indent="-342900">
              <a:buFont typeface="Arial" panose="020B0604020202020204" pitchFamily="34" charset="0"/>
              <a:buChar char="•"/>
            </a:pPr>
            <a:r>
              <a:rPr lang="en-NZ" sz="2000" dirty="0" smtClean="0">
                <a:latin typeface="Calibri" panose="020F0502020204030204" pitchFamily="34" charset="0"/>
              </a:rPr>
              <a:t>At </a:t>
            </a:r>
            <a:r>
              <a:rPr lang="en-NZ" sz="2000" dirty="0">
                <a:latin typeface="Calibri" panose="020F0502020204030204" pitchFamily="34" charset="0"/>
              </a:rPr>
              <a:t>source control of contaminants </a:t>
            </a:r>
            <a:r>
              <a:rPr lang="en-NZ" sz="2000" dirty="0" smtClean="0">
                <a:latin typeface="Calibri" panose="020F0502020204030204" pitchFamily="34" charset="0"/>
              </a:rPr>
              <a:t>(swales, bioretention, soakage)</a:t>
            </a:r>
          </a:p>
          <a:p>
            <a:pPr marL="800100" lvl="1" indent="-342900">
              <a:buFont typeface="Arial" panose="020B0604020202020204" pitchFamily="34" charset="0"/>
              <a:buChar char="•"/>
            </a:pPr>
            <a:r>
              <a:rPr lang="en-NZ" sz="2000" dirty="0" smtClean="0">
                <a:latin typeface="Calibri" panose="020F0502020204030204" pitchFamily="34" charset="0"/>
              </a:rPr>
              <a:t>Treatment </a:t>
            </a:r>
            <a:r>
              <a:rPr lang="en-NZ" sz="2000" dirty="0">
                <a:latin typeface="Calibri" panose="020F0502020204030204" pitchFamily="34" charset="0"/>
              </a:rPr>
              <a:t>train approach</a:t>
            </a:r>
          </a:p>
          <a:p>
            <a:pPr marL="800100" lvl="1" indent="-342900">
              <a:buFont typeface="Arial" panose="020B0604020202020204" pitchFamily="34" charset="0"/>
              <a:buChar char="•"/>
            </a:pPr>
            <a:r>
              <a:rPr lang="en-NZ" sz="2000" dirty="0">
                <a:latin typeface="Calibri" panose="020F0502020204030204" pitchFamily="34" charset="0"/>
              </a:rPr>
              <a:t>Protect and enhance existing natural features (gullies, streams, wetlands)</a:t>
            </a:r>
          </a:p>
          <a:p>
            <a:r>
              <a:rPr lang="en-NZ" sz="2400" kern="0" dirty="0">
                <a:latin typeface="Calibri" panose="020F0502020204030204" pitchFamily="34" charset="0"/>
              </a:rPr>
              <a:t>Promotion of stormwater management through integration with development:</a:t>
            </a:r>
          </a:p>
          <a:p>
            <a:pPr marL="800100" lvl="1" indent="-342900">
              <a:buFont typeface="Arial" panose="020B0604020202020204" pitchFamily="34" charset="0"/>
              <a:buChar char="•"/>
            </a:pPr>
            <a:r>
              <a:rPr lang="en-NZ" sz="2000" dirty="0">
                <a:latin typeface="Calibri" panose="020F0502020204030204" pitchFamily="34" charset="0"/>
              </a:rPr>
              <a:t>Incorporate existing natural site features</a:t>
            </a:r>
          </a:p>
          <a:p>
            <a:pPr marL="800100" lvl="1" indent="-342900">
              <a:buFont typeface="Arial" panose="020B0604020202020204" pitchFamily="34" charset="0"/>
              <a:buChar char="•"/>
            </a:pPr>
            <a:r>
              <a:rPr lang="en-NZ" sz="2000" dirty="0">
                <a:latin typeface="Calibri" panose="020F0502020204030204" pitchFamily="34" charset="0"/>
              </a:rPr>
              <a:t>Limit site hydrological change</a:t>
            </a:r>
          </a:p>
          <a:p>
            <a:pPr marL="800100" lvl="1" indent="-342900">
              <a:buFont typeface="Arial" panose="020B0604020202020204" pitchFamily="34" charset="0"/>
              <a:buChar char="•"/>
            </a:pPr>
            <a:r>
              <a:rPr lang="en-NZ" sz="2000" dirty="0">
                <a:latin typeface="Calibri" panose="020F0502020204030204" pitchFamily="34" charset="0"/>
              </a:rPr>
              <a:t>Integrate stormwater management into </a:t>
            </a:r>
            <a:r>
              <a:rPr lang="en-NZ" sz="2000" dirty="0" smtClean="0">
                <a:latin typeface="Calibri" panose="020F0502020204030204" pitchFamily="34" charset="0"/>
              </a:rPr>
              <a:t>the built </a:t>
            </a:r>
            <a:r>
              <a:rPr lang="en-NZ" sz="2000" dirty="0">
                <a:latin typeface="Calibri" panose="020F0502020204030204" pitchFamily="34" charset="0"/>
              </a:rPr>
              <a:t>form</a:t>
            </a:r>
          </a:p>
          <a:p>
            <a:pPr marL="548100" indent="-342900"/>
            <a:endParaRPr lang="en-NZ" sz="2600" dirty="0">
              <a:latin typeface="Calibri" panose="020F0502020204030204" pitchFamily="34" charset="0"/>
            </a:endParaRPr>
          </a:p>
          <a:p>
            <a:pPr marL="548100" indent="-342900"/>
            <a:endParaRPr lang="en-NZ" sz="2600" dirty="0">
              <a:latin typeface="Calibri" panose="020F0502020204030204" pitchFamily="34" charset="0"/>
            </a:endParaRPr>
          </a:p>
          <a:p>
            <a:pPr lvl="1"/>
            <a:endParaRPr lang="en-NZ" sz="6400" dirty="0">
              <a:latin typeface="Calibri" panose="020F0502020204030204" pitchFamily="34" charset="0"/>
            </a:endParaRPr>
          </a:p>
          <a:p>
            <a:endParaRPr lang="en-NZ" dirty="0"/>
          </a:p>
          <a:p>
            <a:endParaRPr lang="en-NZ" dirty="0"/>
          </a:p>
        </p:txBody>
      </p:sp>
    </p:spTree>
    <p:extLst>
      <p:ext uri="{BB962C8B-B14F-4D97-AF65-F5344CB8AC3E}">
        <p14:creationId xmlns:p14="http://schemas.microsoft.com/office/powerpoint/2010/main" val="17103742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smtClean="0"/>
              <a:t>Design criteria</a:t>
            </a:r>
            <a:endParaRPr lang="en-NZ" sz="3600" b="1" dirty="0"/>
          </a:p>
        </p:txBody>
      </p:sp>
      <p:sp>
        <p:nvSpPr>
          <p:cNvPr id="3" name="Content Placeholder 2"/>
          <p:cNvSpPr>
            <a:spLocks noGrp="1"/>
          </p:cNvSpPr>
          <p:nvPr>
            <p:ph idx="4294967295"/>
          </p:nvPr>
        </p:nvSpPr>
        <p:spPr>
          <a:xfrm>
            <a:off x="395288" y="1428736"/>
            <a:ext cx="8462962" cy="5024600"/>
          </a:xfrm>
        </p:spPr>
        <p:txBody>
          <a:bodyPr/>
          <a:lstStyle/>
          <a:p>
            <a:r>
              <a:rPr lang="en-NZ" sz="2400" dirty="0" smtClean="0">
                <a:latin typeface="Calibri" panose="020F0502020204030204" pitchFamily="34" charset="0"/>
                <a:cs typeface="Calibri" panose="020F0502020204030204" pitchFamily="34" charset="0"/>
              </a:rPr>
              <a:t>Generally the same as TP10 with some extras discussed in the next slides</a:t>
            </a:r>
          </a:p>
          <a:p>
            <a:r>
              <a:rPr lang="en-NZ" sz="2400" dirty="0" smtClean="0">
                <a:latin typeface="Calibri" panose="020F0502020204030204" pitchFamily="34" charset="0"/>
                <a:cs typeface="Calibri" panose="020F0502020204030204" pitchFamily="34" charset="0"/>
              </a:rPr>
              <a:t>Water quality treatment is always required</a:t>
            </a:r>
          </a:p>
          <a:p>
            <a:r>
              <a:rPr lang="en-NZ" sz="2400" dirty="0" smtClean="0">
                <a:latin typeface="Calibri" panose="020F0502020204030204" pitchFamily="34" charset="0"/>
                <a:cs typeface="Calibri" panose="020F0502020204030204" pitchFamily="34" charset="0"/>
              </a:rPr>
              <a:t>Extended detention is required if discharging to a watercourse vulnerable to erosion</a:t>
            </a:r>
          </a:p>
          <a:p>
            <a:r>
              <a:rPr lang="en-NZ" sz="2400" dirty="0" smtClean="0">
                <a:latin typeface="Calibri" panose="020F0502020204030204" pitchFamily="34" charset="0"/>
                <a:cs typeface="Calibri" panose="020F0502020204030204" pitchFamily="34" charset="0"/>
              </a:rPr>
              <a:t>Flow attenuation is required as follows:</a:t>
            </a:r>
          </a:p>
          <a:p>
            <a:pPr lvl="1"/>
            <a:r>
              <a:rPr lang="en-NZ" sz="2000" dirty="0" smtClean="0">
                <a:latin typeface="Calibri" panose="020F0502020204030204" pitchFamily="34" charset="0"/>
                <a:cs typeface="Calibri" panose="020F0502020204030204" pitchFamily="34" charset="0"/>
              </a:rPr>
              <a:t>In the upper half of a catchment provide peak flow attenuation for the intermediate events (2 and 10 year ARI events)</a:t>
            </a:r>
          </a:p>
          <a:p>
            <a:pPr lvl="1"/>
            <a:r>
              <a:rPr lang="en-NZ" sz="2000" dirty="0" smtClean="0">
                <a:latin typeface="Calibri" panose="020F0502020204030204" pitchFamily="34" charset="0"/>
                <a:cs typeface="Calibri" panose="020F0502020204030204" pitchFamily="34" charset="0"/>
              </a:rPr>
              <a:t>In the lower half of a catchment, flow attenuation generally isn’t required for the intermediate events depending on downstream conditions</a:t>
            </a:r>
          </a:p>
          <a:p>
            <a:pPr lvl="1"/>
            <a:r>
              <a:rPr lang="en-NZ" sz="2000" dirty="0" smtClean="0">
                <a:latin typeface="Calibri" panose="020F0502020204030204" pitchFamily="34" charset="0"/>
                <a:cs typeface="Calibri" panose="020F0502020204030204" pitchFamily="34" charset="0"/>
              </a:rPr>
              <a:t>If there is downstream flooding, attenuate to 80% of the pre-development peak flow for the 100 year ARI event</a:t>
            </a:r>
          </a:p>
        </p:txBody>
      </p:sp>
    </p:spTree>
    <p:extLst>
      <p:ext uri="{BB962C8B-B14F-4D97-AF65-F5344CB8AC3E}">
        <p14:creationId xmlns:p14="http://schemas.microsoft.com/office/powerpoint/2010/main" val="3185731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Differences to TP10</a:t>
            </a:r>
          </a:p>
        </p:txBody>
      </p:sp>
      <p:sp>
        <p:nvSpPr>
          <p:cNvPr id="9" name="Content Placeholder 2"/>
          <p:cNvSpPr>
            <a:spLocks noGrp="1"/>
          </p:cNvSpPr>
          <p:nvPr>
            <p:ph idx="4294967295"/>
          </p:nvPr>
        </p:nvSpPr>
        <p:spPr>
          <a:xfrm>
            <a:off x="376161" y="1628800"/>
            <a:ext cx="8462962" cy="4824412"/>
          </a:xfrm>
        </p:spPr>
        <p:txBody>
          <a:bodyPr>
            <a:noAutofit/>
          </a:bodyPr>
          <a:lstStyle/>
          <a:p>
            <a:r>
              <a:rPr lang="en-NZ" sz="2400" dirty="0">
                <a:latin typeface="Calibri" panose="020F0502020204030204" pitchFamily="34" charset="0"/>
              </a:rPr>
              <a:t>Stormwater management </a:t>
            </a:r>
            <a:r>
              <a:rPr lang="en-NZ" sz="2400" dirty="0" smtClean="0">
                <a:latin typeface="Calibri" panose="020F0502020204030204" pitchFamily="34" charset="0"/>
              </a:rPr>
              <a:t>to be based </a:t>
            </a:r>
            <a:r>
              <a:rPr lang="en-NZ" sz="2400" dirty="0">
                <a:latin typeface="Calibri" panose="020F0502020204030204" pitchFamily="34" charset="0"/>
              </a:rPr>
              <a:t>on receiving </a:t>
            </a:r>
            <a:r>
              <a:rPr lang="en-NZ" sz="2400" dirty="0" smtClean="0">
                <a:latin typeface="Calibri" panose="020F0502020204030204" pitchFamily="34" charset="0"/>
              </a:rPr>
              <a:t>environments</a:t>
            </a:r>
            <a:endParaRPr lang="en-NZ" sz="2400" dirty="0">
              <a:latin typeface="Calibri" panose="020F0502020204030204" pitchFamily="34" charset="0"/>
            </a:endParaRPr>
          </a:p>
          <a:p>
            <a:r>
              <a:rPr lang="en-NZ" sz="2400" dirty="0">
                <a:latin typeface="Calibri" panose="020F0502020204030204" pitchFamily="34" charset="0"/>
              </a:rPr>
              <a:t>Focus on low impact design (low impact design scoring matrix</a:t>
            </a:r>
            <a:r>
              <a:rPr lang="en-NZ" sz="2400" dirty="0" smtClean="0">
                <a:latin typeface="Calibri" panose="020F0502020204030204" pitchFamily="34" charset="0"/>
              </a:rPr>
              <a:t>)</a:t>
            </a:r>
            <a:endParaRPr lang="en-NZ" sz="2400" dirty="0">
              <a:latin typeface="Calibri" panose="020F0502020204030204" pitchFamily="34" charset="0"/>
            </a:endParaRPr>
          </a:p>
          <a:p>
            <a:r>
              <a:rPr lang="en-NZ" sz="2400" dirty="0">
                <a:latin typeface="Calibri" panose="020F0502020204030204" pitchFamily="34" charset="0"/>
              </a:rPr>
              <a:t>New volume control </a:t>
            </a:r>
            <a:r>
              <a:rPr lang="en-NZ" sz="2400" dirty="0" smtClean="0">
                <a:latin typeface="Calibri" panose="020F0502020204030204" pitchFamily="34" charset="0"/>
              </a:rPr>
              <a:t>criteria</a:t>
            </a:r>
            <a:endParaRPr lang="en-NZ" sz="2400" dirty="0">
              <a:latin typeface="Calibri" panose="020F0502020204030204" pitchFamily="34" charset="0"/>
            </a:endParaRPr>
          </a:p>
          <a:p>
            <a:r>
              <a:rPr lang="en-NZ" sz="2400" dirty="0">
                <a:latin typeface="Calibri" panose="020F0502020204030204" pitchFamily="34" charset="0"/>
              </a:rPr>
              <a:t>New water quality treatment </a:t>
            </a:r>
            <a:r>
              <a:rPr lang="en-NZ" sz="2400" dirty="0" smtClean="0">
                <a:latin typeface="Calibri" panose="020F0502020204030204" pitchFamily="34" charset="0"/>
              </a:rPr>
              <a:t>criteria for lake catchments</a:t>
            </a:r>
          </a:p>
          <a:p>
            <a:r>
              <a:rPr lang="en-NZ" sz="2400" dirty="0" smtClean="0">
                <a:latin typeface="Calibri" panose="020F0502020204030204" pitchFamily="34" charset="0"/>
              </a:rPr>
              <a:t>Contaminant load model included to be used to assess sites</a:t>
            </a:r>
            <a:endParaRPr lang="en-NZ" sz="2400" dirty="0">
              <a:latin typeface="Calibri" panose="020F0502020204030204" pitchFamily="34" charset="0"/>
            </a:endParaRPr>
          </a:p>
          <a:p>
            <a:r>
              <a:rPr lang="en-NZ" sz="2400" dirty="0">
                <a:latin typeface="Calibri" panose="020F0502020204030204" pitchFamily="34" charset="0"/>
              </a:rPr>
              <a:t>Re-vegetation included as a stormwater management practice</a:t>
            </a:r>
          </a:p>
          <a:p>
            <a:r>
              <a:rPr lang="en-NZ" sz="2400" dirty="0" smtClean="0">
                <a:latin typeface="Calibri" panose="020F0502020204030204" pitchFamily="34" charset="0"/>
              </a:rPr>
              <a:t>Soil </a:t>
            </a:r>
            <a:r>
              <a:rPr lang="en-NZ" sz="2400" dirty="0">
                <a:latin typeface="Calibri" panose="020F0502020204030204" pitchFamily="34" charset="0"/>
              </a:rPr>
              <a:t>conditioning </a:t>
            </a:r>
            <a:r>
              <a:rPr lang="en-NZ" sz="2400" dirty="0" smtClean="0">
                <a:latin typeface="Calibri" panose="020F0502020204030204" pitchFamily="34" charset="0"/>
              </a:rPr>
              <a:t>is included </a:t>
            </a:r>
            <a:r>
              <a:rPr lang="en-NZ" sz="2400" dirty="0">
                <a:latin typeface="Calibri" panose="020F0502020204030204" pitchFamily="34" charset="0"/>
              </a:rPr>
              <a:t>to mitigate soil </a:t>
            </a:r>
            <a:r>
              <a:rPr lang="en-NZ" sz="2400" dirty="0" smtClean="0">
                <a:latin typeface="Calibri" panose="020F0502020204030204" pitchFamily="34" charset="0"/>
              </a:rPr>
              <a:t>compaction</a:t>
            </a:r>
            <a:endParaRPr lang="en-NZ" sz="2400" dirty="0">
              <a:latin typeface="Calibri" panose="020F0502020204030204" pitchFamily="34" charset="0"/>
            </a:endParaRPr>
          </a:p>
          <a:p>
            <a:r>
              <a:rPr lang="en-NZ" sz="2400" dirty="0" smtClean="0">
                <a:latin typeface="Calibri" panose="020F0502020204030204" pitchFamily="34" charset="0"/>
              </a:rPr>
              <a:t>Various new sections</a:t>
            </a:r>
            <a:r>
              <a:rPr lang="en-NZ" sz="2400" dirty="0">
                <a:latin typeface="Calibri" panose="020F0502020204030204" pitchFamily="34" charset="0"/>
              </a:rPr>
              <a:t>: </a:t>
            </a:r>
            <a:r>
              <a:rPr lang="en-NZ" sz="2400" dirty="0" smtClean="0">
                <a:latin typeface="Calibri" panose="020F0502020204030204" pitchFamily="34" charset="0"/>
              </a:rPr>
              <a:t>industrial </a:t>
            </a:r>
            <a:r>
              <a:rPr lang="en-NZ" sz="2400" dirty="0">
                <a:latin typeface="Calibri" panose="020F0502020204030204" pitchFamily="34" charset="0"/>
              </a:rPr>
              <a:t>sites, </a:t>
            </a:r>
            <a:r>
              <a:rPr lang="en-NZ" sz="2400" dirty="0" smtClean="0">
                <a:latin typeface="Calibri" panose="020F0502020204030204" pitchFamily="34" charset="0"/>
              </a:rPr>
              <a:t>rural drainage </a:t>
            </a:r>
            <a:r>
              <a:rPr lang="en-NZ" sz="2400" dirty="0">
                <a:latin typeface="Calibri" panose="020F0502020204030204" pitchFamily="34" charset="0"/>
              </a:rPr>
              <a:t>areas, rural residential development and retrofitting stormwater into </a:t>
            </a:r>
            <a:r>
              <a:rPr lang="en-NZ" sz="2400" dirty="0" smtClean="0">
                <a:latin typeface="Calibri" panose="020F0502020204030204" pitchFamily="34" charset="0"/>
              </a:rPr>
              <a:t>existing built </a:t>
            </a:r>
            <a:r>
              <a:rPr lang="en-NZ" sz="2400" dirty="0">
                <a:latin typeface="Calibri" panose="020F0502020204030204" pitchFamily="34" charset="0"/>
              </a:rPr>
              <a:t>up </a:t>
            </a:r>
            <a:r>
              <a:rPr lang="en-NZ" sz="2400" dirty="0" smtClean="0">
                <a:latin typeface="Calibri" panose="020F0502020204030204" pitchFamily="34" charset="0"/>
              </a:rPr>
              <a:t>areas.</a:t>
            </a:r>
            <a:endParaRPr lang="en-NZ" sz="1600" dirty="0"/>
          </a:p>
        </p:txBody>
      </p:sp>
    </p:spTree>
    <p:extLst>
      <p:ext uri="{BB962C8B-B14F-4D97-AF65-F5344CB8AC3E}">
        <p14:creationId xmlns:p14="http://schemas.microsoft.com/office/powerpoint/2010/main" val="2125595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95967253"/>
              </p:ext>
            </p:extLst>
          </p:nvPr>
        </p:nvGraphicFramePr>
        <p:xfrm>
          <a:off x="251522" y="1445137"/>
          <a:ext cx="8606758" cy="5368239"/>
        </p:xfrm>
        <a:graphic>
          <a:graphicData uri="http://schemas.openxmlformats.org/drawingml/2006/table">
            <a:tbl>
              <a:tblPr firstRow="1" firstCol="1" bandRow="1">
                <a:tableStyleId>{5C22544A-7EE6-4342-B048-85BDC9FD1C3A}</a:tableStyleId>
              </a:tblPr>
              <a:tblGrid>
                <a:gridCol w="1815851">
                  <a:extLst>
                    <a:ext uri="{9D8B030D-6E8A-4147-A177-3AD203B41FA5}">
                      <a16:colId xmlns:a16="http://schemas.microsoft.com/office/drawing/2014/main" xmlns="" val="20000"/>
                    </a:ext>
                  </a:extLst>
                </a:gridCol>
                <a:gridCol w="2396998">
                  <a:extLst>
                    <a:ext uri="{9D8B030D-6E8A-4147-A177-3AD203B41FA5}">
                      <a16:colId xmlns:a16="http://schemas.microsoft.com/office/drawing/2014/main" xmlns="" val="20001"/>
                    </a:ext>
                  </a:extLst>
                </a:gridCol>
                <a:gridCol w="2220819">
                  <a:extLst>
                    <a:ext uri="{9D8B030D-6E8A-4147-A177-3AD203B41FA5}">
                      <a16:colId xmlns:a16="http://schemas.microsoft.com/office/drawing/2014/main" xmlns="" val="20002"/>
                    </a:ext>
                  </a:extLst>
                </a:gridCol>
                <a:gridCol w="2173090">
                  <a:extLst>
                    <a:ext uri="{9D8B030D-6E8A-4147-A177-3AD203B41FA5}">
                      <a16:colId xmlns:a16="http://schemas.microsoft.com/office/drawing/2014/main" xmlns="" val="20003"/>
                    </a:ext>
                  </a:extLst>
                </a:gridCol>
              </a:tblGrid>
              <a:tr h="394138">
                <a:tc>
                  <a:txBody>
                    <a:bodyPr/>
                    <a:lstStyle/>
                    <a:p>
                      <a:pPr algn="ctr">
                        <a:lnSpc>
                          <a:spcPct val="115000"/>
                        </a:lnSpc>
                        <a:spcBef>
                          <a:spcPts val="200"/>
                        </a:spcBef>
                        <a:spcAft>
                          <a:spcPts val="200"/>
                        </a:spcAft>
                      </a:pPr>
                      <a:r>
                        <a:rPr lang="en-NZ" sz="1200" dirty="0">
                          <a:effectLst/>
                        </a:rPr>
                        <a:t>Receiving system</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NZ" sz="1200" dirty="0">
                          <a:effectLst/>
                        </a:rPr>
                        <a:t>Flooding issues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NZ" sz="1200" dirty="0">
                          <a:effectLst/>
                        </a:rPr>
                        <a:t>Stream erosion issues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NZ" sz="1200" dirty="0">
                          <a:effectLst/>
                        </a:rPr>
                        <a:t>Water quality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53621">
                <a:tc>
                  <a:txBody>
                    <a:bodyPr/>
                    <a:lstStyle/>
                    <a:p>
                      <a:pPr algn="l">
                        <a:lnSpc>
                          <a:spcPct val="115000"/>
                        </a:lnSpc>
                        <a:spcBef>
                          <a:spcPts val="200"/>
                        </a:spcBef>
                        <a:spcAft>
                          <a:spcPts val="200"/>
                        </a:spcAft>
                      </a:pPr>
                      <a:r>
                        <a:rPr lang="en-NZ" sz="1200" dirty="0">
                          <a:effectLst/>
                        </a:rPr>
                        <a:t>Streams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May be a priority depending on location within a catchment </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 if the receiving stream is a natural, earth channel</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8032">
                <a:tc>
                  <a:txBody>
                    <a:bodyPr/>
                    <a:lstStyle/>
                    <a:p>
                      <a:pPr algn="l">
                        <a:lnSpc>
                          <a:spcPct val="115000"/>
                        </a:lnSpc>
                        <a:spcBef>
                          <a:spcPts val="200"/>
                        </a:spcBef>
                        <a:spcAft>
                          <a:spcPts val="200"/>
                        </a:spcAft>
                      </a:pPr>
                      <a:r>
                        <a:rPr lang="en-NZ" sz="1200" dirty="0" smtClean="0">
                          <a:effectLst/>
                          <a:latin typeface="Arial"/>
                          <a:ea typeface="Times New Roman"/>
                          <a:cs typeface="Times New Roman"/>
                        </a:rPr>
                        <a:t>Rivers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smtClean="0">
                          <a:effectLst/>
                          <a:latin typeface="Arial"/>
                          <a:ea typeface="Times New Roman"/>
                          <a:cs typeface="Times New Roman"/>
                        </a:rPr>
                        <a:t>Generally 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smtClean="0">
                          <a:effectLst/>
                          <a:latin typeface="Arial"/>
                          <a:ea typeface="Times New Roman"/>
                          <a:cs typeface="Times New Roman"/>
                        </a:rPr>
                        <a:t>Generally 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smtClean="0">
                          <a:effectLst/>
                          <a:latin typeface="Arial"/>
                          <a:ea typeface="Times New Roman"/>
                          <a:cs typeface="Times New Roman"/>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7395">
                <a:tc>
                  <a:txBody>
                    <a:bodyPr/>
                    <a:lstStyle/>
                    <a:p>
                      <a:pPr algn="l">
                        <a:lnSpc>
                          <a:spcPct val="115000"/>
                        </a:lnSpc>
                        <a:spcBef>
                          <a:spcPts val="200"/>
                        </a:spcBef>
                        <a:spcAft>
                          <a:spcPts val="200"/>
                        </a:spcAft>
                      </a:pPr>
                      <a:r>
                        <a:rPr lang="en-NZ" sz="1200" dirty="0">
                          <a:effectLst/>
                        </a:rPr>
                        <a:t>Floodplains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Peak flows need to be considered downstream of development</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Channel stability is considered as an issue of concern</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smtClean="0">
                          <a:effectLst/>
                        </a:rPr>
                        <a:t>Moderate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8032">
                <a:tc>
                  <a:txBody>
                    <a:bodyPr/>
                    <a:lstStyle/>
                    <a:p>
                      <a:pPr algn="l">
                        <a:lnSpc>
                          <a:spcPct val="115000"/>
                        </a:lnSpc>
                        <a:spcBef>
                          <a:spcPts val="200"/>
                        </a:spcBef>
                        <a:spcAft>
                          <a:spcPts val="200"/>
                        </a:spcAft>
                      </a:pPr>
                      <a:r>
                        <a:rPr lang="en-NZ" sz="1200" dirty="0">
                          <a:effectLst/>
                        </a:rPr>
                        <a:t>Wetlands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54733">
                <a:tc>
                  <a:txBody>
                    <a:bodyPr/>
                    <a:lstStyle/>
                    <a:p>
                      <a:pPr algn="l">
                        <a:lnSpc>
                          <a:spcPct val="115000"/>
                        </a:lnSpc>
                        <a:spcBef>
                          <a:spcPts val="200"/>
                        </a:spcBef>
                        <a:spcAft>
                          <a:spcPts val="200"/>
                        </a:spcAft>
                      </a:pPr>
                      <a:r>
                        <a:rPr lang="en-NZ" sz="1200" dirty="0">
                          <a:effectLst/>
                        </a:rPr>
                        <a:t>Ground</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 depending on overflow</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88032">
                <a:tc>
                  <a:txBody>
                    <a:bodyPr/>
                    <a:lstStyle/>
                    <a:p>
                      <a:pPr algn="l">
                        <a:lnSpc>
                          <a:spcPct val="115000"/>
                        </a:lnSpc>
                        <a:spcBef>
                          <a:spcPts val="200"/>
                        </a:spcBef>
                        <a:spcAft>
                          <a:spcPts val="200"/>
                        </a:spcAft>
                      </a:pPr>
                      <a:r>
                        <a:rPr lang="en-NZ" sz="1200" dirty="0">
                          <a:effectLst/>
                        </a:rPr>
                        <a:t>Karst areas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88032">
                <a:tc>
                  <a:txBody>
                    <a:bodyPr/>
                    <a:lstStyle/>
                    <a:p>
                      <a:pPr algn="l">
                        <a:lnSpc>
                          <a:spcPct val="115000"/>
                        </a:lnSpc>
                        <a:spcBef>
                          <a:spcPts val="200"/>
                        </a:spcBef>
                        <a:spcAft>
                          <a:spcPts val="200"/>
                        </a:spcAft>
                      </a:pPr>
                      <a:r>
                        <a:rPr lang="en-NZ" sz="1200" dirty="0">
                          <a:effectLst/>
                        </a:rPr>
                        <a:t>Estuaries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88032">
                <a:tc>
                  <a:txBody>
                    <a:bodyPr/>
                    <a:lstStyle/>
                    <a:p>
                      <a:pPr algn="l">
                        <a:lnSpc>
                          <a:spcPct val="115000"/>
                        </a:lnSpc>
                        <a:spcBef>
                          <a:spcPts val="200"/>
                        </a:spcBef>
                        <a:spcAft>
                          <a:spcPts val="200"/>
                        </a:spcAft>
                      </a:pPr>
                      <a:r>
                        <a:rPr lang="en-NZ" sz="1200" dirty="0">
                          <a:effectLst/>
                        </a:rPr>
                        <a:t>Harbours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Moderate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88032">
                <a:tc>
                  <a:txBody>
                    <a:bodyPr/>
                    <a:lstStyle/>
                    <a:p>
                      <a:pPr algn="l">
                        <a:lnSpc>
                          <a:spcPct val="115000"/>
                        </a:lnSpc>
                        <a:spcBef>
                          <a:spcPts val="200"/>
                        </a:spcBef>
                        <a:spcAft>
                          <a:spcPts val="200"/>
                        </a:spcAft>
                      </a:pPr>
                      <a:r>
                        <a:rPr lang="en-NZ" sz="1200" dirty="0">
                          <a:effectLst/>
                        </a:rPr>
                        <a:t>Open Coast</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Moderate priority </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720080">
                <a:tc>
                  <a:txBody>
                    <a:bodyPr/>
                    <a:lstStyle/>
                    <a:p>
                      <a:pPr algn="l">
                        <a:lnSpc>
                          <a:spcPct val="115000"/>
                        </a:lnSpc>
                        <a:spcBef>
                          <a:spcPts val="200"/>
                        </a:spcBef>
                        <a:spcAft>
                          <a:spcPts val="200"/>
                        </a:spcAft>
                      </a:pPr>
                      <a:r>
                        <a:rPr lang="en-NZ" sz="1200" dirty="0">
                          <a:effectLst/>
                        </a:rPr>
                        <a:t>Lakes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Could be an issue if </a:t>
                      </a:r>
                      <a:r>
                        <a:rPr lang="en-NZ" sz="1200" dirty="0" smtClean="0">
                          <a:effectLst/>
                        </a:rPr>
                        <a:t>increased </a:t>
                      </a:r>
                      <a:r>
                        <a:rPr lang="en-NZ" sz="1200" dirty="0">
                          <a:effectLst/>
                        </a:rPr>
                        <a:t>stormwater runoff increases lake water levels, even temporarily.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Tributary and outlet channel </a:t>
                      </a:r>
                      <a:r>
                        <a:rPr lang="en-NZ" sz="1200" dirty="0" smtClean="0">
                          <a:effectLst/>
                        </a:rPr>
                        <a:t>stability needs to be considered</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High priority</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720080">
                <a:tc>
                  <a:txBody>
                    <a:bodyPr/>
                    <a:lstStyle/>
                    <a:p>
                      <a:pPr algn="l">
                        <a:lnSpc>
                          <a:spcPct val="115000"/>
                        </a:lnSpc>
                        <a:spcBef>
                          <a:spcPts val="200"/>
                        </a:spcBef>
                        <a:spcAft>
                          <a:spcPts val="200"/>
                        </a:spcAft>
                      </a:pPr>
                      <a:r>
                        <a:rPr lang="en-NZ" sz="1200" dirty="0">
                          <a:effectLst/>
                        </a:rPr>
                        <a:t>Geothermal areas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Not an issue</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Bef>
                          <a:spcPts val="200"/>
                        </a:spcBef>
                        <a:spcAft>
                          <a:spcPts val="200"/>
                        </a:spcAft>
                      </a:pPr>
                      <a:r>
                        <a:rPr lang="en-NZ" sz="1200" dirty="0">
                          <a:effectLst/>
                        </a:rPr>
                        <a:t>Protecting existing land cover in areas adjacent to geothermal areas</a:t>
                      </a:r>
                      <a:endParaRPr lang="en-NZ" sz="1200" dirty="0">
                        <a:effectLst/>
                        <a:latin typeface="Arial"/>
                        <a:ea typeface="Times New Roman"/>
                        <a:cs typeface="Times New Roman"/>
                      </a:endParaRPr>
                    </a:p>
                  </a:txBody>
                  <a:tcPr marL="68116" marR="681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2" name="Title 1"/>
          <p:cNvSpPr>
            <a:spLocks noGrp="1"/>
          </p:cNvSpPr>
          <p:nvPr>
            <p:ph type="title"/>
          </p:nvPr>
        </p:nvSpPr>
        <p:spPr/>
        <p:txBody>
          <a:bodyPr/>
          <a:lstStyle/>
          <a:p>
            <a:r>
              <a:rPr lang="en-NZ" sz="3600" b="1" dirty="0"/>
              <a:t>Receiving environment </a:t>
            </a:r>
            <a:r>
              <a:rPr lang="en-NZ" sz="3600" b="1" dirty="0" smtClean="0"/>
              <a:t>management prioritisation</a:t>
            </a:r>
            <a:endParaRPr lang="en-NZ" sz="3600" b="1" dirty="0"/>
          </a:p>
        </p:txBody>
      </p:sp>
    </p:spTree>
    <p:extLst>
      <p:ext uri="{BB962C8B-B14F-4D97-AF65-F5344CB8AC3E}">
        <p14:creationId xmlns:p14="http://schemas.microsoft.com/office/powerpoint/2010/main" val="1017484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t>Low impact design scoring matrix</a:t>
            </a:r>
          </a:p>
        </p:txBody>
      </p:sp>
      <p:sp>
        <p:nvSpPr>
          <p:cNvPr id="5" name="Content Placeholder 2"/>
          <p:cNvSpPr txBox="1">
            <a:spLocks/>
          </p:cNvSpPr>
          <p:nvPr/>
        </p:nvSpPr>
        <p:spPr>
          <a:xfrm>
            <a:off x="395288" y="1447676"/>
            <a:ext cx="8462991" cy="5077667"/>
          </a:xfrm>
          <a:prstGeom prst="rect">
            <a:avLst/>
          </a:prstGeom>
        </p:spPr>
        <p:txBody>
          <a:bodyPr/>
          <a:lstStyle>
            <a:lvl1pPr marL="287338" indent="-250825" algn="l" rtl="0" eaLnBrk="1" fontAlgn="base" hangingPunct="1">
              <a:spcBef>
                <a:spcPts val="1000"/>
              </a:spcBef>
              <a:spcAft>
                <a:spcPts val="200"/>
              </a:spcAft>
              <a:buClr>
                <a:srgbClr val="FF9900"/>
              </a:buClr>
              <a:buSzPct val="90000"/>
              <a:buFont typeface="Arial" charset="0"/>
              <a:buChar char="•"/>
              <a:defRPr sz="2800" kern="1200" spc="-20">
                <a:solidFill>
                  <a:schemeClr val="tx1"/>
                </a:solidFill>
                <a:latin typeface="+mn-lt"/>
                <a:ea typeface="+mn-ea"/>
                <a:cs typeface="+mn-cs"/>
              </a:defRPr>
            </a:lvl1pPr>
            <a:lvl2pPr marL="539750" indent="-215900" algn="l" rtl="0" eaLnBrk="1" fontAlgn="base" hangingPunct="1">
              <a:spcBef>
                <a:spcPts val="100"/>
              </a:spcBef>
              <a:spcAft>
                <a:spcPts val="300"/>
              </a:spcAft>
              <a:buClr>
                <a:srgbClr val="FF9900"/>
              </a:buClr>
              <a:buSzPct val="90000"/>
              <a:buFont typeface="Arial" charset="0"/>
              <a:buChar char="•"/>
              <a:defRPr sz="2200">
                <a:solidFill>
                  <a:schemeClr val="tx1"/>
                </a:solidFill>
                <a:latin typeface="+mn-lt"/>
              </a:defRPr>
            </a:lvl2pPr>
            <a:lvl3pPr marL="719138" indent="-215900" algn="l" rtl="0" eaLnBrk="1" fontAlgn="base" hangingPunct="1">
              <a:spcBef>
                <a:spcPts val="100"/>
              </a:spcBef>
              <a:spcAft>
                <a:spcPts val="300"/>
              </a:spcAft>
              <a:buClr>
                <a:srgbClr val="FF9900"/>
              </a:buClr>
              <a:buSzPct val="90000"/>
              <a:buFont typeface="Arial" charset="0"/>
              <a:buChar char="•"/>
              <a:defRPr sz="2000">
                <a:solidFill>
                  <a:schemeClr val="tx1"/>
                </a:solidFill>
                <a:latin typeface="+mn-lt"/>
              </a:defRPr>
            </a:lvl3pPr>
            <a:lvl4pPr marL="898525"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4pPr>
            <a:lvl5pPr marL="1079500" indent="-215900" algn="l" rtl="0" eaLnBrk="1" fontAlgn="base" hangingPunct="1">
              <a:spcBef>
                <a:spcPts val="100"/>
              </a:spcBef>
              <a:spcAft>
                <a:spcPts val="300"/>
              </a:spcAft>
              <a:buClr>
                <a:srgbClr val="FF9900"/>
              </a:buClr>
              <a:buSzPct val="90000"/>
              <a:buFont typeface="Arial" charset="0"/>
              <a:buChar char="•"/>
              <a:defRPr>
                <a:solidFill>
                  <a:schemeClr val="tx1"/>
                </a:solidFill>
                <a:latin typeface="+mn-lt"/>
              </a:defRPr>
            </a:lvl5pPr>
            <a:lvl6pPr marL="25146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6pPr>
            <a:lvl7pPr marL="29718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7pPr>
            <a:lvl8pPr marL="34290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8pPr>
            <a:lvl9pPr marL="3886200" indent="-228600" algn="l" rtl="0" eaLnBrk="1" fontAlgn="base" hangingPunct="1">
              <a:lnSpc>
                <a:spcPct val="90000"/>
              </a:lnSpc>
              <a:spcBef>
                <a:spcPct val="70000"/>
              </a:spcBef>
              <a:spcAft>
                <a:spcPct val="0"/>
              </a:spcAft>
              <a:buClr>
                <a:srgbClr val="CC6600"/>
              </a:buClr>
              <a:buSzPct val="35000"/>
              <a:buFont typeface="Monotype Sorts" pitchFamily="2" charset="2"/>
              <a:buChar char="l"/>
              <a:defRPr sz="2400">
                <a:solidFill>
                  <a:srgbClr val="0F0070"/>
                </a:solidFill>
                <a:latin typeface="+mn-lt"/>
              </a:defRPr>
            </a:lvl9pPr>
          </a:lstStyle>
          <a:p>
            <a:r>
              <a:rPr lang="en-NZ" sz="2400" dirty="0">
                <a:latin typeface="Calibri" panose="020F0502020204030204" pitchFamily="34" charset="0"/>
                <a:cs typeface="Calibri" panose="020F0502020204030204" pitchFamily="34" charset="0"/>
              </a:rPr>
              <a:t>Tool to encourage uptake of low impact </a:t>
            </a:r>
            <a:r>
              <a:rPr lang="en-NZ" sz="2400" dirty="0" smtClean="0">
                <a:latin typeface="Calibri" panose="020F0502020204030204" pitchFamily="34" charset="0"/>
                <a:cs typeface="Calibri" panose="020F0502020204030204" pitchFamily="34" charset="0"/>
              </a:rPr>
              <a:t>/ water sensitive design</a:t>
            </a:r>
          </a:p>
          <a:p>
            <a:r>
              <a:rPr lang="en-NZ" sz="2400" dirty="0" smtClean="0">
                <a:latin typeface="Calibri" panose="020F0502020204030204" pitchFamily="34" charset="0"/>
                <a:cs typeface="Calibri" panose="020F0502020204030204" pitchFamily="34" charset="0"/>
              </a:rPr>
              <a:t>Scoring </a:t>
            </a:r>
            <a:r>
              <a:rPr lang="en-NZ" sz="2400" dirty="0">
                <a:latin typeface="Calibri" panose="020F0502020204030204" pitchFamily="34" charset="0"/>
                <a:cs typeface="Calibri" panose="020F0502020204030204" pitchFamily="34" charset="0"/>
              </a:rPr>
              <a:t>matrix to be submitted with consent </a:t>
            </a:r>
            <a:r>
              <a:rPr lang="en-NZ" sz="2400" dirty="0" smtClean="0">
                <a:latin typeface="Calibri" panose="020F0502020204030204" pitchFamily="34" charset="0"/>
                <a:cs typeface="Calibri" panose="020F0502020204030204" pitchFamily="34" charset="0"/>
              </a:rPr>
              <a:t>application</a:t>
            </a:r>
            <a:endParaRPr lang="en-NZ" sz="2400" dirty="0">
              <a:latin typeface="Calibri" panose="020F0502020204030204" pitchFamily="34" charset="0"/>
              <a:cs typeface="Calibri" panose="020F0502020204030204" pitchFamily="34" charset="0"/>
            </a:endParaRPr>
          </a:p>
          <a:p>
            <a:r>
              <a:rPr lang="en-NZ" sz="2400" dirty="0">
                <a:latin typeface="Calibri" panose="020F0502020204030204" pitchFamily="34" charset="0"/>
                <a:cs typeface="Calibri" panose="020F0502020204030204" pitchFamily="34" charset="0"/>
              </a:rPr>
              <a:t>Different scores earned depending on:</a:t>
            </a:r>
          </a:p>
          <a:p>
            <a:pPr lvl="1"/>
            <a:r>
              <a:rPr lang="en-NZ" sz="2000" kern="0" dirty="0">
                <a:latin typeface="Calibri" panose="020F0502020204030204" pitchFamily="34" charset="0"/>
                <a:cs typeface="Calibri" panose="020F0502020204030204" pitchFamily="34" charset="0"/>
              </a:rPr>
              <a:t>Use of source control (water reuse, minimising earthworks, reducing impervious surfaces, protecting existing natural features</a:t>
            </a:r>
            <a:r>
              <a:rPr lang="en-NZ" sz="2000" kern="0" dirty="0" smtClean="0">
                <a:latin typeface="Calibri" panose="020F0502020204030204" pitchFamily="34" charset="0"/>
                <a:cs typeface="Calibri" panose="020F0502020204030204" pitchFamily="34" charset="0"/>
              </a:rPr>
              <a:t>)</a:t>
            </a:r>
            <a:endParaRPr lang="en-NZ" sz="2000" kern="0" dirty="0">
              <a:latin typeface="Calibri" panose="020F0502020204030204" pitchFamily="34" charset="0"/>
              <a:cs typeface="Calibri" panose="020F0502020204030204" pitchFamily="34" charset="0"/>
            </a:endParaRPr>
          </a:p>
          <a:p>
            <a:pPr lvl="1"/>
            <a:r>
              <a:rPr lang="en-NZ" sz="2000" kern="0" dirty="0">
                <a:latin typeface="Calibri" panose="020F0502020204030204" pitchFamily="34" charset="0"/>
                <a:cs typeface="Calibri" panose="020F0502020204030204" pitchFamily="34" charset="0"/>
              </a:rPr>
              <a:t>Use of LID stormwater devices (infiltration, revegetation, bioretention, swales and filter strips</a:t>
            </a:r>
            <a:r>
              <a:rPr lang="en-NZ" sz="2000" kern="0" dirty="0" smtClean="0">
                <a:latin typeface="Calibri" panose="020F0502020204030204" pitchFamily="34" charset="0"/>
                <a:cs typeface="Calibri" panose="020F0502020204030204" pitchFamily="34" charset="0"/>
              </a:rPr>
              <a:t>)</a:t>
            </a:r>
            <a:endParaRPr lang="en-NZ" sz="2000" kern="0" dirty="0">
              <a:latin typeface="Calibri" panose="020F0502020204030204" pitchFamily="34" charset="0"/>
              <a:cs typeface="Calibri" panose="020F0502020204030204" pitchFamily="34" charset="0"/>
            </a:endParaRPr>
          </a:p>
          <a:p>
            <a:pPr lvl="1"/>
            <a:r>
              <a:rPr lang="en-NZ" sz="2000" kern="0" dirty="0">
                <a:latin typeface="Calibri" panose="020F0502020204030204" pitchFamily="34" charset="0"/>
                <a:cs typeface="Calibri" panose="020F0502020204030204" pitchFamily="34" charset="0"/>
              </a:rPr>
              <a:t>Use of traditional mitigation (wetlands, ponds, </a:t>
            </a:r>
            <a:r>
              <a:rPr lang="en-NZ" sz="2000" kern="0" dirty="0" smtClean="0">
                <a:latin typeface="Calibri" panose="020F0502020204030204" pitchFamily="34" charset="0"/>
                <a:cs typeface="Calibri" panose="020F0502020204030204" pitchFamily="34" charset="0"/>
              </a:rPr>
              <a:t>proprietary devices)</a:t>
            </a:r>
            <a:endParaRPr lang="en-NZ" sz="2000" kern="0" dirty="0">
              <a:latin typeface="Calibri" panose="020F0502020204030204" pitchFamily="34" charset="0"/>
              <a:cs typeface="Calibri" panose="020F0502020204030204" pitchFamily="34" charset="0"/>
            </a:endParaRPr>
          </a:p>
          <a:p>
            <a:r>
              <a:rPr lang="en-NZ" sz="2400" dirty="0">
                <a:latin typeface="Calibri" panose="020F0502020204030204" pitchFamily="34" charset="0"/>
                <a:cs typeface="Calibri" panose="020F0502020204030204" pitchFamily="34" charset="0"/>
              </a:rPr>
              <a:t>Developments </a:t>
            </a:r>
            <a:r>
              <a:rPr lang="en-NZ" sz="2400" dirty="0" smtClean="0">
                <a:latin typeface="Calibri" panose="020F0502020204030204" pitchFamily="34" charset="0"/>
                <a:cs typeface="Calibri" panose="020F0502020204030204" pitchFamily="34" charset="0"/>
              </a:rPr>
              <a:t>need a </a:t>
            </a:r>
            <a:r>
              <a:rPr lang="en-NZ" sz="2400" dirty="0">
                <a:latin typeface="Calibri" panose="020F0502020204030204" pitchFamily="34" charset="0"/>
                <a:cs typeface="Calibri" panose="020F0502020204030204" pitchFamily="34" charset="0"/>
              </a:rPr>
              <a:t>score of at least </a:t>
            </a:r>
            <a:r>
              <a:rPr lang="en-NZ" sz="2400" dirty="0" smtClean="0">
                <a:latin typeface="Calibri" panose="020F0502020204030204" pitchFamily="34" charset="0"/>
                <a:cs typeface="Calibri" panose="020F0502020204030204" pitchFamily="34" charset="0"/>
              </a:rPr>
              <a:t>15* </a:t>
            </a:r>
            <a:r>
              <a:rPr lang="en-NZ" sz="2400" dirty="0">
                <a:latin typeface="Calibri" panose="020F0502020204030204" pitchFamily="34" charset="0"/>
                <a:cs typeface="Calibri" panose="020F0502020204030204" pitchFamily="34" charset="0"/>
              </a:rPr>
              <a:t>to be acceptable (highway projects to score at least 8</a:t>
            </a:r>
            <a:r>
              <a:rPr lang="en-NZ" sz="2400" dirty="0" smtClean="0">
                <a:latin typeface="Calibri" panose="020F0502020204030204" pitchFamily="34" charset="0"/>
                <a:cs typeface="Calibri" panose="020F0502020204030204" pitchFamily="34" charset="0"/>
              </a:rPr>
              <a:t>). *Target varies depending on site characteristics and design criteria.</a:t>
            </a:r>
            <a:endParaRPr lang="en-NZ" sz="2400" dirty="0">
              <a:latin typeface="Calibri" panose="020F0502020204030204" pitchFamily="34" charset="0"/>
              <a:cs typeface="Calibri" panose="020F0502020204030204" pitchFamily="34" charset="0"/>
            </a:endParaRPr>
          </a:p>
          <a:p>
            <a:pPr lvl="1"/>
            <a:endParaRPr lang="en-NZ" kern="0" dirty="0"/>
          </a:p>
          <a:p>
            <a:endParaRPr lang="en-NZ" dirty="0"/>
          </a:p>
        </p:txBody>
      </p:sp>
    </p:spTree>
    <p:extLst>
      <p:ext uri="{BB962C8B-B14F-4D97-AF65-F5344CB8AC3E}">
        <p14:creationId xmlns:p14="http://schemas.microsoft.com/office/powerpoint/2010/main" val="25660268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STER">
  <a:themeElements>
    <a:clrScheme name="CEO presentation to H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EO presentation to H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EO presentation to H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O presentation to H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O presentation to H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O presentation to H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O presentation to H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O presentation to H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O presentation to H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8" ma:contentTypeDescription="Create a new document." ma:contentTypeScope="" ma:versionID="992747485aa670c3efa20ccb851bb0fb">
  <xsd:schema xmlns:xsd="http://www.w3.org/2001/XMLSchema" xmlns:xs="http://www.w3.org/2001/XMLSchema" xmlns:p="http://schemas.microsoft.com/office/2006/metadata/properties" xmlns:ns2="1bf58d84-5e20-4a41-aa73-0a6f7670ae44" targetNamespace="http://schemas.microsoft.com/office/2006/metadata/properties" ma:root="true" ma:fieldsID="c6a6c232b0f7e7300b59fafb57d33a19" ns2:_="">
    <xsd:import namespace="1bf58d84-5e20-4a41-aa73-0a6f7670ae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93B8D3-55D1-46C2-980D-6B2D489C6DC4}"/>
</file>

<file path=customXml/itemProps2.xml><?xml version="1.0" encoding="utf-8"?>
<ds:datastoreItem xmlns:ds="http://schemas.openxmlformats.org/officeDocument/2006/customXml" ds:itemID="{1BC20D70-7F5F-49A7-8B32-BE88F8305FFD}"/>
</file>

<file path=customXml/itemProps3.xml><?xml version="1.0" encoding="utf-8"?>
<ds:datastoreItem xmlns:ds="http://schemas.openxmlformats.org/officeDocument/2006/customXml" ds:itemID="{CE123EF9-AFFB-451C-88CE-70FB92FB445E}"/>
</file>

<file path=docProps/app.xml><?xml version="1.0" encoding="utf-8"?>
<Properties xmlns="http://schemas.openxmlformats.org/officeDocument/2006/extended-properties" xmlns:vt="http://schemas.openxmlformats.org/officeDocument/2006/docPropsVTypes">
  <Template>S2641 - WRC presentation TEMPLATE</Template>
  <TotalTime>8191</TotalTime>
  <Words>2150</Words>
  <Application>Microsoft Office PowerPoint</Application>
  <PresentationFormat>On-screen Show (4:3)</PresentationFormat>
  <Paragraphs>315</Paragraphs>
  <Slides>31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Monotype Sorts</vt:lpstr>
      <vt:lpstr>Times New Roman</vt:lpstr>
      <vt:lpstr>MASTER</vt:lpstr>
      <vt:lpstr>Waikato Stormwater Management Guidelines  Brian Richmond and Megan Wood </vt:lpstr>
      <vt:lpstr>Guidelines</vt:lpstr>
      <vt:lpstr>Why new guidelines?</vt:lpstr>
      <vt:lpstr>Waikato Stormwater Management Guideline</vt:lpstr>
      <vt:lpstr>Objectives</vt:lpstr>
      <vt:lpstr>Design criteria</vt:lpstr>
      <vt:lpstr>Differences to TP10</vt:lpstr>
      <vt:lpstr>Receiving environment management prioritisation</vt:lpstr>
      <vt:lpstr>Low impact design scoring matrix</vt:lpstr>
      <vt:lpstr>PowerPoint Presentation</vt:lpstr>
      <vt:lpstr>PowerPoint Presentation</vt:lpstr>
      <vt:lpstr>PowerPoint Presentation</vt:lpstr>
      <vt:lpstr>Low impact design scoring</vt:lpstr>
      <vt:lpstr>PowerPoint Presentation</vt:lpstr>
      <vt:lpstr>Streams and rivers in the Waikato</vt:lpstr>
      <vt:lpstr>Volume control criteria</vt:lpstr>
      <vt:lpstr>Water quality treatment in lake catchments</vt:lpstr>
      <vt:lpstr>WRC rural drainage areas</vt:lpstr>
      <vt:lpstr>PowerPoint Presentation</vt:lpstr>
      <vt:lpstr>Rural drainage areas</vt:lpstr>
      <vt:lpstr>Waikato Stormwater Runoff Modelling Guideline</vt:lpstr>
      <vt:lpstr>Hydrological soil groups</vt:lpstr>
      <vt:lpstr>PowerPoint Presentation</vt:lpstr>
      <vt:lpstr>Initial abstraction</vt:lpstr>
      <vt:lpstr>PowerPoint Presentation</vt:lpstr>
      <vt:lpstr>Initial abstraction</vt:lpstr>
      <vt:lpstr>Time of concentration</vt:lpstr>
      <vt:lpstr>Best practicable option (BPO)</vt:lpstr>
      <vt:lpstr>Engagement</vt:lpstr>
      <vt:lpstr>General comments</vt:lpstr>
      <vt:lpstr>PowerPoint Presentation</vt:lpstr>
    </vt:vector>
  </TitlesOfParts>
  <Company>Waikato Regional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Bell</dc:creator>
  <cp:lastModifiedBy>Megan Wood</cp:lastModifiedBy>
  <cp:revision>275</cp:revision>
  <cp:lastPrinted>2016-11-23T23:30:55Z</cp:lastPrinted>
  <dcterms:created xsi:type="dcterms:W3CDTF">2016-04-27T02:52:32Z</dcterms:created>
  <dcterms:modified xsi:type="dcterms:W3CDTF">2019-04-30T19:08:28Z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0x01010035FD83D971FAD04DB2639AA82678211A</vt:lpwstr>
  </property>
  <property fmtid="{D5CDD505-2E9C-101B-9397-08002B2CF9AE}" pid="3" name="Order">
    <vt:r8>7723200</vt:r8>
  </property>
</Properties>
</file>