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5"/>
    <p:sldMasterId id="2147483672" r:id="rId6"/>
    <p:sldMasterId id="2147483684" r:id="rId7"/>
  </p:sldMasterIdLst>
  <p:notesMasterIdLst>
    <p:notesMasterId r:id="rId24"/>
  </p:notesMasterIdLst>
  <p:sldIdLst>
    <p:sldId id="282" r:id="rId8"/>
    <p:sldId id="5908" r:id="rId9"/>
    <p:sldId id="6134" r:id="rId10"/>
    <p:sldId id="6123" r:id="rId11"/>
    <p:sldId id="6137" r:id="rId12"/>
    <p:sldId id="6127" r:id="rId13"/>
    <p:sldId id="6128" r:id="rId14"/>
    <p:sldId id="6120" r:id="rId15"/>
    <p:sldId id="6126" r:id="rId16"/>
    <p:sldId id="6093" r:id="rId17"/>
    <p:sldId id="6018" r:id="rId18"/>
    <p:sldId id="6138" r:id="rId19"/>
    <p:sldId id="6129" r:id="rId20"/>
    <p:sldId id="6139" r:id="rId21"/>
    <p:sldId id="6130" r:id="rId22"/>
    <p:sldId id="613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0A8B3B-F5B2-E7E3-E227-281B0B30A923}" name="Elizabeth Connor" initials="EC" userId="S::elizabeth.connor@taumataarowai.govt.nz::717d15c9-0217-4e18-8f42-53752f341878" providerId="AD"/>
  <p188:author id="{A69FDF40-0AD2-F89E-5407-CE4D6A34B1FB}" name="Ashley Cornor" initials="AC" userId="S::ashley.cornor@taumataarowai.govt.nz::15a0b3a0-5476-439d-8671-5a5be1354bee" providerId="AD"/>
  <p188:author id="{D1F9AF58-E48D-89C6-7D47-A6519FAD24BC}" name="Leanna Bruce" initials="LB" userId="S::leanna.bruce@taumataarowai.govt.nz::756170ed-c8f0-41bc-81cd-ed65af0d83bb" providerId="AD"/>
  <p188:author id="{DAF7F6CC-3F5F-208D-DCF9-0732C9F87D12}" name="Helen Robertson" initials="HR" userId="S::helen.robertson@taumataarowai.govt.nz::163890b6-b145-41f8-bb1a-11c2d55fa0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Robertson" initials="CR" lastIdx="2" clrIdx="0">
    <p:extLst>
      <p:ext uri="{19B8F6BF-5375-455C-9EA6-DF929625EA0E}">
        <p15:presenceInfo xmlns:p15="http://schemas.microsoft.com/office/powerpoint/2012/main" userId="S::caroline.robertson@taumataarowai.govt.nz::b3a7495d-c6e2-4706-bc8c-570084f381c4" providerId="AD"/>
      </p:ext>
    </p:extLst>
  </p:cmAuthor>
  <p:cmAuthor id="2" name="Ashley Cornor" initials="AC" lastIdx="1" clrIdx="1">
    <p:extLst>
      <p:ext uri="{19B8F6BF-5375-455C-9EA6-DF929625EA0E}">
        <p15:presenceInfo xmlns:p15="http://schemas.microsoft.com/office/powerpoint/2012/main" userId="S::ashley.cornor@taumataarowai.govt.nz::15a0b3a0-5476-439d-8671-5a5be1354b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D"/>
    <a:srgbClr val="07435C"/>
    <a:srgbClr val="94D6DA"/>
    <a:srgbClr val="58C5C7"/>
    <a:srgbClr val="00B1E3"/>
    <a:srgbClr val="00ABC5"/>
    <a:srgbClr val="F15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614B3-7783-42F7-8E22-6351EA746F1C}" v="3540" vWet="3542" dt="2022-02-22T02:09:35.125"/>
    <p1510:client id="{8A39A0AC-F51F-8FA9-652C-C604553E5952}" v="72" dt="2022-02-21T04:16:40.028"/>
    <p1510:client id="{DD32C54F-CCC9-4B6A-AC11-2D61BC1818AB}" v="9" dt="2022-02-21T04:08:57.136"/>
    <p1510:client id="{E8119C14-EECD-4BC6-6CDA-8E9A0B4047B7}" v="31" dt="2022-02-22T02:16:05.9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Connor" userId="717d15c9-0217-4e18-8f42-53752f341878" providerId="ADAL" clId="{08E614B3-7783-42F7-8E22-6351EA746F1C}"/>
    <pc:docChg chg="undo redo custSel addSld delSld modSld">
      <pc:chgData name="Elizabeth Connor" userId="717d15c9-0217-4e18-8f42-53752f341878" providerId="ADAL" clId="{08E614B3-7783-42F7-8E22-6351EA746F1C}" dt="2022-02-22T02:04:59.091" v="1110" actId="20577"/>
      <pc:docMkLst>
        <pc:docMk/>
      </pc:docMkLst>
      <pc:sldChg chg="modSp add mod modNotesTx">
        <pc:chgData name="Elizabeth Connor" userId="717d15c9-0217-4e18-8f42-53752f341878" providerId="ADAL" clId="{08E614B3-7783-42F7-8E22-6351EA746F1C}" dt="2022-02-22T02:04:59.091" v="1110" actId="20577"/>
        <pc:sldMkLst>
          <pc:docMk/>
          <pc:sldMk cId="2200614761" sldId="6093"/>
        </pc:sldMkLst>
        <pc:spChg chg="mod">
          <ac:chgData name="Elizabeth Connor" userId="717d15c9-0217-4e18-8f42-53752f341878" providerId="ADAL" clId="{08E614B3-7783-42F7-8E22-6351EA746F1C}" dt="2022-02-21T23:52:11.865" v="884" actId="20577"/>
          <ac:spMkLst>
            <pc:docMk/>
            <pc:sldMk cId="2200614761" sldId="6093"/>
            <ac:spMk id="4" creationId="{53EA5E68-50F3-4BF8-915B-DFB8590C9CAE}"/>
          </ac:spMkLst>
        </pc:spChg>
      </pc:sldChg>
      <pc:sldChg chg="del">
        <pc:chgData name="Elizabeth Connor" userId="717d15c9-0217-4e18-8f42-53752f341878" providerId="ADAL" clId="{08E614B3-7783-42F7-8E22-6351EA746F1C}" dt="2022-02-21T23:31:50" v="0" actId="2696"/>
        <pc:sldMkLst>
          <pc:docMk/>
          <pc:sldMk cId="627806043" sldId="6120"/>
        </pc:sldMkLst>
      </pc:sldChg>
      <pc:sldChg chg="add">
        <pc:chgData name="Elizabeth Connor" userId="717d15c9-0217-4e18-8f42-53752f341878" providerId="ADAL" clId="{08E614B3-7783-42F7-8E22-6351EA746F1C}" dt="2022-02-21T23:31:53.772" v="1"/>
        <pc:sldMkLst>
          <pc:docMk/>
          <pc:sldMk cId="3731132876" sldId="6120"/>
        </pc:sldMkLst>
      </pc:sldChg>
      <pc:sldChg chg="add del">
        <pc:chgData name="Elizabeth Connor" userId="717d15c9-0217-4e18-8f42-53752f341878" providerId="ADAL" clId="{08E614B3-7783-42F7-8E22-6351EA746F1C}" dt="2022-02-22T02:04:58.881" v="1109" actId="47"/>
        <pc:sldMkLst>
          <pc:docMk/>
          <pc:sldMk cId="1456373242" sldId="6121"/>
        </pc:sldMkLst>
      </pc:sldChg>
      <pc:sldChg chg="del">
        <pc:chgData name="Elizabeth Connor" userId="717d15c9-0217-4e18-8f42-53752f341878" providerId="ADAL" clId="{08E614B3-7783-42F7-8E22-6351EA746F1C}" dt="2022-02-21T23:31:50" v="0" actId="2696"/>
        <pc:sldMkLst>
          <pc:docMk/>
          <pc:sldMk cId="2609342955" sldId="6121"/>
        </pc:sldMkLst>
      </pc:sldChg>
      <pc:sldChg chg="addSp delSp modSp add mod">
        <pc:chgData name="Elizabeth Connor" userId="717d15c9-0217-4e18-8f42-53752f341878" providerId="ADAL" clId="{08E614B3-7783-42F7-8E22-6351EA746F1C}" dt="2022-02-22T01:57:42.050" v="1051" actId="20577"/>
        <pc:sldMkLst>
          <pc:docMk/>
          <pc:sldMk cId="1854461932" sldId="6127"/>
        </pc:sldMkLst>
        <pc:spChg chg="mod">
          <ac:chgData name="Elizabeth Connor" userId="717d15c9-0217-4e18-8f42-53752f341878" providerId="ADAL" clId="{08E614B3-7783-42F7-8E22-6351EA746F1C}" dt="2022-02-21T23:54:32.653" v="900" actId="20577"/>
          <ac:spMkLst>
            <pc:docMk/>
            <pc:sldMk cId="1854461932" sldId="6127"/>
            <ac:spMk id="2" creationId="{0B2B8F6D-5BA7-411B-882B-97466105AA0F}"/>
          </ac:spMkLst>
        </pc:spChg>
        <pc:spChg chg="mod">
          <ac:chgData name="Elizabeth Connor" userId="717d15c9-0217-4e18-8f42-53752f341878" providerId="ADAL" clId="{08E614B3-7783-42F7-8E22-6351EA746F1C}" dt="2022-02-22T01:57:42.050" v="1051" actId="20577"/>
          <ac:spMkLst>
            <pc:docMk/>
            <pc:sldMk cId="1854461932" sldId="6127"/>
            <ac:spMk id="3" creationId="{03DE31EF-9C15-47D9-B3B5-ECAE2A11D473}"/>
          </ac:spMkLst>
        </pc:spChg>
        <pc:spChg chg="del">
          <ac:chgData name="Elizabeth Connor" userId="717d15c9-0217-4e18-8f42-53752f341878" providerId="ADAL" clId="{08E614B3-7783-42F7-8E22-6351EA746F1C}" dt="2022-02-21T23:35:17.685" v="82" actId="478"/>
          <ac:spMkLst>
            <pc:docMk/>
            <pc:sldMk cId="1854461932" sldId="6127"/>
            <ac:spMk id="4" creationId="{744D0078-E6C2-43E7-997F-FC2E8EAF3340}"/>
          </ac:spMkLst>
        </pc:spChg>
        <pc:spChg chg="add mod">
          <ac:chgData name="Elizabeth Connor" userId="717d15c9-0217-4e18-8f42-53752f341878" providerId="ADAL" clId="{08E614B3-7783-42F7-8E22-6351EA746F1C}" dt="2022-02-21T23:39:02.104" v="276" actId="255"/>
          <ac:spMkLst>
            <pc:docMk/>
            <pc:sldMk cId="1854461932" sldId="6127"/>
            <ac:spMk id="5" creationId="{C094600B-9C26-42B9-82F7-AF51294B7332}"/>
          </ac:spMkLst>
        </pc:spChg>
      </pc:sldChg>
      <pc:sldChg chg="del">
        <pc:chgData name="Elizabeth Connor" userId="717d15c9-0217-4e18-8f42-53752f341878" providerId="ADAL" clId="{08E614B3-7783-42F7-8E22-6351EA746F1C}" dt="2022-02-21T23:31:50" v="0" actId="2696"/>
        <pc:sldMkLst>
          <pc:docMk/>
          <pc:sldMk cId="2311329366" sldId="6127"/>
        </pc:sldMkLst>
      </pc:sldChg>
      <pc:sldChg chg="modSp add mod">
        <pc:chgData name="Elizabeth Connor" userId="717d15c9-0217-4e18-8f42-53752f341878" providerId="ADAL" clId="{08E614B3-7783-42F7-8E22-6351EA746F1C}" dt="2022-02-22T01:58:20.564" v="1102" actId="20577"/>
        <pc:sldMkLst>
          <pc:docMk/>
          <pc:sldMk cId="446980165" sldId="6128"/>
        </pc:sldMkLst>
        <pc:spChg chg="mod">
          <ac:chgData name="Elizabeth Connor" userId="717d15c9-0217-4e18-8f42-53752f341878" providerId="ADAL" clId="{08E614B3-7783-42F7-8E22-6351EA746F1C}" dt="2022-02-21T23:54:39.286" v="915" actId="20577"/>
          <ac:spMkLst>
            <pc:docMk/>
            <pc:sldMk cId="446980165" sldId="6128"/>
            <ac:spMk id="2" creationId="{0B2B8F6D-5BA7-411B-882B-97466105AA0F}"/>
          </ac:spMkLst>
        </pc:spChg>
        <pc:spChg chg="mod">
          <ac:chgData name="Elizabeth Connor" userId="717d15c9-0217-4e18-8f42-53752f341878" providerId="ADAL" clId="{08E614B3-7783-42F7-8E22-6351EA746F1C}" dt="2022-02-22T01:58:20.564" v="1102" actId="20577"/>
          <ac:spMkLst>
            <pc:docMk/>
            <pc:sldMk cId="446980165" sldId="6128"/>
            <ac:spMk id="3" creationId="{03DE31EF-9C15-47D9-B3B5-ECAE2A11D473}"/>
          </ac:spMkLst>
        </pc:spChg>
      </pc:sldChg>
      <pc:sldChg chg="del">
        <pc:chgData name="Elizabeth Connor" userId="717d15c9-0217-4e18-8f42-53752f341878" providerId="ADAL" clId="{08E614B3-7783-42F7-8E22-6351EA746F1C}" dt="2022-02-21T23:31:50" v="0" actId="2696"/>
        <pc:sldMkLst>
          <pc:docMk/>
          <pc:sldMk cId="507468923" sldId="6128"/>
        </pc:sldMkLst>
      </pc:sldChg>
      <pc:sldChg chg="modSp mod">
        <pc:chgData name="Elizabeth Connor" userId="717d15c9-0217-4e18-8f42-53752f341878" providerId="ADAL" clId="{08E614B3-7783-42F7-8E22-6351EA746F1C}" dt="2022-02-22T00:08:45.754" v="977" actId="1036"/>
        <pc:sldMkLst>
          <pc:docMk/>
          <pc:sldMk cId="894673764" sldId="6129"/>
        </pc:sldMkLst>
        <pc:spChg chg="mod">
          <ac:chgData name="Elizabeth Connor" userId="717d15c9-0217-4e18-8f42-53752f341878" providerId="ADAL" clId="{08E614B3-7783-42F7-8E22-6351EA746F1C}" dt="2022-02-22T00:08:37.061" v="954" actId="20577"/>
          <ac:spMkLst>
            <pc:docMk/>
            <pc:sldMk cId="894673764" sldId="6129"/>
            <ac:spMk id="2" creationId="{0B2B8F6D-5BA7-411B-882B-97466105AA0F}"/>
          </ac:spMkLst>
        </pc:spChg>
        <pc:spChg chg="mod">
          <ac:chgData name="Elizabeth Connor" userId="717d15c9-0217-4e18-8f42-53752f341878" providerId="ADAL" clId="{08E614B3-7783-42F7-8E22-6351EA746F1C}" dt="2022-02-22T00:08:45.754" v="977" actId="1036"/>
          <ac:spMkLst>
            <pc:docMk/>
            <pc:sldMk cId="894673764" sldId="6129"/>
            <ac:spMk id="3" creationId="{03DE31EF-9C15-47D9-B3B5-ECAE2A11D473}"/>
          </ac:spMkLst>
        </pc:spChg>
      </pc:sldChg>
      <pc:sldChg chg="modSp mod">
        <pc:chgData name="Elizabeth Connor" userId="717d15c9-0217-4e18-8f42-53752f341878" providerId="ADAL" clId="{08E614B3-7783-42F7-8E22-6351EA746F1C}" dt="2022-02-21T23:48:24.352" v="786" actId="20577"/>
        <pc:sldMkLst>
          <pc:docMk/>
          <pc:sldMk cId="1884369224" sldId="6130"/>
        </pc:sldMkLst>
        <pc:spChg chg="mod">
          <ac:chgData name="Elizabeth Connor" userId="717d15c9-0217-4e18-8f42-53752f341878" providerId="ADAL" clId="{08E614B3-7783-42F7-8E22-6351EA746F1C}" dt="2022-02-21T23:42:00.733" v="300" actId="20577"/>
          <ac:spMkLst>
            <pc:docMk/>
            <pc:sldMk cId="1884369224" sldId="6130"/>
            <ac:spMk id="2" creationId="{0B2B8F6D-5BA7-411B-882B-97466105AA0F}"/>
          </ac:spMkLst>
        </pc:spChg>
        <pc:spChg chg="mod">
          <ac:chgData name="Elizabeth Connor" userId="717d15c9-0217-4e18-8f42-53752f341878" providerId="ADAL" clId="{08E614B3-7783-42F7-8E22-6351EA746F1C}" dt="2022-02-21T23:48:24.352" v="786" actId="20577"/>
          <ac:spMkLst>
            <pc:docMk/>
            <pc:sldMk cId="1884369224" sldId="6130"/>
            <ac:spMk id="3" creationId="{03DE31EF-9C15-47D9-B3B5-ECAE2A11D473}"/>
          </ac:spMkLst>
        </pc:spChg>
      </pc:sldChg>
      <pc:sldChg chg="addSp delSp modSp add mod modNotesTx">
        <pc:chgData name="Elizabeth Connor" userId="717d15c9-0217-4e18-8f42-53752f341878" providerId="ADAL" clId="{08E614B3-7783-42F7-8E22-6351EA746F1C}" dt="2022-02-22T01:37:20.971" v="1029" actId="1036"/>
        <pc:sldMkLst>
          <pc:docMk/>
          <pc:sldMk cId="2749830712" sldId="6139"/>
        </pc:sldMkLst>
        <pc:spChg chg="mod">
          <ac:chgData name="Elizabeth Connor" userId="717d15c9-0217-4e18-8f42-53752f341878" providerId="ADAL" clId="{08E614B3-7783-42F7-8E22-6351EA746F1C}" dt="2022-02-22T01:37:11.914" v="1018" actId="1037"/>
          <ac:spMkLst>
            <pc:docMk/>
            <pc:sldMk cId="2749830712" sldId="6139"/>
            <ac:spMk id="2" creationId="{0B2B8F6D-5BA7-411B-882B-97466105AA0F}"/>
          </ac:spMkLst>
        </pc:spChg>
        <pc:spChg chg="del">
          <ac:chgData name="Elizabeth Connor" userId="717d15c9-0217-4e18-8f42-53752f341878" providerId="ADAL" clId="{08E614B3-7783-42F7-8E22-6351EA746F1C}" dt="2022-02-22T00:09:02.634" v="983" actId="478"/>
          <ac:spMkLst>
            <pc:docMk/>
            <pc:sldMk cId="2749830712" sldId="6139"/>
            <ac:spMk id="3" creationId="{03DE31EF-9C15-47D9-B3B5-ECAE2A11D473}"/>
          </ac:spMkLst>
        </pc:spChg>
        <pc:spChg chg="add del">
          <ac:chgData name="Elizabeth Connor" userId="717d15c9-0217-4e18-8f42-53752f341878" providerId="ADAL" clId="{08E614B3-7783-42F7-8E22-6351EA746F1C}" dt="2022-02-22T01:36:06.944" v="986" actId="22"/>
          <ac:spMkLst>
            <pc:docMk/>
            <pc:sldMk cId="2749830712" sldId="6139"/>
            <ac:spMk id="5" creationId="{FB88072C-80F0-4B5C-83DE-2477313B0C9E}"/>
          </ac:spMkLst>
        </pc:spChg>
        <pc:picChg chg="add mod ord">
          <ac:chgData name="Elizabeth Connor" userId="717d15c9-0217-4e18-8f42-53752f341878" providerId="ADAL" clId="{08E614B3-7783-42F7-8E22-6351EA746F1C}" dt="2022-02-22T01:37:20.971" v="1029" actId="1036"/>
          <ac:picMkLst>
            <pc:docMk/>
            <pc:sldMk cId="2749830712" sldId="6139"/>
            <ac:picMk id="7" creationId="{117A246B-CAC3-4996-AD6A-799647287781}"/>
          </ac:picMkLst>
        </pc:picChg>
      </pc:sldChg>
      <pc:sldChg chg="addSp delSp modSp add del mod modNotesTx">
        <pc:chgData name="Elizabeth Connor" userId="717d15c9-0217-4e18-8f42-53752f341878" providerId="ADAL" clId="{08E614B3-7783-42F7-8E22-6351EA746F1C}" dt="2022-02-21T23:52:03.538" v="881" actId="47"/>
        <pc:sldMkLst>
          <pc:docMk/>
          <pc:sldMk cId="3371130123" sldId="6139"/>
        </pc:sldMkLst>
        <pc:spChg chg="mod">
          <ac:chgData name="Elizabeth Connor" userId="717d15c9-0217-4e18-8f42-53752f341878" providerId="ADAL" clId="{08E614B3-7783-42F7-8E22-6351EA746F1C}" dt="2022-02-21T23:50:40.397" v="833" actId="20577"/>
          <ac:spMkLst>
            <pc:docMk/>
            <pc:sldMk cId="3371130123" sldId="6139"/>
            <ac:spMk id="2" creationId="{3D6CA349-4605-435F-A3CD-0DBCFA59AA69}"/>
          </ac:spMkLst>
        </pc:spChg>
        <pc:spChg chg="del mod">
          <ac:chgData name="Elizabeth Connor" userId="717d15c9-0217-4e18-8f42-53752f341878" providerId="ADAL" clId="{08E614B3-7783-42F7-8E22-6351EA746F1C}" dt="2022-02-21T23:50:55.645" v="837"/>
          <ac:spMkLst>
            <pc:docMk/>
            <pc:sldMk cId="3371130123" sldId="6139"/>
            <ac:spMk id="3" creationId="{E331C749-BD11-4133-8B27-4455EB3CD822}"/>
          </ac:spMkLst>
        </pc:spChg>
        <pc:spChg chg="add mod">
          <ac:chgData name="Elizabeth Connor" userId="717d15c9-0217-4e18-8f42-53752f341878" providerId="ADAL" clId="{08E614B3-7783-42F7-8E22-6351EA746F1C}" dt="2022-02-21T23:51:20.169" v="879" actId="20577"/>
          <ac:spMkLst>
            <pc:docMk/>
            <pc:sldMk cId="3371130123" sldId="6139"/>
            <ac:spMk id="4" creationId="{8351E64B-052B-42DE-A15E-D6314DCF52F1}"/>
          </ac:spMkLst>
        </pc:spChg>
      </pc:sldChg>
    </pc:docChg>
  </pc:docChgLst>
  <pc:docChgLst>
    <pc:chgData name="Leanna Bruce" userId="S::leanna.bruce@taumataarowai.govt.nz::756170ed-c8f0-41bc-81cd-ed65af0d83bb" providerId="AD" clId="Web-{E8119C14-EECD-4BC6-6CDA-8E9A0B4047B7}"/>
    <pc:docChg chg="modSld">
      <pc:chgData name="Leanna Bruce" userId="S::leanna.bruce@taumataarowai.govt.nz::756170ed-c8f0-41bc-81cd-ed65af0d83bb" providerId="AD" clId="Web-{E8119C14-EECD-4BC6-6CDA-8E9A0B4047B7}" dt="2022-02-22T02:16:05.999" v="19"/>
      <pc:docMkLst>
        <pc:docMk/>
      </pc:docMkLst>
      <pc:sldChg chg="delSp">
        <pc:chgData name="Leanna Bruce" userId="S::leanna.bruce@taumataarowai.govt.nz::756170ed-c8f0-41bc-81cd-ed65af0d83bb" providerId="AD" clId="Web-{E8119C14-EECD-4BC6-6CDA-8E9A0B4047B7}" dt="2022-02-22T02:16:05.999" v="19"/>
        <pc:sldMkLst>
          <pc:docMk/>
          <pc:sldMk cId="3452291927" sldId="282"/>
        </pc:sldMkLst>
        <pc:spChg chg="del">
          <ac:chgData name="Leanna Bruce" userId="S::leanna.bruce@taumataarowai.govt.nz::756170ed-c8f0-41bc-81cd-ed65af0d83bb" providerId="AD" clId="Web-{E8119C14-EECD-4BC6-6CDA-8E9A0B4047B7}" dt="2022-02-22T02:16:05.999" v="19"/>
          <ac:spMkLst>
            <pc:docMk/>
            <pc:sldMk cId="3452291927" sldId="282"/>
            <ac:spMk id="9" creationId="{4C60794B-7079-BD40-8707-F8EFA967FF2A}"/>
          </ac:spMkLst>
        </pc:spChg>
      </pc:sldChg>
      <pc:sldChg chg="modSp">
        <pc:chgData name="Leanna Bruce" userId="S::leanna.bruce@taumataarowai.govt.nz::756170ed-c8f0-41bc-81cd-ed65af0d83bb" providerId="AD" clId="Web-{E8119C14-EECD-4BC6-6CDA-8E9A0B4047B7}" dt="2022-02-22T02:13:45.387" v="14" actId="20577"/>
        <pc:sldMkLst>
          <pc:docMk/>
          <pc:sldMk cId="3629125310" sldId="6018"/>
        </pc:sldMkLst>
        <pc:spChg chg="mod">
          <ac:chgData name="Leanna Bruce" userId="S::leanna.bruce@taumataarowai.govt.nz::756170ed-c8f0-41bc-81cd-ed65af0d83bb" providerId="AD" clId="Web-{E8119C14-EECD-4BC6-6CDA-8E9A0B4047B7}" dt="2022-02-22T02:13:45.387" v="14" actId="20577"/>
          <ac:spMkLst>
            <pc:docMk/>
            <pc:sldMk cId="3629125310" sldId="6018"/>
            <ac:spMk id="3" creationId="{2332EEA8-637A-4EDA-B423-7D5A24E1974A}"/>
          </ac:spMkLst>
        </pc:spChg>
      </pc:sldChg>
      <pc:sldChg chg="modSp">
        <pc:chgData name="Leanna Bruce" userId="S::leanna.bruce@taumataarowai.govt.nz::756170ed-c8f0-41bc-81cd-ed65af0d83bb" providerId="AD" clId="Web-{E8119C14-EECD-4BC6-6CDA-8E9A0B4047B7}" dt="2022-02-22T02:11:11.728" v="10" actId="14100"/>
        <pc:sldMkLst>
          <pc:docMk/>
          <pc:sldMk cId="3990319636" sldId="6126"/>
        </pc:sldMkLst>
        <pc:spChg chg="mod">
          <ac:chgData name="Leanna Bruce" userId="S::leanna.bruce@taumataarowai.govt.nz::756170ed-c8f0-41bc-81cd-ed65af0d83bb" providerId="AD" clId="Web-{E8119C14-EECD-4BC6-6CDA-8E9A0B4047B7}" dt="2022-02-22T02:11:11.728" v="10" actId="14100"/>
          <ac:spMkLst>
            <pc:docMk/>
            <pc:sldMk cId="3990319636" sldId="6126"/>
            <ac:spMk id="3" creationId="{E331C749-BD11-4133-8B27-4455EB3CD822}"/>
          </ac:spMkLst>
        </pc:spChg>
      </pc:sldChg>
      <pc:sldChg chg="modSp">
        <pc:chgData name="Leanna Bruce" userId="S::leanna.bruce@taumataarowai.govt.nz::756170ed-c8f0-41bc-81cd-ed65af0d83bb" providerId="AD" clId="Web-{E8119C14-EECD-4BC6-6CDA-8E9A0B4047B7}" dt="2022-02-22T02:15:12.232" v="18" actId="14100"/>
        <pc:sldMkLst>
          <pc:docMk/>
          <pc:sldMk cId="1854461932" sldId="6127"/>
        </pc:sldMkLst>
        <pc:spChg chg="mod">
          <ac:chgData name="Leanna Bruce" userId="S::leanna.bruce@taumataarowai.govt.nz::756170ed-c8f0-41bc-81cd-ed65af0d83bb" providerId="AD" clId="Web-{E8119C14-EECD-4BC6-6CDA-8E9A0B4047B7}" dt="2022-02-22T02:10:15.992" v="4" actId="20577"/>
          <ac:spMkLst>
            <pc:docMk/>
            <pc:sldMk cId="1854461932" sldId="6127"/>
            <ac:spMk id="3" creationId="{03DE31EF-9C15-47D9-B3B5-ECAE2A11D473}"/>
          </ac:spMkLst>
        </pc:spChg>
        <pc:spChg chg="mod">
          <ac:chgData name="Leanna Bruce" userId="S::leanna.bruce@taumataarowai.govt.nz::756170ed-c8f0-41bc-81cd-ed65af0d83bb" providerId="AD" clId="Web-{E8119C14-EECD-4BC6-6CDA-8E9A0B4047B7}" dt="2022-02-22T02:15:12.232" v="18" actId="14100"/>
          <ac:spMkLst>
            <pc:docMk/>
            <pc:sldMk cId="1854461932" sldId="6127"/>
            <ac:spMk id="5" creationId="{C094600B-9C26-42B9-82F7-AF51294B7332}"/>
          </ac:spMkLst>
        </pc:spChg>
      </pc:sldChg>
      <pc:sldChg chg="modSp">
        <pc:chgData name="Leanna Bruce" userId="S::leanna.bruce@taumataarowai.govt.nz::756170ed-c8f0-41bc-81cd-ed65af0d83bb" providerId="AD" clId="Web-{E8119C14-EECD-4BC6-6CDA-8E9A0B4047B7}" dt="2022-02-22T02:10:54.852" v="9" actId="20577"/>
        <pc:sldMkLst>
          <pc:docMk/>
          <pc:sldMk cId="446980165" sldId="6128"/>
        </pc:sldMkLst>
        <pc:spChg chg="mod">
          <ac:chgData name="Leanna Bruce" userId="S::leanna.bruce@taumataarowai.govt.nz::756170ed-c8f0-41bc-81cd-ed65af0d83bb" providerId="AD" clId="Web-{E8119C14-EECD-4BC6-6CDA-8E9A0B4047B7}" dt="2022-02-22T02:10:54.852" v="9" actId="20577"/>
          <ac:spMkLst>
            <pc:docMk/>
            <pc:sldMk cId="446980165" sldId="6128"/>
            <ac:spMk id="3" creationId="{03DE31EF-9C15-47D9-B3B5-ECAE2A11D473}"/>
          </ac:spMkLst>
        </pc:spChg>
      </pc:sldChg>
      <pc:sldChg chg="modSp">
        <pc:chgData name="Leanna Bruce" userId="S::leanna.bruce@taumataarowai.govt.nz::756170ed-c8f0-41bc-81cd-ed65af0d83bb" providerId="AD" clId="Web-{E8119C14-EECD-4BC6-6CDA-8E9A0B4047B7}" dt="2022-02-22T02:14:53.997" v="16" actId="20577"/>
        <pc:sldMkLst>
          <pc:docMk/>
          <pc:sldMk cId="1884369224" sldId="6130"/>
        </pc:sldMkLst>
        <pc:spChg chg="mod">
          <ac:chgData name="Leanna Bruce" userId="S::leanna.bruce@taumataarowai.govt.nz::756170ed-c8f0-41bc-81cd-ed65af0d83bb" providerId="AD" clId="Web-{E8119C14-EECD-4BC6-6CDA-8E9A0B4047B7}" dt="2022-02-22T02:14:53.997" v="16" actId="20577"/>
          <ac:spMkLst>
            <pc:docMk/>
            <pc:sldMk cId="1884369224" sldId="6130"/>
            <ac:spMk id="3" creationId="{03DE31EF-9C15-47D9-B3B5-ECAE2A11D4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D88E7FEA-D29B-754F-BEA8-BF391B13FEA8}" type="datetimeFigureOut">
              <a:rPr lang="en-US" smtClean="0"/>
              <a:t>2/21/2022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8C18E7B5-397D-E340-A3B7-DFDFBFBFBC6D}" type="slidenum">
              <a:rPr lang="en-US" smtClean="0"/>
              <a:t>‹#›</a:t>
            </a:fld>
            <a:endParaRPr lang="en-US"/>
          </a:p>
        </p:txBody>
      </p:sp>
    </p:spTree>
    <p:extLst>
      <p:ext uri="{BB962C8B-B14F-4D97-AF65-F5344CB8AC3E}">
        <p14:creationId xmlns:p14="http://schemas.microsoft.com/office/powerpoint/2010/main" val="143688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965">
              <a:lnSpc>
                <a:spcPct val="107000"/>
              </a:lnSpc>
              <a:spcAft>
                <a:spcPts val="800"/>
              </a:spcAft>
            </a:pPr>
            <a:r>
              <a:rPr lang="en-NZ" sz="1800" err="1">
                <a:effectLst/>
                <a:latin typeface="Calibri" panose="020F0502020204030204" pitchFamily="34" charset="0"/>
                <a:ea typeface="Calibri" panose="020F0502020204030204" pitchFamily="34" charset="0"/>
                <a:cs typeface="Arial" panose="020B0604020202020204" pitchFamily="34" charset="0"/>
              </a:rPr>
              <a:t>Tēnā</a:t>
            </a:r>
            <a:r>
              <a:rPr lang="en-NZ" sz="1800">
                <a:effectLst/>
                <a:latin typeface="Calibri" panose="020F0502020204030204" pitchFamily="34" charset="0"/>
                <a:ea typeface="Calibri" panose="020F0502020204030204" pitchFamily="34" charset="0"/>
                <a:cs typeface="Arial" panose="020B0604020202020204" pitchFamily="34" charset="0"/>
              </a:rPr>
              <a:t> koutou </a:t>
            </a:r>
            <a:r>
              <a:rPr lang="en-NZ" sz="1800" err="1">
                <a:effectLst/>
                <a:latin typeface="Calibri" panose="020F0502020204030204" pitchFamily="34" charset="0"/>
                <a:ea typeface="Calibri" panose="020F0502020204030204" pitchFamily="34" charset="0"/>
                <a:cs typeface="Arial" panose="020B0604020202020204" pitchFamily="34" charset="0"/>
              </a:rPr>
              <a:t>katoa</a:t>
            </a:r>
            <a:endParaRPr lang="en-NZ" sz="1800">
              <a:effectLst/>
              <a:latin typeface="Calibri" panose="020F0502020204030204" pitchFamily="34" charset="0"/>
              <a:ea typeface="Calibri" panose="020F0502020204030204" pitchFamily="34" charset="0"/>
              <a:cs typeface="Arial" panose="020B0604020202020204" pitchFamily="34" charset="0"/>
            </a:endParaRPr>
          </a:p>
          <a:p>
            <a:pPr marL="227965">
              <a:lnSpc>
                <a:spcPct val="107000"/>
              </a:lnSpc>
              <a:spcAft>
                <a:spcPts val="800"/>
              </a:spcAft>
            </a:pPr>
            <a:r>
              <a:rPr lang="en-NZ" sz="1800" err="1">
                <a:effectLst/>
                <a:latin typeface="Calibri" panose="020F0502020204030204" pitchFamily="34" charset="0"/>
                <a:ea typeface="Calibri" panose="020F0502020204030204" pitchFamily="34" charset="0"/>
                <a:cs typeface="Arial" panose="020B0604020202020204" pitchFamily="34" charset="0"/>
              </a:rPr>
              <a:t>Nō</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Ingarangi</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ōku</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tipuna</a:t>
            </a:r>
            <a:r>
              <a:rPr lang="en-NZ" sz="1800">
                <a:effectLst/>
                <a:latin typeface="Calibri" panose="020F0502020204030204" pitchFamily="34" charset="0"/>
                <a:ea typeface="Calibri" panose="020F0502020204030204" pitchFamily="34" charset="0"/>
                <a:cs typeface="Arial" panose="020B0604020202020204" pitchFamily="34" charset="0"/>
              </a:rPr>
              <a:t>.</a:t>
            </a:r>
          </a:p>
          <a:p>
            <a:pPr marL="227965">
              <a:lnSpc>
                <a:spcPct val="107000"/>
              </a:lnSpc>
              <a:spcAft>
                <a:spcPts val="800"/>
              </a:spcAft>
            </a:pPr>
            <a:r>
              <a:rPr lang="en-NZ" sz="1800">
                <a:effectLst/>
                <a:latin typeface="Calibri" panose="020F0502020204030204" pitchFamily="34" charset="0"/>
                <a:ea typeface="Calibri" panose="020F0502020204030204" pitchFamily="34" charset="0"/>
                <a:cs typeface="Arial" panose="020B0604020202020204" pitchFamily="34" charset="0"/>
              </a:rPr>
              <a:t>I whānau </a:t>
            </a:r>
            <a:r>
              <a:rPr lang="en-NZ" sz="1800" err="1">
                <a:effectLst/>
                <a:latin typeface="Calibri" panose="020F0502020204030204" pitchFamily="34" charset="0"/>
                <a:ea typeface="Calibri" panose="020F0502020204030204" pitchFamily="34" charset="0"/>
                <a:cs typeface="Arial" panose="020B0604020202020204" pitchFamily="34" charset="0"/>
              </a:rPr>
              <a:t>mai</a:t>
            </a:r>
            <a:r>
              <a:rPr lang="en-NZ" sz="1800">
                <a:effectLst/>
                <a:latin typeface="Calibri" panose="020F0502020204030204" pitchFamily="34" charset="0"/>
                <a:ea typeface="Calibri" panose="020F0502020204030204" pitchFamily="34" charset="0"/>
                <a:cs typeface="Arial" panose="020B0604020202020204" pitchFamily="34" charset="0"/>
              </a:rPr>
              <a:t> ahau </a:t>
            </a:r>
            <a:r>
              <a:rPr lang="en-NZ" sz="1800" err="1">
                <a:effectLst/>
                <a:latin typeface="Calibri" panose="020F0502020204030204" pitchFamily="34" charset="0"/>
                <a:ea typeface="Calibri" panose="020F0502020204030204" pitchFamily="34" charset="0"/>
                <a:cs typeface="Arial" panose="020B0604020202020204" pitchFamily="34" charset="0"/>
              </a:rPr>
              <a:t>i</a:t>
            </a:r>
            <a:r>
              <a:rPr lang="en-NZ" sz="1800">
                <a:effectLst/>
                <a:latin typeface="Calibri" panose="020F0502020204030204" pitchFamily="34" charset="0"/>
                <a:ea typeface="Calibri" panose="020F0502020204030204" pitchFamily="34" charset="0"/>
                <a:cs typeface="Arial" panose="020B0604020202020204" pitchFamily="34" charset="0"/>
              </a:rPr>
              <a:t> Ghana, Africa.</a:t>
            </a:r>
          </a:p>
          <a:p>
            <a:pPr marL="227965">
              <a:lnSpc>
                <a:spcPct val="107000"/>
              </a:lnSpc>
              <a:spcAft>
                <a:spcPts val="800"/>
              </a:spcAft>
            </a:pPr>
            <a:r>
              <a:rPr lang="en-NZ" sz="1800" err="1">
                <a:effectLst/>
                <a:latin typeface="Calibri" panose="020F0502020204030204" pitchFamily="34" charset="0"/>
                <a:ea typeface="Calibri" panose="020F0502020204030204" pitchFamily="34" charset="0"/>
                <a:cs typeface="Arial" panose="020B0604020202020204" pitchFamily="34" charset="0"/>
              </a:rPr>
              <a:t>Heoi</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i</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tipu</a:t>
            </a:r>
            <a:r>
              <a:rPr lang="en-NZ" sz="1800">
                <a:effectLst/>
                <a:latin typeface="Calibri" panose="020F0502020204030204" pitchFamily="34" charset="0"/>
                <a:ea typeface="Calibri" panose="020F0502020204030204" pitchFamily="34" charset="0"/>
                <a:cs typeface="Arial" panose="020B0604020202020204" pitchFamily="34" charset="0"/>
              </a:rPr>
              <a:t> ai ahau </a:t>
            </a:r>
            <a:r>
              <a:rPr lang="en-NZ" sz="1800" err="1">
                <a:effectLst/>
                <a:latin typeface="Calibri" panose="020F0502020204030204" pitchFamily="34" charset="0"/>
                <a:ea typeface="Calibri" panose="020F0502020204030204" pitchFamily="34" charset="0"/>
                <a:cs typeface="Arial" panose="020B0604020202020204" pitchFamily="34" charset="0"/>
              </a:rPr>
              <a:t>i</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raro</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i</a:t>
            </a:r>
            <a:r>
              <a:rPr lang="en-NZ" sz="1800">
                <a:effectLst/>
                <a:latin typeface="Calibri" panose="020F0502020204030204" pitchFamily="34" charset="0"/>
                <a:ea typeface="Calibri" panose="020F0502020204030204" pitchFamily="34" charset="0"/>
                <a:cs typeface="Arial" panose="020B0604020202020204" pitchFamily="34" charset="0"/>
              </a:rPr>
              <a:t> te maru o Taranaki </a:t>
            </a:r>
            <a:r>
              <a:rPr lang="en-NZ" sz="1800" err="1">
                <a:effectLst/>
                <a:latin typeface="Calibri" panose="020F0502020204030204" pitchFamily="34" charset="0"/>
                <a:ea typeface="Calibri" panose="020F0502020204030204" pitchFamily="34" charset="0"/>
                <a:cs typeface="Arial" panose="020B0604020202020204" pitchFamily="34" charset="0"/>
              </a:rPr>
              <a:t>Maunga</a:t>
            </a:r>
            <a:r>
              <a:rPr lang="en-NZ" sz="1800">
                <a:effectLst/>
                <a:latin typeface="Calibri" panose="020F0502020204030204" pitchFamily="34" charset="0"/>
                <a:ea typeface="Calibri" panose="020F0502020204030204" pitchFamily="34" charset="0"/>
                <a:cs typeface="Arial" panose="020B0604020202020204" pitchFamily="34" charset="0"/>
              </a:rPr>
              <a:t>,</a:t>
            </a:r>
          </a:p>
          <a:p>
            <a:pPr marL="227965">
              <a:lnSpc>
                <a:spcPct val="107000"/>
              </a:lnSpc>
              <a:spcAft>
                <a:spcPts val="800"/>
              </a:spcAft>
            </a:pPr>
            <a:r>
              <a:rPr lang="en-NZ" sz="1800">
                <a:effectLst/>
                <a:latin typeface="Calibri" panose="020F0502020204030204" pitchFamily="34" charset="0"/>
                <a:ea typeface="Calibri" panose="020F0502020204030204" pitchFamily="34" charset="0"/>
                <a:cs typeface="Arial" panose="020B0604020202020204" pitchFamily="34" charset="0"/>
              </a:rPr>
              <a:t>Ki te taha o </a:t>
            </a:r>
            <a:r>
              <a:rPr lang="en-NZ" sz="1800" err="1">
                <a:effectLst/>
                <a:latin typeface="Calibri" panose="020F0502020204030204" pitchFamily="34" charset="0"/>
                <a:ea typeface="Calibri" panose="020F0502020204030204" pitchFamily="34" charset="0"/>
                <a:cs typeface="Arial" panose="020B0604020202020204" pitchFamily="34" charset="0"/>
              </a:rPr>
              <a:t>Waiongana</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iti</a:t>
            </a:r>
            <a:r>
              <a:rPr lang="en-NZ" sz="1800">
                <a:effectLst/>
                <a:latin typeface="Calibri" panose="020F0502020204030204" pitchFamily="34" charset="0"/>
                <a:ea typeface="Calibri" panose="020F0502020204030204" pitchFamily="34" charset="0"/>
                <a:cs typeface="Arial" panose="020B0604020202020204" pitchFamily="34" charset="0"/>
              </a:rPr>
              <a:t> awa, </a:t>
            </a:r>
            <a:r>
              <a:rPr lang="en-NZ" sz="1800" err="1">
                <a:effectLst/>
                <a:latin typeface="Calibri" panose="020F0502020204030204" pitchFamily="34" charset="0"/>
                <a:ea typeface="Calibri" panose="020F0502020204030204" pitchFamily="34" charset="0"/>
                <a:cs typeface="Arial" panose="020B0604020202020204" pitchFamily="34" charset="0"/>
              </a:rPr>
              <a:t>i</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raro</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i</a:t>
            </a:r>
            <a:r>
              <a:rPr lang="en-NZ" sz="1800">
                <a:effectLst/>
                <a:latin typeface="Calibri" panose="020F0502020204030204" pitchFamily="34" charset="0"/>
                <a:ea typeface="Calibri" panose="020F0502020204030204" pitchFamily="34" charset="0"/>
                <a:cs typeface="Arial" panose="020B0604020202020204" pitchFamily="34" charset="0"/>
              </a:rPr>
              <a:t> te mana o Te </a:t>
            </a:r>
            <a:r>
              <a:rPr lang="en-NZ" sz="1800" err="1">
                <a:effectLst/>
                <a:latin typeface="Calibri" panose="020F0502020204030204" pitchFamily="34" charset="0"/>
                <a:ea typeface="Calibri" panose="020F0502020204030204" pitchFamily="34" charset="0"/>
                <a:cs typeface="Arial" panose="020B0604020202020204" pitchFamily="34" charset="0"/>
              </a:rPr>
              <a:t>Atiawa</a:t>
            </a:r>
            <a:r>
              <a:rPr lang="en-NZ" sz="1800">
                <a:effectLst/>
                <a:latin typeface="Calibri" panose="020F0502020204030204" pitchFamily="34" charset="0"/>
                <a:ea typeface="Calibri" panose="020F0502020204030204" pitchFamily="34" charset="0"/>
                <a:cs typeface="Arial" panose="020B0604020202020204" pitchFamily="34" charset="0"/>
              </a:rPr>
              <a:t>.</a:t>
            </a:r>
          </a:p>
          <a:p>
            <a:pPr marL="227965">
              <a:lnSpc>
                <a:spcPct val="107000"/>
              </a:lnSpc>
              <a:spcAft>
                <a:spcPts val="800"/>
              </a:spcAft>
            </a:pPr>
            <a:r>
              <a:rPr lang="en-NZ" sz="1800">
                <a:effectLst/>
                <a:latin typeface="Calibri" panose="020F0502020204030204" pitchFamily="34" charset="0"/>
                <a:ea typeface="Calibri" panose="020F0502020204030204" pitchFamily="34" charset="0"/>
                <a:cs typeface="Arial" panose="020B0604020202020204" pitchFamily="34" charset="0"/>
              </a:rPr>
              <a:t>Kei Te Whanganui-a-Tara au e </a:t>
            </a:r>
            <a:r>
              <a:rPr lang="en-NZ" sz="1800" err="1">
                <a:effectLst/>
                <a:latin typeface="Calibri" panose="020F0502020204030204" pitchFamily="34" charset="0"/>
                <a:ea typeface="Calibri" panose="020F0502020204030204" pitchFamily="34" charset="0"/>
                <a:cs typeface="Arial" panose="020B0604020202020204" pitchFamily="34" charset="0"/>
              </a:rPr>
              <a:t>noho</a:t>
            </a:r>
            <a:r>
              <a:rPr lang="en-NZ" sz="1800">
                <a:effectLst/>
                <a:latin typeface="Calibri" panose="020F0502020204030204" pitchFamily="34" charset="0"/>
                <a:ea typeface="Calibri" panose="020F0502020204030204" pitchFamily="34" charset="0"/>
                <a:cs typeface="Arial" panose="020B0604020202020204" pitchFamily="34" charset="0"/>
              </a:rPr>
              <a:t> ana </a:t>
            </a:r>
            <a:r>
              <a:rPr lang="en-NZ" sz="1800" err="1">
                <a:effectLst/>
                <a:latin typeface="Calibri" panose="020F0502020204030204" pitchFamily="34" charset="0"/>
                <a:ea typeface="Calibri" panose="020F0502020204030204" pitchFamily="34" charset="0"/>
                <a:cs typeface="Arial" panose="020B0604020202020204" pitchFamily="34" charset="0"/>
              </a:rPr>
              <a:t>ināianei</a:t>
            </a:r>
            <a:r>
              <a:rPr lang="en-NZ" sz="1800">
                <a:effectLst/>
                <a:latin typeface="Calibri" panose="020F0502020204030204" pitchFamily="34" charset="0"/>
                <a:ea typeface="Calibri" panose="020F0502020204030204" pitchFamily="34" charset="0"/>
                <a:cs typeface="Arial" panose="020B0604020202020204" pitchFamily="34" charset="0"/>
              </a:rPr>
              <a:t> me </a:t>
            </a:r>
            <a:r>
              <a:rPr lang="en-NZ" sz="1800" err="1">
                <a:effectLst/>
                <a:latin typeface="Calibri" panose="020F0502020204030204" pitchFamily="34" charset="0"/>
                <a:ea typeface="Calibri" panose="020F0502020204030204" pitchFamily="34" charset="0"/>
                <a:cs typeface="Arial" panose="020B0604020202020204" pitchFamily="34" charset="0"/>
              </a:rPr>
              <a:t>taku</a:t>
            </a:r>
            <a:r>
              <a:rPr lang="en-NZ" sz="1800">
                <a:effectLst/>
                <a:latin typeface="Calibri" panose="020F0502020204030204" pitchFamily="34" charset="0"/>
                <a:ea typeface="Calibri" panose="020F0502020204030204" pitchFamily="34" charset="0"/>
                <a:cs typeface="Arial" panose="020B0604020202020204" pitchFamily="34" charset="0"/>
              </a:rPr>
              <a:t> </a:t>
            </a:r>
            <a:r>
              <a:rPr lang="en-NZ" sz="1800" err="1">
                <a:effectLst/>
                <a:latin typeface="Calibri" panose="020F0502020204030204" pitchFamily="34" charset="0"/>
                <a:ea typeface="Calibri" panose="020F0502020204030204" pitchFamily="34" charset="0"/>
                <a:cs typeface="Arial" panose="020B0604020202020204" pitchFamily="34" charset="0"/>
              </a:rPr>
              <a:t>hoa</a:t>
            </a:r>
            <a:r>
              <a:rPr lang="en-NZ" sz="1800">
                <a:effectLst/>
                <a:latin typeface="Calibri" panose="020F0502020204030204" pitchFamily="34" charset="0"/>
                <a:ea typeface="Calibri" panose="020F0502020204030204" pitchFamily="34" charset="0"/>
                <a:cs typeface="Arial" panose="020B0604020202020204" pitchFamily="34" charset="0"/>
              </a:rPr>
              <a:t> Rangatira, Maggie.</a:t>
            </a:r>
          </a:p>
          <a:p>
            <a:pPr marL="227965">
              <a:lnSpc>
                <a:spcPct val="107000"/>
              </a:lnSpc>
              <a:spcAft>
                <a:spcPts val="800"/>
              </a:spcAft>
            </a:pPr>
            <a:r>
              <a:rPr lang="en-NZ" sz="1800">
                <a:effectLst/>
                <a:latin typeface="Calibri" panose="020F0502020204030204" pitchFamily="34" charset="0"/>
                <a:ea typeface="Calibri" panose="020F0502020204030204" pitchFamily="34" charset="0"/>
                <a:cs typeface="Arial" panose="020B0604020202020204" pitchFamily="34" charset="0"/>
              </a:rPr>
              <a:t>Ko wai ahau? Ko Bill Bayfield, te Tumu </a:t>
            </a:r>
            <a:r>
              <a:rPr lang="en-NZ" sz="1800" err="1">
                <a:effectLst/>
                <a:latin typeface="Calibri" panose="020F0502020204030204" pitchFamily="34" charset="0"/>
                <a:ea typeface="Calibri" panose="020F0502020204030204" pitchFamily="34" charset="0"/>
                <a:cs typeface="Arial" panose="020B0604020202020204" pitchFamily="34" charset="0"/>
              </a:rPr>
              <a:t>Whakarae</a:t>
            </a:r>
            <a:r>
              <a:rPr lang="en-NZ" sz="1800">
                <a:effectLst/>
                <a:latin typeface="Calibri" panose="020F0502020204030204" pitchFamily="34" charset="0"/>
                <a:ea typeface="Calibri" panose="020F0502020204030204" pitchFamily="34" charset="0"/>
                <a:cs typeface="Arial" panose="020B0604020202020204" pitchFamily="34" charset="0"/>
              </a:rPr>
              <a:t> o Taumata Arowai.</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I’m Bill Bayfield, the Chief Executive of Taumata Arowai, the new water services regulator for Aotearoa</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It’s a pleasure to have this opportunity to speak to you today</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This is a significant moment in time</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I’ve spent the bulk of my career in local and central government working with the water services sector and in environmental management.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What I’ve seen is that critical three waters services can often be taken for granted – out of sight out of mind.</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As a sector – It’s our chance to lift the performance and shine a light on these critical services - as a CE of a dedicated water services regulator - it’s a huge privilege to play a role in this. </a:t>
            </a:r>
          </a:p>
          <a:p>
            <a:endParaRPr lang="en-NZ"/>
          </a:p>
        </p:txBody>
      </p:sp>
      <p:sp>
        <p:nvSpPr>
          <p:cNvPr id="4" name="Slide Number Placeholder 3"/>
          <p:cNvSpPr>
            <a:spLocks noGrp="1"/>
          </p:cNvSpPr>
          <p:nvPr>
            <p:ph type="sldNum" sz="quarter" idx="5"/>
          </p:nvPr>
        </p:nvSpPr>
        <p:spPr/>
        <p:txBody>
          <a:bodyPr/>
          <a:lstStyle/>
          <a:p>
            <a:fld id="{8C18E7B5-397D-E340-A3B7-DFDFBFBFBC6D}" type="slidenum">
              <a:rPr lang="en-US" smtClean="0"/>
              <a:t>1</a:t>
            </a:fld>
            <a:endParaRPr lang="en-US"/>
          </a:p>
        </p:txBody>
      </p:sp>
    </p:spTree>
    <p:extLst>
      <p:ext uri="{BB962C8B-B14F-4D97-AF65-F5344CB8AC3E}">
        <p14:creationId xmlns:p14="http://schemas.microsoft.com/office/powerpoint/2010/main" val="79168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lvl="0"/>
            <a:endParaRPr lang="en-US" b="1"/>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6003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As you may be aware, we’re currently consulting on a number of documents, which will inform our first set of regulations as the water services regulator</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The documents are targeted at drinking water suppliers and contain technical content that will guide the way safe drinking water is supplied to people in Aotearoa.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 need your help to shape and guide these documents</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This is the first of many consultations – E.g. we can develop further Acceptable Solutions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242424"/>
              </a:solidFill>
              <a:effectLst/>
              <a:latin typeface="Segoe UI" panose="020B0502040204020203" pitchFamily="34" charset="0"/>
            </a:endParaRP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9938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One of the documents we’re consulting on is a discussion paper on Drinking Water Network Environmental Performance, which sets out our proposed approach to commence monitoring the environmental performance of drinking water networks from 1 July this year.</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As the picture shows – you can’t fix what you can’t see.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 need to start monitoring and collecting data so we can see what’s going on.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Having data means we don’t have to rely on throwing grass into the wind and hoping for the right outcome. It means we can baseline and measure performance over time to make sure we are all contributing towards a meaningful outcomes that we can all be proud of.</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This kind of monitoring and reporting is common overseas. But it has not been here. </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 think our proposed approach can make a big difference in protecting the health of te tangata and te </a:t>
            </a:r>
            <a:r>
              <a:rPr lang="en-NZ" sz="1800" err="1">
                <a:effectLst/>
                <a:latin typeface="Calibri" panose="020F0502020204030204" pitchFamily="34" charset="0"/>
                <a:ea typeface="Calibri" panose="020F0502020204030204" pitchFamily="34" charset="0"/>
                <a:cs typeface="Arial" panose="020B0604020202020204" pitchFamily="34" charset="0"/>
              </a:rPr>
              <a:t>taiao</a:t>
            </a:r>
            <a:r>
              <a:rPr lang="en-NZ" sz="1800">
                <a:effectLst/>
                <a:latin typeface="Calibri" panose="020F0502020204030204" pitchFamily="34" charset="0"/>
                <a:ea typeface="Calibri" panose="020F050202020403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NZ"/>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8954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All registered suppliers will need to get their revised drinking water safety plans (under the Water Services Act) to us by 15 November this year.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We’re hearing from consumers and iwi groups that they’re interested in how suppliers are preparing these plans and how they are going to consider and protect source water.</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These plans need to incorporate Te Mana o te Wai. This is a journey for all of us to learn how we consider and weave the mana of the wai and tangata into the way we manage and consider water.</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What this means is starting the conversation early</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We’ll provide templates and assistance – Beca is helping.</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There are roles for consultants in this</a:t>
            </a: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3920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1563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a:effectLst/>
                <a:latin typeface="Calibri" panose="020F0502020204030204" pitchFamily="34" charset="0"/>
                <a:ea typeface="Calibri" panose="020F0502020204030204" pitchFamily="34" charset="0"/>
                <a:cs typeface="Arial" panose="020B0604020202020204" pitchFamily="34" charset="0"/>
              </a:rPr>
              <a:t>The next challenge on the horizon is wastewater and stormwater. We’ll start engaging with that by the end of this year.  </a:t>
            </a: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7207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That’s a slice of our journey so far – fast and exciting</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 want to thank you again for your support</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We’re all on this journey, learning together</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It’s a pleasure to be supported by such a willing and generous sector</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Thanks to Water New Zealand for all the work you do in bringing us together</a:t>
            </a: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1085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a:endParaRPr lang="en-NZ" i="1">
              <a:cs typeface="Calibri"/>
            </a:endParaRP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The heart of our mahi is very simple – it’s simply about people and water – tangata and wai – and their connection to one another.</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It’s about making sure that everyone in Aotearoa can turn on their tap and trust what comes out is safe to drink. I think everyone can agree with that!</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This </a:t>
            </a:r>
            <a:r>
              <a:rPr lang="en-NZ" sz="1800" err="1">
                <a:effectLst/>
                <a:latin typeface="Calibri" panose="020F0502020204030204" pitchFamily="34" charset="0"/>
                <a:ea typeface="Calibri" panose="020F0502020204030204" pitchFamily="34" charset="0"/>
                <a:cs typeface="Arial" panose="020B0604020202020204" pitchFamily="34" charset="0"/>
              </a:rPr>
              <a:t>whakatauki</a:t>
            </a:r>
            <a:r>
              <a:rPr lang="en-NZ" sz="1800">
                <a:effectLst/>
                <a:latin typeface="Calibri" panose="020F0502020204030204" pitchFamily="34" charset="0"/>
                <a:ea typeface="Calibri" panose="020F0502020204030204" pitchFamily="34" charset="0"/>
                <a:cs typeface="Arial" panose="020B0604020202020204" pitchFamily="34" charset="0"/>
              </a:rPr>
              <a:t> speaks to the heart of our role in the </a:t>
            </a:r>
            <a:r>
              <a:rPr lang="en-NZ" sz="1800" err="1">
                <a:effectLst/>
                <a:latin typeface="Calibri" panose="020F0502020204030204" pitchFamily="34" charset="0"/>
                <a:ea typeface="Calibri" panose="020F0502020204030204" pitchFamily="34" charset="0"/>
                <a:cs typeface="Arial" panose="020B0604020202020204" pitchFamily="34" charset="0"/>
              </a:rPr>
              <a:t>kaupapa</a:t>
            </a:r>
            <a:r>
              <a:rPr lang="en-NZ" sz="1800">
                <a:effectLst/>
                <a:latin typeface="Calibri" panose="020F0502020204030204" pitchFamily="34" charset="0"/>
                <a:ea typeface="Calibri" panose="020F0502020204030204" pitchFamily="34" charset="0"/>
                <a:cs typeface="Arial" panose="020B0604020202020204" pitchFamily="34" charset="0"/>
              </a:rPr>
              <a:t> of protecting the health of te wai and the health of te tangata, in balance; ko wai, ko au, ko tatou. </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Each of us serve as a reflection point between tangata and wai to highlight the reciprocal relationship between the two. </a:t>
            </a:r>
          </a:p>
          <a:p>
            <a:pPr marL="0" indent="0">
              <a:buFont typeface="Arial" panose="020B0604020202020204" pitchFamily="34" charset="0"/>
              <a:buNone/>
            </a:pPr>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2</a:t>
            </a:fld>
            <a:endParaRPr lang="en-US"/>
          </a:p>
        </p:txBody>
      </p:sp>
    </p:spTree>
    <p:extLst>
      <p:ext uri="{BB962C8B-B14F-4D97-AF65-F5344CB8AC3E}">
        <p14:creationId xmlns:p14="http://schemas.microsoft.com/office/powerpoint/2010/main" val="275656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For the last year our aim has been to build a regulator that makes it as easy as possible for the sector to achieve that goal of safe water for everyone.</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From our establishment in March 2020 till the commencement of the Water services Act 2021 in November we were intensely focused on getting ourselves ready to become ‘operational’.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Our small team worked very hard. And anyone that’s had the experience of starting a company can appreciate the learning curve that must take place.</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It was like building a plane in mid-flight as our guiding legislation (the Water Services Act) was still taking shape and the three waters reform was constantly changing the environment below us – every week the specs shifted, and we had to pivot in a new direction.</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But our orientation stayed the same – to build a regulator with te </a:t>
            </a:r>
            <a:r>
              <a:rPr lang="en-NZ" sz="1800" err="1">
                <a:effectLst/>
                <a:latin typeface="Calibri" panose="020F0502020204030204" pitchFamily="34" charset="0"/>
                <a:ea typeface="Calibri" panose="020F0502020204030204" pitchFamily="34" charset="0"/>
                <a:cs typeface="Arial" panose="020B0604020202020204" pitchFamily="34" charset="0"/>
              </a:rPr>
              <a:t>Ao</a:t>
            </a:r>
            <a:r>
              <a:rPr lang="en-NZ" sz="1800">
                <a:effectLst/>
                <a:latin typeface="Calibri" panose="020F0502020204030204" pitchFamily="34" charset="0"/>
                <a:ea typeface="Calibri" panose="020F0502020204030204" pitchFamily="34" charset="0"/>
                <a:cs typeface="Arial" panose="020B0604020202020204" pitchFamily="34" charset="0"/>
              </a:rPr>
              <a:t> Māori and the health of both tangata (people) and wai (water) at the heart. A modern regulator with a uniquely Aotearoa feel about it.</a:t>
            </a: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5829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NZ" sz="1100">
                <a:effectLst/>
                <a:latin typeface="Calibri" panose="020F0502020204030204" pitchFamily="34" charset="0"/>
                <a:ea typeface="Calibri" panose="020F0502020204030204" pitchFamily="34" charset="0"/>
                <a:cs typeface="Arial" panose="020B0604020202020204" pitchFamily="34" charset="0"/>
              </a:rPr>
              <a:t>Having a te </a:t>
            </a:r>
            <a:r>
              <a:rPr lang="en-NZ" sz="1100" err="1">
                <a:effectLst/>
                <a:latin typeface="Calibri" panose="020F0502020204030204" pitchFamily="34" charset="0"/>
                <a:ea typeface="Calibri" panose="020F0502020204030204" pitchFamily="34" charset="0"/>
                <a:cs typeface="Arial" panose="020B0604020202020204" pitchFamily="34" charset="0"/>
              </a:rPr>
              <a:t>ao</a:t>
            </a:r>
            <a:r>
              <a:rPr lang="en-NZ" sz="1100">
                <a:effectLst/>
                <a:latin typeface="Calibri" panose="020F0502020204030204" pitchFamily="34" charset="0"/>
                <a:ea typeface="Calibri" panose="020F0502020204030204" pitchFamily="34" charset="0"/>
                <a:cs typeface="Arial" panose="020B0604020202020204" pitchFamily="34" charset="0"/>
              </a:rPr>
              <a:t> Māori perspective woven into the fabric of our organisation is important to us. We want to live and breathe our values intrinsically – and this is a both a challenge and an opportunity as we build our plane.</a:t>
            </a:r>
          </a:p>
          <a:p>
            <a:pPr marL="342900" lvl="0" indent="-342900">
              <a:lnSpc>
                <a:spcPct val="107000"/>
              </a:lnSpc>
              <a:buFont typeface="Symbol" panose="05050102010706020507" pitchFamily="18" charset="2"/>
              <a:buChar char=""/>
            </a:pPr>
            <a:r>
              <a:rPr lang="en-NZ" sz="1100">
                <a:effectLst/>
                <a:latin typeface="Calibri" panose="020F0502020204030204" pitchFamily="34" charset="0"/>
                <a:ea typeface="Calibri" panose="020F0502020204030204" pitchFamily="34" charset="0"/>
                <a:cs typeface="Arial" panose="020B0604020202020204" pitchFamily="34" charset="0"/>
              </a:rPr>
              <a:t>We’ve been really lucky to have been supported in this mahi. In particular by Shane Te </a:t>
            </a:r>
            <a:r>
              <a:rPr lang="en-NZ" sz="1100" err="1">
                <a:effectLst/>
                <a:latin typeface="Calibri" panose="020F0502020204030204" pitchFamily="34" charset="0"/>
                <a:ea typeface="Calibri" panose="020F0502020204030204" pitchFamily="34" charset="0"/>
                <a:cs typeface="Arial" panose="020B0604020202020204" pitchFamily="34" charset="0"/>
              </a:rPr>
              <a:t>Ruki</a:t>
            </a:r>
            <a:r>
              <a:rPr lang="en-NZ" sz="1100">
                <a:effectLst/>
                <a:latin typeface="Calibri" panose="020F0502020204030204" pitchFamily="34" charset="0"/>
                <a:ea typeface="Calibri" panose="020F0502020204030204" pitchFamily="34" charset="0"/>
                <a:cs typeface="Arial" panose="020B0604020202020204" pitchFamily="34" charset="0"/>
              </a:rPr>
              <a:t>, Lyn Harrison, </a:t>
            </a:r>
            <a:r>
              <a:rPr lang="en-NZ" sz="1100" err="1">
                <a:effectLst/>
                <a:latin typeface="Calibri" panose="020F0502020204030204" pitchFamily="34" charset="0"/>
                <a:ea typeface="Calibri" panose="020F0502020204030204" pitchFamily="34" charset="0"/>
                <a:cs typeface="Arial" panose="020B0604020202020204" pitchFamily="34" charset="0"/>
              </a:rPr>
              <a:t>Gannin</a:t>
            </a:r>
            <a:r>
              <a:rPr lang="en-NZ" sz="1100">
                <a:effectLst/>
                <a:latin typeface="Calibri" panose="020F0502020204030204" pitchFamily="34" charset="0"/>
                <a:ea typeface="Calibri" panose="020F0502020204030204" pitchFamily="34" charset="0"/>
                <a:cs typeface="Arial" panose="020B0604020202020204" pitchFamily="34" charset="0"/>
              </a:rPr>
              <a:t> Ormsby and Kura. Through them we were gifted </a:t>
            </a:r>
            <a:r>
              <a:rPr lang="en-NZ" sz="1100" err="1">
                <a:effectLst/>
                <a:latin typeface="Calibri" panose="020F0502020204030204" pitchFamily="34" charset="0"/>
                <a:ea typeface="Calibri" panose="020F0502020204030204" pitchFamily="34" charset="0"/>
                <a:cs typeface="Arial" panose="020B0604020202020204" pitchFamily="34" charset="0"/>
              </a:rPr>
              <a:t>whakatauki</a:t>
            </a:r>
            <a:r>
              <a:rPr lang="en-NZ" sz="1100">
                <a:effectLst/>
                <a:latin typeface="Calibri" panose="020F0502020204030204" pitchFamily="34" charset="0"/>
                <a:ea typeface="Calibri" panose="020F0502020204030204" pitchFamily="34" charset="0"/>
                <a:cs typeface="Arial" panose="020B0604020202020204" pitchFamily="34" charset="0"/>
              </a:rPr>
              <a:t> and wisdom that guide the way we work as a regulator.</a:t>
            </a:r>
          </a:p>
          <a:p>
            <a:pPr marL="342900" lvl="0" indent="-342900">
              <a:lnSpc>
                <a:spcPct val="107000"/>
              </a:lnSpc>
              <a:buFont typeface="Symbol" panose="05050102010706020507" pitchFamily="18" charset="2"/>
              <a:buChar char=""/>
            </a:pPr>
            <a:r>
              <a:rPr lang="en-NZ" sz="1100">
                <a:effectLst/>
                <a:latin typeface="Calibri" panose="020F0502020204030204" pitchFamily="34" charset="0"/>
                <a:ea typeface="Calibri" panose="020F0502020204030204" pitchFamily="34" charset="0"/>
                <a:cs typeface="Arial" panose="020B0604020202020204" pitchFamily="34" charset="0"/>
              </a:rPr>
              <a:t>These are our </a:t>
            </a:r>
            <a:r>
              <a:rPr lang="en-NZ" sz="1100" err="1">
                <a:effectLst/>
                <a:latin typeface="Calibri" panose="020F0502020204030204" pitchFamily="34" charset="0"/>
                <a:ea typeface="Calibri" panose="020F0502020204030204" pitchFamily="34" charset="0"/>
                <a:cs typeface="Arial" panose="020B0604020202020204" pitchFamily="34" charset="0"/>
              </a:rPr>
              <a:t>whakatauki</a:t>
            </a:r>
            <a:r>
              <a:rPr lang="en-NZ" sz="1100">
                <a:effectLst/>
                <a:latin typeface="Calibri" panose="020F0502020204030204" pitchFamily="34" charset="0"/>
                <a:ea typeface="Calibri" panose="020F0502020204030204" pitchFamily="34" charset="0"/>
                <a:cs typeface="Arial" panose="020B0604020202020204" pitchFamily="34" charset="0"/>
              </a:rPr>
              <a:t> that guide the way we want to be in the sector:</a:t>
            </a:r>
          </a:p>
          <a:p>
            <a:pPr marL="742950" lvl="1" indent="-285750">
              <a:lnSpc>
                <a:spcPct val="107000"/>
              </a:lnSpc>
              <a:buFont typeface="Courier New" panose="02070309020205020404" pitchFamily="49" charset="0"/>
              <a:buChar char="o"/>
            </a:pPr>
            <a:r>
              <a:rPr lang="en-NZ" sz="1100" b="1">
                <a:effectLst/>
                <a:latin typeface="Calibri" panose="020F0502020204030204" pitchFamily="34" charset="0"/>
                <a:ea typeface="Calibri" panose="020F0502020204030204" pitchFamily="34" charset="0"/>
                <a:cs typeface="Arial" panose="020B0604020202020204" pitchFamily="34" charset="0"/>
              </a:rPr>
              <a:t>To be real and human</a:t>
            </a:r>
            <a:r>
              <a:rPr lang="en-NZ" sz="1100">
                <a:effectLst/>
                <a:latin typeface="Calibri" panose="020F0502020204030204" pitchFamily="34" charset="0"/>
                <a:ea typeface="Calibri" panose="020F0502020204030204" pitchFamily="34" charset="0"/>
                <a:cs typeface="Arial" panose="020B0604020202020204" pitchFamily="34" charset="0"/>
              </a:rPr>
              <a:t> – to welcome, to listen and respond. </a:t>
            </a:r>
          </a:p>
          <a:p>
            <a:pPr marL="742950" lvl="1" indent="-285750">
              <a:lnSpc>
                <a:spcPct val="107000"/>
              </a:lnSpc>
              <a:buFont typeface="Courier New" panose="02070309020205020404" pitchFamily="49" charset="0"/>
              <a:buChar char="o"/>
            </a:pPr>
            <a:r>
              <a:rPr lang="en-NZ" sz="1100" b="1">
                <a:effectLst/>
                <a:latin typeface="Calibri" panose="020F0502020204030204" pitchFamily="34" charset="0"/>
                <a:ea typeface="Calibri" panose="020F0502020204030204" pitchFamily="34" charset="0"/>
                <a:cs typeface="Arial" panose="020B0604020202020204" pitchFamily="34" charset="0"/>
              </a:rPr>
              <a:t>To sustain the sector, </a:t>
            </a:r>
            <a:r>
              <a:rPr lang="en-NZ" sz="1100">
                <a:effectLst/>
                <a:latin typeface="Calibri" panose="020F0502020204030204" pitchFamily="34" charset="0"/>
                <a:ea typeface="Calibri" panose="020F0502020204030204" pitchFamily="34" charset="0"/>
                <a:cs typeface="Arial" panose="020B0604020202020204" pitchFamily="34" charset="0"/>
              </a:rPr>
              <a:t>with guidance, support and encouragement</a:t>
            </a:r>
            <a:r>
              <a:rPr lang="en-NZ" sz="1100" b="1">
                <a:effectLst/>
                <a:latin typeface="Calibri" panose="020F0502020204030204" pitchFamily="34" charset="0"/>
                <a:ea typeface="Calibri" panose="020F0502020204030204" pitchFamily="34" charset="0"/>
                <a:cs typeface="Arial" panose="020B0604020202020204" pitchFamily="34" charset="0"/>
              </a:rPr>
              <a:t> </a:t>
            </a:r>
            <a:endParaRPr lang="en-NZ"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NZ" sz="1100" b="1">
                <a:effectLst/>
                <a:latin typeface="Calibri" panose="020F0502020204030204" pitchFamily="34" charset="0"/>
                <a:ea typeface="Calibri" panose="020F0502020204030204" pitchFamily="34" charset="0"/>
                <a:cs typeface="Arial" panose="020B0604020202020204" pitchFamily="34" charset="0"/>
              </a:rPr>
              <a:t>To turn our minds to the past to determine our way forward</a:t>
            </a:r>
            <a:r>
              <a:rPr lang="en-NZ" sz="1100">
                <a:effectLst/>
                <a:latin typeface="Calibri" panose="020F0502020204030204" pitchFamily="34" charset="0"/>
                <a:ea typeface="Calibri" panose="020F0502020204030204" pitchFamily="34" charset="0"/>
                <a:cs typeface="Arial" panose="020B0604020202020204" pitchFamily="34" charset="0"/>
              </a:rPr>
              <a:t> – looking back to the Havelock North incident and others like it helps us to keep our focus on what’s important – it helps us keep our focus broad -  to learn from overseas, to learn from our mistakes and others, and to track a careful path forward.</a:t>
            </a:r>
          </a:p>
          <a:p>
            <a:pPr marL="342900" lvl="0" indent="-342900">
              <a:lnSpc>
                <a:spcPct val="107000"/>
              </a:lnSpc>
              <a:spcAft>
                <a:spcPts val="800"/>
              </a:spcAft>
              <a:buFont typeface="Symbol" panose="05050102010706020507" pitchFamily="18" charset="2"/>
              <a:buChar char=""/>
            </a:pPr>
            <a:r>
              <a:rPr lang="en-NZ" sz="1100">
                <a:effectLst/>
                <a:latin typeface="Calibri" panose="020F0502020204030204" pitchFamily="34" charset="0"/>
                <a:ea typeface="Calibri" panose="020F0502020204030204" pitchFamily="34" charset="0"/>
                <a:cs typeface="Arial" panose="020B0604020202020204" pitchFamily="34" charset="0"/>
              </a:rPr>
              <a:t>These are our promises to the sector and you should hold us to them.</a:t>
            </a:r>
          </a:p>
          <a:p>
            <a:pPr marL="457200" lvl="1" indent="-171450">
              <a:buFont typeface="Arial" panose="020B0604020202020204" pitchFamily="34" charset="0"/>
              <a:buChar char="•"/>
            </a:pPr>
            <a:endParaRPr lang="en-NZ">
              <a:cs typeface="Calibri"/>
            </a:endParaRPr>
          </a:p>
          <a:p>
            <a:pPr marL="0" indent="0">
              <a:buFont typeface="Arial" panose="020B0604020202020204" pitchFamily="34" charset="0"/>
              <a:buNone/>
            </a:pPr>
            <a:endParaRPr lang="en-NZ">
              <a:cs typeface="Calibri"/>
            </a:endParaRPr>
          </a:p>
        </p:txBody>
      </p:sp>
      <p:sp>
        <p:nvSpPr>
          <p:cNvPr id="4" name="Slide Number Placeholder 3"/>
          <p:cNvSpPr>
            <a:spLocks noGrp="1"/>
          </p:cNvSpPr>
          <p:nvPr>
            <p:ph type="sldNum" sz="quarter" idx="5"/>
          </p:nvPr>
        </p:nvSpPr>
        <p:spPr/>
        <p:txBody>
          <a:bodyPr/>
          <a:lstStyle/>
          <a:p>
            <a:fld id="{8C18E7B5-397D-E340-A3B7-DFDFBFBFBC6D}" type="slidenum">
              <a:rPr lang="en-US" smtClean="0"/>
              <a:t>4</a:t>
            </a:fld>
            <a:endParaRPr lang="en-US"/>
          </a:p>
        </p:txBody>
      </p:sp>
    </p:spTree>
    <p:extLst>
      <p:ext uri="{BB962C8B-B14F-4D97-AF65-F5344CB8AC3E}">
        <p14:creationId xmlns:p14="http://schemas.microsoft.com/office/powerpoint/2010/main" val="321356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Since November last year, when we went live as the water services regulator, we’ve been able to look up and out to the sector. We quickly realised that we’ve been treated and engaged incredibly generously and positively.</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I’ve worked for a lot of regulatory roll-outs and I’ve never known such support.</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Everywhere I turn I see the level of expenditure that people are either promising to deliver or delivering to upgrade drinking water supplies and lift the standards.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With such support from the sector, I think our job will be more about assisting and supporting suppliers and only occasionally needing to enforce compliance.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At the same time, we’re realising the size of the task and the complexity. Made even more complex by COVID, and the pace of change in the form of reforms we are facing as a nation.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But the water sector is well connected and coordinated. We’re up to the task! We’re extremely grateful to Water New Zealand for the part you play in keeping everyone together.</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It’s a pleasure to work with people that are so willing and to have such a strong common goal. That’s a recipe for success. And it makes our job a pleasure. </a:t>
            </a: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5965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Since we’ve been in operation we’ve navigated a series of challenges with your support</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The first was registration. We received almost 2,000 supplies from MoH.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Every supplier needs to log in to our online portal, Hinekōrako, to complete their registration.</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Our focus for the first year is large suppliers because they supply the largest populations and present the greatest risk</a:t>
            </a:r>
          </a:p>
          <a:p>
            <a:pPr marL="171450" lvl="0" indent="-171450">
              <a:buFont typeface="Arial" panose="020B0604020202020204" pitchFamily="34" charset="0"/>
              <a:buChar char="•"/>
            </a:pPr>
            <a:endParaRPr lang="en-US" b="0">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1051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The second challenge is verifying supplies. The data we received from MoH was unreliable. </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Suppliers need to log into Hinekōrako and check and verify the data for each of their supplies</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This is important as it affects others – consumers and water carriers.</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For some this is a simple task - for others it's complex</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33% large suppliers have verified all their supplies</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We’re working with some to overcome technical difficulties</a:t>
            </a:r>
          </a:p>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8641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1C1CB-1C2D-4435-98B6-13D22B4C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A5E39-EEC9-4BBF-AF6E-F61DBEC1B753}"/>
              </a:ext>
            </a:extLst>
          </p:cNvPr>
          <p:cNvSpPr txBox="1">
            <a:spLocks noGrp="1"/>
          </p:cNvSpPr>
          <p:nvPr>
            <p:ph type="body" sz="quarter" idx="1"/>
          </p:nvPr>
        </p:nvSpPr>
        <p:spPr/>
        <p:txBody>
          <a:bodyPr/>
          <a:lstStyle/>
          <a:p>
            <a:pPr lvl="0"/>
            <a:endParaRPr lang="en-US" b="1">
              <a:cs typeface="Calibri"/>
            </a:endParaRPr>
          </a:p>
        </p:txBody>
      </p:sp>
      <p:sp>
        <p:nvSpPr>
          <p:cNvPr id="4" name="Slide Number Placeholder 3">
            <a:extLst>
              <a:ext uri="{FF2B5EF4-FFF2-40B4-BE49-F238E27FC236}">
                <a16:creationId xmlns:a16="http://schemas.microsoft.com/office/drawing/2014/main" id="{36B1FA26-575C-4A0A-9669-E3CF51616A1F}"/>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A858C-C9B2-4FC9-89E1-8EE39894CF8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4563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8A12-56C3-43A6-AD1D-FAD79B03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D921-0878-4B36-AF1C-002070482524}"/>
              </a:ext>
            </a:extLst>
          </p:cNvPr>
          <p:cNvSpPr txBox="1">
            <a:spLocks noGrp="1"/>
          </p:cNvSpPr>
          <p:nvPr>
            <p:ph type="body" sz="quarter" idx="1"/>
          </p:nvPr>
        </p:nvSpPr>
        <p:spPr/>
        <p:txBody>
          <a:bodyPr/>
          <a:lstStyle/>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With such a support from the sector, the trick is going to be navigating cleverly so we don’t make wrong turns or mistakes.</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We’re taking a balanced and responsive approach – listening and responding.</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Making sure what we’re asking is simple, clear and cost effective</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Working together to avoid making mistakes or wrong turns</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 want to incentivize good practice and dis-incentivize unhelpful behaviours</a:t>
            </a:r>
          </a:p>
          <a:p>
            <a:pPr marL="342900" lvl="0" indent="-342900">
              <a:lnSpc>
                <a:spcPct val="107000"/>
              </a:lnSpc>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We will adjust our response to the nature and risk of the supplies we’re dealing with</a:t>
            </a:r>
          </a:p>
          <a:p>
            <a:pPr marL="342900" lvl="0" indent="-342900">
              <a:lnSpc>
                <a:spcPct val="107000"/>
              </a:lnSpc>
              <a:spcAft>
                <a:spcPts val="800"/>
              </a:spcAft>
              <a:buFont typeface="Symbol" panose="05050102010706020507" pitchFamily="18" charset="2"/>
              <a:buChar char=""/>
            </a:pPr>
            <a:r>
              <a:rPr lang="en-NZ" sz="1800">
                <a:effectLst/>
                <a:latin typeface="Calibri" panose="020F0502020204030204" pitchFamily="34" charset="0"/>
                <a:ea typeface="Calibri" panose="020F0502020204030204" pitchFamily="34" charset="0"/>
                <a:cs typeface="Arial" panose="020B0604020202020204" pitchFamily="34" charset="0"/>
              </a:rPr>
              <a:t>Keep our eyes on the what’s important – people and water</a:t>
            </a:r>
          </a:p>
        </p:txBody>
      </p:sp>
      <p:sp>
        <p:nvSpPr>
          <p:cNvPr id="4" name="Slide Number Placeholder 3">
            <a:extLst>
              <a:ext uri="{FF2B5EF4-FFF2-40B4-BE49-F238E27FC236}">
                <a16:creationId xmlns:a16="http://schemas.microsoft.com/office/drawing/2014/main" id="{3F8C4AE8-12C0-4423-B8AF-7718D57BB396}"/>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7FE31-B317-4546-9A7A-94D24D879A6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1177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887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B7B7058-D5A3-40B1-A879-2CD2FE8AE87D}"/>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22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779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57368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197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223154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4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64646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410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endParaRPr/>
          </a:p>
        </p:txBody>
      </p:sp>
    </p:spTree>
    <p:extLst>
      <p:ext uri="{BB962C8B-B14F-4D97-AF65-F5344CB8AC3E}">
        <p14:creationId xmlns:p14="http://schemas.microsoft.com/office/powerpoint/2010/main" val="418131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6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707299" y="535849"/>
            <a:ext cx="10783750" cy="848360"/>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52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baseline="0">
                <a:solidFill>
                  <a:srgbClr val="00ABC5"/>
                </a:solidFill>
                <a:latin typeface="Calibri"/>
                <a:cs typeface="Calibr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1384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r>
              <a:rPr lang="en-US"/>
              <a:t>Click to edit Master title style</a:t>
            </a:r>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a:xfrm>
            <a:off x="4147439" y="6377940"/>
            <a:ext cx="3903472"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a:xfrm>
            <a:off x="8782812" y="6377940"/>
            <a:ext cx="28056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665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005A83"/>
                </a:solidFill>
                <a:latin typeface="Calibri"/>
                <a:cs typeface="Calibri"/>
              </a:defRPr>
            </a:lvl1pPr>
          </a:lstStyle>
          <a:p>
            <a:r>
              <a:rPr lang="en-US"/>
              <a:t>Click to edit Master title style</a:t>
            </a:r>
            <a:endParaRPr/>
          </a:p>
        </p:txBody>
      </p:sp>
      <p:sp>
        <p:nvSpPr>
          <p:cNvPr id="5" name="Text Box 1">
            <a:extLst>
              <a:ext uri="{FF2B5EF4-FFF2-40B4-BE49-F238E27FC236}">
                <a16:creationId xmlns:a16="http://schemas.microsoft.com/office/drawing/2014/main" id="{8BD4F383-4957-4921-84FC-9F8CB35F8551}"/>
              </a:ext>
            </a:extLst>
          </p:cNvPr>
          <p:cNvSpPr txBox="1"/>
          <p:nvPr userDrawn="1"/>
        </p:nvSpPr>
        <p:spPr>
          <a:xfrm>
            <a:off x="4934585" y="304800"/>
            <a:ext cx="2322830" cy="26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NZ" sz="1200">
                <a:solidFill>
                  <a:schemeClr val="bg1"/>
                </a:solidFill>
                <a:effectLst/>
                <a:latin typeface="+mj-lt"/>
                <a:ea typeface="Times New Roman" panose="02020603050405020304" pitchFamily="18" charset="0"/>
                <a:cs typeface="Times New Roman" panose="02020603050405020304" pitchFamily="18" charset="0"/>
              </a:rPr>
              <a:t>Unclassified</a:t>
            </a:r>
            <a:endParaRPr lang="en-NZ" sz="110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pic>
        <p:nvPicPr>
          <p:cNvPr id="5" name="Picture 4" descr="A view of the earth from space&#10;&#10;Description automatically generated with low confidence">
            <a:extLst>
              <a:ext uri="{FF2B5EF4-FFF2-40B4-BE49-F238E27FC236}">
                <a16:creationId xmlns:a16="http://schemas.microsoft.com/office/drawing/2014/main" id="{274E982F-404A-C749-930F-FCFB9C5248C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96600" y="4622800"/>
            <a:ext cx="1295400" cy="2235200"/>
          </a:xfrm>
          <a:prstGeom prst="rect">
            <a:avLst/>
          </a:prstGeom>
        </p:spPr>
      </p:pic>
    </p:spTree>
    <p:extLst>
      <p:ext uri="{BB962C8B-B14F-4D97-AF65-F5344CB8AC3E}">
        <p14:creationId xmlns:p14="http://schemas.microsoft.com/office/powerpoint/2010/main" val="3162026892"/>
      </p:ext>
    </p:extLst>
  </p:cSld>
  <p:clrMap bg1="lt1" tx1="dk1" bg2="lt2" tx2="dk2" accent1="accent1" accent2="accent2" accent3="accent3" accent4="accent4" accent5="accent5" accent6="accent6" hlink="hlink" folHlink="folHlink"/>
  <p:sldLayoutIdLst>
    <p:sldLayoutId id="2147483667" r:id="rId1"/>
    <p:sldLayoutId id="2147483690" r:id="rId2"/>
    <p:sldLayoutId id="2147483669" r:id="rId3"/>
    <p:sldLayoutId id="2147483670" r:id="rId4"/>
    <p:sldLayoutId id="2147483671" r:id="rId5"/>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extLst>
      <p:ext uri="{BB962C8B-B14F-4D97-AF65-F5344CB8AC3E}">
        <p14:creationId xmlns:p14="http://schemas.microsoft.com/office/powerpoint/2010/main" val="3625117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eaLnBrk="1" hangingPunct="1">
        <a:defRPr cap="none" baseline="0">
          <a:solidFill>
            <a:srgbClr val="00ABC5"/>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1323804" y="1124149"/>
            <a:ext cx="568960" cy="0"/>
          </a:xfrm>
          <a:custGeom>
            <a:avLst/>
            <a:gdLst/>
            <a:ahLst/>
            <a:cxnLst/>
            <a:rect l="l" t="t" r="r" b="b"/>
            <a:pathLst>
              <a:path w="568959">
                <a:moveTo>
                  <a:pt x="568794" y="0"/>
                </a:moveTo>
                <a:lnTo>
                  <a:pt x="0" y="0"/>
                </a:lnTo>
              </a:path>
            </a:pathLst>
          </a:custGeom>
          <a:ln w="12700">
            <a:solidFill>
              <a:schemeClr val="accent1">
                <a:lumMod val="50000"/>
              </a:schemeClr>
            </a:solidFill>
          </a:ln>
        </p:spPr>
        <p:txBody>
          <a:bodyPr wrap="square" lIns="0" tIns="0" rIns="0" bIns="0" rtlCol="0"/>
          <a:lstStyle/>
          <a:p>
            <a:endParaRPr/>
          </a:p>
        </p:txBody>
      </p:sp>
      <p:sp>
        <p:nvSpPr>
          <p:cNvPr id="2" name="Holder 2"/>
          <p:cNvSpPr>
            <a:spLocks noGrp="1"/>
          </p:cNvSpPr>
          <p:nvPr>
            <p:ph type="title"/>
          </p:nvPr>
        </p:nvSpPr>
        <p:spPr>
          <a:xfrm>
            <a:off x="707299" y="535849"/>
            <a:ext cx="9287373" cy="848360"/>
          </a:xfrm>
          <a:prstGeom prst="rect">
            <a:avLst/>
          </a:prstGeom>
        </p:spPr>
        <p:txBody>
          <a:bodyPr wrap="square" lIns="0" tIns="0" rIns="0" bIns="0">
            <a:spAutoFit/>
          </a:bodyPr>
          <a:lstStyle>
            <a:lvl1pPr>
              <a:defRPr sz="5400" b="1" i="0">
                <a:solidFill>
                  <a:srgbClr val="005A83"/>
                </a:solidFill>
                <a:latin typeface="Calibri"/>
                <a:cs typeface="Calibri"/>
              </a:defRPr>
            </a:lvl1pPr>
          </a:lstStyle>
          <a:p>
            <a:endParaRPr/>
          </a:p>
        </p:txBody>
      </p:sp>
      <p:sp>
        <p:nvSpPr>
          <p:cNvPr id="3" name="Holder 3"/>
          <p:cNvSpPr>
            <a:spLocks noGrp="1"/>
          </p:cNvSpPr>
          <p:nvPr>
            <p:ph type="body" idx="1"/>
          </p:nvPr>
        </p:nvSpPr>
        <p:spPr>
          <a:xfrm>
            <a:off x="719998" y="2492999"/>
            <a:ext cx="9287373" cy="3116579"/>
          </a:xfrm>
          <a:prstGeom prst="rect">
            <a:avLst/>
          </a:prstGeom>
        </p:spPr>
        <p:txBody>
          <a:bodyPr wrap="square" lIns="0" tIns="0" rIns="0" bIns="0">
            <a:spAutoFit/>
          </a:bodyPr>
          <a:lstStyle>
            <a:lvl1pPr>
              <a:defRPr b="0" i="0">
                <a:solidFill>
                  <a:schemeClr val="tx1"/>
                </a:solidFill>
              </a:defRPr>
            </a:lvl1pPr>
          </a:lstStyle>
          <a:p>
            <a:endParaRPr/>
          </a:p>
        </p:txBody>
      </p:sp>
      <p:pic>
        <p:nvPicPr>
          <p:cNvPr id="27" name="Picture 26" descr="A picture containing text&#10;&#10;Description automatically generated">
            <a:extLst>
              <a:ext uri="{FF2B5EF4-FFF2-40B4-BE49-F238E27FC236}">
                <a16:creationId xmlns:a16="http://schemas.microsoft.com/office/drawing/2014/main" id="{B364A7FA-9D0B-2A41-84A8-F4C85E0D594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60000" y="3361020"/>
            <a:ext cx="2032000" cy="3492500"/>
          </a:xfrm>
          <a:prstGeom prst="rect">
            <a:avLst/>
          </a:prstGeom>
        </p:spPr>
      </p:pic>
      <p:pic>
        <p:nvPicPr>
          <p:cNvPr id="28" name="Picture 27" descr="Shape, arrow&#10;&#10;Description automatically generated">
            <a:extLst>
              <a:ext uri="{FF2B5EF4-FFF2-40B4-BE49-F238E27FC236}">
                <a16:creationId xmlns:a16="http://schemas.microsoft.com/office/drawing/2014/main" id="{D4F18F41-29B9-D74D-90DB-3A8F1FE549B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11664" y="311403"/>
            <a:ext cx="1181100" cy="609600"/>
          </a:xfrm>
          <a:prstGeom prst="rect">
            <a:avLst/>
          </a:prstGeom>
        </p:spPr>
      </p:pic>
    </p:spTree>
    <p:extLst>
      <p:ext uri="{BB962C8B-B14F-4D97-AF65-F5344CB8AC3E}">
        <p14:creationId xmlns:p14="http://schemas.microsoft.com/office/powerpoint/2010/main" val="3928595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8" r:id="rId3"/>
    <p:sldLayoutId id="2147483687" r:id="rId4"/>
    <p:sldLayoutId id="2147483688" r:id="rId5"/>
    <p:sldLayoutId id="2147483689" r:id="rId6"/>
  </p:sldLayoutIdLst>
  <p:hf hdr="0" ftr="0" dt="0"/>
  <p:txStyles>
    <p:titleStyle>
      <a:lvl1pPr>
        <a:defRPr cap="none" baseline="0">
          <a:solidFill>
            <a:srgbClr val="00ABC5"/>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fish&#10;&#10;Description automatically generated with low confidence">
            <a:extLst>
              <a:ext uri="{FF2B5EF4-FFF2-40B4-BE49-F238E27FC236}">
                <a16:creationId xmlns:a16="http://schemas.microsoft.com/office/drawing/2014/main" id="{DC293764-637C-2746-83FB-7F11A587C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bject 2">
            <a:extLst>
              <a:ext uri="{FF2B5EF4-FFF2-40B4-BE49-F238E27FC236}">
                <a16:creationId xmlns:a16="http://schemas.microsoft.com/office/drawing/2014/main" id="{351F2321-808E-774B-AB03-6F9E6CEC874E}"/>
              </a:ext>
            </a:extLst>
          </p:cNvPr>
          <p:cNvSpPr txBox="1">
            <a:spLocks/>
          </p:cNvSpPr>
          <p:nvPr/>
        </p:nvSpPr>
        <p:spPr>
          <a:xfrm>
            <a:off x="678667" y="806914"/>
            <a:ext cx="8472466" cy="1179875"/>
          </a:xfrm>
          <a:prstGeom prst="rect">
            <a:avLst/>
          </a:prstGeom>
        </p:spPr>
        <p:txBody>
          <a:bodyPr vert="horz" wrap="square" lIns="0" tIns="130175" rIns="0" bIns="0" rtlCol="0">
            <a:spAutoFit/>
          </a:bodyPr>
          <a:lstStyle>
            <a:lvl1pPr>
              <a:defRPr sz="5400" b="1" i="0">
                <a:solidFill>
                  <a:srgbClr val="005A83"/>
                </a:solidFill>
                <a:latin typeface="Calibri"/>
                <a:ea typeface="+mj-ea"/>
                <a:cs typeface="Calibri"/>
              </a:defRPr>
            </a:lvl1pPr>
          </a:lstStyle>
          <a:p>
            <a:pPr marL="12700" marR="5080">
              <a:lnSpc>
                <a:spcPts val="3500"/>
              </a:lnSpc>
              <a:spcBef>
                <a:spcPts val="1145"/>
              </a:spcBef>
            </a:pPr>
            <a:r>
              <a:rPr lang="en-NZ" sz="4600" kern="0"/>
              <a:t>Water New Zealand Conference</a:t>
            </a:r>
          </a:p>
          <a:p>
            <a:pPr marL="12700" marR="5080">
              <a:lnSpc>
                <a:spcPts val="3500"/>
              </a:lnSpc>
              <a:spcBef>
                <a:spcPts val="1145"/>
              </a:spcBef>
            </a:pPr>
            <a:r>
              <a:rPr lang="en-NZ" sz="3600" kern="0"/>
              <a:t>23 February 2022</a:t>
            </a:r>
            <a:endParaRPr lang="en-NZ" sz="4000"/>
          </a:p>
        </p:txBody>
      </p:sp>
      <p:pic>
        <p:nvPicPr>
          <p:cNvPr id="10" name="Picture 9" descr="Shape, arrow&#10;&#10;Description automatically generated">
            <a:extLst>
              <a:ext uri="{FF2B5EF4-FFF2-40B4-BE49-F238E27FC236}">
                <a16:creationId xmlns:a16="http://schemas.microsoft.com/office/drawing/2014/main" id="{72640D39-0601-9D4A-ABC3-1F9E93A211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304800"/>
            <a:ext cx="1952667" cy="1004229"/>
          </a:xfrm>
          <a:prstGeom prst="rect">
            <a:avLst/>
          </a:prstGeom>
        </p:spPr>
      </p:pic>
    </p:spTree>
    <p:extLst>
      <p:ext uri="{BB962C8B-B14F-4D97-AF65-F5344CB8AC3E}">
        <p14:creationId xmlns:p14="http://schemas.microsoft.com/office/powerpoint/2010/main" val="345229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A5E68-50F3-4BF8-915B-DFB8590C9CAE}"/>
              </a:ext>
            </a:extLst>
          </p:cNvPr>
          <p:cNvSpPr txBox="1">
            <a:spLocks/>
          </p:cNvSpPr>
          <p:nvPr/>
        </p:nvSpPr>
        <p:spPr>
          <a:xfrm>
            <a:off x="707299" y="503136"/>
            <a:ext cx="9688451" cy="615553"/>
          </a:xfrm>
          <a:prstGeom prst="rect">
            <a:avLst/>
          </a:prstGeom>
        </p:spPr>
        <p:txBody>
          <a:bodyPr wrap="square" lIns="0" tIns="0" rIns="0" bIns="0" anchor="t">
            <a:spAutoFit/>
          </a:bodyPr>
          <a:lstStyle>
            <a:lvl1pPr eaLnBrk="1" hangingPunct="1">
              <a:defRPr cap="none" baseline="0">
                <a:solidFill>
                  <a:srgbClr val="00ABC5"/>
                </a:solidFill>
                <a:latin typeface="+mj-lt"/>
                <a:ea typeface="+mj-ea"/>
                <a:cs typeface="+mj-cs"/>
              </a:defRPr>
            </a:lvl1pPr>
          </a:lstStyle>
          <a:p>
            <a:r>
              <a:rPr lang="en-US" sz="4000" b="1" kern="0" spc="-5">
                <a:solidFill>
                  <a:srgbClr val="005A83"/>
                </a:solidFill>
              </a:rPr>
              <a:t>Unregistered water suppliers</a:t>
            </a:r>
            <a:endParaRPr lang="en-US" sz="4000" b="1" kern="0" spc="-5">
              <a:solidFill>
                <a:srgbClr val="005A83"/>
              </a:solidFill>
              <a:cs typeface="Calibri"/>
            </a:endParaRPr>
          </a:p>
        </p:txBody>
      </p:sp>
      <p:sp>
        <p:nvSpPr>
          <p:cNvPr id="5" name="TextBox 4">
            <a:extLst>
              <a:ext uri="{FF2B5EF4-FFF2-40B4-BE49-F238E27FC236}">
                <a16:creationId xmlns:a16="http://schemas.microsoft.com/office/drawing/2014/main" id="{C8A65D6F-3A62-4BD6-A4E0-AF50CA6BFC7F}"/>
              </a:ext>
            </a:extLst>
          </p:cNvPr>
          <p:cNvSpPr txBox="1"/>
          <p:nvPr/>
        </p:nvSpPr>
        <p:spPr>
          <a:xfrm>
            <a:off x="641411" y="1551281"/>
            <a:ext cx="9754339" cy="461665"/>
          </a:xfrm>
          <a:prstGeom prst="rect">
            <a:avLst/>
          </a:prstGeom>
          <a:noFill/>
        </p:spPr>
        <p:txBody>
          <a:bodyPr wrap="square" lIns="91440" tIns="45720" rIns="91440" bIns="45720" anchor="t">
            <a:spAutoFit/>
          </a:bodyPr>
          <a:lstStyle/>
          <a:p>
            <a:pPr marL="285750" indent="-285750">
              <a:spcBef>
                <a:spcPts val="800"/>
              </a:spcBef>
              <a:spcAft>
                <a:spcPts val="800"/>
              </a:spcAft>
              <a:buClr>
                <a:srgbClr val="00ABC5"/>
              </a:buClr>
              <a:buFont typeface="Arial" panose="020B0604020202020204" pitchFamily="34" charset="0"/>
              <a:buChar char="•"/>
            </a:pPr>
            <a:endParaRPr lang="en-US" sz="2400">
              <a:solidFill>
                <a:srgbClr val="000000"/>
              </a:solidFill>
              <a:latin typeface="Calibri"/>
              <a:cs typeface="Calibri"/>
            </a:endParaRPr>
          </a:p>
        </p:txBody>
      </p:sp>
      <p:sp>
        <p:nvSpPr>
          <p:cNvPr id="22" name="Text Placeholder 2">
            <a:extLst>
              <a:ext uri="{FF2B5EF4-FFF2-40B4-BE49-F238E27FC236}">
                <a16:creationId xmlns:a16="http://schemas.microsoft.com/office/drawing/2014/main" id="{520AE7F1-2E8F-4EAC-AE79-8B2060124000}"/>
              </a:ext>
            </a:extLst>
          </p:cNvPr>
          <p:cNvSpPr txBox="1">
            <a:spLocks/>
          </p:cNvSpPr>
          <p:nvPr/>
        </p:nvSpPr>
        <p:spPr>
          <a:xfrm>
            <a:off x="707299" y="1398519"/>
            <a:ext cx="10354278" cy="2677656"/>
          </a:xfrm>
          <a:prstGeom prst="rect">
            <a:avLst/>
          </a:prstGeom>
        </p:spPr>
        <p:txBody>
          <a:bodyPr wrap="square" lIns="0" tIns="0" rIns="0" bIns="0" anchor="t">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lvl="1" indent="-342900" defTabSz="1070186">
              <a:spcBef>
                <a:spcPts val="400"/>
              </a:spcBef>
              <a:spcAft>
                <a:spcPts val="400"/>
              </a:spcAft>
              <a:buClr>
                <a:srgbClr val="00ABC5"/>
              </a:buClr>
              <a:buFont typeface="Arial" panose="020B0604020202020204" pitchFamily="34" charset="0"/>
              <a:buChar char="•"/>
            </a:pPr>
            <a:r>
              <a:rPr lang="en-US" sz="2200">
                <a:solidFill>
                  <a:srgbClr val="000000"/>
                </a:solidFill>
                <a:latin typeface="Calibri"/>
                <a:cs typeface="Calibri"/>
              </a:rPr>
              <a:t>Unregistered drinking water suppliers have plenty of time. Up to four years to register and a further three years to meet the requirements of the Water Services Act 2021.</a:t>
            </a:r>
          </a:p>
          <a:p>
            <a:pPr marL="342900" lvl="1" indent="-342900" defTabSz="1070186">
              <a:spcBef>
                <a:spcPts val="400"/>
              </a:spcBef>
              <a:spcAft>
                <a:spcPts val="400"/>
              </a:spcAft>
              <a:buClr>
                <a:srgbClr val="00ABC5"/>
              </a:buClr>
              <a:buFont typeface="Arial" panose="020B0604020202020204" pitchFamily="34" charset="0"/>
              <a:buChar char="•"/>
            </a:pPr>
            <a:r>
              <a:rPr lang="en-US" sz="2200">
                <a:solidFill>
                  <a:srgbClr val="000000"/>
                </a:solidFill>
                <a:latin typeface="Calibri"/>
                <a:cs typeface="Calibri"/>
              </a:rPr>
              <a:t>These timeframes provide an opportunity for </a:t>
            </a:r>
            <a:r>
              <a:rPr lang="en-US" sz="2200" err="1">
                <a:solidFill>
                  <a:srgbClr val="000000"/>
                </a:solidFill>
                <a:latin typeface="Calibri"/>
                <a:cs typeface="Calibri"/>
              </a:rPr>
              <a:t>Taumata</a:t>
            </a:r>
            <a:r>
              <a:rPr lang="en-US" sz="2200">
                <a:solidFill>
                  <a:srgbClr val="000000"/>
                </a:solidFill>
                <a:latin typeface="Calibri"/>
                <a:cs typeface="Calibri"/>
              </a:rPr>
              <a:t> </a:t>
            </a:r>
            <a:r>
              <a:rPr lang="en-US" sz="2200" err="1">
                <a:solidFill>
                  <a:srgbClr val="000000"/>
                </a:solidFill>
                <a:latin typeface="Calibri"/>
                <a:cs typeface="Calibri"/>
              </a:rPr>
              <a:t>Arowai</a:t>
            </a:r>
            <a:r>
              <a:rPr lang="en-US" sz="2200">
                <a:solidFill>
                  <a:srgbClr val="000000"/>
                </a:solidFill>
                <a:latin typeface="Calibri"/>
                <a:cs typeface="Calibri"/>
              </a:rPr>
              <a:t> to work with our unregistered community to understand their needs and circumstances.</a:t>
            </a:r>
          </a:p>
          <a:p>
            <a:pPr marL="342900" lvl="1" indent="-342900" defTabSz="1070186">
              <a:spcBef>
                <a:spcPts val="400"/>
              </a:spcBef>
              <a:spcAft>
                <a:spcPts val="400"/>
              </a:spcAft>
              <a:buClr>
                <a:srgbClr val="00ABC5"/>
              </a:buClr>
              <a:buFont typeface="Arial" panose="020B0604020202020204" pitchFamily="34" charset="0"/>
              <a:buChar char="•"/>
            </a:pPr>
            <a:r>
              <a:rPr lang="en-US" sz="2200">
                <a:solidFill>
                  <a:srgbClr val="000000"/>
                </a:solidFill>
                <a:latin typeface="Calibri"/>
                <a:cs typeface="Calibri"/>
              </a:rPr>
              <a:t>Drinking Water Acceptable Solutions will provide ready-made options for certain supply types to comply with the Act.</a:t>
            </a:r>
            <a:endParaRPr lang="en-NZ" sz="2200">
              <a:solidFill>
                <a:srgbClr val="000000"/>
              </a:solidFill>
              <a:latin typeface="Calibri"/>
              <a:cs typeface="Calibri"/>
            </a:endParaRPr>
          </a:p>
          <a:p>
            <a:pPr marL="342900" lvl="1" indent="-342900" defTabSz="1070186" eaLnBrk="0" hangingPunct="0">
              <a:spcBef>
                <a:spcPts val="400"/>
              </a:spcBef>
              <a:spcAft>
                <a:spcPts val="400"/>
              </a:spcAft>
              <a:buClr>
                <a:srgbClr val="66CCFF"/>
              </a:buClr>
              <a:buFont typeface="Arial" panose="020B0604020202020204" pitchFamily="34" charset="0"/>
              <a:buChar char="•"/>
            </a:pPr>
            <a:endParaRPr lang="en-NZ" sz="2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Timeline&#10;&#10;Description automatically generated">
            <a:extLst>
              <a:ext uri="{FF2B5EF4-FFF2-40B4-BE49-F238E27FC236}">
                <a16:creationId xmlns:a16="http://schemas.microsoft.com/office/drawing/2014/main" id="{BDE9165B-4FC2-4571-80E2-BCB54EB3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99" y="3913214"/>
            <a:ext cx="9351101" cy="2733742"/>
          </a:xfrm>
          <a:prstGeom prst="rect">
            <a:avLst/>
          </a:prstGeom>
        </p:spPr>
      </p:pic>
    </p:spTree>
    <p:extLst>
      <p:ext uri="{BB962C8B-B14F-4D97-AF65-F5344CB8AC3E}">
        <p14:creationId xmlns:p14="http://schemas.microsoft.com/office/powerpoint/2010/main" val="220061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05965"/>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We need your help to get it right</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205912"/>
            <a:ext cx="10062079" cy="5170646"/>
          </a:xfrm>
          <a:prstGeom prst="rect">
            <a:avLst/>
          </a:prstGeom>
          <a:noFill/>
          <a:ln>
            <a:noFill/>
          </a:ln>
        </p:spPr>
        <p:txBody>
          <a:bodyPr vert="horz" wrap="square" lIns="0" tIns="0" rIns="0" bIns="0" anchor="t" anchorCtr="0" compatLnSpc="1">
            <a:spAutoFit/>
          </a:bodyPr>
          <a:lstStyle/>
          <a:p>
            <a:pPr marL="285750" indent="-285750" algn="l">
              <a:buClr>
                <a:srgbClr val="00ABC5"/>
              </a:buClr>
              <a:buSzPct val="100000"/>
              <a:buFont typeface="Arial,Sans-Serif" pitchFamily="34"/>
              <a:buChar char="•"/>
            </a:pPr>
            <a:r>
              <a:rPr lang="en-US" sz="2100" kern="1200">
                <a:latin typeface="Calibri"/>
                <a:cs typeface="Calibri"/>
              </a:rPr>
              <a:t>We are currently consulting on the following proposed documents:</a:t>
            </a:r>
            <a:endParaRPr lang="en-US" sz="2100" kern="1200">
              <a:solidFill>
                <a:srgbClr val="000000"/>
              </a:solidFill>
              <a:latin typeface="Calibri"/>
              <a:cs typeface="Calibri"/>
            </a:endParaRPr>
          </a:p>
          <a:p>
            <a:pPr marL="800100" lvl="1" indent="-342900" algn="l" rtl="0">
              <a:buClr>
                <a:srgbClr val="00ABC5"/>
              </a:buClr>
              <a:buSzPct val="100000"/>
              <a:buFont typeface="Arial" panose="020B0604020202020204" pitchFamily="34" charset="0"/>
              <a:buChar char="•"/>
            </a:pPr>
            <a:r>
              <a:rPr lang="en-NZ" sz="2100" kern="1200">
                <a:solidFill>
                  <a:srgbClr val="00ABBD"/>
                </a:solidFill>
                <a:latin typeface="Calibri"/>
                <a:cs typeface="Calibri"/>
              </a:rPr>
              <a:t>Drinking Water Standards</a:t>
            </a:r>
          </a:p>
          <a:p>
            <a:pPr marL="800100" lvl="1" indent="-342900" algn="l" rtl="0">
              <a:buClr>
                <a:srgbClr val="00ABC5"/>
              </a:buClr>
              <a:buSzPct val="100000"/>
              <a:buFont typeface="Arial" panose="020B0604020202020204" pitchFamily="34" charset="0"/>
              <a:buChar char="•"/>
            </a:pPr>
            <a:r>
              <a:rPr lang="en-NZ" sz="2100" kern="1200">
                <a:solidFill>
                  <a:srgbClr val="00ABBD"/>
                </a:solidFill>
                <a:latin typeface="Calibri"/>
                <a:cs typeface="Calibri"/>
              </a:rPr>
              <a:t>Drinking Water Quality Assurance Rules</a:t>
            </a:r>
          </a:p>
          <a:p>
            <a:pPr marL="800100" lvl="1" indent="-342900" algn="l" rtl="0">
              <a:buClr>
                <a:srgbClr val="00ABC5"/>
              </a:buClr>
              <a:buSzPct val="100000"/>
              <a:buFont typeface="Arial" panose="020B0604020202020204" pitchFamily="34" charset="0"/>
              <a:buChar char="•"/>
            </a:pPr>
            <a:r>
              <a:rPr lang="en-NZ" sz="2100" kern="1200">
                <a:solidFill>
                  <a:srgbClr val="00ABBD"/>
                </a:solidFill>
                <a:latin typeface="Calibri"/>
                <a:cs typeface="Calibri"/>
              </a:rPr>
              <a:t>Drinking Water Aesthetic Values</a:t>
            </a:r>
          </a:p>
          <a:p>
            <a:pPr marL="800100" lvl="1" indent="-342900" algn="l" rtl="0">
              <a:buClr>
                <a:srgbClr val="00ABC5"/>
              </a:buClr>
              <a:buSzPct val="100000"/>
              <a:buFont typeface="Arial" panose="020B0604020202020204" pitchFamily="34" charset="0"/>
              <a:buChar char="•"/>
            </a:pPr>
            <a:r>
              <a:rPr lang="en-NZ" sz="2100" kern="1200">
                <a:solidFill>
                  <a:srgbClr val="00ABBD"/>
                </a:solidFill>
                <a:latin typeface="Calibri"/>
                <a:cs typeface="Calibri"/>
              </a:rPr>
              <a:t>Drinking Water Acceptable Solution for Roof Water Supplies</a:t>
            </a:r>
          </a:p>
          <a:p>
            <a:pPr marL="800100" lvl="1" indent="-342900" algn="l" rtl="0">
              <a:buClr>
                <a:srgbClr val="00ABC5"/>
              </a:buClr>
              <a:buSzPct val="100000"/>
              <a:buFont typeface="Arial" panose="020B0604020202020204" pitchFamily="34" charset="0"/>
              <a:buChar char="•"/>
            </a:pPr>
            <a:r>
              <a:rPr lang="en-NZ" sz="2100" kern="1200">
                <a:solidFill>
                  <a:srgbClr val="00ABBD"/>
                </a:solidFill>
                <a:latin typeface="Calibri"/>
                <a:cs typeface="Calibri"/>
              </a:rPr>
              <a:t>Drinking Water Acceptable Solution for Spring and Bore Water Supplies</a:t>
            </a:r>
          </a:p>
          <a:p>
            <a:pPr marL="800100" lvl="1" indent="-342900" algn="l" rtl="0">
              <a:buClr>
                <a:srgbClr val="00ABC5"/>
              </a:buClr>
              <a:buSzPct val="100000"/>
              <a:buFont typeface="Arial" panose="020B0604020202020204" pitchFamily="34" charset="0"/>
              <a:buChar char="•"/>
            </a:pPr>
            <a:r>
              <a:rPr lang="en-NZ" sz="2100" kern="1200">
                <a:solidFill>
                  <a:srgbClr val="00ABBD"/>
                </a:solidFill>
                <a:latin typeface="Calibri"/>
                <a:cs typeface="Calibri"/>
              </a:rPr>
              <a:t>Drinking Water Acceptable Solution for Rural Agricultural Water Supplies</a:t>
            </a:r>
          </a:p>
          <a:p>
            <a:pPr marL="800100" lvl="1" indent="-342900" algn="l" rtl="0">
              <a:buClr>
                <a:srgbClr val="00ABC5"/>
              </a:buClr>
              <a:buSzPct val="100000"/>
              <a:buFont typeface="Arial" panose="020B0604020202020204" pitchFamily="34" charset="0"/>
              <a:buChar char="•"/>
            </a:pPr>
            <a:r>
              <a:rPr lang="en-NZ" sz="2100" kern="1200">
                <a:solidFill>
                  <a:srgbClr val="00ABBD"/>
                </a:solidFill>
                <a:latin typeface="Calibri"/>
                <a:cs typeface="Calibri"/>
              </a:rPr>
              <a:t>Drinking Water Network Environmental Performance Measures</a:t>
            </a:r>
          </a:p>
          <a:p>
            <a:pPr marL="285750" indent="-285750" algn="l" rtl="0">
              <a:buClr>
                <a:srgbClr val="00ABC5"/>
              </a:buClr>
              <a:buSzPct val="100000"/>
              <a:buFont typeface="Arial,Sans-Serif" pitchFamily="34"/>
              <a:buChar char="•"/>
            </a:pPr>
            <a:endParaRPr lang="en-US" sz="2100" kern="1200">
              <a:latin typeface="Calibri"/>
              <a:cs typeface="Calibri"/>
            </a:endParaRPr>
          </a:p>
          <a:p>
            <a:pPr marL="285750" indent="-285750" algn="l" rtl="0">
              <a:buClr>
                <a:srgbClr val="00ABC5"/>
              </a:buClr>
              <a:buSzPct val="100000"/>
              <a:buFont typeface="Arial,Sans-Serif" pitchFamily="34"/>
              <a:buChar char="•"/>
            </a:pPr>
            <a:r>
              <a:rPr lang="en-NZ" sz="2100" kern="1200">
                <a:latin typeface="Calibri"/>
                <a:cs typeface="Calibri"/>
              </a:rPr>
              <a:t>Your feedback will help to inform our decisions on the content of these documents. Submissions are open until </a:t>
            </a:r>
            <a:r>
              <a:rPr lang="en-NZ" sz="2100" b="1" kern="1200">
                <a:latin typeface="Calibri"/>
                <a:cs typeface="Calibri"/>
              </a:rPr>
              <a:t>28 March 2022</a:t>
            </a:r>
            <a:r>
              <a:rPr lang="en-NZ" sz="2100" kern="1200">
                <a:latin typeface="Calibri"/>
                <a:cs typeface="Calibri"/>
              </a:rPr>
              <a:t>. </a:t>
            </a:r>
          </a:p>
          <a:p>
            <a:pPr marL="285750" indent="-285750" algn="l" rtl="0">
              <a:buClr>
                <a:srgbClr val="00ABC5"/>
              </a:buClr>
              <a:buSzPct val="100000"/>
              <a:buFont typeface="Arial,Sans-Serif" pitchFamily="34"/>
              <a:buChar char="•"/>
            </a:pPr>
            <a:endParaRPr lang="en-NZ" sz="2100" kern="1200">
              <a:latin typeface="Calibri"/>
              <a:cs typeface="Calibri"/>
            </a:endParaRPr>
          </a:p>
          <a:p>
            <a:pPr marL="285750" indent="-285750" algn="l" rtl="0">
              <a:buClr>
                <a:srgbClr val="00ABC5"/>
              </a:buClr>
              <a:buSzPct val="100000"/>
              <a:buFont typeface="Arial,Sans-Serif" pitchFamily="34"/>
              <a:buChar char="•"/>
            </a:pPr>
            <a:r>
              <a:rPr lang="en-NZ" sz="2100" kern="1200">
                <a:latin typeface="Calibri"/>
                <a:cs typeface="Calibri"/>
              </a:rPr>
              <a:t>Have your say at </a:t>
            </a:r>
            <a:r>
              <a:rPr lang="en-NZ" sz="2100" kern="1200" err="1">
                <a:latin typeface="Calibri"/>
                <a:cs typeface="Calibri"/>
              </a:rPr>
              <a:t>Te</a:t>
            </a:r>
            <a:r>
              <a:rPr lang="en-NZ" sz="2100" kern="1200">
                <a:latin typeface="Calibri"/>
                <a:cs typeface="Calibri"/>
              </a:rPr>
              <a:t> Puna </a:t>
            </a:r>
            <a:r>
              <a:rPr lang="en-NZ" sz="2100" kern="1200" err="1">
                <a:latin typeface="Calibri"/>
                <a:cs typeface="Calibri"/>
              </a:rPr>
              <a:t>Kōrero</a:t>
            </a:r>
            <a:r>
              <a:rPr lang="en-NZ" sz="2100" kern="1200">
                <a:latin typeface="Calibri"/>
                <a:cs typeface="Calibri"/>
              </a:rPr>
              <a:t> – our engagement and consultation hub</a:t>
            </a:r>
          </a:p>
          <a:p>
            <a:pPr lvl="1" algn="l" rtl="0">
              <a:buClr>
                <a:srgbClr val="00ABC5"/>
              </a:buClr>
              <a:buSzPct val="100000"/>
            </a:pPr>
            <a:r>
              <a:rPr lang="en-NZ" sz="2100" kern="1200">
                <a:solidFill>
                  <a:srgbClr val="00ABBD"/>
                </a:solidFill>
                <a:latin typeface="Calibri"/>
                <a:cs typeface="Calibri"/>
              </a:rPr>
              <a:t>(te-puna-korero.taumataarowai.govt.nz)</a:t>
            </a:r>
            <a:br>
              <a:rPr lang="en-NZ" sz="2100" kern="1200">
                <a:latin typeface="Calibri"/>
                <a:cs typeface="Calibri"/>
              </a:rPr>
            </a:br>
            <a:endParaRPr lang="en-NZ" sz="2100" kern="1200">
              <a:solidFill>
                <a:srgbClr val="00ABBD"/>
              </a:solidFill>
              <a:latin typeface="Calibri"/>
              <a:cs typeface="Calibri"/>
            </a:endParaRPr>
          </a:p>
          <a:p>
            <a:pPr marL="342900" indent="-342900" algn="l" rtl="0">
              <a:buClr>
                <a:srgbClr val="00ABC5"/>
              </a:buClr>
              <a:buSzPct val="100000"/>
              <a:buFont typeface="Arial" panose="020B0604020202020204" pitchFamily="34" charset="0"/>
              <a:buChar char="•"/>
            </a:pPr>
            <a:r>
              <a:rPr lang="en-NZ" sz="2100" kern="1200">
                <a:solidFill>
                  <a:schemeClr val="tx1"/>
                </a:solidFill>
                <a:latin typeface="Calibri"/>
                <a:cs typeface="Calibri"/>
              </a:rPr>
              <a:t>This is the first of many consultations.</a:t>
            </a:r>
            <a:endParaRPr lang="en-US" sz="2100">
              <a:solidFill>
                <a:schemeClr val="tx1"/>
              </a:solidFill>
              <a:cs typeface="Calibri"/>
            </a:endParaRPr>
          </a:p>
        </p:txBody>
      </p:sp>
    </p:spTree>
    <p:extLst>
      <p:ext uri="{BB962C8B-B14F-4D97-AF65-F5344CB8AC3E}">
        <p14:creationId xmlns:p14="http://schemas.microsoft.com/office/powerpoint/2010/main" val="362912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1E7C5F9A-604C-44D5-AFDE-CC8F9D33E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65006"/>
            <a:ext cx="12191999" cy="9139536"/>
          </a:xfrm>
          <a:prstGeom prst="rect">
            <a:avLst/>
          </a:prstGeom>
        </p:spPr>
      </p:pic>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317835" y="105809"/>
            <a:ext cx="7626630" cy="553998"/>
          </a:xfrm>
          <a:prstGeom prst="rect">
            <a:avLst/>
          </a:prstGeom>
          <a:noFill/>
          <a:ln>
            <a:noFill/>
          </a:ln>
        </p:spPr>
        <p:txBody>
          <a:bodyPr vert="horz" wrap="square" lIns="0" tIns="0" rIns="0" bIns="0" anchor="t" anchorCtr="0" compatLnSpc="1">
            <a:spAutoFit/>
          </a:bodyPr>
          <a:lstStyle/>
          <a:p>
            <a:pPr marL="12700">
              <a:spcBef>
                <a:spcPts val="100"/>
              </a:spcBef>
            </a:pPr>
            <a:r>
              <a:rPr lang="en-NZ" sz="3600" b="1" spc="-5">
                <a:solidFill>
                  <a:srgbClr val="005A83"/>
                </a:solidFill>
                <a:latin typeface="Calibri"/>
                <a:cs typeface="Calibri"/>
              </a:rPr>
              <a:t>You can’t fix what you can’t see</a:t>
            </a:r>
            <a:endParaRPr lang="en-US" sz="3600"/>
          </a:p>
        </p:txBody>
      </p:sp>
    </p:spTree>
    <p:extLst>
      <p:ext uri="{BB962C8B-B14F-4D97-AF65-F5344CB8AC3E}">
        <p14:creationId xmlns:p14="http://schemas.microsoft.com/office/powerpoint/2010/main" val="145407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760286" y="469603"/>
            <a:ext cx="9898302" cy="1231106"/>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Next challenge for registered suppliers: drinking water safety planning</a:t>
            </a:r>
            <a:endParaRPr lang="en-US"/>
          </a:p>
        </p:txBody>
      </p:sp>
      <p:sp>
        <p:nvSpPr>
          <p:cNvPr id="3" name="object 4">
            <a:extLst>
              <a:ext uri="{FF2B5EF4-FFF2-40B4-BE49-F238E27FC236}">
                <a16:creationId xmlns:a16="http://schemas.microsoft.com/office/drawing/2014/main" id="{03DE31EF-9C15-47D9-B3B5-ECAE2A11D473}"/>
              </a:ext>
            </a:extLst>
          </p:cNvPr>
          <p:cNvSpPr txBox="1"/>
          <p:nvPr/>
        </p:nvSpPr>
        <p:spPr>
          <a:xfrm>
            <a:off x="838192" y="1871238"/>
            <a:ext cx="9898302" cy="4310158"/>
          </a:xfrm>
          <a:prstGeom prst="rect">
            <a:avLst/>
          </a:prstGeom>
          <a:noFill/>
          <a:ln cap="flat">
            <a:noFill/>
          </a:ln>
        </p:spPr>
        <p:txBody>
          <a:bodyPr vert="horz" wrap="square" lIns="0" tIns="245114" rIns="0" bIns="0" numCol="1" anchor="t" anchorCtr="0" compatLnSpc="1">
            <a:spAutoFit/>
          </a:bodyPr>
          <a:lstStyle/>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All registered suppliers need to submit a Drinking Water Safety Plan or comply with an Acceptable Solution by 15 November 2022</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We’re hearing from consumers and iwi that they’re interested in how suppliers are preparing plans and considering source water management</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Plans need to incorporate Te Mana o te Wai</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We’ll provide templates and guidance for small suppliers </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We’re all on a journey!</a:t>
            </a:r>
          </a:p>
        </p:txBody>
      </p:sp>
    </p:spTree>
    <p:extLst>
      <p:ext uri="{BB962C8B-B14F-4D97-AF65-F5344CB8AC3E}">
        <p14:creationId xmlns:p14="http://schemas.microsoft.com/office/powerpoint/2010/main" val="89467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17A246B-CAC3-4996-AD6A-799647287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4023"/>
            <a:ext cx="12191999" cy="9139536"/>
          </a:xfrm>
          <a:prstGeom prst="rect">
            <a:avLst/>
          </a:prstGeom>
        </p:spPr>
      </p:pic>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722708" y="118875"/>
            <a:ext cx="9898302"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chemeClr val="bg1"/>
                </a:solidFill>
                <a:latin typeface="Calibri"/>
                <a:cs typeface="Calibri"/>
              </a:rPr>
              <a:t>Next challenge for unregistered suppliers</a:t>
            </a:r>
            <a:endParaRPr lang="en-US">
              <a:solidFill>
                <a:schemeClr val="bg1"/>
              </a:solidFill>
            </a:endParaRPr>
          </a:p>
        </p:txBody>
      </p:sp>
    </p:spTree>
    <p:extLst>
      <p:ext uri="{BB962C8B-B14F-4D97-AF65-F5344CB8AC3E}">
        <p14:creationId xmlns:p14="http://schemas.microsoft.com/office/powerpoint/2010/main" val="274983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760286" y="469603"/>
            <a:ext cx="9898302"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What’s next?</a:t>
            </a:r>
            <a:endParaRPr lang="en-US"/>
          </a:p>
        </p:txBody>
      </p:sp>
      <p:sp>
        <p:nvSpPr>
          <p:cNvPr id="3" name="object 4">
            <a:extLst>
              <a:ext uri="{FF2B5EF4-FFF2-40B4-BE49-F238E27FC236}">
                <a16:creationId xmlns:a16="http://schemas.microsoft.com/office/drawing/2014/main" id="{03DE31EF-9C15-47D9-B3B5-ECAE2A11D473}"/>
              </a:ext>
            </a:extLst>
          </p:cNvPr>
          <p:cNvSpPr txBox="1"/>
          <p:nvPr/>
        </p:nvSpPr>
        <p:spPr>
          <a:xfrm>
            <a:off x="838192" y="1148014"/>
            <a:ext cx="9898302" cy="3725383"/>
          </a:xfrm>
          <a:prstGeom prst="rect">
            <a:avLst/>
          </a:prstGeom>
          <a:noFill/>
          <a:ln cap="flat">
            <a:noFill/>
          </a:ln>
        </p:spPr>
        <p:txBody>
          <a:bodyPr vert="horz" wrap="square" lIns="0" tIns="245114" rIns="0" bIns="0" numCol="1" anchor="t" anchorCtr="0" compatLnSpc="1">
            <a:spAutoFit/>
          </a:bodyPr>
          <a:lstStyle/>
          <a:p>
            <a:pPr marL="285750" indent="-285750" fontAlgn="base">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Three waters reform will have a big impact on our </a:t>
            </a:r>
            <a:r>
              <a:rPr lang="en-US" sz="2800" kern="0" err="1">
                <a:solidFill>
                  <a:srgbClr val="000000"/>
                </a:solidFill>
                <a:latin typeface="Calibri"/>
                <a:cs typeface="Calibri"/>
              </a:rPr>
              <a:t>kaupapa</a:t>
            </a:r>
            <a:endParaRPr lang="en-US" sz="2800" kern="0">
              <a:solidFill>
                <a:srgbClr val="000000"/>
              </a:solidFill>
              <a:latin typeface="Calibri"/>
              <a:cs typeface="Calibri"/>
            </a:endParaRPr>
          </a:p>
          <a:p>
            <a:pPr marL="285750" indent="-285750" fontAlgn="base">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Resource Management Act reform</a:t>
            </a:r>
          </a:p>
          <a:p>
            <a:pPr marL="342900" indent="-3429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Our wastewater and stormwater functions commence in 2023</a:t>
            </a:r>
          </a:p>
          <a:p>
            <a:pPr marL="342900" indent="-342900" fontAlgn="base">
              <a:spcBef>
                <a:spcPts val="600"/>
              </a:spcBef>
              <a:spcAft>
                <a:spcPts val="600"/>
              </a:spcAft>
              <a:buClr>
                <a:srgbClr val="00ABC5"/>
              </a:buClr>
              <a:buSzPct val="100000"/>
              <a:buFont typeface="Arial" panose="020B0604020202020204" pitchFamily="34" charset="0"/>
              <a:buChar char="•"/>
              <a:defRPr sz="1800" b="0" i="0" u="none" strike="noStrike" kern="0" cap="none" spc="0" baseline="0">
                <a:solidFill>
                  <a:srgbClr val="000000"/>
                </a:solidFill>
                <a:uFillTx/>
              </a:defRPr>
            </a:pPr>
            <a:r>
              <a:rPr lang="en-US" sz="2800" kern="0">
                <a:solidFill>
                  <a:srgbClr val="000000"/>
                </a:solidFill>
                <a:latin typeface="Calibri"/>
                <a:cs typeface="Calibri"/>
              </a:rPr>
              <a:t>We need to work closely with the Department of </a:t>
            </a:r>
            <a:r>
              <a:rPr lang="en-NZ" sz="2800" kern="0">
                <a:solidFill>
                  <a:srgbClr val="000000"/>
                </a:solidFill>
                <a:latin typeface="Calibri"/>
                <a:cs typeface="Calibri"/>
              </a:rPr>
              <a:t>Internal Affairs, the Ministry for the Environment, local government, iwi and other stakeholders to understand these initiatives and work out how we fit with them successfully.</a:t>
            </a:r>
            <a:endParaRPr lang="en-US" sz="2800" kern="0">
              <a:solidFill>
                <a:srgbClr val="000000"/>
              </a:solidFill>
              <a:latin typeface="Calibri"/>
              <a:cs typeface="Calibri"/>
            </a:endParaRPr>
          </a:p>
        </p:txBody>
      </p:sp>
    </p:spTree>
    <p:extLst>
      <p:ext uri="{BB962C8B-B14F-4D97-AF65-F5344CB8AC3E}">
        <p14:creationId xmlns:p14="http://schemas.microsoft.com/office/powerpoint/2010/main" val="188436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D5DCD02-0E25-4882-9D1A-0A8451A78591}"/>
              </a:ext>
            </a:extLst>
          </p:cNvPr>
          <p:cNvPicPr>
            <a:picLocks noChangeAspect="1"/>
          </p:cNvPicPr>
          <p:nvPr/>
        </p:nvPicPr>
        <p:blipFill rotWithShape="1">
          <a:blip r:embed="rId3">
            <a:extLst>
              <a:ext uri="{28A0092B-C50C-407E-A947-70E740481C1C}">
                <a14:useLocalDpi xmlns:a14="http://schemas.microsoft.com/office/drawing/2010/main" val="0"/>
              </a:ext>
            </a:extLst>
          </a:blip>
          <a:srcRect l="17504" t="6061" r="17525" b="34901"/>
          <a:stretch/>
        </p:blipFill>
        <p:spPr>
          <a:xfrm>
            <a:off x="439372" y="564377"/>
            <a:ext cx="9169925" cy="6293622"/>
          </a:xfrm>
          <a:prstGeom prst="rect">
            <a:avLst/>
          </a:prstGeom>
        </p:spPr>
      </p:pic>
    </p:spTree>
    <p:extLst>
      <p:ext uri="{BB962C8B-B14F-4D97-AF65-F5344CB8AC3E}">
        <p14:creationId xmlns:p14="http://schemas.microsoft.com/office/powerpoint/2010/main" val="22644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549-9B82-4215-8BD4-B9D326375B70}"/>
              </a:ext>
            </a:extLst>
          </p:cNvPr>
          <p:cNvSpPr>
            <a:spLocks noGrp="1"/>
          </p:cNvSpPr>
          <p:nvPr>
            <p:ph type="title"/>
          </p:nvPr>
        </p:nvSpPr>
        <p:spPr>
          <a:xfrm>
            <a:off x="707299" y="535849"/>
            <a:ext cx="9287373" cy="615553"/>
          </a:xfrm>
        </p:spPr>
        <p:txBody>
          <a:bodyPr/>
          <a:lstStyle/>
          <a:p>
            <a:r>
              <a:rPr lang="en-NZ" sz="4000" spc="-5">
                <a:solidFill>
                  <a:srgbClr val="005A83"/>
                </a:solidFill>
              </a:rPr>
              <a:t>Ko wai, ko au, ko </a:t>
            </a:r>
            <a:r>
              <a:rPr lang="en-NZ" sz="4000" spc="-5" err="1">
                <a:solidFill>
                  <a:srgbClr val="005A83"/>
                </a:solidFill>
              </a:rPr>
              <a:t>tātou</a:t>
            </a:r>
            <a:r>
              <a:rPr lang="en-NZ" sz="4000" spc="-5">
                <a:solidFill>
                  <a:srgbClr val="005A83"/>
                </a:solidFill>
              </a:rPr>
              <a:t> </a:t>
            </a:r>
          </a:p>
        </p:txBody>
      </p:sp>
      <p:sp>
        <p:nvSpPr>
          <p:cNvPr id="3" name="Text Placeholder 2">
            <a:extLst>
              <a:ext uri="{FF2B5EF4-FFF2-40B4-BE49-F238E27FC236}">
                <a16:creationId xmlns:a16="http://schemas.microsoft.com/office/drawing/2014/main" id="{DA8173F2-D475-4893-963C-AD0113748355}"/>
              </a:ext>
            </a:extLst>
          </p:cNvPr>
          <p:cNvSpPr>
            <a:spLocks noGrp="1"/>
          </p:cNvSpPr>
          <p:nvPr>
            <p:ph type="body" idx="1"/>
          </p:nvPr>
        </p:nvSpPr>
        <p:spPr>
          <a:xfrm>
            <a:off x="6096000" y="1556911"/>
            <a:ext cx="5778674" cy="3447098"/>
          </a:xfrm>
        </p:spPr>
        <p:txBody>
          <a:bodyPr/>
          <a:lstStyle/>
          <a:p>
            <a:r>
              <a:rPr lang="en-NZ" sz="2800"/>
              <a:t>I am </a:t>
            </a:r>
            <a:r>
              <a:rPr lang="en-NZ" sz="2800" err="1"/>
              <a:t>wai</a:t>
            </a:r>
            <a:r>
              <a:rPr lang="en-NZ" sz="2800"/>
              <a:t>, </a:t>
            </a:r>
            <a:r>
              <a:rPr lang="en-NZ" sz="2800" err="1"/>
              <a:t>wai</a:t>
            </a:r>
            <a:r>
              <a:rPr lang="en-NZ" sz="2800"/>
              <a:t> is me.</a:t>
            </a:r>
          </a:p>
          <a:p>
            <a:r>
              <a:rPr lang="en-NZ" sz="2800"/>
              <a:t>We are reflections of our </a:t>
            </a:r>
            <a:r>
              <a:rPr lang="en-NZ" sz="2800" err="1"/>
              <a:t>wai</a:t>
            </a:r>
            <a:r>
              <a:rPr lang="en-NZ" sz="2800"/>
              <a:t>.</a:t>
            </a:r>
          </a:p>
          <a:p>
            <a:r>
              <a:rPr lang="en-NZ" sz="2800"/>
              <a:t>The health of </a:t>
            </a:r>
            <a:r>
              <a:rPr lang="en-NZ" sz="2800" err="1"/>
              <a:t>te</a:t>
            </a:r>
            <a:r>
              <a:rPr lang="en-NZ" sz="2800"/>
              <a:t> </a:t>
            </a:r>
            <a:r>
              <a:rPr lang="en-NZ" sz="2800" err="1"/>
              <a:t>wai</a:t>
            </a:r>
            <a:r>
              <a:rPr lang="en-NZ" sz="2800"/>
              <a:t> is the health of </a:t>
            </a:r>
            <a:r>
              <a:rPr lang="en-NZ" sz="2800" err="1"/>
              <a:t>te</a:t>
            </a:r>
            <a:r>
              <a:rPr lang="en-NZ" sz="2800"/>
              <a:t> </a:t>
            </a:r>
            <a:r>
              <a:rPr lang="en-NZ" sz="2800" err="1"/>
              <a:t>tangata</a:t>
            </a:r>
            <a:r>
              <a:rPr lang="en-NZ" sz="2800"/>
              <a:t>.</a:t>
            </a:r>
          </a:p>
          <a:p>
            <a:r>
              <a:rPr lang="en-NZ" sz="2800"/>
              <a:t>Wai is a taonga that must be protected.</a:t>
            </a:r>
          </a:p>
          <a:p>
            <a:r>
              <a:rPr lang="en-NZ" sz="2800"/>
              <a:t>Ko </a:t>
            </a:r>
            <a:r>
              <a:rPr lang="en-NZ" sz="2800" err="1"/>
              <a:t>wai</a:t>
            </a:r>
            <a:r>
              <a:rPr lang="en-NZ" sz="2800"/>
              <a:t> </a:t>
            </a:r>
            <a:r>
              <a:rPr lang="en-NZ" sz="2800" err="1"/>
              <a:t>tātou</a:t>
            </a:r>
            <a:r>
              <a:rPr lang="en-NZ" sz="2800"/>
              <a:t>. </a:t>
            </a:r>
          </a:p>
          <a:p>
            <a:r>
              <a:rPr lang="en-NZ" sz="2800"/>
              <a:t>We are </a:t>
            </a:r>
            <a:r>
              <a:rPr lang="en-NZ" sz="2800" err="1"/>
              <a:t>wai</a:t>
            </a:r>
            <a:r>
              <a:rPr lang="en-NZ" sz="2800"/>
              <a:t>. Wai is us. </a:t>
            </a:r>
          </a:p>
        </p:txBody>
      </p:sp>
      <p:sp>
        <p:nvSpPr>
          <p:cNvPr id="4" name="Text Placeholder 2">
            <a:extLst>
              <a:ext uri="{FF2B5EF4-FFF2-40B4-BE49-F238E27FC236}">
                <a16:creationId xmlns:a16="http://schemas.microsoft.com/office/drawing/2014/main" id="{538C7897-1B2B-447E-8884-1F8FC2162570}"/>
              </a:ext>
            </a:extLst>
          </p:cNvPr>
          <p:cNvSpPr txBox="1">
            <a:spLocks/>
          </p:cNvSpPr>
          <p:nvPr/>
        </p:nvSpPr>
        <p:spPr>
          <a:xfrm>
            <a:off x="707299" y="1556911"/>
            <a:ext cx="5285984" cy="3016210"/>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NZ" sz="2800">
                <a:cs typeface="Calibri" panose="020F0502020204030204"/>
              </a:rPr>
              <a:t>Ko te </a:t>
            </a:r>
            <a:r>
              <a:rPr lang="en-NZ" sz="2800" err="1">
                <a:cs typeface="Calibri" panose="020F0502020204030204"/>
              </a:rPr>
              <a:t>wai</a:t>
            </a:r>
            <a:r>
              <a:rPr lang="en-NZ" sz="2800">
                <a:cs typeface="Calibri" panose="020F0502020204030204"/>
              </a:rPr>
              <a:t> ahau, ko ahau te </a:t>
            </a:r>
            <a:r>
              <a:rPr lang="en-NZ" sz="2800" err="1">
                <a:cs typeface="Calibri" panose="020F0502020204030204"/>
              </a:rPr>
              <a:t>wai</a:t>
            </a:r>
            <a:r>
              <a:rPr lang="en-NZ" sz="2800">
                <a:cs typeface="Calibri" panose="020F0502020204030204"/>
              </a:rPr>
              <a:t>.</a:t>
            </a:r>
          </a:p>
          <a:p>
            <a:r>
              <a:rPr lang="en-NZ" sz="2800">
                <a:cs typeface="Calibri" panose="020F0502020204030204"/>
              </a:rPr>
              <a:t>He </a:t>
            </a:r>
            <a:r>
              <a:rPr lang="en-NZ" sz="2800" err="1">
                <a:cs typeface="Calibri" panose="020F0502020204030204"/>
              </a:rPr>
              <a:t>whakaaturanga</a:t>
            </a:r>
            <a:r>
              <a:rPr lang="en-NZ" sz="2800">
                <a:cs typeface="Calibri" panose="020F0502020204030204"/>
              </a:rPr>
              <a:t> </a:t>
            </a:r>
            <a:r>
              <a:rPr lang="en-NZ" sz="2800" err="1">
                <a:cs typeface="Calibri" panose="020F0502020204030204"/>
              </a:rPr>
              <a:t>tātau</a:t>
            </a:r>
            <a:r>
              <a:rPr lang="en-NZ" sz="2800">
                <a:cs typeface="Calibri" panose="020F0502020204030204"/>
              </a:rPr>
              <a:t> </a:t>
            </a:r>
            <a:r>
              <a:rPr lang="en-NZ" sz="2800" err="1">
                <a:cs typeface="Calibri" panose="020F0502020204030204"/>
              </a:rPr>
              <a:t>nō</a:t>
            </a:r>
            <a:r>
              <a:rPr lang="en-NZ" sz="2800">
                <a:cs typeface="Calibri" panose="020F0502020204030204"/>
              </a:rPr>
              <a:t> te </a:t>
            </a:r>
            <a:r>
              <a:rPr lang="en-NZ" sz="2800" err="1">
                <a:cs typeface="Calibri" panose="020F0502020204030204"/>
              </a:rPr>
              <a:t>wai</a:t>
            </a:r>
            <a:r>
              <a:rPr lang="en-NZ" sz="2800">
                <a:cs typeface="Calibri" panose="020F0502020204030204"/>
              </a:rPr>
              <a:t>.</a:t>
            </a:r>
          </a:p>
          <a:p>
            <a:r>
              <a:rPr lang="en-NZ" sz="2800">
                <a:cs typeface="Calibri" panose="020F0502020204030204"/>
              </a:rPr>
              <a:t>Ko te ora te </a:t>
            </a:r>
            <a:r>
              <a:rPr lang="en-NZ" sz="2800" err="1">
                <a:cs typeface="Calibri" panose="020F0502020204030204"/>
              </a:rPr>
              <a:t>wai</a:t>
            </a:r>
            <a:r>
              <a:rPr lang="en-NZ" sz="2800">
                <a:cs typeface="Calibri" panose="020F0502020204030204"/>
              </a:rPr>
              <a:t> ko te ora o te </a:t>
            </a:r>
            <a:r>
              <a:rPr lang="en-NZ" sz="2800" err="1">
                <a:cs typeface="Calibri" panose="020F0502020204030204"/>
              </a:rPr>
              <a:t>tangata</a:t>
            </a:r>
            <a:r>
              <a:rPr lang="en-NZ" sz="2800">
                <a:cs typeface="Calibri" panose="020F0502020204030204"/>
              </a:rPr>
              <a:t>.</a:t>
            </a:r>
          </a:p>
          <a:p>
            <a:r>
              <a:rPr lang="en-NZ" sz="2800">
                <a:cs typeface="Calibri" panose="020F0502020204030204"/>
              </a:rPr>
              <a:t>He taonga te </a:t>
            </a:r>
            <a:r>
              <a:rPr lang="en-NZ" sz="2800" err="1">
                <a:cs typeface="Calibri" panose="020F0502020204030204"/>
              </a:rPr>
              <a:t>wai</a:t>
            </a:r>
            <a:r>
              <a:rPr lang="en-NZ" sz="2800">
                <a:cs typeface="Calibri" panose="020F0502020204030204"/>
              </a:rPr>
              <a:t> me </a:t>
            </a:r>
            <a:r>
              <a:rPr lang="en-NZ" sz="2800" err="1">
                <a:cs typeface="Calibri" panose="020F0502020204030204"/>
              </a:rPr>
              <a:t>tiaki</a:t>
            </a:r>
            <a:r>
              <a:rPr lang="en-NZ" sz="2800">
                <a:cs typeface="Calibri" panose="020F0502020204030204"/>
              </a:rPr>
              <a:t>.</a:t>
            </a:r>
          </a:p>
          <a:p>
            <a:r>
              <a:rPr lang="en-NZ" sz="2800">
                <a:cs typeface="Calibri" panose="020F0502020204030204"/>
              </a:rPr>
              <a:t>Ko </a:t>
            </a:r>
            <a:r>
              <a:rPr lang="en-NZ" sz="2800" err="1">
                <a:cs typeface="Calibri" panose="020F0502020204030204"/>
              </a:rPr>
              <a:t>wai</a:t>
            </a:r>
            <a:r>
              <a:rPr lang="en-NZ" sz="2800">
                <a:cs typeface="Calibri" panose="020F0502020204030204"/>
              </a:rPr>
              <a:t>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a:p>
            <a:r>
              <a:rPr lang="en-NZ" sz="2800">
                <a:cs typeface="Calibri" panose="020F0502020204030204"/>
              </a:rPr>
              <a:t>Ko </a:t>
            </a:r>
            <a:r>
              <a:rPr lang="en-NZ" sz="2800" err="1">
                <a:cs typeface="Calibri" panose="020F0502020204030204"/>
              </a:rPr>
              <a:t>wai</a:t>
            </a:r>
            <a:r>
              <a:rPr lang="en-NZ" sz="2800">
                <a:cs typeface="Calibri" panose="020F0502020204030204"/>
              </a:rPr>
              <a:t> </a:t>
            </a:r>
            <a:r>
              <a:rPr lang="en-NZ" sz="2800" err="1">
                <a:cs typeface="Calibri" panose="020F0502020204030204"/>
              </a:rPr>
              <a:t>t</a:t>
            </a:r>
            <a:r>
              <a:rPr lang="en-NZ" sz="2800" err="1"/>
              <a:t>ā</a:t>
            </a:r>
            <a:r>
              <a:rPr lang="en-NZ" sz="2800" err="1">
                <a:cs typeface="Calibri" panose="020F0502020204030204"/>
              </a:rPr>
              <a:t>tou</a:t>
            </a:r>
            <a:r>
              <a:rPr lang="en-NZ" sz="2800">
                <a:cs typeface="Calibri" panose="020F0502020204030204"/>
              </a:rPr>
              <a:t>.</a:t>
            </a:r>
          </a:p>
        </p:txBody>
      </p:sp>
    </p:spTree>
    <p:extLst>
      <p:ext uri="{BB962C8B-B14F-4D97-AF65-F5344CB8AC3E}">
        <p14:creationId xmlns:p14="http://schemas.microsoft.com/office/powerpoint/2010/main" val="313582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transport, aircraft, airplane&#10;&#10;Description automatically generated">
            <a:extLst>
              <a:ext uri="{FF2B5EF4-FFF2-40B4-BE49-F238E27FC236}">
                <a16:creationId xmlns:a16="http://schemas.microsoft.com/office/drawing/2014/main" id="{7633954A-2E49-4F12-BD8A-6252F59DB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8756"/>
            <a:ext cx="12191999" cy="9139536"/>
          </a:xfrm>
          <a:prstGeom prst="rect">
            <a:avLst/>
          </a:prstGeom>
        </p:spPr>
      </p:pic>
      <p:sp>
        <p:nvSpPr>
          <p:cNvPr id="5" name="TextBox 4">
            <a:extLst>
              <a:ext uri="{FF2B5EF4-FFF2-40B4-BE49-F238E27FC236}">
                <a16:creationId xmlns:a16="http://schemas.microsoft.com/office/drawing/2014/main" id="{4F5DE590-A862-4AED-B37F-685D0AF3D61C}"/>
              </a:ext>
            </a:extLst>
          </p:cNvPr>
          <p:cNvSpPr txBox="1"/>
          <p:nvPr/>
        </p:nvSpPr>
        <p:spPr>
          <a:xfrm>
            <a:off x="235975" y="125472"/>
            <a:ext cx="7285702" cy="707886"/>
          </a:xfrm>
          <a:prstGeom prst="rect">
            <a:avLst/>
          </a:prstGeom>
          <a:noFill/>
        </p:spPr>
        <p:txBody>
          <a:bodyPr wrap="square">
            <a:spAutoFit/>
          </a:bodyPr>
          <a:lstStyle/>
          <a:p>
            <a:r>
              <a:rPr lang="en-NZ" sz="4000" b="1" spc="-5">
                <a:solidFill>
                  <a:srgbClr val="07435C"/>
                </a:solidFill>
                <a:latin typeface="Calibri"/>
                <a:cs typeface="Calibri"/>
              </a:rPr>
              <a:t>Building the plane while flying it</a:t>
            </a:r>
            <a:endParaRPr lang="en-NZ" sz="4000">
              <a:solidFill>
                <a:srgbClr val="07435C"/>
              </a:solidFill>
            </a:endParaRPr>
          </a:p>
        </p:txBody>
      </p:sp>
    </p:spTree>
    <p:extLst>
      <p:ext uri="{BB962C8B-B14F-4D97-AF65-F5344CB8AC3E}">
        <p14:creationId xmlns:p14="http://schemas.microsoft.com/office/powerpoint/2010/main" val="418618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549-9B82-4215-8BD4-B9D326375B70}"/>
              </a:ext>
            </a:extLst>
          </p:cNvPr>
          <p:cNvSpPr>
            <a:spLocks noGrp="1"/>
          </p:cNvSpPr>
          <p:nvPr>
            <p:ph type="title"/>
          </p:nvPr>
        </p:nvSpPr>
        <p:spPr>
          <a:xfrm>
            <a:off x="707299" y="535849"/>
            <a:ext cx="9287373" cy="615553"/>
          </a:xfrm>
        </p:spPr>
        <p:txBody>
          <a:bodyPr/>
          <a:lstStyle/>
          <a:p>
            <a:r>
              <a:rPr lang="en-NZ" sz="4000" spc="-5">
                <a:solidFill>
                  <a:srgbClr val="005A83"/>
                </a:solidFill>
              </a:rPr>
              <a:t>Our </a:t>
            </a:r>
            <a:r>
              <a:rPr lang="en-NZ" sz="4000" spc="-5" err="1">
                <a:solidFill>
                  <a:srgbClr val="005A83"/>
                </a:solidFill>
              </a:rPr>
              <a:t>whakatauki</a:t>
            </a:r>
            <a:endParaRPr lang="en-NZ" sz="4000" spc="-5">
              <a:solidFill>
                <a:srgbClr val="005A83"/>
              </a:solidFill>
            </a:endParaRPr>
          </a:p>
        </p:txBody>
      </p:sp>
      <p:sp>
        <p:nvSpPr>
          <p:cNvPr id="4" name="Text Placeholder 2">
            <a:extLst>
              <a:ext uri="{FF2B5EF4-FFF2-40B4-BE49-F238E27FC236}">
                <a16:creationId xmlns:a16="http://schemas.microsoft.com/office/drawing/2014/main" id="{538C7897-1B2B-447E-8884-1F8FC2162570}"/>
              </a:ext>
            </a:extLst>
          </p:cNvPr>
          <p:cNvSpPr txBox="1">
            <a:spLocks/>
          </p:cNvSpPr>
          <p:nvPr/>
        </p:nvSpPr>
        <p:spPr>
          <a:xfrm>
            <a:off x="707298" y="1556911"/>
            <a:ext cx="9638777" cy="5124480"/>
          </a:xfrm>
          <a:prstGeom prst="rect">
            <a:avLst/>
          </a:prstGeom>
        </p:spPr>
        <p:txBody>
          <a:bodyPr wrap="square" lIns="0" tIns="0" rIns="0" bIns="0">
            <a:spAutoFit/>
          </a:bodyPr>
          <a:lstStyle>
            <a:lvl1pPr marL="0" eaLnBrk="1" hangingPunct="1">
              <a:defRPr b="0" i="0">
                <a:solidFill>
                  <a:schemeClr val="tx1"/>
                </a:solidFill>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285750" indent="-285750">
              <a:lnSpc>
                <a:spcPct val="150000"/>
              </a:lnSpc>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NZ" sz="2800" b="1" kern="0" err="1">
                <a:solidFill>
                  <a:srgbClr val="000000"/>
                </a:solidFill>
                <a:latin typeface="Calibri"/>
                <a:cs typeface="Calibri"/>
              </a:rPr>
              <a:t>Karangahia</a:t>
            </a:r>
            <a:r>
              <a:rPr lang="en-NZ" sz="2800" b="1" kern="0">
                <a:solidFill>
                  <a:srgbClr val="000000"/>
                </a:solidFill>
                <a:latin typeface="Calibri"/>
                <a:cs typeface="Calibri"/>
              </a:rPr>
              <a:t> </a:t>
            </a:r>
            <a:r>
              <a:rPr lang="en-NZ" sz="2800" b="1" kern="0" err="1">
                <a:solidFill>
                  <a:srgbClr val="000000"/>
                </a:solidFill>
                <a:latin typeface="Calibri"/>
                <a:cs typeface="Calibri"/>
              </a:rPr>
              <a:t>ngā</a:t>
            </a:r>
            <a:r>
              <a:rPr lang="en-NZ" sz="2800" b="1" kern="0">
                <a:solidFill>
                  <a:srgbClr val="000000"/>
                </a:solidFill>
                <a:latin typeface="Calibri"/>
                <a:cs typeface="Calibri"/>
              </a:rPr>
              <a:t> </a:t>
            </a:r>
            <a:r>
              <a:rPr lang="en-NZ" sz="2800" b="1" kern="0" err="1">
                <a:solidFill>
                  <a:srgbClr val="000000"/>
                </a:solidFill>
                <a:latin typeface="Calibri"/>
                <a:cs typeface="Calibri"/>
              </a:rPr>
              <a:t>ope</a:t>
            </a:r>
            <a:r>
              <a:rPr lang="en-NZ" sz="2800" b="1" kern="0">
                <a:solidFill>
                  <a:srgbClr val="000000"/>
                </a:solidFill>
                <a:latin typeface="Calibri"/>
                <a:cs typeface="Calibri"/>
              </a:rPr>
              <a:t> </a:t>
            </a:r>
            <a:r>
              <a:rPr lang="en-NZ" sz="2800" kern="0">
                <a:solidFill>
                  <a:srgbClr val="000000"/>
                </a:solidFill>
                <a:latin typeface="Calibri"/>
                <a:cs typeface="Calibri"/>
              </a:rPr>
              <a:t>– Be the voice of welcome</a:t>
            </a:r>
          </a:p>
          <a:p>
            <a:pPr marL="285750" indent="-285750">
              <a:lnSpc>
                <a:spcPct val="150000"/>
              </a:lnSpc>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NZ" sz="2800" b="1" kern="0" err="1">
                <a:solidFill>
                  <a:srgbClr val="000000"/>
                </a:solidFill>
                <a:latin typeface="Calibri"/>
                <a:cs typeface="Calibri"/>
              </a:rPr>
              <a:t>Whāngaia</a:t>
            </a:r>
            <a:r>
              <a:rPr lang="en-NZ" sz="2800" b="1" kern="0">
                <a:solidFill>
                  <a:srgbClr val="000000"/>
                </a:solidFill>
                <a:latin typeface="Calibri"/>
                <a:cs typeface="Calibri"/>
              </a:rPr>
              <a:t> te iwi </a:t>
            </a:r>
            <a:r>
              <a:rPr lang="en-NZ" sz="2800" kern="0">
                <a:solidFill>
                  <a:srgbClr val="000000"/>
                </a:solidFill>
                <a:latin typeface="Calibri"/>
                <a:cs typeface="Calibri"/>
              </a:rPr>
              <a:t>– Sustain the people</a:t>
            </a:r>
          </a:p>
          <a:p>
            <a:pPr marL="285750" indent="-285750">
              <a:lnSpc>
                <a:spcPct val="150000"/>
              </a:lnSpc>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NZ" sz="2800" b="1" kern="0">
                <a:solidFill>
                  <a:srgbClr val="000000"/>
                </a:solidFill>
                <a:latin typeface="Calibri"/>
                <a:cs typeface="Calibri"/>
              </a:rPr>
              <a:t>Ka </a:t>
            </a:r>
            <a:r>
              <a:rPr lang="en-NZ" sz="2800" b="1" kern="0" err="1">
                <a:solidFill>
                  <a:srgbClr val="000000"/>
                </a:solidFill>
                <a:latin typeface="Calibri"/>
                <a:cs typeface="Calibri"/>
              </a:rPr>
              <a:t>hoki</a:t>
            </a:r>
            <a:r>
              <a:rPr lang="en-NZ" sz="2800" b="1" kern="0">
                <a:solidFill>
                  <a:srgbClr val="000000"/>
                </a:solidFill>
                <a:latin typeface="Calibri"/>
                <a:cs typeface="Calibri"/>
              </a:rPr>
              <a:t> </a:t>
            </a:r>
            <a:r>
              <a:rPr lang="en-NZ" sz="2800" b="1" kern="0" err="1">
                <a:solidFill>
                  <a:srgbClr val="000000"/>
                </a:solidFill>
                <a:latin typeface="Calibri"/>
                <a:cs typeface="Calibri"/>
              </a:rPr>
              <a:t>kōmuri</a:t>
            </a:r>
            <a:r>
              <a:rPr lang="en-NZ" sz="2800" b="1" kern="0">
                <a:solidFill>
                  <a:srgbClr val="000000"/>
                </a:solidFill>
                <a:latin typeface="Calibri"/>
                <a:cs typeface="Calibri"/>
              </a:rPr>
              <a:t> </a:t>
            </a:r>
            <a:r>
              <a:rPr lang="en-NZ" sz="2800" b="1" kern="0" err="1">
                <a:solidFill>
                  <a:srgbClr val="000000"/>
                </a:solidFill>
                <a:latin typeface="Calibri"/>
                <a:cs typeface="Calibri"/>
              </a:rPr>
              <a:t>ngā</a:t>
            </a:r>
            <a:r>
              <a:rPr lang="en-NZ" sz="2800" b="1" kern="0">
                <a:solidFill>
                  <a:srgbClr val="000000"/>
                </a:solidFill>
                <a:latin typeface="Calibri"/>
                <a:cs typeface="Calibri"/>
              </a:rPr>
              <a:t> </a:t>
            </a:r>
            <a:r>
              <a:rPr lang="en-NZ" sz="2800" b="1" kern="0" err="1">
                <a:solidFill>
                  <a:srgbClr val="000000"/>
                </a:solidFill>
                <a:latin typeface="Calibri"/>
                <a:cs typeface="Calibri"/>
              </a:rPr>
              <a:t>whakaaro</a:t>
            </a:r>
            <a:r>
              <a:rPr lang="en-NZ" sz="2800" b="1" kern="0">
                <a:solidFill>
                  <a:srgbClr val="000000"/>
                </a:solidFill>
                <a:latin typeface="Calibri"/>
                <a:cs typeface="Calibri"/>
              </a:rPr>
              <a:t> kia </a:t>
            </a:r>
            <a:r>
              <a:rPr lang="en-NZ" sz="2800" b="1" kern="0" err="1">
                <a:solidFill>
                  <a:srgbClr val="000000"/>
                </a:solidFill>
                <a:latin typeface="Calibri"/>
                <a:cs typeface="Calibri"/>
              </a:rPr>
              <a:t>anga</a:t>
            </a:r>
            <a:r>
              <a:rPr lang="en-NZ" sz="2800" b="1" kern="0">
                <a:solidFill>
                  <a:srgbClr val="000000"/>
                </a:solidFill>
                <a:latin typeface="Calibri"/>
                <a:cs typeface="Calibri"/>
              </a:rPr>
              <a:t> </a:t>
            </a:r>
            <a:r>
              <a:rPr lang="en-NZ" sz="2800" b="1" kern="0" err="1">
                <a:solidFill>
                  <a:srgbClr val="000000"/>
                </a:solidFill>
                <a:latin typeface="Calibri"/>
                <a:cs typeface="Calibri"/>
              </a:rPr>
              <a:t>whakamua</a:t>
            </a:r>
            <a:r>
              <a:rPr lang="en-NZ" sz="2800" b="1" kern="0">
                <a:solidFill>
                  <a:srgbClr val="000000"/>
                </a:solidFill>
                <a:latin typeface="Calibri"/>
                <a:cs typeface="Calibri"/>
              </a:rPr>
              <a:t> te </a:t>
            </a:r>
            <a:r>
              <a:rPr lang="en-NZ" sz="2800" b="1" kern="0" err="1">
                <a:solidFill>
                  <a:srgbClr val="000000"/>
                </a:solidFill>
                <a:latin typeface="Calibri"/>
                <a:cs typeface="Calibri"/>
              </a:rPr>
              <a:t>titiro</a:t>
            </a:r>
            <a:r>
              <a:rPr lang="en-NZ" sz="2800" b="1" kern="0">
                <a:solidFill>
                  <a:srgbClr val="000000"/>
                </a:solidFill>
                <a:latin typeface="Calibri"/>
                <a:cs typeface="Calibri"/>
              </a:rPr>
              <a:t> </a:t>
            </a:r>
            <a:r>
              <a:rPr lang="en-US" sz="2800" kern="0">
                <a:solidFill>
                  <a:srgbClr val="000000"/>
                </a:solidFill>
                <a:latin typeface="Calibri"/>
                <a:cs typeface="Calibri"/>
              </a:rPr>
              <a:t>Turn our minds to the past to determine our way forward</a:t>
            </a:r>
          </a:p>
          <a:p>
            <a:endParaRPr lang="en-NZ" sz="2800" b="0">
              <a:solidFill>
                <a:srgbClr val="323130"/>
              </a:solidFill>
              <a:effectLst/>
            </a:endParaRPr>
          </a:p>
          <a:p>
            <a:endParaRPr lang="en-NZ" sz="2800">
              <a:solidFill>
                <a:srgbClr val="323130"/>
              </a:solidFill>
              <a:effectLst/>
            </a:endParaRPr>
          </a:p>
          <a:p>
            <a:endParaRPr lang="en-NZ" sz="2800">
              <a:solidFill>
                <a:srgbClr val="323130"/>
              </a:solidFill>
              <a:effectLst/>
            </a:endParaRPr>
          </a:p>
          <a:p>
            <a:endParaRPr lang="en-NZ" sz="2800">
              <a:solidFill>
                <a:srgbClr val="323130"/>
              </a:solidFill>
            </a:endParaRPr>
          </a:p>
          <a:p>
            <a:endParaRPr lang="en-NZ" sz="2800">
              <a:solidFill>
                <a:srgbClr val="323130"/>
              </a:solidFill>
              <a:effectLst/>
            </a:endParaRPr>
          </a:p>
        </p:txBody>
      </p:sp>
    </p:spTree>
    <p:extLst>
      <p:ext uri="{BB962C8B-B14F-4D97-AF65-F5344CB8AC3E}">
        <p14:creationId xmlns:p14="http://schemas.microsoft.com/office/powerpoint/2010/main" val="339420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Thanks for all your support</a:t>
            </a:r>
            <a:endParaRPr lang="en-US"/>
          </a:p>
        </p:txBody>
      </p:sp>
      <p:pic>
        <p:nvPicPr>
          <p:cNvPr id="4" name="Picture 3" descr="Shape&#10;&#10;Description automatically generated">
            <a:extLst>
              <a:ext uri="{FF2B5EF4-FFF2-40B4-BE49-F238E27FC236}">
                <a16:creationId xmlns:a16="http://schemas.microsoft.com/office/drawing/2014/main" id="{FE5AF188-7F61-411C-BA78-0BA7155AD5EF}"/>
              </a:ext>
            </a:extLst>
          </p:cNvPr>
          <p:cNvPicPr>
            <a:picLocks noChangeAspect="1"/>
          </p:cNvPicPr>
          <p:nvPr/>
        </p:nvPicPr>
        <p:blipFill rotWithShape="1">
          <a:blip r:embed="rId3">
            <a:extLst>
              <a:ext uri="{28A0092B-C50C-407E-A947-70E740481C1C}">
                <a14:useLocalDpi xmlns:a14="http://schemas.microsoft.com/office/drawing/2010/main" val="0"/>
              </a:ext>
            </a:extLst>
          </a:blip>
          <a:srcRect l="17504" t="6061" r="17525" b="34901"/>
          <a:stretch/>
        </p:blipFill>
        <p:spPr>
          <a:xfrm>
            <a:off x="1504336" y="1693606"/>
            <a:ext cx="7581661" cy="5164394"/>
          </a:xfrm>
          <a:prstGeom prst="rect">
            <a:avLst/>
          </a:prstGeom>
        </p:spPr>
      </p:pic>
    </p:spTree>
    <p:extLst>
      <p:ext uri="{BB962C8B-B14F-4D97-AF65-F5344CB8AC3E}">
        <p14:creationId xmlns:p14="http://schemas.microsoft.com/office/powerpoint/2010/main" val="139408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Registering drinking water supplies</a:t>
            </a:r>
            <a:endParaRPr lang="en-US"/>
          </a:p>
        </p:txBody>
      </p:sp>
      <p:sp>
        <p:nvSpPr>
          <p:cNvPr id="3" name="object 4">
            <a:extLst>
              <a:ext uri="{FF2B5EF4-FFF2-40B4-BE49-F238E27FC236}">
                <a16:creationId xmlns:a16="http://schemas.microsoft.com/office/drawing/2014/main" id="{03DE31EF-9C15-47D9-B3B5-ECAE2A11D473}"/>
              </a:ext>
            </a:extLst>
          </p:cNvPr>
          <p:cNvSpPr txBox="1"/>
          <p:nvPr/>
        </p:nvSpPr>
        <p:spPr>
          <a:xfrm>
            <a:off x="838192" y="1178830"/>
            <a:ext cx="9898302" cy="3294496"/>
          </a:xfrm>
          <a:prstGeom prst="rect">
            <a:avLst/>
          </a:prstGeom>
          <a:noFill/>
          <a:ln cap="flat">
            <a:noFill/>
          </a:ln>
        </p:spPr>
        <p:txBody>
          <a:bodyPr vert="horz" wrap="square" lIns="0" tIns="245114" rIns="0" bIns="0" numCol="1" anchor="t" anchorCtr="0" compatLnSpc="1">
            <a:spAutoFit/>
          </a:bodyPr>
          <a:lstStyle/>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1,995 registered supplies were migrated from the Ministry of Health to Hinekōrako, our online self-service portal </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Each supplier needs to log in to complete their registration with us</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100% large suppliers registered</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We’re working through re-registering 1,200 small registered suppliers</a:t>
            </a:r>
          </a:p>
        </p:txBody>
      </p:sp>
      <p:sp>
        <p:nvSpPr>
          <p:cNvPr id="5" name="TextBox 4">
            <a:extLst>
              <a:ext uri="{FF2B5EF4-FFF2-40B4-BE49-F238E27FC236}">
                <a16:creationId xmlns:a16="http://schemas.microsoft.com/office/drawing/2014/main" id="{C094600B-9C26-42B9-82F7-AF51294B7332}"/>
              </a:ext>
            </a:extLst>
          </p:cNvPr>
          <p:cNvSpPr txBox="1"/>
          <p:nvPr/>
        </p:nvSpPr>
        <p:spPr>
          <a:xfrm>
            <a:off x="838192" y="4676927"/>
            <a:ext cx="9472509" cy="1569660"/>
          </a:xfrm>
          <a:prstGeom prst="rect">
            <a:avLst/>
          </a:prstGeom>
          <a:noFill/>
        </p:spPr>
        <p:txBody>
          <a:bodyPr wrap="square" rtlCol="0">
            <a:spAutoFit/>
          </a:bodyPr>
          <a:lstStyle/>
          <a:p>
            <a:r>
              <a:rPr lang="en-NZ" sz="4800">
                <a:solidFill>
                  <a:srgbClr val="00ABBD"/>
                </a:solidFill>
              </a:rPr>
              <a:t>Congratulations and thanks for your support!</a:t>
            </a:r>
          </a:p>
        </p:txBody>
      </p:sp>
    </p:spTree>
    <p:extLst>
      <p:ext uri="{BB962C8B-B14F-4D97-AF65-F5344CB8AC3E}">
        <p14:creationId xmlns:p14="http://schemas.microsoft.com/office/powerpoint/2010/main" val="185446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615553"/>
          </a:xfrm>
          <a:prstGeom prst="rect">
            <a:avLst/>
          </a:prstGeom>
          <a:noFill/>
          <a:ln>
            <a:noFill/>
          </a:ln>
        </p:spPr>
        <p:txBody>
          <a:bodyPr vert="horz" wrap="square" lIns="0" tIns="0" rIns="0" bIns="0" anchor="t" anchorCtr="0" compatLnSpc="1">
            <a:spAutoFit/>
          </a:bodyPr>
          <a:lstStyle/>
          <a:p>
            <a:pPr marL="12700">
              <a:spcBef>
                <a:spcPts val="100"/>
              </a:spcBef>
            </a:pPr>
            <a:r>
              <a:rPr lang="en-NZ" sz="4000" b="1" spc="-5">
                <a:solidFill>
                  <a:srgbClr val="005A83"/>
                </a:solidFill>
                <a:latin typeface="Calibri"/>
                <a:cs typeface="Calibri"/>
              </a:rPr>
              <a:t>Verifying drinking water supplies</a:t>
            </a:r>
            <a:endParaRPr lang="en-US"/>
          </a:p>
        </p:txBody>
      </p:sp>
      <p:sp>
        <p:nvSpPr>
          <p:cNvPr id="3" name="object 4">
            <a:extLst>
              <a:ext uri="{FF2B5EF4-FFF2-40B4-BE49-F238E27FC236}">
                <a16:creationId xmlns:a16="http://schemas.microsoft.com/office/drawing/2014/main" id="{03DE31EF-9C15-47D9-B3B5-ECAE2A11D473}"/>
              </a:ext>
            </a:extLst>
          </p:cNvPr>
          <p:cNvSpPr txBox="1"/>
          <p:nvPr/>
        </p:nvSpPr>
        <p:spPr>
          <a:xfrm>
            <a:off x="838192" y="1178830"/>
            <a:ext cx="9898302" cy="5171933"/>
          </a:xfrm>
          <a:prstGeom prst="rect">
            <a:avLst/>
          </a:prstGeom>
          <a:noFill/>
          <a:ln cap="flat">
            <a:noFill/>
          </a:ln>
        </p:spPr>
        <p:txBody>
          <a:bodyPr vert="horz" wrap="square" lIns="0" tIns="245114" rIns="0" bIns="0" numCol="1" anchor="t" anchorCtr="0" compatLnSpc="1">
            <a:spAutoFit/>
          </a:bodyPr>
          <a:lstStyle/>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600" kern="0">
                <a:solidFill>
                  <a:srgbClr val="000000"/>
                </a:solidFill>
                <a:latin typeface="Calibri"/>
                <a:cs typeface="Calibri"/>
              </a:rPr>
              <a:t>The data for every supply needs checking and validating in Hinekōrako. This is important because: </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600" kern="0">
                <a:solidFill>
                  <a:srgbClr val="000000"/>
                </a:solidFill>
                <a:latin typeface="Calibri"/>
                <a:cs typeface="Calibri"/>
              </a:rPr>
              <a:t>Consumers are relying on access to accurate information in the Public Register</a:t>
            </a:r>
          </a:p>
          <a:p>
            <a:pPr marL="742950" lvl="1"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600" kern="0">
                <a:solidFill>
                  <a:srgbClr val="000000"/>
                </a:solidFill>
                <a:latin typeface="Calibri"/>
                <a:cs typeface="Calibri"/>
              </a:rPr>
              <a:t>Water carriers are relying on supplies to be verified so that they can access Hinekōrako and formally register</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600" kern="0">
                <a:solidFill>
                  <a:srgbClr val="000000"/>
                </a:solidFill>
                <a:latin typeface="Calibri"/>
                <a:cs typeface="Calibri"/>
              </a:rPr>
              <a:t>Large suppliers are working through their supplies</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600" kern="0">
                <a:solidFill>
                  <a:srgbClr val="000000"/>
                </a:solidFill>
                <a:latin typeface="Calibri"/>
                <a:cs typeface="Calibri"/>
              </a:rPr>
              <a:t>33% have verified all their supplies</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600" kern="0">
                <a:solidFill>
                  <a:srgbClr val="000000"/>
                </a:solidFill>
                <a:latin typeface="Calibri"/>
                <a:cs typeface="Calibri"/>
              </a:rPr>
              <a:t>Some are complex, some easy</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600" kern="0">
                <a:solidFill>
                  <a:srgbClr val="000000"/>
                </a:solidFill>
                <a:latin typeface="Calibri"/>
                <a:cs typeface="Calibri"/>
              </a:rPr>
              <a:t>Small registered suppliers are just starting this</a:t>
            </a:r>
          </a:p>
        </p:txBody>
      </p:sp>
    </p:spTree>
    <p:extLst>
      <p:ext uri="{BB962C8B-B14F-4D97-AF65-F5344CB8AC3E}">
        <p14:creationId xmlns:p14="http://schemas.microsoft.com/office/powerpoint/2010/main" val="4469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8F6D-5BA7-411B-882B-97466105AA0F}"/>
              </a:ext>
            </a:extLst>
          </p:cNvPr>
          <p:cNvSpPr txBox="1">
            <a:spLocks noGrp="1"/>
          </p:cNvSpPr>
          <p:nvPr>
            <p:ph type="title"/>
          </p:nvPr>
        </p:nvSpPr>
        <p:spPr>
          <a:xfrm>
            <a:off x="679902" y="469603"/>
            <a:ext cx="9287368" cy="1231106"/>
          </a:xfrm>
          <a:prstGeom prst="rect">
            <a:avLst/>
          </a:prstGeom>
          <a:noFill/>
          <a:ln>
            <a:noFill/>
          </a:ln>
        </p:spPr>
        <p:txBody>
          <a:bodyPr vert="horz" wrap="square" lIns="0" tIns="0" rIns="0" bIns="0" anchor="t" anchorCtr="0" compatLnSpc="1">
            <a:spAutoFit/>
          </a:bodyPr>
          <a:lstStyle/>
          <a:p>
            <a:pPr marL="12700">
              <a:spcBef>
                <a:spcPts val="100"/>
              </a:spcBef>
            </a:pPr>
            <a:r>
              <a:rPr lang="en-US" sz="4000" b="1" spc="-5">
                <a:solidFill>
                  <a:srgbClr val="005A83"/>
                </a:solidFill>
                <a:latin typeface="Calibri"/>
                <a:cs typeface="Calibri"/>
              </a:rPr>
              <a:t>Congratulations to those that have verified </a:t>
            </a:r>
            <a:br>
              <a:rPr lang="en-US" sz="4000" b="1" spc="-5">
                <a:solidFill>
                  <a:srgbClr val="005A83"/>
                </a:solidFill>
                <a:latin typeface="Calibri"/>
                <a:cs typeface="Calibri"/>
              </a:rPr>
            </a:br>
            <a:r>
              <a:rPr lang="en-US" sz="4000" b="1" spc="-5">
                <a:solidFill>
                  <a:srgbClr val="005A83"/>
                </a:solidFill>
                <a:latin typeface="Calibri"/>
                <a:cs typeface="Calibri"/>
              </a:rPr>
              <a:t>100% of their supplies</a:t>
            </a:r>
            <a:endParaRPr lang="en-US"/>
          </a:p>
        </p:txBody>
      </p:sp>
      <p:sp>
        <p:nvSpPr>
          <p:cNvPr id="3" name="Text Placeholder 2">
            <a:extLst>
              <a:ext uri="{FF2B5EF4-FFF2-40B4-BE49-F238E27FC236}">
                <a16:creationId xmlns:a16="http://schemas.microsoft.com/office/drawing/2014/main" id="{2332EEA8-637A-4EDA-B423-7D5A24E1974A}"/>
              </a:ext>
            </a:extLst>
          </p:cNvPr>
          <p:cNvSpPr txBox="1">
            <a:spLocks noGrp="1"/>
          </p:cNvSpPr>
          <p:nvPr>
            <p:ph idx="1"/>
          </p:nvPr>
        </p:nvSpPr>
        <p:spPr>
          <a:xfrm>
            <a:off x="679902" y="1815797"/>
            <a:ext cx="10364602" cy="246221"/>
          </a:xfrm>
          <a:prstGeom prst="rect">
            <a:avLst/>
          </a:prstGeom>
          <a:noFill/>
          <a:ln>
            <a:noFill/>
          </a:ln>
        </p:spPr>
        <p:txBody>
          <a:bodyPr vert="horz" wrap="square" lIns="0" tIns="0" rIns="0" bIns="0" anchor="t" anchorCtr="0" compatLnSpc="1">
            <a:spAutoFit/>
          </a:bodyPr>
          <a:lstStyle/>
          <a:p>
            <a:pPr>
              <a:buClr>
                <a:srgbClr val="00ABC5"/>
              </a:buClr>
            </a:pPr>
            <a:r>
              <a:rPr lang="en-NZ" sz="1600" i="1">
                <a:cs typeface="Calibri"/>
              </a:rPr>
              <a:t>As at 9am, 18 February 2021 </a:t>
            </a:r>
          </a:p>
        </p:txBody>
      </p:sp>
      <p:sp>
        <p:nvSpPr>
          <p:cNvPr id="4" name="Text Placeholder 2">
            <a:extLst>
              <a:ext uri="{FF2B5EF4-FFF2-40B4-BE49-F238E27FC236}">
                <a16:creationId xmlns:a16="http://schemas.microsoft.com/office/drawing/2014/main" id="{E2C13B65-6D42-4103-8CE1-29E8E9A659AD}"/>
              </a:ext>
            </a:extLst>
          </p:cNvPr>
          <p:cNvSpPr txBox="1">
            <a:spLocks/>
          </p:cNvSpPr>
          <p:nvPr/>
        </p:nvSpPr>
        <p:spPr>
          <a:xfrm>
            <a:off x="679902" y="2358932"/>
            <a:ext cx="4643684" cy="3385542"/>
          </a:xfrm>
          <a:prstGeom prst="rect">
            <a:avLst/>
          </a:prstGeom>
          <a:noFill/>
          <a:ln>
            <a:noFill/>
          </a:ln>
        </p:spPr>
        <p:txBody>
          <a:bodyPr vert="horz" wrap="square" lIns="0" tIns="0" rIns="0" bIns="0" anchor="t" anchorCtr="0" compatLnSpc="1">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buClr>
                <a:srgbClr val="00ABC5"/>
              </a:buClr>
              <a:buFont typeface="Arial" panose="020B0604020202020204" pitchFamily="34" charset="0"/>
              <a:buChar char="•"/>
            </a:pPr>
            <a:r>
              <a:rPr lang="en-US" sz="2000" kern="0">
                <a:solidFill>
                  <a:sysClr val="windowText" lastClr="000000"/>
                </a:solidFill>
                <a:cs typeface="Calibri"/>
              </a:rPr>
              <a:t>Chatham Islands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Clutha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Gisborne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Gore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Hurunui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Kaikoura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Kapiti Coast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Napier City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Nelson City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New Plymouth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Opotiki District Council</a:t>
            </a:r>
            <a:endParaRPr lang="en-US" sz="2400" kern="0">
              <a:solidFill>
                <a:sysClr val="windowText" lastClr="000000"/>
              </a:solidFill>
              <a:cs typeface="Calibri"/>
            </a:endParaRPr>
          </a:p>
        </p:txBody>
      </p:sp>
      <p:sp>
        <p:nvSpPr>
          <p:cNvPr id="5" name="Text Placeholder 2">
            <a:extLst>
              <a:ext uri="{FF2B5EF4-FFF2-40B4-BE49-F238E27FC236}">
                <a16:creationId xmlns:a16="http://schemas.microsoft.com/office/drawing/2014/main" id="{C7FB9828-054B-4251-BED7-7A84A9CC5449}"/>
              </a:ext>
            </a:extLst>
          </p:cNvPr>
          <p:cNvSpPr txBox="1">
            <a:spLocks/>
          </p:cNvSpPr>
          <p:nvPr/>
        </p:nvSpPr>
        <p:spPr>
          <a:xfrm>
            <a:off x="5323586" y="2325746"/>
            <a:ext cx="4643684" cy="3385542"/>
          </a:xfrm>
          <a:prstGeom prst="rect">
            <a:avLst/>
          </a:prstGeom>
          <a:noFill/>
          <a:ln>
            <a:noFill/>
          </a:ln>
        </p:spPr>
        <p:txBody>
          <a:bodyPr vert="horz" wrap="square" lIns="0" tIns="0" rIns="0" bIns="0" anchor="t" anchorCtr="0" compatLnSpc="1">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buClr>
                <a:srgbClr val="00ABC5"/>
              </a:buClr>
              <a:buFont typeface="Arial" panose="020B0604020202020204" pitchFamily="34" charset="0"/>
              <a:buChar char="•"/>
            </a:pPr>
            <a:r>
              <a:rPr lang="en-US" sz="2000" kern="0">
                <a:solidFill>
                  <a:sysClr val="windowText" lastClr="000000"/>
                </a:solidFill>
                <a:cs typeface="Calibri"/>
              </a:rPr>
              <a:t>Ruapehu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Southland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Stratford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Taupo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Timaru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Waimakariri District Council</a:t>
            </a:r>
          </a:p>
          <a:p>
            <a:pPr marL="342900" indent="-342900">
              <a:buClr>
                <a:srgbClr val="00ABC5"/>
              </a:buClr>
              <a:buFont typeface="Arial" panose="020B0604020202020204" pitchFamily="34" charset="0"/>
              <a:buChar char="•"/>
            </a:pPr>
            <a:r>
              <a:rPr lang="en-US" sz="2000" kern="0" err="1">
                <a:solidFill>
                  <a:sysClr val="windowText" lastClr="000000"/>
                </a:solidFill>
                <a:cs typeface="Calibri"/>
              </a:rPr>
              <a:t>Waipa</a:t>
            </a:r>
            <a:r>
              <a:rPr lang="en-US" sz="2000" kern="0">
                <a:solidFill>
                  <a:sysClr val="windowText" lastClr="000000"/>
                </a:solidFill>
                <a:cs typeface="Calibri"/>
              </a:rPr>
              <a:t>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Waitomo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Westland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Whakatane District Council</a:t>
            </a:r>
          </a:p>
          <a:p>
            <a:pPr marL="342900" indent="-342900">
              <a:buClr>
                <a:srgbClr val="00ABC5"/>
              </a:buClr>
              <a:buFont typeface="Arial" panose="020B0604020202020204" pitchFamily="34" charset="0"/>
              <a:buChar char="•"/>
            </a:pPr>
            <a:r>
              <a:rPr lang="en-US" sz="2000" kern="0">
                <a:solidFill>
                  <a:sysClr val="windowText" lastClr="000000"/>
                </a:solidFill>
                <a:cs typeface="Calibri"/>
              </a:rPr>
              <a:t>Whangarei District Council</a:t>
            </a:r>
            <a:endParaRPr lang="en-US" sz="2400" kern="0">
              <a:solidFill>
                <a:sysClr val="windowText" lastClr="000000"/>
              </a:solidFill>
              <a:cs typeface="Calibri"/>
            </a:endParaRPr>
          </a:p>
        </p:txBody>
      </p:sp>
    </p:spTree>
    <p:extLst>
      <p:ext uri="{BB962C8B-B14F-4D97-AF65-F5344CB8AC3E}">
        <p14:creationId xmlns:p14="http://schemas.microsoft.com/office/powerpoint/2010/main" val="373113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D6CA349-4605-435F-A3CD-0DBCFA59AA69}"/>
              </a:ext>
            </a:extLst>
          </p:cNvPr>
          <p:cNvSpPr txBox="1">
            <a:spLocks noGrp="1"/>
          </p:cNvSpPr>
          <p:nvPr>
            <p:ph type="title"/>
          </p:nvPr>
        </p:nvSpPr>
        <p:spPr>
          <a:xfrm>
            <a:off x="838192" y="451003"/>
            <a:ext cx="8817705" cy="628378"/>
          </a:xfrm>
          <a:prstGeom prst="rect">
            <a:avLst/>
          </a:prstGeom>
          <a:noFill/>
          <a:ln>
            <a:noFill/>
          </a:ln>
        </p:spPr>
        <p:txBody>
          <a:bodyPr vert="horz" wrap="square" lIns="0" tIns="12701" rIns="0" bIns="0" anchor="t" anchorCtr="0" compatLnSpc="1">
            <a:spAutoFit/>
          </a:bodyPr>
          <a:lstStyle/>
          <a:p>
            <a:pPr marL="12700" lvl="0">
              <a:spcBef>
                <a:spcPts val="100"/>
              </a:spcBef>
            </a:pPr>
            <a:r>
              <a:rPr lang="mi-NZ" sz="4000" b="1" spc="-5">
                <a:solidFill>
                  <a:srgbClr val="005A83"/>
                </a:solidFill>
                <a:latin typeface="Calibri"/>
                <a:cs typeface="Calibri"/>
              </a:rPr>
              <a:t>A </a:t>
            </a:r>
            <a:r>
              <a:rPr lang="mi-NZ" sz="4000" b="1" spc="-5" err="1">
                <a:solidFill>
                  <a:srgbClr val="005A83"/>
                </a:solidFill>
                <a:latin typeface="Calibri"/>
                <a:cs typeface="Calibri"/>
              </a:rPr>
              <a:t>balanced</a:t>
            </a:r>
            <a:r>
              <a:rPr lang="mi-NZ" sz="4000" b="1" spc="-5">
                <a:solidFill>
                  <a:srgbClr val="005A83"/>
                </a:solidFill>
                <a:latin typeface="Calibri"/>
                <a:cs typeface="Calibri"/>
              </a:rPr>
              <a:t> </a:t>
            </a:r>
            <a:r>
              <a:rPr lang="mi-NZ" sz="4000" b="1" spc="-5" err="1">
                <a:solidFill>
                  <a:srgbClr val="005A83"/>
                </a:solidFill>
                <a:latin typeface="Calibri"/>
                <a:cs typeface="Calibri"/>
              </a:rPr>
              <a:t>regulatory</a:t>
            </a:r>
            <a:r>
              <a:rPr lang="mi-NZ" sz="4000" b="1" spc="-5">
                <a:solidFill>
                  <a:srgbClr val="005A83"/>
                </a:solidFill>
                <a:latin typeface="Calibri"/>
                <a:cs typeface="Calibri"/>
              </a:rPr>
              <a:t> </a:t>
            </a:r>
            <a:r>
              <a:rPr lang="mi-NZ" sz="4000" b="1" spc="-5" err="1">
                <a:solidFill>
                  <a:srgbClr val="005A83"/>
                </a:solidFill>
                <a:latin typeface="Calibri"/>
                <a:cs typeface="Calibri"/>
              </a:rPr>
              <a:t>approach</a:t>
            </a:r>
            <a:endParaRPr lang="mi-NZ" sz="4000" b="1" spc="-5">
              <a:solidFill>
                <a:srgbClr val="005A83"/>
              </a:solidFill>
              <a:latin typeface="Calibri"/>
              <a:cs typeface="Calibri"/>
            </a:endParaRPr>
          </a:p>
        </p:txBody>
      </p:sp>
      <p:sp>
        <p:nvSpPr>
          <p:cNvPr id="3" name="object 4">
            <a:extLst>
              <a:ext uri="{FF2B5EF4-FFF2-40B4-BE49-F238E27FC236}">
                <a16:creationId xmlns:a16="http://schemas.microsoft.com/office/drawing/2014/main" id="{E331C749-BD11-4133-8B27-4455EB3CD822}"/>
              </a:ext>
            </a:extLst>
          </p:cNvPr>
          <p:cNvSpPr txBox="1"/>
          <p:nvPr/>
        </p:nvSpPr>
        <p:spPr>
          <a:xfrm>
            <a:off x="838192" y="1178830"/>
            <a:ext cx="9963313" cy="4894934"/>
          </a:xfrm>
          <a:prstGeom prst="rect">
            <a:avLst/>
          </a:prstGeom>
          <a:noFill/>
          <a:ln cap="flat">
            <a:noFill/>
          </a:ln>
        </p:spPr>
        <p:txBody>
          <a:bodyPr vert="horz" wrap="square" lIns="0" tIns="245114" rIns="0" bIns="0" numCol="1" anchor="t" anchorCtr="0" compatLnSpc="1">
            <a:spAutoFit/>
          </a:bodyPr>
          <a:lstStyle/>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Focusing on protecting public health and supporting the water services sector to improve its performance and environmental outcomes</a:t>
            </a:r>
            <a:endParaRPr lang="en-US"/>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Assistance and support </a:t>
            </a:r>
            <a:endParaRPr lang="en-US"/>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Making sure what we ask is as simple, clear and cost-effective as possible</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err="1">
                <a:solidFill>
                  <a:srgbClr val="000000"/>
                </a:solidFill>
                <a:latin typeface="Calibri"/>
                <a:cs typeface="Calibri"/>
              </a:rPr>
              <a:t>Incentivising</a:t>
            </a:r>
            <a:r>
              <a:rPr lang="en-US" sz="2800" kern="0">
                <a:solidFill>
                  <a:srgbClr val="000000"/>
                </a:solidFill>
                <a:latin typeface="Calibri"/>
                <a:cs typeface="Calibri"/>
              </a:rPr>
              <a:t> good practice</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r>
              <a:rPr lang="en-US" sz="2800" kern="0">
                <a:solidFill>
                  <a:srgbClr val="000000"/>
                </a:solidFill>
                <a:latin typeface="Calibri"/>
                <a:cs typeface="Calibri"/>
              </a:rPr>
              <a:t>Adjusting our response to the scale and nature of the risk</a:t>
            </a:r>
          </a:p>
          <a:p>
            <a:pPr marL="285750" indent="-285750">
              <a:spcBef>
                <a:spcPts val="600"/>
              </a:spcBef>
              <a:spcAft>
                <a:spcPts val="600"/>
              </a:spcAft>
              <a:buClr>
                <a:srgbClr val="00ABC5"/>
              </a:buClr>
              <a:buSzPct val="100000"/>
              <a:buFont typeface="Arial,Sans-Serif" pitchFamily="34"/>
              <a:buChar char="•"/>
              <a:defRPr sz="1800" b="0" i="0" u="none" strike="noStrike" kern="0" cap="none" spc="0" baseline="0">
                <a:solidFill>
                  <a:srgbClr val="000000"/>
                </a:solidFill>
                <a:uFillTx/>
              </a:defRPr>
            </a:pPr>
            <a:endParaRPr lang="en-US" sz="2800" kern="0">
              <a:solidFill>
                <a:srgbClr val="000000"/>
              </a:solidFill>
              <a:latin typeface="Calibri"/>
              <a:cs typeface="Calibri"/>
            </a:endParaRPr>
          </a:p>
        </p:txBody>
      </p:sp>
    </p:spTree>
    <p:extLst>
      <p:ext uri="{BB962C8B-B14F-4D97-AF65-F5344CB8AC3E}">
        <p14:creationId xmlns:p14="http://schemas.microsoft.com/office/powerpoint/2010/main" val="39903196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id="{3A8AE445-88BE-408A-9A41-FA812609EB49}" vid="{04390B81-8411-4DB0-830A-049A0E037360}"/>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0f84bba906045b4af568ee102a52dcb xmlns="fe5d3422-d9dd-445a-a09e-4ef6652ad33b">
      <Terms xmlns="http://schemas.microsoft.com/office/infopath/2007/PartnerControls">
        <TermInfo xmlns="http://schemas.microsoft.com/office/infopath/2007/PartnerControls">
          <TermName xmlns="http://schemas.microsoft.com/office/infopath/2007/PartnerControls">BCS</TermName>
          <TermId xmlns="http://schemas.microsoft.com/office/infopath/2007/PartnerControls">fe27fdf8-0f5f-4818-8814-5d57df057769</TermId>
        </TermInfo>
      </Terms>
    </i0f84bba906045b4af568ee102a52dcb>
    <TaxCatchAll xmlns="fe5d3422-d9dd-445a-a09e-4ef6652ad33b">
      <Value>10</Value>
    </TaxCatchAll>
    <_dlc_DocId xmlns="fe5d3422-d9dd-445a-a09e-4ef6652ad33b">ARAWAI-1830446410-1043</_dlc_DocId>
    <_dlc_DocIdUrl xmlns="fe5d3422-d9dd-445a-a09e-4ef6652ad33b">
      <Url>https://taumataarowai.sharepoint.com/sites/DMS_Communications/_layouts/15/DocIdRedir.aspx?ID=ARAWAI-1830446410-1043</Url>
      <Description>ARAWAI-1830446410-1043</Description>
    </_dlc_DocIdUrl>
    <SharedWithUsers xmlns="fe5d3422-d9dd-445a-a09e-4ef6652ad33b">
      <UserInfo>
        <DisplayName>Jim Graham</DisplayName>
        <AccountId>60</AccountId>
        <AccountType/>
      </UserInfo>
      <UserInfo>
        <DisplayName>Ray McMillan</DisplayName>
        <AccountId>58</AccountId>
        <AccountType/>
      </UserInfo>
      <UserInfo>
        <DisplayName>Katy Te Amo</DisplayName>
        <AccountId>23</AccountId>
        <AccountType/>
      </UserInfo>
      <UserInfo>
        <DisplayName>SharingLinks.9879b32b-958d-40f4-9fc8-ade150e07e16.OrganizationEdit.5c5fd054-e7aa-4e7b-a52c-55fc78229ee7</DisplayName>
        <AccountId>105</AccountId>
        <AccountType/>
      </UserInfo>
      <UserInfo>
        <DisplayName>Caroline Robertson</DisplayName>
        <AccountId>87</AccountId>
        <AccountType/>
      </UserInfo>
      <UserInfo>
        <DisplayName>Natasha Peers</DisplayName>
        <AccountId>65</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E9B2F5FF1332D41B235A0853157704A" ma:contentTypeVersion="142" ma:contentTypeDescription="Create a new document." ma:contentTypeScope="" ma:versionID="562d8e655fe41ed7898a2378d657e3f0">
  <xsd:schema xmlns:xsd="http://www.w3.org/2001/XMLSchema" xmlns:xs="http://www.w3.org/2001/XMLSchema" xmlns:p="http://schemas.microsoft.com/office/2006/metadata/properties" xmlns:ns2="fe5d3422-d9dd-445a-a09e-4ef6652ad33b" xmlns:ns3="4c1b799a-0a51-465c-ad80-7b95a128298c" targetNamespace="http://schemas.microsoft.com/office/2006/metadata/properties" ma:root="true" ma:fieldsID="1524b6eb468e100a8ddb2a679d3550c1" ns2:_="" ns3:_="">
    <xsd:import namespace="fe5d3422-d9dd-445a-a09e-4ef6652ad33b"/>
    <xsd:import namespace="4c1b799a-0a51-465c-ad80-7b95a128298c"/>
    <xsd:element name="properties">
      <xsd:complexType>
        <xsd:sequence>
          <xsd:element name="documentManagement">
            <xsd:complexType>
              <xsd:all>
                <xsd:element ref="ns2:i0f84bba906045b4af568ee102a52dcb" minOccurs="0"/>
                <xsd:element ref="ns2:TaxCatchAll" minOccurs="0"/>
                <xsd:element ref="ns3:MediaServiceMetadata" minOccurs="0"/>
                <xsd:element ref="ns3:MediaServiceFastMetadata" minOccurs="0"/>
                <xsd:element ref="ns3:MediaServiceAutoKeyPoints" minOccurs="0"/>
                <xsd:element ref="ns3:MediaServiceKeyPoints" minOccurs="0"/>
                <xsd:element ref="ns2:_dlc_DocId" minOccurs="0"/>
                <xsd:element ref="ns2:_dlc_DocIdUrl" minOccurs="0"/>
                <xsd:element ref="ns2:_dlc_DocIdPersistId" minOccurs="0"/>
                <xsd:element ref="ns3:MediaServiceDateTaken" minOccurs="0"/>
                <xsd:element ref="ns3:MediaLengthInSecond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d3422-d9dd-445a-a09e-4ef6652ad33b" elementFormDefault="qualified">
    <xsd:import namespace="http://schemas.microsoft.com/office/2006/documentManagement/types"/>
    <xsd:import namespace="http://schemas.microsoft.com/office/infopath/2007/PartnerControls"/>
    <xsd:element name="i0f84bba906045b4af568ee102a52dcb" ma:index="9" nillable="true" ma:taxonomy="true" ma:internalName="i0f84bba906045b4af568ee102a52dcb" ma:taxonomyFieldName="RevIMBCS" ma:displayName="Record Classification" ma:indexed="true" ma:default="4;#External Communications|d25f719e-7c44-4539-a841-ad736f7e1c1b" ma:fieldId="{20f84bba-9060-45b4-af56-8ee102a52dcb}" ma:sspId="bd04e065-e87d-43b4-b1aa-988c790d3800" ma:termSetId="8cd2d7f0-9d76-455f-ae25-96860f5827ca" ma:anchorId="a3170b90-8295-4371-9cb0-0d7ea72aa212" ma:open="false" ma:isKeyword="false">
      <xsd:complexType>
        <xsd:sequence>
          <xsd:element ref="pc:Terms" minOccurs="0" maxOccurs="1"/>
        </xsd:sequence>
      </xsd:complexType>
    </xsd:element>
    <xsd:element name="TaxCatchAll" ma:index="10" nillable="true" ma:displayName="Taxonomy Catch All Column" ma:hidden="true" ma:list="{550e51da-28af-4711-9071-626b1f3b4c88}" ma:internalName="TaxCatchAll" ma:showField="CatchAllData" ma:web="fe5d3422-d9dd-445a-a09e-4ef6652ad33b">
      <xsd:complexType>
        <xsd:complexContent>
          <xsd:extension base="dms:MultiChoiceLookup">
            <xsd:sequence>
              <xsd:element name="Value" type="dms:Lookup" maxOccurs="unbounded" minOccurs="0" nillable="true"/>
            </xsd:sequence>
          </xsd:extension>
        </xsd:complexContent>
      </xsd:complex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1b799a-0a51-465c-ad80-7b95a12829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5182F4-72CE-4E2A-95CA-D1EA03BAEC45}">
  <ds:schemaRefs>
    <ds:schemaRef ds:uri="4c1b799a-0a51-465c-ad80-7b95a128298c"/>
    <ds:schemaRef ds:uri="fe5d3422-d9dd-445a-a09e-4ef6652ad3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67A8C63-937B-49C7-85A6-19A4846BA7C7}">
  <ds:schemaRefs>
    <ds:schemaRef ds:uri="http://schemas.microsoft.com/sharepoint/events"/>
  </ds:schemaRefs>
</ds:datastoreItem>
</file>

<file path=customXml/itemProps3.xml><?xml version="1.0" encoding="utf-8"?>
<ds:datastoreItem xmlns:ds="http://schemas.openxmlformats.org/officeDocument/2006/customXml" ds:itemID="{6C8CE8B7-886B-43F1-B8A3-F2A87E5E0197}">
  <ds:schemaRefs>
    <ds:schemaRef ds:uri="http://schemas.microsoft.com/sharepoint/v3/contenttype/forms"/>
  </ds:schemaRefs>
</ds:datastoreItem>
</file>

<file path=customXml/itemProps4.xml><?xml version="1.0" encoding="utf-8"?>
<ds:datastoreItem xmlns:ds="http://schemas.openxmlformats.org/officeDocument/2006/customXml" ds:itemID="{3340BC9A-3A80-40EA-B524-3111963BFAF9}">
  <ds:schemaRefs>
    <ds:schemaRef ds:uri="4c1b799a-0a51-465c-ad80-7b95a128298c"/>
    <ds:schemaRef ds:uri="fe5d3422-d9dd-445a-a09e-4ef6652ad3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Taumata Arowai Quick Update mid-2021</Template>
  <Application>Microsoft Office PowerPoint</Application>
  <PresentationFormat>Widescreen</PresentationFormat>
  <Slides>16</Slides>
  <Notes>16</Notes>
  <HiddenSlides>0</HiddenSlide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1_Office Theme</vt:lpstr>
      <vt:lpstr>2_Office Theme</vt:lpstr>
      <vt:lpstr>4_Office Theme</vt:lpstr>
      <vt:lpstr>PowerPoint Presentation</vt:lpstr>
      <vt:lpstr>Ko wai, ko au, ko tātou </vt:lpstr>
      <vt:lpstr>PowerPoint Presentation</vt:lpstr>
      <vt:lpstr>Our whakatauki</vt:lpstr>
      <vt:lpstr>Thanks for all your support</vt:lpstr>
      <vt:lpstr>Registering drinking water supplies</vt:lpstr>
      <vt:lpstr>Verifying drinking water supplies</vt:lpstr>
      <vt:lpstr>Congratulations to those that have verified  100% of their supplies</vt:lpstr>
      <vt:lpstr>A balanced regulatory approach</vt:lpstr>
      <vt:lpstr>PowerPoint Presentation</vt:lpstr>
      <vt:lpstr>We need your help to get it right</vt:lpstr>
      <vt:lpstr>You can’t fix what you can’t see</vt:lpstr>
      <vt:lpstr>Next challenge for registered suppliers: drinking water safety planning</vt:lpstr>
      <vt:lpstr>Next challenge for unregistered suppliers</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Anders</dc:creator>
  <cp:keywords/>
  <cp:revision>1</cp:revision>
  <cp:lastPrinted>2021-11-03T21:22:48Z</cp:lastPrinted>
  <dcterms:created xsi:type="dcterms:W3CDTF">2021-06-09T22:26:30Z</dcterms:created>
  <dcterms:modified xsi:type="dcterms:W3CDTF">2022-02-22T02:16:06Z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2021-02-02T00:00:00Z</vt:filetime>
  </property>
  <property fmtid="{D5CDD505-2E9C-101B-9397-08002B2CF9AE}" pid="3" name="Creator">
    <vt:lpwstr>Adobe InDesign 15.1 (Macintosh)</vt:lpwstr>
  </property>
  <property fmtid="{D5CDD505-2E9C-101B-9397-08002B2CF9AE}" pid="4" name="LastSaved">
    <vt:filetime>2021-02-01T00:00:00Z</vt:filetime>
  </property>
  <property fmtid="{D5CDD505-2E9C-101B-9397-08002B2CF9AE}" pid="5" name="ContentTypeId">
    <vt:lpwstr>0x0101002E9B2F5FF1332D41B235A0853157704A</vt:lpwstr>
  </property>
  <property fmtid="{D5CDD505-2E9C-101B-9397-08002B2CF9AE}" pid="6" name="hbd7522974844eeaa230746292594dc0">
    <vt:lpwstr>Correspondence|dcd6b05f-dc80-4336-b228-09aebf3d212c</vt:lpwstr>
  </property>
  <property fmtid="{D5CDD505-2E9C-101B-9397-08002B2CF9AE}" pid="7" name="TaxKeyword">
    <vt:lpwstr/>
  </property>
  <property fmtid="{D5CDD505-2E9C-101B-9397-08002B2CF9AE}" pid="8" name="Email Content Type">
    <vt:lpwstr>1;#Correspondence|dcd6b05f-dc80-4336-b228-09aebf3d212c</vt:lpwstr>
  </property>
  <property fmtid="{D5CDD505-2E9C-101B-9397-08002B2CF9AE}" pid="9" name="DIAAdministrationDocumentType">
    <vt:lpwstr/>
  </property>
  <property fmtid="{D5CDD505-2E9C-101B-9397-08002B2CF9AE}" pid="10" name="DIAAnalysisDocumentType">
    <vt:lpwstr/>
  </property>
  <property fmtid="{D5CDD505-2E9C-101B-9397-08002B2CF9AE}" pid="11" name="g8dc687a178b40ba9738f891159de398">
    <vt:lpwstr/>
  </property>
  <property fmtid="{D5CDD505-2E9C-101B-9397-08002B2CF9AE}" pid="12" name="DIAFocusArea">
    <vt:lpwstr/>
  </property>
  <property fmtid="{D5CDD505-2E9C-101B-9397-08002B2CF9AE}" pid="13" name="C3Topic">
    <vt:lpwstr/>
  </property>
  <property fmtid="{D5CDD505-2E9C-101B-9397-08002B2CF9AE}" pid="14" name="DIAReportDocumentType">
    <vt:lpwstr/>
  </property>
  <property fmtid="{D5CDD505-2E9C-101B-9397-08002B2CF9AE}" pid="15" name="ed60e69bc4dc419ea4123b95e405f618">
    <vt:lpwstr/>
  </property>
  <property fmtid="{D5CDD505-2E9C-101B-9397-08002B2CF9AE}" pid="16" name="DIASecurityClassification">
    <vt:lpwstr>2;#UNCLASSIFIED|875d92a8-67e2-4a32-9472-8fe99549e1eb</vt:lpwstr>
  </property>
  <property fmtid="{D5CDD505-2E9C-101B-9397-08002B2CF9AE}" pid="17" name="f7db6f05725346c582133fc3f09905b2">
    <vt:lpwstr/>
  </property>
  <property fmtid="{D5CDD505-2E9C-101B-9397-08002B2CF9AE}" pid="18" name="o1bb36cab8364050b628311b6e55db02">
    <vt:lpwstr/>
  </property>
  <property fmtid="{D5CDD505-2E9C-101B-9397-08002B2CF9AE}" pid="19" name="DIAMeetingDocumentType">
    <vt:lpwstr/>
  </property>
  <property fmtid="{D5CDD505-2E9C-101B-9397-08002B2CF9AE}" pid="20" name="DIAPlanningDocumentType">
    <vt:lpwstr/>
  </property>
  <property fmtid="{D5CDD505-2E9C-101B-9397-08002B2CF9AE}" pid="21" name="MSIP_Label_c34c5bb1-72b7-4e17-a9b6-e671780ca3ee_Enabled">
    <vt:lpwstr>true</vt:lpwstr>
  </property>
  <property fmtid="{D5CDD505-2E9C-101B-9397-08002B2CF9AE}" pid="22" name="MSIP_Label_c34c5bb1-72b7-4e17-a9b6-e671780ca3ee_SetDate">
    <vt:lpwstr>2021-05-05T20:45:35Z</vt:lpwstr>
  </property>
  <property fmtid="{D5CDD505-2E9C-101B-9397-08002B2CF9AE}" pid="23" name="MSIP_Label_c34c5bb1-72b7-4e17-a9b6-e671780ca3ee_Method">
    <vt:lpwstr>Standard</vt:lpwstr>
  </property>
  <property fmtid="{D5CDD505-2E9C-101B-9397-08002B2CF9AE}" pid="24" name="MSIP_Label_c34c5bb1-72b7-4e17-a9b6-e671780ca3ee_Name">
    <vt:lpwstr>Unclassified</vt:lpwstr>
  </property>
  <property fmtid="{D5CDD505-2E9C-101B-9397-08002B2CF9AE}" pid="25" name="MSIP_Label_c34c5bb1-72b7-4e17-a9b6-e671780ca3ee_SiteId">
    <vt:lpwstr>75c87bf0-6130-4555-b9fa-e4cf3539f058</vt:lpwstr>
  </property>
  <property fmtid="{D5CDD505-2E9C-101B-9397-08002B2CF9AE}" pid="26" name="MSIP_Label_c34c5bb1-72b7-4e17-a9b6-e671780ca3ee_ActionId">
    <vt:lpwstr>8114235e-7c7f-42ff-91b2-694d14130e16</vt:lpwstr>
  </property>
  <property fmtid="{D5CDD505-2E9C-101B-9397-08002B2CF9AE}" pid="27" name="MSIP_Label_c34c5bb1-72b7-4e17-a9b6-e671780ca3ee_ContentBits">
    <vt:lpwstr>0</vt:lpwstr>
  </property>
  <property fmtid="{D5CDD505-2E9C-101B-9397-08002B2CF9AE}" pid="28" name="RevIMBCS">
    <vt:lpwstr>10;#BCS|fe27fdf8-0f5f-4818-8814-5d57df057769</vt:lpwstr>
  </property>
  <property fmtid="{D5CDD505-2E9C-101B-9397-08002B2CF9AE}" pid="29" name="Order">
    <vt:r8>3800</vt:r8>
  </property>
  <property fmtid="{D5CDD505-2E9C-101B-9397-08002B2CF9AE}" pid="30" name="xd_Signature">
    <vt:bool>false</vt:bool>
  </property>
  <property fmtid="{D5CDD505-2E9C-101B-9397-08002B2CF9AE}" pid="31" name="xd_ProgID">
    <vt:lpwstr/>
  </property>
  <property fmtid="{D5CDD505-2E9C-101B-9397-08002B2CF9AE}" pid="32" name="_dlc_DocId">
    <vt:lpwstr>ARAWAI-2000031884-38</vt:lpwstr>
  </property>
  <property fmtid="{D5CDD505-2E9C-101B-9397-08002B2CF9AE}" pid="33" name="ComplianceAssetId">
    <vt:lpwstr/>
  </property>
  <property fmtid="{D5CDD505-2E9C-101B-9397-08002B2CF9AE}" pid="34" name="TemplateUrl">
    <vt:lpwstr/>
  </property>
  <property fmtid="{D5CDD505-2E9C-101B-9397-08002B2CF9AE}" pid="35" name="_ExtendedDescription">
    <vt:lpwstr/>
  </property>
  <property fmtid="{D5CDD505-2E9C-101B-9397-08002B2CF9AE}" pid="36" name="_dlc_DocIdUrl">
    <vt:lpwstr>https://taumataarowai.sharepoint.com/sites/DMS_InternalGuidance/_layouts/15/DocIdRedir.aspx?ID=ARAWAI-2000031884-38, ARAWAI-2000031884-38</vt:lpwstr>
  </property>
  <property fmtid="{D5CDD505-2E9C-101B-9397-08002B2CF9AE}" pid="37" name="i0f84bba906045b4af568ee102a52dcb">
    <vt:lpwstr>BCS|fe27fdf8-0f5f-4818-8814-5d57df057769</vt:lpwstr>
  </property>
  <property fmtid="{D5CDD505-2E9C-101B-9397-08002B2CF9AE}" pid="38" name="_dlc_DocIdItemGuid">
    <vt:lpwstr>f10d4fe0-a1fc-47d4-91c0-53e2ae5a1573</vt:lpwstr>
  </property>
</Properties>
</file>