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58" r:id="rId2"/>
    <p:sldId id="264" r:id="rId3"/>
    <p:sldId id="256" r:id="rId4"/>
    <p:sldId id="549" r:id="rId5"/>
    <p:sldId id="517" r:id="rId6"/>
    <p:sldId id="525" r:id="rId7"/>
    <p:sldId id="514" r:id="rId8"/>
    <p:sldId id="604" r:id="rId9"/>
    <p:sldId id="605" r:id="rId10"/>
    <p:sldId id="612" r:id="rId11"/>
    <p:sldId id="613" r:id="rId12"/>
    <p:sldId id="265" r:id="rId13"/>
    <p:sldId id="381" r:id="rId14"/>
    <p:sldId id="606" r:id="rId15"/>
    <p:sldId id="607" r:id="rId16"/>
    <p:sldId id="608" r:id="rId17"/>
    <p:sldId id="609" r:id="rId18"/>
    <p:sldId id="610" r:id="rId19"/>
    <p:sldId id="398" r:id="rId20"/>
    <p:sldId id="614" r:id="rId21"/>
    <p:sldId id="566" r:id="rId22"/>
    <p:sldId id="558" r:id="rId23"/>
    <p:sldId id="266" r:id="rId24"/>
    <p:sldId id="546" r:id="rId25"/>
    <p:sldId id="562" r:id="rId26"/>
    <p:sldId id="414" r:id="rId27"/>
    <p:sldId id="611" r:id="rId28"/>
    <p:sldId id="575" r:id="rId29"/>
    <p:sldId id="615" r:id="rId30"/>
  </p:sldIdLst>
  <p:sldSz cx="12192000" cy="6858000"/>
  <p:notesSz cx="9601200" cy="7315200"/>
  <p:embeddedFontLst>
    <p:embeddedFont>
      <p:font typeface="Calibri" panose="020F0502020204030204" pitchFamily="34" charset="0"/>
      <p:regular r:id="rId32"/>
      <p:bold r:id="rId33"/>
      <p:italic r:id="rId34"/>
      <p:boldItalic r:id="rId35"/>
    </p:embeddedFont>
    <p:embeddedFont>
      <p:font typeface="PF BeauSans Pro" panose="02000500000000020004" pitchFamily="2" charset="0"/>
      <p:regular r:id="rId36"/>
      <p:bold r:id="rId37"/>
      <p:italic r:id="rId38"/>
      <p:boldItalic r:id="rId39"/>
    </p:embeddedFont>
    <p:embeddedFont>
      <p:font typeface="PF BeauSans Pro Light" panose="02000500000000020004" pitchFamily="2" charset="0"/>
      <p:regular r:id="rId40"/>
      <p:italic r:id="rId41"/>
    </p:embeddedFont>
    <p:embeddedFont>
      <p:font typeface="PF BeauSans Pro SemiBold" panose="02000503000000020004" pitchFamily="2" charset="0"/>
      <p:bold r:id="rId42"/>
      <p:boldItalic r:id="rId43"/>
    </p:embeddedFont>
    <p:embeddedFont>
      <p:font typeface="PF BeauSans Pro Thin" panose="02000500000000020004" pitchFamily="2" charset="0"/>
      <p:regular r:id="rId44"/>
      <p:italic r:id="rId45"/>
    </p:embeddedFont>
    <p:embeddedFont>
      <p:font typeface="PFBeauSansPro-Thin" panose="02000500000000020004" pitchFamily="2" charset="0"/>
      <p:regular r:id="rId46"/>
    </p:embeddedFont>
    <p:embeddedFont>
      <p:font typeface="Verdana" panose="020B060403050404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CAEB"/>
    <a:srgbClr val="0067A3"/>
    <a:srgbClr val="00A5DE"/>
    <a:srgbClr val="A7A9AC"/>
    <a:srgbClr val="333332"/>
    <a:srgbClr val="DE64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094" autoAdjust="0"/>
  </p:normalViewPr>
  <p:slideViewPr>
    <p:cSldViewPr>
      <p:cViewPr varScale="1">
        <p:scale>
          <a:sx n="93" d="100"/>
          <a:sy n="93" d="100"/>
        </p:scale>
        <p:origin x="114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45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438180" y="0"/>
            <a:ext cx="4160520" cy="367454"/>
          </a:xfrm>
          <a:prstGeom prst="rect">
            <a:avLst/>
          </a:prstGeom>
        </p:spPr>
        <p:txBody>
          <a:bodyPr vert="horz" lIns="91440" tIns="45720" rIns="91440" bIns="45720" rtlCol="0"/>
          <a:lstStyle>
            <a:lvl1pPr algn="r">
              <a:defRPr sz="1200"/>
            </a:lvl1pPr>
          </a:lstStyle>
          <a:p>
            <a:fld id="{86E7C206-C5A7-495F-84C7-4A6DBB7B8E01}" type="datetimeFigureOut">
              <a:rPr lang="en-AU" smtClean="0"/>
              <a:t>17/10/2022</a:t>
            </a:fld>
            <a:endParaRPr lang="en-AU"/>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60120" y="3520441"/>
            <a:ext cx="7680960" cy="28803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947748"/>
            <a:ext cx="4160520" cy="36745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438180" y="6947748"/>
            <a:ext cx="4160520" cy="367453"/>
          </a:xfrm>
          <a:prstGeom prst="rect">
            <a:avLst/>
          </a:prstGeom>
        </p:spPr>
        <p:txBody>
          <a:bodyPr vert="horz" lIns="91440" tIns="45720" rIns="91440" bIns="45720" rtlCol="0" anchor="b"/>
          <a:lstStyle>
            <a:lvl1pPr algn="r">
              <a:defRPr sz="1200"/>
            </a:lvl1pPr>
          </a:lstStyle>
          <a:p>
            <a:fld id="{A7E6EEA6-3473-49BA-A670-E94EF4A3BDC1}" type="slidenum">
              <a:rPr lang="en-AU" smtClean="0"/>
              <a:t>‹#›</a:t>
            </a:fld>
            <a:endParaRPr lang="en-AU"/>
          </a:p>
        </p:txBody>
      </p:sp>
    </p:spTree>
    <p:extLst>
      <p:ext uri="{BB962C8B-B14F-4D97-AF65-F5344CB8AC3E}">
        <p14:creationId xmlns:p14="http://schemas.microsoft.com/office/powerpoint/2010/main" val="1476947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4</a:t>
            </a:fld>
            <a:endParaRPr lang="en-AU" dirty="0"/>
          </a:p>
        </p:txBody>
      </p:sp>
    </p:spTree>
    <p:extLst>
      <p:ext uri="{BB962C8B-B14F-4D97-AF65-F5344CB8AC3E}">
        <p14:creationId xmlns:p14="http://schemas.microsoft.com/office/powerpoint/2010/main" val="2946551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600"/>
              </a:spcBef>
              <a:buFontTx/>
              <a:buNone/>
              <a:defRPr/>
            </a:pPr>
            <a:r>
              <a:rPr lang="en-US" sz="1200" dirty="0">
                <a:solidFill>
                  <a:schemeClr val="bg1"/>
                </a:solidFill>
                <a:latin typeface="PF BeauSans Pro Light" panose="02000500000000020004" pitchFamily="50" charset="0"/>
                <a:cs typeface="Arial" panose="020B0604020202020204" pitchFamily="34" charset="0"/>
              </a:rPr>
              <a:t>SHPS21:</a:t>
            </a:r>
          </a:p>
          <a:p>
            <a:pPr marL="342900" indent="-342900">
              <a:lnSpc>
                <a:spcPct val="150000"/>
              </a:lnSpc>
              <a:spcBef>
                <a:spcPts val="600"/>
              </a:spcBef>
              <a:buFontTx/>
              <a:buChar char="-"/>
              <a:defRPr/>
            </a:pPr>
            <a:r>
              <a:rPr lang="en-US" sz="1200" dirty="0">
                <a:solidFill>
                  <a:schemeClr val="bg1"/>
                </a:solidFill>
                <a:latin typeface="PF BeauSans Pro Light" panose="02000500000000020004" pitchFamily="50" charset="0"/>
                <a:cs typeface="Arial" panose="020B0604020202020204" pitchFamily="34" charset="0"/>
              </a:rPr>
              <a:t>H</a:t>
            </a:r>
            <a:r>
              <a:rPr lang="en-US" sz="1200" baseline="-25000" dirty="0">
                <a:solidFill>
                  <a:schemeClr val="bg1"/>
                </a:solidFill>
                <a:latin typeface="PF BeauSans Pro Light" panose="02000500000000020004" pitchFamily="50" charset="0"/>
                <a:cs typeface="Arial" panose="020B0604020202020204" pitchFamily="34" charset="0"/>
              </a:rPr>
              <a:t>2</a:t>
            </a:r>
            <a:r>
              <a:rPr lang="en-US" sz="1200" dirty="0">
                <a:solidFill>
                  <a:schemeClr val="bg1"/>
                </a:solidFill>
                <a:latin typeface="PF BeauSans Pro Light" panose="02000500000000020004" pitchFamily="50" charset="0"/>
                <a:cs typeface="Arial" panose="020B0604020202020204" pitchFamily="34" charset="0"/>
              </a:rPr>
              <a:t>S Avg: 14.65 ppm</a:t>
            </a:r>
          </a:p>
          <a:p>
            <a:pPr marL="342900" indent="-342900">
              <a:lnSpc>
                <a:spcPct val="150000"/>
              </a:lnSpc>
              <a:spcBef>
                <a:spcPts val="600"/>
              </a:spcBef>
              <a:buFontTx/>
              <a:buChar char="-"/>
              <a:defRPr/>
            </a:pPr>
            <a:r>
              <a:rPr lang="en-US" sz="1200" dirty="0">
                <a:solidFill>
                  <a:schemeClr val="bg1"/>
                </a:solidFill>
                <a:latin typeface="PF BeauSans Pro Light" panose="02000500000000020004" pitchFamily="50" charset="0"/>
                <a:cs typeface="Arial" panose="020B0604020202020204" pitchFamily="34" charset="0"/>
              </a:rPr>
              <a:t>H</a:t>
            </a:r>
            <a:r>
              <a:rPr lang="en-US" sz="1200" baseline="-25000" dirty="0">
                <a:solidFill>
                  <a:schemeClr val="bg1"/>
                </a:solidFill>
                <a:latin typeface="PF BeauSans Pro Light" panose="02000500000000020004" pitchFamily="50" charset="0"/>
                <a:cs typeface="Arial" panose="020B0604020202020204" pitchFamily="34" charset="0"/>
              </a:rPr>
              <a:t>2</a:t>
            </a:r>
            <a:r>
              <a:rPr lang="en-US" sz="1200" dirty="0">
                <a:solidFill>
                  <a:schemeClr val="bg1"/>
                </a:solidFill>
                <a:latin typeface="PF BeauSans Pro Light" panose="02000500000000020004" pitchFamily="50" charset="0"/>
                <a:cs typeface="Arial" panose="020B0604020202020204" pitchFamily="34" charset="0"/>
              </a:rPr>
              <a:t>S Peak: 200 ppm</a:t>
            </a:r>
          </a:p>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18</a:t>
            </a:fld>
            <a:endParaRPr lang="en-AU" dirty="0"/>
          </a:p>
        </p:txBody>
      </p:sp>
    </p:spTree>
    <p:extLst>
      <p:ext uri="{BB962C8B-B14F-4D97-AF65-F5344CB8AC3E}">
        <p14:creationId xmlns:p14="http://schemas.microsoft.com/office/powerpoint/2010/main" val="4078851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Whilst chemical dosing was determined to be a non-viable solution, a TOTEX comparison between it and ozone dosing for the first 60 months was calculated.  It showed an ROI (return on investment) of 13 months when compared to chemical dosing.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19</a:t>
            </a:fld>
            <a:endParaRPr lang="en-AU"/>
          </a:p>
        </p:txBody>
      </p:sp>
    </p:spTree>
    <p:extLst>
      <p:ext uri="{BB962C8B-B14F-4D97-AF65-F5344CB8AC3E}">
        <p14:creationId xmlns:p14="http://schemas.microsoft.com/office/powerpoint/2010/main" val="4344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21</a:t>
            </a:fld>
            <a:endParaRPr lang="en-AU" dirty="0"/>
          </a:p>
        </p:txBody>
      </p:sp>
    </p:spTree>
    <p:extLst>
      <p:ext uri="{BB962C8B-B14F-4D97-AF65-F5344CB8AC3E}">
        <p14:creationId xmlns:p14="http://schemas.microsoft.com/office/powerpoint/2010/main" val="95067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22</a:t>
            </a:fld>
            <a:endParaRPr lang="en-AU" dirty="0"/>
          </a:p>
        </p:txBody>
      </p:sp>
    </p:spTree>
    <p:extLst>
      <p:ext uri="{BB962C8B-B14F-4D97-AF65-F5344CB8AC3E}">
        <p14:creationId xmlns:p14="http://schemas.microsoft.com/office/powerpoint/2010/main" val="12458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H2S - </a:t>
            </a:r>
            <a:r>
              <a:rPr lang="en-US" b="1" dirty="0"/>
              <a:t>Hydrogen Sulphide</a:t>
            </a:r>
            <a:r>
              <a:rPr lang="en-US" dirty="0"/>
              <a:t>;</a:t>
            </a:r>
            <a:r>
              <a:rPr lang="en-US" baseline="0" dirty="0"/>
              <a:t> </a:t>
            </a:r>
            <a:r>
              <a:rPr lang="en-US" dirty="0"/>
              <a:t>SO2 - </a:t>
            </a:r>
            <a:r>
              <a:rPr lang="en-AU" b="1" dirty="0" err="1"/>
              <a:t>Sulfur</a:t>
            </a:r>
            <a:r>
              <a:rPr lang="en-AU" b="1" dirty="0"/>
              <a:t> dioxide</a:t>
            </a:r>
            <a:r>
              <a:rPr lang="en-AU" b="0" dirty="0"/>
              <a:t>;</a:t>
            </a:r>
            <a:r>
              <a:rPr lang="en-AU" b="0" baseline="0" dirty="0"/>
              <a:t> SO3= - </a:t>
            </a:r>
            <a:r>
              <a:rPr lang="en-AU" b="1" dirty="0" err="1"/>
              <a:t>Sulfite</a:t>
            </a:r>
            <a:r>
              <a:rPr lang="en-AU" b="0" dirty="0"/>
              <a:t>;</a:t>
            </a:r>
            <a:r>
              <a:rPr lang="en-AU" b="0" baseline="0" dirty="0"/>
              <a:t> SO4 – </a:t>
            </a:r>
            <a:r>
              <a:rPr lang="en-AU" b="1" dirty="0" err="1"/>
              <a:t>Sulfate</a:t>
            </a:r>
            <a:r>
              <a:rPr lang="en-AU" b="0" dirty="0"/>
              <a:t>;</a:t>
            </a:r>
            <a:endParaRPr lang="en-US" dirty="0"/>
          </a:p>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23</a:t>
            </a:fld>
            <a:endParaRPr lang="en-AU"/>
          </a:p>
        </p:txBody>
      </p:sp>
    </p:spTree>
    <p:extLst>
      <p:ext uri="{BB962C8B-B14F-4D97-AF65-F5344CB8AC3E}">
        <p14:creationId xmlns:p14="http://schemas.microsoft.com/office/powerpoint/2010/main" val="401485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Resets the clock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Breaks the chain to Sulfuric Acid</a:t>
            </a:r>
          </a:p>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24</a:t>
            </a:fld>
            <a:endParaRPr lang="en-AU" dirty="0"/>
          </a:p>
        </p:txBody>
      </p:sp>
    </p:spTree>
    <p:extLst>
      <p:ext uri="{BB962C8B-B14F-4D97-AF65-F5344CB8AC3E}">
        <p14:creationId xmlns:p14="http://schemas.microsoft.com/office/powerpoint/2010/main" val="2306651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25</a:t>
            </a:fld>
            <a:endParaRPr lang="en-AU" dirty="0"/>
          </a:p>
        </p:txBody>
      </p:sp>
    </p:spTree>
    <p:extLst>
      <p:ext uri="{BB962C8B-B14F-4D97-AF65-F5344CB8AC3E}">
        <p14:creationId xmlns:p14="http://schemas.microsoft.com/office/powerpoint/2010/main" val="153130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bunded area, truck parking, tanks, sheds, spill kits, safety showers, etc</a:t>
            </a:r>
          </a:p>
        </p:txBody>
      </p:sp>
      <p:sp>
        <p:nvSpPr>
          <p:cNvPr id="4" name="Slide Number Placeholder 3"/>
          <p:cNvSpPr>
            <a:spLocks noGrp="1"/>
          </p:cNvSpPr>
          <p:nvPr>
            <p:ph type="sldNum" sz="quarter" idx="5"/>
          </p:nvPr>
        </p:nvSpPr>
        <p:spPr/>
        <p:txBody>
          <a:bodyPr/>
          <a:lstStyle/>
          <a:p>
            <a:fld id="{A7E6EEA6-3473-49BA-A670-E94EF4A3BDC1}" type="slidenum">
              <a:rPr lang="en-AU" smtClean="0"/>
              <a:t>26</a:t>
            </a:fld>
            <a:endParaRPr lang="en-AU" dirty="0"/>
          </a:p>
        </p:txBody>
      </p:sp>
    </p:spTree>
    <p:extLst>
      <p:ext uri="{BB962C8B-B14F-4D97-AF65-F5344CB8AC3E}">
        <p14:creationId xmlns:p14="http://schemas.microsoft.com/office/powerpoint/2010/main" val="135879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Times New Roman" panose="02020603050405020304" pitchFamily="18" charset="0"/>
                <a:cs typeface="Times New Roman" panose="02020603050405020304" pitchFamily="18" charset="0"/>
              </a:rPr>
              <a:t>Oxygen and Ozone injection into the wastewater at SHPS21 was successfully trialed to determine its effectiveness in reducing the odours both at the pump station, along with the downstream rising main and receiving pump station.</a:t>
            </a:r>
          </a:p>
          <a:p>
            <a:r>
              <a:rPr lang="en-US" sz="1800" dirty="0">
                <a:effectLst/>
                <a:latin typeface="Verdana" panose="020B0604030504040204" pitchFamily="34" charset="0"/>
                <a:ea typeface="Times New Roman" panose="02020603050405020304" pitchFamily="18" charset="0"/>
                <a:cs typeface="Times New Roman" panose="02020603050405020304" pitchFamily="18" charset="0"/>
              </a:rPr>
              <a:t>Permanent OdoZone system as shown in the image</a:t>
            </a:r>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27</a:t>
            </a:fld>
            <a:endParaRPr lang="en-AU" dirty="0"/>
          </a:p>
        </p:txBody>
      </p:sp>
    </p:spTree>
    <p:extLst>
      <p:ext uri="{BB962C8B-B14F-4D97-AF65-F5344CB8AC3E}">
        <p14:creationId xmlns:p14="http://schemas.microsoft.com/office/powerpoint/2010/main" val="324473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5</a:t>
            </a:fld>
            <a:endParaRPr lang="en-AU" dirty="0"/>
          </a:p>
        </p:txBody>
      </p:sp>
    </p:spTree>
    <p:extLst>
      <p:ext uri="{BB962C8B-B14F-4D97-AF65-F5344CB8AC3E}">
        <p14:creationId xmlns:p14="http://schemas.microsoft.com/office/powerpoint/2010/main" val="275842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E6EEA6-3473-49BA-A670-E94EF4A3BDC1}" type="slidenum">
              <a:rPr lang="en-AU" smtClean="0"/>
              <a:t>6</a:t>
            </a:fld>
            <a:endParaRPr lang="en-AU" dirty="0"/>
          </a:p>
        </p:txBody>
      </p:sp>
    </p:spTree>
    <p:extLst>
      <p:ext uri="{BB962C8B-B14F-4D97-AF65-F5344CB8AC3E}">
        <p14:creationId xmlns:p14="http://schemas.microsoft.com/office/powerpoint/2010/main" val="184515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7</a:t>
            </a:fld>
            <a:endParaRPr lang="en-AU" dirty="0"/>
          </a:p>
        </p:txBody>
      </p:sp>
    </p:spTree>
    <p:extLst>
      <p:ext uri="{BB962C8B-B14F-4D97-AF65-F5344CB8AC3E}">
        <p14:creationId xmlns:p14="http://schemas.microsoft.com/office/powerpoint/2010/main" val="220246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10</a:t>
            </a:fld>
            <a:endParaRPr lang="en-AU"/>
          </a:p>
        </p:txBody>
      </p:sp>
    </p:spTree>
    <p:extLst>
      <p:ext uri="{BB962C8B-B14F-4D97-AF65-F5344CB8AC3E}">
        <p14:creationId xmlns:p14="http://schemas.microsoft.com/office/powerpoint/2010/main" val="2301238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Verdana" panose="020B0604030504040204" pitchFamily="34" charset="0"/>
                <a:ea typeface="Times New Roman" panose="02020603050405020304" pitchFamily="18" charset="0"/>
                <a:cs typeface="Times New Roman" panose="02020603050405020304" pitchFamily="18" charset="0"/>
              </a:rPr>
              <a:t>Proximity to major roadway, power lines, and commercial premises car parking. </a:t>
            </a:r>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11</a:t>
            </a:fld>
            <a:endParaRPr lang="en-AU"/>
          </a:p>
        </p:txBody>
      </p:sp>
    </p:spTree>
    <p:extLst>
      <p:ext uri="{BB962C8B-B14F-4D97-AF65-F5344CB8AC3E}">
        <p14:creationId xmlns:p14="http://schemas.microsoft.com/office/powerpoint/2010/main" val="62904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Height requirements and their proximity to high voltage overhead mains power lines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Operator activities both close to major roadway as well as high voltage overhead mains power lines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Exceeding the limited available footprint onsite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Public accessibility of the site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Visual impact</a:t>
            </a:r>
          </a:p>
          <a:p>
            <a:pPr marL="342900" lvl="0" indent="-342900" algn="just">
              <a:lnSpc>
                <a:spcPct val="115000"/>
              </a:lnSpc>
              <a:spcAft>
                <a:spcPts val="1200"/>
              </a:spcAft>
              <a:buFont typeface="Symbol" panose="05050102010706020507" pitchFamily="18" charset="2"/>
              <a:buChar char=""/>
            </a:pPr>
            <a:r>
              <a:rPr lang="en-US" sz="1100" dirty="0">
                <a:effectLst/>
                <a:latin typeface="Verdana" panose="020B0604030504040204" pitchFamily="34" charset="0"/>
                <a:ea typeface="Times New Roman" panose="02020603050405020304" pitchFamily="18" charset="0"/>
                <a:cs typeface="Times New Roman" panose="02020603050405020304" pitchFamily="18" charset="0"/>
              </a:rPr>
              <a:t>Most of the identified odour not being H</a:t>
            </a:r>
            <a:r>
              <a:rPr lang="en-US" sz="1100" baseline="-25000" dirty="0">
                <a:effectLst/>
                <a:latin typeface="Verdana" panose="020B0604030504040204" pitchFamily="34" charset="0"/>
                <a:ea typeface="Times New Roman" panose="02020603050405020304" pitchFamily="18" charset="0"/>
                <a:cs typeface="Times New Roman" panose="02020603050405020304" pitchFamily="18" charset="0"/>
              </a:rPr>
              <a:t>2</a:t>
            </a:r>
            <a:r>
              <a:rPr lang="en-US" sz="1100" dirty="0">
                <a:effectLst/>
                <a:latin typeface="Verdana" panose="020B0604030504040204" pitchFamily="34" charset="0"/>
                <a:ea typeface="Times New Roman" panose="02020603050405020304" pitchFamily="18" charset="0"/>
                <a:cs typeface="Times New Roman" panose="02020603050405020304" pitchFamily="18" charset="0"/>
              </a:rPr>
              <a:t>S.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200"/>
              </a:spcAft>
              <a:buFont typeface="Courier New" panose="02070309020205020404" pitchFamily="49" charset="0"/>
              <a:buChar char="o"/>
            </a:pPr>
            <a:r>
              <a:rPr lang="en-US" sz="1100" dirty="0">
                <a:effectLst/>
                <a:latin typeface="Verdana" panose="020B0604030504040204" pitchFamily="34" charset="0"/>
                <a:ea typeface="Times New Roman" panose="02020603050405020304" pitchFamily="18" charset="0"/>
                <a:cs typeface="Times New Roman" panose="02020603050405020304" pitchFamily="18" charset="0"/>
              </a:rPr>
              <a:t>Chemical dosing at best would reduce only the H</a:t>
            </a:r>
            <a:r>
              <a:rPr lang="en-US" sz="1100" baseline="-25000" dirty="0">
                <a:effectLst/>
                <a:latin typeface="Verdana" panose="020B0604030504040204" pitchFamily="34" charset="0"/>
                <a:ea typeface="Times New Roman" panose="02020603050405020304" pitchFamily="18" charset="0"/>
                <a:cs typeface="Times New Roman" panose="02020603050405020304" pitchFamily="18" charset="0"/>
              </a:rPr>
              <a:t>2</a:t>
            </a:r>
            <a:r>
              <a:rPr lang="en-US" sz="1100" dirty="0">
                <a:effectLst/>
                <a:latin typeface="Verdana" panose="020B0604030504040204" pitchFamily="34" charset="0"/>
                <a:ea typeface="Times New Roman" panose="02020603050405020304" pitchFamily="18" charset="0"/>
                <a:cs typeface="Times New Roman" panose="02020603050405020304" pitchFamily="18" charset="0"/>
              </a:rPr>
              <a:t>S proportion of total odours. i.e. 41.1%</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buNone/>
            </a:pPr>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12</a:t>
            </a:fld>
            <a:endParaRPr lang="en-AU"/>
          </a:p>
        </p:txBody>
      </p:sp>
    </p:spTree>
    <p:extLst>
      <p:ext uri="{BB962C8B-B14F-4D97-AF65-F5344CB8AC3E}">
        <p14:creationId xmlns:p14="http://schemas.microsoft.com/office/powerpoint/2010/main" val="328325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Verdana" panose="020B0604030504040204" pitchFamily="34" charset="0"/>
                <a:ea typeface="Times New Roman" panose="02020603050405020304" pitchFamily="18" charset="0"/>
                <a:cs typeface="Times New Roman" panose="02020603050405020304" pitchFamily="18" charset="0"/>
              </a:rPr>
              <a:t>In its first week, the baselined H</a:t>
            </a:r>
            <a:r>
              <a:rPr lang="en-NZ" sz="1800" baseline="-25000" dirty="0">
                <a:effectLst/>
                <a:latin typeface="Verdana" panose="020B0604030504040204" pitchFamily="34" charset="0"/>
                <a:ea typeface="Times New Roman" panose="02020603050405020304" pitchFamily="18" charset="0"/>
                <a:cs typeface="Times New Roman" panose="02020603050405020304" pitchFamily="18" charset="0"/>
              </a:rPr>
              <a:t>2</a:t>
            </a:r>
            <a:r>
              <a:rPr lang="en-NZ" sz="1800" dirty="0">
                <a:effectLst/>
                <a:latin typeface="Verdana" panose="020B0604030504040204" pitchFamily="34" charset="0"/>
                <a:ea typeface="Times New Roman" panose="02020603050405020304" pitchFamily="18" charset="0"/>
                <a:cs typeface="Times New Roman" panose="02020603050405020304" pitchFamily="18" charset="0"/>
              </a:rPr>
              <a:t>S levels were captured for later comparison, and in the second week, different dosing set points were trialled to gauge H</a:t>
            </a:r>
            <a:r>
              <a:rPr lang="en-NZ" sz="1800" baseline="-25000" dirty="0">
                <a:effectLst/>
                <a:latin typeface="Verdana" panose="020B0604030504040204" pitchFamily="34" charset="0"/>
                <a:ea typeface="Times New Roman" panose="02020603050405020304" pitchFamily="18" charset="0"/>
                <a:cs typeface="Times New Roman" panose="02020603050405020304" pitchFamily="18" charset="0"/>
              </a:rPr>
              <a:t>2</a:t>
            </a:r>
            <a:r>
              <a:rPr lang="en-NZ" sz="1800" dirty="0">
                <a:effectLst/>
                <a:latin typeface="Verdana" panose="020B0604030504040204" pitchFamily="34" charset="0"/>
                <a:ea typeface="Times New Roman" panose="02020603050405020304" pitchFamily="18" charset="0"/>
                <a:cs typeface="Times New Roman" panose="02020603050405020304" pitchFamily="18" charset="0"/>
              </a:rPr>
              <a:t>S removal effectiveness.</a:t>
            </a:r>
          </a:p>
          <a:p>
            <a:r>
              <a:rPr lang="en-NZ" sz="1800" dirty="0">
                <a:effectLst/>
                <a:latin typeface="Verdana" panose="020B0604030504040204" pitchFamily="34" charset="0"/>
                <a:ea typeface="Times New Roman" panose="02020603050405020304" pitchFamily="18" charset="0"/>
                <a:cs typeface="Times New Roman" panose="02020603050405020304" pitchFamily="18" charset="0"/>
              </a:rPr>
              <a:t>The effect of dosing Oxygen and Ozone on H</a:t>
            </a:r>
            <a:r>
              <a:rPr lang="en-NZ" sz="1800" baseline="-25000" dirty="0">
                <a:effectLst/>
                <a:latin typeface="Verdana" panose="020B0604030504040204" pitchFamily="34" charset="0"/>
                <a:ea typeface="Times New Roman" panose="02020603050405020304" pitchFamily="18" charset="0"/>
                <a:cs typeface="Times New Roman" panose="02020603050405020304" pitchFamily="18" charset="0"/>
              </a:rPr>
              <a:t>2</a:t>
            </a:r>
            <a:r>
              <a:rPr lang="en-NZ" sz="1800" dirty="0">
                <a:effectLst/>
                <a:latin typeface="Verdana" panose="020B0604030504040204" pitchFamily="34" charset="0"/>
                <a:ea typeface="Times New Roman" panose="02020603050405020304" pitchFamily="18" charset="0"/>
                <a:cs typeface="Times New Roman" panose="02020603050405020304" pitchFamily="18" charset="0"/>
              </a:rPr>
              <a:t>S levels was noticeable immediately.</a:t>
            </a:r>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14</a:t>
            </a:fld>
            <a:endParaRPr lang="en-AU"/>
          </a:p>
        </p:txBody>
      </p:sp>
    </p:spTree>
    <p:extLst>
      <p:ext uri="{BB962C8B-B14F-4D97-AF65-F5344CB8AC3E}">
        <p14:creationId xmlns:p14="http://schemas.microsoft.com/office/powerpoint/2010/main" val="135997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GVW expanded the trial’s parameters for removal of other contaminants, and to assess the effect on downstream odour prevention.</a:t>
            </a:r>
          </a:p>
          <a:p>
            <a:r>
              <a:rPr lang="en-US" dirty="0"/>
              <a:t>For the subsequent two weeks, the unit was tested against non-H2S odours, and its effect on the rising main which discharged six kilometres away at SHPS5 was assessed.</a:t>
            </a:r>
            <a:endParaRPr lang="en-AU" dirty="0"/>
          </a:p>
        </p:txBody>
      </p:sp>
      <p:sp>
        <p:nvSpPr>
          <p:cNvPr id="4" name="Slide Number Placeholder 3"/>
          <p:cNvSpPr>
            <a:spLocks noGrp="1"/>
          </p:cNvSpPr>
          <p:nvPr>
            <p:ph type="sldNum" sz="quarter" idx="5"/>
          </p:nvPr>
        </p:nvSpPr>
        <p:spPr/>
        <p:txBody>
          <a:bodyPr/>
          <a:lstStyle/>
          <a:p>
            <a:fld id="{A7E6EEA6-3473-49BA-A670-E94EF4A3BDC1}" type="slidenum">
              <a:rPr lang="en-AU" smtClean="0"/>
              <a:t>16</a:t>
            </a:fld>
            <a:endParaRPr lang="en-AU"/>
          </a:p>
        </p:txBody>
      </p:sp>
    </p:spTree>
    <p:extLst>
      <p:ext uri="{BB962C8B-B14F-4D97-AF65-F5344CB8AC3E}">
        <p14:creationId xmlns:p14="http://schemas.microsoft.com/office/powerpoint/2010/main" val="147384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PFBeauSansPro-Thin"/>
                <a:cs typeface="PFBeauSansPro-Thi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PFBeauSansPro-Thin"/>
                <a:cs typeface="PFBeauSansPro-Thi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PFBeauSansPro-Thin"/>
                <a:cs typeface="PFBeauSansPro-Thi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043990"/>
            <a:ext cx="12188952" cy="581400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89460" cy="1332865"/>
          </a:xfrm>
          <a:custGeom>
            <a:avLst/>
            <a:gdLst/>
            <a:ahLst/>
            <a:cxnLst/>
            <a:rect l="l" t="t" r="r" b="b"/>
            <a:pathLst>
              <a:path w="12189460" h="1332865">
                <a:moveTo>
                  <a:pt x="7249893" y="1118189"/>
                </a:moveTo>
                <a:lnTo>
                  <a:pt x="4945326" y="1118189"/>
                </a:lnTo>
                <a:lnTo>
                  <a:pt x="5009808" y="1119115"/>
                </a:lnTo>
                <a:lnTo>
                  <a:pt x="5069707" y="1121795"/>
                </a:lnTo>
                <a:lnTo>
                  <a:pt x="5125397" y="1126084"/>
                </a:lnTo>
                <a:lnTo>
                  <a:pt x="5177246" y="1131835"/>
                </a:lnTo>
                <a:lnTo>
                  <a:pt x="5225627" y="1138902"/>
                </a:lnTo>
                <a:lnTo>
                  <a:pt x="5270911" y="1147138"/>
                </a:lnTo>
                <a:lnTo>
                  <a:pt x="5313468" y="1156398"/>
                </a:lnTo>
                <a:lnTo>
                  <a:pt x="5353670" y="1166535"/>
                </a:lnTo>
                <a:lnTo>
                  <a:pt x="5391888" y="1177403"/>
                </a:lnTo>
                <a:lnTo>
                  <a:pt x="5428493" y="1188856"/>
                </a:lnTo>
                <a:lnTo>
                  <a:pt x="5600310" y="1249777"/>
                </a:lnTo>
                <a:lnTo>
                  <a:pt x="5635030" y="1261669"/>
                </a:lnTo>
                <a:lnTo>
                  <a:pt x="5707794" y="1283990"/>
                </a:lnTo>
                <a:lnTo>
                  <a:pt x="5746581" y="1294127"/>
                </a:lnTo>
                <a:lnTo>
                  <a:pt x="5787465" y="1303387"/>
                </a:lnTo>
                <a:lnTo>
                  <a:pt x="5830819" y="1311623"/>
                </a:lnTo>
                <a:lnTo>
                  <a:pt x="5877012" y="1318690"/>
                </a:lnTo>
                <a:lnTo>
                  <a:pt x="5926417" y="1324441"/>
                </a:lnTo>
                <a:lnTo>
                  <a:pt x="5979404" y="1328730"/>
                </a:lnTo>
                <a:lnTo>
                  <a:pt x="6036345" y="1331410"/>
                </a:lnTo>
                <a:lnTo>
                  <a:pt x="6097610" y="1332336"/>
                </a:lnTo>
                <a:lnTo>
                  <a:pt x="6158874" y="1331410"/>
                </a:lnTo>
                <a:lnTo>
                  <a:pt x="6215815" y="1328730"/>
                </a:lnTo>
                <a:lnTo>
                  <a:pt x="6268802" y="1324441"/>
                </a:lnTo>
                <a:lnTo>
                  <a:pt x="6318207" y="1318690"/>
                </a:lnTo>
                <a:lnTo>
                  <a:pt x="6364400" y="1311623"/>
                </a:lnTo>
                <a:lnTo>
                  <a:pt x="6407754" y="1303387"/>
                </a:lnTo>
                <a:lnTo>
                  <a:pt x="6448639" y="1294127"/>
                </a:lnTo>
                <a:lnTo>
                  <a:pt x="6487425" y="1283990"/>
                </a:lnTo>
                <a:lnTo>
                  <a:pt x="6524485" y="1273122"/>
                </a:lnTo>
                <a:lnTo>
                  <a:pt x="6594909" y="1249777"/>
                </a:lnTo>
                <a:lnTo>
                  <a:pt x="6731363" y="1200748"/>
                </a:lnTo>
                <a:lnTo>
                  <a:pt x="6766726" y="1188856"/>
                </a:lnTo>
                <a:lnTo>
                  <a:pt x="6803331" y="1177403"/>
                </a:lnTo>
                <a:lnTo>
                  <a:pt x="6841549" y="1166535"/>
                </a:lnTo>
                <a:lnTo>
                  <a:pt x="6881751" y="1156398"/>
                </a:lnTo>
                <a:lnTo>
                  <a:pt x="6924308" y="1147138"/>
                </a:lnTo>
                <a:lnTo>
                  <a:pt x="6969592" y="1138902"/>
                </a:lnTo>
                <a:lnTo>
                  <a:pt x="7017973" y="1131835"/>
                </a:lnTo>
                <a:lnTo>
                  <a:pt x="7069823" y="1126084"/>
                </a:lnTo>
                <a:lnTo>
                  <a:pt x="7125512" y="1121795"/>
                </a:lnTo>
                <a:lnTo>
                  <a:pt x="7185412" y="1119115"/>
                </a:lnTo>
                <a:lnTo>
                  <a:pt x="7249893" y="1118189"/>
                </a:lnTo>
                <a:close/>
              </a:path>
              <a:path w="12189460" h="1332865">
                <a:moveTo>
                  <a:pt x="12188952" y="0"/>
                </a:moveTo>
                <a:lnTo>
                  <a:pt x="0" y="0"/>
                </a:lnTo>
                <a:lnTo>
                  <a:pt x="0" y="1118189"/>
                </a:lnTo>
                <a:lnTo>
                  <a:pt x="12188952" y="1118189"/>
                </a:lnTo>
                <a:lnTo>
                  <a:pt x="12188952" y="0"/>
                </a:lnTo>
                <a:close/>
              </a:path>
            </a:pathLst>
          </a:custGeom>
          <a:solidFill>
            <a:srgbClr val="FFFFFF"/>
          </a:solidFill>
        </p:spPr>
        <p:txBody>
          <a:bodyPr wrap="square" lIns="0" tIns="0" rIns="0" bIns="0" rtlCol="0"/>
          <a:lstStyle/>
          <a:p>
            <a:endParaRPr/>
          </a:p>
        </p:txBody>
      </p:sp>
      <p:sp>
        <p:nvSpPr>
          <p:cNvPr id="18" name="bk object 18"/>
          <p:cNvSpPr/>
          <p:nvPr/>
        </p:nvSpPr>
        <p:spPr>
          <a:xfrm>
            <a:off x="10572874" y="487117"/>
            <a:ext cx="250272" cy="196735"/>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10847582" y="489780"/>
            <a:ext cx="112395" cy="144145"/>
          </a:xfrm>
          <a:custGeom>
            <a:avLst/>
            <a:gdLst/>
            <a:ahLst/>
            <a:cxnLst/>
            <a:rect l="l" t="t" r="r" b="b"/>
            <a:pathLst>
              <a:path w="112395" h="144145">
                <a:moveTo>
                  <a:pt x="17284" y="0"/>
                </a:moveTo>
                <a:lnTo>
                  <a:pt x="2349" y="0"/>
                </a:lnTo>
                <a:lnTo>
                  <a:pt x="1384" y="241"/>
                </a:lnTo>
                <a:lnTo>
                  <a:pt x="800" y="673"/>
                </a:lnTo>
                <a:lnTo>
                  <a:pt x="279" y="1117"/>
                </a:lnTo>
                <a:lnTo>
                  <a:pt x="0" y="2082"/>
                </a:lnTo>
                <a:lnTo>
                  <a:pt x="0" y="78168"/>
                </a:lnTo>
                <a:lnTo>
                  <a:pt x="5600" y="117221"/>
                </a:lnTo>
                <a:lnTo>
                  <a:pt x="39681" y="141982"/>
                </a:lnTo>
                <a:lnTo>
                  <a:pt x="62712" y="143954"/>
                </a:lnTo>
                <a:lnTo>
                  <a:pt x="64846" y="143954"/>
                </a:lnTo>
                <a:lnTo>
                  <a:pt x="107340" y="139763"/>
                </a:lnTo>
                <a:lnTo>
                  <a:pt x="112255" y="133819"/>
                </a:lnTo>
                <a:lnTo>
                  <a:pt x="112255" y="126504"/>
                </a:lnTo>
                <a:lnTo>
                  <a:pt x="54686" y="126504"/>
                </a:lnTo>
                <a:lnTo>
                  <a:pt x="47040" y="125501"/>
                </a:lnTo>
                <a:lnTo>
                  <a:pt x="20167" y="92849"/>
                </a:lnTo>
                <a:lnTo>
                  <a:pt x="19608" y="2082"/>
                </a:lnTo>
                <a:lnTo>
                  <a:pt x="19342" y="1117"/>
                </a:lnTo>
                <a:lnTo>
                  <a:pt x="18275" y="241"/>
                </a:lnTo>
                <a:lnTo>
                  <a:pt x="17284" y="0"/>
                </a:lnTo>
                <a:close/>
              </a:path>
              <a:path w="112395" h="144145">
                <a:moveTo>
                  <a:pt x="109778" y="0"/>
                </a:moveTo>
                <a:lnTo>
                  <a:pt x="94945" y="0"/>
                </a:lnTo>
                <a:lnTo>
                  <a:pt x="94005" y="241"/>
                </a:lnTo>
                <a:lnTo>
                  <a:pt x="93446" y="673"/>
                </a:lnTo>
                <a:lnTo>
                  <a:pt x="92913" y="1117"/>
                </a:lnTo>
                <a:lnTo>
                  <a:pt x="92659" y="2082"/>
                </a:lnTo>
                <a:lnTo>
                  <a:pt x="92659" y="123786"/>
                </a:lnTo>
                <a:lnTo>
                  <a:pt x="86410" y="125056"/>
                </a:lnTo>
                <a:lnTo>
                  <a:pt x="80619" y="125806"/>
                </a:lnTo>
                <a:lnTo>
                  <a:pt x="70053" y="126364"/>
                </a:lnTo>
                <a:lnTo>
                  <a:pt x="66357" y="126504"/>
                </a:lnTo>
                <a:lnTo>
                  <a:pt x="112255" y="126504"/>
                </a:lnTo>
                <a:lnTo>
                  <a:pt x="112255" y="2082"/>
                </a:lnTo>
                <a:lnTo>
                  <a:pt x="111950" y="1117"/>
                </a:lnTo>
                <a:lnTo>
                  <a:pt x="110731" y="241"/>
                </a:lnTo>
                <a:lnTo>
                  <a:pt x="109778" y="0"/>
                </a:lnTo>
                <a:close/>
              </a:path>
            </a:pathLst>
          </a:custGeom>
          <a:solidFill>
            <a:srgbClr val="4D4D4F"/>
          </a:solidFill>
        </p:spPr>
        <p:txBody>
          <a:bodyPr wrap="square" lIns="0" tIns="0" rIns="0" bIns="0" rtlCol="0"/>
          <a:lstStyle/>
          <a:p>
            <a:endParaRPr/>
          </a:p>
        </p:txBody>
      </p:sp>
      <p:sp>
        <p:nvSpPr>
          <p:cNvPr id="20" name="bk object 20"/>
          <p:cNvSpPr/>
          <p:nvPr/>
        </p:nvSpPr>
        <p:spPr>
          <a:xfrm>
            <a:off x="10978650" y="487121"/>
            <a:ext cx="113664" cy="147320"/>
          </a:xfrm>
          <a:custGeom>
            <a:avLst/>
            <a:gdLst/>
            <a:ahLst/>
            <a:cxnLst/>
            <a:rect l="l" t="t" r="r" b="b"/>
            <a:pathLst>
              <a:path w="113665" h="147320">
                <a:moveTo>
                  <a:pt x="105586" y="17437"/>
                </a:moveTo>
                <a:lnTo>
                  <a:pt x="65951" y="17437"/>
                </a:lnTo>
                <a:lnTo>
                  <a:pt x="71793" y="18161"/>
                </a:lnTo>
                <a:lnTo>
                  <a:pt x="80746" y="21196"/>
                </a:lnTo>
                <a:lnTo>
                  <a:pt x="84239" y="23266"/>
                </a:lnTo>
                <a:lnTo>
                  <a:pt x="89242" y="28562"/>
                </a:lnTo>
                <a:lnTo>
                  <a:pt x="90919" y="31750"/>
                </a:lnTo>
                <a:lnTo>
                  <a:pt x="91821" y="35585"/>
                </a:lnTo>
                <a:lnTo>
                  <a:pt x="92735" y="39357"/>
                </a:lnTo>
                <a:lnTo>
                  <a:pt x="93167" y="43459"/>
                </a:lnTo>
                <a:lnTo>
                  <a:pt x="93167" y="55029"/>
                </a:lnTo>
                <a:lnTo>
                  <a:pt x="57467" y="55029"/>
                </a:lnTo>
                <a:lnTo>
                  <a:pt x="50330" y="55254"/>
                </a:lnTo>
                <a:lnTo>
                  <a:pt x="9334" y="73075"/>
                </a:lnTo>
                <a:lnTo>
                  <a:pt x="3505" y="84010"/>
                </a:lnTo>
                <a:lnTo>
                  <a:pt x="1143" y="89827"/>
                </a:lnTo>
                <a:lnTo>
                  <a:pt x="11" y="95986"/>
                </a:lnTo>
                <a:lnTo>
                  <a:pt x="0" y="108432"/>
                </a:lnTo>
                <a:lnTo>
                  <a:pt x="838" y="113995"/>
                </a:lnTo>
                <a:lnTo>
                  <a:pt x="29006" y="143129"/>
                </a:lnTo>
                <a:lnTo>
                  <a:pt x="57200" y="146850"/>
                </a:lnTo>
                <a:lnTo>
                  <a:pt x="63566" y="146735"/>
                </a:lnTo>
                <a:lnTo>
                  <a:pt x="103142" y="140362"/>
                </a:lnTo>
                <a:lnTo>
                  <a:pt x="113055" y="134797"/>
                </a:lnTo>
                <a:lnTo>
                  <a:pt x="113055" y="130759"/>
                </a:lnTo>
                <a:lnTo>
                  <a:pt x="52095" y="130759"/>
                </a:lnTo>
                <a:lnTo>
                  <a:pt x="47434" y="130365"/>
                </a:lnTo>
                <a:lnTo>
                  <a:pt x="19596" y="95986"/>
                </a:lnTo>
                <a:lnTo>
                  <a:pt x="20980" y="90449"/>
                </a:lnTo>
                <a:lnTo>
                  <a:pt x="55041" y="72491"/>
                </a:lnTo>
                <a:lnTo>
                  <a:pt x="113055" y="72491"/>
                </a:lnTo>
                <a:lnTo>
                  <a:pt x="113055" y="45339"/>
                </a:lnTo>
                <a:lnTo>
                  <a:pt x="112276" y="34875"/>
                </a:lnTo>
                <a:lnTo>
                  <a:pt x="109937" y="25752"/>
                </a:lnTo>
                <a:lnTo>
                  <a:pt x="106036" y="17967"/>
                </a:lnTo>
                <a:lnTo>
                  <a:pt x="105586" y="17437"/>
                </a:lnTo>
                <a:close/>
              </a:path>
              <a:path w="113665" h="147320">
                <a:moveTo>
                  <a:pt x="113055" y="72491"/>
                </a:moveTo>
                <a:lnTo>
                  <a:pt x="92913" y="72491"/>
                </a:lnTo>
                <a:lnTo>
                  <a:pt x="92913" y="125120"/>
                </a:lnTo>
                <a:lnTo>
                  <a:pt x="89852" y="126161"/>
                </a:lnTo>
                <a:lnTo>
                  <a:pt x="63500" y="130467"/>
                </a:lnTo>
                <a:lnTo>
                  <a:pt x="60706" y="130695"/>
                </a:lnTo>
                <a:lnTo>
                  <a:pt x="58534" y="130759"/>
                </a:lnTo>
                <a:lnTo>
                  <a:pt x="113055" y="130759"/>
                </a:lnTo>
                <a:lnTo>
                  <a:pt x="113055" y="72491"/>
                </a:lnTo>
                <a:close/>
              </a:path>
              <a:path w="113665" h="147320">
                <a:moveTo>
                  <a:pt x="62026" y="0"/>
                </a:moveTo>
                <a:lnTo>
                  <a:pt x="58445" y="0"/>
                </a:lnTo>
                <a:lnTo>
                  <a:pt x="54597" y="114"/>
                </a:lnTo>
                <a:lnTo>
                  <a:pt x="50482" y="406"/>
                </a:lnTo>
                <a:lnTo>
                  <a:pt x="46367" y="647"/>
                </a:lnTo>
                <a:lnTo>
                  <a:pt x="26581" y="4495"/>
                </a:lnTo>
                <a:lnTo>
                  <a:pt x="22834" y="5473"/>
                </a:lnTo>
                <a:lnTo>
                  <a:pt x="19342" y="6616"/>
                </a:lnTo>
                <a:lnTo>
                  <a:pt x="16103" y="7886"/>
                </a:lnTo>
                <a:lnTo>
                  <a:pt x="14135" y="8610"/>
                </a:lnTo>
                <a:lnTo>
                  <a:pt x="13423" y="10007"/>
                </a:lnTo>
                <a:lnTo>
                  <a:pt x="17005" y="22961"/>
                </a:lnTo>
                <a:lnTo>
                  <a:pt x="17526" y="23660"/>
                </a:lnTo>
                <a:lnTo>
                  <a:pt x="18973" y="23837"/>
                </a:lnTo>
                <a:lnTo>
                  <a:pt x="20044" y="23660"/>
                </a:lnTo>
                <a:lnTo>
                  <a:pt x="21209" y="23342"/>
                </a:lnTo>
                <a:lnTo>
                  <a:pt x="26225" y="21717"/>
                </a:lnTo>
                <a:lnTo>
                  <a:pt x="32258" y="20370"/>
                </a:lnTo>
                <a:lnTo>
                  <a:pt x="39319" y="19164"/>
                </a:lnTo>
                <a:lnTo>
                  <a:pt x="46418" y="18034"/>
                </a:lnTo>
                <a:lnTo>
                  <a:pt x="52895" y="17437"/>
                </a:lnTo>
                <a:lnTo>
                  <a:pt x="105586" y="17437"/>
                </a:lnTo>
                <a:lnTo>
                  <a:pt x="100571" y="11518"/>
                </a:lnTo>
                <a:lnTo>
                  <a:pt x="93471" y="6466"/>
                </a:lnTo>
                <a:lnTo>
                  <a:pt x="84685" y="2868"/>
                </a:lnTo>
                <a:lnTo>
                  <a:pt x="74205" y="715"/>
                </a:lnTo>
                <a:lnTo>
                  <a:pt x="62026" y="0"/>
                </a:lnTo>
                <a:close/>
              </a:path>
            </a:pathLst>
          </a:custGeom>
          <a:solidFill>
            <a:srgbClr val="4D4D4F"/>
          </a:solidFill>
        </p:spPr>
        <p:txBody>
          <a:bodyPr wrap="square" lIns="0" tIns="0" rIns="0" bIns="0" rtlCol="0"/>
          <a:lstStyle/>
          <a:p>
            <a:endParaRPr/>
          </a:p>
        </p:txBody>
      </p:sp>
      <p:sp>
        <p:nvSpPr>
          <p:cNvPr id="21" name="bk object 21"/>
          <p:cNvSpPr/>
          <p:nvPr/>
        </p:nvSpPr>
        <p:spPr>
          <a:xfrm>
            <a:off x="11102455" y="449263"/>
            <a:ext cx="99060" cy="184785"/>
          </a:xfrm>
          <a:custGeom>
            <a:avLst/>
            <a:gdLst/>
            <a:ahLst/>
            <a:cxnLst/>
            <a:rect l="l" t="t" r="r" b="b"/>
            <a:pathLst>
              <a:path w="99059" h="184784">
                <a:moveTo>
                  <a:pt x="54521" y="64693"/>
                </a:moveTo>
                <a:lnTo>
                  <a:pt x="23367" y="64693"/>
                </a:lnTo>
                <a:lnTo>
                  <a:pt x="23474" y="148297"/>
                </a:lnTo>
                <a:lnTo>
                  <a:pt x="44826" y="182375"/>
                </a:lnTo>
                <a:lnTo>
                  <a:pt x="63614" y="184708"/>
                </a:lnTo>
                <a:lnTo>
                  <a:pt x="67030" y="184708"/>
                </a:lnTo>
                <a:lnTo>
                  <a:pt x="98717" y="176657"/>
                </a:lnTo>
                <a:lnTo>
                  <a:pt x="98468" y="175336"/>
                </a:lnTo>
                <a:lnTo>
                  <a:pt x="95580" y="158407"/>
                </a:lnTo>
                <a:lnTo>
                  <a:pt x="95482" y="157607"/>
                </a:lnTo>
                <a:lnTo>
                  <a:pt x="65341" y="157607"/>
                </a:lnTo>
                <a:lnTo>
                  <a:pt x="61213" y="156540"/>
                </a:lnTo>
                <a:lnTo>
                  <a:pt x="58534" y="154381"/>
                </a:lnTo>
                <a:lnTo>
                  <a:pt x="55841" y="152247"/>
                </a:lnTo>
                <a:lnTo>
                  <a:pt x="54521" y="148297"/>
                </a:lnTo>
                <a:lnTo>
                  <a:pt x="54521" y="64693"/>
                </a:lnTo>
                <a:close/>
              </a:path>
              <a:path w="99059" h="184784">
                <a:moveTo>
                  <a:pt x="92798" y="155371"/>
                </a:moveTo>
                <a:lnTo>
                  <a:pt x="91033" y="155727"/>
                </a:lnTo>
                <a:lnTo>
                  <a:pt x="89750" y="155879"/>
                </a:lnTo>
                <a:lnTo>
                  <a:pt x="88201" y="156146"/>
                </a:lnTo>
                <a:lnTo>
                  <a:pt x="86321" y="156375"/>
                </a:lnTo>
                <a:lnTo>
                  <a:pt x="84454" y="156667"/>
                </a:lnTo>
                <a:lnTo>
                  <a:pt x="82549" y="156895"/>
                </a:lnTo>
                <a:lnTo>
                  <a:pt x="80695" y="157086"/>
                </a:lnTo>
                <a:lnTo>
                  <a:pt x="78803" y="157213"/>
                </a:lnTo>
                <a:lnTo>
                  <a:pt x="76961" y="157378"/>
                </a:lnTo>
                <a:lnTo>
                  <a:pt x="73380" y="157556"/>
                </a:lnTo>
                <a:lnTo>
                  <a:pt x="71958" y="157607"/>
                </a:lnTo>
                <a:lnTo>
                  <a:pt x="95482" y="157607"/>
                </a:lnTo>
                <a:lnTo>
                  <a:pt x="95394" y="157086"/>
                </a:lnTo>
                <a:lnTo>
                  <a:pt x="95046" y="156286"/>
                </a:lnTo>
                <a:lnTo>
                  <a:pt x="93979" y="155409"/>
                </a:lnTo>
                <a:lnTo>
                  <a:pt x="92798" y="155371"/>
                </a:lnTo>
                <a:close/>
              </a:path>
              <a:path w="99059" h="184784">
                <a:moveTo>
                  <a:pt x="54521" y="0"/>
                </a:moveTo>
                <a:lnTo>
                  <a:pt x="48640" y="2159"/>
                </a:lnTo>
                <a:lnTo>
                  <a:pt x="46710" y="3136"/>
                </a:lnTo>
                <a:lnTo>
                  <a:pt x="31165" y="11518"/>
                </a:lnTo>
                <a:lnTo>
                  <a:pt x="26441" y="13766"/>
                </a:lnTo>
                <a:lnTo>
                  <a:pt x="24777" y="17449"/>
                </a:lnTo>
                <a:lnTo>
                  <a:pt x="24688" y="39446"/>
                </a:lnTo>
                <a:lnTo>
                  <a:pt x="4279" y="44005"/>
                </a:lnTo>
                <a:lnTo>
                  <a:pt x="0" y="47510"/>
                </a:lnTo>
                <a:lnTo>
                  <a:pt x="31" y="61722"/>
                </a:lnTo>
                <a:lnTo>
                  <a:pt x="203" y="62687"/>
                </a:lnTo>
                <a:lnTo>
                  <a:pt x="1104" y="64300"/>
                </a:lnTo>
                <a:lnTo>
                  <a:pt x="2285" y="64693"/>
                </a:lnTo>
                <a:lnTo>
                  <a:pt x="85216" y="64693"/>
                </a:lnTo>
                <a:lnTo>
                  <a:pt x="86423" y="64350"/>
                </a:lnTo>
                <a:lnTo>
                  <a:pt x="86855" y="63601"/>
                </a:lnTo>
                <a:lnTo>
                  <a:pt x="87312" y="62890"/>
                </a:lnTo>
                <a:lnTo>
                  <a:pt x="87528" y="61722"/>
                </a:lnTo>
                <a:lnTo>
                  <a:pt x="87528" y="43853"/>
                </a:lnTo>
                <a:lnTo>
                  <a:pt x="87312" y="42786"/>
                </a:lnTo>
                <a:lnTo>
                  <a:pt x="86423" y="41198"/>
                </a:lnTo>
                <a:lnTo>
                  <a:pt x="85216" y="40779"/>
                </a:lnTo>
                <a:lnTo>
                  <a:pt x="54521" y="40779"/>
                </a:lnTo>
                <a:lnTo>
                  <a:pt x="54521" y="0"/>
                </a:lnTo>
                <a:close/>
              </a:path>
            </a:pathLst>
          </a:custGeom>
          <a:solidFill>
            <a:srgbClr val="4D4D4F"/>
          </a:solidFill>
        </p:spPr>
        <p:txBody>
          <a:bodyPr wrap="square" lIns="0" tIns="0" rIns="0" bIns="0" rtlCol="0"/>
          <a:lstStyle/>
          <a:p>
            <a:endParaRPr/>
          </a:p>
        </p:txBody>
      </p:sp>
      <p:sp>
        <p:nvSpPr>
          <p:cNvPr id="22" name="bk object 22"/>
          <p:cNvSpPr/>
          <p:nvPr/>
        </p:nvSpPr>
        <p:spPr>
          <a:xfrm>
            <a:off x="11210782" y="486822"/>
            <a:ext cx="125095" cy="147320"/>
          </a:xfrm>
          <a:custGeom>
            <a:avLst/>
            <a:gdLst/>
            <a:ahLst/>
            <a:cxnLst/>
            <a:rect l="l" t="t" r="r" b="b"/>
            <a:pathLst>
              <a:path w="125095" h="147320">
                <a:moveTo>
                  <a:pt x="64076" y="0"/>
                </a:moveTo>
                <a:lnTo>
                  <a:pt x="23652" y="13157"/>
                </a:lnTo>
                <a:lnTo>
                  <a:pt x="2599" y="49996"/>
                </a:lnTo>
                <a:lnTo>
                  <a:pt x="0" y="76365"/>
                </a:lnTo>
                <a:lnTo>
                  <a:pt x="952" y="92036"/>
                </a:lnTo>
                <a:lnTo>
                  <a:pt x="17061" y="129705"/>
                </a:lnTo>
                <a:lnTo>
                  <a:pt x="66756" y="147142"/>
                </a:lnTo>
                <a:lnTo>
                  <a:pt x="74084" y="147142"/>
                </a:lnTo>
                <a:lnTo>
                  <a:pt x="81793" y="146354"/>
                </a:lnTo>
                <a:lnTo>
                  <a:pt x="97896" y="143129"/>
                </a:lnTo>
                <a:lnTo>
                  <a:pt x="105326" y="140284"/>
                </a:lnTo>
                <a:lnTo>
                  <a:pt x="112107" y="136156"/>
                </a:lnTo>
                <a:lnTo>
                  <a:pt x="114609" y="134912"/>
                </a:lnTo>
                <a:lnTo>
                  <a:pt x="115257" y="132854"/>
                </a:lnTo>
                <a:lnTo>
                  <a:pt x="113880" y="129705"/>
                </a:lnTo>
                <a:lnTo>
                  <a:pt x="109447" y="120332"/>
                </a:lnTo>
                <a:lnTo>
                  <a:pt x="64241" y="120332"/>
                </a:lnTo>
                <a:lnTo>
                  <a:pt x="59390" y="119659"/>
                </a:lnTo>
                <a:lnTo>
                  <a:pt x="32009" y="89954"/>
                </a:lnTo>
                <a:lnTo>
                  <a:pt x="31831" y="83007"/>
                </a:lnTo>
                <a:lnTo>
                  <a:pt x="106304" y="83007"/>
                </a:lnTo>
                <a:lnTo>
                  <a:pt x="109123" y="82626"/>
                </a:lnTo>
                <a:lnTo>
                  <a:pt x="111726" y="81940"/>
                </a:lnTo>
                <a:lnTo>
                  <a:pt x="114330" y="81178"/>
                </a:lnTo>
                <a:lnTo>
                  <a:pt x="116616" y="79933"/>
                </a:lnTo>
                <a:lnTo>
                  <a:pt x="118572" y="78143"/>
                </a:lnTo>
                <a:lnTo>
                  <a:pt x="120553" y="76365"/>
                </a:lnTo>
                <a:lnTo>
                  <a:pt x="122077" y="73939"/>
                </a:lnTo>
                <a:lnTo>
                  <a:pt x="124198" y="67881"/>
                </a:lnTo>
                <a:lnTo>
                  <a:pt x="124769" y="64008"/>
                </a:lnTo>
                <a:lnTo>
                  <a:pt x="124769" y="60426"/>
                </a:lnTo>
                <a:lnTo>
                  <a:pt x="32923" y="60426"/>
                </a:lnTo>
                <a:lnTo>
                  <a:pt x="33088" y="55956"/>
                </a:lnTo>
                <a:lnTo>
                  <a:pt x="59758" y="26034"/>
                </a:lnTo>
                <a:lnTo>
                  <a:pt x="117066" y="26034"/>
                </a:lnTo>
                <a:lnTo>
                  <a:pt x="116365" y="24513"/>
                </a:lnTo>
                <a:lnTo>
                  <a:pt x="109847" y="15862"/>
                </a:lnTo>
                <a:lnTo>
                  <a:pt x="101391" y="8920"/>
                </a:lnTo>
                <a:lnTo>
                  <a:pt x="90943" y="3963"/>
                </a:lnTo>
                <a:lnTo>
                  <a:pt x="78504" y="990"/>
                </a:lnTo>
                <a:lnTo>
                  <a:pt x="64076" y="0"/>
                </a:lnTo>
                <a:close/>
              </a:path>
              <a:path w="125095" h="147320">
                <a:moveTo>
                  <a:pt x="103713" y="111823"/>
                </a:moveTo>
                <a:lnTo>
                  <a:pt x="100855" y="113080"/>
                </a:lnTo>
                <a:lnTo>
                  <a:pt x="96740" y="115049"/>
                </a:lnTo>
                <a:lnTo>
                  <a:pt x="91902" y="116713"/>
                </a:lnTo>
                <a:lnTo>
                  <a:pt x="80802" y="119595"/>
                </a:lnTo>
                <a:lnTo>
                  <a:pt x="75150" y="120332"/>
                </a:lnTo>
                <a:lnTo>
                  <a:pt x="109447" y="120332"/>
                </a:lnTo>
                <a:lnTo>
                  <a:pt x="105681" y="112331"/>
                </a:lnTo>
                <a:lnTo>
                  <a:pt x="103713" y="111823"/>
                </a:lnTo>
                <a:close/>
              </a:path>
              <a:path w="125095" h="147320">
                <a:moveTo>
                  <a:pt x="117066" y="26034"/>
                </a:moveTo>
                <a:lnTo>
                  <a:pt x="70680" y="26034"/>
                </a:lnTo>
                <a:lnTo>
                  <a:pt x="75646" y="26974"/>
                </a:lnTo>
                <a:lnTo>
                  <a:pt x="83355" y="30530"/>
                </a:lnTo>
                <a:lnTo>
                  <a:pt x="94670" y="55562"/>
                </a:lnTo>
                <a:lnTo>
                  <a:pt x="94670" y="60426"/>
                </a:lnTo>
                <a:lnTo>
                  <a:pt x="124769" y="60426"/>
                </a:lnTo>
                <a:lnTo>
                  <a:pt x="124647" y="57640"/>
                </a:lnTo>
                <a:lnTo>
                  <a:pt x="123834" y="46267"/>
                </a:lnTo>
                <a:lnTo>
                  <a:pt x="121032" y="34653"/>
                </a:lnTo>
                <a:lnTo>
                  <a:pt x="117066" y="26034"/>
                </a:lnTo>
                <a:close/>
              </a:path>
            </a:pathLst>
          </a:custGeom>
          <a:solidFill>
            <a:srgbClr val="4D4D4F"/>
          </a:solidFill>
        </p:spPr>
        <p:txBody>
          <a:bodyPr wrap="square" lIns="0" tIns="0" rIns="0" bIns="0" rtlCol="0"/>
          <a:lstStyle/>
          <a:p>
            <a:endParaRPr/>
          </a:p>
        </p:txBody>
      </p:sp>
      <p:sp>
        <p:nvSpPr>
          <p:cNvPr id="23" name="bk object 23"/>
          <p:cNvSpPr/>
          <p:nvPr/>
        </p:nvSpPr>
        <p:spPr>
          <a:xfrm>
            <a:off x="11352224" y="486822"/>
            <a:ext cx="114300" cy="147320"/>
          </a:xfrm>
          <a:custGeom>
            <a:avLst/>
            <a:gdLst/>
            <a:ahLst/>
            <a:cxnLst/>
            <a:rect l="l" t="t" r="r" b="b"/>
            <a:pathLst>
              <a:path w="114300" h="147320">
                <a:moveTo>
                  <a:pt x="72301" y="0"/>
                </a:moveTo>
                <a:lnTo>
                  <a:pt x="64973" y="0"/>
                </a:lnTo>
                <a:lnTo>
                  <a:pt x="57649" y="326"/>
                </a:lnTo>
                <a:lnTo>
                  <a:pt x="17576" y="20294"/>
                </a:lnTo>
                <a:lnTo>
                  <a:pt x="1136" y="58527"/>
                </a:lnTo>
                <a:lnTo>
                  <a:pt x="0" y="74663"/>
                </a:lnTo>
                <a:lnTo>
                  <a:pt x="996" y="91555"/>
                </a:lnTo>
                <a:lnTo>
                  <a:pt x="15976" y="128905"/>
                </a:lnTo>
                <a:lnTo>
                  <a:pt x="62026" y="147142"/>
                </a:lnTo>
                <a:lnTo>
                  <a:pt x="69354" y="147142"/>
                </a:lnTo>
                <a:lnTo>
                  <a:pt x="109816" y="136715"/>
                </a:lnTo>
                <a:lnTo>
                  <a:pt x="113830" y="134289"/>
                </a:lnTo>
                <a:lnTo>
                  <a:pt x="111658" y="130987"/>
                </a:lnTo>
                <a:lnTo>
                  <a:pt x="109512" y="127571"/>
                </a:lnTo>
                <a:lnTo>
                  <a:pt x="107530" y="124155"/>
                </a:lnTo>
                <a:lnTo>
                  <a:pt x="105778" y="120713"/>
                </a:lnTo>
                <a:lnTo>
                  <a:pt x="105335" y="119773"/>
                </a:lnTo>
                <a:lnTo>
                  <a:pt x="59880" y="119773"/>
                </a:lnTo>
                <a:lnTo>
                  <a:pt x="54152" y="118605"/>
                </a:lnTo>
                <a:lnTo>
                  <a:pt x="32473" y="86779"/>
                </a:lnTo>
                <a:lnTo>
                  <a:pt x="31927" y="80924"/>
                </a:lnTo>
                <a:lnTo>
                  <a:pt x="31927" y="68580"/>
                </a:lnTo>
                <a:lnTo>
                  <a:pt x="54991" y="29210"/>
                </a:lnTo>
                <a:lnTo>
                  <a:pt x="60223" y="27965"/>
                </a:lnTo>
                <a:lnTo>
                  <a:pt x="99789" y="27965"/>
                </a:lnTo>
                <a:lnTo>
                  <a:pt x="100589" y="25920"/>
                </a:lnTo>
                <a:lnTo>
                  <a:pt x="102108" y="21983"/>
                </a:lnTo>
                <a:lnTo>
                  <a:pt x="103847" y="18072"/>
                </a:lnTo>
                <a:lnTo>
                  <a:pt x="105791" y="14287"/>
                </a:lnTo>
                <a:lnTo>
                  <a:pt x="107873" y="10972"/>
                </a:lnTo>
                <a:lnTo>
                  <a:pt x="104025" y="8559"/>
                </a:lnTo>
                <a:lnTo>
                  <a:pt x="98450" y="5791"/>
                </a:lnTo>
                <a:lnTo>
                  <a:pt x="92544" y="3670"/>
                </a:lnTo>
                <a:lnTo>
                  <a:pt x="79438" y="774"/>
                </a:lnTo>
                <a:lnTo>
                  <a:pt x="72301" y="0"/>
                </a:lnTo>
                <a:close/>
              </a:path>
              <a:path w="114300" h="147320">
                <a:moveTo>
                  <a:pt x="105740" y="120637"/>
                </a:moveTo>
                <a:close/>
              </a:path>
              <a:path w="114300" h="147320">
                <a:moveTo>
                  <a:pt x="102311" y="112026"/>
                </a:moveTo>
                <a:lnTo>
                  <a:pt x="92151" y="115265"/>
                </a:lnTo>
                <a:lnTo>
                  <a:pt x="91922" y="115366"/>
                </a:lnTo>
                <a:lnTo>
                  <a:pt x="89496" y="116166"/>
                </a:lnTo>
                <a:lnTo>
                  <a:pt x="86906" y="116928"/>
                </a:lnTo>
                <a:lnTo>
                  <a:pt x="84023" y="117627"/>
                </a:lnTo>
                <a:lnTo>
                  <a:pt x="78320" y="119087"/>
                </a:lnTo>
                <a:lnTo>
                  <a:pt x="72580" y="119773"/>
                </a:lnTo>
                <a:lnTo>
                  <a:pt x="105335" y="119773"/>
                </a:lnTo>
                <a:lnTo>
                  <a:pt x="102311" y="112026"/>
                </a:lnTo>
                <a:close/>
              </a:path>
              <a:path w="114300" h="147320">
                <a:moveTo>
                  <a:pt x="98523" y="31203"/>
                </a:moveTo>
                <a:lnTo>
                  <a:pt x="86791" y="31203"/>
                </a:lnTo>
                <a:lnTo>
                  <a:pt x="97167" y="34671"/>
                </a:lnTo>
                <a:lnTo>
                  <a:pt x="98523" y="31203"/>
                </a:lnTo>
                <a:close/>
              </a:path>
              <a:path w="114300" h="147320">
                <a:moveTo>
                  <a:pt x="99789" y="27965"/>
                </a:moveTo>
                <a:lnTo>
                  <a:pt x="71501" y="27965"/>
                </a:lnTo>
                <a:lnTo>
                  <a:pt x="76454" y="28524"/>
                </a:lnTo>
                <a:lnTo>
                  <a:pt x="81089" y="29667"/>
                </a:lnTo>
                <a:lnTo>
                  <a:pt x="83019" y="30175"/>
                </a:lnTo>
                <a:lnTo>
                  <a:pt x="84899" y="30734"/>
                </a:lnTo>
                <a:lnTo>
                  <a:pt x="86779" y="31254"/>
                </a:lnTo>
                <a:lnTo>
                  <a:pt x="98523" y="31203"/>
                </a:lnTo>
                <a:lnTo>
                  <a:pt x="99789" y="27965"/>
                </a:lnTo>
                <a:close/>
              </a:path>
              <a:path w="114300" h="147320">
                <a:moveTo>
                  <a:pt x="100628" y="25869"/>
                </a:moveTo>
                <a:close/>
              </a:path>
            </a:pathLst>
          </a:custGeom>
          <a:solidFill>
            <a:srgbClr val="4D4D4F"/>
          </a:solidFill>
        </p:spPr>
        <p:txBody>
          <a:bodyPr wrap="square" lIns="0" tIns="0" rIns="0" bIns="0" rtlCol="0"/>
          <a:lstStyle/>
          <a:p>
            <a:endParaRPr/>
          </a:p>
        </p:txBody>
      </p:sp>
      <p:sp>
        <p:nvSpPr>
          <p:cNvPr id="24" name="bk object 24"/>
          <p:cNvSpPr/>
          <p:nvPr/>
        </p:nvSpPr>
        <p:spPr>
          <a:xfrm>
            <a:off x="5899292" y="573599"/>
            <a:ext cx="397510" cy="399415"/>
          </a:xfrm>
          <a:custGeom>
            <a:avLst/>
            <a:gdLst/>
            <a:ahLst/>
            <a:cxnLst/>
            <a:rect l="l" t="t" r="r" b="b"/>
            <a:pathLst>
              <a:path w="397510" h="399415">
                <a:moveTo>
                  <a:pt x="59918" y="761"/>
                </a:moveTo>
                <a:lnTo>
                  <a:pt x="33153" y="38449"/>
                </a:lnTo>
                <a:lnTo>
                  <a:pt x="14759" y="79004"/>
                </a:lnTo>
                <a:lnTo>
                  <a:pt x="3708" y="122202"/>
                </a:lnTo>
                <a:lnTo>
                  <a:pt x="0" y="166724"/>
                </a:lnTo>
                <a:lnTo>
                  <a:pt x="3632" y="211252"/>
                </a:lnTo>
                <a:lnTo>
                  <a:pt x="14605" y="254469"/>
                </a:lnTo>
                <a:lnTo>
                  <a:pt x="32919" y="295057"/>
                </a:lnTo>
                <a:lnTo>
                  <a:pt x="58572" y="331698"/>
                </a:lnTo>
                <a:lnTo>
                  <a:pt x="87493" y="359443"/>
                </a:lnTo>
                <a:lnTo>
                  <a:pt x="153280" y="393149"/>
                </a:lnTo>
                <a:lnTo>
                  <a:pt x="208775" y="399211"/>
                </a:lnTo>
                <a:lnTo>
                  <a:pt x="243860" y="393140"/>
                </a:lnTo>
                <a:lnTo>
                  <a:pt x="246004" y="392302"/>
                </a:lnTo>
                <a:lnTo>
                  <a:pt x="197789" y="392302"/>
                </a:lnTo>
                <a:lnTo>
                  <a:pt x="160873" y="387424"/>
                </a:lnTo>
                <a:lnTo>
                  <a:pt x="91528" y="353941"/>
                </a:lnTo>
                <a:lnTo>
                  <a:pt x="61163" y="325259"/>
                </a:lnTo>
                <a:lnTo>
                  <a:pt x="32895" y="283852"/>
                </a:lnTo>
                <a:lnTo>
                  <a:pt x="14025" y="237590"/>
                </a:lnTo>
                <a:lnTo>
                  <a:pt x="4532" y="188396"/>
                </a:lnTo>
                <a:lnTo>
                  <a:pt x="4395" y="138194"/>
                </a:lnTo>
                <a:lnTo>
                  <a:pt x="13594" y="88905"/>
                </a:lnTo>
                <a:lnTo>
                  <a:pt x="32109" y="42454"/>
                </a:lnTo>
                <a:lnTo>
                  <a:pt x="59918" y="761"/>
                </a:lnTo>
                <a:close/>
              </a:path>
              <a:path w="397510" h="399415">
                <a:moveTo>
                  <a:pt x="336270" y="0"/>
                </a:moveTo>
                <a:lnTo>
                  <a:pt x="361375" y="36178"/>
                </a:lnTo>
                <a:lnTo>
                  <a:pt x="379314" y="76239"/>
                </a:lnTo>
                <a:lnTo>
                  <a:pt x="390074" y="118880"/>
                </a:lnTo>
                <a:lnTo>
                  <a:pt x="393642" y="162801"/>
                </a:lnTo>
                <a:lnTo>
                  <a:pt x="390008" y="206700"/>
                </a:lnTo>
                <a:lnTo>
                  <a:pt x="379158" y="249277"/>
                </a:lnTo>
                <a:lnTo>
                  <a:pt x="361080" y="289230"/>
                </a:lnTo>
                <a:lnTo>
                  <a:pt x="335762" y="325259"/>
                </a:lnTo>
                <a:lnTo>
                  <a:pt x="305385" y="353941"/>
                </a:lnTo>
                <a:lnTo>
                  <a:pt x="271826" y="374649"/>
                </a:lnTo>
                <a:lnTo>
                  <a:pt x="199174" y="392302"/>
                </a:lnTo>
                <a:lnTo>
                  <a:pt x="246004" y="392302"/>
                </a:lnTo>
                <a:lnTo>
                  <a:pt x="309598" y="359416"/>
                </a:lnTo>
                <a:lnTo>
                  <a:pt x="338442" y="331698"/>
                </a:lnTo>
                <a:lnTo>
                  <a:pt x="364107" y="295057"/>
                </a:lnTo>
                <a:lnTo>
                  <a:pt x="382430" y="254469"/>
                </a:lnTo>
                <a:lnTo>
                  <a:pt x="393408" y="211252"/>
                </a:lnTo>
                <a:lnTo>
                  <a:pt x="397043" y="166724"/>
                </a:lnTo>
                <a:lnTo>
                  <a:pt x="393332" y="122202"/>
                </a:lnTo>
                <a:lnTo>
                  <a:pt x="382276" y="79004"/>
                </a:lnTo>
                <a:lnTo>
                  <a:pt x="363873" y="38449"/>
                </a:lnTo>
                <a:lnTo>
                  <a:pt x="338124" y="1854"/>
                </a:lnTo>
                <a:lnTo>
                  <a:pt x="336270" y="0"/>
                </a:lnTo>
                <a:close/>
              </a:path>
            </a:pathLst>
          </a:custGeom>
          <a:solidFill>
            <a:srgbClr val="00A5DF"/>
          </a:solidFill>
        </p:spPr>
        <p:txBody>
          <a:bodyPr wrap="square" lIns="0" tIns="0" rIns="0" bIns="0" rtlCol="0"/>
          <a:lstStyle/>
          <a:p>
            <a:endParaRPr/>
          </a:p>
        </p:txBody>
      </p:sp>
      <p:sp>
        <p:nvSpPr>
          <p:cNvPr id="25" name="bk object 25"/>
          <p:cNvSpPr/>
          <p:nvPr/>
        </p:nvSpPr>
        <p:spPr>
          <a:xfrm>
            <a:off x="5787161" y="288188"/>
            <a:ext cx="300544" cy="684568"/>
          </a:xfrm>
          <a:prstGeom prst="rect">
            <a:avLst/>
          </a:prstGeom>
          <a:blipFill>
            <a:blip r:embed="rId4" cstate="print"/>
            <a:stretch>
              <a:fillRect/>
            </a:stretch>
          </a:blipFill>
        </p:spPr>
        <p:txBody>
          <a:bodyPr wrap="square" lIns="0" tIns="0" rIns="0" bIns="0" rtlCol="0"/>
          <a:lstStyle/>
          <a:p>
            <a:endParaRPr/>
          </a:p>
        </p:txBody>
      </p:sp>
      <p:sp>
        <p:nvSpPr>
          <p:cNvPr id="26" name="bk object 26"/>
          <p:cNvSpPr/>
          <p:nvPr/>
        </p:nvSpPr>
        <p:spPr>
          <a:xfrm>
            <a:off x="5903628" y="288188"/>
            <a:ext cx="504835" cy="684568"/>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189892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425254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85379" y="793075"/>
            <a:ext cx="6621241" cy="695960"/>
          </a:xfrm>
          <a:prstGeom prst="rect">
            <a:avLst/>
          </a:prstGeom>
        </p:spPr>
        <p:txBody>
          <a:bodyPr wrap="square" lIns="0" tIns="0" rIns="0" bIns="0">
            <a:spAutoFit/>
          </a:bodyPr>
          <a:lstStyle>
            <a:lvl1pPr>
              <a:defRPr sz="4400" b="0" i="0">
                <a:solidFill>
                  <a:schemeClr val="bg1"/>
                </a:solidFill>
                <a:latin typeface="PFBeauSansPro-Thin"/>
                <a:cs typeface="PFBeauSansPro-Thin"/>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10/17/2022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9.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12.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hyperlink" Target="http://upload.wikimedia.org/wikipedia/commons/d/d8/Sulfate-3D-vdW.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normAutofit fontScale="92500"/>
          </a:bodyPr>
          <a:lstStyle/>
          <a:p>
            <a:r>
              <a:rPr lang="en-US" dirty="0"/>
              <a:t>Successful R&amp;D implementation of OdoZone odour mitigation at GV Water SHPS21</a:t>
            </a:r>
          </a:p>
          <a:p>
            <a:endParaRPr lang="en-NZ" dirty="0"/>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solidFill>
                  <a:srgbClr val="00B0F0"/>
                </a:solidFill>
              </a:rPr>
              <a:t>Andrew Fleming</a:t>
            </a:r>
          </a:p>
        </p:txBody>
      </p:sp>
      <p:pic>
        <p:nvPicPr>
          <p:cNvPr id="6" name="Picture 5" descr="Logo&#10;&#10;Description automatically generated">
            <a:extLst>
              <a:ext uri="{FF2B5EF4-FFF2-40B4-BE49-F238E27FC236}">
                <a16:creationId xmlns:a16="http://schemas.microsoft.com/office/drawing/2014/main" id="{314A9D4D-BA93-1881-EE31-8EC43966A1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97" y="5715508"/>
            <a:ext cx="2653103" cy="630337"/>
          </a:xfrm>
          <a:prstGeom prst="rect">
            <a:avLst/>
          </a:prstGeom>
        </p:spPr>
      </p:pic>
    </p:spTree>
    <p:extLst>
      <p:ext uri="{BB962C8B-B14F-4D97-AF65-F5344CB8AC3E}">
        <p14:creationId xmlns:p14="http://schemas.microsoft.com/office/powerpoint/2010/main" val="3455502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SHPS21 - location</a:t>
            </a:r>
            <a:endParaRPr spc="-105" dirty="0">
              <a:solidFill>
                <a:srgbClr val="A7A9AC"/>
              </a:solidFill>
              <a:latin typeface="PF BeauSans Pro Light" panose="02000500000000020004" pitchFamily="50" charset="0"/>
            </a:endParaRPr>
          </a:p>
        </p:txBody>
      </p:sp>
      <p:grpSp>
        <p:nvGrpSpPr>
          <p:cNvPr id="3" name="Group 2">
            <a:extLst>
              <a:ext uri="{FF2B5EF4-FFF2-40B4-BE49-F238E27FC236}">
                <a16:creationId xmlns:a16="http://schemas.microsoft.com/office/drawing/2014/main" id="{CF3DB2FD-AFB6-E075-42E9-A830C9182917}"/>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7B6CAE1C-C17C-E917-72F0-ED3C5A6FDE10}"/>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77C33F97-7915-6EA2-F53D-9EFC327F1405}"/>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95BD0D04-627E-A61C-41A3-B8C772755CD7}"/>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pic>
        <p:nvPicPr>
          <p:cNvPr id="12" name="Picture 11">
            <a:extLst>
              <a:ext uri="{FF2B5EF4-FFF2-40B4-BE49-F238E27FC236}">
                <a16:creationId xmlns:a16="http://schemas.microsoft.com/office/drawing/2014/main" id="{E711E34A-C78C-5CE2-072A-68089703DA33}"/>
              </a:ext>
            </a:extLst>
          </p:cNvPr>
          <p:cNvPicPr>
            <a:picLocks noChangeAspect="1"/>
          </p:cNvPicPr>
          <p:nvPr/>
        </p:nvPicPr>
        <p:blipFill>
          <a:blip r:embed="rId6"/>
          <a:stretch>
            <a:fillRect/>
          </a:stretch>
        </p:blipFill>
        <p:spPr>
          <a:xfrm>
            <a:off x="4580347" y="1500663"/>
            <a:ext cx="6904355" cy="4614122"/>
          </a:xfrm>
          <a:prstGeom prst="rect">
            <a:avLst/>
          </a:prstGeom>
        </p:spPr>
      </p:pic>
      <p:sp>
        <p:nvSpPr>
          <p:cNvPr id="16" name="Title 1">
            <a:extLst>
              <a:ext uri="{FF2B5EF4-FFF2-40B4-BE49-F238E27FC236}">
                <a16:creationId xmlns:a16="http://schemas.microsoft.com/office/drawing/2014/main" id="{45AFAAD6-A941-FEA1-011F-99113C9AFE31}"/>
              </a:ext>
            </a:extLst>
          </p:cNvPr>
          <p:cNvSpPr txBox="1">
            <a:spLocks/>
          </p:cNvSpPr>
          <p:nvPr/>
        </p:nvSpPr>
        <p:spPr>
          <a:xfrm>
            <a:off x="707298" y="1746882"/>
            <a:ext cx="3712302" cy="48353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Highly constrained site:</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Public access;</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On side of major roadway;</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Overhead power lines; and</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Commercial premises car parking and delivery receival area</a:t>
            </a:r>
          </a:p>
        </p:txBody>
      </p:sp>
      <p:sp>
        <p:nvSpPr>
          <p:cNvPr id="18" name="Oval 17">
            <a:extLst>
              <a:ext uri="{FF2B5EF4-FFF2-40B4-BE49-F238E27FC236}">
                <a16:creationId xmlns:a16="http://schemas.microsoft.com/office/drawing/2014/main" id="{8B1313F5-B57E-3912-FA5A-FD76350B32CE}"/>
              </a:ext>
            </a:extLst>
          </p:cNvPr>
          <p:cNvSpPr/>
          <p:nvPr/>
        </p:nvSpPr>
        <p:spPr>
          <a:xfrm rot="20541718">
            <a:off x="7226099" y="3431001"/>
            <a:ext cx="1066800" cy="448245"/>
          </a:xfrm>
          <a:prstGeom prst="ellipse">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AU"/>
          </a:p>
        </p:txBody>
      </p:sp>
      <p:sp>
        <p:nvSpPr>
          <p:cNvPr id="19" name="TextBox 18">
            <a:extLst>
              <a:ext uri="{FF2B5EF4-FFF2-40B4-BE49-F238E27FC236}">
                <a16:creationId xmlns:a16="http://schemas.microsoft.com/office/drawing/2014/main" id="{589F6773-A4CE-85AF-14FE-6E2FBDCF5165}"/>
              </a:ext>
            </a:extLst>
          </p:cNvPr>
          <p:cNvSpPr txBox="1"/>
          <p:nvPr/>
        </p:nvSpPr>
        <p:spPr>
          <a:xfrm>
            <a:off x="4476536" y="6240171"/>
            <a:ext cx="7008166" cy="246221"/>
          </a:xfrm>
          <a:prstGeom prst="rect">
            <a:avLst/>
          </a:prstGeom>
          <a:noFill/>
        </p:spPr>
        <p:txBody>
          <a:bodyPr wrap="square" rtlCol="0">
            <a:spAutoFit/>
          </a:bodyPr>
          <a:lstStyle/>
          <a:p>
            <a:pPr algn="ctr"/>
            <a:r>
              <a:rPr lang="en-US" sz="1000" i="1"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Photo courtesy of Google Maps</a:t>
            </a:r>
            <a:endParaRPr lang="en-AU"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1233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SHPS21 - location</a:t>
            </a:r>
            <a:endParaRPr spc="-105" dirty="0">
              <a:solidFill>
                <a:srgbClr val="A7A9AC"/>
              </a:solidFill>
              <a:latin typeface="PF BeauSans Pro Light" panose="02000500000000020004" pitchFamily="50" charset="0"/>
            </a:endParaRPr>
          </a:p>
        </p:txBody>
      </p:sp>
      <p:grpSp>
        <p:nvGrpSpPr>
          <p:cNvPr id="3" name="Group 2">
            <a:extLst>
              <a:ext uri="{FF2B5EF4-FFF2-40B4-BE49-F238E27FC236}">
                <a16:creationId xmlns:a16="http://schemas.microsoft.com/office/drawing/2014/main" id="{CF3DB2FD-AFB6-E075-42E9-A830C9182917}"/>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7B6CAE1C-C17C-E917-72F0-ED3C5A6FDE10}"/>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77C33F97-7915-6EA2-F53D-9EFC327F1405}"/>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95BD0D04-627E-A61C-41A3-B8C772755CD7}"/>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pic>
        <p:nvPicPr>
          <p:cNvPr id="11" name="Picture 10">
            <a:extLst>
              <a:ext uri="{FF2B5EF4-FFF2-40B4-BE49-F238E27FC236}">
                <a16:creationId xmlns:a16="http://schemas.microsoft.com/office/drawing/2014/main" id="{6C61E8AE-0DD6-73E1-005E-F53E9F7ACF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298" y="1246170"/>
            <a:ext cx="10923029" cy="5307029"/>
          </a:xfrm>
          <a:prstGeom prst="rect">
            <a:avLst/>
          </a:prstGeom>
          <a:noFill/>
          <a:ln>
            <a:noFill/>
          </a:ln>
        </p:spPr>
      </p:pic>
    </p:spTree>
    <p:extLst>
      <p:ext uri="{BB962C8B-B14F-4D97-AF65-F5344CB8AC3E}">
        <p14:creationId xmlns:p14="http://schemas.microsoft.com/office/powerpoint/2010/main" val="578696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07297" y="567599"/>
            <a:ext cx="5387179" cy="688649"/>
          </a:xfrm>
          <a:prstGeom prst="rect">
            <a:avLst/>
          </a:prstGeom>
        </p:spPr>
        <p:txBody>
          <a:bodyPr vert="horz" wrap="square" lIns="0" tIns="123189" rIns="0" bIns="0" rtlCol="0">
            <a:spAutoFit/>
          </a:bodyPr>
          <a:lstStyle/>
          <a:p>
            <a:pPr marL="12700" marR="6350">
              <a:lnSpc>
                <a:spcPts val="4410"/>
              </a:lnSpc>
              <a:spcBef>
                <a:spcPts val="969"/>
              </a:spcBef>
            </a:pPr>
            <a:r>
              <a:rPr lang="en-AU" spc="-125" dirty="0">
                <a:solidFill>
                  <a:srgbClr val="00A5DE"/>
                </a:solidFill>
                <a:latin typeface="PF BeauSans Pro Light" panose="02000500000000020004" pitchFamily="50" charset="0"/>
              </a:rPr>
              <a:t>Options Identified</a:t>
            </a:r>
            <a:endParaRPr spc="-110" dirty="0">
              <a:solidFill>
                <a:srgbClr val="00A5DE"/>
              </a:solidFill>
              <a:latin typeface="PF BeauSans Pro Light" panose="02000500000000020004" pitchFamily="50" charset="0"/>
            </a:endParaRPr>
          </a:p>
        </p:txBody>
      </p:sp>
      <p:sp>
        <p:nvSpPr>
          <p:cNvPr id="11" name="object 11"/>
          <p:cNvSpPr/>
          <p:nvPr/>
        </p:nvSpPr>
        <p:spPr>
          <a:xfrm>
            <a:off x="6094477" y="0"/>
            <a:ext cx="360680" cy="6858000"/>
          </a:xfrm>
          <a:custGeom>
            <a:avLst/>
            <a:gdLst/>
            <a:ahLst/>
            <a:cxnLst/>
            <a:rect l="l" t="t" r="r" b="b"/>
            <a:pathLst>
              <a:path w="360679" h="6858000">
                <a:moveTo>
                  <a:pt x="146177" y="0"/>
                </a:moveTo>
                <a:lnTo>
                  <a:pt x="0" y="0"/>
                </a:lnTo>
                <a:lnTo>
                  <a:pt x="0" y="6858000"/>
                </a:lnTo>
                <a:lnTo>
                  <a:pt x="146177" y="6858000"/>
                </a:lnTo>
                <a:lnTo>
                  <a:pt x="146177" y="2905017"/>
                </a:lnTo>
                <a:lnTo>
                  <a:pt x="147103" y="2840535"/>
                </a:lnTo>
                <a:lnTo>
                  <a:pt x="149783" y="2780635"/>
                </a:lnTo>
                <a:lnTo>
                  <a:pt x="154072" y="2724946"/>
                </a:lnTo>
                <a:lnTo>
                  <a:pt x="159823" y="2673096"/>
                </a:lnTo>
                <a:lnTo>
                  <a:pt x="166891" y="2624715"/>
                </a:lnTo>
                <a:lnTo>
                  <a:pt x="175128" y="2579431"/>
                </a:lnTo>
                <a:lnTo>
                  <a:pt x="184388" y="2536874"/>
                </a:lnTo>
                <a:lnTo>
                  <a:pt x="194526" y="2496672"/>
                </a:lnTo>
                <a:lnTo>
                  <a:pt x="205395" y="2458454"/>
                </a:lnTo>
                <a:lnTo>
                  <a:pt x="216848" y="2421849"/>
                </a:lnTo>
                <a:lnTo>
                  <a:pt x="240926" y="2351994"/>
                </a:lnTo>
                <a:lnTo>
                  <a:pt x="265588" y="2284138"/>
                </a:lnTo>
                <a:lnTo>
                  <a:pt x="277772" y="2250032"/>
                </a:lnTo>
                <a:lnTo>
                  <a:pt x="301118" y="2179608"/>
                </a:lnTo>
                <a:lnTo>
                  <a:pt x="311987" y="2142548"/>
                </a:lnTo>
                <a:lnTo>
                  <a:pt x="322125" y="2103762"/>
                </a:lnTo>
                <a:lnTo>
                  <a:pt x="331386" y="2062877"/>
                </a:lnTo>
                <a:lnTo>
                  <a:pt x="339622" y="2019524"/>
                </a:lnTo>
                <a:lnTo>
                  <a:pt x="346690" y="1973330"/>
                </a:lnTo>
                <a:lnTo>
                  <a:pt x="352441" y="1923925"/>
                </a:lnTo>
                <a:lnTo>
                  <a:pt x="356730" y="1870938"/>
                </a:lnTo>
                <a:lnTo>
                  <a:pt x="359411" y="1813998"/>
                </a:lnTo>
                <a:lnTo>
                  <a:pt x="360337" y="1752733"/>
                </a:lnTo>
                <a:lnTo>
                  <a:pt x="359411" y="1691468"/>
                </a:lnTo>
                <a:lnTo>
                  <a:pt x="356730" y="1634527"/>
                </a:lnTo>
                <a:lnTo>
                  <a:pt x="352441" y="1581540"/>
                </a:lnTo>
                <a:lnTo>
                  <a:pt x="346690" y="1532135"/>
                </a:lnTo>
                <a:lnTo>
                  <a:pt x="339622" y="1485941"/>
                </a:lnTo>
                <a:lnTo>
                  <a:pt x="331386" y="1442587"/>
                </a:lnTo>
                <a:lnTo>
                  <a:pt x="322125" y="1401702"/>
                </a:lnTo>
                <a:lnTo>
                  <a:pt x="311987" y="1362915"/>
                </a:lnTo>
                <a:lnTo>
                  <a:pt x="301118" y="1325854"/>
                </a:lnTo>
                <a:lnTo>
                  <a:pt x="277772" y="1255430"/>
                </a:lnTo>
                <a:lnTo>
                  <a:pt x="253257" y="1187459"/>
                </a:lnTo>
                <a:lnTo>
                  <a:pt x="240926" y="1153466"/>
                </a:lnTo>
                <a:lnTo>
                  <a:pt x="216848" y="1083611"/>
                </a:lnTo>
                <a:lnTo>
                  <a:pt x="205395" y="1047006"/>
                </a:lnTo>
                <a:lnTo>
                  <a:pt x="194526" y="1008788"/>
                </a:lnTo>
                <a:lnTo>
                  <a:pt x="184388" y="968586"/>
                </a:lnTo>
                <a:lnTo>
                  <a:pt x="175128" y="926029"/>
                </a:lnTo>
                <a:lnTo>
                  <a:pt x="166891" y="880746"/>
                </a:lnTo>
                <a:lnTo>
                  <a:pt x="159823" y="832365"/>
                </a:lnTo>
                <a:lnTo>
                  <a:pt x="154072" y="780516"/>
                </a:lnTo>
                <a:lnTo>
                  <a:pt x="149783" y="724828"/>
                </a:lnTo>
                <a:lnTo>
                  <a:pt x="147103" y="664929"/>
                </a:lnTo>
                <a:lnTo>
                  <a:pt x="146177" y="600449"/>
                </a:lnTo>
                <a:lnTo>
                  <a:pt x="146177" y="0"/>
                </a:lnTo>
                <a:close/>
              </a:path>
            </a:pathLst>
          </a:custGeom>
          <a:solidFill>
            <a:srgbClr val="FFFFFF"/>
          </a:solidFill>
        </p:spPr>
        <p:txBody>
          <a:bodyPr wrap="square" lIns="0" tIns="0" rIns="0" bIns="0" rtlCol="0"/>
          <a:lstStyle/>
          <a:p>
            <a:endParaRPr/>
          </a:p>
        </p:txBody>
      </p:sp>
      <p:pic>
        <p:nvPicPr>
          <p:cNvPr id="13" name="Picture 12">
            <a:extLst>
              <a:ext uri="{FF2B5EF4-FFF2-40B4-BE49-F238E27FC236}">
                <a16:creationId xmlns:a16="http://schemas.microsoft.com/office/drawing/2014/main" id="{CC293008-B7D0-4C8B-9DE6-ABDDEB366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49" t="7766" r="8938"/>
          <a:stretch/>
        </p:blipFill>
        <p:spPr>
          <a:xfrm rot="5400000">
            <a:off x="5710363" y="3919078"/>
            <a:ext cx="2825013" cy="2748031"/>
          </a:xfrm>
          <a:prstGeom prst="rect">
            <a:avLst/>
          </a:prstGeom>
          <a:ln w="57150">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032F02A-890C-4C87-917F-2CFE17FAB6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08"/>
          <a:stretch/>
        </p:blipFill>
        <p:spPr>
          <a:xfrm>
            <a:off x="8648227" y="3864343"/>
            <a:ext cx="3391373" cy="2858154"/>
          </a:xfrm>
          <a:prstGeom prst="rect">
            <a:avLst/>
          </a:prstGeom>
          <a:ln w="57150">
            <a:noFill/>
          </a:ln>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673D5A39-6020-462B-976A-4E6B6C9FDA02}"/>
              </a:ext>
            </a:extLst>
          </p:cNvPr>
          <p:cNvSpPr txBox="1">
            <a:spLocks/>
          </p:cNvSpPr>
          <p:nvPr/>
        </p:nvSpPr>
        <p:spPr>
          <a:xfrm>
            <a:off x="707297" y="1493986"/>
            <a:ext cx="4930471" cy="216601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600" dirty="0">
                <a:solidFill>
                  <a:srgbClr val="A7A9AC"/>
                </a:solidFill>
                <a:latin typeface="PF BeauSans Pro SemiBold" panose="02000503000000020004" pitchFamily="50" charset="0"/>
                <a:cs typeface="Arial" panose="020B0604020202020204" pitchFamily="34" charset="0"/>
              </a:rPr>
              <a:t>Three options:</a:t>
            </a:r>
          </a:p>
          <a:p>
            <a:pPr marL="457200" indent="-457200">
              <a:lnSpc>
                <a:spcPct val="150000"/>
              </a:lnSpc>
              <a:buAutoNum type="arabicPeriod"/>
            </a:pPr>
            <a:r>
              <a:rPr lang="en-US" sz="1600" dirty="0">
                <a:solidFill>
                  <a:srgbClr val="333332"/>
                </a:solidFill>
                <a:latin typeface="PF BeauSans Pro Light" panose="02000500000000020004" pitchFamily="50" charset="0"/>
                <a:cs typeface="Arial" panose="020B0604020202020204" pitchFamily="34" charset="0"/>
              </a:rPr>
              <a:t>Active headspace extraction</a:t>
            </a:r>
          </a:p>
          <a:p>
            <a:pPr marL="914400" lvl="1" indent="-457200">
              <a:lnSpc>
                <a:spcPct val="150000"/>
              </a:lnSpc>
              <a:buFont typeface="+mj-lt"/>
              <a:buAutoNum type="alphaLcParenR"/>
            </a:pPr>
            <a:r>
              <a:rPr lang="en-US" sz="1200" dirty="0">
                <a:solidFill>
                  <a:srgbClr val="333332"/>
                </a:solidFill>
                <a:latin typeface="PF BeauSans Pro Light" panose="02000500000000020004" pitchFamily="50" charset="0"/>
                <a:cs typeface="Arial" panose="020B0604020202020204" pitchFamily="34" charset="0"/>
              </a:rPr>
              <a:t>Biological and/or Activated carbon treatment</a:t>
            </a:r>
          </a:p>
          <a:p>
            <a:pPr marL="457200" indent="-457200">
              <a:lnSpc>
                <a:spcPct val="150000"/>
              </a:lnSpc>
              <a:buAutoNum type="arabicPeriod"/>
            </a:pPr>
            <a:r>
              <a:rPr lang="en-US" sz="1600" dirty="0">
                <a:solidFill>
                  <a:srgbClr val="333332"/>
                </a:solidFill>
                <a:latin typeface="PF BeauSans Pro Light" panose="02000500000000020004" pitchFamily="50" charset="0"/>
                <a:cs typeface="Arial" panose="020B0604020202020204" pitchFamily="34" charset="0"/>
              </a:rPr>
              <a:t>Chemical dosing</a:t>
            </a:r>
          </a:p>
          <a:p>
            <a:pPr marL="457200" indent="-457200">
              <a:lnSpc>
                <a:spcPct val="150000"/>
              </a:lnSpc>
              <a:buAutoNum type="arabicPeriod"/>
            </a:pPr>
            <a:r>
              <a:rPr lang="en-US" sz="1600" dirty="0">
                <a:solidFill>
                  <a:srgbClr val="333332"/>
                </a:solidFill>
                <a:latin typeface="PF BeauSans Pro Light" panose="02000500000000020004" pitchFamily="50" charset="0"/>
                <a:cs typeface="Arial" panose="020B0604020202020204" pitchFamily="34" charset="0"/>
              </a:rPr>
              <a:t>Oxygen and Ozone infusion</a:t>
            </a:r>
          </a:p>
          <a:p>
            <a:pPr marL="400050" lvl="1" indent="0">
              <a:lnSpc>
                <a:spcPct val="150000"/>
              </a:lnSpc>
              <a:buNone/>
            </a:pPr>
            <a:endParaRPr lang="en-US" sz="1400" dirty="0">
              <a:solidFill>
                <a:srgbClr val="333332"/>
              </a:solidFill>
              <a:latin typeface="PF BeauSans Pro Light" panose="02000500000000020004" pitchFamily="50" charset="0"/>
              <a:cs typeface="Arial" panose="020B0604020202020204" pitchFamily="34" charset="0"/>
            </a:endParaRPr>
          </a:p>
          <a:p>
            <a:pPr>
              <a:lnSpc>
                <a:spcPct val="150000"/>
              </a:lnSpc>
            </a:pPr>
            <a:endParaRPr lang="en-US" sz="1400" i="1" dirty="0">
              <a:solidFill>
                <a:schemeClr val="bg1">
                  <a:lumMod val="50000"/>
                </a:schemeClr>
              </a:solidFill>
              <a:latin typeface="PF BeauSans Pro Thin" panose="02000500000000020004" pitchFamily="2" charset="0"/>
              <a:cs typeface="Arial" panose="020B0604020202020204" pitchFamily="34" charset="0"/>
            </a:endParaRPr>
          </a:p>
        </p:txBody>
      </p:sp>
      <p:pic>
        <p:nvPicPr>
          <p:cNvPr id="7" name="Picture 6" descr="A picture containing outdoor, tree, building, area&#10;&#10;Description automatically generated">
            <a:extLst>
              <a:ext uri="{FF2B5EF4-FFF2-40B4-BE49-F238E27FC236}">
                <a16:creationId xmlns:a16="http://schemas.microsoft.com/office/drawing/2014/main" id="{2C56528A-AF85-6928-072D-52B2BA5404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549"/>
          <a:stretch/>
        </p:blipFill>
        <p:spPr>
          <a:xfrm>
            <a:off x="5722200" y="412874"/>
            <a:ext cx="6317399" cy="3249758"/>
          </a:xfrm>
          <a:prstGeom prst="rect">
            <a:avLst/>
          </a:prstGeom>
        </p:spPr>
      </p:pic>
      <p:grpSp>
        <p:nvGrpSpPr>
          <p:cNvPr id="2" name="Group 1">
            <a:extLst>
              <a:ext uri="{FF2B5EF4-FFF2-40B4-BE49-F238E27FC236}">
                <a16:creationId xmlns:a16="http://schemas.microsoft.com/office/drawing/2014/main" id="{34873BC4-65EA-83FB-C5AA-522E9954BBA9}"/>
              </a:ext>
            </a:extLst>
          </p:cNvPr>
          <p:cNvGrpSpPr/>
          <p:nvPr/>
        </p:nvGrpSpPr>
        <p:grpSpPr>
          <a:xfrm>
            <a:off x="11012289" y="530999"/>
            <a:ext cx="423660" cy="468968"/>
            <a:chOff x="11012289" y="530999"/>
            <a:chExt cx="423660" cy="468968"/>
          </a:xfrm>
        </p:grpSpPr>
        <p:sp>
          <p:nvSpPr>
            <p:cNvPr id="3" name="object 3">
              <a:extLst>
                <a:ext uri="{FF2B5EF4-FFF2-40B4-BE49-F238E27FC236}">
                  <a16:creationId xmlns:a16="http://schemas.microsoft.com/office/drawing/2014/main" id="{D583412C-E615-3D1D-7E60-6A7357AD8A13}"/>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FECD6B43-1A85-CE14-0E65-44799A067323}"/>
                </a:ext>
              </a:extLst>
            </p:cNvPr>
            <p:cNvSpPr/>
            <p:nvPr/>
          </p:nvSpPr>
          <p:spPr>
            <a:xfrm>
              <a:off x="11012289" y="530999"/>
              <a:ext cx="204921" cy="468375"/>
            </a:xfrm>
            <a:prstGeom prst="rect">
              <a:avLst/>
            </a:prstGeom>
            <a:blipFill>
              <a:blip r:embed="rId6" cstate="print"/>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38782166-9085-580F-A934-1F0BB4F9FB82}"/>
                </a:ext>
              </a:extLst>
            </p:cNvPr>
            <p:cNvSpPr/>
            <p:nvPr/>
          </p:nvSpPr>
          <p:spPr>
            <a:xfrm>
              <a:off x="11092053" y="530999"/>
              <a:ext cx="343896" cy="468376"/>
            </a:xfrm>
            <a:prstGeom prst="rect">
              <a:avLst/>
            </a:prstGeom>
            <a:blipFill>
              <a:blip r:embed="rId7" cstate="print"/>
              <a:stretch>
                <a:fillRect/>
              </a:stretch>
            </a:blipFill>
          </p:spPr>
          <p:txBody>
            <a:bodyPr wrap="square" lIns="0" tIns="0" rIns="0" bIns="0" rtlCol="0"/>
            <a:lstStyle/>
            <a:p>
              <a:endParaRPr dirty="0"/>
            </a:p>
          </p:txBody>
        </p:sp>
      </p:grpSp>
      <p:pic>
        <p:nvPicPr>
          <p:cNvPr id="14" name="Picture 13">
            <a:extLst>
              <a:ext uri="{FF2B5EF4-FFF2-40B4-BE49-F238E27FC236}">
                <a16:creationId xmlns:a16="http://schemas.microsoft.com/office/drawing/2014/main" id="{19592A92-3184-D1BD-EB82-FAFBEC71CB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925"/>
          <a:stretch/>
        </p:blipFill>
        <p:spPr>
          <a:xfrm>
            <a:off x="1600200" y="3897740"/>
            <a:ext cx="3920300" cy="2825649"/>
          </a:xfrm>
          <a:prstGeom prst="rect">
            <a:avLst/>
          </a:prstGeom>
        </p:spPr>
      </p:pic>
    </p:spTree>
    <p:extLst>
      <p:ext uri="{BB962C8B-B14F-4D97-AF65-F5344CB8AC3E}">
        <p14:creationId xmlns:p14="http://schemas.microsoft.com/office/powerpoint/2010/main" val="1465004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84A902-B420-4657-B729-52DE1C56E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 y="0"/>
            <a:ext cx="12188977" cy="1368555"/>
          </a:xfrm>
          <a:prstGeom prst="rect">
            <a:avLst/>
          </a:prstGeom>
        </p:spPr>
      </p:pic>
      <p:sp>
        <p:nvSpPr>
          <p:cNvPr id="2" name="object 2"/>
          <p:cNvSpPr txBox="1"/>
          <p:nvPr/>
        </p:nvSpPr>
        <p:spPr>
          <a:xfrm>
            <a:off x="707300" y="3875370"/>
            <a:ext cx="6150700" cy="2473754"/>
          </a:xfrm>
          <a:prstGeom prst="rect">
            <a:avLst/>
          </a:prstGeom>
        </p:spPr>
        <p:txBody>
          <a:bodyPr vert="horz" wrap="square" lIns="0" tIns="163830" rIns="0" bIns="0" rtlCol="0">
            <a:spAutoFit/>
          </a:bodyPr>
          <a:lstStyle/>
          <a:p>
            <a:pPr marL="12700" marR="5080">
              <a:lnSpc>
                <a:spcPts val="5950"/>
              </a:lnSpc>
              <a:spcBef>
                <a:spcPts val="1290"/>
              </a:spcBef>
            </a:pPr>
            <a:r>
              <a:rPr lang="en-US" sz="5950" spc="-150" dirty="0" err="1">
                <a:solidFill>
                  <a:srgbClr val="FFFFFF"/>
                </a:solidFill>
                <a:latin typeface="PF BeauSans Pro Light" panose="02000500000000020004" pitchFamily="50" charset="0"/>
                <a:cs typeface="PFBeauSansPro-Thin"/>
              </a:rPr>
              <a:t>Trialling</a:t>
            </a:r>
            <a:r>
              <a:rPr lang="en-US" sz="5950" spc="-150" dirty="0">
                <a:solidFill>
                  <a:srgbClr val="FFFFFF"/>
                </a:solidFill>
                <a:latin typeface="PF BeauSans Pro Light" panose="02000500000000020004" pitchFamily="50" charset="0"/>
                <a:cs typeface="PFBeauSansPro-Thin"/>
              </a:rPr>
              <a:t> oxygen and ozone dosing at SHPS21</a:t>
            </a:r>
            <a:endParaRPr sz="5950" dirty="0">
              <a:latin typeface="PF BeauSans Pro Light" panose="02000500000000020004" pitchFamily="50" charset="0"/>
              <a:cs typeface="PFBeauSansPro-Thin"/>
            </a:endParaRPr>
          </a:p>
        </p:txBody>
      </p:sp>
    </p:spTree>
    <p:extLst>
      <p:ext uri="{BB962C8B-B14F-4D97-AF65-F5344CB8AC3E}">
        <p14:creationId xmlns:p14="http://schemas.microsoft.com/office/powerpoint/2010/main" val="1277343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4" name="object 4"/>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Trial unit</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3788502" cy="2502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The trial unit, pump, infuser and gas lines installation</a:t>
            </a:r>
          </a:p>
          <a:p>
            <a:pPr>
              <a:lnSpc>
                <a:spcPct val="150000"/>
              </a:lnSpc>
              <a:spcBef>
                <a:spcPts val="600"/>
              </a:spcBef>
              <a:defRPr/>
            </a:pPr>
            <a:endParaRPr lang="en-US" sz="2000" dirty="0">
              <a:solidFill>
                <a:schemeClr val="bg1"/>
              </a:solidFill>
              <a:latin typeface="PF BeauSans Pro Light" panose="02000500000000020004" pitchFamily="50" charset="0"/>
              <a:cs typeface="Arial" panose="020B0604020202020204" pitchFamily="34" charset="0"/>
            </a:endParaRPr>
          </a:p>
        </p:txBody>
      </p:sp>
      <p:pic>
        <p:nvPicPr>
          <p:cNvPr id="10" name="Picture 9" descr="RRU onsite">
            <a:extLst>
              <a:ext uri="{FF2B5EF4-FFF2-40B4-BE49-F238E27FC236}">
                <a16:creationId xmlns:a16="http://schemas.microsoft.com/office/drawing/2014/main" id="{08F528F6-1224-42B0-A412-34DD33D215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1" t="5831" r="8057" b="20389"/>
          <a:stretch/>
        </p:blipFill>
        <p:spPr>
          <a:xfrm>
            <a:off x="5198046" y="304800"/>
            <a:ext cx="3183954" cy="3395118"/>
          </a:xfrm>
          <a:prstGeom prst="rect">
            <a:avLst/>
          </a:prstGeom>
        </p:spPr>
      </p:pic>
      <p:pic>
        <p:nvPicPr>
          <p:cNvPr id="26" name="Picture 25">
            <a:extLst>
              <a:ext uri="{FF2B5EF4-FFF2-40B4-BE49-F238E27FC236}">
                <a16:creationId xmlns:a16="http://schemas.microsoft.com/office/drawing/2014/main" id="{9540A75E-679E-40A3-81FB-3421A1162F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78"/>
          <a:stretch/>
        </p:blipFill>
        <p:spPr>
          <a:xfrm rot="5400000">
            <a:off x="7066008" y="1771385"/>
            <a:ext cx="6297167" cy="3333750"/>
          </a:xfrm>
          <a:prstGeom prst="rect">
            <a:avLst/>
          </a:prstGeom>
        </p:spPr>
      </p:pic>
      <p:pic>
        <p:nvPicPr>
          <p:cNvPr id="7" name="Picture 6">
            <a:extLst>
              <a:ext uri="{FF2B5EF4-FFF2-40B4-BE49-F238E27FC236}">
                <a16:creationId xmlns:a16="http://schemas.microsoft.com/office/drawing/2014/main" id="{12E21207-477F-44DE-A5AB-C07EB5E2D14C}"/>
              </a:ext>
            </a:extLst>
          </p:cNvPr>
          <p:cNvPicPr>
            <a:picLocks noChangeAspect="1"/>
          </p:cNvPicPr>
          <p:nvPr/>
        </p:nvPicPr>
        <p:blipFill rotWithShape="1">
          <a:blip r:embed="rId8"/>
          <a:srcRect b="9870"/>
          <a:stretch/>
        </p:blipFill>
        <p:spPr>
          <a:xfrm>
            <a:off x="304801" y="3886200"/>
            <a:ext cx="8077200" cy="2699522"/>
          </a:xfrm>
          <a:prstGeom prst="rect">
            <a:avLst/>
          </a:prstGeom>
        </p:spPr>
      </p:pic>
      <p:grpSp>
        <p:nvGrpSpPr>
          <p:cNvPr id="8" name="Group 7">
            <a:extLst>
              <a:ext uri="{FF2B5EF4-FFF2-40B4-BE49-F238E27FC236}">
                <a16:creationId xmlns:a16="http://schemas.microsoft.com/office/drawing/2014/main" id="{06971506-EFEE-9EDB-6A8C-179F5C76CC91}"/>
              </a:ext>
            </a:extLst>
          </p:cNvPr>
          <p:cNvGrpSpPr/>
          <p:nvPr/>
        </p:nvGrpSpPr>
        <p:grpSpPr>
          <a:xfrm>
            <a:off x="11012289" y="530999"/>
            <a:ext cx="423660" cy="468968"/>
            <a:chOff x="11012289" y="530999"/>
            <a:chExt cx="423660" cy="468968"/>
          </a:xfrm>
        </p:grpSpPr>
        <p:sp>
          <p:nvSpPr>
            <p:cNvPr id="9" name="object 3">
              <a:extLst>
                <a:ext uri="{FF2B5EF4-FFF2-40B4-BE49-F238E27FC236}">
                  <a16:creationId xmlns:a16="http://schemas.microsoft.com/office/drawing/2014/main" id="{D4CF19BC-4486-1F5B-D4CC-E2F398567759}"/>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11" name="object 4">
              <a:extLst>
                <a:ext uri="{FF2B5EF4-FFF2-40B4-BE49-F238E27FC236}">
                  <a16:creationId xmlns:a16="http://schemas.microsoft.com/office/drawing/2014/main" id="{1C15FCC6-B3A5-11E0-63CD-1B08DCA15BF8}"/>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12" name="object 5">
              <a:extLst>
                <a:ext uri="{FF2B5EF4-FFF2-40B4-BE49-F238E27FC236}">
                  <a16:creationId xmlns:a16="http://schemas.microsoft.com/office/drawing/2014/main" id="{1DA72975-2BD1-62C3-7E01-0123C4163B11}"/>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3204743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2" cstate="print"/>
            <a:stretch>
              <a:fillRect/>
            </a:stretch>
          </a:blipFill>
        </p:spPr>
        <p:txBody>
          <a:bodyPr wrap="square" lIns="0" tIns="0" rIns="0" bIns="0" rtlCol="0"/>
          <a:lstStyle/>
          <a:p>
            <a:endParaRPr dirty="0"/>
          </a:p>
        </p:txBody>
      </p:sp>
      <p:pic>
        <p:nvPicPr>
          <p:cNvPr id="8" name="Picture 7">
            <a:extLst>
              <a:ext uri="{FF2B5EF4-FFF2-40B4-BE49-F238E27FC236}">
                <a16:creationId xmlns:a16="http://schemas.microsoft.com/office/drawing/2014/main" id="{C6F1D0E3-2400-420C-B697-39808B01D717}"/>
              </a:ext>
            </a:extLst>
          </p:cNvPr>
          <p:cNvPicPr>
            <a:picLocks noChangeAspect="1"/>
          </p:cNvPicPr>
          <p:nvPr/>
        </p:nvPicPr>
        <p:blipFill>
          <a:blip r:embed="rId3"/>
          <a:stretch>
            <a:fillRect/>
          </a:stretch>
        </p:blipFill>
        <p:spPr>
          <a:xfrm>
            <a:off x="2497815" y="1668162"/>
            <a:ext cx="6874785" cy="5016023"/>
          </a:xfrm>
          <a:prstGeom prst="rect">
            <a:avLst/>
          </a:prstGeom>
        </p:spPr>
      </p:pic>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SHPS21</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5946560" cy="4788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Dosing results</a:t>
            </a:r>
          </a:p>
        </p:txBody>
      </p:sp>
      <p:grpSp>
        <p:nvGrpSpPr>
          <p:cNvPr id="7" name="Group 6">
            <a:extLst>
              <a:ext uri="{FF2B5EF4-FFF2-40B4-BE49-F238E27FC236}">
                <a16:creationId xmlns:a16="http://schemas.microsoft.com/office/drawing/2014/main" id="{F63B8220-9877-4799-A53D-4E59DCCCD834}"/>
              </a:ext>
            </a:extLst>
          </p:cNvPr>
          <p:cNvGrpSpPr/>
          <p:nvPr/>
        </p:nvGrpSpPr>
        <p:grpSpPr>
          <a:xfrm>
            <a:off x="2377362" y="1981201"/>
            <a:ext cx="6901234" cy="2819402"/>
            <a:chOff x="2970914" y="2221580"/>
            <a:chExt cx="6498495" cy="2634339"/>
          </a:xfrm>
        </p:grpSpPr>
        <p:sp>
          <p:nvSpPr>
            <p:cNvPr id="14" name="TextBox 13">
              <a:extLst>
                <a:ext uri="{FF2B5EF4-FFF2-40B4-BE49-F238E27FC236}">
                  <a16:creationId xmlns:a16="http://schemas.microsoft.com/office/drawing/2014/main" id="{C16969F9-1C2D-4629-A814-4D1580E124E6}"/>
                </a:ext>
              </a:extLst>
            </p:cNvPr>
            <p:cNvSpPr txBox="1"/>
            <p:nvPr/>
          </p:nvSpPr>
          <p:spPr>
            <a:xfrm>
              <a:off x="2970914" y="2243383"/>
              <a:ext cx="2454324" cy="690179"/>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1">
                      <a:lumMod val="75000"/>
                    </a:schemeClr>
                  </a:solidFill>
                </a:rPr>
                <a:t>Not Dosing</a:t>
              </a:r>
            </a:p>
            <a:p>
              <a:pPr indent="-457200" algn="ctr">
                <a:spcBef>
                  <a:spcPts val="0"/>
                </a:spcBef>
                <a:spcAft>
                  <a:spcPts val="0"/>
                </a:spcAft>
                <a:buClr>
                  <a:srgbClr val="FF0000"/>
                </a:buClr>
              </a:pPr>
              <a:r>
                <a:rPr lang="en-US" sz="1400" b="1" dirty="0">
                  <a:solidFill>
                    <a:schemeClr val="accent1">
                      <a:lumMod val="75000"/>
                    </a:schemeClr>
                  </a:solidFill>
                </a:rPr>
                <a:t>Peak H</a:t>
              </a:r>
              <a:r>
                <a:rPr lang="en-US" sz="1400" b="1" baseline="-25000" dirty="0">
                  <a:solidFill>
                    <a:schemeClr val="accent1">
                      <a:lumMod val="75000"/>
                    </a:schemeClr>
                  </a:solidFill>
                </a:rPr>
                <a:t>2</a:t>
              </a:r>
              <a:r>
                <a:rPr lang="en-US" sz="1400" b="1" dirty="0">
                  <a:solidFill>
                    <a:schemeClr val="accent1">
                      <a:lumMod val="75000"/>
                    </a:schemeClr>
                  </a:solidFill>
                </a:rPr>
                <a:t>S: 48.2 ppm</a:t>
              </a:r>
            </a:p>
            <a:p>
              <a:pPr indent="-457200" algn="ctr">
                <a:spcBef>
                  <a:spcPts val="0"/>
                </a:spcBef>
                <a:spcAft>
                  <a:spcPts val="0"/>
                </a:spcAft>
                <a:buClr>
                  <a:srgbClr val="FF0000"/>
                </a:buClr>
              </a:pPr>
              <a:r>
                <a:rPr lang="en-US" sz="1400" b="1" dirty="0">
                  <a:solidFill>
                    <a:schemeClr val="accent1">
                      <a:lumMod val="75000"/>
                    </a:schemeClr>
                  </a:solidFill>
                </a:rPr>
                <a:t>Average H</a:t>
              </a:r>
              <a:r>
                <a:rPr lang="en-US" sz="1400" b="1" baseline="-25000" dirty="0">
                  <a:solidFill>
                    <a:schemeClr val="accent1">
                      <a:lumMod val="75000"/>
                    </a:schemeClr>
                  </a:solidFill>
                </a:rPr>
                <a:t>2</a:t>
              </a:r>
              <a:r>
                <a:rPr lang="en-US" sz="1400" b="1" dirty="0">
                  <a:solidFill>
                    <a:schemeClr val="accent1">
                      <a:lumMod val="75000"/>
                    </a:schemeClr>
                  </a:solidFill>
                </a:rPr>
                <a:t>S: 14.3 ppm</a:t>
              </a:r>
            </a:p>
          </p:txBody>
        </p:sp>
        <p:sp>
          <p:nvSpPr>
            <p:cNvPr id="15" name="TextBox 14">
              <a:extLst>
                <a:ext uri="{FF2B5EF4-FFF2-40B4-BE49-F238E27FC236}">
                  <a16:creationId xmlns:a16="http://schemas.microsoft.com/office/drawing/2014/main" id="{2A4B7C7D-3E94-487F-A183-CA0E13162D12}"/>
                </a:ext>
              </a:extLst>
            </p:cNvPr>
            <p:cNvSpPr txBox="1"/>
            <p:nvPr/>
          </p:nvSpPr>
          <p:spPr>
            <a:xfrm>
              <a:off x="5095947" y="3626313"/>
              <a:ext cx="2015321" cy="690179"/>
            </a:xfrm>
            <a:prstGeom prst="rect">
              <a:avLst/>
            </a:prstGeom>
            <a:noFill/>
          </p:spPr>
          <p:txBody>
            <a:bodyPr wrap="square" rtlCol="0">
              <a:spAutoFit/>
            </a:bodyPr>
            <a:lstStyle/>
            <a:p>
              <a:pPr indent="-457200" algn="ctr">
                <a:spcBef>
                  <a:spcPts val="0"/>
                </a:spcBef>
                <a:spcAft>
                  <a:spcPts val="600"/>
                </a:spcAft>
                <a:buClr>
                  <a:srgbClr val="FF0000"/>
                </a:buClr>
              </a:pPr>
              <a:r>
                <a:rPr lang="en-US" sz="1400" b="1" dirty="0">
                  <a:solidFill>
                    <a:schemeClr val="accent6"/>
                  </a:solidFill>
                </a:rPr>
                <a:t>System turned off demonstrating effect without dosing</a:t>
              </a:r>
            </a:p>
          </p:txBody>
        </p:sp>
        <p:sp>
          <p:nvSpPr>
            <p:cNvPr id="19" name="TextBox 18">
              <a:extLst>
                <a:ext uri="{FF2B5EF4-FFF2-40B4-BE49-F238E27FC236}">
                  <a16:creationId xmlns:a16="http://schemas.microsoft.com/office/drawing/2014/main" id="{5DE29108-228B-4701-AEC9-CFC925DCA78C}"/>
                </a:ext>
              </a:extLst>
            </p:cNvPr>
            <p:cNvSpPr txBox="1"/>
            <p:nvPr/>
          </p:nvSpPr>
          <p:spPr>
            <a:xfrm>
              <a:off x="7495033" y="2221580"/>
              <a:ext cx="1974376" cy="891480"/>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6"/>
                  </a:solidFill>
                </a:rPr>
                <a:t>Dosing 60/20</a:t>
              </a:r>
            </a:p>
            <a:p>
              <a:pPr indent="-457200" algn="ctr">
                <a:spcBef>
                  <a:spcPts val="0"/>
                </a:spcBef>
                <a:spcAft>
                  <a:spcPts val="0"/>
                </a:spcAft>
                <a:buClr>
                  <a:srgbClr val="FF0000"/>
                </a:buClr>
              </a:pPr>
              <a:r>
                <a:rPr lang="en-US" sz="1400" b="1" dirty="0">
                  <a:solidFill>
                    <a:schemeClr val="accent6"/>
                  </a:solidFill>
                </a:rPr>
                <a:t>Peak H</a:t>
              </a:r>
              <a:r>
                <a:rPr lang="en-US" sz="1400" b="1" baseline="-25000" dirty="0">
                  <a:solidFill>
                    <a:schemeClr val="accent6"/>
                  </a:solidFill>
                </a:rPr>
                <a:t>2</a:t>
              </a:r>
              <a:r>
                <a:rPr lang="en-US" sz="1400" b="1" dirty="0">
                  <a:solidFill>
                    <a:schemeClr val="accent6"/>
                  </a:solidFill>
                </a:rPr>
                <a:t>S: 7.9 ppm</a:t>
              </a:r>
            </a:p>
            <a:p>
              <a:pPr indent="-457200" algn="ctr">
                <a:spcBef>
                  <a:spcPts val="0"/>
                </a:spcBef>
                <a:spcAft>
                  <a:spcPts val="0"/>
                </a:spcAft>
                <a:buClr>
                  <a:srgbClr val="FF0000"/>
                </a:buClr>
              </a:pPr>
              <a:r>
                <a:rPr lang="en-US" sz="1400" b="1" dirty="0">
                  <a:solidFill>
                    <a:schemeClr val="accent6"/>
                  </a:solidFill>
                </a:rPr>
                <a:t>Average H</a:t>
              </a:r>
              <a:r>
                <a:rPr lang="en-US" sz="1400" b="1" baseline="-25000" dirty="0">
                  <a:solidFill>
                    <a:schemeClr val="accent6"/>
                  </a:solidFill>
                </a:rPr>
                <a:t>2</a:t>
              </a:r>
              <a:r>
                <a:rPr lang="en-US" sz="1400" b="1" dirty="0">
                  <a:solidFill>
                    <a:schemeClr val="accent6"/>
                  </a:solidFill>
                </a:rPr>
                <a:t>S: 0.15 ppm</a:t>
              </a:r>
            </a:p>
            <a:p>
              <a:pPr indent="-457200" algn="ctr">
                <a:spcBef>
                  <a:spcPts val="0"/>
                </a:spcBef>
                <a:spcAft>
                  <a:spcPts val="0"/>
                </a:spcAft>
                <a:buClr>
                  <a:srgbClr val="FF0000"/>
                </a:buClr>
              </a:pPr>
              <a:r>
                <a:rPr lang="en-US" sz="1400" b="1" dirty="0">
                  <a:solidFill>
                    <a:schemeClr val="accent6"/>
                  </a:solidFill>
                </a:rPr>
                <a:t>Reduction: 99%</a:t>
              </a:r>
            </a:p>
          </p:txBody>
        </p:sp>
        <p:cxnSp>
          <p:nvCxnSpPr>
            <p:cNvPr id="20" name="Straight Arrow Connector 19">
              <a:extLst>
                <a:ext uri="{FF2B5EF4-FFF2-40B4-BE49-F238E27FC236}">
                  <a16:creationId xmlns:a16="http://schemas.microsoft.com/office/drawing/2014/main" id="{AB8AC4BF-69C8-415D-AF3E-4C848415549D}"/>
                </a:ext>
              </a:extLst>
            </p:cNvPr>
            <p:cNvCxnSpPr>
              <a:cxnSpLocks/>
            </p:cNvCxnSpPr>
            <p:nvPr/>
          </p:nvCxnSpPr>
          <p:spPr>
            <a:xfrm>
              <a:off x="6321132" y="4272477"/>
              <a:ext cx="294916" cy="58344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
        <p:nvSpPr>
          <p:cNvPr id="9" name="Oval 8">
            <a:extLst>
              <a:ext uri="{FF2B5EF4-FFF2-40B4-BE49-F238E27FC236}">
                <a16:creationId xmlns:a16="http://schemas.microsoft.com/office/drawing/2014/main" id="{68B37EE5-E8FF-4DE9-8C7B-C175C1A71B23}"/>
              </a:ext>
            </a:extLst>
          </p:cNvPr>
          <p:cNvSpPr/>
          <p:nvPr/>
        </p:nvSpPr>
        <p:spPr>
          <a:xfrm>
            <a:off x="6019801" y="4800603"/>
            <a:ext cx="754510" cy="860455"/>
          </a:xfrm>
          <a:prstGeom prst="ellipse">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dirty="0"/>
          </a:p>
        </p:txBody>
      </p:sp>
      <p:grpSp>
        <p:nvGrpSpPr>
          <p:cNvPr id="3" name="Group 2">
            <a:extLst>
              <a:ext uri="{FF2B5EF4-FFF2-40B4-BE49-F238E27FC236}">
                <a16:creationId xmlns:a16="http://schemas.microsoft.com/office/drawing/2014/main" id="{D07D2C62-1DC6-6549-F6A5-216B62B930F1}"/>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875A6831-02B8-8F61-8D83-88B6F6163005}"/>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FEC43352-D183-5D10-B90F-C98218E35E18}"/>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10" name="object 5">
              <a:extLst>
                <a:ext uri="{FF2B5EF4-FFF2-40B4-BE49-F238E27FC236}">
                  <a16:creationId xmlns:a16="http://schemas.microsoft.com/office/drawing/2014/main" id="{AFE68B55-18D2-6782-7A65-452AB0A6FDE0}"/>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1494681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pic>
        <p:nvPicPr>
          <p:cNvPr id="13" name="Picture 12">
            <a:extLst>
              <a:ext uri="{FF2B5EF4-FFF2-40B4-BE49-F238E27FC236}">
                <a16:creationId xmlns:a16="http://schemas.microsoft.com/office/drawing/2014/main" id="{A34E19C2-19C6-45B4-936D-4AA31E40FB92}"/>
              </a:ext>
            </a:extLst>
          </p:cNvPr>
          <p:cNvPicPr>
            <a:picLocks noChangeAspect="1"/>
          </p:cNvPicPr>
          <p:nvPr/>
        </p:nvPicPr>
        <p:blipFill>
          <a:blip r:embed="rId4"/>
          <a:stretch>
            <a:fillRect/>
          </a:stretch>
        </p:blipFill>
        <p:spPr>
          <a:xfrm>
            <a:off x="654158" y="1820410"/>
            <a:ext cx="6584842" cy="4793334"/>
          </a:xfrm>
          <a:prstGeom prst="rect">
            <a:avLst/>
          </a:prstGeom>
        </p:spPr>
      </p:pic>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SHPS21</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10509912" cy="4788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Odour Profile &amp; removal efficiency</a:t>
            </a:r>
          </a:p>
        </p:txBody>
      </p:sp>
      <p:sp>
        <p:nvSpPr>
          <p:cNvPr id="19" name="TextBox 18">
            <a:extLst>
              <a:ext uri="{FF2B5EF4-FFF2-40B4-BE49-F238E27FC236}">
                <a16:creationId xmlns:a16="http://schemas.microsoft.com/office/drawing/2014/main" id="{5DE29108-228B-4701-AEC9-CFC925DCA78C}"/>
              </a:ext>
            </a:extLst>
          </p:cNvPr>
          <p:cNvSpPr txBox="1"/>
          <p:nvPr/>
        </p:nvSpPr>
        <p:spPr>
          <a:xfrm>
            <a:off x="4625393" y="4648200"/>
            <a:ext cx="2096736" cy="738664"/>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6"/>
                </a:solidFill>
              </a:rPr>
              <a:t>Other</a:t>
            </a:r>
          </a:p>
          <a:p>
            <a:pPr indent="-457200" algn="ctr">
              <a:spcBef>
                <a:spcPts val="0"/>
              </a:spcBef>
              <a:spcAft>
                <a:spcPts val="0"/>
              </a:spcAft>
              <a:buClr>
                <a:srgbClr val="FF0000"/>
              </a:buClr>
            </a:pPr>
            <a:r>
              <a:rPr lang="en-US" sz="1400" b="1" dirty="0">
                <a:solidFill>
                  <a:schemeClr val="accent6"/>
                </a:solidFill>
              </a:rPr>
              <a:t>OU: 5,800</a:t>
            </a:r>
          </a:p>
          <a:p>
            <a:pPr indent="-457200" algn="ctr">
              <a:spcBef>
                <a:spcPts val="0"/>
              </a:spcBef>
              <a:spcAft>
                <a:spcPts val="0"/>
              </a:spcAft>
              <a:buClr>
                <a:srgbClr val="FF0000"/>
              </a:buClr>
            </a:pPr>
            <a:r>
              <a:rPr lang="en-US" sz="1400" b="1" dirty="0">
                <a:solidFill>
                  <a:schemeClr val="accent6"/>
                </a:solidFill>
              </a:rPr>
              <a:t>100%</a:t>
            </a:r>
          </a:p>
        </p:txBody>
      </p:sp>
      <p:sp>
        <p:nvSpPr>
          <p:cNvPr id="16" name="TextBox 15">
            <a:extLst>
              <a:ext uri="{FF2B5EF4-FFF2-40B4-BE49-F238E27FC236}">
                <a16:creationId xmlns:a16="http://schemas.microsoft.com/office/drawing/2014/main" id="{6AB41F56-985C-46D2-9218-3CA6F5BA47B9}"/>
              </a:ext>
            </a:extLst>
          </p:cNvPr>
          <p:cNvSpPr txBox="1"/>
          <p:nvPr/>
        </p:nvSpPr>
        <p:spPr>
          <a:xfrm>
            <a:off x="1981200" y="4648200"/>
            <a:ext cx="1447800" cy="738664"/>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bg1"/>
                </a:solidFill>
              </a:rPr>
              <a:t>Other</a:t>
            </a:r>
          </a:p>
          <a:p>
            <a:pPr indent="-457200" algn="ctr">
              <a:spcBef>
                <a:spcPts val="0"/>
              </a:spcBef>
              <a:spcAft>
                <a:spcPts val="0"/>
              </a:spcAft>
              <a:buClr>
                <a:srgbClr val="FF0000"/>
              </a:buClr>
            </a:pPr>
            <a:r>
              <a:rPr lang="en-US" sz="1400" b="1" dirty="0">
                <a:solidFill>
                  <a:schemeClr val="bg1"/>
                </a:solidFill>
              </a:rPr>
              <a:t>OU: 64,787</a:t>
            </a:r>
          </a:p>
          <a:p>
            <a:pPr indent="-457200" algn="ctr">
              <a:spcBef>
                <a:spcPts val="0"/>
              </a:spcBef>
              <a:spcAft>
                <a:spcPts val="0"/>
              </a:spcAft>
              <a:buClr>
                <a:srgbClr val="FF0000"/>
              </a:buClr>
            </a:pPr>
            <a:r>
              <a:rPr lang="en-US" sz="1400" b="1" dirty="0">
                <a:solidFill>
                  <a:schemeClr val="bg1"/>
                </a:solidFill>
              </a:rPr>
              <a:t>58.9%</a:t>
            </a:r>
          </a:p>
        </p:txBody>
      </p:sp>
      <p:sp>
        <p:nvSpPr>
          <p:cNvPr id="18" name="TextBox 17">
            <a:extLst>
              <a:ext uri="{FF2B5EF4-FFF2-40B4-BE49-F238E27FC236}">
                <a16:creationId xmlns:a16="http://schemas.microsoft.com/office/drawing/2014/main" id="{EE52C1E6-1418-489D-8519-90BB59042EF8}"/>
              </a:ext>
            </a:extLst>
          </p:cNvPr>
          <p:cNvSpPr txBox="1"/>
          <p:nvPr/>
        </p:nvSpPr>
        <p:spPr>
          <a:xfrm>
            <a:off x="1981200" y="2887119"/>
            <a:ext cx="1447800" cy="954107"/>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bg1"/>
                </a:solidFill>
              </a:rPr>
              <a:t>H</a:t>
            </a:r>
            <a:r>
              <a:rPr lang="en-US" sz="1400" b="1" baseline="-25000" dirty="0">
                <a:solidFill>
                  <a:schemeClr val="bg1"/>
                </a:solidFill>
              </a:rPr>
              <a:t>2</a:t>
            </a:r>
            <a:r>
              <a:rPr lang="en-US" sz="1400" b="1" dirty="0">
                <a:solidFill>
                  <a:schemeClr val="bg1"/>
                </a:solidFill>
              </a:rPr>
              <a:t>S</a:t>
            </a:r>
          </a:p>
          <a:p>
            <a:pPr indent="-457200" algn="ctr">
              <a:spcBef>
                <a:spcPts val="0"/>
              </a:spcBef>
              <a:spcAft>
                <a:spcPts val="0"/>
              </a:spcAft>
              <a:buClr>
                <a:srgbClr val="FF0000"/>
              </a:buClr>
            </a:pPr>
            <a:r>
              <a:rPr lang="en-US" sz="1400" b="1" dirty="0">
                <a:solidFill>
                  <a:schemeClr val="bg1"/>
                </a:solidFill>
              </a:rPr>
              <a:t>OU: 45,213</a:t>
            </a:r>
          </a:p>
          <a:p>
            <a:pPr indent="-457200" algn="ctr">
              <a:spcBef>
                <a:spcPts val="0"/>
              </a:spcBef>
              <a:spcAft>
                <a:spcPts val="0"/>
              </a:spcAft>
              <a:buClr>
                <a:srgbClr val="FF0000"/>
              </a:buClr>
            </a:pPr>
            <a:r>
              <a:rPr lang="en-US" sz="1400" b="1" dirty="0">
                <a:solidFill>
                  <a:schemeClr val="bg1"/>
                </a:solidFill>
              </a:rPr>
              <a:t>(21.25ppm)</a:t>
            </a:r>
          </a:p>
          <a:p>
            <a:pPr indent="-457200" algn="ctr">
              <a:spcBef>
                <a:spcPts val="0"/>
              </a:spcBef>
              <a:spcAft>
                <a:spcPts val="0"/>
              </a:spcAft>
              <a:buClr>
                <a:srgbClr val="FF0000"/>
              </a:buClr>
            </a:pPr>
            <a:r>
              <a:rPr lang="en-US" sz="1400" b="1" dirty="0">
                <a:solidFill>
                  <a:schemeClr val="bg1"/>
                </a:solidFill>
              </a:rPr>
              <a:t>41.1%</a:t>
            </a:r>
          </a:p>
        </p:txBody>
      </p:sp>
      <p:sp>
        <p:nvSpPr>
          <p:cNvPr id="21" name="TextBox 20">
            <a:extLst>
              <a:ext uri="{FF2B5EF4-FFF2-40B4-BE49-F238E27FC236}">
                <a16:creationId xmlns:a16="http://schemas.microsoft.com/office/drawing/2014/main" id="{1152479D-5C56-49DB-8D8C-E8FD354401E1}"/>
              </a:ext>
            </a:extLst>
          </p:cNvPr>
          <p:cNvSpPr txBox="1"/>
          <p:nvPr/>
        </p:nvSpPr>
        <p:spPr>
          <a:xfrm>
            <a:off x="4419600" y="2895600"/>
            <a:ext cx="2606429" cy="954107"/>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1">
                    <a:lumMod val="75000"/>
                  </a:schemeClr>
                </a:solidFill>
              </a:rPr>
              <a:t>H</a:t>
            </a:r>
            <a:r>
              <a:rPr lang="en-US" sz="1400" b="1" baseline="-25000" dirty="0">
                <a:solidFill>
                  <a:schemeClr val="accent1">
                    <a:lumMod val="75000"/>
                  </a:schemeClr>
                </a:solidFill>
              </a:rPr>
              <a:t>2</a:t>
            </a:r>
            <a:r>
              <a:rPr lang="en-US" sz="1400" b="1" dirty="0">
                <a:solidFill>
                  <a:schemeClr val="accent1">
                    <a:lumMod val="75000"/>
                  </a:schemeClr>
                </a:solidFill>
              </a:rPr>
              <a:t>S</a:t>
            </a:r>
          </a:p>
          <a:p>
            <a:pPr indent="-457200" algn="ctr">
              <a:spcBef>
                <a:spcPts val="0"/>
              </a:spcBef>
              <a:spcAft>
                <a:spcPts val="0"/>
              </a:spcAft>
              <a:buClr>
                <a:srgbClr val="FF0000"/>
              </a:buClr>
            </a:pPr>
            <a:r>
              <a:rPr lang="en-US" sz="1400" b="1" dirty="0">
                <a:solidFill>
                  <a:schemeClr val="accent1">
                    <a:lumMod val="75000"/>
                  </a:schemeClr>
                </a:solidFill>
              </a:rPr>
              <a:t>OU: 0</a:t>
            </a:r>
          </a:p>
          <a:p>
            <a:pPr indent="-457200" algn="ctr">
              <a:spcBef>
                <a:spcPts val="0"/>
              </a:spcBef>
              <a:spcAft>
                <a:spcPts val="0"/>
              </a:spcAft>
              <a:buClr>
                <a:srgbClr val="FF0000"/>
              </a:buClr>
            </a:pPr>
            <a:r>
              <a:rPr lang="en-US" sz="1400" b="1" dirty="0">
                <a:solidFill>
                  <a:schemeClr val="accent1">
                    <a:lumMod val="75000"/>
                  </a:schemeClr>
                </a:solidFill>
              </a:rPr>
              <a:t>(0ppm)</a:t>
            </a:r>
          </a:p>
          <a:p>
            <a:pPr indent="-457200" algn="ctr">
              <a:spcBef>
                <a:spcPts val="0"/>
              </a:spcBef>
              <a:spcAft>
                <a:spcPts val="0"/>
              </a:spcAft>
              <a:buClr>
                <a:srgbClr val="FF0000"/>
              </a:buClr>
            </a:pPr>
            <a:r>
              <a:rPr lang="en-US" sz="1400" b="1" dirty="0">
                <a:solidFill>
                  <a:schemeClr val="accent1">
                    <a:lumMod val="75000"/>
                  </a:schemeClr>
                </a:solidFill>
              </a:rPr>
              <a:t>0%</a:t>
            </a:r>
          </a:p>
        </p:txBody>
      </p:sp>
      <p:cxnSp>
        <p:nvCxnSpPr>
          <p:cNvPr id="22" name="Straight Arrow Connector 21">
            <a:extLst>
              <a:ext uri="{FF2B5EF4-FFF2-40B4-BE49-F238E27FC236}">
                <a16:creationId xmlns:a16="http://schemas.microsoft.com/office/drawing/2014/main" id="{32E3221F-0E97-4E1F-BE09-4E7627A2945D}"/>
              </a:ext>
            </a:extLst>
          </p:cNvPr>
          <p:cNvCxnSpPr>
            <a:cxnSpLocks/>
          </p:cNvCxnSpPr>
          <p:nvPr/>
        </p:nvCxnSpPr>
        <p:spPr>
          <a:xfrm>
            <a:off x="5638800" y="5334000"/>
            <a:ext cx="0" cy="57330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4" name="Title 1">
            <a:extLst>
              <a:ext uri="{FF2B5EF4-FFF2-40B4-BE49-F238E27FC236}">
                <a16:creationId xmlns:a16="http://schemas.microsoft.com/office/drawing/2014/main" id="{7CC0EC0C-9EA8-4070-8978-6F4CDA396F4F}"/>
              </a:ext>
            </a:extLst>
          </p:cNvPr>
          <p:cNvSpPr txBox="1">
            <a:spLocks/>
          </p:cNvSpPr>
          <p:nvPr/>
        </p:nvSpPr>
        <p:spPr>
          <a:xfrm>
            <a:off x="7641498" y="1820410"/>
            <a:ext cx="4169502" cy="4788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Not dosing</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110,000 Odour units</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H</a:t>
            </a:r>
            <a:r>
              <a:rPr lang="en-US" sz="1400" baseline="-25000" dirty="0">
                <a:solidFill>
                  <a:schemeClr val="bg1"/>
                </a:solidFill>
                <a:latin typeface="PF BeauSans Pro Light" panose="02000500000000020004" pitchFamily="50" charset="0"/>
                <a:cs typeface="Arial" panose="020B0604020202020204" pitchFamily="34" charset="0"/>
              </a:rPr>
              <a:t>2</a:t>
            </a:r>
            <a:r>
              <a:rPr lang="en-US" sz="1400" dirty="0">
                <a:solidFill>
                  <a:schemeClr val="bg1"/>
                </a:solidFill>
                <a:latin typeface="PF BeauSans Pro Light" panose="02000500000000020004" pitchFamily="50" charset="0"/>
                <a:cs typeface="Arial" panose="020B0604020202020204" pitchFamily="34" charset="0"/>
              </a:rPr>
              <a:t>S 21.25ppm</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Dosing</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5,800 Odour units</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H</a:t>
            </a:r>
            <a:r>
              <a:rPr lang="en-US" sz="1400" baseline="-25000" dirty="0">
                <a:solidFill>
                  <a:schemeClr val="bg1"/>
                </a:solidFill>
                <a:latin typeface="PF BeauSans Pro Light" panose="02000500000000020004" pitchFamily="50" charset="0"/>
                <a:cs typeface="Arial" panose="020B0604020202020204" pitchFamily="34" charset="0"/>
              </a:rPr>
              <a:t>2</a:t>
            </a:r>
            <a:r>
              <a:rPr lang="en-US" sz="1400" dirty="0">
                <a:solidFill>
                  <a:schemeClr val="bg1"/>
                </a:solidFill>
                <a:latin typeface="PF BeauSans Pro Light" panose="02000500000000020004" pitchFamily="50" charset="0"/>
                <a:cs typeface="Arial" panose="020B0604020202020204" pitchFamily="34" charset="0"/>
              </a:rPr>
              <a:t>S 0ppm</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Odour Removal Efficiency</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100% H</a:t>
            </a:r>
            <a:r>
              <a:rPr lang="en-US" sz="1400" baseline="-25000" dirty="0">
                <a:solidFill>
                  <a:schemeClr val="bg1"/>
                </a:solidFill>
                <a:latin typeface="PF BeauSans Pro Light" panose="02000500000000020004" pitchFamily="50" charset="0"/>
                <a:cs typeface="Arial" panose="020B0604020202020204" pitchFamily="34" charset="0"/>
              </a:rPr>
              <a:t>2</a:t>
            </a:r>
            <a:r>
              <a:rPr lang="en-US" sz="1400" dirty="0">
                <a:solidFill>
                  <a:schemeClr val="bg1"/>
                </a:solidFill>
                <a:latin typeface="PF BeauSans Pro Light" panose="02000500000000020004" pitchFamily="50" charset="0"/>
                <a:cs typeface="Arial" panose="020B0604020202020204" pitchFamily="34" charset="0"/>
              </a:rPr>
              <a:t>S removal</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91.0% Other (non H</a:t>
            </a:r>
            <a:r>
              <a:rPr lang="en-US" sz="1400" baseline="-25000" dirty="0">
                <a:solidFill>
                  <a:schemeClr val="bg1"/>
                </a:solidFill>
                <a:latin typeface="PF BeauSans Pro Light" panose="02000500000000020004" pitchFamily="50" charset="0"/>
                <a:cs typeface="Arial" panose="020B0604020202020204" pitchFamily="34" charset="0"/>
              </a:rPr>
              <a:t>2</a:t>
            </a:r>
            <a:r>
              <a:rPr lang="en-US" sz="1400" dirty="0">
                <a:solidFill>
                  <a:schemeClr val="bg1"/>
                </a:solidFill>
                <a:latin typeface="PF BeauSans Pro Light" panose="02000500000000020004" pitchFamily="50" charset="0"/>
                <a:cs typeface="Arial" panose="020B0604020202020204" pitchFamily="34" charset="0"/>
              </a:rPr>
              <a:t>S) Odour removal</a:t>
            </a:r>
          </a:p>
          <a:p>
            <a:pPr marL="800100" lvl="1" indent="-342900">
              <a:lnSpc>
                <a:spcPct val="150000"/>
              </a:lnSpc>
              <a:spcBef>
                <a:spcPts val="600"/>
              </a:spcBef>
              <a:buFontTx/>
              <a:buChar char="-"/>
              <a:defRPr/>
            </a:pPr>
            <a:r>
              <a:rPr lang="en-US" sz="1400" dirty="0">
                <a:solidFill>
                  <a:schemeClr val="bg1"/>
                </a:solidFill>
                <a:latin typeface="PF BeauSans Pro Light" panose="02000500000000020004" pitchFamily="50" charset="0"/>
                <a:cs typeface="Arial" panose="020B0604020202020204" pitchFamily="34" charset="0"/>
              </a:rPr>
              <a:t>94.7% Total Odour removal</a:t>
            </a:r>
          </a:p>
          <a:p>
            <a:pPr>
              <a:lnSpc>
                <a:spcPct val="150000"/>
              </a:lnSpc>
              <a:spcBef>
                <a:spcPts val="600"/>
              </a:spcBef>
              <a:defRPr/>
            </a:pPr>
            <a:endParaRPr lang="en-US" sz="2000" dirty="0">
              <a:solidFill>
                <a:schemeClr val="bg1"/>
              </a:solidFill>
              <a:latin typeface="PF BeauSans Pro Light" panose="02000500000000020004" pitchFamily="50" charset="0"/>
              <a:cs typeface="Arial" panose="020B0604020202020204" pitchFamily="34" charset="0"/>
            </a:endParaRPr>
          </a:p>
        </p:txBody>
      </p:sp>
      <p:grpSp>
        <p:nvGrpSpPr>
          <p:cNvPr id="3" name="Group 2">
            <a:extLst>
              <a:ext uri="{FF2B5EF4-FFF2-40B4-BE49-F238E27FC236}">
                <a16:creationId xmlns:a16="http://schemas.microsoft.com/office/drawing/2014/main" id="{F73210C4-BDAC-96E0-896A-DED60D39935A}"/>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A388278C-4FF6-E5CB-A068-3B22CC6E1114}"/>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2714362C-AC59-3419-5013-84784D8AFC2A}"/>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3BC440DC-1A75-8CDC-7153-45FCD8368261}"/>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93296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2" cstate="print"/>
            <a:stretch>
              <a:fillRect/>
            </a:stretch>
          </a:blipFill>
        </p:spPr>
        <p:txBody>
          <a:bodyPr wrap="square" lIns="0" tIns="0" rIns="0" bIns="0" rtlCol="0"/>
          <a:lstStyle/>
          <a:p>
            <a:endParaRPr dirty="0"/>
          </a:p>
        </p:txBody>
      </p:sp>
      <p:pic>
        <p:nvPicPr>
          <p:cNvPr id="8" name="Picture 7">
            <a:extLst>
              <a:ext uri="{FF2B5EF4-FFF2-40B4-BE49-F238E27FC236}">
                <a16:creationId xmlns:a16="http://schemas.microsoft.com/office/drawing/2014/main" id="{C6F1D0E3-2400-420C-B697-39808B01D7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7994" y="1629034"/>
            <a:ext cx="6874785" cy="3736981"/>
          </a:xfrm>
          <a:prstGeom prst="rect">
            <a:avLst/>
          </a:prstGeom>
        </p:spPr>
      </p:pic>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Downstream Effect</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4169502" cy="4788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SHPS21 discharges through a common rising main to SHPS5.</a:t>
            </a:r>
          </a:p>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Rising main details:</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Length: 6,000 meter</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Avg Diameter: 375mm</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Avg Detention time: 2-3 hours</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Air valves installed: Yes</a:t>
            </a:r>
          </a:p>
        </p:txBody>
      </p:sp>
      <p:sp>
        <p:nvSpPr>
          <p:cNvPr id="7" name="Oval 6">
            <a:extLst>
              <a:ext uri="{FF2B5EF4-FFF2-40B4-BE49-F238E27FC236}">
                <a16:creationId xmlns:a16="http://schemas.microsoft.com/office/drawing/2014/main" id="{101D19C4-9F26-4A90-8EB3-FB8345A4DA86}"/>
              </a:ext>
            </a:extLst>
          </p:cNvPr>
          <p:cNvSpPr/>
          <p:nvPr/>
        </p:nvSpPr>
        <p:spPr>
          <a:xfrm>
            <a:off x="10896600" y="4800603"/>
            <a:ext cx="297311" cy="304797"/>
          </a:xfrm>
          <a:prstGeom prst="ellipse">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dirty="0"/>
          </a:p>
        </p:txBody>
      </p:sp>
      <p:cxnSp>
        <p:nvCxnSpPr>
          <p:cNvPr id="11" name="Straight Arrow Connector 10">
            <a:extLst>
              <a:ext uri="{FF2B5EF4-FFF2-40B4-BE49-F238E27FC236}">
                <a16:creationId xmlns:a16="http://schemas.microsoft.com/office/drawing/2014/main" id="{7E0F13EB-7803-4809-88D4-D86FD312C7DC}"/>
              </a:ext>
            </a:extLst>
          </p:cNvPr>
          <p:cNvCxnSpPr>
            <a:cxnSpLocks/>
          </p:cNvCxnSpPr>
          <p:nvPr/>
        </p:nvCxnSpPr>
        <p:spPr>
          <a:xfrm flipV="1">
            <a:off x="10820400" y="5152766"/>
            <a:ext cx="191889" cy="40983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TextBox 12">
            <a:extLst>
              <a:ext uri="{FF2B5EF4-FFF2-40B4-BE49-F238E27FC236}">
                <a16:creationId xmlns:a16="http://schemas.microsoft.com/office/drawing/2014/main" id="{02D660A0-07DF-4471-BFB3-350D570C5B5E}"/>
              </a:ext>
            </a:extLst>
          </p:cNvPr>
          <p:cNvSpPr txBox="1"/>
          <p:nvPr/>
        </p:nvSpPr>
        <p:spPr>
          <a:xfrm>
            <a:off x="8763000" y="5410200"/>
            <a:ext cx="2140219" cy="307777"/>
          </a:xfrm>
          <a:prstGeom prst="rect">
            <a:avLst/>
          </a:prstGeom>
          <a:noFill/>
        </p:spPr>
        <p:txBody>
          <a:bodyPr wrap="square" rtlCol="0">
            <a:spAutoFit/>
          </a:bodyPr>
          <a:lstStyle/>
          <a:p>
            <a:pPr indent="-457200" algn="ctr">
              <a:spcBef>
                <a:spcPts val="0"/>
              </a:spcBef>
              <a:spcAft>
                <a:spcPts val="600"/>
              </a:spcAft>
              <a:buClr>
                <a:srgbClr val="FF0000"/>
              </a:buClr>
            </a:pPr>
            <a:r>
              <a:rPr lang="en-US" sz="1400" b="1" dirty="0">
                <a:solidFill>
                  <a:schemeClr val="accent6"/>
                </a:solidFill>
              </a:rPr>
              <a:t>SHPS21 – Dosing location</a:t>
            </a:r>
          </a:p>
        </p:txBody>
      </p:sp>
      <p:sp>
        <p:nvSpPr>
          <p:cNvPr id="15" name="TextBox 14">
            <a:extLst>
              <a:ext uri="{FF2B5EF4-FFF2-40B4-BE49-F238E27FC236}">
                <a16:creationId xmlns:a16="http://schemas.microsoft.com/office/drawing/2014/main" id="{C53B3359-E839-4621-B7D0-CB887222B77B}"/>
              </a:ext>
            </a:extLst>
          </p:cNvPr>
          <p:cNvSpPr txBox="1"/>
          <p:nvPr/>
        </p:nvSpPr>
        <p:spPr>
          <a:xfrm>
            <a:off x="5638800" y="1295400"/>
            <a:ext cx="2324991" cy="307777"/>
          </a:xfrm>
          <a:prstGeom prst="rect">
            <a:avLst/>
          </a:prstGeom>
          <a:noFill/>
        </p:spPr>
        <p:txBody>
          <a:bodyPr wrap="square" rtlCol="0">
            <a:spAutoFit/>
          </a:bodyPr>
          <a:lstStyle/>
          <a:p>
            <a:pPr indent="-457200" algn="ctr">
              <a:spcBef>
                <a:spcPts val="0"/>
              </a:spcBef>
              <a:spcAft>
                <a:spcPts val="600"/>
              </a:spcAft>
              <a:buClr>
                <a:srgbClr val="FF0000"/>
              </a:buClr>
            </a:pPr>
            <a:r>
              <a:rPr lang="en-US" sz="1400" b="1" dirty="0">
                <a:solidFill>
                  <a:schemeClr val="accent6"/>
                </a:solidFill>
              </a:rPr>
              <a:t>SHPS5 – Discharge location</a:t>
            </a:r>
          </a:p>
        </p:txBody>
      </p:sp>
      <p:sp>
        <p:nvSpPr>
          <p:cNvPr id="19" name="Oval 18">
            <a:extLst>
              <a:ext uri="{FF2B5EF4-FFF2-40B4-BE49-F238E27FC236}">
                <a16:creationId xmlns:a16="http://schemas.microsoft.com/office/drawing/2014/main" id="{42F4AA80-96F5-4785-AF26-AC73746A13B9}"/>
              </a:ext>
            </a:extLst>
          </p:cNvPr>
          <p:cNvSpPr/>
          <p:nvPr/>
        </p:nvSpPr>
        <p:spPr>
          <a:xfrm>
            <a:off x="5265289" y="1828800"/>
            <a:ext cx="297311" cy="304797"/>
          </a:xfrm>
          <a:prstGeom prst="ellipse">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dirty="0"/>
          </a:p>
        </p:txBody>
      </p:sp>
      <p:cxnSp>
        <p:nvCxnSpPr>
          <p:cNvPr id="22" name="Straight Arrow Connector 21">
            <a:extLst>
              <a:ext uri="{FF2B5EF4-FFF2-40B4-BE49-F238E27FC236}">
                <a16:creationId xmlns:a16="http://schemas.microsoft.com/office/drawing/2014/main" id="{ECE78131-5CFE-4D92-81A4-7B99AFDAAF0B}"/>
              </a:ext>
            </a:extLst>
          </p:cNvPr>
          <p:cNvCxnSpPr>
            <a:cxnSpLocks/>
          </p:cNvCxnSpPr>
          <p:nvPr/>
        </p:nvCxnSpPr>
        <p:spPr>
          <a:xfrm flipH="1">
            <a:off x="5486400" y="1468586"/>
            <a:ext cx="282291" cy="3301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nvGrpSpPr>
          <p:cNvPr id="3" name="Group 2">
            <a:extLst>
              <a:ext uri="{FF2B5EF4-FFF2-40B4-BE49-F238E27FC236}">
                <a16:creationId xmlns:a16="http://schemas.microsoft.com/office/drawing/2014/main" id="{7824C53C-529C-B42D-4A30-762139AD38F9}"/>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46F01E3D-B616-7C3B-292B-40CDA73DD6A0}"/>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C7C1E857-D804-056D-8CF2-9D3246C4388D}"/>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B519DC68-1D58-E8F2-D6DA-5B7D03CB4BF5}"/>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
        <p:nvSpPr>
          <p:cNvPr id="10" name="TextBox 9">
            <a:extLst>
              <a:ext uri="{FF2B5EF4-FFF2-40B4-BE49-F238E27FC236}">
                <a16:creationId xmlns:a16="http://schemas.microsoft.com/office/drawing/2014/main" id="{412F6A65-9CC8-E72B-F640-2B18E605A5BF}"/>
              </a:ext>
            </a:extLst>
          </p:cNvPr>
          <p:cNvSpPr txBox="1"/>
          <p:nvPr/>
        </p:nvSpPr>
        <p:spPr>
          <a:xfrm>
            <a:off x="4854613" y="6522425"/>
            <a:ext cx="7008166" cy="246221"/>
          </a:xfrm>
          <a:prstGeom prst="rect">
            <a:avLst/>
          </a:prstGeom>
          <a:noFill/>
        </p:spPr>
        <p:txBody>
          <a:bodyPr wrap="square" rtlCol="0">
            <a:spAutoFit/>
          </a:bodyPr>
          <a:lstStyle/>
          <a:p>
            <a:pPr algn="ctr"/>
            <a:r>
              <a:rPr lang="en-US" sz="1000" i="1"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Map courtesy of Google Maps</a:t>
            </a:r>
            <a:endParaRPr lang="en-AU"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012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pic>
        <p:nvPicPr>
          <p:cNvPr id="8" name="Picture 7">
            <a:extLst>
              <a:ext uri="{FF2B5EF4-FFF2-40B4-BE49-F238E27FC236}">
                <a16:creationId xmlns:a16="http://schemas.microsoft.com/office/drawing/2014/main" id="{C6F1D0E3-2400-420C-B697-39808B01D7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24861" y="1859848"/>
            <a:ext cx="6874785" cy="4509906"/>
          </a:xfrm>
          <a:prstGeom prst="rect">
            <a:avLst/>
          </a:prstGeom>
        </p:spPr>
      </p:pic>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Downstream Effect</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10509912" cy="47889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defRPr/>
            </a:pPr>
            <a:r>
              <a:rPr lang="en-US" sz="2000" dirty="0">
                <a:solidFill>
                  <a:schemeClr val="bg1"/>
                </a:solidFill>
                <a:latin typeface="PF BeauSans Pro Light" panose="02000500000000020004" pitchFamily="50" charset="0"/>
                <a:cs typeface="Arial" panose="020B0604020202020204" pitchFamily="34" charset="0"/>
              </a:rPr>
              <a:t>Hourly Average </a:t>
            </a:r>
            <a:r>
              <a:rPr lang="en-US" sz="2000" spc="-10" dirty="0">
                <a:solidFill>
                  <a:schemeClr val="bg1"/>
                </a:solidFill>
                <a:latin typeface="PF BeauSans Pro Light" panose="02000500000000020004" pitchFamily="50" charset="0"/>
                <a:cs typeface="PFBeauSansPro-Thin"/>
              </a:rPr>
              <a:t>H</a:t>
            </a:r>
            <a:r>
              <a:rPr lang="en-US" sz="2000" spc="-10" baseline="-25000" dirty="0">
                <a:solidFill>
                  <a:schemeClr val="bg1"/>
                </a:solidFill>
                <a:latin typeface="PF BeauSans Pro Light" panose="02000500000000020004" pitchFamily="50" charset="0"/>
                <a:cs typeface="PFBeauSansPro-Thin"/>
              </a:rPr>
              <a:t>2</a:t>
            </a:r>
            <a:r>
              <a:rPr lang="en-US" sz="2000" spc="-10" dirty="0">
                <a:solidFill>
                  <a:schemeClr val="bg1"/>
                </a:solidFill>
                <a:latin typeface="PF BeauSans Pro Light" panose="02000500000000020004" pitchFamily="50" charset="0"/>
                <a:cs typeface="PFBeauSansPro-Thin"/>
              </a:rPr>
              <a:t>S</a:t>
            </a:r>
            <a:r>
              <a:rPr lang="en-US" sz="2000" dirty="0">
                <a:solidFill>
                  <a:schemeClr val="bg1"/>
                </a:solidFill>
                <a:latin typeface="PF BeauSans Pro Light" panose="02000500000000020004" pitchFamily="50" charset="0"/>
                <a:cs typeface="Arial" panose="020B0604020202020204" pitchFamily="34" charset="0"/>
              </a:rPr>
              <a:t> at SHPS5 </a:t>
            </a:r>
          </a:p>
        </p:txBody>
      </p:sp>
      <p:grpSp>
        <p:nvGrpSpPr>
          <p:cNvPr id="7" name="Group 6">
            <a:extLst>
              <a:ext uri="{FF2B5EF4-FFF2-40B4-BE49-F238E27FC236}">
                <a16:creationId xmlns:a16="http://schemas.microsoft.com/office/drawing/2014/main" id="{F63B8220-9877-4799-A53D-4E59DCCCD834}"/>
              </a:ext>
            </a:extLst>
          </p:cNvPr>
          <p:cNvGrpSpPr/>
          <p:nvPr/>
        </p:nvGrpSpPr>
        <p:grpSpPr>
          <a:xfrm>
            <a:off x="2377362" y="1981201"/>
            <a:ext cx="6901234" cy="2362199"/>
            <a:chOff x="2970914" y="2221580"/>
            <a:chExt cx="6498495" cy="2207146"/>
          </a:xfrm>
        </p:grpSpPr>
        <p:sp>
          <p:nvSpPr>
            <p:cNvPr id="14" name="TextBox 13">
              <a:extLst>
                <a:ext uri="{FF2B5EF4-FFF2-40B4-BE49-F238E27FC236}">
                  <a16:creationId xmlns:a16="http://schemas.microsoft.com/office/drawing/2014/main" id="{C16969F9-1C2D-4629-A814-4D1580E124E6}"/>
                </a:ext>
              </a:extLst>
            </p:cNvPr>
            <p:cNvSpPr txBox="1"/>
            <p:nvPr/>
          </p:nvSpPr>
          <p:spPr>
            <a:xfrm>
              <a:off x="2970914" y="2243383"/>
              <a:ext cx="2454324" cy="690179"/>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1">
                      <a:lumMod val="75000"/>
                    </a:schemeClr>
                  </a:solidFill>
                </a:rPr>
                <a:t>Not Dosing</a:t>
              </a:r>
            </a:p>
            <a:p>
              <a:pPr indent="-457200" algn="ctr">
                <a:spcBef>
                  <a:spcPts val="0"/>
                </a:spcBef>
                <a:spcAft>
                  <a:spcPts val="0"/>
                </a:spcAft>
                <a:buClr>
                  <a:srgbClr val="FF0000"/>
                </a:buClr>
              </a:pPr>
              <a:r>
                <a:rPr lang="en-US" sz="1400" b="1" dirty="0">
                  <a:solidFill>
                    <a:schemeClr val="accent1">
                      <a:lumMod val="75000"/>
                    </a:schemeClr>
                  </a:solidFill>
                </a:rPr>
                <a:t>Peak H</a:t>
              </a:r>
              <a:r>
                <a:rPr lang="en-US" sz="1400" b="1" baseline="-25000" dirty="0">
                  <a:solidFill>
                    <a:schemeClr val="accent1">
                      <a:lumMod val="75000"/>
                    </a:schemeClr>
                  </a:solidFill>
                </a:rPr>
                <a:t>2</a:t>
              </a:r>
              <a:r>
                <a:rPr lang="en-US" sz="1400" b="1" dirty="0">
                  <a:solidFill>
                    <a:schemeClr val="accent1">
                      <a:lumMod val="75000"/>
                    </a:schemeClr>
                  </a:solidFill>
                </a:rPr>
                <a:t>S: 597 ppm</a:t>
              </a:r>
            </a:p>
            <a:p>
              <a:pPr indent="-457200" algn="ctr">
                <a:spcBef>
                  <a:spcPts val="0"/>
                </a:spcBef>
                <a:spcAft>
                  <a:spcPts val="0"/>
                </a:spcAft>
                <a:buClr>
                  <a:srgbClr val="FF0000"/>
                </a:buClr>
              </a:pPr>
              <a:r>
                <a:rPr lang="en-US" sz="1400" b="1" dirty="0">
                  <a:solidFill>
                    <a:schemeClr val="accent1">
                      <a:lumMod val="75000"/>
                    </a:schemeClr>
                  </a:solidFill>
                </a:rPr>
                <a:t>Average H</a:t>
              </a:r>
              <a:r>
                <a:rPr lang="en-US" sz="1400" b="1" baseline="-25000" dirty="0">
                  <a:solidFill>
                    <a:schemeClr val="accent1">
                      <a:lumMod val="75000"/>
                    </a:schemeClr>
                  </a:solidFill>
                </a:rPr>
                <a:t>2</a:t>
              </a:r>
              <a:r>
                <a:rPr lang="en-US" sz="1400" b="1" dirty="0">
                  <a:solidFill>
                    <a:schemeClr val="accent1">
                      <a:lumMod val="75000"/>
                    </a:schemeClr>
                  </a:solidFill>
                </a:rPr>
                <a:t>S: 53.6 ppm</a:t>
              </a:r>
            </a:p>
          </p:txBody>
        </p:sp>
        <p:sp>
          <p:nvSpPr>
            <p:cNvPr id="15" name="TextBox 14">
              <a:extLst>
                <a:ext uri="{FF2B5EF4-FFF2-40B4-BE49-F238E27FC236}">
                  <a16:creationId xmlns:a16="http://schemas.microsoft.com/office/drawing/2014/main" id="{2A4B7C7D-3E94-487F-A183-CA0E13162D12}"/>
                </a:ext>
              </a:extLst>
            </p:cNvPr>
            <p:cNvSpPr txBox="1"/>
            <p:nvPr/>
          </p:nvSpPr>
          <p:spPr>
            <a:xfrm>
              <a:off x="6571171" y="3526475"/>
              <a:ext cx="1752671" cy="690179"/>
            </a:xfrm>
            <a:prstGeom prst="rect">
              <a:avLst/>
            </a:prstGeom>
            <a:noFill/>
          </p:spPr>
          <p:txBody>
            <a:bodyPr wrap="square" rtlCol="0">
              <a:spAutoFit/>
            </a:bodyPr>
            <a:lstStyle/>
            <a:p>
              <a:pPr indent="-457200" algn="ctr">
                <a:spcBef>
                  <a:spcPts val="0"/>
                </a:spcBef>
                <a:spcAft>
                  <a:spcPts val="600"/>
                </a:spcAft>
                <a:buClr>
                  <a:srgbClr val="FF0000"/>
                </a:buClr>
              </a:pPr>
              <a:r>
                <a:rPr lang="en-US" sz="1400" b="1" dirty="0">
                  <a:solidFill>
                    <a:schemeClr val="accent6"/>
                  </a:solidFill>
                </a:rPr>
                <a:t>System turned on demonstrating effect downstream</a:t>
              </a:r>
            </a:p>
          </p:txBody>
        </p:sp>
        <p:sp>
          <p:nvSpPr>
            <p:cNvPr id="19" name="TextBox 18">
              <a:extLst>
                <a:ext uri="{FF2B5EF4-FFF2-40B4-BE49-F238E27FC236}">
                  <a16:creationId xmlns:a16="http://schemas.microsoft.com/office/drawing/2014/main" id="{5DE29108-228B-4701-AEC9-CFC925DCA78C}"/>
                </a:ext>
              </a:extLst>
            </p:cNvPr>
            <p:cNvSpPr txBox="1"/>
            <p:nvPr/>
          </p:nvSpPr>
          <p:spPr>
            <a:xfrm>
              <a:off x="7495033" y="2221580"/>
              <a:ext cx="1974376" cy="891480"/>
            </a:xfrm>
            <a:prstGeom prst="rect">
              <a:avLst/>
            </a:prstGeom>
            <a:noFill/>
          </p:spPr>
          <p:txBody>
            <a:bodyPr wrap="square" rtlCol="0">
              <a:spAutoFit/>
            </a:bodyPr>
            <a:lstStyle/>
            <a:p>
              <a:pPr indent="-457200" algn="ctr">
                <a:spcBef>
                  <a:spcPts val="0"/>
                </a:spcBef>
                <a:spcAft>
                  <a:spcPts val="0"/>
                </a:spcAft>
                <a:buClr>
                  <a:srgbClr val="FF0000"/>
                </a:buClr>
              </a:pPr>
              <a:r>
                <a:rPr lang="en-US" sz="1400" b="1" dirty="0">
                  <a:solidFill>
                    <a:schemeClr val="accent6"/>
                  </a:solidFill>
                </a:rPr>
                <a:t>Dosing 60/20</a:t>
              </a:r>
            </a:p>
            <a:p>
              <a:pPr indent="-457200" algn="ctr">
                <a:spcBef>
                  <a:spcPts val="0"/>
                </a:spcBef>
                <a:spcAft>
                  <a:spcPts val="0"/>
                </a:spcAft>
                <a:buClr>
                  <a:srgbClr val="FF0000"/>
                </a:buClr>
              </a:pPr>
              <a:r>
                <a:rPr lang="en-US" sz="1400" b="1" dirty="0">
                  <a:solidFill>
                    <a:schemeClr val="accent6"/>
                  </a:solidFill>
                </a:rPr>
                <a:t>Peak H</a:t>
              </a:r>
              <a:r>
                <a:rPr lang="en-US" sz="1400" b="1" baseline="-25000" dirty="0">
                  <a:solidFill>
                    <a:schemeClr val="accent6"/>
                  </a:solidFill>
                </a:rPr>
                <a:t>2</a:t>
              </a:r>
              <a:r>
                <a:rPr lang="en-US" sz="1400" b="1" dirty="0">
                  <a:solidFill>
                    <a:schemeClr val="accent6"/>
                  </a:solidFill>
                </a:rPr>
                <a:t>S: 47 ppm</a:t>
              </a:r>
            </a:p>
            <a:p>
              <a:pPr indent="-457200" algn="ctr">
                <a:spcBef>
                  <a:spcPts val="0"/>
                </a:spcBef>
                <a:spcAft>
                  <a:spcPts val="0"/>
                </a:spcAft>
                <a:buClr>
                  <a:srgbClr val="FF0000"/>
                </a:buClr>
              </a:pPr>
              <a:r>
                <a:rPr lang="en-US" sz="1400" b="1" dirty="0">
                  <a:solidFill>
                    <a:schemeClr val="accent6"/>
                  </a:solidFill>
                </a:rPr>
                <a:t>Average H</a:t>
              </a:r>
              <a:r>
                <a:rPr lang="en-US" sz="1400" b="1" baseline="-25000" dirty="0">
                  <a:solidFill>
                    <a:schemeClr val="accent6"/>
                  </a:solidFill>
                </a:rPr>
                <a:t>2</a:t>
              </a:r>
              <a:r>
                <a:rPr lang="en-US" sz="1400" b="1" dirty="0">
                  <a:solidFill>
                    <a:schemeClr val="accent6"/>
                  </a:solidFill>
                </a:rPr>
                <a:t>S: 4.5 ppm</a:t>
              </a:r>
            </a:p>
            <a:p>
              <a:pPr indent="-457200" algn="ctr">
                <a:spcBef>
                  <a:spcPts val="0"/>
                </a:spcBef>
                <a:spcAft>
                  <a:spcPts val="0"/>
                </a:spcAft>
                <a:buClr>
                  <a:srgbClr val="FF0000"/>
                </a:buClr>
              </a:pPr>
              <a:r>
                <a:rPr lang="en-US" sz="1400" b="1" dirty="0">
                  <a:solidFill>
                    <a:schemeClr val="accent6"/>
                  </a:solidFill>
                </a:rPr>
                <a:t>Reduction: 91.6%</a:t>
              </a:r>
            </a:p>
          </p:txBody>
        </p:sp>
        <p:cxnSp>
          <p:nvCxnSpPr>
            <p:cNvPr id="20" name="Straight Arrow Connector 19">
              <a:extLst>
                <a:ext uri="{FF2B5EF4-FFF2-40B4-BE49-F238E27FC236}">
                  <a16:creationId xmlns:a16="http://schemas.microsoft.com/office/drawing/2014/main" id="{AB8AC4BF-69C8-415D-AF3E-4C848415549D}"/>
                </a:ext>
              </a:extLst>
            </p:cNvPr>
            <p:cNvCxnSpPr>
              <a:cxnSpLocks/>
            </p:cNvCxnSpPr>
            <p:nvPr/>
          </p:nvCxnSpPr>
          <p:spPr>
            <a:xfrm flipH="1">
              <a:off x="6226688" y="4072735"/>
              <a:ext cx="389360" cy="35599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3" name="Group 2">
            <a:extLst>
              <a:ext uri="{FF2B5EF4-FFF2-40B4-BE49-F238E27FC236}">
                <a16:creationId xmlns:a16="http://schemas.microsoft.com/office/drawing/2014/main" id="{7C8F9370-B18A-F134-E54E-0EE8E711E713}"/>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DAB9CFC6-408B-F26C-D9BB-77DB7C5636D4}"/>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9159318B-9211-DEAD-03E5-0CA53646C2AA}"/>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EC803B1C-B9DF-5918-F51D-C1FE8995A23B}"/>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4037204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707298" y="567282"/>
            <a:ext cx="9629572" cy="629660"/>
          </a:xfrm>
          <a:prstGeom prst="rect">
            <a:avLst/>
          </a:prstGeom>
        </p:spPr>
        <p:txBody>
          <a:bodyPr vert="horz" wrap="square" lIns="0" tIns="13970" rIns="0" bIns="0" rtlCol="0">
            <a:spAutoFit/>
          </a:bodyPr>
          <a:lstStyle/>
          <a:p>
            <a:pPr marL="12700">
              <a:lnSpc>
                <a:spcPts val="4845"/>
              </a:lnSpc>
              <a:spcBef>
                <a:spcPts val="110"/>
              </a:spcBef>
            </a:pPr>
            <a:r>
              <a:rPr lang="en-AU" spc="-105" dirty="0">
                <a:latin typeface="PF BeauSans Pro Light" panose="02000500000000020004" pitchFamily="50" charset="0"/>
              </a:rPr>
              <a:t>TOTEX comparison</a:t>
            </a:r>
            <a:endParaRPr spc="-105" dirty="0">
              <a:latin typeface="PF BeauSans Pro Light" panose="02000500000000020004" pitchFamily="50" charset="0"/>
            </a:endParaRPr>
          </a:p>
        </p:txBody>
      </p:sp>
      <p:pic>
        <p:nvPicPr>
          <p:cNvPr id="7" name="Picture 6">
            <a:extLst>
              <a:ext uri="{FF2B5EF4-FFF2-40B4-BE49-F238E27FC236}">
                <a16:creationId xmlns:a16="http://schemas.microsoft.com/office/drawing/2014/main" id="{3E70A441-2E93-4634-822B-132412CACBF0}"/>
              </a:ext>
            </a:extLst>
          </p:cNvPr>
          <p:cNvPicPr>
            <a:picLocks noChangeAspect="1"/>
          </p:cNvPicPr>
          <p:nvPr/>
        </p:nvPicPr>
        <p:blipFill>
          <a:blip r:embed="rId4"/>
          <a:stretch>
            <a:fillRect/>
          </a:stretch>
        </p:blipFill>
        <p:spPr>
          <a:xfrm>
            <a:off x="2401636" y="1296503"/>
            <a:ext cx="7385680" cy="5366685"/>
          </a:xfrm>
          <a:prstGeom prst="rect">
            <a:avLst/>
          </a:prstGeom>
        </p:spPr>
      </p:pic>
      <p:grpSp>
        <p:nvGrpSpPr>
          <p:cNvPr id="3" name="Group 2">
            <a:extLst>
              <a:ext uri="{FF2B5EF4-FFF2-40B4-BE49-F238E27FC236}">
                <a16:creationId xmlns:a16="http://schemas.microsoft.com/office/drawing/2014/main" id="{9DBE392E-9D4B-A732-85F0-30E154DA7ADE}"/>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483884F1-71BF-B4ED-BD60-EF393017A4E7}"/>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26629776-87F5-E581-1835-565C307B73D2}"/>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0658FF9B-92CE-52F2-A227-FB81A81AD654}"/>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1273897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7A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r>
              <a:rPr lang="en-US" dirty="0">
                <a:solidFill>
                  <a:srgbClr val="89CAEB"/>
                </a:solidFill>
              </a:rPr>
              <a:t>Presenter</a:t>
            </a:r>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a:xfrm>
            <a:off x="4343400" y="1561171"/>
            <a:ext cx="7259638" cy="4528784"/>
          </a:xfrm>
        </p:spPr>
        <p:txBody>
          <a:bodyPr/>
          <a:lstStyle/>
          <a:p>
            <a:r>
              <a:rPr lang="en-US" sz="2000" b="1" dirty="0">
                <a:solidFill>
                  <a:schemeClr val="bg1"/>
                </a:solidFill>
                <a:latin typeface="PF BeauSans Pro" panose="02000500000000020004" pitchFamily="50" charset="0"/>
                <a:cs typeface="Arial" panose="020B0604020202020204" pitchFamily="34" charset="0"/>
              </a:rPr>
              <a:t>Andrew Fleming</a:t>
            </a:r>
          </a:p>
          <a:p>
            <a:r>
              <a:rPr lang="en-US" sz="2000" dirty="0">
                <a:solidFill>
                  <a:schemeClr val="bg1"/>
                </a:solidFill>
                <a:latin typeface="PF BeauSans Pro" panose="02000500000000020004" pitchFamily="50" charset="0"/>
                <a:cs typeface="Arial" panose="020B0604020202020204" pitchFamily="34" charset="0"/>
              </a:rPr>
              <a:t>Senior Technical Consultant</a:t>
            </a:r>
          </a:p>
          <a:p>
            <a:r>
              <a:rPr lang="en-US" dirty="0">
                <a:latin typeface="PF BeauSans Pro" panose="02000500000000020004" pitchFamily="50" charset="0"/>
                <a:cs typeface="Arial" panose="020B0604020202020204" pitchFamily="34" charset="0"/>
              </a:rPr>
              <a:t>Aquatec Fluid Systems</a:t>
            </a:r>
            <a:endParaRPr lang="en-US" sz="2000" dirty="0">
              <a:solidFill>
                <a:schemeClr val="bg1"/>
              </a:solidFill>
              <a:latin typeface="PF BeauSans Pro" panose="02000500000000020004" pitchFamily="50" charset="0"/>
              <a:cs typeface="Arial" panose="020B0604020202020204" pitchFamily="34" charset="0"/>
            </a:endParaRPr>
          </a:p>
          <a:p>
            <a:endParaRPr lang="en-US" sz="2000" dirty="0">
              <a:solidFill>
                <a:schemeClr val="bg1"/>
              </a:solidFill>
              <a:latin typeface="PF BeauSans Pro" panose="02000500000000020004" pitchFamily="50" charset="0"/>
              <a:cs typeface="Arial" panose="020B0604020202020204" pitchFamily="34" charset="0"/>
            </a:endParaRPr>
          </a:p>
          <a:p>
            <a:r>
              <a:rPr lang="en-US" sz="2000" dirty="0">
                <a:solidFill>
                  <a:schemeClr val="bg1"/>
                </a:solidFill>
                <a:latin typeface="PF BeauSans Pro" panose="02000500000000020004" pitchFamily="50" charset="0"/>
                <a:cs typeface="Arial" panose="020B0604020202020204" pitchFamily="34" charset="0"/>
              </a:rPr>
              <a:t>With over 25 years of experience in information technology, software development, analytics and R&amp;D, Andrew leads Aquatec's innovation and product development teams. Andrew works collaboratively with clients and the wider wastewater industry towards mutually beneficial outcomes and is regularly involved in facilitating trials of new and emerging technology globally. His current major focus is on odour control systems and their efficiency gains through improved modelling and control philosophies.</a:t>
            </a:r>
          </a:p>
          <a:p>
            <a:endParaRPr lang="en-US" dirty="0"/>
          </a:p>
        </p:txBody>
      </p:sp>
      <p:pic>
        <p:nvPicPr>
          <p:cNvPr id="4" name="Picture 3" descr="A person smiling for the camera&#10;&#10;Description automatically generated">
            <a:extLst>
              <a:ext uri="{FF2B5EF4-FFF2-40B4-BE49-F238E27FC236}">
                <a16:creationId xmlns:a16="http://schemas.microsoft.com/office/drawing/2014/main" id="{37967116-F050-EC6E-AC01-CD9BBFC6E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88" y="1676400"/>
            <a:ext cx="2785748" cy="2785748"/>
          </a:xfrm>
          <a:prstGeom prst="rect">
            <a:avLst/>
          </a:prstGeom>
        </p:spPr>
      </p:pic>
      <p:grpSp>
        <p:nvGrpSpPr>
          <p:cNvPr id="6" name="Group 5">
            <a:extLst>
              <a:ext uri="{FF2B5EF4-FFF2-40B4-BE49-F238E27FC236}">
                <a16:creationId xmlns:a16="http://schemas.microsoft.com/office/drawing/2014/main" id="{CD854297-72A4-249F-7BC3-70EF1787C383}"/>
              </a:ext>
            </a:extLst>
          </p:cNvPr>
          <p:cNvGrpSpPr/>
          <p:nvPr/>
        </p:nvGrpSpPr>
        <p:grpSpPr>
          <a:xfrm>
            <a:off x="11012289" y="530999"/>
            <a:ext cx="423660" cy="468968"/>
            <a:chOff x="11012289" y="530999"/>
            <a:chExt cx="423660" cy="468968"/>
          </a:xfrm>
        </p:grpSpPr>
        <p:sp>
          <p:nvSpPr>
            <p:cNvPr id="7" name="object 3">
              <a:extLst>
                <a:ext uri="{FF2B5EF4-FFF2-40B4-BE49-F238E27FC236}">
                  <a16:creationId xmlns:a16="http://schemas.microsoft.com/office/drawing/2014/main" id="{B0323FB4-10E5-80DE-35D7-99B95D21A22E}"/>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8" name="object 4">
              <a:extLst>
                <a:ext uri="{FF2B5EF4-FFF2-40B4-BE49-F238E27FC236}">
                  <a16:creationId xmlns:a16="http://schemas.microsoft.com/office/drawing/2014/main" id="{2952B04C-3E32-0195-D295-0228356D96A9}"/>
                </a:ext>
              </a:extLst>
            </p:cNvPr>
            <p:cNvSpPr/>
            <p:nvPr/>
          </p:nvSpPr>
          <p:spPr>
            <a:xfrm>
              <a:off x="11012289" y="530999"/>
              <a:ext cx="204921" cy="468375"/>
            </a:xfrm>
            <a:prstGeom prst="rect">
              <a:avLst/>
            </a:prstGeom>
            <a:blipFill>
              <a:blip r:embed="rId3"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1176FE97-C7F9-78AE-F168-D0D8456AAB01}"/>
                </a:ext>
              </a:extLst>
            </p:cNvPr>
            <p:cNvSpPr/>
            <p:nvPr/>
          </p:nvSpPr>
          <p:spPr>
            <a:xfrm>
              <a:off x="11092053" y="530999"/>
              <a:ext cx="343896" cy="468376"/>
            </a:xfrm>
            <a:prstGeom prst="rect">
              <a:avLst/>
            </a:prstGeom>
            <a:blipFill>
              <a:blip r:embed="rId4"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758149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84A902-B420-4657-B729-52DE1C56E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 y="0"/>
            <a:ext cx="12188977" cy="1368555"/>
          </a:xfrm>
          <a:prstGeom prst="rect">
            <a:avLst/>
          </a:prstGeom>
        </p:spPr>
      </p:pic>
      <p:sp>
        <p:nvSpPr>
          <p:cNvPr id="2" name="object 2"/>
          <p:cNvSpPr txBox="1"/>
          <p:nvPr/>
        </p:nvSpPr>
        <p:spPr>
          <a:xfrm>
            <a:off x="707300" y="3875370"/>
            <a:ext cx="5693500" cy="934871"/>
          </a:xfrm>
          <a:prstGeom prst="rect">
            <a:avLst/>
          </a:prstGeom>
        </p:spPr>
        <p:txBody>
          <a:bodyPr vert="horz" wrap="square" lIns="0" tIns="163830" rIns="0" bIns="0" rtlCol="0">
            <a:spAutoFit/>
          </a:bodyPr>
          <a:lstStyle/>
          <a:p>
            <a:pPr marL="12700" marR="5080">
              <a:lnSpc>
                <a:spcPts val="5950"/>
              </a:lnSpc>
              <a:spcBef>
                <a:spcPts val="1290"/>
              </a:spcBef>
            </a:pPr>
            <a:r>
              <a:rPr lang="en-US" sz="5950" spc="-150" dirty="0">
                <a:solidFill>
                  <a:srgbClr val="FFFFFF"/>
                </a:solidFill>
                <a:latin typeface="PF BeauSans Pro Light" panose="02000500000000020004" pitchFamily="50" charset="0"/>
                <a:cs typeface="PFBeauSansPro-Thin"/>
              </a:rPr>
              <a:t>OdoZone</a:t>
            </a:r>
            <a:endParaRPr sz="5950" dirty="0">
              <a:latin typeface="PF BeauSans Pro Light" panose="02000500000000020004" pitchFamily="50" charset="0"/>
              <a:cs typeface="PFBeauSansPro-Thin"/>
            </a:endParaRPr>
          </a:p>
        </p:txBody>
      </p:sp>
    </p:spTree>
    <p:extLst>
      <p:ext uri="{BB962C8B-B14F-4D97-AF65-F5344CB8AC3E}">
        <p14:creationId xmlns:p14="http://schemas.microsoft.com/office/powerpoint/2010/main" val="2381437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5008" r="-1"/>
          <a:stretch/>
        </p:blipFill>
        <p:spPr>
          <a:xfrm>
            <a:off x="0" y="0"/>
            <a:ext cx="6703433" cy="6858000"/>
          </a:xfrm>
          <a:prstGeom prst="rect">
            <a:avLst/>
          </a:prstGeom>
        </p:spPr>
      </p:pic>
      <p:sp>
        <p:nvSpPr>
          <p:cNvPr id="3" name="object 3"/>
          <p:cNvSpPr/>
          <p:nvPr/>
        </p:nvSpPr>
        <p:spPr>
          <a:xfrm>
            <a:off x="5788469" y="0"/>
            <a:ext cx="6400483"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2785379" y="793075"/>
            <a:ext cx="8720821" cy="1367041"/>
          </a:xfrm>
          <a:prstGeom prst="rect">
            <a:avLst/>
          </a:prstGeom>
        </p:spPr>
        <p:txBody>
          <a:bodyPr vert="horz" wrap="square" lIns="0" tIns="12700" rIns="0" bIns="0" rtlCol="0">
            <a:spAutoFit/>
          </a:bodyPr>
          <a:lstStyle/>
          <a:p>
            <a:pPr marL="3946525">
              <a:lnSpc>
                <a:spcPct val="100000"/>
              </a:lnSpc>
              <a:spcBef>
                <a:spcPts val="100"/>
              </a:spcBef>
            </a:pPr>
            <a:r>
              <a:rPr lang="en-AU" spc="-75" dirty="0">
                <a:solidFill>
                  <a:srgbClr val="A7A9AC"/>
                </a:solidFill>
                <a:latin typeface="PF BeauSans Pro Light" panose="02000500000000020004" pitchFamily="50" charset="0"/>
              </a:rPr>
              <a:t>Odour and Corrosion Control</a:t>
            </a:r>
            <a:endParaRPr spc="-110" dirty="0">
              <a:solidFill>
                <a:srgbClr val="A7A9AC"/>
              </a:solidFill>
              <a:latin typeface="PF BeauSans Pro Light" panose="02000500000000020004" pitchFamily="50" charset="0"/>
            </a:endParaRPr>
          </a:p>
        </p:txBody>
      </p:sp>
      <p:sp>
        <p:nvSpPr>
          <p:cNvPr id="6" name="object 6"/>
          <p:cNvSpPr txBox="1"/>
          <p:nvPr/>
        </p:nvSpPr>
        <p:spPr>
          <a:xfrm>
            <a:off x="6477000" y="2659004"/>
            <a:ext cx="5257800" cy="3262431"/>
          </a:xfrm>
          <a:prstGeom prst="rect">
            <a:avLst/>
          </a:prstGeom>
        </p:spPr>
        <p:txBody>
          <a:bodyPr vert="horz" wrap="square" lIns="0" tIns="55879" rIns="0" bIns="0" rtlCol="0">
            <a:spAutoFit/>
          </a:bodyPr>
          <a:lstStyle/>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The OdoZone is designed for FOG, odour &amp; corrosion control within the wet well.</a:t>
            </a:r>
            <a:br>
              <a:rPr lang="en-US" sz="2000" spc="-10" dirty="0">
                <a:solidFill>
                  <a:srgbClr val="FFFFFF"/>
                </a:solidFill>
                <a:latin typeface="PF BeauSans Pro Light" panose="02000500000000020004" pitchFamily="50" charset="0"/>
                <a:cs typeface="PFBeauSansPro-Thin"/>
              </a:rPr>
            </a:br>
            <a:endParaRPr lang="en-US" sz="2000" spc="-10" dirty="0">
              <a:solidFill>
                <a:srgbClr val="FFFFFF"/>
              </a:solidFill>
              <a:latin typeface="PF BeauSans Pro Light" panose="02000500000000020004" pitchFamily="50" charset="0"/>
              <a:cs typeface="PFBeauSansPro-Thin"/>
            </a:endParaRPr>
          </a:p>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It works by drawing in ambient air from the environment to generate an Oxygen/Ozone mixture.</a:t>
            </a:r>
            <a:br>
              <a:rPr lang="en-US" sz="2000" spc="-10" dirty="0">
                <a:solidFill>
                  <a:srgbClr val="FFFFFF"/>
                </a:solidFill>
                <a:latin typeface="PF BeauSans Pro Light" panose="02000500000000020004" pitchFamily="50" charset="0"/>
                <a:cs typeface="PFBeauSansPro-Thin"/>
              </a:rPr>
            </a:br>
            <a:endParaRPr lang="en-US" sz="2000" spc="-10" dirty="0">
              <a:solidFill>
                <a:srgbClr val="FFFFFF"/>
              </a:solidFill>
              <a:latin typeface="PF BeauSans Pro Light" panose="02000500000000020004" pitchFamily="50" charset="0"/>
              <a:cs typeface="PFBeauSansPro-Thin"/>
            </a:endParaRPr>
          </a:p>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A grinder pump recirculates treated wastewater from the wet well through the BETE nozzle, which then showers it back throughout the wet well.</a:t>
            </a:r>
          </a:p>
        </p:txBody>
      </p:sp>
      <p:grpSp>
        <p:nvGrpSpPr>
          <p:cNvPr id="2" name="Group 1">
            <a:extLst>
              <a:ext uri="{FF2B5EF4-FFF2-40B4-BE49-F238E27FC236}">
                <a16:creationId xmlns:a16="http://schemas.microsoft.com/office/drawing/2014/main" id="{250207C4-9774-FE2E-DF00-864752409087}"/>
              </a:ext>
            </a:extLst>
          </p:cNvPr>
          <p:cNvGrpSpPr/>
          <p:nvPr/>
        </p:nvGrpSpPr>
        <p:grpSpPr>
          <a:xfrm>
            <a:off x="11012289" y="530999"/>
            <a:ext cx="423660" cy="468968"/>
            <a:chOff x="11012289" y="530999"/>
            <a:chExt cx="423660" cy="468968"/>
          </a:xfrm>
        </p:grpSpPr>
        <p:sp>
          <p:nvSpPr>
            <p:cNvPr id="5" name="object 3">
              <a:extLst>
                <a:ext uri="{FF2B5EF4-FFF2-40B4-BE49-F238E27FC236}">
                  <a16:creationId xmlns:a16="http://schemas.microsoft.com/office/drawing/2014/main" id="{0DD902EF-523B-3255-67A0-323204009EDE}"/>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8" name="object 4">
              <a:extLst>
                <a:ext uri="{FF2B5EF4-FFF2-40B4-BE49-F238E27FC236}">
                  <a16:creationId xmlns:a16="http://schemas.microsoft.com/office/drawing/2014/main" id="{3F50BE76-E87A-5CBB-C016-5CC6EBB3012E}"/>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B9E0BADD-E3C4-CDC9-73C2-DD4434D22F4F}"/>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430480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07297" y="567599"/>
            <a:ext cx="5541103" cy="688649"/>
          </a:xfrm>
          <a:prstGeom prst="rect">
            <a:avLst/>
          </a:prstGeom>
        </p:spPr>
        <p:txBody>
          <a:bodyPr vert="horz" wrap="square" lIns="0" tIns="123189" rIns="0" bIns="0" rtlCol="0">
            <a:spAutoFit/>
          </a:bodyPr>
          <a:lstStyle/>
          <a:p>
            <a:pPr marL="12700" marR="6350">
              <a:lnSpc>
                <a:spcPts val="4410"/>
              </a:lnSpc>
              <a:spcBef>
                <a:spcPts val="969"/>
              </a:spcBef>
            </a:pPr>
            <a:r>
              <a:rPr lang="en-AU" spc="-125" dirty="0">
                <a:solidFill>
                  <a:srgbClr val="00A5DE"/>
                </a:solidFill>
                <a:latin typeface="PF BeauSans Pro Light" panose="02000500000000020004" pitchFamily="50" charset="0"/>
              </a:rPr>
              <a:t>Sewer Sulphide Cycle</a:t>
            </a:r>
            <a:endParaRPr spc="-110" dirty="0">
              <a:solidFill>
                <a:srgbClr val="00A5DE"/>
              </a:solidFill>
              <a:latin typeface="PF BeauSans Pro Light" panose="02000500000000020004" pitchFamily="50" charset="0"/>
            </a:endParaRPr>
          </a:p>
        </p:txBody>
      </p:sp>
      <p:grpSp>
        <p:nvGrpSpPr>
          <p:cNvPr id="13" name="Group 12">
            <a:extLst>
              <a:ext uri="{FF2B5EF4-FFF2-40B4-BE49-F238E27FC236}">
                <a16:creationId xmlns:a16="http://schemas.microsoft.com/office/drawing/2014/main" id="{7506EA97-5871-4BFC-ADEC-756EEDB3F647}"/>
              </a:ext>
            </a:extLst>
          </p:cNvPr>
          <p:cNvGrpSpPr/>
          <p:nvPr/>
        </p:nvGrpSpPr>
        <p:grpSpPr>
          <a:xfrm>
            <a:off x="11012289" y="530999"/>
            <a:ext cx="423660" cy="468968"/>
            <a:chOff x="11012289" y="530999"/>
            <a:chExt cx="423660" cy="468968"/>
          </a:xfrm>
        </p:grpSpPr>
        <p:sp>
          <p:nvSpPr>
            <p:cNvPr id="14" name="object 3">
              <a:extLst>
                <a:ext uri="{FF2B5EF4-FFF2-40B4-BE49-F238E27FC236}">
                  <a16:creationId xmlns:a16="http://schemas.microsoft.com/office/drawing/2014/main" id="{FBBA4B5E-8B3A-41D0-A6D2-7D56A6006775}"/>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15" name="object 4">
              <a:extLst>
                <a:ext uri="{FF2B5EF4-FFF2-40B4-BE49-F238E27FC236}">
                  <a16:creationId xmlns:a16="http://schemas.microsoft.com/office/drawing/2014/main" id="{C035E1B1-72D2-4F1D-AC9C-42467509C28B}"/>
                </a:ext>
              </a:extLst>
            </p:cNvPr>
            <p:cNvSpPr/>
            <p:nvPr/>
          </p:nvSpPr>
          <p:spPr>
            <a:xfrm>
              <a:off x="11012289" y="530999"/>
              <a:ext cx="204921" cy="468375"/>
            </a:xfrm>
            <a:prstGeom prst="rect">
              <a:avLst/>
            </a:prstGeom>
            <a:blipFill>
              <a:blip r:embed="rId3" cstate="print"/>
              <a:stretch>
                <a:fillRect/>
              </a:stretch>
            </a:blipFill>
          </p:spPr>
          <p:txBody>
            <a:bodyPr wrap="square" lIns="0" tIns="0" rIns="0" bIns="0" rtlCol="0"/>
            <a:lstStyle/>
            <a:p>
              <a:endParaRPr dirty="0"/>
            </a:p>
          </p:txBody>
        </p:sp>
        <p:sp>
          <p:nvSpPr>
            <p:cNvPr id="16" name="object 5">
              <a:extLst>
                <a:ext uri="{FF2B5EF4-FFF2-40B4-BE49-F238E27FC236}">
                  <a16:creationId xmlns:a16="http://schemas.microsoft.com/office/drawing/2014/main" id="{4915F9C7-99DF-4B9D-9976-A82028050B96}"/>
                </a:ext>
              </a:extLst>
            </p:cNvPr>
            <p:cNvSpPr/>
            <p:nvPr/>
          </p:nvSpPr>
          <p:spPr>
            <a:xfrm>
              <a:off x="11092053" y="530999"/>
              <a:ext cx="343896" cy="468376"/>
            </a:xfrm>
            <a:prstGeom prst="rect">
              <a:avLst/>
            </a:prstGeom>
            <a:blipFill>
              <a:blip r:embed="rId4" cstate="print"/>
              <a:stretch>
                <a:fillRect/>
              </a:stretch>
            </a:blipFill>
          </p:spPr>
          <p:txBody>
            <a:bodyPr wrap="square" lIns="0" tIns="0" rIns="0" bIns="0" rtlCol="0"/>
            <a:lstStyle/>
            <a:p>
              <a:endParaRPr dirty="0"/>
            </a:p>
          </p:txBody>
        </p:sp>
      </p:grpSp>
      <p:pic>
        <p:nvPicPr>
          <p:cNvPr id="1026" name="Picture 10">
            <a:extLst>
              <a:ext uri="{FF2B5EF4-FFF2-40B4-BE49-F238E27FC236}">
                <a16:creationId xmlns:a16="http://schemas.microsoft.com/office/drawing/2014/main" id="{86F33009-A57C-7D8C-340B-B918669DC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347" y="1194657"/>
            <a:ext cx="5025483" cy="436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68D612B-1F14-C4B2-DDC0-C029027F0C4E}"/>
              </a:ext>
            </a:extLst>
          </p:cNvPr>
          <p:cNvSpPr txBox="1">
            <a:spLocks/>
          </p:cNvSpPr>
          <p:nvPr/>
        </p:nvSpPr>
        <p:spPr>
          <a:xfrm>
            <a:off x="571958" y="1295400"/>
            <a:ext cx="6209841" cy="5410200"/>
          </a:xfrm>
          <a:prstGeom prst="rect">
            <a:avLst/>
          </a:prstGeom>
        </p:spPr>
        <p:txBody>
          <a:bodyPr vert="horz" lIns="91440" tIns="45720" rIns="91440" bIns="45720" rtlCol="0" anchor="t"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5600" marR="5080" indent="-342900">
              <a:lnSpc>
                <a:spcPct val="150000"/>
              </a:lnSpc>
              <a:spcBef>
                <a:spcPts val="439"/>
              </a:spcBef>
              <a:buFont typeface="Arial" panose="020B0604020202020204" pitchFamily="34" charset="0"/>
              <a:buChar char="•"/>
            </a:pPr>
            <a:r>
              <a:rPr lang="en-US" sz="2000" spc="-10" dirty="0">
                <a:latin typeface="PF BeauSans Pro Light" panose="02000500000000020004" pitchFamily="50" charset="0"/>
                <a:cs typeface="PFBeauSansPro-Thin"/>
              </a:rPr>
              <a:t>Bacteria in wastewater collection systems will use (in order of preference) dissolved oxygen, nitrate, and sulphate as oxygen sources for respiration.</a:t>
            </a:r>
          </a:p>
          <a:p>
            <a:pPr marL="355600" marR="5080" indent="-342900">
              <a:lnSpc>
                <a:spcPct val="150000"/>
              </a:lnSpc>
              <a:spcBef>
                <a:spcPts val="439"/>
              </a:spcBef>
              <a:buFont typeface="Arial" panose="020B0604020202020204" pitchFamily="34" charset="0"/>
              <a:buChar char="•"/>
            </a:pPr>
            <a:r>
              <a:rPr lang="en-US" sz="2000" spc="-10" dirty="0">
                <a:latin typeface="PF BeauSans Pro Light" panose="02000500000000020004" pitchFamily="50" charset="0"/>
                <a:cs typeface="PFBeauSansPro-Thin"/>
              </a:rPr>
              <a:t>Dissolved oxygen is usually present in fresh wastewater, but is rapidly depleted by biological activity within the first couple of hours.</a:t>
            </a:r>
          </a:p>
          <a:p>
            <a:pPr marL="355600" marR="5080" indent="-342900">
              <a:lnSpc>
                <a:spcPct val="150000"/>
              </a:lnSpc>
              <a:spcBef>
                <a:spcPts val="439"/>
              </a:spcBef>
              <a:buFont typeface="Arial" panose="020B0604020202020204" pitchFamily="34" charset="0"/>
              <a:buChar char="•"/>
            </a:pPr>
            <a:r>
              <a:rPr lang="en-US" sz="2000" spc="-10" dirty="0">
                <a:latin typeface="PF BeauSans Pro Light" panose="02000500000000020004" pitchFamily="50" charset="0"/>
                <a:cs typeface="PFBeauSansPro-Thin"/>
              </a:rPr>
              <a:t>There is typically very little nitrate present in the wastewater, while sulphate is typically abundant. Since little or no nitrate is available, the bacteria begin </a:t>
            </a:r>
            <a:r>
              <a:rPr lang="en-US" sz="2000" spc="-10" dirty="0" err="1">
                <a:latin typeface="PF BeauSans Pro Light" panose="02000500000000020004" pitchFamily="50" charset="0"/>
                <a:cs typeface="PFBeauSansPro-Thin"/>
              </a:rPr>
              <a:t>utilising</a:t>
            </a:r>
            <a:r>
              <a:rPr lang="en-US" sz="2000" spc="-10" dirty="0">
                <a:latin typeface="PF BeauSans Pro Light" panose="02000500000000020004" pitchFamily="50" charset="0"/>
                <a:cs typeface="PFBeauSansPro-Thin"/>
              </a:rPr>
              <a:t> sulphate when the dissolved oxygen is depleted.</a:t>
            </a:r>
          </a:p>
          <a:p>
            <a:pPr marL="355600" marR="5080" indent="-342900">
              <a:lnSpc>
                <a:spcPct val="150000"/>
              </a:lnSpc>
              <a:spcBef>
                <a:spcPts val="439"/>
              </a:spcBef>
              <a:buFont typeface="Arial" panose="020B0604020202020204" pitchFamily="34" charset="0"/>
              <a:buChar char="•"/>
            </a:pPr>
            <a:r>
              <a:rPr lang="en-US" sz="2000" spc="-10" dirty="0">
                <a:latin typeface="PF BeauSans Pro Light" panose="02000500000000020004" pitchFamily="50" charset="0"/>
                <a:cs typeface="PFBeauSansPro-Thin"/>
              </a:rPr>
              <a:t>The by-product of the sulphate uptake process is dissolved sulphide. The dissolved sulphide combines with hydrogen ions to then form odorous Hydrogen sulphide.  In combination with creating odours, Hydrogen sulphide can also be oxidised creating Sulphuric acid, causing corrosion problems in downstream assets.</a:t>
            </a:r>
          </a:p>
        </p:txBody>
      </p:sp>
    </p:spTree>
    <p:extLst>
      <p:ext uri="{BB962C8B-B14F-4D97-AF65-F5344CB8AC3E}">
        <p14:creationId xmlns:p14="http://schemas.microsoft.com/office/powerpoint/2010/main" val="139407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707298" y="567282"/>
            <a:ext cx="5998302" cy="578363"/>
          </a:xfrm>
          <a:prstGeom prst="rect">
            <a:avLst/>
          </a:prstGeom>
        </p:spPr>
        <p:txBody>
          <a:bodyPr vert="horz" wrap="square" lIns="0" tIns="13970" rIns="0" bIns="0" rtlCol="0">
            <a:spAutoFit/>
          </a:bodyPr>
          <a:lstStyle/>
          <a:p>
            <a:pPr marL="12700" marR="6350">
              <a:lnSpc>
                <a:spcPts val="4410"/>
              </a:lnSpc>
              <a:spcBef>
                <a:spcPts val="434"/>
              </a:spcBef>
            </a:pPr>
            <a:r>
              <a:rPr lang="en-AU" spc="-114" dirty="0">
                <a:solidFill>
                  <a:srgbClr val="00A5DE"/>
                </a:solidFill>
                <a:latin typeface="PF BeauSans Pro Light" panose="02000500000000020004" pitchFamily="50" charset="0"/>
              </a:rPr>
              <a:t>About Ozone</a:t>
            </a:r>
            <a:endParaRPr spc="-114" dirty="0">
              <a:solidFill>
                <a:srgbClr val="00A5DE"/>
              </a:solidFill>
              <a:latin typeface="PF BeauSans Pro Light" panose="02000500000000020004" pitchFamily="50" charset="0"/>
            </a:endParaRPr>
          </a:p>
        </p:txBody>
      </p:sp>
      <p:sp>
        <p:nvSpPr>
          <p:cNvPr id="15" name="Title 1">
            <a:extLst>
              <a:ext uri="{FF2B5EF4-FFF2-40B4-BE49-F238E27FC236}">
                <a16:creationId xmlns:a16="http://schemas.microsoft.com/office/drawing/2014/main" id="{01870EE8-8945-4B4F-AC1E-B4009A863B99}"/>
              </a:ext>
            </a:extLst>
          </p:cNvPr>
          <p:cNvSpPr txBox="1">
            <a:spLocks/>
          </p:cNvSpPr>
          <p:nvPr/>
        </p:nvSpPr>
        <p:spPr>
          <a:xfrm>
            <a:off x="707298" y="1328062"/>
            <a:ext cx="7027635" cy="5301338"/>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Very high oxidation/reduction potential @ 2.07V</a:t>
            </a:r>
          </a:p>
          <a:p>
            <a:pPr marL="1657350" lvl="3"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Hydrogen peroxide (1.77V)</a:t>
            </a:r>
          </a:p>
          <a:p>
            <a:pPr marL="1657350" lvl="3"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Chlorine (1.36V)</a:t>
            </a:r>
          </a:p>
          <a:p>
            <a:pPr marL="1657350" lvl="3"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Oxygen (1.23V)</a:t>
            </a:r>
          </a:p>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Has a half-life of up to 30 minutes in water</a:t>
            </a:r>
          </a:p>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Has a half-life of seconds to minutes in wastewater</a:t>
            </a:r>
          </a:p>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Ozone- very wide range of reactions</a:t>
            </a:r>
          </a:p>
          <a:p>
            <a:pPr marL="742950" lvl="1"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Sulphides, </a:t>
            </a:r>
            <a:r>
              <a:rPr lang="en-US" sz="1400" dirty="0" err="1">
                <a:solidFill>
                  <a:srgbClr val="333332"/>
                </a:solidFill>
                <a:latin typeface="PF BeauSans Pro Light" panose="02000500000000020004" pitchFamily="50" charset="0"/>
                <a:cs typeface="Arial" panose="020B0604020202020204" pitchFamily="34" charset="0"/>
              </a:rPr>
              <a:t>sulphur</a:t>
            </a:r>
            <a:r>
              <a:rPr lang="en-US" sz="1400" dirty="0">
                <a:solidFill>
                  <a:srgbClr val="333332"/>
                </a:solidFill>
                <a:latin typeface="PF BeauSans Pro Light" panose="02000500000000020004" pitchFamily="50" charset="0"/>
                <a:cs typeface="Arial" panose="020B0604020202020204" pitchFamily="34" charset="0"/>
              </a:rPr>
              <a:t> compounds</a:t>
            </a:r>
          </a:p>
          <a:p>
            <a:pPr marL="742950" lvl="1"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Ammonia: 2NH</a:t>
            </a:r>
            <a:r>
              <a:rPr lang="en-US" sz="1400" baseline="-25000" dirty="0">
                <a:solidFill>
                  <a:srgbClr val="333332"/>
                </a:solidFill>
                <a:latin typeface="PF BeauSans Pro Light" panose="02000500000000020004" pitchFamily="50" charset="0"/>
                <a:cs typeface="Arial" panose="020B0604020202020204" pitchFamily="34" charset="0"/>
              </a:rPr>
              <a:t>3</a:t>
            </a:r>
            <a:r>
              <a:rPr lang="en-US" sz="1400" dirty="0">
                <a:solidFill>
                  <a:srgbClr val="333332"/>
                </a:solidFill>
                <a:latin typeface="PF BeauSans Pro Light" panose="02000500000000020004" pitchFamily="50" charset="0"/>
                <a:cs typeface="Arial" panose="020B0604020202020204" pitchFamily="34" charset="0"/>
              </a:rPr>
              <a:t> + 3O</a:t>
            </a:r>
            <a:r>
              <a:rPr lang="en-US" sz="1400" baseline="-25000" dirty="0">
                <a:solidFill>
                  <a:srgbClr val="333332"/>
                </a:solidFill>
                <a:latin typeface="PF BeauSans Pro Light" panose="02000500000000020004" pitchFamily="50" charset="0"/>
                <a:cs typeface="Arial" panose="020B0604020202020204" pitchFamily="34" charset="0"/>
              </a:rPr>
              <a:t>3</a:t>
            </a:r>
            <a:r>
              <a:rPr lang="en-US" sz="1400" dirty="0">
                <a:solidFill>
                  <a:srgbClr val="333332"/>
                </a:solidFill>
                <a:latin typeface="PF BeauSans Pro Light" panose="02000500000000020004" pitchFamily="50" charset="0"/>
                <a:cs typeface="Arial" panose="020B0604020202020204" pitchFamily="34" charset="0"/>
              </a:rPr>
              <a:t> </a:t>
            </a:r>
            <a:r>
              <a:rPr lang="en-US" sz="1400" dirty="0">
                <a:solidFill>
                  <a:srgbClr val="333332"/>
                </a:solidFill>
                <a:latin typeface="PF BeauSans Pro Light" panose="02000500000000020004" pitchFamily="50" charset="0"/>
                <a:cs typeface="Arial" panose="020B0604020202020204" pitchFamily="34" charset="0"/>
                <a:sym typeface="Wingdings" pitchFamily="2" charset="2"/>
              </a:rPr>
              <a:t></a:t>
            </a:r>
            <a:r>
              <a:rPr lang="en-US" sz="1400" dirty="0">
                <a:solidFill>
                  <a:srgbClr val="333332"/>
                </a:solidFill>
                <a:latin typeface="PF BeauSans Pro Light" panose="02000500000000020004" pitchFamily="50" charset="0"/>
                <a:cs typeface="Arial" panose="020B0604020202020204" pitchFamily="34" charset="0"/>
              </a:rPr>
              <a:t> N</a:t>
            </a:r>
            <a:r>
              <a:rPr lang="en-US" sz="1400" baseline="-25000" dirty="0">
                <a:solidFill>
                  <a:srgbClr val="333332"/>
                </a:solidFill>
                <a:latin typeface="PF BeauSans Pro Light" panose="02000500000000020004" pitchFamily="50" charset="0"/>
                <a:cs typeface="Arial" panose="020B0604020202020204" pitchFamily="34" charset="0"/>
              </a:rPr>
              <a:t>2</a:t>
            </a:r>
            <a:r>
              <a:rPr lang="en-US" sz="1400" dirty="0">
                <a:solidFill>
                  <a:srgbClr val="333332"/>
                </a:solidFill>
                <a:latin typeface="PF BeauSans Pro Light" panose="02000500000000020004" pitchFamily="50" charset="0"/>
                <a:cs typeface="Arial" panose="020B0604020202020204" pitchFamily="34" charset="0"/>
              </a:rPr>
              <a:t> + 3H</a:t>
            </a:r>
            <a:r>
              <a:rPr lang="en-US" sz="1400" baseline="-25000" dirty="0">
                <a:solidFill>
                  <a:srgbClr val="333332"/>
                </a:solidFill>
                <a:latin typeface="PF BeauSans Pro Light" panose="02000500000000020004" pitchFamily="50" charset="0"/>
                <a:cs typeface="Arial" panose="020B0604020202020204" pitchFamily="34" charset="0"/>
              </a:rPr>
              <a:t>2</a:t>
            </a:r>
            <a:r>
              <a:rPr lang="en-US" sz="1400" dirty="0">
                <a:solidFill>
                  <a:srgbClr val="333332"/>
                </a:solidFill>
                <a:latin typeface="PF BeauSans Pro Light" panose="02000500000000020004" pitchFamily="50" charset="0"/>
                <a:cs typeface="Arial" panose="020B0604020202020204" pitchFamily="34" charset="0"/>
              </a:rPr>
              <a:t>O + 3O</a:t>
            </a:r>
            <a:r>
              <a:rPr lang="en-US" sz="1400" baseline="-25000" dirty="0">
                <a:solidFill>
                  <a:srgbClr val="333332"/>
                </a:solidFill>
                <a:latin typeface="PF BeauSans Pro Light" panose="02000500000000020004" pitchFamily="50" charset="0"/>
                <a:cs typeface="Arial" panose="020B0604020202020204" pitchFamily="34" charset="0"/>
              </a:rPr>
              <a:t>2</a:t>
            </a:r>
            <a:r>
              <a:rPr lang="en-US" sz="1400" dirty="0">
                <a:solidFill>
                  <a:srgbClr val="333332"/>
                </a:solidFill>
                <a:latin typeface="PF BeauSans Pro Light" panose="02000500000000020004" pitchFamily="50" charset="0"/>
                <a:cs typeface="Arial" panose="020B0604020202020204" pitchFamily="34" charset="0"/>
              </a:rPr>
              <a:t> </a:t>
            </a:r>
          </a:p>
          <a:p>
            <a:pPr marL="742950" lvl="1"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Organic compounds including solids &amp; VOCs</a:t>
            </a:r>
          </a:p>
          <a:p>
            <a:pPr marL="742950" lvl="1" indent="-285750">
              <a:lnSpc>
                <a:spcPct val="200000"/>
              </a:lnSpc>
              <a:buFont typeface="Arial" panose="020B0604020202020204" pitchFamily="34" charset="0"/>
              <a:buChar char="•"/>
            </a:pPr>
            <a:r>
              <a:rPr lang="en-US" sz="1400" dirty="0">
                <a:solidFill>
                  <a:srgbClr val="333332"/>
                </a:solidFill>
                <a:latin typeface="PF BeauSans Pro Light" panose="02000500000000020004" pitchFamily="50" charset="0"/>
                <a:cs typeface="Arial" panose="020B0604020202020204" pitchFamily="34" charset="0"/>
              </a:rPr>
              <a:t>Pharmaceuticals, petroleum byproducts, and </a:t>
            </a:r>
            <a:r>
              <a:rPr lang="en-US" sz="1400" dirty="0" err="1">
                <a:solidFill>
                  <a:srgbClr val="333332"/>
                </a:solidFill>
                <a:latin typeface="PF BeauSans Pro Light" panose="02000500000000020004" pitchFamily="50" charset="0"/>
                <a:cs typeface="Arial" panose="020B0604020202020204" pitchFamily="34" charset="0"/>
              </a:rPr>
              <a:t>colour</a:t>
            </a:r>
            <a:r>
              <a:rPr lang="en-US" sz="1400" dirty="0">
                <a:solidFill>
                  <a:srgbClr val="333332"/>
                </a:solidFill>
                <a:latin typeface="PF BeauSans Pro Light" panose="02000500000000020004" pitchFamily="50" charset="0"/>
                <a:cs typeface="Arial" panose="020B0604020202020204" pitchFamily="34" charset="0"/>
              </a:rPr>
              <a:t>/dye removal</a:t>
            </a:r>
          </a:p>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Ozone is 13x more soluble than oxygen</a:t>
            </a:r>
          </a:p>
          <a:p>
            <a:pPr marL="285750" indent="-285750">
              <a:lnSpc>
                <a:spcPct val="200000"/>
              </a:lnSpc>
              <a:buFont typeface="Arial" panose="020B0604020202020204" pitchFamily="34" charset="0"/>
              <a:buChar char="•"/>
            </a:pPr>
            <a:r>
              <a:rPr lang="en-US" sz="1400" dirty="0">
                <a:solidFill>
                  <a:srgbClr val="00A5DE"/>
                </a:solidFill>
                <a:latin typeface="PF BeauSans Pro Light" panose="02000500000000020004" pitchFamily="50" charset="0"/>
                <a:cs typeface="Arial" panose="020B0604020202020204" pitchFamily="34" charset="0"/>
              </a:rPr>
              <a:t>Degrades to oxygen (O</a:t>
            </a:r>
            <a:r>
              <a:rPr lang="en-US" sz="1400" baseline="-25000" dirty="0">
                <a:solidFill>
                  <a:srgbClr val="00A5DE"/>
                </a:solidFill>
                <a:latin typeface="PF BeauSans Pro Light" panose="02000500000000020004" pitchFamily="50" charset="0"/>
                <a:cs typeface="Arial" panose="020B0604020202020204" pitchFamily="34" charset="0"/>
              </a:rPr>
              <a:t>2</a:t>
            </a:r>
            <a:r>
              <a:rPr lang="en-US" sz="1400" dirty="0">
                <a:solidFill>
                  <a:srgbClr val="00A5DE"/>
                </a:solidFill>
                <a:latin typeface="PF BeauSans Pro Light" panose="02000500000000020004" pitchFamily="50" charset="0"/>
                <a:cs typeface="Arial" panose="020B0604020202020204" pitchFamily="34" charset="0"/>
              </a:rPr>
              <a:t>) upon reaction with sulphides</a:t>
            </a:r>
          </a:p>
          <a:p>
            <a:pPr lvl="1">
              <a:spcBef>
                <a:spcPts val="600"/>
              </a:spcBef>
              <a:defRPr/>
            </a:pPr>
            <a:endParaRPr lang="en-US" sz="1600" i="1" dirty="0">
              <a:solidFill>
                <a:srgbClr val="333332"/>
              </a:solidFill>
              <a:latin typeface="PF BeauSans Pro Light" panose="02000500000000020004" pitchFamily="50" charset="0"/>
              <a:cs typeface="Arial" panose="020B0604020202020204" pitchFamily="34" charset="0"/>
            </a:endParaRPr>
          </a:p>
        </p:txBody>
      </p:sp>
      <p:grpSp>
        <p:nvGrpSpPr>
          <p:cNvPr id="16" name="Group 15">
            <a:extLst>
              <a:ext uri="{FF2B5EF4-FFF2-40B4-BE49-F238E27FC236}">
                <a16:creationId xmlns:a16="http://schemas.microsoft.com/office/drawing/2014/main" id="{E78DC3AB-6C63-41EC-91DF-811E1A1E290D}"/>
              </a:ext>
            </a:extLst>
          </p:cNvPr>
          <p:cNvGrpSpPr/>
          <p:nvPr/>
        </p:nvGrpSpPr>
        <p:grpSpPr>
          <a:xfrm>
            <a:off x="6096000" y="2196062"/>
            <a:ext cx="5526524" cy="2465876"/>
            <a:chOff x="254221" y="2240181"/>
            <a:chExt cx="8342963" cy="3722542"/>
          </a:xfrm>
        </p:grpSpPr>
        <p:grpSp>
          <p:nvGrpSpPr>
            <p:cNvPr id="25" name="Group 24">
              <a:extLst>
                <a:ext uri="{FF2B5EF4-FFF2-40B4-BE49-F238E27FC236}">
                  <a16:creationId xmlns:a16="http://schemas.microsoft.com/office/drawing/2014/main" id="{CF816248-1626-46EB-B563-7F39C3541316}"/>
                </a:ext>
              </a:extLst>
            </p:cNvPr>
            <p:cNvGrpSpPr/>
            <p:nvPr/>
          </p:nvGrpSpPr>
          <p:grpSpPr>
            <a:xfrm>
              <a:off x="333891" y="3662590"/>
              <a:ext cx="1104900" cy="1028700"/>
              <a:chOff x="3525000" y="3342556"/>
              <a:chExt cx="879304" cy="875396"/>
            </a:xfrm>
          </p:grpSpPr>
          <p:pic>
            <p:nvPicPr>
              <p:cNvPr id="65" name="Picture 2" descr="http://t2.gstatic.com/images?q=tbn:ANd9GcRhDQ9EY0w0_gEHBOf51MOlIx0v-Vsk5jKCsXDNXhoeihHTatYf">
                <a:extLst>
                  <a:ext uri="{FF2B5EF4-FFF2-40B4-BE49-F238E27FC236}">
                    <a16:creationId xmlns:a16="http://schemas.microsoft.com/office/drawing/2014/main" id="{252F6118-7B70-4B79-93F6-132600037437}"/>
                  </a:ext>
                </a:extLst>
              </p:cNvPr>
              <p:cNvPicPr>
                <a:picLocks noChangeAspect="1" noChangeArrowheads="1"/>
              </p:cNvPicPr>
              <p:nvPr/>
            </p:nvPicPr>
            <p:blipFill>
              <a:blip r:embed="rId3"/>
              <a:srcRect/>
              <a:stretch>
                <a:fillRect/>
              </a:stretch>
            </p:blipFill>
            <p:spPr bwMode="auto">
              <a:xfrm>
                <a:off x="3525000" y="3342556"/>
                <a:ext cx="879304" cy="875396"/>
              </a:xfrm>
              <a:prstGeom prst="rect">
                <a:avLst/>
              </a:prstGeom>
              <a:noFill/>
            </p:spPr>
          </p:pic>
          <p:sp>
            <p:nvSpPr>
              <p:cNvPr id="66" name="TextBox 65">
                <a:extLst>
                  <a:ext uri="{FF2B5EF4-FFF2-40B4-BE49-F238E27FC236}">
                    <a16:creationId xmlns:a16="http://schemas.microsoft.com/office/drawing/2014/main" id="{FF95BC76-827B-42E5-8C64-E2737B5C2F29}"/>
                  </a:ext>
                </a:extLst>
              </p:cNvPr>
              <p:cNvSpPr txBox="1"/>
              <p:nvPr/>
            </p:nvSpPr>
            <p:spPr>
              <a:xfrm>
                <a:off x="3593410" y="3491276"/>
                <a:ext cx="701954" cy="352279"/>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H</a:t>
                </a:r>
                <a:r>
                  <a:rPr lang="en-US" sz="2000" b="1" baseline="-25000" dirty="0">
                    <a:solidFill>
                      <a:schemeClr val="tx2"/>
                    </a:solidFill>
                  </a:rPr>
                  <a:t>2</a:t>
                </a:r>
                <a:r>
                  <a:rPr lang="en-US" sz="2000" b="1" dirty="0">
                    <a:solidFill>
                      <a:schemeClr val="tx2"/>
                    </a:solidFill>
                  </a:rPr>
                  <a:t>S</a:t>
                </a:r>
              </a:p>
            </p:txBody>
          </p:sp>
        </p:grpSp>
        <p:grpSp>
          <p:nvGrpSpPr>
            <p:cNvPr id="26" name="Group 25">
              <a:extLst>
                <a:ext uri="{FF2B5EF4-FFF2-40B4-BE49-F238E27FC236}">
                  <a16:creationId xmlns:a16="http://schemas.microsoft.com/office/drawing/2014/main" id="{568E13FB-5C96-4049-A14B-66827AF1DF74}"/>
                </a:ext>
              </a:extLst>
            </p:cNvPr>
            <p:cNvGrpSpPr/>
            <p:nvPr/>
          </p:nvGrpSpPr>
          <p:grpSpPr>
            <a:xfrm>
              <a:off x="2759961" y="4945885"/>
              <a:ext cx="1148945" cy="1015585"/>
              <a:chOff x="5735947" y="4808064"/>
              <a:chExt cx="1148945" cy="1015585"/>
            </a:xfrm>
          </p:grpSpPr>
          <p:pic>
            <p:nvPicPr>
              <p:cNvPr id="63" name="Picture 62">
                <a:extLst>
                  <a:ext uri="{FF2B5EF4-FFF2-40B4-BE49-F238E27FC236}">
                    <a16:creationId xmlns:a16="http://schemas.microsoft.com/office/drawing/2014/main" id="{6440B768-B998-420F-8ACE-2F6B63F1F48D}"/>
                  </a:ext>
                </a:extLst>
              </p:cNvPr>
              <p:cNvPicPr>
                <a:picLocks noChangeAspect="1"/>
              </p:cNvPicPr>
              <p:nvPr/>
            </p:nvPicPr>
            <p:blipFill>
              <a:blip r:embed="rId4"/>
              <a:stretch>
                <a:fillRect/>
              </a:stretch>
            </p:blipFill>
            <p:spPr>
              <a:xfrm>
                <a:off x="5735947" y="4808064"/>
                <a:ext cx="1148945" cy="1015585"/>
              </a:xfrm>
              <a:prstGeom prst="rect">
                <a:avLst/>
              </a:prstGeom>
            </p:spPr>
          </p:pic>
          <p:sp>
            <p:nvSpPr>
              <p:cNvPr id="64" name="TextBox 63">
                <a:extLst>
                  <a:ext uri="{FF2B5EF4-FFF2-40B4-BE49-F238E27FC236}">
                    <a16:creationId xmlns:a16="http://schemas.microsoft.com/office/drawing/2014/main" id="{558572B5-F369-48A2-9205-770D50C54D77}"/>
                  </a:ext>
                </a:extLst>
              </p:cNvPr>
              <p:cNvSpPr txBox="1"/>
              <p:nvPr/>
            </p:nvSpPr>
            <p:spPr>
              <a:xfrm>
                <a:off x="5797721" y="5115274"/>
                <a:ext cx="882048" cy="580784"/>
              </a:xfrm>
              <a:prstGeom prst="rect">
                <a:avLst/>
              </a:prstGeom>
              <a:noFill/>
            </p:spPr>
            <p:txBody>
              <a:bodyPr wrap="square" rtlCol="0">
                <a:spAutoFit/>
              </a:bodyPr>
              <a:lstStyle/>
              <a:p>
                <a:pPr indent="-457200" algn="ctr">
                  <a:spcBef>
                    <a:spcPts val="600"/>
                  </a:spcBef>
                  <a:spcAft>
                    <a:spcPts val="600"/>
                  </a:spcAft>
                  <a:buClr>
                    <a:srgbClr val="FF0000"/>
                  </a:buClr>
                </a:pPr>
                <a:r>
                  <a:rPr lang="en-US" sz="1900" b="1" dirty="0">
                    <a:solidFill>
                      <a:schemeClr val="tx2"/>
                    </a:solidFill>
                  </a:rPr>
                  <a:t>H</a:t>
                </a:r>
                <a:r>
                  <a:rPr lang="en-US" sz="1900" b="1" baseline="-25000" dirty="0">
                    <a:solidFill>
                      <a:schemeClr val="tx2"/>
                    </a:solidFill>
                  </a:rPr>
                  <a:t>2</a:t>
                </a:r>
                <a:r>
                  <a:rPr lang="en-US" sz="1900" b="1" dirty="0">
                    <a:solidFill>
                      <a:schemeClr val="tx2"/>
                    </a:solidFill>
                  </a:rPr>
                  <a:t>O</a:t>
                </a:r>
              </a:p>
            </p:txBody>
          </p:sp>
        </p:grpSp>
        <p:grpSp>
          <p:nvGrpSpPr>
            <p:cNvPr id="27" name="Group 26">
              <a:extLst>
                <a:ext uri="{FF2B5EF4-FFF2-40B4-BE49-F238E27FC236}">
                  <a16:creationId xmlns:a16="http://schemas.microsoft.com/office/drawing/2014/main" id="{16265B46-1DFE-4491-9D3C-A17AA113F839}"/>
                </a:ext>
              </a:extLst>
            </p:cNvPr>
            <p:cNvGrpSpPr/>
            <p:nvPr/>
          </p:nvGrpSpPr>
          <p:grpSpPr>
            <a:xfrm>
              <a:off x="2817247" y="3640996"/>
              <a:ext cx="1176899" cy="941519"/>
              <a:chOff x="6946366" y="5741265"/>
              <a:chExt cx="1176899" cy="941519"/>
            </a:xfrm>
          </p:grpSpPr>
          <p:pic>
            <p:nvPicPr>
              <p:cNvPr id="61" name="Picture 60">
                <a:extLst>
                  <a:ext uri="{FF2B5EF4-FFF2-40B4-BE49-F238E27FC236}">
                    <a16:creationId xmlns:a16="http://schemas.microsoft.com/office/drawing/2014/main" id="{24B87180-4D0B-4EC9-AE20-6EF745F7D4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6366" y="5741265"/>
                <a:ext cx="1176899" cy="941519"/>
              </a:xfrm>
              <a:prstGeom prst="rect">
                <a:avLst/>
              </a:prstGeom>
            </p:spPr>
          </p:pic>
          <p:sp>
            <p:nvSpPr>
              <p:cNvPr id="62" name="TextBox 61">
                <a:extLst>
                  <a:ext uri="{FF2B5EF4-FFF2-40B4-BE49-F238E27FC236}">
                    <a16:creationId xmlns:a16="http://schemas.microsoft.com/office/drawing/2014/main" id="{2A473405-CA6A-4940-AB97-96D966D68D81}"/>
                  </a:ext>
                </a:extLst>
              </p:cNvPr>
              <p:cNvSpPr txBox="1"/>
              <p:nvPr/>
            </p:nvSpPr>
            <p:spPr>
              <a:xfrm>
                <a:off x="7161013" y="5863237"/>
                <a:ext cx="882049" cy="413972"/>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SO</a:t>
                </a:r>
                <a:r>
                  <a:rPr lang="en-US" sz="2000" b="1" baseline="-25000" dirty="0">
                    <a:solidFill>
                      <a:schemeClr val="tx2"/>
                    </a:solidFill>
                  </a:rPr>
                  <a:t>2</a:t>
                </a:r>
                <a:endParaRPr lang="en-US" sz="2000" b="1" dirty="0">
                  <a:solidFill>
                    <a:schemeClr val="tx2"/>
                  </a:solidFill>
                </a:endParaRPr>
              </a:p>
            </p:txBody>
          </p:sp>
        </p:grpSp>
        <p:grpSp>
          <p:nvGrpSpPr>
            <p:cNvPr id="28" name="Group 27">
              <a:extLst>
                <a:ext uri="{FF2B5EF4-FFF2-40B4-BE49-F238E27FC236}">
                  <a16:creationId xmlns:a16="http://schemas.microsoft.com/office/drawing/2014/main" id="{C7CA789C-A53D-4C58-8F20-6A86095104AA}"/>
                </a:ext>
              </a:extLst>
            </p:cNvPr>
            <p:cNvGrpSpPr/>
            <p:nvPr/>
          </p:nvGrpSpPr>
          <p:grpSpPr>
            <a:xfrm>
              <a:off x="254221" y="4903123"/>
              <a:ext cx="1376427" cy="1026064"/>
              <a:chOff x="2864095" y="2419522"/>
              <a:chExt cx="1376427" cy="1026064"/>
            </a:xfrm>
          </p:grpSpPr>
          <p:pic>
            <p:nvPicPr>
              <p:cNvPr id="59" name="Picture 58">
                <a:extLst>
                  <a:ext uri="{FF2B5EF4-FFF2-40B4-BE49-F238E27FC236}">
                    <a16:creationId xmlns:a16="http://schemas.microsoft.com/office/drawing/2014/main" id="{F4A8640F-87E0-4E82-AF49-3227D24340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4095" y="2419522"/>
                <a:ext cx="1376427" cy="1026064"/>
              </a:xfrm>
              <a:prstGeom prst="rect">
                <a:avLst/>
              </a:prstGeom>
            </p:spPr>
          </p:pic>
          <p:sp>
            <p:nvSpPr>
              <p:cNvPr id="60" name="TextBox 59">
                <a:extLst>
                  <a:ext uri="{FF2B5EF4-FFF2-40B4-BE49-F238E27FC236}">
                    <a16:creationId xmlns:a16="http://schemas.microsoft.com/office/drawing/2014/main" id="{2586020B-3A1A-4ECE-982C-AF1718B8E580}"/>
                  </a:ext>
                </a:extLst>
              </p:cNvPr>
              <p:cNvSpPr txBox="1"/>
              <p:nvPr/>
            </p:nvSpPr>
            <p:spPr>
              <a:xfrm>
                <a:off x="3074275" y="2687178"/>
                <a:ext cx="882049" cy="413972"/>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O</a:t>
                </a:r>
                <a:r>
                  <a:rPr lang="en-US" sz="2000" b="1" baseline="-25000" dirty="0">
                    <a:solidFill>
                      <a:schemeClr val="tx2"/>
                    </a:solidFill>
                  </a:rPr>
                  <a:t>3</a:t>
                </a:r>
                <a:endParaRPr lang="en-US" sz="2000" b="1" dirty="0">
                  <a:solidFill>
                    <a:schemeClr val="tx2"/>
                  </a:solidFill>
                </a:endParaRPr>
              </a:p>
            </p:txBody>
          </p:sp>
        </p:grpSp>
        <p:grpSp>
          <p:nvGrpSpPr>
            <p:cNvPr id="29" name="Group 28">
              <a:extLst>
                <a:ext uri="{FF2B5EF4-FFF2-40B4-BE49-F238E27FC236}">
                  <a16:creationId xmlns:a16="http://schemas.microsoft.com/office/drawing/2014/main" id="{22067EBD-4F10-4105-80F4-15D94D47B268}"/>
                </a:ext>
              </a:extLst>
            </p:cNvPr>
            <p:cNvGrpSpPr/>
            <p:nvPr/>
          </p:nvGrpSpPr>
          <p:grpSpPr>
            <a:xfrm>
              <a:off x="5029938" y="2240181"/>
              <a:ext cx="1019422" cy="896388"/>
              <a:chOff x="5051302" y="2625504"/>
              <a:chExt cx="1019422" cy="896388"/>
            </a:xfrm>
          </p:grpSpPr>
          <p:pic>
            <p:nvPicPr>
              <p:cNvPr id="57" name="Picture 56">
                <a:extLst>
                  <a:ext uri="{FF2B5EF4-FFF2-40B4-BE49-F238E27FC236}">
                    <a16:creationId xmlns:a16="http://schemas.microsoft.com/office/drawing/2014/main" id="{F15157F5-C3FA-4A29-BDBD-10B2008ED9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1302" y="2625504"/>
                <a:ext cx="1019422" cy="896388"/>
              </a:xfrm>
              <a:prstGeom prst="rect">
                <a:avLst/>
              </a:prstGeom>
            </p:spPr>
          </p:pic>
          <p:sp>
            <p:nvSpPr>
              <p:cNvPr id="58" name="TextBox 57">
                <a:extLst>
                  <a:ext uri="{FF2B5EF4-FFF2-40B4-BE49-F238E27FC236}">
                    <a16:creationId xmlns:a16="http://schemas.microsoft.com/office/drawing/2014/main" id="{DCC67143-AED3-45EE-A067-DC65F48D3F83}"/>
                  </a:ext>
                </a:extLst>
              </p:cNvPr>
              <p:cNvSpPr txBox="1"/>
              <p:nvPr/>
            </p:nvSpPr>
            <p:spPr>
              <a:xfrm>
                <a:off x="5119988" y="2748851"/>
                <a:ext cx="882049" cy="413972"/>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O</a:t>
                </a:r>
                <a:r>
                  <a:rPr lang="en-US" sz="2000" b="1" baseline="-25000" dirty="0">
                    <a:solidFill>
                      <a:schemeClr val="tx2"/>
                    </a:solidFill>
                  </a:rPr>
                  <a:t>2</a:t>
                </a:r>
                <a:endParaRPr lang="en-US" sz="2000" b="1" dirty="0">
                  <a:solidFill>
                    <a:schemeClr val="tx2"/>
                  </a:solidFill>
                </a:endParaRPr>
              </a:p>
            </p:txBody>
          </p:sp>
        </p:grpSp>
        <p:grpSp>
          <p:nvGrpSpPr>
            <p:cNvPr id="30" name="Group 29">
              <a:extLst>
                <a:ext uri="{FF2B5EF4-FFF2-40B4-BE49-F238E27FC236}">
                  <a16:creationId xmlns:a16="http://schemas.microsoft.com/office/drawing/2014/main" id="{06DB825F-C2FD-4D7A-971E-295AB2B64005}"/>
                </a:ext>
              </a:extLst>
            </p:cNvPr>
            <p:cNvGrpSpPr/>
            <p:nvPr/>
          </p:nvGrpSpPr>
          <p:grpSpPr>
            <a:xfrm>
              <a:off x="4991816" y="3592214"/>
              <a:ext cx="1205948" cy="1086450"/>
              <a:chOff x="304255" y="4836849"/>
              <a:chExt cx="1205948" cy="1086450"/>
            </a:xfrm>
          </p:grpSpPr>
          <p:pic>
            <p:nvPicPr>
              <p:cNvPr id="55" name="Picture 54">
                <a:extLst>
                  <a:ext uri="{FF2B5EF4-FFF2-40B4-BE49-F238E27FC236}">
                    <a16:creationId xmlns:a16="http://schemas.microsoft.com/office/drawing/2014/main" id="{0E2B72E9-B3C9-4CF9-A70C-FF97DE0AF6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55" y="4836849"/>
                <a:ext cx="1205948" cy="1086450"/>
              </a:xfrm>
              <a:prstGeom prst="rect">
                <a:avLst/>
              </a:prstGeom>
            </p:spPr>
          </p:pic>
          <p:sp>
            <p:nvSpPr>
              <p:cNvPr id="56" name="TextBox 55">
                <a:extLst>
                  <a:ext uri="{FF2B5EF4-FFF2-40B4-BE49-F238E27FC236}">
                    <a16:creationId xmlns:a16="http://schemas.microsoft.com/office/drawing/2014/main" id="{4363D265-661E-4CF2-ABED-191ECFCA988F}"/>
                  </a:ext>
                </a:extLst>
              </p:cNvPr>
              <p:cNvSpPr txBox="1">
                <a:spLocks noChangeArrowheads="1"/>
              </p:cNvSpPr>
              <p:nvPr/>
            </p:nvSpPr>
            <p:spPr bwMode="auto">
              <a:xfrm>
                <a:off x="481204" y="5092823"/>
                <a:ext cx="920805" cy="263424"/>
              </a:xfrm>
              <a:prstGeom prst="rect">
                <a:avLst/>
              </a:prstGeom>
              <a:noFill/>
              <a:ln w="9525">
                <a:noFill/>
                <a:miter lim="800000"/>
                <a:headEnd/>
                <a:tailEnd/>
              </a:ln>
            </p:spPr>
            <p:txBody>
              <a:bodyPr wrap="square">
                <a:spAutoFit/>
              </a:bodyPr>
              <a:lstStyle/>
              <a:p>
                <a:pPr indent="-457200" algn="ctr">
                  <a:lnSpc>
                    <a:spcPct val="50000"/>
                  </a:lnSpc>
                  <a:spcBef>
                    <a:spcPts val="600"/>
                  </a:spcBef>
                  <a:spcAft>
                    <a:spcPts val="600"/>
                  </a:spcAft>
                  <a:buClr>
                    <a:srgbClr val="FF0000"/>
                  </a:buClr>
                </a:pPr>
                <a:r>
                  <a:rPr lang="en-US" sz="1600" b="1" dirty="0">
                    <a:solidFill>
                      <a:schemeClr val="tx2"/>
                    </a:solidFill>
                    <a:latin typeface="+mn-lt"/>
                  </a:rPr>
                  <a:t>SO</a:t>
                </a:r>
                <a:r>
                  <a:rPr lang="en-US" sz="1600" b="1" baseline="-25000" dirty="0">
                    <a:solidFill>
                      <a:schemeClr val="tx2"/>
                    </a:solidFill>
                    <a:latin typeface="+mn-lt"/>
                  </a:rPr>
                  <a:t>3</a:t>
                </a:r>
                <a:r>
                  <a:rPr lang="en-US" sz="1600" b="1" baseline="30000" dirty="0">
                    <a:solidFill>
                      <a:schemeClr val="tx2"/>
                    </a:solidFill>
                    <a:latin typeface="+mn-lt"/>
                  </a:rPr>
                  <a:t>=</a:t>
                </a:r>
              </a:p>
            </p:txBody>
          </p:sp>
        </p:grpSp>
        <p:grpSp>
          <p:nvGrpSpPr>
            <p:cNvPr id="31" name="Group 30">
              <a:extLst>
                <a:ext uri="{FF2B5EF4-FFF2-40B4-BE49-F238E27FC236}">
                  <a16:creationId xmlns:a16="http://schemas.microsoft.com/office/drawing/2014/main" id="{E7C108BD-347E-4709-9F06-E207861A49FB}"/>
                </a:ext>
              </a:extLst>
            </p:cNvPr>
            <p:cNvGrpSpPr/>
            <p:nvPr/>
          </p:nvGrpSpPr>
          <p:grpSpPr>
            <a:xfrm>
              <a:off x="7427700" y="3366943"/>
              <a:ext cx="1169484" cy="1162210"/>
              <a:chOff x="7427700" y="3930613"/>
              <a:chExt cx="1169484" cy="1162210"/>
            </a:xfrm>
          </p:grpSpPr>
          <p:pic>
            <p:nvPicPr>
              <p:cNvPr id="53" name="Picture 17" descr="File:Sulfate-3D-vdW.png">
                <a:hlinkClick r:id="rId9"/>
                <a:extLst>
                  <a:ext uri="{FF2B5EF4-FFF2-40B4-BE49-F238E27FC236}">
                    <a16:creationId xmlns:a16="http://schemas.microsoft.com/office/drawing/2014/main" id="{C555DE49-0183-4E50-B303-D857EDA34E58}"/>
                  </a:ext>
                </a:extLst>
              </p:cNvPr>
              <p:cNvPicPr>
                <a:picLocks noChangeAspect="1" noChangeArrowheads="1"/>
              </p:cNvPicPr>
              <p:nvPr/>
            </p:nvPicPr>
            <p:blipFill>
              <a:blip r:embed="rId10"/>
              <a:srcRect/>
              <a:stretch>
                <a:fillRect/>
              </a:stretch>
            </p:blipFill>
            <p:spPr bwMode="auto">
              <a:xfrm>
                <a:off x="7427700" y="3930613"/>
                <a:ext cx="1169484" cy="1162210"/>
              </a:xfrm>
              <a:prstGeom prst="rect">
                <a:avLst/>
              </a:prstGeom>
              <a:noFill/>
              <a:ln w="9525">
                <a:noFill/>
                <a:miter lim="800000"/>
                <a:headEnd/>
                <a:tailEnd/>
              </a:ln>
            </p:spPr>
          </p:pic>
          <p:sp>
            <p:nvSpPr>
              <p:cNvPr id="54" name="TextBox 55">
                <a:extLst>
                  <a:ext uri="{FF2B5EF4-FFF2-40B4-BE49-F238E27FC236}">
                    <a16:creationId xmlns:a16="http://schemas.microsoft.com/office/drawing/2014/main" id="{BE3474F6-12D0-480E-953D-4026E4FCBA24}"/>
                  </a:ext>
                </a:extLst>
              </p:cNvPr>
              <p:cNvSpPr txBox="1">
                <a:spLocks noChangeArrowheads="1"/>
              </p:cNvSpPr>
              <p:nvPr/>
            </p:nvSpPr>
            <p:spPr bwMode="auto">
              <a:xfrm>
                <a:off x="7574533" y="4472019"/>
                <a:ext cx="753677" cy="215444"/>
              </a:xfrm>
              <a:prstGeom prst="rect">
                <a:avLst/>
              </a:prstGeom>
              <a:noFill/>
              <a:ln w="9525">
                <a:noFill/>
                <a:miter lim="800000"/>
                <a:headEnd/>
                <a:tailEnd/>
              </a:ln>
            </p:spPr>
            <p:txBody>
              <a:bodyPr wrap="square">
                <a:spAutoFit/>
              </a:bodyPr>
              <a:lstStyle/>
              <a:p>
                <a:pPr indent="-457200" algn="ctr">
                  <a:lnSpc>
                    <a:spcPct val="50000"/>
                  </a:lnSpc>
                  <a:spcBef>
                    <a:spcPts val="600"/>
                  </a:spcBef>
                  <a:spcAft>
                    <a:spcPts val="600"/>
                  </a:spcAft>
                  <a:buClr>
                    <a:srgbClr val="FF0000"/>
                  </a:buClr>
                </a:pPr>
                <a:r>
                  <a:rPr lang="en-US" sz="1600" b="1" dirty="0">
                    <a:solidFill>
                      <a:schemeClr val="tx2"/>
                    </a:solidFill>
                    <a:latin typeface="+mn-lt"/>
                  </a:rPr>
                  <a:t>SO</a:t>
                </a:r>
                <a:r>
                  <a:rPr lang="en-US" sz="1600" b="1" baseline="-25000" dirty="0">
                    <a:solidFill>
                      <a:schemeClr val="tx2"/>
                    </a:solidFill>
                    <a:latin typeface="+mn-lt"/>
                  </a:rPr>
                  <a:t>4</a:t>
                </a:r>
              </a:p>
            </p:txBody>
          </p:sp>
        </p:grpSp>
        <p:sp>
          <p:nvSpPr>
            <p:cNvPr id="32" name="Down Arrow 24">
              <a:extLst>
                <a:ext uri="{FF2B5EF4-FFF2-40B4-BE49-F238E27FC236}">
                  <a16:creationId xmlns:a16="http://schemas.microsoft.com/office/drawing/2014/main" id="{382593CE-C48A-4F9B-B76F-97CBAD3B90B1}"/>
                </a:ext>
              </a:extLst>
            </p:cNvPr>
            <p:cNvSpPr/>
            <p:nvPr/>
          </p:nvSpPr>
          <p:spPr>
            <a:xfrm rot="14580000">
              <a:off x="1553948" y="4679809"/>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0AA2358F-16E7-46F8-B1DD-FD4536C703E4}"/>
                </a:ext>
              </a:extLst>
            </p:cNvPr>
            <p:cNvGrpSpPr/>
            <p:nvPr/>
          </p:nvGrpSpPr>
          <p:grpSpPr>
            <a:xfrm>
              <a:off x="4925491" y="4936659"/>
              <a:ext cx="1376427" cy="1026064"/>
              <a:chOff x="2864095" y="2419522"/>
              <a:chExt cx="1376427" cy="1026064"/>
            </a:xfrm>
          </p:grpSpPr>
          <p:pic>
            <p:nvPicPr>
              <p:cNvPr id="51" name="Picture 50">
                <a:extLst>
                  <a:ext uri="{FF2B5EF4-FFF2-40B4-BE49-F238E27FC236}">
                    <a16:creationId xmlns:a16="http://schemas.microsoft.com/office/drawing/2014/main" id="{6013975C-E5DC-45F9-9696-429B82CBA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4095" y="2419522"/>
                <a:ext cx="1376427" cy="1026064"/>
              </a:xfrm>
              <a:prstGeom prst="rect">
                <a:avLst/>
              </a:prstGeom>
            </p:spPr>
          </p:pic>
          <p:sp>
            <p:nvSpPr>
              <p:cNvPr id="52" name="TextBox 51">
                <a:extLst>
                  <a:ext uri="{FF2B5EF4-FFF2-40B4-BE49-F238E27FC236}">
                    <a16:creationId xmlns:a16="http://schemas.microsoft.com/office/drawing/2014/main" id="{94B9DF33-819A-40BF-8BCF-563C67920968}"/>
                  </a:ext>
                </a:extLst>
              </p:cNvPr>
              <p:cNvSpPr txBox="1"/>
              <p:nvPr/>
            </p:nvSpPr>
            <p:spPr>
              <a:xfrm>
                <a:off x="3129491" y="2562942"/>
                <a:ext cx="882048" cy="413971"/>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O</a:t>
                </a:r>
                <a:r>
                  <a:rPr lang="en-US" sz="2000" b="1" baseline="-25000" dirty="0">
                    <a:solidFill>
                      <a:schemeClr val="tx2"/>
                    </a:solidFill>
                  </a:rPr>
                  <a:t>3</a:t>
                </a:r>
                <a:endParaRPr lang="en-US" sz="2000" b="1" dirty="0">
                  <a:solidFill>
                    <a:schemeClr val="tx2"/>
                  </a:solidFill>
                </a:endParaRPr>
              </a:p>
            </p:txBody>
          </p:sp>
        </p:grpSp>
        <p:grpSp>
          <p:nvGrpSpPr>
            <p:cNvPr id="34" name="Group 33">
              <a:extLst>
                <a:ext uri="{FF2B5EF4-FFF2-40B4-BE49-F238E27FC236}">
                  <a16:creationId xmlns:a16="http://schemas.microsoft.com/office/drawing/2014/main" id="{FF9C096A-5B1F-461B-9FA2-39309727E674}"/>
                </a:ext>
              </a:extLst>
            </p:cNvPr>
            <p:cNvGrpSpPr/>
            <p:nvPr/>
          </p:nvGrpSpPr>
          <p:grpSpPr>
            <a:xfrm>
              <a:off x="7502730" y="4992176"/>
              <a:ext cx="1019421" cy="896388"/>
              <a:chOff x="5051344" y="2544590"/>
              <a:chExt cx="1019421" cy="896388"/>
            </a:xfrm>
          </p:grpSpPr>
          <p:pic>
            <p:nvPicPr>
              <p:cNvPr id="49" name="Picture 48">
                <a:extLst>
                  <a:ext uri="{FF2B5EF4-FFF2-40B4-BE49-F238E27FC236}">
                    <a16:creationId xmlns:a16="http://schemas.microsoft.com/office/drawing/2014/main" id="{CEF445F0-1D9A-45DE-BECC-A39804BDC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1344" y="2544590"/>
                <a:ext cx="1019421" cy="896388"/>
              </a:xfrm>
              <a:prstGeom prst="rect">
                <a:avLst/>
              </a:prstGeom>
            </p:spPr>
          </p:pic>
          <p:sp>
            <p:nvSpPr>
              <p:cNvPr id="50" name="TextBox 49">
                <a:extLst>
                  <a:ext uri="{FF2B5EF4-FFF2-40B4-BE49-F238E27FC236}">
                    <a16:creationId xmlns:a16="http://schemas.microsoft.com/office/drawing/2014/main" id="{2FB8E875-F54F-4F4E-8115-1CE694D53E56}"/>
                  </a:ext>
                </a:extLst>
              </p:cNvPr>
              <p:cNvSpPr txBox="1"/>
              <p:nvPr/>
            </p:nvSpPr>
            <p:spPr>
              <a:xfrm>
                <a:off x="5150546" y="2681436"/>
                <a:ext cx="882049" cy="413972"/>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O</a:t>
                </a:r>
                <a:r>
                  <a:rPr lang="en-US" sz="2000" b="1" baseline="-25000" dirty="0">
                    <a:solidFill>
                      <a:schemeClr val="tx2"/>
                    </a:solidFill>
                  </a:rPr>
                  <a:t>2</a:t>
                </a:r>
                <a:endParaRPr lang="en-US" sz="2000" b="1" dirty="0">
                  <a:solidFill>
                    <a:schemeClr val="tx2"/>
                  </a:solidFill>
                </a:endParaRPr>
              </a:p>
            </p:txBody>
          </p:sp>
        </p:grpSp>
        <p:grpSp>
          <p:nvGrpSpPr>
            <p:cNvPr id="35" name="Group 34">
              <a:extLst>
                <a:ext uri="{FF2B5EF4-FFF2-40B4-BE49-F238E27FC236}">
                  <a16:creationId xmlns:a16="http://schemas.microsoft.com/office/drawing/2014/main" id="{C2FBD2B0-E67D-4A2E-A067-9BCB6F29E2B0}"/>
                </a:ext>
              </a:extLst>
            </p:cNvPr>
            <p:cNvGrpSpPr/>
            <p:nvPr/>
          </p:nvGrpSpPr>
          <p:grpSpPr>
            <a:xfrm>
              <a:off x="2678490" y="2246872"/>
              <a:ext cx="1376427" cy="1026064"/>
              <a:chOff x="2864095" y="2419522"/>
              <a:chExt cx="1376427" cy="1026064"/>
            </a:xfrm>
          </p:grpSpPr>
          <p:pic>
            <p:nvPicPr>
              <p:cNvPr id="47" name="Picture 46">
                <a:extLst>
                  <a:ext uri="{FF2B5EF4-FFF2-40B4-BE49-F238E27FC236}">
                    <a16:creationId xmlns:a16="http://schemas.microsoft.com/office/drawing/2014/main" id="{A7D9FF62-4EF0-43B2-A937-4817AD2400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4095" y="2419522"/>
                <a:ext cx="1376427" cy="1026064"/>
              </a:xfrm>
              <a:prstGeom prst="rect">
                <a:avLst/>
              </a:prstGeom>
            </p:spPr>
          </p:pic>
          <p:sp>
            <p:nvSpPr>
              <p:cNvPr id="48" name="TextBox 47">
                <a:extLst>
                  <a:ext uri="{FF2B5EF4-FFF2-40B4-BE49-F238E27FC236}">
                    <a16:creationId xmlns:a16="http://schemas.microsoft.com/office/drawing/2014/main" id="{835681BB-4BFA-4B0B-AAAC-8C758AC0ACD0}"/>
                  </a:ext>
                </a:extLst>
              </p:cNvPr>
              <p:cNvSpPr txBox="1"/>
              <p:nvPr/>
            </p:nvSpPr>
            <p:spPr>
              <a:xfrm>
                <a:off x="3170903" y="2590550"/>
                <a:ext cx="882048" cy="413971"/>
              </a:xfrm>
              <a:prstGeom prst="rect">
                <a:avLst/>
              </a:prstGeom>
              <a:noFill/>
            </p:spPr>
            <p:txBody>
              <a:bodyPr wrap="square" rtlCol="0">
                <a:spAutoFit/>
              </a:bodyPr>
              <a:lstStyle/>
              <a:p>
                <a:pPr indent="-457200" algn="ctr">
                  <a:spcBef>
                    <a:spcPts val="600"/>
                  </a:spcBef>
                  <a:spcAft>
                    <a:spcPts val="600"/>
                  </a:spcAft>
                  <a:buClr>
                    <a:srgbClr val="FF0000"/>
                  </a:buClr>
                </a:pPr>
                <a:r>
                  <a:rPr lang="en-US" sz="2000" b="1" dirty="0">
                    <a:solidFill>
                      <a:schemeClr val="tx2"/>
                    </a:solidFill>
                  </a:rPr>
                  <a:t>O</a:t>
                </a:r>
                <a:r>
                  <a:rPr lang="en-US" sz="2000" b="1" baseline="-25000" dirty="0">
                    <a:solidFill>
                      <a:schemeClr val="tx2"/>
                    </a:solidFill>
                  </a:rPr>
                  <a:t>3</a:t>
                </a:r>
                <a:endParaRPr lang="en-US" sz="2000" b="1" dirty="0">
                  <a:solidFill>
                    <a:schemeClr val="tx2"/>
                  </a:solidFill>
                </a:endParaRPr>
              </a:p>
            </p:txBody>
          </p:sp>
        </p:grpSp>
        <p:sp>
          <p:nvSpPr>
            <p:cNvPr id="36" name="Down Arrow 28">
              <a:extLst>
                <a:ext uri="{FF2B5EF4-FFF2-40B4-BE49-F238E27FC236}">
                  <a16:creationId xmlns:a16="http://schemas.microsoft.com/office/drawing/2014/main" id="{670848A9-AC0F-4355-B86F-7A9A7F1C49C0}"/>
                </a:ext>
              </a:extLst>
            </p:cNvPr>
            <p:cNvSpPr/>
            <p:nvPr/>
          </p:nvSpPr>
          <p:spPr>
            <a:xfrm rot="14580000">
              <a:off x="2426142" y="4119938"/>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29">
              <a:extLst>
                <a:ext uri="{FF2B5EF4-FFF2-40B4-BE49-F238E27FC236}">
                  <a16:creationId xmlns:a16="http://schemas.microsoft.com/office/drawing/2014/main" id="{3D9386F5-9541-4A61-B2B1-C135E160AF3C}"/>
                </a:ext>
              </a:extLst>
            </p:cNvPr>
            <p:cNvSpPr/>
            <p:nvPr/>
          </p:nvSpPr>
          <p:spPr>
            <a:xfrm rot="18012356">
              <a:off x="1630717" y="4110610"/>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0">
              <a:extLst>
                <a:ext uri="{FF2B5EF4-FFF2-40B4-BE49-F238E27FC236}">
                  <a16:creationId xmlns:a16="http://schemas.microsoft.com/office/drawing/2014/main" id="{65101E41-67A3-48DE-943A-21895149B051}"/>
                </a:ext>
              </a:extLst>
            </p:cNvPr>
            <p:cNvSpPr/>
            <p:nvPr/>
          </p:nvSpPr>
          <p:spPr>
            <a:xfrm rot="17533161">
              <a:off x="2415893" y="4690712"/>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1">
              <a:extLst>
                <a:ext uri="{FF2B5EF4-FFF2-40B4-BE49-F238E27FC236}">
                  <a16:creationId xmlns:a16="http://schemas.microsoft.com/office/drawing/2014/main" id="{3DA77DCD-DBFE-440B-9EF7-2F7227912B26}"/>
                </a:ext>
              </a:extLst>
            </p:cNvPr>
            <p:cNvSpPr/>
            <p:nvPr/>
          </p:nvSpPr>
          <p:spPr>
            <a:xfrm rot="14580000">
              <a:off x="3887124" y="3316620"/>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2">
              <a:extLst>
                <a:ext uri="{FF2B5EF4-FFF2-40B4-BE49-F238E27FC236}">
                  <a16:creationId xmlns:a16="http://schemas.microsoft.com/office/drawing/2014/main" id="{268820A7-FFAE-481E-91B8-0E8F0E65EF2D}"/>
                </a:ext>
              </a:extLst>
            </p:cNvPr>
            <p:cNvSpPr/>
            <p:nvPr/>
          </p:nvSpPr>
          <p:spPr>
            <a:xfrm rot="14580000">
              <a:off x="4759318" y="2756749"/>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33">
              <a:extLst>
                <a:ext uri="{FF2B5EF4-FFF2-40B4-BE49-F238E27FC236}">
                  <a16:creationId xmlns:a16="http://schemas.microsoft.com/office/drawing/2014/main" id="{3F028A56-D732-4C0A-85AC-961BF6469BEC}"/>
                </a:ext>
              </a:extLst>
            </p:cNvPr>
            <p:cNvSpPr/>
            <p:nvPr/>
          </p:nvSpPr>
          <p:spPr>
            <a:xfrm rot="18012356">
              <a:off x="3963893" y="2747421"/>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34">
              <a:extLst>
                <a:ext uri="{FF2B5EF4-FFF2-40B4-BE49-F238E27FC236}">
                  <a16:creationId xmlns:a16="http://schemas.microsoft.com/office/drawing/2014/main" id="{DFDC3FD8-3FFD-4B91-94BD-38CCD7329291}"/>
                </a:ext>
              </a:extLst>
            </p:cNvPr>
            <p:cNvSpPr/>
            <p:nvPr/>
          </p:nvSpPr>
          <p:spPr>
            <a:xfrm rot="17533161">
              <a:off x="4749069" y="3327523"/>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35">
              <a:extLst>
                <a:ext uri="{FF2B5EF4-FFF2-40B4-BE49-F238E27FC236}">
                  <a16:creationId xmlns:a16="http://schemas.microsoft.com/office/drawing/2014/main" id="{62BE4255-07A7-4797-8FAE-A54AEAEB53E6}"/>
                </a:ext>
              </a:extLst>
            </p:cNvPr>
            <p:cNvSpPr/>
            <p:nvPr/>
          </p:nvSpPr>
          <p:spPr>
            <a:xfrm rot="14580000">
              <a:off x="6193873" y="4580580"/>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36">
              <a:extLst>
                <a:ext uri="{FF2B5EF4-FFF2-40B4-BE49-F238E27FC236}">
                  <a16:creationId xmlns:a16="http://schemas.microsoft.com/office/drawing/2014/main" id="{A80AF84E-DA57-4BFA-8861-5A603CB9A0E1}"/>
                </a:ext>
              </a:extLst>
            </p:cNvPr>
            <p:cNvSpPr/>
            <p:nvPr/>
          </p:nvSpPr>
          <p:spPr>
            <a:xfrm rot="14580000">
              <a:off x="7066067" y="4020709"/>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37">
              <a:extLst>
                <a:ext uri="{FF2B5EF4-FFF2-40B4-BE49-F238E27FC236}">
                  <a16:creationId xmlns:a16="http://schemas.microsoft.com/office/drawing/2014/main" id="{9223DA78-B3BE-4FB5-9367-FB2A8F910F6E}"/>
                </a:ext>
              </a:extLst>
            </p:cNvPr>
            <p:cNvSpPr/>
            <p:nvPr/>
          </p:nvSpPr>
          <p:spPr>
            <a:xfrm rot="18012356">
              <a:off x="6270642" y="4011381"/>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38">
              <a:extLst>
                <a:ext uri="{FF2B5EF4-FFF2-40B4-BE49-F238E27FC236}">
                  <a16:creationId xmlns:a16="http://schemas.microsoft.com/office/drawing/2014/main" id="{450C2007-FC60-4A76-8F12-F118BC8B1E9A}"/>
                </a:ext>
              </a:extLst>
            </p:cNvPr>
            <p:cNvSpPr/>
            <p:nvPr/>
          </p:nvSpPr>
          <p:spPr>
            <a:xfrm rot="17533161">
              <a:off x="7055818" y="4591483"/>
              <a:ext cx="363177" cy="786558"/>
            </a:xfrm>
            <a:prstGeom prst="downArrow">
              <a:avLst/>
            </a:prstGeom>
            <a:solidFill>
              <a:srgbClr val="127F84"/>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11A3380-45A2-33C5-3294-56277CB2EB53}"/>
              </a:ext>
            </a:extLst>
          </p:cNvPr>
          <p:cNvGrpSpPr/>
          <p:nvPr/>
        </p:nvGrpSpPr>
        <p:grpSpPr>
          <a:xfrm>
            <a:off x="11012289" y="530999"/>
            <a:ext cx="423660" cy="468968"/>
            <a:chOff x="11012289" y="530999"/>
            <a:chExt cx="423660" cy="468968"/>
          </a:xfrm>
        </p:grpSpPr>
        <p:sp>
          <p:nvSpPr>
            <p:cNvPr id="3" name="object 3">
              <a:extLst>
                <a:ext uri="{FF2B5EF4-FFF2-40B4-BE49-F238E27FC236}">
                  <a16:creationId xmlns:a16="http://schemas.microsoft.com/office/drawing/2014/main" id="{0DD4AFA0-069B-F6FE-1994-6CFC7DF42C55}"/>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4" name="object 4">
              <a:extLst>
                <a:ext uri="{FF2B5EF4-FFF2-40B4-BE49-F238E27FC236}">
                  <a16:creationId xmlns:a16="http://schemas.microsoft.com/office/drawing/2014/main" id="{A233D861-A6CC-136C-82F9-6FFD925F7A69}"/>
                </a:ext>
              </a:extLst>
            </p:cNvPr>
            <p:cNvSpPr/>
            <p:nvPr/>
          </p:nvSpPr>
          <p:spPr>
            <a:xfrm>
              <a:off x="11012289" y="530999"/>
              <a:ext cx="204921" cy="468375"/>
            </a:xfrm>
            <a:prstGeom prst="rect">
              <a:avLst/>
            </a:prstGeom>
            <a:blipFill>
              <a:blip r:embed="rId11" cstate="print"/>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2BD94D08-7F29-B64B-CBD7-BBA7247B09D2}"/>
                </a:ext>
              </a:extLst>
            </p:cNvPr>
            <p:cNvSpPr/>
            <p:nvPr/>
          </p:nvSpPr>
          <p:spPr>
            <a:xfrm>
              <a:off x="11092053" y="530999"/>
              <a:ext cx="343896" cy="468376"/>
            </a:xfrm>
            <a:prstGeom prst="rect">
              <a:avLst/>
            </a:prstGeom>
            <a:blipFill>
              <a:blip r:embed="rId12"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4146066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rty old room&#10;&#10;Description automatically generated">
            <a:extLst>
              <a:ext uri="{FF2B5EF4-FFF2-40B4-BE49-F238E27FC236}">
                <a16:creationId xmlns:a16="http://schemas.microsoft.com/office/drawing/2014/main" id="{22C058E1-15AB-445D-9597-C78D30450C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27" r="30932"/>
          <a:stretch/>
        </p:blipFill>
        <p:spPr>
          <a:xfrm>
            <a:off x="0" y="0"/>
            <a:ext cx="6248400" cy="6858000"/>
          </a:xfrm>
          <a:prstGeom prst="rect">
            <a:avLst/>
          </a:prstGeom>
        </p:spPr>
      </p:pic>
      <p:sp>
        <p:nvSpPr>
          <p:cNvPr id="3" name="object 3"/>
          <p:cNvSpPr/>
          <p:nvPr/>
        </p:nvSpPr>
        <p:spPr>
          <a:xfrm>
            <a:off x="5788469" y="0"/>
            <a:ext cx="6400483"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2785379" y="793075"/>
            <a:ext cx="8720821" cy="689932"/>
          </a:xfrm>
          <a:prstGeom prst="rect">
            <a:avLst/>
          </a:prstGeom>
        </p:spPr>
        <p:txBody>
          <a:bodyPr vert="horz" wrap="square" lIns="0" tIns="12700" rIns="0" bIns="0" rtlCol="0">
            <a:spAutoFit/>
          </a:bodyPr>
          <a:lstStyle/>
          <a:p>
            <a:pPr marL="3946525">
              <a:lnSpc>
                <a:spcPct val="100000"/>
              </a:lnSpc>
              <a:spcBef>
                <a:spcPts val="100"/>
              </a:spcBef>
            </a:pPr>
            <a:r>
              <a:rPr lang="en-AU" spc="-75" dirty="0">
                <a:solidFill>
                  <a:srgbClr val="A7A9AC"/>
                </a:solidFill>
                <a:latin typeface="PF BeauSans Pro Light" panose="02000500000000020004" pitchFamily="50" charset="0"/>
              </a:rPr>
              <a:t>How It Works</a:t>
            </a:r>
            <a:endParaRPr spc="-110" dirty="0">
              <a:solidFill>
                <a:srgbClr val="A7A9AC"/>
              </a:solidFill>
              <a:latin typeface="PF BeauSans Pro Light" panose="02000500000000020004" pitchFamily="50" charset="0"/>
            </a:endParaRPr>
          </a:p>
        </p:txBody>
      </p:sp>
      <p:sp>
        <p:nvSpPr>
          <p:cNvPr id="6" name="object 6"/>
          <p:cNvSpPr txBox="1"/>
          <p:nvPr/>
        </p:nvSpPr>
        <p:spPr>
          <a:xfrm>
            <a:off x="6477000" y="2428556"/>
            <a:ext cx="5257800" cy="3826688"/>
          </a:xfrm>
          <a:prstGeom prst="rect">
            <a:avLst/>
          </a:prstGeom>
        </p:spPr>
        <p:txBody>
          <a:bodyPr vert="horz" wrap="square" lIns="0" tIns="55879" rIns="0" bIns="0" rtlCol="0">
            <a:spAutoFit/>
          </a:bodyPr>
          <a:lstStyle/>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The dissolved ozone instantaneously begins to reduce and oxidise any H</a:t>
            </a:r>
            <a:r>
              <a:rPr lang="en-US" sz="2000" spc="-10" baseline="-25000" dirty="0">
                <a:solidFill>
                  <a:srgbClr val="FFFFFF"/>
                </a:solidFill>
                <a:latin typeface="PF BeauSans Pro Light" panose="02000500000000020004" pitchFamily="50" charset="0"/>
                <a:cs typeface="PFBeauSansPro-Thin"/>
              </a:rPr>
              <a:t>2</a:t>
            </a:r>
            <a:r>
              <a:rPr lang="en-US" sz="2000" spc="-10" dirty="0">
                <a:solidFill>
                  <a:srgbClr val="FFFFFF"/>
                </a:solidFill>
                <a:latin typeface="PF BeauSans Pro Light" panose="02000500000000020004" pitchFamily="50" charset="0"/>
                <a:cs typeface="PFBeauSansPro-Thin"/>
              </a:rPr>
              <a:t>S into non-odorous sulphate.</a:t>
            </a:r>
            <a:br>
              <a:rPr lang="en-US" sz="2000" spc="-10" dirty="0">
                <a:solidFill>
                  <a:srgbClr val="FFFFFF"/>
                </a:solidFill>
                <a:latin typeface="PF BeauSans Pro Light" panose="02000500000000020004" pitchFamily="50" charset="0"/>
                <a:cs typeface="PFBeauSansPro-Thin"/>
              </a:rPr>
            </a:br>
            <a:endParaRPr lang="en-US" sz="2000" spc="-10" dirty="0">
              <a:solidFill>
                <a:srgbClr val="FFFFFF"/>
              </a:solidFill>
              <a:latin typeface="PF BeauSans Pro Light" panose="02000500000000020004" pitchFamily="50" charset="0"/>
              <a:cs typeface="PFBeauSansPro-Thin"/>
            </a:endParaRPr>
          </a:p>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While the treated wastewater recirculates in the wet well, it continually mixes with and treats new wastewater.</a:t>
            </a:r>
            <a:br>
              <a:rPr lang="en-US" sz="2000" spc="-10" dirty="0">
                <a:solidFill>
                  <a:srgbClr val="FFFFFF"/>
                </a:solidFill>
                <a:latin typeface="PF BeauSans Pro Light" panose="02000500000000020004" pitchFamily="50" charset="0"/>
                <a:cs typeface="PFBeauSansPro-Thin"/>
              </a:rPr>
            </a:br>
            <a:endParaRPr lang="en-US" sz="2000" spc="-10" dirty="0">
              <a:solidFill>
                <a:srgbClr val="FFFFFF"/>
              </a:solidFill>
              <a:latin typeface="PF BeauSans Pro Light" panose="02000500000000020004" pitchFamily="50" charset="0"/>
              <a:cs typeface="PFBeauSansPro-Thin"/>
            </a:endParaRPr>
          </a:p>
          <a:p>
            <a:pPr marL="355600" marR="5080" indent="-342900">
              <a:lnSpc>
                <a:spcPts val="2200"/>
              </a:lnSpc>
              <a:spcBef>
                <a:spcPts val="439"/>
              </a:spcBef>
              <a:buFont typeface="Arial" panose="020B0604020202020204" pitchFamily="34" charset="0"/>
              <a:buChar char="•"/>
            </a:pPr>
            <a:r>
              <a:rPr lang="en-US" sz="2000" spc="-10" dirty="0">
                <a:solidFill>
                  <a:srgbClr val="FFFFFF"/>
                </a:solidFill>
                <a:latin typeface="PF BeauSans Pro Light" panose="02000500000000020004" pitchFamily="50" charset="0"/>
                <a:cs typeface="PFBeauSansPro-Thin"/>
              </a:rPr>
              <a:t>The increase in dissolved oxygen generates aerobic activity over Anaerobic Bacteria, reducing H</a:t>
            </a:r>
            <a:r>
              <a:rPr lang="en-US" sz="2000" spc="-10" baseline="-25000" dirty="0">
                <a:solidFill>
                  <a:srgbClr val="FFFFFF"/>
                </a:solidFill>
                <a:latin typeface="PF BeauSans Pro Light" panose="02000500000000020004" pitchFamily="50" charset="0"/>
                <a:cs typeface="PFBeauSansPro-Thin"/>
              </a:rPr>
              <a:t>2</a:t>
            </a:r>
            <a:r>
              <a:rPr lang="en-US" sz="2000" spc="-10" dirty="0">
                <a:solidFill>
                  <a:srgbClr val="FFFFFF"/>
                </a:solidFill>
                <a:latin typeface="PF BeauSans Pro Light" panose="02000500000000020004" pitchFamily="50" charset="0"/>
                <a:cs typeface="PFBeauSansPro-Thin"/>
              </a:rPr>
              <a:t>S downstream and eliminating the potential for </a:t>
            </a:r>
            <a:r>
              <a:rPr lang="en-US" sz="2000" spc="-10" dirty="0" err="1">
                <a:solidFill>
                  <a:srgbClr val="FFFFFF"/>
                </a:solidFill>
                <a:latin typeface="PF BeauSans Pro Light" panose="02000500000000020004" pitchFamily="50" charset="0"/>
                <a:cs typeface="PFBeauSansPro-Thin"/>
              </a:rPr>
              <a:t>Sulphuric</a:t>
            </a:r>
            <a:r>
              <a:rPr lang="en-US" sz="2000" spc="-10" dirty="0">
                <a:solidFill>
                  <a:srgbClr val="FFFFFF"/>
                </a:solidFill>
                <a:latin typeface="PF BeauSans Pro Light" panose="02000500000000020004" pitchFamily="50" charset="0"/>
                <a:cs typeface="PFBeauSansPro-Thin"/>
              </a:rPr>
              <a:t> acid and associated corrosion issues.</a:t>
            </a:r>
          </a:p>
        </p:txBody>
      </p:sp>
      <p:grpSp>
        <p:nvGrpSpPr>
          <p:cNvPr id="2" name="Group 1">
            <a:extLst>
              <a:ext uri="{FF2B5EF4-FFF2-40B4-BE49-F238E27FC236}">
                <a16:creationId xmlns:a16="http://schemas.microsoft.com/office/drawing/2014/main" id="{9CE9B3CB-BC7B-94F1-D4B0-A352D7776A24}"/>
              </a:ext>
            </a:extLst>
          </p:cNvPr>
          <p:cNvGrpSpPr/>
          <p:nvPr/>
        </p:nvGrpSpPr>
        <p:grpSpPr>
          <a:xfrm>
            <a:off x="11012289" y="530999"/>
            <a:ext cx="423660" cy="468968"/>
            <a:chOff x="11012289" y="530999"/>
            <a:chExt cx="423660" cy="468968"/>
          </a:xfrm>
        </p:grpSpPr>
        <p:sp>
          <p:nvSpPr>
            <p:cNvPr id="5" name="object 3">
              <a:extLst>
                <a:ext uri="{FF2B5EF4-FFF2-40B4-BE49-F238E27FC236}">
                  <a16:creationId xmlns:a16="http://schemas.microsoft.com/office/drawing/2014/main" id="{F942A7DC-FF4A-AC86-FFE4-E646E23004AD}"/>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7" name="object 4">
              <a:extLst>
                <a:ext uri="{FF2B5EF4-FFF2-40B4-BE49-F238E27FC236}">
                  <a16:creationId xmlns:a16="http://schemas.microsoft.com/office/drawing/2014/main" id="{F18C365E-ABCB-43C1-29BF-EFD0F8602E84}"/>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D292EB8A-0238-D853-4F17-E3E8EC35ACAA}"/>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211061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91E60-38C1-4521-8D25-0E022EAD9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08" r="-1"/>
          <a:stretch/>
        </p:blipFill>
        <p:spPr>
          <a:xfrm>
            <a:off x="0" y="0"/>
            <a:ext cx="6703433" cy="6858000"/>
          </a:xfrm>
          <a:prstGeom prst="rect">
            <a:avLst/>
          </a:prstGeom>
        </p:spPr>
      </p:pic>
      <p:sp>
        <p:nvSpPr>
          <p:cNvPr id="3" name="object 3"/>
          <p:cNvSpPr/>
          <p:nvPr/>
        </p:nvSpPr>
        <p:spPr>
          <a:xfrm>
            <a:off x="5788469" y="0"/>
            <a:ext cx="6400483"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2785379" y="381000"/>
            <a:ext cx="8720821" cy="689932"/>
          </a:xfrm>
          <a:prstGeom prst="rect">
            <a:avLst/>
          </a:prstGeom>
        </p:spPr>
        <p:txBody>
          <a:bodyPr vert="horz" wrap="square" lIns="0" tIns="12700" rIns="0" bIns="0" rtlCol="0">
            <a:spAutoFit/>
          </a:bodyPr>
          <a:lstStyle/>
          <a:p>
            <a:pPr marL="3946525">
              <a:lnSpc>
                <a:spcPct val="100000"/>
              </a:lnSpc>
              <a:spcBef>
                <a:spcPts val="100"/>
              </a:spcBef>
            </a:pPr>
            <a:r>
              <a:rPr lang="en-AU" spc="-75" dirty="0">
                <a:solidFill>
                  <a:srgbClr val="A7A9AC"/>
                </a:solidFill>
                <a:latin typeface="PF BeauSans Pro Light" panose="02000500000000020004" pitchFamily="50" charset="0"/>
              </a:rPr>
              <a:t>Ideal Application</a:t>
            </a:r>
            <a:endParaRPr spc="-110" dirty="0">
              <a:solidFill>
                <a:srgbClr val="A7A9AC"/>
              </a:solidFill>
              <a:latin typeface="PF BeauSans Pro Light" panose="02000500000000020004" pitchFamily="50" charset="0"/>
            </a:endParaRPr>
          </a:p>
        </p:txBody>
      </p:sp>
      <p:sp>
        <p:nvSpPr>
          <p:cNvPr id="6" name="object 6"/>
          <p:cNvSpPr txBox="1"/>
          <p:nvPr/>
        </p:nvSpPr>
        <p:spPr>
          <a:xfrm>
            <a:off x="6477000" y="1828800"/>
            <a:ext cx="5257800" cy="5157373"/>
          </a:xfrm>
          <a:prstGeom prst="rect">
            <a:avLst/>
          </a:prstGeom>
        </p:spPr>
        <p:txBody>
          <a:bodyPr vert="horz" wrap="square" lIns="0" tIns="55879" rIns="0" bIns="0" rtlCol="0">
            <a:spAutoFit/>
          </a:bodyPr>
          <a:lstStyle/>
          <a:p>
            <a:pPr marL="457200" indent="-457200">
              <a:lnSpc>
                <a:spcPct val="150000"/>
              </a:lnSpc>
              <a:spcBef>
                <a:spcPts val="600"/>
              </a:spcBef>
              <a:buAutoNum type="arabicPeriod"/>
              <a:defRPr/>
            </a:pPr>
            <a:r>
              <a:rPr lang="en-US" sz="2000" dirty="0">
                <a:solidFill>
                  <a:schemeClr val="bg1"/>
                </a:solidFill>
                <a:latin typeface="PF BeauSans Pro Light" panose="02000500000000020004" pitchFamily="50" charset="0"/>
                <a:cs typeface="Arial" panose="020B0604020202020204" pitchFamily="34" charset="0"/>
              </a:rPr>
              <a:t>Upstream odour issues, causing complaint and corrosion at residential pump station.</a:t>
            </a:r>
          </a:p>
          <a:p>
            <a:pPr marL="457200" indent="-457200">
              <a:lnSpc>
                <a:spcPct val="150000"/>
              </a:lnSpc>
              <a:spcBef>
                <a:spcPts val="600"/>
              </a:spcBef>
              <a:buFontTx/>
              <a:buAutoNum type="arabicPeriod"/>
              <a:defRPr/>
            </a:pPr>
            <a:r>
              <a:rPr lang="en-US" sz="2000" dirty="0">
                <a:solidFill>
                  <a:schemeClr val="bg1"/>
                </a:solidFill>
                <a:latin typeface="PF BeauSans Pro Light" panose="02000500000000020004" pitchFamily="50" charset="0"/>
                <a:cs typeface="Arial" panose="020B0604020202020204" pitchFamily="34" charset="0"/>
              </a:rPr>
              <a:t>Footprint limitations onsite</a:t>
            </a:r>
          </a:p>
          <a:p>
            <a:pPr marL="457200" indent="-457200">
              <a:lnSpc>
                <a:spcPct val="150000"/>
              </a:lnSpc>
              <a:spcBef>
                <a:spcPts val="600"/>
              </a:spcBef>
              <a:buFontTx/>
              <a:buAutoNum type="arabicPeriod"/>
              <a:defRPr/>
            </a:pPr>
            <a:r>
              <a:rPr lang="en-US" sz="2000" dirty="0">
                <a:solidFill>
                  <a:schemeClr val="bg1"/>
                </a:solidFill>
                <a:latin typeface="PF BeauSans Pro Light" panose="02000500000000020004" pitchFamily="50" charset="0"/>
                <a:cs typeface="Arial" panose="020B0604020202020204" pitchFamily="34" charset="0"/>
              </a:rPr>
              <a:t>Targeting not just H</a:t>
            </a:r>
            <a:r>
              <a:rPr lang="en-US" sz="2000" baseline="-25000" dirty="0">
                <a:solidFill>
                  <a:schemeClr val="bg1"/>
                </a:solidFill>
                <a:latin typeface="PF BeauSans Pro Light" panose="02000500000000020004" pitchFamily="50" charset="0"/>
                <a:cs typeface="Arial" panose="020B0604020202020204" pitchFamily="34" charset="0"/>
              </a:rPr>
              <a:t>2</a:t>
            </a:r>
            <a:r>
              <a:rPr lang="en-US" sz="2000" dirty="0">
                <a:solidFill>
                  <a:schemeClr val="bg1"/>
                </a:solidFill>
                <a:latin typeface="PF BeauSans Pro Light" panose="02000500000000020004" pitchFamily="50" charset="0"/>
                <a:cs typeface="Arial" panose="020B0604020202020204" pitchFamily="34" charset="0"/>
              </a:rPr>
              <a:t>S</a:t>
            </a:r>
          </a:p>
          <a:p>
            <a:pPr marL="457200" indent="-457200">
              <a:lnSpc>
                <a:spcPct val="150000"/>
              </a:lnSpc>
              <a:spcBef>
                <a:spcPts val="600"/>
              </a:spcBef>
              <a:buFontTx/>
              <a:buAutoNum type="arabicPeriod"/>
              <a:defRPr/>
            </a:pPr>
            <a:r>
              <a:rPr lang="en-US" sz="2000" dirty="0">
                <a:solidFill>
                  <a:schemeClr val="bg1"/>
                </a:solidFill>
                <a:latin typeface="PF BeauSans Pro Light" panose="02000500000000020004" pitchFamily="50" charset="0"/>
                <a:cs typeface="Arial" panose="020B0604020202020204" pitchFamily="34" charset="0"/>
              </a:rPr>
              <a:t>Relative short detention time in downstream rising main (hours not days).</a:t>
            </a:r>
          </a:p>
          <a:p>
            <a:pPr marL="914400" lvl="1" indent="-457200">
              <a:lnSpc>
                <a:spcPct val="150000"/>
              </a:lnSpc>
              <a:spcBef>
                <a:spcPts val="600"/>
              </a:spcBef>
              <a:buFont typeface="+mj-lt"/>
              <a:buAutoNum type="alphaLcParenR"/>
              <a:defRPr/>
            </a:pPr>
            <a:r>
              <a:rPr lang="en-US" sz="2000" dirty="0">
                <a:solidFill>
                  <a:schemeClr val="bg1"/>
                </a:solidFill>
                <a:latin typeface="PF BeauSans Pro Light" panose="02000500000000020004" pitchFamily="50" charset="0"/>
                <a:cs typeface="Arial" panose="020B0604020202020204" pitchFamily="34" charset="0"/>
              </a:rPr>
              <a:t>As with SHPS21</a:t>
            </a:r>
          </a:p>
          <a:p>
            <a:pPr marL="457200" indent="-457200">
              <a:lnSpc>
                <a:spcPct val="150000"/>
              </a:lnSpc>
              <a:spcBef>
                <a:spcPts val="600"/>
              </a:spcBef>
              <a:buFontTx/>
              <a:buAutoNum type="arabicPeriod"/>
              <a:defRPr/>
            </a:pPr>
            <a:endParaRPr lang="en-US" sz="2000" dirty="0">
              <a:solidFill>
                <a:schemeClr val="bg1"/>
              </a:solidFill>
              <a:latin typeface="PF BeauSans Pro Light" panose="02000500000000020004" pitchFamily="50" charset="0"/>
              <a:cs typeface="Arial" panose="020B0604020202020204" pitchFamily="34" charset="0"/>
            </a:endParaRPr>
          </a:p>
          <a:p>
            <a:pPr>
              <a:lnSpc>
                <a:spcPct val="150000"/>
              </a:lnSpc>
              <a:spcBef>
                <a:spcPts val="600"/>
              </a:spcBef>
              <a:defRPr/>
            </a:pPr>
            <a:endParaRPr lang="en-US" sz="2000" dirty="0">
              <a:solidFill>
                <a:schemeClr val="bg1"/>
              </a:solidFill>
              <a:latin typeface="PF BeauSans Pro Light" panose="02000500000000020004" pitchFamily="50" charset="0"/>
              <a:cs typeface="Arial" panose="020B0604020202020204" pitchFamily="34" charset="0"/>
            </a:endParaRPr>
          </a:p>
          <a:p>
            <a:pPr marL="457200" indent="-457200">
              <a:lnSpc>
                <a:spcPct val="150000"/>
              </a:lnSpc>
              <a:spcBef>
                <a:spcPts val="600"/>
              </a:spcBef>
              <a:buAutoNum type="arabicPeriod"/>
              <a:defRPr/>
            </a:pPr>
            <a:endParaRPr lang="en-US" sz="2000" dirty="0">
              <a:solidFill>
                <a:schemeClr val="bg1"/>
              </a:solidFill>
              <a:latin typeface="PF BeauSans Pro Light" panose="02000500000000020004" pitchFamily="50" charset="0"/>
              <a:cs typeface="Arial" panose="020B0604020202020204" pitchFamily="34" charset="0"/>
            </a:endParaRPr>
          </a:p>
        </p:txBody>
      </p:sp>
      <p:grpSp>
        <p:nvGrpSpPr>
          <p:cNvPr id="2" name="Group 1">
            <a:extLst>
              <a:ext uri="{FF2B5EF4-FFF2-40B4-BE49-F238E27FC236}">
                <a16:creationId xmlns:a16="http://schemas.microsoft.com/office/drawing/2014/main" id="{00598315-67F8-2175-F2FE-ED405621DA8E}"/>
              </a:ext>
            </a:extLst>
          </p:cNvPr>
          <p:cNvGrpSpPr/>
          <p:nvPr/>
        </p:nvGrpSpPr>
        <p:grpSpPr>
          <a:xfrm>
            <a:off x="11012289" y="530999"/>
            <a:ext cx="423660" cy="468968"/>
            <a:chOff x="11012289" y="530999"/>
            <a:chExt cx="423660" cy="468968"/>
          </a:xfrm>
        </p:grpSpPr>
        <p:sp>
          <p:nvSpPr>
            <p:cNvPr id="5" name="object 3">
              <a:extLst>
                <a:ext uri="{FF2B5EF4-FFF2-40B4-BE49-F238E27FC236}">
                  <a16:creationId xmlns:a16="http://schemas.microsoft.com/office/drawing/2014/main" id="{17AC4917-9EB0-E751-899F-6B1345DAAB34}"/>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8" name="object 4">
              <a:extLst>
                <a:ext uri="{FF2B5EF4-FFF2-40B4-BE49-F238E27FC236}">
                  <a16:creationId xmlns:a16="http://schemas.microsoft.com/office/drawing/2014/main" id="{215D33F4-F01D-16E6-4A85-9ED179F7AA12}"/>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9903AC40-24CE-7FB3-CA6E-4C54071EBCD8}"/>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420027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9629572" cy="629660"/>
          </a:xfrm>
          <a:prstGeom prst="rect">
            <a:avLst/>
          </a:prstGeom>
        </p:spPr>
        <p:txBody>
          <a:bodyPr vert="horz" wrap="square" lIns="0" tIns="13970" rIns="0" bIns="0" rtlCol="0">
            <a:spAutoFit/>
          </a:bodyPr>
          <a:lstStyle/>
          <a:p>
            <a:pPr marL="12700">
              <a:lnSpc>
                <a:spcPts val="4845"/>
              </a:lnSpc>
              <a:spcBef>
                <a:spcPts val="110"/>
              </a:spcBef>
            </a:pPr>
            <a:r>
              <a:rPr lang="en-AU" spc="-105" dirty="0">
                <a:latin typeface="PF BeauSans Pro Light" panose="02000500000000020004" pitchFamily="50" charset="0"/>
              </a:rPr>
              <a:t>Typical OdoZone Footprint</a:t>
            </a:r>
            <a:endParaRPr spc="-105" dirty="0">
              <a:latin typeface="PF BeauSans Pro Light" panose="02000500000000020004" pitchFamily="50" charset="0"/>
            </a:endParaRPr>
          </a:p>
        </p:txBody>
      </p:sp>
      <p:pic>
        <p:nvPicPr>
          <p:cNvPr id="13" name="Picture 12">
            <a:extLst>
              <a:ext uri="{FF2B5EF4-FFF2-40B4-BE49-F238E27FC236}">
                <a16:creationId xmlns:a16="http://schemas.microsoft.com/office/drawing/2014/main" id="{A2CB837F-C29E-4BB2-8D8B-E2134A8C0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053" t="14864" r="12702" b="17904"/>
          <a:stretch/>
        </p:blipFill>
        <p:spPr>
          <a:xfrm>
            <a:off x="532909" y="4250719"/>
            <a:ext cx="3630142" cy="2398149"/>
          </a:xfrm>
          <a:prstGeom prst="rect">
            <a:avLst/>
          </a:prstGeom>
        </p:spPr>
      </p:pic>
      <p:pic>
        <p:nvPicPr>
          <p:cNvPr id="14" name="Picture 13">
            <a:extLst>
              <a:ext uri="{FF2B5EF4-FFF2-40B4-BE49-F238E27FC236}">
                <a16:creationId xmlns:a16="http://schemas.microsoft.com/office/drawing/2014/main" id="{712AD02B-43FB-4F11-A1FD-CB258DD80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925"/>
          <a:stretch/>
        </p:blipFill>
        <p:spPr>
          <a:xfrm>
            <a:off x="532909" y="1408206"/>
            <a:ext cx="3630142" cy="2616511"/>
          </a:xfrm>
          <a:prstGeom prst="rect">
            <a:avLst/>
          </a:prstGeom>
        </p:spPr>
      </p:pic>
      <p:pic>
        <p:nvPicPr>
          <p:cNvPr id="1026" name="Picture 3">
            <a:extLst>
              <a:ext uri="{FF2B5EF4-FFF2-40B4-BE49-F238E27FC236}">
                <a16:creationId xmlns:a16="http://schemas.microsoft.com/office/drawing/2014/main" id="{5A9924BE-554B-4E8B-82F5-D65D48373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5026" y="1392225"/>
            <a:ext cx="7389774" cy="525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036F1145-FE4D-2AAB-6E83-956BF1EB95E6}"/>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2E7C5792-877E-39A7-88A6-97951B3157F6}"/>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80F7B435-1988-818E-F054-57D93E580529}"/>
                </a:ext>
              </a:extLst>
            </p:cNvPr>
            <p:cNvSpPr/>
            <p:nvPr/>
          </p:nvSpPr>
          <p:spPr>
            <a:xfrm>
              <a:off x="11012289" y="530999"/>
              <a:ext cx="204921" cy="468375"/>
            </a:xfrm>
            <a:prstGeom prst="rect">
              <a:avLst/>
            </a:prstGeom>
            <a:blipFill>
              <a:blip r:embed="rId7"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04FF54C5-796E-A50B-2ADB-A6B3A104591A}"/>
                </a:ext>
              </a:extLst>
            </p:cNvPr>
            <p:cNvSpPr/>
            <p:nvPr/>
          </p:nvSpPr>
          <p:spPr>
            <a:xfrm>
              <a:off x="11092053" y="530999"/>
              <a:ext cx="343896" cy="468376"/>
            </a:xfrm>
            <a:prstGeom prst="rect">
              <a:avLst/>
            </a:prstGeom>
            <a:blipFill>
              <a:blip r:embed="rId8"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4115451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outdoor, sky, tree&#10;&#10;Description automatically generated">
            <a:extLst>
              <a:ext uri="{FF2B5EF4-FFF2-40B4-BE49-F238E27FC236}">
                <a16:creationId xmlns:a16="http://schemas.microsoft.com/office/drawing/2014/main" id="{3384A322-019F-4330-932B-0225E23CD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00"/>
          <a:stretch/>
        </p:blipFill>
        <p:spPr>
          <a:xfrm>
            <a:off x="0" y="12032"/>
            <a:ext cx="6022848" cy="6858000"/>
          </a:xfrm>
          <a:prstGeom prst="rect">
            <a:avLst/>
          </a:prstGeom>
        </p:spPr>
      </p:pic>
      <p:sp>
        <p:nvSpPr>
          <p:cNvPr id="3" name="object 3"/>
          <p:cNvSpPr/>
          <p:nvPr/>
        </p:nvSpPr>
        <p:spPr>
          <a:xfrm>
            <a:off x="5788469" y="0"/>
            <a:ext cx="6400483"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2438400" y="793075"/>
            <a:ext cx="9372600" cy="689932"/>
          </a:xfrm>
          <a:prstGeom prst="rect">
            <a:avLst/>
          </a:prstGeom>
        </p:spPr>
        <p:txBody>
          <a:bodyPr vert="horz" wrap="square" lIns="0" tIns="12700" rIns="0" bIns="0" rtlCol="0">
            <a:spAutoFit/>
          </a:bodyPr>
          <a:lstStyle/>
          <a:p>
            <a:pPr marL="3946525">
              <a:lnSpc>
                <a:spcPct val="100000"/>
              </a:lnSpc>
              <a:spcBef>
                <a:spcPts val="100"/>
              </a:spcBef>
            </a:pPr>
            <a:r>
              <a:rPr lang="en-AU" spc="-75" dirty="0">
                <a:solidFill>
                  <a:srgbClr val="A7A9AC"/>
                </a:solidFill>
                <a:latin typeface="PF BeauSans Pro Light" panose="02000500000000020004" pitchFamily="50" charset="0"/>
              </a:rPr>
              <a:t>Conclusion</a:t>
            </a:r>
            <a:endParaRPr spc="-110" dirty="0">
              <a:solidFill>
                <a:srgbClr val="A7A9AC"/>
              </a:solidFill>
              <a:latin typeface="PF BeauSans Pro Light" panose="02000500000000020004" pitchFamily="50" charset="0"/>
            </a:endParaRPr>
          </a:p>
        </p:txBody>
      </p:sp>
      <p:sp>
        <p:nvSpPr>
          <p:cNvPr id="6" name="object 6"/>
          <p:cNvSpPr txBox="1"/>
          <p:nvPr/>
        </p:nvSpPr>
        <p:spPr>
          <a:xfrm>
            <a:off x="6477000" y="1828800"/>
            <a:ext cx="5257800" cy="4464876"/>
          </a:xfrm>
          <a:prstGeom prst="rect">
            <a:avLst/>
          </a:prstGeom>
        </p:spPr>
        <p:txBody>
          <a:bodyPr vert="horz" wrap="square" lIns="0" tIns="55879" rIns="0" bIns="0" rtlCol="0">
            <a:spAutoFit/>
          </a:bodyPr>
          <a:lstStyle/>
          <a:p>
            <a:pPr marL="457200" indent="-457200">
              <a:lnSpc>
                <a:spcPct val="150000"/>
              </a:lnSpc>
              <a:spcBef>
                <a:spcPts val="600"/>
              </a:spcBef>
              <a:buAutoNum type="arabicPeriod"/>
              <a:defRPr/>
            </a:pPr>
            <a:r>
              <a:rPr lang="en-US" sz="2000" dirty="0">
                <a:solidFill>
                  <a:schemeClr val="bg1"/>
                </a:solidFill>
                <a:latin typeface="PF BeauSans Pro Light" panose="02000500000000020004" pitchFamily="50" charset="0"/>
                <a:cs typeface="Arial" panose="020B0604020202020204" pitchFamily="34" charset="0"/>
              </a:rPr>
              <a:t>Reduction in odour onsite at SHPS21, and expected complaint levels</a:t>
            </a:r>
          </a:p>
          <a:p>
            <a:pPr marL="457200" indent="-457200">
              <a:lnSpc>
                <a:spcPct val="150000"/>
              </a:lnSpc>
              <a:spcBef>
                <a:spcPts val="600"/>
              </a:spcBef>
              <a:buFontTx/>
              <a:buAutoNum type="arabicPeriod"/>
              <a:defRPr/>
            </a:pPr>
            <a:r>
              <a:rPr lang="en-US" sz="2000" dirty="0">
                <a:solidFill>
                  <a:schemeClr val="bg1"/>
                </a:solidFill>
                <a:latin typeface="PF BeauSans Pro Light" panose="02000500000000020004" pitchFamily="50" charset="0"/>
                <a:cs typeface="Arial" panose="020B0604020202020204" pitchFamily="34" charset="0"/>
              </a:rPr>
              <a:t>Minimising ongoing corrosion at SHPS21</a:t>
            </a:r>
          </a:p>
          <a:p>
            <a:pPr marL="457200" indent="-457200">
              <a:lnSpc>
                <a:spcPct val="150000"/>
              </a:lnSpc>
              <a:spcBef>
                <a:spcPts val="600"/>
              </a:spcBef>
              <a:buAutoNum type="arabicPeriod"/>
              <a:defRPr/>
            </a:pPr>
            <a:r>
              <a:rPr lang="en-US" sz="2000" dirty="0">
                <a:solidFill>
                  <a:schemeClr val="bg1"/>
                </a:solidFill>
                <a:latin typeface="PF BeauSans Pro Light" panose="02000500000000020004" pitchFamily="50" charset="0"/>
                <a:cs typeface="Arial" panose="020B0604020202020204" pitchFamily="34" charset="0"/>
              </a:rPr>
              <a:t>Reduction of expected complaint levels at air valves along rising main.</a:t>
            </a:r>
          </a:p>
          <a:p>
            <a:pPr marL="457200" indent="-457200">
              <a:lnSpc>
                <a:spcPct val="150000"/>
              </a:lnSpc>
              <a:spcBef>
                <a:spcPts val="600"/>
              </a:spcBef>
              <a:buAutoNum type="arabicPeriod"/>
              <a:defRPr/>
            </a:pPr>
            <a:r>
              <a:rPr lang="en-US" sz="2000" dirty="0">
                <a:solidFill>
                  <a:schemeClr val="bg1"/>
                </a:solidFill>
                <a:latin typeface="PF BeauSans Pro Light" panose="02000500000000020004" pitchFamily="50" charset="0"/>
                <a:cs typeface="Arial" panose="020B0604020202020204" pitchFamily="34" charset="0"/>
              </a:rPr>
              <a:t>Reduction in odour and corrosion levels at receival point (SHPS5)</a:t>
            </a:r>
          </a:p>
          <a:p>
            <a:pPr marL="457200" indent="-457200">
              <a:lnSpc>
                <a:spcPct val="150000"/>
              </a:lnSpc>
              <a:spcBef>
                <a:spcPts val="600"/>
              </a:spcBef>
              <a:buAutoNum type="arabicPeriod"/>
              <a:defRPr/>
            </a:pPr>
            <a:r>
              <a:rPr lang="en-US" sz="2000" dirty="0">
                <a:solidFill>
                  <a:schemeClr val="bg1"/>
                </a:solidFill>
                <a:latin typeface="PF BeauSans Pro Light" panose="02000500000000020004" pitchFamily="50" charset="0"/>
                <a:cs typeface="Arial" panose="020B0604020202020204" pitchFamily="34" charset="0"/>
              </a:rPr>
              <a:t>Reduced Operational costs in comparison to traditional chemical dosing</a:t>
            </a:r>
          </a:p>
        </p:txBody>
      </p:sp>
      <p:grpSp>
        <p:nvGrpSpPr>
          <p:cNvPr id="2" name="Group 1">
            <a:extLst>
              <a:ext uri="{FF2B5EF4-FFF2-40B4-BE49-F238E27FC236}">
                <a16:creationId xmlns:a16="http://schemas.microsoft.com/office/drawing/2014/main" id="{E9A719AF-4373-6C6A-E2F5-185114355DD7}"/>
              </a:ext>
            </a:extLst>
          </p:cNvPr>
          <p:cNvGrpSpPr/>
          <p:nvPr/>
        </p:nvGrpSpPr>
        <p:grpSpPr>
          <a:xfrm>
            <a:off x="11012289" y="530999"/>
            <a:ext cx="423660" cy="468968"/>
            <a:chOff x="11012289" y="530999"/>
            <a:chExt cx="423660" cy="468968"/>
          </a:xfrm>
        </p:grpSpPr>
        <p:sp>
          <p:nvSpPr>
            <p:cNvPr id="5" name="object 3">
              <a:extLst>
                <a:ext uri="{FF2B5EF4-FFF2-40B4-BE49-F238E27FC236}">
                  <a16:creationId xmlns:a16="http://schemas.microsoft.com/office/drawing/2014/main" id="{FBE77CFB-82C6-BCF6-F813-DEF451B2B51A}"/>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7" name="object 4">
              <a:extLst>
                <a:ext uri="{FF2B5EF4-FFF2-40B4-BE49-F238E27FC236}">
                  <a16:creationId xmlns:a16="http://schemas.microsoft.com/office/drawing/2014/main" id="{21620EBC-F823-CE99-1CCA-A4EC6B63B06A}"/>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443463EA-266E-151E-BC0C-42E71AD26FF1}"/>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934291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4" name="object 4"/>
          <p:cNvSpPr/>
          <p:nvPr/>
        </p:nvSpPr>
        <p:spPr>
          <a:xfrm>
            <a:off x="11012289" y="530999"/>
            <a:ext cx="204921" cy="468375"/>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11092053" y="530999"/>
            <a:ext cx="343896" cy="468376"/>
          </a:xfrm>
          <a:prstGeom prst="rect">
            <a:avLst/>
          </a:prstGeom>
          <a:blipFill>
            <a:blip r:embed="rId4" cstate="print"/>
            <a:stretch>
              <a:fillRect/>
            </a:stretch>
          </a:blipFill>
        </p:spPr>
        <p:txBody>
          <a:bodyPr wrap="square" lIns="0" tIns="0" rIns="0" bIns="0" rtlCol="0"/>
          <a:lstStyle/>
          <a:p>
            <a:endParaRPr dirty="0"/>
          </a:p>
        </p:txBody>
      </p:sp>
      <p:pic>
        <p:nvPicPr>
          <p:cNvPr id="10" name="Picture 9">
            <a:extLst>
              <a:ext uri="{FF2B5EF4-FFF2-40B4-BE49-F238E27FC236}">
                <a16:creationId xmlns:a16="http://schemas.microsoft.com/office/drawing/2014/main" id="{1BFB212C-68FB-4BE1-96ED-1DC16FE743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 t="-766" r="460" b="913"/>
          <a:stretch/>
        </p:blipFill>
        <p:spPr>
          <a:xfrm>
            <a:off x="-76200" y="-53039"/>
            <a:ext cx="12265152" cy="6911039"/>
          </a:xfrm>
          <a:prstGeom prst="rect">
            <a:avLst/>
          </a:prstGeom>
        </p:spPr>
      </p:pic>
      <p:sp>
        <p:nvSpPr>
          <p:cNvPr id="6" name="object 6"/>
          <p:cNvSpPr txBox="1">
            <a:spLocks noGrp="1"/>
          </p:cNvSpPr>
          <p:nvPr>
            <p:ph type="title"/>
          </p:nvPr>
        </p:nvSpPr>
        <p:spPr>
          <a:xfrm>
            <a:off x="609600" y="999374"/>
            <a:ext cx="8610104" cy="1245213"/>
          </a:xfrm>
          <a:prstGeom prst="rect">
            <a:avLst/>
          </a:prstGeom>
        </p:spPr>
        <p:txBody>
          <a:bodyPr vert="horz" wrap="square" lIns="0" tIns="13970" rIns="0" bIns="0" rtlCol="0">
            <a:spAutoFit/>
          </a:bodyPr>
          <a:lstStyle/>
          <a:p>
            <a:pPr marL="12700" algn="l">
              <a:lnSpc>
                <a:spcPts val="4845"/>
              </a:lnSpc>
              <a:spcBef>
                <a:spcPts val="110"/>
              </a:spcBef>
            </a:pPr>
            <a:r>
              <a:rPr lang="en-US" sz="4400" spc="-150" dirty="0">
                <a:solidFill>
                  <a:schemeClr val="bg1"/>
                </a:solidFill>
                <a:latin typeface="PF BeauSans Pro Light" panose="02000500000000020004" pitchFamily="50" charset="0"/>
                <a:cs typeface="PFBeauSansPro-Thin"/>
              </a:rPr>
              <a:t>Questions</a:t>
            </a:r>
            <a:br>
              <a:rPr lang="en-US" sz="4400" dirty="0">
                <a:solidFill>
                  <a:schemeClr val="bg1"/>
                </a:solidFill>
                <a:latin typeface="PF BeauSans Pro Light" panose="02000500000000020004" pitchFamily="50" charset="0"/>
                <a:cs typeface="PFBeauSansPro-Thin"/>
              </a:rPr>
            </a:br>
            <a:endParaRPr spc="-105" dirty="0">
              <a:latin typeface="PF BeauSans Pro Light" panose="02000500000000020004" pitchFamily="50" charset="0"/>
            </a:endParaRPr>
          </a:p>
        </p:txBody>
      </p:sp>
      <p:sp>
        <p:nvSpPr>
          <p:cNvPr id="8" name="object 6">
            <a:extLst>
              <a:ext uri="{FF2B5EF4-FFF2-40B4-BE49-F238E27FC236}">
                <a16:creationId xmlns:a16="http://schemas.microsoft.com/office/drawing/2014/main" id="{C38F4ECD-690D-4263-8EA5-385EFF57791B}"/>
              </a:ext>
            </a:extLst>
          </p:cNvPr>
          <p:cNvSpPr txBox="1">
            <a:spLocks/>
          </p:cNvSpPr>
          <p:nvPr/>
        </p:nvSpPr>
        <p:spPr>
          <a:xfrm>
            <a:off x="1113026" y="2590800"/>
            <a:ext cx="3810000" cy="1245213"/>
          </a:xfrm>
          <a:prstGeom prst="rect">
            <a:avLst/>
          </a:prstGeom>
        </p:spPr>
        <p:txBody>
          <a:bodyPr vert="horz" wrap="square" lIns="0" tIns="13970" rIns="0" bIns="0" rtlCol="0">
            <a:spAutoFit/>
          </a:bodyPr>
          <a:lstStyle>
            <a:lvl1pPr>
              <a:defRPr sz="4400" b="0" i="0">
                <a:solidFill>
                  <a:schemeClr val="bg1"/>
                </a:solidFill>
                <a:latin typeface="PFBeauSansPro-Thin"/>
                <a:ea typeface="+mj-ea"/>
                <a:cs typeface="PFBeauSansPro-Thin"/>
              </a:defRPr>
            </a:lvl1pPr>
          </a:lstStyle>
          <a:p>
            <a:pPr marL="12700" algn="l">
              <a:lnSpc>
                <a:spcPts val="4845"/>
              </a:lnSpc>
              <a:spcBef>
                <a:spcPts val="110"/>
              </a:spcBef>
            </a:pPr>
            <a:br>
              <a:rPr lang="en-US" kern="0" dirty="0">
                <a:latin typeface="PF BeauSans Pro Light" panose="02000500000000020004" pitchFamily="50" charset="0"/>
              </a:rPr>
            </a:br>
            <a:endParaRPr lang="en-US" kern="0" spc="-105" dirty="0">
              <a:latin typeface="PF BeauSans Pro Light" panose="02000500000000020004" pitchFamily="50" charset="0"/>
            </a:endParaRPr>
          </a:p>
        </p:txBody>
      </p:sp>
    </p:spTree>
    <p:extLst>
      <p:ext uri="{BB962C8B-B14F-4D97-AF65-F5344CB8AC3E}">
        <p14:creationId xmlns:p14="http://schemas.microsoft.com/office/powerpoint/2010/main" val="1930885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7A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r>
              <a:rPr lang="en-US" dirty="0">
                <a:solidFill>
                  <a:srgbClr val="89CAEB"/>
                </a:solidFill>
              </a:rPr>
              <a:t>Presenter</a:t>
            </a:r>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a:xfrm>
            <a:off x="801062" y="4343400"/>
            <a:ext cx="4261166" cy="2149480"/>
          </a:xfrm>
        </p:spPr>
        <p:txBody>
          <a:bodyPr>
            <a:normAutofit fontScale="92500" lnSpcReduction="20000"/>
          </a:bodyPr>
          <a:lstStyle/>
          <a:p>
            <a:r>
              <a:rPr lang="en-US" sz="2000" b="1" dirty="0">
                <a:solidFill>
                  <a:schemeClr val="bg1"/>
                </a:solidFill>
                <a:latin typeface="PF BeauSans Pro" panose="02000500000000020004" pitchFamily="50" charset="0"/>
                <a:cs typeface="Arial" panose="020B0604020202020204" pitchFamily="34" charset="0"/>
              </a:rPr>
              <a:t>Andrew Fleming</a:t>
            </a:r>
          </a:p>
          <a:p>
            <a:r>
              <a:rPr lang="en-US" sz="2000" dirty="0">
                <a:solidFill>
                  <a:schemeClr val="bg1"/>
                </a:solidFill>
                <a:latin typeface="PF BeauSans Pro" panose="02000500000000020004" pitchFamily="50" charset="0"/>
                <a:cs typeface="Arial" panose="020B0604020202020204" pitchFamily="34" charset="0"/>
              </a:rPr>
              <a:t>Senior Technical Consultant</a:t>
            </a:r>
          </a:p>
          <a:p>
            <a:r>
              <a:rPr lang="en-US" dirty="0">
                <a:latin typeface="PF BeauSans Pro" panose="02000500000000020004" pitchFamily="50" charset="0"/>
                <a:cs typeface="Arial" panose="020B0604020202020204" pitchFamily="34" charset="0"/>
              </a:rPr>
              <a:t>Aquatec Fluid Systems</a:t>
            </a:r>
            <a:endParaRPr lang="en-US" sz="2000" dirty="0">
              <a:solidFill>
                <a:schemeClr val="bg1"/>
              </a:solidFill>
              <a:latin typeface="PF BeauSans Pro" panose="02000500000000020004" pitchFamily="50" charset="0"/>
              <a:cs typeface="Arial" panose="020B0604020202020204" pitchFamily="34" charset="0"/>
            </a:endParaRPr>
          </a:p>
          <a:p>
            <a:endParaRPr lang="en-US" sz="2000" dirty="0">
              <a:solidFill>
                <a:schemeClr val="bg1"/>
              </a:solidFill>
              <a:latin typeface="PF BeauSans Pro" panose="02000500000000020004" pitchFamily="50" charset="0"/>
              <a:cs typeface="Arial" panose="020B0604020202020204" pitchFamily="34" charset="0"/>
            </a:endParaRPr>
          </a:p>
          <a:p>
            <a:r>
              <a:rPr lang="en-US" dirty="0"/>
              <a:t>M: +61 437 890 322</a:t>
            </a:r>
          </a:p>
          <a:p>
            <a:r>
              <a:rPr lang="en-US" dirty="0"/>
              <a:t>E: afleming@aquatecenviro.com</a:t>
            </a:r>
          </a:p>
          <a:p>
            <a:endParaRPr lang="en-US" dirty="0"/>
          </a:p>
          <a:p>
            <a:r>
              <a:rPr lang="fr-FR" dirty="0"/>
              <a:t>NZ 0800 756 543</a:t>
            </a:r>
          </a:p>
          <a:p>
            <a:r>
              <a:rPr lang="fr-FR" dirty="0"/>
              <a:t>AU 1300 088 555</a:t>
            </a:r>
            <a:endParaRPr lang="en-US" dirty="0"/>
          </a:p>
          <a:p>
            <a:endParaRPr lang="en-US" dirty="0"/>
          </a:p>
        </p:txBody>
      </p:sp>
      <p:pic>
        <p:nvPicPr>
          <p:cNvPr id="4" name="Picture 3" descr="A person smiling for the camera&#10;&#10;Description automatically generated">
            <a:extLst>
              <a:ext uri="{FF2B5EF4-FFF2-40B4-BE49-F238E27FC236}">
                <a16:creationId xmlns:a16="http://schemas.microsoft.com/office/drawing/2014/main" id="{37967116-F050-EC6E-AC01-CD9BBFC6E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88" y="1447800"/>
            <a:ext cx="2785748" cy="2785748"/>
          </a:xfrm>
          <a:prstGeom prst="rect">
            <a:avLst/>
          </a:prstGeom>
        </p:spPr>
      </p:pic>
      <p:grpSp>
        <p:nvGrpSpPr>
          <p:cNvPr id="6" name="Group 5">
            <a:extLst>
              <a:ext uri="{FF2B5EF4-FFF2-40B4-BE49-F238E27FC236}">
                <a16:creationId xmlns:a16="http://schemas.microsoft.com/office/drawing/2014/main" id="{CD854297-72A4-249F-7BC3-70EF1787C383}"/>
              </a:ext>
            </a:extLst>
          </p:cNvPr>
          <p:cNvGrpSpPr/>
          <p:nvPr/>
        </p:nvGrpSpPr>
        <p:grpSpPr>
          <a:xfrm>
            <a:off x="11012289" y="530999"/>
            <a:ext cx="423660" cy="468968"/>
            <a:chOff x="11012289" y="530999"/>
            <a:chExt cx="423660" cy="468968"/>
          </a:xfrm>
        </p:grpSpPr>
        <p:sp>
          <p:nvSpPr>
            <p:cNvPr id="7" name="object 3">
              <a:extLst>
                <a:ext uri="{FF2B5EF4-FFF2-40B4-BE49-F238E27FC236}">
                  <a16:creationId xmlns:a16="http://schemas.microsoft.com/office/drawing/2014/main" id="{B0323FB4-10E5-80DE-35D7-99B95D21A22E}"/>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8" name="object 4">
              <a:extLst>
                <a:ext uri="{FF2B5EF4-FFF2-40B4-BE49-F238E27FC236}">
                  <a16:creationId xmlns:a16="http://schemas.microsoft.com/office/drawing/2014/main" id="{2952B04C-3E32-0195-D295-0228356D96A9}"/>
                </a:ext>
              </a:extLst>
            </p:cNvPr>
            <p:cNvSpPr/>
            <p:nvPr/>
          </p:nvSpPr>
          <p:spPr>
            <a:xfrm>
              <a:off x="11012289" y="530999"/>
              <a:ext cx="204921" cy="468375"/>
            </a:xfrm>
            <a:prstGeom prst="rect">
              <a:avLst/>
            </a:prstGeom>
            <a:blipFill>
              <a:blip r:embed="rId3"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1176FE97-C7F9-78AE-F168-D0D8456AAB01}"/>
                </a:ext>
              </a:extLst>
            </p:cNvPr>
            <p:cNvSpPr/>
            <p:nvPr/>
          </p:nvSpPr>
          <p:spPr>
            <a:xfrm>
              <a:off x="11092053" y="530999"/>
              <a:ext cx="343896" cy="468376"/>
            </a:xfrm>
            <a:prstGeom prst="rect">
              <a:avLst/>
            </a:prstGeom>
            <a:blipFill>
              <a:blip r:embed="rId4" cstate="print"/>
              <a:stretch>
                <a:fillRect/>
              </a:stretch>
            </a:blipFill>
          </p:spPr>
          <p:txBody>
            <a:bodyPr wrap="square" lIns="0" tIns="0" rIns="0" bIns="0" rtlCol="0"/>
            <a:lstStyle/>
            <a:p>
              <a:endParaRPr dirty="0"/>
            </a:p>
          </p:txBody>
        </p:sp>
      </p:grpSp>
      <p:pic>
        <p:nvPicPr>
          <p:cNvPr id="10" name="Picture 9">
            <a:extLst>
              <a:ext uri="{FF2B5EF4-FFF2-40B4-BE49-F238E27FC236}">
                <a16:creationId xmlns:a16="http://schemas.microsoft.com/office/drawing/2014/main" id="{E0D73EBD-4CD0-8CCB-07BE-A1B3DF58E8D6}"/>
              </a:ext>
            </a:extLst>
          </p:cNvPr>
          <p:cNvPicPr>
            <a:picLocks noChangeAspect="1"/>
          </p:cNvPicPr>
          <p:nvPr/>
        </p:nvPicPr>
        <p:blipFill>
          <a:blip r:embed="rId5"/>
          <a:stretch>
            <a:fillRect/>
          </a:stretch>
        </p:blipFill>
        <p:spPr>
          <a:xfrm>
            <a:off x="4978722" y="1447800"/>
            <a:ext cx="6059289" cy="3846769"/>
          </a:xfrm>
          <a:prstGeom prst="rect">
            <a:avLst/>
          </a:prstGeom>
        </p:spPr>
      </p:pic>
      <p:sp>
        <p:nvSpPr>
          <p:cNvPr id="11" name="Text Placeholder 2">
            <a:extLst>
              <a:ext uri="{FF2B5EF4-FFF2-40B4-BE49-F238E27FC236}">
                <a16:creationId xmlns:a16="http://schemas.microsoft.com/office/drawing/2014/main" id="{5D1E2E31-438D-36B4-CFAC-FC852AD6C4A4}"/>
              </a:ext>
            </a:extLst>
          </p:cNvPr>
          <p:cNvSpPr txBox="1">
            <a:spLocks/>
          </p:cNvSpPr>
          <p:nvPr/>
        </p:nvSpPr>
        <p:spPr>
          <a:xfrm>
            <a:off x="4978722" y="5355412"/>
            <a:ext cx="4261166" cy="1076624"/>
          </a:xfrm>
          <a:prstGeom prst="rect">
            <a:avLst/>
          </a:prstGeom>
        </p:spPr>
        <p:txBody>
          <a:bodyPr wrap="square" lIns="0" tIns="0" rIns="0" bIns="0">
            <a:normAutofit/>
          </a:bodyPr>
          <a:lstStyle>
            <a:lvl1pPr marL="0" indent="0">
              <a:buNone/>
              <a:defRPr sz="2000" b="0">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Stands: 179, 180, 185, 186</a:t>
            </a:r>
          </a:p>
        </p:txBody>
      </p:sp>
    </p:spTree>
    <p:extLst>
      <p:ext uri="{BB962C8B-B14F-4D97-AF65-F5344CB8AC3E}">
        <p14:creationId xmlns:p14="http://schemas.microsoft.com/office/powerpoint/2010/main" val="2423829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C8631-C3B6-447C-B952-4BF6CC04C48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259"/>
          <a:stretch/>
        </p:blipFill>
        <p:spPr>
          <a:xfrm>
            <a:off x="0" y="5953"/>
            <a:ext cx="12188977" cy="6931670"/>
          </a:xfrm>
          <a:prstGeom prst="rect">
            <a:avLst/>
          </a:prstGeom>
        </p:spPr>
      </p:pic>
      <p:pic>
        <p:nvPicPr>
          <p:cNvPr id="7" name="Picture 6">
            <a:extLst>
              <a:ext uri="{FF2B5EF4-FFF2-40B4-BE49-F238E27FC236}">
                <a16:creationId xmlns:a16="http://schemas.microsoft.com/office/drawing/2014/main" id="{9B84A902-B420-4657-B729-52DE1C56E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 y="0"/>
            <a:ext cx="12188977" cy="1368555"/>
          </a:xfrm>
          <a:prstGeom prst="rect">
            <a:avLst/>
          </a:prstGeom>
        </p:spPr>
      </p:pic>
      <p:sp>
        <p:nvSpPr>
          <p:cNvPr id="3" name="object 2">
            <a:extLst>
              <a:ext uri="{FF2B5EF4-FFF2-40B4-BE49-F238E27FC236}">
                <a16:creationId xmlns:a16="http://schemas.microsoft.com/office/drawing/2014/main" id="{CF8BC7D4-C885-0707-8D27-395BA7EE199F}"/>
              </a:ext>
            </a:extLst>
          </p:cNvPr>
          <p:cNvSpPr txBox="1"/>
          <p:nvPr/>
        </p:nvSpPr>
        <p:spPr>
          <a:xfrm>
            <a:off x="685800" y="4572000"/>
            <a:ext cx="4191000" cy="1704313"/>
          </a:xfrm>
          <a:prstGeom prst="rect">
            <a:avLst/>
          </a:prstGeom>
        </p:spPr>
        <p:txBody>
          <a:bodyPr vert="horz" wrap="square" lIns="0" tIns="163830" rIns="0" bIns="0" rtlCol="0">
            <a:spAutoFit/>
          </a:bodyPr>
          <a:lstStyle/>
          <a:p>
            <a:pPr marL="12700" marR="5080">
              <a:lnSpc>
                <a:spcPts val="5950"/>
              </a:lnSpc>
              <a:spcBef>
                <a:spcPts val="1290"/>
              </a:spcBef>
            </a:pPr>
            <a:r>
              <a:rPr lang="en-US" sz="5950" spc="-150" dirty="0">
                <a:solidFill>
                  <a:srgbClr val="FFFFFF"/>
                </a:solidFill>
                <a:latin typeface="PF BeauSans Pro Light" panose="02000500000000020004" pitchFamily="50" charset="0"/>
                <a:cs typeface="PFBeauSansPro-Thin"/>
              </a:rPr>
              <a:t>Odour background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523BEB-F9F2-4A1E-9AD3-528754434E88}"/>
              </a:ext>
            </a:extLst>
          </p:cNvPr>
          <p:cNvPicPr>
            <a:picLocks noChangeAspect="1"/>
          </p:cNvPicPr>
          <p:nvPr/>
        </p:nvPicPr>
        <p:blipFill rotWithShape="1">
          <a:blip r:embed="rId3"/>
          <a:srcRect l="10433" t="1215" r="6922" b="1043"/>
          <a:stretch/>
        </p:blipFill>
        <p:spPr>
          <a:xfrm>
            <a:off x="6248401" y="-8021"/>
            <a:ext cx="5943600" cy="6858000"/>
          </a:xfrm>
          <a:prstGeom prst="rect">
            <a:avLst/>
          </a:prstGeom>
        </p:spPr>
      </p:pic>
      <p:sp>
        <p:nvSpPr>
          <p:cNvPr id="4" name="object 4"/>
          <p:cNvSpPr txBox="1">
            <a:spLocks noGrp="1"/>
          </p:cNvSpPr>
          <p:nvPr>
            <p:ph type="title"/>
          </p:nvPr>
        </p:nvSpPr>
        <p:spPr>
          <a:xfrm>
            <a:off x="707297" y="567599"/>
            <a:ext cx="5541103" cy="1252906"/>
          </a:xfrm>
          <a:prstGeom prst="rect">
            <a:avLst/>
          </a:prstGeom>
        </p:spPr>
        <p:txBody>
          <a:bodyPr vert="horz" wrap="square" lIns="0" tIns="123189" rIns="0" bIns="0" rtlCol="0">
            <a:spAutoFit/>
          </a:bodyPr>
          <a:lstStyle/>
          <a:p>
            <a:pPr marL="12700" marR="6350">
              <a:lnSpc>
                <a:spcPts val="4410"/>
              </a:lnSpc>
              <a:spcBef>
                <a:spcPts val="969"/>
              </a:spcBef>
            </a:pPr>
            <a:r>
              <a:rPr lang="en-US" spc="-125" dirty="0">
                <a:solidFill>
                  <a:srgbClr val="00A5DE"/>
                </a:solidFill>
                <a:latin typeface="PF BeauSans Pro Light" panose="02000500000000020004" pitchFamily="50" charset="0"/>
              </a:rPr>
              <a:t>New challenges in Odour Control</a:t>
            </a:r>
            <a:endParaRPr spc="-110" dirty="0">
              <a:solidFill>
                <a:srgbClr val="00A5DE"/>
              </a:solidFill>
              <a:latin typeface="PF BeauSans Pro Light" panose="02000500000000020004" pitchFamily="50" charset="0"/>
            </a:endParaRPr>
          </a:p>
        </p:txBody>
      </p:sp>
      <p:sp>
        <p:nvSpPr>
          <p:cNvPr id="12" name="Title 1">
            <a:extLst>
              <a:ext uri="{FF2B5EF4-FFF2-40B4-BE49-F238E27FC236}">
                <a16:creationId xmlns:a16="http://schemas.microsoft.com/office/drawing/2014/main" id="{673D5A39-6020-462B-976A-4E6B6C9FDA02}"/>
              </a:ext>
            </a:extLst>
          </p:cNvPr>
          <p:cNvSpPr txBox="1">
            <a:spLocks/>
          </p:cNvSpPr>
          <p:nvPr/>
        </p:nvSpPr>
        <p:spPr>
          <a:xfrm>
            <a:off x="571959" y="1752599"/>
            <a:ext cx="5387178" cy="47244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Increasing urban encroachment on treatment facilities and their collection systems creates a number of challenges.</a:t>
            </a:r>
          </a:p>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Quality of life issues are becoming very important for nearby residents and manifests itself in terms of odour, noise and truck traffic.</a:t>
            </a:r>
          </a:p>
        </p:txBody>
      </p:sp>
      <p:sp>
        <p:nvSpPr>
          <p:cNvPr id="11" name="object 11"/>
          <p:cNvSpPr/>
          <p:nvPr/>
        </p:nvSpPr>
        <p:spPr>
          <a:xfrm>
            <a:off x="6094477" y="0"/>
            <a:ext cx="360680" cy="6858000"/>
          </a:xfrm>
          <a:custGeom>
            <a:avLst/>
            <a:gdLst/>
            <a:ahLst/>
            <a:cxnLst/>
            <a:rect l="l" t="t" r="r" b="b"/>
            <a:pathLst>
              <a:path w="360679" h="6858000">
                <a:moveTo>
                  <a:pt x="146177" y="0"/>
                </a:moveTo>
                <a:lnTo>
                  <a:pt x="0" y="0"/>
                </a:lnTo>
                <a:lnTo>
                  <a:pt x="0" y="6858000"/>
                </a:lnTo>
                <a:lnTo>
                  <a:pt x="146177" y="6858000"/>
                </a:lnTo>
                <a:lnTo>
                  <a:pt x="146177" y="2905017"/>
                </a:lnTo>
                <a:lnTo>
                  <a:pt x="147103" y="2840535"/>
                </a:lnTo>
                <a:lnTo>
                  <a:pt x="149783" y="2780635"/>
                </a:lnTo>
                <a:lnTo>
                  <a:pt x="154072" y="2724946"/>
                </a:lnTo>
                <a:lnTo>
                  <a:pt x="159823" y="2673096"/>
                </a:lnTo>
                <a:lnTo>
                  <a:pt x="166891" y="2624715"/>
                </a:lnTo>
                <a:lnTo>
                  <a:pt x="175128" y="2579431"/>
                </a:lnTo>
                <a:lnTo>
                  <a:pt x="184388" y="2536874"/>
                </a:lnTo>
                <a:lnTo>
                  <a:pt x="194526" y="2496672"/>
                </a:lnTo>
                <a:lnTo>
                  <a:pt x="205395" y="2458454"/>
                </a:lnTo>
                <a:lnTo>
                  <a:pt x="216848" y="2421849"/>
                </a:lnTo>
                <a:lnTo>
                  <a:pt x="240926" y="2351994"/>
                </a:lnTo>
                <a:lnTo>
                  <a:pt x="265588" y="2284138"/>
                </a:lnTo>
                <a:lnTo>
                  <a:pt x="277772" y="2250032"/>
                </a:lnTo>
                <a:lnTo>
                  <a:pt x="301118" y="2179608"/>
                </a:lnTo>
                <a:lnTo>
                  <a:pt x="311987" y="2142548"/>
                </a:lnTo>
                <a:lnTo>
                  <a:pt x="322125" y="2103762"/>
                </a:lnTo>
                <a:lnTo>
                  <a:pt x="331386" y="2062877"/>
                </a:lnTo>
                <a:lnTo>
                  <a:pt x="339622" y="2019524"/>
                </a:lnTo>
                <a:lnTo>
                  <a:pt x="346690" y="1973330"/>
                </a:lnTo>
                <a:lnTo>
                  <a:pt x="352441" y="1923925"/>
                </a:lnTo>
                <a:lnTo>
                  <a:pt x="356730" y="1870938"/>
                </a:lnTo>
                <a:lnTo>
                  <a:pt x="359411" y="1813998"/>
                </a:lnTo>
                <a:lnTo>
                  <a:pt x="360337" y="1752733"/>
                </a:lnTo>
                <a:lnTo>
                  <a:pt x="359411" y="1691468"/>
                </a:lnTo>
                <a:lnTo>
                  <a:pt x="356730" y="1634527"/>
                </a:lnTo>
                <a:lnTo>
                  <a:pt x="352441" y="1581540"/>
                </a:lnTo>
                <a:lnTo>
                  <a:pt x="346690" y="1532135"/>
                </a:lnTo>
                <a:lnTo>
                  <a:pt x="339622" y="1485941"/>
                </a:lnTo>
                <a:lnTo>
                  <a:pt x="331386" y="1442587"/>
                </a:lnTo>
                <a:lnTo>
                  <a:pt x="322125" y="1401702"/>
                </a:lnTo>
                <a:lnTo>
                  <a:pt x="311987" y="1362915"/>
                </a:lnTo>
                <a:lnTo>
                  <a:pt x="301118" y="1325854"/>
                </a:lnTo>
                <a:lnTo>
                  <a:pt x="277772" y="1255430"/>
                </a:lnTo>
                <a:lnTo>
                  <a:pt x="253257" y="1187459"/>
                </a:lnTo>
                <a:lnTo>
                  <a:pt x="240926" y="1153466"/>
                </a:lnTo>
                <a:lnTo>
                  <a:pt x="216848" y="1083611"/>
                </a:lnTo>
                <a:lnTo>
                  <a:pt x="205395" y="1047006"/>
                </a:lnTo>
                <a:lnTo>
                  <a:pt x="194526" y="1008788"/>
                </a:lnTo>
                <a:lnTo>
                  <a:pt x="184388" y="968586"/>
                </a:lnTo>
                <a:lnTo>
                  <a:pt x="175128" y="926029"/>
                </a:lnTo>
                <a:lnTo>
                  <a:pt x="166891" y="880746"/>
                </a:lnTo>
                <a:lnTo>
                  <a:pt x="159823" y="832365"/>
                </a:lnTo>
                <a:lnTo>
                  <a:pt x="154072" y="780516"/>
                </a:lnTo>
                <a:lnTo>
                  <a:pt x="149783" y="724828"/>
                </a:lnTo>
                <a:lnTo>
                  <a:pt x="147103" y="664929"/>
                </a:lnTo>
                <a:lnTo>
                  <a:pt x="146177" y="600449"/>
                </a:lnTo>
                <a:lnTo>
                  <a:pt x="146177" y="0"/>
                </a:lnTo>
                <a:close/>
              </a:path>
            </a:pathLst>
          </a:custGeom>
          <a:solidFill>
            <a:srgbClr val="FFFFFF"/>
          </a:solidFill>
        </p:spPr>
        <p:txBody>
          <a:bodyPr wrap="square" lIns="0" tIns="0" rIns="0" bIns="0" rtlCol="0"/>
          <a:lstStyle/>
          <a:p>
            <a:endParaRPr dirty="0"/>
          </a:p>
        </p:txBody>
      </p:sp>
      <p:grpSp>
        <p:nvGrpSpPr>
          <p:cNvPr id="3" name="Group 2">
            <a:extLst>
              <a:ext uri="{FF2B5EF4-FFF2-40B4-BE49-F238E27FC236}">
                <a16:creationId xmlns:a16="http://schemas.microsoft.com/office/drawing/2014/main" id="{E3F5E7EC-EF2A-B71F-7A84-DE6F1C7053E6}"/>
              </a:ext>
            </a:extLst>
          </p:cNvPr>
          <p:cNvGrpSpPr/>
          <p:nvPr/>
        </p:nvGrpSpPr>
        <p:grpSpPr>
          <a:xfrm>
            <a:off x="11012289" y="530999"/>
            <a:ext cx="423660" cy="468968"/>
            <a:chOff x="11012289" y="530999"/>
            <a:chExt cx="423660" cy="468968"/>
          </a:xfrm>
        </p:grpSpPr>
        <p:sp>
          <p:nvSpPr>
            <p:cNvPr id="5" name="object 3">
              <a:extLst>
                <a:ext uri="{FF2B5EF4-FFF2-40B4-BE49-F238E27FC236}">
                  <a16:creationId xmlns:a16="http://schemas.microsoft.com/office/drawing/2014/main" id="{C200F89E-894E-8401-6062-516ECB5F6D5F}"/>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6" name="object 4">
              <a:extLst>
                <a:ext uri="{FF2B5EF4-FFF2-40B4-BE49-F238E27FC236}">
                  <a16:creationId xmlns:a16="http://schemas.microsoft.com/office/drawing/2014/main" id="{5FC68061-7FC0-FF79-D1D0-AA54F1FF2A21}"/>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2A86543-1CC7-CD8C-2E43-F26357BA82FF}"/>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807237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fmu-in.com/fmuweb/images/100_1448.JPG">
            <a:extLst>
              <a:ext uri="{FF2B5EF4-FFF2-40B4-BE49-F238E27FC236}">
                <a16:creationId xmlns:a16="http://schemas.microsoft.com/office/drawing/2014/main" id="{58937E66-3188-4778-A1C6-0DA660B135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843" t="367" r="7497" b="25627"/>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object 3"/>
          <p:cNvSpPr/>
          <p:nvPr/>
        </p:nvSpPr>
        <p:spPr>
          <a:xfrm>
            <a:off x="5788469" y="0"/>
            <a:ext cx="6400483" cy="6858000"/>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2286000" y="514623"/>
            <a:ext cx="9330421" cy="628377"/>
          </a:xfrm>
          <a:prstGeom prst="rect">
            <a:avLst/>
          </a:prstGeom>
        </p:spPr>
        <p:txBody>
          <a:bodyPr vert="horz" wrap="square" lIns="0" tIns="12700" rIns="0" bIns="0" rtlCol="0">
            <a:spAutoFit/>
          </a:bodyPr>
          <a:lstStyle/>
          <a:p>
            <a:pPr marL="3946525">
              <a:lnSpc>
                <a:spcPct val="100000"/>
              </a:lnSpc>
              <a:spcBef>
                <a:spcPts val="100"/>
              </a:spcBef>
            </a:pPr>
            <a:r>
              <a:rPr lang="en-AU" sz="4000" spc="-75" dirty="0">
                <a:solidFill>
                  <a:srgbClr val="A7A9AC"/>
                </a:solidFill>
                <a:latin typeface="PF BeauSans Pro Light" panose="02000500000000020004" pitchFamily="50" charset="0"/>
              </a:rPr>
              <a:t>Understanding Odour</a:t>
            </a:r>
            <a:endParaRPr sz="4000" spc="-110" dirty="0">
              <a:solidFill>
                <a:srgbClr val="A7A9AC"/>
              </a:solidFill>
              <a:latin typeface="PF BeauSans Pro Light" panose="02000500000000020004" pitchFamily="50" charset="0"/>
            </a:endParaRPr>
          </a:p>
        </p:txBody>
      </p:sp>
      <p:sp>
        <p:nvSpPr>
          <p:cNvPr id="6" name="object 6"/>
          <p:cNvSpPr txBox="1"/>
          <p:nvPr/>
        </p:nvSpPr>
        <p:spPr>
          <a:xfrm>
            <a:off x="6477000" y="1143000"/>
            <a:ext cx="5407469" cy="5504070"/>
          </a:xfrm>
          <a:prstGeom prst="rect">
            <a:avLst/>
          </a:prstGeom>
        </p:spPr>
        <p:txBody>
          <a:bodyPr vert="horz" wrap="square" lIns="0" tIns="55879" rIns="0" bIns="0" rtlCol="0">
            <a:spAutoFit/>
          </a:bodyPr>
          <a:lstStyle/>
          <a:p>
            <a:pPr marL="285750" indent="-285750">
              <a:buFont typeface="Arial" panose="020B0604020202020204" pitchFamily="34" charset="0"/>
              <a:buChar char="•"/>
            </a:pPr>
            <a:r>
              <a:rPr lang="en-US" sz="2400" dirty="0">
                <a:solidFill>
                  <a:schemeClr val="bg1"/>
                </a:solidFill>
                <a:latin typeface="PF BeauSans Pro Light" panose="02000500000000020004" pitchFamily="50" charset="0"/>
                <a:cs typeface="Arial" panose="020B0604020202020204" pitchFamily="34" charset="0"/>
              </a:rPr>
              <a:t>Understanding the application is key to successful odour control.</a:t>
            </a:r>
          </a:p>
          <a:p>
            <a:endParaRPr lang="en-US" sz="1000" dirty="0">
              <a:solidFill>
                <a:schemeClr val="bg1"/>
              </a:solidFill>
              <a:latin typeface="PF BeauSans Pro Light" panose="02000500000000020004" pitchFamily="50" charset="0"/>
              <a:cs typeface="Arial" panose="020B0604020202020204" pitchFamily="34" charset="0"/>
            </a:endParaRPr>
          </a:p>
          <a:p>
            <a:pPr marL="285750" indent="-285750">
              <a:lnSpc>
                <a:spcPct val="150000"/>
              </a:lnSpc>
              <a:buFont typeface="Arial" panose="020B0604020202020204" pitchFamily="34" charset="0"/>
              <a:buChar char="•"/>
            </a:pPr>
            <a:r>
              <a:rPr lang="en-US" sz="2400" dirty="0">
                <a:solidFill>
                  <a:schemeClr val="bg1"/>
                </a:solidFill>
                <a:latin typeface="PF BeauSans Pro Light" panose="02000500000000020004" pitchFamily="50" charset="0"/>
                <a:cs typeface="Arial" panose="020B0604020202020204" pitchFamily="34" charset="0"/>
              </a:rPr>
              <a:t>Impacting Factors:</a:t>
            </a:r>
          </a:p>
          <a:p>
            <a:pPr marL="914400" lvl="1" indent="-457200">
              <a:buFont typeface="+mj-lt"/>
              <a:buAutoNum type="arabicPeriod"/>
            </a:pPr>
            <a:r>
              <a:rPr lang="en-US" sz="1200" dirty="0">
                <a:solidFill>
                  <a:schemeClr val="bg1"/>
                </a:solidFill>
                <a:latin typeface="PF BeauSans Pro Light" panose="02000500000000020004" pitchFamily="50" charset="0"/>
                <a:cs typeface="Arial" panose="020B0604020202020204" pitchFamily="34" charset="0"/>
              </a:rPr>
              <a:t>Sources of air (headworks, liquid phase treatment, biosolids)</a:t>
            </a:r>
          </a:p>
          <a:p>
            <a:pPr marL="914400" lvl="1" indent="-457200">
              <a:buFont typeface="+mj-lt"/>
              <a:buAutoNum type="arabicPeriod"/>
            </a:pPr>
            <a:r>
              <a:rPr lang="en-US" sz="1200" dirty="0">
                <a:solidFill>
                  <a:schemeClr val="bg1"/>
                </a:solidFill>
                <a:latin typeface="PF BeauSans Pro Light" panose="02000500000000020004" pitchFamily="50" charset="0"/>
                <a:cs typeface="Arial" panose="020B0604020202020204" pitchFamily="34" charset="0"/>
              </a:rPr>
              <a:t>Ventilation rates</a:t>
            </a:r>
          </a:p>
          <a:p>
            <a:pPr marL="914400" lvl="1" indent="-457200">
              <a:buFont typeface="+mj-lt"/>
              <a:buAutoNum type="arabicPeriod"/>
            </a:pPr>
            <a:r>
              <a:rPr lang="en-US" sz="1200" dirty="0">
                <a:solidFill>
                  <a:schemeClr val="bg1"/>
                </a:solidFill>
                <a:latin typeface="PF BeauSans Pro Light" panose="02000500000000020004" pitchFamily="50" charset="0"/>
                <a:cs typeface="Arial" panose="020B0604020202020204" pitchFamily="34" charset="0"/>
              </a:rPr>
              <a:t>Turbulence</a:t>
            </a:r>
          </a:p>
          <a:p>
            <a:pPr marL="914400" lvl="1" indent="-457200">
              <a:buFont typeface="+mj-lt"/>
              <a:buAutoNum type="arabicPeriod"/>
            </a:pPr>
            <a:r>
              <a:rPr lang="en-US" sz="1200" dirty="0">
                <a:solidFill>
                  <a:schemeClr val="bg1"/>
                </a:solidFill>
                <a:latin typeface="PF BeauSans Pro Light" panose="02000500000000020004" pitchFamily="50" charset="0"/>
                <a:cs typeface="Arial" panose="020B0604020202020204" pitchFamily="34" charset="0"/>
              </a:rPr>
              <a:t>Temperature</a:t>
            </a:r>
          </a:p>
          <a:p>
            <a:pPr marL="914400" lvl="1" indent="-457200">
              <a:buFont typeface="+mj-lt"/>
              <a:buAutoNum type="arabicPeriod"/>
            </a:pPr>
            <a:r>
              <a:rPr lang="en-US" sz="1200" dirty="0">
                <a:solidFill>
                  <a:schemeClr val="bg1"/>
                </a:solidFill>
                <a:latin typeface="PF BeauSans Pro Light" panose="02000500000000020004" pitchFamily="50" charset="0"/>
                <a:cs typeface="Arial" panose="020B0604020202020204" pitchFamily="34" charset="0"/>
              </a:rPr>
              <a:t>Retention times</a:t>
            </a:r>
          </a:p>
          <a:p>
            <a:pPr lvl="1"/>
            <a:endParaRPr lang="en-US" sz="1300" dirty="0">
              <a:solidFill>
                <a:schemeClr val="bg1"/>
              </a:solidFill>
              <a:latin typeface="PF BeauSans Pro Light" panose="02000500000000020004" pitchFamily="50"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PF BeauSans Pro Light" panose="02000500000000020004" pitchFamily="50" charset="0"/>
                <a:cs typeface="Arial" panose="020B0604020202020204" pitchFamily="34" charset="0"/>
              </a:rPr>
              <a:t>Need to match the treatment technology to contaminants generating the odours, as not always hydrogen sulphide.</a:t>
            </a:r>
          </a:p>
          <a:p>
            <a:endParaRPr lang="en-US" sz="1000" dirty="0">
              <a:solidFill>
                <a:schemeClr val="bg1"/>
              </a:solidFill>
              <a:latin typeface="PF BeauSans Pro Light" panose="02000500000000020004" pitchFamily="50"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PF BeauSans Pro Light" panose="02000500000000020004" pitchFamily="50" charset="0"/>
                <a:cs typeface="Arial" panose="020B0604020202020204" pitchFamily="34" charset="0"/>
              </a:rPr>
              <a:t>Other components can be cause for the odour complaint</a:t>
            </a:r>
          </a:p>
          <a:p>
            <a:pPr marL="800100" lvl="1" indent="-342900">
              <a:buFont typeface="Courier New" panose="02070309020205020404" pitchFamily="49" charset="0"/>
              <a:buChar char="o"/>
            </a:pPr>
            <a:r>
              <a:rPr lang="en-US" sz="1200" dirty="0">
                <a:solidFill>
                  <a:schemeClr val="bg1"/>
                </a:solidFill>
                <a:latin typeface="PF BeauSans Pro Light" panose="02000500000000020004" pitchFamily="50" charset="0"/>
                <a:cs typeface="Arial" panose="020B0604020202020204" pitchFamily="34" charset="0"/>
              </a:rPr>
              <a:t>Organic Sulphur Compounds (OSC’s)</a:t>
            </a:r>
          </a:p>
          <a:p>
            <a:pPr marL="800100" lvl="1" indent="-342900">
              <a:buFont typeface="Courier New" panose="02070309020205020404" pitchFamily="49" charset="0"/>
              <a:buChar char="o"/>
            </a:pPr>
            <a:r>
              <a:rPr lang="en-US" sz="1200" dirty="0">
                <a:solidFill>
                  <a:schemeClr val="bg1"/>
                </a:solidFill>
                <a:latin typeface="PF BeauSans Pro Light" panose="02000500000000020004" pitchFamily="50" charset="0"/>
                <a:cs typeface="Arial" panose="020B0604020202020204" pitchFamily="34" charset="0"/>
              </a:rPr>
              <a:t>Volatile Organic Compounds (VOCs)</a:t>
            </a:r>
          </a:p>
        </p:txBody>
      </p:sp>
      <p:grpSp>
        <p:nvGrpSpPr>
          <p:cNvPr id="2" name="Group 1">
            <a:extLst>
              <a:ext uri="{FF2B5EF4-FFF2-40B4-BE49-F238E27FC236}">
                <a16:creationId xmlns:a16="http://schemas.microsoft.com/office/drawing/2014/main" id="{6F2B1520-533E-4C51-09E8-55E68F9FC2FE}"/>
              </a:ext>
            </a:extLst>
          </p:cNvPr>
          <p:cNvGrpSpPr/>
          <p:nvPr/>
        </p:nvGrpSpPr>
        <p:grpSpPr>
          <a:xfrm>
            <a:off x="11012289" y="530999"/>
            <a:ext cx="423660" cy="468968"/>
            <a:chOff x="11012289" y="530999"/>
            <a:chExt cx="423660" cy="468968"/>
          </a:xfrm>
        </p:grpSpPr>
        <p:sp>
          <p:nvSpPr>
            <p:cNvPr id="7" name="object 3">
              <a:extLst>
                <a:ext uri="{FF2B5EF4-FFF2-40B4-BE49-F238E27FC236}">
                  <a16:creationId xmlns:a16="http://schemas.microsoft.com/office/drawing/2014/main" id="{9CA98754-ABDA-49C2-A614-5748641510D1}"/>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8" name="object 4">
              <a:extLst>
                <a:ext uri="{FF2B5EF4-FFF2-40B4-BE49-F238E27FC236}">
                  <a16:creationId xmlns:a16="http://schemas.microsoft.com/office/drawing/2014/main" id="{35A59200-7C64-F613-442A-CC9FA83D8B61}"/>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9" name="object 5">
              <a:extLst>
                <a:ext uri="{FF2B5EF4-FFF2-40B4-BE49-F238E27FC236}">
                  <a16:creationId xmlns:a16="http://schemas.microsoft.com/office/drawing/2014/main" id="{325D2D0B-D037-F246-7932-67B1905103B5}"/>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2602356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pt-BR" spc="-105" dirty="0">
                <a:solidFill>
                  <a:srgbClr val="A7A9AC"/>
                </a:solidFill>
                <a:latin typeface="PF BeauSans Pro Light" panose="02000500000000020004" pitchFamily="50" charset="0"/>
              </a:rPr>
              <a:t>H</a:t>
            </a:r>
            <a:r>
              <a:rPr lang="pt-BR" spc="-105" baseline="-25000" dirty="0">
                <a:solidFill>
                  <a:srgbClr val="A7A9AC"/>
                </a:solidFill>
                <a:latin typeface="PF BeauSans Pro Light" panose="02000500000000020004" pitchFamily="50" charset="0"/>
              </a:rPr>
              <a:t>2</a:t>
            </a:r>
            <a:r>
              <a:rPr lang="pt-BR" spc="-105" dirty="0">
                <a:solidFill>
                  <a:srgbClr val="A7A9AC"/>
                </a:solidFill>
                <a:latin typeface="PF BeauSans Pro Light" panose="02000500000000020004" pitchFamily="50" charset="0"/>
              </a:rPr>
              <a:t>S Removal vs Odour Removal</a:t>
            </a:r>
            <a:endParaRPr spc="-105" dirty="0">
              <a:solidFill>
                <a:srgbClr val="A7A9AC"/>
              </a:solidFill>
              <a:latin typeface="PF BeauSans Pro Light" panose="02000500000000020004" pitchFamily="50" charset="0"/>
            </a:endParaRPr>
          </a:p>
        </p:txBody>
      </p:sp>
      <p:grpSp>
        <p:nvGrpSpPr>
          <p:cNvPr id="9" name="Group 8">
            <a:extLst>
              <a:ext uri="{FF2B5EF4-FFF2-40B4-BE49-F238E27FC236}">
                <a16:creationId xmlns:a16="http://schemas.microsoft.com/office/drawing/2014/main" id="{35C4FC26-706A-4063-AB2C-B3A3E2B8E07C}"/>
              </a:ext>
            </a:extLst>
          </p:cNvPr>
          <p:cNvGrpSpPr/>
          <p:nvPr/>
        </p:nvGrpSpPr>
        <p:grpSpPr>
          <a:xfrm>
            <a:off x="2692835" y="1884665"/>
            <a:ext cx="6679765" cy="4668535"/>
            <a:chOff x="4081534" y="1556792"/>
            <a:chExt cx="5771115" cy="3833602"/>
          </a:xfrm>
        </p:grpSpPr>
        <p:sp>
          <p:nvSpPr>
            <p:cNvPr id="10" name="Rectangle 9">
              <a:extLst>
                <a:ext uri="{FF2B5EF4-FFF2-40B4-BE49-F238E27FC236}">
                  <a16:creationId xmlns:a16="http://schemas.microsoft.com/office/drawing/2014/main" id="{DBA09B38-8B2C-4FF7-90B8-3667AC5180B0}"/>
                </a:ext>
              </a:extLst>
            </p:cNvPr>
            <p:cNvSpPr/>
            <p:nvPr/>
          </p:nvSpPr>
          <p:spPr>
            <a:xfrm>
              <a:off x="8314783" y="2072566"/>
              <a:ext cx="1537866" cy="1155280"/>
            </a:xfrm>
            <a:prstGeom prst="rec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CA" dirty="0"/>
                <a:t>84.1% Removal of Total Odour</a:t>
              </a:r>
            </a:p>
          </p:txBody>
        </p:sp>
        <p:sp>
          <p:nvSpPr>
            <p:cNvPr id="11" name="Rectangle 10">
              <a:extLst>
                <a:ext uri="{FF2B5EF4-FFF2-40B4-BE49-F238E27FC236}">
                  <a16:creationId xmlns:a16="http://schemas.microsoft.com/office/drawing/2014/main" id="{3675BB79-E2CD-46F0-9822-C341AD3209D1}"/>
                </a:ext>
              </a:extLst>
            </p:cNvPr>
            <p:cNvSpPr/>
            <p:nvPr/>
          </p:nvSpPr>
          <p:spPr>
            <a:xfrm>
              <a:off x="8314783" y="5130782"/>
              <a:ext cx="1537866" cy="259612"/>
            </a:xfrm>
            <a:prstGeom prst="rect">
              <a:avLst/>
            </a:prstGeom>
            <a:solidFill>
              <a:schemeClr val="bg1"/>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CA" sz="1000" dirty="0"/>
                <a:t>19.8% Removal of Total Odour</a:t>
              </a:r>
            </a:p>
          </p:txBody>
        </p:sp>
        <p:sp>
          <p:nvSpPr>
            <p:cNvPr id="12" name="Rectangle 11">
              <a:extLst>
                <a:ext uri="{FF2B5EF4-FFF2-40B4-BE49-F238E27FC236}">
                  <a16:creationId xmlns:a16="http://schemas.microsoft.com/office/drawing/2014/main" id="{448D2CDC-3571-48B5-B6F8-0E95C8FA20B1}"/>
                </a:ext>
              </a:extLst>
            </p:cNvPr>
            <p:cNvSpPr/>
            <p:nvPr/>
          </p:nvSpPr>
          <p:spPr>
            <a:xfrm>
              <a:off x="4081534" y="2124495"/>
              <a:ext cx="1537866" cy="1103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85% H</a:t>
              </a:r>
              <a:r>
                <a:rPr lang="en-CA" baseline="-25000" dirty="0"/>
                <a:t>2</a:t>
              </a:r>
              <a:r>
                <a:rPr lang="en-CA" dirty="0"/>
                <a:t>S</a:t>
              </a:r>
            </a:p>
          </p:txBody>
        </p:sp>
        <p:sp>
          <p:nvSpPr>
            <p:cNvPr id="13" name="Rectangle 12">
              <a:extLst>
                <a:ext uri="{FF2B5EF4-FFF2-40B4-BE49-F238E27FC236}">
                  <a16:creationId xmlns:a16="http://schemas.microsoft.com/office/drawing/2014/main" id="{76EBBDCF-7700-4A30-AC51-5C69EAA2CCF2}"/>
                </a:ext>
              </a:extLst>
            </p:cNvPr>
            <p:cNvSpPr/>
            <p:nvPr/>
          </p:nvSpPr>
          <p:spPr>
            <a:xfrm>
              <a:off x="4081534" y="1929786"/>
              <a:ext cx="1537866" cy="1947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a:t>15% VOCs/OSC’s</a:t>
              </a:r>
            </a:p>
          </p:txBody>
        </p:sp>
        <p:sp>
          <p:nvSpPr>
            <p:cNvPr id="14" name="Rectangle 13">
              <a:extLst>
                <a:ext uri="{FF2B5EF4-FFF2-40B4-BE49-F238E27FC236}">
                  <a16:creationId xmlns:a16="http://schemas.microsoft.com/office/drawing/2014/main" id="{BAECA206-84FE-4606-96FD-539D4DE7648D}"/>
                </a:ext>
              </a:extLst>
            </p:cNvPr>
            <p:cNvSpPr/>
            <p:nvPr/>
          </p:nvSpPr>
          <p:spPr>
            <a:xfrm>
              <a:off x="8314783" y="2123659"/>
              <a:ext cx="1537866" cy="12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C5279350-E127-4204-941E-63BC178A6F84}"/>
                </a:ext>
              </a:extLst>
            </p:cNvPr>
            <p:cNvSpPr/>
            <p:nvPr/>
          </p:nvSpPr>
          <p:spPr>
            <a:xfrm>
              <a:off x="4081534" y="5130782"/>
              <a:ext cx="1537866" cy="259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20% H</a:t>
              </a:r>
              <a:r>
                <a:rPr lang="en-CA" baseline="-25000" dirty="0"/>
                <a:t>2</a:t>
              </a:r>
              <a:r>
                <a:rPr lang="en-CA" dirty="0"/>
                <a:t>S</a:t>
              </a:r>
            </a:p>
          </p:txBody>
        </p:sp>
        <p:sp>
          <p:nvSpPr>
            <p:cNvPr id="18" name="Rectangle 17">
              <a:extLst>
                <a:ext uri="{FF2B5EF4-FFF2-40B4-BE49-F238E27FC236}">
                  <a16:creationId xmlns:a16="http://schemas.microsoft.com/office/drawing/2014/main" id="{2AAC02D3-365C-4242-8C89-DEEED2FB952B}"/>
                </a:ext>
              </a:extLst>
            </p:cNvPr>
            <p:cNvSpPr/>
            <p:nvPr/>
          </p:nvSpPr>
          <p:spPr>
            <a:xfrm>
              <a:off x="4081534" y="4092333"/>
              <a:ext cx="1537866" cy="10384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a:t>80% VOCs/OSC’s</a:t>
              </a:r>
            </a:p>
          </p:txBody>
        </p:sp>
        <p:sp>
          <p:nvSpPr>
            <p:cNvPr id="20" name="Rectangle 19">
              <a:extLst>
                <a:ext uri="{FF2B5EF4-FFF2-40B4-BE49-F238E27FC236}">
                  <a16:creationId xmlns:a16="http://schemas.microsoft.com/office/drawing/2014/main" id="{B70E630A-698E-4C32-83A9-6F9753180D7C}"/>
                </a:ext>
              </a:extLst>
            </p:cNvPr>
            <p:cNvSpPr/>
            <p:nvPr/>
          </p:nvSpPr>
          <p:spPr>
            <a:xfrm>
              <a:off x="8314783" y="4092333"/>
              <a:ext cx="1537866" cy="10477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a:t>80% VOCs/OSC’s</a:t>
              </a:r>
            </a:p>
          </p:txBody>
        </p:sp>
        <p:sp>
          <p:nvSpPr>
            <p:cNvPr id="23" name="TextBox 22">
              <a:extLst>
                <a:ext uri="{FF2B5EF4-FFF2-40B4-BE49-F238E27FC236}">
                  <a16:creationId xmlns:a16="http://schemas.microsoft.com/office/drawing/2014/main" id="{D30BE329-BC2C-481A-A986-EBC0725508BC}"/>
                </a:ext>
              </a:extLst>
            </p:cNvPr>
            <p:cNvSpPr txBox="1"/>
            <p:nvPr/>
          </p:nvSpPr>
          <p:spPr>
            <a:xfrm>
              <a:off x="5770910" y="2011496"/>
              <a:ext cx="2476155" cy="303280"/>
            </a:xfrm>
            <a:prstGeom prst="rect">
              <a:avLst/>
            </a:prstGeom>
            <a:noFill/>
          </p:spPr>
          <p:txBody>
            <a:bodyPr wrap="square" rtlCol="0">
              <a:spAutoFit/>
            </a:bodyPr>
            <a:lstStyle/>
            <a:p>
              <a:pPr algn="ctr"/>
              <a:r>
                <a:rPr lang="en-CA" dirty="0">
                  <a:solidFill>
                    <a:schemeClr val="bg1"/>
                  </a:solidFill>
                </a:rPr>
                <a:t>99% removal of H</a:t>
              </a:r>
              <a:r>
                <a:rPr lang="en-CA" baseline="-25000" dirty="0">
                  <a:solidFill>
                    <a:schemeClr val="bg1"/>
                  </a:solidFill>
                </a:rPr>
                <a:t>2</a:t>
              </a:r>
              <a:r>
                <a:rPr lang="en-CA" dirty="0">
                  <a:solidFill>
                    <a:schemeClr val="bg1"/>
                  </a:solidFill>
                </a:rPr>
                <a:t>S only</a:t>
              </a:r>
            </a:p>
          </p:txBody>
        </p:sp>
        <p:sp>
          <p:nvSpPr>
            <p:cNvPr id="24" name="Right Arrow 9">
              <a:extLst>
                <a:ext uri="{FF2B5EF4-FFF2-40B4-BE49-F238E27FC236}">
                  <a16:creationId xmlns:a16="http://schemas.microsoft.com/office/drawing/2014/main" id="{15DAEEC9-A9E1-4720-A26C-6F3A2AF1BAA7}"/>
                </a:ext>
              </a:extLst>
            </p:cNvPr>
            <p:cNvSpPr/>
            <p:nvPr/>
          </p:nvSpPr>
          <p:spPr>
            <a:xfrm>
              <a:off x="5902581" y="2324357"/>
              <a:ext cx="2192975" cy="354235"/>
            </a:xfrm>
            <a:prstGeom prst="rightArrow">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CA" dirty="0"/>
            </a:p>
          </p:txBody>
        </p:sp>
        <p:sp>
          <p:nvSpPr>
            <p:cNvPr id="25" name="TextBox 24">
              <a:extLst>
                <a:ext uri="{FF2B5EF4-FFF2-40B4-BE49-F238E27FC236}">
                  <a16:creationId xmlns:a16="http://schemas.microsoft.com/office/drawing/2014/main" id="{BEE61D5C-0EB6-4C4C-A9E5-1B3CA9A2A89E}"/>
                </a:ext>
              </a:extLst>
            </p:cNvPr>
            <p:cNvSpPr txBox="1"/>
            <p:nvPr/>
          </p:nvSpPr>
          <p:spPr>
            <a:xfrm>
              <a:off x="5796466" y="4279591"/>
              <a:ext cx="2450599" cy="303280"/>
            </a:xfrm>
            <a:prstGeom prst="rect">
              <a:avLst/>
            </a:prstGeom>
            <a:noFill/>
          </p:spPr>
          <p:txBody>
            <a:bodyPr wrap="square" rtlCol="0">
              <a:spAutoFit/>
            </a:bodyPr>
            <a:lstStyle/>
            <a:p>
              <a:pPr algn="ctr"/>
              <a:r>
                <a:rPr lang="en-CA" dirty="0">
                  <a:solidFill>
                    <a:schemeClr val="bg1"/>
                  </a:solidFill>
                </a:rPr>
                <a:t>99% removal of H</a:t>
              </a:r>
              <a:r>
                <a:rPr lang="en-CA" baseline="-25000" dirty="0">
                  <a:solidFill>
                    <a:schemeClr val="bg1"/>
                  </a:solidFill>
                </a:rPr>
                <a:t>2</a:t>
              </a:r>
              <a:r>
                <a:rPr lang="en-CA" dirty="0">
                  <a:solidFill>
                    <a:schemeClr val="bg1"/>
                  </a:solidFill>
                </a:rPr>
                <a:t>S only</a:t>
              </a:r>
            </a:p>
          </p:txBody>
        </p:sp>
        <p:sp>
          <p:nvSpPr>
            <p:cNvPr id="26" name="Right Arrow 29">
              <a:extLst>
                <a:ext uri="{FF2B5EF4-FFF2-40B4-BE49-F238E27FC236}">
                  <a16:creationId xmlns:a16="http://schemas.microsoft.com/office/drawing/2014/main" id="{98035A35-B476-4741-A170-536FBE96F2B1}"/>
                </a:ext>
              </a:extLst>
            </p:cNvPr>
            <p:cNvSpPr/>
            <p:nvPr/>
          </p:nvSpPr>
          <p:spPr>
            <a:xfrm>
              <a:off x="5902580" y="4576955"/>
              <a:ext cx="2192974" cy="354235"/>
            </a:xfrm>
            <a:prstGeom prst="rightArrow">
              <a:avLst/>
            </a:prstGeom>
            <a:solidFill>
              <a:srgbClr val="A7A9AC"/>
            </a:solidFill>
          </p:spPr>
          <p:style>
            <a:lnRef idx="1">
              <a:schemeClr val="dk1"/>
            </a:lnRef>
            <a:fillRef idx="2">
              <a:schemeClr val="dk1"/>
            </a:fillRef>
            <a:effectRef idx="1">
              <a:schemeClr val="dk1"/>
            </a:effectRef>
            <a:fontRef idx="minor">
              <a:schemeClr val="dk1"/>
            </a:fontRef>
          </p:style>
          <p:txBody>
            <a:bodyPr rtlCol="0" anchor="ctr"/>
            <a:lstStyle/>
            <a:p>
              <a:pPr algn="ctr"/>
              <a:endParaRPr lang="en-CA" dirty="0"/>
            </a:p>
          </p:txBody>
        </p:sp>
        <p:sp>
          <p:nvSpPr>
            <p:cNvPr id="27" name="TextBox 26">
              <a:extLst>
                <a:ext uri="{FF2B5EF4-FFF2-40B4-BE49-F238E27FC236}">
                  <a16:creationId xmlns:a16="http://schemas.microsoft.com/office/drawing/2014/main" id="{26E8BF6D-644F-47BD-AC01-BC3182C7318E}"/>
                </a:ext>
              </a:extLst>
            </p:cNvPr>
            <p:cNvSpPr txBox="1"/>
            <p:nvPr/>
          </p:nvSpPr>
          <p:spPr>
            <a:xfrm>
              <a:off x="4081534" y="1556792"/>
              <a:ext cx="1515338" cy="303280"/>
            </a:xfrm>
            <a:prstGeom prst="rect">
              <a:avLst/>
            </a:prstGeom>
            <a:noFill/>
          </p:spPr>
          <p:txBody>
            <a:bodyPr wrap="square" rtlCol="0">
              <a:spAutoFit/>
            </a:bodyPr>
            <a:lstStyle/>
            <a:p>
              <a:pPr algn="ctr"/>
              <a:r>
                <a:rPr lang="en-CA" dirty="0">
                  <a:solidFill>
                    <a:schemeClr val="bg1"/>
                  </a:solidFill>
                </a:rPr>
                <a:t>Inlet Odour</a:t>
              </a:r>
            </a:p>
          </p:txBody>
        </p:sp>
        <p:sp>
          <p:nvSpPr>
            <p:cNvPr id="28" name="TextBox 27">
              <a:extLst>
                <a:ext uri="{FF2B5EF4-FFF2-40B4-BE49-F238E27FC236}">
                  <a16:creationId xmlns:a16="http://schemas.microsoft.com/office/drawing/2014/main" id="{22404EE6-C775-4E9D-BC2C-492AA6746BD5}"/>
                </a:ext>
              </a:extLst>
            </p:cNvPr>
            <p:cNvSpPr txBox="1"/>
            <p:nvPr/>
          </p:nvSpPr>
          <p:spPr>
            <a:xfrm>
              <a:off x="8280507" y="1556792"/>
              <a:ext cx="1515338" cy="303280"/>
            </a:xfrm>
            <a:prstGeom prst="rect">
              <a:avLst/>
            </a:prstGeom>
            <a:noFill/>
          </p:spPr>
          <p:txBody>
            <a:bodyPr wrap="square" rtlCol="0">
              <a:spAutoFit/>
            </a:bodyPr>
            <a:lstStyle/>
            <a:p>
              <a:pPr algn="ctr"/>
              <a:r>
                <a:rPr lang="en-CA" dirty="0">
                  <a:solidFill>
                    <a:schemeClr val="bg1"/>
                  </a:solidFill>
                </a:rPr>
                <a:t>Outlet Odour</a:t>
              </a:r>
            </a:p>
          </p:txBody>
        </p:sp>
        <p:sp>
          <p:nvSpPr>
            <p:cNvPr id="29" name="TextBox 28">
              <a:extLst>
                <a:ext uri="{FF2B5EF4-FFF2-40B4-BE49-F238E27FC236}">
                  <a16:creationId xmlns:a16="http://schemas.microsoft.com/office/drawing/2014/main" id="{9EC4982C-B219-465E-840D-DE6DBCCC5EF0}"/>
                </a:ext>
              </a:extLst>
            </p:cNvPr>
            <p:cNvSpPr txBox="1"/>
            <p:nvPr/>
          </p:nvSpPr>
          <p:spPr>
            <a:xfrm>
              <a:off x="4092797" y="3697325"/>
              <a:ext cx="1515338" cy="303280"/>
            </a:xfrm>
            <a:prstGeom prst="rect">
              <a:avLst/>
            </a:prstGeom>
            <a:noFill/>
          </p:spPr>
          <p:txBody>
            <a:bodyPr wrap="square" rtlCol="0">
              <a:spAutoFit/>
            </a:bodyPr>
            <a:lstStyle/>
            <a:p>
              <a:pPr algn="ctr"/>
              <a:r>
                <a:rPr lang="en-CA" dirty="0">
                  <a:solidFill>
                    <a:schemeClr val="bg1"/>
                  </a:solidFill>
                </a:rPr>
                <a:t>Inlet Odour</a:t>
              </a:r>
            </a:p>
          </p:txBody>
        </p:sp>
        <p:sp>
          <p:nvSpPr>
            <p:cNvPr id="30" name="TextBox 29">
              <a:extLst>
                <a:ext uri="{FF2B5EF4-FFF2-40B4-BE49-F238E27FC236}">
                  <a16:creationId xmlns:a16="http://schemas.microsoft.com/office/drawing/2014/main" id="{9D407DCC-22AD-45AD-A41F-8D4AC812BC48}"/>
                </a:ext>
              </a:extLst>
            </p:cNvPr>
            <p:cNvSpPr txBox="1"/>
            <p:nvPr/>
          </p:nvSpPr>
          <p:spPr>
            <a:xfrm>
              <a:off x="8281824" y="3699769"/>
              <a:ext cx="1515338" cy="303280"/>
            </a:xfrm>
            <a:prstGeom prst="rect">
              <a:avLst/>
            </a:prstGeom>
            <a:noFill/>
          </p:spPr>
          <p:txBody>
            <a:bodyPr wrap="square" rtlCol="0">
              <a:spAutoFit/>
            </a:bodyPr>
            <a:lstStyle/>
            <a:p>
              <a:pPr algn="ctr"/>
              <a:r>
                <a:rPr lang="en-CA" dirty="0">
                  <a:solidFill>
                    <a:schemeClr val="bg1"/>
                  </a:solidFill>
                </a:rPr>
                <a:t>Outlet Odour</a:t>
              </a:r>
            </a:p>
          </p:txBody>
        </p:sp>
        <p:sp>
          <p:nvSpPr>
            <p:cNvPr id="19" name="Rectangle 18">
              <a:extLst>
                <a:ext uri="{FF2B5EF4-FFF2-40B4-BE49-F238E27FC236}">
                  <a16:creationId xmlns:a16="http://schemas.microsoft.com/office/drawing/2014/main" id="{FA1E53F5-C249-49EB-98C5-CE54E91292B6}"/>
                </a:ext>
              </a:extLst>
            </p:cNvPr>
            <p:cNvSpPr/>
            <p:nvPr/>
          </p:nvSpPr>
          <p:spPr>
            <a:xfrm>
              <a:off x="8314783" y="5127124"/>
              <a:ext cx="1537866" cy="12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 name="TextBox 7">
            <a:extLst>
              <a:ext uri="{FF2B5EF4-FFF2-40B4-BE49-F238E27FC236}">
                <a16:creationId xmlns:a16="http://schemas.microsoft.com/office/drawing/2014/main" id="{E3FF77E7-D9B9-48E0-87A5-799C0C545CB8}"/>
              </a:ext>
            </a:extLst>
          </p:cNvPr>
          <p:cNvSpPr txBox="1"/>
          <p:nvPr/>
        </p:nvSpPr>
        <p:spPr>
          <a:xfrm>
            <a:off x="655674" y="1371600"/>
            <a:ext cx="5745126" cy="461665"/>
          </a:xfrm>
          <a:prstGeom prst="rect">
            <a:avLst/>
          </a:prstGeom>
          <a:noFill/>
        </p:spPr>
        <p:txBody>
          <a:bodyPr wrap="square" rtlCol="0">
            <a:spAutoFit/>
          </a:bodyPr>
          <a:lstStyle/>
          <a:p>
            <a:r>
              <a:rPr lang="en-CA" sz="2400" b="1" dirty="0">
                <a:solidFill>
                  <a:srgbClr val="A7A9AC"/>
                </a:solidFill>
              </a:rPr>
              <a:t>Scenario 1: Odour mainly H</a:t>
            </a:r>
            <a:r>
              <a:rPr lang="en-CA" sz="2400" b="1" baseline="-25000" dirty="0">
                <a:solidFill>
                  <a:srgbClr val="A7A9AC"/>
                </a:solidFill>
              </a:rPr>
              <a:t>2</a:t>
            </a:r>
            <a:r>
              <a:rPr lang="en-CA" sz="2400" b="1" dirty="0">
                <a:solidFill>
                  <a:srgbClr val="A7A9AC"/>
                </a:solidFill>
              </a:rPr>
              <a:t>S - Residential</a:t>
            </a:r>
            <a:endParaRPr lang="en-US" sz="2400" dirty="0">
              <a:solidFill>
                <a:schemeClr val="bg1"/>
              </a:solidFill>
              <a:latin typeface="PF BeauSans Pro Light" panose="02000500000000020004" pitchFamily="50" charset="0"/>
              <a:cs typeface="Arial" panose="020B0604020202020204" pitchFamily="34" charset="0"/>
            </a:endParaRPr>
          </a:p>
        </p:txBody>
      </p:sp>
      <p:sp>
        <p:nvSpPr>
          <p:cNvPr id="36" name="TextBox 35">
            <a:extLst>
              <a:ext uri="{FF2B5EF4-FFF2-40B4-BE49-F238E27FC236}">
                <a16:creationId xmlns:a16="http://schemas.microsoft.com/office/drawing/2014/main" id="{D6C5BFF8-A4B5-4AD7-BC73-FDD5E63846D1}"/>
              </a:ext>
            </a:extLst>
          </p:cNvPr>
          <p:cNvSpPr txBox="1"/>
          <p:nvPr/>
        </p:nvSpPr>
        <p:spPr>
          <a:xfrm>
            <a:off x="654122" y="4036144"/>
            <a:ext cx="6684731" cy="461665"/>
          </a:xfrm>
          <a:prstGeom prst="rect">
            <a:avLst/>
          </a:prstGeom>
          <a:noFill/>
        </p:spPr>
        <p:txBody>
          <a:bodyPr wrap="square" rtlCol="0">
            <a:spAutoFit/>
          </a:bodyPr>
          <a:lstStyle/>
          <a:p>
            <a:r>
              <a:rPr lang="en-CA" sz="2400" b="1" dirty="0">
                <a:solidFill>
                  <a:srgbClr val="A7A9AC"/>
                </a:solidFill>
              </a:rPr>
              <a:t>Scenario 2: Odour mainly VOCs/OSC’s - Industrial</a:t>
            </a:r>
          </a:p>
        </p:txBody>
      </p:sp>
      <p:sp>
        <p:nvSpPr>
          <p:cNvPr id="7" name="Rectangle 6">
            <a:extLst>
              <a:ext uri="{FF2B5EF4-FFF2-40B4-BE49-F238E27FC236}">
                <a16:creationId xmlns:a16="http://schemas.microsoft.com/office/drawing/2014/main" id="{6ED8E876-1DFB-456E-A519-901996595A80}"/>
              </a:ext>
            </a:extLst>
          </p:cNvPr>
          <p:cNvSpPr/>
          <p:nvPr/>
        </p:nvSpPr>
        <p:spPr>
          <a:xfrm>
            <a:off x="7592600" y="2331427"/>
            <a:ext cx="1780000" cy="2371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a:t>15% VOCs/OSC’s</a:t>
            </a:r>
          </a:p>
        </p:txBody>
      </p:sp>
      <p:grpSp>
        <p:nvGrpSpPr>
          <p:cNvPr id="3" name="Group 2">
            <a:extLst>
              <a:ext uri="{FF2B5EF4-FFF2-40B4-BE49-F238E27FC236}">
                <a16:creationId xmlns:a16="http://schemas.microsoft.com/office/drawing/2014/main" id="{8591D54D-94B8-688B-D94A-0AE13C18EDC1}"/>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CAC84462-E92D-D9D4-2CD4-552B0F94420E}"/>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81B33107-E671-9CA1-3D11-2BDAB59EF5A1}"/>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15" name="object 5">
              <a:extLst>
                <a:ext uri="{FF2B5EF4-FFF2-40B4-BE49-F238E27FC236}">
                  <a16:creationId xmlns:a16="http://schemas.microsoft.com/office/drawing/2014/main" id="{B3B2F2C7-E922-1108-857C-230DEAB5265F}"/>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677838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C21813-8650-45AA-870B-4245EA837AC2}"/>
              </a:ext>
            </a:extLst>
          </p:cNvPr>
          <p:cNvPicPr>
            <a:picLocks noChangeAspect="1"/>
          </p:cNvPicPr>
          <p:nvPr/>
        </p:nvPicPr>
        <p:blipFill rotWithShape="1">
          <a:blip r:embed="rId3"/>
          <a:srcRect l="14828" t="1111" r="11044" b="12222"/>
          <a:stretch/>
        </p:blipFill>
        <p:spPr>
          <a:xfrm>
            <a:off x="6094477" y="0"/>
            <a:ext cx="6097524" cy="6858000"/>
          </a:xfrm>
          <a:prstGeom prst="rect">
            <a:avLst/>
          </a:prstGeom>
        </p:spPr>
      </p:pic>
      <p:sp>
        <p:nvSpPr>
          <p:cNvPr id="4" name="object 4"/>
          <p:cNvSpPr txBox="1">
            <a:spLocks noGrp="1"/>
          </p:cNvSpPr>
          <p:nvPr>
            <p:ph type="title"/>
          </p:nvPr>
        </p:nvSpPr>
        <p:spPr>
          <a:xfrm>
            <a:off x="707297" y="567599"/>
            <a:ext cx="5541103" cy="688649"/>
          </a:xfrm>
          <a:prstGeom prst="rect">
            <a:avLst/>
          </a:prstGeom>
        </p:spPr>
        <p:txBody>
          <a:bodyPr vert="horz" wrap="square" lIns="0" tIns="123189" rIns="0" bIns="0" rtlCol="0">
            <a:spAutoFit/>
          </a:bodyPr>
          <a:lstStyle/>
          <a:p>
            <a:pPr marL="12700" marR="6350">
              <a:lnSpc>
                <a:spcPts val="4410"/>
              </a:lnSpc>
              <a:spcBef>
                <a:spcPts val="969"/>
              </a:spcBef>
            </a:pPr>
            <a:r>
              <a:rPr lang="en-AU" spc="-125" dirty="0">
                <a:solidFill>
                  <a:srgbClr val="00A5DE"/>
                </a:solidFill>
                <a:latin typeface="PF BeauSans Pro Light" panose="02000500000000020004" pitchFamily="50" charset="0"/>
              </a:rPr>
              <a:t>Odour Overview</a:t>
            </a:r>
            <a:endParaRPr spc="-110" dirty="0">
              <a:solidFill>
                <a:srgbClr val="00A5DE"/>
              </a:solidFill>
              <a:latin typeface="PF BeauSans Pro Light" panose="02000500000000020004" pitchFamily="50" charset="0"/>
            </a:endParaRPr>
          </a:p>
        </p:txBody>
      </p:sp>
      <p:sp>
        <p:nvSpPr>
          <p:cNvPr id="12" name="Title 1">
            <a:extLst>
              <a:ext uri="{FF2B5EF4-FFF2-40B4-BE49-F238E27FC236}">
                <a16:creationId xmlns:a16="http://schemas.microsoft.com/office/drawing/2014/main" id="{673D5A39-6020-462B-976A-4E6B6C9FDA02}"/>
              </a:ext>
            </a:extLst>
          </p:cNvPr>
          <p:cNvSpPr txBox="1">
            <a:spLocks/>
          </p:cNvSpPr>
          <p:nvPr/>
        </p:nvSpPr>
        <p:spPr>
          <a:xfrm>
            <a:off x="571959" y="1295400"/>
            <a:ext cx="5387178" cy="4724401"/>
          </a:xfrm>
          <a:prstGeom prst="rect">
            <a:avLst/>
          </a:prstGeom>
        </p:spPr>
        <p:txBody>
          <a:bodyPr vert="horz" lIns="91440" tIns="45720" rIns="91440" bIns="45720" rtlCol="0" anchor="t"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Historically odour control was focused on hydrogen sulphide removal, however odour is a complex mixture of chemicals.</a:t>
            </a:r>
          </a:p>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Focusing on one only component rather than total odour can lead to failure.</a:t>
            </a:r>
          </a:p>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Dispersion modelling is a critical part of the site evaluation of performance.</a:t>
            </a:r>
          </a:p>
          <a:p>
            <a:pPr marL="285750" indent="-285750">
              <a:lnSpc>
                <a:spcPct val="200000"/>
              </a:lnSpc>
              <a:buFont typeface="Arial" panose="020B0604020202020204" pitchFamily="34" charset="0"/>
              <a:buChar char="•"/>
            </a:pPr>
            <a:r>
              <a:rPr lang="en-US" sz="2000" dirty="0">
                <a:solidFill>
                  <a:srgbClr val="333332"/>
                </a:solidFill>
                <a:latin typeface="PF BeauSans Pro Light" panose="02000500000000020004" pitchFamily="50" charset="0"/>
                <a:cs typeface="Arial" panose="020B0604020202020204" pitchFamily="34" charset="0"/>
              </a:rPr>
              <a:t>Total odour reduction becoming a key driver.</a:t>
            </a:r>
          </a:p>
          <a:p>
            <a:pPr marL="800100" lvl="1" indent="-342900">
              <a:lnSpc>
                <a:spcPct val="200000"/>
              </a:lnSpc>
              <a:buFont typeface="Courier New" panose="02070309020205020404" pitchFamily="49" charset="0"/>
              <a:buChar char="o"/>
            </a:pPr>
            <a:r>
              <a:rPr lang="en-US" sz="1500" dirty="0">
                <a:solidFill>
                  <a:srgbClr val="333332"/>
                </a:solidFill>
                <a:latin typeface="PF BeauSans Pro Light" panose="02000500000000020004" pitchFamily="50" charset="0"/>
                <a:cs typeface="Arial" panose="020B0604020202020204" pitchFamily="34" charset="0"/>
              </a:rPr>
              <a:t>What are the target offsite impacts: 1 OU? 5 OU?</a:t>
            </a:r>
          </a:p>
        </p:txBody>
      </p:sp>
      <p:sp>
        <p:nvSpPr>
          <p:cNvPr id="11" name="object 11"/>
          <p:cNvSpPr/>
          <p:nvPr/>
        </p:nvSpPr>
        <p:spPr>
          <a:xfrm>
            <a:off x="6094477" y="0"/>
            <a:ext cx="360680" cy="6858000"/>
          </a:xfrm>
          <a:custGeom>
            <a:avLst/>
            <a:gdLst/>
            <a:ahLst/>
            <a:cxnLst/>
            <a:rect l="l" t="t" r="r" b="b"/>
            <a:pathLst>
              <a:path w="360679" h="6858000">
                <a:moveTo>
                  <a:pt x="146177" y="0"/>
                </a:moveTo>
                <a:lnTo>
                  <a:pt x="0" y="0"/>
                </a:lnTo>
                <a:lnTo>
                  <a:pt x="0" y="6858000"/>
                </a:lnTo>
                <a:lnTo>
                  <a:pt x="146177" y="6858000"/>
                </a:lnTo>
                <a:lnTo>
                  <a:pt x="146177" y="2905017"/>
                </a:lnTo>
                <a:lnTo>
                  <a:pt x="147103" y="2840535"/>
                </a:lnTo>
                <a:lnTo>
                  <a:pt x="149783" y="2780635"/>
                </a:lnTo>
                <a:lnTo>
                  <a:pt x="154072" y="2724946"/>
                </a:lnTo>
                <a:lnTo>
                  <a:pt x="159823" y="2673096"/>
                </a:lnTo>
                <a:lnTo>
                  <a:pt x="166891" y="2624715"/>
                </a:lnTo>
                <a:lnTo>
                  <a:pt x="175128" y="2579431"/>
                </a:lnTo>
                <a:lnTo>
                  <a:pt x="184388" y="2536874"/>
                </a:lnTo>
                <a:lnTo>
                  <a:pt x="194526" y="2496672"/>
                </a:lnTo>
                <a:lnTo>
                  <a:pt x="205395" y="2458454"/>
                </a:lnTo>
                <a:lnTo>
                  <a:pt x="216848" y="2421849"/>
                </a:lnTo>
                <a:lnTo>
                  <a:pt x="240926" y="2351994"/>
                </a:lnTo>
                <a:lnTo>
                  <a:pt x="265588" y="2284138"/>
                </a:lnTo>
                <a:lnTo>
                  <a:pt x="277772" y="2250032"/>
                </a:lnTo>
                <a:lnTo>
                  <a:pt x="301118" y="2179608"/>
                </a:lnTo>
                <a:lnTo>
                  <a:pt x="311987" y="2142548"/>
                </a:lnTo>
                <a:lnTo>
                  <a:pt x="322125" y="2103762"/>
                </a:lnTo>
                <a:lnTo>
                  <a:pt x="331386" y="2062877"/>
                </a:lnTo>
                <a:lnTo>
                  <a:pt x="339622" y="2019524"/>
                </a:lnTo>
                <a:lnTo>
                  <a:pt x="346690" y="1973330"/>
                </a:lnTo>
                <a:lnTo>
                  <a:pt x="352441" y="1923925"/>
                </a:lnTo>
                <a:lnTo>
                  <a:pt x="356730" y="1870938"/>
                </a:lnTo>
                <a:lnTo>
                  <a:pt x="359411" y="1813998"/>
                </a:lnTo>
                <a:lnTo>
                  <a:pt x="360337" y="1752733"/>
                </a:lnTo>
                <a:lnTo>
                  <a:pt x="359411" y="1691468"/>
                </a:lnTo>
                <a:lnTo>
                  <a:pt x="356730" y="1634527"/>
                </a:lnTo>
                <a:lnTo>
                  <a:pt x="352441" y="1581540"/>
                </a:lnTo>
                <a:lnTo>
                  <a:pt x="346690" y="1532135"/>
                </a:lnTo>
                <a:lnTo>
                  <a:pt x="339622" y="1485941"/>
                </a:lnTo>
                <a:lnTo>
                  <a:pt x="331386" y="1442587"/>
                </a:lnTo>
                <a:lnTo>
                  <a:pt x="322125" y="1401702"/>
                </a:lnTo>
                <a:lnTo>
                  <a:pt x="311987" y="1362915"/>
                </a:lnTo>
                <a:lnTo>
                  <a:pt x="301118" y="1325854"/>
                </a:lnTo>
                <a:lnTo>
                  <a:pt x="277772" y="1255430"/>
                </a:lnTo>
                <a:lnTo>
                  <a:pt x="253257" y="1187459"/>
                </a:lnTo>
                <a:lnTo>
                  <a:pt x="240926" y="1153466"/>
                </a:lnTo>
                <a:lnTo>
                  <a:pt x="216848" y="1083611"/>
                </a:lnTo>
                <a:lnTo>
                  <a:pt x="205395" y="1047006"/>
                </a:lnTo>
                <a:lnTo>
                  <a:pt x="194526" y="1008788"/>
                </a:lnTo>
                <a:lnTo>
                  <a:pt x="184388" y="968586"/>
                </a:lnTo>
                <a:lnTo>
                  <a:pt x="175128" y="926029"/>
                </a:lnTo>
                <a:lnTo>
                  <a:pt x="166891" y="880746"/>
                </a:lnTo>
                <a:lnTo>
                  <a:pt x="159823" y="832365"/>
                </a:lnTo>
                <a:lnTo>
                  <a:pt x="154072" y="780516"/>
                </a:lnTo>
                <a:lnTo>
                  <a:pt x="149783" y="724828"/>
                </a:lnTo>
                <a:lnTo>
                  <a:pt x="147103" y="664929"/>
                </a:lnTo>
                <a:lnTo>
                  <a:pt x="146177" y="600449"/>
                </a:lnTo>
                <a:lnTo>
                  <a:pt x="146177" y="0"/>
                </a:lnTo>
                <a:close/>
              </a:path>
            </a:pathLst>
          </a:custGeom>
          <a:solidFill>
            <a:srgbClr val="FFFFFF"/>
          </a:solidFill>
        </p:spPr>
        <p:txBody>
          <a:bodyPr wrap="square" lIns="0" tIns="0" rIns="0" bIns="0" rtlCol="0"/>
          <a:lstStyle/>
          <a:p>
            <a:endParaRPr dirty="0"/>
          </a:p>
        </p:txBody>
      </p:sp>
      <p:grpSp>
        <p:nvGrpSpPr>
          <p:cNvPr id="2" name="Group 1">
            <a:extLst>
              <a:ext uri="{FF2B5EF4-FFF2-40B4-BE49-F238E27FC236}">
                <a16:creationId xmlns:a16="http://schemas.microsoft.com/office/drawing/2014/main" id="{14D55DCF-9E7E-094B-9BD4-11DE0CC6D6C6}"/>
              </a:ext>
            </a:extLst>
          </p:cNvPr>
          <p:cNvGrpSpPr/>
          <p:nvPr/>
        </p:nvGrpSpPr>
        <p:grpSpPr>
          <a:xfrm>
            <a:off x="11012289" y="530999"/>
            <a:ext cx="423660" cy="468968"/>
            <a:chOff x="11012289" y="530999"/>
            <a:chExt cx="423660" cy="468968"/>
          </a:xfrm>
        </p:grpSpPr>
        <p:sp>
          <p:nvSpPr>
            <p:cNvPr id="3" name="object 3">
              <a:extLst>
                <a:ext uri="{FF2B5EF4-FFF2-40B4-BE49-F238E27FC236}">
                  <a16:creationId xmlns:a16="http://schemas.microsoft.com/office/drawing/2014/main" id="{AD68792E-9046-EB54-CC64-AB83DFD12141}"/>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3F3FC50A-FE38-920F-5CB2-5BB6CC0AEA74}"/>
                </a:ext>
              </a:extLst>
            </p:cNvPr>
            <p:cNvSpPr/>
            <p:nvPr/>
          </p:nvSpPr>
          <p:spPr>
            <a:xfrm>
              <a:off x="11012289" y="530999"/>
              <a:ext cx="204921" cy="468375"/>
            </a:xfrm>
            <a:prstGeom prst="rect">
              <a:avLst/>
            </a:prstGeom>
            <a:blipFill>
              <a:blip r:embed="rId4"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705D8E78-13B8-58F0-A63B-E388A0E2FDF7}"/>
                </a:ext>
              </a:extLst>
            </p:cNvPr>
            <p:cNvSpPr/>
            <p:nvPr/>
          </p:nvSpPr>
          <p:spPr>
            <a:xfrm>
              <a:off x="11092053" y="530999"/>
              <a:ext cx="343896" cy="468376"/>
            </a:xfrm>
            <a:prstGeom prst="rect">
              <a:avLst/>
            </a:prstGeom>
            <a:blipFill>
              <a:blip r:embed="rId5"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3554196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439"/>
          <a:stretch/>
        </p:blipFill>
        <p:spPr>
          <a:xfrm rot="10800000">
            <a:off x="-1" y="788520"/>
            <a:ext cx="12190488" cy="6074098"/>
          </a:xfrm>
          <a:prstGeom prst="rect">
            <a:avLst/>
          </a:prstGeom>
        </p:spPr>
      </p:pic>
      <p:pic>
        <p:nvPicPr>
          <p:cNvPr id="7" name="Picture 6">
            <a:extLst>
              <a:ext uri="{FF2B5EF4-FFF2-40B4-BE49-F238E27FC236}">
                <a16:creationId xmlns:a16="http://schemas.microsoft.com/office/drawing/2014/main" id="{9B84A902-B420-4657-B729-52DE1C56E9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 y="0"/>
            <a:ext cx="12188977" cy="1368555"/>
          </a:xfrm>
          <a:prstGeom prst="rect">
            <a:avLst/>
          </a:prstGeom>
        </p:spPr>
      </p:pic>
      <p:sp>
        <p:nvSpPr>
          <p:cNvPr id="2" name="object 2"/>
          <p:cNvSpPr txBox="1"/>
          <p:nvPr/>
        </p:nvSpPr>
        <p:spPr>
          <a:xfrm>
            <a:off x="685800" y="3657600"/>
            <a:ext cx="6477000" cy="2366995"/>
          </a:xfrm>
          <a:prstGeom prst="rect">
            <a:avLst/>
          </a:prstGeom>
        </p:spPr>
        <p:txBody>
          <a:bodyPr vert="horz" wrap="square" lIns="0" tIns="163830" rIns="0" bIns="0" rtlCol="0">
            <a:spAutoFit/>
          </a:bodyPr>
          <a:lstStyle/>
          <a:p>
            <a:pPr marL="12700" marR="5080">
              <a:lnSpc>
                <a:spcPts val="5950"/>
              </a:lnSpc>
              <a:spcBef>
                <a:spcPts val="1290"/>
              </a:spcBef>
            </a:pPr>
            <a:r>
              <a:rPr lang="en-US" sz="5950" spc="-150" dirty="0">
                <a:solidFill>
                  <a:srgbClr val="FFFFFF"/>
                </a:solidFill>
                <a:latin typeface="PF BeauSans Pro Light" panose="02000500000000020004" pitchFamily="50" charset="0"/>
                <a:cs typeface="PFBeauSansPro-Thin"/>
              </a:rPr>
              <a:t>Shepparton pump station 21 (SHPS21)</a:t>
            </a:r>
          </a:p>
          <a:p>
            <a:pPr marL="12700" marR="5080">
              <a:lnSpc>
                <a:spcPts val="5950"/>
              </a:lnSpc>
            </a:pPr>
            <a:r>
              <a:rPr lang="en-US" sz="2800" dirty="0">
                <a:solidFill>
                  <a:schemeClr val="bg1"/>
                </a:solidFill>
                <a:latin typeface="PF BeauSans Pro Light" panose="02000500000000020004" pitchFamily="50" charset="0"/>
                <a:cs typeface="Arial" panose="020B0604020202020204" pitchFamily="34" charset="0"/>
              </a:rPr>
              <a:t>Water Authority: Goulburn Valley Water</a:t>
            </a:r>
          </a:p>
        </p:txBody>
      </p:sp>
    </p:spTree>
    <p:extLst>
      <p:ext uri="{BB962C8B-B14F-4D97-AF65-F5344CB8AC3E}">
        <p14:creationId xmlns:p14="http://schemas.microsoft.com/office/powerpoint/2010/main" val="3292289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8000"/>
          </a:xfrm>
          <a:prstGeom prst="rect">
            <a:avLst/>
          </a:prstGeom>
          <a:blipFill>
            <a:blip r:embed="rId2"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707298" y="567282"/>
            <a:ext cx="8589102" cy="629660"/>
          </a:xfrm>
          <a:prstGeom prst="rect">
            <a:avLst/>
          </a:prstGeom>
        </p:spPr>
        <p:txBody>
          <a:bodyPr vert="horz" wrap="square" lIns="0" tIns="13970" rIns="0" bIns="0" rtlCol="0">
            <a:spAutoFit/>
          </a:bodyPr>
          <a:lstStyle/>
          <a:p>
            <a:pPr marL="12700">
              <a:lnSpc>
                <a:spcPts val="4845"/>
              </a:lnSpc>
              <a:spcBef>
                <a:spcPts val="110"/>
              </a:spcBef>
            </a:pPr>
            <a:r>
              <a:rPr lang="en-AU" spc="-105" dirty="0">
                <a:solidFill>
                  <a:srgbClr val="A7A9AC"/>
                </a:solidFill>
                <a:latin typeface="PF BeauSans Pro Light" panose="02000500000000020004" pitchFamily="50" charset="0"/>
              </a:rPr>
              <a:t>SHPS21</a:t>
            </a:r>
            <a:endParaRPr spc="-105" dirty="0">
              <a:solidFill>
                <a:srgbClr val="A7A9AC"/>
              </a:solidFill>
              <a:latin typeface="PF BeauSans Pro Light" panose="02000500000000020004" pitchFamily="50" charset="0"/>
            </a:endParaRPr>
          </a:p>
        </p:txBody>
      </p:sp>
      <p:sp>
        <p:nvSpPr>
          <p:cNvPr id="17" name="Title 1">
            <a:extLst>
              <a:ext uri="{FF2B5EF4-FFF2-40B4-BE49-F238E27FC236}">
                <a16:creationId xmlns:a16="http://schemas.microsoft.com/office/drawing/2014/main" id="{4967E0F7-0163-420D-8B08-9675F5B3E1CC}"/>
              </a:ext>
            </a:extLst>
          </p:cNvPr>
          <p:cNvSpPr txBox="1">
            <a:spLocks/>
          </p:cNvSpPr>
          <p:nvPr/>
        </p:nvSpPr>
        <p:spPr>
          <a:xfrm>
            <a:off x="707298" y="1196942"/>
            <a:ext cx="4444560" cy="53853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Well Diameter: 3m</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BOD: 600 mg/L</a:t>
            </a:r>
            <a:endParaRPr lang="en-US" sz="1100" dirty="0">
              <a:solidFill>
                <a:schemeClr val="bg1"/>
              </a:solidFill>
              <a:latin typeface="PF BeauSans Pro Light" panose="02000500000000020004" pitchFamily="50" charset="0"/>
              <a:cs typeface="Arial" panose="020B0604020202020204" pitchFamily="34" charset="0"/>
            </a:endParaRPr>
          </a:p>
          <a:p>
            <a:pPr marL="800100" lvl="1" indent="-342900">
              <a:lnSpc>
                <a:spcPct val="150000"/>
              </a:lnSpc>
              <a:spcBef>
                <a:spcPts val="600"/>
              </a:spcBef>
              <a:buFont typeface="Courier New" panose="02070309020205020404" pitchFamily="49" charset="0"/>
              <a:buChar char="o"/>
              <a:defRPr/>
            </a:pPr>
            <a:r>
              <a:rPr lang="en-US" sz="1200" dirty="0">
                <a:solidFill>
                  <a:schemeClr val="bg1"/>
                </a:solidFill>
                <a:latin typeface="PF BeauSans Pro Light" panose="02000500000000020004" pitchFamily="50" charset="0"/>
                <a:cs typeface="Arial" panose="020B0604020202020204" pitchFamily="34" charset="0"/>
              </a:rPr>
              <a:t>Residential &amp; Industrial Waste</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110,000 Odour Units (OU)</a:t>
            </a:r>
          </a:p>
          <a:p>
            <a:pPr marL="800100" lvl="1" indent="-342900">
              <a:lnSpc>
                <a:spcPct val="150000"/>
              </a:lnSpc>
              <a:spcBef>
                <a:spcPts val="600"/>
              </a:spcBef>
              <a:buFont typeface="Courier New" panose="02070309020205020404" pitchFamily="49" charset="0"/>
              <a:buChar char="o"/>
              <a:defRPr/>
            </a:pPr>
            <a:r>
              <a:rPr lang="en-US" sz="1200" dirty="0">
                <a:solidFill>
                  <a:schemeClr val="bg1"/>
                </a:solidFill>
                <a:latin typeface="PF BeauSans Pro Light" panose="02000500000000020004" pitchFamily="50" charset="0"/>
                <a:cs typeface="Arial" panose="020B0604020202020204" pitchFamily="34" charset="0"/>
              </a:rPr>
              <a:t>41.1% H</a:t>
            </a:r>
            <a:r>
              <a:rPr lang="en-US" sz="1200" baseline="-25000" dirty="0">
                <a:solidFill>
                  <a:schemeClr val="bg1"/>
                </a:solidFill>
                <a:latin typeface="PF BeauSans Pro Light" panose="02000500000000020004" pitchFamily="50" charset="0"/>
                <a:cs typeface="Arial" panose="020B0604020202020204" pitchFamily="34" charset="0"/>
              </a:rPr>
              <a:t>2</a:t>
            </a:r>
            <a:r>
              <a:rPr lang="en-US" sz="1200" dirty="0">
                <a:solidFill>
                  <a:schemeClr val="bg1"/>
                </a:solidFill>
                <a:latin typeface="PF BeauSans Pro Light" panose="02000500000000020004" pitchFamily="50" charset="0"/>
                <a:cs typeface="Arial" panose="020B0604020202020204" pitchFamily="34" charset="0"/>
              </a:rPr>
              <a:t>S, remaining other</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H</a:t>
            </a:r>
            <a:r>
              <a:rPr lang="en-US" sz="2000" baseline="-25000" dirty="0">
                <a:solidFill>
                  <a:schemeClr val="bg1"/>
                </a:solidFill>
                <a:latin typeface="PF BeauSans Pro Light" panose="02000500000000020004" pitchFamily="50" charset="0"/>
                <a:cs typeface="Arial" panose="020B0604020202020204" pitchFamily="34" charset="0"/>
              </a:rPr>
              <a:t>2</a:t>
            </a:r>
            <a:r>
              <a:rPr lang="en-US" sz="2000" dirty="0">
                <a:solidFill>
                  <a:schemeClr val="bg1"/>
                </a:solidFill>
                <a:latin typeface="PF BeauSans Pro Light" panose="02000500000000020004" pitchFamily="50" charset="0"/>
                <a:cs typeface="Arial" panose="020B0604020202020204" pitchFamily="34" charset="0"/>
              </a:rPr>
              <a:t>S</a:t>
            </a:r>
          </a:p>
          <a:p>
            <a:pPr marL="800100" lvl="1" indent="-342900">
              <a:lnSpc>
                <a:spcPct val="150000"/>
              </a:lnSpc>
              <a:spcBef>
                <a:spcPts val="600"/>
              </a:spcBef>
              <a:buFont typeface="Courier New" panose="02070309020205020404" pitchFamily="49" charset="0"/>
              <a:buChar char="o"/>
              <a:defRPr/>
            </a:pPr>
            <a:r>
              <a:rPr lang="en-US" sz="1200" dirty="0">
                <a:solidFill>
                  <a:schemeClr val="bg1"/>
                </a:solidFill>
                <a:latin typeface="PF BeauSans Pro Light" panose="02000500000000020004" pitchFamily="50" charset="0"/>
                <a:cs typeface="Arial" panose="020B0604020202020204" pitchFamily="34" charset="0"/>
              </a:rPr>
              <a:t>Avg: 14.65 ppm</a:t>
            </a:r>
          </a:p>
          <a:p>
            <a:pPr marL="800100" lvl="1" indent="-342900">
              <a:lnSpc>
                <a:spcPct val="150000"/>
              </a:lnSpc>
              <a:spcBef>
                <a:spcPts val="600"/>
              </a:spcBef>
              <a:buFont typeface="Courier New" panose="02070309020205020404" pitchFamily="49" charset="0"/>
              <a:buChar char="o"/>
              <a:defRPr/>
            </a:pPr>
            <a:r>
              <a:rPr lang="en-US" sz="1200" dirty="0">
                <a:solidFill>
                  <a:schemeClr val="bg1"/>
                </a:solidFill>
                <a:latin typeface="PF BeauSans Pro Light" panose="02000500000000020004" pitchFamily="50" charset="0"/>
                <a:cs typeface="Arial" panose="020B0604020202020204" pitchFamily="34" charset="0"/>
              </a:rPr>
              <a:t>Peak: 200 ppm</a:t>
            </a:r>
          </a:p>
          <a:p>
            <a:pPr marL="342900" indent="-342900">
              <a:lnSpc>
                <a:spcPct val="150000"/>
              </a:lnSpc>
              <a:spcBef>
                <a:spcPts val="600"/>
              </a:spcBef>
              <a:buFontTx/>
              <a:buChar char="-"/>
              <a:defRPr/>
            </a:pPr>
            <a:r>
              <a:rPr lang="en-US" sz="2000" dirty="0">
                <a:solidFill>
                  <a:schemeClr val="bg1"/>
                </a:solidFill>
                <a:latin typeface="PF BeauSans Pro Light" panose="02000500000000020004" pitchFamily="50" charset="0"/>
                <a:cs typeface="Arial" panose="020B0604020202020204" pitchFamily="34" charset="0"/>
              </a:rPr>
              <a:t>Problem: Corrosion, Odour and complaints</a:t>
            </a:r>
          </a:p>
        </p:txBody>
      </p:sp>
      <p:pic>
        <p:nvPicPr>
          <p:cNvPr id="22" name="Picture 21" descr="Corrosion inside well">
            <a:extLst>
              <a:ext uri="{FF2B5EF4-FFF2-40B4-BE49-F238E27FC236}">
                <a16:creationId xmlns:a16="http://schemas.microsoft.com/office/drawing/2014/main" id="{152124E4-9B16-4740-93E6-B355664CA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50" r="12909"/>
          <a:stretch/>
        </p:blipFill>
        <p:spPr>
          <a:xfrm rot="5400000">
            <a:off x="7888012" y="1994770"/>
            <a:ext cx="4784178" cy="3183953"/>
          </a:xfrm>
          <a:prstGeom prst="rect">
            <a:avLst/>
          </a:prstGeom>
        </p:spPr>
      </p:pic>
      <p:pic>
        <p:nvPicPr>
          <p:cNvPr id="7" name="Picture 6">
            <a:extLst>
              <a:ext uri="{FF2B5EF4-FFF2-40B4-BE49-F238E27FC236}">
                <a16:creationId xmlns:a16="http://schemas.microsoft.com/office/drawing/2014/main" id="{24317753-A796-45CE-A501-169E847881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27" t="-327" r="23513" b="-80"/>
          <a:stretch/>
        </p:blipFill>
        <p:spPr>
          <a:xfrm>
            <a:off x="5001849" y="1186551"/>
            <a:ext cx="3548135" cy="4784179"/>
          </a:xfrm>
          <a:prstGeom prst="rect">
            <a:avLst/>
          </a:prstGeom>
        </p:spPr>
      </p:pic>
      <p:grpSp>
        <p:nvGrpSpPr>
          <p:cNvPr id="3" name="Group 2">
            <a:extLst>
              <a:ext uri="{FF2B5EF4-FFF2-40B4-BE49-F238E27FC236}">
                <a16:creationId xmlns:a16="http://schemas.microsoft.com/office/drawing/2014/main" id="{CF3DB2FD-AFB6-E075-42E9-A830C9182917}"/>
              </a:ext>
            </a:extLst>
          </p:cNvPr>
          <p:cNvGrpSpPr/>
          <p:nvPr/>
        </p:nvGrpSpPr>
        <p:grpSpPr>
          <a:xfrm>
            <a:off x="11012289" y="530999"/>
            <a:ext cx="423660" cy="468968"/>
            <a:chOff x="11012289" y="530999"/>
            <a:chExt cx="423660" cy="468968"/>
          </a:xfrm>
        </p:grpSpPr>
        <p:sp>
          <p:nvSpPr>
            <p:cNvPr id="4" name="object 3">
              <a:extLst>
                <a:ext uri="{FF2B5EF4-FFF2-40B4-BE49-F238E27FC236}">
                  <a16:creationId xmlns:a16="http://schemas.microsoft.com/office/drawing/2014/main" id="{7B6CAE1C-C17C-E917-72F0-ED3C5A6FDE10}"/>
                </a:ext>
              </a:extLst>
            </p:cNvPr>
            <p:cNvSpPr/>
            <p:nvPr/>
          </p:nvSpPr>
          <p:spPr>
            <a:xfrm>
              <a:off x="11089873" y="726282"/>
              <a:ext cx="268605" cy="273685"/>
            </a:xfrm>
            <a:custGeom>
              <a:avLst/>
              <a:gdLst/>
              <a:ahLst/>
              <a:cxnLst/>
              <a:rect l="l" t="t" r="r" b="b"/>
              <a:pathLst>
                <a:path w="268604" h="273684">
                  <a:moveTo>
                    <a:pt x="39418" y="520"/>
                  </a:moveTo>
                  <a:lnTo>
                    <a:pt x="38707" y="1270"/>
                  </a:lnTo>
                  <a:lnTo>
                    <a:pt x="12944" y="42690"/>
                  </a:lnTo>
                  <a:lnTo>
                    <a:pt x="41" y="89662"/>
                  </a:lnTo>
                  <a:lnTo>
                    <a:pt x="0" y="138492"/>
                  </a:lnTo>
                  <a:lnTo>
                    <a:pt x="12816" y="185485"/>
                  </a:lnTo>
                  <a:lnTo>
                    <a:pt x="38491" y="226949"/>
                  </a:lnTo>
                  <a:lnTo>
                    <a:pt x="80076" y="259945"/>
                  </a:lnTo>
                  <a:lnTo>
                    <a:pt x="127328" y="273100"/>
                  </a:lnTo>
                  <a:lnTo>
                    <a:pt x="141259" y="273151"/>
                  </a:lnTo>
                  <a:lnTo>
                    <a:pt x="165265" y="268988"/>
                  </a:lnTo>
                  <a:lnTo>
                    <a:pt x="166734" y="268414"/>
                  </a:lnTo>
                  <a:lnTo>
                    <a:pt x="133741" y="268414"/>
                  </a:lnTo>
                  <a:lnTo>
                    <a:pt x="108487" y="265075"/>
                  </a:lnTo>
                  <a:lnTo>
                    <a:pt x="61044" y="242168"/>
                  </a:lnTo>
                  <a:lnTo>
                    <a:pt x="14992" y="181877"/>
                  </a:lnTo>
                  <a:lnTo>
                    <a:pt x="2305" y="135731"/>
                  </a:lnTo>
                  <a:lnTo>
                    <a:pt x="2178" y="89662"/>
                  </a:lnTo>
                  <a:lnTo>
                    <a:pt x="2280" y="87312"/>
                  </a:lnTo>
                  <a:lnTo>
                    <a:pt x="14556" y="41441"/>
                  </a:lnTo>
                  <a:lnTo>
                    <a:pt x="39418" y="520"/>
                  </a:lnTo>
                  <a:close/>
                </a:path>
                <a:path w="268604" h="273684">
                  <a:moveTo>
                    <a:pt x="228496" y="0"/>
                  </a:moveTo>
                  <a:lnTo>
                    <a:pt x="253626" y="40941"/>
                  </a:lnTo>
                  <a:lnTo>
                    <a:pt x="266189" y="87312"/>
                  </a:lnTo>
                  <a:lnTo>
                    <a:pt x="266081" y="135731"/>
                  </a:lnTo>
                  <a:lnTo>
                    <a:pt x="253486" y="181759"/>
                  </a:lnTo>
                  <a:lnTo>
                    <a:pt x="228153" y="222542"/>
                  </a:lnTo>
                  <a:lnTo>
                    <a:pt x="184400" y="256336"/>
                  </a:lnTo>
                  <a:lnTo>
                    <a:pt x="134694" y="268414"/>
                  </a:lnTo>
                  <a:lnTo>
                    <a:pt x="166734" y="268414"/>
                  </a:lnTo>
                  <a:lnTo>
                    <a:pt x="210244" y="245913"/>
                  </a:lnTo>
                  <a:lnTo>
                    <a:pt x="255664" y="185485"/>
                  </a:lnTo>
                  <a:lnTo>
                    <a:pt x="268486" y="138492"/>
                  </a:lnTo>
                  <a:lnTo>
                    <a:pt x="268446" y="89662"/>
                  </a:lnTo>
                  <a:lnTo>
                    <a:pt x="255540" y="42690"/>
                  </a:lnTo>
                  <a:lnTo>
                    <a:pt x="229766" y="1270"/>
                  </a:lnTo>
                  <a:lnTo>
                    <a:pt x="228496" y="0"/>
                  </a:lnTo>
                  <a:close/>
                </a:path>
              </a:pathLst>
            </a:custGeom>
            <a:solidFill>
              <a:srgbClr val="00A5DF"/>
            </a:solidFill>
          </p:spPr>
          <p:txBody>
            <a:bodyPr wrap="square" lIns="0" tIns="0" rIns="0" bIns="0" rtlCol="0"/>
            <a:lstStyle/>
            <a:p>
              <a:endParaRPr dirty="0"/>
            </a:p>
          </p:txBody>
        </p:sp>
        <p:sp>
          <p:nvSpPr>
            <p:cNvPr id="5" name="object 4">
              <a:extLst>
                <a:ext uri="{FF2B5EF4-FFF2-40B4-BE49-F238E27FC236}">
                  <a16:creationId xmlns:a16="http://schemas.microsoft.com/office/drawing/2014/main" id="{77C33F97-7915-6EA2-F53D-9EFC327F1405}"/>
                </a:ext>
              </a:extLst>
            </p:cNvPr>
            <p:cNvSpPr/>
            <p:nvPr/>
          </p:nvSpPr>
          <p:spPr>
            <a:xfrm>
              <a:off x="11012289" y="530999"/>
              <a:ext cx="204921" cy="468375"/>
            </a:xfrm>
            <a:prstGeom prst="rect">
              <a:avLst/>
            </a:prstGeom>
            <a:blipFill>
              <a:blip r:embed="rId5" cstate="print"/>
              <a:stretch>
                <a:fillRect/>
              </a:stretch>
            </a:blipFill>
          </p:spPr>
          <p:txBody>
            <a:bodyPr wrap="square" lIns="0" tIns="0" rIns="0" bIns="0" rtlCol="0"/>
            <a:lstStyle/>
            <a:p>
              <a:endParaRPr dirty="0"/>
            </a:p>
          </p:txBody>
        </p:sp>
        <p:sp>
          <p:nvSpPr>
            <p:cNvPr id="8" name="object 5">
              <a:extLst>
                <a:ext uri="{FF2B5EF4-FFF2-40B4-BE49-F238E27FC236}">
                  <a16:creationId xmlns:a16="http://schemas.microsoft.com/office/drawing/2014/main" id="{95BD0D04-627E-A61C-41A3-B8C772755CD7}"/>
                </a:ext>
              </a:extLst>
            </p:cNvPr>
            <p:cNvSpPr/>
            <p:nvPr/>
          </p:nvSpPr>
          <p:spPr>
            <a:xfrm>
              <a:off x="11092053" y="530999"/>
              <a:ext cx="343896" cy="468376"/>
            </a:xfrm>
            <a:prstGeom prst="rect">
              <a:avLst/>
            </a:prstGeom>
            <a:blipFill>
              <a:blip r:embed="rId6" cstate="print"/>
              <a:stretch>
                <a:fillRect/>
              </a:stretch>
            </a:blipFill>
          </p:spPr>
          <p:txBody>
            <a:bodyPr wrap="square" lIns="0" tIns="0" rIns="0" bIns="0" rtlCol="0"/>
            <a:lstStyle/>
            <a:p>
              <a:endParaRPr dirty="0"/>
            </a:p>
          </p:txBody>
        </p:sp>
      </p:grpSp>
    </p:spTree>
    <p:extLst>
      <p:ext uri="{BB962C8B-B14F-4D97-AF65-F5344CB8AC3E}">
        <p14:creationId xmlns:p14="http://schemas.microsoft.com/office/powerpoint/2010/main" val="695403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6300</TotalTime>
  <Words>1561</Words>
  <Application>Microsoft Office PowerPoint</Application>
  <PresentationFormat>Widescreen</PresentationFormat>
  <Paragraphs>241</Paragraphs>
  <Slides>29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Calibri</vt:lpstr>
      <vt:lpstr>Symbol</vt:lpstr>
      <vt:lpstr>Courier New</vt:lpstr>
      <vt:lpstr>PFBeauSansPro-Thin</vt:lpstr>
      <vt:lpstr>PF BeauSans Pro SemiBold</vt:lpstr>
      <vt:lpstr>PF BeauSans Pro Light</vt:lpstr>
      <vt:lpstr>PF BeauSans Pro Thin</vt:lpstr>
      <vt:lpstr>Arial</vt:lpstr>
      <vt:lpstr>PF BeauSans Pro</vt:lpstr>
      <vt:lpstr>Verdana</vt:lpstr>
      <vt:lpstr>Office Theme</vt:lpstr>
      <vt:lpstr>PowerPoint Presentation</vt:lpstr>
      <vt:lpstr>PowerPoint Presentation</vt:lpstr>
      <vt:lpstr>PowerPoint Presentation</vt:lpstr>
      <vt:lpstr>New challenges in Odour Control</vt:lpstr>
      <vt:lpstr>Understanding Odour</vt:lpstr>
      <vt:lpstr>H2S Removal vs Odour Removal</vt:lpstr>
      <vt:lpstr>Odour Overview</vt:lpstr>
      <vt:lpstr>PowerPoint Presentation</vt:lpstr>
      <vt:lpstr>SHPS21</vt:lpstr>
      <vt:lpstr>SHPS21 - location</vt:lpstr>
      <vt:lpstr>SHPS21 - location</vt:lpstr>
      <vt:lpstr>Options Identified</vt:lpstr>
      <vt:lpstr>PowerPoint Presentation</vt:lpstr>
      <vt:lpstr>Trial unit</vt:lpstr>
      <vt:lpstr>SHPS21</vt:lpstr>
      <vt:lpstr>SHPS21</vt:lpstr>
      <vt:lpstr>Downstream Effect</vt:lpstr>
      <vt:lpstr>Downstream Effect</vt:lpstr>
      <vt:lpstr>TOTEX comparison</vt:lpstr>
      <vt:lpstr>PowerPoint Presentation</vt:lpstr>
      <vt:lpstr>Odour and Corrosion Control</vt:lpstr>
      <vt:lpstr>Sewer Sulphide Cycle</vt:lpstr>
      <vt:lpstr>About Ozone</vt:lpstr>
      <vt:lpstr>How It Works</vt:lpstr>
      <vt:lpstr>Ideal Application</vt:lpstr>
      <vt:lpstr>Typical OdoZone Footprint</vt:lpstr>
      <vt:lpstr>Conclusion</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Audley</dc:creator>
  <cp:lastModifiedBy>Andrew Fleming</cp:lastModifiedBy>
  <cp:revision>163</cp:revision>
  <cp:lastPrinted>2020-03-24T02:31:35Z</cp:lastPrinted>
  <dcterms:created xsi:type="dcterms:W3CDTF">2019-06-04T00:15:16Z</dcterms:created>
  <dcterms:modified xsi:type="dcterms:W3CDTF">2022-10-17T20:25:54Z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2019-06-04T00:00:00Z</vt:filetime>
  </property>
  <property fmtid="{D5CDD505-2E9C-101B-9397-08002B2CF9AE}" pid="3" name="Creator">
    <vt:lpwstr>Adobe InDesign 14.0 (Macintosh)</vt:lpwstr>
  </property>
  <property fmtid="{D5CDD505-2E9C-101B-9397-08002B2CF9AE}" pid="4" name="LastSaved">
    <vt:filetime>2019-06-04T00:00:00Z</vt:filetime>
  </property>
</Properties>
</file>