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  <p:sldMasterId id="2147483725" r:id="rId3"/>
    <p:sldMasterId id="2147483681" r:id="rId4"/>
    <p:sldMasterId id="2147483709" r:id="rId5"/>
    <p:sldMasterId id="2147483760" r:id="rId6"/>
  </p:sldMasterIdLst>
  <p:notesMasterIdLst>
    <p:notesMasterId r:id="rId50"/>
  </p:notesMasterIdLst>
  <p:handoutMasterIdLst>
    <p:handoutMasterId r:id="rId51"/>
  </p:handoutMasterIdLst>
  <p:sldIdLst>
    <p:sldId id="772" r:id="rId7"/>
    <p:sldId id="781" r:id="rId8"/>
    <p:sldId id="1004" r:id="rId9"/>
    <p:sldId id="1005" r:id="rId10"/>
    <p:sldId id="1006" r:id="rId11"/>
    <p:sldId id="1007" r:id="rId12"/>
    <p:sldId id="1008" r:id="rId13"/>
    <p:sldId id="1009" r:id="rId14"/>
    <p:sldId id="1010" r:id="rId15"/>
    <p:sldId id="766" r:id="rId16"/>
    <p:sldId id="1001" r:id="rId17"/>
    <p:sldId id="656" r:id="rId18"/>
    <p:sldId id="1011" r:id="rId19"/>
    <p:sldId id="1048" r:id="rId20"/>
    <p:sldId id="273" r:id="rId21"/>
    <p:sldId id="1013" r:id="rId22"/>
    <p:sldId id="1039" r:id="rId23"/>
    <p:sldId id="1040" r:id="rId24"/>
    <p:sldId id="1044" r:id="rId25"/>
    <p:sldId id="1041" r:id="rId26"/>
    <p:sldId id="1042" r:id="rId27"/>
    <p:sldId id="1043" r:id="rId28"/>
    <p:sldId id="978" r:id="rId29"/>
    <p:sldId id="1017" r:id="rId30"/>
    <p:sldId id="1022" r:id="rId31"/>
    <p:sldId id="984" r:id="rId32"/>
    <p:sldId id="1018" r:id="rId33"/>
    <p:sldId id="1045" r:id="rId34"/>
    <p:sldId id="1021" r:id="rId35"/>
    <p:sldId id="869" r:id="rId36"/>
    <p:sldId id="1033" r:id="rId37"/>
    <p:sldId id="1023" r:id="rId38"/>
    <p:sldId id="1031" r:id="rId39"/>
    <p:sldId id="1034" r:id="rId40"/>
    <p:sldId id="1000" r:id="rId41"/>
    <p:sldId id="962" r:id="rId42"/>
    <p:sldId id="1049" r:id="rId43"/>
    <p:sldId id="1035" r:id="rId44"/>
    <p:sldId id="982" r:id="rId45"/>
    <p:sldId id="1038" r:id="rId46"/>
    <p:sldId id="1050" r:id="rId47"/>
    <p:sldId id="327" r:id="rId48"/>
    <p:sldId id="27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1" userDrawn="1">
          <p15:clr>
            <a:srgbClr val="A4A3A4"/>
          </p15:clr>
        </p15:guide>
        <p15:guide id="4" orient="horz" pos="822" userDrawn="1">
          <p15:clr>
            <a:srgbClr val="A4A3A4"/>
          </p15:clr>
        </p15:guide>
        <p15:guide id="5" orient="horz" pos="14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Winsbury" initials="KW" lastIdx="28" clrIdx="0"/>
  <p:cmAuthor id="2" name="Microsoft Office User" initials="Office" lastIdx="6" clrIdx="1"/>
  <p:cmAuthor id="3" name="Microsoft Office User" initials="Office [2]" lastIdx="1" clrIdx="2"/>
  <p:cmAuthor id="4" name="Microsoft Office User" initials="Office [3]" lastIdx="1" clrIdx="3"/>
  <p:cmAuthor id="5" name="Microsoft Office User" initials="Office [4]" lastIdx="1" clrIdx="4"/>
  <p:cmAuthor id="6" name="Microsoft Office User" initials="Office [5]" lastIdx="1" clrIdx="5"/>
  <p:cmAuthor id="7" name="Microsoft Office User" initials="Office [6]" lastIdx="1" clrIdx="6"/>
  <p:cmAuthor id="8" name="Microsoft Office User" initials="Office [7]" lastIdx="1" clrIdx="7"/>
  <p:cmAuthor id="9" name="Microsoft Office User" initials="Office [8]" lastIdx="1" clrIdx="8"/>
  <p:cmAuthor id="10" name="Microsoft Office User" initials="Office [9]" lastIdx="1" clrIdx="9"/>
  <p:cmAuthor id="11" name="Microsoft Office User" initials="Office [10]" lastIdx="1" clrIdx="10"/>
  <p:cmAuthor id="12" name="Microsoft Office User" initials="Office [11]" lastIdx="1" clrIdx="11"/>
  <p:cmAuthor id="13" name="Microsoft Office User" initials="Office [12]" lastIdx="1" clrIdx="12"/>
  <p:cmAuthor id="14" name="Microsoft Office User" initials="Office [13]" lastIdx="1" clrIdx="13"/>
  <p:cmAuthor id="15" name="Microsoft Office User" initials="Office [14]" lastIdx="1" clrIdx="14"/>
  <p:cmAuthor id="16" name="Microsoft Office User" initials="Office [15]" lastIdx="1" clrIdx="15"/>
  <p:cmAuthor id="17" name="Microsoft Office User" initials="Office [16]" lastIdx="1" clrIdx="16"/>
  <p:cmAuthor id="18" name="Microsoft Office User" initials="Office [17]" lastIdx="1" clrIdx="17"/>
  <p:cmAuthor id="19" name="Microsoft Office User" initials="Office [18]" lastIdx="1" clrIdx="18"/>
  <p:cmAuthor id="20" name="Microsoft Office User" initials="Office [19]" lastIdx="1" clrIdx="19"/>
  <p:cmAuthor id="21" name="Microsoft Office User" initials="Office [20]" lastIdx="1" clrIdx="20"/>
  <p:cmAuthor id="22" name="Microsoft Office User" initials="Office [21]" lastIdx="1" clrIdx="21"/>
  <p:cmAuthor id="23" name="Microsoft Office User" initials="Office [22]" lastIdx="1" clrIdx="22"/>
  <p:cmAuthor id="24" name="Microsoft Office User" initials="Office [23]" lastIdx="1" clrIdx="23"/>
  <p:cmAuthor id="25" name="Mick Thorp" initials="MT" lastIdx="18" clrIdx="24">
    <p:extLst>
      <p:ext uri="{19B8F6BF-5375-455C-9EA6-DF929625EA0E}">
        <p15:presenceInfo xmlns:p15="http://schemas.microsoft.com/office/powerpoint/2012/main" userId="edd2d465-0613-4db3-8ebe-e7da5600e2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6070"/>
    <a:srgbClr val="F8F8F8"/>
    <a:srgbClr val="F2F2F2"/>
    <a:srgbClr val="9DDAF1"/>
    <a:srgbClr val="4B6897"/>
    <a:srgbClr val="FFCA66"/>
    <a:srgbClr val="F89E54"/>
    <a:srgbClr val="9ADAF3"/>
    <a:srgbClr val="E6E7E9"/>
    <a:srgbClr val="C7C8C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EF566D5-54C3-41CA-8DC3-49CA79C4DFA9}">
  <a:tblStyle styleId="{1EF566D5-54C3-41CA-8DC3-49CA79C4DFA9}" styleName="DOWNER TABLE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bg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2H>
      <a:tcStyle>
        <a:tcBdr/>
        <a:fill>
          <a:solidFill>
            <a:srgbClr val="E6E7E9"/>
          </a:solidFill>
        </a:fill>
      </a:tcStyle>
    </a:band2H>
    <a:band1V>
      <a:tcStyle>
        <a:tcBdr/>
      </a:tcStyle>
    </a:band1V>
    <a:band2V>
      <a:tcStyle>
        <a:tcBdr/>
        <a:fill>
          <a:solidFill>
            <a:srgbClr val="9ADAF3"/>
          </a:solidFill>
        </a:fill>
      </a:tcStyle>
    </a:band2V>
    <a:lastCol>
      <a:tcTxStyle b="on">
        <a:fontRef idx="minor">
          <a:prstClr val="black"/>
        </a:fontRef>
        <a:prstClr val="black"/>
      </a:tcTxStyle>
      <a:tcStyle>
        <a:tcBdr/>
      </a:tcStyle>
    </a:lastCol>
    <a:firstCol>
      <a:tcTxStyle b="on">
        <a:fontRef idx="minor">
          <a:prstClr val="white"/>
        </a:fontRef>
        <a:schemeClr val="lt1"/>
      </a:tcTxStyle>
      <a:tcStyle>
        <a:tcBdr/>
        <a:fill>
          <a:solidFill>
            <a:srgbClr val="58595B"/>
          </a:solidFill>
        </a:fill>
      </a:tcStyle>
    </a:firstCol>
    <a:lastRow>
      <a:tcTxStyle b="on">
        <a:fontRef idx="minor">
          <a:prstClr val="black"/>
        </a:fontRef>
        <a:prstClr val="black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rgbClr val="9ADAF3"/>
          </a:solidFill>
        </a:fill>
      </a:tcStyle>
    </a:lastRow>
    <a:firstRow>
      <a:tcTxStyle b="on">
        <a:fontRef idx="major">
          <a:prstClr val="white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rgbClr val="58595B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1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012" y="140"/>
      </p:cViewPr>
      <p:guideLst>
        <p:guide orient="horz"/>
        <p:guide pos="3840"/>
        <p:guide orient="horz" pos="3921"/>
        <p:guide orient="horz" pos="822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Sheet3!$C$1</c:f>
              <c:strCache>
                <c:ptCount val="1"/>
                <c:pt idx="0">
                  <c:v>NZ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CB0-43A2-82E6-0D8025E0E9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CB0-43A2-82E6-0D8025E0E9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Sheet3!$B$2:$B$3</c:f>
              <c:strCache>
                <c:ptCount val="2"/>
                <c:pt idx="0">
                  <c:v>Beneficial Reuse</c:v>
                </c:pt>
                <c:pt idx="1">
                  <c:v>Landfill/Quarry Rehab</c:v>
                </c:pt>
              </c:strCache>
            </c:strRef>
          </c:cat>
          <c:val>
            <c:numRef>
              <c:f>Sheet3!$C$2:$C$3</c:f>
              <c:numCache>
                <c:formatCode>General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B0-43A2-82E6-0D8025E0E98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Sheet3!$D$1</c:f>
              <c:strCache>
                <c:ptCount val="1"/>
                <c:pt idx="0">
                  <c:v>Australia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DCD-4EEA-B819-B59674D739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DCD-4EEA-B819-B59674D739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Sheet3!$B$2:$B$3</c:f>
              <c:strCache>
                <c:ptCount val="2"/>
                <c:pt idx="0">
                  <c:v>Beneficial Reuse</c:v>
                </c:pt>
                <c:pt idx="1">
                  <c:v>Landfill/Quarry Rehab</c:v>
                </c:pt>
              </c:strCache>
            </c:strRef>
          </c:cat>
          <c:val>
            <c:numRef>
              <c:f>Sheet3!$D$2:$D$3</c:f>
              <c:numCache>
                <c:formatCode>General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CD-4EEA-B819-B59674D739B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080DE-C153-4C12-8C6D-235F140C531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8F9BF20D-9AF4-4B61-A97C-2D035EC72586}">
      <dgm:prSet phldrT="[Text]" custT="1"/>
      <dgm:spPr/>
      <dgm:t>
        <a:bodyPr/>
        <a:lstStyle/>
        <a:p>
          <a:r>
            <a:rPr lang="en-NZ" sz="1800" dirty="0"/>
            <a:t>1</a:t>
          </a:r>
          <a:r>
            <a:rPr lang="en-NZ" sz="1800" baseline="30000" dirty="0"/>
            <a:t>st</a:t>
          </a:r>
          <a:r>
            <a:rPr lang="en-NZ" sz="1800" dirty="0"/>
            <a:t> proof concept (Downer/Pyrocal)</a:t>
          </a:r>
        </a:p>
      </dgm:t>
    </dgm:pt>
    <dgm:pt modelId="{043CC2FC-553E-496A-9BDD-23D4C4B16FB8}" type="parTrans" cxnId="{439176DF-E7D9-4E57-A3B1-C1758D45BC4C}">
      <dgm:prSet/>
      <dgm:spPr/>
      <dgm:t>
        <a:bodyPr/>
        <a:lstStyle/>
        <a:p>
          <a:endParaRPr lang="en-NZ" sz="1600"/>
        </a:p>
      </dgm:t>
    </dgm:pt>
    <dgm:pt modelId="{D2982B6A-B214-42ED-A798-3B8040F4B6DF}" type="sibTrans" cxnId="{439176DF-E7D9-4E57-A3B1-C1758D45BC4C}">
      <dgm:prSet/>
      <dgm:spPr/>
      <dgm:t>
        <a:bodyPr/>
        <a:lstStyle/>
        <a:p>
          <a:endParaRPr lang="en-NZ" sz="1600"/>
        </a:p>
      </dgm:t>
    </dgm:pt>
    <dgm:pt modelId="{A3D4595E-82DA-4A89-B82A-63695D8C8A12}">
      <dgm:prSet phldrT="[Text]" custT="1"/>
      <dgm:spPr/>
      <dgm:t>
        <a:bodyPr/>
        <a:lstStyle/>
        <a:p>
          <a:r>
            <a:rPr lang="en-NZ" sz="1400" dirty="0"/>
            <a:t>Concept design and technology investigations (Downer</a:t>
          </a:r>
          <a:r>
            <a:rPr lang="en-NZ" sz="1600" dirty="0"/>
            <a:t>)</a:t>
          </a:r>
        </a:p>
      </dgm:t>
    </dgm:pt>
    <dgm:pt modelId="{A02868BC-B804-43B8-8213-C3342A0B30C2}" type="parTrans" cxnId="{A01F5185-98F9-4C19-B60D-6A6136667F85}">
      <dgm:prSet/>
      <dgm:spPr/>
      <dgm:t>
        <a:bodyPr/>
        <a:lstStyle/>
        <a:p>
          <a:endParaRPr lang="en-NZ" sz="1600"/>
        </a:p>
      </dgm:t>
    </dgm:pt>
    <dgm:pt modelId="{BD3AAF36-2C1B-4B9F-965C-9553F3999958}" type="sibTrans" cxnId="{A01F5185-98F9-4C19-B60D-6A6136667F85}">
      <dgm:prSet/>
      <dgm:spPr/>
      <dgm:t>
        <a:bodyPr/>
        <a:lstStyle/>
        <a:p>
          <a:endParaRPr lang="en-NZ" sz="1600"/>
        </a:p>
      </dgm:t>
    </dgm:pt>
    <dgm:pt modelId="{A4D6DD46-CCF9-468D-8422-34212878121C}">
      <dgm:prSet phldrT="[Text]" custT="1"/>
      <dgm:spPr/>
      <dgm:t>
        <a:bodyPr/>
        <a:lstStyle/>
        <a:p>
          <a:r>
            <a:rPr lang="en-NZ" sz="1600" dirty="0"/>
            <a:t>Concept introduced (Downer)</a:t>
          </a:r>
        </a:p>
      </dgm:t>
    </dgm:pt>
    <dgm:pt modelId="{84E75AA0-68DE-4384-BAE7-6FE05850BFB8}" type="parTrans" cxnId="{F6DEA131-850B-4D77-9E6A-B5B9E228F9BC}">
      <dgm:prSet/>
      <dgm:spPr/>
      <dgm:t>
        <a:bodyPr/>
        <a:lstStyle/>
        <a:p>
          <a:endParaRPr lang="en-NZ" sz="1600"/>
        </a:p>
      </dgm:t>
    </dgm:pt>
    <dgm:pt modelId="{48234DCF-C49D-484E-AD5E-C7D2C8E61FE5}" type="sibTrans" cxnId="{F6DEA131-850B-4D77-9E6A-B5B9E228F9BC}">
      <dgm:prSet/>
      <dgm:spPr/>
      <dgm:t>
        <a:bodyPr/>
        <a:lstStyle/>
        <a:p>
          <a:endParaRPr lang="en-NZ" sz="1600"/>
        </a:p>
      </dgm:t>
    </dgm:pt>
    <dgm:pt modelId="{48ED49AB-5894-473D-B438-837575428CE7}">
      <dgm:prSet custT="1"/>
      <dgm:spPr/>
      <dgm:t>
        <a:bodyPr/>
        <a:lstStyle/>
        <a:p>
          <a:r>
            <a:rPr lang="en-NZ" sz="1600" dirty="0"/>
            <a:t>Part-funding sought from ARENA</a:t>
          </a:r>
        </a:p>
      </dgm:t>
    </dgm:pt>
    <dgm:pt modelId="{B978AEFD-0231-49A6-A001-3CC301F4CBC2}" type="parTrans" cxnId="{2A796F51-6095-4976-A49C-B2CDDF2CE8EC}">
      <dgm:prSet/>
      <dgm:spPr/>
      <dgm:t>
        <a:bodyPr/>
        <a:lstStyle/>
        <a:p>
          <a:endParaRPr lang="en-NZ" sz="1600"/>
        </a:p>
      </dgm:t>
    </dgm:pt>
    <dgm:pt modelId="{42A7EA17-7DE2-45AE-8B05-437CE56CE168}" type="sibTrans" cxnId="{2A796F51-6095-4976-A49C-B2CDDF2CE8EC}">
      <dgm:prSet/>
      <dgm:spPr/>
      <dgm:t>
        <a:bodyPr/>
        <a:lstStyle/>
        <a:p>
          <a:endParaRPr lang="en-NZ" sz="1600"/>
        </a:p>
      </dgm:t>
    </dgm:pt>
    <dgm:pt modelId="{FE2F0D69-136F-4993-BD59-AD608F7A187D}">
      <dgm:prSet custT="1"/>
      <dgm:spPr/>
      <dgm:t>
        <a:bodyPr/>
        <a:lstStyle/>
        <a:p>
          <a:r>
            <a:rPr lang="en-NZ" sz="1600" dirty="0"/>
            <a:t>$2.5M full-scale demo. Business case approved.</a:t>
          </a:r>
        </a:p>
      </dgm:t>
    </dgm:pt>
    <dgm:pt modelId="{21F3781A-6976-4B8A-B73D-B54C15291839}" type="parTrans" cxnId="{C2955326-5AE1-4AC5-813A-E40065439BCB}">
      <dgm:prSet/>
      <dgm:spPr/>
      <dgm:t>
        <a:bodyPr/>
        <a:lstStyle/>
        <a:p>
          <a:endParaRPr lang="en-NZ" sz="1600"/>
        </a:p>
      </dgm:t>
    </dgm:pt>
    <dgm:pt modelId="{C8528BC1-CE78-4FE6-9E68-6BBEF1C1AC54}" type="sibTrans" cxnId="{C2955326-5AE1-4AC5-813A-E40065439BCB}">
      <dgm:prSet/>
      <dgm:spPr/>
      <dgm:t>
        <a:bodyPr/>
        <a:lstStyle/>
        <a:p>
          <a:endParaRPr lang="en-NZ" sz="1600"/>
        </a:p>
      </dgm:t>
    </dgm:pt>
    <dgm:pt modelId="{22E72368-6AA6-462F-8827-E7DEF7461848}">
      <dgm:prSet custT="1"/>
      <dgm:spPr/>
      <dgm:t>
        <a:bodyPr/>
        <a:lstStyle/>
        <a:p>
          <a:r>
            <a:rPr lang="en-NZ" sz="1400" dirty="0"/>
            <a:t>Final design and plant construction</a:t>
          </a:r>
        </a:p>
      </dgm:t>
    </dgm:pt>
    <dgm:pt modelId="{40391195-3367-4950-A8EE-23E50FDEC3AE}" type="parTrans" cxnId="{1C61CD21-6B24-4949-928B-F7EB670EFDE0}">
      <dgm:prSet/>
      <dgm:spPr/>
      <dgm:t>
        <a:bodyPr/>
        <a:lstStyle/>
        <a:p>
          <a:endParaRPr lang="en-NZ" sz="1600"/>
        </a:p>
      </dgm:t>
    </dgm:pt>
    <dgm:pt modelId="{A06B4441-C8F7-4533-8270-825EDC7E1076}" type="sibTrans" cxnId="{1C61CD21-6B24-4949-928B-F7EB670EFDE0}">
      <dgm:prSet/>
      <dgm:spPr/>
      <dgm:t>
        <a:bodyPr/>
        <a:lstStyle/>
        <a:p>
          <a:endParaRPr lang="en-NZ" sz="1600"/>
        </a:p>
      </dgm:t>
    </dgm:pt>
    <dgm:pt modelId="{706515E9-9966-4F25-878C-97A35E87099E}">
      <dgm:prSet custT="1"/>
      <dgm:spPr/>
      <dgm:t>
        <a:bodyPr/>
        <a:lstStyle/>
        <a:p>
          <a:r>
            <a:rPr lang="en-NZ" sz="1600" dirty="0"/>
            <a:t>Commissioning</a:t>
          </a:r>
        </a:p>
      </dgm:t>
    </dgm:pt>
    <dgm:pt modelId="{8750CFBF-E344-4353-9E85-C7D9506C6E58}" type="parTrans" cxnId="{1F11BF77-37B4-42DC-8CFA-5D503B89E1F1}">
      <dgm:prSet/>
      <dgm:spPr/>
      <dgm:t>
        <a:bodyPr/>
        <a:lstStyle/>
        <a:p>
          <a:endParaRPr lang="en-NZ" sz="1600"/>
        </a:p>
      </dgm:t>
    </dgm:pt>
    <dgm:pt modelId="{B3D9F64C-BBCC-48AC-91A4-14D94D402A3B}" type="sibTrans" cxnId="{1F11BF77-37B4-42DC-8CFA-5D503B89E1F1}">
      <dgm:prSet/>
      <dgm:spPr/>
      <dgm:t>
        <a:bodyPr/>
        <a:lstStyle/>
        <a:p>
          <a:endParaRPr lang="en-NZ" sz="1600"/>
        </a:p>
      </dgm:t>
    </dgm:pt>
    <dgm:pt modelId="{30150C99-4B0F-44E8-BF37-82A039500307}">
      <dgm:prSet custT="1"/>
      <dgm:spPr/>
      <dgm:t>
        <a:bodyPr/>
        <a:lstStyle/>
        <a:p>
          <a:r>
            <a:rPr lang="en-NZ" sz="1400" dirty="0"/>
            <a:t>FIRST BIOCHAR PRODUCED!!</a:t>
          </a:r>
        </a:p>
      </dgm:t>
    </dgm:pt>
    <dgm:pt modelId="{DEFAB60D-906B-4987-8427-86F1DC402059}" type="parTrans" cxnId="{40A88F21-8E2A-4BE3-AACE-7424620F174D}">
      <dgm:prSet/>
      <dgm:spPr/>
      <dgm:t>
        <a:bodyPr/>
        <a:lstStyle/>
        <a:p>
          <a:endParaRPr lang="en-NZ" sz="1600"/>
        </a:p>
      </dgm:t>
    </dgm:pt>
    <dgm:pt modelId="{ACF5CFE2-CFE0-40BB-9ADD-FDA562CF3477}" type="sibTrans" cxnId="{40A88F21-8E2A-4BE3-AACE-7424620F174D}">
      <dgm:prSet/>
      <dgm:spPr/>
      <dgm:t>
        <a:bodyPr/>
        <a:lstStyle/>
        <a:p>
          <a:endParaRPr lang="en-NZ" sz="1600"/>
        </a:p>
      </dgm:t>
    </dgm:pt>
    <dgm:pt modelId="{C9AB7C19-2268-4E67-AA87-1AF2C127402D}" type="pres">
      <dgm:prSet presAssocID="{C55080DE-C153-4C12-8C6D-235F140C5317}" presName="Name0" presStyleCnt="0">
        <dgm:presLayoutVars>
          <dgm:dir/>
          <dgm:resizeHandles val="exact"/>
        </dgm:presLayoutVars>
      </dgm:prSet>
      <dgm:spPr/>
    </dgm:pt>
    <dgm:pt modelId="{AA5DEF64-6517-4C03-BDED-0A67EB701C4F}" type="pres">
      <dgm:prSet presAssocID="{C55080DE-C153-4C12-8C6D-235F140C5317}" presName="arrow" presStyleLbl="bgShp" presStyleIdx="0" presStyleCnt="1"/>
      <dgm:spPr/>
    </dgm:pt>
    <dgm:pt modelId="{BF6D2108-9E8F-436D-93B9-E255F063B0BF}" type="pres">
      <dgm:prSet presAssocID="{C55080DE-C153-4C12-8C6D-235F140C5317}" presName="points" presStyleCnt="0"/>
      <dgm:spPr/>
    </dgm:pt>
    <dgm:pt modelId="{C10F4B9D-AB8D-425A-ABEA-3E748821019C}" type="pres">
      <dgm:prSet presAssocID="{8F9BF20D-9AF4-4B61-A97C-2D035EC72586}" presName="compositeA" presStyleCnt="0"/>
      <dgm:spPr/>
    </dgm:pt>
    <dgm:pt modelId="{968ABF9F-1AB1-49F7-8E69-0A8CAA9958E9}" type="pres">
      <dgm:prSet presAssocID="{8F9BF20D-9AF4-4B61-A97C-2D035EC72586}" presName="textA" presStyleLbl="revTx" presStyleIdx="0" presStyleCnt="8">
        <dgm:presLayoutVars>
          <dgm:bulletEnabled val="1"/>
        </dgm:presLayoutVars>
      </dgm:prSet>
      <dgm:spPr/>
    </dgm:pt>
    <dgm:pt modelId="{9DCB125A-1F79-413D-8A4C-16993AD28798}" type="pres">
      <dgm:prSet presAssocID="{8F9BF20D-9AF4-4B61-A97C-2D035EC72586}" presName="circleA" presStyleLbl="node1" presStyleIdx="0" presStyleCnt="8"/>
      <dgm:spPr/>
    </dgm:pt>
    <dgm:pt modelId="{7A7353AB-8C0D-46C5-8291-CB6A8AB059F5}" type="pres">
      <dgm:prSet presAssocID="{8F9BF20D-9AF4-4B61-A97C-2D035EC72586}" presName="spaceA" presStyleCnt="0"/>
      <dgm:spPr/>
    </dgm:pt>
    <dgm:pt modelId="{90BC8282-FDE5-47BB-8972-B2F66D8484C0}" type="pres">
      <dgm:prSet presAssocID="{D2982B6A-B214-42ED-A798-3B8040F4B6DF}" presName="space" presStyleCnt="0"/>
      <dgm:spPr/>
    </dgm:pt>
    <dgm:pt modelId="{FBFBED27-6220-4311-82FB-BF91A6B67422}" type="pres">
      <dgm:prSet presAssocID="{A3D4595E-82DA-4A89-B82A-63695D8C8A12}" presName="compositeB" presStyleCnt="0"/>
      <dgm:spPr/>
    </dgm:pt>
    <dgm:pt modelId="{48B66488-E40D-4229-B21B-BC85EDCA79F3}" type="pres">
      <dgm:prSet presAssocID="{A3D4595E-82DA-4A89-B82A-63695D8C8A12}" presName="textB" presStyleLbl="revTx" presStyleIdx="1" presStyleCnt="8" custScaleX="117110">
        <dgm:presLayoutVars>
          <dgm:bulletEnabled val="1"/>
        </dgm:presLayoutVars>
      </dgm:prSet>
      <dgm:spPr/>
    </dgm:pt>
    <dgm:pt modelId="{C80972BD-AA85-461A-AAE4-33147C598AE6}" type="pres">
      <dgm:prSet presAssocID="{A3D4595E-82DA-4A89-B82A-63695D8C8A12}" presName="circleB" presStyleLbl="node1" presStyleIdx="1" presStyleCnt="8"/>
      <dgm:spPr/>
    </dgm:pt>
    <dgm:pt modelId="{F1D6217D-FD9F-47FE-9AE6-F2578DA06492}" type="pres">
      <dgm:prSet presAssocID="{A3D4595E-82DA-4A89-B82A-63695D8C8A12}" presName="spaceB" presStyleCnt="0"/>
      <dgm:spPr/>
    </dgm:pt>
    <dgm:pt modelId="{B5E8B8BB-01F6-4E81-BAC1-69292D5AC4F7}" type="pres">
      <dgm:prSet presAssocID="{BD3AAF36-2C1B-4B9F-965C-9553F3999958}" presName="space" presStyleCnt="0"/>
      <dgm:spPr/>
    </dgm:pt>
    <dgm:pt modelId="{ABED9B4A-841F-4075-9900-E431F76E2C3F}" type="pres">
      <dgm:prSet presAssocID="{A4D6DD46-CCF9-468D-8422-34212878121C}" presName="compositeA" presStyleCnt="0"/>
      <dgm:spPr/>
    </dgm:pt>
    <dgm:pt modelId="{8BF3AF3E-640A-4C52-ADAA-7C4025E986FC}" type="pres">
      <dgm:prSet presAssocID="{A4D6DD46-CCF9-468D-8422-34212878121C}" presName="textA" presStyleLbl="revTx" presStyleIdx="2" presStyleCnt="8">
        <dgm:presLayoutVars>
          <dgm:bulletEnabled val="1"/>
        </dgm:presLayoutVars>
      </dgm:prSet>
      <dgm:spPr/>
    </dgm:pt>
    <dgm:pt modelId="{0CCADDF2-2539-4D53-AF71-112AE658E787}" type="pres">
      <dgm:prSet presAssocID="{A4D6DD46-CCF9-468D-8422-34212878121C}" presName="circleA" presStyleLbl="node1" presStyleIdx="2" presStyleCnt="8"/>
      <dgm:spPr/>
    </dgm:pt>
    <dgm:pt modelId="{8DE36D1D-5DEA-4749-867C-14D801A93B58}" type="pres">
      <dgm:prSet presAssocID="{A4D6DD46-CCF9-468D-8422-34212878121C}" presName="spaceA" presStyleCnt="0"/>
      <dgm:spPr/>
    </dgm:pt>
    <dgm:pt modelId="{620E6C86-9196-4A8B-B22D-9937584083CD}" type="pres">
      <dgm:prSet presAssocID="{48234DCF-C49D-484E-AD5E-C7D2C8E61FE5}" presName="space" presStyleCnt="0"/>
      <dgm:spPr/>
    </dgm:pt>
    <dgm:pt modelId="{37FCB2E1-6FA7-4426-AE54-349890EDFF2B}" type="pres">
      <dgm:prSet presAssocID="{48ED49AB-5894-473D-B438-837575428CE7}" presName="compositeB" presStyleCnt="0"/>
      <dgm:spPr/>
    </dgm:pt>
    <dgm:pt modelId="{EF3CE818-0B37-4C33-935C-329316FDA075}" type="pres">
      <dgm:prSet presAssocID="{48ED49AB-5894-473D-B438-837575428CE7}" presName="textB" presStyleLbl="revTx" presStyleIdx="3" presStyleCnt="8">
        <dgm:presLayoutVars>
          <dgm:bulletEnabled val="1"/>
        </dgm:presLayoutVars>
      </dgm:prSet>
      <dgm:spPr/>
    </dgm:pt>
    <dgm:pt modelId="{27AB74B8-5B4E-4A0B-95E3-D493909C33B9}" type="pres">
      <dgm:prSet presAssocID="{48ED49AB-5894-473D-B438-837575428CE7}" presName="circleB" presStyleLbl="node1" presStyleIdx="3" presStyleCnt="8"/>
      <dgm:spPr/>
    </dgm:pt>
    <dgm:pt modelId="{D6071C76-2B23-45D2-9176-A3D80EA9004D}" type="pres">
      <dgm:prSet presAssocID="{48ED49AB-5894-473D-B438-837575428CE7}" presName="spaceB" presStyleCnt="0"/>
      <dgm:spPr/>
    </dgm:pt>
    <dgm:pt modelId="{D1A1CDA1-0F0B-4FBC-A978-C3F8B5D2E3CB}" type="pres">
      <dgm:prSet presAssocID="{42A7EA17-7DE2-45AE-8B05-437CE56CE168}" presName="space" presStyleCnt="0"/>
      <dgm:spPr/>
    </dgm:pt>
    <dgm:pt modelId="{2CA52727-FBA4-44FC-B0A1-92830ACD2DC9}" type="pres">
      <dgm:prSet presAssocID="{FE2F0D69-136F-4993-BD59-AD608F7A187D}" presName="compositeA" presStyleCnt="0"/>
      <dgm:spPr/>
    </dgm:pt>
    <dgm:pt modelId="{4AF96ACD-6311-4404-AB74-3D60A1B92875}" type="pres">
      <dgm:prSet presAssocID="{FE2F0D69-136F-4993-BD59-AD608F7A187D}" presName="textA" presStyleLbl="revTx" presStyleIdx="4" presStyleCnt="8">
        <dgm:presLayoutVars>
          <dgm:bulletEnabled val="1"/>
        </dgm:presLayoutVars>
      </dgm:prSet>
      <dgm:spPr/>
    </dgm:pt>
    <dgm:pt modelId="{F5C655D7-F39E-4FA2-BAF8-57B6C8EFDDC7}" type="pres">
      <dgm:prSet presAssocID="{FE2F0D69-136F-4993-BD59-AD608F7A187D}" presName="circleA" presStyleLbl="node1" presStyleIdx="4" presStyleCnt="8"/>
      <dgm:spPr/>
    </dgm:pt>
    <dgm:pt modelId="{A6251DE3-F8B2-411A-A847-3BF28271EC98}" type="pres">
      <dgm:prSet presAssocID="{FE2F0D69-136F-4993-BD59-AD608F7A187D}" presName="spaceA" presStyleCnt="0"/>
      <dgm:spPr/>
    </dgm:pt>
    <dgm:pt modelId="{5C180076-AC6E-4006-89ED-B8A0C5DADC00}" type="pres">
      <dgm:prSet presAssocID="{C8528BC1-CE78-4FE6-9E68-6BBEF1C1AC54}" presName="space" presStyleCnt="0"/>
      <dgm:spPr/>
    </dgm:pt>
    <dgm:pt modelId="{FF287EDB-BA73-45E0-81D8-AFD7A56FCD25}" type="pres">
      <dgm:prSet presAssocID="{22E72368-6AA6-462F-8827-E7DEF7461848}" presName="compositeB" presStyleCnt="0"/>
      <dgm:spPr/>
    </dgm:pt>
    <dgm:pt modelId="{4F5D9CEA-3E97-4578-AFB9-1E0AB4CB551D}" type="pres">
      <dgm:prSet presAssocID="{22E72368-6AA6-462F-8827-E7DEF7461848}" presName="textB" presStyleLbl="revTx" presStyleIdx="5" presStyleCnt="8">
        <dgm:presLayoutVars>
          <dgm:bulletEnabled val="1"/>
        </dgm:presLayoutVars>
      </dgm:prSet>
      <dgm:spPr/>
    </dgm:pt>
    <dgm:pt modelId="{AF486ABC-0A83-43A1-8350-FF7EEF392884}" type="pres">
      <dgm:prSet presAssocID="{22E72368-6AA6-462F-8827-E7DEF7461848}" presName="circleB" presStyleLbl="node1" presStyleIdx="5" presStyleCnt="8"/>
      <dgm:spPr/>
    </dgm:pt>
    <dgm:pt modelId="{DDB286DE-9E9C-49CB-8DF1-A3A8ECEB2489}" type="pres">
      <dgm:prSet presAssocID="{22E72368-6AA6-462F-8827-E7DEF7461848}" presName="spaceB" presStyleCnt="0"/>
      <dgm:spPr/>
    </dgm:pt>
    <dgm:pt modelId="{8C0357F3-15D8-4E22-8CFC-BBF082451B22}" type="pres">
      <dgm:prSet presAssocID="{A06B4441-C8F7-4533-8270-825EDC7E1076}" presName="space" presStyleCnt="0"/>
      <dgm:spPr/>
    </dgm:pt>
    <dgm:pt modelId="{8D092D86-5B88-441F-88E3-C00C9F802127}" type="pres">
      <dgm:prSet presAssocID="{706515E9-9966-4F25-878C-97A35E87099E}" presName="compositeA" presStyleCnt="0"/>
      <dgm:spPr/>
    </dgm:pt>
    <dgm:pt modelId="{E9775645-781A-4912-AAE6-3A363EAC9C17}" type="pres">
      <dgm:prSet presAssocID="{706515E9-9966-4F25-878C-97A35E87099E}" presName="textA" presStyleLbl="revTx" presStyleIdx="6" presStyleCnt="8" custScaleX="146369">
        <dgm:presLayoutVars>
          <dgm:bulletEnabled val="1"/>
        </dgm:presLayoutVars>
      </dgm:prSet>
      <dgm:spPr/>
    </dgm:pt>
    <dgm:pt modelId="{28F25369-460B-4193-9E9F-273AA6D2AB43}" type="pres">
      <dgm:prSet presAssocID="{706515E9-9966-4F25-878C-97A35E87099E}" presName="circleA" presStyleLbl="node1" presStyleIdx="6" presStyleCnt="8"/>
      <dgm:spPr/>
    </dgm:pt>
    <dgm:pt modelId="{E45F6014-6EF0-4B4D-A533-751C3DE71AB2}" type="pres">
      <dgm:prSet presAssocID="{706515E9-9966-4F25-878C-97A35E87099E}" presName="spaceA" presStyleCnt="0"/>
      <dgm:spPr/>
    </dgm:pt>
    <dgm:pt modelId="{88B20E4C-642C-4BE2-BB3C-5D447BB8C10A}" type="pres">
      <dgm:prSet presAssocID="{B3D9F64C-BBCC-48AC-91A4-14D94D402A3B}" presName="space" presStyleCnt="0"/>
      <dgm:spPr/>
    </dgm:pt>
    <dgm:pt modelId="{925984DE-CE3B-4F74-9232-069F8B723BBB}" type="pres">
      <dgm:prSet presAssocID="{30150C99-4B0F-44E8-BF37-82A039500307}" presName="compositeB" presStyleCnt="0"/>
      <dgm:spPr/>
    </dgm:pt>
    <dgm:pt modelId="{82A95A09-990B-4787-B7AD-A8641D96F88F}" type="pres">
      <dgm:prSet presAssocID="{30150C99-4B0F-44E8-BF37-82A039500307}" presName="textB" presStyleLbl="revTx" presStyleIdx="7" presStyleCnt="8">
        <dgm:presLayoutVars>
          <dgm:bulletEnabled val="1"/>
        </dgm:presLayoutVars>
      </dgm:prSet>
      <dgm:spPr/>
    </dgm:pt>
    <dgm:pt modelId="{1B79972F-22AB-437D-928A-5430BFDDB3CC}" type="pres">
      <dgm:prSet presAssocID="{30150C99-4B0F-44E8-BF37-82A039500307}" presName="circleB" presStyleLbl="node1" presStyleIdx="7" presStyleCnt="8"/>
      <dgm:spPr/>
    </dgm:pt>
    <dgm:pt modelId="{4E376858-43A7-404F-849C-0D26E99217A6}" type="pres">
      <dgm:prSet presAssocID="{30150C99-4B0F-44E8-BF37-82A039500307}" presName="spaceB" presStyleCnt="0"/>
      <dgm:spPr/>
    </dgm:pt>
  </dgm:ptLst>
  <dgm:cxnLst>
    <dgm:cxn modelId="{6D29D90F-D85A-466E-85B0-33993781758C}" type="presOf" srcId="{C55080DE-C153-4C12-8C6D-235F140C5317}" destId="{C9AB7C19-2268-4E67-AA87-1AF2C127402D}" srcOrd="0" destOrd="0" presId="urn:microsoft.com/office/officeart/2005/8/layout/hProcess11"/>
    <dgm:cxn modelId="{4AC66114-B8FC-40A0-8D6D-62DAB8E5A32E}" type="presOf" srcId="{30150C99-4B0F-44E8-BF37-82A039500307}" destId="{82A95A09-990B-4787-B7AD-A8641D96F88F}" srcOrd="0" destOrd="0" presId="urn:microsoft.com/office/officeart/2005/8/layout/hProcess11"/>
    <dgm:cxn modelId="{40A88F21-8E2A-4BE3-AACE-7424620F174D}" srcId="{C55080DE-C153-4C12-8C6D-235F140C5317}" destId="{30150C99-4B0F-44E8-BF37-82A039500307}" srcOrd="7" destOrd="0" parTransId="{DEFAB60D-906B-4987-8427-86F1DC402059}" sibTransId="{ACF5CFE2-CFE0-40BB-9ADD-FDA562CF3477}"/>
    <dgm:cxn modelId="{1C61CD21-6B24-4949-928B-F7EB670EFDE0}" srcId="{C55080DE-C153-4C12-8C6D-235F140C5317}" destId="{22E72368-6AA6-462F-8827-E7DEF7461848}" srcOrd="5" destOrd="0" parTransId="{40391195-3367-4950-A8EE-23E50FDEC3AE}" sibTransId="{A06B4441-C8F7-4533-8270-825EDC7E1076}"/>
    <dgm:cxn modelId="{C8AA8222-BF30-4828-92BC-BB49E8845420}" type="presOf" srcId="{8F9BF20D-9AF4-4B61-A97C-2D035EC72586}" destId="{968ABF9F-1AB1-49F7-8E69-0A8CAA9958E9}" srcOrd="0" destOrd="0" presId="urn:microsoft.com/office/officeart/2005/8/layout/hProcess11"/>
    <dgm:cxn modelId="{C2955326-5AE1-4AC5-813A-E40065439BCB}" srcId="{C55080DE-C153-4C12-8C6D-235F140C5317}" destId="{FE2F0D69-136F-4993-BD59-AD608F7A187D}" srcOrd="4" destOrd="0" parTransId="{21F3781A-6976-4B8A-B73D-B54C15291839}" sibTransId="{C8528BC1-CE78-4FE6-9E68-6BBEF1C1AC54}"/>
    <dgm:cxn modelId="{F6DEA131-850B-4D77-9E6A-B5B9E228F9BC}" srcId="{C55080DE-C153-4C12-8C6D-235F140C5317}" destId="{A4D6DD46-CCF9-468D-8422-34212878121C}" srcOrd="2" destOrd="0" parTransId="{84E75AA0-68DE-4384-BAE7-6FE05850BFB8}" sibTransId="{48234DCF-C49D-484E-AD5E-C7D2C8E61FE5}"/>
    <dgm:cxn modelId="{57424465-9053-4954-89BA-6795EED30F87}" type="presOf" srcId="{706515E9-9966-4F25-878C-97A35E87099E}" destId="{E9775645-781A-4912-AAE6-3A363EAC9C17}" srcOrd="0" destOrd="0" presId="urn:microsoft.com/office/officeart/2005/8/layout/hProcess11"/>
    <dgm:cxn modelId="{5993056D-C0F3-4AD5-A997-776BC3736217}" type="presOf" srcId="{48ED49AB-5894-473D-B438-837575428CE7}" destId="{EF3CE818-0B37-4C33-935C-329316FDA075}" srcOrd="0" destOrd="0" presId="urn:microsoft.com/office/officeart/2005/8/layout/hProcess11"/>
    <dgm:cxn modelId="{2A796F51-6095-4976-A49C-B2CDDF2CE8EC}" srcId="{C55080DE-C153-4C12-8C6D-235F140C5317}" destId="{48ED49AB-5894-473D-B438-837575428CE7}" srcOrd="3" destOrd="0" parTransId="{B978AEFD-0231-49A6-A001-3CC301F4CBC2}" sibTransId="{42A7EA17-7DE2-45AE-8B05-437CE56CE168}"/>
    <dgm:cxn modelId="{1F11BF77-37B4-42DC-8CFA-5D503B89E1F1}" srcId="{C55080DE-C153-4C12-8C6D-235F140C5317}" destId="{706515E9-9966-4F25-878C-97A35E87099E}" srcOrd="6" destOrd="0" parTransId="{8750CFBF-E344-4353-9E85-C7D9506C6E58}" sibTransId="{B3D9F64C-BBCC-48AC-91A4-14D94D402A3B}"/>
    <dgm:cxn modelId="{A01F5185-98F9-4C19-B60D-6A6136667F85}" srcId="{C55080DE-C153-4C12-8C6D-235F140C5317}" destId="{A3D4595E-82DA-4A89-B82A-63695D8C8A12}" srcOrd="1" destOrd="0" parTransId="{A02868BC-B804-43B8-8213-C3342A0B30C2}" sibTransId="{BD3AAF36-2C1B-4B9F-965C-9553F3999958}"/>
    <dgm:cxn modelId="{223AE393-348E-40F4-B8D9-AED638D2ABC8}" type="presOf" srcId="{FE2F0D69-136F-4993-BD59-AD608F7A187D}" destId="{4AF96ACD-6311-4404-AB74-3D60A1B92875}" srcOrd="0" destOrd="0" presId="urn:microsoft.com/office/officeart/2005/8/layout/hProcess11"/>
    <dgm:cxn modelId="{F5C79BC0-22F8-41F1-9D46-F7BE52332AFE}" type="presOf" srcId="{A3D4595E-82DA-4A89-B82A-63695D8C8A12}" destId="{48B66488-E40D-4229-B21B-BC85EDCA79F3}" srcOrd="0" destOrd="0" presId="urn:microsoft.com/office/officeart/2005/8/layout/hProcess11"/>
    <dgm:cxn modelId="{ABA586C1-1B91-4E5E-8FAB-C8566D5BA0AB}" type="presOf" srcId="{22E72368-6AA6-462F-8827-E7DEF7461848}" destId="{4F5D9CEA-3E97-4578-AFB9-1E0AB4CB551D}" srcOrd="0" destOrd="0" presId="urn:microsoft.com/office/officeart/2005/8/layout/hProcess11"/>
    <dgm:cxn modelId="{DC1E29D5-F179-4FD0-BE27-5CE1C35094C5}" type="presOf" srcId="{A4D6DD46-CCF9-468D-8422-34212878121C}" destId="{8BF3AF3E-640A-4C52-ADAA-7C4025E986FC}" srcOrd="0" destOrd="0" presId="urn:microsoft.com/office/officeart/2005/8/layout/hProcess11"/>
    <dgm:cxn modelId="{439176DF-E7D9-4E57-A3B1-C1758D45BC4C}" srcId="{C55080DE-C153-4C12-8C6D-235F140C5317}" destId="{8F9BF20D-9AF4-4B61-A97C-2D035EC72586}" srcOrd="0" destOrd="0" parTransId="{043CC2FC-553E-496A-9BDD-23D4C4B16FB8}" sibTransId="{D2982B6A-B214-42ED-A798-3B8040F4B6DF}"/>
    <dgm:cxn modelId="{5E053444-FF59-4713-8A27-236DFA37CFE4}" type="presParOf" srcId="{C9AB7C19-2268-4E67-AA87-1AF2C127402D}" destId="{AA5DEF64-6517-4C03-BDED-0A67EB701C4F}" srcOrd="0" destOrd="0" presId="urn:microsoft.com/office/officeart/2005/8/layout/hProcess11"/>
    <dgm:cxn modelId="{86975996-A17D-4EED-BD5A-DAB5E3948EFE}" type="presParOf" srcId="{C9AB7C19-2268-4E67-AA87-1AF2C127402D}" destId="{BF6D2108-9E8F-436D-93B9-E255F063B0BF}" srcOrd="1" destOrd="0" presId="urn:microsoft.com/office/officeart/2005/8/layout/hProcess11"/>
    <dgm:cxn modelId="{ED670BC1-6ABD-4A8F-B5E6-78D8CBC7DE7E}" type="presParOf" srcId="{BF6D2108-9E8F-436D-93B9-E255F063B0BF}" destId="{C10F4B9D-AB8D-425A-ABEA-3E748821019C}" srcOrd="0" destOrd="0" presId="urn:microsoft.com/office/officeart/2005/8/layout/hProcess11"/>
    <dgm:cxn modelId="{39B6E179-9A13-44AF-83C8-917D799B3753}" type="presParOf" srcId="{C10F4B9D-AB8D-425A-ABEA-3E748821019C}" destId="{968ABF9F-1AB1-49F7-8E69-0A8CAA9958E9}" srcOrd="0" destOrd="0" presId="urn:microsoft.com/office/officeart/2005/8/layout/hProcess11"/>
    <dgm:cxn modelId="{44E22413-44E4-4943-BF73-BBE83F34A130}" type="presParOf" srcId="{C10F4B9D-AB8D-425A-ABEA-3E748821019C}" destId="{9DCB125A-1F79-413D-8A4C-16993AD28798}" srcOrd="1" destOrd="0" presId="urn:microsoft.com/office/officeart/2005/8/layout/hProcess11"/>
    <dgm:cxn modelId="{1CAFB73E-586E-4544-9292-0B6BC7CC44DC}" type="presParOf" srcId="{C10F4B9D-AB8D-425A-ABEA-3E748821019C}" destId="{7A7353AB-8C0D-46C5-8291-CB6A8AB059F5}" srcOrd="2" destOrd="0" presId="urn:microsoft.com/office/officeart/2005/8/layout/hProcess11"/>
    <dgm:cxn modelId="{3BA68546-FF03-4C78-B079-0D760536F601}" type="presParOf" srcId="{BF6D2108-9E8F-436D-93B9-E255F063B0BF}" destId="{90BC8282-FDE5-47BB-8972-B2F66D8484C0}" srcOrd="1" destOrd="0" presId="urn:microsoft.com/office/officeart/2005/8/layout/hProcess11"/>
    <dgm:cxn modelId="{EDEB0941-3CE3-4A45-9C1A-42637232C10F}" type="presParOf" srcId="{BF6D2108-9E8F-436D-93B9-E255F063B0BF}" destId="{FBFBED27-6220-4311-82FB-BF91A6B67422}" srcOrd="2" destOrd="0" presId="urn:microsoft.com/office/officeart/2005/8/layout/hProcess11"/>
    <dgm:cxn modelId="{32E73677-4D6B-43FD-B05F-B8BF3267C625}" type="presParOf" srcId="{FBFBED27-6220-4311-82FB-BF91A6B67422}" destId="{48B66488-E40D-4229-B21B-BC85EDCA79F3}" srcOrd="0" destOrd="0" presId="urn:microsoft.com/office/officeart/2005/8/layout/hProcess11"/>
    <dgm:cxn modelId="{DF3C2AE5-1FB1-42CE-9D72-272221CAF5C4}" type="presParOf" srcId="{FBFBED27-6220-4311-82FB-BF91A6B67422}" destId="{C80972BD-AA85-461A-AAE4-33147C598AE6}" srcOrd="1" destOrd="0" presId="urn:microsoft.com/office/officeart/2005/8/layout/hProcess11"/>
    <dgm:cxn modelId="{6D48C083-2903-4625-BC09-602F061466CF}" type="presParOf" srcId="{FBFBED27-6220-4311-82FB-BF91A6B67422}" destId="{F1D6217D-FD9F-47FE-9AE6-F2578DA06492}" srcOrd="2" destOrd="0" presId="urn:microsoft.com/office/officeart/2005/8/layout/hProcess11"/>
    <dgm:cxn modelId="{BE71A48D-B08B-4E81-80F3-FB72D221BC0D}" type="presParOf" srcId="{BF6D2108-9E8F-436D-93B9-E255F063B0BF}" destId="{B5E8B8BB-01F6-4E81-BAC1-69292D5AC4F7}" srcOrd="3" destOrd="0" presId="urn:microsoft.com/office/officeart/2005/8/layout/hProcess11"/>
    <dgm:cxn modelId="{1924428A-B9BE-4361-A95E-A511517C9024}" type="presParOf" srcId="{BF6D2108-9E8F-436D-93B9-E255F063B0BF}" destId="{ABED9B4A-841F-4075-9900-E431F76E2C3F}" srcOrd="4" destOrd="0" presId="urn:microsoft.com/office/officeart/2005/8/layout/hProcess11"/>
    <dgm:cxn modelId="{E734C852-64B1-4592-9173-3C363EDB6AAE}" type="presParOf" srcId="{ABED9B4A-841F-4075-9900-E431F76E2C3F}" destId="{8BF3AF3E-640A-4C52-ADAA-7C4025E986FC}" srcOrd="0" destOrd="0" presId="urn:microsoft.com/office/officeart/2005/8/layout/hProcess11"/>
    <dgm:cxn modelId="{0A50E555-B3AD-4DAF-957F-896526DDCEB2}" type="presParOf" srcId="{ABED9B4A-841F-4075-9900-E431F76E2C3F}" destId="{0CCADDF2-2539-4D53-AF71-112AE658E787}" srcOrd="1" destOrd="0" presId="urn:microsoft.com/office/officeart/2005/8/layout/hProcess11"/>
    <dgm:cxn modelId="{F7CE34EE-AE0E-4109-91C4-2DE5E75C7D61}" type="presParOf" srcId="{ABED9B4A-841F-4075-9900-E431F76E2C3F}" destId="{8DE36D1D-5DEA-4749-867C-14D801A93B58}" srcOrd="2" destOrd="0" presId="urn:microsoft.com/office/officeart/2005/8/layout/hProcess11"/>
    <dgm:cxn modelId="{C68928DF-7DCC-4679-9BDB-8775AF933F49}" type="presParOf" srcId="{BF6D2108-9E8F-436D-93B9-E255F063B0BF}" destId="{620E6C86-9196-4A8B-B22D-9937584083CD}" srcOrd="5" destOrd="0" presId="urn:microsoft.com/office/officeart/2005/8/layout/hProcess11"/>
    <dgm:cxn modelId="{116B1BCA-635E-4FD9-AA47-6C5F313DD9E2}" type="presParOf" srcId="{BF6D2108-9E8F-436D-93B9-E255F063B0BF}" destId="{37FCB2E1-6FA7-4426-AE54-349890EDFF2B}" srcOrd="6" destOrd="0" presId="urn:microsoft.com/office/officeart/2005/8/layout/hProcess11"/>
    <dgm:cxn modelId="{8DD70E79-2847-49E3-B9E6-72CA10A34312}" type="presParOf" srcId="{37FCB2E1-6FA7-4426-AE54-349890EDFF2B}" destId="{EF3CE818-0B37-4C33-935C-329316FDA075}" srcOrd="0" destOrd="0" presId="urn:microsoft.com/office/officeart/2005/8/layout/hProcess11"/>
    <dgm:cxn modelId="{03F0A70B-8762-45C0-800E-732ABB80C5F1}" type="presParOf" srcId="{37FCB2E1-6FA7-4426-AE54-349890EDFF2B}" destId="{27AB74B8-5B4E-4A0B-95E3-D493909C33B9}" srcOrd="1" destOrd="0" presId="urn:microsoft.com/office/officeart/2005/8/layout/hProcess11"/>
    <dgm:cxn modelId="{FB8B8048-2985-45EA-87F1-1BFB7C16A8E9}" type="presParOf" srcId="{37FCB2E1-6FA7-4426-AE54-349890EDFF2B}" destId="{D6071C76-2B23-45D2-9176-A3D80EA9004D}" srcOrd="2" destOrd="0" presId="urn:microsoft.com/office/officeart/2005/8/layout/hProcess11"/>
    <dgm:cxn modelId="{E13F254D-D7C1-488C-AC94-B70E813052BD}" type="presParOf" srcId="{BF6D2108-9E8F-436D-93B9-E255F063B0BF}" destId="{D1A1CDA1-0F0B-4FBC-A978-C3F8B5D2E3CB}" srcOrd="7" destOrd="0" presId="urn:microsoft.com/office/officeart/2005/8/layout/hProcess11"/>
    <dgm:cxn modelId="{B9803017-4F09-4D41-9C88-FED3AFFA637F}" type="presParOf" srcId="{BF6D2108-9E8F-436D-93B9-E255F063B0BF}" destId="{2CA52727-FBA4-44FC-B0A1-92830ACD2DC9}" srcOrd="8" destOrd="0" presId="urn:microsoft.com/office/officeart/2005/8/layout/hProcess11"/>
    <dgm:cxn modelId="{13659A4C-B53A-45E7-87C9-2F4C977EAF7D}" type="presParOf" srcId="{2CA52727-FBA4-44FC-B0A1-92830ACD2DC9}" destId="{4AF96ACD-6311-4404-AB74-3D60A1B92875}" srcOrd="0" destOrd="0" presId="urn:microsoft.com/office/officeart/2005/8/layout/hProcess11"/>
    <dgm:cxn modelId="{66CB21CD-B2C2-46E8-AC6C-7BEA72D2720B}" type="presParOf" srcId="{2CA52727-FBA4-44FC-B0A1-92830ACD2DC9}" destId="{F5C655D7-F39E-4FA2-BAF8-57B6C8EFDDC7}" srcOrd="1" destOrd="0" presId="urn:microsoft.com/office/officeart/2005/8/layout/hProcess11"/>
    <dgm:cxn modelId="{B00F3420-6BD2-4977-A3B8-387E491808EF}" type="presParOf" srcId="{2CA52727-FBA4-44FC-B0A1-92830ACD2DC9}" destId="{A6251DE3-F8B2-411A-A847-3BF28271EC98}" srcOrd="2" destOrd="0" presId="urn:microsoft.com/office/officeart/2005/8/layout/hProcess11"/>
    <dgm:cxn modelId="{8A433FFC-A8A9-4C25-A5B0-3DC2BE5DF4B6}" type="presParOf" srcId="{BF6D2108-9E8F-436D-93B9-E255F063B0BF}" destId="{5C180076-AC6E-4006-89ED-B8A0C5DADC00}" srcOrd="9" destOrd="0" presId="urn:microsoft.com/office/officeart/2005/8/layout/hProcess11"/>
    <dgm:cxn modelId="{2CEF3E1D-ECAF-4F95-94B8-56BC63292903}" type="presParOf" srcId="{BF6D2108-9E8F-436D-93B9-E255F063B0BF}" destId="{FF287EDB-BA73-45E0-81D8-AFD7A56FCD25}" srcOrd="10" destOrd="0" presId="urn:microsoft.com/office/officeart/2005/8/layout/hProcess11"/>
    <dgm:cxn modelId="{E4393B58-D2EF-41AA-BE12-17AD19AF8205}" type="presParOf" srcId="{FF287EDB-BA73-45E0-81D8-AFD7A56FCD25}" destId="{4F5D9CEA-3E97-4578-AFB9-1E0AB4CB551D}" srcOrd="0" destOrd="0" presId="urn:microsoft.com/office/officeart/2005/8/layout/hProcess11"/>
    <dgm:cxn modelId="{EA6A24E0-C68B-4424-8E0E-A0434DBDF314}" type="presParOf" srcId="{FF287EDB-BA73-45E0-81D8-AFD7A56FCD25}" destId="{AF486ABC-0A83-43A1-8350-FF7EEF392884}" srcOrd="1" destOrd="0" presId="urn:microsoft.com/office/officeart/2005/8/layout/hProcess11"/>
    <dgm:cxn modelId="{3D29AC9C-806E-4F21-98DC-001AC520CEF8}" type="presParOf" srcId="{FF287EDB-BA73-45E0-81D8-AFD7A56FCD25}" destId="{DDB286DE-9E9C-49CB-8DF1-A3A8ECEB2489}" srcOrd="2" destOrd="0" presId="urn:microsoft.com/office/officeart/2005/8/layout/hProcess11"/>
    <dgm:cxn modelId="{4DE8310F-3AD8-475C-8559-C65068E86EB6}" type="presParOf" srcId="{BF6D2108-9E8F-436D-93B9-E255F063B0BF}" destId="{8C0357F3-15D8-4E22-8CFC-BBF082451B22}" srcOrd="11" destOrd="0" presId="urn:microsoft.com/office/officeart/2005/8/layout/hProcess11"/>
    <dgm:cxn modelId="{7477B333-653C-4093-9152-6A2EDED6E799}" type="presParOf" srcId="{BF6D2108-9E8F-436D-93B9-E255F063B0BF}" destId="{8D092D86-5B88-441F-88E3-C00C9F802127}" srcOrd="12" destOrd="0" presId="urn:microsoft.com/office/officeart/2005/8/layout/hProcess11"/>
    <dgm:cxn modelId="{AF906471-F994-49C6-95E9-57209FA4C0C1}" type="presParOf" srcId="{8D092D86-5B88-441F-88E3-C00C9F802127}" destId="{E9775645-781A-4912-AAE6-3A363EAC9C17}" srcOrd="0" destOrd="0" presId="urn:microsoft.com/office/officeart/2005/8/layout/hProcess11"/>
    <dgm:cxn modelId="{C646CD56-298C-4248-B95B-BD8BBDB99B9E}" type="presParOf" srcId="{8D092D86-5B88-441F-88E3-C00C9F802127}" destId="{28F25369-460B-4193-9E9F-273AA6D2AB43}" srcOrd="1" destOrd="0" presId="urn:microsoft.com/office/officeart/2005/8/layout/hProcess11"/>
    <dgm:cxn modelId="{E0434FF0-C44E-4C9D-B0C3-D355C05F0FBC}" type="presParOf" srcId="{8D092D86-5B88-441F-88E3-C00C9F802127}" destId="{E45F6014-6EF0-4B4D-A533-751C3DE71AB2}" srcOrd="2" destOrd="0" presId="urn:microsoft.com/office/officeart/2005/8/layout/hProcess11"/>
    <dgm:cxn modelId="{00B185C7-C203-4381-A30F-EF9283710485}" type="presParOf" srcId="{BF6D2108-9E8F-436D-93B9-E255F063B0BF}" destId="{88B20E4C-642C-4BE2-BB3C-5D447BB8C10A}" srcOrd="13" destOrd="0" presId="urn:microsoft.com/office/officeart/2005/8/layout/hProcess11"/>
    <dgm:cxn modelId="{216D5AEB-ACD8-403D-9850-8B16AE4F81BA}" type="presParOf" srcId="{BF6D2108-9E8F-436D-93B9-E255F063B0BF}" destId="{925984DE-CE3B-4F74-9232-069F8B723BBB}" srcOrd="14" destOrd="0" presId="urn:microsoft.com/office/officeart/2005/8/layout/hProcess11"/>
    <dgm:cxn modelId="{8D1D9157-84C5-4FAD-9589-D1C91DADDCB6}" type="presParOf" srcId="{925984DE-CE3B-4F74-9232-069F8B723BBB}" destId="{82A95A09-990B-4787-B7AD-A8641D96F88F}" srcOrd="0" destOrd="0" presId="urn:microsoft.com/office/officeart/2005/8/layout/hProcess11"/>
    <dgm:cxn modelId="{7AE819A0-0C63-470B-9538-42A69E10CC5C}" type="presParOf" srcId="{925984DE-CE3B-4F74-9232-069F8B723BBB}" destId="{1B79972F-22AB-437D-928A-5430BFDDB3CC}" srcOrd="1" destOrd="0" presId="urn:microsoft.com/office/officeart/2005/8/layout/hProcess11"/>
    <dgm:cxn modelId="{ACD0DE9C-B218-4990-9C3B-09FD5964B8CF}" type="presParOf" srcId="{925984DE-CE3B-4F74-9232-069F8B723BBB}" destId="{4E376858-43A7-404F-849C-0D26E99217A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DEF64-6517-4C03-BDED-0A67EB701C4F}">
      <dsp:nvSpPr>
        <dsp:cNvPr id="0" name=""/>
        <dsp:cNvSpPr/>
      </dsp:nvSpPr>
      <dsp:spPr>
        <a:xfrm>
          <a:off x="0" y="1528286"/>
          <a:ext cx="12158261" cy="203771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ABF9F-1AB1-49F7-8E69-0A8CAA9958E9}">
      <dsp:nvSpPr>
        <dsp:cNvPr id="0" name=""/>
        <dsp:cNvSpPr/>
      </dsp:nvSpPr>
      <dsp:spPr>
        <a:xfrm>
          <a:off x="4579" y="0"/>
          <a:ext cx="1216865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1</a:t>
          </a:r>
          <a:r>
            <a:rPr lang="en-NZ" sz="1800" kern="1200" baseline="30000" dirty="0"/>
            <a:t>st</a:t>
          </a:r>
          <a:r>
            <a:rPr lang="en-NZ" sz="1800" kern="1200" dirty="0"/>
            <a:t> proof concept (Downer/Pyrocal)</a:t>
          </a:r>
        </a:p>
      </dsp:txBody>
      <dsp:txXfrm>
        <a:off x="4579" y="0"/>
        <a:ext cx="1216865" cy="2037714"/>
      </dsp:txXfrm>
    </dsp:sp>
    <dsp:sp modelId="{9DCB125A-1F79-413D-8A4C-16993AD28798}">
      <dsp:nvSpPr>
        <dsp:cNvPr id="0" name=""/>
        <dsp:cNvSpPr/>
      </dsp:nvSpPr>
      <dsp:spPr>
        <a:xfrm>
          <a:off x="358297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66488-E40D-4229-B21B-BC85EDCA79F3}">
      <dsp:nvSpPr>
        <dsp:cNvPr id="0" name=""/>
        <dsp:cNvSpPr/>
      </dsp:nvSpPr>
      <dsp:spPr>
        <a:xfrm>
          <a:off x="1282287" y="3056572"/>
          <a:ext cx="1425070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Concept design and technology investigations (Downer</a:t>
          </a:r>
          <a:r>
            <a:rPr lang="en-NZ" sz="1600" kern="1200" dirty="0"/>
            <a:t>)</a:t>
          </a:r>
        </a:p>
      </dsp:txBody>
      <dsp:txXfrm>
        <a:off x="1282287" y="3056572"/>
        <a:ext cx="1425070" cy="2037714"/>
      </dsp:txXfrm>
    </dsp:sp>
    <dsp:sp modelId="{C80972BD-AA85-461A-AAE4-33147C598AE6}">
      <dsp:nvSpPr>
        <dsp:cNvPr id="0" name=""/>
        <dsp:cNvSpPr/>
      </dsp:nvSpPr>
      <dsp:spPr>
        <a:xfrm>
          <a:off x="1740108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3AF3E-640A-4C52-ADAA-7C4025E986FC}">
      <dsp:nvSpPr>
        <dsp:cNvPr id="0" name=""/>
        <dsp:cNvSpPr/>
      </dsp:nvSpPr>
      <dsp:spPr>
        <a:xfrm>
          <a:off x="2768201" y="0"/>
          <a:ext cx="1216865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Concept introduced (Downer)</a:t>
          </a:r>
        </a:p>
      </dsp:txBody>
      <dsp:txXfrm>
        <a:off x="2768201" y="0"/>
        <a:ext cx="1216865" cy="2037714"/>
      </dsp:txXfrm>
    </dsp:sp>
    <dsp:sp modelId="{0CCADDF2-2539-4D53-AF71-112AE658E787}">
      <dsp:nvSpPr>
        <dsp:cNvPr id="0" name=""/>
        <dsp:cNvSpPr/>
      </dsp:nvSpPr>
      <dsp:spPr>
        <a:xfrm>
          <a:off x="3121919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CE818-0B37-4C33-935C-329316FDA075}">
      <dsp:nvSpPr>
        <dsp:cNvPr id="0" name=""/>
        <dsp:cNvSpPr/>
      </dsp:nvSpPr>
      <dsp:spPr>
        <a:xfrm>
          <a:off x="4045909" y="3056572"/>
          <a:ext cx="1216865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Part-funding sought from ARENA</a:t>
          </a:r>
        </a:p>
      </dsp:txBody>
      <dsp:txXfrm>
        <a:off x="4045909" y="3056572"/>
        <a:ext cx="1216865" cy="2037714"/>
      </dsp:txXfrm>
    </dsp:sp>
    <dsp:sp modelId="{27AB74B8-5B4E-4A0B-95E3-D493909C33B9}">
      <dsp:nvSpPr>
        <dsp:cNvPr id="0" name=""/>
        <dsp:cNvSpPr/>
      </dsp:nvSpPr>
      <dsp:spPr>
        <a:xfrm>
          <a:off x="4399627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96ACD-6311-4404-AB74-3D60A1B92875}">
      <dsp:nvSpPr>
        <dsp:cNvPr id="0" name=""/>
        <dsp:cNvSpPr/>
      </dsp:nvSpPr>
      <dsp:spPr>
        <a:xfrm>
          <a:off x="5323617" y="0"/>
          <a:ext cx="1216865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$2.5M full-scale demo. Business case approved.</a:t>
          </a:r>
        </a:p>
      </dsp:txBody>
      <dsp:txXfrm>
        <a:off x="5323617" y="0"/>
        <a:ext cx="1216865" cy="2037714"/>
      </dsp:txXfrm>
    </dsp:sp>
    <dsp:sp modelId="{F5C655D7-F39E-4FA2-BAF8-57B6C8EFDDC7}">
      <dsp:nvSpPr>
        <dsp:cNvPr id="0" name=""/>
        <dsp:cNvSpPr/>
      </dsp:nvSpPr>
      <dsp:spPr>
        <a:xfrm>
          <a:off x="5677335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D9CEA-3E97-4578-AFB9-1E0AB4CB551D}">
      <dsp:nvSpPr>
        <dsp:cNvPr id="0" name=""/>
        <dsp:cNvSpPr/>
      </dsp:nvSpPr>
      <dsp:spPr>
        <a:xfrm>
          <a:off x="6601326" y="3056572"/>
          <a:ext cx="1216865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Final design and plant construction</a:t>
          </a:r>
        </a:p>
      </dsp:txBody>
      <dsp:txXfrm>
        <a:off x="6601326" y="3056572"/>
        <a:ext cx="1216865" cy="2037714"/>
      </dsp:txXfrm>
    </dsp:sp>
    <dsp:sp modelId="{AF486ABC-0A83-43A1-8350-FF7EEF392884}">
      <dsp:nvSpPr>
        <dsp:cNvPr id="0" name=""/>
        <dsp:cNvSpPr/>
      </dsp:nvSpPr>
      <dsp:spPr>
        <a:xfrm>
          <a:off x="6955044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75645-781A-4912-AAE6-3A363EAC9C17}">
      <dsp:nvSpPr>
        <dsp:cNvPr id="0" name=""/>
        <dsp:cNvSpPr/>
      </dsp:nvSpPr>
      <dsp:spPr>
        <a:xfrm>
          <a:off x="7879034" y="0"/>
          <a:ext cx="1781113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kern="1200" dirty="0"/>
            <a:t>Commissioning</a:t>
          </a:r>
        </a:p>
      </dsp:txBody>
      <dsp:txXfrm>
        <a:off x="7879034" y="0"/>
        <a:ext cx="1781113" cy="2037714"/>
      </dsp:txXfrm>
    </dsp:sp>
    <dsp:sp modelId="{28F25369-460B-4193-9E9F-273AA6D2AB43}">
      <dsp:nvSpPr>
        <dsp:cNvPr id="0" name=""/>
        <dsp:cNvSpPr/>
      </dsp:nvSpPr>
      <dsp:spPr>
        <a:xfrm>
          <a:off x="8514876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95A09-990B-4787-B7AD-A8641D96F88F}">
      <dsp:nvSpPr>
        <dsp:cNvPr id="0" name=""/>
        <dsp:cNvSpPr/>
      </dsp:nvSpPr>
      <dsp:spPr>
        <a:xfrm>
          <a:off x="9720990" y="3056572"/>
          <a:ext cx="1216865" cy="203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kern="1200" dirty="0"/>
            <a:t>FIRST BIOCHAR PRODUCED!!</a:t>
          </a:r>
        </a:p>
      </dsp:txBody>
      <dsp:txXfrm>
        <a:off x="9720990" y="3056572"/>
        <a:ext cx="1216865" cy="2037714"/>
      </dsp:txXfrm>
    </dsp:sp>
    <dsp:sp modelId="{1B79972F-22AB-437D-928A-5430BFDDB3CC}">
      <dsp:nvSpPr>
        <dsp:cNvPr id="0" name=""/>
        <dsp:cNvSpPr/>
      </dsp:nvSpPr>
      <dsp:spPr>
        <a:xfrm>
          <a:off x="10074708" y="2292429"/>
          <a:ext cx="509428" cy="5094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00E3-4AA9-7D4E-B8D9-BC508026945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63EF7-533E-7F44-9C5B-CBE1662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B22FC-006D-49A8-B21C-57ADC410456F}" type="datetimeFigureOut">
              <a:rPr lang="en-AU" smtClean="0"/>
              <a:t>12/10/2022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CFA8-1A73-403E-B0DB-EE8EC68243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3374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884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33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293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914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505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BCFA8-1A73-403E-B0DB-EE8EC6824309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636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Col/img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06E761-CA83-4092-88EC-C377E56B92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C0DD6B4-BD4F-4A82-B63D-4C626AD17D98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357EAFF-C662-456A-98CE-F71E348FD378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6FE6D65-9C55-4D89-8540-C90CEB234CE8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4C3534-6B6D-475C-BF02-5F9724BDB8DD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73D0F9F-D266-4A3B-909D-D8A4BCCDA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055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Halfpage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FAB71259-FEA4-4C9F-BB0F-92B5BA610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11159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Half page table slide</a:t>
            </a:r>
            <a:endParaRPr lang="en-AU" dirty="0"/>
          </a:p>
        </p:txBody>
      </p:sp>
      <p:sp>
        <p:nvSpPr>
          <p:cNvPr id="23" name="Table Placeholder 4">
            <a:extLst>
              <a:ext uri="{FF2B5EF4-FFF2-40B4-BE49-F238E27FC236}">
                <a16:creationId xmlns:a16="http://schemas.microsoft.com/office/drawing/2014/main" id="{38130E9B-971A-4E04-93D3-1D8083525964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4383088" y="1450109"/>
            <a:ext cx="7359446" cy="478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 &amp; paste table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A5AFD8E-531C-C34F-98A1-0BD031780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2FDB2499-2538-4229-9AE6-D6663C282B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18E6B4-7CCB-44CF-8B00-5F103A54663C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36EF503-13BC-46D5-985A-61A23500D6BE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432E00-1234-4D93-BA4E-3ADB9CF9EBF3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FA18EE2-2F85-40A9-B190-B1E2ED99ADC9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8C878F-94B2-43B1-99B6-E6F86228A1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03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Fulle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0056756-79E4-47FB-9D1D-EA986C29A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38" y="540000"/>
            <a:ext cx="11084792" cy="586121"/>
          </a:xfrm>
        </p:spPr>
        <p:txBody>
          <a:bodyPr lIns="0" tIns="0" rIns="0" bIns="0" anchor="t">
            <a:noAutofit/>
          </a:bodyPr>
          <a:lstStyle>
            <a:lvl1pPr>
              <a:lnSpc>
                <a:spcPts val="3600"/>
              </a:lnSpc>
              <a:defRPr sz="3400">
                <a:solidFill>
                  <a:srgbClr val="002F6C"/>
                </a:solidFill>
              </a:defRPr>
            </a:lvl1pPr>
          </a:lstStyle>
          <a:p>
            <a:r>
              <a:rPr lang="en-US" dirty="0"/>
              <a:t>Full page table slide</a:t>
            </a:r>
            <a:endParaRPr lang="en-AU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71368DD-9620-42D7-8BA0-7B5047B48B3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638" y="1450109"/>
            <a:ext cx="11084792" cy="478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Copy &amp; paste table to placeholder </a:t>
            </a:r>
            <a:br>
              <a:rPr lang="en-US"/>
            </a:br>
            <a:r>
              <a:rPr lang="en-US"/>
              <a:t>or click icon to add</a:t>
            </a:r>
            <a:endParaRPr lang="en-AU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74BD42D6-7F6A-4810-9E78-93F441DFAF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D145E0-D2C2-4646-95E1-1B138CD22386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BE74F5D-1BF9-4AC6-995C-BE044313B962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2D7FCE-A24E-4D9A-9D57-34ED6A9F75DA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AC96F5-6315-4D46-90E8-94909505E3A7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99C57C9-A6AB-49A4-BC3A-933F2E1CE9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823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blipFill dpi="0" rotWithShape="1">
          <a:blip r:embed="rId2" cstate="email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2BCA2E-D09A-483B-A960-EC328AB0B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7000" y="546099"/>
            <a:ext cx="1358900" cy="488283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48D2EBA3-80C0-40D0-9B86-9C3266442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11159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Org-chart slide</a:t>
            </a:r>
            <a:endParaRPr lang="en-AU" dirty="0"/>
          </a:p>
        </p:txBody>
      </p:sp>
      <p:sp>
        <p:nvSpPr>
          <p:cNvPr id="24" name="Slide Number Placeholder 15">
            <a:extLst>
              <a:ext uri="{FF2B5EF4-FFF2-40B4-BE49-F238E27FC236}">
                <a16:creationId xmlns:a16="http://schemas.microsoft.com/office/drawing/2014/main" id="{CE3C9632-34C9-46CE-8726-AB3991DF3A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275581-D271-405D-8D33-05B32A6539B0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083C6C1-5DC8-46C0-BF45-EDF38E1AD08A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732D6A-7D50-48F9-B66F-65241A6FDBB2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1C1985-74B9-4C7E-ABB2-D6170308F0E0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14D7C25-7A10-4DBD-9FCF-622D4B4ED8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DD70D7E-ADDB-4B33-97E3-D8AF39BAAB14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596900" y="1358900"/>
            <a:ext cx="11176000" cy="3429000"/>
          </a:xfrm>
        </p:spPr>
        <p:txBody>
          <a:bodyPr anchor="ctr"/>
          <a:lstStyle>
            <a:lvl1pPr algn="ctr">
              <a:defRPr>
                <a:solidFill>
                  <a:srgbClr val="002F6C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7011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2BCA2E-D09A-483B-A960-EC328AB0B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1221" y="546099"/>
            <a:ext cx="2484679" cy="892800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81D8E4B0-E9EA-4690-AB9A-4E3B11266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chemeClr val="accent2">
              <a:alpha val="75000"/>
            </a:schemeClr>
          </a:solidFill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534DF14-BDDE-41D0-940E-B5A8A03B2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8450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A963F691-859B-42F8-9E0A-A99E77F6B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chemeClr val="accent1">
              <a:alpha val="75000"/>
            </a:schemeClr>
          </a:solidFill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9FEA24D-F960-407E-A365-47A33FCDCE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1221" y="546099"/>
            <a:ext cx="2484679" cy="892800"/>
          </a:xfrm>
          <a:prstGeom prst="rect">
            <a:avLst/>
          </a:prstGeom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8249D56-1358-4D87-909E-C002AE210F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211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B99D7205-4299-4505-AE06-66B4050F9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noFill/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A261A-E067-4EFD-B6D8-2FE237674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54B6D2-54B9-4659-99BE-82E21E28AAF4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DB3747-7B8B-43D6-A482-29C1A39A7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9AA3E97-BBA9-407C-9BE8-B168CE0523A3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1D1BA1-7A50-4E2B-A658-AC46A507CF41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3CD84F5-8380-4AFE-A0B5-5F3CC0408C19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9B4FC-DEB7-4AB2-AD76-D2CE794D2EE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F47201-99E9-4F5E-B8DB-6187C682E779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302F0F-6DD7-48B7-A02D-901383CEE5E1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DBDC0E9-F0D4-4B1A-A0A9-03E151ED20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1221" y="546099"/>
            <a:ext cx="2484679" cy="892800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C03ED88-AD54-4BCE-AF19-16E7C62D8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004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997A5570-A63F-46DB-AC5C-188973140B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chemeClr val="accent3">
              <a:lumMod val="50000"/>
              <a:alpha val="55000"/>
            </a:schemeClr>
          </a:solidFill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39570-82E7-4E68-A847-B6CD0178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19D85D-27BB-4388-AA1E-2CECBA5896EA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613700-4D33-4C01-A7CF-5057E9CE1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9DED55E-D792-4298-A745-374CE1E5CB1B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4E1111-50DF-4D10-9438-FC1F4B6CC1EB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C622CC-959B-4506-AD14-473D2995D22F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556A4E-1188-4A5E-88F9-531F36BBA65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8167B-0D6C-4638-91F6-F636006C09B8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0182E6-7F04-4CDD-AA8A-B5E498FD8912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C4E136E-B06B-4E4F-85B4-F2BA808C4E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F8A93FCE-8BF5-1745-9A5A-12090FDFC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1221" y="546099"/>
            <a:ext cx="2484679" cy="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5 -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997A5570-A63F-46DB-AC5C-188973140B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chemeClr val="accent3">
              <a:lumMod val="50000"/>
              <a:alpha val="55000"/>
            </a:schemeClr>
          </a:solidFill>
        </p:spPr>
        <p:txBody>
          <a:bodyPr lIns="432000" tIns="432000" rIns="432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/>
              <a:t>to go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39570-82E7-4E68-A847-B6CD0178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19D85D-27BB-4388-AA1E-2CECBA5896EA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613700-4D33-4C01-A7CF-5057E9CE1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9DED55E-D792-4298-A745-374CE1E5CB1B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4E1111-50DF-4D10-9438-FC1F4B6CC1EB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C622CC-959B-4506-AD14-473D2995D22F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556A4E-1188-4A5E-88F9-531F36BBA65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8167B-0D6C-4638-91F6-F636006C09B8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0182E6-7F04-4CDD-AA8A-B5E498FD8912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581AF0B-6F78-414A-877C-DCA987EA17A2}"/>
              </a:ext>
            </a:extLst>
          </p:cNvPr>
          <p:cNvGrpSpPr/>
          <p:nvPr userDrawn="1"/>
        </p:nvGrpSpPr>
        <p:grpSpPr>
          <a:xfrm>
            <a:off x="9158063" y="544707"/>
            <a:ext cx="2486866" cy="897012"/>
            <a:chOff x="9158063" y="544707"/>
            <a:chExt cx="2486866" cy="89701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2D7C9F2-514D-419B-9FE5-FF7C033D09C1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A3CB81C-D730-419E-9E4A-5953516762CB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752E74-67C2-46B4-90E2-38D267B972F7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chemeClr val="bg1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5EB539D-8154-427C-9249-A11CC417869B}"/>
                </a:ext>
              </a:extLst>
            </p:cNvPr>
            <p:cNvGrpSpPr/>
            <p:nvPr userDrawn="1"/>
          </p:nvGrpSpPr>
          <p:grpSpPr>
            <a:xfrm>
              <a:off x="9158063" y="815834"/>
              <a:ext cx="2122084" cy="625885"/>
              <a:chOff x="9158063" y="815834"/>
              <a:chExt cx="2122084" cy="625885"/>
            </a:xfrm>
            <a:solidFill>
              <a:schemeClr val="bg1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F82A4F-00B1-4955-BA5F-663584B645F5}"/>
                  </a:ext>
                </a:extLst>
              </p:cNvPr>
              <p:cNvSpPr/>
              <p:nvPr/>
            </p:nvSpPr>
            <p:spPr>
              <a:xfrm>
                <a:off x="11061158" y="904485"/>
                <a:ext cx="218989" cy="328483"/>
              </a:xfrm>
              <a:custGeom>
                <a:avLst/>
                <a:gdLst>
                  <a:gd name="connsiteX0" fmla="*/ 115180 w 218988"/>
                  <a:gd name="connsiteY0" fmla="*/ 72432 h 328483"/>
                  <a:gd name="connsiteX1" fmla="*/ 115180 w 218988"/>
                  <a:gd name="connsiteY1" fmla="*/ 8420 h 328483"/>
                  <a:gd name="connsiteX2" fmla="*/ 3158 w 218988"/>
                  <a:gd name="connsiteY2" fmla="*/ 8420 h 328483"/>
                  <a:gd name="connsiteX3" fmla="*/ 3158 w 218988"/>
                  <a:gd name="connsiteY3" fmla="*/ 327638 h 328483"/>
                  <a:gd name="connsiteX4" fmla="*/ 115180 w 218988"/>
                  <a:gd name="connsiteY4" fmla="*/ 327638 h 328483"/>
                  <a:gd name="connsiteX5" fmla="*/ 115180 w 218988"/>
                  <a:gd name="connsiteY5" fmla="*/ 228672 h 328483"/>
                  <a:gd name="connsiteX6" fmla="*/ 206565 w 218988"/>
                  <a:gd name="connsiteY6" fmla="*/ 121284 h 328483"/>
                  <a:gd name="connsiteX7" fmla="*/ 215830 w 218988"/>
                  <a:gd name="connsiteY7" fmla="*/ 121284 h 328483"/>
                  <a:gd name="connsiteX8" fmla="*/ 215830 w 218988"/>
                  <a:gd name="connsiteY8" fmla="*/ 3367 h 328483"/>
                  <a:gd name="connsiteX9" fmla="*/ 115180 w 218988"/>
                  <a:gd name="connsiteY9" fmla="*/ 72432 h 32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988" h="328483">
                    <a:moveTo>
                      <a:pt x="115180" y="72432"/>
                    </a:moveTo>
                    <a:lnTo>
                      <a:pt x="115180" y="8420"/>
                    </a:lnTo>
                    <a:lnTo>
                      <a:pt x="3158" y="8420"/>
                    </a:lnTo>
                    <a:lnTo>
                      <a:pt x="3158" y="327638"/>
                    </a:lnTo>
                    <a:lnTo>
                      <a:pt x="115180" y="327638"/>
                    </a:lnTo>
                    <a:lnTo>
                      <a:pt x="115180" y="228672"/>
                    </a:lnTo>
                    <a:cubicBezTo>
                      <a:pt x="115180" y="154974"/>
                      <a:pt x="148028" y="121284"/>
                      <a:pt x="206565" y="121284"/>
                    </a:cubicBezTo>
                    <a:lnTo>
                      <a:pt x="215830" y="121284"/>
                    </a:lnTo>
                    <a:lnTo>
                      <a:pt x="215830" y="3367"/>
                    </a:lnTo>
                    <a:cubicBezTo>
                      <a:pt x="162768" y="419"/>
                      <a:pt x="133288" y="29056"/>
                      <a:pt x="115180" y="724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B403C50-FD4F-4FA3-949F-C9234F2ED11B}"/>
                  </a:ext>
                </a:extLst>
              </p:cNvPr>
              <p:cNvSpPr/>
              <p:nvPr/>
            </p:nvSpPr>
            <p:spPr>
              <a:xfrm>
                <a:off x="9158063" y="815834"/>
                <a:ext cx="383230" cy="416921"/>
              </a:xfrm>
              <a:custGeom>
                <a:avLst/>
                <a:gdLst>
                  <a:gd name="connsiteX0" fmla="*/ 156029 w 383230"/>
                  <a:gd name="connsiteY0" fmla="*/ 3158 h 416920"/>
                  <a:gd name="connsiteX1" fmla="*/ 3158 w 383230"/>
                  <a:gd name="connsiteY1" fmla="*/ 3158 h 416920"/>
                  <a:gd name="connsiteX2" fmla="*/ 3158 w 383230"/>
                  <a:gd name="connsiteY2" fmla="*/ 415868 h 416920"/>
                  <a:gd name="connsiteX3" fmla="*/ 153924 w 383230"/>
                  <a:gd name="connsiteY3" fmla="*/ 415868 h 416920"/>
                  <a:gd name="connsiteX4" fmla="*/ 380072 w 383230"/>
                  <a:gd name="connsiteY4" fmla="*/ 208250 h 416920"/>
                  <a:gd name="connsiteX5" fmla="*/ 380072 w 383230"/>
                  <a:gd name="connsiteY5" fmla="*/ 206986 h 416920"/>
                  <a:gd name="connsiteX6" fmla="*/ 156029 w 383230"/>
                  <a:gd name="connsiteY6" fmla="*/ 3158 h 416920"/>
                  <a:gd name="connsiteX7" fmla="*/ 267208 w 383230"/>
                  <a:gd name="connsiteY7" fmla="*/ 209934 h 416920"/>
                  <a:gd name="connsiteX8" fmla="*/ 157714 w 383230"/>
                  <a:gd name="connsiteY8" fmla="*/ 314375 h 416920"/>
                  <a:gd name="connsiteX9" fmla="*/ 113074 w 383230"/>
                  <a:gd name="connsiteY9" fmla="*/ 314375 h 416920"/>
                  <a:gd name="connsiteX10" fmla="*/ 113074 w 383230"/>
                  <a:gd name="connsiteY10" fmla="*/ 104651 h 416920"/>
                  <a:gd name="connsiteX11" fmla="*/ 157714 w 383230"/>
                  <a:gd name="connsiteY11" fmla="*/ 104651 h 416920"/>
                  <a:gd name="connsiteX12" fmla="*/ 267208 w 383230"/>
                  <a:gd name="connsiteY12" fmla="*/ 209092 h 416920"/>
                  <a:gd name="connsiteX13" fmla="*/ 267208 w 383230"/>
                  <a:gd name="connsiteY13" fmla="*/ 209934 h 41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3230" h="416920">
                    <a:moveTo>
                      <a:pt x="156029" y="3158"/>
                    </a:moveTo>
                    <a:lnTo>
                      <a:pt x="3158" y="3158"/>
                    </a:lnTo>
                    <a:lnTo>
                      <a:pt x="3158" y="415868"/>
                    </a:lnTo>
                    <a:lnTo>
                      <a:pt x="153924" y="415868"/>
                    </a:lnTo>
                    <a:cubicBezTo>
                      <a:pt x="296688" y="415868"/>
                      <a:pt x="380072" y="327430"/>
                      <a:pt x="380072" y="208250"/>
                    </a:cubicBezTo>
                    <a:lnTo>
                      <a:pt x="380072" y="206986"/>
                    </a:lnTo>
                    <a:cubicBezTo>
                      <a:pt x="379651" y="88227"/>
                      <a:pt x="297530" y="3158"/>
                      <a:pt x="156029" y="3158"/>
                    </a:cubicBezTo>
                    <a:close/>
                    <a:moveTo>
                      <a:pt x="267208" y="209934"/>
                    </a:moveTo>
                    <a:cubicBezTo>
                      <a:pt x="267208" y="276473"/>
                      <a:pt x="223411" y="314375"/>
                      <a:pt x="157714" y="314375"/>
                    </a:cubicBezTo>
                    <a:lnTo>
                      <a:pt x="113074" y="314375"/>
                    </a:lnTo>
                    <a:lnTo>
                      <a:pt x="113074" y="104651"/>
                    </a:lnTo>
                    <a:lnTo>
                      <a:pt x="157714" y="104651"/>
                    </a:lnTo>
                    <a:cubicBezTo>
                      <a:pt x="223411" y="104651"/>
                      <a:pt x="267208" y="142974"/>
                      <a:pt x="267208" y="209092"/>
                    </a:cubicBezTo>
                    <a:lnTo>
                      <a:pt x="267208" y="2099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55F0125-8B27-4E6F-8A88-CED83D831FC2}"/>
                  </a:ext>
                </a:extLst>
              </p:cNvPr>
              <p:cNvSpPr/>
              <p:nvPr/>
            </p:nvSpPr>
            <p:spPr>
              <a:xfrm>
                <a:off x="9550136" y="903008"/>
                <a:ext cx="353751" cy="336906"/>
              </a:xfrm>
              <a:custGeom>
                <a:avLst/>
                <a:gdLst>
                  <a:gd name="connsiteX0" fmla="*/ 178349 w 353750"/>
                  <a:gd name="connsiteY0" fmla="*/ 3158 h 336905"/>
                  <a:gd name="connsiteX1" fmla="*/ 3158 w 353750"/>
                  <a:gd name="connsiteY1" fmla="*/ 169927 h 336905"/>
                  <a:gd name="connsiteX2" fmla="*/ 3158 w 353750"/>
                  <a:gd name="connsiteY2" fmla="*/ 171190 h 336905"/>
                  <a:gd name="connsiteX3" fmla="*/ 177086 w 353750"/>
                  <a:gd name="connsiteY3" fmla="*/ 336695 h 336905"/>
                  <a:gd name="connsiteX4" fmla="*/ 352277 w 353750"/>
                  <a:gd name="connsiteY4" fmla="*/ 169927 h 336905"/>
                  <a:gd name="connsiteX5" fmla="*/ 352277 w 353750"/>
                  <a:gd name="connsiteY5" fmla="*/ 168663 h 336905"/>
                  <a:gd name="connsiteX6" fmla="*/ 178349 w 353750"/>
                  <a:gd name="connsiteY6" fmla="*/ 3158 h 336905"/>
                  <a:gd name="connsiteX7" fmla="*/ 244467 w 353750"/>
                  <a:gd name="connsiteY7" fmla="*/ 171190 h 336905"/>
                  <a:gd name="connsiteX8" fmla="*/ 178349 w 353750"/>
                  <a:gd name="connsiteY8" fmla="*/ 241940 h 336905"/>
                  <a:gd name="connsiteX9" fmla="*/ 110968 w 353750"/>
                  <a:gd name="connsiteY9" fmla="*/ 169927 h 336905"/>
                  <a:gd name="connsiteX10" fmla="*/ 110968 w 353750"/>
                  <a:gd name="connsiteY10" fmla="*/ 168663 h 336905"/>
                  <a:gd name="connsiteX11" fmla="*/ 177086 w 353750"/>
                  <a:gd name="connsiteY11" fmla="*/ 97913 h 336905"/>
                  <a:gd name="connsiteX12" fmla="*/ 244467 w 353750"/>
                  <a:gd name="connsiteY12" fmla="*/ 169927 h 336905"/>
                  <a:gd name="connsiteX13" fmla="*/ 244467 w 353750"/>
                  <a:gd name="connsiteY13" fmla="*/ 171190 h 336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3750" h="336905">
                    <a:moveTo>
                      <a:pt x="178349" y="3158"/>
                    </a:moveTo>
                    <a:cubicBezTo>
                      <a:pt x="76857" y="3158"/>
                      <a:pt x="3158" y="78962"/>
                      <a:pt x="3158" y="169927"/>
                    </a:cubicBezTo>
                    <a:lnTo>
                      <a:pt x="3158" y="171190"/>
                    </a:lnTo>
                    <a:cubicBezTo>
                      <a:pt x="3158" y="261734"/>
                      <a:pt x="76014" y="336695"/>
                      <a:pt x="177086" y="336695"/>
                    </a:cubicBezTo>
                    <a:cubicBezTo>
                      <a:pt x="278579" y="336695"/>
                      <a:pt x="352277" y="260891"/>
                      <a:pt x="352277" y="169927"/>
                    </a:cubicBezTo>
                    <a:lnTo>
                      <a:pt x="352277" y="168663"/>
                    </a:lnTo>
                    <a:cubicBezTo>
                      <a:pt x="352698" y="78120"/>
                      <a:pt x="279421" y="3158"/>
                      <a:pt x="178349" y="3158"/>
                    </a:cubicBezTo>
                    <a:close/>
                    <a:moveTo>
                      <a:pt x="244467" y="171190"/>
                    </a:moveTo>
                    <a:cubicBezTo>
                      <a:pt x="244467" y="209513"/>
                      <a:pt x="218778" y="241940"/>
                      <a:pt x="178349" y="241940"/>
                    </a:cubicBezTo>
                    <a:cubicBezTo>
                      <a:pt x="139184" y="241940"/>
                      <a:pt x="110968" y="209092"/>
                      <a:pt x="110968" y="169927"/>
                    </a:cubicBezTo>
                    <a:lnTo>
                      <a:pt x="110968" y="168663"/>
                    </a:lnTo>
                    <a:cubicBezTo>
                      <a:pt x="110968" y="130340"/>
                      <a:pt x="136657" y="97913"/>
                      <a:pt x="177086" y="97913"/>
                    </a:cubicBezTo>
                    <a:cubicBezTo>
                      <a:pt x="216251" y="97913"/>
                      <a:pt x="244467" y="130762"/>
                      <a:pt x="244467" y="169927"/>
                    </a:cubicBezTo>
                    <a:lnTo>
                      <a:pt x="244467" y="1711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4BB2C57-E8FE-4D6C-9EF0-E24BFB7F0912}"/>
                  </a:ext>
                </a:extLst>
              </p:cNvPr>
              <p:cNvSpPr/>
              <p:nvPr/>
            </p:nvSpPr>
            <p:spPr>
              <a:xfrm>
                <a:off x="9881567" y="902587"/>
                <a:ext cx="816996" cy="332694"/>
              </a:xfrm>
              <a:custGeom>
                <a:avLst/>
                <a:gdLst>
                  <a:gd name="connsiteX0" fmla="*/ 706449 w 816996"/>
                  <a:gd name="connsiteY0" fmla="*/ 3158 h 332694"/>
                  <a:gd name="connsiteX1" fmla="*/ 610852 w 816996"/>
                  <a:gd name="connsiteY1" fmla="*/ 54958 h 332694"/>
                  <a:gd name="connsiteX2" fmla="*/ 610852 w 816996"/>
                  <a:gd name="connsiteY2" fmla="*/ 9897 h 332694"/>
                  <a:gd name="connsiteX3" fmla="*/ 388915 w 816996"/>
                  <a:gd name="connsiteY3" fmla="*/ 9897 h 332694"/>
                  <a:gd name="connsiteX4" fmla="*/ 345960 w 816996"/>
                  <a:gd name="connsiteY4" fmla="*/ 171611 h 332694"/>
                  <a:gd name="connsiteX5" fmla="*/ 296266 w 816996"/>
                  <a:gd name="connsiteY5" fmla="*/ 8633 h 332694"/>
                  <a:gd name="connsiteX6" fmla="*/ 203617 w 816996"/>
                  <a:gd name="connsiteY6" fmla="*/ 8633 h 332694"/>
                  <a:gd name="connsiteX7" fmla="*/ 154766 w 816996"/>
                  <a:gd name="connsiteY7" fmla="*/ 170348 h 332694"/>
                  <a:gd name="connsiteX8" fmla="*/ 113074 w 816996"/>
                  <a:gd name="connsiteY8" fmla="*/ 9897 h 332694"/>
                  <a:gd name="connsiteX9" fmla="*/ 3158 w 816996"/>
                  <a:gd name="connsiteY9" fmla="*/ 9897 h 332694"/>
                  <a:gd name="connsiteX10" fmla="*/ 100440 w 816996"/>
                  <a:gd name="connsiteY10" fmla="*/ 331220 h 332694"/>
                  <a:gd name="connsiteX11" fmla="*/ 196458 w 816996"/>
                  <a:gd name="connsiteY11" fmla="*/ 331220 h 332694"/>
                  <a:gd name="connsiteX12" fmla="*/ 249521 w 816996"/>
                  <a:gd name="connsiteY12" fmla="*/ 165294 h 332694"/>
                  <a:gd name="connsiteX13" fmla="*/ 301320 w 816996"/>
                  <a:gd name="connsiteY13" fmla="*/ 331220 h 332694"/>
                  <a:gd name="connsiteX14" fmla="*/ 398180 w 816996"/>
                  <a:gd name="connsiteY14" fmla="*/ 331220 h 332694"/>
                  <a:gd name="connsiteX15" fmla="*/ 468088 w 816996"/>
                  <a:gd name="connsiteY15" fmla="*/ 103388 h 332694"/>
                  <a:gd name="connsiteX16" fmla="*/ 498831 w 816996"/>
                  <a:gd name="connsiteY16" fmla="*/ 103388 h 332694"/>
                  <a:gd name="connsiteX17" fmla="*/ 498831 w 816996"/>
                  <a:gd name="connsiteY17" fmla="*/ 328694 h 332694"/>
                  <a:gd name="connsiteX18" fmla="*/ 610852 w 816996"/>
                  <a:gd name="connsiteY18" fmla="*/ 328694 h 332694"/>
                  <a:gd name="connsiteX19" fmla="*/ 610852 w 816996"/>
                  <a:gd name="connsiteY19" fmla="*/ 156029 h 332694"/>
                  <a:gd name="connsiteX20" fmla="*/ 658019 w 816996"/>
                  <a:gd name="connsiteY20" fmla="*/ 102546 h 332694"/>
                  <a:gd name="connsiteX21" fmla="*/ 702659 w 816996"/>
                  <a:gd name="connsiteY21" fmla="*/ 156029 h 332694"/>
                  <a:gd name="connsiteX22" fmla="*/ 702659 w 816996"/>
                  <a:gd name="connsiteY22" fmla="*/ 328694 h 332694"/>
                  <a:gd name="connsiteX23" fmla="*/ 814680 w 816996"/>
                  <a:gd name="connsiteY23" fmla="*/ 328694 h 332694"/>
                  <a:gd name="connsiteX24" fmla="*/ 814680 w 816996"/>
                  <a:gd name="connsiteY24" fmla="*/ 119812 h 332694"/>
                  <a:gd name="connsiteX25" fmla="*/ 706449 w 816996"/>
                  <a:gd name="connsiteY25" fmla="*/ 3158 h 3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6996" h="332694">
                    <a:moveTo>
                      <a:pt x="706449" y="3158"/>
                    </a:moveTo>
                    <a:cubicBezTo>
                      <a:pt x="660967" y="3158"/>
                      <a:pt x="631488" y="28426"/>
                      <a:pt x="610852" y="54958"/>
                    </a:cubicBezTo>
                    <a:lnTo>
                      <a:pt x="610852" y="9897"/>
                    </a:lnTo>
                    <a:lnTo>
                      <a:pt x="388915" y="9897"/>
                    </a:lnTo>
                    <a:lnTo>
                      <a:pt x="345960" y="171611"/>
                    </a:lnTo>
                    <a:lnTo>
                      <a:pt x="296266" y="8633"/>
                    </a:lnTo>
                    <a:lnTo>
                      <a:pt x="203617" y="8633"/>
                    </a:lnTo>
                    <a:lnTo>
                      <a:pt x="154766" y="170348"/>
                    </a:lnTo>
                    <a:lnTo>
                      <a:pt x="113074" y="9897"/>
                    </a:lnTo>
                    <a:lnTo>
                      <a:pt x="3158" y="9897"/>
                    </a:lnTo>
                    <a:lnTo>
                      <a:pt x="100440" y="331220"/>
                    </a:lnTo>
                    <a:lnTo>
                      <a:pt x="196458" y="331220"/>
                    </a:lnTo>
                    <a:lnTo>
                      <a:pt x="249521" y="165294"/>
                    </a:lnTo>
                    <a:lnTo>
                      <a:pt x="301320" y="331220"/>
                    </a:lnTo>
                    <a:lnTo>
                      <a:pt x="398180" y="331220"/>
                    </a:lnTo>
                    <a:lnTo>
                      <a:pt x="468088" y="103388"/>
                    </a:lnTo>
                    <a:lnTo>
                      <a:pt x="498831" y="103388"/>
                    </a:lnTo>
                    <a:lnTo>
                      <a:pt x="498831" y="328694"/>
                    </a:lnTo>
                    <a:lnTo>
                      <a:pt x="610852" y="328694"/>
                    </a:lnTo>
                    <a:lnTo>
                      <a:pt x="610852" y="156029"/>
                    </a:lnTo>
                    <a:cubicBezTo>
                      <a:pt x="610852" y="121075"/>
                      <a:pt x="631066" y="102546"/>
                      <a:pt x="658019" y="102546"/>
                    </a:cubicBezTo>
                    <a:cubicBezTo>
                      <a:pt x="684550" y="102546"/>
                      <a:pt x="702659" y="121497"/>
                      <a:pt x="702659" y="156029"/>
                    </a:cubicBezTo>
                    <a:lnTo>
                      <a:pt x="702659" y="328694"/>
                    </a:lnTo>
                    <a:lnTo>
                      <a:pt x="814680" y="328694"/>
                    </a:lnTo>
                    <a:lnTo>
                      <a:pt x="814680" y="119812"/>
                    </a:lnTo>
                    <a:cubicBezTo>
                      <a:pt x="815101" y="47798"/>
                      <a:pt x="774251" y="3158"/>
                      <a:pt x="706449" y="31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5E6712B-87BA-4C8F-A2F0-BF37BBB4580E}"/>
                  </a:ext>
                </a:extLst>
              </p:cNvPr>
              <p:cNvSpPr/>
              <p:nvPr/>
            </p:nvSpPr>
            <p:spPr>
              <a:xfrm>
                <a:off x="10714988" y="902587"/>
                <a:ext cx="324272" cy="336906"/>
              </a:xfrm>
              <a:custGeom>
                <a:avLst/>
                <a:gdLst>
                  <a:gd name="connsiteX0" fmla="*/ 164031 w 324271"/>
                  <a:gd name="connsiteY0" fmla="*/ 3158 h 336905"/>
                  <a:gd name="connsiteX1" fmla="*/ 3158 w 324271"/>
                  <a:gd name="connsiteY1" fmla="*/ 169927 h 336905"/>
                  <a:gd name="connsiteX2" fmla="*/ 3158 w 324271"/>
                  <a:gd name="connsiteY2" fmla="*/ 171190 h 336905"/>
                  <a:gd name="connsiteX3" fmla="*/ 174138 w 324271"/>
                  <a:gd name="connsiteY3" fmla="*/ 337116 h 336905"/>
                  <a:gd name="connsiteX4" fmla="*/ 312691 w 324271"/>
                  <a:gd name="connsiteY4" fmla="*/ 272262 h 336905"/>
                  <a:gd name="connsiteX5" fmla="*/ 250784 w 324271"/>
                  <a:gd name="connsiteY5" fmla="*/ 220884 h 336905"/>
                  <a:gd name="connsiteX6" fmla="*/ 180034 w 324271"/>
                  <a:gd name="connsiteY6" fmla="*/ 253311 h 336905"/>
                  <a:gd name="connsiteX7" fmla="*/ 110968 w 324271"/>
                  <a:gd name="connsiteY7" fmla="*/ 200669 h 336905"/>
                  <a:gd name="connsiteX8" fmla="*/ 324482 w 324271"/>
                  <a:gd name="connsiteY8" fmla="*/ 200669 h 336905"/>
                  <a:gd name="connsiteX9" fmla="*/ 324903 w 324271"/>
                  <a:gd name="connsiteY9" fmla="*/ 177507 h 336905"/>
                  <a:gd name="connsiteX10" fmla="*/ 164031 w 324271"/>
                  <a:gd name="connsiteY10" fmla="*/ 3158 h 336905"/>
                  <a:gd name="connsiteX11" fmla="*/ 109284 w 324271"/>
                  <a:gd name="connsiteY11" fmla="*/ 143395 h 336905"/>
                  <a:gd name="connsiteX12" fmla="*/ 164873 w 324271"/>
                  <a:gd name="connsiteY12" fmla="*/ 85700 h 336905"/>
                  <a:gd name="connsiteX13" fmla="*/ 220463 w 324271"/>
                  <a:gd name="connsiteY13" fmla="*/ 143395 h 336905"/>
                  <a:gd name="connsiteX14" fmla="*/ 109284 w 324271"/>
                  <a:gd name="connsiteY14" fmla="*/ 143395 h 336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271" h="336905">
                    <a:moveTo>
                      <a:pt x="164031" y="3158"/>
                    </a:moveTo>
                    <a:cubicBezTo>
                      <a:pt x="69697" y="3158"/>
                      <a:pt x="3158" y="76857"/>
                      <a:pt x="3158" y="169927"/>
                    </a:cubicBezTo>
                    <a:lnTo>
                      <a:pt x="3158" y="171190"/>
                    </a:lnTo>
                    <a:cubicBezTo>
                      <a:pt x="3158" y="270156"/>
                      <a:pt x="73909" y="337116"/>
                      <a:pt x="174138" y="337116"/>
                    </a:cubicBezTo>
                    <a:cubicBezTo>
                      <a:pt x="237729" y="337116"/>
                      <a:pt x="281948" y="311006"/>
                      <a:pt x="312691" y="272262"/>
                    </a:cubicBezTo>
                    <a:lnTo>
                      <a:pt x="250784" y="220884"/>
                    </a:lnTo>
                    <a:cubicBezTo>
                      <a:pt x="227622" y="243204"/>
                      <a:pt x="206565" y="253311"/>
                      <a:pt x="180034" y="253311"/>
                    </a:cubicBezTo>
                    <a:cubicBezTo>
                      <a:pt x="145080" y="253311"/>
                      <a:pt x="119812" y="235623"/>
                      <a:pt x="110968" y="200669"/>
                    </a:cubicBezTo>
                    <a:lnTo>
                      <a:pt x="324482" y="200669"/>
                    </a:lnTo>
                    <a:cubicBezTo>
                      <a:pt x="324903" y="193089"/>
                      <a:pt x="324903" y="184666"/>
                      <a:pt x="324903" y="177507"/>
                    </a:cubicBezTo>
                    <a:cubicBezTo>
                      <a:pt x="324903" y="84016"/>
                      <a:pt x="274368" y="3158"/>
                      <a:pt x="164031" y="3158"/>
                    </a:cubicBezTo>
                    <a:close/>
                    <a:moveTo>
                      <a:pt x="109284" y="143395"/>
                    </a:moveTo>
                    <a:cubicBezTo>
                      <a:pt x="115180" y="108442"/>
                      <a:pt x="135394" y="85700"/>
                      <a:pt x="164873" y="85700"/>
                    </a:cubicBezTo>
                    <a:cubicBezTo>
                      <a:pt x="195616" y="85700"/>
                      <a:pt x="216251" y="108020"/>
                      <a:pt x="220463" y="143395"/>
                    </a:cubicBezTo>
                    <a:lnTo>
                      <a:pt x="109284" y="1433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327F15D-EE94-408C-B48E-00C1F8263ABB}"/>
                  </a:ext>
                </a:extLst>
              </p:cNvPr>
              <p:cNvSpPr/>
              <p:nvPr/>
            </p:nvSpPr>
            <p:spPr>
              <a:xfrm>
                <a:off x="9159829" y="1300218"/>
                <a:ext cx="75804" cy="109494"/>
              </a:xfrm>
              <a:custGeom>
                <a:avLst/>
                <a:gdLst>
                  <a:gd name="connsiteX0" fmla="*/ 10236 w 75803"/>
                  <a:gd name="connsiteY0" fmla="*/ 61614 h 109494"/>
                  <a:gd name="connsiteX1" fmla="*/ 10236 w 75803"/>
                  <a:gd name="connsiteY1" fmla="*/ 109202 h 109494"/>
                  <a:gd name="connsiteX2" fmla="*/ 1392 w 75803"/>
                  <a:gd name="connsiteY2" fmla="*/ 109202 h 109494"/>
                  <a:gd name="connsiteX3" fmla="*/ 1392 w 75803"/>
                  <a:gd name="connsiteY3" fmla="*/ 1392 h 109494"/>
                  <a:gd name="connsiteX4" fmla="*/ 39294 w 75803"/>
                  <a:gd name="connsiteY4" fmla="*/ 1392 h 109494"/>
                  <a:gd name="connsiteX5" fmla="*/ 72984 w 75803"/>
                  <a:gd name="connsiteY5" fmla="*/ 31713 h 109494"/>
                  <a:gd name="connsiteX6" fmla="*/ 45611 w 75803"/>
                  <a:gd name="connsiteY6" fmla="*/ 61193 h 109494"/>
                  <a:gd name="connsiteX7" fmla="*/ 78038 w 75803"/>
                  <a:gd name="connsiteY7" fmla="*/ 109202 h 109494"/>
                  <a:gd name="connsiteX8" fmla="*/ 67510 w 75803"/>
                  <a:gd name="connsiteY8" fmla="*/ 109202 h 109494"/>
                  <a:gd name="connsiteX9" fmla="*/ 35504 w 75803"/>
                  <a:gd name="connsiteY9" fmla="*/ 61614 h 109494"/>
                  <a:gd name="connsiteX10" fmla="*/ 10236 w 75803"/>
                  <a:gd name="connsiteY10" fmla="*/ 61614 h 109494"/>
                  <a:gd name="connsiteX11" fmla="*/ 10236 w 75803"/>
                  <a:gd name="connsiteY11" fmla="*/ 53612 h 109494"/>
                  <a:gd name="connsiteX12" fmla="*/ 39294 w 75803"/>
                  <a:gd name="connsiteY12" fmla="*/ 53612 h 109494"/>
                  <a:gd name="connsiteX13" fmla="*/ 64562 w 75803"/>
                  <a:gd name="connsiteY13" fmla="*/ 31713 h 109494"/>
                  <a:gd name="connsiteX14" fmla="*/ 39294 w 75803"/>
                  <a:gd name="connsiteY14" fmla="*/ 9815 h 109494"/>
                  <a:gd name="connsiteX15" fmla="*/ 10236 w 75803"/>
                  <a:gd name="connsiteY15" fmla="*/ 9815 h 109494"/>
                  <a:gd name="connsiteX16" fmla="*/ 10236 w 75803"/>
                  <a:gd name="connsiteY16" fmla="*/ 53612 h 10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5803" h="109494">
                    <a:moveTo>
                      <a:pt x="10236" y="61614"/>
                    </a:moveTo>
                    <a:lnTo>
                      <a:pt x="10236" y="109202"/>
                    </a:lnTo>
                    <a:lnTo>
                      <a:pt x="1392" y="109202"/>
                    </a:lnTo>
                    <a:lnTo>
                      <a:pt x="1392" y="1392"/>
                    </a:lnTo>
                    <a:lnTo>
                      <a:pt x="39294" y="1392"/>
                    </a:lnTo>
                    <a:cubicBezTo>
                      <a:pt x="60350" y="1392"/>
                      <a:pt x="72984" y="11920"/>
                      <a:pt x="72984" y="31713"/>
                    </a:cubicBezTo>
                    <a:cubicBezTo>
                      <a:pt x="72984" y="49401"/>
                      <a:pt x="62456" y="59087"/>
                      <a:pt x="45611" y="61193"/>
                    </a:cubicBezTo>
                    <a:lnTo>
                      <a:pt x="78038" y="109202"/>
                    </a:lnTo>
                    <a:lnTo>
                      <a:pt x="67510" y="109202"/>
                    </a:lnTo>
                    <a:lnTo>
                      <a:pt x="35504" y="61614"/>
                    </a:lnTo>
                    <a:lnTo>
                      <a:pt x="10236" y="61614"/>
                    </a:lnTo>
                    <a:close/>
                    <a:moveTo>
                      <a:pt x="10236" y="53612"/>
                    </a:moveTo>
                    <a:lnTo>
                      <a:pt x="39294" y="53612"/>
                    </a:lnTo>
                    <a:cubicBezTo>
                      <a:pt x="55718" y="53612"/>
                      <a:pt x="64562" y="45190"/>
                      <a:pt x="64562" y="31713"/>
                    </a:cubicBezTo>
                    <a:cubicBezTo>
                      <a:pt x="64562" y="17395"/>
                      <a:pt x="55718" y="9815"/>
                      <a:pt x="39294" y="9815"/>
                    </a:cubicBezTo>
                    <a:lnTo>
                      <a:pt x="10236" y="9815"/>
                    </a:lnTo>
                    <a:lnTo>
                      <a:pt x="10236" y="53612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6DF5EB-8686-4F6C-B887-37388E9A260E}"/>
                  </a:ext>
                </a:extLst>
              </p:cNvPr>
              <p:cNvSpPr/>
              <p:nvPr/>
            </p:nvSpPr>
            <p:spPr>
              <a:xfrm>
                <a:off x="9248267" y="1328434"/>
                <a:ext cx="67381" cy="80015"/>
              </a:xfrm>
              <a:custGeom>
                <a:avLst/>
                <a:gdLst>
                  <a:gd name="connsiteX0" fmla="*/ 66246 w 67381"/>
                  <a:gd name="connsiteY0" fmla="*/ 58245 h 80015"/>
                  <a:gd name="connsiteX1" fmla="*/ 35925 w 67381"/>
                  <a:gd name="connsiteY1" fmla="*/ 82249 h 80015"/>
                  <a:gd name="connsiteX2" fmla="*/ 1392 w 67381"/>
                  <a:gd name="connsiteY2" fmla="*/ 41821 h 80015"/>
                  <a:gd name="connsiteX3" fmla="*/ 35925 w 67381"/>
                  <a:gd name="connsiteY3" fmla="*/ 1392 h 80015"/>
                  <a:gd name="connsiteX4" fmla="*/ 67510 w 67381"/>
                  <a:gd name="connsiteY4" fmla="*/ 39294 h 80015"/>
                  <a:gd name="connsiteX5" fmla="*/ 67510 w 67381"/>
                  <a:gd name="connsiteY5" fmla="*/ 42242 h 80015"/>
                  <a:gd name="connsiteX6" fmla="*/ 9815 w 67381"/>
                  <a:gd name="connsiteY6" fmla="*/ 42242 h 80015"/>
                  <a:gd name="connsiteX7" fmla="*/ 35925 w 67381"/>
                  <a:gd name="connsiteY7" fmla="*/ 74248 h 80015"/>
                  <a:gd name="connsiteX8" fmla="*/ 57824 w 67381"/>
                  <a:gd name="connsiteY8" fmla="*/ 57824 h 80015"/>
                  <a:gd name="connsiteX9" fmla="*/ 66246 w 67381"/>
                  <a:gd name="connsiteY9" fmla="*/ 57824 h 80015"/>
                  <a:gd name="connsiteX10" fmla="*/ 10236 w 67381"/>
                  <a:gd name="connsiteY10" fmla="*/ 35925 h 80015"/>
                  <a:gd name="connsiteX11" fmla="*/ 58666 w 67381"/>
                  <a:gd name="connsiteY11" fmla="*/ 35925 h 80015"/>
                  <a:gd name="connsiteX12" fmla="*/ 35925 w 67381"/>
                  <a:gd name="connsiteY12" fmla="*/ 9393 h 80015"/>
                  <a:gd name="connsiteX13" fmla="*/ 10236 w 67381"/>
                  <a:gd name="connsiteY13" fmla="*/ 35925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381" h="80015">
                    <a:moveTo>
                      <a:pt x="66246" y="58245"/>
                    </a:moveTo>
                    <a:cubicBezTo>
                      <a:pt x="63298" y="72563"/>
                      <a:pt x="52349" y="82249"/>
                      <a:pt x="35925" y="82249"/>
                    </a:cubicBezTo>
                    <a:cubicBezTo>
                      <a:pt x="15289" y="82249"/>
                      <a:pt x="1392" y="65825"/>
                      <a:pt x="1392" y="41821"/>
                    </a:cubicBezTo>
                    <a:cubicBezTo>
                      <a:pt x="1392" y="18658"/>
                      <a:pt x="14447" y="1392"/>
                      <a:pt x="35925" y="1392"/>
                    </a:cubicBezTo>
                    <a:cubicBezTo>
                      <a:pt x="56560" y="1392"/>
                      <a:pt x="67510" y="17395"/>
                      <a:pt x="67510" y="39294"/>
                    </a:cubicBezTo>
                    <a:lnTo>
                      <a:pt x="67510" y="42242"/>
                    </a:lnTo>
                    <a:lnTo>
                      <a:pt x="9815" y="42242"/>
                    </a:lnTo>
                    <a:cubicBezTo>
                      <a:pt x="9815" y="62035"/>
                      <a:pt x="20764" y="74248"/>
                      <a:pt x="35925" y="74248"/>
                    </a:cubicBezTo>
                    <a:cubicBezTo>
                      <a:pt x="46874" y="74248"/>
                      <a:pt x="55297" y="67931"/>
                      <a:pt x="57824" y="57824"/>
                    </a:cubicBezTo>
                    <a:lnTo>
                      <a:pt x="66246" y="57824"/>
                    </a:lnTo>
                    <a:close/>
                    <a:moveTo>
                      <a:pt x="10236" y="35925"/>
                    </a:moveTo>
                    <a:lnTo>
                      <a:pt x="58666" y="35925"/>
                    </a:lnTo>
                    <a:cubicBezTo>
                      <a:pt x="58245" y="22448"/>
                      <a:pt x="51507" y="9393"/>
                      <a:pt x="35925" y="9393"/>
                    </a:cubicBezTo>
                    <a:cubicBezTo>
                      <a:pt x="21606" y="8972"/>
                      <a:pt x="11920" y="19501"/>
                      <a:pt x="10236" y="35925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4E1ABCF-7F17-4A8F-A4BE-12AEEAEF9FB1}"/>
                  </a:ext>
                </a:extLst>
              </p:cNvPr>
              <p:cNvSpPr/>
              <p:nvPr/>
            </p:nvSpPr>
            <p:spPr>
              <a:xfrm>
                <a:off x="9333336" y="1293901"/>
                <a:ext cx="8423" cy="113706"/>
              </a:xfrm>
              <a:custGeom>
                <a:avLst/>
                <a:gdLst>
                  <a:gd name="connsiteX0" fmla="*/ 10236 w 8422"/>
                  <a:gd name="connsiteY0" fmla="*/ 115519 h 113705"/>
                  <a:gd name="connsiteX1" fmla="*/ 1392 w 8422"/>
                  <a:gd name="connsiteY1" fmla="*/ 115519 h 113705"/>
                  <a:gd name="connsiteX2" fmla="*/ 1392 w 8422"/>
                  <a:gd name="connsiteY2" fmla="*/ 1392 h 113705"/>
                  <a:gd name="connsiteX3" fmla="*/ 10236 w 8422"/>
                  <a:gd name="connsiteY3" fmla="*/ 1392 h 113705"/>
                  <a:gd name="connsiteX4" fmla="*/ 10236 w 8422"/>
                  <a:gd name="connsiteY4" fmla="*/ 115519 h 11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22" h="113705">
                    <a:moveTo>
                      <a:pt x="10236" y="115519"/>
                    </a:moveTo>
                    <a:lnTo>
                      <a:pt x="1392" y="115519"/>
                    </a:lnTo>
                    <a:lnTo>
                      <a:pt x="1392" y="1392"/>
                    </a:lnTo>
                    <a:lnTo>
                      <a:pt x="10236" y="1392"/>
                    </a:lnTo>
                    <a:lnTo>
                      <a:pt x="10236" y="115519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216448D-0A26-48DD-914B-6EBF89F8997D}"/>
                  </a:ext>
                </a:extLst>
              </p:cNvPr>
              <p:cNvSpPr/>
              <p:nvPr/>
            </p:nvSpPr>
            <p:spPr>
              <a:xfrm>
                <a:off x="9361551" y="1328855"/>
                <a:ext cx="58958" cy="80015"/>
              </a:xfrm>
              <a:custGeom>
                <a:avLst/>
                <a:gdLst>
                  <a:gd name="connsiteX0" fmla="*/ 51507 w 58958"/>
                  <a:gd name="connsiteY0" fmla="*/ 80565 h 80015"/>
                  <a:gd name="connsiteX1" fmla="*/ 51507 w 58958"/>
                  <a:gd name="connsiteY1" fmla="*/ 73405 h 80015"/>
                  <a:gd name="connsiteX2" fmla="*/ 30029 w 58958"/>
                  <a:gd name="connsiteY2" fmla="*/ 81828 h 80015"/>
                  <a:gd name="connsiteX3" fmla="*/ 1392 w 58958"/>
                  <a:gd name="connsiteY3" fmla="*/ 57824 h 80015"/>
                  <a:gd name="connsiteX4" fmla="*/ 30450 w 58958"/>
                  <a:gd name="connsiteY4" fmla="*/ 33819 h 80015"/>
                  <a:gd name="connsiteX5" fmla="*/ 51507 w 58958"/>
                  <a:gd name="connsiteY5" fmla="*/ 42242 h 80015"/>
                  <a:gd name="connsiteX6" fmla="*/ 51507 w 58958"/>
                  <a:gd name="connsiteY6" fmla="*/ 28344 h 80015"/>
                  <a:gd name="connsiteX7" fmla="*/ 32135 w 58958"/>
                  <a:gd name="connsiteY7" fmla="*/ 8972 h 80015"/>
                  <a:gd name="connsiteX8" fmla="*/ 13184 w 58958"/>
                  <a:gd name="connsiteY8" fmla="*/ 22448 h 80015"/>
                  <a:gd name="connsiteX9" fmla="*/ 4761 w 58958"/>
                  <a:gd name="connsiteY9" fmla="*/ 22448 h 80015"/>
                  <a:gd name="connsiteX10" fmla="*/ 32135 w 58958"/>
                  <a:gd name="connsiteY10" fmla="*/ 1392 h 80015"/>
                  <a:gd name="connsiteX11" fmla="*/ 59929 w 58958"/>
                  <a:gd name="connsiteY11" fmla="*/ 28344 h 80015"/>
                  <a:gd name="connsiteX12" fmla="*/ 59929 w 58958"/>
                  <a:gd name="connsiteY12" fmla="*/ 80565 h 80015"/>
                  <a:gd name="connsiteX13" fmla="*/ 51507 w 58958"/>
                  <a:gd name="connsiteY13" fmla="*/ 80565 h 80015"/>
                  <a:gd name="connsiteX14" fmla="*/ 51507 w 58958"/>
                  <a:gd name="connsiteY14" fmla="*/ 52770 h 80015"/>
                  <a:gd name="connsiteX15" fmla="*/ 30871 w 58958"/>
                  <a:gd name="connsiteY15" fmla="*/ 41399 h 80015"/>
                  <a:gd name="connsiteX16" fmla="*/ 9393 w 58958"/>
                  <a:gd name="connsiteY16" fmla="*/ 57824 h 80015"/>
                  <a:gd name="connsiteX17" fmla="*/ 30871 w 58958"/>
                  <a:gd name="connsiteY17" fmla="*/ 74669 h 80015"/>
                  <a:gd name="connsiteX18" fmla="*/ 51507 w 58958"/>
                  <a:gd name="connsiteY18" fmla="*/ 63298 h 80015"/>
                  <a:gd name="connsiteX19" fmla="*/ 51507 w 58958"/>
                  <a:gd name="connsiteY19" fmla="*/ 52770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958" h="80015">
                    <a:moveTo>
                      <a:pt x="51507" y="80565"/>
                    </a:moveTo>
                    <a:lnTo>
                      <a:pt x="51507" y="73405"/>
                    </a:lnTo>
                    <a:cubicBezTo>
                      <a:pt x="48138" y="77617"/>
                      <a:pt x="39715" y="81828"/>
                      <a:pt x="30029" y="81828"/>
                    </a:cubicBezTo>
                    <a:cubicBezTo>
                      <a:pt x="14447" y="81828"/>
                      <a:pt x="1392" y="72563"/>
                      <a:pt x="1392" y="57824"/>
                    </a:cubicBezTo>
                    <a:cubicBezTo>
                      <a:pt x="1392" y="43505"/>
                      <a:pt x="14447" y="33819"/>
                      <a:pt x="30450" y="33819"/>
                    </a:cubicBezTo>
                    <a:cubicBezTo>
                      <a:pt x="39715" y="33819"/>
                      <a:pt x="48138" y="38030"/>
                      <a:pt x="51507" y="42242"/>
                    </a:cubicBezTo>
                    <a:lnTo>
                      <a:pt x="51507" y="28344"/>
                    </a:lnTo>
                    <a:cubicBezTo>
                      <a:pt x="51507" y="16974"/>
                      <a:pt x="44347" y="8972"/>
                      <a:pt x="32135" y="8972"/>
                    </a:cubicBezTo>
                    <a:cubicBezTo>
                      <a:pt x="22448" y="8972"/>
                      <a:pt x="16131" y="13184"/>
                      <a:pt x="13184" y="22448"/>
                    </a:cubicBezTo>
                    <a:lnTo>
                      <a:pt x="4761" y="22448"/>
                    </a:lnTo>
                    <a:cubicBezTo>
                      <a:pt x="7709" y="9393"/>
                      <a:pt x="18658" y="1392"/>
                      <a:pt x="32135" y="1392"/>
                    </a:cubicBezTo>
                    <a:cubicBezTo>
                      <a:pt x="49401" y="1392"/>
                      <a:pt x="59929" y="11920"/>
                      <a:pt x="59929" y="28344"/>
                    </a:cubicBezTo>
                    <a:lnTo>
                      <a:pt x="59929" y="80565"/>
                    </a:lnTo>
                    <a:lnTo>
                      <a:pt x="51507" y="80565"/>
                    </a:lnTo>
                    <a:close/>
                    <a:moveTo>
                      <a:pt x="51507" y="52770"/>
                    </a:moveTo>
                    <a:cubicBezTo>
                      <a:pt x="48980" y="46032"/>
                      <a:pt x="40136" y="41399"/>
                      <a:pt x="30871" y="41399"/>
                    </a:cubicBezTo>
                    <a:cubicBezTo>
                      <a:pt x="19922" y="41399"/>
                      <a:pt x="9393" y="46874"/>
                      <a:pt x="9393" y="57824"/>
                    </a:cubicBezTo>
                    <a:cubicBezTo>
                      <a:pt x="9393" y="68773"/>
                      <a:pt x="19922" y="74669"/>
                      <a:pt x="30871" y="74669"/>
                    </a:cubicBezTo>
                    <a:cubicBezTo>
                      <a:pt x="40136" y="74669"/>
                      <a:pt x="48980" y="69615"/>
                      <a:pt x="51507" y="63298"/>
                    </a:cubicBezTo>
                    <a:lnTo>
                      <a:pt x="51507" y="52770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77DB484-7246-47C0-936C-786E82289CC0}"/>
                  </a:ext>
                </a:extLst>
              </p:cNvPr>
              <p:cNvSpPr/>
              <p:nvPr/>
            </p:nvSpPr>
            <p:spPr>
              <a:xfrm>
                <a:off x="9434407" y="1310325"/>
                <a:ext cx="42113" cy="101072"/>
              </a:xfrm>
              <a:custGeom>
                <a:avLst/>
                <a:gdLst>
                  <a:gd name="connsiteX0" fmla="*/ 14447 w 42113"/>
                  <a:gd name="connsiteY0" fmla="*/ 28765 h 101071"/>
                  <a:gd name="connsiteX1" fmla="*/ 1392 w 42113"/>
                  <a:gd name="connsiteY1" fmla="*/ 28765 h 101071"/>
                  <a:gd name="connsiteX2" fmla="*/ 1392 w 42113"/>
                  <a:gd name="connsiteY2" fmla="*/ 21185 h 101071"/>
                  <a:gd name="connsiteX3" fmla="*/ 14447 w 42113"/>
                  <a:gd name="connsiteY3" fmla="*/ 21185 h 101071"/>
                  <a:gd name="connsiteX4" fmla="*/ 14447 w 42113"/>
                  <a:gd name="connsiteY4" fmla="*/ 1392 h 101071"/>
                  <a:gd name="connsiteX5" fmla="*/ 22870 w 42113"/>
                  <a:gd name="connsiteY5" fmla="*/ 1392 h 101071"/>
                  <a:gd name="connsiteX6" fmla="*/ 22870 w 42113"/>
                  <a:gd name="connsiteY6" fmla="*/ 21185 h 101071"/>
                  <a:gd name="connsiteX7" fmla="*/ 43084 w 42113"/>
                  <a:gd name="connsiteY7" fmla="*/ 21185 h 101071"/>
                  <a:gd name="connsiteX8" fmla="*/ 43084 w 42113"/>
                  <a:gd name="connsiteY8" fmla="*/ 28765 h 101071"/>
                  <a:gd name="connsiteX9" fmla="*/ 22870 w 42113"/>
                  <a:gd name="connsiteY9" fmla="*/ 28765 h 101071"/>
                  <a:gd name="connsiteX10" fmla="*/ 22870 w 42113"/>
                  <a:gd name="connsiteY10" fmla="*/ 80144 h 101071"/>
                  <a:gd name="connsiteX11" fmla="*/ 34240 w 42113"/>
                  <a:gd name="connsiteY11" fmla="*/ 92778 h 101071"/>
                  <a:gd name="connsiteX12" fmla="*/ 44768 w 42113"/>
                  <a:gd name="connsiteY12" fmla="*/ 89830 h 101071"/>
                  <a:gd name="connsiteX13" fmla="*/ 44768 w 42113"/>
                  <a:gd name="connsiteY13" fmla="*/ 98252 h 101071"/>
                  <a:gd name="connsiteX14" fmla="*/ 33398 w 42113"/>
                  <a:gd name="connsiteY14" fmla="*/ 100779 h 101071"/>
                  <a:gd name="connsiteX15" fmla="*/ 14447 w 42113"/>
                  <a:gd name="connsiteY15" fmla="*/ 80986 h 101071"/>
                  <a:gd name="connsiteX16" fmla="*/ 14447 w 42113"/>
                  <a:gd name="connsiteY16" fmla="*/ 28765 h 10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113" h="101071">
                    <a:moveTo>
                      <a:pt x="14447" y="28765"/>
                    </a:moveTo>
                    <a:lnTo>
                      <a:pt x="1392" y="28765"/>
                    </a:lnTo>
                    <a:lnTo>
                      <a:pt x="1392" y="21185"/>
                    </a:lnTo>
                    <a:lnTo>
                      <a:pt x="14447" y="21185"/>
                    </a:lnTo>
                    <a:lnTo>
                      <a:pt x="14447" y="1392"/>
                    </a:lnTo>
                    <a:lnTo>
                      <a:pt x="22870" y="1392"/>
                    </a:lnTo>
                    <a:lnTo>
                      <a:pt x="22870" y="21185"/>
                    </a:lnTo>
                    <a:lnTo>
                      <a:pt x="43084" y="21185"/>
                    </a:lnTo>
                    <a:lnTo>
                      <a:pt x="43084" y="28765"/>
                    </a:lnTo>
                    <a:lnTo>
                      <a:pt x="22870" y="28765"/>
                    </a:lnTo>
                    <a:lnTo>
                      <a:pt x="22870" y="80144"/>
                    </a:lnTo>
                    <a:cubicBezTo>
                      <a:pt x="22870" y="88987"/>
                      <a:pt x="26660" y="92778"/>
                      <a:pt x="34240" y="92778"/>
                    </a:cubicBezTo>
                    <a:cubicBezTo>
                      <a:pt x="38030" y="92778"/>
                      <a:pt x="41821" y="91514"/>
                      <a:pt x="44768" y="89830"/>
                    </a:cubicBezTo>
                    <a:lnTo>
                      <a:pt x="44768" y="98252"/>
                    </a:lnTo>
                    <a:cubicBezTo>
                      <a:pt x="41821" y="99937"/>
                      <a:pt x="37609" y="100779"/>
                      <a:pt x="33398" y="100779"/>
                    </a:cubicBezTo>
                    <a:cubicBezTo>
                      <a:pt x="22027" y="100779"/>
                      <a:pt x="14447" y="94462"/>
                      <a:pt x="14447" y="80986"/>
                    </a:cubicBezTo>
                    <a:lnTo>
                      <a:pt x="14447" y="28765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F1CD6DA-B644-4CAA-94C8-776E95490031}"/>
                  </a:ext>
                </a:extLst>
              </p:cNvPr>
              <p:cNvSpPr/>
              <p:nvPr/>
            </p:nvSpPr>
            <p:spPr>
              <a:xfrm>
                <a:off x="9494629" y="1300639"/>
                <a:ext cx="12634" cy="109494"/>
              </a:xfrm>
              <a:custGeom>
                <a:avLst/>
                <a:gdLst>
                  <a:gd name="connsiteX0" fmla="*/ 7288 w 12633"/>
                  <a:gd name="connsiteY0" fmla="*/ 13184 h 109494"/>
                  <a:gd name="connsiteX1" fmla="*/ 1392 w 12633"/>
                  <a:gd name="connsiteY1" fmla="*/ 7288 h 109494"/>
                  <a:gd name="connsiteX2" fmla="*/ 7288 w 12633"/>
                  <a:gd name="connsiteY2" fmla="*/ 1392 h 109494"/>
                  <a:gd name="connsiteX3" fmla="*/ 13184 w 12633"/>
                  <a:gd name="connsiteY3" fmla="*/ 7288 h 109494"/>
                  <a:gd name="connsiteX4" fmla="*/ 7288 w 12633"/>
                  <a:gd name="connsiteY4" fmla="*/ 13184 h 109494"/>
                  <a:gd name="connsiteX5" fmla="*/ 11499 w 12633"/>
                  <a:gd name="connsiteY5" fmla="*/ 108781 h 109494"/>
                  <a:gd name="connsiteX6" fmla="*/ 2655 w 12633"/>
                  <a:gd name="connsiteY6" fmla="*/ 108781 h 109494"/>
                  <a:gd name="connsiteX7" fmla="*/ 2655 w 12633"/>
                  <a:gd name="connsiteY7" fmla="*/ 30871 h 109494"/>
                  <a:gd name="connsiteX8" fmla="*/ 11499 w 12633"/>
                  <a:gd name="connsiteY8" fmla="*/ 30871 h 109494"/>
                  <a:gd name="connsiteX9" fmla="*/ 11499 w 12633"/>
                  <a:gd name="connsiteY9" fmla="*/ 108781 h 10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33" h="109494">
                    <a:moveTo>
                      <a:pt x="7288" y="13184"/>
                    </a:moveTo>
                    <a:cubicBezTo>
                      <a:pt x="3919" y="13184"/>
                      <a:pt x="1392" y="10657"/>
                      <a:pt x="1392" y="7288"/>
                    </a:cubicBezTo>
                    <a:cubicBezTo>
                      <a:pt x="1392" y="4340"/>
                      <a:pt x="3919" y="1392"/>
                      <a:pt x="7288" y="1392"/>
                    </a:cubicBezTo>
                    <a:cubicBezTo>
                      <a:pt x="10657" y="1392"/>
                      <a:pt x="13184" y="4340"/>
                      <a:pt x="13184" y="7288"/>
                    </a:cubicBezTo>
                    <a:cubicBezTo>
                      <a:pt x="13184" y="10236"/>
                      <a:pt x="10657" y="13184"/>
                      <a:pt x="7288" y="13184"/>
                    </a:cubicBezTo>
                    <a:close/>
                    <a:moveTo>
                      <a:pt x="11499" y="108781"/>
                    </a:moveTo>
                    <a:lnTo>
                      <a:pt x="2655" y="108781"/>
                    </a:lnTo>
                    <a:lnTo>
                      <a:pt x="2655" y="30871"/>
                    </a:lnTo>
                    <a:lnTo>
                      <a:pt x="11499" y="30871"/>
                    </a:lnTo>
                    <a:lnTo>
                      <a:pt x="11499" y="108781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D5603D6-0AE6-4E4C-8A3B-51427C576440}"/>
                  </a:ext>
                </a:extLst>
              </p:cNvPr>
              <p:cNvSpPr/>
              <p:nvPr/>
            </p:nvSpPr>
            <p:spPr>
              <a:xfrm>
                <a:off x="9524108" y="1328434"/>
                <a:ext cx="71592" cy="80015"/>
              </a:xfrm>
              <a:custGeom>
                <a:avLst/>
                <a:gdLst>
                  <a:gd name="connsiteX0" fmla="*/ 35925 w 71592"/>
                  <a:gd name="connsiteY0" fmla="*/ 82249 h 80015"/>
                  <a:gd name="connsiteX1" fmla="*/ 1392 w 71592"/>
                  <a:gd name="connsiteY1" fmla="*/ 41821 h 80015"/>
                  <a:gd name="connsiteX2" fmla="*/ 35925 w 71592"/>
                  <a:gd name="connsiteY2" fmla="*/ 1392 h 80015"/>
                  <a:gd name="connsiteX3" fmla="*/ 70458 w 71592"/>
                  <a:gd name="connsiteY3" fmla="*/ 41821 h 80015"/>
                  <a:gd name="connsiteX4" fmla="*/ 35925 w 71592"/>
                  <a:gd name="connsiteY4" fmla="*/ 82249 h 80015"/>
                  <a:gd name="connsiteX5" fmla="*/ 35925 w 71592"/>
                  <a:gd name="connsiteY5" fmla="*/ 8972 h 80015"/>
                  <a:gd name="connsiteX6" fmla="*/ 10236 w 71592"/>
                  <a:gd name="connsiteY6" fmla="*/ 41821 h 80015"/>
                  <a:gd name="connsiteX7" fmla="*/ 35925 w 71592"/>
                  <a:gd name="connsiteY7" fmla="*/ 74669 h 80015"/>
                  <a:gd name="connsiteX8" fmla="*/ 61614 w 71592"/>
                  <a:gd name="connsiteY8" fmla="*/ 41821 h 80015"/>
                  <a:gd name="connsiteX9" fmla="*/ 35925 w 71592"/>
                  <a:gd name="connsiteY9" fmla="*/ 8972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592" h="80015">
                    <a:moveTo>
                      <a:pt x="35925" y="82249"/>
                    </a:moveTo>
                    <a:cubicBezTo>
                      <a:pt x="15289" y="82249"/>
                      <a:pt x="1392" y="65825"/>
                      <a:pt x="1392" y="41821"/>
                    </a:cubicBezTo>
                    <a:cubicBezTo>
                      <a:pt x="1392" y="17816"/>
                      <a:pt x="15289" y="1392"/>
                      <a:pt x="35925" y="1392"/>
                    </a:cubicBezTo>
                    <a:cubicBezTo>
                      <a:pt x="56560" y="1392"/>
                      <a:pt x="70458" y="17816"/>
                      <a:pt x="70458" y="41821"/>
                    </a:cubicBezTo>
                    <a:cubicBezTo>
                      <a:pt x="70458" y="65825"/>
                      <a:pt x="56560" y="82249"/>
                      <a:pt x="35925" y="82249"/>
                    </a:cubicBezTo>
                    <a:close/>
                    <a:moveTo>
                      <a:pt x="35925" y="8972"/>
                    </a:moveTo>
                    <a:cubicBezTo>
                      <a:pt x="20343" y="8972"/>
                      <a:pt x="10236" y="22027"/>
                      <a:pt x="10236" y="41821"/>
                    </a:cubicBezTo>
                    <a:cubicBezTo>
                      <a:pt x="10236" y="61614"/>
                      <a:pt x="20343" y="74669"/>
                      <a:pt x="35925" y="74669"/>
                    </a:cubicBezTo>
                    <a:cubicBezTo>
                      <a:pt x="51507" y="74669"/>
                      <a:pt x="61614" y="61614"/>
                      <a:pt x="61614" y="41821"/>
                    </a:cubicBezTo>
                    <a:cubicBezTo>
                      <a:pt x="61614" y="22448"/>
                      <a:pt x="51507" y="8972"/>
                      <a:pt x="35925" y="8972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00CDFDB-7DF4-435E-AEB7-A5372392043C}"/>
                  </a:ext>
                </a:extLst>
              </p:cNvPr>
              <p:cNvSpPr/>
              <p:nvPr/>
            </p:nvSpPr>
            <p:spPr>
              <a:xfrm>
                <a:off x="9612546" y="1328855"/>
                <a:ext cx="63170" cy="80015"/>
              </a:xfrm>
              <a:custGeom>
                <a:avLst/>
                <a:gdLst>
                  <a:gd name="connsiteX0" fmla="*/ 1392 w 63169"/>
                  <a:gd name="connsiteY0" fmla="*/ 2655 h 80015"/>
                  <a:gd name="connsiteX1" fmla="*/ 10236 w 63169"/>
                  <a:gd name="connsiteY1" fmla="*/ 2655 h 80015"/>
                  <a:gd name="connsiteX2" fmla="*/ 10236 w 63169"/>
                  <a:gd name="connsiteY2" fmla="*/ 15289 h 80015"/>
                  <a:gd name="connsiteX3" fmla="*/ 35082 w 63169"/>
                  <a:gd name="connsiteY3" fmla="*/ 1392 h 80015"/>
                  <a:gd name="connsiteX4" fmla="*/ 62035 w 63169"/>
                  <a:gd name="connsiteY4" fmla="*/ 29187 h 80015"/>
                  <a:gd name="connsiteX5" fmla="*/ 62035 w 63169"/>
                  <a:gd name="connsiteY5" fmla="*/ 80565 h 80015"/>
                  <a:gd name="connsiteX6" fmla="*/ 53612 w 63169"/>
                  <a:gd name="connsiteY6" fmla="*/ 80565 h 80015"/>
                  <a:gd name="connsiteX7" fmla="*/ 53612 w 63169"/>
                  <a:gd name="connsiteY7" fmla="*/ 30029 h 80015"/>
                  <a:gd name="connsiteX8" fmla="*/ 33819 w 63169"/>
                  <a:gd name="connsiteY8" fmla="*/ 8972 h 80015"/>
                  <a:gd name="connsiteX9" fmla="*/ 10657 w 63169"/>
                  <a:gd name="connsiteY9" fmla="*/ 25818 h 80015"/>
                  <a:gd name="connsiteX10" fmla="*/ 10657 w 63169"/>
                  <a:gd name="connsiteY10" fmla="*/ 80565 h 80015"/>
                  <a:gd name="connsiteX11" fmla="*/ 1813 w 63169"/>
                  <a:gd name="connsiteY11" fmla="*/ 80565 h 80015"/>
                  <a:gd name="connsiteX12" fmla="*/ 1813 w 63169"/>
                  <a:gd name="connsiteY12" fmla="*/ 2655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169" h="80015">
                    <a:moveTo>
                      <a:pt x="1392" y="2655"/>
                    </a:moveTo>
                    <a:lnTo>
                      <a:pt x="10236" y="2655"/>
                    </a:lnTo>
                    <a:lnTo>
                      <a:pt x="10236" y="15289"/>
                    </a:lnTo>
                    <a:cubicBezTo>
                      <a:pt x="14868" y="8130"/>
                      <a:pt x="24133" y="1392"/>
                      <a:pt x="35082" y="1392"/>
                    </a:cubicBezTo>
                    <a:cubicBezTo>
                      <a:pt x="52770" y="1392"/>
                      <a:pt x="62035" y="12762"/>
                      <a:pt x="62035" y="29187"/>
                    </a:cubicBezTo>
                    <a:lnTo>
                      <a:pt x="62035" y="80565"/>
                    </a:lnTo>
                    <a:lnTo>
                      <a:pt x="53612" y="80565"/>
                    </a:lnTo>
                    <a:lnTo>
                      <a:pt x="53612" y="30029"/>
                    </a:lnTo>
                    <a:cubicBezTo>
                      <a:pt x="53612" y="17816"/>
                      <a:pt x="47295" y="8972"/>
                      <a:pt x="33819" y="8972"/>
                    </a:cubicBezTo>
                    <a:cubicBezTo>
                      <a:pt x="23291" y="8972"/>
                      <a:pt x="14447" y="16553"/>
                      <a:pt x="10657" y="25818"/>
                    </a:cubicBezTo>
                    <a:lnTo>
                      <a:pt x="10657" y="80565"/>
                    </a:lnTo>
                    <a:lnTo>
                      <a:pt x="1813" y="80565"/>
                    </a:lnTo>
                    <a:lnTo>
                      <a:pt x="1813" y="2655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C99233C-71FE-477B-AAE2-0AC222E093C3}"/>
                  </a:ext>
                </a:extLst>
              </p:cNvPr>
              <p:cNvSpPr/>
              <p:nvPr/>
            </p:nvSpPr>
            <p:spPr>
              <a:xfrm>
                <a:off x="9690034" y="1328434"/>
                <a:ext cx="58958" cy="80015"/>
              </a:xfrm>
              <a:custGeom>
                <a:avLst/>
                <a:gdLst>
                  <a:gd name="connsiteX0" fmla="*/ 9815 w 58958"/>
                  <a:gd name="connsiteY0" fmla="*/ 60771 h 80015"/>
                  <a:gd name="connsiteX1" fmla="*/ 31713 w 58958"/>
                  <a:gd name="connsiteY1" fmla="*/ 75090 h 80015"/>
                  <a:gd name="connsiteX2" fmla="*/ 50664 w 58958"/>
                  <a:gd name="connsiteY2" fmla="*/ 60771 h 80015"/>
                  <a:gd name="connsiteX3" fmla="*/ 36346 w 58958"/>
                  <a:gd name="connsiteY3" fmla="*/ 46874 h 80015"/>
                  <a:gd name="connsiteX4" fmla="*/ 21606 w 58958"/>
                  <a:gd name="connsiteY4" fmla="*/ 42663 h 80015"/>
                  <a:gd name="connsiteX5" fmla="*/ 3076 w 58958"/>
                  <a:gd name="connsiteY5" fmla="*/ 22870 h 80015"/>
                  <a:gd name="connsiteX6" fmla="*/ 29187 w 58958"/>
                  <a:gd name="connsiteY6" fmla="*/ 1392 h 80015"/>
                  <a:gd name="connsiteX7" fmla="*/ 58245 w 58958"/>
                  <a:gd name="connsiteY7" fmla="*/ 22448 h 80015"/>
                  <a:gd name="connsiteX8" fmla="*/ 49822 w 58958"/>
                  <a:gd name="connsiteY8" fmla="*/ 22448 h 80015"/>
                  <a:gd name="connsiteX9" fmla="*/ 29608 w 58958"/>
                  <a:gd name="connsiteY9" fmla="*/ 8972 h 80015"/>
                  <a:gd name="connsiteX10" fmla="*/ 11920 w 58958"/>
                  <a:gd name="connsiteY10" fmla="*/ 22448 h 80015"/>
                  <a:gd name="connsiteX11" fmla="*/ 25818 w 58958"/>
                  <a:gd name="connsiteY11" fmla="*/ 35082 h 80015"/>
                  <a:gd name="connsiteX12" fmla="*/ 39715 w 58958"/>
                  <a:gd name="connsiteY12" fmla="*/ 38873 h 80015"/>
                  <a:gd name="connsiteX13" fmla="*/ 59087 w 58958"/>
                  <a:gd name="connsiteY13" fmla="*/ 59929 h 80015"/>
                  <a:gd name="connsiteX14" fmla="*/ 31713 w 58958"/>
                  <a:gd name="connsiteY14" fmla="*/ 81828 h 80015"/>
                  <a:gd name="connsiteX15" fmla="*/ 1392 w 58958"/>
                  <a:gd name="connsiteY15" fmla="*/ 59929 h 80015"/>
                  <a:gd name="connsiteX16" fmla="*/ 9815 w 58958"/>
                  <a:gd name="connsiteY16" fmla="*/ 59929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958" h="80015">
                    <a:moveTo>
                      <a:pt x="9815" y="60771"/>
                    </a:moveTo>
                    <a:cubicBezTo>
                      <a:pt x="13184" y="70036"/>
                      <a:pt x="20764" y="75090"/>
                      <a:pt x="31713" y="75090"/>
                    </a:cubicBezTo>
                    <a:cubicBezTo>
                      <a:pt x="42242" y="75090"/>
                      <a:pt x="50664" y="70458"/>
                      <a:pt x="50664" y="60771"/>
                    </a:cubicBezTo>
                    <a:cubicBezTo>
                      <a:pt x="50664" y="54033"/>
                      <a:pt x="46032" y="49822"/>
                      <a:pt x="36346" y="46874"/>
                    </a:cubicBezTo>
                    <a:lnTo>
                      <a:pt x="21606" y="42663"/>
                    </a:lnTo>
                    <a:cubicBezTo>
                      <a:pt x="10657" y="39715"/>
                      <a:pt x="3076" y="34240"/>
                      <a:pt x="3076" y="22870"/>
                    </a:cubicBezTo>
                    <a:cubicBezTo>
                      <a:pt x="3076" y="9393"/>
                      <a:pt x="14868" y="1392"/>
                      <a:pt x="29187" y="1392"/>
                    </a:cubicBezTo>
                    <a:cubicBezTo>
                      <a:pt x="45190" y="1392"/>
                      <a:pt x="55297" y="9815"/>
                      <a:pt x="58245" y="22448"/>
                    </a:cubicBezTo>
                    <a:lnTo>
                      <a:pt x="49822" y="22448"/>
                    </a:lnTo>
                    <a:cubicBezTo>
                      <a:pt x="46874" y="13184"/>
                      <a:pt x="40557" y="8972"/>
                      <a:pt x="29608" y="8972"/>
                    </a:cubicBezTo>
                    <a:cubicBezTo>
                      <a:pt x="19922" y="8972"/>
                      <a:pt x="11920" y="13605"/>
                      <a:pt x="11920" y="22448"/>
                    </a:cubicBezTo>
                    <a:cubicBezTo>
                      <a:pt x="11920" y="29608"/>
                      <a:pt x="16553" y="32556"/>
                      <a:pt x="25818" y="35082"/>
                    </a:cubicBezTo>
                    <a:lnTo>
                      <a:pt x="39715" y="38873"/>
                    </a:lnTo>
                    <a:cubicBezTo>
                      <a:pt x="53191" y="42242"/>
                      <a:pt x="59087" y="49822"/>
                      <a:pt x="59087" y="59929"/>
                    </a:cubicBezTo>
                    <a:cubicBezTo>
                      <a:pt x="59087" y="73827"/>
                      <a:pt x="47295" y="81828"/>
                      <a:pt x="31713" y="81828"/>
                    </a:cubicBezTo>
                    <a:cubicBezTo>
                      <a:pt x="16131" y="81828"/>
                      <a:pt x="3919" y="73827"/>
                      <a:pt x="1392" y="59929"/>
                    </a:cubicBezTo>
                    <a:lnTo>
                      <a:pt x="9815" y="59929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13B540F-96BA-4C9E-86A1-6FF5A6762A70}"/>
                  </a:ext>
                </a:extLst>
              </p:cNvPr>
              <p:cNvSpPr/>
              <p:nvPr/>
            </p:nvSpPr>
            <p:spPr>
              <a:xfrm>
                <a:off x="9767102" y="1293901"/>
                <a:ext cx="63170" cy="113706"/>
              </a:xfrm>
              <a:custGeom>
                <a:avLst/>
                <a:gdLst>
                  <a:gd name="connsiteX0" fmla="*/ 1392 w 63169"/>
                  <a:gd name="connsiteY0" fmla="*/ 1392 h 113705"/>
                  <a:gd name="connsiteX1" fmla="*/ 10236 w 63169"/>
                  <a:gd name="connsiteY1" fmla="*/ 1392 h 113705"/>
                  <a:gd name="connsiteX2" fmla="*/ 10236 w 63169"/>
                  <a:gd name="connsiteY2" fmla="*/ 49822 h 113705"/>
                  <a:gd name="connsiteX3" fmla="*/ 35082 w 63169"/>
                  <a:gd name="connsiteY3" fmla="*/ 35925 h 113705"/>
                  <a:gd name="connsiteX4" fmla="*/ 62035 w 63169"/>
                  <a:gd name="connsiteY4" fmla="*/ 63719 h 113705"/>
                  <a:gd name="connsiteX5" fmla="*/ 62035 w 63169"/>
                  <a:gd name="connsiteY5" fmla="*/ 115519 h 113705"/>
                  <a:gd name="connsiteX6" fmla="*/ 53612 w 63169"/>
                  <a:gd name="connsiteY6" fmla="*/ 115519 h 113705"/>
                  <a:gd name="connsiteX7" fmla="*/ 53612 w 63169"/>
                  <a:gd name="connsiteY7" fmla="*/ 64983 h 113705"/>
                  <a:gd name="connsiteX8" fmla="*/ 33819 w 63169"/>
                  <a:gd name="connsiteY8" fmla="*/ 43926 h 113705"/>
                  <a:gd name="connsiteX9" fmla="*/ 10657 w 63169"/>
                  <a:gd name="connsiteY9" fmla="*/ 60772 h 113705"/>
                  <a:gd name="connsiteX10" fmla="*/ 10657 w 63169"/>
                  <a:gd name="connsiteY10" fmla="*/ 115519 h 113705"/>
                  <a:gd name="connsiteX11" fmla="*/ 1813 w 63169"/>
                  <a:gd name="connsiteY11" fmla="*/ 115519 h 113705"/>
                  <a:gd name="connsiteX12" fmla="*/ 1813 w 63169"/>
                  <a:gd name="connsiteY12" fmla="*/ 1392 h 11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169" h="113705">
                    <a:moveTo>
                      <a:pt x="1392" y="1392"/>
                    </a:moveTo>
                    <a:lnTo>
                      <a:pt x="10236" y="1392"/>
                    </a:lnTo>
                    <a:lnTo>
                      <a:pt x="10236" y="49822"/>
                    </a:lnTo>
                    <a:cubicBezTo>
                      <a:pt x="14868" y="42663"/>
                      <a:pt x="24133" y="35925"/>
                      <a:pt x="35082" y="35925"/>
                    </a:cubicBezTo>
                    <a:cubicBezTo>
                      <a:pt x="52770" y="35925"/>
                      <a:pt x="62035" y="47295"/>
                      <a:pt x="62035" y="63719"/>
                    </a:cubicBezTo>
                    <a:lnTo>
                      <a:pt x="62035" y="115519"/>
                    </a:lnTo>
                    <a:lnTo>
                      <a:pt x="53612" y="115519"/>
                    </a:lnTo>
                    <a:lnTo>
                      <a:pt x="53612" y="64983"/>
                    </a:lnTo>
                    <a:cubicBezTo>
                      <a:pt x="53612" y="52770"/>
                      <a:pt x="47295" y="43926"/>
                      <a:pt x="33819" y="43926"/>
                    </a:cubicBezTo>
                    <a:cubicBezTo>
                      <a:pt x="23291" y="43926"/>
                      <a:pt x="14447" y="51507"/>
                      <a:pt x="10657" y="60772"/>
                    </a:cubicBezTo>
                    <a:lnTo>
                      <a:pt x="10657" y="115519"/>
                    </a:lnTo>
                    <a:lnTo>
                      <a:pt x="1813" y="115519"/>
                    </a:lnTo>
                    <a:lnTo>
                      <a:pt x="1813" y="1392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9A90A0E-4BBF-467E-8776-79B17AD2F314}"/>
                  </a:ext>
                </a:extLst>
              </p:cNvPr>
              <p:cNvSpPr/>
              <p:nvPr/>
            </p:nvSpPr>
            <p:spPr>
              <a:xfrm>
                <a:off x="9850065" y="1300639"/>
                <a:ext cx="12634" cy="109494"/>
              </a:xfrm>
              <a:custGeom>
                <a:avLst/>
                <a:gdLst>
                  <a:gd name="connsiteX0" fmla="*/ 7288 w 12633"/>
                  <a:gd name="connsiteY0" fmla="*/ 13184 h 109494"/>
                  <a:gd name="connsiteX1" fmla="*/ 1392 w 12633"/>
                  <a:gd name="connsiteY1" fmla="*/ 7288 h 109494"/>
                  <a:gd name="connsiteX2" fmla="*/ 7288 w 12633"/>
                  <a:gd name="connsiteY2" fmla="*/ 1392 h 109494"/>
                  <a:gd name="connsiteX3" fmla="*/ 13184 w 12633"/>
                  <a:gd name="connsiteY3" fmla="*/ 7288 h 109494"/>
                  <a:gd name="connsiteX4" fmla="*/ 7288 w 12633"/>
                  <a:gd name="connsiteY4" fmla="*/ 13184 h 109494"/>
                  <a:gd name="connsiteX5" fmla="*/ 11920 w 12633"/>
                  <a:gd name="connsiteY5" fmla="*/ 108781 h 109494"/>
                  <a:gd name="connsiteX6" fmla="*/ 3076 w 12633"/>
                  <a:gd name="connsiteY6" fmla="*/ 108781 h 109494"/>
                  <a:gd name="connsiteX7" fmla="*/ 3076 w 12633"/>
                  <a:gd name="connsiteY7" fmla="*/ 30871 h 109494"/>
                  <a:gd name="connsiteX8" fmla="*/ 11920 w 12633"/>
                  <a:gd name="connsiteY8" fmla="*/ 30871 h 109494"/>
                  <a:gd name="connsiteX9" fmla="*/ 11920 w 12633"/>
                  <a:gd name="connsiteY9" fmla="*/ 108781 h 10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33" h="109494">
                    <a:moveTo>
                      <a:pt x="7288" y="13184"/>
                    </a:moveTo>
                    <a:cubicBezTo>
                      <a:pt x="3919" y="13184"/>
                      <a:pt x="1392" y="10657"/>
                      <a:pt x="1392" y="7288"/>
                    </a:cubicBezTo>
                    <a:cubicBezTo>
                      <a:pt x="1392" y="4340"/>
                      <a:pt x="3919" y="1392"/>
                      <a:pt x="7288" y="1392"/>
                    </a:cubicBezTo>
                    <a:cubicBezTo>
                      <a:pt x="10657" y="1392"/>
                      <a:pt x="13184" y="4340"/>
                      <a:pt x="13184" y="7288"/>
                    </a:cubicBezTo>
                    <a:cubicBezTo>
                      <a:pt x="13605" y="10236"/>
                      <a:pt x="10657" y="13184"/>
                      <a:pt x="7288" y="13184"/>
                    </a:cubicBezTo>
                    <a:close/>
                    <a:moveTo>
                      <a:pt x="11920" y="108781"/>
                    </a:moveTo>
                    <a:lnTo>
                      <a:pt x="3076" y="108781"/>
                    </a:lnTo>
                    <a:lnTo>
                      <a:pt x="3076" y="30871"/>
                    </a:lnTo>
                    <a:lnTo>
                      <a:pt x="11920" y="30871"/>
                    </a:lnTo>
                    <a:lnTo>
                      <a:pt x="11920" y="108781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3E7F70B-387C-41C8-9D6D-F43C1C2F0573}"/>
                  </a:ext>
                </a:extLst>
              </p:cNvPr>
              <p:cNvSpPr/>
              <p:nvPr/>
            </p:nvSpPr>
            <p:spPr>
              <a:xfrm>
                <a:off x="9885440" y="1328013"/>
                <a:ext cx="67381" cy="109494"/>
              </a:xfrm>
              <a:custGeom>
                <a:avLst/>
                <a:gdLst>
                  <a:gd name="connsiteX0" fmla="*/ 10236 w 67381"/>
                  <a:gd name="connsiteY0" fmla="*/ 110886 h 109494"/>
                  <a:gd name="connsiteX1" fmla="*/ 1392 w 67381"/>
                  <a:gd name="connsiteY1" fmla="*/ 110886 h 109494"/>
                  <a:gd name="connsiteX2" fmla="*/ 1392 w 67381"/>
                  <a:gd name="connsiteY2" fmla="*/ 3076 h 109494"/>
                  <a:gd name="connsiteX3" fmla="*/ 10236 w 67381"/>
                  <a:gd name="connsiteY3" fmla="*/ 3076 h 109494"/>
                  <a:gd name="connsiteX4" fmla="*/ 10236 w 67381"/>
                  <a:gd name="connsiteY4" fmla="*/ 14447 h 109494"/>
                  <a:gd name="connsiteX5" fmla="*/ 34240 w 67381"/>
                  <a:gd name="connsiteY5" fmla="*/ 1392 h 109494"/>
                  <a:gd name="connsiteX6" fmla="*/ 68352 w 67381"/>
                  <a:gd name="connsiteY6" fmla="*/ 41821 h 109494"/>
                  <a:gd name="connsiteX7" fmla="*/ 34240 w 67381"/>
                  <a:gd name="connsiteY7" fmla="*/ 82249 h 109494"/>
                  <a:gd name="connsiteX8" fmla="*/ 10236 w 67381"/>
                  <a:gd name="connsiteY8" fmla="*/ 69194 h 109494"/>
                  <a:gd name="connsiteX9" fmla="*/ 10236 w 67381"/>
                  <a:gd name="connsiteY9" fmla="*/ 110886 h 109494"/>
                  <a:gd name="connsiteX10" fmla="*/ 10236 w 67381"/>
                  <a:gd name="connsiteY10" fmla="*/ 59508 h 109494"/>
                  <a:gd name="connsiteX11" fmla="*/ 33398 w 67381"/>
                  <a:gd name="connsiteY11" fmla="*/ 75090 h 109494"/>
                  <a:gd name="connsiteX12" fmla="*/ 59508 w 67381"/>
                  <a:gd name="connsiteY12" fmla="*/ 42663 h 109494"/>
                  <a:gd name="connsiteX13" fmla="*/ 33398 w 67381"/>
                  <a:gd name="connsiteY13" fmla="*/ 10236 h 109494"/>
                  <a:gd name="connsiteX14" fmla="*/ 10236 w 67381"/>
                  <a:gd name="connsiteY14" fmla="*/ 25818 h 109494"/>
                  <a:gd name="connsiteX15" fmla="*/ 10236 w 67381"/>
                  <a:gd name="connsiteY15" fmla="*/ 59508 h 10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81" h="109494">
                    <a:moveTo>
                      <a:pt x="10236" y="110886"/>
                    </a:moveTo>
                    <a:lnTo>
                      <a:pt x="1392" y="110886"/>
                    </a:lnTo>
                    <a:lnTo>
                      <a:pt x="1392" y="3076"/>
                    </a:lnTo>
                    <a:lnTo>
                      <a:pt x="10236" y="3076"/>
                    </a:lnTo>
                    <a:lnTo>
                      <a:pt x="10236" y="14447"/>
                    </a:lnTo>
                    <a:cubicBezTo>
                      <a:pt x="14447" y="7709"/>
                      <a:pt x="23712" y="1392"/>
                      <a:pt x="34240" y="1392"/>
                    </a:cubicBezTo>
                    <a:cubicBezTo>
                      <a:pt x="57402" y="1392"/>
                      <a:pt x="68352" y="20343"/>
                      <a:pt x="68352" y="41821"/>
                    </a:cubicBezTo>
                    <a:cubicBezTo>
                      <a:pt x="68352" y="63298"/>
                      <a:pt x="57402" y="82249"/>
                      <a:pt x="34240" y="82249"/>
                    </a:cubicBezTo>
                    <a:cubicBezTo>
                      <a:pt x="23712" y="82249"/>
                      <a:pt x="14447" y="75932"/>
                      <a:pt x="10236" y="69194"/>
                    </a:cubicBezTo>
                    <a:lnTo>
                      <a:pt x="10236" y="110886"/>
                    </a:lnTo>
                    <a:close/>
                    <a:moveTo>
                      <a:pt x="10236" y="59508"/>
                    </a:moveTo>
                    <a:cubicBezTo>
                      <a:pt x="15289" y="69615"/>
                      <a:pt x="24133" y="75090"/>
                      <a:pt x="33398" y="75090"/>
                    </a:cubicBezTo>
                    <a:cubicBezTo>
                      <a:pt x="49822" y="75090"/>
                      <a:pt x="59508" y="61614"/>
                      <a:pt x="59508" y="42663"/>
                    </a:cubicBezTo>
                    <a:cubicBezTo>
                      <a:pt x="59508" y="23712"/>
                      <a:pt x="49822" y="10236"/>
                      <a:pt x="33398" y="10236"/>
                    </a:cubicBezTo>
                    <a:cubicBezTo>
                      <a:pt x="24133" y="10236"/>
                      <a:pt x="15289" y="15710"/>
                      <a:pt x="10236" y="25818"/>
                    </a:cubicBezTo>
                    <a:lnTo>
                      <a:pt x="10236" y="59508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FC9AF97-0F20-459D-B320-04BA9A409906}"/>
                  </a:ext>
                </a:extLst>
              </p:cNvPr>
              <p:cNvSpPr/>
              <p:nvPr/>
            </p:nvSpPr>
            <p:spPr>
              <a:xfrm>
                <a:off x="9965034" y="1328434"/>
                <a:ext cx="58958" cy="80015"/>
              </a:xfrm>
              <a:custGeom>
                <a:avLst/>
                <a:gdLst>
                  <a:gd name="connsiteX0" fmla="*/ 9815 w 58958"/>
                  <a:gd name="connsiteY0" fmla="*/ 60771 h 80015"/>
                  <a:gd name="connsiteX1" fmla="*/ 31713 w 58958"/>
                  <a:gd name="connsiteY1" fmla="*/ 75090 h 80015"/>
                  <a:gd name="connsiteX2" fmla="*/ 50664 w 58958"/>
                  <a:gd name="connsiteY2" fmla="*/ 60771 h 80015"/>
                  <a:gd name="connsiteX3" fmla="*/ 36346 w 58958"/>
                  <a:gd name="connsiteY3" fmla="*/ 46874 h 80015"/>
                  <a:gd name="connsiteX4" fmla="*/ 21606 w 58958"/>
                  <a:gd name="connsiteY4" fmla="*/ 42663 h 80015"/>
                  <a:gd name="connsiteX5" fmla="*/ 3076 w 58958"/>
                  <a:gd name="connsiteY5" fmla="*/ 22870 h 80015"/>
                  <a:gd name="connsiteX6" fmla="*/ 29187 w 58958"/>
                  <a:gd name="connsiteY6" fmla="*/ 1392 h 80015"/>
                  <a:gd name="connsiteX7" fmla="*/ 58245 w 58958"/>
                  <a:gd name="connsiteY7" fmla="*/ 22448 h 80015"/>
                  <a:gd name="connsiteX8" fmla="*/ 49822 w 58958"/>
                  <a:gd name="connsiteY8" fmla="*/ 22448 h 80015"/>
                  <a:gd name="connsiteX9" fmla="*/ 29608 w 58958"/>
                  <a:gd name="connsiteY9" fmla="*/ 8972 h 80015"/>
                  <a:gd name="connsiteX10" fmla="*/ 11920 w 58958"/>
                  <a:gd name="connsiteY10" fmla="*/ 22448 h 80015"/>
                  <a:gd name="connsiteX11" fmla="*/ 25818 w 58958"/>
                  <a:gd name="connsiteY11" fmla="*/ 35082 h 80015"/>
                  <a:gd name="connsiteX12" fmla="*/ 39715 w 58958"/>
                  <a:gd name="connsiteY12" fmla="*/ 38873 h 80015"/>
                  <a:gd name="connsiteX13" fmla="*/ 59087 w 58958"/>
                  <a:gd name="connsiteY13" fmla="*/ 59929 h 80015"/>
                  <a:gd name="connsiteX14" fmla="*/ 31713 w 58958"/>
                  <a:gd name="connsiteY14" fmla="*/ 81828 h 80015"/>
                  <a:gd name="connsiteX15" fmla="*/ 1392 w 58958"/>
                  <a:gd name="connsiteY15" fmla="*/ 59929 h 80015"/>
                  <a:gd name="connsiteX16" fmla="*/ 9815 w 58958"/>
                  <a:gd name="connsiteY16" fmla="*/ 59929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958" h="80015">
                    <a:moveTo>
                      <a:pt x="9815" y="60771"/>
                    </a:moveTo>
                    <a:cubicBezTo>
                      <a:pt x="13184" y="70036"/>
                      <a:pt x="20764" y="75090"/>
                      <a:pt x="31713" y="75090"/>
                    </a:cubicBezTo>
                    <a:cubicBezTo>
                      <a:pt x="42242" y="75090"/>
                      <a:pt x="50664" y="70458"/>
                      <a:pt x="50664" y="60771"/>
                    </a:cubicBezTo>
                    <a:cubicBezTo>
                      <a:pt x="50664" y="54033"/>
                      <a:pt x="46032" y="49822"/>
                      <a:pt x="36346" y="46874"/>
                    </a:cubicBezTo>
                    <a:lnTo>
                      <a:pt x="21606" y="42663"/>
                    </a:lnTo>
                    <a:cubicBezTo>
                      <a:pt x="10657" y="39715"/>
                      <a:pt x="3076" y="34240"/>
                      <a:pt x="3076" y="22870"/>
                    </a:cubicBezTo>
                    <a:cubicBezTo>
                      <a:pt x="3076" y="9393"/>
                      <a:pt x="14868" y="1392"/>
                      <a:pt x="29187" y="1392"/>
                    </a:cubicBezTo>
                    <a:cubicBezTo>
                      <a:pt x="45190" y="1392"/>
                      <a:pt x="55297" y="9815"/>
                      <a:pt x="58245" y="22448"/>
                    </a:cubicBezTo>
                    <a:lnTo>
                      <a:pt x="49822" y="22448"/>
                    </a:lnTo>
                    <a:cubicBezTo>
                      <a:pt x="46874" y="13184"/>
                      <a:pt x="40557" y="8972"/>
                      <a:pt x="29608" y="8972"/>
                    </a:cubicBezTo>
                    <a:cubicBezTo>
                      <a:pt x="19922" y="8972"/>
                      <a:pt x="11920" y="13605"/>
                      <a:pt x="11920" y="22448"/>
                    </a:cubicBezTo>
                    <a:cubicBezTo>
                      <a:pt x="11920" y="29608"/>
                      <a:pt x="16553" y="32556"/>
                      <a:pt x="25818" y="35082"/>
                    </a:cubicBezTo>
                    <a:lnTo>
                      <a:pt x="39715" y="38873"/>
                    </a:lnTo>
                    <a:cubicBezTo>
                      <a:pt x="53191" y="42242"/>
                      <a:pt x="59087" y="49822"/>
                      <a:pt x="59087" y="59929"/>
                    </a:cubicBezTo>
                    <a:cubicBezTo>
                      <a:pt x="59087" y="73827"/>
                      <a:pt x="47295" y="81828"/>
                      <a:pt x="31713" y="81828"/>
                    </a:cubicBezTo>
                    <a:cubicBezTo>
                      <a:pt x="16131" y="81828"/>
                      <a:pt x="3919" y="73827"/>
                      <a:pt x="1392" y="59929"/>
                    </a:cubicBezTo>
                    <a:lnTo>
                      <a:pt x="9815" y="59929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438B5BE-8D82-4DF9-BE63-1A207EB036CE}"/>
                  </a:ext>
                </a:extLst>
              </p:cNvPr>
              <p:cNvSpPr/>
              <p:nvPr/>
            </p:nvSpPr>
            <p:spPr>
              <a:xfrm>
                <a:off x="10074528" y="1328434"/>
                <a:ext cx="63170" cy="80015"/>
              </a:xfrm>
              <a:custGeom>
                <a:avLst/>
                <a:gdLst>
                  <a:gd name="connsiteX0" fmla="*/ 35925 w 63169"/>
                  <a:gd name="connsiteY0" fmla="*/ 1392 h 80015"/>
                  <a:gd name="connsiteX1" fmla="*/ 65825 w 63169"/>
                  <a:gd name="connsiteY1" fmla="*/ 25396 h 80015"/>
                  <a:gd name="connsiteX2" fmla="*/ 56981 w 63169"/>
                  <a:gd name="connsiteY2" fmla="*/ 25396 h 80015"/>
                  <a:gd name="connsiteX3" fmla="*/ 35925 w 63169"/>
                  <a:gd name="connsiteY3" fmla="*/ 8972 h 80015"/>
                  <a:gd name="connsiteX4" fmla="*/ 10236 w 63169"/>
                  <a:gd name="connsiteY4" fmla="*/ 41399 h 80015"/>
                  <a:gd name="connsiteX5" fmla="*/ 35925 w 63169"/>
                  <a:gd name="connsiteY5" fmla="*/ 73827 h 80015"/>
                  <a:gd name="connsiteX6" fmla="*/ 56981 w 63169"/>
                  <a:gd name="connsiteY6" fmla="*/ 57402 h 80015"/>
                  <a:gd name="connsiteX7" fmla="*/ 65825 w 63169"/>
                  <a:gd name="connsiteY7" fmla="*/ 57402 h 80015"/>
                  <a:gd name="connsiteX8" fmla="*/ 35925 w 63169"/>
                  <a:gd name="connsiteY8" fmla="*/ 81407 h 80015"/>
                  <a:gd name="connsiteX9" fmla="*/ 1392 w 63169"/>
                  <a:gd name="connsiteY9" fmla="*/ 40978 h 80015"/>
                  <a:gd name="connsiteX10" fmla="*/ 35925 w 63169"/>
                  <a:gd name="connsiteY10" fmla="*/ 1392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169" h="80015">
                    <a:moveTo>
                      <a:pt x="35925" y="1392"/>
                    </a:moveTo>
                    <a:cubicBezTo>
                      <a:pt x="52349" y="1392"/>
                      <a:pt x="62877" y="11078"/>
                      <a:pt x="65825" y="25396"/>
                    </a:cubicBezTo>
                    <a:lnTo>
                      <a:pt x="56981" y="25396"/>
                    </a:lnTo>
                    <a:cubicBezTo>
                      <a:pt x="54876" y="15289"/>
                      <a:pt x="47295" y="8972"/>
                      <a:pt x="35925" y="8972"/>
                    </a:cubicBezTo>
                    <a:cubicBezTo>
                      <a:pt x="20764" y="8972"/>
                      <a:pt x="10236" y="22027"/>
                      <a:pt x="10236" y="41399"/>
                    </a:cubicBezTo>
                    <a:cubicBezTo>
                      <a:pt x="10236" y="61193"/>
                      <a:pt x="20764" y="73827"/>
                      <a:pt x="35925" y="73827"/>
                    </a:cubicBezTo>
                    <a:cubicBezTo>
                      <a:pt x="46874" y="73827"/>
                      <a:pt x="54455" y="67510"/>
                      <a:pt x="56981" y="57402"/>
                    </a:cubicBezTo>
                    <a:lnTo>
                      <a:pt x="65825" y="57402"/>
                    </a:lnTo>
                    <a:cubicBezTo>
                      <a:pt x="62877" y="71721"/>
                      <a:pt x="52349" y="81407"/>
                      <a:pt x="35925" y="81407"/>
                    </a:cubicBezTo>
                    <a:cubicBezTo>
                      <a:pt x="15289" y="81407"/>
                      <a:pt x="1392" y="64983"/>
                      <a:pt x="1392" y="40978"/>
                    </a:cubicBezTo>
                    <a:cubicBezTo>
                      <a:pt x="1813" y="17816"/>
                      <a:pt x="15710" y="1392"/>
                      <a:pt x="35925" y="1392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BAF9D12-191B-4F79-81A9-6CE01AFD700B}"/>
                  </a:ext>
                </a:extLst>
              </p:cNvPr>
              <p:cNvSpPr/>
              <p:nvPr/>
            </p:nvSpPr>
            <p:spPr>
              <a:xfrm>
                <a:off x="10157912" y="1328855"/>
                <a:ext cx="37902" cy="80015"/>
              </a:xfrm>
              <a:custGeom>
                <a:avLst/>
                <a:gdLst>
                  <a:gd name="connsiteX0" fmla="*/ 38030 w 37901"/>
                  <a:gd name="connsiteY0" fmla="*/ 10657 h 80015"/>
                  <a:gd name="connsiteX1" fmla="*/ 30871 w 37901"/>
                  <a:gd name="connsiteY1" fmla="*/ 9393 h 80015"/>
                  <a:gd name="connsiteX2" fmla="*/ 10236 w 37901"/>
                  <a:gd name="connsiteY2" fmla="*/ 26239 h 80015"/>
                  <a:gd name="connsiteX3" fmla="*/ 10236 w 37901"/>
                  <a:gd name="connsiteY3" fmla="*/ 80565 h 80015"/>
                  <a:gd name="connsiteX4" fmla="*/ 1392 w 37901"/>
                  <a:gd name="connsiteY4" fmla="*/ 80565 h 80015"/>
                  <a:gd name="connsiteX5" fmla="*/ 1392 w 37901"/>
                  <a:gd name="connsiteY5" fmla="*/ 2655 h 80015"/>
                  <a:gd name="connsiteX6" fmla="*/ 10236 w 37901"/>
                  <a:gd name="connsiteY6" fmla="*/ 2655 h 80015"/>
                  <a:gd name="connsiteX7" fmla="*/ 10236 w 37901"/>
                  <a:gd name="connsiteY7" fmla="*/ 15289 h 80015"/>
                  <a:gd name="connsiteX8" fmla="*/ 31292 w 37901"/>
                  <a:gd name="connsiteY8" fmla="*/ 1392 h 80015"/>
                  <a:gd name="connsiteX9" fmla="*/ 38030 w 37901"/>
                  <a:gd name="connsiteY9" fmla="*/ 2655 h 80015"/>
                  <a:gd name="connsiteX10" fmla="*/ 38030 w 37901"/>
                  <a:gd name="connsiteY10" fmla="*/ 10657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901" h="80015">
                    <a:moveTo>
                      <a:pt x="38030" y="10657"/>
                    </a:moveTo>
                    <a:cubicBezTo>
                      <a:pt x="35925" y="9815"/>
                      <a:pt x="33819" y="9393"/>
                      <a:pt x="30871" y="9393"/>
                    </a:cubicBezTo>
                    <a:cubicBezTo>
                      <a:pt x="21606" y="9393"/>
                      <a:pt x="14026" y="16132"/>
                      <a:pt x="10236" y="26239"/>
                    </a:cubicBezTo>
                    <a:lnTo>
                      <a:pt x="10236" y="80565"/>
                    </a:lnTo>
                    <a:lnTo>
                      <a:pt x="1392" y="80565"/>
                    </a:lnTo>
                    <a:lnTo>
                      <a:pt x="1392" y="2655"/>
                    </a:lnTo>
                    <a:lnTo>
                      <a:pt x="10236" y="2655"/>
                    </a:lnTo>
                    <a:lnTo>
                      <a:pt x="10236" y="15289"/>
                    </a:lnTo>
                    <a:cubicBezTo>
                      <a:pt x="13605" y="7709"/>
                      <a:pt x="21606" y="1392"/>
                      <a:pt x="31292" y="1392"/>
                    </a:cubicBezTo>
                    <a:cubicBezTo>
                      <a:pt x="34240" y="1392"/>
                      <a:pt x="36346" y="1813"/>
                      <a:pt x="38030" y="2655"/>
                    </a:cubicBezTo>
                    <a:lnTo>
                      <a:pt x="38030" y="10657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A7B0F8B-A0AA-4403-BFF4-898F5A037893}"/>
                  </a:ext>
                </a:extLst>
              </p:cNvPr>
              <p:cNvSpPr/>
              <p:nvPr/>
            </p:nvSpPr>
            <p:spPr>
              <a:xfrm>
                <a:off x="10203394" y="1328434"/>
                <a:ext cx="67381" cy="80015"/>
              </a:xfrm>
              <a:custGeom>
                <a:avLst/>
                <a:gdLst>
                  <a:gd name="connsiteX0" fmla="*/ 66246 w 67381"/>
                  <a:gd name="connsiteY0" fmla="*/ 58245 h 80015"/>
                  <a:gd name="connsiteX1" fmla="*/ 35925 w 67381"/>
                  <a:gd name="connsiteY1" fmla="*/ 82249 h 80015"/>
                  <a:gd name="connsiteX2" fmla="*/ 1392 w 67381"/>
                  <a:gd name="connsiteY2" fmla="*/ 41821 h 80015"/>
                  <a:gd name="connsiteX3" fmla="*/ 35925 w 67381"/>
                  <a:gd name="connsiteY3" fmla="*/ 1392 h 80015"/>
                  <a:gd name="connsiteX4" fmla="*/ 67510 w 67381"/>
                  <a:gd name="connsiteY4" fmla="*/ 39294 h 80015"/>
                  <a:gd name="connsiteX5" fmla="*/ 67510 w 67381"/>
                  <a:gd name="connsiteY5" fmla="*/ 42242 h 80015"/>
                  <a:gd name="connsiteX6" fmla="*/ 10236 w 67381"/>
                  <a:gd name="connsiteY6" fmla="*/ 42242 h 80015"/>
                  <a:gd name="connsiteX7" fmla="*/ 36346 w 67381"/>
                  <a:gd name="connsiteY7" fmla="*/ 74248 h 80015"/>
                  <a:gd name="connsiteX8" fmla="*/ 58245 w 67381"/>
                  <a:gd name="connsiteY8" fmla="*/ 57824 h 80015"/>
                  <a:gd name="connsiteX9" fmla="*/ 66246 w 67381"/>
                  <a:gd name="connsiteY9" fmla="*/ 57824 h 80015"/>
                  <a:gd name="connsiteX10" fmla="*/ 10236 w 67381"/>
                  <a:gd name="connsiteY10" fmla="*/ 35925 h 80015"/>
                  <a:gd name="connsiteX11" fmla="*/ 58666 w 67381"/>
                  <a:gd name="connsiteY11" fmla="*/ 35925 h 80015"/>
                  <a:gd name="connsiteX12" fmla="*/ 35925 w 67381"/>
                  <a:gd name="connsiteY12" fmla="*/ 9393 h 80015"/>
                  <a:gd name="connsiteX13" fmla="*/ 10236 w 67381"/>
                  <a:gd name="connsiteY13" fmla="*/ 35925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381" h="80015">
                    <a:moveTo>
                      <a:pt x="66246" y="58245"/>
                    </a:moveTo>
                    <a:cubicBezTo>
                      <a:pt x="63298" y="72563"/>
                      <a:pt x="52349" y="82249"/>
                      <a:pt x="35925" y="82249"/>
                    </a:cubicBezTo>
                    <a:cubicBezTo>
                      <a:pt x="15289" y="82249"/>
                      <a:pt x="1392" y="65825"/>
                      <a:pt x="1392" y="41821"/>
                    </a:cubicBezTo>
                    <a:cubicBezTo>
                      <a:pt x="1392" y="18658"/>
                      <a:pt x="14447" y="1392"/>
                      <a:pt x="35925" y="1392"/>
                    </a:cubicBezTo>
                    <a:cubicBezTo>
                      <a:pt x="56560" y="1392"/>
                      <a:pt x="67510" y="17395"/>
                      <a:pt x="67510" y="39294"/>
                    </a:cubicBezTo>
                    <a:lnTo>
                      <a:pt x="67510" y="42242"/>
                    </a:lnTo>
                    <a:lnTo>
                      <a:pt x="10236" y="42242"/>
                    </a:lnTo>
                    <a:cubicBezTo>
                      <a:pt x="10236" y="62035"/>
                      <a:pt x="21185" y="74248"/>
                      <a:pt x="36346" y="74248"/>
                    </a:cubicBezTo>
                    <a:cubicBezTo>
                      <a:pt x="47295" y="74248"/>
                      <a:pt x="55718" y="67931"/>
                      <a:pt x="58245" y="57824"/>
                    </a:cubicBezTo>
                    <a:lnTo>
                      <a:pt x="66246" y="57824"/>
                    </a:lnTo>
                    <a:close/>
                    <a:moveTo>
                      <a:pt x="10236" y="35925"/>
                    </a:moveTo>
                    <a:lnTo>
                      <a:pt x="58666" y="35925"/>
                    </a:lnTo>
                    <a:cubicBezTo>
                      <a:pt x="58245" y="22448"/>
                      <a:pt x="51507" y="9393"/>
                      <a:pt x="35925" y="9393"/>
                    </a:cubicBezTo>
                    <a:cubicBezTo>
                      <a:pt x="21606" y="8972"/>
                      <a:pt x="12341" y="19501"/>
                      <a:pt x="10236" y="35925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97C0D53-6CEA-46E5-9657-CCB3B5DADAA2}"/>
                  </a:ext>
                </a:extLst>
              </p:cNvPr>
              <p:cNvSpPr/>
              <p:nvPr/>
            </p:nvSpPr>
            <p:spPr>
              <a:xfrm>
                <a:off x="10282988" y="1328855"/>
                <a:ext cx="58958" cy="80015"/>
              </a:xfrm>
              <a:custGeom>
                <a:avLst/>
                <a:gdLst>
                  <a:gd name="connsiteX0" fmla="*/ 51507 w 58958"/>
                  <a:gd name="connsiteY0" fmla="*/ 80565 h 80015"/>
                  <a:gd name="connsiteX1" fmla="*/ 51507 w 58958"/>
                  <a:gd name="connsiteY1" fmla="*/ 73405 h 80015"/>
                  <a:gd name="connsiteX2" fmla="*/ 30029 w 58958"/>
                  <a:gd name="connsiteY2" fmla="*/ 81828 h 80015"/>
                  <a:gd name="connsiteX3" fmla="*/ 1392 w 58958"/>
                  <a:gd name="connsiteY3" fmla="*/ 57824 h 80015"/>
                  <a:gd name="connsiteX4" fmla="*/ 30450 w 58958"/>
                  <a:gd name="connsiteY4" fmla="*/ 33819 h 80015"/>
                  <a:gd name="connsiteX5" fmla="*/ 51507 w 58958"/>
                  <a:gd name="connsiteY5" fmla="*/ 42242 h 80015"/>
                  <a:gd name="connsiteX6" fmla="*/ 51507 w 58958"/>
                  <a:gd name="connsiteY6" fmla="*/ 28344 h 80015"/>
                  <a:gd name="connsiteX7" fmla="*/ 32134 w 58958"/>
                  <a:gd name="connsiteY7" fmla="*/ 8972 h 80015"/>
                  <a:gd name="connsiteX8" fmla="*/ 13184 w 58958"/>
                  <a:gd name="connsiteY8" fmla="*/ 22448 h 80015"/>
                  <a:gd name="connsiteX9" fmla="*/ 4761 w 58958"/>
                  <a:gd name="connsiteY9" fmla="*/ 22448 h 80015"/>
                  <a:gd name="connsiteX10" fmla="*/ 32134 w 58958"/>
                  <a:gd name="connsiteY10" fmla="*/ 1392 h 80015"/>
                  <a:gd name="connsiteX11" fmla="*/ 59929 w 58958"/>
                  <a:gd name="connsiteY11" fmla="*/ 28344 h 80015"/>
                  <a:gd name="connsiteX12" fmla="*/ 59929 w 58958"/>
                  <a:gd name="connsiteY12" fmla="*/ 80565 h 80015"/>
                  <a:gd name="connsiteX13" fmla="*/ 51507 w 58958"/>
                  <a:gd name="connsiteY13" fmla="*/ 80565 h 80015"/>
                  <a:gd name="connsiteX14" fmla="*/ 51507 w 58958"/>
                  <a:gd name="connsiteY14" fmla="*/ 52770 h 80015"/>
                  <a:gd name="connsiteX15" fmla="*/ 30871 w 58958"/>
                  <a:gd name="connsiteY15" fmla="*/ 41399 h 80015"/>
                  <a:gd name="connsiteX16" fmla="*/ 9393 w 58958"/>
                  <a:gd name="connsiteY16" fmla="*/ 57824 h 80015"/>
                  <a:gd name="connsiteX17" fmla="*/ 30871 w 58958"/>
                  <a:gd name="connsiteY17" fmla="*/ 74669 h 80015"/>
                  <a:gd name="connsiteX18" fmla="*/ 51507 w 58958"/>
                  <a:gd name="connsiteY18" fmla="*/ 63298 h 80015"/>
                  <a:gd name="connsiteX19" fmla="*/ 51507 w 58958"/>
                  <a:gd name="connsiteY19" fmla="*/ 52770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8958" h="80015">
                    <a:moveTo>
                      <a:pt x="51507" y="80565"/>
                    </a:moveTo>
                    <a:lnTo>
                      <a:pt x="51507" y="73405"/>
                    </a:lnTo>
                    <a:cubicBezTo>
                      <a:pt x="48137" y="77617"/>
                      <a:pt x="39715" y="81828"/>
                      <a:pt x="30029" y="81828"/>
                    </a:cubicBezTo>
                    <a:cubicBezTo>
                      <a:pt x="14447" y="81828"/>
                      <a:pt x="1392" y="72563"/>
                      <a:pt x="1392" y="57824"/>
                    </a:cubicBezTo>
                    <a:cubicBezTo>
                      <a:pt x="1392" y="43505"/>
                      <a:pt x="14447" y="33819"/>
                      <a:pt x="30450" y="33819"/>
                    </a:cubicBezTo>
                    <a:cubicBezTo>
                      <a:pt x="39715" y="33819"/>
                      <a:pt x="48137" y="38030"/>
                      <a:pt x="51507" y="42242"/>
                    </a:cubicBezTo>
                    <a:lnTo>
                      <a:pt x="51507" y="28344"/>
                    </a:lnTo>
                    <a:cubicBezTo>
                      <a:pt x="51507" y="16974"/>
                      <a:pt x="44347" y="8972"/>
                      <a:pt x="32134" y="8972"/>
                    </a:cubicBezTo>
                    <a:cubicBezTo>
                      <a:pt x="22448" y="8972"/>
                      <a:pt x="16131" y="13184"/>
                      <a:pt x="13184" y="22448"/>
                    </a:cubicBezTo>
                    <a:lnTo>
                      <a:pt x="4761" y="22448"/>
                    </a:lnTo>
                    <a:cubicBezTo>
                      <a:pt x="7709" y="9393"/>
                      <a:pt x="18658" y="1392"/>
                      <a:pt x="32134" y="1392"/>
                    </a:cubicBezTo>
                    <a:cubicBezTo>
                      <a:pt x="49401" y="1392"/>
                      <a:pt x="59929" y="11920"/>
                      <a:pt x="59929" y="28344"/>
                    </a:cubicBezTo>
                    <a:lnTo>
                      <a:pt x="59929" y="80565"/>
                    </a:lnTo>
                    <a:lnTo>
                      <a:pt x="51507" y="80565"/>
                    </a:lnTo>
                    <a:close/>
                    <a:moveTo>
                      <a:pt x="51507" y="52770"/>
                    </a:moveTo>
                    <a:cubicBezTo>
                      <a:pt x="48980" y="46032"/>
                      <a:pt x="40136" y="41399"/>
                      <a:pt x="30871" y="41399"/>
                    </a:cubicBezTo>
                    <a:cubicBezTo>
                      <a:pt x="19922" y="41399"/>
                      <a:pt x="9393" y="46874"/>
                      <a:pt x="9393" y="57824"/>
                    </a:cubicBezTo>
                    <a:cubicBezTo>
                      <a:pt x="9393" y="68773"/>
                      <a:pt x="19922" y="74669"/>
                      <a:pt x="30871" y="74669"/>
                    </a:cubicBezTo>
                    <a:cubicBezTo>
                      <a:pt x="40136" y="74669"/>
                      <a:pt x="48980" y="69615"/>
                      <a:pt x="51507" y="63298"/>
                    </a:cubicBezTo>
                    <a:lnTo>
                      <a:pt x="51507" y="52770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5E2C5EE-230F-4D30-9CE3-C6716C0C9236}"/>
                  </a:ext>
                </a:extLst>
              </p:cNvPr>
              <p:cNvSpPr/>
              <p:nvPr/>
            </p:nvSpPr>
            <p:spPr>
              <a:xfrm>
                <a:off x="10355844" y="1310325"/>
                <a:ext cx="42113" cy="101072"/>
              </a:xfrm>
              <a:custGeom>
                <a:avLst/>
                <a:gdLst>
                  <a:gd name="connsiteX0" fmla="*/ 14447 w 42113"/>
                  <a:gd name="connsiteY0" fmla="*/ 28765 h 101071"/>
                  <a:gd name="connsiteX1" fmla="*/ 1392 w 42113"/>
                  <a:gd name="connsiteY1" fmla="*/ 28765 h 101071"/>
                  <a:gd name="connsiteX2" fmla="*/ 1392 w 42113"/>
                  <a:gd name="connsiteY2" fmla="*/ 21185 h 101071"/>
                  <a:gd name="connsiteX3" fmla="*/ 14447 w 42113"/>
                  <a:gd name="connsiteY3" fmla="*/ 21185 h 101071"/>
                  <a:gd name="connsiteX4" fmla="*/ 14447 w 42113"/>
                  <a:gd name="connsiteY4" fmla="*/ 1392 h 101071"/>
                  <a:gd name="connsiteX5" fmla="*/ 22870 w 42113"/>
                  <a:gd name="connsiteY5" fmla="*/ 1392 h 101071"/>
                  <a:gd name="connsiteX6" fmla="*/ 22870 w 42113"/>
                  <a:gd name="connsiteY6" fmla="*/ 21185 h 101071"/>
                  <a:gd name="connsiteX7" fmla="*/ 43084 w 42113"/>
                  <a:gd name="connsiteY7" fmla="*/ 21185 h 101071"/>
                  <a:gd name="connsiteX8" fmla="*/ 43084 w 42113"/>
                  <a:gd name="connsiteY8" fmla="*/ 28765 h 101071"/>
                  <a:gd name="connsiteX9" fmla="*/ 22870 w 42113"/>
                  <a:gd name="connsiteY9" fmla="*/ 28765 h 101071"/>
                  <a:gd name="connsiteX10" fmla="*/ 22870 w 42113"/>
                  <a:gd name="connsiteY10" fmla="*/ 80144 h 101071"/>
                  <a:gd name="connsiteX11" fmla="*/ 34240 w 42113"/>
                  <a:gd name="connsiteY11" fmla="*/ 92778 h 101071"/>
                  <a:gd name="connsiteX12" fmla="*/ 44768 w 42113"/>
                  <a:gd name="connsiteY12" fmla="*/ 89830 h 101071"/>
                  <a:gd name="connsiteX13" fmla="*/ 44768 w 42113"/>
                  <a:gd name="connsiteY13" fmla="*/ 98252 h 101071"/>
                  <a:gd name="connsiteX14" fmla="*/ 33398 w 42113"/>
                  <a:gd name="connsiteY14" fmla="*/ 100779 h 101071"/>
                  <a:gd name="connsiteX15" fmla="*/ 14447 w 42113"/>
                  <a:gd name="connsiteY15" fmla="*/ 80986 h 101071"/>
                  <a:gd name="connsiteX16" fmla="*/ 14447 w 42113"/>
                  <a:gd name="connsiteY16" fmla="*/ 28765 h 10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113" h="101071">
                    <a:moveTo>
                      <a:pt x="14447" y="28765"/>
                    </a:moveTo>
                    <a:lnTo>
                      <a:pt x="1392" y="28765"/>
                    </a:lnTo>
                    <a:lnTo>
                      <a:pt x="1392" y="21185"/>
                    </a:lnTo>
                    <a:lnTo>
                      <a:pt x="14447" y="21185"/>
                    </a:lnTo>
                    <a:lnTo>
                      <a:pt x="14447" y="1392"/>
                    </a:lnTo>
                    <a:lnTo>
                      <a:pt x="22870" y="1392"/>
                    </a:lnTo>
                    <a:lnTo>
                      <a:pt x="22870" y="21185"/>
                    </a:lnTo>
                    <a:lnTo>
                      <a:pt x="43084" y="21185"/>
                    </a:lnTo>
                    <a:lnTo>
                      <a:pt x="43084" y="28765"/>
                    </a:lnTo>
                    <a:lnTo>
                      <a:pt x="22870" y="28765"/>
                    </a:lnTo>
                    <a:lnTo>
                      <a:pt x="22870" y="80144"/>
                    </a:lnTo>
                    <a:cubicBezTo>
                      <a:pt x="22870" y="88987"/>
                      <a:pt x="26660" y="92778"/>
                      <a:pt x="34240" y="92778"/>
                    </a:cubicBezTo>
                    <a:cubicBezTo>
                      <a:pt x="38030" y="92778"/>
                      <a:pt x="41821" y="91514"/>
                      <a:pt x="44768" y="89830"/>
                    </a:cubicBezTo>
                    <a:lnTo>
                      <a:pt x="44768" y="98252"/>
                    </a:lnTo>
                    <a:cubicBezTo>
                      <a:pt x="41821" y="99937"/>
                      <a:pt x="37609" y="100779"/>
                      <a:pt x="33398" y="100779"/>
                    </a:cubicBezTo>
                    <a:cubicBezTo>
                      <a:pt x="22027" y="100779"/>
                      <a:pt x="14447" y="94462"/>
                      <a:pt x="14447" y="80986"/>
                    </a:cubicBezTo>
                    <a:lnTo>
                      <a:pt x="14447" y="28765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0E086BD-0018-4ED4-99AE-40CDFB7BEA8C}"/>
                  </a:ext>
                </a:extLst>
              </p:cNvPr>
              <p:cNvSpPr/>
              <p:nvPr/>
            </p:nvSpPr>
            <p:spPr>
              <a:xfrm>
                <a:off x="10416066" y="1300639"/>
                <a:ext cx="12634" cy="109494"/>
              </a:xfrm>
              <a:custGeom>
                <a:avLst/>
                <a:gdLst>
                  <a:gd name="connsiteX0" fmla="*/ 7288 w 12633"/>
                  <a:gd name="connsiteY0" fmla="*/ 13184 h 109494"/>
                  <a:gd name="connsiteX1" fmla="*/ 1392 w 12633"/>
                  <a:gd name="connsiteY1" fmla="*/ 7288 h 109494"/>
                  <a:gd name="connsiteX2" fmla="*/ 7288 w 12633"/>
                  <a:gd name="connsiteY2" fmla="*/ 1392 h 109494"/>
                  <a:gd name="connsiteX3" fmla="*/ 13184 w 12633"/>
                  <a:gd name="connsiteY3" fmla="*/ 7288 h 109494"/>
                  <a:gd name="connsiteX4" fmla="*/ 7288 w 12633"/>
                  <a:gd name="connsiteY4" fmla="*/ 13184 h 109494"/>
                  <a:gd name="connsiteX5" fmla="*/ 11499 w 12633"/>
                  <a:gd name="connsiteY5" fmla="*/ 108781 h 109494"/>
                  <a:gd name="connsiteX6" fmla="*/ 2655 w 12633"/>
                  <a:gd name="connsiteY6" fmla="*/ 108781 h 109494"/>
                  <a:gd name="connsiteX7" fmla="*/ 2655 w 12633"/>
                  <a:gd name="connsiteY7" fmla="*/ 30871 h 109494"/>
                  <a:gd name="connsiteX8" fmla="*/ 11499 w 12633"/>
                  <a:gd name="connsiteY8" fmla="*/ 30871 h 109494"/>
                  <a:gd name="connsiteX9" fmla="*/ 11499 w 12633"/>
                  <a:gd name="connsiteY9" fmla="*/ 108781 h 10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33" h="109494">
                    <a:moveTo>
                      <a:pt x="7288" y="13184"/>
                    </a:moveTo>
                    <a:cubicBezTo>
                      <a:pt x="3919" y="13184"/>
                      <a:pt x="1392" y="10657"/>
                      <a:pt x="1392" y="7288"/>
                    </a:cubicBezTo>
                    <a:cubicBezTo>
                      <a:pt x="1392" y="4340"/>
                      <a:pt x="3919" y="1392"/>
                      <a:pt x="7288" y="1392"/>
                    </a:cubicBezTo>
                    <a:cubicBezTo>
                      <a:pt x="10657" y="1392"/>
                      <a:pt x="13184" y="4340"/>
                      <a:pt x="13184" y="7288"/>
                    </a:cubicBezTo>
                    <a:cubicBezTo>
                      <a:pt x="13184" y="10236"/>
                      <a:pt x="10657" y="13184"/>
                      <a:pt x="7288" y="13184"/>
                    </a:cubicBezTo>
                    <a:close/>
                    <a:moveTo>
                      <a:pt x="11499" y="108781"/>
                    </a:moveTo>
                    <a:lnTo>
                      <a:pt x="2655" y="108781"/>
                    </a:lnTo>
                    <a:lnTo>
                      <a:pt x="2655" y="30871"/>
                    </a:lnTo>
                    <a:lnTo>
                      <a:pt x="11499" y="30871"/>
                    </a:lnTo>
                    <a:lnTo>
                      <a:pt x="11499" y="108781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B6CFE1C-5A0A-4B15-9A8E-0E26879F2057}"/>
                  </a:ext>
                </a:extLst>
              </p:cNvPr>
              <p:cNvSpPr/>
              <p:nvPr/>
            </p:nvSpPr>
            <p:spPr>
              <a:xfrm>
                <a:off x="10451441" y="1328855"/>
                <a:ext cx="63170" cy="80015"/>
              </a:xfrm>
              <a:custGeom>
                <a:avLst/>
                <a:gdLst>
                  <a:gd name="connsiteX0" fmla="*/ 1392 w 63169"/>
                  <a:gd name="connsiteY0" fmla="*/ 2655 h 80015"/>
                  <a:gd name="connsiteX1" fmla="*/ 10236 w 63169"/>
                  <a:gd name="connsiteY1" fmla="*/ 2655 h 80015"/>
                  <a:gd name="connsiteX2" fmla="*/ 10236 w 63169"/>
                  <a:gd name="connsiteY2" fmla="*/ 15289 h 80015"/>
                  <a:gd name="connsiteX3" fmla="*/ 35082 w 63169"/>
                  <a:gd name="connsiteY3" fmla="*/ 1392 h 80015"/>
                  <a:gd name="connsiteX4" fmla="*/ 62035 w 63169"/>
                  <a:gd name="connsiteY4" fmla="*/ 29187 h 80015"/>
                  <a:gd name="connsiteX5" fmla="*/ 62035 w 63169"/>
                  <a:gd name="connsiteY5" fmla="*/ 80565 h 80015"/>
                  <a:gd name="connsiteX6" fmla="*/ 53612 w 63169"/>
                  <a:gd name="connsiteY6" fmla="*/ 80565 h 80015"/>
                  <a:gd name="connsiteX7" fmla="*/ 53612 w 63169"/>
                  <a:gd name="connsiteY7" fmla="*/ 30029 h 80015"/>
                  <a:gd name="connsiteX8" fmla="*/ 33819 w 63169"/>
                  <a:gd name="connsiteY8" fmla="*/ 8972 h 80015"/>
                  <a:gd name="connsiteX9" fmla="*/ 10657 w 63169"/>
                  <a:gd name="connsiteY9" fmla="*/ 25818 h 80015"/>
                  <a:gd name="connsiteX10" fmla="*/ 10657 w 63169"/>
                  <a:gd name="connsiteY10" fmla="*/ 80565 h 80015"/>
                  <a:gd name="connsiteX11" fmla="*/ 1813 w 63169"/>
                  <a:gd name="connsiteY11" fmla="*/ 80565 h 80015"/>
                  <a:gd name="connsiteX12" fmla="*/ 1813 w 63169"/>
                  <a:gd name="connsiteY12" fmla="*/ 2655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169" h="80015">
                    <a:moveTo>
                      <a:pt x="1392" y="2655"/>
                    </a:moveTo>
                    <a:lnTo>
                      <a:pt x="10236" y="2655"/>
                    </a:lnTo>
                    <a:lnTo>
                      <a:pt x="10236" y="15289"/>
                    </a:lnTo>
                    <a:cubicBezTo>
                      <a:pt x="14868" y="8130"/>
                      <a:pt x="24133" y="1392"/>
                      <a:pt x="35082" y="1392"/>
                    </a:cubicBezTo>
                    <a:cubicBezTo>
                      <a:pt x="52770" y="1392"/>
                      <a:pt x="62035" y="12762"/>
                      <a:pt x="62035" y="29187"/>
                    </a:cubicBezTo>
                    <a:lnTo>
                      <a:pt x="62035" y="80565"/>
                    </a:lnTo>
                    <a:lnTo>
                      <a:pt x="53612" y="80565"/>
                    </a:lnTo>
                    <a:lnTo>
                      <a:pt x="53612" y="30029"/>
                    </a:lnTo>
                    <a:cubicBezTo>
                      <a:pt x="53612" y="17816"/>
                      <a:pt x="47295" y="8972"/>
                      <a:pt x="33819" y="8972"/>
                    </a:cubicBezTo>
                    <a:cubicBezTo>
                      <a:pt x="23291" y="8972"/>
                      <a:pt x="14447" y="16553"/>
                      <a:pt x="10657" y="25818"/>
                    </a:cubicBezTo>
                    <a:lnTo>
                      <a:pt x="10657" y="80565"/>
                    </a:lnTo>
                    <a:lnTo>
                      <a:pt x="1813" y="80565"/>
                    </a:lnTo>
                    <a:lnTo>
                      <a:pt x="1813" y="2655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6A6805D-B6F7-485E-82D8-3A2F2A3579E8}"/>
                  </a:ext>
                </a:extLst>
              </p:cNvPr>
              <p:cNvSpPr/>
              <p:nvPr/>
            </p:nvSpPr>
            <p:spPr>
              <a:xfrm>
                <a:off x="10530193" y="1328013"/>
                <a:ext cx="67381" cy="113706"/>
              </a:xfrm>
              <a:custGeom>
                <a:avLst/>
                <a:gdLst>
                  <a:gd name="connsiteX0" fmla="*/ 59087 w 67381"/>
                  <a:gd name="connsiteY0" fmla="*/ 67931 h 113705"/>
                  <a:gd name="connsiteX1" fmla="*/ 35082 w 67381"/>
                  <a:gd name="connsiteY1" fmla="*/ 80565 h 113705"/>
                  <a:gd name="connsiteX2" fmla="*/ 1392 w 67381"/>
                  <a:gd name="connsiteY2" fmla="*/ 40978 h 113705"/>
                  <a:gd name="connsiteX3" fmla="*/ 35082 w 67381"/>
                  <a:gd name="connsiteY3" fmla="*/ 1392 h 113705"/>
                  <a:gd name="connsiteX4" fmla="*/ 59087 w 67381"/>
                  <a:gd name="connsiteY4" fmla="*/ 14447 h 113705"/>
                  <a:gd name="connsiteX5" fmla="*/ 59087 w 67381"/>
                  <a:gd name="connsiteY5" fmla="*/ 3076 h 113705"/>
                  <a:gd name="connsiteX6" fmla="*/ 67931 w 67381"/>
                  <a:gd name="connsiteY6" fmla="*/ 3076 h 113705"/>
                  <a:gd name="connsiteX7" fmla="*/ 67931 w 67381"/>
                  <a:gd name="connsiteY7" fmla="*/ 75511 h 113705"/>
                  <a:gd name="connsiteX8" fmla="*/ 35082 w 67381"/>
                  <a:gd name="connsiteY8" fmla="*/ 112571 h 113705"/>
                  <a:gd name="connsiteX9" fmla="*/ 3076 w 67381"/>
                  <a:gd name="connsiteY9" fmla="*/ 88987 h 113705"/>
                  <a:gd name="connsiteX10" fmla="*/ 11920 w 67381"/>
                  <a:gd name="connsiteY10" fmla="*/ 88987 h 113705"/>
                  <a:gd name="connsiteX11" fmla="*/ 35082 w 67381"/>
                  <a:gd name="connsiteY11" fmla="*/ 104990 h 113705"/>
                  <a:gd name="connsiteX12" fmla="*/ 59087 w 67381"/>
                  <a:gd name="connsiteY12" fmla="*/ 75932 h 113705"/>
                  <a:gd name="connsiteX13" fmla="*/ 59087 w 67381"/>
                  <a:gd name="connsiteY13" fmla="*/ 67931 h 113705"/>
                  <a:gd name="connsiteX14" fmla="*/ 59087 w 67381"/>
                  <a:gd name="connsiteY14" fmla="*/ 24975 h 113705"/>
                  <a:gd name="connsiteX15" fmla="*/ 35925 w 67381"/>
                  <a:gd name="connsiteY15" fmla="*/ 9815 h 113705"/>
                  <a:gd name="connsiteX16" fmla="*/ 10236 w 67381"/>
                  <a:gd name="connsiteY16" fmla="*/ 41399 h 113705"/>
                  <a:gd name="connsiteX17" fmla="*/ 35925 w 67381"/>
                  <a:gd name="connsiteY17" fmla="*/ 72984 h 113705"/>
                  <a:gd name="connsiteX18" fmla="*/ 59087 w 67381"/>
                  <a:gd name="connsiteY18" fmla="*/ 57824 h 113705"/>
                  <a:gd name="connsiteX19" fmla="*/ 59087 w 67381"/>
                  <a:gd name="connsiteY19" fmla="*/ 24975 h 11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381" h="113705">
                    <a:moveTo>
                      <a:pt x="59087" y="67931"/>
                    </a:moveTo>
                    <a:cubicBezTo>
                      <a:pt x="54876" y="74669"/>
                      <a:pt x="45611" y="80565"/>
                      <a:pt x="35082" y="80565"/>
                    </a:cubicBezTo>
                    <a:cubicBezTo>
                      <a:pt x="12341" y="80565"/>
                      <a:pt x="1392" y="62035"/>
                      <a:pt x="1392" y="40978"/>
                    </a:cubicBezTo>
                    <a:cubicBezTo>
                      <a:pt x="1392" y="20343"/>
                      <a:pt x="12341" y="1392"/>
                      <a:pt x="35082" y="1392"/>
                    </a:cubicBezTo>
                    <a:cubicBezTo>
                      <a:pt x="45611" y="1392"/>
                      <a:pt x="54876" y="7709"/>
                      <a:pt x="59087" y="14447"/>
                    </a:cubicBezTo>
                    <a:lnTo>
                      <a:pt x="59087" y="3076"/>
                    </a:lnTo>
                    <a:lnTo>
                      <a:pt x="67931" y="3076"/>
                    </a:lnTo>
                    <a:lnTo>
                      <a:pt x="67931" y="75511"/>
                    </a:lnTo>
                    <a:cubicBezTo>
                      <a:pt x="67931" y="99937"/>
                      <a:pt x="54455" y="112571"/>
                      <a:pt x="35082" y="112571"/>
                    </a:cubicBezTo>
                    <a:cubicBezTo>
                      <a:pt x="17395" y="112571"/>
                      <a:pt x="6024" y="103727"/>
                      <a:pt x="3076" y="88987"/>
                    </a:cubicBezTo>
                    <a:lnTo>
                      <a:pt x="11920" y="88987"/>
                    </a:lnTo>
                    <a:cubicBezTo>
                      <a:pt x="14447" y="99937"/>
                      <a:pt x="23291" y="104990"/>
                      <a:pt x="35082" y="104990"/>
                    </a:cubicBezTo>
                    <a:cubicBezTo>
                      <a:pt x="50664" y="104990"/>
                      <a:pt x="59087" y="94883"/>
                      <a:pt x="59087" y="75932"/>
                    </a:cubicBezTo>
                    <a:lnTo>
                      <a:pt x="59087" y="67931"/>
                    </a:lnTo>
                    <a:close/>
                    <a:moveTo>
                      <a:pt x="59087" y="24975"/>
                    </a:moveTo>
                    <a:cubicBezTo>
                      <a:pt x="54033" y="15289"/>
                      <a:pt x="45611" y="9815"/>
                      <a:pt x="35925" y="9815"/>
                    </a:cubicBezTo>
                    <a:cubicBezTo>
                      <a:pt x="19922" y="9815"/>
                      <a:pt x="10236" y="22870"/>
                      <a:pt x="10236" y="41399"/>
                    </a:cubicBezTo>
                    <a:cubicBezTo>
                      <a:pt x="10236" y="59929"/>
                      <a:pt x="19501" y="72984"/>
                      <a:pt x="35925" y="72984"/>
                    </a:cubicBezTo>
                    <a:cubicBezTo>
                      <a:pt x="45190" y="72984"/>
                      <a:pt x="54033" y="67510"/>
                      <a:pt x="59087" y="57824"/>
                    </a:cubicBezTo>
                    <a:lnTo>
                      <a:pt x="59087" y="24975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1A49FA2-AA0D-4075-BDAB-0B5B90D2BCF2}"/>
                  </a:ext>
                </a:extLst>
              </p:cNvPr>
              <p:cNvSpPr/>
              <p:nvPr/>
            </p:nvSpPr>
            <p:spPr>
              <a:xfrm>
                <a:off x="10653584" y="1328434"/>
                <a:ext cx="58958" cy="80015"/>
              </a:xfrm>
              <a:custGeom>
                <a:avLst/>
                <a:gdLst>
                  <a:gd name="connsiteX0" fmla="*/ 9815 w 58958"/>
                  <a:gd name="connsiteY0" fmla="*/ 60771 h 80015"/>
                  <a:gd name="connsiteX1" fmla="*/ 31713 w 58958"/>
                  <a:gd name="connsiteY1" fmla="*/ 75090 h 80015"/>
                  <a:gd name="connsiteX2" fmla="*/ 50664 w 58958"/>
                  <a:gd name="connsiteY2" fmla="*/ 60771 h 80015"/>
                  <a:gd name="connsiteX3" fmla="*/ 36346 w 58958"/>
                  <a:gd name="connsiteY3" fmla="*/ 46874 h 80015"/>
                  <a:gd name="connsiteX4" fmla="*/ 21606 w 58958"/>
                  <a:gd name="connsiteY4" fmla="*/ 42663 h 80015"/>
                  <a:gd name="connsiteX5" fmla="*/ 3076 w 58958"/>
                  <a:gd name="connsiteY5" fmla="*/ 22870 h 80015"/>
                  <a:gd name="connsiteX6" fmla="*/ 29186 w 58958"/>
                  <a:gd name="connsiteY6" fmla="*/ 1392 h 80015"/>
                  <a:gd name="connsiteX7" fmla="*/ 58245 w 58958"/>
                  <a:gd name="connsiteY7" fmla="*/ 22448 h 80015"/>
                  <a:gd name="connsiteX8" fmla="*/ 49822 w 58958"/>
                  <a:gd name="connsiteY8" fmla="*/ 22448 h 80015"/>
                  <a:gd name="connsiteX9" fmla="*/ 29608 w 58958"/>
                  <a:gd name="connsiteY9" fmla="*/ 8972 h 80015"/>
                  <a:gd name="connsiteX10" fmla="*/ 11920 w 58958"/>
                  <a:gd name="connsiteY10" fmla="*/ 22448 h 80015"/>
                  <a:gd name="connsiteX11" fmla="*/ 25817 w 58958"/>
                  <a:gd name="connsiteY11" fmla="*/ 35082 h 80015"/>
                  <a:gd name="connsiteX12" fmla="*/ 39715 w 58958"/>
                  <a:gd name="connsiteY12" fmla="*/ 38873 h 80015"/>
                  <a:gd name="connsiteX13" fmla="*/ 59087 w 58958"/>
                  <a:gd name="connsiteY13" fmla="*/ 59929 h 80015"/>
                  <a:gd name="connsiteX14" fmla="*/ 31713 w 58958"/>
                  <a:gd name="connsiteY14" fmla="*/ 81828 h 80015"/>
                  <a:gd name="connsiteX15" fmla="*/ 1392 w 58958"/>
                  <a:gd name="connsiteY15" fmla="*/ 59929 h 80015"/>
                  <a:gd name="connsiteX16" fmla="*/ 9815 w 58958"/>
                  <a:gd name="connsiteY16" fmla="*/ 59929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958" h="80015">
                    <a:moveTo>
                      <a:pt x="9815" y="60771"/>
                    </a:moveTo>
                    <a:cubicBezTo>
                      <a:pt x="13184" y="70036"/>
                      <a:pt x="20764" y="75090"/>
                      <a:pt x="31713" y="75090"/>
                    </a:cubicBezTo>
                    <a:cubicBezTo>
                      <a:pt x="42242" y="75090"/>
                      <a:pt x="50664" y="70458"/>
                      <a:pt x="50664" y="60771"/>
                    </a:cubicBezTo>
                    <a:cubicBezTo>
                      <a:pt x="50664" y="54033"/>
                      <a:pt x="46032" y="49822"/>
                      <a:pt x="36346" y="46874"/>
                    </a:cubicBezTo>
                    <a:lnTo>
                      <a:pt x="21606" y="42663"/>
                    </a:lnTo>
                    <a:cubicBezTo>
                      <a:pt x="10657" y="39715"/>
                      <a:pt x="3076" y="34240"/>
                      <a:pt x="3076" y="22870"/>
                    </a:cubicBezTo>
                    <a:cubicBezTo>
                      <a:pt x="3076" y="9393"/>
                      <a:pt x="14868" y="1392"/>
                      <a:pt x="29186" y="1392"/>
                    </a:cubicBezTo>
                    <a:cubicBezTo>
                      <a:pt x="45190" y="1392"/>
                      <a:pt x="55297" y="9815"/>
                      <a:pt x="58245" y="22448"/>
                    </a:cubicBezTo>
                    <a:lnTo>
                      <a:pt x="49822" y="22448"/>
                    </a:lnTo>
                    <a:cubicBezTo>
                      <a:pt x="46874" y="13184"/>
                      <a:pt x="40557" y="8972"/>
                      <a:pt x="29608" y="8972"/>
                    </a:cubicBezTo>
                    <a:cubicBezTo>
                      <a:pt x="19922" y="8972"/>
                      <a:pt x="11920" y="13605"/>
                      <a:pt x="11920" y="22448"/>
                    </a:cubicBezTo>
                    <a:cubicBezTo>
                      <a:pt x="11920" y="29608"/>
                      <a:pt x="16553" y="32556"/>
                      <a:pt x="25817" y="35082"/>
                    </a:cubicBezTo>
                    <a:lnTo>
                      <a:pt x="39715" y="38873"/>
                    </a:lnTo>
                    <a:cubicBezTo>
                      <a:pt x="53191" y="42242"/>
                      <a:pt x="59087" y="49822"/>
                      <a:pt x="59087" y="59929"/>
                    </a:cubicBezTo>
                    <a:cubicBezTo>
                      <a:pt x="59087" y="73827"/>
                      <a:pt x="47295" y="81828"/>
                      <a:pt x="31713" y="81828"/>
                    </a:cubicBezTo>
                    <a:cubicBezTo>
                      <a:pt x="16131" y="81828"/>
                      <a:pt x="3919" y="73827"/>
                      <a:pt x="1392" y="59929"/>
                    </a:cubicBezTo>
                    <a:lnTo>
                      <a:pt x="9815" y="59929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0931DA4-97DB-48EC-9C66-0C47EB954546}"/>
                  </a:ext>
                </a:extLst>
              </p:cNvPr>
              <p:cNvSpPr/>
              <p:nvPr/>
            </p:nvSpPr>
            <p:spPr>
              <a:xfrm>
                <a:off x="10729388" y="1330118"/>
                <a:ext cx="58958" cy="80015"/>
              </a:xfrm>
              <a:custGeom>
                <a:avLst/>
                <a:gdLst>
                  <a:gd name="connsiteX0" fmla="*/ 61614 w 58958"/>
                  <a:gd name="connsiteY0" fmla="*/ 79301 h 80015"/>
                  <a:gd name="connsiteX1" fmla="*/ 53191 w 58958"/>
                  <a:gd name="connsiteY1" fmla="*/ 79301 h 80015"/>
                  <a:gd name="connsiteX2" fmla="*/ 53191 w 58958"/>
                  <a:gd name="connsiteY2" fmla="*/ 66667 h 80015"/>
                  <a:gd name="connsiteX3" fmla="*/ 28344 w 58958"/>
                  <a:gd name="connsiteY3" fmla="*/ 80565 h 80015"/>
                  <a:gd name="connsiteX4" fmla="*/ 1392 w 58958"/>
                  <a:gd name="connsiteY4" fmla="*/ 52770 h 80015"/>
                  <a:gd name="connsiteX5" fmla="*/ 1392 w 58958"/>
                  <a:gd name="connsiteY5" fmla="*/ 1392 h 80015"/>
                  <a:gd name="connsiteX6" fmla="*/ 9815 w 58958"/>
                  <a:gd name="connsiteY6" fmla="*/ 1392 h 80015"/>
                  <a:gd name="connsiteX7" fmla="*/ 9815 w 58958"/>
                  <a:gd name="connsiteY7" fmla="*/ 51928 h 80015"/>
                  <a:gd name="connsiteX8" fmla="*/ 29608 w 58958"/>
                  <a:gd name="connsiteY8" fmla="*/ 72984 h 80015"/>
                  <a:gd name="connsiteX9" fmla="*/ 52770 w 58958"/>
                  <a:gd name="connsiteY9" fmla="*/ 56139 h 80015"/>
                  <a:gd name="connsiteX10" fmla="*/ 52770 w 58958"/>
                  <a:gd name="connsiteY10" fmla="*/ 1392 h 80015"/>
                  <a:gd name="connsiteX11" fmla="*/ 61193 w 58958"/>
                  <a:gd name="connsiteY11" fmla="*/ 1392 h 80015"/>
                  <a:gd name="connsiteX12" fmla="*/ 61193 w 58958"/>
                  <a:gd name="connsiteY12" fmla="*/ 79301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958" h="80015">
                    <a:moveTo>
                      <a:pt x="61614" y="79301"/>
                    </a:moveTo>
                    <a:lnTo>
                      <a:pt x="53191" y="79301"/>
                    </a:lnTo>
                    <a:lnTo>
                      <a:pt x="53191" y="66667"/>
                    </a:lnTo>
                    <a:cubicBezTo>
                      <a:pt x="48559" y="73827"/>
                      <a:pt x="39715" y="80565"/>
                      <a:pt x="28344" y="80565"/>
                    </a:cubicBezTo>
                    <a:cubicBezTo>
                      <a:pt x="10657" y="80565"/>
                      <a:pt x="1392" y="69194"/>
                      <a:pt x="1392" y="52770"/>
                    </a:cubicBezTo>
                    <a:lnTo>
                      <a:pt x="1392" y="1392"/>
                    </a:lnTo>
                    <a:lnTo>
                      <a:pt x="9815" y="1392"/>
                    </a:lnTo>
                    <a:lnTo>
                      <a:pt x="9815" y="51928"/>
                    </a:lnTo>
                    <a:cubicBezTo>
                      <a:pt x="9815" y="64141"/>
                      <a:pt x="16131" y="72984"/>
                      <a:pt x="29608" y="72984"/>
                    </a:cubicBezTo>
                    <a:cubicBezTo>
                      <a:pt x="40136" y="72984"/>
                      <a:pt x="48980" y="65404"/>
                      <a:pt x="52770" y="56139"/>
                    </a:cubicBezTo>
                    <a:lnTo>
                      <a:pt x="52770" y="1392"/>
                    </a:lnTo>
                    <a:lnTo>
                      <a:pt x="61193" y="1392"/>
                    </a:lnTo>
                    <a:lnTo>
                      <a:pt x="61193" y="79301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0D571FF-04DB-40FD-9318-25F6309208B1}"/>
                  </a:ext>
                </a:extLst>
              </p:cNvPr>
              <p:cNvSpPr/>
              <p:nvPr/>
            </p:nvSpPr>
            <p:spPr>
              <a:xfrm>
                <a:off x="10808982" y="1328434"/>
                <a:ext cx="63170" cy="80015"/>
              </a:xfrm>
              <a:custGeom>
                <a:avLst/>
                <a:gdLst>
                  <a:gd name="connsiteX0" fmla="*/ 35925 w 63169"/>
                  <a:gd name="connsiteY0" fmla="*/ 1392 h 80015"/>
                  <a:gd name="connsiteX1" fmla="*/ 65825 w 63169"/>
                  <a:gd name="connsiteY1" fmla="*/ 25396 h 80015"/>
                  <a:gd name="connsiteX2" fmla="*/ 56981 w 63169"/>
                  <a:gd name="connsiteY2" fmla="*/ 25396 h 80015"/>
                  <a:gd name="connsiteX3" fmla="*/ 35925 w 63169"/>
                  <a:gd name="connsiteY3" fmla="*/ 8972 h 80015"/>
                  <a:gd name="connsiteX4" fmla="*/ 10236 w 63169"/>
                  <a:gd name="connsiteY4" fmla="*/ 41399 h 80015"/>
                  <a:gd name="connsiteX5" fmla="*/ 35925 w 63169"/>
                  <a:gd name="connsiteY5" fmla="*/ 73827 h 80015"/>
                  <a:gd name="connsiteX6" fmla="*/ 56981 w 63169"/>
                  <a:gd name="connsiteY6" fmla="*/ 57402 h 80015"/>
                  <a:gd name="connsiteX7" fmla="*/ 65825 w 63169"/>
                  <a:gd name="connsiteY7" fmla="*/ 57402 h 80015"/>
                  <a:gd name="connsiteX8" fmla="*/ 35925 w 63169"/>
                  <a:gd name="connsiteY8" fmla="*/ 81407 h 80015"/>
                  <a:gd name="connsiteX9" fmla="*/ 1392 w 63169"/>
                  <a:gd name="connsiteY9" fmla="*/ 40978 h 80015"/>
                  <a:gd name="connsiteX10" fmla="*/ 35925 w 63169"/>
                  <a:gd name="connsiteY10" fmla="*/ 1392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169" h="80015">
                    <a:moveTo>
                      <a:pt x="35925" y="1392"/>
                    </a:moveTo>
                    <a:cubicBezTo>
                      <a:pt x="52349" y="1392"/>
                      <a:pt x="62877" y="11078"/>
                      <a:pt x="65825" y="25396"/>
                    </a:cubicBezTo>
                    <a:lnTo>
                      <a:pt x="56981" y="25396"/>
                    </a:lnTo>
                    <a:cubicBezTo>
                      <a:pt x="54876" y="15289"/>
                      <a:pt x="47295" y="8972"/>
                      <a:pt x="35925" y="8972"/>
                    </a:cubicBezTo>
                    <a:cubicBezTo>
                      <a:pt x="20764" y="8972"/>
                      <a:pt x="10236" y="22027"/>
                      <a:pt x="10236" y="41399"/>
                    </a:cubicBezTo>
                    <a:cubicBezTo>
                      <a:pt x="10236" y="61193"/>
                      <a:pt x="20764" y="73827"/>
                      <a:pt x="35925" y="73827"/>
                    </a:cubicBezTo>
                    <a:cubicBezTo>
                      <a:pt x="46874" y="73827"/>
                      <a:pt x="54455" y="67510"/>
                      <a:pt x="56981" y="57402"/>
                    </a:cubicBezTo>
                    <a:lnTo>
                      <a:pt x="65825" y="57402"/>
                    </a:lnTo>
                    <a:cubicBezTo>
                      <a:pt x="62877" y="71721"/>
                      <a:pt x="52349" y="81407"/>
                      <a:pt x="35925" y="81407"/>
                    </a:cubicBezTo>
                    <a:cubicBezTo>
                      <a:pt x="15289" y="81407"/>
                      <a:pt x="1392" y="64983"/>
                      <a:pt x="1392" y="40978"/>
                    </a:cubicBezTo>
                    <a:cubicBezTo>
                      <a:pt x="1392" y="17816"/>
                      <a:pt x="15289" y="1392"/>
                      <a:pt x="35925" y="1392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B9BDBDA-707B-4617-9032-480B8D9DF692}"/>
                  </a:ext>
                </a:extLst>
              </p:cNvPr>
              <p:cNvSpPr/>
              <p:nvPr/>
            </p:nvSpPr>
            <p:spPr>
              <a:xfrm>
                <a:off x="10885628" y="1328434"/>
                <a:ext cx="63170" cy="80015"/>
              </a:xfrm>
              <a:custGeom>
                <a:avLst/>
                <a:gdLst>
                  <a:gd name="connsiteX0" fmla="*/ 35925 w 63169"/>
                  <a:gd name="connsiteY0" fmla="*/ 1392 h 80015"/>
                  <a:gd name="connsiteX1" fmla="*/ 65825 w 63169"/>
                  <a:gd name="connsiteY1" fmla="*/ 25396 h 80015"/>
                  <a:gd name="connsiteX2" fmla="*/ 56981 w 63169"/>
                  <a:gd name="connsiteY2" fmla="*/ 25396 h 80015"/>
                  <a:gd name="connsiteX3" fmla="*/ 35925 w 63169"/>
                  <a:gd name="connsiteY3" fmla="*/ 8972 h 80015"/>
                  <a:gd name="connsiteX4" fmla="*/ 10236 w 63169"/>
                  <a:gd name="connsiteY4" fmla="*/ 41399 h 80015"/>
                  <a:gd name="connsiteX5" fmla="*/ 35925 w 63169"/>
                  <a:gd name="connsiteY5" fmla="*/ 73827 h 80015"/>
                  <a:gd name="connsiteX6" fmla="*/ 56981 w 63169"/>
                  <a:gd name="connsiteY6" fmla="*/ 57402 h 80015"/>
                  <a:gd name="connsiteX7" fmla="*/ 65825 w 63169"/>
                  <a:gd name="connsiteY7" fmla="*/ 57402 h 80015"/>
                  <a:gd name="connsiteX8" fmla="*/ 35925 w 63169"/>
                  <a:gd name="connsiteY8" fmla="*/ 81407 h 80015"/>
                  <a:gd name="connsiteX9" fmla="*/ 1392 w 63169"/>
                  <a:gd name="connsiteY9" fmla="*/ 40978 h 80015"/>
                  <a:gd name="connsiteX10" fmla="*/ 35925 w 63169"/>
                  <a:gd name="connsiteY10" fmla="*/ 1392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169" h="80015">
                    <a:moveTo>
                      <a:pt x="35925" y="1392"/>
                    </a:moveTo>
                    <a:cubicBezTo>
                      <a:pt x="52349" y="1392"/>
                      <a:pt x="62877" y="11078"/>
                      <a:pt x="65825" y="25396"/>
                    </a:cubicBezTo>
                    <a:lnTo>
                      <a:pt x="56981" y="25396"/>
                    </a:lnTo>
                    <a:cubicBezTo>
                      <a:pt x="54876" y="15289"/>
                      <a:pt x="47295" y="8972"/>
                      <a:pt x="35925" y="8972"/>
                    </a:cubicBezTo>
                    <a:cubicBezTo>
                      <a:pt x="20764" y="8972"/>
                      <a:pt x="10236" y="22027"/>
                      <a:pt x="10236" y="41399"/>
                    </a:cubicBezTo>
                    <a:cubicBezTo>
                      <a:pt x="10236" y="61193"/>
                      <a:pt x="20764" y="73827"/>
                      <a:pt x="35925" y="73827"/>
                    </a:cubicBezTo>
                    <a:cubicBezTo>
                      <a:pt x="46874" y="73827"/>
                      <a:pt x="54455" y="67510"/>
                      <a:pt x="56981" y="57402"/>
                    </a:cubicBezTo>
                    <a:lnTo>
                      <a:pt x="65825" y="57402"/>
                    </a:lnTo>
                    <a:cubicBezTo>
                      <a:pt x="62877" y="71721"/>
                      <a:pt x="52349" y="81407"/>
                      <a:pt x="35925" y="81407"/>
                    </a:cubicBezTo>
                    <a:cubicBezTo>
                      <a:pt x="15289" y="81407"/>
                      <a:pt x="1392" y="64983"/>
                      <a:pt x="1392" y="40978"/>
                    </a:cubicBezTo>
                    <a:cubicBezTo>
                      <a:pt x="1813" y="17816"/>
                      <a:pt x="15710" y="1392"/>
                      <a:pt x="35925" y="1392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163DAEC-9268-4C01-A817-207058471EF1}"/>
                  </a:ext>
                </a:extLst>
              </p:cNvPr>
              <p:cNvSpPr/>
              <p:nvPr/>
            </p:nvSpPr>
            <p:spPr>
              <a:xfrm>
                <a:off x="10962695" y="1328434"/>
                <a:ext cx="67381" cy="80015"/>
              </a:xfrm>
              <a:custGeom>
                <a:avLst/>
                <a:gdLst>
                  <a:gd name="connsiteX0" fmla="*/ 66246 w 67381"/>
                  <a:gd name="connsiteY0" fmla="*/ 58245 h 80015"/>
                  <a:gd name="connsiteX1" fmla="*/ 35925 w 67381"/>
                  <a:gd name="connsiteY1" fmla="*/ 82249 h 80015"/>
                  <a:gd name="connsiteX2" fmla="*/ 1392 w 67381"/>
                  <a:gd name="connsiteY2" fmla="*/ 41821 h 80015"/>
                  <a:gd name="connsiteX3" fmla="*/ 35925 w 67381"/>
                  <a:gd name="connsiteY3" fmla="*/ 1392 h 80015"/>
                  <a:gd name="connsiteX4" fmla="*/ 67510 w 67381"/>
                  <a:gd name="connsiteY4" fmla="*/ 39294 h 80015"/>
                  <a:gd name="connsiteX5" fmla="*/ 67510 w 67381"/>
                  <a:gd name="connsiteY5" fmla="*/ 42242 h 80015"/>
                  <a:gd name="connsiteX6" fmla="*/ 10236 w 67381"/>
                  <a:gd name="connsiteY6" fmla="*/ 42242 h 80015"/>
                  <a:gd name="connsiteX7" fmla="*/ 36346 w 67381"/>
                  <a:gd name="connsiteY7" fmla="*/ 74248 h 80015"/>
                  <a:gd name="connsiteX8" fmla="*/ 58245 w 67381"/>
                  <a:gd name="connsiteY8" fmla="*/ 57824 h 80015"/>
                  <a:gd name="connsiteX9" fmla="*/ 66246 w 67381"/>
                  <a:gd name="connsiteY9" fmla="*/ 57824 h 80015"/>
                  <a:gd name="connsiteX10" fmla="*/ 10236 w 67381"/>
                  <a:gd name="connsiteY10" fmla="*/ 35925 h 80015"/>
                  <a:gd name="connsiteX11" fmla="*/ 58666 w 67381"/>
                  <a:gd name="connsiteY11" fmla="*/ 35925 h 80015"/>
                  <a:gd name="connsiteX12" fmla="*/ 35925 w 67381"/>
                  <a:gd name="connsiteY12" fmla="*/ 9393 h 80015"/>
                  <a:gd name="connsiteX13" fmla="*/ 10236 w 67381"/>
                  <a:gd name="connsiteY13" fmla="*/ 35925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381" h="80015">
                    <a:moveTo>
                      <a:pt x="66246" y="58245"/>
                    </a:moveTo>
                    <a:cubicBezTo>
                      <a:pt x="63298" y="72563"/>
                      <a:pt x="52349" y="82249"/>
                      <a:pt x="35925" y="82249"/>
                    </a:cubicBezTo>
                    <a:cubicBezTo>
                      <a:pt x="15289" y="82249"/>
                      <a:pt x="1392" y="65825"/>
                      <a:pt x="1392" y="41821"/>
                    </a:cubicBezTo>
                    <a:cubicBezTo>
                      <a:pt x="1392" y="18658"/>
                      <a:pt x="14447" y="1392"/>
                      <a:pt x="35925" y="1392"/>
                    </a:cubicBezTo>
                    <a:cubicBezTo>
                      <a:pt x="56560" y="1392"/>
                      <a:pt x="67510" y="17395"/>
                      <a:pt x="67510" y="39294"/>
                    </a:cubicBezTo>
                    <a:lnTo>
                      <a:pt x="67510" y="42242"/>
                    </a:lnTo>
                    <a:lnTo>
                      <a:pt x="10236" y="42242"/>
                    </a:lnTo>
                    <a:cubicBezTo>
                      <a:pt x="10236" y="62035"/>
                      <a:pt x="21185" y="74248"/>
                      <a:pt x="36346" y="74248"/>
                    </a:cubicBezTo>
                    <a:cubicBezTo>
                      <a:pt x="47295" y="74248"/>
                      <a:pt x="55718" y="67931"/>
                      <a:pt x="58245" y="57824"/>
                    </a:cubicBezTo>
                    <a:lnTo>
                      <a:pt x="66246" y="57824"/>
                    </a:lnTo>
                    <a:close/>
                    <a:moveTo>
                      <a:pt x="10236" y="35925"/>
                    </a:moveTo>
                    <a:lnTo>
                      <a:pt x="58666" y="35925"/>
                    </a:lnTo>
                    <a:cubicBezTo>
                      <a:pt x="58245" y="22448"/>
                      <a:pt x="51507" y="9393"/>
                      <a:pt x="35925" y="9393"/>
                    </a:cubicBezTo>
                    <a:cubicBezTo>
                      <a:pt x="21606" y="8972"/>
                      <a:pt x="12341" y="19501"/>
                      <a:pt x="10236" y="35925"/>
                    </a:cubicBez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4635F43-1E8A-4B36-8E0C-BF0EB6ED1F36}"/>
                  </a:ext>
                </a:extLst>
              </p:cNvPr>
              <p:cNvSpPr/>
              <p:nvPr/>
            </p:nvSpPr>
            <p:spPr>
              <a:xfrm>
                <a:off x="11041868" y="1328434"/>
                <a:ext cx="58958" cy="80015"/>
              </a:xfrm>
              <a:custGeom>
                <a:avLst/>
                <a:gdLst>
                  <a:gd name="connsiteX0" fmla="*/ 9815 w 58958"/>
                  <a:gd name="connsiteY0" fmla="*/ 60771 h 80015"/>
                  <a:gd name="connsiteX1" fmla="*/ 31713 w 58958"/>
                  <a:gd name="connsiteY1" fmla="*/ 75090 h 80015"/>
                  <a:gd name="connsiteX2" fmla="*/ 50664 w 58958"/>
                  <a:gd name="connsiteY2" fmla="*/ 60771 h 80015"/>
                  <a:gd name="connsiteX3" fmla="*/ 36346 w 58958"/>
                  <a:gd name="connsiteY3" fmla="*/ 46874 h 80015"/>
                  <a:gd name="connsiteX4" fmla="*/ 21606 w 58958"/>
                  <a:gd name="connsiteY4" fmla="*/ 42663 h 80015"/>
                  <a:gd name="connsiteX5" fmla="*/ 3076 w 58958"/>
                  <a:gd name="connsiteY5" fmla="*/ 22870 h 80015"/>
                  <a:gd name="connsiteX6" fmla="*/ 29187 w 58958"/>
                  <a:gd name="connsiteY6" fmla="*/ 1392 h 80015"/>
                  <a:gd name="connsiteX7" fmla="*/ 58245 w 58958"/>
                  <a:gd name="connsiteY7" fmla="*/ 22448 h 80015"/>
                  <a:gd name="connsiteX8" fmla="*/ 49822 w 58958"/>
                  <a:gd name="connsiteY8" fmla="*/ 22448 h 80015"/>
                  <a:gd name="connsiteX9" fmla="*/ 29608 w 58958"/>
                  <a:gd name="connsiteY9" fmla="*/ 8972 h 80015"/>
                  <a:gd name="connsiteX10" fmla="*/ 11920 w 58958"/>
                  <a:gd name="connsiteY10" fmla="*/ 22448 h 80015"/>
                  <a:gd name="connsiteX11" fmla="*/ 25818 w 58958"/>
                  <a:gd name="connsiteY11" fmla="*/ 35082 h 80015"/>
                  <a:gd name="connsiteX12" fmla="*/ 39715 w 58958"/>
                  <a:gd name="connsiteY12" fmla="*/ 38873 h 80015"/>
                  <a:gd name="connsiteX13" fmla="*/ 59087 w 58958"/>
                  <a:gd name="connsiteY13" fmla="*/ 59929 h 80015"/>
                  <a:gd name="connsiteX14" fmla="*/ 31713 w 58958"/>
                  <a:gd name="connsiteY14" fmla="*/ 81828 h 80015"/>
                  <a:gd name="connsiteX15" fmla="*/ 1392 w 58958"/>
                  <a:gd name="connsiteY15" fmla="*/ 59929 h 80015"/>
                  <a:gd name="connsiteX16" fmla="*/ 9815 w 58958"/>
                  <a:gd name="connsiteY16" fmla="*/ 59929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958" h="80015">
                    <a:moveTo>
                      <a:pt x="9815" y="60771"/>
                    </a:moveTo>
                    <a:cubicBezTo>
                      <a:pt x="12762" y="70036"/>
                      <a:pt x="20764" y="75090"/>
                      <a:pt x="31713" y="75090"/>
                    </a:cubicBezTo>
                    <a:cubicBezTo>
                      <a:pt x="42242" y="75090"/>
                      <a:pt x="50664" y="70458"/>
                      <a:pt x="50664" y="60771"/>
                    </a:cubicBezTo>
                    <a:cubicBezTo>
                      <a:pt x="50664" y="54033"/>
                      <a:pt x="46032" y="49822"/>
                      <a:pt x="36346" y="46874"/>
                    </a:cubicBezTo>
                    <a:lnTo>
                      <a:pt x="21606" y="42663"/>
                    </a:lnTo>
                    <a:cubicBezTo>
                      <a:pt x="10657" y="39715"/>
                      <a:pt x="3076" y="34240"/>
                      <a:pt x="3076" y="22870"/>
                    </a:cubicBezTo>
                    <a:cubicBezTo>
                      <a:pt x="3076" y="9393"/>
                      <a:pt x="14868" y="1392"/>
                      <a:pt x="29187" y="1392"/>
                    </a:cubicBezTo>
                    <a:cubicBezTo>
                      <a:pt x="45190" y="1392"/>
                      <a:pt x="55297" y="9815"/>
                      <a:pt x="58245" y="22448"/>
                    </a:cubicBezTo>
                    <a:lnTo>
                      <a:pt x="49822" y="22448"/>
                    </a:lnTo>
                    <a:cubicBezTo>
                      <a:pt x="46874" y="13184"/>
                      <a:pt x="40557" y="8972"/>
                      <a:pt x="29608" y="8972"/>
                    </a:cubicBezTo>
                    <a:cubicBezTo>
                      <a:pt x="19922" y="8972"/>
                      <a:pt x="11920" y="13605"/>
                      <a:pt x="11920" y="22448"/>
                    </a:cubicBezTo>
                    <a:cubicBezTo>
                      <a:pt x="11920" y="29608"/>
                      <a:pt x="16553" y="32556"/>
                      <a:pt x="25818" y="35082"/>
                    </a:cubicBezTo>
                    <a:lnTo>
                      <a:pt x="39715" y="38873"/>
                    </a:lnTo>
                    <a:cubicBezTo>
                      <a:pt x="53191" y="42242"/>
                      <a:pt x="59087" y="49822"/>
                      <a:pt x="59087" y="59929"/>
                    </a:cubicBezTo>
                    <a:cubicBezTo>
                      <a:pt x="59087" y="73827"/>
                      <a:pt x="47295" y="81828"/>
                      <a:pt x="31713" y="81828"/>
                    </a:cubicBezTo>
                    <a:cubicBezTo>
                      <a:pt x="16131" y="81828"/>
                      <a:pt x="3919" y="73827"/>
                      <a:pt x="1392" y="59929"/>
                    </a:cubicBezTo>
                    <a:lnTo>
                      <a:pt x="9815" y="59929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2835B1B-58F5-4A97-AE85-EDA068CFCC14}"/>
                  </a:ext>
                </a:extLst>
              </p:cNvPr>
              <p:cNvSpPr/>
              <p:nvPr/>
            </p:nvSpPr>
            <p:spPr>
              <a:xfrm>
                <a:off x="11112618" y="1328434"/>
                <a:ext cx="58958" cy="80015"/>
              </a:xfrm>
              <a:custGeom>
                <a:avLst/>
                <a:gdLst>
                  <a:gd name="connsiteX0" fmla="*/ 9815 w 58958"/>
                  <a:gd name="connsiteY0" fmla="*/ 60771 h 80015"/>
                  <a:gd name="connsiteX1" fmla="*/ 31713 w 58958"/>
                  <a:gd name="connsiteY1" fmla="*/ 75090 h 80015"/>
                  <a:gd name="connsiteX2" fmla="*/ 50664 w 58958"/>
                  <a:gd name="connsiteY2" fmla="*/ 60771 h 80015"/>
                  <a:gd name="connsiteX3" fmla="*/ 36346 w 58958"/>
                  <a:gd name="connsiteY3" fmla="*/ 46874 h 80015"/>
                  <a:gd name="connsiteX4" fmla="*/ 21606 w 58958"/>
                  <a:gd name="connsiteY4" fmla="*/ 42663 h 80015"/>
                  <a:gd name="connsiteX5" fmla="*/ 3076 w 58958"/>
                  <a:gd name="connsiteY5" fmla="*/ 22870 h 80015"/>
                  <a:gd name="connsiteX6" fmla="*/ 29186 w 58958"/>
                  <a:gd name="connsiteY6" fmla="*/ 1392 h 80015"/>
                  <a:gd name="connsiteX7" fmla="*/ 58245 w 58958"/>
                  <a:gd name="connsiteY7" fmla="*/ 22448 h 80015"/>
                  <a:gd name="connsiteX8" fmla="*/ 49822 w 58958"/>
                  <a:gd name="connsiteY8" fmla="*/ 22448 h 80015"/>
                  <a:gd name="connsiteX9" fmla="*/ 29608 w 58958"/>
                  <a:gd name="connsiteY9" fmla="*/ 8972 h 80015"/>
                  <a:gd name="connsiteX10" fmla="*/ 11920 w 58958"/>
                  <a:gd name="connsiteY10" fmla="*/ 22448 h 80015"/>
                  <a:gd name="connsiteX11" fmla="*/ 25817 w 58958"/>
                  <a:gd name="connsiteY11" fmla="*/ 35082 h 80015"/>
                  <a:gd name="connsiteX12" fmla="*/ 39715 w 58958"/>
                  <a:gd name="connsiteY12" fmla="*/ 38873 h 80015"/>
                  <a:gd name="connsiteX13" fmla="*/ 59087 w 58958"/>
                  <a:gd name="connsiteY13" fmla="*/ 59929 h 80015"/>
                  <a:gd name="connsiteX14" fmla="*/ 31713 w 58958"/>
                  <a:gd name="connsiteY14" fmla="*/ 81828 h 80015"/>
                  <a:gd name="connsiteX15" fmla="*/ 1392 w 58958"/>
                  <a:gd name="connsiteY15" fmla="*/ 59929 h 80015"/>
                  <a:gd name="connsiteX16" fmla="*/ 9815 w 58958"/>
                  <a:gd name="connsiteY16" fmla="*/ 59929 h 8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958" h="80015">
                    <a:moveTo>
                      <a:pt x="9815" y="60771"/>
                    </a:moveTo>
                    <a:cubicBezTo>
                      <a:pt x="13184" y="70036"/>
                      <a:pt x="20764" y="75090"/>
                      <a:pt x="31713" y="75090"/>
                    </a:cubicBezTo>
                    <a:cubicBezTo>
                      <a:pt x="42242" y="75090"/>
                      <a:pt x="50664" y="70458"/>
                      <a:pt x="50664" y="60771"/>
                    </a:cubicBezTo>
                    <a:cubicBezTo>
                      <a:pt x="50664" y="54033"/>
                      <a:pt x="46032" y="49822"/>
                      <a:pt x="36346" y="46874"/>
                    </a:cubicBezTo>
                    <a:lnTo>
                      <a:pt x="21606" y="42663"/>
                    </a:lnTo>
                    <a:cubicBezTo>
                      <a:pt x="10657" y="39715"/>
                      <a:pt x="3076" y="34240"/>
                      <a:pt x="3076" y="22870"/>
                    </a:cubicBezTo>
                    <a:cubicBezTo>
                      <a:pt x="3076" y="9393"/>
                      <a:pt x="14868" y="1392"/>
                      <a:pt x="29186" y="1392"/>
                    </a:cubicBezTo>
                    <a:cubicBezTo>
                      <a:pt x="45190" y="1392"/>
                      <a:pt x="55297" y="9815"/>
                      <a:pt x="58245" y="22448"/>
                    </a:cubicBezTo>
                    <a:lnTo>
                      <a:pt x="49822" y="22448"/>
                    </a:lnTo>
                    <a:cubicBezTo>
                      <a:pt x="46874" y="13184"/>
                      <a:pt x="40557" y="8972"/>
                      <a:pt x="29608" y="8972"/>
                    </a:cubicBezTo>
                    <a:cubicBezTo>
                      <a:pt x="19922" y="8972"/>
                      <a:pt x="11920" y="13605"/>
                      <a:pt x="11920" y="22448"/>
                    </a:cubicBezTo>
                    <a:cubicBezTo>
                      <a:pt x="11920" y="29608"/>
                      <a:pt x="16553" y="32556"/>
                      <a:pt x="25817" y="35082"/>
                    </a:cubicBezTo>
                    <a:lnTo>
                      <a:pt x="39715" y="38873"/>
                    </a:lnTo>
                    <a:cubicBezTo>
                      <a:pt x="53191" y="42242"/>
                      <a:pt x="59087" y="49822"/>
                      <a:pt x="59087" y="59929"/>
                    </a:cubicBezTo>
                    <a:cubicBezTo>
                      <a:pt x="59087" y="73827"/>
                      <a:pt x="47295" y="81828"/>
                      <a:pt x="31713" y="81828"/>
                    </a:cubicBezTo>
                    <a:cubicBezTo>
                      <a:pt x="16131" y="81828"/>
                      <a:pt x="3919" y="73827"/>
                      <a:pt x="1392" y="59929"/>
                    </a:cubicBezTo>
                    <a:lnTo>
                      <a:pt x="9815" y="59929"/>
                    </a:lnTo>
                    <a:close/>
                  </a:path>
                </a:pathLst>
              </a:custGeom>
              <a:grpFill/>
              <a:ln w="4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C4E136E-B06B-4E4F-85B4-F2BA808C4E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9798" y="3302214"/>
            <a:ext cx="4968515" cy="744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dd month year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3537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H - 2xCol/1xim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E9AA0D6-7A83-41D1-BAFD-7DA2681DC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735" y="1772798"/>
            <a:ext cx="3576886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/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/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8pPr>
            <a:lvl9pPr marL="0" indent="0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7301355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column and image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5904" y="609600"/>
            <a:ext cx="4066095" cy="5600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EF90186-0161-484B-8B99-34243F4F2C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581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500"/>
              </a:spcBef>
              <a:defRPr/>
            </a:lvl2pPr>
            <a:lvl3pPr marL="285750" indent="-28575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775B6255-32D3-4C38-A167-268CE6D9D3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E86273-F6D9-474E-B047-CD8B6F5E1838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028B32-A650-4DF3-85B4-C3C46B1A8D00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B946FF-75C2-4888-A250-7AB9979A474B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8BB006-557A-4C32-B49D-2086314832B2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44DFE3-19DC-4C8F-8189-165D7485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8946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474" y="1179519"/>
            <a:ext cx="10706097" cy="4986337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Page </a:t>
            </a:r>
            <a:fld id="{18FE6449-8F76-47C0-B288-6F049ECDB31E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636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 - Col/img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54767" cy="116533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line heading bullet pts &amp; </a:t>
            </a:r>
            <a:r>
              <a:rPr lang="en-US" dirty="0" err="1"/>
              <a:t>img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2293938"/>
            <a:ext cx="4173814" cy="3940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D8375A45-05E0-475A-8F57-C5A6E282A6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26F35F-6E56-465E-98ED-468124D1DC51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73EDCE-9330-4C88-B580-3F994225424E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4E2488-E471-4EEE-A824-A1155C31D625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E911D5-530F-47F8-B499-4943EE3C9916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512406-42F8-4471-ABE0-706F15D1B0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0563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5427" y="1559590"/>
            <a:ext cx="6720933" cy="720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300" baseline="0">
                <a:solidFill>
                  <a:schemeClr val="bg1"/>
                </a:solidFill>
                <a:latin typeface="+mn-lt"/>
              </a:defRPr>
            </a:lvl1pPr>
            <a:lvl2pPr marL="57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3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9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5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6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Month Date Year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5431" y="548680"/>
            <a:ext cx="10658419" cy="100800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4725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H - Col/img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06E761-CA83-4092-88EC-C377E56B92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CFF9551-ABC2-4524-886E-BF8716B1E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C0DD6B4-BD4F-4A82-B63D-4C626AD17D98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357EAFF-C662-456A-98CE-F71E348FD378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6FE6D65-9C55-4D89-8540-C90CEB234CE8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4C3534-6B6D-475C-BF02-5F9724BDB8DD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73D0F9F-D266-4A3B-909D-D8A4BCCDA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5375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D92A6B75-1A20-46A2-9D13-4F6E8F0535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chemeClr val="accent2">
              <a:alpha val="75000"/>
            </a:schemeClr>
          </a:solidFill>
        </p:spPr>
        <p:txBody>
          <a:bodyPr lIns="612000" tIns="576000" rIns="468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</a:t>
            </a:r>
            <a:endParaRPr lang="en-AU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9197352-D25C-4667-82F0-9679D15C3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2736" y="2921214"/>
            <a:ext cx="4139840" cy="2660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buNone/>
              <a:defRPr sz="2400" spc="-7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AU" dirty="0"/>
              <a:t>Use this slide to divide key content or create feature information. You can use just the heading or add a description.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CACB38-EA51-4D33-939C-4D841E1AD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019F88-6CB2-46CE-8EA1-2020AC141EFC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C7E789-B296-4BE2-8CD3-0A6AEFE0E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9A76E36-0266-433F-9091-BC860D8ADB8E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84689E-3994-46D3-AB17-58506C0BD36A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11B5E2-C635-47F9-8893-5849B41C56C4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AA4055-F017-4632-A3BB-D567AE99DF02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712781-FF25-49C7-B68D-E2D98DA3DB04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15D00-FF3E-474D-A5E5-8A4383C898BB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Slide Number Placeholder 15">
            <a:extLst>
              <a:ext uri="{FF2B5EF4-FFF2-40B4-BE49-F238E27FC236}">
                <a16:creationId xmlns:a16="http://schemas.microsoft.com/office/drawing/2014/main" id="{913E2E0B-4E81-4E4B-A914-39BC7DC2D0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6E7643-E6CC-460E-B239-3F1442325BA0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3AE22-65A2-4634-8B79-07C9AEBA6982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F8B5F5-321A-495E-B7B2-1DEA984DD307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D03BF1-A738-451B-8745-10B1015A1D2A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27436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E6B88C5F-BBD8-42CA-8AAC-2455275BA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34" y="546099"/>
            <a:ext cx="5761935" cy="5775188"/>
          </a:xfrm>
          <a:solidFill>
            <a:schemeClr val="accent1">
              <a:alpha val="75000"/>
            </a:schemeClr>
          </a:solidFill>
        </p:spPr>
        <p:txBody>
          <a:bodyPr lIns="612000" tIns="576000" rIns="468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27C0B1B-3C89-490B-BBDC-F3F00BDCD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2736" y="2921214"/>
            <a:ext cx="4139840" cy="2660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buNone/>
              <a:defRPr sz="2400" spc="-70" baseline="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AU" dirty="0"/>
              <a:t>Use this slide to divide key content or create feature information. You can use just the heading or add a description.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BD6F9C-6112-45B8-8B3A-7A68BE723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5D41A7-3D0F-4278-8B96-39FA3A8D6326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2324E4-B4F0-406A-8610-AD8A979A1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8C6FF97-A232-4044-B5A1-AFA022CC8AC3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A311283-9F46-4416-9C5D-71EAC34B573C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DA862A-5F3F-4DBA-A026-460B48924A13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1811DF-3656-48C4-BBE5-795E09569E7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376808-06BE-432D-956A-647573AA6D52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6B4E0D-2C0A-4829-8292-67C6E9A11FA6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Slide Number Placeholder 15">
            <a:extLst>
              <a:ext uri="{FF2B5EF4-FFF2-40B4-BE49-F238E27FC236}">
                <a16:creationId xmlns:a16="http://schemas.microsoft.com/office/drawing/2014/main" id="{925E7A4C-BA02-4284-B310-2F883BC908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A555BD-36B2-413F-8A3D-EF73335B195D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E5A2BD2-E580-40B2-8973-93DF2A892586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C97D4-9A64-4D50-9A60-79DCA7CDCD84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99426D7-524C-43A6-80C9-1AC6D7FC8BD7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87094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DE447354-DDA3-42C4-9B4C-DB0EE70F3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099" y="519809"/>
            <a:ext cx="5761935" cy="5775188"/>
          </a:xfrm>
          <a:solidFill>
            <a:schemeClr val="accent3">
              <a:alpha val="75000"/>
            </a:schemeClr>
          </a:solidFill>
        </p:spPr>
        <p:txBody>
          <a:bodyPr lIns="612000" tIns="576000" rIns="468000" bIns="0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Pull out </a:t>
            </a:r>
            <a:r>
              <a:rPr lang="fr-FR" dirty="0" err="1"/>
              <a:t>quote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en-AU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2A976FBF-4155-4041-BDB7-368C12AB74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9F12ED-5488-4C54-B344-AF44593D6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4A6628-9803-475C-9A00-7753F7A0602E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886401-F71E-4DEB-87BA-977A0D310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2ADB36B-3E15-4071-81BF-624FD392DE72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2C9CC9-CE62-4A3A-8B6E-031FEE70EBCF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A20E7D-4591-4645-B88F-50DAD851AAD0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0A180E-0F19-46A6-B600-757E18374033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B7E291-110C-4030-BE7B-F38D1B4E5335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94F8B4-6715-4013-9B6D-CB3491BCE806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5590AD-2636-4599-A825-49842FCC83AA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D82325E-A8F3-4C86-9A66-E076FE00FB32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AD4FEC-FDCF-4462-A241-A6464418BAA8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579150A-141E-4027-A432-139B3360D127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921177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609599"/>
            <a:ext cx="6080289" cy="56006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5404" y="1799955"/>
            <a:ext cx="5877907" cy="1923633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>
                <a:solidFill>
                  <a:srgbClr val="002F6C"/>
                </a:solidFill>
              </a:defRPr>
            </a:lvl1pPr>
          </a:lstStyle>
          <a:p>
            <a:r>
              <a:rPr lang="en-US" dirty="0"/>
              <a:t>Feature slide heading goes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1094097-3FE1-4A25-8EEC-BAE2B7888A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9617" y="4779006"/>
            <a:ext cx="3973693" cy="143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Start typing here</a:t>
            </a:r>
            <a:endParaRPr lang="en-AU" dirty="0"/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00F958B7-6BBE-4EA2-AE13-EA14A6E131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8E19BE-7504-408B-8B90-4AD604A47A8A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9DDDB61-3E30-4492-BF68-BC9A86401364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8A68EF3-7E57-4286-B5E9-81D5A413911F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9481D9-8A69-4A18-9840-4B21B84E5A3B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139019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5">
            <a:extLst>
              <a:ext uri="{FF2B5EF4-FFF2-40B4-BE49-F238E27FC236}">
                <a16:creationId xmlns:a16="http://schemas.microsoft.com/office/drawing/2014/main" id="{9DB53913-0C6C-4536-80DB-396A0DFF59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1C34A3E6-3CC8-4CBE-BA31-D19A5BA83B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624046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Video / media slide</a:t>
            </a:r>
            <a:endParaRPr lang="en-AU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9A7066F-B45A-4040-A933-A93542C1B4DC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627063" y="1408113"/>
            <a:ext cx="10977562" cy="4826000"/>
          </a:xfrm>
          <a:solidFill>
            <a:schemeClr val="bg2"/>
          </a:solidFill>
        </p:spPr>
        <p:txBody>
          <a:bodyPr tIns="28800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&amp; drop video in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613249-66F5-4EA2-88A5-92645F384533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1FD667-D84F-423A-B235-130ECDBA9E6D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9EBDECE-9B5D-484E-AE34-BEB3F421CBCF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111AFCB-7BB1-445E-8F97-B4D436038DE7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475681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1-Imag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0B9A97DA-337A-48E0-90F2-0A9E7C471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460" y="546099"/>
            <a:ext cx="5761935" cy="5775188"/>
          </a:xfrm>
          <a:solidFill>
            <a:schemeClr val="accent2">
              <a:alpha val="75000"/>
            </a:schemeClr>
          </a:solidFill>
        </p:spPr>
        <p:txBody>
          <a:bodyPr lIns="684000" tIns="900000" rIns="540000" bIns="0" anchor="ctr">
            <a:noAutofit/>
          </a:bodyPr>
          <a:lstStyle>
            <a:lvl1pPr>
              <a:lnSpc>
                <a:spcPct val="7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3946AE4-EC0A-4617-B07E-CDCF1B0D8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1588" y="5185361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www.downergroup.com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B586A-4E39-47AE-99F6-81B7773B6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C792FD-E143-4316-8D39-4286F3864446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E94A8-2429-4F31-8418-6C8EAB314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42E02E-FBAE-4214-A2E1-689DCBBCEFC0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A6D40D-3FEE-444F-9095-455E4DCDEDE8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330873-A92E-4904-809A-1566F70746CB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3A38D6-4690-47A7-933D-20FE15473B0A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9E2DE3-B9EB-444D-962B-A76AAC5EDDFD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0C8A38-E128-4FC0-8BA8-2A74460514DD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4688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2-Image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C96E4288-2277-4C68-896B-784C04E9A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460" y="546099"/>
            <a:ext cx="5761935" cy="5775188"/>
          </a:xfrm>
          <a:solidFill>
            <a:schemeClr val="accent1">
              <a:alpha val="75000"/>
            </a:schemeClr>
          </a:solidFill>
        </p:spPr>
        <p:txBody>
          <a:bodyPr lIns="684000" tIns="900000" rIns="540000" bIns="0" anchor="ctr">
            <a:noAutofit/>
          </a:bodyPr>
          <a:lstStyle>
            <a:lvl1pPr>
              <a:lnSpc>
                <a:spcPct val="7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D178477-CF79-4953-94FC-B7DE6312C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31588" y="5185361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www.downergroup.com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442A59-B8FD-48B3-A1F2-0530E4ACA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856" y="1541065"/>
            <a:ext cx="4095105" cy="617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B6D91-3E8E-44E6-944F-5CFD279ECDFA}"/>
              </a:ext>
            </a:extLst>
          </p:cNvPr>
          <p:cNvSpPr txBox="1"/>
          <p:nvPr userDrawn="1"/>
        </p:nvSpPr>
        <p:spPr>
          <a:xfrm>
            <a:off x="13667361" y="2313432"/>
            <a:ext cx="285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To change background image:</a:t>
            </a:r>
          </a:p>
          <a:p>
            <a:pPr marL="228600" indent="-228600">
              <a:buAutoNum type="arabicPeriod"/>
            </a:pPr>
            <a:r>
              <a:rPr lang="en-AU" sz="1000" b="0" dirty="0"/>
              <a:t>Go to </a:t>
            </a:r>
            <a:r>
              <a:rPr lang="en-AU" sz="1000" b="1" dirty="0"/>
              <a:t>DESIGN </a:t>
            </a:r>
            <a:r>
              <a:rPr lang="en-AU" sz="1000" b="0" dirty="0"/>
              <a:t>tab &gt; </a:t>
            </a:r>
            <a:r>
              <a:rPr lang="en-AU" sz="1000" b="1" dirty="0"/>
              <a:t>Format Background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</a:t>
            </a:r>
            <a:r>
              <a:rPr lang="en-AU" sz="1000" b="1" dirty="0"/>
              <a:t>‘Picture or texture fill’</a:t>
            </a:r>
            <a:r>
              <a:rPr lang="en-AU" sz="1000" b="0" dirty="0"/>
              <a:t> </a:t>
            </a:r>
          </a:p>
          <a:p>
            <a:pPr marL="228600" indent="-228600">
              <a:buAutoNum type="arabicPeriod"/>
            </a:pPr>
            <a:r>
              <a:rPr lang="en-AU" sz="1000" b="0" dirty="0"/>
              <a:t>Select image from </a:t>
            </a:r>
            <a:r>
              <a:rPr lang="en-AU" sz="1000" b="1" dirty="0"/>
              <a:t>‘File’ </a:t>
            </a:r>
            <a:endParaRPr lang="en-AU" sz="1000" b="0" dirty="0"/>
          </a:p>
          <a:p>
            <a:endParaRPr lang="en-AU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7C0743-465F-424A-A2CF-EEC2AFF89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0056" y="2313432"/>
            <a:ext cx="1004855" cy="19877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400704-81BC-4217-9833-603A580E52E6}"/>
              </a:ext>
            </a:extLst>
          </p:cNvPr>
          <p:cNvSpPr/>
          <p:nvPr userDrawn="1"/>
        </p:nvSpPr>
        <p:spPr>
          <a:xfrm>
            <a:off x="12438126" y="178225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1E9E76-12DE-4258-A71E-E5B156CA7F96}"/>
              </a:ext>
            </a:extLst>
          </p:cNvPr>
          <p:cNvSpPr/>
          <p:nvPr userDrawn="1"/>
        </p:nvSpPr>
        <p:spPr>
          <a:xfrm>
            <a:off x="12438126" y="2551874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7ADD9-21CD-4AAB-83F7-31D64C77D516}"/>
              </a:ext>
            </a:extLst>
          </p:cNvPr>
          <p:cNvSpPr/>
          <p:nvPr userDrawn="1"/>
        </p:nvSpPr>
        <p:spPr>
          <a:xfrm>
            <a:off x="12438126" y="3240213"/>
            <a:ext cx="251460" cy="251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>
                <a:latin typeface="+mj-lt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B57E6-A089-431C-A3C5-6057A7FDEF9E}"/>
              </a:ext>
            </a:extLst>
          </p:cNvPr>
          <p:cNvSpPr/>
          <p:nvPr userDrawn="1"/>
        </p:nvSpPr>
        <p:spPr>
          <a:xfrm>
            <a:off x="15803880" y="1729740"/>
            <a:ext cx="342900" cy="350520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AD8743-5DEC-40FD-A59D-E44EF629740B}"/>
              </a:ext>
            </a:extLst>
          </p:cNvPr>
          <p:cNvSpPr/>
          <p:nvPr userDrawn="1"/>
        </p:nvSpPr>
        <p:spPr>
          <a:xfrm>
            <a:off x="12695233" y="2945526"/>
            <a:ext cx="904085" cy="83391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86F719-BD33-40F3-B3C8-73E87AD29E97}"/>
              </a:ext>
            </a:extLst>
          </p:cNvPr>
          <p:cNvSpPr/>
          <p:nvPr userDrawn="1"/>
        </p:nvSpPr>
        <p:spPr>
          <a:xfrm>
            <a:off x="12730162" y="3308079"/>
            <a:ext cx="240506" cy="109015"/>
          </a:xfrm>
          <a:prstGeom prst="rect">
            <a:avLst/>
          </a:prstGeom>
          <a:solidFill>
            <a:schemeClr val="accent5">
              <a:alpha val="15000"/>
            </a:schemeClr>
          </a:solidFill>
          <a:ln w="31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1300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3-Full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351169A-62F4-47D9-B0E8-7111433E6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60" y="2954625"/>
            <a:ext cx="4682765" cy="8363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2ED620E-0C84-40BD-9B82-678AD591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2099" y="3266424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www.downergroup.com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564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 - Col/img - Plai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54767" cy="1165339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line heading plain text &amp; </a:t>
            </a:r>
            <a:r>
              <a:rPr lang="en-US" dirty="0" err="1"/>
              <a:t>img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09600"/>
            <a:ext cx="7010400" cy="558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764E13-2050-44B6-A4DA-EB0B46D11A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34" y="2293938"/>
            <a:ext cx="4173815" cy="3902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/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/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8pPr>
            <a:lvl9pPr marL="0" indent="0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DC5B1539-9013-487F-AD68-29BD7B695F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93EA73-9B50-4B1D-9F14-D912AE318EB1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9956745-03A9-4A3B-A059-3FE40187F607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1D87E4-F8D9-4EC7-AB33-E62142ECC3E6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482297-8170-4F83-87BE-4D1DB240A1FA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53BE93D-960F-4F57-9DCC-9CECB7FD27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7755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4-Full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351169A-62F4-47D9-B0E8-7111433E6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60" y="2954625"/>
            <a:ext cx="4682765" cy="8363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30B98D4-5DA3-4DA9-B9B2-2D7CD02611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2099" y="3266424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www.downergroup.com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1311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04-Full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351169A-62F4-47D9-B0E8-7111433E6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760" y="2954625"/>
            <a:ext cx="4682765" cy="83632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AU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D66FB8D-DA9A-4991-B652-A869EBA492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2099" y="3266424"/>
            <a:ext cx="2317849" cy="287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www.downergroup.com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226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Col/3ximgs - 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81600" y="624102"/>
            <a:ext cx="4641130" cy="5586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B267130-A9E7-42C1-9825-E53E330156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8144" y="624103"/>
            <a:ext cx="230014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  <a:endParaRPr lang="en-AU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5CF2F446-77BB-40DE-9D02-E2DC616771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D87A8289-CCCE-4BE0-8479-0606699B6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34" y="540000"/>
            <a:ext cx="4173814" cy="46674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1 line heading</a:t>
            </a:r>
            <a:endParaRPr lang="en-AU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F01654C-47B9-475C-B888-7EA8ABC75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865884"/>
            <a:ext cx="4173814" cy="4330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BE7D71-5088-4169-B271-B4BD451FF391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70AE98-6666-4320-A95D-FC1A6DB07A9D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ED1E458-3D8F-4429-85B8-94F13C477AAF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B7A2235-3FC3-44BC-9D05-D6F39AFCE5DD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509AC7A-A606-403B-8D36-5A0968AEB6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98144" y="3429000"/>
            <a:ext cx="2300140" cy="2781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</a:t>
            </a:r>
            <a:br>
              <a:rPr lang="en-US" dirty="0"/>
            </a:br>
            <a:r>
              <a:rPr lang="en-US" dirty="0"/>
              <a:t>click icon to add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932A695-D9D8-4A91-8D06-DB72866E2D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377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2xCol/1xim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E9AA0D6-7A83-41D1-BAFD-7DA2681DC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735" y="1772798"/>
            <a:ext cx="3576886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0" indent="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900"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 i="1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None/>
              <a:defRPr sz="1800"/>
            </a:lvl6pPr>
            <a:lvl7pPr marL="0" indent="0"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/>
            </a:lvl7pPr>
            <a:lvl8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8pPr>
            <a:lvl9pPr marL="0" indent="0">
              <a:spcBef>
                <a:spcPts val="1200"/>
              </a:spcBef>
              <a:buNone/>
              <a:defRPr sz="16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AU" dirty="0"/>
              <a:t>Text goes here – level 1</a:t>
            </a:r>
          </a:p>
          <a:p>
            <a:pPr lvl="2"/>
            <a:r>
              <a:rPr lang="en-AU" dirty="0"/>
              <a:t>Level 2 sub-heading</a:t>
            </a:r>
          </a:p>
          <a:p>
            <a:pPr lvl="3"/>
            <a:r>
              <a:rPr lang="en-AU" dirty="0"/>
              <a:t>Text goes here – level 3</a:t>
            </a:r>
          </a:p>
          <a:p>
            <a:pPr lvl="4"/>
            <a:r>
              <a:rPr lang="en-AU" dirty="0"/>
              <a:t>Level 3 sub-heading</a:t>
            </a:r>
          </a:p>
          <a:p>
            <a:pPr lvl="5"/>
            <a:r>
              <a:rPr lang="en-AU" dirty="0"/>
              <a:t>Text goes here – level 5</a:t>
            </a:r>
          </a:p>
          <a:p>
            <a:pPr lvl="6"/>
            <a:r>
              <a:rPr lang="en-AU" dirty="0"/>
              <a:t>Level 4 sub-heading</a:t>
            </a:r>
          </a:p>
          <a:p>
            <a:pPr marL="0" marR="0" lvl="7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Text goes here – level 7</a:t>
            </a:r>
          </a:p>
          <a:p>
            <a:pPr lvl="8"/>
            <a:r>
              <a:rPr lang="en-AU" dirty="0"/>
              <a:t>Source text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7301355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2 column and image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328C9-85A8-4D74-9AAA-6CE1272EE9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5904" y="609600"/>
            <a:ext cx="4066095" cy="5600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EF90186-0161-484B-8B99-34243F4F2C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581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500"/>
              </a:spcBef>
              <a:defRPr/>
            </a:lvl2pPr>
            <a:lvl3pPr marL="285750" indent="-28575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0" name="Slide Number Placeholder 15">
            <a:extLst>
              <a:ext uri="{FF2B5EF4-FFF2-40B4-BE49-F238E27FC236}">
                <a16:creationId xmlns:a16="http://schemas.microsoft.com/office/drawing/2014/main" id="{775B6255-32D3-4C38-A167-268CE6D9D3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E86273-F6D9-474E-B047-CD8B6F5E1838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028B32-A650-4DF3-85B4-C3C46B1A8D00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B946FF-75C2-4888-A250-7AB9979A474B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8BB006-557A-4C32-B49D-2086314832B2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44DFE3-19DC-4C8F-8189-165D74858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206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 - Fullpage Collumn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id="{869C4835-35FF-4501-985C-4B3CFFFF5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Full page bullet text 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DA729B-459D-2342-9E19-4F6245E764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4" y="1772798"/>
            <a:ext cx="10996099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0D899BAB-D650-4F75-B4E7-4E00D3C453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4FED71-B363-461F-988E-4CDCD9B0B8B1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BFC3D5-A51C-4B55-91AE-FBC68F0A7708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B749E4-582D-4803-A6C2-3B49B8E540EF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79DA23-D09C-4364-8A06-C2BE48221E4C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46ECB03-85FE-4B44-B0B5-2B51CA705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587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SideBySide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art Placeholder 2">
            <a:extLst>
              <a:ext uri="{FF2B5EF4-FFF2-40B4-BE49-F238E27FC236}">
                <a16:creationId xmlns:a16="http://schemas.microsoft.com/office/drawing/2014/main" id="{648CF4D7-1F05-4A39-B4B0-856AEF666C6D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4392700" y="1450109"/>
            <a:ext cx="3906000" cy="4785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AU"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 &amp; paste chart in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34" name="Chart Placeholder 2">
            <a:extLst>
              <a:ext uri="{FF2B5EF4-FFF2-40B4-BE49-F238E27FC236}">
                <a16:creationId xmlns:a16="http://schemas.microsoft.com/office/drawing/2014/main" id="{3D5A54FA-C587-493D-93FF-12DA48B3F38C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8286000" y="1450109"/>
            <a:ext cx="3906000" cy="4785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AU" sz="1600" kern="1200" spc="-5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AU" dirty="0"/>
              <a:t>Copy &amp; paste chart in placeholder </a:t>
            </a:r>
            <a:br>
              <a:rPr lang="en-AU" dirty="0"/>
            </a:br>
            <a:r>
              <a:rPr lang="en-AU" dirty="0"/>
              <a:t>or click icon to add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131A47C-652C-4174-BEDB-7584FFE78C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08400" y="1652935"/>
            <a:ext cx="3049200" cy="4319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spc="-50" baseline="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209550" indent="-209550">
              <a:buClr>
                <a:srgbClr val="95C93D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433388" indent="-142875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̶"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AU" dirty="0">
                <a:latin typeface="+mj-lt"/>
              </a:rPr>
              <a:t>Chart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D79E7F1-0DE5-41F0-A1AA-9F21BEF77B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4400" y="1652935"/>
            <a:ext cx="3049200" cy="4319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spc="-50" baseline="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>
                <a:latin typeface="+mj-lt"/>
              </a:defRPr>
            </a:lvl2pPr>
            <a:lvl3pPr marL="209550" indent="-209550">
              <a:buClr>
                <a:srgbClr val="95C93D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433388" indent="-142875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̶"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AU" dirty="0">
                <a:latin typeface="+mj-lt"/>
              </a:rPr>
              <a:t>Chart Title</a:t>
            </a:r>
          </a:p>
        </p:txBody>
      </p:sp>
      <p:sp>
        <p:nvSpPr>
          <p:cNvPr id="31" name="Title 8">
            <a:extLst>
              <a:ext uri="{FF2B5EF4-FFF2-40B4-BE49-F238E27FC236}">
                <a16:creationId xmlns:a16="http://schemas.microsoft.com/office/drawing/2014/main" id="{0748F288-E9A2-424C-AD46-92C5C97C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11159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Side by side chart slide</a:t>
            </a:r>
            <a:endParaRPr lang="en-A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1FACA-E66C-4141-AFAB-2D7C922886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248B5B54-2D75-4A13-84D8-521C4C88BF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275041-4154-41F1-9F9A-1620303D08B9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1B8489-326B-4D35-9624-BD5EF3AF6A20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5D10C1-1163-4954-BC5E-1C8DC9FE5A97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EEC960C-046E-4F15-8778-D6AF834D4EBC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571B45D-29C0-4ADA-B2D9-1C2A7BA583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591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Halfpage - Bulle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1792F66-65E7-45B8-A711-8E9A7BD4A3F7}"/>
              </a:ext>
            </a:extLst>
          </p:cNvPr>
          <p:cNvSpPr/>
          <p:nvPr userDrawn="1"/>
        </p:nvSpPr>
        <p:spPr>
          <a:xfrm>
            <a:off x="4386350" y="1450109"/>
            <a:ext cx="7799300" cy="47838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B971A844-8CBD-4A97-9B99-77609AA25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Half page chart slide</a:t>
            </a:r>
            <a:endParaRPr lang="en-AU" dirty="0"/>
          </a:p>
        </p:txBody>
      </p:sp>
      <p:sp>
        <p:nvSpPr>
          <p:cNvPr id="25" name="Chart Placeholder 2">
            <a:extLst>
              <a:ext uri="{FF2B5EF4-FFF2-40B4-BE49-F238E27FC236}">
                <a16:creationId xmlns:a16="http://schemas.microsoft.com/office/drawing/2014/main" id="{D2DA709A-6635-4291-9E9E-C0049FAA510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83088" y="1450109"/>
            <a:ext cx="7808912" cy="47855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ctr">
              <a:defRPr lang="en-AU"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Copy &amp; paste chart in placeholder </a:t>
            </a:r>
            <a:br>
              <a:rPr lang="en-US"/>
            </a:br>
            <a:r>
              <a:rPr lang="en-US"/>
              <a:t>or click icon to add</a:t>
            </a:r>
            <a:endParaRPr lang="en-A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69BF4EB-0CDF-4B35-990C-B75080964F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735" y="1772798"/>
            <a:ext cx="3545362" cy="44611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>
                <a:solidFill>
                  <a:schemeClr val="accent2"/>
                </a:solidFill>
              </a:defRPr>
            </a:lvl1pPr>
            <a:lvl2pPr>
              <a:lnSpc>
                <a:spcPct val="90000"/>
              </a:lnSpc>
              <a:spcBef>
                <a:spcPts val="1000"/>
              </a:spcBef>
              <a:defRPr/>
            </a:lvl2pPr>
            <a:lvl3pPr marL="285750" indent="-285750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533400" indent="-266700">
              <a:lnSpc>
                <a:spcPct val="90000"/>
              </a:lnSpc>
              <a:buFont typeface="Arial" panose="020B0604020202020204" pitchFamily="34" charset="0"/>
              <a:buChar char="̶"/>
              <a:defRPr/>
            </a:lvl4pPr>
            <a:lvl5pPr marL="0" indent="0">
              <a:lnSpc>
                <a:spcPct val="90000"/>
              </a:lnSpc>
              <a:spcBef>
                <a:spcPts val="1800"/>
              </a:spcBef>
              <a:buNone/>
              <a:defRPr sz="1900"/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800"/>
            </a:lvl6pPr>
            <a:lvl7pPr marL="266700" indent="-22860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7pPr>
            <a:lvl8pPr marL="533400" indent="-228600">
              <a:lnSpc>
                <a:spcPct val="90000"/>
              </a:lnSpc>
              <a:buFont typeface="Arial" panose="020B0604020202020204" pitchFamily="34" charset="0"/>
              <a:buChar char="–"/>
              <a:defRPr sz="1800"/>
            </a:lvl8pPr>
            <a:lvl9pPr marL="0" indent="0">
              <a:spcBef>
                <a:spcPts val="1000"/>
              </a:spcBef>
              <a:buNone/>
              <a:defRPr sz="1900"/>
            </a:lvl9pPr>
          </a:lstStyle>
          <a:p>
            <a:pPr lvl="0"/>
            <a:r>
              <a:rPr lang="en-US" dirty="0"/>
              <a:t>Level 1 sub-heading</a:t>
            </a:r>
          </a:p>
          <a:p>
            <a:pPr lvl="1"/>
            <a:r>
              <a:rPr lang="en-US" dirty="0"/>
              <a:t>Text goes here</a:t>
            </a:r>
          </a:p>
          <a:p>
            <a:pPr lvl="2"/>
            <a:r>
              <a:rPr lang="en-US" dirty="0"/>
              <a:t>Level 1 Bullet</a:t>
            </a:r>
          </a:p>
          <a:p>
            <a:pPr lvl="3"/>
            <a:r>
              <a:rPr lang="en-US" dirty="0"/>
              <a:t>Level 2 bullet</a:t>
            </a:r>
          </a:p>
          <a:p>
            <a:pPr lvl="4"/>
            <a:r>
              <a:rPr lang="en-US" dirty="0"/>
              <a:t>Level 2 – Subheading</a:t>
            </a:r>
          </a:p>
          <a:p>
            <a:pPr lvl="5"/>
            <a:r>
              <a:rPr lang="en-US" dirty="0"/>
              <a:t>Text goes here</a:t>
            </a:r>
          </a:p>
          <a:p>
            <a:pPr lvl="6"/>
            <a:r>
              <a:rPr lang="en-US" dirty="0"/>
              <a:t>Level 1 Bullet</a:t>
            </a:r>
          </a:p>
          <a:p>
            <a:pPr lvl="7"/>
            <a:r>
              <a:rPr lang="en-US" dirty="0"/>
              <a:t>Level 2 bullet</a:t>
            </a:r>
          </a:p>
          <a:p>
            <a:pPr lvl="8"/>
            <a:r>
              <a:rPr lang="en-US" dirty="0"/>
              <a:t>Level 3 – Subheading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AD0D0376-B81B-4789-8321-60A4DEC88E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4AA5CA-45B6-4B1C-A25C-A7FADA51FD6A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B5933A-FDE5-4216-83D9-47B33D613428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0484759-B90E-4ED4-A206-8E1820808C6D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3D7D36-C62A-450B-90A6-FEF873CB15AD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09B0820-3B30-4F19-9532-F6E552727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14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03_Full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200BABF-993A-4CE3-827F-942EB16DB68E}"/>
              </a:ext>
            </a:extLst>
          </p:cNvPr>
          <p:cNvSpPr/>
          <p:nvPr userDrawn="1"/>
        </p:nvSpPr>
        <p:spPr>
          <a:xfrm>
            <a:off x="645638" y="1450109"/>
            <a:ext cx="11540012" cy="47838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B510B0-1D2F-494D-9248-44BC1FBE0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8" y="6496049"/>
            <a:ext cx="10725996" cy="193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800" spc="0" baseline="0">
                <a:solidFill>
                  <a:schemeClr val="tx1"/>
                </a:solidFill>
                <a:latin typeface="+mn-lt"/>
              </a:defRPr>
            </a:lvl1pPr>
            <a:lvl2pPr marL="109538" indent="-109538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  <a:defRPr sz="700">
                <a:latin typeface="+mn-lt"/>
              </a:defRPr>
            </a:lvl2pPr>
            <a:lvl3pPr marL="0" indent="0">
              <a:buNone/>
              <a:defRPr>
                <a:latin typeface="+mj-lt"/>
              </a:defRPr>
            </a:lvl3pPr>
            <a:lvl4pPr marL="0" indent="0">
              <a:buNone/>
              <a:defRPr>
                <a:latin typeface="+mj-lt"/>
              </a:defRPr>
            </a:lvl4pPr>
            <a:lvl5pPr marL="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Footnotes</a:t>
            </a:r>
            <a:endParaRPr lang="en-AU" dirty="0"/>
          </a:p>
        </p:txBody>
      </p:sp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0406FA51-49A8-4A06-B434-A2D46768673A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5638" y="1450109"/>
            <a:ext cx="11546362" cy="47855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ctr">
              <a:defRPr lang="en-AU"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 &amp; paste chart in placeholder </a:t>
            </a:r>
            <a:br>
              <a:rPr lang="en-US" dirty="0"/>
            </a:br>
            <a:r>
              <a:rPr lang="en-US" dirty="0"/>
              <a:t>or click icon to add</a:t>
            </a:r>
            <a:endParaRPr lang="en-AU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01F4CC7F-F687-45BF-BA72-66CC6B755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588" y="540000"/>
            <a:ext cx="10977246" cy="57944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Full page chart slide</a:t>
            </a:r>
            <a:endParaRPr lang="en-AU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F46E499C-4C86-48E5-A096-6CB9382856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DF0734-32D3-4674-BF24-0E2A66F8E411}"/>
              </a:ext>
            </a:extLst>
          </p:cNvPr>
          <p:cNvGrpSpPr/>
          <p:nvPr userDrawn="1"/>
        </p:nvGrpSpPr>
        <p:grpSpPr>
          <a:xfrm>
            <a:off x="11842398" y="6421257"/>
            <a:ext cx="147196" cy="155678"/>
            <a:chOff x="11169892" y="544707"/>
            <a:chExt cx="475037" cy="50241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D828B4-061B-4369-A612-846E0152AB0B}"/>
                </a:ext>
              </a:extLst>
            </p:cNvPr>
            <p:cNvSpPr/>
            <p:nvPr/>
          </p:nvSpPr>
          <p:spPr>
            <a:xfrm>
              <a:off x="11463842" y="722846"/>
              <a:ext cx="181087" cy="324272"/>
            </a:xfrm>
            <a:custGeom>
              <a:avLst/>
              <a:gdLst>
                <a:gd name="connsiteX0" fmla="*/ 1392 w 181086"/>
                <a:gd name="connsiteY0" fmla="*/ 1392 h 324271"/>
                <a:gd name="connsiteX1" fmla="*/ 181215 w 181086"/>
                <a:gd name="connsiteY1" fmla="*/ 1392 h 324271"/>
                <a:gd name="connsiteX2" fmla="*/ 181215 w 181086"/>
                <a:gd name="connsiteY2" fmla="*/ 326085 h 324271"/>
                <a:gd name="connsiteX3" fmla="*/ 1392 w 181086"/>
                <a:gd name="connsiteY3" fmla="*/ 326085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324271">
                  <a:moveTo>
                    <a:pt x="1392" y="1392"/>
                  </a:moveTo>
                  <a:lnTo>
                    <a:pt x="181215" y="1392"/>
                  </a:lnTo>
                  <a:lnTo>
                    <a:pt x="181215" y="326085"/>
                  </a:lnTo>
                  <a:lnTo>
                    <a:pt x="1392" y="326085"/>
                  </a:lnTo>
                  <a:close/>
                </a:path>
              </a:pathLst>
            </a:custGeom>
            <a:solidFill>
              <a:srgbClr val="95C93D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57CE75-5B8C-4625-BBE7-68F2C8878A23}"/>
                </a:ext>
              </a:extLst>
            </p:cNvPr>
            <p:cNvSpPr/>
            <p:nvPr/>
          </p:nvSpPr>
          <p:spPr>
            <a:xfrm>
              <a:off x="11169892" y="544707"/>
              <a:ext cx="294792" cy="181087"/>
            </a:xfrm>
            <a:custGeom>
              <a:avLst/>
              <a:gdLst>
                <a:gd name="connsiteX0" fmla="*/ 1392 w 294792"/>
                <a:gd name="connsiteY0" fmla="*/ 1392 h 181086"/>
                <a:gd name="connsiteX1" fmla="*/ 296605 w 294792"/>
                <a:gd name="connsiteY1" fmla="*/ 1392 h 181086"/>
                <a:gd name="connsiteX2" fmla="*/ 296605 w 294792"/>
                <a:gd name="connsiteY2" fmla="*/ 181215 h 181086"/>
                <a:gd name="connsiteX3" fmla="*/ 1392 w 294792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792" h="181086">
                  <a:moveTo>
                    <a:pt x="1392" y="1392"/>
                  </a:moveTo>
                  <a:lnTo>
                    <a:pt x="296605" y="1392"/>
                  </a:lnTo>
                  <a:lnTo>
                    <a:pt x="29660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57C1E9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669C08-9FF8-4EB6-94B9-D1BAC87237B4}"/>
                </a:ext>
              </a:extLst>
            </p:cNvPr>
            <p:cNvSpPr/>
            <p:nvPr/>
          </p:nvSpPr>
          <p:spPr>
            <a:xfrm>
              <a:off x="11463842" y="544707"/>
              <a:ext cx="181087" cy="181087"/>
            </a:xfrm>
            <a:custGeom>
              <a:avLst/>
              <a:gdLst>
                <a:gd name="connsiteX0" fmla="*/ 1392 w 181086"/>
                <a:gd name="connsiteY0" fmla="*/ 1392 h 181086"/>
                <a:gd name="connsiteX1" fmla="*/ 181215 w 181086"/>
                <a:gd name="connsiteY1" fmla="*/ 1392 h 181086"/>
                <a:gd name="connsiteX2" fmla="*/ 181215 w 181086"/>
                <a:gd name="connsiteY2" fmla="*/ 181215 h 181086"/>
                <a:gd name="connsiteX3" fmla="*/ 1392 w 181086"/>
                <a:gd name="connsiteY3" fmla="*/ 181215 h 18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086" h="181086">
                  <a:moveTo>
                    <a:pt x="1392" y="1392"/>
                  </a:moveTo>
                  <a:lnTo>
                    <a:pt x="181215" y="1392"/>
                  </a:lnTo>
                  <a:lnTo>
                    <a:pt x="181215" y="181215"/>
                  </a:lnTo>
                  <a:lnTo>
                    <a:pt x="1392" y="181215"/>
                  </a:lnTo>
                  <a:close/>
                </a:path>
              </a:pathLst>
            </a:custGeom>
            <a:solidFill>
              <a:srgbClr val="000000"/>
            </a:solidFill>
            <a:ln w="4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40017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5E3643-113C-4089-8A26-E555D9C9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8343" y="1389507"/>
            <a:ext cx="2602759" cy="1016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18743-5878-449A-916C-5547C30D5CCB}"/>
              </a:ext>
            </a:extLst>
          </p:cNvPr>
          <p:cNvSpPr txBox="1"/>
          <p:nvPr userDrawn="1"/>
        </p:nvSpPr>
        <p:spPr>
          <a:xfrm>
            <a:off x="-2112410" y="782580"/>
            <a:ext cx="137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To change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602E6-67FA-48E4-8FF6-8A49768E2D81}"/>
              </a:ext>
            </a:extLst>
          </p:cNvPr>
          <p:cNvSpPr txBox="1"/>
          <p:nvPr userDrawn="1"/>
        </p:nvSpPr>
        <p:spPr>
          <a:xfrm>
            <a:off x="-2303069" y="3078609"/>
            <a:ext cx="107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P</a:t>
            </a:r>
            <a:r>
              <a:rPr lang="en-AU" sz="1400" b="1" dirty="0" err="1"/>
              <a:t>revious</a:t>
            </a:r>
            <a:r>
              <a:rPr lang="en-AU" sz="1400" b="1" dirty="0"/>
              <a:t> Style</a:t>
            </a:r>
            <a:endParaRPr lang="en-AU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FAF1E-DF40-4E1D-A475-ED1EDF191ABA}"/>
              </a:ext>
            </a:extLst>
          </p:cNvPr>
          <p:cNvSpPr txBox="1"/>
          <p:nvPr userDrawn="1"/>
        </p:nvSpPr>
        <p:spPr>
          <a:xfrm>
            <a:off x="-1145140" y="3078609"/>
            <a:ext cx="66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Next</a:t>
            </a:r>
            <a:br>
              <a:rPr lang="en-US" sz="1400" b="1" dirty="0"/>
            </a:br>
            <a:r>
              <a:rPr lang="en-AU" sz="1400" b="1" dirty="0"/>
              <a:t>Style</a:t>
            </a:r>
            <a:endParaRPr lang="en-AU" sz="105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B5488-F08B-4FCA-9384-424872341025}"/>
              </a:ext>
            </a:extLst>
          </p:cNvPr>
          <p:cNvSpPr/>
          <p:nvPr userDrawn="1"/>
        </p:nvSpPr>
        <p:spPr>
          <a:xfrm>
            <a:off x="-1767840" y="1802765"/>
            <a:ext cx="342900" cy="247015"/>
          </a:xfrm>
          <a:prstGeom prst="roundRect">
            <a:avLst>
              <a:gd name="adj" fmla="val 13582"/>
            </a:avLst>
          </a:prstGeom>
          <a:solidFill>
            <a:srgbClr val="C86070">
              <a:alpha val="21000"/>
            </a:srgbClr>
          </a:solidFill>
          <a:ln>
            <a:solidFill>
              <a:srgbClr val="A500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BF26C0-D14A-4975-9012-AA8034D1F90D}"/>
              </a:ext>
            </a:extLst>
          </p:cNvPr>
          <p:cNvCxnSpPr>
            <a:stCxn id="13" idx="1"/>
          </p:cNvCxnSpPr>
          <p:nvPr userDrawn="1"/>
        </p:nvCxnSpPr>
        <p:spPr>
          <a:xfrm flipH="1">
            <a:off x="-1797956" y="1926273"/>
            <a:ext cx="30116" cy="406468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B9D723-3F85-4DAE-9FA6-F93FC378CE8F}"/>
              </a:ext>
            </a:extLst>
          </p:cNvPr>
          <p:cNvCxnSpPr>
            <a:cxnSpLocks/>
            <a:stCxn id="13" idx="3"/>
          </p:cNvCxnSpPr>
          <p:nvPr userDrawn="1"/>
        </p:nvCxnSpPr>
        <p:spPr>
          <a:xfrm>
            <a:off x="-1424940" y="1926273"/>
            <a:ext cx="769984" cy="375850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5819DD-F662-4091-8628-72D1F24F3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7956" y="2302123"/>
            <a:ext cx="1143000" cy="675003"/>
          </a:xfrm>
          <a:prstGeom prst="rect">
            <a:avLst/>
          </a:prstGeom>
          <a:solidFill>
            <a:srgbClr val="C86070"/>
          </a:solidFill>
          <a:ln w="12700">
            <a:solidFill>
              <a:srgbClr val="A5003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20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66" r:id="rId2"/>
    <p:sldLayoutId id="2147483720" r:id="rId3"/>
    <p:sldLayoutId id="2147483667" r:id="rId4"/>
    <p:sldLayoutId id="2147483668" r:id="rId5"/>
    <p:sldLayoutId id="2147483670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94C83D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92" userDrawn="1">
          <p15:clr>
            <a:srgbClr val="F26B43"/>
          </p15:clr>
        </p15:guide>
        <p15:guide id="5" pos="144" userDrawn="1">
          <p15:clr>
            <a:srgbClr val="F26B43"/>
          </p15:clr>
        </p15:guide>
        <p15:guide id="6" pos="75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5E3643-113C-4089-8A26-E555D9C9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8343" y="1389507"/>
            <a:ext cx="2602759" cy="1016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18743-5878-449A-916C-5547C30D5CCB}"/>
              </a:ext>
            </a:extLst>
          </p:cNvPr>
          <p:cNvSpPr txBox="1"/>
          <p:nvPr userDrawn="1"/>
        </p:nvSpPr>
        <p:spPr>
          <a:xfrm>
            <a:off x="-2112410" y="782580"/>
            <a:ext cx="137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To change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602E6-67FA-48E4-8FF6-8A49768E2D81}"/>
              </a:ext>
            </a:extLst>
          </p:cNvPr>
          <p:cNvSpPr txBox="1"/>
          <p:nvPr userDrawn="1"/>
        </p:nvSpPr>
        <p:spPr>
          <a:xfrm>
            <a:off x="-2303069" y="3078609"/>
            <a:ext cx="107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P</a:t>
            </a:r>
            <a:r>
              <a:rPr lang="en-AU" sz="1400" b="1" dirty="0" err="1"/>
              <a:t>revious</a:t>
            </a:r>
            <a:r>
              <a:rPr lang="en-AU" sz="1400" b="1" dirty="0"/>
              <a:t> Style</a:t>
            </a:r>
            <a:endParaRPr lang="en-AU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FAF1E-DF40-4E1D-A475-ED1EDF191ABA}"/>
              </a:ext>
            </a:extLst>
          </p:cNvPr>
          <p:cNvSpPr txBox="1"/>
          <p:nvPr userDrawn="1"/>
        </p:nvSpPr>
        <p:spPr>
          <a:xfrm>
            <a:off x="-1145140" y="3078609"/>
            <a:ext cx="66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Next</a:t>
            </a:r>
            <a:br>
              <a:rPr lang="en-US" sz="1400" b="1" dirty="0"/>
            </a:br>
            <a:r>
              <a:rPr lang="en-AU" sz="1400" b="1" dirty="0"/>
              <a:t>Style</a:t>
            </a:r>
            <a:endParaRPr lang="en-AU" sz="105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B5488-F08B-4FCA-9384-424872341025}"/>
              </a:ext>
            </a:extLst>
          </p:cNvPr>
          <p:cNvSpPr/>
          <p:nvPr userDrawn="1"/>
        </p:nvSpPr>
        <p:spPr>
          <a:xfrm>
            <a:off x="-1767840" y="1802765"/>
            <a:ext cx="342900" cy="247015"/>
          </a:xfrm>
          <a:prstGeom prst="roundRect">
            <a:avLst>
              <a:gd name="adj" fmla="val 13582"/>
            </a:avLst>
          </a:prstGeom>
          <a:solidFill>
            <a:srgbClr val="C86070">
              <a:alpha val="21000"/>
            </a:srgbClr>
          </a:solidFill>
          <a:ln>
            <a:solidFill>
              <a:srgbClr val="A500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BF26C0-D14A-4975-9012-AA8034D1F90D}"/>
              </a:ext>
            </a:extLst>
          </p:cNvPr>
          <p:cNvCxnSpPr>
            <a:stCxn id="13" idx="1"/>
          </p:cNvCxnSpPr>
          <p:nvPr userDrawn="1"/>
        </p:nvCxnSpPr>
        <p:spPr>
          <a:xfrm flipH="1">
            <a:off x="-1797956" y="1926273"/>
            <a:ext cx="30116" cy="406468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B9D723-3F85-4DAE-9FA6-F93FC378CE8F}"/>
              </a:ext>
            </a:extLst>
          </p:cNvPr>
          <p:cNvCxnSpPr>
            <a:cxnSpLocks/>
            <a:stCxn id="13" idx="3"/>
          </p:cNvCxnSpPr>
          <p:nvPr userDrawn="1"/>
        </p:nvCxnSpPr>
        <p:spPr>
          <a:xfrm>
            <a:off x="-1424940" y="1926273"/>
            <a:ext cx="769984" cy="375850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5819DD-F662-4091-8628-72D1F24F3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7956" y="2302123"/>
            <a:ext cx="1143000" cy="675003"/>
          </a:xfrm>
          <a:prstGeom prst="rect">
            <a:avLst/>
          </a:prstGeom>
          <a:solidFill>
            <a:srgbClr val="C86070"/>
          </a:solidFill>
          <a:ln w="12700">
            <a:solidFill>
              <a:srgbClr val="A5003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94C83D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5E3643-113C-4089-8A26-E555D9C9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8343" y="1389507"/>
            <a:ext cx="2602759" cy="1016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18743-5878-449A-916C-5547C30D5CCB}"/>
              </a:ext>
            </a:extLst>
          </p:cNvPr>
          <p:cNvSpPr txBox="1"/>
          <p:nvPr userDrawn="1"/>
        </p:nvSpPr>
        <p:spPr>
          <a:xfrm>
            <a:off x="-2112410" y="782580"/>
            <a:ext cx="137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To change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602E6-67FA-48E4-8FF6-8A49768E2D81}"/>
              </a:ext>
            </a:extLst>
          </p:cNvPr>
          <p:cNvSpPr txBox="1"/>
          <p:nvPr userDrawn="1"/>
        </p:nvSpPr>
        <p:spPr>
          <a:xfrm>
            <a:off x="-2303069" y="3078609"/>
            <a:ext cx="107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P</a:t>
            </a:r>
            <a:r>
              <a:rPr lang="en-AU" sz="1400" b="1" dirty="0" err="1"/>
              <a:t>revious</a:t>
            </a:r>
            <a:r>
              <a:rPr lang="en-AU" sz="1400" b="1" dirty="0"/>
              <a:t> Style</a:t>
            </a:r>
            <a:endParaRPr lang="en-AU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FAF1E-DF40-4E1D-A475-ED1EDF191ABA}"/>
              </a:ext>
            </a:extLst>
          </p:cNvPr>
          <p:cNvSpPr txBox="1"/>
          <p:nvPr userDrawn="1"/>
        </p:nvSpPr>
        <p:spPr>
          <a:xfrm>
            <a:off x="-1145140" y="3078609"/>
            <a:ext cx="66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Next</a:t>
            </a:r>
            <a:br>
              <a:rPr lang="en-US" sz="1400" b="1" dirty="0"/>
            </a:br>
            <a:r>
              <a:rPr lang="en-AU" sz="1400" b="1" dirty="0"/>
              <a:t>Style</a:t>
            </a:r>
            <a:endParaRPr lang="en-AU" sz="105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B5488-F08B-4FCA-9384-424872341025}"/>
              </a:ext>
            </a:extLst>
          </p:cNvPr>
          <p:cNvSpPr/>
          <p:nvPr userDrawn="1"/>
        </p:nvSpPr>
        <p:spPr>
          <a:xfrm>
            <a:off x="-1767840" y="1802765"/>
            <a:ext cx="342900" cy="247015"/>
          </a:xfrm>
          <a:prstGeom prst="roundRect">
            <a:avLst>
              <a:gd name="adj" fmla="val 13582"/>
            </a:avLst>
          </a:prstGeom>
          <a:solidFill>
            <a:srgbClr val="C86070">
              <a:alpha val="21000"/>
            </a:srgbClr>
          </a:solidFill>
          <a:ln>
            <a:solidFill>
              <a:srgbClr val="A500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BF26C0-D14A-4975-9012-AA8034D1F90D}"/>
              </a:ext>
            </a:extLst>
          </p:cNvPr>
          <p:cNvCxnSpPr>
            <a:stCxn id="13" idx="1"/>
          </p:cNvCxnSpPr>
          <p:nvPr userDrawn="1"/>
        </p:nvCxnSpPr>
        <p:spPr>
          <a:xfrm flipH="1">
            <a:off x="-1797956" y="1926273"/>
            <a:ext cx="30116" cy="406468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B9D723-3F85-4DAE-9FA6-F93FC378CE8F}"/>
              </a:ext>
            </a:extLst>
          </p:cNvPr>
          <p:cNvCxnSpPr>
            <a:cxnSpLocks/>
            <a:stCxn id="13" idx="3"/>
          </p:cNvCxnSpPr>
          <p:nvPr userDrawn="1"/>
        </p:nvCxnSpPr>
        <p:spPr>
          <a:xfrm>
            <a:off x="-1424940" y="1926273"/>
            <a:ext cx="769984" cy="375850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5819DD-F662-4091-8628-72D1F24F3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7956" y="2302123"/>
            <a:ext cx="1143000" cy="675003"/>
          </a:xfrm>
          <a:prstGeom prst="rect">
            <a:avLst/>
          </a:prstGeom>
          <a:solidFill>
            <a:srgbClr val="C86070"/>
          </a:solidFill>
          <a:ln w="12700">
            <a:solidFill>
              <a:srgbClr val="A5003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82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7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94C83D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5E3643-113C-4089-8A26-E555D9C9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8343" y="1389507"/>
            <a:ext cx="2602759" cy="1016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18743-5878-449A-916C-5547C30D5CCB}"/>
              </a:ext>
            </a:extLst>
          </p:cNvPr>
          <p:cNvSpPr txBox="1"/>
          <p:nvPr userDrawn="1"/>
        </p:nvSpPr>
        <p:spPr>
          <a:xfrm>
            <a:off x="-2112410" y="782580"/>
            <a:ext cx="137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To change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602E6-67FA-48E4-8FF6-8A49768E2D81}"/>
              </a:ext>
            </a:extLst>
          </p:cNvPr>
          <p:cNvSpPr txBox="1"/>
          <p:nvPr userDrawn="1"/>
        </p:nvSpPr>
        <p:spPr>
          <a:xfrm>
            <a:off x="-2303069" y="3078609"/>
            <a:ext cx="107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P</a:t>
            </a:r>
            <a:r>
              <a:rPr lang="en-AU" sz="1400" b="1" dirty="0" err="1"/>
              <a:t>revious</a:t>
            </a:r>
            <a:r>
              <a:rPr lang="en-AU" sz="1400" b="1" dirty="0"/>
              <a:t> Style</a:t>
            </a:r>
            <a:endParaRPr lang="en-AU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FAF1E-DF40-4E1D-A475-ED1EDF191ABA}"/>
              </a:ext>
            </a:extLst>
          </p:cNvPr>
          <p:cNvSpPr txBox="1"/>
          <p:nvPr userDrawn="1"/>
        </p:nvSpPr>
        <p:spPr>
          <a:xfrm>
            <a:off x="-1145140" y="3078609"/>
            <a:ext cx="66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Next</a:t>
            </a:r>
            <a:br>
              <a:rPr lang="en-US" sz="1400" b="1" dirty="0"/>
            </a:br>
            <a:r>
              <a:rPr lang="en-AU" sz="1400" b="1" dirty="0"/>
              <a:t>Style</a:t>
            </a:r>
            <a:endParaRPr lang="en-AU" sz="105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B5488-F08B-4FCA-9384-424872341025}"/>
              </a:ext>
            </a:extLst>
          </p:cNvPr>
          <p:cNvSpPr/>
          <p:nvPr userDrawn="1"/>
        </p:nvSpPr>
        <p:spPr>
          <a:xfrm>
            <a:off x="-1767840" y="1802765"/>
            <a:ext cx="342900" cy="247015"/>
          </a:xfrm>
          <a:prstGeom prst="roundRect">
            <a:avLst>
              <a:gd name="adj" fmla="val 13582"/>
            </a:avLst>
          </a:prstGeom>
          <a:solidFill>
            <a:srgbClr val="C86070">
              <a:alpha val="21000"/>
            </a:srgbClr>
          </a:solidFill>
          <a:ln>
            <a:solidFill>
              <a:srgbClr val="A500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BF26C0-D14A-4975-9012-AA8034D1F90D}"/>
              </a:ext>
            </a:extLst>
          </p:cNvPr>
          <p:cNvCxnSpPr>
            <a:stCxn id="13" idx="1"/>
          </p:cNvCxnSpPr>
          <p:nvPr userDrawn="1"/>
        </p:nvCxnSpPr>
        <p:spPr>
          <a:xfrm flipH="1">
            <a:off x="-1797956" y="1926273"/>
            <a:ext cx="30116" cy="406468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B9D723-3F85-4DAE-9FA6-F93FC378CE8F}"/>
              </a:ext>
            </a:extLst>
          </p:cNvPr>
          <p:cNvCxnSpPr>
            <a:cxnSpLocks/>
            <a:stCxn id="13" idx="3"/>
          </p:cNvCxnSpPr>
          <p:nvPr userDrawn="1"/>
        </p:nvCxnSpPr>
        <p:spPr>
          <a:xfrm>
            <a:off x="-1424940" y="1926273"/>
            <a:ext cx="769984" cy="375850"/>
          </a:xfrm>
          <a:prstGeom prst="line">
            <a:avLst/>
          </a:prstGeom>
          <a:ln w="1270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5819DD-F662-4091-8628-72D1F24F3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7956" y="2302123"/>
            <a:ext cx="1143000" cy="675003"/>
          </a:xfrm>
          <a:prstGeom prst="rect">
            <a:avLst/>
          </a:prstGeom>
          <a:solidFill>
            <a:srgbClr val="C86070"/>
          </a:solidFill>
          <a:ln w="12700">
            <a:solidFill>
              <a:srgbClr val="A5003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48433DD3-96D0-42D1-80DF-6E0314654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900">
                <a:latin typeface="+mj-lt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78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774" r:id="rId6"/>
    <p:sldLayoutId id="2147483780" r:id="rId7"/>
    <p:sldLayoutId id="2147483784" r:id="rId8"/>
    <p:sldLayoutId id="214748378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94C83D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BE6D2-7A81-44A6-8340-B05B739D7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430" y="6514070"/>
            <a:ext cx="370690" cy="17033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696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7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94C83D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F4161-DB3A-4719-8F5E-2EABF790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5232-F656-4F6D-BF9C-40AE80F1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Level 1</a:t>
            </a:r>
          </a:p>
          <a:p>
            <a:pPr lvl="1"/>
            <a:r>
              <a:rPr lang="en-AU" dirty="0"/>
              <a:t>Level 2</a:t>
            </a:r>
          </a:p>
          <a:p>
            <a:pPr marL="266700" marR="0" lvl="2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AU" dirty="0"/>
              <a:t>Level 3</a:t>
            </a:r>
          </a:p>
          <a:p>
            <a:pPr marL="576262" marR="0" lvl="3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–"/>
              <a:tabLst/>
            </a:pPr>
            <a:r>
              <a:rPr lang="en-AU" dirty="0"/>
              <a:t>Level 4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AU" dirty="0"/>
              <a:t>Level 5</a:t>
            </a:r>
          </a:p>
          <a:p>
            <a:pPr marL="0" lvl="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AU" dirty="0"/>
              <a:t>Level 6</a:t>
            </a:r>
          </a:p>
          <a:p>
            <a:pPr marL="285750" lvl="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AU" dirty="0"/>
              <a:t>Level 7</a:t>
            </a:r>
          </a:p>
          <a:p>
            <a:pPr marL="552450" lvl="7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AU" dirty="0"/>
              <a:t>Level 8</a:t>
            </a:r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48433DD3-96D0-42D1-80DF-6E0314654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1009" y="6514070"/>
            <a:ext cx="287739" cy="170334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900">
                <a:latin typeface="+mj-lt"/>
              </a:defRPr>
            </a:lvl1pPr>
          </a:lstStyle>
          <a:p>
            <a:fld id="{F4F47004-F034-4D52-B4AA-B63AE9816387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11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AU" sz="44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lang="en-AU" sz="2100" kern="1200" spc="-50" baseline="0" dirty="0" smtClean="0">
          <a:solidFill>
            <a:srgbClr val="94C83D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900" kern="1200" dirty="0" smtClean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AU" sz="1800" i="1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pos="144">
          <p15:clr>
            <a:srgbClr val="F26B43"/>
          </p15:clr>
        </p15:guide>
        <p15:guide id="6" pos="75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cid:3DEB84B0-5915-4745-B810-9E77CFF40FE3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Biosolid Gasification </a:t>
            </a:r>
            <a:br>
              <a:rPr lang="en-AU" dirty="0"/>
            </a:br>
            <a:r>
              <a:rPr lang="en-AU" dirty="0"/>
              <a:t>A Case Study &amp; Applicability to NZ</a:t>
            </a:r>
          </a:p>
        </p:txBody>
      </p:sp>
    </p:spTree>
    <p:extLst>
      <p:ext uri="{BB962C8B-B14F-4D97-AF65-F5344CB8AC3E}">
        <p14:creationId xmlns:p14="http://schemas.microsoft.com/office/powerpoint/2010/main" val="224488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760629" cy="576064"/>
          </a:xfrm>
        </p:spPr>
        <p:txBody>
          <a:bodyPr>
            <a:noAutofit/>
          </a:bodyPr>
          <a:lstStyle/>
          <a:p>
            <a:r>
              <a:rPr lang="en-AU" b="1" dirty="0">
                <a:ln>
                  <a:solidFill>
                    <a:schemeClr val="accent3"/>
                  </a:solidFill>
                </a:ln>
              </a:rPr>
              <a:t>Many Options Considered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9E0BBA5-B844-41D8-B031-F58FC501F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178067"/>
              </p:ext>
            </p:extLst>
          </p:nvPr>
        </p:nvGraphicFramePr>
        <p:xfrm>
          <a:off x="404934" y="986802"/>
          <a:ext cx="11233790" cy="48843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32588">
                  <a:extLst>
                    <a:ext uri="{9D8B030D-6E8A-4147-A177-3AD203B41FA5}">
                      <a16:colId xmlns:a16="http://schemas.microsoft.com/office/drawing/2014/main" val="4151715601"/>
                    </a:ext>
                  </a:extLst>
                </a:gridCol>
                <a:gridCol w="1351721">
                  <a:extLst>
                    <a:ext uri="{9D8B030D-6E8A-4147-A177-3AD203B41FA5}">
                      <a16:colId xmlns:a16="http://schemas.microsoft.com/office/drawing/2014/main" val="3406995072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157913570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3619179507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val="2347210917"/>
                    </a:ext>
                  </a:extLst>
                </a:gridCol>
                <a:gridCol w="1113183">
                  <a:extLst>
                    <a:ext uri="{9D8B030D-6E8A-4147-A177-3AD203B41FA5}">
                      <a16:colId xmlns:a16="http://schemas.microsoft.com/office/drawing/2014/main" val="375668687"/>
                    </a:ext>
                  </a:extLst>
                </a:gridCol>
                <a:gridCol w="1246969">
                  <a:extLst>
                    <a:ext uri="{9D8B030D-6E8A-4147-A177-3AD203B41FA5}">
                      <a16:colId xmlns:a16="http://schemas.microsoft.com/office/drawing/2014/main" val="2381004340"/>
                    </a:ext>
                  </a:extLst>
                </a:gridCol>
                <a:gridCol w="1744711">
                  <a:extLst>
                    <a:ext uri="{9D8B030D-6E8A-4147-A177-3AD203B41FA5}">
                      <a16:colId xmlns:a16="http://schemas.microsoft.com/office/drawing/2014/main" val="3049851427"/>
                    </a:ext>
                  </a:extLst>
                </a:gridCol>
              </a:tblGrid>
              <a:tr h="1259432">
                <a:tc>
                  <a:txBody>
                    <a:bodyPr/>
                    <a:lstStyle/>
                    <a:p>
                      <a:r>
                        <a:rPr lang="en-NZ" dirty="0"/>
                        <a:t>Process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↓ Biosolid volume by &gt;90%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Sterilises &amp; eliminates odour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↓ Metal leachability</a:t>
                      </a:r>
                    </a:p>
                    <a:p>
                      <a:pPr algn="ctr"/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↓ Carbon emissions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dirty="0"/>
                    </a:p>
                    <a:p>
                      <a:pPr algn="ctr"/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Has end product value</a:t>
                      </a:r>
                    </a:p>
                    <a:p>
                      <a:pPr algn="ctr"/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End product can be stored for a long period</a:t>
                      </a:r>
                      <a:endParaRPr lang="en-N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Destroys emerging contaminants</a:t>
                      </a:r>
                      <a:endParaRPr lang="en-N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166789"/>
                  </a:ext>
                </a:extLst>
              </a:tr>
              <a:tr h="678156">
                <a:tc>
                  <a:txBody>
                    <a:bodyPr/>
                    <a:lstStyle/>
                    <a:p>
                      <a:r>
                        <a:rPr lang="en-NZ" dirty="0"/>
                        <a:t>Anaerobic Digestion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7339798"/>
                  </a:ext>
                </a:extLst>
              </a:tr>
              <a:tr h="417877">
                <a:tc>
                  <a:txBody>
                    <a:bodyPr/>
                    <a:lstStyle/>
                    <a:p>
                      <a:r>
                        <a:rPr lang="en-NZ" dirty="0"/>
                        <a:t>Composting mix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942310"/>
                  </a:ext>
                </a:extLst>
              </a:tr>
              <a:tr h="417877">
                <a:tc>
                  <a:txBody>
                    <a:bodyPr/>
                    <a:lstStyle/>
                    <a:p>
                      <a:r>
                        <a:rPr lang="en-NZ" dirty="0"/>
                        <a:t>Thermal drying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sym typeface="Wingdings" panose="05000000000000000000" pitchFamily="2" charset="2"/>
                        </a:rPr>
                        <a:t></a:t>
                      </a:r>
                      <a:endParaRPr lang="en-NZ" dirty="0"/>
                    </a:p>
                    <a:p>
                      <a:pPr algn="ctr"/>
                      <a:endParaRPr lang="en-NZ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850241"/>
                  </a:ext>
                </a:extLst>
              </a:tr>
              <a:tr h="415031">
                <a:tc>
                  <a:txBody>
                    <a:bodyPr/>
                    <a:lstStyle/>
                    <a:p>
                      <a:r>
                        <a:rPr lang="en-NZ" dirty="0">
                          <a:ln>
                            <a:noFill/>
                          </a:ln>
                        </a:rPr>
                        <a:t>Thermal drying + pyrolysis</a:t>
                      </a:r>
                      <a:br>
                        <a:rPr lang="en-NZ" dirty="0">
                          <a:ln>
                            <a:noFill/>
                          </a:ln>
                        </a:rPr>
                      </a:br>
                      <a:r>
                        <a:rPr lang="en-NZ" dirty="0">
                          <a:ln>
                            <a:noFill/>
                          </a:ln>
                        </a:rPr>
                        <a:t>/gasification</a:t>
                      </a:r>
                      <a:endParaRPr lang="en-NZ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>
                          <a:ln>
                            <a:noFill/>
                          </a:ln>
                          <a:sym typeface="Wingdings" panose="05000000000000000000" pitchFamily="2" charset="2"/>
                        </a:rPr>
                        <a:t></a:t>
                      </a:r>
                      <a:endParaRPr lang="en-NZ" dirty="0">
                        <a:ln>
                          <a:noFill/>
                        </a:ln>
                      </a:endParaRPr>
                    </a:p>
                    <a:p>
                      <a:pPr algn="ctr"/>
                      <a:endParaRPr lang="en-NZ" dirty="0">
                        <a:ln>
                          <a:noFill/>
                        </a:ln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7325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3BBBDD-D206-435A-B3AA-841DF9BCE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79697"/>
              </p:ext>
            </p:extLst>
          </p:nvPr>
        </p:nvGraphicFramePr>
        <p:xfrm>
          <a:off x="387626" y="4691270"/>
          <a:ext cx="11241157" cy="1172817"/>
        </p:xfrm>
        <a:graphic>
          <a:graphicData uri="http://schemas.openxmlformats.org/drawingml/2006/table">
            <a:tbl>
              <a:tblPr/>
              <a:tblGrid>
                <a:gridCol w="11241157">
                  <a:extLst>
                    <a:ext uri="{9D8B030D-6E8A-4147-A177-3AD203B41FA5}">
                      <a16:colId xmlns:a16="http://schemas.microsoft.com/office/drawing/2014/main" val="89164075"/>
                    </a:ext>
                  </a:extLst>
                </a:gridCol>
              </a:tblGrid>
              <a:tr h="1172817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94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05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69" y="172107"/>
            <a:ext cx="11358379" cy="864000"/>
          </a:xfrm>
        </p:spPr>
        <p:txBody>
          <a:bodyPr>
            <a:noAutofit/>
          </a:bodyPr>
          <a:lstStyle/>
          <a:p>
            <a:r>
              <a:rPr lang="en-US" sz="3400" b="1" dirty="0">
                <a:ln>
                  <a:solidFill>
                    <a:schemeClr val="accent3"/>
                  </a:solidFill>
                </a:ln>
              </a:rPr>
              <a:t>Biosolid Gasification Process</a:t>
            </a:r>
            <a:endParaRPr lang="en-AU" sz="3400" b="1" dirty="0">
              <a:ln>
                <a:solidFill>
                  <a:schemeClr val="accent3"/>
                </a:solidFill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D0177-4A15-4EF5-A5D1-13809A9170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765" y="904640"/>
            <a:ext cx="9176750" cy="578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8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516" y="249316"/>
            <a:ext cx="10706100" cy="864000"/>
          </a:xfrm>
        </p:spPr>
        <p:txBody>
          <a:bodyPr>
            <a:normAutofit/>
          </a:bodyPr>
          <a:lstStyle/>
          <a:p>
            <a:r>
              <a:rPr lang="en-AU" sz="3400" b="1" dirty="0">
                <a:ln>
                  <a:solidFill>
                    <a:schemeClr val="accent3"/>
                  </a:solidFill>
                </a:ln>
              </a:rPr>
              <a:t>Biochar End Product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18239" y="1179519"/>
            <a:ext cx="4419570" cy="4119449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pPr>
              <a:lnSpc>
                <a:spcPct val="200000"/>
              </a:lnSpc>
            </a:pPr>
            <a:endParaRPr lang="en-AU" sz="1867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1867" dirty="0"/>
              <a:t>Stable, non-odorous, sterile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1867" dirty="0"/>
              <a:t>Friable, free-flowing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1867" dirty="0"/>
              <a:t>Easily handled and transported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1867" dirty="0"/>
              <a:t>Long shelf life (storage time)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AU" sz="1867" dirty="0"/>
              <a:t>Valuable reuse option</a:t>
            </a:r>
          </a:p>
          <a:p>
            <a:endParaRPr lang="en-AU" sz="1867" dirty="0"/>
          </a:p>
          <a:p>
            <a:endParaRPr lang="en-AU" sz="1867" dirty="0"/>
          </a:p>
        </p:txBody>
      </p:sp>
      <p:pic>
        <p:nvPicPr>
          <p:cNvPr id="10242" name="Picture 2" descr="ARENA backs biosolids waste-to-energy plant in Queensland - Australian  Manufacturing Forum">
            <a:extLst>
              <a:ext uri="{FF2B5EF4-FFF2-40B4-BE49-F238E27FC236}">
                <a16:creationId xmlns:a16="http://schemas.microsoft.com/office/drawing/2014/main" id="{D439C112-37A7-411F-9771-09DBDE9E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1" y="1179519"/>
            <a:ext cx="6790267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9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760629" cy="576064"/>
          </a:xfrm>
        </p:spPr>
        <p:txBody>
          <a:bodyPr>
            <a:noAutofit/>
          </a:bodyPr>
          <a:lstStyle/>
          <a:p>
            <a:r>
              <a:rPr lang="en-AU" b="1" dirty="0">
                <a:ln>
                  <a:solidFill>
                    <a:schemeClr val="accent3"/>
                  </a:solidFill>
                </a:ln>
              </a:rPr>
              <a:t>Not Readily Available…</a:t>
            </a:r>
          </a:p>
        </p:txBody>
      </p:sp>
      <p:pic>
        <p:nvPicPr>
          <p:cNvPr id="9218" name="Picture 2" descr="What's behind the empty grocery shelves - Supply Chain Management Review">
            <a:extLst>
              <a:ext uri="{FF2B5EF4-FFF2-40B4-BE49-F238E27FC236}">
                <a16:creationId xmlns:a16="http://schemas.microsoft.com/office/drawing/2014/main" id="{0F7D44AD-C4FE-4E90-85E2-4F139A53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78" y="1673086"/>
            <a:ext cx="6889474" cy="45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944460-D135-4572-BF21-CBF991834B44}"/>
              </a:ext>
            </a:extLst>
          </p:cNvPr>
          <p:cNvSpPr txBox="1">
            <a:spLocks/>
          </p:cNvSpPr>
          <p:nvPr/>
        </p:nvSpPr>
        <p:spPr>
          <a:xfrm>
            <a:off x="3071934" y="836712"/>
            <a:ext cx="11760629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i="1" dirty="0">
                <a:ln>
                  <a:solidFill>
                    <a:schemeClr val="accent3"/>
                  </a:solidFill>
                </a:ln>
              </a:rPr>
              <a:t>and not technically proven</a:t>
            </a:r>
            <a:r>
              <a:rPr lang="en-NZ" b="1" dirty="0">
                <a:ln>
                  <a:solidFill>
                    <a:schemeClr val="accent3"/>
                  </a:solidFill>
                </a:ln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2315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4244029-979D-4DFD-B309-7B1D25514C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462646"/>
              </p:ext>
            </p:extLst>
          </p:nvPr>
        </p:nvGraphicFramePr>
        <p:xfrm>
          <a:off x="33739" y="1128713"/>
          <a:ext cx="12158261" cy="5094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1D799F-9DA2-4A6F-B8CE-DF1BE3437ABE}"/>
              </a:ext>
            </a:extLst>
          </p:cNvPr>
          <p:cNvSpPr txBox="1"/>
          <p:nvPr/>
        </p:nvSpPr>
        <p:spPr>
          <a:xfrm>
            <a:off x="1748367" y="34911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AFD88-124B-42CD-AC07-DC62E4F4D49C}"/>
              </a:ext>
            </a:extLst>
          </p:cNvPr>
          <p:cNvSpPr txBox="1"/>
          <p:nvPr/>
        </p:nvSpPr>
        <p:spPr>
          <a:xfrm>
            <a:off x="389467" y="34911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00E23-E800-4CA9-9601-14E8F70BF453}"/>
              </a:ext>
            </a:extLst>
          </p:cNvPr>
          <p:cNvSpPr txBox="1"/>
          <p:nvPr/>
        </p:nvSpPr>
        <p:spPr>
          <a:xfrm>
            <a:off x="3132667" y="34911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E0D4B-0F32-44F7-BD55-E770697CE38A}"/>
              </a:ext>
            </a:extLst>
          </p:cNvPr>
          <p:cNvSpPr txBox="1"/>
          <p:nvPr/>
        </p:nvSpPr>
        <p:spPr>
          <a:xfrm>
            <a:off x="4428067" y="34911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76F40-61B9-4FBE-A51D-94EAEA7EA0BB}"/>
              </a:ext>
            </a:extLst>
          </p:cNvPr>
          <p:cNvSpPr txBox="1"/>
          <p:nvPr/>
        </p:nvSpPr>
        <p:spPr>
          <a:xfrm>
            <a:off x="5685367" y="34911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8958F-AF46-49D5-A361-407A8D2E096C}"/>
              </a:ext>
            </a:extLst>
          </p:cNvPr>
          <p:cNvSpPr txBox="1"/>
          <p:nvPr/>
        </p:nvSpPr>
        <p:spPr>
          <a:xfrm>
            <a:off x="6989235" y="34911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B5293-CC5F-45EF-9893-BD86AD2A4A2F}"/>
              </a:ext>
            </a:extLst>
          </p:cNvPr>
          <p:cNvSpPr txBox="1"/>
          <p:nvPr/>
        </p:nvSpPr>
        <p:spPr>
          <a:xfrm>
            <a:off x="8525935" y="34771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‘22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9B365-1D28-4158-B9B4-DD7953A3FA8D}"/>
              </a:ext>
            </a:extLst>
          </p:cNvPr>
          <p:cNvSpPr txBox="1"/>
          <p:nvPr/>
        </p:nvSpPr>
        <p:spPr>
          <a:xfrm>
            <a:off x="10125055" y="3200181"/>
            <a:ext cx="906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11 Apr </a:t>
            </a:r>
            <a:br>
              <a:rPr lang="en-NZ" dirty="0"/>
            </a:br>
            <a:r>
              <a:rPr lang="en-NZ" dirty="0"/>
              <a:t>‘22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0DC4F00-2C3B-4B65-8DA0-C51A53C57B29}"/>
              </a:ext>
            </a:extLst>
          </p:cNvPr>
          <p:cNvSpPr txBox="1">
            <a:spLocks/>
          </p:cNvSpPr>
          <p:nvPr/>
        </p:nvSpPr>
        <p:spPr>
          <a:xfrm>
            <a:off x="567641" y="530192"/>
            <a:ext cx="11137237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4000" b="1">
                <a:ln>
                  <a:solidFill>
                    <a:schemeClr val="accent3"/>
                  </a:solidFill>
                </a:ln>
              </a:rPr>
              <a:t>Pathway Towards Commercialisation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2D5FA0-3488-4AA6-A641-B2F787DFB4C2}"/>
              </a:ext>
            </a:extLst>
          </p:cNvPr>
          <p:cNvCxnSpPr/>
          <p:nvPr/>
        </p:nvCxnSpPr>
        <p:spPr>
          <a:xfrm flipV="1">
            <a:off x="659219" y="2998381"/>
            <a:ext cx="0" cy="43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FF7A76-3020-4117-BE43-2342AEE61B48}"/>
              </a:ext>
            </a:extLst>
          </p:cNvPr>
          <p:cNvCxnSpPr/>
          <p:nvPr/>
        </p:nvCxnSpPr>
        <p:spPr>
          <a:xfrm>
            <a:off x="2009553" y="3860522"/>
            <a:ext cx="0" cy="413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EA5E00-5A89-43EE-BC76-110B22D6C246}"/>
              </a:ext>
            </a:extLst>
          </p:cNvPr>
          <p:cNvCxnSpPr/>
          <p:nvPr/>
        </p:nvCxnSpPr>
        <p:spPr>
          <a:xfrm flipV="1">
            <a:off x="3444949" y="3083442"/>
            <a:ext cx="0" cy="345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4C699D-A36D-4164-9C7A-7657656622C7}"/>
              </a:ext>
            </a:extLst>
          </p:cNvPr>
          <p:cNvCxnSpPr/>
          <p:nvPr/>
        </p:nvCxnSpPr>
        <p:spPr>
          <a:xfrm>
            <a:off x="4692502" y="3860522"/>
            <a:ext cx="0" cy="413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AE6662-362F-4478-ADA7-4FE3ED72A303}"/>
              </a:ext>
            </a:extLst>
          </p:cNvPr>
          <p:cNvCxnSpPr/>
          <p:nvPr/>
        </p:nvCxnSpPr>
        <p:spPr>
          <a:xfrm>
            <a:off x="7244316" y="3860522"/>
            <a:ext cx="0" cy="413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20B614-2401-48EA-8507-F115FC1B4029}"/>
              </a:ext>
            </a:extLst>
          </p:cNvPr>
          <p:cNvCxnSpPr/>
          <p:nvPr/>
        </p:nvCxnSpPr>
        <p:spPr>
          <a:xfrm>
            <a:off x="10331302" y="3846512"/>
            <a:ext cx="0" cy="413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6EBD932-2879-4FF0-9B0E-2EF0866D79B0}"/>
              </a:ext>
            </a:extLst>
          </p:cNvPr>
          <p:cNvCxnSpPr/>
          <p:nvPr/>
        </p:nvCxnSpPr>
        <p:spPr>
          <a:xfrm flipV="1">
            <a:off x="5947144" y="3083442"/>
            <a:ext cx="0" cy="345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7CE6B0-45B4-4585-96C0-32E8EC6DD732}"/>
              </a:ext>
            </a:extLst>
          </p:cNvPr>
          <p:cNvCxnSpPr/>
          <p:nvPr/>
        </p:nvCxnSpPr>
        <p:spPr>
          <a:xfrm flipV="1">
            <a:off x="8817936" y="3083442"/>
            <a:ext cx="0" cy="345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82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8506572-37C1-4470-80B3-B63434B6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94" y="271793"/>
            <a:ext cx="8455203" cy="466745"/>
          </a:xfrm>
        </p:spPr>
        <p:txBody>
          <a:bodyPr/>
          <a:lstStyle/>
          <a:p>
            <a:r>
              <a:rPr lang="en-AU" sz="4400" b="1" dirty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</a:rPr>
              <a:t>Delivery Partnership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BE810C-92C2-4727-BC6B-15F542E133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54246" y="849411"/>
            <a:ext cx="4287056" cy="4766363"/>
          </a:xfr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A1019E5-ED4C-4944-A588-E231048FE6FA}"/>
              </a:ext>
            </a:extLst>
          </p:cNvPr>
          <p:cNvSpPr txBox="1">
            <a:spLocks/>
          </p:cNvSpPr>
          <p:nvPr/>
        </p:nvSpPr>
        <p:spPr>
          <a:xfrm>
            <a:off x="503581" y="932646"/>
            <a:ext cx="6307765" cy="672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AU" sz="2100" kern="1200" spc="-5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AU"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en-A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lang="en-A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lang="en-AU"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A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lang="en-A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lang="en-A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AU" sz="1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Tx/>
            </a:pPr>
            <a:endParaRPr lang="en-AU" sz="1600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11F9A83-B633-40A8-BCF3-A957F796C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7711" y="5826655"/>
            <a:ext cx="2524289" cy="77318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1A177C-C943-4344-A8C8-54925A2980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194" y="5916018"/>
            <a:ext cx="2163084" cy="7788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FBEEE4-A28F-4251-BBF9-6C2C07AF0F28}"/>
              </a:ext>
            </a:extLst>
          </p:cNvPr>
          <p:cNvSpPr txBox="1">
            <a:spLocks/>
          </p:cNvSpPr>
          <p:nvPr/>
        </p:nvSpPr>
        <p:spPr>
          <a:xfrm>
            <a:off x="343727" y="1088736"/>
            <a:ext cx="6627471" cy="1224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AU" sz="2100" kern="1200" spc="-50" baseline="0" dirty="0" smtClean="0">
                <a:solidFill>
                  <a:srgbClr val="94C83D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A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19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18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0000"/>
              </a:lnSpc>
              <a:spcBef>
                <a:spcPts val="600"/>
              </a:spcBef>
              <a:buClrTx/>
            </a:pPr>
            <a:r>
              <a:rPr lang="en-AU" sz="1600" dirty="0"/>
              <a:t>Downer has an exclusive technical and delivery partnership with Queensland based </a:t>
            </a:r>
            <a:r>
              <a:rPr lang="en-AU" sz="1600" b="1" dirty="0"/>
              <a:t>Pyrocal Pty Ltd </a:t>
            </a:r>
          </a:p>
          <a:p>
            <a:pPr lvl="2">
              <a:lnSpc>
                <a:spcPct val="130000"/>
              </a:lnSpc>
              <a:spcBef>
                <a:spcPts val="600"/>
              </a:spcBef>
              <a:buClrTx/>
            </a:pPr>
            <a:r>
              <a:rPr lang="en-AU" sz="1600" dirty="0"/>
              <a:t>Specialists in gasification, particularly of biomass wastes that cannot be handled by conventional technologies.</a:t>
            </a:r>
          </a:p>
          <a:p>
            <a:pPr lvl="2">
              <a:lnSpc>
                <a:spcPct val="130000"/>
              </a:lnSpc>
              <a:spcBef>
                <a:spcPts val="600"/>
              </a:spcBef>
              <a:buClrTx/>
            </a:pPr>
            <a:r>
              <a:rPr lang="en-AU" sz="1600" dirty="0"/>
              <a:t>Development commenced in 2009</a:t>
            </a:r>
          </a:p>
          <a:p>
            <a:pPr lvl="2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AU" sz="1600" dirty="0"/>
              <a:t>Commercial operation since 2014 with 18 units to date in 8 countries. </a:t>
            </a:r>
          </a:p>
          <a:p>
            <a:pPr lvl="2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AU" sz="120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9500F9-EDD0-4084-971C-332D16F322EB}"/>
              </a:ext>
            </a:extLst>
          </p:cNvPr>
          <p:cNvSpPr txBox="1">
            <a:spLocks/>
          </p:cNvSpPr>
          <p:nvPr/>
        </p:nvSpPr>
        <p:spPr>
          <a:xfrm>
            <a:off x="286515" y="3386991"/>
            <a:ext cx="5789645" cy="275255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266893" rtl="0" eaLnBrk="1" latinLnBrk="0" hangingPunct="1">
              <a:spcBef>
                <a:spcPts val="1200"/>
              </a:spcBef>
              <a:buFontTx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266893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893" indent="-266893" algn="l" defTabSz="266893" rtl="0" eaLnBrk="1" latinLnBrk="0" hangingPunct="1">
              <a:spcBef>
                <a:spcPts val="600"/>
              </a:spcBef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732" indent="-266893" algn="l" defTabSz="266893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8574" indent="-266893" algn="l" defTabSz="266893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5596" indent="-225951" algn="l" defTabSz="9038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7516" indent="-225951" algn="l" defTabSz="9038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9453" indent="-225951" algn="l" defTabSz="9038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1374" indent="-225951" algn="l" defTabSz="90383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6000"/>
              </a:lnSpc>
              <a:spcBef>
                <a:spcPts val="1000"/>
              </a:spcBef>
            </a:pPr>
            <a:r>
              <a:rPr lang="en-AU" sz="1400" dirty="0"/>
              <a:t>	</a:t>
            </a:r>
            <a:r>
              <a:rPr lang="en-AU" sz="1600" dirty="0"/>
              <a:t>	Technology demonstrated or operating on: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/>
              <a:t>green waste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/>
              <a:t>cotton gin trash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/>
              <a:t>rice hull, almond hull, 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/>
              <a:t>sugarcane trash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/>
              <a:t>food wastes and food processing wastes </a:t>
            </a:r>
            <a:br>
              <a:rPr lang="en-AU" sz="1600" i="1" dirty="0"/>
            </a:br>
            <a:r>
              <a:rPr lang="en-AU" sz="1600" i="1" dirty="0"/>
              <a:t>(e.g. grape marc)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/>
              <a:t>animal manures, paunch waste </a:t>
            </a:r>
          </a:p>
          <a:p>
            <a:pPr marL="908289" lvl="3" indent="-285750">
              <a:lnSpc>
                <a:spcPct val="116000"/>
              </a:lnSpc>
            </a:pPr>
            <a:r>
              <a:rPr lang="en-AU" sz="1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biosolids</a:t>
            </a:r>
          </a:p>
        </p:txBody>
      </p:sp>
    </p:spTree>
    <p:extLst>
      <p:ext uri="{BB962C8B-B14F-4D97-AF65-F5344CB8AC3E}">
        <p14:creationId xmlns:p14="http://schemas.microsoft.com/office/powerpoint/2010/main" val="1541361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1511" y="344842"/>
            <a:ext cx="11137237" cy="864000"/>
          </a:xfrm>
        </p:spPr>
        <p:txBody>
          <a:bodyPr>
            <a:no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Demonstration Plant </a:t>
            </a:r>
            <a:br>
              <a:rPr lang="en-AU" sz="4000" b="1" dirty="0">
                <a:ln>
                  <a:solidFill>
                    <a:schemeClr val="accent3"/>
                  </a:solidFill>
                </a:ln>
              </a:rPr>
            </a:br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(Mini Version of Full Plant)</a:t>
            </a:r>
          </a:p>
        </p:txBody>
      </p:sp>
      <p:pic>
        <p:nvPicPr>
          <p:cNvPr id="20" name="Picture 1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1F67B58-92BA-4F41-9F4B-D475E5C994F8}"/>
              </a:ext>
            </a:extLst>
          </p:cNvPr>
          <p:cNvPicPr/>
          <p:nvPr/>
        </p:nvPicPr>
        <p:blipFill rotWithShape="1">
          <a:blip r:embed="rId2"/>
          <a:srcRect l="10587" t="20584" r="61157" b="35423"/>
          <a:stretch/>
        </p:blipFill>
        <p:spPr bwMode="auto">
          <a:xfrm>
            <a:off x="2478460" y="1397685"/>
            <a:ext cx="8305495" cy="425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EA2EBF-6172-4757-8AE3-5BA11507AB24}"/>
              </a:ext>
            </a:extLst>
          </p:cNvPr>
          <p:cNvSpPr txBox="1"/>
          <p:nvPr/>
        </p:nvSpPr>
        <p:spPr>
          <a:xfrm>
            <a:off x="213807" y="1473476"/>
            <a:ext cx="1846979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NZ" sz="1400" dirty="0"/>
              <a:t>Source 1</a:t>
            </a:r>
            <a:br>
              <a:rPr lang="en-NZ" sz="1400" dirty="0"/>
            </a:br>
            <a:r>
              <a:rPr lang="en-NZ" sz="1400" dirty="0"/>
              <a:t>(dried biosolid from </a:t>
            </a:r>
            <a:br>
              <a:rPr lang="en-NZ" sz="1400" dirty="0"/>
            </a:br>
            <a:r>
              <a:rPr lang="en-NZ" sz="1400" dirty="0"/>
              <a:t>another wwtp in VIC)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E7AD7-0178-4E27-904F-5EF5E6CFE806}"/>
              </a:ext>
            </a:extLst>
          </p:cNvPr>
          <p:cNvSpPr txBox="1"/>
          <p:nvPr/>
        </p:nvSpPr>
        <p:spPr>
          <a:xfrm>
            <a:off x="180025" y="3729606"/>
            <a:ext cx="1864613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NZ" sz="1400" dirty="0"/>
              <a:t>Source 2</a:t>
            </a:r>
            <a:br>
              <a:rPr lang="en-NZ" sz="1400" dirty="0"/>
            </a:br>
            <a:r>
              <a:rPr lang="en-NZ" sz="1400" dirty="0"/>
              <a:t>(dried biosolid from </a:t>
            </a:r>
            <a:br>
              <a:rPr lang="en-NZ" sz="1400" dirty="0"/>
            </a:br>
            <a:r>
              <a:rPr lang="en-NZ" sz="1400" dirty="0"/>
              <a:t>another wwtp in VIC</a:t>
            </a:r>
            <a:r>
              <a:rPr lang="en-NZ" dirty="0"/>
              <a:t>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C34714-BDC9-44F6-AFAF-D872724BBE99}"/>
              </a:ext>
            </a:extLst>
          </p:cNvPr>
          <p:cNvCxnSpPr>
            <a:cxnSpLocks/>
          </p:cNvCxnSpPr>
          <p:nvPr/>
        </p:nvCxnSpPr>
        <p:spPr>
          <a:xfrm>
            <a:off x="2033593" y="1750475"/>
            <a:ext cx="361737" cy="267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B44BFA-1022-4041-96FE-A6A0F0582E7D}"/>
              </a:ext>
            </a:extLst>
          </p:cNvPr>
          <p:cNvCxnSpPr>
            <a:cxnSpLocks/>
          </p:cNvCxnSpPr>
          <p:nvPr/>
        </p:nvCxnSpPr>
        <p:spPr>
          <a:xfrm flipV="1">
            <a:off x="2060786" y="2294642"/>
            <a:ext cx="334544" cy="1434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Free Truck SVG, PNG Icon, Symbol. Download Image.">
            <a:extLst>
              <a:ext uri="{FF2B5EF4-FFF2-40B4-BE49-F238E27FC236}">
                <a16:creationId xmlns:a16="http://schemas.microsoft.com/office/drawing/2014/main" id="{E54E624C-CAA8-4A58-81E8-72F1F4CC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0" y="1943829"/>
            <a:ext cx="1388759" cy="13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Truck SVG, PNG Icon, Symbol. Download Image.">
            <a:extLst>
              <a:ext uri="{FF2B5EF4-FFF2-40B4-BE49-F238E27FC236}">
                <a16:creationId xmlns:a16="http://schemas.microsoft.com/office/drawing/2014/main" id="{145B19F4-5591-4545-8CB7-6EE589BF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4" y="4324328"/>
            <a:ext cx="1388759" cy="138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72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0F4219-A9CA-42B0-AA24-DCCD2000AF89}"/>
              </a:ext>
            </a:extLst>
          </p:cNvPr>
          <p:cNvPicPr/>
          <p:nvPr/>
        </p:nvPicPr>
        <p:blipFill rotWithShape="1">
          <a:blip r:embed="rId2"/>
          <a:srcRect l="46568" t="33981" r="27872" b="21603"/>
          <a:stretch/>
        </p:blipFill>
        <p:spPr bwMode="auto">
          <a:xfrm>
            <a:off x="5001594" y="721606"/>
            <a:ext cx="6321286" cy="5779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AU" b="1">
                <a:ln>
                  <a:solidFill>
                    <a:schemeClr val="accent3"/>
                  </a:solidFill>
                </a:ln>
              </a:rPr>
              <a:t>How Does it Work?- Demo Plant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1872A69-D3A3-47C7-B8AC-D4ACABFB6F57}"/>
              </a:ext>
            </a:extLst>
          </p:cNvPr>
          <p:cNvSpPr/>
          <p:nvPr/>
        </p:nvSpPr>
        <p:spPr>
          <a:xfrm>
            <a:off x="5207000" y="255417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CCEE0-D478-4C8C-8DFE-E0A9118413E1}"/>
              </a:ext>
            </a:extLst>
          </p:cNvPr>
          <p:cNvSpPr/>
          <p:nvPr/>
        </p:nvSpPr>
        <p:spPr>
          <a:xfrm>
            <a:off x="5791200" y="4419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050" name="Picture 2" descr="Logan City Council completes successful biosolids to energy trial - Utility  Magazine">
            <a:extLst>
              <a:ext uri="{FF2B5EF4-FFF2-40B4-BE49-F238E27FC236}">
                <a16:creationId xmlns:a16="http://schemas.microsoft.com/office/drawing/2014/main" id="{9F80A9B1-3466-4973-87FF-1E2E118A9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197" y="1473125"/>
            <a:ext cx="3810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5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0F4219-A9CA-42B0-AA24-DCCD2000AF89}"/>
              </a:ext>
            </a:extLst>
          </p:cNvPr>
          <p:cNvPicPr/>
          <p:nvPr/>
        </p:nvPicPr>
        <p:blipFill rotWithShape="1">
          <a:blip r:embed="rId2"/>
          <a:srcRect l="46568" t="33981" r="27872" b="21603"/>
          <a:stretch/>
        </p:blipFill>
        <p:spPr bwMode="auto">
          <a:xfrm>
            <a:off x="4982286" y="661430"/>
            <a:ext cx="6321286" cy="5779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AU" b="1">
                <a:ln>
                  <a:solidFill>
                    <a:schemeClr val="accent3"/>
                  </a:solidFill>
                </a:ln>
              </a:rPr>
              <a:t>How Does it Work?- Demo Plant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1872A69-D3A3-47C7-B8AC-D4ACABFB6F57}"/>
              </a:ext>
            </a:extLst>
          </p:cNvPr>
          <p:cNvSpPr/>
          <p:nvPr/>
        </p:nvSpPr>
        <p:spPr>
          <a:xfrm>
            <a:off x="6199717" y="23573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CCEE0-D478-4C8C-8DFE-E0A9118413E1}"/>
              </a:ext>
            </a:extLst>
          </p:cNvPr>
          <p:cNvSpPr/>
          <p:nvPr/>
        </p:nvSpPr>
        <p:spPr>
          <a:xfrm>
            <a:off x="7480300" y="613639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2DA321-3E0F-426E-923A-A538CEFF63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0823"/>
            <a:ext cx="3800300" cy="41363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B0F70F-0681-4FF7-9B6D-BEBA5B1C5AE0}"/>
              </a:ext>
            </a:extLst>
          </p:cNvPr>
          <p:cNvSpPr/>
          <p:nvPr/>
        </p:nvSpPr>
        <p:spPr>
          <a:xfrm>
            <a:off x="3565780" y="2288349"/>
            <a:ext cx="3272027" cy="1516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  <a:buSzPts val="1000"/>
            </a:pPr>
            <a:br>
              <a:rPr lang="en-AU" sz="11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600-650</a:t>
            </a:r>
            <a:r>
              <a:rPr lang="en-NZ" sz="1100" dirty="0"/>
              <a:t> </a:t>
            </a:r>
            <a:r>
              <a:rPr lang="en-NZ" sz="1100" dirty="0">
                <a:latin typeface="Arial" panose="020B0604020202020204" pitchFamily="34" charset="0"/>
                <a:cs typeface="Times New Roman" panose="02020603050405020304" pitchFamily="18" charset="0"/>
              </a:rPr>
              <a:t>°C</a:t>
            </a:r>
            <a: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Upper rings= thermally decompose biosolids via pyrolysis (↑ temp, no oxygen) 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SzPts val="1000"/>
            </a:pPr>
            <a:endParaRPr lang="en-N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D340DD-0B90-4ADF-8EFC-ED84000096B4}"/>
              </a:ext>
            </a:extLst>
          </p:cNvPr>
          <p:cNvSpPr/>
          <p:nvPr/>
        </p:nvSpPr>
        <p:spPr>
          <a:xfrm>
            <a:off x="461252" y="5585535"/>
            <a:ext cx="3272027" cy="1516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  <a:buSzPts val="1000"/>
            </a:pPr>
            <a: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rings = inject small amount of O</a:t>
            </a:r>
            <a:r>
              <a:rPr lang="en-AU" sz="1100" baseline="-25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b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gas-phase reaction=  vaporises POPS and other gases released from the biomass to create syngas (gasification)  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SzPts val="1000"/>
            </a:pPr>
            <a:endParaRPr lang="en-N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6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0F4219-A9CA-42B0-AA24-DCCD2000AF89}"/>
              </a:ext>
            </a:extLst>
          </p:cNvPr>
          <p:cNvPicPr/>
          <p:nvPr/>
        </p:nvPicPr>
        <p:blipFill rotWithShape="1">
          <a:blip r:embed="rId2"/>
          <a:srcRect l="46568" t="33981" r="27872" b="21603"/>
          <a:stretch/>
        </p:blipFill>
        <p:spPr bwMode="auto">
          <a:xfrm>
            <a:off x="5001594" y="721606"/>
            <a:ext cx="6321286" cy="5779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AU" b="1">
                <a:ln>
                  <a:solidFill>
                    <a:schemeClr val="accent3"/>
                  </a:solidFill>
                </a:ln>
              </a:rPr>
              <a:t>How Does it Work?- Demo Plant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CCEE0-D478-4C8C-8DFE-E0A9118413E1}"/>
              </a:ext>
            </a:extLst>
          </p:cNvPr>
          <p:cNvSpPr/>
          <p:nvPr/>
        </p:nvSpPr>
        <p:spPr>
          <a:xfrm>
            <a:off x="6377517" y="442934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194" name="Picture 2" descr="Downer Sustainability Report 2021">
            <a:extLst>
              <a:ext uri="{FF2B5EF4-FFF2-40B4-BE49-F238E27FC236}">
                <a16:creationId xmlns:a16="http://schemas.microsoft.com/office/drawing/2014/main" id="{E3959019-3FFF-4159-A54D-EB1811FA3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94" y="1804355"/>
            <a:ext cx="49403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75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B6754-496F-4A04-98AC-2F9EC3BA9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3" b="10191"/>
          <a:stretch/>
        </p:blipFill>
        <p:spPr>
          <a:xfrm>
            <a:off x="119298" y="906865"/>
            <a:ext cx="5097297" cy="3816079"/>
          </a:xfrm>
          <a:prstGeom prst="rect">
            <a:avLst/>
          </a:prstGeom>
        </p:spPr>
      </p:pic>
      <p:pic>
        <p:nvPicPr>
          <p:cNvPr id="1028" name="Picture 4" descr="The Golden Turd | Facebook">
            <a:extLst>
              <a:ext uri="{FF2B5EF4-FFF2-40B4-BE49-F238E27FC236}">
                <a16:creationId xmlns:a16="http://schemas.microsoft.com/office/drawing/2014/main" id="{71DAA8B1-1ADE-432A-A796-5B3E649D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51" y="1938177"/>
            <a:ext cx="2593283" cy="14061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asification of sewage sludge within a circular economy perspective: a  Polish case study | SpringerLink">
            <a:extLst>
              <a:ext uri="{FF2B5EF4-FFF2-40B4-BE49-F238E27FC236}">
                <a16:creationId xmlns:a16="http://schemas.microsoft.com/office/drawing/2014/main" id="{F2653485-FDE7-49FC-B98A-80A401AD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06" y="720336"/>
            <a:ext cx="5119566" cy="42162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osolids: What are the different types of reuse? - ScienceDirect">
            <a:extLst>
              <a:ext uri="{FF2B5EF4-FFF2-40B4-BE49-F238E27FC236}">
                <a16:creationId xmlns:a16="http://schemas.microsoft.com/office/drawing/2014/main" id="{A18CE8E0-A07E-413E-8E15-476F1E07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3" y="3308881"/>
            <a:ext cx="5864417" cy="32554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Biosolid Reuse Pathways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64203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0F4219-A9CA-42B0-AA24-DCCD2000AF89}"/>
              </a:ext>
            </a:extLst>
          </p:cNvPr>
          <p:cNvPicPr/>
          <p:nvPr/>
        </p:nvPicPr>
        <p:blipFill rotWithShape="1">
          <a:blip r:embed="rId2"/>
          <a:srcRect l="46568" t="33981" r="27872" b="21603"/>
          <a:stretch/>
        </p:blipFill>
        <p:spPr bwMode="auto">
          <a:xfrm>
            <a:off x="5001594" y="721606"/>
            <a:ext cx="6321286" cy="5779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AU" b="1">
                <a:ln>
                  <a:solidFill>
                    <a:schemeClr val="accent3"/>
                  </a:solidFill>
                </a:ln>
              </a:rPr>
              <a:t>How Does it Work?- Demo Plant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1872A69-D3A3-47C7-B8AC-D4ACABFB6F57}"/>
              </a:ext>
            </a:extLst>
          </p:cNvPr>
          <p:cNvSpPr/>
          <p:nvPr/>
        </p:nvSpPr>
        <p:spPr>
          <a:xfrm>
            <a:off x="7399593" y="25097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CCEE0-D478-4C8C-8DFE-E0A9118413E1}"/>
              </a:ext>
            </a:extLst>
          </p:cNvPr>
          <p:cNvSpPr/>
          <p:nvPr/>
        </p:nvSpPr>
        <p:spPr>
          <a:xfrm>
            <a:off x="8377493" y="540660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54C7C5B-8555-46AA-A802-7952ABBCA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68" t="8663" r="18734" b="59151"/>
          <a:stretch/>
        </p:blipFill>
        <p:spPr>
          <a:xfrm>
            <a:off x="698500" y="2662120"/>
            <a:ext cx="6624250" cy="28968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D2AC4D-CE72-4CAD-8566-157969872F31}"/>
              </a:ext>
            </a:extLst>
          </p:cNvPr>
          <p:cNvSpPr/>
          <p:nvPr/>
        </p:nvSpPr>
        <p:spPr>
          <a:xfrm>
            <a:off x="8529893" y="25097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38FC87-FAE5-42A0-9AEC-96867BF1AC8D}"/>
              </a:ext>
            </a:extLst>
          </p:cNvPr>
          <p:cNvSpPr/>
          <p:nvPr/>
        </p:nvSpPr>
        <p:spPr>
          <a:xfrm>
            <a:off x="9153208" y="499014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44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0F4219-A9CA-42B0-AA24-DCCD2000AF89}"/>
              </a:ext>
            </a:extLst>
          </p:cNvPr>
          <p:cNvPicPr/>
          <p:nvPr/>
        </p:nvPicPr>
        <p:blipFill rotWithShape="1">
          <a:blip r:embed="rId2"/>
          <a:srcRect l="46568" t="33981" r="27872" b="21603"/>
          <a:stretch/>
        </p:blipFill>
        <p:spPr bwMode="auto">
          <a:xfrm>
            <a:off x="5001594" y="721606"/>
            <a:ext cx="6321286" cy="5779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AU" b="1">
                <a:ln>
                  <a:solidFill>
                    <a:schemeClr val="accent3"/>
                  </a:solidFill>
                </a:ln>
              </a:rPr>
              <a:t>How Does it Work?- Demo Plant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1872A69-D3A3-47C7-B8AC-D4ACABFB6F57}"/>
              </a:ext>
            </a:extLst>
          </p:cNvPr>
          <p:cNvSpPr/>
          <p:nvPr/>
        </p:nvSpPr>
        <p:spPr>
          <a:xfrm>
            <a:off x="9499512" y="245209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CCEE0-D478-4C8C-8DFE-E0A9118413E1}"/>
              </a:ext>
            </a:extLst>
          </p:cNvPr>
          <p:cNvSpPr/>
          <p:nvPr/>
        </p:nvSpPr>
        <p:spPr>
          <a:xfrm>
            <a:off x="9804312" y="4526576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822FCD5-1CD4-4A18-A50A-42728B184E63}"/>
              </a:ext>
            </a:extLst>
          </p:cNvPr>
          <p:cNvPicPr/>
          <p:nvPr/>
        </p:nvPicPr>
        <p:blipFill rotWithShape="1">
          <a:blip r:embed="rId3"/>
          <a:srcRect l="25807" t="37232" r="61157" b="40938"/>
          <a:stretch/>
        </p:blipFill>
        <p:spPr bwMode="auto">
          <a:xfrm>
            <a:off x="564320" y="1585606"/>
            <a:ext cx="6420680" cy="4128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1557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0F4219-A9CA-42B0-AA24-DCCD2000AF89}"/>
              </a:ext>
            </a:extLst>
          </p:cNvPr>
          <p:cNvPicPr/>
          <p:nvPr/>
        </p:nvPicPr>
        <p:blipFill rotWithShape="1">
          <a:blip r:embed="rId2"/>
          <a:srcRect l="46568" t="33981" r="27872" b="21603"/>
          <a:stretch/>
        </p:blipFill>
        <p:spPr bwMode="auto">
          <a:xfrm>
            <a:off x="5001594" y="721606"/>
            <a:ext cx="6321286" cy="5779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1467" y="40640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AU" b="1">
                <a:ln>
                  <a:solidFill>
                    <a:schemeClr val="accent3"/>
                  </a:solidFill>
                </a:ln>
              </a:rPr>
              <a:t>How Does it Work?- Demo Plant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1872A69-D3A3-47C7-B8AC-D4ACABFB6F57}"/>
              </a:ext>
            </a:extLst>
          </p:cNvPr>
          <p:cNvSpPr/>
          <p:nvPr/>
        </p:nvSpPr>
        <p:spPr>
          <a:xfrm>
            <a:off x="10350148" y="154669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CCEE0-D478-4C8C-8DFE-E0A9118413E1}"/>
              </a:ext>
            </a:extLst>
          </p:cNvPr>
          <p:cNvSpPr/>
          <p:nvPr/>
        </p:nvSpPr>
        <p:spPr>
          <a:xfrm>
            <a:off x="10222972" y="403429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170" name="Picture 2" descr="Successfully turning biosolids into renewable energy">
            <a:extLst>
              <a:ext uri="{FF2B5EF4-FFF2-40B4-BE49-F238E27FC236}">
                <a16:creationId xmlns:a16="http://schemas.microsoft.com/office/drawing/2014/main" id="{E200EB68-68F0-474A-A392-1B30034FA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1185465"/>
            <a:ext cx="4019550" cy="25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B0AC18-B573-4AE7-8B2D-452A20C1EC93}"/>
              </a:ext>
            </a:extLst>
          </p:cNvPr>
          <p:cNvPicPr/>
          <p:nvPr/>
        </p:nvPicPr>
        <p:blipFill rotWithShape="1">
          <a:blip r:embed="rId4"/>
          <a:srcRect l="36617" t="27969" r="58772" b="51142"/>
          <a:stretch/>
        </p:blipFill>
        <p:spPr bwMode="auto">
          <a:xfrm>
            <a:off x="295932" y="3833403"/>
            <a:ext cx="2498067" cy="2851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82075-4C9B-4391-B23E-C0BDD07F882D}"/>
              </a:ext>
            </a:extLst>
          </p:cNvPr>
          <p:cNvPicPr/>
          <p:nvPr/>
        </p:nvPicPr>
        <p:blipFill rotWithShape="1">
          <a:blip r:embed="rId4"/>
          <a:srcRect l="32894" t="59722" r="61293" b="28153"/>
          <a:stretch/>
        </p:blipFill>
        <p:spPr bwMode="auto">
          <a:xfrm>
            <a:off x="2982043" y="4414726"/>
            <a:ext cx="2969728" cy="2099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5505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68F78-EDA1-41C1-AC4D-0B3CD8CE2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1203353"/>
            <a:ext cx="6673544" cy="49868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0"/>
            <a:ext cx="10706100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What Was Tested For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DFD7A1-6793-461A-AFC0-35FDFB280125}"/>
              </a:ext>
            </a:extLst>
          </p:cNvPr>
          <p:cNvSpPr/>
          <p:nvPr/>
        </p:nvSpPr>
        <p:spPr>
          <a:xfrm>
            <a:off x="7301947" y="71424"/>
            <a:ext cx="4890053" cy="6527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approval to construct the full-scale permanent plant, the demonstration plant had five key objectives </a:t>
            </a:r>
            <a:endParaRPr lang="en-N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Reliability</a:t>
            </a:r>
            <a:b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NZ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Air emission compliance </a:t>
            </a:r>
            <a:b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NZ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Biosolid Biochar Characterisation </a:t>
            </a:r>
            <a:b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(+ POPS destruction)</a:t>
            </a:r>
            <a:b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NZ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 balance</a:t>
            </a:r>
            <a:b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NZ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NZ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 Costs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NZ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Carbon Balance 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NZ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R</a:t>
            </a:r>
            <a:r>
              <a:rPr lang="en-NZ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euse Options</a:t>
            </a:r>
            <a:endParaRPr lang="en-NZ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6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0"/>
            <a:ext cx="10706100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Reliability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DFD7A1-6793-461A-AFC0-35FDFB280125}"/>
              </a:ext>
            </a:extLst>
          </p:cNvPr>
          <p:cNvSpPr/>
          <p:nvPr/>
        </p:nvSpPr>
        <p:spPr>
          <a:xfrm>
            <a:off x="7620646" y="1195524"/>
            <a:ext cx="3516825" cy="29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dirty="0"/>
              <a:t>Reliability of mechanical, automatic and monitoring equipment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r>
              <a:rPr lang="en-AU" dirty="0"/>
              <a:t>Blockages, breakages, failures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dirty="0"/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en-AU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3AFA0F-2042-432F-BEDE-724CDA9A9192}"/>
              </a:ext>
            </a:extLst>
          </p:cNvPr>
          <p:cNvSpPr/>
          <p:nvPr/>
        </p:nvSpPr>
        <p:spPr>
          <a:xfrm>
            <a:off x="7620646" y="3429000"/>
            <a:ext cx="4207565" cy="254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sz="2400" b="1" u="sng" dirty="0"/>
              <a:t>Result</a:t>
            </a:r>
          </a:p>
          <a:p>
            <a:r>
              <a:rPr lang="en-AU" dirty="0"/>
              <a:t>Generally good  </a:t>
            </a:r>
          </a:p>
          <a:p>
            <a:endParaRPr lang="en-AU" dirty="0"/>
          </a:p>
          <a:p>
            <a:r>
              <a:rPr lang="en-AU" dirty="0"/>
              <a:t>- CEMS blocked up due to moisture. Better ones will be installed in full scale plant</a:t>
            </a:r>
          </a:p>
          <a:p>
            <a:pPr marL="285750" indent="-285750">
              <a:buFontTx/>
              <a:buChar char="-"/>
            </a:pPr>
            <a:endParaRPr lang="en-AU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b="1" dirty="0"/>
          </a:p>
        </p:txBody>
      </p:sp>
      <p:pic>
        <p:nvPicPr>
          <p:cNvPr id="12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EFAAACFF-E944-4903-B6B4-545FCA21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795" y="3208932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829B9A-B7E3-4256-A52B-A2FFD0100F5F}"/>
              </a:ext>
            </a:extLst>
          </p:cNvPr>
          <p:cNvSpPr/>
          <p:nvPr/>
        </p:nvSpPr>
        <p:spPr>
          <a:xfrm>
            <a:off x="7620646" y="603908"/>
            <a:ext cx="1496406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sz="2400" b="1" u="sng" dirty="0"/>
              <a:t>Test</a:t>
            </a:r>
            <a:endParaRPr lang="en-AU" sz="2000" u="sng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09B5D9-0E38-4928-AD3E-4338CDD4A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31625" b="10798"/>
          <a:stretch/>
        </p:blipFill>
        <p:spPr>
          <a:xfrm>
            <a:off x="331717" y="996878"/>
            <a:ext cx="7020545" cy="42090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7E56F1-6DDC-4FB3-90AA-192114079215}"/>
              </a:ext>
            </a:extLst>
          </p:cNvPr>
          <p:cNvSpPr/>
          <p:nvPr/>
        </p:nvSpPr>
        <p:spPr>
          <a:xfrm>
            <a:off x="2451746" y="5338837"/>
            <a:ext cx="2094090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sz="2000" u="sng" dirty="0"/>
              <a:t>Jan- Aug 2022</a:t>
            </a:r>
          </a:p>
        </p:txBody>
      </p:sp>
    </p:spTree>
    <p:extLst>
      <p:ext uri="{BB962C8B-B14F-4D97-AF65-F5344CB8AC3E}">
        <p14:creationId xmlns:p14="http://schemas.microsoft.com/office/powerpoint/2010/main" val="346683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73596"/>
            <a:ext cx="11505525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Heat Balance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2630-77CB-4E25-A806-BD7E71F61CA2}"/>
              </a:ext>
            </a:extLst>
          </p:cNvPr>
          <p:cNvSpPr/>
          <p:nvPr/>
        </p:nvSpPr>
        <p:spPr>
          <a:xfrm>
            <a:off x="294314" y="1107754"/>
            <a:ext cx="2353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b="1" u="sng" dirty="0">
                <a:latin typeface="Arial" panose="020B0604020202020204" pitchFamily="34" charset="0"/>
                <a:ea typeface="Calibri" panose="020F0502020204030204" pitchFamily="34" charset="0"/>
              </a:rPr>
              <a:t>Test</a:t>
            </a:r>
          </a:p>
          <a:p>
            <a:endParaRPr lang="en-NZ" sz="2000" b="1" u="sng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NZ" sz="2000" dirty="0">
                <a:latin typeface="Arial" panose="020B0604020202020204" pitchFamily="34" charset="0"/>
                <a:ea typeface="Calibri" panose="020F0502020204030204" pitchFamily="34" charset="0"/>
              </a:rPr>
              <a:t>Measure excess heat produced in water bath</a:t>
            </a:r>
            <a:endParaRPr lang="en-NZ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3B850DC-C15B-4F49-987C-519ECB59C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46" t="55663" r="29561"/>
          <a:stretch/>
        </p:blipFill>
        <p:spPr>
          <a:xfrm>
            <a:off x="5815992" y="565808"/>
            <a:ext cx="5295254" cy="59482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87B9E-8425-4A4C-97E1-47B5D82A27B5}"/>
              </a:ext>
            </a:extLst>
          </p:cNvPr>
          <p:cNvSpPr/>
          <p:nvPr/>
        </p:nvSpPr>
        <p:spPr>
          <a:xfrm>
            <a:off x="2793695" y="1107754"/>
            <a:ext cx="6096000" cy="4162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sz="2000" b="1" u="sng" dirty="0"/>
              <a:t>Result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02AC4-0FC9-4BC5-B568-D6D217A47AD2}"/>
              </a:ext>
            </a:extLst>
          </p:cNvPr>
          <p:cNvSpPr/>
          <p:nvPr/>
        </p:nvSpPr>
        <p:spPr>
          <a:xfrm>
            <a:off x="2418678" y="1614168"/>
            <a:ext cx="3063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NZ" dirty="0"/>
              <a:t>Source 1 = not sufficient (calories too low)</a:t>
            </a:r>
          </a:p>
          <a:p>
            <a:pPr marL="285750" indent="-285750">
              <a:buFontTx/>
              <a:buChar char="-"/>
            </a:pPr>
            <a:r>
              <a:rPr lang="en-NZ" dirty="0"/>
              <a:t>Source 2 = ok</a:t>
            </a:r>
          </a:p>
          <a:p>
            <a:pPr marL="285750" indent="-285750">
              <a:buFontTx/>
              <a:buChar char="-"/>
            </a:pP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Loganholme biosolid ~ same as source 2, so good</a:t>
            </a:r>
          </a:p>
        </p:txBody>
      </p:sp>
      <p:pic>
        <p:nvPicPr>
          <p:cNvPr id="11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D6459E9C-E22A-4D8F-A9F2-1FD74316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32" y="595255"/>
            <a:ext cx="1024997" cy="102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D1D2FD-FA82-43C3-95B9-1911FE56A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6" t="39815" r="77089" b="25756"/>
          <a:stretch/>
        </p:blipFill>
        <p:spPr>
          <a:xfrm>
            <a:off x="1312964" y="3646721"/>
            <a:ext cx="3360636" cy="29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0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53" y="95497"/>
            <a:ext cx="10706100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Air Emissions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9932" y="1162952"/>
            <a:ext cx="36554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Stringent criteria were set by Queensland DES for the demonstration trial.</a:t>
            </a:r>
          </a:p>
          <a:p>
            <a:endParaRPr lang="en-AU" dirty="0"/>
          </a:p>
          <a:p>
            <a:r>
              <a:rPr lang="en-AU" b="1" u="sng" dirty="0"/>
              <a:t>Test</a:t>
            </a:r>
          </a:p>
          <a:p>
            <a:endParaRPr lang="en-AU" b="1" u="sng" dirty="0"/>
          </a:p>
          <a:p>
            <a:r>
              <a:rPr lang="en-AU" dirty="0"/>
              <a:t>Continuous CEMS on demo plant</a:t>
            </a:r>
          </a:p>
          <a:p>
            <a:endParaRPr lang="en-AU" dirty="0"/>
          </a:p>
          <a:p>
            <a:r>
              <a:rPr lang="en-AU" dirty="0"/>
              <a:t>Full test by independent 3</a:t>
            </a:r>
            <a:r>
              <a:rPr lang="en-AU" baseline="30000" dirty="0"/>
              <a:t>rd</a:t>
            </a:r>
            <a:r>
              <a:rPr lang="en-AU" dirty="0"/>
              <a:t> party NATA</a:t>
            </a:r>
            <a:endParaRPr lang="en-AU" sz="186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15A8D-4D44-4E28-8C46-95EA19BA1A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44"/>
            <a:ext cx="4323733" cy="4657640"/>
          </a:xfrm>
          <a:prstGeom prst="rect">
            <a:avLst/>
          </a:prstGeom>
        </p:spPr>
      </p:pic>
      <p:pic>
        <p:nvPicPr>
          <p:cNvPr id="12" name="Picture 2" descr="A picture containing outdoor, train, track, smoke&#10;&#10;Description automatically generated">
            <a:extLst>
              <a:ext uri="{FF2B5EF4-FFF2-40B4-BE49-F238E27FC236}">
                <a16:creationId xmlns:a16="http://schemas.microsoft.com/office/drawing/2014/main" id="{E95AAA33-2DCE-4CFD-AC83-9558F47D6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611" y="637258"/>
            <a:ext cx="3917043" cy="58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35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0"/>
            <a:ext cx="10706100" cy="864000"/>
          </a:xfrm>
        </p:spPr>
        <p:txBody>
          <a:bodyPr>
            <a:normAutofit fontScale="90000"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Air Emission Compliance &amp; Air Quality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0198D-2DCC-4F85-9DA2-9FE25A78E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8" t="25965" r="33131" b="20842"/>
          <a:stretch/>
        </p:blipFill>
        <p:spPr>
          <a:xfrm>
            <a:off x="478188" y="864000"/>
            <a:ext cx="5570996" cy="4831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CC7411-60A7-4FC1-9162-C95F05757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37614" r="53895" b="10737"/>
          <a:stretch/>
        </p:blipFill>
        <p:spPr>
          <a:xfrm>
            <a:off x="6096000" y="611163"/>
            <a:ext cx="4619272" cy="61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42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0"/>
            <a:ext cx="10706100" cy="864000"/>
          </a:xfrm>
        </p:spPr>
        <p:txBody>
          <a:bodyPr>
            <a:normAutofit fontScale="90000"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Air Emission Compliance &amp; Air Quality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F4C0B-052D-4EF1-982C-B198097E1F97}"/>
              </a:ext>
            </a:extLst>
          </p:cNvPr>
          <p:cNvSpPr/>
          <p:nvPr/>
        </p:nvSpPr>
        <p:spPr>
          <a:xfrm>
            <a:off x="856856" y="795469"/>
            <a:ext cx="6725044" cy="5408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b="1" u="sng" dirty="0"/>
              <a:t>Result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dirty="0"/>
              <a:t>Good… once runs became stable</a:t>
            </a:r>
          </a:p>
          <a:p>
            <a:pPr marL="285750" indent="-285750">
              <a:buFontTx/>
              <a:buChar char="-"/>
            </a:pPr>
            <a:r>
              <a:rPr lang="en-AU" dirty="0"/>
              <a:t>↑ in SOx @ start-ups (~1h)</a:t>
            </a:r>
          </a:p>
          <a:p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 err="1"/>
              <a:t>MgOH</a:t>
            </a:r>
            <a:r>
              <a:rPr lang="en-AU" dirty="0"/>
              <a:t> &gt; lime for SOx control</a:t>
            </a:r>
          </a:p>
          <a:p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Pelletised biosolid = ↑ dust = ↑ CO </a:t>
            </a:r>
            <a:br>
              <a:rPr lang="en-AU" dirty="0"/>
            </a:b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Fresh biosolid =  ↑ NOx in air</a:t>
            </a:r>
          </a:p>
          <a:p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Resolved in full scale by having uniform source of </a:t>
            </a:r>
            <a:br>
              <a:rPr lang="en-AU" dirty="0"/>
            </a:br>
            <a:r>
              <a:rPr lang="en-AU" dirty="0"/>
              <a:t>biosolid, long run hours and inclusion of wet electrostatic</a:t>
            </a:r>
            <a:br>
              <a:rPr lang="en-AU" dirty="0"/>
            </a:br>
            <a:r>
              <a:rPr lang="en-AU" dirty="0"/>
              <a:t>precipitator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b="1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b="1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AU" b="1" dirty="0"/>
          </a:p>
        </p:txBody>
      </p:sp>
      <p:pic>
        <p:nvPicPr>
          <p:cNvPr id="10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7666E366-7598-48EF-89DD-7D76E669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06" y="864000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Pyrocal CCT Systems">
            <a:extLst>
              <a:ext uri="{FF2B5EF4-FFF2-40B4-BE49-F238E27FC236}">
                <a16:creationId xmlns:a16="http://schemas.microsoft.com/office/drawing/2014/main" id="{C874CC51-072A-44DB-81DE-38FCB740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07" y="864000"/>
            <a:ext cx="4975471" cy="33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0,171 Green Smiley Face Stock Photos, Pictures &amp; Royalty-Free Images -  iStock">
            <a:extLst>
              <a:ext uri="{FF2B5EF4-FFF2-40B4-BE49-F238E27FC236}">
                <a16:creationId xmlns:a16="http://schemas.microsoft.com/office/drawing/2014/main" id="{F6F1EE49-FF65-4B06-B19C-380D503C6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893" y="849923"/>
            <a:ext cx="266207" cy="2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52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73596"/>
            <a:ext cx="11505525" cy="864000"/>
          </a:xfrm>
        </p:spPr>
        <p:txBody>
          <a:bodyPr>
            <a:normAutofit fontScale="90000"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Biosolid + Biochar Characteristics + POPS Destruction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00FA1-4209-4F9F-9110-C259661FC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3" t="21901" r="54065" b="12102"/>
          <a:stretch/>
        </p:blipFill>
        <p:spPr>
          <a:xfrm>
            <a:off x="5168744" y="552268"/>
            <a:ext cx="4074743" cy="5961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6DCD3-FC53-4AB8-A153-D18FBB18B9B6}"/>
              </a:ext>
            </a:extLst>
          </p:cNvPr>
          <p:cNvSpPr txBox="1"/>
          <p:nvPr/>
        </p:nvSpPr>
        <p:spPr>
          <a:xfrm>
            <a:off x="762686" y="1232154"/>
            <a:ext cx="4074743" cy="5729249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r>
              <a:rPr lang="en-US" b="1" dirty="0"/>
              <a:t>Test</a:t>
            </a:r>
            <a:br>
              <a:rPr lang="en-US" b="1" dirty="0"/>
            </a:br>
            <a:r>
              <a:rPr lang="en-US" dirty="0"/>
              <a:t>Biosolid Analysis</a:t>
            </a:r>
            <a:endParaRPr lang="en-AU" dirty="0"/>
          </a:p>
          <a:p>
            <a:pPr marL="342900" indent="-342900">
              <a:buFontTx/>
              <a:buChar char="-"/>
            </a:pPr>
            <a:r>
              <a:rPr lang="en-AU" dirty="0"/>
              <a:t>Volatile Residue</a:t>
            </a:r>
          </a:p>
          <a:p>
            <a:pPr marL="342900" indent="-342900">
              <a:buFontTx/>
              <a:buChar char="-"/>
            </a:pPr>
            <a:r>
              <a:rPr lang="en-AU" dirty="0"/>
              <a:t>Calorific Value</a:t>
            </a:r>
          </a:p>
          <a:p>
            <a:pPr marL="342900" indent="-342900">
              <a:buFontTx/>
              <a:buChar char="-"/>
            </a:pPr>
            <a:r>
              <a:rPr lang="en-AU" dirty="0"/>
              <a:t>Heavy Metals</a:t>
            </a:r>
          </a:p>
          <a:p>
            <a:endParaRPr lang="en-AU" dirty="0"/>
          </a:p>
          <a:p>
            <a:r>
              <a:rPr lang="en-AU" dirty="0"/>
              <a:t>Biochar Analysis</a:t>
            </a:r>
          </a:p>
          <a:p>
            <a:pPr marL="342900" indent="-342900">
              <a:buFontTx/>
              <a:buChar char="-"/>
            </a:pPr>
            <a:r>
              <a:rPr lang="en-AU" dirty="0"/>
              <a:t>C:N:P</a:t>
            </a:r>
          </a:p>
          <a:p>
            <a:pPr marL="342900" indent="-342900">
              <a:buFontTx/>
              <a:buChar char="-"/>
            </a:pPr>
            <a:r>
              <a:rPr lang="en-AU" dirty="0"/>
              <a:t>Heavy metals</a:t>
            </a:r>
          </a:p>
          <a:p>
            <a:pPr marL="342900" indent="-342900">
              <a:buFontTx/>
              <a:buChar char="-"/>
            </a:pPr>
            <a:r>
              <a:rPr lang="en-AU" dirty="0"/>
              <a:t>POPS</a:t>
            </a:r>
          </a:p>
          <a:p>
            <a:pPr marL="342900" indent="-342900">
              <a:buFontTx/>
              <a:buChar char="-"/>
            </a:pPr>
            <a:r>
              <a:rPr lang="en-AU" dirty="0"/>
              <a:t>Microplastics</a:t>
            </a:r>
          </a:p>
          <a:p>
            <a:pPr marL="342900" indent="-342900">
              <a:buFontTx/>
              <a:buChar char="-"/>
            </a:pPr>
            <a:r>
              <a:rPr lang="en-AU" dirty="0"/>
              <a:t>PFAS</a:t>
            </a:r>
          </a:p>
          <a:p>
            <a:pPr marL="342900" indent="-342900">
              <a:buFontTx/>
              <a:buChar char="-"/>
            </a:pPr>
            <a:endParaRPr lang="en-AU" dirty="0"/>
          </a:p>
          <a:p>
            <a:r>
              <a:rPr lang="en-AU" dirty="0"/>
              <a:t>Comparison Analysis</a:t>
            </a:r>
          </a:p>
          <a:p>
            <a:r>
              <a:rPr lang="en-AU" dirty="0"/>
              <a:t>-     Nutrients in biosolid vs biochar</a:t>
            </a:r>
          </a:p>
          <a:p>
            <a:pPr marL="342900" indent="-342900">
              <a:buFontTx/>
              <a:buChar char="-"/>
            </a:pPr>
            <a:r>
              <a:rPr lang="en-AU" dirty="0"/>
              <a:t>Heavy metals in biosolid vs biochar</a:t>
            </a:r>
          </a:p>
          <a:p>
            <a:pPr marL="342900" indent="-342900">
              <a:buFontTx/>
              <a:buChar char="-"/>
            </a:pPr>
            <a:r>
              <a:rPr lang="en-AU" dirty="0"/>
              <a:t>PFAS destruction </a:t>
            </a:r>
          </a:p>
          <a:p>
            <a:pPr marL="342900" indent="-342900">
              <a:buFontTx/>
              <a:buChar char="-"/>
            </a:pPr>
            <a:r>
              <a:rPr lang="en-AU" dirty="0"/>
              <a:t>Microplastic Destruction</a:t>
            </a:r>
          </a:p>
          <a:p>
            <a:pPr marL="342900" indent="-342900">
              <a:buFontTx/>
              <a:buChar char="-"/>
            </a:pPr>
            <a:r>
              <a:rPr lang="en-AU" dirty="0"/>
              <a:t>Carbon emissions</a:t>
            </a:r>
          </a:p>
          <a:p>
            <a:pPr marL="342900" indent="-342900">
              <a:buFontTx/>
              <a:buChar char="-"/>
            </a:pPr>
            <a:endParaRPr lang="en-AU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A455FE-0D64-4CCF-AD7F-F1AB8CFC4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3" t="21901" r="22427" b="35072"/>
          <a:stretch/>
        </p:blipFill>
        <p:spPr>
          <a:xfrm>
            <a:off x="7267607" y="605596"/>
            <a:ext cx="4924393" cy="47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Biosolid Reuse Pathways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2134B-C901-48F2-A342-B6BCAD5BAEBB}"/>
              </a:ext>
            </a:extLst>
          </p:cNvPr>
          <p:cNvSpPr txBox="1"/>
          <p:nvPr/>
        </p:nvSpPr>
        <p:spPr>
          <a:xfrm>
            <a:off x="3798404" y="4759744"/>
            <a:ext cx="701320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Z" b="1" dirty="0"/>
              <a:t>Landfill Disposal:</a:t>
            </a:r>
            <a:br>
              <a:rPr lang="en-NZ" dirty="0"/>
            </a:br>
            <a:r>
              <a:rPr lang="en-NZ" dirty="0"/>
              <a:t>$40 million/y </a:t>
            </a:r>
          </a:p>
          <a:p>
            <a:r>
              <a:rPr lang="en-NZ" dirty="0"/>
              <a:t>Operational headache + very $$</a:t>
            </a:r>
          </a:p>
          <a:p>
            <a:r>
              <a:rPr lang="en-NZ" dirty="0"/>
              <a:t>Carbon emission galore</a:t>
            </a:r>
          </a:p>
          <a:p>
            <a:r>
              <a:rPr lang="en-NZ" dirty="0"/>
              <a:t>Can’t keep filling landfill forever- tightening of consents</a:t>
            </a:r>
          </a:p>
          <a:p>
            <a:r>
              <a:rPr lang="en-NZ" dirty="0"/>
              <a:t>Environmental concerns over toxins leaching into air and water</a:t>
            </a:r>
            <a:br>
              <a:rPr lang="en-NZ" dirty="0"/>
            </a:br>
            <a:endParaRPr lang="en-NZ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43ED84D-612B-4788-B107-86FBDC93FB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563782"/>
              </p:ext>
            </p:extLst>
          </p:nvPr>
        </p:nvGraphicFramePr>
        <p:xfrm>
          <a:off x="363379" y="889158"/>
          <a:ext cx="5665946" cy="356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A021DB2-451A-48D8-90A1-044C23299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460891"/>
              </p:ext>
            </p:extLst>
          </p:nvPr>
        </p:nvGraphicFramePr>
        <p:xfrm>
          <a:off x="6029325" y="889158"/>
          <a:ext cx="5819423" cy="356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0B394B31-4821-4B11-A0F2-D2881ECD859C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1844154" y="3821157"/>
            <a:ext cx="2575004" cy="133349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076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D5E94B-5753-4CAD-8969-DC45FB71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44" y="250826"/>
            <a:ext cx="11809312" cy="864000"/>
          </a:xfrm>
        </p:spPr>
        <p:txBody>
          <a:bodyPr>
            <a:normAutofit/>
          </a:bodyPr>
          <a:lstStyle/>
          <a:p>
            <a:r>
              <a:rPr lang="en-AU" sz="3600" b="1" dirty="0">
                <a:ln>
                  <a:solidFill>
                    <a:schemeClr val="accent3"/>
                  </a:solidFill>
                </a:ln>
              </a:rPr>
              <a:t>POPS, PFAS and Micro-Plastic Destruction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78FC1-8E27-4797-AAB7-E5376DE6A4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156" y="2607222"/>
            <a:ext cx="7773089" cy="399995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1AFD8CA-EED4-4D25-BF69-FBB59FC02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259" y="1121892"/>
            <a:ext cx="5161986" cy="17615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B02F6-80D1-4BCC-8F0E-38686D293E02}"/>
              </a:ext>
            </a:extLst>
          </p:cNvPr>
          <p:cNvSpPr/>
          <p:nvPr/>
        </p:nvSpPr>
        <p:spPr>
          <a:xfrm>
            <a:off x="313544" y="1121892"/>
            <a:ext cx="889987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b="1" dirty="0"/>
              <a:t>Result</a:t>
            </a:r>
          </a:p>
        </p:txBody>
      </p:sp>
      <p:pic>
        <p:nvPicPr>
          <p:cNvPr id="8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9CC3E626-E881-41D9-943C-697F09C5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31" y="1060721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BC95D8-366C-4D59-888E-3A89665BA6D8}"/>
              </a:ext>
            </a:extLst>
          </p:cNvPr>
          <p:cNvSpPr txBox="1"/>
          <p:nvPr/>
        </p:nvSpPr>
        <p:spPr>
          <a:xfrm>
            <a:off x="446824" y="2241502"/>
            <a:ext cx="4074743" cy="3790256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r>
              <a:rPr lang="en-AU" dirty="0"/>
              <a:t>- 3-9 microplastic particles/g biosolid</a:t>
            </a:r>
          </a:p>
          <a:p>
            <a:r>
              <a:rPr lang="en-AU" dirty="0"/>
              <a:t>↓60% destroyed in gasifier</a:t>
            </a:r>
          </a:p>
          <a:p>
            <a:endParaRPr lang="en-AU" dirty="0"/>
          </a:p>
          <a:p>
            <a:r>
              <a:rPr lang="en-AU" dirty="0"/>
              <a:t>- ↓ 91-100% of PFAS destroyed, all in gasifier hearth</a:t>
            </a:r>
          </a:p>
          <a:p>
            <a:endParaRPr lang="en-AU" dirty="0"/>
          </a:p>
          <a:p>
            <a:r>
              <a:rPr lang="en-AU" dirty="0"/>
              <a:t>- Improvement expected with uniform</a:t>
            </a:r>
          </a:p>
          <a:p>
            <a:r>
              <a:rPr lang="en-AU" dirty="0"/>
              <a:t>Biosolid feed in full plant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342900" indent="-342900">
              <a:buFontTx/>
              <a:buChar char="-"/>
            </a:pPr>
            <a:endParaRPr lang="en-AU" sz="2400" dirty="0"/>
          </a:p>
        </p:txBody>
      </p:sp>
      <p:pic>
        <p:nvPicPr>
          <p:cNvPr id="12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27962591-8287-4083-AF93-D20BBBE4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36" y="1036075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F1B51532-A9A7-4FAF-BF9E-C975F9FB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41" y="1010336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7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D5E94B-5753-4CAD-8969-DC45FB71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44" y="183992"/>
            <a:ext cx="11809312" cy="864000"/>
          </a:xfrm>
        </p:spPr>
        <p:txBody>
          <a:bodyPr>
            <a:normAutofit/>
          </a:bodyPr>
          <a:lstStyle/>
          <a:p>
            <a:r>
              <a:rPr lang="en-AU" sz="3600" b="1" dirty="0">
                <a:ln>
                  <a:solidFill>
                    <a:schemeClr val="accent3"/>
                  </a:solidFill>
                </a:ln>
              </a:rPr>
              <a:t>Metal Concentration &amp; Leachability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FB02F6-80D1-4BCC-8F0E-38686D293E02}"/>
              </a:ext>
            </a:extLst>
          </p:cNvPr>
          <p:cNvSpPr/>
          <p:nvPr/>
        </p:nvSpPr>
        <p:spPr>
          <a:xfrm>
            <a:off x="313544" y="1121892"/>
            <a:ext cx="889987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AU" b="1" dirty="0"/>
              <a:t>Result</a:t>
            </a:r>
          </a:p>
        </p:txBody>
      </p:sp>
      <p:pic>
        <p:nvPicPr>
          <p:cNvPr id="8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9CC3E626-E881-41D9-943C-697F09C5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31" y="1060721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BC95D8-366C-4D59-888E-3A89665BA6D8}"/>
              </a:ext>
            </a:extLst>
          </p:cNvPr>
          <p:cNvSpPr txBox="1"/>
          <p:nvPr/>
        </p:nvSpPr>
        <p:spPr>
          <a:xfrm>
            <a:off x="446824" y="2241502"/>
            <a:ext cx="3909383" cy="4898252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dirty="0"/>
              <a:t>↓ ↓ Mercury and arsenic completely removed in hearth</a:t>
            </a:r>
            <a:br>
              <a:rPr lang="en-AU" dirty="0"/>
            </a:br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↑ (expected) 50% increase in other metals e.g. chromium, lead and zinc however</a:t>
            </a:r>
            <a:br>
              <a:rPr lang="en-AU" dirty="0"/>
            </a:b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↓ 8-10x leachability of  chromium</a:t>
            </a:r>
            <a:br>
              <a:rPr lang="en-AU" dirty="0"/>
            </a:br>
            <a:r>
              <a:rPr lang="en-AU" dirty="0"/>
              <a:t>and other metals in biochar vs biosolid</a:t>
            </a:r>
            <a:br>
              <a:rPr lang="en-AU" dirty="0"/>
            </a:br>
            <a:endParaRPr lang="en-AU" dirty="0"/>
          </a:p>
          <a:p>
            <a:pPr marL="285750" indent="-285750">
              <a:buFontTx/>
              <a:buChar char="-"/>
            </a:pPr>
            <a:r>
              <a:rPr lang="en-AU" dirty="0"/>
              <a:t>Biochar chemically adsorbs much more than biosolid, new codes will factor this</a:t>
            </a:r>
          </a:p>
          <a:p>
            <a:pPr marL="285750" indent="-285750">
              <a:buFontTx/>
              <a:buChar char="-"/>
            </a:pPr>
            <a:endParaRPr lang="en-AU" dirty="0"/>
          </a:p>
          <a:p>
            <a:pPr marL="342900" indent="-342900">
              <a:buFontTx/>
              <a:buChar char="-"/>
            </a:pPr>
            <a:endParaRPr lang="en-AU" sz="2400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ED9A1667-F502-49DA-BCAE-EB6C40445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207" y="1415885"/>
            <a:ext cx="7879246" cy="3854616"/>
          </a:xfrm>
          <a:prstGeom prst="rect">
            <a:avLst/>
          </a:prstGeom>
        </p:spPr>
      </p:pic>
      <p:pic>
        <p:nvPicPr>
          <p:cNvPr id="9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0FC075B1-3ECE-4DF2-B729-EEFD44B8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18" y="1060721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66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73596"/>
            <a:ext cx="11505525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Consumable Operating Costs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2630-77CB-4E25-A806-BD7E71F61CA2}"/>
              </a:ext>
            </a:extLst>
          </p:cNvPr>
          <p:cNvSpPr/>
          <p:nvPr/>
        </p:nvSpPr>
        <p:spPr>
          <a:xfrm>
            <a:off x="431370" y="1366186"/>
            <a:ext cx="416603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u="sng" dirty="0"/>
              <a:t>Test</a:t>
            </a:r>
          </a:p>
          <a:p>
            <a:endParaRPr lang="en-AU" b="1" u="sng" dirty="0"/>
          </a:p>
          <a:p>
            <a:r>
              <a:rPr lang="en-AU" dirty="0"/>
              <a:t>Quantify</a:t>
            </a:r>
            <a:br>
              <a:rPr lang="en-AU" b="1" u="sng" dirty="0"/>
            </a:br>
            <a:endParaRPr lang="en-AU" b="1" u="sng" dirty="0"/>
          </a:p>
          <a:p>
            <a:r>
              <a:rPr lang="en-AU" dirty="0"/>
              <a:t>- Power consumption</a:t>
            </a:r>
          </a:p>
          <a:p>
            <a:endParaRPr lang="en-AU" dirty="0"/>
          </a:p>
          <a:p>
            <a:r>
              <a:rPr lang="en-AU" dirty="0"/>
              <a:t>- Chemical </a:t>
            </a:r>
            <a:br>
              <a:rPr lang="en-AU" dirty="0"/>
            </a:br>
            <a:r>
              <a:rPr lang="en-AU" dirty="0"/>
              <a:t>(urea and magnesium hydroxide)</a:t>
            </a:r>
          </a:p>
          <a:p>
            <a:endParaRPr lang="en-AU" dirty="0"/>
          </a:p>
          <a:p>
            <a:r>
              <a:rPr lang="en-AU" dirty="0"/>
              <a:t>- Diesel for start-up </a:t>
            </a:r>
          </a:p>
          <a:p>
            <a:endParaRPr lang="en-AU" dirty="0"/>
          </a:p>
          <a:p>
            <a:r>
              <a:rPr lang="en-AU" dirty="0"/>
              <a:t>- No maintenance or operator costs included</a:t>
            </a:r>
            <a:endParaRPr lang="en-NZ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5BCF2B-BAB2-46B6-9A64-0BF44516FF10}"/>
              </a:ext>
            </a:extLst>
          </p:cNvPr>
          <p:cNvSpPr/>
          <p:nvPr/>
        </p:nvSpPr>
        <p:spPr>
          <a:xfrm>
            <a:off x="4443860" y="1282586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u="sng" dirty="0"/>
              <a:t>Result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A7903-3ECA-472E-9800-01A4A78F2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68" t="62596" r="32579" b="11859"/>
          <a:stretch/>
        </p:blipFill>
        <p:spPr>
          <a:xfrm>
            <a:off x="4418460" y="1780740"/>
            <a:ext cx="7286418" cy="2864209"/>
          </a:xfrm>
          <a:prstGeom prst="rect">
            <a:avLst/>
          </a:prstGeom>
        </p:spPr>
      </p:pic>
      <p:pic>
        <p:nvPicPr>
          <p:cNvPr id="7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49FDF6E4-E53B-4EE6-99FA-5F709B9E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68" y="890753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870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73596"/>
            <a:ext cx="11505525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Results- Carbon Footprint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EE97D-825D-4A7C-83A0-223FFDFBF3E6}"/>
              </a:ext>
            </a:extLst>
          </p:cNvPr>
          <p:cNvSpPr/>
          <p:nvPr/>
        </p:nvSpPr>
        <p:spPr>
          <a:xfrm>
            <a:off x="6042892" y="948496"/>
            <a:ext cx="50974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u="sng" dirty="0">
                <a:latin typeface="Arial" panose="020B0604020202020204" pitchFamily="34" charset="0"/>
              </a:rPr>
              <a:t>Result</a:t>
            </a:r>
          </a:p>
          <a:p>
            <a:endParaRPr lang="en-NZ" b="1" u="sng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NZ" dirty="0"/>
              <a:t> </a:t>
            </a:r>
            <a:r>
              <a:rPr lang="en-AU" dirty="0"/>
              <a:t>↓ </a:t>
            </a:r>
            <a:r>
              <a:rPr lang="en-NZ" dirty="0"/>
              <a:t>40% in 2029</a:t>
            </a:r>
          </a:p>
          <a:p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 </a:t>
            </a:r>
            <a:r>
              <a:rPr lang="en-AU" dirty="0"/>
              <a:t>↓ </a:t>
            </a:r>
            <a:r>
              <a:rPr lang="en-NZ" dirty="0"/>
              <a:t>20-25% through gasification process alone</a:t>
            </a:r>
          </a:p>
          <a:p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Gasification sequesters 20-25% of the carbon in soil for hundreds to thousands of years</a:t>
            </a:r>
            <a:br>
              <a:rPr lang="en-NZ" dirty="0"/>
            </a:b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>
                <a:latin typeface="Arial" panose="020B0604020202020204" pitchFamily="34" charset="0"/>
              </a:rPr>
              <a:t>Gasification plant &gt; transport savings for carbon emission lowering</a:t>
            </a:r>
          </a:p>
          <a:p>
            <a:endParaRPr lang="en-NZ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9E9E2D-1EED-4E1C-9D1A-C4CACFA272DE}"/>
              </a:ext>
            </a:extLst>
          </p:cNvPr>
          <p:cNvSpPr/>
          <p:nvPr/>
        </p:nvSpPr>
        <p:spPr>
          <a:xfrm>
            <a:off x="659916" y="856734"/>
            <a:ext cx="5002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u="sng" dirty="0"/>
              <a:t>Test</a:t>
            </a:r>
          </a:p>
          <a:p>
            <a:r>
              <a:rPr lang="en-NZ" dirty="0">
                <a:latin typeface="Arial" panose="020B0604020202020204" pitchFamily="34" charset="0"/>
              </a:rPr>
              <a:t>Calcs of BAU vs biosolid gasification (</a:t>
            </a:r>
            <a:r>
              <a:rPr lang="en-NZ" dirty="0"/>
              <a:t>2029)</a:t>
            </a:r>
          </a:p>
          <a:p>
            <a:endParaRPr lang="en-NZ" dirty="0"/>
          </a:p>
          <a:p>
            <a:r>
              <a:rPr lang="en-NZ" dirty="0"/>
              <a:t>Carbon emissions from</a:t>
            </a:r>
            <a:br>
              <a:rPr lang="en-NZ" dirty="0"/>
            </a:b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Trucking/transport</a:t>
            </a:r>
            <a:br>
              <a:rPr lang="en-NZ" dirty="0"/>
            </a:b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Power</a:t>
            </a:r>
            <a:br>
              <a:rPr lang="en-NZ" dirty="0"/>
            </a:b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Carbon mineralisation of biosolid when applied to land/ landfill</a:t>
            </a:r>
            <a:br>
              <a:rPr lang="en-NZ" dirty="0"/>
            </a:b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Biochar chemical properties</a:t>
            </a:r>
          </a:p>
          <a:p>
            <a:pPr marL="285750" indent="-285750">
              <a:buFontTx/>
              <a:buChar char="-"/>
            </a:pPr>
            <a:endParaRPr lang="en-NZ" dirty="0"/>
          </a:p>
          <a:p>
            <a:pPr marL="285750" indent="-285750">
              <a:buFontTx/>
              <a:buChar char="-"/>
            </a:pPr>
            <a:endParaRPr lang="en-NZ" dirty="0"/>
          </a:p>
          <a:p>
            <a:endParaRPr lang="en-NZ" dirty="0"/>
          </a:p>
        </p:txBody>
      </p:sp>
      <p:pic>
        <p:nvPicPr>
          <p:cNvPr id="8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D9FE9D67-BBDE-45F1-87FB-971ABF9D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32" y="840429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A4994944-1E47-45C3-89B1-73E785A5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23" y="840429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Green Smiley Face, Download Free Green Smiley Face png ...">
            <a:extLst>
              <a:ext uri="{FF2B5EF4-FFF2-40B4-BE49-F238E27FC236}">
                <a16:creationId xmlns:a16="http://schemas.microsoft.com/office/drawing/2014/main" id="{A48F9794-1159-49AE-9601-519E02EE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806" y="856733"/>
            <a:ext cx="889987" cy="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ECFD07A-0030-47B2-B326-57BB449B9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25"/>
          <a:stretch/>
        </p:blipFill>
        <p:spPr>
          <a:xfrm>
            <a:off x="2026492" y="4760684"/>
            <a:ext cx="5911896" cy="209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83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FF203-35C3-4984-85DF-6BB5A73A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73596"/>
            <a:ext cx="11505525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Biochar Reuse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EE97D-825D-4A7C-83A0-223FFDFBF3E6}"/>
              </a:ext>
            </a:extLst>
          </p:cNvPr>
          <p:cNvSpPr/>
          <p:nvPr/>
        </p:nvSpPr>
        <p:spPr>
          <a:xfrm>
            <a:off x="255105" y="909921"/>
            <a:ext cx="63623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2020 Bridle  Consulting report</a:t>
            </a:r>
          </a:p>
          <a:p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Fertiliser supplement (agriculture) - $40/tonne</a:t>
            </a:r>
          </a:p>
          <a:p>
            <a:pPr marL="285750" indent="-285750">
              <a:buFontTx/>
              <a:buChar char="-"/>
            </a:pP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Fuel, 20J/tonne - $265/tonne</a:t>
            </a:r>
          </a:p>
          <a:p>
            <a:pPr marL="285750" indent="-285750">
              <a:buFontTx/>
              <a:buChar char="-"/>
            </a:pPr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Ingredient for insulating bricks and paves</a:t>
            </a:r>
          </a:p>
          <a:p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Activated carbon replacement (treatment + odour control)</a:t>
            </a:r>
          </a:p>
          <a:p>
            <a:endParaRPr lang="en-NZ" dirty="0"/>
          </a:p>
          <a:p>
            <a:pPr marL="285750" indent="-285750">
              <a:buFontTx/>
              <a:buChar char="-"/>
            </a:pPr>
            <a:r>
              <a:rPr lang="en-NZ" dirty="0"/>
              <a:t>Metallurgic redundant</a:t>
            </a:r>
          </a:p>
          <a:p>
            <a:pPr marL="285750" indent="-285750">
              <a:buFontTx/>
              <a:buChar char="-"/>
            </a:pPr>
            <a:endParaRPr lang="en-NZ" dirty="0"/>
          </a:p>
          <a:p>
            <a:pPr marL="285750" indent="-285750">
              <a:buFontTx/>
              <a:buChar char="-"/>
            </a:pPr>
            <a:r>
              <a:rPr lang="en-NZ" b="1" dirty="0"/>
              <a:t>Bonus: </a:t>
            </a:r>
            <a:r>
              <a:rPr lang="en-NZ" dirty="0"/>
              <a:t>carbon credits can be sold - $120/tonne</a:t>
            </a:r>
          </a:p>
          <a:p>
            <a:pPr marL="285750" indent="-285750">
              <a:buFontTx/>
              <a:buChar char="-"/>
            </a:pPr>
            <a:endParaRPr lang="en-NZ" dirty="0"/>
          </a:p>
          <a:p>
            <a:pPr marL="285750" indent="-285750">
              <a:buFontTx/>
              <a:buChar char="-"/>
            </a:pPr>
            <a:r>
              <a:rPr lang="en-NZ" b="1" dirty="0"/>
              <a:t>Logan City Council projected to earn </a:t>
            </a:r>
            <a:br>
              <a:rPr lang="en-NZ" b="1" dirty="0"/>
            </a:br>
            <a:r>
              <a:rPr lang="en-NZ" b="1" dirty="0">
                <a:solidFill>
                  <a:srgbClr val="FF0000"/>
                </a:solidFill>
              </a:rPr>
              <a:t>&gt;1$M revenue/year</a:t>
            </a:r>
            <a:endParaRPr lang="en-NZ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EB2D1-8501-4B74-9675-B40E304327B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9566" y="173596"/>
            <a:ext cx="4355214" cy="3255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7F275-8DE1-485C-BAB7-1ADDA61D2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355" y="3533900"/>
            <a:ext cx="4725755" cy="3150503"/>
          </a:xfrm>
          <a:prstGeom prst="rect">
            <a:avLst/>
          </a:prstGeom>
        </p:spPr>
      </p:pic>
      <p:pic>
        <p:nvPicPr>
          <p:cNvPr id="19458" name="Picture 2" descr="null">
            <a:extLst>
              <a:ext uri="{FF2B5EF4-FFF2-40B4-BE49-F238E27FC236}">
                <a16:creationId xmlns:a16="http://schemas.microsoft.com/office/drawing/2014/main" id="{5C157333-F663-426D-A55C-A1AE92D8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97" y="2323236"/>
            <a:ext cx="2769496" cy="24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249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6F548-AEBA-4A65-87D4-F6833B548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72" y="1542006"/>
            <a:ext cx="11700574" cy="48477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B3084C-B965-473C-A7BD-8525DD58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75" y="376542"/>
            <a:ext cx="10706100" cy="864000"/>
          </a:xfrm>
        </p:spPr>
        <p:txBody>
          <a:bodyPr>
            <a:norm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-Finally! Full Plant</a:t>
            </a:r>
          </a:p>
        </p:txBody>
      </p:sp>
    </p:spTree>
    <p:extLst>
      <p:ext uri="{BB962C8B-B14F-4D97-AF65-F5344CB8AC3E}">
        <p14:creationId xmlns:p14="http://schemas.microsoft.com/office/powerpoint/2010/main" val="1823542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9F60A69E-A363-4E63-92B6-B8B94B8F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941" y="249212"/>
            <a:ext cx="10162435" cy="579444"/>
          </a:xfrm>
        </p:spPr>
        <p:txBody>
          <a:bodyPr/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</a:rPr>
              <a:t>Building Construction (Oct 2021)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04818-B195-4450-A1CC-9477EAD2EB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00" y="853298"/>
            <a:ext cx="10381129" cy="57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02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9F60A69E-A363-4E63-92B6-B8B94B8F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941" y="249212"/>
            <a:ext cx="10162435" cy="579444"/>
          </a:xfrm>
        </p:spPr>
        <p:txBody>
          <a:bodyPr/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</a:rPr>
              <a:t>Building Construction (Oct 2021)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CFB61-51FA-446E-8081-3AFB6D8D1D6F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00" y="913716"/>
            <a:ext cx="8725789" cy="5695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500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9F60A69E-A363-4E63-92B6-B8B94B8F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941" y="249212"/>
            <a:ext cx="10162435" cy="579444"/>
          </a:xfrm>
        </p:spPr>
        <p:txBody>
          <a:bodyPr/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</a:rPr>
              <a:t>Solar Panels 1MW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FE4211-A469-443A-851F-ADACDFB1E5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79816" y="884593"/>
            <a:ext cx="9596432" cy="5685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979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F2706-04DE-40FB-B5EE-0C73F1A0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08" y="206487"/>
            <a:ext cx="10706100" cy="864000"/>
          </a:xfrm>
        </p:spPr>
        <p:txBody>
          <a:bodyPr>
            <a:no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Australia’s First Commercial Biosolids Biochar</a:t>
            </a:r>
          </a:p>
        </p:txBody>
      </p:sp>
      <p:pic>
        <p:nvPicPr>
          <p:cNvPr id="1026" name="Picture 1" descr="A picture containing person, spectacles&#10;&#10;Description automatically generated">
            <a:extLst>
              <a:ext uri="{FF2B5EF4-FFF2-40B4-BE49-F238E27FC236}">
                <a16:creationId xmlns:a16="http://schemas.microsoft.com/office/drawing/2014/main" id="{0605A0E5-7E78-423D-9BB3-2BC006F2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08" y="1262192"/>
            <a:ext cx="40544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6C5131-99F2-4D95-9F6B-19BF8DDE403E}"/>
              </a:ext>
            </a:extLst>
          </p:cNvPr>
          <p:cNvSpPr txBox="1"/>
          <p:nvPr/>
        </p:nvSpPr>
        <p:spPr>
          <a:xfrm flipH="1">
            <a:off x="6267225" y="1692758"/>
            <a:ext cx="3029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Loganholme WWTP</a:t>
            </a:r>
          </a:p>
          <a:p>
            <a:endParaRPr lang="en-AU" dirty="0"/>
          </a:p>
          <a:p>
            <a:r>
              <a:rPr lang="en-AU" dirty="0"/>
              <a:t>11</a:t>
            </a:r>
            <a:r>
              <a:rPr lang="en-AU" baseline="30000" dirty="0"/>
              <a:t>th</a:t>
            </a:r>
            <a:r>
              <a:rPr lang="en-AU" dirty="0"/>
              <a:t> April 2022</a:t>
            </a:r>
          </a:p>
        </p:txBody>
      </p:sp>
      <p:pic>
        <p:nvPicPr>
          <p:cNvPr id="6146" name="Picture 2" descr="Australian-first, $28 million biosolids plant opened at Loganholme -  Australian Manufacturing Forum">
            <a:extLst>
              <a:ext uri="{FF2B5EF4-FFF2-40B4-BE49-F238E27FC236}">
                <a16:creationId xmlns:a16="http://schemas.microsoft.com/office/drawing/2014/main" id="{292339B4-14FC-4341-BE2A-9F668F84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75" y="3238360"/>
            <a:ext cx="6032926" cy="301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9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NZ low reuse reasons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A9B6E4-1FFF-476A-8B70-740925F32322}"/>
              </a:ext>
            </a:extLst>
          </p:cNvPr>
          <p:cNvSpPr txBox="1"/>
          <p:nvPr/>
        </p:nvSpPr>
        <p:spPr>
          <a:xfrm>
            <a:off x="3228146" y="1003743"/>
            <a:ext cx="8620602" cy="492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AutoNum type="arabicParenR"/>
            </a:pPr>
            <a:r>
              <a:rPr lang="en-NZ" dirty="0"/>
              <a:t>Cheap </a:t>
            </a:r>
          </a:p>
          <a:p>
            <a:pPr marL="342900" indent="-342900">
              <a:lnSpc>
                <a:spcPct val="300000"/>
              </a:lnSpc>
              <a:buAutoNum type="arabicParenR"/>
            </a:pPr>
            <a:r>
              <a:rPr lang="en-NZ" dirty="0"/>
              <a:t>Disposal issue vs reuse potential</a:t>
            </a:r>
          </a:p>
          <a:p>
            <a:pPr marL="342900" indent="-342900">
              <a:lnSpc>
                <a:spcPct val="300000"/>
              </a:lnSpc>
              <a:buAutoNum type="arabicParenR"/>
            </a:pPr>
            <a:r>
              <a:rPr lang="en-NZ" dirty="0"/>
              <a:t>Negative culture perception- land application</a:t>
            </a:r>
          </a:p>
          <a:p>
            <a:pPr marL="342900" indent="-342900">
              <a:lnSpc>
                <a:spcPct val="300000"/>
              </a:lnSpc>
              <a:buAutoNum type="arabicParenR"/>
            </a:pPr>
            <a:r>
              <a:rPr lang="en-NZ" dirty="0"/>
              <a:t>Limited national experience in biosolid management technologies and practises</a:t>
            </a:r>
          </a:p>
          <a:p>
            <a:pPr algn="ctr">
              <a:lnSpc>
                <a:spcPct val="300000"/>
              </a:lnSpc>
            </a:pPr>
            <a:r>
              <a:rPr lang="en-NZ" i="1" dirty="0"/>
              <a:t>Just easier to throw it away…</a:t>
            </a:r>
            <a:br>
              <a:rPr lang="en-NZ" dirty="0"/>
            </a:br>
            <a:endParaRPr lang="en-NZ" dirty="0"/>
          </a:p>
        </p:txBody>
      </p:sp>
      <p:pic>
        <p:nvPicPr>
          <p:cNvPr id="13314" name="Picture 2" descr="Cheap Deals for Frugal People That Only Cost $1">
            <a:extLst>
              <a:ext uri="{FF2B5EF4-FFF2-40B4-BE49-F238E27FC236}">
                <a16:creationId xmlns:a16="http://schemas.microsoft.com/office/drawing/2014/main" id="{2BF6C5C3-A0EA-49AD-B1B4-C7496355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56" y="1260739"/>
            <a:ext cx="1857215" cy="13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ww Ewe GIF - Eww Ewe Gross - Discover &amp; Share GIFs">
            <a:extLst>
              <a:ext uri="{FF2B5EF4-FFF2-40B4-BE49-F238E27FC236}">
                <a16:creationId xmlns:a16="http://schemas.microsoft.com/office/drawing/2014/main" id="{5354BD78-3516-40F3-AE33-B8ACD71685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3" y="2907371"/>
            <a:ext cx="19050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onfused Man Giving I Don't Know Gesture Stock Photo, Picture And Royalty  Free Image. Image 51506390.">
            <a:extLst>
              <a:ext uri="{FF2B5EF4-FFF2-40B4-BE49-F238E27FC236}">
                <a16:creationId xmlns:a16="http://schemas.microsoft.com/office/drawing/2014/main" id="{E112B036-E2A5-42C8-A8F4-C9A8E033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9" y="4348542"/>
            <a:ext cx="2138110" cy="14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21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F2706-04DE-40FB-B5EE-0C73F1A0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08" y="206487"/>
            <a:ext cx="10706100" cy="864000"/>
          </a:xfrm>
        </p:spPr>
        <p:txBody>
          <a:bodyPr>
            <a:no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Feasibility in NZ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D5FB7-0217-42C0-9B0D-A4B1850954FE}"/>
              </a:ext>
            </a:extLst>
          </p:cNvPr>
          <p:cNvSpPr txBox="1"/>
          <p:nvPr/>
        </p:nvSpPr>
        <p:spPr>
          <a:xfrm flipH="1">
            <a:off x="4940300" y="1339206"/>
            <a:ext cx="8045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20,000 EP min</a:t>
            </a:r>
          </a:p>
          <a:p>
            <a:endParaRPr lang="en-AU" dirty="0"/>
          </a:p>
          <a:p>
            <a:r>
              <a:rPr lang="en-AU" dirty="0"/>
              <a:t>Tends to favour more intensified areas (Auckland, Wellington, </a:t>
            </a:r>
            <a:r>
              <a:rPr lang="en-AU" dirty="0" err="1"/>
              <a:t>Chch</a:t>
            </a:r>
            <a:r>
              <a:rPr lang="en-AU" dirty="0"/>
              <a:t>)</a:t>
            </a:r>
            <a:br>
              <a:rPr lang="en-AU" dirty="0"/>
            </a:br>
            <a:r>
              <a:rPr lang="en-AU" dirty="0"/>
              <a:t>↑ rate base, ↑ access to skill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Places that already thermally dry sludge</a:t>
            </a:r>
          </a:p>
          <a:p>
            <a:endParaRPr lang="en-AU" dirty="0"/>
          </a:p>
          <a:p>
            <a:r>
              <a:rPr lang="en-AU" dirty="0"/>
              <a:t>Places with limited access to landfill or environmental constraints </a:t>
            </a:r>
          </a:p>
          <a:p>
            <a:endParaRPr lang="en-AU" dirty="0"/>
          </a:p>
          <a:p>
            <a:r>
              <a:rPr lang="en-AU" dirty="0"/>
              <a:t>Centralised point for many smaller communities</a:t>
            </a:r>
          </a:p>
        </p:txBody>
      </p:sp>
      <p:pic>
        <p:nvPicPr>
          <p:cNvPr id="9220" name="Picture 4" descr="New Zealand Wall Maps">
            <a:extLst>
              <a:ext uri="{FF2B5EF4-FFF2-40B4-BE49-F238E27FC236}">
                <a16:creationId xmlns:a16="http://schemas.microsoft.com/office/drawing/2014/main" id="{9281A1F6-8A10-489B-B276-E464F1D4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070487"/>
            <a:ext cx="3681412" cy="52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CAE7C-6348-4AF3-85B9-99D1C2DADF98}"/>
              </a:ext>
            </a:extLst>
          </p:cNvPr>
          <p:cNvSpPr/>
          <p:nvPr/>
        </p:nvSpPr>
        <p:spPr>
          <a:xfrm>
            <a:off x="2286794" y="4452560"/>
            <a:ext cx="227806" cy="2464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1806F3-F07A-468C-AE7A-7EE0F87A3C49}"/>
              </a:ext>
            </a:extLst>
          </p:cNvPr>
          <p:cNvSpPr/>
          <p:nvPr/>
        </p:nvSpPr>
        <p:spPr>
          <a:xfrm>
            <a:off x="2883694" y="2204660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13BF18-E83F-4340-8921-9C15AECA2396}"/>
              </a:ext>
            </a:extLst>
          </p:cNvPr>
          <p:cNvSpPr/>
          <p:nvPr/>
        </p:nvSpPr>
        <p:spPr>
          <a:xfrm>
            <a:off x="2997597" y="3585273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2F398-4623-4878-BCAD-C16CCA929954}"/>
              </a:ext>
            </a:extLst>
          </p:cNvPr>
          <p:cNvSpPr/>
          <p:nvPr/>
        </p:nvSpPr>
        <p:spPr>
          <a:xfrm>
            <a:off x="2731691" y="2974853"/>
            <a:ext cx="227806" cy="2464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C680F9-7FFA-4086-836F-4527F3FBFE91}"/>
              </a:ext>
            </a:extLst>
          </p:cNvPr>
          <p:cNvSpPr/>
          <p:nvPr/>
        </p:nvSpPr>
        <p:spPr>
          <a:xfrm>
            <a:off x="2921000" y="2723998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4D455B-5E3F-4E85-9C49-9FF3B51DE7ED}"/>
              </a:ext>
            </a:extLst>
          </p:cNvPr>
          <p:cNvSpPr/>
          <p:nvPr/>
        </p:nvSpPr>
        <p:spPr>
          <a:xfrm>
            <a:off x="2154067" y="3774120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C4EFDD-7444-40C7-A3CC-A234F9CCCBE5}"/>
              </a:ext>
            </a:extLst>
          </p:cNvPr>
          <p:cNvSpPr/>
          <p:nvPr/>
        </p:nvSpPr>
        <p:spPr>
          <a:xfrm>
            <a:off x="3542903" y="2727777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A79184-C316-43D4-88FA-622F5FCA1A87}"/>
              </a:ext>
            </a:extLst>
          </p:cNvPr>
          <p:cNvSpPr/>
          <p:nvPr/>
        </p:nvSpPr>
        <p:spPr>
          <a:xfrm>
            <a:off x="4635500" y="1924997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A680EA-E6FC-4AA0-8F8F-4556C2014581}"/>
              </a:ext>
            </a:extLst>
          </p:cNvPr>
          <p:cNvSpPr/>
          <p:nvPr/>
        </p:nvSpPr>
        <p:spPr>
          <a:xfrm>
            <a:off x="1461294" y="4833560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6F6141-9357-4C23-8013-CF9DAD24D7EE}"/>
              </a:ext>
            </a:extLst>
          </p:cNvPr>
          <p:cNvSpPr/>
          <p:nvPr/>
        </p:nvSpPr>
        <p:spPr>
          <a:xfrm>
            <a:off x="1562497" y="5255146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3A3A29-3679-4AD7-8571-8D90F66C552A}"/>
              </a:ext>
            </a:extLst>
          </p:cNvPr>
          <p:cNvSpPr/>
          <p:nvPr/>
        </p:nvSpPr>
        <p:spPr>
          <a:xfrm>
            <a:off x="2693194" y="1872439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FE07D8-3A20-4F0B-A380-FA2FC454853A}"/>
              </a:ext>
            </a:extLst>
          </p:cNvPr>
          <p:cNvSpPr/>
          <p:nvPr/>
        </p:nvSpPr>
        <p:spPr>
          <a:xfrm>
            <a:off x="1770176" y="4452560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BD2F77-B110-4774-A862-99D7F2D09310}"/>
              </a:ext>
            </a:extLst>
          </p:cNvPr>
          <p:cNvSpPr/>
          <p:nvPr/>
        </p:nvSpPr>
        <p:spPr>
          <a:xfrm>
            <a:off x="3187303" y="3221293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BFE0D6-A318-40A0-AB65-4DEF2FCCD0D6}"/>
              </a:ext>
            </a:extLst>
          </p:cNvPr>
          <p:cNvSpPr/>
          <p:nvPr/>
        </p:nvSpPr>
        <p:spPr>
          <a:xfrm>
            <a:off x="3225800" y="2800926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BE9564-B6C4-4480-AA2D-C315405D9C2D}"/>
              </a:ext>
            </a:extLst>
          </p:cNvPr>
          <p:cNvSpPr/>
          <p:nvPr/>
        </p:nvSpPr>
        <p:spPr>
          <a:xfrm>
            <a:off x="4660106" y="3035299"/>
            <a:ext cx="227806" cy="2464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399F65-4EDA-4CA4-A70D-B7F4AD3B81CB}"/>
              </a:ext>
            </a:extLst>
          </p:cNvPr>
          <p:cNvSpPr/>
          <p:nvPr/>
        </p:nvSpPr>
        <p:spPr>
          <a:xfrm>
            <a:off x="4635500" y="3650900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280C7D-B535-4308-AFE7-DDC77D6D90E8}"/>
              </a:ext>
            </a:extLst>
          </p:cNvPr>
          <p:cNvSpPr/>
          <p:nvPr/>
        </p:nvSpPr>
        <p:spPr>
          <a:xfrm>
            <a:off x="4635500" y="4194053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EE385AF-FAC5-4954-BEAD-844E73121DDC}"/>
              </a:ext>
            </a:extLst>
          </p:cNvPr>
          <p:cNvSpPr/>
          <p:nvPr/>
        </p:nvSpPr>
        <p:spPr>
          <a:xfrm>
            <a:off x="2058988" y="4138739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8427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F2706-04DE-40FB-B5EE-0C73F1A0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08" y="206487"/>
            <a:ext cx="10706100" cy="864000"/>
          </a:xfrm>
        </p:spPr>
        <p:txBody>
          <a:bodyPr>
            <a:noAutofit/>
          </a:bodyPr>
          <a:lstStyle/>
          <a:p>
            <a:r>
              <a:rPr lang="en-AU" sz="4000" b="1" dirty="0">
                <a:ln>
                  <a:solidFill>
                    <a:schemeClr val="accent3"/>
                  </a:solidFill>
                </a:ln>
              </a:rPr>
              <a:t>Benefits Gained in NZ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D5FB7-0217-42C0-9B0D-A4B1850954FE}"/>
              </a:ext>
            </a:extLst>
          </p:cNvPr>
          <p:cNvSpPr txBox="1"/>
          <p:nvPr/>
        </p:nvSpPr>
        <p:spPr>
          <a:xfrm flipH="1">
            <a:off x="4940299" y="1339206"/>
            <a:ext cx="65853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↓ 90% biosolid volume and associated costs</a:t>
            </a:r>
          </a:p>
          <a:p>
            <a:endParaRPr lang="en-AU" dirty="0"/>
          </a:p>
          <a:p>
            <a:r>
              <a:rPr lang="en-AU" dirty="0"/>
              <a:t>↓ emerging contaminants</a:t>
            </a:r>
          </a:p>
          <a:p>
            <a:endParaRPr lang="en-AU" dirty="0"/>
          </a:p>
          <a:p>
            <a:r>
              <a:rPr lang="en-AU" dirty="0"/>
              <a:t>↓ ~100% PFAS destruction</a:t>
            </a:r>
          </a:p>
          <a:p>
            <a:endParaRPr lang="en-AU" dirty="0"/>
          </a:p>
          <a:p>
            <a:r>
              <a:rPr lang="en-AU" dirty="0"/>
              <a:t>↓ &gt;20-25% carbon emission reduction through process alone</a:t>
            </a:r>
          </a:p>
          <a:p>
            <a:endParaRPr lang="en-AU" dirty="0"/>
          </a:p>
          <a:p>
            <a:r>
              <a:rPr lang="en-AU" dirty="0"/>
              <a:t>↑ grade, stable product with low </a:t>
            </a:r>
            <a:r>
              <a:rPr lang="en-AU" dirty="0" err="1"/>
              <a:t>leachbility</a:t>
            </a:r>
            <a:endParaRPr lang="en-AU" dirty="0"/>
          </a:p>
          <a:p>
            <a:endParaRPr lang="en-AU" dirty="0"/>
          </a:p>
          <a:p>
            <a:r>
              <a:rPr lang="en-AU" dirty="0"/>
              <a:t>↑ valuable product </a:t>
            </a:r>
          </a:p>
          <a:p>
            <a:endParaRPr lang="en-AU" dirty="0"/>
          </a:p>
          <a:p>
            <a:r>
              <a:rPr lang="en-AU" dirty="0"/>
              <a:t>A real plan to tackle both biosolid management and emerging contaminants in one go.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9220" name="Picture 4" descr="New Zealand Wall Maps">
            <a:extLst>
              <a:ext uri="{FF2B5EF4-FFF2-40B4-BE49-F238E27FC236}">
                <a16:creationId xmlns:a16="http://schemas.microsoft.com/office/drawing/2014/main" id="{9281A1F6-8A10-489B-B276-E464F1D4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070487"/>
            <a:ext cx="3681412" cy="52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CAE7C-6348-4AF3-85B9-99D1C2DADF98}"/>
              </a:ext>
            </a:extLst>
          </p:cNvPr>
          <p:cNvSpPr/>
          <p:nvPr/>
        </p:nvSpPr>
        <p:spPr>
          <a:xfrm>
            <a:off x="2286794" y="4452560"/>
            <a:ext cx="227806" cy="2464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1806F3-F07A-468C-AE7A-7EE0F87A3C49}"/>
              </a:ext>
            </a:extLst>
          </p:cNvPr>
          <p:cNvSpPr/>
          <p:nvPr/>
        </p:nvSpPr>
        <p:spPr>
          <a:xfrm>
            <a:off x="2883694" y="2204660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13BF18-E83F-4340-8921-9C15AECA2396}"/>
              </a:ext>
            </a:extLst>
          </p:cNvPr>
          <p:cNvSpPr/>
          <p:nvPr/>
        </p:nvSpPr>
        <p:spPr>
          <a:xfrm>
            <a:off x="2997597" y="3585273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2F398-4623-4878-BCAD-C16CCA929954}"/>
              </a:ext>
            </a:extLst>
          </p:cNvPr>
          <p:cNvSpPr/>
          <p:nvPr/>
        </p:nvSpPr>
        <p:spPr>
          <a:xfrm>
            <a:off x="2731691" y="2974853"/>
            <a:ext cx="227806" cy="2464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C680F9-7FFA-4086-836F-4527F3FBFE91}"/>
              </a:ext>
            </a:extLst>
          </p:cNvPr>
          <p:cNvSpPr/>
          <p:nvPr/>
        </p:nvSpPr>
        <p:spPr>
          <a:xfrm>
            <a:off x="2921000" y="2723998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4D455B-5E3F-4E85-9C49-9FF3B51DE7ED}"/>
              </a:ext>
            </a:extLst>
          </p:cNvPr>
          <p:cNvSpPr/>
          <p:nvPr/>
        </p:nvSpPr>
        <p:spPr>
          <a:xfrm>
            <a:off x="2154067" y="3774120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C4EFDD-7444-40C7-A3CC-A234F9CCCBE5}"/>
              </a:ext>
            </a:extLst>
          </p:cNvPr>
          <p:cNvSpPr/>
          <p:nvPr/>
        </p:nvSpPr>
        <p:spPr>
          <a:xfrm>
            <a:off x="3542903" y="2727777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A680EA-E6FC-4AA0-8F8F-4556C2014581}"/>
              </a:ext>
            </a:extLst>
          </p:cNvPr>
          <p:cNvSpPr/>
          <p:nvPr/>
        </p:nvSpPr>
        <p:spPr>
          <a:xfrm>
            <a:off x="1461294" y="4833560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6F6141-9357-4C23-8013-CF9DAD24D7EE}"/>
              </a:ext>
            </a:extLst>
          </p:cNvPr>
          <p:cNvSpPr/>
          <p:nvPr/>
        </p:nvSpPr>
        <p:spPr>
          <a:xfrm>
            <a:off x="1562497" y="5255146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3A3A29-3679-4AD7-8571-8D90F66C552A}"/>
              </a:ext>
            </a:extLst>
          </p:cNvPr>
          <p:cNvSpPr/>
          <p:nvPr/>
        </p:nvSpPr>
        <p:spPr>
          <a:xfrm>
            <a:off x="2693194" y="1872439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FE07D8-3A20-4F0B-A380-FA2FC454853A}"/>
              </a:ext>
            </a:extLst>
          </p:cNvPr>
          <p:cNvSpPr/>
          <p:nvPr/>
        </p:nvSpPr>
        <p:spPr>
          <a:xfrm>
            <a:off x="1770176" y="4452560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BD2F77-B110-4774-A862-99D7F2D09310}"/>
              </a:ext>
            </a:extLst>
          </p:cNvPr>
          <p:cNvSpPr/>
          <p:nvPr/>
        </p:nvSpPr>
        <p:spPr>
          <a:xfrm>
            <a:off x="3187303" y="3221293"/>
            <a:ext cx="227806" cy="246440"/>
          </a:xfrm>
          <a:prstGeom prst="ellipse">
            <a:avLst/>
          </a:prstGeom>
          <a:solidFill>
            <a:srgbClr val="C8607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BFE0D6-A318-40A0-AB65-4DEF2FCCD0D6}"/>
              </a:ext>
            </a:extLst>
          </p:cNvPr>
          <p:cNvSpPr/>
          <p:nvPr/>
        </p:nvSpPr>
        <p:spPr>
          <a:xfrm>
            <a:off x="3225800" y="2800926"/>
            <a:ext cx="227806" cy="24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EE385AF-FAC5-4954-BEAD-844E73121DDC}"/>
              </a:ext>
            </a:extLst>
          </p:cNvPr>
          <p:cNvSpPr/>
          <p:nvPr/>
        </p:nvSpPr>
        <p:spPr>
          <a:xfrm>
            <a:off x="2058988" y="4138739"/>
            <a:ext cx="227806" cy="24644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3885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96B5B11-2428-4417-B2CD-FCE79F732E49}"/>
              </a:ext>
            </a:extLst>
          </p:cNvPr>
          <p:cNvSpPr/>
          <p:nvPr/>
        </p:nvSpPr>
        <p:spPr>
          <a:xfrm>
            <a:off x="9191585" y="5267325"/>
            <a:ext cx="1705801" cy="12287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E4ED81-9F24-4008-86F7-DBE2C65C90C7}"/>
              </a:ext>
            </a:extLst>
          </p:cNvPr>
          <p:cNvSpPr/>
          <p:nvPr/>
        </p:nvSpPr>
        <p:spPr>
          <a:xfrm>
            <a:off x="7820025" y="3505200"/>
            <a:ext cx="2886075" cy="923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DCD25BE5-F384-4F69-9BDF-A926FFE56799}"/>
              </a:ext>
            </a:extLst>
          </p:cNvPr>
          <p:cNvSpPr/>
          <p:nvPr/>
        </p:nvSpPr>
        <p:spPr>
          <a:xfrm>
            <a:off x="5077413" y="2657475"/>
            <a:ext cx="132761" cy="33853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F60A69E-A363-4E63-92B6-B8B94B8F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88" y="540000"/>
            <a:ext cx="11095512" cy="437917"/>
          </a:xfrm>
        </p:spPr>
        <p:txBody>
          <a:bodyPr/>
          <a:lstStyle/>
          <a:p>
            <a:r>
              <a:rPr lang="en-US" sz="4000" b="1" dirty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</a:rPr>
              <a:t>Adaptable with Existing Processes </a:t>
            </a:r>
            <a:endParaRPr lang="en-AU" sz="4000" b="1" dirty="0">
              <a:ln>
                <a:solidFill>
                  <a:schemeClr val="accent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C9003C-C2DB-4CBD-B0F0-C94FE1726FC3}"/>
              </a:ext>
            </a:extLst>
          </p:cNvPr>
          <p:cNvSpPr/>
          <p:nvPr/>
        </p:nvSpPr>
        <p:spPr>
          <a:xfrm>
            <a:off x="1455852" y="1600805"/>
            <a:ext cx="1862381" cy="258644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D3D6BF-84AB-4319-BA9C-E0BC1B5E776C}"/>
              </a:ext>
            </a:extLst>
          </p:cNvPr>
          <p:cNvSpPr/>
          <p:nvPr/>
        </p:nvSpPr>
        <p:spPr>
          <a:xfrm>
            <a:off x="1574079" y="1853135"/>
            <a:ext cx="1550121" cy="30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604DE0-CAAD-47CE-B08A-515B30DB9B27}"/>
              </a:ext>
            </a:extLst>
          </p:cNvPr>
          <p:cNvSpPr/>
          <p:nvPr/>
        </p:nvSpPr>
        <p:spPr>
          <a:xfrm>
            <a:off x="1575848" y="2312988"/>
            <a:ext cx="1548352" cy="495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057242-1E90-451C-BF4D-16938BAB5787}"/>
              </a:ext>
            </a:extLst>
          </p:cNvPr>
          <p:cNvSpPr/>
          <p:nvPr/>
        </p:nvSpPr>
        <p:spPr>
          <a:xfrm>
            <a:off x="1571624" y="2952751"/>
            <a:ext cx="1571625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B9837-FCE8-4CB6-B070-5F3174F61B5B}"/>
              </a:ext>
            </a:extLst>
          </p:cNvPr>
          <p:cNvSpPr txBox="1"/>
          <p:nvPr/>
        </p:nvSpPr>
        <p:spPr>
          <a:xfrm>
            <a:off x="1621412" y="1910189"/>
            <a:ext cx="19409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/>
              <a:t>WAS (dewatered)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5FBEE4-0E00-4453-B172-4C5A30F42792}"/>
              </a:ext>
            </a:extLst>
          </p:cNvPr>
          <p:cNvSpPr txBox="1"/>
          <p:nvPr/>
        </p:nvSpPr>
        <p:spPr>
          <a:xfrm>
            <a:off x="1362075" y="2312988"/>
            <a:ext cx="190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Digestion (anaerobic/ dewatered)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E44131-61ED-42AF-B7FB-4344397CD501}"/>
              </a:ext>
            </a:extLst>
          </p:cNvPr>
          <p:cNvSpPr/>
          <p:nvPr/>
        </p:nvSpPr>
        <p:spPr>
          <a:xfrm>
            <a:off x="4197776" y="2312988"/>
            <a:ext cx="1898224" cy="21050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896B704-4E2C-4229-9FC5-CD516F57B302}"/>
              </a:ext>
            </a:extLst>
          </p:cNvPr>
          <p:cNvSpPr/>
          <p:nvPr/>
        </p:nvSpPr>
        <p:spPr>
          <a:xfrm>
            <a:off x="4381697" y="3621072"/>
            <a:ext cx="1555423" cy="5112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FD7B315-29AD-44A5-8BF6-325C184BA85E}"/>
              </a:ext>
            </a:extLst>
          </p:cNvPr>
          <p:cNvSpPr/>
          <p:nvPr/>
        </p:nvSpPr>
        <p:spPr>
          <a:xfrm>
            <a:off x="7654565" y="5289550"/>
            <a:ext cx="1451336" cy="1206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81DD9B-6F36-4C24-990C-3FD9A436ED8D}"/>
              </a:ext>
            </a:extLst>
          </p:cNvPr>
          <p:cNvSpPr txBox="1"/>
          <p:nvPr/>
        </p:nvSpPr>
        <p:spPr>
          <a:xfrm>
            <a:off x="8877596" y="3749531"/>
            <a:ext cx="14108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/>
              <a:t>Biochar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8D371FDB-9EDD-4BB5-9E56-43EF688C5E2C}"/>
              </a:ext>
            </a:extLst>
          </p:cNvPr>
          <p:cNvSpPr/>
          <p:nvPr/>
        </p:nvSpPr>
        <p:spPr>
          <a:xfrm>
            <a:off x="5943600" y="3805866"/>
            <a:ext cx="1895475" cy="9683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CBECC7-5F8A-4F7E-BB49-1CABC1A34603}"/>
              </a:ext>
            </a:extLst>
          </p:cNvPr>
          <p:cNvSpPr txBox="1"/>
          <p:nvPr/>
        </p:nvSpPr>
        <p:spPr>
          <a:xfrm>
            <a:off x="4827507" y="2671619"/>
            <a:ext cx="17423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/>
              <a:t>Drying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8EC48F-D1DA-4E09-AD66-551FE7DDFA6D}"/>
              </a:ext>
            </a:extLst>
          </p:cNvPr>
          <p:cNvSpPr txBox="1"/>
          <p:nvPr/>
        </p:nvSpPr>
        <p:spPr>
          <a:xfrm>
            <a:off x="4627246" y="3720956"/>
            <a:ext cx="17423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/>
              <a:t>Gasification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3981B9-8E6E-43A4-95EC-CA7A6BD2A437}"/>
              </a:ext>
            </a:extLst>
          </p:cNvPr>
          <p:cNvSpPr txBox="1"/>
          <p:nvPr/>
        </p:nvSpPr>
        <p:spPr>
          <a:xfrm>
            <a:off x="6874519" y="4791885"/>
            <a:ext cx="10495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>
                <a:solidFill>
                  <a:schemeClr val="bg1"/>
                </a:solidFill>
              </a:rPr>
              <a:t>Oxidisers </a:t>
            </a:r>
            <a:r>
              <a:rPr lang="en-AU" sz="1300" dirty="0"/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097073A-8CB0-4F52-ABC6-4CFA4DD7F666}"/>
              </a:ext>
            </a:extLst>
          </p:cNvPr>
          <p:cNvSpPr txBox="1"/>
          <p:nvPr/>
        </p:nvSpPr>
        <p:spPr>
          <a:xfrm>
            <a:off x="622367" y="1304925"/>
            <a:ext cx="43401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b="1" dirty="0"/>
              <a:t>Existing wastewater treatment plant processes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E7E066-E210-4D9A-87F0-1FCC8DDE8146}"/>
              </a:ext>
            </a:extLst>
          </p:cNvPr>
          <p:cNvSpPr txBox="1"/>
          <p:nvPr/>
        </p:nvSpPr>
        <p:spPr>
          <a:xfrm>
            <a:off x="7786540" y="5376815"/>
            <a:ext cx="1309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Initially: 90 per cent reduction in transport and disposal costs.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CFEF5104-9D5D-447D-AB0E-A6964FC2E4F4}"/>
              </a:ext>
            </a:extLst>
          </p:cNvPr>
          <p:cNvSpPr/>
          <p:nvPr/>
        </p:nvSpPr>
        <p:spPr>
          <a:xfrm>
            <a:off x="8326029" y="4438553"/>
            <a:ext cx="68671" cy="850997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9F81553-A7D9-42AA-A9DC-5C61311A06EF}"/>
              </a:ext>
            </a:extLst>
          </p:cNvPr>
          <p:cNvSpPr txBox="1"/>
          <p:nvPr/>
        </p:nvSpPr>
        <p:spPr>
          <a:xfrm>
            <a:off x="1595486" y="4229100"/>
            <a:ext cx="192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Sources of biosolids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1A6FD84-F33B-4A0D-BA69-F798544C484C}"/>
              </a:ext>
            </a:extLst>
          </p:cNvPr>
          <p:cNvSpPr/>
          <p:nvPr/>
        </p:nvSpPr>
        <p:spPr>
          <a:xfrm>
            <a:off x="3289955" y="2808288"/>
            <a:ext cx="1120119" cy="8574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DB00DCE5-EC5F-4B5A-96D8-F1A75E843CF7}"/>
              </a:ext>
            </a:extLst>
          </p:cNvPr>
          <p:cNvSpPr/>
          <p:nvPr/>
        </p:nvSpPr>
        <p:spPr>
          <a:xfrm>
            <a:off x="5086939" y="3105134"/>
            <a:ext cx="97803" cy="53341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5D9357EB-CD8A-475D-9DAF-220C6CEB4158}"/>
              </a:ext>
            </a:extLst>
          </p:cNvPr>
          <p:cNvSpPr/>
          <p:nvPr/>
        </p:nvSpPr>
        <p:spPr>
          <a:xfrm>
            <a:off x="9995783" y="4438552"/>
            <a:ext cx="62617" cy="83194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673F47C-7DA7-451A-B04F-381587B513CB}"/>
              </a:ext>
            </a:extLst>
          </p:cNvPr>
          <p:cNvSpPr txBox="1"/>
          <p:nvPr/>
        </p:nvSpPr>
        <p:spPr>
          <a:xfrm>
            <a:off x="531054" y="4753122"/>
            <a:ext cx="5574357" cy="199523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lvl="2" indent="-285750">
              <a:lnSpc>
                <a:spcPct val="90000"/>
              </a:lnSpc>
              <a:spcBef>
                <a:spcPts val="500"/>
              </a:spcBef>
              <a:buClr>
                <a:srgbClr val="5BC2E7"/>
              </a:buClr>
              <a:buFont typeface="Wingdings" panose="05000000000000000000" pitchFamily="2" charset="2"/>
              <a:buChar char="§"/>
            </a:pPr>
            <a:r>
              <a:rPr lang="en-AU" sz="1400" dirty="0">
                <a:solidFill>
                  <a:srgbClr val="000000"/>
                </a:solidFill>
                <a:latin typeface="Arial"/>
              </a:rPr>
              <a:t>Biosolids gasification can easily be designed to fit in with planned or existing wastewater operations processes.</a:t>
            </a:r>
          </a:p>
          <a:p>
            <a:pPr marL="285750" lvl="2" indent="-285750">
              <a:lnSpc>
                <a:spcPct val="90000"/>
              </a:lnSpc>
              <a:spcBef>
                <a:spcPts val="500"/>
              </a:spcBef>
              <a:buClr>
                <a:srgbClr val="5BC2E7"/>
              </a:buClr>
              <a:buFont typeface="Wingdings" panose="05000000000000000000" pitchFamily="2" charset="2"/>
              <a:buChar char="§"/>
            </a:pPr>
            <a:endParaRPr lang="en-AU" sz="1400" dirty="0">
              <a:solidFill>
                <a:srgbClr val="000000"/>
              </a:solidFill>
              <a:latin typeface="Arial"/>
            </a:endParaRPr>
          </a:p>
          <a:p>
            <a:pPr marL="285750" lvl="2" indent="-285750">
              <a:lnSpc>
                <a:spcPct val="90000"/>
              </a:lnSpc>
              <a:spcBef>
                <a:spcPts val="500"/>
              </a:spcBef>
              <a:buClr>
                <a:srgbClr val="5BC2E7"/>
              </a:buClr>
              <a:buFont typeface="Wingdings" panose="05000000000000000000" pitchFamily="2" charset="2"/>
              <a:buChar char="§"/>
            </a:pPr>
            <a:r>
              <a:rPr lang="en-AU" sz="1400" b="1" dirty="0">
                <a:solidFill>
                  <a:srgbClr val="00B0F0"/>
                </a:solidFill>
                <a:latin typeface="Arial"/>
              </a:rPr>
              <a:t>Gasification enables wastewater service providers to safeguard their operations against future legislative changes, cost increases with current practices, while finding new sources of revenue.</a:t>
            </a:r>
          </a:p>
          <a:p>
            <a:pPr algn="ctr"/>
            <a:endParaRPr lang="en-AU" sz="1200" dirty="0"/>
          </a:p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1763E8B-063C-44BA-A631-FD902C4A8D7E}"/>
              </a:ext>
            </a:extLst>
          </p:cNvPr>
          <p:cNvSpPr/>
          <p:nvPr/>
        </p:nvSpPr>
        <p:spPr>
          <a:xfrm>
            <a:off x="4408407" y="2534533"/>
            <a:ext cx="1555423" cy="60871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0635AF0-3948-4DFC-9DEF-5C133021F4D9}"/>
              </a:ext>
            </a:extLst>
          </p:cNvPr>
          <p:cNvSpPr txBox="1"/>
          <p:nvPr/>
        </p:nvSpPr>
        <p:spPr>
          <a:xfrm>
            <a:off x="4846321" y="2701781"/>
            <a:ext cx="17423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/>
              <a:t>Drying   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35C561-0F7E-434C-9AC4-451B982A15F9}"/>
              </a:ext>
            </a:extLst>
          </p:cNvPr>
          <p:cNvSpPr txBox="1"/>
          <p:nvPr/>
        </p:nvSpPr>
        <p:spPr>
          <a:xfrm>
            <a:off x="1400175" y="2967335"/>
            <a:ext cx="195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Primary sludge (dewatered)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7C3FC00-A0FF-4E53-B371-806CA56A6E65}"/>
              </a:ext>
            </a:extLst>
          </p:cNvPr>
          <p:cNvSpPr/>
          <p:nvPr/>
        </p:nvSpPr>
        <p:spPr>
          <a:xfrm>
            <a:off x="1590674" y="3628877"/>
            <a:ext cx="1552575" cy="32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60B9B-4E92-4C50-8DF9-EC8652AF1E4C}"/>
              </a:ext>
            </a:extLst>
          </p:cNvPr>
          <p:cNvSpPr txBox="1"/>
          <p:nvPr/>
        </p:nvSpPr>
        <p:spPr>
          <a:xfrm>
            <a:off x="1624062" y="3626572"/>
            <a:ext cx="1662064" cy="29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00" dirty="0"/>
              <a:t>Stockpiled sludge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4C49AC-C08D-48B5-B0B8-E2788CB4CEB9}"/>
              </a:ext>
            </a:extLst>
          </p:cNvPr>
          <p:cNvSpPr txBox="1"/>
          <p:nvPr/>
        </p:nvSpPr>
        <p:spPr>
          <a:xfrm>
            <a:off x="9323698" y="5361708"/>
            <a:ext cx="1705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Establishment of biosolids to biochar market – similar products $150 – $250 per tonne revenue</a:t>
            </a:r>
          </a:p>
        </p:txBody>
      </p:sp>
    </p:spTree>
    <p:extLst>
      <p:ext uri="{BB962C8B-B14F-4D97-AF65-F5344CB8AC3E}">
        <p14:creationId xmlns:p14="http://schemas.microsoft.com/office/powerpoint/2010/main" val="3730927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EA73252-A8E2-4734-B2AB-74A98F94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30EFBAD-6554-45A7-9A83-6B0166047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/>
              <a:t>www.downergroup.com</a:t>
            </a:r>
            <a:endParaRPr lang="en-AU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AAD33A-744A-42FA-8A47-0FC4E58354CE}"/>
              </a:ext>
            </a:extLst>
          </p:cNvPr>
          <p:cNvGrpSpPr/>
          <p:nvPr/>
        </p:nvGrpSpPr>
        <p:grpSpPr>
          <a:xfrm>
            <a:off x="8132440" y="3666748"/>
            <a:ext cx="977667" cy="228024"/>
            <a:chOff x="8132440" y="3666748"/>
            <a:chExt cx="977667" cy="22802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1A4FC6C-A981-42DB-9C50-2CC2CAE1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64380" y="3693917"/>
              <a:ext cx="212914" cy="17151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B05E51E-FB17-4603-BA82-3CCCE048D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88912" y="3669765"/>
              <a:ext cx="221195" cy="22119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77255EA-4DC5-4299-962D-8F952CC92E7D}"/>
                </a:ext>
              </a:extLst>
            </p:cNvPr>
            <p:cNvGrpSpPr/>
            <p:nvPr/>
          </p:nvGrpSpPr>
          <p:grpSpPr>
            <a:xfrm>
              <a:off x="8132440" y="3666748"/>
              <a:ext cx="320322" cy="228024"/>
              <a:chOff x="8132440" y="3666748"/>
              <a:chExt cx="320322" cy="228024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5D2CFB3-D8B8-4FFE-A9F3-8BD8FCDCCD07}"/>
                  </a:ext>
                </a:extLst>
              </p:cNvPr>
              <p:cNvSpPr/>
              <p:nvPr/>
            </p:nvSpPr>
            <p:spPr>
              <a:xfrm>
                <a:off x="8132440" y="3666748"/>
                <a:ext cx="320322" cy="228024"/>
              </a:xfrm>
              <a:custGeom>
                <a:avLst/>
                <a:gdLst>
                  <a:gd name="connsiteX0" fmla="*/ 313409 w 320322"/>
                  <a:gd name="connsiteY0" fmla="*/ 43035 h 228024"/>
                  <a:gd name="connsiteX1" fmla="*/ 275405 w 320322"/>
                  <a:gd name="connsiteY1" fmla="*/ 6117 h 228024"/>
                  <a:gd name="connsiteX2" fmla="*/ 160306 w 320322"/>
                  <a:gd name="connsiteY2" fmla="*/ 2317 h 228024"/>
                  <a:gd name="connsiteX3" fmla="*/ 160306 w 320322"/>
                  <a:gd name="connsiteY3" fmla="*/ 2317 h 228024"/>
                  <a:gd name="connsiteX4" fmla="*/ 45207 w 320322"/>
                  <a:gd name="connsiteY4" fmla="*/ 6117 h 228024"/>
                  <a:gd name="connsiteX5" fmla="*/ 7203 w 320322"/>
                  <a:gd name="connsiteY5" fmla="*/ 43035 h 228024"/>
                  <a:gd name="connsiteX6" fmla="*/ 2317 w 320322"/>
                  <a:gd name="connsiteY6" fmla="*/ 112528 h 228024"/>
                  <a:gd name="connsiteX7" fmla="*/ 2317 w 320322"/>
                  <a:gd name="connsiteY7" fmla="*/ 116329 h 228024"/>
                  <a:gd name="connsiteX8" fmla="*/ 7203 w 320322"/>
                  <a:gd name="connsiteY8" fmla="*/ 185822 h 228024"/>
                  <a:gd name="connsiteX9" fmla="*/ 45207 w 320322"/>
                  <a:gd name="connsiteY9" fmla="*/ 222740 h 228024"/>
                  <a:gd name="connsiteX10" fmla="*/ 160306 w 320322"/>
                  <a:gd name="connsiteY10" fmla="*/ 226540 h 228024"/>
                  <a:gd name="connsiteX11" fmla="*/ 160306 w 320322"/>
                  <a:gd name="connsiteY11" fmla="*/ 226540 h 228024"/>
                  <a:gd name="connsiteX12" fmla="*/ 275405 w 320322"/>
                  <a:gd name="connsiteY12" fmla="*/ 222740 h 228024"/>
                  <a:gd name="connsiteX13" fmla="*/ 313409 w 320322"/>
                  <a:gd name="connsiteY13" fmla="*/ 185822 h 228024"/>
                  <a:gd name="connsiteX14" fmla="*/ 318296 w 320322"/>
                  <a:gd name="connsiteY14" fmla="*/ 116329 h 228024"/>
                  <a:gd name="connsiteX15" fmla="*/ 318296 w 320322"/>
                  <a:gd name="connsiteY15" fmla="*/ 112528 h 228024"/>
                  <a:gd name="connsiteX16" fmla="*/ 313409 w 320322"/>
                  <a:gd name="connsiteY16" fmla="*/ 43035 h 22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0322" h="228024">
                    <a:moveTo>
                      <a:pt x="313409" y="43035"/>
                    </a:moveTo>
                    <a:cubicBezTo>
                      <a:pt x="307437" y="19147"/>
                      <a:pt x="296036" y="9918"/>
                      <a:pt x="275405" y="6117"/>
                    </a:cubicBezTo>
                    <a:cubicBezTo>
                      <a:pt x="263461" y="4488"/>
                      <a:pt x="205911" y="2317"/>
                      <a:pt x="160306" y="2317"/>
                    </a:cubicBezTo>
                    <a:lnTo>
                      <a:pt x="160306" y="2317"/>
                    </a:lnTo>
                    <a:cubicBezTo>
                      <a:pt x="114701" y="2317"/>
                      <a:pt x="57152" y="4488"/>
                      <a:pt x="45207" y="6117"/>
                    </a:cubicBezTo>
                    <a:cubicBezTo>
                      <a:pt x="24576" y="9918"/>
                      <a:pt x="13175" y="19147"/>
                      <a:pt x="7203" y="43035"/>
                    </a:cubicBezTo>
                    <a:cubicBezTo>
                      <a:pt x="5031" y="51179"/>
                      <a:pt x="2317" y="95698"/>
                      <a:pt x="2317" y="112528"/>
                    </a:cubicBezTo>
                    <a:lnTo>
                      <a:pt x="2317" y="116329"/>
                    </a:lnTo>
                    <a:cubicBezTo>
                      <a:pt x="2317" y="133159"/>
                      <a:pt x="5031" y="177678"/>
                      <a:pt x="7203" y="185822"/>
                    </a:cubicBezTo>
                    <a:cubicBezTo>
                      <a:pt x="13175" y="209710"/>
                      <a:pt x="24576" y="218940"/>
                      <a:pt x="45207" y="222740"/>
                    </a:cubicBezTo>
                    <a:cubicBezTo>
                      <a:pt x="57152" y="224369"/>
                      <a:pt x="114701" y="226540"/>
                      <a:pt x="160306" y="226540"/>
                    </a:cubicBezTo>
                    <a:lnTo>
                      <a:pt x="160306" y="226540"/>
                    </a:lnTo>
                    <a:cubicBezTo>
                      <a:pt x="205911" y="226540"/>
                      <a:pt x="263461" y="224369"/>
                      <a:pt x="275405" y="222740"/>
                    </a:cubicBezTo>
                    <a:cubicBezTo>
                      <a:pt x="296036" y="219483"/>
                      <a:pt x="307437" y="210253"/>
                      <a:pt x="313409" y="185822"/>
                    </a:cubicBezTo>
                    <a:cubicBezTo>
                      <a:pt x="315581" y="177678"/>
                      <a:pt x="318296" y="133159"/>
                      <a:pt x="318296" y="116329"/>
                    </a:cubicBezTo>
                    <a:lnTo>
                      <a:pt x="318296" y="112528"/>
                    </a:lnTo>
                    <a:cubicBezTo>
                      <a:pt x="318296" y="95698"/>
                      <a:pt x="315581" y="51179"/>
                      <a:pt x="313409" y="43035"/>
                    </a:cubicBezTo>
                  </a:path>
                </a:pathLst>
              </a:custGeom>
              <a:solidFill>
                <a:srgbClr val="FFFFFF"/>
              </a:solidFill>
              <a:ln w="5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BDCC77B-F448-40F4-B461-C198652066C9}"/>
                  </a:ext>
                </a:extLst>
              </p:cNvPr>
              <p:cNvGrpSpPr/>
              <p:nvPr/>
            </p:nvGrpSpPr>
            <p:grpSpPr>
              <a:xfrm>
                <a:off x="8257855" y="3733527"/>
                <a:ext cx="86867" cy="92295"/>
                <a:chOff x="8257855" y="3733527"/>
                <a:chExt cx="86867" cy="92295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AACF3B9-B3D0-4C42-B6C3-DE31DF237BA6}"/>
                    </a:ext>
                  </a:extLst>
                </p:cNvPr>
                <p:cNvSpPr/>
                <p:nvPr/>
              </p:nvSpPr>
              <p:spPr>
                <a:xfrm>
                  <a:off x="8257855" y="3733527"/>
                  <a:ext cx="86867" cy="92295"/>
                </a:xfrm>
                <a:custGeom>
                  <a:avLst/>
                  <a:gdLst>
                    <a:gd name="connsiteX0" fmla="*/ 2317 w 86867"/>
                    <a:gd name="connsiteY0" fmla="*/ 2317 h 92295"/>
                    <a:gd name="connsiteX1" fmla="*/ 85926 w 86867"/>
                    <a:gd name="connsiteY1" fmla="*/ 45750 h 92295"/>
                    <a:gd name="connsiteX2" fmla="*/ 2317 w 86867"/>
                    <a:gd name="connsiteY2" fmla="*/ 91898 h 92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67" h="92295">
                      <a:moveTo>
                        <a:pt x="2317" y="2317"/>
                      </a:moveTo>
                      <a:lnTo>
                        <a:pt x="85926" y="45750"/>
                      </a:lnTo>
                      <a:lnTo>
                        <a:pt x="2317" y="918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54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0C033903-6925-4E0F-8C5F-CE242A0B7F7A}"/>
                    </a:ext>
                  </a:extLst>
                </p:cNvPr>
                <p:cNvSpPr/>
                <p:nvPr/>
              </p:nvSpPr>
              <p:spPr>
                <a:xfrm>
                  <a:off x="8257855" y="3733527"/>
                  <a:ext cx="86867" cy="48862"/>
                </a:xfrm>
                <a:custGeom>
                  <a:avLst/>
                  <a:gdLst>
                    <a:gd name="connsiteX0" fmla="*/ 2317 w 86867"/>
                    <a:gd name="connsiteY0" fmla="*/ 2317 h 48862"/>
                    <a:gd name="connsiteX1" fmla="*/ 85926 w 86867"/>
                    <a:gd name="connsiteY1" fmla="*/ 45750 h 48862"/>
                    <a:gd name="connsiteX2" fmla="*/ 76154 w 86867"/>
                    <a:gd name="connsiteY2" fmla="*/ 51179 h 4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67" h="48862">
                      <a:moveTo>
                        <a:pt x="2317" y="2317"/>
                      </a:moveTo>
                      <a:lnTo>
                        <a:pt x="85926" y="45750"/>
                      </a:lnTo>
                      <a:lnTo>
                        <a:pt x="76154" y="51179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54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A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802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Development of Biosolid Gasifier at Loganholme WWTP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3BA00A-AAA0-4E59-9269-D04CEFFC6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2" t="16929" r="8229" b="19101"/>
          <a:stretch/>
        </p:blipFill>
        <p:spPr>
          <a:xfrm>
            <a:off x="363379" y="1180860"/>
            <a:ext cx="4253328" cy="2470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E38CF-B4B2-4856-9AAB-0EF7B4DE0DF4}"/>
              </a:ext>
            </a:extLst>
          </p:cNvPr>
          <p:cNvSpPr txBox="1"/>
          <p:nvPr/>
        </p:nvSpPr>
        <p:spPr>
          <a:xfrm>
            <a:off x="6003234" y="1180860"/>
            <a:ext cx="5986050" cy="4992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Operational Drivers</a:t>
            </a:r>
          </a:p>
          <a:p>
            <a:endParaRPr lang="en-NZ" b="1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dirty="0"/>
              <a:t>Loganholme is the fastest growing city within the Logan City Council (Brisbane, Australia)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dirty="0"/>
              <a:t>350,000 EP (~ size of Christchurch)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dirty="0"/>
              <a:t>34,000 T biosolids/year (de-watered WAS)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dirty="0"/>
              <a:t>6 truckloads/day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dirty="0"/>
              <a:t>300km transport for land application everyday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dirty="0"/>
              <a:t>30% of operating costs, $1.8 million/year</a:t>
            </a:r>
            <a:br>
              <a:rPr lang="en-NZ" dirty="0"/>
            </a:br>
            <a:endParaRPr lang="en-NZ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0270785-2CDC-40D5-A467-A0D9B75C32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903" y="3182010"/>
            <a:ext cx="5113331" cy="36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ree Truck SVG, PNG Icon, Symbol. Download Image.">
            <a:extLst>
              <a:ext uri="{FF2B5EF4-FFF2-40B4-BE49-F238E27FC236}">
                <a16:creationId xmlns:a16="http://schemas.microsoft.com/office/drawing/2014/main" id="{671D8DF3-E720-40B8-B127-BCDF371B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02" y="5752614"/>
            <a:ext cx="841277" cy="8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Truck SVG, PNG Icon, Symbol. Download Image.">
            <a:extLst>
              <a:ext uri="{FF2B5EF4-FFF2-40B4-BE49-F238E27FC236}">
                <a16:creationId xmlns:a16="http://schemas.microsoft.com/office/drawing/2014/main" id="{9A149B0C-8F06-4C93-84E8-69B2A304B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79" y="5752614"/>
            <a:ext cx="841277" cy="8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Truck SVG, PNG Icon, Symbol. Download Image.">
            <a:extLst>
              <a:ext uri="{FF2B5EF4-FFF2-40B4-BE49-F238E27FC236}">
                <a16:creationId xmlns:a16="http://schemas.microsoft.com/office/drawing/2014/main" id="{4C8BB6B3-67F2-4FC0-BC10-49536892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56" y="5752613"/>
            <a:ext cx="841277" cy="8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Truck SVG, PNG Icon, Symbol. Download Image.">
            <a:extLst>
              <a:ext uri="{FF2B5EF4-FFF2-40B4-BE49-F238E27FC236}">
                <a16:creationId xmlns:a16="http://schemas.microsoft.com/office/drawing/2014/main" id="{5DA1225F-C5E5-49DF-BC09-5AAEDB516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33" y="5752612"/>
            <a:ext cx="841277" cy="8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Truck SVG, PNG Icon, Symbol. Download Image.">
            <a:extLst>
              <a:ext uri="{FF2B5EF4-FFF2-40B4-BE49-F238E27FC236}">
                <a16:creationId xmlns:a16="http://schemas.microsoft.com/office/drawing/2014/main" id="{93A70E37-1F67-48FF-8478-0C5A7CFD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410" y="5752612"/>
            <a:ext cx="841277" cy="8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Truck SVG, PNG Icon, Symbol. Download Image.">
            <a:extLst>
              <a:ext uri="{FF2B5EF4-FFF2-40B4-BE49-F238E27FC236}">
                <a16:creationId xmlns:a16="http://schemas.microsoft.com/office/drawing/2014/main" id="{4A551DDA-934C-437D-90FC-9E87ADC34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87" y="5752611"/>
            <a:ext cx="841277" cy="8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Drivers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11347-C66D-42A4-AA63-8A7A46CCFBAD}"/>
              </a:ext>
            </a:extLst>
          </p:cNvPr>
          <p:cNvSpPr txBox="1"/>
          <p:nvPr/>
        </p:nvSpPr>
        <p:spPr>
          <a:xfrm>
            <a:off x="363379" y="1276985"/>
            <a:ext cx="6730824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Bigger Drivers</a:t>
            </a:r>
          </a:p>
          <a:p>
            <a:endParaRPr lang="en-NZ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NZ" b="1" dirty="0"/>
              <a:t>Concerns of Bioaccumulation on Agricultural Land </a:t>
            </a:r>
            <a:r>
              <a:rPr lang="en-AU" i="1" dirty="0"/>
              <a:t>Particularly for persistent organic pollutants (POPS)</a:t>
            </a:r>
          </a:p>
          <a:p>
            <a:pPr marL="1371589" lvl="2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Europe 50% of biosolids  </a:t>
            </a:r>
          </a:p>
          <a:p>
            <a:pPr marL="1371589" lvl="2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 marL="1371589" lvl="2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 AUS &amp; NZ biosolids would also not meet these limits.</a:t>
            </a:r>
          </a:p>
          <a:p>
            <a:pPr lvl="2">
              <a:lnSpc>
                <a:spcPct val="150000"/>
              </a:lnSpc>
            </a:pPr>
            <a:endParaRPr lang="en-AU" dirty="0"/>
          </a:p>
          <a:p>
            <a:pPr lvl="2">
              <a:lnSpc>
                <a:spcPct val="150000"/>
              </a:lnSpc>
            </a:pPr>
            <a:r>
              <a:rPr lang="en-AU" dirty="0"/>
              <a:t>Water industry is not prepared for this new threat to biosolids disposal.</a:t>
            </a:r>
          </a:p>
          <a:p>
            <a:pPr lvl="1">
              <a:lnSpc>
                <a:spcPct val="150000"/>
              </a:lnSpc>
            </a:pPr>
            <a:endParaRPr lang="en-AU" dirty="0"/>
          </a:p>
          <a:p>
            <a:pPr>
              <a:lnSpc>
                <a:spcPct val="150000"/>
              </a:lnSpc>
            </a:pPr>
            <a:br>
              <a:rPr lang="en-NZ" dirty="0"/>
            </a:br>
            <a:endParaRPr lang="en-NZ" dirty="0"/>
          </a:p>
        </p:txBody>
      </p:sp>
      <p:pic>
        <p:nvPicPr>
          <p:cNvPr id="12290" name="Picture 2" descr="Kamloops Biosolids Awareness - Home | Facebook">
            <a:extLst>
              <a:ext uri="{FF2B5EF4-FFF2-40B4-BE49-F238E27FC236}">
                <a16:creationId xmlns:a16="http://schemas.microsoft.com/office/drawing/2014/main" id="{61C02525-8F6A-40F1-90FB-7FA9EE82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02" y="100117"/>
            <a:ext cx="5008898" cy="29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CE9C5-4FC0-46B9-B4E2-B8A16137E8E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630" y="2244776"/>
            <a:ext cx="5186269" cy="46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Picture 4" descr="Red Cross Error Prompt Precautions GIF | PSD PNG Images Free Download -  Pikbest">
            <a:extLst>
              <a:ext uri="{FF2B5EF4-FFF2-40B4-BE49-F238E27FC236}">
                <a16:creationId xmlns:a16="http://schemas.microsoft.com/office/drawing/2014/main" id="{851F0B77-D683-4300-A40B-1E87B725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10" y="2672361"/>
            <a:ext cx="598543" cy="5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d Cross Error Prompt Precautions GIF | PSD PNG Images Free Download -  Pikbest">
            <a:extLst>
              <a:ext uri="{FF2B5EF4-FFF2-40B4-BE49-F238E27FC236}">
                <a16:creationId xmlns:a16="http://schemas.microsoft.com/office/drawing/2014/main" id="{47BE4F99-35A1-4A3E-8700-050A89DB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9" y="3558538"/>
            <a:ext cx="598543" cy="5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35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Drivers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11347-C66D-42A4-AA63-8A7A46CCFBAD}"/>
              </a:ext>
            </a:extLst>
          </p:cNvPr>
          <p:cNvSpPr txBox="1"/>
          <p:nvPr/>
        </p:nvSpPr>
        <p:spPr>
          <a:xfrm>
            <a:off x="258417" y="1133061"/>
            <a:ext cx="11787809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Industry Drivers</a:t>
            </a:r>
          </a:p>
          <a:p>
            <a:pPr>
              <a:lnSpc>
                <a:spcPct val="150000"/>
              </a:lnSpc>
            </a:pPr>
            <a:r>
              <a:rPr lang="en-NZ" b="1" dirty="0"/>
              <a:t>2. </a:t>
            </a:r>
            <a:r>
              <a:rPr lang="en-AU" dirty="0"/>
              <a:t>Tightening of regulations: Per- and polyfluoroalkyl substances (PFAS) limits on biosolids for reuse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Limits already applied in Queensland DES End of Waste Code for Biosolids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/>
              <a:t>Likely will be introduced in NZ in future</a:t>
            </a:r>
          </a:p>
          <a:p>
            <a:pPr lvl="1">
              <a:lnSpc>
                <a:spcPct val="150000"/>
              </a:lnSpc>
            </a:pPr>
            <a:br>
              <a:rPr lang="en-AU" i="1" dirty="0"/>
            </a:br>
            <a:endParaRPr lang="en-AU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AD4D3-DA38-4B4F-BAD0-C3377C576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7" t="42249" r="16506" b="32369"/>
          <a:stretch/>
        </p:blipFill>
        <p:spPr>
          <a:xfrm>
            <a:off x="258417" y="2755900"/>
            <a:ext cx="11783650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Drivers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11347-C66D-42A4-AA63-8A7A46CCFBAD}"/>
              </a:ext>
            </a:extLst>
          </p:cNvPr>
          <p:cNvSpPr txBox="1"/>
          <p:nvPr/>
        </p:nvSpPr>
        <p:spPr>
          <a:xfrm>
            <a:off x="258417" y="1133061"/>
            <a:ext cx="117878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Internal Drivers</a:t>
            </a:r>
          </a:p>
          <a:p>
            <a:pPr>
              <a:lnSpc>
                <a:spcPct val="150000"/>
              </a:lnSpc>
            </a:pPr>
            <a:r>
              <a:rPr lang="en-AU" b="1" dirty="0"/>
              <a:t>3</a:t>
            </a:r>
            <a:r>
              <a:rPr lang="en-AU" dirty="0"/>
              <a:t>. Aggressive environmental policy by Logan City Council- Net carbon zero by 2025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7E466D-44B2-4DA9-8EC4-40A6A3DD8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6" t="14058" r="15381" b="9855"/>
          <a:stretch/>
        </p:blipFill>
        <p:spPr>
          <a:xfrm>
            <a:off x="2429060" y="2035538"/>
            <a:ext cx="6574737" cy="3884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9FAFB-CE38-49AE-8A4D-801077074D83}"/>
              </a:ext>
            </a:extLst>
          </p:cNvPr>
          <p:cNvSpPr txBox="1"/>
          <p:nvPr/>
        </p:nvSpPr>
        <p:spPr>
          <a:xfrm>
            <a:off x="1827234" y="6108016"/>
            <a:ext cx="7487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b="1" dirty="0"/>
              <a:t>4 October 2020 </a:t>
            </a:r>
            <a:r>
              <a:rPr lang="en-NZ" sz="1200" dirty="0"/>
              <a:t>https://www.logan.qld.gov.au/news/article/852/budget-green-is-gold-for-carbon-neutral-goal</a:t>
            </a:r>
          </a:p>
        </p:txBody>
      </p:sp>
    </p:spTree>
    <p:extLst>
      <p:ext uri="{BB962C8B-B14F-4D97-AF65-F5344CB8AC3E}">
        <p14:creationId xmlns:p14="http://schemas.microsoft.com/office/powerpoint/2010/main" val="4078921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78DA6-B0C4-4DBA-B5D5-A41441C4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79" y="100118"/>
            <a:ext cx="10706100" cy="864000"/>
          </a:xfrm>
        </p:spPr>
        <p:txBody>
          <a:bodyPr anchor="ctr">
            <a:normAutofit/>
          </a:bodyPr>
          <a:lstStyle/>
          <a:p>
            <a:r>
              <a:rPr lang="en-US" b="1" dirty="0">
                <a:ln>
                  <a:solidFill>
                    <a:schemeClr val="accent3"/>
                  </a:solidFill>
                </a:ln>
              </a:rPr>
              <a:t>Logan Water Alliance</a:t>
            </a:r>
            <a:endParaRPr lang="en-AU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11347-C66D-42A4-AA63-8A7A46CCFBAD}"/>
              </a:ext>
            </a:extLst>
          </p:cNvPr>
          <p:cNvSpPr txBox="1"/>
          <p:nvPr/>
        </p:nvSpPr>
        <p:spPr>
          <a:xfrm>
            <a:off x="258417" y="1133061"/>
            <a:ext cx="11787809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Let’s do something about it!..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dirty="0"/>
              <a:t>Alliance consists of Logan City Council, Downer, WSP and Cardno (now Stantec) to collaboratively support the Council’s water goals, further improving Logan’s water and wastewater networks</a:t>
            </a:r>
          </a:p>
        </p:txBody>
      </p:sp>
      <p:pic>
        <p:nvPicPr>
          <p:cNvPr id="5" name="Picture 2" descr="People on top of water tower at Logan Water Alliance">
            <a:extLst>
              <a:ext uri="{FF2B5EF4-FFF2-40B4-BE49-F238E27FC236}">
                <a16:creationId xmlns:a16="http://schemas.microsoft.com/office/drawing/2014/main" id="{C9D20B36-1518-4538-AA6C-15F321A1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27" y="2377756"/>
            <a:ext cx="7626237" cy="43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70424"/>
      </p:ext>
    </p:extLst>
  </p:cSld>
  <p:clrMapOvr>
    <a:masterClrMapping/>
  </p:clrMapOvr>
</p:sld>
</file>

<file path=ppt/theme/theme1.xml><?xml version="1.0" encoding="utf-8"?>
<a:theme xmlns:a="http://schemas.openxmlformats.org/drawingml/2006/main" name="Downer - Content Slides">
  <a:themeElements>
    <a:clrScheme name="Downer Colours">
      <a:dk1>
        <a:srgbClr val="000000"/>
      </a:dk1>
      <a:lt1>
        <a:sysClr val="window" lastClr="FFFFFF"/>
      </a:lt1>
      <a:dk2>
        <a:srgbClr val="94795D"/>
      </a:dk2>
      <a:lt2>
        <a:srgbClr val="EAEAEA"/>
      </a:lt2>
      <a:accent1>
        <a:srgbClr val="97D700"/>
      </a:accent1>
      <a:accent2>
        <a:srgbClr val="5BC2E7"/>
      </a:accent2>
      <a:accent3>
        <a:srgbClr val="002F6C"/>
      </a:accent3>
      <a:accent4>
        <a:srgbClr val="EAAA00"/>
      </a:accent4>
      <a:accent5>
        <a:srgbClr val="EA7600"/>
      </a:accent5>
      <a:accent6>
        <a:srgbClr val="702F8A"/>
      </a:accent6>
      <a:hlink>
        <a:srgbClr val="002F6C"/>
      </a:hlink>
      <a:folHlink>
        <a:srgbClr val="A50034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Downer_16x9_template_instructions" id="{7C41045E-CAFF-4EAA-B507-E22E2C74DCF4}" vid="{C1F559C3-39CA-4D1B-946C-BD0DB64DF1EF}"/>
    </a:ext>
  </a:extLst>
</a:theme>
</file>

<file path=ppt/theme/theme2.xml><?xml version="1.0" encoding="utf-8"?>
<a:theme xmlns:a="http://schemas.openxmlformats.org/drawingml/2006/main" name="Downer - Chart Slides">
  <a:themeElements>
    <a:clrScheme name="Downer Colours">
      <a:dk1>
        <a:srgbClr val="000000"/>
      </a:dk1>
      <a:lt1>
        <a:sysClr val="window" lastClr="FFFFFF"/>
      </a:lt1>
      <a:dk2>
        <a:srgbClr val="94795D"/>
      </a:dk2>
      <a:lt2>
        <a:srgbClr val="EAEAEA"/>
      </a:lt2>
      <a:accent1>
        <a:srgbClr val="97D700"/>
      </a:accent1>
      <a:accent2>
        <a:srgbClr val="5BC2E7"/>
      </a:accent2>
      <a:accent3>
        <a:srgbClr val="002F6C"/>
      </a:accent3>
      <a:accent4>
        <a:srgbClr val="EAAA00"/>
      </a:accent4>
      <a:accent5>
        <a:srgbClr val="EA7600"/>
      </a:accent5>
      <a:accent6>
        <a:srgbClr val="702F8A"/>
      </a:accent6>
      <a:hlink>
        <a:srgbClr val="002F6C"/>
      </a:hlink>
      <a:folHlink>
        <a:srgbClr val="A50034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Downer_16x9_template_instructions" id="{7C41045E-CAFF-4EAA-B507-E22E2C74DCF4}" vid="{211966F0-1EA3-42DD-AD5F-DA67CE34E88C}"/>
    </a:ext>
  </a:extLst>
</a:theme>
</file>

<file path=ppt/theme/theme3.xml><?xml version="1.0" encoding="utf-8"?>
<a:theme xmlns:a="http://schemas.openxmlformats.org/drawingml/2006/main" name="Downer - Table Slides">
  <a:themeElements>
    <a:clrScheme name="Downer Colours">
      <a:dk1>
        <a:srgbClr val="000000"/>
      </a:dk1>
      <a:lt1>
        <a:sysClr val="window" lastClr="FFFFFF"/>
      </a:lt1>
      <a:dk2>
        <a:srgbClr val="94795D"/>
      </a:dk2>
      <a:lt2>
        <a:srgbClr val="EAEAEA"/>
      </a:lt2>
      <a:accent1>
        <a:srgbClr val="97D700"/>
      </a:accent1>
      <a:accent2>
        <a:srgbClr val="5BC2E7"/>
      </a:accent2>
      <a:accent3>
        <a:srgbClr val="002F6C"/>
      </a:accent3>
      <a:accent4>
        <a:srgbClr val="EAAA00"/>
      </a:accent4>
      <a:accent5>
        <a:srgbClr val="EA7600"/>
      </a:accent5>
      <a:accent6>
        <a:srgbClr val="702F8A"/>
      </a:accent6>
      <a:hlink>
        <a:srgbClr val="002F6C"/>
      </a:hlink>
      <a:folHlink>
        <a:srgbClr val="A50034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Downer_16x9_template_instructions" id="{7C41045E-CAFF-4EAA-B507-E22E2C74DCF4}" vid="{707E4657-3693-4D21-AB77-282FF57D7D7A}"/>
    </a:ext>
  </a:extLst>
</a:theme>
</file>

<file path=ppt/theme/theme4.xml><?xml version="1.0" encoding="utf-8"?>
<a:theme xmlns:a="http://schemas.openxmlformats.org/drawingml/2006/main" name="Downer - Cover Slides">
  <a:themeElements>
    <a:clrScheme name="Downer Colours">
      <a:dk1>
        <a:srgbClr val="000000"/>
      </a:dk1>
      <a:lt1>
        <a:sysClr val="window" lastClr="FFFFFF"/>
      </a:lt1>
      <a:dk2>
        <a:srgbClr val="94795D"/>
      </a:dk2>
      <a:lt2>
        <a:srgbClr val="EAEAEA"/>
      </a:lt2>
      <a:accent1>
        <a:srgbClr val="97D700"/>
      </a:accent1>
      <a:accent2>
        <a:srgbClr val="5BC2E7"/>
      </a:accent2>
      <a:accent3>
        <a:srgbClr val="002F6C"/>
      </a:accent3>
      <a:accent4>
        <a:srgbClr val="EAAA00"/>
      </a:accent4>
      <a:accent5>
        <a:srgbClr val="EA7600"/>
      </a:accent5>
      <a:accent6>
        <a:srgbClr val="702F8A"/>
      </a:accent6>
      <a:hlink>
        <a:srgbClr val="002F6C"/>
      </a:hlink>
      <a:folHlink>
        <a:srgbClr val="A50034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Downer_16x9_template_instructions" id="{7C41045E-CAFF-4EAA-B507-E22E2C74DCF4}" vid="{21E44A61-ECFB-410C-8C94-956EE7BD560C}"/>
    </a:ext>
  </a:extLst>
</a:theme>
</file>

<file path=ppt/theme/theme5.xml><?xml version="1.0" encoding="utf-8"?>
<a:theme xmlns:a="http://schemas.openxmlformats.org/drawingml/2006/main" name="Downer - Divider &amp; Feature Slides">
  <a:themeElements>
    <a:clrScheme name="Downer Colours">
      <a:dk1>
        <a:srgbClr val="000000"/>
      </a:dk1>
      <a:lt1>
        <a:sysClr val="window" lastClr="FFFFFF"/>
      </a:lt1>
      <a:dk2>
        <a:srgbClr val="94795D"/>
      </a:dk2>
      <a:lt2>
        <a:srgbClr val="EAEAEA"/>
      </a:lt2>
      <a:accent1>
        <a:srgbClr val="97D700"/>
      </a:accent1>
      <a:accent2>
        <a:srgbClr val="5BC2E7"/>
      </a:accent2>
      <a:accent3>
        <a:srgbClr val="002F6C"/>
      </a:accent3>
      <a:accent4>
        <a:srgbClr val="EAAA00"/>
      </a:accent4>
      <a:accent5>
        <a:srgbClr val="EA7600"/>
      </a:accent5>
      <a:accent6>
        <a:srgbClr val="702F8A"/>
      </a:accent6>
      <a:hlink>
        <a:srgbClr val="002F6C"/>
      </a:hlink>
      <a:folHlink>
        <a:srgbClr val="A50034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Downer_16x9_template_instructions" id="{7C41045E-CAFF-4EAA-B507-E22E2C74DCF4}" vid="{BF57DB6D-3B2A-40F6-AA68-956A34463DBE}"/>
    </a:ext>
  </a:extLst>
</a:theme>
</file>

<file path=ppt/theme/theme6.xml><?xml version="1.0" encoding="utf-8"?>
<a:theme xmlns:a="http://schemas.openxmlformats.org/drawingml/2006/main" name="Downer - Closing Slides">
  <a:themeElements>
    <a:clrScheme name="Downer Colours">
      <a:dk1>
        <a:srgbClr val="000000"/>
      </a:dk1>
      <a:lt1>
        <a:sysClr val="window" lastClr="FFFFFF"/>
      </a:lt1>
      <a:dk2>
        <a:srgbClr val="94795D"/>
      </a:dk2>
      <a:lt2>
        <a:srgbClr val="EAEAEA"/>
      </a:lt2>
      <a:accent1>
        <a:srgbClr val="97D700"/>
      </a:accent1>
      <a:accent2>
        <a:srgbClr val="5BC2E7"/>
      </a:accent2>
      <a:accent3>
        <a:srgbClr val="002F6C"/>
      </a:accent3>
      <a:accent4>
        <a:srgbClr val="EAAA00"/>
      </a:accent4>
      <a:accent5>
        <a:srgbClr val="EA7600"/>
      </a:accent5>
      <a:accent6>
        <a:srgbClr val="702F8A"/>
      </a:accent6>
      <a:hlink>
        <a:srgbClr val="002F6C"/>
      </a:hlink>
      <a:folHlink>
        <a:srgbClr val="A50034"/>
      </a:folHlink>
    </a:clrScheme>
    <a:fontScheme name="Arial Black and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potless Blue">
      <a:srgbClr val="002F6C"/>
    </a:custClr>
    <a:custClr name="Spotless Blue 70%">
      <a:srgbClr val="4B6897"/>
    </a:custClr>
    <a:custClr name="Spotless Blue 45%">
      <a:srgbClr val="7E8FB5"/>
    </a:custClr>
    <a:custClr name="Spotless Blue 15%">
      <a:srgbClr val="CACFED"/>
    </a:custClr>
    <a:custClr name="Golden Yellow">
      <a:srgbClr val="EAAA00"/>
    </a:custClr>
    <a:custClr name="Golden Yellow 70%">
      <a:srgbClr val="FFCA66"/>
    </a:custClr>
    <a:custClr name="Golden Yellow 50%">
      <a:srgbClr val="FFD98F"/>
    </a:custClr>
    <a:custClr name="Golden Yellow 30%">
      <a:srgbClr val="FFE6B8"/>
    </a:custClr>
    <a:custClr name="Hawkins/Indigenous Orange">
      <a:srgbClr val="EA7600"/>
    </a:custClr>
    <a:custClr name="Hawkins/Indigenous Orange 75%">
      <a:srgbClr val="F89E54"/>
    </a:custClr>
    <a:custClr name="Hawkins/Indigenous Orange 55%">
      <a:srgbClr val="FAB57C"/>
    </a:custClr>
    <a:custClr name="Hawkins/Indigenous Orange 35%">
      <a:srgbClr val="FCCEA6"/>
    </a:custClr>
    <a:custClr name="Fresh Purple">
      <a:srgbClr val="702F8A"/>
    </a:custClr>
    <a:custClr name="Fresh Purple 70%">
      <a:srgbClr val="8963A9"/>
    </a:custClr>
    <a:custClr name="Fresh Purple 50%">
      <a:srgbClr val="A286BD"/>
    </a:custClr>
    <a:custClr name="Fresh Purple 20%">
      <a:srgbClr val="D2C7E2"/>
    </a:custClr>
    <a:custClr name="Dusty Gum">
      <a:srgbClr val="5C7F71"/>
    </a:custClr>
    <a:custClr name="Dusty Gum 70%">
      <a:srgbClr val="809E95"/>
    </a:custClr>
    <a:custClr name="Dusty Gum 40%">
      <a:srgbClr val="AFC089"/>
    </a:custClr>
    <a:custClr name="Dusty Gum 20%">
      <a:srgbClr val="D1DBD7"/>
    </a:custClr>
    <a:custClr name="Teal">
      <a:srgbClr val="009681"/>
    </a:custClr>
    <a:custClr name="Teal 70%">
      <a:srgbClr val="3EBCAA"/>
    </a:custClr>
    <a:custClr name="Teal 50%">
      <a:srgbClr val="7FCCBF"/>
    </a:custClr>
    <a:custClr name="Teal 30%">
      <a:srgbClr val="B2DED7"/>
    </a:custClr>
    <a:custClr name="Epicure/Aus/NZ Indigenous Red">
      <a:srgbClr val="A50034"/>
    </a:custClr>
    <a:custClr name="Epicure/Aus/NZ Indigenous Red 70%">
      <a:srgbClr val="C86070"/>
    </a:custClr>
    <a:custClr name="Epicure/Aus/NZ Indigenous Red 50%">
      <a:srgbClr val="D5858D"/>
    </a:custClr>
    <a:custClr name="Epicure/Aus/NZ Indigenous Red 35%">
      <a:srgbClr val="E0A7A9"/>
    </a:custClr>
    <a:custClr name="Coffee">
      <a:srgbClr val="94795D"/>
    </a:custClr>
    <a:custClr name="Coffee 70%">
      <a:srgbClr val="AC937E"/>
    </a:custClr>
    <a:custClr name="Coffee 45%">
      <a:srgbClr val="C5B3A3"/>
    </a:custClr>
    <a:custClr name="Coffee25%">
      <a:srgbClr val="DCD0C6"/>
    </a:custClr>
  </a:custClrLst>
  <a:extLst>
    <a:ext uri="{05A4C25C-085E-4340-85A3-A5531E510DB2}">
      <thm15:themeFamily xmlns:thm15="http://schemas.microsoft.com/office/thememl/2012/main" name="Downer_16x9_template_instructions" id="{7C41045E-CAFF-4EAA-B507-E22E2C74DCF4}" vid="{15469E5D-3413-4183-9DDD-57F4ED571B2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owner Colours">
    <a:dk1>
      <a:srgbClr val="000000"/>
    </a:dk1>
    <a:lt1>
      <a:sysClr val="window" lastClr="FFFFFF"/>
    </a:lt1>
    <a:dk2>
      <a:srgbClr val="94795D"/>
    </a:dk2>
    <a:lt2>
      <a:srgbClr val="EAEAEA"/>
    </a:lt2>
    <a:accent1>
      <a:srgbClr val="97D700"/>
    </a:accent1>
    <a:accent2>
      <a:srgbClr val="5BC2E7"/>
    </a:accent2>
    <a:accent3>
      <a:srgbClr val="002F6C"/>
    </a:accent3>
    <a:accent4>
      <a:srgbClr val="EAAA00"/>
    </a:accent4>
    <a:accent5>
      <a:srgbClr val="EA7600"/>
    </a:accent5>
    <a:accent6>
      <a:srgbClr val="702F8A"/>
    </a:accent6>
    <a:hlink>
      <a:srgbClr val="002F6C"/>
    </a:hlink>
    <a:folHlink>
      <a:srgbClr val="A50034"/>
    </a:folHlink>
  </a:clrScheme>
</a:themeOverride>
</file>

<file path=ppt/theme/themeOverride2.xml><?xml version="1.0" encoding="utf-8"?>
<a:themeOverride xmlns:a="http://schemas.openxmlformats.org/drawingml/2006/main">
  <a:clrScheme name="Downer Colours">
    <a:dk1>
      <a:srgbClr val="000000"/>
    </a:dk1>
    <a:lt1>
      <a:sysClr val="window" lastClr="FFFFFF"/>
    </a:lt1>
    <a:dk2>
      <a:srgbClr val="94795D"/>
    </a:dk2>
    <a:lt2>
      <a:srgbClr val="EAEAEA"/>
    </a:lt2>
    <a:accent1>
      <a:srgbClr val="97D700"/>
    </a:accent1>
    <a:accent2>
      <a:srgbClr val="5BC2E7"/>
    </a:accent2>
    <a:accent3>
      <a:srgbClr val="002F6C"/>
    </a:accent3>
    <a:accent4>
      <a:srgbClr val="EAAA00"/>
    </a:accent4>
    <a:accent5>
      <a:srgbClr val="EA7600"/>
    </a:accent5>
    <a:accent6>
      <a:srgbClr val="702F8A"/>
    </a:accent6>
    <a:hlink>
      <a:srgbClr val="002F6C"/>
    </a:hlink>
    <a:folHlink>
      <a:srgbClr val="A5003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15128</TotalTime>
  <Words>1510</Words>
  <Application>Microsoft Office PowerPoint</Application>
  <PresentationFormat>Widescreen</PresentationFormat>
  <Paragraphs>321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Black</vt:lpstr>
      <vt:lpstr>Calibri</vt:lpstr>
      <vt:lpstr>Wingdings</vt:lpstr>
      <vt:lpstr>Downer - Content Slides</vt:lpstr>
      <vt:lpstr>Downer - Chart Slides</vt:lpstr>
      <vt:lpstr>Downer - Table Slides</vt:lpstr>
      <vt:lpstr>Downer - Cover Slides</vt:lpstr>
      <vt:lpstr>Downer - Divider &amp; Feature Slides</vt:lpstr>
      <vt:lpstr>Downer - Closing Slides</vt:lpstr>
      <vt:lpstr>Biosolid Gasification  A Case Study &amp; Applicability to NZ</vt:lpstr>
      <vt:lpstr>Biosolid Reuse Pathways</vt:lpstr>
      <vt:lpstr>Biosolid Reuse Pathways</vt:lpstr>
      <vt:lpstr>NZ low reuse reasons</vt:lpstr>
      <vt:lpstr>Development of Biosolid Gasifier at Loganholme WWTP</vt:lpstr>
      <vt:lpstr>Drivers</vt:lpstr>
      <vt:lpstr>Drivers</vt:lpstr>
      <vt:lpstr>Drivers</vt:lpstr>
      <vt:lpstr>Logan Water Alliance</vt:lpstr>
      <vt:lpstr>Many Options Considered</vt:lpstr>
      <vt:lpstr>Biosolid Gasification Process</vt:lpstr>
      <vt:lpstr>Biochar End Product </vt:lpstr>
      <vt:lpstr>Not Readily Available…</vt:lpstr>
      <vt:lpstr>PowerPoint Presentation</vt:lpstr>
      <vt:lpstr>Delivery Partnership  </vt:lpstr>
      <vt:lpstr>Demonstration Plant  (Mini Version of Full Plant)</vt:lpstr>
      <vt:lpstr>How Does it Work?- Demo Plant</vt:lpstr>
      <vt:lpstr>How Does it Work?- Demo Plant</vt:lpstr>
      <vt:lpstr>How Does it Work?- Demo Plant</vt:lpstr>
      <vt:lpstr>How Does it Work?- Demo Plant</vt:lpstr>
      <vt:lpstr>How Does it Work?- Demo Plant</vt:lpstr>
      <vt:lpstr>How Does it Work?- Demo Plant</vt:lpstr>
      <vt:lpstr>What Was Tested For</vt:lpstr>
      <vt:lpstr>Reliability</vt:lpstr>
      <vt:lpstr>Heat Balance</vt:lpstr>
      <vt:lpstr>Air Emissions </vt:lpstr>
      <vt:lpstr>Air Emission Compliance &amp; Air Quality</vt:lpstr>
      <vt:lpstr>Air Emission Compliance &amp; Air Quality</vt:lpstr>
      <vt:lpstr>Biosolid + Biochar Characteristics + POPS Destruction</vt:lpstr>
      <vt:lpstr>POPS, PFAS and Micro-Plastic Destruction </vt:lpstr>
      <vt:lpstr>Metal Concentration &amp; Leachability</vt:lpstr>
      <vt:lpstr>Consumable Operating Costs</vt:lpstr>
      <vt:lpstr>Results- Carbon Footprint</vt:lpstr>
      <vt:lpstr>Biochar Reuse Options</vt:lpstr>
      <vt:lpstr>-Finally! Full Plant</vt:lpstr>
      <vt:lpstr>Building Construction (Oct 2021) </vt:lpstr>
      <vt:lpstr>Building Construction (Oct 2021) </vt:lpstr>
      <vt:lpstr>Solar Panels 1MW </vt:lpstr>
      <vt:lpstr>Australia’s First Commercial Biosolids Biochar</vt:lpstr>
      <vt:lpstr>Feasibility in NZ</vt:lpstr>
      <vt:lpstr>Benefits Gained in NZ</vt:lpstr>
      <vt:lpstr>Adaptable with Existing Processes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Wastewater Treatment Plant Sustainability Through Improved Biosolids Treatment and Renewable Energy  Generation</dc:title>
  <dc:creator>Mark Newland</dc:creator>
  <cp:lastModifiedBy>Salma Rayan</cp:lastModifiedBy>
  <cp:revision>102</cp:revision>
  <dcterms:created xsi:type="dcterms:W3CDTF">2022-05-03T07:05:43Z</dcterms:created>
  <dcterms:modified xsi:type="dcterms:W3CDTF">2022-10-13T01:08:54Z</dcterms:modified>
</cp:coreProperties>
</file>