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261" r:id="rId6"/>
    <p:sldId id="257" r:id="rId7"/>
    <p:sldId id="286" r:id="rId8"/>
    <p:sldId id="287" r:id="rId9"/>
    <p:sldId id="288" r:id="rId10"/>
    <p:sldId id="289" r:id="rId11"/>
    <p:sldId id="290" r:id="rId12"/>
    <p:sldId id="277" r:id="rId13"/>
    <p:sldId id="285" r:id="rId14"/>
    <p:sldId id="291" r:id="rId15"/>
    <p:sldId id="292" r:id="rId16"/>
    <p:sldId id="293" r:id="rId17"/>
    <p:sldId id="294" r:id="rId18"/>
    <p:sldId id="29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607" userDrawn="1">
          <p15:clr>
            <a:srgbClr val="A4A3A4"/>
          </p15:clr>
        </p15:guide>
        <p15:guide id="2" orient="horz" pos="41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05" autoAdjust="0"/>
  </p:normalViewPr>
  <p:slideViewPr>
    <p:cSldViewPr snapToGrid="0">
      <p:cViewPr varScale="1">
        <p:scale>
          <a:sx n="81" d="100"/>
          <a:sy n="81" d="100"/>
        </p:scale>
        <p:origin x="55" y="957"/>
      </p:cViewPr>
      <p:guideLst>
        <p:guide pos="6607"/>
        <p:guide orient="horz" pos="4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4" Type="http://schemas.openxmlformats.org/officeDocument/2006/relationships/viewProps" Target="viewProps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AB989-104B-43B9-8694-719FFFA0F6E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98A8340-7CE1-47F9-8C29-981DA74361C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Data</a:t>
          </a:r>
        </a:p>
      </dgm:t>
    </dgm:pt>
    <dgm:pt modelId="{71335298-52DA-41FA-AD90-0DA1EECE2AB2}" type="parTrans" cxnId="{EFCA623F-9FAE-4DA0-A183-CAE7210CC864}">
      <dgm:prSet/>
      <dgm:spPr/>
      <dgm:t>
        <a:bodyPr/>
        <a:lstStyle/>
        <a:p>
          <a:endParaRPr lang="en-US"/>
        </a:p>
      </dgm:t>
    </dgm:pt>
    <dgm:pt modelId="{7A33E149-B66E-43F6-BA2A-DABEEC7F1423}" type="sibTrans" cxnId="{EFCA623F-9FAE-4DA0-A183-CAE7210CC864}">
      <dgm:prSet/>
      <dgm:spPr/>
      <dgm:t>
        <a:bodyPr/>
        <a:lstStyle/>
        <a:p>
          <a:endParaRPr lang="en-US"/>
        </a:p>
      </dgm:t>
    </dgm:pt>
    <dgm:pt modelId="{EEAC52CB-EC8B-495A-BB07-CDA1073DCDEC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Information</a:t>
          </a:r>
        </a:p>
      </dgm:t>
    </dgm:pt>
    <dgm:pt modelId="{BF039B37-4ABE-4C2A-836D-C0EAD64C43BB}" type="parTrans" cxnId="{118C4804-403E-4118-951D-2A9B58B9B82F}">
      <dgm:prSet/>
      <dgm:spPr/>
      <dgm:t>
        <a:bodyPr/>
        <a:lstStyle/>
        <a:p>
          <a:endParaRPr lang="en-US"/>
        </a:p>
      </dgm:t>
    </dgm:pt>
    <dgm:pt modelId="{DC978340-39E6-4951-9332-76D124861B6E}" type="sibTrans" cxnId="{118C4804-403E-4118-951D-2A9B58B9B82F}">
      <dgm:prSet/>
      <dgm:spPr/>
      <dgm:t>
        <a:bodyPr/>
        <a:lstStyle/>
        <a:p>
          <a:endParaRPr lang="en-US"/>
        </a:p>
      </dgm:t>
    </dgm:pt>
    <dgm:pt modelId="{B93EAF72-FAA8-461F-A1C9-D1662FE7F7AC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Knowledge</a:t>
          </a:r>
        </a:p>
      </dgm:t>
    </dgm:pt>
    <dgm:pt modelId="{347C03EF-3F65-4503-83DB-795D8DCF96E3}" type="parTrans" cxnId="{1CD7805F-C039-4B0F-B454-1E4F11AC76E4}">
      <dgm:prSet/>
      <dgm:spPr/>
      <dgm:t>
        <a:bodyPr/>
        <a:lstStyle/>
        <a:p>
          <a:endParaRPr lang="en-US"/>
        </a:p>
      </dgm:t>
    </dgm:pt>
    <dgm:pt modelId="{2AC85D1C-1E63-4EA5-9712-96C838EAEB6E}" type="sibTrans" cxnId="{1CD7805F-C039-4B0F-B454-1E4F11AC76E4}">
      <dgm:prSet/>
      <dgm:spPr/>
      <dgm:t>
        <a:bodyPr/>
        <a:lstStyle/>
        <a:p>
          <a:endParaRPr lang="en-US"/>
        </a:p>
      </dgm:t>
    </dgm:pt>
    <dgm:pt modelId="{495FBB37-DD5C-44ED-A346-0459A2A058F4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Informed Decision Making</a:t>
          </a:r>
        </a:p>
      </dgm:t>
    </dgm:pt>
    <dgm:pt modelId="{64801D42-9CDA-4AA2-89CF-10129441E0E2}" type="parTrans" cxnId="{0672F864-7046-401F-BE51-1D88FBC97964}">
      <dgm:prSet/>
      <dgm:spPr/>
      <dgm:t>
        <a:bodyPr/>
        <a:lstStyle/>
        <a:p>
          <a:endParaRPr lang="en-US"/>
        </a:p>
      </dgm:t>
    </dgm:pt>
    <dgm:pt modelId="{B6614E67-B648-452A-ABC0-3889DD8C53C8}" type="sibTrans" cxnId="{0672F864-7046-401F-BE51-1D88FBC97964}">
      <dgm:prSet/>
      <dgm:spPr/>
      <dgm:t>
        <a:bodyPr/>
        <a:lstStyle/>
        <a:p>
          <a:endParaRPr lang="en-US"/>
        </a:p>
      </dgm:t>
    </dgm:pt>
    <dgm:pt modelId="{BE65C2BE-442A-4E84-BB31-FF465524D539}" type="pres">
      <dgm:prSet presAssocID="{FECAB989-104B-43B9-8694-719FFFA0F6E3}" presName="Name0" presStyleCnt="0">
        <dgm:presLayoutVars>
          <dgm:dir/>
          <dgm:animLvl val="lvl"/>
          <dgm:resizeHandles val="exact"/>
        </dgm:presLayoutVars>
      </dgm:prSet>
      <dgm:spPr/>
    </dgm:pt>
    <dgm:pt modelId="{7774CA71-A772-464F-9ED5-CFD72CF0A733}" type="pres">
      <dgm:prSet presAssocID="{098A8340-7CE1-47F9-8C29-981DA74361C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64710EC-621A-4658-81B7-47992F3532A1}" type="pres">
      <dgm:prSet presAssocID="{7A33E149-B66E-43F6-BA2A-DABEEC7F1423}" presName="parTxOnlySpace" presStyleCnt="0"/>
      <dgm:spPr/>
    </dgm:pt>
    <dgm:pt modelId="{1B979ECC-1F16-4619-8760-392022F3FC97}" type="pres">
      <dgm:prSet presAssocID="{EEAC52CB-EC8B-495A-BB07-CDA1073DCDE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2449903-379F-4BC2-B22E-04C1B61CDED0}" type="pres">
      <dgm:prSet presAssocID="{DC978340-39E6-4951-9332-76D124861B6E}" presName="parTxOnlySpace" presStyleCnt="0"/>
      <dgm:spPr/>
    </dgm:pt>
    <dgm:pt modelId="{5E5EAEC8-008F-4B07-9917-B51D9F241D8D}" type="pres">
      <dgm:prSet presAssocID="{B93EAF72-FAA8-461F-A1C9-D1662FE7F7A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D142A58-A668-4CA2-8092-E436F9767568}" type="pres">
      <dgm:prSet presAssocID="{2AC85D1C-1E63-4EA5-9712-96C838EAEB6E}" presName="parTxOnlySpace" presStyleCnt="0"/>
      <dgm:spPr/>
    </dgm:pt>
    <dgm:pt modelId="{3E8FF8AF-8DD3-422D-B326-8559F5296715}" type="pres">
      <dgm:prSet presAssocID="{495FBB37-DD5C-44ED-A346-0459A2A058F4}" presName="parTxOnly" presStyleLbl="node1" presStyleIdx="3" presStyleCnt="4" custLinFactNeighborY="-1061">
        <dgm:presLayoutVars>
          <dgm:chMax val="0"/>
          <dgm:chPref val="0"/>
          <dgm:bulletEnabled val="1"/>
        </dgm:presLayoutVars>
      </dgm:prSet>
      <dgm:spPr/>
    </dgm:pt>
  </dgm:ptLst>
  <dgm:cxnLst>
    <dgm:cxn modelId="{118C4804-403E-4118-951D-2A9B58B9B82F}" srcId="{FECAB989-104B-43B9-8694-719FFFA0F6E3}" destId="{EEAC52CB-EC8B-495A-BB07-CDA1073DCDEC}" srcOrd="1" destOrd="0" parTransId="{BF039B37-4ABE-4C2A-836D-C0EAD64C43BB}" sibTransId="{DC978340-39E6-4951-9332-76D124861B6E}"/>
    <dgm:cxn modelId="{84ACF224-72D1-4A08-B320-0F1009CAD047}" type="presOf" srcId="{495FBB37-DD5C-44ED-A346-0459A2A058F4}" destId="{3E8FF8AF-8DD3-422D-B326-8559F5296715}" srcOrd="0" destOrd="0" presId="urn:microsoft.com/office/officeart/2005/8/layout/chevron1"/>
    <dgm:cxn modelId="{020C5C3F-3067-430F-8EBA-3497668C283C}" type="presOf" srcId="{FECAB989-104B-43B9-8694-719FFFA0F6E3}" destId="{BE65C2BE-442A-4E84-BB31-FF465524D539}" srcOrd="0" destOrd="0" presId="urn:microsoft.com/office/officeart/2005/8/layout/chevron1"/>
    <dgm:cxn modelId="{EFCA623F-9FAE-4DA0-A183-CAE7210CC864}" srcId="{FECAB989-104B-43B9-8694-719FFFA0F6E3}" destId="{098A8340-7CE1-47F9-8C29-981DA74361C6}" srcOrd="0" destOrd="0" parTransId="{71335298-52DA-41FA-AD90-0DA1EECE2AB2}" sibTransId="{7A33E149-B66E-43F6-BA2A-DABEEC7F1423}"/>
    <dgm:cxn modelId="{1CD7805F-C039-4B0F-B454-1E4F11AC76E4}" srcId="{FECAB989-104B-43B9-8694-719FFFA0F6E3}" destId="{B93EAF72-FAA8-461F-A1C9-D1662FE7F7AC}" srcOrd="2" destOrd="0" parTransId="{347C03EF-3F65-4503-83DB-795D8DCF96E3}" sibTransId="{2AC85D1C-1E63-4EA5-9712-96C838EAEB6E}"/>
    <dgm:cxn modelId="{0672F864-7046-401F-BE51-1D88FBC97964}" srcId="{FECAB989-104B-43B9-8694-719FFFA0F6E3}" destId="{495FBB37-DD5C-44ED-A346-0459A2A058F4}" srcOrd="3" destOrd="0" parTransId="{64801D42-9CDA-4AA2-89CF-10129441E0E2}" sibTransId="{B6614E67-B648-452A-ABC0-3889DD8C53C8}"/>
    <dgm:cxn modelId="{2232649B-5ABA-4022-AF4E-D0199E3FD8C9}" type="presOf" srcId="{B93EAF72-FAA8-461F-A1C9-D1662FE7F7AC}" destId="{5E5EAEC8-008F-4B07-9917-B51D9F241D8D}" srcOrd="0" destOrd="0" presId="urn:microsoft.com/office/officeart/2005/8/layout/chevron1"/>
    <dgm:cxn modelId="{9A415CB6-C547-4CF4-BD50-EDEDE8501E9D}" type="presOf" srcId="{098A8340-7CE1-47F9-8C29-981DA74361C6}" destId="{7774CA71-A772-464F-9ED5-CFD72CF0A733}" srcOrd="0" destOrd="0" presId="urn:microsoft.com/office/officeart/2005/8/layout/chevron1"/>
    <dgm:cxn modelId="{DAC6A7C0-3542-4E34-BA0D-438A35D254BD}" type="presOf" srcId="{EEAC52CB-EC8B-495A-BB07-CDA1073DCDEC}" destId="{1B979ECC-1F16-4619-8760-392022F3FC97}" srcOrd="0" destOrd="0" presId="urn:microsoft.com/office/officeart/2005/8/layout/chevron1"/>
    <dgm:cxn modelId="{BC51137D-02A7-4232-9B4A-759571FB1135}" type="presParOf" srcId="{BE65C2BE-442A-4E84-BB31-FF465524D539}" destId="{7774CA71-A772-464F-9ED5-CFD72CF0A733}" srcOrd="0" destOrd="0" presId="urn:microsoft.com/office/officeart/2005/8/layout/chevron1"/>
    <dgm:cxn modelId="{1809BC26-1B57-4CB3-AE72-EAA18DB20FDD}" type="presParOf" srcId="{BE65C2BE-442A-4E84-BB31-FF465524D539}" destId="{364710EC-621A-4658-81B7-47992F3532A1}" srcOrd="1" destOrd="0" presId="urn:microsoft.com/office/officeart/2005/8/layout/chevron1"/>
    <dgm:cxn modelId="{E5F56F7B-B2D0-4456-9263-D051FA5A4C16}" type="presParOf" srcId="{BE65C2BE-442A-4E84-BB31-FF465524D539}" destId="{1B979ECC-1F16-4619-8760-392022F3FC97}" srcOrd="2" destOrd="0" presId="urn:microsoft.com/office/officeart/2005/8/layout/chevron1"/>
    <dgm:cxn modelId="{7C955FDC-251E-4F57-A191-C5922B4744DD}" type="presParOf" srcId="{BE65C2BE-442A-4E84-BB31-FF465524D539}" destId="{C2449903-379F-4BC2-B22E-04C1B61CDED0}" srcOrd="3" destOrd="0" presId="urn:microsoft.com/office/officeart/2005/8/layout/chevron1"/>
    <dgm:cxn modelId="{4FD7D6BF-CC78-4EFC-879A-C1D0C5B9063E}" type="presParOf" srcId="{BE65C2BE-442A-4E84-BB31-FF465524D539}" destId="{5E5EAEC8-008F-4B07-9917-B51D9F241D8D}" srcOrd="4" destOrd="0" presId="urn:microsoft.com/office/officeart/2005/8/layout/chevron1"/>
    <dgm:cxn modelId="{3641A247-4300-4F30-9B64-C39197261590}" type="presParOf" srcId="{BE65C2BE-442A-4E84-BB31-FF465524D539}" destId="{7D142A58-A668-4CA2-8092-E436F9767568}" srcOrd="5" destOrd="0" presId="urn:microsoft.com/office/officeart/2005/8/layout/chevron1"/>
    <dgm:cxn modelId="{51F056A5-0AAE-4524-B3F3-6F8296E18017}" type="presParOf" srcId="{BE65C2BE-442A-4E84-BB31-FF465524D539}" destId="{3E8FF8AF-8DD3-422D-B326-8559F529671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4CA71-A772-464F-9ED5-CFD72CF0A733}">
      <dsp:nvSpPr>
        <dsp:cNvPr id="0" name=""/>
        <dsp:cNvSpPr/>
      </dsp:nvSpPr>
      <dsp:spPr>
        <a:xfrm>
          <a:off x="3304" y="26341"/>
          <a:ext cx="1923708" cy="76948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</a:t>
          </a:r>
        </a:p>
      </dsp:txBody>
      <dsp:txXfrm>
        <a:off x="388046" y="26341"/>
        <a:ext cx="1154225" cy="769483"/>
      </dsp:txXfrm>
    </dsp:sp>
    <dsp:sp modelId="{1B979ECC-1F16-4619-8760-392022F3FC97}">
      <dsp:nvSpPr>
        <dsp:cNvPr id="0" name=""/>
        <dsp:cNvSpPr/>
      </dsp:nvSpPr>
      <dsp:spPr>
        <a:xfrm>
          <a:off x="1734642" y="26341"/>
          <a:ext cx="1923708" cy="76948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Information</a:t>
          </a:r>
        </a:p>
      </dsp:txBody>
      <dsp:txXfrm>
        <a:off x="2119384" y="26341"/>
        <a:ext cx="1154225" cy="769483"/>
      </dsp:txXfrm>
    </dsp:sp>
    <dsp:sp modelId="{5E5EAEC8-008F-4B07-9917-B51D9F241D8D}">
      <dsp:nvSpPr>
        <dsp:cNvPr id="0" name=""/>
        <dsp:cNvSpPr/>
      </dsp:nvSpPr>
      <dsp:spPr>
        <a:xfrm>
          <a:off x="3465980" y="26341"/>
          <a:ext cx="1923708" cy="76948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Knowledge</a:t>
          </a:r>
        </a:p>
      </dsp:txBody>
      <dsp:txXfrm>
        <a:off x="3850722" y="26341"/>
        <a:ext cx="1154225" cy="769483"/>
      </dsp:txXfrm>
    </dsp:sp>
    <dsp:sp modelId="{3E8FF8AF-8DD3-422D-B326-8559F5296715}">
      <dsp:nvSpPr>
        <dsp:cNvPr id="0" name=""/>
        <dsp:cNvSpPr/>
      </dsp:nvSpPr>
      <dsp:spPr>
        <a:xfrm>
          <a:off x="5197317" y="18177"/>
          <a:ext cx="1923708" cy="76948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Informed Decision Making</a:t>
          </a:r>
        </a:p>
      </dsp:txBody>
      <dsp:txXfrm>
        <a:off x="5582059" y="18177"/>
        <a:ext cx="1154225" cy="769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3565" y="124691"/>
            <a:ext cx="6624827" cy="4904509"/>
          </a:xfrm>
          <a:prstGeom prst="rect">
            <a:avLst/>
          </a:prstGeom>
        </p:spPr>
      </p:pic>
      <p:grpSp>
        <p:nvGrpSpPr>
          <p:cNvPr id="72" name="Group 71"/>
          <p:cNvGrpSpPr/>
          <p:nvPr userDrawn="1"/>
        </p:nvGrpSpPr>
        <p:grpSpPr>
          <a:xfrm>
            <a:off x="3175" y="5647961"/>
            <a:ext cx="12672372" cy="1162699"/>
            <a:chOff x="-706057" y="244502"/>
            <a:chExt cx="12672372" cy="1162699"/>
          </a:xfrm>
        </p:grpSpPr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7429" y="244502"/>
              <a:ext cx="8478835" cy="110938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2"/>
            <a:stretch/>
          </p:blipFill>
          <p:spPr>
            <a:xfrm>
              <a:off x="7696392" y="297821"/>
              <a:ext cx="2307773" cy="110938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2"/>
            <a:stretch/>
          </p:blipFill>
          <p:spPr>
            <a:xfrm>
              <a:off x="9658542" y="297821"/>
              <a:ext cx="2307773" cy="110938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r="72782"/>
            <a:stretch/>
          </p:blipFill>
          <p:spPr>
            <a:xfrm>
              <a:off x="-706057" y="244502"/>
              <a:ext cx="683726" cy="11093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745" y="1140843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745" y="4664061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57300" y="4525672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ubtitle 2"/>
          <p:cNvSpPr txBox="1">
            <a:spLocks/>
          </p:cNvSpPr>
          <p:nvPr userDrawn="1"/>
        </p:nvSpPr>
        <p:spPr>
          <a:xfrm>
            <a:off x="3320572" y="5633723"/>
            <a:ext cx="960431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317" y="123444"/>
            <a:ext cx="2643448" cy="5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 userDrawn="1"/>
        </p:nvGrpSpPr>
        <p:grpSpPr>
          <a:xfrm>
            <a:off x="-71744" y="549792"/>
            <a:ext cx="12263744" cy="1162699"/>
            <a:chOff x="-297429" y="244502"/>
            <a:chExt cx="12263744" cy="1162699"/>
          </a:xfrm>
        </p:grpSpPr>
        <p:pic>
          <p:nvPicPr>
            <p:cNvPr id="60" name="Picture 59"/>
            <p:cNvPicPr>
              <a:picLocks noChangeAspect="1"/>
            </p:cNvPicPr>
            <p:nvPr userDrawn="1"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7429" y="244502"/>
              <a:ext cx="8478835" cy="1109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 userDrawn="1"/>
          </p:nvPicPr>
          <p:blipFill rotWithShape="1"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2"/>
            <a:stretch/>
          </p:blipFill>
          <p:spPr>
            <a:xfrm>
              <a:off x="7696392" y="297821"/>
              <a:ext cx="2307773" cy="110938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 userDrawn="1"/>
          </p:nvPicPr>
          <p:blipFill rotWithShape="1"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2"/>
            <a:stretch/>
          </p:blipFill>
          <p:spPr>
            <a:xfrm>
              <a:off x="9658542" y="297821"/>
              <a:ext cx="2307773" cy="1109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94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  <a:solidFill>
            <a:schemeClr val="bg1"/>
          </a:solidFill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7173" y="-8316"/>
            <a:ext cx="6624827" cy="49045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ngus@openplan.co.nz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4" y="1864743"/>
            <a:ext cx="10906125" cy="2373882"/>
          </a:xfrm>
        </p:spPr>
        <p:txBody>
          <a:bodyPr/>
          <a:lstStyle/>
          <a:p>
            <a:r>
              <a:rPr lang="en-US" dirty="0"/>
              <a:t>National Infrastructure Model</a:t>
            </a:r>
            <a:br>
              <a:rPr lang="en-US" dirty="0"/>
            </a:br>
            <a:r>
              <a:rPr lang="en-US" sz="4800" dirty="0"/>
              <a:t>Capturing 3 Waters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745" y="4664060"/>
            <a:ext cx="9604310" cy="11022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Greg Preston</a:t>
            </a:r>
          </a:p>
          <a:p>
            <a:r>
              <a:rPr lang="en-US" dirty="0"/>
              <a:t>Manager, Quake Centre</a:t>
            </a:r>
          </a:p>
          <a:p>
            <a:endParaRPr lang="en-US" dirty="0"/>
          </a:p>
          <a:p>
            <a:r>
              <a:rPr lang="en-US" dirty="0"/>
              <a:t>Angus Bargh</a:t>
            </a:r>
          </a:p>
          <a:p>
            <a:r>
              <a:rPr lang="en-US" dirty="0"/>
              <a:t>Open Plan Ltd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16CD4D-6DCD-4213-BB63-F8E2F8A0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17915"/>
            <a:ext cx="9601200" cy="3809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dirty="0"/>
              <a:t>Objective:</a:t>
            </a:r>
          </a:p>
          <a:p>
            <a:pPr lvl="1"/>
            <a:r>
              <a:rPr lang="en-GB" dirty="0"/>
              <a:t>Evaluate data quality</a:t>
            </a:r>
          </a:p>
          <a:p>
            <a:pPr lvl="1"/>
            <a:r>
              <a:rPr lang="en-GB" dirty="0"/>
              <a:t>Evaluate data quality with respect to standard</a:t>
            </a:r>
          </a:p>
          <a:p>
            <a:pPr lvl="1"/>
            <a:r>
              <a:rPr lang="en-GB" dirty="0"/>
              <a:t>Federate 3 councils’ storm water pipe data. (Auckland Council, Tauranga City Council and Christchurch City Council)</a:t>
            </a:r>
          </a:p>
          <a:p>
            <a:pPr lvl="1"/>
            <a:r>
              <a:rPr lang="en-GB" dirty="0"/>
              <a:t>Visualise </a:t>
            </a:r>
            <a:r>
              <a:rPr lang="en-US" dirty="0"/>
              <a:t>the</a:t>
            </a:r>
            <a:r>
              <a:rPr lang="en-GB" dirty="0"/>
              <a:t> federated data </a:t>
            </a:r>
            <a:r>
              <a:rPr lang="en-US" dirty="0"/>
              <a:t>and </a:t>
            </a:r>
            <a:r>
              <a:rPr lang="en-GB" dirty="0"/>
              <a:t>analysed on the federated data </a:t>
            </a:r>
            <a:r>
              <a:rPr lang="en-US" altLang="zh-CN" dirty="0"/>
              <a:t>b</a:t>
            </a:r>
            <a:r>
              <a:rPr lang="en-GB" dirty="0"/>
              <a:t>y running basic queries 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Observations</a:t>
            </a:r>
          </a:p>
          <a:p>
            <a:pPr lvl="1"/>
            <a:r>
              <a:rPr lang="en-NZ" dirty="0"/>
              <a:t>Standards</a:t>
            </a:r>
          </a:p>
          <a:p>
            <a:pPr lvl="1"/>
            <a:r>
              <a:rPr lang="en-NZ" dirty="0"/>
              <a:t>Quality</a:t>
            </a:r>
          </a:p>
          <a:p>
            <a:pPr lvl="1"/>
            <a:r>
              <a:rPr lang="en-NZ" dirty="0"/>
              <a:t>Data Federation</a:t>
            </a:r>
          </a:p>
          <a:p>
            <a:pPr lvl="1"/>
            <a:r>
              <a:rPr lang="en-NZ" dirty="0"/>
              <a:t>Visualisation and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34654-DCEF-4D75-A53C-60679D44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Proof-of-Concept National Pipe Data 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8D52D-859D-499E-950B-CBF06FC4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71" y="3761015"/>
            <a:ext cx="5328557" cy="25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BF12A-BAE5-4F2C-BA0A-C11B77F2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742561"/>
          </a:xfrm>
        </p:spPr>
        <p:txBody>
          <a:bodyPr/>
          <a:lstStyle/>
          <a:p>
            <a:r>
              <a:rPr lang="en-NZ" dirty="0"/>
              <a:t>Data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FF1A1-0E50-4BC0-B4FC-9EB5319E0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718" y="1512063"/>
            <a:ext cx="5875216" cy="4700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06D22-3E9B-40E4-950B-79B358A8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4" y="1512063"/>
            <a:ext cx="4816720" cy="38556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13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BF12A-BAE5-4F2C-BA0A-C11B77F2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742561"/>
          </a:xfrm>
        </p:spPr>
        <p:txBody>
          <a:bodyPr/>
          <a:lstStyle/>
          <a:p>
            <a:r>
              <a:rPr lang="en-NZ" dirty="0"/>
              <a:t>Data Quality with respect to a standard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40E10-99D2-4995-94E8-45C41A46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39" y="1350388"/>
            <a:ext cx="9893491" cy="50037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64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71F5D2-DE21-4A03-A02B-9EFB02C0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773618"/>
          </a:xfrm>
        </p:spPr>
        <p:txBody>
          <a:bodyPr/>
          <a:lstStyle/>
          <a:p>
            <a:r>
              <a:rPr lang="en-NZ" dirty="0"/>
              <a:t>Federation of storm-water asset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C3DCE-A43F-4E58-BF52-463F98F7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1349725"/>
            <a:ext cx="4846635" cy="4829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07FEF-17E4-4529-A1DC-3DC02424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66" y="1759860"/>
            <a:ext cx="5144358" cy="39112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26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637" y="254989"/>
            <a:ext cx="10116838" cy="73355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Visualisation</a:t>
            </a:r>
            <a:r>
              <a:rPr lang="en-US" dirty="0">
                <a:solidFill>
                  <a:srgbClr val="FF0000"/>
                </a:solidFill>
              </a:rPr>
              <a:t> of Federated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792BD-AD80-491D-B009-DB46A6C9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056" y="1975675"/>
            <a:ext cx="5382849" cy="2825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72149-8170-418D-8DEF-FF3B63D1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55" y="3899523"/>
            <a:ext cx="4778188" cy="2758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90211-619A-452F-A937-D63D96A4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1" y="2024029"/>
            <a:ext cx="5328366" cy="25544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6EEB61-B7F8-46DF-BA5C-5875FA736845}"/>
              </a:ext>
            </a:extLst>
          </p:cNvPr>
          <p:cNvSpPr/>
          <p:nvPr/>
        </p:nvSpPr>
        <p:spPr>
          <a:xfrm>
            <a:off x="487933" y="10446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/>
              <a:t>Single view visualisation</a:t>
            </a:r>
          </a:p>
          <a:p>
            <a:r>
              <a:rPr lang="en-NZ" dirty="0"/>
              <a:t>Global summary data</a:t>
            </a:r>
          </a:p>
          <a:p>
            <a:r>
              <a:rPr lang="en-NZ" dirty="0"/>
              <a:t>Detailed and complex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C8138-C034-4495-9618-B5F556A6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82" y="356347"/>
            <a:ext cx="4244789" cy="6013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D76BE0-D535-4998-81BB-08707BE9AC54}"/>
              </a:ext>
            </a:extLst>
          </p:cNvPr>
          <p:cNvSpPr/>
          <p:nvPr/>
        </p:nvSpPr>
        <p:spPr>
          <a:xfrm>
            <a:off x="6608584" y="1414414"/>
            <a:ext cx="3322069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NZ" dirty="0"/>
              <a:t>Angus Bargh</a:t>
            </a:r>
          </a:p>
          <a:p>
            <a:endParaRPr lang="en-NZ" dirty="0"/>
          </a:p>
          <a:p>
            <a:r>
              <a:rPr lang="en-NZ" dirty="0">
                <a:hlinkClick r:id="rId3"/>
              </a:rPr>
              <a:t>angus@openplan.co.nz</a:t>
            </a:r>
            <a:endParaRPr lang="en-NZ" dirty="0"/>
          </a:p>
          <a:p>
            <a:endParaRPr lang="en-NZ" dirty="0"/>
          </a:p>
          <a:p>
            <a:r>
              <a:rPr lang="en-NZ" dirty="0"/>
              <a:t>021 049 3219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3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77718" y="6503950"/>
            <a:ext cx="918882" cy="2224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E31375A4-56A4-47D6-9801-1991572033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14800" y="160953"/>
            <a:ext cx="6934200" cy="1142385"/>
          </a:xfrm>
        </p:spPr>
        <p:txBody>
          <a:bodyPr/>
          <a:lstStyle/>
          <a:p>
            <a:r>
              <a:rPr lang="en-US" dirty="0"/>
              <a:t>What is the Quake Centre?</a:t>
            </a:r>
            <a:endParaRPr lang="en-NZ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2874" y="1495425"/>
            <a:ext cx="6943725" cy="4295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are:</a:t>
            </a:r>
          </a:p>
          <a:p>
            <a:r>
              <a:rPr lang="en-US" dirty="0"/>
              <a:t>100% funded by Industry</a:t>
            </a:r>
          </a:p>
          <a:p>
            <a:r>
              <a:rPr lang="en-US" sz="2200" dirty="0"/>
              <a:t>Here to identify and deliver to Industry’s need</a:t>
            </a:r>
          </a:p>
          <a:p>
            <a:r>
              <a:rPr lang="en-US" sz="2200" dirty="0"/>
              <a:t>Based at the University of Canterbury</a:t>
            </a:r>
          </a:p>
          <a:p>
            <a:r>
              <a:rPr lang="en-US" sz="2200" dirty="0"/>
              <a:t>Over 20 Industry Partners</a:t>
            </a:r>
          </a:p>
          <a:p>
            <a:r>
              <a:rPr lang="en-US" sz="2200" dirty="0"/>
              <a:t>Project range include:</a:t>
            </a:r>
          </a:p>
          <a:p>
            <a:pPr lvl="1"/>
            <a:r>
              <a:rPr lang="en-US" dirty="0"/>
              <a:t>Digital Engineering</a:t>
            </a:r>
          </a:p>
          <a:p>
            <a:pPr lvl="1"/>
            <a:r>
              <a:rPr lang="en-US" i="1" dirty="0"/>
              <a:t>3 Waters</a:t>
            </a:r>
          </a:p>
          <a:p>
            <a:pPr lvl="1"/>
            <a:r>
              <a:rPr lang="en-US" dirty="0"/>
              <a:t>Dams</a:t>
            </a:r>
          </a:p>
          <a:p>
            <a:pPr lvl="1"/>
            <a:r>
              <a:rPr lang="en-US" dirty="0"/>
              <a:t>Structures</a:t>
            </a:r>
          </a:p>
          <a:p>
            <a:pPr lvl="1"/>
            <a:r>
              <a:rPr lang="en-US" dirty="0"/>
              <a:t>Non-structural elements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578942"/>
              </p:ext>
            </p:extLst>
          </p:nvPr>
        </p:nvGraphicFramePr>
        <p:xfrm>
          <a:off x="450850" y="0"/>
          <a:ext cx="2882900" cy="704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4" imgW="22412120" imgH="54806760" progId="AcroExch.Document.DC">
                  <p:embed/>
                </p:oleObj>
              </mc:Choice>
              <mc:Fallback>
                <p:oleObj name="Acrobat Document" r:id="rId4" imgW="22412120" imgH="548067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850" y="0"/>
                        <a:ext cx="2882900" cy="7048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16" y="535535"/>
            <a:ext cx="9601200" cy="764598"/>
          </a:xfrm>
        </p:spPr>
        <p:txBody>
          <a:bodyPr/>
          <a:lstStyle/>
          <a:p>
            <a:r>
              <a:rPr lang="en-US" dirty="0"/>
              <a:t>Challenges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28" y="1733589"/>
            <a:ext cx="7423292" cy="4556077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Ageing infrastructure</a:t>
            </a:r>
          </a:p>
          <a:p>
            <a:r>
              <a:rPr lang="en-US" sz="3000" dirty="0"/>
              <a:t>Funding shortfall</a:t>
            </a:r>
          </a:p>
          <a:p>
            <a:r>
              <a:rPr lang="en-US" sz="3000" dirty="0"/>
              <a:t>Resilience</a:t>
            </a:r>
          </a:p>
          <a:p>
            <a:r>
              <a:rPr lang="en-US" sz="3000" dirty="0"/>
              <a:t>Legacy systems</a:t>
            </a:r>
          </a:p>
          <a:p>
            <a:r>
              <a:rPr lang="en-US" sz="3000" dirty="0"/>
              <a:t>Incomplete data</a:t>
            </a:r>
          </a:p>
          <a:p>
            <a:r>
              <a:rPr lang="en-US" sz="3000" dirty="0"/>
              <a:t>Inaccurate data</a:t>
            </a:r>
          </a:p>
          <a:p>
            <a:r>
              <a:rPr lang="en-US" sz="3000" dirty="0"/>
              <a:t>Every asset management system is different</a:t>
            </a:r>
          </a:p>
          <a:p>
            <a:r>
              <a:rPr lang="en-US" sz="3000" dirty="0"/>
              <a:t>Global problem not limited to NZ</a:t>
            </a:r>
          </a:p>
          <a:p>
            <a:endParaRPr lang="en-US" sz="2800" dirty="0"/>
          </a:p>
        </p:txBody>
      </p:sp>
      <p:pic>
        <p:nvPicPr>
          <p:cNvPr id="1026" name="Picture 2" descr="Image result for burst pipe well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55" y="646101"/>
            <a:ext cx="6424354" cy="361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44501" y="4476466"/>
            <a:ext cx="225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Burst water pipe creates 'geyser' in middle of Wellington street</a:t>
            </a:r>
          </a:p>
          <a:p>
            <a:r>
              <a:rPr lang="en-US" dirty="0"/>
              <a:t>Stuff.co.nz</a:t>
            </a:r>
          </a:p>
        </p:txBody>
      </p:sp>
    </p:spTree>
    <p:extLst>
      <p:ext uri="{BB962C8B-B14F-4D97-AF65-F5344CB8AC3E}">
        <p14:creationId xmlns:p14="http://schemas.microsoft.com/office/powerpoint/2010/main" val="36479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6969095" cy="7941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NZ’s estimated 3 waters renewal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39244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As of 2014, estimated renewal value:</a:t>
            </a:r>
          </a:p>
          <a:p>
            <a:pPr marL="0" indent="0">
              <a:buNone/>
            </a:pPr>
            <a:r>
              <a:rPr lang="en-AU" sz="2800" dirty="0"/>
              <a:t>		</a:t>
            </a:r>
            <a:r>
              <a:rPr lang="en-AU" sz="2800" b="1" dirty="0"/>
              <a:t>NZ$45.2 billion</a:t>
            </a:r>
          </a:p>
          <a:p>
            <a:pPr marL="0" indent="0">
              <a:buNone/>
            </a:pPr>
            <a:r>
              <a:rPr lang="en-AU" sz="2800" dirty="0"/>
              <a:t>Much of this is due for renewal in the next 30 years</a:t>
            </a:r>
          </a:p>
          <a:p>
            <a:pPr marL="0" indent="0">
              <a:buNone/>
            </a:pPr>
            <a:r>
              <a:rPr lang="en-AU" sz="2800" dirty="0"/>
              <a:t>NZ$ 8 Billion depreciation shortfall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78" y="4069580"/>
            <a:ext cx="4732767" cy="23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unknowns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1"/>
            <a:ext cx="2809875" cy="3809999"/>
          </a:xfrm>
        </p:spPr>
        <p:txBody>
          <a:bodyPr>
            <a:noAutofit/>
          </a:bodyPr>
          <a:lstStyle/>
          <a:p>
            <a:r>
              <a:rPr lang="en-US" sz="2800" dirty="0"/>
              <a:t>Condition</a:t>
            </a:r>
          </a:p>
          <a:p>
            <a:r>
              <a:rPr lang="en-US" sz="2800" dirty="0"/>
              <a:t>Useful life</a:t>
            </a:r>
          </a:p>
          <a:p>
            <a:r>
              <a:rPr lang="en-US" sz="2800" dirty="0"/>
              <a:t>Vulnerability</a:t>
            </a:r>
          </a:p>
          <a:p>
            <a:r>
              <a:rPr lang="en-US" sz="2800" dirty="0"/>
              <a:t>Ground conditions</a:t>
            </a:r>
          </a:p>
          <a:p>
            <a:r>
              <a:rPr lang="en-US" sz="2800" dirty="0"/>
              <a:t>Hazards</a:t>
            </a:r>
          </a:p>
          <a:p>
            <a:r>
              <a:rPr lang="en-US" sz="2800" dirty="0"/>
              <a:t>Etc.</a:t>
            </a:r>
          </a:p>
        </p:txBody>
      </p:sp>
      <p:pic>
        <p:nvPicPr>
          <p:cNvPr id="3076" name="Picture 4" descr="Image result for question mark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971675"/>
            <a:ext cx="51244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876" y="207291"/>
            <a:ext cx="9601200" cy="616493"/>
          </a:xfrm>
        </p:spPr>
        <p:txBody>
          <a:bodyPr>
            <a:normAutofit/>
          </a:bodyPr>
          <a:lstStyle/>
          <a:p>
            <a:r>
              <a:rPr lang="en-NZ" dirty="0"/>
              <a:t>Decision-making Cohorts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6" y="1003084"/>
            <a:ext cx="5986848" cy="53318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554098" y="5688566"/>
            <a:ext cx="3896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(New Zealand Treasury – National Infrastructure Unit,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9616"/>
            <a:ext cx="5100873" cy="5100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8" y="3512262"/>
            <a:ext cx="11302870" cy="26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637" y="254989"/>
            <a:ext cx="10116838" cy="7335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Case for a National Infrastructure Model (Pipes)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88990" y="1129098"/>
          <a:ext cx="7124331" cy="82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9388" y="2380735"/>
            <a:ext cx="106947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NZ Metadata Standards Project and modern data translation tools can unlock meaningful data from across the country and overseas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Important pipe parameters can be derived more accurately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Decay curves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Useful Life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Vulnerability to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overlays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National Geotechnical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Liquefaction susceptibility 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Lidar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Potential for significant cost saving in design and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03926" y="1414570"/>
            <a:ext cx="4039592" cy="1163683"/>
            <a:chOff x="3738112" y="5553726"/>
            <a:chExt cx="3772619" cy="1121433"/>
          </a:xfrm>
        </p:grpSpPr>
        <p:sp>
          <p:nvSpPr>
            <p:cNvPr id="13" name="Rectangle 12"/>
            <p:cNvSpPr/>
            <p:nvPr/>
          </p:nvSpPr>
          <p:spPr>
            <a:xfrm>
              <a:off x="3738112" y="5553726"/>
              <a:ext cx="3772619" cy="112143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160806" y="5692636"/>
              <a:ext cx="2845208" cy="721024"/>
              <a:chOff x="2682816" y="5341829"/>
              <a:chExt cx="2845208" cy="721024"/>
            </a:xfrm>
          </p:grpSpPr>
          <p:sp>
            <p:nvSpPr>
              <p:cNvPr id="5" name="Can 4"/>
              <p:cNvSpPr/>
              <p:nvPr/>
            </p:nvSpPr>
            <p:spPr>
              <a:xfrm>
                <a:off x="3811380" y="5349735"/>
                <a:ext cx="632603" cy="713117"/>
              </a:xfrm>
              <a:prstGeom prst="can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TA</a:t>
                </a:r>
              </a:p>
            </p:txBody>
          </p:sp>
          <p:sp>
            <p:nvSpPr>
              <p:cNvPr id="6" name="Can 5"/>
              <p:cNvSpPr/>
              <p:nvPr/>
            </p:nvSpPr>
            <p:spPr>
              <a:xfrm>
                <a:off x="2682816" y="5349736"/>
                <a:ext cx="632603" cy="713117"/>
              </a:xfrm>
              <a:prstGeom prst="can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TA</a:t>
                </a:r>
              </a:p>
            </p:txBody>
          </p:sp>
          <p:sp>
            <p:nvSpPr>
              <p:cNvPr id="8" name="Can 7"/>
              <p:cNvSpPr/>
              <p:nvPr/>
            </p:nvSpPr>
            <p:spPr>
              <a:xfrm>
                <a:off x="4895421" y="5341829"/>
                <a:ext cx="632603" cy="713117"/>
              </a:xfrm>
              <a:prstGeom prst="can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dirty="0"/>
                  <a:t>TA</a:t>
                </a: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8810049" y="1766604"/>
            <a:ext cx="1230702" cy="359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Analytics</a:t>
            </a:r>
          </a:p>
          <a:p>
            <a:pPr algn="ctr"/>
            <a:r>
              <a:rPr lang="en-NZ" dirty="0"/>
              <a:t>(1.3)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4098" y="4225742"/>
            <a:ext cx="1545053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Design info</a:t>
            </a:r>
          </a:p>
          <a:p>
            <a:pPr algn="ctr"/>
            <a:r>
              <a:rPr lang="en-NZ" dirty="0"/>
              <a:t>(Consultants)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88579" y="2693115"/>
            <a:ext cx="1540572" cy="1224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As –</a:t>
            </a:r>
            <a:r>
              <a:rPr lang="en-NZ" dirty="0" err="1"/>
              <a:t>builts</a:t>
            </a:r>
            <a:endParaRPr lang="en-NZ" dirty="0"/>
          </a:p>
          <a:p>
            <a:pPr algn="ctr"/>
            <a:r>
              <a:rPr lang="en-NZ" dirty="0"/>
              <a:t>(Contractors)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36821" y="5731080"/>
            <a:ext cx="9571435" cy="582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Metadata Standards (1.2)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65992" y="1156994"/>
            <a:ext cx="1545053" cy="120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Condition</a:t>
            </a:r>
          </a:p>
          <a:p>
            <a:pPr algn="ctr"/>
            <a:r>
              <a:rPr lang="en-NZ" dirty="0"/>
              <a:t>(1.1)</a:t>
            </a:r>
          </a:p>
        </p:txBody>
      </p:sp>
      <p:sp>
        <p:nvSpPr>
          <p:cNvPr id="20" name="Up Arrow 19"/>
          <p:cNvSpPr/>
          <p:nvPr/>
        </p:nvSpPr>
        <p:spPr>
          <a:xfrm>
            <a:off x="1041600" y="5105634"/>
            <a:ext cx="419820" cy="6153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Up Arrow 20"/>
          <p:cNvSpPr/>
          <p:nvPr/>
        </p:nvSpPr>
        <p:spPr>
          <a:xfrm>
            <a:off x="10397706" y="5105635"/>
            <a:ext cx="419820" cy="6153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ounded Rectangle 21"/>
          <p:cNvSpPr/>
          <p:nvPr/>
        </p:nvSpPr>
        <p:spPr>
          <a:xfrm>
            <a:off x="5476505" y="3133945"/>
            <a:ext cx="2383768" cy="2310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Infrastructure Model</a:t>
            </a:r>
          </a:p>
          <a:p>
            <a:pPr algn="ctr"/>
            <a:r>
              <a:rPr lang="en-NZ" dirty="0"/>
              <a:t>(1.2)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03926" y="3124434"/>
            <a:ext cx="1305583" cy="228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Templates and Guidance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94471" y="148323"/>
            <a:ext cx="4009002" cy="849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Decision-making (1.4)</a:t>
            </a:r>
          </a:p>
          <a:p>
            <a:pPr algn="ctr"/>
            <a:r>
              <a:rPr lang="en-NZ" dirty="0"/>
              <a:t> </a:t>
            </a:r>
          </a:p>
        </p:txBody>
      </p:sp>
      <p:sp>
        <p:nvSpPr>
          <p:cNvPr id="25" name="Up Arrow 24"/>
          <p:cNvSpPr/>
          <p:nvPr/>
        </p:nvSpPr>
        <p:spPr>
          <a:xfrm>
            <a:off x="4305930" y="992268"/>
            <a:ext cx="419820" cy="3803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Up Arrow 26"/>
          <p:cNvSpPr/>
          <p:nvPr/>
        </p:nvSpPr>
        <p:spPr>
          <a:xfrm>
            <a:off x="6827472" y="988140"/>
            <a:ext cx="419820" cy="3803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Up Arrow 27"/>
          <p:cNvSpPr/>
          <p:nvPr/>
        </p:nvSpPr>
        <p:spPr>
          <a:xfrm>
            <a:off x="5590774" y="997351"/>
            <a:ext cx="419820" cy="3803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945378" y="3857681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945378" y="4408288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843518" y="1942174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282800" y="2587976"/>
            <a:ext cx="12685" cy="54656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137131" y="2574730"/>
            <a:ext cx="12685" cy="54656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717911" y="2574730"/>
            <a:ext cx="12685" cy="54656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01992" y="2021911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106428" y="4813776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100688" y="3484055"/>
            <a:ext cx="790305" cy="1150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944013" y="3977983"/>
            <a:ext cx="790305" cy="295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944012" y="4592667"/>
            <a:ext cx="790306" cy="1067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008475" y="2262094"/>
            <a:ext cx="189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Asset Owners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333" y="148323"/>
            <a:ext cx="790594" cy="6523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Z" b="1" dirty="0"/>
              <a:t>Procurement (1.5)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>
            <a:off x="959928" y="71736"/>
            <a:ext cx="745304" cy="336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959927" y="6413515"/>
            <a:ext cx="713059" cy="336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40530" y="130268"/>
            <a:ext cx="3550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BIP Theme 1: Better Investment Decision-making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0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Diamond Grid 16x9">
  <a:themeElements>
    <a:clrScheme name="Custom 1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C00000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C2016 Annual Workshop Presentation Template.potx" id="{7367F4A4-2249-4344-8363-AD66CC820984}" vid="{D37FC62D-76B3-47D1-90FA-41BA6C624B95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883FB-C610-4795-B85D-A9EB90897B6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06AB051-3E43-4F87-91D2-924FFC041DAA}"/>
</file>

<file path=customXml/itemProps3.xml><?xml version="1.0" encoding="utf-8"?>
<ds:datastoreItem xmlns:ds="http://schemas.openxmlformats.org/officeDocument/2006/customXml" ds:itemID="{7C4C71EB-307D-4F48-A24C-80AB1BABD072}">
  <ds:schemaRefs>
    <ds:schemaRef ds:uri="http://purl.org/dc/terms/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98c4cfc-3125-4f66-a621-36ad5101473c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C354DC8-4817-402F-82FA-812D568A0E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QC2016 Annual Workshop Presentation Template</Template>
  <TotalTime>0</TotalTime>
  <Words>371</Words>
  <Application>Microsoft Office PowerPoint</Application>
  <PresentationFormat>Widescreen</PresentationFormat>
  <Paragraphs>103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Diamond Grid 16x9</vt:lpstr>
      <vt:lpstr>Acrobat Document</vt:lpstr>
      <vt:lpstr>National Infrastructure Model Capturing 3 Waters Data</vt:lpstr>
      <vt:lpstr>What is the Quake Centre?</vt:lpstr>
      <vt:lpstr>Challenges</vt:lpstr>
      <vt:lpstr>NZ’s estimated 3 waters renewal value</vt:lpstr>
      <vt:lpstr>Lots of unknowns</vt:lpstr>
      <vt:lpstr>Decision-making Cohorts</vt:lpstr>
      <vt:lpstr>PowerPoint Presentation</vt:lpstr>
      <vt:lpstr>The Case for a National Infrastructure Model (Pipes)</vt:lpstr>
      <vt:lpstr>PowerPoint Presentation</vt:lpstr>
      <vt:lpstr>Proof-of-Concept National Pipe Data Portal</vt:lpstr>
      <vt:lpstr>Data Quality</vt:lpstr>
      <vt:lpstr>Data Quality with respect to a standard</vt:lpstr>
      <vt:lpstr>Federation of storm-water asset data</vt:lpstr>
      <vt:lpstr>Visualisation of Federated Data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2017-07-23T22:39:44Z</dcterms:created>
  <dcterms:modified xsi:type="dcterms:W3CDTF">2019-08-28T03:16:46Z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  <property fmtid="{D5CDD505-2E9C-101B-9397-08002B2CF9AE}" pid="3" name="ContentTypeId">
    <vt:lpwstr>0x01010035FD83D971FAD04DB2639AA82678211A</vt:lpwstr>
  </property>
  <property fmtid="{D5CDD505-2E9C-101B-9397-08002B2CF9AE}" pid="4" name="_dlc_DocIdItemGuid">
    <vt:lpwstr>878838e2-6ec0-44b2-937c-7952a6c098a8</vt:lpwstr>
  </property>
</Properties>
</file>