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24"/>
  </p:notesMasterIdLst>
  <p:sldIdLst>
    <p:sldId id="543" r:id="rId7"/>
    <p:sldId id="528" r:id="rId8"/>
    <p:sldId id="546" r:id="rId9"/>
    <p:sldId id="530" r:id="rId10"/>
    <p:sldId id="531" r:id="rId11"/>
    <p:sldId id="545" r:id="rId12"/>
    <p:sldId id="532" r:id="rId13"/>
    <p:sldId id="533" r:id="rId14"/>
    <p:sldId id="534" r:id="rId15"/>
    <p:sldId id="535" r:id="rId16"/>
    <p:sldId id="538" r:id="rId17"/>
    <p:sldId id="537" r:id="rId18"/>
    <p:sldId id="536" r:id="rId19"/>
    <p:sldId id="539" r:id="rId20"/>
    <p:sldId id="540" r:id="rId21"/>
    <p:sldId id="541" r:id="rId22"/>
    <p:sldId id="54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3" autoAdjust="0"/>
    <p:restoredTop sz="64642" autoAdjust="0"/>
  </p:normalViewPr>
  <p:slideViewPr>
    <p:cSldViewPr snapToGrid="0">
      <p:cViewPr varScale="1">
        <p:scale>
          <a:sx n="45" d="100"/>
          <a:sy n="45" d="100"/>
        </p:scale>
        <p:origin x="1512" y="42"/>
      </p:cViewPr>
      <p:guideLst/>
    </p:cSldViewPr>
  </p:slideViewPr>
  <p:outlineViewPr>
    <p:cViewPr>
      <p:scale>
        <a:sx n="33" d="100"/>
        <a:sy n="33" d="100"/>
      </p:scale>
      <p:origin x="0" y="-840"/>
    </p:cViewPr>
  </p:outlin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36C70-DDB2-4E03-95A6-B603B266C7CB}" type="datetimeFigureOut">
              <a:rPr lang="en-NZ" smtClean="0"/>
              <a:t>13/10/2022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C6079-3F47-4AF2-8561-50C79330B3DA}" type="slidenum">
              <a:rPr lang="en-NZ" smtClean="0"/>
              <a:t>‹#›</a:t>
            </a:fld>
            <a:endParaRPr lang="en-NZ"/>
          </a:p>
        </p:txBody>
      </p:sp>
    </p:spTree>
    <p:extLst>
      <p:ext uri="{BB962C8B-B14F-4D97-AF65-F5344CB8AC3E}">
        <p14:creationId xmlns:p14="http://schemas.microsoft.com/office/powerpoint/2010/main" val="361645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9C6079-3F47-4AF2-8561-50C79330B3DA}" type="slidenum">
              <a:rPr lang="en-NZ" smtClean="0"/>
              <a:t>1</a:t>
            </a:fld>
            <a:endParaRPr lang="en-NZ"/>
          </a:p>
        </p:txBody>
      </p:sp>
    </p:spTree>
    <p:extLst>
      <p:ext uri="{BB962C8B-B14F-4D97-AF65-F5344CB8AC3E}">
        <p14:creationId xmlns:p14="http://schemas.microsoft.com/office/powerpoint/2010/main" val="169918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Which technologies should be used is dependent on what information is needed to assess the health of condition of the particular asset.  This will vary dependent on:</a:t>
            </a:r>
          </a:p>
          <a:p>
            <a:pPr marL="342900" lvl="0" indent="-342900" algn="just">
              <a:lnSpc>
                <a:spcPct val="115000"/>
              </a:lnSpc>
              <a:spcAft>
                <a:spcPts val="60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Pressure or gravity</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Pipe Material</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Size</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Length</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Operating pressure</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Flow depth (minimum flow depth)</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Whether pipe can be taken out of service or not</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Availability of access points</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Location of the asset to other services and structures</a:t>
            </a:r>
          </a:p>
          <a:p>
            <a:pPr marL="0" lvl="0" indent="0" algn="just">
              <a:lnSpc>
                <a:spcPct val="115000"/>
              </a:lnSpc>
              <a:spcAft>
                <a:spcPts val="600"/>
              </a:spcAft>
              <a:buFont typeface="Symbol" panose="05050102010706020507" pitchFamily="18" charset="2"/>
              <a:buNone/>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lvl="0" indent="0" algn="just">
              <a:lnSpc>
                <a:spcPct val="115000"/>
              </a:lnSpc>
              <a:spcAft>
                <a:spcPts val="600"/>
              </a:spcAft>
              <a:buFont typeface="Symbol" panose="05050102010706020507" pitchFamily="18" charset="2"/>
              <a:buNone/>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A review of all of the technology that is available in the marketplace should be undertaken.  Considering the resolution of the results, accuracy track record and whether additional, supporting technology would be required.</a:t>
            </a:r>
          </a:p>
          <a:p>
            <a:pPr marL="0" lvl="0" indent="0" algn="just">
              <a:lnSpc>
                <a:spcPct val="115000"/>
              </a:lnSpc>
              <a:spcAft>
                <a:spcPts val="600"/>
              </a:spcAft>
              <a:buFont typeface="Symbol" panose="05050102010706020507" pitchFamily="18" charset="2"/>
              <a:buNone/>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lvl="0" indent="0" algn="just">
              <a:lnSpc>
                <a:spcPct val="115000"/>
              </a:lnSpc>
              <a:spcAft>
                <a:spcPts val="600"/>
              </a:spcAft>
              <a:buFont typeface="Symbol" panose="05050102010706020507" pitchFamily="18" charset="2"/>
              <a:buNone/>
            </a:pPr>
            <a:r>
              <a:rPr lang="en-US" sz="1800" dirty="0">
                <a:effectLst/>
                <a:latin typeface="Verdana" panose="020B0604030504040204" pitchFamily="34" charset="0"/>
                <a:ea typeface="Calibri" panose="020F0502020204030204" pitchFamily="34" charset="0"/>
                <a:cs typeface="Times New Roman" panose="02020603050405020304" pitchFamily="18" charset="0"/>
              </a:rPr>
              <a:t>The WWL VHCA programme utilised several different technologies – a tool kit of different methods.  This was because the assets materials, pressured and lengths and network accessibility varied substantially and no single approach would be suitable.</a:t>
            </a:r>
          </a:p>
          <a:p>
            <a:pPr marL="0" lvl="0" indent="0" algn="just">
              <a:lnSpc>
                <a:spcPct val="115000"/>
              </a:lnSpc>
              <a:spcAft>
                <a:spcPts val="600"/>
              </a:spcAft>
              <a:buFont typeface="Symbol" panose="05050102010706020507" pitchFamily="18" charset="2"/>
              <a:buNone/>
            </a:pPr>
            <a:r>
              <a:rPr lang="en-US" sz="1800" dirty="0">
                <a:effectLst/>
                <a:latin typeface="Verdana" panose="020B0604030504040204" pitchFamily="34" charset="0"/>
                <a:ea typeface="Calibri" panose="020F0502020204030204" pitchFamily="34" charset="0"/>
                <a:cs typeface="Times New Roman" panose="02020603050405020304" pitchFamily="18" charset="0"/>
              </a:rPr>
              <a:t>Availability to NZ should be considered.  Covid 19 response occurred during the VHCA inspection programme and some technology originally planned was not able to be used and alternative methodologies had to be considered for some of the programme.</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479C6079-3F47-4AF2-8561-50C79330B3DA}" type="slidenum">
              <a:rPr lang="en-NZ" smtClean="0"/>
              <a:t>10</a:t>
            </a:fld>
            <a:endParaRPr lang="en-NZ"/>
          </a:p>
        </p:txBody>
      </p:sp>
    </p:spTree>
    <p:extLst>
      <p:ext uri="{BB962C8B-B14F-4D97-AF65-F5344CB8AC3E}">
        <p14:creationId xmlns:p14="http://schemas.microsoft.com/office/powerpoint/2010/main" val="3944765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9C6079-3F47-4AF2-8561-50C79330B3DA}" type="slidenum">
              <a:rPr lang="en-NZ" smtClean="0"/>
              <a:t>11</a:t>
            </a:fld>
            <a:endParaRPr lang="en-NZ"/>
          </a:p>
        </p:txBody>
      </p:sp>
    </p:spTree>
    <p:extLst>
      <p:ext uri="{BB962C8B-B14F-4D97-AF65-F5344CB8AC3E}">
        <p14:creationId xmlns:p14="http://schemas.microsoft.com/office/powerpoint/2010/main" val="3455053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[Rob] Clearly communicated priorities and understanding of what is intended to be achieved across the project team and all stakeholders will ensure that when changes occur as a result of changes to the budget or scope that what is most important is still delivered.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Develop predictor tools (i.e. refine the peer-to-peer approach based on new data) to enable the design of successive programmes and future maintenance programmes. This approach will help direct field assessment to where it provides most benefit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Selecting the right type of contract for implementing and managing the programme is important for managing any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Early contractor involvement and pre-inspection investigations to fully define the scope of assets to be inspected and accurately inform appropriate inspection technologies, quantities and any enabling works required, (e.g., installation of inspection points or tapings, civil works to enable access for inspections, shutdowns, and traffic management, etc.) is critical for achieving the programme and budget, particularly so for pressure pipes.</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479C6079-3F47-4AF2-8561-50C79330B3DA}" type="slidenum">
              <a:rPr lang="en-NZ" smtClean="0"/>
              <a:t>12</a:t>
            </a:fld>
            <a:endParaRPr lang="en-NZ"/>
          </a:p>
        </p:txBody>
      </p:sp>
    </p:spTree>
    <p:extLst>
      <p:ext uri="{BB962C8B-B14F-4D97-AF65-F5344CB8AC3E}">
        <p14:creationId xmlns:p14="http://schemas.microsoft.com/office/powerpoint/2010/main" val="1823106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[Rob] A condition assessment programme of significant scale requires strong project management. Without it, windows of opportunity to access the network can get lost, and costs can blow out</a:t>
            </a:r>
          </a:p>
          <a:p>
            <a:r>
              <a:rPr lang="en-NZ" dirty="0"/>
              <a:t>Early risk identification at asset level is vital for a condition assessment programme. To understand these risks communication between asset owner, operator, maintainer, road controlling authorities, field contractors and data analysts is vital. The role of the project manager in this environment must come with high communication skills.</a:t>
            </a:r>
          </a:p>
          <a:p>
            <a:r>
              <a:rPr lang="en-NZ" dirty="0"/>
              <a:t>Risk management plans at an early stage of the programme will enable this communication.</a:t>
            </a:r>
          </a:p>
          <a:p>
            <a:r>
              <a:rPr lang="en-NZ" dirty="0"/>
              <a:t>Inevitably compromises and alternatives will be needed – and these must be programmed and managed.</a:t>
            </a:r>
          </a:p>
        </p:txBody>
      </p:sp>
      <p:sp>
        <p:nvSpPr>
          <p:cNvPr id="4" name="Slide Number Placeholder 3"/>
          <p:cNvSpPr>
            <a:spLocks noGrp="1"/>
          </p:cNvSpPr>
          <p:nvPr>
            <p:ph type="sldNum" sz="quarter" idx="5"/>
          </p:nvPr>
        </p:nvSpPr>
        <p:spPr/>
        <p:txBody>
          <a:bodyPr/>
          <a:lstStyle/>
          <a:p>
            <a:fld id="{479C6079-3F47-4AF2-8561-50C79330B3DA}" type="slidenum">
              <a:rPr lang="en-NZ" smtClean="0"/>
              <a:t>13</a:t>
            </a:fld>
            <a:endParaRPr lang="en-NZ"/>
          </a:p>
        </p:txBody>
      </p:sp>
    </p:spTree>
    <p:extLst>
      <p:ext uri="{BB962C8B-B14F-4D97-AF65-F5344CB8AC3E}">
        <p14:creationId xmlns:p14="http://schemas.microsoft.com/office/powerpoint/2010/main" val="4185716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spcAft>
                <a:spcPts val="600"/>
              </a:spcAft>
              <a:buFont typeface="Symbol" panose="05050102010706020507" pitchFamily="18" charset="2"/>
              <a:buNone/>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[Rob]</a:t>
            </a:r>
          </a:p>
          <a:p>
            <a:pPr marL="342900" lvl="0" indent="-342900" algn="just">
              <a:lnSpc>
                <a:spcPct val="115000"/>
              </a:lnSpc>
              <a:spcAft>
                <a:spcPts val="60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Early planning and ‘buy-in’ between</a:t>
            </a:r>
            <a:r>
              <a:rPr lang="en-NZ"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 project and client operation teams is necessary to ensure that any shutdowns and stand overs etc. that need to be accommodated can be programmed with sufficient time and the importance of the inspection is well communicated.</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Poor understanding of network access limitations and poor planning will have an impact on the success of the project.  Time is needed to address this aspect before launching into a contract.</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479C6079-3F47-4AF2-8561-50C79330B3DA}" type="slidenum">
              <a:rPr lang="en-NZ" smtClean="0"/>
              <a:t>14</a:t>
            </a:fld>
            <a:endParaRPr lang="en-NZ"/>
          </a:p>
        </p:txBody>
      </p:sp>
    </p:spTree>
    <p:extLst>
      <p:ext uri="{BB962C8B-B14F-4D97-AF65-F5344CB8AC3E}">
        <p14:creationId xmlns:p14="http://schemas.microsoft.com/office/powerpoint/2010/main" val="3496778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spcAft>
                <a:spcPts val="600"/>
              </a:spcAft>
              <a:buFont typeface="Symbol" panose="05050102010706020507" pitchFamily="18" charset="2"/>
              <a:buNone/>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[Steve]</a:t>
            </a:r>
          </a:p>
          <a:p>
            <a:pPr marL="342900" lvl="0" indent="-342900" algn="just">
              <a:lnSpc>
                <a:spcPct val="115000"/>
              </a:lnSpc>
              <a:spcAft>
                <a:spcPts val="60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Use of appropriately trained and experienced resources provides high quality outcomes. Inclusion of collaborative training prior to the start of the inspections and during the initial stages of the inspections, aimed to ensure all team members understand any specific workflows reduces quality assurance issues from the start.</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Managing inspection programmes such as the Wellington Water pipeline VHCA is complex and challenging and requires enough resources to project manage both the contract and the investigations. This needs to be accepted and funded appropriately for both the client (utility) and the inspection contractors.  Consideration as to this aspect needs to be given when setting up and evaluating tenders.</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479C6079-3F47-4AF2-8561-50C79330B3DA}" type="slidenum">
              <a:rPr lang="en-NZ" smtClean="0"/>
              <a:t>15</a:t>
            </a:fld>
            <a:endParaRPr lang="en-NZ"/>
          </a:p>
        </p:txBody>
      </p:sp>
    </p:spTree>
    <p:extLst>
      <p:ext uri="{BB962C8B-B14F-4D97-AF65-F5344CB8AC3E}">
        <p14:creationId xmlns:p14="http://schemas.microsoft.com/office/powerpoint/2010/main" val="693068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[Steve] Inspection programmes generate a lot of information that will need to be accessed by people across the project team, checked, assessed and eventually imported into the relevant asset management system. Utilising an easily accessible but capable database to collect and process the information is important for ensuring a successful delivery, particularly for a complex multi-asset class inspection programme. The Wellington Water VHCA programme used a Microsoft based system call </a:t>
            </a:r>
            <a:r>
              <a:rPr lang="en-US" sz="1800" dirty="0" err="1">
                <a:effectLst/>
                <a:latin typeface="Verdana" panose="020B0604030504040204" pitchFamily="34" charset="0"/>
                <a:ea typeface="Times New Roman" panose="02020603050405020304" pitchFamily="18" charset="0"/>
                <a:cs typeface="Times New Roman" panose="02020603050405020304" pitchFamily="18" charset="0"/>
              </a:rPr>
              <a:t>CriNITA</a:t>
            </a: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 that was specifically designed to collect and manage this type of data.  A lot of resource needs to be assigned to this aspect of the programme.</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Clearly defined deliverables and any workflows for the deliverable submission is important.  A data delivery specification  was developed as this programme evolved.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With large scale or complex inspection programmes the utilisation of a GIS/mapping solution to capture and report the inspection status of each asset and any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In terms of Inspection technology it is important that if technology is planned to be sourced from overseas that alternative technologies are considered if circumstances result in the equipment not being able to enter the country or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timining</a:t>
            </a:r>
            <a:r>
              <a:rPr lang="en-US" sz="1800" dirty="0">
                <a:effectLst/>
                <a:latin typeface="Verdana" panose="020B0604030504040204" pitchFamily="34" charset="0"/>
                <a:ea typeface="Calibri" panose="020F0502020204030204" pitchFamily="34" charset="0"/>
                <a:cs typeface="Times New Roman" panose="02020603050405020304" pitchFamily="18" charset="0"/>
              </a:rPr>
              <a:t> does not line up with the inspection programme.</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479C6079-3F47-4AF2-8561-50C79330B3DA}" type="slidenum">
              <a:rPr lang="en-NZ" smtClean="0"/>
              <a:t>16</a:t>
            </a:fld>
            <a:endParaRPr lang="en-NZ"/>
          </a:p>
        </p:txBody>
      </p:sp>
    </p:spTree>
    <p:extLst>
      <p:ext uri="{BB962C8B-B14F-4D97-AF65-F5344CB8AC3E}">
        <p14:creationId xmlns:p14="http://schemas.microsoft.com/office/powerpoint/2010/main" val="1672529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[Rob/Steve] The theoretical renewals profile at Wellington Water is daunting to the point that it could be overwhelming. A risk based approach to planning is our only alternative. Condition assessment of critical assets is a fundamental starting point.</a:t>
            </a:r>
          </a:p>
          <a:p>
            <a:r>
              <a:rPr lang="en-NZ" dirty="0"/>
              <a:t>Once a programme is committed communication about the programme and ownership of the need for the programme across an organisation will reap benefits. This includes communication to political, managerial, system support and operational people. It takes a lot of effort but it is worthwhile</a:t>
            </a:r>
          </a:p>
          <a:p>
            <a:r>
              <a:rPr lang="en-NZ" dirty="0"/>
              <a:t>The programme has had some immediate direct benefits where the assessment has resulted in early intervention that would have otherwise resulted in dramatic failure</a:t>
            </a:r>
          </a:p>
          <a:p>
            <a:r>
              <a:rPr lang="en-NZ" dirty="0"/>
              <a:t>We have formalised our approach to intervention and condition assessment to enable better maintenance programmes and  future assessment programmes through the production of intervention guides that will be controlled documents in our asset management system. Moving forward we know we need to be confident about the condition of our high and very high criticality assets so we can intervene before it is too late and we end up with more unacceptable and damaging failures</a:t>
            </a:r>
          </a:p>
        </p:txBody>
      </p:sp>
      <p:sp>
        <p:nvSpPr>
          <p:cNvPr id="4" name="Slide Number Placeholder 3"/>
          <p:cNvSpPr>
            <a:spLocks noGrp="1"/>
          </p:cNvSpPr>
          <p:nvPr>
            <p:ph type="sldNum" sz="quarter" idx="5"/>
          </p:nvPr>
        </p:nvSpPr>
        <p:spPr/>
        <p:txBody>
          <a:bodyPr/>
          <a:lstStyle/>
          <a:p>
            <a:fld id="{479C6079-3F47-4AF2-8561-50C79330B3DA}" type="slidenum">
              <a:rPr lang="en-NZ" smtClean="0"/>
              <a:t>17</a:t>
            </a:fld>
            <a:endParaRPr lang="en-NZ"/>
          </a:p>
        </p:txBody>
      </p:sp>
    </p:spTree>
    <p:extLst>
      <p:ext uri="{BB962C8B-B14F-4D97-AF65-F5344CB8AC3E}">
        <p14:creationId xmlns:p14="http://schemas.microsoft.com/office/powerpoint/2010/main" val="9497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 There has been much discussion and even seminars at this very conference about the financial burden that may be imposed on NZ communities from future renewals. It has been described as the renewal </a:t>
            </a:r>
            <a:r>
              <a:rPr lang="en-US" dirty="0" err="1"/>
              <a:t>bowwave</a:t>
            </a:r>
            <a:endParaRPr lang="en-US" dirty="0"/>
          </a:p>
          <a:p>
            <a:r>
              <a:rPr lang="en-US" dirty="0"/>
              <a:t>But is this renewal </a:t>
            </a:r>
            <a:r>
              <a:rPr lang="en-US" dirty="0" err="1"/>
              <a:t>bowwave</a:t>
            </a:r>
            <a:r>
              <a:rPr lang="en-US" dirty="0"/>
              <a:t> real?</a:t>
            </a:r>
          </a:p>
          <a:p>
            <a:r>
              <a:rPr lang="en-US" dirty="0"/>
              <a:t>Lets have a look at two medium sized councils theoretical renewal challenge for the future in water supply and wastewater</a:t>
            </a:r>
          </a:p>
          <a:p>
            <a:r>
              <a:rPr lang="en-US" dirty="0"/>
              <a:t>No matter what type of governance structure exists this financial burden (if real) will not go away.</a:t>
            </a:r>
          </a:p>
          <a:p>
            <a:r>
              <a:rPr lang="en-US" dirty="0"/>
              <a:t>We will be forced to understand with more detail how our assets are deteriorating, what will happen when they fail and how do we eke out the lives of these assets</a:t>
            </a:r>
          </a:p>
          <a:p>
            <a:endParaRPr lang="en-NZ" dirty="0"/>
          </a:p>
        </p:txBody>
      </p:sp>
      <p:sp>
        <p:nvSpPr>
          <p:cNvPr id="4" name="Slide Number Placeholder 3"/>
          <p:cNvSpPr>
            <a:spLocks noGrp="1"/>
          </p:cNvSpPr>
          <p:nvPr>
            <p:ph type="sldNum" sz="quarter" idx="5"/>
          </p:nvPr>
        </p:nvSpPr>
        <p:spPr/>
        <p:txBody>
          <a:bodyPr/>
          <a:lstStyle/>
          <a:p>
            <a:fld id="{479C6079-3F47-4AF2-8561-50C79330B3DA}" type="slidenum">
              <a:rPr lang="en-NZ" smtClean="0"/>
              <a:t>2</a:t>
            </a:fld>
            <a:endParaRPr lang="en-NZ"/>
          </a:p>
        </p:txBody>
      </p:sp>
    </p:spTree>
    <p:extLst>
      <p:ext uri="{BB962C8B-B14F-4D97-AF65-F5344CB8AC3E}">
        <p14:creationId xmlns:p14="http://schemas.microsoft.com/office/powerpoint/2010/main" val="130250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a:t>
            </a:r>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9C6079-3F47-4AF2-8561-50C79330B3DA}"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06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[Rob] Criticality had to be the basis of prioritising condition assessment.</a:t>
            </a:r>
          </a:p>
          <a:p>
            <a:r>
              <a:rPr lang="en-NZ" dirty="0"/>
              <a:t>We had taken the early step of formalising a criticality framework that linked back to our service goals.</a:t>
            </a:r>
          </a:p>
          <a:p>
            <a:r>
              <a:rPr lang="en-NZ" dirty="0"/>
              <a:t>For us criticality is a measure of the relative importance of an assets loss of service in its worse conceivable failure mode</a:t>
            </a:r>
          </a:p>
          <a:p>
            <a:r>
              <a:rPr lang="en-NZ" dirty="0"/>
              <a:t>For each of the service goals relevant to the asset, the framework requires  assessment of four factors – exposure of failure , time to restore service, the level of built in contingency and severity of the impact of service loss. In applying the principles of this framework for all asset types we could determine the very high criticality assets that needed condition assessment </a:t>
            </a:r>
          </a:p>
        </p:txBody>
      </p:sp>
      <p:sp>
        <p:nvSpPr>
          <p:cNvPr id="4" name="Slide Number Placeholder 3"/>
          <p:cNvSpPr>
            <a:spLocks noGrp="1"/>
          </p:cNvSpPr>
          <p:nvPr>
            <p:ph type="sldNum" sz="quarter" idx="5"/>
          </p:nvPr>
        </p:nvSpPr>
        <p:spPr/>
        <p:txBody>
          <a:bodyPr/>
          <a:lstStyle/>
          <a:p>
            <a:fld id="{479C6079-3F47-4AF2-8561-50C79330B3DA}" type="slidenum">
              <a:rPr lang="en-NZ" smtClean="0"/>
              <a:t>4</a:t>
            </a:fld>
            <a:endParaRPr lang="en-NZ"/>
          </a:p>
        </p:txBody>
      </p:sp>
    </p:spTree>
    <p:extLst>
      <p:ext uri="{BB962C8B-B14F-4D97-AF65-F5344CB8AC3E}">
        <p14:creationId xmlns:p14="http://schemas.microsoft.com/office/powerpoint/2010/main" val="163888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Verdana" panose="020B0604030504040204" pitchFamily="34" charset="0"/>
                <a:ea typeface="Times New Roman" panose="02020603050405020304" pitchFamily="18" charset="0"/>
                <a:cs typeface="Times New Roman" panose="02020603050405020304" pitchFamily="18" charset="0"/>
              </a:rPr>
              <a:t>[Steve] When a high inspection rate of the critical assets is not considered to be affordable, then the inspection programme should targeted towards the assets that are expected to be exhibiting the highest likelihood of failure and provides the most valuable information for renewal planning.</a:t>
            </a:r>
          </a:p>
          <a:p>
            <a:r>
              <a:rPr lang="en-US" sz="1800" dirty="0">
                <a:effectLst/>
                <a:latin typeface="Verdana" panose="020B0604030504040204" pitchFamily="34" charset="0"/>
                <a:ea typeface="Times New Roman" panose="02020603050405020304" pitchFamily="18" charset="0"/>
                <a:cs typeface="Times New Roman" panose="02020603050405020304" pitchFamily="18" charset="0"/>
              </a:rPr>
              <a:t>In </a:t>
            </a:r>
            <a:r>
              <a:rPr lang="en-US" sz="1800" dirty="0" err="1">
                <a:effectLst/>
                <a:latin typeface="Verdana" panose="020B0604030504040204" pitchFamily="34" charset="0"/>
                <a:ea typeface="Times New Roman" panose="02020603050405020304" pitchFamily="18" charset="0"/>
                <a:cs typeface="Times New Roman" panose="02020603050405020304" pitchFamily="18" charset="0"/>
              </a:rPr>
              <a:t>prioritising</a:t>
            </a: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 inspections the assets that fit in the top left-hand corner of this diagram, where the risk is high but the confidence in the asset condition is lowest should the assets of focus for the inspection programme. The concept is based on improving the confidence in the understanding of condition and therefore service failure risk to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This requires that an evaluation or prediction of asset condition is undertaken. This prediction may simply be assessed on the age of the asset, based on the expectation that the oldest assets are more likely to fail in comparison to younger assets.  Where organisational knowledge or information, such as repair or failure history is known, then this can also be applied to the risk evaluation.</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479C6079-3F47-4AF2-8561-50C79330B3DA}" type="slidenum">
              <a:rPr lang="en-NZ" smtClean="0"/>
              <a:t>5</a:t>
            </a:fld>
            <a:endParaRPr lang="en-NZ"/>
          </a:p>
        </p:txBody>
      </p:sp>
    </p:spTree>
    <p:extLst>
      <p:ext uri="{BB962C8B-B14F-4D97-AF65-F5344CB8AC3E}">
        <p14:creationId xmlns:p14="http://schemas.microsoft.com/office/powerpoint/2010/main" val="170351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600"/>
              </a:spcAft>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[Steve] The Wellington Water pipeline VHCA programme set out three priority layers as described in Table 2.</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Verdana" panose="020B0604030504040204" pitchFamily="34" charset="0"/>
                <a:ea typeface="Times New Roman" panose="02020603050405020304" pitchFamily="18" charset="0"/>
                <a:cs typeface="Times New Roman" panose="02020603050405020304" pitchFamily="18" charset="0"/>
              </a:rPr>
              <a:t>Inspections were intended to be completed in decreasing order as shown in Figure 5.  The highest priority for the VHCA condition assessment project would be to complete all the priority one inspections before the end of the programme.  Following completion of priority one, the inspections would then commence with the priority two inspections with the intention of completing as much of these asset inspections as possible prior to the end of the programme as budget and time allowed.  While these Priority 2 assets have a very high criticality, due to their relatively young age they were not expected to fail in the short to medium term.  Any failures that may occur to the assets within the priority two list would not be expected to be due to age related deterioration.  Any uncompleted Priority two inspections would be reprogrammed to be completed in the following financial years.  Priority 3 inspections are the lowest risk assets and are intended to only be inspected once Priority 2 inspections had all been completed.</a:t>
            </a:r>
            <a:endParaRPr lang="en-NZ" dirty="0"/>
          </a:p>
        </p:txBody>
      </p:sp>
      <p:sp>
        <p:nvSpPr>
          <p:cNvPr id="4" name="Slide Number Placeholder 3"/>
          <p:cNvSpPr>
            <a:spLocks noGrp="1"/>
          </p:cNvSpPr>
          <p:nvPr>
            <p:ph type="sldNum" sz="quarter" idx="5"/>
          </p:nvPr>
        </p:nvSpPr>
        <p:spPr/>
        <p:txBody>
          <a:bodyPr/>
          <a:lstStyle/>
          <a:p>
            <a:fld id="{479C6079-3F47-4AF2-8561-50C79330B3DA}" type="slidenum">
              <a:rPr lang="en-NZ" smtClean="0"/>
              <a:t>6</a:t>
            </a:fld>
            <a:endParaRPr lang="en-NZ"/>
          </a:p>
        </p:txBody>
      </p:sp>
    </p:spTree>
    <p:extLst>
      <p:ext uri="{BB962C8B-B14F-4D97-AF65-F5344CB8AC3E}">
        <p14:creationId xmlns:p14="http://schemas.microsoft.com/office/powerpoint/2010/main" val="174270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Verdana" panose="020B0604030504040204" pitchFamily="34" charset="0"/>
                <a:ea typeface="Times New Roman" panose="02020603050405020304" pitchFamily="18" charset="0"/>
                <a:cs typeface="Times New Roman" panose="02020603050405020304" pitchFamily="18" charset="0"/>
              </a:rPr>
              <a:t>[Steve] Where inspections that have previously been completed these can provide a lot of information for low additional cost - even if they were many years ago.  Further inspections of these may or may not be required, dependent on the confidence in the condition information.  For critical assets where the condition is known to be poor then the confidence in the condition data must also increase.  Therefore, if the confidence in the pipe condition from previous inspections is not sufficient further investigation may be required. Otherwise, the asset could be removed from the inspection list.  In general, a higher criticality justifies a greater level of assessment and data quality.  The basis of determining the Levels of Data Confidence for inspection data used for Wellington Water was adapted from the NZWWA Infrastructure Asset Grading Guidelines 1999. </a:t>
            </a:r>
            <a:endParaRPr lang="en-NZ" dirty="0"/>
          </a:p>
        </p:txBody>
      </p:sp>
      <p:sp>
        <p:nvSpPr>
          <p:cNvPr id="4" name="Slide Number Placeholder 3"/>
          <p:cNvSpPr>
            <a:spLocks noGrp="1"/>
          </p:cNvSpPr>
          <p:nvPr>
            <p:ph type="sldNum" sz="quarter" idx="5"/>
          </p:nvPr>
        </p:nvSpPr>
        <p:spPr/>
        <p:txBody>
          <a:bodyPr/>
          <a:lstStyle/>
          <a:p>
            <a:fld id="{479C6079-3F47-4AF2-8561-50C79330B3DA}" type="slidenum">
              <a:rPr lang="en-NZ" smtClean="0"/>
              <a:t>7</a:t>
            </a:fld>
            <a:endParaRPr lang="en-NZ"/>
          </a:p>
        </p:txBody>
      </p:sp>
    </p:spTree>
    <p:extLst>
      <p:ext uri="{BB962C8B-B14F-4D97-AF65-F5344CB8AC3E}">
        <p14:creationId xmlns:p14="http://schemas.microsoft.com/office/powerpoint/2010/main" val="211315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[Rob] An early view of asset risk can often be gained by utilising existing information. It can also be vital to gather this information before committing to field inspection. The sort of information that is vital includes status of valve operation, how to take assets out of service, whether access points are actually accessible, date and availability of previous field data and last but not least peer to peer workshops.</a:t>
            </a:r>
          </a:p>
          <a:p>
            <a:r>
              <a:rPr lang="en-NZ" dirty="0"/>
              <a:t>Peer to peer workshops involve cross organisational participation of asset planning, experience operators and maintenance personnel as well as external consultants who can bring their experience from elsewhere to the table.</a:t>
            </a:r>
          </a:p>
          <a:p>
            <a:r>
              <a:rPr lang="en-NZ" dirty="0"/>
              <a:t>They can and should generate a preliminary assessment of every asset to be assessed</a:t>
            </a:r>
          </a:p>
        </p:txBody>
      </p:sp>
      <p:sp>
        <p:nvSpPr>
          <p:cNvPr id="4" name="Slide Number Placeholder 3"/>
          <p:cNvSpPr>
            <a:spLocks noGrp="1"/>
          </p:cNvSpPr>
          <p:nvPr>
            <p:ph type="sldNum" sz="quarter" idx="5"/>
          </p:nvPr>
        </p:nvSpPr>
        <p:spPr/>
        <p:txBody>
          <a:bodyPr/>
          <a:lstStyle/>
          <a:p>
            <a:fld id="{479C6079-3F47-4AF2-8561-50C79330B3DA}" type="slidenum">
              <a:rPr lang="en-NZ" smtClean="0"/>
              <a:t>8</a:t>
            </a:fld>
            <a:endParaRPr lang="en-NZ"/>
          </a:p>
        </p:txBody>
      </p:sp>
    </p:spTree>
    <p:extLst>
      <p:ext uri="{BB962C8B-B14F-4D97-AF65-F5344CB8AC3E}">
        <p14:creationId xmlns:p14="http://schemas.microsoft.com/office/powerpoint/2010/main" val="149415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600"/>
              </a:spcAft>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[Steve] In general, when planning an inspection programme consideration should be given to the following:</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mj-lt"/>
              <a:buAutoNum type="arabicPeriod"/>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What type(s) of data is required to determine the structural condition, performance and asset attributes.</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mj-lt"/>
              <a:buAutoNum type="arabicPeriod"/>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What constitutes the threshold of when some type of intervention (e.g., maintenance, repair or renewal) is required.</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mj-lt"/>
              <a:buAutoNum type="arabicPeriod"/>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What inspection techniques provide the required data. A single or multiple inspection technique maybe required, including field inspection methods, along with desktop and peer to peer analysis.  Efficiency of timing for data collection and cost to provide the highest data confidence possible, for the best value must also be evaluated.</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mj-lt"/>
              <a:buAutoNum type="arabicPeriod"/>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What process is required to analyse the collected data to understand the asset health and make decisions for intervention.</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Verdana" panose="020B0604030504040204" pitchFamily="34" charset="0"/>
                <a:ea typeface="Times New Roman" panose="02020603050405020304" pitchFamily="18" charset="0"/>
                <a:cs typeface="Times New Roman" panose="02020603050405020304" pitchFamily="18" charset="0"/>
              </a:rPr>
              <a:t>How will the information be collected and subsequently transferred to where it needs to be stored and accessed.</a:t>
            </a:r>
            <a:endParaRPr lang="en-NZ" dirty="0"/>
          </a:p>
        </p:txBody>
      </p:sp>
      <p:sp>
        <p:nvSpPr>
          <p:cNvPr id="4" name="Slide Number Placeholder 3"/>
          <p:cNvSpPr>
            <a:spLocks noGrp="1"/>
          </p:cNvSpPr>
          <p:nvPr>
            <p:ph type="sldNum" sz="quarter" idx="5"/>
          </p:nvPr>
        </p:nvSpPr>
        <p:spPr/>
        <p:txBody>
          <a:bodyPr/>
          <a:lstStyle/>
          <a:p>
            <a:fld id="{479C6079-3F47-4AF2-8561-50C79330B3DA}" type="slidenum">
              <a:rPr lang="en-NZ" smtClean="0"/>
              <a:t>9</a:t>
            </a:fld>
            <a:endParaRPr lang="en-NZ"/>
          </a:p>
        </p:txBody>
      </p:sp>
    </p:spTree>
    <p:extLst>
      <p:ext uri="{BB962C8B-B14F-4D97-AF65-F5344CB8AC3E}">
        <p14:creationId xmlns:p14="http://schemas.microsoft.com/office/powerpoint/2010/main" val="342162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B4CA-335A-44DC-9E63-565D08B2C0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5ECF0BD-C27B-4994-9E9C-957048C15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B9589C17-974D-4391-9A89-DE9FED26F68A}"/>
              </a:ext>
            </a:extLst>
          </p:cNvPr>
          <p:cNvSpPr>
            <a:spLocks noGrp="1"/>
          </p:cNvSpPr>
          <p:nvPr>
            <p:ph type="dt" sz="half" idx="10"/>
          </p:nvPr>
        </p:nvSpPr>
        <p:spPr/>
        <p:txBody>
          <a:bodyPr/>
          <a:lstStyle/>
          <a:p>
            <a:fld id="{926B587B-E103-4725-A84C-1BEF41BF4C12}" type="datetimeFigureOut">
              <a:rPr lang="en-NZ" smtClean="0"/>
              <a:t>13/10/2022</a:t>
            </a:fld>
            <a:endParaRPr lang="en-NZ"/>
          </a:p>
        </p:txBody>
      </p:sp>
      <p:sp>
        <p:nvSpPr>
          <p:cNvPr id="5" name="Footer Placeholder 4">
            <a:extLst>
              <a:ext uri="{FF2B5EF4-FFF2-40B4-BE49-F238E27FC236}">
                <a16:creationId xmlns:a16="http://schemas.microsoft.com/office/drawing/2014/main" id="{AF8F9207-7EB2-4084-A88A-84492E02826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3260D55-6ED1-4FBD-B99B-EC04B5C7B9D5}"/>
              </a:ext>
            </a:extLst>
          </p:cNvPr>
          <p:cNvSpPr>
            <a:spLocks noGrp="1"/>
          </p:cNvSpPr>
          <p:nvPr>
            <p:ph type="sldNum" sz="quarter" idx="12"/>
          </p:nvPr>
        </p:nvSpPr>
        <p:spPr/>
        <p:txBody>
          <a:bodyPr/>
          <a:lstStyle/>
          <a:p>
            <a:fld id="{2B1924F6-DF4C-4C2C-80CB-ACBCD4B3FDD2}" type="slidenum">
              <a:rPr lang="en-NZ" smtClean="0"/>
              <a:t>‹#›</a:t>
            </a:fld>
            <a:endParaRPr lang="en-NZ"/>
          </a:p>
        </p:txBody>
      </p:sp>
    </p:spTree>
    <p:extLst>
      <p:ext uri="{BB962C8B-B14F-4D97-AF65-F5344CB8AC3E}">
        <p14:creationId xmlns:p14="http://schemas.microsoft.com/office/powerpoint/2010/main" val="200740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AC23-DC5F-4578-9F48-7D49D042E87E}"/>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03B1598-8C26-41DB-A2EF-FEF06BA26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AEA69C4-D5BD-465E-8DD9-926E52B8DF80}"/>
              </a:ext>
            </a:extLst>
          </p:cNvPr>
          <p:cNvSpPr>
            <a:spLocks noGrp="1"/>
          </p:cNvSpPr>
          <p:nvPr>
            <p:ph type="dt" sz="half" idx="10"/>
          </p:nvPr>
        </p:nvSpPr>
        <p:spPr/>
        <p:txBody>
          <a:bodyPr/>
          <a:lstStyle/>
          <a:p>
            <a:fld id="{926B587B-E103-4725-A84C-1BEF41BF4C12}" type="datetimeFigureOut">
              <a:rPr lang="en-NZ" smtClean="0"/>
              <a:t>13/10/2022</a:t>
            </a:fld>
            <a:endParaRPr lang="en-NZ"/>
          </a:p>
        </p:txBody>
      </p:sp>
      <p:sp>
        <p:nvSpPr>
          <p:cNvPr id="5" name="Footer Placeholder 4">
            <a:extLst>
              <a:ext uri="{FF2B5EF4-FFF2-40B4-BE49-F238E27FC236}">
                <a16:creationId xmlns:a16="http://schemas.microsoft.com/office/drawing/2014/main" id="{03B57C67-A135-413A-8E45-2239063A98C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15B91C5-2354-42D7-9CB6-35B2CA628A29}"/>
              </a:ext>
            </a:extLst>
          </p:cNvPr>
          <p:cNvSpPr>
            <a:spLocks noGrp="1"/>
          </p:cNvSpPr>
          <p:nvPr>
            <p:ph type="sldNum" sz="quarter" idx="12"/>
          </p:nvPr>
        </p:nvSpPr>
        <p:spPr/>
        <p:txBody>
          <a:bodyPr/>
          <a:lstStyle/>
          <a:p>
            <a:fld id="{2B1924F6-DF4C-4C2C-80CB-ACBCD4B3FDD2}" type="slidenum">
              <a:rPr lang="en-NZ" smtClean="0"/>
              <a:t>‹#›</a:t>
            </a:fld>
            <a:endParaRPr lang="en-NZ"/>
          </a:p>
        </p:txBody>
      </p:sp>
    </p:spTree>
    <p:extLst>
      <p:ext uri="{BB962C8B-B14F-4D97-AF65-F5344CB8AC3E}">
        <p14:creationId xmlns:p14="http://schemas.microsoft.com/office/powerpoint/2010/main" val="414230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BEBD43-A46F-47CD-8FBA-5EE3EB76D8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2B87A01-EA85-499F-B2DC-9F415E1668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5BB19EE-6ABE-465F-9A60-5CADFFB8B4A0}"/>
              </a:ext>
            </a:extLst>
          </p:cNvPr>
          <p:cNvSpPr>
            <a:spLocks noGrp="1"/>
          </p:cNvSpPr>
          <p:nvPr>
            <p:ph type="dt" sz="half" idx="10"/>
          </p:nvPr>
        </p:nvSpPr>
        <p:spPr/>
        <p:txBody>
          <a:bodyPr/>
          <a:lstStyle/>
          <a:p>
            <a:fld id="{926B587B-E103-4725-A84C-1BEF41BF4C12}" type="datetimeFigureOut">
              <a:rPr lang="en-NZ" smtClean="0"/>
              <a:t>13/10/2022</a:t>
            </a:fld>
            <a:endParaRPr lang="en-NZ"/>
          </a:p>
        </p:txBody>
      </p:sp>
      <p:sp>
        <p:nvSpPr>
          <p:cNvPr id="5" name="Footer Placeholder 4">
            <a:extLst>
              <a:ext uri="{FF2B5EF4-FFF2-40B4-BE49-F238E27FC236}">
                <a16:creationId xmlns:a16="http://schemas.microsoft.com/office/drawing/2014/main" id="{62F14D74-BF75-46D1-8AD8-C95D1BA2684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BD045FA-54FB-4A7B-B62B-41B06F2F06A3}"/>
              </a:ext>
            </a:extLst>
          </p:cNvPr>
          <p:cNvSpPr>
            <a:spLocks noGrp="1"/>
          </p:cNvSpPr>
          <p:nvPr>
            <p:ph type="sldNum" sz="quarter" idx="12"/>
          </p:nvPr>
        </p:nvSpPr>
        <p:spPr/>
        <p:txBody>
          <a:bodyPr/>
          <a:lstStyle/>
          <a:p>
            <a:fld id="{2B1924F6-DF4C-4C2C-80CB-ACBCD4B3FDD2}" type="slidenum">
              <a:rPr lang="en-NZ" smtClean="0"/>
              <a:t>‹#›</a:t>
            </a:fld>
            <a:endParaRPr lang="en-NZ"/>
          </a:p>
        </p:txBody>
      </p:sp>
    </p:spTree>
    <p:extLst>
      <p:ext uri="{BB962C8B-B14F-4D97-AF65-F5344CB8AC3E}">
        <p14:creationId xmlns:p14="http://schemas.microsoft.com/office/powerpoint/2010/main" val="267476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9BA601C-D580-4316-ACFF-453F9D1CFB07}"/>
              </a:ext>
            </a:extLst>
          </p:cNvPr>
          <p:cNvSpPr>
            <a:spLocks noGrp="1"/>
          </p:cNvSpPr>
          <p:nvPr>
            <p:ph type="dt" sz="half" idx="10"/>
          </p:nvPr>
        </p:nvSpPr>
        <p:spPr/>
        <p:txBody>
          <a:bodyPr/>
          <a:lstStyle>
            <a:lvl1pPr>
              <a:defRPr/>
            </a:lvl1pPr>
          </a:lstStyle>
          <a:p>
            <a:pPr>
              <a:defRPr/>
            </a:pPr>
            <a:fld id="{1A13170F-E8FC-4DA8-BE44-1EF5A8A2F1E5}" type="datetimeFigureOut">
              <a:rPr lang="en-NZ"/>
              <a:pPr>
                <a:defRPr/>
              </a:pPr>
              <a:t>13/10/2022</a:t>
            </a:fld>
            <a:endParaRPr lang="en-NZ"/>
          </a:p>
        </p:txBody>
      </p:sp>
      <p:sp>
        <p:nvSpPr>
          <p:cNvPr id="5" name="Footer Placeholder 4">
            <a:extLst>
              <a:ext uri="{FF2B5EF4-FFF2-40B4-BE49-F238E27FC236}">
                <a16:creationId xmlns:a16="http://schemas.microsoft.com/office/drawing/2014/main" id="{990A06D5-7284-4716-949D-C32BB71A7B45}"/>
              </a:ext>
            </a:extLst>
          </p:cNvPr>
          <p:cNvSpPr>
            <a:spLocks noGrp="1"/>
          </p:cNvSpPr>
          <p:nvPr>
            <p:ph type="ftr" sz="quarter" idx="11"/>
          </p:nvPr>
        </p:nvSpPr>
        <p:spPr/>
        <p:txBody>
          <a:bodyPr/>
          <a:lstStyle>
            <a:lvl1pPr>
              <a:defRPr/>
            </a:lvl1pPr>
          </a:lstStyle>
          <a:p>
            <a:pPr>
              <a:defRPr/>
            </a:pPr>
            <a:endParaRPr lang="en-NZ"/>
          </a:p>
        </p:txBody>
      </p:sp>
      <p:sp>
        <p:nvSpPr>
          <p:cNvPr id="6" name="Slide Number Placeholder 5">
            <a:extLst>
              <a:ext uri="{FF2B5EF4-FFF2-40B4-BE49-F238E27FC236}">
                <a16:creationId xmlns:a16="http://schemas.microsoft.com/office/drawing/2014/main" id="{007BFBF1-AAAD-40BD-9383-CB00C325BFD7}"/>
              </a:ext>
            </a:extLst>
          </p:cNvPr>
          <p:cNvSpPr>
            <a:spLocks noGrp="1"/>
          </p:cNvSpPr>
          <p:nvPr>
            <p:ph type="sldNum" sz="quarter" idx="12"/>
          </p:nvPr>
        </p:nvSpPr>
        <p:spPr/>
        <p:txBody>
          <a:bodyPr/>
          <a:lstStyle>
            <a:lvl1pPr>
              <a:defRPr/>
            </a:lvl1pPr>
          </a:lstStyle>
          <a:p>
            <a:fld id="{C9D5D7B5-0EBA-4F9C-9405-E4EFD6C0327A}" type="slidenum">
              <a:rPr lang="en-NZ" altLang="en-US"/>
              <a:pPr/>
              <a:t>‹#›</a:t>
            </a:fld>
            <a:endParaRPr lang="en-NZ" altLang="en-US"/>
          </a:p>
        </p:txBody>
      </p:sp>
    </p:spTree>
    <p:extLst>
      <p:ext uri="{BB962C8B-B14F-4D97-AF65-F5344CB8AC3E}">
        <p14:creationId xmlns:p14="http://schemas.microsoft.com/office/powerpoint/2010/main" val="3800903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4FC03BC-7DA2-436B-9D7B-A6B61C92EC05}"/>
              </a:ext>
            </a:extLst>
          </p:cNvPr>
          <p:cNvSpPr>
            <a:spLocks noGrp="1"/>
          </p:cNvSpPr>
          <p:nvPr>
            <p:ph type="dt" sz="half" idx="10"/>
          </p:nvPr>
        </p:nvSpPr>
        <p:spPr/>
        <p:txBody>
          <a:bodyPr/>
          <a:lstStyle>
            <a:lvl1pPr>
              <a:defRPr/>
            </a:lvl1pPr>
          </a:lstStyle>
          <a:p>
            <a:pPr>
              <a:defRPr/>
            </a:pPr>
            <a:fld id="{ECC3D685-ECFE-4A07-9B0C-EDC238ED6808}" type="datetimeFigureOut">
              <a:rPr lang="en-NZ"/>
              <a:pPr>
                <a:defRPr/>
              </a:pPr>
              <a:t>13/10/2022</a:t>
            </a:fld>
            <a:endParaRPr lang="en-NZ"/>
          </a:p>
        </p:txBody>
      </p:sp>
      <p:sp>
        <p:nvSpPr>
          <p:cNvPr id="5" name="Footer Placeholder 4">
            <a:extLst>
              <a:ext uri="{FF2B5EF4-FFF2-40B4-BE49-F238E27FC236}">
                <a16:creationId xmlns:a16="http://schemas.microsoft.com/office/drawing/2014/main" id="{438387FD-513C-4305-991E-C00B0125B962}"/>
              </a:ext>
            </a:extLst>
          </p:cNvPr>
          <p:cNvSpPr>
            <a:spLocks noGrp="1"/>
          </p:cNvSpPr>
          <p:nvPr>
            <p:ph type="ftr" sz="quarter" idx="11"/>
          </p:nvPr>
        </p:nvSpPr>
        <p:spPr/>
        <p:txBody>
          <a:bodyPr/>
          <a:lstStyle>
            <a:lvl1pPr>
              <a:defRPr/>
            </a:lvl1pPr>
          </a:lstStyle>
          <a:p>
            <a:pPr>
              <a:defRPr/>
            </a:pPr>
            <a:endParaRPr lang="en-NZ"/>
          </a:p>
        </p:txBody>
      </p:sp>
      <p:sp>
        <p:nvSpPr>
          <p:cNvPr id="6" name="Slide Number Placeholder 5">
            <a:extLst>
              <a:ext uri="{FF2B5EF4-FFF2-40B4-BE49-F238E27FC236}">
                <a16:creationId xmlns:a16="http://schemas.microsoft.com/office/drawing/2014/main" id="{51CD965A-182C-4EAB-9F0C-79B3161F8513}"/>
              </a:ext>
            </a:extLst>
          </p:cNvPr>
          <p:cNvSpPr>
            <a:spLocks noGrp="1"/>
          </p:cNvSpPr>
          <p:nvPr>
            <p:ph type="sldNum" sz="quarter" idx="12"/>
          </p:nvPr>
        </p:nvSpPr>
        <p:spPr/>
        <p:txBody>
          <a:bodyPr/>
          <a:lstStyle>
            <a:lvl1pPr>
              <a:defRPr/>
            </a:lvl1pPr>
          </a:lstStyle>
          <a:p>
            <a:fld id="{B7F2642D-3F14-40E2-ADF9-39F329A99042}" type="slidenum">
              <a:rPr lang="en-NZ" altLang="en-US"/>
              <a:pPr/>
              <a:t>‹#›</a:t>
            </a:fld>
            <a:endParaRPr lang="en-NZ" altLang="en-US"/>
          </a:p>
        </p:txBody>
      </p:sp>
    </p:spTree>
    <p:extLst>
      <p:ext uri="{BB962C8B-B14F-4D97-AF65-F5344CB8AC3E}">
        <p14:creationId xmlns:p14="http://schemas.microsoft.com/office/powerpoint/2010/main" val="122438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8E75C6-BB90-4BDA-88DB-31E37F6351F3}"/>
              </a:ext>
            </a:extLst>
          </p:cNvPr>
          <p:cNvSpPr>
            <a:spLocks noGrp="1"/>
          </p:cNvSpPr>
          <p:nvPr>
            <p:ph type="dt" sz="half" idx="10"/>
          </p:nvPr>
        </p:nvSpPr>
        <p:spPr/>
        <p:txBody>
          <a:bodyPr/>
          <a:lstStyle>
            <a:lvl1pPr>
              <a:defRPr/>
            </a:lvl1pPr>
          </a:lstStyle>
          <a:p>
            <a:pPr>
              <a:defRPr/>
            </a:pPr>
            <a:fld id="{633AA2F7-75A7-43BC-BFF8-E1FBA39A53ED}" type="datetimeFigureOut">
              <a:rPr lang="en-NZ"/>
              <a:pPr>
                <a:defRPr/>
              </a:pPr>
              <a:t>13/10/2022</a:t>
            </a:fld>
            <a:endParaRPr lang="en-NZ"/>
          </a:p>
        </p:txBody>
      </p:sp>
      <p:sp>
        <p:nvSpPr>
          <p:cNvPr id="5" name="Footer Placeholder 4">
            <a:extLst>
              <a:ext uri="{FF2B5EF4-FFF2-40B4-BE49-F238E27FC236}">
                <a16:creationId xmlns:a16="http://schemas.microsoft.com/office/drawing/2014/main" id="{AF34840E-6896-426B-BE4F-8B2612061A5C}"/>
              </a:ext>
            </a:extLst>
          </p:cNvPr>
          <p:cNvSpPr>
            <a:spLocks noGrp="1"/>
          </p:cNvSpPr>
          <p:nvPr>
            <p:ph type="ftr" sz="quarter" idx="11"/>
          </p:nvPr>
        </p:nvSpPr>
        <p:spPr/>
        <p:txBody>
          <a:bodyPr/>
          <a:lstStyle>
            <a:lvl1pPr>
              <a:defRPr/>
            </a:lvl1pPr>
          </a:lstStyle>
          <a:p>
            <a:pPr>
              <a:defRPr/>
            </a:pPr>
            <a:endParaRPr lang="en-NZ"/>
          </a:p>
        </p:txBody>
      </p:sp>
      <p:sp>
        <p:nvSpPr>
          <p:cNvPr id="6" name="Slide Number Placeholder 5">
            <a:extLst>
              <a:ext uri="{FF2B5EF4-FFF2-40B4-BE49-F238E27FC236}">
                <a16:creationId xmlns:a16="http://schemas.microsoft.com/office/drawing/2014/main" id="{10931926-8ABE-4F22-AB8B-1CA189DF6413}"/>
              </a:ext>
            </a:extLst>
          </p:cNvPr>
          <p:cNvSpPr>
            <a:spLocks noGrp="1"/>
          </p:cNvSpPr>
          <p:nvPr>
            <p:ph type="sldNum" sz="quarter" idx="12"/>
          </p:nvPr>
        </p:nvSpPr>
        <p:spPr/>
        <p:txBody>
          <a:bodyPr/>
          <a:lstStyle>
            <a:lvl1pPr>
              <a:defRPr/>
            </a:lvl1pPr>
          </a:lstStyle>
          <a:p>
            <a:fld id="{631180D0-B29C-405A-8928-0D91ECF91109}" type="slidenum">
              <a:rPr lang="en-NZ" altLang="en-US"/>
              <a:pPr/>
              <a:t>‹#›</a:t>
            </a:fld>
            <a:endParaRPr lang="en-NZ" altLang="en-US"/>
          </a:p>
        </p:txBody>
      </p:sp>
    </p:spTree>
    <p:extLst>
      <p:ext uri="{BB962C8B-B14F-4D97-AF65-F5344CB8AC3E}">
        <p14:creationId xmlns:p14="http://schemas.microsoft.com/office/powerpoint/2010/main" val="586263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a:extLst>
              <a:ext uri="{FF2B5EF4-FFF2-40B4-BE49-F238E27FC236}">
                <a16:creationId xmlns:a16="http://schemas.microsoft.com/office/drawing/2014/main" id="{AE24381F-609A-4FC4-9A04-31BF62FA6551}"/>
              </a:ext>
            </a:extLst>
          </p:cNvPr>
          <p:cNvSpPr>
            <a:spLocks noGrp="1"/>
          </p:cNvSpPr>
          <p:nvPr>
            <p:ph type="dt" sz="half" idx="10"/>
          </p:nvPr>
        </p:nvSpPr>
        <p:spPr/>
        <p:txBody>
          <a:bodyPr/>
          <a:lstStyle>
            <a:lvl1pPr>
              <a:defRPr/>
            </a:lvl1pPr>
          </a:lstStyle>
          <a:p>
            <a:pPr>
              <a:defRPr/>
            </a:pPr>
            <a:fld id="{AEE1EF28-4AE5-4C67-AEDB-C274A5F9C8C4}" type="datetimeFigureOut">
              <a:rPr lang="en-NZ"/>
              <a:pPr>
                <a:defRPr/>
              </a:pPr>
              <a:t>13/10/2022</a:t>
            </a:fld>
            <a:endParaRPr lang="en-NZ"/>
          </a:p>
        </p:txBody>
      </p:sp>
      <p:sp>
        <p:nvSpPr>
          <p:cNvPr id="6" name="Footer Placeholder 4">
            <a:extLst>
              <a:ext uri="{FF2B5EF4-FFF2-40B4-BE49-F238E27FC236}">
                <a16:creationId xmlns:a16="http://schemas.microsoft.com/office/drawing/2014/main" id="{326AC78B-622D-4473-89C4-6BA0BB98F3D6}"/>
              </a:ext>
            </a:extLst>
          </p:cNvPr>
          <p:cNvSpPr>
            <a:spLocks noGrp="1"/>
          </p:cNvSpPr>
          <p:nvPr>
            <p:ph type="ftr" sz="quarter" idx="11"/>
          </p:nvPr>
        </p:nvSpPr>
        <p:spPr/>
        <p:txBody>
          <a:bodyPr/>
          <a:lstStyle>
            <a:lvl1pPr>
              <a:defRPr/>
            </a:lvl1pPr>
          </a:lstStyle>
          <a:p>
            <a:pPr>
              <a:defRPr/>
            </a:pPr>
            <a:endParaRPr lang="en-NZ"/>
          </a:p>
        </p:txBody>
      </p:sp>
      <p:sp>
        <p:nvSpPr>
          <p:cNvPr id="7" name="Slide Number Placeholder 5">
            <a:extLst>
              <a:ext uri="{FF2B5EF4-FFF2-40B4-BE49-F238E27FC236}">
                <a16:creationId xmlns:a16="http://schemas.microsoft.com/office/drawing/2014/main" id="{32EF3F34-14DA-4E19-9C3F-F0EC70B40E48}"/>
              </a:ext>
            </a:extLst>
          </p:cNvPr>
          <p:cNvSpPr>
            <a:spLocks noGrp="1"/>
          </p:cNvSpPr>
          <p:nvPr>
            <p:ph type="sldNum" sz="quarter" idx="12"/>
          </p:nvPr>
        </p:nvSpPr>
        <p:spPr/>
        <p:txBody>
          <a:bodyPr/>
          <a:lstStyle>
            <a:lvl1pPr>
              <a:defRPr/>
            </a:lvl1pPr>
          </a:lstStyle>
          <a:p>
            <a:fld id="{D4C719FE-5E1B-4FB2-B1BE-50419E0803DB}" type="slidenum">
              <a:rPr lang="en-NZ" altLang="en-US"/>
              <a:pPr/>
              <a:t>‹#›</a:t>
            </a:fld>
            <a:endParaRPr lang="en-NZ" altLang="en-US"/>
          </a:p>
        </p:txBody>
      </p:sp>
    </p:spTree>
    <p:extLst>
      <p:ext uri="{BB962C8B-B14F-4D97-AF65-F5344CB8AC3E}">
        <p14:creationId xmlns:p14="http://schemas.microsoft.com/office/powerpoint/2010/main" val="2509473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a:extLst>
              <a:ext uri="{FF2B5EF4-FFF2-40B4-BE49-F238E27FC236}">
                <a16:creationId xmlns:a16="http://schemas.microsoft.com/office/drawing/2014/main" id="{AF596CAB-197C-4588-8CB0-B19B580A0950}"/>
              </a:ext>
            </a:extLst>
          </p:cNvPr>
          <p:cNvSpPr>
            <a:spLocks noGrp="1"/>
          </p:cNvSpPr>
          <p:nvPr>
            <p:ph type="dt" sz="half" idx="10"/>
          </p:nvPr>
        </p:nvSpPr>
        <p:spPr/>
        <p:txBody>
          <a:bodyPr/>
          <a:lstStyle>
            <a:lvl1pPr>
              <a:defRPr/>
            </a:lvl1pPr>
          </a:lstStyle>
          <a:p>
            <a:pPr>
              <a:defRPr/>
            </a:pPr>
            <a:fld id="{65C51075-BC51-4EA8-9BD6-BC534A7A165E}" type="datetimeFigureOut">
              <a:rPr lang="en-NZ"/>
              <a:pPr>
                <a:defRPr/>
              </a:pPr>
              <a:t>13/10/2022</a:t>
            </a:fld>
            <a:endParaRPr lang="en-NZ"/>
          </a:p>
        </p:txBody>
      </p:sp>
      <p:sp>
        <p:nvSpPr>
          <p:cNvPr id="8" name="Footer Placeholder 4">
            <a:extLst>
              <a:ext uri="{FF2B5EF4-FFF2-40B4-BE49-F238E27FC236}">
                <a16:creationId xmlns:a16="http://schemas.microsoft.com/office/drawing/2014/main" id="{82AFE9F4-6C71-4CE5-AA47-93A254839CE4}"/>
              </a:ext>
            </a:extLst>
          </p:cNvPr>
          <p:cNvSpPr>
            <a:spLocks noGrp="1"/>
          </p:cNvSpPr>
          <p:nvPr>
            <p:ph type="ftr" sz="quarter" idx="11"/>
          </p:nvPr>
        </p:nvSpPr>
        <p:spPr/>
        <p:txBody>
          <a:bodyPr/>
          <a:lstStyle>
            <a:lvl1pPr>
              <a:defRPr/>
            </a:lvl1pPr>
          </a:lstStyle>
          <a:p>
            <a:pPr>
              <a:defRPr/>
            </a:pPr>
            <a:endParaRPr lang="en-NZ"/>
          </a:p>
        </p:txBody>
      </p:sp>
      <p:sp>
        <p:nvSpPr>
          <p:cNvPr id="9" name="Slide Number Placeholder 5">
            <a:extLst>
              <a:ext uri="{FF2B5EF4-FFF2-40B4-BE49-F238E27FC236}">
                <a16:creationId xmlns:a16="http://schemas.microsoft.com/office/drawing/2014/main" id="{77FD99C0-3E5F-4E92-B253-3627DDAC7AB3}"/>
              </a:ext>
            </a:extLst>
          </p:cNvPr>
          <p:cNvSpPr>
            <a:spLocks noGrp="1"/>
          </p:cNvSpPr>
          <p:nvPr>
            <p:ph type="sldNum" sz="quarter" idx="12"/>
          </p:nvPr>
        </p:nvSpPr>
        <p:spPr/>
        <p:txBody>
          <a:bodyPr/>
          <a:lstStyle>
            <a:lvl1pPr>
              <a:defRPr/>
            </a:lvl1pPr>
          </a:lstStyle>
          <a:p>
            <a:fld id="{C8E10E56-1B7D-4706-91BE-7426622BEA72}" type="slidenum">
              <a:rPr lang="en-NZ" altLang="en-US"/>
              <a:pPr/>
              <a:t>‹#›</a:t>
            </a:fld>
            <a:endParaRPr lang="en-NZ" altLang="en-US"/>
          </a:p>
        </p:txBody>
      </p:sp>
    </p:spTree>
    <p:extLst>
      <p:ext uri="{BB962C8B-B14F-4D97-AF65-F5344CB8AC3E}">
        <p14:creationId xmlns:p14="http://schemas.microsoft.com/office/powerpoint/2010/main" val="3004397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a:extLst>
              <a:ext uri="{FF2B5EF4-FFF2-40B4-BE49-F238E27FC236}">
                <a16:creationId xmlns:a16="http://schemas.microsoft.com/office/drawing/2014/main" id="{B096A1E1-D610-4831-9A05-EA20F532DED0}"/>
              </a:ext>
            </a:extLst>
          </p:cNvPr>
          <p:cNvSpPr>
            <a:spLocks noGrp="1"/>
          </p:cNvSpPr>
          <p:nvPr>
            <p:ph type="dt" sz="half" idx="10"/>
          </p:nvPr>
        </p:nvSpPr>
        <p:spPr/>
        <p:txBody>
          <a:bodyPr/>
          <a:lstStyle>
            <a:lvl1pPr>
              <a:defRPr/>
            </a:lvl1pPr>
          </a:lstStyle>
          <a:p>
            <a:pPr>
              <a:defRPr/>
            </a:pPr>
            <a:fld id="{EE13ABCC-6784-4BA5-8C49-D92759C499CD}" type="datetimeFigureOut">
              <a:rPr lang="en-NZ"/>
              <a:pPr>
                <a:defRPr/>
              </a:pPr>
              <a:t>13/10/2022</a:t>
            </a:fld>
            <a:endParaRPr lang="en-NZ"/>
          </a:p>
        </p:txBody>
      </p:sp>
      <p:sp>
        <p:nvSpPr>
          <p:cNvPr id="4" name="Footer Placeholder 4">
            <a:extLst>
              <a:ext uri="{FF2B5EF4-FFF2-40B4-BE49-F238E27FC236}">
                <a16:creationId xmlns:a16="http://schemas.microsoft.com/office/drawing/2014/main" id="{18769AF0-24BD-42BC-A1A0-4E1D2FCF2C7A}"/>
              </a:ext>
            </a:extLst>
          </p:cNvPr>
          <p:cNvSpPr>
            <a:spLocks noGrp="1"/>
          </p:cNvSpPr>
          <p:nvPr>
            <p:ph type="ftr" sz="quarter" idx="11"/>
          </p:nvPr>
        </p:nvSpPr>
        <p:spPr/>
        <p:txBody>
          <a:bodyPr/>
          <a:lstStyle>
            <a:lvl1pPr>
              <a:defRPr/>
            </a:lvl1pPr>
          </a:lstStyle>
          <a:p>
            <a:pPr>
              <a:defRPr/>
            </a:pPr>
            <a:endParaRPr lang="en-NZ"/>
          </a:p>
        </p:txBody>
      </p:sp>
      <p:sp>
        <p:nvSpPr>
          <p:cNvPr id="5" name="Slide Number Placeholder 5">
            <a:extLst>
              <a:ext uri="{FF2B5EF4-FFF2-40B4-BE49-F238E27FC236}">
                <a16:creationId xmlns:a16="http://schemas.microsoft.com/office/drawing/2014/main" id="{E0DC4A98-6C9E-44AA-B989-1F1DF928BE71}"/>
              </a:ext>
            </a:extLst>
          </p:cNvPr>
          <p:cNvSpPr>
            <a:spLocks noGrp="1"/>
          </p:cNvSpPr>
          <p:nvPr>
            <p:ph type="sldNum" sz="quarter" idx="12"/>
          </p:nvPr>
        </p:nvSpPr>
        <p:spPr/>
        <p:txBody>
          <a:bodyPr/>
          <a:lstStyle>
            <a:lvl1pPr>
              <a:defRPr/>
            </a:lvl1pPr>
          </a:lstStyle>
          <a:p>
            <a:fld id="{B59E9C00-D3BC-458B-BC96-4A8F686ADB4A}" type="slidenum">
              <a:rPr lang="en-NZ" altLang="en-US"/>
              <a:pPr/>
              <a:t>‹#›</a:t>
            </a:fld>
            <a:endParaRPr lang="en-NZ" altLang="en-US"/>
          </a:p>
        </p:txBody>
      </p:sp>
    </p:spTree>
    <p:extLst>
      <p:ext uri="{BB962C8B-B14F-4D97-AF65-F5344CB8AC3E}">
        <p14:creationId xmlns:p14="http://schemas.microsoft.com/office/powerpoint/2010/main" val="1760987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DA0AB7A-1F25-4DD1-AA94-DEE86EA7E162}"/>
              </a:ext>
            </a:extLst>
          </p:cNvPr>
          <p:cNvSpPr>
            <a:spLocks noGrp="1"/>
          </p:cNvSpPr>
          <p:nvPr>
            <p:ph type="dt" sz="half" idx="10"/>
          </p:nvPr>
        </p:nvSpPr>
        <p:spPr/>
        <p:txBody>
          <a:bodyPr/>
          <a:lstStyle>
            <a:lvl1pPr>
              <a:defRPr/>
            </a:lvl1pPr>
          </a:lstStyle>
          <a:p>
            <a:pPr>
              <a:defRPr/>
            </a:pPr>
            <a:fld id="{9B4E42CA-D840-4321-9961-36601E31E277}" type="datetimeFigureOut">
              <a:rPr lang="en-NZ"/>
              <a:pPr>
                <a:defRPr/>
              </a:pPr>
              <a:t>13/10/2022</a:t>
            </a:fld>
            <a:endParaRPr lang="en-NZ"/>
          </a:p>
        </p:txBody>
      </p:sp>
      <p:sp>
        <p:nvSpPr>
          <p:cNvPr id="3" name="Footer Placeholder 4">
            <a:extLst>
              <a:ext uri="{FF2B5EF4-FFF2-40B4-BE49-F238E27FC236}">
                <a16:creationId xmlns:a16="http://schemas.microsoft.com/office/drawing/2014/main" id="{EAEA48A9-8A39-483B-A5F0-7D8DEFB878C9}"/>
              </a:ext>
            </a:extLst>
          </p:cNvPr>
          <p:cNvSpPr>
            <a:spLocks noGrp="1"/>
          </p:cNvSpPr>
          <p:nvPr>
            <p:ph type="ftr" sz="quarter" idx="11"/>
          </p:nvPr>
        </p:nvSpPr>
        <p:spPr/>
        <p:txBody>
          <a:bodyPr/>
          <a:lstStyle>
            <a:lvl1pPr>
              <a:defRPr/>
            </a:lvl1pPr>
          </a:lstStyle>
          <a:p>
            <a:pPr>
              <a:defRPr/>
            </a:pPr>
            <a:endParaRPr lang="en-NZ"/>
          </a:p>
        </p:txBody>
      </p:sp>
      <p:sp>
        <p:nvSpPr>
          <p:cNvPr id="4" name="Slide Number Placeholder 5">
            <a:extLst>
              <a:ext uri="{FF2B5EF4-FFF2-40B4-BE49-F238E27FC236}">
                <a16:creationId xmlns:a16="http://schemas.microsoft.com/office/drawing/2014/main" id="{BC64F680-CACA-478B-998E-DEBCDDEDC19A}"/>
              </a:ext>
            </a:extLst>
          </p:cNvPr>
          <p:cNvSpPr>
            <a:spLocks noGrp="1"/>
          </p:cNvSpPr>
          <p:nvPr>
            <p:ph type="sldNum" sz="quarter" idx="12"/>
          </p:nvPr>
        </p:nvSpPr>
        <p:spPr/>
        <p:txBody>
          <a:bodyPr/>
          <a:lstStyle>
            <a:lvl1pPr>
              <a:defRPr/>
            </a:lvl1pPr>
          </a:lstStyle>
          <a:p>
            <a:fld id="{79EA0A69-CCDB-4781-8560-E835CCD46698}" type="slidenum">
              <a:rPr lang="en-NZ" altLang="en-US"/>
              <a:pPr/>
              <a:t>‹#›</a:t>
            </a:fld>
            <a:endParaRPr lang="en-NZ" altLang="en-US"/>
          </a:p>
        </p:txBody>
      </p:sp>
    </p:spTree>
    <p:extLst>
      <p:ext uri="{BB962C8B-B14F-4D97-AF65-F5344CB8AC3E}">
        <p14:creationId xmlns:p14="http://schemas.microsoft.com/office/powerpoint/2010/main" val="2902595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NZ"/>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06B029FC-2469-4BB2-8132-ECBA52BF0130}"/>
              </a:ext>
            </a:extLst>
          </p:cNvPr>
          <p:cNvSpPr>
            <a:spLocks noGrp="1"/>
          </p:cNvSpPr>
          <p:nvPr>
            <p:ph type="dt" sz="half" idx="10"/>
          </p:nvPr>
        </p:nvSpPr>
        <p:spPr/>
        <p:txBody>
          <a:bodyPr/>
          <a:lstStyle>
            <a:lvl1pPr>
              <a:defRPr/>
            </a:lvl1pPr>
          </a:lstStyle>
          <a:p>
            <a:pPr>
              <a:defRPr/>
            </a:pPr>
            <a:fld id="{5BA6D4E4-7987-452F-B0BE-A3F254798151}" type="datetimeFigureOut">
              <a:rPr lang="en-NZ"/>
              <a:pPr>
                <a:defRPr/>
              </a:pPr>
              <a:t>13/10/2022</a:t>
            </a:fld>
            <a:endParaRPr lang="en-NZ"/>
          </a:p>
        </p:txBody>
      </p:sp>
      <p:sp>
        <p:nvSpPr>
          <p:cNvPr id="6" name="Footer Placeholder 4">
            <a:extLst>
              <a:ext uri="{FF2B5EF4-FFF2-40B4-BE49-F238E27FC236}">
                <a16:creationId xmlns:a16="http://schemas.microsoft.com/office/drawing/2014/main" id="{9D6F6B1F-5405-4927-B0A8-8A62492D6E28}"/>
              </a:ext>
            </a:extLst>
          </p:cNvPr>
          <p:cNvSpPr>
            <a:spLocks noGrp="1"/>
          </p:cNvSpPr>
          <p:nvPr>
            <p:ph type="ftr" sz="quarter" idx="11"/>
          </p:nvPr>
        </p:nvSpPr>
        <p:spPr/>
        <p:txBody>
          <a:bodyPr/>
          <a:lstStyle>
            <a:lvl1pPr>
              <a:defRPr/>
            </a:lvl1pPr>
          </a:lstStyle>
          <a:p>
            <a:pPr>
              <a:defRPr/>
            </a:pPr>
            <a:endParaRPr lang="en-NZ"/>
          </a:p>
        </p:txBody>
      </p:sp>
      <p:sp>
        <p:nvSpPr>
          <p:cNvPr id="7" name="Slide Number Placeholder 5">
            <a:extLst>
              <a:ext uri="{FF2B5EF4-FFF2-40B4-BE49-F238E27FC236}">
                <a16:creationId xmlns:a16="http://schemas.microsoft.com/office/drawing/2014/main" id="{42E85E51-4691-421A-BBEC-DA486ED56117}"/>
              </a:ext>
            </a:extLst>
          </p:cNvPr>
          <p:cNvSpPr>
            <a:spLocks noGrp="1"/>
          </p:cNvSpPr>
          <p:nvPr>
            <p:ph type="sldNum" sz="quarter" idx="12"/>
          </p:nvPr>
        </p:nvSpPr>
        <p:spPr/>
        <p:txBody>
          <a:bodyPr/>
          <a:lstStyle>
            <a:lvl1pPr>
              <a:defRPr/>
            </a:lvl1pPr>
          </a:lstStyle>
          <a:p>
            <a:fld id="{E86846E1-481B-47C9-9C64-4EA94578D86C}" type="slidenum">
              <a:rPr lang="en-NZ" altLang="en-US"/>
              <a:pPr/>
              <a:t>‹#›</a:t>
            </a:fld>
            <a:endParaRPr lang="en-NZ" altLang="en-US"/>
          </a:p>
        </p:txBody>
      </p:sp>
    </p:spTree>
    <p:extLst>
      <p:ext uri="{BB962C8B-B14F-4D97-AF65-F5344CB8AC3E}">
        <p14:creationId xmlns:p14="http://schemas.microsoft.com/office/powerpoint/2010/main" val="405236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4B17-44DB-43CE-8973-301D44E81CB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EF43FDB-F979-41C9-A5C8-3AEDA9ABEB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57E66AA-7682-44B7-9007-774CC36F2AB6}"/>
              </a:ext>
            </a:extLst>
          </p:cNvPr>
          <p:cNvSpPr>
            <a:spLocks noGrp="1"/>
          </p:cNvSpPr>
          <p:nvPr>
            <p:ph type="dt" sz="half" idx="10"/>
          </p:nvPr>
        </p:nvSpPr>
        <p:spPr/>
        <p:txBody>
          <a:bodyPr/>
          <a:lstStyle/>
          <a:p>
            <a:fld id="{926B587B-E103-4725-A84C-1BEF41BF4C12}" type="datetimeFigureOut">
              <a:rPr lang="en-NZ" smtClean="0"/>
              <a:t>13/10/2022</a:t>
            </a:fld>
            <a:endParaRPr lang="en-NZ"/>
          </a:p>
        </p:txBody>
      </p:sp>
      <p:sp>
        <p:nvSpPr>
          <p:cNvPr id="5" name="Footer Placeholder 4">
            <a:extLst>
              <a:ext uri="{FF2B5EF4-FFF2-40B4-BE49-F238E27FC236}">
                <a16:creationId xmlns:a16="http://schemas.microsoft.com/office/drawing/2014/main" id="{4B62FC4E-6D86-4E06-846E-C78C55E1BE8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151F9AB-A685-4498-A5BF-7CC7CA45C9D5}"/>
              </a:ext>
            </a:extLst>
          </p:cNvPr>
          <p:cNvSpPr>
            <a:spLocks noGrp="1"/>
          </p:cNvSpPr>
          <p:nvPr>
            <p:ph type="sldNum" sz="quarter" idx="12"/>
          </p:nvPr>
        </p:nvSpPr>
        <p:spPr/>
        <p:txBody>
          <a:bodyPr/>
          <a:lstStyle/>
          <a:p>
            <a:fld id="{2B1924F6-DF4C-4C2C-80CB-ACBCD4B3FDD2}" type="slidenum">
              <a:rPr lang="en-NZ" smtClean="0"/>
              <a:t>‹#›</a:t>
            </a:fld>
            <a:endParaRPr lang="en-NZ"/>
          </a:p>
        </p:txBody>
      </p:sp>
    </p:spTree>
    <p:extLst>
      <p:ext uri="{BB962C8B-B14F-4D97-AF65-F5344CB8AC3E}">
        <p14:creationId xmlns:p14="http://schemas.microsoft.com/office/powerpoint/2010/main" val="185308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NZ"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D9F27180-FEF3-4A24-B921-EE8BA1791BD9}"/>
              </a:ext>
            </a:extLst>
          </p:cNvPr>
          <p:cNvSpPr>
            <a:spLocks noGrp="1"/>
          </p:cNvSpPr>
          <p:nvPr>
            <p:ph type="dt" sz="half" idx="10"/>
          </p:nvPr>
        </p:nvSpPr>
        <p:spPr/>
        <p:txBody>
          <a:bodyPr/>
          <a:lstStyle>
            <a:lvl1pPr>
              <a:defRPr/>
            </a:lvl1pPr>
          </a:lstStyle>
          <a:p>
            <a:pPr>
              <a:defRPr/>
            </a:pPr>
            <a:fld id="{0173B83B-420B-4C1E-9CA3-B229CF2F8A11}" type="datetimeFigureOut">
              <a:rPr lang="en-NZ"/>
              <a:pPr>
                <a:defRPr/>
              </a:pPr>
              <a:t>13/10/2022</a:t>
            </a:fld>
            <a:endParaRPr lang="en-NZ"/>
          </a:p>
        </p:txBody>
      </p:sp>
      <p:sp>
        <p:nvSpPr>
          <p:cNvPr id="6" name="Footer Placeholder 4">
            <a:extLst>
              <a:ext uri="{FF2B5EF4-FFF2-40B4-BE49-F238E27FC236}">
                <a16:creationId xmlns:a16="http://schemas.microsoft.com/office/drawing/2014/main" id="{297D1741-4A48-4526-B261-42F65D8B6443}"/>
              </a:ext>
            </a:extLst>
          </p:cNvPr>
          <p:cNvSpPr>
            <a:spLocks noGrp="1"/>
          </p:cNvSpPr>
          <p:nvPr>
            <p:ph type="ftr" sz="quarter" idx="11"/>
          </p:nvPr>
        </p:nvSpPr>
        <p:spPr/>
        <p:txBody>
          <a:bodyPr/>
          <a:lstStyle>
            <a:lvl1pPr>
              <a:defRPr/>
            </a:lvl1pPr>
          </a:lstStyle>
          <a:p>
            <a:pPr>
              <a:defRPr/>
            </a:pPr>
            <a:endParaRPr lang="en-NZ"/>
          </a:p>
        </p:txBody>
      </p:sp>
      <p:sp>
        <p:nvSpPr>
          <p:cNvPr id="7" name="Slide Number Placeholder 5">
            <a:extLst>
              <a:ext uri="{FF2B5EF4-FFF2-40B4-BE49-F238E27FC236}">
                <a16:creationId xmlns:a16="http://schemas.microsoft.com/office/drawing/2014/main" id="{0B9859F1-ED42-461F-A842-FBAD06EA278A}"/>
              </a:ext>
            </a:extLst>
          </p:cNvPr>
          <p:cNvSpPr>
            <a:spLocks noGrp="1"/>
          </p:cNvSpPr>
          <p:nvPr>
            <p:ph type="sldNum" sz="quarter" idx="12"/>
          </p:nvPr>
        </p:nvSpPr>
        <p:spPr/>
        <p:txBody>
          <a:bodyPr/>
          <a:lstStyle>
            <a:lvl1pPr>
              <a:defRPr/>
            </a:lvl1pPr>
          </a:lstStyle>
          <a:p>
            <a:fld id="{D1F33516-B52A-4B52-B75B-A50E0A707C60}" type="slidenum">
              <a:rPr lang="en-NZ" altLang="en-US"/>
              <a:pPr/>
              <a:t>‹#›</a:t>
            </a:fld>
            <a:endParaRPr lang="en-NZ" altLang="en-US"/>
          </a:p>
        </p:txBody>
      </p:sp>
    </p:spTree>
    <p:extLst>
      <p:ext uri="{BB962C8B-B14F-4D97-AF65-F5344CB8AC3E}">
        <p14:creationId xmlns:p14="http://schemas.microsoft.com/office/powerpoint/2010/main" val="3061343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56FD5E6-120C-47F3-B5A4-66243ACD577B}"/>
              </a:ext>
            </a:extLst>
          </p:cNvPr>
          <p:cNvSpPr>
            <a:spLocks noGrp="1"/>
          </p:cNvSpPr>
          <p:nvPr>
            <p:ph type="dt" sz="half" idx="10"/>
          </p:nvPr>
        </p:nvSpPr>
        <p:spPr/>
        <p:txBody>
          <a:bodyPr/>
          <a:lstStyle>
            <a:lvl1pPr>
              <a:defRPr/>
            </a:lvl1pPr>
          </a:lstStyle>
          <a:p>
            <a:pPr>
              <a:defRPr/>
            </a:pPr>
            <a:fld id="{418D6EE4-1395-457F-B3FC-D36031A56352}" type="datetimeFigureOut">
              <a:rPr lang="en-NZ"/>
              <a:pPr>
                <a:defRPr/>
              </a:pPr>
              <a:t>13/10/2022</a:t>
            </a:fld>
            <a:endParaRPr lang="en-NZ"/>
          </a:p>
        </p:txBody>
      </p:sp>
      <p:sp>
        <p:nvSpPr>
          <p:cNvPr id="5" name="Footer Placeholder 4">
            <a:extLst>
              <a:ext uri="{FF2B5EF4-FFF2-40B4-BE49-F238E27FC236}">
                <a16:creationId xmlns:a16="http://schemas.microsoft.com/office/drawing/2014/main" id="{D23B651B-8BBA-4673-BE1C-AE99622D7E90}"/>
              </a:ext>
            </a:extLst>
          </p:cNvPr>
          <p:cNvSpPr>
            <a:spLocks noGrp="1"/>
          </p:cNvSpPr>
          <p:nvPr>
            <p:ph type="ftr" sz="quarter" idx="11"/>
          </p:nvPr>
        </p:nvSpPr>
        <p:spPr/>
        <p:txBody>
          <a:bodyPr/>
          <a:lstStyle>
            <a:lvl1pPr>
              <a:defRPr/>
            </a:lvl1pPr>
          </a:lstStyle>
          <a:p>
            <a:pPr>
              <a:defRPr/>
            </a:pPr>
            <a:endParaRPr lang="en-NZ"/>
          </a:p>
        </p:txBody>
      </p:sp>
      <p:sp>
        <p:nvSpPr>
          <p:cNvPr id="6" name="Slide Number Placeholder 5">
            <a:extLst>
              <a:ext uri="{FF2B5EF4-FFF2-40B4-BE49-F238E27FC236}">
                <a16:creationId xmlns:a16="http://schemas.microsoft.com/office/drawing/2014/main" id="{A80FC5F0-D91A-4476-B429-6B3E02F0DE2C}"/>
              </a:ext>
            </a:extLst>
          </p:cNvPr>
          <p:cNvSpPr>
            <a:spLocks noGrp="1"/>
          </p:cNvSpPr>
          <p:nvPr>
            <p:ph type="sldNum" sz="quarter" idx="12"/>
          </p:nvPr>
        </p:nvSpPr>
        <p:spPr/>
        <p:txBody>
          <a:bodyPr/>
          <a:lstStyle>
            <a:lvl1pPr>
              <a:defRPr/>
            </a:lvl1pPr>
          </a:lstStyle>
          <a:p>
            <a:fld id="{C10A8FE5-0B8D-4602-A76D-8487174C2E3E}" type="slidenum">
              <a:rPr lang="en-NZ" altLang="en-US"/>
              <a:pPr/>
              <a:t>‹#›</a:t>
            </a:fld>
            <a:endParaRPr lang="en-NZ" altLang="en-US"/>
          </a:p>
        </p:txBody>
      </p:sp>
    </p:spTree>
    <p:extLst>
      <p:ext uri="{BB962C8B-B14F-4D97-AF65-F5344CB8AC3E}">
        <p14:creationId xmlns:p14="http://schemas.microsoft.com/office/powerpoint/2010/main" val="2251556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6F0CA58-4382-4F4A-BC17-CE9D865D9590}"/>
              </a:ext>
            </a:extLst>
          </p:cNvPr>
          <p:cNvSpPr>
            <a:spLocks noGrp="1"/>
          </p:cNvSpPr>
          <p:nvPr>
            <p:ph type="dt" sz="half" idx="10"/>
          </p:nvPr>
        </p:nvSpPr>
        <p:spPr/>
        <p:txBody>
          <a:bodyPr/>
          <a:lstStyle>
            <a:lvl1pPr>
              <a:defRPr/>
            </a:lvl1pPr>
          </a:lstStyle>
          <a:p>
            <a:pPr>
              <a:defRPr/>
            </a:pPr>
            <a:fld id="{E93B9D2F-39E9-4270-B17F-EBECE860A6D7}" type="datetimeFigureOut">
              <a:rPr lang="en-NZ"/>
              <a:pPr>
                <a:defRPr/>
              </a:pPr>
              <a:t>13/10/2022</a:t>
            </a:fld>
            <a:endParaRPr lang="en-NZ"/>
          </a:p>
        </p:txBody>
      </p:sp>
      <p:sp>
        <p:nvSpPr>
          <p:cNvPr id="5" name="Footer Placeholder 4">
            <a:extLst>
              <a:ext uri="{FF2B5EF4-FFF2-40B4-BE49-F238E27FC236}">
                <a16:creationId xmlns:a16="http://schemas.microsoft.com/office/drawing/2014/main" id="{17E2FCEB-E8C1-4EED-8EDE-BCB93D095C03}"/>
              </a:ext>
            </a:extLst>
          </p:cNvPr>
          <p:cNvSpPr>
            <a:spLocks noGrp="1"/>
          </p:cNvSpPr>
          <p:nvPr>
            <p:ph type="ftr" sz="quarter" idx="11"/>
          </p:nvPr>
        </p:nvSpPr>
        <p:spPr/>
        <p:txBody>
          <a:bodyPr/>
          <a:lstStyle>
            <a:lvl1pPr>
              <a:defRPr/>
            </a:lvl1pPr>
          </a:lstStyle>
          <a:p>
            <a:pPr>
              <a:defRPr/>
            </a:pPr>
            <a:endParaRPr lang="en-NZ"/>
          </a:p>
        </p:txBody>
      </p:sp>
      <p:sp>
        <p:nvSpPr>
          <p:cNvPr id="6" name="Slide Number Placeholder 5">
            <a:extLst>
              <a:ext uri="{FF2B5EF4-FFF2-40B4-BE49-F238E27FC236}">
                <a16:creationId xmlns:a16="http://schemas.microsoft.com/office/drawing/2014/main" id="{49E83667-F6ED-446A-98CD-90B5DB50724E}"/>
              </a:ext>
            </a:extLst>
          </p:cNvPr>
          <p:cNvSpPr>
            <a:spLocks noGrp="1"/>
          </p:cNvSpPr>
          <p:nvPr>
            <p:ph type="sldNum" sz="quarter" idx="12"/>
          </p:nvPr>
        </p:nvSpPr>
        <p:spPr/>
        <p:txBody>
          <a:bodyPr/>
          <a:lstStyle>
            <a:lvl1pPr>
              <a:defRPr/>
            </a:lvl1pPr>
          </a:lstStyle>
          <a:p>
            <a:fld id="{14FF3A73-68A3-4B15-B0F2-F161B567A453}" type="slidenum">
              <a:rPr lang="en-NZ" altLang="en-US"/>
              <a:pPr/>
              <a:t>‹#›</a:t>
            </a:fld>
            <a:endParaRPr lang="en-NZ" altLang="en-US"/>
          </a:p>
        </p:txBody>
      </p:sp>
    </p:spTree>
    <p:extLst>
      <p:ext uri="{BB962C8B-B14F-4D97-AF65-F5344CB8AC3E}">
        <p14:creationId xmlns:p14="http://schemas.microsoft.com/office/powerpoint/2010/main" val="398553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328C-B365-4E99-82B2-818BE0F85A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25DDB0AF-D42F-4B65-89C9-F3B0B6FF18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1C421D-F029-4891-B64A-E45AEAB7F211}"/>
              </a:ext>
            </a:extLst>
          </p:cNvPr>
          <p:cNvSpPr>
            <a:spLocks noGrp="1"/>
          </p:cNvSpPr>
          <p:nvPr>
            <p:ph type="dt" sz="half" idx="10"/>
          </p:nvPr>
        </p:nvSpPr>
        <p:spPr/>
        <p:txBody>
          <a:bodyPr/>
          <a:lstStyle/>
          <a:p>
            <a:fld id="{926B587B-E103-4725-A84C-1BEF41BF4C12}" type="datetimeFigureOut">
              <a:rPr lang="en-NZ" smtClean="0"/>
              <a:t>13/10/2022</a:t>
            </a:fld>
            <a:endParaRPr lang="en-NZ"/>
          </a:p>
        </p:txBody>
      </p:sp>
      <p:sp>
        <p:nvSpPr>
          <p:cNvPr id="5" name="Footer Placeholder 4">
            <a:extLst>
              <a:ext uri="{FF2B5EF4-FFF2-40B4-BE49-F238E27FC236}">
                <a16:creationId xmlns:a16="http://schemas.microsoft.com/office/drawing/2014/main" id="{63DD6CC4-FDA0-49E5-9171-E448C41311E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3CBF9B1-76EF-4C52-99CA-EB0279E33C5B}"/>
              </a:ext>
            </a:extLst>
          </p:cNvPr>
          <p:cNvSpPr>
            <a:spLocks noGrp="1"/>
          </p:cNvSpPr>
          <p:nvPr>
            <p:ph type="sldNum" sz="quarter" idx="12"/>
          </p:nvPr>
        </p:nvSpPr>
        <p:spPr/>
        <p:txBody>
          <a:bodyPr/>
          <a:lstStyle/>
          <a:p>
            <a:fld id="{2B1924F6-DF4C-4C2C-80CB-ACBCD4B3FDD2}" type="slidenum">
              <a:rPr lang="en-NZ" smtClean="0"/>
              <a:t>‹#›</a:t>
            </a:fld>
            <a:endParaRPr lang="en-NZ"/>
          </a:p>
        </p:txBody>
      </p:sp>
    </p:spTree>
    <p:extLst>
      <p:ext uri="{BB962C8B-B14F-4D97-AF65-F5344CB8AC3E}">
        <p14:creationId xmlns:p14="http://schemas.microsoft.com/office/powerpoint/2010/main" val="281809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4F3D-32CA-475B-9BED-29DD44AA6A7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01EF5AC-1243-435C-B6E0-FCC5E5199A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3DB4761B-FA86-4759-8244-42668AA820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225E75F-88E0-4102-A752-36BB4DFC8720}"/>
              </a:ext>
            </a:extLst>
          </p:cNvPr>
          <p:cNvSpPr>
            <a:spLocks noGrp="1"/>
          </p:cNvSpPr>
          <p:nvPr>
            <p:ph type="dt" sz="half" idx="10"/>
          </p:nvPr>
        </p:nvSpPr>
        <p:spPr/>
        <p:txBody>
          <a:bodyPr/>
          <a:lstStyle/>
          <a:p>
            <a:fld id="{926B587B-E103-4725-A84C-1BEF41BF4C12}" type="datetimeFigureOut">
              <a:rPr lang="en-NZ" smtClean="0"/>
              <a:t>13/10/2022</a:t>
            </a:fld>
            <a:endParaRPr lang="en-NZ"/>
          </a:p>
        </p:txBody>
      </p:sp>
      <p:sp>
        <p:nvSpPr>
          <p:cNvPr id="6" name="Footer Placeholder 5">
            <a:extLst>
              <a:ext uri="{FF2B5EF4-FFF2-40B4-BE49-F238E27FC236}">
                <a16:creationId xmlns:a16="http://schemas.microsoft.com/office/drawing/2014/main" id="{03B6355E-15D4-491D-9000-F07C31E793B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CE075FB-96FF-4A11-A481-A42890E5E5CF}"/>
              </a:ext>
            </a:extLst>
          </p:cNvPr>
          <p:cNvSpPr>
            <a:spLocks noGrp="1"/>
          </p:cNvSpPr>
          <p:nvPr>
            <p:ph type="sldNum" sz="quarter" idx="12"/>
          </p:nvPr>
        </p:nvSpPr>
        <p:spPr/>
        <p:txBody>
          <a:bodyPr/>
          <a:lstStyle/>
          <a:p>
            <a:fld id="{2B1924F6-DF4C-4C2C-80CB-ACBCD4B3FDD2}" type="slidenum">
              <a:rPr lang="en-NZ" smtClean="0"/>
              <a:t>‹#›</a:t>
            </a:fld>
            <a:endParaRPr lang="en-NZ"/>
          </a:p>
        </p:txBody>
      </p:sp>
    </p:spTree>
    <p:extLst>
      <p:ext uri="{BB962C8B-B14F-4D97-AF65-F5344CB8AC3E}">
        <p14:creationId xmlns:p14="http://schemas.microsoft.com/office/powerpoint/2010/main" val="65075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77C3-4811-4E9C-84AC-D3E99742109A}"/>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3E0B6F8-4D42-4DC6-9081-C2F6F192B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3962E3-7811-40C2-8F98-AAA5F8023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9C17E3D6-3FE1-4513-BE96-5E70D2858A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DD3E7-7E68-4203-90CA-33579FC11D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2372B6DA-DBB5-40E1-9B74-A06FA26AABAC}"/>
              </a:ext>
            </a:extLst>
          </p:cNvPr>
          <p:cNvSpPr>
            <a:spLocks noGrp="1"/>
          </p:cNvSpPr>
          <p:nvPr>
            <p:ph type="dt" sz="half" idx="10"/>
          </p:nvPr>
        </p:nvSpPr>
        <p:spPr/>
        <p:txBody>
          <a:bodyPr/>
          <a:lstStyle/>
          <a:p>
            <a:fld id="{926B587B-E103-4725-A84C-1BEF41BF4C12}" type="datetimeFigureOut">
              <a:rPr lang="en-NZ" smtClean="0"/>
              <a:t>13/10/2022</a:t>
            </a:fld>
            <a:endParaRPr lang="en-NZ"/>
          </a:p>
        </p:txBody>
      </p:sp>
      <p:sp>
        <p:nvSpPr>
          <p:cNvPr id="8" name="Footer Placeholder 7">
            <a:extLst>
              <a:ext uri="{FF2B5EF4-FFF2-40B4-BE49-F238E27FC236}">
                <a16:creationId xmlns:a16="http://schemas.microsoft.com/office/drawing/2014/main" id="{FB61FA0C-BA2D-4FD2-A765-5B49459EEAEB}"/>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D9AE481C-2A70-467B-A7CB-7840E6F21C52}"/>
              </a:ext>
            </a:extLst>
          </p:cNvPr>
          <p:cNvSpPr>
            <a:spLocks noGrp="1"/>
          </p:cNvSpPr>
          <p:nvPr>
            <p:ph type="sldNum" sz="quarter" idx="12"/>
          </p:nvPr>
        </p:nvSpPr>
        <p:spPr/>
        <p:txBody>
          <a:bodyPr/>
          <a:lstStyle/>
          <a:p>
            <a:fld id="{2B1924F6-DF4C-4C2C-80CB-ACBCD4B3FDD2}" type="slidenum">
              <a:rPr lang="en-NZ" smtClean="0"/>
              <a:t>‹#›</a:t>
            </a:fld>
            <a:endParaRPr lang="en-NZ"/>
          </a:p>
        </p:txBody>
      </p:sp>
    </p:spTree>
    <p:extLst>
      <p:ext uri="{BB962C8B-B14F-4D97-AF65-F5344CB8AC3E}">
        <p14:creationId xmlns:p14="http://schemas.microsoft.com/office/powerpoint/2010/main" val="1074680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A4C1-1B39-4C24-8AC9-9363DBC956F8}"/>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8E36302A-AC70-43F2-877D-56C2812FA415}"/>
              </a:ext>
            </a:extLst>
          </p:cNvPr>
          <p:cNvSpPr>
            <a:spLocks noGrp="1"/>
          </p:cNvSpPr>
          <p:nvPr>
            <p:ph type="dt" sz="half" idx="10"/>
          </p:nvPr>
        </p:nvSpPr>
        <p:spPr/>
        <p:txBody>
          <a:bodyPr/>
          <a:lstStyle/>
          <a:p>
            <a:fld id="{926B587B-E103-4725-A84C-1BEF41BF4C12}" type="datetimeFigureOut">
              <a:rPr lang="en-NZ" smtClean="0"/>
              <a:t>13/10/2022</a:t>
            </a:fld>
            <a:endParaRPr lang="en-NZ"/>
          </a:p>
        </p:txBody>
      </p:sp>
      <p:sp>
        <p:nvSpPr>
          <p:cNvPr id="4" name="Footer Placeholder 3">
            <a:extLst>
              <a:ext uri="{FF2B5EF4-FFF2-40B4-BE49-F238E27FC236}">
                <a16:creationId xmlns:a16="http://schemas.microsoft.com/office/drawing/2014/main" id="{EDB3F5D7-ECAE-43DE-9B80-00F132F8DAE4}"/>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D6C84D4E-B343-4104-B46D-8F6109FAB2EC}"/>
              </a:ext>
            </a:extLst>
          </p:cNvPr>
          <p:cNvSpPr>
            <a:spLocks noGrp="1"/>
          </p:cNvSpPr>
          <p:nvPr>
            <p:ph type="sldNum" sz="quarter" idx="12"/>
          </p:nvPr>
        </p:nvSpPr>
        <p:spPr/>
        <p:txBody>
          <a:bodyPr/>
          <a:lstStyle/>
          <a:p>
            <a:fld id="{2B1924F6-DF4C-4C2C-80CB-ACBCD4B3FDD2}" type="slidenum">
              <a:rPr lang="en-NZ" smtClean="0"/>
              <a:t>‹#›</a:t>
            </a:fld>
            <a:endParaRPr lang="en-NZ"/>
          </a:p>
        </p:txBody>
      </p:sp>
    </p:spTree>
    <p:extLst>
      <p:ext uri="{BB962C8B-B14F-4D97-AF65-F5344CB8AC3E}">
        <p14:creationId xmlns:p14="http://schemas.microsoft.com/office/powerpoint/2010/main" val="324467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BD72D6-1412-47CA-83F4-074DBAA5178F}"/>
              </a:ext>
            </a:extLst>
          </p:cNvPr>
          <p:cNvSpPr>
            <a:spLocks noGrp="1"/>
          </p:cNvSpPr>
          <p:nvPr>
            <p:ph type="dt" sz="half" idx="10"/>
          </p:nvPr>
        </p:nvSpPr>
        <p:spPr/>
        <p:txBody>
          <a:bodyPr/>
          <a:lstStyle/>
          <a:p>
            <a:fld id="{926B587B-E103-4725-A84C-1BEF41BF4C12}" type="datetimeFigureOut">
              <a:rPr lang="en-NZ" smtClean="0"/>
              <a:t>13/10/2022</a:t>
            </a:fld>
            <a:endParaRPr lang="en-NZ"/>
          </a:p>
        </p:txBody>
      </p:sp>
      <p:sp>
        <p:nvSpPr>
          <p:cNvPr id="3" name="Footer Placeholder 2">
            <a:extLst>
              <a:ext uri="{FF2B5EF4-FFF2-40B4-BE49-F238E27FC236}">
                <a16:creationId xmlns:a16="http://schemas.microsoft.com/office/drawing/2014/main" id="{2303586E-DBC2-4C5D-ACF0-55887542BBC7}"/>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58420045-3B78-471F-84B9-E4AB694518E5}"/>
              </a:ext>
            </a:extLst>
          </p:cNvPr>
          <p:cNvSpPr>
            <a:spLocks noGrp="1"/>
          </p:cNvSpPr>
          <p:nvPr>
            <p:ph type="sldNum" sz="quarter" idx="12"/>
          </p:nvPr>
        </p:nvSpPr>
        <p:spPr/>
        <p:txBody>
          <a:bodyPr/>
          <a:lstStyle/>
          <a:p>
            <a:fld id="{2B1924F6-DF4C-4C2C-80CB-ACBCD4B3FDD2}" type="slidenum">
              <a:rPr lang="en-NZ" smtClean="0"/>
              <a:t>‹#›</a:t>
            </a:fld>
            <a:endParaRPr lang="en-NZ"/>
          </a:p>
        </p:txBody>
      </p:sp>
    </p:spTree>
    <p:extLst>
      <p:ext uri="{BB962C8B-B14F-4D97-AF65-F5344CB8AC3E}">
        <p14:creationId xmlns:p14="http://schemas.microsoft.com/office/powerpoint/2010/main" val="24382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BD46-1F27-462B-876A-3F01256C77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10D1DC7-F45F-48BA-B9CA-F76350AC46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B704C9B0-57B8-43C0-B4E5-8BB5FAAB8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786985-27FD-4365-B82E-EC8B48DAEF1F}"/>
              </a:ext>
            </a:extLst>
          </p:cNvPr>
          <p:cNvSpPr>
            <a:spLocks noGrp="1"/>
          </p:cNvSpPr>
          <p:nvPr>
            <p:ph type="dt" sz="half" idx="10"/>
          </p:nvPr>
        </p:nvSpPr>
        <p:spPr/>
        <p:txBody>
          <a:bodyPr/>
          <a:lstStyle/>
          <a:p>
            <a:fld id="{926B587B-E103-4725-A84C-1BEF41BF4C12}" type="datetimeFigureOut">
              <a:rPr lang="en-NZ" smtClean="0"/>
              <a:t>13/10/2022</a:t>
            </a:fld>
            <a:endParaRPr lang="en-NZ"/>
          </a:p>
        </p:txBody>
      </p:sp>
      <p:sp>
        <p:nvSpPr>
          <p:cNvPr id="6" name="Footer Placeholder 5">
            <a:extLst>
              <a:ext uri="{FF2B5EF4-FFF2-40B4-BE49-F238E27FC236}">
                <a16:creationId xmlns:a16="http://schemas.microsoft.com/office/drawing/2014/main" id="{73B8F49B-8506-490B-B85A-A69606239FE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01575F2-A1B7-4504-A8CE-99E40BEFF218}"/>
              </a:ext>
            </a:extLst>
          </p:cNvPr>
          <p:cNvSpPr>
            <a:spLocks noGrp="1"/>
          </p:cNvSpPr>
          <p:nvPr>
            <p:ph type="sldNum" sz="quarter" idx="12"/>
          </p:nvPr>
        </p:nvSpPr>
        <p:spPr/>
        <p:txBody>
          <a:bodyPr/>
          <a:lstStyle/>
          <a:p>
            <a:fld id="{2B1924F6-DF4C-4C2C-80CB-ACBCD4B3FDD2}" type="slidenum">
              <a:rPr lang="en-NZ" smtClean="0"/>
              <a:t>‹#›</a:t>
            </a:fld>
            <a:endParaRPr lang="en-NZ"/>
          </a:p>
        </p:txBody>
      </p:sp>
    </p:spTree>
    <p:extLst>
      <p:ext uri="{BB962C8B-B14F-4D97-AF65-F5344CB8AC3E}">
        <p14:creationId xmlns:p14="http://schemas.microsoft.com/office/powerpoint/2010/main" val="397687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93CD-A0C8-496C-8FF7-B88BCD835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F326959-B3A4-49C9-8734-EA2AAE5B9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0DB755C8-345C-42EF-91A5-AFAC4558D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8AA72-ADDB-48CD-883B-830EA8B848AE}"/>
              </a:ext>
            </a:extLst>
          </p:cNvPr>
          <p:cNvSpPr>
            <a:spLocks noGrp="1"/>
          </p:cNvSpPr>
          <p:nvPr>
            <p:ph type="dt" sz="half" idx="10"/>
          </p:nvPr>
        </p:nvSpPr>
        <p:spPr/>
        <p:txBody>
          <a:bodyPr/>
          <a:lstStyle/>
          <a:p>
            <a:fld id="{926B587B-E103-4725-A84C-1BEF41BF4C12}" type="datetimeFigureOut">
              <a:rPr lang="en-NZ" smtClean="0"/>
              <a:t>13/10/2022</a:t>
            </a:fld>
            <a:endParaRPr lang="en-NZ"/>
          </a:p>
        </p:txBody>
      </p:sp>
      <p:sp>
        <p:nvSpPr>
          <p:cNvPr id="6" name="Footer Placeholder 5">
            <a:extLst>
              <a:ext uri="{FF2B5EF4-FFF2-40B4-BE49-F238E27FC236}">
                <a16:creationId xmlns:a16="http://schemas.microsoft.com/office/drawing/2014/main" id="{BC0F6576-AA10-4B39-88CA-07ACD00EB87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8B0AD60-B151-42B7-B400-D44A10087745}"/>
              </a:ext>
            </a:extLst>
          </p:cNvPr>
          <p:cNvSpPr>
            <a:spLocks noGrp="1"/>
          </p:cNvSpPr>
          <p:nvPr>
            <p:ph type="sldNum" sz="quarter" idx="12"/>
          </p:nvPr>
        </p:nvSpPr>
        <p:spPr/>
        <p:txBody>
          <a:bodyPr/>
          <a:lstStyle/>
          <a:p>
            <a:fld id="{2B1924F6-DF4C-4C2C-80CB-ACBCD4B3FDD2}" type="slidenum">
              <a:rPr lang="en-NZ" smtClean="0"/>
              <a:t>‹#›</a:t>
            </a:fld>
            <a:endParaRPr lang="en-NZ"/>
          </a:p>
        </p:txBody>
      </p:sp>
    </p:spTree>
    <p:extLst>
      <p:ext uri="{BB962C8B-B14F-4D97-AF65-F5344CB8AC3E}">
        <p14:creationId xmlns:p14="http://schemas.microsoft.com/office/powerpoint/2010/main" val="126231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3E2676-CB2F-4463-B964-23CB1E5724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4A4EAB5-EEBF-4EB2-9749-8FA6E3FE6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73B84BE-828C-4E8C-BCD1-5C88AD2E5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B587B-E103-4725-A84C-1BEF41BF4C12}" type="datetimeFigureOut">
              <a:rPr lang="en-NZ" smtClean="0"/>
              <a:t>13/10/2022</a:t>
            </a:fld>
            <a:endParaRPr lang="en-NZ"/>
          </a:p>
        </p:txBody>
      </p:sp>
      <p:sp>
        <p:nvSpPr>
          <p:cNvPr id="5" name="Footer Placeholder 4">
            <a:extLst>
              <a:ext uri="{FF2B5EF4-FFF2-40B4-BE49-F238E27FC236}">
                <a16:creationId xmlns:a16="http://schemas.microsoft.com/office/drawing/2014/main" id="{0635F476-EE57-44CB-9AF3-93F4574E32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D7C21740-DDDB-4582-8622-8023A7565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924F6-DF4C-4C2C-80CB-ACBCD4B3FDD2}" type="slidenum">
              <a:rPr lang="en-NZ" smtClean="0"/>
              <a:t>‹#›</a:t>
            </a:fld>
            <a:endParaRPr lang="en-NZ"/>
          </a:p>
        </p:txBody>
      </p:sp>
    </p:spTree>
    <p:extLst>
      <p:ext uri="{BB962C8B-B14F-4D97-AF65-F5344CB8AC3E}">
        <p14:creationId xmlns:p14="http://schemas.microsoft.com/office/powerpoint/2010/main" val="409984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E98EA7E-21D1-4E89-8015-9B048EED921F}"/>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7" name="Text Placeholder 2">
            <a:extLst>
              <a:ext uri="{FF2B5EF4-FFF2-40B4-BE49-F238E27FC236}">
                <a16:creationId xmlns:a16="http://schemas.microsoft.com/office/drawing/2014/main" id="{BA5EDE8F-5A3F-46FE-9314-4DB7D91D5C14}"/>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4" name="Date Placeholder 3">
            <a:extLst>
              <a:ext uri="{FF2B5EF4-FFF2-40B4-BE49-F238E27FC236}">
                <a16:creationId xmlns:a16="http://schemas.microsoft.com/office/drawing/2014/main" id="{0862EA88-DE71-42B8-BC49-4796DC25405F}"/>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fontAlgn="auto">
              <a:spcBef>
                <a:spcPts val="0"/>
              </a:spcBef>
              <a:spcAft>
                <a:spcPts val="0"/>
              </a:spcAft>
              <a:defRPr sz="1600">
                <a:solidFill>
                  <a:schemeClr val="tx1">
                    <a:tint val="75000"/>
                  </a:schemeClr>
                </a:solidFill>
                <a:latin typeface="+mn-lt"/>
              </a:defRPr>
            </a:lvl1pPr>
          </a:lstStyle>
          <a:p>
            <a:pPr>
              <a:defRPr/>
            </a:pPr>
            <a:fld id="{4B7255D3-275A-4184-93CF-1F34C0CEA02C}" type="datetimeFigureOut">
              <a:rPr lang="en-NZ"/>
              <a:pPr>
                <a:defRPr/>
              </a:pPr>
              <a:t>13/10/2022</a:t>
            </a:fld>
            <a:endParaRPr lang="en-NZ"/>
          </a:p>
        </p:txBody>
      </p:sp>
      <p:sp>
        <p:nvSpPr>
          <p:cNvPr id="5" name="Footer Placeholder 4">
            <a:extLst>
              <a:ext uri="{FF2B5EF4-FFF2-40B4-BE49-F238E27FC236}">
                <a16:creationId xmlns:a16="http://schemas.microsoft.com/office/drawing/2014/main" id="{D039E0A1-F747-4C38-A099-6092843CE5BA}"/>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defRPr>
            </a:lvl1pPr>
          </a:lstStyle>
          <a:p>
            <a:pPr>
              <a:defRPr/>
            </a:pPr>
            <a:endParaRPr lang="en-NZ"/>
          </a:p>
        </p:txBody>
      </p:sp>
      <p:sp>
        <p:nvSpPr>
          <p:cNvPr id="6" name="Slide Number Placeholder 5">
            <a:extLst>
              <a:ext uri="{FF2B5EF4-FFF2-40B4-BE49-F238E27FC236}">
                <a16:creationId xmlns:a16="http://schemas.microsoft.com/office/drawing/2014/main" id="{38935C27-B224-4192-876A-74AB820A968D}"/>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panose="020F0502020204030204" pitchFamily="34" charset="0"/>
              </a:defRPr>
            </a:lvl1pPr>
          </a:lstStyle>
          <a:p>
            <a:fld id="{85127F16-BCB1-4528-B576-E7A682EB6822}" type="slidenum">
              <a:rPr lang="en-NZ" altLang="en-US"/>
              <a:pPr/>
              <a:t>‹#›</a:t>
            </a:fld>
            <a:endParaRPr lang="en-NZ" altLang="en-US"/>
          </a:p>
        </p:txBody>
      </p:sp>
    </p:spTree>
    <p:extLst>
      <p:ext uri="{BB962C8B-B14F-4D97-AF65-F5344CB8AC3E}">
        <p14:creationId xmlns:p14="http://schemas.microsoft.com/office/powerpoint/2010/main" val="565778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cid:image001.png@01D89CEE.52907CE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08B0-9155-40B6-B279-B8F711BF6C14}"/>
              </a:ext>
            </a:extLst>
          </p:cNvPr>
          <p:cNvSpPr>
            <a:spLocks noGrp="1"/>
          </p:cNvSpPr>
          <p:nvPr>
            <p:ph type="ctrTitle"/>
          </p:nvPr>
        </p:nvSpPr>
        <p:spPr>
          <a:xfrm>
            <a:off x="1079055" y="396790"/>
            <a:ext cx="9144000" cy="2387600"/>
          </a:xfrm>
        </p:spPr>
        <p:txBody>
          <a:bodyPr>
            <a:normAutofit fontScale="90000"/>
          </a:bodyPr>
          <a:lstStyle/>
          <a:p>
            <a:r>
              <a:rPr lang="en-US" sz="4000" b="1" dirty="0">
                <a:latin typeface="+mn-lt"/>
              </a:rPr>
              <a:t>THE BENEFITS OF FORMALISED CONDITION ASSESSMENT PROGRAMMES FOR WATER UTILITIES BASED ON LESSONS LEARNED </a:t>
            </a:r>
            <a:br>
              <a:rPr lang="en-US" dirty="0"/>
            </a:br>
            <a:endParaRPr lang="en-NZ" dirty="0"/>
          </a:p>
        </p:txBody>
      </p:sp>
      <p:pic>
        <p:nvPicPr>
          <p:cNvPr id="4" name="Picture 3">
            <a:extLst>
              <a:ext uri="{FF2B5EF4-FFF2-40B4-BE49-F238E27FC236}">
                <a16:creationId xmlns:a16="http://schemas.microsoft.com/office/drawing/2014/main" id="{BC4FD5FC-AFB9-411C-9885-C521E7EE5989}"/>
              </a:ext>
            </a:extLst>
          </p:cNvPr>
          <p:cNvPicPr>
            <a:picLocks noChangeAspect="1"/>
          </p:cNvPicPr>
          <p:nvPr/>
        </p:nvPicPr>
        <p:blipFill>
          <a:blip r:embed="rId3"/>
          <a:stretch>
            <a:fillRect/>
          </a:stretch>
        </p:blipFill>
        <p:spPr>
          <a:xfrm>
            <a:off x="1278923" y="4639781"/>
            <a:ext cx="896190" cy="1347333"/>
          </a:xfrm>
          <a:prstGeom prst="rect">
            <a:avLst/>
          </a:prstGeom>
        </p:spPr>
      </p:pic>
      <p:sp>
        <p:nvSpPr>
          <p:cNvPr id="3" name="Subtitle 2">
            <a:extLst>
              <a:ext uri="{FF2B5EF4-FFF2-40B4-BE49-F238E27FC236}">
                <a16:creationId xmlns:a16="http://schemas.microsoft.com/office/drawing/2014/main" id="{43C28279-5767-4E24-882D-3D14E5A1403F}"/>
              </a:ext>
            </a:extLst>
          </p:cNvPr>
          <p:cNvSpPr>
            <a:spLocks noGrp="1"/>
          </p:cNvSpPr>
          <p:nvPr>
            <p:ph type="subTitle" idx="1"/>
          </p:nvPr>
        </p:nvSpPr>
        <p:spPr>
          <a:xfrm>
            <a:off x="1059305" y="3447824"/>
            <a:ext cx="2883108" cy="1655762"/>
          </a:xfrm>
        </p:spPr>
        <p:txBody>
          <a:bodyPr>
            <a:normAutofit/>
          </a:bodyPr>
          <a:lstStyle/>
          <a:p>
            <a:pPr algn="l"/>
            <a:r>
              <a:rPr lang="en-NZ" b="1" dirty="0"/>
              <a:t>Rob Blakemore</a:t>
            </a:r>
          </a:p>
          <a:p>
            <a:pPr algn="l"/>
            <a:r>
              <a:rPr lang="en-NZ" b="1" dirty="0"/>
              <a:t>Wellington Water</a:t>
            </a:r>
          </a:p>
        </p:txBody>
      </p:sp>
      <p:sp>
        <p:nvSpPr>
          <p:cNvPr id="6" name="Subtitle 2">
            <a:extLst>
              <a:ext uri="{FF2B5EF4-FFF2-40B4-BE49-F238E27FC236}">
                <a16:creationId xmlns:a16="http://schemas.microsoft.com/office/drawing/2014/main" id="{05070056-82AA-4905-B04A-FA51CA91F059}"/>
              </a:ext>
            </a:extLst>
          </p:cNvPr>
          <p:cNvSpPr txBox="1">
            <a:spLocks/>
          </p:cNvSpPr>
          <p:nvPr/>
        </p:nvSpPr>
        <p:spPr>
          <a:xfrm>
            <a:off x="6146468" y="3447824"/>
            <a:ext cx="288310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Z" b="1" dirty="0"/>
              <a:t>Steve Apeldoorn</a:t>
            </a:r>
          </a:p>
          <a:p>
            <a:pPr algn="l"/>
            <a:r>
              <a:rPr lang="en-NZ" b="1" dirty="0"/>
              <a:t>ProjectMax</a:t>
            </a:r>
          </a:p>
        </p:txBody>
      </p:sp>
      <p:pic>
        <p:nvPicPr>
          <p:cNvPr id="7" name="Picture 6">
            <a:extLst>
              <a:ext uri="{FF2B5EF4-FFF2-40B4-BE49-F238E27FC236}">
                <a16:creationId xmlns:a16="http://schemas.microsoft.com/office/drawing/2014/main" id="{1D5B1297-8D90-4912-9D77-DBC5751627DB}"/>
              </a:ext>
            </a:extLst>
          </p:cNvPr>
          <p:cNvPicPr>
            <a:picLocks noChangeAspect="1"/>
          </p:cNvPicPr>
          <p:nvPr/>
        </p:nvPicPr>
        <p:blipFill>
          <a:blip r:embed="rId4"/>
          <a:stretch>
            <a:fillRect/>
          </a:stretch>
        </p:blipFill>
        <p:spPr>
          <a:xfrm>
            <a:off x="2750741" y="4639781"/>
            <a:ext cx="1868089" cy="1347334"/>
          </a:xfrm>
          <a:prstGeom prst="rect">
            <a:avLst/>
          </a:prstGeom>
        </p:spPr>
      </p:pic>
      <p:pic>
        <p:nvPicPr>
          <p:cNvPr id="8" name="Picture 7" descr="A person wearing glasses&#10;&#10;Description automatically generated with low confidence">
            <a:extLst>
              <a:ext uri="{FF2B5EF4-FFF2-40B4-BE49-F238E27FC236}">
                <a16:creationId xmlns:a16="http://schemas.microsoft.com/office/drawing/2014/main" id="{32A2AFD7-CE80-EACD-CE81-7AB3266DC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6187" y="4639781"/>
            <a:ext cx="1346400" cy="1346400"/>
          </a:xfrm>
          <a:prstGeom prst="rect">
            <a:avLst/>
          </a:prstGeom>
        </p:spPr>
      </p:pic>
      <p:pic>
        <p:nvPicPr>
          <p:cNvPr id="10" name="Picture 9" descr="Logo, company name&#10;&#10;Description automatically generated">
            <a:extLst>
              <a:ext uri="{FF2B5EF4-FFF2-40B4-BE49-F238E27FC236}">
                <a16:creationId xmlns:a16="http://schemas.microsoft.com/office/drawing/2014/main" id="{2B94B91A-021C-6CDF-286F-E249B3B9F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5990" y="4850677"/>
            <a:ext cx="3544327" cy="924607"/>
          </a:xfrm>
          <a:prstGeom prst="rect">
            <a:avLst/>
          </a:prstGeom>
        </p:spPr>
      </p:pic>
    </p:spTree>
    <p:extLst>
      <p:ext uri="{BB962C8B-B14F-4D97-AF65-F5344CB8AC3E}">
        <p14:creationId xmlns:p14="http://schemas.microsoft.com/office/powerpoint/2010/main" val="8658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1F47-3ABE-4EB0-B44E-CF41357671CC}"/>
              </a:ext>
            </a:extLst>
          </p:cNvPr>
          <p:cNvSpPr>
            <a:spLocks noGrp="1"/>
          </p:cNvSpPr>
          <p:nvPr>
            <p:ph type="title"/>
          </p:nvPr>
        </p:nvSpPr>
        <p:spPr>
          <a:xfrm>
            <a:off x="497959" y="343860"/>
            <a:ext cx="10515600" cy="868252"/>
          </a:xfrm>
        </p:spPr>
        <p:txBody>
          <a:bodyPr/>
          <a:lstStyle/>
          <a:p>
            <a:r>
              <a:rPr lang="en-NZ" b="1" dirty="0">
                <a:latin typeface="+mn-lt"/>
              </a:rPr>
              <a:t>Selecting Technologies</a:t>
            </a:r>
          </a:p>
        </p:txBody>
      </p:sp>
      <p:pic>
        <p:nvPicPr>
          <p:cNvPr id="4" name="Content Placeholder 3">
            <a:extLst>
              <a:ext uri="{FF2B5EF4-FFF2-40B4-BE49-F238E27FC236}">
                <a16:creationId xmlns:a16="http://schemas.microsoft.com/office/drawing/2014/main" id="{8698609B-1794-677C-5C56-179C44A60B40}"/>
              </a:ext>
            </a:extLst>
          </p:cNvPr>
          <p:cNvPicPr>
            <a:picLocks noChangeAspect="1"/>
          </p:cNvPicPr>
          <p:nvPr/>
        </p:nvPicPr>
        <p:blipFill rotWithShape="1">
          <a:blip r:embed="rId3"/>
          <a:srcRect r="1" b="601"/>
          <a:stretch/>
        </p:blipFill>
        <p:spPr>
          <a:xfrm>
            <a:off x="317635" y="1212112"/>
            <a:ext cx="3132005" cy="4678326"/>
          </a:xfrm>
          <a:prstGeom prst="rect">
            <a:avLst/>
          </a:prstGeom>
        </p:spPr>
      </p:pic>
      <p:pic>
        <p:nvPicPr>
          <p:cNvPr id="6" name="Picture 5">
            <a:extLst>
              <a:ext uri="{FF2B5EF4-FFF2-40B4-BE49-F238E27FC236}">
                <a16:creationId xmlns:a16="http://schemas.microsoft.com/office/drawing/2014/main" id="{A70F0A87-49A9-6141-B262-E3BB7DDC6C20}"/>
              </a:ext>
            </a:extLst>
          </p:cNvPr>
          <p:cNvPicPr>
            <a:picLocks noChangeAspect="1"/>
          </p:cNvPicPr>
          <p:nvPr/>
        </p:nvPicPr>
        <p:blipFill>
          <a:blip r:embed="rId4"/>
          <a:stretch>
            <a:fillRect/>
          </a:stretch>
        </p:blipFill>
        <p:spPr>
          <a:xfrm>
            <a:off x="3628704" y="1287073"/>
            <a:ext cx="3755066" cy="2310810"/>
          </a:xfrm>
          <a:prstGeom prst="rect">
            <a:avLst/>
          </a:prstGeom>
        </p:spPr>
      </p:pic>
      <p:pic>
        <p:nvPicPr>
          <p:cNvPr id="7" name="Picture 6">
            <a:extLst>
              <a:ext uri="{FF2B5EF4-FFF2-40B4-BE49-F238E27FC236}">
                <a16:creationId xmlns:a16="http://schemas.microsoft.com/office/drawing/2014/main" id="{1B60807F-E8F7-0789-EF9B-86D3E10BBFBC}"/>
              </a:ext>
            </a:extLst>
          </p:cNvPr>
          <p:cNvPicPr>
            <a:picLocks noChangeAspect="1"/>
          </p:cNvPicPr>
          <p:nvPr/>
        </p:nvPicPr>
        <p:blipFill rotWithShape="1">
          <a:blip r:embed="rId5"/>
          <a:srcRect t="19298" r="-1" b="-1"/>
          <a:stretch/>
        </p:blipFill>
        <p:spPr>
          <a:xfrm>
            <a:off x="7530855" y="1287073"/>
            <a:ext cx="4105356" cy="2481643"/>
          </a:xfrm>
          <a:prstGeom prst="rect">
            <a:avLst/>
          </a:prstGeom>
        </p:spPr>
      </p:pic>
      <p:pic>
        <p:nvPicPr>
          <p:cNvPr id="8" name="Picture 7">
            <a:extLst>
              <a:ext uri="{FF2B5EF4-FFF2-40B4-BE49-F238E27FC236}">
                <a16:creationId xmlns:a16="http://schemas.microsoft.com/office/drawing/2014/main" id="{94EE0D27-113E-C497-DA1B-2478912F990B}"/>
              </a:ext>
            </a:extLst>
          </p:cNvPr>
          <p:cNvPicPr>
            <a:picLocks noChangeAspect="1"/>
          </p:cNvPicPr>
          <p:nvPr/>
        </p:nvPicPr>
        <p:blipFill rotWithShape="1">
          <a:blip r:embed="rId6"/>
          <a:srcRect t="17178" r="-1" b="2045"/>
          <a:stretch/>
        </p:blipFill>
        <p:spPr>
          <a:xfrm>
            <a:off x="7570381" y="4032904"/>
            <a:ext cx="4101582" cy="2481643"/>
          </a:xfrm>
          <a:prstGeom prst="rect">
            <a:avLst/>
          </a:prstGeom>
        </p:spPr>
      </p:pic>
      <p:pic>
        <p:nvPicPr>
          <p:cNvPr id="2050" name="Picture 2" descr="Plain Black Question Mark transparent PNG - StickPNG">
            <a:extLst>
              <a:ext uri="{FF2B5EF4-FFF2-40B4-BE49-F238E27FC236}">
                <a16:creationId xmlns:a16="http://schemas.microsoft.com/office/drawing/2014/main" id="{A07AC947-EE42-E20A-B6C1-6BFD5122C7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81906">
            <a:off x="4310931" y="403290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16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9D6146-26D6-4650-88E0-6FFD565CDBC3}"/>
              </a:ext>
            </a:extLst>
          </p:cNvPr>
          <p:cNvSpPr>
            <a:spLocks noGrp="1"/>
          </p:cNvSpPr>
          <p:nvPr>
            <p:ph type="ctrTitle"/>
          </p:nvPr>
        </p:nvSpPr>
        <p:spPr>
          <a:xfrm>
            <a:off x="804672" y="962246"/>
            <a:ext cx="6437700" cy="2611967"/>
          </a:xfrm>
        </p:spPr>
        <p:txBody>
          <a:bodyPr anchor="b">
            <a:normAutofit/>
          </a:bodyPr>
          <a:lstStyle/>
          <a:p>
            <a:pPr algn="l"/>
            <a:r>
              <a:rPr lang="en-NZ" sz="5400" b="1" dirty="0">
                <a:latin typeface="+mn-lt"/>
              </a:rPr>
              <a:t>Lessons Learned</a:t>
            </a:r>
          </a:p>
        </p:txBody>
      </p:sp>
      <p:sp>
        <p:nvSpPr>
          <p:cNvPr id="3" name="Subtitle 2">
            <a:extLst>
              <a:ext uri="{FF2B5EF4-FFF2-40B4-BE49-F238E27FC236}">
                <a16:creationId xmlns:a16="http://schemas.microsoft.com/office/drawing/2014/main" id="{D3679820-076E-4AFA-8628-1FF85F26E32D}"/>
              </a:ext>
            </a:extLst>
          </p:cNvPr>
          <p:cNvSpPr>
            <a:spLocks noGrp="1"/>
          </p:cNvSpPr>
          <p:nvPr>
            <p:ph type="subTitle" idx="1"/>
          </p:nvPr>
        </p:nvSpPr>
        <p:spPr>
          <a:xfrm>
            <a:off x="804671" y="3719618"/>
            <a:ext cx="6063961" cy="1155525"/>
          </a:xfrm>
        </p:spPr>
        <p:txBody>
          <a:bodyPr anchor="t">
            <a:normAutofit/>
          </a:bodyPr>
          <a:lstStyle/>
          <a:p>
            <a:pPr algn="l"/>
            <a:r>
              <a:rPr lang="en-US" sz="1800" b="1" kern="1400" cap="all" dirty="0">
                <a:effectLst/>
                <a:latin typeface="Verdana" panose="020B0604030504040204" pitchFamily="34" charset="0"/>
                <a:ea typeface="Times New Roman" panose="02020603050405020304" pitchFamily="18" charset="0"/>
                <a:cs typeface="Times New Roman" panose="02020603050405020304" pitchFamily="18" charset="0"/>
              </a:rPr>
              <a:t>key considerations to avoid failure</a:t>
            </a:r>
            <a:endParaRPr lang="en-NZ" sz="2000" dirty="0"/>
          </a:p>
        </p:txBody>
      </p:sp>
    </p:spTree>
    <p:extLst>
      <p:ext uri="{BB962C8B-B14F-4D97-AF65-F5344CB8AC3E}">
        <p14:creationId xmlns:p14="http://schemas.microsoft.com/office/powerpoint/2010/main" val="205771085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722D7-C3DD-4A8F-BF37-B84A828B4623}"/>
              </a:ext>
            </a:extLst>
          </p:cNvPr>
          <p:cNvSpPr>
            <a:spLocks noGrp="1"/>
          </p:cNvSpPr>
          <p:nvPr>
            <p:ph type="title"/>
          </p:nvPr>
        </p:nvSpPr>
        <p:spPr>
          <a:xfrm>
            <a:off x="646814" y="343861"/>
            <a:ext cx="10515600" cy="676865"/>
          </a:xfrm>
        </p:spPr>
        <p:txBody>
          <a:bodyPr>
            <a:normAutofit fontScale="90000"/>
          </a:bodyPr>
          <a:lstStyle/>
          <a:p>
            <a:r>
              <a:rPr lang="en-NZ" b="1" dirty="0">
                <a:latin typeface="+mn-lt"/>
              </a:rPr>
              <a:t>Planning</a:t>
            </a:r>
          </a:p>
        </p:txBody>
      </p:sp>
      <p:pic>
        <p:nvPicPr>
          <p:cNvPr id="6" name="Picture 5">
            <a:extLst>
              <a:ext uri="{FF2B5EF4-FFF2-40B4-BE49-F238E27FC236}">
                <a16:creationId xmlns:a16="http://schemas.microsoft.com/office/drawing/2014/main" id="{4CA0A2FC-624E-86C1-005E-28F7E1389800}"/>
              </a:ext>
            </a:extLst>
          </p:cNvPr>
          <p:cNvPicPr>
            <a:picLocks noChangeAspect="1"/>
          </p:cNvPicPr>
          <p:nvPr/>
        </p:nvPicPr>
        <p:blipFill>
          <a:blip r:embed="rId3"/>
          <a:stretch>
            <a:fillRect/>
          </a:stretch>
        </p:blipFill>
        <p:spPr>
          <a:xfrm>
            <a:off x="2002686" y="1020726"/>
            <a:ext cx="7684321" cy="5389551"/>
          </a:xfrm>
          <a:prstGeom prst="rect">
            <a:avLst/>
          </a:prstGeom>
        </p:spPr>
      </p:pic>
    </p:spTree>
    <p:extLst>
      <p:ext uri="{BB962C8B-B14F-4D97-AF65-F5344CB8AC3E}">
        <p14:creationId xmlns:p14="http://schemas.microsoft.com/office/powerpoint/2010/main" val="55161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61BA-BFF6-4B51-8FA0-8518B5B80875}"/>
              </a:ext>
            </a:extLst>
          </p:cNvPr>
          <p:cNvSpPr>
            <a:spLocks noGrp="1"/>
          </p:cNvSpPr>
          <p:nvPr>
            <p:ph type="title"/>
          </p:nvPr>
        </p:nvSpPr>
        <p:spPr>
          <a:xfrm>
            <a:off x="710574" y="332955"/>
            <a:ext cx="10515600" cy="946816"/>
          </a:xfrm>
        </p:spPr>
        <p:txBody>
          <a:bodyPr/>
          <a:lstStyle/>
          <a:p>
            <a:r>
              <a:rPr lang="en-NZ" b="1" dirty="0">
                <a:latin typeface="+mn-lt"/>
              </a:rPr>
              <a:t>Management</a:t>
            </a:r>
          </a:p>
        </p:txBody>
      </p:sp>
      <p:pic>
        <p:nvPicPr>
          <p:cNvPr id="3" name="Picture 2">
            <a:extLst>
              <a:ext uri="{FF2B5EF4-FFF2-40B4-BE49-F238E27FC236}">
                <a16:creationId xmlns:a16="http://schemas.microsoft.com/office/drawing/2014/main" id="{3EA23FBA-9DE6-446F-A790-027AB5A226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8366" y="1279771"/>
            <a:ext cx="8780016" cy="4934186"/>
          </a:xfrm>
          <a:prstGeom prst="rect">
            <a:avLst/>
          </a:prstGeom>
        </p:spPr>
      </p:pic>
    </p:spTree>
    <p:extLst>
      <p:ext uri="{BB962C8B-B14F-4D97-AF65-F5344CB8AC3E}">
        <p14:creationId xmlns:p14="http://schemas.microsoft.com/office/powerpoint/2010/main" val="3500804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8DD4-7F92-4BB5-9033-94054A26FDD6}"/>
              </a:ext>
            </a:extLst>
          </p:cNvPr>
          <p:cNvSpPr>
            <a:spLocks noGrp="1"/>
          </p:cNvSpPr>
          <p:nvPr>
            <p:ph type="title"/>
          </p:nvPr>
        </p:nvSpPr>
        <p:spPr>
          <a:xfrm>
            <a:off x="838200" y="365126"/>
            <a:ext cx="10515600" cy="1017108"/>
          </a:xfrm>
        </p:spPr>
        <p:txBody>
          <a:bodyPr/>
          <a:lstStyle/>
          <a:p>
            <a:r>
              <a:rPr lang="en-NZ" b="1" dirty="0">
                <a:latin typeface="+mn-lt"/>
              </a:rPr>
              <a:t>Access to Networks</a:t>
            </a:r>
          </a:p>
        </p:txBody>
      </p:sp>
      <p:pic>
        <p:nvPicPr>
          <p:cNvPr id="3" name="Picture 2">
            <a:extLst>
              <a:ext uri="{FF2B5EF4-FFF2-40B4-BE49-F238E27FC236}">
                <a16:creationId xmlns:a16="http://schemas.microsoft.com/office/drawing/2014/main" id="{B01CA52C-8301-684D-82DD-BE4EB65980E8}"/>
              </a:ext>
            </a:extLst>
          </p:cNvPr>
          <p:cNvPicPr>
            <a:picLocks noChangeAspect="1"/>
          </p:cNvPicPr>
          <p:nvPr/>
        </p:nvPicPr>
        <p:blipFill>
          <a:blip r:embed="rId3"/>
          <a:stretch>
            <a:fillRect/>
          </a:stretch>
        </p:blipFill>
        <p:spPr>
          <a:xfrm>
            <a:off x="856693" y="2261080"/>
            <a:ext cx="5965220" cy="3501767"/>
          </a:xfrm>
          <a:prstGeom prst="rect">
            <a:avLst/>
          </a:prstGeom>
        </p:spPr>
      </p:pic>
      <p:pic>
        <p:nvPicPr>
          <p:cNvPr id="4" name="Picture 3">
            <a:extLst>
              <a:ext uri="{FF2B5EF4-FFF2-40B4-BE49-F238E27FC236}">
                <a16:creationId xmlns:a16="http://schemas.microsoft.com/office/drawing/2014/main" id="{EF0DCD52-A28B-F6F9-08DD-B9A5B3F723F4}"/>
              </a:ext>
            </a:extLst>
          </p:cNvPr>
          <p:cNvPicPr>
            <a:picLocks noChangeAspect="1"/>
          </p:cNvPicPr>
          <p:nvPr/>
        </p:nvPicPr>
        <p:blipFill>
          <a:blip r:embed="rId4"/>
          <a:stretch>
            <a:fillRect/>
          </a:stretch>
        </p:blipFill>
        <p:spPr>
          <a:xfrm>
            <a:off x="7358730" y="1105788"/>
            <a:ext cx="3754065" cy="5011870"/>
          </a:xfrm>
          <a:prstGeom prst="rect">
            <a:avLst/>
          </a:prstGeom>
        </p:spPr>
      </p:pic>
    </p:spTree>
    <p:extLst>
      <p:ext uri="{BB962C8B-B14F-4D97-AF65-F5344CB8AC3E}">
        <p14:creationId xmlns:p14="http://schemas.microsoft.com/office/powerpoint/2010/main" val="198044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71AC-FFC1-4E78-A8A1-67B1D269D98B}"/>
              </a:ext>
            </a:extLst>
          </p:cNvPr>
          <p:cNvSpPr>
            <a:spLocks noGrp="1"/>
          </p:cNvSpPr>
          <p:nvPr>
            <p:ph type="title"/>
          </p:nvPr>
        </p:nvSpPr>
        <p:spPr>
          <a:xfrm>
            <a:off x="838200" y="365126"/>
            <a:ext cx="10515600" cy="910782"/>
          </a:xfrm>
        </p:spPr>
        <p:txBody>
          <a:bodyPr/>
          <a:lstStyle/>
          <a:p>
            <a:r>
              <a:rPr lang="en-NZ" b="1" dirty="0">
                <a:latin typeface="+mn-lt"/>
              </a:rPr>
              <a:t>Skills</a:t>
            </a:r>
          </a:p>
        </p:txBody>
      </p:sp>
      <p:pic>
        <p:nvPicPr>
          <p:cNvPr id="4" name="Picture 3">
            <a:extLst>
              <a:ext uri="{FF2B5EF4-FFF2-40B4-BE49-F238E27FC236}">
                <a16:creationId xmlns:a16="http://schemas.microsoft.com/office/drawing/2014/main" id="{6E2A096E-62E6-46BF-6E62-678FF47DE26E}"/>
              </a:ext>
            </a:extLst>
          </p:cNvPr>
          <p:cNvPicPr>
            <a:picLocks noChangeAspect="1"/>
          </p:cNvPicPr>
          <p:nvPr/>
        </p:nvPicPr>
        <p:blipFill>
          <a:blip r:embed="rId3"/>
          <a:stretch>
            <a:fillRect/>
          </a:stretch>
        </p:blipFill>
        <p:spPr>
          <a:xfrm>
            <a:off x="2247726" y="1371171"/>
            <a:ext cx="7696547" cy="5121703"/>
          </a:xfrm>
          <a:prstGeom prst="rect">
            <a:avLst/>
          </a:prstGeom>
        </p:spPr>
      </p:pic>
    </p:spTree>
    <p:extLst>
      <p:ext uri="{BB962C8B-B14F-4D97-AF65-F5344CB8AC3E}">
        <p14:creationId xmlns:p14="http://schemas.microsoft.com/office/powerpoint/2010/main" val="184084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B4F26-4022-46A2-9F72-A08AD4DE5304}"/>
              </a:ext>
            </a:extLst>
          </p:cNvPr>
          <p:cNvSpPr>
            <a:spLocks noGrp="1"/>
          </p:cNvSpPr>
          <p:nvPr>
            <p:ph type="title"/>
          </p:nvPr>
        </p:nvSpPr>
        <p:spPr>
          <a:xfrm>
            <a:off x="838200" y="184805"/>
            <a:ext cx="10515600" cy="835921"/>
          </a:xfrm>
        </p:spPr>
        <p:txBody>
          <a:bodyPr anchor="ctr">
            <a:normAutofit/>
          </a:bodyPr>
          <a:lstStyle/>
          <a:p>
            <a:r>
              <a:rPr lang="en-NZ" b="1" dirty="0">
                <a:latin typeface="+mn-lt"/>
              </a:rPr>
              <a:t>Technology</a:t>
            </a:r>
          </a:p>
        </p:txBody>
      </p:sp>
      <p:pic>
        <p:nvPicPr>
          <p:cNvPr id="3" name="Picture 2">
            <a:extLst>
              <a:ext uri="{FF2B5EF4-FFF2-40B4-BE49-F238E27FC236}">
                <a16:creationId xmlns:a16="http://schemas.microsoft.com/office/drawing/2014/main" id="{C77EE5A8-1B5C-5DCE-1270-1E67D9AE9490}"/>
              </a:ext>
            </a:extLst>
          </p:cNvPr>
          <p:cNvPicPr>
            <a:picLocks noChangeAspect="1"/>
          </p:cNvPicPr>
          <p:nvPr/>
        </p:nvPicPr>
        <p:blipFill rotWithShape="1">
          <a:blip r:embed="rId3"/>
          <a:srcRect t="9458" b="5419"/>
          <a:stretch/>
        </p:blipFill>
        <p:spPr bwMode="auto">
          <a:xfrm>
            <a:off x="838199" y="1205531"/>
            <a:ext cx="10805815" cy="5174004"/>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83325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8F4A0C-5968-47EA-9DBE-172F0C3D2770}"/>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b="1" kern="1200" dirty="0">
                <a:solidFill>
                  <a:srgbClr val="FFFFFF"/>
                </a:solidFill>
                <a:latin typeface="+mj-lt"/>
                <a:ea typeface="+mj-ea"/>
                <a:cs typeface="+mj-cs"/>
              </a:rPr>
              <a:t>Reflections </a:t>
            </a:r>
          </a:p>
        </p:txBody>
      </p:sp>
      <p:pic>
        <p:nvPicPr>
          <p:cNvPr id="5" name="Picture 4" descr="A satellite image of a planet&#10;&#10;Description automatically generated with low confidence">
            <a:extLst>
              <a:ext uri="{FF2B5EF4-FFF2-40B4-BE49-F238E27FC236}">
                <a16:creationId xmlns:a16="http://schemas.microsoft.com/office/drawing/2014/main" id="{CEC176FB-100B-4B91-97E8-2B7E2B4E6B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bwMode="auto">
          <a:xfrm flipH="1">
            <a:off x="317635" y="299363"/>
            <a:ext cx="4160452" cy="3049204"/>
          </a:xfrm>
          <a:prstGeom prst="rect">
            <a:avLst/>
          </a:prstGeom>
          <a:noFill/>
        </p:spPr>
      </p:pic>
      <p:pic>
        <p:nvPicPr>
          <p:cNvPr id="3" name="Picture 2" descr="A screenshot of a video game&#10;&#10;Description automatically generated">
            <a:extLst>
              <a:ext uri="{FF2B5EF4-FFF2-40B4-BE49-F238E27FC236}">
                <a16:creationId xmlns:a16="http://schemas.microsoft.com/office/drawing/2014/main" id="{2CD7B0E9-9ED9-49AE-A8A9-EC6B2D13C3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54296" y="299363"/>
            <a:ext cx="7217085" cy="3008188"/>
          </a:xfrm>
          <a:prstGeom prst="rect">
            <a:avLst/>
          </a:prstGeom>
        </p:spPr>
      </p:pic>
      <p:cxnSp>
        <p:nvCxnSpPr>
          <p:cNvPr id="12" name="Straight Connector 11">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A3ACF0E-D81E-429C-AB3C-5E03ADA353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
          <a:stretch/>
        </p:blipFill>
        <p:spPr>
          <a:xfrm>
            <a:off x="317635" y="3509433"/>
            <a:ext cx="4160452" cy="3026833"/>
          </a:xfrm>
          <a:prstGeom prst="rect">
            <a:avLst/>
          </a:prstGeom>
        </p:spPr>
      </p:pic>
    </p:spTree>
    <p:extLst>
      <p:ext uri="{BB962C8B-B14F-4D97-AF65-F5344CB8AC3E}">
        <p14:creationId xmlns:p14="http://schemas.microsoft.com/office/powerpoint/2010/main" val="419378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8110-A8EE-477E-ABAA-4D37EE9C7A39}"/>
              </a:ext>
            </a:extLst>
          </p:cNvPr>
          <p:cNvSpPr>
            <a:spLocks noGrp="1"/>
          </p:cNvSpPr>
          <p:nvPr>
            <p:ph type="title"/>
          </p:nvPr>
        </p:nvSpPr>
        <p:spPr>
          <a:xfrm>
            <a:off x="714012" y="-128361"/>
            <a:ext cx="10515600" cy="1325563"/>
          </a:xfrm>
        </p:spPr>
        <p:txBody>
          <a:bodyPr/>
          <a:lstStyle/>
          <a:p>
            <a:r>
              <a:rPr lang="en-NZ" b="1" dirty="0">
                <a:latin typeface="+mn-lt"/>
              </a:rPr>
              <a:t>Renewal bow waves – fact or fiction?</a:t>
            </a:r>
          </a:p>
        </p:txBody>
      </p:sp>
      <p:pic>
        <p:nvPicPr>
          <p:cNvPr id="3" name="Picture 2">
            <a:extLst>
              <a:ext uri="{FF2B5EF4-FFF2-40B4-BE49-F238E27FC236}">
                <a16:creationId xmlns:a16="http://schemas.microsoft.com/office/drawing/2014/main" id="{5A68B3F7-EC1D-44A2-A152-CFE5512722B4}"/>
              </a:ext>
            </a:extLst>
          </p:cNvPr>
          <p:cNvPicPr>
            <a:picLocks noChangeAspect="1"/>
          </p:cNvPicPr>
          <p:nvPr/>
        </p:nvPicPr>
        <p:blipFill>
          <a:blip r:embed="rId3"/>
          <a:stretch>
            <a:fillRect/>
          </a:stretch>
        </p:blipFill>
        <p:spPr>
          <a:xfrm>
            <a:off x="459331" y="1516603"/>
            <a:ext cx="5736833" cy="3779848"/>
          </a:xfrm>
          <a:prstGeom prst="rect">
            <a:avLst/>
          </a:prstGeom>
        </p:spPr>
      </p:pic>
      <p:pic>
        <p:nvPicPr>
          <p:cNvPr id="6" name="Picture 5">
            <a:extLst>
              <a:ext uri="{FF2B5EF4-FFF2-40B4-BE49-F238E27FC236}">
                <a16:creationId xmlns:a16="http://schemas.microsoft.com/office/drawing/2014/main" id="{2627243F-F721-4973-9ABB-0CC19E056490}"/>
              </a:ext>
            </a:extLst>
          </p:cNvPr>
          <p:cNvPicPr>
            <a:picLocks noChangeAspect="1"/>
          </p:cNvPicPr>
          <p:nvPr/>
        </p:nvPicPr>
        <p:blipFill>
          <a:blip r:embed="rId4"/>
          <a:stretch>
            <a:fillRect/>
          </a:stretch>
        </p:blipFill>
        <p:spPr>
          <a:xfrm>
            <a:off x="6375791" y="1633572"/>
            <a:ext cx="5736833" cy="3590855"/>
          </a:xfrm>
          <a:prstGeom prst="rect">
            <a:avLst/>
          </a:prstGeom>
        </p:spPr>
      </p:pic>
    </p:spTree>
    <p:extLst>
      <p:ext uri="{BB962C8B-B14F-4D97-AF65-F5344CB8AC3E}">
        <p14:creationId xmlns:p14="http://schemas.microsoft.com/office/powerpoint/2010/main" val="396985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9D6146-26D6-4650-88E0-6FFD565CDBC3}"/>
              </a:ext>
            </a:extLst>
          </p:cNvPr>
          <p:cNvSpPr>
            <a:spLocks noGrp="1"/>
          </p:cNvSpPr>
          <p:nvPr>
            <p:ph type="ctrTitle"/>
          </p:nvPr>
        </p:nvSpPr>
        <p:spPr>
          <a:xfrm>
            <a:off x="804671" y="962246"/>
            <a:ext cx="10140403" cy="2611967"/>
          </a:xfrm>
        </p:spPr>
        <p:txBody>
          <a:bodyPr anchor="b">
            <a:normAutofit/>
          </a:bodyPr>
          <a:lstStyle/>
          <a:p>
            <a:pPr algn="l"/>
            <a:r>
              <a:rPr lang="en-US" sz="5400" dirty="0">
                <a:effectLst/>
                <a:latin typeface="Verdana" panose="020B0604030504040204" pitchFamily="34" charset="0"/>
                <a:ea typeface="Times New Roman" panose="02020603050405020304" pitchFamily="18" charset="0"/>
                <a:cs typeface="Times New Roman" panose="02020603050405020304" pitchFamily="18" charset="0"/>
              </a:rPr>
              <a:t>Key Elements for Planning &amp; Implementation</a:t>
            </a:r>
            <a:endParaRPr lang="en-NZ" sz="1600" dirty="0"/>
          </a:p>
        </p:txBody>
      </p:sp>
      <p:sp>
        <p:nvSpPr>
          <p:cNvPr id="3" name="Subtitle 2">
            <a:extLst>
              <a:ext uri="{FF2B5EF4-FFF2-40B4-BE49-F238E27FC236}">
                <a16:creationId xmlns:a16="http://schemas.microsoft.com/office/drawing/2014/main" id="{D3679820-076E-4AFA-8628-1FF85F26E32D}"/>
              </a:ext>
            </a:extLst>
          </p:cNvPr>
          <p:cNvSpPr>
            <a:spLocks noGrp="1"/>
          </p:cNvSpPr>
          <p:nvPr>
            <p:ph type="subTitle" idx="1"/>
          </p:nvPr>
        </p:nvSpPr>
        <p:spPr>
          <a:xfrm>
            <a:off x="804672" y="3719618"/>
            <a:ext cx="4167376" cy="1155525"/>
          </a:xfrm>
        </p:spPr>
        <p:txBody>
          <a:bodyPr anchor="t">
            <a:normAutofit/>
          </a:bodyPr>
          <a:lstStyle/>
          <a:p>
            <a:pPr algn="l"/>
            <a:endParaRPr lang="en-NZ" sz="2000" dirty="0"/>
          </a:p>
        </p:txBody>
      </p:sp>
    </p:spTree>
    <p:extLst>
      <p:ext uri="{BB962C8B-B14F-4D97-AF65-F5344CB8AC3E}">
        <p14:creationId xmlns:p14="http://schemas.microsoft.com/office/powerpoint/2010/main" val="24314037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173D-9428-43D4-95E3-03250FDF99A8}"/>
              </a:ext>
            </a:extLst>
          </p:cNvPr>
          <p:cNvSpPr>
            <a:spLocks noGrp="1"/>
          </p:cNvSpPr>
          <p:nvPr>
            <p:ph type="title"/>
          </p:nvPr>
        </p:nvSpPr>
        <p:spPr/>
        <p:txBody>
          <a:bodyPr/>
          <a:lstStyle/>
          <a:p>
            <a:pPr algn="l"/>
            <a:r>
              <a:rPr lang="en-NZ" sz="4400" b="1" dirty="0"/>
              <a:t>Using Criticality</a:t>
            </a:r>
          </a:p>
        </p:txBody>
      </p:sp>
      <p:pic>
        <p:nvPicPr>
          <p:cNvPr id="4" name="Content Placeholder 3">
            <a:extLst>
              <a:ext uri="{FF2B5EF4-FFF2-40B4-BE49-F238E27FC236}">
                <a16:creationId xmlns:a16="http://schemas.microsoft.com/office/drawing/2014/main" id="{415F8A4E-9613-4086-B88C-DAF761F3D8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0571" y="1831964"/>
            <a:ext cx="6546594" cy="4525963"/>
          </a:xfrm>
          <a:prstGeom prst="rect">
            <a:avLst/>
          </a:prstGeom>
        </p:spPr>
      </p:pic>
      <p:graphicFrame>
        <p:nvGraphicFramePr>
          <p:cNvPr id="3" name="Table 2">
            <a:extLst>
              <a:ext uri="{FF2B5EF4-FFF2-40B4-BE49-F238E27FC236}">
                <a16:creationId xmlns:a16="http://schemas.microsoft.com/office/drawing/2014/main" id="{F357B0C3-B023-47C6-AEC9-6AC0FDD3722D}"/>
              </a:ext>
            </a:extLst>
          </p:cNvPr>
          <p:cNvGraphicFramePr>
            <a:graphicFrameLocks noGrp="1"/>
          </p:cNvGraphicFramePr>
          <p:nvPr>
            <p:extLst>
              <p:ext uri="{D42A27DB-BD31-4B8C-83A1-F6EECF244321}">
                <p14:modId xmlns:p14="http://schemas.microsoft.com/office/powerpoint/2010/main" val="3087134354"/>
              </p:ext>
            </p:extLst>
          </p:nvPr>
        </p:nvGraphicFramePr>
        <p:xfrm>
          <a:off x="7293881" y="1930050"/>
          <a:ext cx="4317548" cy="3743325"/>
        </p:xfrm>
        <a:graphic>
          <a:graphicData uri="http://schemas.openxmlformats.org/drawingml/2006/table">
            <a:tbl>
              <a:tblPr firstRow="1" firstCol="1" bandRow="1">
                <a:tableStyleId>{5C22544A-7EE6-4342-B048-85BDC9FD1C3A}</a:tableStyleId>
              </a:tblPr>
              <a:tblGrid>
                <a:gridCol w="807467">
                  <a:extLst>
                    <a:ext uri="{9D8B030D-6E8A-4147-A177-3AD203B41FA5}">
                      <a16:colId xmlns:a16="http://schemas.microsoft.com/office/drawing/2014/main" val="1782398567"/>
                    </a:ext>
                  </a:extLst>
                </a:gridCol>
                <a:gridCol w="2791625">
                  <a:extLst>
                    <a:ext uri="{9D8B030D-6E8A-4147-A177-3AD203B41FA5}">
                      <a16:colId xmlns:a16="http://schemas.microsoft.com/office/drawing/2014/main" val="667892967"/>
                    </a:ext>
                  </a:extLst>
                </a:gridCol>
                <a:gridCol w="718456">
                  <a:extLst>
                    <a:ext uri="{9D8B030D-6E8A-4147-A177-3AD203B41FA5}">
                      <a16:colId xmlns:a16="http://schemas.microsoft.com/office/drawing/2014/main" val="3697024085"/>
                    </a:ext>
                  </a:extLst>
                </a:gridCol>
              </a:tblGrid>
              <a:tr h="0">
                <a:tc>
                  <a:txBody>
                    <a:bodyPr/>
                    <a:lstStyle/>
                    <a:p>
                      <a:pPr>
                        <a:lnSpc>
                          <a:spcPct val="107000"/>
                        </a:lnSpc>
                        <a:spcBef>
                          <a:spcPts val="300"/>
                        </a:spcBef>
                        <a:spcAft>
                          <a:spcPts val="600"/>
                        </a:spcAft>
                      </a:pPr>
                      <a:r>
                        <a:rPr lang="en-AU" sz="1000">
                          <a:effectLst/>
                        </a:rPr>
                        <a:t>Criticality factor</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600"/>
                        </a:spcAft>
                      </a:pPr>
                      <a:r>
                        <a:rPr lang="en-AU" sz="1000">
                          <a:effectLst/>
                        </a:rPr>
                        <a:t>Description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600"/>
                        </a:spcAft>
                      </a:pPr>
                      <a:r>
                        <a:rPr lang="en-AU" sz="1000">
                          <a:effectLst/>
                        </a:rPr>
                        <a:t>Rating range</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0772419"/>
                  </a:ext>
                </a:extLst>
              </a:tr>
              <a:tr h="0">
                <a:tc>
                  <a:txBody>
                    <a:bodyPr/>
                    <a:lstStyle/>
                    <a:p>
                      <a:pPr>
                        <a:lnSpc>
                          <a:spcPct val="107000"/>
                        </a:lnSpc>
                        <a:spcBef>
                          <a:spcPts val="300"/>
                        </a:spcBef>
                        <a:spcAft>
                          <a:spcPts val="300"/>
                        </a:spcAft>
                      </a:pPr>
                      <a:r>
                        <a:rPr lang="en-AU" sz="1000">
                          <a:effectLst/>
                        </a:rPr>
                        <a:t>Duration to repair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nSpc>
                          <a:spcPct val="107000"/>
                        </a:lnSpc>
                        <a:spcBef>
                          <a:spcPts val="300"/>
                        </a:spcBef>
                        <a:spcAft>
                          <a:spcPts val="300"/>
                        </a:spcAft>
                      </a:pPr>
                      <a:r>
                        <a:rPr lang="en-AU" sz="1000" dirty="0">
                          <a:effectLst/>
                        </a:rPr>
                        <a:t>Maximum reasonable timeframe for restoration of service for a particular service goal. </a:t>
                      </a:r>
                      <a:endParaRPr lang="en-NZ" sz="1100" dirty="0">
                        <a:effectLst/>
                      </a:endParaRPr>
                    </a:p>
                    <a:p>
                      <a:pPr>
                        <a:lnSpc>
                          <a:spcPct val="107000"/>
                        </a:lnSpc>
                        <a:spcBef>
                          <a:spcPts val="300"/>
                        </a:spcBef>
                        <a:spcAft>
                          <a:spcPts val="300"/>
                        </a:spcAft>
                      </a:pPr>
                      <a:r>
                        <a:rPr lang="en-AU" sz="1000" dirty="0">
                          <a:effectLst/>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nSpc>
                          <a:spcPct val="107000"/>
                        </a:lnSpc>
                        <a:spcBef>
                          <a:spcPts val="300"/>
                        </a:spcBef>
                        <a:spcAft>
                          <a:spcPts val="300"/>
                        </a:spcAft>
                      </a:pPr>
                      <a:r>
                        <a:rPr lang="en-AU" sz="1000">
                          <a:effectLst/>
                        </a:rPr>
                        <a:t>1 – 3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1558125954"/>
                  </a:ext>
                </a:extLst>
              </a:tr>
              <a:tr h="0">
                <a:tc>
                  <a:txBody>
                    <a:bodyPr/>
                    <a:lstStyle/>
                    <a:p>
                      <a:pPr>
                        <a:lnSpc>
                          <a:spcPct val="107000"/>
                        </a:lnSpc>
                        <a:spcBef>
                          <a:spcPts val="300"/>
                        </a:spcBef>
                        <a:spcAft>
                          <a:spcPts val="300"/>
                        </a:spcAft>
                      </a:pPr>
                      <a:r>
                        <a:rPr lang="en-AU" sz="1000">
                          <a:effectLst/>
                        </a:rPr>
                        <a:t>Redundancy or contingency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nSpc>
                          <a:spcPct val="107000"/>
                        </a:lnSpc>
                        <a:spcBef>
                          <a:spcPts val="300"/>
                        </a:spcBef>
                        <a:spcAft>
                          <a:spcPts val="300"/>
                        </a:spcAft>
                      </a:pPr>
                      <a:r>
                        <a:rPr lang="en-AU" sz="1000">
                          <a:effectLst/>
                        </a:rPr>
                        <a:t>Whether or not there is an alternative asset or functions available to use in the event of failure of the asset. </a:t>
                      </a:r>
                      <a:endParaRPr lang="en-NZ" sz="1100">
                        <a:effectLst/>
                      </a:endParaRPr>
                    </a:p>
                    <a:p>
                      <a:pPr>
                        <a:lnSpc>
                          <a:spcPct val="107000"/>
                        </a:lnSpc>
                        <a:spcBef>
                          <a:spcPts val="300"/>
                        </a:spcBef>
                        <a:spcAft>
                          <a:spcPts val="300"/>
                        </a:spcAft>
                      </a:pPr>
                      <a:r>
                        <a:rPr lang="en-AU" sz="10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nSpc>
                          <a:spcPct val="107000"/>
                        </a:lnSpc>
                        <a:spcBef>
                          <a:spcPts val="300"/>
                        </a:spcBef>
                        <a:spcAft>
                          <a:spcPts val="300"/>
                        </a:spcAft>
                      </a:pPr>
                      <a:r>
                        <a:rPr lang="en-AU" sz="1000">
                          <a:effectLst/>
                        </a:rPr>
                        <a:t>0 - 1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54195502"/>
                  </a:ext>
                </a:extLst>
              </a:tr>
              <a:tr h="0">
                <a:tc>
                  <a:txBody>
                    <a:bodyPr/>
                    <a:lstStyle/>
                    <a:p>
                      <a:pPr>
                        <a:lnSpc>
                          <a:spcPct val="107000"/>
                        </a:lnSpc>
                        <a:spcBef>
                          <a:spcPts val="300"/>
                        </a:spcBef>
                        <a:spcAft>
                          <a:spcPts val="300"/>
                        </a:spcAft>
                      </a:pPr>
                      <a:r>
                        <a:rPr lang="en-AU" sz="1000">
                          <a:effectLst/>
                        </a:rPr>
                        <a:t>Severity Factor (for unmitigated failure)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nSpc>
                          <a:spcPct val="107000"/>
                        </a:lnSpc>
                        <a:spcBef>
                          <a:spcPts val="300"/>
                        </a:spcBef>
                        <a:spcAft>
                          <a:spcPts val="300"/>
                        </a:spcAft>
                      </a:pPr>
                      <a:r>
                        <a:rPr lang="en-AU" sz="1000">
                          <a:effectLst/>
                        </a:rPr>
                        <a:t>The severity of the impact of failure or withdrawal of service of the asset, if not mitigated. </a:t>
                      </a:r>
                      <a:endParaRPr lang="en-NZ" sz="1100">
                        <a:effectLst/>
                      </a:endParaRPr>
                    </a:p>
                    <a:p>
                      <a:pPr>
                        <a:lnSpc>
                          <a:spcPct val="107000"/>
                        </a:lnSpc>
                        <a:spcBef>
                          <a:spcPts val="300"/>
                        </a:spcBef>
                        <a:spcAft>
                          <a:spcPts val="300"/>
                        </a:spcAft>
                      </a:pPr>
                      <a:r>
                        <a:rPr lang="en-AU" sz="10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nSpc>
                          <a:spcPct val="107000"/>
                        </a:lnSpc>
                        <a:spcBef>
                          <a:spcPts val="300"/>
                        </a:spcBef>
                        <a:spcAft>
                          <a:spcPts val="300"/>
                        </a:spcAft>
                      </a:pPr>
                      <a:r>
                        <a:rPr lang="en-AU" sz="1000">
                          <a:effectLst/>
                        </a:rPr>
                        <a:t>1 – 3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2886909286"/>
                  </a:ext>
                </a:extLst>
              </a:tr>
              <a:tr h="0">
                <a:tc>
                  <a:txBody>
                    <a:bodyPr/>
                    <a:lstStyle/>
                    <a:p>
                      <a:pPr>
                        <a:lnSpc>
                          <a:spcPct val="107000"/>
                        </a:lnSpc>
                        <a:spcBef>
                          <a:spcPts val="300"/>
                        </a:spcBef>
                        <a:spcAft>
                          <a:spcPts val="300"/>
                        </a:spcAft>
                      </a:pPr>
                      <a:r>
                        <a:rPr lang="en-AU" sz="1000">
                          <a:effectLst/>
                        </a:rPr>
                        <a:t>Exposure level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nSpc>
                          <a:spcPct val="107000"/>
                        </a:lnSpc>
                        <a:spcBef>
                          <a:spcPts val="300"/>
                        </a:spcBef>
                        <a:spcAft>
                          <a:spcPts val="300"/>
                        </a:spcAft>
                      </a:pPr>
                      <a:r>
                        <a:rPr lang="en-AU" sz="1000">
                          <a:effectLst/>
                        </a:rPr>
                        <a:t>The number of people, and/or type of environment that could be exposed to adverse impacts if the asset failed and consequently the service was not delivered as per the service goal. </a:t>
                      </a:r>
                      <a:endParaRPr lang="en-NZ" sz="1100">
                        <a:effectLst/>
                      </a:endParaRPr>
                    </a:p>
                    <a:p>
                      <a:pPr>
                        <a:lnSpc>
                          <a:spcPct val="107000"/>
                        </a:lnSpc>
                        <a:spcBef>
                          <a:spcPts val="300"/>
                        </a:spcBef>
                        <a:spcAft>
                          <a:spcPts val="300"/>
                        </a:spcAft>
                      </a:pPr>
                      <a:r>
                        <a:rPr lang="en-AU" sz="1000">
                          <a:effectLst/>
                        </a:rPr>
                        <a:t>The more people affected and the more sensitive the environment gives a higher score and higher criticality.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lnSpc>
                          <a:spcPct val="107000"/>
                        </a:lnSpc>
                        <a:spcBef>
                          <a:spcPts val="300"/>
                        </a:spcBef>
                        <a:spcAft>
                          <a:spcPts val="300"/>
                        </a:spcAft>
                      </a:pPr>
                      <a:r>
                        <a:rPr lang="en-AU" sz="1000" dirty="0">
                          <a:effectLst/>
                        </a:rPr>
                        <a:t>1 – 5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1916089906"/>
                  </a:ext>
                </a:extLst>
              </a:tr>
            </a:tbl>
          </a:graphicData>
        </a:graphic>
      </p:graphicFrame>
    </p:spTree>
    <p:extLst>
      <p:ext uri="{BB962C8B-B14F-4D97-AF65-F5344CB8AC3E}">
        <p14:creationId xmlns:p14="http://schemas.microsoft.com/office/powerpoint/2010/main" val="234236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A9C0-0294-49B0-AA5F-39A1ED9E1069}"/>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b="1" kern="1200" dirty="0">
                <a:solidFill>
                  <a:schemeClr val="tx1"/>
                </a:solidFill>
                <a:latin typeface="+mn-lt"/>
                <a:ea typeface="+mj-ea"/>
                <a:cs typeface="+mj-cs"/>
              </a:rPr>
              <a:t>Prioritising Inspection</a:t>
            </a:r>
          </a:p>
        </p:txBody>
      </p:sp>
      <p:pic>
        <p:nvPicPr>
          <p:cNvPr id="3" name="Picture 2">
            <a:extLst>
              <a:ext uri="{FF2B5EF4-FFF2-40B4-BE49-F238E27FC236}">
                <a16:creationId xmlns:a16="http://schemas.microsoft.com/office/drawing/2014/main" id="{D006B6FA-7FDD-DA5B-E4E1-368CD8A5CF67}"/>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bwMode="auto">
          <a:xfrm>
            <a:off x="1517913" y="1863801"/>
            <a:ext cx="9156172" cy="4440746"/>
          </a:xfrm>
          <a:prstGeom prst="rect">
            <a:avLst/>
          </a:prstGeom>
          <a:noFill/>
        </p:spPr>
      </p:pic>
    </p:spTree>
    <p:extLst>
      <p:ext uri="{BB962C8B-B14F-4D97-AF65-F5344CB8AC3E}">
        <p14:creationId xmlns:p14="http://schemas.microsoft.com/office/powerpoint/2010/main" val="66031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A9C0-0294-49B0-AA5F-39A1ED9E1069}"/>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b="1" kern="1200" dirty="0">
                <a:solidFill>
                  <a:schemeClr val="tx1"/>
                </a:solidFill>
                <a:latin typeface="+mn-lt"/>
                <a:ea typeface="+mj-ea"/>
                <a:cs typeface="+mj-cs"/>
              </a:rPr>
              <a:t>Prioritising Inspection</a:t>
            </a:r>
          </a:p>
        </p:txBody>
      </p:sp>
      <p:graphicFrame>
        <p:nvGraphicFramePr>
          <p:cNvPr id="4" name="Table 3">
            <a:extLst>
              <a:ext uri="{FF2B5EF4-FFF2-40B4-BE49-F238E27FC236}">
                <a16:creationId xmlns:a16="http://schemas.microsoft.com/office/drawing/2014/main" id="{6836757F-DCDE-A11E-2854-2DC2CBD169CC}"/>
              </a:ext>
            </a:extLst>
          </p:cNvPr>
          <p:cNvGraphicFramePr>
            <a:graphicFrameLocks noGrp="1"/>
          </p:cNvGraphicFramePr>
          <p:nvPr>
            <p:extLst>
              <p:ext uri="{D42A27DB-BD31-4B8C-83A1-F6EECF244321}">
                <p14:modId xmlns:p14="http://schemas.microsoft.com/office/powerpoint/2010/main" val="2954727218"/>
              </p:ext>
            </p:extLst>
          </p:nvPr>
        </p:nvGraphicFramePr>
        <p:xfrm>
          <a:off x="476250" y="1583682"/>
          <a:ext cx="7558228" cy="4120892"/>
        </p:xfrm>
        <a:graphic>
          <a:graphicData uri="http://schemas.openxmlformats.org/drawingml/2006/table">
            <a:tbl>
              <a:tblPr firstRow="1" firstCol="1" bandRow="1">
                <a:tableStyleId>{5C22544A-7EE6-4342-B048-85BDC9FD1C3A}</a:tableStyleId>
              </a:tblPr>
              <a:tblGrid>
                <a:gridCol w="1289698">
                  <a:extLst>
                    <a:ext uri="{9D8B030D-6E8A-4147-A177-3AD203B41FA5}">
                      <a16:colId xmlns:a16="http://schemas.microsoft.com/office/drawing/2014/main" val="2604399827"/>
                    </a:ext>
                  </a:extLst>
                </a:gridCol>
                <a:gridCol w="2349318">
                  <a:extLst>
                    <a:ext uri="{9D8B030D-6E8A-4147-A177-3AD203B41FA5}">
                      <a16:colId xmlns:a16="http://schemas.microsoft.com/office/drawing/2014/main" val="3357283420"/>
                    </a:ext>
                  </a:extLst>
                </a:gridCol>
                <a:gridCol w="2927471">
                  <a:extLst>
                    <a:ext uri="{9D8B030D-6E8A-4147-A177-3AD203B41FA5}">
                      <a16:colId xmlns:a16="http://schemas.microsoft.com/office/drawing/2014/main" val="2354890014"/>
                    </a:ext>
                  </a:extLst>
                </a:gridCol>
                <a:gridCol w="991741">
                  <a:extLst>
                    <a:ext uri="{9D8B030D-6E8A-4147-A177-3AD203B41FA5}">
                      <a16:colId xmlns:a16="http://schemas.microsoft.com/office/drawing/2014/main" val="642913367"/>
                    </a:ext>
                  </a:extLst>
                </a:gridCol>
              </a:tblGrid>
              <a:tr h="621881">
                <a:tc>
                  <a:txBody>
                    <a:bodyPr/>
                    <a:lstStyle/>
                    <a:p>
                      <a:pPr algn="ctr">
                        <a:lnSpc>
                          <a:spcPct val="115000"/>
                        </a:lnSpc>
                        <a:spcAft>
                          <a:spcPts val="1000"/>
                        </a:spcAft>
                      </a:pPr>
                      <a:r>
                        <a:rPr lang="en-NZ" sz="1900">
                          <a:effectLst/>
                        </a:rPr>
                        <a:t>Inspection Priority</a:t>
                      </a:r>
                      <a:endParaRPr lang="en-NZ" sz="190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tc>
                  <a:txBody>
                    <a:bodyPr/>
                    <a:lstStyle/>
                    <a:p>
                      <a:pPr algn="ctr">
                        <a:lnSpc>
                          <a:spcPct val="115000"/>
                        </a:lnSpc>
                        <a:spcAft>
                          <a:spcPts val="1000"/>
                        </a:spcAft>
                      </a:pPr>
                      <a:r>
                        <a:rPr lang="en-NZ" sz="1900">
                          <a:effectLst/>
                        </a:rPr>
                        <a:t>Age Range</a:t>
                      </a:r>
                      <a:endParaRPr lang="en-NZ" sz="190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tc>
                  <a:txBody>
                    <a:bodyPr/>
                    <a:lstStyle/>
                    <a:p>
                      <a:pPr algn="ctr">
                        <a:lnSpc>
                          <a:spcPct val="115000"/>
                        </a:lnSpc>
                        <a:spcAft>
                          <a:spcPts val="1000"/>
                        </a:spcAft>
                      </a:pPr>
                      <a:r>
                        <a:rPr lang="en-NZ" sz="1900">
                          <a:effectLst/>
                        </a:rPr>
                        <a:t>Comment</a:t>
                      </a:r>
                      <a:endParaRPr lang="en-NZ" sz="190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tc>
                  <a:txBody>
                    <a:bodyPr/>
                    <a:lstStyle/>
                    <a:p>
                      <a:pPr algn="ctr">
                        <a:lnSpc>
                          <a:spcPct val="115000"/>
                        </a:lnSpc>
                        <a:spcAft>
                          <a:spcPts val="1000"/>
                        </a:spcAft>
                      </a:pPr>
                      <a:r>
                        <a:rPr lang="en-NZ" sz="1900" dirty="0">
                          <a:effectLst/>
                        </a:rPr>
                        <a:t>Qty VHCA (m)</a:t>
                      </a:r>
                      <a:endParaRPr lang="en-NZ"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extLst>
                  <a:ext uri="{0D108BD9-81ED-4DB2-BD59-A6C34878D82A}">
                    <a16:rowId xmlns:a16="http://schemas.microsoft.com/office/drawing/2014/main" val="1221450489"/>
                  </a:ext>
                </a:extLst>
              </a:tr>
              <a:tr h="914461">
                <a:tc>
                  <a:txBody>
                    <a:bodyPr/>
                    <a:lstStyle/>
                    <a:p>
                      <a:pPr>
                        <a:lnSpc>
                          <a:spcPct val="115000"/>
                        </a:lnSpc>
                        <a:spcAft>
                          <a:spcPts val="1000"/>
                        </a:spcAft>
                      </a:pPr>
                      <a:r>
                        <a:rPr lang="en-NZ" sz="1900">
                          <a:effectLst/>
                        </a:rPr>
                        <a:t>Priority 1 (P1)</a:t>
                      </a:r>
                      <a:endParaRPr lang="en-NZ" sz="190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tc>
                  <a:txBody>
                    <a:bodyPr/>
                    <a:lstStyle/>
                    <a:p>
                      <a:pPr algn="just">
                        <a:lnSpc>
                          <a:spcPct val="115000"/>
                        </a:lnSpc>
                        <a:spcAft>
                          <a:spcPts val="1000"/>
                        </a:spcAft>
                      </a:pPr>
                      <a:r>
                        <a:rPr lang="en-NZ" sz="1900" dirty="0">
                          <a:effectLst/>
                        </a:rPr>
                        <a:t>&gt;60 years old </a:t>
                      </a:r>
                    </a:p>
                    <a:p>
                      <a:pPr algn="just">
                        <a:lnSpc>
                          <a:spcPct val="115000"/>
                        </a:lnSpc>
                        <a:spcAft>
                          <a:spcPts val="1000"/>
                        </a:spcAft>
                      </a:pPr>
                      <a:r>
                        <a:rPr lang="en-NZ" sz="1900" dirty="0">
                          <a:effectLst/>
                        </a:rPr>
                        <a:t>(or unknown age)</a:t>
                      </a:r>
                      <a:endParaRPr lang="en-NZ"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tc>
                  <a:txBody>
                    <a:bodyPr/>
                    <a:lstStyle/>
                    <a:p>
                      <a:pPr algn="just">
                        <a:lnSpc>
                          <a:spcPct val="115000"/>
                        </a:lnSpc>
                        <a:spcAft>
                          <a:spcPts val="1000"/>
                        </a:spcAft>
                      </a:pPr>
                      <a:r>
                        <a:rPr lang="en-NZ" sz="1900" dirty="0">
                          <a:effectLst/>
                        </a:rPr>
                        <a:t>More likely to fail </a:t>
                      </a:r>
                    </a:p>
                    <a:p>
                      <a:pPr algn="just">
                        <a:lnSpc>
                          <a:spcPct val="115000"/>
                        </a:lnSpc>
                        <a:spcAft>
                          <a:spcPts val="1000"/>
                        </a:spcAft>
                      </a:pPr>
                      <a:r>
                        <a:rPr lang="en-NZ" sz="1900" dirty="0">
                          <a:effectLst/>
                        </a:rPr>
                        <a:t>or least known about</a:t>
                      </a:r>
                      <a:endParaRPr lang="en-NZ"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tc>
                  <a:txBody>
                    <a:bodyPr/>
                    <a:lstStyle/>
                    <a:p>
                      <a:pPr algn="just">
                        <a:lnSpc>
                          <a:spcPct val="115000"/>
                        </a:lnSpc>
                        <a:spcAft>
                          <a:spcPts val="1000"/>
                        </a:spcAft>
                      </a:pPr>
                      <a:r>
                        <a:rPr lang="en-NZ" sz="1900" dirty="0">
                          <a:effectLst/>
                        </a:rPr>
                        <a:t>194Km</a:t>
                      </a:r>
                      <a:endParaRPr lang="en-NZ"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extLst>
                  <a:ext uri="{0D108BD9-81ED-4DB2-BD59-A6C34878D82A}">
                    <a16:rowId xmlns:a16="http://schemas.microsoft.com/office/drawing/2014/main" val="1576709232"/>
                  </a:ext>
                </a:extLst>
              </a:tr>
              <a:tr h="914461">
                <a:tc>
                  <a:txBody>
                    <a:bodyPr/>
                    <a:lstStyle/>
                    <a:p>
                      <a:pPr>
                        <a:lnSpc>
                          <a:spcPct val="115000"/>
                        </a:lnSpc>
                        <a:spcAft>
                          <a:spcPts val="1000"/>
                        </a:spcAft>
                      </a:pPr>
                      <a:r>
                        <a:rPr lang="en-NZ" sz="1900" dirty="0">
                          <a:effectLst/>
                        </a:rPr>
                        <a:t>Priority 2 (P2)</a:t>
                      </a:r>
                      <a:endParaRPr lang="en-NZ"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tc>
                  <a:txBody>
                    <a:bodyPr/>
                    <a:lstStyle/>
                    <a:p>
                      <a:pPr algn="just">
                        <a:lnSpc>
                          <a:spcPct val="115000"/>
                        </a:lnSpc>
                        <a:spcAft>
                          <a:spcPts val="1000"/>
                        </a:spcAft>
                      </a:pPr>
                      <a:r>
                        <a:rPr lang="en-NZ" sz="1900" dirty="0">
                          <a:effectLst/>
                        </a:rPr>
                        <a:t>21 - 60 years old</a:t>
                      </a:r>
                      <a:endParaRPr lang="en-NZ"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tc>
                  <a:txBody>
                    <a:bodyPr/>
                    <a:lstStyle/>
                    <a:p>
                      <a:pPr algn="just">
                        <a:lnSpc>
                          <a:spcPct val="115000"/>
                        </a:lnSpc>
                        <a:spcAft>
                          <a:spcPts val="1000"/>
                        </a:spcAft>
                      </a:pPr>
                      <a:r>
                        <a:rPr lang="en-NZ" sz="1900" dirty="0">
                          <a:effectLst/>
                        </a:rPr>
                        <a:t>Not expected to have a high probability of failure</a:t>
                      </a:r>
                      <a:endParaRPr lang="en-NZ"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tc>
                  <a:txBody>
                    <a:bodyPr/>
                    <a:lstStyle/>
                    <a:p>
                      <a:pPr algn="just">
                        <a:lnSpc>
                          <a:spcPct val="115000"/>
                        </a:lnSpc>
                        <a:spcAft>
                          <a:spcPts val="1000"/>
                        </a:spcAft>
                      </a:pPr>
                      <a:r>
                        <a:rPr lang="en-NZ" sz="1900" dirty="0">
                          <a:effectLst/>
                        </a:rPr>
                        <a:t>242Km</a:t>
                      </a:r>
                      <a:endParaRPr lang="en-NZ"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extLst>
                  <a:ext uri="{0D108BD9-81ED-4DB2-BD59-A6C34878D82A}">
                    <a16:rowId xmlns:a16="http://schemas.microsoft.com/office/drawing/2014/main" val="3043099472"/>
                  </a:ext>
                </a:extLst>
              </a:tr>
              <a:tr h="914461">
                <a:tc>
                  <a:txBody>
                    <a:bodyPr/>
                    <a:lstStyle/>
                    <a:p>
                      <a:pPr>
                        <a:lnSpc>
                          <a:spcPct val="115000"/>
                        </a:lnSpc>
                        <a:spcAft>
                          <a:spcPts val="1000"/>
                        </a:spcAft>
                      </a:pPr>
                      <a:r>
                        <a:rPr lang="en-NZ" sz="1900">
                          <a:effectLst/>
                        </a:rPr>
                        <a:t>Priority 3 (P3)</a:t>
                      </a:r>
                      <a:endParaRPr lang="en-NZ" sz="190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tc>
                  <a:txBody>
                    <a:bodyPr/>
                    <a:lstStyle/>
                    <a:p>
                      <a:pPr algn="just">
                        <a:lnSpc>
                          <a:spcPct val="115000"/>
                        </a:lnSpc>
                        <a:spcAft>
                          <a:spcPts val="1000"/>
                        </a:spcAft>
                      </a:pPr>
                      <a:r>
                        <a:rPr lang="en-NZ" sz="1900" dirty="0">
                          <a:effectLst/>
                        </a:rPr>
                        <a:t>≤20 years old</a:t>
                      </a:r>
                      <a:endParaRPr lang="en-NZ"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tc>
                  <a:txBody>
                    <a:bodyPr/>
                    <a:lstStyle/>
                    <a:p>
                      <a:pPr algn="just">
                        <a:lnSpc>
                          <a:spcPct val="115000"/>
                        </a:lnSpc>
                        <a:spcAft>
                          <a:spcPts val="1000"/>
                        </a:spcAft>
                      </a:pPr>
                      <a:r>
                        <a:rPr lang="en-NZ" sz="1900" dirty="0">
                          <a:effectLst/>
                        </a:rPr>
                        <a:t>Young pipes that have not yet reached the age where a first health inspection is required.</a:t>
                      </a:r>
                      <a:endParaRPr lang="en-NZ"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tc>
                  <a:txBody>
                    <a:bodyPr/>
                    <a:lstStyle/>
                    <a:p>
                      <a:pPr algn="just">
                        <a:lnSpc>
                          <a:spcPct val="115000"/>
                        </a:lnSpc>
                        <a:spcAft>
                          <a:spcPts val="1000"/>
                        </a:spcAft>
                      </a:pPr>
                      <a:r>
                        <a:rPr lang="en-NZ" sz="1900" dirty="0">
                          <a:effectLst/>
                        </a:rPr>
                        <a:t>37Km</a:t>
                      </a:r>
                      <a:endParaRPr lang="en-NZ"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8597" marR="118597" marT="0" marB="0" anchor="ctr"/>
                </a:tc>
                <a:extLst>
                  <a:ext uri="{0D108BD9-81ED-4DB2-BD59-A6C34878D82A}">
                    <a16:rowId xmlns:a16="http://schemas.microsoft.com/office/drawing/2014/main" val="1703562756"/>
                  </a:ext>
                </a:extLst>
              </a:tr>
            </a:tbl>
          </a:graphicData>
        </a:graphic>
      </p:graphicFrame>
      <p:grpSp>
        <p:nvGrpSpPr>
          <p:cNvPr id="5" name="Canvas 33">
            <a:extLst>
              <a:ext uri="{FF2B5EF4-FFF2-40B4-BE49-F238E27FC236}">
                <a16:creationId xmlns:a16="http://schemas.microsoft.com/office/drawing/2014/main" id="{4D68BA12-FD23-63D8-7E9E-D89A5CFB6AB1}"/>
              </a:ext>
            </a:extLst>
          </p:cNvPr>
          <p:cNvGrpSpPr/>
          <p:nvPr/>
        </p:nvGrpSpPr>
        <p:grpSpPr>
          <a:xfrm>
            <a:off x="8697912" y="1742635"/>
            <a:ext cx="3014028" cy="2432058"/>
            <a:chOff x="0" y="0"/>
            <a:chExt cx="2080895" cy="1300480"/>
          </a:xfrm>
        </p:grpSpPr>
        <p:sp>
          <p:nvSpPr>
            <p:cNvPr id="6" name="Rectangle 5">
              <a:extLst>
                <a:ext uri="{FF2B5EF4-FFF2-40B4-BE49-F238E27FC236}">
                  <a16:creationId xmlns:a16="http://schemas.microsoft.com/office/drawing/2014/main" id="{8328D5C5-DC5F-60D3-53FD-9375C09BD7FD}"/>
                </a:ext>
              </a:extLst>
            </p:cNvPr>
            <p:cNvSpPr/>
            <p:nvPr/>
          </p:nvSpPr>
          <p:spPr>
            <a:xfrm>
              <a:off x="0" y="0"/>
              <a:ext cx="2080895" cy="1300480"/>
            </a:xfrm>
            <a:prstGeom prst="rect">
              <a:avLst/>
            </a:prstGeom>
            <a:solidFill>
              <a:prstClr val="white"/>
            </a:solidFill>
          </p:spPr>
        </p:sp>
        <p:sp>
          <p:nvSpPr>
            <p:cNvPr id="7" name="Rectangle 6">
              <a:extLst>
                <a:ext uri="{FF2B5EF4-FFF2-40B4-BE49-F238E27FC236}">
                  <a16:creationId xmlns:a16="http://schemas.microsoft.com/office/drawing/2014/main" id="{9817BCA5-3729-DAB6-C976-01DE2332F500}"/>
                </a:ext>
              </a:extLst>
            </p:cNvPr>
            <p:cNvSpPr/>
            <p:nvPr/>
          </p:nvSpPr>
          <p:spPr>
            <a:xfrm>
              <a:off x="187885" y="538295"/>
              <a:ext cx="1713230" cy="242100"/>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Aft>
                  <a:spcPts val="1000"/>
                </a:spcAft>
              </a:pPr>
              <a:r>
                <a:rPr lang="en-US" sz="1600">
                  <a:effectLst/>
                  <a:latin typeface="Calibri" panose="020F0502020204030204" pitchFamily="34" charset="0"/>
                  <a:ea typeface="Calibri" panose="020F0502020204030204" pitchFamily="34" charset="0"/>
                  <a:cs typeface="Times New Roman" panose="02020603050405020304" pitchFamily="18" charset="0"/>
                </a:rPr>
                <a:t>Priority 2 Inspections</a:t>
              </a:r>
              <a:endParaRPr lang="en-NZ" sz="16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6369E392-1770-E80F-3BC3-306C729A138E}"/>
                </a:ext>
              </a:extLst>
            </p:cNvPr>
            <p:cNvCxnSpPr/>
            <p:nvPr/>
          </p:nvCxnSpPr>
          <p:spPr>
            <a:xfrm>
              <a:off x="1036614" y="350812"/>
              <a:ext cx="0" cy="179595"/>
            </a:xfrm>
            <a:prstGeom prst="straightConnector1">
              <a:avLst/>
            </a:prstGeom>
            <a:noFill/>
            <a:ln w="6350" cap="flat" cmpd="sng" algn="ctr">
              <a:solidFill>
                <a:sysClr val="windowText" lastClr="000000"/>
              </a:solidFill>
              <a:prstDash val="solid"/>
              <a:miter lim="800000"/>
              <a:headEnd w="sm" len="med"/>
              <a:tailEnd type="arrow" w="lg" len="sm"/>
            </a:ln>
            <a:effectLst/>
          </p:spPr>
        </p:cxnSp>
        <p:sp>
          <p:nvSpPr>
            <p:cNvPr id="9" name="Rectangle 8">
              <a:extLst>
                <a:ext uri="{FF2B5EF4-FFF2-40B4-BE49-F238E27FC236}">
                  <a16:creationId xmlns:a16="http://schemas.microsoft.com/office/drawing/2014/main" id="{74F5EB12-8681-563C-1EAF-022086757EE9}"/>
                </a:ext>
              </a:extLst>
            </p:cNvPr>
            <p:cNvSpPr/>
            <p:nvPr/>
          </p:nvSpPr>
          <p:spPr>
            <a:xfrm>
              <a:off x="180000" y="69641"/>
              <a:ext cx="1713230" cy="285083"/>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Aft>
                  <a:spcPts val="1000"/>
                </a:spcAft>
              </a:pPr>
              <a:r>
                <a:rPr lang="en-US" sz="1600">
                  <a:effectLst/>
                  <a:latin typeface="Calibri" panose="020F0502020204030204" pitchFamily="34" charset="0"/>
                  <a:ea typeface="Calibri" panose="020F0502020204030204" pitchFamily="34" charset="0"/>
                  <a:cs typeface="Times New Roman" panose="02020603050405020304" pitchFamily="18" charset="0"/>
                </a:rPr>
                <a:t>Priority 1 Inspections</a:t>
              </a:r>
              <a:endParaRPr lang="en-NZ"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89519333-EB28-62DB-C9E5-D08A160520BA}"/>
                </a:ext>
              </a:extLst>
            </p:cNvPr>
            <p:cNvSpPr/>
            <p:nvPr/>
          </p:nvSpPr>
          <p:spPr>
            <a:xfrm>
              <a:off x="180000" y="976154"/>
              <a:ext cx="1713230" cy="261434"/>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Aft>
                  <a:spcPts val="1000"/>
                </a:spcAft>
              </a:pPr>
              <a:r>
                <a:rPr lang="en-US" sz="1600">
                  <a:effectLst/>
                  <a:latin typeface="Calibri" panose="020F0502020204030204" pitchFamily="34" charset="0"/>
                  <a:ea typeface="Calibri" panose="020F0502020204030204" pitchFamily="34" charset="0"/>
                  <a:cs typeface="Times New Roman" panose="02020603050405020304" pitchFamily="18" charset="0"/>
                </a:rPr>
                <a:t>Priority 3 Inspections</a:t>
              </a:r>
              <a:endParaRPr lang="en-NZ" sz="16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0C96528B-E8E8-922F-2640-01F29B67EFC2}"/>
                </a:ext>
              </a:extLst>
            </p:cNvPr>
            <p:cNvCxnSpPr/>
            <p:nvPr/>
          </p:nvCxnSpPr>
          <p:spPr>
            <a:xfrm>
              <a:off x="1035016" y="774884"/>
              <a:ext cx="0" cy="179070"/>
            </a:xfrm>
            <a:prstGeom prst="straightConnector1">
              <a:avLst/>
            </a:prstGeom>
            <a:noFill/>
            <a:ln w="6350" cap="flat" cmpd="sng" algn="ctr">
              <a:solidFill>
                <a:sysClr val="windowText" lastClr="000000"/>
              </a:solidFill>
              <a:prstDash val="solid"/>
              <a:miter lim="800000"/>
              <a:headEnd w="sm" len="med"/>
              <a:tailEnd type="arrow" w="lg" len="sm"/>
            </a:ln>
            <a:effectLst/>
          </p:spPr>
        </p:cxnSp>
      </p:grpSp>
    </p:spTree>
    <p:extLst>
      <p:ext uri="{BB962C8B-B14F-4D97-AF65-F5344CB8AC3E}">
        <p14:creationId xmlns:p14="http://schemas.microsoft.com/office/powerpoint/2010/main" val="418646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D221C5EC-E519-6830-DEAE-0F8B78883896}"/>
              </a:ext>
            </a:extLst>
          </p:cNvPr>
          <p:cNvGraphicFramePr>
            <a:graphicFrameLocks noGrp="1"/>
          </p:cNvGraphicFramePr>
          <p:nvPr>
            <p:extLst>
              <p:ext uri="{D42A27DB-BD31-4B8C-83A1-F6EECF244321}">
                <p14:modId xmlns:p14="http://schemas.microsoft.com/office/powerpoint/2010/main" val="680220227"/>
              </p:ext>
            </p:extLst>
          </p:nvPr>
        </p:nvGraphicFramePr>
        <p:xfrm>
          <a:off x="838200" y="994446"/>
          <a:ext cx="7727949" cy="5532797"/>
        </p:xfrm>
        <a:graphic>
          <a:graphicData uri="http://schemas.openxmlformats.org/drawingml/2006/table">
            <a:tbl>
              <a:tblPr firstRow="1" firstCol="1"/>
              <a:tblGrid>
                <a:gridCol w="980652">
                  <a:extLst>
                    <a:ext uri="{9D8B030D-6E8A-4147-A177-3AD203B41FA5}">
                      <a16:colId xmlns:a16="http://schemas.microsoft.com/office/drawing/2014/main" val="2134144"/>
                    </a:ext>
                  </a:extLst>
                </a:gridCol>
                <a:gridCol w="3675085">
                  <a:extLst>
                    <a:ext uri="{9D8B030D-6E8A-4147-A177-3AD203B41FA5}">
                      <a16:colId xmlns:a16="http://schemas.microsoft.com/office/drawing/2014/main" val="2711737714"/>
                    </a:ext>
                  </a:extLst>
                </a:gridCol>
                <a:gridCol w="3072212">
                  <a:extLst>
                    <a:ext uri="{9D8B030D-6E8A-4147-A177-3AD203B41FA5}">
                      <a16:colId xmlns:a16="http://schemas.microsoft.com/office/drawing/2014/main" val="566420705"/>
                    </a:ext>
                  </a:extLst>
                </a:gridCol>
              </a:tblGrid>
              <a:tr h="463557">
                <a:tc>
                  <a:txBody>
                    <a:bodyPr/>
                    <a:lstStyle/>
                    <a:p>
                      <a:pPr algn="ctr" fontAlgn="t">
                        <a:lnSpc>
                          <a:spcPct val="115000"/>
                        </a:lnSpc>
                        <a:spcBef>
                          <a:spcPts val="0"/>
                        </a:spcBef>
                        <a:spcAft>
                          <a:spcPts val="1000"/>
                        </a:spcAft>
                      </a:pPr>
                      <a:r>
                        <a:rPr lang="en-NZ" sz="11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Confidence Grade</a:t>
                      </a:r>
                      <a:endParaRPr lang="en-NZ" sz="1100" b="0" i="0" u="none" strike="noStrike" dirty="0">
                        <a:effectLst/>
                        <a:latin typeface="Arial" panose="020B0604020202020204" pitchFamily="34" charset="0"/>
                      </a:endParaRPr>
                    </a:p>
                  </a:txBody>
                  <a:tcPr marL="58357" marR="58357" marT="8105"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1000"/>
                        </a:spcAft>
                      </a:pPr>
                      <a:r>
                        <a:rPr lang="en-NZ" sz="11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General Meaning</a:t>
                      </a:r>
                      <a:endParaRPr lang="en-NZ" sz="1100" b="0" i="0" u="none" strike="noStrike">
                        <a:effectLst/>
                        <a:latin typeface="Arial" panose="020B0604020202020204" pitchFamily="34" charset="0"/>
                      </a:endParaRPr>
                    </a:p>
                  </a:txBody>
                  <a:tcPr marL="58357" marR="58357" marT="81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1000"/>
                        </a:spcAft>
                      </a:pPr>
                      <a:r>
                        <a:rPr lang="en-NZ" sz="11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Type of Information</a:t>
                      </a:r>
                      <a:endParaRPr lang="en-NZ" sz="1100" b="0" i="0" u="none" strike="noStrike">
                        <a:effectLst/>
                        <a:latin typeface="Arial" panose="020B0604020202020204" pitchFamily="34" charset="0"/>
                      </a:endParaRPr>
                    </a:p>
                  </a:txBody>
                  <a:tcPr marL="58357" marR="58357" marT="8105"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5748079"/>
                  </a:ext>
                </a:extLst>
              </a:tr>
              <a:tr h="996551">
                <a:tc>
                  <a:txBody>
                    <a:bodyPr/>
                    <a:lstStyle/>
                    <a:p>
                      <a:pPr algn="l" fontAlgn="t">
                        <a:lnSpc>
                          <a:spcPct val="115000"/>
                        </a:lnSpc>
                        <a:spcBef>
                          <a:spcPts val="0"/>
                        </a:spcBef>
                        <a:spcAft>
                          <a:spcPts val="1000"/>
                        </a:spcAft>
                      </a:pPr>
                      <a:r>
                        <a:rPr lang="en-NZ" sz="1600" b="1" i="0" u="none" strike="noStrike" dirty="0">
                          <a:effectLst/>
                          <a:latin typeface="Calibri" panose="020F0502020204030204" pitchFamily="34" charset="0"/>
                          <a:ea typeface="Calibri" panose="020F0502020204030204" pitchFamily="34" charset="0"/>
                          <a:cs typeface="Times New Roman" panose="02020603050405020304" pitchFamily="18" charset="0"/>
                        </a:rPr>
                        <a:t>A</a:t>
                      </a:r>
                      <a:endParaRPr lang="en-NZ" sz="1600" b="0" i="0" u="none" strike="noStrike" dirty="0">
                        <a:effectLst/>
                        <a:latin typeface="Arial" panose="020B0604020202020204" pitchFamily="34" charset="0"/>
                      </a:endParaRPr>
                    </a:p>
                  </a:txBody>
                  <a:tcPr marL="58357" marR="58357" marT="8105"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600"/>
                        </a:spcAft>
                      </a:pPr>
                      <a:r>
                        <a:rPr lang="en-NZ" sz="1600" b="1" i="0" u="none" strike="noStrike" dirty="0">
                          <a:effectLst/>
                          <a:latin typeface="Calibri" panose="020F0502020204030204" pitchFamily="34" charset="0"/>
                          <a:ea typeface="Calibri" panose="020F0502020204030204" pitchFamily="34" charset="0"/>
                          <a:cs typeface="Times New Roman" panose="02020603050405020304" pitchFamily="18" charset="0"/>
                        </a:rPr>
                        <a:t>Highly Reliable</a:t>
                      </a:r>
                      <a:endParaRPr lang="en-NZ" sz="1600" b="0" i="0" u="none" strike="noStrike" dirty="0">
                        <a:effectLst/>
                        <a:latin typeface="Arial" panose="020B0604020202020204" pitchFamily="34" charset="0"/>
                      </a:endParaRPr>
                    </a:p>
                    <a:p>
                      <a:pPr algn="l" fontAlgn="t">
                        <a:lnSpc>
                          <a:spcPct val="115000"/>
                        </a:lnSpc>
                        <a:spcBef>
                          <a:spcPts val="0"/>
                        </a:spcBef>
                        <a:spcAft>
                          <a:spcPts val="600"/>
                        </a:spcAft>
                      </a:pPr>
                      <a:r>
                        <a:rPr lang="en-NZ"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Recognised as the best method of assessment including verification on site.</a:t>
                      </a:r>
                      <a:endParaRPr lang="en-NZ" sz="1400" b="0" i="0" u="none" strike="noStrike" dirty="0">
                        <a:effectLst/>
                        <a:latin typeface="Arial" panose="020B0604020202020204" pitchFamily="34" charset="0"/>
                      </a:endParaRPr>
                    </a:p>
                  </a:txBody>
                  <a:tcPr marL="58357" marR="58357" marT="81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t">
                        <a:lnSpc>
                          <a:spcPct val="115000"/>
                        </a:lnSpc>
                        <a:spcBef>
                          <a:spcPts val="0"/>
                        </a:spcBef>
                        <a:spcAft>
                          <a:spcPts val="600"/>
                        </a:spcAft>
                        <a:buClrTx/>
                        <a:buSzPts val="1000"/>
                        <a:buFont typeface="Arial" panose="020B0604020202020204" pitchFamily="34" charset="0"/>
                        <a:buChar char="•"/>
                      </a:pPr>
                      <a:r>
                        <a:rPr lang="en-NZ"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Medium/High Resolution screening inspection plus NDT/DT testing</a:t>
                      </a:r>
                      <a:endParaRPr lang="en-NZ" sz="1400" b="0" i="0" u="none" strike="noStrike" dirty="0">
                        <a:effectLst/>
                        <a:latin typeface="Arial" panose="020B0604020202020204" pitchFamily="34" charset="0"/>
                      </a:endParaRPr>
                    </a:p>
                    <a:p>
                      <a:pPr marL="347472" indent="-347472" algn="l" fontAlgn="t">
                        <a:lnSpc>
                          <a:spcPct val="115000"/>
                        </a:lnSpc>
                        <a:spcBef>
                          <a:spcPts val="0"/>
                        </a:spcBef>
                        <a:spcAft>
                          <a:spcPts val="600"/>
                        </a:spcAft>
                        <a:buFont typeface="Arial" panose="020B0604020202020204" pitchFamily="34" charset="0"/>
                        <a:buChar char="•"/>
                      </a:pPr>
                      <a:r>
                        <a:rPr lang="en-NZ"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Known pipe attributes including duty range, pipe class/wall thickness.</a:t>
                      </a:r>
                      <a:endParaRPr lang="en-NZ" sz="1400" b="0" i="0" u="none" strike="noStrike" dirty="0">
                        <a:effectLst/>
                        <a:latin typeface="Arial" panose="020B0604020202020204" pitchFamily="34" charset="0"/>
                      </a:endParaRPr>
                    </a:p>
                  </a:txBody>
                  <a:tcPr marL="58357" marR="58357" marT="8105"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101420"/>
                  </a:ext>
                </a:extLst>
              </a:tr>
              <a:tr h="996551">
                <a:tc>
                  <a:txBody>
                    <a:bodyPr/>
                    <a:lstStyle/>
                    <a:p>
                      <a:pPr algn="l" fontAlgn="t">
                        <a:lnSpc>
                          <a:spcPct val="115000"/>
                        </a:lnSpc>
                        <a:spcBef>
                          <a:spcPts val="0"/>
                        </a:spcBef>
                        <a:spcAft>
                          <a:spcPts val="1000"/>
                        </a:spcAft>
                      </a:pPr>
                      <a:r>
                        <a:rPr lang="en-NZ" sz="1600" b="1" i="0" u="none" strike="noStrike" dirty="0">
                          <a:effectLst/>
                          <a:latin typeface="Calibri" panose="020F0502020204030204" pitchFamily="34" charset="0"/>
                          <a:ea typeface="Calibri" panose="020F0502020204030204" pitchFamily="34" charset="0"/>
                          <a:cs typeface="Times New Roman" panose="02020603050405020304" pitchFamily="18" charset="0"/>
                        </a:rPr>
                        <a:t>B</a:t>
                      </a:r>
                      <a:endParaRPr lang="en-NZ" sz="1600" b="0" i="0" u="none" strike="noStrike" dirty="0">
                        <a:effectLst/>
                        <a:latin typeface="Arial" panose="020B0604020202020204" pitchFamily="34" charset="0"/>
                      </a:endParaRPr>
                    </a:p>
                  </a:txBody>
                  <a:tcPr marL="58357" marR="58357" marT="810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600"/>
                        </a:spcAft>
                      </a:pPr>
                      <a:r>
                        <a:rPr lang="en-NZ" sz="1600" b="1" i="0" u="none" strike="noStrike" dirty="0">
                          <a:effectLst/>
                          <a:latin typeface="Calibri" panose="020F0502020204030204" pitchFamily="34" charset="0"/>
                          <a:ea typeface="Calibri" panose="020F0502020204030204" pitchFamily="34" charset="0"/>
                          <a:cs typeface="Times New Roman" panose="02020603050405020304" pitchFamily="18" charset="0"/>
                        </a:rPr>
                        <a:t>Reliable</a:t>
                      </a:r>
                      <a:endParaRPr lang="en-NZ" sz="1600" b="0" i="0" u="none" strike="noStrike" dirty="0">
                        <a:effectLst/>
                        <a:latin typeface="Arial" panose="020B0604020202020204" pitchFamily="34" charset="0"/>
                      </a:endParaRPr>
                    </a:p>
                    <a:p>
                      <a:pPr algn="l" fontAlgn="t">
                        <a:lnSpc>
                          <a:spcPct val="115000"/>
                        </a:lnSpc>
                        <a:spcBef>
                          <a:spcPts val="0"/>
                        </a:spcBef>
                        <a:spcAft>
                          <a:spcPts val="600"/>
                        </a:spcAft>
                      </a:pPr>
                      <a:r>
                        <a:rPr lang="en-NZ"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Sound method of assessment but may have minor shortcomings.</a:t>
                      </a:r>
                      <a:endParaRPr lang="en-NZ" sz="1400" b="0" i="0" u="none" strike="noStrike" dirty="0">
                        <a:effectLst/>
                        <a:latin typeface="Arial" panose="020B0604020202020204" pitchFamily="34" charset="0"/>
                      </a:endParaRPr>
                    </a:p>
                  </a:txBody>
                  <a:tcPr marL="58357" marR="58357" marT="81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t">
                        <a:lnSpc>
                          <a:spcPct val="115000"/>
                        </a:lnSpc>
                        <a:spcBef>
                          <a:spcPts val="0"/>
                        </a:spcBef>
                        <a:spcAft>
                          <a:spcPts val="600"/>
                        </a:spcAft>
                        <a:buClrTx/>
                        <a:buSzPts val="1000"/>
                        <a:buFont typeface="Arial" panose="020B0604020202020204" pitchFamily="34" charset="0"/>
                        <a:buChar char="•"/>
                      </a:pPr>
                      <a:r>
                        <a:rPr lang="en-NZ"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Medium/High resolution screening inspections only</a:t>
                      </a:r>
                      <a:endParaRPr lang="en-NZ" sz="1400" b="0" i="0" u="none" strike="noStrike" dirty="0">
                        <a:effectLst/>
                        <a:latin typeface="Arial" panose="020B0604020202020204" pitchFamily="34" charset="0"/>
                      </a:endParaRPr>
                    </a:p>
                    <a:p>
                      <a:pPr marL="347472" indent="-347472" algn="l" fontAlgn="t">
                        <a:lnSpc>
                          <a:spcPct val="115000"/>
                        </a:lnSpc>
                        <a:spcBef>
                          <a:spcPts val="0"/>
                        </a:spcBef>
                        <a:spcAft>
                          <a:spcPts val="600"/>
                        </a:spcAft>
                        <a:buFont typeface="Arial" panose="020B0604020202020204" pitchFamily="34" charset="0"/>
                        <a:buChar char="•"/>
                      </a:pPr>
                      <a:r>
                        <a:rPr lang="en-NZ"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Known pipe attributes including duty range, pipe class/wall thickness.</a:t>
                      </a:r>
                      <a:endParaRPr lang="en-NZ" sz="1400" b="0" i="0" u="none" strike="noStrike" dirty="0">
                        <a:effectLst/>
                        <a:latin typeface="Arial" panose="020B0604020202020204" pitchFamily="34" charset="0"/>
                      </a:endParaRPr>
                    </a:p>
                  </a:txBody>
                  <a:tcPr marL="58357" marR="58357" marT="810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850199"/>
                  </a:ext>
                </a:extLst>
              </a:tr>
              <a:tr h="996551">
                <a:tc>
                  <a:txBody>
                    <a:bodyPr/>
                    <a:lstStyle/>
                    <a:p>
                      <a:pPr algn="l" fontAlgn="t">
                        <a:lnSpc>
                          <a:spcPct val="115000"/>
                        </a:lnSpc>
                        <a:spcBef>
                          <a:spcPts val="0"/>
                        </a:spcBef>
                        <a:spcAft>
                          <a:spcPts val="1000"/>
                        </a:spcAft>
                      </a:pPr>
                      <a:r>
                        <a:rPr lang="en-NZ" sz="1600" b="1" i="0" u="none" strike="noStrike" dirty="0">
                          <a:effectLst/>
                          <a:latin typeface="Calibri" panose="020F0502020204030204" pitchFamily="34" charset="0"/>
                          <a:ea typeface="Calibri" panose="020F0502020204030204" pitchFamily="34" charset="0"/>
                          <a:cs typeface="Times New Roman" panose="02020603050405020304" pitchFamily="18" charset="0"/>
                        </a:rPr>
                        <a:t>C</a:t>
                      </a:r>
                      <a:endParaRPr lang="en-NZ" sz="1600" b="0" i="0" u="none" strike="noStrike" dirty="0">
                        <a:effectLst/>
                        <a:latin typeface="Arial" panose="020B0604020202020204" pitchFamily="34" charset="0"/>
                      </a:endParaRPr>
                    </a:p>
                  </a:txBody>
                  <a:tcPr marL="58357" marR="58357" marT="810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600"/>
                        </a:spcAft>
                      </a:pPr>
                      <a:r>
                        <a:rPr lang="en-NZ" sz="1600" b="1" i="0" u="none" strike="noStrike" dirty="0">
                          <a:effectLst/>
                          <a:latin typeface="Calibri" panose="020F0502020204030204" pitchFamily="34" charset="0"/>
                          <a:ea typeface="Calibri" panose="020F0502020204030204" pitchFamily="34" charset="0"/>
                          <a:cs typeface="Times New Roman" panose="02020603050405020304" pitchFamily="18" charset="0"/>
                        </a:rPr>
                        <a:t>Uncertain</a:t>
                      </a:r>
                      <a:endParaRPr lang="en-NZ" sz="1600" b="0" i="0" u="none" strike="noStrike" dirty="0">
                        <a:effectLst/>
                        <a:latin typeface="Arial" panose="020B0604020202020204" pitchFamily="34" charset="0"/>
                      </a:endParaRPr>
                    </a:p>
                    <a:p>
                      <a:pPr algn="l" fontAlgn="t">
                        <a:lnSpc>
                          <a:spcPct val="115000"/>
                        </a:lnSpc>
                        <a:spcBef>
                          <a:spcPts val="0"/>
                        </a:spcBef>
                        <a:spcAft>
                          <a:spcPts val="600"/>
                        </a:spcAft>
                      </a:pPr>
                      <a:r>
                        <a:rPr lang="en-NZ"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Investigations and analysis may be incomplete or unsupported, or extrapolation from a limited sample for which grade A or B data is available.</a:t>
                      </a:r>
                    </a:p>
                  </a:txBody>
                  <a:tcPr marL="58357" marR="58357" marT="81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t">
                        <a:lnSpc>
                          <a:spcPct val="115000"/>
                        </a:lnSpc>
                        <a:spcBef>
                          <a:spcPts val="0"/>
                        </a:spcBef>
                        <a:spcAft>
                          <a:spcPts val="600"/>
                        </a:spcAft>
                        <a:buClrTx/>
                        <a:buSzPts val="1000"/>
                        <a:buFont typeface="Arial" panose="020B0604020202020204" pitchFamily="34" charset="0"/>
                        <a:buChar char="•"/>
                      </a:pPr>
                      <a:r>
                        <a:rPr lang="en-NZ"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Discrete Sampling (NDT/DT) only or Low resolution screening</a:t>
                      </a:r>
                      <a:endParaRPr lang="en-NZ" sz="1400" b="0" i="0" u="none" strike="noStrike" dirty="0">
                        <a:effectLst/>
                        <a:latin typeface="Arial" panose="020B0604020202020204" pitchFamily="34" charset="0"/>
                      </a:endParaRPr>
                    </a:p>
                    <a:p>
                      <a:pPr marL="347472" indent="-347472" algn="l" fontAlgn="t">
                        <a:lnSpc>
                          <a:spcPct val="115000"/>
                        </a:lnSpc>
                        <a:spcBef>
                          <a:spcPts val="0"/>
                        </a:spcBef>
                        <a:spcAft>
                          <a:spcPts val="600"/>
                        </a:spcAft>
                        <a:buFont typeface="Arial" panose="020B0604020202020204" pitchFamily="34" charset="0"/>
                        <a:buChar char="•"/>
                      </a:pPr>
                      <a:r>
                        <a:rPr lang="en-NZ"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Limited known pipe attributes</a:t>
                      </a:r>
                      <a:endParaRPr lang="en-NZ" sz="1400" b="0" i="0" u="none" strike="noStrike" dirty="0">
                        <a:effectLst/>
                        <a:latin typeface="Arial" panose="020B0604020202020204" pitchFamily="34" charset="0"/>
                      </a:endParaRPr>
                    </a:p>
                  </a:txBody>
                  <a:tcPr marL="58357" marR="58357" marT="810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048012"/>
                  </a:ext>
                </a:extLst>
              </a:tr>
              <a:tr h="996551">
                <a:tc>
                  <a:txBody>
                    <a:bodyPr/>
                    <a:lstStyle/>
                    <a:p>
                      <a:pPr algn="l" fontAlgn="t">
                        <a:lnSpc>
                          <a:spcPct val="115000"/>
                        </a:lnSpc>
                        <a:spcBef>
                          <a:spcPts val="0"/>
                        </a:spcBef>
                        <a:spcAft>
                          <a:spcPts val="1000"/>
                        </a:spcAft>
                      </a:pPr>
                      <a:r>
                        <a:rPr lang="en-NZ" sz="1600" b="1" i="0" u="none" strike="noStrike" dirty="0">
                          <a:effectLst/>
                          <a:latin typeface="Calibri" panose="020F0502020204030204" pitchFamily="34" charset="0"/>
                          <a:ea typeface="Calibri" panose="020F0502020204030204" pitchFamily="34" charset="0"/>
                          <a:cs typeface="Times New Roman" panose="02020603050405020304" pitchFamily="18" charset="0"/>
                        </a:rPr>
                        <a:t>D</a:t>
                      </a:r>
                      <a:endParaRPr lang="en-NZ" sz="1600" b="0" i="0" u="none" strike="noStrike" dirty="0">
                        <a:effectLst/>
                        <a:latin typeface="Arial" panose="020B0604020202020204" pitchFamily="34" charset="0"/>
                      </a:endParaRPr>
                    </a:p>
                  </a:txBody>
                  <a:tcPr marL="58357" marR="58357" marT="810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600"/>
                        </a:spcAft>
                      </a:pPr>
                      <a:r>
                        <a:rPr lang="en-NZ" sz="1600" b="1" i="0" u="none" strike="noStrike" dirty="0">
                          <a:effectLst/>
                          <a:latin typeface="Calibri" panose="020F0502020204030204" pitchFamily="34" charset="0"/>
                          <a:ea typeface="Calibri" panose="020F0502020204030204" pitchFamily="34" charset="0"/>
                          <a:cs typeface="Times New Roman" panose="02020603050405020304" pitchFamily="18" charset="0"/>
                        </a:rPr>
                        <a:t>Very Uncertain</a:t>
                      </a:r>
                      <a:endParaRPr lang="en-NZ" sz="1600" b="0" i="0" u="none" strike="noStrike" dirty="0">
                        <a:effectLst/>
                        <a:latin typeface="Arial" panose="020B0604020202020204" pitchFamily="34" charset="0"/>
                      </a:endParaRPr>
                    </a:p>
                    <a:p>
                      <a:pPr algn="l" fontAlgn="t">
                        <a:lnSpc>
                          <a:spcPct val="115000"/>
                        </a:lnSpc>
                        <a:spcBef>
                          <a:spcPts val="0"/>
                        </a:spcBef>
                        <a:spcAft>
                          <a:spcPts val="600"/>
                        </a:spcAft>
                      </a:pPr>
                      <a:r>
                        <a:rPr lang="en-NZ"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Incomplete information or of uncertain quality.  May include unconfirmed verbal reports and/or cursory inspection and analysis and not verified by site checks.</a:t>
                      </a:r>
                      <a:endParaRPr lang="en-NZ" sz="1400" b="0" i="0" u="none" strike="noStrike" dirty="0">
                        <a:effectLst/>
                        <a:latin typeface="Arial" panose="020B0604020202020204" pitchFamily="34" charset="0"/>
                      </a:endParaRPr>
                    </a:p>
                  </a:txBody>
                  <a:tcPr marL="58357" marR="58357" marT="81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85750" indent="-285750" algn="l" fontAlgn="t">
                        <a:lnSpc>
                          <a:spcPct val="115000"/>
                        </a:lnSpc>
                        <a:spcBef>
                          <a:spcPts val="0"/>
                        </a:spcBef>
                        <a:spcAft>
                          <a:spcPts val="600"/>
                        </a:spcAft>
                        <a:buClrTx/>
                        <a:buSzPts val="1000"/>
                        <a:buFont typeface="Arial" panose="020B0604020202020204" pitchFamily="34" charset="0"/>
                        <a:buChar char="•"/>
                      </a:pPr>
                      <a:r>
                        <a:rPr lang="en-NZ"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Desktop review or Historical test result (where data confidence is not known)</a:t>
                      </a:r>
                      <a:endParaRPr lang="en-NZ" sz="1400" b="0" i="0" u="none" strike="noStrike" dirty="0">
                        <a:effectLst/>
                        <a:latin typeface="Arial" panose="020B0604020202020204" pitchFamily="34" charset="0"/>
                      </a:endParaRPr>
                    </a:p>
                    <a:p>
                      <a:pPr marL="347472" indent="-347472" algn="l" fontAlgn="t">
                        <a:lnSpc>
                          <a:spcPct val="115000"/>
                        </a:lnSpc>
                        <a:spcBef>
                          <a:spcPts val="0"/>
                        </a:spcBef>
                        <a:spcAft>
                          <a:spcPts val="600"/>
                        </a:spcAft>
                        <a:buFont typeface="Arial" panose="020B0604020202020204" pitchFamily="34" charset="0"/>
                        <a:buChar char="•"/>
                      </a:pPr>
                      <a:r>
                        <a:rPr lang="en-NZ"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Low Resolution analysis/probability of failure assessments</a:t>
                      </a:r>
                      <a:endParaRPr lang="en-NZ" sz="1400" b="0" i="0" u="none" strike="noStrike" dirty="0">
                        <a:effectLst/>
                        <a:latin typeface="Arial" panose="020B0604020202020204" pitchFamily="34" charset="0"/>
                      </a:endParaRPr>
                    </a:p>
                  </a:txBody>
                  <a:tcPr marL="58357" marR="58357" marT="810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233334"/>
                  </a:ext>
                </a:extLst>
              </a:tr>
            </a:tbl>
          </a:graphicData>
        </a:graphic>
      </p:graphicFrame>
      <p:graphicFrame>
        <p:nvGraphicFramePr>
          <p:cNvPr id="4" name="Table 3">
            <a:extLst>
              <a:ext uri="{FF2B5EF4-FFF2-40B4-BE49-F238E27FC236}">
                <a16:creationId xmlns:a16="http://schemas.microsoft.com/office/drawing/2014/main" id="{9C5E95DD-C647-0299-A715-D582CF7DB855}"/>
              </a:ext>
            </a:extLst>
          </p:cNvPr>
          <p:cNvGraphicFramePr>
            <a:graphicFrameLocks noGrp="1"/>
          </p:cNvGraphicFramePr>
          <p:nvPr>
            <p:extLst>
              <p:ext uri="{D42A27DB-BD31-4B8C-83A1-F6EECF244321}">
                <p14:modId xmlns:p14="http://schemas.microsoft.com/office/powerpoint/2010/main" val="4024164885"/>
              </p:ext>
            </p:extLst>
          </p:nvPr>
        </p:nvGraphicFramePr>
        <p:xfrm>
          <a:off x="8636000" y="994445"/>
          <a:ext cx="2713037" cy="5532796"/>
        </p:xfrm>
        <a:graphic>
          <a:graphicData uri="http://schemas.openxmlformats.org/drawingml/2006/table">
            <a:tbl>
              <a:tblPr firstRow="1" firstCol="1">
                <a:tableStyleId>{D7AC3CCA-C797-4891-BE02-D94E43425B78}</a:tableStyleId>
              </a:tblPr>
              <a:tblGrid>
                <a:gridCol w="1352786">
                  <a:extLst>
                    <a:ext uri="{9D8B030D-6E8A-4147-A177-3AD203B41FA5}">
                      <a16:colId xmlns:a16="http://schemas.microsoft.com/office/drawing/2014/main" val="3146646829"/>
                    </a:ext>
                  </a:extLst>
                </a:gridCol>
                <a:gridCol w="1360251">
                  <a:extLst>
                    <a:ext uri="{9D8B030D-6E8A-4147-A177-3AD203B41FA5}">
                      <a16:colId xmlns:a16="http://schemas.microsoft.com/office/drawing/2014/main" val="4103701151"/>
                    </a:ext>
                  </a:extLst>
                </a:gridCol>
              </a:tblGrid>
              <a:tr h="802856">
                <a:tc>
                  <a:txBody>
                    <a:bodyPr/>
                    <a:lstStyle/>
                    <a:p>
                      <a:pPr algn="ctr" fontAlgn="base">
                        <a:lnSpc>
                          <a:spcPct val="115000"/>
                        </a:lnSpc>
                        <a:spcBef>
                          <a:spcPts val="600"/>
                        </a:spcBef>
                        <a:spcAft>
                          <a:spcPts val="600"/>
                        </a:spcAft>
                      </a:pPr>
                      <a:r>
                        <a:rPr lang="en-NZ" sz="1400" dirty="0">
                          <a:effectLst/>
                        </a:rPr>
                        <a:t>Condition Grade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15000"/>
                        </a:lnSpc>
                        <a:spcAft>
                          <a:spcPts val="1000"/>
                        </a:spcAft>
                      </a:pPr>
                      <a:r>
                        <a:rPr lang="en-NZ" sz="1400" dirty="0">
                          <a:effectLst/>
                        </a:rPr>
                        <a:t>Confidence Grade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81167601"/>
                  </a:ext>
                </a:extLst>
              </a:tr>
              <a:tr h="945988">
                <a:tc>
                  <a:txBody>
                    <a:bodyPr/>
                    <a:lstStyle/>
                    <a:p>
                      <a:pPr algn="ctr" fontAlgn="base">
                        <a:lnSpc>
                          <a:spcPct val="115000"/>
                        </a:lnSpc>
                        <a:spcBef>
                          <a:spcPts val="600"/>
                        </a:spcBef>
                        <a:spcAft>
                          <a:spcPts val="600"/>
                        </a:spcAft>
                      </a:pPr>
                      <a:r>
                        <a:rPr lang="en-NZ" sz="1400" dirty="0">
                          <a:effectLst/>
                        </a:rPr>
                        <a:t>5 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fontAlgn="base">
                        <a:lnSpc>
                          <a:spcPct val="115000"/>
                        </a:lnSpc>
                        <a:spcAft>
                          <a:spcPts val="1000"/>
                        </a:spcAft>
                      </a:pPr>
                      <a:r>
                        <a:rPr lang="en-NZ" sz="1400" dirty="0">
                          <a:effectLst/>
                        </a:rPr>
                        <a:t>A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45092632"/>
                  </a:ext>
                </a:extLst>
              </a:tr>
              <a:tr h="945988">
                <a:tc>
                  <a:txBody>
                    <a:bodyPr/>
                    <a:lstStyle/>
                    <a:p>
                      <a:pPr algn="ctr" fontAlgn="base">
                        <a:lnSpc>
                          <a:spcPct val="115000"/>
                        </a:lnSpc>
                        <a:spcBef>
                          <a:spcPts val="600"/>
                        </a:spcBef>
                        <a:spcAft>
                          <a:spcPts val="600"/>
                        </a:spcAft>
                      </a:pPr>
                      <a:r>
                        <a:rPr lang="en-NZ" sz="1400" dirty="0">
                          <a:effectLst/>
                        </a:rPr>
                        <a:t>4 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n-NZ"/>
                    </a:p>
                  </a:txBody>
                  <a:tcPr/>
                </a:tc>
                <a:extLst>
                  <a:ext uri="{0D108BD9-81ED-4DB2-BD59-A6C34878D82A}">
                    <a16:rowId xmlns:a16="http://schemas.microsoft.com/office/drawing/2014/main" val="3177393606"/>
                  </a:ext>
                </a:extLst>
              </a:tr>
              <a:tr h="945988">
                <a:tc>
                  <a:txBody>
                    <a:bodyPr/>
                    <a:lstStyle/>
                    <a:p>
                      <a:pPr algn="ctr" fontAlgn="base">
                        <a:lnSpc>
                          <a:spcPct val="115000"/>
                        </a:lnSpc>
                        <a:spcBef>
                          <a:spcPts val="600"/>
                        </a:spcBef>
                        <a:spcAft>
                          <a:spcPts val="600"/>
                        </a:spcAft>
                      </a:pPr>
                      <a:r>
                        <a:rPr lang="en-NZ" sz="1400">
                          <a:effectLst/>
                        </a:rPr>
                        <a:t>3 </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15000"/>
                        </a:lnSpc>
                        <a:spcAft>
                          <a:spcPts val="1000"/>
                        </a:spcAft>
                      </a:pPr>
                      <a:r>
                        <a:rPr lang="en-NZ" sz="1400" dirty="0">
                          <a:effectLst/>
                        </a:rPr>
                        <a:t>B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52621530"/>
                  </a:ext>
                </a:extLst>
              </a:tr>
              <a:tr h="945988">
                <a:tc>
                  <a:txBody>
                    <a:bodyPr/>
                    <a:lstStyle/>
                    <a:p>
                      <a:pPr algn="ctr" fontAlgn="base">
                        <a:lnSpc>
                          <a:spcPct val="115000"/>
                        </a:lnSpc>
                        <a:spcBef>
                          <a:spcPts val="600"/>
                        </a:spcBef>
                        <a:spcAft>
                          <a:spcPts val="600"/>
                        </a:spcAft>
                      </a:pPr>
                      <a:r>
                        <a:rPr lang="en-NZ" sz="1400" dirty="0">
                          <a:effectLst/>
                        </a:rPr>
                        <a:t>2 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fontAlgn="base">
                        <a:lnSpc>
                          <a:spcPct val="115000"/>
                        </a:lnSpc>
                        <a:spcAft>
                          <a:spcPts val="1000"/>
                        </a:spcAft>
                      </a:pPr>
                      <a:r>
                        <a:rPr lang="en-NZ" sz="1400" dirty="0">
                          <a:effectLst/>
                        </a:rPr>
                        <a:t>C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03312829"/>
                  </a:ext>
                </a:extLst>
              </a:tr>
              <a:tr h="945988">
                <a:tc>
                  <a:txBody>
                    <a:bodyPr/>
                    <a:lstStyle/>
                    <a:p>
                      <a:pPr algn="ctr" fontAlgn="base">
                        <a:lnSpc>
                          <a:spcPct val="115000"/>
                        </a:lnSpc>
                        <a:spcBef>
                          <a:spcPts val="600"/>
                        </a:spcBef>
                        <a:spcAft>
                          <a:spcPts val="600"/>
                        </a:spcAft>
                      </a:pPr>
                      <a:r>
                        <a:rPr lang="en-NZ" sz="1400" dirty="0">
                          <a:effectLst/>
                        </a:rPr>
                        <a:t>1 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n-NZ"/>
                    </a:p>
                  </a:txBody>
                  <a:tcPr/>
                </a:tc>
                <a:extLst>
                  <a:ext uri="{0D108BD9-81ED-4DB2-BD59-A6C34878D82A}">
                    <a16:rowId xmlns:a16="http://schemas.microsoft.com/office/drawing/2014/main" val="1475306495"/>
                  </a:ext>
                </a:extLst>
              </a:tr>
            </a:tbl>
          </a:graphicData>
        </a:graphic>
      </p:graphicFrame>
      <p:sp>
        <p:nvSpPr>
          <p:cNvPr id="2" name="Title 1">
            <a:extLst>
              <a:ext uri="{FF2B5EF4-FFF2-40B4-BE49-F238E27FC236}">
                <a16:creationId xmlns:a16="http://schemas.microsoft.com/office/drawing/2014/main" id="{67D15DC9-7DAB-455D-B439-82E6CF4C108B}"/>
              </a:ext>
            </a:extLst>
          </p:cNvPr>
          <p:cNvSpPr>
            <a:spLocks noGrp="1"/>
          </p:cNvSpPr>
          <p:nvPr>
            <p:ph type="title"/>
          </p:nvPr>
        </p:nvSpPr>
        <p:spPr>
          <a:xfrm>
            <a:off x="838200" y="184805"/>
            <a:ext cx="10515600" cy="729595"/>
          </a:xfrm>
        </p:spPr>
        <p:txBody>
          <a:bodyPr vert="horz" lIns="91440" tIns="45720" rIns="91440" bIns="45720" rtlCol="0" anchor="ctr">
            <a:normAutofit/>
          </a:bodyPr>
          <a:lstStyle/>
          <a:p>
            <a:r>
              <a:rPr lang="en-US" b="1" kern="1200" dirty="0">
                <a:latin typeface="+mn-lt"/>
                <a:ea typeface="+mj-ea"/>
                <a:cs typeface="+mj-cs"/>
              </a:rPr>
              <a:t>Use of Existing Inspections</a:t>
            </a:r>
          </a:p>
        </p:txBody>
      </p:sp>
    </p:spTree>
    <p:extLst>
      <p:ext uri="{BB962C8B-B14F-4D97-AF65-F5344CB8AC3E}">
        <p14:creationId xmlns:p14="http://schemas.microsoft.com/office/powerpoint/2010/main" val="207645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7AE88-4AC4-40B2-BBDB-1E9D14F4A5F5}"/>
              </a:ext>
            </a:extLst>
          </p:cNvPr>
          <p:cNvSpPr>
            <a:spLocks noGrp="1"/>
          </p:cNvSpPr>
          <p:nvPr>
            <p:ph type="title"/>
          </p:nvPr>
        </p:nvSpPr>
        <p:spPr>
          <a:xfrm>
            <a:off x="281172" y="267063"/>
            <a:ext cx="10515600" cy="967674"/>
          </a:xfrm>
        </p:spPr>
        <p:txBody>
          <a:bodyPr/>
          <a:lstStyle/>
          <a:p>
            <a:r>
              <a:rPr lang="en-NZ" b="1" dirty="0">
                <a:latin typeface="+mn-lt"/>
              </a:rPr>
              <a:t>Information from Old Heads</a:t>
            </a:r>
          </a:p>
        </p:txBody>
      </p:sp>
      <p:pic>
        <p:nvPicPr>
          <p:cNvPr id="3" name="Picture 2">
            <a:extLst>
              <a:ext uri="{FF2B5EF4-FFF2-40B4-BE49-F238E27FC236}">
                <a16:creationId xmlns:a16="http://schemas.microsoft.com/office/drawing/2014/main" id="{6D9B6111-C71B-44C0-ABEF-C78BD3C58350}"/>
              </a:ext>
            </a:extLst>
          </p:cNvPr>
          <p:cNvPicPr>
            <a:picLocks noChangeAspect="1"/>
          </p:cNvPicPr>
          <p:nvPr/>
        </p:nvPicPr>
        <p:blipFill>
          <a:blip r:embed="rId3"/>
          <a:stretch>
            <a:fillRect/>
          </a:stretch>
        </p:blipFill>
        <p:spPr>
          <a:xfrm>
            <a:off x="2842251" y="1344741"/>
            <a:ext cx="9485212" cy="5335432"/>
          </a:xfrm>
          <a:prstGeom prst="rect">
            <a:avLst/>
          </a:prstGeom>
        </p:spPr>
      </p:pic>
      <p:pic>
        <p:nvPicPr>
          <p:cNvPr id="4" name="Picture 3">
            <a:extLst>
              <a:ext uri="{FF2B5EF4-FFF2-40B4-BE49-F238E27FC236}">
                <a16:creationId xmlns:a16="http://schemas.microsoft.com/office/drawing/2014/main" id="{6E4DC298-5927-4812-8C27-F0E8C37592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530" y="1717570"/>
            <a:ext cx="5393442" cy="3614581"/>
          </a:xfrm>
          <a:prstGeom prst="rect">
            <a:avLst/>
          </a:prstGeom>
        </p:spPr>
      </p:pic>
      <p:sp>
        <p:nvSpPr>
          <p:cNvPr id="7" name="TextBox 6">
            <a:extLst>
              <a:ext uri="{FF2B5EF4-FFF2-40B4-BE49-F238E27FC236}">
                <a16:creationId xmlns:a16="http://schemas.microsoft.com/office/drawing/2014/main" id="{C510B6EA-C115-4F41-BE00-49DC6D5873F8}"/>
              </a:ext>
            </a:extLst>
          </p:cNvPr>
          <p:cNvSpPr txBox="1"/>
          <p:nvPr/>
        </p:nvSpPr>
        <p:spPr>
          <a:xfrm>
            <a:off x="145530" y="5421386"/>
            <a:ext cx="6093500" cy="1169551"/>
          </a:xfrm>
          <a:prstGeom prst="rect">
            <a:avLst/>
          </a:prstGeom>
          <a:noFill/>
        </p:spPr>
        <p:txBody>
          <a:bodyPr wrap="square">
            <a:spAutoFit/>
          </a:bodyPr>
          <a:lstStyle/>
          <a:p>
            <a:r>
              <a:rPr lang="en-US" sz="1400" dirty="0"/>
              <a:t>Rob Blakemore, site engineer, standing on top of 800mm steel pipes at </a:t>
            </a:r>
            <a:r>
              <a:rPr lang="en-US" sz="1400" dirty="0" err="1"/>
              <a:t>Ngauranga</a:t>
            </a:r>
            <a:r>
              <a:rPr lang="en-US" sz="1400" dirty="0"/>
              <a:t> Gorge. The pipes are to be part of a 1.2km pipeline from the Featherston/Bunny Street intersection to the corner of Jervois Quay and Taranaki Street, Wellington. </a:t>
            </a:r>
            <a:r>
              <a:rPr lang="en-US" sz="1400" b="1" dirty="0"/>
              <a:t>Photographed 15 November 1984 </a:t>
            </a:r>
            <a:r>
              <a:rPr lang="en-US" sz="1400" dirty="0"/>
              <a:t>by Evening Post staff photographer Ian Mackle</a:t>
            </a:r>
            <a:endParaRPr lang="en-NZ" sz="1400" dirty="0"/>
          </a:p>
        </p:txBody>
      </p:sp>
    </p:spTree>
    <p:extLst>
      <p:ext uri="{BB962C8B-B14F-4D97-AF65-F5344CB8AC3E}">
        <p14:creationId xmlns:p14="http://schemas.microsoft.com/office/powerpoint/2010/main" val="381615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9B1C-FAE1-458E-B523-7C54FC40EB7E}"/>
              </a:ext>
            </a:extLst>
          </p:cNvPr>
          <p:cNvSpPr>
            <a:spLocks noGrp="1"/>
          </p:cNvSpPr>
          <p:nvPr>
            <p:ph type="title"/>
          </p:nvPr>
        </p:nvSpPr>
        <p:spPr>
          <a:xfrm>
            <a:off x="838199" y="319517"/>
            <a:ext cx="10515599" cy="670345"/>
          </a:xfrm>
        </p:spPr>
        <p:txBody>
          <a:bodyPr vert="horz" lIns="91440" tIns="45720" rIns="91440" bIns="45720" rtlCol="0" anchor="b">
            <a:normAutofit fontScale="90000"/>
          </a:bodyPr>
          <a:lstStyle/>
          <a:p>
            <a:r>
              <a:rPr lang="en-US" b="1" kern="1200" dirty="0">
                <a:solidFill>
                  <a:schemeClr val="tx1"/>
                </a:solidFill>
                <a:latin typeface="+mn-lt"/>
                <a:ea typeface="+mj-ea"/>
                <a:cs typeface="+mj-cs"/>
              </a:rPr>
              <a:t>Analysis and Integration of Information</a:t>
            </a:r>
          </a:p>
        </p:txBody>
      </p:sp>
      <p:pic>
        <p:nvPicPr>
          <p:cNvPr id="7" name="Picture 6">
            <a:extLst>
              <a:ext uri="{FF2B5EF4-FFF2-40B4-BE49-F238E27FC236}">
                <a16:creationId xmlns:a16="http://schemas.microsoft.com/office/drawing/2014/main" id="{8375AC30-8E13-8FAB-D18A-93B4AAA82A81}"/>
              </a:ext>
            </a:extLst>
          </p:cNvPr>
          <p:cNvPicPr>
            <a:picLocks noChangeAspect="1"/>
          </p:cNvPicPr>
          <p:nvPr/>
        </p:nvPicPr>
        <p:blipFill>
          <a:blip r:embed="rId3"/>
          <a:stretch>
            <a:fillRect/>
          </a:stretch>
        </p:blipFill>
        <p:spPr>
          <a:xfrm>
            <a:off x="1157176" y="989862"/>
            <a:ext cx="9454117" cy="5672470"/>
          </a:xfrm>
          <a:prstGeom prst="rect">
            <a:avLst/>
          </a:prstGeom>
        </p:spPr>
      </p:pic>
      <p:sp>
        <p:nvSpPr>
          <p:cNvPr id="9" name="Rectangle 8">
            <a:extLst>
              <a:ext uri="{FF2B5EF4-FFF2-40B4-BE49-F238E27FC236}">
                <a16:creationId xmlns:a16="http://schemas.microsoft.com/office/drawing/2014/main" id="{D3A608C2-AAEC-2778-62D3-A02EC24A239E}"/>
              </a:ext>
            </a:extLst>
          </p:cNvPr>
          <p:cNvSpPr/>
          <p:nvPr/>
        </p:nvSpPr>
        <p:spPr>
          <a:xfrm>
            <a:off x="1254642" y="5911702"/>
            <a:ext cx="1424763" cy="425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01047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ItemAdding</Name>
    <Synchronization>Default</Synchronization>
    <Type>1</Type>
    <SequenceNumber>3</SequenceNumber>
    <Url/>
    <Assembly>ILDS.Template.RecordsEventHandler, Version=2010.1.0.0, Culture=neutral, PublicKeyToken=f456434fdd6e6bdd</Assembly>
    <Class>ILDS.Template.RecordsEventHandler.ItemEventReceiver</Class>
    <Data/>
    <Filter/>
  </Receiver>
  <Receiver>
    <Name>ItemUpdating</Name>
    <Synchronization>Default</Synchronization>
    <Type>2</Type>
    <SequenceNumber>3</SequenceNumber>
    <Url/>
    <Assembly>ILDS.Template.RecordsEventHandler, Version=2010.1.0.0, Culture=neutral, PublicKeyToken=f456434fdd6e6bdd</Assembly>
    <Class>ILDS.Template.RecordsEventHandler.ItemEventReceiver</Class>
    <Data/>
    <Filter/>
  </Receiver>
  <Receiver>
    <Name>ItemUpdated</Name>
    <Synchronization>Default</Synchronization>
    <Type>10002</Type>
    <SequenceNumber>3</SequenceNumber>
    <Url/>
    <Assembly>ILDS.Template.RecordsEventHandler, Version=2010.1.0.0, Culture=neutral, PublicKeyToken=f456434fdd6e6bdd</Assembly>
    <Class>ILDS.Template.RecordsEventHandler.ItemEventReceiver</Class>
    <Data/>
    <Filter/>
  </Receiver>
  <Receiver>
    <Name>ItemAdded</Name>
    <Synchronization>Default</Synchronization>
    <Type>10001</Type>
    <SequenceNumber>3</SequenceNumber>
    <Url/>
    <Assembly>ILDS.Template.RecordsEventHandler, Version=2010.1.0.0, Culture=neutral, PublicKeyToken=f456434fdd6e6bdd</Assembly>
    <Class>ILDS.Template.RecordsEventHandler.ItemEventReceiver</Class>
    <Data/>
    <Filter/>
  </Receiver>
  <Receiver>
    <Name>ItemDeleting</Name>
    <Synchronization>Default</Synchronization>
    <Type>3</Type>
    <SequenceNumber>3</SequenceNumber>
    <Url/>
    <Assembly>ILDS.Template.RecordsEventHandler, Version=2010.1.0.0, Culture=neutral, PublicKeyToken=f456434fdd6e6bdd</Assembly>
    <Class>ILDS.Template.RecordsEventHandler.ItemEventReceiver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Document" ma:contentTypeID="0x010100AAAAAAAAAAAAAAAAAAAAAAAAAAAAAA02005CE3DB160017334DAED5AF695623ACF9" ma:contentTypeVersion="89" ma:contentTypeDescription="Standard Electronic Document" ma:contentTypeScope="" ma:versionID="7149d62d95867a4e2867639c4e65d802">
  <xsd:schema xmlns:xsd="http://www.w3.org/2001/XMLSchema" xmlns:xs="http://www.w3.org/2001/XMLSchema" xmlns:p="http://schemas.microsoft.com/office/2006/metadata/properties" xmlns:ns1="http://schemas.microsoft.com/sharepoint/v3" xmlns:ns2="e21cbe00-2104-4159-b9b9-bd54555d1bf2" xmlns:ns3="fa4dad10-0714-47d0-996c-c1d37a9c52bc" xmlns:ns4="e0f3bcdb-3a02-484d-aeab-00bd1175b659" xmlns:ns5="a306ae33-2bf1-48d2-b974-3350e87b1f2c" xmlns:ns6="d43d3ae9-313c-4fce-b651-5b2e4e699c9b" xmlns:ns7="http://schemas.microsoft.com/sharepoint/v4" xmlns:ns8="0037a021-b366-4117-8214-f0cbf33a6e36" xmlns:ns9="c482591e-59df-4bb6-b0d9-ae4a2bced105" xmlns:ns10="868aff26-896e-4892-a20b-226eb35bf304" targetNamespace="http://schemas.microsoft.com/office/2006/metadata/properties" ma:root="true" ma:fieldsID="c7a9b7d83c22cdb3b959a08b3bb0752a" ns1:_="" ns2:_="" ns3:_="" ns4:_="" ns5:_="" ns6:_="" ns7:_="" ns8:_="" ns9:_="" ns10:_="">
    <xsd:import namespace="http://schemas.microsoft.com/sharepoint/v3"/>
    <xsd:import namespace="e21cbe00-2104-4159-b9b9-bd54555d1bf2"/>
    <xsd:import namespace="fa4dad10-0714-47d0-996c-c1d37a9c52bc"/>
    <xsd:import namespace="e0f3bcdb-3a02-484d-aeab-00bd1175b659"/>
    <xsd:import namespace="a306ae33-2bf1-48d2-b974-3350e87b1f2c"/>
    <xsd:import namespace="d43d3ae9-313c-4fce-b651-5b2e4e699c9b"/>
    <xsd:import namespace="http://schemas.microsoft.com/sharepoint/v4"/>
    <xsd:import namespace="0037a021-b366-4117-8214-f0cbf33a6e36"/>
    <xsd:import namespace="c482591e-59df-4bb6-b0d9-ae4a2bced105"/>
    <xsd:import namespace="868aff26-896e-4892-a20b-226eb35bf304"/>
    <xsd:element name="properties">
      <xsd:complexType>
        <xsd:sequence>
          <xsd:element name="documentManagement">
            <xsd:complexType>
              <xsd:all>
                <xsd:element ref="ns2:DocumentType"/>
                <xsd:element ref="ns2:CategoryValue"/>
                <xsd:element ref="ns2:Subactivity"/>
                <xsd:element ref="ns3:PRA_Type" minOccurs="0"/>
                <xsd:element ref="ns3:Aggregation_Status" minOccurs="0"/>
                <xsd:element ref="ns3:Narrative" minOccurs="0"/>
                <xsd:element ref="ns3:Record_Type" minOccurs="0"/>
                <xsd:element ref="ns3:Read_Only_Status" minOccurs="0"/>
                <xsd:element ref="ns3:Authoritative_Version" minOccurs="0"/>
                <xsd:element ref="ns3:PRA_Text_1" minOccurs="0"/>
                <xsd:element ref="ns3:PRA_Text_2" minOccurs="0"/>
                <xsd:element ref="ns3:PRA_Text_3" minOccurs="0"/>
                <xsd:element ref="ns3:PRA_Text_4" minOccurs="0"/>
                <xsd:element ref="ns3:PRA_Text_5" minOccurs="0"/>
                <xsd:element ref="ns3:PRA_Date_1" minOccurs="0"/>
                <xsd:element ref="ns3:PRA_Date_2" minOccurs="0"/>
                <xsd:element ref="ns3:PRA_Date_3" minOccurs="0"/>
                <xsd:element ref="ns3:PRA_Date_Trigger" minOccurs="0"/>
                <xsd:element ref="ns3:PRA_Date_Disposal" minOccurs="0"/>
                <xsd:element ref="ns4:FileReference" minOccurs="0"/>
                <xsd:element ref="ns4:eDocsNumber" minOccurs="0"/>
                <xsd:element ref="ns3:_dlc_DocId" minOccurs="0"/>
                <xsd:element ref="ns3:_dlc_DocIdUrl" minOccurs="0"/>
                <xsd:element ref="ns3:_dlc_DocIdPersistId" minOccurs="0"/>
                <xsd:element ref="ns4:Council" minOccurs="0"/>
                <xsd:element ref="ns4:AssetID" minOccurs="0"/>
                <xsd:element ref="ns3:Target_Audience" minOccurs="0"/>
                <xsd:element ref="ns3:RecordID" minOccurs="0"/>
                <xsd:element ref="ns3:Original_Document" minOccurs="0"/>
                <xsd:element ref="ns3:Related_People" minOccurs="0"/>
                <xsd:element ref="ns3:Know-How_Type" minOccurs="0"/>
                <xsd:element ref="ns2:FunctionGroup" minOccurs="0"/>
                <xsd:element ref="ns2:Function" minOccurs="0"/>
                <xsd:element ref="ns2:Activity" minOccurs="0"/>
                <xsd:element ref="ns2:Project" minOccurs="0"/>
                <xsd:element ref="ns2:Case" minOccurs="0"/>
                <xsd:element ref="ns2:Key_x0020_Words" minOccurs="0"/>
                <xsd:element ref="ns2:CategoryName" minOccurs="0"/>
                <xsd:element ref="ns2:Volume" minOccurs="0"/>
                <xsd:element ref="ns5:ProjectCode" minOccurs="0"/>
                <xsd:element ref="ns5:n5cac6f2fe1e4d409802d923794d7363" minOccurs="0"/>
                <xsd:element ref="ns6:TaxCatchAll" minOccurs="0"/>
                <xsd:element ref="ns7:IconOverlay" minOccurs="0"/>
                <xsd:element ref="ns1:_vti_ItemDeclaredRecord" minOccurs="0"/>
                <xsd:element ref="ns1:_vti_ItemHoldRecordStatus" minOccurs="0"/>
                <xsd:element ref="ns5:SFFolderName" minOccurs="0"/>
                <xsd:element ref="ns5:SFFolderBreadcrumb" minOccurs="0"/>
                <xsd:element ref="ns5:AssetType" minOccurs="0"/>
                <xsd:element ref="ns5:WorkType" minOccurs="0"/>
                <xsd:element ref="ns5:ContractNo" minOccurs="0"/>
                <xsd:element ref="ns5:FinYear" minOccurs="0"/>
                <xsd:element ref="ns5:gcaba8e0c54f483392d63cc8780602a3" minOccurs="0"/>
                <xsd:element ref="ns5:Location" minOccurs="0"/>
                <xsd:element ref="ns5:ProjectManager" minOccurs="0"/>
                <xsd:element ref="ns5:ProjectType0" minOccurs="0"/>
                <xsd:element ref="ns5:FolderURL" minOccurs="0"/>
                <xsd:element ref="ns8:SFReference" minOccurs="0"/>
                <xsd:element ref="ns8:SFItemID" minOccurs="0"/>
                <xsd:element ref="ns8:SFVersion" minOccurs="0"/>
                <xsd:element ref="ns9:FacilityID" minOccurs="0"/>
                <xsd:element ref="ns9:FacilityDesc" minOccurs="0"/>
                <xsd:element ref="ns10:FlagItem" minOccurs="0"/>
                <xsd:element ref="ns10:ChangesNee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52" nillable="true" ma:displayName="Declared Record" ma:hidden="true" ma:internalName="_vti_ItemDeclaredRecord" ma:readOnly="true">
      <xsd:simpleType>
        <xsd:restriction base="dms:DateTime"/>
      </xsd:simpleType>
    </xsd:element>
    <xsd:element name="_vti_ItemHoldRecordStatus" ma:index="53"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1cbe00-2104-4159-b9b9-bd54555d1bf2" elementFormDefault="qualified">
    <xsd:import namespace="http://schemas.microsoft.com/office/2006/documentManagement/types"/>
    <xsd:import namespace="http://schemas.microsoft.com/office/infopath/2007/PartnerControls"/>
    <xsd:element name="DocumentType" ma:index="2" ma:displayName="Document Type" ma:format="Dropdown" ma:internalName="DocumentType">
      <xsd:simpleType>
        <xsd:restriction base="dms:Choice">
          <xsd:enumeration value="Analysis, Assessment, Calculation or Model"/>
          <xsd:enumeration value="Compliance, Consent, Certificate"/>
          <xsd:enumeration value="Contract, Variation, Agreement"/>
          <xsd:enumeration value="Drawings, Maps, Designs"/>
          <xsd:enumeration value="Employment related"/>
          <xsd:enumeration value="External Correspondence"/>
          <xsd:enumeration value="Filenote, Memo"/>
          <xsd:enumeration value="Financial related"/>
          <xsd:enumeration value="Image, Photo, Multimedia"/>
          <xsd:enumeration value="Knowledge, Reference"/>
          <xsd:enumeration value="Meeting related"/>
          <xsd:enumeration value="Policy, Guideline, Process"/>
          <xsd:enumeration value="Presentation, Speech"/>
          <xsd:enumeration value="Procurement"/>
          <xsd:enumeration value="Programme, Brief, Planning related"/>
          <xsd:enumeration value="Publication Material"/>
          <xsd:enumeration value="Register or Data"/>
          <xsd:enumeration value="Report"/>
          <xsd:enumeration value="Request for Service"/>
          <xsd:enumeration value="Specification, Standard"/>
          <xsd:enumeration value="Strategy"/>
          <xsd:enumeration value="Template, Checklist or Form"/>
        </xsd:restriction>
      </xsd:simpleType>
    </xsd:element>
    <xsd:element name="CategoryValue" ma:index="3" ma:displayName="Project Phase" ma:format="Dropdown" ma:internalName="CategoryValue">
      <xsd:simpleType>
        <xsd:restriction base="dms:Choice">
          <xsd:enumeration value="Initiation"/>
          <xsd:enumeration value="Feasibility"/>
          <xsd:enumeration value="Scoping"/>
          <xsd:enumeration value="Preliminary Design"/>
          <xsd:enumeration value="Detailed Design"/>
          <xsd:enumeration value="Construction or Implementation"/>
          <xsd:enumeration value="Close Out"/>
        </xsd:restriction>
      </xsd:simpleType>
    </xsd:element>
    <xsd:element name="Subactivity" ma:index="4" ma:displayName="Subactivity" ma:format="Dropdown" ma:internalName="Subactivity">
      <xsd:simpleType>
        <xsd:restriction base="dms:Choice">
          <xsd:enumeration value="Scope and Investigations"/>
          <xsd:enumeration value="Environmental Planning and Consents"/>
          <xsd:enumeration value="Design and risk"/>
          <xsd:enumeration value="Project control"/>
          <xsd:enumeration value="Consultation and Communication"/>
          <xsd:enumeration value="Commissioning"/>
        </xsd:restriction>
      </xsd:simpleType>
    </xsd:element>
    <xsd:element name="FunctionGroup" ma:index="38" nillable="true" ma:displayName="Function Group" ma:default="NA" ma:format="RadioButtons" ma:hidden="true" ma:internalName="FunctionGroup" ma:readOnly="false">
      <xsd:simpleType>
        <xsd:union memberTypes="dms:Text">
          <xsd:simpleType>
            <xsd:restriction base="dms:Choice">
              <xsd:enumeration value="NA"/>
            </xsd:restriction>
          </xsd:simpleType>
        </xsd:union>
      </xsd:simpleType>
    </xsd:element>
    <xsd:element name="Function" ma:index="39" nillable="true" ma:displayName="Function" ma:default="Managing our Projects" ma:format="RadioButtons" ma:hidden="true" ma:internalName="Function" ma:readOnly="false">
      <xsd:simpleType>
        <xsd:union memberTypes="dms:Text">
          <xsd:simpleType>
            <xsd:restriction base="dms:Choice">
              <xsd:enumeration value="Managing our Projects"/>
            </xsd:restriction>
          </xsd:simpleType>
        </xsd:union>
      </xsd:simpleType>
    </xsd:element>
    <xsd:element name="Activity" ma:index="40" nillable="true" ma:displayName="Activity" ma:default="Infrastructure Projects" ma:format="RadioButtons" ma:hidden="true" ma:internalName="Activity" ma:readOnly="false">
      <xsd:simpleType>
        <xsd:union memberTypes="dms:Text">
          <xsd:simpleType>
            <xsd:restriction base="dms:Choice">
              <xsd:enumeration value="Infrastructure Projects"/>
            </xsd:restriction>
          </xsd:simpleType>
        </xsd:union>
      </xsd:simpleType>
    </xsd:element>
    <xsd:element name="Project" ma:index="41" nillable="true" ma:displayName="Project" ma:hidden="true" ma:internalName="Project" ma:readOnly="false">
      <xsd:simpleType>
        <xsd:restriction base="dms:Text">
          <xsd:maxLength value="255"/>
        </xsd:restriction>
      </xsd:simpleType>
    </xsd:element>
    <xsd:element name="Case" ma:index="42" nillable="true" ma:displayName="Case" ma:default="NA" ma:format="RadioButtons" ma:hidden="true" ma:internalName="Case" ma:readOnly="false">
      <xsd:simpleType>
        <xsd:union memberTypes="dms:Text">
          <xsd:simpleType>
            <xsd:restriction base="dms:Choice">
              <xsd:enumeration value="NA"/>
            </xsd:restriction>
          </xsd:simpleType>
        </xsd:union>
      </xsd:simpleType>
    </xsd:element>
    <xsd:element name="Key_x0020_Words" ma:index="43" nillable="true" ma:displayName="Key Words" ma:hidden="true" ma:internalName="Key_x0020_Words" ma:readOnly="false">
      <xsd:complexType>
        <xsd:complexContent>
          <xsd:extension base="dms:MultiChoiceFillIn">
            <xsd:sequence>
              <xsd:element name="Value" maxOccurs="unbounded" minOccurs="0" nillable="true">
                <xsd:simpleType>
                  <xsd:union memberTypes="dms:Text">
                    <xsd:simpleType>
                      <xsd:restriction base="dms:Choice">
                        <xsd:enumeration value="Not yet defined"/>
                      </xsd:restriction>
                    </xsd:simpleType>
                  </xsd:union>
                </xsd:simpleType>
              </xsd:element>
            </xsd:sequence>
          </xsd:extension>
        </xsd:complexContent>
      </xsd:complexType>
    </xsd:element>
    <xsd:element name="CategoryName" ma:index="44" nillable="true" ma:displayName="Category Name" ma:default="NA" ma:format="RadioButtons" ma:hidden="true" ma:internalName="CategoryName" ma:readOnly="false">
      <xsd:simpleType>
        <xsd:union memberTypes="dms:Text">
          <xsd:simpleType>
            <xsd:restriction base="dms:Choice">
              <xsd:enumeration value="NA"/>
            </xsd:restriction>
          </xsd:simpleType>
        </xsd:union>
      </xsd:simpleType>
    </xsd:element>
    <xsd:element name="Volume" ma:index="46" nillable="true" ma:displayName="Volume" ma:default="NA" ma:format="RadioButtons" ma:hidden="true" ma:internalName="Volume" ma:readOnly="false">
      <xsd:simpleType>
        <xsd:union memberTypes="dms:Text">
          <xsd:simpleType>
            <xsd:restriction base="dms:Choice">
              <xsd:enumeration value="NA"/>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fa4dad10-0714-47d0-996c-c1d37a9c52bc" elementFormDefault="qualified">
    <xsd:import namespace="http://schemas.microsoft.com/office/2006/documentManagement/types"/>
    <xsd:import namespace="http://schemas.microsoft.com/office/infopath/2007/PartnerControls"/>
    <xsd:element name="PRA_Type" ma:index="5" nillable="true" ma:displayName="PRA Type" ma:default="Doc" ma:hidden="true" ma:internalName="PRAType" ma:readOnly="false">
      <xsd:simpleType>
        <xsd:restriction base="dms:Text"/>
      </xsd:simpleType>
    </xsd:element>
    <xsd:element name="Aggregation_Status" ma:index="6" nillable="true" ma:displayName="Aggregation Status" ma:default="Normal"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Narrative" ma:index="7" nillable="true" ma:displayName="Narrative" ma:internalName="Narrative" ma:readOnly="false">
      <xsd:simpleType>
        <xsd:restriction base="dms:Note">
          <xsd:maxLength value="255"/>
        </xsd:restriction>
      </xsd:simpleType>
    </xsd:element>
    <xsd:element name="Record_Type" ma:index="8" nillable="true" ma:displayName="Business Value" ma:default="Normal" ma:hidden="true" ma:internalName="RecordType" ma:readOnly="false">
      <xsd:simpleType>
        <xsd:union memberTypes="dms:Text">
          <xsd:simpleType>
            <xsd:restriction base="dms:Choice">
              <xsd:enumeration value="Housekeeping"/>
              <xsd:enumeration value="Long Term Value"/>
              <xsd:enumeration value="Superseded"/>
              <xsd:enumeration value="Normal"/>
              <xsd:enumeration value="Cancelled"/>
              <xsd:enumeration value="Deleted"/>
            </xsd:restriction>
          </xsd:simpleType>
        </xsd:union>
      </xsd:simpleType>
    </xsd:element>
    <xsd:element name="Read_Only_Status" ma:index="9" nillable="true" ma:displayName="Read Only Status" ma:default="Open" ma:hidden="true" ma:internalName="ReadOnlyStatus" ma:readOnly="false">
      <xsd:simpleType>
        <xsd:restriction base="dms:Choice">
          <xsd:enumeration value="Open"/>
          <xsd:enumeration value="Document"/>
          <xsd:enumeration value="Document and Metadata"/>
        </xsd:restriction>
      </xsd:simpleType>
    </xsd:element>
    <xsd:element name="Authoritative_Version" ma:index="10" nillable="true" ma:displayName="Authoritative Version" ma:default="0" ma:hidden="true" ma:internalName="AuthoritativeVersion" ma:readOnly="false">
      <xsd:simpleType>
        <xsd:restriction base="dms:Boolean"/>
      </xsd:simpleType>
    </xsd:element>
    <xsd:element name="PRA_Text_1" ma:index="11" nillable="true" ma:displayName="PRA Text 1" ma:hidden="true" ma:internalName="PraText1" ma:readOnly="false">
      <xsd:simpleType>
        <xsd:restriction base="dms:Text"/>
      </xsd:simpleType>
    </xsd:element>
    <xsd:element name="PRA_Text_2" ma:index="12" nillable="true" ma:displayName="PRA Text 2" ma:hidden="true" ma:internalName="PraText2" ma:readOnly="false">
      <xsd:simpleType>
        <xsd:restriction base="dms:Text"/>
      </xsd:simpleType>
    </xsd:element>
    <xsd:element name="PRA_Text_3" ma:index="13" nillable="true" ma:displayName="PRA Text 3" ma:hidden="true" ma:internalName="PraText3" ma:readOnly="false">
      <xsd:simpleType>
        <xsd:restriction base="dms:Text"/>
      </xsd:simpleType>
    </xsd:element>
    <xsd:element name="PRA_Text_4" ma:index="14" nillable="true" ma:displayName="PRA Text 4" ma:hidden="true" ma:internalName="PraText4" ma:readOnly="false">
      <xsd:simpleType>
        <xsd:restriction base="dms:Text"/>
      </xsd:simpleType>
    </xsd:element>
    <xsd:element name="PRA_Text_5" ma:index="15" nillable="true" ma:displayName="PRA Text 5" ma:hidden="true" ma:internalName="PraText5" ma:readOnly="false">
      <xsd:simpleType>
        <xsd:restriction base="dms:Text"/>
      </xsd:simpleType>
    </xsd:element>
    <xsd:element name="PRA_Date_1" ma:index="16" nillable="true" ma:displayName="PRA Date 1" ma:format="DateTime" ma:hidden="true" ma:internalName="PraDate1" ma:readOnly="false">
      <xsd:simpleType>
        <xsd:restriction base="dms:DateTime"/>
      </xsd:simpleType>
    </xsd:element>
    <xsd:element name="PRA_Date_2" ma:index="17" nillable="true" ma:displayName="PRA Date 2" ma:format="DateTime" ma:hidden="true" ma:internalName="PraDate2" ma:readOnly="false">
      <xsd:simpleType>
        <xsd:restriction base="dms:DateTime"/>
      </xsd:simpleType>
    </xsd:element>
    <xsd:element name="PRA_Date_3" ma:index="18" nillable="true" ma:displayName="PRA Date 3" ma:format="DateTime" ma:hidden="true" ma:internalName="PraDate3" ma:readOnly="false">
      <xsd:simpleType>
        <xsd:restriction base="dms:DateTime"/>
      </xsd:simpleType>
    </xsd:element>
    <xsd:element name="PRA_Date_Trigger" ma:index="19" nillable="true" ma:displayName="PRA Date Trigger" ma:format="DateTime" ma:hidden="true" ma:internalName="PraDateTrigger" ma:readOnly="false">
      <xsd:simpleType>
        <xsd:restriction base="dms:DateTime"/>
      </xsd:simpleType>
    </xsd:element>
    <xsd:element name="PRA_Date_Disposal" ma:index="20" nillable="true" ma:displayName="PRA Date Disposal" ma:format="DateTime" ma:hidden="true" ma:internalName="PraDateDisposal" ma:readOnly="false">
      <xsd:simpleType>
        <xsd:restriction base="dms:DateTime"/>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Target_Audience" ma:index="33" nillable="true" ma:displayName="Target Audience" ma:default="Internal" ma:format="RadioButtons" ma:hidden="true" ma:internalName="TargetAudience" ma:readOnly="false">
      <xsd:simpleType>
        <xsd:union memberTypes="dms:Text">
          <xsd:simpleType>
            <xsd:restriction base="dms:Choice">
              <xsd:enumeration value="Internal"/>
              <xsd:enumeration value="External"/>
            </xsd:restriction>
          </xsd:simpleType>
        </xsd:union>
      </xsd:simpleType>
    </xsd:element>
    <xsd:element name="RecordID" ma:index="34" nillable="true" ma:displayName="RecordID" ma:hidden="true" ma:internalName="RecordID" ma:readOnly="true">
      <xsd:simpleType>
        <xsd:restriction base="dms:Text"/>
      </xsd:simpleType>
    </xsd:element>
    <xsd:element name="Original_Document" ma:index="35" nillable="true" ma:displayName="Original Document" ma:hidden="true" ma:internalName="OriginalDocument">
      <xsd:simpleType>
        <xsd:restriction base="dms:Text"/>
      </xsd:simpleType>
    </xsd:element>
    <xsd:element name="Related_People" ma:index="36" nillable="true" ma:displayName="Related People" ma:hidden="true" ma:list="UserInfo"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now-How_Type" ma:index="37" nillable="true" ma:displayName="Know-How Type" ma:default="NA" ma:format="Dropdown" ma:hidden="true" ma:internalName="KnowHowType" ma:readOnly="false">
      <xsd:simpleType>
        <xsd:union memberTypes="dms:Text">
          <xsd:simpleType>
            <xsd:restriction base="dms:Choice">
              <xsd:enumeration value="NA"/>
              <xsd:enumeration value="FAQ"/>
              <xsd:enumeration value="Tall Poppy"/>
              <xsd:enumeration value="Topic"/>
              <xsd:enumeration value="Who"/>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0f3bcdb-3a02-484d-aeab-00bd1175b659" elementFormDefault="qualified">
    <xsd:import namespace="http://schemas.microsoft.com/office/2006/documentManagement/types"/>
    <xsd:import namespace="http://schemas.microsoft.com/office/infopath/2007/PartnerControls"/>
    <xsd:element name="FileReference" ma:index="21" nillable="true" ma:displayName="File Reference" ma:internalName="FileReference" ma:readOnly="false">
      <xsd:simpleType>
        <xsd:restriction base="dms:Text">
          <xsd:maxLength value="255"/>
        </xsd:restriction>
      </xsd:simpleType>
    </xsd:element>
    <xsd:element name="eDocsNumber" ma:index="22" nillable="true" ma:displayName="eDocs Number" ma:internalName="eDocsNumber" ma:readOnly="false">
      <xsd:simpleType>
        <xsd:restriction base="dms:Text">
          <xsd:maxLength value="255"/>
        </xsd:restriction>
      </xsd:simpleType>
    </xsd:element>
    <xsd:element name="Council" ma:index="29" nillable="true" ma:displayName="Council" ma:internalName="Council">
      <xsd:complexType>
        <xsd:complexContent>
          <xsd:extension base="dms:MultiChoice">
            <xsd:sequence>
              <xsd:element name="Value" maxOccurs="unbounded" minOccurs="0" nillable="true">
                <xsd:simpleType>
                  <xsd:restriction base="dms:Choice">
                    <xsd:enumeration value="Regional"/>
                    <xsd:enumeration value="WCC"/>
                    <xsd:enumeration value="PCC"/>
                    <xsd:enumeration value="HCC"/>
                    <xsd:enumeration value="UHCC"/>
                    <xsd:enumeration value="GWRC"/>
                    <xsd:enumeration value="SWDC"/>
                  </xsd:restriction>
                </xsd:simpleType>
              </xsd:element>
            </xsd:sequence>
          </xsd:extension>
        </xsd:complexContent>
      </xsd:complexType>
    </xsd:element>
    <xsd:element name="AssetID" ma:index="30" nillable="true" ma:displayName="AssetID" ma:hidden="true" ma:internalName="AssetI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06ae33-2bf1-48d2-b974-3350e87b1f2c" elementFormDefault="qualified">
    <xsd:import namespace="http://schemas.microsoft.com/office/2006/documentManagement/types"/>
    <xsd:import namespace="http://schemas.microsoft.com/office/infopath/2007/PartnerControls"/>
    <xsd:element name="ProjectCode" ma:index="47" nillable="true" ma:displayName="Project Code" ma:hidden="true" ma:internalName="ProjectCode" ma:readOnly="false">
      <xsd:simpleType>
        <xsd:restriction base="dms:Text">
          <xsd:maxLength value="255"/>
        </xsd:restriction>
      </xsd:simpleType>
    </xsd:element>
    <xsd:element name="n5cac6f2fe1e4d409802d923794d7363" ma:index="48" nillable="true" ma:taxonomy="true" ma:internalName="n5cac6f2fe1e4d409802d923794d7363" ma:taxonomyFieldName="AssetSite" ma:displayName="Asset Site" ma:readOnly="false" ma:default="" ma:fieldId="{75cac6f2-fe1e-4d40-9802-d923794d7363}" ma:sspId="91abfa76-e6fe-4e2e-b25b-1d761efbe054" ma:termSetId="625231df-aee5-47d0-bf17-afab64e808b4" ma:anchorId="00000000-0000-0000-0000-000000000000" ma:open="false" ma:isKeyword="false">
      <xsd:complexType>
        <xsd:sequence>
          <xsd:element ref="pc:Terms" minOccurs="0" maxOccurs="1"/>
        </xsd:sequence>
      </xsd:complexType>
    </xsd:element>
    <xsd:element name="SFFolderName" ma:index="54" nillable="true" ma:displayName="Folder Name" ma:hidden="true" ma:internalName="SFFolderName" ma:readOnly="false">
      <xsd:simpleType>
        <xsd:restriction base="dms:Text"/>
      </xsd:simpleType>
    </xsd:element>
    <xsd:element name="SFFolderBreadcrumb" ma:index="55" nillable="true" ma:displayName="Folder Breadcrumb" ma:hidden="true" ma:internalName="SFFolderBreadcrumb" ma:readOnly="false">
      <xsd:simpleType>
        <xsd:restriction base="dms:Text"/>
      </xsd:simpleType>
    </xsd:element>
    <xsd:element name="AssetType" ma:index="56" nillable="true" ma:displayName="Asset Type" ma:hidden="true" ma:internalName="AssetType" ma:readOnly="false">
      <xsd:simpleType>
        <xsd:restriction base="dms:Text">
          <xsd:maxLength value="255"/>
        </xsd:restriction>
      </xsd:simpleType>
    </xsd:element>
    <xsd:element name="WorkType" ma:index="57" nillable="true" ma:displayName="Work Type" ma:hidden="true" ma:internalName="WorkType" ma:readOnly="false">
      <xsd:simpleType>
        <xsd:restriction base="dms:Text">
          <xsd:maxLength value="255"/>
        </xsd:restriction>
      </xsd:simpleType>
    </xsd:element>
    <xsd:element name="ContractNo" ma:index="58" nillable="true" ma:displayName="Contract Number" ma:hidden="true" ma:internalName="ContractNo" ma:readOnly="false">
      <xsd:simpleType>
        <xsd:restriction base="dms:Text">
          <xsd:maxLength value="255"/>
        </xsd:restriction>
      </xsd:simpleType>
    </xsd:element>
    <xsd:element name="FinYear" ma:index="59" nillable="true" ma:displayName="Financial Year" ma:hidden="true" ma:internalName="FinYear" ma:readOnly="false">
      <xsd:simpleType>
        <xsd:restriction base="dms:Text">
          <xsd:maxLength value="255"/>
        </xsd:restriction>
      </xsd:simpleType>
    </xsd:element>
    <xsd:element name="gcaba8e0c54f483392d63cc8780602a3" ma:index="61" nillable="true" ma:taxonomy="true" ma:internalName="gcaba8e0c54f483392d63cc8780602a3" ma:taxonomyFieldName="Programme_x0020_of_x0020_Projects" ma:displayName="Programme of Projects" ma:readOnly="false" ma:default="" ma:fieldId="{0caba8e0-c54f-4833-92d6-3cc8780602a3}" ma:sspId="91abfa76-e6fe-4e2e-b25b-1d761efbe054" ma:termSetId="f724f8c2-e464-4ef2-8ae5-be7028f9ed6d" ma:anchorId="00000000-0000-0000-0000-000000000000" ma:open="false" ma:isKeyword="false">
      <xsd:complexType>
        <xsd:sequence>
          <xsd:element ref="pc:Terms" minOccurs="0" maxOccurs="1"/>
        </xsd:sequence>
      </xsd:complexType>
    </xsd:element>
    <xsd:element name="Location" ma:index="62" nillable="true" ma:displayName="Location" ma:hidden="true" ma:internalName="Location" ma:readOnly="false">
      <xsd:simpleType>
        <xsd:restriction base="dms:Text">
          <xsd:maxLength value="255"/>
        </xsd:restriction>
      </xsd:simpleType>
    </xsd:element>
    <xsd:element name="ProjectManager" ma:index="63" nillable="true" ma:displayName="Project Manager" ma:hidden="true" ma:list="UserInfo" ma:SharePointGroup="0" ma:internalName="Project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Type0" ma:index="64" nillable="true" ma:displayName="ProjectType" ma:hidden="true" ma:internalName="ProjectType0" ma:readOnly="false">
      <xsd:simpleType>
        <xsd:restriction base="dms:Text">
          <xsd:maxLength value="255"/>
        </xsd:restriction>
      </xsd:simpleType>
    </xsd:element>
    <xsd:element name="FolderURL" ma:index="65" nillable="true" ma:displayName="Folder URL" ma:internalName="FolderURL">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3d3ae9-313c-4fce-b651-5b2e4e699c9b" elementFormDefault="qualified">
    <xsd:import namespace="http://schemas.microsoft.com/office/2006/documentManagement/types"/>
    <xsd:import namespace="http://schemas.microsoft.com/office/infopath/2007/PartnerControls"/>
    <xsd:element name="TaxCatchAll" ma:index="49" nillable="true" ma:displayName="Taxonomy Catch All Column" ma:hidden="true" ma:list="{679a7e0b-7b55-4af7-b762-ba9f0fcee44b}" ma:internalName="TaxCatchAll" ma:showField="CatchAllData" ma:web="4eb41c92-51ff-42b0-838b-a98b096a9e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5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37a021-b366-4117-8214-f0cbf33a6e36" elementFormDefault="qualified">
    <xsd:import namespace="http://schemas.microsoft.com/office/2006/documentManagement/types"/>
    <xsd:import namespace="http://schemas.microsoft.com/office/infopath/2007/PartnerControls"/>
    <xsd:element name="SFReference" ma:index="66" nillable="true" ma:displayName="Reference" ma:hidden="true" ma:internalName="SFReference">
      <xsd:simpleType>
        <xsd:restriction base="dms:Text"/>
      </xsd:simpleType>
    </xsd:element>
    <xsd:element name="SFItemID" ma:index="67" nillable="true" ma:displayName="SFItemID" ma:hidden="true" ma:internalName="SFItemID">
      <xsd:simpleType>
        <xsd:restriction base="dms:Text"/>
      </xsd:simpleType>
    </xsd:element>
    <xsd:element name="SFVersion" ma:index="68" nillable="true" ma:displayName="SFVersion" ma:hidden="true" ma:internalName="SF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82591e-59df-4bb6-b0d9-ae4a2bced105" elementFormDefault="qualified">
    <xsd:import namespace="http://schemas.microsoft.com/office/2006/documentManagement/types"/>
    <xsd:import namespace="http://schemas.microsoft.com/office/infopath/2007/PartnerControls"/>
    <xsd:element name="FacilityID" ma:index="69" nillable="true" ma:displayName="Facility ID" ma:internalName="FacilityID">
      <xsd:simpleType>
        <xsd:restriction base="dms:Text">
          <xsd:maxLength value="255"/>
        </xsd:restriction>
      </xsd:simpleType>
    </xsd:element>
    <xsd:element name="FacilityDesc" ma:index="70" nillable="true" ma:displayName="Facility Desc" ma:internalName="FacilityDesc">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8aff26-896e-4892-a20b-226eb35bf304" elementFormDefault="qualified">
    <xsd:import namespace="http://schemas.microsoft.com/office/2006/documentManagement/types"/>
    <xsd:import namespace="http://schemas.microsoft.com/office/infopath/2007/PartnerControls"/>
    <xsd:element name="FlagItem" ma:index="71" nillable="true" ma:displayName="Flag Item" ma:default="0" ma:description="Flag this item to be reviewed" ma:internalName="FlagItem">
      <xsd:simpleType>
        <xsd:restriction base="dms:Boolean"/>
      </xsd:simpleType>
    </xsd:element>
    <xsd:element name="ChangesNeeded" ma:index="72" nillable="true" ma:displayName="Changes Needed" ma:description="If you have flagged this item for review, please explain the change/s needed or reason." ma:internalName="ChangesNeede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ssetID xmlns="e0f3bcdb-3a02-484d-aeab-00bd1175b659" xsi:nil="true"/>
    <SFItemID xmlns="0037a021-b366-4117-8214-f0cbf33a6e36">96bf9636-14b6-46b3-8dec-392580208554</SFItemID>
    <Record_Type xmlns="fa4dad10-0714-47d0-996c-c1d37a9c52bc">Normal</Record_Type>
    <FolderURL xmlns="a306ae33-2bf1-48d2-b974-3350e87b1f2c" xsi:nil="true"/>
    <SFVersion xmlns="0037a021-b366-4117-8214-f0cbf33a6e36" xsi:nil="true"/>
    <FacilityID xmlns="c482591e-59df-4bb6-b0d9-ae4a2bced105" xsi:nil="true"/>
    <PRA_Text_1 xmlns="fa4dad10-0714-47d0-996c-c1d37a9c52bc" xsi:nil="true"/>
    <PRA_Text_4 xmlns="fa4dad10-0714-47d0-996c-c1d37a9c52bc" xsi:nil="true"/>
    <PRA_Date_2 xmlns="fa4dad10-0714-47d0-996c-c1d37a9c52bc" xsi:nil="true"/>
    <FinYear xmlns="a306ae33-2bf1-48d2-b974-3350e87b1f2c" xsi:nil="true"/>
    <Narrative xmlns="fa4dad10-0714-47d0-996c-c1d37a9c52bc">Draft presentation</Narrative>
    <Related_People xmlns="fa4dad10-0714-47d0-996c-c1d37a9c52bc">
      <UserInfo>
        <DisplayName/>
        <AccountId xsi:nil="true"/>
        <AccountType/>
      </UserInfo>
    </Related_People>
    <Function xmlns="e21cbe00-2104-4159-b9b9-bd54555d1bf2">Managing our Projects</Function>
    <Volume xmlns="e21cbe00-2104-4159-b9b9-bd54555d1bf2">NA</Volume>
    <SFFolderBreadcrumb xmlns="a306ae33-2bf1-48d2-b974-3350e87b1f2c">active&gt;Very High Criticality Asset Health Assessment</SFFolderBreadcrumb>
    <Read_Only_Status xmlns="fa4dad10-0714-47d0-996c-c1d37a9c52bc">Open</Read_Only_Status>
    <Project xmlns="e21cbe00-2104-4159-b9b9-bd54555d1bf2">Very High Criticality Asset Health Assessment</Project>
    <TaxCatchAll xmlns="d43d3ae9-313c-4fce-b651-5b2e4e699c9b"/>
    <WorkType xmlns="a306ae33-2bf1-48d2-b974-3350e87b1f2c">Monitoring and Inspections</WorkType>
    <gcaba8e0c54f483392d63cc8780602a3 xmlns="a306ae33-2bf1-48d2-b974-3350e87b1f2c">
      <Terms xmlns="http://schemas.microsoft.com/office/infopath/2007/PartnerControls"/>
    </gcaba8e0c54f483392d63cc8780602a3>
    <CategoryValue xmlns="e21cbe00-2104-4159-b9b9-bd54555d1bf2">Initiation</CategoryValue>
    <IconOverlay xmlns="http://schemas.microsoft.com/sharepoint/v4" xsi:nil="true"/>
    <AssetType xmlns="a306ae33-2bf1-48d2-b974-3350e87b1f2c" xsi:nil="true"/>
    <DocumentType xmlns="e21cbe00-2104-4159-b9b9-bd54555d1bf2">Presentation, Speech</DocumentType>
    <PRA_Text_2 xmlns="fa4dad10-0714-47d0-996c-c1d37a9c52bc" xsi:nil="true"/>
    <PRA_Text_5 xmlns="fa4dad10-0714-47d0-996c-c1d37a9c52bc" xsi:nil="true"/>
    <Original_Document xmlns="fa4dad10-0714-47d0-996c-c1d37a9c52bc" xsi:nil="true"/>
    <Know-How_Type xmlns="fa4dad10-0714-47d0-996c-c1d37a9c52bc">NA</Know-How_Type>
    <FunctionGroup xmlns="e21cbe00-2104-4159-b9b9-bd54555d1bf2">NA</FunctionGroup>
    <Activity xmlns="e21cbe00-2104-4159-b9b9-bd54555d1bf2">Infrastructure Projects</Activity>
    <Location xmlns="a306ae33-2bf1-48d2-b974-3350e87b1f2c" xsi:nil="true"/>
    <FlagItem xmlns="868aff26-896e-4892-a20b-226eb35bf304">false</FlagItem>
    <FileReference xmlns="e0f3bcdb-3a02-484d-aeab-00bd1175b659" xsi:nil="true"/>
    <CategoryName xmlns="e21cbe00-2104-4159-b9b9-bd54555d1bf2">NA</CategoryName>
    <PRA_Text_3 xmlns="fa4dad10-0714-47d0-996c-c1d37a9c52bc" xsi:nil="true"/>
    <PRA_Date_1 xmlns="fa4dad10-0714-47d0-996c-c1d37a9c52bc" xsi:nil="true"/>
    <Case xmlns="e21cbe00-2104-4159-b9b9-bd54555d1bf2">NA</Case>
    <Key_x0020_Words xmlns="e21cbe00-2104-4159-b9b9-bd54555d1bf2"/>
    <ProjectCode xmlns="a306ae33-2bf1-48d2-b974-3350e87b1f2c" xsi:nil="true"/>
    <SFReference xmlns="0037a021-b366-4117-8214-f0cbf33a6e36">Very High Criticality Asset Health Assessment</SFReference>
    <FacilityDesc xmlns="c482591e-59df-4bb6-b0d9-ae4a2bced105" xsi:nil="true"/>
    <PRA_Date_Disposal xmlns="fa4dad10-0714-47d0-996c-c1d37a9c52bc" xsi:nil="true"/>
    <eDocsNumber xmlns="e0f3bcdb-3a02-484d-aeab-00bd1175b659" xsi:nil="true"/>
    <Target_Audience xmlns="fa4dad10-0714-47d0-996c-c1d37a9c52bc">Internal</Target_Audience>
    <ContractNo xmlns="a306ae33-2bf1-48d2-b974-3350e87b1f2c" xsi:nil="true"/>
    <ProjectType0 xmlns="a306ae33-2bf1-48d2-b974-3350e87b1f2c">Operational</ProjectType0>
    <PRA_Date_Trigger xmlns="fa4dad10-0714-47d0-996c-c1d37a9c52bc" xsi:nil="true"/>
    <SFFolderName xmlns="a306ae33-2bf1-48d2-b974-3350e87b1f2c">Very High Criticality Asset Health Assessment</SFFolderName>
    <Subactivity xmlns="e21cbe00-2104-4159-b9b9-bd54555d1bf2">Consultation and Communication</Subactivity>
    <PRA_Type xmlns="fa4dad10-0714-47d0-996c-c1d37a9c52bc">Doc</PRA_Type>
    <Authoritative_Version xmlns="fa4dad10-0714-47d0-996c-c1d37a9c52bc">false</Authoritative_Version>
    <ChangesNeeded xmlns="868aff26-896e-4892-a20b-226eb35bf304" xsi:nil="true"/>
    <n5cac6f2fe1e4d409802d923794d7363 xmlns="a306ae33-2bf1-48d2-b974-3350e87b1f2c">
      <Terms xmlns="http://schemas.microsoft.com/office/infopath/2007/PartnerControls"/>
    </n5cac6f2fe1e4d409802d923794d7363>
    <Aggregation_Status xmlns="fa4dad10-0714-47d0-996c-c1d37a9c52bc">Normal</Aggregation_Status>
    <PRA_Date_3 xmlns="fa4dad10-0714-47d0-996c-c1d37a9c52bc" xsi:nil="true"/>
    <Council xmlns="e0f3bcdb-3a02-484d-aeab-00bd1175b659">
      <Value>Regional</Value>
    </Council>
    <ProjectManager xmlns="a306ae33-2bf1-48d2-b974-3350e87b1f2c">
      <UserInfo>
        <DisplayName>Aidan Crimp</DisplayName>
        <AccountId>125</AccountId>
        <AccountType/>
      </UserInfo>
    </ProjectManager>
    <RecordID xmlns="fa4dad10-0714-47d0-996c-c1d37a9c52bc">560809</RecordID>
    <_dlc_DocId xmlns="fa4dad10-0714-47d0-996c-c1d37a9c52bc">ACT24-1633877504-26044</_dlc_DocId>
    <_dlc_DocIdUrl xmlns="fa4dad10-0714-47d0-996c-c1d37a9c52bc">
      <Url>https://woogle.wellingtonwater.co.nz/site/infr/_layouts/15/DocIdRedir.aspx?ID=ACT24-1633877504-26044</Url>
      <Description>ACT24-1633877504-26044</Description>
    </_dlc_DocIdUrl>
  </documentManagement>
</p:properties>
</file>

<file path=customXml/itemProps1.xml><?xml version="1.0" encoding="utf-8"?>
<ds:datastoreItem xmlns:ds="http://schemas.openxmlformats.org/officeDocument/2006/customXml" ds:itemID="{215988DF-3687-4483-A452-7301D6CAE7CD}">
  <ds:schemaRefs>
    <ds:schemaRef ds:uri="http://schemas.microsoft.com/sharepoint/v3/contenttype/forms"/>
  </ds:schemaRefs>
</ds:datastoreItem>
</file>

<file path=customXml/itemProps2.xml><?xml version="1.0" encoding="utf-8"?>
<ds:datastoreItem xmlns:ds="http://schemas.openxmlformats.org/officeDocument/2006/customXml" ds:itemID="{5966C03C-0110-4820-BDD5-BB86FF038696}">
  <ds:schemaRefs>
    <ds:schemaRef ds:uri="http://schemas.microsoft.com/sharepoint/events"/>
  </ds:schemaRefs>
</ds:datastoreItem>
</file>

<file path=customXml/itemProps3.xml><?xml version="1.0" encoding="utf-8"?>
<ds:datastoreItem xmlns:ds="http://schemas.openxmlformats.org/officeDocument/2006/customXml" ds:itemID="{5FB0586C-94BC-4A71-9109-759B36073C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21cbe00-2104-4159-b9b9-bd54555d1bf2"/>
    <ds:schemaRef ds:uri="fa4dad10-0714-47d0-996c-c1d37a9c52bc"/>
    <ds:schemaRef ds:uri="e0f3bcdb-3a02-484d-aeab-00bd1175b659"/>
    <ds:schemaRef ds:uri="a306ae33-2bf1-48d2-b974-3350e87b1f2c"/>
    <ds:schemaRef ds:uri="d43d3ae9-313c-4fce-b651-5b2e4e699c9b"/>
    <ds:schemaRef ds:uri="http://schemas.microsoft.com/sharepoint/v4"/>
    <ds:schemaRef ds:uri="0037a021-b366-4117-8214-f0cbf33a6e36"/>
    <ds:schemaRef ds:uri="c482591e-59df-4bb6-b0d9-ae4a2bced105"/>
    <ds:schemaRef ds:uri="868aff26-896e-4892-a20b-226eb35bf3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A72775C-EA5E-4A41-9B94-6C3E3D69404C}">
  <ds:schemaRefs>
    <ds:schemaRef ds:uri="http://schemas.microsoft.com/office/2006/metadata/properties"/>
    <ds:schemaRef ds:uri="e0f3bcdb-3a02-484d-aeab-00bd1175b659"/>
    <ds:schemaRef ds:uri="c482591e-59df-4bb6-b0d9-ae4a2bced105"/>
    <ds:schemaRef ds:uri="e21cbe00-2104-4159-b9b9-bd54555d1bf2"/>
    <ds:schemaRef ds:uri="0037a021-b366-4117-8214-f0cbf33a6e36"/>
    <ds:schemaRef ds:uri="http://purl.org/dc/dcmitype/"/>
    <ds:schemaRef ds:uri="http://schemas.microsoft.com/office/infopath/2007/PartnerControls"/>
    <ds:schemaRef ds:uri="a306ae33-2bf1-48d2-b974-3350e87b1f2c"/>
    <ds:schemaRef ds:uri="http://purl.org/dc/terms/"/>
    <ds:schemaRef ds:uri="http://schemas.microsoft.com/office/2006/documentManagement/types"/>
    <ds:schemaRef ds:uri="868aff26-896e-4892-a20b-226eb35bf304"/>
    <ds:schemaRef ds:uri="fa4dad10-0714-47d0-996c-c1d37a9c52bc"/>
    <ds:schemaRef ds:uri="http://schemas.openxmlformats.org/package/2006/metadata/core-properties"/>
    <ds:schemaRef ds:uri="http://purl.org/dc/elements/1.1/"/>
    <ds:schemaRef ds:uri="http://www.w3.org/XML/1998/namespace"/>
    <ds:schemaRef ds:uri="d43d3ae9-313c-4fce-b651-5b2e4e699c9b"/>
    <ds:schemaRef ds:uri="http://schemas.microsoft.com/sharepoint/v3"/>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otalTime>3343</TotalTime>
  <Words>2695</Words>
  <Application>Microsoft Office PowerPoint</Application>
  <PresentationFormat>Widescreen</PresentationFormat>
  <Paragraphs>175</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Symbol</vt:lpstr>
      <vt:lpstr>Verdana</vt:lpstr>
      <vt:lpstr>Office Theme</vt:lpstr>
      <vt:lpstr>1_Office Theme</vt:lpstr>
      <vt:lpstr>THE BENEFITS OF FORMALISED CONDITION ASSESSMENT PROGRAMMES FOR WATER UTILITIES BASED ON LESSONS LEARNED  </vt:lpstr>
      <vt:lpstr>Renewal bow waves – fact or fiction?</vt:lpstr>
      <vt:lpstr>Key Elements for Planning &amp; Implementation</vt:lpstr>
      <vt:lpstr>Using Criticality</vt:lpstr>
      <vt:lpstr>Prioritising Inspection</vt:lpstr>
      <vt:lpstr>Prioritising Inspection</vt:lpstr>
      <vt:lpstr>Use of Existing Inspections</vt:lpstr>
      <vt:lpstr>Information from Old Heads</vt:lpstr>
      <vt:lpstr>Analysis and Integration of Information</vt:lpstr>
      <vt:lpstr>Selecting Technologies</vt:lpstr>
      <vt:lpstr>Lessons Learned</vt:lpstr>
      <vt:lpstr>Planning</vt:lpstr>
      <vt:lpstr>Management</vt:lpstr>
      <vt:lpstr>Access to Networks</vt:lpstr>
      <vt:lpstr>Skills</vt:lpstr>
      <vt:lpstr>Technology</vt:lpstr>
      <vt:lpstr>Reflections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NZ conf may 22 presentation</dc:title>
  <dc:creator>Robert Blakemore</dc:creator>
  <cp:lastModifiedBy>Steven Apeldoorn</cp:lastModifiedBy>
  <cp:revision>105</cp:revision>
  <dcterms:created xsi:type="dcterms:W3CDTF">2022-04-27T22:39:51Z</dcterms:created>
  <dcterms:modified xsi:type="dcterms:W3CDTF">2022-10-13T03:47:42Z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0x010100AAAAAAAAAAAAAAAAAAAAAAAAAAAAAA02005CE3DB160017334DAED5AF695623ACF9</vt:lpwstr>
  </property>
  <property fmtid="{D5CDD505-2E9C-101B-9397-08002B2CF9AE}" pid="3" name="_dlc_DocIdItemGuid">
    <vt:lpwstr>3bab4855-eeab-49f7-ae07-f3b4b639869f</vt:lpwstr>
  </property>
  <property fmtid="{D5CDD505-2E9C-101B-9397-08002B2CF9AE}" pid="4" name="Programme of Projects">
    <vt:lpwstr/>
  </property>
  <property fmtid="{D5CDD505-2E9C-101B-9397-08002B2CF9AE}" pid="5" name="AssetSite">
    <vt:lpwstr/>
  </property>
</Properties>
</file>