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2"/>
  </p:notesMasterIdLst>
  <p:sldIdLst>
    <p:sldId id="256" r:id="rId3"/>
    <p:sldId id="257" r:id="rId4"/>
    <p:sldId id="258" r:id="rId5"/>
    <p:sldId id="268" r:id="rId6"/>
    <p:sldId id="269" r:id="rId7"/>
    <p:sldId id="271" r:id="rId8"/>
    <p:sldId id="267" r:id="rId9"/>
    <p:sldId id="270" r:id="rId10"/>
    <p:sldId id="272" r:id="rId11"/>
    <p:sldId id="273" r:id="rId12"/>
    <p:sldId id="274" r:id="rId13"/>
    <p:sldId id="275" r:id="rId14"/>
    <p:sldId id="276" r:id="rId15"/>
    <p:sldId id="265" r:id="rId16"/>
    <p:sldId id="278" r:id="rId17"/>
    <p:sldId id="279" r:id="rId18"/>
    <p:sldId id="281" r:id="rId19"/>
    <p:sldId id="280" r:id="rId20"/>
    <p:sldId id="277"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558" y="108"/>
      </p:cViewPr>
      <p:guideLst>
        <p:guide orient="horz" pos="25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045793b4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045793b4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
              </a:spcBef>
              <a:spcAft>
                <a:spcPts val="0"/>
              </a:spcAft>
              <a:buClr>
                <a:schemeClr val="accent6"/>
              </a:buClr>
              <a:buSzPts val="1100"/>
              <a:buFont typeface="Arial"/>
              <a:buNone/>
              <a:tabLst/>
              <a:defRPr/>
            </a:pPr>
            <a:r>
              <a:rPr lang="en-NZ" dirty="0"/>
              <a:t>This is a critical step in the implementation of the standard, as the design and operation of the system needs to ensure that all activities focus on maximizing the achievement of the objectives. </a:t>
            </a:r>
          </a:p>
          <a:p>
            <a:pPr marL="0" marR="0" lvl="0" indent="0" algn="l" defTabSz="914400" rtl="0" eaLnBrk="1" fontAlgn="auto" latinLnBrk="0" hangingPunct="1">
              <a:lnSpc>
                <a:spcPct val="100000"/>
              </a:lnSpc>
              <a:spcBef>
                <a:spcPts val="100"/>
              </a:spcBef>
              <a:spcAft>
                <a:spcPts val="0"/>
              </a:spcAft>
              <a:buClr>
                <a:schemeClr val="accent6"/>
              </a:buClr>
              <a:buSzPts val="1100"/>
              <a:buFont typeface="Arial"/>
              <a:buNone/>
              <a:tabLst/>
              <a:defRPr/>
            </a:pPr>
            <a:r>
              <a:rPr lang="en-NZ" dirty="0"/>
              <a:t>Veolia’s Papakura Franchise already had an Asset Management System and asset management processes in place however, had not yet been certified with ISO 55001. </a:t>
            </a:r>
          </a:p>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8319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accent6"/>
              </a:buClr>
              <a:buSzPts val="1100"/>
              <a:buFont typeface="Arial"/>
              <a:buNone/>
            </a:pPr>
            <a:r>
              <a:rPr lang="en-NZ" sz="1800" dirty="0">
                <a:effectLst/>
                <a:latin typeface="Arial" panose="020B0604020202020204" pitchFamily="34" charset="0"/>
                <a:ea typeface="Arial" panose="020B0604020202020204" pitchFamily="34" charset="0"/>
              </a:rPr>
              <a:t>To ensure that the same Asset Management System can be applied to different contracts within the business with varied requirements, </a:t>
            </a:r>
          </a:p>
          <a:p>
            <a:pPr algn="ctr">
              <a:lnSpc>
                <a:spcPct val="115000"/>
              </a:lnSpc>
              <a:spcAft>
                <a:spcPts val="600"/>
              </a:spcAft>
            </a:pPr>
            <a:r>
              <a:rPr lang="en-NZ" sz="1800" b="1" cap="small" dirty="0">
                <a:effectLst/>
                <a:latin typeface="Arial" panose="020B0604020202020204" pitchFamily="34" charset="0"/>
                <a:ea typeface="Arial" panose="020B0604020202020204" pitchFamily="34" charset="0"/>
              </a:rPr>
              <a:t> </a:t>
            </a:r>
            <a:endParaRPr lang="en-NZ" sz="1800" dirty="0">
              <a:effectLst/>
              <a:latin typeface="Calibri" panose="020F0502020204030204" pitchFamily="34" charset="0"/>
              <a:ea typeface="Calibri" panose="020F0502020204030204" pitchFamily="34" charset="0"/>
            </a:endParaRPr>
          </a:p>
          <a:p>
            <a:pPr algn="just">
              <a:lnSpc>
                <a:spcPct val="115000"/>
              </a:lnSpc>
              <a:spcAft>
                <a:spcPts val="600"/>
              </a:spcAft>
            </a:pPr>
            <a:r>
              <a:rPr lang="en-NZ" sz="1800" dirty="0">
                <a:effectLst/>
                <a:latin typeface="Arial" panose="020B0604020202020204" pitchFamily="34" charset="0"/>
                <a:ea typeface="Arial" panose="020B0604020202020204" pitchFamily="34" charset="0"/>
              </a:rPr>
              <a:t>The strategic level included Asset Management Policy and Strategic Asset Management. Objectives that are applicable for all asset management activities related to the Veolia’s New Zealand service provision.</a:t>
            </a:r>
            <a:endParaRPr lang="en-NZ" sz="1800" dirty="0">
              <a:effectLst/>
              <a:latin typeface="Calibri" panose="020F0502020204030204" pitchFamily="34" charset="0"/>
              <a:ea typeface="Calibri" panose="020F0502020204030204" pitchFamily="34" charset="0"/>
            </a:endParaRPr>
          </a:p>
          <a:p>
            <a:pPr algn="just">
              <a:lnSpc>
                <a:spcPct val="115000"/>
              </a:lnSpc>
              <a:spcAft>
                <a:spcPts val="600"/>
              </a:spcAft>
            </a:pPr>
            <a:r>
              <a:rPr lang="en-NZ" sz="1800" dirty="0">
                <a:effectLst/>
                <a:latin typeface="Arial" panose="020B0604020202020204" pitchFamily="34" charset="0"/>
                <a:ea typeface="Arial" panose="020B0604020202020204" pitchFamily="34" charset="0"/>
              </a:rPr>
              <a:t>The tactical level included a Strategic Asset Management Plan (SAMP) and various asset management guidelines and procedures which outline Veolia New Zealand’s way of managing assets. </a:t>
            </a:r>
            <a:endParaRPr lang="en-NZ" sz="1800" dirty="0">
              <a:effectLst/>
              <a:latin typeface="Calibri" panose="020F0502020204030204" pitchFamily="34" charset="0"/>
              <a:ea typeface="Calibri" panose="020F0502020204030204" pitchFamily="34" charset="0"/>
            </a:endParaRPr>
          </a:p>
          <a:p>
            <a:pPr algn="just">
              <a:lnSpc>
                <a:spcPct val="115000"/>
              </a:lnSpc>
              <a:spcAft>
                <a:spcPts val="600"/>
              </a:spcAft>
            </a:pPr>
            <a:r>
              <a:rPr lang="en-NZ" sz="1800" dirty="0">
                <a:effectLst/>
                <a:latin typeface="Arial" panose="020B0604020202020204" pitchFamily="34" charset="0"/>
                <a:ea typeface="Arial" panose="020B0604020202020204" pitchFamily="34" charset="0"/>
              </a:rPr>
              <a:t>The operational level included a project specific Papakura Asset Management Plan, procedures and work instructions. </a:t>
            </a:r>
            <a:endParaRPr lang="en-NZ" sz="1800" dirty="0">
              <a:effectLst/>
              <a:latin typeface="Calibri" panose="020F0502020204030204" pitchFamily="34" charset="0"/>
              <a:ea typeface="Calibri" panose="020F0502020204030204" pitchFamily="34" charset="0"/>
            </a:endParaRPr>
          </a:p>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987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r>
              <a:rPr lang="en-NZ" sz="1800" dirty="0">
                <a:effectLst/>
                <a:latin typeface="Arial" panose="020B0604020202020204" pitchFamily="34" charset="0"/>
                <a:ea typeface="Arial" panose="020B0604020202020204" pitchFamily="34" charset="0"/>
              </a:rPr>
              <a:t>Veolia chose Option Three, a combination of internal and external. The gap analysis assessed gaps in the Veolia Asset Management System against ISO 55001:2014. Initially a full onsite gap analysis audit of the Veolia New Zealand and Papakura documentation and activity compliance were planned however due to COVID-19 was split into a two-phased gap analysis. Phase one covered gap analysis of the documentation in respect of the asset management system. Phase two covered activity compliance against the documented asset management system.</a:t>
            </a:r>
            <a:endParaRPr lang="en-NZ"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
              </a:spcBef>
              <a:spcAft>
                <a:spcPts val="0"/>
              </a:spcAft>
              <a:buClr>
                <a:schemeClr val="accent6"/>
              </a:buClr>
              <a:buSzPts val="1100"/>
              <a:buFont typeface="Arial"/>
              <a:buNone/>
              <a:tabLst/>
              <a:defRPr/>
            </a:pPr>
            <a:r>
              <a:rPr lang="en-NZ" sz="1800" dirty="0">
                <a:effectLst/>
                <a:latin typeface="Arial" panose="020B0604020202020204" pitchFamily="34" charset="0"/>
                <a:ea typeface="Arial" panose="020B0604020202020204" pitchFamily="34" charset="0"/>
              </a:rPr>
              <a:t>Gaps identified by way of the audit are reflective of an in place Asset Management System but which has not been previously subjected to the overarching integration of the ISO 55001 framework. The phase one gap analysis indicated some segmentation between the various documentation and as a result gaps in overall requirements which required closure for ISO 55001 compliance. The phase two gap analysis demonstrated overall, good compliance of on the ground practices against the documented Asset Management System. Gaps however existed and required closure in respect of understanding how these activities are integrated with corporate planning provisions such as policy, strategy and organisational objectives. </a:t>
            </a:r>
            <a:endParaRPr lang="en-NZ" sz="1800" dirty="0">
              <a:effectLst/>
              <a:latin typeface="Calibri" panose="020F0502020204030204" pitchFamily="34" charset="0"/>
              <a:ea typeface="Calibri" panose="020F0502020204030204" pitchFamily="34" charset="0"/>
            </a:endParaRPr>
          </a:p>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2280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
              </a:spcBef>
              <a:spcAft>
                <a:spcPts val="0"/>
              </a:spcAft>
              <a:buClr>
                <a:schemeClr val="accent6"/>
              </a:buClr>
              <a:buSzPts val="1100"/>
              <a:buFont typeface="Arial"/>
              <a:buNone/>
              <a:tabLst/>
              <a:defRPr/>
            </a:pPr>
            <a:r>
              <a:rPr lang="en-NZ" sz="1100" dirty="0">
                <a:effectLst/>
                <a:latin typeface="Arial" panose="020B0604020202020204" pitchFamily="34" charset="0"/>
                <a:ea typeface="Arial" panose="020B0604020202020204" pitchFamily="34" charset="0"/>
              </a:rPr>
              <a:t>The methodology for closing of gaps was dependent upon the extent and nature of the gaps.  This will only be known post the gap analysis. Closing of gaps required involvement from the Papakura Operations team, Veolia’s New Zealand Asset Management team, Strategic Projects and other Corporate departments. A specific methodology to close out the gaps has been followed which includes programme and responsibilities, developed from the outcomes of the gap analysis. </a:t>
            </a:r>
            <a:endParaRPr lang="en-NZ" sz="1100" dirty="0">
              <a:effectLst/>
              <a:latin typeface="Calibri" panose="020F0502020204030204" pitchFamily="34" charset="0"/>
              <a:ea typeface="Calibri" panose="020F0502020204030204" pitchFamily="34" charset="0"/>
            </a:endParaRPr>
          </a:p>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8587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dcce071c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dcce071c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342900" lvl="0" indent="-342900" algn="just">
              <a:lnSpc>
                <a:spcPct val="115000"/>
              </a:lnSpc>
              <a:spcAft>
                <a:spcPts val="1000"/>
              </a:spcAft>
              <a:buFont typeface="Arial" panose="020B0604020202020204" pitchFamily="34" charset="0"/>
              <a:buChar char="●"/>
            </a:pPr>
            <a:r>
              <a:rPr lang="en-NZ" sz="1800" b="1" u="none" strike="noStrike" dirty="0">
                <a:effectLst/>
                <a:latin typeface="Arial" panose="020B0604020202020204" pitchFamily="34" charset="0"/>
                <a:ea typeface="Arial" panose="020B0604020202020204" pitchFamily="34" charset="0"/>
              </a:rPr>
              <a:t>Active Management buy-in.</a:t>
            </a:r>
            <a:r>
              <a:rPr lang="en-NZ" sz="1800" u="none" strike="noStrike" dirty="0">
                <a:effectLst/>
                <a:latin typeface="Arial" panose="020B0604020202020204" pitchFamily="34" charset="0"/>
                <a:ea typeface="Arial" panose="020B0604020202020204" pitchFamily="34" charset="0"/>
              </a:rPr>
              <a:t> Case studies investigated confirmed that the commitment of the Operations Manager to the achievement of certification was indispensable and ensured undertaking of activities which, without management support, would have significantly impacted delivery and achievement of certification.</a:t>
            </a:r>
            <a:endParaRPr lang="en-NZ" sz="1800" u="none" strike="noStrike"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NZ" sz="1800" b="1" u="none" strike="noStrike" dirty="0">
                <a:effectLst/>
                <a:latin typeface="Arial" panose="020B0604020202020204" pitchFamily="34" charset="0"/>
                <a:ea typeface="Arial" panose="020B0604020202020204" pitchFamily="34" charset="0"/>
              </a:rPr>
              <a:t>Active understanding and involvement of all management stakeholders.</a:t>
            </a:r>
            <a:r>
              <a:rPr lang="en-NZ" sz="1800" u="none" strike="noStrike" dirty="0">
                <a:effectLst/>
                <a:latin typeface="Arial" panose="020B0604020202020204" pitchFamily="34" charset="0"/>
                <a:ea typeface="Arial" panose="020B0604020202020204" pitchFamily="34" charset="0"/>
              </a:rPr>
              <a:t> </a:t>
            </a:r>
            <a:endParaRPr lang="en-NZ" sz="1800" u="none" strike="noStrike" dirty="0">
              <a:effectLst/>
              <a:latin typeface="Calibri" panose="020F0502020204030204" pitchFamily="34" charset="0"/>
              <a:ea typeface="Calibri" panose="020F0502020204030204" pitchFamily="34" charset="0"/>
            </a:endParaRPr>
          </a:p>
          <a:p>
            <a:r>
              <a:rPr lang="en-NZ" sz="1800" b="1" dirty="0">
                <a:effectLst/>
                <a:latin typeface="Arial" panose="020B0604020202020204" pitchFamily="34" charset="0"/>
                <a:ea typeface="Arial" panose="020B0604020202020204" pitchFamily="34" charset="0"/>
              </a:rPr>
              <a:t>Availability of key, </a:t>
            </a:r>
            <a:r>
              <a:rPr lang="en-NZ" sz="1800" b="1" dirty="0" err="1">
                <a:effectLst/>
                <a:latin typeface="Arial" panose="020B0604020202020204" pitchFamily="34" charset="0"/>
                <a:ea typeface="Arial" panose="020B0604020202020204" pitchFamily="34" charset="0"/>
              </a:rPr>
              <a:t>unsubstitutable</a:t>
            </a:r>
            <a:r>
              <a:rPr lang="en-NZ" sz="1800" b="1" dirty="0">
                <a:effectLst/>
                <a:latin typeface="Arial" panose="020B0604020202020204" pitchFamily="34" charset="0"/>
                <a:ea typeface="Arial" panose="020B0604020202020204" pitchFamily="34" charset="0"/>
              </a:rPr>
              <a:t> stakeholders</a:t>
            </a:r>
            <a:r>
              <a:rPr lang="en-NZ" sz="1800" dirty="0">
                <a:effectLst/>
                <a:latin typeface="Arial" panose="020B0604020202020204" pitchFamily="34" charset="0"/>
                <a:ea typeface="Arial" panose="020B0604020202020204" pitchFamily="34" charset="0"/>
              </a:rPr>
              <a:t>. The availability of key stakeholders can constrain audit dates especially during a Covid pandemic situation.  Advanced planning was critical to achieving a suitable audit window, along with commitment of stakeholders to keeping the assigned audit window free from other appointments. External auditor availability resulting in ISO 55001 certification audits may need to be booked well in advance. </a:t>
            </a: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1387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342900" lvl="0" indent="-342900" algn="just">
              <a:lnSpc>
                <a:spcPct val="115000"/>
              </a:lnSpc>
              <a:spcAft>
                <a:spcPts val="1000"/>
              </a:spcAft>
              <a:buFont typeface="Arial" panose="020B0604020202020204" pitchFamily="34" charset="0"/>
              <a:buChar char="●"/>
            </a:pPr>
            <a:r>
              <a:rPr lang="en-NZ" sz="1800" b="1" u="none" strike="noStrike" dirty="0">
                <a:effectLst/>
                <a:latin typeface="Arial" panose="020B0604020202020204" pitchFamily="34" charset="0"/>
                <a:ea typeface="Arial" panose="020B0604020202020204" pitchFamily="34" charset="0"/>
              </a:rPr>
              <a:t>Active Management buy-in.</a:t>
            </a:r>
            <a:r>
              <a:rPr lang="en-NZ" sz="1800" u="none" strike="noStrike" dirty="0">
                <a:effectLst/>
                <a:latin typeface="Arial" panose="020B0604020202020204" pitchFamily="34" charset="0"/>
                <a:ea typeface="Arial" panose="020B0604020202020204" pitchFamily="34" charset="0"/>
              </a:rPr>
              <a:t> Case studies investigated confirmed that the commitment of the Operations Manager to the achievement of certification was indispensable and ensured undertaking of activities which, without management support, would have significantly impacted delivery and achievement of certification.</a:t>
            </a:r>
            <a:endParaRPr lang="en-NZ" sz="1800" u="none" strike="noStrike"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NZ" sz="1800" b="1" u="none" strike="noStrike" dirty="0">
                <a:effectLst/>
                <a:latin typeface="Arial" panose="020B0604020202020204" pitchFamily="34" charset="0"/>
                <a:ea typeface="Arial" panose="020B0604020202020204" pitchFamily="34" charset="0"/>
              </a:rPr>
              <a:t>Active understanding and involvement of all management stakeholders.</a:t>
            </a:r>
            <a:r>
              <a:rPr lang="en-NZ" sz="1800" u="none" strike="noStrike" dirty="0">
                <a:effectLst/>
                <a:latin typeface="Arial" panose="020B0604020202020204" pitchFamily="34" charset="0"/>
                <a:ea typeface="Arial" panose="020B0604020202020204" pitchFamily="34" charset="0"/>
              </a:rPr>
              <a:t> </a:t>
            </a:r>
            <a:endParaRPr lang="en-NZ" sz="1800" u="none" strike="noStrike" dirty="0">
              <a:effectLst/>
              <a:latin typeface="Calibri" panose="020F0502020204030204" pitchFamily="34" charset="0"/>
              <a:ea typeface="Calibri" panose="020F0502020204030204" pitchFamily="34" charset="0"/>
            </a:endParaRPr>
          </a:p>
          <a:p>
            <a:r>
              <a:rPr lang="en-NZ" sz="1800" b="1" dirty="0">
                <a:effectLst/>
                <a:latin typeface="Arial" panose="020B0604020202020204" pitchFamily="34" charset="0"/>
                <a:ea typeface="Arial" panose="020B0604020202020204" pitchFamily="34" charset="0"/>
              </a:rPr>
              <a:t>Availability of key, </a:t>
            </a:r>
            <a:r>
              <a:rPr lang="en-NZ" sz="1800" b="1" dirty="0" err="1">
                <a:effectLst/>
                <a:latin typeface="Arial" panose="020B0604020202020204" pitchFamily="34" charset="0"/>
                <a:ea typeface="Arial" panose="020B0604020202020204" pitchFamily="34" charset="0"/>
              </a:rPr>
              <a:t>unsubstitutable</a:t>
            </a:r>
            <a:r>
              <a:rPr lang="en-NZ" sz="1800" b="1" dirty="0">
                <a:effectLst/>
                <a:latin typeface="Arial" panose="020B0604020202020204" pitchFamily="34" charset="0"/>
                <a:ea typeface="Arial" panose="020B0604020202020204" pitchFamily="34" charset="0"/>
              </a:rPr>
              <a:t> stakeholders</a:t>
            </a:r>
            <a:r>
              <a:rPr lang="en-NZ" sz="1800" dirty="0">
                <a:effectLst/>
                <a:latin typeface="Arial" panose="020B0604020202020204" pitchFamily="34" charset="0"/>
                <a:ea typeface="Arial" panose="020B0604020202020204" pitchFamily="34" charset="0"/>
              </a:rPr>
              <a:t>. The availability of key stakeholders can constrain audit dates especially during a Covid pandemic situation.  Advanced planning was critical to achieving a suitable audit window, along with commitment of stakeholders to keeping the assigned audit window free from other appointments. External auditor availability resulting in ISO 55001 certification audits may need to be booked well in advance. </a:t>
            </a: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4347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342900" lvl="0" indent="-342900" algn="just">
              <a:lnSpc>
                <a:spcPct val="115000"/>
              </a:lnSpc>
              <a:spcAft>
                <a:spcPts val="1000"/>
              </a:spcAft>
              <a:buFont typeface="Arial" panose="020B0604020202020204" pitchFamily="34" charset="0"/>
              <a:buChar char="●"/>
            </a:pPr>
            <a:r>
              <a:rPr lang="en-NZ" sz="1800" b="1" u="none" strike="noStrike" dirty="0">
                <a:effectLst/>
                <a:latin typeface="Arial" panose="020B0604020202020204" pitchFamily="34" charset="0"/>
                <a:ea typeface="Arial" panose="020B0604020202020204" pitchFamily="34" charset="0"/>
              </a:rPr>
              <a:t>Active Management buy-in.</a:t>
            </a:r>
            <a:r>
              <a:rPr lang="en-NZ" sz="1800" u="none" strike="noStrike" dirty="0">
                <a:effectLst/>
                <a:latin typeface="Arial" panose="020B0604020202020204" pitchFamily="34" charset="0"/>
                <a:ea typeface="Arial" panose="020B0604020202020204" pitchFamily="34" charset="0"/>
              </a:rPr>
              <a:t> Case studies investigated confirmed that the commitment of the Operations Manager to the achievement of certification was indispensable and ensured undertaking of activities which, without management support, would have significantly impacted delivery and achievement of certification.</a:t>
            </a:r>
            <a:endParaRPr lang="en-NZ" sz="1800" u="none" strike="noStrike"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NZ" sz="1800" b="1" u="none" strike="noStrike" dirty="0">
                <a:effectLst/>
                <a:latin typeface="Arial" panose="020B0604020202020204" pitchFamily="34" charset="0"/>
                <a:ea typeface="Arial" panose="020B0604020202020204" pitchFamily="34" charset="0"/>
              </a:rPr>
              <a:t>Active understanding and involvement of all management stakeholders.</a:t>
            </a:r>
            <a:r>
              <a:rPr lang="en-NZ" sz="1800" u="none" strike="noStrike" dirty="0">
                <a:effectLst/>
                <a:latin typeface="Arial" panose="020B0604020202020204" pitchFamily="34" charset="0"/>
                <a:ea typeface="Arial" panose="020B0604020202020204" pitchFamily="34" charset="0"/>
              </a:rPr>
              <a:t> </a:t>
            </a:r>
            <a:endParaRPr lang="en-NZ" sz="1800" u="none" strike="noStrike" dirty="0">
              <a:effectLst/>
              <a:latin typeface="Calibri" panose="020F0502020204030204" pitchFamily="34" charset="0"/>
              <a:ea typeface="Calibri" panose="020F0502020204030204" pitchFamily="34" charset="0"/>
            </a:endParaRPr>
          </a:p>
          <a:p>
            <a:r>
              <a:rPr lang="en-NZ" sz="1800" b="1" dirty="0">
                <a:effectLst/>
                <a:latin typeface="Arial" panose="020B0604020202020204" pitchFamily="34" charset="0"/>
                <a:ea typeface="Arial" panose="020B0604020202020204" pitchFamily="34" charset="0"/>
              </a:rPr>
              <a:t>Availability of key, </a:t>
            </a:r>
            <a:r>
              <a:rPr lang="en-NZ" sz="1800" b="1" dirty="0" err="1">
                <a:effectLst/>
                <a:latin typeface="Arial" panose="020B0604020202020204" pitchFamily="34" charset="0"/>
                <a:ea typeface="Arial" panose="020B0604020202020204" pitchFamily="34" charset="0"/>
              </a:rPr>
              <a:t>unsubstitutable</a:t>
            </a:r>
            <a:r>
              <a:rPr lang="en-NZ" sz="1800" b="1" dirty="0">
                <a:effectLst/>
                <a:latin typeface="Arial" panose="020B0604020202020204" pitchFamily="34" charset="0"/>
                <a:ea typeface="Arial" panose="020B0604020202020204" pitchFamily="34" charset="0"/>
              </a:rPr>
              <a:t> stakeholders</a:t>
            </a:r>
            <a:r>
              <a:rPr lang="en-NZ" sz="1800" dirty="0">
                <a:effectLst/>
                <a:latin typeface="Arial" panose="020B0604020202020204" pitchFamily="34" charset="0"/>
                <a:ea typeface="Arial" panose="020B0604020202020204" pitchFamily="34" charset="0"/>
              </a:rPr>
              <a:t>. The availability of key stakeholders can constrain audit dates especially during a Covid pandemic situation.  Advanced planning was critical to achieving a suitable audit window, along with commitment of stakeholders to keeping the assigned audit window free from other appointments. External auditor availability resulting in ISO 55001 certification audits may need to be booked well in advance. </a:t>
            </a: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3539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dcce071c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dcce071c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143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dcce071c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dcce071c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9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1249572f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1249572f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
              </a:spcBef>
              <a:spcAft>
                <a:spcPts val="0"/>
              </a:spcAft>
              <a:buClr>
                <a:schemeClr val="accent6"/>
              </a:buClr>
              <a:buSzPts val="1100"/>
              <a:buFont typeface="Arial"/>
              <a:buNone/>
              <a:tabLst/>
              <a:defRPr/>
            </a:pPr>
            <a:r>
              <a:rPr lang="en-NZ" sz="1100" b="0" cap="all" dirty="0">
                <a:effectLst/>
                <a:latin typeface="Arial" panose="020B0604020202020204" pitchFamily="34" charset="0"/>
                <a:ea typeface="Calibri" panose="020F0502020204030204" pitchFamily="34" charset="0"/>
                <a:cs typeface="Arial" panose="020B0604020202020204" pitchFamily="34" charset="0"/>
              </a:rPr>
              <a:t>Effective asset management is fundamental to providing communities with sustainable levels of service, in an environment of competing demands and constrained funding. </a:t>
            </a:r>
          </a:p>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
              </a:spcBef>
              <a:spcAft>
                <a:spcPts val="0"/>
              </a:spcAft>
              <a:buClr>
                <a:schemeClr val="accent6"/>
              </a:buClr>
              <a:buSzPts val="1100"/>
              <a:buFont typeface="Arial"/>
              <a:buNone/>
              <a:tabLst/>
              <a:defRPr/>
            </a:pPr>
            <a:r>
              <a:rPr lang="en-NZ" dirty="0"/>
              <a:t>The Papakura District is located at the southern edge of the Auckland region, between the former Manukau City Council to the north, and the former Franklin District Council to the south, as shown in Figure 1, and falls within the governance jurisdiction of Auckland Council.</a:t>
            </a:r>
          </a:p>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4520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accent6"/>
              </a:buClr>
              <a:buSzPts val="1100"/>
              <a:buFont typeface="Arial"/>
              <a:buNone/>
            </a:pPr>
            <a:endParaRPr dirty="0"/>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061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1249572f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1249572f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31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accent6"/>
              </a:buClr>
              <a:buSzPts val="1100"/>
              <a:buFont typeface="Arial"/>
              <a:buNone/>
            </a:pPr>
            <a:endParaRPr/>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8669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9570b0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accent6"/>
              </a:buClr>
              <a:buSzPts val="1100"/>
              <a:buFont typeface="Arial"/>
              <a:buNone/>
            </a:pPr>
            <a:endParaRPr/>
          </a:p>
        </p:txBody>
      </p:sp>
      <p:sp>
        <p:nvSpPr>
          <p:cNvPr id="137" name="Google Shape;137;g111249570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762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1249572f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1249572f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610175" y="4896100"/>
            <a:ext cx="424500" cy="195600"/>
          </a:xfrm>
          <a:prstGeom prst="rect">
            <a:avLst/>
          </a:prstGeom>
          <a:noFill/>
          <a:ln>
            <a:noFill/>
          </a:ln>
        </p:spPr>
        <p:txBody>
          <a:bodyPr spcFirstLastPara="1" wrap="square" lIns="0" tIns="0" rIns="0" bIns="0" anchor="t" anchorCtr="0">
            <a:noAutofit/>
          </a:bodyPr>
          <a:lstStyle>
            <a:lvl1pPr lvl="0" algn="r" rtl="0">
              <a:buClr>
                <a:srgbClr val="000000"/>
              </a:buClr>
              <a:buSzPts val="900"/>
              <a:buFont typeface="Helvetica Neue Light"/>
              <a:buNone/>
              <a:defRPr sz="600" i="1">
                <a:solidFill>
                  <a:srgbClr val="4D5D6D"/>
                </a:solidFill>
              </a:defRPr>
            </a:lvl1pPr>
            <a:lvl2pPr lvl="1" algn="r" rtl="0">
              <a:buClr>
                <a:srgbClr val="000000"/>
              </a:buClr>
              <a:buSzPts val="900"/>
              <a:buFont typeface="Helvetica Neue Light"/>
              <a:buNone/>
              <a:defRPr sz="600" i="1">
                <a:solidFill>
                  <a:srgbClr val="4D5D6D"/>
                </a:solidFill>
              </a:defRPr>
            </a:lvl2pPr>
            <a:lvl3pPr lvl="2" algn="r" rtl="0">
              <a:buClr>
                <a:srgbClr val="000000"/>
              </a:buClr>
              <a:buSzPts val="900"/>
              <a:buFont typeface="Helvetica Neue Light"/>
              <a:buNone/>
              <a:defRPr sz="600" i="1">
                <a:solidFill>
                  <a:srgbClr val="4D5D6D"/>
                </a:solidFill>
              </a:defRPr>
            </a:lvl3pPr>
            <a:lvl4pPr lvl="3" algn="r" rtl="0">
              <a:buClr>
                <a:srgbClr val="000000"/>
              </a:buClr>
              <a:buSzPts val="900"/>
              <a:buFont typeface="Helvetica Neue Light"/>
              <a:buNone/>
              <a:defRPr sz="600" i="1">
                <a:solidFill>
                  <a:srgbClr val="4D5D6D"/>
                </a:solidFill>
              </a:defRPr>
            </a:lvl4pPr>
            <a:lvl5pPr lvl="4" algn="r" rtl="0">
              <a:buClr>
                <a:srgbClr val="000000"/>
              </a:buClr>
              <a:buSzPts val="900"/>
              <a:buFont typeface="Helvetica Neue Light"/>
              <a:buNone/>
              <a:defRPr sz="600" i="1">
                <a:solidFill>
                  <a:srgbClr val="4D5D6D"/>
                </a:solidFill>
              </a:defRPr>
            </a:lvl5pPr>
            <a:lvl6pPr lvl="5" algn="r" rtl="0">
              <a:buClr>
                <a:srgbClr val="000000"/>
              </a:buClr>
              <a:buSzPts val="900"/>
              <a:buFont typeface="Helvetica Neue Light"/>
              <a:buNone/>
              <a:defRPr sz="600" i="1">
                <a:solidFill>
                  <a:srgbClr val="4D5D6D"/>
                </a:solidFill>
              </a:defRPr>
            </a:lvl6pPr>
            <a:lvl7pPr lvl="6" algn="r" rtl="0">
              <a:buClr>
                <a:srgbClr val="000000"/>
              </a:buClr>
              <a:buSzPts val="900"/>
              <a:buFont typeface="Helvetica Neue Light"/>
              <a:buNone/>
              <a:defRPr sz="600" i="1">
                <a:solidFill>
                  <a:srgbClr val="4D5D6D"/>
                </a:solidFill>
              </a:defRPr>
            </a:lvl7pPr>
            <a:lvl8pPr lvl="7" algn="r" rtl="0">
              <a:buClr>
                <a:srgbClr val="000000"/>
              </a:buClr>
              <a:buSzPts val="900"/>
              <a:buFont typeface="Helvetica Neue Light"/>
              <a:buNone/>
              <a:defRPr sz="600" i="1">
                <a:solidFill>
                  <a:srgbClr val="4D5D6D"/>
                </a:solidFill>
              </a:defRPr>
            </a:lvl8pPr>
            <a:lvl9pPr lvl="8" algn="r" rtl="0">
              <a:buClr>
                <a:srgbClr val="000000"/>
              </a:buClr>
              <a:buSzPts val="900"/>
              <a:buFont typeface="Helvetica Neue Light"/>
              <a:buNone/>
              <a:defRPr sz="600" i="1">
                <a:solidFill>
                  <a:srgbClr val="4D5D6D"/>
                </a:solidFill>
              </a:defRPr>
            </a:lvl9pPr>
          </a:lstStyle>
          <a:p>
            <a:pPr marL="0" lvl="0" indent="0" algn="r" rtl="0">
              <a:spcBef>
                <a:spcPts val="0"/>
              </a:spcBef>
              <a:spcAft>
                <a:spcPts val="0"/>
              </a:spcAft>
              <a:buNone/>
            </a:pPr>
            <a:fld id="{00000000-1234-1234-1234-123412341234}" type="slidenum">
              <a:rPr lang="en-GB"/>
              <a:t>‹#›</a:t>
            </a:fld>
            <a:endParaRPr sz="1300" i="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1 1 1 1 1 1">
  <p:cSld name="OBJECT_1_1_1_1_1_1_1">
    <p:spTree>
      <p:nvGrpSpPr>
        <p:cNvPr id="1" name="Shape 47"/>
        <p:cNvGrpSpPr/>
        <p:nvPr/>
      </p:nvGrpSpPr>
      <p:grpSpPr>
        <a:xfrm>
          <a:off x="0" y="0"/>
          <a:ext cx="0" cy="0"/>
          <a:chOff x="0" y="0"/>
          <a:chExt cx="0" cy="0"/>
        </a:xfrm>
      </p:grpSpPr>
      <p:sp>
        <p:nvSpPr>
          <p:cNvPr id="48" name="Google Shape;48;p11"/>
          <p:cNvSpPr/>
          <p:nvPr/>
        </p:nvSpPr>
        <p:spPr>
          <a:xfrm>
            <a:off x="238600" y="244450"/>
            <a:ext cx="8637300" cy="4643400"/>
          </a:xfrm>
          <a:prstGeom prst="round2DiagRect">
            <a:avLst>
              <a:gd name="adj1" fmla="val 0"/>
              <a:gd name="adj2" fmla="val 9243"/>
            </a:avLst>
          </a:prstGeom>
          <a:noFill/>
          <a:ln w="19050" cap="flat" cmpd="sng">
            <a:solidFill>
              <a:srgbClr val="C0D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IMAGE FULL 1 1 1 1 1 2">
  <p:cSld name="IMAGE FULL_1_1_1_1_1_2">
    <p:bg>
      <p:bgPr>
        <a:noFill/>
        <a:effectLst/>
      </p:bgPr>
    </p:bg>
    <p:spTree>
      <p:nvGrpSpPr>
        <p:cNvPr id="1" name="Shape 50"/>
        <p:cNvGrpSpPr/>
        <p:nvPr/>
      </p:nvGrpSpPr>
      <p:grpSpPr>
        <a:xfrm>
          <a:off x="0" y="0"/>
          <a:ext cx="0" cy="0"/>
          <a:chOff x="0" y="0"/>
          <a:chExt cx="0" cy="0"/>
        </a:xfrm>
      </p:grpSpPr>
      <p:pic>
        <p:nvPicPr>
          <p:cNvPr id="51" name="Google Shape;51;p12"/>
          <p:cNvPicPr preferRelativeResize="0"/>
          <p:nvPr/>
        </p:nvPicPr>
        <p:blipFill rotWithShape="1">
          <a:blip r:embed="rId2">
            <a:alphaModFix/>
          </a:blip>
          <a:srcRect l="-18043" t="-18043" r="-18029" b="-18029"/>
          <a:stretch/>
        </p:blipFill>
        <p:spPr>
          <a:xfrm>
            <a:off x="173175" y="4819894"/>
            <a:ext cx="269288" cy="269288"/>
          </a:xfrm>
          <a:prstGeom prst="rect">
            <a:avLst/>
          </a:prstGeom>
          <a:noFill/>
          <a:ln>
            <a:noFill/>
          </a:ln>
        </p:spPr>
      </p:pic>
      <p:sp>
        <p:nvSpPr>
          <p:cNvPr id="52" name="Google Shape;52;p12"/>
          <p:cNvSpPr txBox="1"/>
          <p:nvPr/>
        </p:nvSpPr>
        <p:spPr>
          <a:xfrm>
            <a:off x="406763" y="4881056"/>
            <a:ext cx="1561500" cy="161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GB" sz="800">
                <a:solidFill>
                  <a:srgbClr val="FFFFFF"/>
                </a:solidFill>
              </a:rPr>
              <a:t>Avril 2019</a:t>
            </a:r>
            <a:endParaRPr sz="800">
              <a:solidFill>
                <a:srgbClr val="FFFFFF"/>
              </a:solidFill>
            </a:endParaRPr>
          </a:p>
        </p:txBody>
      </p:sp>
      <p:sp>
        <p:nvSpPr>
          <p:cNvPr id="53" name="Google Shape;53;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3"/>
          <p:cNvSpPr/>
          <p:nvPr/>
        </p:nvSpPr>
        <p:spPr>
          <a:xfrm>
            <a:off x="238600" y="247975"/>
            <a:ext cx="8637300" cy="4640100"/>
          </a:xfrm>
          <a:prstGeom prst="round2DiagRect">
            <a:avLst>
              <a:gd name="adj1" fmla="val 0"/>
              <a:gd name="adj2" fmla="val 9243"/>
            </a:avLst>
          </a:prstGeom>
          <a:noFill/>
          <a:ln w="19050" cap="flat" cmpd="sng">
            <a:solidFill>
              <a:srgbClr val="17B6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7"/>
        <p:cNvGrpSpPr/>
        <p:nvPr/>
      </p:nvGrpSpPr>
      <p:grpSpPr>
        <a:xfrm>
          <a:off x="0" y="0"/>
          <a:ext cx="0" cy="0"/>
          <a:chOff x="0" y="0"/>
          <a:chExt cx="0" cy="0"/>
        </a:xfrm>
      </p:grpSpPr>
      <p:sp>
        <p:nvSpPr>
          <p:cNvPr id="58" name="Google Shape;58;p14"/>
          <p:cNvSpPr/>
          <p:nvPr/>
        </p:nvSpPr>
        <p:spPr>
          <a:xfrm>
            <a:off x="238600" y="244450"/>
            <a:ext cx="8637300" cy="4643400"/>
          </a:xfrm>
          <a:prstGeom prst="round2DiagRect">
            <a:avLst>
              <a:gd name="adj1" fmla="val 0"/>
              <a:gd name="adj2" fmla="val 9243"/>
            </a:avLst>
          </a:prstGeom>
          <a:noFill/>
          <a:ln w="19050" cap="flat" cmpd="sng">
            <a:solidFill>
              <a:srgbClr val="17B6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eux contenus">
  <p:cSld name="1_Deux contenus">
    <p:spTree>
      <p:nvGrpSpPr>
        <p:cNvPr id="1" name="Shape 60"/>
        <p:cNvGrpSpPr/>
        <p:nvPr/>
      </p:nvGrpSpPr>
      <p:grpSpPr>
        <a:xfrm>
          <a:off x="0" y="0"/>
          <a:ext cx="0" cy="0"/>
          <a:chOff x="0" y="0"/>
          <a:chExt cx="0" cy="0"/>
        </a:xfrm>
      </p:grpSpPr>
      <p:sp>
        <p:nvSpPr>
          <p:cNvPr id="61" name="Google Shape;61;p15"/>
          <p:cNvSpPr txBox="1">
            <a:spLocks noGrp="1"/>
          </p:cNvSpPr>
          <p:nvPr>
            <p:ph type="body" idx="1"/>
          </p:nvPr>
        </p:nvSpPr>
        <p:spPr>
          <a:xfrm>
            <a:off x="609599" y="1447800"/>
            <a:ext cx="7936200" cy="3225900"/>
          </a:xfrm>
          <a:prstGeom prst="rect">
            <a:avLst/>
          </a:prstGeom>
          <a:noFill/>
          <a:ln>
            <a:noFill/>
          </a:ln>
        </p:spPr>
        <p:txBody>
          <a:bodyPr spcFirstLastPara="1" wrap="square" lIns="91425" tIns="45700" rIns="91425" bIns="45700" anchor="t" anchorCtr="0">
            <a:noAutofit/>
          </a:bodyPr>
          <a:lstStyle>
            <a:lvl1pPr marL="457200" marR="0" lvl="0" indent="-308610" algn="l" rtl="0">
              <a:spcBef>
                <a:spcPts val="360"/>
              </a:spcBef>
              <a:spcAft>
                <a:spcPts val="0"/>
              </a:spcAft>
              <a:buClr>
                <a:srgbClr val="9C9E9F"/>
              </a:buClr>
              <a:buSzPts val="1260"/>
              <a:buFont typeface="Courier New"/>
              <a:buChar char="•"/>
              <a:defRPr sz="1800" b="0" i="0" u="none" strike="noStrike" cap="none">
                <a:solidFill>
                  <a:schemeClr val="dk1"/>
                </a:solidFill>
                <a:latin typeface="Arial"/>
                <a:ea typeface="Arial"/>
                <a:cs typeface="Arial"/>
                <a:sym typeface="Arial"/>
              </a:defRPr>
            </a:lvl1pPr>
            <a:lvl2pPr marL="914400" marR="0" lvl="1" indent="-290830" algn="l" rtl="0">
              <a:spcBef>
                <a:spcPts val="280"/>
              </a:spcBef>
              <a:spcAft>
                <a:spcPts val="0"/>
              </a:spcAft>
              <a:buClr>
                <a:srgbClr val="E2001A"/>
              </a:buClr>
              <a:buSzPts val="980"/>
              <a:buFont typeface="Courier New"/>
              <a:buChar char="•"/>
              <a:defRPr sz="1400" b="0" i="1" u="none" strike="noStrike" cap="none">
                <a:solidFill>
                  <a:srgbClr val="E2001A"/>
                </a:solidFill>
                <a:latin typeface="Arial"/>
                <a:ea typeface="Arial"/>
                <a:cs typeface="Arial"/>
                <a:sym typeface="Arial"/>
              </a:defRPr>
            </a:lvl2pPr>
            <a:lvl3pPr marL="1371600" marR="0" lvl="2" indent="-263525" algn="l" rtl="0">
              <a:spcBef>
                <a:spcPts val="220"/>
              </a:spcBef>
              <a:spcAft>
                <a:spcPts val="0"/>
              </a:spcAft>
              <a:buClr>
                <a:srgbClr val="E2001A"/>
              </a:buClr>
              <a:buSzPts val="550"/>
              <a:buFont typeface="Courier New"/>
              <a:buChar char="•"/>
              <a:defRPr sz="11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5"/>
          <p:cNvSpPr>
            <a:spLocks noGrp="1"/>
          </p:cNvSpPr>
          <p:nvPr>
            <p:ph type="title"/>
          </p:nvPr>
        </p:nvSpPr>
        <p:spPr>
          <a:xfrm>
            <a:off x="201600" y="151200"/>
            <a:ext cx="8748000" cy="729300"/>
          </a:xfrm>
          <a:prstGeom prst="round2DiagRect">
            <a:avLst>
              <a:gd name="adj1" fmla="val 0"/>
              <a:gd name="adj2" fmla="val 50000"/>
            </a:avLst>
          </a:prstGeom>
          <a:solidFill>
            <a:schemeClr val="dk2"/>
          </a:solid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8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8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8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8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8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8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800" b="1" i="0" u="none" strike="noStrike" cap="none">
                <a:solidFill>
                  <a:schemeClr val="lt1"/>
                </a:solidFill>
                <a:latin typeface="Arial"/>
                <a:ea typeface="Arial"/>
                <a:cs typeface="Arial"/>
                <a:sym typeface="Arial"/>
              </a:defRPr>
            </a:lvl9pPr>
          </a:lstStyle>
          <a:p>
            <a:endParaRPr/>
          </a:p>
        </p:txBody>
      </p:sp>
      <p:sp>
        <p:nvSpPr>
          <p:cNvPr id="63" name="Google Shape;63;p15"/>
          <p:cNvSpPr txBox="1">
            <a:spLocks noGrp="1"/>
          </p:cNvSpPr>
          <p:nvPr>
            <p:ph type="ftr" idx="11"/>
          </p:nvPr>
        </p:nvSpPr>
        <p:spPr>
          <a:xfrm>
            <a:off x="603250" y="4800600"/>
            <a:ext cx="2895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702425" y="48006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800"/>
              <a:buFont typeface="Arial"/>
              <a:buNone/>
              <a:defRPr sz="8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300" b="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5 1 1">
  <p:cSld name="BLANK_2_1_2_1_2">
    <p:bg>
      <p:bgPr>
        <a:solidFill>
          <a:srgbClr val="F2F2F2"/>
        </a:solidFill>
        <a:effectLst/>
      </p:bgPr>
    </p:bg>
    <p:spTree>
      <p:nvGrpSpPr>
        <p:cNvPr id="1" name="Shape 65"/>
        <p:cNvGrpSpPr/>
        <p:nvPr/>
      </p:nvGrpSpPr>
      <p:grpSpPr>
        <a:xfrm>
          <a:off x="0" y="0"/>
          <a:ext cx="0" cy="0"/>
          <a:chOff x="0" y="0"/>
          <a:chExt cx="0" cy="0"/>
        </a:xfrm>
      </p:grpSpPr>
      <p:sp>
        <p:nvSpPr>
          <p:cNvPr id="66" name="Google Shape;66;p16"/>
          <p:cNvSpPr txBox="1">
            <a:spLocks noGrp="1"/>
          </p:cNvSpPr>
          <p:nvPr>
            <p:ph type="body" idx="1"/>
          </p:nvPr>
        </p:nvSpPr>
        <p:spPr>
          <a:xfrm>
            <a:off x="345625" y="1092250"/>
            <a:ext cx="8536800" cy="36414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Clr>
                <a:schemeClr val="dk2"/>
              </a:buClr>
              <a:buSzPts val="1100"/>
              <a:buAutoNum type="arabicPeriod"/>
              <a:defRPr sz="1100">
                <a:solidFill>
                  <a:schemeClr val="dk1"/>
                </a:solidFill>
              </a:defRPr>
            </a:lvl1pPr>
            <a:lvl2pPr marL="914400" lvl="1" indent="-285750" rtl="0">
              <a:spcBef>
                <a:spcPts val="0"/>
              </a:spcBef>
              <a:spcAft>
                <a:spcPts val="0"/>
              </a:spcAft>
              <a:buClr>
                <a:schemeClr val="dk2"/>
              </a:buClr>
              <a:buSzPts val="900"/>
              <a:buAutoNum type="alphaLcPeriod"/>
              <a:defRPr sz="900">
                <a:solidFill>
                  <a:schemeClr val="dk1"/>
                </a:solidFill>
              </a:defRPr>
            </a:lvl2pPr>
            <a:lvl3pPr marL="1371600" lvl="2" indent="-285750" rtl="0">
              <a:spcBef>
                <a:spcPts val="0"/>
              </a:spcBef>
              <a:spcAft>
                <a:spcPts val="0"/>
              </a:spcAft>
              <a:buClr>
                <a:schemeClr val="dk2"/>
              </a:buClr>
              <a:buSzPts val="900"/>
              <a:buAutoNum type="romanLcPeriod"/>
              <a:defRPr sz="900">
                <a:solidFill>
                  <a:schemeClr val="dk1"/>
                </a:solidFill>
              </a:defRPr>
            </a:lvl3pPr>
            <a:lvl4pPr marL="1828800" lvl="3" indent="-285750" rtl="0">
              <a:spcBef>
                <a:spcPts val="0"/>
              </a:spcBef>
              <a:spcAft>
                <a:spcPts val="0"/>
              </a:spcAft>
              <a:buClr>
                <a:schemeClr val="dk1"/>
              </a:buClr>
              <a:buSzPts val="900"/>
              <a:buAutoNum type="arabicPeriod"/>
              <a:defRPr sz="900">
                <a:solidFill>
                  <a:schemeClr val="dk1"/>
                </a:solidFill>
              </a:defRPr>
            </a:lvl4pPr>
            <a:lvl5pPr marL="2286000" lvl="4" indent="-285750" rtl="0">
              <a:spcBef>
                <a:spcPts val="0"/>
              </a:spcBef>
              <a:spcAft>
                <a:spcPts val="0"/>
              </a:spcAft>
              <a:buClr>
                <a:schemeClr val="dk1"/>
              </a:buClr>
              <a:buSzPts val="900"/>
              <a:buAutoNum type="alphaLcPeriod"/>
              <a:defRPr sz="900">
                <a:solidFill>
                  <a:schemeClr val="dk1"/>
                </a:solidFill>
              </a:defRPr>
            </a:lvl5pPr>
            <a:lvl6pPr marL="2743200" lvl="5" indent="-285750" rtl="0">
              <a:spcBef>
                <a:spcPts val="0"/>
              </a:spcBef>
              <a:spcAft>
                <a:spcPts val="0"/>
              </a:spcAft>
              <a:buClr>
                <a:schemeClr val="dk1"/>
              </a:buClr>
              <a:buSzPts val="900"/>
              <a:buAutoNum type="romanLcPeriod"/>
              <a:defRPr sz="900">
                <a:solidFill>
                  <a:schemeClr val="dk1"/>
                </a:solidFill>
              </a:defRPr>
            </a:lvl6pPr>
            <a:lvl7pPr marL="3200400" lvl="6" indent="-285750" rtl="0">
              <a:spcBef>
                <a:spcPts val="0"/>
              </a:spcBef>
              <a:spcAft>
                <a:spcPts val="0"/>
              </a:spcAft>
              <a:buClr>
                <a:schemeClr val="dk1"/>
              </a:buClr>
              <a:buSzPts val="900"/>
              <a:buAutoNum type="arabicPeriod"/>
              <a:defRPr sz="900">
                <a:solidFill>
                  <a:schemeClr val="dk1"/>
                </a:solidFill>
              </a:defRPr>
            </a:lvl7pPr>
            <a:lvl8pPr marL="3657600" lvl="7" indent="-285750" rtl="0">
              <a:spcBef>
                <a:spcPts val="0"/>
              </a:spcBef>
              <a:spcAft>
                <a:spcPts val="0"/>
              </a:spcAft>
              <a:buClr>
                <a:schemeClr val="dk1"/>
              </a:buClr>
              <a:buSzPts val="900"/>
              <a:buAutoNum type="alphaLcPeriod"/>
              <a:defRPr sz="900">
                <a:solidFill>
                  <a:schemeClr val="dk1"/>
                </a:solidFill>
              </a:defRPr>
            </a:lvl8pPr>
            <a:lvl9pPr marL="4114800" lvl="8" indent="-285750" rtl="0">
              <a:spcBef>
                <a:spcPts val="0"/>
              </a:spcBef>
              <a:spcAft>
                <a:spcPts val="0"/>
              </a:spcAft>
              <a:buClr>
                <a:schemeClr val="dk1"/>
              </a:buClr>
              <a:buSzPts val="900"/>
              <a:buAutoNum type="romanLcPeriod"/>
              <a:defRPr sz="900">
                <a:solidFill>
                  <a:schemeClr val="dk1"/>
                </a:solidFill>
              </a:defRPr>
            </a:lvl9pPr>
          </a:lstStyle>
          <a:p>
            <a:endParaRPr/>
          </a:p>
        </p:txBody>
      </p:sp>
      <p:sp>
        <p:nvSpPr>
          <p:cNvPr id="67" name="Google Shape;67;p16"/>
          <p:cNvSpPr/>
          <p:nvPr/>
        </p:nvSpPr>
        <p:spPr>
          <a:xfrm>
            <a:off x="656425" y="314995"/>
            <a:ext cx="42900" cy="380400"/>
          </a:xfrm>
          <a:prstGeom prst="roundRect">
            <a:avLst>
              <a:gd name="adj" fmla="val 50000"/>
            </a:avLst>
          </a:prstGeom>
          <a:solidFill>
            <a:srgbClr val="01ADC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68" name="Google Shape;68;p16"/>
          <p:cNvSpPr txBox="1">
            <a:spLocks noGrp="1"/>
          </p:cNvSpPr>
          <p:nvPr>
            <p:ph type="title"/>
          </p:nvPr>
        </p:nvSpPr>
        <p:spPr>
          <a:xfrm>
            <a:off x="773350" y="204343"/>
            <a:ext cx="8477400" cy="566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800" b="1">
                <a:solidFill>
                  <a:srgbClr val="434343"/>
                </a:solidFill>
                <a:latin typeface="Arial"/>
                <a:ea typeface="Arial"/>
                <a:cs typeface="Arial"/>
                <a:sym typeface="Arial"/>
              </a:defRPr>
            </a:lvl1pPr>
            <a:lvl2pPr lvl="1" rtl="0">
              <a:spcBef>
                <a:spcPts val="0"/>
              </a:spcBef>
              <a:spcAft>
                <a:spcPts val="0"/>
              </a:spcAft>
              <a:buNone/>
              <a:defRPr sz="1800" b="1">
                <a:solidFill>
                  <a:srgbClr val="434343"/>
                </a:solidFill>
                <a:latin typeface="Arial"/>
                <a:ea typeface="Arial"/>
                <a:cs typeface="Arial"/>
                <a:sym typeface="Arial"/>
              </a:defRPr>
            </a:lvl2pPr>
            <a:lvl3pPr lvl="2" rtl="0">
              <a:spcBef>
                <a:spcPts val="0"/>
              </a:spcBef>
              <a:spcAft>
                <a:spcPts val="0"/>
              </a:spcAft>
              <a:buNone/>
              <a:defRPr sz="1800" b="1">
                <a:solidFill>
                  <a:srgbClr val="434343"/>
                </a:solidFill>
                <a:latin typeface="Arial"/>
                <a:ea typeface="Arial"/>
                <a:cs typeface="Arial"/>
                <a:sym typeface="Arial"/>
              </a:defRPr>
            </a:lvl3pPr>
            <a:lvl4pPr lvl="3" rtl="0">
              <a:spcBef>
                <a:spcPts val="0"/>
              </a:spcBef>
              <a:spcAft>
                <a:spcPts val="0"/>
              </a:spcAft>
              <a:buNone/>
              <a:defRPr sz="1800" b="1">
                <a:solidFill>
                  <a:srgbClr val="434343"/>
                </a:solidFill>
                <a:latin typeface="Arial"/>
                <a:ea typeface="Arial"/>
                <a:cs typeface="Arial"/>
                <a:sym typeface="Arial"/>
              </a:defRPr>
            </a:lvl4pPr>
            <a:lvl5pPr lvl="4" rtl="0">
              <a:spcBef>
                <a:spcPts val="0"/>
              </a:spcBef>
              <a:spcAft>
                <a:spcPts val="0"/>
              </a:spcAft>
              <a:buNone/>
              <a:defRPr sz="1800" b="1">
                <a:solidFill>
                  <a:srgbClr val="434343"/>
                </a:solidFill>
                <a:latin typeface="Arial"/>
                <a:ea typeface="Arial"/>
                <a:cs typeface="Arial"/>
                <a:sym typeface="Arial"/>
              </a:defRPr>
            </a:lvl5pPr>
            <a:lvl6pPr lvl="5" rtl="0">
              <a:spcBef>
                <a:spcPts val="0"/>
              </a:spcBef>
              <a:spcAft>
                <a:spcPts val="0"/>
              </a:spcAft>
              <a:buNone/>
              <a:defRPr sz="1800" b="1">
                <a:solidFill>
                  <a:srgbClr val="434343"/>
                </a:solidFill>
                <a:latin typeface="Arial"/>
                <a:ea typeface="Arial"/>
                <a:cs typeface="Arial"/>
                <a:sym typeface="Arial"/>
              </a:defRPr>
            </a:lvl6pPr>
            <a:lvl7pPr lvl="6" rtl="0">
              <a:spcBef>
                <a:spcPts val="0"/>
              </a:spcBef>
              <a:spcAft>
                <a:spcPts val="0"/>
              </a:spcAft>
              <a:buNone/>
              <a:defRPr sz="1800" b="1">
                <a:solidFill>
                  <a:srgbClr val="434343"/>
                </a:solidFill>
                <a:latin typeface="Arial"/>
                <a:ea typeface="Arial"/>
                <a:cs typeface="Arial"/>
                <a:sym typeface="Arial"/>
              </a:defRPr>
            </a:lvl7pPr>
            <a:lvl8pPr lvl="7" rtl="0">
              <a:spcBef>
                <a:spcPts val="0"/>
              </a:spcBef>
              <a:spcAft>
                <a:spcPts val="0"/>
              </a:spcAft>
              <a:buNone/>
              <a:defRPr sz="1800" b="1">
                <a:solidFill>
                  <a:srgbClr val="434343"/>
                </a:solidFill>
                <a:latin typeface="Arial"/>
                <a:ea typeface="Arial"/>
                <a:cs typeface="Arial"/>
                <a:sym typeface="Arial"/>
              </a:defRPr>
            </a:lvl8pPr>
            <a:lvl9pPr lvl="8" rtl="0">
              <a:spcBef>
                <a:spcPts val="0"/>
              </a:spcBef>
              <a:spcAft>
                <a:spcPts val="0"/>
              </a:spcAft>
              <a:buNone/>
              <a:defRPr sz="1800" b="1">
                <a:solidFill>
                  <a:srgbClr val="434343"/>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7" name="Google Shape;87;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 name="Google Shape;8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p:cSld name="BLANK_3">
    <p:bg>
      <p:bgPr>
        <a:solidFill>
          <a:srgbClr val="F2F2F2"/>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sldNum" idx="12"/>
          </p:nvPr>
        </p:nvSpPr>
        <p:spPr>
          <a:xfrm>
            <a:off x="8610175" y="4896100"/>
            <a:ext cx="424500" cy="195600"/>
          </a:xfrm>
          <a:prstGeom prst="rect">
            <a:avLst/>
          </a:prstGeom>
          <a:noFill/>
          <a:ln>
            <a:noFill/>
          </a:ln>
        </p:spPr>
        <p:txBody>
          <a:bodyPr spcFirstLastPara="1" wrap="square" lIns="0" tIns="0" rIns="0" bIns="0" anchor="t" anchorCtr="0">
            <a:noAutofit/>
          </a:bodyPr>
          <a:lstStyle>
            <a:lvl1pPr lvl="0" algn="r" rtl="0">
              <a:buClr>
                <a:srgbClr val="000000"/>
              </a:buClr>
              <a:buSzPts val="900"/>
              <a:buFont typeface="Helvetica Neue Light"/>
              <a:buNone/>
              <a:defRPr sz="600" i="1">
                <a:solidFill>
                  <a:srgbClr val="4D5D6D"/>
                </a:solidFill>
              </a:defRPr>
            </a:lvl1pPr>
            <a:lvl2pPr lvl="1" algn="r" rtl="0">
              <a:buClr>
                <a:srgbClr val="000000"/>
              </a:buClr>
              <a:buSzPts val="900"/>
              <a:buFont typeface="Helvetica Neue Light"/>
              <a:buNone/>
              <a:defRPr sz="600" i="1">
                <a:solidFill>
                  <a:srgbClr val="4D5D6D"/>
                </a:solidFill>
              </a:defRPr>
            </a:lvl2pPr>
            <a:lvl3pPr lvl="2" algn="r" rtl="0">
              <a:buClr>
                <a:srgbClr val="000000"/>
              </a:buClr>
              <a:buSzPts val="900"/>
              <a:buFont typeface="Helvetica Neue Light"/>
              <a:buNone/>
              <a:defRPr sz="600" i="1">
                <a:solidFill>
                  <a:srgbClr val="4D5D6D"/>
                </a:solidFill>
              </a:defRPr>
            </a:lvl3pPr>
            <a:lvl4pPr lvl="3" algn="r" rtl="0">
              <a:buClr>
                <a:srgbClr val="000000"/>
              </a:buClr>
              <a:buSzPts val="900"/>
              <a:buFont typeface="Helvetica Neue Light"/>
              <a:buNone/>
              <a:defRPr sz="600" i="1">
                <a:solidFill>
                  <a:srgbClr val="4D5D6D"/>
                </a:solidFill>
              </a:defRPr>
            </a:lvl4pPr>
            <a:lvl5pPr lvl="4" algn="r" rtl="0">
              <a:buClr>
                <a:srgbClr val="000000"/>
              </a:buClr>
              <a:buSzPts val="900"/>
              <a:buFont typeface="Helvetica Neue Light"/>
              <a:buNone/>
              <a:defRPr sz="600" i="1">
                <a:solidFill>
                  <a:srgbClr val="4D5D6D"/>
                </a:solidFill>
              </a:defRPr>
            </a:lvl5pPr>
            <a:lvl6pPr lvl="5" algn="r" rtl="0">
              <a:buClr>
                <a:srgbClr val="000000"/>
              </a:buClr>
              <a:buSzPts val="900"/>
              <a:buFont typeface="Helvetica Neue Light"/>
              <a:buNone/>
              <a:defRPr sz="600" i="1">
                <a:solidFill>
                  <a:srgbClr val="4D5D6D"/>
                </a:solidFill>
              </a:defRPr>
            </a:lvl6pPr>
            <a:lvl7pPr lvl="6" algn="r" rtl="0">
              <a:buClr>
                <a:srgbClr val="000000"/>
              </a:buClr>
              <a:buSzPts val="900"/>
              <a:buFont typeface="Helvetica Neue Light"/>
              <a:buNone/>
              <a:defRPr sz="600" i="1">
                <a:solidFill>
                  <a:srgbClr val="4D5D6D"/>
                </a:solidFill>
              </a:defRPr>
            </a:lvl7pPr>
            <a:lvl8pPr lvl="7" algn="r" rtl="0">
              <a:buClr>
                <a:srgbClr val="000000"/>
              </a:buClr>
              <a:buSzPts val="900"/>
              <a:buFont typeface="Helvetica Neue Light"/>
              <a:buNone/>
              <a:defRPr sz="600" i="1">
                <a:solidFill>
                  <a:srgbClr val="4D5D6D"/>
                </a:solidFill>
              </a:defRPr>
            </a:lvl8pPr>
            <a:lvl9pPr lvl="8" algn="r" rtl="0">
              <a:buClr>
                <a:srgbClr val="000000"/>
              </a:buClr>
              <a:buSzPts val="900"/>
              <a:buFont typeface="Helvetica Neue Light"/>
              <a:buNone/>
              <a:defRPr sz="600" i="1">
                <a:solidFill>
                  <a:srgbClr val="4D5D6D"/>
                </a:solidFill>
              </a:defRPr>
            </a:lvl9pPr>
          </a:lstStyle>
          <a:p>
            <a:pPr marL="0" lvl="0" indent="0" algn="r" rtl="0">
              <a:spcBef>
                <a:spcPts val="0"/>
              </a:spcBef>
              <a:spcAft>
                <a:spcPts val="0"/>
              </a:spcAft>
              <a:buNone/>
            </a:pPr>
            <a:fld id="{00000000-1234-1234-1234-123412341234}" type="slidenum">
              <a:rPr lang="en-GB"/>
              <a:t>‹#›</a:t>
            </a:fld>
            <a:endParaRPr sz="1300" i="0">
              <a:solidFill>
                <a:schemeClr val="tx1"/>
              </a:solidFill>
            </a:endParaRPr>
          </a:p>
        </p:txBody>
      </p:sp>
      <p:sp>
        <p:nvSpPr>
          <p:cNvPr id="11" name="Google Shape;11;p3"/>
          <p:cNvSpPr/>
          <p:nvPr/>
        </p:nvSpPr>
        <p:spPr>
          <a:xfrm>
            <a:off x="257372" y="4817780"/>
            <a:ext cx="147913" cy="151200"/>
          </a:xfrm>
          <a:custGeom>
            <a:avLst/>
            <a:gdLst/>
            <a:ahLst/>
            <a:cxnLst/>
            <a:rect l="l" t="t" r="r" b="b"/>
            <a:pathLst>
              <a:path w="557" h="557" extrusionOk="0">
                <a:moveTo>
                  <a:pt x="557" y="278"/>
                </a:moveTo>
                <a:cubicBezTo>
                  <a:pt x="557" y="432"/>
                  <a:pt x="432" y="557"/>
                  <a:pt x="278" y="557"/>
                </a:cubicBezTo>
                <a:cubicBezTo>
                  <a:pt x="125" y="557"/>
                  <a:pt x="0" y="432"/>
                  <a:pt x="0" y="278"/>
                </a:cubicBezTo>
                <a:cubicBezTo>
                  <a:pt x="0" y="125"/>
                  <a:pt x="125" y="0"/>
                  <a:pt x="278" y="0"/>
                </a:cubicBezTo>
                <a:cubicBezTo>
                  <a:pt x="432" y="0"/>
                  <a:pt x="557" y="125"/>
                  <a:pt x="557" y="278"/>
                </a:cubicBezTo>
                <a:close/>
                <a:moveTo>
                  <a:pt x="339" y="305"/>
                </a:moveTo>
                <a:cubicBezTo>
                  <a:pt x="348" y="347"/>
                  <a:pt x="314" y="399"/>
                  <a:pt x="280" y="438"/>
                </a:cubicBezTo>
                <a:cubicBezTo>
                  <a:pt x="388" y="436"/>
                  <a:pt x="476" y="348"/>
                  <a:pt x="476" y="240"/>
                </a:cubicBezTo>
                <a:cubicBezTo>
                  <a:pt x="476" y="131"/>
                  <a:pt x="388" y="42"/>
                  <a:pt x="278" y="42"/>
                </a:cubicBezTo>
                <a:cubicBezTo>
                  <a:pt x="169" y="42"/>
                  <a:pt x="80" y="131"/>
                  <a:pt x="80" y="240"/>
                </a:cubicBezTo>
                <a:cubicBezTo>
                  <a:pt x="80" y="348"/>
                  <a:pt x="169" y="436"/>
                  <a:pt x="277" y="438"/>
                </a:cubicBezTo>
                <a:cubicBezTo>
                  <a:pt x="243" y="399"/>
                  <a:pt x="208" y="347"/>
                  <a:pt x="217" y="305"/>
                </a:cubicBezTo>
                <a:cubicBezTo>
                  <a:pt x="225" y="261"/>
                  <a:pt x="257" y="247"/>
                  <a:pt x="278" y="247"/>
                </a:cubicBezTo>
                <a:cubicBezTo>
                  <a:pt x="300" y="247"/>
                  <a:pt x="332" y="261"/>
                  <a:pt x="339" y="305"/>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5" name="Google Shape;9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 name="Google Shape;102;p2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2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4" name="Google Shape;10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7" name="Google Shape;10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 name="Google Shape;110;p2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1" name="Google Shape;11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4">
  <p:cSld name="BLANK_2_1">
    <p:bg>
      <p:bgPr>
        <a:solidFill>
          <a:srgbClr val="F2F2F2"/>
        </a:solidFill>
        <a:effectLst/>
      </p:bgPr>
    </p:bg>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738357" y="404675"/>
            <a:ext cx="3871500" cy="7413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2000" b="1">
                <a:solidFill>
                  <a:schemeClr val="dk1"/>
                </a:solidFill>
              </a:defRPr>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116" name="Google Shape;116;p29"/>
          <p:cNvSpPr txBox="1">
            <a:spLocks noGrp="1"/>
          </p:cNvSpPr>
          <p:nvPr>
            <p:ph type="sldNum" idx="12"/>
          </p:nvPr>
        </p:nvSpPr>
        <p:spPr>
          <a:xfrm>
            <a:off x="8457775" y="4896100"/>
            <a:ext cx="424500" cy="195600"/>
          </a:xfrm>
          <a:prstGeom prst="rect">
            <a:avLst/>
          </a:prstGeom>
          <a:noFill/>
          <a:ln>
            <a:noFill/>
          </a:ln>
        </p:spPr>
        <p:txBody>
          <a:bodyPr spcFirstLastPara="1" wrap="square" lIns="0" tIns="0" rIns="0" bIns="0" anchor="t" anchorCtr="0">
            <a:normAutofit/>
          </a:bodyPr>
          <a:lstStyle>
            <a:lvl1pPr lvl="0" algn="r" rtl="0">
              <a:buClr>
                <a:srgbClr val="000000"/>
              </a:buClr>
              <a:buSzPts val="900"/>
              <a:buFont typeface="Helvetica Neue Light"/>
              <a:buNone/>
              <a:defRPr sz="600" i="1">
                <a:solidFill>
                  <a:srgbClr val="55555A"/>
                </a:solidFill>
              </a:defRPr>
            </a:lvl1pPr>
            <a:lvl2pPr lvl="1" algn="r" rtl="0">
              <a:buClr>
                <a:srgbClr val="000000"/>
              </a:buClr>
              <a:buSzPts val="900"/>
              <a:buFont typeface="Helvetica Neue Light"/>
              <a:buNone/>
              <a:defRPr sz="600" i="1">
                <a:solidFill>
                  <a:srgbClr val="55555A"/>
                </a:solidFill>
              </a:defRPr>
            </a:lvl2pPr>
            <a:lvl3pPr lvl="2" algn="r" rtl="0">
              <a:buClr>
                <a:srgbClr val="000000"/>
              </a:buClr>
              <a:buSzPts val="900"/>
              <a:buFont typeface="Helvetica Neue Light"/>
              <a:buNone/>
              <a:defRPr sz="600" i="1">
                <a:solidFill>
                  <a:srgbClr val="55555A"/>
                </a:solidFill>
              </a:defRPr>
            </a:lvl3pPr>
            <a:lvl4pPr lvl="3" algn="r" rtl="0">
              <a:buClr>
                <a:srgbClr val="000000"/>
              </a:buClr>
              <a:buSzPts val="900"/>
              <a:buFont typeface="Helvetica Neue Light"/>
              <a:buNone/>
              <a:defRPr sz="600" i="1">
                <a:solidFill>
                  <a:srgbClr val="55555A"/>
                </a:solidFill>
              </a:defRPr>
            </a:lvl4pPr>
            <a:lvl5pPr lvl="4" algn="r" rtl="0">
              <a:buClr>
                <a:srgbClr val="000000"/>
              </a:buClr>
              <a:buSzPts val="900"/>
              <a:buFont typeface="Helvetica Neue Light"/>
              <a:buNone/>
              <a:defRPr sz="600" i="1">
                <a:solidFill>
                  <a:srgbClr val="55555A"/>
                </a:solidFill>
              </a:defRPr>
            </a:lvl5pPr>
            <a:lvl6pPr lvl="5" algn="r" rtl="0">
              <a:buClr>
                <a:srgbClr val="000000"/>
              </a:buClr>
              <a:buSzPts val="900"/>
              <a:buFont typeface="Helvetica Neue Light"/>
              <a:buNone/>
              <a:defRPr sz="600" i="1">
                <a:solidFill>
                  <a:srgbClr val="55555A"/>
                </a:solidFill>
              </a:defRPr>
            </a:lvl6pPr>
            <a:lvl7pPr lvl="6" algn="r" rtl="0">
              <a:buClr>
                <a:srgbClr val="000000"/>
              </a:buClr>
              <a:buSzPts val="900"/>
              <a:buFont typeface="Helvetica Neue Light"/>
              <a:buNone/>
              <a:defRPr sz="600" i="1">
                <a:solidFill>
                  <a:srgbClr val="55555A"/>
                </a:solidFill>
              </a:defRPr>
            </a:lvl7pPr>
            <a:lvl8pPr lvl="7" algn="r" rtl="0">
              <a:buClr>
                <a:srgbClr val="000000"/>
              </a:buClr>
              <a:buSzPts val="900"/>
              <a:buFont typeface="Helvetica Neue Light"/>
              <a:buNone/>
              <a:defRPr sz="600" i="1">
                <a:solidFill>
                  <a:srgbClr val="55555A"/>
                </a:solidFill>
              </a:defRPr>
            </a:lvl8pPr>
            <a:lvl9pPr lvl="8" algn="r" rtl="0">
              <a:buClr>
                <a:srgbClr val="000000"/>
              </a:buClr>
              <a:buSzPts val="900"/>
              <a:buFont typeface="Helvetica Neue Light"/>
              <a:buNone/>
              <a:defRPr sz="600" i="1">
                <a:solidFill>
                  <a:srgbClr val="55555A"/>
                </a:solidFill>
              </a:defRPr>
            </a:lvl9pPr>
          </a:lstStyle>
          <a:p>
            <a:pPr marL="0" lvl="0" indent="0" algn="r" rtl="0">
              <a:spcBef>
                <a:spcPts val="0"/>
              </a:spcBef>
              <a:spcAft>
                <a:spcPts val="0"/>
              </a:spcAft>
              <a:buNone/>
            </a:pPr>
            <a:fld id="{00000000-1234-1234-1234-123412341234}" type="slidenum">
              <a:rPr lang="en-GB"/>
              <a:t>‹#›</a:t>
            </a:fld>
            <a:endParaRPr sz="1000" i="0"/>
          </a:p>
        </p:txBody>
      </p:sp>
      <p:sp>
        <p:nvSpPr>
          <p:cNvPr id="117" name="Google Shape;117;p29"/>
          <p:cNvSpPr txBox="1"/>
          <p:nvPr/>
        </p:nvSpPr>
        <p:spPr>
          <a:xfrm>
            <a:off x="408025" y="4829600"/>
            <a:ext cx="2247600" cy="128100"/>
          </a:xfrm>
          <a:prstGeom prst="rect">
            <a:avLst/>
          </a:prstGeom>
          <a:noFill/>
          <a:ln>
            <a:noFill/>
          </a:ln>
        </p:spPr>
        <p:txBody>
          <a:bodyPr spcFirstLastPara="1" wrap="square" lIns="54000" tIns="91425" rIns="91425" bIns="91425" anchor="ctr" anchorCtr="0">
            <a:noAutofit/>
          </a:bodyPr>
          <a:lstStyle/>
          <a:p>
            <a:pPr marL="0" lvl="0" indent="0" algn="l" rtl="0">
              <a:spcBef>
                <a:spcPts val="0"/>
              </a:spcBef>
              <a:spcAft>
                <a:spcPts val="0"/>
              </a:spcAft>
              <a:buNone/>
            </a:pPr>
            <a:r>
              <a:rPr lang="en-GB" sz="600" i="1">
                <a:solidFill>
                  <a:srgbClr val="55555A"/>
                </a:solidFill>
              </a:rPr>
              <a:t>Queenstown Value for Money Workshop 2022</a:t>
            </a:r>
            <a:endParaRPr sz="600" i="1">
              <a:solidFill>
                <a:srgbClr val="55555A"/>
              </a:solidFill>
            </a:endParaRPr>
          </a:p>
        </p:txBody>
      </p:sp>
      <p:sp>
        <p:nvSpPr>
          <p:cNvPr id="118" name="Google Shape;118;p29"/>
          <p:cNvSpPr/>
          <p:nvPr/>
        </p:nvSpPr>
        <p:spPr>
          <a:xfrm>
            <a:off x="257372" y="4817780"/>
            <a:ext cx="147913" cy="151200"/>
          </a:xfrm>
          <a:custGeom>
            <a:avLst/>
            <a:gdLst/>
            <a:ahLst/>
            <a:cxnLst/>
            <a:rect l="l" t="t" r="r" b="b"/>
            <a:pathLst>
              <a:path w="557" h="557" extrusionOk="0">
                <a:moveTo>
                  <a:pt x="557" y="278"/>
                </a:moveTo>
                <a:cubicBezTo>
                  <a:pt x="557" y="432"/>
                  <a:pt x="432" y="557"/>
                  <a:pt x="278" y="557"/>
                </a:cubicBezTo>
                <a:cubicBezTo>
                  <a:pt x="125" y="557"/>
                  <a:pt x="0" y="432"/>
                  <a:pt x="0" y="278"/>
                </a:cubicBezTo>
                <a:cubicBezTo>
                  <a:pt x="0" y="125"/>
                  <a:pt x="125" y="0"/>
                  <a:pt x="278" y="0"/>
                </a:cubicBezTo>
                <a:cubicBezTo>
                  <a:pt x="432" y="0"/>
                  <a:pt x="557" y="125"/>
                  <a:pt x="557" y="278"/>
                </a:cubicBezTo>
                <a:close/>
                <a:moveTo>
                  <a:pt x="339" y="305"/>
                </a:moveTo>
                <a:cubicBezTo>
                  <a:pt x="348" y="347"/>
                  <a:pt x="314" y="399"/>
                  <a:pt x="280" y="438"/>
                </a:cubicBezTo>
                <a:cubicBezTo>
                  <a:pt x="388" y="436"/>
                  <a:pt x="476" y="348"/>
                  <a:pt x="476" y="240"/>
                </a:cubicBezTo>
                <a:cubicBezTo>
                  <a:pt x="476" y="131"/>
                  <a:pt x="388" y="42"/>
                  <a:pt x="278" y="42"/>
                </a:cubicBezTo>
                <a:cubicBezTo>
                  <a:pt x="169" y="42"/>
                  <a:pt x="80" y="131"/>
                  <a:pt x="80" y="240"/>
                </a:cubicBezTo>
                <a:cubicBezTo>
                  <a:pt x="80" y="348"/>
                  <a:pt x="169" y="436"/>
                  <a:pt x="277" y="438"/>
                </a:cubicBezTo>
                <a:cubicBezTo>
                  <a:pt x="243" y="399"/>
                  <a:pt x="208" y="347"/>
                  <a:pt x="217" y="305"/>
                </a:cubicBezTo>
                <a:cubicBezTo>
                  <a:pt x="225" y="261"/>
                  <a:pt x="257" y="247"/>
                  <a:pt x="278" y="247"/>
                </a:cubicBezTo>
                <a:cubicBezTo>
                  <a:pt x="300" y="247"/>
                  <a:pt x="332" y="261"/>
                  <a:pt x="339" y="305"/>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3">
  <p:cSld name="BLANK_2">
    <p:bg>
      <p:bgPr>
        <a:solidFill>
          <a:srgbClr val="F2F2F2"/>
        </a:solidFill>
        <a:effectLst/>
      </p:bgPr>
    </p:bg>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738357" y="404675"/>
            <a:ext cx="3871500" cy="741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000" b="1">
                <a:solidFill>
                  <a:schemeClr val="dk1"/>
                </a:solidFill>
              </a:defRPr>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14" name="Google Shape;14;p4"/>
          <p:cNvSpPr/>
          <p:nvPr/>
        </p:nvSpPr>
        <p:spPr>
          <a:xfrm>
            <a:off x="257372" y="4817780"/>
            <a:ext cx="147913" cy="151200"/>
          </a:xfrm>
          <a:custGeom>
            <a:avLst/>
            <a:gdLst/>
            <a:ahLst/>
            <a:cxnLst/>
            <a:rect l="l" t="t" r="r" b="b"/>
            <a:pathLst>
              <a:path w="557" h="557" extrusionOk="0">
                <a:moveTo>
                  <a:pt x="557" y="278"/>
                </a:moveTo>
                <a:cubicBezTo>
                  <a:pt x="557" y="432"/>
                  <a:pt x="432" y="557"/>
                  <a:pt x="278" y="557"/>
                </a:cubicBezTo>
                <a:cubicBezTo>
                  <a:pt x="125" y="557"/>
                  <a:pt x="0" y="432"/>
                  <a:pt x="0" y="278"/>
                </a:cubicBezTo>
                <a:cubicBezTo>
                  <a:pt x="0" y="125"/>
                  <a:pt x="125" y="0"/>
                  <a:pt x="278" y="0"/>
                </a:cubicBezTo>
                <a:cubicBezTo>
                  <a:pt x="432" y="0"/>
                  <a:pt x="557" y="125"/>
                  <a:pt x="557" y="278"/>
                </a:cubicBezTo>
                <a:close/>
                <a:moveTo>
                  <a:pt x="339" y="305"/>
                </a:moveTo>
                <a:cubicBezTo>
                  <a:pt x="348" y="347"/>
                  <a:pt x="314" y="399"/>
                  <a:pt x="280" y="438"/>
                </a:cubicBezTo>
                <a:cubicBezTo>
                  <a:pt x="388" y="436"/>
                  <a:pt x="476" y="348"/>
                  <a:pt x="476" y="240"/>
                </a:cubicBezTo>
                <a:cubicBezTo>
                  <a:pt x="476" y="131"/>
                  <a:pt x="388" y="42"/>
                  <a:pt x="278" y="42"/>
                </a:cubicBezTo>
                <a:cubicBezTo>
                  <a:pt x="169" y="42"/>
                  <a:pt x="80" y="131"/>
                  <a:pt x="80" y="240"/>
                </a:cubicBezTo>
                <a:cubicBezTo>
                  <a:pt x="80" y="348"/>
                  <a:pt x="169" y="436"/>
                  <a:pt x="277" y="438"/>
                </a:cubicBezTo>
                <a:cubicBezTo>
                  <a:pt x="243" y="399"/>
                  <a:pt x="208" y="347"/>
                  <a:pt x="217" y="305"/>
                </a:cubicBezTo>
                <a:cubicBezTo>
                  <a:pt x="225" y="261"/>
                  <a:pt x="257" y="247"/>
                  <a:pt x="278" y="247"/>
                </a:cubicBezTo>
                <a:cubicBezTo>
                  <a:pt x="300" y="247"/>
                  <a:pt x="332" y="261"/>
                  <a:pt x="339" y="305"/>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4">
  <p:cSld name="BLANK_2_1">
    <p:bg>
      <p:bgPr>
        <a:solidFill>
          <a:srgbClr val="F2F2F2"/>
        </a:solid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738357" y="404675"/>
            <a:ext cx="3871500" cy="741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000" b="1">
                <a:solidFill>
                  <a:schemeClr val="dk1"/>
                </a:solidFill>
              </a:defRPr>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18" name="Google Shape;18;p5"/>
          <p:cNvSpPr/>
          <p:nvPr/>
        </p:nvSpPr>
        <p:spPr>
          <a:xfrm>
            <a:off x="257372" y="4817780"/>
            <a:ext cx="147913" cy="151200"/>
          </a:xfrm>
          <a:custGeom>
            <a:avLst/>
            <a:gdLst/>
            <a:ahLst/>
            <a:cxnLst/>
            <a:rect l="l" t="t" r="r" b="b"/>
            <a:pathLst>
              <a:path w="557" h="557" extrusionOk="0">
                <a:moveTo>
                  <a:pt x="557" y="278"/>
                </a:moveTo>
                <a:cubicBezTo>
                  <a:pt x="557" y="432"/>
                  <a:pt x="432" y="557"/>
                  <a:pt x="278" y="557"/>
                </a:cubicBezTo>
                <a:cubicBezTo>
                  <a:pt x="125" y="557"/>
                  <a:pt x="0" y="432"/>
                  <a:pt x="0" y="278"/>
                </a:cubicBezTo>
                <a:cubicBezTo>
                  <a:pt x="0" y="125"/>
                  <a:pt x="125" y="0"/>
                  <a:pt x="278" y="0"/>
                </a:cubicBezTo>
                <a:cubicBezTo>
                  <a:pt x="432" y="0"/>
                  <a:pt x="557" y="125"/>
                  <a:pt x="557" y="278"/>
                </a:cubicBezTo>
                <a:close/>
                <a:moveTo>
                  <a:pt x="339" y="305"/>
                </a:moveTo>
                <a:cubicBezTo>
                  <a:pt x="348" y="347"/>
                  <a:pt x="314" y="399"/>
                  <a:pt x="280" y="438"/>
                </a:cubicBezTo>
                <a:cubicBezTo>
                  <a:pt x="388" y="436"/>
                  <a:pt x="476" y="348"/>
                  <a:pt x="476" y="240"/>
                </a:cubicBezTo>
                <a:cubicBezTo>
                  <a:pt x="476" y="131"/>
                  <a:pt x="388" y="42"/>
                  <a:pt x="278" y="42"/>
                </a:cubicBezTo>
                <a:cubicBezTo>
                  <a:pt x="169" y="42"/>
                  <a:pt x="80" y="131"/>
                  <a:pt x="80" y="240"/>
                </a:cubicBezTo>
                <a:cubicBezTo>
                  <a:pt x="80" y="348"/>
                  <a:pt x="169" y="436"/>
                  <a:pt x="277" y="438"/>
                </a:cubicBezTo>
                <a:cubicBezTo>
                  <a:pt x="243" y="399"/>
                  <a:pt x="208" y="347"/>
                  <a:pt x="217" y="305"/>
                </a:cubicBezTo>
                <a:cubicBezTo>
                  <a:pt x="225" y="261"/>
                  <a:pt x="257" y="247"/>
                  <a:pt x="278" y="247"/>
                </a:cubicBezTo>
                <a:cubicBezTo>
                  <a:pt x="300" y="247"/>
                  <a:pt x="332" y="261"/>
                  <a:pt x="339" y="305"/>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5">
  <p:cSld name="BLANK_2_1_2">
    <p:bg>
      <p:bgPr>
        <a:solidFill>
          <a:srgbClr val="F2F2F2"/>
        </a:solidFill>
        <a:effectLst/>
      </p:bgPr>
    </p:bg>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3635075" y="1704400"/>
            <a:ext cx="4998900" cy="1355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Clr>
                <a:schemeClr val="dk2"/>
              </a:buClr>
              <a:buSzPts val="1100"/>
              <a:buAutoNum type="arabicPeriod"/>
              <a:defRPr sz="1100">
                <a:solidFill>
                  <a:schemeClr val="dk1"/>
                </a:solidFill>
              </a:defRPr>
            </a:lvl1pPr>
            <a:lvl2pPr marL="914400" lvl="1" indent="-285750">
              <a:spcBef>
                <a:spcPts val="0"/>
              </a:spcBef>
              <a:spcAft>
                <a:spcPts val="0"/>
              </a:spcAft>
              <a:buClr>
                <a:schemeClr val="dk2"/>
              </a:buClr>
              <a:buSzPts val="900"/>
              <a:buAutoNum type="alphaLcPeriod"/>
              <a:defRPr sz="900">
                <a:solidFill>
                  <a:schemeClr val="dk1"/>
                </a:solidFill>
              </a:defRPr>
            </a:lvl2pPr>
            <a:lvl3pPr marL="1371600" lvl="2" indent="-285750">
              <a:spcBef>
                <a:spcPts val="0"/>
              </a:spcBef>
              <a:spcAft>
                <a:spcPts val="0"/>
              </a:spcAft>
              <a:buClr>
                <a:schemeClr val="dk2"/>
              </a:buClr>
              <a:buSzPts val="900"/>
              <a:buAutoNum type="romanLcPeriod"/>
              <a:defRPr sz="900">
                <a:solidFill>
                  <a:schemeClr val="dk1"/>
                </a:solidFill>
              </a:defRPr>
            </a:lvl3pPr>
            <a:lvl4pPr marL="1828800" lvl="3" indent="-285750">
              <a:spcBef>
                <a:spcPts val="0"/>
              </a:spcBef>
              <a:spcAft>
                <a:spcPts val="0"/>
              </a:spcAft>
              <a:buClr>
                <a:schemeClr val="dk1"/>
              </a:buClr>
              <a:buSzPts val="900"/>
              <a:buAutoNum type="arabicPeriod"/>
              <a:defRPr sz="900">
                <a:solidFill>
                  <a:schemeClr val="dk1"/>
                </a:solidFill>
              </a:defRPr>
            </a:lvl4pPr>
            <a:lvl5pPr marL="2286000" lvl="4" indent="-285750">
              <a:spcBef>
                <a:spcPts val="0"/>
              </a:spcBef>
              <a:spcAft>
                <a:spcPts val="0"/>
              </a:spcAft>
              <a:buClr>
                <a:schemeClr val="dk1"/>
              </a:buClr>
              <a:buSzPts val="900"/>
              <a:buAutoNum type="alphaLcPeriod"/>
              <a:defRPr sz="900">
                <a:solidFill>
                  <a:schemeClr val="dk1"/>
                </a:solidFill>
              </a:defRPr>
            </a:lvl5pPr>
            <a:lvl6pPr marL="2743200" lvl="5" indent="-285750">
              <a:spcBef>
                <a:spcPts val="0"/>
              </a:spcBef>
              <a:spcAft>
                <a:spcPts val="0"/>
              </a:spcAft>
              <a:buClr>
                <a:schemeClr val="dk1"/>
              </a:buClr>
              <a:buSzPts val="900"/>
              <a:buAutoNum type="romanLcPeriod"/>
              <a:defRPr sz="900">
                <a:solidFill>
                  <a:schemeClr val="dk1"/>
                </a:solidFill>
              </a:defRPr>
            </a:lvl6pPr>
            <a:lvl7pPr marL="3200400" lvl="6" indent="-285750">
              <a:spcBef>
                <a:spcPts val="0"/>
              </a:spcBef>
              <a:spcAft>
                <a:spcPts val="0"/>
              </a:spcAft>
              <a:buClr>
                <a:schemeClr val="dk1"/>
              </a:buClr>
              <a:buSzPts val="900"/>
              <a:buAutoNum type="arabicPeriod"/>
              <a:defRPr sz="900">
                <a:solidFill>
                  <a:schemeClr val="dk1"/>
                </a:solidFill>
              </a:defRPr>
            </a:lvl7pPr>
            <a:lvl8pPr marL="3657600" lvl="7" indent="-285750">
              <a:spcBef>
                <a:spcPts val="0"/>
              </a:spcBef>
              <a:spcAft>
                <a:spcPts val="0"/>
              </a:spcAft>
              <a:buClr>
                <a:schemeClr val="dk1"/>
              </a:buClr>
              <a:buSzPts val="900"/>
              <a:buAutoNum type="alphaLcPeriod"/>
              <a:defRPr sz="900">
                <a:solidFill>
                  <a:schemeClr val="dk1"/>
                </a:solidFill>
              </a:defRPr>
            </a:lvl8pPr>
            <a:lvl9pPr marL="4114800" lvl="8" indent="-285750">
              <a:spcBef>
                <a:spcPts val="0"/>
              </a:spcBef>
              <a:spcAft>
                <a:spcPts val="0"/>
              </a:spcAft>
              <a:buClr>
                <a:schemeClr val="dk1"/>
              </a:buClr>
              <a:buSzPts val="900"/>
              <a:buAutoNum type="romanLcPeriod"/>
              <a:defRPr sz="900">
                <a:solidFill>
                  <a:schemeClr val="dk1"/>
                </a:solidFill>
              </a:defRPr>
            </a:lvl9pPr>
          </a:lstStyle>
          <a:p>
            <a:endParaRPr/>
          </a:p>
        </p:txBody>
      </p:sp>
      <p:sp>
        <p:nvSpPr>
          <p:cNvPr id="22" name="Google Shape;22;p6"/>
          <p:cNvSpPr txBox="1">
            <a:spLocks noGrp="1"/>
          </p:cNvSpPr>
          <p:nvPr>
            <p:ph type="title"/>
          </p:nvPr>
        </p:nvSpPr>
        <p:spPr>
          <a:xfrm>
            <a:off x="738357" y="404675"/>
            <a:ext cx="3871500" cy="741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000" b="1">
                <a:solidFill>
                  <a:schemeClr val="dk1"/>
                </a:solidFill>
              </a:defRPr>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23" name="Google Shape;23;p6"/>
          <p:cNvSpPr/>
          <p:nvPr/>
        </p:nvSpPr>
        <p:spPr>
          <a:xfrm>
            <a:off x="257372" y="4817780"/>
            <a:ext cx="147913" cy="151200"/>
          </a:xfrm>
          <a:custGeom>
            <a:avLst/>
            <a:gdLst/>
            <a:ahLst/>
            <a:cxnLst/>
            <a:rect l="l" t="t" r="r" b="b"/>
            <a:pathLst>
              <a:path w="557" h="557" extrusionOk="0">
                <a:moveTo>
                  <a:pt x="557" y="278"/>
                </a:moveTo>
                <a:cubicBezTo>
                  <a:pt x="557" y="432"/>
                  <a:pt x="432" y="557"/>
                  <a:pt x="278" y="557"/>
                </a:cubicBezTo>
                <a:cubicBezTo>
                  <a:pt x="125" y="557"/>
                  <a:pt x="0" y="432"/>
                  <a:pt x="0" y="278"/>
                </a:cubicBezTo>
                <a:cubicBezTo>
                  <a:pt x="0" y="125"/>
                  <a:pt x="125" y="0"/>
                  <a:pt x="278" y="0"/>
                </a:cubicBezTo>
                <a:cubicBezTo>
                  <a:pt x="432" y="0"/>
                  <a:pt x="557" y="125"/>
                  <a:pt x="557" y="278"/>
                </a:cubicBezTo>
                <a:close/>
                <a:moveTo>
                  <a:pt x="339" y="305"/>
                </a:moveTo>
                <a:cubicBezTo>
                  <a:pt x="348" y="347"/>
                  <a:pt x="314" y="399"/>
                  <a:pt x="280" y="438"/>
                </a:cubicBezTo>
                <a:cubicBezTo>
                  <a:pt x="388" y="436"/>
                  <a:pt x="476" y="348"/>
                  <a:pt x="476" y="240"/>
                </a:cubicBezTo>
                <a:cubicBezTo>
                  <a:pt x="476" y="131"/>
                  <a:pt x="388" y="42"/>
                  <a:pt x="278" y="42"/>
                </a:cubicBezTo>
                <a:cubicBezTo>
                  <a:pt x="169" y="42"/>
                  <a:pt x="80" y="131"/>
                  <a:pt x="80" y="240"/>
                </a:cubicBezTo>
                <a:cubicBezTo>
                  <a:pt x="80" y="348"/>
                  <a:pt x="169" y="436"/>
                  <a:pt x="277" y="438"/>
                </a:cubicBezTo>
                <a:cubicBezTo>
                  <a:pt x="243" y="399"/>
                  <a:pt x="208" y="347"/>
                  <a:pt x="217" y="305"/>
                </a:cubicBezTo>
                <a:cubicBezTo>
                  <a:pt x="225" y="261"/>
                  <a:pt x="257" y="247"/>
                  <a:pt x="278" y="247"/>
                </a:cubicBezTo>
                <a:cubicBezTo>
                  <a:pt x="300" y="247"/>
                  <a:pt x="332" y="261"/>
                  <a:pt x="339" y="305"/>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5 1">
  <p:cSld name="BLANK_2_1_2_1">
    <p:bg>
      <p:bgPr>
        <a:solidFill>
          <a:srgbClr val="E95F47"/>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3635075" y="1704400"/>
            <a:ext cx="4998900" cy="13551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Clr>
                <a:srgbClr val="FFFFFF"/>
              </a:buClr>
              <a:buSzPts val="1100"/>
              <a:buAutoNum type="arabicPeriod"/>
              <a:defRPr sz="1100">
                <a:solidFill>
                  <a:srgbClr val="FFFFFF"/>
                </a:solidFill>
              </a:defRPr>
            </a:lvl1pPr>
            <a:lvl2pPr marL="914400" lvl="1" indent="-285750" rtl="0">
              <a:spcBef>
                <a:spcPts val="0"/>
              </a:spcBef>
              <a:spcAft>
                <a:spcPts val="0"/>
              </a:spcAft>
              <a:buClr>
                <a:srgbClr val="FFFFFF"/>
              </a:buClr>
              <a:buSzPts val="900"/>
              <a:buAutoNum type="alphaLcPeriod"/>
              <a:defRPr sz="900">
                <a:solidFill>
                  <a:srgbClr val="FFFFFF"/>
                </a:solidFill>
              </a:defRPr>
            </a:lvl2pPr>
            <a:lvl3pPr marL="1371600" lvl="2" indent="-285750" rtl="0">
              <a:spcBef>
                <a:spcPts val="0"/>
              </a:spcBef>
              <a:spcAft>
                <a:spcPts val="0"/>
              </a:spcAft>
              <a:buClr>
                <a:srgbClr val="FFFFFF"/>
              </a:buClr>
              <a:buSzPts val="900"/>
              <a:buAutoNum type="romanLcPeriod"/>
              <a:defRPr sz="900">
                <a:solidFill>
                  <a:srgbClr val="FFFFFF"/>
                </a:solidFill>
              </a:defRPr>
            </a:lvl3pPr>
            <a:lvl4pPr marL="1828800" lvl="3" indent="-285750" rtl="0">
              <a:spcBef>
                <a:spcPts val="0"/>
              </a:spcBef>
              <a:spcAft>
                <a:spcPts val="0"/>
              </a:spcAft>
              <a:buClr>
                <a:srgbClr val="FFFFFF"/>
              </a:buClr>
              <a:buSzPts val="900"/>
              <a:buAutoNum type="arabicPeriod"/>
              <a:defRPr sz="900">
                <a:solidFill>
                  <a:srgbClr val="FFFFFF"/>
                </a:solidFill>
              </a:defRPr>
            </a:lvl4pPr>
            <a:lvl5pPr marL="2286000" lvl="4" indent="-285750" rtl="0">
              <a:spcBef>
                <a:spcPts val="0"/>
              </a:spcBef>
              <a:spcAft>
                <a:spcPts val="0"/>
              </a:spcAft>
              <a:buClr>
                <a:srgbClr val="FFFFFF"/>
              </a:buClr>
              <a:buSzPts val="900"/>
              <a:buAutoNum type="alphaLcPeriod"/>
              <a:defRPr sz="900">
                <a:solidFill>
                  <a:srgbClr val="FFFFFF"/>
                </a:solidFill>
              </a:defRPr>
            </a:lvl5pPr>
            <a:lvl6pPr marL="2743200" lvl="5" indent="-285750" rtl="0">
              <a:spcBef>
                <a:spcPts val="0"/>
              </a:spcBef>
              <a:spcAft>
                <a:spcPts val="0"/>
              </a:spcAft>
              <a:buClr>
                <a:srgbClr val="FFFFFF"/>
              </a:buClr>
              <a:buSzPts val="900"/>
              <a:buAutoNum type="romanLcPeriod"/>
              <a:defRPr sz="900">
                <a:solidFill>
                  <a:srgbClr val="FFFFFF"/>
                </a:solidFill>
              </a:defRPr>
            </a:lvl6pPr>
            <a:lvl7pPr marL="3200400" lvl="6" indent="-285750" rtl="0">
              <a:spcBef>
                <a:spcPts val="0"/>
              </a:spcBef>
              <a:spcAft>
                <a:spcPts val="0"/>
              </a:spcAft>
              <a:buClr>
                <a:srgbClr val="FFFFFF"/>
              </a:buClr>
              <a:buSzPts val="900"/>
              <a:buAutoNum type="arabicPeriod"/>
              <a:defRPr sz="900">
                <a:solidFill>
                  <a:srgbClr val="FFFFFF"/>
                </a:solidFill>
              </a:defRPr>
            </a:lvl7pPr>
            <a:lvl8pPr marL="3657600" lvl="7" indent="-285750" rtl="0">
              <a:spcBef>
                <a:spcPts val="0"/>
              </a:spcBef>
              <a:spcAft>
                <a:spcPts val="0"/>
              </a:spcAft>
              <a:buClr>
                <a:srgbClr val="FFFFFF"/>
              </a:buClr>
              <a:buSzPts val="900"/>
              <a:buAutoNum type="alphaLcPeriod"/>
              <a:defRPr sz="900">
                <a:solidFill>
                  <a:srgbClr val="FFFFFF"/>
                </a:solidFill>
              </a:defRPr>
            </a:lvl8pPr>
            <a:lvl9pPr marL="4114800" lvl="8" indent="-285750" rtl="0">
              <a:spcBef>
                <a:spcPts val="0"/>
              </a:spcBef>
              <a:spcAft>
                <a:spcPts val="0"/>
              </a:spcAft>
              <a:buClr>
                <a:srgbClr val="FFFFFF"/>
              </a:buClr>
              <a:buSzPts val="900"/>
              <a:buAutoNum type="romanLcPeriod"/>
              <a:defRPr sz="900">
                <a:solidFill>
                  <a:srgbClr val="FFFFFF"/>
                </a:solidFill>
              </a:defRPr>
            </a:lvl9pPr>
          </a:lstStyle>
          <a:p>
            <a:endParaRPr/>
          </a:p>
        </p:txBody>
      </p:sp>
      <p:sp>
        <p:nvSpPr>
          <p:cNvPr id="27" name="Google Shape;27;p7"/>
          <p:cNvSpPr txBox="1">
            <a:spLocks noGrp="1"/>
          </p:cNvSpPr>
          <p:nvPr>
            <p:ph type="title"/>
          </p:nvPr>
        </p:nvSpPr>
        <p:spPr>
          <a:xfrm>
            <a:off x="738357" y="404675"/>
            <a:ext cx="3871500" cy="741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000" b="1">
                <a:solidFill>
                  <a:srgbClr val="FFFFFF"/>
                </a:solidFill>
              </a:defRPr>
            </a:lvl1pPr>
            <a:lvl2pPr lvl="1" rtl="0">
              <a:spcBef>
                <a:spcPts val="0"/>
              </a:spcBef>
              <a:spcAft>
                <a:spcPts val="0"/>
              </a:spcAft>
              <a:buNone/>
              <a:defRPr sz="2000" b="1">
                <a:solidFill>
                  <a:srgbClr val="FFFFFF"/>
                </a:solidFill>
              </a:defRPr>
            </a:lvl2pPr>
            <a:lvl3pPr lvl="2" rtl="0">
              <a:spcBef>
                <a:spcPts val="0"/>
              </a:spcBef>
              <a:spcAft>
                <a:spcPts val="0"/>
              </a:spcAft>
              <a:buNone/>
              <a:defRPr sz="2000" b="1">
                <a:solidFill>
                  <a:srgbClr val="FFFFFF"/>
                </a:solidFill>
              </a:defRPr>
            </a:lvl3pPr>
            <a:lvl4pPr lvl="3" rtl="0">
              <a:spcBef>
                <a:spcPts val="0"/>
              </a:spcBef>
              <a:spcAft>
                <a:spcPts val="0"/>
              </a:spcAft>
              <a:buNone/>
              <a:defRPr sz="2000" b="1">
                <a:solidFill>
                  <a:srgbClr val="FFFFFF"/>
                </a:solidFill>
              </a:defRPr>
            </a:lvl4pPr>
            <a:lvl5pPr lvl="4" rtl="0">
              <a:spcBef>
                <a:spcPts val="0"/>
              </a:spcBef>
              <a:spcAft>
                <a:spcPts val="0"/>
              </a:spcAft>
              <a:buNone/>
              <a:defRPr sz="2000" b="1">
                <a:solidFill>
                  <a:srgbClr val="FFFFFF"/>
                </a:solidFill>
              </a:defRPr>
            </a:lvl5pPr>
            <a:lvl6pPr lvl="5" rtl="0">
              <a:spcBef>
                <a:spcPts val="0"/>
              </a:spcBef>
              <a:spcAft>
                <a:spcPts val="0"/>
              </a:spcAft>
              <a:buNone/>
              <a:defRPr sz="2000" b="1">
                <a:solidFill>
                  <a:srgbClr val="FFFFFF"/>
                </a:solidFill>
              </a:defRPr>
            </a:lvl6pPr>
            <a:lvl7pPr lvl="6" rtl="0">
              <a:spcBef>
                <a:spcPts val="0"/>
              </a:spcBef>
              <a:spcAft>
                <a:spcPts val="0"/>
              </a:spcAft>
              <a:buNone/>
              <a:defRPr sz="2000" b="1">
                <a:solidFill>
                  <a:srgbClr val="FFFFFF"/>
                </a:solidFill>
              </a:defRPr>
            </a:lvl7pPr>
            <a:lvl8pPr lvl="7" rtl="0">
              <a:spcBef>
                <a:spcPts val="0"/>
              </a:spcBef>
              <a:spcAft>
                <a:spcPts val="0"/>
              </a:spcAft>
              <a:buNone/>
              <a:defRPr sz="2000" b="1">
                <a:solidFill>
                  <a:srgbClr val="FFFFFF"/>
                </a:solidFill>
              </a:defRPr>
            </a:lvl8pPr>
            <a:lvl9pPr lvl="8" rtl="0">
              <a:spcBef>
                <a:spcPts val="0"/>
              </a:spcBef>
              <a:spcAft>
                <a:spcPts val="0"/>
              </a:spcAft>
              <a:buNone/>
              <a:defRPr sz="2000" b="1">
                <a:solidFill>
                  <a:srgbClr val="FFFFFF"/>
                </a:solidFill>
              </a:defRPr>
            </a:lvl9pPr>
          </a:lstStyle>
          <a:p>
            <a:endParaRPr/>
          </a:p>
        </p:txBody>
      </p:sp>
      <p:sp>
        <p:nvSpPr>
          <p:cNvPr id="28" name="Google Shape;28;p7"/>
          <p:cNvSpPr txBox="1"/>
          <p:nvPr/>
        </p:nvSpPr>
        <p:spPr>
          <a:xfrm>
            <a:off x="8457775" y="4896100"/>
            <a:ext cx="424500" cy="1956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sz="600" i="1">
                <a:solidFill>
                  <a:srgbClr val="FFFFFF"/>
                </a:solidFill>
              </a:rPr>
              <a:t>‹#›</a:t>
            </a:fld>
            <a:endParaRPr>
              <a:solidFill>
                <a:srgbClr val="FFFFFF"/>
              </a:solidFill>
            </a:endParaRPr>
          </a:p>
        </p:txBody>
      </p:sp>
      <p:sp>
        <p:nvSpPr>
          <p:cNvPr id="29" name="Google Shape;29;p7"/>
          <p:cNvSpPr txBox="1"/>
          <p:nvPr/>
        </p:nvSpPr>
        <p:spPr>
          <a:xfrm>
            <a:off x="408025" y="4829600"/>
            <a:ext cx="2247600" cy="128100"/>
          </a:xfrm>
          <a:prstGeom prst="rect">
            <a:avLst/>
          </a:prstGeom>
          <a:noFill/>
          <a:ln>
            <a:noFill/>
          </a:ln>
        </p:spPr>
        <p:txBody>
          <a:bodyPr spcFirstLastPara="1" wrap="square" lIns="54000" tIns="91425" rIns="91425" bIns="91425" anchor="ctr" anchorCtr="0">
            <a:noAutofit/>
          </a:bodyPr>
          <a:lstStyle/>
          <a:p>
            <a:pPr marL="0" lvl="0" indent="0" algn="l" rtl="0">
              <a:spcBef>
                <a:spcPts val="0"/>
              </a:spcBef>
              <a:spcAft>
                <a:spcPts val="0"/>
              </a:spcAft>
              <a:buNone/>
            </a:pPr>
            <a:r>
              <a:rPr lang="en-GB" sz="600" i="1">
                <a:solidFill>
                  <a:srgbClr val="FFFFFF"/>
                </a:solidFill>
              </a:rPr>
              <a:t>Nom de la présentation</a:t>
            </a:r>
            <a:endParaRPr sz="600" i="1">
              <a:solidFill>
                <a:srgbClr val="FFFFFF"/>
              </a:solidFill>
            </a:endParaRPr>
          </a:p>
        </p:txBody>
      </p:sp>
      <p:sp>
        <p:nvSpPr>
          <p:cNvPr id="30" name="Google Shape;30;p7"/>
          <p:cNvSpPr/>
          <p:nvPr/>
        </p:nvSpPr>
        <p:spPr>
          <a:xfrm>
            <a:off x="257372" y="4817780"/>
            <a:ext cx="147913" cy="151200"/>
          </a:xfrm>
          <a:custGeom>
            <a:avLst/>
            <a:gdLst/>
            <a:ahLst/>
            <a:cxnLst/>
            <a:rect l="l" t="t" r="r" b="b"/>
            <a:pathLst>
              <a:path w="557" h="557" extrusionOk="0">
                <a:moveTo>
                  <a:pt x="557" y="278"/>
                </a:moveTo>
                <a:cubicBezTo>
                  <a:pt x="557" y="432"/>
                  <a:pt x="432" y="557"/>
                  <a:pt x="278" y="557"/>
                </a:cubicBezTo>
                <a:cubicBezTo>
                  <a:pt x="125" y="557"/>
                  <a:pt x="0" y="432"/>
                  <a:pt x="0" y="278"/>
                </a:cubicBezTo>
                <a:cubicBezTo>
                  <a:pt x="0" y="125"/>
                  <a:pt x="125" y="0"/>
                  <a:pt x="278" y="0"/>
                </a:cubicBezTo>
                <a:cubicBezTo>
                  <a:pt x="432" y="0"/>
                  <a:pt x="557" y="125"/>
                  <a:pt x="557" y="278"/>
                </a:cubicBezTo>
                <a:close/>
                <a:moveTo>
                  <a:pt x="339" y="305"/>
                </a:moveTo>
                <a:cubicBezTo>
                  <a:pt x="348" y="347"/>
                  <a:pt x="314" y="399"/>
                  <a:pt x="280" y="438"/>
                </a:cubicBezTo>
                <a:cubicBezTo>
                  <a:pt x="388" y="436"/>
                  <a:pt x="476" y="348"/>
                  <a:pt x="476" y="240"/>
                </a:cubicBezTo>
                <a:cubicBezTo>
                  <a:pt x="476" y="131"/>
                  <a:pt x="388" y="42"/>
                  <a:pt x="278" y="42"/>
                </a:cubicBezTo>
                <a:cubicBezTo>
                  <a:pt x="169" y="42"/>
                  <a:pt x="80" y="131"/>
                  <a:pt x="80" y="240"/>
                </a:cubicBezTo>
                <a:cubicBezTo>
                  <a:pt x="80" y="348"/>
                  <a:pt x="169" y="436"/>
                  <a:pt x="277" y="438"/>
                </a:cubicBezTo>
                <a:cubicBezTo>
                  <a:pt x="243" y="399"/>
                  <a:pt x="208" y="347"/>
                  <a:pt x="217" y="305"/>
                </a:cubicBezTo>
                <a:cubicBezTo>
                  <a:pt x="225" y="261"/>
                  <a:pt x="257" y="247"/>
                  <a:pt x="278" y="247"/>
                </a:cubicBezTo>
                <a:cubicBezTo>
                  <a:pt x="300" y="247"/>
                  <a:pt x="332" y="261"/>
                  <a:pt x="339" y="30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uverture - corail - 1">
  <p:cSld name="BLANK_1">
    <p:bg>
      <p:bgPr>
        <a:solidFill>
          <a:srgbClr val="FFFFFF"/>
        </a:soli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sldNum" idx="12"/>
          </p:nvPr>
        </p:nvSpPr>
        <p:spPr>
          <a:xfrm>
            <a:off x="8610175" y="4896100"/>
            <a:ext cx="424500" cy="195600"/>
          </a:xfrm>
          <a:prstGeom prst="rect">
            <a:avLst/>
          </a:prstGeom>
          <a:noFill/>
          <a:ln>
            <a:noFill/>
          </a:ln>
        </p:spPr>
        <p:txBody>
          <a:bodyPr spcFirstLastPara="1" wrap="square" lIns="0" tIns="0" rIns="0" bIns="0" anchor="t" anchorCtr="0">
            <a:noAutofit/>
          </a:bodyPr>
          <a:lstStyle>
            <a:lvl1pPr lvl="0" algn="r" rtl="0">
              <a:buClr>
                <a:srgbClr val="000000"/>
              </a:buClr>
              <a:buSzPts val="900"/>
              <a:buFont typeface="Helvetica Neue Light"/>
              <a:buNone/>
              <a:defRPr sz="600" i="1">
                <a:solidFill>
                  <a:srgbClr val="4D5D6D"/>
                </a:solidFill>
              </a:defRPr>
            </a:lvl1pPr>
            <a:lvl2pPr lvl="1" algn="r" rtl="0">
              <a:buClr>
                <a:srgbClr val="000000"/>
              </a:buClr>
              <a:buSzPts val="900"/>
              <a:buFont typeface="Helvetica Neue Light"/>
              <a:buNone/>
              <a:defRPr sz="600" i="1">
                <a:solidFill>
                  <a:srgbClr val="4D5D6D"/>
                </a:solidFill>
              </a:defRPr>
            </a:lvl2pPr>
            <a:lvl3pPr lvl="2" algn="r" rtl="0">
              <a:buClr>
                <a:srgbClr val="000000"/>
              </a:buClr>
              <a:buSzPts val="900"/>
              <a:buFont typeface="Helvetica Neue Light"/>
              <a:buNone/>
              <a:defRPr sz="600" i="1">
                <a:solidFill>
                  <a:srgbClr val="4D5D6D"/>
                </a:solidFill>
              </a:defRPr>
            </a:lvl3pPr>
            <a:lvl4pPr lvl="3" algn="r" rtl="0">
              <a:buClr>
                <a:srgbClr val="000000"/>
              </a:buClr>
              <a:buSzPts val="900"/>
              <a:buFont typeface="Helvetica Neue Light"/>
              <a:buNone/>
              <a:defRPr sz="600" i="1">
                <a:solidFill>
                  <a:srgbClr val="4D5D6D"/>
                </a:solidFill>
              </a:defRPr>
            </a:lvl4pPr>
            <a:lvl5pPr lvl="4" algn="r" rtl="0">
              <a:buClr>
                <a:srgbClr val="000000"/>
              </a:buClr>
              <a:buSzPts val="900"/>
              <a:buFont typeface="Helvetica Neue Light"/>
              <a:buNone/>
              <a:defRPr sz="600" i="1">
                <a:solidFill>
                  <a:srgbClr val="4D5D6D"/>
                </a:solidFill>
              </a:defRPr>
            </a:lvl5pPr>
            <a:lvl6pPr lvl="5" algn="r" rtl="0">
              <a:buClr>
                <a:srgbClr val="000000"/>
              </a:buClr>
              <a:buSzPts val="900"/>
              <a:buFont typeface="Helvetica Neue Light"/>
              <a:buNone/>
              <a:defRPr sz="600" i="1">
                <a:solidFill>
                  <a:srgbClr val="4D5D6D"/>
                </a:solidFill>
              </a:defRPr>
            </a:lvl6pPr>
            <a:lvl7pPr lvl="6" algn="r" rtl="0">
              <a:buClr>
                <a:srgbClr val="000000"/>
              </a:buClr>
              <a:buSzPts val="900"/>
              <a:buFont typeface="Helvetica Neue Light"/>
              <a:buNone/>
              <a:defRPr sz="600" i="1">
                <a:solidFill>
                  <a:srgbClr val="4D5D6D"/>
                </a:solidFill>
              </a:defRPr>
            </a:lvl7pPr>
            <a:lvl8pPr lvl="7" algn="r" rtl="0">
              <a:buClr>
                <a:srgbClr val="000000"/>
              </a:buClr>
              <a:buSzPts val="900"/>
              <a:buFont typeface="Helvetica Neue Light"/>
              <a:buNone/>
              <a:defRPr sz="600" i="1">
                <a:solidFill>
                  <a:srgbClr val="4D5D6D"/>
                </a:solidFill>
              </a:defRPr>
            </a:lvl8pPr>
            <a:lvl9pPr lvl="8" algn="r" rtl="0">
              <a:buClr>
                <a:srgbClr val="000000"/>
              </a:buClr>
              <a:buSzPts val="900"/>
              <a:buFont typeface="Helvetica Neue Light"/>
              <a:buNone/>
              <a:defRPr sz="600" i="1">
                <a:solidFill>
                  <a:srgbClr val="4D5D6D"/>
                </a:solidFill>
              </a:defRPr>
            </a:lvl9pPr>
          </a:lstStyle>
          <a:p>
            <a:pPr marL="0" lvl="0" indent="0" algn="r" rtl="0">
              <a:spcBef>
                <a:spcPts val="0"/>
              </a:spcBef>
              <a:spcAft>
                <a:spcPts val="0"/>
              </a:spcAft>
              <a:buNone/>
            </a:pPr>
            <a:fld id="{00000000-1234-1234-1234-123412341234}" type="slidenum">
              <a:rPr lang="en-GB"/>
              <a:t>‹#›</a:t>
            </a:fld>
            <a:endParaRPr sz="1300" i="0">
              <a:solidFill>
                <a:schemeClr val="tx1"/>
              </a:solidFill>
            </a:endParaRPr>
          </a:p>
        </p:txBody>
      </p:sp>
      <p:sp>
        <p:nvSpPr>
          <p:cNvPr id="34" name="Google Shape;34;p8"/>
          <p:cNvSpPr txBox="1">
            <a:spLocks noGrp="1"/>
          </p:cNvSpPr>
          <p:nvPr>
            <p:ph type="subTitle" idx="1"/>
          </p:nvPr>
        </p:nvSpPr>
        <p:spPr>
          <a:xfrm>
            <a:off x="1464600" y="3078450"/>
            <a:ext cx="3668400" cy="61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900" i="1">
                <a:solidFill>
                  <a:schemeClr val="lt1"/>
                </a:solidFill>
              </a:defRPr>
            </a:lvl1pPr>
            <a:lvl2pPr lvl="1" rtl="0">
              <a:spcBef>
                <a:spcPts val="0"/>
              </a:spcBef>
              <a:spcAft>
                <a:spcPts val="0"/>
              </a:spcAft>
              <a:buNone/>
              <a:defRPr sz="900" i="1">
                <a:solidFill>
                  <a:schemeClr val="lt1"/>
                </a:solidFill>
              </a:defRPr>
            </a:lvl2pPr>
            <a:lvl3pPr lvl="2" rtl="0">
              <a:spcBef>
                <a:spcPts val="0"/>
              </a:spcBef>
              <a:spcAft>
                <a:spcPts val="0"/>
              </a:spcAft>
              <a:buNone/>
              <a:defRPr sz="900" i="1">
                <a:solidFill>
                  <a:schemeClr val="lt1"/>
                </a:solidFill>
              </a:defRPr>
            </a:lvl3pPr>
            <a:lvl4pPr lvl="3" rtl="0">
              <a:spcBef>
                <a:spcPts val="0"/>
              </a:spcBef>
              <a:spcAft>
                <a:spcPts val="0"/>
              </a:spcAft>
              <a:buNone/>
              <a:defRPr sz="900" i="1">
                <a:solidFill>
                  <a:schemeClr val="lt1"/>
                </a:solidFill>
              </a:defRPr>
            </a:lvl4pPr>
            <a:lvl5pPr lvl="4" rtl="0">
              <a:spcBef>
                <a:spcPts val="0"/>
              </a:spcBef>
              <a:spcAft>
                <a:spcPts val="0"/>
              </a:spcAft>
              <a:buNone/>
              <a:defRPr sz="900" i="1">
                <a:solidFill>
                  <a:schemeClr val="lt1"/>
                </a:solidFill>
              </a:defRPr>
            </a:lvl5pPr>
            <a:lvl6pPr lvl="5" rtl="0">
              <a:spcBef>
                <a:spcPts val="0"/>
              </a:spcBef>
              <a:spcAft>
                <a:spcPts val="0"/>
              </a:spcAft>
              <a:buNone/>
              <a:defRPr sz="900" i="1">
                <a:solidFill>
                  <a:schemeClr val="lt1"/>
                </a:solidFill>
              </a:defRPr>
            </a:lvl6pPr>
            <a:lvl7pPr lvl="6" rtl="0">
              <a:spcBef>
                <a:spcPts val="0"/>
              </a:spcBef>
              <a:spcAft>
                <a:spcPts val="0"/>
              </a:spcAft>
              <a:buNone/>
              <a:defRPr sz="900" i="1">
                <a:solidFill>
                  <a:schemeClr val="lt1"/>
                </a:solidFill>
              </a:defRPr>
            </a:lvl7pPr>
            <a:lvl8pPr lvl="7" rtl="0">
              <a:spcBef>
                <a:spcPts val="0"/>
              </a:spcBef>
              <a:spcAft>
                <a:spcPts val="0"/>
              </a:spcAft>
              <a:buNone/>
              <a:defRPr sz="900" i="1">
                <a:solidFill>
                  <a:schemeClr val="lt1"/>
                </a:solidFill>
              </a:defRPr>
            </a:lvl8pPr>
            <a:lvl9pPr lvl="8" rtl="0">
              <a:spcBef>
                <a:spcPts val="0"/>
              </a:spcBef>
              <a:spcAft>
                <a:spcPts val="0"/>
              </a:spcAft>
              <a:buNone/>
              <a:defRPr sz="900" i="1">
                <a:solidFill>
                  <a:schemeClr val="lt1"/>
                </a:solidFill>
              </a:defRPr>
            </a:lvl9pPr>
          </a:lstStyle>
          <a:p>
            <a:endParaRPr/>
          </a:p>
        </p:txBody>
      </p:sp>
      <p:sp>
        <p:nvSpPr>
          <p:cNvPr id="35" name="Google Shape;35;p8"/>
          <p:cNvSpPr txBox="1">
            <a:spLocks noGrp="1"/>
          </p:cNvSpPr>
          <p:nvPr>
            <p:ph type="title"/>
          </p:nvPr>
        </p:nvSpPr>
        <p:spPr>
          <a:xfrm>
            <a:off x="1686675" y="1445850"/>
            <a:ext cx="4444200" cy="1632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300" b="1">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36" name="Google Shape;36;p8"/>
          <p:cNvSpPr/>
          <p:nvPr/>
        </p:nvSpPr>
        <p:spPr>
          <a:xfrm>
            <a:off x="212850" y="203850"/>
            <a:ext cx="8718300" cy="4735800"/>
          </a:xfrm>
          <a:prstGeom prst="round2DiagRect">
            <a:avLst>
              <a:gd name="adj1" fmla="val 0"/>
              <a:gd name="adj2" fmla="val 4830"/>
            </a:avLst>
          </a:prstGeom>
          <a:solidFill>
            <a:srgbClr val="E95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uverture - corail - 2">
  <p:cSld name="BLANK_1_1">
    <p:bg>
      <p:bgPr>
        <a:solidFill>
          <a:srgbClr val="FFFFFF"/>
        </a:solidFill>
        <a:effectLst/>
      </p:bgPr>
    </p:bg>
    <p:spTree>
      <p:nvGrpSpPr>
        <p:cNvPr id="1" name="Shape 37"/>
        <p:cNvGrpSpPr/>
        <p:nvPr/>
      </p:nvGrpSpPr>
      <p:grpSpPr>
        <a:xfrm>
          <a:off x="0" y="0"/>
          <a:ext cx="0" cy="0"/>
          <a:chOff x="0" y="0"/>
          <a:chExt cx="0" cy="0"/>
        </a:xfrm>
      </p:grpSpPr>
      <p:sp>
        <p:nvSpPr>
          <p:cNvPr id="38" name="Google Shape;38;p9"/>
          <p:cNvSpPr/>
          <p:nvPr/>
        </p:nvSpPr>
        <p:spPr>
          <a:xfrm>
            <a:off x="212850" y="203850"/>
            <a:ext cx="8718300" cy="4735800"/>
          </a:xfrm>
          <a:prstGeom prst="round2DiagRect">
            <a:avLst>
              <a:gd name="adj1" fmla="val 0"/>
              <a:gd name="adj2" fmla="val 4830"/>
            </a:avLst>
          </a:prstGeom>
          <a:solidFill>
            <a:srgbClr val="E95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sldNum" idx="12"/>
          </p:nvPr>
        </p:nvSpPr>
        <p:spPr>
          <a:xfrm>
            <a:off x="8610175" y="4896100"/>
            <a:ext cx="424500" cy="195600"/>
          </a:xfrm>
          <a:prstGeom prst="rect">
            <a:avLst/>
          </a:prstGeom>
          <a:noFill/>
          <a:ln>
            <a:noFill/>
          </a:ln>
        </p:spPr>
        <p:txBody>
          <a:bodyPr spcFirstLastPara="1" wrap="square" lIns="0" tIns="0" rIns="0" bIns="0" anchor="t" anchorCtr="0">
            <a:noAutofit/>
          </a:bodyPr>
          <a:lstStyle>
            <a:lvl1pPr lvl="0" algn="r" rtl="0">
              <a:buClr>
                <a:srgbClr val="000000"/>
              </a:buClr>
              <a:buSzPts val="900"/>
              <a:buFont typeface="Helvetica Neue Light"/>
              <a:buNone/>
              <a:defRPr sz="600" i="1">
                <a:solidFill>
                  <a:srgbClr val="4D5D6D"/>
                </a:solidFill>
              </a:defRPr>
            </a:lvl1pPr>
            <a:lvl2pPr lvl="1" algn="r" rtl="0">
              <a:buClr>
                <a:srgbClr val="000000"/>
              </a:buClr>
              <a:buSzPts val="900"/>
              <a:buFont typeface="Helvetica Neue Light"/>
              <a:buNone/>
              <a:defRPr sz="600" i="1">
                <a:solidFill>
                  <a:srgbClr val="4D5D6D"/>
                </a:solidFill>
              </a:defRPr>
            </a:lvl2pPr>
            <a:lvl3pPr lvl="2" algn="r" rtl="0">
              <a:buClr>
                <a:srgbClr val="000000"/>
              </a:buClr>
              <a:buSzPts val="900"/>
              <a:buFont typeface="Helvetica Neue Light"/>
              <a:buNone/>
              <a:defRPr sz="600" i="1">
                <a:solidFill>
                  <a:srgbClr val="4D5D6D"/>
                </a:solidFill>
              </a:defRPr>
            </a:lvl3pPr>
            <a:lvl4pPr lvl="3" algn="r" rtl="0">
              <a:buClr>
                <a:srgbClr val="000000"/>
              </a:buClr>
              <a:buSzPts val="900"/>
              <a:buFont typeface="Helvetica Neue Light"/>
              <a:buNone/>
              <a:defRPr sz="600" i="1">
                <a:solidFill>
                  <a:srgbClr val="4D5D6D"/>
                </a:solidFill>
              </a:defRPr>
            </a:lvl4pPr>
            <a:lvl5pPr lvl="4" algn="r" rtl="0">
              <a:buClr>
                <a:srgbClr val="000000"/>
              </a:buClr>
              <a:buSzPts val="900"/>
              <a:buFont typeface="Helvetica Neue Light"/>
              <a:buNone/>
              <a:defRPr sz="600" i="1">
                <a:solidFill>
                  <a:srgbClr val="4D5D6D"/>
                </a:solidFill>
              </a:defRPr>
            </a:lvl5pPr>
            <a:lvl6pPr lvl="5" algn="r" rtl="0">
              <a:buClr>
                <a:srgbClr val="000000"/>
              </a:buClr>
              <a:buSzPts val="900"/>
              <a:buFont typeface="Helvetica Neue Light"/>
              <a:buNone/>
              <a:defRPr sz="600" i="1">
                <a:solidFill>
                  <a:srgbClr val="4D5D6D"/>
                </a:solidFill>
              </a:defRPr>
            </a:lvl6pPr>
            <a:lvl7pPr lvl="6" algn="r" rtl="0">
              <a:buClr>
                <a:srgbClr val="000000"/>
              </a:buClr>
              <a:buSzPts val="900"/>
              <a:buFont typeface="Helvetica Neue Light"/>
              <a:buNone/>
              <a:defRPr sz="600" i="1">
                <a:solidFill>
                  <a:srgbClr val="4D5D6D"/>
                </a:solidFill>
              </a:defRPr>
            </a:lvl7pPr>
            <a:lvl8pPr lvl="7" algn="r" rtl="0">
              <a:buClr>
                <a:srgbClr val="000000"/>
              </a:buClr>
              <a:buSzPts val="900"/>
              <a:buFont typeface="Helvetica Neue Light"/>
              <a:buNone/>
              <a:defRPr sz="600" i="1">
                <a:solidFill>
                  <a:srgbClr val="4D5D6D"/>
                </a:solidFill>
              </a:defRPr>
            </a:lvl8pPr>
            <a:lvl9pPr lvl="8" algn="r" rtl="0">
              <a:buClr>
                <a:srgbClr val="000000"/>
              </a:buClr>
              <a:buSzPts val="900"/>
              <a:buFont typeface="Helvetica Neue Light"/>
              <a:buNone/>
              <a:defRPr sz="600" i="1">
                <a:solidFill>
                  <a:srgbClr val="4D5D6D"/>
                </a:solidFill>
              </a:defRPr>
            </a:lvl9pPr>
          </a:lstStyle>
          <a:p>
            <a:pPr marL="0" lvl="0" indent="0" algn="r" rtl="0">
              <a:spcBef>
                <a:spcPts val="0"/>
              </a:spcBef>
              <a:spcAft>
                <a:spcPts val="0"/>
              </a:spcAft>
              <a:buNone/>
            </a:pPr>
            <a:fld id="{00000000-1234-1234-1234-123412341234}" type="slidenum">
              <a:rPr lang="en-GB"/>
              <a:t>‹#›</a:t>
            </a:fld>
            <a:endParaRPr sz="1300" i="0">
              <a:solidFill>
                <a:schemeClr val="tx1"/>
              </a:solidFill>
            </a:endParaRPr>
          </a:p>
        </p:txBody>
      </p:sp>
      <p:sp>
        <p:nvSpPr>
          <p:cNvPr id="40" name="Google Shape;40;p9"/>
          <p:cNvSpPr txBox="1">
            <a:spLocks noGrp="1"/>
          </p:cNvSpPr>
          <p:nvPr>
            <p:ph type="subTitle" idx="1"/>
          </p:nvPr>
        </p:nvSpPr>
        <p:spPr>
          <a:xfrm>
            <a:off x="1760700" y="3078450"/>
            <a:ext cx="2890800" cy="61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900" i="1">
                <a:solidFill>
                  <a:schemeClr val="lt1"/>
                </a:solidFill>
              </a:defRPr>
            </a:lvl1pPr>
            <a:lvl2pPr lvl="1" rtl="0">
              <a:spcBef>
                <a:spcPts val="0"/>
              </a:spcBef>
              <a:spcAft>
                <a:spcPts val="0"/>
              </a:spcAft>
              <a:buNone/>
              <a:defRPr sz="900" i="1">
                <a:solidFill>
                  <a:schemeClr val="lt1"/>
                </a:solidFill>
              </a:defRPr>
            </a:lvl2pPr>
            <a:lvl3pPr lvl="2" rtl="0">
              <a:spcBef>
                <a:spcPts val="0"/>
              </a:spcBef>
              <a:spcAft>
                <a:spcPts val="0"/>
              </a:spcAft>
              <a:buNone/>
              <a:defRPr sz="900" i="1">
                <a:solidFill>
                  <a:schemeClr val="lt1"/>
                </a:solidFill>
              </a:defRPr>
            </a:lvl3pPr>
            <a:lvl4pPr lvl="3" rtl="0">
              <a:spcBef>
                <a:spcPts val="0"/>
              </a:spcBef>
              <a:spcAft>
                <a:spcPts val="0"/>
              </a:spcAft>
              <a:buNone/>
              <a:defRPr sz="900" i="1">
                <a:solidFill>
                  <a:schemeClr val="lt1"/>
                </a:solidFill>
              </a:defRPr>
            </a:lvl4pPr>
            <a:lvl5pPr lvl="4" rtl="0">
              <a:spcBef>
                <a:spcPts val="0"/>
              </a:spcBef>
              <a:spcAft>
                <a:spcPts val="0"/>
              </a:spcAft>
              <a:buNone/>
              <a:defRPr sz="900" i="1">
                <a:solidFill>
                  <a:schemeClr val="lt1"/>
                </a:solidFill>
              </a:defRPr>
            </a:lvl5pPr>
            <a:lvl6pPr lvl="5" rtl="0">
              <a:spcBef>
                <a:spcPts val="0"/>
              </a:spcBef>
              <a:spcAft>
                <a:spcPts val="0"/>
              </a:spcAft>
              <a:buNone/>
              <a:defRPr sz="900" i="1">
                <a:solidFill>
                  <a:schemeClr val="lt1"/>
                </a:solidFill>
              </a:defRPr>
            </a:lvl6pPr>
            <a:lvl7pPr lvl="6" rtl="0">
              <a:spcBef>
                <a:spcPts val="0"/>
              </a:spcBef>
              <a:spcAft>
                <a:spcPts val="0"/>
              </a:spcAft>
              <a:buNone/>
              <a:defRPr sz="900" i="1">
                <a:solidFill>
                  <a:schemeClr val="lt1"/>
                </a:solidFill>
              </a:defRPr>
            </a:lvl7pPr>
            <a:lvl8pPr lvl="7" rtl="0">
              <a:spcBef>
                <a:spcPts val="0"/>
              </a:spcBef>
              <a:spcAft>
                <a:spcPts val="0"/>
              </a:spcAft>
              <a:buNone/>
              <a:defRPr sz="900" i="1">
                <a:solidFill>
                  <a:schemeClr val="lt1"/>
                </a:solidFill>
              </a:defRPr>
            </a:lvl8pPr>
            <a:lvl9pPr lvl="8" rtl="0">
              <a:spcBef>
                <a:spcPts val="0"/>
              </a:spcBef>
              <a:spcAft>
                <a:spcPts val="0"/>
              </a:spcAft>
              <a:buNone/>
              <a:defRPr sz="900" i="1">
                <a:solidFill>
                  <a:schemeClr val="lt1"/>
                </a:solidFill>
              </a:defRPr>
            </a:lvl9pPr>
          </a:lstStyle>
          <a:p>
            <a:endParaRPr/>
          </a:p>
        </p:txBody>
      </p:sp>
      <p:sp>
        <p:nvSpPr>
          <p:cNvPr id="41" name="Google Shape;41;p9"/>
          <p:cNvSpPr txBox="1">
            <a:spLocks noGrp="1"/>
          </p:cNvSpPr>
          <p:nvPr>
            <p:ph type="title"/>
          </p:nvPr>
        </p:nvSpPr>
        <p:spPr>
          <a:xfrm>
            <a:off x="1438475" y="1445860"/>
            <a:ext cx="4444200" cy="1632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300" b="1">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42"/>
        <p:cNvGrpSpPr/>
        <p:nvPr/>
      </p:nvGrpSpPr>
      <p:grpSpPr>
        <a:xfrm>
          <a:off x="0" y="0"/>
          <a:ext cx="0" cy="0"/>
          <a:chOff x="0" y="0"/>
          <a:chExt cx="0" cy="0"/>
        </a:xfrm>
      </p:grpSpPr>
      <p:sp>
        <p:nvSpPr>
          <p:cNvPr id="43" name="Google Shape;43;p10"/>
          <p:cNvSpPr>
            <a:spLocks noGrp="1"/>
          </p:cNvSpPr>
          <p:nvPr>
            <p:ph type="title"/>
          </p:nvPr>
        </p:nvSpPr>
        <p:spPr>
          <a:xfrm>
            <a:off x="217885" y="169069"/>
            <a:ext cx="8709000" cy="468600"/>
          </a:xfrm>
          <a:prstGeom prst="round2DiagRect">
            <a:avLst>
              <a:gd name="adj1" fmla="val 0"/>
              <a:gd name="adj2" fmla="val 44917"/>
            </a:avLst>
          </a:prstGeom>
          <a:solidFill>
            <a:schemeClr val="lt2"/>
          </a:solidFill>
          <a:ln>
            <a:noFill/>
          </a:ln>
        </p:spPr>
        <p:txBody>
          <a:bodyPr spcFirstLastPara="1" wrap="square" lIns="68575" tIns="34275" rIns="68575" bIns="34275" anchor="ctr" anchorCtr="0">
            <a:noAutofit/>
          </a:bodyPr>
          <a:lstStyle>
            <a:lvl1pPr marR="0" lvl="0" algn="l" rtl="0">
              <a:lnSpc>
                <a:spcPct val="87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4" name="Google Shape;44;p10"/>
          <p:cNvSpPr txBox="1">
            <a:spLocks noGrp="1"/>
          </p:cNvSpPr>
          <p:nvPr>
            <p:ph type="dt" idx="10"/>
          </p:nvPr>
        </p:nvSpPr>
        <p:spPr>
          <a:xfrm>
            <a:off x="7904560" y="4877963"/>
            <a:ext cx="642900" cy="161700"/>
          </a:xfrm>
          <a:prstGeom prst="rect">
            <a:avLst/>
          </a:prstGeom>
          <a:solidFill>
            <a:schemeClr val="lt1"/>
          </a:solidFill>
          <a:ln>
            <a:noFill/>
          </a:ln>
        </p:spPr>
        <p:txBody>
          <a:bodyPr spcFirstLastPara="1" wrap="square" lIns="0" tIns="34275" rIns="0" bIns="34275" anchor="ctr" anchorCtr="0">
            <a:noAutofit/>
          </a:bodyPr>
          <a:lstStyle>
            <a:lvl1pPr marR="0" lvl="0" algn="l" rtl="0">
              <a:lnSpc>
                <a:spcPct val="87000"/>
              </a:lnSpc>
              <a:spcBef>
                <a:spcPts val="0"/>
              </a:spcBef>
              <a:spcAft>
                <a:spcPts val="0"/>
              </a:spcAft>
              <a:buClr>
                <a:schemeClr val="dk2"/>
              </a:buClr>
              <a:buSzPts val="800"/>
              <a:buFont typeface="Arial"/>
              <a:buChar char="I"/>
              <a:defRPr sz="800">
                <a:solidFill>
                  <a:schemeClr val="dk2"/>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5" name="Google Shape;45;p10"/>
          <p:cNvSpPr txBox="1">
            <a:spLocks noGrp="1"/>
          </p:cNvSpPr>
          <p:nvPr>
            <p:ph type="ftr" idx="11"/>
          </p:nvPr>
        </p:nvSpPr>
        <p:spPr>
          <a:xfrm>
            <a:off x="368735" y="4877963"/>
            <a:ext cx="665700" cy="161700"/>
          </a:xfrm>
          <a:prstGeom prst="rect">
            <a:avLst/>
          </a:prstGeom>
          <a:noFill/>
          <a:ln>
            <a:noFill/>
          </a:ln>
        </p:spPr>
        <p:txBody>
          <a:bodyPr spcFirstLastPara="1" wrap="square" lIns="68575" tIns="34275" rIns="54000" bIns="34275" anchor="ctr" anchorCtr="0">
            <a:noAutofit/>
          </a:bodyPr>
          <a:lstStyle>
            <a:lvl1pPr marR="0" lvl="0" algn="l" rtl="0">
              <a:lnSpc>
                <a:spcPct val="87000"/>
              </a:lnSpc>
              <a:spcBef>
                <a:spcPts val="0"/>
              </a:spcBef>
              <a:spcAft>
                <a:spcPts val="0"/>
              </a:spcAft>
              <a:buSzPts val="1100"/>
              <a:buNone/>
              <a:defRPr sz="800">
                <a:solidFill>
                  <a:schemeClr val="dk2"/>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6" name="Google Shape;46;p10"/>
          <p:cNvSpPr txBox="1">
            <a:spLocks noGrp="1"/>
          </p:cNvSpPr>
          <p:nvPr>
            <p:ph type="sldNum" idx="12"/>
          </p:nvPr>
        </p:nvSpPr>
        <p:spPr>
          <a:xfrm>
            <a:off x="8554504" y="4879626"/>
            <a:ext cx="297900" cy="161700"/>
          </a:xfrm>
          <a:prstGeom prst="rect">
            <a:avLst/>
          </a:prstGeom>
          <a:solidFill>
            <a:schemeClr val="lt1"/>
          </a:solidFill>
          <a:ln>
            <a:noFill/>
          </a:ln>
        </p:spPr>
        <p:txBody>
          <a:bodyPr spcFirstLastPara="1" wrap="square" lIns="0" tIns="0" rIns="0" bIns="0" anchor="ctr" anchorCtr="0">
            <a:noAutofit/>
          </a:bodyPr>
          <a:lstStyle>
            <a:lvl1pPr marL="0" marR="0" lvl="0"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rtl="0">
              <a:lnSpc>
                <a:spcPct val="87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1" name="Google Shape;71;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72" name="Google Shape;7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0"/>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30" descr="Veolia.png"/>
          <p:cNvPicPr preferRelativeResize="0"/>
          <p:nvPr/>
        </p:nvPicPr>
        <p:blipFill rotWithShape="1">
          <a:blip r:embed="rId3">
            <a:alphaModFix/>
          </a:blip>
          <a:srcRect/>
          <a:stretch/>
        </p:blipFill>
        <p:spPr>
          <a:xfrm>
            <a:off x="-1" y="139039"/>
            <a:ext cx="9144001" cy="582914"/>
          </a:xfrm>
          <a:prstGeom prst="rect">
            <a:avLst/>
          </a:prstGeom>
          <a:noFill/>
          <a:ln>
            <a:noFill/>
          </a:ln>
        </p:spPr>
      </p:pic>
      <p:sp>
        <p:nvSpPr>
          <p:cNvPr id="125" name="Google Shape;125;p30"/>
          <p:cNvSpPr txBox="1"/>
          <p:nvPr/>
        </p:nvSpPr>
        <p:spPr>
          <a:xfrm>
            <a:off x="683879" y="1759643"/>
            <a:ext cx="8253796" cy="2197633"/>
          </a:xfrm>
          <a:prstGeom prst="rect">
            <a:avLst/>
          </a:prstGeom>
          <a:noFill/>
          <a:ln>
            <a:noFill/>
          </a:ln>
        </p:spPr>
        <p:txBody>
          <a:bodyPr spcFirstLastPara="1" wrap="square" lIns="91425" tIns="91425" rIns="91425" bIns="91425" anchor="ctr" anchorCtr="0">
            <a:noAutofit/>
          </a:bodyPr>
          <a:lstStyle/>
          <a:p>
            <a:pPr>
              <a:tabLst>
                <a:tab pos="3239135" algn="l"/>
              </a:tabLst>
            </a:pPr>
            <a:r>
              <a:rPr lang="en-US" sz="3300" b="1" dirty="0">
                <a:solidFill>
                  <a:srgbClr val="FFFFFF"/>
                </a:solidFill>
              </a:rPr>
              <a:t>SUCCESSFUL IMPLEMENTATION OF ISO 55001 – PAPAKURA FRANCHISE</a:t>
            </a:r>
          </a:p>
          <a:p>
            <a:pPr>
              <a:tabLst>
                <a:tab pos="3239135" algn="l"/>
              </a:tabLst>
            </a:pPr>
            <a:r>
              <a:rPr lang="en-US" sz="2000" b="1" dirty="0">
                <a:solidFill>
                  <a:srgbClr val="FFFFFF"/>
                </a:solidFill>
              </a:rPr>
              <a:t>New Zealand Water Conference 2022</a:t>
            </a:r>
          </a:p>
          <a:p>
            <a:pPr>
              <a:tabLst>
                <a:tab pos="3239135" algn="l"/>
              </a:tabLst>
            </a:pPr>
            <a:r>
              <a:rPr lang="en-US" sz="2000" b="1" dirty="0">
                <a:solidFill>
                  <a:srgbClr val="FFFFFF"/>
                </a:solidFill>
              </a:rPr>
              <a:t>19 October 2022 </a:t>
            </a:r>
            <a:endParaRPr lang="en-NZ" sz="2000" b="1" dirty="0">
              <a:solidFill>
                <a:srgbClr val="FFFFFF"/>
              </a:solidFill>
            </a:endParaRPr>
          </a:p>
          <a:p>
            <a:pPr>
              <a:tabLst>
                <a:tab pos="3239135" algn="l"/>
              </a:tabLst>
            </a:pPr>
            <a:endParaRPr lang="en-US" sz="2000" b="1" dirty="0">
              <a:solidFill>
                <a:srgbClr val="FFFFFF"/>
              </a:solidFill>
            </a:endParaRPr>
          </a:p>
          <a:p>
            <a:pPr>
              <a:tabLst>
                <a:tab pos="3239135" algn="l"/>
              </a:tabLst>
            </a:pPr>
            <a:r>
              <a:rPr lang="en-US" sz="2000" b="1" dirty="0">
                <a:solidFill>
                  <a:srgbClr val="FFFFFF"/>
                </a:solidFill>
              </a:rPr>
              <a:t>Presented By: Yolanda Oosthuizen</a:t>
            </a:r>
          </a:p>
          <a:p>
            <a:pPr marL="0" lvl="0" indent="0" algn="l" rtl="0">
              <a:spcBef>
                <a:spcPts val="0"/>
              </a:spcBef>
              <a:spcAft>
                <a:spcPts val="0"/>
              </a:spcAft>
              <a:buNone/>
            </a:pPr>
            <a:endParaRPr sz="3300" b="1" dirty="0">
              <a:solidFill>
                <a:srgbClr val="FFFFFF"/>
              </a:solidFill>
            </a:endParaRPr>
          </a:p>
        </p:txBody>
      </p:sp>
      <p:sp>
        <p:nvSpPr>
          <p:cNvPr id="126" name="Google Shape;126;p30"/>
          <p:cNvSpPr/>
          <p:nvPr/>
        </p:nvSpPr>
        <p:spPr>
          <a:xfrm>
            <a:off x="519464" y="1585157"/>
            <a:ext cx="64523" cy="2197633"/>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EF108150-3C69-7A48-EAD7-4C4448FC7C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9" t="4375" r="1751" b="5313"/>
          <a:stretch/>
        </p:blipFill>
        <p:spPr bwMode="auto">
          <a:xfrm>
            <a:off x="5905404" y="2735360"/>
            <a:ext cx="2299335" cy="1717040"/>
          </a:xfrm>
          <a:prstGeom prst="rect">
            <a:avLst/>
          </a:prstGeom>
          <a:noFill/>
          <a:ln w="28575"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ISO 55001 Journey</a:t>
            </a:r>
            <a:endParaRPr dirty="0">
              <a:solidFill>
                <a:srgbClr val="199C69"/>
              </a:solidFill>
            </a:endParaRPr>
          </a:p>
        </p:txBody>
      </p:sp>
      <p:sp>
        <p:nvSpPr>
          <p:cNvPr id="141" name="Google Shape;141;p32"/>
          <p:cNvSpPr txBox="1"/>
          <p:nvPr/>
        </p:nvSpPr>
        <p:spPr>
          <a:xfrm>
            <a:off x="439525" y="1034775"/>
            <a:ext cx="2931600" cy="15300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endParaRPr b="1" dirty="0">
              <a:solidFill>
                <a:schemeClr val="accent6"/>
              </a:solidFill>
            </a:endParaRPr>
          </a:p>
          <a:p>
            <a:pPr marL="0" lvl="0" indent="0" algn="l" rtl="0">
              <a:spcBef>
                <a:spcPts val="100"/>
              </a:spcBef>
              <a:spcAft>
                <a:spcPts val="0"/>
              </a:spcAft>
              <a:buNone/>
            </a:pPr>
            <a:endParaRPr sz="1500" i="1" dirty="0"/>
          </a:p>
        </p:txBody>
      </p:sp>
      <p:sp>
        <p:nvSpPr>
          <p:cNvPr id="3" name="TextBox 2">
            <a:extLst>
              <a:ext uri="{FF2B5EF4-FFF2-40B4-BE49-F238E27FC236}">
                <a16:creationId xmlns:a16="http://schemas.microsoft.com/office/drawing/2014/main" id="{C48BF356-4198-DC78-D3FF-72978D7B0FE1}"/>
              </a:ext>
            </a:extLst>
          </p:cNvPr>
          <p:cNvSpPr txBox="1"/>
          <p:nvPr/>
        </p:nvSpPr>
        <p:spPr>
          <a:xfrm>
            <a:off x="572461" y="1298468"/>
            <a:ext cx="8132014" cy="3284041"/>
          </a:xfrm>
          <a:prstGeom prst="rect">
            <a:avLst/>
          </a:prstGeom>
          <a:noFill/>
        </p:spPr>
        <p:txBody>
          <a:bodyPr wrap="square">
            <a:spAutoFit/>
          </a:bodyPr>
          <a:lstStyle/>
          <a:p>
            <a:pPr>
              <a:lnSpc>
                <a:spcPct val="150000"/>
              </a:lnSpc>
            </a:pPr>
            <a:r>
              <a:rPr lang="en-NZ" dirty="0"/>
              <a:t>The journey to ISO 55001 in Papakura initially began by:</a:t>
            </a:r>
          </a:p>
          <a:p>
            <a:pPr marL="342900" indent="-342900">
              <a:lnSpc>
                <a:spcPct val="150000"/>
              </a:lnSpc>
              <a:buFont typeface="+mj-lt"/>
              <a:buAutoNum type="arabicPeriod"/>
            </a:pPr>
            <a:r>
              <a:rPr lang="en-NZ" dirty="0"/>
              <a:t>Clearly identifying and </a:t>
            </a:r>
          </a:p>
          <a:p>
            <a:pPr marL="342900" indent="-342900">
              <a:lnSpc>
                <a:spcPct val="150000"/>
              </a:lnSpc>
              <a:buFont typeface="+mj-lt"/>
              <a:buAutoNum type="arabicPeriod"/>
            </a:pPr>
            <a:r>
              <a:rPr lang="en-NZ" dirty="0"/>
              <a:t>Defining the objectives of the organization. </a:t>
            </a:r>
          </a:p>
          <a:p>
            <a:pPr>
              <a:lnSpc>
                <a:spcPct val="150000"/>
              </a:lnSpc>
            </a:pPr>
            <a:endParaRPr lang="en-NZ" dirty="0"/>
          </a:p>
          <a:p>
            <a:pPr>
              <a:lnSpc>
                <a:spcPct val="150000"/>
              </a:lnSpc>
            </a:pPr>
            <a:r>
              <a:rPr lang="en-NZ" dirty="0"/>
              <a:t>A “needs” analysis identified three objectives during the initial decision process:</a:t>
            </a:r>
          </a:p>
          <a:p>
            <a:pPr marL="342900" lvl="0" indent="-342900">
              <a:lnSpc>
                <a:spcPct val="150000"/>
              </a:lnSpc>
              <a:buFont typeface="+mj-lt"/>
              <a:buAutoNum type="arabicPeriod"/>
            </a:pPr>
            <a:r>
              <a:rPr lang="en-NZ" dirty="0"/>
              <a:t>Certification of the Papakura Franchise contract to ISO 55001:2014 (Asset management - Management systems).</a:t>
            </a:r>
          </a:p>
          <a:p>
            <a:pPr marL="342900" lvl="0" indent="-342900">
              <a:lnSpc>
                <a:spcPct val="150000"/>
              </a:lnSpc>
              <a:buFont typeface="+mj-lt"/>
              <a:buAutoNum type="arabicPeriod"/>
            </a:pPr>
            <a:r>
              <a:rPr lang="en-NZ" dirty="0"/>
              <a:t>Establishment of ISO 55001 knowledge within the Veolia New Zealand team to enable assistance with future certifications of other contracts.</a:t>
            </a:r>
          </a:p>
          <a:p>
            <a:pPr marL="342900" lvl="0" indent="-342900">
              <a:lnSpc>
                <a:spcPct val="150000"/>
              </a:lnSpc>
              <a:buFont typeface="+mj-lt"/>
              <a:buAutoNum type="arabicPeriod"/>
            </a:pPr>
            <a:r>
              <a:rPr lang="en-NZ" dirty="0"/>
              <a:t>Active buy-in and support from all stakeholders.</a:t>
            </a:r>
          </a:p>
        </p:txBody>
      </p:sp>
      <p:pic>
        <p:nvPicPr>
          <p:cNvPr id="2" name="Picture 1">
            <a:extLst>
              <a:ext uri="{FF2B5EF4-FFF2-40B4-BE49-F238E27FC236}">
                <a16:creationId xmlns:a16="http://schemas.microsoft.com/office/drawing/2014/main" id="{A4162ABE-5CF2-F6A7-9C9F-BB39FC8AB959}"/>
              </a:ext>
            </a:extLst>
          </p:cNvPr>
          <p:cNvPicPr>
            <a:picLocks noChangeAspect="1"/>
          </p:cNvPicPr>
          <p:nvPr/>
        </p:nvPicPr>
        <p:blipFill rotWithShape="1">
          <a:blip r:embed="rId3">
            <a:extLst>
              <a:ext uri="{28A0092B-C50C-407E-A947-70E740481C1C}">
                <a14:useLocalDpi xmlns:a14="http://schemas.microsoft.com/office/drawing/2010/main" val="0"/>
              </a:ext>
            </a:extLst>
          </a:blip>
          <a:srcRect r="14156"/>
          <a:stretch/>
        </p:blipFill>
        <p:spPr bwMode="auto">
          <a:xfrm>
            <a:off x="5673124" y="242704"/>
            <a:ext cx="3031351" cy="2247622"/>
          </a:xfrm>
          <a:prstGeom prst="rect">
            <a:avLst/>
          </a:prstGeom>
          <a:noFill/>
          <a:ln w="25400">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2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ISO 55001 – Readiness Assessment</a:t>
            </a:r>
            <a:endParaRPr dirty="0">
              <a:solidFill>
                <a:srgbClr val="199C69"/>
              </a:solidFill>
            </a:endParaRPr>
          </a:p>
        </p:txBody>
      </p:sp>
      <p:sp>
        <p:nvSpPr>
          <p:cNvPr id="141" name="Google Shape;141;p32"/>
          <p:cNvSpPr txBox="1"/>
          <p:nvPr/>
        </p:nvSpPr>
        <p:spPr>
          <a:xfrm>
            <a:off x="650875" y="1293196"/>
            <a:ext cx="4666476" cy="1230516"/>
          </a:xfrm>
          <a:prstGeom prst="rect">
            <a:avLst/>
          </a:prstGeom>
          <a:noFill/>
          <a:ln>
            <a:noFill/>
          </a:ln>
        </p:spPr>
        <p:txBody>
          <a:bodyPr spcFirstLastPara="1" wrap="square" lIns="91425" tIns="91425" rIns="91425" bIns="91425" anchor="t" anchorCtr="0">
            <a:noAutofit/>
          </a:bodyPr>
          <a:lstStyle/>
          <a:p>
            <a:pPr marL="342900" lvl="0" indent="-342900" algn="l" rtl="0">
              <a:lnSpc>
                <a:spcPct val="150000"/>
              </a:lnSpc>
              <a:spcBef>
                <a:spcPts val="100"/>
              </a:spcBef>
              <a:spcAft>
                <a:spcPts val="0"/>
              </a:spcAft>
              <a:buFont typeface="+mj-lt"/>
              <a:buAutoNum type="arabicPeriod"/>
            </a:pPr>
            <a:r>
              <a:rPr lang="en-NZ" dirty="0">
                <a:latin typeface="Arial" panose="020B0604020202020204" pitchFamily="34" charset="0"/>
              </a:rPr>
              <a:t>review of available literature on the development of an ISO55001 compliant Asset Management System</a:t>
            </a:r>
          </a:p>
          <a:p>
            <a:pPr marL="342900" lvl="0" indent="-342900" algn="l" rtl="0">
              <a:lnSpc>
                <a:spcPct val="150000"/>
              </a:lnSpc>
              <a:spcBef>
                <a:spcPts val="100"/>
              </a:spcBef>
              <a:spcAft>
                <a:spcPts val="0"/>
              </a:spcAft>
              <a:buFont typeface="+mj-lt"/>
              <a:buAutoNum type="arabicPeriod"/>
            </a:pPr>
            <a:r>
              <a:rPr lang="en-NZ" dirty="0">
                <a:latin typeface="Arial" panose="020B0604020202020204" pitchFamily="34" charset="0"/>
                <a:ea typeface="Arial" panose="020B0604020202020204" pitchFamily="34" charset="0"/>
              </a:rPr>
              <a:t>D</a:t>
            </a:r>
            <a:r>
              <a:rPr lang="en-NZ" dirty="0">
                <a:effectLst/>
                <a:latin typeface="Arial" panose="020B0604020202020204" pitchFamily="34" charset="0"/>
                <a:ea typeface="Arial" panose="020B0604020202020204" pitchFamily="34" charset="0"/>
              </a:rPr>
              <a:t>iscussion sessions with personnel who were previously involved with development of a system for ISO certification </a:t>
            </a:r>
          </a:p>
          <a:p>
            <a:pPr marL="342900" lvl="0" indent="-342900" algn="l" rtl="0">
              <a:lnSpc>
                <a:spcPct val="150000"/>
              </a:lnSpc>
              <a:spcBef>
                <a:spcPts val="100"/>
              </a:spcBef>
              <a:spcAft>
                <a:spcPts val="0"/>
              </a:spcAft>
              <a:buFont typeface="+mj-lt"/>
              <a:buAutoNum type="arabicPeriod"/>
            </a:pPr>
            <a:r>
              <a:rPr lang="en-NZ" dirty="0">
                <a:latin typeface="Arial" panose="020B0604020202020204" pitchFamily="34" charset="0"/>
                <a:ea typeface="Arial" panose="020B0604020202020204" pitchFamily="34" charset="0"/>
              </a:rPr>
              <a:t>K</a:t>
            </a:r>
            <a:r>
              <a:rPr lang="en-NZ" dirty="0">
                <a:effectLst/>
                <a:latin typeface="Arial" panose="020B0604020202020204" pitchFamily="34" charset="0"/>
                <a:ea typeface="Arial" panose="020B0604020202020204" pitchFamily="34" charset="0"/>
              </a:rPr>
              <a:t>ey project personnel attended training courses on advanced asset management and on ISO 55001 standards. </a:t>
            </a:r>
            <a:endParaRPr i="1" dirty="0"/>
          </a:p>
        </p:txBody>
      </p:sp>
      <p:pic>
        <p:nvPicPr>
          <p:cNvPr id="2" name="image3.png">
            <a:extLst>
              <a:ext uri="{FF2B5EF4-FFF2-40B4-BE49-F238E27FC236}">
                <a16:creationId xmlns:a16="http://schemas.microsoft.com/office/drawing/2014/main" id="{77E4273F-7DCA-98C5-AE6A-D4549FAA8752}"/>
              </a:ext>
            </a:extLst>
          </p:cNvPr>
          <p:cNvPicPr/>
          <p:nvPr/>
        </p:nvPicPr>
        <p:blipFill>
          <a:blip r:embed="rId3"/>
          <a:srcRect/>
          <a:stretch>
            <a:fillRect/>
          </a:stretch>
        </p:blipFill>
        <p:spPr>
          <a:xfrm>
            <a:off x="5584962" y="1293196"/>
            <a:ext cx="3146425" cy="3094990"/>
          </a:xfrm>
          <a:prstGeom prst="rect">
            <a:avLst/>
          </a:prstGeom>
          <a:ln/>
        </p:spPr>
      </p:pic>
      <p:sp>
        <p:nvSpPr>
          <p:cNvPr id="4" name="Google Shape;141;p32">
            <a:extLst>
              <a:ext uri="{FF2B5EF4-FFF2-40B4-BE49-F238E27FC236}">
                <a16:creationId xmlns:a16="http://schemas.microsoft.com/office/drawing/2014/main" id="{275B09BF-4964-C23E-482B-2264EEFC7A1D}"/>
              </a:ext>
            </a:extLst>
          </p:cNvPr>
          <p:cNvSpPr txBox="1"/>
          <p:nvPr/>
        </p:nvSpPr>
        <p:spPr>
          <a:xfrm>
            <a:off x="5584962" y="4388185"/>
            <a:ext cx="3146425" cy="397275"/>
          </a:xfrm>
          <a:prstGeom prst="rect">
            <a:avLst/>
          </a:prstGeom>
          <a:noFill/>
          <a:ln>
            <a:noFill/>
          </a:ln>
        </p:spPr>
        <p:txBody>
          <a:bodyPr spcFirstLastPara="1" wrap="square" lIns="91425" tIns="91425" rIns="91425" bIns="91425" anchor="t" anchorCtr="0">
            <a:noAutofit/>
          </a:bodyPr>
          <a:lstStyle/>
          <a:p>
            <a:pPr marL="0" lvl="0" indent="0" algn="ctr" rtl="0">
              <a:spcBef>
                <a:spcPts val="100"/>
              </a:spcBef>
              <a:spcAft>
                <a:spcPts val="0"/>
              </a:spcAft>
              <a:buNone/>
            </a:pPr>
            <a:r>
              <a:rPr lang="en-GB" sz="1200" b="1" i="1" dirty="0">
                <a:solidFill>
                  <a:schemeClr val="accent6"/>
                </a:solidFill>
              </a:rPr>
              <a:t>Figure 4. </a:t>
            </a:r>
            <a:r>
              <a:rPr lang="en-NZ" sz="1200" b="1" i="1" dirty="0">
                <a:solidFill>
                  <a:schemeClr val="accent6"/>
                </a:solidFill>
              </a:rPr>
              <a:t>3-Tier System Approach</a:t>
            </a:r>
            <a:endParaRPr sz="1200" b="1" i="1" dirty="0">
              <a:solidFill>
                <a:schemeClr val="accent6"/>
              </a:solidFill>
            </a:endParaRPr>
          </a:p>
          <a:p>
            <a:pPr marL="0" lvl="0" indent="0" algn="ctr" rtl="0">
              <a:spcBef>
                <a:spcPts val="100"/>
              </a:spcBef>
              <a:spcAft>
                <a:spcPts val="0"/>
              </a:spcAft>
              <a:buNone/>
            </a:pPr>
            <a:endParaRPr sz="1500" i="1" dirty="0"/>
          </a:p>
        </p:txBody>
      </p:sp>
    </p:spTree>
    <p:extLst>
      <p:ext uri="{BB962C8B-B14F-4D97-AF65-F5344CB8AC3E}">
        <p14:creationId xmlns:p14="http://schemas.microsoft.com/office/powerpoint/2010/main" val="106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ISO 55001 – Gap Analysis</a:t>
            </a:r>
            <a:endParaRPr dirty="0">
              <a:solidFill>
                <a:srgbClr val="199C69"/>
              </a:solidFill>
            </a:endParaRPr>
          </a:p>
        </p:txBody>
      </p:sp>
      <p:sp>
        <p:nvSpPr>
          <p:cNvPr id="141" name="Google Shape;141;p32"/>
          <p:cNvSpPr txBox="1"/>
          <p:nvPr/>
        </p:nvSpPr>
        <p:spPr>
          <a:xfrm>
            <a:off x="650875" y="1293196"/>
            <a:ext cx="4666476" cy="1230516"/>
          </a:xfrm>
          <a:prstGeom prst="rect">
            <a:avLst/>
          </a:prstGeom>
          <a:noFill/>
          <a:ln>
            <a:noFill/>
          </a:ln>
        </p:spPr>
        <p:txBody>
          <a:bodyPr spcFirstLastPara="1" wrap="square" lIns="91425" tIns="91425" rIns="91425" bIns="91425" anchor="t" anchorCtr="0">
            <a:noAutofit/>
          </a:bodyPr>
          <a:lstStyle/>
          <a:p>
            <a:pPr>
              <a:lnSpc>
                <a:spcPct val="115000"/>
              </a:lnSpc>
              <a:spcAft>
                <a:spcPts val="1000"/>
              </a:spcAft>
            </a:pPr>
            <a:r>
              <a:rPr lang="en-NZ" dirty="0">
                <a:effectLst/>
                <a:latin typeface="Arial" panose="020B0604020202020204" pitchFamily="34" charset="0"/>
                <a:ea typeface="Arial" panose="020B0604020202020204" pitchFamily="34" charset="0"/>
              </a:rPr>
              <a:t>Veolia identified three options for undertaking the ISO 55001 gap analysis:</a:t>
            </a:r>
            <a:endParaRPr lang="en-NZ" dirty="0">
              <a:latin typeface="Calibri" panose="020F0502020204030204" pitchFamily="34" charset="0"/>
              <a:ea typeface="Arial" panose="020B0604020202020204" pitchFamily="34" charset="0"/>
            </a:endParaRPr>
          </a:p>
          <a:p>
            <a:pPr marL="342900" indent="-342900">
              <a:lnSpc>
                <a:spcPct val="115000"/>
              </a:lnSpc>
              <a:spcAft>
                <a:spcPts val="1000"/>
              </a:spcAft>
              <a:buFont typeface="+mj-lt"/>
              <a:buAutoNum type="arabicPeriod"/>
            </a:pPr>
            <a:r>
              <a:rPr lang="en-NZ" b="1" dirty="0">
                <a:latin typeface="Arial" panose="020B0604020202020204" pitchFamily="34" charset="0"/>
              </a:rPr>
              <a:t>Option One </a:t>
            </a:r>
            <a:r>
              <a:rPr lang="en-NZ" dirty="0">
                <a:latin typeface="Arial" panose="020B0604020202020204" pitchFamily="34" charset="0"/>
              </a:rPr>
              <a:t>- Require the services of an external consultant. The costs were estimated at ranging from approximately eight thousand New Zealand dollars for a limited detail gap analysis by an external certifying body to thirty to forty thousand dollars for a detailed gap analysis by a gap analysis consultant.</a:t>
            </a:r>
          </a:p>
          <a:p>
            <a:pPr marL="342900" lvl="0" indent="-342900">
              <a:lnSpc>
                <a:spcPct val="115000"/>
              </a:lnSpc>
              <a:spcAft>
                <a:spcPts val="1000"/>
              </a:spcAft>
              <a:buFont typeface="+mj-lt"/>
              <a:buAutoNum type="arabicPeriod"/>
            </a:pPr>
            <a:r>
              <a:rPr lang="en-NZ" b="1" u="none" strike="noStrike" dirty="0">
                <a:effectLst/>
                <a:latin typeface="Arial" panose="020B0604020202020204" pitchFamily="34" charset="0"/>
                <a:ea typeface="Arial" panose="020B0604020202020204" pitchFamily="34" charset="0"/>
              </a:rPr>
              <a:t>Option Two </a:t>
            </a:r>
            <a:r>
              <a:rPr lang="en-NZ" u="none" strike="noStrike" dirty="0">
                <a:effectLst/>
                <a:latin typeface="Arial" panose="020B0604020202020204" pitchFamily="34" charset="0"/>
                <a:ea typeface="Arial" panose="020B0604020202020204" pitchFamily="34" charset="0"/>
              </a:rPr>
              <a:t>- Internal</a:t>
            </a:r>
            <a:endParaRPr lang="en-NZ" u="none" strike="noStrike"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mj-lt"/>
              <a:buAutoNum type="arabicPeriod"/>
            </a:pPr>
            <a:r>
              <a:rPr lang="en-NZ" b="1" u="none" strike="noStrike" dirty="0">
                <a:effectLst/>
                <a:latin typeface="Arial" panose="020B0604020202020204" pitchFamily="34" charset="0"/>
                <a:ea typeface="Arial" panose="020B0604020202020204" pitchFamily="34" charset="0"/>
              </a:rPr>
              <a:t>Option Three </a:t>
            </a:r>
            <a:r>
              <a:rPr lang="en-NZ" u="none" strike="noStrike" dirty="0">
                <a:effectLst/>
                <a:latin typeface="Arial" panose="020B0604020202020204" pitchFamily="34" charset="0"/>
                <a:ea typeface="Arial" panose="020B0604020202020204" pitchFamily="34" charset="0"/>
              </a:rPr>
              <a:t>- Internal with external certifying body fall back if required </a:t>
            </a:r>
            <a:endParaRPr lang="en-NZ" u="none" strike="noStrike" dirty="0">
              <a:effectLst/>
              <a:latin typeface="Calibri" panose="020F0502020204030204" pitchFamily="34" charset="0"/>
              <a:ea typeface="Calibri" panose="020F0502020204030204" pitchFamily="34" charset="0"/>
            </a:endParaRPr>
          </a:p>
        </p:txBody>
      </p:sp>
      <p:sp>
        <p:nvSpPr>
          <p:cNvPr id="3" name="Oval 2">
            <a:extLst>
              <a:ext uri="{FF2B5EF4-FFF2-40B4-BE49-F238E27FC236}">
                <a16:creationId xmlns:a16="http://schemas.microsoft.com/office/drawing/2014/main" id="{5B8B077C-D0A6-365B-1366-1FED26643429}"/>
              </a:ext>
            </a:extLst>
          </p:cNvPr>
          <p:cNvSpPr/>
          <p:nvPr/>
        </p:nvSpPr>
        <p:spPr>
          <a:xfrm>
            <a:off x="452745" y="4072538"/>
            <a:ext cx="4864606" cy="74469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4537F6AA-6CE0-664D-2315-80CB7CC4D067}"/>
              </a:ext>
            </a:extLst>
          </p:cNvPr>
          <p:cNvSpPr/>
          <p:nvPr/>
        </p:nvSpPr>
        <p:spPr>
          <a:xfrm>
            <a:off x="5453733" y="554532"/>
            <a:ext cx="3690267" cy="738664"/>
          </a:xfrm>
          <a:prstGeom prst="rect">
            <a:avLst/>
          </a:prstGeom>
          <a:noFill/>
        </p:spPr>
        <p:txBody>
          <a:bodyPr wrap="square" lIns="91440" tIns="45720" rIns="91440" bIns="45720">
            <a:spAutoFit/>
          </a:bodyPr>
          <a:lstStyle/>
          <a:p>
            <a:pPr algn="r"/>
            <a:r>
              <a:rPr lang="en-US" sz="4200" b="1" cap="none" spc="0" dirty="0">
                <a:ln w="6600">
                  <a:solidFill>
                    <a:schemeClr val="accent2"/>
                  </a:solidFill>
                  <a:prstDash val="solid"/>
                </a:ln>
                <a:solidFill>
                  <a:srgbClr val="FFFFFF"/>
                </a:solidFill>
                <a:effectLst>
                  <a:outerShdw dist="38100" dir="2700000" algn="tl" rotWithShape="0">
                    <a:schemeClr val="accent2"/>
                  </a:outerShdw>
                </a:effectLst>
              </a:rPr>
              <a:t>Integration</a:t>
            </a:r>
          </a:p>
        </p:txBody>
      </p:sp>
      <p:sp>
        <p:nvSpPr>
          <p:cNvPr id="8" name="Rectangle 7">
            <a:extLst>
              <a:ext uri="{FF2B5EF4-FFF2-40B4-BE49-F238E27FC236}">
                <a16:creationId xmlns:a16="http://schemas.microsoft.com/office/drawing/2014/main" id="{EFD2824B-ED49-8F90-8ED7-DE574AF4B0D4}"/>
              </a:ext>
            </a:extLst>
          </p:cNvPr>
          <p:cNvSpPr/>
          <p:nvPr/>
        </p:nvSpPr>
        <p:spPr>
          <a:xfrm>
            <a:off x="4734787" y="1426296"/>
            <a:ext cx="4409213" cy="738664"/>
          </a:xfrm>
          <a:prstGeom prst="rect">
            <a:avLst/>
          </a:prstGeom>
          <a:noFill/>
        </p:spPr>
        <p:txBody>
          <a:bodyPr wrap="square" lIns="91440" tIns="45720" rIns="91440" bIns="45720">
            <a:spAutoFit/>
          </a:bodyPr>
          <a:lstStyle/>
          <a:p>
            <a:pPr algn="r"/>
            <a:r>
              <a:rPr lang="en-US" sz="4200" b="1" cap="none" spc="0" dirty="0">
                <a:ln w="6600">
                  <a:solidFill>
                    <a:schemeClr val="accent2"/>
                  </a:solidFill>
                  <a:prstDash val="solid"/>
                </a:ln>
                <a:solidFill>
                  <a:srgbClr val="FFFFFF"/>
                </a:solidFill>
                <a:effectLst>
                  <a:outerShdw dist="38100" dir="2700000" algn="tl" rotWithShape="0">
                    <a:schemeClr val="accent2"/>
                  </a:outerShdw>
                </a:effectLst>
              </a:rPr>
              <a:t>Segmentation</a:t>
            </a:r>
          </a:p>
        </p:txBody>
      </p:sp>
      <p:sp>
        <p:nvSpPr>
          <p:cNvPr id="9" name="Rectangle 8">
            <a:extLst>
              <a:ext uri="{FF2B5EF4-FFF2-40B4-BE49-F238E27FC236}">
                <a16:creationId xmlns:a16="http://schemas.microsoft.com/office/drawing/2014/main" id="{3626108A-149C-333A-08B9-E249B549228A}"/>
              </a:ext>
            </a:extLst>
          </p:cNvPr>
          <p:cNvSpPr/>
          <p:nvPr/>
        </p:nvSpPr>
        <p:spPr>
          <a:xfrm>
            <a:off x="4734787" y="2394484"/>
            <a:ext cx="4409213" cy="738664"/>
          </a:xfrm>
          <a:prstGeom prst="rect">
            <a:avLst/>
          </a:prstGeom>
          <a:noFill/>
        </p:spPr>
        <p:txBody>
          <a:bodyPr wrap="square" lIns="91440" tIns="45720" rIns="91440" bIns="45720">
            <a:spAutoFit/>
          </a:bodyPr>
          <a:lstStyle/>
          <a:p>
            <a:pPr algn="r"/>
            <a:r>
              <a:rPr lang="en-US" sz="4200" b="1" cap="none" spc="0" dirty="0">
                <a:ln w="6600">
                  <a:solidFill>
                    <a:schemeClr val="accent2"/>
                  </a:solidFill>
                  <a:prstDash val="solid"/>
                </a:ln>
                <a:solidFill>
                  <a:srgbClr val="FFFFFF"/>
                </a:solidFill>
                <a:effectLst>
                  <a:outerShdw dist="38100" dir="2700000" algn="tl" rotWithShape="0">
                    <a:schemeClr val="accent2"/>
                  </a:outerShdw>
                </a:effectLst>
              </a:rPr>
              <a:t>Compliance</a:t>
            </a:r>
          </a:p>
        </p:txBody>
      </p:sp>
      <p:sp>
        <p:nvSpPr>
          <p:cNvPr id="10" name="Rectangle 9">
            <a:extLst>
              <a:ext uri="{FF2B5EF4-FFF2-40B4-BE49-F238E27FC236}">
                <a16:creationId xmlns:a16="http://schemas.microsoft.com/office/drawing/2014/main" id="{391597A5-A0B9-7806-18BC-2DB8C2BBC4E5}"/>
              </a:ext>
            </a:extLst>
          </p:cNvPr>
          <p:cNvSpPr/>
          <p:nvPr/>
        </p:nvSpPr>
        <p:spPr>
          <a:xfrm>
            <a:off x="4734787" y="3432241"/>
            <a:ext cx="4409213" cy="1384995"/>
          </a:xfrm>
          <a:prstGeom prst="rect">
            <a:avLst/>
          </a:prstGeom>
          <a:noFill/>
        </p:spPr>
        <p:txBody>
          <a:bodyPr wrap="square" lIns="91440" tIns="45720" rIns="91440" bIns="45720">
            <a:spAutoFit/>
          </a:bodyPr>
          <a:lstStyle/>
          <a:p>
            <a:pPr algn="r"/>
            <a:r>
              <a:rPr lang="en-US" sz="4200" b="1" cap="none" spc="0" dirty="0">
                <a:ln w="6600">
                  <a:solidFill>
                    <a:schemeClr val="accent2"/>
                  </a:solidFill>
                  <a:prstDash val="solid"/>
                </a:ln>
                <a:solidFill>
                  <a:srgbClr val="FFFFFF"/>
                </a:solidFill>
                <a:effectLst>
                  <a:outerShdw dist="38100" dir="2700000" algn="tl" rotWithShape="0">
                    <a:schemeClr val="accent2"/>
                  </a:outerShdw>
                </a:effectLst>
              </a:rPr>
              <a:t>Corporate Planning</a:t>
            </a:r>
          </a:p>
        </p:txBody>
      </p:sp>
    </p:spTree>
    <p:extLst>
      <p:ext uri="{BB962C8B-B14F-4D97-AF65-F5344CB8AC3E}">
        <p14:creationId xmlns:p14="http://schemas.microsoft.com/office/powerpoint/2010/main" val="41564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anim calcmode="lin" valueType="num">
                                      <p:cBhvr additive="base">
                                        <p:cTn id="7" dur="500" fill="hold"/>
                                        <p:tgtEl>
                                          <p:spTgt spid="14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
                                            <p:txEl>
                                              <p:pRg st="2" end="2"/>
                                            </p:txEl>
                                          </p:spTgt>
                                        </p:tgtEl>
                                        <p:attrNameLst>
                                          <p:attrName>style.visibility</p:attrName>
                                        </p:attrNameLst>
                                      </p:cBhvr>
                                      <p:to>
                                        <p:strVal val="visible"/>
                                      </p:to>
                                    </p:set>
                                    <p:anim calcmode="lin" valueType="num">
                                      <p:cBhvr additive="base">
                                        <p:cTn id="13" dur="500" fill="hold"/>
                                        <p:tgtEl>
                                          <p:spTgt spid="14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anim calcmode="lin" valueType="num">
                                      <p:cBhvr additive="base">
                                        <p:cTn id="19" dur="500" fill="hold"/>
                                        <p:tgtEl>
                                          <p:spTgt spid="14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ISO 55001 Gap Close-Out</a:t>
            </a:r>
            <a:endParaRPr dirty="0">
              <a:solidFill>
                <a:srgbClr val="199C69"/>
              </a:solidFill>
            </a:endParaRPr>
          </a:p>
        </p:txBody>
      </p:sp>
      <p:sp>
        <p:nvSpPr>
          <p:cNvPr id="141" name="Google Shape;141;p32"/>
          <p:cNvSpPr txBox="1"/>
          <p:nvPr/>
        </p:nvSpPr>
        <p:spPr>
          <a:xfrm>
            <a:off x="173552" y="1957685"/>
            <a:ext cx="2931600" cy="15300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endParaRPr b="1" dirty="0">
              <a:solidFill>
                <a:schemeClr val="accent6"/>
              </a:solidFill>
            </a:endParaRPr>
          </a:p>
          <a:p>
            <a:pPr marL="0" lvl="0" indent="0" algn="l" rtl="0">
              <a:spcBef>
                <a:spcPts val="100"/>
              </a:spcBef>
              <a:spcAft>
                <a:spcPts val="0"/>
              </a:spcAft>
              <a:buNone/>
            </a:pPr>
            <a:endParaRPr sz="1500" i="1" dirty="0"/>
          </a:p>
        </p:txBody>
      </p:sp>
      <p:sp>
        <p:nvSpPr>
          <p:cNvPr id="5" name="Rectangle 4">
            <a:extLst>
              <a:ext uri="{FF2B5EF4-FFF2-40B4-BE49-F238E27FC236}">
                <a16:creationId xmlns:a16="http://schemas.microsoft.com/office/drawing/2014/main" id="{A866D150-E70F-D8CC-96FC-D31E69E87425}"/>
              </a:ext>
            </a:extLst>
          </p:cNvPr>
          <p:cNvSpPr/>
          <p:nvPr/>
        </p:nvSpPr>
        <p:spPr>
          <a:xfrm>
            <a:off x="650875" y="1230727"/>
            <a:ext cx="3752076" cy="461665"/>
          </a:xfrm>
          <a:prstGeom prst="rect">
            <a:avLst/>
          </a:prstGeom>
          <a:noFill/>
        </p:spPr>
        <p:txBody>
          <a:bodyPr wrap="square" lIns="91440" tIns="45720" rIns="91440" bIns="45720">
            <a:spAutoFit/>
          </a:bodyPr>
          <a:lstStyle/>
          <a:p>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Methodology</a:t>
            </a:r>
          </a:p>
        </p:txBody>
      </p:sp>
      <p:sp>
        <p:nvSpPr>
          <p:cNvPr id="6" name="TextBox 5">
            <a:extLst>
              <a:ext uri="{FF2B5EF4-FFF2-40B4-BE49-F238E27FC236}">
                <a16:creationId xmlns:a16="http://schemas.microsoft.com/office/drawing/2014/main" id="{B6A7DDFD-44C0-5BF2-4D78-5BFDF1402EAE}"/>
              </a:ext>
            </a:extLst>
          </p:cNvPr>
          <p:cNvSpPr txBox="1"/>
          <p:nvPr/>
        </p:nvSpPr>
        <p:spPr>
          <a:xfrm>
            <a:off x="4226218" y="1396896"/>
            <a:ext cx="4704953" cy="307777"/>
          </a:xfrm>
          <a:prstGeom prst="rect">
            <a:avLst/>
          </a:prstGeom>
          <a:noFill/>
        </p:spPr>
        <p:txBody>
          <a:bodyPr wrap="square" rtlCol="0">
            <a:spAutoFit/>
          </a:bodyPr>
          <a:lstStyle/>
          <a:p>
            <a:r>
              <a:rPr lang="en-NZ" dirty="0">
                <a:latin typeface="Arial" panose="020B0604020202020204" pitchFamily="34" charset="0"/>
                <a:ea typeface="Arial" panose="020B0604020202020204" pitchFamily="34" charset="0"/>
              </a:rPr>
              <a:t>D</a:t>
            </a:r>
            <a:r>
              <a:rPr lang="en-NZ" sz="1400" dirty="0">
                <a:effectLst/>
                <a:latin typeface="Arial" panose="020B0604020202020204" pitchFamily="34" charset="0"/>
                <a:ea typeface="Arial" panose="020B0604020202020204" pitchFamily="34" charset="0"/>
              </a:rPr>
              <a:t>ependent upon the extent and nature of the gaps</a:t>
            </a:r>
            <a:endParaRPr lang="en-NZ" dirty="0"/>
          </a:p>
        </p:txBody>
      </p:sp>
      <p:sp>
        <p:nvSpPr>
          <p:cNvPr id="7" name="Rectangle 6">
            <a:extLst>
              <a:ext uri="{FF2B5EF4-FFF2-40B4-BE49-F238E27FC236}">
                <a16:creationId xmlns:a16="http://schemas.microsoft.com/office/drawing/2014/main" id="{C9C644C2-A26E-450C-5990-31BD5C6DAAB2}"/>
              </a:ext>
            </a:extLst>
          </p:cNvPr>
          <p:cNvSpPr/>
          <p:nvPr/>
        </p:nvSpPr>
        <p:spPr>
          <a:xfrm>
            <a:off x="673825" y="1873103"/>
            <a:ext cx="3752076" cy="461665"/>
          </a:xfrm>
          <a:prstGeom prst="rect">
            <a:avLst/>
          </a:prstGeom>
          <a:noFill/>
        </p:spPr>
        <p:txBody>
          <a:bodyPr wrap="square" lIns="91440" tIns="45720" rIns="91440" bIns="45720">
            <a:spAutoFit/>
          </a:bodyPr>
          <a:lstStyle/>
          <a:p>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Involvement</a:t>
            </a:r>
          </a:p>
        </p:txBody>
      </p:sp>
      <p:sp>
        <p:nvSpPr>
          <p:cNvPr id="8" name="TextBox 7">
            <a:extLst>
              <a:ext uri="{FF2B5EF4-FFF2-40B4-BE49-F238E27FC236}">
                <a16:creationId xmlns:a16="http://schemas.microsoft.com/office/drawing/2014/main" id="{091DB4B7-42A2-0AEF-9614-C2EDE1F394D7}"/>
              </a:ext>
            </a:extLst>
          </p:cNvPr>
          <p:cNvSpPr txBox="1"/>
          <p:nvPr/>
        </p:nvSpPr>
        <p:spPr>
          <a:xfrm>
            <a:off x="4226167" y="1884706"/>
            <a:ext cx="4704954" cy="738664"/>
          </a:xfrm>
          <a:prstGeom prst="rect">
            <a:avLst/>
          </a:prstGeom>
          <a:noFill/>
        </p:spPr>
        <p:txBody>
          <a:bodyPr wrap="square" rtlCol="0">
            <a:spAutoFit/>
          </a:bodyPr>
          <a:lstStyle/>
          <a:p>
            <a:r>
              <a:rPr lang="en-NZ" sz="1400" dirty="0">
                <a:effectLst/>
                <a:latin typeface="Arial" panose="020B0604020202020204" pitchFamily="34" charset="0"/>
                <a:ea typeface="Arial" panose="020B0604020202020204" pitchFamily="34" charset="0"/>
              </a:rPr>
              <a:t>Operations team, Asset Management team, Strategic Projects &amp; other Corporate departments (SHEQ, Risk Management etc.)</a:t>
            </a:r>
            <a:endParaRPr lang="en-NZ" dirty="0"/>
          </a:p>
        </p:txBody>
      </p:sp>
      <p:sp>
        <p:nvSpPr>
          <p:cNvPr id="9" name="Rectangle 8">
            <a:extLst>
              <a:ext uri="{FF2B5EF4-FFF2-40B4-BE49-F238E27FC236}">
                <a16:creationId xmlns:a16="http://schemas.microsoft.com/office/drawing/2014/main" id="{71924291-A00E-52C0-2813-310E0FB913B8}"/>
              </a:ext>
            </a:extLst>
          </p:cNvPr>
          <p:cNvSpPr/>
          <p:nvPr/>
        </p:nvSpPr>
        <p:spPr>
          <a:xfrm>
            <a:off x="650875" y="2514801"/>
            <a:ext cx="3775026" cy="461665"/>
          </a:xfrm>
          <a:prstGeom prst="rect">
            <a:avLst/>
          </a:prstGeom>
          <a:noFill/>
        </p:spPr>
        <p:txBody>
          <a:bodyPr wrap="square" lIns="91440" tIns="45720" rIns="91440" bIns="45720">
            <a:spAutoFit/>
          </a:bodyPr>
          <a:lstStyle/>
          <a:p>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Close-Out Program</a:t>
            </a:r>
          </a:p>
        </p:txBody>
      </p:sp>
      <p:sp>
        <p:nvSpPr>
          <p:cNvPr id="10" name="TextBox 9">
            <a:extLst>
              <a:ext uri="{FF2B5EF4-FFF2-40B4-BE49-F238E27FC236}">
                <a16:creationId xmlns:a16="http://schemas.microsoft.com/office/drawing/2014/main" id="{C5A922FA-58C6-3527-6840-1A61AFB91F1D}"/>
              </a:ext>
            </a:extLst>
          </p:cNvPr>
          <p:cNvSpPr txBox="1"/>
          <p:nvPr/>
        </p:nvSpPr>
        <p:spPr>
          <a:xfrm>
            <a:off x="4265495" y="2646029"/>
            <a:ext cx="4704953" cy="307777"/>
          </a:xfrm>
          <a:prstGeom prst="rect">
            <a:avLst/>
          </a:prstGeom>
          <a:noFill/>
        </p:spPr>
        <p:txBody>
          <a:bodyPr wrap="square" rtlCol="0">
            <a:spAutoFit/>
          </a:bodyPr>
          <a:lstStyle/>
          <a:p>
            <a:r>
              <a:rPr lang="en-NZ" dirty="0">
                <a:latin typeface="Arial" panose="020B0604020202020204" pitchFamily="34" charset="0"/>
                <a:ea typeface="Arial" panose="020B0604020202020204" pitchFamily="34" charset="0"/>
              </a:rPr>
              <a:t>Timeline &amp; responsibilities</a:t>
            </a:r>
            <a:endParaRPr lang="en-NZ" dirty="0"/>
          </a:p>
        </p:txBody>
      </p:sp>
      <p:sp>
        <p:nvSpPr>
          <p:cNvPr id="11" name="Arrow: Right 10">
            <a:extLst>
              <a:ext uri="{FF2B5EF4-FFF2-40B4-BE49-F238E27FC236}">
                <a16:creationId xmlns:a16="http://schemas.microsoft.com/office/drawing/2014/main" id="{2782C7FB-FFDA-9637-F649-24EF8010B740}"/>
              </a:ext>
            </a:extLst>
          </p:cNvPr>
          <p:cNvSpPr/>
          <p:nvPr/>
        </p:nvSpPr>
        <p:spPr>
          <a:xfrm>
            <a:off x="3827098" y="1455691"/>
            <a:ext cx="376517" cy="1599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Arrow: Right 11">
            <a:extLst>
              <a:ext uri="{FF2B5EF4-FFF2-40B4-BE49-F238E27FC236}">
                <a16:creationId xmlns:a16="http://schemas.microsoft.com/office/drawing/2014/main" id="{3A711020-87A5-B5FA-20D1-B1614AE91D0A}"/>
              </a:ext>
            </a:extLst>
          </p:cNvPr>
          <p:cNvSpPr/>
          <p:nvPr/>
        </p:nvSpPr>
        <p:spPr>
          <a:xfrm>
            <a:off x="3827099" y="2023980"/>
            <a:ext cx="376517" cy="1599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Arrow: Right 12">
            <a:extLst>
              <a:ext uri="{FF2B5EF4-FFF2-40B4-BE49-F238E27FC236}">
                <a16:creationId xmlns:a16="http://schemas.microsoft.com/office/drawing/2014/main" id="{92F07D2F-D413-13ED-D4A2-0CD8C741F3C9}"/>
              </a:ext>
            </a:extLst>
          </p:cNvPr>
          <p:cNvSpPr/>
          <p:nvPr/>
        </p:nvSpPr>
        <p:spPr>
          <a:xfrm>
            <a:off x="3827100" y="2710246"/>
            <a:ext cx="376517" cy="1599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BF1E77FE-F80F-63FA-A725-1265FCCB9A3E}"/>
              </a:ext>
            </a:extLst>
          </p:cNvPr>
          <p:cNvSpPr txBox="1"/>
          <p:nvPr/>
        </p:nvSpPr>
        <p:spPr>
          <a:xfrm>
            <a:off x="402985" y="3372212"/>
            <a:ext cx="2040538"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TRAINING</a:t>
            </a:r>
          </a:p>
        </p:txBody>
      </p:sp>
      <p:sp>
        <p:nvSpPr>
          <p:cNvPr id="15" name="TextBox 14">
            <a:extLst>
              <a:ext uri="{FF2B5EF4-FFF2-40B4-BE49-F238E27FC236}">
                <a16:creationId xmlns:a16="http://schemas.microsoft.com/office/drawing/2014/main" id="{CCBA07E4-8CB2-EE74-3D0D-44EB01563F3A}"/>
              </a:ext>
            </a:extLst>
          </p:cNvPr>
          <p:cNvSpPr txBox="1"/>
          <p:nvPr/>
        </p:nvSpPr>
        <p:spPr>
          <a:xfrm>
            <a:off x="410191" y="3949729"/>
            <a:ext cx="3706176"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COMMUNICATION PLAN</a:t>
            </a:r>
          </a:p>
        </p:txBody>
      </p:sp>
      <p:sp>
        <p:nvSpPr>
          <p:cNvPr id="16" name="TextBox 15">
            <a:extLst>
              <a:ext uri="{FF2B5EF4-FFF2-40B4-BE49-F238E27FC236}">
                <a16:creationId xmlns:a16="http://schemas.microsoft.com/office/drawing/2014/main" id="{A1F59E76-0B12-C350-375F-632397225949}"/>
              </a:ext>
            </a:extLst>
          </p:cNvPr>
          <p:cNvSpPr txBox="1"/>
          <p:nvPr/>
        </p:nvSpPr>
        <p:spPr>
          <a:xfrm>
            <a:off x="2806829" y="3363070"/>
            <a:ext cx="2510522"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RESOURCING</a:t>
            </a:r>
          </a:p>
        </p:txBody>
      </p:sp>
      <p:sp>
        <p:nvSpPr>
          <p:cNvPr id="17" name="TextBox 16">
            <a:extLst>
              <a:ext uri="{FF2B5EF4-FFF2-40B4-BE49-F238E27FC236}">
                <a16:creationId xmlns:a16="http://schemas.microsoft.com/office/drawing/2014/main" id="{5D6A4ADA-1170-BD70-FCFD-7ABA011AA549}"/>
              </a:ext>
            </a:extLst>
          </p:cNvPr>
          <p:cNvSpPr txBox="1"/>
          <p:nvPr/>
        </p:nvSpPr>
        <p:spPr>
          <a:xfrm>
            <a:off x="410191" y="4490978"/>
            <a:ext cx="2694961"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RISK REGISTER</a:t>
            </a:r>
          </a:p>
        </p:txBody>
      </p:sp>
      <p:sp>
        <p:nvSpPr>
          <p:cNvPr id="19" name="TextBox 18">
            <a:extLst>
              <a:ext uri="{FF2B5EF4-FFF2-40B4-BE49-F238E27FC236}">
                <a16:creationId xmlns:a16="http://schemas.microsoft.com/office/drawing/2014/main" id="{2831944C-E30C-CD43-7348-5A7FAFB76CCB}"/>
              </a:ext>
            </a:extLst>
          </p:cNvPr>
          <p:cNvSpPr txBox="1"/>
          <p:nvPr/>
        </p:nvSpPr>
        <p:spPr>
          <a:xfrm>
            <a:off x="3990338" y="3949729"/>
            <a:ext cx="4741049"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LIFECYCLE MANAGEMENT PLAN</a:t>
            </a:r>
          </a:p>
        </p:txBody>
      </p:sp>
      <p:sp>
        <p:nvSpPr>
          <p:cNvPr id="20" name="TextBox 19">
            <a:extLst>
              <a:ext uri="{FF2B5EF4-FFF2-40B4-BE49-F238E27FC236}">
                <a16:creationId xmlns:a16="http://schemas.microsoft.com/office/drawing/2014/main" id="{7B9568A0-82EA-6DD2-C10F-E9D39A2CF80E}"/>
              </a:ext>
            </a:extLst>
          </p:cNvPr>
          <p:cNvSpPr txBox="1"/>
          <p:nvPr/>
        </p:nvSpPr>
        <p:spPr>
          <a:xfrm>
            <a:off x="5166894" y="3340410"/>
            <a:ext cx="3574121"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CHANGE MANAGEMENT</a:t>
            </a:r>
          </a:p>
        </p:txBody>
      </p:sp>
      <p:sp>
        <p:nvSpPr>
          <p:cNvPr id="21" name="TextBox 20">
            <a:extLst>
              <a:ext uri="{FF2B5EF4-FFF2-40B4-BE49-F238E27FC236}">
                <a16:creationId xmlns:a16="http://schemas.microsoft.com/office/drawing/2014/main" id="{BC42EF03-F5C6-EF43-8A5F-F32DCDDEB077}"/>
              </a:ext>
            </a:extLst>
          </p:cNvPr>
          <p:cNvSpPr txBox="1"/>
          <p:nvPr/>
        </p:nvSpPr>
        <p:spPr>
          <a:xfrm>
            <a:off x="3990338" y="4490978"/>
            <a:ext cx="3926541" cy="400110"/>
          </a:xfrm>
          <a:prstGeom prst="rect">
            <a:avLst/>
          </a:prstGeom>
          <a:noFill/>
        </p:spPr>
        <p:txBody>
          <a:bodyPr wrap="square" rtlCol="0">
            <a:spAutoFit/>
          </a:bodyPr>
          <a:lstStyle/>
          <a:p>
            <a:pPr marL="342900" indent="-342900">
              <a:buFont typeface="Arial" panose="020B0604020202020204" pitchFamily="34" charset="0"/>
              <a:buChar char="•"/>
            </a:pPr>
            <a:r>
              <a:rPr lang="en-NZ" sz="2000" b="1" dirty="0"/>
              <a:t>COMPETENCY PROCESS</a:t>
            </a:r>
          </a:p>
        </p:txBody>
      </p:sp>
    </p:spTree>
    <p:extLst>
      <p:ext uri="{BB962C8B-B14F-4D97-AF65-F5344CB8AC3E}">
        <p14:creationId xmlns:p14="http://schemas.microsoft.com/office/powerpoint/2010/main" val="36236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9"/>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9"/>
          <p:cNvSpPr txBox="1"/>
          <p:nvPr/>
        </p:nvSpPr>
        <p:spPr>
          <a:xfrm>
            <a:off x="1686675" y="2320578"/>
            <a:ext cx="6637800" cy="8698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NZ" sz="3300" b="1" dirty="0">
                <a:solidFill>
                  <a:srgbClr val="FFFFFF"/>
                </a:solidFill>
              </a:rPr>
              <a:t>Lessons Learned</a:t>
            </a:r>
          </a:p>
          <a:p>
            <a:pPr marL="0" lvl="0" indent="0" algn="l" rtl="0">
              <a:spcBef>
                <a:spcPts val="0"/>
              </a:spcBef>
              <a:spcAft>
                <a:spcPts val="0"/>
              </a:spcAft>
              <a:buNone/>
            </a:pPr>
            <a:r>
              <a:rPr lang="en-NZ" sz="3300" b="1" dirty="0">
                <a:solidFill>
                  <a:srgbClr val="FFFFFF"/>
                </a:solidFill>
              </a:rPr>
              <a:t>Key Benefits</a:t>
            </a:r>
          </a:p>
          <a:p>
            <a:pPr marL="0" lvl="0" indent="0" algn="l" rtl="0">
              <a:spcBef>
                <a:spcPts val="0"/>
              </a:spcBef>
              <a:spcAft>
                <a:spcPts val="0"/>
              </a:spcAft>
              <a:buNone/>
            </a:pPr>
            <a:r>
              <a:rPr lang="en-NZ" sz="3300" b="1" dirty="0">
                <a:solidFill>
                  <a:srgbClr val="FFFFFF"/>
                </a:solidFill>
              </a:rPr>
              <a:t>Conclusion</a:t>
            </a: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p:txBody>
      </p:sp>
      <p:sp>
        <p:nvSpPr>
          <p:cNvPr id="195" name="Google Shape;195;p39"/>
          <p:cNvSpPr/>
          <p:nvPr/>
        </p:nvSpPr>
        <p:spPr>
          <a:xfrm>
            <a:off x="1464600" y="1601963"/>
            <a:ext cx="80400" cy="1599600"/>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Conclusion</a:t>
            </a:r>
            <a:endParaRPr dirty="0">
              <a:solidFill>
                <a:srgbClr val="199C69"/>
              </a:solidFill>
            </a:endParaRPr>
          </a:p>
        </p:txBody>
      </p:sp>
      <p:sp>
        <p:nvSpPr>
          <p:cNvPr id="141" name="Google Shape;141;p32"/>
          <p:cNvSpPr txBox="1"/>
          <p:nvPr/>
        </p:nvSpPr>
        <p:spPr>
          <a:xfrm>
            <a:off x="439525" y="1034775"/>
            <a:ext cx="2931600" cy="15300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endParaRPr b="1" dirty="0">
              <a:solidFill>
                <a:schemeClr val="accent6"/>
              </a:solidFill>
            </a:endParaRPr>
          </a:p>
          <a:p>
            <a:pPr marL="0" lvl="0" indent="0" algn="l" rtl="0">
              <a:spcBef>
                <a:spcPts val="100"/>
              </a:spcBef>
              <a:spcAft>
                <a:spcPts val="0"/>
              </a:spcAft>
              <a:buNone/>
            </a:pPr>
            <a:endParaRPr sz="1500" i="1" dirty="0"/>
          </a:p>
        </p:txBody>
      </p:sp>
      <p:sp>
        <p:nvSpPr>
          <p:cNvPr id="3" name="TextBox 2">
            <a:extLst>
              <a:ext uri="{FF2B5EF4-FFF2-40B4-BE49-F238E27FC236}">
                <a16:creationId xmlns:a16="http://schemas.microsoft.com/office/drawing/2014/main" id="{C48BF356-4198-DC78-D3FF-72978D7B0FE1}"/>
              </a:ext>
            </a:extLst>
          </p:cNvPr>
          <p:cNvSpPr txBox="1"/>
          <p:nvPr/>
        </p:nvSpPr>
        <p:spPr>
          <a:xfrm>
            <a:off x="572460" y="1536673"/>
            <a:ext cx="3730598" cy="1991379"/>
          </a:xfrm>
          <a:prstGeom prst="rect">
            <a:avLst/>
          </a:prstGeom>
          <a:noFill/>
        </p:spPr>
        <p:txBody>
          <a:bodyPr wrap="square">
            <a:spAutoFit/>
          </a:bodyPr>
          <a:lstStyle/>
          <a:p>
            <a:pPr lvl="0">
              <a:lnSpc>
                <a:spcPct val="150000"/>
              </a:lnSpc>
            </a:pPr>
            <a:r>
              <a:rPr lang="en-NZ" b="1" dirty="0">
                <a:solidFill>
                  <a:schemeClr val="bg2">
                    <a:lumMod val="75000"/>
                  </a:schemeClr>
                </a:solidFill>
              </a:rPr>
              <a:t>LESSONS LEARNED</a:t>
            </a:r>
          </a:p>
          <a:p>
            <a:pPr marL="285750" lvl="0" indent="-285750">
              <a:lnSpc>
                <a:spcPct val="150000"/>
              </a:lnSpc>
              <a:buFont typeface="Arial" panose="020B0604020202020204" pitchFamily="34" charset="0"/>
              <a:buChar char="•"/>
            </a:pPr>
            <a:r>
              <a:rPr lang="en-NZ" dirty="0"/>
              <a:t>Active Management buy-in</a:t>
            </a:r>
          </a:p>
          <a:p>
            <a:pPr marL="285750" lvl="0" indent="-285750">
              <a:lnSpc>
                <a:spcPct val="150000"/>
              </a:lnSpc>
              <a:buFont typeface="Arial" panose="020B0604020202020204" pitchFamily="34" charset="0"/>
              <a:buChar char="•"/>
            </a:pPr>
            <a:r>
              <a:rPr lang="en-NZ" dirty="0"/>
              <a:t>Active understanding and involvement of all management stakeholders. </a:t>
            </a:r>
          </a:p>
          <a:p>
            <a:pPr marL="285750" indent="-285750">
              <a:lnSpc>
                <a:spcPct val="150000"/>
              </a:lnSpc>
              <a:buFont typeface="Arial" panose="020B0604020202020204" pitchFamily="34" charset="0"/>
              <a:buChar char="•"/>
            </a:pPr>
            <a:r>
              <a:rPr lang="en-NZ" dirty="0"/>
              <a:t>Availability of key, un-substitutable stakeholders. </a:t>
            </a:r>
          </a:p>
        </p:txBody>
      </p:sp>
      <p:sp>
        <p:nvSpPr>
          <p:cNvPr id="2" name="TextBox 1">
            <a:extLst>
              <a:ext uri="{FF2B5EF4-FFF2-40B4-BE49-F238E27FC236}">
                <a16:creationId xmlns:a16="http://schemas.microsoft.com/office/drawing/2014/main" id="{508CA4C0-FE51-B8CA-0B13-E41935109EC4}"/>
              </a:ext>
            </a:extLst>
          </p:cNvPr>
          <p:cNvSpPr txBox="1"/>
          <p:nvPr/>
        </p:nvSpPr>
        <p:spPr>
          <a:xfrm>
            <a:off x="4840943" y="1536673"/>
            <a:ext cx="4103274" cy="2893100"/>
          </a:xfrm>
          <a:prstGeom prst="rect">
            <a:avLst/>
          </a:prstGeom>
          <a:noFill/>
        </p:spPr>
        <p:txBody>
          <a:bodyPr wrap="square">
            <a:spAutoFit/>
          </a:bodyPr>
          <a:lstStyle/>
          <a:p>
            <a:pPr lvl="0">
              <a:lnSpc>
                <a:spcPct val="150000"/>
              </a:lnSpc>
            </a:pPr>
            <a:r>
              <a:rPr lang="en-NZ" b="1" dirty="0">
                <a:solidFill>
                  <a:schemeClr val="accent2"/>
                </a:solidFill>
              </a:rPr>
              <a:t>KEY BENEFITS</a:t>
            </a:r>
          </a:p>
          <a:p>
            <a:pPr marL="285750" lvl="0" indent="-285750">
              <a:lnSpc>
                <a:spcPct val="150000"/>
              </a:lnSpc>
              <a:buFont typeface="Arial" panose="020B0604020202020204" pitchFamily="34" charset="0"/>
              <a:buChar char="•"/>
            </a:pPr>
            <a:r>
              <a:rPr lang="en-NZ" dirty="0"/>
              <a:t>Business Sustainability </a:t>
            </a:r>
          </a:p>
          <a:p>
            <a:pPr marL="285750" lvl="0" indent="-285750">
              <a:lnSpc>
                <a:spcPct val="150000"/>
              </a:lnSpc>
              <a:buFont typeface="Arial" panose="020B0604020202020204" pitchFamily="34" charset="0"/>
              <a:buChar char="•"/>
            </a:pPr>
            <a:r>
              <a:rPr lang="en-NZ" dirty="0"/>
              <a:t>Improved Asset management </a:t>
            </a:r>
          </a:p>
          <a:p>
            <a:pPr marL="285750" lvl="0" indent="-285750">
              <a:lnSpc>
                <a:spcPct val="150000"/>
              </a:lnSpc>
              <a:buFont typeface="Arial" panose="020B0604020202020204" pitchFamily="34" charset="0"/>
              <a:buChar char="•"/>
            </a:pPr>
            <a:r>
              <a:rPr lang="en-NZ" dirty="0"/>
              <a:t>Business Standardisation </a:t>
            </a:r>
          </a:p>
          <a:p>
            <a:pPr marL="285750" lvl="0" indent="-285750">
              <a:lnSpc>
                <a:spcPct val="150000"/>
              </a:lnSpc>
              <a:buFont typeface="Arial" panose="020B0604020202020204" pitchFamily="34" charset="0"/>
              <a:buChar char="•"/>
            </a:pPr>
            <a:r>
              <a:rPr lang="en-NZ" dirty="0"/>
              <a:t>Improved Business Systems Alignment </a:t>
            </a:r>
          </a:p>
          <a:p>
            <a:pPr marL="285750" lvl="0" indent="-285750">
              <a:lnSpc>
                <a:spcPct val="150000"/>
              </a:lnSpc>
              <a:buFont typeface="Arial" panose="020B0604020202020204" pitchFamily="34" charset="0"/>
              <a:buChar char="•"/>
            </a:pPr>
            <a:r>
              <a:rPr lang="en-NZ" dirty="0"/>
              <a:t>Service Delivery Efficiency and Effectiveness Improvement </a:t>
            </a:r>
          </a:p>
          <a:p>
            <a:pPr marL="285750" lvl="0" indent="-285750">
              <a:lnSpc>
                <a:spcPct val="150000"/>
              </a:lnSpc>
              <a:buFont typeface="Arial" panose="020B0604020202020204" pitchFamily="34" charset="0"/>
              <a:buChar char="•"/>
            </a:pPr>
            <a:r>
              <a:rPr lang="en-NZ" dirty="0"/>
              <a:t>Customer Assurance </a:t>
            </a:r>
          </a:p>
          <a:p>
            <a:pPr lvl="0"/>
            <a:endParaRPr lang="en-NZ" dirty="0"/>
          </a:p>
        </p:txBody>
      </p:sp>
    </p:spTree>
    <p:extLst>
      <p:ext uri="{BB962C8B-B14F-4D97-AF65-F5344CB8AC3E}">
        <p14:creationId xmlns:p14="http://schemas.microsoft.com/office/powerpoint/2010/main" val="1761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Conclusion - Summary</a:t>
            </a:r>
            <a:endParaRPr dirty="0">
              <a:solidFill>
                <a:srgbClr val="199C69"/>
              </a:solidFill>
            </a:endParaRPr>
          </a:p>
        </p:txBody>
      </p:sp>
      <p:sp>
        <p:nvSpPr>
          <p:cNvPr id="141" name="Google Shape;141;p32"/>
          <p:cNvSpPr txBox="1"/>
          <p:nvPr/>
        </p:nvSpPr>
        <p:spPr>
          <a:xfrm>
            <a:off x="439525" y="1034775"/>
            <a:ext cx="2931600" cy="15300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endParaRPr b="1" dirty="0">
              <a:solidFill>
                <a:schemeClr val="accent6"/>
              </a:solidFill>
            </a:endParaRPr>
          </a:p>
          <a:p>
            <a:pPr marL="0" lvl="0" indent="0" algn="l" rtl="0">
              <a:spcBef>
                <a:spcPts val="100"/>
              </a:spcBef>
              <a:spcAft>
                <a:spcPts val="0"/>
              </a:spcAft>
              <a:buNone/>
            </a:pPr>
            <a:endParaRPr sz="1500" i="1" dirty="0"/>
          </a:p>
        </p:txBody>
      </p:sp>
      <p:sp>
        <p:nvSpPr>
          <p:cNvPr id="5" name="TextBox 4">
            <a:extLst>
              <a:ext uri="{FF2B5EF4-FFF2-40B4-BE49-F238E27FC236}">
                <a16:creationId xmlns:a16="http://schemas.microsoft.com/office/drawing/2014/main" id="{F66C117D-C1C2-F83F-67B5-797920D35E21}"/>
              </a:ext>
            </a:extLst>
          </p:cNvPr>
          <p:cNvSpPr txBox="1"/>
          <p:nvPr/>
        </p:nvSpPr>
        <p:spPr>
          <a:xfrm>
            <a:off x="650875" y="1085375"/>
            <a:ext cx="8377864" cy="3812390"/>
          </a:xfrm>
          <a:prstGeom prst="rect">
            <a:avLst/>
          </a:prstGeom>
          <a:noFill/>
        </p:spPr>
        <p:txBody>
          <a:bodyPr wrap="square">
            <a:spAutoFit/>
          </a:bodyPr>
          <a:lstStyle/>
          <a:p>
            <a:pPr marL="342900" indent="-342900" algn="just">
              <a:spcBef>
                <a:spcPts val="1200"/>
              </a:spcBef>
              <a:spcAft>
                <a:spcPts val="600"/>
              </a:spcAft>
              <a:buFont typeface="+mj-lt"/>
              <a:buAutoNum type="arabicPeriod"/>
            </a:pPr>
            <a:r>
              <a:rPr lang="en-NZ" sz="1400" dirty="0">
                <a:effectLst/>
                <a:latin typeface="Arial" panose="020B0604020202020204" pitchFamily="34" charset="0"/>
                <a:ea typeface="Arial" panose="020B0604020202020204" pitchFamily="34" charset="0"/>
              </a:rPr>
              <a:t>ISO 55001 standard provides a framework for efficient </a:t>
            </a:r>
            <a:r>
              <a:rPr lang="en-NZ" dirty="0">
                <a:latin typeface="Arial" panose="020B0604020202020204" pitchFamily="34" charset="0"/>
                <a:ea typeface="Arial" panose="020B0604020202020204" pitchFamily="34" charset="0"/>
              </a:rPr>
              <a:t>&amp;</a:t>
            </a:r>
            <a:r>
              <a:rPr lang="en-NZ" sz="1400" dirty="0">
                <a:effectLst/>
                <a:latin typeface="Arial" panose="020B0604020202020204" pitchFamily="34" charset="0"/>
                <a:ea typeface="Arial" panose="020B0604020202020204" pitchFamily="34" charset="0"/>
              </a:rPr>
              <a:t> effective service delivery </a:t>
            </a:r>
          </a:p>
          <a:p>
            <a:pPr marL="342900" indent="-342900" algn="just">
              <a:spcBef>
                <a:spcPts val="1200"/>
              </a:spcBef>
              <a:spcAft>
                <a:spcPts val="600"/>
              </a:spcAft>
              <a:buFont typeface="+mj-lt"/>
              <a:buAutoNum type="arabicPeriod"/>
            </a:pPr>
            <a:r>
              <a:rPr lang="en-NZ" sz="1400" dirty="0">
                <a:effectLst/>
                <a:latin typeface="Arial" panose="020B0604020202020204" pitchFamily="34" charset="0"/>
                <a:ea typeface="Arial" panose="020B0604020202020204" pitchFamily="34" charset="0"/>
              </a:rPr>
              <a:t>Significant effort and resources are required </a:t>
            </a:r>
          </a:p>
          <a:p>
            <a:pPr marL="342900" indent="-342900" algn="just">
              <a:spcBef>
                <a:spcPts val="1200"/>
              </a:spcBef>
              <a:spcAft>
                <a:spcPts val="600"/>
              </a:spcAft>
              <a:buFont typeface="+mj-lt"/>
              <a:buAutoNum type="arabicPeriod"/>
            </a:pPr>
            <a:r>
              <a:rPr lang="en-NZ" dirty="0">
                <a:latin typeface="Arial" panose="020B0604020202020204" pitchFamily="34" charset="0"/>
                <a:ea typeface="Arial" panose="020B0604020202020204" pitchFamily="34" charset="0"/>
              </a:rPr>
              <a:t>L</a:t>
            </a:r>
            <a:r>
              <a:rPr lang="en-NZ" sz="1400" dirty="0">
                <a:effectLst/>
                <a:latin typeface="Arial" panose="020B0604020202020204" pitchFamily="34" charset="0"/>
                <a:ea typeface="Arial" panose="020B0604020202020204" pitchFamily="34" charset="0"/>
              </a:rPr>
              <a:t>eadership commitment is paramount.</a:t>
            </a:r>
            <a:r>
              <a:rPr lang="en-NZ" sz="1400" b="1" cap="small" dirty="0">
                <a:effectLst/>
                <a:latin typeface="Arial" panose="020B0604020202020204" pitchFamily="34" charset="0"/>
                <a:ea typeface="Arial" panose="020B0604020202020204" pitchFamily="34" charset="0"/>
              </a:rPr>
              <a:t> </a:t>
            </a:r>
            <a:endParaRPr lang="en-NZ" sz="1400" dirty="0">
              <a:effectLst/>
              <a:latin typeface="Calibri" panose="020F0502020204030204" pitchFamily="34" charset="0"/>
              <a:ea typeface="Calibri" panose="020F0502020204030204" pitchFamily="34" charset="0"/>
            </a:endParaRPr>
          </a:p>
          <a:p>
            <a:pPr marL="342900" indent="-342900" algn="just">
              <a:lnSpc>
                <a:spcPct val="150000"/>
              </a:lnSpc>
              <a:spcAft>
                <a:spcPts val="600"/>
              </a:spcAft>
              <a:buFont typeface="+mj-lt"/>
              <a:buAutoNum type="arabicPeriod"/>
            </a:pPr>
            <a:r>
              <a:rPr lang="en-NZ" sz="1400" dirty="0">
                <a:effectLst/>
                <a:latin typeface="Arial" panose="020B0604020202020204" pitchFamily="34" charset="0"/>
                <a:ea typeface="Arial" panose="020B0604020202020204" pitchFamily="34" charset="0"/>
              </a:rPr>
              <a:t>ISO 55001 defines the requirements for an integrated, effective management system for assets, in much the same way as ISO 9001 specifies the essential features of a quality management system. </a:t>
            </a:r>
          </a:p>
          <a:p>
            <a:pPr marL="342900" indent="-342900" algn="just">
              <a:lnSpc>
                <a:spcPct val="150000"/>
              </a:lnSpc>
              <a:spcAft>
                <a:spcPts val="600"/>
              </a:spcAft>
              <a:buFont typeface="+mj-lt"/>
              <a:buAutoNum type="arabicPeriod"/>
            </a:pPr>
            <a:r>
              <a:rPr lang="en-NZ" b="0" dirty="0">
                <a:solidFill>
                  <a:srgbClr val="222222"/>
                </a:solidFill>
                <a:effectLst/>
                <a:latin typeface="Arial" panose="020B0604020202020204" pitchFamily="34" charset="0"/>
              </a:rPr>
              <a:t>Active buying from all stakeholders, including field operators, was critical</a:t>
            </a:r>
          </a:p>
          <a:p>
            <a:pPr marL="342900" indent="-342900" algn="just">
              <a:lnSpc>
                <a:spcPct val="150000"/>
              </a:lnSpc>
              <a:spcAft>
                <a:spcPts val="600"/>
              </a:spcAft>
              <a:buFont typeface="+mj-lt"/>
              <a:buAutoNum type="arabicPeriod"/>
            </a:pPr>
            <a:r>
              <a:rPr lang="en-NZ" sz="1400" dirty="0">
                <a:effectLst/>
                <a:latin typeface="Arial" panose="020B0604020202020204" pitchFamily="34" charset="0"/>
                <a:ea typeface="Arial" panose="020B0604020202020204" pitchFamily="34" charset="0"/>
              </a:rPr>
              <a:t>Understand the operating environment including customers and stakeholders requirements</a:t>
            </a:r>
            <a:endParaRPr lang="en-NZ" sz="1400" dirty="0">
              <a:effectLst/>
              <a:latin typeface="Calibri" panose="020F0502020204030204" pitchFamily="34" charset="0"/>
              <a:ea typeface="Calibri" panose="020F0502020204030204" pitchFamily="34" charset="0"/>
            </a:endParaRPr>
          </a:p>
          <a:p>
            <a:pPr marL="342900" indent="-342900" algn="just">
              <a:lnSpc>
                <a:spcPct val="150000"/>
              </a:lnSpc>
              <a:spcAft>
                <a:spcPts val="600"/>
              </a:spcAft>
              <a:buFont typeface="+mj-lt"/>
              <a:buAutoNum type="arabicPeriod"/>
            </a:pPr>
            <a:r>
              <a:rPr lang="en-NZ" sz="1400" dirty="0">
                <a:effectLst/>
                <a:latin typeface="Arial" panose="020B0604020202020204" pitchFamily="34" charset="0"/>
                <a:ea typeface="Arial" panose="020B0604020202020204" pitchFamily="34" charset="0"/>
              </a:rPr>
              <a:t>Develop a people culture of regularly monitoring of performance and taking initiative </a:t>
            </a:r>
          </a:p>
          <a:p>
            <a:pPr marL="342900" indent="-342900" algn="just">
              <a:lnSpc>
                <a:spcPct val="150000"/>
              </a:lnSpc>
              <a:spcAft>
                <a:spcPts val="600"/>
              </a:spcAft>
              <a:buFont typeface="+mj-lt"/>
              <a:buAutoNum type="arabicPeriod"/>
            </a:pPr>
            <a:r>
              <a:rPr lang="en-NZ" sz="1400" dirty="0">
                <a:effectLst/>
                <a:latin typeface="Arial" panose="020B0604020202020204" pitchFamily="34" charset="0"/>
                <a:ea typeface="Arial" panose="020B0604020202020204" pitchFamily="34" charset="0"/>
              </a:rPr>
              <a:t>An ISO certification, with requirements of re-certification and surveillance audits, provides assurance to customers that the system in place is live, ongoing and continuously improving. </a:t>
            </a:r>
            <a:endParaRPr lang="en-NZ"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4864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p:txBody>
      </p:sp>
      <p:sp>
        <p:nvSpPr>
          <p:cNvPr id="141" name="Google Shape;141;p32"/>
          <p:cNvSpPr txBox="1"/>
          <p:nvPr/>
        </p:nvSpPr>
        <p:spPr>
          <a:xfrm>
            <a:off x="650875" y="1034775"/>
            <a:ext cx="2720250" cy="15300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endParaRPr b="1" dirty="0">
              <a:solidFill>
                <a:schemeClr val="accent6"/>
              </a:solidFill>
            </a:endParaRPr>
          </a:p>
        </p:txBody>
      </p:sp>
      <p:pic>
        <p:nvPicPr>
          <p:cNvPr id="6" name="Picture 5">
            <a:extLst>
              <a:ext uri="{FF2B5EF4-FFF2-40B4-BE49-F238E27FC236}">
                <a16:creationId xmlns:a16="http://schemas.microsoft.com/office/drawing/2014/main" id="{62F9129C-CE59-1ED3-BCDE-E54D11EA6F59}"/>
              </a:ext>
            </a:extLst>
          </p:cNvPr>
          <p:cNvPicPr>
            <a:picLocks noChangeAspect="1"/>
          </p:cNvPicPr>
          <p:nvPr/>
        </p:nvPicPr>
        <p:blipFill>
          <a:blip r:embed="rId3"/>
          <a:stretch>
            <a:fillRect/>
          </a:stretch>
        </p:blipFill>
        <p:spPr>
          <a:xfrm>
            <a:off x="1775012" y="943112"/>
            <a:ext cx="5322986" cy="3931475"/>
          </a:xfrm>
          <a:prstGeom prst="rect">
            <a:avLst/>
          </a:prstGeom>
        </p:spPr>
      </p:pic>
    </p:spTree>
    <p:extLst>
      <p:ext uri="{BB962C8B-B14F-4D97-AF65-F5344CB8AC3E}">
        <p14:creationId xmlns:p14="http://schemas.microsoft.com/office/powerpoint/2010/main" val="154769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9"/>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9" descr="Veolia.png"/>
          <p:cNvPicPr preferRelativeResize="0"/>
          <p:nvPr/>
        </p:nvPicPr>
        <p:blipFill rotWithShape="1">
          <a:blip r:embed="rId3">
            <a:alphaModFix/>
          </a:blip>
          <a:srcRect/>
          <a:stretch/>
        </p:blipFill>
        <p:spPr>
          <a:xfrm>
            <a:off x="-1" y="139039"/>
            <a:ext cx="9144001" cy="582914"/>
          </a:xfrm>
          <a:prstGeom prst="rect">
            <a:avLst/>
          </a:prstGeom>
          <a:noFill/>
          <a:ln>
            <a:noFill/>
          </a:ln>
        </p:spPr>
      </p:pic>
      <p:sp>
        <p:nvSpPr>
          <p:cNvPr id="194" name="Google Shape;194;p39"/>
          <p:cNvSpPr txBox="1"/>
          <p:nvPr/>
        </p:nvSpPr>
        <p:spPr>
          <a:xfrm>
            <a:off x="1686675" y="1601975"/>
            <a:ext cx="6637800" cy="158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NZ" sz="3300" b="1" dirty="0">
                <a:solidFill>
                  <a:srgbClr val="FFFFFF"/>
                </a:solidFill>
              </a:rPr>
              <a:t>Thank You</a:t>
            </a: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p:txBody>
      </p:sp>
      <p:sp>
        <p:nvSpPr>
          <p:cNvPr id="195" name="Google Shape;195;p39"/>
          <p:cNvSpPr/>
          <p:nvPr/>
        </p:nvSpPr>
        <p:spPr>
          <a:xfrm>
            <a:off x="1464600" y="1601963"/>
            <a:ext cx="80400" cy="1599600"/>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9A5DC126-11D8-63A5-B45C-22799166D17B}"/>
              </a:ext>
            </a:extLst>
          </p:cNvPr>
          <p:cNvSpPr txBox="1"/>
          <p:nvPr/>
        </p:nvSpPr>
        <p:spPr>
          <a:xfrm>
            <a:off x="1686674" y="2396225"/>
            <a:ext cx="6765763" cy="469167"/>
          </a:xfrm>
          <a:prstGeom prst="rect">
            <a:avLst/>
          </a:prstGeom>
          <a:noFill/>
        </p:spPr>
        <p:txBody>
          <a:bodyPr wrap="square">
            <a:spAutoFit/>
          </a:bodyPr>
          <a:lstStyle/>
          <a:p>
            <a:pPr marL="457200" lvl="1">
              <a:lnSpc>
                <a:spcPct val="115000"/>
              </a:lnSpc>
              <a:spcAft>
                <a:spcPts val="1000"/>
              </a:spcAft>
            </a:pPr>
            <a:r>
              <a:rPr lang="en-NZ" sz="1100" i="1" dirty="0">
                <a:latin typeface="Arial" panose="020B0604020202020204" pitchFamily="34" charset="0"/>
                <a:ea typeface="Calibri" panose="020F0502020204030204" pitchFamily="34" charset="0"/>
              </a:rPr>
              <a:t>I would like to thank my co-authors </a:t>
            </a:r>
            <a:r>
              <a:rPr lang="en-NZ" sz="1100" i="1" dirty="0" err="1">
                <a:latin typeface="Arial" panose="020B0604020202020204" pitchFamily="34" charset="0"/>
                <a:ea typeface="Calibri" panose="020F0502020204030204" pitchFamily="34" charset="0"/>
              </a:rPr>
              <a:t>Minesh</a:t>
            </a:r>
            <a:r>
              <a:rPr lang="en-NZ" sz="1100" i="1" dirty="0">
                <a:latin typeface="Arial" panose="020B0604020202020204" pitchFamily="34" charset="0"/>
                <a:ea typeface="Calibri" panose="020F0502020204030204" pitchFamily="34" charset="0"/>
              </a:rPr>
              <a:t> Patel and Michael </a:t>
            </a:r>
            <a:r>
              <a:rPr lang="en-NZ" sz="1100" i="1" dirty="0" err="1">
                <a:latin typeface="Arial" panose="020B0604020202020204" pitchFamily="34" charset="0"/>
                <a:ea typeface="Calibri" panose="020F0502020204030204" pitchFamily="34" charset="0"/>
              </a:rPr>
              <a:t>Paschke</a:t>
            </a:r>
            <a:r>
              <a:rPr lang="en-NZ" sz="1100" i="1" dirty="0">
                <a:latin typeface="Arial" panose="020B0604020202020204" pitchFamily="34" charset="0"/>
                <a:ea typeface="Calibri" panose="020F0502020204030204" pitchFamily="34" charset="0"/>
              </a:rPr>
              <a:t> for the opportunity to work with you on this project. Team Work makes Dream Work</a:t>
            </a:r>
            <a:endParaRPr lang="en-NZ" sz="1100" i="1" u="none" strike="no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41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9"/>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9" descr="Veolia.png"/>
          <p:cNvPicPr preferRelativeResize="0"/>
          <p:nvPr/>
        </p:nvPicPr>
        <p:blipFill rotWithShape="1">
          <a:blip r:embed="rId3">
            <a:alphaModFix/>
          </a:blip>
          <a:srcRect/>
          <a:stretch/>
        </p:blipFill>
        <p:spPr>
          <a:xfrm>
            <a:off x="-1" y="139039"/>
            <a:ext cx="9144001" cy="582914"/>
          </a:xfrm>
          <a:prstGeom prst="rect">
            <a:avLst/>
          </a:prstGeom>
          <a:noFill/>
          <a:ln>
            <a:noFill/>
          </a:ln>
        </p:spPr>
      </p:pic>
      <p:sp>
        <p:nvSpPr>
          <p:cNvPr id="194" name="Google Shape;194;p39"/>
          <p:cNvSpPr txBox="1"/>
          <p:nvPr/>
        </p:nvSpPr>
        <p:spPr>
          <a:xfrm>
            <a:off x="1686675" y="1601975"/>
            <a:ext cx="6637800" cy="158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300" b="1">
                <a:solidFill>
                  <a:srgbClr val="FFFFFF"/>
                </a:solidFill>
              </a:rPr>
              <a:t>References</a:t>
            </a:r>
            <a:endParaRPr sz="3300" b="1">
              <a:solidFill>
                <a:srgbClr val="FFFFFF"/>
              </a:solidFill>
            </a:endParaRPr>
          </a:p>
          <a:p>
            <a:pPr marL="0" lvl="0" indent="0" algn="l" rtl="0">
              <a:spcBef>
                <a:spcPts val="0"/>
              </a:spcBef>
              <a:spcAft>
                <a:spcPts val="0"/>
              </a:spcAft>
              <a:buNone/>
            </a:pPr>
            <a:endParaRPr sz="3300" b="1">
              <a:solidFill>
                <a:srgbClr val="FFFFFF"/>
              </a:solidFill>
            </a:endParaRPr>
          </a:p>
          <a:p>
            <a:pPr marL="0" lvl="0" indent="0" algn="l" rtl="0">
              <a:spcBef>
                <a:spcPts val="0"/>
              </a:spcBef>
              <a:spcAft>
                <a:spcPts val="0"/>
              </a:spcAft>
              <a:buNone/>
            </a:pPr>
            <a:endParaRPr sz="3300" b="1">
              <a:solidFill>
                <a:srgbClr val="FFFFFF"/>
              </a:solidFill>
            </a:endParaRPr>
          </a:p>
        </p:txBody>
      </p:sp>
      <p:sp>
        <p:nvSpPr>
          <p:cNvPr id="195" name="Google Shape;195;p39"/>
          <p:cNvSpPr/>
          <p:nvPr/>
        </p:nvSpPr>
        <p:spPr>
          <a:xfrm>
            <a:off x="1464600" y="1601963"/>
            <a:ext cx="80400" cy="1599600"/>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9A5DC126-11D8-63A5-B45C-22799166D17B}"/>
              </a:ext>
            </a:extLst>
          </p:cNvPr>
          <p:cNvSpPr txBox="1"/>
          <p:nvPr/>
        </p:nvSpPr>
        <p:spPr>
          <a:xfrm>
            <a:off x="1264053" y="2396225"/>
            <a:ext cx="7671597" cy="1955472"/>
          </a:xfrm>
          <a:prstGeom prst="rect">
            <a:avLst/>
          </a:prstGeom>
          <a:noFill/>
        </p:spPr>
        <p:txBody>
          <a:bodyPr wrap="square">
            <a:spAutoFit/>
          </a:bodyPr>
          <a:lstStyle/>
          <a:p>
            <a:pPr marL="742950" lvl="1" indent="-285750">
              <a:lnSpc>
                <a:spcPct val="115000"/>
              </a:lnSpc>
              <a:spcAft>
                <a:spcPts val="1000"/>
              </a:spcAft>
              <a:buFont typeface="+mj-lt"/>
              <a:buAutoNum type="arabicPeriod"/>
            </a:pPr>
            <a:r>
              <a:rPr lang="en-NZ" sz="1100" i="1" u="none" strike="noStrike" dirty="0">
                <a:effectLst/>
                <a:latin typeface="Arial" panose="020B0604020202020204" pitchFamily="34" charset="0"/>
                <a:ea typeface="Arial" panose="020B0604020202020204" pitchFamily="34" charset="0"/>
              </a:rPr>
              <a:t>IIMM Supplement, 2015, “Meeting ISO 55001 Requirements for Asset Management”, IPWEA, Australia.</a:t>
            </a:r>
            <a:endParaRPr lang="en-NZ" sz="1100" i="1" u="none" strike="noStrike" dirty="0">
              <a:effectLst/>
              <a:latin typeface="Calibri" panose="020F0502020204030204" pitchFamily="34" charset="0"/>
              <a:ea typeface="Calibri" panose="020F0502020204030204" pitchFamily="34" charset="0"/>
            </a:endParaRPr>
          </a:p>
          <a:p>
            <a:pPr marL="742950" lvl="1" indent="-285750">
              <a:lnSpc>
                <a:spcPct val="115000"/>
              </a:lnSpc>
              <a:spcAft>
                <a:spcPts val="1000"/>
              </a:spcAft>
              <a:buFont typeface="+mj-lt"/>
              <a:buAutoNum type="arabicPeriod"/>
            </a:pPr>
            <a:r>
              <a:rPr lang="en-NZ" sz="1100" i="1" u="none" strike="noStrike" dirty="0">
                <a:effectLst/>
                <a:latin typeface="Arial" panose="020B0604020202020204" pitchFamily="34" charset="0"/>
                <a:ea typeface="Arial" panose="020B0604020202020204" pitchFamily="34" charset="0"/>
              </a:rPr>
              <a:t>N. Pradhan, F. Derrick and A. Wade, 2013, “Utilisation of Maintenance Management System to Improve Efficiency in Maintenance Operation”, 14th NZTA/NZIHT Annual </a:t>
            </a:r>
            <a:r>
              <a:rPr lang="en-NZ" sz="1100" i="1" dirty="0">
                <a:effectLst/>
                <a:latin typeface="Arial" panose="020B0604020202020204" pitchFamily="34" charset="0"/>
                <a:ea typeface="Arial" panose="020B0604020202020204" pitchFamily="34" charset="0"/>
              </a:rPr>
              <a:t>Conference, Auckland, New Zealand, Nov 3-5.</a:t>
            </a:r>
            <a:endParaRPr lang="en-NZ" sz="1100" i="1" dirty="0">
              <a:effectLst/>
              <a:latin typeface="Calibri" panose="020F0502020204030204" pitchFamily="34" charset="0"/>
              <a:ea typeface="Calibri" panose="020F0502020204030204" pitchFamily="34" charset="0"/>
            </a:endParaRPr>
          </a:p>
          <a:p>
            <a:pPr marL="742950" lvl="1" indent="-285750">
              <a:lnSpc>
                <a:spcPct val="115000"/>
              </a:lnSpc>
              <a:spcAft>
                <a:spcPts val="1000"/>
              </a:spcAft>
              <a:buFont typeface="+mj-lt"/>
              <a:buAutoNum type="arabicPeriod"/>
            </a:pPr>
            <a:r>
              <a:rPr lang="en-NZ" sz="1100" i="1" u="none" strike="noStrike" dirty="0">
                <a:effectLst/>
                <a:latin typeface="Arial" panose="020B0604020202020204" pitchFamily="34" charset="0"/>
                <a:ea typeface="Arial" panose="020B0604020202020204" pitchFamily="34" charset="0"/>
              </a:rPr>
              <a:t>ISO 55000:2014 Asset management - Overview, principles and terminology</a:t>
            </a:r>
            <a:endParaRPr lang="en-NZ" sz="1100" i="1" u="none" strike="noStrike" dirty="0">
              <a:effectLst/>
              <a:latin typeface="Calibri" panose="020F0502020204030204" pitchFamily="34" charset="0"/>
              <a:ea typeface="Calibri" panose="020F0502020204030204" pitchFamily="34" charset="0"/>
            </a:endParaRPr>
          </a:p>
          <a:p>
            <a:pPr marL="742950" lvl="1" indent="-285750">
              <a:lnSpc>
                <a:spcPct val="115000"/>
              </a:lnSpc>
              <a:spcAft>
                <a:spcPts val="1000"/>
              </a:spcAft>
              <a:buFont typeface="+mj-lt"/>
              <a:buAutoNum type="arabicPeriod"/>
            </a:pPr>
            <a:r>
              <a:rPr lang="en-NZ" sz="1100" i="1" u="none" strike="noStrike" dirty="0">
                <a:effectLst/>
                <a:latin typeface="Arial" panose="020B0604020202020204" pitchFamily="34" charset="0"/>
                <a:ea typeface="Arial" panose="020B0604020202020204" pitchFamily="34" charset="0"/>
              </a:rPr>
              <a:t>ISO 55001:2014 Asset management - Management systems - requirements</a:t>
            </a:r>
            <a:endParaRPr lang="en-NZ" sz="1100" i="1" u="none" strike="noStrike" dirty="0">
              <a:effectLst/>
              <a:latin typeface="Calibri" panose="020F0502020204030204" pitchFamily="34" charset="0"/>
              <a:ea typeface="Calibri" panose="020F0502020204030204" pitchFamily="34" charset="0"/>
            </a:endParaRPr>
          </a:p>
          <a:p>
            <a:pPr marL="742950" lvl="1" indent="-285750">
              <a:lnSpc>
                <a:spcPct val="115000"/>
              </a:lnSpc>
              <a:spcAft>
                <a:spcPts val="1000"/>
              </a:spcAft>
              <a:buFont typeface="+mj-lt"/>
              <a:buAutoNum type="arabicPeriod"/>
            </a:pPr>
            <a:r>
              <a:rPr lang="en-NZ" sz="1100" i="1" u="none" strike="noStrike" dirty="0">
                <a:effectLst/>
                <a:latin typeface="Arial" panose="020B0604020202020204" pitchFamily="34" charset="0"/>
                <a:ea typeface="Arial" panose="020B0604020202020204" pitchFamily="34" charset="0"/>
              </a:rPr>
              <a:t>ISO 55002:2018 Asset management</a:t>
            </a:r>
            <a:endParaRPr lang="en-NZ" sz="1100" i="1" u="none" strike="no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1989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1"/>
          <p:cNvSpPr txBox="1"/>
          <p:nvPr/>
        </p:nvSpPr>
        <p:spPr>
          <a:xfrm>
            <a:off x="1686675" y="1344706"/>
            <a:ext cx="5222400" cy="18457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NZ" sz="3300" b="1" dirty="0">
                <a:solidFill>
                  <a:srgbClr val="FFFFFF"/>
                </a:solidFill>
              </a:rPr>
              <a:t>Introduction</a:t>
            </a: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p:txBody>
      </p:sp>
      <p:sp>
        <p:nvSpPr>
          <p:cNvPr id="134" name="Google Shape;134;p31"/>
          <p:cNvSpPr/>
          <p:nvPr/>
        </p:nvSpPr>
        <p:spPr>
          <a:xfrm>
            <a:off x="1464600" y="1601963"/>
            <a:ext cx="80400" cy="1599600"/>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Introduction</a:t>
            </a:r>
            <a:endParaRPr dirty="0">
              <a:solidFill>
                <a:srgbClr val="199C69"/>
              </a:solidFill>
            </a:endParaRPr>
          </a:p>
        </p:txBody>
      </p:sp>
      <p:sp>
        <p:nvSpPr>
          <p:cNvPr id="3" name="TextBox 2">
            <a:extLst>
              <a:ext uri="{FF2B5EF4-FFF2-40B4-BE49-F238E27FC236}">
                <a16:creationId xmlns:a16="http://schemas.microsoft.com/office/drawing/2014/main" id="{2A701479-3FF4-8065-96D5-4B6970B92F54}"/>
              </a:ext>
            </a:extLst>
          </p:cNvPr>
          <p:cNvSpPr txBox="1"/>
          <p:nvPr/>
        </p:nvSpPr>
        <p:spPr>
          <a:xfrm>
            <a:off x="650875" y="1166992"/>
            <a:ext cx="8080512" cy="3099375"/>
          </a:xfrm>
          <a:prstGeom prst="rect">
            <a:avLst/>
          </a:prstGeom>
          <a:noFill/>
        </p:spPr>
        <p:txBody>
          <a:bodyPr wrap="square">
            <a:spAutoFit/>
          </a:bodyPr>
          <a:lstStyle/>
          <a:p>
            <a:pPr algn="just">
              <a:lnSpc>
                <a:spcPct val="150000"/>
              </a:lnSpc>
              <a:spcAft>
                <a:spcPts val="600"/>
              </a:spcAft>
            </a:pPr>
            <a:r>
              <a:rPr lang="en-NZ" sz="1400" b="0" dirty="0">
                <a:effectLst/>
                <a:latin typeface="Arial" panose="020B0604020202020204" pitchFamily="34" charset="0"/>
                <a:ea typeface="Calibri" panose="020F0502020204030204" pitchFamily="34" charset="0"/>
                <a:cs typeface="Arial" panose="020B0604020202020204" pitchFamily="34" charset="0"/>
              </a:rPr>
              <a:t>New </a:t>
            </a:r>
            <a:r>
              <a:rPr lang="en-NZ" dirty="0">
                <a:latin typeface="Arial" panose="020B0604020202020204" pitchFamily="34" charset="0"/>
                <a:ea typeface="Calibri" panose="020F0502020204030204" pitchFamily="34" charset="0"/>
                <a:cs typeface="Arial" panose="020B0604020202020204" pitchFamily="34" charset="0"/>
              </a:rPr>
              <a:t>Z</a:t>
            </a:r>
            <a:r>
              <a:rPr lang="en-NZ" sz="1400" b="0" dirty="0">
                <a:effectLst/>
                <a:latin typeface="Arial" panose="020B0604020202020204" pitchFamily="34" charset="0"/>
                <a:ea typeface="Calibri" panose="020F0502020204030204" pitchFamily="34" charset="0"/>
                <a:cs typeface="Arial" panose="020B0604020202020204" pitchFamily="34" charset="0"/>
              </a:rPr>
              <a:t>ealand’s water infrastructure is facing unprecedented challenges, with: </a:t>
            </a:r>
          </a:p>
          <a:p>
            <a:pPr marL="285750" indent="-285750" algn="just">
              <a:lnSpc>
                <a:spcPct val="150000"/>
              </a:lnSpc>
              <a:spcAft>
                <a:spcPts val="600"/>
              </a:spcAft>
              <a:buFont typeface="Arial" panose="020B0604020202020204" pitchFamily="34" charset="0"/>
              <a:buChar char="•"/>
            </a:pPr>
            <a:r>
              <a:rPr lang="en-NZ" sz="1400" b="0" dirty="0">
                <a:effectLst/>
                <a:latin typeface="Arial" panose="020B0604020202020204" pitchFamily="34" charset="0"/>
                <a:ea typeface="Calibri" panose="020F0502020204030204" pitchFamily="34" charset="0"/>
                <a:cs typeface="Arial" panose="020B0604020202020204" pitchFamily="34" charset="0"/>
              </a:rPr>
              <a:t>Rapid urbanisation and population growth</a:t>
            </a:r>
          </a:p>
          <a:p>
            <a:pPr marL="285750" indent="-285750" algn="just">
              <a:lnSpc>
                <a:spcPct val="150000"/>
              </a:lnSpc>
              <a:spcAft>
                <a:spcPts val="600"/>
              </a:spcAft>
              <a:buFont typeface="Arial" panose="020B0604020202020204" pitchFamily="34" charset="0"/>
              <a:buChar char="•"/>
            </a:pPr>
            <a:r>
              <a:rPr lang="en-NZ" sz="1400" b="0" dirty="0">
                <a:effectLst/>
                <a:latin typeface="Arial" panose="020B0604020202020204" pitchFamily="34" charset="0"/>
                <a:ea typeface="Calibri" panose="020F0502020204030204" pitchFamily="34" charset="0"/>
                <a:cs typeface="Arial" panose="020B0604020202020204" pitchFamily="34" charset="0"/>
              </a:rPr>
              <a:t>Increasing legislative requirements</a:t>
            </a:r>
          </a:p>
          <a:p>
            <a:pPr marL="285750" indent="-285750" algn="just">
              <a:lnSpc>
                <a:spcPct val="150000"/>
              </a:lnSpc>
              <a:spcAft>
                <a:spcPts val="600"/>
              </a:spcAft>
              <a:buFont typeface="Arial" panose="020B0604020202020204" pitchFamily="34" charset="0"/>
              <a:buChar char="•"/>
            </a:pPr>
            <a:r>
              <a:rPr lang="en-NZ" sz="1400" b="0" dirty="0">
                <a:effectLst/>
                <a:latin typeface="Arial" panose="020B0604020202020204" pitchFamily="34" charset="0"/>
                <a:ea typeface="Calibri" panose="020F0502020204030204" pitchFamily="34" charset="0"/>
                <a:cs typeface="Arial" panose="020B0604020202020204" pitchFamily="34" charset="0"/>
              </a:rPr>
              <a:t>Climate change and </a:t>
            </a:r>
          </a:p>
          <a:p>
            <a:pPr marL="285750" indent="-285750" algn="just">
              <a:lnSpc>
                <a:spcPct val="150000"/>
              </a:lnSpc>
              <a:spcAft>
                <a:spcPts val="600"/>
              </a:spcAft>
              <a:buFont typeface="Arial" panose="020B0604020202020204" pitchFamily="34" charset="0"/>
              <a:buChar char="•"/>
            </a:pPr>
            <a:r>
              <a:rPr lang="en-NZ" sz="1400" b="0" dirty="0">
                <a:effectLst/>
                <a:latin typeface="Arial" panose="020B0604020202020204" pitchFamily="34" charset="0"/>
                <a:ea typeface="Calibri" panose="020F0502020204030204" pitchFamily="34" charset="0"/>
                <a:cs typeface="Arial" panose="020B0604020202020204" pitchFamily="34" charset="0"/>
              </a:rPr>
              <a:t>Ageing infrastructure. </a:t>
            </a:r>
          </a:p>
          <a:p>
            <a:pPr algn="just">
              <a:lnSpc>
                <a:spcPct val="150000"/>
              </a:lnSpc>
              <a:spcAft>
                <a:spcPts val="600"/>
              </a:spcAft>
            </a:pPr>
            <a:endParaRPr lang="en-NZ" sz="1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NZ" sz="1400" b="0" dirty="0">
                <a:effectLst/>
                <a:latin typeface="Arial" panose="020B0604020202020204" pitchFamily="34" charset="0"/>
                <a:ea typeface="Calibri" panose="020F0502020204030204" pitchFamily="34" charset="0"/>
                <a:cs typeface="Arial" panose="020B0604020202020204" pitchFamily="34" charset="0"/>
              </a:rPr>
              <a:t>The iso 55001 standard is the international global benchmark for asset management capability and provides a framework for implementing an integrated and effective asset management system.</a:t>
            </a:r>
            <a:endParaRPr lang="en-NZ" sz="1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Introduction – Papakura Franchise</a:t>
            </a:r>
            <a:endParaRPr dirty="0">
              <a:solidFill>
                <a:srgbClr val="199C69"/>
              </a:solidFill>
            </a:endParaRPr>
          </a:p>
        </p:txBody>
      </p:sp>
      <p:sp>
        <p:nvSpPr>
          <p:cNvPr id="3" name="TextBox 2">
            <a:extLst>
              <a:ext uri="{FF2B5EF4-FFF2-40B4-BE49-F238E27FC236}">
                <a16:creationId xmlns:a16="http://schemas.microsoft.com/office/drawing/2014/main" id="{2A701479-3FF4-8065-96D5-4B6970B92F54}"/>
              </a:ext>
            </a:extLst>
          </p:cNvPr>
          <p:cNvSpPr txBox="1"/>
          <p:nvPr/>
        </p:nvSpPr>
        <p:spPr>
          <a:xfrm>
            <a:off x="650875" y="1289261"/>
            <a:ext cx="4105950" cy="29608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NZ" dirty="0"/>
              <a:t>Veolia is responsible for the management, operation and maintenance of the Papakura District public water and wastewater networks under a long-term Franchise Agreement.  </a:t>
            </a:r>
          </a:p>
          <a:p>
            <a:pPr marL="285750" indent="-285750">
              <a:lnSpc>
                <a:spcPct val="150000"/>
              </a:lnSpc>
              <a:buFont typeface="Arial" panose="020B0604020202020204" pitchFamily="34" charset="0"/>
              <a:buChar char="•"/>
            </a:pPr>
            <a:endParaRPr lang="en-NZ" dirty="0"/>
          </a:p>
          <a:p>
            <a:pPr marL="285750" indent="-285750">
              <a:lnSpc>
                <a:spcPct val="150000"/>
              </a:lnSpc>
              <a:buFont typeface="Arial" panose="020B0604020202020204" pitchFamily="34" charset="0"/>
              <a:buChar char="•"/>
            </a:pPr>
            <a:r>
              <a:rPr lang="en-NZ" dirty="0"/>
              <a:t>Papakura Franchise involves the provision of water and wastewater services to over 55,000 people across an area of approximately 126 square kilometres. </a:t>
            </a:r>
          </a:p>
        </p:txBody>
      </p:sp>
      <p:pic>
        <p:nvPicPr>
          <p:cNvPr id="2" name="image2.png">
            <a:extLst>
              <a:ext uri="{FF2B5EF4-FFF2-40B4-BE49-F238E27FC236}">
                <a16:creationId xmlns:a16="http://schemas.microsoft.com/office/drawing/2014/main" id="{CEE5E864-E42E-75D5-9B61-F915E93728AD}"/>
              </a:ext>
            </a:extLst>
          </p:cNvPr>
          <p:cNvPicPr/>
          <p:nvPr/>
        </p:nvPicPr>
        <p:blipFill>
          <a:blip r:embed="rId3"/>
          <a:srcRect/>
          <a:stretch>
            <a:fillRect/>
          </a:stretch>
        </p:blipFill>
        <p:spPr>
          <a:xfrm>
            <a:off x="5251587" y="1289261"/>
            <a:ext cx="3479800" cy="3148965"/>
          </a:xfrm>
          <a:prstGeom prst="rect">
            <a:avLst/>
          </a:prstGeom>
          <a:ln/>
        </p:spPr>
      </p:pic>
      <p:sp>
        <p:nvSpPr>
          <p:cNvPr id="4" name="TextBox 3">
            <a:extLst>
              <a:ext uri="{FF2B5EF4-FFF2-40B4-BE49-F238E27FC236}">
                <a16:creationId xmlns:a16="http://schemas.microsoft.com/office/drawing/2014/main" id="{F7B82C74-7104-9343-9025-6BE43E5BCC6B}"/>
              </a:ext>
            </a:extLst>
          </p:cNvPr>
          <p:cNvSpPr txBox="1"/>
          <p:nvPr/>
        </p:nvSpPr>
        <p:spPr>
          <a:xfrm>
            <a:off x="5251587" y="4456776"/>
            <a:ext cx="3479800" cy="461665"/>
          </a:xfrm>
          <a:prstGeom prst="rect">
            <a:avLst/>
          </a:prstGeom>
          <a:noFill/>
        </p:spPr>
        <p:txBody>
          <a:bodyPr wrap="square" rtlCol="0">
            <a:spAutoFit/>
          </a:bodyPr>
          <a:lstStyle/>
          <a:p>
            <a:pPr algn="ctr"/>
            <a:r>
              <a:rPr lang="en-NZ" sz="1200" b="1" i="1" dirty="0"/>
              <a:t>Figure 1. Map if the historic Auckland Districts </a:t>
            </a:r>
          </a:p>
        </p:txBody>
      </p:sp>
    </p:spTree>
    <p:extLst>
      <p:ext uri="{BB962C8B-B14F-4D97-AF65-F5344CB8AC3E}">
        <p14:creationId xmlns:p14="http://schemas.microsoft.com/office/powerpoint/2010/main" val="31920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Introduction – Papakura Requirements</a:t>
            </a:r>
            <a:endParaRPr dirty="0">
              <a:solidFill>
                <a:srgbClr val="199C69"/>
              </a:solidFill>
            </a:endParaRPr>
          </a:p>
        </p:txBody>
      </p:sp>
      <p:sp>
        <p:nvSpPr>
          <p:cNvPr id="3" name="TextBox 2">
            <a:extLst>
              <a:ext uri="{FF2B5EF4-FFF2-40B4-BE49-F238E27FC236}">
                <a16:creationId xmlns:a16="http://schemas.microsoft.com/office/drawing/2014/main" id="{2A701479-3FF4-8065-96D5-4B6970B92F54}"/>
              </a:ext>
            </a:extLst>
          </p:cNvPr>
          <p:cNvSpPr txBox="1"/>
          <p:nvPr/>
        </p:nvSpPr>
        <p:spPr>
          <a:xfrm>
            <a:off x="628836" y="1214779"/>
            <a:ext cx="5280390" cy="3442930"/>
          </a:xfrm>
          <a:prstGeom prst="rect">
            <a:avLst/>
          </a:prstGeom>
          <a:noFill/>
        </p:spPr>
        <p:txBody>
          <a:bodyPr wrap="square">
            <a:spAutoFit/>
          </a:bodyPr>
          <a:lstStyle/>
          <a:p>
            <a:pPr>
              <a:lnSpc>
                <a:spcPct val="115000"/>
              </a:lnSpc>
              <a:spcAft>
                <a:spcPts val="1000"/>
              </a:spcAft>
            </a:pPr>
            <a:r>
              <a:rPr lang="en-NZ" dirty="0">
                <a:effectLst/>
                <a:latin typeface="Arial" panose="020B0604020202020204" pitchFamily="34" charset="0"/>
                <a:ea typeface="Arial" panose="020B0604020202020204" pitchFamily="34" charset="0"/>
              </a:rPr>
              <a:t>Veolia has full responsibility for all aspects of the provision of water and wastewater services of which key obligations include:</a:t>
            </a:r>
            <a:br>
              <a:rPr lang="en-NZ" dirty="0">
                <a:effectLst/>
                <a:latin typeface="Arial" panose="020B0604020202020204" pitchFamily="34" charset="0"/>
                <a:ea typeface="Arial" panose="020B0604020202020204" pitchFamily="34" charset="0"/>
              </a:rPr>
            </a:br>
            <a:endParaRPr lang="en-NZ"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en-NZ" u="none" strike="noStrike" dirty="0">
                <a:effectLst/>
                <a:latin typeface="Arial" panose="020B0604020202020204" pitchFamily="34" charset="0"/>
                <a:ea typeface="Arial" panose="020B0604020202020204" pitchFamily="34" charset="0"/>
              </a:rPr>
              <a:t>Asset operation and maintenance of the water supply and wastewater collection;</a:t>
            </a:r>
            <a:endParaRPr lang="en-NZ" u="none" strike="noStrike"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en-NZ" u="none" strike="noStrike" dirty="0">
                <a:effectLst/>
                <a:latin typeface="Arial" panose="020B0604020202020204" pitchFamily="34" charset="0"/>
                <a:ea typeface="Arial" panose="020B0604020202020204" pitchFamily="34" charset="0"/>
              </a:rPr>
              <a:t>Full life-cycle asset management including maintenance and renewal / replacement;</a:t>
            </a:r>
            <a:endParaRPr lang="en-NZ" u="none" strike="noStrike"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en-NZ" u="none" strike="noStrike" dirty="0">
                <a:effectLst/>
                <a:latin typeface="Arial" panose="020B0604020202020204" pitchFamily="34" charset="0"/>
                <a:ea typeface="Arial" panose="020B0604020202020204" pitchFamily="34" charset="0"/>
              </a:rPr>
              <a:t>Management of sub-divisional / land development projects;</a:t>
            </a:r>
            <a:endParaRPr lang="en-NZ" u="none" strike="noStrike"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en-NZ" u="none" strike="noStrike" dirty="0">
                <a:effectLst/>
                <a:latin typeface="Arial" panose="020B0604020202020204" pitchFamily="34" charset="0"/>
                <a:ea typeface="Arial" panose="020B0604020202020204" pitchFamily="34" charset="0"/>
              </a:rPr>
              <a:t>Water meter reading, billing and collection of </a:t>
            </a:r>
            <a:r>
              <a:rPr lang="en-NZ" u="none" strike="noStrike">
                <a:effectLst/>
                <a:latin typeface="Arial" panose="020B0604020202020204" pitchFamily="34" charset="0"/>
                <a:ea typeface="Arial" panose="020B0604020202020204" pitchFamily="34" charset="0"/>
              </a:rPr>
              <a:t>customer charges</a:t>
            </a:r>
            <a:endParaRPr lang="en-NZ" u="none" strike="noStrike" dirty="0">
              <a:effectLst/>
              <a:latin typeface="Calibri" panose="020F0502020204030204" pitchFamily="34" charset="0"/>
              <a:ea typeface="Calibri" panose="020F0502020204030204" pitchFamily="34" charset="0"/>
            </a:endParaRPr>
          </a:p>
          <a:p>
            <a:pPr marL="342900" lvl="0" indent="-342900">
              <a:lnSpc>
                <a:spcPct val="115000"/>
              </a:lnSpc>
              <a:spcAft>
                <a:spcPts val="600"/>
              </a:spcAft>
              <a:buFont typeface="Arial" panose="020B0604020202020204" pitchFamily="34" charset="0"/>
              <a:buChar char="●"/>
            </a:pPr>
            <a:r>
              <a:rPr lang="en-NZ" u="none" strike="noStrike" dirty="0">
                <a:effectLst/>
                <a:latin typeface="Arial" panose="020B0604020202020204" pitchFamily="34" charset="0"/>
                <a:ea typeface="Arial" panose="020B0604020202020204" pitchFamily="34" charset="0"/>
              </a:rPr>
              <a:t>Customer services and call centre operation.</a:t>
            </a:r>
            <a:endParaRPr lang="en-NZ" u="none" strike="noStrike" dirty="0">
              <a:effectLst/>
              <a:latin typeface="Calibri" panose="020F0502020204030204" pitchFamily="34" charset="0"/>
              <a:ea typeface="Calibri" panose="020F0502020204030204" pitchFamily="34" charset="0"/>
            </a:endParaRPr>
          </a:p>
        </p:txBody>
      </p:sp>
      <p:pic>
        <p:nvPicPr>
          <p:cNvPr id="5" name="Picture 4" descr="A picture containing rock, outdoor, stone&#10;&#10;Description automatically generated">
            <a:extLst>
              <a:ext uri="{FF2B5EF4-FFF2-40B4-BE49-F238E27FC236}">
                <a16:creationId xmlns:a16="http://schemas.microsoft.com/office/drawing/2014/main" id="{E74BD433-CE59-4384-FB7D-5B1284E8C7BE}"/>
              </a:ext>
            </a:extLst>
          </p:cNvPr>
          <p:cNvPicPr>
            <a:picLocks noChangeAspect="1"/>
          </p:cNvPicPr>
          <p:nvPr/>
        </p:nvPicPr>
        <p:blipFill>
          <a:blip r:embed="rId3"/>
          <a:stretch>
            <a:fillRect/>
          </a:stretch>
        </p:blipFill>
        <p:spPr>
          <a:xfrm>
            <a:off x="6330977" y="1214779"/>
            <a:ext cx="2253343" cy="3004457"/>
          </a:xfrm>
          <a:prstGeom prst="rect">
            <a:avLst/>
          </a:prstGeom>
        </p:spPr>
      </p:pic>
      <p:sp>
        <p:nvSpPr>
          <p:cNvPr id="6" name="TextBox 5">
            <a:extLst>
              <a:ext uri="{FF2B5EF4-FFF2-40B4-BE49-F238E27FC236}">
                <a16:creationId xmlns:a16="http://schemas.microsoft.com/office/drawing/2014/main" id="{B785DFEC-C8BD-F089-63CE-297D4BABE5B4}"/>
              </a:ext>
            </a:extLst>
          </p:cNvPr>
          <p:cNvSpPr txBox="1"/>
          <p:nvPr/>
        </p:nvSpPr>
        <p:spPr>
          <a:xfrm>
            <a:off x="6330977" y="4326111"/>
            <a:ext cx="2253343" cy="276999"/>
          </a:xfrm>
          <a:prstGeom prst="rect">
            <a:avLst/>
          </a:prstGeom>
          <a:noFill/>
        </p:spPr>
        <p:txBody>
          <a:bodyPr wrap="square" rtlCol="0">
            <a:spAutoFit/>
          </a:bodyPr>
          <a:lstStyle/>
          <a:p>
            <a:pPr algn="ctr"/>
            <a:r>
              <a:rPr lang="en-NZ" sz="1200" b="1" i="1" dirty="0"/>
              <a:t>Image 1. Mains Break </a:t>
            </a:r>
          </a:p>
        </p:txBody>
      </p:sp>
    </p:spTree>
    <p:extLst>
      <p:ext uri="{BB962C8B-B14F-4D97-AF65-F5344CB8AC3E}">
        <p14:creationId xmlns:p14="http://schemas.microsoft.com/office/powerpoint/2010/main" val="479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1"/>
          <p:cNvSpPr txBox="1"/>
          <p:nvPr/>
        </p:nvSpPr>
        <p:spPr>
          <a:xfrm>
            <a:off x="1686675" y="1944061"/>
            <a:ext cx="7000406" cy="12464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NZ" sz="3300" b="1" dirty="0">
                <a:solidFill>
                  <a:srgbClr val="FFFFFF"/>
                </a:solidFill>
              </a:rPr>
              <a:t>ISO 55001 </a:t>
            </a:r>
          </a:p>
          <a:p>
            <a:pPr marL="0" lvl="0" indent="0" algn="l" rtl="0">
              <a:spcBef>
                <a:spcPts val="0"/>
              </a:spcBef>
              <a:spcAft>
                <a:spcPts val="0"/>
              </a:spcAft>
              <a:buNone/>
            </a:pPr>
            <a:r>
              <a:rPr lang="en-NZ" sz="3300" b="1" dirty="0">
                <a:solidFill>
                  <a:srgbClr val="FFFFFF"/>
                </a:solidFill>
              </a:rPr>
              <a:t>Asset Management System</a:t>
            </a: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p:txBody>
      </p:sp>
      <p:sp>
        <p:nvSpPr>
          <p:cNvPr id="134" name="Google Shape;134;p31"/>
          <p:cNvSpPr/>
          <p:nvPr/>
        </p:nvSpPr>
        <p:spPr>
          <a:xfrm>
            <a:off x="1464600" y="1601963"/>
            <a:ext cx="80400" cy="1599600"/>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4063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 Plan</a:t>
            </a:r>
            <a:endParaRPr dirty="0"/>
          </a:p>
          <a:p>
            <a:pPr marL="0" lvl="0" indent="0" algn="l" rtl="0">
              <a:spcBef>
                <a:spcPts val="0"/>
              </a:spcBef>
              <a:spcAft>
                <a:spcPts val="0"/>
              </a:spcAft>
              <a:buSzPts val="2000"/>
              <a:buNone/>
            </a:pPr>
            <a:r>
              <a:rPr lang="en-GB" dirty="0">
                <a:solidFill>
                  <a:srgbClr val="199C69"/>
                </a:solidFill>
              </a:rPr>
              <a:t>ISO 55001</a:t>
            </a:r>
            <a:endParaRPr dirty="0">
              <a:solidFill>
                <a:srgbClr val="199C69"/>
              </a:solidFill>
            </a:endParaRPr>
          </a:p>
        </p:txBody>
      </p:sp>
      <p:sp>
        <p:nvSpPr>
          <p:cNvPr id="141" name="Google Shape;141;p32"/>
          <p:cNvSpPr txBox="1"/>
          <p:nvPr/>
        </p:nvSpPr>
        <p:spPr>
          <a:xfrm>
            <a:off x="439525" y="1034775"/>
            <a:ext cx="2931600" cy="15300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endParaRPr b="1" dirty="0">
              <a:solidFill>
                <a:schemeClr val="accent6"/>
              </a:solidFill>
            </a:endParaRPr>
          </a:p>
          <a:p>
            <a:pPr marL="0" lvl="0" indent="0" algn="l" rtl="0">
              <a:spcBef>
                <a:spcPts val="100"/>
              </a:spcBef>
              <a:spcAft>
                <a:spcPts val="0"/>
              </a:spcAft>
              <a:buNone/>
            </a:pPr>
            <a:endParaRPr sz="1500" i="1" dirty="0"/>
          </a:p>
        </p:txBody>
      </p:sp>
      <p:sp>
        <p:nvSpPr>
          <p:cNvPr id="3" name="TextBox 2">
            <a:extLst>
              <a:ext uri="{FF2B5EF4-FFF2-40B4-BE49-F238E27FC236}">
                <a16:creationId xmlns:a16="http://schemas.microsoft.com/office/drawing/2014/main" id="{C48BF356-4198-DC78-D3FF-72978D7B0FE1}"/>
              </a:ext>
            </a:extLst>
          </p:cNvPr>
          <p:cNvSpPr txBox="1"/>
          <p:nvPr/>
        </p:nvSpPr>
        <p:spPr>
          <a:xfrm>
            <a:off x="572461" y="1298468"/>
            <a:ext cx="3407868" cy="2887394"/>
          </a:xfrm>
          <a:prstGeom prst="rect">
            <a:avLst/>
          </a:prstGeom>
          <a:noFill/>
        </p:spPr>
        <p:txBody>
          <a:bodyPr wrap="square">
            <a:spAutoFit/>
          </a:bodyPr>
          <a:lstStyle/>
          <a:p>
            <a:pPr algn="just">
              <a:lnSpc>
                <a:spcPct val="115000"/>
              </a:lnSpc>
              <a:spcAft>
                <a:spcPts val="600"/>
              </a:spcAft>
            </a:pPr>
            <a:r>
              <a:rPr lang="en-NZ" sz="1400" dirty="0">
                <a:effectLst/>
                <a:latin typeface="Arial" panose="020B0604020202020204" pitchFamily="34" charset="0"/>
                <a:ea typeface="Arial" panose="020B0604020202020204" pitchFamily="34" charset="0"/>
              </a:rPr>
              <a:t>The </a:t>
            </a:r>
            <a:r>
              <a:rPr lang="en-NZ" sz="1400" b="1" dirty="0">
                <a:effectLst/>
                <a:latin typeface="Arial" panose="020B0604020202020204" pitchFamily="34" charset="0"/>
                <a:ea typeface="Arial" panose="020B0604020202020204" pitchFamily="34" charset="0"/>
              </a:rPr>
              <a:t>ISO 55000 series </a:t>
            </a:r>
            <a:r>
              <a:rPr lang="en-NZ" sz="1400" dirty="0">
                <a:effectLst/>
                <a:latin typeface="Arial" panose="020B0604020202020204" pitchFamily="34" charset="0"/>
                <a:ea typeface="Arial" panose="020B0604020202020204" pitchFamily="34" charset="0"/>
              </a:rPr>
              <a:t>comprises three documents:</a:t>
            </a:r>
            <a:endParaRPr lang="en-NZ" sz="1400"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mj-lt"/>
              <a:buAutoNum type="arabicPeriod"/>
            </a:pPr>
            <a:r>
              <a:rPr lang="en-NZ" sz="1400" u="none" strike="noStrike" dirty="0">
                <a:effectLst/>
                <a:latin typeface="Arial" panose="020B0604020202020204" pitchFamily="34" charset="0"/>
                <a:ea typeface="Arial" panose="020B0604020202020204" pitchFamily="34" charset="0"/>
              </a:rPr>
              <a:t>ISO 55000: provides critical overview, concepts and terminology</a:t>
            </a:r>
            <a:endParaRPr lang="en-NZ" sz="1400" u="none" strike="noStrike"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mj-lt"/>
              <a:buAutoNum type="arabicPeriod"/>
            </a:pPr>
            <a:r>
              <a:rPr lang="en-NZ" sz="1400" u="none" strike="noStrike" dirty="0">
                <a:effectLst/>
                <a:latin typeface="Arial" panose="020B0604020202020204" pitchFamily="34" charset="0"/>
                <a:ea typeface="Arial" panose="020B0604020202020204" pitchFamily="34" charset="0"/>
              </a:rPr>
              <a:t>ISO 55001: prescribes the requirements for an effective Asset Management System</a:t>
            </a:r>
            <a:endParaRPr lang="en-NZ" sz="1400" u="none" strike="noStrike" dirty="0">
              <a:effectLst/>
              <a:latin typeface="Calibri" panose="020F0502020204030204" pitchFamily="34" charset="0"/>
              <a:ea typeface="Calibri" panose="020F0502020204030204" pitchFamily="34" charset="0"/>
            </a:endParaRPr>
          </a:p>
          <a:p>
            <a:pPr marL="342900" lvl="0" indent="-342900">
              <a:lnSpc>
                <a:spcPct val="115000"/>
              </a:lnSpc>
              <a:spcAft>
                <a:spcPts val="600"/>
              </a:spcAft>
              <a:buFont typeface="+mj-lt"/>
              <a:buAutoNum type="arabicPeriod"/>
            </a:pPr>
            <a:r>
              <a:rPr lang="en-NZ" sz="1400" u="none" strike="noStrike" dirty="0">
                <a:effectLst/>
                <a:latin typeface="Arial" panose="020B0604020202020204" pitchFamily="34" charset="0"/>
                <a:ea typeface="Arial" panose="020B0604020202020204" pitchFamily="34" charset="0"/>
              </a:rPr>
              <a:t>ISO 55002: provides guidelines for the application of ISO 55001 aligned Asset Management System </a:t>
            </a:r>
            <a:endParaRPr lang="en-NZ" sz="1400" u="none" strike="noStrike"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8870AD0A-13B0-2888-D8D3-A73C538D4AEB}"/>
              </a:ext>
            </a:extLst>
          </p:cNvPr>
          <p:cNvPicPr>
            <a:picLocks noChangeAspect="1"/>
          </p:cNvPicPr>
          <p:nvPr/>
        </p:nvPicPr>
        <p:blipFill>
          <a:blip r:embed="rId3"/>
          <a:stretch>
            <a:fillRect/>
          </a:stretch>
        </p:blipFill>
        <p:spPr>
          <a:xfrm>
            <a:off x="4318426" y="1935463"/>
            <a:ext cx="4752575" cy="1618900"/>
          </a:xfrm>
          <a:prstGeom prst="rect">
            <a:avLst/>
          </a:prstGeom>
        </p:spPr>
      </p:pic>
    </p:spTree>
    <p:extLst>
      <p:ext uri="{BB962C8B-B14F-4D97-AF65-F5344CB8AC3E}">
        <p14:creationId xmlns:p14="http://schemas.microsoft.com/office/powerpoint/2010/main" val="14210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8"/>
        <p:cNvGrpSpPr/>
        <p:nvPr/>
      </p:nvGrpSpPr>
      <p:grpSpPr>
        <a:xfrm>
          <a:off x="0" y="0"/>
          <a:ext cx="0" cy="0"/>
          <a:chOff x="0" y="0"/>
          <a:chExt cx="0" cy="0"/>
        </a:xfrm>
      </p:grpSpPr>
      <p:sp>
        <p:nvSpPr>
          <p:cNvPr id="139" name="Google Shape;139;p32"/>
          <p:cNvSpPr/>
          <p:nvPr/>
        </p:nvSpPr>
        <p:spPr>
          <a:xfrm>
            <a:off x="650875" y="303212"/>
            <a:ext cx="45900" cy="639900"/>
          </a:xfrm>
          <a:prstGeom prst="roundRect">
            <a:avLst>
              <a:gd name="adj" fmla="val 10800"/>
            </a:avLst>
          </a:prstGeom>
          <a:solidFill>
            <a:srgbClr val="199C6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0" name="Google Shape;140;p32"/>
          <p:cNvSpPr txBox="1">
            <a:spLocks noGrp="1"/>
          </p:cNvSpPr>
          <p:nvPr>
            <p:ph type="title"/>
          </p:nvPr>
        </p:nvSpPr>
        <p:spPr>
          <a:xfrm>
            <a:off x="738187" y="252412"/>
            <a:ext cx="7993200" cy="74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2000"/>
              <a:buFont typeface="Arial"/>
              <a:buNone/>
            </a:pPr>
            <a:r>
              <a:rPr lang="en-GB" dirty="0"/>
              <a:t>Strategic Asset Management</a:t>
            </a:r>
            <a:endParaRPr dirty="0"/>
          </a:p>
          <a:p>
            <a:pPr marL="0" lvl="0" indent="0" algn="l" rtl="0">
              <a:spcBef>
                <a:spcPts val="0"/>
              </a:spcBef>
              <a:spcAft>
                <a:spcPts val="0"/>
              </a:spcAft>
              <a:buSzPts val="2000"/>
              <a:buNone/>
            </a:pPr>
            <a:r>
              <a:rPr lang="en-GB" dirty="0">
                <a:solidFill>
                  <a:srgbClr val="199C69"/>
                </a:solidFill>
              </a:rPr>
              <a:t>System Elements – ISO 55001</a:t>
            </a:r>
            <a:endParaRPr dirty="0">
              <a:solidFill>
                <a:srgbClr val="199C69"/>
              </a:solidFill>
            </a:endParaRPr>
          </a:p>
        </p:txBody>
      </p:sp>
      <p:sp>
        <p:nvSpPr>
          <p:cNvPr id="141" name="Google Shape;141;p32"/>
          <p:cNvSpPr txBox="1"/>
          <p:nvPr/>
        </p:nvSpPr>
        <p:spPr>
          <a:xfrm>
            <a:off x="6454588" y="4157062"/>
            <a:ext cx="2504995" cy="505454"/>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None/>
            </a:pPr>
            <a:r>
              <a:rPr lang="en-GB" sz="1200" b="1" i="1" dirty="0">
                <a:solidFill>
                  <a:schemeClr val="accent6"/>
                </a:solidFill>
              </a:rPr>
              <a:t>Figure 2.</a:t>
            </a:r>
          </a:p>
          <a:p>
            <a:pPr marL="0" lvl="0" indent="0" algn="l" rtl="0">
              <a:spcBef>
                <a:spcPts val="100"/>
              </a:spcBef>
              <a:spcAft>
                <a:spcPts val="0"/>
              </a:spcAft>
              <a:buNone/>
            </a:pPr>
            <a:r>
              <a:rPr lang="en-GB" sz="1200" b="1" i="1" dirty="0">
                <a:solidFill>
                  <a:schemeClr val="accent6"/>
                </a:solidFill>
              </a:rPr>
              <a:t>ISO55001 - Elements of an Asset Management System</a:t>
            </a:r>
            <a:endParaRPr sz="1200" b="1" i="1" dirty="0">
              <a:solidFill>
                <a:schemeClr val="accent6"/>
              </a:solidFill>
            </a:endParaRPr>
          </a:p>
          <a:p>
            <a:pPr marL="0" lvl="0" indent="0" algn="l" rtl="0">
              <a:spcBef>
                <a:spcPts val="100"/>
              </a:spcBef>
              <a:spcAft>
                <a:spcPts val="0"/>
              </a:spcAft>
              <a:buNone/>
            </a:pPr>
            <a:endParaRPr b="1" dirty="0">
              <a:solidFill>
                <a:schemeClr val="accent6"/>
              </a:solidFill>
            </a:endParaRPr>
          </a:p>
          <a:p>
            <a:pPr marL="0" lvl="0" indent="0" algn="l" rtl="0">
              <a:spcBef>
                <a:spcPts val="100"/>
              </a:spcBef>
              <a:spcAft>
                <a:spcPts val="0"/>
              </a:spcAft>
              <a:buNone/>
            </a:pPr>
            <a:endParaRPr sz="1500" i="1" dirty="0"/>
          </a:p>
        </p:txBody>
      </p:sp>
      <p:pic>
        <p:nvPicPr>
          <p:cNvPr id="2" name="image1.png">
            <a:extLst>
              <a:ext uri="{FF2B5EF4-FFF2-40B4-BE49-F238E27FC236}">
                <a16:creationId xmlns:a16="http://schemas.microsoft.com/office/drawing/2014/main" id="{510B68E3-B70C-CB98-A016-5CF20CB6A3F5}"/>
              </a:ext>
            </a:extLst>
          </p:cNvPr>
          <p:cNvPicPr/>
          <p:nvPr/>
        </p:nvPicPr>
        <p:blipFill>
          <a:blip r:embed="rId3"/>
          <a:srcRect/>
          <a:stretch>
            <a:fillRect/>
          </a:stretch>
        </p:blipFill>
        <p:spPr>
          <a:xfrm>
            <a:off x="650875" y="1144588"/>
            <a:ext cx="5730875" cy="3695700"/>
          </a:xfrm>
          <a:prstGeom prst="rect">
            <a:avLst/>
          </a:prstGeom>
          <a:ln/>
        </p:spPr>
      </p:pic>
    </p:spTree>
    <p:extLst>
      <p:ext uri="{BB962C8B-B14F-4D97-AF65-F5344CB8AC3E}">
        <p14:creationId xmlns:p14="http://schemas.microsoft.com/office/powerpoint/2010/main" val="343781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p:nvPr/>
        </p:nvSpPr>
        <p:spPr>
          <a:xfrm rot="10800000">
            <a:off x="208350" y="204750"/>
            <a:ext cx="8729400" cy="4734000"/>
          </a:xfrm>
          <a:prstGeom prst="round1Rect">
            <a:avLst>
              <a:gd name="adj" fmla="val 8692"/>
            </a:avLst>
          </a:prstGeom>
          <a:solidFill>
            <a:srgbClr val="199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1"/>
          <p:cNvSpPr txBox="1"/>
          <p:nvPr/>
        </p:nvSpPr>
        <p:spPr>
          <a:xfrm>
            <a:off x="1686675" y="1944061"/>
            <a:ext cx="7000406" cy="12464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NZ" sz="3300" b="1" dirty="0">
                <a:solidFill>
                  <a:srgbClr val="FFFFFF"/>
                </a:solidFill>
              </a:rPr>
              <a:t>ISO 55001 </a:t>
            </a:r>
          </a:p>
          <a:p>
            <a:pPr marL="0" lvl="0" indent="0" algn="l" rtl="0">
              <a:spcBef>
                <a:spcPts val="0"/>
              </a:spcBef>
              <a:spcAft>
                <a:spcPts val="0"/>
              </a:spcAft>
              <a:buNone/>
            </a:pPr>
            <a:r>
              <a:rPr lang="en-NZ" sz="3300" b="1" dirty="0">
                <a:solidFill>
                  <a:srgbClr val="FFFFFF"/>
                </a:solidFill>
              </a:rPr>
              <a:t>Papakura Journey</a:t>
            </a: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a:p>
            <a:pPr marL="0" lvl="0" indent="0" algn="l" rtl="0">
              <a:spcBef>
                <a:spcPts val="0"/>
              </a:spcBef>
              <a:spcAft>
                <a:spcPts val="0"/>
              </a:spcAft>
              <a:buNone/>
            </a:pPr>
            <a:endParaRPr sz="3300" b="1" dirty="0">
              <a:solidFill>
                <a:srgbClr val="FFFFFF"/>
              </a:solidFill>
            </a:endParaRPr>
          </a:p>
        </p:txBody>
      </p:sp>
      <p:sp>
        <p:nvSpPr>
          <p:cNvPr id="134" name="Google Shape;134;p31"/>
          <p:cNvSpPr/>
          <p:nvPr/>
        </p:nvSpPr>
        <p:spPr>
          <a:xfrm>
            <a:off x="1464600" y="1601963"/>
            <a:ext cx="80400" cy="1599600"/>
          </a:xfrm>
          <a:prstGeom prst="roundRect">
            <a:avLst>
              <a:gd name="adj" fmla="val 49888"/>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Helvetica Neue"/>
              <a:buNone/>
            </a:pPr>
            <a:endParaRPr sz="1000" b="1" i="0" u="none" strike="noStrike" cap="none">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37636730"/>
      </p:ext>
    </p:extLst>
  </p:cSld>
  <p:clrMapOvr>
    <a:masterClrMapping/>
  </p:clrMapOvr>
</p:sld>
</file>

<file path=ppt/theme/theme1.xml><?xml version="1.0" encoding="utf-8"?>
<a:theme xmlns:a="http://schemas.openxmlformats.org/drawingml/2006/main" name="Simple Light">
  <a:themeElements>
    <a:clrScheme name="Personnalisé 24">
      <a:dk1>
        <a:srgbClr val="545459"/>
      </a:dk1>
      <a:lt1>
        <a:srgbClr val="FFFFFF"/>
      </a:lt1>
      <a:dk2>
        <a:srgbClr val="E85F46"/>
      </a:dk2>
      <a:lt2>
        <a:srgbClr val="0076B9"/>
      </a:lt2>
      <a:accent1>
        <a:srgbClr val="FFA000"/>
      </a:accent1>
      <a:accent2>
        <a:srgbClr val="199B69"/>
      </a:accent2>
      <a:accent3>
        <a:srgbClr val="FDB914"/>
      </a:accent3>
      <a:accent4>
        <a:srgbClr val="01ADC6"/>
      </a:accent4>
      <a:accent5>
        <a:srgbClr val="D5D6D5"/>
      </a:accent5>
      <a:accent6>
        <a:srgbClr val="000000"/>
      </a:accent6>
      <a:hlink>
        <a:srgbClr val="E85F46"/>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1759</Words>
  <Application>Microsoft Office PowerPoint</Application>
  <PresentationFormat>On-screen Show (16:9)</PresentationFormat>
  <Paragraphs>141</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Courier New</vt:lpstr>
      <vt:lpstr>Arial</vt:lpstr>
      <vt:lpstr>Helvetica Neue Light</vt:lpstr>
      <vt:lpstr>Helvetica Neue</vt:lpstr>
      <vt:lpstr>Calibri</vt:lpstr>
      <vt:lpstr>Simple Light</vt:lpstr>
      <vt:lpstr>Simple Light</vt:lpstr>
      <vt:lpstr>PowerPoint Presentation</vt:lpstr>
      <vt:lpstr>PowerPoint Presentation</vt:lpstr>
      <vt:lpstr>Strategic Asset Management Introduction</vt:lpstr>
      <vt:lpstr>Strategic Asset Management Introduction – Papakura Franchise</vt:lpstr>
      <vt:lpstr>Strategic Asset Management Introduction – Papakura Requirements</vt:lpstr>
      <vt:lpstr>PowerPoint Presentation</vt:lpstr>
      <vt:lpstr>Strategic Asset Management Plan ISO 55001</vt:lpstr>
      <vt:lpstr>Strategic Asset Management System Elements – ISO 55001</vt:lpstr>
      <vt:lpstr>PowerPoint Presentation</vt:lpstr>
      <vt:lpstr>Strategic Asset Management ISO 55001 Journey</vt:lpstr>
      <vt:lpstr>Strategic Asset Management ISO 55001 – Readiness Assessment</vt:lpstr>
      <vt:lpstr>Strategic Asset Management ISO 55001 – Gap Analysis</vt:lpstr>
      <vt:lpstr>Strategic Asset Management ISO 55001 Gap Close-Out</vt:lpstr>
      <vt:lpstr>PowerPoint Presentation</vt:lpstr>
      <vt:lpstr>Strategic Asset Management Conclusion</vt:lpstr>
      <vt:lpstr>Strategic Asset Management Conclusion - Summary</vt:lpstr>
      <vt:lpstr>Strategic Asset Management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Oosthuizen</dc:creator>
  <cp:lastModifiedBy>mms chch</cp:lastModifiedBy>
  <cp:revision>6</cp:revision>
  <dcterms:modified xsi:type="dcterms:W3CDTF">2022-10-19T00:12:36Z</dcterms:modified>
</cp:coreProperties>
</file>