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684" r:id="rId2"/>
  </p:sldMasterIdLst>
  <p:notesMasterIdLst>
    <p:notesMasterId r:id="rId29"/>
  </p:notesMasterIdLst>
  <p:handoutMasterIdLst>
    <p:handoutMasterId r:id="rId30"/>
  </p:handoutMasterIdLst>
  <p:sldIdLst>
    <p:sldId id="345" r:id="rId3"/>
    <p:sldId id="257" r:id="rId4"/>
    <p:sldId id="390" r:id="rId5"/>
    <p:sldId id="418" r:id="rId6"/>
    <p:sldId id="412" r:id="rId7"/>
    <p:sldId id="413" r:id="rId8"/>
    <p:sldId id="411" r:id="rId9"/>
    <p:sldId id="393" r:id="rId10"/>
    <p:sldId id="392" r:id="rId11"/>
    <p:sldId id="419" r:id="rId12"/>
    <p:sldId id="391" r:id="rId13"/>
    <p:sldId id="395" r:id="rId14"/>
    <p:sldId id="416" r:id="rId15"/>
    <p:sldId id="397" r:id="rId16"/>
    <p:sldId id="399" r:id="rId17"/>
    <p:sldId id="400" r:id="rId18"/>
    <p:sldId id="402" r:id="rId19"/>
    <p:sldId id="403" r:id="rId20"/>
    <p:sldId id="406" r:id="rId21"/>
    <p:sldId id="404" r:id="rId22"/>
    <p:sldId id="407" r:id="rId23"/>
    <p:sldId id="409" r:id="rId24"/>
    <p:sldId id="410" r:id="rId25"/>
    <p:sldId id="389" r:id="rId26"/>
    <p:sldId id="278" r:id="rId27"/>
    <p:sldId id="4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08" autoAdjust="0"/>
    <p:restoredTop sz="87856" autoAdjust="0"/>
  </p:normalViewPr>
  <p:slideViewPr>
    <p:cSldViewPr>
      <p:cViewPr varScale="1">
        <p:scale>
          <a:sx n="140" d="100"/>
          <a:sy n="140" d="100"/>
        </p:scale>
        <p:origin x="3462" y="132"/>
      </p:cViewPr>
      <p:guideLst>
        <p:guide orient="horz" pos="2160"/>
        <p:guide pos="3840"/>
      </p:guideLst>
    </p:cSldViewPr>
  </p:slideViewPr>
  <p:outlineViewPr>
    <p:cViewPr>
      <p:scale>
        <a:sx n="33" d="100"/>
        <a:sy n="33" d="100"/>
      </p:scale>
      <p:origin x="48" y="1004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tm2019\apps\Hydraulic\Septic%20Tank%20Documents%20and%20Calculations\08%20Student%20research%20project\Project%202\Final%20Submission%20Docs\Journal%20of%20chemistry%20tests%20MKJ%20edit%2027%20jan%202022%20MKJ.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tm2019\apps\Hydraulic\Septic%20Tank%20Documents%20and%20Calculations\08%20Student%20research%20project\Project%202\Final%20Submission%20Docs\Journal%20of%20chemistry%20tests%20MKJ%20edit%2027%20jan%202022%20MKJ.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tm2019\apps\Hydraulic\Septic%20Tank%20Documents%20and%20Calculations\08%20Student%20research%20project\Project%202\Final%20Submission%20Docs\Journal%20of%20chemistry%20tests%20MKJ%20edit%2027%20jan%202022%20MKJ.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tm2019\apps\Hydraulic\Septic%20Tank%20Documents%20and%20Calculations\08%20Student%20research%20project\Project%202\Final%20Submission%20Docs\Journal%20of%20chemistry%20tests%20MKJ%20edit%2027%20jan%202022%20MKJ.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NZ" sz="1600" dirty="0"/>
              <a:t>TSS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4670644143050389E-2"/>
          <c:y val="9.894231367725459E-2"/>
          <c:w val="0.81572541538034604"/>
          <c:h val="0.54558616493355705"/>
        </c:manualLayout>
      </c:layout>
      <c:barChart>
        <c:barDir val="col"/>
        <c:grouping val="clustered"/>
        <c:varyColors val="0"/>
        <c:ser>
          <c:idx val="0"/>
          <c:order val="0"/>
          <c:tx>
            <c:v>Septic tank</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Sheet1!$Q$7:$AG$7</c:f>
              <c:numCache>
                <c:formatCode>General</c:formatCode>
                <c:ptCount val="17"/>
                <c:pt idx="0">
                  <c:v>40</c:v>
                </c:pt>
                <c:pt idx="1">
                  <c:v>72.5</c:v>
                </c:pt>
                <c:pt idx="2">
                  <c:v>77.5</c:v>
                </c:pt>
                <c:pt idx="3">
                  <c:v>55</c:v>
                </c:pt>
                <c:pt idx="4">
                  <c:v>40</c:v>
                </c:pt>
                <c:pt idx="5">
                  <c:v>70</c:v>
                </c:pt>
                <c:pt idx="6">
                  <c:v>50</c:v>
                </c:pt>
                <c:pt idx="7">
                  <c:v>40</c:v>
                </c:pt>
                <c:pt idx="8">
                  <c:v>40</c:v>
                </c:pt>
                <c:pt idx="9">
                  <c:v>60</c:v>
                </c:pt>
                <c:pt idx="10">
                  <c:v>67.5</c:v>
                </c:pt>
                <c:pt idx="11">
                  <c:v>72.5</c:v>
                </c:pt>
                <c:pt idx="12">
                  <c:v>50</c:v>
                </c:pt>
                <c:pt idx="13">
                  <c:v>50</c:v>
                </c:pt>
                <c:pt idx="14">
                  <c:v>40</c:v>
                </c:pt>
                <c:pt idx="15">
                  <c:v>50</c:v>
                </c:pt>
                <c:pt idx="16">
                  <c:v>77.5</c:v>
                </c:pt>
              </c:numCache>
            </c:numRef>
          </c:val>
          <c:extLst>
            <c:ext xmlns:c16="http://schemas.microsoft.com/office/drawing/2014/chart" uri="{C3380CC4-5D6E-409C-BE32-E72D297353CC}">
              <c16:uniqueId val="{00000000-8E52-4462-A569-815C25FE3EFA}"/>
            </c:ext>
          </c:extLst>
        </c:ser>
        <c:ser>
          <c:idx val="1"/>
          <c:order val="1"/>
          <c:tx>
            <c:v>Sand Filter (50mm FL)</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Sheet1!$Q$8:$AG$8</c:f>
              <c:numCache>
                <c:formatCode>General</c:formatCode>
                <c:ptCount val="17"/>
                <c:pt idx="0">
                  <c:v>10</c:v>
                </c:pt>
                <c:pt idx="1">
                  <c:v>0</c:v>
                </c:pt>
                <c:pt idx="2">
                  <c:v>2.5</c:v>
                </c:pt>
                <c:pt idx="3">
                  <c:v>2.5</c:v>
                </c:pt>
                <c:pt idx="4">
                  <c:v>5</c:v>
                </c:pt>
                <c:pt idx="5">
                  <c:v>10</c:v>
                </c:pt>
                <c:pt idx="6">
                  <c:v>0</c:v>
                </c:pt>
                <c:pt idx="7">
                  <c:v>0</c:v>
                </c:pt>
                <c:pt idx="8">
                  <c:v>0</c:v>
                </c:pt>
                <c:pt idx="9">
                  <c:v>0</c:v>
                </c:pt>
                <c:pt idx="10">
                  <c:v>7.5</c:v>
                </c:pt>
                <c:pt idx="11">
                  <c:v>2.5</c:v>
                </c:pt>
                <c:pt idx="12">
                  <c:v>0</c:v>
                </c:pt>
                <c:pt idx="13">
                  <c:v>0</c:v>
                </c:pt>
                <c:pt idx="14">
                  <c:v>0</c:v>
                </c:pt>
                <c:pt idx="15">
                  <c:v>0</c:v>
                </c:pt>
                <c:pt idx="16">
                  <c:v>7.5</c:v>
                </c:pt>
              </c:numCache>
            </c:numRef>
          </c:val>
          <c:extLst>
            <c:ext xmlns:c16="http://schemas.microsoft.com/office/drawing/2014/chart" uri="{C3380CC4-5D6E-409C-BE32-E72D297353CC}">
              <c16:uniqueId val="{00000001-8E52-4462-A569-815C25FE3EFA}"/>
            </c:ext>
          </c:extLst>
        </c:ser>
        <c:ser>
          <c:idx val="2"/>
          <c:order val="2"/>
          <c:tx>
            <c:v>CG Filter (50mm FL)</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Sheet1!$Q$9:$AG$9</c:f>
              <c:numCache>
                <c:formatCode>General</c:formatCode>
                <c:ptCount val="17"/>
                <c:pt idx="0">
                  <c:v>320</c:v>
                </c:pt>
                <c:pt idx="1">
                  <c:v>7.5</c:v>
                </c:pt>
                <c:pt idx="2">
                  <c:v>10</c:v>
                </c:pt>
                <c:pt idx="3">
                  <c:v>7.5</c:v>
                </c:pt>
                <c:pt idx="4">
                  <c:v>0</c:v>
                </c:pt>
                <c:pt idx="5">
                  <c:v>10</c:v>
                </c:pt>
                <c:pt idx="6">
                  <c:v>5</c:v>
                </c:pt>
                <c:pt idx="7">
                  <c:v>0</c:v>
                </c:pt>
                <c:pt idx="8">
                  <c:v>0</c:v>
                </c:pt>
                <c:pt idx="9">
                  <c:v>0</c:v>
                </c:pt>
                <c:pt idx="10">
                  <c:v>7.5</c:v>
                </c:pt>
                <c:pt idx="11">
                  <c:v>2.5</c:v>
                </c:pt>
                <c:pt idx="12">
                  <c:v>0</c:v>
                </c:pt>
                <c:pt idx="13">
                  <c:v>0</c:v>
                </c:pt>
                <c:pt idx="14">
                  <c:v>0</c:v>
                </c:pt>
                <c:pt idx="15">
                  <c:v>0</c:v>
                </c:pt>
                <c:pt idx="16">
                  <c:v>7.5</c:v>
                </c:pt>
              </c:numCache>
            </c:numRef>
          </c:val>
          <c:extLst>
            <c:ext xmlns:c16="http://schemas.microsoft.com/office/drawing/2014/chart" uri="{C3380CC4-5D6E-409C-BE32-E72D297353CC}">
              <c16:uniqueId val="{00000002-8E52-4462-A569-815C25FE3EFA}"/>
            </c:ext>
          </c:extLst>
        </c:ser>
        <c:ser>
          <c:idx val="6"/>
          <c:order val="3"/>
          <c:tx>
            <c:v>CG Filter (25mm FL)</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Sheet1!$Q$10:$AG$10</c:f>
              <c:numCache>
                <c:formatCode>General</c:formatCode>
                <c:ptCount val="17"/>
                <c:pt idx="0">
                  <c:v>470</c:v>
                </c:pt>
                <c:pt idx="1">
                  <c:v>17.5</c:v>
                </c:pt>
                <c:pt idx="2">
                  <c:v>7.5</c:v>
                </c:pt>
                <c:pt idx="3">
                  <c:v>15</c:v>
                </c:pt>
                <c:pt idx="4">
                  <c:v>5</c:v>
                </c:pt>
                <c:pt idx="5">
                  <c:v>10</c:v>
                </c:pt>
                <c:pt idx="6">
                  <c:v>5</c:v>
                </c:pt>
                <c:pt idx="7">
                  <c:v>0</c:v>
                </c:pt>
                <c:pt idx="8">
                  <c:v>0</c:v>
                </c:pt>
                <c:pt idx="9">
                  <c:v>0</c:v>
                </c:pt>
                <c:pt idx="10">
                  <c:v>7.5</c:v>
                </c:pt>
                <c:pt idx="11">
                  <c:v>2.5</c:v>
                </c:pt>
                <c:pt idx="12">
                  <c:v>0</c:v>
                </c:pt>
                <c:pt idx="13">
                  <c:v>0</c:v>
                </c:pt>
                <c:pt idx="14">
                  <c:v>0</c:v>
                </c:pt>
                <c:pt idx="15">
                  <c:v>0</c:v>
                </c:pt>
                <c:pt idx="16">
                  <c:v>7.5</c:v>
                </c:pt>
              </c:numCache>
            </c:numRef>
          </c:val>
          <c:extLst>
            <c:ext xmlns:c16="http://schemas.microsoft.com/office/drawing/2014/chart" uri="{C3380CC4-5D6E-409C-BE32-E72D297353CC}">
              <c16:uniqueId val="{00000003-8E52-4462-A569-815C25FE3EFA}"/>
            </c:ext>
          </c:extLst>
        </c:ser>
        <c:dLbls>
          <c:showLegendKey val="0"/>
          <c:showVal val="0"/>
          <c:showCatName val="0"/>
          <c:showSerName val="0"/>
          <c:showPercent val="0"/>
          <c:showBubbleSize val="0"/>
        </c:dLbls>
        <c:gapWidth val="80"/>
        <c:axId val="2105996688"/>
        <c:axId val="2105997104"/>
      </c:barChart>
      <c:lineChart>
        <c:grouping val="standard"/>
        <c:varyColors val="0"/>
        <c:ser>
          <c:idx val="4"/>
          <c:order val="4"/>
          <c:tx>
            <c:v>Sand Filter Efficiency (50mm FL)</c:v>
          </c:tx>
          <c:spPr>
            <a:ln w="31750" cap="rnd">
              <a:solidFill>
                <a:schemeClr val="accent5"/>
              </a:solidFill>
              <a:round/>
            </a:ln>
            <a:effectLst/>
          </c:spPr>
          <c:marker>
            <c:symbol val="none"/>
          </c:marker>
          <c:val>
            <c:numRef>
              <c:f>Sheet1!$Q$13:$AG$13</c:f>
              <c:numCache>
                <c:formatCode>0.000</c:formatCode>
                <c:ptCount val="17"/>
                <c:pt idx="0">
                  <c:v>75</c:v>
                </c:pt>
                <c:pt idx="1">
                  <c:v>100</c:v>
                </c:pt>
                <c:pt idx="2">
                  <c:v>96.774193548387103</c:v>
                </c:pt>
                <c:pt idx="3">
                  <c:v>95.454545454545453</c:v>
                </c:pt>
                <c:pt idx="4">
                  <c:v>87.5</c:v>
                </c:pt>
                <c:pt idx="5">
                  <c:v>85.714285714285722</c:v>
                </c:pt>
                <c:pt idx="6" formatCode="0.00000">
                  <c:v>100</c:v>
                </c:pt>
                <c:pt idx="7">
                  <c:v>100</c:v>
                </c:pt>
                <c:pt idx="8">
                  <c:v>100</c:v>
                </c:pt>
                <c:pt idx="9">
                  <c:v>100</c:v>
                </c:pt>
                <c:pt idx="10">
                  <c:v>88.888888888888886</c:v>
                </c:pt>
                <c:pt idx="11">
                  <c:v>96.551724137931032</c:v>
                </c:pt>
                <c:pt idx="12">
                  <c:v>100</c:v>
                </c:pt>
                <c:pt idx="13">
                  <c:v>100</c:v>
                </c:pt>
                <c:pt idx="14">
                  <c:v>100</c:v>
                </c:pt>
                <c:pt idx="15">
                  <c:v>100</c:v>
                </c:pt>
                <c:pt idx="16">
                  <c:v>90.322580645161295</c:v>
                </c:pt>
              </c:numCache>
            </c:numRef>
          </c:val>
          <c:smooth val="0"/>
          <c:extLst>
            <c:ext xmlns:c16="http://schemas.microsoft.com/office/drawing/2014/chart" uri="{C3380CC4-5D6E-409C-BE32-E72D297353CC}">
              <c16:uniqueId val="{00000004-8E52-4462-A569-815C25FE3EFA}"/>
            </c:ext>
          </c:extLst>
        </c:ser>
        <c:ser>
          <c:idx val="5"/>
          <c:order val="5"/>
          <c:tx>
            <c:v>CG Filter Efficiency (50mm FL)</c:v>
          </c:tx>
          <c:spPr>
            <a:ln w="31750" cap="rnd">
              <a:solidFill>
                <a:schemeClr val="accent6"/>
              </a:solidFill>
              <a:round/>
            </a:ln>
            <a:effectLst/>
          </c:spPr>
          <c:marker>
            <c:symbol val="none"/>
          </c:marker>
          <c:val>
            <c:numRef>
              <c:f>Sheet1!$R$14:$AG$14</c:f>
              <c:numCache>
                <c:formatCode>0.000</c:formatCode>
                <c:ptCount val="16"/>
                <c:pt idx="0">
                  <c:v>89.65517241379311</c:v>
                </c:pt>
                <c:pt idx="1">
                  <c:v>87.096774193548384</c:v>
                </c:pt>
                <c:pt idx="2">
                  <c:v>86.36363636363636</c:v>
                </c:pt>
                <c:pt idx="3">
                  <c:v>100</c:v>
                </c:pt>
                <c:pt idx="4">
                  <c:v>85.714285714285722</c:v>
                </c:pt>
                <c:pt idx="5">
                  <c:v>90</c:v>
                </c:pt>
                <c:pt idx="6">
                  <c:v>100</c:v>
                </c:pt>
                <c:pt idx="7">
                  <c:v>100</c:v>
                </c:pt>
                <c:pt idx="8">
                  <c:v>100</c:v>
                </c:pt>
                <c:pt idx="9">
                  <c:v>88.888888888888886</c:v>
                </c:pt>
                <c:pt idx="10">
                  <c:v>96.551724137931032</c:v>
                </c:pt>
                <c:pt idx="11">
                  <c:v>100</c:v>
                </c:pt>
                <c:pt idx="12">
                  <c:v>100</c:v>
                </c:pt>
                <c:pt idx="13">
                  <c:v>100</c:v>
                </c:pt>
                <c:pt idx="14">
                  <c:v>100</c:v>
                </c:pt>
                <c:pt idx="15">
                  <c:v>90.322580645161295</c:v>
                </c:pt>
              </c:numCache>
            </c:numRef>
          </c:val>
          <c:smooth val="0"/>
          <c:extLst>
            <c:ext xmlns:c16="http://schemas.microsoft.com/office/drawing/2014/chart" uri="{C3380CC4-5D6E-409C-BE32-E72D297353CC}">
              <c16:uniqueId val="{00000005-8E52-4462-A569-815C25FE3EFA}"/>
            </c:ext>
          </c:extLst>
        </c:ser>
        <c:ser>
          <c:idx val="7"/>
          <c:order val="6"/>
          <c:tx>
            <c:v>CG Filter Efficiency (50mm FL)</c:v>
          </c:tx>
          <c:spPr>
            <a:ln w="31750" cap="rnd">
              <a:solidFill>
                <a:schemeClr val="accent2">
                  <a:lumMod val="60000"/>
                </a:schemeClr>
              </a:solidFill>
              <a:round/>
            </a:ln>
            <a:effectLst/>
          </c:spPr>
          <c:marker>
            <c:symbol val="none"/>
          </c:marker>
          <c:val>
            <c:numRef>
              <c:f>Sheet1!$R$15:$AG$15</c:f>
              <c:numCache>
                <c:formatCode>0.000</c:formatCode>
                <c:ptCount val="16"/>
                <c:pt idx="0">
                  <c:v>75.862068965517238</c:v>
                </c:pt>
                <c:pt idx="1">
                  <c:v>90.322580645161295</c:v>
                </c:pt>
                <c:pt idx="2">
                  <c:v>72.727272727272734</c:v>
                </c:pt>
                <c:pt idx="3">
                  <c:v>87.5</c:v>
                </c:pt>
                <c:pt idx="4">
                  <c:v>85.714285714285722</c:v>
                </c:pt>
                <c:pt idx="5">
                  <c:v>90</c:v>
                </c:pt>
                <c:pt idx="6">
                  <c:v>100</c:v>
                </c:pt>
                <c:pt idx="7">
                  <c:v>100</c:v>
                </c:pt>
                <c:pt idx="8">
                  <c:v>100</c:v>
                </c:pt>
                <c:pt idx="9">
                  <c:v>88.888888888888886</c:v>
                </c:pt>
                <c:pt idx="10">
                  <c:v>96.551724137931032</c:v>
                </c:pt>
                <c:pt idx="11">
                  <c:v>100</c:v>
                </c:pt>
                <c:pt idx="12">
                  <c:v>100</c:v>
                </c:pt>
                <c:pt idx="13">
                  <c:v>100</c:v>
                </c:pt>
                <c:pt idx="14">
                  <c:v>100</c:v>
                </c:pt>
                <c:pt idx="15">
                  <c:v>90.322580645161295</c:v>
                </c:pt>
              </c:numCache>
            </c:numRef>
          </c:val>
          <c:smooth val="0"/>
          <c:extLst>
            <c:ext xmlns:c16="http://schemas.microsoft.com/office/drawing/2014/chart" uri="{C3380CC4-5D6E-409C-BE32-E72D297353CC}">
              <c16:uniqueId val="{00000006-8E52-4462-A569-815C25FE3EFA}"/>
            </c:ext>
          </c:extLst>
        </c:ser>
        <c:ser>
          <c:idx val="3"/>
          <c:order val="7"/>
          <c:tx>
            <c:v>Filter Loading (FL) reported as L/m2/day</c:v>
          </c:tx>
          <c:spPr>
            <a:ln w="31750" cap="rnd">
              <a:noFill/>
              <a:round/>
            </a:ln>
            <a:effectLst/>
          </c:spPr>
          <c:marker>
            <c:symbol val="none"/>
          </c:marker>
          <c:val>
            <c:numLit>
              <c:formatCode>General</c:formatCode>
              <c:ptCount val="1"/>
              <c:pt idx="0">
                <c:v>1</c:v>
              </c:pt>
            </c:numLit>
          </c:val>
          <c:smooth val="0"/>
          <c:extLst>
            <c:ext xmlns:c16="http://schemas.microsoft.com/office/drawing/2014/chart" uri="{C3380CC4-5D6E-409C-BE32-E72D297353CC}">
              <c16:uniqueId val="{00000007-8E52-4462-A569-815C25FE3EFA}"/>
            </c:ext>
          </c:extLst>
        </c:ser>
        <c:dLbls>
          <c:showLegendKey val="0"/>
          <c:showVal val="0"/>
          <c:showCatName val="0"/>
          <c:showSerName val="0"/>
          <c:showPercent val="0"/>
          <c:showBubbleSize val="0"/>
        </c:dLbls>
        <c:marker val="1"/>
        <c:smooth val="0"/>
        <c:axId val="1562665807"/>
        <c:axId val="1562665391"/>
      </c:lineChart>
      <c:catAx>
        <c:axId val="21059966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WEEK</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7104"/>
        <c:crosses val="autoZero"/>
        <c:auto val="1"/>
        <c:lblAlgn val="ctr"/>
        <c:lblOffset val="100"/>
        <c:noMultiLvlLbl val="0"/>
      </c:catAx>
      <c:valAx>
        <c:axId val="2105997104"/>
        <c:scaling>
          <c:orientation val="minMax"/>
          <c:max val="11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TOTAL SUSPENDED</a:t>
                </a:r>
                <a:r>
                  <a:rPr lang="en-NZ" sz="1200" baseline="0" dirty="0"/>
                  <a:t> SOLIDS (MG/L</a:t>
                </a:r>
                <a:r>
                  <a:rPr lang="en-NZ" sz="1200" dirty="0"/>
                  <a: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6688"/>
        <c:crosses val="autoZero"/>
        <c:crossBetween val="between"/>
        <c:majorUnit val="10"/>
      </c:valAx>
      <c:valAx>
        <c:axId val="1562665391"/>
        <c:scaling>
          <c:orientation val="minMax"/>
          <c:max val="100"/>
          <c:min val="60"/>
        </c:scaling>
        <c:delete val="0"/>
        <c:axPos val="r"/>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NZ" sz="1200" dirty="0"/>
                  <a:t>REMOVAL EFFICIENCY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62665807"/>
        <c:crosses val="max"/>
        <c:crossBetween val="between"/>
        <c:majorUnit val="5"/>
      </c:valAx>
      <c:catAx>
        <c:axId val="1562665807"/>
        <c:scaling>
          <c:orientation val="minMax"/>
        </c:scaling>
        <c:delete val="1"/>
        <c:axPos val="b"/>
        <c:numFmt formatCode="General" sourceLinked="1"/>
        <c:majorTickMark val="none"/>
        <c:minorTickMark val="none"/>
        <c:tickLblPos val="nextTo"/>
        <c:crossAx val="1562665391"/>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7"/>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ayout>
        <c:manualLayout>
          <c:xMode val="edge"/>
          <c:yMode val="edge"/>
          <c:x val="2.1406538346892085E-3"/>
          <c:y val="0.75491202077541586"/>
          <c:w val="0.97463686084326673"/>
          <c:h val="0.22911332700748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NZ" sz="1600" dirty="0"/>
              <a:t>TSS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4670644143050389E-2"/>
          <c:y val="9.894231367725459E-2"/>
          <c:w val="0.81572541538034604"/>
          <c:h val="0.54558616493355705"/>
        </c:manualLayout>
      </c:layout>
      <c:barChart>
        <c:barDir val="col"/>
        <c:grouping val="clustered"/>
        <c:varyColors val="0"/>
        <c:ser>
          <c:idx val="0"/>
          <c:order val="0"/>
          <c:tx>
            <c:v>Septic tank</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Sheet1!$Q$7:$AG$7</c:f>
              <c:numCache>
                <c:formatCode>General</c:formatCode>
                <c:ptCount val="17"/>
                <c:pt idx="0">
                  <c:v>40</c:v>
                </c:pt>
                <c:pt idx="1">
                  <c:v>72.5</c:v>
                </c:pt>
                <c:pt idx="2">
                  <c:v>77.5</c:v>
                </c:pt>
                <c:pt idx="3">
                  <c:v>55</c:v>
                </c:pt>
                <c:pt idx="4">
                  <c:v>40</c:v>
                </c:pt>
                <c:pt idx="5">
                  <c:v>70</c:v>
                </c:pt>
                <c:pt idx="6">
                  <c:v>50</c:v>
                </c:pt>
                <c:pt idx="7">
                  <c:v>40</c:v>
                </c:pt>
                <c:pt idx="8">
                  <c:v>40</c:v>
                </c:pt>
                <c:pt idx="9">
                  <c:v>60</c:v>
                </c:pt>
                <c:pt idx="10">
                  <c:v>67.5</c:v>
                </c:pt>
                <c:pt idx="11">
                  <c:v>72.5</c:v>
                </c:pt>
                <c:pt idx="12">
                  <c:v>50</c:v>
                </c:pt>
                <c:pt idx="13">
                  <c:v>50</c:v>
                </c:pt>
                <c:pt idx="14">
                  <c:v>40</c:v>
                </c:pt>
                <c:pt idx="15">
                  <c:v>50</c:v>
                </c:pt>
                <c:pt idx="16">
                  <c:v>77.5</c:v>
                </c:pt>
              </c:numCache>
            </c:numRef>
          </c:val>
          <c:extLst>
            <c:ext xmlns:c16="http://schemas.microsoft.com/office/drawing/2014/chart" uri="{C3380CC4-5D6E-409C-BE32-E72D297353CC}">
              <c16:uniqueId val="{00000000-8E52-4462-A569-815C25FE3EFA}"/>
            </c:ext>
          </c:extLst>
        </c:ser>
        <c:ser>
          <c:idx val="1"/>
          <c:order val="1"/>
          <c:tx>
            <c:v>Sand Filter (50mm FL)</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Sheet1!$Q$8:$AG$8</c:f>
              <c:numCache>
                <c:formatCode>General</c:formatCode>
                <c:ptCount val="17"/>
                <c:pt idx="0">
                  <c:v>10</c:v>
                </c:pt>
                <c:pt idx="1">
                  <c:v>0</c:v>
                </c:pt>
                <c:pt idx="2">
                  <c:v>2.5</c:v>
                </c:pt>
                <c:pt idx="3">
                  <c:v>2.5</c:v>
                </c:pt>
                <c:pt idx="4">
                  <c:v>5</c:v>
                </c:pt>
                <c:pt idx="5">
                  <c:v>10</c:v>
                </c:pt>
                <c:pt idx="6">
                  <c:v>0</c:v>
                </c:pt>
                <c:pt idx="7">
                  <c:v>0</c:v>
                </c:pt>
                <c:pt idx="8">
                  <c:v>0</c:v>
                </c:pt>
                <c:pt idx="9">
                  <c:v>0</c:v>
                </c:pt>
                <c:pt idx="10">
                  <c:v>7.5</c:v>
                </c:pt>
                <c:pt idx="11">
                  <c:v>2.5</c:v>
                </c:pt>
                <c:pt idx="12">
                  <c:v>0</c:v>
                </c:pt>
                <c:pt idx="13">
                  <c:v>0</c:v>
                </c:pt>
                <c:pt idx="14">
                  <c:v>0</c:v>
                </c:pt>
                <c:pt idx="15">
                  <c:v>0</c:v>
                </c:pt>
                <c:pt idx="16">
                  <c:v>7.5</c:v>
                </c:pt>
              </c:numCache>
            </c:numRef>
          </c:val>
          <c:extLst>
            <c:ext xmlns:c16="http://schemas.microsoft.com/office/drawing/2014/chart" uri="{C3380CC4-5D6E-409C-BE32-E72D297353CC}">
              <c16:uniqueId val="{00000001-8E52-4462-A569-815C25FE3EFA}"/>
            </c:ext>
          </c:extLst>
        </c:ser>
        <c:ser>
          <c:idx val="2"/>
          <c:order val="2"/>
          <c:tx>
            <c:v>CG Filter (50mm FL)</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Sheet1!$Q$9:$AG$9</c:f>
              <c:numCache>
                <c:formatCode>General</c:formatCode>
                <c:ptCount val="17"/>
                <c:pt idx="0">
                  <c:v>320</c:v>
                </c:pt>
                <c:pt idx="1">
                  <c:v>7.5</c:v>
                </c:pt>
                <c:pt idx="2">
                  <c:v>10</c:v>
                </c:pt>
                <c:pt idx="3">
                  <c:v>7.5</c:v>
                </c:pt>
                <c:pt idx="4">
                  <c:v>0</c:v>
                </c:pt>
                <c:pt idx="5">
                  <c:v>10</c:v>
                </c:pt>
                <c:pt idx="6">
                  <c:v>5</c:v>
                </c:pt>
                <c:pt idx="7">
                  <c:v>0</c:v>
                </c:pt>
                <c:pt idx="8">
                  <c:v>0</c:v>
                </c:pt>
                <c:pt idx="9">
                  <c:v>0</c:v>
                </c:pt>
                <c:pt idx="10">
                  <c:v>7.5</c:v>
                </c:pt>
                <c:pt idx="11">
                  <c:v>2.5</c:v>
                </c:pt>
                <c:pt idx="12">
                  <c:v>0</c:v>
                </c:pt>
                <c:pt idx="13">
                  <c:v>0</c:v>
                </c:pt>
                <c:pt idx="14">
                  <c:v>0</c:v>
                </c:pt>
                <c:pt idx="15">
                  <c:v>0</c:v>
                </c:pt>
                <c:pt idx="16">
                  <c:v>7.5</c:v>
                </c:pt>
              </c:numCache>
            </c:numRef>
          </c:val>
          <c:extLst>
            <c:ext xmlns:c16="http://schemas.microsoft.com/office/drawing/2014/chart" uri="{C3380CC4-5D6E-409C-BE32-E72D297353CC}">
              <c16:uniqueId val="{00000002-8E52-4462-A569-815C25FE3EFA}"/>
            </c:ext>
          </c:extLst>
        </c:ser>
        <c:ser>
          <c:idx val="6"/>
          <c:order val="3"/>
          <c:tx>
            <c:v>CG Filter (25mm FL)</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Sheet1!$Q$6:$AG$6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Sheet1!$Q$10:$AG$10</c:f>
              <c:numCache>
                <c:formatCode>General</c:formatCode>
                <c:ptCount val="17"/>
                <c:pt idx="0">
                  <c:v>470</c:v>
                </c:pt>
                <c:pt idx="1">
                  <c:v>17.5</c:v>
                </c:pt>
                <c:pt idx="2">
                  <c:v>7.5</c:v>
                </c:pt>
                <c:pt idx="3">
                  <c:v>15</c:v>
                </c:pt>
                <c:pt idx="4">
                  <c:v>5</c:v>
                </c:pt>
                <c:pt idx="5">
                  <c:v>10</c:v>
                </c:pt>
                <c:pt idx="6">
                  <c:v>5</c:v>
                </c:pt>
                <c:pt idx="7">
                  <c:v>0</c:v>
                </c:pt>
                <c:pt idx="8">
                  <c:v>0</c:v>
                </c:pt>
                <c:pt idx="9">
                  <c:v>0</c:v>
                </c:pt>
                <c:pt idx="10">
                  <c:v>7.5</c:v>
                </c:pt>
                <c:pt idx="11">
                  <c:v>2.5</c:v>
                </c:pt>
                <c:pt idx="12">
                  <c:v>0</c:v>
                </c:pt>
                <c:pt idx="13">
                  <c:v>0</c:v>
                </c:pt>
                <c:pt idx="14">
                  <c:v>0</c:v>
                </c:pt>
                <c:pt idx="15">
                  <c:v>0</c:v>
                </c:pt>
                <c:pt idx="16">
                  <c:v>7.5</c:v>
                </c:pt>
              </c:numCache>
            </c:numRef>
          </c:val>
          <c:extLst>
            <c:ext xmlns:c16="http://schemas.microsoft.com/office/drawing/2014/chart" uri="{C3380CC4-5D6E-409C-BE32-E72D297353CC}">
              <c16:uniqueId val="{00000003-8E52-4462-A569-815C25FE3EFA}"/>
            </c:ext>
          </c:extLst>
        </c:ser>
        <c:dLbls>
          <c:showLegendKey val="0"/>
          <c:showVal val="0"/>
          <c:showCatName val="0"/>
          <c:showSerName val="0"/>
          <c:showPercent val="0"/>
          <c:showBubbleSize val="0"/>
        </c:dLbls>
        <c:gapWidth val="80"/>
        <c:axId val="2105996688"/>
        <c:axId val="2105997104"/>
      </c:barChart>
      <c:lineChart>
        <c:grouping val="standard"/>
        <c:varyColors val="0"/>
        <c:ser>
          <c:idx val="4"/>
          <c:order val="4"/>
          <c:tx>
            <c:v>Sand Filter Efficiency (50mm FL)</c:v>
          </c:tx>
          <c:spPr>
            <a:ln w="31750" cap="rnd">
              <a:solidFill>
                <a:schemeClr val="accent5"/>
              </a:solidFill>
              <a:round/>
            </a:ln>
            <a:effectLst/>
          </c:spPr>
          <c:marker>
            <c:symbol val="none"/>
          </c:marker>
          <c:val>
            <c:numRef>
              <c:f>Sheet1!$Q$13:$AG$13</c:f>
              <c:numCache>
                <c:formatCode>0.000</c:formatCode>
                <c:ptCount val="17"/>
                <c:pt idx="0">
                  <c:v>75</c:v>
                </c:pt>
                <c:pt idx="1">
                  <c:v>100</c:v>
                </c:pt>
                <c:pt idx="2">
                  <c:v>96.774193548387103</c:v>
                </c:pt>
                <c:pt idx="3">
                  <c:v>95.454545454545453</c:v>
                </c:pt>
                <c:pt idx="4">
                  <c:v>87.5</c:v>
                </c:pt>
                <c:pt idx="5">
                  <c:v>85.714285714285722</c:v>
                </c:pt>
                <c:pt idx="6" formatCode="0.00000">
                  <c:v>100</c:v>
                </c:pt>
                <c:pt idx="7">
                  <c:v>100</c:v>
                </c:pt>
                <c:pt idx="8">
                  <c:v>100</c:v>
                </c:pt>
                <c:pt idx="9">
                  <c:v>100</c:v>
                </c:pt>
                <c:pt idx="10">
                  <c:v>88.888888888888886</c:v>
                </c:pt>
                <c:pt idx="11">
                  <c:v>96.551724137931032</c:v>
                </c:pt>
                <c:pt idx="12">
                  <c:v>100</c:v>
                </c:pt>
                <c:pt idx="13">
                  <c:v>100</c:v>
                </c:pt>
                <c:pt idx="14">
                  <c:v>100</c:v>
                </c:pt>
                <c:pt idx="15">
                  <c:v>100</c:v>
                </c:pt>
                <c:pt idx="16">
                  <c:v>90.322580645161295</c:v>
                </c:pt>
              </c:numCache>
            </c:numRef>
          </c:val>
          <c:smooth val="0"/>
          <c:extLst>
            <c:ext xmlns:c16="http://schemas.microsoft.com/office/drawing/2014/chart" uri="{C3380CC4-5D6E-409C-BE32-E72D297353CC}">
              <c16:uniqueId val="{00000004-8E52-4462-A569-815C25FE3EFA}"/>
            </c:ext>
          </c:extLst>
        </c:ser>
        <c:ser>
          <c:idx val="5"/>
          <c:order val="5"/>
          <c:tx>
            <c:v>CG Filter Efficiency (50mm FL)</c:v>
          </c:tx>
          <c:spPr>
            <a:ln w="31750" cap="rnd">
              <a:solidFill>
                <a:schemeClr val="accent6"/>
              </a:solidFill>
              <a:round/>
            </a:ln>
            <a:effectLst/>
          </c:spPr>
          <c:marker>
            <c:symbol val="none"/>
          </c:marker>
          <c:val>
            <c:numRef>
              <c:f>Sheet1!$R$14:$AG$14</c:f>
              <c:numCache>
                <c:formatCode>0.000</c:formatCode>
                <c:ptCount val="16"/>
                <c:pt idx="0">
                  <c:v>89.65517241379311</c:v>
                </c:pt>
                <c:pt idx="1">
                  <c:v>87.096774193548384</c:v>
                </c:pt>
                <c:pt idx="2">
                  <c:v>86.36363636363636</c:v>
                </c:pt>
                <c:pt idx="3">
                  <c:v>100</c:v>
                </c:pt>
                <c:pt idx="4">
                  <c:v>85.714285714285722</c:v>
                </c:pt>
                <c:pt idx="5">
                  <c:v>90</c:v>
                </c:pt>
                <c:pt idx="6">
                  <c:v>100</c:v>
                </c:pt>
                <c:pt idx="7">
                  <c:v>100</c:v>
                </c:pt>
                <c:pt idx="8">
                  <c:v>100</c:v>
                </c:pt>
                <c:pt idx="9">
                  <c:v>88.888888888888886</c:v>
                </c:pt>
                <c:pt idx="10">
                  <c:v>96.551724137931032</c:v>
                </c:pt>
                <c:pt idx="11">
                  <c:v>100</c:v>
                </c:pt>
                <c:pt idx="12">
                  <c:v>100</c:v>
                </c:pt>
                <c:pt idx="13">
                  <c:v>100</c:v>
                </c:pt>
                <c:pt idx="14">
                  <c:v>100</c:v>
                </c:pt>
                <c:pt idx="15">
                  <c:v>90.322580645161295</c:v>
                </c:pt>
              </c:numCache>
            </c:numRef>
          </c:val>
          <c:smooth val="0"/>
          <c:extLst>
            <c:ext xmlns:c16="http://schemas.microsoft.com/office/drawing/2014/chart" uri="{C3380CC4-5D6E-409C-BE32-E72D297353CC}">
              <c16:uniqueId val="{00000005-8E52-4462-A569-815C25FE3EFA}"/>
            </c:ext>
          </c:extLst>
        </c:ser>
        <c:ser>
          <c:idx val="7"/>
          <c:order val="6"/>
          <c:tx>
            <c:v>CG Filter Efficiency (50mm FL)</c:v>
          </c:tx>
          <c:spPr>
            <a:ln w="31750" cap="rnd">
              <a:solidFill>
                <a:schemeClr val="accent2">
                  <a:lumMod val="60000"/>
                </a:schemeClr>
              </a:solidFill>
              <a:round/>
            </a:ln>
            <a:effectLst/>
          </c:spPr>
          <c:marker>
            <c:symbol val="none"/>
          </c:marker>
          <c:val>
            <c:numRef>
              <c:f>Sheet1!$R$15:$AG$15</c:f>
              <c:numCache>
                <c:formatCode>0.000</c:formatCode>
                <c:ptCount val="16"/>
                <c:pt idx="0">
                  <c:v>75.862068965517238</c:v>
                </c:pt>
                <c:pt idx="1">
                  <c:v>90.322580645161295</c:v>
                </c:pt>
                <c:pt idx="2">
                  <c:v>72.727272727272734</c:v>
                </c:pt>
                <c:pt idx="3">
                  <c:v>87.5</c:v>
                </c:pt>
                <c:pt idx="4">
                  <c:v>85.714285714285722</c:v>
                </c:pt>
                <c:pt idx="5">
                  <c:v>90</c:v>
                </c:pt>
                <c:pt idx="6">
                  <c:v>100</c:v>
                </c:pt>
                <c:pt idx="7">
                  <c:v>100</c:v>
                </c:pt>
                <c:pt idx="8">
                  <c:v>100</c:v>
                </c:pt>
                <c:pt idx="9">
                  <c:v>88.888888888888886</c:v>
                </c:pt>
                <c:pt idx="10">
                  <c:v>96.551724137931032</c:v>
                </c:pt>
                <c:pt idx="11">
                  <c:v>100</c:v>
                </c:pt>
                <c:pt idx="12">
                  <c:v>100</c:v>
                </c:pt>
                <c:pt idx="13">
                  <c:v>100</c:v>
                </c:pt>
                <c:pt idx="14">
                  <c:v>100</c:v>
                </c:pt>
                <c:pt idx="15">
                  <c:v>90.322580645161295</c:v>
                </c:pt>
              </c:numCache>
            </c:numRef>
          </c:val>
          <c:smooth val="0"/>
          <c:extLst>
            <c:ext xmlns:c16="http://schemas.microsoft.com/office/drawing/2014/chart" uri="{C3380CC4-5D6E-409C-BE32-E72D297353CC}">
              <c16:uniqueId val="{00000006-8E52-4462-A569-815C25FE3EFA}"/>
            </c:ext>
          </c:extLst>
        </c:ser>
        <c:ser>
          <c:idx val="3"/>
          <c:order val="7"/>
          <c:tx>
            <c:v>Filter Loading (FL) reported as L/m2/day</c:v>
          </c:tx>
          <c:spPr>
            <a:ln w="31750" cap="rnd">
              <a:noFill/>
              <a:round/>
            </a:ln>
            <a:effectLst/>
          </c:spPr>
          <c:marker>
            <c:symbol val="none"/>
          </c:marker>
          <c:val>
            <c:numLit>
              <c:formatCode>General</c:formatCode>
              <c:ptCount val="1"/>
              <c:pt idx="0">
                <c:v>1</c:v>
              </c:pt>
            </c:numLit>
          </c:val>
          <c:smooth val="0"/>
          <c:extLst>
            <c:ext xmlns:c16="http://schemas.microsoft.com/office/drawing/2014/chart" uri="{C3380CC4-5D6E-409C-BE32-E72D297353CC}">
              <c16:uniqueId val="{00000007-8E52-4462-A569-815C25FE3EFA}"/>
            </c:ext>
          </c:extLst>
        </c:ser>
        <c:dLbls>
          <c:showLegendKey val="0"/>
          <c:showVal val="0"/>
          <c:showCatName val="0"/>
          <c:showSerName val="0"/>
          <c:showPercent val="0"/>
          <c:showBubbleSize val="0"/>
        </c:dLbls>
        <c:marker val="1"/>
        <c:smooth val="0"/>
        <c:axId val="1562665807"/>
        <c:axId val="1562665391"/>
      </c:lineChart>
      <c:catAx>
        <c:axId val="21059966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WEEK</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7104"/>
        <c:crosses val="autoZero"/>
        <c:auto val="1"/>
        <c:lblAlgn val="ctr"/>
        <c:lblOffset val="100"/>
        <c:noMultiLvlLbl val="0"/>
      </c:catAx>
      <c:valAx>
        <c:axId val="2105997104"/>
        <c:scaling>
          <c:orientation val="minMax"/>
          <c:max val="11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TOTAL SUSPENDED</a:t>
                </a:r>
                <a:r>
                  <a:rPr lang="en-NZ" sz="1200" baseline="0" dirty="0"/>
                  <a:t> SOLIDS (MG/L</a:t>
                </a:r>
                <a:r>
                  <a:rPr lang="en-NZ" sz="1200" dirty="0"/>
                  <a: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6688"/>
        <c:crosses val="autoZero"/>
        <c:crossBetween val="between"/>
        <c:majorUnit val="10"/>
      </c:valAx>
      <c:valAx>
        <c:axId val="1562665391"/>
        <c:scaling>
          <c:orientation val="minMax"/>
          <c:max val="100"/>
          <c:min val="60"/>
        </c:scaling>
        <c:delete val="0"/>
        <c:axPos val="r"/>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NZ" sz="1200" dirty="0"/>
                  <a:t>REMOVAL EFFICIENCY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62665807"/>
        <c:crosses val="max"/>
        <c:crossBetween val="between"/>
        <c:majorUnit val="5"/>
      </c:valAx>
      <c:catAx>
        <c:axId val="1562665807"/>
        <c:scaling>
          <c:orientation val="minMax"/>
        </c:scaling>
        <c:delete val="1"/>
        <c:axPos val="b"/>
        <c:numFmt formatCode="General" sourceLinked="1"/>
        <c:majorTickMark val="none"/>
        <c:minorTickMark val="none"/>
        <c:tickLblPos val="nextTo"/>
        <c:crossAx val="1562665391"/>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7"/>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ayout>
        <c:manualLayout>
          <c:xMode val="edge"/>
          <c:yMode val="edge"/>
          <c:x val="2.1406538346892085E-3"/>
          <c:y val="0.75491202077541586"/>
          <c:w val="0.97463686084326673"/>
          <c:h val="0.22911332700748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NZ" dirty="0"/>
              <a:t>BOD</a:t>
            </a:r>
            <a:r>
              <a:rPr lang="en-NZ" baseline="-25000" dirty="0"/>
              <a:t>5</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5972647335996947E-2"/>
          <c:y val="0.12753080301086206"/>
          <c:w val="0.79454333045164605"/>
          <c:h val="0.54709441235878165"/>
        </c:manualLayout>
      </c:layout>
      <c:barChart>
        <c:barDir val="col"/>
        <c:grouping val="clustered"/>
        <c:varyColors val="0"/>
        <c:ser>
          <c:idx val="0"/>
          <c:order val="0"/>
          <c:tx>
            <c:v>Septic tank</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Sheet1!$Q$41:$AG$41</c:f>
              <c:numCache>
                <c:formatCode>General</c:formatCode>
                <c:ptCount val="17"/>
                <c:pt idx="0">
                  <c:v>41.8</c:v>
                </c:pt>
                <c:pt idx="1">
                  <c:v>63.3</c:v>
                </c:pt>
                <c:pt idx="2">
                  <c:v>117.5</c:v>
                </c:pt>
                <c:pt idx="3">
                  <c:v>100.6</c:v>
                </c:pt>
                <c:pt idx="4">
                  <c:v>87.1</c:v>
                </c:pt>
                <c:pt idx="5">
                  <c:v>141.6</c:v>
                </c:pt>
                <c:pt idx="6">
                  <c:v>83.2</c:v>
                </c:pt>
                <c:pt idx="7">
                  <c:v>59.2</c:v>
                </c:pt>
                <c:pt idx="8">
                  <c:v>69</c:v>
                </c:pt>
                <c:pt idx="9">
                  <c:v>81.400000000000006</c:v>
                </c:pt>
                <c:pt idx="10">
                  <c:v>161.1</c:v>
                </c:pt>
                <c:pt idx="11" formatCode="0.0">
                  <c:v>167.98500000000001</c:v>
                </c:pt>
                <c:pt idx="12" formatCode="0.0">
                  <c:v>152.80500000000001</c:v>
                </c:pt>
                <c:pt idx="13">
                  <c:v>114.9</c:v>
                </c:pt>
                <c:pt idx="14">
                  <c:v>98.8</c:v>
                </c:pt>
                <c:pt idx="15">
                  <c:v>84.8</c:v>
                </c:pt>
                <c:pt idx="16">
                  <c:v>128.4</c:v>
                </c:pt>
              </c:numCache>
            </c:numRef>
          </c:val>
          <c:extLst>
            <c:ext xmlns:c16="http://schemas.microsoft.com/office/drawing/2014/chart" uri="{C3380CC4-5D6E-409C-BE32-E72D297353CC}">
              <c16:uniqueId val="{00000000-0509-45A2-B3D0-8D905F364BFF}"/>
            </c:ext>
          </c:extLst>
        </c:ser>
        <c:ser>
          <c:idx val="1"/>
          <c:order val="1"/>
          <c:tx>
            <c:v>Sand Filter (50mm FL)</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Sheet1!$Q$42:$AG$42</c:f>
              <c:numCache>
                <c:formatCode>General</c:formatCode>
                <c:ptCount val="17"/>
                <c:pt idx="0">
                  <c:v>0.1</c:v>
                </c:pt>
                <c:pt idx="1">
                  <c:v>7.5</c:v>
                </c:pt>
                <c:pt idx="2">
                  <c:v>12.4</c:v>
                </c:pt>
                <c:pt idx="3">
                  <c:v>7.2</c:v>
                </c:pt>
                <c:pt idx="4">
                  <c:v>6.7</c:v>
                </c:pt>
                <c:pt idx="5">
                  <c:v>6.3</c:v>
                </c:pt>
                <c:pt idx="6">
                  <c:v>3</c:v>
                </c:pt>
                <c:pt idx="7">
                  <c:v>0.8</c:v>
                </c:pt>
                <c:pt idx="8">
                  <c:v>3.6</c:v>
                </c:pt>
                <c:pt idx="9">
                  <c:v>2.8</c:v>
                </c:pt>
                <c:pt idx="10">
                  <c:v>14.8</c:v>
                </c:pt>
                <c:pt idx="11" formatCode="0.0">
                  <c:v>5.5350000000000037</c:v>
                </c:pt>
                <c:pt idx="12" formatCode="0.0">
                  <c:v>2.654999999999994</c:v>
                </c:pt>
                <c:pt idx="13">
                  <c:v>3.3</c:v>
                </c:pt>
                <c:pt idx="14">
                  <c:v>1.9</c:v>
                </c:pt>
                <c:pt idx="15">
                  <c:v>1.4</c:v>
                </c:pt>
                <c:pt idx="16">
                  <c:v>4.8</c:v>
                </c:pt>
              </c:numCache>
            </c:numRef>
          </c:val>
          <c:extLst>
            <c:ext xmlns:c16="http://schemas.microsoft.com/office/drawing/2014/chart" uri="{C3380CC4-5D6E-409C-BE32-E72D297353CC}">
              <c16:uniqueId val="{00000001-0509-45A2-B3D0-8D905F364BFF}"/>
            </c:ext>
          </c:extLst>
        </c:ser>
        <c:ser>
          <c:idx val="2"/>
          <c:order val="2"/>
          <c:tx>
            <c:v>CG Filter (50mm FL)</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Sheet1!$Q$43:$AG$43</c:f>
              <c:numCache>
                <c:formatCode>General</c:formatCode>
                <c:ptCount val="17"/>
                <c:pt idx="0">
                  <c:v>120.4</c:v>
                </c:pt>
                <c:pt idx="1">
                  <c:v>5.0999999999999996</c:v>
                </c:pt>
                <c:pt idx="2">
                  <c:v>8.1999999999999993</c:v>
                </c:pt>
                <c:pt idx="3">
                  <c:v>10.1</c:v>
                </c:pt>
                <c:pt idx="4">
                  <c:v>9.6999999999999993</c:v>
                </c:pt>
                <c:pt idx="5">
                  <c:v>8.1</c:v>
                </c:pt>
                <c:pt idx="6">
                  <c:v>5.6</c:v>
                </c:pt>
                <c:pt idx="7">
                  <c:v>1.9</c:v>
                </c:pt>
                <c:pt idx="8">
                  <c:v>2.4</c:v>
                </c:pt>
                <c:pt idx="9">
                  <c:v>5.2</c:v>
                </c:pt>
                <c:pt idx="10">
                  <c:v>5.5</c:v>
                </c:pt>
                <c:pt idx="11" formatCode="0.0">
                  <c:v>2.9850000000000043</c:v>
                </c:pt>
                <c:pt idx="12" formatCode="0.0">
                  <c:v>4.0050000000000185</c:v>
                </c:pt>
                <c:pt idx="13">
                  <c:v>5.0999999999999996</c:v>
                </c:pt>
                <c:pt idx="14">
                  <c:v>3.4</c:v>
                </c:pt>
                <c:pt idx="15">
                  <c:v>2</c:v>
                </c:pt>
                <c:pt idx="16">
                  <c:v>5.0999999999999996</c:v>
                </c:pt>
              </c:numCache>
            </c:numRef>
          </c:val>
          <c:extLst>
            <c:ext xmlns:c16="http://schemas.microsoft.com/office/drawing/2014/chart" uri="{C3380CC4-5D6E-409C-BE32-E72D297353CC}">
              <c16:uniqueId val="{00000002-0509-45A2-B3D0-8D905F364BFF}"/>
            </c:ext>
          </c:extLst>
        </c:ser>
        <c:ser>
          <c:idx val="6"/>
          <c:order val="3"/>
          <c:tx>
            <c:v>CG Filter (25m FL)</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Sheet1!$Q$44:$AG$44</c:f>
              <c:numCache>
                <c:formatCode>General</c:formatCode>
                <c:ptCount val="17"/>
                <c:pt idx="0">
                  <c:v>221.2</c:v>
                </c:pt>
                <c:pt idx="1">
                  <c:v>19.8</c:v>
                </c:pt>
                <c:pt idx="2">
                  <c:v>29.3</c:v>
                </c:pt>
                <c:pt idx="3">
                  <c:v>8.8000000000000007</c:v>
                </c:pt>
                <c:pt idx="4">
                  <c:v>7.3</c:v>
                </c:pt>
                <c:pt idx="5">
                  <c:v>7.8</c:v>
                </c:pt>
                <c:pt idx="6">
                  <c:v>4</c:v>
                </c:pt>
                <c:pt idx="7">
                  <c:v>1.3</c:v>
                </c:pt>
                <c:pt idx="8">
                  <c:v>2.7</c:v>
                </c:pt>
                <c:pt idx="9">
                  <c:v>2.8</c:v>
                </c:pt>
                <c:pt idx="10">
                  <c:v>12.9</c:v>
                </c:pt>
                <c:pt idx="11" formatCode="0.0">
                  <c:v>10.185000000000009</c:v>
                </c:pt>
                <c:pt idx="12" formatCode="0.0">
                  <c:v>6.404999999999994</c:v>
                </c:pt>
                <c:pt idx="13">
                  <c:v>6.6</c:v>
                </c:pt>
                <c:pt idx="14">
                  <c:v>4.3</c:v>
                </c:pt>
                <c:pt idx="15">
                  <c:v>2.6</c:v>
                </c:pt>
                <c:pt idx="16">
                  <c:v>6.3</c:v>
                </c:pt>
              </c:numCache>
            </c:numRef>
          </c:val>
          <c:extLst>
            <c:ext xmlns:c16="http://schemas.microsoft.com/office/drawing/2014/chart" uri="{C3380CC4-5D6E-409C-BE32-E72D297353CC}">
              <c16:uniqueId val="{00000003-0509-45A2-B3D0-8D905F364BFF}"/>
            </c:ext>
          </c:extLst>
        </c:ser>
        <c:dLbls>
          <c:showLegendKey val="0"/>
          <c:showVal val="0"/>
          <c:showCatName val="0"/>
          <c:showSerName val="0"/>
          <c:showPercent val="0"/>
          <c:showBubbleSize val="0"/>
        </c:dLbls>
        <c:gapWidth val="269"/>
        <c:axId val="2105996688"/>
        <c:axId val="2105997104"/>
      </c:barChart>
      <c:lineChart>
        <c:grouping val="standard"/>
        <c:varyColors val="0"/>
        <c:ser>
          <c:idx val="5"/>
          <c:order val="4"/>
          <c:tx>
            <c:v>Sand Filter Efficiency (50mm FL)</c:v>
          </c:tx>
          <c:spPr>
            <a:ln w="31750" cap="rnd">
              <a:solidFill>
                <a:schemeClr val="accent6"/>
              </a:solidFill>
              <a:round/>
            </a:ln>
            <a:effectLst/>
          </c:spPr>
          <c:marker>
            <c:symbol val="none"/>
          </c:marker>
          <c:cat>
            <c:numRef>
              <c:f>Sheet1!$R$40:$AG$40</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numCache>
            </c:numRef>
          </c:cat>
          <c:val>
            <c:numRef>
              <c:f>Sheet1!$R$47:$AG$47</c:f>
              <c:numCache>
                <c:formatCode>0.0</c:formatCode>
                <c:ptCount val="16"/>
                <c:pt idx="0">
                  <c:v>88.151658767772517</c:v>
                </c:pt>
                <c:pt idx="1">
                  <c:v>89.446808510638306</c:v>
                </c:pt>
                <c:pt idx="2">
                  <c:v>92.842942345924456</c:v>
                </c:pt>
                <c:pt idx="3">
                  <c:v>92.307692307692307</c:v>
                </c:pt>
                <c:pt idx="4">
                  <c:v>95.550847457627114</c:v>
                </c:pt>
                <c:pt idx="5">
                  <c:v>96.394230769230774</c:v>
                </c:pt>
                <c:pt idx="6">
                  <c:v>98.648648648648646</c:v>
                </c:pt>
                <c:pt idx="7">
                  <c:v>94.782608695652172</c:v>
                </c:pt>
                <c:pt idx="8">
                  <c:v>96.560196560196559</c:v>
                </c:pt>
                <c:pt idx="9">
                  <c:v>90.813159528243318</c:v>
                </c:pt>
                <c:pt idx="10">
                  <c:v>96.705062952049289</c:v>
                </c:pt>
                <c:pt idx="11">
                  <c:v>98.262491410621379</c:v>
                </c:pt>
                <c:pt idx="12">
                  <c:v>97.127937336814625</c:v>
                </c:pt>
                <c:pt idx="13">
                  <c:v>98.07692307692308</c:v>
                </c:pt>
                <c:pt idx="14">
                  <c:v>98.34905660377359</c:v>
                </c:pt>
                <c:pt idx="15">
                  <c:v>96.261682242990659</c:v>
                </c:pt>
              </c:numCache>
            </c:numRef>
          </c:val>
          <c:smooth val="0"/>
          <c:extLst>
            <c:ext xmlns:c16="http://schemas.microsoft.com/office/drawing/2014/chart" uri="{C3380CC4-5D6E-409C-BE32-E72D297353CC}">
              <c16:uniqueId val="{00000004-0509-45A2-B3D0-8D905F364BFF}"/>
            </c:ext>
          </c:extLst>
        </c:ser>
        <c:ser>
          <c:idx val="3"/>
          <c:order val="5"/>
          <c:tx>
            <c:v>CG Filter Efficiency (50mm FL)</c:v>
          </c:tx>
          <c:spPr>
            <a:ln w="31750" cap="rnd">
              <a:solidFill>
                <a:schemeClr val="accent4"/>
              </a:solidFill>
              <a:round/>
            </a:ln>
            <a:effectLst/>
          </c:spPr>
          <c:marker>
            <c:symbol val="none"/>
          </c:marker>
          <c:cat>
            <c:numRef>
              <c:f>Sheet1!$R$40:$AG$40</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numCache>
            </c:numRef>
          </c:cat>
          <c:val>
            <c:numRef>
              <c:f>Sheet1!$R$48:$AG$48</c:f>
              <c:numCache>
                <c:formatCode>0.0</c:formatCode>
                <c:ptCount val="16"/>
                <c:pt idx="0">
                  <c:v>91.943127962085313</c:v>
                </c:pt>
                <c:pt idx="1">
                  <c:v>93.021276595744681</c:v>
                </c:pt>
                <c:pt idx="2">
                  <c:v>89.960238568588466</c:v>
                </c:pt>
                <c:pt idx="3">
                  <c:v>88.863375430539605</c:v>
                </c:pt>
                <c:pt idx="4">
                  <c:v>94.279661016949149</c:v>
                </c:pt>
                <c:pt idx="5">
                  <c:v>93.269230769230774</c:v>
                </c:pt>
                <c:pt idx="6">
                  <c:v>96.790540540540547</c:v>
                </c:pt>
                <c:pt idx="7">
                  <c:v>96.521739130434781</c:v>
                </c:pt>
                <c:pt idx="8">
                  <c:v>93.611793611793615</c:v>
                </c:pt>
                <c:pt idx="9">
                  <c:v>96.585971446306644</c:v>
                </c:pt>
                <c:pt idx="10">
                  <c:v>98.223055629966964</c:v>
                </c:pt>
                <c:pt idx="11">
                  <c:v>97.379012466869526</c:v>
                </c:pt>
                <c:pt idx="12">
                  <c:v>95.561357702349866</c:v>
                </c:pt>
                <c:pt idx="13">
                  <c:v>96.558704453441294</c:v>
                </c:pt>
                <c:pt idx="14">
                  <c:v>97.64150943396227</c:v>
                </c:pt>
                <c:pt idx="15">
                  <c:v>96.028037383177576</c:v>
                </c:pt>
              </c:numCache>
            </c:numRef>
          </c:val>
          <c:smooth val="0"/>
          <c:extLst>
            <c:ext xmlns:c16="http://schemas.microsoft.com/office/drawing/2014/chart" uri="{C3380CC4-5D6E-409C-BE32-E72D297353CC}">
              <c16:uniqueId val="{00000005-0509-45A2-B3D0-8D905F364BFF}"/>
            </c:ext>
          </c:extLst>
        </c:ser>
        <c:ser>
          <c:idx val="4"/>
          <c:order val="6"/>
          <c:tx>
            <c:v>CG Filter Efficiency (25mm FL)</c:v>
          </c:tx>
          <c:spPr>
            <a:ln w="31750" cap="rnd">
              <a:solidFill>
                <a:schemeClr val="accent5"/>
              </a:solidFill>
              <a:round/>
            </a:ln>
            <a:effectLst/>
          </c:spPr>
          <c:marker>
            <c:symbol val="none"/>
          </c:marker>
          <c:cat>
            <c:numRef>
              <c:f>Sheet1!$R$40:$AG$40</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numCache>
            </c:numRef>
          </c:cat>
          <c:val>
            <c:numRef>
              <c:f>Sheet1!$R$49:$AG$49</c:f>
              <c:numCache>
                <c:formatCode>0.0</c:formatCode>
                <c:ptCount val="16"/>
                <c:pt idx="0">
                  <c:v>68.720379146919427</c:v>
                </c:pt>
                <c:pt idx="1">
                  <c:v>75.063829787234042</c:v>
                </c:pt>
                <c:pt idx="2">
                  <c:v>91.252485089463221</c:v>
                </c:pt>
                <c:pt idx="3">
                  <c:v>91.618828932261763</c:v>
                </c:pt>
                <c:pt idx="4">
                  <c:v>94.491525423728817</c:v>
                </c:pt>
                <c:pt idx="5">
                  <c:v>95.192307692307693</c:v>
                </c:pt>
                <c:pt idx="6">
                  <c:v>97.804054054054049</c:v>
                </c:pt>
                <c:pt idx="7">
                  <c:v>96.086956521739125</c:v>
                </c:pt>
                <c:pt idx="8">
                  <c:v>96.560196560196559</c:v>
                </c:pt>
                <c:pt idx="9">
                  <c:v>91.992551210428303</c:v>
                </c:pt>
                <c:pt idx="10">
                  <c:v>93.936958657022942</c:v>
                </c:pt>
                <c:pt idx="11">
                  <c:v>95.808383233532936</c:v>
                </c:pt>
                <c:pt idx="12">
                  <c:v>94.255874673629251</c:v>
                </c:pt>
                <c:pt idx="13">
                  <c:v>95.647773279352222</c:v>
                </c:pt>
                <c:pt idx="14">
                  <c:v>96.933962264150949</c:v>
                </c:pt>
                <c:pt idx="15">
                  <c:v>95.09345794392523</c:v>
                </c:pt>
              </c:numCache>
            </c:numRef>
          </c:val>
          <c:smooth val="0"/>
          <c:extLst>
            <c:ext xmlns:c16="http://schemas.microsoft.com/office/drawing/2014/chart" uri="{C3380CC4-5D6E-409C-BE32-E72D297353CC}">
              <c16:uniqueId val="{00000006-0509-45A2-B3D0-8D905F364BFF}"/>
            </c:ext>
          </c:extLst>
        </c:ser>
        <c:ser>
          <c:idx val="7"/>
          <c:order val="7"/>
          <c:tx>
            <c:v>Filter Loading (FL) reported as L/m2/day</c:v>
          </c:tx>
          <c:spPr>
            <a:ln w="31750" cap="rnd">
              <a:noFill/>
              <a:round/>
            </a:ln>
            <a:effectLst/>
          </c:spPr>
          <c:marker>
            <c:symbol val="none"/>
          </c:marker>
          <c:val>
            <c:numLit>
              <c:formatCode>General</c:formatCode>
              <c:ptCount val="1"/>
              <c:pt idx="0">
                <c:v>1</c:v>
              </c:pt>
            </c:numLit>
          </c:val>
          <c:smooth val="0"/>
          <c:extLst>
            <c:ext xmlns:c16="http://schemas.microsoft.com/office/drawing/2014/chart" uri="{C3380CC4-5D6E-409C-BE32-E72D297353CC}">
              <c16:uniqueId val="{00000007-0509-45A2-B3D0-8D905F364BFF}"/>
            </c:ext>
          </c:extLst>
        </c:ser>
        <c:dLbls>
          <c:showLegendKey val="0"/>
          <c:showVal val="0"/>
          <c:showCatName val="0"/>
          <c:showSerName val="0"/>
          <c:showPercent val="0"/>
          <c:showBubbleSize val="0"/>
        </c:dLbls>
        <c:marker val="1"/>
        <c:smooth val="0"/>
        <c:axId val="2108154096"/>
        <c:axId val="2108153680"/>
      </c:lineChart>
      <c:catAx>
        <c:axId val="21059966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WEEK</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7104"/>
        <c:crosses val="autoZero"/>
        <c:auto val="1"/>
        <c:lblAlgn val="ctr"/>
        <c:lblOffset val="100"/>
        <c:noMultiLvlLbl val="0"/>
      </c:catAx>
      <c:valAx>
        <c:axId val="2105997104"/>
        <c:scaling>
          <c:orientation val="minMax"/>
          <c:max val="2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BIOCHEMICAL</a:t>
                </a:r>
                <a:r>
                  <a:rPr lang="en-NZ" sz="1200" baseline="0" dirty="0"/>
                  <a:t> OXYGEN DEMAND (MG/L)</a:t>
                </a:r>
                <a:endParaRPr lang="en-NZ" sz="1200" dirty="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6688"/>
        <c:crosses val="autoZero"/>
        <c:crossBetween val="between"/>
      </c:valAx>
      <c:valAx>
        <c:axId val="2108153680"/>
        <c:scaling>
          <c:orientation val="minMax"/>
          <c:max val="100"/>
          <c:min val="60"/>
        </c:scaling>
        <c:delete val="0"/>
        <c:axPos val="r"/>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REMOVAL</a:t>
                </a:r>
                <a:r>
                  <a:rPr lang="en-NZ" sz="1200" baseline="0" dirty="0"/>
                  <a:t> EFFICIENCY</a:t>
                </a:r>
                <a:r>
                  <a:rPr lang="en-NZ" sz="1200" dirty="0"/>
                  <a:t>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8154096"/>
        <c:crosses val="max"/>
        <c:crossBetween val="between"/>
      </c:valAx>
      <c:catAx>
        <c:axId val="2108154096"/>
        <c:scaling>
          <c:orientation val="minMax"/>
        </c:scaling>
        <c:delete val="1"/>
        <c:axPos val="t"/>
        <c:numFmt formatCode="General" sourceLinked="1"/>
        <c:majorTickMark val="none"/>
        <c:minorTickMark val="none"/>
        <c:tickLblPos val="nextTo"/>
        <c:crossAx val="2108153680"/>
        <c:crosses val="max"/>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7"/>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ayout>
        <c:manualLayout>
          <c:xMode val="edge"/>
          <c:yMode val="edge"/>
          <c:x val="4.5341737642216138E-3"/>
          <c:y val="0.79139742898579335"/>
          <c:w val="0.99305823958308892"/>
          <c:h val="0.1941377686998382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NZ" dirty="0"/>
              <a:t>BOD</a:t>
            </a:r>
            <a:r>
              <a:rPr lang="en-NZ" baseline="-25000" dirty="0"/>
              <a:t>5</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5972647335996947E-2"/>
          <c:y val="0.12753080301086206"/>
          <c:w val="0.79454333045164605"/>
          <c:h val="0.54709441235878165"/>
        </c:manualLayout>
      </c:layout>
      <c:barChart>
        <c:barDir val="col"/>
        <c:grouping val="clustered"/>
        <c:varyColors val="0"/>
        <c:ser>
          <c:idx val="0"/>
          <c:order val="0"/>
          <c:tx>
            <c:v>Septic tank</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Sheet1!$Q$41:$AG$41</c:f>
              <c:numCache>
                <c:formatCode>General</c:formatCode>
                <c:ptCount val="17"/>
                <c:pt idx="0">
                  <c:v>41.8</c:v>
                </c:pt>
                <c:pt idx="1">
                  <c:v>63.3</c:v>
                </c:pt>
                <c:pt idx="2">
                  <c:v>117.5</c:v>
                </c:pt>
                <c:pt idx="3">
                  <c:v>100.6</c:v>
                </c:pt>
                <c:pt idx="4">
                  <c:v>87.1</c:v>
                </c:pt>
                <c:pt idx="5">
                  <c:v>141.6</c:v>
                </c:pt>
                <c:pt idx="6">
                  <c:v>83.2</c:v>
                </c:pt>
                <c:pt idx="7">
                  <c:v>59.2</c:v>
                </c:pt>
                <c:pt idx="8">
                  <c:v>69</c:v>
                </c:pt>
                <c:pt idx="9">
                  <c:v>81.400000000000006</c:v>
                </c:pt>
                <c:pt idx="10">
                  <c:v>161.1</c:v>
                </c:pt>
                <c:pt idx="11" formatCode="0.0">
                  <c:v>167.98500000000001</c:v>
                </c:pt>
                <c:pt idx="12" formatCode="0.0">
                  <c:v>152.80500000000001</c:v>
                </c:pt>
                <c:pt idx="13">
                  <c:v>114.9</c:v>
                </c:pt>
                <c:pt idx="14">
                  <c:v>98.8</c:v>
                </c:pt>
                <c:pt idx="15">
                  <c:v>84.8</c:v>
                </c:pt>
                <c:pt idx="16">
                  <c:v>128.4</c:v>
                </c:pt>
              </c:numCache>
            </c:numRef>
          </c:val>
          <c:extLst>
            <c:ext xmlns:c16="http://schemas.microsoft.com/office/drawing/2014/chart" uri="{C3380CC4-5D6E-409C-BE32-E72D297353CC}">
              <c16:uniqueId val="{00000000-9995-47AC-A980-D56BC85EE775}"/>
            </c:ext>
          </c:extLst>
        </c:ser>
        <c:ser>
          <c:idx val="1"/>
          <c:order val="1"/>
          <c:tx>
            <c:v>Sand Filter (50mm FL)</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Sheet1!$Q$42:$AG$42</c:f>
              <c:numCache>
                <c:formatCode>General</c:formatCode>
                <c:ptCount val="17"/>
                <c:pt idx="0">
                  <c:v>0.1</c:v>
                </c:pt>
                <c:pt idx="1">
                  <c:v>7.5</c:v>
                </c:pt>
                <c:pt idx="2">
                  <c:v>12.4</c:v>
                </c:pt>
                <c:pt idx="3">
                  <c:v>7.2</c:v>
                </c:pt>
                <c:pt idx="4">
                  <c:v>6.7</c:v>
                </c:pt>
                <c:pt idx="5">
                  <c:v>6.3</c:v>
                </c:pt>
                <c:pt idx="6">
                  <c:v>3</c:v>
                </c:pt>
                <c:pt idx="7">
                  <c:v>0.8</c:v>
                </c:pt>
                <c:pt idx="8">
                  <c:v>3.6</c:v>
                </c:pt>
                <c:pt idx="9">
                  <c:v>2.8</c:v>
                </c:pt>
                <c:pt idx="10">
                  <c:v>14.8</c:v>
                </c:pt>
                <c:pt idx="11" formatCode="0.0">
                  <c:v>5.5350000000000037</c:v>
                </c:pt>
                <c:pt idx="12" formatCode="0.0">
                  <c:v>2.654999999999994</c:v>
                </c:pt>
                <c:pt idx="13">
                  <c:v>3.3</c:v>
                </c:pt>
                <c:pt idx="14">
                  <c:v>1.9</c:v>
                </c:pt>
                <c:pt idx="15">
                  <c:v>1.4</c:v>
                </c:pt>
                <c:pt idx="16">
                  <c:v>4.8</c:v>
                </c:pt>
              </c:numCache>
            </c:numRef>
          </c:val>
          <c:extLst>
            <c:ext xmlns:c16="http://schemas.microsoft.com/office/drawing/2014/chart" uri="{C3380CC4-5D6E-409C-BE32-E72D297353CC}">
              <c16:uniqueId val="{00000001-9995-47AC-A980-D56BC85EE775}"/>
            </c:ext>
          </c:extLst>
        </c:ser>
        <c:ser>
          <c:idx val="2"/>
          <c:order val="2"/>
          <c:tx>
            <c:v>CG Filter (50mm FL)</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Sheet1!$Q$43:$AG$43</c:f>
              <c:numCache>
                <c:formatCode>General</c:formatCode>
                <c:ptCount val="17"/>
                <c:pt idx="0">
                  <c:v>120.4</c:v>
                </c:pt>
                <c:pt idx="1">
                  <c:v>5.0999999999999996</c:v>
                </c:pt>
                <c:pt idx="2">
                  <c:v>8.1999999999999993</c:v>
                </c:pt>
                <c:pt idx="3">
                  <c:v>10.1</c:v>
                </c:pt>
                <c:pt idx="4">
                  <c:v>9.6999999999999993</c:v>
                </c:pt>
                <c:pt idx="5">
                  <c:v>8.1</c:v>
                </c:pt>
                <c:pt idx="6">
                  <c:v>5.6</c:v>
                </c:pt>
                <c:pt idx="7">
                  <c:v>1.9</c:v>
                </c:pt>
                <c:pt idx="8">
                  <c:v>2.4</c:v>
                </c:pt>
                <c:pt idx="9">
                  <c:v>5.2</c:v>
                </c:pt>
                <c:pt idx="10">
                  <c:v>5.5</c:v>
                </c:pt>
                <c:pt idx="11" formatCode="0.0">
                  <c:v>2.9850000000000043</c:v>
                </c:pt>
                <c:pt idx="12" formatCode="0.0">
                  <c:v>4.0050000000000185</c:v>
                </c:pt>
                <c:pt idx="13">
                  <c:v>5.0999999999999996</c:v>
                </c:pt>
                <c:pt idx="14">
                  <c:v>3.4</c:v>
                </c:pt>
                <c:pt idx="15">
                  <c:v>2</c:v>
                </c:pt>
                <c:pt idx="16">
                  <c:v>5.0999999999999996</c:v>
                </c:pt>
              </c:numCache>
            </c:numRef>
          </c:val>
          <c:extLst>
            <c:ext xmlns:c16="http://schemas.microsoft.com/office/drawing/2014/chart" uri="{C3380CC4-5D6E-409C-BE32-E72D297353CC}">
              <c16:uniqueId val="{00000002-9995-47AC-A980-D56BC85EE775}"/>
            </c:ext>
          </c:extLst>
        </c:ser>
        <c:ser>
          <c:idx val="6"/>
          <c:order val="3"/>
          <c:tx>
            <c:v>CG Filter (25m FL)</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Sheet1!$Q$40:$AG$40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Sheet1!$Q$44:$AG$44</c:f>
              <c:numCache>
                <c:formatCode>General</c:formatCode>
                <c:ptCount val="17"/>
                <c:pt idx="0">
                  <c:v>221.2</c:v>
                </c:pt>
                <c:pt idx="1">
                  <c:v>19.8</c:v>
                </c:pt>
                <c:pt idx="2">
                  <c:v>29.3</c:v>
                </c:pt>
                <c:pt idx="3">
                  <c:v>8.8000000000000007</c:v>
                </c:pt>
                <c:pt idx="4">
                  <c:v>7.3</c:v>
                </c:pt>
                <c:pt idx="5">
                  <c:v>7.8</c:v>
                </c:pt>
                <c:pt idx="6">
                  <c:v>4</c:v>
                </c:pt>
                <c:pt idx="7">
                  <c:v>1.3</c:v>
                </c:pt>
                <c:pt idx="8">
                  <c:v>2.7</c:v>
                </c:pt>
                <c:pt idx="9">
                  <c:v>2.8</c:v>
                </c:pt>
                <c:pt idx="10">
                  <c:v>12.9</c:v>
                </c:pt>
                <c:pt idx="11" formatCode="0.0">
                  <c:v>10.185000000000009</c:v>
                </c:pt>
                <c:pt idx="12" formatCode="0.0">
                  <c:v>6.404999999999994</c:v>
                </c:pt>
                <c:pt idx="13">
                  <c:v>6.6</c:v>
                </c:pt>
                <c:pt idx="14">
                  <c:v>4.3</c:v>
                </c:pt>
                <c:pt idx="15">
                  <c:v>2.6</c:v>
                </c:pt>
                <c:pt idx="16">
                  <c:v>6.3</c:v>
                </c:pt>
              </c:numCache>
            </c:numRef>
          </c:val>
          <c:extLst>
            <c:ext xmlns:c16="http://schemas.microsoft.com/office/drawing/2014/chart" uri="{C3380CC4-5D6E-409C-BE32-E72D297353CC}">
              <c16:uniqueId val="{00000003-9995-47AC-A980-D56BC85EE775}"/>
            </c:ext>
          </c:extLst>
        </c:ser>
        <c:dLbls>
          <c:showLegendKey val="0"/>
          <c:showVal val="0"/>
          <c:showCatName val="0"/>
          <c:showSerName val="0"/>
          <c:showPercent val="0"/>
          <c:showBubbleSize val="0"/>
        </c:dLbls>
        <c:gapWidth val="269"/>
        <c:axId val="2105996688"/>
        <c:axId val="2105997104"/>
      </c:barChart>
      <c:lineChart>
        <c:grouping val="standard"/>
        <c:varyColors val="0"/>
        <c:ser>
          <c:idx val="5"/>
          <c:order val="4"/>
          <c:tx>
            <c:v>Sand Filter Efficiency (50mm FL)</c:v>
          </c:tx>
          <c:spPr>
            <a:ln w="31750" cap="rnd">
              <a:solidFill>
                <a:schemeClr val="accent6"/>
              </a:solidFill>
              <a:round/>
            </a:ln>
            <a:effectLst/>
          </c:spPr>
          <c:marker>
            <c:symbol val="none"/>
          </c:marker>
          <c:cat>
            <c:numRef>
              <c:f>Sheet1!$R$40:$AG$40</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numCache>
            </c:numRef>
          </c:cat>
          <c:val>
            <c:numRef>
              <c:f>Sheet1!$R$47:$AG$47</c:f>
              <c:numCache>
                <c:formatCode>0.0</c:formatCode>
                <c:ptCount val="16"/>
                <c:pt idx="0">
                  <c:v>88.151658767772517</c:v>
                </c:pt>
                <c:pt idx="1">
                  <c:v>89.446808510638306</c:v>
                </c:pt>
                <c:pt idx="2">
                  <c:v>92.842942345924456</c:v>
                </c:pt>
                <c:pt idx="3">
                  <c:v>92.307692307692307</c:v>
                </c:pt>
                <c:pt idx="4">
                  <c:v>95.550847457627114</c:v>
                </c:pt>
                <c:pt idx="5">
                  <c:v>96.394230769230774</c:v>
                </c:pt>
                <c:pt idx="6">
                  <c:v>98.648648648648646</c:v>
                </c:pt>
                <c:pt idx="7">
                  <c:v>94.782608695652172</c:v>
                </c:pt>
                <c:pt idx="8">
                  <c:v>96.560196560196559</c:v>
                </c:pt>
                <c:pt idx="9">
                  <c:v>90.813159528243318</c:v>
                </c:pt>
                <c:pt idx="10">
                  <c:v>96.705062952049289</c:v>
                </c:pt>
                <c:pt idx="11">
                  <c:v>98.262491410621379</c:v>
                </c:pt>
                <c:pt idx="12">
                  <c:v>97.127937336814625</c:v>
                </c:pt>
                <c:pt idx="13">
                  <c:v>98.07692307692308</c:v>
                </c:pt>
                <c:pt idx="14">
                  <c:v>98.34905660377359</c:v>
                </c:pt>
                <c:pt idx="15">
                  <c:v>96.261682242990659</c:v>
                </c:pt>
              </c:numCache>
            </c:numRef>
          </c:val>
          <c:smooth val="0"/>
          <c:extLst>
            <c:ext xmlns:c16="http://schemas.microsoft.com/office/drawing/2014/chart" uri="{C3380CC4-5D6E-409C-BE32-E72D297353CC}">
              <c16:uniqueId val="{00000004-9995-47AC-A980-D56BC85EE775}"/>
            </c:ext>
          </c:extLst>
        </c:ser>
        <c:ser>
          <c:idx val="3"/>
          <c:order val="5"/>
          <c:tx>
            <c:v>CG Filter Efficiency (50mm FL)</c:v>
          </c:tx>
          <c:spPr>
            <a:ln w="31750" cap="rnd">
              <a:solidFill>
                <a:schemeClr val="accent4"/>
              </a:solidFill>
              <a:round/>
            </a:ln>
            <a:effectLst/>
          </c:spPr>
          <c:marker>
            <c:symbol val="none"/>
          </c:marker>
          <c:cat>
            <c:numRef>
              <c:f>Sheet1!$R$40:$AG$40</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numCache>
            </c:numRef>
          </c:cat>
          <c:val>
            <c:numRef>
              <c:f>Sheet1!$R$48:$AG$48</c:f>
              <c:numCache>
                <c:formatCode>0.0</c:formatCode>
                <c:ptCount val="16"/>
                <c:pt idx="0">
                  <c:v>91.943127962085313</c:v>
                </c:pt>
                <c:pt idx="1">
                  <c:v>93.021276595744681</c:v>
                </c:pt>
                <c:pt idx="2">
                  <c:v>89.960238568588466</c:v>
                </c:pt>
                <c:pt idx="3">
                  <c:v>88.863375430539605</c:v>
                </c:pt>
                <c:pt idx="4">
                  <c:v>94.279661016949149</c:v>
                </c:pt>
                <c:pt idx="5">
                  <c:v>93.269230769230774</c:v>
                </c:pt>
                <c:pt idx="6">
                  <c:v>96.790540540540547</c:v>
                </c:pt>
                <c:pt idx="7">
                  <c:v>96.521739130434781</c:v>
                </c:pt>
                <c:pt idx="8">
                  <c:v>93.611793611793615</c:v>
                </c:pt>
                <c:pt idx="9">
                  <c:v>96.585971446306644</c:v>
                </c:pt>
                <c:pt idx="10">
                  <c:v>98.223055629966964</c:v>
                </c:pt>
                <c:pt idx="11">
                  <c:v>97.379012466869526</c:v>
                </c:pt>
                <c:pt idx="12">
                  <c:v>95.561357702349866</c:v>
                </c:pt>
                <c:pt idx="13">
                  <c:v>96.558704453441294</c:v>
                </c:pt>
                <c:pt idx="14">
                  <c:v>97.64150943396227</c:v>
                </c:pt>
                <c:pt idx="15">
                  <c:v>96.028037383177576</c:v>
                </c:pt>
              </c:numCache>
            </c:numRef>
          </c:val>
          <c:smooth val="0"/>
          <c:extLst>
            <c:ext xmlns:c16="http://schemas.microsoft.com/office/drawing/2014/chart" uri="{C3380CC4-5D6E-409C-BE32-E72D297353CC}">
              <c16:uniqueId val="{00000005-9995-47AC-A980-D56BC85EE775}"/>
            </c:ext>
          </c:extLst>
        </c:ser>
        <c:ser>
          <c:idx val="4"/>
          <c:order val="6"/>
          <c:tx>
            <c:v>CG Filter Efficiency (25mm FL)</c:v>
          </c:tx>
          <c:spPr>
            <a:ln w="31750" cap="rnd">
              <a:solidFill>
                <a:schemeClr val="accent5"/>
              </a:solidFill>
              <a:round/>
            </a:ln>
            <a:effectLst/>
          </c:spPr>
          <c:marker>
            <c:symbol val="none"/>
          </c:marker>
          <c:cat>
            <c:numRef>
              <c:f>Sheet1!$R$40:$AG$40</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numCache>
            </c:numRef>
          </c:cat>
          <c:val>
            <c:numRef>
              <c:f>Sheet1!$R$49:$AG$49</c:f>
              <c:numCache>
                <c:formatCode>0.0</c:formatCode>
                <c:ptCount val="16"/>
                <c:pt idx="0">
                  <c:v>68.720379146919427</c:v>
                </c:pt>
                <c:pt idx="1">
                  <c:v>75.063829787234042</c:v>
                </c:pt>
                <c:pt idx="2">
                  <c:v>91.252485089463221</c:v>
                </c:pt>
                <c:pt idx="3">
                  <c:v>91.618828932261763</c:v>
                </c:pt>
                <c:pt idx="4">
                  <c:v>94.491525423728817</c:v>
                </c:pt>
                <c:pt idx="5">
                  <c:v>95.192307692307693</c:v>
                </c:pt>
                <c:pt idx="6">
                  <c:v>97.804054054054049</c:v>
                </c:pt>
                <c:pt idx="7">
                  <c:v>96.086956521739125</c:v>
                </c:pt>
                <c:pt idx="8">
                  <c:v>96.560196560196559</c:v>
                </c:pt>
                <c:pt idx="9">
                  <c:v>91.992551210428303</c:v>
                </c:pt>
                <c:pt idx="10">
                  <c:v>93.936958657022942</c:v>
                </c:pt>
                <c:pt idx="11">
                  <c:v>95.808383233532936</c:v>
                </c:pt>
                <c:pt idx="12">
                  <c:v>94.255874673629251</c:v>
                </c:pt>
                <c:pt idx="13">
                  <c:v>95.647773279352222</c:v>
                </c:pt>
                <c:pt idx="14">
                  <c:v>96.933962264150949</c:v>
                </c:pt>
                <c:pt idx="15">
                  <c:v>95.09345794392523</c:v>
                </c:pt>
              </c:numCache>
            </c:numRef>
          </c:val>
          <c:smooth val="0"/>
          <c:extLst>
            <c:ext xmlns:c16="http://schemas.microsoft.com/office/drawing/2014/chart" uri="{C3380CC4-5D6E-409C-BE32-E72D297353CC}">
              <c16:uniqueId val="{00000006-9995-47AC-A980-D56BC85EE775}"/>
            </c:ext>
          </c:extLst>
        </c:ser>
        <c:ser>
          <c:idx val="7"/>
          <c:order val="7"/>
          <c:tx>
            <c:v>Filter Loading (FL) reported as L/m2/day</c:v>
          </c:tx>
          <c:spPr>
            <a:ln w="31750" cap="rnd">
              <a:noFill/>
              <a:round/>
            </a:ln>
            <a:effectLst/>
          </c:spPr>
          <c:marker>
            <c:symbol val="none"/>
          </c:marker>
          <c:val>
            <c:numLit>
              <c:formatCode>General</c:formatCode>
              <c:ptCount val="1"/>
              <c:pt idx="0">
                <c:v>1</c:v>
              </c:pt>
            </c:numLit>
          </c:val>
          <c:smooth val="0"/>
          <c:extLst>
            <c:ext xmlns:c16="http://schemas.microsoft.com/office/drawing/2014/chart" uri="{C3380CC4-5D6E-409C-BE32-E72D297353CC}">
              <c16:uniqueId val="{00000007-9995-47AC-A980-D56BC85EE775}"/>
            </c:ext>
          </c:extLst>
        </c:ser>
        <c:dLbls>
          <c:showLegendKey val="0"/>
          <c:showVal val="0"/>
          <c:showCatName val="0"/>
          <c:showSerName val="0"/>
          <c:showPercent val="0"/>
          <c:showBubbleSize val="0"/>
        </c:dLbls>
        <c:marker val="1"/>
        <c:smooth val="0"/>
        <c:axId val="2108154096"/>
        <c:axId val="2108153680"/>
      </c:lineChart>
      <c:catAx>
        <c:axId val="21059966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WEEK</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7104"/>
        <c:crosses val="autoZero"/>
        <c:auto val="1"/>
        <c:lblAlgn val="ctr"/>
        <c:lblOffset val="100"/>
        <c:noMultiLvlLbl val="0"/>
      </c:catAx>
      <c:valAx>
        <c:axId val="2105997104"/>
        <c:scaling>
          <c:orientation val="minMax"/>
          <c:max val="2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BIOCHEMICAL</a:t>
                </a:r>
                <a:r>
                  <a:rPr lang="en-NZ" sz="1200" baseline="0" dirty="0"/>
                  <a:t> OXYGEN DEMAND (MG/L)</a:t>
                </a:r>
                <a:endParaRPr lang="en-NZ" sz="1200" dirty="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5996688"/>
        <c:crosses val="autoZero"/>
        <c:crossBetween val="between"/>
      </c:valAx>
      <c:valAx>
        <c:axId val="2108153680"/>
        <c:scaling>
          <c:orientation val="minMax"/>
          <c:max val="100"/>
          <c:min val="60"/>
        </c:scaling>
        <c:delete val="0"/>
        <c:axPos val="r"/>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NZ" sz="1200" dirty="0"/>
                  <a:t>REMOVAL</a:t>
                </a:r>
                <a:r>
                  <a:rPr lang="en-NZ" sz="1200" baseline="0" dirty="0"/>
                  <a:t> EFFICIENCY</a:t>
                </a:r>
                <a:r>
                  <a:rPr lang="en-NZ" sz="1200" dirty="0"/>
                  <a:t>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108154096"/>
        <c:crosses val="max"/>
        <c:crossBetween val="between"/>
      </c:valAx>
      <c:catAx>
        <c:axId val="2108154096"/>
        <c:scaling>
          <c:orientation val="minMax"/>
        </c:scaling>
        <c:delete val="1"/>
        <c:axPos val="t"/>
        <c:numFmt formatCode="General" sourceLinked="1"/>
        <c:majorTickMark val="none"/>
        <c:minorTickMark val="none"/>
        <c:tickLblPos val="nextTo"/>
        <c:crossAx val="2108153680"/>
        <c:crosses val="max"/>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7"/>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ayout>
        <c:manualLayout>
          <c:xMode val="edge"/>
          <c:yMode val="edge"/>
          <c:x val="4.5341737642216138E-3"/>
          <c:y val="0.79139742898579335"/>
          <c:w val="0.99305823958308892"/>
          <c:h val="0.1941377686998382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B689D8-5223-4FBB-AC67-1F5567A55F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CCCE3646-7690-DB5D-731E-0A9B461C1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2126E6-7D73-4261-B883-4DDF30F80D3E}" type="datetimeFigureOut">
              <a:rPr lang="en-NZ" smtClean="0"/>
              <a:t>5/10/2022</a:t>
            </a:fld>
            <a:endParaRPr lang="en-NZ"/>
          </a:p>
        </p:txBody>
      </p:sp>
      <p:sp>
        <p:nvSpPr>
          <p:cNvPr id="4" name="Footer Placeholder 3">
            <a:extLst>
              <a:ext uri="{FF2B5EF4-FFF2-40B4-BE49-F238E27FC236}">
                <a16:creationId xmlns:a16="http://schemas.microsoft.com/office/drawing/2014/main" id="{9AC3928D-1537-CCC6-084F-9063FB9226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F5C5C456-DDAD-BFFB-AD6F-2C283DF776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8411CB-1F47-4027-81D7-272C681A25E2}" type="slidenum">
              <a:rPr lang="en-NZ" smtClean="0"/>
              <a:t>‹#›</a:t>
            </a:fld>
            <a:endParaRPr lang="en-NZ"/>
          </a:p>
        </p:txBody>
      </p:sp>
    </p:spTree>
    <p:extLst>
      <p:ext uri="{BB962C8B-B14F-4D97-AF65-F5344CB8AC3E}">
        <p14:creationId xmlns:p14="http://schemas.microsoft.com/office/powerpoint/2010/main" val="38596534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5D126-422D-41F1-8E9D-3ACDF591FD48}" type="datetimeFigureOut">
              <a:rPr lang="en-NZ" smtClean="0"/>
              <a:pPr/>
              <a:t>5/10/2022</a:t>
            </a:fld>
            <a:endParaRPr lang="en-NZ"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E33022-B4FB-49FA-BA29-8A55E4FF1868}" type="slidenum">
              <a:rPr lang="en-NZ" smtClean="0"/>
              <a:pPr/>
              <a:t>‹#›</a:t>
            </a:fld>
            <a:endParaRPr lang="en-NZ" dirty="0"/>
          </a:p>
        </p:txBody>
      </p:sp>
    </p:spTree>
    <p:extLst>
      <p:ext uri="{BB962C8B-B14F-4D97-AF65-F5344CB8AC3E}">
        <p14:creationId xmlns:p14="http://schemas.microsoft.com/office/powerpoint/2010/main" val="20522661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216E13-1CCD-7D05-758B-DECF379D8280}"/>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03076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NZ" sz="1800" dirty="0">
                <a:effectLst/>
                <a:latin typeface="Calibri" panose="020F0502020204030204" pitchFamily="34" charset="0"/>
              </a:rPr>
              <a:t>From the bed of braided rivers such as </a:t>
            </a:r>
          </a:p>
          <a:p>
            <a:r>
              <a:rPr lang="en-NZ" sz="1800" dirty="0">
                <a:effectLst/>
                <a:latin typeface="Calibri" panose="020F0502020204030204" pitchFamily="34" charset="0"/>
              </a:rPr>
              <a:t>Can cause excess sediment to flow downstream and damage sensitive habitats for native fish species etc.</a:t>
            </a:r>
          </a:p>
          <a:p>
            <a:endParaRPr lang="en-NZ" sz="1800" dirty="0">
              <a:effectLst/>
              <a:latin typeface="Calibri" panose="020F0502020204030204" pitchFamily="34" charset="0"/>
            </a:endParaRPr>
          </a:p>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10</a:t>
            </a:fld>
            <a:endParaRPr lang="en-NZ" dirty="0"/>
          </a:p>
        </p:txBody>
      </p:sp>
      <p:sp>
        <p:nvSpPr>
          <p:cNvPr id="5" name="Footer Placeholder 4">
            <a:extLst>
              <a:ext uri="{FF2B5EF4-FFF2-40B4-BE49-F238E27FC236}">
                <a16:creationId xmlns:a16="http://schemas.microsoft.com/office/drawing/2014/main" id="{3C4E8530-74CA-5A0C-FEAC-EC6BCD69892B}"/>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90871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NZ" sz="1800" dirty="0">
                <a:effectLst/>
                <a:latin typeface="Calibri" panose="020F0502020204030204" pitchFamily="34" charset="0"/>
                <a:ea typeface="Calibri" panose="020F0502020204030204" pitchFamily="34" charset="0"/>
              </a:rPr>
              <a:t>Both samples however were both met the 2A grading.</a:t>
            </a:r>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11</a:t>
            </a:fld>
            <a:endParaRPr lang="en-NZ" dirty="0"/>
          </a:p>
        </p:txBody>
      </p:sp>
      <p:sp>
        <p:nvSpPr>
          <p:cNvPr id="5" name="Footer Placeholder 4">
            <a:extLst>
              <a:ext uri="{FF2B5EF4-FFF2-40B4-BE49-F238E27FC236}">
                <a16:creationId xmlns:a16="http://schemas.microsoft.com/office/drawing/2014/main" id="{035AF405-32B2-A6D4-BD12-69174FA33ED2}"/>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5043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12</a:t>
            </a:fld>
            <a:endParaRPr lang="en-NZ" dirty="0"/>
          </a:p>
        </p:txBody>
      </p:sp>
      <p:sp>
        <p:nvSpPr>
          <p:cNvPr id="5" name="Footer Placeholder 4">
            <a:extLst>
              <a:ext uri="{FF2B5EF4-FFF2-40B4-BE49-F238E27FC236}">
                <a16:creationId xmlns:a16="http://schemas.microsoft.com/office/drawing/2014/main" id="{DF65C28D-D4AA-4748-C23D-3B388D2FC89C}"/>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1455871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13</a:t>
            </a:fld>
            <a:endParaRPr lang="en-NZ" dirty="0"/>
          </a:p>
        </p:txBody>
      </p:sp>
      <p:sp>
        <p:nvSpPr>
          <p:cNvPr id="5" name="Footer Placeholder 4">
            <a:extLst>
              <a:ext uri="{FF2B5EF4-FFF2-40B4-BE49-F238E27FC236}">
                <a16:creationId xmlns:a16="http://schemas.microsoft.com/office/drawing/2014/main" id="{B5C67625-94F2-EBBA-A989-6D0AD4EC5B9A}"/>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08016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14</a:t>
            </a:fld>
            <a:endParaRPr lang="en-NZ" dirty="0"/>
          </a:p>
        </p:txBody>
      </p:sp>
      <p:sp>
        <p:nvSpPr>
          <p:cNvPr id="5" name="Footer Placeholder 4">
            <a:extLst>
              <a:ext uri="{FF2B5EF4-FFF2-40B4-BE49-F238E27FC236}">
                <a16:creationId xmlns:a16="http://schemas.microsoft.com/office/drawing/2014/main" id="{B09CD6B5-C048-9BF6-5601-6E967BB07FE3}"/>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51309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15</a:t>
            </a:fld>
            <a:endParaRPr lang="en-NZ" dirty="0"/>
          </a:p>
        </p:txBody>
      </p:sp>
      <p:sp>
        <p:nvSpPr>
          <p:cNvPr id="5" name="Footer Placeholder 4">
            <a:extLst>
              <a:ext uri="{FF2B5EF4-FFF2-40B4-BE49-F238E27FC236}">
                <a16:creationId xmlns:a16="http://schemas.microsoft.com/office/drawing/2014/main" id="{9F87F5AB-1A21-A950-1436-0CF94CAC67DC}"/>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63650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16</a:t>
            </a:fld>
            <a:endParaRPr lang="en-NZ" dirty="0"/>
          </a:p>
        </p:txBody>
      </p:sp>
      <p:sp>
        <p:nvSpPr>
          <p:cNvPr id="5" name="Footer Placeholder 4">
            <a:extLst>
              <a:ext uri="{FF2B5EF4-FFF2-40B4-BE49-F238E27FC236}">
                <a16:creationId xmlns:a16="http://schemas.microsoft.com/office/drawing/2014/main" id="{EC5D1EA4-57D1-E517-1892-F53A0282F1A2}"/>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1444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Calibri" panose="020F0502020204030204" pitchFamily="34" charset="0"/>
                <a:ea typeface="Calibri" panose="020F0502020204030204" pitchFamily="34" charset="0"/>
                <a:cs typeface="Calibri" panose="020F0502020204030204" pitchFamily="34" charset="0"/>
              </a:rPr>
              <a:t>One COVID-19 lockdown resulted in increased occupancies over three weeks during testing.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065C6DE-10D8-15B1-AE7B-468FA50DA65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66148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D227123-0DFC-327D-7677-C154DB91D11A}"/>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2453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2834F45-B3EB-668B-FCC4-4E7C241833C6}"/>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71180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2</a:t>
            </a:fld>
            <a:endParaRPr lang="en-NZ" dirty="0"/>
          </a:p>
        </p:txBody>
      </p:sp>
      <p:sp>
        <p:nvSpPr>
          <p:cNvPr id="5" name="Footer Placeholder 4">
            <a:extLst>
              <a:ext uri="{FF2B5EF4-FFF2-40B4-BE49-F238E27FC236}">
                <a16:creationId xmlns:a16="http://schemas.microsoft.com/office/drawing/2014/main" id="{E0144D83-1EF8-0116-5CCC-E13380E9AC0F}"/>
              </a:ext>
            </a:extLst>
          </p:cNvPr>
          <p:cNvSpPr>
            <a:spLocks noGrp="1"/>
          </p:cNvSpPr>
          <p:nvPr>
            <p:ph type="ftr" sz="quarter" idx="4"/>
          </p:nvPr>
        </p:nvSpPr>
        <p:spPr/>
        <p:txBody>
          <a:bodyPr/>
          <a:lstStyle/>
          <a:p>
            <a:endParaRPr lang="en-N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9DD2ACC-6209-B78C-A5CA-E0F89870500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1976194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490ACED-A962-0F33-9B66-FB47B3D89EB3}"/>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571201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3F9A9DE-D018-28D1-2C49-C3D7EB0262F1}"/>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86386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DD94B2-C0CF-768D-06F4-3ACBC2967BD7}"/>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286600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D8A10-B5C7-0FFE-2549-D6A9BCBD6789}"/>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1594818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3022-B4FB-49FA-BA29-8A55E4FF186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D8A10-B5C7-0FFE-2549-D6A9BCBD6789}"/>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75820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Southland data - Ministry for the Environment, "Proposed National Environment Standard for On-site Wastewater Systems," July 2008. [Online].</a:t>
            </a:r>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3</a:t>
            </a:fld>
            <a:endParaRPr lang="en-NZ" dirty="0"/>
          </a:p>
        </p:txBody>
      </p:sp>
      <p:sp>
        <p:nvSpPr>
          <p:cNvPr id="5" name="Footer Placeholder 4">
            <a:extLst>
              <a:ext uri="{FF2B5EF4-FFF2-40B4-BE49-F238E27FC236}">
                <a16:creationId xmlns:a16="http://schemas.microsoft.com/office/drawing/2014/main" id="{6B7B44F1-9740-7993-6569-9889BD860D8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404600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Southland data - Ministry for the Environment, "Proposed National Environment Standard for On-site Wastewater Systems," July 2008. [Online].</a:t>
            </a:r>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4</a:t>
            </a:fld>
            <a:endParaRPr lang="en-NZ" dirty="0"/>
          </a:p>
        </p:txBody>
      </p:sp>
      <p:sp>
        <p:nvSpPr>
          <p:cNvPr id="5" name="Footer Placeholder 4">
            <a:extLst>
              <a:ext uri="{FF2B5EF4-FFF2-40B4-BE49-F238E27FC236}">
                <a16:creationId xmlns:a16="http://schemas.microsoft.com/office/drawing/2014/main" id="{6B7B44F1-9740-7993-6569-9889BD860D8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226786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Southland data from - Ministry for the Environment, "Proposed National Environment Standard for On-site Wastewater Systems," July 2008. [Online].</a:t>
            </a:r>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5</a:t>
            </a:fld>
            <a:endParaRPr lang="en-NZ" dirty="0"/>
          </a:p>
        </p:txBody>
      </p:sp>
      <p:sp>
        <p:nvSpPr>
          <p:cNvPr id="5" name="Footer Placeholder 4">
            <a:extLst>
              <a:ext uri="{FF2B5EF4-FFF2-40B4-BE49-F238E27FC236}">
                <a16:creationId xmlns:a16="http://schemas.microsoft.com/office/drawing/2014/main" id="{6B7B44F1-9740-7993-6569-9889BD860D8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70599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6</a:t>
            </a:fld>
            <a:endParaRPr lang="en-NZ" dirty="0"/>
          </a:p>
        </p:txBody>
      </p:sp>
      <p:sp>
        <p:nvSpPr>
          <p:cNvPr id="5" name="Footer Placeholder 4">
            <a:extLst>
              <a:ext uri="{FF2B5EF4-FFF2-40B4-BE49-F238E27FC236}">
                <a16:creationId xmlns:a16="http://schemas.microsoft.com/office/drawing/2014/main" id="{6B7B44F1-9740-7993-6569-9889BD860D8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03585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7</a:t>
            </a:fld>
            <a:endParaRPr lang="en-NZ" dirty="0"/>
          </a:p>
        </p:txBody>
      </p:sp>
      <p:sp>
        <p:nvSpPr>
          <p:cNvPr id="5" name="Footer Placeholder 4">
            <a:extLst>
              <a:ext uri="{FF2B5EF4-FFF2-40B4-BE49-F238E27FC236}">
                <a16:creationId xmlns:a16="http://schemas.microsoft.com/office/drawing/2014/main" id="{6B7B44F1-9740-7993-6569-9889BD860D84}"/>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8276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NZ" sz="1800" dirty="0">
                <a:effectLst/>
                <a:latin typeface="Calibri" panose="020F0502020204030204" pitchFamily="34" charset="0"/>
                <a:ea typeface="Calibri" panose="020F0502020204030204" pitchFamily="34" charset="0"/>
                <a:cs typeface="Calibri" panose="020F0502020204030204" pitchFamily="34" charset="0"/>
              </a:rPr>
              <a:t>Have you ever cold called someone and asked if you can take samples of what they flush down the toilet? Well me neither. I asked the student to do it!</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NZ" sz="1800" dirty="0">
                <a:effectLst/>
                <a:latin typeface="Calibri" panose="020F0502020204030204" pitchFamily="34" charset="0"/>
                <a:ea typeface="Calibri" panose="020F0502020204030204" pitchFamily="34" charset="0"/>
                <a:cs typeface="Calibri" panose="020F0502020204030204" pitchFamily="34" charset="0"/>
              </a:rPr>
              <a:t>He was a legend and found a family in Wainui, and collected samples rain or shine with a 20Ltr container. And kept the test rig topped up for 17 weeks.</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NZ" sz="1800" dirty="0">
                <a:effectLst/>
                <a:latin typeface="Calibri" panose="020F0502020204030204" pitchFamily="34" charset="0"/>
                <a:ea typeface="Calibri" panose="020F0502020204030204" pitchFamily="34" charset="0"/>
                <a:cs typeface="Calibri" panose="020F0502020204030204" pitchFamily="34" charset="0"/>
              </a:rPr>
              <a:t>It was noted that the family providing effluent samples were advised to not change their existing cleaning regime, chemicals and to continue using the system as per their normal. To not throw off the testing.</a:t>
            </a:r>
          </a:p>
          <a:p>
            <a:pPr algn="just">
              <a:lnSpc>
                <a:spcPct val="115000"/>
              </a:lnSpc>
              <a:spcAft>
                <a:spcPts val="1000"/>
              </a:spcAft>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NZ" sz="1800" dirty="0">
                <a:effectLst/>
                <a:latin typeface="Calibri" panose="020F0502020204030204" pitchFamily="34" charset="0"/>
                <a:ea typeface="Calibri" panose="020F0502020204030204" pitchFamily="34" charset="0"/>
                <a:cs typeface="Calibri" panose="020F0502020204030204" pitchFamily="34" charset="0"/>
              </a:rPr>
              <a:t>CG 50 and 25 mm/m</a:t>
            </a:r>
            <a:r>
              <a:rPr lang="en-NZ" sz="1800" baseline="30000" dirty="0">
                <a:effectLst/>
                <a:latin typeface="Calibri" panose="020F0502020204030204" pitchFamily="34" charset="0"/>
                <a:ea typeface="Calibri" panose="020F0502020204030204" pitchFamily="34" charset="0"/>
                <a:cs typeface="Calibri" panose="020F0502020204030204" pitchFamily="34" charset="0"/>
              </a:rPr>
              <a:t>2</a:t>
            </a:r>
            <a:r>
              <a:rPr lang="en-NZ" sz="1800" dirty="0">
                <a:effectLst/>
                <a:latin typeface="Calibri" panose="020F0502020204030204" pitchFamily="34" charset="0"/>
                <a:ea typeface="Calibri" panose="020F0502020204030204" pitchFamily="34" charset="0"/>
                <a:cs typeface="Calibri" panose="020F0502020204030204" pitchFamily="34" charset="0"/>
              </a:rPr>
              <a:t>/d. Hence the two different pipe diameters.</a:t>
            </a:r>
          </a:p>
          <a:p>
            <a:pPr algn="just">
              <a:lnSpc>
                <a:spcPct val="115000"/>
              </a:lnSpc>
              <a:spcAft>
                <a:spcPts val="1000"/>
              </a:spcAft>
            </a:pPr>
            <a:r>
              <a:rPr lang="en-NZ" sz="1800" dirty="0">
                <a:effectLst/>
                <a:latin typeface="Calibri" panose="020F0502020204030204" pitchFamily="34" charset="0"/>
                <a:ea typeface="Calibri" panose="020F0502020204030204" pitchFamily="34" charset="0"/>
                <a:cs typeface="Calibri" panose="020F0502020204030204" pitchFamily="34" charset="0"/>
              </a:rPr>
              <a:t>The filters were dosed three times per day to mimic domestic loading. </a:t>
            </a:r>
          </a:p>
          <a:p>
            <a:pPr algn="just">
              <a:lnSpc>
                <a:spcPct val="115000"/>
              </a:lnSpc>
              <a:spcAft>
                <a:spcPts val="1000"/>
              </a:spcAft>
            </a:pPr>
            <a:r>
              <a:rPr lang="en-NZ" sz="1800" dirty="0">
                <a:effectLst/>
                <a:latin typeface="Calibri" panose="020F0502020204030204" pitchFamily="34" charset="0"/>
                <a:ea typeface="Calibri" panose="020F0502020204030204" pitchFamily="34" charset="0"/>
                <a:cs typeface="Calibri" panose="020F0502020204030204" pitchFamily="34" charset="0"/>
              </a:rPr>
              <a:t>Highest load in the morning, light at lunch, medium loading at night. A rest period of eight hours between pumping cycles.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NZ" sz="1800" dirty="0">
                <a:effectLst/>
                <a:latin typeface="Calibri" panose="020F0502020204030204" pitchFamily="34" charset="0"/>
                <a:ea typeface="Calibri" panose="020F0502020204030204" pitchFamily="34" charset="0"/>
                <a:cs typeface="Calibri" panose="020F0502020204030204" pitchFamily="34" charset="0"/>
              </a:rPr>
              <a:t>The test rig was located in an airconditioned laboratory at ARA at the Madras Street Campus. </a:t>
            </a:r>
          </a:p>
          <a:p>
            <a:pPr algn="just">
              <a:lnSpc>
                <a:spcPct val="115000"/>
              </a:lnSpc>
              <a:spcAft>
                <a:spcPts val="1000"/>
              </a:spcAft>
            </a:pPr>
            <a:r>
              <a:rPr lang="en-NZ" sz="1800" dirty="0">
                <a:effectLst/>
                <a:latin typeface="Calibri" panose="020F0502020204030204" pitchFamily="34" charset="0"/>
                <a:ea typeface="Calibri" panose="020F0502020204030204" pitchFamily="34" charset="0"/>
                <a:cs typeface="Calibri" panose="020F0502020204030204" pitchFamily="34" charset="0"/>
              </a:rPr>
              <a:t>average temperature 19°C</a:t>
            </a:r>
          </a:p>
          <a:p>
            <a:pPr algn="just">
              <a:lnSpc>
                <a:spcPct val="115000"/>
              </a:lnSpc>
              <a:spcAft>
                <a:spcPts val="1000"/>
              </a:spcAft>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endParaRPr lang="en-N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8</a:t>
            </a:fld>
            <a:endParaRPr lang="en-NZ" dirty="0"/>
          </a:p>
        </p:txBody>
      </p:sp>
      <p:sp>
        <p:nvSpPr>
          <p:cNvPr id="5" name="Footer Placeholder 4">
            <a:extLst>
              <a:ext uri="{FF2B5EF4-FFF2-40B4-BE49-F238E27FC236}">
                <a16:creationId xmlns:a16="http://schemas.microsoft.com/office/drawing/2014/main" id="{A1AAEC7B-C8B8-146C-833D-F82AC5E9B15A}"/>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393019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NZ" sz="1800" dirty="0">
                <a:effectLst/>
                <a:latin typeface="Calibri" panose="020F0502020204030204" pitchFamily="34" charset="0"/>
                <a:ea typeface="Calibri" panose="020F0502020204030204" pitchFamily="34" charset="0"/>
              </a:rPr>
              <a:t>CG, obtained from Fulton Hogan Quarries Canterbury</a:t>
            </a:r>
          </a:p>
          <a:p>
            <a:r>
              <a:rPr lang="en-NZ" sz="1800" dirty="0">
                <a:effectLst/>
                <a:latin typeface="Calibri" panose="020F0502020204030204" pitchFamily="34" charset="0"/>
              </a:rPr>
              <a:t>Crushed glass isn’t washed and still has labels etc.</a:t>
            </a:r>
          </a:p>
          <a:p>
            <a:endParaRPr lang="en-NZ" dirty="0"/>
          </a:p>
        </p:txBody>
      </p:sp>
      <p:sp>
        <p:nvSpPr>
          <p:cNvPr id="4" name="Slide Number Placeholder 3"/>
          <p:cNvSpPr>
            <a:spLocks noGrp="1"/>
          </p:cNvSpPr>
          <p:nvPr>
            <p:ph type="sldNum" sz="quarter" idx="10"/>
          </p:nvPr>
        </p:nvSpPr>
        <p:spPr/>
        <p:txBody>
          <a:bodyPr/>
          <a:lstStyle/>
          <a:p>
            <a:fld id="{A6E33022-B4FB-49FA-BA29-8A55E4FF1868}" type="slidenum">
              <a:rPr lang="en-NZ" smtClean="0"/>
              <a:pPr/>
              <a:t>9</a:t>
            </a:fld>
            <a:endParaRPr lang="en-NZ" dirty="0"/>
          </a:p>
        </p:txBody>
      </p:sp>
      <p:sp>
        <p:nvSpPr>
          <p:cNvPr id="5" name="Footer Placeholder 4">
            <a:extLst>
              <a:ext uri="{FF2B5EF4-FFF2-40B4-BE49-F238E27FC236}">
                <a16:creationId xmlns:a16="http://schemas.microsoft.com/office/drawing/2014/main" id="{3C4E8530-74CA-5A0C-FEAC-EC6BCD69892B}"/>
              </a:ext>
            </a:extLst>
          </p:cNvPr>
          <p:cNvSpPr>
            <a:spLocks noGrp="1"/>
          </p:cNvSpPr>
          <p:nvPr>
            <p:ph type="ftr" sz="quarter" idx="4"/>
          </p:nvPr>
        </p:nvSpPr>
        <p:spPr/>
        <p:txBody>
          <a:bodyPr/>
          <a:lstStyle/>
          <a:p>
            <a:endParaRPr lang="en-NZ" dirty="0"/>
          </a:p>
        </p:txBody>
      </p:sp>
    </p:spTree>
    <p:extLst>
      <p:ext uri="{BB962C8B-B14F-4D97-AF65-F5344CB8AC3E}">
        <p14:creationId xmlns:p14="http://schemas.microsoft.com/office/powerpoint/2010/main" val="23946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315004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64289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77546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255573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2314672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3137432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3365228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864313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3246268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408217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218161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414386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300088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1436224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B416FF-3B6A-431E-9D04-4A0650FD0FC3}" type="datetimeFigureOut">
              <a:rPr lang="en-NZ" smtClean="0"/>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D8473EF3-29A6-4A89-8DF7-586A839BD300}" type="slidenum">
              <a:rPr lang="en-NZ" smtClean="0"/>
              <a:t>‹#›</a:t>
            </a:fld>
            <a:endParaRPr lang="en-NZ" dirty="0"/>
          </a:p>
        </p:txBody>
      </p:sp>
    </p:spTree>
    <p:extLst>
      <p:ext uri="{BB962C8B-B14F-4D97-AF65-F5344CB8AC3E}">
        <p14:creationId xmlns:p14="http://schemas.microsoft.com/office/powerpoint/2010/main" val="404746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318136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200810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394565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219136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291174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NZ"/>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305329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39F74D4-9253-4E59-95B4-83AE3F5006B1}" type="datetimeFigureOut">
              <a:rPr lang="en-NZ" smtClean="0"/>
              <a:pPr/>
              <a:t>5/10/2022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193659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3563349379"/>
      </p:ext>
    </p:extLst>
  </p:cSld>
  <p:clrMap bg1="lt1" tx1="dk1" bg2="lt2" tx2="dk2" accent1="accent1" accent2="accent2" accent3="accent3" accent4="accent4" accent5="accent5" accent6="accent6" hlink="hlink" folHlink="folHlink"/>
  <p:sldLayoutIdLst>
    <p:sldLayoutId id="2147483709"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F74D4-9253-4E59-95B4-83AE3F5006B1}" type="datetimeFigureOut">
              <a:rPr lang="en-NZ" smtClean="0"/>
              <a:pPr/>
              <a:t>5/10/2022</a:t>
            </a:fld>
            <a:endParaRPr lang="en-NZ"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CF308-9427-401B-9578-636A1375D189}" type="slidenum">
              <a:rPr lang="en-NZ" smtClean="0"/>
              <a:pPr/>
              <a:t>‹#›</a:t>
            </a:fld>
            <a:endParaRPr lang="en-NZ" dirty="0"/>
          </a:p>
        </p:txBody>
      </p:sp>
    </p:spTree>
    <p:extLst>
      <p:ext uri="{BB962C8B-B14F-4D97-AF65-F5344CB8AC3E}">
        <p14:creationId xmlns:p14="http://schemas.microsoft.com/office/powerpoint/2010/main" val="5830519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9080E0-A4DB-432A-9608-B8FD1D2F7B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812" b="7812"/>
          <a:stretch/>
        </p:blipFill>
        <p:spPr bwMode="auto">
          <a:xfrm>
            <a:off x="-24680" y="-4004"/>
            <a:ext cx="12216680" cy="68718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40465D-7D80-4A47-AD36-50DEF463A9A4}"/>
              </a:ext>
            </a:extLst>
          </p:cNvPr>
          <p:cNvSpPr>
            <a:spLocks noGrp="1"/>
          </p:cNvSpPr>
          <p:nvPr>
            <p:ph type="ctrTitle"/>
          </p:nvPr>
        </p:nvSpPr>
        <p:spPr>
          <a:xfrm>
            <a:off x="0" y="1592796"/>
            <a:ext cx="12192000" cy="2484276"/>
          </a:xfrm>
        </p:spPr>
        <p:txBody>
          <a:bodyPr>
            <a:normAutofit/>
          </a:bodyPr>
          <a:lstStyle/>
          <a:p>
            <a:pPr>
              <a:lnSpc>
                <a:spcPct val="150000"/>
              </a:lnSpc>
            </a:pPr>
            <a:r>
              <a:rPr lang="en-NZ" sz="4950" b="1" cap="all" dirty="0">
                <a:solidFill>
                  <a:schemeClr val="bg1">
                    <a:lumMod val="95000"/>
                  </a:schemeClr>
                </a:solidFill>
              </a:rPr>
              <a:t>TMC</a:t>
            </a:r>
            <a:r>
              <a:rPr lang="en-NZ" sz="4950" b="1" dirty="0">
                <a:solidFill>
                  <a:schemeClr val="bg1">
                    <a:lumMod val="95000"/>
                  </a:schemeClr>
                </a:solidFill>
              </a:rPr>
              <a:t>o</a:t>
            </a:r>
            <a:r>
              <a:rPr lang="en-NZ" sz="4950" b="1" cap="all" dirty="0">
                <a:solidFill>
                  <a:schemeClr val="bg1">
                    <a:lumMod val="95000"/>
                  </a:schemeClr>
                </a:solidFill>
              </a:rPr>
              <a:t> CRUSHED GLASS PRESENTATION</a:t>
            </a:r>
            <a:br>
              <a:rPr lang="en-NZ" sz="4500" dirty="0">
                <a:solidFill>
                  <a:schemeClr val="bg1"/>
                </a:solidFill>
              </a:rPr>
            </a:br>
            <a:r>
              <a:rPr lang="en-NZ" sz="3600" b="1" cap="all" dirty="0">
                <a:solidFill>
                  <a:schemeClr val="bg1">
                    <a:lumMod val="95000"/>
                  </a:schemeClr>
                </a:solidFill>
                <a:latin typeface="+mn-lt"/>
              </a:rPr>
              <a:t>A SUITABLE ALTERNATIVE TO 2A SAND?</a:t>
            </a:r>
            <a:endParaRPr lang="en-NZ" sz="4500" dirty="0">
              <a:solidFill>
                <a:schemeClr val="bg1">
                  <a:lumMod val="95000"/>
                </a:schemeClr>
              </a:solidFill>
              <a:latin typeface="+mn-lt"/>
            </a:endParaRPr>
          </a:p>
        </p:txBody>
      </p:sp>
      <p:pic>
        <p:nvPicPr>
          <p:cNvPr id="6" name="Picture 5" descr="A picture containing drawing, food&#10;&#10;Description automatically generated">
            <a:extLst>
              <a:ext uri="{FF2B5EF4-FFF2-40B4-BE49-F238E27FC236}">
                <a16:creationId xmlns:a16="http://schemas.microsoft.com/office/drawing/2014/main" id="{82B51839-6DE0-4C8E-830C-8AE612B8FA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942" y="3870880"/>
            <a:ext cx="1650119" cy="1718361"/>
          </a:xfrm>
          <a:prstGeom prst="rect">
            <a:avLst/>
          </a:prstGeom>
        </p:spPr>
      </p:pic>
      <p:sp>
        <p:nvSpPr>
          <p:cNvPr id="12" name="Rectangle 2">
            <a:extLst>
              <a:ext uri="{FF2B5EF4-FFF2-40B4-BE49-F238E27FC236}">
                <a16:creationId xmlns:a16="http://schemas.microsoft.com/office/drawing/2014/main" id="{04D78437-D741-4698-8D17-8865A5F83924}"/>
              </a:ext>
            </a:extLst>
          </p:cNvPr>
          <p:cNvSpPr>
            <a:spLocks noChangeArrowheads="1"/>
          </p:cNvSpPr>
          <p:nvPr/>
        </p:nvSpPr>
        <p:spPr bwMode="auto">
          <a:xfrm>
            <a:off x="3052519" y="3050958"/>
            <a:ext cx="6086960" cy="54006"/>
          </a:xfrm>
          <a:prstGeom prst="rect">
            <a:avLst/>
          </a:prstGeom>
          <a:solidFill>
            <a:srgbClr val="00B0F0"/>
          </a:solidFill>
          <a:ln w="9525">
            <a:noFill/>
            <a:miter lim="800000"/>
            <a:headEnd/>
            <a:tailEnd/>
          </a:ln>
        </p:spPr>
        <p:txBody>
          <a:bodyPr vert="horz" wrap="square" lIns="68580" tIns="34290" rIns="68580" bIns="34290" numCol="1" anchor="t" anchorCtr="0" compatLnSpc="1">
            <a:prstTxWarp prst="textNoShape">
              <a:avLst/>
            </a:prstTxWarp>
          </a:bodyPr>
          <a:lstStyle/>
          <a:p>
            <a:pPr defTabSz="685800"/>
            <a:endParaRPr lang="en-NZ" sz="1350" dirty="0">
              <a:solidFill>
                <a:prstClr val="black"/>
              </a:solidFill>
              <a:latin typeface="Calibri"/>
            </a:endParaRPr>
          </a:p>
        </p:txBody>
      </p:sp>
      <p:sp>
        <p:nvSpPr>
          <p:cNvPr id="7" name="TextBox 6">
            <a:extLst>
              <a:ext uri="{FF2B5EF4-FFF2-40B4-BE49-F238E27FC236}">
                <a16:creationId xmlns:a16="http://schemas.microsoft.com/office/drawing/2014/main" id="{E504B9E5-4E9A-4E85-B6BF-F349C7574718}"/>
              </a:ext>
            </a:extLst>
          </p:cNvPr>
          <p:cNvSpPr txBox="1"/>
          <p:nvPr/>
        </p:nvSpPr>
        <p:spPr>
          <a:xfrm>
            <a:off x="3503712" y="5631441"/>
            <a:ext cx="5184576" cy="276999"/>
          </a:xfrm>
          <a:prstGeom prst="rect">
            <a:avLst/>
          </a:prstGeom>
          <a:noFill/>
        </p:spPr>
        <p:txBody>
          <a:bodyPr wrap="square" rtlCol="0">
            <a:spAutoFit/>
          </a:bodyPr>
          <a:lstStyle/>
          <a:p>
            <a:pPr defTabSz="685800"/>
            <a:r>
              <a:rPr lang="en-NZ" sz="1200" dirty="0">
                <a:solidFill>
                  <a:prstClr val="white">
                    <a:lumMod val="95000"/>
                  </a:prstClr>
                </a:solidFill>
                <a:latin typeface="Calibri"/>
              </a:rPr>
              <a:t>STRUCTURAL</a:t>
            </a:r>
            <a:r>
              <a:rPr lang="en-NZ" sz="1200" dirty="0">
                <a:solidFill>
                  <a:prstClr val="black"/>
                </a:solidFill>
                <a:latin typeface="Calibri"/>
              </a:rPr>
              <a:t> </a:t>
            </a:r>
            <a:r>
              <a:rPr lang="en-NZ" sz="1200" dirty="0">
                <a:solidFill>
                  <a:srgbClr val="00B0F0"/>
                </a:solidFill>
                <a:latin typeface="Calibri"/>
              </a:rPr>
              <a:t>|</a:t>
            </a:r>
            <a:r>
              <a:rPr lang="en-NZ" sz="1200" dirty="0">
                <a:solidFill>
                  <a:prstClr val="black"/>
                </a:solidFill>
                <a:latin typeface="Calibri"/>
              </a:rPr>
              <a:t> </a:t>
            </a:r>
            <a:r>
              <a:rPr lang="en-NZ" sz="1200" dirty="0">
                <a:solidFill>
                  <a:prstClr val="white">
                    <a:lumMod val="95000"/>
                  </a:prstClr>
                </a:solidFill>
                <a:latin typeface="Calibri"/>
              </a:rPr>
              <a:t>MECHANICAL</a:t>
            </a:r>
            <a:r>
              <a:rPr lang="en-NZ" sz="1200" dirty="0">
                <a:solidFill>
                  <a:prstClr val="black"/>
                </a:solidFill>
                <a:latin typeface="Calibri"/>
              </a:rPr>
              <a:t> </a:t>
            </a:r>
            <a:r>
              <a:rPr lang="en-NZ" sz="1200" dirty="0">
                <a:solidFill>
                  <a:srgbClr val="00B0F0"/>
                </a:solidFill>
                <a:latin typeface="Calibri"/>
              </a:rPr>
              <a:t>|</a:t>
            </a:r>
            <a:r>
              <a:rPr lang="en-NZ" sz="1200" dirty="0">
                <a:solidFill>
                  <a:prstClr val="black"/>
                </a:solidFill>
                <a:latin typeface="Calibri"/>
              </a:rPr>
              <a:t> </a:t>
            </a:r>
            <a:r>
              <a:rPr lang="en-NZ" sz="1200" dirty="0">
                <a:solidFill>
                  <a:prstClr val="white">
                    <a:lumMod val="95000"/>
                  </a:prstClr>
                </a:solidFill>
                <a:latin typeface="Calibri"/>
              </a:rPr>
              <a:t>CIVIL</a:t>
            </a:r>
            <a:r>
              <a:rPr lang="en-NZ" sz="1200" dirty="0">
                <a:solidFill>
                  <a:prstClr val="black"/>
                </a:solidFill>
                <a:latin typeface="Calibri"/>
              </a:rPr>
              <a:t> </a:t>
            </a:r>
            <a:r>
              <a:rPr lang="en-NZ" sz="1200" dirty="0">
                <a:solidFill>
                  <a:srgbClr val="00B0F0"/>
                </a:solidFill>
                <a:latin typeface="Calibri"/>
              </a:rPr>
              <a:t>|</a:t>
            </a:r>
            <a:r>
              <a:rPr lang="en-NZ" sz="1200" dirty="0">
                <a:solidFill>
                  <a:prstClr val="black"/>
                </a:solidFill>
                <a:latin typeface="Calibri"/>
              </a:rPr>
              <a:t> </a:t>
            </a:r>
            <a:r>
              <a:rPr lang="en-NZ" sz="1200" dirty="0">
                <a:solidFill>
                  <a:prstClr val="white">
                    <a:lumMod val="95000"/>
                  </a:prstClr>
                </a:solidFill>
                <a:latin typeface="Calibri"/>
              </a:rPr>
              <a:t>HYDRAULIC</a:t>
            </a:r>
            <a:r>
              <a:rPr lang="en-NZ" sz="1200" dirty="0">
                <a:solidFill>
                  <a:srgbClr val="00B0F0"/>
                </a:solidFill>
                <a:latin typeface="Calibri"/>
              </a:rPr>
              <a:t> | </a:t>
            </a:r>
            <a:r>
              <a:rPr lang="en-NZ" sz="1200" dirty="0">
                <a:solidFill>
                  <a:prstClr val="white">
                    <a:lumMod val="95000"/>
                  </a:prstClr>
                </a:solidFill>
                <a:latin typeface="Calibri"/>
              </a:rPr>
              <a:t>ELECTRICAL</a:t>
            </a:r>
            <a:r>
              <a:rPr lang="en-NZ" sz="1200" dirty="0">
                <a:solidFill>
                  <a:srgbClr val="00B0F0"/>
                </a:solidFill>
                <a:latin typeface="Calibri"/>
              </a:rPr>
              <a:t> | </a:t>
            </a:r>
            <a:r>
              <a:rPr lang="en-NZ" sz="1200" dirty="0">
                <a:solidFill>
                  <a:prstClr val="white">
                    <a:lumMod val="95000"/>
                  </a:prstClr>
                </a:solidFill>
                <a:latin typeface="Calibri"/>
              </a:rPr>
              <a:t>FIRE </a:t>
            </a:r>
            <a:r>
              <a:rPr lang="en-NZ" sz="1200" dirty="0">
                <a:solidFill>
                  <a:srgbClr val="00B0F0"/>
                </a:solidFill>
                <a:latin typeface="Calibri"/>
              </a:rPr>
              <a:t>|</a:t>
            </a:r>
            <a:r>
              <a:rPr lang="en-NZ" sz="1200" dirty="0">
                <a:solidFill>
                  <a:prstClr val="black"/>
                </a:solidFill>
                <a:latin typeface="Calibri"/>
              </a:rPr>
              <a:t> </a:t>
            </a:r>
            <a:r>
              <a:rPr lang="en-NZ" sz="1200" dirty="0">
                <a:solidFill>
                  <a:prstClr val="white">
                    <a:lumMod val="95000"/>
                  </a:prstClr>
                </a:solidFill>
                <a:latin typeface="Calibri"/>
              </a:rPr>
              <a:t>ENERGY</a:t>
            </a:r>
          </a:p>
        </p:txBody>
      </p:sp>
      <p:pic>
        <p:nvPicPr>
          <p:cNvPr id="3" name="Picture 2">
            <a:extLst>
              <a:ext uri="{FF2B5EF4-FFF2-40B4-BE49-F238E27FC236}">
                <a16:creationId xmlns:a16="http://schemas.microsoft.com/office/drawing/2014/main" id="{DE623D29-F28F-8CC6-1357-7964EF898C54}"/>
              </a:ext>
            </a:extLst>
          </p:cNvPr>
          <p:cNvPicPr>
            <a:picLocks noChangeAspect="1"/>
          </p:cNvPicPr>
          <p:nvPr/>
        </p:nvPicPr>
        <p:blipFill>
          <a:blip r:embed="rId6"/>
          <a:stretch>
            <a:fillRect/>
          </a:stretch>
        </p:blipFill>
        <p:spPr>
          <a:xfrm>
            <a:off x="7710642" y="3919977"/>
            <a:ext cx="2056313" cy="1620164"/>
          </a:xfrm>
          <a:prstGeom prst="rect">
            <a:avLst/>
          </a:prstGeom>
        </p:spPr>
      </p:pic>
      <p:pic>
        <p:nvPicPr>
          <p:cNvPr id="5" name="Picture 4" descr="Text, logo&#10;&#10;Description automatically generated">
            <a:extLst>
              <a:ext uri="{FF2B5EF4-FFF2-40B4-BE49-F238E27FC236}">
                <a16:creationId xmlns:a16="http://schemas.microsoft.com/office/drawing/2014/main" id="{7834D3DD-DDFF-F926-FD59-EDD87296A1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6273" y="4427639"/>
            <a:ext cx="2435088" cy="679019"/>
          </a:xfrm>
          <a:prstGeom prst="rect">
            <a:avLst/>
          </a:prstGeom>
        </p:spPr>
      </p:pic>
    </p:spTree>
    <p:extLst>
      <p:ext uri="{BB962C8B-B14F-4D97-AF65-F5344CB8AC3E}">
        <p14:creationId xmlns:p14="http://schemas.microsoft.com/office/powerpoint/2010/main" val="1477868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9A112-CBFA-7A1C-F2E6-8D986A37CFCF}"/>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ACTUAL SAMPLES</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6" name="Subtitle 5">
            <a:extLst>
              <a:ext uri="{FF2B5EF4-FFF2-40B4-BE49-F238E27FC236}">
                <a16:creationId xmlns:a16="http://schemas.microsoft.com/office/drawing/2014/main" id="{D124E365-F09E-4A9D-9079-6DA2387B7A15}"/>
              </a:ext>
            </a:extLst>
          </p:cNvPr>
          <p:cNvSpPr>
            <a:spLocks noGrp="1"/>
          </p:cNvSpPr>
          <p:nvPr>
            <p:ph type="subTitle" idx="1"/>
          </p:nvPr>
        </p:nvSpPr>
        <p:spPr/>
        <p:txBody>
          <a:bodyPr/>
          <a:lstStyle/>
          <a:p>
            <a:endParaRPr lang="en-NZ" dirty="0"/>
          </a:p>
        </p:txBody>
      </p:sp>
      <p:pic>
        <p:nvPicPr>
          <p:cNvPr id="1026" name="Picture 2">
            <a:extLst>
              <a:ext uri="{FF2B5EF4-FFF2-40B4-BE49-F238E27FC236}">
                <a16:creationId xmlns:a16="http://schemas.microsoft.com/office/drawing/2014/main" id="{ACE9CF05-101A-3A31-4355-29F8FBF4B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36844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481AC-465D-A805-377E-DFAC680FBAD4}"/>
              </a:ext>
            </a:extLst>
          </p:cNvPr>
          <p:cNvPicPr>
            <a:picLocks noChangeAspect="1"/>
          </p:cNvPicPr>
          <p:nvPr/>
        </p:nvPicPr>
        <p:blipFill>
          <a:blip r:embed="rId3"/>
          <a:stretch>
            <a:fillRect/>
          </a:stretch>
        </p:blipFill>
        <p:spPr>
          <a:xfrm rot="10800000">
            <a:off x="0" y="5514529"/>
            <a:ext cx="12192000" cy="1343471"/>
          </a:xfrm>
          <a:prstGeom prst="rect">
            <a:avLst/>
          </a:prstGeom>
        </p:spPr>
      </p:pic>
      <p:pic>
        <p:nvPicPr>
          <p:cNvPr id="8" name="Picture 2">
            <a:extLst>
              <a:ext uri="{FF2B5EF4-FFF2-40B4-BE49-F238E27FC236}">
                <a16:creationId xmlns:a16="http://schemas.microsoft.com/office/drawing/2014/main" id="{02AEAD55-3FD3-452A-B6C9-59500A2F444A}"/>
              </a:ext>
            </a:extLst>
          </p:cNvPr>
          <p:cNvPicPr>
            <a:picLocks noChangeArrowheads="1"/>
          </p:cNvPicPr>
          <p:nvPr/>
        </p:nvPicPr>
        <p:blipFill>
          <a:blip r:embed="rId4">
            <a:extLst>
              <a:ext uri="{28A0092B-C50C-407E-A947-70E740481C1C}">
                <a14:useLocalDpi xmlns:a14="http://schemas.microsoft.com/office/drawing/2010/main" val="0"/>
              </a:ext>
            </a:extLst>
          </a:blip>
          <a:stretch/>
        </p:blipFill>
        <p:spPr bwMode="auto">
          <a:xfrm>
            <a:off x="618436" y="1628800"/>
            <a:ext cx="11233248" cy="4392488"/>
          </a:xfrm>
          <a:prstGeom prst="roundRect">
            <a:avLst>
              <a:gd name="adj" fmla="val 0"/>
            </a:avLst>
          </a:prstGeom>
          <a:solidFill>
            <a:srgbClr val="FFFFFF">
              <a:shade val="85000"/>
            </a:srgbClr>
          </a:solidFill>
          <a:ln>
            <a:noFill/>
          </a:ln>
          <a:effectLst/>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SAMPLE GRADING – 2A MESO DIAGRAM</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Tree>
    <p:extLst>
      <p:ext uri="{BB962C8B-B14F-4D97-AF65-F5344CB8AC3E}">
        <p14:creationId xmlns:p14="http://schemas.microsoft.com/office/powerpoint/2010/main" val="374018905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2F7ED6-38BE-FAFE-A854-45E5DEDCBE24}"/>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HOW CLEAN?</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pic>
        <p:nvPicPr>
          <p:cNvPr id="8" name="Content Placeholder 4">
            <a:extLst>
              <a:ext uri="{FF2B5EF4-FFF2-40B4-BE49-F238E27FC236}">
                <a16:creationId xmlns:a16="http://schemas.microsoft.com/office/drawing/2014/main" id="{2A44561A-D03E-408B-9A37-FF75632E4565}"/>
              </a:ext>
            </a:extLst>
          </p:cNvPr>
          <p:cNvPicPr>
            <a:picLocks noChangeAspect="1"/>
          </p:cNvPicPr>
          <p:nvPr/>
        </p:nvPicPr>
        <p:blipFill>
          <a:blip r:embed="rId4"/>
          <a:stretch>
            <a:fillRect/>
          </a:stretch>
        </p:blipFill>
        <p:spPr>
          <a:xfrm>
            <a:off x="6456040" y="332656"/>
            <a:ext cx="5443813" cy="6385705"/>
          </a:xfrm>
          <a:prstGeom prst="rect">
            <a:avLst/>
          </a:prstGeom>
        </p:spPr>
      </p:pic>
      <p:sp>
        <p:nvSpPr>
          <p:cNvPr id="10" name="Subtitle 2">
            <a:extLst>
              <a:ext uri="{FF2B5EF4-FFF2-40B4-BE49-F238E27FC236}">
                <a16:creationId xmlns:a16="http://schemas.microsoft.com/office/drawing/2014/main" id="{61C93E12-562D-4419-9CBF-8DECB8113AF1}"/>
              </a:ext>
            </a:extLst>
          </p:cNvPr>
          <p:cNvSpPr>
            <a:spLocks noGrp="1"/>
          </p:cNvSpPr>
          <p:nvPr>
            <p:ph type="subTitle" idx="1"/>
          </p:nvPr>
        </p:nvSpPr>
        <p:spPr>
          <a:xfrm>
            <a:off x="356767" y="1700808"/>
            <a:ext cx="6099274" cy="4248472"/>
          </a:xfrm>
        </p:spPr>
        <p:txBody>
          <a:bodyPr>
            <a:normAutofit/>
          </a:bodyPr>
          <a:lstStyle/>
          <a:p>
            <a:pPr marL="457200" indent="-457200" algn="l">
              <a:buFont typeface="Arial" panose="020B0604020202020204" pitchFamily="34" charset="0"/>
              <a:buChar char="•"/>
            </a:pPr>
            <a:r>
              <a:rPr lang="en-NZ" sz="1700" dirty="0">
                <a:solidFill>
                  <a:schemeClr val="tx1"/>
                </a:solidFill>
              </a:rPr>
              <a:t>2A Sand is washed when produced, this leads to relatively clean effluent on the first day.</a:t>
            </a:r>
          </a:p>
          <a:p>
            <a:pPr marL="457200" indent="-457200" algn="l">
              <a:buFont typeface="Arial" panose="020B0604020202020204" pitchFamily="34" charset="0"/>
              <a:buChar char="•"/>
            </a:pPr>
            <a:r>
              <a:rPr lang="en-NZ" sz="1700" dirty="0">
                <a:solidFill>
                  <a:schemeClr val="tx1"/>
                </a:solidFill>
              </a:rPr>
              <a:t>Crushed glass is not currently washed when produced.</a:t>
            </a:r>
          </a:p>
          <a:p>
            <a:pPr marL="457200" indent="-457200" algn="l">
              <a:buFont typeface="Arial" panose="020B0604020202020204" pitchFamily="34" charset="0"/>
              <a:buChar char="•"/>
            </a:pPr>
            <a:r>
              <a:rPr lang="en-NZ" sz="1700" dirty="0">
                <a:solidFill>
                  <a:schemeClr val="tx1"/>
                </a:solidFill>
              </a:rPr>
              <a:t>Residual wine, beer or other residues that remain in the bottles at the time of crushing lead to dirty effluent with a higher TSS than the influent.</a:t>
            </a:r>
          </a:p>
          <a:p>
            <a:pPr marL="457200" indent="-457200" algn="l">
              <a:buFont typeface="Arial" panose="020B0604020202020204" pitchFamily="34" charset="0"/>
              <a:buChar char="•"/>
            </a:pPr>
            <a:r>
              <a:rPr lang="en-NZ" sz="1700" dirty="0">
                <a:solidFill>
                  <a:schemeClr val="tx1"/>
                </a:solidFill>
              </a:rPr>
              <a:t>Higher loading rates flush the crushed glass quicker than lower loading rates.</a:t>
            </a:r>
          </a:p>
          <a:p>
            <a:pPr marL="457200" indent="-457200" algn="l">
              <a:buFont typeface="Arial" panose="020B0604020202020204" pitchFamily="34" charset="0"/>
              <a:buChar char="•"/>
            </a:pPr>
            <a:r>
              <a:rPr lang="en-NZ" sz="1700" dirty="0">
                <a:solidFill>
                  <a:schemeClr val="tx1"/>
                </a:solidFill>
              </a:rPr>
              <a:t>By the 146</a:t>
            </a:r>
            <a:r>
              <a:rPr lang="en-NZ" sz="1700" baseline="30000" dirty="0">
                <a:solidFill>
                  <a:schemeClr val="tx1"/>
                </a:solidFill>
              </a:rPr>
              <a:t>th</a:t>
            </a:r>
            <a:r>
              <a:rPr lang="en-NZ" sz="1700" dirty="0">
                <a:solidFill>
                  <a:schemeClr val="tx1"/>
                </a:solidFill>
              </a:rPr>
              <a:t> day, all samples appeared identical (clear) to a visual inspection.</a:t>
            </a:r>
          </a:p>
          <a:p>
            <a:pPr marL="457200" indent="-457200" algn="l">
              <a:buFont typeface="Arial" panose="020B0604020202020204" pitchFamily="34" charset="0"/>
              <a:buChar char="•"/>
            </a:pPr>
            <a:r>
              <a:rPr lang="en-NZ" sz="1700" dirty="0">
                <a:solidFill>
                  <a:schemeClr val="tx1"/>
                </a:solidFill>
              </a:rPr>
              <a:t>TMCo recommend that all crushed glass substituting 2A sand in effluent systems is washed prior to installation. (Potential resource consent condition?)</a:t>
            </a:r>
          </a:p>
        </p:txBody>
      </p:sp>
    </p:spTree>
    <p:extLst>
      <p:ext uri="{BB962C8B-B14F-4D97-AF65-F5344CB8AC3E}">
        <p14:creationId xmlns:p14="http://schemas.microsoft.com/office/powerpoint/2010/main" val="4200014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EE9C-F97B-7BE4-007E-6B198EFA09FA}"/>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CONTROL – 2A SAND COLUMN</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pic>
        <p:nvPicPr>
          <p:cNvPr id="3" name="Picture 2">
            <a:extLst>
              <a:ext uri="{FF2B5EF4-FFF2-40B4-BE49-F238E27FC236}">
                <a16:creationId xmlns:a16="http://schemas.microsoft.com/office/drawing/2014/main" id="{28D64BD3-27FA-49E0-B8F9-54F14CD9CF5E}"/>
              </a:ext>
            </a:extLst>
          </p:cNvPr>
          <p:cNvPicPr>
            <a:picLocks noChangeAspect="1"/>
          </p:cNvPicPr>
          <p:nvPr/>
        </p:nvPicPr>
        <p:blipFill>
          <a:blip r:embed="rId4"/>
          <a:stretch>
            <a:fillRect/>
          </a:stretch>
        </p:blipFill>
        <p:spPr>
          <a:xfrm>
            <a:off x="983432" y="1720266"/>
            <a:ext cx="9984432" cy="3876444"/>
          </a:xfrm>
          <a:prstGeom prst="rect">
            <a:avLst/>
          </a:prstGeom>
        </p:spPr>
      </p:pic>
      <p:pic>
        <p:nvPicPr>
          <p:cNvPr id="5" name="Graphic 4" descr="Badge Tick with solid fill">
            <a:extLst>
              <a:ext uri="{FF2B5EF4-FFF2-40B4-BE49-F238E27FC236}">
                <a16:creationId xmlns:a16="http://schemas.microsoft.com/office/drawing/2014/main" id="{18A3B8C0-5F82-5A0C-5EE1-152F4C4F7C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6080" y="4077072"/>
            <a:ext cx="432048" cy="432048"/>
          </a:xfrm>
          <a:prstGeom prst="rect">
            <a:avLst/>
          </a:prstGeom>
        </p:spPr>
      </p:pic>
      <p:pic>
        <p:nvPicPr>
          <p:cNvPr id="6" name="Graphic 5" descr="Badge Tick with solid fill">
            <a:extLst>
              <a:ext uri="{FF2B5EF4-FFF2-40B4-BE49-F238E27FC236}">
                <a16:creationId xmlns:a16="http://schemas.microsoft.com/office/drawing/2014/main" id="{E7CDD7AA-ECE8-B072-9D13-7CB422E0FB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208" y="4079155"/>
            <a:ext cx="432048" cy="432048"/>
          </a:xfrm>
          <a:prstGeom prst="rect">
            <a:avLst/>
          </a:prstGeom>
        </p:spPr>
      </p:pic>
      <p:pic>
        <p:nvPicPr>
          <p:cNvPr id="7" name="Graphic 6" descr="Badge Tick with solid fill">
            <a:extLst>
              <a:ext uri="{FF2B5EF4-FFF2-40B4-BE49-F238E27FC236}">
                <a16:creationId xmlns:a16="http://schemas.microsoft.com/office/drawing/2014/main" id="{552C8E52-E0C7-3F5D-E5F0-3CED2FD5BF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8328" y="4079155"/>
            <a:ext cx="432048" cy="432048"/>
          </a:xfrm>
          <a:prstGeom prst="rect">
            <a:avLst/>
          </a:prstGeom>
        </p:spPr>
      </p:pic>
      <p:pic>
        <p:nvPicPr>
          <p:cNvPr id="8" name="Graphic 7" descr="Badge Tick with solid fill">
            <a:extLst>
              <a:ext uri="{FF2B5EF4-FFF2-40B4-BE49-F238E27FC236}">
                <a16:creationId xmlns:a16="http://schemas.microsoft.com/office/drawing/2014/main" id="{70FE6AAB-BD3C-F178-602F-8CDFB32D77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6080" y="4964740"/>
            <a:ext cx="432048" cy="432048"/>
          </a:xfrm>
          <a:prstGeom prst="rect">
            <a:avLst/>
          </a:prstGeom>
        </p:spPr>
      </p:pic>
      <p:pic>
        <p:nvPicPr>
          <p:cNvPr id="10" name="Graphic 9" descr="Badge Tick with solid fill">
            <a:extLst>
              <a:ext uri="{FF2B5EF4-FFF2-40B4-BE49-F238E27FC236}">
                <a16:creationId xmlns:a16="http://schemas.microsoft.com/office/drawing/2014/main" id="{FB246E8A-43F8-D8CB-6F6C-717385E411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8328" y="4954379"/>
            <a:ext cx="432048" cy="432048"/>
          </a:xfrm>
          <a:prstGeom prst="rect">
            <a:avLst/>
          </a:prstGeom>
        </p:spPr>
      </p:pic>
      <p:pic>
        <p:nvPicPr>
          <p:cNvPr id="14" name="Graphic 13" descr="Badge Tick outline">
            <a:extLst>
              <a:ext uri="{FF2B5EF4-FFF2-40B4-BE49-F238E27FC236}">
                <a16:creationId xmlns:a16="http://schemas.microsoft.com/office/drawing/2014/main" id="{9A228310-B413-68CB-AA80-3E1BCF1040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8208" y="4964740"/>
            <a:ext cx="432048" cy="432048"/>
          </a:xfrm>
          <a:prstGeom prst="rect">
            <a:avLst/>
          </a:prstGeom>
        </p:spPr>
      </p:pic>
    </p:spTree>
    <p:extLst>
      <p:ext uri="{BB962C8B-B14F-4D97-AF65-F5344CB8AC3E}">
        <p14:creationId xmlns:p14="http://schemas.microsoft.com/office/powerpoint/2010/main" val="3750749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E69F-7E76-9A4A-7470-24E47405040A}"/>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TOTAL SUSPENDED SOLIDS</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8" name="TextBox 7">
            <a:extLst>
              <a:ext uri="{FF2B5EF4-FFF2-40B4-BE49-F238E27FC236}">
                <a16:creationId xmlns:a16="http://schemas.microsoft.com/office/drawing/2014/main" id="{F2811F60-0E1D-4528-809E-A23FB883F4C9}"/>
              </a:ext>
            </a:extLst>
          </p:cNvPr>
          <p:cNvSpPr txBox="1"/>
          <p:nvPr/>
        </p:nvSpPr>
        <p:spPr>
          <a:xfrm>
            <a:off x="479376" y="1730674"/>
            <a:ext cx="5706597"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80000"/>
              </a:lnSpc>
              <a:spcBef>
                <a:spcPct val="20000"/>
              </a:spcBef>
              <a:buFont typeface="Arial" panose="020B0604020202020204" pitchFamily="34" charset="0"/>
              <a:buChar char="•"/>
            </a:pPr>
            <a:r>
              <a:rPr lang="en-US" sz="1700" dirty="0"/>
              <a:t>The removal of TSS and BOD</a:t>
            </a:r>
            <a:r>
              <a:rPr lang="en-US" sz="1700" baseline="-25000" dirty="0"/>
              <a:t>5</a:t>
            </a:r>
            <a:r>
              <a:rPr lang="en-US" sz="1700" dirty="0"/>
              <a:t> in wastewater is accomplished by both physical and biological mechanisms. </a:t>
            </a:r>
          </a:p>
          <a:p>
            <a:pPr marL="457200" indent="-457200">
              <a:lnSpc>
                <a:spcPct val="80000"/>
              </a:lnSpc>
              <a:spcBef>
                <a:spcPct val="20000"/>
              </a:spcBef>
              <a:buFont typeface="Arial" panose="020B0604020202020204" pitchFamily="34" charset="0"/>
              <a:buChar char="•"/>
            </a:pPr>
            <a:r>
              <a:rPr lang="en-US" sz="1700" dirty="0"/>
              <a:t>The filter media acts as a strainer (infiltration and percolation) to retain solids from wastewater and the naturally occurring microbes inside the filter will consume contaminants and eventually form a microbial biomat. </a:t>
            </a:r>
          </a:p>
          <a:p>
            <a:pPr marL="457200" indent="-457200">
              <a:lnSpc>
                <a:spcPct val="80000"/>
              </a:lnSpc>
              <a:spcBef>
                <a:spcPct val="20000"/>
              </a:spcBef>
              <a:buFont typeface="Arial" panose="020B0604020202020204" pitchFamily="34" charset="0"/>
              <a:buChar char="•"/>
            </a:pPr>
            <a:r>
              <a:rPr lang="en-US" sz="1700" dirty="0"/>
              <a:t>A healthy biomat can remove bacteria and viruses. </a:t>
            </a:r>
          </a:p>
          <a:p>
            <a:pPr marL="457200" indent="-457200">
              <a:lnSpc>
                <a:spcPct val="80000"/>
              </a:lnSpc>
              <a:spcBef>
                <a:spcPct val="20000"/>
              </a:spcBef>
              <a:buFont typeface="Arial" panose="020B0604020202020204" pitchFamily="34" charset="0"/>
              <a:buChar char="•"/>
            </a:pPr>
            <a:r>
              <a:rPr lang="en-US" sz="1700" dirty="0"/>
              <a:t>A working filter with abundant oxygen and food supply (contaminants in wastewater) should exhibit a consistent reduction of TSS and BOD</a:t>
            </a:r>
            <a:r>
              <a:rPr lang="en-US" sz="1700" baseline="-25000" dirty="0"/>
              <a:t>5</a:t>
            </a:r>
            <a:r>
              <a:rPr lang="en-US" sz="1700" dirty="0"/>
              <a:t> once established (after week 5 in our testing).</a:t>
            </a:r>
          </a:p>
          <a:p>
            <a:endParaRPr lang="en-US" sz="1700" dirty="0">
              <a:cs typeface="Arial"/>
            </a:endParaRPr>
          </a:p>
        </p:txBody>
      </p:sp>
      <p:pic>
        <p:nvPicPr>
          <p:cNvPr id="13" name="Picture 12">
            <a:extLst>
              <a:ext uri="{FF2B5EF4-FFF2-40B4-BE49-F238E27FC236}">
                <a16:creationId xmlns:a16="http://schemas.microsoft.com/office/drawing/2014/main" id="{8F1EE0FE-A66F-1B2C-EE8A-5D7E37D0A81F}"/>
              </a:ext>
            </a:extLst>
          </p:cNvPr>
          <p:cNvPicPr>
            <a:picLocks noChangeAspect="1"/>
          </p:cNvPicPr>
          <p:nvPr/>
        </p:nvPicPr>
        <p:blipFill>
          <a:blip r:embed="rId4"/>
          <a:stretch>
            <a:fillRect/>
          </a:stretch>
        </p:blipFill>
        <p:spPr>
          <a:xfrm>
            <a:off x="6185973" y="1611453"/>
            <a:ext cx="5814683" cy="3985706"/>
          </a:xfrm>
          <a:prstGeom prst="rect">
            <a:avLst/>
          </a:prstGeom>
        </p:spPr>
      </p:pic>
    </p:spTree>
    <p:extLst>
      <p:ext uri="{BB962C8B-B14F-4D97-AF65-F5344CB8AC3E}">
        <p14:creationId xmlns:p14="http://schemas.microsoft.com/office/powerpoint/2010/main" val="213347926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0034B-EDB5-CC9D-9A8E-88941617C77E}"/>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TOTAL SUSPENDED SOLIDS – KEY FINDINGS</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8" name="TextBox 7">
            <a:extLst>
              <a:ext uri="{FF2B5EF4-FFF2-40B4-BE49-F238E27FC236}">
                <a16:creationId xmlns:a16="http://schemas.microsoft.com/office/drawing/2014/main" id="{F2811F60-0E1D-4528-809E-A23FB883F4C9}"/>
              </a:ext>
            </a:extLst>
          </p:cNvPr>
          <p:cNvSpPr txBox="1"/>
          <p:nvPr/>
        </p:nvSpPr>
        <p:spPr>
          <a:xfrm>
            <a:off x="263352" y="1628800"/>
            <a:ext cx="5472608" cy="21904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80000"/>
              </a:lnSpc>
              <a:spcBef>
                <a:spcPct val="20000"/>
              </a:spcBef>
              <a:buFont typeface="Arial" panose="020B0604020202020204" pitchFamily="34" charset="0"/>
              <a:buChar char="•"/>
            </a:pPr>
            <a:r>
              <a:rPr lang="en-US" sz="1700" dirty="0"/>
              <a:t>There were a few special occasions that resulted in the abnormally high concentration of TSS and BOD</a:t>
            </a:r>
            <a:r>
              <a:rPr lang="en-US" sz="1700" baseline="-25000" dirty="0"/>
              <a:t>5</a:t>
            </a:r>
            <a:r>
              <a:rPr lang="en-US" sz="1700" dirty="0"/>
              <a:t>. </a:t>
            </a:r>
          </a:p>
          <a:p>
            <a:pPr marL="457200" indent="-457200">
              <a:lnSpc>
                <a:spcPct val="80000"/>
              </a:lnSpc>
              <a:spcBef>
                <a:spcPct val="20000"/>
              </a:spcBef>
              <a:buFont typeface="Arial" panose="020B0604020202020204" pitchFamily="34" charset="0"/>
              <a:buChar char="•"/>
            </a:pPr>
            <a:r>
              <a:rPr lang="en-US" sz="1700" dirty="0"/>
              <a:t>Week 11 to week 13 - lockdown </a:t>
            </a:r>
          </a:p>
          <a:p>
            <a:pPr marL="457200" indent="-457200">
              <a:lnSpc>
                <a:spcPct val="80000"/>
              </a:lnSpc>
              <a:spcBef>
                <a:spcPct val="20000"/>
              </a:spcBef>
              <a:buFont typeface="Arial" panose="020B0604020202020204" pitchFamily="34" charset="0"/>
              <a:buChar char="•"/>
            </a:pPr>
            <a:r>
              <a:rPr lang="en-US" sz="1700" dirty="0"/>
              <a:t>Week 17 - long weekend of Labor Day (extra load).</a:t>
            </a:r>
          </a:p>
          <a:p>
            <a:pPr marL="457200" indent="-457200">
              <a:lnSpc>
                <a:spcPct val="80000"/>
              </a:lnSpc>
              <a:spcBef>
                <a:spcPct val="20000"/>
              </a:spcBef>
              <a:buFont typeface="Arial" panose="020B0604020202020204" pitchFamily="34" charset="0"/>
              <a:buChar char="•"/>
            </a:pPr>
            <a:r>
              <a:rPr lang="en-US" sz="1700" dirty="0"/>
              <a:t>The CG50 filter showed a slightly fluctuating trend over the first seven-week period then achieved a 100% removal rate for most of the weeks after. </a:t>
            </a:r>
          </a:p>
          <a:p>
            <a:pPr marL="457200" indent="-457200">
              <a:lnSpc>
                <a:spcPct val="80000"/>
              </a:lnSpc>
              <a:spcBef>
                <a:spcPct val="20000"/>
              </a:spcBef>
              <a:buFont typeface="Arial" panose="020B0604020202020204" pitchFamily="34" charset="0"/>
              <a:buChar char="•"/>
            </a:pPr>
            <a:r>
              <a:rPr lang="en-US" sz="1700" dirty="0"/>
              <a:t>The CG25 filter showed the lowest removal rate in the three over the first seven-week period. </a:t>
            </a:r>
          </a:p>
        </p:txBody>
      </p:sp>
      <p:graphicFrame>
        <p:nvGraphicFramePr>
          <p:cNvPr id="6" name="Chart 5">
            <a:extLst>
              <a:ext uri="{FF2B5EF4-FFF2-40B4-BE49-F238E27FC236}">
                <a16:creationId xmlns:a16="http://schemas.microsoft.com/office/drawing/2014/main" id="{ABA3410C-4B18-44D6-8698-6CCAF5CECE37}"/>
              </a:ext>
            </a:extLst>
          </p:cNvPr>
          <p:cNvGraphicFramePr/>
          <p:nvPr>
            <p:extLst>
              <p:ext uri="{D42A27DB-BD31-4B8C-83A1-F6EECF244321}">
                <p14:modId xmlns:p14="http://schemas.microsoft.com/office/powerpoint/2010/main" val="1214312532"/>
              </p:ext>
            </p:extLst>
          </p:nvPr>
        </p:nvGraphicFramePr>
        <p:xfrm>
          <a:off x="5663952" y="1484784"/>
          <a:ext cx="6192688" cy="51125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941647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FF5F0-42F3-F4C8-72DF-6CB9F7B6AFDA}"/>
              </a:ext>
            </a:extLst>
          </p:cNvPr>
          <p:cNvPicPr>
            <a:picLocks noChangeAspect="1"/>
          </p:cNvPicPr>
          <p:nvPr/>
        </p:nvPicPr>
        <p:blipFill>
          <a:blip r:embed="rId3"/>
          <a:stretch>
            <a:fillRect/>
          </a:stretch>
        </p:blipFill>
        <p:spPr>
          <a:xfrm rot="10800000">
            <a:off x="0" y="5514529"/>
            <a:ext cx="12192000" cy="1343471"/>
          </a:xfrm>
          <a:prstGeom prst="rect">
            <a:avLst/>
          </a:prstGeom>
        </p:spPr>
      </p:pic>
      <p:graphicFrame>
        <p:nvGraphicFramePr>
          <p:cNvPr id="6" name="Chart 5">
            <a:extLst>
              <a:ext uri="{FF2B5EF4-FFF2-40B4-BE49-F238E27FC236}">
                <a16:creationId xmlns:a16="http://schemas.microsoft.com/office/drawing/2014/main" id="{ABA3410C-4B18-44D6-8698-6CCAF5CECE37}"/>
              </a:ext>
            </a:extLst>
          </p:cNvPr>
          <p:cNvGraphicFramePr/>
          <p:nvPr>
            <p:extLst>
              <p:ext uri="{D42A27DB-BD31-4B8C-83A1-F6EECF244321}">
                <p14:modId xmlns:p14="http://schemas.microsoft.com/office/powerpoint/2010/main" val="309915941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929804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CE93C-4D91-A920-4B86-D8F7B197EAB0}"/>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2811F60-0E1D-4528-809E-A23FB883F4C9}"/>
              </a:ext>
            </a:extLst>
          </p:cNvPr>
          <p:cNvSpPr txBox="1"/>
          <p:nvPr/>
        </p:nvSpPr>
        <p:spPr>
          <a:xfrm>
            <a:off x="263352" y="1628800"/>
            <a:ext cx="5472608" cy="40740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sand filter showed a good and consistent performance with a gradual increase in the BOD</a:t>
            </a:r>
            <a:r>
              <a:rPr kumimoji="0" lang="en-US" sz="1700" b="0" i="0" u="none" strike="noStrike" kern="1200" cap="none" spc="0" normalizeH="0" baseline="-25000" noProof="0" dirty="0">
                <a:ln>
                  <a:noFill/>
                </a:ln>
                <a:solidFill>
                  <a:prstClr val="black"/>
                </a:solidFill>
                <a:effectLst/>
                <a:uLnTx/>
                <a:uFillTx/>
                <a:latin typeface="Calibri"/>
                <a:ea typeface="+mn-ea"/>
                <a:cs typeface="+mn-cs"/>
              </a:rPr>
              <a:t>5</a:t>
            </a:r>
            <a:r>
              <a:rPr kumimoji="0" lang="en-US" sz="1700" b="0" i="0" u="none" strike="noStrike" kern="1200" cap="none" spc="0" normalizeH="0" baseline="0" noProof="0" dirty="0">
                <a:ln>
                  <a:noFill/>
                </a:ln>
                <a:solidFill>
                  <a:prstClr val="black"/>
                </a:solidFill>
                <a:effectLst/>
                <a:uLnTx/>
                <a:uFillTx/>
                <a:latin typeface="Calibri"/>
                <a:ea typeface="+mn-ea"/>
                <a:cs typeface="+mn-cs"/>
              </a:rPr>
              <a:t> removal rate over the seventeen weeks. </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Week 3 - 7 and week 12 - 15, the sand filter achieved a 95.9% removal which coincided with the times when the filter achieved a 100% removal rate TSS. </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CG50 filter showed a slightly fluctuating curve at the start of the trial, from week one to week five, but gained a steady increase in the BOD</a:t>
            </a:r>
            <a:r>
              <a:rPr kumimoji="0" lang="en-US" sz="1700" b="0" i="0" u="none" strike="noStrike" kern="1200" cap="none" spc="0" normalizeH="0" baseline="-25000" noProof="0" dirty="0">
                <a:ln>
                  <a:noFill/>
                </a:ln>
                <a:solidFill>
                  <a:prstClr val="black"/>
                </a:solidFill>
                <a:effectLst/>
                <a:uLnTx/>
                <a:uFillTx/>
                <a:latin typeface="Calibri"/>
                <a:ea typeface="+mn-ea"/>
                <a:cs typeface="+mn-cs"/>
              </a:rPr>
              <a:t>5</a:t>
            </a:r>
            <a:r>
              <a:rPr kumimoji="0" lang="en-US" sz="1700" b="0" i="0" u="none" strike="noStrike" kern="1200" cap="none" spc="0" normalizeH="0" baseline="0" noProof="0" dirty="0">
                <a:ln>
                  <a:noFill/>
                </a:ln>
                <a:solidFill>
                  <a:prstClr val="black"/>
                </a:solidFill>
                <a:effectLst/>
                <a:uLnTx/>
                <a:uFillTx/>
                <a:latin typeface="Calibri"/>
                <a:ea typeface="+mn-ea"/>
                <a:cs typeface="+mn-cs"/>
              </a:rPr>
              <a:t> removal rate afterwards, averaging nearly 95.1% reduction from week 10 - 15. </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CG25 filter showed lower BOD</a:t>
            </a:r>
            <a:r>
              <a:rPr kumimoji="0" lang="en-US" sz="1700" b="0" i="0" u="none" strike="noStrike" kern="1200" cap="none" spc="0" normalizeH="0" baseline="-25000" noProof="0" dirty="0">
                <a:ln>
                  <a:noFill/>
                </a:ln>
                <a:solidFill>
                  <a:prstClr val="black"/>
                </a:solidFill>
                <a:effectLst/>
                <a:uLnTx/>
                <a:uFillTx/>
                <a:latin typeface="Calibri"/>
                <a:ea typeface="+mn-ea"/>
                <a:cs typeface="+mn-cs"/>
              </a:rPr>
              <a:t>5</a:t>
            </a:r>
            <a:r>
              <a:rPr kumimoji="0" lang="en-US" sz="1700" b="0" i="0" u="none" strike="noStrike" kern="1200" cap="none" spc="0" normalizeH="0" baseline="0" noProof="0" dirty="0">
                <a:ln>
                  <a:noFill/>
                </a:ln>
                <a:solidFill>
                  <a:prstClr val="black"/>
                </a:solidFill>
                <a:effectLst/>
                <a:uLnTx/>
                <a:uFillTx/>
                <a:latin typeface="Calibri"/>
                <a:ea typeface="+mn-ea"/>
                <a:cs typeface="+mn-cs"/>
              </a:rPr>
              <a:t> removal rates in weeks 2 - 4 but performed better from week 5 forward to the end of the period. </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In general, each filter seemed to have a different removal efficiency at the start, but all of them got to their maximum removal rates after week 6 in excess of 95%. </a:t>
            </a:r>
            <a:endParaRPr kumimoji="0" lang="en-US" sz="1700" b="0" i="0" u="none" strike="noStrike" kern="1200" cap="none" spc="0" normalizeH="0" baseline="0" noProof="0" dirty="0">
              <a:ln>
                <a:noFill/>
              </a:ln>
              <a:solidFill>
                <a:prstClr val="black"/>
              </a:solidFill>
              <a:effectLst/>
              <a:uLnTx/>
              <a:uFillTx/>
              <a:latin typeface="Calibri"/>
              <a:ea typeface="+mn-ea"/>
              <a:cs typeface="Arial"/>
            </a:endParaRPr>
          </a:p>
        </p:txBody>
      </p:sp>
      <p:sp>
        <p:nvSpPr>
          <p:cNvPr id="7" name="Title 1">
            <a:extLst>
              <a:ext uri="{FF2B5EF4-FFF2-40B4-BE49-F238E27FC236}">
                <a16:creationId xmlns:a16="http://schemas.microsoft.com/office/drawing/2014/main" id="{F377B524-7970-427D-B12F-DF202F7FB113}"/>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BOD</a:t>
            </a:r>
            <a:r>
              <a:rPr kumimoji="0" lang="en-NZ" sz="4400" b="1" i="0" u="none" strike="noStrike" kern="1200" cap="none" spc="0" normalizeH="0" baseline="-25000" noProof="0" dirty="0">
                <a:ln>
                  <a:noFill/>
                </a:ln>
                <a:solidFill>
                  <a:prstClr val="black"/>
                </a:solidFill>
                <a:effectLst/>
                <a:uLnTx/>
                <a:uFillTx/>
                <a:latin typeface="Calibri"/>
                <a:ea typeface="+mj-ea"/>
                <a:cs typeface="+mj-cs"/>
              </a:rPr>
              <a:t>5</a:t>
            </a:r>
            <a:r>
              <a:rPr lang="en-NZ" b="1" dirty="0">
                <a:solidFill>
                  <a:prstClr val="black"/>
                </a:solidFill>
                <a:latin typeface="Calibri"/>
              </a:rPr>
              <a:t> – KEY FINDINGS</a:t>
            </a:r>
            <a:endParaRPr kumimoji="0" lang="en-NZ" sz="4400" b="1" i="0" u="none" strike="noStrike" kern="1200" cap="none" spc="0" normalizeH="0" baseline="0" noProof="0" dirty="0">
              <a:ln>
                <a:noFill/>
              </a:ln>
              <a:solidFill>
                <a:prstClr val="black"/>
              </a:solidFill>
              <a:effectLst/>
              <a:uLnTx/>
              <a:uFillTx/>
              <a:latin typeface="Calibri"/>
              <a:ea typeface="+mj-ea"/>
              <a:cs typeface="+mj-cs"/>
            </a:endParaRPr>
          </a:p>
        </p:txBody>
      </p:sp>
      <p:graphicFrame>
        <p:nvGraphicFramePr>
          <p:cNvPr id="10" name="Chart 9">
            <a:extLst>
              <a:ext uri="{FF2B5EF4-FFF2-40B4-BE49-F238E27FC236}">
                <a16:creationId xmlns:a16="http://schemas.microsoft.com/office/drawing/2014/main" id="{29E2475C-EB10-46A9-97DC-36BD8AB37E85}"/>
              </a:ext>
            </a:extLst>
          </p:cNvPr>
          <p:cNvGraphicFramePr/>
          <p:nvPr>
            <p:extLst>
              <p:ext uri="{D42A27DB-BD31-4B8C-83A1-F6EECF244321}">
                <p14:modId xmlns:p14="http://schemas.microsoft.com/office/powerpoint/2010/main" val="463828204"/>
              </p:ext>
            </p:extLst>
          </p:nvPr>
        </p:nvGraphicFramePr>
        <p:xfrm>
          <a:off x="5917708" y="1484784"/>
          <a:ext cx="5971540" cy="52679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9027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C5158-444C-8DA4-F3B2-A32EC246AD3A}"/>
              </a:ext>
            </a:extLst>
          </p:cNvPr>
          <p:cNvPicPr>
            <a:picLocks noChangeAspect="1"/>
          </p:cNvPicPr>
          <p:nvPr/>
        </p:nvPicPr>
        <p:blipFill>
          <a:blip r:embed="rId3"/>
          <a:stretch>
            <a:fillRect/>
          </a:stretch>
        </p:blipFill>
        <p:spPr>
          <a:xfrm rot="10800000">
            <a:off x="0" y="5514529"/>
            <a:ext cx="12192000" cy="1343471"/>
          </a:xfrm>
          <a:prstGeom prst="rect">
            <a:avLst/>
          </a:prstGeom>
        </p:spPr>
      </p:pic>
      <p:graphicFrame>
        <p:nvGraphicFramePr>
          <p:cNvPr id="3" name="Chart 2">
            <a:extLst>
              <a:ext uri="{FF2B5EF4-FFF2-40B4-BE49-F238E27FC236}">
                <a16:creationId xmlns:a16="http://schemas.microsoft.com/office/drawing/2014/main" id="{2385E79A-0091-4127-B60D-C05046BDAF0C}"/>
              </a:ext>
            </a:extLst>
          </p:cNvPr>
          <p:cNvGraphicFramePr/>
          <p:nvPr>
            <p:extLst>
              <p:ext uri="{D42A27DB-BD31-4B8C-83A1-F6EECF244321}">
                <p14:modId xmlns:p14="http://schemas.microsoft.com/office/powerpoint/2010/main" val="211657977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0142731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5BCF9-53BA-475A-23A7-13AAB9F1F9C8}"/>
              </a:ext>
            </a:extLst>
          </p:cNvPr>
          <p:cNvPicPr>
            <a:picLocks noChangeAspect="1"/>
          </p:cNvPicPr>
          <p:nvPr/>
        </p:nvPicPr>
        <p:blipFill>
          <a:blip r:embed="rId3"/>
          <a:stretch>
            <a:fillRect/>
          </a:stretch>
        </p:blipFill>
        <p:spPr>
          <a:xfrm rot="10800000">
            <a:off x="0" y="5514529"/>
            <a:ext cx="12192000" cy="1343471"/>
          </a:xfrm>
          <a:prstGeom prst="rect">
            <a:avLst/>
          </a:prstGeom>
        </p:spPr>
      </p:pic>
      <p:pic>
        <p:nvPicPr>
          <p:cNvPr id="4" name="Picture 3">
            <a:extLst>
              <a:ext uri="{FF2B5EF4-FFF2-40B4-BE49-F238E27FC236}">
                <a16:creationId xmlns:a16="http://schemas.microsoft.com/office/drawing/2014/main" id="{42F34A3F-1E2C-46B0-8A0A-86CA198C71CA}"/>
              </a:ext>
            </a:extLst>
          </p:cNvPr>
          <p:cNvPicPr>
            <a:picLocks noChangeAspect="1"/>
          </p:cNvPicPr>
          <p:nvPr/>
        </p:nvPicPr>
        <p:blipFill>
          <a:blip r:embed="rId4"/>
          <a:stretch>
            <a:fillRect/>
          </a:stretch>
        </p:blipFill>
        <p:spPr>
          <a:xfrm>
            <a:off x="2207568" y="3029437"/>
            <a:ext cx="7776864" cy="2834887"/>
          </a:xfrm>
          <a:prstGeom prst="rect">
            <a:avLst/>
          </a:prstGeom>
        </p:spPr>
      </p:pic>
      <p:sp>
        <p:nvSpPr>
          <p:cNvPr id="5" name="Rectangle 2">
            <a:extLst>
              <a:ext uri="{FF2B5EF4-FFF2-40B4-BE49-F238E27FC236}">
                <a16:creationId xmlns:a16="http://schemas.microsoft.com/office/drawing/2014/main" id="{2913447F-E3B9-434A-AC12-4FE1958E50E8}"/>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2">
            <a:extLst>
              <a:ext uri="{FF2B5EF4-FFF2-40B4-BE49-F238E27FC236}">
                <a16:creationId xmlns:a16="http://schemas.microsoft.com/office/drawing/2014/main" id="{D5738946-C083-49B8-86E9-D13A19E6852B}"/>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0C4271B-38A3-4D07-885C-2FF582A8BF74}"/>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BOD</a:t>
            </a:r>
            <a:r>
              <a:rPr kumimoji="0" lang="en-NZ" sz="4400" b="1" i="0" u="none" strike="noStrike" kern="1200" cap="none" spc="0" normalizeH="0" baseline="-25000" noProof="0" dirty="0">
                <a:ln>
                  <a:noFill/>
                </a:ln>
                <a:solidFill>
                  <a:prstClr val="black"/>
                </a:solidFill>
                <a:effectLst/>
                <a:uLnTx/>
                <a:uFillTx/>
                <a:latin typeface="Calibri"/>
                <a:ea typeface="+mj-ea"/>
                <a:cs typeface="+mj-cs"/>
              </a:rPr>
              <a:t>5</a:t>
            </a:r>
            <a:r>
              <a:rPr lang="en-NZ" b="1" dirty="0">
                <a:solidFill>
                  <a:prstClr val="black"/>
                </a:solidFill>
                <a:latin typeface="Calibri"/>
              </a:rPr>
              <a:t> AND TSS – KEY FINDINGS</a:t>
            </a:r>
            <a:endParaRPr kumimoji="0" lang="en-NZ" sz="4400" b="1" i="0" u="none" strike="noStrike" kern="1200" cap="none" spc="0" normalizeH="0" baseline="0" noProof="0" dirty="0">
              <a:ln>
                <a:noFill/>
              </a:ln>
              <a:solidFill>
                <a:prstClr val="black"/>
              </a:solidFill>
              <a:effectLst/>
              <a:uLnTx/>
              <a:uFillTx/>
              <a:latin typeface="Calibri"/>
              <a:ea typeface="+mj-ea"/>
              <a:cs typeface="+mj-cs"/>
            </a:endParaRPr>
          </a:p>
        </p:txBody>
      </p:sp>
      <p:sp>
        <p:nvSpPr>
          <p:cNvPr id="8" name="TextBox 7">
            <a:extLst>
              <a:ext uri="{FF2B5EF4-FFF2-40B4-BE49-F238E27FC236}">
                <a16:creationId xmlns:a16="http://schemas.microsoft.com/office/drawing/2014/main" id="{97415FDF-679B-4C3E-AF27-3F1A6E24CF4A}"/>
              </a:ext>
            </a:extLst>
          </p:cNvPr>
          <p:cNvSpPr txBox="1"/>
          <p:nvPr/>
        </p:nvSpPr>
        <p:spPr>
          <a:xfrm>
            <a:off x="263352" y="1628800"/>
            <a:ext cx="11809312" cy="2674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Effluent out the base of the sand columns all met or exceeded the requirement for secondary treatment:</a:t>
            </a:r>
          </a:p>
          <a:p>
            <a:pPr marL="742950" lvl="1" indent="-285750" algn="just">
              <a:lnSpc>
                <a:spcPct val="115000"/>
              </a:lnSpc>
              <a:spcBef>
                <a:spcPts val="500"/>
              </a:spcBef>
              <a:spcAft>
                <a:spcPts val="500"/>
              </a:spcAft>
              <a:buFont typeface="+mj-lt"/>
              <a:buAutoNum type="alphaLcPeriod"/>
            </a:pPr>
            <a:r>
              <a:rPr lang="en-NZ" sz="1700" spc="-10" dirty="0">
                <a:effectLst/>
                <a:latin typeface="Calibri" panose="020F0502020204030204" pitchFamily="34" charset="0"/>
                <a:ea typeface="Calibri" panose="020F0502020204030204" pitchFamily="34" charset="0"/>
                <a:cs typeface="Calibri" panose="020F0502020204030204" pitchFamily="34" charset="0"/>
              </a:rPr>
              <a:t>BOD</a:t>
            </a:r>
            <a:r>
              <a:rPr lang="en-NZ" sz="1700" spc="-10" baseline="-25000" dirty="0">
                <a:effectLst/>
                <a:latin typeface="Calibri" panose="020F0502020204030204" pitchFamily="34" charset="0"/>
                <a:ea typeface="Calibri" panose="020F0502020204030204" pitchFamily="34" charset="0"/>
                <a:cs typeface="Calibri" panose="020F0502020204030204" pitchFamily="34" charset="0"/>
              </a:rPr>
              <a:t>5</a:t>
            </a:r>
            <a:r>
              <a:rPr lang="en-NZ" sz="1700" spc="-10" dirty="0">
                <a:effectLst/>
                <a:latin typeface="Calibri" panose="020F0502020204030204" pitchFamily="34" charset="0"/>
                <a:ea typeface="Calibri" panose="020F0502020204030204" pitchFamily="34" charset="0"/>
                <a:cs typeface="Calibri" panose="020F0502020204030204" pitchFamily="34" charset="0"/>
              </a:rPr>
              <a:t>: 	&lt;20g/m</a:t>
            </a:r>
            <a:r>
              <a:rPr lang="en-NZ" sz="1700" spc="-10" baseline="30000" dirty="0">
                <a:effectLst/>
                <a:latin typeface="Calibri" panose="020F0502020204030204" pitchFamily="34" charset="0"/>
                <a:ea typeface="Calibri" panose="020F0502020204030204" pitchFamily="34" charset="0"/>
                <a:cs typeface="Calibri" panose="020F0502020204030204" pitchFamily="34" charset="0"/>
              </a:rPr>
              <a:t>3</a:t>
            </a:r>
            <a:r>
              <a:rPr lang="en-NZ" sz="1700" spc="-10" dirty="0">
                <a:effectLst/>
                <a:latin typeface="Calibri" panose="020F0502020204030204" pitchFamily="34" charset="0"/>
                <a:ea typeface="Calibri" panose="020F0502020204030204" pitchFamily="34" charset="0"/>
                <a:cs typeface="Calibri" panose="020F0502020204030204" pitchFamily="34" charset="0"/>
              </a:rPr>
              <a:t> with no sample &gt; 30g/m</a:t>
            </a:r>
            <a:r>
              <a:rPr lang="en-NZ" sz="1700" spc="-10" baseline="30000" dirty="0">
                <a:effectLst/>
                <a:latin typeface="Calibri" panose="020F0502020204030204" pitchFamily="34" charset="0"/>
                <a:ea typeface="Calibri" panose="020F0502020204030204" pitchFamily="34" charset="0"/>
                <a:cs typeface="Calibri" panose="020F0502020204030204" pitchFamily="34" charset="0"/>
              </a:rPr>
              <a:t>3</a:t>
            </a:r>
            <a:r>
              <a:rPr lang="en-NZ" sz="1700" spc="-10" dirty="0">
                <a:effectLst/>
                <a:latin typeface="Calibri" panose="020F0502020204030204" pitchFamily="34" charset="0"/>
                <a:ea typeface="Calibri" panose="020F0502020204030204" pitchFamily="34" charset="0"/>
                <a:cs typeface="Calibri" panose="020F0502020204030204" pitchFamily="34" charset="0"/>
              </a:rPr>
              <a:t> </a:t>
            </a:r>
            <a:endParaRPr lang="en-NZ"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Bef>
                <a:spcPts val="500"/>
              </a:spcBef>
              <a:spcAft>
                <a:spcPts val="500"/>
              </a:spcAft>
              <a:buFont typeface="+mj-lt"/>
              <a:buAutoNum type="alphaLcPeriod"/>
            </a:pPr>
            <a:r>
              <a:rPr lang="en-NZ" sz="1700" spc="-10" dirty="0">
                <a:effectLst/>
                <a:latin typeface="Calibri" panose="020F0502020204030204" pitchFamily="34" charset="0"/>
                <a:ea typeface="Calibri" panose="020F0502020204030204" pitchFamily="34" charset="0"/>
                <a:cs typeface="Calibri" panose="020F0502020204030204" pitchFamily="34" charset="0"/>
              </a:rPr>
              <a:t>TSS: 	90 % of sample &lt;30g/m</a:t>
            </a:r>
            <a:r>
              <a:rPr lang="en-NZ" sz="1700" spc="-10" baseline="30000" dirty="0">
                <a:effectLst/>
                <a:latin typeface="Calibri" panose="020F0502020204030204" pitchFamily="34" charset="0"/>
                <a:ea typeface="Calibri" panose="020F0502020204030204" pitchFamily="34" charset="0"/>
                <a:cs typeface="Calibri" panose="020F0502020204030204" pitchFamily="34" charset="0"/>
              </a:rPr>
              <a:t>3</a:t>
            </a:r>
            <a:r>
              <a:rPr lang="en-NZ" sz="1700" spc="-10" dirty="0">
                <a:effectLst/>
                <a:latin typeface="Calibri" panose="020F0502020204030204" pitchFamily="34" charset="0"/>
                <a:ea typeface="Calibri" panose="020F0502020204030204" pitchFamily="34" charset="0"/>
                <a:cs typeface="Calibri" panose="020F0502020204030204" pitchFamily="34" charset="0"/>
              </a:rPr>
              <a:t> with no sample &gt; 45g/m</a:t>
            </a:r>
            <a:r>
              <a:rPr lang="en-NZ" sz="1700" spc="-10" baseline="30000" dirty="0">
                <a:effectLst/>
                <a:latin typeface="Calibri" panose="020F0502020204030204" pitchFamily="34" charset="0"/>
                <a:ea typeface="Calibri" panose="020F0502020204030204" pitchFamily="34" charset="0"/>
                <a:cs typeface="Calibri" panose="020F0502020204030204" pitchFamily="34" charset="0"/>
              </a:rPr>
              <a:t>3</a:t>
            </a:r>
          </a:p>
          <a:p>
            <a:pPr marL="285750" indent="-285750" algn="just">
              <a:lnSpc>
                <a:spcPct val="115000"/>
              </a:lnSpc>
              <a:spcBef>
                <a:spcPts val="500"/>
              </a:spcBef>
              <a:spcAft>
                <a:spcPts val="500"/>
              </a:spcAft>
              <a:buFont typeface="Arial" panose="020B0604020202020204" pitchFamily="34" charset="0"/>
              <a:buChar char="•"/>
            </a:pPr>
            <a:endParaRPr lang="en-NZ" spc="-10" baseline="30000" dirty="0">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5000"/>
              </a:lnSpc>
              <a:spcBef>
                <a:spcPts val="500"/>
              </a:spcBef>
              <a:spcAft>
                <a:spcPts val="500"/>
              </a:spcAft>
              <a:buFont typeface="+mj-lt"/>
              <a:buAutoNum type="alphaLcPeriod"/>
            </a:pPr>
            <a:endParaRPr lang="en-NZ" sz="1800" spc="-10" baseline="300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5000"/>
              </a:lnSpc>
              <a:spcBef>
                <a:spcPts val="500"/>
              </a:spcBef>
              <a:spcAft>
                <a:spcPts val="500"/>
              </a:spcAft>
              <a:buFont typeface="+mj-lt"/>
              <a:buAutoNum type="alphaLcPeriod"/>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Graphic 8" descr="Badge Tick with solid fill">
            <a:extLst>
              <a:ext uri="{FF2B5EF4-FFF2-40B4-BE49-F238E27FC236}">
                <a16:creationId xmlns:a16="http://schemas.microsoft.com/office/drawing/2014/main" id="{58FFE4D2-BAE3-DD76-C2E8-49FF6484CB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184" y="3429000"/>
            <a:ext cx="432048" cy="432048"/>
          </a:xfrm>
          <a:prstGeom prst="rect">
            <a:avLst/>
          </a:prstGeom>
        </p:spPr>
      </p:pic>
      <p:pic>
        <p:nvPicPr>
          <p:cNvPr id="10" name="Graphic 9" descr="Badge Tick with solid fill">
            <a:extLst>
              <a:ext uri="{FF2B5EF4-FFF2-40B4-BE49-F238E27FC236}">
                <a16:creationId xmlns:a16="http://schemas.microsoft.com/office/drawing/2014/main" id="{EF8239BF-9A21-45D6-88EC-EE89AB1AF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6352" y="3429000"/>
            <a:ext cx="432048" cy="432048"/>
          </a:xfrm>
          <a:prstGeom prst="rect">
            <a:avLst/>
          </a:prstGeom>
        </p:spPr>
      </p:pic>
    </p:spTree>
    <p:extLst>
      <p:ext uri="{BB962C8B-B14F-4D97-AF65-F5344CB8AC3E}">
        <p14:creationId xmlns:p14="http://schemas.microsoft.com/office/powerpoint/2010/main" val="1935714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7C599E-B16D-3157-B1A8-CC32DFD5BE09}"/>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3" name="Subtitle 2"/>
          <p:cNvSpPr>
            <a:spLocks noGrp="1"/>
          </p:cNvSpPr>
          <p:nvPr>
            <p:ph type="subTitle" idx="1"/>
          </p:nvPr>
        </p:nvSpPr>
        <p:spPr>
          <a:xfrm>
            <a:off x="356767" y="1700808"/>
            <a:ext cx="6531321" cy="4248472"/>
          </a:xfrm>
        </p:spPr>
        <p:txBody>
          <a:bodyPr>
            <a:normAutofit fontScale="55000" lnSpcReduction="20000"/>
          </a:bodyPr>
          <a:lstStyle/>
          <a:p>
            <a:pPr algn="l"/>
            <a:r>
              <a:rPr lang="en-NZ" sz="4800" b="1" u="sng" dirty="0">
                <a:solidFill>
                  <a:schemeClr val="tx1"/>
                </a:solidFill>
                <a:effectLst>
                  <a:outerShdw blurRad="38100" dist="38100" dir="2700000" algn="tl">
                    <a:srgbClr val="000000">
                      <a:alpha val="43137"/>
                    </a:srgbClr>
                  </a:outerShdw>
                </a:effectLst>
              </a:rPr>
              <a:t>Marc Jensen – TM Consultants Limited</a:t>
            </a:r>
            <a:endParaRPr lang="en-NZ" sz="4000" dirty="0">
              <a:solidFill>
                <a:schemeClr val="tx1"/>
              </a:solidFill>
              <a:effectLst>
                <a:outerShdw blurRad="38100" dist="38100" dir="2700000" algn="tl">
                  <a:srgbClr val="000000">
                    <a:alpha val="43137"/>
                  </a:srgbClr>
                </a:outerShdw>
              </a:effectLst>
            </a:endParaRPr>
          </a:p>
          <a:p>
            <a:pPr algn="l"/>
            <a:endParaRPr lang="en-NZ" dirty="0">
              <a:solidFill>
                <a:schemeClr val="tx1"/>
              </a:solidFill>
            </a:endParaRPr>
          </a:p>
          <a:p>
            <a:pPr algn="l"/>
            <a:r>
              <a:rPr lang="en-NZ" dirty="0">
                <a:solidFill>
                  <a:schemeClr val="tx1"/>
                </a:solidFill>
              </a:rPr>
              <a:t>Equity Associate (shareholder), Senior Mechanical and Hydraulics Engineer</a:t>
            </a:r>
          </a:p>
          <a:p>
            <a:pPr algn="l"/>
            <a:r>
              <a:rPr lang="en-NZ" dirty="0" err="1">
                <a:solidFill>
                  <a:schemeClr val="tx1"/>
                </a:solidFill>
              </a:rPr>
              <a:t>BEngTech</a:t>
            </a:r>
            <a:r>
              <a:rPr lang="en-NZ" dirty="0">
                <a:solidFill>
                  <a:schemeClr val="tx1"/>
                </a:solidFill>
              </a:rPr>
              <a:t> (Mech), NatDip (Mech), Dip (Mech) </a:t>
            </a:r>
          </a:p>
          <a:p>
            <a:pPr algn="l"/>
            <a:endParaRPr lang="en-NZ" dirty="0">
              <a:solidFill>
                <a:schemeClr val="tx1"/>
              </a:solidFill>
            </a:endParaRPr>
          </a:p>
          <a:p>
            <a:pPr algn="l"/>
            <a:r>
              <a:rPr lang="en-NZ" dirty="0">
                <a:solidFill>
                  <a:schemeClr val="tx1"/>
                </a:solidFill>
              </a:rPr>
              <a:t>Corresponding Author for the </a:t>
            </a:r>
            <a:r>
              <a:rPr lang="en-US" dirty="0">
                <a:solidFill>
                  <a:schemeClr val="tx1"/>
                </a:solidFill>
              </a:rPr>
              <a:t>Crushed Glass As A Filter Medium For On-site Wastewater Treatment conference paper.</a:t>
            </a:r>
            <a:endParaRPr lang="en-NZ" dirty="0">
              <a:solidFill>
                <a:schemeClr val="tx1"/>
              </a:solidFill>
            </a:endParaRPr>
          </a:p>
          <a:p>
            <a:pPr algn="l"/>
            <a:endParaRPr lang="en-NZ" dirty="0">
              <a:solidFill>
                <a:schemeClr val="tx1"/>
              </a:solidFill>
            </a:endParaRPr>
          </a:p>
          <a:p>
            <a:pPr algn="l"/>
            <a:r>
              <a:rPr lang="en-NZ" dirty="0">
                <a:solidFill>
                  <a:schemeClr val="tx1"/>
                </a:solidFill>
              </a:rPr>
              <a:t>Committee Member </a:t>
            </a:r>
            <a:r>
              <a:rPr lang="en-NZ" dirty="0" err="1">
                <a:solidFill>
                  <a:schemeClr val="tx1"/>
                </a:solidFill>
              </a:rPr>
              <a:t>OWMS</a:t>
            </a:r>
            <a:r>
              <a:rPr lang="en-NZ" dirty="0">
                <a:solidFill>
                  <a:schemeClr val="tx1"/>
                </a:solidFill>
              </a:rPr>
              <a:t> (SIG) </a:t>
            </a:r>
            <a:r>
              <a:rPr lang="en-NZ" dirty="0" err="1">
                <a:solidFill>
                  <a:schemeClr val="tx1"/>
                </a:solidFill>
              </a:rPr>
              <a:t>WaterNZ</a:t>
            </a:r>
            <a:endParaRPr lang="en-NZ" dirty="0">
              <a:solidFill>
                <a:schemeClr val="tx1"/>
              </a:solidFill>
            </a:endParaRPr>
          </a:p>
          <a:p>
            <a:pPr algn="l"/>
            <a:r>
              <a:rPr lang="en-GB" dirty="0">
                <a:solidFill>
                  <a:schemeClr val="tx1"/>
                </a:solidFill>
              </a:rPr>
              <a:t>Chair of </a:t>
            </a:r>
            <a:r>
              <a:rPr lang="en-GB" dirty="0" err="1">
                <a:solidFill>
                  <a:schemeClr val="tx1"/>
                </a:solidFill>
              </a:rPr>
              <a:t>EPAC</a:t>
            </a:r>
            <a:r>
              <a:rPr lang="en-GB" dirty="0">
                <a:solidFill>
                  <a:schemeClr val="tx1"/>
                </a:solidFill>
              </a:rPr>
              <a:t> Engineering Advisory Group</a:t>
            </a:r>
          </a:p>
          <a:p>
            <a:pPr algn="l"/>
            <a:r>
              <a:rPr lang="en-GB" dirty="0" err="1">
                <a:solidFill>
                  <a:schemeClr val="tx1"/>
                </a:solidFill>
              </a:rPr>
              <a:t>OWMS</a:t>
            </a:r>
            <a:r>
              <a:rPr lang="en-GB" dirty="0">
                <a:solidFill>
                  <a:schemeClr val="tx1"/>
                </a:solidFill>
              </a:rPr>
              <a:t> Working Group – Committee Member</a:t>
            </a:r>
          </a:p>
          <a:p>
            <a:pPr algn="l"/>
            <a:endParaRPr lang="en-NZ" dirty="0">
              <a:solidFill>
                <a:schemeClr val="tx1"/>
              </a:solidFill>
            </a:endParaRPr>
          </a:p>
          <a:p>
            <a:pPr algn="l"/>
            <a:r>
              <a:rPr lang="en-NZ" dirty="0">
                <a:solidFill>
                  <a:schemeClr val="tx1"/>
                </a:solidFill>
              </a:rPr>
              <a:t>Accredited Site and Soil Evaluator </a:t>
            </a:r>
          </a:p>
          <a:p>
            <a:pPr algn="l"/>
            <a:r>
              <a:rPr lang="en-NZ" dirty="0">
                <a:solidFill>
                  <a:schemeClr val="tx1"/>
                </a:solidFill>
              </a:rPr>
              <a:t>Certified Lifestyle Service Technician</a:t>
            </a:r>
          </a:p>
          <a:p>
            <a:pPr algn="l"/>
            <a:r>
              <a:rPr lang="en-NZ" dirty="0">
                <a:solidFill>
                  <a:schemeClr val="tx1"/>
                </a:solidFill>
              </a:rPr>
              <a:t>Suitably Qualified and Experienced Person (OSET)</a:t>
            </a:r>
          </a:p>
          <a:p>
            <a:pPr algn="l"/>
            <a:endParaRPr lang="en-GB" dirty="0">
              <a:solidFill>
                <a:schemeClr val="tx1"/>
              </a:solidFill>
            </a:endParaRPr>
          </a:p>
          <a:p>
            <a:pPr algn="l"/>
            <a:r>
              <a:rPr lang="en-GB" dirty="0">
                <a:solidFill>
                  <a:schemeClr val="tx1"/>
                </a:solidFill>
              </a:rPr>
              <a:t>Designed 350+ NZ, Chatham Islands and International onsite wastewater treatment plants</a:t>
            </a:r>
          </a:p>
          <a:p>
            <a:pPr algn="l"/>
            <a:endParaRPr lang="en-NZ" dirty="0">
              <a:solidFill>
                <a:schemeClr val="tx1"/>
              </a:solidFill>
            </a:endParaRPr>
          </a:p>
          <a:p>
            <a:pPr algn="l"/>
            <a:r>
              <a:rPr lang="en-NZ" dirty="0">
                <a:solidFill>
                  <a:schemeClr val="tx1"/>
                </a:solidFill>
              </a:rPr>
              <a:t>Passionate sustainability advocate, photographer and fisherman</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54931" y="1661013"/>
            <a:ext cx="2493547" cy="374032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id="{02AEAD55-3FD3-452A-B6C9-59500A2F44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405" r="13405"/>
          <a:stretch/>
        </p:blipFill>
        <p:spPr bwMode="auto">
          <a:xfrm>
            <a:off x="6862643" y="1650648"/>
            <a:ext cx="2493547" cy="374032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INTRODUCTION</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48D81-8625-6047-4B83-14F91A62A7A5}"/>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2811F60-0E1D-4528-809E-A23FB883F4C9}"/>
              </a:ext>
            </a:extLst>
          </p:cNvPr>
          <p:cNvSpPr txBox="1"/>
          <p:nvPr/>
        </p:nvSpPr>
        <p:spPr>
          <a:xfrm>
            <a:off x="263352" y="1628800"/>
            <a:ext cx="5472608" cy="2556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reduction of TN relies on the conversion of Ammonia to Nitrite and from Nitrite to Nitrate through natural processes such as denitrifying bacteria and other mechanisms.</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Tested for TN on week 16 -17 of the trial, all filters achieved removal rates within the 55% to 70% range as shown in Table 2. </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two CG filters had similar removal rates, and both were better than the sand filter.</a:t>
            </a:r>
          </a:p>
          <a:p>
            <a:pPr marL="457200" marR="0" lvl="0" indent="-4572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Additional nitrate reduction testing is required and is proposed to be completed in 2023.</a:t>
            </a:r>
          </a:p>
        </p:txBody>
      </p:sp>
      <p:sp>
        <p:nvSpPr>
          <p:cNvPr id="7" name="Title 1">
            <a:extLst>
              <a:ext uri="{FF2B5EF4-FFF2-40B4-BE49-F238E27FC236}">
                <a16:creationId xmlns:a16="http://schemas.microsoft.com/office/drawing/2014/main" id="{F377B524-7970-427D-B12F-DF202F7FB113}"/>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TN</a:t>
            </a:r>
            <a:r>
              <a:rPr lang="en-NZ" b="1" dirty="0">
                <a:solidFill>
                  <a:prstClr val="black"/>
                </a:solidFill>
                <a:latin typeface="Calibri"/>
              </a:rPr>
              <a:t> – KEY FINDINGS</a:t>
            </a:r>
            <a:endParaRPr kumimoji="0" lang="en-NZ" sz="4400" b="1"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0E35EF57-7B99-4DC2-B72F-7A39509BF210}"/>
              </a:ext>
            </a:extLst>
          </p:cNvPr>
          <p:cNvPicPr>
            <a:picLocks noChangeAspect="1"/>
          </p:cNvPicPr>
          <p:nvPr/>
        </p:nvPicPr>
        <p:blipFill>
          <a:blip r:embed="rId4"/>
          <a:stretch>
            <a:fillRect/>
          </a:stretch>
        </p:blipFill>
        <p:spPr>
          <a:xfrm>
            <a:off x="5879976" y="1556792"/>
            <a:ext cx="5978648" cy="3436657"/>
          </a:xfrm>
          <a:prstGeom prst="rect">
            <a:avLst/>
          </a:prstGeom>
        </p:spPr>
      </p:pic>
    </p:spTree>
    <p:extLst>
      <p:ext uri="{BB962C8B-B14F-4D97-AF65-F5344CB8AC3E}">
        <p14:creationId xmlns:p14="http://schemas.microsoft.com/office/powerpoint/2010/main" val="935234851"/>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7067C-8E44-6978-A314-8E56F88B88BC}"/>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F377B524-7970-427D-B12F-DF202F7FB113}"/>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NZ" b="1" dirty="0">
                <a:solidFill>
                  <a:prstClr val="black"/>
                </a:solidFill>
                <a:latin typeface="Calibri"/>
              </a:rPr>
              <a:t>AVERAGE REMOVAL RATES </a:t>
            </a:r>
            <a:endParaRPr kumimoji="0" lang="en-NZ" sz="4400" b="1"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1BC77D07-BA0E-4366-AD95-672FB13F5FA0}"/>
              </a:ext>
            </a:extLst>
          </p:cNvPr>
          <p:cNvPicPr>
            <a:picLocks noChangeAspect="1"/>
          </p:cNvPicPr>
          <p:nvPr/>
        </p:nvPicPr>
        <p:blipFill>
          <a:blip r:embed="rId4"/>
          <a:stretch>
            <a:fillRect/>
          </a:stretch>
        </p:blipFill>
        <p:spPr>
          <a:xfrm>
            <a:off x="551384" y="1988840"/>
            <a:ext cx="6048672" cy="3582754"/>
          </a:xfrm>
          <a:prstGeom prst="rect">
            <a:avLst/>
          </a:prstGeom>
        </p:spPr>
      </p:pic>
      <p:pic>
        <p:nvPicPr>
          <p:cNvPr id="5" name="Picture 4">
            <a:extLst>
              <a:ext uri="{FF2B5EF4-FFF2-40B4-BE49-F238E27FC236}">
                <a16:creationId xmlns:a16="http://schemas.microsoft.com/office/drawing/2014/main" id="{9BADAF86-94F8-4ACD-9D05-2BF2817D9538}"/>
              </a:ext>
            </a:extLst>
          </p:cNvPr>
          <p:cNvPicPr>
            <a:picLocks noChangeAspect="1"/>
          </p:cNvPicPr>
          <p:nvPr/>
        </p:nvPicPr>
        <p:blipFill>
          <a:blip r:embed="rId5"/>
          <a:stretch>
            <a:fillRect/>
          </a:stretch>
        </p:blipFill>
        <p:spPr>
          <a:xfrm>
            <a:off x="6650531" y="1810668"/>
            <a:ext cx="5225357" cy="2626444"/>
          </a:xfrm>
          <a:prstGeom prst="rect">
            <a:avLst/>
          </a:prstGeom>
        </p:spPr>
      </p:pic>
    </p:spTree>
    <p:extLst>
      <p:ext uri="{BB962C8B-B14F-4D97-AF65-F5344CB8AC3E}">
        <p14:creationId xmlns:p14="http://schemas.microsoft.com/office/powerpoint/2010/main" val="387568861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00FAC-D788-448A-50C0-DCC88D1260F9}"/>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3" name="Subtitle 2"/>
          <p:cNvSpPr>
            <a:spLocks noGrp="1"/>
          </p:cNvSpPr>
          <p:nvPr>
            <p:ph type="subTitle" idx="1"/>
          </p:nvPr>
        </p:nvSpPr>
        <p:spPr>
          <a:xfrm>
            <a:off x="356767" y="1700808"/>
            <a:ext cx="7899473" cy="4248472"/>
          </a:xfrm>
        </p:spPr>
        <p:txBody>
          <a:bodyPr>
            <a:normAutofit/>
          </a:bodyPr>
          <a:lstStyle/>
          <a:p>
            <a:pPr marL="457200" indent="-457200" algn="l">
              <a:buFont typeface="Arial" panose="020B0604020202020204" pitchFamily="34" charset="0"/>
              <a:buChar char="•"/>
            </a:pPr>
            <a:r>
              <a:rPr lang="en-US" sz="1800" dirty="0">
                <a:solidFill>
                  <a:schemeClr val="tx1"/>
                </a:solidFill>
              </a:rPr>
              <a:t>CG could be a suitable substitute for 2A sand.</a:t>
            </a:r>
          </a:p>
          <a:p>
            <a:pPr marL="457200" indent="-457200" algn="l">
              <a:buFont typeface="Arial" panose="020B0604020202020204" pitchFamily="34" charset="0"/>
              <a:buChar char="•"/>
            </a:pPr>
            <a:r>
              <a:rPr lang="en-US" sz="1800" dirty="0">
                <a:solidFill>
                  <a:schemeClr val="tx1"/>
                </a:solidFill>
              </a:rPr>
              <a:t>Suitable for loading rates up to 50mm/day. </a:t>
            </a:r>
          </a:p>
          <a:p>
            <a:pPr marL="457200" indent="-457200" algn="l">
              <a:buFont typeface="Arial" panose="020B0604020202020204" pitchFamily="34" charset="0"/>
              <a:buChar char="•"/>
            </a:pPr>
            <a:r>
              <a:rPr lang="en-US" sz="1800" dirty="0">
                <a:solidFill>
                  <a:schemeClr val="tx1"/>
                </a:solidFill>
              </a:rPr>
              <a:t>Overall, when having the same hydraulic loading, CG performed similarly to 2A sand in terms of TSS, BOD</a:t>
            </a:r>
            <a:r>
              <a:rPr lang="en-US" sz="1800" baseline="-25000" dirty="0">
                <a:solidFill>
                  <a:schemeClr val="tx1"/>
                </a:solidFill>
              </a:rPr>
              <a:t>5</a:t>
            </a:r>
            <a:r>
              <a:rPr lang="en-US" sz="1800" dirty="0">
                <a:solidFill>
                  <a:schemeClr val="tx1"/>
                </a:solidFill>
              </a:rPr>
              <a:t> reduction. </a:t>
            </a:r>
          </a:p>
          <a:p>
            <a:pPr marL="457200" indent="-457200" algn="l">
              <a:buFont typeface="Arial" panose="020B0604020202020204" pitchFamily="34" charset="0"/>
              <a:buChar char="•"/>
            </a:pPr>
            <a:r>
              <a:rPr lang="en-US" sz="1800" dirty="0">
                <a:solidFill>
                  <a:schemeClr val="tx1"/>
                </a:solidFill>
              </a:rPr>
              <a:t>CG achieved a higher TN reduction than 2A sand. </a:t>
            </a:r>
          </a:p>
          <a:p>
            <a:pPr marL="457200" indent="-457200" algn="l">
              <a:buFont typeface="Arial" panose="020B0604020202020204" pitchFamily="34" charset="0"/>
              <a:buChar char="•"/>
            </a:pPr>
            <a:r>
              <a:rPr lang="en-US" sz="1800" dirty="0">
                <a:solidFill>
                  <a:schemeClr val="tx1"/>
                </a:solidFill>
              </a:rPr>
              <a:t>After eight weeks, loading rates had little effect on the performance of both filters with both achieving similar levels of treatment. </a:t>
            </a:r>
          </a:p>
          <a:p>
            <a:pPr algn="l"/>
            <a:endParaRPr lang="en-US" dirty="0">
              <a:solidFill>
                <a:schemeClr val="tx1"/>
              </a:solidFill>
            </a:endParaRP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CONCLUSION - TREATMENT</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365005"/>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EEDB0-DCDB-9385-7DA2-C2D0F5009EA6}"/>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3" name="Subtitle 2"/>
          <p:cNvSpPr>
            <a:spLocks noGrp="1"/>
          </p:cNvSpPr>
          <p:nvPr>
            <p:ph type="subTitle" idx="1"/>
          </p:nvPr>
        </p:nvSpPr>
        <p:spPr>
          <a:xfrm>
            <a:off x="356767" y="1700808"/>
            <a:ext cx="6675337" cy="4248472"/>
          </a:xfrm>
        </p:spPr>
        <p:txBody>
          <a:bodyPr>
            <a:normAutofit/>
          </a:bodyPr>
          <a:lstStyle/>
          <a:p>
            <a:pPr marL="457200" indent="-457200" algn="l">
              <a:buFont typeface="Arial" panose="020B0604020202020204" pitchFamily="34" charset="0"/>
              <a:buChar char="•"/>
            </a:pPr>
            <a:r>
              <a:rPr lang="en-US" sz="1700" dirty="0">
                <a:solidFill>
                  <a:schemeClr val="tx1"/>
                </a:solidFill>
              </a:rPr>
              <a:t>The price of CG was half of 2A sand (before latest price hikes), </a:t>
            </a:r>
          </a:p>
          <a:p>
            <a:pPr marL="457200" indent="-457200" algn="l">
              <a:buFont typeface="Arial" panose="020B0604020202020204" pitchFamily="34" charset="0"/>
              <a:buChar char="•"/>
            </a:pPr>
            <a:r>
              <a:rPr lang="en-US" sz="1700" dirty="0">
                <a:solidFill>
                  <a:schemeClr val="tx1"/>
                </a:solidFill>
              </a:rPr>
              <a:t>Produces significantly less CO</a:t>
            </a:r>
            <a:r>
              <a:rPr lang="en-US" sz="1700" baseline="-25000" dirty="0">
                <a:solidFill>
                  <a:schemeClr val="tx1"/>
                </a:solidFill>
              </a:rPr>
              <a:t>2</a:t>
            </a:r>
            <a:r>
              <a:rPr lang="en-US" sz="1700" dirty="0">
                <a:solidFill>
                  <a:schemeClr val="tx1"/>
                </a:solidFill>
              </a:rPr>
              <a:t> emissions than 2A sand to produce,</a:t>
            </a:r>
          </a:p>
          <a:p>
            <a:pPr marL="457200" indent="-457200" algn="l">
              <a:buFont typeface="Arial" panose="020B0604020202020204" pitchFamily="34" charset="0"/>
              <a:buChar char="•"/>
            </a:pPr>
            <a:r>
              <a:rPr lang="en-US" sz="1700" dirty="0">
                <a:solidFill>
                  <a:schemeClr val="tx1"/>
                </a:solidFill>
              </a:rPr>
              <a:t>CG when used as filter media for a 3-bedroom dwelling could </a:t>
            </a:r>
            <a:r>
              <a:rPr lang="en-US" sz="1700" b="1" dirty="0">
                <a:solidFill>
                  <a:schemeClr val="tx1"/>
                </a:solidFill>
              </a:rPr>
              <a:t>save up to $500 and reduce 200 kg of CO</a:t>
            </a:r>
            <a:r>
              <a:rPr lang="en-US" sz="1700" b="1" baseline="-25000" dirty="0">
                <a:solidFill>
                  <a:schemeClr val="tx1"/>
                </a:solidFill>
              </a:rPr>
              <a:t>2</a:t>
            </a:r>
            <a:r>
              <a:rPr lang="en-US" sz="1700" dirty="0">
                <a:solidFill>
                  <a:schemeClr val="tx1"/>
                </a:solidFill>
              </a:rPr>
              <a:t> released to the environment. </a:t>
            </a:r>
          </a:p>
          <a:p>
            <a:pPr marL="457200" indent="-457200" algn="l">
              <a:buFont typeface="Arial" panose="020B0604020202020204" pitchFamily="34" charset="0"/>
              <a:buChar char="•"/>
            </a:pPr>
            <a:r>
              <a:rPr lang="en-US" sz="1700" dirty="0">
                <a:solidFill>
                  <a:schemeClr val="tx1"/>
                </a:solidFill>
              </a:rPr>
              <a:t>The case study for a mobile glass crusher shows that investing in a mobile glass crushing unit could be beneficial. </a:t>
            </a:r>
          </a:p>
          <a:p>
            <a:pPr marL="457200" indent="-457200" algn="l">
              <a:buFont typeface="Arial" panose="020B0604020202020204" pitchFamily="34" charset="0"/>
              <a:buChar char="•"/>
            </a:pPr>
            <a:r>
              <a:rPr lang="en-US" sz="1700" dirty="0">
                <a:solidFill>
                  <a:schemeClr val="tx1"/>
                </a:solidFill>
              </a:rPr>
              <a:t>It will only take 2.4 years for the operation to return $134,000 capital to the investors and after that, the price of CG could be reduced significantly from $26 to $15/m</a:t>
            </a:r>
            <a:r>
              <a:rPr lang="en-US" sz="1700" baseline="30000" dirty="0">
                <a:solidFill>
                  <a:schemeClr val="tx1"/>
                </a:solidFill>
              </a:rPr>
              <a:t>3</a:t>
            </a:r>
            <a:r>
              <a:rPr lang="en-US" sz="1700" dirty="0">
                <a:solidFill>
                  <a:schemeClr val="tx1"/>
                </a:solidFill>
              </a:rPr>
              <a:t>.</a:t>
            </a:r>
          </a:p>
          <a:p>
            <a:pPr marL="457200" indent="-457200" algn="l">
              <a:buFont typeface="Arial" panose="020B0604020202020204" pitchFamily="34" charset="0"/>
              <a:buChar char="•"/>
            </a:pPr>
            <a:r>
              <a:rPr lang="en-US" sz="1700" dirty="0">
                <a:solidFill>
                  <a:schemeClr val="tx1"/>
                </a:solidFill>
              </a:rPr>
              <a:t>Using crushed glass as a filter medium could lower the material cost for a trench filter and potentially create a viable market for the abundant recycled glass stockpile in New Zealand.</a:t>
            </a:r>
          </a:p>
          <a:p>
            <a:pPr algn="l"/>
            <a:endParaRPr lang="en-US" dirty="0">
              <a:solidFill>
                <a:schemeClr val="tx1"/>
              </a:solidFill>
            </a:endParaRP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CONCLUSION – SUSTAINABILITY AND COST</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E043596-7D37-4623-927B-337324E3AADC}"/>
              </a:ext>
            </a:extLst>
          </p:cNvPr>
          <p:cNvPicPr>
            <a:picLocks noChangeAspect="1"/>
          </p:cNvPicPr>
          <p:nvPr/>
        </p:nvPicPr>
        <p:blipFill>
          <a:blip r:embed="rId4"/>
          <a:stretch>
            <a:fillRect/>
          </a:stretch>
        </p:blipFill>
        <p:spPr>
          <a:xfrm>
            <a:off x="7392144" y="2204864"/>
            <a:ext cx="4279821" cy="2595085"/>
          </a:xfrm>
          <a:prstGeom prst="rect">
            <a:avLst/>
          </a:prstGeom>
        </p:spPr>
      </p:pic>
    </p:spTree>
    <p:extLst>
      <p:ext uri="{BB962C8B-B14F-4D97-AF65-F5344CB8AC3E}">
        <p14:creationId xmlns:p14="http://schemas.microsoft.com/office/powerpoint/2010/main" val="11359113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C8A7E4-8E76-94DF-1EDD-39A08170972B}"/>
              </a:ext>
            </a:extLst>
          </p:cNvPr>
          <p:cNvPicPr>
            <a:picLocks noChangeAspect="1"/>
          </p:cNvPicPr>
          <p:nvPr/>
        </p:nvPicPr>
        <p:blipFill>
          <a:blip r:embed="rId3"/>
          <a:stretch>
            <a:fillRect/>
          </a:stretch>
        </p:blipFill>
        <p:spPr>
          <a:xfrm rot="10800000">
            <a:off x="0" y="5514529"/>
            <a:ext cx="12192000" cy="1343471"/>
          </a:xfrm>
          <a:prstGeom prst="rect">
            <a:avLst/>
          </a:prstGeom>
        </p:spPr>
      </p:pic>
      <p:pic>
        <p:nvPicPr>
          <p:cNvPr id="6146"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tretch/>
        </p:blipFill>
        <p:spPr bwMode="auto">
          <a:xfrm>
            <a:off x="7248128" y="1979758"/>
            <a:ext cx="4320480" cy="3242321"/>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356767" y="1700808"/>
            <a:ext cx="5832649" cy="4248472"/>
          </a:xfrm>
        </p:spPr>
        <p:txBody>
          <a:bodyPr>
            <a:normAutofit lnSpcReduction="10000"/>
          </a:bodyPr>
          <a:lstStyle/>
          <a:p>
            <a:pPr algn="l"/>
            <a:r>
              <a:rPr lang="en-US" sz="1800" dirty="0">
                <a:solidFill>
                  <a:schemeClr val="tx1"/>
                </a:solidFill>
              </a:rPr>
              <a:t>This project would not have been possible without these key individuals.</a:t>
            </a:r>
          </a:p>
          <a:p>
            <a:pPr marL="457200" indent="-457200" algn="l">
              <a:buFont typeface="Arial" panose="020B0604020202020204" pitchFamily="34" charset="0"/>
              <a:buChar char="•"/>
            </a:pPr>
            <a:r>
              <a:rPr lang="en-US" sz="1800" dirty="0">
                <a:solidFill>
                  <a:schemeClr val="tx1"/>
                </a:solidFill>
              </a:rPr>
              <a:t>ARA Institute of Technology for hosting the final year project.</a:t>
            </a:r>
          </a:p>
          <a:p>
            <a:pPr marL="457200" indent="-457200" algn="l">
              <a:buFont typeface="Arial" panose="020B0604020202020204" pitchFamily="34" charset="0"/>
              <a:buChar char="•"/>
            </a:pPr>
            <a:r>
              <a:rPr lang="en-US" sz="1800" dirty="0">
                <a:solidFill>
                  <a:schemeClr val="tx1"/>
                </a:solidFill>
              </a:rPr>
              <a:t>Quang Truong (ARA student) who built, iterated and operated the test rig. </a:t>
            </a:r>
          </a:p>
          <a:p>
            <a:pPr marL="457200" indent="-457200" algn="l">
              <a:buFont typeface="Arial" panose="020B0604020202020204" pitchFamily="34" charset="0"/>
              <a:buChar char="•"/>
            </a:pPr>
            <a:r>
              <a:rPr lang="en-US" sz="1800" dirty="0">
                <a:solidFill>
                  <a:schemeClr val="tx1"/>
                </a:solidFill>
              </a:rPr>
              <a:t>Dr Matt Pour (ARA) for supervising the project and assisting in the publishing of the technical paper.</a:t>
            </a:r>
          </a:p>
          <a:p>
            <a:pPr marL="457200" indent="-457200" algn="l">
              <a:buFont typeface="Arial" panose="020B0604020202020204" pitchFamily="34" charset="0"/>
              <a:buChar char="•"/>
            </a:pPr>
            <a:r>
              <a:rPr lang="en-US" sz="1800" dirty="0">
                <a:solidFill>
                  <a:schemeClr val="tx1"/>
                </a:solidFill>
              </a:rPr>
              <a:t>Mike Baker (TM Consultants) for his continued support and encouragement.</a:t>
            </a:r>
          </a:p>
          <a:p>
            <a:pPr marL="457200" indent="-457200" algn="l">
              <a:buFont typeface="Arial" panose="020B0604020202020204" pitchFamily="34" charset="0"/>
              <a:buChar char="•"/>
            </a:pPr>
            <a:r>
              <a:rPr lang="en-US" sz="1800" dirty="0">
                <a:solidFill>
                  <a:schemeClr val="tx1"/>
                </a:solidFill>
              </a:rPr>
              <a:t>Issei Yuki (TM Consultants) for checking and reviewing posters, papers and calculations.</a:t>
            </a:r>
          </a:p>
          <a:p>
            <a:pPr marL="457200" indent="-457200" algn="l">
              <a:buFont typeface="Arial" panose="020B0604020202020204" pitchFamily="34" charset="0"/>
              <a:buChar char="•"/>
            </a:pPr>
            <a:r>
              <a:rPr lang="en-US" sz="1800" dirty="0">
                <a:solidFill>
                  <a:schemeClr val="tx1"/>
                </a:solidFill>
              </a:rPr>
              <a:t>Ashley Watson (TM Consultants) for reviewing posters and test rig results.</a:t>
            </a:r>
          </a:p>
          <a:p>
            <a:pPr algn="l"/>
            <a:endParaRPr lang="en-US" dirty="0">
              <a:solidFill>
                <a:schemeClr val="tx1"/>
              </a:solidFill>
            </a:endParaRP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THANKS</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88870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3E9D61-858F-4A70-A16F-BE0B40371ED4}"/>
              </a:ext>
            </a:extLst>
          </p:cNvPr>
          <p:cNvSpPr txBox="1"/>
          <p:nvPr/>
        </p:nvSpPr>
        <p:spPr>
          <a:xfrm>
            <a:off x="3715751" y="2932275"/>
            <a:ext cx="4474475" cy="715581"/>
          </a:xfrm>
          <a:prstGeom prst="rect">
            <a:avLst/>
          </a:prstGeom>
          <a:noFill/>
        </p:spPr>
        <p:txBody>
          <a:bodyPr wrap="square">
            <a:spAutoFit/>
          </a:bodyPr>
          <a:lstStyle/>
          <a:p>
            <a:pPr algn="ctr" defTabSz="685800"/>
            <a:r>
              <a:rPr lang="en-US" sz="4050" dirty="0">
                <a:solidFill>
                  <a:prstClr val="white"/>
                </a:solidFill>
                <a:latin typeface="Calibri" panose="020F0502020204030204"/>
              </a:rPr>
              <a:t>Any Questions</a:t>
            </a:r>
            <a:r>
              <a:rPr lang="en-NZ" sz="4050" dirty="0">
                <a:solidFill>
                  <a:prstClr val="white"/>
                </a:solidFill>
                <a:latin typeface="Calibri" panose="020F0502020204030204"/>
              </a:rPr>
              <a:t>?</a:t>
            </a:r>
            <a:endParaRPr lang="en-US" sz="4050" dirty="0">
              <a:solidFill>
                <a:prstClr val="white"/>
              </a:solidFill>
              <a:latin typeface="Calibri" panose="020F0502020204030204"/>
            </a:endParaRPr>
          </a:p>
        </p:txBody>
      </p:sp>
      <p:sp>
        <p:nvSpPr>
          <p:cNvPr id="5" name="Title 1">
            <a:extLst>
              <a:ext uri="{FF2B5EF4-FFF2-40B4-BE49-F238E27FC236}">
                <a16:creationId xmlns:a16="http://schemas.microsoft.com/office/drawing/2014/main" id="{05A89B82-0F7E-4350-B0EB-17C068377C6C}"/>
              </a:ext>
            </a:extLst>
          </p:cNvPr>
          <p:cNvSpPr txBox="1">
            <a:spLocks/>
          </p:cNvSpPr>
          <p:nvPr/>
        </p:nvSpPr>
        <p:spPr>
          <a:xfrm>
            <a:off x="4339119" y="2534989"/>
            <a:ext cx="3093074" cy="606530"/>
          </a:xfrm>
          <a:prstGeom prst="rect">
            <a:avLst/>
          </a:prstGeom>
          <a:noFill/>
          <a:ln>
            <a:no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dirty="0">
                <a:solidFill>
                  <a:prstClr val="white"/>
                </a:solidFill>
                <a:latin typeface="Calibri" panose="020F0502020204030204"/>
              </a:rPr>
              <a:t>Thanks for Listening</a:t>
            </a:r>
            <a:endParaRPr lang="en-NZ" sz="2100" b="1" dirty="0">
              <a:solidFill>
                <a:prstClr val="white"/>
              </a:solidFill>
              <a:latin typeface="Calibri" panose="020F0502020204030204"/>
            </a:endParaRPr>
          </a:p>
        </p:txBody>
      </p:sp>
      <p:pic>
        <p:nvPicPr>
          <p:cNvPr id="9" name="Picture 8" descr="Diagram&#10;&#10;Description automatically generated">
            <a:extLst>
              <a:ext uri="{FF2B5EF4-FFF2-40B4-BE49-F238E27FC236}">
                <a16:creationId xmlns:a16="http://schemas.microsoft.com/office/drawing/2014/main" id="{1CB7FD2B-1550-45B2-AEFB-61098AB7CAA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41477"/>
          <a:stretch/>
        </p:blipFill>
        <p:spPr>
          <a:xfrm>
            <a:off x="1524001" y="5048250"/>
            <a:ext cx="7262635" cy="952500"/>
          </a:xfrm>
          <a:prstGeom prst="rect">
            <a:avLst/>
          </a:prstGeom>
        </p:spPr>
      </p:pic>
      <p:pic>
        <p:nvPicPr>
          <p:cNvPr id="10" name="Picture 9" descr="Diagram&#10;&#10;Description automatically generated">
            <a:extLst>
              <a:ext uri="{FF2B5EF4-FFF2-40B4-BE49-F238E27FC236}">
                <a16:creationId xmlns:a16="http://schemas.microsoft.com/office/drawing/2014/main" id="{99BA491B-0E3E-4D47-99C9-43865775E9F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41477" r="74095"/>
          <a:stretch/>
        </p:blipFill>
        <p:spPr>
          <a:xfrm>
            <a:off x="8786636" y="5048250"/>
            <a:ext cx="1881365" cy="952500"/>
          </a:xfrm>
          <a:prstGeom prst="rect">
            <a:avLst/>
          </a:prstGeom>
        </p:spPr>
      </p:pic>
      <p:pic>
        <p:nvPicPr>
          <p:cNvPr id="3" name="Picture 2">
            <a:extLst>
              <a:ext uri="{FF2B5EF4-FFF2-40B4-BE49-F238E27FC236}">
                <a16:creationId xmlns:a16="http://schemas.microsoft.com/office/drawing/2014/main" id="{4D969A58-93FC-4C95-87B5-76980E36D68C}"/>
              </a:ext>
            </a:extLst>
          </p:cNvPr>
          <p:cNvPicPr>
            <a:picLocks noChangeAspect="1"/>
          </p:cNvPicPr>
          <p:nvPr/>
        </p:nvPicPr>
        <p:blipFill rotWithShape="1">
          <a:blip r:embed="rId3"/>
          <a:srcRect r="50639"/>
          <a:stretch/>
        </p:blipFill>
        <p:spPr>
          <a:xfrm>
            <a:off x="-50112" y="-117273"/>
            <a:ext cx="12242111" cy="6975274"/>
          </a:xfrm>
          <a:prstGeom prst="rect">
            <a:avLst/>
          </a:prstGeom>
        </p:spPr>
      </p:pic>
    </p:spTree>
    <p:extLst>
      <p:ext uri="{BB962C8B-B14F-4D97-AF65-F5344CB8AC3E}">
        <p14:creationId xmlns:p14="http://schemas.microsoft.com/office/powerpoint/2010/main" val="3546342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C8A7E4-8E76-94DF-1EDD-39A08170972B}"/>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3" name="Subtitle 2"/>
          <p:cNvSpPr>
            <a:spLocks noGrp="1"/>
          </p:cNvSpPr>
          <p:nvPr>
            <p:ph type="subTitle" idx="1"/>
          </p:nvPr>
        </p:nvSpPr>
        <p:spPr>
          <a:xfrm>
            <a:off x="356767" y="1700808"/>
            <a:ext cx="11499873" cy="4248472"/>
          </a:xfrm>
        </p:spPr>
        <p:txBody>
          <a:bodyPr>
            <a:normAutofit/>
          </a:bodyPr>
          <a:lstStyle/>
          <a:p>
            <a:pPr algn="l"/>
            <a:r>
              <a:rPr lang="en-US" sz="1700" dirty="0">
                <a:ea typeface="+mn-lt"/>
                <a:cs typeface="+mn-lt"/>
              </a:rPr>
              <a:t>Septic Systems Australia, “Secondary Treatment: Septic Tank with Sand Filter and Subsurface Irrigation,” December 2017. [Online]. Available: https://www.septicsystemsaustralia.com.au/septic-tanks-sand-filter. [Accessed 10 August 2021].</a:t>
            </a:r>
            <a:r>
              <a:rPr lang="en-US" sz="1700" dirty="0">
                <a:ea typeface="Segoe UI"/>
                <a:cs typeface="Segoe UI"/>
              </a:rPr>
              <a:t> </a:t>
            </a:r>
            <a:r>
              <a:rPr lang="en-US" sz="1700" dirty="0">
                <a:ea typeface="Times New Roman"/>
                <a:cs typeface="Times New Roman"/>
              </a:rPr>
              <a:t> </a:t>
            </a:r>
          </a:p>
          <a:p>
            <a:pPr algn="l" rtl="0"/>
            <a:r>
              <a:rPr lang="en-US" sz="1700" dirty="0">
                <a:ea typeface="Segoe UI"/>
                <a:cs typeface="Segoe UI"/>
              </a:rPr>
              <a:t>Clean Washington Center, “Crushed Glass as a Filter Medium for the Onsite Treatment of Wastewater,” Mar-1997. [Online]. Available: http://www.loveyourhottub.com/content/vitroclean-evaluation-for-wastewater.pdf. [Accessed: 17-Mar-2021]. </a:t>
            </a:r>
            <a:r>
              <a:rPr lang="en-US" sz="1700" dirty="0">
                <a:ea typeface="Times New Roman"/>
                <a:cs typeface="Times New Roman"/>
              </a:rPr>
              <a:t> </a:t>
            </a:r>
          </a:p>
          <a:p>
            <a:pPr algn="l" rtl="0"/>
            <a:r>
              <a:rPr lang="en-NZ" sz="1700" dirty="0">
                <a:effectLst/>
                <a:ea typeface="Calibri" panose="020F0502020204030204" pitchFamily="34" charset="0"/>
              </a:rPr>
              <a:t>J. Webber, A. Slack and P. </a:t>
            </a:r>
            <a:r>
              <a:rPr lang="en-NZ" sz="1700" dirty="0" err="1">
                <a:effectLst/>
                <a:ea typeface="Calibri" panose="020F0502020204030204" pitchFamily="34" charset="0"/>
              </a:rPr>
              <a:t>Chrystall</a:t>
            </a:r>
            <a:r>
              <a:rPr lang="en-NZ" sz="1700" dirty="0">
                <a:effectLst/>
                <a:ea typeface="Calibri" panose="020F0502020204030204" pitchFamily="34" charset="0"/>
              </a:rPr>
              <a:t>, “Glass Recycling Options in New Zealand,” 31 January 2009. [Online]. Available: https://www.wasteminz.org.nz/wp-content/uploads/GLASS-RECYCLING.ppt. [Accessed 12 August 2021].</a:t>
            </a:r>
          </a:p>
          <a:p>
            <a:pPr algn="l" rtl="0"/>
            <a:r>
              <a:rPr lang="en-NZ" sz="1700" dirty="0">
                <a:effectLst/>
                <a:ea typeface="Calibri" panose="020F0502020204030204" pitchFamily="34" charset="0"/>
              </a:rPr>
              <a:t>L. Gill, C. Doran, D. </a:t>
            </a:r>
            <a:r>
              <a:rPr lang="en-NZ" sz="1700" dirty="0" err="1">
                <a:effectLst/>
                <a:ea typeface="Calibri" panose="020F0502020204030204" pitchFamily="34" charset="0"/>
              </a:rPr>
              <a:t>Misstear</a:t>
            </a:r>
            <a:r>
              <a:rPr lang="en-NZ" sz="1700" dirty="0">
                <a:effectLst/>
                <a:ea typeface="Calibri" panose="020F0502020204030204" pitchFamily="34" charset="0"/>
              </a:rPr>
              <a:t> and B. Sheahan, “The use of recycled glass as a filter media for on-site wastewater treatment,” </a:t>
            </a:r>
            <a:r>
              <a:rPr lang="en-NZ" sz="1700" i="1" dirty="0">
                <a:effectLst/>
                <a:ea typeface="Calibri" panose="020F0502020204030204" pitchFamily="34" charset="0"/>
              </a:rPr>
              <a:t>Desalination and Water Treatment, </a:t>
            </a:r>
            <a:r>
              <a:rPr lang="en-NZ" sz="1700" dirty="0">
                <a:effectLst/>
                <a:ea typeface="Calibri" panose="020F0502020204030204" pitchFamily="34" charset="0"/>
              </a:rPr>
              <a:t>vol. 4, no. 1, pp. 198-205, 2008.</a:t>
            </a:r>
          </a:p>
          <a:p>
            <a:pPr algn="l" rtl="0"/>
            <a:r>
              <a:rPr lang="en-NZ" sz="1700" dirty="0">
                <a:effectLst/>
                <a:ea typeface="Calibri" panose="020F0502020204030204" pitchFamily="34" charset="0"/>
              </a:rPr>
              <a:t>A. </a:t>
            </a:r>
            <a:r>
              <a:rPr lang="en-NZ" sz="1700" dirty="0" err="1">
                <a:effectLst/>
                <a:ea typeface="Calibri" panose="020F0502020204030204" pitchFamily="34" charset="0"/>
              </a:rPr>
              <a:t>Selvakumar</a:t>
            </a:r>
            <a:r>
              <a:rPr lang="en-NZ" sz="1700" dirty="0">
                <a:effectLst/>
                <a:ea typeface="Calibri" panose="020F0502020204030204" pitchFamily="34" charset="0"/>
              </a:rPr>
              <a:t>, M. Borst, M. Boner and P. Mallon, “Effects of sample holding time on concentrations of microorganisms in water sample,” </a:t>
            </a:r>
            <a:r>
              <a:rPr lang="en-NZ" sz="1700" i="1" dirty="0">
                <a:effectLst/>
                <a:ea typeface="Calibri" panose="020F0502020204030204" pitchFamily="34" charset="0"/>
              </a:rPr>
              <a:t>Water Environment Research, </a:t>
            </a:r>
            <a:r>
              <a:rPr lang="en-NZ" sz="1700" dirty="0">
                <a:effectLst/>
                <a:ea typeface="Calibri" panose="020F0502020204030204" pitchFamily="34" charset="0"/>
              </a:rPr>
              <a:t>vol. 1, pp. 67-72, 2004.</a:t>
            </a:r>
          </a:p>
          <a:p>
            <a:pPr algn="l"/>
            <a:endParaRPr lang="en-US" dirty="0">
              <a:solidFill>
                <a:schemeClr val="tx1"/>
              </a:solidFill>
            </a:endParaRP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4400" b="1" i="0" u="none" strike="noStrike" kern="1200" cap="none" spc="0" normalizeH="0" baseline="0" noProof="0" dirty="0">
                <a:ln>
                  <a:noFill/>
                </a:ln>
                <a:solidFill>
                  <a:prstClr val="black"/>
                </a:solidFill>
                <a:effectLst/>
                <a:uLnTx/>
                <a:uFillTx/>
                <a:latin typeface="Calibri"/>
                <a:ea typeface="+mj-ea"/>
                <a:cs typeface="+mj-cs"/>
              </a:rPr>
              <a:t>REFERENCES</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85799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810C9-9D2A-3A8F-6ACC-08E0ECBEB2A5}"/>
              </a:ext>
            </a:extLst>
          </p:cNvPr>
          <p:cNvPicPr>
            <a:picLocks noChangeAspect="1"/>
          </p:cNvPicPr>
          <p:nvPr/>
        </p:nvPicPr>
        <p:blipFill>
          <a:blip r:embed="rId3"/>
          <a:stretch>
            <a:fillRect/>
          </a:stretch>
        </p:blipFill>
        <p:spPr>
          <a:xfrm rot="10800000">
            <a:off x="0" y="5514529"/>
            <a:ext cx="12192000" cy="1343471"/>
          </a:xfrm>
          <a:prstGeom prst="rect">
            <a:avLst/>
          </a:prstGeom>
        </p:spPr>
      </p:pic>
      <p:pic>
        <p:nvPicPr>
          <p:cNvPr id="6" name="Picture 5">
            <a:extLst>
              <a:ext uri="{FF2B5EF4-FFF2-40B4-BE49-F238E27FC236}">
                <a16:creationId xmlns:a16="http://schemas.microsoft.com/office/drawing/2014/main" id="{A21D8AFB-DAC3-B897-B311-14A6A953D4AC}"/>
              </a:ext>
            </a:extLst>
          </p:cNvPr>
          <p:cNvPicPr>
            <a:picLocks noChangeAspect="1"/>
          </p:cNvPicPr>
          <p:nvPr/>
        </p:nvPicPr>
        <p:blipFill rotWithShape="1">
          <a:blip r:embed="rId4"/>
          <a:srcRect l="39990" r="1"/>
          <a:stretch/>
        </p:blipFill>
        <p:spPr>
          <a:xfrm>
            <a:off x="7647061" y="1712393"/>
            <a:ext cx="4248472" cy="1877368"/>
          </a:xfrm>
          <a:prstGeom prst="rect">
            <a:avLst/>
          </a:prstGeom>
        </p:spPr>
      </p:pic>
      <p:sp>
        <p:nvSpPr>
          <p:cNvPr id="3" name="Subtitle 2"/>
          <p:cNvSpPr>
            <a:spLocks noGrp="1"/>
          </p:cNvSpPr>
          <p:nvPr>
            <p:ph type="subTitle" idx="1"/>
          </p:nvPr>
        </p:nvSpPr>
        <p:spPr>
          <a:xfrm>
            <a:off x="356766" y="1700808"/>
            <a:ext cx="7035378" cy="4320480"/>
          </a:xfrm>
        </p:spPr>
        <p:txBody>
          <a:bodyPr>
            <a:normAutofit/>
          </a:bodyPr>
          <a:lstStyle/>
          <a:p>
            <a:pPr marL="457200" indent="-457200" algn="l">
              <a:buFont typeface="Arial" panose="020B0604020202020204" pitchFamily="34" charset="0"/>
              <a:buChar char="•"/>
            </a:pPr>
            <a:r>
              <a:rPr lang="en-US" sz="1700" dirty="0">
                <a:solidFill>
                  <a:schemeClr val="tx1"/>
                </a:solidFill>
              </a:rPr>
              <a:t>It is estimated that around 270,000 homes in New Zealand rely on onsite wastewater management systems (</a:t>
            </a:r>
            <a:r>
              <a:rPr lang="en-US" sz="1700" dirty="0" err="1">
                <a:solidFill>
                  <a:schemeClr val="tx1"/>
                </a:solidFill>
              </a:rPr>
              <a:t>OWMS</a:t>
            </a:r>
            <a:r>
              <a:rPr lang="en-US" sz="1700" dirty="0">
                <a:solidFill>
                  <a:schemeClr val="tx1"/>
                </a:solidFill>
              </a:rPr>
              <a:t>).</a:t>
            </a:r>
          </a:p>
          <a:p>
            <a:pPr marL="457200" indent="-457200" algn="l">
              <a:buFont typeface="Arial" panose="020B0604020202020204" pitchFamily="34" charset="0"/>
              <a:buChar char="•"/>
            </a:pPr>
            <a:r>
              <a:rPr lang="en-US" sz="1700" dirty="0">
                <a:solidFill>
                  <a:schemeClr val="tx1"/>
                </a:solidFill>
              </a:rPr>
              <a:t>2A sand has been used as a filter medium for a long time and has a good track record. </a:t>
            </a:r>
          </a:p>
          <a:p>
            <a:pPr marL="457200" indent="-457200" algn="l">
              <a:buFont typeface="Arial" panose="020B0604020202020204" pitchFamily="34" charset="0"/>
              <a:buChar char="•"/>
            </a:pPr>
            <a:r>
              <a:rPr lang="en-US" sz="1700" dirty="0">
                <a:solidFill>
                  <a:schemeClr val="tx1"/>
                </a:solidFill>
              </a:rPr>
              <a:t>At present, almost all recycled glass in New Zealand end up in landfills; 60,000 tons in 2016. </a:t>
            </a:r>
          </a:p>
          <a:p>
            <a:pPr marL="457200" indent="-457200" algn="l">
              <a:buFont typeface="Arial" panose="020B0604020202020204" pitchFamily="34" charset="0"/>
              <a:buChar char="•"/>
            </a:pPr>
            <a:r>
              <a:rPr lang="en-US" sz="1700" dirty="0">
                <a:solidFill>
                  <a:schemeClr val="tx1"/>
                </a:solidFill>
              </a:rPr>
              <a:t>Meanwhile, 2A sand must be quarried from selected rivers dispersed across the country</a:t>
            </a:r>
            <a:r>
              <a:rPr lang="en-NZ" sz="1700" dirty="0">
                <a:solidFill>
                  <a:schemeClr val="tx1"/>
                </a:solidFill>
              </a:rPr>
              <a:t>.</a:t>
            </a: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INTRODUCTION</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pic>
        <p:nvPicPr>
          <p:cNvPr id="8" name="Picture 7">
            <a:extLst>
              <a:ext uri="{FF2B5EF4-FFF2-40B4-BE49-F238E27FC236}">
                <a16:creationId xmlns:a16="http://schemas.microsoft.com/office/drawing/2014/main" id="{B9D5FE0A-52A4-A650-6CD7-B9C0847A366D}"/>
              </a:ext>
            </a:extLst>
          </p:cNvPr>
          <p:cNvPicPr>
            <a:picLocks noChangeAspect="1"/>
          </p:cNvPicPr>
          <p:nvPr/>
        </p:nvPicPr>
        <p:blipFill>
          <a:blip r:embed="rId5"/>
          <a:stretch>
            <a:fillRect/>
          </a:stretch>
        </p:blipFill>
        <p:spPr>
          <a:xfrm>
            <a:off x="7709767" y="3717032"/>
            <a:ext cx="3829249" cy="2102657"/>
          </a:xfrm>
          <a:prstGeom prst="rect">
            <a:avLst/>
          </a:prstGeom>
        </p:spPr>
      </p:pic>
    </p:spTree>
    <p:extLst>
      <p:ext uri="{BB962C8B-B14F-4D97-AF65-F5344CB8AC3E}">
        <p14:creationId xmlns:p14="http://schemas.microsoft.com/office/powerpoint/2010/main" val="222025184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810C9-9D2A-3A8F-6ACC-08E0ECBEB2A5}"/>
              </a:ext>
            </a:extLst>
          </p:cNvPr>
          <p:cNvPicPr>
            <a:picLocks noChangeAspect="1"/>
          </p:cNvPicPr>
          <p:nvPr/>
        </p:nvPicPr>
        <p:blipFill>
          <a:blip r:embed="rId5"/>
          <a:stretch>
            <a:fillRect/>
          </a:stretch>
        </p:blipFill>
        <p:spPr>
          <a:xfrm rot="10800000">
            <a:off x="0" y="5514529"/>
            <a:ext cx="12192000" cy="1343471"/>
          </a:xfrm>
          <a:prstGeom prst="rect">
            <a:avLst/>
          </a:prstGeom>
        </p:spPr>
      </p:pic>
      <p:pic>
        <p:nvPicPr>
          <p:cNvPr id="6" name="Picture 5">
            <a:extLst>
              <a:ext uri="{FF2B5EF4-FFF2-40B4-BE49-F238E27FC236}">
                <a16:creationId xmlns:a16="http://schemas.microsoft.com/office/drawing/2014/main" id="{A21D8AFB-DAC3-B897-B311-14A6A953D4AC}"/>
              </a:ext>
            </a:extLst>
          </p:cNvPr>
          <p:cNvPicPr>
            <a:picLocks noChangeAspect="1"/>
          </p:cNvPicPr>
          <p:nvPr/>
        </p:nvPicPr>
        <p:blipFill rotWithShape="1">
          <a:blip r:embed="rId6"/>
          <a:srcRect l="39990" r="1"/>
          <a:stretch/>
        </p:blipFill>
        <p:spPr>
          <a:xfrm>
            <a:off x="7647061" y="1712393"/>
            <a:ext cx="4248472" cy="1877368"/>
          </a:xfrm>
          <a:prstGeom prst="rect">
            <a:avLst/>
          </a:prstGeom>
        </p:spPr>
      </p:pic>
      <p:sp>
        <p:nvSpPr>
          <p:cNvPr id="3" name="Subtitle 2"/>
          <p:cNvSpPr>
            <a:spLocks noGrp="1"/>
          </p:cNvSpPr>
          <p:nvPr>
            <p:ph type="subTitle" idx="1"/>
          </p:nvPr>
        </p:nvSpPr>
        <p:spPr>
          <a:xfrm>
            <a:off x="356766" y="1700808"/>
            <a:ext cx="7035378" cy="4320480"/>
          </a:xfrm>
        </p:spPr>
        <p:txBody>
          <a:bodyPr>
            <a:normAutofit fontScale="70000" lnSpcReduction="20000"/>
          </a:bodyPr>
          <a:lstStyle/>
          <a:p>
            <a:pPr marL="457200" indent="-457200" algn="l">
              <a:buFont typeface="Arial" panose="020B0604020202020204" pitchFamily="34" charset="0"/>
              <a:buChar char="•"/>
            </a:pPr>
            <a:r>
              <a:rPr lang="en-US" dirty="0">
                <a:solidFill>
                  <a:schemeClr val="tx1"/>
                </a:solidFill>
              </a:rPr>
              <a:t>It is estimated that around 270,000 homes in New Zealand rely on onsite wastewater management systems (</a:t>
            </a:r>
            <a:r>
              <a:rPr lang="en-US" dirty="0" err="1">
                <a:solidFill>
                  <a:schemeClr val="tx1"/>
                </a:solidFill>
              </a:rPr>
              <a:t>OWMS</a:t>
            </a:r>
            <a:r>
              <a:rPr lang="en-US" dirty="0">
                <a:solidFill>
                  <a:schemeClr val="tx1"/>
                </a:solidFill>
              </a:rPr>
              <a:t>) to manage their wastewater.</a:t>
            </a:r>
          </a:p>
          <a:p>
            <a:pPr marL="800100" lvl="1" indent="-457200" algn="l">
              <a:buFont typeface="Arial" panose="020B0604020202020204" pitchFamily="34" charset="0"/>
              <a:buChar char="•"/>
            </a:pPr>
            <a:r>
              <a:rPr lang="en-US" dirty="0">
                <a:solidFill>
                  <a:schemeClr val="tx1"/>
                </a:solidFill>
              </a:rPr>
              <a:t>Approximately 75 per cent of homes in Southland are not reticulated and use an </a:t>
            </a:r>
            <a:r>
              <a:rPr lang="en-US" dirty="0" err="1">
                <a:solidFill>
                  <a:schemeClr val="tx1"/>
                </a:solidFill>
              </a:rPr>
              <a:t>OWMS</a:t>
            </a:r>
            <a:r>
              <a:rPr lang="en-US" dirty="0">
                <a:solidFill>
                  <a:schemeClr val="tx1"/>
                </a:solidFill>
              </a:rPr>
              <a:t>.</a:t>
            </a:r>
          </a:p>
          <a:p>
            <a:pPr marL="457200" indent="-457200" algn="l">
              <a:buFont typeface="Arial" panose="020B0604020202020204" pitchFamily="34" charset="0"/>
              <a:buChar char="•"/>
            </a:pPr>
            <a:r>
              <a:rPr lang="en-US" dirty="0">
                <a:solidFill>
                  <a:schemeClr val="tx1"/>
                </a:solidFill>
              </a:rPr>
              <a:t>2A sand has been used as a filter medium for a long time and has a good track record. </a:t>
            </a:r>
          </a:p>
          <a:p>
            <a:pPr marL="800100" lvl="1" indent="-457200" algn="l">
              <a:buFont typeface="Arial" panose="020B0604020202020204" pitchFamily="34" charset="0"/>
              <a:buChar char="•"/>
            </a:pPr>
            <a:r>
              <a:rPr lang="en-US" dirty="0">
                <a:solidFill>
                  <a:schemeClr val="tx1"/>
                </a:solidFill>
              </a:rPr>
              <a:t>2A sand can remove up to 98% of Biochemical Oxygen Demand (BOD5), </a:t>
            </a:r>
          </a:p>
          <a:p>
            <a:pPr marL="800100" lvl="1" indent="-457200" algn="l">
              <a:buFont typeface="Arial" panose="020B0604020202020204" pitchFamily="34" charset="0"/>
              <a:buChar char="•"/>
            </a:pPr>
            <a:r>
              <a:rPr lang="en-US" dirty="0">
                <a:solidFill>
                  <a:schemeClr val="tx1"/>
                </a:solidFill>
              </a:rPr>
              <a:t>94% of Total Suspended Solids (TSS), </a:t>
            </a:r>
          </a:p>
          <a:p>
            <a:pPr marL="800100" lvl="1" indent="-457200" algn="l">
              <a:buFont typeface="Arial" panose="020B0604020202020204" pitchFamily="34" charset="0"/>
              <a:buChar char="•"/>
            </a:pPr>
            <a:r>
              <a:rPr lang="en-US" dirty="0">
                <a:solidFill>
                  <a:schemeClr val="tx1"/>
                </a:solidFill>
              </a:rPr>
              <a:t>27% of Total Nitrogen (TN) and a </a:t>
            </a:r>
          </a:p>
          <a:p>
            <a:pPr marL="800100" lvl="1" indent="-457200" algn="l">
              <a:buFont typeface="Arial" panose="020B0604020202020204" pitchFamily="34" charset="0"/>
              <a:buChar char="•"/>
            </a:pPr>
            <a:r>
              <a:rPr lang="en-US" dirty="0">
                <a:solidFill>
                  <a:schemeClr val="tx1"/>
                </a:solidFill>
              </a:rPr>
              <a:t>log 3 of </a:t>
            </a:r>
            <a:r>
              <a:rPr lang="en-US" dirty="0" err="1">
                <a:solidFill>
                  <a:schemeClr val="tx1"/>
                </a:solidFill>
              </a:rPr>
              <a:t>Faecal</a:t>
            </a:r>
            <a:r>
              <a:rPr lang="en-US" dirty="0">
                <a:solidFill>
                  <a:schemeClr val="tx1"/>
                </a:solidFill>
              </a:rPr>
              <a:t> Coliform (FC) in the septic tank effluent from a single home. </a:t>
            </a:r>
          </a:p>
          <a:p>
            <a:pPr marL="457200" indent="-457200" algn="l">
              <a:buFont typeface="Arial" panose="020B0604020202020204" pitchFamily="34" charset="0"/>
              <a:buChar char="•"/>
            </a:pPr>
            <a:r>
              <a:rPr lang="en-US" dirty="0">
                <a:solidFill>
                  <a:schemeClr val="tx1"/>
                </a:solidFill>
              </a:rPr>
              <a:t>At present, almost all recycled glass in New Zealand end up in landfills; 60,000 tons in 2016, </a:t>
            </a:r>
          </a:p>
          <a:p>
            <a:pPr marL="457200" indent="-457200" algn="l">
              <a:buFont typeface="Arial" panose="020B0604020202020204" pitchFamily="34" charset="0"/>
              <a:buChar char="•"/>
            </a:pPr>
            <a:r>
              <a:rPr lang="en-US" dirty="0">
                <a:solidFill>
                  <a:schemeClr val="tx1"/>
                </a:solidFill>
              </a:rPr>
              <a:t>With a fraction being used as aggregates, sandblasting media, or landscaping materials, </a:t>
            </a:r>
          </a:p>
          <a:p>
            <a:pPr marL="457200" indent="-457200" algn="l">
              <a:buFont typeface="Arial" panose="020B0604020202020204" pitchFamily="34" charset="0"/>
              <a:buChar char="•"/>
            </a:pPr>
            <a:r>
              <a:rPr lang="en-US" dirty="0">
                <a:solidFill>
                  <a:schemeClr val="tx1"/>
                </a:solidFill>
              </a:rPr>
              <a:t>Meanwhile, 2A sand must be quarried from selected rivers dispersed across the country</a:t>
            </a:r>
            <a:r>
              <a:rPr lang="en-NZ" dirty="0">
                <a:solidFill>
                  <a:schemeClr val="tx1"/>
                </a:solidFill>
              </a:rPr>
              <a:t>.</a:t>
            </a:r>
          </a:p>
          <a:p>
            <a:pPr marL="457200" indent="-457200" algn="l">
              <a:buFont typeface="Arial" panose="020B0604020202020204" pitchFamily="34" charset="0"/>
              <a:buChar char="•"/>
            </a:pPr>
            <a:endParaRPr lang="en-NZ" dirty="0">
              <a:solidFill>
                <a:schemeClr val="tx1"/>
              </a:solidFill>
            </a:endParaRPr>
          </a:p>
          <a:p>
            <a:pPr marL="457200" indent="-457200" algn="l">
              <a:buFont typeface="Arial" panose="020B0604020202020204" pitchFamily="34" charset="0"/>
              <a:buChar char="•"/>
            </a:pPr>
            <a:r>
              <a:rPr lang="en-NZ" b="1" dirty="0">
                <a:solidFill>
                  <a:schemeClr val="tx1"/>
                </a:solidFill>
              </a:rPr>
              <a:t>Can recycled glass, once crushed, be used to treat effluent?</a:t>
            </a: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INTRODUCTION</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pic>
        <p:nvPicPr>
          <p:cNvPr id="8" name="Picture 7">
            <a:extLst>
              <a:ext uri="{FF2B5EF4-FFF2-40B4-BE49-F238E27FC236}">
                <a16:creationId xmlns:a16="http://schemas.microsoft.com/office/drawing/2014/main" id="{B9D5FE0A-52A4-A650-6CD7-B9C0847A366D}"/>
              </a:ext>
            </a:extLst>
          </p:cNvPr>
          <p:cNvPicPr>
            <a:picLocks noChangeAspect="1"/>
          </p:cNvPicPr>
          <p:nvPr/>
        </p:nvPicPr>
        <p:blipFill>
          <a:blip r:embed="rId7"/>
          <a:stretch>
            <a:fillRect/>
          </a:stretch>
        </p:blipFill>
        <p:spPr>
          <a:xfrm>
            <a:off x="7709767" y="3717032"/>
            <a:ext cx="3829249" cy="2102657"/>
          </a:xfrm>
          <a:prstGeom prst="rect">
            <a:avLst/>
          </a:prstGeom>
        </p:spPr>
      </p:pic>
      <p:pic>
        <p:nvPicPr>
          <p:cNvPr id="5" name="Video 2" title="Lit Light Bulb">
            <a:hlinkClick r:id="" action="ppaction://media"/>
            <a:extLst>
              <a:ext uri="{FF2B5EF4-FFF2-40B4-BE49-F238E27FC236}">
                <a16:creationId xmlns:a16="http://schemas.microsoft.com/office/drawing/2014/main" id="{7D25EE5E-6F78-895B-E269-42B6D0760EF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A2548817-C5C9-C261-1D6F-7D878310D0B8}"/>
              </a:ext>
            </a:extLst>
          </p:cNvPr>
          <p:cNvSpPr txBox="1"/>
          <p:nvPr/>
        </p:nvSpPr>
        <p:spPr>
          <a:xfrm>
            <a:off x="5171090" y="4583694"/>
            <a:ext cx="6379046" cy="369332"/>
          </a:xfrm>
          <a:prstGeom prst="rect">
            <a:avLst/>
          </a:prstGeom>
          <a:noFill/>
        </p:spPr>
        <p:txBody>
          <a:bodyPr wrap="square">
            <a:spAutoFit/>
          </a:bodyPr>
          <a:lstStyle/>
          <a:p>
            <a:pPr algn="l"/>
            <a:r>
              <a:rPr lang="en-NZ" b="1" dirty="0">
                <a:solidFill>
                  <a:schemeClr val="bg1"/>
                </a:solidFill>
              </a:rPr>
              <a:t>Can recycled glass, once crushed, be used to treat effluent?</a:t>
            </a:r>
          </a:p>
        </p:txBody>
      </p:sp>
    </p:spTree>
    <p:extLst>
      <p:ext uri="{BB962C8B-B14F-4D97-AF65-F5344CB8AC3E}">
        <p14:creationId xmlns:p14="http://schemas.microsoft.com/office/powerpoint/2010/main" val="1233640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810C9-9D2A-3A8F-6ACC-08E0ECBEB2A5}"/>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5" name="Subtitle 4">
            <a:extLst>
              <a:ext uri="{FF2B5EF4-FFF2-40B4-BE49-F238E27FC236}">
                <a16:creationId xmlns:a16="http://schemas.microsoft.com/office/drawing/2014/main" id="{206320FA-241E-1BBB-556B-CC97083240D3}"/>
              </a:ext>
            </a:extLst>
          </p:cNvPr>
          <p:cNvSpPr>
            <a:spLocks noGrp="1"/>
          </p:cNvSpPr>
          <p:nvPr>
            <p:ph type="subTitle" idx="1"/>
          </p:nvPr>
        </p:nvSpPr>
        <p:spPr/>
        <p:txBody>
          <a:bodyPr/>
          <a:lstStyle/>
          <a:p>
            <a:endParaRPr lang="en-NZ" dirty="0"/>
          </a:p>
        </p:txBody>
      </p:sp>
      <p:pic>
        <p:nvPicPr>
          <p:cNvPr id="8" name="Picture 7">
            <a:extLst>
              <a:ext uri="{FF2B5EF4-FFF2-40B4-BE49-F238E27FC236}">
                <a16:creationId xmlns:a16="http://schemas.microsoft.com/office/drawing/2014/main" id="{17B1F845-3B0D-7EDA-2666-A5D8888B09EE}"/>
              </a:ext>
            </a:extLst>
          </p:cNvPr>
          <p:cNvPicPr>
            <a:picLocks noChangeAspect="1"/>
          </p:cNvPicPr>
          <p:nvPr/>
        </p:nvPicPr>
        <p:blipFill>
          <a:blip r:embed="rId4"/>
          <a:stretch>
            <a:fillRect/>
          </a:stretch>
        </p:blipFill>
        <p:spPr>
          <a:xfrm>
            <a:off x="-384720" y="-139403"/>
            <a:ext cx="13558574" cy="6997403"/>
          </a:xfrm>
          <a:prstGeom prst="rect">
            <a:avLst/>
          </a:prstGeom>
        </p:spPr>
      </p:pic>
      <p:pic>
        <p:nvPicPr>
          <p:cNvPr id="13" name="Picture 12">
            <a:extLst>
              <a:ext uri="{FF2B5EF4-FFF2-40B4-BE49-F238E27FC236}">
                <a16:creationId xmlns:a16="http://schemas.microsoft.com/office/drawing/2014/main" id="{A8D6AB80-9D05-9EB0-46D6-10F6970826B7}"/>
              </a:ext>
            </a:extLst>
          </p:cNvPr>
          <p:cNvPicPr>
            <a:picLocks noChangeAspect="1"/>
          </p:cNvPicPr>
          <p:nvPr/>
        </p:nvPicPr>
        <p:blipFill>
          <a:blip r:embed="rId5"/>
          <a:stretch>
            <a:fillRect/>
          </a:stretch>
        </p:blipFill>
        <p:spPr>
          <a:xfrm>
            <a:off x="10731846" y="5351537"/>
            <a:ext cx="1210892" cy="1343472"/>
          </a:xfrm>
          <a:prstGeom prst="rect">
            <a:avLst/>
          </a:prstGeom>
        </p:spPr>
      </p:pic>
      <p:sp>
        <p:nvSpPr>
          <p:cNvPr id="14" name="Rectangle 13">
            <a:extLst>
              <a:ext uri="{FF2B5EF4-FFF2-40B4-BE49-F238E27FC236}">
                <a16:creationId xmlns:a16="http://schemas.microsoft.com/office/drawing/2014/main" id="{D024A8DD-7AF6-4087-09C2-EF22DC3C6FAE}"/>
              </a:ext>
            </a:extLst>
          </p:cNvPr>
          <p:cNvSpPr/>
          <p:nvPr/>
        </p:nvSpPr>
        <p:spPr>
          <a:xfrm>
            <a:off x="1634514" y="135904"/>
            <a:ext cx="952010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Southland Population per 1km</a:t>
            </a:r>
            <a:r>
              <a:rPr lang="en-US" sz="5400" b="1" baseline="30000" dirty="0">
                <a:ln w="9525">
                  <a:solidFill>
                    <a:schemeClr val="bg1"/>
                  </a:solidFill>
                  <a:prstDash val="solid"/>
                </a:ln>
                <a:effectLst>
                  <a:outerShdw blurRad="12700" dist="38100" dir="2700000" algn="tl" rotWithShape="0">
                    <a:schemeClr val="bg1">
                      <a:lumMod val="50000"/>
                    </a:schemeClr>
                  </a:outerShdw>
                </a:effectLst>
              </a:rPr>
              <a:t>2</a:t>
            </a:r>
            <a:r>
              <a:rPr lang="en-US"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17" name="TextBox 16">
            <a:extLst>
              <a:ext uri="{FF2B5EF4-FFF2-40B4-BE49-F238E27FC236}">
                <a16:creationId xmlns:a16="http://schemas.microsoft.com/office/drawing/2014/main" id="{CA42AE54-D1AA-B3A9-0F8A-C2F90A58441E}"/>
              </a:ext>
            </a:extLst>
          </p:cNvPr>
          <p:cNvSpPr txBox="1"/>
          <p:nvPr/>
        </p:nvSpPr>
        <p:spPr>
          <a:xfrm>
            <a:off x="-705798" y="5373216"/>
            <a:ext cx="4570672" cy="923330"/>
          </a:xfrm>
          <a:prstGeom prst="rect">
            <a:avLst/>
          </a:prstGeom>
          <a:noFill/>
        </p:spPr>
        <p:txBody>
          <a:bodyPr wrap="square">
            <a:spAutoFit/>
          </a:bodyPr>
          <a:lstStyle/>
          <a:p>
            <a:pPr marL="800100" lvl="1" indent="-457200" algn="l">
              <a:buFont typeface="Arial" panose="020B0604020202020204" pitchFamily="34" charset="0"/>
              <a:buChar char="•"/>
            </a:pPr>
            <a:r>
              <a:rPr lang="en-US" dirty="0"/>
              <a:t>Approximately 75 per cent of homes in Southland are not reticulated and use an </a:t>
            </a:r>
            <a:r>
              <a:rPr lang="en-US" dirty="0" err="1"/>
              <a:t>OWMS</a:t>
            </a:r>
            <a:r>
              <a:rPr lang="en-US" dirty="0"/>
              <a:t>.</a:t>
            </a:r>
          </a:p>
        </p:txBody>
      </p:sp>
    </p:spTree>
    <p:extLst>
      <p:ext uri="{BB962C8B-B14F-4D97-AF65-F5344CB8AC3E}">
        <p14:creationId xmlns:p14="http://schemas.microsoft.com/office/powerpoint/2010/main" val="123043171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C7F32-BD52-E6D5-62B4-623A326FEBF9}"/>
              </a:ext>
            </a:extLst>
          </p:cNvPr>
          <p:cNvPicPr>
            <a:picLocks noChangeAspect="1"/>
          </p:cNvPicPr>
          <p:nvPr/>
        </p:nvPicPr>
        <p:blipFill>
          <a:blip r:embed="rId3"/>
          <a:stretch>
            <a:fillRect/>
          </a:stretch>
        </p:blipFill>
        <p:spPr>
          <a:xfrm>
            <a:off x="846" y="9524"/>
            <a:ext cx="12191154" cy="7469831"/>
          </a:xfrm>
          <a:prstGeom prst="rect">
            <a:avLst/>
          </a:prstGeom>
        </p:spPr>
      </p:pic>
      <p:sp>
        <p:nvSpPr>
          <p:cNvPr id="5" name="Subtitle 4">
            <a:extLst>
              <a:ext uri="{FF2B5EF4-FFF2-40B4-BE49-F238E27FC236}">
                <a16:creationId xmlns:a16="http://schemas.microsoft.com/office/drawing/2014/main" id="{206320FA-241E-1BBB-556B-CC97083240D3}"/>
              </a:ext>
            </a:extLst>
          </p:cNvPr>
          <p:cNvSpPr>
            <a:spLocks noGrp="1"/>
          </p:cNvSpPr>
          <p:nvPr>
            <p:ph type="subTitle" idx="1"/>
          </p:nvPr>
        </p:nvSpPr>
        <p:spPr/>
        <p:txBody>
          <a:bodyPr/>
          <a:lstStyle/>
          <a:p>
            <a:endParaRPr lang="en-NZ" dirty="0"/>
          </a:p>
        </p:txBody>
      </p:sp>
      <p:sp>
        <p:nvSpPr>
          <p:cNvPr id="14" name="Rectangle 13">
            <a:extLst>
              <a:ext uri="{FF2B5EF4-FFF2-40B4-BE49-F238E27FC236}">
                <a16:creationId xmlns:a16="http://schemas.microsoft.com/office/drawing/2014/main" id="{D024A8DD-7AF6-4087-09C2-EF22DC3C6FAE}"/>
              </a:ext>
            </a:extLst>
          </p:cNvPr>
          <p:cNvSpPr/>
          <p:nvPr/>
        </p:nvSpPr>
        <p:spPr>
          <a:xfrm>
            <a:off x="3202833" y="135904"/>
            <a:ext cx="63834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How about Taranaki?</a:t>
            </a:r>
          </a:p>
        </p:txBody>
      </p:sp>
      <p:pic>
        <p:nvPicPr>
          <p:cNvPr id="6" name="Picture 5">
            <a:extLst>
              <a:ext uri="{FF2B5EF4-FFF2-40B4-BE49-F238E27FC236}">
                <a16:creationId xmlns:a16="http://schemas.microsoft.com/office/drawing/2014/main" id="{3C286960-5786-FAD0-81DD-41B1D2F9E04E}"/>
              </a:ext>
            </a:extLst>
          </p:cNvPr>
          <p:cNvPicPr>
            <a:picLocks noChangeAspect="1"/>
          </p:cNvPicPr>
          <p:nvPr/>
        </p:nvPicPr>
        <p:blipFill>
          <a:blip r:embed="rId4"/>
          <a:stretch>
            <a:fillRect/>
          </a:stretch>
        </p:blipFill>
        <p:spPr>
          <a:xfrm>
            <a:off x="10731846" y="5351537"/>
            <a:ext cx="1210892" cy="1343472"/>
          </a:xfrm>
          <a:prstGeom prst="rect">
            <a:avLst/>
          </a:prstGeom>
        </p:spPr>
      </p:pic>
    </p:spTree>
    <p:extLst>
      <p:ext uri="{BB962C8B-B14F-4D97-AF65-F5344CB8AC3E}">
        <p14:creationId xmlns:p14="http://schemas.microsoft.com/office/powerpoint/2010/main" val="38819342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810C9-9D2A-3A8F-6ACC-08E0ECBEB2A5}"/>
              </a:ext>
            </a:extLst>
          </p:cNvPr>
          <p:cNvPicPr>
            <a:picLocks noChangeAspect="1"/>
          </p:cNvPicPr>
          <p:nvPr/>
        </p:nvPicPr>
        <p:blipFill>
          <a:blip r:embed="rId3"/>
          <a:stretch>
            <a:fillRect/>
          </a:stretch>
        </p:blipFill>
        <p:spPr>
          <a:xfrm rot="10800000">
            <a:off x="0" y="5514529"/>
            <a:ext cx="12192000" cy="1343471"/>
          </a:xfrm>
          <a:prstGeom prst="rect">
            <a:avLst/>
          </a:prstGeom>
        </p:spPr>
      </p:pic>
      <p:pic>
        <p:nvPicPr>
          <p:cNvPr id="6" name="Picture 5">
            <a:extLst>
              <a:ext uri="{FF2B5EF4-FFF2-40B4-BE49-F238E27FC236}">
                <a16:creationId xmlns:a16="http://schemas.microsoft.com/office/drawing/2014/main" id="{A21D8AFB-DAC3-B897-B311-14A6A953D4AC}"/>
              </a:ext>
            </a:extLst>
          </p:cNvPr>
          <p:cNvPicPr>
            <a:picLocks noChangeAspect="1"/>
          </p:cNvPicPr>
          <p:nvPr/>
        </p:nvPicPr>
        <p:blipFill>
          <a:blip r:embed="rId4"/>
          <a:stretch>
            <a:fillRect/>
          </a:stretch>
        </p:blipFill>
        <p:spPr>
          <a:xfrm>
            <a:off x="2587589" y="4005064"/>
            <a:ext cx="7016821" cy="1860730"/>
          </a:xfrm>
          <a:prstGeom prst="rect">
            <a:avLst/>
          </a:prstGeom>
        </p:spPr>
      </p:pic>
      <p:sp>
        <p:nvSpPr>
          <p:cNvPr id="3" name="Subtitle 2"/>
          <p:cNvSpPr>
            <a:spLocks noGrp="1"/>
          </p:cNvSpPr>
          <p:nvPr>
            <p:ph type="subTitle" idx="1"/>
          </p:nvPr>
        </p:nvSpPr>
        <p:spPr>
          <a:xfrm>
            <a:off x="356766" y="1700808"/>
            <a:ext cx="11499874" cy="2805609"/>
          </a:xfrm>
        </p:spPr>
        <p:txBody>
          <a:bodyPr>
            <a:normAutofit/>
          </a:bodyPr>
          <a:lstStyle/>
          <a:p>
            <a:pPr marL="457200" indent="-457200" algn="l">
              <a:buFont typeface="Arial" panose="020B0604020202020204" pitchFamily="34" charset="0"/>
              <a:buChar char="•"/>
            </a:pPr>
            <a:r>
              <a:rPr lang="en-US" sz="1700" dirty="0">
                <a:solidFill>
                  <a:schemeClr val="tx1"/>
                </a:solidFill>
              </a:rPr>
              <a:t>TM Consultants, ARA Institute of Technology and a final year Civil Engineering Student created a project to evaluate the performance of Crushed Glass (CG) with respect to 2A sand when treating primary treated effluent. </a:t>
            </a:r>
          </a:p>
          <a:p>
            <a:pPr marL="457200" indent="-457200" algn="l">
              <a:buFont typeface="Arial" panose="020B0604020202020204" pitchFamily="34" charset="0"/>
              <a:buChar char="•"/>
            </a:pPr>
            <a:r>
              <a:rPr lang="en-US" sz="1700" dirty="0">
                <a:solidFill>
                  <a:schemeClr val="tx1"/>
                </a:solidFill>
              </a:rPr>
              <a:t>A test rig was designed and constructed to simulate the environment of the sand column in a discharge control trench. </a:t>
            </a:r>
          </a:p>
          <a:p>
            <a:pPr marL="457200" indent="-457200" algn="l">
              <a:buFont typeface="Arial" panose="020B0604020202020204" pitchFamily="34" charset="0"/>
              <a:buChar char="•"/>
            </a:pPr>
            <a:r>
              <a:rPr lang="en-US" sz="1700" dirty="0">
                <a:solidFill>
                  <a:schemeClr val="tx1"/>
                </a:solidFill>
              </a:rPr>
              <a:t>The treatment efficiency of three filters was recorded and compared in this study. </a:t>
            </a:r>
          </a:p>
          <a:p>
            <a:pPr marL="457200" indent="-457200" algn="l">
              <a:buFont typeface="Arial" panose="020B0604020202020204" pitchFamily="34" charset="0"/>
              <a:buChar char="•"/>
            </a:pPr>
            <a:r>
              <a:rPr lang="en-NZ" sz="1700" dirty="0">
                <a:solidFill>
                  <a:schemeClr val="tx1"/>
                </a:solidFill>
              </a:rPr>
              <a:t>As a control, 2A sand was loaded at 50mm/day.</a:t>
            </a:r>
          </a:p>
          <a:p>
            <a:pPr marL="457200" indent="-457200" algn="l">
              <a:buFont typeface="Arial" panose="020B0604020202020204" pitchFamily="34" charset="0"/>
              <a:buChar char="•"/>
            </a:pPr>
            <a:r>
              <a:rPr lang="en-NZ" sz="1700" dirty="0">
                <a:solidFill>
                  <a:schemeClr val="tx1"/>
                </a:solidFill>
              </a:rPr>
              <a:t>Crushed glass was loaded at both 25mm/day and 50mm/day.</a:t>
            </a:r>
          </a:p>
        </p:txBody>
      </p:sp>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PROJECT BRIEF</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Tree>
    <p:extLst>
      <p:ext uri="{BB962C8B-B14F-4D97-AF65-F5344CB8AC3E}">
        <p14:creationId xmlns:p14="http://schemas.microsoft.com/office/powerpoint/2010/main" val="234243516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2E508-D240-BC71-6255-0B21D8039FA7}"/>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METHODOLOGY AND TEST RIG</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6" name="Subtitle 5">
            <a:extLst>
              <a:ext uri="{FF2B5EF4-FFF2-40B4-BE49-F238E27FC236}">
                <a16:creationId xmlns:a16="http://schemas.microsoft.com/office/drawing/2014/main" id="{D124E365-F09E-4A9D-9079-6DA2387B7A15}"/>
              </a:ext>
            </a:extLst>
          </p:cNvPr>
          <p:cNvSpPr>
            <a:spLocks noGrp="1"/>
          </p:cNvSpPr>
          <p:nvPr>
            <p:ph type="subTitle" idx="1"/>
          </p:nvPr>
        </p:nvSpPr>
        <p:spPr/>
        <p:txBody>
          <a:bodyPr/>
          <a:lstStyle/>
          <a:p>
            <a:endParaRPr lang="en-NZ" dirty="0"/>
          </a:p>
        </p:txBody>
      </p:sp>
      <p:pic>
        <p:nvPicPr>
          <p:cNvPr id="7" name="Picture 10" descr="Diagram&#10;&#10;Description automatically generated">
            <a:extLst>
              <a:ext uri="{FF2B5EF4-FFF2-40B4-BE49-F238E27FC236}">
                <a16:creationId xmlns:a16="http://schemas.microsoft.com/office/drawing/2014/main" id="{0E26DA7F-7541-4B54-9DFB-A73B080848B1}"/>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883532" y="1484784"/>
            <a:ext cx="8424936" cy="5286648"/>
          </a:xfrm>
          <a:prstGeom prst="rect">
            <a:avLst/>
          </a:prstGeom>
        </p:spPr>
      </p:pic>
    </p:spTree>
    <p:extLst>
      <p:ext uri="{BB962C8B-B14F-4D97-AF65-F5344CB8AC3E}">
        <p14:creationId xmlns:p14="http://schemas.microsoft.com/office/powerpoint/2010/main" val="174265996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9A112-CBFA-7A1C-F2E6-8D986A37CFCF}"/>
              </a:ext>
            </a:extLst>
          </p:cNvPr>
          <p:cNvPicPr>
            <a:picLocks noChangeAspect="1"/>
          </p:cNvPicPr>
          <p:nvPr/>
        </p:nvPicPr>
        <p:blipFill>
          <a:blip r:embed="rId3"/>
          <a:stretch>
            <a:fillRect/>
          </a:stretch>
        </p:blipFill>
        <p:spPr>
          <a:xfrm rot="10800000">
            <a:off x="0" y="5514529"/>
            <a:ext cx="12192000" cy="1343471"/>
          </a:xfrm>
          <a:prstGeom prst="rect">
            <a:avLst/>
          </a:prstGeom>
        </p:spPr>
      </p:pic>
      <p:sp>
        <p:nvSpPr>
          <p:cNvPr id="9" name="Title 1">
            <a:extLst>
              <a:ext uri="{FF2B5EF4-FFF2-40B4-BE49-F238E27FC236}">
                <a16:creationId xmlns:a16="http://schemas.microsoft.com/office/drawing/2014/main" id="{F822512B-07BC-4F81-B4C4-F906FCD0ABDB}"/>
              </a:ext>
            </a:extLst>
          </p:cNvPr>
          <p:cNvSpPr txBox="1">
            <a:spLocks/>
          </p:cNvSpPr>
          <p:nvPr/>
        </p:nvSpPr>
        <p:spPr>
          <a:xfrm>
            <a:off x="335360" y="260649"/>
            <a:ext cx="115212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b="1" dirty="0"/>
              <a:t>ACTUAL SAMPLES</a:t>
            </a:r>
          </a:p>
        </p:txBody>
      </p:sp>
      <p:sp>
        <p:nvSpPr>
          <p:cNvPr id="11" name="Rectangle 2">
            <a:extLst>
              <a:ext uri="{FF2B5EF4-FFF2-40B4-BE49-F238E27FC236}">
                <a16:creationId xmlns:a16="http://schemas.microsoft.com/office/drawing/2014/main" id="{3652E0E4-DFB7-44E5-9771-4517653742A1}"/>
              </a:ext>
            </a:extLst>
          </p:cNvPr>
          <p:cNvSpPr>
            <a:spLocks noChangeArrowheads="1"/>
          </p:cNvSpPr>
          <p:nvPr/>
        </p:nvSpPr>
        <p:spPr bwMode="auto">
          <a:xfrm>
            <a:off x="335360" y="548680"/>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12" name="Rectangle 2">
            <a:extLst>
              <a:ext uri="{FF2B5EF4-FFF2-40B4-BE49-F238E27FC236}">
                <a16:creationId xmlns:a16="http://schemas.microsoft.com/office/drawing/2014/main" id="{7200AB98-47FE-4290-A9A1-4461DC4989ED}"/>
              </a:ext>
            </a:extLst>
          </p:cNvPr>
          <p:cNvSpPr>
            <a:spLocks noChangeArrowheads="1"/>
          </p:cNvSpPr>
          <p:nvPr/>
        </p:nvSpPr>
        <p:spPr bwMode="auto">
          <a:xfrm>
            <a:off x="335360" y="1412776"/>
            <a:ext cx="11521280" cy="72008"/>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sp>
        <p:nvSpPr>
          <p:cNvPr id="6" name="Subtitle 5">
            <a:extLst>
              <a:ext uri="{FF2B5EF4-FFF2-40B4-BE49-F238E27FC236}">
                <a16:creationId xmlns:a16="http://schemas.microsoft.com/office/drawing/2014/main" id="{D124E365-F09E-4A9D-9079-6DA2387B7A15}"/>
              </a:ext>
            </a:extLst>
          </p:cNvPr>
          <p:cNvSpPr>
            <a:spLocks noGrp="1"/>
          </p:cNvSpPr>
          <p:nvPr>
            <p:ph type="subTitle" idx="1"/>
          </p:nvPr>
        </p:nvSpPr>
        <p:spPr/>
        <p:txBody>
          <a:bodyPr/>
          <a:lstStyle/>
          <a:p>
            <a:endParaRPr lang="en-NZ" dirty="0"/>
          </a:p>
        </p:txBody>
      </p:sp>
      <p:pic>
        <p:nvPicPr>
          <p:cNvPr id="13" name="Picture 2">
            <a:extLst>
              <a:ext uri="{FF2B5EF4-FFF2-40B4-BE49-F238E27FC236}">
                <a16:creationId xmlns:a16="http://schemas.microsoft.com/office/drawing/2014/main" id="{DE5620FB-BC34-4083-AACA-9A7A8987921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1682388" y="1496968"/>
            <a:ext cx="8827224" cy="5256584"/>
          </a:xfrm>
          <a:prstGeom prst="roundRect">
            <a:avLst>
              <a:gd name="adj" fmla="val 0"/>
            </a:avLst>
          </a:prstGeom>
          <a:solidFill>
            <a:srgbClr val="FFFFFF">
              <a:shade val="85000"/>
            </a:srgbClr>
          </a:solidFill>
          <a:ln>
            <a:noFill/>
          </a:ln>
          <a:effectLst/>
        </p:spPr>
      </p:pic>
    </p:spTree>
    <p:extLst>
      <p:ext uri="{BB962C8B-B14F-4D97-AF65-F5344CB8AC3E}">
        <p14:creationId xmlns:p14="http://schemas.microsoft.com/office/powerpoint/2010/main" val="3159366234"/>
      </p:ext>
    </p:extLst>
  </p:cSld>
  <p:clrMapOvr>
    <a:masterClrMapping/>
  </p:clrMapOvr>
  <p:transition spd="med">
    <p:pull/>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2124</Words>
  <Application>Microsoft Office PowerPoint</Application>
  <PresentationFormat>Widescreen</PresentationFormat>
  <Paragraphs>184</Paragraphs>
  <Slides>26</Slides>
  <Notes>25</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Calibri Light</vt:lpstr>
      <vt:lpstr>2_Office Theme</vt:lpstr>
      <vt:lpstr>1_Office Theme</vt:lpstr>
      <vt:lpstr>TMCo CRUSHED GLASS PRESENTATION A SUITABLE ALTERNATIVE TO 2A SAND?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WASTEWATER AND SUSTAINABILITY?</dc:title>
  <dc:creator>Marc Jensen</dc:creator>
  <cp:lastModifiedBy>Marc Jensen</cp:lastModifiedBy>
  <cp:revision>23</cp:revision>
  <dcterms:created xsi:type="dcterms:W3CDTF">2019-12-11T19:35:56Z</dcterms:created>
  <dcterms:modified xsi:type="dcterms:W3CDTF">2022-10-05T09:40:27Z</dcterms:modified>
</cp:coreProperties>
</file>