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23"/>
  </p:notesMasterIdLst>
  <p:sldIdLst>
    <p:sldId id="275" r:id="rId6"/>
    <p:sldId id="5908" r:id="rId7"/>
    <p:sldId id="6094" r:id="rId8"/>
    <p:sldId id="257" r:id="rId9"/>
    <p:sldId id="6030" r:id="rId10"/>
    <p:sldId id="296" r:id="rId11"/>
    <p:sldId id="5922" r:id="rId12"/>
    <p:sldId id="6153" r:id="rId13"/>
    <p:sldId id="6141" r:id="rId14"/>
    <p:sldId id="5901" r:id="rId15"/>
    <p:sldId id="6146" r:id="rId16"/>
    <p:sldId id="6148" r:id="rId17"/>
    <p:sldId id="6154" r:id="rId18"/>
    <p:sldId id="6155" r:id="rId19"/>
    <p:sldId id="6158" r:id="rId20"/>
    <p:sldId id="6156" r:id="rId21"/>
    <p:sldId id="5902" r:id="rId2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F9AF58-E48D-89C6-7D47-A6519FAD24BC}" name="Leanna Bruce" initials="LB" userId="S::leanna.bruce@taumataarowai.govt.nz::756170ed-c8f0-41bc-81cd-ed65af0d83bb" providerId="AD"/>
  <p188:author id="{C1E67B70-835A-B122-8E6D-2F22FB95E27B}" name="Isobel Oldfield" initials="IO" userId="S::isobel.oldfield@taumataarowai.govt.nz::ab88bd1c-3396-47e5-bd77-51cc471bf3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C5"/>
    <a:srgbClr val="58C5C7"/>
    <a:srgbClr val="007E9E"/>
    <a:srgbClr val="94D6DA"/>
    <a:srgbClr val="00B1E3"/>
    <a:srgbClr val="F15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F83DF-8513-41AC-ABB8-438971C539DD}" type="doc">
      <dgm:prSet loTypeId="urn:microsoft.com/office/officeart/2005/8/layout/chevronAccent+Icon" loCatId="officeonline" qsTypeId="urn:microsoft.com/office/officeart/2005/8/quickstyle/simple1" qsCatId="simple" csTypeId="urn:microsoft.com/office/officeart/2005/8/colors/accent1_2" csCatId="accent1" phldr="1"/>
      <dgm:spPr/>
      <dgm:t>
        <a:bodyPr/>
        <a:lstStyle/>
        <a:p>
          <a:endParaRPr lang="en-NZ"/>
        </a:p>
      </dgm:t>
    </dgm:pt>
    <dgm:pt modelId="{70BE0B7F-197E-4E7D-AA99-1E1C35F27D7E}">
      <dgm:prSet phldrT="[Text]"/>
      <dgm:spPr>
        <a:ln>
          <a:solidFill>
            <a:srgbClr val="007E9E"/>
          </a:solidFill>
        </a:ln>
      </dgm:spPr>
      <dgm:t>
        <a:bodyPr/>
        <a:lstStyle/>
        <a:p>
          <a:r>
            <a:rPr lang="en-NZ"/>
            <a:t>2022</a:t>
          </a:r>
        </a:p>
      </dgm:t>
    </dgm:pt>
    <dgm:pt modelId="{BCC743F2-B27A-4140-81EF-C7BC3E0286F9}" type="parTrans" cxnId="{E8681A49-6E89-40B1-B2E0-0D7072756ACE}">
      <dgm:prSet/>
      <dgm:spPr/>
      <dgm:t>
        <a:bodyPr/>
        <a:lstStyle/>
        <a:p>
          <a:endParaRPr lang="en-NZ"/>
        </a:p>
      </dgm:t>
    </dgm:pt>
    <dgm:pt modelId="{8547A6A3-DB9F-4401-8362-4F47066C8721}" type="sibTrans" cxnId="{E8681A49-6E89-40B1-B2E0-0D7072756ACE}">
      <dgm:prSet/>
      <dgm:spPr/>
      <dgm:t>
        <a:bodyPr/>
        <a:lstStyle/>
        <a:p>
          <a:endParaRPr lang="en-NZ"/>
        </a:p>
      </dgm:t>
    </dgm:pt>
    <dgm:pt modelId="{9E358797-B79A-4998-9DCD-85786F007A81}">
      <dgm:prSet phldrT="[Text]"/>
      <dgm:spPr>
        <a:ln>
          <a:solidFill>
            <a:srgbClr val="007E9E"/>
          </a:solidFill>
        </a:ln>
      </dgm:spPr>
      <dgm:t>
        <a:bodyPr/>
        <a:lstStyle/>
        <a:p>
          <a:r>
            <a:rPr lang="en-NZ"/>
            <a:t>October 2023</a:t>
          </a:r>
        </a:p>
      </dgm:t>
    </dgm:pt>
    <dgm:pt modelId="{437BE242-53A5-4390-BBB5-F974D642D125}" type="parTrans" cxnId="{BE841CD0-D9BD-429B-91DD-35425A5E9974}">
      <dgm:prSet/>
      <dgm:spPr/>
      <dgm:t>
        <a:bodyPr/>
        <a:lstStyle/>
        <a:p>
          <a:endParaRPr lang="en-NZ"/>
        </a:p>
      </dgm:t>
    </dgm:pt>
    <dgm:pt modelId="{A3F959FE-084C-4F6D-8ADC-4523C669C21F}" type="sibTrans" cxnId="{BE841CD0-D9BD-429B-91DD-35425A5E9974}">
      <dgm:prSet/>
      <dgm:spPr/>
      <dgm:t>
        <a:bodyPr/>
        <a:lstStyle/>
        <a:p>
          <a:endParaRPr lang="en-NZ"/>
        </a:p>
      </dgm:t>
    </dgm:pt>
    <dgm:pt modelId="{42B3EB27-95C1-4480-8357-833E1F80AAD2}">
      <dgm:prSet phldrT="[Text]"/>
      <dgm:spPr>
        <a:ln>
          <a:solidFill>
            <a:srgbClr val="007E9E"/>
          </a:solidFill>
        </a:ln>
      </dgm:spPr>
      <dgm:t>
        <a:bodyPr/>
        <a:lstStyle/>
        <a:p>
          <a:r>
            <a:rPr lang="en-NZ"/>
            <a:t>July 2024</a:t>
          </a:r>
        </a:p>
      </dgm:t>
    </dgm:pt>
    <dgm:pt modelId="{67574773-DF92-4FD5-BF6F-DD0DA0F92077}" type="parTrans" cxnId="{90E40F08-AAC6-41DE-B23E-520E0FFA2B99}">
      <dgm:prSet/>
      <dgm:spPr/>
      <dgm:t>
        <a:bodyPr/>
        <a:lstStyle/>
        <a:p>
          <a:endParaRPr lang="en-NZ"/>
        </a:p>
      </dgm:t>
    </dgm:pt>
    <dgm:pt modelId="{0F698CB1-8F4F-4115-B2C6-EFCEDEC82BDD}" type="sibTrans" cxnId="{90E40F08-AAC6-41DE-B23E-520E0FFA2B99}">
      <dgm:prSet/>
      <dgm:spPr/>
      <dgm:t>
        <a:bodyPr/>
        <a:lstStyle/>
        <a:p>
          <a:endParaRPr lang="en-NZ"/>
        </a:p>
      </dgm:t>
    </dgm:pt>
    <dgm:pt modelId="{383A4BFF-65CC-4F1D-8B0E-B2B97D9ADDD2}" type="pres">
      <dgm:prSet presAssocID="{04AF83DF-8513-41AC-ABB8-438971C539DD}" presName="Name0" presStyleCnt="0">
        <dgm:presLayoutVars>
          <dgm:dir/>
          <dgm:resizeHandles val="exact"/>
        </dgm:presLayoutVars>
      </dgm:prSet>
      <dgm:spPr/>
    </dgm:pt>
    <dgm:pt modelId="{96DC9547-5A6F-4CAA-A37B-5615FC491767}" type="pres">
      <dgm:prSet presAssocID="{70BE0B7F-197E-4E7D-AA99-1E1C35F27D7E}" presName="composite" presStyleCnt="0"/>
      <dgm:spPr/>
    </dgm:pt>
    <dgm:pt modelId="{19A68415-8244-4FA7-A071-7A8F91B0ADB8}" type="pres">
      <dgm:prSet presAssocID="{70BE0B7F-197E-4E7D-AA99-1E1C35F27D7E}" presName="bgChev" presStyleLbl="node1" presStyleIdx="0" presStyleCnt="3"/>
      <dgm:spPr>
        <a:solidFill>
          <a:srgbClr val="94D6DA"/>
        </a:solidFill>
      </dgm:spPr>
    </dgm:pt>
    <dgm:pt modelId="{910084E3-23A9-4D86-BFA5-1EDF3B480FE6}" type="pres">
      <dgm:prSet presAssocID="{70BE0B7F-197E-4E7D-AA99-1E1C35F27D7E}" presName="txNode" presStyleLbl="fgAcc1" presStyleIdx="0" presStyleCnt="3" custScaleX="115175" custScaleY="104663">
        <dgm:presLayoutVars>
          <dgm:bulletEnabled val="1"/>
        </dgm:presLayoutVars>
      </dgm:prSet>
      <dgm:spPr/>
    </dgm:pt>
    <dgm:pt modelId="{D2E193DA-51DD-4195-9969-27C9FFF58526}" type="pres">
      <dgm:prSet presAssocID="{8547A6A3-DB9F-4401-8362-4F47066C8721}" presName="compositeSpace" presStyleCnt="0"/>
      <dgm:spPr/>
    </dgm:pt>
    <dgm:pt modelId="{9CDDC323-7917-472E-8BAC-93A132EC0471}" type="pres">
      <dgm:prSet presAssocID="{9E358797-B79A-4998-9DCD-85786F007A81}" presName="composite" presStyleCnt="0"/>
      <dgm:spPr/>
    </dgm:pt>
    <dgm:pt modelId="{6F2AB1F4-4FAE-4896-B78F-00AD8E5D342C}" type="pres">
      <dgm:prSet presAssocID="{9E358797-B79A-4998-9DCD-85786F007A81}" presName="bgChev" presStyleLbl="node1" presStyleIdx="1" presStyleCnt="3"/>
      <dgm:spPr>
        <a:solidFill>
          <a:srgbClr val="94D6DA"/>
        </a:solidFill>
      </dgm:spPr>
    </dgm:pt>
    <dgm:pt modelId="{2AD067F3-11C7-44A9-A12E-62C9183482EC}" type="pres">
      <dgm:prSet presAssocID="{9E358797-B79A-4998-9DCD-85786F007A81}" presName="txNode" presStyleLbl="fgAcc1" presStyleIdx="1" presStyleCnt="3" custScaleX="114810" custScaleY="104663">
        <dgm:presLayoutVars>
          <dgm:bulletEnabled val="1"/>
        </dgm:presLayoutVars>
      </dgm:prSet>
      <dgm:spPr/>
    </dgm:pt>
    <dgm:pt modelId="{818D67E0-4326-41AD-90ED-F832640F1CA0}" type="pres">
      <dgm:prSet presAssocID="{A3F959FE-084C-4F6D-8ADC-4523C669C21F}" presName="compositeSpace" presStyleCnt="0"/>
      <dgm:spPr/>
    </dgm:pt>
    <dgm:pt modelId="{CF6DEEE0-F878-4355-9615-B1108139C79D}" type="pres">
      <dgm:prSet presAssocID="{42B3EB27-95C1-4480-8357-833E1F80AAD2}" presName="composite" presStyleCnt="0"/>
      <dgm:spPr/>
    </dgm:pt>
    <dgm:pt modelId="{E902EFA1-FBEF-4FE7-B35D-B70B757E85FE}" type="pres">
      <dgm:prSet presAssocID="{42B3EB27-95C1-4480-8357-833E1F80AAD2}" presName="bgChev" presStyleLbl="node1" presStyleIdx="2" presStyleCnt="3"/>
      <dgm:spPr>
        <a:solidFill>
          <a:srgbClr val="94D6DA"/>
        </a:solidFill>
      </dgm:spPr>
    </dgm:pt>
    <dgm:pt modelId="{6150AE93-CCB6-47B7-B0CB-BABB6111F07A}" type="pres">
      <dgm:prSet presAssocID="{42B3EB27-95C1-4480-8357-833E1F80AAD2}" presName="txNode" presStyleLbl="fgAcc1" presStyleIdx="2" presStyleCnt="3" custScaleX="113906" custScaleY="104331">
        <dgm:presLayoutVars>
          <dgm:bulletEnabled val="1"/>
        </dgm:presLayoutVars>
      </dgm:prSet>
      <dgm:spPr/>
    </dgm:pt>
  </dgm:ptLst>
  <dgm:cxnLst>
    <dgm:cxn modelId="{90E40F08-AAC6-41DE-B23E-520E0FFA2B99}" srcId="{04AF83DF-8513-41AC-ABB8-438971C539DD}" destId="{42B3EB27-95C1-4480-8357-833E1F80AAD2}" srcOrd="2" destOrd="0" parTransId="{67574773-DF92-4FD5-BF6F-DD0DA0F92077}" sibTransId="{0F698CB1-8F4F-4115-B2C6-EFCEDEC82BDD}"/>
    <dgm:cxn modelId="{B866082C-7C6D-4012-8165-4C23E1ADD811}" type="presOf" srcId="{70BE0B7F-197E-4E7D-AA99-1E1C35F27D7E}" destId="{910084E3-23A9-4D86-BFA5-1EDF3B480FE6}" srcOrd="0" destOrd="0" presId="urn:microsoft.com/office/officeart/2005/8/layout/chevronAccent+Icon"/>
    <dgm:cxn modelId="{66BC693A-29C7-4AF1-8079-68A31CD6595D}" type="presOf" srcId="{9E358797-B79A-4998-9DCD-85786F007A81}" destId="{2AD067F3-11C7-44A9-A12E-62C9183482EC}" srcOrd="0" destOrd="0" presId="urn:microsoft.com/office/officeart/2005/8/layout/chevronAccent+Icon"/>
    <dgm:cxn modelId="{A05B173C-9658-4C47-A4AE-D67D440A1222}" type="presOf" srcId="{42B3EB27-95C1-4480-8357-833E1F80AAD2}" destId="{6150AE93-CCB6-47B7-B0CB-BABB6111F07A}" srcOrd="0" destOrd="0" presId="urn:microsoft.com/office/officeart/2005/8/layout/chevronAccent+Icon"/>
    <dgm:cxn modelId="{E8681A49-6E89-40B1-B2E0-0D7072756ACE}" srcId="{04AF83DF-8513-41AC-ABB8-438971C539DD}" destId="{70BE0B7F-197E-4E7D-AA99-1E1C35F27D7E}" srcOrd="0" destOrd="0" parTransId="{BCC743F2-B27A-4140-81EF-C7BC3E0286F9}" sibTransId="{8547A6A3-DB9F-4401-8362-4F47066C8721}"/>
    <dgm:cxn modelId="{C8A76A70-BDE0-4422-8A8A-0DEA9EAF5E5E}" type="presOf" srcId="{04AF83DF-8513-41AC-ABB8-438971C539DD}" destId="{383A4BFF-65CC-4F1D-8B0E-B2B97D9ADDD2}" srcOrd="0" destOrd="0" presId="urn:microsoft.com/office/officeart/2005/8/layout/chevronAccent+Icon"/>
    <dgm:cxn modelId="{BE841CD0-D9BD-429B-91DD-35425A5E9974}" srcId="{04AF83DF-8513-41AC-ABB8-438971C539DD}" destId="{9E358797-B79A-4998-9DCD-85786F007A81}" srcOrd="1" destOrd="0" parTransId="{437BE242-53A5-4390-BBB5-F974D642D125}" sibTransId="{A3F959FE-084C-4F6D-8ADC-4523C669C21F}"/>
    <dgm:cxn modelId="{B862BCEE-5942-4305-8746-D2FDAB059EDA}" type="presParOf" srcId="{383A4BFF-65CC-4F1D-8B0E-B2B97D9ADDD2}" destId="{96DC9547-5A6F-4CAA-A37B-5615FC491767}" srcOrd="0" destOrd="0" presId="urn:microsoft.com/office/officeart/2005/8/layout/chevronAccent+Icon"/>
    <dgm:cxn modelId="{B6EF713D-6DB2-4207-9261-BF1C0FAC230F}" type="presParOf" srcId="{96DC9547-5A6F-4CAA-A37B-5615FC491767}" destId="{19A68415-8244-4FA7-A071-7A8F91B0ADB8}" srcOrd="0" destOrd="0" presId="urn:microsoft.com/office/officeart/2005/8/layout/chevronAccent+Icon"/>
    <dgm:cxn modelId="{D96608C7-DE4E-4E27-A430-5ACD5BD89849}" type="presParOf" srcId="{96DC9547-5A6F-4CAA-A37B-5615FC491767}" destId="{910084E3-23A9-4D86-BFA5-1EDF3B480FE6}" srcOrd="1" destOrd="0" presId="urn:microsoft.com/office/officeart/2005/8/layout/chevronAccent+Icon"/>
    <dgm:cxn modelId="{FA600F7B-93EE-4979-BE0F-9325BC69DD45}" type="presParOf" srcId="{383A4BFF-65CC-4F1D-8B0E-B2B97D9ADDD2}" destId="{D2E193DA-51DD-4195-9969-27C9FFF58526}" srcOrd="1" destOrd="0" presId="urn:microsoft.com/office/officeart/2005/8/layout/chevronAccent+Icon"/>
    <dgm:cxn modelId="{AC488ED3-7F3C-4C4F-9FB2-CFD72D74BE31}" type="presParOf" srcId="{383A4BFF-65CC-4F1D-8B0E-B2B97D9ADDD2}" destId="{9CDDC323-7917-472E-8BAC-93A132EC0471}" srcOrd="2" destOrd="0" presId="urn:microsoft.com/office/officeart/2005/8/layout/chevronAccent+Icon"/>
    <dgm:cxn modelId="{823D81F7-542D-458B-B8FE-AD26727F0052}" type="presParOf" srcId="{9CDDC323-7917-472E-8BAC-93A132EC0471}" destId="{6F2AB1F4-4FAE-4896-B78F-00AD8E5D342C}" srcOrd="0" destOrd="0" presId="urn:microsoft.com/office/officeart/2005/8/layout/chevronAccent+Icon"/>
    <dgm:cxn modelId="{D6E913A5-319B-4617-9F64-12B09CCCD73E}" type="presParOf" srcId="{9CDDC323-7917-472E-8BAC-93A132EC0471}" destId="{2AD067F3-11C7-44A9-A12E-62C9183482EC}" srcOrd="1" destOrd="0" presId="urn:microsoft.com/office/officeart/2005/8/layout/chevronAccent+Icon"/>
    <dgm:cxn modelId="{504BBE54-B02D-4346-BC4C-BD7E8A7D4486}" type="presParOf" srcId="{383A4BFF-65CC-4F1D-8B0E-B2B97D9ADDD2}" destId="{818D67E0-4326-41AD-90ED-F832640F1CA0}" srcOrd="3" destOrd="0" presId="urn:microsoft.com/office/officeart/2005/8/layout/chevronAccent+Icon"/>
    <dgm:cxn modelId="{C4C2247B-0B34-4916-907B-003D7E529DC0}" type="presParOf" srcId="{383A4BFF-65CC-4F1D-8B0E-B2B97D9ADDD2}" destId="{CF6DEEE0-F878-4355-9615-B1108139C79D}" srcOrd="4" destOrd="0" presId="urn:microsoft.com/office/officeart/2005/8/layout/chevronAccent+Icon"/>
    <dgm:cxn modelId="{CA09B1F9-A936-4046-BB79-761CC483AF5D}" type="presParOf" srcId="{CF6DEEE0-F878-4355-9615-B1108139C79D}" destId="{E902EFA1-FBEF-4FE7-B35D-B70B757E85FE}" srcOrd="0" destOrd="0" presId="urn:microsoft.com/office/officeart/2005/8/layout/chevronAccent+Icon"/>
    <dgm:cxn modelId="{6256212E-0628-43EA-9AC8-EABE645518B4}" type="presParOf" srcId="{CF6DEEE0-F878-4355-9615-B1108139C79D}" destId="{6150AE93-CCB6-47B7-B0CB-BABB6111F07A}"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68415-8244-4FA7-A071-7A8F91B0ADB8}">
      <dsp:nvSpPr>
        <dsp:cNvPr id="0" name=""/>
        <dsp:cNvSpPr/>
      </dsp:nvSpPr>
      <dsp:spPr>
        <a:xfrm>
          <a:off x="3258" y="2237867"/>
          <a:ext cx="2432761" cy="939045"/>
        </a:xfrm>
        <a:prstGeom prst="chevron">
          <a:avLst>
            <a:gd name="adj" fmla="val 40000"/>
          </a:avLst>
        </a:prstGeom>
        <a:solidFill>
          <a:srgbClr val="94D6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084E3-23A9-4D86-BFA5-1EDF3B480FE6}">
      <dsp:nvSpPr>
        <dsp:cNvPr id="0" name=""/>
        <dsp:cNvSpPr/>
      </dsp:nvSpPr>
      <dsp:spPr>
        <a:xfrm>
          <a:off x="496122" y="2450735"/>
          <a:ext cx="2366076" cy="982833"/>
        </a:xfrm>
        <a:prstGeom prst="roundRect">
          <a:avLst>
            <a:gd name="adj" fmla="val 10000"/>
          </a:avLst>
        </a:prstGeom>
        <a:solidFill>
          <a:schemeClr val="lt1">
            <a:alpha val="90000"/>
            <a:hueOff val="0"/>
            <a:satOff val="0"/>
            <a:lumOff val="0"/>
            <a:alphaOff val="0"/>
          </a:schemeClr>
        </a:solidFill>
        <a:ln w="25400" cap="flat" cmpd="sng" algn="ctr">
          <a:solidFill>
            <a:srgbClr val="007E9E"/>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NZ" sz="2700" kern="1200"/>
            <a:t>2022</a:t>
          </a:r>
        </a:p>
      </dsp:txBody>
      <dsp:txXfrm>
        <a:off x="524908" y="2479521"/>
        <a:ext cx="2308504" cy="925261"/>
      </dsp:txXfrm>
    </dsp:sp>
    <dsp:sp modelId="{6F2AB1F4-4FAE-4896-B78F-00AD8E5D342C}">
      <dsp:nvSpPr>
        <dsp:cNvPr id="0" name=""/>
        <dsp:cNvSpPr/>
      </dsp:nvSpPr>
      <dsp:spPr>
        <a:xfrm>
          <a:off x="2937884" y="2237867"/>
          <a:ext cx="2432761" cy="939045"/>
        </a:xfrm>
        <a:prstGeom prst="chevron">
          <a:avLst>
            <a:gd name="adj" fmla="val 40000"/>
          </a:avLst>
        </a:prstGeom>
        <a:solidFill>
          <a:srgbClr val="94D6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067F3-11C7-44A9-A12E-62C9183482EC}">
      <dsp:nvSpPr>
        <dsp:cNvPr id="0" name=""/>
        <dsp:cNvSpPr/>
      </dsp:nvSpPr>
      <dsp:spPr>
        <a:xfrm>
          <a:off x="3434497" y="2450735"/>
          <a:ext cx="2358578" cy="982833"/>
        </a:xfrm>
        <a:prstGeom prst="roundRect">
          <a:avLst>
            <a:gd name="adj" fmla="val 10000"/>
          </a:avLst>
        </a:prstGeom>
        <a:solidFill>
          <a:schemeClr val="lt1">
            <a:alpha val="90000"/>
            <a:hueOff val="0"/>
            <a:satOff val="0"/>
            <a:lumOff val="0"/>
            <a:alphaOff val="0"/>
          </a:schemeClr>
        </a:solidFill>
        <a:ln w="25400" cap="flat" cmpd="sng" algn="ctr">
          <a:solidFill>
            <a:srgbClr val="007E9E"/>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NZ" sz="2700" kern="1200"/>
            <a:t>October 2023</a:t>
          </a:r>
        </a:p>
      </dsp:txBody>
      <dsp:txXfrm>
        <a:off x="3463283" y="2479521"/>
        <a:ext cx="2301006" cy="925261"/>
      </dsp:txXfrm>
    </dsp:sp>
    <dsp:sp modelId="{E902EFA1-FBEF-4FE7-B35D-B70B757E85FE}">
      <dsp:nvSpPr>
        <dsp:cNvPr id="0" name=""/>
        <dsp:cNvSpPr/>
      </dsp:nvSpPr>
      <dsp:spPr>
        <a:xfrm>
          <a:off x="5868761" y="2238647"/>
          <a:ext cx="2432761" cy="939045"/>
        </a:xfrm>
        <a:prstGeom prst="chevron">
          <a:avLst>
            <a:gd name="adj" fmla="val 40000"/>
          </a:avLst>
        </a:prstGeom>
        <a:solidFill>
          <a:srgbClr val="94D6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0AE93-CCB6-47B7-B0CB-BABB6111F07A}">
      <dsp:nvSpPr>
        <dsp:cNvPr id="0" name=""/>
        <dsp:cNvSpPr/>
      </dsp:nvSpPr>
      <dsp:spPr>
        <a:xfrm>
          <a:off x="6374660" y="2453073"/>
          <a:ext cx="2340006" cy="979715"/>
        </a:xfrm>
        <a:prstGeom prst="roundRect">
          <a:avLst>
            <a:gd name="adj" fmla="val 10000"/>
          </a:avLst>
        </a:prstGeom>
        <a:solidFill>
          <a:schemeClr val="lt1">
            <a:alpha val="90000"/>
            <a:hueOff val="0"/>
            <a:satOff val="0"/>
            <a:lumOff val="0"/>
            <a:alphaOff val="0"/>
          </a:schemeClr>
        </a:solidFill>
        <a:ln w="25400" cap="flat" cmpd="sng" algn="ctr">
          <a:solidFill>
            <a:srgbClr val="007E9E"/>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NZ" sz="2700" kern="1200"/>
            <a:t>July 2024</a:t>
          </a:r>
        </a:p>
      </dsp:txBody>
      <dsp:txXfrm>
        <a:off x="6403355" y="2481768"/>
        <a:ext cx="2282616" cy="9223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D88E7FEA-D29B-754F-BEA8-BF391B13FEA8}" type="datetimeFigureOut">
              <a:rPr lang="en-US" smtClean="0"/>
              <a:t>6/8/2022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8C18E7B5-397D-E340-A3B7-DFDFBFBFBC6D}" type="slidenum">
              <a:rPr lang="en-US" smtClean="0"/>
              <a:t>‹#›</a:t>
            </a:fld>
            <a:endParaRPr lang="en-US"/>
          </a:p>
        </p:txBody>
      </p:sp>
    </p:spTree>
    <p:extLst>
      <p:ext uri="{BB962C8B-B14F-4D97-AF65-F5344CB8AC3E}">
        <p14:creationId xmlns:p14="http://schemas.microsoft.com/office/powerpoint/2010/main" val="143688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a:cs typeface="Calibri"/>
              </a:rPr>
              <a:t>Your mihi plus Ko </a:t>
            </a:r>
            <a:r>
              <a:rPr lang="en-NZ" err="1">
                <a:cs typeface="Calibri"/>
              </a:rPr>
              <a:t>wai</a:t>
            </a:r>
            <a:r>
              <a:rPr lang="en-NZ">
                <a:cs typeface="Calibri"/>
              </a:rPr>
              <a:t>, ko au, ko </a:t>
            </a:r>
            <a:r>
              <a:rPr lang="en-NZ" err="1">
                <a:cs typeface="Calibri"/>
              </a:rPr>
              <a:t>tātou</a:t>
            </a:r>
            <a:endParaRPr lang="en-NZ">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2</a:t>
            </a:fld>
            <a:endParaRPr lang="en-US"/>
          </a:p>
        </p:txBody>
      </p:sp>
    </p:spTree>
    <p:extLst>
      <p:ext uri="{BB962C8B-B14F-4D97-AF65-F5344CB8AC3E}">
        <p14:creationId xmlns:p14="http://schemas.microsoft.com/office/powerpoint/2010/main" val="2756567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Ø"/>
            </a:pPr>
            <a:endParaRPr lang="en-NZ" sz="1200" b="1"/>
          </a:p>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1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Ø"/>
            </a:pPr>
            <a:endParaRPr lang="en-NZ" sz="1200" b="1"/>
          </a:p>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88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cs typeface="Calibri"/>
              </a:rPr>
              <a:t>We understand stormwater is complex and there are some uncertainties: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cs typeface="Calibri"/>
              </a:rPr>
              <a:t>Looking ahead, regional councils and TLA’s will still have a role to play.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a:solidFill>
                  <a:srgbClr val="000000"/>
                </a:solidFill>
                <a:latin typeface="Calibri"/>
                <a:cs typeface="Calibri"/>
              </a:rPr>
              <a:t>Don’t know where some of these things will land but the next six months will be a telling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a:solidFill>
                  <a:srgbClr val="000000"/>
                </a:solidFill>
                <a:latin typeface="Calibri"/>
                <a:cs typeface="Calibri"/>
              </a:rPr>
              <a:t>Even after the water services entities launch, there may still be some uncertainty.</a:t>
            </a:r>
            <a:endParaRPr lang="en-US" b="1">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15</a:t>
            </a:fld>
            <a:endParaRPr lang="en-US"/>
          </a:p>
        </p:txBody>
      </p:sp>
    </p:spTree>
    <p:extLst>
      <p:ext uri="{BB962C8B-B14F-4D97-AF65-F5344CB8AC3E}">
        <p14:creationId xmlns:p14="http://schemas.microsoft.com/office/powerpoint/2010/main" val="276346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16</a:t>
            </a:fld>
            <a:endParaRPr lang="en-US"/>
          </a:p>
        </p:txBody>
      </p:sp>
    </p:spTree>
    <p:extLst>
      <p:ext uri="{BB962C8B-B14F-4D97-AF65-F5344CB8AC3E}">
        <p14:creationId xmlns:p14="http://schemas.microsoft.com/office/powerpoint/2010/main" val="57032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61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r>
              <a:rPr lang="en-US" b="1">
                <a:cs typeface="Calibri"/>
              </a:rPr>
              <a:t>Bill</a:t>
            </a:r>
          </a:p>
          <a:p>
            <a:endParaRPr lang="en-US">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9157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1000"/>
              </a:spcBef>
              <a:spcAft>
                <a:spcPts val="1000"/>
              </a:spcAft>
              <a:buClr>
                <a:srgbClr val="00ABC5"/>
              </a:buClr>
              <a:buSzTx/>
              <a:buFont typeface="Arial" panose="020B0604020202020204" pitchFamily="34" charset="0"/>
              <a:buChar char="•"/>
              <a:tabLst/>
              <a:defRPr/>
            </a:pPr>
            <a:r>
              <a:rPr lang="en-US" sz="2400">
                <a:solidFill>
                  <a:srgbClr val="000000"/>
                </a:solidFill>
                <a:latin typeface="Calibri"/>
                <a:cs typeface="Calibri"/>
              </a:rPr>
              <a:t>Became the new water services regulator on 15 November 2021.</a:t>
            </a:r>
          </a:p>
          <a:p>
            <a:pPr marL="285750" marR="0" lvl="0" indent="-285750" algn="l" defTabSz="914400" rtl="0" eaLnBrk="1" fontAlgn="auto" latinLnBrk="0" hangingPunct="1">
              <a:lnSpc>
                <a:spcPct val="100000"/>
              </a:lnSpc>
              <a:spcBef>
                <a:spcPts val="1000"/>
              </a:spcBef>
              <a:spcAft>
                <a:spcPts val="1000"/>
              </a:spcAft>
              <a:buClr>
                <a:srgbClr val="00ABC5"/>
              </a:buClr>
              <a:buSzTx/>
              <a:buFont typeface="Arial" panose="020B0604020202020204" pitchFamily="34" charset="0"/>
              <a:buChar char="•"/>
              <a:tabLst/>
              <a:defRPr/>
            </a:pPr>
            <a:r>
              <a:rPr lang="en-US" sz="2400">
                <a:solidFill>
                  <a:srgbClr val="000000"/>
                </a:solidFill>
                <a:latin typeface="Calibri"/>
                <a:cs typeface="Calibri"/>
              </a:rPr>
              <a:t>So far, our focus has been on drinking water with provisions to stormwater and wastewater delayed until 4 October 2023.</a:t>
            </a:r>
          </a:p>
          <a:p>
            <a:pPr marL="285750" marR="0" lvl="0" indent="-285750" algn="l" defTabSz="914400" rtl="0" eaLnBrk="1" fontAlgn="auto" latinLnBrk="0" hangingPunct="1">
              <a:lnSpc>
                <a:spcPct val="100000"/>
              </a:lnSpc>
              <a:spcBef>
                <a:spcPts val="1000"/>
              </a:spcBef>
              <a:spcAft>
                <a:spcPts val="1000"/>
              </a:spcAft>
              <a:buClr>
                <a:srgbClr val="00ABC5"/>
              </a:buClr>
              <a:buSzTx/>
              <a:buFont typeface="Arial" panose="020B0604020202020204" pitchFamily="34" charset="0"/>
              <a:buChar char="•"/>
              <a:tabLst/>
              <a:defRPr/>
            </a:pPr>
            <a:r>
              <a:rPr lang="en-US" sz="2400">
                <a:solidFill>
                  <a:srgbClr val="000000"/>
                </a:solidFill>
                <a:latin typeface="Calibri"/>
                <a:cs typeface="Calibri"/>
              </a:rPr>
              <a:t>But I am not here to talk about drinking water, I’m going to talk about stormwater.</a:t>
            </a:r>
          </a:p>
          <a:p>
            <a:pPr marL="285750" marR="0" lvl="0" indent="-285750" algn="l" defTabSz="914400" rtl="0" eaLnBrk="1" fontAlgn="auto" latinLnBrk="0" hangingPunct="1">
              <a:lnSpc>
                <a:spcPct val="100000"/>
              </a:lnSpc>
              <a:spcBef>
                <a:spcPts val="1000"/>
              </a:spcBef>
              <a:spcAft>
                <a:spcPts val="1000"/>
              </a:spcAft>
              <a:buClr>
                <a:srgbClr val="00ABC5"/>
              </a:buClr>
              <a:buSzTx/>
              <a:buFont typeface="Arial" panose="020B0604020202020204" pitchFamily="34" charset="0"/>
              <a:buChar char="•"/>
              <a:tabLst/>
              <a:defRPr/>
            </a:pPr>
            <a:r>
              <a:rPr lang="en-US" sz="2400">
                <a:solidFill>
                  <a:srgbClr val="000000"/>
                </a:solidFill>
                <a:latin typeface="Calibri"/>
                <a:cs typeface="Calibri"/>
              </a:rPr>
              <a:t>Our role relating to stormwater is very different that our role as regulator of drinking water.</a:t>
            </a:r>
            <a:endParaRPr lang="en-US" sz="2400" i="1">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5</a:t>
            </a:fld>
            <a:endParaRPr lang="en-US"/>
          </a:p>
        </p:txBody>
      </p:sp>
    </p:spTree>
    <p:extLst>
      <p:ext uri="{BB962C8B-B14F-4D97-AF65-F5344CB8AC3E}">
        <p14:creationId xmlns:p14="http://schemas.microsoft.com/office/powerpoint/2010/main" val="399621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cs typeface="Calibri"/>
              </a:rPr>
              <a:t>This is the current water system regulatory and policy landscape.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cs typeface="Calibri"/>
              </a:rPr>
              <a:t>Taumata Arowai is a vital part of the </a:t>
            </a:r>
            <a:r>
              <a:rPr lang="en-NZ" b="0">
                <a:cs typeface="Calibri"/>
              </a:rPr>
              <a:t>service delivery part of the Three Waters Reform but we are </a:t>
            </a:r>
            <a:r>
              <a:rPr lang="en-NZ" b="0" u="sng">
                <a:cs typeface="Calibri"/>
              </a:rPr>
              <a:t>not leading this</a:t>
            </a:r>
            <a:r>
              <a:rPr lang="en-NZ" b="0">
                <a:cs typeface="Calibri"/>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Calibri"/>
                <a:cs typeface="Calibri"/>
              </a:rPr>
              <a:t>We have an oversight role to protect the environment from the impacts of wastewater and stormwater.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Calibri"/>
                <a:cs typeface="Calibri"/>
              </a:rPr>
              <a:t>Regional councils are the regulators of stormwater.</a:t>
            </a:r>
            <a:endParaRPr lang="en-NZ">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00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a:cs typeface="Calibri"/>
              </a:rPr>
              <a:t>A key objective and a requirement of the Water Services Act is for Taumata Arowai to give effect to Te Mana o </a:t>
            </a:r>
            <a:r>
              <a:rPr lang="en-US" sz="1200" dirty="0" err="1">
                <a:solidFill>
                  <a:srgbClr val="000000"/>
                </a:solidFill>
                <a:latin typeface="Calibri"/>
                <a:cs typeface="Calibri"/>
              </a:rPr>
              <a:t>te</a:t>
            </a:r>
            <a:r>
              <a:rPr lang="en-US" sz="1200" dirty="0">
                <a:solidFill>
                  <a:srgbClr val="000000"/>
                </a:solidFill>
                <a:latin typeface="Calibri"/>
                <a:cs typeface="Calibri"/>
              </a:rPr>
              <a:t> Wai, to the extent it applies to our functions and duties.</a:t>
            </a:r>
          </a:p>
          <a:p>
            <a:pPr marL="171450" indent="-171450">
              <a:buClr>
                <a:srgbClr val="00B0F0"/>
              </a:buClr>
              <a:buFont typeface="Arial" panose="020B0604020202020204" pitchFamily="34" charset="0"/>
              <a:buChar char="•"/>
            </a:pPr>
            <a:r>
              <a:rPr lang="en-NZ" dirty="0"/>
              <a:t>The principles</a:t>
            </a:r>
            <a:r>
              <a:rPr lang="en-NZ" sz="1200" dirty="0"/>
              <a:t> </a:t>
            </a:r>
            <a:r>
              <a:rPr lang="en-NZ" dirty="0"/>
              <a:t>of Te Mana o </a:t>
            </a:r>
            <a:r>
              <a:rPr lang="en-NZ" dirty="0" err="1"/>
              <a:t>te</a:t>
            </a:r>
            <a:r>
              <a:rPr lang="en-NZ" dirty="0"/>
              <a:t> Wai are</a:t>
            </a:r>
            <a:r>
              <a:rPr lang="en-NZ" sz="1200" dirty="0"/>
              <a:t> about restoring and preserving the health, wellbeing, and balance between water, people, and environment.</a:t>
            </a:r>
            <a:endParaRPr lang="en-NZ" sz="1200" dirty="0">
              <a:ea typeface="Calibri"/>
              <a:cs typeface="Calibri"/>
            </a:endParaRPr>
          </a:p>
          <a:p>
            <a:pPr marL="171450" indent="-171450">
              <a:buFont typeface="Arial" panose="020B0604020202020204" pitchFamily="34" charset="0"/>
              <a:buChar char="•"/>
            </a:pPr>
            <a:r>
              <a:rPr lang="en-US" sz="1200" dirty="0"/>
              <a:t>We aspire to being a leader in giving effect to Te Mana o </a:t>
            </a:r>
            <a:r>
              <a:rPr lang="en-US" sz="1200" dirty="0" err="1"/>
              <a:t>te</a:t>
            </a:r>
            <a:r>
              <a:rPr lang="en-US" sz="1200" dirty="0"/>
              <a:t> Wai throughout the design of Taumata Arowai.</a:t>
            </a:r>
            <a:r>
              <a:rPr lang="en-US" dirty="0"/>
              <a:t> </a:t>
            </a:r>
            <a:r>
              <a:rPr lang="en-US" sz="1200" dirty="0"/>
              <a:t>Our strategic framework, includes our </a:t>
            </a:r>
            <a:r>
              <a:rPr lang="en-US" dirty="0"/>
              <a:t>ways</a:t>
            </a:r>
            <a:r>
              <a:rPr lang="en-US" sz="1200" dirty="0"/>
              <a:t> of working </a:t>
            </a:r>
            <a:r>
              <a:rPr lang="en-US" dirty="0"/>
              <a:t>and</a:t>
            </a:r>
            <a:r>
              <a:rPr lang="en-US" sz="1200" dirty="0"/>
              <a:t> illustrates </a:t>
            </a:r>
            <a:r>
              <a:rPr lang="en-US" dirty="0"/>
              <a:t>this</a:t>
            </a:r>
            <a:endParaRPr lang="en-US" sz="1200" dirty="0">
              <a:ea typeface="Calibri"/>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7</a:t>
            </a:fld>
            <a:endParaRPr lang="en-US"/>
          </a:p>
        </p:txBody>
      </p:sp>
    </p:spTree>
    <p:extLst>
      <p:ext uri="{BB962C8B-B14F-4D97-AF65-F5344CB8AC3E}">
        <p14:creationId xmlns:p14="http://schemas.microsoft.com/office/powerpoint/2010/main" val="3753406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9</a:t>
            </a:fld>
            <a:endParaRPr lang="en-US"/>
          </a:p>
        </p:txBody>
      </p:sp>
    </p:spTree>
    <p:extLst>
      <p:ext uri="{BB962C8B-B14F-4D97-AF65-F5344CB8AC3E}">
        <p14:creationId xmlns:p14="http://schemas.microsoft.com/office/powerpoint/2010/main" val="203391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Ø"/>
            </a:pPr>
            <a:endParaRPr lang="en-NZ" sz="1200" b="1"/>
          </a:p>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054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a:cs typeface="Calibri"/>
              </a:rPr>
              <a:t>What does our legislation say?</a:t>
            </a:r>
          </a:p>
          <a:p>
            <a:pPr marL="171450" indent="-171450">
              <a:buFont typeface="Arial" panose="020B0604020202020204" pitchFamily="34" charset="0"/>
              <a:buChar char="•"/>
            </a:pPr>
            <a:r>
              <a:rPr lang="en-US" b="0">
                <a:cs typeface="Calibri"/>
              </a:rPr>
              <a:t>The Water Services Act 2021 defines what a stormwater network operator and stormwater network is.</a:t>
            </a:r>
          </a:p>
          <a:p>
            <a:pPr marL="171450" indent="-171450">
              <a:buFont typeface="Arial" panose="020B0604020202020204" pitchFamily="34" charset="0"/>
              <a:buChar char="•"/>
            </a:pPr>
            <a:r>
              <a:rPr lang="en-US" sz="1200" b="1" i="0" u="none" strike="noStrike" baseline="0">
                <a:solidFill>
                  <a:srgbClr val="000000"/>
                </a:solidFill>
                <a:latin typeface="Calibri"/>
                <a:cs typeface="Calibri"/>
              </a:rPr>
              <a:t>Examples: </a:t>
            </a:r>
            <a:r>
              <a:rPr lang="en-US" sz="1200" b="0" i="0" u="none" strike="noStrike" baseline="0">
                <a:solidFill>
                  <a:srgbClr val="000000"/>
                </a:solidFill>
                <a:latin typeface="Calibri"/>
                <a:cs typeface="Calibri"/>
              </a:rPr>
              <a:t>excludes Waka Kotahi and rural networks.</a:t>
            </a:r>
          </a:p>
          <a:p>
            <a:pPr marL="171450" indent="-171450">
              <a:buFont typeface="Arial" panose="020B0604020202020204" pitchFamily="34" charset="0"/>
              <a:buChar char="•"/>
            </a:pPr>
            <a:r>
              <a:rPr lang="en-US">
                <a:cs typeface="Calibri"/>
              </a:rPr>
              <a:t>It’s expected that Water Service Entities will take over the requirements under the Water Services Act from councils.</a:t>
            </a:r>
          </a:p>
        </p:txBody>
      </p:sp>
      <p:sp>
        <p:nvSpPr>
          <p:cNvPr id="4" name="Slide Number Placeholder 3"/>
          <p:cNvSpPr>
            <a:spLocks noGrp="1"/>
          </p:cNvSpPr>
          <p:nvPr>
            <p:ph type="sldNum" sz="quarter" idx="5"/>
          </p:nvPr>
        </p:nvSpPr>
        <p:spPr/>
        <p:txBody>
          <a:bodyPr/>
          <a:lstStyle/>
          <a:p>
            <a:fld id="{8C18E7B5-397D-E340-A3B7-DFDFBFBFBC6D}" type="slidenum">
              <a:rPr lang="en-US" smtClean="0"/>
              <a:t>11</a:t>
            </a:fld>
            <a:endParaRPr lang="en-US"/>
          </a:p>
        </p:txBody>
      </p:sp>
    </p:spTree>
    <p:extLst>
      <p:ext uri="{BB962C8B-B14F-4D97-AF65-F5344CB8AC3E}">
        <p14:creationId xmlns:p14="http://schemas.microsoft.com/office/powerpoint/2010/main" val="36250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a:cs typeface="Calibri"/>
              </a:rPr>
              <a:t>Under the Act, urban area means </a:t>
            </a:r>
            <a:r>
              <a:rPr lang="en-US" sz="1200" b="0" i="0" u="none" strike="noStrike" baseline="0">
                <a:solidFill>
                  <a:srgbClr val="000000"/>
                </a:solidFill>
                <a:latin typeface="Calibri"/>
                <a:cs typeface="Calibri"/>
              </a:rPr>
              <a:t>(zoned urban within plan).</a:t>
            </a:r>
          </a:p>
          <a:p>
            <a:pPr marL="171450" indent="-171450">
              <a:buFont typeface="Arial" panose="020B0604020202020204" pitchFamily="34" charset="0"/>
              <a:buChar char="•"/>
            </a:pPr>
            <a:r>
              <a:rPr lang="en-US" sz="1200" b="0" i="0" u="none" strike="noStrike" baseline="0">
                <a:solidFill>
                  <a:srgbClr val="000000"/>
                </a:solidFill>
                <a:latin typeface="Calibri"/>
                <a:cs typeface="Calibri"/>
              </a:rPr>
              <a:t>There is an ongoing discussion about what assets get transferred to the water services entities. Ideally, we only want to include assets managed in urban areas.</a:t>
            </a:r>
          </a:p>
          <a:p>
            <a:pPr marL="171450" indent="-171450">
              <a:buFont typeface="Arial" panose="020B0604020202020204" pitchFamily="34" charset="0"/>
              <a:buChar char="•"/>
            </a:pPr>
            <a:r>
              <a:rPr lang="en-US" sz="1200" b="0" i="0" u="none" strike="noStrike" baseline="0">
                <a:solidFill>
                  <a:srgbClr val="000000"/>
                </a:solidFill>
                <a:latin typeface="Calibri"/>
                <a:cs typeface="Calibri"/>
              </a:rPr>
              <a:t>We don’t expect to have an oversight role in rural stormwater.</a:t>
            </a:r>
          </a:p>
          <a:p>
            <a:endParaRPr lang="en-US" b="0">
              <a:cs typeface="Calibri"/>
            </a:endParaRPr>
          </a:p>
          <a:p>
            <a:r>
              <a:rPr lang="en-US" b="1">
                <a:cs typeface="Calibri"/>
              </a:rPr>
              <a:t>This means we don't capture:</a:t>
            </a:r>
          </a:p>
          <a:p>
            <a:r>
              <a:rPr lang="en-US">
                <a:cs typeface="Calibri"/>
              </a:rPr>
              <a:t>- rural drainage schemes</a:t>
            </a:r>
          </a:p>
          <a:p>
            <a:r>
              <a:rPr lang="en-US">
                <a:cs typeface="Calibri"/>
              </a:rPr>
              <a:t>- stormwater networks operated by government departments outside of urban areas, for example stormwater management at a </a:t>
            </a:r>
            <a:r>
              <a:rPr lang="en-US" err="1">
                <a:cs typeface="Calibri"/>
              </a:rPr>
              <a:t>DoC</a:t>
            </a:r>
            <a:r>
              <a:rPr lang="en-US">
                <a:cs typeface="Calibri"/>
              </a:rPr>
              <a:t> campground in a national park</a:t>
            </a:r>
          </a:p>
          <a:p>
            <a:r>
              <a:rPr lang="en-US">
                <a:cs typeface="Calibri"/>
              </a:rPr>
              <a:t>- we also don't capture stormwater on private land or stormwater managed by state owned enterprises (e.g. KiwiRail) or Crown Agents (e.g. Waka Kotahi or </a:t>
            </a:r>
            <a:r>
              <a:rPr lang="en-US" err="1">
                <a:cs typeface="Calibri"/>
              </a:rPr>
              <a:t>Kāinga</a:t>
            </a:r>
            <a:r>
              <a:rPr lang="en-US">
                <a:cs typeface="Calibri"/>
              </a:rPr>
              <a:t> Ora)</a:t>
            </a:r>
          </a:p>
          <a:p>
            <a:endParaRPr lang="en-US">
              <a:cs typeface="Calibri"/>
            </a:endParaRPr>
          </a:p>
          <a:p>
            <a:r>
              <a:rPr lang="en-US" b="1">
                <a:cs typeface="Calibri"/>
              </a:rPr>
              <a:t>We do capture:</a:t>
            </a:r>
          </a:p>
          <a:p>
            <a:r>
              <a:rPr lang="en-US">
                <a:cs typeface="Calibri"/>
              </a:rPr>
              <a:t>- An urban area is defined by the WSA as an area identified in a district plan or proposed district plan as being primarily zoned for residential, industrial or commercial activities, together with adjoining special-purpose and open-space zones, however described: but does not include an area zoned primarily for rural or rural-residential </a:t>
            </a:r>
            <a:r>
              <a:rPr lang="en-US" err="1">
                <a:cs typeface="Calibri"/>
              </a:rPr>
              <a:t>activitities</a:t>
            </a:r>
            <a:r>
              <a:rPr lang="en-US">
                <a:cs typeface="Calibri"/>
              </a:rPr>
              <a:t>, however described.</a:t>
            </a:r>
          </a:p>
          <a:p>
            <a:r>
              <a:rPr lang="en-US">
                <a:cs typeface="Calibri"/>
              </a:rPr>
              <a:t>- this means we capture the piped network in urban areas where it is operated by a network operator, as well as treatment devices, such as wetlands and stormwater retention devices operated by a network operator. </a:t>
            </a:r>
          </a:p>
        </p:txBody>
      </p:sp>
      <p:sp>
        <p:nvSpPr>
          <p:cNvPr id="4" name="Slide Number Placeholder 3"/>
          <p:cNvSpPr>
            <a:spLocks noGrp="1"/>
          </p:cNvSpPr>
          <p:nvPr>
            <p:ph type="sldNum" sz="quarter" idx="5"/>
          </p:nvPr>
        </p:nvSpPr>
        <p:spPr/>
        <p:txBody>
          <a:bodyPr/>
          <a:lstStyle/>
          <a:p>
            <a:fld id="{8C18E7B5-397D-E340-A3B7-DFDFBFBFBC6D}" type="slidenum">
              <a:rPr lang="en-US" smtClean="0"/>
              <a:t>12</a:t>
            </a:fld>
            <a:endParaRPr lang="en-US"/>
          </a:p>
        </p:txBody>
      </p:sp>
    </p:spTree>
    <p:extLst>
      <p:ext uri="{BB962C8B-B14F-4D97-AF65-F5344CB8AC3E}">
        <p14:creationId xmlns:p14="http://schemas.microsoft.com/office/powerpoint/2010/main" val="316717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68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0887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264646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2410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Tree>
    <p:extLst>
      <p:ext uri="{BB962C8B-B14F-4D97-AF65-F5344CB8AC3E}">
        <p14:creationId xmlns:p14="http://schemas.microsoft.com/office/powerpoint/2010/main" val="418131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7" name="Picture 26" descr="A picture containing text&#10;&#10;Description automatically generated">
            <a:extLst>
              <a:ext uri="{FF2B5EF4-FFF2-40B4-BE49-F238E27FC236}">
                <a16:creationId xmlns:a16="http://schemas.microsoft.com/office/drawing/2014/main" id="{B364A7FA-9D0B-2A41-84A8-F4C85E0D59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60000" y="3361020"/>
            <a:ext cx="2032000" cy="3492500"/>
          </a:xfrm>
          <a:prstGeom prst="rect">
            <a:avLst/>
          </a:prstGeom>
        </p:spPr>
      </p:pic>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cap="none" baseline="0">
          <a:solidFill>
            <a:srgbClr val="00ABC5"/>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pic>
        <p:nvPicPr>
          <p:cNvPr id="5" name="Picture 4" descr="A view of the earth from space&#10;&#10;Description automatically generated with low confidence">
            <a:extLst>
              <a:ext uri="{FF2B5EF4-FFF2-40B4-BE49-F238E27FC236}">
                <a16:creationId xmlns:a16="http://schemas.microsoft.com/office/drawing/2014/main" id="{274E982F-404A-C749-930F-FCFB9C5248C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600" y="4622800"/>
            <a:ext cx="1295400" cy="2235200"/>
          </a:xfrm>
          <a:prstGeom prst="rect">
            <a:avLst/>
          </a:prstGeom>
        </p:spPr>
      </p:pic>
    </p:spTree>
    <p:extLst>
      <p:ext uri="{BB962C8B-B14F-4D97-AF65-F5344CB8AC3E}">
        <p14:creationId xmlns:p14="http://schemas.microsoft.com/office/powerpoint/2010/main" val="31620268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cap="none" baseline="0">
          <a:solidFill>
            <a:srgbClr val="00ABC5"/>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ock, nature&#10;&#10;Description automatically generated">
            <a:extLst>
              <a:ext uri="{FF2B5EF4-FFF2-40B4-BE49-F238E27FC236}">
                <a16:creationId xmlns:a16="http://schemas.microsoft.com/office/drawing/2014/main" id="{6AFEEC2A-6A9A-4A46-B28B-F84F577EA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descr="A black and white logo&#10;&#10;Description automatically generated with medium confidence">
            <a:extLst>
              <a:ext uri="{FF2B5EF4-FFF2-40B4-BE49-F238E27FC236}">
                <a16:creationId xmlns:a16="http://schemas.microsoft.com/office/drawing/2014/main" id="{B0DF0556-4B2E-D34D-A093-F6FAD6B71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1054" y="571500"/>
            <a:ext cx="1952668" cy="1028700"/>
          </a:xfrm>
          <a:prstGeom prst="rect">
            <a:avLst/>
          </a:prstGeom>
        </p:spPr>
      </p:pic>
      <p:sp>
        <p:nvSpPr>
          <p:cNvPr id="10" name="object 2">
            <a:extLst>
              <a:ext uri="{FF2B5EF4-FFF2-40B4-BE49-F238E27FC236}">
                <a16:creationId xmlns:a16="http://schemas.microsoft.com/office/drawing/2014/main" id="{086C7AEF-C2BA-8C46-974A-0CF2ECF49DB9}"/>
              </a:ext>
            </a:extLst>
          </p:cNvPr>
          <p:cNvSpPr txBox="1">
            <a:spLocks/>
          </p:cNvSpPr>
          <p:nvPr/>
        </p:nvSpPr>
        <p:spPr>
          <a:xfrm>
            <a:off x="532994" y="571500"/>
            <a:ext cx="11659006" cy="1729128"/>
          </a:xfrm>
          <a:prstGeom prst="rect">
            <a:avLst/>
          </a:prstGeom>
        </p:spPr>
        <p:txBody>
          <a:bodyPr vert="horz" wrap="square" lIns="0" tIns="130175" rIns="0" bIns="0" rtlCol="0">
            <a:spAutoFit/>
          </a:bodyPr>
          <a:lstStyle>
            <a:lvl1pPr>
              <a:defRPr sz="5400" b="1" i="0">
                <a:solidFill>
                  <a:srgbClr val="005A83"/>
                </a:solidFill>
                <a:latin typeface="Calibri"/>
                <a:ea typeface="+mj-ea"/>
                <a:cs typeface="Calibri"/>
              </a:defRPr>
            </a:lvl1pPr>
          </a:lstStyle>
          <a:p>
            <a:pPr marL="12700" marR="5080">
              <a:lnSpc>
                <a:spcPts val="3500"/>
              </a:lnSpc>
              <a:spcBef>
                <a:spcPts val="1145"/>
              </a:spcBef>
            </a:pPr>
            <a:r>
              <a:rPr lang="en-NZ" kern="0" spc="-5">
                <a:solidFill>
                  <a:schemeClr val="bg1"/>
                </a:solidFill>
              </a:rPr>
              <a:t>The role of Taumata Arowai</a:t>
            </a:r>
          </a:p>
          <a:p>
            <a:pPr marL="12700" marR="5080">
              <a:lnSpc>
                <a:spcPts val="3500"/>
              </a:lnSpc>
              <a:spcBef>
                <a:spcPts val="1145"/>
              </a:spcBef>
            </a:pPr>
            <a:r>
              <a:rPr lang="en-NZ" kern="0" spc="-5">
                <a:solidFill>
                  <a:schemeClr val="bg1"/>
                </a:solidFill>
              </a:rPr>
              <a:t>in relation to Stormwater</a:t>
            </a:r>
          </a:p>
          <a:p>
            <a:pPr marL="12700" marR="5080">
              <a:lnSpc>
                <a:spcPts val="3500"/>
              </a:lnSpc>
              <a:spcBef>
                <a:spcPts val="1145"/>
              </a:spcBef>
            </a:pPr>
            <a:r>
              <a:rPr lang="en-NZ" sz="2400" kern="0" spc="-5">
                <a:solidFill>
                  <a:schemeClr val="bg1"/>
                </a:solidFill>
              </a:rPr>
              <a:t>19 May 2022</a:t>
            </a:r>
            <a:endParaRPr lang="en-NZ" sz="2400">
              <a:solidFill>
                <a:srgbClr val="FF0000"/>
              </a:solidFill>
            </a:endParaRPr>
          </a:p>
        </p:txBody>
      </p:sp>
      <p:sp>
        <p:nvSpPr>
          <p:cNvPr id="8" name="TextBox 7">
            <a:extLst>
              <a:ext uri="{FF2B5EF4-FFF2-40B4-BE49-F238E27FC236}">
                <a16:creationId xmlns:a16="http://schemas.microsoft.com/office/drawing/2014/main" id="{CDB8B805-2DDB-4BE9-866A-7D39F05A0B46}"/>
              </a:ext>
            </a:extLst>
          </p:cNvPr>
          <p:cNvSpPr txBox="1"/>
          <p:nvPr/>
        </p:nvSpPr>
        <p:spPr>
          <a:xfrm>
            <a:off x="532994" y="6055667"/>
            <a:ext cx="6200454" cy="461665"/>
          </a:xfrm>
          <a:prstGeom prst="rect">
            <a:avLst/>
          </a:prstGeom>
          <a:noFill/>
        </p:spPr>
        <p:txBody>
          <a:bodyPr wrap="square">
            <a:spAutoFit/>
          </a:bodyPr>
          <a:lstStyle/>
          <a:p>
            <a:r>
              <a:rPr lang="en-NZ" sz="2400" b="1" kern="0" spc="-5">
                <a:solidFill>
                  <a:schemeClr val="bg1"/>
                </a:solidFill>
              </a:rPr>
              <a:t>Bill Bayfield  |  Chief Executive </a:t>
            </a:r>
            <a:endParaRPr lang="en-NZ" sz="2400" b="1"/>
          </a:p>
        </p:txBody>
      </p:sp>
    </p:spTree>
    <p:extLst>
      <p:ext uri="{BB962C8B-B14F-4D97-AF65-F5344CB8AC3E}">
        <p14:creationId xmlns:p14="http://schemas.microsoft.com/office/powerpoint/2010/main" val="4128156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9073" y="424501"/>
            <a:ext cx="9687226" cy="628377"/>
          </a:xfrm>
          <a:prstGeom prst="rect">
            <a:avLst/>
          </a:prstGeom>
        </p:spPr>
        <p:txBody>
          <a:bodyPr vert="horz" wrap="square" lIns="0" tIns="12700" rIns="0" bIns="0" rtlCol="0">
            <a:spAutoFit/>
          </a:bodyPr>
          <a:lstStyle/>
          <a:p>
            <a:pPr marL="12700">
              <a:lnSpc>
                <a:spcPct val="100000"/>
              </a:lnSpc>
              <a:spcBef>
                <a:spcPts val="100"/>
              </a:spcBef>
            </a:pPr>
            <a:r>
              <a:rPr lang="en-NZ" sz="4000" spc="-5">
                <a:solidFill>
                  <a:srgbClr val="005A83"/>
                </a:solidFill>
              </a:rPr>
              <a:t>What we’re responsible for</a:t>
            </a:r>
            <a:endParaRPr sz="4000" spc="-5">
              <a:solidFill>
                <a:srgbClr val="005A83"/>
              </a:solidFill>
            </a:endParaRPr>
          </a:p>
        </p:txBody>
      </p:sp>
      <p:sp>
        <p:nvSpPr>
          <p:cNvPr id="6" name="object 4">
            <a:extLst>
              <a:ext uri="{FF2B5EF4-FFF2-40B4-BE49-F238E27FC236}">
                <a16:creationId xmlns:a16="http://schemas.microsoft.com/office/drawing/2014/main" id="{21E35295-82E0-E74A-BBC3-6C8F579B0775}"/>
              </a:ext>
            </a:extLst>
          </p:cNvPr>
          <p:cNvSpPr txBox="1"/>
          <p:nvPr/>
        </p:nvSpPr>
        <p:spPr>
          <a:xfrm>
            <a:off x="689073" y="1197534"/>
            <a:ext cx="9843003" cy="4915063"/>
          </a:xfrm>
          <a:prstGeom prst="rect">
            <a:avLst/>
          </a:prstGeom>
        </p:spPr>
        <p:txBody>
          <a:bodyPr vert="horz" wrap="square" lIns="0" tIns="245110" rIns="0" bIns="0" rtlCol="0" anchor="t">
            <a:spAutoFit/>
          </a:bodyPr>
          <a:lstStyle/>
          <a:p>
            <a:pPr marR="0" lvl="0" algn="l" defTabSz="914400" rtl="0" eaLnBrk="1" fontAlgn="auto" latinLnBrk="0" hangingPunct="1">
              <a:lnSpc>
                <a:spcPct val="107000"/>
              </a:lnSpc>
              <a:spcAft>
                <a:spcPts val="600"/>
              </a:spcAft>
              <a:buClr>
                <a:srgbClr val="00ABC5"/>
              </a:buClr>
              <a:buSzTx/>
              <a:tabLst/>
              <a:defRPr/>
            </a:pPr>
            <a:r>
              <a:rPr lang="en-US" sz="2400" b="1">
                <a:solidFill>
                  <a:prstClr val="black"/>
                </a:solidFill>
                <a:latin typeface="Calibri"/>
              </a:rPr>
              <a:t>From 4 October 2023, w</a:t>
            </a:r>
            <a:r>
              <a:rPr kumimoji="0" lang="en-US" sz="2400" b="1" i="0" u="none" strike="noStrike" kern="1200" cap="none" spc="0" normalizeH="0" baseline="0" noProof="0">
                <a:ln>
                  <a:noFill/>
                </a:ln>
                <a:solidFill>
                  <a:prstClr val="black"/>
                </a:solidFill>
                <a:effectLst/>
                <a:uLnTx/>
                <a:uFillTx/>
                <a:latin typeface="Calibri"/>
                <a:ea typeface="+mn-ea"/>
                <a:cs typeface="+mn-cs"/>
              </a:rPr>
              <a:t>e will </a:t>
            </a:r>
            <a:r>
              <a:rPr lang="en-US" sz="2400" b="1">
                <a:solidFill>
                  <a:prstClr val="black"/>
                </a:solidFill>
                <a:latin typeface="Calibri"/>
              </a:rPr>
              <a:t>be responsible </a:t>
            </a:r>
            <a:r>
              <a:rPr kumimoji="0" lang="en-US" sz="2400" b="1" i="0" u="none" strike="noStrike" kern="1200" cap="none" spc="0" normalizeH="0" baseline="0" noProof="0">
                <a:ln>
                  <a:noFill/>
                </a:ln>
                <a:solidFill>
                  <a:prstClr val="black"/>
                </a:solidFill>
                <a:effectLst/>
                <a:uLnTx/>
                <a:uFillTx/>
                <a:latin typeface="Calibri"/>
                <a:ea typeface="+mn-ea"/>
                <a:cs typeface="+mn-cs"/>
              </a:rPr>
              <a:t>for</a:t>
            </a:r>
            <a:r>
              <a:rPr lang="en-US" sz="2400" b="1">
                <a:solidFill>
                  <a:prstClr val="black"/>
                </a:solidFill>
                <a:latin typeface="Calibri"/>
              </a:rPr>
              <a:t>:</a:t>
            </a:r>
          </a:p>
          <a:p>
            <a:pPr marL="457200" indent="-457200">
              <a:lnSpc>
                <a:spcPct val="107000"/>
              </a:lnSpc>
              <a:spcBef>
                <a:spcPts val="600"/>
              </a:spcBef>
              <a:spcAft>
                <a:spcPts val="600"/>
              </a:spcAft>
              <a:buClr>
                <a:srgbClr val="00B050"/>
              </a:buClr>
              <a:buFont typeface="Wingdings" panose="05000000000000000000" pitchFamily="2" charset="2"/>
              <a:buChar char="ü"/>
              <a:defRPr/>
            </a:pPr>
            <a:r>
              <a:rPr lang="en-US" sz="2400">
                <a:latin typeface="Calibri"/>
                <a:cs typeface="Calibri"/>
              </a:rPr>
              <a:t>Setting stormwater measures and targets.</a:t>
            </a:r>
          </a:p>
          <a:p>
            <a:pPr marL="457200" indent="-457200">
              <a:lnSpc>
                <a:spcPct val="107000"/>
              </a:lnSpc>
              <a:spcBef>
                <a:spcPts val="600"/>
              </a:spcBef>
              <a:spcAft>
                <a:spcPts val="600"/>
              </a:spcAft>
              <a:buClr>
                <a:srgbClr val="00B050"/>
              </a:buClr>
              <a:buFont typeface="Wingdings" panose="05000000000000000000" pitchFamily="2" charset="2"/>
              <a:buChar char="ü"/>
              <a:defRPr/>
            </a:pPr>
            <a:r>
              <a:rPr lang="en-US" sz="2400">
                <a:solidFill>
                  <a:prstClr val="black"/>
                </a:solidFill>
                <a:latin typeface="Calibri"/>
              </a:rPr>
              <a:t>Publishing an annual report on the environmental performance of stormwater networks.</a:t>
            </a:r>
          </a:p>
          <a:p>
            <a:pPr marL="457200" indent="-457200">
              <a:lnSpc>
                <a:spcPct val="107000"/>
              </a:lnSpc>
              <a:spcBef>
                <a:spcPts val="600"/>
              </a:spcBef>
              <a:spcAft>
                <a:spcPts val="1000"/>
              </a:spcAft>
              <a:buClr>
                <a:srgbClr val="00B050"/>
              </a:buClr>
              <a:buFont typeface="Wingdings" panose="05000000000000000000" pitchFamily="2" charset="2"/>
              <a:buChar char="ü"/>
              <a:defRPr/>
            </a:pPr>
            <a:r>
              <a:rPr lang="en-US" sz="2400">
                <a:solidFill>
                  <a:prstClr val="black"/>
                </a:solidFill>
                <a:latin typeface="Calibri"/>
              </a:rPr>
              <a:t>Establishing a </a:t>
            </a:r>
            <a:r>
              <a:rPr lang="en-NZ" sz="2400">
                <a:solidFill>
                  <a:srgbClr val="000000"/>
                </a:solidFill>
                <a:latin typeface="Calibri"/>
                <a:cs typeface="Calibri"/>
              </a:rPr>
              <a:t>public register of stormwater networks. </a:t>
            </a:r>
            <a:endParaRPr lang="en-US" sz="2400">
              <a:solidFill>
                <a:prstClr val="black"/>
              </a:solidFill>
              <a:latin typeface="Calibri"/>
            </a:endParaRPr>
          </a:p>
          <a:p>
            <a:pPr>
              <a:lnSpc>
                <a:spcPct val="107000"/>
              </a:lnSpc>
              <a:spcBef>
                <a:spcPts val="600"/>
              </a:spcBef>
              <a:spcAft>
                <a:spcPts val="600"/>
              </a:spcAft>
              <a:buClr>
                <a:srgbClr val="00ABC5"/>
              </a:buClr>
              <a:defRPr/>
            </a:pPr>
            <a:r>
              <a:rPr kumimoji="0" lang="en-US" sz="2400" b="1" i="0" u="none" strike="noStrike" kern="1200" cap="none" spc="0" normalizeH="0" baseline="0" noProof="0">
                <a:ln>
                  <a:noFill/>
                </a:ln>
                <a:solidFill>
                  <a:prstClr val="black"/>
                </a:solidFill>
                <a:effectLst/>
                <a:uLnTx/>
                <a:uFillTx/>
                <a:latin typeface="Calibri"/>
                <a:ea typeface="+mn-ea"/>
                <a:cs typeface="+mn-cs"/>
              </a:rPr>
              <a:t>We will not be responsible for:</a:t>
            </a:r>
          </a:p>
          <a:p>
            <a:pPr marL="342900" indent="-504000">
              <a:lnSpc>
                <a:spcPct val="107000"/>
              </a:lnSpc>
              <a:spcBef>
                <a:spcPts val="600"/>
              </a:spcBef>
              <a:spcAft>
                <a:spcPts val="600"/>
              </a:spcAft>
              <a:buClr>
                <a:srgbClr val="F15A22"/>
              </a:buClr>
              <a:buFont typeface="Calibri" panose="020F0502020204030204" pitchFamily="34" charset="0"/>
              <a:buChar char="×"/>
            </a:pPr>
            <a:r>
              <a:rPr lang="en-US" sz="2400">
                <a:latin typeface="Calibri"/>
              </a:rPr>
              <a:t>Front-line regulation of stormwater networks’ environmental performance.</a:t>
            </a:r>
            <a:endParaRPr lang="en-US" sz="2400" i="0" u="none" strike="noStrike" kern="1200" cap="none" spc="0" normalizeH="0" baseline="0" noProof="0">
              <a:ln>
                <a:noFill/>
              </a:ln>
              <a:effectLst/>
              <a:uLnTx/>
              <a:uFillTx/>
              <a:latin typeface="Calibri"/>
              <a:cs typeface="Calibri"/>
            </a:endParaRPr>
          </a:p>
          <a:p>
            <a:pPr marL="342900" indent="-504000">
              <a:lnSpc>
                <a:spcPct val="107000"/>
              </a:lnSpc>
              <a:spcBef>
                <a:spcPts val="600"/>
              </a:spcBef>
              <a:spcAft>
                <a:spcPts val="600"/>
              </a:spcAft>
              <a:buClr>
                <a:srgbClr val="F15A22"/>
              </a:buClr>
              <a:buFont typeface="Calibri" panose="020F0502020204030204" pitchFamily="34" charset="0"/>
              <a:buChar char="×"/>
            </a:pPr>
            <a:r>
              <a:rPr lang="en-US" sz="2400">
                <a:latin typeface="Calibri"/>
              </a:rPr>
              <a:t>Setting standards for stormwater (as we will do for wastewater).</a:t>
            </a:r>
            <a:endParaRPr lang="en-US" sz="2400">
              <a:latin typeface="Calibri"/>
              <a:cs typeface="Calibri"/>
            </a:endParaRPr>
          </a:p>
          <a:p>
            <a:pPr marL="342900" indent="-504000">
              <a:lnSpc>
                <a:spcPct val="107000"/>
              </a:lnSpc>
              <a:spcBef>
                <a:spcPts val="600"/>
              </a:spcBef>
              <a:spcAft>
                <a:spcPts val="600"/>
              </a:spcAft>
              <a:buClr>
                <a:srgbClr val="F15A22"/>
              </a:buClr>
              <a:buFont typeface="Calibri" panose="020F0502020204030204" pitchFamily="34" charset="0"/>
              <a:buChar char="×"/>
            </a:pPr>
            <a:r>
              <a:rPr lang="en-US" sz="2400">
                <a:latin typeface="Calibri"/>
              </a:rPr>
              <a:t>Requiring / reviewing stormwater management plans.</a:t>
            </a:r>
          </a:p>
        </p:txBody>
      </p:sp>
      <p:sp>
        <p:nvSpPr>
          <p:cNvPr id="4" name="object 2">
            <a:extLst>
              <a:ext uri="{FF2B5EF4-FFF2-40B4-BE49-F238E27FC236}">
                <a16:creationId xmlns:a16="http://schemas.microsoft.com/office/drawing/2014/main" id="{0886DA1E-303A-49EB-9766-5BF7B3A72C6C}"/>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10</a:t>
            </a:fld>
            <a:endParaRPr sz="2400">
              <a:solidFill>
                <a:srgbClr val="00ABC5"/>
              </a:solidFill>
              <a:latin typeface="Calibri"/>
              <a:cs typeface="Calibri"/>
            </a:endParaRPr>
          </a:p>
        </p:txBody>
      </p:sp>
    </p:spTree>
    <p:extLst>
      <p:ext uri="{BB962C8B-B14F-4D97-AF65-F5344CB8AC3E}">
        <p14:creationId xmlns:p14="http://schemas.microsoft.com/office/powerpoint/2010/main" val="70011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CCEB-EEB0-4CB0-9BB6-D720BA8915B7}"/>
              </a:ext>
            </a:extLst>
          </p:cNvPr>
          <p:cNvSpPr>
            <a:spLocks noGrp="1"/>
          </p:cNvSpPr>
          <p:nvPr>
            <p:ph type="title"/>
          </p:nvPr>
        </p:nvSpPr>
        <p:spPr>
          <a:xfrm>
            <a:off x="707299" y="514509"/>
            <a:ext cx="8879463" cy="615553"/>
          </a:xfrm>
        </p:spPr>
        <p:txBody>
          <a:bodyPr wrap="square" lIns="0" tIns="0" rIns="0" bIns="0" anchor="t">
            <a:spAutoFit/>
          </a:bodyPr>
          <a:lstStyle/>
          <a:p>
            <a:r>
              <a:rPr lang="en-US" sz="4000" spc="-5">
                <a:solidFill>
                  <a:srgbClr val="005A83"/>
                </a:solidFill>
              </a:rPr>
              <a:t>What does the Water Services Act say?</a:t>
            </a:r>
          </a:p>
        </p:txBody>
      </p:sp>
      <p:sp>
        <p:nvSpPr>
          <p:cNvPr id="5" name="TextBox 4">
            <a:extLst>
              <a:ext uri="{FF2B5EF4-FFF2-40B4-BE49-F238E27FC236}">
                <a16:creationId xmlns:a16="http://schemas.microsoft.com/office/drawing/2014/main" id="{5F59CC09-D833-4A87-A942-76522DADC5DE}"/>
              </a:ext>
            </a:extLst>
          </p:cNvPr>
          <p:cNvSpPr txBox="1"/>
          <p:nvPr/>
        </p:nvSpPr>
        <p:spPr>
          <a:xfrm>
            <a:off x="707299" y="1328420"/>
            <a:ext cx="9287373" cy="4955203"/>
          </a:xfrm>
          <a:prstGeom prst="rect">
            <a:avLst/>
          </a:prstGeom>
          <a:noFill/>
        </p:spPr>
        <p:txBody>
          <a:bodyPr wrap="square" lIns="91440" tIns="45720" rIns="91440" bIns="45720" anchor="t">
            <a:spAutoFit/>
          </a:bodyPr>
          <a:lstStyle/>
          <a:p>
            <a:pPr marL="285750" indent="-285750">
              <a:spcBef>
                <a:spcPts val="300"/>
              </a:spcBef>
              <a:spcAft>
                <a:spcPts val="300"/>
              </a:spcAft>
              <a:buClr>
                <a:srgbClr val="00ABC5"/>
              </a:buClr>
              <a:buFont typeface="Arial" panose="020B0604020202020204" pitchFamily="34" charset="0"/>
              <a:buChar char="•"/>
            </a:pPr>
            <a:r>
              <a:rPr lang="en-US" sz="2200" dirty="0">
                <a:solidFill>
                  <a:srgbClr val="00ABC5"/>
                </a:solidFill>
                <a:latin typeface="Calibri"/>
                <a:cs typeface="Calibri"/>
              </a:rPr>
              <a:t>A </a:t>
            </a:r>
            <a:r>
              <a:rPr lang="en-US" sz="2200" b="1" dirty="0">
                <a:solidFill>
                  <a:srgbClr val="00ABC5"/>
                </a:solidFill>
                <a:latin typeface="Calibri"/>
                <a:cs typeface="Calibri"/>
              </a:rPr>
              <a:t>stormwater network operator </a:t>
            </a:r>
            <a:r>
              <a:rPr lang="en-US" sz="2200" dirty="0">
                <a:solidFill>
                  <a:srgbClr val="00ABC5"/>
                </a:solidFill>
                <a:latin typeface="Calibri"/>
                <a:cs typeface="Calibri"/>
              </a:rPr>
              <a:t>is</a:t>
            </a:r>
            <a:r>
              <a:rPr lang="en-US" sz="2200" dirty="0">
                <a:solidFill>
                  <a:srgbClr val="000000"/>
                </a:solidFill>
                <a:latin typeface="Calibri"/>
                <a:cs typeface="Calibri"/>
              </a:rPr>
              <a:t>:</a:t>
            </a:r>
          </a:p>
          <a:p>
            <a:pPr marL="742950" lvl="1" indent="-285750">
              <a:spcBef>
                <a:spcPts val="300"/>
              </a:spcBef>
              <a:spcAft>
                <a:spcPts val="300"/>
              </a:spcAft>
              <a:buClr>
                <a:srgbClr val="00ABC5"/>
              </a:buClr>
              <a:buFont typeface="Arial" panose="020B0604020202020204" pitchFamily="34" charset="0"/>
              <a:buChar char="•"/>
            </a:pPr>
            <a:r>
              <a:rPr lang="en-US" sz="2200" b="1" dirty="0">
                <a:latin typeface="Calibri"/>
                <a:cs typeface="Calibri"/>
              </a:rPr>
              <a:t>A local authority</a:t>
            </a:r>
            <a:r>
              <a:rPr lang="en-US" sz="2200" dirty="0">
                <a:solidFill>
                  <a:srgbClr val="000000"/>
                </a:solidFill>
                <a:latin typeface="Calibri"/>
                <a:cs typeface="Calibri"/>
              </a:rPr>
              <a:t>, council-controlled </a:t>
            </a:r>
            <a:r>
              <a:rPr lang="en-US" sz="2200" dirty="0" err="1">
                <a:solidFill>
                  <a:srgbClr val="000000"/>
                </a:solidFill>
                <a:latin typeface="Calibri"/>
                <a:cs typeface="Calibri"/>
              </a:rPr>
              <a:t>organisation</a:t>
            </a:r>
            <a:r>
              <a:rPr lang="en-US" sz="2200" dirty="0">
                <a:solidFill>
                  <a:srgbClr val="000000"/>
                </a:solidFill>
                <a:latin typeface="Calibri"/>
                <a:cs typeface="Calibri"/>
              </a:rPr>
              <a:t> or subsidiary of a council-controlled </a:t>
            </a:r>
            <a:r>
              <a:rPr lang="en-US" sz="2200" dirty="0" err="1">
                <a:solidFill>
                  <a:srgbClr val="000000"/>
                </a:solidFill>
                <a:latin typeface="Calibri"/>
                <a:cs typeface="Calibri"/>
              </a:rPr>
              <a:t>organisation</a:t>
            </a:r>
            <a:r>
              <a:rPr lang="en-US" sz="2200" dirty="0">
                <a:latin typeface="Calibri"/>
                <a:cs typeface="Calibri"/>
              </a:rPr>
              <a:t>, </a:t>
            </a:r>
            <a:r>
              <a:rPr lang="en-US" sz="2200" b="1" dirty="0">
                <a:latin typeface="Calibri"/>
                <a:cs typeface="Calibri"/>
              </a:rPr>
              <a:t>or anyone that operates a network </a:t>
            </a:r>
            <a:r>
              <a:rPr lang="en-US" sz="2200" dirty="0">
                <a:latin typeface="Calibri"/>
                <a:cs typeface="Calibri"/>
              </a:rPr>
              <a:t>(or part of) on behalf of these </a:t>
            </a:r>
            <a:r>
              <a:rPr lang="en-US" sz="2200" dirty="0" err="1">
                <a:latin typeface="Calibri"/>
                <a:cs typeface="Calibri"/>
              </a:rPr>
              <a:t>organisations</a:t>
            </a:r>
            <a:endParaRPr lang="en-US" sz="2200" dirty="0">
              <a:latin typeface="Calibri"/>
              <a:cs typeface="Calibri"/>
            </a:endParaRPr>
          </a:p>
          <a:p>
            <a:pPr marL="742950" lvl="1" indent="-285750">
              <a:spcBef>
                <a:spcPts val="300"/>
              </a:spcBef>
              <a:spcAft>
                <a:spcPts val="300"/>
              </a:spcAft>
              <a:buClr>
                <a:srgbClr val="00ABC5"/>
              </a:buClr>
              <a:buFont typeface="Arial" panose="020B0604020202020204" pitchFamily="34" charset="0"/>
              <a:buChar char="•"/>
            </a:pPr>
            <a:r>
              <a:rPr lang="en-US" sz="2200" dirty="0">
                <a:solidFill>
                  <a:srgbClr val="000000"/>
                </a:solidFill>
                <a:latin typeface="Calibri"/>
                <a:cs typeface="Calibri"/>
              </a:rPr>
              <a:t>A government department</a:t>
            </a:r>
          </a:p>
          <a:p>
            <a:pPr marL="742950" lvl="1" indent="-285750">
              <a:spcBef>
                <a:spcPts val="300"/>
              </a:spcBef>
              <a:spcAft>
                <a:spcPts val="300"/>
              </a:spcAft>
              <a:buClr>
                <a:srgbClr val="00ABC5"/>
              </a:buClr>
              <a:buFont typeface="Arial" panose="020B0604020202020204" pitchFamily="34" charset="0"/>
              <a:buChar char="•"/>
            </a:pPr>
            <a:r>
              <a:rPr lang="en-US" sz="2200" dirty="0">
                <a:solidFill>
                  <a:srgbClr val="000000"/>
                </a:solidFill>
                <a:latin typeface="Calibri"/>
                <a:cs typeface="Calibri"/>
              </a:rPr>
              <a:t>The New Zealand </a:t>
            </a:r>
            <a:r>
              <a:rPr lang="en-US" sz="2200" dirty="0" err="1">
                <a:solidFill>
                  <a:srgbClr val="000000"/>
                </a:solidFill>
                <a:latin typeface="Calibri"/>
                <a:cs typeface="Calibri"/>
              </a:rPr>
              <a:t>Defence</a:t>
            </a:r>
            <a:r>
              <a:rPr lang="en-US" sz="2200" dirty="0">
                <a:solidFill>
                  <a:srgbClr val="000000"/>
                </a:solidFill>
                <a:latin typeface="Calibri"/>
                <a:cs typeface="Calibri"/>
              </a:rPr>
              <a:t> Force.</a:t>
            </a:r>
          </a:p>
          <a:p>
            <a:pPr marL="285750" indent="-285750">
              <a:spcBef>
                <a:spcPts val="300"/>
              </a:spcBef>
              <a:spcAft>
                <a:spcPts val="300"/>
              </a:spcAft>
              <a:buClr>
                <a:srgbClr val="00ABC5"/>
              </a:buClr>
              <a:buFont typeface="Arial" panose="020B0604020202020204" pitchFamily="34" charset="0"/>
              <a:buChar char="•"/>
            </a:pPr>
            <a:r>
              <a:rPr lang="en-US" sz="2200" b="0" i="0" u="none" strike="noStrike" baseline="0" dirty="0">
                <a:solidFill>
                  <a:srgbClr val="00ABC5"/>
                </a:solidFill>
                <a:latin typeface="Calibri"/>
                <a:cs typeface="Calibri"/>
              </a:rPr>
              <a:t>A </a:t>
            </a:r>
            <a:r>
              <a:rPr lang="en-US" sz="2200" b="1" dirty="0">
                <a:solidFill>
                  <a:srgbClr val="00ABC5"/>
                </a:solidFill>
                <a:latin typeface="Calibri"/>
                <a:cs typeface="Calibri"/>
              </a:rPr>
              <a:t>stormwater network</a:t>
            </a:r>
            <a:r>
              <a:rPr lang="en-US" sz="2200" dirty="0">
                <a:solidFill>
                  <a:srgbClr val="00ABC5"/>
                </a:solidFill>
                <a:latin typeface="Calibri"/>
                <a:cs typeface="Calibri"/>
              </a:rPr>
              <a:t> is</a:t>
            </a:r>
            <a:r>
              <a:rPr lang="en-US" sz="2200" dirty="0">
                <a:solidFill>
                  <a:srgbClr val="000000"/>
                </a:solidFill>
                <a:latin typeface="Calibri"/>
                <a:cs typeface="Calibri"/>
              </a:rPr>
              <a:t>:</a:t>
            </a:r>
          </a:p>
          <a:p>
            <a:pPr marL="742950" lvl="1" indent="-285750">
              <a:spcBef>
                <a:spcPts val="300"/>
              </a:spcBef>
              <a:spcAft>
                <a:spcPts val="300"/>
              </a:spcAft>
              <a:buClr>
                <a:srgbClr val="00ABC5"/>
              </a:buClr>
              <a:buFont typeface="Arial" panose="020B0604020202020204" pitchFamily="34" charset="0"/>
              <a:buChar char="•"/>
            </a:pPr>
            <a:r>
              <a:rPr lang="en-US" sz="2200" dirty="0">
                <a:solidFill>
                  <a:srgbClr val="000000"/>
                </a:solidFill>
                <a:latin typeface="Calibri"/>
                <a:cs typeface="Calibri"/>
              </a:rPr>
              <a:t>Infrastructure and processes that are used to collect, treat, store, reuse, or discharge </a:t>
            </a:r>
            <a:r>
              <a:rPr lang="en-US" sz="2200" dirty="0">
                <a:latin typeface="Calibri"/>
                <a:cs typeface="Calibri"/>
              </a:rPr>
              <a:t>stormwater </a:t>
            </a:r>
            <a:r>
              <a:rPr lang="en-US" sz="2200" b="1" dirty="0">
                <a:latin typeface="Calibri"/>
                <a:cs typeface="Calibri"/>
              </a:rPr>
              <a:t>in an urban area by or on behalf of a stormwater network operator.</a:t>
            </a:r>
          </a:p>
          <a:p>
            <a:pPr marL="285750" indent="-285750">
              <a:spcBef>
                <a:spcPts val="300"/>
              </a:spcBef>
              <a:spcAft>
                <a:spcPts val="300"/>
              </a:spcAft>
              <a:buClr>
                <a:srgbClr val="00ABC5"/>
              </a:buClr>
              <a:buFont typeface="Arial" panose="020B0604020202020204" pitchFamily="34" charset="0"/>
              <a:buChar char="•"/>
            </a:pPr>
            <a:r>
              <a:rPr lang="en-US" sz="2200" dirty="0">
                <a:latin typeface="Calibri"/>
                <a:cs typeface="Calibri"/>
              </a:rPr>
              <a:t>The proposed water service entities legislation is to provide for the transfer of local authority assets and roles in the delivery of urban stormwater to the entities.</a:t>
            </a:r>
          </a:p>
        </p:txBody>
      </p:sp>
      <p:sp>
        <p:nvSpPr>
          <p:cNvPr id="4" name="object 2">
            <a:extLst>
              <a:ext uri="{FF2B5EF4-FFF2-40B4-BE49-F238E27FC236}">
                <a16:creationId xmlns:a16="http://schemas.microsoft.com/office/drawing/2014/main" id="{CF11FB8C-81B0-48C0-B138-E3B475BF2E84}"/>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11</a:t>
            </a:fld>
            <a:endParaRPr sz="2400">
              <a:solidFill>
                <a:srgbClr val="00ABC5"/>
              </a:solidFill>
              <a:latin typeface="Calibri"/>
              <a:cs typeface="Calibri"/>
            </a:endParaRPr>
          </a:p>
        </p:txBody>
      </p:sp>
    </p:spTree>
    <p:extLst>
      <p:ext uri="{BB962C8B-B14F-4D97-AF65-F5344CB8AC3E}">
        <p14:creationId xmlns:p14="http://schemas.microsoft.com/office/powerpoint/2010/main" val="305577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CCEB-EEB0-4CB0-9BB6-D720BA8915B7}"/>
              </a:ext>
            </a:extLst>
          </p:cNvPr>
          <p:cNvSpPr>
            <a:spLocks noGrp="1"/>
          </p:cNvSpPr>
          <p:nvPr>
            <p:ph type="title"/>
          </p:nvPr>
        </p:nvSpPr>
        <p:spPr>
          <a:xfrm>
            <a:off x="707299" y="514509"/>
            <a:ext cx="9287373" cy="553998"/>
          </a:xfrm>
        </p:spPr>
        <p:txBody>
          <a:bodyPr wrap="square" lIns="0" tIns="0" rIns="0" bIns="0" anchor="t">
            <a:spAutoFit/>
          </a:bodyPr>
          <a:lstStyle/>
          <a:p>
            <a:r>
              <a:rPr lang="en-US" sz="3600" spc="-5">
                <a:solidFill>
                  <a:srgbClr val="005A83"/>
                </a:solidFill>
              </a:rPr>
              <a:t>What does an urban stormwater network mean?</a:t>
            </a:r>
          </a:p>
        </p:txBody>
      </p:sp>
      <p:sp>
        <p:nvSpPr>
          <p:cNvPr id="4" name="object 2">
            <a:extLst>
              <a:ext uri="{FF2B5EF4-FFF2-40B4-BE49-F238E27FC236}">
                <a16:creationId xmlns:a16="http://schemas.microsoft.com/office/drawing/2014/main" id="{CF11FB8C-81B0-48C0-B138-E3B475BF2E84}"/>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12</a:t>
            </a:fld>
            <a:endParaRPr sz="2400">
              <a:solidFill>
                <a:srgbClr val="00ABC5"/>
              </a:solidFill>
              <a:latin typeface="Calibri"/>
              <a:cs typeface="Calibri"/>
            </a:endParaRPr>
          </a:p>
        </p:txBody>
      </p:sp>
      <p:pic>
        <p:nvPicPr>
          <p:cNvPr id="5" name="Picture 4">
            <a:extLst>
              <a:ext uri="{FF2B5EF4-FFF2-40B4-BE49-F238E27FC236}">
                <a16:creationId xmlns:a16="http://schemas.microsoft.com/office/drawing/2014/main" id="{C3D42C5C-E0CE-4699-AD70-0CA9C2CD1DF8}"/>
              </a:ext>
            </a:extLst>
          </p:cNvPr>
          <p:cNvPicPr>
            <a:picLocks noChangeAspect="1"/>
          </p:cNvPicPr>
          <p:nvPr/>
        </p:nvPicPr>
        <p:blipFill>
          <a:blip r:embed="rId3"/>
          <a:stretch>
            <a:fillRect/>
          </a:stretch>
        </p:blipFill>
        <p:spPr>
          <a:xfrm>
            <a:off x="707298" y="1350958"/>
            <a:ext cx="7328337" cy="5052199"/>
          </a:xfrm>
          <a:prstGeom prst="rect">
            <a:avLst/>
          </a:prstGeom>
        </p:spPr>
      </p:pic>
      <p:sp>
        <p:nvSpPr>
          <p:cNvPr id="8" name="TextBox 7">
            <a:extLst>
              <a:ext uri="{FF2B5EF4-FFF2-40B4-BE49-F238E27FC236}">
                <a16:creationId xmlns:a16="http://schemas.microsoft.com/office/drawing/2014/main" id="{81581AF9-971F-E4F2-F00A-A34AF6F6C599}"/>
              </a:ext>
            </a:extLst>
          </p:cNvPr>
          <p:cNvSpPr txBox="1"/>
          <p:nvPr/>
        </p:nvSpPr>
        <p:spPr>
          <a:xfrm>
            <a:off x="6437745" y="6439387"/>
            <a:ext cx="174567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Image: Auckland City Council</a:t>
            </a:r>
          </a:p>
        </p:txBody>
      </p:sp>
      <p:sp>
        <p:nvSpPr>
          <p:cNvPr id="3" name="Speech Bubble: Oval 2">
            <a:extLst>
              <a:ext uri="{FF2B5EF4-FFF2-40B4-BE49-F238E27FC236}">
                <a16:creationId xmlns:a16="http://schemas.microsoft.com/office/drawing/2014/main" id="{ADD4BA95-A943-4311-803A-25819FBAD73A}"/>
              </a:ext>
            </a:extLst>
          </p:cNvPr>
          <p:cNvSpPr/>
          <p:nvPr/>
        </p:nvSpPr>
        <p:spPr>
          <a:xfrm>
            <a:off x="8645236" y="2420345"/>
            <a:ext cx="3083915" cy="1779985"/>
          </a:xfrm>
          <a:prstGeom prst="wedgeEllipseCallout">
            <a:avLst>
              <a:gd name="adj1" fmla="val -35930"/>
              <a:gd name="adj2" fmla="val 61532"/>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a:t>What size is an urban stormwater network?</a:t>
            </a:r>
          </a:p>
        </p:txBody>
      </p:sp>
    </p:spTree>
    <p:extLst>
      <p:ext uri="{BB962C8B-B14F-4D97-AF65-F5344CB8AC3E}">
        <p14:creationId xmlns:p14="http://schemas.microsoft.com/office/powerpoint/2010/main" val="370938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9073" y="504463"/>
            <a:ext cx="9687226" cy="628377"/>
          </a:xfrm>
          <a:prstGeom prst="rect">
            <a:avLst/>
          </a:prstGeom>
        </p:spPr>
        <p:txBody>
          <a:bodyPr vert="horz" wrap="square" lIns="0" tIns="12700" rIns="0" bIns="0" rtlCol="0">
            <a:spAutoFit/>
          </a:bodyPr>
          <a:lstStyle/>
          <a:p>
            <a:pPr marL="12700">
              <a:lnSpc>
                <a:spcPct val="100000"/>
              </a:lnSpc>
              <a:spcBef>
                <a:spcPts val="100"/>
              </a:spcBef>
            </a:pPr>
            <a:r>
              <a:rPr lang="en-NZ" sz="4000" spc="-5">
                <a:solidFill>
                  <a:srgbClr val="005A83"/>
                </a:solidFill>
              </a:rPr>
              <a:t>A public register for stormwater networks</a:t>
            </a:r>
            <a:endParaRPr sz="4000" spc="-5">
              <a:solidFill>
                <a:srgbClr val="005A83"/>
              </a:solidFill>
            </a:endParaRPr>
          </a:p>
        </p:txBody>
      </p:sp>
      <p:sp>
        <p:nvSpPr>
          <p:cNvPr id="4" name="object 2">
            <a:extLst>
              <a:ext uri="{FF2B5EF4-FFF2-40B4-BE49-F238E27FC236}">
                <a16:creationId xmlns:a16="http://schemas.microsoft.com/office/drawing/2014/main" id="{0886DA1E-303A-49EB-9766-5BF7B3A72C6C}"/>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13</a:t>
            </a:fld>
            <a:endParaRPr sz="2400">
              <a:solidFill>
                <a:srgbClr val="00ABC5"/>
              </a:solidFill>
              <a:latin typeface="Calibri"/>
              <a:cs typeface="Calibri"/>
            </a:endParaRPr>
          </a:p>
        </p:txBody>
      </p:sp>
      <p:sp>
        <p:nvSpPr>
          <p:cNvPr id="5" name="TextBox 4">
            <a:extLst>
              <a:ext uri="{FF2B5EF4-FFF2-40B4-BE49-F238E27FC236}">
                <a16:creationId xmlns:a16="http://schemas.microsoft.com/office/drawing/2014/main" id="{41B9856A-E9A2-488E-8934-144A98E9DD41}"/>
              </a:ext>
            </a:extLst>
          </p:cNvPr>
          <p:cNvSpPr txBox="1"/>
          <p:nvPr/>
        </p:nvSpPr>
        <p:spPr>
          <a:xfrm>
            <a:off x="689073" y="1524000"/>
            <a:ext cx="9287373" cy="3447098"/>
          </a:xfrm>
          <a:prstGeom prst="rect">
            <a:avLst/>
          </a:prstGeom>
          <a:noFill/>
        </p:spPr>
        <p:txBody>
          <a:bodyPr wrap="square" lIns="91440" tIns="45720" rIns="91440" bIns="45720" anchor="t">
            <a:spAutoFit/>
          </a:bodyPr>
          <a:lstStyle/>
          <a:p>
            <a:pPr marL="285750" indent="-285750">
              <a:spcBef>
                <a:spcPts val="1000"/>
              </a:spcBef>
              <a:spcAft>
                <a:spcPts val="1000"/>
              </a:spcAft>
              <a:buClr>
                <a:srgbClr val="00ABC5"/>
              </a:buClr>
              <a:buFont typeface="Arial" panose="020B0604020202020204" pitchFamily="34" charset="0"/>
              <a:buChar char="•"/>
            </a:pPr>
            <a:r>
              <a:rPr lang="en-US" sz="2400" b="0" i="0" u="none" strike="noStrike" baseline="0" dirty="0">
                <a:solidFill>
                  <a:srgbClr val="000000"/>
                </a:solidFill>
                <a:latin typeface="Calibri"/>
                <a:cs typeface="Calibri"/>
              </a:rPr>
              <a:t>There is currently no </a:t>
            </a:r>
            <a:r>
              <a:rPr lang="en-US" sz="2400" dirty="0">
                <a:solidFill>
                  <a:srgbClr val="000000"/>
                </a:solidFill>
                <a:latin typeface="Calibri"/>
                <a:cs typeface="Calibri"/>
              </a:rPr>
              <a:t>national public register of stormwater networks.</a:t>
            </a:r>
          </a:p>
          <a:p>
            <a:pPr marL="285750" indent="-285750">
              <a:spcBef>
                <a:spcPts val="1000"/>
              </a:spcBef>
              <a:spcAft>
                <a:spcPts val="1000"/>
              </a:spcAft>
              <a:buClr>
                <a:srgbClr val="00ABC5"/>
              </a:buClr>
              <a:buFont typeface="Arial" panose="020B0604020202020204" pitchFamily="34" charset="0"/>
              <a:buChar char="•"/>
            </a:pPr>
            <a:r>
              <a:rPr lang="en-US" sz="2400" dirty="0">
                <a:solidFill>
                  <a:srgbClr val="000000"/>
                </a:solidFill>
                <a:latin typeface="Calibri"/>
                <a:cs typeface="Calibri"/>
              </a:rPr>
              <a:t>Not all stormwater networks have Resource Management Act discharge consents.</a:t>
            </a:r>
          </a:p>
          <a:p>
            <a:pPr marL="285750" indent="-285750">
              <a:spcBef>
                <a:spcPts val="1000"/>
              </a:spcBef>
              <a:spcAft>
                <a:spcPts val="1000"/>
              </a:spcAft>
              <a:buClr>
                <a:srgbClr val="00ABC5"/>
              </a:buClr>
              <a:buFont typeface="Arial" panose="020B0604020202020204" pitchFamily="34" charset="0"/>
              <a:buChar char="•"/>
            </a:pPr>
            <a:r>
              <a:rPr lang="en-US" sz="2400" dirty="0">
                <a:solidFill>
                  <a:prstClr val="black"/>
                </a:solidFill>
                <a:latin typeface="Calibri"/>
              </a:rPr>
              <a:t>We’ll establish a </a:t>
            </a:r>
            <a:r>
              <a:rPr lang="en-NZ" sz="2400" dirty="0">
                <a:solidFill>
                  <a:srgbClr val="000000"/>
                </a:solidFill>
                <a:latin typeface="Calibri"/>
                <a:cs typeface="Calibri"/>
              </a:rPr>
              <a:t>public register of stormwater networks but there is no </a:t>
            </a:r>
            <a:r>
              <a:rPr lang="en-US" sz="2400" dirty="0">
                <a:solidFill>
                  <a:srgbClr val="000000"/>
                </a:solidFill>
                <a:latin typeface="Calibri"/>
                <a:cs typeface="Calibri"/>
              </a:rPr>
              <a:t>requirement to do this until 4 October 2023.</a:t>
            </a:r>
          </a:p>
          <a:p>
            <a:pPr marL="285750" indent="-285750">
              <a:spcBef>
                <a:spcPts val="1000"/>
              </a:spcBef>
              <a:spcAft>
                <a:spcPts val="1000"/>
              </a:spcAft>
              <a:buClr>
                <a:srgbClr val="00ABC5"/>
              </a:buClr>
              <a:buFont typeface="Arial" panose="020B0604020202020204" pitchFamily="34" charset="0"/>
              <a:buChar char="•"/>
            </a:pPr>
            <a:r>
              <a:rPr lang="en-US" sz="2400" dirty="0">
                <a:solidFill>
                  <a:srgbClr val="000000"/>
                </a:solidFill>
                <a:latin typeface="Calibri"/>
                <a:cs typeface="Calibri"/>
              </a:rPr>
              <a:t>Stormwater assets will be recorded as they are transferred to the water service entities.</a:t>
            </a:r>
          </a:p>
        </p:txBody>
      </p:sp>
    </p:spTree>
    <p:extLst>
      <p:ext uri="{BB962C8B-B14F-4D97-AF65-F5344CB8AC3E}">
        <p14:creationId xmlns:p14="http://schemas.microsoft.com/office/powerpoint/2010/main" val="270043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9073" y="504463"/>
            <a:ext cx="9687226" cy="628377"/>
          </a:xfrm>
          <a:prstGeom prst="rect">
            <a:avLst/>
          </a:prstGeom>
        </p:spPr>
        <p:txBody>
          <a:bodyPr vert="horz" wrap="square" lIns="0" tIns="12700" rIns="0" bIns="0" rtlCol="0">
            <a:spAutoFit/>
          </a:bodyPr>
          <a:lstStyle/>
          <a:p>
            <a:pPr marL="12700">
              <a:lnSpc>
                <a:spcPct val="100000"/>
              </a:lnSpc>
              <a:spcBef>
                <a:spcPts val="100"/>
              </a:spcBef>
            </a:pPr>
            <a:r>
              <a:rPr lang="en-NZ" sz="4000" spc="-5">
                <a:solidFill>
                  <a:srgbClr val="005A83"/>
                </a:solidFill>
              </a:rPr>
              <a:t>When should we start?</a:t>
            </a:r>
            <a:endParaRPr sz="4000" spc="-5">
              <a:solidFill>
                <a:srgbClr val="005A83"/>
              </a:solidFill>
            </a:endParaRPr>
          </a:p>
        </p:txBody>
      </p:sp>
      <p:sp>
        <p:nvSpPr>
          <p:cNvPr id="4" name="object 2">
            <a:extLst>
              <a:ext uri="{FF2B5EF4-FFF2-40B4-BE49-F238E27FC236}">
                <a16:creationId xmlns:a16="http://schemas.microsoft.com/office/drawing/2014/main" id="{0886DA1E-303A-49EB-9766-5BF7B3A72C6C}"/>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14</a:t>
            </a:fld>
            <a:endParaRPr sz="2400">
              <a:solidFill>
                <a:srgbClr val="00ABC5"/>
              </a:solidFill>
              <a:latin typeface="Calibri"/>
              <a:cs typeface="Calibri"/>
            </a:endParaRPr>
          </a:p>
        </p:txBody>
      </p:sp>
      <p:sp>
        <p:nvSpPr>
          <p:cNvPr id="6" name="Speech Bubble: Oval 5">
            <a:extLst>
              <a:ext uri="{FF2B5EF4-FFF2-40B4-BE49-F238E27FC236}">
                <a16:creationId xmlns:a16="http://schemas.microsoft.com/office/drawing/2014/main" id="{37949C0F-4B5E-4842-975C-0CE25FF6F198}"/>
              </a:ext>
            </a:extLst>
          </p:cNvPr>
          <p:cNvSpPr/>
          <p:nvPr/>
        </p:nvSpPr>
        <p:spPr>
          <a:xfrm>
            <a:off x="1062285" y="4204169"/>
            <a:ext cx="3482110" cy="2022346"/>
          </a:xfrm>
          <a:prstGeom prst="wedgeEllipseCallout">
            <a:avLst>
              <a:gd name="adj1" fmla="val 40463"/>
              <a:gd name="adj2" fmla="val 54681"/>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Why instigate a stormwater regime 6 months before the water service entities are commencing?</a:t>
            </a:r>
          </a:p>
        </p:txBody>
      </p:sp>
      <p:graphicFrame>
        <p:nvGraphicFramePr>
          <p:cNvPr id="5" name="Diagram 4">
            <a:extLst>
              <a:ext uri="{FF2B5EF4-FFF2-40B4-BE49-F238E27FC236}">
                <a16:creationId xmlns:a16="http://schemas.microsoft.com/office/drawing/2014/main" id="{0E6CFC46-7D68-4AC4-99A0-E5047C67167B}"/>
              </a:ext>
            </a:extLst>
          </p:cNvPr>
          <p:cNvGraphicFramePr/>
          <p:nvPr>
            <p:extLst>
              <p:ext uri="{D42A27DB-BD31-4B8C-83A1-F6EECF244321}">
                <p14:modId xmlns:p14="http://schemas.microsoft.com/office/powerpoint/2010/main" val="3552173111"/>
              </p:ext>
            </p:extLst>
          </p:nvPr>
        </p:nvGraphicFramePr>
        <p:xfrm>
          <a:off x="1139306" y="-203325"/>
          <a:ext cx="8717926" cy="567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8">
            <a:extLst>
              <a:ext uri="{FF2B5EF4-FFF2-40B4-BE49-F238E27FC236}">
                <a16:creationId xmlns:a16="http://schemas.microsoft.com/office/drawing/2014/main" id="{E8A8EFC3-32D6-4467-9D24-8101183B7463}"/>
              </a:ext>
            </a:extLst>
          </p:cNvPr>
          <p:cNvSpPr/>
          <p:nvPr/>
        </p:nvSpPr>
        <p:spPr>
          <a:xfrm>
            <a:off x="4599810" y="3313068"/>
            <a:ext cx="2340000" cy="972000"/>
          </a:xfrm>
          <a:prstGeom prst="roundRect">
            <a:avLst/>
          </a:prstGeom>
          <a:solidFill>
            <a:srgbClr val="007E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Z" sz="1400"/>
              <a:t>Taumata Arowai commences stormwater monitoring and reporting role </a:t>
            </a:r>
            <a:endParaRPr lang="en-NZ" sz="1400">
              <a:ea typeface="Calibri"/>
              <a:cs typeface="Calibri"/>
            </a:endParaRPr>
          </a:p>
        </p:txBody>
      </p:sp>
      <p:sp>
        <p:nvSpPr>
          <p:cNvPr id="10" name="Rectangle: Rounded Corners 9">
            <a:extLst>
              <a:ext uri="{FF2B5EF4-FFF2-40B4-BE49-F238E27FC236}">
                <a16:creationId xmlns:a16="http://schemas.microsoft.com/office/drawing/2014/main" id="{16CA7C6F-BFA6-4B16-AFD1-E8C87B9028AC}"/>
              </a:ext>
            </a:extLst>
          </p:cNvPr>
          <p:cNvSpPr/>
          <p:nvPr/>
        </p:nvSpPr>
        <p:spPr>
          <a:xfrm>
            <a:off x="7541782" y="3313068"/>
            <a:ext cx="2340000" cy="972000"/>
          </a:xfrm>
          <a:prstGeom prst="roundRect">
            <a:avLst/>
          </a:prstGeom>
          <a:solidFill>
            <a:srgbClr val="007E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Z" sz="1400"/>
              <a:t>Water service entities commence</a:t>
            </a:r>
            <a:endParaRPr lang="en-NZ" sz="1400">
              <a:ea typeface="Calibri"/>
              <a:cs typeface="Calibri"/>
            </a:endParaRPr>
          </a:p>
        </p:txBody>
      </p:sp>
    </p:spTree>
    <p:extLst>
      <p:ext uri="{BB962C8B-B14F-4D97-AF65-F5344CB8AC3E}">
        <p14:creationId xmlns:p14="http://schemas.microsoft.com/office/powerpoint/2010/main" val="97053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CCEB-EEB0-4CB0-9BB6-D720BA8915B7}"/>
              </a:ext>
            </a:extLst>
          </p:cNvPr>
          <p:cNvSpPr>
            <a:spLocks noGrp="1"/>
          </p:cNvSpPr>
          <p:nvPr>
            <p:ph type="title"/>
          </p:nvPr>
        </p:nvSpPr>
        <p:spPr>
          <a:xfrm>
            <a:off x="707299" y="712867"/>
            <a:ext cx="9287373" cy="615553"/>
          </a:xfrm>
        </p:spPr>
        <p:txBody>
          <a:bodyPr wrap="square" lIns="0" tIns="0" rIns="0" bIns="0" anchor="t">
            <a:spAutoFit/>
          </a:bodyPr>
          <a:lstStyle/>
          <a:p>
            <a:r>
              <a:rPr lang="en-US" sz="4000" spc="-5">
                <a:solidFill>
                  <a:srgbClr val="005A83"/>
                </a:solidFill>
              </a:rPr>
              <a:t>Current uncertainty around stormwater</a:t>
            </a:r>
          </a:p>
        </p:txBody>
      </p:sp>
      <p:sp>
        <p:nvSpPr>
          <p:cNvPr id="4" name="object 2">
            <a:extLst>
              <a:ext uri="{FF2B5EF4-FFF2-40B4-BE49-F238E27FC236}">
                <a16:creationId xmlns:a16="http://schemas.microsoft.com/office/drawing/2014/main" id="{CF11FB8C-81B0-48C0-B138-E3B475BF2E84}"/>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15</a:t>
            </a:fld>
            <a:endParaRPr sz="2400">
              <a:solidFill>
                <a:srgbClr val="00ABC5"/>
              </a:solidFill>
              <a:latin typeface="Calibri"/>
              <a:cs typeface="Calibri"/>
            </a:endParaRPr>
          </a:p>
        </p:txBody>
      </p:sp>
      <p:sp>
        <p:nvSpPr>
          <p:cNvPr id="5" name="TextBox 4">
            <a:extLst>
              <a:ext uri="{FF2B5EF4-FFF2-40B4-BE49-F238E27FC236}">
                <a16:creationId xmlns:a16="http://schemas.microsoft.com/office/drawing/2014/main" id="{F76ACD6A-C9C3-4067-8432-C12D25230DED}"/>
              </a:ext>
            </a:extLst>
          </p:cNvPr>
          <p:cNvSpPr txBox="1"/>
          <p:nvPr/>
        </p:nvSpPr>
        <p:spPr>
          <a:xfrm>
            <a:off x="707299" y="1493756"/>
            <a:ext cx="9287373" cy="1785104"/>
          </a:xfrm>
          <a:prstGeom prst="rect">
            <a:avLst/>
          </a:prstGeom>
          <a:noFill/>
        </p:spPr>
        <p:txBody>
          <a:bodyPr wrap="square" lIns="91440" tIns="45720" rIns="91440" bIns="45720" anchor="t">
            <a:spAutoFit/>
          </a:bodyPr>
          <a:lstStyle/>
          <a:p>
            <a:pPr marL="285750" indent="-285750">
              <a:spcBef>
                <a:spcPts val="600"/>
              </a:spcBef>
              <a:spcAft>
                <a:spcPts val="600"/>
              </a:spcAft>
              <a:buClr>
                <a:srgbClr val="00ABC5"/>
              </a:buClr>
              <a:buFont typeface="Arial" panose="020B0604020202020204" pitchFamily="34" charset="0"/>
              <a:buChar char="•"/>
            </a:pPr>
            <a:r>
              <a:rPr lang="en-NZ" sz="2200">
                <a:solidFill>
                  <a:srgbClr val="000000"/>
                </a:solidFill>
                <a:latin typeface="Calibri"/>
                <a:cs typeface="Calibri"/>
              </a:rPr>
              <a:t>We’re thinking about stormwater sooner than anticipated largely because of the Three Waters reform and the creation of the new water service entities.</a:t>
            </a:r>
          </a:p>
          <a:p>
            <a:pPr marL="285750" indent="-285750">
              <a:spcBef>
                <a:spcPts val="600"/>
              </a:spcBef>
              <a:spcAft>
                <a:spcPts val="600"/>
              </a:spcAft>
              <a:buClr>
                <a:srgbClr val="00ABC5"/>
              </a:buClr>
              <a:buFont typeface="Arial" panose="020B0604020202020204" pitchFamily="34" charset="0"/>
              <a:buChar char="•"/>
            </a:pPr>
            <a:r>
              <a:rPr lang="en-NZ" sz="2200">
                <a:solidFill>
                  <a:srgbClr val="000000"/>
                </a:solidFill>
                <a:latin typeface="Calibri"/>
                <a:cs typeface="Calibri"/>
              </a:rPr>
              <a:t>4 October 2023 is not that far away and uncertainty exists.</a:t>
            </a:r>
          </a:p>
          <a:p>
            <a:pPr lvl="1">
              <a:spcBef>
                <a:spcPts val="600"/>
              </a:spcBef>
              <a:spcAft>
                <a:spcPts val="600"/>
              </a:spcAft>
              <a:buClr>
                <a:srgbClr val="00ABC5"/>
              </a:buClr>
            </a:pPr>
            <a:endParaRPr lang="en-NZ" sz="2400">
              <a:solidFill>
                <a:srgbClr val="000000"/>
              </a:solidFill>
              <a:latin typeface="Calibri"/>
              <a:cs typeface="Calibri"/>
            </a:endParaRPr>
          </a:p>
        </p:txBody>
      </p:sp>
      <p:sp>
        <p:nvSpPr>
          <p:cNvPr id="6" name="Thought Bubble: Cloud 5">
            <a:extLst>
              <a:ext uri="{FF2B5EF4-FFF2-40B4-BE49-F238E27FC236}">
                <a16:creationId xmlns:a16="http://schemas.microsoft.com/office/drawing/2014/main" id="{BA80D8E2-1BDF-4BE1-8860-7F9C4CAB990B}"/>
              </a:ext>
            </a:extLst>
          </p:cNvPr>
          <p:cNvSpPr/>
          <p:nvPr/>
        </p:nvSpPr>
        <p:spPr>
          <a:xfrm>
            <a:off x="707299" y="3041167"/>
            <a:ext cx="2530136" cy="1615736"/>
          </a:xfrm>
          <a:prstGeom prst="cloudCallout">
            <a:avLst>
              <a:gd name="adj1" fmla="val -33610"/>
              <a:gd name="adj2" fmla="val 71646"/>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buClr>
                <a:srgbClr val="00ABC5"/>
              </a:buClr>
            </a:pPr>
            <a:r>
              <a:rPr lang="en-NZ" b="1" dirty="0">
                <a:solidFill>
                  <a:schemeClr val="bg1"/>
                </a:solidFill>
                <a:latin typeface="Calibri"/>
                <a:cs typeface="Calibri"/>
              </a:rPr>
              <a:t>Lack of registration and consents</a:t>
            </a:r>
          </a:p>
        </p:txBody>
      </p:sp>
      <p:sp>
        <p:nvSpPr>
          <p:cNvPr id="7" name="Thought Bubble: Cloud 6">
            <a:extLst>
              <a:ext uri="{FF2B5EF4-FFF2-40B4-BE49-F238E27FC236}">
                <a16:creationId xmlns:a16="http://schemas.microsoft.com/office/drawing/2014/main" id="{1379C1C0-0DA3-46EE-8CF3-46BA850AEFD8}"/>
              </a:ext>
            </a:extLst>
          </p:cNvPr>
          <p:cNvSpPr/>
          <p:nvPr/>
        </p:nvSpPr>
        <p:spPr>
          <a:xfrm>
            <a:off x="2631550" y="3370979"/>
            <a:ext cx="2956264" cy="2079909"/>
          </a:xfrm>
          <a:prstGeom prst="cloudCallout">
            <a:avLst>
              <a:gd name="adj1" fmla="val 33902"/>
              <a:gd name="adj2" fmla="val 81936"/>
            </a:avLst>
          </a:prstGeom>
          <a:solidFill>
            <a:srgbClr val="58C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buClr>
                <a:srgbClr val="00ABC5"/>
              </a:buClr>
            </a:pPr>
            <a:r>
              <a:rPr lang="en-NZ" b="1" dirty="0">
                <a:solidFill>
                  <a:schemeClr val="bg1"/>
                </a:solidFill>
                <a:latin typeface="Calibri"/>
                <a:cs typeface="Calibri"/>
              </a:rPr>
              <a:t>Lack of clarity around size of urban stormwater networks</a:t>
            </a:r>
          </a:p>
        </p:txBody>
      </p:sp>
      <p:sp>
        <p:nvSpPr>
          <p:cNvPr id="8" name="Speech Bubble: Oval 7">
            <a:extLst>
              <a:ext uri="{FF2B5EF4-FFF2-40B4-BE49-F238E27FC236}">
                <a16:creationId xmlns:a16="http://schemas.microsoft.com/office/drawing/2014/main" id="{594EBA53-DF4D-412C-B1CD-477E88328875}"/>
              </a:ext>
            </a:extLst>
          </p:cNvPr>
          <p:cNvSpPr/>
          <p:nvPr/>
        </p:nvSpPr>
        <p:spPr>
          <a:xfrm>
            <a:off x="5255046" y="3859352"/>
            <a:ext cx="3061664" cy="1757779"/>
          </a:xfrm>
          <a:prstGeom prst="wedgeEllipseCallout">
            <a:avLst>
              <a:gd name="adj1" fmla="val -26565"/>
              <a:gd name="adj2" fmla="val 71958"/>
            </a:avLst>
          </a:prstGeom>
          <a:solidFill>
            <a:srgbClr val="007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buClr>
                <a:srgbClr val="00ABC5"/>
              </a:buClr>
            </a:pPr>
            <a:r>
              <a:rPr lang="en-NZ" b="1" dirty="0">
                <a:solidFill>
                  <a:schemeClr val="bg1"/>
                </a:solidFill>
                <a:latin typeface="Calibri"/>
                <a:cs typeface="Calibri"/>
              </a:rPr>
              <a:t>What will be the targets and measures for stormwater?</a:t>
            </a:r>
          </a:p>
        </p:txBody>
      </p:sp>
      <p:sp>
        <p:nvSpPr>
          <p:cNvPr id="9" name="Speech Bubble: Oval 8">
            <a:extLst>
              <a:ext uri="{FF2B5EF4-FFF2-40B4-BE49-F238E27FC236}">
                <a16:creationId xmlns:a16="http://schemas.microsoft.com/office/drawing/2014/main" id="{CDA81D4A-5E28-4B64-8A1B-2B3BFE0C4292}"/>
              </a:ext>
            </a:extLst>
          </p:cNvPr>
          <p:cNvSpPr/>
          <p:nvPr/>
        </p:nvSpPr>
        <p:spPr>
          <a:xfrm>
            <a:off x="1007766" y="5056184"/>
            <a:ext cx="2610035" cy="1615736"/>
          </a:xfrm>
          <a:prstGeom prst="wedgeEllipseCallout">
            <a:avLst>
              <a:gd name="adj1" fmla="val 56666"/>
              <a:gd name="adj2" fmla="val 43635"/>
            </a:avLst>
          </a:prstGeom>
          <a:solidFill>
            <a:srgbClr val="007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buClr>
                <a:srgbClr val="00ABC5"/>
              </a:buClr>
            </a:pPr>
            <a:r>
              <a:rPr lang="en-NZ" b="1" dirty="0">
                <a:solidFill>
                  <a:schemeClr val="bg1"/>
                </a:solidFill>
                <a:latin typeface="Calibri"/>
                <a:cs typeface="Calibri"/>
              </a:rPr>
              <a:t>When will our regime come into action? 1 July 2024?</a:t>
            </a:r>
          </a:p>
        </p:txBody>
      </p:sp>
      <p:sp>
        <p:nvSpPr>
          <p:cNvPr id="10" name="Speech Bubble: Oval 9">
            <a:extLst>
              <a:ext uri="{FF2B5EF4-FFF2-40B4-BE49-F238E27FC236}">
                <a16:creationId xmlns:a16="http://schemas.microsoft.com/office/drawing/2014/main" id="{6188D4F3-8D2E-409D-A6D7-06FEDF516E87}"/>
              </a:ext>
            </a:extLst>
          </p:cNvPr>
          <p:cNvSpPr/>
          <p:nvPr/>
        </p:nvSpPr>
        <p:spPr>
          <a:xfrm>
            <a:off x="6943978" y="5021320"/>
            <a:ext cx="2956264" cy="1757779"/>
          </a:xfrm>
          <a:prstGeom prst="wedgeEllipseCallout">
            <a:avLst>
              <a:gd name="adj1" fmla="val -67213"/>
              <a:gd name="adj2" fmla="val 33121"/>
            </a:avLst>
          </a:prstGeom>
          <a:solidFill>
            <a:srgbClr val="58C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b="1" dirty="0">
                <a:solidFill>
                  <a:schemeClr val="bg1"/>
                </a:solidFill>
                <a:latin typeface="Calibri"/>
                <a:cs typeface="Calibri"/>
              </a:rPr>
              <a:t>What does our annual report look like and what will it cover?</a:t>
            </a:r>
            <a:endParaRPr lang="en-NZ" b="1" dirty="0">
              <a:solidFill>
                <a:schemeClr val="bg1"/>
              </a:solidFill>
            </a:endParaRPr>
          </a:p>
        </p:txBody>
      </p:sp>
      <p:sp>
        <p:nvSpPr>
          <p:cNvPr id="11" name="Thought Bubble: Cloud 10">
            <a:extLst>
              <a:ext uri="{FF2B5EF4-FFF2-40B4-BE49-F238E27FC236}">
                <a16:creationId xmlns:a16="http://schemas.microsoft.com/office/drawing/2014/main" id="{3F933F0A-D3F9-45B7-B7BF-CA94E19943AC}"/>
              </a:ext>
            </a:extLst>
          </p:cNvPr>
          <p:cNvSpPr/>
          <p:nvPr/>
        </p:nvSpPr>
        <p:spPr>
          <a:xfrm>
            <a:off x="7723907" y="2447564"/>
            <a:ext cx="2894120" cy="1993264"/>
          </a:xfrm>
          <a:prstGeom prst="cloudCallout">
            <a:avLst>
              <a:gd name="adj1" fmla="val 24328"/>
              <a:gd name="adj2" fmla="val 83789"/>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buClr>
                <a:srgbClr val="00ABC5"/>
              </a:buClr>
            </a:pPr>
            <a:r>
              <a:rPr lang="en-NZ" b="1" dirty="0">
                <a:solidFill>
                  <a:schemeClr val="bg1"/>
                </a:solidFill>
                <a:latin typeface="Calibri"/>
                <a:cs typeface="Calibri"/>
              </a:rPr>
              <a:t>Our partnership with Regional Councils</a:t>
            </a:r>
          </a:p>
        </p:txBody>
      </p:sp>
    </p:spTree>
    <p:extLst>
      <p:ext uri="{BB962C8B-B14F-4D97-AF65-F5344CB8AC3E}">
        <p14:creationId xmlns:p14="http://schemas.microsoft.com/office/powerpoint/2010/main" val="286425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CCEB-EEB0-4CB0-9BB6-D720BA8915B7}"/>
              </a:ext>
            </a:extLst>
          </p:cNvPr>
          <p:cNvSpPr>
            <a:spLocks noGrp="1"/>
          </p:cNvSpPr>
          <p:nvPr>
            <p:ph type="title"/>
          </p:nvPr>
        </p:nvSpPr>
        <p:spPr>
          <a:xfrm>
            <a:off x="707299" y="588580"/>
            <a:ext cx="9287373" cy="615553"/>
          </a:xfrm>
        </p:spPr>
        <p:txBody>
          <a:bodyPr wrap="square" lIns="0" tIns="0" rIns="0" bIns="0" anchor="t">
            <a:spAutoFit/>
          </a:bodyPr>
          <a:lstStyle/>
          <a:p>
            <a:r>
              <a:rPr lang="en-US" sz="4000" spc="-5">
                <a:solidFill>
                  <a:srgbClr val="005A83"/>
                </a:solidFill>
              </a:rPr>
              <a:t>What might the reforms hold for us?</a:t>
            </a:r>
          </a:p>
        </p:txBody>
      </p:sp>
      <p:sp>
        <p:nvSpPr>
          <p:cNvPr id="4" name="object 2">
            <a:extLst>
              <a:ext uri="{FF2B5EF4-FFF2-40B4-BE49-F238E27FC236}">
                <a16:creationId xmlns:a16="http://schemas.microsoft.com/office/drawing/2014/main" id="{CF11FB8C-81B0-48C0-B138-E3B475BF2E84}"/>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16</a:t>
            </a:fld>
            <a:endParaRPr sz="2400">
              <a:solidFill>
                <a:srgbClr val="00ABC5"/>
              </a:solidFill>
              <a:latin typeface="Calibri"/>
              <a:cs typeface="Calibri"/>
            </a:endParaRPr>
          </a:p>
        </p:txBody>
      </p:sp>
      <p:sp>
        <p:nvSpPr>
          <p:cNvPr id="5" name="TextBox 4">
            <a:extLst>
              <a:ext uri="{FF2B5EF4-FFF2-40B4-BE49-F238E27FC236}">
                <a16:creationId xmlns:a16="http://schemas.microsoft.com/office/drawing/2014/main" id="{F76ACD6A-C9C3-4067-8432-C12D25230DED}"/>
              </a:ext>
            </a:extLst>
          </p:cNvPr>
          <p:cNvSpPr txBox="1"/>
          <p:nvPr/>
        </p:nvSpPr>
        <p:spPr>
          <a:xfrm>
            <a:off x="707298" y="1417468"/>
            <a:ext cx="9670697" cy="4924425"/>
          </a:xfrm>
          <a:prstGeom prst="rect">
            <a:avLst/>
          </a:prstGeom>
          <a:noFill/>
        </p:spPr>
        <p:txBody>
          <a:bodyPr wrap="square" lIns="91440" tIns="45720" rIns="91440" bIns="45720" anchor="t">
            <a:spAutoFit/>
          </a:bodyPr>
          <a:lstStyle/>
          <a:p>
            <a:pPr marL="285750" indent="-285750">
              <a:spcBef>
                <a:spcPts val="600"/>
              </a:spcBef>
              <a:spcAft>
                <a:spcPts val="600"/>
              </a:spcAft>
              <a:buClr>
                <a:srgbClr val="00ABC5"/>
              </a:buClr>
              <a:buFont typeface="Arial" panose="020B0604020202020204" pitchFamily="34" charset="0"/>
              <a:buChar char="•"/>
            </a:pPr>
            <a:r>
              <a:rPr lang="en-NZ" sz="2200" dirty="0">
                <a:solidFill>
                  <a:srgbClr val="000000"/>
                </a:solidFill>
                <a:latin typeface="Calibri"/>
                <a:cs typeface="Calibri"/>
              </a:rPr>
              <a:t>In the next couple of months we’ll see considerable debate through Three Waters and Resource Management Act (RMA) reforms.</a:t>
            </a:r>
          </a:p>
          <a:p>
            <a:pPr marL="742950" lvl="1" indent="-285750">
              <a:spcBef>
                <a:spcPts val="600"/>
              </a:spcBef>
              <a:spcAft>
                <a:spcPts val="600"/>
              </a:spcAft>
              <a:buClr>
                <a:srgbClr val="00ABC5"/>
              </a:buClr>
              <a:buFont typeface="Arial" panose="020B0604020202020204" pitchFamily="34" charset="0"/>
              <a:buChar char="•"/>
            </a:pPr>
            <a:r>
              <a:rPr lang="en-NZ" sz="2200" dirty="0">
                <a:solidFill>
                  <a:srgbClr val="000000"/>
                </a:solidFill>
                <a:latin typeface="Calibri"/>
                <a:cs typeface="Calibri"/>
              </a:rPr>
              <a:t>Will the role of the water service entities be expanded to integrate stormwater management beyond the urban network?</a:t>
            </a:r>
            <a:endParaRPr lang="en-NZ" sz="2200" dirty="0">
              <a:solidFill>
                <a:srgbClr val="000000"/>
              </a:solidFill>
              <a:latin typeface="Calibri"/>
              <a:ea typeface="Calibri"/>
              <a:cs typeface="Calibri"/>
            </a:endParaRPr>
          </a:p>
          <a:p>
            <a:pPr marL="742950" lvl="1" indent="-285750">
              <a:spcBef>
                <a:spcPts val="600"/>
              </a:spcBef>
              <a:spcAft>
                <a:spcPts val="600"/>
              </a:spcAft>
              <a:buClr>
                <a:srgbClr val="00ABC5"/>
              </a:buClr>
              <a:buFont typeface="Arial" panose="020B0604020202020204" pitchFamily="34" charset="0"/>
              <a:buChar char="•"/>
            </a:pPr>
            <a:r>
              <a:rPr lang="en-NZ" sz="2200" dirty="0">
                <a:solidFill>
                  <a:srgbClr val="000000"/>
                </a:solidFill>
                <a:latin typeface="Calibri"/>
                <a:cs typeface="Calibri"/>
              </a:rPr>
              <a:t>Will the water services legislation be aligned with the RMA legislation?</a:t>
            </a:r>
            <a:endParaRPr lang="en-NZ" sz="2200" dirty="0">
              <a:solidFill>
                <a:srgbClr val="000000"/>
              </a:solidFill>
              <a:latin typeface="Calibri"/>
              <a:ea typeface="Calibri"/>
              <a:cs typeface="Calibri"/>
            </a:endParaRPr>
          </a:p>
          <a:p>
            <a:pPr marL="742950" lvl="1" indent="-285750">
              <a:spcBef>
                <a:spcPts val="600"/>
              </a:spcBef>
              <a:spcAft>
                <a:spcPts val="600"/>
              </a:spcAft>
              <a:buClr>
                <a:srgbClr val="00ABC5"/>
              </a:buClr>
              <a:buFont typeface="Arial" panose="020B0604020202020204" pitchFamily="34" charset="0"/>
              <a:buChar char="•"/>
            </a:pPr>
            <a:r>
              <a:rPr lang="en-NZ" sz="2200" dirty="0">
                <a:solidFill>
                  <a:srgbClr val="000000"/>
                </a:solidFill>
                <a:latin typeface="Calibri"/>
                <a:cs typeface="Calibri"/>
              </a:rPr>
              <a:t>Will this mean an expanded role for </a:t>
            </a:r>
            <a:r>
              <a:rPr lang="en-NZ" sz="2200" dirty="0" err="1">
                <a:solidFill>
                  <a:srgbClr val="000000"/>
                </a:solidFill>
                <a:latin typeface="Calibri"/>
                <a:cs typeface="Calibri"/>
              </a:rPr>
              <a:t>Taumata</a:t>
            </a:r>
            <a:r>
              <a:rPr lang="en-NZ" sz="2200" dirty="0">
                <a:solidFill>
                  <a:srgbClr val="000000"/>
                </a:solidFill>
                <a:latin typeface="Calibri"/>
                <a:cs typeface="Calibri"/>
              </a:rPr>
              <a:t> </a:t>
            </a:r>
            <a:r>
              <a:rPr lang="en-NZ" sz="2200" dirty="0" err="1">
                <a:solidFill>
                  <a:srgbClr val="000000"/>
                </a:solidFill>
                <a:latin typeface="Calibri"/>
                <a:cs typeface="Calibri"/>
              </a:rPr>
              <a:t>Arowai</a:t>
            </a:r>
            <a:r>
              <a:rPr lang="en-NZ" sz="2200" dirty="0">
                <a:solidFill>
                  <a:srgbClr val="000000"/>
                </a:solidFill>
                <a:latin typeface="Calibri"/>
                <a:cs typeface="Calibri"/>
              </a:rPr>
              <a:t>, or a lesser role?</a:t>
            </a:r>
            <a:endParaRPr lang="en-NZ" sz="2200" dirty="0">
              <a:solidFill>
                <a:srgbClr val="000000"/>
              </a:solidFill>
              <a:latin typeface="Calibri"/>
              <a:ea typeface="Calibri"/>
              <a:cs typeface="Calibri"/>
            </a:endParaRPr>
          </a:p>
          <a:p>
            <a:pPr marL="285750" indent="-285750">
              <a:spcBef>
                <a:spcPts val="600"/>
              </a:spcBef>
              <a:spcAft>
                <a:spcPts val="600"/>
              </a:spcAft>
              <a:buClr>
                <a:srgbClr val="00ABC5"/>
              </a:buClr>
              <a:buFont typeface="Arial" panose="020B0604020202020204" pitchFamily="34" charset="0"/>
              <a:buChar char="•"/>
            </a:pPr>
            <a:r>
              <a:rPr lang="en-NZ" sz="2200" dirty="0">
                <a:ea typeface="+mn-lt"/>
                <a:cs typeface="+mn-lt"/>
              </a:rPr>
              <a:t>Having recently tackled the task of establishing </a:t>
            </a:r>
            <a:r>
              <a:rPr lang="en-NZ" sz="2200" dirty="0" err="1">
                <a:ea typeface="+mn-lt"/>
                <a:cs typeface="+mn-lt"/>
              </a:rPr>
              <a:t>Taumata</a:t>
            </a:r>
            <a:r>
              <a:rPr lang="en-NZ" sz="2200" dirty="0">
                <a:ea typeface="+mn-lt"/>
                <a:cs typeface="+mn-lt"/>
              </a:rPr>
              <a:t> </a:t>
            </a:r>
            <a:r>
              <a:rPr lang="en-NZ" sz="2200" dirty="0" err="1">
                <a:ea typeface="+mn-lt"/>
                <a:cs typeface="+mn-lt"/>
              </a:rPr>
              <a:t>Arowai</a:t>
            </a:r>
            <a:r>
              <a:rPr lang="en-NZ" sz="2200" dirty="0">
                <a:ea typeface="+mn-lt"/>
                <a:cs typeface="+mn-lt"/>
              </a:rPr>
              <a:t>, should the water service entities and economic regulator be established and allowed to succeed. </a:t>
            </a:r>
          </a:p>
          <a:p>
            <a:pPr marL="285750" indent="-285750">
              <a:spcBef>
                <a:spcPts val="600"/>
              </a:spcBef>
              <a:spcAft>
                <a:spcPts val="600"/>
              </a:spcAft>
              <a:buClr>
                <a:srgbClr val="00ABC5"/>
              </a:buClr>
              <a:buFont typeface="Arial" panose="020B0604020202020204" pitchFamily="34" charset="0"/>
              <a:buChar char="•"/>
            </a:pPr>
            <a:r>
              <a:rPr lang="en-NZ" sz="2200" dirty="0">
                <a:ea typeface="+mn-lt"/>
                <a:cs typeface="+mn-lt"/>
              </a:rPr>
              <a:t>Perhaps then DIA in conjunction with the Ministry for the Environment, the Regional Councils, water service entities and Taumata Arowai can undertake the development and delivery of an integrated stormwater management regime.</a:t>
            </a:r>
            <a:endParaRPr lang="en-NZ" sz="2200" dirty="0">
              <a:solidFill>
                <a:srgbClr val="000000"/>
              </a:solidFill>
              <a:latin typeface="Calibri"/>
              <a:ea typeface="Calibri"/>
              <a:cs typeface="Calibri"/>
            </a:endParaRPr>
          </a:p>
        </p:txBody>
      </p:sp>
    </p:spTree>
    <p:extLst>
      <p:ext uri="{BB962C8B-B14F-4D97-AF65-F5344CB8AC3E}">
        <p14:creationId xmlns:p14="http://schemas.microsoft.com/office/powerpoint/2010/main" val="1545129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4799FB9-E31A-E341-AAEE-01A771FE5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1" y="0"/>
            <a:ext cx="12735166" cy="6858000"/>
          </a:xfrm>
          <a:prstGeom prst="rect">
            <a:avLst/>
          </a:prstGeom>
        </p:spPr>
      </p:pic>
      <p:sp>
        <p:nvSpPr>
          <p:cNvPr id="7" name="object 3">
            <a:extLst>
              <a:ext uri="{FF2B5EF4-FFF2-40B4-BE49-F238E27FC236}">
                <a16:creationId xmlns:a16="http://schemas.microsoft.com/office/drawing/2014/main" id="{2D20ADF2-6FA8-4140-BCF7-EB41C6D900CC}"/>
              </a:ext>
            </a:extLst>
          </p:cNvPr>
          <p:cNvSpPr txBox="1">
            <a:spLocks noGrp="1"/>
          </p:cNvSpPr>
          <p:nvPr>
            <p:ph type="title"/>
          </p:nvPr>
        </p:nvSpPr>
        <p:spPr>
          <a:xfrm>
            <a:off x="5237019" y="2768250"/>
            <a:ext cx="5930873" cy="843821"/>
          </a:xfrm>
          <a:prstGeom prst="rect">
            <a:avLst/>
          </a:prstGeom>
        </p:spPr>
        <p:txBody>
          <a:bodyPr vert="horz" wrap="square" lIns="0" tIns="12700" rIns="0" bIns="0" rtlCol="0" anchor="t">
            <a:spAutoFit/>
          </a:bodyPr>
          <a:lstStyle/>
          <a:p>
            <a:pPr marL="12700" algn="ctr">
              <a:spcBef>
                <a:spcPts val="100"/>
              </a:spcBef>
            </a:pPr>
            <a:r>
              <a:rPr lang="en-NZ" spc="-45" err="1">
                <a:solidFill>
                  <a:schemeClr val="bg1"/>
                </a:solidFill>
              </a:rPr>
              <a:t>Pātai</a:t>
            </a:r>
            <a:r>
              <a:rPr lang="en-NZ" spc="-45">
                <a:solidFill>
                  <a:schemeClr val="bg1"/>
                </a:solidFill>
              </a:rPr>
              <a:t> | Questions?</a:t>
            </a:r>
            <a:endParaRPr lang="en-NZ" spc="-15">
              <a:solidFill>
                <a:schemeClr val="bg1"/>
              </a:solidFill>
            </a:endParaRPr>
          </a:p>
        </p:txBody>
      </p:sp>
      <p:sp>
        <p:nvSpPr>
          <p:cNvPr id="5" name="object 2">
            <a:extLst>
              <a:ext uri="{FF2B5EF4-FFF2-40B4-BE49-F238E27FC236}">
                <a16:creationId xmlns:a16="http://schemas.microsoft.com/office/drawing/2014/main" id="{AE3C6060-8586-440D-A308-0C18F778EFFE}"/>
              </a:ext>
            </a:extLst>
          </p:cNvPr>
          <p:cNvSpPr txBox="1"/>
          <p:nvPr/>
        </p:nvSpPr>
        <p:spPr>
          <a:xfrm>
            <a:off x="113498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17</a:t>
            </a:fld>
            <a:endParaRPr sz="2400">
              <a:solidFill>
                <a:srgbClr val="00ABC5"/>
              </a:solidFill>
              <a:latin typeface="Calibri"/>
              <a:cs typeface="Calibri"/>
            </a:endParaRPr>
          </a:p>
        </p:txBody>
      </p:sp>
      <p:pic>
        <p:nvPicPr>
          <p:cNvPr id="6" name="Picture 5">
            <a:extLst>
              <a:ext uri="{FF2B5EF4-FFF2-40B4-BE49-F238E27FC236}">
                <a16:creationId xmlns:a16="http://schemas.microsoft.com/office/drawing/2014/main" id="{FEA2069F-5DE0-4D3B-AA4D-396044F52449}"/>
              </a:ext>
            </a:extLst>
          </p:cNvPr>
          <p:cNvPicPr>
            <a:picLocks noChangeAspect="1"/>
          </p:cNvPicPr>
          <p:nvPr/>
        </p:nvPicPr>
        <p:blipFill>
          <a:blip r:embed="rId4"/>
          <a:stretch>
            <a:fillRect/>
          </a:stretch>
        </p:blipFill>
        <p:spPr>
          <a:xfrm>
            <a:off x="-154111" y="0"/>
            <a:ext cx="4572000" cy="6858000"/>
          </a:xfrm>
          <a:prstGeom prst="rect">
            <a:avLst/>
          </a:prstGeom>
        </p:spPr>
      </p:pic>
      <p:sp>
        <p:nvSpPr>
          <p:cNvPr id="8" name="TextBox 7">
            <a:extLst>
              <a:ext uri="{FF2B5EF4-FFF2-40B4-BE49-F238E27FC236}">
                <a16:creationId xmlns:a16="http://schemas.microsoft.com/office/drawing/2014/main" id="{0F957F1A-402D-41C6-8017-9800FE047FA2}"/>
              </a:ext>
            </a:extLst>
          </p:cNvPr>
          <p:cNvSpPr txBox="1"/>
          <p:nvPr/>
        </p:nvSpPr>
        <p:spPr>
          <a:xfrm>
            <a:off x="184447" y="311353"/>
            <a:ext cx="3619099" cy="646331"/>
          </a:xfrm>
          <a:prstGeom prst="rect">
            <a:avLst/>
          </a:prstGeom>
          <a:noFill/>
        </p:spPr>
        <p:txBody>
          <a:bodyPr wrap="square" rtlCol="0">
            <a:spAutoFit/>
          </a:bodyPr>
          <a:lstStyle/>
          <a:p>
            <a:r>
              <a:rPr lang="en-US" b="1">
                <a:solidFill>
                  <a:schemeClr val="bg1"/>
                </a:solidFill>
                <a:cs typeface="Calibri"/>
              </a:rPr>
              <a:t>Wai ora. Tangata ora.</a:t>
            </a:r>
          </a:p>
          <a:p>
            <a:r>
              <a:rPr lang="en-US" b="1">
                <a:solidFill>
                  <a:schemeClr val="bg1"/>
                </a:solidFill>
                <a:cs typeface="Calibri"/>
              </a:rPr>
              <a:t>Healthy water, Healthy people.</a:t>
            </a:r>
          </a:p>
        </p:txBody>
      </p:sp>
    </p:spTree>
    <p:extLst>
      <p:ext uri="{BB962C8B-B14F-4D97-AF65-F5344CB8AC3E}">
        <p14:creationId xmlns:p14="http://schemas.microsoft.com/office/powerpoint/2010/main" val="21512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7549-9B82-4215-8BD4-B9D326375B70}"/>
              </a:ext>
            </a:extLst>
          </p:cNvPr>
          <p:cNvSpPr>
            <a:spLocks noGrp="1"/>
          </p:cNvSpPr>
          <p:nvPr>
            <p:ph type="title"/>
          </p:nvPr>
        </p:nvSpPr>
        <p:spPr>
          <a:xfrm>
            <a:off x="707299" y="535849"/>
            <a:ext cx="9287373" cy="615553"/>
          </a:xfrm>
        </p:spPr>
        <p:txBody>
          <a:bodyPr/>
          <a:lstStyle/>
          <a:p>
            <a:r>
              <a:rPr lang="en-NZ" sz="4000" spc="-5">
                <a:solidFill>
                  <a:srgbClr val="005A83"/>
                </a:solidFill>
              </a:rPr>
              <a:t>Ko wai, ko au, ko </a:t>
            </a:r>
            <a:r>
              <a:rPr lang="en-NZ" sz="4000" spc="-5" err="1">
                <a:solidFill>
                  <a:srgbClr val="005A83"/>
                </a:solidFill>
              </a:rPr>
              <a:t>tātou</a:t>
            </a:r>
            <a:r>
              <a:rPr lang="en-NZ" sz="4000" spc="-5">
                <a:solidFill>
                  <a:srgbClr val="005A83"/>
                </a:solidFill>
              </a:rPr>
              <a:t> </a:t>
            </a:r>
          </a:p>
        </p:txBody>
      </p:sp>
      <p:sp>
        <p:nvSpPr>
          <p:cNvPr id="3" name="Text Placeholder 2">
            <a:extLst>
              <a:ext uri="{FF2B5EF4-FFF2-40B4-BE49-F238E27FC236}">
                <a16:creationId xmlns:a16="http://schemas.microsoft.com/office/drawing/2014/main" id="{DA8173F2-D475-4893-963C-AD0113748355}"/>
              </a:ext>
            </a:extLst>
          </p:cNvPr>
          <p:cNvSpPr>
            <a:spLocks noGrp="1"/>
          </p:cNvSpPr>
          <p:nvPr>
            <p:ph type="body" idx="1"/>
          </p:nvPr>
        </p:nvSpPr>
        <p:spPr>
          <a:xfrm>
            <a:off x="6096000" y="1556911"/>
            <a:ext cx="5778674" cy="3447098"/>
          </a:xfrm>
        </p:spPr>
        <p:txBody>
          <a:bodyPr/>
          <a:lstStyle/>
          <a:p>
            <a:r>
              <a:rPr lang="en-NZ" sz="2800"/>
              <a:t>I am wai, wai is me.</a:t>
            </a:r>
          </a:p>
          <a:p>
            <a:r>
              <a:rPr lang="en-NZ" sz="2800"/>
              <a:t>We are reflections of our wai.</a:t>
            </a:r>
          </a:p>
          <a:p>
            <a:r>
              <a:rPr lang="en-NZ" sz="2800"/>
              <a:t>The health of te wai is the health of te tangata.</a:t>
            </a:r>
          </a:p>
          <a:p>
            <a:r>
              <a:rPr lang="en-NZ" sz="2800"/>
              <a:t>Wai is a taonga that must be protected.</a:t>
            </a:r>
          </a:p>
          <a:p>
            <a:r>
              <a:rPr lang="en-NZ" sz="2800"/>
              <a:t>Ko wai </a:t>
            </a:r>
            <a:r>
              <a:rPr lang="en-NZ" sz="2800" err="1"/>
              <a:t>tātou</a:t>
            </a:r>
            <a:r>
              <a:rPr lang="en-NZ" sz="2800"/>
              <a:t>. </a:t>
            </a:r>
          </a:p>
          <a:p>
            <a:r>
              <a:rPr lang="en-NZ" sz="2800"/>
              <a:t>We are wai. Wai is us. </a:t>
            </a:r>
          </a:p>
        </p:txBody>
      </p:sp>
      <p:sp>
        <p:nvSpPr>
          <p:cNvPr id="4" name="Text Placeholder 2">
            <a:extLst>
              <a:ext uri="{FF2B5EF4-FFF2-40B4-BE49-F238E27FC236}">
                <a16:creationId xmlns:a16="http://schemas.microsoft.com/office/drawing/2014/main" id="{538C7897-1B2B-447E-8884-1F8FC2162570}"/>
              </a:ext>
            </a:extLst>
          </p:cNvPr>
          <p:cNvSpPr txBox="1">
            <a:spLocks/>
          </p:cNvSpPr>
          <p:nvPr/>
        </p:nvSpPr>
        <p:spPr>
          <a:xfrm>
            <a:off x="707299" y="1556911"/>
            <a:ext cx="5285984" cy="3016210"/>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NZ" sz="2800">
                <a:cs typeface="Calibri" panose="020F0502020204030204"/>
              </a:rPr>
              <a:t>Ko te wai ahau, ko ahau te wai.</a:t>
            </a:r>
          </a:p>
          <a:p>
            <a:r>
              <a:rPr lang="en-NZ" sz="2800">
                <a:cs typeface="Calibri" panose="020F0502020204030204"/>
              </a:rPr>
              <a:t>He </a:t>
            </a:r>
            <a:r>
              <a:rPr lang="en-NZ" sz="2800" err="1">
                <a:cs typeface="Calibri" panose="020F0502020204030204"/>
              </a:rPr>
              <a:t>whakaaturanga</a:t>
            </a:r>
            <a:r>
              <a:rPr lang="en-NZ" sz="2800">
                <a:cs typeface="Calibri" panose="020F0502020204030204"/>
              </a:rPr>
              <a:t> </a:t>
            </a:r>
            <a:r>
              <a:rPr lang="en-NZ" sz="2800" err="1">
                <a:cs typeface="Calibri" panose="020F0502020204030204"/>
              </a:rPr>
              <a:t>tātau</a:t>
            </a:r>
            <a:r>
              <a:rPr lang="en-NZ" sz="2800">
                <a:cs typeface="Calibri" panose="020F0502020204030204"/>
              </a:rPr>
              <a:t> </a:t>
            </a:r>
            <a:r>
              <a:rPr lang="en-NZ" sz="2800" err="1">
                <a:cs typeface="Calibri" panose="020F0502020204030204"/>
              </a:rPr>
              <a:t>nō</a:t>
            </a:r>
            <a:r>
              <a:rPr lang="en-NZ" sz="2800">
                <a:cs typeface="Calibri" panose="020F0502020204030204"/>
              </a:rPr>
              <a:t> te wai.</a:t>
            </a:r>
          </a:p>
          <a:p>
            <a:r>
              <a:rPr lang="en-NZ" sz="2800">
                <a:cs typeface="Calibri" panose="020F0502020204030204"/>
              </a:rPr>
              <a:t>Ko te ora te wai ko te ora o te tangata.</a:t>
            </a:r>
          </a:p>
          <a:p>
            <a:r>
              <a:rPr lang="en-NZ" sz="2800">
                <a:cs typeface="Calibri" panose="020F0502020204030204"/>
              </a:rPr>
              <a:t>He taonga te wai me </a:t>
            </a:r>
            <a:r>
              <a:rPr lang="en-NZ" sz="2800" err="1">
                <a:cs typeface="Calibri" panose="020F0502020204030204"/>
              </a:rPr>
              <a:t>tiaki</a:t>
            </a:r>
            <a:r>
              <a:rPr lang="en-NZ" sz="2800">
                <a:cs typeface="Calibri" panose="020F0502020204030204"/>
              </a:rPr>
              <a:t>.</a:t>
            </a:r>
          </a:p>
          <a:p>
            <a:r>
              <a:rPr lang="en-NZ" sz="2800">
                <a:cs typeface="Calibri" panose="020F0502020204030204"/>
              </a:rPr>
              <a:t>Ko wai </a:t>
            </a:r>
            <a:r>
              <a:rPr lang="en-NZ" sz="2800" err="1">
                <a:cs typeface="Calibri" panose="020F0502020204030204"/>
              </a:rPr>
              <a:t>t</a:t>
            </a:r>
            <a:r>
              <a:rPr lang="en-NZ" sz="2800" err="1"/>
              <a:t>ā</a:t>
            </a:r>
            <a:r>
              <a:rPr lang="en-NZ" sz="2800" err="1">
                <a:cs typeface="Calibri" panose="020F0502020204030204"/>
              </a:rPr>
              <a:t>tou</a:t>
            </a:r>
            <a:r>
              <a:rPr lang="en-NZ" sz="2800">
                <a:cs typeface="Calibri" panose="020F0502020204030204"/>
              </a:rPr>
              <a:t>.</a:t>
            </a:r>
          </a:p>
          <a:p>
            <a:r>
              <a:rPr lang="en-NZ" sz="2800">
                <a:cs typeface="Calibri" panose="020F0502020204030204"/>
              </a:rPr>
              <a:t>Ko wai </a:t>
            </a:r>
            <a:r>
              <a:rPr lang="en-NZ" sz="2800" err="1">
                <a:cs typeface="Calibri" panose="020F0502020204030204"/>
              </a:rPr>
              <a:t>t</a:t>
            </a:r>
            <a:r>
              <a:rPr lang="en-NZ" sz="2800" err="1"/>
              <a:t>ā</a:t>
            </a:r>
            <a:r>
              <a:rPr lang="en-NZ" sz="2800" err="1">
                <a:cs typeface="Calibri" panose="020F0502020204030204"/>
              </a:rPr>
              <a:t>tou</a:t>
            </a:r>
            <a:r>
              <a:rPr lang="en-NZ" sz="2800">
                <a:cs typeface="Calibri" panose="020F0502020204030204"/>
              </a:rPr>
              <a:t>.</a:t>
            </a:r>
          </a:p>
        </p:txBody>
      </p:sp>
      <p:sp>
        <p:nvSpPr>
          <p:cNvPr id="5" name="object 2">
            <a:extLst>
              <a:ext uri="{FF2B5EF4-FFF2-40B4-BE49-F238E27FC236}">
                <a16:creationId xmlns:a16="http://schemas.microsoft.com/office/drawing/2014/main" id="{53A663BE-F759-4CCB-B202-E9F195C2BA6C}"/>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2</a:t>
            </a:fld>
            <a:endParaRPr sz="2400">
              <a:solidFill>
                <a:srgbClr val="00ABC5"/>
              </a:solidFill>
              <a:latin typeface="Calibri"/>
              <a:cs typeface="Calibri"/>
            </a:endParaRPr>
          </a:p>
        </p:txBody>
      </p:sp>
    </p:spTree>
    <p:extLst>
      <p:ext uri="{BB962C8B-B14F-4D97-AF65-F5344CB8AC3E}">
        <p14:creationId xmlns:p14="http://schemas.microsoft.com/office/powerpoint/2010/main" val="313582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69603"/>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What we will cover today</a:t>
            </a:r>
            <a:endParaRPr lang="en-US">
              <a:ea typeface="Calibri"/>
              <a:cs typeface="Calibri"/>
            </a:endParaRPr>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84398" y="1705066"/>
            <a:ext cx="10364602" cy="3323987"/>
          </a:xfrm>
          <a:prstGeom prst="rect">
            <a:avLst/>
          </a:prstGeom>
          <a:noFill/>
          <a:ln>
            <a:noFill/>
          </a:ln>
        </p:spPr>
        <p:txBody>
          <a:bodyPr vert="horz" wrap="square" lIns="0" tIns="0" rIns="0" bIns="0" anchor="t" anchorCtr="0" compatLnSpc="1">
            <a:spAutoFit/>
          </a:bodyPr>
          <a:lstStyle/>
          <a:p>
            <a:pPr marL="342900" indent="-342900">
              <a:buClr>
                <a:srgbClr val="00ABC5"/>
              </a:buClr>
              <a:buFont typeface="Arial" panose="020B0604020202020204" pitchFamily="34" charset="0"/>
              <a:buChar char="•"/>
            </a:pPr>
            <a:r>
              <a:rPr lang="en-NZ" sz="2400" b="1">
                <a:cs typeface="Calibri"/>
              </a:rPr>
              <a:t>Who are we and what do we do?</a:t>
            </a:r>
          </a:p>
          <a:p>
            <a:pPr marL="342900" indent="-342900">
              <a:buClr>
                <a:srgbClr val="00ABC5"/>
              </a:buClr>
              <a:buFont typeface="Arial" panose="020B0604020202020204" pitchFamily="34" charset="0"/>
              <a:buChar char="•"/>
            </a:pPr>
            <a:endParaRPr lang="en-NZ" sz="2400" b="1">
              <a:cs typeface="Calibri"/>
            </a:endParaRPr>
          </a:p>
          <a:p>
            <a:pPr marL="342900" indent="-342900">
              <a:buClr>
                <a:srgbClr val="00ABC5"/>
              </a:buClr>
              <a:buFont typeface="Arial" panose="020B0604020202020204" pitchFamily="34" charset="0"/>
              <a:buChar char="•"/>
            </a:pPr>
            <a:r>
              <a:rPr lang="en-NZ" sz="2400" b="1">
                <a:cs typeface="Calibri"/>
              </a:rPr>
              <a:t>Our role relating to stormwater as we currently see it</a:t>
            </a:r>
          </a:p>
          <a:p>
            <a:pPr marL="342900" indent="-342900">
              <a:buClr>
                <a:srgbClr val="00ABC5"/>
              </a:buClr>
              <a:buFont typeface="Arial" panose="020B0604020202020204" pitchFamily="34" charset="0"/>
              <a:buChar char="•"/>
            </a:pPr>
            <a:endParaRPr lang="en-NZ" sz="2400" b="1">
              <a:cs typeface="Calibri"/>
            </a:endParaRPr>
          </a:p>
          <a:p>
            <a:pPr marL="342900" indent="-342900">
              <a:buClr>
                <a:srgbClr val="00ABC5"/>
              </a:buClr>
              <a:buFont typeface="Arial" panose="020B0604020202020204" pitchFamily="34" charset="0"/>
              <a:buChar char="•"/>
            </a:pPr>
            <a:r>
              <a:rPr lang="en-NZ" sz="2400" b="1">
                <a:cs typeface="Calibri"/>
              </a:rPr>
              <a:t>What our role might be, dealing with uncertainty and considering opportunities</a:t>
            </a:r>
          </a:p>
          <a:p>
            <a:pPr marL="342900" indent="-342900">
              <a:buClr>
                <a:srgbClr val="00ABC5"/>
              </a:buClr>
              <a:buFont typeface="Arial" panose="020B0604020202020204" pitchFamily="34" charset="0"/>
              <a:buChar char="•"/>
            </a:pPr>
            <a:endParaRPr lang="en-NZ" sz="2400" b="1">
              <a:cs typeface="Calibri"/>
            </a:endParaRPr>
          </a:p>
          <a:p>
            <a:pPr marL="342900" indent="-342900">
              <a:buClr>
                <a:srgbClr val="00ABC5"/>
              </a:buClr>
              <a:buFont typeface="Arial" panose="020B0604020202020204" pitchFamily="34" charset="0"/>
              <a:buChar char="•"/>
            </a:pPr>
            <a:r>
              <a:rPr lang="en-NZ" sz="2400" b="1" err="1">
                <a:cs typeface="Calibri"/>
              </a:rPr>
              <a:t>Pātai</a:t>
            </a:r>
            <a:r>
              <a:rPr lang="en-NZ" sz="2400" b="1">
                <a:cs typeface="Calibri"/>
              </a:rPr>
              <a:t> / questions</a:t>
            </a:r>
            <a:endParaRPr lang="en-NZ" sz="2400">
              <a:cs typeface="Calibri"/>
            </a:endParaRPr>
          </a:p>
          <a:p>
            <a:pPr marL="800100" lvl="1" indent="-342900">
              <a:buClr>
                <a:srgbClr val="00ABC5"/>
              </a:buClr>
              <a:buFont typeface="Arial" panose="020B0604020202020204" pitchFamily="34" charset="0"/>
              <a:buChar char="•"/>
            </a:pPr>
            <a:r>
              <a:rPr lang="en-NZ" sz="2400">
                <a:cs typeface="Calibri"/>
              </a:rPr>
              <a:t>Opportunity to answer any further </a:t>
            </a:r>
            <a:r>
              <a:rPr lang="en-NZ" sz="2400" err="1">
                <a:cs typeface="Calibri"/>
              </a:rPr>
              <a:t>pātai</a:t>
            </a:r>
            <a:r>
              <a:rPr lang="en-NZ" sz="2400">
                <a:cs typeface="Calibri"/>
              </a:rPr>
              <a:t> / questions you might have</a:t>
            </a:r>
          </a:p>
        </p:txBody>
      </p:sp>
      <p:sp>
        <p:nvSpPr>
          <p:cNvPr id="4" name="object 2">
            <a:extLst>
              <a:ext uri="{FF2B5EF4-FFF2-40B4-BE49-F238E27FC236}">
                <a16:creationId xmlns:a16="http://schemas.microsoft.com/office/drawing/2014/main" id="{F1D2CC9B-AFE6-493F-8ED0-815ED36FD494}"/>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3</a:t>
            </a:fld>
            <a:endParaRPr sz="2400">
              <a:solidFill>
                <a:srgbClr val="00ABC5"/>
              </a:solidFill>
              <a:latin typeface="Calibri"/>
              <a:cs typeface="Calibri"/>
            </a:endParaRPr>
          </a:p>
        </p:txBody>
      </p:sp>
    </p:spTree>
    <p:extLst>
      <p:ext uri="{BB962C8B-B14F-4D97-AF65-F5344CB8AC3E}">
        <p14:creationId xmlns:p14="http://schemas.microsoft.com/office/powerpoint/2010/main" val="89733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5EFB6F2B-15D3-B142-BFB9-8D98709A12D6}"/>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59C5C7"/>
                </a:solidFill>
                <a:latin typeface="Calibri"/>
                <a:cs typeface="Calibri"/>
              </a:rPr>
              <a:t>4</a:t>
            </a:fld>
            <a:endParaRPr sz="2400">
              <a:latin typeface="Calibri"/>
              <a:cs typeface="Calibri"/>
            </a:endParaRPr>
          </a:p>
        </p:txBody>
      </p:sp>
      <p:pic>
        <p:nvPicPr>
          <p:cNvPr id="10" name="Picture 9" descr="Background pattern&#10;&#10;Description automatically generated">
            <a:extLst>
              <a:ext uri="{FF2B5EF4-FFF2-40B4-BE49-F238E27FC236}">
                <a16:creationId xmlns:a16="http://schemas.microsoft.com/office/drawing/2014/main" id="{E7370416-E42F-EB4D-BE2E-9FC5CA913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object 3">
            <a:extLst>
              <a:ext uri="{FF2B5EF4-FFF2-40B4-BE49-F238E27FC236}">
                <a16:creationId xmlns:a16="http://schemas.microsoft.com/office/drawing/2014/main" id="{DE26D966-E749-F240-86B4-D313A39E3D7C}"/>
              </a:ext>
            </a:extLst>
          </p:cNvPr>
          <p:cNvSpPr txBox="1">
            <a:spLocks noGrp="1"/>
          </p:cNvSpPr>
          <p:nvPr>
            <p:ph type="title"/>
          </p:nvPr>
        </p:nvSpPr>
        <p:spPr>
          <a:xfrm>
            <a:off x="1257299" y="2741177"/>
            <a:ext cx="9677401" cy="843821"/>
          </a:xfrm>
          <a:prstGeom prst="rect">
            <a:avLst/>
          </a:prstGeom>
        </p:spPr>
        <p:txBody>
          <a:bodyPr vert="horz" wrap="square" lIns="0" tIns="12700" rIns="0" bIns="0" rtlCol="0">
            <a:spAutoFit/>
          </a:bodyPr>
          <a:lstStyle/>
          <a:p>
            <a:pPr marL="12700" algn="ctr">
              <a:lnSpc>
                <a:spcPct val="100000"/>
              </a:lnSpc>
              <a:spcBef>
                <a:spcPts val="100"/>
              </a:spcBef>
            </a:pPr>
            <a:r>
              <a:rPr lang="en-NZ" spc="-45">
                <a:solidFill>
                  <a:schemeClr val="bg1"/>
                </a:solidFill>
              </a:rPr>
              <a:t>Who are we and what do we do?</a:t>
            </a:r>
            <a:endParaRPr spc="-15">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CCEB-EEB0-4CB0-9BB6-D720BA8915B7}"/>
              </a:ext>
            </a:extLst>
          </p:cNvPr>
          <p:cNvSpPr>
            <a:spLocks noGrp="1"/>
          </p:cNvSpPr>
          <p:nvPr>
            <p:ph type="title"/>
          </p:nvPr>
        </p:nvSpPr>
        <p:spPr>
          <a:xfrm>
            <a:off x="707299" y="514509"/>
            <a:ext cx="9287373" cy="615553"/>
          </a:xfrm>
        </p:spPr>
        <p:txBody>
          <a:bodyPr wrap="square" lIns="0" tIns="0" rIns="0" bIns="0" anchor="t">
            <a:spAutoFit/>
          </a:bodyPr>
          <a:lstStyle/>
          <a:p>
            <a:r>
              <a:rPr lang="en-US" sz="4000" spc="-5">
                <a:solidFill>
                  <a:srgbClr val="005A83"/>
                </a:solidFill>
              </a:rPr>
              <a:t>The new water services regulator</a:t>
            </a:r>
          </a:p>
        </p:txBody>
      </p:sp>
      <p:sp>
        <p:nvSpPr>
          <p:cNvPr id="5" name="TextBox 4">
            <a:extLst>
              <a:ext uri="{FF2B5EF4-FFF2-40B4-BE49-F238E27FC236}">
                <a16:creationId xmlns:a16="http://schemas.microsoft.com/office/drawing/2014/main" id="{5F59CC09-D833-4A87-A942-76522DADC5DE}"/>
              </a:ext>
            </a:extLst>
          </p:cNvPr>
          <p:cNvSpPr txBox="1"/>
          <p:nvPr/>
        </p:nvSpPr>
        <p:spPr>
          <a:xfrm>
            <a:off x="707299" y="1392545"/>
            <a:ext cx="10542903" cy="4185761"/>
          </a:xfrm>
          <a:prstGeom prst="rect">
            <a:avLst/>
          </a:prstGeom>
          <a:noFill/>
        </p:spPr>
        <p:txBody>
          <a:bodyPr wrap="square" lIns="91440" tIns="45720" rIns="91440" bIns="45720" anchor="t">
            <a:spAutoFit/>
          </a:bodyPr>
          <a:lstStyle/>
          <a:p>
            <a:pPr marL="285750" indent="-285750">
              <a:spcBef>
                <a:spcPts val="1000"/>
              </a:spcBef>
              <a:spcAft>
                <a:spcPts val="1000"/>
              </a:spcAft>
              <a:buClr>
                <a:srgbClr val="00ABC5"/>
              </a:buClr>
              <a:buFont typeface="Arial" panose="020B0604020202020204" pitchFamily="34" charset="0"/>
              <a:buChar char="•"/>
            </a:pPr>
            <a:r>
              <a:rPr lang="en-US" sz="2400" b="0" i="0" u="none" strike="noStrike" baseline="0">
                <a:solidFill>
                  <a:srgbClr val="000000"/>
                </a:solidFill>
                <a:latin typeface="Calibri"/>
                <a:cs typeface="Calibri"/>
              </a:rPr>
              <a:t>Taumata Arowai became the new </a:t>
            </a:r>
            <a:r>
              <a:rPr lang="en-US" sz="2400">
                <a:solidFill>
                  <a:srgbClr val="000000"/>
                </a:solidFill>
                <a:latin typeface="Calibri"/>
                <a:cs typeface="Calibri"/>
              </a:rPr>
              <a:t>water services regulator on 15 November 2021. </a:t>
            </a:r>
          </a:p>
          <a:p>
            <a:pPr marL="285750" lvl="1" indent="-285750">
              <a:spcBef>
                <a:spcPts val="1000"/>
              </a:spcBef>
              <a:spcAft>
                <a:spcPts val="1000"/>
              </a:spcAft>
              <a:buClr>
                <a:srgbClr val="00ABC5"/>
              </a:buClr>
              <a:buFont typeface="Arial" panose="020B0604020202020204" pitchFamily="34" charset="0"/>
              <a:buChar char="•"/>
            </a:pPr>
            <a:r>
              <a:rPr lang="en-US" sz="2400">
                <a:solidFill>
                  <a:srgbClr val="000000"/>
                </a:solidFill>
                <a:latin typeface="Calibri"/>
                <a:cs typeface="Calibri"/>
              </a:rPr>
              <a:t>While most of the Water Services Act 2021 came into effect on 15 November 2021, provisions relating to stormwater and wastewater are delayed until 4 October 2023.</a:t>
            </a:r>
          </a:p>
          <a:p>
            <a:pPr marL="285750" lvl="1" indent="-285750">
              <a:spcBef>
                <a:spcPts val="1000"/>
              </a:spcBef>
              <a:spcAft>
                <a:spcPts val="1000"/>
              </a:spcAft>
              <a:buClr>
                <a:srgbClr val="00ABC5"/>
              </a:buClr>
              <a:buFont typeface="Arial" panose="020B0604020202020204" pitchFamily="34" charset="0"/>
              <a:buChar char="•"/>
            </a:pPr>
            <a:r>
              <a:rPr lang="en-US" sz="2400">
                <a:solidFill>
                  <a:srgbClr val="000000"/>
                </a:solidFill>
                <a:latin typeface="Calibri"/>
                <a:cs typeface="Calibri"/>
              </a:rPr>
              <a:t>The new arrangements represent a comprehensive reform of the status quo and are designed to give people the confidence that their water is safely managed.</a:t>
            </a:r>
          </a:p>
          <a:p>
            <a:pPr marL="285750" lvl="1" indent="-285750">
              <a:spcBef>
                <a:spcPts val="1000"/>
              </a:spcBef>
              <a:spcAft>
                <a:spcPts val="1000"/>
              </a:spcAft>
              <a:buClr>
                <a:srgbClr val="00ABC5"/>
              </a:buClr>
              <a:buFont typeface="Arial" panose="020B0604020202020204" pitchFamily="34" charset="0"/>
              <a:buChar char="•"/>
            </a:pPr>
            <a:r>
              <a:rPr lang="en-US" sz="2400">
                <a:solidFill>
                  <a:srgbClr val="000000"/>
                </a:solidFill>
                <a:latin typeface="Calibri"/>
                <a:cs typeface="Calibri"/>
              </a:rPr>
              <a:t>Our role relating to stormwater and wastewater is very different to our role as regulator of drinking water.</a:t>
            </a:r>
          </a:p>
        </p:txBody>
      </p:sp>
      <p:sp>
        <p:nvSpPr>
          <p:cNvPr id="4" name="object 2">
            <a:extLst>
              <a:ext uri="{FF2B5EF4-FFF2-40B4-BE49-F238E27FC236}">
                <a16:creationId xmlns:a16="http://schemas.microsoft.com/office/drawing/2014/main" id="{CF11FB8C-81B0-48C0-B138-E3B475BF2E84}"/>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5</a:t>
            </a:fld>
            <a:endParaRPr sz="2400">
              <a:solidFill>
                <a:srgbClr val="00ABC5"/>
              </a:solidFill>
              <a:latin typeface="Calibri"/>
              <a:cs typeface="Calibri"/>
            </a:endParaRPr>
          </a:p>
        </p:txBody>
      </p:sp>
    </p:spTree>
    <p:extLst>
      <p:ext uri="{BB962C8B-B14F-4D97-AF65-F5344CB8AC3E}">
        <p14:creationId xmlns:p14="http://schemas.microsoft.com/office/powerpoint/2010/main" val="101090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10;&#10;Description automatically generated">
            <a:extLst>
              <a:ext uri="{FF2B5EF4-FFF2-40B4-BE49-F238E27FC236}">
                <a16:creationId xmlns:a16="http://schemas.microsoft.com/office/drawing/2014/main" id="{DF5A5D51-59A0-4452-9233-974E5BEB78A5}"/>
              </a:ext>
            </a:extLst>
          </p:cNvPr>
          <p:cNvPicPr>
            <a:picLocks noChangeAspect="1"/>
          </p:cNvPicPr>
          <p:nvPr/>
        </p:nvPicPr>
        <p:blipFill rotWithShape="1">
          <a:blip r:embed="rId3"/>
          <a:srcRect l="6088" t="12702" r="6209" b="7123"/>
          <a:stretch/>
        </p:blipFill>
        <p:spPr>
          <a:xfrm>
            <a:off x="1027239" y="1285531"/>
            <a:ext cx="9031161" cy="5313660"/>
          </a:xfrm>
          <a:prstGeom prst="rect">
            <a:avLst/>
          </a:prstGeom>
        </p:spPr>
      </p:pic>
      <p:sp>
        <p:nvSpPr>
          <p:cNvPr id="3" name="object 3">
            <a:extLst>
              <a:ext uri="{FF2B5EF4-FFF2-40B4-BE49-F238E27FC236}">
                <a16:creationId xmlns:a16="http://schemas.microsoft.com/office/drawing/2014/main" id="{667E95DD-7CED-4487-885F-7F265E137459}"/>
              </a:ext>
            </a:extLst>
          </p:cNvPr>
          <p:cNvSpPr txBox="1">
            <a:spLocks noGrp="1"/>
          </p:cNvSpPr>
          <p:nvPr>
            <p:ph type="title"/>
          </p:nvPr>
        </p:nvSpPr>
        <p:spPr>
          <a:xfrm>
            <a:off x="646233" y="410721"/>
            <a:ext cx="8891252" cy="628377"/>
          </a:xfrm>
          <a:prstGeom prst="rect">
            <a:avLst/>
          </a:prstGeom>
        </p:spPr>
        <p:txBody>
          <a:bodyPr vert="horz" wrap="square" lIns="0" tIns="12700" rIns="0" bIns="0" rtlCol="0">
            <a:spAutoFit/>
          </a:bodyPr>
          <a:lstStyle/>
          <a:p>
            <a:pPr marL="12700">
              <a:lnSpc>
                <a:spcPct val="100000"/>
              </a:lnSpc>
              <a:spcBef>
                <a:spcPts val="100"/>
              </a:spcBef>
            </a:pPr>
            <a:r>
              <a:rPr lang="en-NZ" sz="4000" spc="-5">
                <a:solidFill>
                  <a:srgbClr val="005A83"/>
                </a:solidFill>
              </a:rPr>
              <a:t>Our role in the water system</a:t>
            </a:r>
            <a:endParaRPr sz="4000" spc="-5">
              <a:solidFill>
                <a:srgbClr val="005A83"/>
              </a:solidFill>
            </a:endParaRPr>
          </a:p>
        </p:txBody>
      </p:sp>
      <p:sp>
        <p:nvSpPr>
          <p:cNvPr id="4" name="object 2">
            <a:extLst>
              <a:ext uri="{FF2B5EF4-FFF2-40B4-BE49-F238E27FC236}">
                <a16:creationId xmlns:a16="http://schemas.microsoft.com/office/drawing/2014/main" id="{F0B4A2DC-38C2-45A9-9137-95FFB51BFE69}"/>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6</a:t>
            </a:fld>
            <a:endParaRPr sz="2400">
              <a:solidFill>
                <a:srgbClr val="00ABC5"/>
              </a:solidFill>
              <a:latin typeface="Calibri"/>
              <a:cs typeface="Calibri"/>
            </a:endParaRPr>
          </a:p>
        </p:txBody>
      </p:sp>
    </p:spTree>
    <p:extLst>
      <p:ext uri="{BB962C8B-B14F-4D97-AF65-F5344CB8AC3E}">
        <p14:creationId xmlns:p14="http://schemas.microsoft.com/office/powerpoint/2010/main" val="54374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EC4C174-BA63-42C7-A008-F0AA12DB2FDA}"/>
              </a:ext>
            </a:extLst>
          </p:cNvPr>
          <p:cNvSpPr txBox="1">
            <a:spLocks/>
          </p:cNvSpPr>
          <p:nvPr/>
        </p:nvSpPr>
        <p:spPr>
          <a:xfrm>
            <a:off x="627905" y="504462"/>
            <a:ext cx="9035859" cy="628378"/>
          </a:xfrm>
          <a:prstGeom prst="rect">
            <a:avLst/>
          </a:prstGeom>
          <a:noFill/>
          <a:ln>
            <a:noFill/>
          </a:ln>
        </p:spPr>
        <p:txBody>
          <a:bodyPr vert="horz" wrap="square" lIns="0" tIns="12701" rIns="0" bIns="0" anchor="t" anchorCtr="0" compatLnSpc="1">
            <a:spAutoFit/>
          </a:bodyPr>
          <a:lstStyle>
            <a:lvl1pPr marL="0" marR="0" lvl="0" indent="0" defTabSz="914400" rtl="0" fontAlgn="auto" hangingPunct="1">
              <a:lnSpc>
                <a:spcPct val="100000"/>
              </a:lnSpc>
              <a:spcBef>
                <a:spcPts val="0"/>
              </a:spcBef>
              <a:spcAft>
                <a:spcPts val="0"/>
              </a:spcAft>
              <a:buNone/>
              <a:tabLst/>
              <a:defRPr lang="en-NZ" sz="5400" b="1" i="0" u="none" strike="noStrike" kern="0" cap="none" spc="0" baseline="0">
                <a:solidFill>
                  <a:srgbClr val="005A83"/>
                </a:solidFill>
                <a:uFillTx/>
                <a:latin typeface="Calibri"/>
                <a:cs typeface="Calibri"/>
              </a:defRPr>
            </a:lvl1pPr>
          </a:lstStyle>
          <a:p>
            <a:pPr marL="12700">
              <a:spcBef>
                <a:spcPts val="100"/>
              </a:spcBef>
            </a:pPr>
            <a:r>
              <a:rPr lang="en-US" sz="4000" spc="-5">
                <a:ea typeface="+mj-ea"/>
              </a:rPr>
              <a:t>We take our lead from Te Mana o </a:t>
            </a:r>
            <a:r>
              <a:rPr lang="en-US" sz="4000" spc="-5" err="1">
                <a:ea typeface="+mj-ea"/>
              </a:rPr>
              <a:t>te</a:t>
            </a:r>
            <a:r>
              <a:rPr lang="en-US" sz="4000" spc="-5">
                <a:ea typeface="+mj-ea"/>
              </a:rPr>
              <a:t> Wai</a:t>
            </a:r>
          </a:p>
        </p:txBody>
      </p:sp>
      <p:sp>
        <p:nvSpPr>
          <p:cNvPr id="6" name="object 2">
            <a:extLst>
              <a:ext uri="{FF2B5EF4-FFF2-40B4-BE49-F238E27FC236}">
                <a16:creationId xmlns:a16="http://schemas.microsoft.com/office/drawing/2014/main" id="{31C5AF69-21E2-42D6-ADD9-B956F20FA161}"/>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7</a:t>
            </a:fld>
            <a:endParaRPr sz="2400">
              <a:solidFill>
                <a:srgbClr val="00ABC5"/>
              </a:solidFill>
              <a:latin typeface="Calibri"/>
              <a:cs typeface="Calibri"/>
            </a:endParaRPr>
          </a:p>
        </p:txBody>
      </p:sp>
      <p:pic>
        <p:nvPicPr>
          <p:cNvPr id="11" name="Picture 10">
            <a:extLst>
              <a:ext uri="{FF2B5EF4-FFF2-40B4-BE49-F238E27FC236}">
                <a16:creationId xmlns:a16="http://schemas.microsoft.com/office/drawing/2014/main" id="{8141050A-957E-4872-B39A-A66AFCC85035}"/>
              </a:ext>
            </a:extLst>
          </p:cNvPr>
          <p:cNvPicPr>
            <a:picLocks noChangeAspect="1"/>
          </p:cNvPicPr>
          <p:nvPr/>
        </p:nvPicPr>
        <p:blipFill>
          <a:blip r:embed="rId3"/>
          <a:stretch>
            <a:fillRect/>
          </a:stretch>
        </p:blipFill>
        <p:spPr>
          <a:xfrm>
            <a:off x="733054" y="1328420"/>
            <a:ext cx="8825560" cy="5343715"/>
          </a:xfrm>
          <a:prstGeom prst="rect">
            <a:avLst/>
          </a:prstGeom>
        </p:spPr>
      </p:pic>
    </p:spTree>
    <p:extLst>
      <p:ext uri="{BB962C8B-B14F-4D97-AF65-F5344CB8AC3E}">
        <p14:creationId xmlns:p14="http://schemas.microsoft.com/office/powerpoint/2010/main" val="74516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5EFB6F2B-15D3-B142-BFB9-8D98709A12D6}"/>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59C5C7"/>
                </a:solidFill>
                <a:latin typeface="Calibri"/>
                <a:cs typeface="Calibri"/>
              </a:rPr>
              <a:t>8</a:t>
            </a:fld>
            <a:endParaRPr sz="2400">
              <a:latin typeface="Calibri"/>
              <a:cs typeface="Calibri"/>
            </a:endParaRPr>
          </a:p>
        </p:txBody>
      </p:sp>
      <p:pic>
        <p:nvPicPr>
          <p:cNvPr id="10" name="Picture 9" descr="Background pattern&#10;&#10;Description automatically generated">
            <a:extLst>
              <a:ext uri="{FF2B5EF4-FFF2-40B4-BE49-F238E27FC236}">
                <a16:creationId xmlns:a16="http://schemas.microsoft.com/office/drawing/2014/main" id="{E7370416-E42F-EB4D-BE2E-9FC5CA913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object 3">
            <a:extLst>
              <a:ext uri="{FF2B5EF4-FFF2-40B4-BE49-F238E27FC236}">
                <a16:creationId xmlns:a16="http://schemas.microsoft.com/office/drawing/2014/main" id="{DE26D966-E749-F240-86B4-D313A39E3D7C}"/>
              </a:ext>
            </a:extLst>
          </p:cNvPr>
          <p:cNvSpPr txBox="1">
            <a:spLocks noGrp="1"/>
          </p:cNvSpPr>
          <p:nvPr>
            <p:ph type="title"/>
          </p:nvPr>
        </p:nvSpPr>
        <p:spPr>
          <a:xfrm>
            <a:off x="1257299" y="2741177"/>
            <a:ext cx="9677401" cy="843821"/>
          </a:xfrm>
          <a:prstGeom prst="rect">
            <a:avLst/>
          </a:prstGeom>
        </p:spPr>
        <p:txBody>
          <a:bodyPr vert="horz" wrap="square" lIns="0" tIns="12700" rIns="0" bIns="0" rtlCol="0">
            <a:spAutoFit/>
          </a:bodyPr>
          <a:lstStyle/>
          <a:p>
            <a:pPr marL="12700" algn="ctr">
              <a:lnSpc>
                <a:spcPct val="100000"/>
              </a:lnSpc>
              <a:spcBef>
                <a:spcPts val="100"/>
              </a:spcBef>
            </a:pPr>
            <a:r>
              <a:rPr lang="en-NZ" spc="-45">
                <a:solidFill>
                  <a:schemeClr val="bg1"/>
                </a:solidFill>
              </a:rPr>
              <a:t>Our role relating to stormwater</a:t>
            </a:r>
            <a:endParaRPr spc="-15">
              <a:solidFill>
                <a:schemeClr val="bg1"/>
              </a:solidFill>
            </a:endParaRPr>
          </a:p>
        </p:txBody>
      </p:sp>
    </p:spTree>
    <p:extLst>
      <p:ext uri="{BB962C8B-B14F-4D97-AF65-F5344CB8AC3E}">
        <p14:creationId xmlns:p14="http://schemas.microsoft.com/office/powerpoint/2010/main" val="186601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CCEB-EEB0-4CB0-9BB6-D720BA8915B7}"/>
              </a:ext>
            </a:extLst>
          </p:cNvPr>
          <p:cNvSpPr>
            <a:spLocks noGrp="1"/>
          </p:cNvSpPr>
          <p:nvPr>
            <p:ph type="title"/>
          </p:nvPr>
        </p:nvSpPr>
        <p:spPr>
          <a:xfrm>
            <a:off x="707299" y="514509"/>
            <a:ext cx="9287373" cy="1231106"/>
          </a:xfrm>
        </p:spPr>
        <p:txBody>
          <a:bodyPr wrap="square" lIns="0" tIns="0" rIns="0" bIns="0" anchor="t">
            <a:spAutoFit/>
          </a:bodyPr>
          <a:lstStyle/>
          <a:p>
            <a:r>
              <a:rPr lang="en-US" sz="4000" spc="-5">
                <a:solidFill>
                  <a:srgbClr val="005A83"/>
                </a:solidFill>
              </a:rPr>
              <a:t>We’re not the front-line regulator of stormwater</a:t>
            </a:r>
          </a:p>
        </p:txBody>
      </p:sp>
      <p:sp>
        <p:nvSpPr>
          <p:cNvPr id="5" name="TextBox 4">
            <a:extLst>
              <a:ext uri="{FF2B5EF4-FFF2-40B4-BE49-F238E27FC236}">
                <a16:creationId xmlns:a16="http://schemas.microsoft.com/office/drawing/2014/main" id="{5F59CC09-D833-4A87-A942-76522DADC5DE}"/>
              </a:ext>
            </a:extLst>
          </p:cNvPr>
          <p:cNvSpPr txBox="1"/>
          <p:nvPr/>
        </p:nvSpPr>
        <p:spPr>
          <a:xfrm>
            <a:off x="644933" y="2002497"/>
            <a:ext cx="9287373" cy="4185761"/>
          </a:xfrm>
          <a:prstGeom prst="rect">
            <a:avLst/>
          </a:prstGeom>
          <a:noFill/>
        </p:spPr>
        <p:txBody>
          <a:bodyPr wrap="square" lIns="91440" tIns="45720" rIns="91440" bIns="45720" anchor="t">
            <a:spAutoFit/>
          </a:bodyPr>
          <a:lstStyle/>
          <a:p>
            <a:pPr marL="285750" indent="-285750">
              <a:spcBef>
                <a:spcPts val="1000"/>
              </a:spcBef>
              <a:spcAft>
                <a:spcPts val="1000"/>
              </a:spcAft>
              <a:buClr>
                <a:srgbClr val="00ABC5"/>
              </a:buClr>
              <a:buFont typeface="Arial" panose="020B0604020202020204" pitchFamily="34" charset="0"/>
              <a:buChar char="•"/>
            </a:pPr>
            <a:r>
              <a:rPr lang="en-US" sz="2400" b="0" i="0" u="none" strike="noStrike" baseline="0">
                <a:solidFill>
                  <a:srgbClr val="000000"/>
                </a:solidFill>
                <a:latin typeface="Calibri"/>
                <a:cs typeface="Calibri"/>
              </a:rPr>
              <a:t>Regional councils are the front-line regulator for stormwater</a:t>
            </a:r>
            <a:r>
              <a:rPr lang="en-US" sz="2400">
                <a:solidFill>
                  <a:srgbClr val="000000"/>
                </a:solidFill>
                <a:latin typeface="Calibri"/>
                <a:cs typeface="Calibri"/>
              </a:rPr>
              <a:t>. Local Authorities are currently the primary operators of the publicly owned stormwater networks.</a:t>
            </a:r>
          </a:p>
          <a:p>
            <a:pPr marL="285750" indent="-285750">
              <a:spcBef>
                <a:spcPts val="1000"/>
              </a:spcBef>
              <a:spcAft>
                <a:spcPts val="1000"/>
              </a:spcAft>
              <a:buClr>
                <a:srgbClr val="00ABC5"/>
              </a:buClr>
              <a:buFont typeface="Arial" panose="020B0604020202020204" pitchFamily="34" charset="0"/>
              <a:buChar char="•"/>
            </a:pPr>
            <a:r>
              <a:rPr lang="en-US" sz="2400">
                <a:solidFill>
                  <a:srgbClr val="000000"/>
                </a:solidFill>
                <a:latin typeface="Calibri"/>
                <a:cs typeface="Calibri"/>
              </a:rPr>
              <a:t>We’ll work in partnership with Regional Councils to support their role as the regulator and improve national consistency.</a:t>
            </a:r>
          </a:p>
          <a:p>
            <a:pPr marL="285750" indent="-285750">
              <a:spcBef>
                <a:spcPts val="1000"/>
              </a:spcBef>
              <a:spcAft>
                <a:spcPts val="1000"/>
              </a:spcAft>
              <a:buClr>
                <a:srgbClr val="00ABC5"/>
              </a:buClr>
              <a:buFont typeface="Arial" panose="020B0604020202020204" pitchFamily="34" charset="0"/>
              <a:buChar char="•"/>
            </a:pPr>
            <a:r>
              <a:rPr lang="en-US" sz="2400">
                <a:solidFill>
                  <a:srgbClr val="000000"/>
                </a:solidFill>
                <a:latin typeface="Calibri"/>
                <a:cs typeface="Calibri"/>
              </a:rPr>
              <a:t>We have an oversight role for stormwater which includes monitoring and reporting in relation to environmental performance.</a:t>
            </a:r>
          </a:p>
          <a:p>
            <a:pPr marL="285750" indent="-285750">
              <a:spcBef>
                <a:spcPts val="1000"/>
              </a:spcBef>
              <a:spcAft>
                <a:spcPts val="1000"/>
              </a:spcAft>
              <a:buClr>
                <a:srgbClr val="00ABC5"/>
              </a:buClr>
              <a:buFont typeface="Arial" panose="020B0604020202020204" pitchFamily="34" charset="0"/>
              <a:buChar char="•"/>
            </a:pPr>
            <a:r>
              <a:rPr lang="en-US" sz="2400">
                <a:solidFill>
                  <a:srgbClr val="000000"/>
                </a:solidFill>
                <a:latin typeface="Calibri"/>
                <a:cs typeface="Calibri"/>
              </a:rPr>
              <a:t>Our role is to shine a light on the environmental performance of stormwater networks.</a:t>
            </a:r>
          </a:p>
        </p:txBody>
      </p:sp>
      <p:sp>
        <p:nvSpPr>
          <p:cNvPr id="4" name="object 2">
            <a:extLst>
              <a:ext uri="{FF2B5EF4-FFF2-40B4-BE49-F238E27FC236}">
                <a16:creationId xmlns:a16="http://schemas.microsoft.com/office/drawing/2014/main" id="{CF11FB8C-81B0-48C0-B138-E3B475BF2E84}"/>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9</a:t>
            </a:fld>
            <a:endParaRPr sz="2400">
              <a:solidFill>
                <a:srgbClr val="00ABC5"/>
              </a:solidFill>
              <a:latin typeface="Calibri"/>
              <a:cs typeface="Calibri"/>
            </a:endParaRPr>
          </a:p>
        </p:txBody>
      </p:sp>
    </p:spTree>
    <p:extLst>
      <p:ext uri="{BB962C8B-B14F-4D97-AF65-F5344CB8AC3E}">
        <p14:creationId xmlns:p14="http://schemas.microsoft.com/office/powerpoint/2010/main" val="2801204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bf58d84-5e20-4a41-aa73-0a6f7670ae44">
      <Terms xmlns="http://schemas.microsoft.com/office/infopath/2007/PartnerControls"/>
    </lcf76f155ced4ddcb4097134ff3c332f>
    <TaxCatchAll xmlns="ed53b97b-cfb5-43fb-98c8-420dca68bc0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FD83D971FAD04DB2639AA82678211A" ma:contentTypeVersion="16" ma:contentTypeDescription="Create a new document." ma:contentTypeScope="" ma:versionID="c62304dd76f6b7d5ed8e2c9594665c1d">
  <xsd:schema xmlns:xsd="http://www.w3.org/2001/XMLSchema" xmlns:xs="http://www.w3.org/2001/XMLSchema" xmlns:p="http://schemas.microsoft.com/office/2006/metadata/properties" xmlns:ns2="1bf58d84-5e20-4a41-aa73-0a6f7670ae44" xmlns:ns3="ed53b97b-cfb5-43fb-98c8-420dca68bc0c" targetNamespace="http://schemas.microsoft.com/office/2006/metadata/properties" ma:root="true" ma:fieldsID="788901bc87c6534e3c103d3a989455eb" ns2:_="" ns3:_="">
    <xsd:import namespace="1bf58d84-5e20-4a41-aa73-0a6f7670ae44"/>
    <xsd:import namespace="ed53b97b-cfb5-43fb-98c8-420dca68bc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58d84-5e20-4a41-aa73-0a6f7670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0e5db3c-8ba6-4bd5-be1c-b4e1caae56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d53b97b-cfb5-43fb-98c8-420dca68bc0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77a1829-6093-4983-9065-48e89054a285}" ma:internalName="TaxCatchAll" ma:showField="CatchAllData" ma:web="ed53b97b-cfb5-43fb-98c8-420dca68bc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5182F4-72CE-4E2A-95CA-D1EA03BAEC45}">
  <ds:schemaRefs>
    <ds:schemaRef ds:uri="http://schemas.openxmlformats.org/package/2006/metadata/core-properties"/>
    <ds:schemaRef ds:uri="http://schemas.microsoft.com/office/2006/documentManagement/types"/>
    <ds:schemaRef ds:uri="fe5d3422-d9dd-445a-a09e-4ef6652ad33b"/>
    <ds:schemaRef ds:uri="http://schemas.microsoft.com/office/infopath/2007/PartnerControls"/>
    <ds:schemaRef ds:uri="http://purl.org/dc/terms/"/>
    <ds:schemaRef ds:uri="http://purl.org/dc/elements/1.1/"/>
    <ds:schemaRef ds:uri="http://schemas.microsoft.com/office/2006/metadata/properties"/>
    <ds:schemaRef ds:uri="4c1b799a-0a51-465c-ad80-7b95a128298c"/>
    <ds:schemaRef ds:uri="http://www.w3.org/XML/1998/namespace"/>
    <ds:schemaRef ds:uri="http://purl.org/dc/dcmitype/"/>
    <ds:schemaRef ds:uri="c42119ed-06f3-4b41-8c41-1489ccf2f7ae"/>
    <ds:schemaRef ds:uri="0e9ac2ee-d8c2-49e7-b950-49a0168e9a9e"/>
    <ds:schemaRef ds:uri="http://schemas.microsoft.com/sharepoint/v3"/>
  </ds:schemaRefs>
</ds:datastoreItem>
</file>

<file path=customXml/itemProps2.xml><?xml version="1.0" encoding="utf-8"?>
<ds:datastoreItem xmlns:ds="http://schemas.openxmlformats.org/officeDocument/2006/customXml" ds:itemID="{6C8CE8B7-886B-43F1-B8A3-F2A87E5E0197}">
  <ds:schemaRefs>
    <ds:schemaRef ds:uri="http://schemas.microsoft.com/sharepoint/v3/contenttype/forms"/>
  </ds:schemaRefs>
</ds:datastoreItem>
</file>

<file path=customXml/itemProps3.xml><?xml version="1.0" encoding="utf-8"?>
<ds:datastoreItem xmlns:ds="http://schemas.openxmlformats.org/officeDocument/2006/customXml" ds:itemID="{51E9CD28-179A-4D82-9D6D-0EC7ED574C28}"/>
</file>

<file path=docProps/app.xml><?xml version="1.0" encoding="utf-8"?>
<Properties xmlns="http://schemas.openxmlformats.org/officeDocument/2006/extended-properties" xmlns:vt="http://schemas.openxmlformats.org/officeDocument/2006/docPropsVTypes">
  <Template/>
  <TotalTime>0</TotalTime>
  <Words>1539</Words>
  <Application>Microsoft Office PowerPoint</Application>
  <PresentationFormat>Widescreen</PresentationFormat>
  <Paragraphs>154</Paragraphs>
  <Slides>17</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Wingdings</vt:lpstr>
      <vt:lpstr>Office Theme</vt:lpstr>
      <vt:lpstr>1_Office Theme</vt:lpstr>
      <vt:lpstr>PowerPoint Presentation</vt:lpstr>
      <vt:lpstr>Ko wai, ko au, ko tātou </vt:lpstr>
      <vt:lpstr>What we will cover today</vt:lpstr>
      <vt:lpstr>Who are we and what do we do?</vt:lpstr>
      <vt:lpstr>The new water services regulator</vt:lpstr>
      <vt:lpstr>Our role in the water system</vt:lpstr>
      <vt:lpstr>PowerPoint Presentation</vt:lpstr>
      <vt:lpstr>Our role relating to stormwater</vt:lpstr>
      <vt:lpstr>We’re not the front-line regulator of stormwater</vt:lpstr>
      <vt:lpstr>What we’re responsible for</vt:lpstr>
      <vt:lpstr>What does the Water Services Act say?</vt:lpstr>
      <vt:lpstr>What does an urban stormwater network mean?</vt:lpstr>
      <vt:lpstr>A public register for stormwater networks</vt:lpstr>
      <vt:lpstr>When should we start?</vt:lpstr>
      <vt:lpstr>Current uncertainty around stormwater</vt:lpstr>
      <vt:lpstr>What might the reforms hold for us?</vt:lpstr>
      <vt:lpstr>Pātai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 1 Readiness Presentation</dc:title>
  <dc:creator>Jessie Larsen</dc:creator>
  <cp:keywords/>
  <cp:lastModifiedBy>Katrina Guy</cp:lastModifiedBy>
  <cp:revision>18</cp:revision>
  <cp:lastPrinted>2022-05-09T23:51:44Z</cp:lastPrinted>
  <dcterms:created xsi:type="dcterms:W3CDTF">2021-02-01T22:00:38Z</dcterms:created>
  <dcterms:modified xsi:type="dcterms:W3CDTF">2022-06-08T01:08:24Z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2021-02-02T00:00:00Z</vt:filetime>
  </property>
  <property fmtid="{D5CDD505-2E9C-101B-9397-08002B2CF9AE}" pid="3" name="Creator">
    <vt:lpwstr>Adobe InDesign 15.1 (Macintosh)</vt:lpwstr>
  </property>
  <property fmtid="{D5CDD505-2E9C-101B-9397-08002B2CF9AE}" pid="4" name="LastSaved">
    <vt:filetime>2021-02-01T00:00:00Z</vt:filetime>
  </property>
  <property fmtid="{D5CDD505-2E9C-101B-9397-08002B2CF9AE}" pid="5" name="ContentTypeId">
    <vt:lpwstr>0x01010035FD83D971FAD04DB2639AA82678211A</vt:lpwstr>
  </property>
  <property fmtid="{D5CDD505-2E9C-101B-9397-08002B2CF9AE}" pid="6" name="hbd7522974844eeaa230746292594dc0">
    <vt:lpwstr>Correspondence|dcd6b05f-dc80-4336-b228-09aebf3d212c</vt:lpwstr>
  </property>
  <property fmtid="{D5CDD505-2E9C-101B-9397-08002B2CF9AE}" pid="7" name="_dlc_DocIdItemGuid">
    <vt:lpwstr>d4265881-4b55-443e-afb7-ca352ec808d7</vt:lpwstr>
  </property>
  <property fmtid="{D5CDD505-2E9C-101B-9397-08002B2CF9AE}" pid="8" name="TaxKeyword">
    <vt:lpwstr/>
  </property>
  <property fmtid="{D5CDD505-2E9C-101B-9397-08002B2CF9AE}" pid="9" name="Email Content Type">
    <vt:lpwstr>1;#Correspondence|dcd6b05f-dc80-4336-b228-09aebf3d212c</vt:lpwstr>
  </property>
  <property fmtid="{D5CDD505-2E9C-101B-9397-08002B2CF9AE}" pid="10" name="DIAAdministrationDocumentType">
    <vt:lpwstr/>
  </property>
  <property fmtid="{D5CDD505-2E9C-101B-9397-08002B2CF9AE}" pid="11" name="DIAAnalysisDocumentType">
    <vt:lpwstr/>
  </property>
  <property fmtid="{D5CDD505-2E9C-101B-9397-08002B2CF9AE}" pid="12" name="g8dc687a178b40ba9738f891159de398">
    <vt:lpwstr/>
  </property>
  <property fmtid="{D5CDD505-2E9C-101B-9397-08002B2CF9AE}" pid="13" name="DIAFocusArea">
    <vt:lpwstr/>
  </property>
  <property fmtid="{D5CDD505-2E9C-101B-9397-08002B2CF9AE}" pid="14" name="C3Topic">
    <vt:lpwstr/>
  </property>
  <property fmtid="{D5CDD505-2E9C-101B-9397-08002B2CF9AE}" pid="15" name="DIAReportDocumentType">
    <vt:lpwstr/>
  </property>
  <property fmtid="{D5CDD505-2E9C-101B-9397-08002B2CF9AE}" pid="16" name="ed60e69bc4dc419ea4123b95e405f618">
    <vt:lpwstr/>
  </property>
  <property fmtid="{D5CDD505-2E9C-101B-9397-08002B2CF9AE}" pid="17" name="DIASecurityClassification">
    <vt:lpwstr>2;#UNCLASSIFIED|875d92a8-67e2-4a32-9472-8fe99549e1eb</vt:lpwstr>
  </property>
  <property fmtid="{D5CDD505-2E9C-101B-9397-08002B2CF9AE}" pid="18" name="f7db6f05725346c582133fc3f09905b2">
    <vt:lpwstr/>
  </property>
  <property fmtid="{D5CDD505-2E9C-101B-9397-08002B2CF9AE}" pid="19" name="o1bb36cab8364050b628311b6e55db02">
    <vt:lpwstr/>
  </property>
  <property fmtid="{D5CDD505-2E9C-101B-9397-08002B2CF9AE}" pid="20" name="DIAMeetingDocumentType">
    <vt:lpwstr/>
  </property>
  <property fmtid="{D5CDD505-2E9C-101B-9397-08002B2CF9AE}" pid="21" name="DIAPlanningDocumentType">
    <vt:lpwstr/>
  </property>
  <property fmtid="{D5CDD505-2E9C-101B-9397-08002B2CF9AE}" pid="22" name="MSIP_Label_c34c5bb1-72b7-4e17-a9b6-e671780ca3ee_Enabled">
    <vt:lpwstr>true</vt:lpwstr>
  </property>
  <property fmtid="{D5CDD505-2E9C-101B-9397-08002B2CF9AE}" pid="23" name="MSIP_Label_c34c5bb1-72b7-4e17-a9b6-e671780ca3ee_SetDate">
    <vt:lpwstr>2021-05-19T20:25:17Z</vt:lpwstr>
  </property>
  <property fmtid="{D5CDD505-2E9C-101B-9397-08002B2CF9AE}" pid="24" name="MSIP_Label_c34c5bb1-72b7-4e17-a9b6-e671780ca3ee_Method">
    <vt:lpwstr>Standard</vt:lpwstr>
  </property>
  <property fmtid="{D5CDD505-2E9C-101B-9397-08002B2CF9AE}" pid="25" name="MSIP_Label_c34c5bb1-72b7-4e17-a9b6-e671780ca3ee_Name">
    <vt:lpwstr>Unclassified</vt:lpwstr>
  </property>
  <property fmtid="{D5CDD505-2E9C-101B-9397-08002B2CF9AE}" pid="26" name="MSIP_Label_c34c5bb1-72b7-4e17-a9b6-e671780ca3ee_SiteId">
    <vt:lpwstr>75c87bf0-6130-4555-b9fa-e4cf3539f058</vt:lpwstr>
  </property>
  <property fmtid="{D5CDD505-2E9C-101B-9397-08002B2CF9AE}" pid="27" name="MSIP_Label_c34c5bb1-72b7-4e17-a9b6-e671780ca3ee_ActionId">
    <vt:lpwstr>8a3409bd-254b-4a26-bac1-273dc527e06b</vt:lpwstr>
  </property>
  <property fmtid="{D5CDD505-2E9C-101B-9397-08002B2CF9AE}" pid="28" name="MSIP_Label_c34c5bb1-72b7-4e17-a9b6-e671780ca3ee_ContentBits">
    <vt:lpwstr>0</vt:lpwstr>
  </property>
  <property fmtid="{D5CDD505-2E9C-101B-9397-08002B2CF9AE}" pid="29" name="RevIMBCS">
    <vt:lpwstr>10;#BCS|fe27fdf8-0f5f-4818-8814-5d57df057769</vt:lpwstr>
  </property>
  <property fmtid="{D5CDD505-2E9C-101B-9397-08002B2CF9AE}" pid="30" name="Order">
    <vt:r8>3800</vt:r8>
  </property>
  <property fmtid="{D5CDD505-2E9C-101B-9397-08002B2CF9AE}" pid="31" name="xd_Signature">
    <vt:bool>false</vt:bool>
  </property>
  <property fmtid="{D5CDD505-2E9C-101B-9397-08002B2CF9AE}" pid="32" name="xd_ProgID">
    <vt:lpwstr/>
  </property>
  <property fmtid="{D5CDD505-2E9C-101B-9397-08002B2CF9AE}" pid="33" name="_dlc_DocId">
    <vt:lpwstr>ARAWAI-2000031884-38</vt:lpwstr>
  </property>
  <property fmtid="{D5CDD505-2E9C-101B-9397-08002B2CF9AE}" pid="34" name="ComplianceAssetId">
    <vt:lpwstr/>
  </property>
  <property fmtid="{D5CDD505-2E9C-101B-9397-08002B2CF9AE}" pid="35" name="TemplateUrl">
    <vt:lpwstr/>
  </property>
  <property fmtid="{D5CDD505-2E9C-101B-9397-08002B2CF9AE}" pid="36" name="_ExtendedDescription">
    <vt:lpwstr/>
  </property>
  <property fmtid="{D5CDD505-2E9C-101B-9397-08002B2CF9AE}" pid="37" name="_dlc_DocIdUrl">
    <vt:lpwstr>https://taumataarowai.sharepoint.com/sites/DMS_InternalGuidance/_layouts/15/DocIdRedir.aspx?ID=ARAWAI-2000031884-38, ARAWAI-2000031884-38</vt:lpwstr>
  </property>
  <property fmtid="{D5CDD505-2E9C-101B-9397-08002B2CF9AE}" pid="38" name="i0f84bba906045b4af568ee102a52dcb">
    <vt:lpwstr>BCS|fe27fdf8-0f5f-4818-8814-5d57df057769</vt:lpwstr>
  </property>
  <property fmtid="{D5CDD505-2E9C-101B-9397-08002B2CF9AE}" pid="39" name="MediaServiceImageTags">
    <vt:lpwstr/>
  </property>
</Properties>
</file>