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4" r:id="rId15"/>
    <p:sldId id="271" r:id="rId16"/>
    <p:sldId id="272" r:id="rId17"/>
    <p:sldId id="273" r:id="rId18"/>
    <p:sldId id="264" r:id="rId19"/>
    <p:sldId id="265" r:id="rId20"/>
    <p:sldId id="275" r:id="rId21"/>
    <p:sldId id="276" r:id="rId22"/>
  </p:sldIdLst>
  <p:sldSz cx="18288000" cy="10287000"/>
  <p:notesSz cx="6858000" cy="9144000"/>
  <p:embeddedFontLst>
    <p:embeddedFont>
      <p:font typeface="Arimo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ontserrat Classic" panose="020B0604020202020204" charset="0"/>
      <p:regular r:id="rId28"/>
    </p:embeddedFont>
    <p:embeddedFont>
      <p:font typeface="Montserrat Classic Bold" panose="020B0604020202020204" charset="0"/>
      <p:regular r:id="rId29"/>
    </p:embeddedFont>
    <p:embeddedFont>
      <p:font typeface="Montserrat Light" panose="00000400000000000000" pitchFamily="2" charset="0"/>
      <p:regular r:id="rId30"/>
      <p:italic r:id="rId31"/>
    </p:embeddedFont>
    <p:embeddedFont>
      <p:font typeface="Montserrat Light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300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49266" y="880574"/>
            <a:ext cx="15389468" cy="8525851"/>
            <a:chOff x="0" y="0"/>
            <a:chExt cx="20519291" cy="11367801"/>
          </a:xfrm>
        </p:grpSpPr>
        <p:sp>
          <p:nvSpPr>
            <p:cNvPr id="4" name="AutoShape 4"/>
            <p:cNvSpPr/>
            <p:nvPr/>
          </p:nvSpPr>
          <p:spPr>
            <a:xfrm>
              <a:off x="347208" y="9650428"/>
              <a:ext cx="19824874" cy="231790"/>
            </a:xfrm>
            <a:prstGeom prst="rect">
              <a:avLst/>
            </a:prstGeom>
            <a:solidFill>
              <a:srgbClr val="F8FBF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444323" y="-57150"/>
              <a:ext cx="19630644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352">
                  <a:solidFill>
                    <a:srgbClr val="F8FBFD"/>
                  </a:solidFill>
                  <a:latin typeface="Montserrat Classic"/>
                </a:rPr>
                <a:t>FEASIBILITY STUDY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307572"/>
              <a:ext cx="20519291" cy="79187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76"/>
                </a:lnSpc>
              </a:pPr>
              <a:r>
                <a:rPr lang="en-US" sz="7200" spc="504">
                  <a:solidFill>
                    <a:srgbClr val="F8FBFD"/>
                  </a:solidFill>
                  <a:latin typeface="Montserrat Classic Bold"/>
                </a:rPr>
                <a:t>USING TREATED WASTEWATER FROM MANGERE AND ROSEDALE WWTPS FOR SPORTS-FIELDS IRRIGATION IN AUCKLAND</a:t>
              </a:r>
            </a:p>
            <a:p>
              <a:pPr algn="ctr">
                <a:lnSpc>
                  <a:spcPts val="7776"/>
                </a:lnSpc>
              </a:pPr>
              <a:r>
                <a:rPr lang="en-US" sz="7200" spc="504">
                  <a:solidFill>
                    <a:srgbClr val="F8FBFD"/>
                  </a:solidFill>
                  <a:latin typeface="Montserrat Classic Bold"/>
                </a:rPr>
                <a:t>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05686" y="10669725"/>
              <a:ext cx="19707919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spc="223">
                  <a:solidFill>
                    <a:srgbClr val="F8FBFD"/>
                  </a:solidFill>
                  <a:latin typeface="Montserrat Classic"/>
                </a:rPr>
                <a:t>SARISHA HURRISUNKER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6113" y="227988"/>
            <a:ext cx="1305173" cy="12606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06713" y="227988"/>
            <a:ext cx="1305173" cy="13051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011982" y="-401130"/>
            <a:ext cx="9708270" cy="11089261"/>
          </a:xfrm>
          <a:prstGeom prst="rect">
            <a:avLst/>
          </a:prstGeom>
          <a:solidFill>
            <a:srgbClr val="F8FBFD"/>
          </a:solidFill>
        </p:spPr>
      </p:sp>
      <p:grpSp>
        <p:nvGrpSpPr>
          <p:cNvPr id="3" name="Group 3"/>
          <p:cNvGrpSpPr/>
          <p:nvPr/>
        </p:nvGrpSpPr>
        <p:grpSpPr>
          <a:xfrm>
            <a:off x="456130" y="1028700"/>
            <a:ext cx="6741275" cy="3231007"/>
            <a:chOff x="0" y="0"/>
            <a:chExt cx="8988367" cy="4308009"/>
          </a:xfrm>
        </p:grpSpPr>
        <p:sp>
          <p:nvSpPr>
            <p:cNvPr id="4" name="TextBox 4"/>
            <p:cNvSpPr txBox="1"/>
            <p:nvPr/>
          </p:nvSpPr>
          <p:spPr>
            <a:xfrm>
              <a:off x="0" y="-47625"/>
              <a:ext cx="8988367" cy="317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"/>
                </a:rPr>
                <a:t>ROSEDALE</a:t>
              </a:r>
            </a:p>
            <a:p>
              <a:pPr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"/>
                </a:rPr>
                <a:t>WWTP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4076219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89756" y="-182349"/>
            <a:ext cx="10430496" cy="1065169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4000"/>
          </a:blip>
          <a:srcRect t="6331" b="6331"/>
          <a:stretch>
            <a:fillRect/>
          </a:stretch>
        </p:blipFill>
        <p:spPr>
          <a:xfrm>
            <a:off x="9144000" y="-295918"/>
            <a:ext cx="9436877" cy="543941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304800" y="-228600"/>
            <a:ext cx="9448800" cy="5372100"/>
          </a:xfrm>
          <a:prstGeom prst="rect">
            <a:avLst/>
          </a:prstGeom>
          <a:solidFill>
            <a:srgbClr val="F8FBFD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75000"/>
          </a:blip>
          <a:srcRect t="23165" b="23165"/>
          <a:stretch>
            <a:fillRect/>
          </a:stretch>
        </p:blipFill>
        <p:spPr>
          <a:xfrm>
            <a:off x="-292877" y="5143500"/>
            <a:ext cx="9436877" cy="5439418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9144000" y="5143500"/>
            <a:ext cx="9372600" cy="5410200"/>
          </a:xfrm>
          <a:prstGeom prst="rect">
            <a:avLst/>
          </a:prstGeom>
          <a:solidFill>
            <a:srgbClr val="F8FBFD"/>
          </a:solidFill>
        </p:spPr>
      </p:sp>
      <p:grpSp>
        <p:nvGrpSpPr>
          <p:cNvPr id="6" name="Group 6"/>
          <p:cNvGrpSpPr/>
          <p:nvPr/>
        </p:nvGrpSpPr>
        <p:grpSpPr>
          <a:xfrm>
            <a:off x="1241071" y="1721167"/>
            <a:ext cx="6661858" cy="1701166"/>
            <a:chOff x="0" y="0"/>
            <a:chExt cx="8882477" cy="2268221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8882477" cy="901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99"/>
                </a:lnSpc>
              </a:pPr>
              <a:r>
                <a:rPr lang="en-US" sz="4499" spc="332">
                  <a:solidFill>
                    <a:srgbClr val="053D57"/>
                  </a:solidFill>
                  <a:latin typeface="Montserrat Classic Bold"/>
                </a:rPr>
                <a:t>Mangere WWTP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333500"/>
              <a:ext cx="8882477" cy="93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49"/>
                </a:lnSpc>
              </a:pPr>
              <a:r>
                <a:rPr lang="en-US" sz="4099" spc="40">
                  <a:solidFill>
                    <a:srgbClr val="053D57"/>
                  </a:solidFill>
                  <a:latin typeface="Montserrat Light"/>
                </a:rPr>
                <a:t>CMAS + MLE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85071" y="6872287"/>
            <a:ext cx="6661858" cy="1685926"/>
            <a:chOff x="0" y="0"/>
            <a:chExt cx="8882477" cy="224790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8882477" cy="901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99"/>
                </a:lnSpc>
              </a:pPr>
              <a:r>
                <a:rPr lang="en-US" sz="4499" spc="332">
                  <a:solidFill>
                    <a:srgbClr val="053D57"/>
                  </a:solidFill>
                  <a:latin typeface="Montserrat Classic Bold"/>
                </a:rPr>
                <a:t>Rosedale WWTP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343025"/>
              <a:ext cx="8882477" cy="904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99"/>
                </a:lnSpc>
              </a:pPr>
              <a:r>
                <a:rPr lang="en-US" sz="3999" spc="39">
                  <a:solidFill>
                    <a:srgbClr val="053D57"/>
                  </a:solidFill>
                  <a:latin typeface="Montserrat Light"/>
                </a:rPr>
                <a:t>MLE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16362507" y="2423791"/>
            <a:ext cx="4436739" cy="173843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13" name="AutoShape 13"/>
          <p:cNvSpPr/>
          <p:nvPr/>
        </p:nvSpPr>
        <p:spPr>
          <a:xfrm>
            <a:off x="-2511246" y="7628329"/>
            <a:ext cx="4436739" cy="173843"/>
          </a:xfrm>
          <a:prstGeom prst="rect">
            <a:avLst/>
          </a:prstGeom>
          <a:solidFill>
            <a:srgbClr val="F8FBFD"/>
          </a:solid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226" b="312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011982" y="-401130"/>
            <a:ext cx="9289170" cy="11089261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4" name="TextBox 4"/>
          <p:cNvSpPr txBox="1"/>
          <p:nvPr/>
        </p:nvSpPr>
        <p:spPr>
          <a:xfrm>
            <a:off x="1028700" y="3324225"/>
            <a:ext cx="6741275" cy="359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50"/>
              </a:lnSpc>
            </a:pPr>
            <a:r>
              <a:rPr lang="en-US" sz="7500" spc="67">
                <a:solidFill>
                  <a:srgbClr val="F8FBFD"/>
                </a:solidFill>
                <a:latin typeface="Montserrat Classic Bold"/>
              </a:rPr>
              <a:t>Effluent Data</a:t>
            </a:r>
          </a:p>
          <a:p>
            <a:pPr>
              <a:lnSpc>
                <a:spcPts val="9450"/>
              </a:lnSpc>
            </a:pPr>
            <a:r>
              <a:rPr lang="en-US" sz="7500" spc="67">
                <a:solidFill>
                  <a:srgbClr val="F8FBFD"/>
                </a:solidFill>
                <a:latin typeface="Montserrat Classic Bold"/>
              </a:rPr>
              <a:t>Analysis &amp; Results</a:t>
            </a:r>
          </a:p>
        </p:txBody>
      </p:sp>
      <p:sp>
        <p:nvSpPr>
          <p:cNvPr id="5" name="AutoShape 5"/>
          <p:cNvSpPr/>
          <p:nvPr/>
        </p:nvSpPr>
        <p:spPr>
          <a:xfrm>
            <a:off x="17259300" y="9084457"/>
            <a:ext cx="4436739" cy="173843"/>
          </a:xfrm>
          <a:prstGeom prst="rect">
            <a:avLst/>
          </a:prstGeom>
          <a:solidFill>
            <a:srgbClr val="053D57"/>
          </a:solidFill>
        </p:spPr>
      </p:sp>
      <p:sp>
        <p:nvSpPr>
          <p:cNvPr id="6" name="AutoShape 6"/>
          <p:cNvSpPr/>
          <p:nvPr/>
        </p:nvSpPr>
        <p:spPr>
          <a:xfrm>
            <a:off x="-3408039" y="1028700"/>
            <a:ext cx="4436739" cy="173843"/>
          </a:xfrm>
          <a:prstGeom prst="rect">
            <a:avLst/>
          </a:prstGeom>
          <a:solidFill>
            <a:srgbClr val="F8FBFD"/>
          </a:solidFill>
        </p:spPr>
      </p:sp>
      <p:grpSp>
        <p:nvGrpSpPr>
          <p:cNvPr id="7" name="Group 7"/>
          <p:cNvGrpSpPr/>
          <p:nvPr/>
        </p:nvGrpSpPr>
        <p:grpSpPr>
          <a:xfrm>
            <a:off x="9678926" y="1971038"/>
            <a:ext cx="7955283" cy="6344924"/>
            <a:chOff x="0" y="0"/>
            <a:chExt cx="10607044" cy="8459899"/>
          </a:xfrm>
        </p:grpSpPr>
        <p:sp>
          <p:nvSpPr>
            <p:cNvPr id="8" name="TextBox 8"/>
            <p:cNvSpPr txBox="1"/>
            <p:nvPr/>
          </p:nvSpPr>
          <p:spPr>
            <a:xfrm>
              <a:off x="0" y="6754375"/>
              <a:ext cx="10578910" cy="1705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83"/>
                </a:lnSpc>
              </a:pPr>
              <a:r>
                <a:rPr lang="en-US" sz="3522" spc="35">
                  <a:solidFill>
                    <a:srgbClr val="053D57"/>
                  </a:solidFill>
                  <a:latin typeface="Montserrat Light"/>
                </a:rPr>
                <a:t>Samples 12 August 2021</a:t>
              </a:r>
            </a:p>
            <a:p>
              <a:pPr>
                <a:lnSpc>
                  <a:spcPts val="5283"/>
                </a:lnSpc>
              </a:pPr>
              <a:r>
                <a:rPr lang="en-US" sz="3522" spc="35">
                  <a:solidFill>
                    <a:srgbClr val="053D57"/>
                  </a:solidFill>
                  <a:latin typeface="Montserrat Light"/>
                </a:rPr>
                <a:t>Results 2 September 2021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784071"/>
              <a:ext cx="10607044" cy="826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88"/>
                </a:lnSpc>
              </a:pPr>
              <a:r>
                <a:rPr lang="en-US" sz="3522" spc="387">
                  <a:solidFill>
                    <a:srgbClr val="053D57"/>
                  </a:solidFill>
                  <a:latin typeface="Montserrat Classic"/>
                </a:rPr>
                <a:t>TEST DATA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252488"/>
              <a:ext cx="10578910" cy="8109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83"/>
                </a:lnSpc>
              </a:pPr>
              <a:r>
                <a:rPr lang="en-US" sz="3522" spc="35">
                  <a:solidFill>
                    <a:srgbClr val="053D57"/>
                  </a:solidFill>
                  <a:latin typeface="Montserrat Light"/>
                </a:rPr>
                <a:t>22 July 2016 to 21 July 2021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282184"/>
              <a:ext cx="10607044" cy="826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88"/>
                </a:lnSpc>
              </a:pPr>
              <a:r>
                <a:rPr lang="en-US" sz="3522" spc="387">
                  <a:solidFill>
                    <a:srgbClr val="053D57"/>
                  </a:solidFill>
                  <a:latin typeface="Montserrat Classic"/>
                </a:rPr>
                <a:t>HISTORICAL RECORDS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56004"/>
              <a:ext cx="10578910" cy="1705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83"/>
                </a:lnSpc>
              </a:pPr>
              <a:r>
                <a:rPr lang="en-US" sz="3522" spc="35">
                  <a:solidFill>
                    <a:srgbClr val="053D57"/>
                  </a:solidFill>
                  <a:latin typeface="Montserrat Light"/>
                </a:rPr>
                <a:t>Historical Records</a:t>
              </a:r>
            </a:p>
            <a:p>
              <a:pPr>
                <a:lnSpc>
                  <a:spcPts val="5283"/>
                </a:lnSpc>
              </a:pPr>
              <a:r>
                <a:rPr lang="en-US" sz="3522" spc="35">
                  <a:solidFill>
                    <a:srgbClr val="053D57"/>
                  </a:solidFill>
                  <a:latin typeface="Montserrat Light"/>
                </a:rPr>
                <a:t>Test Data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14300"/>
              <a:ext cx="10607044" cy="826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88"/>
                </a:lnSpc>
              </a:pPr>
              <a:r>
                <a:rPr lang="en-US" sz="3522" spc="387">
                  <a:solidFill>
                    <a:srgbClr val="053D57"/>
                  </a:solidFill>
                  <a:latin typeface="Montserrat Classic"/>
                </a:rPr>
                <a:t>DATA SOURCE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66700" y="3352800"/>
            <a:ext cx="18821400" cy="73152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745647"/>
              </p:ext>
            </p:extLst>
          </p:nvPr>
        </p:nvGraphicFramePr>
        <p:xfrm>
          <a:off x="461947" y="2015503"/>
          <a:ext cx="17364106" cy="7623799"/>
        </p:xfrm>
        <a:graphic>
          <a:graphicData uri="http://schemas.openxmlformats.org/drawingml/2006/table">
            <a:tbl>
              <a:tblPr/>
              <a:tblGrid>
                <a:gridCol w="6676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4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3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80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6468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D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MANGERE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ROSEDALE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NSW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468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 BOD (mg/L)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2.4 - 4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0.8 - 1.5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&lt; 20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814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Total Nitrogen (TN) mg/L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7.7 - 9.5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8.2 - 9.9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5 - 50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468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Total Phosphorus (TP) mg/L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2.3 - 2.8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2.7 - 3.2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  0.5 - 10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468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pH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7.2 - 7.4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7.2 - 7.9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6.5 - 8.5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69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Total Dissolved Solids (TDS) mg/L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480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450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000000"/>
                          </a:solidFill>
                          <a:latin typeface="Montserrat Light Bold"/>
                        </a:rPr>
                        <a:t>600 - 1000</a:t>
                      </a:r>
                      <a:endParaRPr lang="en-US" sz="1100" dirty="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461947" y="537210"/>
            <a:ext cx="14932775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000" spc="54">
                <a:solidFill>
                  <a:srgbClr val="F8FBFD"/>
                </a:solidFill>
                <a:latin typeface="Montserrat Classic"/>
              </a:rPr>
              <a:t>GENERAL CHRACTERISTICS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66700" y="3352800"/>
            <a:ext cx="18821400" cy="73152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481135"/>
              </p:ext>
            </p:extLst>
          </p:nvPr>
        </p:nvGraphicFramePr>
        <p:xfrm>
          <a:off x="461947" y="2015503"/>
          <a:ext cx="17364105" cy="3438525"/>
        </p:xfrm>
        <a:graphic>
          <a:graphicData uri="http://schemas.openxmlformats.org/drawingml/2006/table">
            <a:tbl>
              <a:tblPr/>
              <a:tblGrid>
                <a:gridCol w="8116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5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2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617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D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MANGERE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ROSEDALE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617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Faecal Coliforms (cfu/100ml)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31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11.2 - 301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617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Enterococci (cfu/100ml)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&lt; 1.6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000000"/>
                          </a:solidFill>
                          <a:latin typeface="Montserrat Light Bold"/>
                        </a:rPr>
                        <a:t>40 - 70</a:t>
                      </a:r>
                      <a:endParaRPr lang="en-US" sz="1100" dirty="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461947" y="537210"/>
            <a:ext cx="14932775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000" spc="54">
                <a:solidFill>
                  <a:srgbClr val="F8FBFD"/>
                </a:solidFill>
                <a:latin typeface="Montserrat Classic Bold"/>
              </a:rPr>
              <a:t>PATHOGENS</a:t>
            </a:r>
          </a:p>
        </p:txBody>
      </p:sp>
      <p:sp>
        <p:nvSpPr>
          <p:cNvPr id="6" name="AutoShape 6"/>
          <p:cNvSpPr/>
          <p:nvPr/>
        </p:nvSpPr>
        <p:spPr>
          <a:xfrm>
            <a:off x="461947" y="5987428"/>
            <a:ext cx="17364106" cy="4032872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7" name="AutoShape 7"/>
          <p:cNvSpPr/>
          <p:nvPr/>
        </p:nvSpPr>
        <p:spPr>
          <a:xfrm>
            <a:off x="461947" y="5987428"/>
            <a:ext cx="17364106" cy="1154049"/>
          </a:xfrm>
          <a:prstGeom prst="rect">
            <a:avLst/>
          </a:prstGeom>
          <a:solidFill>
            <a:srgbClr val="CB6CE6">
              <a:alpha val="19608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1028700" y="7482853"/>
            <a:ext cx="16230600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spc="39">
                <a:solidFill>
                  <a:srgbClr val="053D57"/>
                </a:solidFill>
                <a:latin typeface="Montserrat Light"/>
              </a:rPr>
              <a:t>Collect and Analyze additional data </a:t>
            </a:r>
          </a:p>
          <a:p>
            <a:pPr algn="ctr">
              <a:lnSpc>
                <a:spcPts val="5999"/>
              </a:lnSpc>
            </a:pPr>
            <a:r>
              <a:rPr lang="en-US" sz="3999" spc="39">
                <a:solidFill>
                  <a:srgbClr val="053D57"/>
                </a:solidFill>
                <a:latin typeface="Montserrat Light"/>
              </a:rPr>
              <a:t>Review existing process performance and optimisation</a:t>
            </a:r>
          </a:p>
          <a:p>
            <a:pPr algn="ctr">
              <a:lnSpc>
                <a:spcPts val="5999"/>
              </a:lnSpc>
            </a:pPr>
            <a:r>
              <a:rPr lang="en-US" sz="3999" spc="39">
                <a:solidFill>
                  <a:srgbClr val="053D57"/>
                </a:solidFill>
                <a:latin typeface="Montserrat Light"/>
              </a:rPr>
              <a:t>Identify opportunities for additional treatment controls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88027" y="6067628"/>
            <a:ext cx="11111946" cy="85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1"/>
              </a:lnSpc>
            </a:pPr>
            <a:r>
              <a:rPr lang="en-US" sz="4700" spc="517">
                <a:solidFill>
                  <a:srgbClr val="053D57"/>
                </a:solidFill>
                <a:latin typeface="Montserrat Classic"/>
              </a:rPr>
              <a:t>MITIGATION MEASURES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66700" y="3352800"/>
            <a:ext cx="18821400" cy="73152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136335"/>
              </p:ext>
            </p:extLst>
          </p:nvPr>
        </p:nvGraphicFramePr>
        <p:xfrm>
          <a:off x="461947" y="4567066"/>
          <a:ext cx="17364105" cy="3994773"/>
        </p:xfrm>
        <a:graphic>
          <a:graphicData uri="http://schemas.openxmlformats.org/drawingml/2006/table">
            <a:tbl>
              <a:tblPr/>
              <a:tblGrid>
                <a:gridCol w="7005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2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3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13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26627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D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000000"/>
                          </a:solidFill>
                          <a:latin typeface="Montserrat Light Bold"/>
                        </a:rPr>
                        <a:t>MANGERE</a:t>
                      </a:r>
                      <a:endParaRPr lang="en-US" sz="1100" dirty="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ROSEDALE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NSW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151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000000"/>
                          </a:solidFill>
                          <a:latin typeface="Montserrat Light Bold"/>
                        </a:rPr>
                        <a:t>Electrical Conductivity (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Montserrat Light Bold"/>
                        </a:rPr>
                        <a:t>dS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Montserrat Light Bold"/>
                        </a:rPr>
                        <a:t>/m-</a:t>
                      </a:r>
                      <a:r>
                        <a:rPr lang="en-US" sz="3099" baseline="30000" dirty="0">
                          <a:solidFill>
                            <a:srgbClr val="000000"/>
                          </a:solidFill>
                          <a:latin typeface="Montserrat Light Bold"/>
                        </a:rPr>
                        <a:t>1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Montserrat Light Bold"/>
                        </a:rPr>
                        <a:t>)</a:t>
                      </a:r>
                      <a:endParaRPr lang="en-US" sz="1100" dirty="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0.545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0.545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0.65 – 1.3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662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Sodium Adsorption Ratio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4.9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4.5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000000"/>
                          </a:solidFill>
                          <a:latin typeface="Montserrat Light Bold"/>
                        </a:rPr>
                        <a:t>10 – 18</a:t>
                      </a:r>
                      <a:endParaRPr lang="en-US" sz="1100" dirty="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461947" y="537210"/>
            <a:ext cx="14932775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000" spc="54">
                <a:solidFill>
                  <a:srgbClr val="F8FBFD"/>
                </a:solidFill>
                <a:latin typeface="Montserrat Classic"/>
              </a:rPr>
              <a:t>SALINITY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66700" y="3352800"/>
            <a:ext cx="18821400" cy="73152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262497"/>
              </p:ext>
            </p:extLst>
          </p:nvPr>
        </p:nvGraphicFramePr>
        <p:xfrm>
          <a:off x="461947" y="0"/>
          <a:ext cx="17421256" cy="10353672"/>
        </p:xfrm>
        <a:graphic>
          <a:graphicData uri="http://schemas.openxmlformats.org/drawingml/2006/table">
            <a:tbl>
              <a:tblPr/>
              <a:tblGrid>
                <a:gridCol w="6448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5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251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50408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D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MANGERE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ROSEDALE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NSW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04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 dirty="0">
                          <a:solidFill>
                            <a:srgbClr val="000000"/>
                          </a:solidFill>
                          <a:latin typeface="Montserrat Light Bold"/>
                        </a:rPr>
                        <a:t>Arsenic (As) mg/L</a:t>
                      </a:r>
                      <a:endParaRPr lang="en-US" sz="1100" dirty="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0.0017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0.0018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0.1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04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Cadmium (Cd) mg/L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&lt;0.00005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0.000221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0.01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04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Copper (Cu) mg/L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0.0015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0.0035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0.2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04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Iron (Fe) mg/L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0.058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0.099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0.2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04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Lead (Pb) mg/L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0.00028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0.000439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2.0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504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Manganese (Mn) mg/L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0.065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0.038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0.2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504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Nickel (Ni) mg/L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0.0078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0.00365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0.2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504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Zinc (Zn) mg/L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0.051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Montserrat Light Bold"/>
                        </a:rPr>
                        <a:t>0.02975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 dirty="0">
                          <a:solidFill>
                            <a:srgbClr val="000000"/>
                          </a:solidFill>
                          <a:latin typeface="Montserrat Light Bold"/>
                        </a:rPr>
                        <a:t>2.0</a:t>
                      </a:r>
                      <a:endParaRPr lang="en-US" sz="1100" dirty="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762000" y="114300"/>
            <a:ext cx="6322175" cy="85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4"/>
              </a:lnSpc>
            </a:pPr>
            <a:r>
              <a:rPr lang="en-US" sz="5400" spc="48" dirty="0">
                <a:solidFill>
                  <a:srgbClr val="F8FBFD"/>
                </a:solidFill>
                <a:latin typeface="Montserrat Classic"/>
              </a:rPr>
              <a:t>HEAVY METALS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66700" y="3352800"/>
            <a:ext cx="18821400" cy="73152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436512"/>
              </p:ext>
            </p:extLst>
          </p:nvPr>
        </p:nvGraphicFramePr>
        <p:xfrm>
          <a:off x="461947" y="3352800"/>
          <a:ext cx="17364105" cy="6419851"/>
        </p:xfrm>
        <a:graphic>
          <a:graphicData uri="http://schemas.openxmlformats.org/drawingml/2006/table">
            <a:tbl>
              <a:tblPr/>
              <a:tblGrid>
                <a:gridCol w="567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0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9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266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94099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D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000000"/>
                          </a:solidFill>
                          <a:latin typeface="Montserrat Light Bold"/>
                        </a:rPr>
                        <a:t>MANGERE</a:t>
                      </a:r>
                      <a:endParaRPr lang="en-US" sz="1100" dirty="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ROSEDALE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METHOD DETECTION LIMIT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643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000000"/>
                          </a:solidFill>
                          <a:latin typeface="Montserrat Light Bold"/>
                        </a:rPr>
                        <a:t>Diuron μg/L</a:t>
                      </a:r>
                      <a:endParaRPr lang="en-US" sz="1100" dirty="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0.3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0.7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0.1 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643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Terbuthylazine μg/L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0.3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4.2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0.1 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643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Mecoprop (MCPP) mg/L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0.00015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0.00051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0.00010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643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Triclopyr mg/L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0.00012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0.00043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000000"/>
                          </a:solidFill>
                          <a:latin typeface="Montserrat Light Bold"/>
                        </a:rPr>
                        <a:t>0.00010</a:t>
                      </a:r>
                      <a:endParaRPr lang="en-US" sz="1100" dirty="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461947" y="537210"/>
            <a:ext cx="14932775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000" spc="54">
                <a:solidFill>
                  <a:srgbClr val="F8FBFD"/>
                </a:solidFill>
                <a:latin typeface="Montserrat Classic"/>
              </a:rPr>
              <a:t>TRACE ORGANIC COMPOUNDS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2" b="1525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118235"/>
            <a:ext cx="16280770" cy="97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60"/>
              </a:lnSpc>
            </a:pPr>
            <a:r>
              <a:rPr lang="en-US" sz="6000" spc="174">
                <a:solidFill>
                  <a:srgbClr val="F8FBFD"/>
                </a:solidFill>
                <a:latin typeface="Montserrat Classic Bold"/>
              </a:rPr>
              <a:t>ENVIRONMENTAL EFFECTS</a:t>
            </a:r>
          </a:p>
        </p:txBody>
      </p:sp>
      <p:sp>
        <p:nvSpPr>
          <p:cNvPr id="4" name="AutoShape 4"/>
          <p:cNvSpPr/>
          <p:nvPr/>
        </p:nvSpPr>
        <p:spPr>
          <a:xfrm>
            <a:off x="-266700" y="3276600"/>
            <a:ext cx="18821400" cy="74676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sp>
        <p:nvSpPr>
          <p:cNvPr id="5" name="TextBox 5"/>
          <p:cNvSpPr txBox="1"/>
          <p:nvPr/>
        </p:nvSpPr>
        <p:spPr>
          <a:xfrm>
            <a:off x="1110542" y="6829425"/>
            <a:ext cx="3385258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 spc="25">
                <a:solidFill>
                  <a:srgbClr val="053D57"/>
                </a:solidFill>
                <a:latin typeface="Montserrat Light"/>
              </a:rPr>
              <a:t>Presentations are communication tools that can be demonstrations.</a:t>
            </a:r>
          </a:p>
        </p:txBody>
      </p:sp>
      <p:sp>
        <p:nvSpPr>
          <p:cNvPr id="6" name="AutoShape 6"/>
          <p:cNvSpPr/>
          <p:nvPr/>
        </p:nvSpPr>
        <p:spPr>
          <a:xfrm>
            <a:off x="9563100" y="3714750"/>
            <a:ext cx="7277100" cy="6019800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7" name="AutoShape 7"/>
          <p:cNvSpPr/>
          <p:nvPr/>
        </p:nvSpPr>
        <p:spPr>
          <a:xfrm>
            <a:off x="4991100" y="4267200"/>
            <a:ext cx="4076700" cy="2286000"/>
          </a:xfrm>
          <a:prstGeom prst="rect">
            <a:avLst/>
          </a:prstGeom>
          <a:solidFill>
            <a:srgbClr val="053D57">
              <a:alpha val="19608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5184421" y="4506278"/>
            <a:ext cx="3690058" cy="1712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000" spc="330">
                <a:solidFill>
                  <a:srgbClr val="053D57"/>
                </a:solidFill>
                <a:latin typeface="Montserrat Classic"/>
              </a:rPr>
              <a:t>RAISE AWARENESS IN COMMUNITY.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39642" y="6829425"/>
            <a:ext cx="3385258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 spc="25">
                <a:solidFill>
                  <a:srgbClr val="053D57"/>
                </a:solidFill>
                <a:latin typeface="Montserrat Light"/>
              </a:rPr>
              <a:t>Presentations are communication tools that can be demonstrations.</a:t>
            </a:r>
          </a:p>
        </p:txBody>
      </p:sp>
      <p:sp>
        <p:nvSpPr>
          <p:cNvPr id="10" name="AutoShape 10"/>
          <p:cNvSpPr/>
          <p:nvPr/>
        </p:nvSpPr>
        <p:spPr>
          <a:xfrm>
            <a:off x="9563100" y="3714750"/>
            <a:ext cx="7277100" cy="2438400"/>
          </a:xfrm>
          <a:prstGeom prst="rect">
            <a:avLst/>
          </a:prstGeom>
          <a:solidFill>
            <a:srgbClr val="053D57">
              <a:alpha val="19608"/>
            </a:srgbClr>
          </a:solidFill>
        </p:spPr>
      </p:sp>
      <p:sp>
        <p:nvSpPr>
          <p:cNvPr id="11" name="TextBox 11"/>
          <p:cNvSpPr txBox="1"/>
          <p:nvPr/>
        </p:nvSpPr>
        <p:spPr>
          <a:xfrm>
            <a:off x="9798327" y="3950011"/>
            <a:ext cx="6806646" cy="907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8"/>
              </a:lnSpc>
            </a:pPr>
            <a:r>
              <a:rPr lang="en-US" sz="4914" spc="540">
                <a:solidFill>
                  <a:srgbClr val="053D57"/>
                </a:solidFill>
                <a:latin typeface="Montserrat Classic"/>
              </a:rPr>
              <a:t>GROUNDAWATER</a:t>
            </a:r>
          </a:p>
          <a:p>
            <a:pPr algn="ctr">
              <a:lnSpc>
                <a:spcPts val="7518"/>
              </a:lnSpc>
            </a:pPr>
            <a:r>
              <a:rPr lang="en-US" sz="4914" spc="540">
                <a:solidFill>
                  <a:srgbClr val="053D57"/>
                </a:solidFill>
                <a:latin typeface="Montserrat Classic"/>
              </a:rPr>
              <a:t>CONTAMINATION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15550" y="6483350"/>
            <a:ext cx="6489423" cy="2638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3500" spc="35">
                <a:solidFill>
                  <a:srgbClr val="053D57"/>
                </a:solidFill>
                <a:latin typeface="Montserrat Light"/>
              </a:rPr>
              <a:t>Pathogens</a:t>
            </a:r>
          </a:p>
          <a:p>
            <a:pPr algn="ctr">
              <a:lnSpc>
                <a:spcPts val="5250"/>
              </a:lnSpc>
            </a:pPr>
            <a:r>
              <a:rPr lang="en-US" sz="3500" spc="35">
                <a:solidFill>
                  <a:srgbClr val="053D57"/>
                </a:solidFill>
                <a:latin typeface="Montserrat Light"/>
              </a:rPr>
              <a:t>Nitrate</a:t>
            </a:r>
          </a:p>
          <a:p>
            <a:pPr algn="ctr">
              <a:lnSpc>
                <a:spcPts val="5250"/>
              </a:lnSpc>
            </a:pPr>
            <a:r>
              <a:rPr lang="en-US" sz="3500" spc="35">
                <a:solidFill>
                  <a:srgbClr val="053D57"/>
                </a:solidFill>
                <a:latin typeface="Montserrat Light"/>
              </a:rPr>
              <a:t>Emerging Contaminants (PFAS)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305511" y="3714750"/>
            <a:ext cx="7277100" cy="6019800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14" name="AutoShape 14"/>
          <p:cNvSpPr/>
          <p:nvPr/>
        </p:nvSpPr>
        <p:spPr>
          <a:xfrm>
            <a:off x="1305511" y="3714750"/>
            <a:ext cx="7277100" cy="2438400"/>
          </a:xfrm>
          <a:prstGeom prst="rect">
            <a:avLst/>
          </a:prstGeom>
          <a:solidFill>
            <a:srgbClr val="053D57">
              <a:alpha val="19608"/>
            </a:srgbClr>
          </a:solidFill>
        </p:spPr>
      </p:sp>
      <p:sp>
        <p:nvSpPr>
          <p:cNvPr id="15" name="TextBox 15"/>
          <p:cNvSpPr txBox="1"/>
          <p:nvPr/>
        </p:nvSpPr>
        <p:spPr>
          <a:xfrm>
            <a:off x="1540739" y="3847032"/>
            <a:ext cx="6806646" cy="185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8"/>
              </a:lnSpc>
            </a:pPr>
            <a:r>
              <a:rPr lang="en-US" sz="4914" spc="540">
                <a:solidFill>
                  <a:srgbClr val="053D57"/>
                </a:solidFill>
                <a:latin typeface="Montserrat Classic"/>
              </a:rPr>
              <a:t>SOIL</a:t>
            </a:r>
          </a:p>
          <a:p>
            <a:pPr algn="ctr">
              <a:lnSpc>
                <a:spcPts val="7518"/>
              </a:lnSpc>
            </a:pPr>
            <a:r>
              <a:rPr lang="en-US" sz="4914" spc="540">
                <a:solidFill>
                  <a:srgbClr val="053D57"/>
                </a:solidFill>
                <a:latin typeface="Montserrat Classic"/>
              </a:rPr>
              <a:t>HEALTH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01092" y="6114098"/>
            <a:ext cx="6485939" cy="397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3500" spc="35">
                <a:solidFill>
                  <a:srgbClr val="053D57"/>
                </a:solidFill>
                <a:latin typeface="Montserrat Light"/>
              </a:rPr>
              <a:t>Salinity</a:t>
            </a:r>
          </a:p>
          <a:p>
            <a:pPr algn="ctr">
              <a:lnSpc>
                <a:spcPts val="5250"/>
              </a:lnSpc>
            </a:pPr>
            <a:r>
              <a:rPr lang="en-US" sz="3500" spc="35">
                <a:solidFill>
                  <a:srgbClr val="053D57"/>
                </a:solidFill>
                <a:latin typeface="Montserrat Light"/>
              </a:rPr>
              <a:t>Heavy Metal Accumulation</a:t>
            </a:r>
          </a:p>
          <a:p>
            <a:pPr algn="ctr">
              <a:lnSpc>
                <a:spcPts val="5250"/>
              </a:lnSpc>
            </a:pPr>
            <a:r>
              <a:rPr lang="en-US" sz="3500" spc="35">
                <a:solidFill>
                  <a:srgbClr val="053D57"/>
                </a:solidFill>
                <a:latin typeface="Montserrat Light"/>
              </a:rPr>
              <a:t>Pesticides, Herbicides</a:t>
            </a:r>
          </a:p>
          <a:p>
            <a:pPr algn="ctr">
              <a:lnSpc>
                <a:spcPts val="5250"/>
              </a:lnSpc>
            </a:pPr>
            <a:r>
              <a:rPr lang="en-US" sz="3500" spc="35">
                <a:solidFill>
                  <a:srgbClr val="053D57"/>
                </a:solidFill>
                <a:latin typeface="Montserrat Light"/>
              </a:rPr>
              <a:t>Nitrogen, Phosphorus Toxicity</a:t>
            </a:r>
          </a:p>
          <a:p>
            <a:pPr algn="ctr">
              <a:lnSpc>
                <a:spcPts val="5250"/>
              </a:lnSpc>
            </a:pPr>
            <a:endParaRPr lang="en-US" sz="3500" spc="35">
              <a:solidFill>
                <a:srgbClr val="053D57"/>
              </a:solidFill>
              <a:latin typeface="Montserrat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2" b="1525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118235"/>
            <a:ext cx="16280770" cy="97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60"/>
              </a:lnSpc>
            </a:pPr>
            <a:r>
              <a:rPr lang="en-US" sz="6000" spc="174">
                <a:solidFill>
                  <a:srgbClr val="F8FBFD"/>
                </a:solidFill>
                <a:latin typeface="Montserrat Classic Bold"/>
              </a:rPr>
              <a:t>PUBLIC HEALTH RISKS</a:t>
            </a:r>
          </a:p>
        </p:txBody>
      </p:sp>
      <p:sp>
        <p:nvSpPr>
          <p:cNvPr id="4" name="AutoShape 4"/>
          <p:cNvSpPr/>
          <p:nvPr/>
        </p:nvSpPr>
        <p:spPr>
          <a:xfrm>
            <a:off x="-266700" y="3276600"/>
            <a:ext cx="18821400" cy="74676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sp>
        <p:nvSpPr>
          <p:cNvPr id="5" name="TextBox 5"/>
          <p:cNvSpPr txBox="1"/>
          <p:nvPr/>
        </p:nvSpPr>
        <p:spPr>
          <a:xfrm>
            <a:off x="1110542" y="6829425"/>
            <a:ext cx="3385258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 spc="25">
                <a:solidFill>
                  <a:srgbClr val="053D57"/>
                </a:solidFill>
                <a:latin typeface="Montserrat Light"/>
              </a:rPr>
              <a:t>Presentations are communication tools that can be demonstrations.</a:t>
            </a:r>
          </a:p>
        </p:txBody>
      </p:sp>
      <p:sp>
        <p:nvSpPr>
          <p:cNvPr id="6" name="AutoShape 6"/>
          <p:cNvSpPr/>
          <p:nvPr/>
        </p:nvSpPr>
        <p:spPr>
          <a:xfrm>
            <a:off x="9563100" y="3714750"/>
            <a:ext cx="7277100" cy="6019800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7" name="AutoShape 7"/>
          <p:cNvSpPr/>
          <p:nvPr/>
        </p:nvSpPr>
        <p:spPr>
          <a:xfrm>
            <a:off x="4991100" y="4267200"/>
            <a:ext cx="4076700" cy="2286000"/>
          </a:xfrm>
          <a:prstGeom prst="rect">
            <a:avLst/>
          </a:prstGeom>
          <a:solidFill>
            <a:srgbClr val="053D57">
              <a:alpha val="19608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5184421" y="4506278"/>
            <a:ext cx="3690058" cy="1712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000" spc="330">
                <a:solidFill>
                  <a:srgbClr val="053D57"/>
                </a:solidFill>
                <a:latin typeface="Montserrat Classic"/>
              </a:rPr>
              <a:t>RAISE AWARENESS IN COMMUNITY.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39642" y="6829425"/>
            <a:ext cx="3385258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 spc="25">
                <a:solidFill>
                  <a:srgbClr val="053D57"/>
                </a:solidFill>
                <a:latin typeface="Montserrat Light"/>
              </a:rPr>
              <a:t>Presentations are communication tools that can be demonstrations.</a:t>
            </a:r>
          </a:p>
        </p:txBody>
      </p:sp>
      <p:sp>
        <p:nvSpPr>
          <p:cNvPr id="10" name="AutoShape 10"/>
          <p:cNvSpPr/>
          <p:nvPr/>
        </p:nvSpPr>
        <p:spPr>
          <a:xfrm>
            <a:off x="9563100" y="3714750"/>
            <a:ext cx="7277100" cy="2438400"/>
          </a:xfrm>
          <a:prstGeom prst="rect">
            <a:avLst/>
          </a:prstGeom>
          <a:solidFill>
            <a:srgbClr val="CB6CE6">
              <a:alpha val="19608"/>
            </a:srgbClr>
          </a:solidFill>
        </p:spPr>
      </p:sp>
      <p:sp>
        <p:nvSpPr>
          <p:cNvPr id="11" name="TextBox 11"/>
          <p:cNvSpPr txBox="1"/>
          <p:nvPr/>
        </p:nvSpPr>
        <p:spPr>
          <a:xfrm>
            <a:off x="9798327" y="3984689"/>
            <a:ext cx="6806646" cy="1755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1"/>
              </a:lnSpc>
            </a:pPr>
            <a:r>
              <a:rPr lang="en-US" sz="4700" spc="517">
                <a:solidFill>
                  <a:srgbClr val="053D57"/>
                </a:solidFill>
                <a:latin typeface="Montserrat Classic"/>
              </a:rPr>
              <a:t>MITIGATION</a:t>
            </a:r>
          </a:p>
          <a:p>
            <a:pPr algn="ctr">
              <a:lnSpc>
                <a:spcPts val="7191"/>
              </a:lnSpc>
            </a:pPr>
            <a:r>
              <a:rPr lang="en-US" sz="4700" spc="517">
                <a:solidFill>
                  <a:srgbClr val="053D57"/>
                </a:solidFill>
                <a:latin typeface="Montserrat Classic"/>
              </a:rPr>
              <a:t>MEASURES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15550" y="6483350"/>
            <a:ext cx="6489423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spc="39">
                <a:solidFill>
                  <a:srgbClr val="053D57"/>
                </a:solidFill>
                <a:latin typeface="Montserrat Light"/>
              </a:rPr>
              <a:t>Drip Irrigation System</a:t>
            </a:r>
          </a:p>
          <a:p>
            <a:pPr algn="ctr">
              <a:lnSpc>
                <a:spcPts val="5999"/>
              </a:lnSpc>
            </a:pPr>
            <a:r>
              <a:rPr lang="en-US" sz="3999" spc="39">
                <a:solidFill>
                  <a:srgbClr val="053D57"/>
                </a:solidFill>
                <a:latin typeface="Montserrat Light"/>
              </a:rPr>
              <a:t>and</a:t>
            </a:r>
          </a:p>
          <a:p>
            <a:pPr algn="ctr">
              <a:lnSpc>
                <a:spcPts val="5999"/>
              </a:lnSpc>
            </a:pPr>
            <a:r>
              <a:rPr lang="en-US" sz="3999" spc="39">
                <a:solidFill>
                  <a:srgbClr val="053D57"/>
                </a:solidFill>
                <a:latin typeface="Montserrat Light"/>
              </a:rPr>
              <a:t>Operational Protocols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305511" y="3714750"/>
            <a:ext cx="7277100" cy="6019800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14" name="AutoShape 14"/>
          <p:cNvSpPr/>
          <p:nvPr/>
        </p:nvSpPr>
        <p:spPr>
          <a:xfrm>
            <a:off x="1305511" y="3714750"/>
            <a:ext cx="7277100" cy="6019800"/>
          </a:xfrm>
          <a:prstGeom prst="rect">
            <a:avLst/>
          </a:prstGeom>
          <a:solidFill>
            <a:srgbClr val="053D57">
              <a:alpha val="19608"/>
            </a:srgbClr>
          </a:solidFill>
        </p:spPr>
      </p:sp>
      <p:sp>
        <p:nvSpPr>
          <p:cNvPr id="15" name="TextBox 15"/>
          <p:cNvSpPr txBox="1"/>
          <p:nvPr/>
        </p:nvSpPr>
        <p:spPr>
          <a:xfrm>
            <a:off x="1540739" y="4458653"/>
            <a:ext cx="6806646" cy="447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0"/>
              </a:lnSpc>
            </a:pPr>
            <a:r>
              <a:rPr lang="en-US" sz="4699" spc="516">
                <a:solidFill>
                  <a:srgbClr val="053D57"/>
                </a:solidFill>
                <a:latin typeface="Montserrat Classic"/>
              </a:rPr>
              <a:t>DIRECT EXPOSURE TO PATHOGENS, TOXIC CHEMICALS AND EMERGING CONTAMINANTS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8025948" y="496354"/>
            <a:ext cx="10896600" cy="9877236"/>
            <a:chOff x="0" y="0"/>
            <a:chExt cx="14528800" cy="13169647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14528800" cy="8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39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245101"/>
              <a:ext cx="14528800" cy="11924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400"/>
                </a:lnSpc>
              </a:pPr>
              <a:r>
                <a:rPr lang="en-US" sz="3600" spc="36" dirty="0">
                  <a:solidFill>
                    <a:srgbClr val="F8FBFD"/>
                  </a:solidFill>
                  <a:latin typeface="Montserrat Light"/>
                </a:rPr>
                <a:t>NZ Context</a:t>
              </a:r>
            </a:p>
            <a:p>
              <a:pPr>
                <a:lnSpc>
                  <a:spcPts val="5400"/>
                </a:lnSpc>
              </a:pPr>
              <a:endParaRPr lang="en-US" sz="3600" spc="36" dirty="0">
                <a:solidFill>
                  <a:srgbClr val="F8FBFD"/>
                </a:solidFill>
                <a:latin typeface="Montserrat Light"/>
              </a:endParaRPr>
            </a:p>
            <a:p>
              <a:pPr>
                <a:lnSpc>
                  <a:spcPts val="5400"/>
                </a:lnSpc>
              </a:pPr>
              <a:r>
                <a:rPr lang="en-US" sz="3600" spc="36" dirty="0">
                  <a:solidFill>
                    <a:srgbClr val="F8FBFD"/>
                  </a:solidFill>
                  <a:latin typeface="Montserrat Light"/>
                </a:rPr>
                <a:t>Cultural Significance to Māori</a:t>
              </a:r>
            </a:p>
            <a:p>
              <a:pPr>
                <a:lnSpc>
                  <a:spcPts val="5400"/>
                </a:lnSpc>
              </a:pPr>
              <a:endParaRPr lang="en-US" sz="3600" spc="36" dirty="0">
                <a:solidFill>
                  <a:srgbClr val="F8FBFD"/>
                </a:solidFill>
                <a:latin typeface="Montserrat Light"/>
              </a:endParaRPr>
            </a:p>
            <a:p>
              <a:pPr>
                <a:lnSpc>
                  <a:spcPts val="5400"/>
                </a:lnSpc>
              </a:pPr>
              <a:r>
                <a:rPr lang="en-US" sz="3600" spc="36" dirty="0">
                  <a:solidFill>
                    <a:srgbClr val="F8FBFD"/>
                  </a:solidFill>
                  <a:latin typeface="Montserrat Light"/>
                </a:rPr>
                <a:t>International Guidelines</a:t>
              </a:r>
            </a:p>
            <a:p>
              <a:pPr>
                <a:lnSpc>
                  <a:spcPts val="5400"/>
                </a:lnSpc>
              </a:pPr>
              <a:endParaRPr lang="en-US" sz="3600" spc="36" dirty="0">
                <a:solidFill>
                  <a:srgbClr val="F8FBFD"/>
                </a:solidFill>
                <a:latin typeface="Montserrat Light"/>
              </a:endParaRPr>
            </a:p>
            <a:p>
              <a:pPr>
                <a:lnSpc>
                  <a:spcPts val="5400"/>
                </a:lnSpc>
              </a:pPr>
              <a:r>
                <a:rPr lang="en-US" sz="3600" spc="36" dirty="0">
                  <a:solidFill>
                    <a:srgbClr val="F8FBFD"/>
                  </a:solidFill>
                  <a:latin typeface="Montserrat Light"/>
                </a:rPr>
                <a:t>Effluent Data Analysis and Results</a:t>
              </a:r>
            </a:p>
            <a:p>
              <a:pPr>
                <a:lnSpc>
                  <a:spcPts val="5400"/>
                </a:lnSpc>
              </a:pPr>
              <a:endParaRPr lang="en-US" sz="3600" spc="36" dirty="0">
                <a:solidFill>
                  <a:srgbClr val="F8FBFD"/>
                </a:solidFill>
                <a:latin typeface="Montserrat Light"/>
              </a:endParaRPr>
            </a:p>
            <a:p>
              <a:pPr>
                <a:lnSpc>
                  <a:spcPts val="5400"/>
                </a:lnSpc>
              </a:pPr>
              <a:r>
                <a:rPr lang="en-US" sz="3600" spc="36" dirty="0">
                  <a:solidFill>
                    <a:srgbClr val="F8FBFD"/>
                  </a:solidFill>
                  <a:latin typeface="Montserrat Light"/>
                </a:rPr>
                <a:t>Environmental and Public Health Risks</a:t>
              </a:r>
            </a:p>
            <a:p>
              <a:pPr>
                <a:lnSpc>
                  <a:spcPts val="5400"/>
                </a:lnSpc>
              </a:pPr>
              <a:endParaRPr lang="en-US" sz="3600" spc="36" dirty="0">
                <a:solidFill>
                  <a:srgbClr val="F8FBFD"/>
                </a:solidFill>
                <a:latin typeface="Montserrat Light"/>
              </a:endParaRPr>
            </a:p>
            <a:p>
              <a:pPr>
                <a:lnSpc>
                  <a:spcPts val="5400"/>
                </a:lnSpc>
              </a:pPr>
              <a:r>
                <a:rPr lang="en-US" sz="3600" spc="36" dirty="0">
                  <a:solidFill>
                    <a:srgbClr val="F8FBFD"/>
                  </a:solidFill>
                  <a:latin typeface="Montserrat Light"/>
                </a:rPr>
                <a:t>Next Steps</a:t>
              </a:r>
            </a:p>
            <a:p>
              <a:pPr>
                <a:lnSpc>
                  <a:spcPts val="5400"/>
                </a:lnSpc>
              </a:pPr>
              <a:endParaRPr lang="en-US" sz="3600" spc="36" dirty="0">
                <a:solidFill>
                  <a:srgbClr val="F8FBFD"/>
                </a:solidFill>
                <a:latin typeface="Montserrat Light"/>
              </a:endParaRPr>
            </a:p>
            <a:p>
              <a:pPr>
                <a:lnSpc>
                  <a:spcPts val="5400"/>
                </a:lnSpc>
              </a:pPr>
              <a:endParaRPr lang="en-US" sz="3600" spc="36" dirty="0">
                <a:solidFill>
                  <a:srgbClr val="F8FBFD"/>
                </a:solidFill>
                <a:latin typeface="Montserrat Light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199072" y="1953458"/>
            <a:ext cx="5826875" cy="1958960"/>
            <a:chOff x="0" y="0"/>
            <a:chExt cx="7769167" cy="2611947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7769167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"/>
                </a:rPr>
                <a:t>OUTLINE</a:t>
              </a:r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2380157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0000"/>
          </a:blip>
          <a:srcRect t="23156" b="23156"/>
          <a:stretch>
            <a:fillRect/>
          </a:stretch>
        </p:blipFill>
        <p:spPr>
          <a:xfrm>
            <a:off x="6563944" y="3807114"/>
            <a:ext cx="4991866" cy="20100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90000"/>
          </a:blip>
          <a:srcRect t="8595" b="8595"/>
          <a:stretch>
            <a:fillRect/>
          </a:stretch>
        </p:blipFill>
        <p:spPr>
          <a:xfrm>
            <a:off x="1028700" y="3807114"/>
            <a:ext cx="4991866" cy="20100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90000"/>
          </a:blip>
          <a:srcRect t="21593" b="16932"/>
          <a:stretch>
            <a:fillRect/>
          </a:stretch>
        </p:blipFill>
        <p:spPr>
          <a:xfrm>
            <a:off x="12099188" y="3807114"/>
            <a:ext cx="4991866" cy="201000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89415" y="1296670"/>
            <a:ext cx="14909170" cy="1140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9"/>
              </a:lnSpc>
            </a:pPr>
            <a:r>
              <a:rPr lang="en-US" sz="6999" spc="202">
                <a:solidFill>
                  <a:srgbClr val="F8FBFD"/>
                </a:solidFill>
                <a:latin typeface="Montserrat Classic Bold"/>
              </a:rPr>
              <a:t>NEXT STEPS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632221" y="6368415"/>
            <a:ext cx="5023558" cy="3337180"/>
            <a:chOff x="0" y="0"/>
            <a:chExt cx="6698077" cy="4449573"/>
          </a:xfrm>
        </p:grpSpPr>
        <p:sp>
          <p:nvSpPr>
            <p:cNvPr id="7" name="TextBox 7"/>
            <p:cNvSpPr txBox="1"/>
            <p:nvPr/>
          </p:nvSpPr>
          <p:spPr>
            <a:xfrm>
              <a:off x="0" y="-123825"/>
              <a:ext cx="6698077" cy="3631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3599" spc="395">
                  <a:solidFill>
                    <a:srgbClr val="F8FBFD"/>
                  </a:solidFill>
                  <a:latin typeface="Montserrat Classic"/>
                </a:rPr>
                <a:t>NATIONAL  RECYCLED WATER REUSE GUIDELINES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37103"/>
              <a:ext cx="6698077" cy="7124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4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7009" y="6368415"/>
            <a:ext cx="5023558" cy="2527555"/>
            <a:chOff x="0" y="0"/>
            <a:chExt cx="6698077" cy="337007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23825"/>
              <a:ext cx="6698077" cy="1776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3599" spc="395">
                  <a:solidFill>
                    <a:srgbClr val="F8FBFD"/>
                  </a:solidFill>
                  <a:latin typeface="Montserrat Classic"/>
                </a:rPr>
                <a:t>MĀORI ENGAGEMENT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882903"/>
              <a:ext cx="6698077" cy="14871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49"/>
                </a:lnSpc>
              </a:pPr>
              <a:r>
                <a:rPr lang="en-US" sz="3099" spc="30">
                  <a:solidFill>
                    <a:srgbClr val="F8FBFD"/>
                  </a:solidFill>
                  <a:latin typeface="Montserrat Light"/>
                </a:rPr>
                <a:t>Te mana o te wai</a:t>
              </a:r>
            </a:p>
            <a:p>
              <a:pPr algn="ctr">
                <a:lnSpc>
                  <a:spcPts val="4649"/>
                </a:lnSpc>
              </a:pPr>
              <a:r>
                <a:rPr lang="en-US" sz="3099" spc="30">
                  <a:solidFill>
                    <a:srgbClr val="F8FBFD"/>
                  </a:solidFill>
                  <a:latin typeface="Montserrat Light"/>
                </a:rPr>
                <a:t>Te mauri o te wai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083342" y="6368415"/>
            <a:ext cx="5023558" cy="1832230"/>
            <a:chOff x="0" y="0"/>
            <a:chExt cx="6698077" cy="2442973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23825"/>
              <a:ext cx="6698077" cy="849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3599" spc="395">
                  <a:solidFill>
                    <a:srgbClr val="F8FBFD"/>
                  </a:solidFill>
                  <a:latin typeface="Montserrat Classic"/>
                </a:rPr>
                <a:t>PILOT PROJECT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55803"/>
              <a:ext cx="6698077" cy="14871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49"/>
                </a:lnSpc>
              </a:pPr>
              <a:r>
                <a:rPr lang="en-US" sz="3099" spc="30">
                  <a:solidFill>
                    <a:srgbClr val="F8FBFD"/>
                  </a:solidFill>
                  <a:latin typeface="Montserrat Light"/>
                </a:rPr>
                <a:t>Progress pilot project at Rosedale WWTP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906" b="289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1970472" y="1953458"/>
            <a:ext cx="8987929" cy="2319700"/>
            <a:chOff x="0" y="0"/>
            <a:chExt cx="11983905" cy="3092933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11983905" cy="1462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19"/>
                </a:lnSpc>
              </a:pPr>
              <a:r>
                <a:rPr lang="en-US" sz="6999" spc="62">
                  <a:solidFill>
                    <a:srgbClr val="F8FBFD"/>
                  </a:solidFill>
                  <a:latin typeface="Montserrat Classic Bold"/>
                </a:rPr>
                <a:t>Thank You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2735398"/>
              <a:ext cx="9124867" cy="357535"/>
            </a:xfrm>
            <a:prstGeom prst="rect">
              <a:avLst/>
            </a:prstGeom>
            <a:solidFill>
              <a:srgbClr val="F8FBFD"/>
            </a:solid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624" b="126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02930" y="1019175"/>
            <a:ext cx="11538658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500" spc="259">
                <a:solidFill>
                  <a:srgbClr val="053D57"/>
                </a:solidFill>
                <a:latin typeface="Montserrat Classic Bold"/>
              </a:rPr>
              <a:t>DROUGHT</a:t>
            </a:r>
          </a:p>
        </p:txBody>
      </p:sp>
      <p:sp>
        <p:nvSpPr>
          <p:cNvPr id="4" name="AutoShape 4"/>
          <p:cNvSpPr/>
          <p:nvPr/>
        </p:nvSpPr>
        <p:spPr>
          <a:xfrm>
            <a:off x="1028700" y="-304800"/>
            <a:ext cx="2590800" cy="2971800"/>
          </a:xfrm>
          <a:prstGeom prst="rect">
            <a:avLst/>
          </a:prstGeom>
          <a:solidFill>
            <a:srgbClr val="053D57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1071" y="750347"/>
            <a:ext cx="1566059" cy="108058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702930" y="3849757"/>
            <a:ext cx="11556370" cy="5408543"/>
            <a:chOff x="0" y="0"/>
            <a:chExt cx="15408493" cy="7211390"/>
          </a:xfrm>
        </p:grpSpPr>
        <p:sp>
          <p:nvSpPr>
            <p:cNvPr id="7" name="TextBox 7"/>
            <p:cNvSpPr txBox="1"/>
            <p:nvPr/>
          </p:nvSpPr>
          <p:spPr>
            <a:xfrm>
              <a:off x="0" y="-66675"/>
              <a:ext cx="15408493" cy="52381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860"/>
                </a:lnSpc>
              </a:pPr>
              <a:r>
                <a:rPr lang="en-US" sz="6000" spc="174">
                  <a:solidFill>
                    <a:srgbClr val="053D57"/>
                  </a:solidFill>
                  <a:latin typeface="Montserrat Classic Bold"/>
                </a:rPr>
                <a:t>AUCKLAND’S DROUGHT MOST EXTREME IN MODERN TIMES</a:t>
              </a:r>
            </a:p>
            <a:p>
              <a:pPr algn="r">
                <a:lnSpc>
                  <a:spcPts val="7860"/>
                </a:lnSpc>
              </a:pPr>
              <a:endParaRPr lang="en-US" sz="6000" spc="174">
                <a:solidFill>
                  <a:srgbClr val="053D57"/>
                </a:solidFill>
                <a:latin typeface="Montserrat Classic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676740"/>
              <a:ext cx="15384877" cy="702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590"/>
                </a:lnSpc>
              </a:pPr>
              <a:r>
                <a:rPr lang="en-US" sz="3000" spc="330">
                  <a:solidFill>
                    <a:srgbClr val="053D57"/>
                  </a:solidFill>
                  <a:latin typeface="Montserrat Classic"/>
                </a:rPr>
                <a:t>NIWA 22 MAY 2020</a:t>
              </a:r>
            </a:p>
          </p:txBody>
        </p:sp>
        <p:sp>
          <p:nvSpPr>
            <p:cNvPr id="9" name="AutoShape 9"/>
            <p:cNvSpPr/>
            <p:nvPr/>
          </p:nvSpPr>
          <p:spPr>
            <a:xfrm>
              <a:off x="9492841" y="6979600"/>
              <a:ext cx="5915653" cy="231790"/>
            </a:xfrm>
            <a:prstGeom prst="rect">
              <a:avLst/>
            </a:prstGeom>
            <a:solidFill>
              <a:srgbClr val="053D57"/>
            </a:solid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686050" y="2966275"/>
            <a:ext cx="12915900" cy="4354449"/>
            <a:chOff x="0" y="0"/>
            <a:chExt cx="17221200" cy="5805932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7221200" cy="5805932"/>
            </a:xfrm>
            <a:prstGeom prst="rect">
              <a:avLst/>
            </a:prstGeom>
            <a:solidFill>
              <a:srgbClr val="F8FBFD">
                <a:alpha val="8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664161" y="3407242"/>
              <a:ext cx="15892877" cy="1477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</a:pPr>
              <a:r>
                <a:rPr lang="en-US" sz="3000" spc="330">
                  <a:solidFill>
                    <a:srgbClr val="053D57"/>
                  </a:solidFill>
                  <a:latin typeface="Montserrat Classic"/>
                </a:rPr>
                <a:t>AUCKLAND COUNCIL'S COMMITMENT TO REDUCE WATER CONSUMPTION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14755" y="1035980"/>
              <a:ext cx="15591691" cy="2073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64"/>
                </a:lnSpc>
              </a:pPr>
              <a:r>
                <a:rPr lang="en-US" sz="10800" spc="756">
                  <a:solidFill>
                    <a:srgbClr val="053D57"/>
                  </a:solidFill>
                  <a:latin typeface="Montserrat Classic Bold"/>
                </a:rPr>
                <a:t>-30% BY 2030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-3408039" y="1028700"/>
            <a:ext cx="4436739" cy="173843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8" name="AutoShape 8"/>
          <p:cNvSpPr/>
          <p:nvPr/>
        </p:nvSpPr>
        <p:spPr>
          <a:xfrm>
            <a:off x="17259300" y="9084457"/>
            <a:ext cx="4436739" cy="173843"/>
          </a:xfrm>
          <a:prstGeom prst="rect">
            <a:avLst/>
          </a:prstGeom>
          <a:solidFill>
            <a:srgbClr val="F8FBFD"/>
          </a:solid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8973" y="47145"/>
            <a:ext cx="7236575" cy="4577811"/>
            <a:chOff x="0" y="0"/>
            <a:chExt cx="9648767" cy="6103747"/>
          </a:xfrm>
        </p:grpSpPr>
        <p:sp>
          <p:nvSpPr>
            <p:cNvPr id="3" name="TextBox 3"/>
            <p:cNvSpPr txBox="1"/>
            <p:nvPr/>
          </p:nvSpPr>
          <p:spPr>
            <a:xfrm>
              <a:off x="0" y="4684522"/>
              <a:ext cx="9645913" cy="1419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500" spc="259">
                  <a:solidFill>
                    <a:srgbClr val="F8FBFD"/>
                  </a:solidFill>
                  <a:latin typeface="Montserrat Classic Bold"/>
                </a:rPr>
                <a:t>Community Facilities </a:t>
              </a:r>
            </a:p>
            <a:p>
              <a:pPr>
                <a:lnSpc>
                  <a:spcPts val="4200"/>
                </a:lnSpc>
              </a:pPr>
              <a:r>
                <a:rPr lang="en-US" sz="3500" spc="259">
                  <a:solidFill>
                    <a:srgbClr val="F8FBFD"/>
                  </a:solidFill>
                  <a:latin typeface="Montserrat Classic Bold"/>
                </a:rPr>
                <a:t>Average Water Use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648767" cy="317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 Bold"/>
                </a:rPr>
                <a:t>Auckland  Council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3793229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897261" y="81576"/>
            <a:ext cx="14390739" cy="10205424"/>
            <a:chOff x="0" y="0"/>
            <a:chExt cx="19187652" cy="13607232"/>
          </a:xfrm>
        </p:grpSpPr>
        <p:sp>
          <p:nvSpPr>
            <p:cNvPr id="7" name="TextBox 7"/>
            <p:cNvSpPr txBox="1"/>
            <p:nvPr/>
          </p:nvSpPr>
          <p:spPr>
            <a:xfrm>
              <a:off x="16963466" y="4846869"/>
              <a:ext cx="2224186" cy="1566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27"/>
                </a:lnSpc>
              </a:pPr>
              <a:r>
                <a:rPr lang="en-US" sz="3376">
                  <a:solidFill>
                    <a:srgbClr val="F8FBFD"/>
                  </a:solidFill>
                  <a:latin typeface="Arimo"/>
                </a:rPr>
                <a:t>Irrigation</a:t>
              </a:r>
            </a:p>
            <a:p>
              <a:pPr algn="ctr">
                <a:lnSpc>
                  <a:spcPts val="4727"/>
                </a:lnSpc>
              </a:pPr>
              <a:r>
                <a:rPr lang="en-US" sz="3376">
                  <a:solidFill>
                    <a:srgbClr val="F8FBFD"/>
                  </a:solidFill>
                  <a:latin typeface="Arimo"/>
                </a:rPr>
                <a:t>45%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034732" y="2801263"/>
              <a:ext cx="2320038" cy="1566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27"/>
                </a:lnSpc>
              </a:pPr>
              <a:r>
                <a:rPr lang="en-US" sz="3376">
                  <a:solidFill>
                    <a:srgbClr val="F8FBFD"/>
                  </a:solidFill>
                  <a:latin typeface="Arimo"/>
                </a:rPr>
                <a:t>Buildings</a:t>
              </a:r>
            </a:p>
            <a:p>
              <a:pPr algn="ctr">
                <a:lnSpc>
                  <a:spcPts val="4727"/>
                </a:lnSpc>
              </a:pPr>
              <a:r>
                <a:rPr lang="en-US" sz="3376">
                  <a:solidFill>
                    <a:srgbClr val="F8FBFD"/>
                  </a:solidFill>
                  <a:latin typeface="Arimo"/>
                </a:rPr>
                <a:t>18%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847676" y="12041106"/>
              <a:ext cx="4067292" cy="1566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27"/>
                </a:lnSpc>
              </a:pPr>
              <a:r>
                <a:rPr lang="en-US" sz="3376">
                  <a:solidFill>
                    <a:srgbClr val="F8FBFD"/>
                  </a:solidFill>
                  <a:latin typeface="Arimo"/>
                </a:rPr>
                <a:t>Aquatic Centres</a:t>
              </a:r>
            </a:p>
            <a:p>
              <a:pPr algn="ctr">
                <a:lnSpc>
                  <a:spcPts val="4727"/>
                </a:lnSpc>
              </a:pPr>
              <a:r>
                <a:rPr lang="en-US" sz="3376">
                  <a:solidFill>
                    <a:srgbClr val="F8FBFD"/>
                  </a:solidFill>
                  <a:latin typeface="Arimo"/>
                </a:rPr>
                <a:t>15%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859792"/>
              <a:ext cx="6354770" cy="1566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27"/>
                </a:lnSpc>
              </a:pPr>
              <a:r>
                <a:rPr lang="en-US" sz="3376">
                  <a:solidFill>
                    <a:srgbClr val="F8FBFD"/>
                  </a:solidFill>
                  <a:latin typeface="Arimo"/>
                </a:rPr>
                <a:t>Toilets &amp; Change Rooms</a:t>
              </a:r>
            </a:p>
            <a:p>
              <a:pPr algn="ctr">
                <a:lnSpc>
                  <a:spcPts val="4727"/>
                </a:lnSpc>
              </a:pPr>
              <a:r>
                <a:rPr lang="en-US" sz="3376">
                  <a:solidFill>
                    <a:srgbClr val="F8FBFD"/>
                  </a:solidFill>
                  <a:latin typeface="Arimo"/>
                </a:rPr>
                <a:t>14%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574852" y="-85725"/>
              <a:ext cx="4320293" cy="1566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27"/>
                </a:lnSpc>
              </a:pPr>
              <a:r>
                <a:rPr lang="en-US" sz="3376">
                  <a:solidFill>
                    <a:srgbClr val="F8FBFD"/>
                  </a:solidFill>
                  <a:latin typeface="Arimo"/>
                </a:rPr>
                <a:t>Community Halls</a:t>
              </a:r>
            </a:p>
            <a:p>
              <a:pPr algn="ctr">
                <a:lnSpc>
                  <a:spcPts val="4727"/>
                </a:lnSpc>
              </a:pPr>
              <a:r>
                <a:rPr lang="en-US" sz="3376">
                  <a:solidFill>
                    <a:srgbClr val="F8FBFD"/>
                  </a:solidFill>
                  <a:latin typeface="Arimo"/>
                </a:rPr>
                <a:t>5%</a:t>
              </a:r>
            </a:p>
          </p:txBody>
        </p: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6777710" y="1569182"/>
              <a:ext cx="10174542" cy="10174542"/>
              <a:chOff x="0" y="0"/>
              <a:chExt cx="2540000" cy="254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270000" y="0"/>
                <a:ext cx="1342797" cy="2495947"/>
              </a:xfrm>
              <a:custGeom>
                <a:avLst/>
                <a:gdLst/>
                <a:ahLst/>
                <a:cxnLst/>
                <a:rect l="l" t="t" r="r" b="b"/>
                <a:pathLst>
                  <a:path w="1342797" h="2495947">
                    <a:moveTo>
                      <a:pt x="0" y="0"/>
                    </a:moveTo>
                    <a:lnTo>
                      <a:pt x="0" y="0"/>
                    </a:lnTo>
                    <a:cubicBezTo>
                      <a:pt x="636755" y="0"/>
                      <a:pt x="1175080" y="471537"/>
                      <a:pt x="1258938" y="1102746"/>
                    </a:cubicBezTo>
                    <a:cubicBezTo>
                      <a:pt x="1342797" y="1733955"/>
                      <a:pt x="946262" y="2329691"/>
                      <a:pt x="331594" y="2495947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03989E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473094" y="1270000"/>
                <a:ext cx="1189357" cy="1340407"/>
              </a:xfrm>
              <a:custGeom>
                <a:avLst/>
                <a:gdLst/>
                <a:ahLst/>
                <a:cxnLst/>
                <a:rect l="l" t="t" r="r" b="b"/>
                <a:pathLst>
                  <a:path w="1189357" h="1340407">
                    <a:moveTo>
                      <a:pt x="1189358" y="1207842"/>
                    </a:moveTo>
                    <a:cubicBezTo>
                      <a:pt x="781365" y="1340407"/>
                      <a:pt x="334023" y="1258042"/>
                      <a:pt x="0" y="988859"/>
                    </a:cubicBezTo>
                    <a:lnTo>
                      <a:pt x="796906" y="0"/>
                    </a:lnTo>
                    <a:close/>
                  </a:path>
                </a:pathLst>
              </a:custGeom>
              <a:solidFill>
                <a:srgbClr val="68ADCA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105" y="1270000"/>
                <a:ext cx="1269895" cy="1027452"/>
              </a:xfrm>
              <a:custGeom>
                <a:avLst/>
                <a:gdLst/>
                <a:ahLst/>
                <a:cxnLst/>
                <a:rect l="l" t="t" r="r" b="b"/>
                <a:pathLst>
                  <a:path w="1269895" h="1027452">
                    <a:moveTo>
                      <a:pt x="523408" y="1027452"/>
                    </a:moveTo>
                    <a:cubicBezTo>
                      <a:pt x="199160" y="791872"/>
                      <a:pt x="5142" y="417056"/>
                      <a:pt x="0" y="16296"/>
                    </a:cubicBezTo>
                    <a:lnTo>
                      <a:pt x="1269895" y="0"/>
                    </a:lnTo>
                    <a:close/>
                  </a:path>
                </a:pathLst>
              </a:custGeom>
              <a:solidFill>
                <a:srgbClr val="ABC2E4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-29831" y="127903"/>
                <a:ext cx="1299831" cy="1221841"/>
              </a:xfrm>
              <a:custGeom>
                <a:avLst/>
                <a:gdLst/>
                <a:ahLst/>
                <a:cxnLst/>
                <a:rect l="l" t="t" r="r" b="b"/>
                <a:pathLst>
                  <a:path w="1299831" h="1221841">
                    <a:moveTo>
                      <a:pt x="32337" y="1221841"/>
                    </a:moveTo>
                    <a:cubicBezTo>
                      <a:pt x="0" y="707860"/>
                      <a:pt x="281260" y="225236"/>
                      <a:pt x="744391" y="0"/>
                    </a:cubicBezTo>
                    <a:lnTo>
                      <a:pt x="1299831" y="1142097"/>
                    </a:lnTo>
                    <a:close/>
                  </a:path>
                </a:pathLst>
              </a:custGeom>
              <a:solidFill>
                <a:srgbClr val="DEDAF1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658173" y="12160"/>
                <a:ext cx="611827" cy="1257840"/>
              </a:xfrm>
              <a:custGeom>
                <a:avLst/>
                <a:gdLst/>
                <a:ahLst/>
                <a:cxnLst/>
                <a:rect l="l" t="t" r="r" b="b"/>
                <a:pathLst>
                  <a:path w="611827" h="1257840">
                    <a:moveTo>
                      <a:pt x="0" y="144931"/>
                    </a:moveTo>
                    <a:cubicBezTo>
                      <a:pt x="135466" y="70457"/>
                      <a:pt x="283392" y="21342"/>
                      <a:pt x="436499" y="0"/>
                    </a:cubicBezTo>
                    <a:lnTo>
                      <a:pt x="611827" y="1257840"/>
                    </a:lnTo>
                    <a:close/>
                  </a:path>
                </a:pathLst>
              </a:custGeom>
              <a:solidFill>
                <a:srgbClr val="FFF8FF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1032026" y="0"/>
                <a:ext cx="237974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237974" h="1270000">
                    <a:moveTo>
                      <a:pt x="0" y="22495"/>
                    </a:moveTo>
                    <a:cubicBezTo>
                      <a:pt x="78399" y="7540"/>
                      <a:pt x="158034" y="8"/>
                      <a:pt x="237847" y="0"/>
                    </a:cubicBezTo>
                    <a:lnTo>
                      <a:pt x="237974" y="1270000"/>
                    </a:lnTo>
                    <a:close/>
                  </a:path>
                </a:pathLst>
              </a:custGeom>
              <a:solidFill>
                <a:srgbClr val="D1CED6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A5A6AD"/>
              </a:solidFill>
            </p:spPr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226" b="312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011982" y="-401130"/>
            <a:ext cx="9289170" cy="11089261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4" name="AutoShape 4"/>
          <p:cNvSpPr/>
          <p:nvPr/>
        </p:nvSpPr>
        <p:spPr>
          <a:xfrm>
            <a:off x="17259300" y="9084457"/>
            <a:ext cx="4436739" cy="173843"/>
          </a:xfrm>
          <a:prstGeom prst="rect">
            <a:avLst/>
          </a:prstGeom>
          <a:solidFill>
            <a:srgbClr val="053D57"/>
          </a:solidFill>
        </p:spPr>
      </p:sp>
      <p:sp>
        <p:nvSpPr>
          <p:cNvPr id="5" name="AutoShape 5"/>
          <p:cNvSpPr/>
          <p:nvPr/>
        </p:nvSpPr>
        <p:spPr>
          <a:xfrm>
            <a:off x="-3408039" y="1028700"/>
            <a:ext cx="4436739" cy="173843"/>
          </a:xfrm>
          <a:prstGeom prst="rect">
            <a:avLst/>
          </a:prstGeom>
          <a:solidFill>
            <a:srgbClr val="F8FBFD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61100" y="854857"/>
            <a:ext cx="5760720" cy="8229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40497" y="1978745"/>
            <a:ext cx="7564823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50"/>
              </a:lnSpc>
            </a:pPr>
            <a:r>
              <a:rPr lang="en-US" sz="7500" spc="67">
                <a:solidFill>
                  <a:srgbClr val="F8FBFD"/>
                </a:solidFill>
                <a:latin typeface="Montserrat Classic"/>
              </a:rPr>
              <a:t>NEW ZEALAND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074245" y="1800163"/>
            <a:ext cx="6982806" cy="6158231"/>
            <a:chOff x="0" y="0"/>
            <a:chExt cx="9310408" cy="8210975"/>
          </a:xfrm>
        </p:grpSpPr>
        <p:sp>
          <p:nvSpPr>
            <p:cNvPr id="9" name="TextBox 9"/>
            <p:cNvSpPr txBox="1"/>
            <p:nvPr/>
          </p:nvSpPr>
          <p:spPr>
            <a:xfrm>
              <a:off x="0" y="7487534"/>
              <a:ext cx="9285714" cy="723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37"/>
                </a:lnSpc>
              </a:pPr>
              <a:r>
                <a:rPr lang="en-US" sz="3091" spc="30">
                  <a:solidFill>
                    <a:srgbClr val="053D57"/>
                  </a:solidFill>
                  <a:latin typeface="Montserrat Light"/>
                </a:rPr>
                <a:t>Mercury Bay Sports Field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643039"/>
              <a:ext cx="9310408" cy="730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29"/>
                </a:lnSpc>
              </a:pPr>
              <a:r>
                <a:rPr lang="en-US" sz="3091" spc="340">
                  <a:solidFill>
                    <a:srgbClr val="053D57"/>
                  </a:solidFill>
                  <a:latin typeface="Montserrat Classic"/>
                </a:rPr>
                <a:t>THAMES COROMANDEL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21008"/>
              <a:ext cx="9285714" cy="2293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37"/>
                </a:lnSpc>
              </a:pPr>
              <a:r>
                <a:rPr lang="en-US" sz="3091" spc="30">
                  <a:solidFill>
                    <a:srgbClr val="053D57"/>
                  </a:solidFill>
                  <a:latin typeface="Montserrat Light"/>
                </a:rPr>
                <a:t>Omaha Beach Golf Course (OBGC)</a:t>
              </a:r>
            </a:p>
            <a:p>
              <a:pPr>
                <a:lnSpc>
                  <a:spcPts val="4637"/>
                </a:lnSpc>
              </a:pPr>
              <a:r>
                <a:rPr lang="en-US" sz="3091" spc="30">
                  <a:solidFill>
                    <a:srgbClr val="053D57"/>
                  </a:solidFill>
                  <a:latin typeface="Montserrat Light"/>
                </a:rPr>
                <a:t>Jones Road Sites (JRS) - Eucalyptus and  Native Plants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876513"/>
              <a:ext cx="9310408" cy="730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29"/>
                </a:lnSpc>
              </a:pPr>
              <a:r>
                <a:rPr lang="en-US" sz="3091" spc="340">
                  <a:solidFill>
                    <a:srgbClr val="053D57"/>
                  </a:solidFill>
                  <a:latin typeface="Montserrat Classic"/>
                </a:rPr>
                <a:t>OMAHA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39720"/>
              <a:ext cx="9285714" cy="1508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37"/>
                </a:lnSpc>
              </a:pPr>
              <a:r>
                <a:rPr lang="en-US" sz="3091" spc="30">
                  <a:solidFill>
                    <a:srgbClr val="053D57"/>
                  </a:solidFill>
                  <a:latin typeface="Montserrat Light"/>
                </a:rPr>
                <a:t>193ha Whakarewarewa Forest Scheme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04775"/>
              <a:ext cx="9310408" cy="730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29"/>
                </a:lnSpc>
              </a:pPr>
              <a:r>
                <a:rPr lang="en-US" sz="3091" spc="340">
                  <a:solidFill>
                    <a:srgbClr val="053D57"/>
                  </a:solidFill>
                  <a:latin typeface="Montserrat Classic"/>
                </a:rPr>
                <a:t>ROTORUA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40497" y="3720465"/>
            <a:ext cx="7564823" cy="142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0"/>
              </a:lnSpc>
            </a:pPr>
            <a:r>
              <a:rPr lang="en-US" sz="4500" spc="40">
                <a:solidFill>
                  <a:srgbClr val="F8FBFD"/>
                </a:solidFill>
                <a:latin typeface="Montserrat Classic"/>
              </a:rPr>
              <a:t>LAND BASED DISCHARGE SCHEMES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11982" y="2142048"/>
            <a:ext cx="683770" cy="68377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11982" y="3065270"/>
            <a:ext cx="683770" cy="68377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60230" y="1800163"/>
            <a:ext cx="683770" cy="6837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4204" y="-240882"/>
            <a:ext cx="18656408" cy="10768764"/>
            <a:chOff x="0" y="0"/>
            <a:chExt cx="24875211" cy="14358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rcRect l="1274" r="1274"/>
            <a:stretch>
              <a:fillRect/>
            </a:stretch>
          </p:blipFill>
          <p:spPr>
            <a:xfrm>
              <a:off x="0" y="0"/>
              <a:ext cx="12437605" cy="717917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 t="6924" b="6924"/>
            <a:stretch>
              <a:fillRect/>
            </a:stretch>
          </p:blipFill>
          <p:spPr>
            <a:xfrm>
              <a:off x="12437605" y="0"/>
              <a:ext cx="12437605" cy="717917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rcRect t="6897" b="6897"/>
            <a:stretch>
              <a:fillRect/>
            </a:stretch>
          </p:blipFill>
          <p:spPr>
            <a:xfrm>
              <a:off x="0" y="7179176"/>
              <a:ext cx="12437605" cy="717917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6843" b="6843"/>
            <a:stretch>
              <a:fillRect/>
            </a:stretch>
          </p:blipFill>
          <p:spPr>
            <a:xfrm>
              <a:off x="12437605" y="7179176"/>
              <a:ext cx="12437605" cy="717917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2708002" y="3191148"/>
            <a:ext cx="12871997" cy="4215772"/>
            <a:chOff x="0" y="0"/>
            <a:chExt cx="17162662" cy="5621029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17162662" cy="5621029"/>
            </a:xfrm>
            <a:prstGeom prst="rect">
              <a:avLst/>
            </a:prstGeom>
            <a:solidFill>
              <a:srgbClr val="F8FBFD">
                <a:alpha val="89804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82838" y="1043960"/>
              <a:ext cx="14996987" cy="2177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96"/>
                </a:lnSpc>
              </a:pPr>
              <a:r>
                <a:rPr lang="en-US" sz="5413" spc="400">
                  <a:solidFill>
                    <a:srgbClr val="053D57"/>
                  </a:solidFill>
                  <a:latin typeface="Montserrat Classic Bold"/>
                </a:rPr>
                <a:t>"Ko te wai te ora ngā mea katoa"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54720" y="3472579"/>
              <a:ext cx="14653221" cy="1104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4"/>
                </a:lnSpc>
              </a:pPr>
              <a:r>
                <a:rPr lang="en-US" sz="4849" spc="48">
                  <a:solidFill>
                    <a:srgbClr val="053D57"/>
                  </a:solidFill>
                  <a:latin typeface="Montserrat Light"/>
                </a:rPr>
                <a:t>Water is the life giver of all things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66700" y="3352800"/>
            <a:ext cx="18821400" cy="73152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684082"/>
              </p:ext>
            </p:extLst>
          </p:nvPr>
        </p:nvGraphicFramePr>
        <p:xfrm>
          <a:off x="461947" y="1333499"/>
          <a:ext cx="17364106" cy="8782105"/>
        </p:xfrm>
        <a:graphic>
          <a:graphicData uri="http://schemas.openxmlformats.org/drawingml/2006/table">
            <a:tbl>
              <a:tblPr/>
              <a:tblGrid>
                <a:gridCol w="6676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4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3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80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6297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D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USEPA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AGWR CLASS A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NSW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297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PH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6 - 9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-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6.5 - 8.5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297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BOD (mg/L)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&lt; 10 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&lt; 20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&lt; 20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297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Turbidity (NTU)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000000"/>
                          </a:solidFill>
                          <a:latin typeface="Montserrat Light Bold"/>
                        </a:rPr>
                        <a:t>   ≤ 20</a:t>
                      </a:r>
                      <a:endParaRPr lang="en-US" sz="1100" dirty="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000000"/>
                          </a:solidFill>
                          <a:latin typeface="Montserrat Light Bold"/>
                        </a:rPr>
                        <a:t>≤ 20</a:t>
                      </a:r>
                      <a:endParaRPr lang="en-US" sz="1100" dirty="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000000"/>
                          </a:solidFill>
                          <a:latin typeface="Montserrat Light Bold"/>
                        </a:rPr>
                        <a:t>   ≤ 20</a:t>
                      </a:r>
                      <a:endParaRPr lang="en-US" sz="1100" dirty="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424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Residual Chlorine (mg/L residual)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1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1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1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297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Faecal Coliforms (FC/100ml)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No Detectable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-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-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6297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Escherichia (E-coli/100ml)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-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Montserrat Light Bold"/>
                        </a:rPr>
                        <a:t>&lt; 10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000000"/>
                          </a:solidFill>
                          <a:latin typeface="Montserrat Light Bold"/>
                        </a:rPr>
                        <a:t>&lt; 10</a:t>
                      </a:r>
                      <a:endParaRPr lang="en-US" sz="1100" dirty="0"/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461947" y="83820"/>
            <a:ext cx="14932775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000" spc="54">
                <a:solidFill>
                  <a:srgbClr val="F8FBFD"/>
                </a:solidFill>
                <a:latin typeface="Montserrat Classic Bold"/>
              </a:rPr>
              <a:t>International Guidelines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011982" y="-401130"/>
            <a:ext cx="9708270" cy="11089261"/>
          </a:xfrm>
          <a:prstGeom prst="rect">
            <a:avLst/>
          </a:prstGeom>
          <a:solidFill>
            <a:srgbClr val="F8FBFD"/>
          </a:solidFill>
        </p:spPr>
      </p:sp>
      <p:grpSp>
        <p:nvGrpSpPr>
          <p:cNvPr id="3" name="Group 3"/>
          <p:cNvGrpSpPr/>
          <p:nvPr/>
        </p:nvGrpSpPr>
        <p:grpSpPr>
          <a:xfrm>
            <a:off x="456130" y="1028700"/>
            <a:ext cx="6741275" cy="3231007"/>
            <a:chOff x="0" y="0"/>
            <a:chExt cx="8988367" cy="4308009"/>
          </a:xfrm>
        </p:grpSpPr>
        <p:sp>
          <p:nvSpPr>
            <p:cNvPr id="4" name="TextBox 4"/>
            <p:cNvSpPr txBox="1"/>
            <p:nvPr/>
          </p:nvSpPr>
          <p:spPr>
            <a:xfrm>
              <a:off x="0" y="-47625"/>
              <a:ext cx="8988367" cy="317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"/>
                </a:rPr>
                <a:t>MANGERE</a:t>
              </a:r>
            </a:p>
            <a:p>
              <a:pPr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"/>
                </a:rPr>
                <a:t>WWTP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4076219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9658" y="-189716"/>
            <a:ext cx="11090595" cy="1066643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650</Words>
  <Application>Microsoft Office PowerPoint</Application>
  <PresentationFormat>Custom</PresentationFormat>
  <Paragraphs>229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Montserrat Classic Bold</vt:lpstr>
      <vt:lpstr>Montserrat Light Bold</vt:lpstr>
      <vt:lpstr>Calibri</vt:lpstr>
      <vt:lpstr>Arimo</vt:lpstr>
      <vt:lpstr>Montserrat Light</vt:lpstr>
      <vt:lpstr>Montserrat Classic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NZ </dc:title>
  <cp:lastModifiedBy>Sarisha Hurrisunker</cp:lastModifiedBy>
  <cp:revision>3</cp:revision>
  <dcterms:created xsi:type="dcterms:W3CDTF">2006-08-16T00:00:00Z</dcterms:created>
  <dcterms:modified xsi:type="dcterms:W3CDTF">2022-10-18T11:09:23Z</dcterms:modified>
  <dc:identifier>DAFPW1GTgmQ</dc:identifier>
</cp:coreProperties>
</file>