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ABC5565-86D2-429D-84C4-E1E5896AB41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279419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ABC5565-86D2-429D-84C4-E1E5896AB41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201457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ABC5565-86D2-429D-84C4-E1E5896AB41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302047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ABC5565-86D2-429D-84C4-E1E5896AB41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97520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BC5565-86D2-429D-84C4-E1E5896AB41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169169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ABC5565-86D2-429D-84C4-E1E5896AB41D}" type="datetimeFigureOut">
              <a:rPr lang="en-AU" smtClean="0"/>
              <a:t>29/04/2019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426108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ABC5565-86D2-429D-84C4-E1E5896AB41D}" type="datetimeFigureOut">
              <a:rPr lang="en-AU" smtClean="0"/>
              <a:t>29/04/2019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352329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ABC5565-86D2-429D-84C4-E1E5896AB41D}" type="datetimeFigureOut">
              <a:rPr lang="en-AU" smtClean="0"/>
              <a:t>29/04/2019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121567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C5565-86D2-429D-84C4-E1E5896AB41D}" type="datetimeFigureOut">
              <a:rPr lang="en-AU" smtClean="0"/>
              <a:t>29/04/2019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35327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BC5565-86D2-429D-84C4-E1E5896AB41D}" type="datetimeFigureOut">
              <a:rPr lang="en-AU" smtClean="0"/>
              <a:t>29/04/2019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397700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BC5565-86D2-429D-84C4-E1E5896AB41D}" type="datetimeFigureOut">
              <a:rPr lang="en-AU" smtClean="0"/>
              <a:t>29/04/2019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E54242-A2D9-450E-862F-5F438957E7FB}" type="slidenum">
              <a:rPr lang="en-AU" smtClean="0"/>
              <a:t>‹#›</a:t>
            </a:fld>
            <a:endParaRPr lang="en-AU"/>
          </a:p>
        </p:txBody>
      </p:sp>
    </p:spTree>
    <p:extLst>
      <p:ext uri="{BB962C8B-B14F-4D97-AF65-F5344CB8AC3E}">
        <p14:creationId xmlns:p14="http://schemas.microsoft.com/office/powerpoint/2010/main" val="226519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C5565-86D2-429D-84C4-E1E5896AB41D}" type="datetimeFigureOut">
              <a:rPr lang="en-AU" smtClean="0"/>
              <a:t>29/04/2019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54242-A2D9-450E-862F-5F438957E7FB}" type="slidenum">
              <a:rPr lang="en-AU" smtClean="0"/>
              <a:t>‹#›</a:t>
            </a:fld>
            <a:endParaRPr lang="en-AU"/>
          </a:p>
        </p:txBody>
      </p:sp>
    </p:spTree>
    <p:extLst>
      <p:ext uri="{BB962C8B-B14F-4D97-AF65-F5344CB8AC3E}">
        <p14:creationId xmlns:p14="http://schemas.microsoft.com/office/powerpoint/2010/main" val="191272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tif"/></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573353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995637" y="5813948"/>
            <a:ext cx="2851806" cy="797370"/>
          </a:xfrm>
          <a:prstGeom prst="rect">
            <a:avLst/>
          </a:prstGeom>
        </p:spPr>
      </p:pic>
      <p:sp>
        <p:nvSpPr>
          <p:cNvPr id="6" name="Rectangle 5"/>
          <p:cNvSpPr/>
          <p:nvPr/>
        </p:nvSpPr>
        <p:spPr>
          <a:xfrm>
            <a:off x="873211" y="766289"/>
            <a:ext cx="10725665" cy="1200329"/>
          </a:xfrm>
          <a:prstGeom prst="rect">
            <a:avLst/>
          </a:prstGeom>
        </p:spPr>
        <p:txBody>
          <a:bodyPr wrap="square">
            <a:spAutoFit/>
          </a:bodyPr>
          <a:lstStyle/>
          <a:p>
            <a:pPr algn="ctr">
              <a:spcAft>
                <a:spcPts val="0"/>
              </a:spcAft>
              <a:tabLst>
                <a:tab pos="3239135" algn="l"/>
              </a:tabLst>
            </a:pPr>
            <a:r>
              <a:rPr lang="en-US" sz="3600" b="1" cap="all"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ASSESSMENT AND ACCEPTANCE OF NEW STORMWATER PIPELINES </a:t>
            </a:r>
            <a:endParaRPr lang="en-AU" sz="3600" b="1" cap="all"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166552" y="2732907"/>
            <a:ext cx="8806248" cy="830997"/>
          </a:xfrm>
          <a:prstGeom prst="rect">
            <a:avLst/>
          </a:prstGeom>
        </p:spPr>
        <p:txBody>
          <a:bodyPr wrap="square">
            <a:spAutoFit/>
          </a:bodyPr>
          <a:lstStyle/>
          <a:p>
            <a:pPr>
              <a:spcAft>
                <a:spcPts val="0"/>
              </a:spcAft>
            </a:pPr>
            <a:r>
              <a:rPr lang="en-US" sz="2400" b="1" i="1" dirty="0">
                <a:solidFill>
                  <a:schemeClr val="bg1"/>
                </a:solidFill>
                <a:effectLst/>
                <a:latin typeface="Verdana" panose="020B0604030504040204" pitchFamily="34" charset="0"/>
                <a:ea typeface="Times New Roman" panose="02020603050405020304" pitchFamily="18" charset="0"/>
              </a:rPr>
              <a:t>Husham Issa Al-Saleem (Free Lance Consultant), Steve Apeldoorn (ProjectMax)</a:t>
            </a:r>
            <a:endParaRPr lang="en-AU" sz="2400" b="1" i="1" dirty="0">
              <a:solidFill>
                <a:schemeClr val="bg1"/>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08664" y="5957656"/>
            <a:ext cx="6699130" cy="653662"/>
          </a:xfrm>
          <a:prstGeom prst="rect">
            <a:avLst/>
          </a:prstGeom>
        </p:spPr>
      </p:pic>
    </p:spTree>
    <p:extLst>
      <p:ext uri="{BB962C8B-B14F-4D97-AF65-F5344CB8AC3E}">
        <p14:creationId xmlns:p14="http://schemas.microsoft.com/office/powerpoint/2010/main" val="210533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189"/>
            <a:ext cx="12193057" cy="1201016"/>
          </a:xfrm>
          <a:prstGeom prst="rect">
            <a:avLst/>
          </a:prstGeom>
        </p:spPr>
      </p:pic>
      <p:pic>
        <p:nvPicPr>
          <p:cNvPr id="3" name="Picture 2"/>
          <p:cNvPicPr>
            <a:picLocks noChangeAspect="1"/>
          </p:cNvPicPr>
          <p:nvPr/>
        </p:nvPicPr>
        <p:blipFill>
          <a:blip r:embed="rId3"/>
          <a:stretch>
            <a:fillRect/>
          </a:stretch>
        </p:blipFill>
        <p:spPr>
          <a:xfrm>
            <a:off x="3468395" y="1201016"/>
            <a:ext cx="5255207" cy="493819"/>
          </a:xfrm>
          <a:prstGeom prst="rect">
            <a:avLst/>
          </a:prstGeom>
        </p:spPr>
      </p:pic>
      <p:sp>
        <p:nvSpPr>
          <p:cNvPr id="8" name="Rectangle 7"/>
          <p:cNvSpPr/>
          <p:nvPr/>
        </p:nvSpPr>
        <p:spPr>
          <a:xfrm>
            <a:off x="-135802" y="1838444"/>
            <a:ext cx="12328859" cy="369332"/>
          </a:xfrm>
          <a:prstGeom prst="rect">
            <a:avLst/>
          </a:prstGeom>
        </p:spPr>
        <p:txBody>
          <a:bodyPr wrap="square">
            <a:spAutoFit/>
          </a:bodyPr>
          <a:lstStyle/>
          <a:p>
            <a:pPr lvl="1">
              <a:spcAft>
                <a:spcPts val="600"/>
              </a:spcAft>
              <a:tabLst>
                <a:tab pos="540385" algn="l"/>
              </a:tabLst>
            </a:pPr>
            <a:r>
              <a:rPr lang="en-US" sz="1600" b="1" dirty="0">
                <a:latin typeface="Verdana" panose="020B0604030504040204" pitchFamily="34" charset="0"/>
                <a:cs typeface="Times New Roman" panose="02020603050405020304" pitchFamily="18" charset="0"/>
              </a:rPr>
              <a:t>3</a:t>
            </a:r>
            <a:r>
              <a:rPr lang="en-US" b="1" dirty="0">
                <a:latin typeface="Verdana" panose="020B0604030504040204" pitchFamily="34" charset="0"/>
                <a:cs typeface="Times New Roman" panose="02020603050405020304" pitchFamily="18" charset="0"/>
              </a:rPr>
              <a:t>.  Collection Of Relevant Information For Engineering Assessment </a:t>
            </a:r>
            <a:r>
              <a:rPr lang="en-US" sz="1600" b="1" dirty="0">
                <a:latin typeface="Verdana" panose="020B0604030504040204" pitchFamily="34" charset="0"/>
                <a:cs typeface="Times New Roman" panose="02020603050405020304" pitchFamily="18" charset="0"/>
              </a:rPr>
              <a:t>(Minimum Requirements)</a:t>
            </a:r>
            <a:endParaRPr lang="en-AU" sz="1600" b="1" dirty="0">
              <a:effectLst/>
              <a:latin typeface="Arial" panose="020B0604020202020204" pitchFamily="34" charset="0"/>
              <a:cs typeface="Times New Roman" panose="02020603050405020304" pitchFamily="18" charset="0"/>
            </a:endParaRPr>
          </a:p>
        </p:txBody>
      </p:sp>
      <p:sp>
        <p:nvSpPr>
          <p:cNvPr id="9" name="Rectangle 8"/>
          <p:cNvSpPr/>
          <p:nvPr/>
        </p:nvSpPr>
        <p:spPr>
          <a:xfrm>
            <a:off x="774358" y="2402032"/>
            <a:ext cx="11219935" cy="3724096"/>
          </a:xfrm>
          <a:prstGeom prst="rect">
            <a:avLst/>
          </a:prstGeom>
        </p:spPr>
        <p:txBody>
          <a:bodyPr wrap="square">
            <a:spAutoFit/>
          </a:bodyPr>
          <a:lstStyle/>
          <a:p>
            <a:pPr marL="342900" lvl="0" indent="-342900" algn="just">
              <a:spcAft>
                <a:spcPts val="800"/>
              </a:spcAft>
              <a:buFont typeface="Symbol" panose="05050102010706020507" pitchFamily="18" charset="2"/>
              <a:buChar char=""/>
            </a:pPr>
            <a:r>
              <a:rPr lang="en-US" sz="1600" b="1" dirty="0">
                <a:solidFill>
                  <a:srgbClr val="002060"/>
                </a:solidFill>
                <a:latin typeface="Verdana" panose="020B0604030504040204" pitchFamily="34" charset="0"/>
                <a:ea typeface="Verdana" panose="020B0604030504040204" pitchFamily="34" charset="0"/>
                <a:cs typeface="Arial" panose="020B0604020202020204" pitchFamily="34" charset="0"/>
              </a:rPr>
              <a:t>Hydraulic and structural design data, parameters or assumptions</a:t>
            </a:r>
            <a:endParaRPr lang="en-AU" sz="1600" b="1" dirty="0">
              <a:solidFill>
                <a:srgbClr val="002060"/>
              </a:solidFill>
              <a:latin typeface="Verdana" panose="020B0604030504040204" pitchFamily="34" charset="0"/>
              <a:ea typeface="Verdana" panose="020B0604030504040204" pitchFamily="34" charset="0"/>
            </a:endParaRPr>
          </a:p>
          <a:p>
            <a:pPr marL="342900" lvl="0" indent="-342900" algn="just">
              <a:spcAft>
                <a:spcPts val="800"/>
              </a:spcAft>
              <a:buFont typeface="Symbol" panose="05050102010706020507" pitchFamily="18" charset="2"/>
              <a:buChar char=""/>
            </a:pPr>
            <a:r>
              <a:rPr lang="en-US" sz="1600" b="1" dirty="0">
                <a:solidFill>
                  <a:srgbClr val="002060"/>
                </a:solidFill>
                <a:latin typeface="Verdana" panose="020B0604030504040204" pitchFamily="34" charset="0"/>
                <a:ea typeface="Verdana" panose="020B0604030504040204" pitchFamily="34" charset="0"/>
                <a:cs typeface="Arial" panose="020B0604020202020204" pitchFamily="34" charset="0"/>
              </a:rPr>
              <a:t>Plans and long sections of the installation to verify location and effect on other structures.</a:t>
            </a:r>
            <a:endParaRPr lang="en-AU" sz="1600" b="1" dirty="0">
              <a:solidFill>
                <a:srgbClr val="002060"/>
              </a:solidFill>
              <a:latin typeface="Verdana" panose="020B0604030504040204" pitchFamily="34" charset="0"/>
              <a:ea typeface="Verdana" panose="020B0604030504040204" pitchFamily="34" charset="0"/>
            </a:endParaRPr>
          </a:p>
          <a:p>
            <a:pPr marL="342900" lvl="0" indent="-342900" algn="just">
              <a:spcAft>
                <a:spcPts val="800"/>
              </a:spcAft>
              <a:buFont typeface="Symbol" panose="05050102010706020507" pitchFamily="18" charset="2"/>
              <a:buChar char=""/>
            </a:pPr>
            <a:r>
              <a:rPr lang="en-US" sz="1600" b="1" dirty="0">
                <a:solidFill>
                  <a:srgbClr val="002060"/>
                </a:solidFill>
                <a:latin typeface="Verdana" panose="020B0604030504040204" pitchFamily="34" charset="0"/>
                <a:ea typeface="Verdana" panose="020B0604030504040204" pitchFamily="34" charset="0"/>
                <a:cs typeface="Arial" panose="020B0604020202020204" pitchFamily="34" charset="0"/>
              </a:rPr>
              <a:t>Geotechnical and chemical tests of surrounding soil </a:t>
            </a:r>
            <a:endParaRPr lang="en-AU" sz="1600" b="1" dirty="0">
              <a:solidFill>
                <a:srgbClr val="002060"/>
              </a:solidFill>
              <a:latin typeface="Verdana" panose="020B0604030504040204" pitchFamily="34" charset="0"/>
              <a:ea typeface="Verdana" panose="020B0604030504040204" pitchFamily="34" charset="0"/>
            </a:endParaRPr>
          </a:p>
          <a:p>
            <a:pPr marL="342900" lvl="0" indent="-342900" algn="just">
              <a:spcAft>
                <a:spcPts val="800"/>
              </a:spcAft>
              <a:buFont typeface="Symbol" panose="05050102010706020507" pitchFamily="18" charset="2"/>
              <a:buChar char=""/>
            </a:pPr>
            <a:r>
              <a:rPr lang="en-US" sz="1600" b="1" dirty="0">
                <a:solidFill>
                  <a:srgbClr val="002060"/>
                </a:solidFill>
                <a:latin typeface="Verdana" panose="020B0604030504040204" pitchFamily="34" charset="0"/>
                <a:ea typeface="Verdana" panose="020B0604030504040204" pitchFamily="34" charset="0"/>
                <a:cs typeface="Arial" panose="020B0604020202020204" pitchFamily="34" charset="0"/>
              </a:rPr>
              <a:t>Test results on bedding materials and compaction results</a:t>
            </a:r>
            <a:endParaRPr lang="en-AU" sz="1600" b="1" dirty="0">
              <a:solidFill>
                <a:srgbClr val="002060"/>
              </a:solidFill>
              <a:latin typeface="Verdana" panose="020B0604030504040204" pitchFamily="34" charset="0"/>
              <a:ea typeface="Verdana" panose="020B0604030504040204" pitchFamily="34" charset="0"/>
            </a:endParaRPr>
          </a:p>
          <a:p>
            <a:pPr marL="342900" lvl="0" indent="-342900" algn="just">
              <a:spcAft>
                <a:spcPts val="800"/>
              </a:spcAft>
              <a:buFont typeface="Symbol" panose="05050102010706020507" pitchFamily="18" charset="2"/>
              <a:buChar char=""/>
            </a:pPr>
            <a:r>
              <a:rPr lang="en-US" sz="1600" b="1" dirty="0">
                <a:solidFill>
                  <a:srgbClr val="002060"/>
                </a:solidFill>
                <a:latin typeface="Verdana" panose="020B0604030504040204" pitchFamily="34" charset="0"/>
                <a:ea typeface="Verdana" panose="020B0604030504040204" pitchFamily="34" charset="0"/>
                <a:cs typeface="Arial" panose="020B0604020202020204" pitchFamily="34" charset="0"/>
              </a:rPr>
              <a:t>Understanding of the embedment material compaction methods and equipment</a:t>
            </a:r>
            <a:endParaRPr lang="en-AU" sz="1600" b="1" dirty="0">
              <a:solidFill>
                <a:srgbClr val="002060"/>
              </a:solidFill>
              <a:latin typeface="Verdana" panose="020B0604030504040204" pitchFamily="34" charset="0"/>
              <a:ea typeface="Verdana" panose="020B0604030504040204" pitchFamily="34" charset="0"/>
            </a:endParaRPr>
          </a:p>
          <a:p>
            <a:pPr marL="342900" lvl="0" indent="-342900" algn="just">
              <a:spcAft>
                <a:spcPts val="800"/>
              </a:spcAft>
              <a:buFont typeface="Symbol" panose="05050102010706020507" pitchFamily="18" charset="2"/>
              <a:buChar char=""/>
            </a:pPr>
            <a:r>
              <a:rPr lang="en-US" sz="1600" b="1" dirty="0">
                <a:solidFill>
                  <a:srgbClr val="002060"/>
                </a:solidFill>
                <a:latin typeface="Verdana" panose="020B0604030504040204" pitchFamily="34" charset="0"/>
                <a:ea typeface="Verdana" panose="020B0604030504040204" pitchFamily="34" charset="0"/>
                <a:cs typeface="Arial" panose="020B0604020202020204" pitchFamily="34" charset="0"/>
              </a:rPr>
              <a:t>Any notes in drain layer logs or pipes delivery sheets regarding factory repairs or pre-installation defects.</a:t>
            </a:r>
            <a:endParaRPr lang="en-AU" sz="1600" b="1" dirty="0">
              <a:solidFill>
                <a:srgbClr val="002060"/>
              </a:solidFill>
              <a:latin typeface="Verdana" panose="020B0604030504040204" pitchFamily="34" charset="0"/>
              <a:ea typeface="Verdana" panose="020B0604030504040204" pitchFamily="34" charset="0"/>
            </a:endParaRPr>
          </a:p>
          <a:p>
            <a:pPr marL="342900" lvl="0" indent="-342900" algn="just">
              <a:spcAft>
                <a:spcPts val="800"/>
              </a:spcAft>
              <a:buFont typeface="Symbol" panose="05050102010706020507" pitchFamily="18" charset="2"/>
              <a:buChar char=""/>
            </a:pPr>
            <a:r>
              <a:rPr lang="en-US" sz="1600" b="1" dirty="0">
                <a:solidFill>
                  <a:srgbClr val="002060"/>
                </a:solidFill>
                <a:latin typeface="Verdana" panose="020B0604030504040204" pitchFamily="34" charset="0"/>
                <a:ea typeface="Verdana" panose="020B0604030504040204" pitchFamily="34" charset="0"/>
                <a:cs typeface="Arial" panose="020B0604020202020204" pitchFamily="34" charset="0"/>
              </a:rPr>
              <a:t>Any notes or information on post-installation repairs if any.</a:t>
            </a:r>
            <a:endParaRPr lang="en-AU" sz="1600" b="1" dirty="0">
              <a:solidFill>
                <a:srgbClr val="002060"/>
              </a:solidFill>
              <a:latin typeface="Verdana" panose="020B0604030504040204" pitchFamily="34" charset="0"/>
              <a:ea typeface="Verdana" panose="020B0604030504040204" pitchFamily="34" charset="0"/>
            </a:endParaRPr>
          </a:p>
          <a:p>
            <a:pPr marL="342900" lvl="0" indent="-342900" algn="just">
              <a:spcAft>
                <a:spcPts val="800"/>
              </a:spcAft>
              <a:buFont typeface="Symbol" panose="05050102010706020507" pitchFamily="18" charset="2"/>
              <a:buChar char=""/>
            </a:pPr>
            <a:r>
              <a:rPr lang="en-US" sz="1600" b="1" dirty="0">
                <a:solidFill>
                  <a:srgbClr val="002060"/>
                </a:solidFill>
                <a:latin typeface="Verdana" panose="020B0604030504040204" pitchFamily="34" charset="0"/>
                <a:ea typeface="Verdana" panose="020B0604030504040204" pitchFamily="34" charset="0"/>
                <a:cs typeface="Arial" panose="020B0604020202020204" pitchFamily="34" charset="0"/>
              </a:rPr>
              <a:t>Dates and conditions of installation</a:t>
            </a:r>
            <a:endParaRPr lang="en-AU" sz="1600" b="1" dirty="0">
              <a:solidFill>
                <a:srgbClr val="002060"/>
              </a:solidFill>
              <a:latin typeface="Verdana" panose="020B0604030504040204" pitchFamily="34" charset="0"/>
              <a:ea typeface="Verdana" panose="020B0604030504040204" pitchFamily="34" charset="0"/>
            </a:endParaRPr>
          </a:p>
          <a:p>
            <a:pPr marL="342900" lvl="0" indent="-342900" algn="just">
              <a:spcAft>
                <a:spcPts val="800"/>
              </a:spcAft>
              <a:buFont typeface="Symbol" panose="05050102010706020507" pitchFamily="18" charset="2"/>
              <a:buChar char=""/>
            </a:pPr>
            <a:r>
              <a:rPr lang="en-US" sz="1600" b="1" dirty="0">
                <a:solidFill>
                  <a:srgbClr val="002060"/>
                </a:solidFill>
                <a:latin typeface="Verdana" panose="020B0604030504040204" pitchFamily="34" charset="0"/>
                <a:ea typeface="Verdana" panose="020B0604030504040204" pitchFamily="34" charset="0"/>
                <a:cs typeface="Arial" panose="020B0604020202020204" pitchFamily="34" charset="0"/>
              </a:rPr>
              <a:t>Measurement of pipe gradient and any variation of gradient</a:t>
            </a:r>
            <a:endParaRPr lang="en-AU" sz="1600" b="1" dirty="0">
              <a:solidFill>
                <a:srgbClr val="002060"/>
              </a:solidFill>
              <a:latin typeface="Verdana" panose="020B0604030504040204" pitchFamily="34" charset="0"/>
              <a:ea typeface="Verdana" panose="020B0604030504040204" pitchFamily="34" charset="0"/>
            </a:endParaRPr>
          </a:p>
          <a:p>
            <a:pPr marL="342900" lvl="0" indent="-342900" algn="just">
              <a:spcAft>
                <a:spcPts val="800"/>
              </a:spcAft>
              <a:buFont typeface="Symbol" panose="05050102010706020507" pitchFamily="18" charset="2"/>
              <a:buChar char=""/>
            </a:pPr>
            <a:r>
              <a:rPr lang="en-US" sz="1600" b="1" dirty="0">
                <a:solidFill>
                  <a:srgbClr val="002060"/>
                </a:solidFill>
                <a:latin typeface="Verdana" panose="020B0604030504040204" pitchFamily="34" charset="0"/>
                <a:ea typeface="Verdana" panose="020B0604030504040204" pitchFamily="34" charset="0"/>
                <a:cs typeface="Arial" panose="020B0604020202020204" pitchFamily="34" charset="0"/>
              </a:rPr>
              <a:t>Existence of dips where self-flushing gradients might not occur</a:t>
            </a:r>
            <a:endParaRPr lang="en-AU" sz="1600" b="1" dirty="0">
              <a:solidFill>
                <a:srgbClr val="00206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0657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1201016"/>
          </a:xfrm>
          <a:prstGeom prst="rect">
            <a:avLst/>
          </a:prstGeom>
        </p:spPr>
      </p:pic>
      <p:pic>
        <p:nvPicPr>
          <p:cNvPr id="3" name="Picture 2"/>
          <p:cNvPicPr>
            <a:picLocks noChangeAspect="1"/>
          </p:cNvPicPr>
          <p:nvPr/>
        </p:nvPicPr>
        <p:blipFill>
          <a:blip r:embed="rId3"/>
          <a:stretch>
            <a:fillRect/>
          </a:stretch>
        </p:blipFill>
        <p:spPr>
          <a:xfrm>
            <a:off x="3468395" y="1201016"/>
            <a:ext cx="5255207" cy="493819"/>
          </a:xfrm>
          <a:prstGeom prst="rect">
            <a:avLst/>
          </a:prstGeom>
        </p:spPr>
      </p:pic>
      <p:sp>
        <p:nvSpPr>
          <p:cNvPr id="4" name="Rectangle 3"/>
          <p:cNvSpPr/>
          <p:nvPr/>
        </p:nvSpPr>
        <p:spPr>
          <a:xfrm>
            <a:off x="173810" y="1934508"/>
            <a:ext cx="11392930" cy="4339650"/>
          </a:xfrm>
          <a:prstGeom prst="rect">
            <a:avLst/>
          </a:prstGeom>
        </p:spPr>
        <p:txBody>
          <a:bodyPr wrap="square">
            <a:spAutoFit/>
          </a:bodyPr>
          <a:lstStyle/>
          <a:p>
            <a:pPr marL="800100" lvl="1" indent="-342900">
              <a:spcAft>
                <a:spcPts val="600"/>
              </a:spcAft>
              <a:buAutoNum type="arabicPeriod" startAt="4"/>
              <a:tabLst>
                <a:tab pos="540385" algn="l"/>
              </a:tabLst>
            </a:pPr>
            <a:r>
              <a:rPr lang="en-US" b="1" dirty="0">
                <a:latin typeface="Verdana" panose="020B0604030504040204" pitchFamily="34" charset="0"/>
                <a:cs typeface="Times New Roman" panose="02020603050405020304" pitchFamily="18" charset="0"/>
              </a:rPr>
              <a:t>Engineering Assessment</a:t>
            </a:r>
          </a:p>
          <a:p>
            <a:pPr marL="800100" lvl="1" indent="-342900">
              <a:spcAft>
                <a:spcPts val="600"/>
              </a:spcAft>
              <a:buAutoNum type="arabicPeriod" startAt="4"/>
              <a:tabLst>
                <a:tab pos="540385" algn="l"/>
              </a:tabLst>
            </a:pPr>
            <a:endParaRPr lang="en-US" sz="1600" b="1" dirty="0">
              <a:effectLst/>
              <a:latin typeface="Verdana" panose="020B0604030504040204" pitchFamily="34" charset="0"/>
              <a:cs typeface="Times New Roman" panose="02020603050405020304" pitchFamily="18" charset="0"/>
            </a:endParaRPr>
          </a:p>
          <a:p>
            <a:pPr marL="1257300" lvl="2" indent="-342900" algn="just">
              <a:spcAft>
                <a:spcPts val="1200"/>
              </a:spcAft>
              <a:buFont typeface="Arial" panose="020B0604020202020204" pitchFamily="34" charset="0"/>
              <a:buChar char="•"/>
            </a:pPr>
            <a:r>
              <a:rPr lang="en-NZ" sz="1600" b="1" dirty="0">
                <a:solidFill>
                  <a:srgbClr val="C00000"/>
                </a:solidFill>
                <a:latin typeface="Verdana" panose="020B0604030504040204" pitchFamily="34" charset="0"/>
                <a:ea typeface="Times New Roman" panose="02020603050405020304" pitchFamily="18" charset="0"/>
              </a:rPr>
              <a:t>Structural Stability: Evaluate the effect of each defect on the structural stability of the pipeline based on previous knowledge both in New Zealand and overseas, and the site-specific conditions of pipe location and installation methods.</a:t>
            </a:r>
            <a:endParaRPr lang="en-AU" sz="1600" b="1" dirty="0">
              <a:solidFill>
                <a:srgbClr val="C00000"/>
              </a:solidFill>
              <a:latin typeface="Times New Roman" panose="02020603050405020304" pitchFamily="18" charset="0"/>
              <a:ea typeface="Times New Roman" panose="02020603050405020304" pitchFamily="18" charset="0"/>
            </a:endParaRPr>
          </a:p>
          <a:p>
            <a:pPr marL="1257300" lvl="2" indent="-342900" algn="just">
              <a:spcAft>
                <a:spcPts val="1200"/>
              </a:spcAft>
              <a:buFont typeface="Arial" panose="020B0604020202020204" pitchFamily="34" charset="0"/>
              <a:buChar char="•"/>
            </a:pPr>
            <a:r>
              <a:rPr lang="en-NZ" sz="1600" b="1" dirty="0">
                <a:latin typeface="Verdana" panose="020B0604030504040204" pitchFamily="34" charset="0"/>
                <a:ea typeface="Times New Roman" panose="02020603050405020304" pitchFamily="18" charset="0"/>
              </a:rPr>
              <a:t>Durability: Predict compliance of the installation with this requirement from CCTV observations, site-specific conditions, and other background information to evaluate the effects on achieving the design life.</a:t>
            </a:r>
            <a:endParaRPr lang="en-AU" sz="1600" b="1" dirty="0">
              <a:latin typeface="Times New Roman" panose="02020603050405020304" pitchFamily="18" charset="0"/>
              <a:ea typeface="Times New Roman" panose="02020603050405020304" pitchFamily="18" charset="0"/>
            </a:endParaRPr>
          </a:p>
          <a:p>
            <a:pPr marL="1257300" lvl="2" indent="-342900" algn="just">
              <a:spcAft>
                <a:spcPts val="1200"/>
              </a:spcAft>
              <a:buFont typeface="Arial" panose="020B0604020202020204" pitchFamily="34" charset="0"/>
              <a:buChar char="•"/>
            </a:pPr>
            <a:r>
              <a:rPr lang="en-NZ" sz="1600" b="1" dirty="0">
                <a:solidFill>
                  <a:srgbClr val="00B0F0"/>
                </a:solidFill>
                <a:latin typeface="Verdana" panose="020B0604030504040204" pitchFamily="34" charset="0"/>
                <a:ea typeface="Times New Roman" panose="02020603050405020304" pitchFamily="18" charset="0"/>
              </a:rPr>
              <a:t>Water and Silt tightness: Evaluate pipe water and silt tightness based on direct observation, CCTV date of investigation, site-specific conditions, and other background information as mentioned above.</a:t>
            </a:r>
            <a:endParaRPr lang="en-AU" sz="1600" b="1" dirty="0">
              <a:solidFill>
                <a:srgbClr val="00B0F0"/>
              </a:solidFill>
              <a:latin typeface="Times New Roman" panose="02020603050405020304" pitchFamily="18" charset="0"/>
              <a:ea typeface="Times New Roman" panose="02020603050405020304" pitchFamily="18" charset="0"/>
            </a:endParaRPr>
          </a:p>
          <a:p>
            <a:pPr marL="1257300" lvl="2" indent="-342900" algn="just">
              <a:spcAft>
                <a:spcPts val="1200"/>
              </a:spcAft>
              <a:buFont typeface="Arial" panose="020B0604020202020204" pitchFamily="34" charset="0"/>
              <a:buChar char="•"/>
            </a:pPr>
            <a:r>
              <a:rPr lang="en-NZ" sz="1600" b="1" dirty="0">
                <a:solidFill>
                  <a:srgbClr val="00B0F0"/>
                </a:solidFill>
                <a:latin typeface="Verdana" panose="020B0604030504040204" pitchFamily="34" charset="0"/>
                <a:ea typeface="Times New Roman" panose="02020603050405020304" pitchFamily="18" charset="0"/>
              </a:rPr>
              <a:t>Hydraulic Capacity: Evaluate defects that might affect the required hydraulic capacity of the pipeline.</a:t>
            </a:r>
            <a:endParaRPr lang="en-AU" sz="1600" b="1" dirty="0">
              <a:solidFill>
                <a:srgbClr val="00B0F0"/>
              </a:solidFill>
              <a:latin typeface="Times New Roman" panose="02020603050405020304" pitchFamily="18" charset="0"/>
              <a:ea typeface="Times New Roman" panose="02020603050405020304" pitchFamily="18" charset="0"/>
            </a:endParaRPr>
          </a:p>
          <a:p>
            <a:pPr lvl="1">
              <a:spcAft>
                <a:spcPts val="600"/>
              </a:spcAft>
              <a:tabLst>
                <a:tab pos="540385" algn="l"/>
              </a:tabLst>
            </a:pPr>
            <a:endParaRPr lang="en-AU" sz="1600" b="1" dirty="0">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3824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1201016"/>
          </a:xfrm>
          <a:prstGeom prst="rect">
            <a:avLst/>
          </a:prstGeom>
        </p:spPr>
      </p:pic>
      <p:sp>
        <p:nvSpPr>
          <p:cNvPr id="3" name="Rectangle 2"/>
          <p:cNvSpPr>
            <a:spLocks noChangeArrowheads="1"/>
          </p:cNvSpPr>
          <p:nvPr/>
        </p:nvSpPr>
        <p:spPr bwMode="auto">
          <a:xfrm>
            <a:off x="2245259" y="15209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4"/>
          <p:cNvSpPr>
            <a:spLocks noChangeArrowheads="1"/>
          </p:cNvSpPr>
          <p:nvPr/>
        </p:nvSpPr>
        <p:spPr bwMode="auto">
          <a:xfrm>
            <a:off x="0" y="1379220"/>
            <a:ext cx="151712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9221"/>
            <a:ext cx="12133799" cy="27582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241108" y="4369678"/>
            <a:ext cx="11856809" cy="5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69679"/>
            <a:ext cx="12109686" cy="182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38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1201016"/>
          </a:xfrm>
          <a:prstGeom prst="rect">
            <a:avLst/>
          </a:prstGeom>
        </p:spPr>
      </p:pic>
      <p:sp>
        <p:nvSpPr>
          <p:cNvPr id="3" name="Rectangle 2"/>
          <p:cNvSpPr/>
          <p:nvPr/>
        </p:nvSpPr>
        <p:spPr>
          <a:xfrm>
            <a:off x="629477" y="2274257"/>
            <a:ext cx="7528937" cy="3323987"/>
          </a:xfrm>
          <a:prstGeom prst="rect">
            <a:avLst/>
          </a:prstGeom>
        </p:spPr>
        <p:txBody>
          <a:bodyPr wrap="square">
            <a:spAutoFit/>
          </a:bodyPr>
          <a:lstStyle/>
          <a:p>
            <a:pPr algn="just">
              <a:spcAft>
                <a:spcPts val="1200"/>
              </a:spcAft>
            </a:pPr>
            <a:r>
              <a:rPr lang="en-US" b="1" dirty="0">
                <a:latin typeface="Verdana" panose="020B0604030504040204" pitchFamily="34" charset="0"/>
                <a:ea typeface="Verdana" panose="020B0604030504040204" pitchFamily="34" charset="0"/>
              </a:rPr>
              <a:t>If the </a:t>
            </a:r>
            <a:r>
              <a:rPr lang="en-US" b="1" dirty="0">
                <a:solidFill>
                  <a:srgbClr val="00B0F0"/>
                </a:solidFill>
                <a:latin typeface="Verdana" panose="020B0604030504040204" pitchFamily="34" charset="0"/>
                <a:ea typeface="Verdana" panose="020B0604030504040204" pitchFamily="34" charset="0"/>
              </a:rPr>
              <a:t>Engineering assessment </a:t>
            </a:r>
            <a:r>
              <a:rPr lang="en-US" b="1" dirty="0">
                <a:latin typeface="Verdana" panose="020B0604030504040204" pitchFamily="34" charset="0"/>
                <a:ea typeface="Verdana" panose="020B0604030504040204" pitchFamily="34" charset="0"/>
              </a:rPr>
              <a:t>includes items where </a:t>
            </a:r>
            <a:r>
              <a:rPr lang="en-US" b="1" dirty="0">
                <a:solidFill>
                  <a:srgbClr val="FFC000"/>
                </a:solidFill>
                <a:latin typeface="Verdana" panose="020B0604030504040204" pitchFamily="34" charset="0"/>
                <a:ea typeface="Verdana" panose="020B0604030504040204" pitchFamily="34" charset="0"/>
              </a:rPr>
              <a:t>compliance is not a clear</a:t>
            </a:r>
            <a:r>
              <a:rPr lang="en-US" b="1" dirty="0">
                <a:latin typeface="Verdana" panose="020B0604030504040204" pitchFamily="34" charset="0"/>
                <a:ea typeface="Verdana" panose="020B0604030504040204" pitchFamily="34" charset="0"/>
              </a:rPr>
              <a:t>, final decision on what action required might be based on the following:</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rabicPeriod"/>
            </a:pPr>
            <a:r>
              <a:rPr lang="en-US" b="1" dirty="0">
                <a:latin typeface="Verdana" panose="020B0604030504040204" pitchFamily="34" charset="0"/>
                <a:ea typeface="Verdana" panose="020B0604030504040204" pitchFamily="34" charset="0"/>
              </a:rPr>
              <a:t>Review of design assumptions such as loading and hydraulic capacity</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rabicPeriod"/>
            </a:pPr>
            <a:r>
              <a:rPr lang="en-US" b="1" dirty="0">
                <a:latin typeface="Verdana" panose="020B0604030504040204" pitchFamily="34" charset="0"/>
                <a:ea typeface="Verdana" panose="020B0604030504040204" pitchFamily="34" charset="0"/>
              </a:rPr>
              <a:t>Cost value decision of the contractor if the cost of repair or replacement justify more spending on further investigation.</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rabicPeriod"/>
            </a:pPr>
            <a:r>
              <a:rPr lang="en-US" b="1" dirty="0">
                <a:latin typeface="Verdana" panose="020B0604030504040204" pitchFamily="34" charset="0"/>
                <a:ea typeface="Verdana" panose="020B0604030504040204" pitchFamily="34" charset="0"/>
              </a:rPr>
              <a:t>Asset Owner’s acceptance or compensation arrangement for future risk.</a:t>
            </a:r>
            <a:endParaRPr lang="en-AU" b="1" dirty="0">
              <a:effectLst/>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stretch>
            <a:fillRect/>
          </a:stretch>
        </p:blipFill>
        <p:spPr>
          <a:xfrm>
            <a:off x="1766343" y="1490727"/>
            <a:ext cx="5255207" cy="493819"/>
          </a:xfrm>
          <a:prstGeom prst="rect">
            <a:avLst/>
          </a:prstGeom>
        </p:spPr>
      </p:pic>
      <p:pic>
        <p:nvPicPr>
          <p:cNvPr id="5" name="Picture 4"/>
          <p:cNvPicPr>
            <a:picLocks noChangeAspect="1"/>
          </p:cNvPicPr>
          <p:nvPr/>
        </p:nvPicPr>
        <p:blipFill>
          <a:blip r:embed="rId4"/>
          <a:stretch>
            <a:fillRect/>
          </a:stretch>
        </p:blipFill>
        <p:spPr>
          <a:xfrm>
            <a:off x="8605907" y="1201016"/>
            <a:ext cx="3401625" cy="5470875"/>
          </a:xfrm>
          <a:prstGeom prst="rect">
            <a:avLst/>
          </a:prstGeom>
        </p:spPr>
      </p:pic>
    </p:spTree>
    <p:extLst>
      <p:ext uri="{BB962C8B-B14F-4D97-AF65-F5344CB8AC3E}">
        <p14:creationId xmlns:p14="http://schemas.microsoft.com/office/powerpoint/2010/main" val="175330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1201016"/>
          </a:xfrm>
          <a:prstGeom prst="rect">
            <a:avLst/>
          </a:prstGeom>
        </p:spPr>
      </p:pic>
      <p:sp>
        <p:nvSpPr>
          <p:cNvPr id="3" name="Rectangle 2"/>
          <p:cNvSpPr/>
          <p:nvPr/>
        </p:nvSpPr>
        <p:spPr>
          <a:xfrm>
            <a:off x="712493" y="1201016"/>
            <a:ext cx="2339102" cy="461665"/>
          </a:xfrm>
          <a:prstGeom prst="rect">
            <a:avLst/>
          </a:prstGeom>
        </p:spPr>
        <p:txBody>
          <a:bodyPr wrap="none">
            <a:spAutoFit/>
          </a:bodyPr>
          <a:lstStyle/>
          <a:p>
            <a:pPr lvl="0" algn="just">
              <a:spcBef>
                <a:spcPts val="1200"/>
              </a:spcBef>
              <a:spcAft>
                <a:spcPts val="1200"/>
              </a:spcAft>
              <a:tabLst>
                <a:tab pos="540385" algn="l"/>
              </a:tabLst>
            </a:pPr>
            <a:r>
              <a:rPr lang="en-US" sz="2400" b="1" kern="1400" cap="all" dirty="0">
                <a:solidFill>
                  <a:srgbClr val="0070C0"/>
                </a:solidFill>
                <a:latin typeface="Verdana" panose="020B0604030504040204" pitchFamily="34" charset="0"/>
                <a:cs typeface="Times New Roman" panose="02020603050405020304" pitchFamily="18" charset="0"/>
              </a:rPr>
              <a:t>Case Study</a:t>
            </a:r>
            <a:endParaRPr lang="en-AU" sz="2400" b="1" kern="1400" cap="all" dirty="0">
              <a:solidFill>
                <a:srgbClr val="0070C0"/>
              </a:solidFill>
              <a:effectLst/>
              <a:latin typeface="Arial" panose="020B0604020202020204" pitchFamily="34" charset="0"/>
              <a:cs typeface="Times New Roman" panose="02020603050405020304" pitchFamily="18" charset="0"/>
            </a:endParaRPr>
          </a:p>
        </p:txBody>
      </p:sp>
      <p:sp>
        <p:nvSpPr>
          <p:cNvPr id="4" name="Rectangle 3"/>
          <p:cNvSpPr/>
          <p:nvPr/>
        </p:nvSpPr>
        <p:spPr>
          <a:xfrm>
            <a:off x="712493" y="1895307"/>
            <a:ext cx="6096000" cy="4647426"/>
          </a:xfrm>
          <a:prstGeom prst="rect">
            <a:avLst/>
          </a:prstGeom>
        </p:spPr>
        <p:txBody>
          <a:bodyPr>
            <a:spAutoFit/>
          </a:bodyPr>
          <a:lstStyle/>
          <a:p>
            <a:pPr algn="just">
              <a:spcAft>
                <a:spcPts val="1200"/>
              </a:spcAft>
            </a:pPr>
            <a:r>
              <a:rPr lang="en-US" b="1" dirty="0">
                <a:latin typeface="Verdana" panose="020B0604030504040204" pitchFamily="34" charset="0"/>
                <a:ea typeface="Verdana" panose="020B0604030504040204" pitchFamily="34" charset="0"/>
              </a:rPr>
              <a:t>The CCTV Log sheets highlighted the following defects:</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lphaLcParenR"/>
            </a:pPr>
            <a:r>
              <a:rPr lang="en-US" b="1" dirty="0">
                <a:latin typeface="Verdana" panose="020B0604030504040204" pitchFamily="34" charset="0"/>
                <a:ea typeface="Verdana" panose="020B0604030504040204" pitchFamily="34" charset="0"/>
              </a:rPr>
              <a:t>79 Joint Failure including chipping or longitudinal cracks in the joint zone</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lphaLcParenR"/>
            </a:pPr>
            <a:r>
              <a:rPr lang="en-US" b="1" dirty="0">
                <a:latin typeface="Verdana" panose="020B0604030504040204" pitchFamily="34" charset="0"/>
                <a:ea typeface="Verdana" panose="020B0604030504040204" pitchFamily="34" charset="0"/>
              </a:rPr>
              <a:t>73 Circumferential Cracking of various severity</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lphaLcParenR"/>
            </a:pPr>
            <a:r>
              <a:rPr lang="en-US" b="1" dirty="0">
                <a:latin typeface="Verdana" panose="020B0604030504040204" pitchFamily="34" charset="0"/>
                <a:ea typeface="Verdana" panose="020B0604030504040204" pitchFamily="34" charset="0"/>
              </a:rPr>
              <a:t>35 Open Joints</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lphaLcParenR"/>
            </a:pPr>
            <a:r>
              <a:rPr lang="en-US" b="1" dirty="0">
                <a:latin typeface="Verdana" panose="020B0604030504040204" pitchFamily="34" charset="0"/>
                <a:ea typeface="Verdana" panose="020B0604030504040204" pitchFamily="34" charset="0"/>
              </a:rPr>
              <a:t>19 Longitudinal Cracks </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lphaLcParenR"/>
            </a:pPr>
            <a:r>
              <a:rPr lang="en-US" b="1" dirty="0">
                <a:latin typeface="Verdana" panose="020B0604030504040204" pitchFamily="34" charset="0"/>
                <a:ea typeface="Verdana" panose="020B0604030504040204" pitchFamily="34" charset="0"/>
              </a:rPr>
              <a:t>7 Permanent Obstructions</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lphaLcParenR"/>
            </a:pPr>
            <a:r>
              <a:rPr lang="en-US" b="1" dirty="0">
                <a:latin typeface="Verdana" panose="020B0604030504040204" pitchFamily="34" charset="0"/>
                <a:ea typeface="Verdana" panose="020B0604030504040204" pitchFamily="34" charset="0"/>
              </a:rPr>
              <a:t>5 Displaced Joints</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lphaLcParenR"/>
            </a:pPr>
            <a:r>
              <a:rPr lang="en-US" b="1" dirty="0">
                <a:latin typeface="Verdana" panose="020B0604030504040204" pitchFamily="34" charset="0"/>
                <a:ea typeface="Verdana" panose="020B0604030504040204" pitchFamily="34" charset="0"/>
              </a:rPr>
              <a:t>4 Surface Damage</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lphaLcParenR"/>
            </a:pPr>
            <a:r>
              <a:rPr lang="en-US" b="1" dirty="0">
                <a:latin typeface="Verdana" panose="020B0604030504040204" pitchFamily="34" charset="0"/>
                <a:ea typeface="Verdana" panose="020B0604030504040204" pitchFamily="34" charset="0"/>
              </a:rPr>
              <a:t>4 Multiple Cracks.</a:t>
            </a:r>
            <a:endParaRPr lang="en-AU" b="1" dirty="0">
              <a:effectLst/>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3"/>
          <a:stretch>
            <a:fillRect/>
          </a:stretch>
        </p:blipFill>
        <p:spPr>
          <a:xfrm>
            <a:off x="7145720" y="1664474"/>
            <a:ext cx="5610614" cy="3404127"/>
          </a:xfrm>
          <a:prstGeom prst="rect">
            <a:avLst/>
          </a:prstGeom>
        </p:spPr>
      </p:pic>
      <p:pic>
        <p:nvPicPr>
          <p:cNvPr id="6" name="Picture 5"/>
          <p:cNvPicPr>
            <a:picLocks noChangeAspect="1"/>
          </p:cNvPicPr>
          <p:nvPr/>
        </p:nvPicPr>
        <p:blipFill>
          <a:blip r:embed="rId4"/>
          <a:stretch>
            <a:fillRect/>
          </a:stretch>
        </p:blipFill>
        <p:spPr>
          <a:xfrm>
            <a:off x="4948935" y="4219020"/>
            <a:ext cx="3045562" cy="2211714"/>
          </a:xfrm>
          <a:prstGeom prst="rect">
            <a:avLst/>
          </a:prstGeom>
        </p:spPr>
      </p:pic>
      <p:pic>
        <p:nvPicPr>
          <p:cNvPr id="7" name="Picture 6"/>
          <p:cNvPicPr>
            <a:picLocks noChangeAspect="1"/>
          </p:cNvPicPr>
          <p:nvPr/>
        </p:nvPicPr>
        <p:blipFill>
          <a:blip r:embed="rId5"/>
          <a:stretch>
            <a:fillRect/>
          </a:stretch>
        </p:blipFill>
        <p:spPr>
          <a:xfrm>
            <a:off x="8876432" y="4219020"/>
            <a:ext cx="2843716" cy="2211714"/>
          </a:xfrm>
          <a:prstGeom prst="rect">
            <a:avLst/>
          </a:prstGeom>
        </p:spPr>
      </p:pic>
    </p:spTree>
    <p:extLst>
      <p:ext uri="{BB962C8B-B14F-4D97-AF65-F5344CB8AC3E}">
        <p14:creationId xmlns:p14="http://schemas.microsoft.com/office/powerpoint/2010/main" val="373804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1201016"/>
          </a:xfrm>
          <a:prstGeom prst="rect">
            <a:avLst/>
          </a:prstGeom>
        </p:spPr>
      </p:pic>
      <p:sp>
        <p:nvSpPr>
          <p:cNvPr id="3" name="Rectangle 2"/>
          <p:cNvSpPr/>
          <p:nvPr/>
        </p:nvSpPr>
        <p:spPr>
          <a:xfrm>
            <a:off x="685332" y="1339858"/>
            <a:ext cx="2339102" cy="461665"/>
          </a:xfrm>
          <a:prstGeom prst="rect">
            <a:avLst/>
          </a:prstGeom>
        </p:spPr>
        <p:txBody>
          <a:bodyPr wrap="none">
            <a:spAutoFit/>
          </a:bodyPr>
          <a:lstStyle/>
          <a:p>
            <a:pPr lvl="0" algn="just">
              <a:spcBef>
                <a:spcPts val="1200"/>
              </a:spcBef>
              <a:spcAft>
                <a:spcPts val="1200"/>
              </a:spcAft>
              <a:tabLst>
                <a:tab pos="540385" algn="l"/>
              </a:tabLst>
            </a:pPr>
            <a:r>
              <a:rPr lang="en-US" sz="2400" b="1" kern="1400" cap="all" dirty="0">
                <a:solidFill>
                  <a:srgbClr val="0070C0"/>
                </a:solidFill>
                <a:latin typeface="Verdana" panose="020B0604030504040204" pitchFamily="34" charset="0"/>
                <a:cs typeface="Times New Roman" panose="02020603050405020304" pitchFamily="18" charset="0"/>
              </a:rPr>
              <a:t>Case Study</a:t>
            </a:r>
            <a:endParaRPr lang="en-AU" sz="2400" b="1" kern="1400" cap="all" dirty="0">
              <a:solidFill>
                <a:srgbClr val="0070C0"/>
              </a:solidFill>
              <a:effectLst/>
              <a:latin typeface="Arial" panose="020B0604020202020204" pitchFamily="34" charset="0"/>
              <a:cs typeface="Times New Roman" panose="02020603050405020304" pitchFamily="18" charset="0"/>
            </a:endParaRPr>
          </a:p>
        </p:txBody>
      </p:sp>
      <p:sp>
        <p:nvSpPr>
          <p:cNvPr id="4" name="Rectangle 3"/>
          <p:cNvSpPr/>
          <p:nvPr/>
        </p:nvSpPr>
        <p:spPr>
          <a:xfrm>
            <a:off x="3703500" y="1801523"/>
            <a:ext cx="4179349" cy="400110"/>
          </a:xfrm>
          <a:prstGeom prst="rect">
            <a:avLst/>
          </a:prstGeom>
        </p:spPr>
        <p:txBody>
          <a:bodyPr wrap="none">
            <a:spAutoFit/>
          </a:bodyPr>
          <a:lstStyle/>
          <a:p>
            <a:pPr lvl="1">
              <a:spcAft>
                <a:spcPts val="600"/>
              </a:spcAft>
              <a:tabLst>
                <a:tab pos="540385" algn="l"/>
              </a:tabLst>
            </a:pPr>
            <a:r>
              <a:rPr lang="en-US" sz="2000" b="1" dirty="0">
                <a:latin typeface="Verdana" panose="020B0604030504040204" pitchFamily="34" charset="0"/>
                <a:cs typeface="Times New Roman" panose="02020603050405020304" pitchFamily="18" charset="0"/>
              </a:rPr>
              <a:t>Engineering Assessment</a:t>
            </a:r>
          </a:p>
        </p:txBody>
      </p:sp>
      <p:sp>
        <p:nvSpPr>
          <p:cNvPr id="5" name="Rectangle 4"/>
          <p:cNvSpPr/>
          <p:nvPr/>
        </p:nvSpPr>
        <p:spPr>
          <a:xfrm>
            <a:off x="829900" y="2402032"/>
            <a:ext cx="10885284" cy="4154984"/>
          </a:xfrm>
          <a:prstGeom prst="rect">
            <a:avLst/>
          </a:prstGeom>
        </p:spPr>
        <p:txBody>
          <a:bodyPr wrap="square">
            <a:spAutoFit/>
          </a:bodyPr>
          <a:lstStyle/>
          <a:p>
            <a:pPr marL="342900" lvl="0" indent="-342900" algn="just">
              <a:spcAft>
                <a:spcPts val="1200"/>
              </a:spcAft>
              <a:buFont typeface="+mj-lt"/>
              <a:buAutoNum type="alphaLcParenR"/>
            </a:pPr>
            <a:r>
              <a:rPr lang="en-US" b="1" dirty="0">
                <a:latin typeface="Verdana" panose="020B0604030504040204" pitchFamily="34" charset="0"/>
                <a:ea typeface="Times New Roman" panose="02020603050405020304" pitchFamily="18" charset="0"/>
              </a:rPr>
              <a:t>Defects assessed by CCTV inspector as “joint Failure” are:</a:t>
            </a:r>
            <a:r>
              <a:rPr lang="en-US" b="1" i="1" u="sng" dirty="0">
                <a:solidFill>
                  <a:srgbClr val="FF0000"/>
                </a:solidFill>
                <a:latin typeface="Verdana" panose="020B0604030504040204" pitchFamily="34" charset="0"/>
                <a:ea typeface="Times New Roman" panose="02020603050405020304" pitchFamily="18" charset="0"/>
              </a:rPr>
              <a:t>(Example of the assessment)</a:t>
            </a:r>
          </a:p>
          <a:p>
            <a:pPr marL="742950" lvl="1" indent="-285750" algn="just">
              <a:spcAft>
                <a:spcPts val="1200"/>
              </a:spcAft>
              <a:buFont typeface="Arial" panose="020B0604020202020204" pitchFamily="34" charset="0"/>
              <a:buChar char="•"/>
            </a:pPr>
            <a:r>
              <a:rPr lang="en-US" b="1" dirty="0">
                <a:latin typeface="Verdana" panose="020B0604030504040204" pitchFamily="34" charset="0"/>
                <a:ea typeface="Times New Roman" panose="02020603050405020304" pitchFamily="18" charset="0"/>
              </a:rPr>
              <a:t>Alternatively, short shrinkage cracks in pipe collars that frequently happened during manufacturing of concrete pipes due to reinforcement placement in the pipe as per Figure (1) which increase the thickness of cover, and hence, make concrete prone to shrinkage cracking.</a:t>
            </a:r>
            <a:endParaRPr lang="en-AU" b="1" dirty="0">
              <a:latin typeface="Times New Roman" panose="02020603050405020304" pitchFamily="18" charset="0"/>
              <a:ea typeface="Times New Roman" panose="02020603050405020304" pitchFamily="18" charset="0"/>
            </a:endParaRPr>
          </a:p>
          <a:p>
            <a:pPr marL="342900" indent="-342900" algn="just">
              <a:spcAft>
                <a:spcPts val="1200"/>
              </a:spcAft>
              <a:buFont typeface="+mj-lt"/>
              <a:buAutoNum type="alphaLcParenR"/>
            </a:pPr>
            <a:r>
              <a:rPr lang="en-US" b="1" dirty="0">
                <a:latin typeface="Verdana" panose="020B0604030504040204" pitchFamily="34" charset="0"/>
                <a:ea typeface="Times New Roman" panose="02020603050405020304" pitchFamily="18" charset="0"/>
              </a:rPr>
              <a:t>All Circumferential Cracks were less than 0.25mm width, free from any signs of excessive infiltration and had clear signs of Autogenous healing. Having no threat to structural stability of the pipes because the pipes are designed as continuous ring structures and CC cracks of any width has no structural significance. Crack width, and installation information indicated that there was no chance of soil migration through any of them. </a:t>
            </a:r>
            <a:endParaRPr lang="en-AU" b="1" dirty="0">
              <a:latin typeface="Times New Roman" panose="02020603050405020304" pitchFamily="18" charset="0"/>
              <a:ea typeface="Times New Roman" panose="02020603050405020304" pitchFamily="18" charset="0"/>
            </a:endParaRPr>
          </a:p>
          <a:p>
            <a:pPr lvl="1" algn="just">
              <a:spcAft>
                <a:spcPts val="1200"/>
              </a:spcAft>
            </a:pPr>
            <a:endParaRPr lang="en-A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7276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68" y="1361213"/>
            <a:ext cx="2965877" cy="369332"/>
          </a:xfrm>
          <a:prstGeom prst="rect">
            <a:avLst/>
          </a:prstGeom>
        </p:spPr>
        <p:txBody>
          <a:bodyPr wrap="none">
            <a:spAutoFit/>
          </a:bodyPr>
          <a:lstStyle/>
          <a:p>
            <a:pPr lvl="0" algn="just">
              <a:spcBef>
                <a:spcPts val="1200"/>
              </a:spcBef>
              <a:spcAft>
                <a:spcPts val="1200"/>
              </a:spcAft>
              <a:tabLst>
                <a:tab pos="540385" algn="l"/>
              </a:tabLst>
            </a:pPr>
            <a:r>
              <a:rPr lang="en-US" b="1" kern="1400" cap="all" dirty="0">
                <a:solidFill>
                  <a:srgbClr val="0070C0"/>
                </a:solidFill>
                <a:latin typeface="Verdana" panose="020B0604030504040204" pitchFamily="34" charset="0"/>
                <a:cs typeface="Times New Roman" panose="02020603050405020304" pitchFamily="18" charset="0"/>
              </a:rPr>
              <a:t>Main Conclusions </a:t>
            </a:r>
            <a:endParaRPr lang="en-AU" b="1" kern="1400" cap="all" dirty="0">
              <a:solidFill>
                <a:srgbClr val="0070C0"/>
              </a:solidFill>
              <a:effectLst/>
              <a:latin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0"/>
            <a:ext cx="12193057" cy="1201016"/>
          </a:xfrm>
          <a:prstGeom prst="rect">
            <a:avLst/>
          </a:prstGeom>
        </p:spPr>
      </p:pic>
      <p:sp>
        <p:nvSpPr>
          <p:cNvPr id="4" name="Rectangle 3"/>
          <p:cNvSpPr/>
          <p:nvPr/>
        </p:nvSpPr>
        <p:spPr>
          <a:xfrm>
            <a:off x="601075" y="1428184"/>
            <a:ext cx="10990906" cy="5139869"/>
          </a:xfrm>
          <a:prstGeom prst="rect">
            <a:avLst/>
          </a:prstGeom>
        </p:spPr>
        <p:txBody>
          <a:bodyPr wrap="square">
            <a:spAutoFit/>
          </a:bodyPr>
          <a:lstStyle/>
          <a:p>
            <a:pPr algn="just">
              <a:spcAft>
                <a:spcPts val="1200"/>
              </a:spcAft>
            </a:pPr>
            <a:r>
              <a:rPr lang="en-US" dirty="0">
                <a:solidFill>
                  <a:srgbClr val="000000"/>
                </a:solidFill>
                <a:latin typeface="Times New Roman" panose="02020603050405020304" pitchFamily="18" charset="0"/>
                <a:ea typeface="Times New Roman" panose="02020603050405020304" pitchFamily="18" charset="0"/>
              </a:rPr>
              <a:t> </a:t>
            </a:r>
            <a:endParaRPr lang="en-AU" dirty="0">
              <a:latin typeface="Times New Roman" panose="02020603050405020304" pitchFamily="18" charset="0"/>
              <a:ea typeface="Times New Roman" panose="02020603050405020304" pitchFamily="18" charset="0"/>
            </a:endParaRPr>
          </a:p>
          <a:p>
            <a:pPr marL="342900" lvl="0" indent="-342900" algn="just">
              <a:spcAft>
                <a:spcPts val="1200"/>
              </a:spcAft>
              <a:buFont typeface="+mj-lt"/>
              <a:buAutoNum type="arabicPeriod"/>
            </a:pPr>
            <a:r>
              <a:rPr lang="en-NZ" b="1" dirty="0">
                <a:solidFill>
                  <a:srgbClr val="000000"/>
                </a:solidFill>
                <a:latin typeface="Verdana" panose="020B0604030504040204" pitchFamily="34" charset="0"/>
                <a:ea typeface="Times New Roman" panose="02020603050405020304" pitchFamily="18" charset="0"/>
                <a:cs typeface="Calibri" panose="020F0502020204030204" pitchFamily="34" charset="0"/>
              </a:rPr>
              <a:t>The assessment of CCTV inspections of </a:t>
            </a:r>
            <a:r>
              <a:rPr lang="en-NZ" b="1" u="sng" dirty="0">
                <a:solidFill>
                  <a:srgbClr val="FF0000"/>
                </a:solidFill>
                <a:latin typeface="Verdana" panose="020B0604030504040204" pitchFamily="34" charset="0"/>
                <a:ea typeface="Times New Roman" panose="02020603050405020304" pitchFamily="18" charset="0"/>
                <a:cs typeface="Calibri" panose="020F0502020204030204" pitchFamily="34" charset="0"/>
              </a:rPr>
              <a:t>new stormwater pipe installation is a completely different process </a:t>
            </a:r>
            <a:r>
              <a:rPr lang="en-NZ" b="1" dirty="0">
                <a:solidFill>
                  <a:srgbClr val="000000"/>
                </a:solidFill>
                <a:latin typeface="Verdana" panose="020B0604030504040204" pitchFamily="34" charset="0"/>
                <a:ea typeface="Times New Roman" panose="02020603050405020304" pitchFamily="18" charset="0"/>
                <a:cs typeface="Calibri" panose="020F0502020204030204" pitchFamily="34" charset="0"/>
              </a:rPr>
              <a:t>from that of the </a:t>
            </a:r>
            <a:r>
              <a:rPr lang="en-NZ" b="1" u="sng" dirty="0">
                <a:solidFill>
                  <a:srgbClr val="FF0000"/>
                </a:solidFill>
                <a:latin typeface="Verdana" panose="020B0604030504040204" pitchFamily="34" charset="0"/>
                <a:ea typeface="Times New Roman" panose="02020603050405020304" pitchFamily="18" charset="0"/>
                <a:cs typeface="Calibri" panose="020F0502020204030204" pitchFamily="34" charset="0"/>
              </a:rPr>
              <a:t>condition assessment </a:t>
            </a:r>
            <a:r>
              <a:rPr lang="en-NZ" b="1" dirty="0">
                <a:solidFill>
                  <a:srgbClr val="000000"/>
                </a:solidFill>
                <a:latin typeface="Verdana" panose="020B0604030504040204" pitchFamily="34" charset="0"/>
                <a:ea typeface="Times New Roman" panose="02020603050405020304" pitchFamily="18" charset="0"/>
                <a:cs typeface="Calibri" panose="020F0502020204030204" pitchFamily="34" charset="0"/>
              </a:rPr>
              <a:t>of existing pipelines using the scoring analysis process in the NZPIM. </a:t>
            </a:r>
            <a:r>
              <a:rPr lang="en-NZ" b="1" u="sng" dirty="0">
                <a:solidFill>
                  <a:srgbClr val="0070C0"/>
                </a:solidFill>
                <a:latin typeface="Verdana" panose="020B0604030504040204" pitchFamily="34" charset="0"/>
                <a:ea typeface="Times New Roman" panose="02020603050405020304" pitchFamily="18" charset="0"/>
                <a:cs typeface="Calibri" panose="020F0502020204030204" pitchFamily="34" charset="0"/>
              </a:rPr>
              <a:t>The new pipeline assessment is a QA process </a:t>
            </a:r>
            <a:r>
              <a:rPr lang="en-NZ" b="1" dirty="0">
                <a:solidFill>
                  <a:srgbClr val="000000"/>
                </a:solidFill>
                <a:latin typeface="Verdana" panose="020B0604030504040204" pitchFamily="34" charset="0"/>
                <a:ea typeface="Times New Roman" panose="02020603050405020304" pitchFamily="18" charset="0"/>
                <a:cs typeface="Calibri" panose="020F0502020204030204" pitchFamily="34" charset="0"/>
              </a:rPr>
              <a:t>that is intended to assure asset owners that the new assets meet</a:t>
            </a:r>
            <a:r>
              <a:rPr lang="en-NZ" b="1" strike="sngStrike" dirty="0">
                <a:solidFill>
                  <a:srgbClr val="000000"/>
                </a:solidFill>
                <a:latin typeface="Verdana" panose="020B0604030504040204" pitchFamily="34" charset="0"/>
                <a:ea typeface="Times New Roman" panose="02020603050405020304" pitchFamily="18" charset="0"/>
                <a:cs typeface="Calibri" panose="020F0502020204030204" pitchFamily="34" charset="0"/>
              </a:rPr>
              <a:t>s</a:t>
            </a:r>
            <a:r>
              <a:rPr lang="en-NZ" b="1" dirty="0">
                <a:solidFill>
                  <a:srgbClr val="000000"/>
                </a:solidFill>
                <a:latin typeface="Verdana" panose="020B0604030504040204" pitchFamily="34" charset="0"/>
                <a:ea typeface="Times New Roman" panose="02020603050405020304" pitchFamily="18" charset="0"/>
                <a:cs typeface="Calibri" panose="020F0502020204030204" pitchFamily="34" charset="0"/>
              </a:rPr>
              <a:t> their design, specifications and quality objectives.</a:t>
            </a:r>
          </a:p>
          <a:p>
            <a:pPr marL="342900" indent="-342900" algn="just">
              <a:spcAft>
                <a:spcPts val="1200"/>
              </a:spcAft>
              <a:buFont typeface="+mj-lt"/>
              <a:buAutoNum type="arabicPeriod"/>
            </a:pPr>
            <a:r>
              <a:rPr lang="en-NZ" b="1" dirty="0">
                <a:solidFill>
                  <a:srgbClr val="0070C0"/>
                </a:solidFill>
                <a:latin typeface="Verdana" panose="020B0604030504040204" pitchFamily="34" charset="0"/>
                <a:ea typeface="Verdana" panose="020B0604030504040204" pitchFamily="34" charset="0"/>
              </a:rPr>
              <a:t>Engineering assessment </a:t>
            </a:r>
            <a:r>
              <a:rPr lang="en-NZ" b="1" dirty="0">
                <a:latin typeface="Verdana" panose="020B0604030504040204" pitchFamily="34" charset="0"/>
                <a:ea typeface="Verdana" panose="020B0604030504040204" pitchFamily="34" charset="0"/>
              </a:rPr>
              <a:t>might require a review of various design and installation processes, design and properties of the installed pipes, verification of the pipeline service conditions, geotechnical information, quantitative pipeline testing and other relevant data to verify compliance.</a:t>
            </a:r>
            <a:endParaRPr lang="en-AU" b="1" dirty="0">
              <a:latin typeface="Verdana" panose="020B0604030504040204" pitchFamily="34" charset="0"/>
              <a:ea typeface="Verdana" panose="020B0604030504040204" pitchFamily="34" charset="0"/>
            </a:endParaRPr>
          </a:p>
          <a:p>
            <a:pPr marL="342900" indent="-342900" algn="just">
              <a:spcAft>
                <a:spcPts val="1200"/>
              </a:spcAft>
              <a:buFont typeface="+mj-lt"/>
              <a:buAutoNum type="arabicPeriod"/>
            </a:pPr>
            <a:r>
              <a:rPr lang="en-NZ" b="1" dirty="0">
                <a:latin typeface="Verdana" panose="020B0604030504040204" pitchFamily="34" charset="0"/>
                <a:ea typeface="Verdana" panose="020B0604030504040204" pitchFamily="34" charset="0"/>
              </a:rPr>
              <a:t>The new draft version of the </a:t>
            </a:r>
            <a:r>
              <a:rPr lang="en-NZ" b="1" dirty="0">
                <a:solidFill>
                  <a:srgbClr val="0070C0"/>
                </a:solidFill>
                <a:latin typeface="Verdana" panose="020B0604030504040204" pitchFamily="34" charset="0"/>
                <a:ea typeface="Verdana" panose="020B0604030504040204" pitchFamily="34" charset="0"/>
              </a:rPr>
              <a:t>NZ Gravity Pipe Inspection Manual </a:t>
            </a:r>
            <a:r>
              <a:rPr lang="en-NZ" b="1" dirty="0">
                <a:latin typeface="Verdana" panose="020B0604030504040204" pitchFamily="34" charset="0"/>
                <a:ea typeface="Verdana" panose="020B0604030504040204" pitchFamily="34" charset="0"/>
              </a:rPr>
              <a:t>includes for the first time a </a:t>
            </a:r>
            <a:r>
              <a:rPr lang="en-NZ" b="1" u="sng" dirty="0">
                <a:solidFill>
                  <a:srgbClr val="0070C0"/>
                </a:solidFill>
                <a:latin typeface="Verdana" panose="020B0604030504040204" pitchFamily="34" charset="0"/>
                <a:ea typeface="Verdana" panose="020B0604030504040204" pitchFamily="34" charset="0"/>
              </a:rPr>
              <a:t>special section </a:t>
            </a:r>
            <a:r>
              <a:rPr lang="en-NZ" b="1" dirty="0">
                <a:latin typeface="Verdana" panose="020B0604030504040204" pitchFamily="34" charset="0"/>
                <a:ea typeface="Verdana" panose="020B0604030504040204" pitchFamily="34" charset="0"/>
              </a:rPr>
              <a:t>on assessment of new pipelines. The Draft of the manual includes verification </a:t>
            </a:r>
            <a:r>
              <a:rPr lang="en-NZ" b="1" u="sng" dirty="0">
                <a:solidFill>
                  <a:srgbClr val="0070C0"/>
                </a:solidFill>
                <a:latin typeface="Verdana" panose="020B0604030504040204" pitchFamily="34" charset="0"/>
                <a:ea typeface="Verdana" panose="020B0604030504040204" pitchFamily="34" charset="0"/>
              </a:rPr>
              <a:t>procedure and guidelines </a:t>
            </a:r>
            <a:r>
              <a:rPr lang="en-NZ" b="1" dirty="0">
                <a:latin typeface="Verdana" panose="020B0604030504040204" pitchFamily="34" charset="0"/>
                <a:ea typeface="Verdana" panose="020B0604030504040204" pitchFamily="34" charset="0"/>
              </a:rPr>
              <a:t>which are designed to facilitate </a:t>
            </a:r>
            <a:r>
              <a:rPr lang="en-NZ" b="1" i="1" u="sng" dirty="0">
                <a:solidFill>
                  <a:srgbClr val="0070C0"/>
                </a:solidFill>
                <a:latin typeface="Verdana" panose="020B0604030504040204" pitchFamily="34" charset="0"/>
                <a:ea typeface="Verdana" panose="020B0604030504040204" pitchFamily="34" charset="0"/>
              </a:rPr>
              <a:t>preliminary assessment </a:t>
            </a:r>
            <a:r>
              <a:rPr lang="en-NZ" b="1" dirty="0">
                <a:latin typeface="Verdana" panose="020B0604030504040204" pitchFamily="34" charset="0"/>
                <a:ea typeface="Verdana" panose="020B0604030504040204" pitchFamily="34" charset="0"/>
              </a:rPr>
              <a:t>of the CCTV inspection and verification of which defect might need </a:t>
            </a:r>
            <a:r>
              <a:rPr lang="en-NZ" b="1" i="1" u="sng" dirty="0">
                <a:solidFill>
                  <a:srgbClr val="0070C0"/>
                </a:solidFill>
                <a:latin typeface="Verdana" panose="020B0604030504040204" pitchFamily="34" charset="0"/>
                <a:ea typeface="Verdana" panose="020B0604030504040204" pitchFamily="34" charset="0"/>
              </a:rPr>
              <a:t>Engineering assessment</a:t>
            </a:r>
            <a:r>
              <a:rPr lang="en-NZ" b="1" dirty="0">
                <a:latin typeface="Verdana" panose="020B0604030504040204" pitchFamily="34" charset="0"/>
                <a:ea typeface="Verdana" panose="020B0604030504040204" pitchFamily="34" charset="0"/>
              </a:rPr>
              <a:t>. </a:t>
            </a:r>
            <a:endParaRPr lang="en-AU" b="1" dirty="0">
              <a:latin typeface="Verdana" panose="020B0604030504040204" pitchFamily="34" charset="0"/>
              <a:ea typeface="Verdana" panose="020B0604030504040204" pitchFamily="34" charset="0"/>
            </a:endParaRPr>
          </a:p>
          <a:p>
            <a:pPr marL="342900" lvl="0" indent="-342900" algn="just">
              <a:spcAft>
                <a:spcPts val="1200"/>
              </a:spcAft>
              <a:buFont typeface="+mj-lt"/>
              <a:buAutoNum type="arabicPeriod"/>
            </a:pPr>
            <a:endParaRPr lang="en-AU"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2780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1201016"/>
          </a:xfrm>
          <a:prstGeom prst="rect">
            <a:avLst/>
          </a:prstGeom>
        </p:spPr>
      </p:pic>
      <p:pic>
        <p:nvPicPr>
          <p:cNvPr id="3" name="Picture 2"/>
          <p:cNvPicPr>
            <a:picLocks noChangeAspect="1"/>
          </p:cNvPicPr>
          <p:nvPr/>
        </p:nvPicPr>
        <p:blipFill>
          <a:blip r:embed="rId3"/>
          <a:stretch>
            <a:fillRect/>
          </a:stretch>
        </p:blipFill>
        <p:spPr>
          <a:xfrm>
            <a:off x="2881832" y="1426817"/>
            <a:ext cx="5700854" cy="4663299"/>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8995637" y="5813948"/>
            <a:ext cx="2851806" cy="797370"/>
          </a:xfrm>
          <a:prstGeom prst="rect">
            <a:avLst/>
          </a:prstGeom>
        </p:spPr>
      </p:pic>
      <p:pic>
        <p:nvPicPr>
          <p:cNvPr id="5" name="Picture 4"/>
          <p:cNvPicPr>
            <a:picLocks noChangeAspect="1"/>
          </p:cNvPicPr>
          <p:nvPr/>
        </p:nvPicPr>
        <p:blipFill>
          <a:blip r:embed="rId5"/>
          <a:stretch>
            <a:fillRect/>
          </a:stretch>
        </p:blipFill>
        <p:spPr>
          <a:xfrm>
            <a:off x="208664" y="5957656"/>
            <a:ext cx="6699130" cy="653662"/>
          </a:xfrm>
          <a:prstGeom prst="rect">
            <a:avLst/>
          </a:prstGeom>
        </p:spPr>
      </p:pic>
      <p:sp>
        <p:nvSpPr>
          <p:cNvPr id="6" name="Rectangle 5"/>
          <p:cNvSpPr/>
          <p:nvPr/>
        </p:nvSpPr>
        <p:spPr>
          <a:xfrm>
            <a:off x="7545859" y="5813948"/>
            <a:ext cx="1169773" cy="276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4422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1202724"/>
          </a:xfrm>
          <a:prstGeom prst="rect">
            <a:avLst/>
          </a:prstGeom>
        </p:spPr>
      </p:pic>
      <p:sp>
        <p:nvSpPr>
          <p:cNvPr id="3" name="TextBox 2"/>
          <p:cNvSpPr txBox="1"/>
          <p:nvPr/>
        </p:nvSpPr>
        <p:spPr>
          <a:xfrm>
            <a:off x="1099751" y="1812324"/>
            <a:ext cx="9992497" cy="461665"/>
          </a:xfrm>
          <a:prstGeom prst="rect">
            <a:avLst/>
          </a:prstGeom>
          <a:noFill/>
        </p:spPr>
        <p:txBody>
          <a:bodyPr wrap="square" rtlCol="0">
            <a:spAutoFit/>
          </a:bodyPr>
          <a:lstStyle/>
          <a:p>
            <a:pPr algn="ctr"/>
            <a:r>
              <a:rPr lang="en-NZ" sz="24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New Stormwater System Construction: Main Objective</a:t>
            </a:r>
            <a:endParaRPr lang="en-AU" sz="24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endParaRPr>
          </a:p>
        </p:txBody>
      </p:sp>
      <p:sp>
        <p:nvSpPr>
          <p:cNvPr id="4" name="TextBox 3"/>
          <p:cNvSpPr txBox="1"/>
          <p:nvPr/>
        </p:nvSpPr>
        <p:spPr>
          <a:xfrm>
            <a:off x="1013254" y="2553730"/>
            <a:ext cx="10453815" cy="3354765"/>
          </a:xfrm>
          <a:prstGeom prst="rect">
            <a:avLst/>
          </a:prstGeom>
          <a:noFill/>
        </p:spPr>
        <p:txBody>
          <a:bodyPr wrap="square" rtlCol="0">
            <a:spAutoFit/>
          </a:bodyPr>
          <a:lstStyle/>
          <a:p>
            <a:pPr algn="just"/>
            <a:r>
              <a:rPr lang="en-NZ" b="1" i="1" u="sng" dirty="0">
                <a:solidFill>
                  <a:schemeClr val="accent5"/>
                </a:solidFill>
                <a:latin typeface="Verdana" panose="020B0604030504040204" pitchFamily="34" charset="0"/>
                <a:ea typeface="Verdana" panose="020B0604030504040204" pitchFamily="34" charset="0"/>
              </a:rPr>
              <a:t>To convey stormwater from certain catchment to discharge it to the sea, natural watercourse or a structure leading to the sea or natural watercourse.</a:t>
            </a:r>
          </a:p>
          <a:p>
            <a:endParaRPr lang="en-NZ"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NZ" dirty="0">
                <a:latin typeface="Verdana" panose="020B0604030504040204" pitchFamily="34" charset="0"/>
                <a:ea typeface="Verdana" panose="020B0604030504040204" pitchFamily="34" charset="0"/>
              </a:rPr>
              <a:t>Network pipes discharge capacity</a:t>
            </a:r>
          </a:p>
          <a:p>
            <a:pPr marL="742950" lvl="1" indent="-285750">
              <a:buFont typeface="Arial" panose="020B0604020202020204" pitchFamily="34" charset="0"/>
              <a:buChar char="•"/>
            </a:pPr>
            <a:r>
              <a:rPr lang="en-NZ" dirty="0">
                <a:latin typeface="Verdana" panose="020B0604030504040204" pitchFamily="34" charset="0"/>
                <a:ea typeface="Verdana" panose="020B0604030504040204" pitchFamily="34" charset="0"/>
              </a:rPr>
              <a:t>Grade</a:t>
            </a:r>
          </a:p>
          <a:p>
            <a:pPr marL="742950" lvl="1" indent="-285750">
              <a:buFont typeface="Arial" panose="020B0604020202020204" pitchFamily="34" charset="0"/>
              <a:buChar char="•"/>
            </a:pPr>
            <a:r>
              <a:rPr lang="en-NZ" dirty="0">
                <a:latin typeface="Verdana" panose="020B0604030504040204" pitchFamily="34" charset="0"/>
                <a:ea typeface="Verdana" panose="020B0604030504040204" pitchFamily="34" charset="0"/>
              </a:rPr>
              <a:t>Pipe size</a:t>
            </a:r>
          </a:p>
          <a:p>
            <a:pPr marL="742950" lvl="1" indent="-285750">
              <a:buFont typeface="Arial" panose="020B0604020202020204" pitchFamily="34" charset="0"/>
              <a:buChar char="•"/>
            </a:pPr>
            <a:r>
              <a:rPr lang="en-NZ" dirty="0">
                <a:latin typeface="Verdana" panose="020B0604030504040204" pitchFamily="34" charset="0"/>
                <a:ea typeface="Verdana" panose="020B0604030504040204" pitchFamily="34" charset="0"/>
              </a:rPr>
              <a:t>Connections and structures</a:t>
            </a:r>
          </a:p>
          <a:p>
            <a:pPr marL="742950" lvl="1" indent="-285750">
              <a:buFont typeface="Arial" panose="020B0604020202020204" pitchFamily="34" charset="0"/>
              <a:buChar char="•"/>
            </a:pPr>
            <a:r>
              <a:rPr lang="en-NZ" dirty="0">
                <a:latin typeface="Verdana" panose="020B0604030504040204" pitchFamily="34" charset="0"/>
                <a:ea typeface="Verdana" panose="020B0604030504040204" pitchFamily="34" charset="0"/>
              </a:rPr>
              <a:t>Materials</a:t>
            </a:r>
          </a:p>
          <a:p>
            <a:pPr marL="742950" lvl="1" indent="-285750">
              <a:buFont typeface="Arial" panose="020B0604020202020204" pitchFamily="34" charset="0"/>
              <a:buChar char="•"/>
            </a:pPr>
            <a:r>
              <a:rPr lang="en-NZ" b="1" u="sng" dirty="0">
                <a:solidFill>
                  <a:srgbClr val="FF0000"/>
                </a:solidFill>
                <a:latin typeface="Verdana" panose="020B0604030504040204" pitchFamily="34" charset="0"/>
                <a:ea typeface="Verdana" panose="020B0604030504040204" pitchFamily="34" charset="0"/>
              </a:rPr>
              <a:t>Specified Quality Requirements </a:t>
            </a:r>
            <a:r>
              <a:rPr lang="en-NZ" dirty="0">
                <a:latin typeface="Verdana" panose="020B0604030504040204" pitchFamily="34" charset="0"/>
                <a:ea typeface="Verdana" panose="020B0604030504040204" pitchFamily="34" charset="0"/>
              </a:rPr>
              <a:t>to assure </a:t>
            </a:r>
            <a:r>
              <a:rPr lang="en-AU" dirty="0">
                <a:latin typeface="Verdana" panose="020B0604030504040204" pitchFamily="34" charset="0"/>
                <a:ea typeface="Verdana" panose="020B0604030504040204" pitchFamily="34" charset="0"/>
              </a:rPr>
              <a:t>complying with the functional requirements set during the investigation and design stages of the project.</a:t>
            </a:r>
            <a:endParaRPr lang="en-NZ"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endParaRPr lang="en-NZ" sz="1600" dirty="0">
              <a:latin typeface="Verdana" panose="020B0604030504040204" pitchFamily="34" charset="0"/>
              <a:ea typeface="Verdana" panose="020B0604030504040204" pitchFamily="34" charset="0"/>
            </a:endParaRPr>
          </a:p>
          <a:p>
            <a:endParaRPr lang="en-NZ"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865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1202724"/>
          </a:xfrm>
          <a:prstGeom prst="rect">
            <a:avLst/>
          </a:prstGeom>
        </p:spPr>
      </p:pic>
      <p:sp>
        <p:nvSpPr>
          <p:cNvPr id="3" name="Rectangle 2"/>
          <p:cNvSpPr/>
          <p:nvPr/>
        </p:nvSpPr>
        <p:spPr>
          <a:xfrm>
            <a:off x="832020" y="1855228"/>
            <a:ext cx="10404389" cy="4524315"/>
          </a:xfrm>
          <a:prstGeom prst="rect">
            <a:avLst/>
          </a:prstGeom>
        </p:spPr>
        <p:txBody>
          <a:bodyPr wrap="square">
            <a:spAutoFit/>
          </a:bodyPr>
          <a:lstStyle/>
          <a:p>
            <a:pPr marL="285750" indent="-285750" algn="just">
              <a:buFont typeface="Arial" panose="020B0604020202020204" pitchFamily="34" charset="0"/>
              <a:buChar char="•"/>
            </a:pPr>
            <a:r>
              <a:rPr lang="en-AU" dirty="0">
                <a:latin typeface="Verdana" panose="020B0604030504040204" pitchFamily="34" charset="0"/>
                <a:ea typeface="Verdana" panose="020B0604030504040204" pitchFamily="34" charset="0"/>
              </a:rPr>
              <a:t>Most NZ Territorial Authorities specify that newly installed Stormwater pipelines shall be constructed to a quality that meets their objectives (free from defects) before accepting their ownership.</a:t>
            </a:r>
          </a:p>
          <a:p>
            <a:pPr algn="just"/>
            <a:endParaRPr lang="en-AU" dirty="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US" dirty="0">
                <a:latin typeface="Verdana" panose="020B0604030504040204" pitchFamily="34" charset="0"/>
                <a:ea typeface="Verdana" panose="020B0604030504040204" pitchFamily="34" charset="0"/>
              </a:rPr>
              <a:t>Most new specifications nominate CCTV inspection as per the </a:t>
            </a:r>
            <a:r>
              <a:rPr lang="en-US" i="1" dirty="0">
                <a:latin typeface="Verdana" panose="020B0604030504040204" pitchFamily="34" charset="0"/>
                <a:ea typeface="Verdana" panose="020B0604030504040204" pitchFamily="34" charset="0"/>
              </a:rPr>
              <a:t>New Zealand Pipe Inspection Manual (NZPIM) </a:t>
            </a:r>
            <a:r>
              <a:rPr lang="en-US" dirty="0">
                <a:latin typeface="Verdana" panose="020B0604030504040204" pitchFamily="34" charset="0"/>
                <a:ea typeface="Verdana" panose="020B0604030504040204" pitchFamily="34" charset="0"/>
              </a:rPr>
              <a:t>as the acceptable method to assure quality of the newly installed Stormwater pipelines.</a:t>
            </a:r>
          </a:p>
          <a:p>
            <a:pPr marL="285750" indent="-285750" algn="just">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AU" dirty="0">
                <a:latin typeface="Verdana" panose="020B0604030504040204" pitchFamily="34" charset="0"/>
                <a:ea typeface="Verdana" panose="020B0604030504040204" pitchFamily="34" charset="0"/>
              </a:rPr>
              <a:t>The NZPIM condition grading methodology has been designed to evaluate existing assets for maintenance and renewal planning, and not determining which individual pipes require repair or the acceptance of new pipe.</a:t>
            </a:r>
          </a:p>
          <a:p>
            <a:pPr marL="285750" indent="-285750" algn="just">
              <a:buFont typeface="Arial" panose="020B0604020202020204" pitchFamily="34" charset="0"/>
              <a:buChar char="•"/>
            </a:pPr>
            <a:endParaRPr lang="en-NZ" dirty="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AU" dirty="0">
                <a:latin typeface="Verdana" panose="020B0604030504040204" pitchFamily="34" charset="0"/>
                <a:ea typeface="Verdana" panose="020B0604030504040204" pitchFamily="34" charset="0"/>
              </a:rPr>
              <a:t>The draft of the new </a:t>
            </a:r>
            <a:r>
              <a:rPr lang="en-AU" i="1" u="sng" dirty="0">
                <a:latin typeface="Verdana" panose="020B0604030504040204" pitchFamily="34" charset="0"/>
                <a:ea typeface="Verdana" panose="020B0604030504040204" pitchFamily="34" charset="0"/>
              </a:rPr>
              <a:t>fourth Edition of the NZPIM</a:t>
            </a:r>
            <a:r>
              <a:rPr lang="en-AU" dirty="0">
                <a:latin typeface="Verdana" panose="020B0604030504040204" pitchFamily="34" charset="0"/>
                <a:ea typeface="Verdana" panose="020B0604030504040204" pitchFamily="34" charset="0"/>
              </a:rPr>
              <a:t>, which is more specifically renamed as </a:t>
            </a:r>
            <a:r>
              <a:rPr lang="en-AU" b="1" i="1" u="sng" dirty="0">
                <a:latin typeface="Verdana" panose="020B0604030504040204" pitchFamily="34" charset="0"/>
                <a:ea typeface="Verdana" panose="020B0604030504040204" pitchFamily="34" charset="0"/>
              </a:rPr>
              <a:t>New Zealand Gravity Pipe Inspection Manual (NZGPIM)</a:t>
            </a:r>
            <a:r>
              <a:rPr lang="en-AU" dirty="0">
                <a:latin typeface="Verdana" panose="020B0604030504040204" pitchFamily="34" charset="0"/>
                <a:ea typeface="Verdana" panose="020B0604030504040204" pitchFamily="34" charset="0"/>
              </a:rPr>
              <a:t> sets out to resolve this by including a new section specifically for inspection and assessment of defects in newly constructed assets.</a:t>
            </a:r>
          </a:p>
        </p:txBody>
      </p:sp>
      <p:sp>
        <p:nvSpPr>
          <p:cNvPr id="4" name="Rectangle 3"/>
          <p:cNvSpPr/>
          <p:nvPr/>
        </p:nvSpPr>
        <p:spPr>
          <a:xfrm>
            <a:off x="4364279" y="1344310"/>
            <a:ext cx="3084499" cy="369332"/>
          </a:xfrm>
          <a:prstGeom prst="rect">
            <a:avLst/>
          </a:prstGeom>
        </p:spPr>
        <p:txBody>
          <a:bodyPr wrap="none">
            <a:spAutoFit/>
          </a:bodyPr>
          <a:lstStyle/>
          <a:p>
            <a:r>
              <a:rPr lang="en-NZ" b="1" u="sng" dirty="0">
                <a:solidFill>
                  <a:srgbClr val="FF0000"/>
                </a:solidFill>
                <a:latin typeface="Verdana" panose="020B0604030504040204" pitchFamily="34" charset="0"/>
                <a:ea typeface="Verdana" panose="020B0604030504040204" pitchFamily="34" charset="0"/>
              </a:rPr>
              <a:t>Quality Requirements </a:t>
            </a:r>
            <a:endParaRPr lang="en-AU" dirty="0"/>
          </a:p>
        </p:txBody>
      </p:sp>
    </p:spTree>
    <p:extLst>
      <p:ext uri="{BB962C8B-B14F-4D97-AF65-F5344CB8AC3E}">
        <p14:creationId xmlns:p14="http://schemas.microsoft.com/office/powerpoint/2010/main" val="330027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1202724"/>
          </a:xfrm>
          <a:prstGeom prst="rect">
            <a:avLst/>
          </a:prstGeom>
        </p:spPr>
      </p:pic>
      <p:sp>
        <p:nvSpPr>
          <p:cNvPr id="3" name="Rectangle 2"/>
          <p:cNvSpPr/>
          <p:nvPr/>
        </p:nvSpPr>
        <p:spPr>
          <a:xfrm>
            <a:off x="1000896" y="1839777"/>
            <a:ext cx="9938952" cy="3477875"/>
          </a:xfrm>
          <a:prstGeom prst="rect">
            <a:avLst/>
          </a:prstGeom>
        </p:spPr>
        <p:txBody>
          <a:bodyPr wrap="square">
            <a:spAutoFit/>
          </a:bodyPr>
          <a:lstStyle/>
          <a:p>
            <a:pPr algn="just"/>
            <a:r>
              <a:rPr lang="en-AU" sz="2000" dirty="0">
                <a:latin typeface="Verdana" panose="020B0604030504040204" pitchFamily="34" charset="0"/>
                <a:ea typeface="Verdana" panose="020B0604030504040204" pitchFamily="34" charset="0"/>
              </a:rPr>
              <a:t>NZGPIM assessment criteria provides a new section specifically for inspection and assessment of defects in newly constructed assets:</a:t>
            </a:r>
          </a:p>
          <a:p>
            <a:pPr algn="just"/>
            <a:endParaRPr lang="en-AU" sz="2000" dirty="0">
              <a:latin typeface="Verdana" panose="020B0604030504040204" pitchFamily="34" charset="0"/>
              <a:ea typeface="Verdana" panose="020B0604030504040204" pitchFamily="34" charset="0"/>
            </a:endParaRPr>
          </a:p>
          <a:p>
            <a:pPr marL="800100" lvl="1" indent="-342900" algn="just">
              <a:buFont typeface="Arial" panose="020B0604020202020204" pitchFamily="34" charset="0"/>
              <a:buChar char="•"/>
            </a:pPr>
            <a:r>
              <a:rPr lang="en-NZ" sz="2000" dirty="0">
                <a:latin typeface="Verdana" panose="020B0604030504040204" pitchFamily="34" charset="0"/>
                <a:ea typeface="Verdana" panose="020B0604030504040204" pitchFamily="34" charset="0"/>
              </a:rPr>
              <a:t>Based on typically acceptable </a:t>
            </a:r>
            <a:r>
              <a:rPr lang="en-NZ" sz="2000" i="1" u="sng" dirty="0">
                <a:solidFill>
                  <a:srgbClr val="FF0000"/>
                </a:solidFill>
                <a:latin typeface="Verdana" panose="020B0604030504040204" pitchFamily="34" charset="0"/>
                <a:ea typeface="Verdana" panose="020B0604030504040204" pitchFamily="34" charset="0"/>
              </a:rPr>
              <a:t>industry practices and standards</a:t>
            </a:r>
            <a:r>
              <a:rPr lang="en-NZ" sz="2000" dirty="0">
                <a:latin typeface="Verdana" panose="020B0604030504040204" pitchFamily="34" charset="0"/>
                <a:ea typeface="Verdana" panose="020B0604030504040204" pitchFamily="34" charset="0"/>
              </a:rPr>
              <a:t>.</a:t>
            </a:r>
          </a:p>
          <a:p>
            <a:pPr marL="800100" lvl="1" indent="-342900" algn="just">
              <a:buFont typeface="Arial" panose="020B0604020202020204" pitchFamily="34" charset="0"/>
              <a:buChar char="•"/>
            </a:pPr>
            <a:r>
              <a:rPr lang="en-NZ" sz="2000" i="1" u="sng" dirty="0">
                <a:solidFill>
                  <a:srgbClr val="FF0000"/>
                </a:solidFill>
                <a:latin typeface="Verdana" panose="020B0604030504040204" pitchFamily="34" charset="0"/>
                <a:ea typeface="Verdana" panose="020B0604030504040204" pitchFamily="34" charset="0"/>
              </a:rPr>
              <a:t>Site specific and local requirements </a:t>
            </a:r>
            <a:r>
              <a:rPr lang="en-NZ" sz="2000" dirty="0">
                <a:latin typeface="Verdana" panose="020B0604030504040204" pitchFamily="34" charset="0"/>
                <a:ea typeface="Verdana" panose="020B0604030504040204" pitchFamily="34" charset="0"/>
              </a:rPr>
              <a:t>are left to be verified by Engineering Assessment on case by case bases.</a:t>
            </a:r>
            <a:endParaRPr lang="en-AU" sz="2000" dirty="0">
              <a:latin typeface="Verdana" panose="020B0604030504040204" pitchFamily="34" charset="0"/>
              <a:ea typeface="Verdana" panose="020B0604030504040204" pitchFamily="34" charset="0"/>
            </a:endParaRPr>
          </a:p>
          <a:p>
            <a:pPr marL="800100" lvl="1" indent="-342900" algn="just">
              <a:buFont typeface="Arial" panose="020B0604020202020204" pitchFamily="34" charset="0"/>
              <a:buChar char="•"/>
            </a:pPr>
            <a:r>
              <a:rPr lang="en-AU" sz="2000" dirty="0">
                <a:latin typeface="Verdana" panose="020B0604030504040204" pitchFamily="34" charset="0"/>
                <a:ea typeface="Verdana" panose="020B0604030504040204" pitchFamily="34" charset="0"/>
              </a:rPr>
              <a:t>Presents a proposed </a:t>
            </a:r>
            <a:r>
              <a:rPr lang="en-AU" sz="2000" i="1" u="sng" dirty="0">
                <a:solidFill>
                  <a:srgbClr val="FF0000"/>
                </a:solidFill>
                <a:latin typeface="Verdana" panose="020B0604030504040204" pitchFamily="34" charset="0"/>
                <a:ea typeface="Verdana" panose="020B0604030504040204" pitchFamily="34" charset="0"/>
              </a:rPr>
              <a:t>procedure</a:t>
            </a:r>
            <a:r>
              <a:rPr lang="en-AU" sz="2000" dirty="0">
                <a:latin typeface="Verdana" panose="020B0604030504040204" pitchFamily="34" charset="0"/>
                <a:ea typeface="Verdana" panose="020B0604030504040204" pitchFamily="34" charset="0"/>
              </a:rPr>
              <a:t> for the industry to follow though the inspection and acceptance process. </a:t>
            </a:r>
          </a:p>
          <a:p>
            <a:pPr marL="800100" lvl="1" indent="-342900" algn="just">
              <a:buFont typeface="Arial" panose="020B0604020202020204" pitchFamily="34" charset="0"/>
              <a:buChar char="•"/>
            </a:pPr>
            <a:r>
              <a:rPr lang="en-AU" sz="2000" dirty="0">
                <a:latin typeface="Verdana" panose="020B0604030504040204" pitchFamily="34" charset="0"/>
                <a:ea typeface="Verdana" panose="020B0604030504040204" pitchFamily="34" charset="0"/>
              </a:rPr>
              <a:t>Deals with acceptance as a pure </a:t>
            </a:r>
            <a:r>
              <a:rPr lang="en-AU" sz="2000" i="1" u="sng" dirty="0">
                <a:solidFill>
                  <a:srgbClr val="FF0000"/>
                </a:solidFill>
                <a:latin typeface="Verdana" panose="020B0604030504040204" pitchFamily="34" charset="0"/>
                <a:ea typeface="Verdana" panose="020B0604030504040204" pitchFamily="34" charset="0"/>
              </a:rPr>
              <a:t>engineering process</a:t>
            </a:r>
            <a:r>
              <a:rPr lang="en-AU" sz="2000" dirty="0">
                <a:latin typeface="Verdana" panose="020B0604030504040204" pitchFamily="34" charset="0"/>
                <a:ea typeface="Verdana" panose="020B0604030504040204" pitchFamily="34" charset="0"/>
              </a:rPr>
              <a:t>, and it is up to the </a:t>
            </a:r>
            <a:r>
              <a:rPr lang="en-AU" sz="2000" i="1" u="sng" dirty="0">
                <a:solidFill>
                  <a:srgbClr val="FF0000"/>
                </a:solidFill>
                <a:latin typeface="Verdana" panose="020B0604030504040204" pitchFamily="34" charset="0"/>
                <a:ea typeface="Verdana" panose="020B0604030504040204" pitchFamily="34" charset="0"/>
              </a:rPr>
              <a:t>Engineer</a:t>
            </a:r>
            <a:r>
              <a:rPr lang="en-AU" sz="2000" dirty="0">
                <a:latin typeface="Verdana" panose="020B0604030504040204" pitchFamily="34" charset="0"/>
                <a:ea typeface="Verdana" panose="020B0604030504040204" pitchFamily="34" charset="0"/>
              </a:rPr>
              <a:t>, not the </a:t>
            </a:r>
            <a:r>
              <a:rPr lang="en-AU" sz="2000" i="1" u="sng" dirty="0">
                <a:latin typeface="Verdana" panose="020B0604030504040204" pitchFamily="34" charset="0"/>
                <a:ea typeface="Verdana" panose="020B0604030504040204" pitchFamily="34" charset="0"/>
              </a:rPr>
              <a:t>“Inspecting Technician” </a:t>
            </a:r>
            <a:r>
              <a:rPr lang="en-AU" sz="2000" dirty="0">
                <a:latin typeface="Verdana" panose="020B0604030504040204" pitchFamily="34" charset="0"/>
                <a:ea typeface="Verdana" panose="020B0604030504040204" pitchFamily="34" charset="0"/>
              </a:rPr>
              <a:t>to analyse the CCTV inspection footages and recommend future steps. </a:t>
            </a:r>
          </a:p>
        </p:txBody>
      </p:sp>
      <p:sp>
        <p:nvSpPr>
          <p:cNvPr id="5" name="Rectangle 4"/>
          <p:cNvSpPr/>
          <p:nvPr/>
        </p:nvSpPr>
        <p:spPr>
          <a:xfrm>
            <a:off x="2384854" y="1336584"/>
            <a:ext cx="7422292" cy="369332"/>
          </a:xfrm>
          <a:prstGeom prst="rect">
            <a:avLst/>
          </a:prstGeom>
        </p:spPr>
        <p:txBody>
          <a:bodyPr wrap="square">
            <a:spAutoFit/>
          </a:bodyPr>
          <a:lstStyle/>
          <a:p>
            <a:r>
              <a:rPr lang="en-AU" b="1" i="1" u="sng" dirty="0">
                <a:solidFill>
                  <a:srgbClr val="0070C0"/>
                </a:solidFill>
                <a:latin typeface="Verdana" panose="020B0604030504040204" pitchFamily="34" charset="0"/>
                <a:ea typeface="Verdana" panose="020B0604030504040204" pitchFamily="34" charset="0"/>
              </a:rPr>
              <a:t>New Zealand Gravity Pipe Inspection Manual (NZGPIM) </a:t>
            </a:r>
            <a:endParaRPr lang="en-AU" dirty="0">
              <a:solidFill>
                <a:srgbClr val="0070C0"/>
              </a:solidFill>
            </a:endParaRPr>
          </a:p>
        </p:txBody>
      </p:sp>
    </p:spTree>
    <p:extLst>
      <p:ext uri="{BB962C8B-B14F-4D97-AF65-F5344CB8AC3E}">
        <p14:creationId xmlns:p14="http://schemas.microsoft.com/office/powerpoint/2010/main" val="254651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1202724"/>
          </a:xfrm>
          <a:prstGeom prst="rect">
            <a:avLst/>
          </a:prstGeom>
        </p:spPr>
      </p:pic>
      <p:sp>
        <p:nvSpPr>
          <p:cNvPr id="3" name="TextBox 2"/>
          <p:cNvSpPr txBox="1"/>
          <p:nvPr/>
        </p:nvSpPr>
        <p:spPr>
          <a:xfrm>
            <a:off x="794951" y="2051220"/>
            <a:ext cx="10733903" cy="3416320"/>
          </a:xfrm>
          <a:prstGeom prst="rect">
            <a:avLst/>
          </a:prstGeom>
          <a:noFill/>
        </p:spPr>
        <p:txBody>
          <a:bodyPr wrap="square" rtlCol="0">
            <a:spAutoFit/>
          </a:bodyPr>
          <a:lstStyle/>
          <a:p>
            <a:r>
              <a:rPr lang="en-NZ" dirty="0">
                <a:latin typeface="Verdana" panose="020B0604030504040204" pitchFamily="34" charset="0"/>
                <a:ea typeface="Verdana" panose="020B0604030504040204" pitchFamily="34" charset="0"/>
              </a:rPr>
              <a:t>When the </a:t>
            </a:r>
            <a:r>
              <a:rPr lang="en-AU" b="1" i="1" u="sng" dirty="0">
                <a:latin typeface="Verdana" panose="020B0604030504040204" pitchFamily="34" charset="0"/>
                <a:ea typeface="Verdana" panose="020B0604030504040204" pitchFamily="34" charset="0"/>
              </a:rPr>
              <a:t>New Zealand Gravity Pipe Inspection Manual (NZGPIM)</a:t>
            </a:r>
            <a:r>
              <a:rPr lang="en-AU" dirty="0">
                <a:latin typeface="Verdana" panose="020B0604030504040204" pitchFamily="34" charset="0"/>
                <a:ea typeface="Verdana" panose="020B0604030504040204" pitchFamily="34" charset="0"/>
              </a:rPr>
              <a:t> is published and adopted by NZ Authorities, assessment and acceptance of new Stormwater Pipelines is proposed to be done typically based on the following requirements wherever applicable, in the following order of precedence:</a:t>
            </a:r>
          </a:p>
          <a:p>
            <a:endParaRPr lang="en-AU" dirty="0">
              <a:latin typeface="Verdana" panose="020B0604030504040204" pitchFamily="34" charset="0"/>
              <a:ea typeface="Verdana" panose="020B0604030504040204" pitchFamily="34" charset="0"/>
            </a:endParaRPr>
          </a:p>
          <a:p>
            <a:pPr lvl="1"/>
            <a:r>
              <a:rPr lang="en-AU" dirty="0">
                <a:latin typeface="Verdana" panose="020B0604030504040204" pitchFamily="34" charset="0"/>
                <a:ea typeface="Verdana" panose="020B0604030504040204" pitchFamily="34" charset="0"/>
              </a:rPr>
              <a:t>1.	Project Specifications and drawings</a:t>
            </a:r>
          </a:p>
          <a:p>
            <a:pPr lvl="1"/>
            <a:r>
              <a:rPr lang="en-AU" dirty="0">
                <a:latin typeface="Verdana" panose="020B0604030504040204" pitchFamily="34" charset="0"/>
                <a:ea typeface="Verdana" panose="020B0604030504040204" pitchFamily="34" charset="0"/>
              </a:rPr>
              <a:t>2.	Asset Owner’s Codes of Practice</a:t>
            </a:r>
          </a:p>
          <a:p>
            <a:pPr lvl="1"/>
            <a:r>
              <a:rPr lang="en-AU" dirty="0">
                <a:latin typeface="Verdana" panose="020B0604030504040204" pitchFamily="34" charset="0"/>
                <a:ea typeface="Verdana" panose="020B0604030504040204" pitchFamily="34" charset="0"/>
              </a:rPr>
              <a:t>3.	</a:t>
            </a:r>
            <a:r>
              <a:rPr lang="en-AU" b="1" i="1" u="sng" dirty="0">
                <a:solidFill>
                  <a:srgbClr val="FF0000"/>
                </a:solidFill>
                <a:latin typeface="Verdana" panose="020B0604030504040204" pitchFamily="34" charset="0"/>
                <a:ea typeface="Verdana" panose="020B0604030504040204" pitchFamily="34" charset="0"/>
              </a:rPr>
              <a:t>New Zealand Gravity Pipe Inspection Manual</a:t>
            </a:r>
          </a:p>
          <a:p>
            <a:pPr lvl="1"/>
            <a:r>
              <a:rPr lang="en-AU" dirty="0">
                <a:latin typeface="Verdana" panose="020B0604030504040204" pitchFamily="34" charset="0"/>
                <a:ea typeface="Verdana" panose="020B0604030504040204" pitchFamily="34" charset="0"/>
              </a:rPr>
              <a:t>4.	Pipe manufacturer’s recommendations, manuals, and trade associations literature</a:t>
            </a:r>
          </a:p>
          <a:p>
            <a:pPr lvl="1"/>
            <a:r>
              <a:rPr lang="en-AU" dirty="0">
                <a:latin typeface="Verdana" panose="020B0604030504040204" pitchFamily="34" charset="0"/>
                <a:ea typeface="Verdana" panose="020B0604030504040204" pitchFamily="34" charset="0"/>
              </a:rPr>
              <a:t>5.	International Specifications, research work and case studies.</a:t>
            </a:r>
          </a:p>
          <a:p>
            <a:pPr lvl="1"/>
            <a:r>
              <a:rPr lang="en-AU" dirty="0">
                <a:latin typeface="Verdana" panose="020B0604030504040204" pitchFamily="34" charset="0"/>
                <a:ea typeface="Verdana" panose="020B0604030504040204" pitchFamily="34" charset="0"/>
              </a:rPr>
              <a:t>6.	Engineering Experience.</a:t>
            </a:r>
          </a:p>
          <a:p>
            <a:endParaRPr lang="en-AU" dirty="0">
              <a:latin typeface="Verdana" panose="020B0604030504040204" pitchFamily="34" charset="0"/>
              <a:ea typeface="Verdana" panose="020B0604030504040204" pitchFamily="34" charset="0"/>
            </a:endParaRPr>
          </a:p>
        </p:txBody>
      </p:sp>
      <p:sp>
        <p:nvSpPr>
          <p:cNvPr id="4" name="Rectangle 3"/>
          <p:cNvSpPr/>
          <p:nvPr/>
        </p:nvSpPr>
        <p:spPr>
          <a:xfrm>
            <a:off x="2170671" y="1526054"/>
            <a:ext cx="7422292" cy="369332"/>
          </a:xfrm>
          <a:prstGeom prst="rect">
            <a:avLst/>
          </a:prstGeom>
        </p:spPr>
        <p:txBody>
          <a:bodyPr wrap="square">
            <a:spAutoFit/>
          </a:bodyPr>
          <a:lstStyle/>
          <a:p>
            <a:r>
              <a:rPr lang="en-AU" b="1" i="1" u="sng" dirty="0">
                <a:solidFill>
                  <a:srgbClr val="0070C0"/>
                </a:solidFill>
                <a:latin typeface="Verdana" panose="020B0604030504040204" pitchFamily="34" charset="0"/>
                <a:ea typeface="Verdana" panose="020B0604030504040204" pitchFamily="34" charset="0"/>
              </a:rPr>
              <a:t>New Zealand Gravity Pipe Inspection Manual (NZGPIM) </a:t>
            </a:r>
            <a:endParaRPr lang="en-AU" dirty="0">
              <a:solidFill>
                <a:srgbClr val="0070C0"/>
              </a:solidFill>
            </a:endParaRPr>
          </a:p>
        </p:txBody>
      </p:sp>
    </p:spTree>
    <p:extLst>
      <p:ext uri="{BB962C8B-B14F-4D97-AF65-F5344CB8AC3E}">
        <p14:creationId xmlns:p14="http://schemas.microsoft.com/office/powerpoint/2010/main" val="127458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1201016"/>
          </a:xfrm>
          <a:prstGeom prst="rect">
            <a:avLst/>
          </a:prstGeom>
        </p:spPr>
      </p:pic>
      <p:sp>
        <p:nvSpPr>
          <p:cNvPr id="3" name="Rectangle 2"/>
          <p:cNvSpPr/>
          <p:nvPr/>
        </p:nvSpPr>
        <p:spPr>
          <a:xfrm>
            <a:off x="3233677" y="1305284"/>
            <a:ext cx="6168429" cy="369332"/>
          </a:xfrm>
          <a:prstGeom prst="rect">
            <a:avLst/>
          </a:prstGeom>
        </p:spPr>
        <p:txBody>
          <a:bodyPr wrap="square">
            <a:spAutoFit/>
          </a:bodyPr>
          <a:lstStyle/>
          <a:p>
            <a:r>
              <a:rPr lang="en-AU" b="1" i="1" u="sng" dirty="0">
                <a:solidFill>
                  <a:srgbClr val="0070C0"/>
                </a:solidFill>
                <a:latin typeface="Verdana" panose="020B0604030504040204" pitchFamily="34" charset="0"/>
                <a:ea typeface="Verdana" panose="020B0604030504040204" pitchFamily="34" charset="0"/>
              </a:rPr>
              <a:t>New Pipelines Quality Objectives</a:t>
            </a:r>
            <a:endParaRPr lang="en-AU" dirty="0">
              <a:solidFill>
                <a:srgbClr val="0070C0"/>
              </a:solidFill>
            </a:endParaRPr>
          </a:p>
        </p:txBody>
      </p:sp>
      <p:sp>
        <p:nvSpPr>
          <p:cNvPr id="4" name="TextBox 3"/>
          <p:cNvSpPr txBox="1"/>
          <p:nvPr/>
        </p:nvSpPr>
        <p:spPr>
          <a:xfrm>
            <a:off x="843602" y="1778884"/>
            <a:ext cx="10318667" cy="6093976"/>
          </a:xfrm>
          <a:prstGeom prst="rect">
            <a:avLst/>
          </a:prstGeom>
          <a:noFill/>
        </p:spPr>
        <p:txBody>
          <a:bodyPr wrap="square" rtlCol="0">
            <a:spAutoFit/>
          </a:bodyPr>
          <a:lstStyle/>
          <a:p>
            <a:pPr lvl="1" algn="just">
              <a:spcAft>
                <a:spcPts val="1200"/>
              </a:spcAft>
            </a:pPr>
            <a:r>
              <a:rPr lang="en-US" b="1" dirty="0">
                <a:ln w="9525">
                  <a:solidFill>
                    <a:schemeClr val="bg1"/>
                  </a:solidFill>
                  <a:prstDash val="solid"/>
                </a:ln>
                <a:solidFill>
                  <a:srgbClr val="00B050"/>
                </a:solidFill>
                <a:latin typeface="Verdana" panose="020B0604030504040204" pitchFamily="34" charset="0"/>
                <a:ea typeface="Verdana" panose="020B0604030504040204" pitchFamily="34" charset="0"/>
              </a:rPr>
              <a:t>1. Not adversely affect the environment by:</a:t>
            </a:r>
            <a:endParaRPr lang="en-AU" b="1" dirty="0">
              <a:ln w="9525">
                <a:solidFill>
                  <a:schemeClr val="bg1"/>
                </a:solidFill>
                <a:prstDash val="solid"/>
              </a:ln>
              <a:solidFill>
                <a:srgbClr val="00B050"/>
              </a:solidFill>
              <a:latin typeface="Verdana" panose="020B0604030504040204" pitchFamily="34" charset="0"/>
              <a:ea typeface="Verdana" panose="020B0604030504040204" pitchFamily="34" charset="0"/>
            </a:endParaRPr>
          </a:p>
          <a:p>
            <a:pPr marL="914400" lvl="1" algn="just">
              <a:spcAft>
                <a:spcPts val="600"/>
              </a:spcAft>
            </a:pPr>
            <a:r>
              <a:rPr lang="en-US" dirty="0">
                <a:latin typeface="Verdana" panose="020B0604030504040204" pitchFamily="34" charset="0"/>
                <a:ea typeface="Verdana" panose="020B0604030504040204" pitchFamily="34" charset="0"/>
              </a:rPr>
              <a:t>•	Causing flooding</a:t>
            </a:r>
            <a:endParaRPr lang="en-AU" dirty="0">
              <a:latin typeface="Verdana" panose="020B0604030504040204" pitchFamily="34" charset="0"/>
              <a:ea typeface="Verdana" panose="020B0604030504040204" pitchFamily="34" charset="0"/>
            </a:endParaRPr>
          </a:p>
          <a:p>
            <a:pPr marL="914400" lvl="1" algn="just">
              <a:spcAft>
                <a:spcPts val="600"/>
              </a:spcAft>
            </a:pPr>
            <a:r>
              <a:rPr lang="en-US" dirty="0">
                <a:latin typeface="Verdana" panose="020B0604030504040204" pitchFamily="34" charset="0"/>
                <a:ea typeface="Verdana" panose="020B0604030504040204" pitchFamily="34" charset="0"/>
              </a:rPr>
              <a:t>•	Contaminating or damaging receiving watercourses</a:t>
            </a:r>
            <a:endParaRPr lang="en-AU" dirty="0">
              <a:latin typeface="Verdana" panose="020B0604030504040204" pitchFamily="34" charset="0"/>
              <a:ea typeface="Verdana" panose="020B0604030504040204" pitchFamily="34" charset="0"/>
            </a:endParaRPr>
          </a:p>
          <a:p>
            <a:pPr marL="914400" lvl="1" algn="just">
              <a:spcAft>
                <a:spcPts val="600"/>
              </a:spcAft>
            </a:pPr>
            <a:r>
              <a:rPr lang="en-US" dirty="0">
                <a:latin typeface="Verdana" panose="020B0604030504040204" pitchFamily="34" charset="0"/>
                <a:ea typeface="Verdana" panose="020B0604030504040204" pitchFamily="34" charset="0"/>
              </a:rPr>
              <a:t>•	Contaminating groundwater</a:t>
            </a:r>
            <a:endParaRPr lang="en-AU" dirty="0">
              <a:latin typeface="Verdana" panose="020B0604030504040204" pitchFamily="34" charset="0"/>
              <a:ea typeface="Verdana" panose="020B0604030504040204" pitchFamily="34" charset="0"/>
            </a:endParaRPr>
          </a:p>
          <a:p>
            <a:pPr marL="914400" lvl="1" algn="just">
              <a:spcAft>
                <a:spcPts val="600"/>
              </a:spcAft>
            </a:pPr>
            <a:r>
              <a:rPr lang="en-US" dirty="0">
                <a:latin typeface="Verdana" panose="020B0604030504040204" pitchFamily="34" charset="0"/>
                <a:ea typeface="Verdana" panose="020B0604030504040204" pitchFamily="34" charset="0"/>
              </a:rPr>
              <a:t>•	Causing odors or producing corrosive gases.</a:t>
            </a:r>
            <a:endParaRPr lang="en-AU" dirty="0">
              <a:latin typeface="Verdana" panose="020B0604030504040204" pitchFamily="34" charset="0"/>
              <a:ea typeface="Verdana" panose="020B0604030504040204" pitchFamily="34" charset="0"/>
            </a:endParaRPr>
          </a:p>
          <a:p>
            <a:pPr marL="800100" lvl="1" indent="-342900" algn="just">
              <a:spcAft>
                <a:spcPts val="1200"/>
              </a:spcAft>
              <a:buAutoNum type="arabicPeriod" startAt="2"/>
            </a:pPr>
            <a:r>
              <a:rPr lang="en-US" b="1" dirty="0">
                <a:solidFill>
                  <a:srgbClr val="C00000"/>
                </a:solidFill>
                <a:latin typeface="Verdana" panose="020B0604030504040204" pitchFamily="34" charset="0"/>
                <a:ea typeface="Verdana" panose="020B0604030504040204" pitchFamily="34" charset="0"/>
              </a:rPr>
              <a:t>Structural integrity under design loads</a:t>
            </a:r>
          </a:p>
          <a:p>
            <a:pPr marL="800100" lvl="1" indent="-342900" algn="just">
              <a:spcAft>
                <a:spcPts val="1200"/>
              </a:spcAft>
              <a:buAutoNum type="arabicPeriod" startAt="2"/>
            </a:pPr>
            <a:r>
              <a:rPr lang="en-AU" b="1" dirty="0">
                <a:ln w="9525">
                  <a:solidFill>
                    <a:schemeClr val="bg1"/>
                  </a:solidFill>
                  <a:prstDash val="solid"/>
                </a:ln>
                <a:latin typeface="Verdana" panose="020B0604030504040204" pitchFamily="34" charset="0"/>
                <a:ea typeface="Verdana" panose="020B0604030504040204" pitchFamily="34" charset="0"/>
              </a:rPr>
              <a:t>Durability to achieve design life</a:t>
            </a:r>
          </a:p>
          <a:p>
            <a:pPr marL="800100" lvl="1" indent="-342900" algn="just">
              <a:spcAft>
                <a:spcPts val="1200"/>
              </a:spcAft>
              <a:buAutoNum type="arabicPeriod" startAt="2"/>
            </a:pPr>
            <a:r>
              <a:rPr lang="en-US" b="1" dirty="0">
                <a:ln w="9525">
                  <a:solidFill>
                    <a:schemeClr val="bg1"/>
                  </a:solidFill>
                  <a:prstDash val="solid"/>
                </a:ln>
                <a:solidFill>
                  <a:schemeClr val="accent1">
                    <a:lumMod val="50000"/>
                  </a:schemeClr>
                </a:solidFill>
                <a:latin typeface="Verdana" panose="020B0604030504040204" pitchFamily="34" charset="0"/>
                <a:ea typeface="Verdana" panose="020B0604030504040204" pitchFamily="34" charset="0"/>
              </a:rPr>
              <a:t>Water tightness to specified level</a:t>
            </a:r>
          </a:p>
          <a:p>
            <a:pPr marL="800100" lvl="1" indent="-342900" algn="just">
              <a:spcAft>
                <a:spcPts val="1200"/>
              </a:spcAft>
              <a:buFontTx/>
              <a:buAutoNum type="arabicPeriod" startAt="2"/>
            </a:pPr>
            <a:r>
              <a:rPr lang="en-US" b="1" dirty="0">
                <a:ln w="9525">
                  <a:solidFill>
                    <a:schemeClr val="bg1"/>
                  </a:solidFill>
                  <a:prstDash val="solid"/>
                </a:ln>
                <a:latin typeface="Verdana" panose="020B0604030504040204" pitchFamily="34" charset="0"/>
                <a:ea typeface="Verdana" panose="020B0604030504040204" pitchFamily="34" charset="0"/>
              </a:rPr>
              <a:t>Ability to be maintained as planned</a:t>
            </a:r>
          </a:p>
          <a:p>
            <a:pPr marL="800100" lvl="1" indent="-342900" algn="just">
              <a:spcAft>
                <a:spcPts val="1200"/>
              </a:spcAft>
              <a:buFontTx/>
              <a:buAutoNum type="arabicPeriod" startAt="2"/>
            </a:pPr>
            <a:r>
              <a:rPr lang="en-US" b="1" dirty="0">
                <a:solidFill>
                  <a:srgbClr val="C00000"/>
                </a:solidFill>
                <a:latin typeface="Verdana" panose="020B0604030504040204" pitchFamily="34" charset="0"/>
                <a:ea typeface="Verdana" panose="020B0604030504040204" pitchFamily="34" charset="0"/>
              </a:rPr>
              <a:t>Does not adversely affect adjacent soil, structures and utility services</a:t>
            </a:r>
          </a:p>
          <a:p>
            <a:pPr marL="800100" lvl="1" indent="-342900" algn="just">
              <a:spcAft>
                <a:spcPts val="1200"/>
              </a:spcAft>
              <a:buFontTx/>
              <a:buAutoNum type="arabicPeriod" startAt="2"/>
            </a:pPr>
            <a:r>
              <a:rPr lang="en-US" b="1" dirty="0">
                <a:ln w="9525">
                  <a:solidFill>
                    <a:schemeClr val="bg1"/>
                  </a:solidFill>
                  <a:prstDash val="solid"/>
                </a:ln>
                <a:solidFill>
                  <a:srgbClr val="0070C0"/>
                </a:solidFill>
                <a:latin typeface="Verdana" panose="020B0604030504040204" pitchFamily="34" charset="0"/>
                <a:ea typeface="Verdana" panose="020B0604030504040204" pitchFamily="34" charset="0"/>
              </a:rPr>
              <a:t>Maintaining design flow.</a:t>
            </a:r>
            <a:endParaRPr lang="en-AU" b="1" dirty="0">
              <a:ln w="9525">
                <a:solidFill>
                  <a:schemeClr val="bg1"/>
                </a:solidFill>
                <a:prstDash val="solid"/>
              </a:ln>
              <a:solidFill>
                <a:srgbClr val="0070C0"/>
              </a:solidFill>
              <a:latin typeface="Verdana" panose="020B0604030504040204" pitchFamily="34" charset="0"/>
              <a:ea typeface="Verdana" panose="020B0604030504040204" pitchFamily="34" charset="0"/>
            </a:endParaRPr>
          </a:p>
          <a:p>
            <a:pPr lvl="1" algn="just">
              <a:spcAft>
                <a:spcPts val="1200"/>
              </a:spcAft>
            </a:pPr>
            <a:endParaRPr lang="en-AU" b="1" dirty="0">
              <a:solidFill>
                <a:srgbClr val="C00000"/>
              </a:solidFill>
              <a:latin typeface="Verdana" panose="020B0604030504040204" pitchFamily="34" charset="0"/>
              <a:ea typeface="Verdana" panose="020B0604030504040204" pitchFamily="34" charset="0"/>
            </a:endParaRPr>
          </a:p>
          <a:p>
            <a:pPr marL="800100" lvl="1" indent="-342900" algn="just">
              <a:spcAft>
                <a:spcPts val="1200"/>
              </a:spcAft>
              <a:buFontTx/>
              <a:buAutoNum type="arabicPeriod" startAt="2"/>
            </a:pPr>
            <a:endParaRPr lang="en-AU" b="1" dirty="0">
              <a:ln w="9525">
                <a:solidFill>
                  <a:schemeClr val="bg1"/>
                </a:solidFill>
                <a:prstDash val="solid"/>
              </a:ln>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endParaRPr>
          </a:p>
          <a:p>
            <a:pPr marL="800100" lvl="1" indent="-342900" algn="just">
              <a:spcAft>
                <a:spcPts val="1200"/>
              </a:spcAft>
              <a:buAutoNum type="arabicPeriod" startAt="2"/>
            </a:pPr>
            <a:endParaRPr lang="en-US" b="1" dirty="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endParaRPr>
          </a:p>
          <a:p>
            <a:pPr marL="800100" lvl="1" indent="-342900" algn="just">
              <a:spcAft>
                <a:spcPts val="1200"/>
              </a:spcAft>
              <a:buAutoNum type="arabicPeriod" startAt="2"/>
            </a:pPr>
            <a:endParaRPr lang="en-AU" b="1" dirty="0">
              <a:ln w="9525">
                <a:solidFill>
                  <a:schemeClr val="bg1"/>
                </a:solidFill>
                <a:prstDash val="solid"/>
              </a:ln>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2133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1201016"/>
          </a:xfrm>
          <a:prstGeom prst="rect">
            <a:avLst/>
          </a:prstGeom>
        </p:spPr>
      </p:pic>
      <p:sp>
        <p:nvSpPr>
          <p:cNvPr id="6" name="Rectangle 5"/>
          <p:cNvSpPr/>
          <p:nvPr/>
        </p:nvSpPr>
        <p:spPr>
          <a:xfrm>
            <a:off x="2981567" y="1375889"/>
            <a:ext cx="6672649" cy="369332"/>
          </a:xfrm>
          <a:prstGeom prst="rect">
            <a:avLst/>
          </a:prstGeom>
        </p:spPr>
        <p:txBody>
          <a:bodyPr wrap="square">
            <a:spAutoFit/>
          </a:bodyPr>
          <a:lstStyle/>
          <a:p>
            <a:pPr lvl="0" algn="just">
              <a:spcBef>
                <a:spcPts val="1200"/>
              </a:spcBef>
              <a:spcAft>
                <a:spcPts val="1200"/>
              </a:spcAft>
              <a:tabLst>
                <a:tab pos="540385" algn="l"/>
              </a:tabLst>
            </a:pPr>
            <a:r>
              <a:rPr lang="en-US" b="1" i="1" u="sng" kern="1400" dirty="0">
                <a:solidFill>
                  <a:srgbClr val="0070C0"/>
                </a:solidFill>
                <a:latin typeface="Verdana" panose="020B0604030504040204" pitchFamily="34" charset="0"/>
                <a:cs typeface="Times New Roman" panose="02020603050405020304" pitchFamily="18" charset="0"/>
              </a:rPr>
              <a:t>Available Testing and Assessment Methods</a:t>
            </a:r>
            <a:endParaRPr lang="en-AU" b="1" i="1" u="sng" kern="1400" dirty="0">
              <a:solidFill>
                <a:srgbClr val="0070C0"/>
              </a:solidFill>
              <a:effectLst/>
              <a:latin typeface="Arial" panose="020B0604020202020204" pitchFamily="34" charset="0"/>
              <a:cs typeface="Times New Roman" panose="02020603050405020304" pitchFamily="18" charset="0"/>
            </a:endParaRPr>
          </a:p>
        </p:txBody>
      </p:sp>
      <p:sp>
        <p:nvSpPr>
          <p:cNvPr id="7" name="TextBox 6"/>
          <p:cNvSpPr txBox="1"/>
          <p:nvPr/>
        </p:nvSpPr>
        <p:spPr>
          <a:xfrm>
            <a:off x="1614616" y="1920094"/>
            <a:ext cx="9176951" cy="4918398"/>
          </a:xfrm>
          <a:prstGeom prst="rect">
            <a:avLst/>
          </a:prstGeom>
          <a:noFill/>
        </p:spPr>
        <p:txBody>
          <a:bodyPr wrap="square" rtlCol="0">
            <a:spAutoFit/>
          </a:bodyPr>
          <a:lstStyle/>
          <a:p>
            <a:pPr marL="342900" indent="-342900">
              <a:lnSpc>
                <a:spcPct val="300000"/>
              </a:lnSpc>
              <a:buFont typeface="+mj-lt"/>
              <a:buAutoNum type="arabicPeriod"/>
            </a:pPr>
            <a:r>
              <a:rPr lang="en-US" b="1" cap="all" dirty="0">
                <a:latin typeface="Verdana" panose="020B0604030504040204" pitchFamily="34" charset="0"/>
                <a:ea typeface="Verdana" panose="020B0604030504040204" pitchFamily="34" charset="0"/>
              </a:rPr>
              <a:t>Hydrostatic test</a:t>
            </a:r>
            <a:endParaRPr lang="en-AU" b="1" cap="all" dirty="0">
              <a:latin typeface="Verdana" panose="020B0604030504040204" pitchFamily="34" charset="0"/>
              <a:ea typeface="Verdana" panose="020B0604030504040204" pitchFamily="34" charset="0"/>
            </a:endParaRPr>
          </a:p>
          <a:p>
            <a:pPr marL="342900" indent="-342900">
              <a:lnSpc>
                <a:spcPct val="300000"/>
              </a:lnSpc>
              <a:buFont typeface="+mj-lt"/>
              <a:buAutoNum type="arabicPeriod"/>
            </a:pPr>
            <a:r>
              <a:rPr lang="en-US" b="1" cap="all" dirty="0">
                <a:latin typeface="Verdana" panose="020B0604030504040204" pitchFamily="34" charset="0"/>
                <a:ea typeface="Verdana" panose="020B0604030504040204" pitchFamily="34" charset="0"/>
              </a:rPr>
              <a:t>Air pressure test</a:t>
            </a:r>
            <a:endParaRPr lang="en-AU" b="1" cap="all" dirty="0">
              <a:latin typeface="Verdana" panose="020B0604030504040204" pitchFamily="34" charset="0"/>
              <a:ea typeface="Verdana" panose="020B0604030504040204" pitchFamily="34" charset="0"/>
            </a:endParaRPr>
          </a:p>
          <a:p>
            <a:pPr marL="342900" indent="-342900">
              <a:lnSpc>
                <a:spcPct val="300000"/>
              </a:lnSpc>
              <a:buFont typeface="+mj-lt"/>
              <a:buAutoNum type="arabicPeriod"/>
            </a:pPr>
            <a:r>
              <a:rPr lang="en-US" b="1" cap="all" dirty="0">
                <a:latin typeface="Verdana" panose="020B0604030504040204" pitchFamily="34" charset="0"/>
                <a:ea typeface="Verdana" panose="020B0604030504040204" pitchFamily="34" charset="0"/>
              </a:rPr>
              <a:t>INVASIVE AND DESTRUCTIVE TESTING</a:t>
            </a:r>
            <a:endParaRPr lang="en-AU" b="1" cap="all" dirty="0">
              <a:latin typeface="Verdana" panose="020B0604030504040204" pitchFamily="34" charset="0"/>
              <a:ea typeface="Verdana" panose="020B0604030504040204" pitchFamily="34" charset="0"/>
            </a:endParaRPr>
          </a:p>
          <a:p>
            <a:pPr marL="342900" indent="-342900">
              <a:lnSpc>
                <a:spcPct val="300000"/>
              </a:lnSpc>
              <a:buFont typeface="+mj-lt"/>
              <a:buAutoNum type="arabicPeriod"/>
            </a:pPr>
            <a:r>
              <a:rPr lang="en-US" b="1" cap="all" dirty="0">
                <a:latin typeface="Verdana" panose="020B0604030504040204" pitchFamily="34" charset="0"/>
                <a:ea typeface="Verdana" panose="020B0604030504040204" pitchFamily="34" charset="0"/>
              </a:rPr>
              <a:t>CCTV INSPECTION</a:t>
            </a:r>
            <a:endParaRPr lang="en-AU" b="1" cap="all" dirty="0">
              <a:latin typeface="Verdana" panose="020B0604030504040204" pitchFamily="34" charset="0"/>
              <a:ea typeface="Verdana" panose="020B0604030504040204" pitchFamily="34" charset="0"/>
            </a:endParaRPr>
          </a:p>
          <a:p>
            <a:pPr marL="342900" indent="-342900">
              <a:lnSpc>
                <a:spcPct val="300000"/>
              </a:lnSpc>
              <a:buFont typeface="+mj-lt"/>
              <a:buAutoNum type="arabicPeriod"/>
            </a:pPr>
            <a:r>
              <a:rPr lang="en-US" b="1" cap="all" dirty="0">
                <a:latin typeface="Verdana" panose="020B0604030504040204" pitchFamily="34" charset="0"/>
                <a:ea typeface="Verdana" panose="020B0604030504040204" pitchFamily="34" charset="0"/>
              </a:rPr>
              <a:t>laser profiling or proving pigs</a:t>
            </a:r>
            <a:endParaRPr lang="en-AU" b="1" cap="all" dirty="0">
              <a:latin typeface="Verdana" panose="020B0604030504040204" pitchFamily="34" charset="0"/>
              <a:ea typeface="Verdana" panose="020B0604030504040204" pitchFamily="34" charset="0"/>
            </a:endParaRPr>
          </a:p>
          <a:p>
            <a:pPr>
              <a:lnSpc>
                <a:spcPct val="300000"/>
              </a:lnSpc>
            </a:pPr>
            <a:endParaRPr lang="en-AU" dirty="0">
              <a:latin typeface="Verdana" panose="020B0604030504040204" pitchFamily="34" charset="0"/>
              <a:ea typeface="Verdana" panose="020B0604030504040204" pitchFamily="34" charset="0"/>
            </a:endParaRPr>
          </a:p>
        </p:txBody>
      </p:sp>
      <p:pic>
        <p:nvPicPr>
          <p:cNvPr id="8" name="Picture 7"/>
          <p:cNvPicPr>
            <a:picLocks noChangeAspect="1"/>
          </p:cNvPicPr>
          <p:nvPr/>
        </p:nvPicPr>
        <p:blipFill>
          <a:blip r:embed="rId3"/>
          <a:stretch>
            <a:fillRect/>
          </a:stretch>
        </p:blipFill>
        <p:spPr>
          <a:xfrm>
            <a:off x="5331254" y="2274648"/>
            <a:ext cx="3359665" cy="1341235"/>
          </a:xfrm>
          <a:prstGeom prst="rect">
            <a:avLst/>
          </a:prstGeom>
        </p:spPr>
      </p:pic>
      <p:pic>
        <p:nvPicPr>
          <p:cNvPr id="9" name="Picture 8"/>
          <p:cNvPicPr>
            <a:picLocks noChangeAspect="1"/>
          </p:cNvPicPr>
          <p:nvPr/>
        </p:nvPicPr>
        <p:blipFill>
          <a:blip r:embed="rId4"/>
          <a:stretch>
            <a:fillRect/>
          </a:stretch>
        </p:blipFill>
        <p:spPr>
          <a:xfrm>
            <a:off x="9049265" y="2677284"/>
            <a:ext cx="2502929" cy="1877197"/>
          </a:xfrm>
          <a:prstGeom prst="rect">
            <a:avLst/>
          </a:prstGeom>
        </p:spPr>
      </p:pic>
      <p:pic>
        <p:nvPicPr>
          <p:cNvPr id="10" name="Picture 9"/>
          <p:cNvPicPr>
            <a:picLocks noChangeAspect="1"/>
          </p:cNvPicPr>
          <p:nvPr/>
        </p:nvPicPr>
        <p:blipFill>
          <a:blip r:embed="rId5"/>
          <a:stretch>
            <a:fillRect/>
          </a:stretch>
        </p:blipFill>
        <p:spPr>
          <a:xfrm>
            <a:off x="8914841" y="4746665"/>
            <a:ext cx="2771775" cy="1647825"/>
          </a:xfrm>
          <a:prstGeom prst="rect">
            <a:avLst/>
          </a:prstGeom>
        </p:spPr>
      </p:pic>
      <p:pic>
        <p:nvPicPr>
          <p:cNvPr id="12" name="Picture 11"/>
          <p:cNvPicPr>
            <a:picLocks noChangeAspect="1"/>
          </p:cNvPicPr>
          <p:nvPr/>
        </p:nvPicPr>
        <p:blipFill>
          <a:blip r:embed="rId6"/>
          <a:stretch>
            <a:fillRect/>
          </a:stretch>
        </p:blipFill>
        <p:spPr>
          <a:xfrm>
            <a:off x="6758715" y="4442122"/>
            <a:ext cx="1395499" cy="1068704"/>
          </a:xfrm>
          <a:prstGeom prst="rect">
            <a:avLst/>
          </a:prstGeom>
        </p:spPr>
      </p:pic>
    </p:spTree>
    <p:extLst>
      <p:ext uri="{BB962C8B-B14F-4D97-AF65-F5344CB8AC3E}">
        <p14:creationId xmlns:p14="http://schemas.microsoft.com/office/powerpoint/2010/main" val="149979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1201016"/>
          </a:xfrm>
          <a:prstGeom prst="rect">
            <a:avLst/>
          </a:prstGeom>
        </p:spPr>
      </p:pic>
      <p:sp>
        <p:nvSpPr>
          <p:cNvPr id="3" name="Rectangle 2"/>
          <p:cNvSpPr/>
          <p:nvPr/>
        </p:nvSpPr>
        <p:spPr>
          <a:xfrm>
            <a:off x="3461832" y="1282481"/>
            <a:ext cx="5269391" cy="369332"/>
          </a:xfrm>
          <a:prstGeom prst="rect">
            <a:avLst/>
          </a:prstGeom>
        </p:spPr>
        <p:txBody>
          <a:bodyPr wrap="none">
            <a:spAutoFit/>
          </a:bodyPr>
          <a:lstStyle/>
          <a:p>
            <a:pPr lvl="0" algn="just">
              <a:spcBef>
                <a:spcPts val="1200"/>
              </a:spcBef>
              <a:spcAft>
                <a:spcPts val="1200"/>
              </a:spcAft>
              <a:tabLst>
                <a:tab pos="540385" algn="l"/>
              </a:tabLst>
            </a:pPr>
            <a:r>
              <a:rPr lang="en-US" b="1" i="1" u="sng" kern="1400" cap="all" dirty="0">
                <a:solidFill>
                  <a:srgbClr val="0070C0"/>
                </a:solidFill>
                <a:latin typeface="Verdana" panose="020B0604030504040204" pitchFamily="34" charset="0"/>
                <a:cs typeface="Times New Roman" panose="02020603050405020304" pitchFamily="18" charset="0"/>
              </a:rPr>
              <a:t>CCTV inspection and Assessments </a:t>
            </a:r>
            <a:endParaRPr lang="en-AU" b="1" i="1" u="sng" kern="1400" cap="all" dirty="0">
              <a:solidFill>
                <a:srgbClr val="0070C0"/>
              </a:solidFill>
              <a:effectLst/>
              <a:latin typeface="Arial" panose="020B0604020202020204" pitchFamily="34" charset="0"/>
              <a:cs typeface="Times New Roman" panose="02020603050405020304" pitchFamily="18" charset="0"/>
            </a:endParaRPr>
          </a:p>
        </p:txBody>
      </p:sp>
      <p:sp>
        <p:nvSpPr>
          <p:cNvPr id="4" name="Rectangle 3"/>
          <p:cNvSpPr/>
          <p:nvPr/>
        </p:nvSpPr>
        <p:spPr>
          <a:xfrm>
            <a:off x="65903" y="1733278"/>
            <a:ext cx="8442899" cy="369332"/>
          </a:xfrm>
          <a:prstGeom prst="rect">
            <a:avLst/>
          </a:prstGeom>
        </p:spPr>
        <p:txBody>
          <a:bodyPr wrap="square">
            <a:spAutoFit/>
          </a:bodyPr>
          <a:lstStyle/>
          <a:p>
            <a:pPr marL="742950" lvl="1" indent="-285750" algn="just">
              <a:spcAft>
                <a:spcPts val="600"/>
              </a:spcAft>
              <a:buFont typeface="+mj-lt"/>
              <a:buAutoNum type="arabicPeriod"/>
              <a:tabLst>
                <a:tab pos="540385" algn="l"/>
              </a:tabLst>
            </a:pPr>
            <a:r>
              <a:rPr lang="en-US" b="1" dirty="0">
                <a:latin typeface="Verdana" panose="020B0604030504040204" pitchFamily="34" charset="0"/>
                <a:cs typeface="Times New Roman" panose="02020603050405020304" pitchFamily="18" charset="0"/>
              </a:rPr>
              <a:t>Preliminary CCTV Operator’s Observations and Logs</a:t>
            </a:r>
            <a:endParaRPr lang="en-AU" b="1" dirty="0">
              <a:effectLst/>
              <a:latin typeface="Arial" panose="020B0604020202020204" pitchFamily="34" charset="0"/>
              <a:cs typeface="Times New Roman" panose="02020603050405020304" pitchFamily="18" charset="0"/>
            </a:endParaRPr>
          </a:p>
        </p:txBody>
      </p:sp>
      <p:sp>
        <p:nvSpPr>
          <p:cNvPr id="5" name="Rectangle 4"/>
          <p:cNvSpPr/>
          <p:nvPr/>
        </p:nvSpPr>
        <p:spPr>
          <a:xfrm>
            <a:off x="874269" y="2153297"/>
            <a:ext cx="11211696" cy="4378250"/>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All manufacturing marks, stamps, writing, scratches or stains appearing on the pipe surface</a:t>
            </a:r>
            <a:endParaRPr lang="en-AU" sz="20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The location, position and full longitudinal or circumferential extent of the pipe</a:t>
            </a:r>
            <a:endParaRPr lang="en-AU" sz="20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Chipping or spalling of crack edges and whether it is a single or branching crack</a:t>
            </a:r>
            <a:endParaRPr lang="en-AU" sz="20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Signs of autogenous healing</a:t>
            </a:r>
            <a:endParaRPr lang="en-AU" sz="20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Evidence of infiltration</a:t>
            </a:r>
            <a:endParaRPr lang="en-AU" sz="20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Any signs of exposed reinforcement or corrosion</a:t>
            </a:r>
            <a:endParaRPr lang="en-AU" sz="20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Joint gap opening or angular deflection</a:t>
            </a:r>
            <a:endParaRPr lang="en-AU" sz="20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Joint displacements</a:t>
            </a:r>
            <a:endParaRPr lang="en-AU" sz="20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Exposed joint seals and seal locations</a:t>
            </a:r>
            <a:endParaRPr lang="en-AU" sz="20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Ovality/deflection of the pipe</a:t>
            </a:r>
            <a:endParaRPr lang="en-AU" sz="20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latin typeface="Verdana" panose="020B0604030504040204" pitchFamily="34" charset="0"/>
                <a:ea typeface="Times New Roman" panose="02020603050405020304" pitchFamily="18" charset="0"/>
                <a:cs typeface="Arial" panose="020B0604020202020204" pitchFamily="34" charset="0"/>
              </a:rPr>
              <a:t>Dimples, bulges and other reflective shapes in close fit liners</a:t>
            </a:r>
            <a:endParaRPr lang="en-AU" sz="20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596652" y="3345057"/>
            <a:ext cx="2956017" cy="2704206"/>
          </a:xfrm>
          <a:prstGeom prst="rect">
            <a:avLst/>
          </a:prstGeom>
        </p:spPr>
      </p:pic>
    </p:spTree>
    <p:extLst>
      <p:ext uri="{BB962C8B-B14F-4D97-AF65-F5344CB8AC3E}">
        <p14:creationId xmlns:p14="http://schemas.microsoft.com/office/powerpoint/2010/main" val="350728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1201016"/>
          </a:xfrm>
          <a:prstGeom prst="rect">
            <a:avLst/>
          </a:prstGeom>
        </p:spPr>
      </p:pic>
      <p:pic>
        <p:nvPicPr>
          <p:cNvPr id="4" name="Picture 3"/>
          <p:cNvPicPr>
            <a:picLocks noChangeAspect="1"/>
          </p:cNvPicPr>
          <p:nvPr/>
        </p:nvPicPr>
        <p:blipFill>
          <a:blip r:embed="rId3"/>
          <a:stretch>
            <a:fillRect/>
          </a:stretch>
        </p:blipFill>
        <p:spPr>
          <a:xfrm>
            <a:off x="3468395" y="1201016"/>
            <a:ext cx="5255207" cy="493819"/>
          </a:xfrm>
          <a:prstGeom prst="rect">
            <a:avLst/>
          </a:prstGeom>
        </p:spPr>
      </p:pic>
      <p:sp>
        <p:nvSpPr>
          <p:cNvPr id="5" name="Rectangle 4"/>
          <p:cNvSpPr/>
          <p:nvPr/>
        </p:nvSpPr>
        <p:spPr>
          <a:xfrm>
            <a:off x="510745" y="1829572"/>
            <a:ext cx="8344930" cy="369332"/>
          </a:xfrm>
          <a:prstGeom prst="rect">
            <a:avLst/>
          </a:prstGeom>
        </p:spPr>
        <p:txBody>
          <a:bodyPr wrap="square">
            <a:spAutoFit/>
          </a:bodyPr>
          <a:lstStyle/>
          <a:p>
            <a:pPr lvl="1" algn="just">
              <a:spcAft>
                <a:spcPts val="600"/>
              </a:spcAft>
              <a:tabLst>
                <a:tab pos="540385" algn="l"/>
              </a:tabLst>
            </a:pPr>
            <a:r>
              <a:rPr lang="en-US" sz="1600" b="1" dirty="0">
                <a:latin typeface="Verdana" panose="020B0604030504040204" pitchFamily="34" charset="0"/>
                <a:cs typeface="Times New Roman" panose="02020603050405020304" pitchFamily="18" charset="0"/>
              </a:rPr>
              <a:t>2.  </a:t>
            </a:r>
            <a:r>
              <a:rPr lang="en-US" b="1" dirty="0">
                <a:latin typeface="Verdana" panose="020B0604030504040204" pitchFamily="34" charset="0"/>
                <a:cs typeface="Times New Roman" panose="02020603050405020304" pitchFamily="18" charset="0"/>
              </a:rPr>
              <a:t>Preliminary Assessment</a:t>
            </a:r>
            <a:endParaRPr lang="en-AU" b="1" dirty="0">
              <a:latin typeface="Arial" panose="020B060402020202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77940252"/>
              </p:ext>
            </p:extLst>
          </p:nvPr>
        </p:nvGraphicFramePr>
        <p:xfrm>
          <a:off x="1878813" y="2402032"/>
          <a:ext cx="8640905" cy="4191969"/>
        </p:xfrm>
        <a:graphic>
          <a:graphicData uri="http://schemas.openxmlformats.org/drawingml/2006/table">
            <a:tbl>
              <a:tblPr firstRow="1" firstCol="1" bandRow="1"/>
              <a:tblGrid>
                <a:gridCol w="1885697">
                  <a:extLst>
                    <a:ext uri="{9D8B030D-6E8A-4147-A177-3AD203B41FA5}">
                      <a16:colId xmlns:a16="http://schemas.microsoft.com/office/drawing/2014/main" xmlns="" val="20000"/>
                    </a:ext>
                  </a:extLst>
                </a:gridCol>
                <a:gridCol w="1885697">
                  <a:extLst>
                    <a:ext uri="{9D8B030D-6E8A-4147-A177-3AD203B41FA5}">
                      <a16:colId xmlns:a16="http://schemas.microsoft.com/office/drawing/2014/main" xmlns="" val="20001"/>
                    </a:ext>
                  </a:extLst>
                </a:gridCol>
                <a:gridCol w="1885697">
                  <a:extLst>
                    <a:ext uri="{9D8B030D-6E8A-4147-A177-3AD203B41FA5}">
                      <a16:colId xmlns:a16="http://schemas.microsoft.com/office/drawing/2014/main" xmlns="" val="20002"/>
                    </a:ext>
                  </a:extLst>
                </a:gridCol>
                <a:gridCol w="1078968">
                  <a:extLst>
                    <a:ext uri="{9D8B030D-6E8A-4147-A177-3AD203B41FA5}">
                      <a16:colId xmlns:a16="http://schemas.microsoft.com/office/drawing/2014/main" xmlns="" val="20003"/>
                    </a:ext>
                  </a:extLst>
                </a:gridCol>
                <a:gridCol w="1078968">
                  <a:extLst>
                    <a:ext uri="{9D8B030D-6E8A-4147-A177-3AD203B41FA5}">
                      <a16:colId xmlns:a16="http://schemas.microsoft.com/office/drawing/2014/main" xmlns="" val="20004"/>
                    </a:ext>
                  </a:extLst>
                </a:gridCol>
                <a:gridCol w="825878">
                  <a:extLst>
                    <a:ext uri="{9D8B030D-6E8A-4147-A177-3AD203B41FA5}">
                      <a16:colId xmlns:a16="http://schemas.microsoft.com/office/drawing/2014/main" xmlns="" val="20005"/>
                    </a:ext>
                  </a:extLst>
                </a:gridCol>
              </a:tblGrid>
              <a:tr h="523905">
                <a:tc>
                  <a:txBody>
                    <a:bodyPr/>
                    <a:lstStyle/>
                    <a:p>
                      <a:pPr algn="ctr">
                        <a:spcAft>
                          <a:spcPts val="1200"/>
                        </a:spcAft>
                      </a:pPr>
                      <a:r>
                        <a:rPr lang="en-US" sz="9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Defect</a:t>
                      </a:r>
                      <a:endParaRPr lang="en-AU" sz="900" b="1" dirty="0">
                        <a:effectLst/>
                        <a:latin typeface="Verdana" panose="020B0604030504040204" pitchFamily="34" charset="0"/>
                        <a:ea typeface="Verdan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Description</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More Conditions</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1200"/>
                        </a:spcAft>
                      </a:pPr>
                      <a:r>
                        <a:rPr lang="en-US" sz="1000" b="1">
                          <a:solidFill>
                            <a:srgbClr val="000000"/>
                          </a:solidFill>
                          <a:effectLst/>
                          <a:latin typeface="Verdana" panose="020B0604030504040204" pitchFamily="34" charset="0"/>
                          <a:ea typeface="Verdana" panose="020B0604030504040204" pitchFamily="34" charset="0"/>
                          <a:cs typeface="Arial" panose="020B0604020202020204" pitchFamily="34" charset="0"/>
                        </a:rPr>
                        <a:t>Acceptable</a:t>
                      </a:r>
                      <a:endParaRPr lang="en-AU" sz="1100">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1200"/>
                        </a:spcAft>
                      </a:pPr>
                      <a:r>
                        <a:rPr lang="en-US" sz="1000" b="1">
                          <a:solidFill>
                            <a:srgbClr val="000000"/>
                          </a:solidFill>
                          <a:effectLst/>
                          <a:latin typeface="Verdana" panose="020B0604030504040204" pitchFamily="34" charset="0"/>
                          <a:ea typeface="Verdana" panose="020B0604030504040204" pitchFamily="34" charset="0"/>
                          <a:cs typeface="Arial" panose="020B0604020202020204" pitchFamily="34" charset="0"/>
                        </a:rPr>
                        <a:t>Engineering Assessment</a:t>
                      </a:r>
                      <a:endParaRPr lang="en-AU" sz="1100">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1200"/>
                        </a:spcAft>
                      </a:pPr>
                      <a:r>
                        <a:rPr lang="en-US" sz="10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Repair or Replace</a:t>
                      </a:r>
                      <a:endParaRPr lang="en-AU" sz="1100" dirty="0">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14343">
                <a:tc rowSpan="5">
                  <a:txBody>
                    <a:bodyPr/>
                    <a:lstStyle/>
                    <a:p>
                      <a:pPr algn="ctr">
                        <a:spcAft>
                          <a:spcPts val="1200"/>
                        </a:spcAft>
                      </a:pPr>
                      <a:r>
                        <a:rPr lang="en-US" sz="9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Longitudinal Crack</a:t>
                      </a:r>
                      <a:endParaRPr lang="en-AU" sz="900" b="1" dirty="0">
                        <a:effectLst/>
                        <a:latin typeface="Verdana" panose="020B0604030504040204" pitchFamily="34" charset="0"/>
                        <a:ea typeface="Verdan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9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Less than 300mm long</a:t>
                      </a:r>
                      <a:endParaRPr lang="en-AU" sz="900" b="1" dirty="0">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AU" sz="900" b="1">
                        <a:effectLst/>
                        <a:latin typeface="Verdana" panose="020B0604030504040204" pitchFamily="34" charset="0"/>
                        <a:ea typeface="Verdana" panose="020B060403050404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800">
                          <a:solidFill>
                            <a:srgbClr val="000000"/>
                          </a:solidFill>
                          <a:effectLst/>
                          <a:latin typeface="Wingdings" panose="05000000000000000000" pitchFamily="2" charset="2"/>
                          <a:ea typeface="Times New Roman" panose="02020603050405020304" pitchFamily="18" charset="0"/>
                        </a:rPr>
                        <a:t>ü</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4343">
                <a:tc vMerge="1">
                  <a:txBody>
                    <a:bodyPr/>
                    <a:lstStyle/>
                    <a:p>
                      <a:endParaRPr lang="en-AU"/>
                    </a:p>
                  </a:txBody>
                  <a:tcPr/>
                </a:tc>
                <a:tc>
                  <a:txBody>
                    <a:bodyPr/>
                    <a:lstStyle/>
                    <a:p>
                      <a:pPr algn="ctr">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Autogenously healed</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AU" sz="900" b="1">
                        <a:effectLst/>
                        <a:latin typeface="Verdana" panose="020B0604030504040204" pitchFamily="34" charset="0"/>
                        <a:ea typeface="Verdana" panose="020B060403050404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800">
                          <a:solidFill>
                            <a:srgbClr val="000000"/>
                          </a:solidFill>
                          <a:effectLst/>
                          <a:latin typeface="Wingdings" panose="05000000000000000000" pitchFamily="2" charset="2"/>
                          <a:ea typeface="Times New Roman" panose="02020603050405020304" pitchFamily="18" charset="0"/>
                        </a:rPr>
                        <a:t>ü</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4343">
                <a:tc vMerge="1">
                  <a:txBody>
                    <a:bodyPr/>
                    <a:lstStyle/>
                    <a:p>
                      <a:endParaRPr lang="en-AU"/>
                    </a:p>
                  </a:txBody>
                  <a:tcPr/>
                </a:tc>
                <a:tc>
                  <a:txBody>
                    <a:bodyPr/>
                    <a:lstStyle/>
                    <a:p>
                      <a:pPr algn="ctr">
                        <a:spcAft>
                          <a:spcPts val="1200"/>
                        </a:spcAft>
                      </a:pPr>
                      <a:r>
                        <a:rPr lang="en-US" sz="9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Less than 0.15mm width</a:t>
                      </a:r>
                      <a:endParaRPr lang="en-AU" sz="900" b="1" dirty="0">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Full pipe section (joint to joint)</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800">
                          <a:solidFill>
                            <a:srgbClr val="000000"/>
                          </a:solidFill>
                          <a:effectLst/>
                          <a:latin typeface="Wingdings" panose="05000000000000000000" pitchFamily="2" charset="2"/>
                          <a:ea typeface="Times New Roman" panose="02020603050405020304" pitchFamily="18" charset="0"/>
                        </a:rPr>
                        <a:t>ü</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14343">
                <a:tc vMerge="1">
                  <a:txBody>
                    <a:bodyPr/>
                    <a:lstStyle/>
                    <a:p>
                      <a:endParaRPr lang="en-AU"/>
                    </a:p>
                  </a:txBody>
                  <a:tcPr/>
                </a:tc>
                <a:tc rowSpan="2">
                  <a:txBody>
                    <a:bodyPr/>
                    <a:lstStyle/>
                    <a:p>
                      <a:pPr algn="ctr">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0.15mm-0.5mm</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Full pipe section (joint to joint)</a:t>
                      </a:r>
                      <a:r>
                        <a:rPr lang="en-US" sz="900" b="1" baseline="30000">
                          <a:solidFill>
                            <a:srgbClr val="000000"/>
                          </a:solidFill>
                          <a:effectLst/>
                          <a:latin typeface="Verdana" panose="020B0604030504040204" pitchFamily="34" charset="0"/>
                          <a:ea typeface="Verdana" panose="020B0604030504040204" pitchFamily="34" charset="0"/>
                          <a:cs typeface="Arial" panose="020B0604020202020204" pitchFamily="34" charset="0"/>
                        </a:rPr>
                        <a:t>1</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800">
                          <a:solidFill>
                            <a:srgbClr val="000000"/>
                          </a:solidFill>
                          <a:effectLst/>
                          <a:latin typeface="Wingdings" panose="05000000000000000000" pitchFamily="2" charset="2"/>
                          <a:ea typeface="Times New Roman" panose="02020603050405020304" pitchFamily="18" charset="0"/>
                        </a:rPr>
                        <a:t>ü</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90536">
                <a:tc vMerge="1">
                  <a:txBody>
                    <a:bodyPr/>
                    <a:lstStyle/>
                    <a:p>
                      <a:endParaRPr lang="en-AU"/>
                    </a:p>
                  </a:txBody>
                  <a:tcPr/>
                </a:tc>
                <a:tc vMerge="1">
                  <a:txBody>
                    <a:bodyPr/>
                    <a:lstStyle/>
                    <a:p>
                      <a:endParaRPr lang="en-AU"/>
                    </a:p>
                  </a:txBody>
                  <a:tcPr/>
                </a:tc>
                <a:tc>
                  <a:txBody>
                    <a:bodyPr/>
                    <a:lstStyle/>
                    <a:p>
                      <a:pPr algn="just">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Full pipe section &amp; observed in more than one quadrant</a:t>
                      </a:r>
                      <a:r>
                        <a:rPr lang="en-US" sz="900" b="1" baseline="30000">
                          <a:solidFill>
                            <a:srgbClr val="000000"/>
                          </a:solidFill>
                          <a:effectLst/>
                          <a:latin typeface="Verdana" panose="020B0604030504040204" pitchFamily="34" charset="0"/>
                          <a:ea typeface="Verdana" panose="020B0604030504040204" pitchFamily="34" charset="0"/>
                          <a:cs typeface="Arial" panose="020B0604020202020204" pitchFamily="34" charset="0"/>
                        </a:rPr>
                        <a:t>1</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800">
                          <a:solidFill>
                            <a:srgbClr val="000000"/>
                          </a:solidFill>
                          <a:effectLst/>
                          <a:latin typeface="Wingdings" panose="05000000000000000000" pitchFamily="2" charset="2"/>
                          <a:ea typeface="Times New Roman" panose="02020603050405020304" pitchFamily="18" charset="0"/>
                        </a:rPr>
                        <a:t>ü</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dirty="0">
                          <a:solidFill>
                            <a:srgbClr val="000000"/>
                          </a:solidFill>
                          <a:effectLst/>
                          <a:latin typeface="Arial" panose="020B0604020202020204" pitchFamily="34" charset="0"/>
                          <a:ea typeface="Times New Roman" panose="02020603050405020304" pitchFamily="18" charset="0"/>
                        </a:rPr>
                        <a:t> </a:t>
                      </a:r>
                      <a:endParaRPr lang="en-AU"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4343">
                <a:tc rowSpan="4">
                  <a:txBody>
                    <a:bodyPr/>
                    <a:lstStyle/>
                    <a:p>
                      <a:pPr algn="ctr">
                        <a:spcAft>
                          <a:spcPts val="1200"/>
                        </a:spcAft>
                      </a:pPr>
                      <a:r>
                        <a:rPr lang="en-US" sz="9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Longitudinal Crack</a:t>
                      </a:r>
                      <a:endParaRPr lang="en-AU" sz="900" b="1" dirty="0">
                        <a:effectLst/>
                        <a:latin typeface="Verdana" panose="020B0604030504040204" pitchFamily="34" charset="0"/>
                        <a:ea typeface="Verdana" panose="020B060403050404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0.5mm-1.0mm</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Full pipe section (joint to joint)</a:t>
                      </a:r>
                      <a:r>
                        <a:rPr lang="en-US" sz="900" b="1" baseline="30000">
                          <a:solidFill>
                            <a:srgbClr val="000000"/>
                          </a:solidFill>
                          <a:effectLst/>
                          <a:latin typeface="Verdana" panose="020B0604030504040204" pitchFamily="34" charset="0"/>
                          <a:ea typeface="Verdana" panose="020B0604030504040204" pitchFamily="34" charset="0"/>
                          <a:cs typeface="Arial" panose="020B0604020202020204" pitchFamily="34" charset="0"/>
                        </a:rPr>
                        <a:t>1</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800">
                          <a:solidFill>
                            <a:srgbClr val="000000"/>
                          </a:solidFill>
                          <a:effectLst/>
                          <a:latin typeface="Wingdings" panose="05000000000000000000" pitchFamily="2" charset="2"/>
                          <a:ea typeface="Times New Roman" panose="02020603050405020304" pitchFamily="18" charset="0"/>
                        </a:rPr>
                        <a:t>ü</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742200">
                <a:tc vMerge="1">
                  <a:txBody>
                    <a:bodyPr/>
                    <a:lstStyle/>
                    <a:p>
                      <a:endParaRPr lang="en-AU"/>
                    </a:p>
                  </a:txBody>
                  <a:tcPr/>
                </a:tc>
                <a:tc vMerge="1">
                  <a:txBody>
                    <a:bodyPr/>
                    <a:lstStyle/>
                    <a:p>
                      <a:endParaRPr lang="en-AU"/>
                    </a:p>
                  </a:txBody>
                  <a:tcPr/>
                </a:tc>
                <a:tc>
                  <a:txBody>
                    <a:bodyPr/>
                    <a:lstStyle/>
                    <a:p>
                      <a:pPr algn="just">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Full pipe section &amp; observed in more than one quadrant</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800">
                          <a:solidFill>
                            <a:srgbClr val="000000"/>
                          </a:solidFill>
                          <a:effectLst/>
                          <a:latin typeface="Wingdings" panose="05000000000000000000" pitchFamily="2" charset="2"/>
                          <a:ea typeface="Times New Roman" panose="02020603050405020304" pitchFamily="18" charset="0"/>
                        </a:rPr>
                        <a:t>ü</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14343">
                <a:tc vMerge="1">
                  <a:txBody>
                    <a:bodyPr/>
                    <a:lstStyle/>
                    <a:p>
                      <a:endParaRPr lang="en-AU"/>
                    </a:p>
                  </a:txBody>
                  <a:tcPr/>
                </a:tc>
                <a:tc vMerge="1">
                  <a:txBody>
                    <a:bodyPr/>
                    <a:lstStyle/>
                    <a:p>
                      <a:endParaRPr lang="en-AU"/>
                    </a:p>
                  </a:txBody>
                  <a:tcPr/>
                </a:tc>
                <a:tc>
                  <a:txBody>
                    <a:bodyPr/>
                    <a:lstStyle/>
                    <a:p>
                      <a:pPr algn="just">
                        <a:spcAft>
                          <a:spcPts val="1200"/>
                        </a:spcAft>
                      </a:pPr>
                      <a:r>
                        <a:rPr lang="en-US" sz="900" b="1">
                          <a:solidFill>
                            <a:srgbClr val="000000"/>
                          </a:solidFill>
                          <a:effectLst/>
                          <a:latin typeface="Verdana" panose="020B0604030504040204" pitchFamily="34" charset="0"/>
                          <a:ea typeface="Verdana" panose="020B0604030504040204" pitchFamily="34" charset="0"/>
                          <a:cs typeface="Arial" panose="020B0604020202020204" pitchFamily="34" charset="0"/>
                        </a:rPr>
                        <a:t>In an aggressive environment</a:t>
                      </a:r>
                      <a:endParaRPr lang="en-AU" sz="900" b="1">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800">
                          <a:solidFill>
                            <a:srgbClr val="000000"/>
                          </a:solidFill>
                          <a:effectLst/>
                          <a:latin typeface="Wingdings" panose="05000000000000000000" pitchFamily="2" charset="2"/>
                          <a:ea typeface="Times New Roman" panose="02020603050405020304" pitchFamily="18" charset="0"/>
                        </a:rPr>
                        <a:t>ü</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49270">
                <a:tc vMerge="1">
                  <a:txBody>
                    <a:bodyPr/>
                    <a:lstStyle/>
                    <a:p>
                      <a:endParaRPr lang="en-AU"/>
                    </a:p>
                  </a:txBody>
                  <a:tcPr/>
                </a:tc>
                <a:tc>
                  <a:txBody>
                    <a:bodyPr/>
                    <a:lstStyle/>
                    <a:p>
                      <a:pPr algn="ctr">
                        <a:spcAft>
                          <a:spcPts val="1200"/>
                        </a:spcAft>
                      </a:pPr>
                      <a:r>
                        <a:rPr lang="en-US" sz="9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More than 1.0mm</a:t>
                      </a:r>
                      <a:endParaRPr lang="en-AU" sz="900" b="1" dirty="0">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AU" sz="900" b="1" dirty="0">
                        <a:effectLst/>
                        <a:latin typeface="Verdana" panose="020B0604030504040204" pitchFamily="34"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100">
                          <a:solidFill>
                            <a:srgbClr val="000000"/>
                          </a:solidFill>
                          <a:effectLst/>
                          <a:latin typeface="Arial" panose="020B0604020202020204" pitchFamily="34" charset="0"/>
                          <a:ea typeface="Times New Roman" panose="02020603050405020304" pitchFamily="18" charset="0"/>
                        </a:rPr>
                        <a:t> </a:t>
                      </a:r>
                      <a:endParaRPr lang="en-AU"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en-US" sz="1800" dirty="0">
                          <a:solidFill>
                            <a:srgbClr val="000000"/>
                          </a:solidFill>
                          <a:effectLst/>
                          <a:latin typeface="Wingdings" panose="05000000000000000000" pitchFamily="2" charset="2"/>
                          <a:ea typeface="Times New Roman" panose="02020603050405020304" pitchFamily="18" charset="0"/>
                        </a:rPr>
                        <a:t>ü</a:t>
                      </a:r>
                      <a:endParaRPr lang="en-AU"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321021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FD83D971FAD04DB2639AA82678211A" ma:contentTypeVersion="8" ma:contentTypeDescription="Create a new document." ma:contentTypeScope="" ma:versionID="992747485aa670c3efa20ccb851bb0fb">
  <xsd:schema xmlns:xsd="http://www.w3.org/2001/XMLSchema" xmlns:xs="http://www.w3.org/2001/XMLSchema" xmlns:p="http://schemas.microsoft.com/office/2006/metadata/properties" xmlns:ns2="1bf58d84-5e20-4a41-aa73-0a6f7670ae44" targetNamespace="http://schemas.microsoft.com/office/2006/metadata/properties" ma:root="true" ma:fieldsID="c6a6c232b0f7e7300b59fafb57d33a19" ns2:_="">
    <xsd:import namespace="1bf58d84-5e20-4a41-aa73-0a6f7670ae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58d84-5e20-4a41-aa73-0a6f7670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7514D4-4124-48F6-A831-7B8C767A52AA}"/>
</file>

<file path=customXml/itemProps2.xml><?xml version="1.0" encoding="utf-8"?>
<ds:datastoreItem xmlns:ds="http://schemas.openxmlformats.org/officeDocument/2006/customXml" ds:itemID="{EFCAD0FC-5C65-48C1-BE99-8257066FB30D}"/>
</file>

<file path=customXml/itemProps3.xml><?xml version="1.0" encoding="utf-8"?>
<ds:datastoreItem xmlns:ds="http://schemas.openxmlformats.org/officeDocument/2006/customXml" ds:itemID="{2F60D587-2E2D-458E-AF35-D2912AE817BC}"/>
</file>

<file path=docProps/app.xml><?xml version="1.0" encoding="utf-8"?>
<Properties xmlns="http://schemas.openxmlformats.org/officeDocument/2006/extended-properties" xmlns:vt="http://schemas.openxmlformats.org/officeDocument/2006/docPropsVTypes">
  <TotalTime>441</TotalTime>
  <Words>1100</Words>
  <Application>Microsoft Office PowerPoint</Application>
  <PresentationFormat>Widescreen</PresentationFormat>
  <Paragraphs>157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HUSHAM AL-SALEEM</dc:creator>
  <cp:lastModifiedBy>HUSHAM AL-SALEEM</cp:lastModifiedBy>
  <cp:revision>44</cp:revision>
  <dcterms:created xsi:type="dcterms:W3CDTF">2019-04-20T09:03:04Z</dcterms:created>
  <dcterms:modified xsi:type="dcterms:W3CDTF">2019-04-29T03:57:35Z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0x01010035FD83D971FAD04DB2639AA82678211A</vt:lpwstr>
  </property>
  <property fmtid="{D5CDD505-2E9C-101B-9397-08002B2CF9AE}" pid="3" name="Order">
    <vt:r8>7729800</vt:r8>
  </property>
</Properties>
</file>