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8" r:id="rId5"/>
  </p:sldMasterIdLst>
  <p:notesMasterIdLst>
    <p:notesMasterId r:id="rId40"/>
  </p:notesMasterIdLst>
  <p:handoutMasterIdLst>
    <p:handoutMasterId r:id="rId41"/>
  </p:handoutMasterIdLst>
  <p:sldIdLst>
    <p:sldId id="258" r:id="rId6"/>
    <p:sldId id="1282" r:id="rId7"/>
    <p:sldId id="268" r:id="rId8"/>
    <p:sldId id="269" r:id="rId9"/>
    <p:sldId id="271" r:id="rId10"/>
    <p:sldId id="273" r:id="rId11"/>
    <p:sldId id="1285" r:id="rId12"/>
    <p:sldId id="263" r:id="rId13"/>
    <p:sldId id="4715" r:id="rId14"/>
    <p:sldId id="4727" r:id="rId15"/>
    <p:sldId id="4723" r:id="rId16"/>
    <p:sldId id="1054" r:id="rId17"/>
    <p:sldId id="4728" r:id="rId18"/>
    <p:sldId id="4745" r:id="rId19"/>
    <p:sldId id="4730" r:id="rId20"/>
    <p:sldId id="4717" r:id="rId21"/>
    <p:sldId id="4746" r:id="rId22"/>
    <p:sldId id="4747" r:id="rId23"/>
    <p:sldId id="4732" r:id="rId24"/>
    <p:sldId id="4718" r:id="rId25"/>
    <p:sldId id="4748" r:id="rId26"/>
    <p:sldId id="4734" r:id="rId27"/>
    <p:sldId id="4738" r:id="rId28"/>
    <p:sldId id="4739" r:id="rId29"/>
    <p:sldId id="4744" r:id="rId30"/>
    <p:sldId id="4690" r:id="rId31"/>
    <p:sldId id="4742" r:id="rId32"/>
    <p:sldId id="999" r:id="rId33"/>
    <p:sldId id="4749" r:id="rId34"/>
    <p:sldId id="1142" r:id="rId35"/>
    <p:sldId id="1150" r:id="rId36"/>
    <p:sldId id="1146" r:id="rId37"/>
    <p:sldId id="1145" r:id="rId38"/>
    <p:sldId id="113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68358" autoAdjust="0"/>
  </p:normalViewPr>
  <p:slideViewPr>
    <p:cSldViewPr snapToGrid="0">
      <p:cViewPr varScale="1">
        <p:scale>
          <a:sx n="62" d="100"/>
          <a:sy n="62" d="100"/>
        </p:scale>
        <p:origin x="927" y="27"/>
      </p:cViewPr>
      <p:guideLst/>
    </p:cSldViewPr>
  </p:slideViewPr>
  <p:notesTextViewPr>
    <p:cViewPr>
      <p:scale>
        <a:sx n="125" d="100"/>
        <a:sy n="125" d="100"/>
      </p:scale>
      <p:origin x="0" y="-36"/>
    </p:cViewPr>
  </p:notesTextViewPr>
  <p:sorterViewPr>
    <p:cViewPr varScale="1">
      <p:scale>
        <a:sx n="100" d="100"/>
        <a:sy n="100" d="100"/>
      </p:scale>
      <p:origin x="0" y="0"/>
    </p:cViewPr>
  </p:sorterViewPr>
  <p:notesViewPr>
    <p:cSldViewPr snapToGrid="0">
      <p:cViewPr varScale="1">
        <p:scale>
          <a:sx n="83" d="100"/>
          <a:sy n="83" d="100"/>
        </p:scale>
        <p:origin x="3854" y="6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9A151-91C7-447E-9A24-08AD14588CB7}" type="doc">
      <dgm:prSet loTypeId="urn:microsoft.com/office/officeart/2016/7/layout/RoundedRectangleTimeline" loCatId="process" qsTypeId="urn:microsoft.com/office/officeart/2005/8/quickstyle/simple1" qsCatId="simple" csTypeId="urn:microsoft.com/office/officeart/2005/8/colors/colorful2" csCatId="colorful" phldr="1"/>
      <dgm:spPr/>
      <dgm:t>
        <a:bodyPr/>
        <a:lstStyle/>
        <a:p>
          <a:endParaRPr lang="en-US"/>
        </a:p>
      </dgm:t>
    </dgm:pt>
    <dgm:pt modelId="{6AEE26F4-9055-4F22-988D-AE4475E7AB60}">
      <dgm:prSet custT="1"/>
      <dgm:spPr/>
      <dgm:t>
        <a:bodyPr/>
        <a:lstStyle/>
        <a:p>
          <a:r>
            <a:rPr lang="en-US" sz="1800" dirty="0"/>
            <a:t>2017-2020</a:t>
          </a:r>
        </a:p>
      </dgm:t>
    </dgm:pt>
    <dgm:pt modelId="{37DA7AF1-542B-4FEA-B66E-4866A016A5BE}" type="parTrans" cxnId="{D46EB20F-201A-4117-A202-07A212962806}">
      <dgm:prSet/>
      <dgm:spPr/>
      <dgm:t>
        <a:bodyPr/>
        <a:lstStyle/>
        <a:p>
          <a:endParaRPr lang="en-US" sz="3200"/>
        </a:p>
      </dgm:t>
    </dgm:pt>
    <dgm:pt modelId="{A119BADE-ED41-446E-BF67-61941EC64F23}" type="sibTrans" cxnId="{D46EB20F-201A-4117-A202-07A212962806}">
      <dgm:prSet/>
      <dgm:spPr/>
      <dgm:t>
        <a:bodyPr/>
        <a:lstStyle/>
        <a:p>
          <a:endParaRPr lang="en-US" sz="3200"/>
        </a:p>
      </dgm:t>
    </dgm:pt>
    <dgm:pt modelId="{FC4CFB72-5AC6-421F-A20C-384E8D4E0855}">
      <dgm:prSet custT="1"/>
      <dgm:spPr/>
      <dgm:t>
        <a:bodyPr/>
        <a:lstStyle/>
        <a:p>
          <a:r>
            <a:rPr lang="en-US" sz="2400" dirty="0"/>
            <a:t>Understanding the case for change</a:t>
          </a:r>
        </a:p>
      </dgm:t>
    </dgm:pt>
    <dgm:pt modelId="{C60818E5-58CD-474C-99F1-27C1FB52D592}" type="parTrans" cxnId="{D134D6AF-0E01-490E-A6A2-F9DB4EE9F254}">
      <dgm:prSet/>
      <dgm:spPr/>
      <dgm:t>
        <a:bodyPr/>
        <a:lstStyle/>
        <a:p>
          <a:endParaRPr lang="en-US" sz="3200"/>
        </a:p>
      </dgm:t>
    </dgm:pt>
    <dgm:pt modelId="{AF2D4460-D8D3-4C50-8F6E-050EDF997934}" type="sibTrans" cxnId="{D134D6AF-0E01-490E-A6A2-F9DB4EE9F254}">
      <dgm:prSet/>
      <dgm:spPr/>
      <dgm:t>
        <a:bodyPr/>
        <a:lstStyle/>
        <a:p>
          <a:endParaRPr lang="en-US" sz="3200"/>
        </a:p>
      </dgm:t>
    </dgm:pt>
    <dgm:pt modelId="{C23974EC-0585-40FE-A83F-9A9BBDB5EABC}">
      <dgm:prSet custT="1"/>
      <dgm:spPr/>
      <dgm:t>
        <a:bodyPr/>
        <a:lstStyle/>
        <a:p>
          <a:r>
            <a:rPr lang="en-US" sz="1800" dirty="0"/>
            <a:t>2021</a:t>
          </a:r>
        </a:p>
      </dgm:t>
    </dgm:pt>
    <dgm:pt modelId="{F7DD56FB-6A7B-4D83-86E0-E917742D6DF7}" type="parTrans" cxnId="{82ED2FCC-A285-4363-B539-5C9EC2D3FD52}">
      <dgm:prSet/>
      <dgm:spPr/>
      <dgm:t>
        <a:bodyPr/>
        <a:lstStyle/>
        <a:p>
          <a:endParaRPr lang="en-US" sz="3200"/>
        </a:p>
      </dgm:t>
    </dgm:pt>
    <dgm:pt modelId="{C72A9C4F-8BF9-47D7-A227-60DD8AB0316C}" type="sibTrans" cxnId="{82ED2FCC-A285-4363-B539-5C9EC2D3FD52}">
      <dgm:prSet/>
      <dgm:spPr/>
      <dgm:t>
        <a:bodyPr/>
        <a:lstStyle/>
        <a:p>
          <a:endParaRPr lang="en-US" sz="3200"/>
        </a:p>
      </dgm:t>
    </dgm:pt>
    <dgm:pt modelId="{81E5F09E-7B45-43F4-918F-D2BEC3CDA1E6}">
      <dgm:prSet custT="1"/>
      <dgm:spPr/>
      <dgm:t>
        <a:bodyPr/>
        <a:lstStyle/>
        <a:p>
          <a:r>
            <a:rPr lang="en-US" sz="2400" dirty="0"/>
            <a:t>Policy development and testing reform options</a:t>
          </a:r>
        </a:p>
      </dgm:t>
    </dgm:pt>
    <dgm:pt modelId="{6F0EDFFC-19F9-4FA8-8836-BDCC51625944}" type="parTrans" cxnId="{3AA0E3DA-0410-43F3-949A-ACB6E1545AE9}">
      <dgm:prSet/>
      <dgm:spPr/>
      <dgm:t>
        <a:bodyPr/>
        <a:lstStyle/>
        <a:p>
          <a:endParaRPr lang="en-US" sz="3200"/>
        </a:p>
      </dgm:t>
    </dgm:pt>
    <dgm:pt modelId="{6C7BA20C-0D7E-4767-9964-7D9B8D0C33EA}" type="sibTrans" cxnId="{3AA0E3DA-0410-43F3-949A-ACB6E1545AE9}">
      <dgm:prSet/>
      <dgm:spPr/>
      <dgm:t>
        <a:bodyPr/>
        <a:lstStyle/>
        <a:p>
          <a:endParaRPr lang="en-US" sz="3200"/>
        </a:p>
      </dgm:t>
    </dgm:pt>
    <dgm:pt modelId="{3B093871-81B0-48D0-B480-ED40E425D20B}">
      <dgm:prSet custT="1"/>
      <dgm:spPr/>
      <dgm:t>
        <a:bodyPr/>
        <a:lstStyle/>
        <a:p>
          <a:r>
            <a:rPr lang="en-US" sz="1800" dirty="0"/>
            <a:t>2022</a:t>
          </a:r>
        </a:p>
      </dgm:t>
    </dgm:pt>
    <dgm:pt modelId="{77F75844-0484-47D8-BAB8-907B103DB846}" type="parTrans" cxnId="{A0FC334C-B238-4024-B9FB-CFBFB1CABFC9}">
      <dgm:prSet/>
      <dgm:spPr/>
      <dgm:t>
        <a:bodyPr/>
        <a:lstStyle/>
        <a:p>
          <a:endParaRPr lang="en-US" sz="3200"/>
        </a:p>
      </dgm:t>
    </dgm:pt>
    <dgm:pt modelId="{F8D117C9-76F0-4096-A146-F80EDCAEE92B}" type="sibTrans" cxnId="{A0FC334C-B238-4024-B9FB-CFBFB1CABFC9}">
      <dgm:prSet/>
      <dgm:spPr/>
      <dgm:t>
        <a:bodyPr/>
        <a:lstStyle/>
        <a:p>
          <a:endParaRPr lang="en-US" sz="3200"/>
        </a:p>
      </dgm:t>
    </dgm:pt>
    <dgm:pt modelId="{6B3154D0-FC29-438C-82A5-0392ACFAD777}">
      <dgm:prSet custT="1"/>
      <dgm:spPr/>
      <dgm:t>
        <a:bodyPr/>
        <a:lstStyle/>
        <a:p>
          <a:r>
            <a:rPr lang="en-US" sz="2400" dirty="0"/>
            <a:t>Policy refinement and Transition activities</a:t>
          </a:r>
        </a:p>
      </dgm:t>
    </dgm:pt>
    <dgm:pt modelId="{F7D66E85-992C-4912-82A4-FE9636C5C36D}" type="parTrans" cxnId="{02153785-4F2A-431C-985B-DF62CB18C79B}">
      <dgm:prSet/>
      <dgm:spPr/>
      <dgm:t>
        <a:bodyPr/>
        <a:lstStyle/>
        <a:p>
          <a:endParaRPr lang="en-US" sz="3200"/>
        </a:p>
      </dgm:t>
    </dgm:pt>
    <dgm:pt modelId="{0B53CE7E-475C-43F2-810E-B7EEFC1A5744}" type="sibTrans" cxnId="{02153785-4F2A-431C-985B-DF62CB18C79B}">
      <dgm:prSet/>
      <dgm:spPr/>
      <dgm:t>
        <a:bodyPr/>
        <a:lstStyle/>
        <a:p>
          <a:endParaRPr lang="en-US" sz="3200"/>
        </a:p>
      </dgm:t>
    </dgm:pt>
    <dgm:pt modelId="{107B3ADB-D5DE-408E-9701-3B858ED64D64}">
      <dgm:prSet custT="1"/>
      <dgm:spPr/>
      <dgm:t>
        <a:bodyPr/>
        <a:lstStyle/>
        <a:p>
          <a:r>
            <a:rPr lang="en-US" sz="1800" dirty="0"/>
            <a:t>2023</a:t>
          </a:r>
        </a:p>
      </dgm:t>
    </dgm:pt>
    <dgm:pt modelId="{A1E586A6-E2DA-40A5-B67B-1D562173FF29}" type="parTrans" cxnId="{EF5E4DE7-5B1A-4A72-9BF3-F088620C785D}">
      <dgm:prSet/>
      <dgm:spPr/>
      <dgm:t>
        <a:bodyPr/>
        <a:lstStyle/>
        <a:p>
          <a:endParaRPr lang="en-US" sz="3200"/>
        </a:p>
      </dgm:t>
    </dgm:pt>
    <dgm:pt modelId="{8DD18E38-88BF-4994-9D9B-53E2FD780E30}" type="sibTrans" cxnId="{EF5E4DE7-5B1A-4A72-9BF3-F088620C785D}">
      <dgm:prSet/>
      <dgm:spPr/>
      <dgm:t>
        <a:bodyPr/>
        <a:lstStyle/>
        <a:p>
          <a:endParaRPr lang="en-US" sz="3200"/>
        </a:p>
      </dgm:t>
    </dgm:pt>
    <dgm:pt modelId="{B7B5FF01-D079-4D5C-9538-84557B54C298}">
      <dgm:prSet custT="1"/>
      <dgm:spPr/>
      <dgm:t>
        <a:bodyPr/>
        <a:lstStyle/>
        <a:p>
          <a:r>
            <a:rPr lang="en-US" sz="2400" dirty="0"/>
            <a:t>Establishment and Transition</a:t>
          </a:r>
        </a:p>
      </dgm:t>
    </dgm:pt>
    <dgm:pt modelId="{AD8EB80E-77DC-4F2B-8F1E-D11A5DD296EF}" type="parTrans" cxnId="{8684D403-6A35-46F9-A9BB-F4AD6DC59618}">
      <dgm:prSet/>
      <dgm:spPr/>
      <dgm:t>
        <a:bodyPr/>
        <a:lstStyle/>
        <a:p>
          <a:endParaRPr lang="en-US" sz="3200"/>
        </a:p>
      </dgm:t>
    </dgm:pt>
    <dgm:pt modelId="{A7B2F245-627F-42F1-BD70-ECED703C4DB7}" type="sibTrans" cxnId="{8684D403-6A35-46F9-A9BB-F4AD6DC59618}">
      <dgm:prSet/>
      <dgm:spPr/>
      <dgm:t>
        <a:bodyPr/>
        <a:lstStyle/>
        <a:p>
          <a:endParaRPr lang="en-US" sz="3200"/>
        </a:p>
      </dgm:t>
    </dgm:pt>
    <dgm:pt modelId="{0BA2BE44-D8DF-40D0-9D16-C4FE3E0AFF56}">
      <dgm:prSet custT="1"/>
      <dgm:spPr/>
      <dgm:t>
        <a:bodyPr/>
        <a:lstStyle/>
        <a:p>
          <a:r>
            <a:rPr lang="en-US" sz="1800" dirty="0"/>
            <a:t>2024</a:t>
          </a:r>
        </a:p>
      </dgm:t>
    </dgm:pt>
    <dgm:pt modelId="{E5C20CF3-8CF0-4F84-8018-6140EDA1E518}" type="parTrans" cxnId="{CD9EFB3B-36EB-4C66-AD5E-52DC23483370}">
      <dgm:prSet/>
      <dgm:spPr/>
      <dgm:t>
        <a:bodyPr/>
        <a:lstStyle/>
        <a:p>
          <a:endParaRPr lang="en-US" sz="3200"/>
        </a:p>
      </dgm:t>
    </dgm:pt>
    <dgm:pt modelId="{B9ECE8DD-86BB-407C-9B9B-7447261600FB}" type="sibTrans" cxnId="{CD9EFB3B-36EB-4C66-AD5E-52DC23483370}">
      <dgm:prSet/>
      <dgm:spPr/>
      <dgm:t>
        <a:bodyPr/>
        <a:lstStyle/>
        <a:p>
          <a:endParaRPr lang="en-US" sz="3200"/>
        </a:p>
      </dgm:t>
    </dgm:pt>
    <dgm:pt modelId="{FE10E69E-F151-491A-88F4-4212A7D9C29E}">
      <dgm:prSet custT="1"/>
      <dgm:spPr/>
      <dgm:t>
        <a:bodyPr/>
        <a:lstStyle/>
        <a:p>
          <a:r>
            <a:rPr lang="en-US" sz="2400" dirty="0"/>
            <a:t>New entities go live </a:t>
          </a:r>
          <a:br>
            <a:rPr lang="en-US" sz="2400" dirty="0"/>
          </a:br>
          <a:r>
            <a:rPr lang="en-US" sz="2400" dirty="0"/>
            <a:t>1 July 2024</a:t>
          </a:r>
        </a:p>
      </dgm:t>
    </dgm:pt>
    <dgm:pt modelId="{C52E9791-7827-4DD6-9575-51AF0502C9C9}" type="parTrans" cxnId="{06A764F1-4BD1-4C73-9F88-A2256712120B}">
      <dgm:prSet/>
      <dgm:spPr/>
      <dgm:t>
        <a:bodyPr/>
        <a:lstStyle/>
        <a:p>
          <a:endParaRPr lang="en-US" sz="3200"/>
        </a:p>
      </dgm:t>
    </dgm:pt>
    <dgm:pt modelId="{81E5CD38-1990-4873-932E-897AFD6E1DBB}" type="sibTrans" cxnId="{06A764F1-4BD1-4C73-9F88-A2256712120B}">
      <dgm:prSet/>
      <dgm:spPr/>
      <dgm:t>
        <a:bodyPr/>
        <a:lstStyle/>
        <a:p>
          <a:endParaRPr lang="en-US" sz="3200"/>
        </a:p>
      </dgm:t>
    </dgm:pt>
    <dgm:pt modelId="{797A5B25-8EBC-44A9-9579-5BE7B2BB6B44}" type="pres">
      <dgm:prSet presAssocID="{4BE9A151-91C7-447E-9A24-08AD14588CB7}" presName="Name0" presStyleCnt="0">
        <dgm:presLayoutVars>
          <dgm:chMax/>
          <dgm:chPref/>
          <dgm:animLvl val="lvl"/>
        </dgm:presLayoutVars>
      </dgm:prSet>
      <dgm:spPr/>
    </dgm:pt>
    <dgm:pt modelId="{DD76174F-20D1-415A-BDE6-7415674FFDCB}" type="pres">
      <dgm:prSet presAssocID="{6AEE26F4-9055-4F22-988D-AE4475E7AB60}" presName="composite1" presStyleCnt="0"/>
      <dgm:spPr/>
    </dgm:pt>
    <dgm:pt modelId="{CD64C4A9-5522-4616-8658-4758639623B5}" type="pres">
      <dgm:prSet presAssocID="{6AEE26F4-9055-4F22-988D-AE4475E7AB60}" presName="parent1" presStyleLbl="alignNode1" presStyleIdx="0" presStyleCnt="5">
        <dgm:presLayoutVars>
          <dgm:chMax val="1"/>
          <dgm:chPref val="1"/>
          <dgm:bulletEnabled val="1"/>
        </dgm:presLayoutVars>
      </dgm:prSet>
      <dgm:spPr/>
    </dgm:pt>
    <dgm:pt modelId="{6CE949F8-A8F9-47DA-9570-4C2547B9FCE3}" type="pres">
      <dgm:prSet presAssocID="{6AEE26F4-9055-4F22-988D-AE4475E7AB60}" presName="Childtext1" presStyleLbl="revTx" presStyleIdx="0" presStyleCnt="5">
        <dgm:presLayoutVars>
          <dgm:bulletEnabled val="1"/>
        </dgm:presLayoutVars>
      </dgm:prSet>
      <dgm:spPr/>
    </dgm:pt>
    <dgm:pt modelId="{6D8E3F6D-ABCB-40E5-94D5-13B5021D17B3}" type="pres">
      <dgm:prSet presAssocID="{6AEE26F4-9055-4F22-988D-AE4475E7AB60}" presName="ConnectLine1" presStyleLbl="sibTrans1D1" presStyleIdx="0" presStyleCnt="5"/>
      <dgm:spPr>
        <a:noFill/>
        <a:ln w="12700" cap="rnd" cmpd="sng" algn="ctr">
          <a:solidFill>
            <a:schemeClr val="accent2">
              <a:hueOff val="0"/>
              <a:satOff val="0"/>
              <a:lumOff val="0"/>
              <a:alphaOff val="0"/>
            </a:schemeClr>
          </a:solidFill>
          <a:prstDash val="dash"/>
        </a:ln>
        <a:effectLst/>
      </dgm:spPr>
    </dgm:pt>
    <dgm:pt modelId="{C4EA5EA1-6F5C-42A5-A817-8256DA879C82}" type="pres">
      <dgm:prSet presAssocID="{6AEE26F4-9055-4F22-988D-AE4475E7AB60}" presName="ConnectLineEnd1" presStyleLbl="lnNode1" presStyleIdx="0" presStyleCnt="5"/>
      <dgm:spPr/>
    </dgm:pt>
    <dgm:pt modelId="{E3906691-D61F-4BB7-8287-CE1A37C575D5}" type="pres">
      <dgm:prSet presAssocID="{6AEE26F4-9055-4F22-988D-AE4475E7AB60}" presName="EmptyPane1" presStyleCnt="0"/>
      <dgm:spPr/>
    </dgm:pt>
    <dgm:pt modelId="{348C9CBA-3DD3-4AA2-ACCE-5B24B49951E6}" type="pres">
      <dgm:prSet presAssocID="{A119BADE-ED41-446E-BF67-61941EC64F23}" presName="spaceBetweenRectangles1" presStyleCnt="0"/>
      <dgm:spPr/>
    </dgm:pt>
    <dgm:pt modelId="{14142AD2-6500-4896-B225-27CF2CC0A17B}" type="pres">
      <dgm:prSet presAssocID="{C23974EC-0585-40FE-A83F-9A9BBDB5EABC}" presName="composite1" presStyleCnt="0"/>
      <dgm:spPr/>
    </dgm:pt>
    <dgm:pt modelId="{F702BEDA-295D-49EA-B3DC-50867B45CFCE}" type="pres">
      <dgm:prSet presAssocID="{C23974EC-0585-40FE-A83F-9A9BBDB5EABC}" presName="parent1" presStyleLbl="alignNode1" presStyleIdx="1" presStyleCnt="5">
        <dgm:presLayoutVars>
          <dgm:chMax val="1"/>
          <dgm:chPref val="1"/>
          <dgm:bulletEnabled val="1"/>
        </dgm:presLayoutVars>
      </dgm:prSet>
      <dgm:spPr/>
    </dgm:pt>
    <dgm:pt modelId="{330A9184-E690-4554-BF0F-68F309CC0433}" type="pres">
      <dgm:prSet presAssocID="{C23974EC-0585-40FE-A83F-9A9BBDB5EABC}" presName="Childtext1" presStyleLbl="revTx" presStyleIdx="1" presStyleCnt="5">
        <dgm:presLayoutVars>
          <dgm:bulletEnabled val="1"/>
        </dgm:presLayoutVars>
      </dgm:prSet>
      <dgm:spPr/>
    </dgm:pt>
    <dgm:pt modelId="{95DBC6FD-1A66-4390-BDB6-B3CFDAA63C47}" type="pres">
      <dgm:prSet presAssocID="{C23974EC-0585-40FE-A83F-9A9BBDB5EABC}" presName="ConnectLine1" presStyleLbl="sibTrans1D1" presStyleIdx="1" presStyleCnt="5"/>
      <dgm:spPr>
        <a:noFill/>
        <a:ln w="12700" cap="rnd" cmpd="sng" algn="ctr">
          <a:solidFill>
            <a:schemeClr val="accent2">
              <a:hueOff val="-741071"/>
              <a:satOff val="3550"/>
              <a:lumOff val="3284"/>
              <a:alphaOff val="0"/>
            </a:schemeClr>
          </a:solidFill>
          <a:prstDash val="dash"/>
        </a:ln>
        <a:effectLst/>
      </dgm:spPr>
    </dgm:pt>
    <dgm:pt modelId="{0B4436BC-451D-4DF1-92A1-AE4B3D24A0BC}" type="pres">
      <dgm:prSet presAssocID="{C23974EC-0585-40FE-A83F-9A9BBDB5EABC}" presName="ConnectLineEnd1" presStyleLbl="lnNode1" presStyleIdx="1" presStyleCnt="5"/>
      <dgm:spPr/>
    </dgm:pt>
    <dgm:pt modelId="{1ABEC956-B82C-4846-B0E6-417CDBF49197}" type="pres">
      <dgm:prSet presAssocID="{C23974EC-0585-40FE-A83F-9A9BBDB5EABC}" presName="EmptyPane1" presStyleCnt="0"/>
      <dgm:spPr/>
    </dgm:pt>
    <dgm:pt modelId="{1EE8D177-863E-4C0A-9893-3B547C6697BD}" type="pres">
      <dgm:prSet presAssocID="{C72A9C4F-8BF9-47D7-A227-60DD8AB0316C}" presName="spaceBetweenRectangles1" presStyleCnt="0"/>
      <dgm:spPr/>
    </dgm:pt>
    <dgm:pt modelId="{DC4FF8E2-1F2C-499C-A191-AC2BAB71B0F9}" type="pres">
      <dgm:prSet presAssocID="{3B093871-81B0-48D0-B480-ED40E425D20B}" presName="composite1" presStyleCnt="0"/>
      <dgm:spPr/>
    </dgm:pt>
    <dgm:pt modelId="{DF130C67-BF13-4677-90C0-F9C57DA5AA1B}" type="pres">
      <dgm:prSet presAssocID="{3B093871-81B0-48D0-B480-ED40E425D20B}" presName="parent1" presStyleLbl="alignNode1" presStyleIdx="2" presStyleCnt="5">
        <dgm:presLayoutVars>
          <dgm:chMax val="1"/>
          <dgm:chPref val="1"/>
          <dgm:bulletEnabled val="1"/>
        </dgm:presLayoutVars>
      </dgm:prSet>
      <dgm:spPr/>
    </dgm:pt>
    <dgm:pt modelId="{6014709E-C54D-434E-BACD-32CB5C0EB9BB}" type="pres">
      <dgm:prSet presAssocID="{3B093871-81B0-48D0-B480-ED40E425D20B}" presName="Childtext1" presStyleLbl="revTx" presStyleIdx="2" presStyleCnt="5">
        <dgm:presLayoutVars>
          <dgm:bulletEnabled val="1"/>
        </dgm:presLayoutVars>
      </dgm:prSet>
      <dgm:spPr/>
    </dgm:pt>
    <dgm:pt modelId="{BEAC430D-05C7-41C0-A22F-C397B1B76AF7}" type="pres">
      <dgm:prSet presAssocID="{3B093871-81B0-48D0-B480-ED40E425D20B}" presName="ConnectLine1" presStyleLbl="sibTrans1D1" presStyleIdx="2" presStyleCnt="5"/>
      <dgm:spPr>
        <a:noFill/>
        <a:ln w="12700" cap="rnd" cmpd="sng" algn="ctr">
          <a:solidFill>
            <a:schemeClr val="accent2">
              <a:hueOff val="-1482143"/>
              <a:satOff val="7100"/>
              <a:lumOff val="6569"/>
              <a:alphaOff val="0"/>
            </a:schemeClr>
          </a:solidFill>
          <a:prstDash val="dash"/>
        </a:ln>
        <a:effectLst/>
      </dgm:spPr>
    </dgm:pt>
    <dgm:pt modelId="{FF3BDD4B-3864-4D95-91DC-C5645AF45187}" type="pres">
      <dgm:prSet presAssocID="{3B093871-81B0-48D0-B480-ED40E425D20B}" presName="ConnectLineEnd1" presStyleLbl="lnNode1" presStyleIdx="2" presStyleCnt="5"/>
      <dgm:spPr/>
    </dgm:pt>
    <dgm:pt modelId="{14B111FB-1CB4-4479-824B-D7AA74BA4B28}" type="pres">
      <dgm:prSet presAssocID="{3B093871-81B0-48D0-B480-ED40E425D20B}" presName="EmptyPane1" presStyleCnt="0"/>
      <dgm:spPr/>
    </dgm:pt>
    <dgm:pt modelId="{E244331F-D946-484A-9FF8-8A158089A357}" type="pres">
      <dgm:prSet presAssocID="{F8D117C9-76F0-4096-A146-F80EDCAEE92B}" presName="spaceBetweenRectangles1" presStyleCnt="0"/>
      <dgm:spPr/>
    </dgm:pt>
    <dgm:pt modelId="{88D6F93F-6F49-44ED-847A-F613A2304CA8}" type="pres">
      <dgm:prSet presAssocID="{107B3ADB-D5DE-408E-9701-3B858ED64D64}" presName="composite1" presStyleCnt="0"/>
      <dgm:spPr/>
    </dgm:pt>
    <dgm:pt modelId="{A61E4841-3B62-4B4B-BAE0-5D5F6F7FAB89}" type="pres">
      <dgm:prSet presAssocID="{107B3ADB-D5DE-408E-9701-3B858ED64D64}" presName="parent1" presStyleLbl="alignNode1" presStyleIdx="3" presStyleCnt="5">
        <dgm:presLayoutVars>
          <dgm:chMax val="1"/>
          <dgm:chPref val="1"/>
          <dgm:bulletEnabled val="1"/>
        </dgm:presLayoutVars>
      </dgm:prSet>
      <dgm:spPr/>
    </dgm:pt>
    <dgm:pt modelId="{66BF7E50-B0B9-4CA6-A85B-9D4651406A39}" type="pres">
      <dgm:prSet presAssocID="{107B3ADB-D5DE-408E-9701-3B858ED64D64}" presName="Childtext1" presStyleLbl="revTx" presStyleIdx="3" presStyleCnt="5">
        <dgm:presLayoutVars>
          <dgm:bulletEnabled val="1"/>
        </dgm:presLayoutVars>
      </dgm:prSet>
      <dgm:spPr/>
    </dgm:pt>
    <dgm:pt modelId="{EB9F98AD-9D45-442C-A194-249D7586D6E7}" type="pres">
      <dgm:prSet presAssocID="{107B3ADB-D5DE-408E-9701-3B858ED64D64}" presName="ConnectLine1" presStyleLbl="sibTrans1D1" presStyleIdx="3" presStyleCnt="5"/>
      <dgm:spPr>
        <a:noFill/>
        <a:ln w="12700" cap="rnd" cmpd="sng" algn="ctr">
          <a:solidFill>
            <a:schemeClr val="accent2">
              <a:hueOff val="-2223214"/>
              <a:satOff val="10650"/>
              <a:lumOff val="9853"/>
              <a:alphaOff val="0"/>
            </a:schemeClr>
          </a:solidFill>
          <a:prstDash val="dash"/>
        </a:ln>
        <a:effectLst/>
      </dgm:spPr>
    </dgm:pt>
    <dgm:pt modelId="{520774B9-C451-4B7D-AC76-872CBD77E84C}" type="pres">
      <dgm:prSet presAssocID="{107B3ADB-D5DE-408E-9701-3B858ED64D64}" presName="ConnectLineEnd1" presStyleLbl="lnNode1" presStyleIdx="3" presStyleCnt="5"/>
      <dgm:spPr/>
    </dgm:pt>
    <dgm:pt modelId="{3F7BE204-89A9-4052-8DFD-5BC8E1F1AE95}" type="pres">
      <dgm:prSet presAssocID="{107B3ADB-D5DE-408E-9701-3B858ED64D64}" presName="EmptyPane1" presStyleCnt="0"/>
      <dgm:spPr/>
    </dgm:pt>
    <dgm:pt modelId="{AD69C0DE-47C5-441D-A0E7-3C9A0174DA72}" type="pres">
      <dgm:prSet presAssocID="{8DD18E38-88BF-4994-9D9B-53E2FD780E30}" presName="spaceBetweenRectangles1" presStyleCnt="0"/>
      <dgm:spPr/>
    </dgm:pt>
    <dgm:pt modelId="{C86D0D7B-5D00-4222-BC5F-73D82F45944E}" type="pres">
      <dgm:prSet presAssocID="{0BA2BE44-D8DF-40D0-9D16-C4FE3E0AFF56}" presName="composite1" presStyleCnt="0"/>
      <dgm:spPr/>
    </dgm:pt>
    <dgm:pt modelId="{652C4A4B-5BA3-4C6D-BDC1-2DF63B6C1A9A}" type="pres">
      <dgm:prSet presAssocID="{0BA2BE44-D8DF-40D0-9D16-C4FE3E0AFF56}" presName="parent1" presStyleLbl="alignNode1" presStyleIdx="4" presStyleCnt="5">
        <dgm:presLayoutVars>
          <dgm:chMax val="1"/>
          <dgm:chPref val="1"/>
          <dgm:bulletEnabled val="1"/>
        </dgm:presLayoutVars>
      </dgm:prSet>
      <dgm:spPr/>
    </dgm:pt>
    <dgm:pt modelId="{13B45CE8-941B-42EE-9CEC-AAAF411B0D90}" type="pres">
      <dgm:prSet presAssocID="{0BA2BE44-D8DF-40D0-9D16-C4FE3E0AFF56}" presName="Childtext1" presStyleLbl="revTx" presStyleIdx="4" presStyleCnt="5" custScaleX="92434" custLinFactNeighborX="-7608" custLinFactNeighborY="-4268">
        <dgm:presLayoutVars>
          <dgm:bulletEnabled val="1"/>
        </dgm:presLayoutVars>
      </dgm:prSet>
      <dgm:spPr/>
    </dgm:pt>
    <dgm:pt modelId="{C5F01E53-B37C-47A6-8FD9-1AECE9BB55DD}" type="pres">
      <dgm:prSet presAssocID="{0BA2BE44-D8DF-40D0-9D16-C4FE3E0AFF56}" presName="ConnectLine1" presStyleLbl="sibTrans1D1" presStyleIdx="4" presStyleCnt="5"/>
      <dgm:spPr>
        <a:noFill/>
        <a:ln w="12700" cap="rnd" cmpd="sng" algn="ctr">
          <a:solidFill>
            <a:schemeClr val="accent2">
              <a:hueOff val="-2964286"/>
              <a:satOff val="14200"/>
              <a:lumOff val="13137"/>
              <a:alphaOff val="0"/>
            </a:schemeClr>
          </a:solidFill>
          <a:prstDash val="dash"/>
        </a:ln>
        <a:effectLst/>
      </dgm:spPr>
    </dgm:pt>
    <dgm:pt modelId="{FECB649D-B764-48E3-8D76-12FE5F76F4A3}" type="pres">
      <dgm:prSet presAssocID="{0BA2BE44-D8DF-40D0-9D16-C4FE3E0AFF56}" presName="ConnectLineEnd1" presStyleLbl="lnNode1" presStyleIdx="4" presStyleCnt="5"/>
      <dgm:spPr/>
    </dgm:pt>
    <dgm:pt modelId="{600703A7-07EC-4428-BFD1-D3BAD6C03DAC}" type="pres">
      <dgm:prSet presAssocID="{0BA2BE44-D8DF-40D0-9D16-C4FE3E0AFF56}" presName="EmptyPane1" presStyleCnt="0"/>
      <dgm:spPr/>
    </dgm:pt>
  </dgm:ptLst>
  <dgm:cxnLst>
    <dgm:cxn modelId="{8684D403-6A35-46F9-A9BB-F4AD6DC59618}" srcId="{107B3ADB-D5DE-408E-9701-3B858ED64D64}" destId="{B7B5FF01-D079-4D5C-9538-84557B54C298}" srcOrd="0" destOrd="0" parTransId="{AD8EB80E-77DC-4F2B-8F1E-D11A5DD296EF}" sibTransId="{A7B2F245-627F-42F1-BD70-ECED703C4DB7}"/>
    <dgm:cxn modelId="{D46EB20F-201A-4117-A202-07A212962806}" srcId="{4BE9A151-91C7-447E-9A24-08AD14588CB7}" destId="{6AEE26F4-9055-4F22-988D-AE4475E7AB60}" srcOrd="0" destOrd="0" parTransId="{37DA7AF1-542B-4FEA-B66E-4866A016A5BE}" sibTransId="{A119BADE-ED41-446E-BF67-61941EC64F23}"/>
    <dgm:cxn modelId="{CD9EFB3B-36EB-4C66-AD5E-52DC23483370}" srcId="{4BE9A151-91C7-447E-9A24-08AD14588CB7}" destId="{0BA2BE44-D8DF-40D0-9D16-C4FE3E0AFF56}" srcOrd="4" destOrd="0" parTransId="{E5C20CF3-8CF0-4F84-8018-6140EDA1E518}" sibTransId="{B9ECE8DD-86BB-407C-9B9B-7447261600FB}"/>
    <dgm:cxn modelId="{A19B915B-833A-4F60-931B-2ED0D561DA56}" type="presOf" srcId="{4BE9A151-91C7-447E-9A24-08AD14588CB7}" destId="{797A5B25-8EBC-44A9-9579-5BE7B2BB6B44}" srcOrd="0" destOrd="0" presId="urn:microsoft.com/office/officeart/2016/7/layout/RoundedRectangleTimeline"/>
    <dgm:cxn modelId="{F54C6B62-A81F-4ADD-8056-18D7C56AE89A}" type="presOf" srcId="{B7B5FF01-D079-4D5C-9538-84557B54C298}" destId="{66BF7E50-B0B9-4CA6-A85B-9D4651406A39}" srcOrd="0" destOrd="0" presId="urn:microsoft.com/office/officeart/2016/7/layout/RoundedRectangleTimeline"/>
    <dgm:cxn modelId="{A0FC334C-B238-4024-B9FB-CFBFB1CABFC9}" srcId="{4BE9A151-91C7-447E-9A24-08AD14588CB7}" destId="{3B093871-81B0-48D0-B480-ED40E425D20B}" srcOrd="2" destOrd="0" parTransId="{77F75844-0484-47D8-BAB8-907B103DB846}" sibTransId="{F8D117C9-76F0-4096-A146-F80EDCAEE92B}"/>
    <dgm:cxn modelId="{A410A16C-CCA7-4E49-83E1-3BE81571A2B4}" type="presOf" srcId="{3B093871-81B0-48D0-B480-ED40E425D20B}" destId="{DF130C67-BF13-4677-90C0-F9C57DA5AA1B}" srcOrd="0" destOrd="0" presId="urn:microsoft.com/office/officeart/2016/7/layout/RoundedRectangleTimeline"/>
    <dgm:cxn modelId="{4EB7ED7D-815F-469F-9116-571F8EF1D692}" type="presOf" srcId="{FC4CFB72-5AC6-421F-A20C-384E8D4E0855}" destId="{6CE949F8-A8F9-47DA-9570-4C2547B9FCE3}" srcOrd="0" destOrd="0" presId="urn:microsoft.com/office/officeart/2016/7/layout/RoundedRectangleTimeline"/>
    <dgm:cxn modelId="{1AC50580-EC3E-45D2-A5DB-99CA9D83D64D}" type="presOf" srcId="{107B3ADB-D5DE-408E-9701-3B858ED64D64}" destId="{A61E4841-3B62-4B4B-BAE0-5D5F6F7FAB89}" srcOrd="0" destOrd="0" presId="urn:microsoft.com/office/officeart/2016/7/layout/RoundedRectangleTimeline"/>
    <dgm:cxn modelId="{02153785-4F2A-431C-985B-DF62CB18C79B}" srcId="{3B093871-81B0-48D0-B480-ED40E425D20B}" destId="{6B3154D0-FC29-438C-82A5-0392ACFAD777}" srcOrd="0" destOrd="0" parTransId="{F7D66E85-992C-4912-82A4-FE9636C5C36D}" sibTransId="{0B53CE7E-475C-43F2-810E-B7EEFC1A5744}"/>
    <dgm:cxn modelId="{71D2BAA0-FA53-46F6-B533-AFDAD4F42FFE}" type="presOf" srcId="{FE10E69E-F151-491A-88F4-4212A7D9C29E}" destId="{13B45CE8-941B-42EE-9CEC-AAAF411B0D90}" srcOrd="0" destOrd="0" presId="urn:microsoft.com/office/officeart/2016/7/layout/RoundedRectangleTimeline"/>
    <dgm:cxn modelId="{D134D6AF-0E01-490E-A6A2-F9DB4EE9F254}" srcId="{6AEE26F4-9055-4F22-988D-AE4475E7AB60}" destId="{FC4CFB72-5AC6-421F-A20C-384E8D4E0855}" srcOrd="0" destOrd="0" parTransId="{C60818E5-58CD-474C-99F1-27C1FB52D592}" sibTransId="{AF2D4460-D8D3-4C50-8F6E-050EDF997934}"/>
    <dgm:cxn modelId="{DD3ABBB6-313D-443E-BB7C-5215320AE760}" type="presOf" srcId="{C23974EC-0585-40FE-A83F-9A9BBDB5EABC}" destId="{F702BEDA-295D-49EA-B3DC-50867B45CFCE}" srcOrd="0" destOrd="0" presId="urn:microsoft.com/office/officeart/2016/7/layout/RoundedRectangleTimeline"/>
    <dgm:cxn modelId="{1F7BF3C0-37A4-4998-A5FD-0ED6837D6369}" type="presOf" srcId="{6B3154D0-FC29-438C-82A5-0392ACFAD777}" destId="{6014709E-C54D-434E-BACD-32CB5C0EB9BB}" srcOrd="0" destOrd="0" presId="urn:microsoft.com/office/officeart/2016/7/layout/RoundedRectangleTimeline"/>
    <dgm:cxn modelId="{82ED2FCC-A285-4363-B539-5C9EC2D3FD52}" srcId="{4BE9A151-91C7-447E-9A24-08AD14588CB7}" destId="{C23974EC-0585-40FE-A83F-9A9BBDB5EABC}" srcOrd="1" destOrd="0" parTransId="{F7DD56FB-6A7B-4D83-86E0-E917742D6DF7}" sibTransId="{C72A9C4F-8BF9-47D7-A227-60DD8AB0316C}"/>
    <dgm:cxn modelId="{871708D5-E4F8-4C25-995F-FE09AB942A76}" type="presOf" srcId="{81E5F09E-7B45-43F4-918F-D2BEC3CDA1E6}" destId="{330A9184-E690-4554-BF0F-68F309CC0433}" srcOrd="0" destOrd="0" presId="urn:microsoft.com/office/officeart/2016/7/layout/RoundedRectangleTimeline"/>
    <dgm:cxn modelId="{3AA0E3DA-0410-43F3-949A-ACB6E1545AE9}" srcId="{C23974EC-0585-40FE-A83F-9A9BBDB5EABC}" destId="{81E5F09E-7B45-43F4-918F-D2BEC3CDA1E6}" srcOrd="0" destOrd="0" parTransId="{6F0EDFFC-19F9-4FA8-8836-BDCC51625944}" sibTransId="{6C7BA20C-0D7E-4767-9964-7D9B8D0C33EA}"/>
    <dgm:cxn modelId="{810C1BDC-5A80-4046-B1E8-0B97AD3E81D2}" type="presOf" srcId="{6AEE26F4-9055-4F22-988D-AE4475E7AB60}" destId="{CD64C4A9-5522-4616-8658-4758639623B5}" srcOrd="0" destOrd="0" presId="urn:microsoft.com/office/officeart/2016/7/layout/RoundedRectangleTimeline"/>
    <dgm:cxn modelId="{EF5E4DE7-5B1A-4A72-9BF3-F088620C785D}" srcId="{4BE9A151-91C7-447E-9A24-08AD14588CB7}" destId="{107B3ADB-D5DE-408E-9701-3B858ED64D64}" srcOrd="3" destOrd="0" parTransId="{A1E586A6-E2DA-40A5-B67B-1D562173FF29}" sibTransId="{8DD18E38-88BF-4994-9D9B-53E2FD780E30}"/>
    <dgm:cxn modelId="{06A764F1-4BD1-4C73-9F88-A2256712120B}" srcId="{0BA2BE44-D8DF-40D0-9D16-C4FE3E0AFF56}" destId="{FE10E69E-F151-491A-88F4-4212A7D9C29E}" srcOrd="0" destOrd="0" parTransId="{C52E9791-7827-4DD6-9575-51AF0502C9C9}" sibTransId="{81E5CD38-1990-4873-932E-897AFD6E1DBB}"/>
    <dgm:cxn modelId="{30CF07F9-CB13-46BF-8EBA-DBF8FA8E8FE9}" type="presOf" srcId="{0BA2BE44-D8DF-40D0-9D16-C4FE3E0AFF56}" destId="{652C4A4B-5BA3-4C6D-BDC1-2DF63B6C1A9A}" srcOrd="0" destOrd="0" presId="urn:microsoft.com/office/officeart/2016/7/layout/RoundedRectangleTimeline"/>
    <dgm:cxn modelId="{46A8AF77-03FD-4C04-8E40-3D8A383D96C1}" type="presParOf" srcId="{797A5B25-8EBC-44A9-9579-5BE7B2BB6B44}" destId="{DD76174F-20D1-415A-BDE6-7415674FFDCB}" srcOrd="0" destOrd="0" presId="urn:microsoft.com/office/officeart/2016/7/layout/RoundedRectangleTimeline"/>
    <dgm:cxn modelId="{59B29EBB-09C2-41CC-943B-1849485F0373}" type="presParOf" srcId="{DD76174F-20D1-415A-BDE6-7415674FFDCB}" destId="{CD64C4A9-5522-4616-8658-4758639623B5}" srcOrd="0" destOrd="0" presId="urn:microsoft.com/office/officeart/2016/7/layout/RoundedRectangleTimeline"/>
    <dgm:cxn modelId="{7DF877D6-69A4-440E-883C-49834BAFBA34}" type="presParOf" srcId="{DD76174F-20D1-415A-BDE6-7415674FFDCB}" destId="{6CE949F8-A8F9-47DA-9570-4C2547B9FCE3}" srcOrd="1" destOrd="0" presId="urn:microsoft.com/office/officeart/2016/7/layout/RoundedRectangleTimeline"/>
    <dgm:cxn modelId="{CD1E7FB4-41CC-4351-A7D0-6576BD455221}" type="presParOf" srcId="{DD76174F-20D1-415A-BDE6-7415674FFDCB}" destId="{6D8E3F6D-ABCB-40E5-94D5-13B5021D17B3}" srcOrd="2" destOrd="0" presId="urn:microsoft.com/office/officeart/2016/7/layout/RoundedRectangleTimeline"/>
    <dgm:cxn modelId="{F3010703-3970-4504-87B3-B6A2549AAC54}" type="presParOf" srcId="{DD76174F-20D1-415A-BDE6-7415674FFDCB}" destId="{C4EA5EA1-6F5C-42A5-A817-8256DA879C82}" srcOrd="3" destOrd="0" presId="urn:microsoft.com/office/officeart/2016/7/layout/RoundedRectangleTimeline"/>
    <dgm:cxn modelId="{27F58D24-73F6-444D-87B2-4CB2D094852A}" type="presParOf" srcId="{DD76174F-20D1-415A-BDE6-7415674FFDCB}" destId="{E3906691-D61F-4BB7-8287-CE1A37C575D5}" srcOrd="4" destOrd="0" presId="urn:microsoft.com/office/officeart/2016/7/layout/RoundedRectangleTimeline"/>
    <dgm:cxn modelId="{41DE0453-380F-42CC-88F6-C422588C5632}" type="presParOf" srcId="{797A5B25-8EBC-44A9-9579-5BE7B2BB6B44}" destId="{348C9CBA-3DD3-4AA2-ACCE-5B24B49951E6}" srcOrd="1" destOrd="0" presId="urn:microsoft.com/office/officeart/2016/7/layout/RoundedRectangleTimeline"/>
    <dgm:cxn modelId="{B166243E-4B4E-474A-ADFA-2A179A1E00DB}" type="presParOf" srcId="{797A5B25-8EBC-44A9-9579-5BE7B2BB6B44}" destId="{14142AD2-6500-4896-B225-27CF2CC0A17B}" srcOrd="2" destOrd="0" presId="urn:microsoft.com/office/officeart/2016/7/layout/RoundedRectangleTimeline"/>
    <dgm:cxn modelId="{DF0BCC68-323D-43B6-B53B-95E041D908A0}" type="presParOf" srcId="{14142AD2-6500-4896-B225-27CF2CC0A17B}" destId="{F702BEDA-295D-49EA-B3DC-50867B45CFCE}" srcOrd="0" destOrd="0" presId="urn:microsoft.com/office/officeart/2016/7/layout/RoundedRectangleTimeline"/>
    <dgm:cxn modelId="{E1CB00FF-F67F-4FEA-B0A4-5A8B2DFAD5D0}" type="presParOf" srcId="{14142AD2-6500-4896-B225-27CF2CC0A17B}" destId="{330A9184-E690-4554-BF0F-68F309CC0433}" srcOrd="1" destOrd="0" presId="urn:microsoft.com/office/officeart/2016/7/layout/RoundedRectangleTimeline"/>
    <dgm:cxn modelId="{8423A616-7A0B-4720-8AEE-A05FBD3CC585}" type="presParOf" srcId="{14142AD2-6500-4896-B225-27CF2CC0A17B}" destId="{95DBC6FD-1A66-4390-BDB6-B3CFDAA63C47}" srcOrd="2" destOrd="0" presId="urn:microsoft.com/office/officeart/2016/7/layout/RoundedRectangleTimeline"/>
    <dgm:cxn modelId="{D4205402-E4F3-4F60-AF4D-BFC41156A229}" type="presParOf" srcId="{14142AD2-6500-4896-B225-27CF2CC0A17B}" destId="{0B4436BC-451D-4DF1-92A1-AE4B3D24A0BC}" srcOrd="3" destOrd="0" presId="urn:microsoft.com/office/officeart/2016/7/layout/RoundedRectangleTimeline"/>
    <dgm:cxn modelId="{845DEF84-7112-413C-A462-0CFFAE10ECC6}" type="presParOf" srcId="{14142AD2-6500-4896-B225-27CF2CC0A17B}" destId="{1ABEC956-B82C-4846-B0E6-417CDBF49197}" srcOrd="4" destOrd="0" presId="urn:microsoft.com/office/officeart/2016/7/layout/RoundedRectangleTimeline"/>
    <dgm:cxn modelId="{55649B03-36F4-4C8A-96FC-40138E36A789}" type="presParOf" srcId="{797A5B25-8EBC-44A9-9579-5BE7B2BB6B44}" destId="{1EE8D177-863E-4C0A-9893-3B547C6697BD}" srcOrd="3" destOrd="0" presId="urn:microsoft.com/office/officeart/2016/7/layout/RoundedRectangleTimeline"/>
    <dgm:cxn modelId="{727A9885-3548-44C0-A9CB-70605D6E3DA6}" type="presParOf" srcId="{797A5B25-8EBC-44A9-9579-5BE7B2BB6B44}" destId="{DC4FF8E2-1F2C-499C-A191-AC2BAB71B0F9}" srcOrd="4" destOrd="0" presId="urn:microsoft.com/office/officeart/2016/7/layout/RoundedRectangleTimeline"/>
    <dgm:cxn modelId="{FC043062-3A0E-46F2-A74E-42C6BA06BB8E}" type="presParOf" srcId="{DC4FF8E2-1F2C-499C-A191-AC2BAB71B0F9}" destId="{DF130C67-BF13-4677-90C0-F9C57DA5AA1B}" srcOrd="0" destOrd="0" presId="urn:microsoft.com/office/officeart/2016/7/layout/RoundedRectangleTimeline"/>
    <dgm:cxn modelId="{D68BD6CD-0787-46A5-A1FD-BF8521678915}" type="presParOf" srcId="{DC4FF8E2-1F2C-499C-A191-AC2BAB71B0F9}" destId="{6014709E-C54D-434E-BACD-32CB5C0EB9BB}" srcOrd="1" destOrd="0" presId="urn:microsoft.com/office/officeart/2016/7/layout/RoundedRectangleTimeline"/>
    <dgm:cxn modelId="{4A5EFC72-E719-481B-9AFC-75C2DC23D4EC}" type="presParOf" srcId="{DC4FF8E2-1F2C-499C-A191-AC2BAB71B0F9}" destId="{BEAC430D-05C7-41C0-A22F-C397B1B76AF7}" srcOrd="2" destOrd="0" presId="urn:microsoft.com/office/officeart/2016/7/layout/RoundedRectangleTimeline"/>
    <dgm:cxn modelId="{86E2FCDB-FA79-45C1-B730-CF6460F2B71A}" type="presParOf" srcId="{DC4FF8E2-1F2C-499C-A191-AC2BAB71B0F9}" destId="{FF3BDD4B-3864-4D95-91DC-C5645AF45187}" srcOrd="3" destOrd="0" presId="urn:microsoft.com/office/officeart/2016/7/layout/RoundedRectangleTimeline"/>
    <dgm:cxn modelId="{6BB3586C-D26B-404F-8553-2740AF3E2942}" type="presParOf" srcId="{DC4FF8E2-1F2C-499C-A191-AC2BAB71B0F9}" destId="{14B111FB-1CB4-4479-824B-D7AA74BA4B28}" srcOrd="4" destOrd="0" presId="urn:microsoft.com/office/officeart/2016/7/layout/RoundedRectangleTimeline"/>
    <dgm:cxn modelId="{A354E936-E8B1-4186-8AA1-C77921F88BDB}" type="presParOf" srcId="{797A5B25-8EBC-44A9-9579-5BE7B2BB6B44}" destId="{E244331F-D946-484A-9FF8-8A158089A357}" srcOrd="5" destOrd="0" presId="urn:microsoft.com/office/officeart/2016/7/layout/RoundedRectangleTimeline"/>
    <dgm:cxn modelId="{A7C2C822-ACBA-407B-9CA1-3DAE9CA27A0E}" type="presParOf" srcId="{797A5B25-8EBC-44A9-9579-5BE7B2BB6B44}" destId="{88D6F93F-6F49-44ED-847A-F613A2304CA8}" srcOrd="6" destOrd="0" presId="urn:microsoft.com/office/officeart/2016/7/layout/RoundedRectangleTimeline"/>
    <dgm:cxn modelId="{296C98A2-B433-42C0-B908-38B2D38DD94A}" type="presParOf" srcId="{88D6F93F-6F49-44ED-847A-F613A2304CA8}" destId="{A61E4841-3B62-4B4B-BAE0-5D5F6F7FAB89}" srcOrd="0" destOrd="0" presId="urn:microsoft.com/office/officeart/2016/7/layout/RoundedRectangleTimeline"/>
    <dgm:cxn modelId="{CFF48D8D-FCF0-4402-BDB2-5E58AC693214}" type="presParOf" srcId="{88D6F93F-6F49-44ED-847A-F613A2304CA8}" destId="{66BF7E50-B0B9-4CA6-A85B-9D4651406A39}" srcOrd="1" destOrd="0" presId="urn:microsoft.com/office/officeart/2016/7/layout/RoundedRectangleTimeline"/>
    <dgm:cxn modelId="{1E6E322B-07EB-405C-AB34-FED6A4EF8392}" type="presParOf" srcId="{88D6F93F-6F49-44ED-847A-F613A2304CA8}" destId="{EB9F98AD-9D45-442C-A194-249D7586D6E7}" srcOrd="2" destOrd="0" presId="urn:microsoft.com/office/officeart/2016/7/layout/RoundedRectangleTimeline"/>
    <dgm:cxn modelId="{00BDDAE4-9ECD-408B-A6DE-1FDB23DDDD45}" type="presParOf" srcId="{88D6F93F-6F49-44ED-847A-F613A2304CA8}" destId="{520774B9-C451-4B7D-AC76-872CBD77E84C}" srcOrd="3" destOrd="0" presId="urn:microsoft.com/office/officeart/2016/7/layout/RoundedRectangleTimeline"/>
    <dgm:cxn modelId="{461F328D-9776-4432-A9BB-836E53460CAD}" type="presParOf" srcId="{88D6F93F-6F49-44ED-847A-F613A2304CA8}" destId="{3F7BE204-89A9-4052-8DFD-5BC8E1F1AE95}" srcOrd="4" destOrd="0" presId="urn:microsoft.com/office/officeart/2016/7/layout/RoundedRectangleTimeline"/>
    <dgm:cxn modelId="{F6535ECF-74FF-4F74-8C05-423DD866F42B}" type="presParOf" srcId="{797A5B25-8EBC-44A9-9579-5BE7B2BB6B44}" destId="{AD69C0DE-47C5-441D-A0E7-3C9A0174DA72}" srcOrd="7" destOrd="0" presId="urn:microsoft.com/office/officeart/2016/7/layout/RoundedRectangleTimeline"/>
    <dgm:cxn modelId="{E2E66369-8994-482E-9C5D-097836ACD5F4}" type="presParOf" srcId="{797A5B25-8EBC-44A9-9579-5BE7B2BB6B44}" destId="{C86D0D7B-5D00-4222-BC5F-73D82F45944E}" srcOrd="8" destOrd="0" presId="urn:microsoft.com/office/officeart/2016/7/layout/RoundedRectangleTimeline"/>
    <dgm:cxn modelId="{8CA466A0-3126-458B-80E2-E399A68F3511}" type="presParOf" srcId="{C86D0D7B-5D00-4222-BC5F-73D82F45944E}" destId="{652C4A4B-5BA3-4C6D-BDC1-2DF63B6C1A9A}" srcOrd="0" destOrd="0" presId="urn:microsoft.com/office/officeart/2016/7/layout/RoundedRectangleTimeline"/>
    <dgm:cxn modelId="{9B388D91-7076-4889-BECF-6853D2CE3BD8}" type="presParOf" srcId="{C86D0D7B-5D00-4222-BC5F-73D82F45944E}" destId="{13B45CE8-941B-42EE-9CEC-AAAF411B0D90}" srcOrd="1" destOrd="0" presId="urn:microsoft.com/office/officeart/2016/7/layout/RoundedRectangleTimeline"/>
    <dgm:cxn modelId="{599848F4-39D1-4AC9-8377-5EEFF8A6E036}" type="presParOf" srcId="{C86D0D7B-5D00-4222-BC5F-73D82F45944E}" destId="{C5F01E53-B37C-47A6-8FD9-1AECE9BB55DD}" srcOrd="2" destOrd="0" presId="urn:microsoft.com/office/officeart/2016/7/layout/RoundedRectangleTimeline"/>
    <dgm:cxn modelId="{48716AC6-14CE-4870-9F57-73C166874ADE}" type="presParOf" srcId="{C86D0D7B-5D00-4222-BC5F-73D82F45944E}" destId="{FECB649D-B764-48E3-8D76-12FE5F76F4A3}" srcOrd="3" destOrd="0" presId="urn:microsoft.com/office/officeart/2016/7/layout/RoundedRectangleTimeline"/>
    <dgm:cxn modelId="{FD71AC38-1B1C-4E8C-A512-47F24F4BF9B6}" type="presParOf" srcId="{C86D0D7B-5D00-4222-BC5F-73D82F45944E}" destId="{600703A7-07EC-4428-BFD1-D3BAD6C03DAC}"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C4A9-5522-4616-8658-4758639623B5}">
      <dsp:nvSpPr>
        <dsp:cNvPr id="0" name=""/>
        <dsp:cNvSpPr/>
      </dsp:nvSpPr>
      <dsp:spPr>
        <a:xfrm rot="16200000">
          <a:off x="1436060" y="738629"/>
          <a:ext cx="340074" cy="1923482"/>
        </a:xfrm>
        <a:prstGeom prst="round2Same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t>2017-2020</a:t>
          </a:r>
        </a:p>
      </dsp:txBody>
      <dsp:txXfrm rot="5400000">
        <a:off x="660958" y="1546934"/>
        <a:ext cx="1906881" cy="306872"/>
      </dsp:txXfrm>
    </dsp:sp>
    <dsp:sp modelId="{6CE949F8-A8F9-47DA-9570-4C2547B9FCE3}">
      <dsp:nvSpPr>
        <dsp:cNvPr id="0" name=""/>
        <dsp:cNvSpPr/>
      </dsp:nvSpPr>
      <dsp:spPr>
        <a:xfrm>
          <a:off x="3195"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ct val="35000"/>
            </a:spcAft>
            <a:buNone/>
          </a:pPr>
          <a:r>
            <a:rPr lang="en-US" sz="2400" kern="1200" dirty="0"/>
            <a:t>Understanding the case for change</a:t>
          </a:r>
        </a:p>
      </dsp:txBody>
      <dsp:txXfrm>
        <a:off x="3195" y="0"/>
        <a:ext cx="3205804" cy="1190259"/>
      </dsp:txXfrm>
    </dsp:sp>
    <dsp:sp modelId="{6D8E3F6D-ABCB-40E5-94D5-13B5021D17B3}">
      <dsp:nvSpPr>
        <dsp:cNvPr id="0" name=""/>
        <dsp:cNvSpPr/>
      </dsp:nvSpPr>
      <dsp:spPr>
        <a:xfrm>
          <a:off x="1606097" y="1258274"/>
          <a:ext cx="0" cy="272059"/>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4EA5EA1-6F5C-42A5-A817-8256DA879C82}">
      <dsp:nvSpPr>
        <dsp:cNvPr id="0" name=""/>
        <dsp:cNvSpPr/>
      </dsp:nvSpPr>
      <dsp:spPr>
        <a:xfrm>
          <a:off x="1572089" y="1190259"/>
          <a:ext cx="68014" cy="6801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2BEDA-295D-49EA-B3DC-50867B45CFCE}">
      <dsp:nvSpPr>
        <dsp:cNvPr id="0" name=""/>
        <dsp:cNvSpPr/>
      </dsp:nvSpPr>
      <dsp:spPr>
        <a:xfrm>
          <a:off x="2567838" y="1530333"/>
          <a:ext cx="1923482" cy="340074"/>
        </a:xfrm>
        <a:prstGeom prst="rect">
          <a:avLst/>
        </a:prstGeom>
        <a:solidFill>
          <a:schemeClr val="accent2">
            <a:hueOff val="-361550"/>
            <a:satOff val="-2481"/>
            <a:lumOff val="1275"/>
            <a:alphaOff val="0"/>
          </a:schemeClr>
        </a:solidFill>
        <a:ln w="19050" cap="rnd" cmpd="sng" algn="ctr">
          <a:solidFill>
            <a:schemeClr val="accent2">
              <a:hueOff val="-361550"/>
              <a:satOff val="-2481"/>
              <a:lumOff val="1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t>2021</a:t>
          </a:r>
        </a:p>
      </dsp:txBody>
      <dsp:txXfrm>
        <a:off x="2567838" y="1530333"/>
        <a:ext cx="1923482" cy="340074"/>
      </dsp:txXfrm>
    </dsp:sp>
    <dsp:sp modelId="{330A9184-E690-4554-BF0F-68F309CC0433}">
      <dsp:nvSpPr>
        <dsp:cNvPr id="0" name=""/>
        <dsp:cNvSpPr/>
      </dsp:nvSpPr>
      <dsp:spPr>
        <a:xfrm>
          <a:off x="1926677" y="2210482"/>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0" numCol="1" spcCol="1270" anchor="t" anchorCtr="1">
          <a:noAutofit/>
        </a:bodyPr>
        <a:lstStyle/>
        <a:p>
          <a:pPr marL="0" lvl="0" indent="0" algn="ctr" defTabSz="1066800">
            <a:lnSpc>
              <a:spcPct val="90000"/>
            </a:lnSpc>
            <a:spcBef>
              <a:spcPct val="0"/>
            </a:spcBef>
            <a:spcAft>
              <a:spcPct val="35000"/>
            </a:spcAft>
            <a:buNone/>
          </a:pPr>
          <a:r>
            <a:rPr lang="en-US" sz="2400" kern="1200" dirty="0"/>
            <a:t>Policy development and testing reform options</a:t>
          </a:r>
        </a:p>
      </dsp:txBody>
      <dsp:txXfrm>
        <a:off x="1926677" y="2210482"/>
        <a:ext cx="3205804" cy="1190259"/>
      </dsp:txXfrm>
    </dsp:sp>
    <dsp:sp modelId="{95DBC6FD-1A66-4390-BDB6-B3CFDAA63C47}">
      <dsp:nvSpPr>
        <dsp:cNvPr id="0" name=""/>
        <dsp:cNvSpPr/>
      </dsp:nvSpPr>
      <dsp:spPr>
        <a:xfrm>
          <a:off x="3529579" y="1870408"/>
          <a:ext cx="0" cy="272059"/>
        </a:xfrm>
        <a:prstGeom prst="line">
          <a:avLst/>
        </a:prstGeom>
        <a:noFill/>
        <a:ln w="12700" cap="rnd" cmpd="sng" algn="ctr">
          <a:solidFill>
            <a:schemeClr val="accent2">
              <a:hueOff val="-741071"/>
              <a:satOff val="3550"/>
              <a:lumOff val="3284"/>
              <a:alphaOff val="0"/>
            </a:schemeClr>
          </a:solidFill>
          <a:prstDash val="dash"/>
        </a:ln>
        <a:effectLst/>
      </dsp:spPr>
      <dsp:style>
        <a:lnRef idx="1">
          <a:scrgbClr r="0" g="0" b="0"/>
        </a:lnRef>
        <a:fillRef idx="0">
          <a:scrgbClr r="0" g="0" b="0"/>
        </a:fillRef>
        <a:effectRef idx="0">
          <a:scrgbClr r="0" g="0" b="0"/>
        </a:effectRef>
        <a:fontRef idx="minor"/>
      </dsp:style>
    </dsp:sp>
    <dsp:sp modelId="{0B4436BC-451D-4DF1-92A1-AE4B3D24A0BC}">
      <dsp:nvSpPr>
        <dsp:cNvPr id="0" name=""/>
        <dsp:cNvSpPr/>
      </dsp:nvSpPr>
      <dsp:spPr>
        <a:xfrm>
          <a:off x="3495572" y="2142467"/>
          <a:ext cx="68014" cy="68014"/>
        </a:xfrm>
        <a:prstGeom prst="ellipse">
          <a:avLst/>
        </a:prstGeom>
        <a:solidFill>
          <a:schemeClr val="accent2">
            <a:hueOff val="-361550"/>
            <a:satOff val="-2481"/>
            <a:lumOff val="127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30C67-BF13-4677-90C0-F9C57DA5AA1B}">
      <dsp:nvSpPr>
        <dsp:cNvPr id="0" name=""/>
        <dsp:cNvSpPr/>
      </dsp:nvSpPr>
      <dsp:spPr>
        <a:xfrm>
          <a:off x="4491321" y="1530333"/>
          <a:ext cx="1923482" cy="340074"/>
        </a:xfrm>
        <a:prstGeom prst="rect">
          <a:avLst/>
        </a:prstGeom>
        <a:solidFill>
          <a:schemeClr val="accent2">
            <a:hueOff val="-723100"/>
            <a:satOff val="-4962"/>
            <a:lumOff val="2549"/>
            <a:alphaOff val="0"/>
          </a:schemeClr>
        </a:solidFill>
        <a:ln w="19050" cap="rnd" cmpd="sng" algn="ctr">
          <a:solidFill>
            <a:schemeClr val="accent2">
              <a:hueOff val="-723100"/>
              <a:satOff val="-4962"/>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t>2022</a:t>
          </a:r>
        </a:p>
      </dsp:txBody>
      <dsp:txXfrm>
        <a:off x="4491321" y="1530333"/>
        <a:ext cx="1923482" cy="340074"/>
      </dsp:txXfrm>
    </dsp:sp>
    <dsp:sp modelId="{6014709E-C54D-434E-BACD-32CB5C0EB9BB}">
      <dsp:nvSpPr>
        <dsp:cNvPr id="0" name=""/>
        <dsp:cNvSpPr/>
      </dsp:nvSpPr>
      <dsp:spPr>
        <a:xfrm>
          <a:off x="3850160"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ct val="35000"/>
            </a:spcAft>
            <a:buNone/>
          </a:pPr>
          <a:r>
            <a:rPr lang="en-US" sz="2400" kern="1200" dirty="0"/>
            <a:t>Policy refinement and Transition activities</a:t>
          </a:r>
        </a:p>
      </dsp:txBody>
      <dsp:txXfrm>
        <a:off x="3850160" y="0"/>
        <a:ext cx="3205804" cy="1190259"/>
      </dsp:txXfrm>
    </dsp:sp>
    <dsp:sp modelId="{BEAC430D-05C7-41C0-A22F-C397B1B76AF7}">
      <dsp:nvSpPr>
        <dsp:cNvPr id="0" name=""/>
        <dsp:cNvSpPr/>
      </dsp:nvSpPr>
      <dsp:spPr>
        <a:xfrm>
          <a:off x="5453062" y="1258274"/>
          <a:ext cx="0" cy="272059"/>
        </a:xfrm>
        <a:prstGeom prst="line">
          <a:avLst/>
        </a:prstGeom>
        <a:noFill/>
        <a:ln w="12700" cap="rnd" cmpd="sng" algn="ctr">
          <a:solidFill>
            <a:schemeClr val="accent2">
              <a:hueOff val="-1482143"/>
              <a:satOff val="7100"/>
              <a:lumOff val="6569"/>
              <a:alphaOff val="0"/>
            </a:schemeClr>
          </a:solidFill>
          <a:prstDash val="dash"/>
        </a:ln>
        <a:effectLst/>
      </dsp:spPr>
      <dsp:style>
        <a:lnRef idx="1">
          <a:scrgbClr r="0" g="0" b="0"/>
        </a:lnRef>
        <a:fillRef idx="0">
          <a:scrgbClr r="0" g="0" b="0"/>
        </a:fillRef>
        <a:effectRef idx="0">
          <a:scrgbClr r="0" g="0" b="0"/>
        </a:effectRef>
        <a:fontRef idx="minor"/>
      </dsp:style>
    </dsp:sp>
    <dsp:sp modelId="{FF3BDD4B-3864-4D95-91DC-C5645AF45187}">
      <dsp:nvSpPr>
        <dsp:cNvPr id="0" name=""/>
        <dsp:cNvSpPr/>
      </dsp:nvSpPr>
      <dsp:spPr>
        <a:xfrm>
          <a:off x="5419055" y="1190259"/>
          <a:ext cx="68014" cy="68014"/>
        </a:xfrm>
        <a:prstGeom prst="ellipse">
          <a:avLst/>
        </a:prstGeom>
        <a:solidFill>
          <a:schemeClr val="accent2">
            <a:hueOff val="-723100"/>
            <a:satOff val="-4962"/>
            <a:lumOff val="25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E4841-3B62-4B4B-BAE0-5D5F6F7FAB89}">
      <dsp:nvSpPr>
        <dsp:cNvPr id="0" name=""/>
        <dsp:cNvSpPr/>
      </dsp:nvSpPr>
      <dsp:spPr>
        <a:xfrm>
          <a:off x="6414803" y="1530333"/>
          <a:ext cx="1923482" cy="340074"/>
        </a:xfrm>
        <a:prstGeom prst="rect">
          <a:avLst/>
        </a:prstGeom>
        <a:solidFill>
          <a:schemeClr val="accent2">
            <a:hueOff val="-1084650"/>
            <a:satOff val="-7443"/>
            <a:lumOff val="3824"/>
            <a:alphaOff val="0"/>
          </a:schemeClr>
        </a:solidFill>
        <a:ln w="19050" cap="rnd" cmpd="sng" algn="ctr">
          <a:solidFill>
            <a:schemeClr val="accent2">
              <a:hueOff val="-1084650"/>
              <a:satOff val="-7443"/>
              <a:lumOff val="3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t>2023</a:t>
          </a:r>
        </a:p>
      </dsp:txBody>
      <dsp:txXfrm>
        <a:off x="6414803" y="1530333"/>
        <a:ext cx="1923482" cy="340074"/>
      </dsp:txXfrm>
    </dsp:sp>
    <dsp:sp modelId="{66BF7E50-B0B9-4CA6-A85B-9D4651406A39}">
      <dsp:nvSpPr>
        <dsp:cNvPr id="0" name=""/>
        <dsp:cNvSpPr/>
      </dsp:nvSpPr>
      <dsp:spPr>
        <a:xfrm>
          <a:off x="5773642" y="2210482"/>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0" numCol="1" spcCol="1270" anchor="t" anchorCtr="1">
          <a:noAutofit/>
        </a:bodyPr>
        <a:lstStyle/>
        <a:p>
          <a:pPr marL="0" lvl="0" indent="0" algn="ctr" defTabSz="1066800">
            <a:lnSpc>
              <a:spcPct val="90000"/>
            </a:lnSpc>
            <a:spcBef>
              <a:spcPct val="0"/>
            </a:spcBef>
            <a:spcAft>
              <a:spcPct val="35000"/>
            </a:spcAft>
            <a:buNone/>
          </a:pPr>
          <a:r>
            <a:rPr lang="en-US" sz="2400" kern="1200" dirty="0"/>
            <a:t>Establishment and Transition</a:t>
          </a:r>
        </a:p>
      </dsp:txBody>
      <dsp:txXfrm>
        <a:off x="5773642" y="2210482"/>
        <a:ext cx="3205804" cy="1190259"/>
      </dsp:txXfrm>
    </dsp:sp>
    <dsp:sp modelId="{EB9F98AD-9D45-442C-A194-249D7586D6E7}">
      <dsp:nvSpPr>
        <dsp:cNvPr id="0" name=""/>
        <dsp:cNvSpPr/>
      </dsp:nvSpPr>
      <dsp:spPr>
        <a:xfrm>
          <a:off x="7376545" y="1870408"/>
          <a:ext cx="0" cy="272059"/>
        </a:xfrm>
        <a:prstGeom prst="line">
          <a:avLst/>
        </a:prstGeom>
        <a:noFill/>
        <a:ln w="12700" cap="rnd" cmpd="sng" algn="ctr">
          <a:solidFill>
            <a:schemeClr val="accent2">
              <a:hueOff val="-2223214"/>
              <a:satOff val="10650"/>
              <a:lumOff val="9853"/>
              <a:alphaOff val="0"/>
            </a:schemeClr>
          </a:solidFill>
          <a:prstDash val="dash"/>
        </a:ln>
        <a:effectLst/>
      </dsp:spPr>
      <dsp:style>
        <a:lnRef idx="1">
          <a:scrgbClr r="0" g="0" b="0"/>
        </a:lnRef>
        <a:fillRef idx="0">
          <a:scrgbClr r="0" g="0" b="0"/>
        </a:fillRef>
        <a:effectRef idx="0">
          <a:scrgbClr r="0" g="0" b="0"/>
        </a:effectRef>
        <a:fontRef idx="minor"/>
      </dsp:style>
    </dsp:sp>
    <dsp:sp modelId="{520774B9-C451-4B7D-AC76-872CBD77E84C}">
      <dsp:nvSpPr>
        <dsp:cNvPr id="0" name=""/>
        <dsp:cNvSpPr/>
      </dsp:nvSpPr>
      <dsp:spPr>
        <a:xfrm>
          <a:off x="7342537" y="2142467"/>
          <a:ext cx="68014" cy="68014"/>
        </a:xfrm>
        <a:prstGeom prst="ellipse">
          <a:avLst/>
        </a:prstGeom>
        <a:solidFill>
          <a:schemeClr val="accent2">
            <a:hueOff val="-1084650"/>
            <a:satOff val="-7443"/>
            <a:lumOff val="38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C4A4B-5BA3-4C6D-BDC1-2DF63B6C1A9A}">
      <dsp:nvSpPr>
        <dsp:cNvPr id="0" name=""/>
        <dsp:cNvSpPr/>
      </dsp:nvSpPr>
      <dsp:spPr>
        <a:xfrm rot="5400000">
          <a:off x="9129990" y="738629"/>
          <a:ext cx="340074" cy="1923482"/>
        </a:xfrm>
        <a:prstGeom prst="round2SameRect">
          <a:avLst/>
        </a:prstGeom>
        <a:solidFill>
          <a:schemeClr val="accent2">
            <a:hueOff val="-1446200"/>
            <a:satOff val="-9924"/>
            <a:lumOff val="5098"/>
            <a:alphaOff val="0"/>
          </a:schemeClr>
        </a:solidFill>
        <a:ln w="19050" cap="rnd"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t>2024</a:t>
          </a:r>
        </a:p>
      </dsp:txBody>
      <dsp:txXfrm rot="-5400000">
        <a:off x="8338287" y="1546934"/>
        <a:ext cx="1906881" cy="306872"/>
      </dsp:txXfrm>
    </dsp:sp>
    <dsp:sp modelId="{13B45CE8-941B-42EE-9CEC-AAAF411B0D90}">
      <dsp:nvSpPr>
        <dsp:cNvPr id="0" name=""/>
        <dsp:cNvSpPr/>
      </dsp:nvSpPr>
      <dsp:spPr>
        <a:xfrm>
          <a:off x="7574503" y="0"/>
          <a:ext cx="2963253"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ct val="35000"/>
            </a:spcAft>
            <a:buNone/>
          </a:pPr>
          <a:r>
            <a:rPr lang="en-US" sz="2400" kern="1200" dirty="0"/>
            <a:t>New entities go live </a:t>
          </a:r>
          <a:br>
            <a:rPr lang="en-US" sz="2400" kern="1200" dirty="0"/>
          </a:br>
          <a:r>
            <a:rPr lang="en-US" sz="2400" kern="1200" dirty="0"/>
            <a:t>1 July 2024</a:t>
          </a:r>
        </a:p>
      </dsp:txBody>
      <dsp:txXfrm>
        <a:off x="7574503" y="0"/>
        <a:ext cx="2963253" cy="1190259"/>
      </dsp:txXfrm>
    </dsp:sp>
    <dsp:sp modelId="{C5F01E53-B37C-47A6-8FD9-1AECE9BB55DD}">
      <dsp:nvSpPr>
        <dsp:cNvPr id="0" name=""/>
        <dsp:cNvSpPr/>
      </dsp:nvSpPr>
      <dsp:spPr>
        <a:xfrm>
          <a:off x="9300027" y="1258274"/>
          <a:ext cx="0" cy="272059"/>
        </a:xfrm>
        <a:prstGeom prst="line">
          <a:avLst/>
        </a:prstGeom>
        <a:noFill/>
        <a:ln w="12700" cap="rnd" cmpd="sng" algn="ctr">
          <a:solidFill>
            <a:schemeClr val="accent2">
              <a:hueOff val="-2964286"/>
              <a:satOff val="14200"/>
              <a:lumOff val="13137"/>
              <a:alphaOff val="0"/>
            </a:schemeClr>
          </a:solidFill>
          <a:prstDash val="dash"/>
        </a:ln>
        <a:effectLst/>
      </dsp:spPr>
      <dsp:style>
        <a:lnRef idx="1">
          <a:scrgbClr r="0" g="0" b="0"/>
        </a:lnRef>
        <a:fillRef idx="0">
          <a:scrgbClr r="0" g="0" b="0"/>
        </a:fillRef>
        <a:effectRef idx="0">
          <a:scrgbClr r="0" g="0" b="0"/>
        </a:effectRef>
        <a:fontRef idx="minor"/>
      </dsp:style>
    </dsp:sp>
    <dsp:sp modelId="{FECB649D-B764-48E3-8D76-12FE5F76F4A3}">
      <dsp:nvSpPr>
        <dsp:cNvPr id="0" name=""/>
        <dsp:cNvSpPr/>
      </dsp:nvSpPr>
      <dsp:spPr>
        <a:xfrm>
          <a:off x="9266020" y="1190259"/>
          <a:ext cx="68014" cy="68014"/>
        </a:xfrm>
        <a:prstGeom prst="ellipse">
          <a:avLst/>
        </a:prstGeom>
        <a:solidFill>
          <a:schemeClr val="accent2">
            <a:hueOff val="-1446200"/>
            <a:satOff val="-9924"/>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072AF3-06CB-4A38-8F51-DDB6184265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31466E6A-14E1-48D8-8DB8-8C405177DE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CAC9FA-E7E4-40B7-A3C4-B200355CA518}" type="datetimeFigureOut">
              <a:rPr lang="en-NZ" smtClean="0"/>
              <a:t>22/02/2022</a:t>
            </a:fld>
            <a:endParaRPr lang="en-NZ"/>
          </a:p>
        </p:txBody>
      </p:sp>
      <p:sp>
        <p:nvSpPr>
          <p:cNvPr id="4" name="Footer Placeholder 3">
            <a:extLst>
              <a:ext uri="{FF2B5EF4-FFF2-40B4-BE49-F238E27FC236}">
                <a16:creationId xmlns:a16="http://schemas.microsoft.com/office/drawing/2014/main" id="{695DFBF5-73C3-45BB-BCFF-3B0813D5F4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7F18A6F6-5BA0-49F2-82B2-5089C4AE74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9ECC75-EBF7-4BD5-A97F-A5D352ECCB8E}" type="slidenum">
              <a:rPr lang="en-NZ" smtClean="0"/>
              <a:t>‹#›</a:t>
            </a:fld>
            <a:endParaRPr lang="en-NZ"/>
          </a:p>
        </p:txBody>
      </p:sp>
    </p:spTree>
    <p:extLst>
      <p:ext uri="{BB962C8B-B14F-4D97-AF65-F5344CB8AC3E}">
        <p14:creationId xmlns:p14="http://schemas.microsoft.com/office/powerpoint/2010/main" val="2664952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2/22/2022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NZ" sz="2000" b="0" dirty="0"/>
              <a:t>Last year, the Government took a decision to proceed with the reforms to create 4 water services entities</a:t>
            </a:r>
            <a:r>
              <a:rPr lang="en-NZ" sz="2000" dirty="0"/>
              <a:t>. These entities will have joint iwi and local government oversight, balance sheet separation from councils, public ownership, and will deliver stormwater, drinking water and wastewater services.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NZ" sz="2000" dirty="0"/>
          </a:p>
          <a:p>
            <a:pPr>
              <a:spcAft>
                <a:spcPts val="1200"/>
              </a:spcAft>
            </a:pPr>
            <a:r>
              <a:rPr lang="en-NZ" sz="2000" dirty="0"/>
              <a:t>Due to constraints and challenges facing current council-operated three water services, many of New Zealand’s communities are dealing with unacceptable outcomes from their three waters services.</a:t>
            </a:r>
          </a:p>
          <a:p>
            <a:pPr>
              <a:spcAft>
                <a:spcPts val="1200"/>
              </a:spcAft>
            </a:pPr>
            <a:endParaRPr lang="en-NZ" sz="2000" dirty="0"/>
          </a:p>
          <a:p>
            <a:pPr>
              <a:spcAft>
                <a:spcPts val="1200"/>
              </a:spcAft>
            </a:pPr>
            <a:r>
              <a:rPr lang="en-NZ" sz="2000" dirty="0"/>
              <a:t>Government’s proposals seek to address four root causes that have contributed to these persistent and systemic problems:</a:t>
            </a:r>
          </a:p>
          <a:p>
            <a:pPr marL="800100" lvl="1" indent="-342900">
              <a:spcAft>
                <a:spcPts val="1200"/>
              </a:spcAft>
              <a:buFont typeface="+mj-lt"/>
              <a:buAutoNum type="arabicPeriod"/>
            </a:pPr>
            <a:r>
              <a:rPr lang="en-NZ" sz="2000" dirty="0"/>
              <a:t>Limited opportunities to achieve benefits of scale</a:t>
            </a:r>
          </a:p>
          <a:p>
            <a:pPr marL="800100" lvl="1" indent="-342900">
              <a:spcAft>
                <a:spcPts val="1200"/>
              </a:spcAft>
              <a:buFont typeface="+mj-lt"/>
              <a:buAutoNum type="arabicPeriod"/>
            </a:pPr>
            <a:r>
              <a:rPr lang="en-NZ" sz="2000" dirty="0"/>
              <a:t>Significant affordability challenges</a:t>
            </a:r>
          </a:p>
          <a:p>
            <a:pPr marL="800100" lvl="1" indent="-342900">
              <a:spcAft>
                <a:spcPts val="1200"/>
              </a:spcAft>
              <a:buFont typeface="+mj-lt"/>
              <a:buAutoNum type="arabicPeriod"/>
            </a:pPr>
            <a:r>
              <a:rPr lang="en-NZ" sz="2000" dirty="0"/>
              <a:t>Misaligned incentives for critical water infrastructure decisions</a:t>
            </a:r>
          </a:p>
          <a:p>
            <a:pPr marL="800100" lvl="1" indent="-342900">
              <a:spcAft>
                <a:spcPts val="1200"/>
              </a:spcAft>
              <a:buFont typeface="+mj-lt"/>
              <a:buAutoNum type="arabicPeriod"/>
            </a:pPr>
            <a:r>
              <a:rPr lang="en-NZ" sz="2000" dirty="0"/>
              <a:t>Lack of effective oversight and stewardship for the three waters sector</a:t>
            </a:r>
          </a:p>
          <a:p>
            <a:pPr marL="457200" lvl="1" indent="0">
              <a:spcAft>
                <a:spcPts val="1200"/>
              </a:spcAft>
              <a:buFont typeface="+mj-lt"/>
              <a:buNone/>
            </a:pPr>
            <a:endParaRPr lang="en-NZ" sz="2000" dirty="0"/>
          </a:p>
          <a:p>
            <a:r>
              <a:rPr lang="en-NZ" dirty="0"/>
              <a:t>The reforms also present wider opportunities to improve the outcomes mentioned on this slide for New Zealanders by addressing widespread, systemic issues. </a:t>
            </a:r>
          </a:p>
        </p:txBody>
      </p:sp>
      <p:sp>
        <p:nvSpPr>
          <p:cNvPr id="4" name="Slide Number Placeholder 3"/>
          <p:cNvSpPr>
            <a:spLocks noGrp="1"/>
          </p:cNvSpPr>
          <p:nvPr>
            <p:ph type="sldNum" sz="quarter" idx="10"/>
          </p:nvPr>
        </p:nvSpPr>
        <p:spPr/>
        <p:txBody>
          <a:bodyPr/>
          <a:lstStyle/>
          <a:p>
            <a:fld id="{9C900A82-9926-4DBA-8BA5-A22EEB8ACF8E}" type="slidenum">
              <a:rPr lang="en-US" smtClean="0"/>
              <a:t>2</a:t>
            </a:fld>
            <a:endParaRPr lang="en-US" dirty="0"/>
          </a:p>
        </p:txBody>
      </p:sp>
    </p:spTree>
    <p:extLst>
      <p:ext uri="{BB962C8B-B14F-4D97-AF65-F5344CB8AC3E}">
        <p14:creationId xmlns:p14="http://schemas.microsoft.com/office/powerpoint/2010/main" val="955833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AMOS team will partner with Iwi to ensure that Te Mana o te wai is integral to everything we do in the three waters activities as we work together to achieve environmental goals for freshwater management.</a:t>
            </a:r>
          </a:p>
          <a:p>
            <a:endParaRPr lang="en-NZ" sz="14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Collaborating with councils will be key to the delivery of the AMOS work programme over the next 2 years, the role of the Local Establishment Entities moving forward through transition will be </a:t>
            </a:r>
            <a:endParaRPr lang="en-NZ"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Delivering the transition from councils to water services entities (WSEs).</a:t>
            </a:r>
            <a:endParaRPr lang="en-NZ"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Seconding in council workers where necessary to lead and participate in AMOS activities</a:t>
            </a:r>
            <a:endParaRPr lang="en-NZ"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Preparation for activities of WSEs after 30 June 2024.</a:t>
            </a:r>
            <a:endParaRPr lang="en-NZ"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Making decisions on transition matters, including undertaking appropriate engagement. </a:t>
            </a:r>
          </a:p>
          <a:p>
            <a:pPr marL="457200" lvl="1" indent="0">
              <a:buFont typeface="Arial" panose="020B0604020202020204" pitchFamily="34" charset="0"/>
              <a:buNone/>
            </a:pPr>
            <a:endParaRPr lang="en-NZ" sz="14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The NTU is responsible for allocating which transition tasks are undertaken by it and which are undertaken by the LEEs</a:t>
            </a:r>
            <a:endParaRPr lang="en-NZ" sz="14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Through the technical workstream we aim to </a:t>
            </a:r>
            <a:endParaRPr lang="en-NZ"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Providing certainty that supply chain is not going to stall</a:t>
            </a:r>
            <a:endParaRPr lang="en-NZ"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Faith in continuing to secure labour force on supplier’s side</a:t>
            </a:r>
            <a:endParaRPr lang="en-NZ"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Continuing to invest in equipment and plans</a:t>
            </a:r>
            <a:endParaRPr lang="en-NZ"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Setting up industry for 5-10-30 years </a:t>
            </a:r>
            <a:r>
              <a:rPr lang="en-NZ" sz="1200" i="1" kern="1200" dirty="0">
                <a:solidFill>
                  <a:schemeClr val="tx1"/>
                </a:solidFill>
                <a:effectLst/>
                <a:latin typeface="+mn-lt"/>
                <a:ea typeface="+mn-ea"/>
                <a:cs typeface="+mn-cs"/>
              </a:rPr>
              <a:t>– Providing opportunity for innovation.</a:t>
            </a:r>
            <a:endParaRPr lang="en-NZ" sz="14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A5362EFB-07AA-4A91-ACE5-9BE1F01FACD9}" type="slidenum">
              <a:rPr lang="en-NZ" smtClean="0"/>
              <a:t>12</a:t>
            </a:fld>
            <a:endParaRPr lang="en-NZ" dirty="0"/>
          </a:p>
        </p:txBody>
      </p:sp>
    </p:spTree>
    <p:extLst>
      <p:ext uri="{BB962C8B-B14F-4D97-AF65-F5344CB8AC3E}">
        <p14:creationId xmlns:p14="http://schemas.microsoft.com/office/powerpoint/2010/main" val="298155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key deliverable of the asset management workstream will be the development of Entity Asset management plans.</a:t>
            </a:r>
          </a:p>
          <a:p>
            <a:r>
              <a:rPr lang="en-NZ" sz="1200" kern="1200" dirty="0">
                <a:solidFill>
                  <a:schemeClr val="tx1"/>
                </a:solidFill>
                <a:effectLst/>
                <a:latin typeface="+mn-lt"/>
                <a:ea typeface="+mn-ea"/>
                <a:cs typeface="+mn-cs"/>
              </a:rPr>
              <a:t>The AMP’s will be developed by the Local Establishment Entities coming together with the multiple asset management plans already in existence.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Asset management workstream will develop national guidance such as: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National three waters code of practice which Noel Roberts will discuss further.</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National Level of Service Performance Framework</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Consistent asset data standards for transition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Asset management plan and infrastructure framework</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Growth development and connections approval framework.</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Utilising these guidance documents will assist in pulling together the various asset management plans which will consider how to optimise the spend profile and where things can be smoothed. </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The </a:t>
            </a:r>
            <a:r>
              <a:rPr lang="en-NZ" sz="1200" b="1" kern="1200" dirty="0">
                <a:solidFill>
                  <a:schemeClr val="tx1"/>
                </a:solidFill>
                <a:effectLst/>
                <a:latin typeface="+mn-lt"/>
                <a:ea typeface="+mn-ea"/>
                <a:cs typeface="+mn-cs"/>
              </a:rPr>
              <a:t>entity Asset Management Plans</a:t>
            </a:r>
            <a:r>
              <a:rPr lang="en-NZ" sz="1200" kern="1200" dirty="0">
                <a:solidFill>
                  <a:schemeClr val="tx1"/>
                </a:solidFill>
                <a:effectLst/>
                <a:latin typeface="+mn-lt"/>
                <a:ea typeface="+mn-ea"/>
                <a:cs typeface="+mn-cs"/>
              </a:rPr>
              <a:t> will have </a:t>
            </a:r>
            <a:r>
              <a:rPr lang="en-NZ" sz="1200" b="1" kern="1200" dirty="0">
                <a:solidFill>
                  <a:schemeClr val="tx1"/>
                </a:solidFill>
                <a:effectLst/>
                <a:latin typeface="+mn-lt"/>
                <a:ea typeface="+mn-ea"/>
                <a:cs typeface="+mn-cs"/>
              </a:rPr>
              <a:t>Funding Plans</a:t>
            </a:r>
            <a:r>
              <a:rPr lang="en-NZ" sz="1200" kern="1200" dirty="0">
                <a:solidFill>
                  <a:schemeClr val="tx1"/>
                </a:solidFill>
                <a:effectLst/>
                <a:latin typeface="+mn-lt"/>
                <a:ea typeface="+mn-ea"/>
                <a:cs typeface="+mn-cs"/>
              </a:rPr>
              <a:t> conjointly developed ready for consultation alongside  councils LTP’s in the 12-month period Jul-23 though to Jun-24. The iterative AMP work with Finance for the Funding Plan will address issues round affordability with the timing of proposed projects adjusted should any “smoothing” of AMPs and capital and renewals works programmes be required.</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development of Entity management plans will give early confidence to the wider three waters sector (consultants, product and material suppliers, and contractors) that there will be no investment hiatus (as happened in Auckland in 2010) and the market can have the confidence that the current level of market activity and expenditure will continue at the same or even higher levels. The expectation being that the wider three water sector can continue to invest in people, plant and processes knowing there will be ongoing demand for their goods and services</a:t>
            </a:r>
          </a:p>
          <a:p>
            <a:endParaRPr lang="en-NZ" dirty="0"/>
          </a:p>
        </p:txBody>
      </p:sp>
      <p:sp>
        <p:nvSpPr>
          <p:cNvPr id="4" name="Slide Number Placeholder 3"/>
          <p:cNvSpPr>
            <a:spLocks noGrp="1"/>
          </p:cNvSpPr>
          <p:nvPr>
            <p:ph type="sldNum" sz="quarter" idx="5"/>
          </p:nvPr>
        </p:nvSpPr>
        <p:spPr/>
        <p:txBody>
          <a:bodyPr/>
          <a:lstStyle/>
          <a:p>
            <a:fld id="{A5362EFB-07AA-4A91-ACE5-9BE1F01FACD9}" type="slidenum">
              <a:rPr lang="en-NZ" smtClean="0"/>
              <a:t>14</a:t>
            </a:fld>
            <a:endParaRPr lang="en-NZ" dirty="0"/>
          </a:p>
        </p:txBody>
      </p:sp>
    </p:spTree>
    <p:extLst>
      <p:ext uri="{BB962C8B-B14F-4D97-AF65-F5344CB8AC3E}">
        <p14:creationId xmlns:p14="http://schemas.microsoft.com/office/powerpoint/2010/main" val="242201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I will not go into too much detail on this slide as it hard to see but I have included it as it shows an overview of the work programme showing activities occurring at both a national and local level </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A5362EFB-07AA-4A91-ACE5-9BE1F01FACD9}" type="slidenum">
              <a:rPr lang="en-NZ" smtClean="0"/>
              <a:t>15</a:t>
            </a:fld>
            <a:endParaRPr lang="en-NZ" dirty="0"/>
          </a:p>
        </p:txBody>
      </p:sp>
    </p:spTree>
    <p:extLst>
      <p:ext uri="{BB962C8B-B14F-4D97-AF65-F5344CB8AC3E}">
        <p14:creationId xmlns:p14="http://schemas.microsoft.com/office/powerpoint/2010/main" val="2880915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Operations Workstream is responsible for the transfer of all operating functions from councils to the water service entities and will work closely with the local establishment entities and councils to ensure a smooth transfer.  </a:t>
            </a:r>
          </a:p>
          <a:p>
            <a:r>
              <a:rPr lang="en-NZ" sz="1200" kern="1200" dirty="0">
                <a:solidFill>
                  <a:schemeClr val="tx1"/>
                </a:solidFill>
                <a:effectLst/>
                <a:latin typeface="+mn-lt"/>
                <a:ea typeface="+mn-ea"/>
                <a:cs typeface="+mn-cs"/>
              </a:rPr>
              <a:t> </a:t>
            </a:r>
          </a:p>
          <a:p>
            <a:pPr lvl="0"/>
            <a:r>
              <a:rPr lang="en-NZ" sz="1200" kern="1200" dirty="0">
                <a:solidFill>
                  <a:schemeClr val="tx1"/>
                </a:solidFill>
                <a:effectLst/>
                <a:latin typeface="+mn-lt"/>
                <a:ea typeface="+mn-ea"/>
                <a:cs typeface="+mn-cs"/>
              </a:rPr>
              <a:t>Key deliverables for the operations work stream focus 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Compliance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Guideline for alignment and/or extension of 3 water contracts that may expire during this transition period, this also provides the opportunity to continue investment, improve workforce capacity and resilience and enable efficiency gains.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Guideline for Procurement of 3 water services and infrastructure – provide a framework of fundamental principles that will guide WSEs with future procurement, it will address broader outcomes, social procurement, localism, </a:t>
            </a:r>
            <a:r>
              <a:rPr lang="en-NZ" sz="1200" kern="1200" dirty="0" err="1">
                <a:solidFill>
                  <a:schemeClr val="tx1"/>
                </a:solidFill>
                <a:effectLst/>
                <a:latin typeface="+mn-lt"/>
                <a:ea typeface="+mn-ea"/>
                <a:cs typeface="+mn-cs"/>
              </a:rPr>
              <a:t>maori</a:t>
            </a:r>
            <a:r>
              <a:rPr lang="en-NZ" sz="1200" kern="1200" dirty="0">
                <a:solidFill>
                  <a:schemeClr val="tx1"/>
                </a:solidFill>
                <a:effectLst/>
                <a:latin typeface="+mn-lt"/>
                <a:ea typeface="+mn-ea"/>
                <a:cs typeface="+mn-cs"/>
              </a:rPr>
              <a:t>/pacific business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Biosolids management – this provides opportunities for transformation as scale does matter when it comes to investigating options for beneficial reuse of </a:t>
            </a:r>
            <a:r>
              <a:rPr lang="en-NZ" sz="1200" kern="1200" dirty="0" err="1">
                <a:solidFill>
                  <a:schemeClr val="tx1"/>
                </a:solidFill>
                <a:effectLst/>
                <a:latin typeface="+mn-lt"/>
                <a:ea typeface="+mn-ea"/>
                <a:cs typeface="+mn-cs"/>
              </a:rPr>
              <a:t>biosoilds</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Laboratory and sampling services to understand current arrangements and capacity across the sector</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Non-standard operations.</a:t>
            </a:r>
          </a:p>
          <a:p>
            <a:endParaRPr lang="en-NZ" dirty="0"/>
          </a:p>
        </p:txBody>
      </p:sp>
      <p:sp>
        <p:nvSpPr>
          <p:cNvPr id="4" name="Slide Number Placeholder 3"/>
          <p:cNvSpPr>
            <a:spLocks noGrp="1"/>
          </p:cNvSpPr>
          <p:nvPr>
            <p:ph type="sldNum" sz="quarter" idx="5"/>
          </p:nvPr>
        </p:nvSpPr>
        <p:spPr/>
        <p:txBody>
          <a:bodyPr/>
          <a:lstStyle/>
          <a:p>
            <a:fld id="{A5362EFB-07AA-4A91-ACE5-9BE1F01FACD9}" type="slidenum">
              <a:rPr lang="en-NZ" smtClean="0"/>
              <a:t>17</a:t>
            </a:fld>
            <a:endParaRPr lang="en-NZ" dirty="0"/>
          </a:p>
        </p:txBody>
      </p:sp>
    </p:spTree>
    <p:extLst>
      <p:ext uri="{BB962C8B-B14F-4D97-AF65-F5344CB8AC3E}">
        <p14:creationId xmlns:p14="http://schemas.microsoft.com/office/powerpoint/2010/main" val="83274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Operating technology – Scada – The working group for OT is being set up which has representatives from rural, provincial and metro councils for each entity along with suppliers who will work closely with the AMOS team and the NTU Data and Digital team to provide clarity on the OT functionality necessary for smooth operational transition.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Proforma for SLA’s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At a local level the AMOS team will work with local establishment entities and councils to:</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Develop Framework for H&amp;S and Environmental reporting</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Emergency/Risk management processes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Entity operations model – Working with councils develop a Cut over plan which will provide a framework to ensure that all operating functions are transferred in full to the WSE’s.</a:t>
            </a:r>
          </a:p>
          <a:p>
            <a:endParaRPr lang="en-NZ" dirty="0"/>
          </a:p>
        </p:txBody>
      </p:sp>
      <p:sp>
        <p:nvSpPr>
          <p:cNvPr id="4" name="Slide Number Placeholder 3"/>
          <p:cNvSpPr>
            <a:spLocks noGrp="1"/>
          </p:cNvSpPr>
          <p:nvPr>
            <p:ph type="sldNum" sz="quarter" idx="5"/>
          </p:nvPr>
        </p:nvSpPr>
        <p:spPr/>
        <p:txBody>
          <a:bodyPr/>
          <a:lstStyle/>
          <a:p>
            <a:fld id="{A5362EFB-07AA-4A91-ACE5-9BE1F01FACD9}" type="slidenum">
              <a:rPr lang="en-NZ" smtClean="0"/>
              <a:t>18</a:t>
            </a:fld>
            <a:endParaRPr lang="en-NZ" dirty="0"/>
          </a:p>
        </p:txBody>
      </p:sp>
    </p:spTree>
    <p:extLst>
      <p:ext uri="{BB962C8B-B14F-4D97-AF65-F5344CB8AC3E}">
        <p14:creationId xmlns:p14="http://schemas.microsoft.com/office/powerpoint/2010/main" val="1593880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Similarly, I have provided a slide showing an overview of the Operations workstream deliverables at National and local levels which has been covered by the previous slide.</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A5362EFB-07AA-4A91-ACE5-9BE1F01FACD9}" type="slidenum">
              <a:rPr lang="en-NZ" smtClean="0"/>
              <a:t>19</a:t>
            </a:fld>
            <a:endParaRPr lang="en-NZ" dirty="0"/>
          </a:p>
        </p:txBody>
      </p:sp>
    </p:spTree>
    <p:extLst>
      <p:ext uri="{BB962C8B-B14F-4D97-AF65-F5344CB8AC3E}">
        <p14:creationId xmlns:p14="http://schemas.microsoft.com/office/powerpoint/2010/main" val="624681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In June 2021, Cabinet agreed that “the water service entities will be responsible for: services and infrastructure relating to stormwater quality and quantity including taking over the related services and assets currently held by territorial authorities (though not including stormwater services and infrastructure related to their role as road controlling authorities)” </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This means that primary responsibility for stormwater will be with water services entities, they will have to assess, monitor, maintain, upgrade, and operate the stormwater infrastructure. Water services entities will have to work closely with territorial authorities and regional councils to manage what enters the stormwater system. </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A dedicated stormwater team has been set up across the DIA Policy team and the National Transition Unit to develop the future of the stormwater system partnering with councils.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There is a Stormwater Reference Group being set up with representatives from local authority staff from each of the four entities, Taumata Arowai and regional councils. Additionally, two technical working groups are being set up, one from territorial authority stormwater technical staff (including from the roading and parks teams) and one made up of regional council and unitary authority staff working in stormwater and flood management. These groups will work through the detail of transferring stormwater responsibilities to water services entities and what is retained by local government. </a:t>
            </a:r>
          </a:p>
          <a:p>
            <a:endParaRPr lang="en-NZ" dirty="0"/>
          </a:p>
        </p:txBody>
      </p:sp>
      <p:sp>
        <p:nvSpPr>
          <p:cNvPr id="4" name="Slide Number Placeholder 3"/>
          <p:cNvSpPr>
            <a:spLocks noGrp="1"/>
          </p:cNvSpPr>
          <p:nvPr>
            <p:ph type="sldNum" sz="quarter" idx="5"/>
          </p:nvPr>
        </p:nvSpPr>
        <p:spPr/>
        <p:txBody>
          <a:bodyPr/>
          <a:lstStyle/>
          <a:p>
            <a:fld id="{A5362EFB-07AA-4A91-ACE5-9BE1F01FACD9}" type="slidenum">
              <a:rPr lang="en-NZ" smtClean="0"/>
              <a:t>21</a:t>
            </a:fld>
            <a:endParaRPr lang="en-NZ" dirty="0"/>
          </a:p>
        </p:txBody>
      </p:sp>
    </p:spTree>
    <p:extLst>
      <p:ext uri="{BB962C8B-B14F-4D97-AF65-F5344CB8AC3E}">
        <p14:creationId xmlns:p14="http://schemas.microsoft.com/office/powerpoint/2010/main" val="60000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I’ll skip past the overview slide showing the deliverables at a national and local level.</a:t>
            </a:r>
            <a:endParaRPr lang="en-NZ"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675513CA-17AE-A44F-AC28-4C2E601D3703}" type="slidenum">
              <a:rPr lang="en-AU" smtClean="0"/>
              <a:t>22</a:t>
            </a:fld>
            <a:endParaRPr lang="en-AU" dirty="0"/>
          </a:p>
        </p:txBody>
      </p:sp>
    </p:spTree>
    <p:extLst>
      <p:ext uri="{BB962C8B-B14F-4D97-AF65-F5344CB8AC3E}">
        <p14:creationId xmlns:p14="http://schemas.microsoft.com/office/powerpoint/2010/main" val="101319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AMOS team is working closing with the 3 waters policy and reform team to input into legislation and policy to enable the water service entities to have the appropriate powers and functions to deliver the three water services.  Areas that are being worked on are: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Review of Bylaws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Land access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Powers and functions of the entities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Enforcement provisions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Level of service provisions and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Retention of existing governance arrangements.</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That concludes my presentation and I will now hand over to my colleague Noel Roberts who will introduce himself and give you an overview of the National Code of practice for 3 waters.</a:t>
            </a:r>
          </a:p>
          <a:p>
            <a:endParaRPr lang="en-NZ" dirty="0"/>
          </a:p>
        </p:txBody>
      </p:sp>
      <p:sp>
        <p:nvSpPr>
          <p:cNvPr id="4" name="Slide Number Placeholder 3"/>
          <p:cNvSpPr>
            <a:spLocks noGrp="1"/>
          </p:cNvSpPr>
          <p:nvPr>
            <p:ph type="sldNum" sz="quarter" idx="5"/>
          </p:nvPr>
        </p:nvSpPr>
        <p:spPr/>
        <p:txBody>
          <a:bodyPr/>
          <a:lstStyle/>
          <a:p>
            <a:fld id="{A5362EFB-07AA-4A91-ACE5-9BE1F01FACD9}" type="slidenum">
              <a:rPr lang="en-NZ" smtClean="0"/>
              <a:t>24</a:t>
            </a:fld>
            <a:endParaRPr lang="en-NZ" dirty="0"/>
          </a:p>
        </p:txBody>
      </p:sp>
    </p:spTree>
    <p:extLst>
      <p:ext uri="{BB962C8B-B14F-4D97-AF65-F5344CB8AC3E}">
        <p14:creationId xmlns:p14="http://schemas.microsoft.com/office/powerpoint/2010/main" val="330284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That concludes my presentation and I will now hand over to my colleague Noel Roberts who will introduce himself and give you an overview of the National Code of practice for 3 waters.</a:t>
            </a:r>
          </a:p>
          <a:p>
            <a:endParaRPr lang="en-NZ" dirty="0"/>
          </a:p>
        </p:txBody>
      </p:sp>
      <p:sp>
        <p:nvSpPr>
          <p:cNvPr id="4" name="Slide Number Placeholder 3"/>
          <p:cNvSpPr>
            <a:spLocks noGrp="1"/>
          </p:cNvSpPr>
          <p:nvPr>
            <p:ph type="sldNum" sz="quarter" idx="10"/>
          </p:nvPr>
        </p:nvSpPr>
        <p:spPr/>
        <p:txBody>
          <a:bodyPr/>
          <a:lstStyle/>
          <a:p>
            <a:fld id="{A5362EFB-07AA-4A91-ACE5-9BE1F01FACD9}" type="slidenum">
              <a:rPr lang="en-NZ" smtClean="0"/>
              <a:t>25</a:t>
            </a:fld>
            <a:endParaRPr lang="en-NZ" dirty="0"/>
          </a:p>
        </p:txBody>
      </p:sp>
    </p:spTree>
    <p:extLst>
      <p:ext uri="{BB962C8B-B14F-4D97-AF65-F5344CB8AC3E}">
        <p14:creationId xmlns:p14="http://schemas.microsoft.com/office/powerpoint/2010/main" val="277829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To briefly discuss where we have come from over the last three years and signal where we are heading over the next three years:</a:t>
            </a:r>
          </a:p>
          <a:p>
            <a:pPr marL="628650" lvl="1" indent="-171450">
              <a:buFont typeface="Arial" panose="020B0604020202020204" pitchFamily="34" charset="0"/>
              <a:buChar char="•"/>
            </a:pPr>
            <a:r>
              <a:rPr lang="en-NZ" dirty="0"/>
              <a:t>Beginning following the Havelock Nth disaster the three waters reviews found significant system wide challenges. However, these issues have been known about for many decades, particularly in the interaction between water infrastructure and things like housing, economic development and growth. </a:t>
            </a:r>
          </a:p>
          <a:p>
            <a:pPr marL="628650" lvl="1" indent="-171450">
              <a:buFont typeface="Arial" panose="020B0604020202020204" pitchFamily="34" charset="0"/>
              <a:buChar char="•"/>
            </a:pPr>
            <a:endParaRPr lang="en-NZ" dirty="0"/>
          </a:p>
          <a:p>
            <a:pPr marL="628650" lvl="1" indent="-171450">
              <a:buFont typeface="Arial" panose="020B0604020202020204" pitchFamily="34" charset="0"/>
              <a:buChar char="•"/>
            </a:pPr>
            <a:r>
              <a:rPr lang="en-NZ" dirty="0"/>
              <a:t>In 2020, Central and Local Government partnered in the governance and oversight of the reform programme. This included building a greater understanding of the case for change </a:t>
            </a:r>
            <a:r>
              <a:rPr lang="en-NZ" b="0" dirty="0"/>
              <a:t>and options analysis. </a:t>
            </a:r>
          </a:p>
          <a:p>
            <a:endParaRPr lang="en-NZ" dirty="0"/>
          </a:p>
          <a:p>
            <a:pPr marL="285750" lvl="0" indent="-285750">
              <a:spcAft>
                <a:spcPts val="1800"/>
              </a:spcAft>
              <a:buFont typeface="Arial" panose="020B0604020202020204" pitchFamily="34" charset="0"/>
              <a:buChar char="•"/>
              <a:defRPr/>
            </a:pPr>
            <a:r>
              <a:rPr lang="en-NZ" sz="1200" b="0" kern="1200" dirty="0">
                <a:solidFill>
                  <a:schemeClr val="tx1"/>
                </a:solidFill>
                <a:latin typeface="+mn-lt"/>
                <a:ea typeface="+mn-ea"/>
                <a:cs typeface="+mn-cs"/>
              </a:rPr>
              <a:t>Historically</a:t>
            </a:r>
            <a:r>
              <a:rPr lang="en-NZ" sz="2000" dirty="0">
                <a:solidFill>
                  <a:prstClr val="black"/>
                </a:solidFill>
              </a:rPr>
              <a:t>, there has been a poor information base about New Zealand’s three waters infrastructure, assets and operations. During 2020 and 2021, the Department worked with councils to build a substantial body of analysis and evidence on the sector</a:t>
            </a:r>
          </a:p>
          <a:p>
            <a:pPr marL="285750" lvl="0" indent="-285750">
              <a:spcAft>
                <a:spcPts val="1800"/>
              </a:spcAft>
              <a:buFont typeface="Arial" panose="020B0604020202020204" pitchFamily="34" charset="0"/>
              <a:buChar char="•"/>
              <a:defRPr/>
            </a:pPr>
            <a:r>
              <a:rPr lang="en-NZ" sz="2000" dirty="0">
                <a:solidFill>
                  <a:prstClr val="black"/>
                </a:solidFill>
              </a:rPr>
              <a:t>This research undertaken with international experts and thoroughly peer reviewed found: </a:t>
            </a:r>
          </a:p>
          <a:p>
            <a:pPr marL="800100" lvl="1" indent="-342900">
              <a:spcAft>
                <a:spcPts val="1800"/>
              </a:spcAft>
              <a:buFont typeface="Courier New" panose="02070309020205020404" pitchFamily="49" charset="0"/>
              <a:buChar char="o"/>
              <a:defRPr/>
            </a:pPr>
            <a:r>
              <a:rPr lang="en-NZ" sz="2000" dirty="0">
                <a:solidFill>
                  <a:prstClr val="black"/>
                </a:solidFill>
              </a:rPr>
              <a:t>An </a:t>
            </a:r>
            <a:r>
              <a:rPr lang="en-NZ" sz="2000" kern="1200" dirty="0">
                <a:solidFill>
                  <a:prstClr val="black"/>
                </a:solidFill>
                <a:latin typeface="+mn-lt"/>
                <a:ea typeface="+mn-ea"/>
                <a:cs typeface="+mn-cs"/>
              </a:rPr>
              <a:t>investment</a:t>
            </a:r>
            <a:r>
              <a:rPr lang="en-NZ" sz="2000" dirty="0">
                <a:solidFill>
                  <a:prstClr val="black"/>
                </a:solidFill>
              </a:rPr>
              <a:t> requirement of between </a:t>
            </a:r>
            <a:r>
              <a:rPr lang="en-NZ" sz="2000" b="1" dirty="0">
                <a:solidFill>
                  <a:prstClr val="black"/>
                </a:solidFill>
              </a:rPr>
              <a:t>$120bn - $185bn </a:t>
            </a:r>
            <a:r>
              <a:rPr lang="en-NZ" sz="2000" dirty="0">
                <a:solidFill>
                  <a:prstClr val="black"/>
                </a:solidFill>
              </a:rPr>
              <a:t>for New Zealand’s three waters services over the next 30+ years</a:t>
            </a:r>
          </a:p>
          <a:p>
            <a:pPr marL="800100" lvl="1" indent="-342900">
              <a:spcAft>
                <a:spcPts val="600"/>
              </a:spcAft>
              <a:buFont typeface="Courier New" panose="02070309020205020404" pitchFamily="49" charset="0"/>
              <a:buChar char="o"/>
              <a:defRPr/>
            </a:pPr>
            <a:r>
              <a:rPr lang="en-NZ" sz="2000" dirty="0">
                <a:solidFill>
                  <a:prstClr val="black"/>
                </a:solidFill>
              </a:rPr>
              <a:t>Potential to achieve efficiencies in the range of </a:t>
            </a:r>
            <a:r>
              <a:rPr lang="en-NZ" sz="2000" b="1" dirty="0">
                <a:solidFill>
                  <a:prstClr val="black"/>
                </a:solidFill>
              </a:rPr>
              <a:t>45% over the 30 year </a:t>
            </a:r>
            <a:r>
              <a:rPr lang="en-NZ" sz="2000" dirty="0">
                <a:solidFill>
                  <a:prstClr val="black"/>
                </a:solidFill>
              </a:rPr>
              <a:t>period could be achieved through reform</a:t>
            </a:r>
          </a:p>
          <a:p>
            <a:pPr marL="800100" lvl="1" indent="-342900">
              <a:spcAft>
                <a:spcPts val="600"/>
              </a:spcAft>
              <a:buFont typeface="Courier New" panose="02070309020205020404" pitchFamily="49" charset="0"/>
              <a:buChar char="o"/>
              <a:defRPr/>
            </a:pPr>
            <a:r>
              <a:rPr lang="en-NZ" sz="2000" dirty="0">
                <a:solidFill>
                  <a:prstClr val="black"/>
                </a:solidFill>
              </a:rPr>
              <a:t>The Reforms could result in an additional </a:t>
            </a:r>
            <a:r>
              <a:rPr lang="en-NZ" sz="2000" b="1" dirty="0">
                <a:solidFill>
                  <a:prstClr val="black"/>
                </a:solidFill>
              </a:rPr>
              <a:t>5,800 to 9,300 jobs </a:t>
            </a:r>
            <a:r>
              <a:rPr lang="en-NZ" sz="2000" dirty="0">
                <a:solidFill>
                  <a:prstClr val="black"/>
                </a:solidFill>
              </a:rPr>
              <a:t>and increase in GDP of between </a:t>
            </a:r>
            <a:r>
              <a:rPr lang="en-NZ" sz="2000" b="1" dirty="0">
                <a:solidFill>
                  <a:prstClr val="black"/>
                </a:solidFill>
              </a:rPr>
              <a:t>$14b to $23b </a:t>
            </a:r>
            <a:r>
              <a:rPr lang="en-NZ" sz="2000" dirty="0">
                <a:solidFill>
                  <a:prstClr val="black"/>
                </a:solidFill>
              </a:rPr>
              <a:t>in NPV terms over 30 years</a:t>
            </a:r>
          </a:p>
          <a:p>
            <a:pPr marL="628650" lvl="1" indent="-171450">
              <a:buFont typeface="Arial" panose="020B0604020202020204" pitchFamily="34" charset="0"/>
              <a:buChar char="•"/>
            </a:pPr>
            <a:endParaRPr lang="en-NZ" b="0" dirty="0"/>
          </a:p>
          <a:p>
            <a:pPr marL="628650" lvl="1" indent="-171450">
              <a:buFont typeface="Arial" panose="020B0604020202020204" pitchFamily="34" charset="0"/>
              <a:buChar char="•"/>
            </a:pPr>
            <a:r>
              <a:rPr lang="en-NZ" b="0" dirty="0"/>
              <a:t>This work showed the clear case for change: that the status quo is unsustainable and widespread reform is the only option to address the root causes of the challenges facing the future delivery of these services. </a:t>
            </a:r>
          </a:p>
          <a:p>
            <a:pPr marL="628650" lvl="1" indent="-171450">
              <a:buFont typeface="Arial" panose="020B0604020202020204" pitchFamily="34" charset="0"/>
              <a:buChar char="•"/>
            </a:pPr>
            <a:endParaRPr lang="en-NZ" b="0" dirty="0"/>
          </a:p>
          <a:p>
            <a:pPr marL="0" indent="0">
              <a:buFont typeface="Arial" panose="020B0604020202020204" pitchFamily="34" charset="0"/>
              <a:buNone/>
            </a:pPr>
            <a:endParaRPr lang="en-NZ" dirty="0"/>
          </a:p>
          <a:p>
            <a:pPr marL="285750" lvl="1" indent="-285750" algn="l" defTabSz="355600">
              <a:lnSpc>
                <a:spcPct val="90000"/>
              </a:lnSpc>
              <a:spcBef>
                <a:spcPct val="0"/>
              </a:spcBef>
              <a:spcAft>
                <a:spcPct val="20000"/>
              </a:spcAft>
              <a:buFont typeface="Arial" panose="020B0604020202020204" pitchFamily="34" charset="0"/>
              <a:buChar char="•"/>
            </a:pPr>
            <a:endParaRPr lang="en-NZ" sz="1600" kern="1200" dirty="0"/>
          </a:p>
        </p:txBody>
      </p:sp>
      <p:sp>
        <p:nvSpPr>
          <p:cNvPr id="4" name="Slide Number Placeholder 3"/>
          <p:cNvSpPr>
            <a:spLocks noGrp="1"/>
          </p:cNvSpPr>
          <p:nvPr>
            <p:ph type="sldNum" sz="quarter" idx="10"/>
          </p:nvPr>
        </p:nvSpPr>
        <p:spPr/>
        <p:txBody>
          <a:bodyPr/>
          <a:lstStyle/>
          <a:p>
            <a:fld id="{9C900A82-9926-4DBA-8BA5-A22EEB8ACF8E}" type="slidenum">
              <a:rPr lang="en-US" smtClean="0"/>
              <a:t>3</a:t>
            </a:fld>
            <a:endParaRPr lang="en-US" dirty="0"/>
          </a:p>
        </p:txBody>
      </p:sp>
    </p:spTree>
    <p:extLst>
      <p:ext uri="{BB962C8B-B14F-4D97-AF65-F5344CB8AC3E}">
        <p14:creationId xmlns:p14="http://schemas.microsoft.com/office/powerpoint/2010/main" val="2995964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7049654-6509-412E-86F1-A627DF4D47C9}"/>
              </a:ext>
            </a:extLst>
          </p:cNvPr>
          <p:cNvSpPr>
            <a:spLocks noGrp="1"/>
          </p:cNvSpPr>
          <p:nvPr>
            <p:ph type="body" idx="1"/>
          </p:nvPr>
        </p:nvSpPr>
        <p:spPr/>
        <p:txBody>
          <a:bodyPr/>
          <a:lstStyle/>
          <a:p>
            <a:r>
              <a:rPr lang="en-NZ" dirty="0"/>
              <a:t>This is a transformative project rather than a transition project but has significant national benefit</a:t>
            </a:r>
          </a:p>
        </p:txBody>
      </p:sp>
    </p:spTree>
    <p:extLst>
      <p:ext uri="{BB962C8B-B14F-4D97-AF65-F5344CB8AC3E}">
        <p14:creationId xmlns:p14="http://schemas.microsoft.com/office/powerpoint/2010/main" val="317203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13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795463"/>
            <a:ext cx="8609012" cy="4843462"/>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5362EFB-07AA-4A91-ACE5-9BE1F01FACD9}" type="slidenum">
              <a:rPr lang="en-NZ" smtClean="0"/>
              <a:t>29</a:t>
            </a:fld>
            <a:endParaRPr lang="en-NZ"/>
          </a:p>
        </p:txBody>
      </p:sp>
    </p:spTree>
    <p:extLst>
      <p:ext uri="{BB962C8B-B14F-4D97-AF65-F5344CB8AC3E}">
        <p14:creationId xmlns:p14="http://schemas.microsoft.com/office/powerpoint/2010/main" val="1811207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5362EFB-07AA-4A91-ACE5-9BE1F01FACD9}" type="slidenum">
              <a:rPr lang="en-NZ" smtClean="0"/>
              <a:t>30</a:t>
            </a:fld>
            <a:endParaRPr lang="en-NZ" dirty="0"/>
          </a:p>
        </p:txBody>
      </p:sp>
    </p:spTree>
    <p:extLst>
      <p:ext uri="{BB962C8B-B14F-4D97-AF65-F5344CB8AC3E}">
        <p14:creationId xmlns:p14="http://schemas.microsoft.com/office/powerpoint/2010/main" val="2023172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5362EFB-07AA-4A91-ACE5-9BE1F01FACD9}" type="slidenum">
              <a:rPr lang="en-NZ" smtClean="0"/>
              <a:t>31</a:t>
            </a:fld>
            <a:endParaRPr lang="en-NZ" dirty="0"/>
          </a:p>
        </p:txBody>
      </p:sp>
    </p:spTree>
    <p:extLst>
      <p:ext uri="{BB962C8B-B14F-4D97-AF65-F5344CB8AC3E}">
        <p14:creationId xmlns:p14="http://schemas.microsoft.com/office/powerpoint/2010/main" val="68756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5362EFB-07AA-4A91-ACE5-9BE1F01FACD9}" type="slidenum">
              <a:rPr lang="en-NZ" smtClean="0"/>
              <a:t>32</a:t>
            </a:fld>
            <a:endParaRPr lang="en-NZ" dirty="0"/>
          </a:p>
        </p:txBody>
      </p:sp>
    </p:spTree>
    <p:extLst>
      <p:ext uri="{BB962C8B-B14F-4D97-AF65-F5344CB8AC3E}">
        <p14:creationId xmlns:p14="http://schemas.microsoft.com/office/powerpoint/2010/main" val="1198339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362EFB-07AA-4A91-ACE5-9BE1F01FACD9}" type="slidenum">
              <a:rPr lang="en-NZ" smtClean="0"/>
              <a:t>33</a:t>
            </a:fld>
            <a:endParaRPr lang="en-NZ" dirty="0"/>
          </a:p>
        </p:txBody>
      </p:sp>
    </p:spTree>
    <p:extLst>
      <p:ext uri="{BB962C8B-B14F-4D97-AF65-F5344CB8AC3E}">
        <p14:creationId xmlns:p14="http://schemas.microsoft.com/office/powerpoint/2010/main" val="342271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362EFB-07AA-4A91-ACE5-9BE1F01FACD9}" type="slidenum">
              <a:rPr lang="en-NZ" smtClean="0"/>
              <a:t>34</a:t>
            </a:fld>
            <a:endParaRPr lang="en-NZ" dirty="0"/>
          </a:p>
        </p:txBody>
      </p:sp>
    </p:spTree>
    <p:extLst>
      <p:ext uri="{BB962C8B-B14F-4D97-AF65-F5344CB8AC3E}">
        <p14:creationId xmlns:p14="http://schemas.microsoft.com/office/powerpoint/2010/main" val="180019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lgn="l" defTabSz="355600">
              <a:lnSpc>
                <a:spcPct val="90000"/>
              </a:lnSpc>
              <a:spcBef>
                <a:spcPct val="0"/>
              </a:spcBef>
              <a:spcAft>
                <a:spcPct val="20000"/>
              </a:spcAft>
              <a:buFont typeface="Arial" panose="020B0604020202020204" pitchFamily="34" charset="0"/>
              <a:buChar char="•"/>
            </a:pPr>
            <a:r>
              <a:rPr lang="en-NZ" sz="1600" kern="1200" dirty="0"/>
              <a:t>By the end of 2021 we had reached a point where broadly the case for change was well understood by those in the local government and water sector, if not well understood by the </a:t>
            </a:r>
            <a:r>
              <a:rPr lang="en-NZ" sz="1600" kern="1200" dirty="0">
                <a:solidFill>
                  <a:schemeClr val="tx1"/>
                </a:solidFill>
                <a:latin typeface="+mn-lt"/>
                <a:ea typeface="+mn-ea"/>
                <a:cs typeface="+mn-cs"/>
              </a:rPr>
              <a:t>wider public. </a:t>
            </a:r>
          </a:p>
          <a:p>
            <a:pPr marL="285750" lvl="1" indent="-285750" algn="l" defTabSz="355600">
              <a:lnSpc>
                <a:spcPct val="90000"/>
              </a:lnSpc>
              <a:spcBef>
                <a:spcPct val="0"/>
              </a:spcBef>
              <a:spcAft>
                <a:spcPct val="20000"/>
              </a:spcAft>
              <a:buFont typeface="Arial" panose="020B0604020202020204" pitchFamily="34" charset="0"/>
              <a:buChar char="•"/>
            </a:pPr>
            <a:endParaRPr lang="en-NZ" sz="1600" kern="1200" dirty="0">
              <a:solidFill>
                <a:schemeClr val="tx1"/>
              </a:solidFill>
              <a:latin typeface="+mn-lt"/>
              <a:ea typeface="+mn-ea"/>
              <a:cs typeface="+mn-cs"/>
            </a:endParaRPr>
          </a:p>
          <a:p>
            <a:pPr marL="285750" lvl="1" indent="-285750" algn="l" defTabSz="355600">
              <a:lnSpc>
                <a:spcPct val="90000"/>
              </a:lnSpc>
              <a:spcBef>
                <a:spcPct val="0"/>
              </a:spcBef>
              <a:spcAft>
                <a:spcPct val="20000"/>
              </a:spcAft>
              <a:buFont typeface="Arial" panose="020B0604020202020204" pitchFamily="34" charset="0"/>
              <a:buChar char="•"/>
            </a:pPr>
            <a:r>
              <a:rPr lang="en-NZ" sz="1600" kern="1200" dirty="0">
                <a:solidFill>
                  <a:schemeClr val="tx1"/>
                </a:solidFill>
                <a:latin typeface="+mn-lt"/>
                <a:ea typeface="+mn-ea"/>
                <a:cs typeface="+mn-cs"/>
              </a:rPr>
              <a:t>All parties agree the status quo cannot continue and reform is needed in one form or another. Last year Cabinet took decisions to proceed with the reforms on a legislated all-in approach. </a:t>
            </a:r>
          </a:p>
          <a:p>
            <a:pPr marL="285750" lvl="1" indent="-285750" algn="l" defTabSz="355600">
              <a:lnSpc>
                <a:spcPct val="90000"/>
              </a:lnSpc>
              <a:spcBef>
                <a:spcPct val="0"/>
              </a:spcBef>
              <a:spcAft>
                <a:spcPct val="20000"/>
              </a:spcAft>
              <a:buFont typeface="Arial" panose="020B0604020202020204" pitchFamily="34" charset="0"/>
              <a:buChar char="•"/>
            </a:pPr>
            <a:endParaRPr lang="en-NZ" sz="1600" b="1" kern="1200" dirty="0">
              <a:solidFill>
                <a:schemeClr val="tx1"/>
              </a:solidFill>
              <a:latin typeface="+mn-lt"/>
              <a:ea typeface="+mn-ea"/>
              <a:cs typeface="+mn-cs"/>
            </a:endParaRPr>
          </a:p>
          <a:p>
            <a:pPr marL="285750" lvl="1" indent="-285750" algn="l" defTabSz="355600">
              <a:lnSpc>
                <a:spcPct val="90000"/>
              </a:lnSpc>
              <a:spcBef>
                <a:spcPct val="0"/>
              </a:spcBef>
              <a:spcAft>
                <a:spcPct val="20000"/>
              </a:spcAft>
              <a:buFont typeface="Arial" panose="020B0604020202020204" pitchFamily="34" charset="0"/>
              <a:buChar char="•"/>
            </a:pPr>
            <a:r>
              <a:rPr lang="en-NZ" sz="1600" b="1" kern="1200" dirty="0">
                <a:solidFill>
                  <a:schemeClr val="tx1"/>
                </a:solidFill>
                <a:latin typeface="+mn-lt"/>
                <a:ea typeface="+mn-ea"/>
                <a:cs typeface="+mn-cs"/>
              </a:rPr>
              <a:t>With this decision, the early, ‘no regrets’ transition work can shift gear this year to start the enormous job of setting up these entities to take over service delivery on 1 July 2024. </a:t>
            </a:r>
          </a:p>
          <a:p>
            <a:pPr marL="171450" lvl="0" indent="-171450">
              <a:buFont typeface="Arial" panose="020B0604020202020204" pitchFamily="34" charset="0"/>
              <a:buChar char="•"/>
            </a:pPr>
            <a:endParaRPr lang="en-NZ" sz="1600" kern="1200" dirty="0">
              <a:solidFill>
                <a:schemeClr val="tx1"/>
              </a:solidFill>
              <a:latin typeface="+mn-lt"/>
              <a:ea typeface="+mn-ea"/>
              <a:cs typeface="+mn-cs"/>
            </a:endParaRPr>
          </a:p>
          <a:p>
            <a:pPr marL="285750" marR="0" lvl="1" indent="-285750" algn="l" defTabSz="3556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lang="en-NZ" sz="1600" kern="1200" dirty="0">
                <a:solidFill>
                  <a:schemeClr val="tx1"/>
                </a:solidFill>
                <a:latin typeface="+mn-lt"/>
                <a:ea typeface="+mn-ea"/>
                <a:cs typeface="+mn-cs"/>
              </a:rPr>
              <a:t>However, there remain areas of the reform proposals which we continue to work in partnership with local government and iwi to ensure we get these right and all parties can have confidence </a:t>
            </a:r>
            <a:r>
              <a:rPr lang="en-NZ" sz="1600" kern="1200" dirty="0"/>
              <a:t>in the reforms ability to achieve the outcomes for communities across NZ. </a:t>
            </a:r>
          </a:p>
          <a:p>
            <a:pPr marL="0" lvl="1" indent="0" algn="l" defTabSz="355600">
              <a:lnSpc>
                <a:spcPct val="90000"/>
              </a:lnSpc>
              <a:spcBef>
                <a:spcPct val="0"/>
              </a:spcBef>
              <a:spcAft>
                <a:spcPct val="20000"/>
              </a:spcAft>
              <a:buFont typeface="Arial" panose="020B0604020202020204" pitchFamily="34" charset="0"/>
              <a:buNone/>
            </a:pPr>
            <a:endParaRPr lang="en-NZ" sz="1600" kern="1200" dirty="0"/>
          </a:p>
          <a:p>
            <a:pPr marL="285750" marR="0" lvl="1" indent="-285750" algn="l" defTabSz="3556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lang="en-NZ" sz="1600" b="1" kern="1200" dirty="0"/>
              <a:t>To be clear, ‘refinements’ do not mean a complete rethink. The reforms are still expected to proceed to the timeframes of hitting 1 July 2024, which is critical for alignment with planning processes. </a:t>
            </a:r>
          </a:p>
          <a:p>
            <a:pPr marL="285750" marR="0" lvl="1" indent="-285750" algn="l" defTabSz="355600" rtl="0" eaLnBrk="1" fontAlgn="auto" latinLnBrk="0" hangingPunct="1">
              <a:lnSpc>
                <a:spcPct val="90000"/>
              </a:lnSpc>
              <a:spcBef>
                <a:spcPct val="0"/>
              </a:spcBef>
              <a:spcAft>
                <a:spcPct val="20000"/>
              </a:spcAft>
              <a:buClrTx/>
              <a:buSzTx/>
              <a:buFont typeface="Arial" panose="020B0604020202020204" pitchFamily="34" charset="0"/>
              <a:buChar char="•"/>
              <a:tabLst/>
              <a:defRPr/>
            </a:pPr>
            <a:endParaRPr lang="en-NZ" sz="1200" kern="1200" dirty="0">
              <a:solidFill>
                <a:schemeClr val="tx1"/>
              </a:solidFill>
              <a:latin typeface="+mn-lt"/>
              <a:ea typeface="+mn-ea"/>
              <a:cs typeface="+mn-cs"/>
            </a:endParaRPr>
          </a:p>
          <a:p>
            <a:pPr marL="171450" indent="-171450">
              <a:buFont typeface="Arial" panose="020B0604020202020204" pitchFamily="34" charset="0"/>
              <a:buChar char="•"/>
            </a:pPr>
            <a:r>
              <a:rPr lang="en-NZ" dirty="0"/>
              <a:t>On the next two slides I will delve deeper into a bit of a roadmap of what 2022 will look like for each of these areas as this is an area we often get questions on. ENZ will make these slides available to you for future reference.   </a:t>
            </a:r>
          </a:p>
          <a:p>
            <a:endParaRPr lang="en-NZ" dirty="0"/>
          </a:p>
        </p:txBody>
      </p:sp>
      <p:sp>
        <p:nvSpPr>
          <p:cNvPr id="4" name="Slide Number Placeholder 3"/>
          <p:cNvSpPr>
            <a:spLocks noGrp="1"/>
          </p:cNvSpPr>
          <p:nvPr>
            <p:ph type="sldNum" sz="quarter" idx="10"/>
          </p:nvPr>
        </p:nvSpPr>
        <p:spPr/>
        <p:txBody>
          <a:bodyPr/>
          <a:lstStyle/>
          <a:p>
            <a:fld id="{9C900A82-9926-4DBA-8BA5-A22EEB8ACF8E}" type="slidenum">
              <a:rPr lang="en-US" smtClean="0"/>
              <a:t>4</a:t>
            </a:fld>
            <a:endParaRPr lang="en-US" dirty="0"/>
          </a:p>
        </p:txBody>
      </p:sp>
    </p:spTree>
    <p:extLst>
      <p:ext uri="{BB962C8B-B14F-4D97-AF65-F5344CB8AC3E}">
        <p14:creationId xmlns:p14="http://schemas.microsoft.com/office/powerpoint/2010/main" val="316180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lvl="1" indent="-57150" algn="l" defTabSz="355600" rtl="0" eaLnBrk="1" fontAlgn="auto" latinLnBrk="0" hangingPunct="1">
              <a:lnSpc>
                <a:spcPct val="90000"/>
              </a:lnSpc>
              <a:spcBef>
                <a:spcPct val="0"/>
              </a:spcBef>
              <a:spcAft>
                <a:spcPct val="20000"/>
              </a:spcAft>
              <a:buClrTx/>
              <a:buSzTx/>
              <a:buFontTx/>
              <a:buChar char="•"/>
              <a:tabLst/>
              <a:defRPr/>
            </a:pPr>
            <a:r>
              <a:rPr lang="en-NZ" sz="1600" kern="1200" dirty="0">
                <a:solidFill>
                  <a:schemeClr val="tx1"/>
                </a:solidFill>
                <a:latin typeface="+mn-lt"/>
                <a:ea typeface="+mn-ea"/>
                <a:cs typeface="+mn-cs"/>
              </a:rPr>
              <a:t>The policy refinement approach of 2022 is guided by the Heads </a:t>
            </a:r>
            <a:r>
              <a:rPr lang="en-NZ" sz="1600" dirty="0"/>
              <a:t>of Agreement entered into between the Government and LGNZ, and the principles of partnership we have developed over the last few years. However this will be undertaken within the government’s bottom lines for reform of:</a:t>
            </a:r>
          </a:p>
          <a:p>
            <a:pPr marL="514350" marR="0" lvl="2" indent="-57150" algn="l" defTabSz="355600" rtl="0" eaLnBrk="1" fontAlgn="auto" latinLnBrk="0" hangingPunct="1">
              <a:lnSpc>
                <a:spcPct val="90000"/>
              </a:lnSpc>
              <a:spcBef>
                <a:spcPct val="0"/>
              </a:spcBef>
              <a:spcAft>
                <a:spcPct val="20000"/>
              </a:spcAft>
              <a:buClrTx/>
              <a:buSzTx/>
              <a:buFontTx/>
              <a:buChar char="•"/>
              <a:tabLst/>
              <a:defRPr/>
            </a:pPr>
            <a:r>
              <a:rPr lang="en-NZ" sz="1600" dirty="0"/>
              <a:t>Treaty Partnership</a:t>
            </a:r>
          </a:p>
          <a:p>
            <a:pPr marL="514350" marR="0" lvl="2" indent="-57150" algn="l" defTabSz="355600" rtl="0" eaLnBrk="1" fontAlgn="auto" latinLnBrk="0" hangingPunct="1">
              <a:lnSpc>
                <a:spcPct val="90000"/>
              </a:lnSpc>
              <a:spcBef>
                <a:spcPct val="0"/>
              </a:spcBef>
              <a:spcAft>
                <a:spcPct val="20000"/>
              </a:spcAft>
              <a:buClrTx/>
              <a:buSzTx/>
              <a:buFontTx/>
              <a:buChar char="•"/>
              <a:tabLst/>
              <a:defRPr/>
            </a:pPr>
            <a:r>
              <a:rPr lang="en-NZ" sz="1600" dirty="0"/>
              <a:t>Good Governance</a:t>
            </a:r>
          </a:p>
          <a:p>
            <a:pPr marL="514350" marR="0" lvl="2" indent="-57150" algn="l" defTabSz="355600" rtl="0" eaLnBrk="1" fontAlgn="auto" latinLnBrk="0" hangingPunct="1">
              <a:lnSpc>
                <a:spcPct val="90000"/>
              </a:lnSpc>
              <a:spcBef>
                <a:spcPct val="0"/>
              </a:spcBef>
              <a:spcAft>
                <a:spcPct val="20000"/>
              </a:spcAft>
              <a:buClrTx/>
              <a:buSzTx/>
              <a:buFontTx/>
              <a:buChar char="•"/>
              <a:tabLst/>
              <a:defRPr/>
            </a:pPr>
            <a:r>
              <a:rPr lang="en-NZ" sz="1600" dirty="0"/>
              <a:t>Public ownership; and</a:t>
            </a:r>
          </a:p>
          <a:p>
            <a:pPr marL="514350" marR="0" lvl="2" indent="-57150" algn="l" defTabSz="355600" rtl="0" eaLnBrk="1" fontAlgn="auto" latinLnBrk="0" hangingPunct="1">
              <a:lnSpc>
                <a:spcPct val="90000"/>
              </a:lnSpc>
              <a:spcBef>
                <a:spcPct val="0"/>
              </a:spcBef>
              <a:spcAft>
                <a:spcPct val="20000"/>
              </a:spcAft>
              <a:buClrTx/>
              <a:buSzTx/>
              <a:buFontTx/>
              <a:buChar char="•"/>
              <a:tabLst/>
              <a:defRPr/>
            </a:pPr>
            <a:r>
              <a:rPr lang="en-NZ" sz="1600" dirty="0"/>
              <a:t>Balance sheet separation from councils</a:t>
            </a:r>
          </a:p>
          <a:p>
            <a:pPr marL="514350" marR="0" lvl="2" indent="-57150" algn="l" defTabSz="355600" rtl="0" eaLnBrk="1" fontAlgn="auto" latinLnBrk="0" hangingPunct="1">
              <a:lnSpc>
                <a:spcPct val="90000"/>
              </a:lnSpc>
              <a:spcBef>
                <a:spcPct val="0"/>
              </a:spcBef>
              <a:spcAft>
                <a:spcPct val="20000"/>
              </a:spcAft>
              <a:buClrTx/>
              <a:buSzTx/>
              <a:buFontTx/>
              <a:buChar char="•"/>
              <a:tabLst/>
              <a:defRPr/>
            </a:pPr>
            <a:endParaRPr lang="en-NZ" sz="1600" dirty="0"/>
          </a:p>
          <a:p>
            <a:pPr marL="57150" lvl="1" indent="-57150" algn="l" defTabSz="355600">
              <a:lnSpc>
                <a:spcPct val="90000"/>
              </a:lnSpc>
              <a:spcBef>
                <a:spcPct val="0"/>
              </a:spcBef>
              <a:spcAft>
                <a:spcPct val="20000"/>
              </a:spcAft>
              <a:buChar char="•"/>
            </a:pPr>
            <a:r>
              <a:rPr lang="en-NZ" sz="1600" kern="1200" dirty="0"/>
              <a:t>Working Group on </a:t>
            </a:r>
            <a:r>
              <a:rPr lang="en-NZ" sz="1600" b="1" kern="1200" dirty="0"/>
              <a:t>Governance, Representation and Accountability </a:t>
            </a:r>
          </a:p>
          <a:p>
            <a:pPr marL="514350" lvl="2" indent="-57150" algn="l" defTabSz="355600">
              <a:lnSpc>
                <a:spcPct val="90000"/>
              </a:lnSpc>
              <a:spcBef>
                <a:spcPct val="0"/>
              </a:spcBef>
              <a:spcAft>
                <a:spcPct val="20000"/>
              </a:spcAft>
              <a:buChar char="•"/>
            </a:pPr>
            <a:r>
              <a:rPr lang="en-NZ" sz="1600" b="0" kern="1200" dirty="0"/>
              <a:t>This includes members from local government and iwi working together to refine the reform proposals in relation to Governance of the new entities, representation of local government, iwi and communities, and accountability arrangements. </a:t>
            </a:r>
          </a:p>
          <a:p>
            <a:pPr marL="514350" lvl="2" indent="-57150" algn="l" defTabSz="355600">
              <a:lnSpc>
                <a:spcPct val="90000"/>
              </a:lnSpc>
              <a:spcBef>
                <a:spcPct val="0"/>
              </a:spcBef>
              <a:spcAft>
                <a:spcPct val="20000"/>
              </a:spcAft>
              <a:buChar char="•"/>
            </a:pPr>
            <a:r>
              <a:rPr lang="en-NZ" sz="1600" b="0" kern="1200" dirty="0"/>
              <a:t>These areas are arguably the most contentious areas of the reforms. </a:t>
            </a:r>
          </a:p>
          <a:p>
            <a:pPr marL="514350" lvl="2" indent="-57150" algn="l" defTabSz="355600">
              <a:lnSpc>
                <a:spcPct val="90000"/>
              </a:lnSpc>
              <a:spcBef>
                <a:spcPct val="0"/>
              </a:spcBef>
              <a:spcAft>
                <a:spcPct val="20000"/>
              </a:spcAft>
              <a:buChar char="•"/>
            </a:pPr>
            <a:r>
              <a:rPr lang="en-NZ" sz="1600" b="0" kern="1200" dirty="0"/>
              <a:t>The findings and recommendations of this group are expected by the end of February for Ministers to consider refinements to the reform proposals. </a:t>
            </a:r>
          </a:p>
          <a:p>
            <a:pPr marL="514350" lvl="2" indent="-57150" algn="l" defTabSz="355600">
              <a:lnSpc>
                <a:spcPct val="90000"/>
              </a:lnSpc>
              <a:spcBef>
                <a:spcPct val="0"/>
              </a:spcBef>
              <a:spcAft>
                <a:spcPct val="20000"/>
              </a:spcAft>
              <a:buChar char="•"/>
            </a:pPr>
            <a:endParaRPr lang="en-NZ" sz="1600" kern="1200" dirty="0"/>
          </a:p>
          <a:p>
            <a:pPr marL="57150" lvl="1" indent="-57150" algn="l" defTabSz="355600">
              <a:lnSpc>
                <a:spcPct val="90000"/>
              </a:lnSpc>
              <a:spcBef>
                <a:spcPct val="0"/>
              </a:spcBef>
              <a:spcAft>
                <a:spcPct val="20000"/>
              </a:spcAft>
              <a:buChar char="•"/>
            </a:pPr>
            <a:r>
              <a:rPr lang="en-NZ" sz="1600" b="1" kern="1200" dirty="0"/>
              <a:t>Planning Technical Working Group </a:t>
            </a:r>
            <a:r>
              <a:rPr lang="en-NZ" sz="1600" kern="1200" dirty="0"/>
              <a:t>– will focus on how the 3 waters system will interact with the future resource management system. </a:t>
            </a:r>
          </a:p>
          <a:p>
            <a:pPr marL="57150" lvl="1" indent="-57150" algn="l" defTabSz="355600">
              <a:lnSpc>
                <a:spcPct val="90000"/>
              </a:lnSpc>
              <a:spcBef>
                <a:spcPct val="0"/>
              </a:spcBef>
              <a:spcAft>
                <a:spcPct val="20000"/>
              </a:spcAft>
              <a:buChar char="•"/>
            </a:pPr>
            <a:r>
              <a:rPr lang="en-NZ" sz="1200" kern="1200" dirty="0">
                <a:solidFill>
                  <a:schemeClr val="tx1"/>
                </a:solidFill>
                <a:effectLst/>
                <a:latin typeface="+mn-lt"/>
                <a:ea typeface="+mn-ea"/>
                <a:cs typeface="+mn-cs"/>
              </a:rPr>
              <a:t>The scope of the </a:t>
            </a:r>
            <a:r>
              <a:rPr lang="en-US" sz="1200" kern="1200" dirty="0">
                <a:solidFill>
                  <a:schemeClr val="tx1"/>
                </a:solidFill>
                <a:effectLst/>
                <a:latin typeface="+mn-lt"/>
                <a:ea typeface="+mn-ea"/>
                <a:cs typeface="+mn-cs"/>
              </a:rPr>
              <a:t>group is to </a:t>
            </a:r>
            <a:r>
              <a:rPr lang="en-US" sz="1200" b="0" kern="1200" dirty="0">
                <a:solidFill>
                  <a:schemeClr val="tx1"/>
                </a:solidFill>
                <a:effectLst/>
                <a:latin typeface="+mn-lt"/>
                <a:ea typeface="+mn-ea"/>
                <a:cs typeface="+mn-cs"/>
              </a:rPr>
              <a:t>provide advice to </a:t>
            </a:r>
            <a:r>
              <a:rPr lang="en-US" sz="1200" kern="1200" dirty="0">
                <a:solidFill>
                  <a:schemeClr val="tx1"/>
                </a:solidFill>
                <a:effectLst/>
                <a:latin typeface="+mn-lt"/>
                <a:ea typeface="+mn-ea"/>
                <a:cs typeface="+mn-cs"/>
              </a:rPr>
              <a:t>DIA to support policy development related to the intersection between the role and functions of the new Water Service Entities and the resource management system</a:t>
            </a:r>
            <a:endParaRPr lang="en-NZ" sz="1600" kern="1200" dirty="0"/>
          </a:p>
          <a:p>
            <a:pPr marL="57150" lvl="1" indent="-57150" algn="l" defTabSz="355600">
              <a:lnSpc>
                <a:spcPct val="90000"/>
              </a:lnSpc>
              <a:spcBef>
                <a:spcPct val="0"/>
              </a:spcBef>
              <a:spcAft>
                <a:spcPct val="20000"/>
              </a:spcAft>
              <a:buChar char="•"/>
            </a:pPr>
            <a:r>
              <a:rPr lang="en-NZ" sz="1600" b="1" kern="1200" dirty="0"/>
              <a:t>Rural Supplies Technical working Group </a:t>
            </a:r>
            <a:r>
              <a:rPr lang="en-NZ" sz="1600" kern="1200" dirty="0"/>
              <a:t>– will focus on how the new entities will work together with rural suppliers and communities to achieve service outcomes. – this group will have an initial report back around April to inform the legislation, but will continue to work together through other matters as required. </a:t>
            </a:r>
          </a:p>
          <a:p>
            <a:pPr marL="57150" lvl="1" indent="-57150" algn="l" defTabSz="355600">
              <a:lnSpc>
                <a:spcPct val="90000"/>
              </a:lnSpc>
              <a:spcBef>
                <a:spcPct val="0"/>
              </a:spcBef>
              <a:spcAft>
                <a:spcPct val="20000"/>
              </a:spcAft>
              <a:buChar char="•"/>
            </a:pPr>
            <a:endParaRPr lang="en-NZ" sz="1600" kern="1200" dirty="0"/>
          </a:p>
          <a:p>
            <a:pPr marL="57150" lvl="1" indent="-57150" algn="l" defTabSz="355600">
              <a:lnSpc>
                <a:spcPct val="90000"/>
              </a:lnSpc>
              <a:spcBef>
                <a:spcPct val="0"/>
              </a:spcBef>
              <a:spcAft>
                <a:spcPct val="20000"/>
              </a:spcAft>
              <a:buChar char="•"/>
            </a:pPr>
            <a:r>
              <a:rPr lang="en-NZ" sz="1600" b="1" kern="1200" dirty="0"/>
              <a:t>Legislative programme </a:t>
            </a:r>
            <a:r>
              <a:rPr lang="en-NZ" sz="1600" kern="1200" dirty="0"/>
              <a:t>will need to implement Government decisions and this will be informed by the policy refinements and working group findings. </a:t>
            </a:r>
          </a:p>
          <a:p>
            <a:pPr marL="514350" lvl="2" indent="-57150" algn="l" defTabSz="355600">
              <a:lnSpc>
                <a:spcPct val="90000"/>
              </a:lnSpc>
              <a:spcBef>
                <a:spcPct val="0"/>
              </a:spcBef>
              <a:spcAft>
                <a:spcPct val="20000"/>
              </a:spcAft>
              <a:buChar char="•"/>
            </a:pPr>
            <a:r>
              <a:rPr lang="en-NZ" sz="1600" kern="1200" dirty="0"/>
              <a:t>This includes the Select Committee process which will be open for submissions. </a:t>
            </a:r>
          </a:p>
          <a:p>
            <a:pPr marL="514350" lvl="2" indent="-57150" algn="l" defTabSz="355600">
              <a:lnSpc>
                <a:spcPct val="90000"/>
              </a:lnSpc>
              <a:spcBef>
                <a:spcPct val="0"/>
              </a:spcBef>
              <a:spcAft>
                <a:spcPct val="20000"/>
              </a:spcAft>
              <a:buChar char="•"/>
            </a:pPr>
            <a:r>
              <a:rPr lang="en-NZ" sz="1600" kern="1200" dirty="0"/>
              <a:t>I encourage Engineering NZ members, as sector experts, to look out for this legislation and consider making submissions on this at the appropriate time – we will keep ENZ informed of this as it progresses. </a:t>
            </a:r>
          </a:p>
          <a:p>
            <a:endParaRPr lang="en-NZ" dirty="0"/>
          </a:p>
        </p:txBody>
      </p:sp>
      <p:sp>
        <p:nvSpPr>
          <p:cNvPr id="4" name="Slide Number Placeholder 3"/>
          <p:cNvSpPr>
            <a:spLocks noGrp="1"/>
          </p:cNvSpPr>
          <p:nvPr>
            <p:ph type="sldNum" sz="quarter" idx="10"/>
          </p:nvPr>
        </p:nvSpPr>
        <p:spPr/>
        <p:txBody>
          <a:bodyPr/>
          <a:lstStyle/>
          <a:p>
            <a:fld id="{9C900A82-9926-4DBA-8BA5-A22EEB8ACF8E}" type="slidenum">
              <a:rPr lang="en-US" smtClean="0"/>
              <a:t>5</a:t>
            </a:fld>
            <a:endParaRPr lang="en-US" dirty="0"/>
          </a:p>
        </p:txBody>
      </p:sp>
    </p:spTree>
    <p:extLst>
      <p:ext uri="{BB962C8B-B14F-4D97-AF65-F5344CB8AC3E}">
        <p14:creationId xmlns:p14="http://schemas.microsoft.com/office/powerpoint/2010/main" val="287225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355600">
              <a:lnSpc>
                <a:spcPct val="90000"/>
              </a:lnSpc>
              <a:spcBef>
                <a:spcPct val="0"/>
              </a:spcBef>
              <a:spcAft>
                <a:spcPct val="20000"/>
              </a:spcAft>
            </a:pPr>
            <a:r>
              <a:rPr lang="en-NZ" sz="1600" kern="1200" dirty="0"/>
              <a:t>The Transition work will really begin to ramp up so as to set the entities and industry up for success on 1 July 2024. </a:t>
            </a:r>
          </a:p>
          <a:p>
            <a:pPr marL="0" lvl="1" algn="l" defTabSz="355600">
              <a:lnSpc>
                <a:spcPct val="90000"/>
              </a:lnSpc>
              <a:spcBef>
                <a:spcPct val="0"/>
              </a:spcBef>
              <a:spcAft>
                <a:spcPct val="20000"/>
              </a:spcAft>
            </a:pPr>
            <a:r>
              <a:rPr lang="en-NZ" sz="1600" kern="1200" dirty="0"/>
              <a:t>The this slide provides a high level look at some of the core workstreams for the transition work. A further detailed Transition Information Pack is available on our Website for more information about this work. </a:t>
            </a:r>
          </a:p>
          <a:p>
            <a:pPr marL="0" lvl="1" algn="l" defTabSz="355600">
              <a:lnSpc>
                <a:spcPct val="90000"/>
              </a:lnSpc>
              <a:spcBef>
                <a:spcPct val="0"/>
              </a:spcBef>
              <a:spcAft>
                <a:spcPct val="20000"/>
              </a:spcAft>
            </a:pPr>
            <a:endParaRPr lang="en-NZ" sz="1600" kern="1200" dirty="0"/>
          </a:p>
          <a:p>
            <a:pPr marL="0" lvl="1" algn="l" defTabSz="355600">
              <a:lnSpc>
                <a:spcPct val="90000"/>
              </a:lnSpc>
              <a:spcBef>
                <a:spcPct val="0"/>
              </a:spcBef>
              <a:spcAft>
                <a:spcPct val="20000"/>
              </a:spcAft>
            </a:pPr>
            <a:r>
              <a:rPr lang="en-NZ" sz="1600" kern="1200" dirty="0"/>
              <a:t>Not to delve into too much of this but some areas I expect will be of interest to this audience that I will note in these workstreams include:</a:t>
            </a:r>
          </a:p>
          <a:p>
            <a:pPr marL="285750" lvl="1" indent="-285750" algn="l" defTabSz="355600">
              <a:lnSpc>
                <a:spcPct val="90000"/>
              </a:lnSpc>
              <a:spcBef>
                <a:spcPct val="0"/>
              </a:spcBef>
              <a:spcAft>
                <a:spcPct val="20000"/>
              </a:spcAft>
              <a:buFont typeface="Arial" panose="020B0604020202020204" pitchFamily="34" charset="0"/>
              <a:buChar char="•"/>
            </a:pPr>
            <a:r>
              <a:rPr lang="en-NZ" sz="1600" kern="1200" dirty="0"/>
              <a:t>Governance and appointments</a:t>
            </a:r>
          </a:p>
          <a:p>
            <a:pPr marL="285750" lvl="1" indent="-285750" algn="l" defTabSz="355600">
              <a:lnSpc>
                <a:spcPct val="90000"/>
              </a:lnSpc>
              <a:spcBef>
                <a:spcPct val="0"/>
              </a:spcBef>
              <a:spcAft>
                <a:spcPct val="20000"/>
              </a:spcAft>
              <a:buFont typeface="Arial" panose="020B0604020202020204" pitchFamily="34" charset="0"/>
              <a:buChar char="•"/>
            </a:pPr>
            <a:r>
              <a:rPr lang="en-NZ" sz="1600" kern="1200" dirty="0"/>
              <a:t>Commercial and legal</a:t>
            </a:r>
          </a:p>
          <a:p>
            <a:pPr marL="285750" lvl="1" indent="-285750" algn="l" defTabSz="355600">
              <a:lnSpc>
                <a:spcPct val="90000"/>
              </a:lnSpc>
              <a:spcBef>
                <a:spcPct val="0"/>
              </a:spcBef>
              <a:spcAft>
                <a:spcPct val="20000"/>
              </a:spcAft>
              <a:buFont typeface="Arial" panose="020B0604020202020204" pitchFamily="34" charset="0"/>
              <a:buChar char="•"/>
            </a:pPr>
            <a:r>
              <a:rPr lang="en-NZ" sz="1600" kern="1200" dirty="0"/>
              <a:t>Data and digital</a:t>
            </a:r>
          </a:p>
          <a:p>
            <a:pPr marL="285750" lvl="1" indent="-285750" algn="l" defTabSz="355600">
              <a:lnSpc>
                <a:spcPct val="90000"/>
              </a:lnSpc>
              <a:spcBef>
                <a:spcPct val="0"/>
              </a:spcBef>
              <a:spcAft>
                <a:spcPct val="20000"/>
              </a:spcAft>
              <a:buFont typeface="Arial" panose="020B0604020202020204" pitchFamily="34" charset="0"/>
              <a:buChar char="•"/>
            </a:pPr>
            <a:r>
              <a:rPr lang="en-NZ" sz="1600" kern="1200" dirty="0"/>
              <a:t>People and workforce</a:t>
            </a:r>
          </a:p>
          <a:p>
            <a:pPr marL="285750" lvl="1" indent="-285750" algn="l" defTabSz="355600">
              <a:lnSpc>
                <a:spcPct val="90000"/>
              </a:lnSpc>
              <a:spcBef>
                <a:spcPct val="0"/>
              </a:spcBef>
              <a:spcAft>
                <a:spcPct val="20000"/>
              </a:spcAft>
              <a:buFont typeface="Arial" panose="020B0604020202020204" pitchFamily="34" charset="0"/>
              <a:buChar char="•"/>
            </a:pPr>
            <a:r>
              <a:rPr lang="en-NZ" sz="1600" kern="1200" dirty="0"/>
              <a:t>Finance and corporate</a:t>
            </a:r>
          </a:p>
          <a:p>
            <a:pPr marL="285750" lvl="1" indent="-285750" algn="l" defTabSz="355600">
              <a:lnSpc>
                <a:spcPct val="90000"/>
              </a:lnSpc>
              <a:spcBef>
                <a:spcPct val="0"/>
              </a:spcBef>
              <a:spcAft>
                <a:spcPct val="20000"/>
              </a:spcAft>
              <a:buFont typeface="Arial" panose="020B0604020202020204" pitchFamily="34" charset="0"/>
              <a:buChar char="•"/>
            </a:pPr>
            <a:r>
              <a:rPr lang="en-NZ" sz="1600" kern="1200" dirty="0"/>
              <a:t>Asset management, operations and </a:t>
            </a:r>
            <a:r>
              <a:rPr lang="en-NZ" sz="1600" kern="1200" dirty="0" err="1"/>
              <a:t>stormwater</a:t>
            </a:r>
            <a:endParaRPr lang="en-NZ" sz="1600" kern="1200" dirty="0"/>
          </a:p>
          <a:p>
            <a:pPr marL="285750" lvl="1" indent="-285750" algn="l" defTabSz="355600">
              <a:lnSpc>
                <a:spcPct val="90000"/>
              </a:lnSpc>
              <a:spcBef>
                <a:spcPct val="0"/>
              </a:spcBef>
              <a:spcAft>
                <a:spcPct val="20000"/>
              </a:spcAft>
              <a:buFont typeface="Arial" panose="020B0604020202020204" pitchFamily="34" charset="0"/>
              <a:buChar char="•"/>
            </a:pPr>
            <a:endParaRPr lang="en-NZ" sz="1600" kern="1200" dirty="0"/>
          </a:p>
          <a:p>
            <a:pPr marL="0" lvl="1" indent="0" algn="l" defTabSz="355600">
              <a:lnSpc>
                <a:spcPct val="90000"/>
              </a:lnSpc>
              <a:spcBef>
                <a:spcPct val="0"/>
              </a:spcBef>
              <a:spcAft>
                <a:spcPct val="20000"/>
              </a:spcAft>
              <a:buFont typeface="Arial" panose="020B0604020202020204" pitchFamily="34" charset="0"/>
              <a:buNone/>
            </a:pPr>
            <a:r>
              <a:rPr lang="en-NZ" sz="1600" kern="1200" dirty="0"/>
              <a:t>Alongside these workstreams, there are also overarching programmes of work relating to Iwi/Māori, Working with the Sector, and Customers.</a:t>
            </a:r>
          </a:p>
          <a:p>
            <a:pPr marL="0" lvl="1" indent="0" algn="l" defTabSz="355600">
              <a:lnSpc>
                <a:spcPct val="90000"/>
              </a:lnSpc>
              <a:spcBef>
                <a:spcPct val="0"/>
              </a:spcBef>
              <a:spcAft>
                <a:spcPct val="20000"/>
              </a:spcAft>
              <a:buFont typeface="Arial" panose="020B0604020202020204" pitchFamily="34" charset="0"/>
              <a:buNone/>
            </a:pPr>
            <a:endParaRPr lang="en-NZ" sz="1600" kern="1200" dirty="0"/>
          </a:p>
          <a:p>
            <a:pPr marL="0" lvl="1" indent="0" algn="l" defTabSz="355600">
              <a:lnSpc>
                <a:spcPct val="90000"/>
              </a:lnSpc>
              <a:spcBef>
                <a:spcPct val="0"/>
              </a:spcBef>
              <a:spcAft>
                <a:spcPct val="20000"/>
              </a:spcAft>
              <a:buFont typeface="Arial" panose="020B0604020202020204" pitchFamily="34" charset="0"/>
              <a:buNone/>
            </a:pPr>
            <a:r>
              <a:rPr lang="en-NZ" sz="1600" kern="1200" dirty="0"/>
              <a:t>DIA’s National Transition Unit is in the process of setting up working groups and reference groups which will involve people from across the sector helping to design the new system and we strongly encourage you to get involved if you can.</a:t>
            </a:r>
          </a:p>
          <a:p>
            <a:endParaRPr lang="en-NZ" dirty="0"/>
          </a:p>
        </p:txBody>
      </p:sp>
      <p:sp>
        <p:nvSpPr>
          <p:cNvPr id="4" name="Slide Number Placeholder 3"/>
          <p:cNvSpPr>
            <a:spLocks noGrp="1"/>
          </p:cNvSpPr>
          <p:nvPr>
            <p:ph type="sldNum" sz="quarter" idx="10"/>
          </p:nvPr>
        </p:nvSpPr>
        <p:spPr/>
        <p:txBody>
          <a:bodyPr/>
          <a:lstStyle/>
          <a:p>
            <a:fld id="{9C900A82-9926-4DBA-8BA5-A22EEB8ACF8E}" type="slidenum">
              <a:rPr lang="en-US" smtClean="0"/>
              <a:t>6</a:t>
            </a:fld>
            <a:endParaRPr lang="en-US" dirty="0"/>
          </a:p>
        </p:txBody>
      </p:sp>
    </p:spTree>
    <p:extLst>
      <p:ext uri="{BB962C8B-B14F-4D97-AF65-F5344CB8AC3E}">
        <p14:creationId xmlns:p14="http://schemas.microsoft.com/office/powerpoint/2010/main" val="305109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1590" lvl="0"/>
            <a:r>
              <a:rPr lang="en-NZ" sz="1200" dirty="0">
                <a:latin typeface="Calibri" panose="020F0502020204030204" pitchFamily="34" charset="0"/>
                <a:ea typeface="Calibri" panose="020F0502020204030204" pitchFamily="34" charset="0"/>
                <a:cs typeface="Times New Roman" panose="02020603050405020304" pitchFamily="18" charset="0"/>
              </a:rPr>
              <a:t>This is a once in a lifetime opportunity to transform how we deliver our water services</a:t>
            </a:r>
          </a:p>
          <a:p>
            <a:pPr marR="21590" lvl="0"/>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marR="21590" lvl="0"/>
            <a:r>
              <a:rPr lang="en-NZ" sz="1200" dirty="0">
                <a:latin typeface="Calibri" panose="020F0502020204030204" pitchFamily="34" charset="0"/>
                <a:ea typeface="Calibri" panose="020F0502020204030204" pitchFamily="34" charset="0"/>
                <a:cs typeface="Times New Roman" panose="02020603050405020304" pitchFamily="18" charset="0"/>
              </a:rPr>
              <a:t>The model for the Water Service Entities will be different from what we have now</a:t>
            </a:r>
          </a:p>
          <a:p>
            <a:pPr marR="21590" lvl="0"/>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marL="342900" marR="21590" lvl="0" indent="-342900">
              <a:buFontTx/>
              <a:buChar char="-"/>
            </a:pPr>
            <a:r>
              <a:rPr lang="en-NZ" sz="1200" dirty="0">
                <a:latin typeface="Calibri" panose="020F0502020204030204" pitchFamily="34" charset="0"/>
                <a:ea typeface="Calibri" panose="020F0502020204030204" pitchFamily="34" charset="0"/>
                <a:cs typeface="Times New Roman" panose="02020603050405020304" pitchFamily="18" charset="0"/>
              </a:rPr>
              <a:t>Te Mana o te Wai at the heart</a:t>
            </a:r>
          </a:p>
          <a:p>
            <a:pPr marL="342900" marR="21590" lvl="0" indent="-342900">
              <a:buFontTx/>
              <a:buChar char="-"/>
            </a:pPr>
            <a:r>
              <a:rPr lang="en-NZ" sz="1200" dirty="0">
                <a:latin typeface="Calibri" panose="020F0502020204030204" pitchFamily="34" charset="0"/>
                <a:ea typeface="Calibri" panose="020F0502020204030204" pitchFamily="34" charset="0"/>
                <a:cs typeface="Times New Roman" panose="02020603050405020304" pitchFamily="18" charset="0"/>
              </a:rPr>
              <a:t>Customer focused</a:t>
            </a:r>
          </a:p>
          <a:p>
            <a:pPr marL="342900" marR="21590" lvl="0" indent="-342900">
              <a:buFontTx/>
              <a:buChar char="-"/>
            </a:pPr>
            <a:r>
              <a:rPr lang="en-NZ" sz="1200" dirty="0">
                <a:latin typeface="Calibri" panose="020F0502020204030204" pitchFamily="34" charset="0"/>
                <a:ea typeface="Calibri" panose="020F0502020204030204" pitchFamily="34" charset="0"/>
                <a:cs typeface="Times New Roman" panose="02020603050405020304" pitchFamily="18" charset="0"/>
              </a:rPr>
              <a:t>Benefiting from increased investment, scale and levels of collaboration</a:t>
            </a:r>
          </a:p>
          <a:p>
            <a:pPr marL="342900" marR="21590" indent="-342900">
              <a:buFontTx/>
              <a:buChar char="-"/>
            </a:pPr>
            <a:r>
              <a:rPr lang="en-NZ" sz="1200" dirty="0">
                <a:latin typeface="Calibri" panose="020F0502020204030204" pitchFamily="34" charset="0"/>
                <a:ea typeface="Calibri" panose="020F0502020204030204" pitchFamily="34" charset="0"/>
                <a:cs typeface="Times New Roman" panose="02020603050405020304" pitchFamily="18" charset="0"/>
              </a:rPr>
              <a:t>Contribution and development of the water workforce</a:t>
            </a:r>
          </a:p>
          <a:p>
            <a:pPr marL="342900" marR="21590" indent="-342900">
              <a:buFontTx/>
              <a:buChar char="-"/>
            </a:pPr>
            <a:endParaRPr lang="en-NZ" sz="1200" dirty="0">
              <a:latin typeface="Calibri" panose="020F0502020204030204" pitchFamily="34" charset="0"/>
              <a:ea typeface="Calibri" panose="020F0502020204030204" pitchFamily="34" charset="0"/>
              <a:cs typeface="Times New Roman" panose="02020603050405020304" pitchFamily="18" charset="0"/>
            </a:endParaRPr>
          </a:p>
          <a:p>
            <a:r>
              <a:rPr lang="en-NZ" dirty="0"/>
              <a:t>Last year the Department commissioned Deloitte to undertake an assessment of the industry and economic impact of reforms.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prstClr val="black"/>
                </a:solidFill>
              </a:rPr>
              <a:t>The overall findings of this research has found that the reforms could result in an additional </a:t>
            </a:r>
            <a:r>
              <a:rPr lang="en-NZ" sz="1200" b="1" dirty="0">
                <a:solidFill>
                  <a:prstClr val="black"/>
                </a:solidFill>
              </a:rPr>
              <a:t>5,800 to 9,300 jobs </a:t>
            </a:r>
            <a:r>
              <a:rPr lang="en-NZ" sz="1200" dirty="0">
                <a:solidFill>
                  <a:prstClr val="black"/>
                </a:solidFill>
              </a:rPr>
              <a:t>and increase in GDP of between </a:t>
            </a:r>
            <a:r>
              <a:rPr lang="en-NZ" sz="1200" b="1" dirty="0">
                <a:solidFill>
                  <a:prstClr val="black"/>
                </a:solidFill>
              </a:rPr>
              <a:t>$14b to $23b </a:t>
            </a:r>
            <a:r>
              <a:rPr lang="en-NZ" sz="1200" dirty="0">
                <a:solidFill>
                  <a:prstClr val="black"/>
                </a:solidFill>
              </a:rPr>
              <a:t>in NPV terms over 30 years</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study found the reforms present opportunities for the industry while noting areas to be cognisant 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r>
              <a:rPr lang="en-NZ" b="1" dirty="0"/>
              <a:t>Acknowledging workforce limitations and opportunities to address these:</a:t>
            </a:r>
          </a:p>
          <a:p>
            <a:r>
              <a:rPr lang="en-NZ" dirty="0"/>
              <a:t>We acknowledge that the water sector is experiencing a workforce shortage, exacerbated by border restrictions and a growing demand for infrastructure delivery. </a:t>
            </a:r>
          </a:p>
          <a:p>
            <a:endParaRPr lang="en-NZ" dirty="0"/>
          </a:p>
          <a:p>
            <a:r>
              <a:rPr lang="en-NZ" dirty="0"/>
              <a:t>Issues with workforce availability are not unique to New Zealand. Globally the sector is experiencing challenges with an aging workforce and a step up in the skills required as new technologies and regulations have been introduced. </a:t>
            </a:r>
          </a:p>
          <a:p>
            <a:endParaRPr lang="en-NZ" dirty="0"/>
          </a:p>
          <a:p>
            <a:r>
              <a:rPr lang="en-NZ" dirty="0"/>
              <a:t>Reform provides an opportunity to take a more proactive and longer term approach to addressing challenges including:</a:t>
            </a:r>
          </a:p>
          <a:p>
            <a:pPr marL="171450" indent="-171450">
              <a:buFont typeface="Arial" panose="020B0604020202020204" pitchFamily="34" charset="0"/>
              <a:buChar char="•"/>
            </a:pPr>
            <a:r>
              <a:rPr lang="en-NZ" dirty="0"/>
              <a:t>Building career opportunities and coherent training and development. </a:t>
            </a:r>
          </a:p>
          <a:p>
            <a:pPr marL="171450" indent="-171450">
              <a:buFont typeface="Arial" panose="020B0604020202020204" pitchFamily="34" charset="0"/>
              <a:buChar char="•"/>
            </a:pPr>
            <a:r>
              <a:rPr lang="en-NZ" dirty="0"/>
              <a:t>Moving the industry structure from the current fragmented approach to procurement will also help to address where there is a wariness about resourcing up to meet that demand due to a concern as to the potential for a “boom/bust” cycle of investment. </a:t>
            </a:r>
          </a:p>
          <a:p>
            <a:endParaRPr lang="en-NZ" dirty="0"/>
          </a:p>
          <a:p>
            <a:r>
              <a:rPr lang="en-NZ" dirty="0"/>
              <a:t>In the longer term a combination of a better articulation of career opportunities, the changing nature and increased sophistication of the roles/emerging roles available and the scale of the investment going into the water sector creates the prospect of elevating the status of a career in the water sector with a flow through to the ability to attract both domestic and international talent. </a:t>
            </a:r>
          </a:p>
          <a:p>
            <a:endParaRPr lang="en-NZ" dirty="0"/>
          </a:p>
          <a:p>
            <a:r>
              <a:rPr lang="en-NZ" b="1" dirty="0"/>
              <a:t>Industry Transformation:</a:t>
            </a:r>
          </a:p>
          <a:p>
            <a:pPr lvl="0"/>
            <a:r>
              <a:rPr lang="en-NZ" sz="1200" kern="1200" dirty="0">
                <a:solidFill>
                  <a:schemeClr val="tx1"/>
                </a:solidFill>
                <a:latin typeface="+mn-lt"/>
                <a:ea typeface="+mn-ea"/>
                <a:cs typeface="+mn-cs"/>
              </a:rPr>
              <a:t>DIA are working with the water industry to develop an industry transformation strategy. A draft of this strateg</a:t>
            </a:r>
            <a:r>
              <a:rPr lang="en-NZ" dirty="0"/>
              <a:t>y is expected to be released in the coming months for industry consultation in the coming months.</a:t>
            </a:r>
          </a:p>
          <a:p>
            <a:pPr lvl="0"/>
            <a:endParaRPr lang="en-NZ" dirty="0"/>
          </a:p>
          <a:p>
            <a:pPr lvl="0"/>
            <a:r>
              <a:rPr lang="en-NZ" dirty="0"/>
              <a:t>This strategy will outline a roadmap on several different timeframes, including low-hanging fruit that we can tackle during the transition process over the next 28 months, as well as longer term opportunities that the new water services entities will be tasked with embracing alongside the sector once they are in operation.</a:t>
            </a:r>
          </a:p>
          <a:p>
            <a:endParaRPr lang="en-NZ" dirty="0"/>
          </a:p>
          <a:p>
            <a:r>
              <a:rPr lang="en-NZ" b="1" dirty="0"/>
              <a:t>Wide sector impacts</a:t>
            </a:r>
          </a:p>
          <a:p>
            <a:r>
              <a:rPr lang="en-NZ" dirty="0"/>
              <a:t>Analysis has shown that the reforms will have a significant impact on a wide range of industries. </a:t>
            </a:r>
          </a:p>
          <a:p>
            <a:pPr lvl="1"/>
            <a:r>
              <a:rPr lang="en-NZ" b="1" dirty="0"/>
              <a:t>Engineering, consulting and advisory firms – </a:t>
            </a:r>
            <a:r>
              <a:rPr lang="en-NZ" dirty="0"/>
              <a:t>will need to scale up their investment in operations and employees. </a:t>
            </a:r>
          </a:p>
          <a:p>
            <a:pPr lvl="1"/>
            <a:r>
              <a:rPr lang="en-NZ" b="1" dirty="0"/>
              <a:t>Contracting firms</a:t>
            </a:r>
            <a:r>
              <a:rPr lang="en-NZ" dirty="0"/>
              <a:t> expect to see bigger workforces and a higher focus on compliance areas given the new regulatory environment. International firms may draw on offshore expertise and technology but will still need to deploy significant numbers of people on the ground. </a:t>
            </a:r>
          </a:p>
          <a:p>
            <a:pPr lvl="1"/>
            <a:r>
              <a:rPr lang="en-NZ" b="1" dirty="0"/>
              <a:t>Materials and equipment providers </a:t>
            </a:r>
            <a:r>
              <a:rPr lang="en-NZ" dirty="0"/>
              <a:t>are already scaling up in some cases in preparation for reform. Over time, increased investment in the sector is likely to result in an acceleration in the deployment of new technologies, which will flow through to operational efficiencies.</a:t>
            </a:r>
          </a:p>
          <a:p>
            <a:endParaRPr lang="en-NZ" b="1" dirty="0"/>
          </a:p>
          <a:p>
            <a:r>
              <a:rPr lang="en-NZ" b="1" dirty="0"/>
              <a:t>Supply chain certainty:</a:t>
            </a:r>
          </a:p>
          <a:p>
            <a:r>
              <a:rPr lang="en-NZ" dirty="0"/>
              <a:t>The scale of the investment pipeline is likely to be attractive for new entrants, particularly major organisations with a significant presence internationally which are not currently present in New Zealand. Industries with an existing presence in New Zealand are likely to scale up their local operations as they gain greater confidence in reform.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There are also likely to be significant benefits of supply chain scale – including greater standardisation of parts and materials, and greater purchasing power, as well as the availability of greater specialisation </a:t>
            </a:r>
            <a:endParaRPr lang="en-NZ"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00A82-9926-4DBA-8BA5-A22EEB8ACF8E}" type="slidenum">
              <a:rPr lang="en-US" smtClean="0"/>
              <a:t>7</a:t>
            </a:fld>
            <a:endParaRPr lang="en-US" dirty="0"/>
          </a:p>
        </p:txBody>
      </p:sp>
    </p:spTree>
    <p:extLst>
      <p:ext uri="{BB962C8B-B14F-4D97-AF65-F5344CB8AC3E}">
        <p14:creationId xmlns:p14="http://schemas.microsoft.com/office/powerpoint/2010/main" val="58594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Kia ora, my name is Lorraine Kendrick, I am the Chief Technical Advisor in the National Transition Unit – 3 Waters and I am here today to provide you with an overview of the Technical workstreams, Asset management, Operations and Stormwater, known as AMOS and how they will relate to Planning the infrastructure pipeline and creating new national guidelines.</a:t>
            </a:r>
          </a:p>
          <a:p>
            <a:endParaRPr lang="en-NZ" dirty="0"/>
          </a:p>
        </p:txBody>
      </p:sp>
      <p:sp>
        <p:nvSpPr>
          <p:cNvPr id="4" name="Slide Number Placeholder 3"/>
          <p:cNvSpPr>
            <a:spLocks noGrp="1"/>
          </p:cNvSpPr>
          <p:nvPr>
            <p:ph type="sldNum" sz="quarter" idx="5"/>
          </p:nvPr>
        </p:nvSpPr>
        <p:spPr/>
        <p:txBody>
          <a:bodyPr/>
          <a:lstStyle/>
          <a:p>
            <a:fld id="{A5362EFB-07AA-4A91-ACE5-9BE1F01FACD9}" type="slidenum">
              <a:rPr lang="en-NZ" smtClean="0"/>
              <a:t>8</a:t>
            </a:fld>
            <a:endParaRPr lang="en-NZ" dirty="0"/>
          </a:p>
        </p:txBody>
      </p:sp>
    </p:spTree>
    <p:extLst>
      <p:ext uri="{BB962C8B-B14F-4D97-AF65-F5344CB8AC3E}">
        <p14:creationId xmlns:p14="http://schemas.microsoft.com/office/powerpoint/2010/main" val="283232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Three Waters National Transition Unit has been created to execute the Government’s decisions on Three Waters reform through a consistent and coordinated nationwide approach to transition.</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NTU is separate from, but works closely with, the team responsible for leading the three waters reform programme and legislation.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There are three workstreams in the technical area that will work closely with the water sector and councils in standing up new sustainable three water systems and supporting the transition to the new water service entities.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Asset management workstream will focus on understanding the current approach of asset management of water assets across all councils and will work with councils to develop an asset management framework to have Entity AMPs in place for the transition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Operations workstream will focus on continuing the delivery of the 3 water services and assisting a smooth transfer of all operational functions to the new water service entities.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Stormwater workstream for the interface land functions will define the future arrangements of stormwater assets and management of the stormwater systems and infrastructure.</a:t>
            </a:r>
          </a:p>
          <a:p>
            <a:endParaRPr lang="en-NZ" dirty="0"/>
          </a:p>
        </p:txBody>
      </p:sp>
      <p:sp>
        <p:nvSpPr>
          <p:cNvPr id="4" name="Slide Number Placeholder 3"/>
          <p:cNvSpPr>
            <a:spLocks noGrp="1"/>
          </p:cNvSpPr>
          <p:nvPr>
            <p:ph type="sldNum" sz="quarter" idx="5"/>
          </p:nvPr>
        </p:nvSpPr>
        <p:spPr/>
        <p:txBody>
          <a:bodyPr/>
          <a:lstStyle/>
          <a:p>
            <a:fld id="{A5362EFB-07AA-4A91-ACE5-9BE1F01FACD9}" type="slidenum">
              <a:rPr lang="en-NZ" smtClean="0"/>
              <a:t>10</a:t>
            </a:fld>
            <a:endParaRPr lang="en-NZ" dirty="0"/>
          </a:p>
        </p:txBody>
      </p:sp>
    </p:spTree>
    <p:extLst>
      <p:ext uri="{BB962C8B-B14F-4D97-AF65-F5344CB8AC3E}">
        <p14:creationId xmlns:p14="http://schemas.microsoft.com/office/powerpoint/2010/main" val="370547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AMOS workstreams will be guided by an AMOS Transition reference group who will: </a:t>
            </a:r>
          </a:p>
          <a:p>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Ensure the asset management, operations, and stormwater workstreams are informed by those supporting the transition at a local and regional level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Critically assess the need for and review the progress of the asset management, operations, and stormwater technical deliverable workstreams with key LEE, WSE, and Council asset management, operations, and stormwater staff, and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Support DIA and provide and/or help source expertise as required through the establishment, transition, and implementation change process.</a:t>
            </a:r>
          </a:p>
          <a:p>
            <a:pPr marL="0" lvl="0" indent="0">
              <a:buFont typeface="Arial" panose="020B0604020202020204" pitchFamily="34" charset="0"/>
              <a:buNone/>
            </a:pP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Stormwater Reference Group</a:t>
            </a:r>
            <a:r>
              <a:rPr lang="en-US" sz="1200" kern="1200" dirty="0">
                <a:solidFill>
                  <a:schemeClr val="tx1"/>
                </a:solidFill>
                <a:effectLst/>
                <a:latin typeface="+mn-lt"/>
                <a:ea typeface="+mn-ea"/>
                <a:cs typeface="+mn-cs"/>
              </a:rPr>
              <a:t> is being established, </a:t>
            </a:r>
            <a:r>
              <a:rPr lang="en-NZ" sz="1200" kern="1200" dirty="0">
                <a:solidFill>
                  <a:schemeClr val="tx1"/>
                </a:solidFill>
                <a:effectLst/>
                <a:latin typeface="+mn-lt"/>
                <a:ea typeface="+mn-ea"/>
                <a:cs typeface="+mn-cs"/>
              </a:rPr>
              <a:t>to inform the DIA 3 Waters Transition Unit work program for transferring Stormwater to the new entities.  The purpose of this group is to provide a sounding board for the NTU stormwater work programme and provide industry connections into each of the entities.</a:t>
            </a:r>
          </a:p>
          <a:p>
            <a:endParaRPr lang="en-NZ" dirty="0"/>
          </a:p>
        </p:txBody>
      </p:sp>
      <p:sp>
        <p:nvSpPr>
          <p:cNvPr id="4" name="Slide Number Placeholder 3"/>
          <p:cNvSpPr>
            <a:spLocks noGrp="1"/>
          </p:cNvSpPr>
          <p:nvPr>
            <p:ph type="sldNum" sz="quarter" idx="5"/>
          </p:nvPr>
        </p:nvSpPr>
        <p:spPr/>
        <p:txBody>
          <a:bodyPr/>
          <a:lstStyle/>
          <a:p>
            <a:fld id="{A5362EFB-07AA-4A91-ACE5-9BE1F01FACD9}" type="slidenum">
              <a:rPr lang="en-NZ" smtClean="0"/>
              <a:t>11</a:t>
            </a:fld>
            <a:endParaRPr lang="en-NZ" dirty="0"/>
          </a:p>
        </p:txBody>
      </p:sp>
    </p:spTree>
    <p:extLst>
      <p:ext uri="{BB962C8B-B14F-4D97-AF65-F5344CB8AC3E}">
        <p14:creationId xmlns:p14="http://schemas.microsoft.com/office/powerpoint/2010/main" val="83318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49229-E3F7-4B08-B8B0-567DB9AE2DBD}"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96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760AF-08CF-488B-8265-5F1D88C1C64E}"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270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D41802-9AAA-4EB8-B737-B207AD0C712F}"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669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27BB6-0FDA-4EDD-A5D1-79FFF12955B7}"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4640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CB08FB-4F0B-44DE-8994-0595D6ECCDCE}"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7869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9AB015-62A3-4A29-BC49-965FA4BE59CA}"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6125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46181-5447-4050-89D3-AA326DE4DA13}"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802279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50F08-CAEB-42BA-9362-548763B98147}"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691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D36C-98C5-42F3-BF1B-23C376B2FA7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EF4850C5-F24F-45C1-B87B-FCF916B9ECF7}"/>
              </a:ext>
            </a:extLst>
          </p:cNvPr>
          <p:cNvSpPr>
            <a:spLocks noGrp="1"/>
          </p:cNvSpPr>
          <p:nvPr>
            <p:ph type="dt" sz="half" idx="10"/>
          </p:nvPr>
        </p:nvSpPr>
        <p:spPr/>
        <p:txBody>
          <a:bodyPr/>
          <a:lstStyle/>
          <a:p>
            <a:fld id="{1AA39CD9-90D5-49BD-B792-F7F07D136C39}" type="datetime1">
              <a:rPr lang="en-US" smtClean="0"/>
              <a:t>2/22/2022</a:t>
            </a:fld>
            <a:endParaRPr lang="en-US" dirty="0"/>
          </a:p>
        </p:txBody>
      </p:sp>
      <p:sp>
        <p:nvSpPr>
          <p:cNvPr id="4" name="Footer Placeholder 3">
            <a:extLst>
              <a:ext uri="{FF2B5EF4-FFF2-40B4-BE49-F238E27FC236}">
                <a16:creationId xmlns:a16="http://schemas.microsoft.com/office/drawing/2014/main" id="{5F596200-89A1-4F4F-AE9F-2B86BCBDD9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A3BE61-9917-4CBC-B95C-4984B88E836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399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7BBDECC-D656-4BBF-A782-1C48482287EF}"/>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3" name="Slide Number Placeholder 5">
            <a:extLst>
              <a:ext uri="{FF2B5EF4-FFF2-40B4-BE49-F238E27FC236}">
                <a16:creationId xmlns:a16="http://schemas.microsoft.com/office/drawing/2014/main" id="{E85136AC-67F9-433F-BB15-015C653D23F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040840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026DC-D31F-40BA-B49D-47D87B9BA087}"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061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2464DF-92FB-4D4C-B2DE-15BC5F46772E}"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12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F1A99-F4C1-4E12-B7D3-A88A44F4EB10}"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40919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2E7458-324C-48F7-80F5-74B19E1CAFEB}" type="datetime1">
              <a:rPr lang="en-US" smtClean="0"/>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798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B054C-5E05-4896-867A-8DB56A20C8AC}" type="datetime1">
              <a:rPr lang="en-US" smtClean="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894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4B787-46DA-4B4F-B781-E768630FCF2A}" type="datetime1">
              <a:rPr lang="en-US" smtClean="0"/>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05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E38CE2-82D3-4BA2-B844-E7281181CD7A}"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9997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0FF511-91B4-4318-A9F6-BECE1367AD14}"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970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A39CD9-90D5-49BD-B792-F7F07D136C39}" type="datetime1">
              <a:rPr lang="en-US" smtClean="0"/>
              <a:t>2/22/2022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267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pxhere.com/en/photo/1506515" TargetMode="External"/><Relationship Id="rId5" Type="http://schemas.openxmlformats.org/officeDocument/2006/relationships/image" Target="../media/image5.jpeg"/><Relationship Id="rId4" Type="http://schemas.openxmlformats.org/officeDocument/2006/relationships/hyperlink" Target="https://riadzany.blogspot.com/2015/08/water-purity-in-fez-put-to-test.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www.thebluediamondgallery.com/highlighted/l/legislation.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ia.govt.nz/diawebsite.nsf/Files/Three-Waters-Reform-2021/$file/Water-Services-Entities-Bill-v15.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1D04-249B-46E2-9FAF-8DF29CC445DB}"/>
              </a:ext>
            </a:extLst>
          </p:cNvPr>
          <p:cNvSpPr>
            <a:spLocks noGrp="1"/>
          </p:cNvSpPr>
          <p:nvPr>
            <p:ph type="ctrTitle"/>
          </p:nvPr>
        </p:nvSpPr>
        <p:spPr>
          <a:xfrm>
            <a:off x="1664462" y="1359943"/>
            <a:ext cx="7522607" cy="3257777"/>
          </a:xfrm>
        </p:spPr>
        <p:txBody>
          <a:bodyPr>
            <a:normAutofit fontScale="90000"/>
          </a:bodyPr>
          <a:lstStyle/>
          <a:p>
            <a:pPr algn="l"/>
            <a:r>
              <a:rPr lang="en-US" sz="6000" dirty="0">
                <a:solidFill>
                  <a:srgbClr val="FFFFFF"/>
                </a:solidFill>
              </a:rPr>
              <a:t>Three Waters Reform: The story so far and what’s coming up next</a:t>
            </a:r>
          </a:p>
        </p:txBody>
      </p:sp>
      <p:sp>
        <p:nvSpPr>
          <p:cNvPr id="3" name="Subtitle 2">
            <a:extLst>
              <a:ext uri="{FF2B5EF4-FFF2-40B4-BE49-F238E27FC236}">
                <a16:creationId xmlns:a16="http://schemas.microsoft.com/office/drawing/2014/main" id="{728B1921-F533-4F9E-8BF6-80EC4D451D77}"/>
              </a:ext>
            </a:extLst>
          </p:cNvPr>
          <p:cNvSpPr>
            <a:spLocks noGrp="1"/>
          </p:cNvSpPr>
          <p:nvPr>
            <p:ph type="subTitle" idx="1"/>
          </p:nvPr>
        </p:nvSpPr>
        <p:spPr>
          <a:xfrm>
            <a:off x="4548106" y="3962088"/>
            <a:ext cx="6112077" cy="1186108"/>
          </a:xfrm>
        </p:spPr>
        <p:txBody>
          <a:bodyPr>
            <a:normAutofit/>
          </a:bodyPr>
          <a:lstStyle/>
          <a:p>
            <a:pPr algn="l"/>
            <a:r>
              <a:rPr lang="en-US" sz="2400" dirty="0">
                <a:solidFill>
                  <a:srgbClr val="FFFFFF">
                    <a:alpha val="70000"/>
                  </a:srgbClr>
                </a:solidFill>
              </a:rPr>
              <a:t> </a:t>
            </a:r>
          </a:p>
        </p:txBody>
      </p:sp>
    </p:spTree>
    <p:extLst>
      <p:ext uri="{BB962C8B-B14F-4D97-AF65-F5344CB8AC3E}">
        <p14:creationId xmlns:p14="http://schemas.microsoft.com/office/powerpoint/2010/main" val="20156800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869769" y="1100916"/>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775100" y="374217"/>
            <a:ext cx="6036689"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Technical workstream - AMOS  </a:t>
            </a:r>
            <a:endParaRPr lang="en-NZ" sz="2400" b="1" dirty="0">
              <a:highlight>
                <a:srgbClr val="FFFF00"/>
              </a:highlight>
              <a:latin typeface="Arial" panose="020B0604020202020204" pitchFamily="34" charset="0"/>
              <a:cs typeface="Arial" panose="020B0604020202020204" pitchFamily="34" charset="0"/>
            </a:endParaRP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9173359" y="6367356"/>
            <a:ext cx="214886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10</a:t>
            </a:fld>
            <a:endParaRPr lang="en-US" dirty="0">
              <a:latin typeface="Abadi Extra Light" panose="020B0204020104020204" pitchFamily="34" charset="0"/>
            </a:endParaRPr>
          </a:p>
        </p:txBody>
      </p:sp>
      <p:sp>
        <p:nvSpPr>
          <p:cNvPr id="3" name="TextBox 2">
            <a:extLst>
              <a:ext uri="{FF2B5EF4-FFF2-40B4-BE49-F238E27FC236}">
                <a16:creationId xmlns:a16="http://schemas.microsoft.com/office/drawing/2014/main" id="{5B05D557-7DD2-43A9-BC1C-7F69DCC6D475}"/>
              </a:ext>
            </a:extLst>
          </p:cNvPr>
          <p:cNvSpPr txBox="1"/>
          <p:nvPr/>
        </p:nvSpPr>
        <p:spPr>
          <a:xfrm>
            <a:off x="775099" y="889169"/>
            <a:ext cx="8398261" cy="5632311"/>
          </a:xfrm>
          <a:prstGeom prst="rect">
            <a:avLst/>
          </a:prstGeom>
          <a:solidFill>
            <a:schemeClr val="bg1"/>
          </a:solidFill>
        </p:spPr>
        <p:txBody>
          <a:bodyPr wrap="square" rtlCol="0" anchor="t">
            <a:spAutoFit/>
          </a:bodyPr>
          <a:lstStyle/>
          <a:p>
            <a:r>
              <a:rPr lang="en-NZ" b="1" dirty="0"/>
              <a:t>Asset Management - 3 waters </a:t>
            </a:r>
            <a:r>
              <a:rPr lang="en-NZ" dirty="0"/>
              <a:t>(incl primary stormwater system)</a:t>
            </a:r>
          </a:p>
          <a:p>
            <a:r>
              <a:rPr lang="en-NZ" dirty="0"/>
              <a:t>The Asset Management workstream will focus on understanding the current approach to asset management of the water assets across local authorities, determine an appropriate asset management framework and approach going forward, and ensure each Entity has an Asset Management Plan in place by 1 July 2024.</a:t>
            </a:r>
          </a:p>
          <a:p>
            <a:pPr marL="285750" indent="-285750">
              <a:buFont typeface="Arial" panose="020B0604020202020204" pitchFamily="34" charset="0"/>
              <a:buChar char="•"/>
            </a:pPr>
            <a:endParaRPr lang="en-NZ" dirty="0"/>
          </a:p>
          <a:p>
            <a:r>
              <a:rPr lang="en-NZ" b="1" dirty="0"/>
              <a:t>Operations - 3 waters</a:t>
            </a:r>
          </a:p>
          <a:p>
            <a:r>
              <a:rPr lang="en-NZ" dirty="0"/>
              <a:t>The Operations workstream will focus on the continuing delivery of the 3 water services and a smooth transfer of all operational functions to the new water service entities. It will identify any non-standard operations so risks and liabilities can be proactively managed.  </a:t>
            </a:r>
          </a:p>
          <a:p>
            <a:endParaRPr lang="en-NZ" dirty="0"/>
          </a:p>
          <a:p>
            <a:r>
              <a:rPr lang="en-NZ" b="1" dirty="0"/>
              <a:t>Stormwater (interface land functions)</a:t>
            </a:r>
          </a:p>
          <a:p>
            <a:r>
              <a:rPr lang="en-NZ" dirty="0"/>
              <a:t>The Stormwater workstream will define the future arrangements for the transfer of stormwater assets and management of stormwater systems and infrastructure;</a:t>
            </a:r>
          </a:p>
          <a:p>
            <a:pPr marL="285750" indent="-285750">
              <a:buFont typeface="Arial" panose="020B0604020202020204" pitchFamily="34" charset="0"/>
              <a:buChar char="•"/>
            </a:pPr>
            <a:r>
              <a:rPr lang="en-NZ" dirty="0"/>
              <a:t>managing the interface between the roles and functions of the proposed water services entities, local authorities, mana whenua, transport providers, and regional councils to work together to manage stormwater systems and functions; and </a:t>
            </a:r>
          </a:p>
          <a:p>
            <a:pPr marL="285750" indent="-285750">
              <a:buFont typeface="Arial" panose="020B0604020202020204" pitchFamily="34" charset="0"/>
              <a:buChar char="•"/>
            </a:pPr>
            <a:r>
              <a:rPr lang="en-NZ" dirty="0"/>
              <a:t>an approach and timeframe for the transfer of responsibility for managing stormwater from local authorities to the water service entities.</a:t>
            </a:r>
            <a:endParaRPr lang="en-NZ" b="1" dirty="0"/>
          </a:p>
        </p:txBody>
      </p:sp>
      <p:pic>
        <p:nvPicPr>
          <p:cNvPr id="4" name="Picture 3">
            <a:extLst>
              <a:ext uri="{FF2B5EF4-FFF2-40B4-BE49-F238E27FC236}">
                <a16:creationId xmlns:a16="http://schemas.microsoft.com/office/drawing/2014/main" id="{26381C06-9611-4187-BC96-009133A3C4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13041" y="987203"/>
            <a:ext cx="2909571" cy="2063371"/>
          </a:xfrm>
          <a:prstGeom prst="rect">
            <a:avLst/>
          </a:prstGeom>
        </p:spPr>
      </p:pic>
      <p:pic>
        <p:nvPicPr>
          <p:cNvPr id="7" name="Picture 6">
            <a:extLst>
              <a:ext uri="{FF2B5EF4-FFF2-40B4-BE49-F238E27FC236}">
                <a16:creationId xmlns:a16="http://schemas.microsoft.com/office/drawing/2014/main" id="{C3A07777-F7B0-4317-85AB-5C1A9F09883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13041" y="3634847"/>
            <a:ext cx="2909571" cy="1939714"/>
          </a:xfrm>
          <a:prstGeom prst="rect">
            <a:avLst/>
          </a:prstGeom>
        </p:spPr>
      </p:pic>
    </p:spTree>
    <p:extLst>
      <p:ext uri="{BB962C8B-B14F-4D97-AF65-F5344CB8AC3E}">
        <p14:creationId xmlns:p14="http://schemas.microsoft.com/office/powerpoint/2010/main" val="81249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0199775F-81E2-4079-859E-5843ED019F09}"/>
              </a:ext>
            </a:extLst>
          </p:cNvPr>
          <p:cNvCxnSpPr>
            <a:cxnSpLocks/>
            <a:stCxn id="27" idx="0"/>
            <a:endCxn id="28" idx="2"/>
          </p:cNvCxnSpPr>
          <p:nvPr/>
        </p:nvCxnSpPr>
        <p:spPr>
          <a:xfrm flipV="1">
            <a:off x="10771565" y="3363985"/>
            <a:ext cx="0" cy="665221"/>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4D4D328-1E2A-4A75-92FE-CA77384DD088}"/>
              </a:ext>
            </a:extLst>
          </p:cNvPr>
          <p:cNvGrpSpPr/>
          <p:nvPr/>
        </p:nvGrpSpPr>
        <p:grpSpPr>
          <a:xfrm>
            <a:off x="869769" y="1100916"/>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5" y="362507"/>
            <a:ext cx="6036689"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AMOS – Engagement with the Sector</a:t>
            </a:r>
            <a:endParaRPr lang="en-NZ" sz="2400" b="1" dirty="0">
              <a:highlight>
                <a:srgbClr val="FFFF00"/>
              </a:highlight>
              <a:latin typeface="Arial" panose="020B0604020202020204" pitchFamily="34" charset="0"/>
              <a:cs typeface="Arial" panose="020B0604020202020204" pitchFamily="34" charset="0"/>
            </a:endParaRP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11</a:t>
            </a:fld>
            <a:endParaRPr lang="en-US" dirty="0">
              <a:latin typeface="Abadi Extra Light" panose="020B0204020104020204" pitchFamily="34" charset="0"/>
            </a:endParaRPr>
          </a:p>
        </p:txBody>
      </p:sp>
      <p:cxnSp>
        <p:nvCxnSpPr>
          <p:cNvPr id="22" name="Straight Connector 21">
            <a:extLst>
              <a:ext uri="{FF2B5EF4-FFF2-40B4-BE49-F238E27FC236}">
                <a16:creationId xmlns:a16="http://schemas.microsoft.com/office/drawing/2014/main" id="{ACBF5372-DD53-4BAF-8FFF-E3A7527A8BE0}"/>
              </a:ext>
            </a:extLst>
          </p:cNvPr>
          <p:cNvCxnSpPr/>
          <p:nvPr/>
        </p:nvCxnSpPr>
        <p:spPr>
          <a:xfrm>
            <a:off x="5210364" y="3123130"/>
            <a:ext cx="553088"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ED7F22-3631-4CA2-B563-8DD5F0CE84EB}"/>
              </a:ext>
            </a:extLst>
          </p:cNvPr>
          <p:cNvCxnSpPr/>
          <p:nvPr/>
        </p:nvCxnSpPr>
        <p:spPr>
          <a:xfrm flipV="1">
            <a:off x="2503552" y="1906842"/>
            <a:ext cx="0" cy="464663"/>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753989B-8310-485A-A58B-B9B235FD962C}"/>
              </a:ext>
            </a:extLst>
          </p:cNvPr>
          <p:cNvSpPr/>
          <p:nvPr/>
        </p:nvSpPr>
        <p:spPr>
          <a:xfrm>
            <a:off x="1060863" y="1507610"/>
            <a:ext cx="2889486" cy="539708"/>
          </a:xfrm>
          <a:prstGeom prst="rect">
            <a:avLst/>
          </a:prstGeom>
          <a:solidFill>
            <a:srgbClr val="03B2C4"/>
          </a:solidFill>
          <a:ln>
            <a:solidFill>
              <a:srgbClr val="03B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r>
              <a:rPr lang="en-NZ" sz="1600" dirty="0">
                <a:ln>
                  <a:noFill/>
                </a:ln>
                <a:solidFill>
                  <a:srgbClr val="FFFFFF"/>
                </a:solidFill>
                <a:effectLst/>
                <a:ea typeface="Calibri" panose="020F0502020204030204" pitchFamily="34" charset="0"/>
                <a:cs typeface="Times New Roman" panose="02020603050405020304" pitchFamily="18" charset="0"/>
              </a:rPr>
              <a:t>DIA National Transition Unit</a:t>
            </a:r>
            <a:endParaRPr lang="en-NZ" sz="1600" dirty="0">
              <a:effectLst/>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14B49521-AC7C-4389-B2B9-53C69FB3C92A}"/>
              </a:ext>
            </a:extLst>
          </p:cNvPr>
          <p:cNvSpPr/>
          <p:nvPr/>
        </p:nvSpPr>
        <p:spPr>
          <a:xfrm>
            <a:off x="6842399" y="2671950"/>
            <a:ext cx="2486936" cy="860574"/>
          </a:xfrm>
          <a:prstGeom prst="rect">
            <a:avLst/>
          </a:prstGeom>
          <a:solidFill>
            <a:srgbClr val="5D2884"/>
          </a:solidFill>
          <a:ln>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600" dirty="0">
                <a:effectLst/>
                <a:ea typeface="Calibri" panose="020F0502020204030204" pitchFamily="34" charset="0"/>
                <a:cs typeface="Times New Roman" panose="02020603050405020304" pitchFamily="18" charset="0"/>
              </a:rPr>
              <a:t>AMOS </a:t>
            </a:r>
            <a:br>
              <a:rPr lang="en-US" sz="1600" dirty="0">
                <a:effectLst/>
                <a:ea typeface="Calibri" panose="020F0502020204030204" pitchFamily="34" charset="0"/>
                <a:cs typeface="Times New Roman" panose="02020603050405020304" pitchFamily="18" charset="0"/>
              </a:rPr>
            </a:br>
            <a:r>
              <a:rPr lang="en-US" sz="1600" dirty="0">
                <a:effectLst/>
                <a:ea typeface="Calibri" panose="020F0502020204030204" pitchFamily="34" charset="0"/>
                <a:cs typeface="Times New Roman" panose="02020603050405020304" pitchFamily="18" charset="0"/>
              </a:rPr>
              <a:t>Transition Reference Group</a:t>
            </a:r>
            <a:endParaRPr lang="en-NZ" sz="1600" dirty="0">
              <a:effectLs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2ED10BE-1577-46EB-9C9A-2D6CFEBA257C}"/>
              </a:ext>
            </a:extLst>
          </p:cNvPr>
          <p:cNvSpPr/>
          <p:nvPr/>
        </p:nvSpPr>
        <p:spPr>
          <a:xfrm>
            <a:off x="5210364" y="4303650"/>
            <a:ext cx="3400235" cy="120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Technical Working Groups </a:t>
            </a:r>
          </a:p>
          <a:p>
            <a:pPr algn="ctr"/>
            <a:r>
              <a:rPr lang="en-NZ" sz="1600" dirty="0"/>
              <a:t>(National and Local) </a:t>
            </a:r>
          </a:p>
        </p:txBody>
      </p:sp>
      <p:cxnSp>
        <p:nvCxnSpPr>
          <p:cNvPr id="6" name="Straight Connector 5">
            <a:extLst>
              <a:ext uri="{FF2B5EF4-FFF2-40B4-BE49-F238E27FC236}">
                <a16:creationId xmlns:a16="http://schemas.microsoft.com/office/drawing/2014/main" id="{702DB1B2-45D2-4BE6-884F-C16CAA25E1FF}"/>
              </a:ext>
            </a:extLst>
          </p:cNvPr>
          <p:cNvCxnSpPr>
            <a:cxnSpLocks/>
            <a:stCxn id="26" idx="2"/>
          </p:cNvCxnSpPr>
          <p:nvPr/>
        </p:nvCxnSpPr>
        <p:spPr>
          <a:xfrm flipH="1">
            <a:off x="8062984" y="3532524"/>
            <a:ext cx="22883" cy="1053269"/>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FEB91A-10E8-4945-91EC-B53FFF14B044}"/>
              </a:ext>
            </a:extLst>
          </p:cNvPr>
          <p:cNvCxnSpPr>
            <a:cxnSpLocks/>
          </p:cNvCxnSpPr>
          <p:nvPr/>
        </p:nvCxnSpPr>
        <p:spPr>
          <a:xfrm>
            <a:off x="2522071" y="3808234"/>
            <a:ext cx="0" cy="185321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04584B-0676-4D6C-822B-1F1165AA9F12}"/>
              </a:ext>
            </a:extLst>
          </p:cNvPr>
          <p:cNvCxnSpPr>
            <a:cxnSpLocks/>
          </p:cNvCxnSpPr>
          <p:nvPr/>
        </p:nvCxnSpPr>
        <p:spPr>
          <a:xfrm flipH="1" flipV="1">
            <a:off x="3864972" y="5249384"/>
            <a:ext cx="1334940" cy="841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32D4948-CAF8-4444-B281-1AC70AACAAC9}"/>
              </a:ext>
            </a:extLst>
          </p:cNvPr>
          <p:cNvSpPr/>
          <p:nvPr/>
        </p:nvSpPr>
        <p:spPr>
          <a:xfrm>
            <a:off x="9543400" y="4029206"/>
            <a:ext cx="2456329" cy="106887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Local Transition Teams</a:t>
            </a:r>
          </a:p>
        </p:txBody>
      </p:sp>
      <p:sp>
        <p:nvSpPr>
          <p:cNvPr id="28" name="Rectangle 27">
            <a:extLst>
              <a:ext uri="{FF2B5EF4-FFF2-40B4-BE49-F238E27FC236}">
                <a16:creationId xmlns:a16="http://schemas.microsoft.com/office/drawing/2014/main" id="{237D52D1-10C0-4B56-A4C8-317D0D6C8B76}"/>
              </a:ext>
            </a:extLst>
          </p:cNvPr>
          <p:cNvSpPr/>
          <p:nvPr/>
        </p:nvSpPr>
        <p:spPr>
          <a:xfrm>
            <a:off x="9566282" y="2618929"/>
            <a:ext cx="2410565" cy="745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Council Interface Managers</a:t>
            </a:r>
          </a:p>
        </p:txBody>
      </p:sp>
      <p:cxnSp>
        <p:nvCxnSpPr>
          <p:cNvPr id="31" name="Straight Connector 30">
            <a:extLst>
              <a:ext uri="{FF2B5EF4-FFF2-40B4-BE49-F238E27FC236}">
                <a16:creationId xmlns:a16="http://schemas.microsoft.com/office/drawing/2014/main" id="{E336DFEC-4633-481A-9F05-0FC672DC2941}"/>
              </a:ext>
            </a:extLst>
          </p:cNvPr>
          <p:cNvCxnSpPr>
            <a:cxnSpLocks/>
            <a:endCxn id="24" idx="3"/>
          </p:cNvCxnSpPr>
          <p:nvPr/>
        </p:nvCxnSpPr>
        <p:spPr>
          <a:xfrm flipH="1">
            <a:off x="3950349" y="1775012"/>
            <a:ext cx="6844100" cy="2452"/>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FCAE1F4-409D-4ECA-A472-F546BD71D39C}"/>
              </a:ext>
            </a:extLst>
          </p:cNvPr>
          <p:cNvCxnSpPr>
            <a:cxnSpLocks/>
          </p:cNvCxnSpPr>
          <p:nvPr/>
        </p:nvCxnSpPr>
        <p:spPr>
          <a:xfrm flipV="1">
            <a:off x="10771564" y="1775012"/>
            <a:ext cx="1" cy="836229"/>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C5C4373-AD8C-47BA-BF1C-94FE85E082F6}"/>
              </a:ext>
            </a:extLst>
          </p:cNvPr>
          <p:cNvCxnSpPr>
            <a:cxnSpLocks/>
          </p:cNvCxnSpPr>
          <p:nvPr/>
        </p:nvCxnSpPr>
        <p:spPr>
          <a:xfrm>
            <a:off x="8621051" y="4750595"/>
            <a:ext cx="94523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A71FC50-7D6E-4657-811B-443D6620D7BC}"/>
              </a:ext>
            </a:extLst>
          </p:cNvPr>
          <p:cNvSpPr/>
          <p:nvPr/>
        </p:nvSpPr>
        <p:spPr>
          <a:xfrm>
            <a:off x="1650756" y="5640328"/>
            <a:ext cx="2456329" cy="106887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Customer</a:t>
            </a:r>
          </a:p>
        </p:txBody>
      </p:sp>
      <p:cxnSp>
        <p:nvCxnSpPr>
          <p:cNvPr id="4" name="Straight Connector 3">
            <a:extLst>
              <a:ext uri="{FF2B5EF4-FFF2-40B4-BE49-F238E27FC236}">
                <a16:creationId xmlns:a16="http://schemas.microsoft.com/office/drawing/2014/main" id="{856A64B6-DF17-44C1-ABC1-E60B742E93EE}"/>
              </a:ext>
            </a:extLst>
          </p:cNvPr>
          <p:cNvCxnSpPr>
            <a:cxnSpLocks/>
          </p:cNvCxnSpPr>
          <p:nvPr/>
        </p:nvCxnSpPr>
        <p:spPr>
          <a:xfrm>
            <a:off x="3890013" y="5258223"/>
            <a:ext cx="0" cy="403221"/>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CD4E98-D1ED-49E5-B1AA-D57AACC9A8F6}"/>
              </a:ext>
            </a:extLst>
          </p:cNvPr>
          <p:cNvCxnSpPr>
            <a:cxnSpLocks/>
            <a:stCxn id="33" idx="3"/>
          </p:cNvCxnSpPr>
          <p:nvPr/>
        </p:nvCxnSpPr>
        <p:spPr>
          <a:xfrm>
            <a:off x="4107085" y="6174765"/>
            <a:ext cx="6687362"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65ED69-AD0C-487A-AACB-63FD606E89F2}"/>
              </a:ext>
            </a:extLst>
          </p:cNvPr>
          <p:cNvCxnSpPr>
            <a:stCxn id="27" idx="2"/>
          </p:cNvCxnSpPr>
          <p:nvPr/>
        </p:nvCxnSpPr>
        <p:spPr>
          <a:xfrm flipH="1">
            <a:off x="10771564" y="5098080"/>
            <a:ext cx="1" cy="109986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C80653-E227-44C9-88D9-1192DD548F43}"/>
              </a:ext>
            </a:extLst>
          </p:cNvPr>
          <p:cNvCxnSpPr>
            <a:cxnSpLocks/>
          </p:cNvCxnSpPr>
          <p:nvPr/>
        </p:nvCxnSpPr>
        <p:spPr>
          <a:xfrm>
            <a:off x="6933778" y="5513308"/>
            <a:ext cx="0" cy="66914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83974FC-1B9F-4918-B323-7E3A24C2293D}"/>
              </a:ext>
            </a:extLst>
          </p:cNvPr>
          <p:cNvSpPr/>
          <p:nvPr/>
        </p:nvSpPr>
        <p:spPr>
          <a:xfrm>
            <a:off x="4200807" y="2671949"/>
            <a:ext cx="2404646" cy="860573"/>
          </a:xfrm>
          <a:prstGeom prst="rect">
            <a:avLst/>
          </a:prstGeom>
          <a:solidFill>
            <a:srgbClr val="5D2884"/>
          </a:solidFill>
          <a:ln>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600" dirty="0">
                <a:effectLst/>
                <a:ea typeface="Calibri" panose="020F0502020204030204" pitchFamily="34" charset="0"/>
                <a:cs typeface="Times New Roman" panose="02020603050405020304" pitchFamily="18" charset="0"/>
              </a:rPr>
              <a:t>Stormwater Reference Group</a:t>
            </a:r>
            <a:endParaRPr lang="en-NZ" sz="1600" dirty="0">
              <a:effectLst/>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58164A1-0247-4D69-9502-51057A1D88D4}"/>
              </a:ext>
            </a:extLst>
          </p:cNvPr>
          <p:cNvCxnSpPr>
            <a:cxnSpLocks/>
          </p:cNvCxnSpPr>
          <p:nvPr/>
        </p:nvCxnSpPr>
        <p:spPr>
          <a:xfrm>
            <a:off x="5521414" y="3532522"/>
            <a:ext cx="0" cy="7912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627955-EE3B-45AA-9671-331E2CF064B4}"/>
              </a:ext>
            </a:extLst>
          </p:cNvPr>
          <p:cNvCxnSpPr>
            <a:cxnSpLocks/>
            <a:endCxn id="35" idx="1"/>
          </p:cNvCxnSpPr>
          <p:nvPr/>
        </p:nvCxnSpPr>
        <p:spPr>
          <a:xfrm flipV="1">
            <a:off x="3924262" y="3102236"/>
            <a:ext cx="276545" cy="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8BD1502-B985-4DCC-BC6F-38784BD9CF01}"/>
              </a:ext>
            </a:extLst>
          </p:cNvPr>
          <p:cNvSpPr/>
          <p:nvPr/>
        </p:nvSpPr>
        <p:spPr>
          <a:xfrm>
            <a:off x="1068389" y="2317378"/>
            <a:ext cx="2907364" cy="1490856"/>
          </a:xfrm>
          <a:prstGeom prst="rect">
            <a:avLst/>
          </a:prstGeom>
          <a:solidFill>
            <a:srgbClr val="03B2C4"/>
          </a:solidFill>
          <a:ln>
            <a:solidFill>
              <a:srgbClr val="03B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70510" indent="-228600" algn="ctr">
              <a:lnSpc>
                <a:spcPct val="105000"/>
              </a:lnSpc>
              <a:spcBef>
                <a:spcPts val="600"/>
              </a:spcBef>
              <a:spcAft>
                <a:spcPts val="0"/>
              </a:spcAft>
            </a:pPr>
            <a:r>
              <a:rPr lang="en-NZ" sz="1600" dirty="0">
                <a:ln>
                  <a:noFill/>
                </a:ln>
                <a:solidFill>
                  <a:srgbClr val="FFFFFF"/>
                </a:solidFill>
                <a:effectLst/>
                <a:ea typeface="Calibri" panose="020F0502020204030204" pitchFamily="34" charset="0"/>
                <a:cs typeface="Times New Roman" panose="02020603050405020304" pitchFamily="18" charset="0"/>
              </a:rPr>
              <a:t>Asset Management Workstream</a:t>
            </a:r>
            <a:endParaRPr lang="en-NZ" sz="1600" dirty="0">
              <a:effectLst/>
              <a:ea typeface="Calibri" panose="020F0502020204030204" pitchFamily="34" charset="0"/>
              <a:cs typeface="Times New Roman" panose="02020603050405020304" pitchFamily="18" charset="0"/>
            </a:endParaRPr>
          </a:p>
          <a:p>
            <a:pPr marL="270510" indent="-228600" algn="ctr">
              <a:lnSpc>
                <a:spcPct val="105000"/>
              </a:lnSpc>
              <a:spcAft>
                <a:spcPts val="0"/>
              </a:spcAft>
            </a:pPr>
            <a:r>
              <a:rPr lang="en-NZ" sz="1600" dirty="0">
                <a:ln>
                  <a:noFill/>
                </a:ln>
                <a:solidFill>
                  <a:srgbClr val="FFFFFF"/>
                </a:solidFill>
                <a:effectLst/>
                <a:ea typeface="Calibri" panose="020F0502020204030204" pitchFamily="34" charset="0"/>
                <a:cs typeface="Times New Roman" panose="02020603050405020304" pitchFamily="18" charset="0"/>
              </a:rPr>
              <a:t>Operations Workstream</a:t>
            </a:r>
            <a:endParaRPr lang="en-NZ" sz="1600" dirty="0">
              <a:effectLst/>
              <a:ea typeface="Calibri" panose="020F0502020204030204" pitchFamily="34" charset="0"/>
              <a:cs typeface="Times New Roman" panose="02020603050405020304" pitchFamily="18" charset="0"/>
            </a:endParaRPr>
          </a:p>
          <a:p>
            <a:pPr marL="270510" indent="-228600" algn="ctr">
              <a:lnSpc>
                <a:spcPct val="105000"/>
              </a:lnSpc>
              <a:spcAft>
                <a:spcPts val="600"/>
              </a:spcAft>
            </a:pPr>
            <a:r>
              <a:rPr lang="en-NZ" sz="1600" dirty="0">
                <a:ln>
                  <a:noFill/>
                </a:ln>
                <a:solidFill>
                  <a:srgbClr val="FFFFFF"/>
                </a:solidFill>
                <a:effectLst/>
                <a:ea typeface="Calibri" panose="020F0502020204030204" pitchFamily="34" charset="0"/>
                <a:cs typeface="Times New Roman" panose="02020603050405020304" pitchFamily="18" charset="0"/>
              </a:rPr>
              <a:t>Stormwater Workstream</a:t>
            </a:r>
            <a:endParaRPr lang="en-NZ"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1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1E3D9D-9C35-45C0-82DB-688340E70E97}"/>
              </a:ext>
            </a:extLst>
          </p:cNvPr>
          <p:cNvSpPr>
            <a:spLocks noGrp="1"/>
          </p:cNvSpPr>
          <p:nvPr>
            <p:ph type="ftr" sz="quarter" idx="3"/>
          </p:nvPr>
        </p:nvSpPr>
        <p:spPr>
          <a:xfrm>
            <a:off x="3882399" y="6305868"/>
            <a:ext cx="4114800" cy="365125"/>
          </a:xfrm>
        </p:spPr>
        <p:txBody>
          <a:bodyPr wrap="none" lIns="0" tIns="0" rIns="0" bIns="0"/>
          <a:lstStyle/>
          <a:p>
            <a:r>
              <a:rPr lang="en-NZ" sz="1000" spc="100" dirty="0">
                <a:solidFill>
                  <a:srgbClr val="03B2C4"/>
                </a:solidFill>
                <a:latin typeface="Arial" panose="020B0604020202020204" pitchFamily="34" charset="0"/>
                <a:cs typeface="Arial" panose="020B0604020202020204" pitchFamily="34" charset="0"/>
              </a:rPr>
              <a:t>IN CONFIDENCE - NOT GOVERNMENT POLICY</a:t>
            </a:r>
          </a:p>
        </p:txBody>
      </p:sp>
      <p:grpSp>
        <p:nvGrpSpPr>
          <p:cNvPr id="4" name="Group 3">
            <a:extLst>
              <a:ext uri="{FF2B5EF4-FFF2-40B4-BE49-F238E27FC236}">
                <a16:creationId xmlns:a16="http://schemas.microsoft.com/office/drawing/2014/main" id="{C9D3DD77-1493-4E2A-9DBB-E24C73064F15}"/>
              </a:ext>
            </a:extLst>
          </p:cNvPr>
          <p:cNvGrpSpPr/>
          <p:nvPr/>
        </p:nvGrpSpPr>
        <p:grpSpPr>
          <a:xfrm>
            <a:off x="457018" y="481952"/>
            <a:ext cx="11304000" cy="5832736"/>
            <a:chOff x="457018" y="481952"/>
            <a:chExt cx="11304000" cy="5832736"/>
          </a:xfrm>
        </p:grpSpPr>
        <p:sp>
          <p:nvSpPr>
            <p:cNvPr id="47" name="Rectangle 46">
              <a:extLst>
                <a:ext uri="{FF2B5EF4-FFF2-40B4-BE49-F238E27FC236}">
                  <a16:creationId xmlns:a16="http://schemas.microsoft.com/office/drawing/2014/main" id="{AC0E607A-4A5D-42F0-8B74-812825DF72FE}"/>
                </a:ext>
              </a:extLst>
            </p:cNvPr>
            <p:cNvSpPr/>
            <p:nvPr/>
          </p:nvSpPr>
          <p:spPr>
            <a:xfrm>
              <a:off x="457018" y="1146737"/>
              <a:ext cx="11304000" cy="77183"/>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extBox 1">
              <a:extLst>
                <a:ext uri="{FF2B5EF4-FFF2-40B4-BE49-F238E27FC236}">
                  <a16:creationId xmlns:a16="http://schemas.microsoft.com/office/drawing/2014/main" id="{9E6BABA9-C560-4FAE-BB02-DBB1F537697C}"/>
                </a:ext>
              </a:extLst>
            </p:cNvPr>
            <p:cNvSpPr txBox="1"/>
            <p:nvPr/>
          </p:nvSpPr>
          <p:spPr>
            <a:xfrm>
              <a:off x="457018" y="481952"/>
              <a:ext cx="10155858" cy="369332"/>
            </a:xfrm>
            <a:prstGeom prst="rect">
              <a:avLst/>
            </a:prstGeom>
            <a:noFill/>
          </p:spPr>
          <p:txBody>
            <a:bodyPr wrap="square" lIns="0" tIns="0" rIns="0" bIns="0" rtlCol="0">
              <a:spAutoFit/>
            </a:bodyPr>
            <a:lstStyle/>
            <a:p>
              <a:pPr algn="l"/>
              <a:r>
                <a:rPr lang="en-US" sz="2400" b="1" dirty="0">
                  <a:latin typeface="Arial" panose="020B0604020202020204" pitchFamily="34" charset="0"/>
                  <a:ea typeface="+mj-ea"/>
                  <a:cs typeface="Arial" panose="020B0604020202020204" pitchFamily="34" charset="0"/>
                </a:rPr>
                <a:t>Transition Operating Model</a:t>
              </a:r>
              <a:endParaRPr lang="en-GB" sz="2400" b="1" dirty="0">
                <a:latin typeface="Arial" panose="020B0604020202020204" pitchFamily="34" charset="0"/>
                <a:ea typeface="+mj-ea"/>
                <a:cs typeface="Arial" panose="020B0604020202020204" pitchFamily="34" charset="0"/>
              </a:endParaRPr>
            </a:p>
          </p:txBody>
        </p:sp>
        <p:cxnSp>
          <p:nvCxnSpPr>
            <p:cNvPr id="52" name="Connector: Elbow 51">
              <a:extLst>
                <a:ext uri="{FF2B5EF4-FFF2-40B4-BE49-F238E27FC236}">
                  <a16:creationId xmlns:a16="http://schemas.microsoft.com/office/drawing/2014/main" id="{F441205B-4F4C-43B1-A546-992A88ACD278}"/>
                </a:ext>
              </a:extLst>
            </p:cNvPr>
            <p:cNvCxnSpPr>
              <a:cxnSpLocks/>
              <a:endCxn id="54" idx="1"/>
            </p:cNvCxnSpPr>
            <p:nvPr/>
          </p:nvCxnSpPr>
          <p:spPr>
            <a:xfrm rot="5400000" flipH="1" flipV="1">
              <a:off x="-1399195" y="3666520"/>
              <a:ext cx="4408585" cy="69615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4951D919-9D91-4402-A8A3-C9771E9FE403}"/>
                </a:ext>
              </a:extLst>
            </p:cNvPr>
            <p:cNvSpPr/>
            <p:nvPr/>
          </p:nvSpPr>
          <p:spPr>
            <a:xfrm>
              <a:off x="3680150" y="2168573"/>
              <a:ext cx="2076433" cy="4146115"/>
            </a:xfrm>
            <a:prstGeom prst="roundRect">
              <a:avLst>
                <a:gd name="adj" fmla="val 5955"/>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 name="Rectangle: Rounded Corners 53">
              <a:extLst>
                <a:ext uri="{FF2B5EF4-FFF2-40B4-BE49-F238E27FC236}">
                  <a16:creationId xmlns:a16="http://schemas.microsoft.com/office/drawing/2014/main" id="{162CC4CC-B738-4BAE-8E90-9BB0AAB8F596}"/>
                </a:ext>
              </a:extLst>
            </p:cNvPr>
            <p:cNvSpPr/>
            <p:nvPr/>
          </p:nvSpPr>
          <p:spPr>
            <a:xfrm>
              <a:off x="1153176" y="1462197"/>
              <a:ext cx="2507994" cy="696218"/>
            </a:xfrm>
            <a:prstGeom prst="roundRect">
              <a:avLst/>
            </a:prstGeom>
            <a:solidFill>
              <a:srgbClr val="F6FD9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 name="Rectangle: Rounded Corners 54">
              <a:extLst>
                <a:ext uri="{FF2B5EF4-FFF2-40B4-BE49-F238E27FC236}">
                  <a16:creationId xmlns:a16="http://schemas.microsoft.com/office/drawing/2014/main" id="{2DB99027-DAE3-48F2-AFAC-AFB1F79DC993}"/>
                </a:ext>
              </a:extLst>
            </p:cNvPr>
            <p:cNvSpPr/>
            <p:nvPr/>
          </p:nvSpPr>
          <p:spPr>
            <a:xfrm>
              <a:off x="3975291" y="2702948"/>
              <a:ext cx="1347722" cy="4207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 name="Rectangle: Rounded Corners 55">
              <a:extLst>
                <a:ext uri="{FF2B5EF4-FFF2-40B4-BE49-F238E27FC236}">
                  <a16:creationId xmlns:a16="http://schemas.microsoft.com/office/drawing/2014/main" id="{0BAAE796-886B-4E7E-B353-B7FEF0DF6AA1}"/>
                </a:ext>
              </a:extLst>
            </p:cNvPr>
            <p:cNvSpPr/>
            <p:nvPr/>
          </p:nvSpPr>
          <p:spPr>
            <a:xfrm>
              <a:off x="3970068" y="3247973"/>
              <a:ext cx="1347722" cy="273173"/>
            </a:xfrm>
            <a:prstGeom prst="roundRect">
              <a:avLst/>
            </a:prstGeom>
            <a:solidFill>
              <a:srgbClr val="5BC6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7" name="Rectangle: Rounded Corners 56">
              <a:extLst>
                <a:ext uri="{FF2B5EF4-FFF2-40B4-BE49-F238E27FC236}">
                  <a16:creationId xmlns:a16="http://schemas.microsoft.com/office/drawing/2014/main" id="{4341E2E5-3289-4291-9FFD-7A925EE28629}"/>
                </a:ext>
              </a:extLst>
            </p:cNvPr>
            <p:cNvSpPr/>
            <p:nvPr/>
          </p:nvSpPr>
          <p:spPr>
            <a:xfrm>
              <a:off x="3970068" y="3730333"/>
              <a:ext cx="1347722" cy="273173"/>
            </a:xfrm>
            <a:prstGeom prst="roundRect">
              <a:avLst/>
            </a:prstGeom>
            <a:solidFill>
              <a:srgbClr val="5BC6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 name="Rectangle: Rounded Corners 57">
              <a:extLst>
                <a:ext uri="{FF2B5EF4-FFF2-40B4-BE49-F238E27FC236}">
                  <a16:creationId xmlns:a16="http://schemas.microsoft.com/office/drawing/2014/main" id="{A5C3E49F-8070-45E0-9A19-5BECEED79F62}"/>
                </a:ext>
              </a:extLst>
            </p:cNvPr>
            <p:cNvSpPr/>
            <p:nvPr/>
          </p:nvSpPr>
          <p:spPr>
            <a:xfrm>
              <a:off x="3970068" y="4177004"/>
              <a:ext cx="1347722" cy="273173"/>
            </a:xfrm>
            <a:prstGeom prst="roundRect">
              <a:avLst/>
            </a:prstGeom>
            <a:solidFill>
              <a:srgbClr val="5BC6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 name="Rectangle: Rounded Corners 58">
              <a:extLst>
                <a:ext uri="{FF2B5EF4-FFF2-40B4-BE49-F238E27FC236}">
                  <a16:creationId xmlns:a16="http://schemas.microsoft.com/office/drawing/2014/main" id="{19C60B9A-E22B-4FD8-9C0A-08338F7CE5D0}"/>
                </a:ext>
              </a:extLst>
            </p:cNvPr>
            <p:cNvSpPr/>
            <p:nvPr/>
          </p:nvSpPr>
          <p:spPr>
            <a:xfrm>
              <a:off x="3970068" y="5010060"/>
              <a:ext cx="1347722" cy="273173"/>
            </a:xfrm>
            <a:prstGeom prst="roundRect">
              <a:avLst/>
            </a:prstGeom>
            <a:solidFill>
              <a:srgbClr val="5BC6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 name="Rectangle: Rounded Corners 59">
              <a:extLst>
                <a:ext uri="{FF2B5EF4-FFF2-40B4-BE49-F238E27FC236}">
                  <a16:creationId xmlns:a16="http://schemas.microsoft.com/office/drawing/2014/main" id="{E01D8446-4953-44FE-AFC7-8CF30DE31F27}"/>
                </a:ext>
              </a:extLst>
            </p:cNvPr>
            <p:cNvSpPr/>
            <p:nvPr/>
          </p:nvSpPr>
          <p:spPr>
            <a:xfrm>
              <a:off x="3970068" y="4623674"/>
              <a:ext cx="1347722" cy="273173"/>
            </a:xfrm>
            <a:prstGeom prst="roundRect">
              <a:avLst/>
            </a:prstGeom>
            <a:solidFill>
              <a:srgbClr val="5BC6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1" name="Rectangle: Rounded Corners 60">
              <a:extLst>
                <a:ext uri="{FF2B5EF4-FFF2-40B4-BE49-F238E27FC236}">
                  <a16:creationId xmlns:a16="http://schemas.microsoft.com/office/drawing/2014/main" id="{98D52CA7-F1BF-467F-A4EF-3EDBDB49CE41}"/>
                </a:ext>
              </a:extLst>
            </p:cNvPr>
            <p:cNvSpPr/>
            <p:nvPr/>
          </p:nvSpPr>
          <p:spPr>
            <a:xfrm>
              <a:off x="3970068" y="5456731"/>
              <a:ext cx="1347722" cy="273173"/>
            </a:xfrm>
            <a:prstGeom prst="roundRect">
              <a:avLst/>
            </a:prstGeom>
            <a:solidFill>
              <a:srgbClr val="5BC6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2" name="TextBox 61">
              <a:extLst>
                <a:ext uri="{FF2B5EF4-FFF2-40B4-BE49-F238E27FC236}">
                  <a16:creationId xmlns:a16="http://schemas.microsoft.com/office/drawing/2014/main" id="{63FC16A6-7515-479A-9F78-04C8CDD82B13}"/>
                </a:ext>
              </a:extLst>
            </p:cNvPr>
            <p:cNvSpPr txBox="1"/>
            <p:nvPr/>
          </p:nvSpPr>
          <p:spPr>
            <a:xfrm>
              <a:off x="1344639" y="1574479"/>
              <a:ext cx="2186634" cy="461665"/>
            </a:xfrm>
            <a:prstGeom prst="rect">
              <a:avLst/>
            </a:prstGeom>
            <a:noFill/>
          </p:spPr>
          <p:txBody>
            <a:bodyPr wrap="square" rtlCol="0">
              <a:spAutoFit/>
            </a:bodyPr>
            <a:lstStyle/>
            <a:p>
              <a:r>
                <a:rPr lang="en-NZ" sz="1200" dirty="0"/>
                <a:t>National Transition Unit (NTU)</a:t>
              </a:r>
            </a:p>
            <a:p>
              <a:r>
                <a:rPr lang="en-NZ" sz="1200" dirty="0"/>
                <a:t>Local Establishment Entity (LEE)</a:t>
              </a:r>
            </a:p>
          </p:txBody>
        </p:sp>
        <p:sp>
          <p:nvSpPr>
            <p:cNvPr id="63" name="TextBox 62">
              <a:extLst>
                <a:ext uri="{FF2B5EF4-FFF2-40B4-BE49-F238E27FC236}">
                  <a16:creationId xmlns:a16="http://schemas.microsoft.com/office/drawing/2014/main" id="{50D52510-1314-4DF3-8DAE-956D975765A9}"/>
                </a:ext>
              </a:extLst>
            </p:cNvPr>
            <p:cNvSpPr txBox="1"/>
            <p:nvPr/>
          </p:nvSpPr>
          <p:spPr>
            <a:xfrm>
              <a:off x="3970066" y="2772338"/>
              <a:ext cx="1403323" cy="276999"/>
            </a:xfrm>
            <a:prstGeom prst="rect">
              <a:avLst/>
            </a:prstGeom>
            <a:noFill/>
          </p:spPr>
          <p:txBody>
            <a:bodyPr wrap="square" rtlCol="0">
              <a:spAutoFit/>
            </a:bodyPr>
            <a:lstStyle/>
            <a:p>
              <a:r>
                <a:rPr lang="en-NZ" sz="1200" dirty="0"/>
                <a:t>Councils in Entity X</a:t>
              </a:r>
            </a:p>
          </p:txBody>
        </p:sp>
        <p:sp>
          <p:nvSpPr>
            <p:cNvPr id="64" name="TextBox 63">
              <a:extLst>
                <a:ext uri="{FF2B5EF4-FFF2-40B4-BE49-F238E27FC236}">
                  <a16:creationId xmlns:a16="http://schemas.microsoft.com/office/drawing/2014/main" id="{6B7C30CB-2DA4-4258-B322-4E044D549340}"/>
                </a:ext>
              </a:extLst>
            </p:cNvPr>
            <p:cNvSpPr txBox="1"/>
            <p:nvPr/>
          </p:nvSpPr>
          <p:spPr>
            <a:xfrm>
              <a:off x="3970066" y="3269017"/>
              <a:ext cx="1432057" cy="246221"/>
            </a:xfrm>
            <a:prstGeom prst="rect">
              <a:avLst/>
            </a:prstGeom>
            <a:noFill/>
          </p:spPr>
          <p:txBody>
            <a:bodyPr wrap="square" rtlCol="0">
              <a:spAutoFit/>
            </a:bodyPr>
            <a:lstStyle/>
            <a:p>
              <a:r>
                <a:rPr lang="en-NZ" sz="1000" dirty="0"/>
                <a:t>Local Working Group 1</a:t>
              </a:r>
            </a:p>
          </p:txBody>
        </p:sp>
        <p:sp>
          <p:nvSpPr>
            <p:cNvPr id="65" name="TextBox 64">
              <a:extLst>
                <a:ext uri="{FF2B5EF4-FFF2-40B4-BE49-F238E27FC236}">
                  <a16:creationId xmlns:a16="http://schemas.microsoft.com/office/drawing/2014/main" id="{AFE2BB4C-F26E-46C9-B769-50F94309B950}"/>
                </a:ext>
              </a:extLst>
            </p:cNvPr>
            <p:cNvSpPr txBox="1"/>
            <p:nvPr/>
          </p:nvSpPr>
          <p:spPr>
            <a:xfrm>
              <a:off x="3970066" y="3745979"/>
              <a:ext cx="1432057" cy="246221"/>
            </a:xfrm>
            <a:prstGeom prst="rect">
              <a:avLst/>
            </a:prstGeom>
            <a:noFill/>
          </p:spPr>
          <p:txBody>
            <a:bodyPr wrap="square" rtlCol="0">
              <a:spAutoFit/>
            </a:bodyPr>
            <a:lstStyle/>
            <a:p>
              <a:r>
                <a:rPr lang="en-NZ" sz="1000" dirty="0"/>
                <a:t>Local Working Group 2</a:t>
              </a:r>
            </a:p>
          </p:txBody>
        </p:sp>
        <p:sp>
          <p:nvSpPr>
            <p:cNvPr id="66" name="TextBox 65">
              <a:extLst>
                <a:ext uri="{FF2B5EF4-FFF2-40B4-BE49-F238E27FC236}">
                  <a16:creationId xmlns:a16="http://schemas.microsoft.com/office/drawing/2014/main" id="{01479CA9-F3C3-4EE4-9BBA-21AE3F783D79}"/>
                </a:ext>
              </a:extLst>
            </p:cNvPr>
            <p:cNvSpPr txBox="1"/>
            <p:nvPr/>
          </p:nvSpPr>
          <p:spPr>
            <a:xfrm>
              <a:off x="3970066" y="4197290"/>
              <a:ext cx="1432057" cy="246221"/>
            </a:xfrm>
            <a:prstGeom prst="rect">
              <a:avLst/>
            </a:prstGeom>
            <a:noFill/>
          </p:spPr>
          <p:txBody>
            <a:bodyPr wrap="square" rtlCol="0">
              <a:spAutoFit/>
            </a:bodyPr>
            <a:lstStyle/>
            <a:p>
              <a:r>
                <a:rPr lang="en-NZ" sz="1000" dirty="0"/>
                <a:t>Local Working Group 3</a:t>
              </a:r>
            </a:p>
          </p:txBody>
        </p:sp>
        <p:sp>
          <p:nvSpPr>
            <p:cNvPr id="67" name="TextBox 66">
              <a:extLst>
                <a:ext uri="{FF2B5EF4-FFF2-40B4-BE49-F238E27FC236}">
                  <a16:creationId xmlns:a16="http://schemas.microsoft.com/office/drawing/2014/main" id="{8C4BE29E-4859-4064-A386-02757DBA1D3F}"/>
                </a:ext>
              </a:extLst>
            </p:cNvPr>
            <p:cNvSpPr txBox="1"/>
            <p:nvPr/>
          </p:nvSpPr>
          <p:spPr>
            <a:xfrm>
              <a:off x="3941334" y="4634695"/>
              <a:ext cx="1432057" cy="246221"/>
            </a:xfrm>
            <a:prstGeom prst="rect">
              <a:avLst/>
            </a:prstGeom>
            <a:noFill/>
          </p:spPr>
          <p:txBody>
            <a:bodyPr wrap="square" rtlCol="0">
              <a:spAutoFit/>
            </a:bodyPr>
            <a:lstStyle/>
            <a:p>
              <a:r>
                <a:rPr lang="en-NZ" sz="1000" dirty="0"/>
                <a:t>Local Working Group 4</a:t>
              </a:r>
            </a:p>
          </p:txBody>
        </p:sp>
        <p:sp>
          <p:nvSpPr>
            <p:cNvPr id="68" name="TextBox 67">
              <a:extLst>
                <a:ext uri="{FF2B5EF4-FFF2-40B4-BE49-F238E27FC236}">
                  <a16:creationId xmlns:a16="http://schemas.microsoft.com/office/drawing/2014/main" id="{6CA3845B-348B-496D-A2BD-18740184B2C7}"/>
                </a:ext>
              </a:extLst>
            </p:cNvPr>
            <p:cNvSpPr txBox="1"/>
            <p:nvPr/>
          </p:nvSpPr>
          <p:spPr>
            <a:xfrm>
              <a:off x="3980512" y="5030346"/>
              <a:ext cx="1432057" cy="246221"/>
            </a:xfrm>
            <a:prstGeom prst="rect">
              <a:avLst/>
            </a:prstGeom>
            <a:noFill/>
          </p:spPr>
          <p:txBody>
            <a:bodyPr wrap="square" rtlCol="0">
              <a:spAutoFit/>
            </a:bodyPr>
            <a:lstStyle/>
            <a:p>
              <a:r>
                <a:rPr lang="en-NZ" sz="1000" dirty="0"/>
                <a:t>Local Working Group 5</a:t>
              </a:r>
            </a:p>
          </p:txBody>
        </p:sp>
        <p:sp>
          <p:nvSpPr>
            <p:cNvPr id="69" name="TextBox 68">
              <a:extLst>
                <a:ext uri="{FF2B5EF4-FFF2-40B4-BE49-F238E27FC236}">
                  <a16:creationId xmlns:a16="http://schemas.microsoft.com/office/drawing/2014/main" id="{BE829049-292C-425A-8A0C-1ECFD5ADBCA7}"/>
                </a:ext>
              </a:extLst>
            </p:cNvPr>
            <p:cNvSpPr txBox="1"/>
            <p:nvPr/>
          </p:nvSpPr>
          <p:spPr>
            <a:xfrm>
              <a:off x="4022299" y="5440014"/>
              <a:ext cx="1432057" cy="246221"/>
            </a:xfrm>
            <a:prstGeom prst="rect">
              <a:avLst/>
            </a:prstGeom>
            <a:noFill/>
          </p:spPr>
          <p:txBody>
            <a:bodyPr wrap="square" rtlCol="0">
              <a:spAutoFit/>
            </a:bodyPr>
            <a:lstStyle/>
            <a:p>
              <a:r>
                <a:rPr lang="en-NZ" sz="1000" dirty="0"/>
                <a:t>Local Working Group n</a:t>
              </a:r>
            </a:p>
          </p:txBody>
        </p:sp>
        <p:sp>
          <p:nvSpPr>
            <p:cNvPr id="70" name="TextBox 69">
              <a:extLst>
                <a:ext uri="{FF2B5EF4-FFF2-40B4-BE49-F238E27FC236}">
                  <a16:creationId xmlns:a16="http://schemas.microsoft.com/office/drawing/2014/main" id="{C824617C-8159-41C6-AE4D-74B280E786E9}"/>
                </a:ext>
              </a:extLst>
            </p:cNvPr>
            <p:cNvSpPr txBox="1"/>
            <p:nvPr/>
          </p:nvSpPr>
          <p:spPr>
            <a:xfrm>
              <a:off x="3890413" y="2296034"/>
              <a:ext cx="1826296" cy="307777"/>
            </a:xfrm>
            <a:prstGeom prst="rect">
              <a:avLst/>
            </a:prstGeom>
            <a:noFill/>
          </p:spPr>
          <p:txBody>
            <a:bodyPr wrap="square" rtlCol="0">
              <a:spAutoFit/>
            </a:bodyPr>
            <a:lstStyle/>
            <a:p>
              <a:r>
                <a:rPr lang="en-NZ" sz="1400" b="1" dirty="0"/>
                <a:t>Local Transition Team</a:t>
              </a:r>
            </a:p>
          </p:txBody>
        </p:sp>
        <p:sp>
          <p:nvSpPr>
            <p:cNvPr id="71" name="Rectangle: Rounded Corners 70">
              <a:extLst>
                <a:ext uri="{FF2B5EF4-FFF2-40B4-BE49-F238E27FC236}">
                  <a16:creationId xmlns:a16="http://schemas.microsoft.com/office/drawing/2014/main" id="{7E3FE59D-54FD-407B-A367-E9D1B843FE45}"/>
                </a:ext>
              </a:extLst>
            </p:cNvPr>
            <p:cNvSpPr/>
            <p:nvPr/>
          </p:nvSpPr>
          <p:spPr>
            <a:xfrm>
              <a:off x="3975290" y="5885780"/>
              <a:ext cx="1347722" cy="33311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2" name="TextBox 71">
              <a:extLst>
                <a:ext uri="{FF2B5EF4-FFF2-40B4-BE49-F238E27FC236}">
                  <a16:creationId xmlns:a16="http://schemas.microsoft.com/office/drawing/2014/main" id="{EE9DF3FA-C958-4ECA-8973-01958463F656}"/>
                </a:ext>
              </a:extLst>
            </p:cNvPr>
            <p:cNvSpPr txBox="1"/>
            <p:nvPr/>
          </p:nvSpPr>
          <p:spPr>
            <a:xfrm>
              <a:off x="3964847" y="5884646"/>
              <a:ext cx="1432057" cy="400110"/>
            </a:xfrm>
            <a:prstGeom prst="rect">
              <a:avLst/>
            </a:prstGeom>
            <a:noFill/>
          </p:spPr>
          <p:txBody>
            <a:bodyPr wrap="square" rtlCol="0">
              <a:spAutoFit/>
            </a:bodyPr>
            <a:lstStyle/>
            <a:p>
              <a:r>
                <a:rPr lang="en-NZ" sz="1000" dirty="0"/>
                <a:t>Ensure delivery of BAU water services</a:t>
              </a:r>
            </a:p>
          </p:txBody>
        </p:sp>
        <p:sp>
          <p:nvSpPr>
            <p:cNvPr id="73" name="Rectangle: Rounded Corners 72">
              <a:extLst>
                <a:ext uri="{FF2B5EF4-FFF2-40B4-BE49-F238E27FC236}">
                  <a16:creationId xmlns:a16="http://schemas.microsoft.com/office/drawing/2014/main" id="{1A8C9A3A-BF0A-48FC-B903-E684FC0E549A}"/>
                </a:ext>
              </a:extLst>
            </p:cNvPr>
            <p:cNvSpPr/>
            <p:nvPr/>
          </p:nvSpPr>
          <p:spPr>
            <a:xfrm>
              <a:off x="6749088" y="1427249"/>
              <a:ext cx="1357709" cy="742866"/>
            </a:xfrm>
            <a:prstGeom prst="roundRect">
              <a:avLst/>
            </a:prstGeom>
            <a:solidFill>
              <a:srgbClr val="F6FD9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rPr>
                <a:t>National Workstreams</a:t>
              </a:r>
            </a:p>
          </p:txBody>
        </p:sp>
        <p:cxnSp>
          <p:nvCxnSpPr>
            <p:cNvPr id="74" name="Straight Arrow Connector 73">
              <a:extLst>
                <a:ext uri="{FF2B5EF4-FFF2-40B4-BE49-F238E27FC236}">
                  <a16:creationId xmlns:a16="http://schemas.microsoft.com/office/drawing/2014/main" id="{D9EB831E-F26F-47A1-936E-12BA860F88CD}"/>
                </a:ext>
              </a:extLst>
            </p:cNvPr>
            <p:cNvCxnSpPr>
              <a:cxnSpLocks/>
              <a:endCxn id="73" idx="1"/>
            </p:cNvCxnSpPr>
            <p:nvPr/>
          </p:nvCxnSpPr>
          <p:spPr>
            <a:xfrm flipV="1">
              <a:off x="3661169" y="1798682"/>
              <a:ext cx="3087918" cy="115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C1E5238-96D6-4258-80C0-3A3178D01DD2}"/>
                </a:ext>
              </a:extLst>
            </p:cNvPr>
            <p:cNvCxnSpPr/>
            <p:nvPr/>
          </p:nvCxnSpPr>
          <p:spPr>
            <a:xfrm>
              <a:off x="4707008" y="1816155"/>
              <a:ext cx="0" cy="3422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6F7EF816-4715-4779-AC25-44F1F67E5A2D}"/>
                </a:ext>
              </a:extLst>
            </p:cNvPr>
            <p:cNvCxnSpPr>
              <a:cxnSpLocks/>
              <a:stCxn id="73" idx="2"/>
            </p:cNvCxnSpPr>
            <p:nvPr/>
          </p:nvCxnSpPr>
          <p:spPr>
            <a:xfrm rot="5400000">
              <a:off x="4650575" y="3276125"/>
              <a:ext cx="3883378" cy="1671359"/>
            </a:xfrm>
            <a:prstGeom prst="bentConnector3">
              <a:avLst>
                <a:gd name="adj1" fmla="val 9963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DF63037-4C86-4CCF-AF8E-87BCAFA94150}"/>
                </a:ext>
              </a:extLst>
            </p:cNvPr>
            <p:cNvCxnSpPr/>
            <p:nvPr/>
          </p:nvCxnSpPr>
          <p:spPr>
            <a:xfrm flipH="1">
              <a:off x="5756583" y="5644592"/>
              <a:ext cx="167136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C8482A4-AA55-4C0F-BA3D-EA3F03E904AA}"/>
                </a:ext>
              </a:extLst>
            </p:cNvPr>
            <p:cNvCxnSpPr/>
            <p:nvPr/>
          </p:nvCxnSpPr>
          <p:spPr>
            <a:xfrm flipH="1">
              <a:off x="5756583" y="5180223"/>
              <a:ext cx="167136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AB0BA06-CBDD-48B7-9D6F-A0A13EA1443B}"/>
                </a:ext>
              </a:extLst>
            </p:cNvPr>
            <p:cNvCxnSpPr/>
            <p:nvPr/>
          </p:nvCxnSpPr>
          <p:spPr>
            <a:xfrm flipH="1">
              <a:off x="5756583" y="4776817"/>
              <a:ext cx="167136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D75CA5E-7EFE-4DC3-B009-1C1FE5F99531}"/>
                </a:ext>
              </a:extLst>
            </p:cNvPr>
            <p:cNvCxnSpPr/>
            <p:nvPr/>
          </p:nvCxnSpPr>
          <p:spPr>
            <a:xfrm flipH="1">
              <a:off x="5756583" y="4277390"/>
              <a:ext cx="167136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C3E802C-3CA4-4B05-80CA-41EBD404595F}"/>
                </a:ext>
              </a:extLst>
            </p:cNvPr>
            <p:cNvCxnSpPr>
              <a:cxnSpLocks/>
            </p:cNvCxnSpPr>
            <p:nvPr/>
          </p:nvCxnSpPr>
          <p:spPr>
            <a:xfrm flipH="1">
              <a:off x="5756583" y="3870069"/>
              <a:ext cx="167136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C237B73-5F3E-497E-84A5-4250923DF167}"/>
                </a:ext>
              </a:extLst>
            </p:cNvPr>
            <p:cNvCxnSpPr/>
            <p:nvPr/>
          </p:nvCxnSpPr>
          <p:spPr>
            <a:xfrm flipH="1">
              <a:off x="5756583" y="3346680"/>
              <a:ext cx="167136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BCE1980-1906-45C0-9B5A-22C3ED7ECC05}"/>
                </a:ext>
              </a:extLst>
            </p:cNvPr>
            <p:cNvSpPr txBox="1"/>
            <p:nvPr/>
          </p:nvSpPr>
          <p:spPr>
            <a:xfrm>
              <a:off x="858045" y="2222103"/>
              <a:ext cx="2673228" cy="938719"/>
            </a:xfrm>
            <a:prstGeom prst="rect">
              <a:avLst/>
            </a:prstGeom>
            <a:noFill/>
          </p:spPr>
          <p:txBody>
            <a:bodyPr wrap="square" rtlCol="0">
              <a:spAutoFit/>
            </a:bodyPr>
            <a:lstStyle/>
            <a:p>
              <a:r>
                <a:rPr lang="en-NZ" sz="1100" dirty="0"/>
                <a:t>1. Pre-LEE, NTU supports the formation of a Local Transition Team with councils in each entity area. Once LEE established primary responsibility for the Local Transition Team transfers over/gets absorbed</a:t>
              </a:r>
            </a:p>
          </p:txBody>
        </p:sp>
        <p:sp>
          <p:nvSpPr>
            <p:cNvPr id="85" name="TextBox 84">
              <a:extLst>
                <a:ext uri="{FF2B5EF4-FFF2-40B4-BE49-F238E27FC236}">
                  <a16:creationId xmlns:a16="http://schemas.microsoft.com/office/drawing/2014/main" id="{6A71BC27-6FDF-4CA6-8800-FC743CF72DE5}"/>
                </a:ext>
              </a:extLst>
            </p:cNvPr>
            <p:cNvSpPr txBox="1"/>
            <p:nvPr/>
          </p:nvSpPr>
          <p:spPr>
            <a:xfrm>
              <a:off x="7474512" y="4617387"/>
              <a:ext cx="2274840" cy="1446550"/>
            </a:xfrm>
            <a:prstGeom prst="rect">
              <a:avLst/>
            </a:prstGeom>
            <a:noFill/>
          </p:spPr>
          <p:txBody>
            <a:bodyPr wrap="square" rtlCol="0">
              <a:spAutoFit/>
            </a:bodyPr>
            <a:lstStyle/>
            <a:p>
              <a:r>
                <a:rPr lang="en-NZ" sz="1100" dirty="0"/>
                <a:t>3. National Workstreams leads engage with Local Working Groups who are accountable to the NTU where their role is to deliver on Transition outcomes</a:t>
              </a:r>
            </a:p>
            <a:p>
              <a:endParaRPr lang="en-NZ" sz="1100" dirty="0"/>
            </a:p>
            <a:p>
              <a:r>
                <a:rPr lang="en-NZ" sz="1100" dirty="0"/>
                <a:t>Strong focus on local collaboration and local ownership of the work. </a:t>
              </a:r>
            </a:p>
          </p:txBody>
        </p:sp>
        <p:sp>
          <p:nvSpPr>
            <p:cNvPr id="86" name="TextBox 85">
              <a:extLst>
                <a:ext uri="{FF2B5EF4-FFF2-40B4-BE49-F238E27FC236}">
                  <a16:creationId xmlns:a16="http://schemas.microsoft.com/office/drawing/2014/main" id="{853592B5-40A4-43C3-AF80-8EC11461065E}"/>
                </a:ext>
              </a:extLst>
            </p:cNvPr>
            <p:cNvSpPr txBox="1"/>
            <p:nvPr/>
          </p:nvSpPr>
          <p:spPr>
            <a:xfrm>
              <a:off x="9887239" y="1356927"/>
              <a:ext cx="1873779" cy="1277273"/>
            </a:xfrm>
            <a:prstGeom prst="rect">
              <a:avLst/>
            </a:prstGeom>
            <a:noFill/>
          </p:spPr>
          <p:txBody>
            <a:bodyPr wrap="square" rtlCol="0">
              <a:spAutoFit/>
            </a:bodyPr>
            <a:lstStyle/>
            <a:p>
              <a:r>
                <a:rPr lang="en-NZ" sz="1100" dirty="0"/>
                <a:t>4. Transition Reference Groups are advisory bodies that provide advice at the request of the NTU Workstream leads. These are a “testing ground” for critical feedback on the Transition.</a:t>
              </a:r>
            </a:p>
          </p:txBody>
        </p:sp>
        <p:sp>
          <p:nvSpPr>
            <p:cNvPr id="87" name="TextBox 86">
              <a:extLst>
                <a:ext uri="{FF2B5EF4-FFF2-40B4-BE49-F238E27FC236}">
                  <a16:creationId xmlns:a16="http://schemas.microsoft.com/office/drawing/2014/main" id="{09C4AF8B-6746-4D84-B4DE-AF54C406BB2E}"/>
                </a:ext>
              </a:extLst>
            </p:cNvPr>
            <p:cNvSpPr txBox="1"/>
            <p:nvPr/>
          </p:nvSpPr>
          <p:spPr>
            <a:xfrm>
              <a:off x="1505552" y="3813319"/>
              <a:ext cx="2206334" cy="1785104"/>
            </a:xfrm>
            <a:prstGeom prst="rect">
              <a:avLst/>
            </a:prstGeom>
            <a:noFill/>
          </p:spPr>
          <p:txBody>
            <a:bodyPr wrap="square" rtlCol="0">
              <a:spAutoFit/>
            </a:bodyPr>
            <a:lstStyle/>
            <a:p>
              <a:r>
                <a:rPr lang="en-NZ" sz="1100" dirty="0"/>
                <a:t>2. Local Transition Team forms Local Working Groups consisting of subject matter experts</a:t>
              </a:r>
            </a:p>
            <a:p>
              <a:endParaRPr lang="en-NZ" sz="1100" dirty="0"/>
            </a:p>
            <a:p>
              <a:r>
                <a:rPr lang="en-NZ" sz="1100" dirty="0"/>
                <a:t>Councils release staff to participate in the Local Working Groups. </a:t>
              </a:r>
            </a:p>
            <a:p>
              <a:endParaRPr lang="en-NZ" sz="1100" dirty="0"/>
            </a:p>
            <a:p>
              <a:r>
                <a:rPr lang="en-NZ" sz="1100" dirty="0"/>
                <a:t>There will be compensation for those who are substantially engaged in non-BAU work.</a:t>
              </a:r>
            </a:p>
          </p:txBody>
        </p:sp>
        <p:sp>
          <p:nvSpPr>
            <p:cNvPr id="88" name="TextBox 87">
              <a:extLst>
                <a:ext uri="{FF2B5EF4-FFF2-40B4-BE49-F238E27FC236}">
                  <a16:creationId xmlns:a16="http://schemas.microsoft.com/office/drawing/2014/main" id="{D0AAFE83-0BE9-4830-9212-082F69356023}"/>
                </a:ext>
              </a:extLst>
            </p:cNvPr>
            <p:cNvSpPr txBox="1"/>
            <p:nvPr/>
          </p:nvSpPr>
          <p:spPr>
            <a:xfrm>
              <a:off x="645819" y="5878058"/>
              <a:ext cx="1770844" cy="219678"/>
            </a:xfrm>
            <a:prstGeom prst="rect">
              <a:avLst/>
            </a:prstGeom>
            <a:noFill/>
          </p:spPr>
          <p:txBody>
            <a:bodyPr wrap="square" rtlCol="0">
              <a:spAutoFit/>
            </a:bodyPr>
            <a:lstStyle/>
            <a:p>
              <a:r>
                <a:rPr lang="en-NZ" sz="1100" dirty="0"/>
                <a:t>(accountability)</a:t>
              </a:r>
            </a:p>
          </p:txBody>
        </p:sp>
        <p:sp>
          <p:nvSpPr>
            <p:cNvPr id="92" name="Rectangle: Rounded Corners 91">
              <a:extLst>
                <a:ext uri="{FF2B5EF4-FFF2-40B4-BE49-F238E27FC236}">
                  <a16:creationId xmlns:a16="http://schemas.microsoft.com/office/drawing/2014/main" id="{6588902C-650D-44E7-AA76-598BD5F2F485}"/>
                </a:ext>
              </a:extLst>
            </p:cNvPr>
            <p:cNvSpPr/>
            <p:nvPr/>
          </p:nvSpPr>
          <p:spPr>
            <a:xfrm>
              <a:off x="8529530" y="1432699"/>
              <a:ext cx="1357709" cy="737414"/>
            </a:xfrm>
            <a:prstGeom prst="roundRect">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a:solidFill>
                    <a:schemeClr val="tx1"/>
                  </a:solidFill>
                </a:rPr>
                <a:t>Transition Reference Groups</a:t>
              </a:r>
            </a:p>
            <a:p>
              <a:pPr algn="ctr"/>
              <a:r>
                <a:rPr lang="en-NZ" sz="1200" dirty="0">
                  <a:solidFill>
                    <a:schemeClr val="tx1"/>
                  </a:solidFill>
                </a:rPr>
                <a:t>(National)</a:t>
              </a:r>
            </a:p>
          </p:txBody>
        </p:sp>
        <p:cxnSp>
          <p:nvCxnSpPr>
            <p:cNvPr id="96" name="Straight Connector 95">
              <a:extLst>
                <a:ext uri="{FF2B5EF4-FFF2-40B4-BE49-F238E27FC236}">
                  <a16:creationId xmlns:a16="http://schemas.microsoft.com/office/drawing/2014/main" id="{CFF974A0-323C-4E87-AD9A-718671BECC2C}"/>
                </a:ext>
              </a:extLst>
            </p:cNvPr>
            <p:cNvCxnSpPr>
              <a:cxnSpLocks/>
              <a:stCxn id="73" idx="3"/>
              <a:endCxn id="92" idx="1"/>
            </p:cNvCxnSpPr>
            <p:nvPr/>
          </p:nvCxnSpPr>
          <p:spPr>
            <a:xfrm>
              <a:off x="8106797" y="1798682"/>
              <a:ext cx="422733" cy="2724"/>
            </a:xfrm>
            <a:prstGeom prst="line">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50534D49-040A-4DB7-B1F0-D24C72C1617B}"/>
                </a:ext>
              </a:extLst>
            </p:cNvPr>
            <p:cNvCxnSpPr>
              <a:stCxn id="63" idx="1"/>
              <a:endCxn id="61" idx="1"/>
            </p:cNvCxnSpPr>
            <p:nvPr/>
          </p:nvCxnSpPr>
          <p:spPr>
            <a:xfrm rot="10800000" flipH="1" flipV="1">
              <a:off x="3970066" y="2910838"/>
              <a:ext cx="1" cy="2682480"/>
            </a:xfrm>
            <a:prstGeom prst="bentConnector3">
              <a:avLst>
                <a:gd name="adj1" fmla="val -228600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A5192C55-3C43-405D-9C0C-592EADBCB901}"/>
                </a:ext>
              </a:extLst>
            </p:cNvPr>
            <p:cNvCxnSpPr>
              <a:stCxn id="63" idx="1"/>
              <a:endCxn id="64" idx="1"/>
            </p:cNvCxnSpPr>
            <p:nvPr/>
          </p:nvCxnSpPr>
          <p:spPr>
            <a:xfrm rot="10800000" flipV="1">
              <a:off x="3970067" y="2910838"/>
              <a:ext cx="1" cy="481290"/>
            </a:xfrm>
            <a:prstGeom prst="bentConnector3">
              <a:avLst>
                <a:gd name="adj1" fmla="val 22860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AC713DDF-2960-4C93-96C3-6F1DACA1227A}"/>
                </a:ext>
              </a:extLst>
            </p:cNvPr>
            <p:cNvCxnSpPr>
              <a:stCxn id="63" idx="1"/>
              <a:endCxn id="65" idx="1"/>
            </p:cNvCxnSpPr>
            <p:nvPr/>
          </p:nvCxnSpPr>
          <p:spPr>
            <a:xfrm rot="10800000" flipV="1">
              <a:off x="3970067" y="2910838"/>
              <a:ext cx="1" cy="958252"/>
            </a:xfrm>
            <a:prstGeom prst="bentConnector3">
              <a:avLst>
                <a:gd name="adj1" fmla="val 22860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99DC59FB-6C09-4710-B4BC-8180FFC7762B}"/>
                </a:ext>
              </a:extLst>
            </p:cNvPr>
            <p:cNvCxnSpPr>
              <a:stCxn id="63" idx="1"/>
              <a:endCxn id="66" idx="1"/>
            </p:cNvCxnSpPr>
            <p:nvPr/>
          </p:nvCxnSpPr>
          <p:spPr>
            <a:xfrm rot="10800000" flipV="1">
              <a:off x="3970067" y="2910837"/>
              <a:ext cx="1" cy="1409563"/>
            </a:xfrm>
            <a:prstGeom prst="bentConnector3">
              <a:avLst>
                <a:gd name="adj1" fmla="val 22860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FF9778B7-B582-4D8B-837D-AD7CDD602B79}"/>
                </a:ext>
              </a:extLst>
            </p:cNvPr>
            <p:cNvCxnSpPr>
              <a:cxnSpLocks/>
              <a:stCxn id="63" idx="1"/>
              <a:endCxn id="67" idx="1"/>
            </p:cNvCxnSpPr>
            <p:nvPr/>
          </p:nvCxnSpPr>
          <p:spPr>
            <a:xfrm rot="10800000" flipV="1">
              <a:off x="3941335" y="2910838"/>
              <a:ext cx="28733" cy="1846968"/>
            </a:xfrm>
            <a:prstGeom prst="bentConnector3">
              <a:avLst>
                <a:gd name="adj1" fmla="val 79238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126FB506-F482-49C3-A837-A41D2417418D}"/>
                </a:ext>
              </a:extLst>
            </p:cNvPr>
            <p:cNvCxnSpPr>
              <a:stCxn id="63" idx="1"/>
              <a:endCxn id="68" idx="1"/>
            </p:cNvCxnSpPr>
            <p:nvPr/>
          </p:nvCxnSpPr>
          <p:spPr>
            <a:xfrm rot="10800000" flipH="1" flipV="1">
              <a:off x="3970066" y="2910837"/>
              <a:ext cx="10445" cy="2242619"/>
            </a:xfrm>
            <a:prstGeom prst="bentConnector3">
              <a:avLst>
                <a:gd name="adj1" fmla="val -21886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DDFE8DA-B6BF-4260-95CD-18C2222ACC98}"/>
                </a:ext>
              </a:extLst>
            </p:cNvPr>
            <p:cNvCxnSpPr/>
            <p:nvPr/>
          </p:nvCxnSpPr>
          <p:spPr>
            <a:xfrm>
              <a:off x="457018" y="6218891"/>
              <a:ext cx="3223131"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72" name="Rectangle: Rounded Corners 171">
              <a:extLst>
                <a:ext uri="{FF2B5EF4-FFF2-40B4-BE49-F238E27FC236}">
                  <a16:creationId xmlns:a16="http://schemas.microsoft.com/office/drawing/2014/main" id="{CF30331B-AA77-41A0-974D-6A805B4F15A0}"/>
                </a:ext>
              </a:extLst>
            </p:cNvPr>
            <p:cNvSpPr/>
            <p:nvPr/>
          </p:nvSpPr>
          <p:spPr>
            <a:xfrm>
              <a:off x="8529530" y="2770188"/>
              <a:ext cx="1357709" cy="737414"/>
            </a:xfrm>
            <a:prstGeom prst="roundRect">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a:solidFill>
                    <a:schemeClr val="tx1"/>
                  </a:solidFill>
                </a:rPr>
                <a:t>National Working Groups</a:t>
              </a:r>
            </a:p>
          </p:txBody>
        </p:sp>
        <p:cxnSp>
          <p:nvCxnSpPr>
            <p:cNvPr id="174" name="Connector: Elbow 173">
              <a:extLst>
                <a:ext uri="{FF2B5EF4-FFF2-40B4-BE49-F238E27FC236}">
                  <a16:creationId xmlns:a16="http://schemas.microsoft.com/office/drawing/2014/main" id="{633651BA-5523-4CD2-91A2-C2496E3A9FED}"/>
                </a:ext>
              </a:extLst>
            </p:cNvPr>
            <p:cNvCxnSpPr>
              <a:cxnSpLocks/>
              <a:stCxn id="73" idx="3"/>
              <a:endCxn id="172" idx="1"/>
            </p:cNvCxnSpPr>
            <p:nvPr/>
          </p:nvCxnSpPr>
          <p:spPr>
            <a:xfrm>
              <a:off x="8106797" y="1798682"/>
              <a:ext cx="422733" cy="1340213"/>
            </a:xfrm>
            <a:prstGeom prst="bentConnector3">
              <a:avLst>
                <a:gd name="adj1" fmla="val 50000"/>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AC23E0F4-27BB-44FD-9895-D88458CF039F}"/>
                </a:ext>
              </a:extLst>
            </p:cNvPr>
            <p:cNvSpPr txBox="1"/>
            <p:nvPr/>
          </p:nvSpPr>
          <p:spPr>
            <a:xfrm>
              <a:off x="9887239" y="2691462"/>
              <a:ext cx="1873779" cy="1785104"/>
            </a:xfrm>
            <a:prstGeom prst="rect">
              <a:avLst/>
            </a:prstGeom>
            <a:noFill/>
          </p:spPr>
          <p:txBody>
            <a:bodyPr wrap="square" rtlCol="0">
              <a:spAutoFit/>
            </a:bodyPr>
            <a:lstStyle/>
            <a:p>
              <a:r>
                <a:rPr lang="en-NZ" sz="1100" dirty="0"/>
                <a:t>5. National Working Groups are set up by Workstream Leads to work on National Transition Activities.</a:t>
              </a:r>
            </a:p>
            <a:p>
              <a:endParaRPr lang="en-NZ" sz="1100" dirty="0"/>
            </a:p>
            <a:p>
              <a:r>
                <a:rPr lang="en-NZ" sz="1100" dirty="0"/>
                <a:t>Councils can release staff to work on these working groups and will be compensated where their role is significant. </a:t>
              </a:r>
            </a:p>
          </p:txBody>
        </p:sp>
      </p:grpSp>
    </p:spTree>
    <p:extLst>
      <p:ext uri="{BB962C8B-B14F-4D97-AF65-F5344CB8AC3E}">
        <p14:creationId xmlns:p14="http://schemas.microsoft.com/office/powerpoint/2010/main" val="54039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825775-56FC-44CC-9B29-02EA914A6CEF}"/>
              </a:ext>
            </a:extLst>
          </p:cNvPr>
          <p:cNvSpPr/>
          <p:nvPr/>
        </p:nvSpPr>
        <p:spPr>
          <a:xfrm>
            <a:off x="0" y="5"/>
            <a:ext cx="12192834" cy="6857995"/>
          </a:xfrm>
          <a:prstGeom prst="rect">
            <a:avLst/>
          </a:prstGeom>
          <a:solidFill>
            <a:srgbClr val="287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p>
        </p:txBody>
      </p:sp>
      <p:sp>
        <p:nvSpPr>
          <p:cNvPr id="11" name="Rectangle 10">
            <a:extLst>
              <a:ext uri="{FF2B5EF4-FFF2-40B4-BE49-F238E27FC236}">
                <a16:creationId xmlns:a16="http://schemas.microsoft.com/office/drawing/2014/main" id="{027A89EE-FF7B-412E-8ADB-86AA02F1B5DA}"/>
              </a:ext>
            </a:extLst>
          </p:cNvPr>
          <p:cNvSpPr/>
          <p:nvPr/>
        </p:nvSpPr>
        <p:spPr>
          <a:xfrm>
            <a:off x="6554824" y="5534025"/>
            <a:ext cx="2983923" cy="134581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14" name="Rectangle 13">
            <a:extLst>
              <a:ext uri="{FF2B5EF4-FFF2-40B4-BE49-F238E27FC236}">
                <a16:creationId xmlns:a16="http://schemas.microsoft.com/office/drawing/2014/main" id="{4907E39D-372D-4EC7-A6F6-960A7C577414}"/>
              </a:ext>
            </a:extLst>
          </p:cNvPr>
          <p:cNvSpPr/>
          <p:nvPr/>
        </p:nvSpPr>
        <p:spPr>
          <a:xfrm>
            <a:off x="9291096" y="5534025"/>
            <a:ext cx="2895600" cy="134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24" name="TextBox 23">
            <a:extLst>
              <a:ext uri="{FF2B5EF4-FFF2-40B4-BE49-F238E27FC236}">
                <a16:creationId xmlns:a16="http://schemas.microsoft.com/office/drawing/2014/main" id="{0BE1CA61-085E-4437-B7D8-BEE7963E581C}"/>
              </a:ext>
            </a:extLst>
          </p:cNvPr>
          <p:cNvSpPr txBox="1"/>
          <p:nvPr/>
        </p:nvSpPr>
        <p:spPr>
          <a:xfrm>
            <a:off x="6944091" y="5913912"/>
            <a:ext cx="2070781" cy="602986"/>
          </a:xfrm>
          <a:prstGeom prst="rect">
            <a:avLst/>
          </a:prstGeom>
          <a:noFill/>
        </p:spPr>
        <p:txBody>
          <a:bodyPr wrap="square" rtlCol="0">
            <a:spAutoFit/>
          </a:bodyPr>
          <a:lstStyle/>
          <a:p>
            <a:pPr>
              <a:lnSpc>
                <a:spcPts val="2100"/>
              </a:lnSpc>
            </a:pPr>
            <a:r>
              <a:rPr lang="en-NZ" sz="1350" b="1" dirty="0">
                <a:latin typeface="Arial" panose="020B0604020202020204" pitchFamily="34" charset="0"/>
                <a:cs typeface="Arial" panose="020B0604020202020204" pitchFamily="34" charset="0"/>
              </a:rPr>
              <a:t>IN CONFIDENCE</a:t>
            </a:r>
          </a:p>
          <a:p>
            <a:pPr>
              <a:lnSpc>
                <a:spcPts val="2100"/>
              </a:lnSpc>
            </a:pPr>
            <a:r>
              <a:rPr lang="en-NZ" sz="1350" dirty="0">
                <a:latin typeface="Arial" panose="020B0604020202020204" pitchFamily="34" charset="0"/>
                <a:cs typeface="Arial" panose="020B0604020202020204" pitchFamily="34" charset="0"/>
              </a:rPr>
              <a:t>Not Government Policy</a:t>
            </a:r>
          </a:p>
        </p:txBody>
      </p:sp>
      <p:sp>
        <p:nvSpPr>
          <p:cNvPr id="30" name="TextBox 29">
            <a:extLst>
              <a:ext uri="{FF2B5EF4-FFF2-40B4-BE49-F238E27FC236}">
                <a16:creationId xmlns:a16="http://schemas.microsoft.com/office/drawing/2014/main" id="{7AD1A4D4-F0A9-42B1-A633-9FBDBBDA4853}"/>
              </a:ext>
            </a:extLst>
          </p:cNvPr>
          <p:cNvSpPr txBox="1"/>
          <p:nvPr/>
        </p:nvSpPr>
        <p:spPr>
          <a:xfrm>
            <a:off x="2580332" y="2451544"/>
            <a:ext cx="7031336" cy="1169551"/>
          </a:xfrm>
          <a:prstGeom prst="rect">
            <a:avLst/>
          </a:prstGeom>
          <a:noFill/>
        </p:spPr>
        <p:txBody>
          <a:bodyPr wrap="square" rtlCol="0">
            <a:spAutoFit/>
          </a:bodyPr>
          <a:lstStyle/>
          <a:p>
            <a:pPr algn="ctr"/>
            <a:r>
              <a:rPr lang="en-NZ" sz="3500" b="1" dirty="0">
                <a:solidFill>
                  <a:schemeClr val="bg1"/>
                </a:solidFill>
                <a:latin typeface="Arial" panose="020B0604020202020204" pitchFamily="34" charset="0"/>
                <a:cs typeface="Arial" panose="020B0604020202020204" pitchFamily="34" charset="0"/>
              </a:rPr>
              <a:t>2. Asset Management</a:t>
            </a:r>
          </a:p>
          <a:p>
            <a:pPr algn="ctr"/>
            <a:endParaRPr lang="en-NZ" sz="35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C1C43F2-FCCA-4E80-953D-2CF2675F3A97}"/>
              </a:ext>
            </a:extLst>
          </p:cNvPr>
          <p:cNvPicPr>
            <a:picLocks noChangeAspect="1"/>
          </p:cNvPicPr>
          <p:nvPr/>
        </p:nvPicPr>
        <p:blipFill>
          <a:blip r:embed="rId2"/>
          <a:stretch>
            <a:fillRect/>
          </a:stretch>
        </p:blipFill>
        <p:spPr>
          <a:xfrm>
            <a:off x="9491134" y="5842687"/>
            <a:ext cx="2497669" cy="674276"/>
          </a:xfrm>
          <a:prstGeom prst="rect">
            <a:avLst/>
          </a:prstGeom>
        </p:spPr>
      </p:pic>
    </p:spTree>
    <p:extLst>
      <p:ext uri="{BB962C8B-B14F-4D97-AF65-F5344CB8AC3E}">
        <p14:creationId xmlns:p14="http://schemas.microsoft.com/office/powerpoint/2010/main" val="112177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1054124" y="953432"/>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5" y="362507"/>
            <a:ext cx="6036689"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Asset Management – Key activities  </a:t>
            </a:r>
            <a:endParaRPr lang="en-NZ" sz="2400" b="1" dirty="0">
              <a:highlight>
                <a:srgbClr val="FFFF00"/>
              </a:highlight>
              <a:latin typeface="Arial" panose="020B0604020202020204" pitchFamily="34" charset="0"/>
              <a:cs typeface="Arial" panose="020B0604020202020204" pitchFamily="34" charset="0"/>
            </a:endParaRP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14</a:t>
            </a:fld>
            <a:endParaRPr lang="en-US" dirty="0">
              <a:latin typeface="Abadi Extra Light" panose="020B0204020104020204" pitchFamily="34" charset="0"/>
            </a:endParaRPr>
          </a:p>
        </p:txBody>
      </p:sp>
      <p:pic>
        <p:nvPicPr>
          <p:cNvPr id="26" name="Graphic 25" descr="Magnifying glass">
            <a:extLst>
              <a:ext uri="{FF2B5EF4-FFF2-40B4-BE49-F238E27FC236}">
                <a16:creationId xmlns:a16="http://schemas.microsoft.com/office/drawing/2014/main" id="{15C21081-BE5C-412C-977C-D13DF19A49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2517" y="1192888"/>
            <a:ext cx="385076" cy="385076"/>
          </a:xfrm>
          <a:prstGeom prst="rect">
            <a:avLst/>
          </a:prstGeom>
        </p:spPr>
      </p:pic>
      <p:sp>
        <p:nvSpPr>
          <p:cNvPr id="37" name="Footer Placeholder 2">
            <a:extLst>
              <a:ext uri="{FF2B5EF4-FFF2-40B4-BE49-F238E27FC236}">
                <a16:creationId xmlns:a16="http://schemas.microsoft.com/office/drawing/2014/main" id="{DF6D25C3-9F96-47FE-8068-F824B0607AAC}"/>
              </a:ext>
            </a:extLst>
          </p:cNvPr>
          <p:cNvSpPr>
            <a:spLocks noGrp="1"/>
          </p:cNvSpPr>
          <p:nvPr>
            <p:ph type="ftr" sz="quarter" idx="3"/>
          </p:nvPr>
        </p:nvSpPr>
        <p:spPr>
          <a:xfrm>
            <a:off x="3724903" y="6515408"/>
            <a:ext cx="4114800" cy="365125"/>
          </a:xfrm>
        </p:spPr>
        <p:txBody>
          <a:bodyPr wrap="none" lIns="0" tIns="0" rIns="0" bIns="0"/>
          <a:lstStyle/>
          <a:p>
            <a:pPr algn="r"/>
            <a:r>
              <a:rPr lang="en-NZ" sz="1000" spc="100" dirty="0">
                <a:solidFill>
                  <a:srgbClr val="03B2C4"/>
                </a:solidFill>
                <a:latin typeface="Arial" panose="020B0604020202020204" pitchFamily="34" charset="0"/>
                <a:cs typeface="Arial" panose="020B0604020202020204" pitchFamily="34" charset="0"/>
              </a:rPr>
              <a:t>IN CONFIDENCE - NOT GOVERNMENT POLICY</a:t>
            </a:r>
          </a:p>
        </p:txBody>
      </p:sp>
      <p:sp>
        <p:nvSpPr>
          <p:cNvPr id="38" name="TextBox 37">
            <a:extLst>
              <a:ext uri="{FF2B5EF4-FFF2-40B4-BE49-F238E27FC236}">
                <a16:creationId xmlns:a16="http://schemas.microsoft.com/office/drawing/2014/main" id="{F3CF7F38-F635-4355-9697-C3C798DDD857}"/>
              </a:ext>
            </a:extLst>
          </p:cNvPr>
          <p:cNvSpPr txBox="1"/>
          <p:nvPr/>
        </p:nvSpPr>
        <p:spPr>
          <a:xfrm>
            <a:off x="775099" y="889169"/>
            <a:ext cx="10413832" cy="5312352"/>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en-NZ" sz="2400" b="1" dirty="0"/>
              <a:t>National Three waters Code of Practice </a:t>
            </a:r>
            <a:r>
              <a:rPr lang="en-NZ" sz="2400" dirty="0"/>
              <a:t>for design and materials standards</a:t>
            </a:r>
          </a:p>
          <a:p>
            <a:pPr marL="342900" indent="-342900">
              <a:lnSpc>
                <a:spcPct val="150000"/>
              </a:lnSpc>
              <a:buFont typeface="Arial" panose="020B0604020202020204" pitchFamily="34" charset="0"/>
              <a:buChar char="•"/>
            </a:pPr>
            <a:r>
              <a:rPr lang="en-NZ" sz="2400" b="1" dirty="0"/>
              <a:t>National Level of Service and Performance Framework</a:t>
            </a:r>
          </a:p>
          <a:p>
            <a:pPr marL="285750" indent="-285750">
              <a:lnSpc>
                <a:spcPct val="150000"/>
              </a:lnSpc>
              <a:buFont typeface="Arial" panose="020B0604020202020204" pitchFamily="34" charset="0"/>
              <a:buChar char="•"/>
            </a:pPr>
            <a:r>
              <a:rPr lang="en-NZ" sz="2400" b="1" dirty="0"/>
              <a:t>Asset data standards </a:t>
            </a:r>
            <a:r>
              <a:rPr lang="en-NZ" sz="2400" dirty="0"/>
              <a:t>and process for </a:t>
            </a:r>
            <a:r>
              <a:rPr lang="en-NZ" sz="2400" b="1" dirty="0"/>
              <a:t>transition to Water entities</a:t>
            </a:r>
          </a:p>
          <a:p>
            <a:pPr marL="285750" indent="-285750">
              <a:lnSpc>
                <a:spcPct val="150000"/>
              </a:lnSpc>
              <a:buFont typeface="Arial" panose="020B0604020202020204" pitchFamily="34" charset="0"/>
              <a:buChar char="•"/>
            </a:pPr>
            <a:r>
              <a:rPr lang="en-NZ" sz="2400" b="1" dirty="0"/>
              <a:t>Investment Decision and Prioritisation Framework</a:t>
            </a:r>
          </a:p>
          <a:p>
            <a:pPr marL="285750" indent="-285750">
              <a:lnSpc>
                <a:spcPct val="150000"/>
              </a:lnSpc>
              <a:buFont typeface="Arial" panose="020B0604020202020204" pitchFamily="34" charset="0"/>
              <a:buChar char="•"/>
            </a:pPr>
            <a:r>
              <a:rPr lang="en-NZ" sz="2400" b="1" dirty="0"/>
              <a:t>Asset Management plan and infrastructure framework</a:t>
            </a:r>
          </a:p>
          <a:p>
            <a:pPr marL="285750" indent="-285750">
              <a:lnSpc>
                <a:spcPct val="150000"/>
              </a:lnSpc>
              <a:buFont typeface="Arial" panose="020B0604020202020204" pitchFamily="34" charset="0"/>
              <a:buChar char="•"/>
            </a:pPr>
            <a:r>
              <a:rPr lang="en-NZ" sz="2400" b="1" dirty="0"/>
              <a:t>Growth development, connection approvals Framework</a:t>
            </a:r>
          </a:p>
          <a:p>
            <a:pPr marL="285750" indent="-285750">
              <a:lnSpc>
                <a:spcPct val="150000"/>
              </a:lnSpc>
              <a:buFont typeface="Arial" panose="020B0604020202020204" pitchFamily="34" charset="0"/>
              <a:buChar char="•"/>
            </a:pPr>
            <a:r>
              <a:rPr lang="en-NZ" sz="2400" b="1" dirty="0"/>
              <a:t>Entity Draft AMP’s ready for consultation by June 2023</a:t>
            </a:r>
          </a:p>
          <a:p>
            <a:pPr marL="285750" indent="-285750">
              <a:lnSpc>
                <a:spcPct val="150000"/>
              </a:lnSpc>
              <a:buFont typeface="Arial" panose="020B0604020202020204" pitchFamily="34" charset="0"/>
              <a:buChar char="•"/>
            </a:pPr>
            <a:r>
              <a:rPr lang="en-NZ" sz="2400" b="1" dirty="0"/>
              <a:t>Entity AMPS finalised by June 2024</a:t>
            </a:r>
          </a:p>
          <a:p>
            <a:pPr marL="285750" indent="-285750">
              <a:lnSpc>
                <a:spcPct val="150000"/>
              </a:lnSpc>
              <a:buFont typeface="Arial" panose="020B0604020202020204" pitchFamily="34" charset="0"/>
              <a:buChar char="•"/>
            </a:pPr>
            <a:endParaRPr lang="en-NZ" dirty="0"/>
          </a:p>
          <a:p>
            <a:pPr marL="285750" indent="-285750">
              <a:lnSpc>
                <a:spcPct val="150000"/>
              </a:lnSpc>
              <a:buFont typeface="Arial" panose="020B0604020202020204" pitchFamily="34" charset="0"/>
              <a:buChar char="•"/>
            </a:pPr>
            <a:endParaRPr lang="en-NZ" dirty="0"/>
          </a:p>
        </p:txBody>
      </p:sp>
    </p:spTree>
    <p:extLst>
      <p:ext uri="{BB962C8B-B14F-4D97-AF65-F5344CB8AC3E}">
        <p14:creationId xmlns:p14="http://schemas.microsoft.com/office/powerpoint/2010/main" val="406490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3C4229-00A7-4E10-B2A7-518CDEF60AAE}"/>
              </a:ext>
            </a:extLst>
          </p:cNvPr>
          <p:cNvSpPr>
            <a:spLocks noGrp="1"/>
          </p:cNvSpPr>
          <p:nvPr>
            <p:ph type="sldNum" sz="quarter" idx="12"/>
          </p:nvPr>
        </p:nvSpPr>
        <p:spPr/>
        <p:txBody>
          <a:bodyPr/>
          <a:lstStyle/>
          <a:p>
            <a:fld id="{E4E3CED8-4B27-4CCC-9474-BC4D1D7C7B61}" type="slidenum">
              <a:rPr lang="en-NZ" smtClean="0"/>
              <a:t>15</a:t>
            </a:fld>
            <a:endParaRPr lang="en-NZ" dirty="0"/>
          </a:p>
        </p:txBody>
      </p:sp>
      <p:sp>
        <p:nvSpPr>
          <p:cNvPr id="4" name="Footer Placeholder 2">
            <a:extLst>
              <a:ext uri="{FF2B5EF4-FFF2-40B4-BE49-F238E27FC236}">
                <a16:creationId xmlns:a16="http://schemas.microsoft.com/office/drawing/2014/main" id="{7D150ABB-D8D1-4D23-8401-47A058C62DEC}"/>
              </a:ext>
            </a:extLst>
          </p:cNvPr>
          <p:cNvSpPr txBox="1">
            <a:spLocks/>
          </p:cNvSpPr>
          <p:nvPr/>
        </p:nvSpPr>
        <p:spPr>
          <a:xfrm>
            <a:off x="3724903" y="6515408"/>
            <a:ext cx="4114800" cy="365125"/>
          </a:xfrm>
          <a:prstGeom prst="rect">
            <a:avLst/>
          </a:prstGeom>
        </p:spPr>
        <p:txBody>
          <a:bodyPr wrap="none" lIns="0" tIns="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NZ" sz="1000" spc="100" dirty="0">
                <a:solidFill>
                  <a:srgbClr val="03B2C4"/>
                </a:solidFill>
                <a:latin typeface="Arial" panose="020B0604020202020204" pitchFamily="34" charset="0"/>
                <a:cs typeface="Arial" panose="020B0604020202020204" pitchFamily="34" charset="0"/>
              </a:rPr>
              <a:t>IN CONFIDENCE - NOT GOVERNMENT POLICY</a:t>
            </a:r>
          </a:p>
        </p:txBody>
      </p:sp>
      <p:pic>
        <p:nvPicPr>
          <p:cNvPr id="5" name="Picture 4">
            <a:extLst>
              <a:ext uri="{FF2B5EF4-FFF2-40B4-BE49-F238E27FC236}">
                <a16:creationId xmlns:a16="http://schemas.microsoft.com/office/drawing/2014/main" id="{32847DB6-F905-44B5-A1D0-6D9B4520E45E}"/>
              </a:ext>
            </a:extLst>
          </p:cNvPr>
          <p:cNvPicPr>
            <a:picLocks noChangeAspect="1"/>
          </p:cNvPicPr>
          <p:nvPr/>
        </p:nvPicPr>
        <p:blipFill>
          <a:blip r:embed="rId3"/>
          <a:stretch>
            <a:fillRect/>
          </a:stretch>
        </p:blipFill>
        <p:spPr>
          <a:xfrm>
            <a:off x="139757" y="136520"/>
            <a:ext cx="11927806" cy="6593427"/>
          </a:xfrm>
          <a:prstGeom prst="rect">
            <a:avLst/>
          </a:prstGeom>
        </p:spPr>
      </p:pic>
    </p:spTree>
    <p:extLst>
      <p:ext uri="{BB962C8B-B14F-4D97-AF65-F5344CB8AC3E}">
        <p14:creationId xmlns:p14="http://schemas.microsoft.com/office/powerpoint/2010/main" val="412501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825775-56FC-44CC-9B29-02EA914A6CEF}"/>
              </a:ext>
            </a:extLst>
          </p:cNvPr>
          <p:cNvSpPr/>
          <p:nvPr/>
        </p:nvSpPr>
        <p:spPr>
          <a:xfrm>
            <a:off x="0" y="5"/>
            <a:ext cx="12192834" cy="6857995"/>
          </a:xfrm>
          <a:prstGeom prst="rect">
            <a:avLst/>
          </a:prstGeom>
          <a:solidFill>
            <a:srgbClr val="287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p>
        </p:txBody>
      </p:sp>
      <p:sp>
        <p:nvSpPr>
          <p:cNvPr id="11" name="Rectangle 10">
            <a:extLst>
              <a:ext uri="{FF2B5EF4-FFF2-40B4-BE49-F238E27FC236}">
                <a16:creationId xmlns:a16="http://schemas.microsoft.com/office/drawing/2014/main" id="{027A89EE-FF7B-412E-8ADB-86AA02F1B5DA}"/>
              </a:ext>
            </a:extLst>
          </p:cNvPr>
          <p:cNvSpPr/>
          <p:nvPr/>
        </p:nvSpPr>
        <p:spPr>
          <a:xfrm>
            <a:off x="6554824" y="5534025"/>
            <a:ext cx="2983923" cy="134581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14" name="Rectangle 13">
            <a:extLst>
              <a:ext uri="{FF2B5EF4-FFF2-40B4-BE49-F238E27FC236}">
                <a16:creationId xmlns:a16="http://schemas.microsoft.com/office/drawing/2014/main" id="{4907E39D-372D-4EC7-A6F6-960A7C577414}"/>
              </a:ext>
            </a:extLst>
          </p:cNvPr>
          <p:cNvSpPr/>
          <p:nvPr/>
        </p:nvSpPr>
        <p:spPr>
          <a:xfrm>
            <a:off x="9291096" y="5534025"/>
            <a:ext cx="2895600" cy="134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24" name="TextBox 23">
            <a:extLst>
              <a:ext uri="{FF2B5EF4-FFF2-40B4-BE49-F238E27FC236}">
                <a16:creationId xmlns:a16="http://schemas.microsoft.com/office/drawing/2014/main" id="{0BE1CA61-085E-4437-B7D8-BEE7963E581C}"/>
              </a:ext>
            </a:extLst>
          </p:cNvPr>
          <p:cNvSpPr txBox="1"/>
          <p:nvPr/>
        </p:nvSpPr>
        <p:spPr>
          <a:xfrm>
            <a:off x="6944091" y="5913912"/>
            <a:ext cx="2070781" cy="602986"/>
          </a:xfrm>
          <a:prstGeom prst="rect">
            <a:avLst/>
          </a:prstGeom>
          <a:noFill/>
        </p:spPr>
        <p:txBody>
          <a:bodyPr wrap="square" rtlCol="0">
            <a:spAutoFit/>
          </a:bodyPr>
          <a:lstStyle/>
          <a:p>
            <a:pPr>
              <a:lnSpc>
                <a:spcPts val="2100"/>
              </a:lnSpc>
            </a:pPr>
            <a:r>
              <a:rPr lang="en-NZ" sz="1350" b="1" dirty="0">
                <a:latin typeface="Arial" panose="020B0604020202020204" pitchFamily="34" charset="0"/>
                <a:cs typeface="Arial" panose="020B0604020202020204" pitchFamily="34" charset="0"/>
              </a:rPr>
              <a:t>IN CONFIDENCE</a:t>
            </a:r>
          </a:p>
          <a:p>
            <a:pPr>
              <a:lnSpc>
                <a:spcPts val="2100"/>
              </a:lnSpc>
            </a:pPr>
            <a:r>
              <a:rPr lang="en-NZ" sz="1350" dirty="0">
                <a:latin typeface="Arial" panose="020B0604020202020204" pitchFamily="34" charset="0"/>
                <a:cs typeface="Arial" panose="020B0604020202020204" pitchFamily="34" charset="0"/>
              </a:rPr>
              <a:t>Not Government Policy</a:t>
            </a:r>
          </a:p>
        </p:txBody>
      </p:sp>
      <p:sp>
        <p:nvSpPr>
          <p:cNvPr id="30" name="TextBox 29">
            <a:extLst>
              <a:ext uri="{FF2B5EF4-FFF2-40B4-BE49-F238E27FC236}">
                <a16:creationId xmlns:a16="http://schemas.microsoft.com/office/drawing/2014/main" id="{7AD1A4D4-F0A9-42B1-A633-9FBDBBDA4853}"/>
              </a:ext>
            </a:extLst>
          </p:cNvPr>
          <p:cNvSpPr txBox="1"/>
          <p:nvPr/>
        </p:nvSpPr>
        <p:spPr>
          <a:xfrm>
            <a:off x="2580332" y="2451544"/>
            <a:ext cx="7031336" cy="1169551"/>
          </a:xfrm>
          <a:prstGeom prst="rect">
            <a:avLst/>
          </a:prstGeom>
          <a:noFill/>
        </p:spPr>
        <p:txBody>
          <a:bodyPr wrap="square" rtlCol="0">
            <a:spAutoFit/>
          </a:bodyPr>
          <a:lstStyle/>
          <a:p>
            <a:pPr algn="ctr"/>
            <a:r>
              <a:rPr lang="en-NZ" sz="3500" b="1" dirty="0">
                <a:solidFill>
                  <a:schemeClr val="bg1"/>
                </a:solidFill>
                <a:latin typeface="Arial" panose="020B0604020202020204" pitchFamily="34" charset="0"/>
                <a:cs typeface="Arial" panose="020B0604020202020204" pitchFamily="34" charset="0"/>
              </a:rPr>
              <a:t>3. Operations</a:t>
            </a:r>
          </a:p>
          <a:p>
            <a:pPr algn="ctr"/>
            <a:endParaRPr lang="en-NZ" sz="35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C1C43F2-FCCA-4E80-953D-2CF2675F3A97}"/>
              </a:ext>
            </a:extLst>
          </p:cNvPr>
          <p:cNvPicPr>
            <a:picLocks noChangeAspect="1"/>
          </p:cNvPicPr>
          <p:nvPr/>
        </p:nvPicPr>
        <p:blipFill>
          <a:blip r:embed="rId2"/>
          <a:stretch>
            <a:fillRect/>
          </a:stretch>
        </p:blipFill>
        <p:spPr>
          <a:xfrm>
            <a:off x="9491134" y="5842687"/>
            <a:ext cx="2497669" cy="674276"/>
          </a:xfrm>
          <a:prstGeom prst="rect">
            <a:avLst/>
          </a:prstGeom>
        </p:spPr>
      </p:pic>
    </p:spTree>
    <p:extLst>
      <p:ext uri="{BB962C8B-B14F-4D97-AF65-F5344CB8AC3E}">
        <p14:creationId xmlns:p14="http://schemas.microsoft.com/office/powerpoint/2010/main" val="408602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977175" y="889169"/>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5" y="362507"/>
            <a:ext cx="6036689"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Operations – Key activities  </a:t>
            </a:r>
            <a:endParaRPr lang="en-NZ" sz="2400" b="1" dirty="0">
              <a:highlight>
                <a:srgbClr val="FFFF00"/>
              </a:highlight>
              <a:latin typeface="Arial" panose="020B0604020202020204" pitchFamily="34" charset="0"/>
              <a:cs typeface="Arial" panose="020B0604020202020204" pitchFamily="34" charset="0"/>
            </a:endParaRP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17</a:t>
            </a:fld>
            <a:endParaRPr lang="en-US" dirty="0">
              <a:latin typeface="Abadi Extra Light" panose="020B0204020104020204" pitchFamily="34" charset="0"/>
            </a:endParaRPr>
          </a:p>
        </p:txBody>
      </p:sp>
      <p:pic>
        <p:nvPicPr>
          <p:cNvPr id="26" name="Graphic 25" descr="Magnifying glass">
            <a:extLst>
              <a:ext uri="{FF2B5EF4-FFF2-40B4-BE49-F238E27FC236}">
                <a16:creationId xmlns:a16="http://schemas.microsoft.com/office/drawing/2014/main" id="{15C21081-BE5C-412C-977C-D13DF19A49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2517" y="1192888"/>
            <a:ext cx="385076" cy="385076"/>
          </a:xfrm>
          <a:prstGeom prst="rect">
            <a:avLst/>
          </a:prstGeom>
        </p:spPr>
      </p:pic>
      <p:sp>
        <p:nvSpPr>
          <p:cNvPr id="37" name="Footer Placeholder 2">
            <a:extLst>
              <a:ext uri="{FF2B5EF4-FFF2-40B4-BE49-F238E27FC236}">
                <a16:creationId xmlns:a16="http://schemas.microsoft.com/office/drawing/2014/main" id="{DF6D25C3-9F96-47FE-8068-F824B0607AAC}"/>
              </a:ext>
            </a:extLst>
          </p:cNvPr>
          <p:cNvSpPr>
            <a:spLocks noGrp="1"/>
          </p:cNvSpPr>
          <p:nvPr>
            <p:ph type="ftr" sz="quarter" idx="3"/>
          </p:nvPr>
        </p:nvSpPr>
        <p:spPr>
          <a:xfrm>
            <a:off x="3724903" y="6515408"/>
            <a:ext cx="4114800" cy="365125"/>
          </a:xfrm>
        </p:spPr>
        <p:txBody>
          <a:bodyPr wrap="none" lIns="0" tIns="0" rIns="0" bIns="0"/>
          <a:lstStyle/>
          <a:p>
            <a:pPr algn="r"/>
            <a:r>
              <a:rPr lang="en-NZ" sz="1000" spc="100" dirty="0">
                <a:solidFill>
                  <a:srgbClr val="03B2C4"/>
                </a:solidFill>
                <a:latin typeface="Arial" panose="020B0604020202020204" pitchFamily="34" charset="0"/>
                <a:cs typeface="Arial" panose="020B0604020202020204" pitchFamily="34" charset="0"/>
              </a:rPr>
              <a:t>IN CONFIDENCE - NOT GOVERNMENT POLICY</a:t>
            </a:r>
          </a:p>
        </p:txBody>
      </p:sp>
      <p:sp>
        <p:nvSpPr>
          <p:cNvPr id="38" name="TextBox 37">
            <a:extLst>
              <a:ext uri="{FF2B5EF4-FFF2-40B4-BE49-F238E27FC236}">
                <a16:creationId xmlns:a16="http://schemas.microsoft.com/office/drawing/2014/main" id="{F3CF7F38-F635-4355-9697-C3C798DDD857}"/>
              </a:ext>
            </a:extLst>
          </p:cNvPr>
          <p:cNvSpPr txBox="1"/>
          <p:nvPr/>
        </p:nvSpPr>
        <p:spPr>
          <a:xfrm>
            <a:off x="775099" y="889169"/>
            <a:ext cx="11161977" cy="4527521"/>
          </a:xfrm>
          <a:prstGeom prst="rect">
            <a:avLst/>
          </a:prstGeom>
          <a:noFill/>
        </p:spPr>
        <p:txBody>
          <a:bodyPr wrap="square" rtlCol="0" anchor="t">
            <a:spAutoFit/>
          </a:bodyPr>
          <a:lstStyle/>
          <a:p>
            <a:pPr marL="285750" indent="-285750" fontAlgn="ctr">
              <a:lnSpc>
                <a:spcPct val="150000"/>
              </a:lnSpc>
              <a:buFont typeface="Arial" panose="020B0604020202020204" pitchFamily="34" charset="0"/>
              <a:buChar char="•"/>
            </a:pPr>
            <a:r>
              <a:rPr lang="en-NZ" sz="2200" dirty="0"/>
              <a:t>3 Waters </a:t>
            </a:r>
            <a:r>
              <a:rPr lang="en-NZ" sz="2200" b="1" dirty="0"/>
              <a:t>Compliance Readiness Framework </a:t>
            </a:r>
            <a:r>
              <a:rPr lang="en-NZ" sz="2200" dirty="0"/>
              <a:t> </a:t>
            </a:r>
          </a:p>
          <a:p>
            <a:pPr marL="285750" indent="-285750" fontAlgn="ctr">
              <a:lnSpc>
                <a:spcPct val="150000"/>
              </a:lnSpc>
              <a:buFont typeface="Arial" panose="020B0604020202020204" pitchFamily="34" charset="0"/>
              <a:buChar char="•"/>
            </a:pPr>
            <a:r>
              <a:rPr lang="en-NZ" sz="2200" b="1" dirty="0"/>
              <a:t>National Framework - Consents </a:t>
            </a:r>
            <a:r>
              <a:rPr lang="en-NZ" sz="2200" dirty="0"/>
              <a:t>Governance  </a:t>
            </a:r>
          </a:p>
          <a:p>
            <a:pPr marL="285750" indent="-285750" fontAlgn="ctr">
              <a:lnSpc>
                <a:spcPct val="150000"/>
              </a:lnSpc>
              <a:buFont typeface="Arial" panose="020B0604020202020204" pitchFamily="34" charset="0"/>
              <a:buChar char="•"/>
            </a:pPr>
            <a:r>
              <a:rPr lang="en-NZ" sz="2200" b="1" dirty="0"/>
              <a:t>National Guideline </a:t>
            </a:r>
            <a:r>
              <a:rPr lang="en-NZ" sz="2200" dirty="0"/>
              <a:t>- Alignment / Extn. of 3 </a:t>
            </a:r>
            <a:r>
              <a:rPr lang="en-NZ" sz="2200" b="1" dirty="0"/>
              <a:t>Waters Contracts​ </a:t>
            </a:r>
          </a:p>
          <a:p>
            <a:pPr marL="285750" indent="-285750" fontAlgn="ctr">
              <a:lnSpc>
                <a:spcPct val="150000"/>
              </a:lnSpc>
              <a:buFont typeface="Arial" panose="020B0604020202020204" pitchFamily="34" charset="0"/>
              <a:buChar char="•"/>
            </a:pPr>
            <a:r>
              <a:rPr lang="en-NZ" sz="2200" b="1" dirty="0"/>
              <a:t>National Guideline - Procurement</a:t>
            </a:r>
            <a:r>
              <a:rPr lang="en-NZ" sz="2200" dirty="0"/>
              <a:t> 3W Services &amp; Infrastructure </a:t>
            </a:r>
          </a:p>
          <a:p>
            <a:pPr marL="285750" indent="-285750" fontAlgn="ctr">
              <a:lnSpc>
                <a:spcPct val="150000"/>
              </a:lnSpc>
              <a:buFont typeface="Arial" panose="020B0604020202020204" pitchFamily="34" charset="0"/>
              <a:buChar char="•"/>
            </a:pPr>
            <a:r>
              <a:rPr lang="en-NZ" sz="2200" b="1" dirty="0"/>
              <a:t>Bio-Solids Management </a:t>
            </a:r>
            <a:r>
              <a:rPr lang="en-NZ" sz="2200" dirty="0"/>
              <a:t>- Schedule of Existing Arrangements ​ </a:t>
            </a:r>
          </a:p>
          <a:p>
            <a:pPr marL="285750" indent="-285750" fontAlgn="ctr">
              <a:lnSpc>
                <a:spcPct val="150000"/>
              </a:lnSpc>
              <a:buFont typeface="Arial" panose="020B0604020202020204" pitchFamily="34" charset="0"/>
              <a:buChar char="•"/>
            </a:pPr>
            <a:r>
              <a:rPr lang="en-NZ" sz="2200" b="1" dirty="0"/>
              <a:t>Commercial Agreements</a:t>
            </a:r>
            <a:r>
              <a:rPr lang="en-NZ" sz="2200" dirty="0"/>
              <a:t> (e.g. Water and Trade Waste)</a:t>
            </a:r>
          </a:p>
          <a:p>
            <a:pPr marL="285750" indent="-285750" fontAlgn="ctr">
              <a:lnSpc>
                <a:spcPct val="150000"/>
              </a:lnSpc>
              <a:buFont typeface="Arial" panose="020B0604020202020204" pitchFamily="34" charset="0"/>
              <a:buChar char="•"/>
            </a:pPr>
            <a:r>
              <a:rPr lang="en-NZ" sz="2200" b="1" dirty="0"/>
              <a:t>National Laboratory and Sampling Services</a:t>
            </a:r>
            <a:r>
              <a:rPr lang="en-NZ" sz="2200" dirty="0"/>
              <a:t> (LSS) Schedule​ </a:t>
            </a:r>
          </a:p>
          <a:p>
            <a:pPr marL="285750" indent="-285750" fontAlgn="ctr">
              <a:lnSpc>
                <a:spcPct val="150000"/>
              </a:lnSpc>
              <a:buFont typeface="Arial" panose="020B0604020202020204" pitchFamily="34" charset="0"/>
              <a:buChar char="•"/>
            </a:pPr>
            <a:r>
              <a:rPr lang="en-NZ" sz="2200" b="1" dirty="0"/>
              <a:t>Non-Standard Operations</a:t>
            </a:r>
            <a:r>
              <a:rPr lang="en-NZ" sz="2200" dirty="0"/>
              <a:t> - Stocktake and </a:t>
            </a:r>
            <a:r>
              <a:rPr lang="en-NZ" sz="2200" b="1" dirty="0"/>
              <a:t>Management Framework</a:t>
            </a:r>
          </a:p>
          <a:p>
            <a:pPr marL="285750" indent="-285750">
              <a:lnSpc>
                <a:spcPct val="150000"/>
              </a:lnSpc>
              <a:buFont typeface="Arial" panose="020B0604020202020204" pitchFamily="34" charset="0"/>
              <a:buChar char="•"/>
            </a:pPr>
            <a:endParaRPr lang="en-NZ" dirty="0"/>
          </a:p>
        </p:txBody>
      </p:sp>
    </p:spTree>
    <p:extLst>
      <p:ext uri="{BB962C8B-B14F-4D97-AF65-F5344CB8AC3E}">
        <p14:creationId xmlns:p14="http://schemas.microsoft.com/office/powerpoint/2010/main" val="278636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1054124" y="953432"/>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5" y="362507"/>
            <a:ext cx="6036689"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Operations – Key activities  </a:t>
            </a:r>
            <a:endParaRPr lang="en-NZ" sz="2400" b="1" dirty="0">
              <a:highlight>
                <a:srgbClr val="FFFF00"/>
              </a:highlight>
              <a:latin typeface="Arial" panose="020B0604020202020204" pitchFamily="34" charset="0"/>
              <a:cs typeface="Arial" panose="020B0604020202020204" pitchFamily="34" charset="0"/>
            </a:endParaRP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18</a:t>
            </a:fld>
            <a:endParaRPr lang="en-US" dirty="0">
              <a:latin typeface="Abadi Extra Light" panose="020B0204020104020204" pitchFamily="34" charset="0"/>
            </a:endParaRPr>
          </a:p>
        </p:txBody>
      </p:sp>
      <p:pic>
        <p:nvPicPr>
          <p:cNvPr id="26" name="Graphic 25" descr="Magnifying glass">
            <a:extLst>
              <a:ext uri="{FF2B5EF4-FFF2-40B4-BE49-F238E27FC236}">
                <a16:creationId xmlns:a16="http://schemas.microsoft.com/office/drawing/2014/main" id="{15C21081-BE5C-412C-977C-D13DF19A49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2517" y="1192888"/>
            <a:ext cx="385076" cy="385076"/>
          </a:xfrm>
          <a:prstGeom prst="rect">
            <a:avLst/>
          </a:prstGeom>
        </p:spPr>
      </p:pic>
      <p:sp>
        <p:nvSpPr>
          <p:cNvPr id="37" name="Footer Placeholder 2">
            <a:extLst>
              <a:ext uri="{FF2B5EF4-FFF2-40B4-BE49-F238E27FC236}">
                <a16:creationId xmlns:a16="http://schemas.microsoft.com/office/drawing/2014/main" id="{DF6D25C3-9F96-47FE-8068-F824B0607AAC}"/>
              </a:ext>
            </a:extLst>
          </p:cNvPr>
          <p:cNvSpPr>
            <a:spLocks noGrp="1"/>
          </p:cNvSpPr>
          <p:nvPr>
            <p:ph type="ftr" sz="quarter" idx="3"/>
          </p:nvPr>
        </p:nvSpPr>
        <p:spPr>
          <a:xfrm>
            <a:off x="3724903" y="6515408"/>
            <a:ext cx="4114800" cy="365125"/>
          </a:xfrm>
        </p:spPr>
        <p:txBody>
          <a:bodyPr wrap="none" lIns="0" tIns="0" rIns="0" bIns="0"/>
          <a:lstStyle/>
          <a:p>
            <a:pPr algn="r"/>
            <a:r>
              <a:rPr lang="en-NZ" sz="1000" spc="100" dirty="0">
                <a:solidFill>
                  <a:srgbClr val="03B2C4"/>
                </a:solidFill>
                <a:latin typeface="Arial" panose="020B0604020202020204" pitchFamily="34" charset="0"/>
                <a:cs typeface="Arial" panose="020B0604020202020204" pitchFamily="34" charset="0"/>
              </a:rPr>
              <a:t>IN CONFIDENCE - NOT GOVERNMENT POLICY</a:t>
            </a:r>
          </a:p>
        </p:txBody>
      </p:sp>
      <p:sp>
        <p:nvSpPr>
          <p:cNvPr id="38" name="TextBox 37">
            <a:extLst>
              <a:ext uri="{FF2B5EF4-FFF2-40B4-BE49-F238E27FC236}">
                <a16:creationId xmlns:a16="http://schemas.microsoft.com/office/drawing/2014/main" id="{F3CF7F38-F635-4355-9697-C3C798DDD857}"/>
              </a:ext>
            </a:extLst>
          </p:cNvPr>
          <p:cNvSpPr txBox="1"/>
          <p:nvPr/>
        </p:nvSpPr>
        <p:spPr>
          <a:xfrm>
            <a:off x="775099" y="889169"/>
            <a:ext cx="11161977" cy="4435189"/>
          </a:xfrm>
          <a:prstGeom prst="rect">
            <a:avLst/>
          </a:prstGeom>
          <a:noFill/>
        </p:spPr>
        <p:txBody>
          <a:bodyPr wrap="square" rtlCol="0" anchor="t">
            <a:spAutoFit/>
          </a:bodyPr>
          <a:lstStyle/>
          <a:p>
            <a:pPr marL="285750" indent="-285750" fontAlgn="ctr">
              <a:lnSpc>
                <a:spcPct val="150000"/>
              </a:lnSpc>
              <a:buFont typeface="Arial" panose="020B0604020202020204" pitchFamily="34" charset="0"/>
              <a:buChar char="•"/>
            </a:pPr>
            <a:r>
              <a:rPr lang="en-NZ" sz="2200" b="1" dirty="0"/>
              <a:t>Operating Technology </a:t>
            </a:r>
            <a:r>
              <a:rPr lang="en-NZ" sz="2200" dirty="0"/>
              <a:t>- SCADA / Telemetry Operations Requirements</a:t>
            </a:r>
          </a:p>
          <a:p>
            <a:pPr marL="285750" indent="-285750" fontAlgn="ctr">
              <a:lnSpc>
                <a:spcPct val="150000"/>
              </a:lnSpc>
              <a:buFont typeface="Arial" panose="020B0604020202020204" pitchFamily="34" charset="0"/>
              <a:buChar char="•"/>
            </a:pPr>
            <a:r>
              <a:rPr lang="en-NZ" sz="2200" b="1" dirty="0"/>
              <a:t>National Pro-Forma for SLAs </a:t>
            </a:r>
          </a:p>
          <a:p>
            <a:pPr marL="285750" indent="-285750" fontAlgn="ctr">
              <a:lnSpc>
                <a:spcPct val="150000"/>
              </a:lnSpc>
              <a:buFont typeface="Arial" panose="020B0604020202020204" pitchFamily="34" charset="0"/>
              <a:buChar char="•"/>
            </a:pPr>
            <a:r>
              <a:rPr lang="en-NZ" sz="2200" dirty="0"/>
              <a:t>Develop </a:t>
            </a:r>
            <a:r>
              <a:rPr lang="en-NZ" sz="2200" b="1" dirty="0"/>
              <a:t>Framework for H&amp;S and Environmental </a:t>
            </a:r>
            <a:r>
              <a:rPr lang="en-NZ" sz="2200" dirty="0"/>
              <a:t>reporting</a:t>
            </a:r>
          </a:p>
          <a:p>
            <a:pPr marL="285750" indent="-285750" fontAlgn="ctr">
              <a:lnSpc>
                <a:spcPct val="150000"/>
              </a:lnSpc>
              <a:buFont typeface="Arial" panose="020B0604020202020204" pitchFamily="34" charset="0"/>
              <a:buChar char="•"/>
            </a:pPr>
            <a:r>
              <a:rPr lang="en-NZ" sz="2200" b="1" dirty="0"/>
              <a:t>Quality Management systems</a:t>
            </a:r>
          </a:p>
          <a:p>
            <a:pPr marL="285750" indent="-285750" fontAlgn="ctr">
              <a:lnSpc>
                <a:spcPct val="150000"/>
              </a:lnSpc>
              <a:buFont typeface="Arial" panose="020B0604020202020204" pitchFamily="34" charset="0"/>
              <a:buChar char="•"/>
            </a:pPr>
            <a:r>
              <a:rPr lang="en-NZ" sz="2200" b="1" dirty="0"/>
              <a:t>Emergency / Risk Management Processes </a:t>
            </a:r>
          </a:p>
          <a:p>
            <a:pPr marL="285750" indent="-285750" fontAlgn="ctr">
              <a:lnSpc>
                <a:spcPct val="150000"/>
              </a:lnSpc>
              <a:buFont typeface="Arial" panose="020B0604020202020204" pitchFamily="34" charset="0"/>
              <a:buChar char="•"/>
            </a:pPr>
            <a:r>
              <a:rPr lang="en-NZ" sz="2200" b="1" dirty="0"/>
              <a:t>Entity Operations Model / Cut over Plan</a:t>
            </a:r>
          </a:p>
          <a:p>
            <a:pPr marL="285750" indent="-285750" fontAlgn="ctr">
              <a:lnSpc>
                <a:spcPct val="150000"/>
              </a:lnSpc>
              <a:buFont typeface="Arial" panose="020B0604020202020204" pitchFamily="34" charset="0"/>
              <a:buChar char="•"/>
            </a:pPr>
            <a:endParaRPr lang="en-NZ" sz="2200" dirty="0"/>
          </a:p>
          <a:p>
            <a:pPr>
              <a:lnSpc>
                <a:spcPct val="150000"/>
              </a:lnSpc>
            </a:pPr>
            <a:endParaRPr lang="en-NZ" dirty="0"/>
          </a:p>
          <a:p>
            <a:pPr marL="285750" indent="-285750">
              <a:lnSpc>
                <a:spcPct val="150000"/>
              </a:lnSpc>
              <a:buFont typeface="Arial" panose="020B0604020202020204" pitchFamily="34" charset="0"/>
              <a:buChar char="•"/>
            </a:pPr>
            <a:endParaRPr lang="en-NZ" dirty="0"/>
          </a:p>
        </p:txBody>
      </p:sp>
    </p:spTree>
    <p:extLst>
      <p:ext uri="{BB962C8B-B14F-4D97-AF65-F5344CB8AC3E}">
        <p14:creationId xmlns:p14="http://schemas.microsoft.com/office/powerpoint/2010/main" val="389829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AC359B8-2599-E249-B2D7-B8E647261505}"/>
              </a:ext>
            </a:extLst>
          </p:cNvPr>
          <p:cNvGraphicFramePr>
            <a:graphicFrameLocks noGrp="1"/>
          </p:cNvGraphicFramePr>
          <p:nvPr>
            <p:extLst/>
          </p:nvPr>
        </p:nvGraphicFramePr>
        <p:xfrm>
          <a:off x="208349" y="452392"/>
          <a:ext cx="11852227" cy="5643456"/>
        </p:xfrm>
        <a:graphic>
          <a:graphicData uri="http://schemas.openxmlformats.org/drawingml/2006/table">
            <a:tbl>
              <a:tblPr firstRow="1" bandRow="1">
                <a:tableStyleId>{5940675A-B579-460E-94D1-54222C63F5DA}</a:tableStyleId>
              </a:tblPr>
              <a:tblGrid>
                <a:gridCol w="338540">
                  <a:extLst>
                    <a:ext uri="{9D8B030D-6E8A-4147-A177-3AD203B41FA5}">
                      <a16:colId xmlns:a16="http://schemas.microsoft.com/office/drawing/2014/main" val="1707832819"/>
                    </a:ext>
                  </a:extLst>
                </a:gridCol>
                <a:gridCol w="3009721">
                  <a:extLst>
                    <a:ext uri="{9D8B030D-6E8A-4147-A177-3AD203B41FA5}">
                      <a16:colId xmlns:a16="http://schemas.microsoft.com/office/drawing/2014/main" val="336484355"/>
                    </a:ext>
                  </a:extLst>
                </a:gridCol>
                <a:gridCol w="466561">
                  <a:extLst>
                    <a:ext uri="{9D8B030D-6E8A-4147-A177-3AD203B41FA5}">
                      <a16:colId xmlns:a16="http://schemas.microsoft.com/office/drawing/2014/main" val="4233158570"/>
                    </a:ext>
                  </a:extLst>
                </a:gridCol>
                <a:gridCol w="724744">
                  <a:extLst>
                    <a:ext uri="{9D8B030D-6E8A-4147-A177-3AD203B41FA5}">
                      <a16:colId xmlns:a16="http://schemas.microsoft.com/office/drawing/2014/main" val="3331014503"/>
                    </a:ext>
                  </a:extLst>
                </a:gridCol>
                <a:gridCol w="261530">
                  <a:extLst>
                    <a:ext uri="{9D8B030D-6E8A-4147-A177-3AD203B41FA5}">
                      <a16:colId xmlns:a16="http://schemas.microsoft.com/office/drawing/2014/main" val="3451468535"/>
                    </a:ext>
                  </a:extLst>
                </a:gridCol>
                <a:gridCol w="466561">
                  <a:extLst>
                    <a:ext uri="{9D8B030D-6E8A-4147-A177-3AD203B41FA5}">
                      <a16:colId xmlns:a16="http://schemas.microsoft.com/office/drawing/2014/main" val="3052470892"/>
                    </a:ext>
                  </a:extLst>
                </a:gridCol>
                <a:gridCol w="466561">
                  <a:extLst>
                    <a:ext uri="{9D8B030D-6E8A-4147-A177-3AD203B41FA5}">
                      <a16:colId xmlns:a16="http://schemas.microsoft.com/office/drawing/2014/main" val="2684212780"/>
                    </a:ext>
                  </a:extLst>
                </a:gridCol>
                <a:gridCol w="466561">
                  <a:extLst>
                    <a:ext uri="{9D8B030D-6E8A-4147-A177-3AD203B41FA5}">
                      <a16:colId xmlns:a16="http://schemas.microsoft.com/office/drawing/2014/main" val="3818862475"/>
                    </a:ext>
                  </a:extLst>
                </a:gridCol>
                <a:gridCol w="466561">
                  <a:extLst>
                    <a:ext uri="{9D8B030D-6E8A-4147-A177-3AD203B41FA5}">
                      <a16:colId xmlns:a16="http://schemas.microsoft.com/office/drawing/2014/main" val="3446889792"/>
                    </a:ext>
                  </a:extLst>
                </a:gridCol>
                <a:gridCol w="466561">
                  <a:extLst>
                    <a:ext uri="{9D8B030D-6E8A-4147-A177-3AD203B41FA5}">
                      <a16:colId xmlns:a16="http://schemas.microsoft.com/office/drawing/2014/main" val="2561685570"/>
                    </a:ext>
                  </a:extLst>
                </a:gridCol>
                <a:gridCol w="466561">
                  <a:extLst>
                    <a:ext uri="{9D8B030D-6E8A-4147-A177-3AD203B41FA5}">
                      <a16:colId xmlns:a16="http://schemas.microsoft.com/office/drawing/2014/main" val="2596586426"/>
                    </a:ext>
                  </a:extLst>
                </a:gridCol>
                <a:gridCol w="466561">
                  <a:extLst>
                    <a:ext uri="{9D8B030D-6E8A-4147-A177-3AD203B41FA5}">
                      <a16:colId xmlns:a16="http://schemas.microsoft.com/office/drawing/2014/main" val="1214447238"/>
                    </a:ext>
                  </a:extLst>
                </a:gridCol>
                <a:gridCol w="466561">
                  <a:extLst>
                    <a:ext uri="{9D8B030D-6E8A-4147-A177-3AD203B41FA5}">
                      <a16:colId xmlns:a16="http://schemas.microsoft.com/office/drawing/2014/main" val="3881980222"/>
                    </a:ext>
                  </a:extLst>
                </a:gridCol>
                <a:gridCol w="466561">
                  <a:extLst>
                    <a:ext uri="{9D8B030D-6E8A-4147-A177-3AD203B41FA5}">
                      <a16:colId xmlns:a16="http://schemas.microsoft.com/office/drawing/2014/main" val="545680900"/>
                    </a:ext>
                  </a:extLst>
                </a:gridCol>
                <a:gridCol w="466561">
                  <a:extLst>
                    <a:ext uri="{9D8B030D-6E8A-4147-A177-3AD203B41FA5}">
                      <a16:colId xmlns:a16="http://schemas.microsoft.com/office/drawing/2014/main" val="751006522"/>
                    </a:ext>
                  </a:extLst>
                </a:gridCol>
                <a:gridCol w="466561">
                  <a:extLst>
                    <a:ext uri="{9D8B030D-6E8A-4147-A177-3AD203B41FA5}">
                      <a16:colId xmlns:a16="http://schemas.microsoft.com/office/drawing/2014/main" val="3025264346"/>
                    </a:ext>
                  </a:extLst>
                </a:gridCol>
                <a:gridCol w="959480">
                  <a:extLst>
                    <a:ext uri="{9D8B030D-6E8A-4147-A177-3AD203B41FA5}">
                      <a16:colId xmlns:a16="http://schemas.microsoft.com/office/drawing/2014/main" val="3200703485"/>
                    </a:ext>
                  </a:extLst>
                </a:gridCol>
                <a:gridCol w="959480">
                  <a:extLst>
                    <a:ext uri="{9D8B030D-6E8A-4147-A177-3AD203B41FA5}">
                      <a16:colId xmlns:a16="http://schemas.microsoft.com/office/drawing/2014/main" val="2469794774"/>
                    </a:ext>
                  </a:extLst>
                </a:gridCol>
              </a:tblGrid>
              <a:tr h="186709">
                <a:tc>
                  <a:txBody>
                    <a:bodyPr/>
                    <a:lstStyle/>
                    <a:p>
                      <a:pPr algn="l" fontAlgn="b"/>
                      <a:endParaRPr lang="en-NZ" sz="900" b="0" i="0" u="none" strike="noStrike" dirty="0">
                        <a:solidFill>
                          <a:schemeClr val="tx1"/>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chemeClr val="tx1"/>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9129936"/>
                  </a:ext>
                </a:extLst>
              </a:tr>
              <a:tr h="186709">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NZ" sz="900" b="0" i="0" u="none" strike="noStrike" dirty="0">
                        <a:solidFill>
                          <a:schemeClr val="tx1"/>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chemeClr val="tx1"/>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7135929"/>
                  </a:ext>
                </a:extLst>
              </a:tr>
              <a:tr h="186709">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NZ" sz="900" b="0" i="0" u="none" strike="noStrike" dirty="0">
                          <a:solidFill>
                            <a:schemeClr val="tx1"/>
                          </a:solidFill>
                          <a:effectLst/>
                          <a:latin typeface="+mn-lt"/>
                        </a:rPr>
                        <a:t>NTU request to TLA CEs for TRG and technical workstream members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r>
                        <a:rPr lang="en-NZ" sz="900" b="0" i="0" u="none" strike="noStrike">
                          <a:solidFill>
                            <a:schemeClr val="tx1"/>
                          </a:solidFill>
                          <a:effectLst/>
                          <a:latin typeface="+mn-lt"/>
                        </a:rPr>
                        <a:t>AM Transition Reference Group (</a:t>
                      </a:r>
                      <a:r>
                        <a:rPr lang="en-NZ" sz="900" b="0" i="0" u="none" strike="noStrike" err="1">
                          <a:solidFill>
                            <a:schemeClr val="tx1"/>
                          </a:solidFill>
                          <a:effectLst/>
                          <a:latin typeface="+mn-lt"/>
                        </a:rPr>
                        <a:t>TRG</a:t>
                      </a:r>
                      <a:r>
                        <a:rPr lang="en-NZ" sz="900" b="0" i="0" u="none" strike="noStrike">
                          <a:solidFill>
                            <a:schemeClr val="tx1"/>
                          </a:solidFill>
                          <a:effectLst/>
                          <a:latin typeface="+mn-lt"/>
                        </a:rPr>
                        <a:t>) - Terms of Reference</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0242290"/>
                  </a:ext>
                </a:extLst>
              </a:tr>
              <a:tr h="186709">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NZ" sz="900" b="0" i="0" u="none" strike="noStrike" dirty="0">
                          <a:solidFill>
                            <a:schemeClr val="tx1"/>
                          </a:solidFill>
                          <a:effectLst/>
                          <a:latin typeface="+mn-lt"/>
                        </a:rPr>
                        <a:t>AMOS Transition Reference Group (TRG) - Terms of Reference</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r>
                        <a:rPr lang="en-NZ" sz="900" b="0" i="0" u="none" strike="noStrike">
                          <a:solidFill>
                            <a:schemeClr val="tx1"/>
                          </a:solidFill>
                          <a:effectLst/>
                          <a:latin typeface="+mn-lt"/>
                        </a:rPr>
                        <a:t>TLA CEs request for Technical Working Group members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728265"/>
                  </a:ext>
                </a:extLst>
              </a:tr>
              <a:tr h="145378">
                <a:tc>
                  <a:txBody>
                    <a:bodyPr/>
                    <a:lstStyle/>
                    <a:p>
                      <a:pPr algn="l" fontAlgn="b"/>
                      <a:endParaRPr lang="en-NZ" sz="900" b="0" i="0" u="none" strike="noStrike" dirty="0">
                        <a:solidFill>
                          <a:schemeClr val="tx1"/>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NZ" sz="900" b="1" i="0" u="none" strike="noStrike" dirty="0">
                        <a:solidFill>
                          <a:schemeClr val="tx1"/>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500260"/>
                  </a:ext>
                </a:extLst>
              </a:tr>
              <a:tr h="186709">
                <a:tc>
                  <a:txBody>
                    <a:bodyPr/>
                    <a:lstStyle/>
                    <a:p>
                      <a:pPr algn="l" fontAlgn="b"/>
                      <a:endParaRPr lang="en-NZ" sz="1050" b="0" i="0" u="none" strike="noStrike" dirty="0">
                        <a:solidFill>
                          <a:schemeClr val="tx1"/>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NZ" sz="1050" b="1" i="0" u="none" strike="noStrike" kern="1200" dirty="0">
                          <a:solidFill>
                            <a:srgbClr val="5D2884"/>
                          </a:solidFill>
                          <a:effectLst/>
                          <a:latin typeface="+mn-lt"/>
                          <a:ea typeface="+mn-ea"/>
                          <a:cs typeface="+mn-cs"/>
                        </a:rPr>
                        <a:t>National technical workstream</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0404471"/>
                  </a:ext>
                </a:extLst>
              </a:tr>
              <a:tr h="186709">
                <a:tc>
                  <a:txBody>
                    <a:bodyPr/>
                    <a:lstStyle/>
                    <a:p>
                      <a:pPr algn="ctr" fontAlgn="b"/>
                      <a:r>
                        <a:rPr lang="en-NZ" sz="900" b="0" i="0" u="none" strike="noStrike" dirty="0">
                          <a:solidFill>
                            <a:schemeClr val="tx1"/>
                          </a:solidFill>
                          <a:effectLst/>
                          <a:latin typeface="+mn-lt"/>
                        </a:rPr>
                        <a:t>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Operations Compliance Risks – Status Schedule​</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700086"/>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1000" b="0" i="0" u="none" strike="noStrike" dirty="0">
                          <a:solidFill>
                            <a:srgbClr val="000000"/>
                          </a:solidFill>
                          <a:effectLst/>
                          <a:latin typeface="Calibri" panose="020F0502020204030204" pitchFamily="34" charset="0"/>
                        </a:rPr>
                        <a:t>3</a:t>
                      </a:r>
                      <a:r>
                        <a:rPr lang="en-NZ" sz="900" b="0" i="0" u="none" strike="noStrike" dirty="0">
                          <a:solidFill>
                            <a:srgbClr val="000000"/>
                          </a:solidFill>
                          <a:effectLst/>
                          <a:latin typeface="Calibri" panose="020F0502020204030204" pitchFamily="34" charset="0"/>
                        </a:rPr>
                        <a:t> Waters Compliance Readiness Framework</a:t>
                      </a:r>
                      <a:r>
                        <a:rPr lang="en-NZ" sz="1000" b="0" i="0" u="none" strike="noStrike" dirty="0">
                          <a:solidFill>
                            <a:srgbClr val="000000"/>
                          </a:solidFill>
                          <a:effectLst/>
                          <a:latin typeface="Calibri" panose="020F0502020204030204" pitchFamily="34" charset="0"/>
                        </a:rPr>
                        <a:t>  </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7683269"/>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National Framework - Consents Governance</a:t>
                      </a:r>
                      <a:r>
                        <a:rPr lang="en-NZ" sz="1000" b="0" i="0" u="none" strike="noStrike" dirty="0">
                          <a:solidFill>
                            <a:srgbClr val="000000"/>
                          </a:solidFill>
                          <a:effectLst/>
                          <a:latin typeface="Calibri" panose="020F0502020204030204" pitchFamily="34" charset="0"/>
                        </a:rPr>
                        <a:t>  </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8848324"/>
                  </a:ext>
                </a:extLst>
              </a:tr>
              <a:tr h="222528">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Schedule of 3 Waters Contracts  </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6050273"/>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National Guideline - Alignment / Extn. of 3 Waters Contracts​ </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0952638"/>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National Guideline - Procurement 3W Services &amp; Infrastructure </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551409"/>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Bio-Solids Management - Schedule of Existing Arrangements ​ </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629189"/>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Commercial Agreements (e.g. Water and Trade Waste)</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7043905"/>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National Laboratory and Sampling Services (LSS) Schedule​ </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8168823"/>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10.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a:rPr>
                        <a:t>Non-Standard Operations - Stocktake </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5491171"/>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11.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SCADA / Telemetry Operations Requirements (for D&amp;D) </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6538305"/>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12.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National Pro-Forma for SLAs </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1089667"/>
                  </a:ext>
                </a:extLst>
              </a:tr>
              <a:tr h="186709">
                <a:tc>
                  <a:txBody>
                    <a:bodyPr/>
                    <a:lstStyle/>
                    <a:p>
                      <a:pPr marL="0" algn="ctr" defTabSz="914400" rtl="0" eaLnBrk="1" fontAlgn="b" latinLnBrk="0" hangingPunct="1"/>
                      <a:endParaRPr lang="en-NZ" sz="900" b="0" i="0" u="none" strike="noStrike" kern="1200" dirty="0">
                        <a:solidFill>
                          <a:schemeClr val="tx1"/>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050" b="1" i="0" u="none" strike="noStrike" kern="1200" dirty="0">
                          <a:solidFill>
                            <a:srgbClr val="5D2884"/>
                          </a:solidFill>
                          <a:effectLst/>
                          <a:latin typeface="+mn-lt"/>
                          <a:ea typeface="+mn-ea"/>
                          <a:cs typeface="+mn-cs"/>
                        </a:rPr>
                        <a:t>Entity </a:t>
                      </a:r>
                      <a:r>
                        <a:rPr lang="en-NZ" sz="1050" b="1" i="0" u="none" strike="noStrike" kern="1200" dirty="0">
                          <a:solidFill>
                            <a:srgbClr val="5D2884"/>
                          </a:solidFill>
                          <a:effectLst/>
                          <a:latin typeface="+mn-lt"/>
                          <a:ea typeface="+mn-ea"/>
                          <a:cs typeface="+mn-cs"/>
                        </a:rPr>
                        <a:t>technical workstream</a:t>
                      </a:r>
                      <a:endParaRPr lang="en-AU" sz="1050" b="1" i="0" u="none" strike="noStrike" kern="1200" dirty="0">
                        <a:solidFill>
                          <a:srgbClr val="5D2884"/>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865502"/>
                  </a:ext>
                </a:extLst>
              </a:tr>
              <a:tr h="186709">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a.</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Biosolids - Identify opportunities regional beneficial reuse</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2625121"/>
                  </a:ext>
                </a:extLst>
              </a:tr>
              <a:tr h="187544">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b.</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Identify arrangements for Commercial Agreements to transfer </a:t>
                      </a:r>
                    </a:p>
                  </a:txBody>
                  <a:tcPr marL="6350" marR="6350" marT="635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9885199"/>
                  </a:ext>
                </a:extLst>
              </a:tr>
              <a:tr h="188326">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c.</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Identify LSS arrangements</a:t>
                      </a:r>
                    </a:p>
                  </a:txBody>
                  <a:tcPr marL="6350" marR="6350" marT="635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2882443"/>
                  </a:ext>
                </a:extLst>
              </a:tr>
              <a:tr h="187544">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a:rPr>
                        <a:t>Management Framework – Non-Standard Operations</a:t>
                      </a:r>
                      <a:endParaRPr lang="en-NZ" sz="900" b="0" i="0" u="none" strike="noStrike" dirty="0">
                        <a:solidFill>
                          <a:srgbClr val="000000"/>
                        </a:solidFill>
                        <a:effectLst/>
                        <a:latin typeface="Calibri" panose="020F0502020204030204" pitchFamily="34" charset="0"/>
                      </a:endParaRPr>
                    </a:p>
                  </a:txBody>
                  <a:tcPr marL="6350" marR="6350" marT="635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26131"/>
                  </a:ext>
                </a:extLst>
              </a:tr>
              <a:tr h="187544">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e.</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Develop framework for H&amp;S and Environmental reporting</a:t>
                      </a:r>
                    </a:p>
                  </a:txBody>
                  <a:tcPr marL="6350" marR="6350" marT="635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259746"/>
                  </a:ext>
                </a:extLst>
              </a:tr>
              <a:tr h="187544">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f.</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Quality Management systems</a:t>
                      </a:r>
                    </a:p>
                  </a:txBody>
                  <a:tcPr marL="6350" marR="6350" marT="635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89687"/>
                  </a:ext>
                </a:extLst>
              </a:tr>
              <a:tr h="217974">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g.</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panose="020F0502020204030204" pitchFamily="34" charset="0"/>
                        </a:rPr>
                        <a:t>Stocktake of Emergency / Risk Management Processes </a:t>
                      </a:r>
                    </a:p>
                  </a:txBody>
                  <a:tcPr marL="6350" marR="6350" marT="635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468914"/>
                  </a:ext>
                </a:extLst>
              </a:tr>
              <a:tr h="187544">
                <a:tc>
                  <a:txBody>
                    <a:bodyPr/>
                    <a:lstStyle/>
                    <a:p>
                      <a:pPr marL="0" algn="ctr" defTabSz="914400" rtl="0" eaLnBrk="1" fontAlgn="b" latinLnBrk="0" hangingPunct="1"/>
                      <a:r>
                        <a:rPr lang="en-NZ" sz="900" b="0" i="0" u="none" strike="noStrike" kern="1200" dirty="0">
                          <a:solidFill>
                            <a:schemeClr val="tx1"/>
                          </a:solidFill>
                          <a:effectLst/>
                          <a:latin typeface="+mn-lt"/>
                          <a:ea typeface="+mn-ea"/>
                          <a:cs typeface="+mn-cs"/>
                        </a:rPr>
                        <a:t>h.</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Calibri"/>
                        </a:rPr>
                        <a:t>Entity Operations Model / Cut over Plan</a:t>
                      </a:r>
                      <a:endParaRPr lang="en-NZ" sz="900" b="0" i="0" u="none" strike="noStrike" dirty="0">
                        <a:solidFill>
                          <a:srgbClr val="000000"/>
                        </a:solidFill>
                        <a:effectLst/>
                        <a:latin typeface="Calibri" panose="020F0502020204030204" pitchFamily="34" charset="0"/>
                      </a:endParaRPr>
                    </a:p>
                  </a:txBody>
                  <a:tcPr marL="6350" marR="6350" marT="635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7820485"/>
                  </a:ext>
                </a:extLst>
              </a:tr>
              <a:tr h="186709">
                <a:tc>
                  <a:txBody>
                    <a:bodyPr/>
                    <a:lstStyle/>
                    <a:p>
                      <a:pPr marL="0" algn="ctr" defTabSz="914400" rtl="0" eaLnBrk="1" fontAlgn="b" latinLnBrk="0" hangingPunct="1"/>
                      <a:endParaRPr lang="en-NZ" sz="900" b="0" i="0" u="none" strike="noStrike" kern="1200" dirty="0">
                        <a:solidFill>
                          <a:schemeClr val="tx1"/>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NZ" sz="900" b="1" i="0" u="none" strike="noStrike" kern="1200" dirty="0">
                        <a:solidFill>
                          <a:schemeClr val="tx1"/>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3663487"/>
                  </a:ext>
                </a:extLst>
              </a:tr>
              <a:tr h="186709">
                <a:tc>
                  <a:txBody>
                    <a:bodyPr/>
                    <a:lstStyle/>
                    <a:p>
                      <a:pPr marL="0" algn="ctr" defTabSz="914400" rtl="0" eaLnBrk="1" fontAlgn="b" latinLnBrk="0" hangingPunct="1"/>
                      <a:endParaRPr lang="en-NZ" sz="900" b="0" i="0" u="none" strike="noStrike" kern="1200" dirty="0">
                        <a:solidFill>
                          <a:schemeClr val="tx1"/>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NZ" sz="900" b="1" i="0" u="none" strike="noStrike" kern="1200" dirty="0">
                        <a:solidFill>
                          <a:schemeClr val="tx1"/>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NZ" sz="900" b="0" i="0" u="none" strike="noStrike">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9264429"/>
                  </a:ext>
                </a:extLst>
              </a:tr>
              <a:tr h="186709">
                <a:tc>
                  <a:txBody>
                    <a:bodyPr/>
                    <a:lstStyle/>
                    <a:p>
                      <a:pPr marL="0" algn="ctr" defTabSz="914400" rtl="0" eaLnBrk="1" fontAlgn="b" latinLnBrk="0" hangingPunct="1"/>
                      <a:endParaRPr lang="en-NZ" sz="900" b="0" i="0" u="none" strike="noStrike" kern="1200" dirty="0">
                        <a:solidFill>
                          <a:schemeClr val="tx1"/>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NZ" sz="900" b="1" i="0" u="none" strike="noStrike" kern="1200" dirty="0">
                        <a:solidFill>
                          <a:schemeClr val="tx1"/>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NZ"/>
                    </a:p>
                  </a:txBody>
                  <a:tcPr>
                    <a:lnL w="12700" cmpd="sng">
                      <a:noFill/>
                    </a:lnL>
                    <a:lnT w="12700" cmpd="sng">
                      <a:noFill/>
                    </a:lnT>
                  </a:tcPr>
                </a:tc>
                <a:tc hMerge="1">
                  <a:txBody>
                    <a:bodyPr/>
                    <a:lstStyle/>
                    <a:p>
                      <a:endParaRPr lang="en-NZ"/>
                    </a:p>
                  </a:txBody>
                  <a:tcPr>
                    <a:lnL w="12700" cmpd="sng">
                      <a:noFill/>
                    </a:lnL>
                    <a:lnT w="12700" cmpd="sng">
                      <a:noFill/>
                    </a:lnT>
                  </a:tcPr>
                </a:tc>
                <a:tc hMerge="1">
                  <a:txBody>
                    <a:bodyPr/>
                    <a:lstStyle/>
                    <a:p>
                      <a:endParaRPr lang="en-NZ"/>
                    </a:p>
                  </a:txBody>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3356342"/>
                  </a:ext>
                </a:extLst>
              </a:tr>
            </a:tbl>
          </a:graphicData>
        </a:graphic>
      </p:graphicFrame>
      <p:sp>
        <p:nvSpPr>
          <p:cNvPr id="95" name="TextBox 94">
            <a:extLst>
              <a:ext uri="{FF2B5EF4-FFF2-40B4-BE49-F238E27FC236}">
                <a16:creationId xmlns:a16="http://schemas.microsoft.com/office/drawing/2014/main" id="{277B5A82-5A04-46D7-BDF5-D06C782BBC9B}"/>
              </a:ext>
            </a:extLst>
          </p:cNvPr>
          <p:cNvSpPr txBox="1"/>
          <p:nvPr/>
        </p:nvSpPr>
        <p:spPr>
          <a:xfrm>
            <a:off x="6441013" y="6109053"/>
            <a:ext cx="1856932" cy="246221"/>
          </a:xfrm>
          <a:prstGeom prst="rect">
            <a:avLst/>
          </a:prstGeom>
          <a:solidFill>
            <a:schemeClr val="bg1"/>
          </a:solidFill>
        </p:spPr>
        <p:txBody>
          <a:bodyPr wrap="square" lIns="91440" tIns="45720" rIns="91440" bIns="45720" rtlCol="0" anchor="t">
            <a:spAutoFit/>
          </a:bodyPr>
          <a:lstStyle/>
          <a:p>
            <a:pPr>
              <a:defRPr/>
            </a:pPr>
            <a:endParaRPr kumimoji="0" lang="en-AU" sz="1000" b="0" i="0" u="none" strike="noStrike" kern="1200" cap="none" spc="0" normalizeH="0" baseline="0" noProof="0" dirty="0">
              <a:ln>
                <a:noFill/>
              </a:ln>
              <a:solidFill>
                <a:srgbClr val="70AD47"/>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0159D464-B149-4368-9BC4-900BB3424AA5}"/>
              </a:ext>
            </a:extLst>
          </p:cNvPr>
          <p:cNvSpPr txBox="1"/>
          <p:nvPr/>
        </p:nvSpPr>
        <p:spPr>
          <a:xfrm>
            <a:off x="4480338" y="1524167"/>
            <a:ext cx="941090" cy="4385816"/>
          </a:xfrm>
          <a:prstGeom prst="rect">
            <a:avLst/>
          </a:prstGeom>
          <a:solidFill>
            <a:schemeClr val="accent1">
              <a:lumMod val="20000"/>
              <a:lumOff val="80000"/>
              <a:alpha val="37000"/>
            </a:schemeClr>
          </a:solidFill>
          <a:ln>
            <a:solidFill>
              <a:schemeClr val="accent1"/>
            </a:solidFill>
          </a:ln>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NZ" sz="900" dirty="0">
              <a:solidFill>
                <a:prstClr val="black"/>
              </a:solidFill>
              <a:latin typeface="Trebuchet MS" panose="020B0603020202020204"/>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rPr>
              <a:t>Consult with sector</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rPr>
              <a:t>Draft TOR circulated for comment</a:t>
            </a: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rPr>
              <a:t>EOI for workstream participation</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2" name="TextBox 41">
            <a:extLst>
              <a:ext uri="{FF2B5EF4-FFF2-40B4-BE49-F238E27FC236}">
                <a16:creationId xmlns:a16="http://schemas.microsoft.com/office/drawing/2014/main" id="{A626A0A5-5478-4470-AD03-815BD08EFEAA}"/>
              </a:ext>
            </a:extLst>
          </p:cNvPr>
          <p:cNvSpPr txBox="1"/>
          <p:nvPr/>
        </p:nvSpPr>
        <p:spPr>
          <a:xfrm>
            <a:off x="3559250" y="1524167"/>
            <a:ext cx="919359" cy="4385816"/>
          </a:xfrm>
          <a:prstGeom prst="rect">
            <a:avLst/>
          </a:prstGeom>
          <a:solidFill>
            <a:schemeClr val="accent1">
              <a:lumMod val="20000"/>
              <a:lumOff val="80000"/>
              <a:alpha val="37000"/>
            </a:schemeClr>
          </a:solidFill>
          <a:ln>
            <a:solidFill>
              <a:schemeClr val="accent1"/>
            </a:solidFill>
          </a:ln>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rPr>
              <a:t>Draft Terms of Reference for workstreams developed</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NZ" sz="900" dirty="0">
              <a:solidFill>
                <a:prstClr val="black"/>
              </a:solidFill>
              <a:latin typeface="Trebuchet MS" panose="020B0603020202020204"/>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NZ" sz="900" dirty="0">
              <a:solidFill>
                <a:prstClr val="black"/>
              </a:solidFill>
              <a:latin typeface="Trebuchet MS" panose="020B0603020202020204"/>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B45361A6-4828-DB46-BEF8-E90F79849E55}"/>
              </a:ext>
            </a:extLst>
          </p:cNvPr>
          <p:cNvSpPr txBox="1"/>
          <p:nvPr/>
        </p:nvSpPr>
        <p:spPr>
          <a:xfrm>
            <a:off x="138588" y="111373"/>
            <a:ext cx="11912034" cy="384721"/>
          </a:xfrm>
          <a:prstGeom prst="rect">
            <a:avLst/>
          </a:prstGeom>
          <a:noFill/>
        </p:spPr>
        <p:txBody>
          <a:bodyPr wrap="square" lIns="91440" tIns="45720" rIns="91440" bIns="45720" rtlCol="0" anchor="t">
            <a:spAutoFit/>
          </a:bodyPr>
          <a:lstStyle/>
          <a:p>
            <a:pPr>
              <a:tabLst>
                <a:tab pos="11663363" algn="r"/>
              </a:tabLst>
              <a:defRPr/>
            </a:pPr>
            <a:r>
              <a:rPr kumimoji="0" lang="en-AU" sz="1900" b="1" i="0" u="none" strike="noStrike" kern="1200" cap="none" spc="0" normalizeH="0" baseline="0" noProof="0" dirty="0">
                <a:ln>
                  <a:noFill/>
                </a:ln>
                <a:solidFill>
                  <a:srgbClr val="277E99"/>
                </a:solidFill>
                <a:effectLst/>
                <a:uLnTx/>
                <a:uFillTx/>
                <a:latin typeface="Trebuchet MS" panose="020B0603020202020204"/>
                <a:ea typeface="+mn-ea"/>
                <a:cs typeface="+mn-cs"/>
              </a:rPr>
              <a:t>Operations Overview – National and Entity </a:t>
            </a:r>
            <a:r>
              <a:rPr lang="en-AU" sz="1900" b="1" dirty="0">
                <a:solidFill>
                  <a:srgbClr val="277E99"/>
                </a:solidFill>
                <a:latin typeface="Trebuchet MS" panose="020B0603020202020204"/>
              </a:rPr>
              <a:t>T</a:t>
            </a:r>
            <a:r>
              <a:rPr kumimoji="0" lang="en-AU" sz="1900" b="1" i="0" u="none" strike="noStrike" kern="1200" cap="none" spc="0" normalizeH="0" baseline="0" noProof="0" dirty="0">
                <a:ln>
                  <a:noFill/>
                </a:ln>
                <a:solidFill>
                  <a:srgbClr val="277E99"/>
                </a:solidFill>
                <a:effectLst/>
                <a:uLnTx/>
                <a:uFillTx/>
                <a:latin typeface="Trebuchet MS" panose="020B0603020202020204"/>
                <a:ea typeface="+mn-ea"/>
                <a:cs typeface="+mn-cs"/>
              </a:rPr>
              <a:t>echnical Workstream Deliverables</a:t>
            </a:r>
            <a:r>
              <a:rPr lang="en-AU" sz="1900" b="1" dirty="0">
                <a:solidFill>
                  <a:srgbClr val="277E99"/>
                </a:solidFill>
                <a:latin typeface="Trebuchet MS" panose="020B0603020202020204"/>
              </a:rPr>
              <a:t> </a:t>
            </a:r>
            <a:endParaRPr lang="en-US" dirty="0"/>
          </a:p>
        </p:txBody>
      </p:sp>
      <p:sp>
        <p:nvSpPr>
          <p:cNvPr id="9" name="TextBox 8">
            <a:extLst>
              <a:ext uri="{FF2B5EF4-FFF2-40B4-BE49-F238E27FC236}">
                <a16:creationId xmlns:a16="http://schemas.microsoft.com/office/drawing/2014/main" id="{3ABE273E-1BA3-6145-B5CF-6E92D3BC701F}"/>
              </a:ext>
            </a:extLst>
          </p:cNvPr>
          <p:cNvSpPr txBox="1"/>
          <p:nvPr/>
        </p:nvSpPr>
        <p:spPr>
          <a:xfrm>
            <a:off x="3543003" y="671493"/>
            <a:ext cx="64633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prstClr val="black"/>
                </a:solidFill>
                <a:effectLst/>
                <a:uLnTx/>
                <a:uFillTx/>
                <a:latin typeface="Trebuchet MS" panose="020B0603020202020204"/>
                <a:ea typeface="+mn-ea"/>
                <a:cs typeface="+mn-cs"/>
              </a:rPr>
              <a:t>Q4 2021</a:t>
            </a:r>
          </a:p>
        </p:txBody>
      </p:sp>
      <p:cxnSp>
        <p:nvCxnSpPr>
          <p:cNvPr id="11" name="Straight Connector 10">
            <a:extLst>
              <a:ext uri="{FF2B5EF4-FFF2-40B4-BE49-F238E27FC236}">
                <a16:creationId xmlns:a16="http://schemas.microsoft.com/office/drawing/2014/main" id="{AE162193-94B1-CE43-95E7-21827ECBAF5B}"/>
              </a:ext>
            </a:extLst>
          </p:cNvPr>
          <p:cNvCxnSpPr>
            <a:cxnSpLocks/>
          </p:cNvCxnSpPr>
          <p:nvPr/>
        </p:nvCxnSpPr>
        <p:spPr>
          <a:xfrm flipV="1">
            <a:off x="4469454" y="1031633"/>
            <a:ext cx="0" cy="5085748"/>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CD4A41-C584-F542-8AB0-E26A61755A6F}"/>
              </a:ext>
            </a:extLst>
          </p:cNvPr>
          <p:cNvCxnSpPr>
            <a:cxnSpLocks/>
          </p:cNvCxnSpPr>
          <p:nvPr/>
        </p:nvCxnSpPr>
        <p:spPr>
          <a:xfrm flipV="1">
            <a:off x="6340926" y="1190189"/>
            <a:ext cx="0" cy="492719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8BC2F1-C65C-0D4F-9F1D-3F13FFF3BB2E}"/>
              </a:ext>
            </a:extLst>
          </p:cNvPr>
          <p:cNvCxnSpPr>
            <a:cxnSpLocks/>
          </p:cNvCxnSpPr>
          <p:nvPr/>
        </p:nvCxnSpPr>
        <p:spPr>
          <a:xfrm flipV="1">
            <a:off x="8206302" y="1190188"/>
            <a:ext cx="0" cy="492719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1F0EAE-CA37-E248-9B5F-674BCBBFEA16}"/>
              </a:ext>
            </a:extLst>
          </p:cNvPr>
          <p:cNvCxnSpPr>
            <a:cxnSpLocks/>
          </p:cNvCxnSpPr>
          <p:nvPr/>
        </p:nvCxnSpPr>
        <p:spPr>
          <a:xfrm flipV="1">
            <a:off x="10065578" y="1190188"/>
            <a:ext cx="0" cy="492719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95A486-60E8-7743-90DA-53E3AB3F4917}"/>
              </a:ext>
            </a:extLst>
          </p:cNvPr>
          <p:cNvCxnSpPr>
            <a:cxnSpLocks/>
          </p:cNvCxnSpPr>
          <p:nvPr/>
        </p:nvCxnSpPr>
        <p:spPr>
          <a:xfrm flipV="1">
            <a:off x="11983650" y="1190188"/>
            <a:ext cx="0" cy="492719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7C6E7F-5C95-4848-B5AA-72B974AB9FD9}"/>
              </a:ext>
            </a:extLst>
          </p:cNvPr>
          <p:cNvCxnSpPr>
            <a:cxnSpLocks/>
          </p:cNvCxnSpPr>
          <p:nvPr/>
        </p:nvCxnSpPr>
        <p:spPr>
          <a:xfrm flipV="1">
            <a:off x="11031798" y="1190187"/>
            <a:ext cx="0" cy="492719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10ACCA-54A8-DB41-A9EC-2F6A71FBC801}"/>
              </a:ext>
            </a:extLst>
          </p:cNvPr>
          <p:cNvCxnSpPr>
            <a:cxnSpLocks/>
          </p:cNvCxnSpPr>
          <p:nvPr/>
        </p:nvCxnSpPr>
        <p:spPr>
          <a:xfrm flipV="1">
            <a:off x="3543003" y="1190186"/>
            <a:ext cx="0" cy="4927191"/>
          </a:xfrm>
          <a:prstGeom prst="line">
            <a:avLst/>
          </a:prstGeom>
          <a:ln w="19050">
            <a:solidFill>
              <a:srgbClr val="5D2884"/>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9633D5E-C607-C547-9730-312CC063B936}"/>
              </a:ext>
            </a:extLst>
          </p:cNvPr>
          <p:cNvSpPr txBox="1"/>
          <p:nvPr/>
        </p:nvSpPr>
        <p:spPr>
          <a:xfrm>
            <a:off x="7354102" y="5692838"/>
            <a:ext cx="178927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FF0000"/>
                </a:solidFill>
                <a:latin typeface="Trebuchet MS" panose="020B0603020202020204"/>
              </a:rPr>
              <a:t>Draft Entity AMPs prepared</a:t>
            </a:r>
            <a:r>
              <a:rPr kumimoji="0" lang="en-AU" sz="1000" b="0" i="0" u="none" strike="noStrike" kern="1200" cap="none" spc="0" normalizeH="0" baseline="0" noProof="0" dirty="0">
                <a:ln>
                  <a:noFill/>
                </a:ln>
                <a:solidFill>
                  <a:srgbClr val="FF0000"/>
                </a:solidFill>
                <a:effectLst/>
                <a:uLnTx/>
                <a:uFillTx/>
                <a:latin typeface="Trebuchet MS" panose="020B0603020202020204"/>
                <a:ea typeface="+mn-ea"/>
                <a:cs typeface="+mn-cs"/>
              </a:rPr>
              <a:t> </a:t>
            </a:r>
          </a:p>
        </p:txBody>
      </p:sp>
      <p:sp>
        <p:nvSpPr>
          <p:cNvPr id="21" name="TextBox 20">
            <a:extLst>
              <a:ext uri="{FF2B5EF4-FFF2-40B4-BE49-F238E27FC236}">
                <a16:creationId xmlns:a16="http://schemas.microsoft.com/office/drawing/2014/main" id="{3C46B1B7-0942-9346-950F-0E684188476E}"/>
              </a:ext>
            </a:extLst>
          </p:cNvPr>
          <p:cNvSpPr txBox="1"/>
          <p:nvPr/>
        </p:nvSpPr>
        <p:spPr>
          <a:xfrm>
            <a:off x="10128719" y="5708781"/>
            <a:ext cx="15552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Trebuchet MS" panose="020B0603020202020204"/>
                <a:ea typeface="+mn-ea"/>
                <a:cs typeface="+mn-cs"/>
              </a:rPr>
              <a:t>Ongoing AMP workshops</a:t>
            </a:r>
          </a:p>
        </p:txBody>
      </p:sp>
      <p:sp>
        <p:nvSpPr>
          <p:cNvPr id="19" name="TextBox 18">
            <a:extLst>
              <a:ext uri="{FF2B5EF4-FFF2-40B4-BE49-F238E27FC236}">
                <a16:creationId xmlns:a16="http://schemas.microsoft.com/office/drawing/2014/main" id="{AEE41240-10DA-EC40-8FF8-4386B748B71F}"/>
              </a:ext>
            </a:extLst>
          </p:cNvPr>
          <p:cNvSpPr txBox="1"/>
          <p:nvPr/>
        </p:nvSpPr>
        <p:spPr>
          <a:xfrm>
            <a:off x="4508895" y="697079"/>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prstClr val="black"/>
                </a:solidFill>
                <a:effectLst/>
                <a:uLnTx/>
                <a:uFillTx/>
                <a:latin typeface="Trebuchet MS" panose="020B0603020202020204"/>
                <a:ea typeface="+mn-ea"/>
                <a:cs typeface="+mn-cs"/>
              </a:rPr>
              <a:t>Q1 2022</a:t>
            </a:r>
          </a:p>
        </p:txBody>
      </p:sp>
      <p:sp>
        <p:nvSpPr>
          <p:cNvPr id="48" name="TextBox 47">
            <a:extLst>
              <a:ext uri="{FF2B5EF4-FFF2-40B4-BE49-F238E27FC236}">
                <a16:creationId xmlns:a16="http://schemas.microsoft.com/office/drawing/2014/main" id="{47E9EBF9-BC1C-D444-83E1-0FCE802F6174}"/>
              </a:ext>
            </a:extLst>
          </p:cNvPr>
          <p:cNvSpPr txBox="1"/>
          <p:nvPr/>
        </p:nvSpPr>
        <p:spPr>
          <a:xfrm>
            <a:off x="5440318" y="3279230"/>
            <a:ext cx="2056628" cy="146637"/>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9" name="TextBox 48">
            <a:extLst>
              <a:ext uri="{FF2B5EF4-FFF2-40B4-BE49-F238E27FC236}">
                <a16:creationId xmlns:a16="http://schemas.microsoft.com/office/drawing/2014/main" id="{87E5F22F-18A4-C143-A644-32373BFDF3B5}"/>
              </a:ext>
            </a:extLst>
          </p:cNvPr>
          <p:cNvSpPr txBox="1"/>
          <p:nvPr/>
        </p:nvSpPr>
        <p:spPr>
          <a:xfrm>
            <a:off x="5439426" y="3623216"/>
            <a:ext cx="2766647" cy="169695"/>
          </a:xfrm>
          <a:prstGeom prst="rect">
            <a:avLst/>
          </a:prstGeom>
          <a:solidFill>
            <a:srgbClr val="00B050"/>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solidFill>
                  <a:prstClr val="white"/>
                </a:solidFill>
                <a:latin typeface="Trebuchet MS" panose="020B0603020202020204"/>
              </a:rPr>
              <a:t>Legal, Policy, AMOS TRG</a:t>
            </a: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7" name="TextBox 56">
            <a:extLst>
              <a:ext uri="{FF2B5EF4-FFF2-40B4-BE49-F238E27FC236}">
                <a16:creationId xmlns:a16="http://schemas.microsoft.com/office/drawing/2014/main" id="{E9149F79-27B5-4049-9CB9-616950F0F012}"/>
              </a:ext>
            </a:extLst>
          </p:cNvPr>
          <p:cNvSpPr txBox="1"/>
          <p:nvPr/>
        </p:nvSpPr>
        <p:spPr>
          <a:xfrm>
            <a:off x="4142339" y="958369"/>
            <a:ext cx="446466" cy="159462"/>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Req out</a:t>
            </a:r>
          </a:p>
        </p:txBody>
      </p:sp>
      <p:sp>
        <p:nvSpPr>
          <p:cNvPr id="58" name="TextBox 57">
            <a:extLst>
              <a:ext uri="{FF2B5EF4-FFF2-40B4-BE49-F238E27FC236}">
                <a16:creationId xmlns:a16="http://schemas.microsoft.com/office/drawing/2014/main" id="{852C074E-D771-DC4E-800E-678B6181839F}"/>
              </a:ext>
            </a:extLst>
          </p:cNvPr>
          <p:cNvSpPr txBox="1"/>
          <p:nvPr/>
        </p:nvSpPr>
        <p:spPr>
          <a:xfrm>
            <a:off x="4608827" y="966924"/>
            <a:ext cx="446466" cy="159462"/>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Noms</a:t>
            </a:r>
          </a:p>
        </p:txBody>
      </p:sp>
      <p:sp>
        <p:nvSpPr>
          <p:cNvPr id="59" name="TextBox 58">
            <a:extLst>
              <a:ext uri="{FF2B5EF4-FFF2-40B4-BE49-F238E27FC236}">
                <a16:creationId xmlns:a16="http://schemas.microsoft.com/office/drawing/2014/main" id="{A2C505BD-F806-8B4E-A848-6CCD8CC86B43}"/>
              </a:ext>
            </a:extLst>
          </p:cNvPr>
          <p:cNvSpPr txBox="1"/>
          <p:nvPr/>
        </p:nvSpPr>
        <p:spPr>
          <a:xfrm>
            <a:off x="4813485" y="1163587"/>
            <a:ext cx="6227968" cy="170426"/>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AMOS TRG (and Programme Manager) in place reviewing Operations technical workstreams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3" name="TextBox 72">
            <a:extLst>
              <a:ext uri="{FF2B5EF4-FFF2-40B4-BE49-F238E27FC236}">
                <a16:creationId xmlns:a16="http://schemas.microsoft.com/office/drawing/2014/main" id="{D90E810A-E038-794B-BF2C-CA7F94CD3143}"/>
              </a:ext>
            </a:extLst>
          </p:cNvPr>
          <p:cNvSpPr txBox="1"/>
          <p:nvPr/>
        </p:nvSpPr>
        <p:spPr>
          <a:xfrm>
            <a:off x="224660" y="6323522"/>
            <a:ext cx="2503214" cy="200978"/>
          </a:xfrm>
          <a:prstGeom prst="rect">
            <a:avLst/>
          </a:prstGeom>
          <a:solidFill>
            <a:srgbClr val="5D2884"/>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Co-development DIA/and an Entity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 </a:t>
            </a:r>
          </a:p>
        </p:txBody>
      </p:sp>
      <p:sp>
        <p:nvSpPr>
          <p:cNvPr id="74" name="TextBox 73">
            <a:extLst>
              <a:ext uri="{FF2B5EF4-FFF2-40B4-BE49-F238E27FC236}">
                <a16:creationId xmlns:a16="http://schemas.microsoft.com/office/drawing/2014/main" id="{AFE5CAAF-E0FA-E84D-B8B4-B8DE9ACAF994}"/>
              </a:ext>
            </a:extLst>
          </p:cNvPr>
          <p:cNvSpPr txBox="1"/>
          <p:nvPr/>
        </p:nvSpPr>
        <p:spPr>
          <a:xfrm>
            <a:off x="216969" y="6111422"/>
            <a:ext cx="2503213" cy="174302"/>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DIA Nationally Led Project</a:t>
            </a:r>
          </a:p>
        </p:txBody>
      </p:sp>
      <p:sp>
        <p:nvSpPr>
          <p:cNvPr id="75" name="TextBox 74">
            <a:extLst>
              <a:ext uri="{FF2B5EF4-FFF2-40B4-BE49-F238E27FC236}">
                <a16:creationId xmlns:a16="http://schemas.microsoft.com/office/drawing/2014/main" id="{0324A2FA-7847-CF43-89F4-9F54E2D23994}"/>
              </a:ext>
            </a:extLst>
          </p:cNvPr>
          <p:cNvSpPr txBox="1"/>
          <p:nvPr/>
        </p:nvSpPr>
        <p:spPr>
          <a:xfrm>
            <a:off x="226607" y="6558121"/>
            <a:ext cx="2507235" cy="185326"/>
          </a:xfrm>
          <a:prstGeom prst="rect">
            <a:avLst/>
          </a:prstGeom>
          <a:solidFill>
            <a:schemeClr val="accent2"/>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Entity Led – DIA oversight, Across Entity sharing</a:t>
            </a:r>
          </a:p>
        </p:txBody>
      </p:sp>
      <p:cxnSp>
        <p:nvCxnSpPr>
          <p:cNvPr id="43" name="Straight Connector 42">
            <a:extLst>
              <a:ext uri="{FF2B5EF4-FFF2-40B4-BE49-F238E27FC236}">
                <a16:creationId xmlns:a16="http://schemas.microsoft.com/office/drawing/2014/main" id="{0FE2ABE7-7C5A-494D-A812-4401244FA87B}"/>
              </a:ext>
            </a:extLst>
          </p:cNvPr>
          <p:cNvCxnSpPr>
            <a:cxnSpLocks/>
          </p:cNvCxnSpPr>
          <p:nvPr/>
        </p:nvCxnSpPr>
        <p:spPr>
          <a:xfrm flipV="1">
            <a:off x="7285985" y="1184231"/>
            <a:ext cx="0" cy="492719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20DB928-5EE2-4B04-93CB-6CF5C28704B1}"/>
              </a:ext>
            </a:extLst>
          </p:cNvPr>
          <p:cNvCxnSpPr>
            <a:cxnSpLocks/>
          </p:cNvCxnSpPr>
          <p:nvPr/>
        </p:nvCxnSpPr>
        <p:spPr>
          <a:xfrm flipV="1">
            <a:off x="9204432" y="1184231"/>
            <a:ext cx="0" cy="492719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8D30A71-F799-4A6C-AC3D-5C46A4F220CD}"/>
              </a:ext>
            </a:extLst>
          </p:cNvPr>
          <p:cNvSpPr txBox="1"/>
          <p:nvPr/>
        </p:nvSpPr>
        <p:spPr>
          <a:xfrm>
            <a:off x="7394691" y="684808"/>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prstClr val="black"/>
                </a:solidFill>
                <a:effectLst/>
                <a:uLnTx/>
                <a:uFillTx/>
                <a:latin typeface="Trebuchet MS" panose="020B0603020202020204"/>
                <a:ea typeface="+mn-ea"/>
                <a:cs typeface="+mn-cs"/>
              </a:rPr>
              <a:t>Q4 2022</a:t>
            </a:r>
          </a:p>
        </p:txBody>
      </p:sp>
      <p:sp>
        <p:nvSpPr>
          <p:cNvPr id="46" name="TextBox 45">
            <a:extLst>
              <a:ext uri="{FF2B5EF4-FFF2-40B4-BE49-F238E27FC236}">
                <a16:creationId xmlns:a16="http://schemas.microsoft.com/office/drawing/2014/main" id="{C9E603BE-0046-4209-9955-F7B681A34C21}"/>
              </a:ext>
            </a:extLst>
          </p:cNvPr>
          <p:cNvSpPr txBox="1"/>
          <p:nvPr/>
        </p:nvSpPr>
        <p:spPr>
          <a:xfrm>
            <a:off x="6456963" y="677611"/>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rPr>
              <a:t>Q3 2022</a:t>
            </a:r>
          </a:p>
        </p:txBody>
      </p:sp>
      <p:sp>
        <p:nvSpPr>
          <p:cNvPr id="47" name="TextBox 46">
            <a:extLst>
              <a:ext uri="{FF2B5EF4-FFF2-40B4-BE49-F238E27FC236}">
                <a16:creationId xmlns:a16="http://schemas.microsoft.com/office/drawing/2014/main" id="{1900B1D5-4876-42D3-A4A7-22074F1C07B6}"/>
              </a:ext>
            </a:extLst>
          </p:cNvPr>
          <p:cNvSpPr txBox="1"/>
          <p:nvPr/>
        </p:nvSpPr>
        <p:spPr>
          <a:xfrm>
            <a:off x="5496287" y="674198"/>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rPr>
              <a:t>Q2 2022</a:t>
            </a:r>
          </a:p>
        </p:txBody>
      </p:sp>
      <p:sp>
        <p:nvSpPr>
          <p:cNvPr id="50" name="TextBox 49">
            <a:extLst>
              <a:ext uri="{FF2B5EF4-FFF2-40B4-BE49-F238E27FC236}">
                <a16:creationId xmlns:a16="http://schemas.microsoft.com/office/drawing/2014/main" id="{DA008D11-76D3-45D8-9410-28B294E1DBF6}"/>
              </a:ext>
            </a:extLst>
          </p:cNvPr>
          <p:cNvSpPr txBox="1"/>
          <p:nvPr/>
        </p:nvSpPr>
        <p:spPr>
          <a:xfrm>
            <a:off x="8399687" y="681101"/>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prstClr val="black"/>
                </a:solidFill>
                <a:effectLst/>
                <a:uLnTx/>
                <a:uFillTx/>
                <a:latin typeface="Trebuchet MS" panose="020B0603020202020204"/>
                <a:ea typeface="+mn-ea"/>
                <a:cs typeface="+mn-cs"/>
              </a:rPr>
              <a:t>Q1 2023</a:t>
            </a:r>
          </a:p>
        </p:txBody>
      </p:sp>
      <p:sp>
        <p:nvSpPr>
          <p:cNvPr id="53" name="TextBox 52">
            <a:extLst>
              <a:ext uri="{FF2B5EF4-FFF2-40B4-BE49-F238E27FC236}">
                <a16:creationId xmlns:a16="http://schemas.microsoft.com/office/drawing/2014/main" id="{8945F799-7EF3-49EC-923E-B0BDC675FBAC}"/>
              </a:ext>
            </a:extLst>
          </p:cNvPr>
          <p:cNvSpPr txBox="1"/>
          <p:nvPr/>
        </p:nvSpPr>
        <p:spPr>
          <a:xfrm>
            <a:off x="9331318" y="674197"/>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rPr>
              <a:t>Q2 2023</a:t>
            </a:r>
          </a:p>
        </p:txBody>
      </p:sp>
      <p:sp>
        <p:nvSpPr>
          <p:cNvPr id="64" name="TextBox 63">
            <a:extLst>
              <a:ext uri="{FF2B5EF4-FFF2-40B4-BE49-F238E27FC236}">
                <a16:creationId xmlns:a16="http://schemas.microsoft.com/office/drawing/2014/main" id="{61B6B866-6F09-4CC3-A532-AC06B45B5940}"/>
              </a:ext>
            </a:extLst>
          </p:cNvPr>
          <p:cNvSpPr txBox="1"/>
          <p:nvPr/>
        </p:nvSpPr>
        <p:spPr>
          <a:xfrm>
            <a:off x="10170648" y="677977"/>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rPr>
              <a:t>Q3 2023</a:t>
            </a:r>
          </a:p>
        </p:txBody>
      </p:sp>
      <p:sp>
        <p:nvSpPr>
          <p:cNvPr id="67" name="TextBox 66">
            <a:extLst>
              <a:ext uri="{FF2B5EF4-FFF2-40B4-BE49-F238E27FC236}">
                <a16:creationId xmlns:a16="http://schemas.microsoft.com/office/drawing/2014/main" id="{881AF41A-4E3C-4390-85C6-97DDF378B8B8}"/>
              </a:ext>
            </a:extLst>
          </p:cNvPr>
          <p:cNvSpPr txBox="1"/>
          <p:nvPr/>
        </p:nvSpPr>
        <p:spPr>
          <a:xfrm>
            <a:off x="11150521" y="683202"/>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prstClr val="black"/>
                </a:solidFill>
                <a:effectLst/>
                <a:uLnTx/>
                <a:uFillTx/>
                <a:latin typeface="Trebuchet MS" panose="020B0603020202020204"/>
                <a:ea typeface="+mn-ea"/>
                <a:cs typeface="+mn-cs"/>
              </a:rPr>
              <a:t>Q4 2023</a:t>
            </a:r>
          </a:p>
        </p:txBody>
      </p:sp>
      <p:cxnSp>
        <p:nvCxnSpPr>
          <p:cNvPr id="6" name="Straight Arrow Connector 5">
            <a:extLst>
              <a:ext uri="{FF2B5EF4-FFF2-40B4-BE49-F238E27FC236}">
                <a16:creationId xmlns:a16="http://schemas.microsoft.com/office/drawing/2014/main" id="{6BD2EAAD-447A-40D3-9794-8944E3E6C75E}"/>
              </a:ext>
            </a:extLst>
          </p:cNvPr>
          <p:cNvCxnSpPr>
            <a:cxnSpLocks/>
          </p:cNvCxnSpPr>
          <p:nvPr/>
        </p:nvCxnSpPr>
        <p:spPr>
          <a:xfrm>
            <a:off x="6400800" y="5952264"/>
            <a:ext cx="3658158" cy="0"/>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BDA7881-297B-452D-90BE-C6C66F3EC9E0}"/>
              </a:ext>
            </a:extLst>
          </p:cNvPr>
          <p:cNvCxnSpPr>
            <a:cxnSpLocks/>
          </p:cNvCxnSpPr>
          <p:nvPr/>
        </p:nvCxnSpPr>
        <p:spPr>
          <a:xfrm flipV="1">
            <a:off x="10114309" y="5942073"/>
            <a:ext cx="1801225" cy="989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9CBF17E-0C55-4714-800F-EE5CCF2B2AE7}"/>
              </a:ext>
            </a:extLst>
          </p:cNvPr>
          <p:cNvSpPr txBox="1"/>
          <p:nvPr/>
        </p:nvSpPr>
        <p:spPr>
          <a:xfrm>
            <a:off x="7280147" y="4595016"/>
            <a:ext cx="2458934" cy="161388"/>
          </a:xfrm>
          <a:prstGeom prst="rect">
            <a:avLst/>
          </a:prstGeom>
          <a:solidFill>
            <a:srgbClr val="7030A0"/>
          </a:solidFill>
          <a:ln>
            <a:noFill/>
          </a:ln>
        </p:spPr>
        <p:txBody>
          <a:bodyPr wrap="none" lIns="72000" tIns="18000" rIns="72000" bIns="18000" rtlCol="0" anchor="t">
            <a:noAutofit/>
          </a:bodyPr>
          <a:lstStyle/>
          <a:p>
            <a:pPr algn="ctr">
              <a:defRPr/>
            </a:pPr>
            <a:r>
              <a:rPr lang="en-AU" sz="800" dirty="0">
                <a:latin typeface="Trebuchet MS" panose="020B0603020202020204"/>
              </a:rPr>
              <a:t>                    </a:t>
            </a:r>
            <a:r>
              <a:rPr lang="en-AU" sz="800" dirty="0">
                <a:solidFill>
                  <a:schemeClr val="bg1"/>
                </a:solidFill>
                <a:latin typeface="Trebuchet MS" panose="020B0603020202020204"/>
              </a:rPr>
              <a:t>Entity</a:t>
            </a:r>
            <a:r>
              <a:rPr kumimoji="0" lang="en-AU" sz="800" b="0" i="0" u="none" strike="noStrike" kern="1200" cap="none" spc="0" normalizeH="0" baseline="0" noProof="0" dirty="0">
                <a:ln>
                  <a:noFill/>
                </a:ln>
                <a:solidFill>
                  <a:schemeClr val="bg1"/>
                </a:solidFill>
                <a:effectLst/>
                <a:uLnTx/>
                <a:uFillTx/>
                <a:latin typeface="Trebuchet MS" panose="020B0603020202020204"/>
                <a:ea typeface="+mn-ea"/>
                <a:cs typeface="+mn-cs"/>
              </a:rPr>
              <a:t>, Legal, Policy</a:t>
            </a:r>
          </a:p>
        </p:txBody>
      </p:sp>
      <p:sp>
        <p:nvSpPr>
          <p:cNvPr id="72" name="TextBox 71">
            <a:extLst>
              <a:ext uri="{FF2B5EF4-FFF2-40B4-BE49-F238E27FC236}">
                <a16:creationId xmlns:a16="http://schemas.microsoft.com/office/drawing/2014/main" id="{F473AA9D-09D8-43E1-A8BC-1163C25EE388}"/>
              </a:ext>
            </a:extLst>
          </p:cNvPr>
          <p:cNvSpPr txBox="1"/>
          <p:nvPr/>
        </p:nvSpPr>
        <p:spPr>
          <a:xfrm>
            <a:off x="5888261" y="3995123"/>
            <a:ext cx="4177315" cy="153396"/>
          </a:xfrm>
          <a:prstGeom prst="rect">
            <a:avLst/>
          </a:prstGeom>
          <a:solidFill>
            <a:schemeClr val="accent2"/>
          </a:solidFill>
          <a:ln>
            <a:noFill/>
          </a:ln>
        </p:spPr>
        <p:txBody>
          <a:bodyPr wrap="none" lIns="72000" tIns="18000" rIns="72000" bIns="18000" rtlCol="0" anchor="t">
            <a:noAutofit/>
          </a:bodyPr>
          <a:lstStyle/>
          <a:p>
            <a:pPr algn="ctr">
              <a:defRPr/>
            </a:pPr>
            <a:r>
              <a:rPr lang="en-AU" sz="800" dirty="0">
                <a:latin typeface="Trebuchet MS" panose="020B0603020202020204"/>
              </a:rPr>
              <a:t> </a:t>
            </a:r>
            <a:endParaRPr kumimoji="0" lang="en-AU" sz="800" b="0" i="0" u="none" strike="noStrike" kern="1200" cap="none" spc="0" normalizeH="0" baseline="0" noProof="0" dirty="0">
              <a:ln>
                <a:noFill/>
              </a:ln>
              <a:solidFill>
                <a:schemeClr val="bg1"/>
              </a:solidFill>
              <a:effectLst/>
              <a:uLnTx/>
              <a:uFillTx/>
              <a:latin typeface="Trebuchet MS" panose="020B0603020202020204"/>
              <a:ea typeface="+mn-ea"/>
              <a:cs typeface="+mn-cs"/>
            </a:endParaRPr>
          </a:p>
        </p:txBody>
      </p:sp>
      <p:sp>
        <p:nvSpPr>
          <p:cNvPr id="76" name="TextBox 75">
            <a:extLst>
              <a:ext uri="{FF2B5EF4-FFF2-40B4-BE49-F238E27FC236}">
                <a16:creationId xmlns:a16="http://schemas.microsoft.com/office/drawing/2014/main" id="{803F8E98-F2F8-48B6-8D44-183493F009B4}"/>
              </a:ext>
            </a:extLst>
          </p:cNvPr>
          <p:cNvSpPr txBox="1"/>
          <p:nvPr/>
        </p:nvSpPr>
        <p:spPr>
          <a:xfrm>
            <a:off x="6096000" y="4415740"/>
            <a:ext cx="3969574" cy="146021"/>
          </a:xfrm>
          <a:prstGeom prst="rect">
            <a:avLst/>
          </a:prstGeom>
          <a:solidFill>
            <a:schemeClr val="accent2"/>
          </a:solidFill>
          <a:ln>
            <a:noFill/>
          </a:ln>
        </p:spPr>
        <p:txBody>
          <a:bodyPr wrap="none" lIns="72000" tIns="18000" rIns="72000" bIns="18000" rtlCol="0" anchor="t">
            <a:noAutofit/>
          </a:bodyPr>
          <a:lstStyle/>
          <a:p>
            <a:pPr algn="ctr">
              <a:defRPr/>
            </a:pPr>
            <a:r>
              <a:rPr lang="en-AU" sz="800" dirty="0">
                <a:latin typeface="Trebuchet MS" panose="020B0603020202020204"/>
              </a:rPr>
              <a:t>                     </a:t>
            </a:r>
            <a:endParaRPr kumimoji="0" lang="en-AU" sz="800" b="0" i="0" u="none" strike="noStrike" kern="1200" cap="none" spc="0" normalizeH="0" baseline="0" noProof="0" dirty="0">
              <a:ln>
                <a:noFill/>
              </a:ln>
              <a:effectLst/>
              <a:uLnTx/>
              <a:uFillTx/>
              <a:latin typeface="Trebuchet MS" panose="020B0603020202020204"/>
              <a:ea typeface="+mn-ea"/>
              <a:cs typeface="+mn-cs"/>
            </a:endParaRPr>
          </a:p>
        </p:txBody>
      </p:sp>
      <p:sp>
        <p:nvSpPr>
          <p:cNvPr id="79" name="TextBox 78">
            <a:extLst>
              <a:ext uri="{FF2B5EF4-FFF2-40B4-BE49-F238E27FC236}">
                <a16:creationId xmlns:a16="http://schemas.microsoft.com/office/drawing/2014/main" id="{29A9C8E2-28BC-45A5-BFC8-8427A7004B28}"/>
              </a:ext>
            </a:extLst>
          </p:cNvPr>
          <p:cNvSpPr txBox="1"/>
          <p:nvPr/>
        </p:nvSpPr>
        <p:spPr>
          <a:xfrm>
            <a:off x="5888261" y="4209294"/>
            <a:ext cx="4177316" cy="153396"/>
          </a:xfrm>
          <a:prstGeom prst="rect">
            <a:avLst/>
          </a:prstGeom>
          <a:solidFill>
            <a:schemeClr val="accent2"/>
          </a:solidFill>
          <a:ln>
            <a:noFill/>
          </a:ln>
        </p:spPr>
        <p:txBody>
          <a:bodyPr wrap="none" lIns="72000" tIns="18000" rIns="72000" bIns="18000" rtlCol="0" anchor="t">
            <a:noAutofit/>
          </a:bodyPr>
          <a:lstStyle/>
          <a:p>
            <a:pPr algn="ctr">
              <a:defRPr/>
            </a:pPr>
            <a:r>
              <a:rPr lang="en-AU" sz="800" dirty="0">
                <a:latin typeface="Trebuchet MS" panose="020B0603020202020204"/>
              </a:rPr>
              <a:t>                    </a:t>
            </a:r>
            <a:r>
              <a:rPr lang="en-AU" sz="800" dirty="0">
                <a:solidFill>
                  <a:schemeClr val="bg1"/>
                </a:solidFill>
                <a:latin typeface="Trebuchet MS" panose="020B0603020202020204"/>
              </a:rPr>
              <a:t>  </a:t>
            </a:r>
            <a:endParaRPr kumimoji="0" lang="en-AU" sz="800" b="0" i="0" u="none" strike="noStrike" kern="1200" cap="none" spc="0" normalizeH="0" baseline="0" noProof="0" dirty="0">
              <a:ln>
                <a:noFill/>
              </a:ln>
              <a:solidFill>
                <a:schemeClr val="bg1"/>
              </a:solidFill>
              <a:effectLst/>
              <a:uLnTx/>
              <a:uFillTx/>
              <a:latin typeface="Trebuchet MS" panose="020B0603020202020204"/>
              <a:ea typeface="+mn-ea"/>
              <a:cs typeface="+mn-cs"/>
            </a:endParaRPr>
          </a:p>
        </p:txBody>
      </p:sp>
      <p:cxnSp>
        <p:nvCxnSpPr>
          <p:cNvPr id="84" name="Straight Arrow Connector 83">
            <a:extLst>
              <a:ext uri="{FF2B5EF4-FFF2-40B4-BE49-F238E27FC236}">
                <a16:creationId xmlns:a16="http://schemas.microsoft.com/office/drawing/2014/main" id="{D7988094-895D-4163-A3D0-0A3599B083B2}"/>
              </a:ext>
            </a:extLst>
          </p:cNvPr>
          <p:cNvCxnSpPr>
            <a:cxnSpLocks/>
          </p:cNvCxnSpPr>
          <p:nvPr/>
        </p:nvCxnSpPr>
        <p:spPr>
          <a:xfrm>
            <a:off x="7394691" y="3367377"/>
            <a:ext cx="5588" cy="13721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Graphic 40" descr="Hot air balloon with solid fill">
            <a:extLst>
              <a:ext uri="{FF2B5EF4-FFF2-40B4-BE49-F238E27FC236}">
                <a16:creationId xmlns:a16="http://schemas.microsoft.com/office/drawing/2014/main" id="{2DBF9592-C76C-47FD-B665-E7EE6AF13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0335" y="501852"/>
            <a:ext cx="271604" cy="271604"/>
          </a:xfrm>
          <a:prstGeom prst="rect">
            <a:avLst/>
          </a:prstGeom>
        </p:spPr>
      </p:pic>
      <p:cxnSp>
        <p:nvCxnSpPr>
          <p:cNvPr id="25" name="Straight Connector 24">
            <a:extLst>
              <a:ext uri="{FF2B5EF4-FFF2-40B4-BE49-F238E27FC236}">
                <a16:creationId xmlns:a16="http://schemas.microsoft.com/office/drawing/2014/main" id="{D8486E11-A55F-6D45-ABE9-FC2EF6438A54}"/>
              </a:ext>
            </a:extLst>
          </p:cNvPr>
          <p:cNvCxnSpPr>
            <a:cxnSpLocks/>
          </p:cNvCxnSpPr>
          <p:nvPr/>
        </p:nvCxnSpPr>
        <p:spPr>
          <a:xfrm flipH="1" flipV="1">
            <a:off x="4925287" y="837113"/>
            <a:ext cx="11124" cy="5309443"/>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AF31FA51-8B29-4C24-BC87-E63756A49E61}"/>
              </a:ext>
            </a:extLst>
          </p:cNvPr>
          <p:cNvSpPr txBox="1"/>
          <p:nvPr/>
        </p:nvSpPr>
        <p:spPr>
          <a:xfrm>
            <a:off x="10710784" y="5986514"/>
            <a:ext cx="1237985" cy="55823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Trebuchet MS" panose="020B0603020202020204"/>
                <a:ea typeface="+mn-ea"/>
                <a:cs typeface="+mn-cs"/>
              </a:rPr>
              <a:t>Go live Jun-24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Trebuchet MS" panose="020B0603020202020204"/>
                <a:ea typeface="+mn-ea"/>
                <a:cs typeface="+mn-cs"/>
              </a:rPr>
              <a:t>6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91" name="Straight Arrow Connector 90">
            <a:extLst>
              <a:ext uri="{FF2B5EF4-FFF2-40B4-BE49-F238E27FC236}">
                <a16:creationId xmlns:a16="http://schemas.microsoft.com/office/drawing/2014/main" id="{BA4FBA06-32BC-498B-AAD1-E2D20AFE6D73}"/>
              </a:ext>
            </a:extLst>
          </p:cNvPr>
          <p:cNvCxnSpPr>
            <a:cxnSpLocks/>
          </p:cNvCxnSpPr>
          <p:nvPr/>
        </p:nvCxnSpPr>
        <p:spPr>
          <a:xfrm>
            <a:off x="11041453" y="6355274"/>
            <a:ext cx="931761"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3DFF4A6-A6DE-45EA-8FC2-B165D2E21D74}"/>
              </a:ext>
            </a:extLst>
          </p:cNvPr>
          <p:cNvSpPr txBox="1"/>
          <p:nvPr/>
        </p:nvSpPr>
        <p:spPr>
          <a:xfrm>
            <a:off x="3766267" y="1154345"/>
            <a:ext cx="706374" cy="173986"/>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TOR agreed</a:t>
            </a:r>
          </a:p>
        </p:txBody>
      </p:sp>
      <p:cxnSp>
        <p:nvCxnSpPr>
          <p:cNvPr id="93" name="Straight Connector 92">
            <a:extLst>
              <a:ext uri="{FF2B5EF4-FFF2-40B4-BE49-F238E27FC236}">
                <a16:creationId xmlns:a16="http://schemas.microsoft.com/office/drawing/2014/main" id="{E837CBF4-DF2B-4BBE-ADA9-1E833AD64CE8}"/>
              </a:ext>
            </a:extLst>
          </p:cNvPr>
          <p:cNvCxnSpPr>
            <a:cxnSpLocks/>
          </p:cNvCxnSpPr>
          <p:nvPr/>
        </p:nvCxnSpPr>
        <p:spPr>
          <a:xfrm flipV="1">
            <a:off x="6339155" y="3867869"/>
            <a:ext cx="12463" cy="2794922"/>
          </a:xfrm>
          <a:prstGeom prst="line">
            <a:avLst/>
          </a:prstGeom>
          <a:ln w="38100">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70596294-9ECD-4B9F-83F5-6E5867ED3B99}"/>
              </a:ext>
            </a:extLst>
          </p:cNvPr>
          <p:cNvCxnSpPr>
            <a:cxnSpLocks/>
          </p:cNvCxnSpPr>
          <p:nvPr/>
        </p:nvCxnSpPr>
        <p:spPr>
          <a:xfrm flipV="1">
            <a:off x="5440317" y="1126797"/>
            <a:ext cx="0" cy="4927191"/>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AF00950-3DFB-4400-8222-0C2EC4A50FCF}"/>
              </a:ext>
            </a:extLst>
          </p:cNvPr>
          <p:cNvSpPr txBox="1"/>
          <p:nvPr/>
        </p:nvSpPr>
        <p:spPr>
          <a:xfrm>
            <a:off x="224660" y="5872489"/>
            <a:ext cx="2503213" cy="174302"/>
          </a:xfrm>
          <a:prstGeom prst="rect">
            <a:avLst/>
          </a:prstGeom>
          <a:solidFill>
            <a:srgbClr val="00B050"/>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Interface with other Workstreams</a:t>
            </a:r>
          </a:p>
        </p:txBody>
      </p:sp>
      <p:sp>
        <p:nvSpPr>
          <p:cNvPr id="63" name="TextBox 62">
            <a:extLst>
              <a:ext uri="{FF2B5EF4-FFF2-40B4-BE49-F238E27FC236}">
                <a16:creationId xmlns:a16="http://schemas.microsoft.com/office/drawing/2014/main" id="{16C0A75E-D954-40EF-BF0E-DDD6D5C8FED7}"/>
              </a:ext>
            </a:extLst>
          </p:cNvPr>
          <p:cNvSpPr txBox="1"/>
          <p:nvPr/>
        </p:nvSpPr>
        <p:spPr>
          <a:xfrm>
            <a:off x="4998887" y="1538065"/>
            <a:ext cx="1354709" cy="154039"/>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6" name="TextBox 65">
            <a:extLst>
              <a:ext uri="{FF2B5EF4-FFF2-40B4-BE49-F238E27FC236}">
                <a16:creationId xmlns:a16="http://schemas.microsoft.com/office/drawing/2014/main" id="{61E46722-6B6C-4AA0-9C73-DADEB15040FC}"/>
              </a:ext>
            </a:extLst>
          </p:cNvPr>
          <p:cNvSpPr txBox="1"/>
          <p:nvPr/>
        </p:nvSpPr>
        <p:spPr>
          <a:xfrm>
            <a:off x="5863579" y="1755003"/>
            <a:ext cx="2348290" cy="153440"/>
          </a:xfrm>
          <a:prstGeom prst="rect">
            <a:avLst/>
          </a:prstGeom>
          <a:solidFill>
            <a:srgbClr val="7030A0"/>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9" name="TextBox 68">
            <a:extLst>
              <a:ext uri="{FF2B5EF4-FFF2-40B4-BE49-F238E27FC236}">
                <a16:creationId xmlns:a16="http://schemas.microsoft.com/office/drawing/2014/main" id="{7BC7EB8C-8445-4E67-8B6D-05AD0752D75A}"/>
              </a:ext>
            </a:extLst>
          </p:cNvPr>
          <p:cNvSpPr txBox="1"/>
          <p:nvPr/>
        </p:nvSpPr>
        <p:spPr>
          <a:xfrm>
            <a:off x="5861824" y="1958181"/>
            <a:ext cx="3351855" cy="152312"/>
          </a:xfrm>
          <a:prstGeom prst="rect">
            <a:avLst/>
          </a:prstGeom>
          <a:solidFill>
            <a:srgbClr val="00B050"/>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Legal, Policy</a:t>
            </a:r>
          </a:p>
        </p:txBody>
      </p:sp>
      <p:sp>
        <p:nvSpPr>
          <p:cNvPr id="83" name="TextBox 82">
            <a:extLst>
              <a:ext uri="{FF2B5EF4-FFF2-40B4-BE49-F238E27FC236}">
                <a16:creationId xmlns:a16="http://schemas.microsoft.com/office/drawing/2014/main" id="{4719E8E1-7071-450C-B8BC-B4FAC86E3116}"/>
              </a:ext>
            </a:extLst>
          </p:cNvPr>
          <p:cNvSpPr txBox="1"/>
          <p:nvPr/>
        </p:nvSpPr>
        <p:spPr>
          <a:xfrm>
            <a:off x="5024389" y="2142183"/>
            <a:ext cx="1059313" cy="147624"/>
          </a:xfrm>
          <a:prstGeom prst="rect">
            <a:avLst/>
          </a:prstGeom>
          <a:solidFill>
            <a:srgbClr val="7030A0"/>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6" name="TextBox 85">
            <a:extLst>
              <a:ext uri="{FF2B5EF4-FFF2-40B4-BE49-F238E27FC236}">
                <a16:creationId xmlns:a16="http://schemas.microsoft.com/office/drawing/2014/main" id="{180F2677-B85A-465F-90F2-4ED74FA506A2}"/>
              </a:ext>
            </a:extLst>
          </p:cNvPr>
          <p:cNvSpPr txBox="1"/>
          <p:nvPr/>
        </p:nvSpPr>
        <p:spPr>
          <a:xfrm>
            <a:off x="5887391" y="2367722"/>
            <a:ext cx="1397277" cy="130227"/>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7" name="TextBox 86">
            <a:extLst>
              <a:ext uri="{FF2B5EF4-FFF2-40B4-BE49-F238E27FC236}">
                <a16:creationId xmlns:a16="http://schemas.microsoft.com/office/drawing/2014/main" id="{429821D8-B845-48CE-86E4-892F18E5CDF0}"/>
              </a:ext>
            </a:extLst>
          </p:cNvPr>
          <p:cNvSpPr txBox="1"/>
          <p:nvPr/>
        </p:nvSpPr>
        <p:spPr>
          <a:xfrm>
            <a:off x="6336145" y="2527622"/>
            <a:ext cx="3737461" cy="146637"/>
          </a:xfrm>
          <a:prstGeom prst="rect">
            <a:avLst/>
          </a:prstGeom>
          <a:solidFill>
            <a:srgbClr val="00B050"/>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Legal, Policy, Transformation</a:t>
            </a:r>
          </a:p>
        </p:txBody>
      </p:sp>
      <p:sp>
        <p:nvSpPr>
          <p:cNvPr id="88" name="TextBox 87">
            <a:extLst>
              <a:ext uri="{FF2B5EF4-FFF2-40B4-BE49-F238E27FC236}">
                <a16:creationId xmlns:a16="http://schemas.microsoft.com/office/drawing/2014/main" id="{809EE883-2090-4F9F-B136-7176787F9586}"/>
              </a:ext>
            </a:extLst>
          </p:cNvPr>
          <p:cNvSpPr txBox="1"/>
          <p:nvPr/>
        </p:nvSpPr>
        <p:spPr>
          <a:xfrm>
            <a:off x="5014512" y="2695411"/>
            <a:ext cx="1059307" cy="137847"/>
          </a:xfrm>
          <a:prstGeom prst="rect">
            <a:avLst/>
          </a:prstGeom>
          <a:solidFill>
            <a:srgbClr val="7030A0"/>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9" name="TextBox 88">
            <a:extLst>
              <a:ext uri="{FF2B5EF4-FFF2-40B4-BE49-F238E27FC236}">
                <a16:creationId xmlns:a16="http://schemas.microsoft.com/office/drawing/2014/main" id="{93F9A910-9DD2-4814-9A15-30F179CCA971}"/>
              </a:ext>
            </a:extLst>
          </p:cNvPr>
          <p:cNvSpPr txBox="1"/>
          <p:nvPr/>
        </p:nvSpPr>
        <p:spPr>
          <a:xfrm>
            <a:off x="5014514" y="2894033"/>
            <a:ext cx="1053886" cy="132374"/>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cxnSp>
        <p:nvCxnSpPr>
          <p:cNvPr id="90" name="Straight Arrow Connector 89">
            <a:extLst>
              <a:ext uri="{FF2B5EF4-FFF2-40B4-BE49-F238E27FC236}">
                <a16:creationId xmlns:a16="http://schemas.microsoft.com/office/drawing/2014/main" id="{EA36B84C-3EFC-4185-AFE3-74A2CF2168FE}"/>
              </a:ext>
            </a:extLst>
          </p:cNvPr>
          <p:cNvCxnSpPr>
            <a:cxnSpLocks/>
          </p:cNvCxnSpPr>
          <p:nvPr/>
        </p:nvCxnSpPr>
        <p:spPr>
          <a:xfrm>
            <a:off x="6142618" y="1536995"/>
            <a:ext cx="0" cy="25614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A1F4A71A-8BE1-480E-AC4B-A218158ECA73}"/>
              </a:ext>
            </a:extLst>
          </p:cNvPr>
          <p:cNvCxnSpPr>
            <a:cxnSpLocks/>
          </p:cNvCxnSpPr>
          <p:nvPr/>
        </p:nvCxnSpPr>
        <p:spPr>
          <a:xfrm>
            <a:off x="5989876" y="2192026"/>
            <a:ext cx="0" cy="25614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0717BB67-3A2E-42B7-A0DF-CC622C317411}"/>
              </a:ext>
            </a:extLst>
          </p:cNvPr>
          <p:cNvSpPr txBox="1"/>
          <p:nvPr/>
        </p:nvSpPr>
        <p:spPr>
          <a:xfrm>
            <a:off x="5446767" y="3071819"/>
            <a:ext cx="887431" cy="146637"/>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cxnSp>
        <p:nvCxnSpPr>
          <p:cNvPr id="82" name="Straight Arrow Connector 81">
            <a:extLst>
              <a:ext uri="{FF2B5EF4-FFF2-40B4-BE49-F238E27FC236}">
                <a16:creationId xmlns:a16="http://schemas.microsoft.com/office/drawing/2014/main" id="{251DFC75-8096-405F-85B2-F23F2EC75782}"/>
              </a:ext>
            </a:extLst>
          </p:cNvPr>
          <p:cNvCxnSpPr>
            <a:cxnSpLocks/>
          </p:cNvCxnSpPr>
          <p:nvPr/>
        </p:nvCxnSpPr>
        <p:spPr>
          <a:xfrm>
            <a:off x="5930241" y="2754306"/>
            <a:ext cx="0" cy="13278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6292F0E-DD5C-41C2-A93E-D2E6F380FF48}"/>
              </a:ext>
            </a:extLst>
          </p:cNvPr>
          <p:cNvCxnSpPr>
            <a:cxnSpLocks/>
          </p:cNvCxnSpPr>
          <p:nvPr/>
        </p:nvCxnSpPr>
        <p:spPr>
          <a:xfrm>
            <a:off x="6051770" y="2924907"/>
            <a:ext cx="6124" cy="139633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047DB2E-B2A5-49A8-8E58-F025A1685C63}"/>
              </a:ext>
            </a:extLst>
          </p:cNvPr>
          <p:cNvCxnSpPr>
            <a:cxnSpLocks/>
          </p:cNvCxnSpPr>
          <p:nvPr/>
        </p:nvCxnSpPr>
        <p:spPr>
          <a:xfrm>
            <a:off x="6252954" y="3186770"/>
            <a:ext cx="0" cy="128275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F4301CF8-84F7-44B4-B3EC-920D45B42427}"/>
              </a:ext>
            </a:extLst>
          </p:cNvPr>
          <p:cNvSpPr txBox="1"/>
          <p:nvPr/>
        </p:nvSpPr>
        <p:spPr>
          <a:xfrm>
            <a:off x="3887775" y="3429000"/>
            <a:ext cx="1289952" cy="155126"/>
          </a:xfrm>
          <a:prstGeom prst="rect">
            <a:avLst/>
          </a:prstGeom>
          <a:solidFill>
            <a:srgbClr val="00B050"/>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AMOS TRG, Digital</a:t>
            </a:r>
          </a:p>
        </p:txBody>
      </p:sp>
      <p:sp>
        <p:nvSpPr>
          <p:cNvPr id="100" name="TextBox 99">
            <a:extLst>
              <a:ext uri="{FF2B5EF4-FFF2-40B4-BE49-F238E27FC236}">
                <a16:creationId xmlns:a16="http://schemas.microsoft.com/office/drawing/2014/main" id="{72375A6B-D4EE-437D-BB37-F8EF6902E6CA}"/>
              </a:ext>
            </a:extLst>
          </p:cNvPr>
          <p:cNvSpPr txBox="1"/>
          <p:nvPr/>
        </p:nvSpPr>
        <p:spPr>
          <a:xfrm>
            <a:off x="6347547" y="4783426"/>
            <a:ext cx="2863503" cy="158314"/>
          </a:xfrm>
          <a:prstGeom prst="rect">
            <a:avLst/>
          </a:prstGeom>
          <a:solidFill>
            <a:schemeClr val="accent2"/>
          </a:solidFill>
          <a:ln>
            <a:noFill/>
          </a:ln>
        </p:spPr>
        <p:txBody>
          <a:bodyPr wrap="none" lIns="72000" tIns="18000" rIns="72000" bIns="18000" rtlCol="0" anchor="t">
            <a:noAutofit/>
          </a:bodyPr>
          <a:lstStyle/>
          <a:p>
            <a:pPr algn="ctr">
              <a:defRPr/>
            </a:pPr>
            <a:r>
              <a:rPr lang="en-AU" sz="800" dirty="0">
                <a:latin typeface="Trebuchet MS" panose="020B0603020202020204"/>
              </a:rPr>
              <a:t>                      </a:t>
            </a:r>
            <a:endPar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01" name="TextBox 100">
            <a:extLst>
              <a:ext uri="{FF2B5EF4-FFF2-40B4-BE49-F238E27FC236}">
                <a16:creationId xmlns:a16="http://schemas.microsoft.com/office/drawing/2014/main" id="{88B6EE80-3E51-4725-BACE-8230C1498699}"/>
              </a:ext>
            </a:extLst>
          </p:cNvPr>
          <p:cNvSpPr txBox="1"/>
          <p:nvPr/>
        </p:nvSpPr>
        <p:spPr>
          <a:xfrm>
            <a:off x="6347655" y="4976138"/>
            <a:ext cx="3725950" cy="154656"/>
          </a:xfrm>
          <a:prstGeom prst="rect">
            <a:avLst/>
          </a:prstGeom>
          <a:solidFill>
            <a:schemeClr val="accent2"/>
          </a:solidFill>
          <a:ln>
            <a:noFill/>
          </a:ln>
        </p:spPr>
        <p:txBody>
          <a:bodyPr wrap="none" lIns="72000" tIns="18000" rIns="72000" bIns="18000" rtlCol="0" anchor="t">
            <a:noAutofit/>
          </a:bodyPr>
          <a:lstStyle/>
          <a:p>
            <a:pPr algn="ctr">
              <a:defRPr/>
            </a:pPr>
            <a:r>
              <a:rPr lang="en-AU" sz="800" dirty="0">
                <a:latin typeface="Trebuchet MS" panose="020B0603020202020204"/>
              </a:rPr>
              <a:t>                  </a:t>
            </a:r>
            <a:r>
              <a:rPr lang="en-AU" sz="800" dirty="0">
                <a:solidFill>
                  <a:schemeClr val="bg1"/>
                </a:solidFill>
                <a:latin typeface="Trebuchet MS" panose="020B0603020202020204"/>
              </a:rPr>
              <a:t>  </a:t>
            </a:r>
            <a:endParaRPr lang="en-AU" sz="800" b="0" i="0" u="none" strike="noStrike" kern="1200" cap="none" spc="0" normalizeH="0" baseline="0" noProof="0" dirty="0">
              <a:ln>
                <a:noFill/>
              </a:ln>
              <a:solidFill>
                <a:schemeClr val="bg1"/>
              </a:solidFill>
              <a:effectLst/>
              <a:uLnTx/>
              <a:uFillTx/>
              <a:latin typeface="Trebuchet MS" panose="020B0603020202020204"/>
            </a:endParaRPr>
          </a:p>
        </p:txBody>
      </p:sp>
      <p:sp>
        <p:nvSpPr>
          <p:cNvPr id="102" name="TextBox 101">
            <a:extLst>
              <a:ext uri="{FF2B5EF4-FFF2-40B4-BE49-F238E27FC236}">
                <a16:creationId xmlns:a16="http://schemas.microsoft.com/office/drawing/2014/main" id="{B5381FDF-DD64-403F-8F44-1EE69FFB4AAA}"/>
              </a:ext>
            </a:extLst>
          </p:cNvPr>
          <p:cNvSpPr txBox="1"/>
          <p:nvPr/>
        </p:nvSpPr>
        <p:spPr>
          <a:xfrm>
            <a:off x="6347656" y="5173821"/>
            <a:ext cx="2856776" cy="145350"/>
          </a:xfrm>
          <a:prstGeom prst="rect">
            <a:avLst/>
          </a:prstGeom>
          <a:solidFill>
            <a:schemeClr val="accent2"/>
          </a:solidFill>
          <a:ln>
            <a:noFill/>
          </a:ln>
        </p:spPr>
        <p:txBody>
          <a:bodyPr wrap="none" lIns="72000" tIns="18000" rIns="72000" bIns="18000" rtlCol="0" anchor="t">
            <a:noAutofit/>
          </a:bodyPr>
          <a:lstStyle/>
          <a:p>
            <a:pPr algn="ctr">
              <a:defRPr/>
            </a:pPr>
            <a:r>
              <a:rPr lang="en-AU" sz="800" dirty="0">
                <a:latin typeface="Trebuchet MS" panose="020B0603020202020204"/>
              </a:rPr>
              <a:t>                      </a:t>
            </a:r>
            <a:endParaRPr kumimoji="0" lang="en-AU" sz="800" b="0" i="0" u="none" strike="noStrike" kern="1200" cap="none" spc="0" normalizeH="0" baseline="0" noProof="0" dirty="0">
              <a:ln>
                <a:noFill/>
              </a:ln>
              <a:effectLst/>
              <a:uLnTx/>
              <a:uFillTx/>
              <a:latin typeface="Trebuchet MS" panose="020B0603020202020204"/>
              <a:ea typeface="+mn-ea"/>
              <a:cs typeface="+mn-cs"/>
            </a:endParaRPr>
          </a:p>
        </p:txBody>
      </p:sp>
      <p:sp>
        <p:nvSpPr>
          <p:cNvPr id="103" name="TextBox 102">
            <a:extLst>
              <a:ext uri="{FF2B5EF4-FFF2-40B4-BE49-F238E27FC236}">
                <a16:creationId xmlns:a16="http://schemas.microsoft.com/office/drawing/2014/main" id="{93B7ECAF-390F-44A1-8CFB-D2326C0C746B}"/>
              </a:ext>
            </a:extLst>
          </p:cNvPr>
          <p:cNvSpPr txBox="1"/>
          <p:nvPr/>
        </p:nvSpPr>
        <p:spPr>
          <a:xfrm>
            <a:off x="7816009" y="5373449"/>
            <a:ext cx="4164454" cy="141251"/>
          </a:xfrm>
          <a:prstGeom prst="rect">
            <a:avLst/>
          </a:prstGeom>
          <a:solidFill>
            <a:schemeClr val="accent2"/>
          </a:solidFill>
          <a:ln>
            <a:noFill/>
          </a:ln>
        </p:spPr>
        <p:txBody>
          <a:bodyPr wrap="none" lIns="72000" tIns="18000" rIns="72000" bIns="18000" rtlCol="0" anchor="t">
            <a:noAutofit/>
          </a:bodyPr>
          <a:lstStyle/>
          <a:p>
            <a:pPr algn="ctr">
              <a:defRPr/>
            </a:pPr>
            <a:r>
              <a:rPr lang="en-AU" sz="800" dirty="0">
                <a:latin typeface="Trebuchet MS" panose="020B0603020202020204"/>
              </a:rPr>
              <a:t>                     </a:t>
            </a:r>
            <a:endParaRPr kumimoji="0" lang="en-AU" sz="800" b="0" i="0" u="none" strike="noStrike" kern="1200" cap="none" spc="0" normalizeH="0" baseline="0" noProof="0" dirty="0">
              <a:ln>
                <a:noFill/>
              </a:ln>
              <a:solidFill>
                <a:schemeClr val="bg1"/>
              </a:solidFill>
              <a:effectLst/>
              <a:uLnTx/>
              <a:uFillTx/>
              <a:latin typeface="Trebuchet MS" panose="020B0603020202020204"/>
              <a:ea typeface="+mn-ea"/>
              <a:cs typeface="+mn-cs"/>
            </a:endParaRPr>
          </a:p>
        </p:txBody>
      </p:sp>
      <p:cxnSp>
        <p:nvCxnSpPr>
          <p:cNvPr id="104" name="Straight Arrow Connector 103">
            <a:extLst>
              <a:ext uri="{FF2B5EF4-FFF2-40B4-BE49-F238E27FC236}">
                <a16:creationId xmlns:a16="http://schemas.microsoft.com/office/drawing/2014/main" id="{60AD8A64-56B8-45A7-8E11-B5DB3D3D56E8}"/>
              </a:ext>
            </a:extLst>
          </p:cNvPr>
          <p:cNvCxnSpPr>
            <a:cxnSpLocks/>
          </p:cNvCxnSpPr>
          <p:nvPr/>
        </p:nvCxnSpPr>
        <p:spPr>
          <a:xfrm>
            <a:off x="9526211" y="4660235"/>
            <a:ext cx="0" cy="78442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2EF9A56-B041-4A96-BA5C-1EB99FC475CF}"/>
              </a:ext>
            </a:extLst>
          </p:cNvPr>
          <p:cNvCxnSpPr>
            <a:cxnSpLocks/>
          </p:cNvCxnSpPr>
          <p:nvPr/>
        </p:nvCxnSpPr>
        <p:spPr>
          <a:xfrm>
            <a:off x="8824401" y="4888740"/>
            <a:ext cx="0" cy="55592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01B226F-78B8-41A3-9FDA-10986F39FBC1}"/>
              </a:ext>
            </a:extLst>
          </p:cNvPr>
          <p:cNvCxnSpPr>
            <a:cxnSpLocks/>
          </p:cNvCxnSpPr>
          <p:nvPr/>
        </p:nvCxnSpPr>
        <p:spPr>
          <a:xfrm>
            <a:off x="9752537" y="5106265"/>
            <a:ext cx="0" cy="33839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01C39937-B90F-4F1A-AD32-45AEA0401C01}"/>
              </a:ext>
            </a:extLst>
          </p:cNvPr>
          <p:cNvCxnSpPr>
            <a:cxnSpLocks/>
          </p:cNvCxnSpPr>
          <p:nvPr/>
        </p:nvCxnSpPr>
        <p:spPr>
          <a:xfrm>
            <a:off x="9117859" y="5204249"/>
            <a:ext cx="0" cy="24041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Right Brace 107">
            <a:extLst>
              <a:ext uri="{FF2B5EF4-FFF2-40B4-BE49-F238E27FC236}">
                <a16:creationId xmlns:a16="http://schemas.microsoft.com/office/drawing/2014/main" id="{7616FAD2-0A6B-4114-9B73-EB10F9C265AA}"/>
              </a:ext>
            </a:extLst>
          </p:cNvPr>
          <p:cNvSpPr/>
          <p:nvPr/>
        </p:nvSpPr>
        <p:spPr>
          <a:xfrm>
            <a:off x="10073605" y="3995123"/>
            <a:ext cx="97043" cy="56663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NZ" dirty="0"/>
          </a:p>
        </p:txBody>
      </p:sp>
      <p:cxnSp>
        <p:nvCxnSpPr>
          <p:cNvPr id="109" name="Straight Arrow Connector 108">
            <a:extLst>
              <a:ext uri="{FF2B5EF4-FFF2-40B4-BE49-F238E27FC236}">
                <a16:creationId xmlns:a16="http://schemas.microsoft.com/office/drawing/2014/main" id="{2DD9CF01-AF88-4E8A-9E22-CB454BCE4CFB}"/>
              </a:ext>
            </a:extLst>
          </p:cNvPr>
          <p:cNvCxnSpPr>
            <a:cxnSpLocks/>
          </p:cNvCxnSpPr>
          <p:nvPr/>
        </p:nvCxnSpPr>
        <p:spPr>
          <a:xfrm>
            <a:off x="10221536" y="4289699"/>
            <a:ext cx="0" cy="112322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C50360F-4A3D-44D8-A4D7-B0BB1398CD17}"/>
              </a:ext>
            </a:extLst>
          </p:cNvPr>
          <p:cNvCxnSpPr>
            <a:cxnSpLocks/>
          </p:cNvCxnSpPr>
          <p:nvPr/>
        </p:nvCxnSpPr>
        <p:spPr>
          <a:xfrm>
            <a:off x="9969760" y="2527622"/>
            <a:ext cx="20773" cy="291645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A398D83-8068-47D7-AF63-395CBD3EAE35}"/>
              </a:ext>
            </a:extLst>
          </p:cNvPr>
          <p:cNvCxnSpPr>
            <a:cxnSpLocks/>
          </p:cNvCxnSpPr>
          <p:nvPr/>
        </p:nvCxnSpPr>
        <p:spPr>
          <a:xfrm flipH="1">
            <a:off x="7914245" y="3704375"/>
            <a:ext cx="7636" cy="173582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68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7B066B55-5202-4637-817F-7FB5433AE1E9}"/>
              </a:ext>
            </a:extLst>
          </p:cNvPr>
          <p:cNvSpPr>
            <a:spLocks/>
          </p:cNvSpPr>
          <p:nvPr/>
        </p:nvSpPr>
        <p:spPr bwMode="auto">
          <a:xfrm>
            <a:off x="67874" y="2321957"/>
            <a:ext cx="2141895" cy="2143405"/>
          </a:xfrm>
          <a:custGeom>
            <a:avLst/>
            <a:gdLst>
              <a:gd name="T0" fmla="*/ 1128237 w 591"/>
              <a:gd name="T1" fmla="*/ 2109307 h 591"/>
              <a:gd name="T2" fmla="*/ 148653 w 591"/>
              <a:gd name="T3" fmla="*/ 1129032 h 591"/>
              <a:gd name="T4" fmla="*/ 1128237 w 591"/>
              <a:gd name="T5" fmla="*/ 148758 h 591"/>
              <a:gd name="T6" fmla="*/ 2107821 w 591"/>
              <a:gd name="T7" fmla="*/ 1129032 h 591"/>
              <a:gd name="T8" fmla="*/ 2088763 w 591"/>
              <a:gd name="T9" fmla="*/ 1323561 h 591"/>
              <a:gd name="T10" fmla="*/ 2172618 w 591"/>
              <a:gd name="T11" fmla="*/ 1544791 h 591"/>
              <a:gd name="T12" fmla="*/ 2252662 w 591"/>
              <a:gd name="T13" fmla="*/ 1129032 h 591"/>
              <a:gd name="T14" fmla="*/ 1128237 w 591"/>
              <a:gd name="T15" fmla="*/ 0 h 591"/>
              <a:gd name="T16" fmla="*/ 0 w 591"/>
              <a:gd name="T17" fmla="*/ 1129032 h 591"/>
              <a:gd name="T18" fmla="*/ 1128237 w 591"/>
              <a:gd name="T19" fmla="*/ 2254250 h 591"/>
              <a:gd name="T20" fmla="*/ 1959168 w 591"/>
              <a:gd name="T21" fmla="*/ 1884263 h 591"/>
              <a:gd name="T22" fmla="*/ 1875313 w 591"/>
              <a:gd name="T23" fmla="*/ 1762206 h 591"/>
              <a:gd name="T24" fmla="*/ 1128237 w 591"/>
              <a:gd name="T25" fmla="*/ 2109307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1" h="591">
                <a:moveTo>
                  <a:pt x="296" y="553"/>
                </a:moveTo>
                <a:cubicBezTo>
                  <a:pt x="154" y="553"/>
                  <a:pt x="39" y="438"/>
                  <a:pt x="39" y="296"/>
                </a:cubicBezTo>
                <a:cubicBezTo>
                  <a:pt x="39" y="154"/>
                  <a:pt x="154" y="39"/>
                  <a:pt x="296" y="39"/>
                </a:cubicBezTo>
                <a:cubicBezTo>
                  <a:pt x="437" y="39"/>
                  <a:pt x="553" y="154"/>
                  <a:pt x="553" y="296"/>
                </a:cubicBezTo>
                <a:cubicBezTo>
                  <a:pt x="553" y="313"/>
                  <a:pt x="551" y="331"/>
                  <a:pt x="548" y="347"/>
                </a:cubicBezTo>
                <a:cubicBezTo>
                  <a:pt x="552" y="368"/>
                  <a:pt x="560" y="387"/>
                  <a:pt x="570" y="405"/>
                </a:cubicBezTo>
                <a:cubicBezTo>
                  <a:pt x="583" y="371"/>
                  <a:pt x="591" y="334"/>
                  <a:pt x="591" y="296"/>
                </a:cubicBezTo>
                <a:cubicBezTo>
                  <a:pt x="591" y="133"/>
                  <a:pt x="459" y="0"/>
                  <a:pt x="296" y="0"/>
                </a:cubicBezTo>
                <a:cubicBezTo>
                  <a:pt x="133" y="0"/>
                  <a:pt x="0" y="133"/>
                  <a:pt x="0" y="296"/>
                </a:cubicBezTo>
                <a:cubicBezTo>
                  <a:pt x="0" y="459"/>
                  <a:pt x="133" y="591"/>
                  <a:pt x="296" y="591"/>
                </a:cubicBezTo>
                <a:cubicBezTo>
                  <a:pt x="382" y="591"/>
                  <a:pt x="460" y="554"/>
                  <a:pt x="514" y="494"/>
                </a:cubicBezTo>
                <a:cubicBezTo>
                  <a:pt x="506" y="484"/>
                  <a:pt x="499" y="473"/>
                  <a:pt x="492" y="462"/>
                </a:cubicBezTo>
                <a:cubicBezTo>
                  <a:pt x="445" y="517"/>
                  <a:pt x="374" y="553"/>
                  <a:pt x="296" y="553"/>
                </a:cubicBezTo>
                <a:close/>
              </a:path>
            </a:pathLst>
          </a:custGeom>
          <a:solidFill>
            <a:srgbClr val="203864"/>
          </a:solidFill>
          <a:ln>
            <a:noFill/>
          </a:ln>
        </p:spPr>
        <p:txBody>
          <a:bodyPr/>
          <a:lstStyle/>
          <a:p>
            <a:endParaRPr lang="en-NZ"/>
          </a:p>
        </p:txBody>
      </p:sp>
      <p:sp>
        <p:nvSpPr>
          <p:cNvPr id="4" name="Freeform 7">
            <a:extLst>
              <a:ext uri="{FF2B5EF4-FFF2-40B4-BE49-F238E27FC236}">
                <a16:creationId xmlns:a16="http://schemas.microsoft.com/office/drawing/2014/main" id="{00BFE742-9B83-46E4-9994-FC8900A94CB6}"/>
              </a:ext>
            </a:extLst>
          </p:cNvPr>
          <p:cNvSpPr>
            <a:spLocks noEditPoints="1"/>
          </p:cNvSpPr>
          <p:nvPr/>
        </p:nvSpPr>
        <p:spPr bwMode="auto">
          <a:xfrm>
            <a:off x="1805706" y="2321957"/>
            <a:ext cx="2141895" cy="2143405"/>
          </a:xfrm>
          <a:custGeom>
            <a:avLst/>
            <a:gdLst>
              <a:gd name="T0" fmla="*/ 1875313 w 591"/>
              <a:gd name="T1" fmla="*/ 1762206 h 591"/>
              <a:gd name="T2" fmla="*/ 1959168 w 591"/>
              <a:gd name="T3" fmla="*/ 1884263 h 591"/>
              <a:gd name="T4" fmla="*/ 1124425 w 591"/>
              <a:gd name="T5" fmla="*/ 2254250 h 591"/>
              <a:gd name="T6" fmla="*/ 0 w 591"/>
              <a:gd name="T7" fmla="*/ 1129032 h 591"/>
              <a:gd name="T8" fmla="*/ 80044 w 591"/>
              <a:gd name="T9" fmla="*/ 709459 h 591"/>
              <a:gd name="T10" fmla="*/ 163899 w 591"/>
              <a:gd name="T11" fmla="*/ 934503 h 591"/>
              <a:gd name="T12" fmla="*/ 144841 w 591"/>
              <a:gd name="T13" fmla="*/ 1129032 h 591"/>
              <a:gd name="T14" fmla="*/ 1124425 w 591"/>
              <a:gd name="T15" fmla="*/ 2109307 h 591"/>
              <a:gd name="T16" fmla="*/ 1875313 w 591"/>
              <a:gd name="T17" fmla="*/ 1762206 h 591"/>
              <a:gd name="T18" fmla="*/ 2252662 w 591"/>
              <a:gd name="T19" fmla="*/ 1129032 h 591"/>
              <a:gd name="T20" fmla="*/ 1124425 w 591"/>
              <a:gd name="T21" fmla="*/ 0 h 591"/>
              <a:gd name="T22" fmla="*/ 293494 w 591"/>
              <a:gd name="T23" fmla="*/ 369987 h 591"/>
              <a:gd name="T24" fmla="*/ 377349 w 591"/>
              <a:gd name="T25" fmla="*/ 495859 h 591"/>
              <a:gd name="T26" fmla="*/ 1124425 w 591"/>
              <a:gd name="T27" fmla="*/ 148758 h 591"/>
              <a:gd name="T28" fmla="*/ 2104009 w 591"/>
              <a:gd name="T29" fmla="*/ 1129032 h 591"/>
              <a:gd name="T30" fmla="*/ 2084951 w 591"/>
              <a:gd name="T31" fmla="*/ 1323561 h 591"/>
              <a:gd name="T32" fmla="*/ 2172618 w 591"/>
              <a:gd name="T33" fmla="*/ 1544791 h 591"/>
              <a:gd name="T34" fmla="*/ 2252662 w 591"/>
              <a:gd name="T35" fmla="*/ 1129032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1" h="591">
                <a:moveTo>
                  <a:pt x="492" y="462"/>
                </a:moveTo>
                <a:cubicBezTo>
                  <a:pt x="499" y="473"/>
                  <a:pt x="506" y="484"/>
                  <a:pt x="514" y="494"/>
                </a:cubicBezTo>
                <a:cubicBezTo>
                  <a:pt x="460" y="554"/>
                  <a:pt x="382" y="591"/>
                  <a:pt x="295" y="591"/>
                </a:cubicBezTo>
                <a:cubicBezTo>
                  <a:pt x="132" y="591"/>
                  <a:pt x="0" y="459"/>
                  <a:pt x="0" y="296"/>
                </a:cubicBezTo>
                <a:cubicBezTo>
                  <a:pt x="0" y="257"/>
                  <a:pt x="8" y="220"/>
                  <a:pt x="21" y="186"/>
                </a:cubicBezTo>
                <a:cubicBezTo>
                  <a:pt x="31" y="204"/>
                  <a:pt x="39" y="224"/>
                  <a:pt x="43" y="245"/>
                </a:cubicBezTo>
                <a:cubicBezTo>
                  <a:pt x="40" y="261"/>
                  <a:pt x="38" y="278"/>
                  <a:pt x="38" y="296"/>
                </a:cubicBezTo>
                <a:cubicBezTo>
                  <a:pt x="38" y="438"/>
                  <a:pt x="154" y="553"/>
                  <a:pt x="295" y="553"/>
                </a:cubicBezTo>
                <a:cubicBezTo>
                  <a:pt x="374" y="553"/>
                  <a:pt x="445" y="517"/>
                  <a:pt x="492" y="462"/>
                </a:cubicBezTo>
                <a:close/>
                <a:moveTo>
                  <a:pt x="591" y="296"/>
                </a:moveTo>
                <a:cubicBezTo>
                  <a:pt x="591" y="133"/>
                  <a:pt x="458" y="0"/>
                  <a:pt x="295" y="0"/>
                </a:cubicBezTo>
                <a:cubicBezTo>
                  <a:pt x="209" y="0"/>
                  <a:pt x="131" y="38"/>
                  <a:pt x="77" y="97"/>
                </a:cubicBezTo>
                <a:cubicBezTo>
                  <a:pt x="85" y="108"/>
                  <a:pt x="92" y="119"/>
                  <a:pt x="99" y="130"/>
                </a:cubicBezTo>
                <a:cubicBezTo>
                  <a:pt x="146" y="74"/>
                  <a:pt x="217" y="39"/>
                  <a:pt x="295" y="39"/>
                </a:cubicBezTo>
                <a:cubicBezTo>
                  <a:pt x="437" y="39"/>
                  <a:pt x="552" y="154"/>
                  <a:pt x="552" y="296"/>
                </a:cubicBezTo>
                <a:cubicBezTo>
                  <a:pt x="552" y="313"/>
                  <a:pt x="551" y="330"/>
                  <a:pt x="547" y="347"/>
                </a:cubicBezTo>
                <a:cubicBezTo>
                  <a:pt x="552" y="368"/>
                  <a:pt x="560" y="387"/>
                  <a:pt x="570" y="405"/>
                </a:cubicBezTo>
                <a:cubicBezTo>
                  <a:pt x="583" y="371"/>
                  <a:pt x="591" y="334"/>
                  <a:pt x="591" y="296"/>
                </a:cubicBezTo>
                <a:close/>
              </a:path>
            </a:pathLst>
          </a:custGeom>
          <a:solidFill>
            <a:srgbClr val="203864">
              <a:alpha val="80000"/>
            </a:srgbClr>
          </a:solidFill>
          <a:ln>
            <a:noFill/>
          </a:ln>
        </p:spPr>
        <p:txBody>
          <a:bodyPr/>
          <a:lstStyle/>
          <a:p>
            <a:endParaRPr lang="en-NZ"/>
          </a:p>
        </p:txBody>
      </p:sp>
      <p:sp>
        <p:nvSpPr>
          <p:cNvPr id="5" name="Freeform 8">
            <a:extLst>
              <a:ext uri="{FF2B5EF4-FFF2-40B4-BE49-F238E27FC236}">
                <a16:creationId xmlns:a16="http://schemas.microsoft.com/office/drawing/2014/main" id="{4B7EAC36-1705-4207-93E2-604EEE95270D}"/>
              </a:ext>
            </a:extLst>
          </p:cNvPr>
          <p:cNvSpPr>
            <a:spLocks noEditPoints="1"/>
          </p:cNvSpPr>
          <p:nvPr/>
        </p:nvSpPr>
        <p:spPr bwMode="auto">
          <a:xfrm>
            <a:off x="3563931" y="2321957"/>
            <a:ext cx="2138876" cy="2143405"/>
          </a:xfrm>
          <a:custGeom>
            <a:avLst/>
            <a:gdLst>
              <a:gd name="T0" fmla="*/ 569 w 590"/>
              <a:gd name="T1" fmla="*/ 405 h 591"/>
              <a:gd name="T2" fmla="*/ 547 w 590"/>
              <a:gd name="T3" fmla="*/ 347 h 591"/>
              <a:gd name="T4" fmla="*/ 552 w 590"/>
              <a:gd name="T5" fmla="*/ 296 h 591"/>
              <a:gd name="T6" fmla="*/ 295 w 590"/>
              <a:gd name="T7" fmla="*/ 39 h 591"/>
              <a:gd name="T8" fmla="*/ 99 w 590"/>
              <a:gd name="T9" fmla="*/ 130 h 591"/>
              <a:gd name="T10" fmla="*/ 76 w 590"/>
              <a:gd name="T11" fmla="*/ 97 h 591"/>
              <a:gd name="T12" fmla="*/ 295 w 590"/>
              <a:gd name="T13" fmla="*/ 0 h 591"/>
              <a:gd name="T14" fmla="*/ 590 w 590"/>
              <a:gd name="T15" fmla="*/ 296 h 591"/>
              <a:gd name="T16" fmla="*/ 569 w 590"/>
              <a:gd name="T17" fmla="*/ 405 h 591"/>
              <a:gd name="T18" fmla="*/ 295 w 590"/>
              <a:gd name="T19" fmla="*/ 553 h 591"/>
              <a:gd name="T20" fmla="*/ 38 w 590"/>
              <a:gd name="T21" fmla="*/ 296 h 591"/>
              <a:gd name="T22" fmla="*/ 43 w 590"/>
              <a:gd name="T23" fmla="*/ 245 h 591"/>
              <a:gd name="T24" fmla="*/ 21 w 590"/>
              <a:gd name="T25" fmla="*/ 186 h 591"/>
              <a:gd name="T26" fmla="*/ 0 w 590"/>
              <a:gd name="T27" fmla="*/ 296 h 591"/>
              <a:gd name="T28" fmla="*/ 295 w 590"/>
              <a:gd name="T29" fmla="*/ 591 h 591"/>
              <a:gd name="T30" fmla="*/ 514 w 590"/>
              <a:gd name="T31" fmla="*/ 494 h 591"/>
              <a:gd name="T32" fmla="*/ 491 w 590"/>
              <a:gd name="T33" fmla="*/ 462 h 591"/>
              <a:gd name="T34" fmla="*/ 295 w 590"/>
              <a:gd name="T35" fmla="*/ 55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91">
                <a:moveTo>
                  <a:pt x="569" y="405"/>
                </a:moveTo>
                <a:cubicBezTo>
                  <a:pt x="559" y="387"/>
                  <a:pt x="552" y="368"/>
                  <a:pt x="547" y="347"/>
                </a:cubicBezTo>
                <a:cubicBezTo>
                  <a:pt x="550" y="331"/>
                  <a:pt x="552" y="313"/>
                  <a:pt x="552" y="296"/>
                </a:cubicBezTo>
                <a:cubicBezTo>
                  <a:pt x="552" y="154"/>
                  <a:pt x="437" y="39"/>
                  <a:pt x="295" y="39"/>
                </a:cubicBezTo>
                <a:cubicBezTo>
                  <a:pt x="216" y="39"/>
                  <a:pt x="146" y="74"/>
                  <a:pt x="99" y="130"/>
                </a:cubicBezTo>
                <a:cubicBezTo>
                  <a:pt x="92" y="119"/>
                  <a:pt x="84" y="108"/>
                  <a:pt x="76" y="97"/>
                </a:cubicBezTo>
                <a:cubicBezTo>
                  <a:pt x="130" y="38"/>
                  <a:pt x="208" y="0"/>
                  <a:pt x="295" y="0"/>
                </a:cubicBezTo>
                <a:cubicBezTo>
                  <a:pt x="458" y="0"/>
                  <a:pt x="590" y="133"/>
                  <a:pt x="590" y="296"/>
                </a:cubicBezTo>
                <a:cubicBezTo>
                  <a:pt x="590" y="334"/>
                  <a:pt x="583" y="371"/>
                  <a:pt x="569" y="405"/>
                </a:cubicBezTo>
                <a:close/>
                <a:moveTo>
                  <a:pt x="295" y="553"/>
                </a:moveTo>
                <a:cubicBezTo>
                  <a:pt x="153" y="553"/>
                  <a:pt x="38" y="438"/>
                  <a:pt x="38" y="296"/>
                </a:cubicBezTo>
                <a:cubicBezTo>
                  <a:pt x="38" y="278"/>
                  <a:pt x="40" y="261"/>
                  <a:pt x="43" y="245"/>
                </a:cubicBezTo>
                <a:cubicBezTo>
                  <a:pt x="38" y="224"/>
                  <a:pt x="31" y="204"/>
                  <a:pt x="21" y="186"/>
                </a:cubicBezTo>
                <a:cubicBezTo>
                  <a:pt x="7" y="220"/>
                  <a:pt x="0" y="257"/>
                  <a:pt x="0" y="296"/>
                </a:cubicBezTo>
                <a:cubicBezTo>
                  <a:pt x="0" y="459"/>
                  <a:pt x="132" y="591"/>
                  <a:pt x="295" y="591"/>
                </a:cubicBezTo>
                <a:cubicBezTo>
                  <a:pt x="382" y="591"/>
                  <a:pt x="460" y="554"/>
                  <a:pt x="514" y="494"/>
                </a:cubicBezTo>
                <a:cubicBezTo>
                  <a:pt x="506" y="484"/>
                  <a:pt x="498" y="473"/>
                  <a:pt x="491" y="462"/>
                </a:cubicBezTo>
                <a:cubicBezTo>
                  <a:pt x="444" y="517"/>
                  <a:pt x="374" y="553"/>
                  <a:pt x="295" y="553"/>
                </a:cubicBezTo>
                <a:close/>
              </a:path>
            </a:pathLst>
          </a:custGeom>
          <a:solidFill>
            <a:srgbClr val="203864">
              <a:alpha val="70000"/>
            </a:srgbClr>
          </a:solidFill>
          <a:ln>
            <a:noFill/>
          </a:ln>
        </p:spPr>
        <p:txBody>
          <a:bodyPr/>
          <a:lstStyle/>
          <a:p>
            <a:pPr eaLnBrk="1" fontAlgn="auto" hangingPunct="1">
              <a:spcBef>
                <a:spcPts val="0"/>
              </a:spcBef>
              <a:spcAft>
                <a:spcPts val="0"/>
              </a:spcAft>
              <a:defRPr/>
            </a:pPr>
            <a:endParaRPr lang="ru-RU">
              <a:latin typeface="+mn-lt"/>
            </a:endParaRPr>
          </a:p>
        </p:txBody>
      </p:sp>
      <p:sp>
        <p:nvSpPr>
          <p:cNvPr id="7" name="Freeform 10">
            <a:extLst>
              <a:ext uri="{FF2B5EF4-FFF2-40B4-BE49-F238E27FC236}">
                <a16:creationId xmlns:a16="http://schemas.microsoft.com/office/drawing/2014/main" id="{E7522071-D1C4-4F75-96BB-D57B2734C58A}"/>
              </a:ext>
            </a:extLst>
          </p:cNvPr>
          <p:cNvSpPr>
            <a:spLocks noEditPoints="1"/>
          </p:cNvSpPr>
          <p:nvPr/>
        </p:nvSpPr>
        <p:spPr bwMode="auto">
          <a:xfrm>
            <a:off x="5309017" y="2321957"/>
            <a:ext cx="2141895" cy="2143405"/>
          </a:xfrm>
          <a:custGeom>
            <a:avLst/>
            <a:gdLst>
              <a:gd name="T0" fmla="*/ 492 w 591"/>
              <a:gd name="T1" fmla="*/ 462 h 591"/>
              <a:gd name="T2" fmla="*/ 514 w 591"/>
              <a:gd name="T3" fmla="*/ 494 h 591"/>
              <a:gd name="T4" fmla="*/ 296 w 591"/>
              <a:gd name="T5" fmla="*/ 591 h 591"/>
              <a:gd name="T6" fmla="*/ 0 w 591"/>
              <a:gd name="T7" fmla="*/ 296 h 591"/>
              <a:gd name="T8" fmla="*/ 21 w 591"/>
              <a:gd name="T9" fmla="*/ 186 h 591"/>
              <a:gd name="T10" fmla="*/ 44 w 591"/>
              <a:gd name="T11" fmla="*/ 244 h 591"/>
              <a:gd name="T12" fmla="*/ 39 w 591"/>
              <a:gd name="T13" fmla="*/ 296 h 591"/>
              <a:gd name="T14" fmla="*/ 296 w 591"/>
              <a:gd name="T15" fmla="*/ 553 h 591"/>
              <a:gd name="T16" fmla="*/ 492 w 591"/>
              <a:gd name="T17" fmla="*/ 462 h 591"/>
              <a:gd name="T18" fmla="*/ 591 w 591"/>
              <a:gd name="T19" fmla="*/ 296 h 591"/>
              <a:gd name="T20" fmla="*/ 296 w 591"/>
              <a:gd name="T21" fmla="*/ 0 h 591"/>
              <a:gd name="T22" fmla="*/ 77 w 591"/>
              <a:gd name="T23" fmla="*/ 97 h 591"/>
              <a:gd name="T24" fmla="*/ 99 w 591"/>
              <a:gd name="T25" fmla="*/ 130 h 591"/>
              <a:gd name="T26" fmla="*/ 296 w 591"/>
              <a:gd name="T27" fmla="*/ 39 h 591"/>
              <a:gd name="T28" fmla="*/ 553 w 591"/>
              <a:gd name="T29" fmla="*/ 296 h 591"/>
              <a:gd name="T30" fmla="*/ 548 w 591"/>
              <a:gd name="T31" fmla="*/ 347 h 591"/>
              <a:gd name="T32" fmla="*/ 570 w 591"/>
              <a:gd name="T33" fmla="*/ 405 h 591"/>
              <a:gd name="T34" fmla="*/ 591 w 591"/>
              <a:gd name="T35" fmla="*/ 29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1" h="591">
                <a:moveTo>
                  <a:pt x="492" y="462"/>
                </a:moveTo>
                <a:cubicBezTo>
                  <a:pt x="499" y="473"/>
                  <a:pt x="506" y="484"/>
                  <a:pt x="514" y="494"/>
                </a:cubicBezTo>
                <a:cubicBezTo>
                  <a:pt x="460" y="554"/>
                  <a:pt x="382" y="591"/>
                  <a:pt x="296" y="591"/>
                </a:cubicBezTo>
                <a:cubicBezTo>
                  <a:pt x="133" y="591"/>
                  <a:pt x="0" y="459"/>
                  <a:pt x="0" y="296"/>
                </a:cubicBezTo>
                <a:cubicBezTo>
                  <a:pt x="0" y="257"/>
                  <a:pt x="8" y="220"/>
                  <a:pt x="21" y="186"/>
                </a:cubicBezTo>
                <a:cubicBezTo>
                  <a:pt x="31" y="204"/>
                  <a:pt x="39" y="224"/>
                  <a:pt x="44" y="244"/>
                </a:cubicBezTo>
                <a:cubicBezTo>
                  <a:pt x="40" y="261"/>
                  <a:pt x="39" y="278"/>
                  <a:pt x="39" y="296"/>
                </a:cubicBezTo>
                <a:cubicBezTo>
                  <a:pt x="39" y="438"/>
                  <a:pt x="154" y="553"/>
                  <a:pt x="296" y="553"/>
                </a:cubicBezTo>
                <a:cubicBezTo>
                  <a:pt x="374" y="553"/>
                  <a:pt x="445" y="517"/>
                  <a:pt x="492" y="462"/>
                </a:cubicBezTo>
                <a:close/>
                <a:moveTo>
                  <a:pt x="591" y="296"/>
                </a:moveTo>
                <a:cubicBezTo>
                  <a:pt x="591" y="133"/>
                  <a:pt x="459" y="0"/>
                  <a:pt x="296" y="0"/>
                </a:cubicBezTo>
                <a:cubicBezTo>
                  <a:pt x="209" y="0"/>
                  <a:pt x="131" y="38"/>
                  <a:pt x="77" y="97"/>
                </a:cubicBezTo>
                <a:cubicBezTo>
                  <a:pt x="85" y="108"/>
                  <a:pt x="92" y="119"/>
                  <a:pt x="99" y="130"/>
                </a:cubicBezTo>
                <a:cubicBezTo>
                  <a:pt x="146" y="74"/>
                  <a:pt x="217" y="39"/>
                  <a:pt x="296" y="39"/>
                </a:cubicBezTo>
                <a:cubicBezTo>
                  <a:pt x="437" y="39"/>
                  <a:pt x="553" y="154"/>
                  <a:pt x="553" y="296"/>
                </a:cubicBezTo>
                <a:cubicBezTo>
                  <a:pt x="553" y="313"/>
                  <a:pt x="551" y="330"/>
                  <a:pt x="548" y="347"/>
                </a:cubicBezTo>
                <a:cubicBezTo>
                  <a:pt x="552" y="368"/>
                  <a:pt x="560" y="387"/>
                  <a:pt x="570" y="405"/>
                </a:cubicBezTo>
                <a:cubicBezTo>
                  <a:pt x="583" y="371"/>
                  <a:pt x="591" y="334"/>
                  <a:pt x="591" y="296"/>
                </a:cubicBezTo>
                <a:close/>
              </a:path>
            </a:pathLst>
          </a:custGeom>
          <a:solidFill>
            <a:srgbClr val="0EA3D8"/>
          </a:solidFill>
          <a:ln>
            <a:noFill/>
          </a:ln>
        </p:spPr>
        <p:txBody>
          <a:bodyPr/>
          <a:lstStyle/>
          <a:p>
            <a:pPr eaLnBrk="1" fontAlgn="auto" hangingPunct="1">
              <a:spcBef>
                <a:spcPts val="0"/>
              </a:spcBef>
              <a:spcAft>
                <a:spcPts val="0"/>
              </a:spcAft>
              <a:defRPr/>
            </a:pPr>
            <a:endParaRPr lang="ru-RU">
              <a:latin typeface="+mn-lt"/>
            </a:endParaRPr>
          </a:p>
        </p:txBody>
      </p:sp>
      <p:sp>
        <p:nvSpPr>
          <p:cNvPr id="14" name="TextBox 13">
            <a:extLst>
              <a:ext uri="{FF2B5EF4-FFF2-40B4-BE49-F238E27FC236}">
                <a16:creationId xmlns:a16="http://schemas.microsoft.com/office/drawing/2014/main" id="{F5650632-11E0-48E2-8543-C5F675B91E43}"/>
              </a:ext>
            </a:extLst>
          </p:cNvPr>
          <p:cNvSpPr txBox="1"/>
          <p:nvPr/>
        </p:nvSpPr>
        <p:spPr>
          <a:xfrm>
            <a:off x="654599" y="4948145"/>
            <a:ext cx="8748163" cy="1569660"/>
          </a:xfrm>
          <a:prstGeom prst="rect">
            <a:avLst/>
          </a:prstGeom>
          <a:noFill/>
          <a:ln>
            <a:noFill/>
          </a:ln>
        </p:spPr>
        <p:txBody>
          <a:bodyPr wrap="square" lIns="144000" rtlCol="0">
            <a:spAutoFit/>
          </a:bodyPr>
          <a:lstStyle/>
          <a:p>
            <a:r>
              <a:rPr lang="en-NZ" sz="2400" dirty="0"/>
              <a:t>The Government also wants to ensure it delivers on </a:t>
            </a:r>
            <a:r>
              <a:rPr lang="en-NZ" sz="2400" b="1" dirty="0"/>
              <a:t>Treaty-related obligations</a:t>
            </a:r>
            <a:r>
              <a:rPr lang="en-NZ" sz="2400" dirty="0"/>
              <a:t>, including by improving outcomes for iwi/Māori in relation to three waters service delivery and </a:t>
            </a:r>
            <a:r>
              <a:rPr lang="en-NZ" sz="2400" b="1" dirty="0"/>
              <a:t>upholding Te Mana o Te Wai</a:t>
            </a:r>
            <a:r>
              <a:rPr lang="en-NZ" sz="2400" dirty="0"/>
              <a:t>.</a:t>
            </a:r>
          </a:p>
        </p:txBody>
      </p:sp>
      <p:sp>
        <p:nvSpPr>
          <p:cNvPr id="16" name="TextBox 15">
            <a:extLst>
              <a:ext uri="{FF2B5EF4-FFF2-40B4-BE49-F238E27FC236}">
                <a16:creationId xmlns:a16="http://schemas.microsoft.com/office/drawing/2014/main" id="{AE33FD47-3D33-4A64-B6B8-0366A8CC8C0C}"/>
              </a:ext>
            </a:extLst>
          </p:cNvPr>
          <p:cNvSpPr txBox="1"/>
          <p:nvPr/>
        </p:nvSpPr>
        <p:spPr>
          <a:xfrm>
            <a:off x="654599" y="999826"/>
            <a:ext cx="7283171" cy="1200329"/>
          </a:xfrm>
          <a:prstGeom prst="rect">
            <a:avLst/>
          </a:prstGeom>
          <a:noFill/>
        </p:spPr>
        <p:txBody>
          <a:bodyPr wrap="square">
            <a:spAutoFit/>
          </a:bodyPr>
          <a:lstStyle/>
          <a:p>
            <a:r>
              <a:rPr lang="en-NZ" sz="2400" dirty="0"/>
              <a:t>To significantly improve safety, quality, resilience, accessibility, and performance of three waters services. This is critical for:</a:t>
            </a:r>
          </a:p>
        </p:txBody>
      </p:sp>
      <p:sp>
        <p:nvSpPr>
          <p:cNvPr id="18" name="TextBox 17">
            <a:extLst>
              <a:ext uri="{FF2B5EF4-FFF2-40B4-BE49-F238E27FC236}">
                <a16:creationId xmlns:a16="http://schemas.microsoft.com/office/drawing/2014/main" id="{35C8A152-9A55-469A-AB9F-DBEA1DC716CD}"/>
              </a:ext>
            </a:extLst>
          </p:cNvPr>
          <p:cNvSpPr txBox="1"/>
          <p:nvPr/>
        </p:nvSpPr>
        <p:spPr>
          <a:xfrm>
            <a:off x="355629" y="3132048"/>
            <a:ext cx="1419395" cy="523220"/>
          </a:xfrm>
          <a:prstGeom prst="rect">
            <a:avLst/>
          </a:prstGeom>
          <a:noFill/>
        </p:spPr>
        <p:txBody>
          <a:bodyPr wrap="square">
            <a:spAutoFit/>
          </a:bodyPr>
          <a:lstStyle/>
          <a:p>
            <a:pPr algn="ctr"/>
            <a:r>
              <a:rPr lang="en-NZ" sz="1400" dirty="0"/>
              <a:t>public health and wellbeing;</a:t>
            </a:r>
          </a:p>
        </p:txBody>
      </p:sp>
      <p:sp>
        <p:nvSpPr>
          <p:cNvPr id="20" name="TextBox 19">
            <a:extLst>
              <a:ext uri="{FF2B5EF4-FFF2-40B4-BE49-F238E27FC236}">
                <a16:creationId xmlns:a16="http://schemas.microsoft.com/office/drawing/2014/main" id="{2D9002D6-CD39-433F-B792-1DCF2AD77BC9}"/>
              </a:ext>
            </a:extLst>
          </p:cNvPr>
          <p:cNvSpPr txBox="1"/>
          <p:nvPr/>
        </p:nvSpPr>
        <p:spPr>
          <a:xfrm>
            <a:off x="1956507" y="3132048"/>
            <a:ext cx="1888607" cy="523220"/>
          </a:xfrm>
          <a:prstGeom prst="rect">
            <a:avLst/>
          </a:prstGeom>
          <a:noFill/>
        </p:spPr>
        <p:txBody>
          <a:bodyPr wrap="square">
            <a:spAutoFit/>
          </a:bodyPr>
          <a:lstStyle/>
          <a:p>
            <a:pPr algn="ctr"/>
            <a:r>
              <a:rPr lang="en-NZ" sz="1400" dirty="0"/>
              <a:t>environmental outcomes</a:t>
            </a:r>
          </a:p>
        </p:txBody>
      </p:sp>
      <p:sp>
        <p:nvSpPr>
          <p:cNvPr id="22" name="TextBox 21">
            <a:extLst>
              <a:ext uri="{FF2B5EF4-FFF2-40B4-BE49-F238E27FC236}">
                <a16:creationId xmlns:a16="http://schemas.microsoft.com/office/drawing/2014/main" id="{2CFF69CA-E268-4415-A53C-E78543D253A8}"/>
              </a:ext>
            </a:extLst>
          </p:cNvPr>
          <p:cNvSpPr txBox="1"/>
          <p:nvPr/>
        </p:nvSpPr>
        <p:spPr>
          <a:xfrm>
            <a:off x="3964657" y="2978159"/>
            <a:ext cx="1413546" cy="738664"/>
          </a:xfrm>
          <a:prstGeom prst="rect">
            <a:avLst/>
          </a:prstGeom>
          <a:noFill/>
        </p:spPr>
        <p:txBody>
          <a:bodyPr wrap="square">
            <a:spAutoFit/>
          </a:bodyPr>
          <a:lstStyle/>
          <a:p>
            <a:pPr algn="ctr"/>
            <a:r>
              <a:rPr lang="en-NZ" sz="1400" dirty="0"/>
              <a:t>economic growth and employment</a:t>
            </a:r>
          </a:p>
        </p:txBody>
      </p:sp>
      <p:sp>
        <p:nvSpPr>
          <p:cNvPr id="24" name="TextBox 23">
            <a:extLst>
              <a:ext uri="{FF2B5EF4-FFF2-40B4-BE49-F238E27FC236}">
                <a16:creationId xmlns:a16="http://schemas.microsoft.com/office/drawing/2014/main" id="{0C506E6B-9569-4886-8380-6B1EDD4EA098}"/>
              </a:ext>
            </a:extLst>
          </p:cNvPr>
          <p:cNvSpPr txBox="1"/>
          <p:nvPr/>
        </p:nvSpPr>
        <p:spPr>
          <a:xfrm>
            <a:off x="5764171" y="2978159"/>
            <a:ext cx="1270590" cy="738664"/>
          </a:xfrm>
          <a:prstGeom prst="rect">
            <a:avLst/>
          </a:prstGeom>
          <a:noFill/>
        </p:spPr>
        <p:txBody>
          <a:bodyPr wrap="square">
            <a:spAutoFit/>
          </a:bodyPr>
          <a:lstStyle/>
          <a:p>
            <a:pPr algn="ctr"/>
            <a:r>
              <a:rPr lang="en-NZ" sz="1400" dirty="0"/>
              <a:t>housing and urban development</a:t>
            </a:r>
          </a:p>
        </p:txBody>
      </p:sp>
      <p:sp>
        <p:nvSpPr>
          <p:cNvPr id="26" name="TextBox 25">
            <a:extLst>
              <a:ext uri="{FF2B5EF4-FFF2-40B4-BE49-F238E27FC236}">
                <a16:creationId xmlns:a16="http://schemas.microsoft.com/office/drawing/2014/main" id="{C1CDD0E5-773D-43E3-A170-FAEEE3734066}"/>
              </a:ext>
            </a:extLst>
          </p:cNvPr>
          <p:cNvSpPr txBox="1"/>
          <p:nvPr/>
        </p:nvSpPr>
        <p:spPr>
          <a:xfrm>
            <a:off x="7512275" y="2956266"/>
            <a:ext cx="1167605" cy="954107"/>
          </a:xfrm>
          <a:prstGeom prst="rect">
            <a:avLst/>
          </a:prstGeom>
          <a:noFill/>
        </p:spPr>
        <p:txBody>
          <a:bodyPr wrap="square">
            <a:spAutoFit/>
          </a:bodyPr>
          <a:lstStyle/>
          <a:p>
            <a:pPr algn="ctr"/>
            <a:r>
              <a:rPr lang="en-NZ" sz="1400" dirty="0"/>
              <a:t>adapting to the impacts of climate change</a:t>
            </a:r>
          </a:p>
        </p:txBody>
      </p:sp>
      <p:sp>
        <p:nvSpPr>
          <p:cNvPr id="28" name="TextBox 27">
            <a:extLst>
              <a:ext uri="{FF2B5EF4-FFF2-40B4-BE49-F238E27FC236}">
                <a16:creationId xmlns:a16="http://schemas.microsoft.com/office/drawing/2014/main" id="{62D06141-AB06-434C-8850-D73E6BF49D89}"/>
              </a:ext>
            </a:extLst>
          </p:cNvPr>
          <p:cNvSpPr txBox="1"/>
          <p:nvPr/>
        </p:nvSpPr>
        <p:spPr>
          <a:xfrm>
            <a:off x="9209218" y="2916605"/>
            <a:ext cx="1270590" cy="954107"/>
          </a:xfrm>
          <a:prstGeom prst="rect">
            <a:avLst/>
          </a:prstGeom>
          <a:noFill/>
        </p:spPr>
        <p:txBody>
          <a:bodyPr wrap="square">
            <a:spAutoFit/>
          </a:bodyPr>
          <a:lstStyle/>
          <a:p>
            <a:pPr algn="ctr"/>
            <a:r>
              <a:rPr lang="en-NZ" sz="1400" dirty="0"/>
              <a:t>mitigating the effects of natural hazards</a:t>
            </a:r>
          </a:p>
        </p:txBody>
      </p:sp>
      <p:sp>
        <p:nvSpPr>
          <p:cNvPr id="30" name="Freeform 9">
            <a:extLst>
              <a:ext uri="{FF2B5EF4-FFF2-40B4-BE49-F238E27FC236}">
                <a16:creationId xmlns:a16="http://schemas.microsoft.com/office/drawing/2014/main" id="{3973408A-DE40-49F8-9E39-61680DAE131A}"/>
              </a:ext>
            </a:extLst>
          </p:cNvPr>
          <p:cNvSpPr>
            <a:spLocks/>
          </p:cNvSpPr>
          <p:nvPr/>
        </p:nvSpPr>
        <p:spPr bwMode="auto">
          <a:xfrm>
            <a:off x="8741243" y="2321957"/>
            <a:ext cx="2140386" cy="2143405"/>
          </a:xfrm>
          <a:custGeom>
            <a:avLst/>
            <a:gdLst>
              <a:gd name="T0" fmla="*/ 295 w 591"/>
              <a:gd name="T1" fmla="*/ 0 h 591"/>
              <a:gd name="T2" fmla="*/ 77 w 591"/>
              <a:gd name="T3" fmla="*/ 97 h 591"/>
              <a:gd name="T4" fmla="*/ 99 w 591"/>
              <a:gd name="T5" fmla="*/ 130 h 591"/>
              <a:gd name="T6" fmla="*/ 295 w 591"/>
              <a:gd name="T7" fmla="*/ 39 h 591"/>
              <a:gd name="T8" fmla="*/ 552 w 591"/>
              <a:gd name="T9" fmla="*/ 296 h 591"/>
              <a:gd name="T10" fmla="*/ 295 w 591"/>
              <a:gd name="T11" fmla="*/ 553 h 591"/>
              <a:gd name="T12" fmla="*/ 38 w 591"/>
              <a:gd name="T13" fmla="*/ 296 h 591"/>
              <a:gd name="T14" fmla="*/ 43 w 591"/>
              <a:gd name="T15" fmla="*/ 245 h 591"/>
              <a:gd name="T16" fmla="*/ 21 w 591"/>
              <a:gd name="T17" fmla="*/ 186 h 591"/>
              <a:gd name="T18" fmla="*/ 0 w 591"/>
              <a:gd name="T19" fmla="*/ 296 h 591"/>
              <a:gd name="T20" fmla="*/ 295 w 591"/>
              <a:gd name="T21" fmla="*/ 591 h 591"/>
              <a:gd name="T22" fmla="*/ 591 w 591"/>
              <a:gd name="T23" fmla="*/ 296 h 591"/>
              <a:gd name="T24" fmla="*/ 295 w 591"/>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295" y="0"/>
                </a:moveTo>
                <a:cubicBezTo>
                  <a:pt x="209" y="0"/>
                  <a:pt x="131" y="38"/>
                  <a:pt x="77" y="97"/>
                </a:cubicBezTo>
                <a:cubicBezTo>
                  <a:pt x="85" y="108"/>
                  <a:pt x="92" y="119"/>
                  <a:pt x="99" y="130"/>
                </a:cubicBezTo>
                <a:cubicBezTo>
                  <a:pt x="146" y="74"/>
                  <a:pt x="217" y="39"/>
                  <a:pt x="295" y="39"/>
                </a:cubicBezTo>
                <a:cubicBezTo>
                  <a:pt x="437" y="39"/>
                  <a:pt x="552" y="154"/>
                  <a:pt x="552" y="296"/>
                </a:cubicBezTo>
                <a:cubicBezTo>
                  <a:pt x="552" y="438"/>
                  <a:pt x="437" y="553"/>
                  <a:pt x="295" y="553"/>
                </a:cubicBezTo>
                <a:cubicBezTo>
                  <a:pt x="154" y="553"/>
                  <a:pt x="38" y="438"/>
                  <a:pt x="38" y="296"/>
                </a:cubicBezTo>
                <a:cubicBezTo>
                  <a:pt x="38" y="278"/>
                  <a:pt x="40" y="261"/>
                  <a:pt x="43" y="245"/>
                </a:cubicBezTo>
                <a:cubicBezTo>
                  <a:pt x="39" y="224"/>
                  <a:pt x="31" y="204"/>
                  <a:pt x="21" y="186"/>
                </a:cubicBezTo>
                <a:cubicBezTo>
                  <a:pt x="8" y="220"/>
                  <a:pt x="0" y="257"/>
                  <a:pt x="0" y="296"/>
                </a:cubicBezTo>
                <a:cubicBezTo>
                  <a:pt x="0" y="459"/>
                  <a:pt x="132" y="591"/>
                  <a:pt x="295" y="591"/>
                </a:cubicBezTo>
                <a:cubicBezTo>
                  <a:pt x="458" y="591"/>
                  <a:pt x="591" y="459"/>
                  <a:pt x="591" y="296"/>
                </a:cubicBezTo>
                <a:cubicBezTo>
                  <a:pt x="591" y="133"/>
                  <a:pt x="458" y="0"/>
                  <a:pt x="295" y="0"/>
                </a:cubicBezTo>
                <a:close/>
              </a:path>
            </a:pathLst>
          </a:custGeom>
          <a:solidFill>
            <a:srgbClr val="0EA3D8">
              <a:alpha val="50000"/>
            </a:srgbClr>
          </a:solidFill>
          <a:ln>
            <a:solidFill>
              <a:schemeClr val="bg1"/>
            </a:solidFill>
          </a:ln>
        </p:spPr>
        <p:txBody>
          <a:bodyPr/>
          <a:lstStyle/>
          <a:p>
            <a:pPr eaLnBrk="1" fontAlgn="auto" hangingPunct="1">
              <a:spcBef>
                <a:spcPts val="0"/>
              </a:spcBef>
              <a:spcAft>
                <a:spcPts val="0"/>
              </a:spcAft>
              <a:defRPr/>
            </a:pPr>
            <a:endParaRPr lang="ru-RU">
              <a:latin typeface="+mn-lt"/>
            </a:endParaRPr>
          </a:p>
        </p:txBody>
      </p:sp>
      <p:sp>
        <p:nvSpPr>
          <p:cNvPr id="31" name="Freeform 10">
            <a:extLst>
              <a:ext uri="{FF2B5EF4-FFF2-40B4-BE49-F238E27FC236}">
                <a16:creationId xmlns:a16="http://schemas.microsoft.com/office/drawing/2014/main" id="{B73B74A0-F67B-45D7-B71B-4B8F3E71CFBF}"/>
              </a:ext>
            </a:extLst>
          </p:cNvPr>
          <p:cNvSpPr>
            <a:spLocks noEditPoints="1"/>
          </p:cNvSpPr>
          <p:nvPr/>
        </p:nvSpPr>
        <p:spPr bwMode="auto">
          <a:xfrm>
            <a:off x="7034760" y="2321957"/>
            <a:ext cx="2141895" cy="2143405"/>
          </a:xfrm>
          <a:custGeom>
            <a:avLst/>
            <a:gdLst>
              <a:gd name="T0" fmla="*/ 492 w 591"/>
              <a:gd name="T1" fmla="*/ 462 h 591"/>
              <a:gd name="T2" fmla="*/ 514 w 591"/>
              <a:gd name="T3" fmla="*/ 494 h 591"/>
              <a:gd name="T4" fmla="*/ 296 w 591"/>
              <a:gd name="T5" fmla="*/ 591 h 591"/>
              <a:gd name="T6" fmla="*/ 0 w 591"/>
              <a:gd name="T7" fmla="*/ 296 h 591"/>
              <a:gd name="T8" fmla="*/ 21 w 591"/>
              <a:gd name="T9" fmla="*/ 186 h 591"/>
              <a:gd name="T10" fmla="*/ 44 w 591"/>
              <a:gd name="T11" fmla="*/ 244 h 591"/>
              <a:gd name="T12" fmla="*/ 39 w 591"/>
              <a:gd name="T13" fmla="*/ 296 h 591"/>
              <a:gd name="T14" fmla="*/ 296 w 591"/>
              <a:gd name="T15" fmla="*/ 553 h 591"/>
              <a:gd name="T16" fmla="*/ 492 w 591"/>
              <a:gd name="T17" fmla="*/ 462 h 591"/>
              <a:gd name="T18" fmla="*/ 591 w 591"/>
              <a:gd name="T19" fmla="*/ 296 h 591"/>
              <a:gd name="T20" fmla="*/ 296 w 591"/>
              <a:gd name="T21" fmla="*/ 0 h 591"/>
              <a:gd name="T22" fmla="*/ 77 w 591"/>
              <a:gd name="T23" fmla="*/ 97 h 591"/>
              <a:gd name="T24" fmla="*/ 99 w 591"/>
              <a:gd name="T25" fmla="*/ 130 h 591"/>
              <a:gd name="T26" fmla="*/ 296 w 591"/>
              <a:gd name="T27" fmla="*/ 39 h 591"/>
              <a:gd name="T28" fmla="*/ 553 w 591"/>
              <a:gd name="T29" fmla="*/ 296 h 591"/>
              <a:gd name="T30" fmla="*/ 548 w 591"/>
              <a:gd name="T31" fmla="*/ 347 h 591"/>
              <a:gd name="T32" fmla="*/ 570 w 591"/>
              <a:gd name="T33" fmla="*/ 405 h 591"/>
              <a:gd name="T34" fmla="*/ 591 w 591"/>
              <a:gd name="T35" fmla="*/ 29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1" h="591">
                <a:moveTo>
                  <a:pt x="492" y="462"/>
                </a:moveTo>
                <a:cubicBezTo>
                  <a:pt x="499" y="473"/>
                  <a:pt x="506" y="484"/>
                  <a:pt x="514" y="494"/>
                </a:cubicBezTo>
                <a:cubicBezTo>
                  <a:pt x="460" y="554"/>
                  <a:pt x="382" y="591"/>
                  <a:pt x="296" y="591"/>
                </a:cubicBezTo>
                <a:cubicBezTo>
                  <a:pt x="133" y="591"/>
                  <a:pt x="0" y="459"/>
                  <a:pt x="0" y="296"/>
                </a:cubicBezTo>
                <a:cubicBezTo>
                  <a:pt x="0" y="257"/>
                  <a:pt x="8" y="220"/>
                  <a:pt x="21" y="186"/>
                </a:cubicBezTo>
                <a:cubicBezTo>
                  <a:pt x="31" y="204"/>
                  <a:pt x="39" y="224"/>
                  <a:pt x="44" y="244"/>
                </a:cubicBezTo>
                <a:cubicBezTo>
                  <a:pt x="40" y="261"/>
                  <a:pt x="39" y="278"/>
                  <a:pt x="39" y="296"/>
                </a:cubicBezTo>
                <a:cubicBezTo>
                  <a:pt x="39" y="438"/>
                  <a:pt x="154" y="553"/>
                  <a:pt x="296" y="553"/>
                </a:cubicBezTo>
                <a:cubicBezTo>
                  <a:pt x="374" y="553"/>
                  <a:pt x="445" y="517"/>
                  <a:pt x="492" y="462"/>
                </a:cubicBezTo>
                <a:close/>
                <a:moveTo>
                  <a:pt x="591" y="296"/>
                </a:moveTo>
                <a:cubicBezTo>
                  <a:pt x="591" y="133"/>
                  <a:pt x="459" y="0"/>
                  <a:pt x="296" y="0"/>
                </a:cubicBezTo>
                <a:cubicBezTo>
                  <a:pt x="209" y="0"/>
                  <a:pt x="131" y="38"/>
                  <a:pt x="77" y="97"/>
                </a:cubicBezTo>
                <a:cubicBezTo>
                  <a:pt x="85" y="108"/>
                  <a:pt x="92" y="119"/>
                  <a:pt x="99" y="130"/>
                </a:cubicBezTo>
                <a:cubicBezTo>
                  <a:pt x="146" y="74"/>
                  <a:pt x="217" y="39"/>
                  <a:pt x="296" y="39"/>
                </a:cubicBezTo>
                <a:cubicBezTo>
                  <a:pt x="437" y="39"/>
                  <a:pt x="553" y="154"/>
                  <a:pt x="553" y="296"/>
                </a:cubicBezTo>
                <a:cubicBezTo>
                  <a:pt x="553" y="313"/>
                  <a:pt x="551" y="330"/>
                  <a:pt x="548" y="347"/>
                </a:cubicBezTo>
                <a:cubicBezTo>
                  <a:pt x="552" y="368"/>
                  <a:pt x="560" y="387"/>
                  <a:pt x="570" y="405"/>
                </a:cubicBezTo>
                <a:cubicBezTo>
                  <a:pt x="583" y="371"/>
                  <a:pt x="591" y="334"/>
                  <a:pt x="591" y="296"/>
                </a:cubicBezTo>
                <a:close/>
              </a:path>
            </a:pathLst>
          </a:custGeom>
          <a:solidFill>
            <a:srgbClr val="0EA3D8">
              <a:alpha val="80000"/>
            </a:srgbClr>
          </a:solidFill>
          <a:ln>
            <a:noFill/>
          </a:ln>
        </p:spPr>
        <p:txBody>
          <a:bodyPr/>
          <a:lstStyle/>
          <a:p>
            <a:pPr eaLnBrk="1" fontAlgn="auto" hangingPunct="1">
              <a:spcBef>
                <a:spcPts val="0"/>
              </a:spcBef>
              <a:spcAft>
                <a:spcPts val="0"/>
              </a:spcAft>
              <a:defRPr/>
            </a:pPr>
            <a:endParaRPr lang="ru-RU">
              <a:latin typeface="+mn-lt"/>
            </a:endParaRPr>
          </a:p>
        </p:txBody>
      </p:sp>
      <p:sp>
        <p:nvSpPr>
          <p:cNvPr id="17" name="Title 1">
            <a:extLst>
              <a:ext uri="{FF2B5EF4-FFF2-40B4-BE49-F238E27FC236}">
                <a16:creationId xmlns:a16="http://schemas.microsoft.com/office/drawing/2014/main" id="{E1752DDA-CBD5-4231-B8F4-84F6DD3F5188}"/>
              </a:ext>
            </a:extLst>
          </p:cNvPr>
          <p:cNvSpPr txBox="1">
            <a:spLocks/>
          </p:cNvSpPr>
          <p:nvPr/>
        </p:nvSpPr>
        <p:spPr>
          <a:xfrm>
            <a:off x="587527" y="316226"/>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NZ" dirty="0"/>
              <a:t>Aims of the reforms</a:t>
            </a:r>
          </a:p>
        </p:txBody>
      </p:sp>
    </p:spTree>
    <p:extLst>
      <p:ext uri="{BB962C8B-B14F-4D97-AF65-F5344CB8AC3E}">
        <p14:creationId xmlns:p14="http://schemas.microsoft.com/office/powerpoint/2010/main" val="5895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825775-56FC-44CC-9B29-02EA914A6CEF}"/>
              </a:ext>
            </a:extLst>
          </p:cNvPr>
          <p:cNvSpPr/>
          <p:nvPr/>
        </p:nvSpPr>
        <p:spPr>
          <a:xfrm>
            <a:off x="0" y="5"/>
            <a:ext cx="12192834" cy="6857995"/>
          </a:xfrm>
          <a:prstGeom prst="rect">
            <a:avLst/>
          </a:prstGeom>
          <a:solidFill>
            <a:srgbClr val="287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p>
        </p:txBody>
      </p:sp>
      <p:sp>
        <p:nvSpPr>
          <p:cNvPr id="11" name="Rectangle 10">
            <a:extLst>
              <a:ext uri="{FF2B5EF4-FFF2-40B4-BE49-F238E27FC236}">
                <a16:creationId xmlns:a16="http://schemas.microsoft.com/office/drawing/2014/main" id="{027A89EE-FF7B-412E-8ADB-86AA02F1B5DA}"/>
              </a:ext>
            </a:extLst>
          </p:cNvPr>
          <p:cNvSpPr/>
          <p:nvPr/>
        </p:nvSpPr>
        <p:spPr>
          <a:xfrm>
            <a:off x="6554824" y="5534025"/>
            <a:ext cx="2983923" cy="134581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14" name="Rectangle 13">
            <a:extLst>
              <a:ext uri="{FF2B5EF4-FFF2-40B4-BE49-F238E27FC236}">
                <a16:creationId xmlns:a16="http://schemas.microsoft.com/office/drawing/2014/main" id="{4907E39D-372D-4EC7-A6F6-960A7C577414}"/>
              </a:ext>
            </a:extLst>
          </p:cNvPr>
          <p:cNvSpPr/>
          <p:nvPr/>
        </p:nvSpPr>
        <p:spPr>
          <a:xfrm>
            <a:off x="9291096" y="5534025"/>
            <a:ext cx="2895600" cy="134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24" name="TextBox 23">
            <a:extLst>
              <a:ext uri="{FF2B5EF4-FFF2-40B4-BE49-F238E27FC236}">
                <a16:creationId xmlns:a16="http://schemas.microsoft.com/office/drawing/2014/main" id="{0BE1CA61-085E-4437-B7D8-BEE7963E581C}"/>
              </a:ext>
            </a:extLst>
          </p:cNvPr>
          <p:cNvSpPr txBox="1"/>
          <p:nvPr/>
        </p:nvSpPr>
        <p:spPr>
          <a:xfrm>
            <a:off x="6944091" y="5913912"/>
            <a:ext cx="2070781" cy="602986"/>
          </a:xfrm>
          <a:prstGeom prst="rect">
            <a:avLst/>
          </a:prstGeom>
          <a:noFill/>
        </p:spPr>
        <p:txBody>
          <a:bodyPr wrap="square" rtlCol="0">
            <a:spAutoFit/>
          </a:bodyPr>
          <a:lstStyle/>
          <a:p>
            <a:pPr>
              <a:lnSpc>
                <a:spcPts val="2100"/>
              </a:lnSpc>
            </a:pPr>
            <a:r>
              <a:rPr lang="en-NZ" sz="1350" b="1" dirty="0">
                <a:latin typeface="Arial" panose="020B0604020202020204" pitchFamily="34" charset="0"/>
                <a:cs typeface="Arial" panose="020B0604020202020204" pitchFamily="34" charset="0"/>
              </a:rPr>
              <a:t>IN CONFIDENCE</a:t>
            </a:r>
          </a:p>
          <a:p>
            <a:pPr>
              <a:lnSpc>
                <a:spcPts val="2100"/>
              </a:lnSpc>
            </a:pPr>
            <a:r>
              <a:rPr lang="en-NZ" sz="1350" dirty="0">
                <a:latin typeface="Arial" panose="020B0604020202020204" pitchFamily="34" charset="0"/>
                <a:cs typeface="Arial" panose="020B0604020202020204" pitchFamily="34" charset="0"/>
              </a:rPr>
              <a:t>Not Government Policy</a:t>
            </a:r>
          </a:p>
        </p:txBody>
      </p:sp>
      <p:sp>
        <p:nvSpPr>
          <p:cNvPr id="30" name="TextBox 29">
            <a:extLst>
              <a:ext uri="{FF2B5EF4-FFF2-40B4-BE49-F238E27FC236}">
                <a16:creationId xmlns:a16="http://schemas.microsoft.com/office/drawing/2014/main" id="{7AD1A4D4-F0A9-42B1-A633-9FBDBBDA4853}"/>
              </a:ext>
            </a:extLst>
          </p:cNvPr>
          <p:cNvSpPr txBox="1"/>
          <p:nvPr/>
        </p:nvSpPr>
        <p:spPr>
          <a:xfrm>
            <a:off x="2580332" y="2451544"/>
            <a:ext cx="7031336" cy="1169551"/>
          </a:xfrm>
          <a:prstGeom prst="rect">
            <a:avLst/>
          </a:prstGeom>
          <a:noFill/>
        </p:spPr>
        <p:txBody>
          <a:bodyPr wrap="square" rtlCol="0">
            <a:spAutoFit/>
          </a:bodyPr>
          <a:lstStyle/>
          <a:p>
            <a:pPr algn="ctr"/>
            <a:r>
              <a:rPr lang="en-NZ" sz="3500" b="1" dirty="0">
                <a:solidFill>
                  <a:schemeClr val="bg1"/>
                </a:solidFill>
                <a:latin typeface="Arial" panose="020B0604020202020204" pitchFamily="34" charset="0"/>
                <a:cs typeface="Arial" panose="020B0604020202020204" pitchFamily="34" charset="0"/>
              </a:rPr>
              <a:t>4. Stormwater</a:t>
            </a:r>
          </a:p>
          <a:p>
            <a:pPr algn="ctr"/>
            <a:endParaRPr lang="en-NZ" sz="35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C1C43F2-FCCA-4E80-953D-2CF2675F3A97}"/>
              </a:ext>
            </a:extLst>
          </p:cNvPr>
          <p:cNvPicPr>
            <a:picLocks noChangeAspect="1"/>
          </p:cNvPicPr>
          <p:nvPr/>
        </p:nvPicPr>
        <p:blipFill>
          <a:blip r:embed="rId2"/>
          <a:stretch>
            <a:fillRect/>
          </a:stretch>
        </p:blipFill>
        <p:spPr>
          <a:xfrm>
            <a:off x="9491134" y="5842687"/>
            <a:ext cx="2497669" cy="674276"/>
          </a:xfrm>
          <a:prstGeom prst="rect">
            <a:avLst/>
          </a:prstGeom>
        </p:spPr>
      </p:pic>
    </p:spTree>
    <p:extLst>
      <p:ext uri="{BB962C8B-B14F-4D97-AF65-F5344CB8AC3E}">
        <p14:creationId xmlns:p14="http://schemas.microsoft.com/office/powerpoint/2010/main" val="104188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977175" y="889169"/>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5" y="362507"/>
            <a:ext cx="7633425"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Stormwater landuse interface – Key activities  </a:t>
            </a:r>
            <a:endParaRPr lang="en-NZ" sz="2400" b="1" dirty="0">
              <a:highlight>
                <a:srgbClr val="FFFF00"/>
              </a:highlight>
              <a:latin typeface="Arial" panose="020B0604020202020204" pitchFamily="34" charset="0"/>
              <a:cs typeface="Arial" panose="020B0604020202020204" pitchFamily="34" charset="0"/>
            </a:endParaRP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21</a:t>
            </a:fld>
            <a:endParaRPr lang="en-US" dirty="0">
              <a:latin typeface="Abadi Extra Light" panose="020B0204020104020204" pitchFamily="34" charset="0"/>
            </a:endParaRPr>
          </a:p>
        </p:txBody>
      </p:sp>
      <p:pic>
        <p:nvPicPr>
          <p:cNvPr id="26" name="Graphic 25" descr="Magnifying glass">
            <a:extLst>
              <a:ext uri="{FF2B5EF4-FFF2-40B4-BE49-F238E27FC236}">
                <a16:creationId xmlns:a16="http://schemas.microsoft.com/office/drawing/2014/main" id="{15C21081-BE5C-412C-977C-D13DF19A49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2517" y="1192888"/>
            <a:ext cx="385076" cy="385076"/>
          </a:xfrm>
          <a:prstGeom prst="rect">
            <a:avLst/>
          </a:prstGeom>
        </p:spPr>
      </p:pic>
      <p:sp>
        <p:nvSpPr>
          <p:cNvPr id="37" name="Footer Placeholder 2">
            <a:extLst>
              <a:ext uri="{FF2B5EF4-FFF2-40B4-BE49-F238E27FC236}">
                <a16:creationId xmlns:a16="http://schemas.microsoft.com/office/drawing/2014/main" id="{DF6D25C3-9F96-47FE-8068-F824B0607AAC}"/>
              </a:ext>
            </a:extLst>
          </p:cNvPr>
          <p:cNvSpPr>
            <a:spLocks noGrp="1"/>
          </p:cNvSpPr>
          <p:nvPr>
            <p:ph type="ftr" sz="quarter" idx="3"/>
          </p:nvPr>
        </p:nvSpPr>
        <p:spPr>
          <a:xfrm>
            <a:off x="3724903" y="6515408"/>
            <a:ext cx="4114800" cy="365125"/>
          </a:xfrm>
        </p:spPr>
        <p:txBody>
          <a:bodyPr wrap="none" lIns="0" tIns="0" rIns="0" bIns="0"/>
          <a:lstStyle/>
          <a:p>
            <a:pPr algn="r"/>
            <a:r>
              <a:rPr lang="en-NZ" sz="1000" spc="100" dirty="0">
                <a:solidFill>
                  <a:srgbClr val="03B2C4"/>
                </a:solidFill>
                <a:latin typeface="Arial" panose="020B0604020202020204" pitchFamily="34" charset="0"/>
                <a:cs typeface="Arial" panose="020B0604020202020204" pitchFamily="34" charset="0"/>
              </a:rPr>
              <a:t>IN CONFIDENCE - NOT GOVERNMENT POLICY</a:t>
            </a:r>
          </a:p>
        </p:txBody>
      </p:sp>
      <p:sp>
        <p:nvSpPr>
          <p:cNvPr id="38" name="TextBox 37">
            <a:extLst>
              <a:ext uri="{FF2B5EF4-FFF2-40B4-BE49-F238E27FC236}">
                <a16:creationId xmlns:a16="http://schemas.microsoft.com/office/drawing/2014/main" id="{F3CF7F38-F635-4355-9697-C3C798DDD857}"/>
              </a:ext>
            </a:extLst>
          </p:cNvPr>
          <p:cNvSpPr txBox="1"/>
          <p:nvPr/>
        </p:nvSpPr>
        <p:spPr>
          <a:xfrm>
            <a:off x="977175" y="891220"/>
            <a:ext cx="11161977" cy="5678478"/>
          </a:xfrm>
          <a:prstGeom prst="rect">
            <a:avLst/>
          </a:prstGeom>
          <a:solidFill>
            <a:schemeClr val="bg1"/>
          </a:solidFill>
        </p:spPr>
        <p:txBody>
          <a:bodyPr wrap="square" rtlCol="0" anchor="t">
            <a:spAutoFit/>
          </a:bodyPr>
          <a:lstStyle/>
          <a:p>
            <a:pPr marL="285750" indent="-285750" fontAlgn="ctr">
              <a:lnSpc>
                <a:spcPct val="150000"/>
              </a:lnSpc>
              <a:buFont typeface="Arial" panose="020B0604020202020204" pitchFamily="34" charset="0"/>
              <a:buChar char="•"/>
            </a:pPr>
            <a:r>
              <a:rPr lang="en-NZ" sz="2200" dirty="0"/>
              <a:t>Confirmed methodology </a:t>
            </a:r>
            <a:r>
              <a:rPr lang="en-NZ" sz="2200" b="1" dirty="0"/>
              <a:t>Framework &amp; Approach </a:t>
            </a:r>
            <a:r>
              <a:rPr lang="en-NZ" sz="2200" dirty="0"/>
              <a:t>for which </a:t>
            </a:r>
            <a:r>
              <a:rPr lang="en-NZ" sz="2200" b="1" dirty="0"/>
              <a:t>Stormwater Assets/Functions/Outcomes will transfer</a:t>
            </a:r>
            <a:r>
              <a:rPr lang="en-NZ" sz="2200" dirty="0"/>
              <a:t>. </a:t>
            </a:r>
          </a:p>
          <a:p>
            <a:pPr marL="285750" indent="-285750" fontAlgn="ctr">
              <a:lnSpc>
                <a:spcPct val="150000"/>
              </a:lnSpc>
              <a:buFont typeface="Arial" panose="020B0604020202020204" pitchFamily="34" charset="0"/>
              <a:buChar char="•"/>
            </a:pPr>
            <a:r>
              <a:rPr lang="en-NZ" sz="2200" dirty="0"/>
              <a:t>Confirmed (all) </a:t>
            </a:r>
            <a:r>
              <a:rPr lang="en-NZ" sz="2200" b="1" dirty="0"/>
              <a:t>specific legislative provisions </a:t>
            </a:r>
            <a:r>
              <a:rPr lang="en-NZ" sz="2200" dirty="0"/>
              <a:t>(i.e. powers and functions) required for </a:t>
            </a:r>
            <a:r>
              <a:rPr lang="en-NZ" sz="2200" b="1" dirty="0"/>
              <a:t>Stormwater transfer</a:t>
            </a:r>
            <a:r>
              <a:rPr lang="en-NZ" sz="2200" dirty="0"/>
              <a:t>.</a:t>
            </a:r>
          </a:p>
          <a:p>
            <a:pPr marL="285750" indent="-285750" fontAlgn="ctr">
              <a:lnSpc>
                <a:spcPct val="150000"/>
              </a:lnSpc>
              <a:buFont typeface="Arial" panose="020B0604020202020204" pitchFamily="34" charset="0"/>
              <a:buChar char="•"/>
            </a:pPr>
            <a:r>
              <a:rPr lang="en-NZ" sz="2200" dirty="0"/>
              <a:t>Confirmed </a:t>
            </a:r>
            <a:r>
              <a:rPr lang="en-NZ" sz="2200" b="1" dirty="0"/>
              <a:t>framework for roles &amp; responsibilities for the interface functions </a:t>
            </a:r>
            <a:r>
              <a:rPr lang="en-NZ" sz="2200" dirty="0"/>
              <a:t>between </a:t>
            </a:r>
            <a:r>
              <a:rPr lang="en-NZ" sz="2200" b="1" dirty="0"/>
              <a:t>Regional/Unitary councils </a:t>
            </a:r>
            <a:r>
              <a:rPr lang="en-NZ" sz="2200" dirty="0"/>
              <a:t>e.g. flood risk/life lines.</a:t>
            </a:r>
          </a:p>
          <a:p>
            <a:pPr marL="285750" indent="-285750" fontAlgn="ctr">
              <a:lnSpc>
                <a:spcPct val="150000"/>
              </a:lnSpc>
              <a:buFont typeface="Arial" panose="020B0604020202020204" pitchFamily="34" charset="0"/>
              <a:buChar char="•"/>
            </a:pPr>
            <a:r>
              <a:rPr lang="en-NZ" sz="2200" b="1" dirty="0"/>
              <a:t>Principles/framework</a:t>
            </a:r>
            <a:r>
              <a:rPr lang="en-NZ" sz="2200" dirty="0"/>
              <a:t> for future </a:t>
            </a:r>
            <a:r>
              <a:rPr lang="en-NZ" sz="2200" b="1" dirty="0"/>
              <a:t>Interface Agreements </a:t>
            </a:r>
            <a:r>
              <a:rPr lang="en-NZ" sz="2200" dirty="0"/>
              <a:t>(inc. SLA’s/MOU’s)</a:t>
            </a:r>
          </a:p>
          <a:p>
            <a:pPr marL="285750" indent="-285750" fontAlgn="ctr">
              <a:lnSpc>
                <a:spcPct val="150000"/>
              </a:lnSpc>
              <a:buFont typeface="Arial" panose="020B0604020202020204" pitchFamily="34" charset="0"/>
              <a:buChar char="•"/>
            </a:pPr>
            <a:r>
              <a:rPr lang="en-NZ" sz="2200" b="1" dirty="0"/>
              <a:t>Stormwater Catchment management Plan Framework</a:t>
            </a:r>
          </a:p>
          <a:p>
            <a:pPr marL="285750" indent="-285750" fontAlgn="ctr">
              <a:lnSpc>
                <a:spcPct val="150000"/>
              </a:lnSpc>
              <a:buFont typeface="Arial" panose="020B0604020202020204" pitchFamily="34" charset="0"/>
              <a:buChar char="•"/>
            </a:pPr>
            <a:r>
              <a:rPr lang="en-NZ" sz="2200" b="1" dirty="0"/>
              <a:t>Integrated Catchment Management Plan Framework</a:t>
            </a:r>
          </a:p>
          <a:p>
            <a:pPr marL="285750" indent="-285750" fontAlgn="ctr">
              <a:lnSpc>
                <a:spcPct val="150000"/>
              </a:lnSpc>
              <a:buFont typeface="Arial" panose="020B0604020202020204" pitchFamily="34" charset="0"/>
              <a:buChar char="•"/>
            </a:pPr>
            <a:r>
              <a:rPr lang="en-NZ" sz="2200" b="1" dirty="0"/>
              <a:t>National Stormwater Modelling Guidelines </a:t>
            </a:r>
          </a:p>
          <a:p>
            <a:pPr marL="285750" indent="-285750" fontAlgn="ctr">
              <a:lnSpc>
                <a:spcPct val="150000"/>
              </a:lnSpc>
              <a:buFont typeface="Arial" panose="020B0604020202020204" pitchFamily="34" charset="0"/>
              <a:buChar char="•"/>
            </a:pPr>
            <a:r>
              <a:rPr lang="en-NZ" sz="2200" dirty="0"/>
              <a:t>Confirm existing </a:t>
            </a:r>
            <a:r>
              <a:rPr lang="en-NZ" sz="2200" b="1" dirty="0"/>
              <a:t>Governance arrangements</a:t>
            </a:r>
            <a:endParaRPr lang="en-NZ" b="1" dirty="0"/>
          </a:p>
        </p:txBody>
      </p:sp>
    </p:spTree>
    <p:extLst>
      <p:ext uri="{BB962C8B-B14F-4D97-AF65-F5344CB8AC3E}">
        <p14:creationId xmlns:p14="http://schemas.microsoft.com/office/powerpoint/2010/main" val="96703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AC359B8-2599-E249-B2D7-B8E647261505}"/>
              </a:ext>
            </a:extLst>
          </p:cNvPr>
          <p:cNvGraphicFramePr>
            <a:graphicFrameLocks noGrp="1"/>
          </p:cNvGraphicFramePr>
          <p:nvPr/>
        </p:nvGraphicFramePr>
        <p:xfrm>
          <a:off x="208348" y="496094"/>
          <a:ext cx="11775305" cy="5567432"/>
        </p:xfrm>
        <a:graphic>
          <a:graphicData uri="http://schemas.openxmlformats.org/drawingml/2006/table">
            <a:tbl>
              <a:tblPr firstRow="1" bandRow="1">
                <a:tableStyleId>{5940675A-B579-460E-94D1-54222C63F5DA}</a:tableStyleId>
              </a:tblPr>
              <a:tblGrid>
                <a:gridCol w="284947">
                  <a:extLst>
                    <a:ext uri="{9D8B030D-6E8A-4147-A177-3AD203B41FA5}">
                      <a16:colId xmlns:a16="http://schemas.microsoft.com/office/drawing/2014/main" val="1528411746"/>
                    </a:ext>
                  </a:extLst>
                </a:gridCol>
                <a:gridCol w="3007894">
                  <a:extLst>
                    <a:ext uri="{9D8B030D-6E8A-4147-A177-3AD203B41FA5}">
                      <a16:colId xmlns:a16="http://schemas.microsoft.com/office/drawing/2014/main" val="336484355"/>
                    </a:ext>
                  </a:extLst>
                </a:gridCol>
                <a:gridCol w="2631224">
                  <a:extLst>
                    <a:ext uri="{9D8B030D-6E8A-4147-A177-3AD203B41FA5}">
                      <a16:colId xmlns:a16="http://schemas.microsoft.com/office/drawing/2014/main" val="3818862475"/>
                    </a:ext>
                  </a:extLst>
                </a:gridCol>
                <a:gridCol w="731405">
                  <a:extLst>
                    <a:ext uri="{9D8B030D-6E8A-4147-A177-3AD203B41FA5}">
                      <a16:colId xmlns:a16="http://schemas.microsoft.com/office/drawing/2014/main" val="3446889792"/>
                    </a:ext>
                  </a:extLst>
                </a:gridCol>
                <a:gridCol w="731405">
                  <a:extLst>
                    <a:ext uri="{9D8B030D-6E8A-4147-A177-3AD203B41FA5}">
                      <a16:colId xmlns:a16="http://schemas.microsoft.com/office/drawing/2014/main" val="2561685570"/>
                    </a:ext>
                  </a:extLst>
                </a:gridCol>
                <a:gridCol w="731405">
                  <a:extLst>
                    <a:ext uri="{9D8B030D-6E8A-4147-A177-3AD203B41FA5}">
                      <a16:colId xmlns:a16="http://schemas.microsoft.com/office/drawing/2014/main" val="2596586426"/>
                    </a:ext>
                  </a:extLst>
                </a:gridCol>
                <a:gridCol w="731405">
                  <a:extLst>
                    <a:ext uri="{9D8B030D-6E8A-4147-A177-3AD203B41FA5}">
                      <a16:colId xmlns:a16="http://schemas.microsoft.com/office/drawing/2014/main" val="1214447238"/>
                    </a:ext>
                  </a:extLst>
                </a:gridCol>
                <a:gridCol w="731405">
                  <a:extLst>
                    <a:ext uri="{9D8B030D-6E8A-4147-A177-3AD203B41FA5}">
                      <a16:colId xmlns:a16="http://schemas.microsoft.com/office/drawing/2014/main" val="3881980222"/>
                    </a:ext>
                  </a:extLst>
                </a:gridCol>
                <a:gridCol w="731405">
                  <a:extLst>
                    <a:ext uri="{9D8B030D-6E8A-4147-A177-3AD203B41FA5}">
                      <a16:colId xmlns:a16="http://schemas.microsoft.com/office/drawing/2014/main" val="545680900"/>
                    </a:ext>
                  </a:extLst>
                </a:gridCol>
                <a:gridCol w="731405">
                  <a:extLst>
                    <a:ext uri="{9D8B030D-6E8A-4147-A177-3AD203B41FA5}">
                      <a16:colId xmlns:a16="http://schemas.microsoft.com/office/drawing/2014/main" val="751006522"/>
                    </a:ext>
                  </a:extLst>
                </a:gridCol>
                <a:gridCol w="731405">
                  <a:extLst>
                    <a:ext uri="{9D8B030D-6E8A-4147-A177-3AD203B41FA5}">
                      <a16:colId xmlns:a16="http://schemas.microsoft.com/office/drawing/2014/main" val="3025264346"/>
                    </a:ext>
                  </a:extLst>
                </a:gridCol>
              </a:tblGrid>
              <a:tr h="186709">
                <a:tc>
                  <a:txBody>
                    <a:bodyPr/>
                    <a:lstStyle/>
                    <a:p>
                      <a:pPr algn="l" fontAlgn="b"/>
                      <a:endParaRPr lang="en-NZ" sz="900" b="0" i="0" u="none" strike="noStrike" dirty="0">
                        <a:solidFill>
                          <a:schemeClr val="tx1"/>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chemeClr val="tx1"/>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9129936"/>
                  </a:ext>
                </a:extLst>
              </a:tr>
              <a:tr h="1867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NZ" sz="900" b="1" i="0" u="none" strike="noStrike" kern="1200" dirty="0">
                        <a:solidFill>
                          <a:srgbClr val="5D2884"/>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NZ" sz="900" b="1" i="0" u="none" strike="noStrike" kern="1200" dirty="0">
                          <a:solidFill>
                            <a:srgbClr val="5D2884"/>
                          </a:solidFill>
                          <a:effectLst/>
                          <a:latin typeface="+mn-lt"/>
                          <a:ea typeface="+mn-ea"/>
                          <a:cs typeface="+mn-cs"/>
                        </a:rPr>
                        <a:t>National technical workstream</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7135929"/>
                  </a:ext>
                </a:extLst>
              </a:tr>
              <a:tr h="252000">
                <a:tc>
                  <a:txBody>
                    <a:bodyPr/>
                    <a:lstStyle/>
                    <a:p>
                      <a:pPr marL="0" indent="0" algn="ctr" fontAlgn="ctr">
                        <a:buFont typeface="+mj-lt"/>
                        <a:buNone/>
                      </a:pPr>
                      <a:r>
                        <a:rPr lang="en-NZ" sz="700" b="0" i="0" u="none" strike="noStrike" dirty="0">
                          <a:solidFill>
                            <a:srgbClr val="000000"/>
                          </a:solidFill>
                          <a:effectLst/>
                          <a:latin typeface="+mn-lt"/>
                        </a:rPr>
                        <a:t>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Asset Management, Operations, and Stormwater (AMOS) Transition Reference Group (TRG) Terms of Reference approved and delivered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728265"/>
                  </a:ext>
                </a:extLst>
              </a:tr>
              <a:tr h="252000">
                <a:tc>
                  <a:txBody>
                    <a:bodyPr/>
                    <a:lstStyle/>
                    <a:p>
                      <a:pPr marL="0" indent="0" algn="ctr" defTabSz="914400" rtl="0" eaLnBrk="1" fontAlgn="ctr" latinLnBrk="0" hangingPunct="1">
                        <a:buFont typeface="+mj-lt"/>
                        <a:buNone/>
                      </a:pPr>
                      <a:r>
                        <a:rPr lang="en-NZ" sz="700" b="0" i="0" u="none" strike="noStrike" kern="1200" dirty="0">
                          <a:solidFill>
                            <a:srgbClr val="000000"/>
                          </a:solidFill>
                          <a:effectLst/>
                          <a:latin typeface="+mn-lt"/>
                          <a:ea typeface="+mn-ea"/>
                          <a:cs typeface="+mn-cs"/>
                        </a:rPr>
                        <a:t>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fontAlgn="ctr" latinLnBrk="0" hangingPunct="1">
                        <a:buFont typeface="+mj-lt"/>
                        <a:buNone/>
                      </a:pPr>
                      <a:r>
                        <a:rPr lang="en-NZ" sz="700" b="0" i="0" u="none" strike="noStrike" kern="1200" dirty="0">
                          <a:solidFill>
                            <a:srgbClr val="000000"/>
                          </a:solidFill>
                          <a:effectLst/>
                          <a:latin typeface="+mn-lt"/>
                          <a:ea typeface="+mn-ea"/>
                          <a:cs typeface="+mn-cs"/>
                        </a:rPr>
                        <a:t>Confirmed methodology Framework &amp; approach for which Stormwater Assets/Functions/Outcomes will transfer, with timeframes.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500260"/>
                  </a:ext>
                </a:extLst>
              </a:tr>
              <a:tr h="252000">
                <a:tc>
                  <a:txBody>
                    <a:bodyPr/>
                    <a:lstStyle/>
                    <a:p>
                      <a:pPr marL="0" indent="0" algn="ctr" fontAlgn="ctr">
                        <a:buFont typeface="+mj-lt"/>
                        <a:buNone/>
                      </a:pPr>
                      <a:r>
                        <a:rPr lang="en-NZ" sz="700" b="0" i="0" u="none" strike="noStrike" dirty="0">
                          <a:solidFill>
                            <a:srgbClr val="000000"/>
                          </a:solidFill>
                          <a:effectLst/>
                          <a:latin typeface="+mn-lt"/>
                        </a:rPr>
                        <a:t>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Confirmed (all) specific legislative provisions (i.e. powers and functions) required for Stormwater transfer.</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1"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0404471"/>
                  </a:ext>
                </a:extLst>
              </a:tr>
              <a:tr h="252000">
                <a:tc>
                  <a:txBody>
                    <a:bodyPr/>
                    <a:lstStyle/>
                    <a:p>
                      <a:pPr marL="0" indent="0" algn="ctr" fontAlgn="ctr">
                        <a:buFont typeface="+mj-lt"/>
                        <a:buNone/>
                      </a:pPr>
                      <a:r>
                        <a:rPr lang="en-NZ" sz="700" b="0" i="0" u="none" strike="noStrike" dirty="0">
                          <a:solidFill>
                            <a:srgbClr val="000000"/>
                          </a:solidFill>
                          <a:effectLst/>
                          <a:latin typeface="+mn-lt"/>
                        </a:rPr>
                        <a:t>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Principles/framework for future Interface Agreements (inc. SLA’s/MOU’s)</a:t>
                      </a:r>
                    </a:p>
                    <a:p>
                      <a:pPr marL="0" indent="0" algn="l" fontAlgn="ctr">
                        <a:buFont typeface="+mj-lt"/>
                        <a:buNone/>
                      </a:pPr>
                      <a:r>
                        <a:rPr lang="en-NZ" sz="700" b="0" i="0" u="none" strike="noStrike" dirty="0">
                          <a:solidFill>
                            <a:srgbClr val="000000"/>
                          </a:solidFill>
                          <a:effectLst/>
                          <a:latin typeface="+mn-lt"/>
                        </a:rPr>
                        <a:t>(assets/functions/land not transferred to WSE - critical function SW)</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FF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700086"/>
                  </a:ext>
                </a:extLst>
              </a:tr>
              <a:tr h="252000">
                <a:tc>
                  <a:txBody>
                    <a:bodyPr/>
                    <a:lstStyle/>
                    <a:p>
                      <a:pPr marL="0" indent="0" algn="ctr" fontAlgn="ctr">
                        <a:buFont typeface="+mj-lt"/>
                        <a:buNone/>
                      </a:pPr>
                      <a:r>
                        <a:rPr lang="en-NZ" sz="700" b="0" i="0" u="none" strike="noStrike" dirty="0">
                          <a:solidFill>
                            <a:srgbClr val="000000"/>
                          </a:solidFill>
                          <a:effectLst/>
                          <a:latin typeface="+mn-lt"/>
                        </a:rPr>
                        <a:t>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Stormwater catchment management plan Framework</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7683269"/>
                  </a:ext>
                </a:extLst>
              </a:tr>
              <a:tr h="252000">
                <a:tc>
                  <a:txBody>
                    <a:bodyPr/>
                    <a:lstStyle/>
                    <a:p>
                      <a:pPr marL="0" indent="0" algn="ctr" fontAlgn="ctr">
                        <a:buFont typeface="+mj-lt"/>
                        <a:buNone/>
                      </a:pPr>
                      <a:r>
                        <a:rPr lang="en-NZ" sz="700" b="0" i="0" u="none" strike="noStrike" dirty="0">
                          <a:solidFill>
                            <a:srgbClr val="000000"/>
                          </a:solidFill>
                          <a:effectLst/>
                          <a:latin typeface="+mn-lt"/>
                        </a:rPr>
                        <a:t>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Integrated Catchment Management Plan Framework</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8848324"/>
                  </a:ext>
                </a:extLst>
              </a:tr>
              <a:tr h="252000">
                <a:tc>
                  <a:txBody>
                    <a:bodyPr/>
                    <a:lstStyle/>
                    <a:p>
                      <a:pPr marL="0" indent="0" algn="ctr" fontAlgn="ctr">
                        <a:buFont typeface="+mj-lt"/>
                        <a:buNone/>
                      </a:pPr>
                      <a:r>
                        <a:rPr lang="en-NZ" sz="700" b="0" i="0" u="none" strike="noStrike" dirty="0">
                          <a:solidFill>
                            <a:srgbClr val="000000"/>
                          </a:solidFill>
                          <a:effectLst/>
                          <a:latin typeface="+mn-lt"/>
                        </a:rPr>
                        <a:t>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Engage with MFE to identify how the stormwater catchment management plans could be integrated into land use planning in SPA, NBA, NES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6050273"/>
                  </a:ext>
                </a:extLst>
              </a:tr>
              <a:tr h="252000">
                <a:tc>
                  <a:txBody>
                    <a:bodyPr/>
                    <a:lstStyle/>
                    <a:p>
                      <a:pPr marL="0" indent="0" algn="ctr" fontAlgn="ctr">
                        <a:buFont typeface="+mj-lt"/>
                        <a:buNone/>
                      </a:pPr>
                      <a:r>
                        <a:rPr lang="en-NZ" sz="700" b="0" i="0" u="none" strike="noStrike" dirty="0">
                          <a:solidFill>
                            <a:srgbClr val="000000"/>
                          </a:solidFill>
                          <a:effectLst/>
                          <a:latin typeface="+mn-lt"/>
                        </a:rPr>
                        <a:t>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National Stormwater Modelling Guidelines developed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4472C4"/>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0952638"/>
                  </a:ext>
                </a:extLst>
              </a:tr>
              <a:tr h="252000">
                <a:tc>
                  <a:txBody>
                    <a:bodyPr/>
                    <a:lstStyle/>
                    <a:p>
                      <a:pPr marL="0" indent="0" algn="ctr" fontAlgn="ctr">
                        <a:buFont typeface="+mj-lt"/>
                        <a:buNone/>
                      </a:pPr>
                      <a:r>
                        <a:rPr lang="en-NZ" sz="700" b="0" i="0" u="none" strike="noStrike" dirty="0">
                          <a:solidFill>
                            <a:srgbClr val="000000"/>
                          </a:solidFill>
                          <a:effectLst/>
                          <a:latin typeface="+mn-lt"/>
                        </a:rPr>
                        <a:t>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Confirmed framework for roles &amp; responsibilities for the interface functions between regional/unitary councils in relation to CDEM, e.g. flood risk/life lines.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551409"/>
                  </a:ext>
                </a:extLst>
              </a:tr>
              <a:tr h="252000">
                <a:tc>
                  <a:txBody>
                    <a:bodyPr/>
                    <a:lstStyle/>
                    <a:p>
                      <a:pPr marL="0" indent="0" algn="ctr" fontAlgn="ctr">
                        <a:buFont typeface="+mj-lt"/>
                        <a:buNone/>
                      </a:pPr>
                      <a:r>
                        <a:rPr lang="en-NZ" sz="700" b="0" i="0" u="none" strike="noStrike" dirty="0">
                          <a:solidFill>
                            <a:srgbClr val="000000"/>
                          </a:solidFill>
                          <a:effectLst/>
                          <a:latin typeface="+mn-lt"/>
                        </a:rPr>
                        <a:t>10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Confirmed specific interface agreements for the interface functions between regional/unitary councils in relation to CDEM, e.g. flood risk/life lines.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629189"/>
                  </a:ext>
                </a:extLst>
              </a:tr>
              <a:tr h="252000">
                <a:tc>
                  <a:txBody>
                    <a:bodyPr/>
                    <a:lstStyle/>
                    <a:p>
                      <a:pPr marL="0" indent="0" algn="ctr" fontAlgn="ctr">
                        <a:buFont typeface="+mj-lt"/>
                        <a:buNone/>
                      </a:pPr>
                      <a:r>
                        <a:rPr lang="en-NZ" sz="700" b="0" i="0" u="none" strike="noStrike" dirty="0">
                          <a:solidFill>
                            <a:srgbClr val="000000"/>
                          </a:solidFill>
                          <a:effectLst/>
                          <a:latin typeface="+mn-lt"/>
                        </a:rPr>
                        <a:t>11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Confirm transitional legislative issues- to identify water service entities </a:t>
                      </a:r>
                      <a:br>
                        <a:rPr lang="en-NZ" sz="700" b="0" i="0" u="none" strike="noStrike" dirty="0">
                          <a:solidFill>
                            <a:srgbClr val="000000"/>
                          </a:solidFill>
                          <a:effectLst/>
                          <a:latin typeface="+mn-lt"/>
                        </a:rPr>
                      </a:br>
                      <a:r>
                        <a:rPr lang="en-NZ" sz="700" b="0" i="0" u="none" strike="noStrike" dirty="0">
                          <a:solidFill>
                            <a:srgbClr val="000000"/>
                          </a:solidFill>
                          <a:effectLst/>
                          <a:latin typeface="+mn-lt"/>
                        </a:rPr>
                        <a:t>as lifeline utility operators in CDEM Act.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7043905"/>
                  </a:ext>
                </a:extLst>
              </a:tr>
              <a:tr h="252000">
                <a:tc>
                  <a:txBody>
                    <a:bodyPr/>
                    <a:lstStyle/>
                    <a:p>
                      <a:pPr marL="0" indent="0" algn="ctr" fontAlgn="ctr">
                        <a:buFont typeface="+mj-lt"/>
                        <a:buNone/>
                      </a:pPr>
                      <a:r>
                        <a:rPr lang="en-NZ" sz="700" b="0" i="0" u="none" strike="noStrike" dirty="0">
                          <a:solidFill>
                            <a:srgbClr val="000000"/>
                          </a:solidFill>
                          <a:effectLst/>
                          <a:latin typeface="+mn-lt"/>
                        </a:rPr>
                        <a:t>12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Participate in 2022 CDEM Act review to ensure alignment with emergency management response</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5491171"/>
                  </a:ext>
                </a:extLst>
              </a:tr>
              <a:tr h="252000">
                <a:tc>
                  <a:txBody>
                    <a:bodyPr/>
                    <a:lstStyle/>
                    <a:p>
                      <a:pPr marL="0" indent="0" algn="ctr" fontAlgn="ctr">
                        <a:buFont typeface="+mj-lt"/>
                        <a:buNone/>
                      </a:pPr>
                      <a:r>
                        <a:rPr lang="en-NZ" sz="700" b="0" i="0" u="none" strike="noStrike" dirty="0">
                          <a:solidFill>
                            <a:srgbClr val="000000"/>
                          </a:solidFill>
                          <a:effectLst/>
                          <a:latin typeface="+mn-lt"/>
                        </a:rPr>
                        <a:t>13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Confirm existing governance arrangements with SW responsibilities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1089667"/>
                  </a:ext>
                </a:extLst>
              </a:tr>
              <a:tr h="252000">
                <a:tc>
                  <a:txBody>
                    <a:bodyPr/>
                    <a:lstStyle/>
                    <a:p>
                      <a:pPr marL="0" indent="0" algn="ctr" fontAlgn="ctr">
                        <a:buFont typeface="+mj-lt"/>
                        <a:buNone/>
                      </a:pPr>
                      <a:r>
                        <a:rPr lang="en-NZ" sz="700" b="0" i="0" u="none" strike="noStrike" dirty="0">
                          <a:solidFill>
                            <a:srgbClr val="000000"/>
                          </a:solidFill>
                          <a:effectLst/>
                          <a:latin typeface="+mn-lt"/>
                        </a:rPr>
                        <a:t>14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fontAlgn="ctr">
                        <a:buFont typeface="+mj-lt"/>
                        <a:buNone/>
                      </a:pPr>
                      <a:r>
                        <a:rPr lang="en-NZ" sz="700" b="0" i="0" u="none" strike="noStrike" dirty="0">
                          <a:solidFill>
                            <a:srgbClr val="000000"/>
                          </a:solidFill>
                          <a:effectLst/>
                          <a:latin typeface="+mn-lt"/>
                        </a:rPr>
                        <a:t>Performance measurement framework</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865502"/>
                  </a:ext>
                </a:extLst>
              </a:tr>
              <a:tr h="252000">
                <a:tc>
                  <a:txBody>
                    <a:bodyPr/>
                    <a:lstStyle/>
                    <a:p>
                      <a:pPr marL="0" indent="0" algn="ctr" rtl="0" fontAlgn="b">
                        <a:buFont typeface="+mj-lt"/>
                        <a:buNone/>
                      </a:pPr>
                      <a:r>
                        <a:rPr lang="en-NZ" sz="700" b="0" i="0" u="none" strike="noStrike" dirty="0">
                          <a:solidFill>
                            <a:srgbClr val="000000"/>
                          </a:solidFill>
                          <a:effectLst/>
                          <a:latin typeface="+mn-lt"/>
                        </a:rPr>
                        <a:t>15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rtl="0" fontAlgn="b">
                        <a:buFont typeface="+mj-lt"/>
                        <a:buNone/>
                      </a:pPr>
                      <a:r>
                        <a:rPr lang="en-NZ" sz="700" b="0" i="0" u="none" strike="noStrike" dirty="0">
                          <a:solidFill>
                            <a:srgbClr val="000000"/>
                          </a:solidFill>
                          <a:effectLst/>
                          <a:latin typeface="+mn-lt"/>
                        </a:rPr>
                        <a:t>"National design standards - 3 waters, stormwater </a:t>
                      </a:r>
                    </a:p>
                    <a:p>
                      <a:pPr marL="0" indent="0" algn="l" rtl="0" fontAlgn="b">
                        <a:buFont typeface="+mj-lt"/>
                        <a:buNone/>
                      </a:pPr>
                      <a:r>
                        <a:rPr lang="en-NZ" sz="700" b="0" i="0" u="none" strike="noStrike" dirty="0">
                          <a:solidFill>
                            <a:srgbClr val="000000"/>
                          </a:solidFill>
                          <a:effectLst/>
                          <a:latin typeface="+mn-lt"/>
                        </a:rPr>
                        <a:t>(scope to be confirmed with Asset management workstreams)"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413460"/>
                  </a:ext>
                </a:extLst>
              </a:tr>
              <a:tr h="15401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AU" sz="800" b="1" i="0" u="none" strike="noStrike" kern="1200" dirty="0">
                        <a:solidFill>
                          <a:srgbClr val="5D2884"/>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800" b="1" i="0" u="none" strike="noStrike" kern="1200" dirty="0">
                          <a:solidFill>
                            <a:srgbClr val="5D2884"/>
                          </a:solidFill>
                          <a:effectLst/>
                          <a:latin typeface="+mn-lt"/>
                          <a:ea typeface="+mn-ea"/>
                          <a:cs typeface="+mn-cs"/>
                        </a:rPr>
                        <a:t>Entity </a:t>
                      </a:r>
                      <a:r>
                        <a:rPr lang="en-NZ" sz="800" b="1" i="0" u="none" strike="noStrike" kern="1200" dirty="0">
                          <a:solidFill>
                            <a:srgbClr val="5D2884"/>
                          </a:solidFill>
                          <a:effectLst/>
                          <a:latin typeface="+mn-lt"/>
                          <a:ea typeface="+mn-ea"/>
                          <a:cs typeface="+mn-cs"/>
                        </a:rPr>
                        <a:t>technical workstream</a:t>
                      </a:r>
                      <a:endParaRPr lang="en-AU" sz="800" b="1" i="0" u="none" strike="noStrike" kern="1200" dirty="0">
                        <a:solidFill>
                          <a:srgbClr val="5D2884"/>
                        </a:solidFill>
                        <a:effectLst/>
                        <a:latin typeface="+mn-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2882443"/>
                  </a:ext>
                </a:extLst>
              </a:tr>
              <a:tr h="252000">
                <a:tc>
                  <a:txBody>
                    <a:bodyPr/>
                    <a:lstStyle/>
                    <a:p>
                      <a:pPr algn="ctr" fontAlgn="ctr"/>
                      <a:r>
                        <a:rPr lang="en-NZ" sz="700" b="0" i="0" u="none" strike="noStrike" dirty="0">
                          <a:solidFill>
                            <a:srgbClr val="000000"/>
                          </a:solidFill>
                          <a:effectLst/>
                          <a:latin typeface="+mn-lt"/>
                        </a:rPr>
                        <a:t>A</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700" b="0" i="0" u="none" strike="noStrike" dirty="0">
                          <a:solidFill>
                            <a:srgbClr val="000000"/>
                          </a:solidFill>
                          <a:effectLst/>
                          <a:latin typeface="+mn-lt"/>
                        </a:rPr>
                        <a:t>Confirmed Stormwater Assets/Functions that will transfer and associated timeframes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7820485"/>
                  </a:ext>
                </a:extLst>
              </a:tr>
              <a:tr h="252000">
                <a:tc>
                  <a:txBody>
                    <a:bodyPr/>
                    <a:lstStyle/>
                    <a:p>
                      <a:pPr algn="ctr" fontAlgn="ctr"/>
                      <a:r>
                        <a:rPr lang="en-NZ" sz="700" b="0" i="0" u="none" strike="noStrike" dirty="0">
                          <a:solidFill>
                            <a:srgbClr val="000000"/>
                          </a:solidFill>
                          <a:effectLst/>
                          <a:latin typeface="+mn-lt"/>
                        </a:rPr>
                        <a:t>B</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700" b="0" i="0" u="none" strike="noStrike" dirty="0">
                          <a:solidFill>
                            <a:srgbClr val="000000"/>
                          </a:solidFill>
                          <a:effectLst/>
                          <a:latin typeface="+mn-lt"/>
                        </a:rPr>
                        <a:t>Interface SLA agreements (assets/land not transferred)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1039104"/>
                  </a:ext>
                </a:extLst>
              </a:tr>
              <a:tr h="252000">
                <a:tc>
                  <a:txBody>
                    <a:bodyPr/>
                    <a:lstStyle/>
                    <a:p>
                      <a:pPr algn="ctr" fontAlgn="ctr"/>
                      <a:r>
                        <a:rPr lang="en-NZ" sz="700" b="0" i="0" u="none" strike="noStrike" dirty="0">
                          <a:solidFill>
                            <a:srgbClr val="000000"/>
                          </a:solidFill>
                          <a:effectLst/>
                          <a:latin typeface="+mn-lt"/>
                        </a:rPr>
                        <a:t>C</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700" b="0" i="0" u="none" strike="noStrike" dirty="0">
                          <a:solidFill>
                            <a:srgbClr val="000000"/>
                          </a:solidFill>
                          <a:effectLst/>
                          <a:latin typeface="+mn-lt"/>
                        </a:rPr>
                        <a:t>Confirmed existing regulatory requirements for SWMP's, approach to align with SWMP Framework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3663487"/>
                  </a:ext>
                </a:extLst>
              </a:tr>
              <a:tr h="252000">
                <a:tc>
                  <a:txBody>
                    <a:bodyPr/>
                    <a:lstStyle/>
                    <a:p>
                      <a:pPr algn="ctr" fontAlgn="ctr"/>
                      <a:r>
                        <a:rPr lang="en-NZ" sz="700" b="0" i="0" u="none" strike="noStrike" dirty="0">
                          <a:solidFill>
                            <a:srgbClr val="000000"/>
                          </a:solidFill>
                          <a:effectLst/>
                          <a:latin typeface="+mn-lt"/>
                        </a:rPr>
                        <a:t>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700" b="0" i="0" u="none" strike="noStrike" dirty="0">
                          <a:solidFill>
                            <a:srgbClr val="000000"/>
                          </a:solidFill>
                          <a:effectLst/>
                          <a:latin typeface="+mn-lt"/>
                        </a:rPr>
                        <a:t>Confirmed approach for how Stormwater catchment management plans will be integrated in land use planning in their catchments</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9264429"/>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NZ" sz="700" b="0" i="0" u="none" strike="noStrike" dirty="0">
                          <a:solidFill>
                            <a:srgbClr val="000000"/>
                          </a:solidFill>
                          <a:effectLst/>
                          <a:latin typeface="+mn-lt"/>
                        </a:rPr>
                        <a:t>E</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NZ" sz="700" b="0" i="0" u="none" strike="noStrike" dirty="0">
                          <a:solidFill>
                            <a:srgbClr val="000000"/>
                          </a:solidFill>
                          <a:effectLst/>
                          <a:latin typeface="+mn-lt"/>
                        </a:rPr>
                        <a:t>Transfer governance arrangements to WSE's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NZ" sz="900" b="0" i="0" u="none" strike="noStrike" dirty="0">
                        <a:solidFill>
                          <a:srgbClr val="000000"/>
                        </a:solidFill>
                        <a:effectLst/>
                        <a:latin typeface="+mn-lt"/>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5961086"/>
                  </a:ext>
                </a:extLst>
              </a:tr>
            </a:tbl>
          </a:graphicData>
        </a:graphic>
      </p:graphicFrame>
      <p:sp>
        <p:nvSpPr>
          <p:cNvPr id="95" name="TextBox 94">
            <a:extLst>
              <a:ext uri="{FF2B5EF4-FFF2-40B4-BE49-F238E27FC236}">
                <a16:creationId xmlns:a16="http://schemas.microsoft.com/office/drawing/2014/main" id="{277B5A82-5A04-46D7-BDF5-D06C782BBC9B}"/>
              </a:ext>
            </a:extLst>
          </p:cNvPr>
          <p:cNvSpPr txBox="1"/>
          <p:nvPr/>
        </p:nvSpPr>
        <p:spPr>
          <a:xfrm>
            <a:off x="6369614" y="6094547"/>
            <a:ext cx="1761682" cy="5539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70AD47">
                    <a:lumMod val="75000"/>
                  </a:srgbClr>
                </a:solidFill>
                <a:effectLst/>
                <a:uLnTx/>
                <a:uFillTx/>
                <a:latin typeface="Trebuchet MS" panose="020B0603020202020204"/>
                <a:ea typeface="+mn-ea"/>
                <a:cs typeface="+mn-cs"/>
              </a:rPr>
              <a:t>Reginal entity workstream budgets covered by  REU/WSE from 1 Jul-22</a:t>
            </a:r>
            <a:endPar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B45361A6-4828-DB46-BEF8-E90F79849E55}"/>
              </a:ext>
            </a:extLst>
          </p:cNvPr>
          <p:cNvSpPr txBox="1"/>
          <p:nvPr/>
        </p:nvSpPr>
        <p:spPr>
          <a:xfrm>
            <a:off x="139982" y="-2668"/>
            <a:ext cx="11912034"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663363" algn="r"/>
              </a:tabLst>
              <a:defRPr/>
            </a:pPr>
            <a:r>
              <a:rPr kumimoji="0" lang="en-AU" sz="1900" b="1" i="0" u="none" strike="noStrike" kern="1200" cap="none" spc="0" normalizeH="0" baseline="0" noProof="0" dirty="0">
                <a:ln>
                  <a:noFill/>
                </a:ln>
                <a:solidFill>
                  <a:srgbClr val="277E99"/>
                </a:solidFill>
                <a:effectLst/>
                <a:uLnTx/>
                <a:uFillTx/>
                <a:latin typeface="Trebuchet MS" panose="020B0603020202020204"/>
                <a:ea typeface="+mn-ea"/>
                <a:cs typeface="+mn-cs"/>
              </a:rPr>
              <a:t>Stormwater Overview – National and </a:t>
            </a:r>
            <a:r>
              <a:rPr lang="en-AU" sz="1900" b="1" dirty="0">
                <a:solidFill>
                  <a:srgbClr val="277E99"/>
                </a:solidFill>
                <a:latin typeface="Trebuchet MS" panose="020B0603020202020204"/>
              </a:rPr>
              <a:t>Entity</a:t>
            </a:r>
            <a:r>
              <a:rPr kumimoji="0" lang="en-AU" sz="1900" b="1" i="0" u="none" strike="noStrike" kern="1200" cap="none" spc="0" normalizeH="0" baseline="0" noProof="0" dirty="0">
                <a:ln>
                  <a:noFill/>
                </a:ln>
                <a:solidFill>
                  <a:srgbClr val="277E99"/>
                </a:solidFill>
                <a:effectLst/>
                <a:uLnTx/>
                <a:uFillTx/>
                <a:latin typeface="Trebuchet MS" panose="020B0603020202020204"/>
                <a:ea typeface="+mn-ea"/>
                <a:cs typeface="+mn-cs"/>
              </a:rPr>
              <a:t> </a:t>
            </a:r>
            <a:r>
              <a:rPr lang="en-AU" sz="1900" b="1" dirty="0">
                <a:solidFill>
                  <a:srgbClr val="277E99"/>
                </a:solidFill>
                <a:latin typeface="Trebuchet MS" panose="020B0603020202020204"/>
              </a:rPr>
              <a:t>T</a:t>
            </a:r>
            <a:r>
              <a:rPr kumimoji="0" lang="en-AU" sz="1900" b="1" i="0" u="none" strike="noStrike" kern="1200" cap="none" spc="0" normalizeH="0" baseline="0" noProof="0" dirty="0">
                <a:ln>
                  <a:noFill/>
                </a:ln>
                <a:solidFill>
                  <a:srgbClr val="277E99"/>
                </a:solidFill>
                <a:effectLst/>
                <a:uLnTx/>
                <a:uFillTx/>
                <a:latin typeface="Trebuchet MS" panose="020B0603020202020204"/>
                <a:ea typeface="+mn-ea"/>
                <a:cs typeface="+mn-cs"/>
              </a:rPr>
              <a:t>echnical Workstream Deliverables </a:t>
            </a:r>
          </a:p>
        </p:txBody>
      </p:sp>
      <p:sp>
        <p:nvSpPr>
          <p:cNvPr id="9" name="TextBox 8">
            <a:extLst>
              <a:ext uri="{FF2B5EF4-FFF2-40B4-BE49-F238E27FC236}">
                <a16:creationId xmlns:a16="http://schemas.microsoft.com/office/drawing/2014/main" id="{3ABE273E-1BA3-6145-B5CF-6E92D3BC701F}"/>
              </a:ext>
            </a:extLst>
          </p:cNvPr>
          <p:cNvSpPr txBox="1"/>
          <p:nvPr/>
        </p:nvSpPr>
        <p:spPr>
          <a:xfrm>
            <a:off x="3665140" y="481378"/>
            <a:ext cx="64633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prstClr val="black"/>
                </a:solidFill>
                <a:effectLst/>
                <a:uLnTx/>
                <a:uFillTx/>
                <a:latin typeface="Trebuchet MS" panose="020B0603020202020204"/>
                <a:ea typeface="+mn-ea"/>
                <a:cs typeface="+mn-cs"/>
              </a:rPr>
              <a:t>Q4 2021</a:t>
            </a:r>
          </a:p>
        </p:txBody>
      </p:sp>
      <p:cxnSp>
        <p:nvCxnSpPr>
          <p:cNvPr id="18" name="Straight Connector 17">
            <a:extLst>
              <a:ext uri="{FF2B5EF4-FFF2-40B4-BE49-F238E27FC236}">
                <a16:creationId xmlns:a16="http://schemas.microsoft.com/office/drawing/2014/main" id="{4A10ACCA-54A8-DB41-A9EC-2F6A71FBC801}"/>
              </a:ext>
            </a:extLst>
          </p:cNvPr>
          <p:cNvCxnSpPr>
            <a:cxnSpLocks/>
          </p:cNvCxnSpPr>
          <p:nvPr/>
        </p:nvCxnSpPr>
        <p:spPr>
          <a:xfrm flipV="1">
            <a:off x="3543003" y="854811"/>
            <a:ext cx="0" cy="5305198"/>
          </a:xfrm>
          <a:prstGeom prst="line">
            <a:avLst/>
          </a:prstGeom>
          <a:ln w="19050">
            <a:solidFill>
              <a:srgbClr val="5D2884"/>
            </a:solidFill>
            <a:prstDash val="soli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EE41240-10DA-EC40-8FF8-4386B748B71F}"/>
              </a:ext>
            </a:extLst>
          </p:cNvPr>
          <p:cNvSpPr txBox="1"/>
          <p:nvPr/>
        </p:nvSpPr>
        <p:spPr>
          <a:xfrm>
            <a:off x="4607018" y="481378"/>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prstClr val="black"/>
                </a:solidFill>
                <a:effectLst/>
                <a:uLnTx/>
                <a:uFillTx/>
                <a:latin typeface="Trebuchet MS" panose="020B0603020202020204"/>
                <a:ea typeface="+mn-ea"/>
                <a:cs typeface="+mn-cs"/>
              </a:rPr>
              <a:t>Q1 2022</a:t>
            </a:r>
          </a:p>
        </p:txBody>
      </p:sp>
      <p:sp>
        <p:nvSpPr>
          <p:cNvPr id="73" name="TextBox 72">
            <a:extLst>
              <a:ext uri="{FF2B5EF4-FFF2-40B4-BE49-F238E27FC236}">
                <a16:creationId xmlns:a16="http://schemas.microsoft.com/office/drawing/2014/main" id="{D90E810A-E038-794B-BF2C-CA7F94CD3143}"/>
              </a:ext>
            </a:extLst>
          </p:cNvPr>
          <p:cNvSpPr txBox="1"/>
          <p:nvPr/>
        </p:nvSpPr>
        <p:spPr>
          <a:xfrm>
            <a:off x="2800957" y="6347758"/>
            <a:ext cx="2503214" cy="200978"/>
          </a:xfrm>
          <a:prstGeom prst="rect">
            <a:avLst/>
          </a:prstGeom>
          <a:solidFill>
            <a:srgbClr val="5D2884"/>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Co-development DIA/and an Entity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 </a:t>
            </a:r>
          </a:p>
        </p:txBody>
      </p:sp>
      <p:sp>
        <p:nvSpPr>
          <p:cNvPr id="74" name="TextBox 73">
            <a:extLst>
              <a:ext uri="{FF2B5EF4-FFF2-40B4-BE49-F238E27FC236}">
                <a16:creationId xmlns:a16="http://schemas.microsoft.com/office/drawing/2014/main" id="{AFE5CAAF-E0FA-E84D-B8B4-B8DE9ACAF994}"/>
              </a:ext>
            </a:extLst>
          </p:cNvPr>
          <p:cNvSpPr txBox="1"/>
          <p:nvPr/>
        </p:nvSpPr>
        <p:spPr>
          <a:xfrm>
            <a:off x="208349" y="6573720"/>
            <a:ext cx="2503213" cy="174302"/>
          </a:xfrm>
          <a:prstGeom prst="rect">
            <a:avLst/>
          </a:prstGeom>
          <a:solidFill>
            <a:srgbClr val="277E99"/>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DIA Nationally Led Project</a:t>
            </a:r>
          </a:p>
        </p:txBody>
      </p:sp>
      <p:sp>
        <p:nvSpPr>
          <p:cNvPr id="75" name="TextBox 74">
            <a:extLst>
              <a:ext uri="{FF2B5EF4-FFF2-40B4-BE49-F238E27FC236}">
                <a16:creationId xmlns:a16="http://schemas.microsoft.com/office/drawing/2014/main" id="{0324A2FA-7847-CF43-89F4-9F54E2D23994}"/>
              </a:ext>
            </a:extLst>
          </p:cNvPr>
          <p:cNvSpPr txBox="1"/>
          <p:nvPr/>
        </p:nvSpPr>
        <p:spPr>
          <a:xfrm>
            <a:off x="2800957" y="6594086"/>
            <a:ext cx="2507235" cy="185326"/>
          </a:xfrm>
          <a:prstGeom prst="rect">
            <a:avLst/>
          </a:prstGeom>
          <a:solidFill>
            <a:schemeClr val="accent2"/>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Entity Led – DIA oversight, Across Entity sharing</a:t>
            </a:r>
          </a:p>
        </p:txBody>
      </p:sp>
      <p:sp>
        <p:nvSpPr>
          <p:cNvPr id="45" name="TextBox 44">
            <a:extLst>
              <a:ext uri="{FF2B5EF4-FFF2-40B4-BE49-F238E27FC236}">
                <a16:creationId xmlns:a16="http://schemas.microsoft.com/office/drawing/2014/main" id="{18D30A71-F799-4A6C-AC3D-5C46A4F220CD}"/>
              </a:ext>
            </a:extLst>
          </p:cNvPr>
          <p:cNvSpPr txBox="1"/>
          <p:nvPr/>
        </p:nvSpPr>
        <p:spPr>
          <a:xfrm>
            <a:off x="7432652" y="481378"/>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prstClr val="black"/>
                </a:solidFill>
                <a:effectLst/>
                <a:uLnTx/>
                <a:uFillTx/>
                <a:latin typeface="Trebuchet MS" panose="020B0603020202020204"/>
                <a:ea typeface="+mn-ea"/>
                <a:cs typeface="+mn-cs"/>
              </a:rPr>
              <a:t>Q4 2022</a:t>
            </a:r>
          </a:p>
        </p:txBody>
      </p:sp>
      <p:sp>
        <p:nvSpPr>
          <p:cNvPr id="46" name="TextBox 45">
            <a:extLst>
              <a:ext uri="{FF2B5EF4-FFF2-40B4-BE49-F238E27FC236}">
                <a16:creationId xmlns:a16="http://schemas.microsoft.com/office/drawing/2014/main" id="{C9E603BE-0046-4209-9955-F7B681A34C21}"/>
              </a:ext>
            </a:extLst>
          </p:cNvPr>
          <p:cNvSpPr txBox="1"/>
          <p:nvPr/>
        </p:nvSpPr>
        <p:spPr>
          <a:xfrm>
            <a:off x="6490774" y="481378"/>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rPr>
              <a:t>Q3 2022</a:t>
            </a:r>
          </a:p>
        </p:txBody>
      </p:sp>
      <p:sp>
        <p:nvSpPr>
          <p:cNvPr id="47" name="TextBox 46">
            <a:extLst>
              <a:ext uri="{FF2B5EF4-FFF2-40B4-BE49-F238E27FC236}">
                <a16:creationId xmlns:a16="http://schemas.microsoft.com/office/drawing/2014/main" id="{1900B1D5-4876-42D3-A4A7-22074F1C07B6}"/>
              </a:ext>
            </a:extLst>
          </p:cNvPr>
          <p:cNvSpPr txBox="1"/>
          <p:nvPr/>
        </p:nvSpPr>
        <p:spPr>
          <a:xfrm>
            <a:off x="5548896" y="481378"/>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rPr>
              <a:t>Q2 2022</a:t>
            </a:r>
          </a:p>
        </p:txBody>
      </p:sp>
      <p:sp>
        <p:nvSpPr>
          <p:cNvPr id="50" name="TextBox 49">
            <a:extLst>
              <a:ext uri="{FF2B5EF4-FFF2-40B4-BE49-F238E27FC236}">
                <a16:creationId xmlns:a16="http://schemas.microsoft.com/office/drawing/2014/main" id="{DA008D11-76D3-45D8-9410-28B294E1DBF6}"/>
              </a:ext>
            </a:extLst>
          </p:cNvPr>
          <p:cNvSpPr txBox="1"/>
          <p:nvPr/>
        </p:nvSpPr>
        <p:spPr>
          <a:xfrm>
            <a:off x="8374530" y="481378"/>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prstClr val="black"/>
                </a:solidFill>
                <a:effectLst/>
                <a:uLnTx/>
                <a:uFillTx/>
                <a:latin typeface="Trebuchet MS" panose="020B0603020202020204"/>
                <a:ea typeface="+mn-ea"/>
                <a:cs typeface="+mn-cs"/>
              </a:rPr>
              <a:t>Q1 2023</a:t>
            </a:r>
          </a:p>
        </p:txBody>
      </p:sp>
      <p:sp>
        <p:nvSpPr>
          <p:cNvPr id="53" name="TextBox 52">
            <a:extLst>
              <a:ext uri="{FF2B5EF4-FFF2-40B4-BE49-F238E27FC236}">
                <a16:creationId xmlns:a16="http://schemas.microsoft.com/office/drawing/2014/main" id="{8945F799-7EF3-49EC-923E-B0BDC675FBAC}"/>
              </a:ext>
            </a:extLst>
          </p:cNvPr>
          <p:cNvSpPr txBox="1"/>
          <p:nvPr/>
        </p:nvSpPr>
        <p:spPr>
          <a:xfrm>
            <a:off x="9316408" y="481378"/>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rPr>
              <a:t>Q2 2023</a:t>
            </a:r>
          </a:p>
        </p:txBody>
      </p:sp>
      <p:pic>
        <p:nvPicPr>
          <p:cNvPr id="41" name="Graphic 40" descr="Hot air balloon with solid fill">
            <a:extLst>
              <a:ext uri="{FF2B5EF4-FFF2-40B4-BE49-F238E27FC236}">
                <a16:creationId xmlns:a16="http://schemas.microsoft.com/office/drawing/2014/main" id="{2DBF9592-C76C-47FD-B665-E7EE6AF13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0335" y="325029"/>
            <a:ext cx="271604" cy="271604"/>
          </a:xfrm>
          <a:prstGeom prst="rect">
            <a:avLst/>
          </a:prstGeom>
        </p:spPr>
      </p:pic>
      <p:cxnSp>
        <p:nvCxnSpPr>
          <p:cNvPr id="25" name="Straight Connector 24">
            <a:extLst>
              <a:ext uri="{FF2B5EF4-FFF2-40B4-BE49-F238E27FC236}">
                <a16:creationId xmlns:a16="http://schemas.microsoft.com/office/drawing/2014/main" id="{D8486E11-A55F-6D45-ABE9-FC2EF6438A54}"/>
              </a:ext>
            </a:extLst>
          </p:cNvPr>
          <p:cNvCxnSpPr>
            <a:cxnSpLocks/>
          </p:cNvCxnSpPr>
          <p:nvPr/>
        </p:nvCxnSpPr>
        <p:spPr>
          <a:xfrm flipV="1">
            <a:off x="4925287" y="660291"/>
            <a:ext cx="0" cy="5537413"/>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AF31FA51-8B29-4C24-BC87-E63756A49E61}"/>
              </a:ext>
            </a:extLst>
          </p:cNvPr>
          <p:cNvSpPr txBox="1"/>
          <p:nvPr/>
        </p:nvSpPr>
        <p:spPr>
          <a:xfrm>
            <a:off x="10741982" y="143228"/>
            <a:ext cx="1237985" cy="55823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Trebuchet MS" panose="020B0603020202020204"/>
                <a:ea typeface="+mn-ea"/>
                <a:cs typeface="+mn-cs"/>
              </a:rPr>
              <a:t>Go live Jun-24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black"/>
                </a:solidFill>
                <a:effectLst/>
                <a:uLnTx/>
                <a:uFillTx/>
                <a:latin typeface="Trebuchet MS" panose="020B0603020202020204"/>
                <a:ea typeface="+mn-ea"/>
                <a:cs typeface="+mn-cs"/>
              </a:rPr>
              <a:t>6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51" name="Group 50">
            <a:extLst>
              <a:ext uri="{FF2B5EF4-FFF2-40B4-BE49-F238E27FC236}">
                <a16:creationId xmlns:a16="http://schemas.microsoft.com/office/drawing/2014/main" id="{093BC127-3B8A-804B-B953-3E286BB142FE}"/>
              </a:ext>
            </a:extLst>
          </p:cNvPr>
          <p:cNvGrpSpPr/>
          <p:nvPr/>
        </p:nvGrpSpPr>
        <p:grpSpPr>
          <a:xfrm>
            <a:off x="4474770" y="709750"/>
            <a:ext cx="7508880" cy="5487954"/>
            <a:chOff x="4474770" y="854810"/>
            <a:chExt cx="7508880" cy="5114923"/>
          </a:xfrm>
        </p:grpSpPr>
        <p:cxnSp>
          <p:nvCxnSpPr>
            <p:cNvPr id="11" name="Straight Connector 10">
              <a:extLst>
                <a:ext uri="{FF2B5EF4-FFF2-40B4-BE49-F238E27FC236}">
                  <a16:creationId xmlns:a16="http://schemas.microsoft.com/office/drawing/2014/main" id="{AE162193-94B1-CE43-95E7-21827ECBAF5B}"/>
                </a:ext>
              </a:extLst>
            </p:cNvPr>
            <p:cNvCxnSpPr>
              <a:cxnSpLocks/>
            </p:cNvCxnSpPr>
            <p:nvPr/>
          </p:nvCxnSpPr>
          <p:spPr>
            <a:xfrm flipV="1">
              <a:off x="4474770" y="854810"/>
              <a:ext cx="0" cy="5085748"/>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CD4A41-C584-F542-8AB0-E26A61755A6F}"/>
                </a:ext>
              </a:extLst>
            </p:cNvPr>
            <p:cNvCxnSpPr>
              <a:cxnSpLocks/>
            </p:cNvCxnSpPr>
            <p:nvPr/>
          </p:nvCxnSpPr>
          <p:spPr>
            <a:xfrm flipH="1" flipV="1">
              <a:off x="6355103" y="854810"/>
              <a:ext cx="1771" cy="5085748"/>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8BC2F1-C65C-0D4F-9F1D-3F13FFF3BB2E}"/>
                </a:ext>
              </a:extLst>
            </p:cNvPr>
            <p:cNvCxnSpPr>
              <a:cxnSpLocks/>
            </p:cNvCxnSpPr>
            <p:nvPr/>
          </p:nvCxnSpPr>
          <p:spPr>
            <a:xfrm flipH="1" flipV="1">
              <a:off x="8223959" y="854810"/>
              <a:ext cx="3607" cy="5085747"/>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1F0EAE-CA37-E248-9B5F-674BCBBFEA16}"/>
                </a:ext>
              </a:extLst>
            </p:cNvPr>
            <p:cNvCxnSpPr>
              <a:cxnSpLocks/>
            </p:cNvCxnSpPr>
            <p:nvPr/>
          </p:nvCxnSpPr>
          <p:spPr>
            <a:xfrm flipV="1">
              <a:off x="10108106" y="854810"/>
              <a:ext cx="0" cy="5085747"/>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95A486-60E8-7743-90DA-53E3AB3F4917}"/>
                </a:ext>
              </a:extLst>
            </p:cNvPr>
            <p:cNvCxnSpPr>
              <a:cxnSpLocks/>
            </p:cNvCxnSpPr>
            <p:nvPr/>
          </p:nvCxnSpPr>
          <p:spPr>
            <a:xfrm flipH="1" flipV="1">
              <a:off x="11979967" y="854810"/>
              <a:ext cx="3683" cy="5085747"/>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7C6E7F-5C95-4848-B5AA-72B974AB9FD9}"/>
                </a:ext>
              </a:extLst>
            </p:cNvPr>
            <p:cNvCxnSpPr>
              <a:cxnSpLocks/>
            </p:cNvCxnSpPr>
            <p:nvPr/>
          </p:nvCxnSpPr>
          <p:spPr>
            <a:xfrm flipV="1">
              <a:off x="11042430" y="854810"/>
              <a:ext cx="0" cy="5085746"/>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FE2ABE7-7C5A-494D-A812-4401244FA87B}"/>
                </a:ext>
              </a:extLst>
            </p:cNvPr>
            <p:cNvCxnSpPr>
              <a:cxnSpLocks/>
            </p:cNvCxnSpPr>
            <p:nvPr/>
          </p:nvCxnSpPr>
          <p:spPr>
            <a:xfrm flipV="1">
              <a:off x="7285985" y="854810"/>
              <a:ext cx="0" cy="507979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20DB928-5EE2-4B04-93CB-6CF5C28704B1}"/>
                </a:ext>
              </a:extLst>
            </p:cNvPr>
            <p:cNvCxnSpPr>
              <a:cxnSpLocks/>
            </p:cNvCxnSpPr>
            <p:nvPr/>
          </p:nvCxnSpPr>
          <p:spPr>
            <a:xfrm flipV="1">
              <a:off x="9167220" y="854810"/>
              <a:ext cx="0" cy="507979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0596294-9ECD-4B9F-83F5-6E5867ED3B99}"/>
                </a:ext>
              </a:extLst>
            </p:cNvPr>
            <p:cNvCxnSpPr>
              <a:cxnSpLocks/>
            </p:cNvCxnSpPr>
            <p:nvPr/>
          </p:nvCxnSpPr>
          <p:spPr>
            <a:xfrm flipV="1">
              <a:off x="5419053" y="854811"/>
              <a:ext cx="0" cy="5114922"/>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CAF00950-3DFB-4400-8222-0C2EC4A50FCF}"/>
              </a:ext>
            </a:extLst>
          </p:cNvPr>
          <p:cNvSpPr txBox="1"/>
          <p:nvPr/>
        </p:nvSpPr>
        <p:spPr>
          <a:xfrm>
            <a:off x="208349" y="6354068"/>
            <a:ext cx="2503213" cy="174302"/>
          </a:xfrm>
          <a:prstGeom prst="rect">
            <a:avLst/>
          </a:prstGeom>
          <a:solidFill>
            <a:srgbClr val="00B050"/>
          </a:solidFill>
        </p:spPr>
        <p:txBody>
          <a:bodyPr wrap="none" lIns="72000" tIns="18000" rIns="72000" bIns="1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Trebuchet MS" panose="020B0603020202020204"/>
                <a:ea typeface="+mn-ea"/>
                <a:cs typeface="+mn-cs"/>
              </a:rPr>
              <a:t>Interface with other Workstreams</a:t>
            </a:r>
          </a:p>
        </p:txBody>
      </p:sp>
      <p:sp>
        <p:nvSpPr>
          <p:cNvPr id="67" name="TextBox 66">
            <a:extLst>
              <a:ext uri="{FF2B5EF4-FFF2-40B4-BE49-F238E27FC236}">
                <a16:creationId xmlns:a16="http://schemas.microsoft.com/office/drawing/2014/main" id="{881AF41A-4E3C-4390-85C6-97DDF378B8B8}"/>
              </a:ext>
            </a:extLst>
          </p:cNvPr>
          <p:cNvSpPr txBox="1"/>
          <p:nvPr/>
        </p:nvSpPr>
        <p:spPr>
          <a:xfrm>
            <a:off x="11200164" y="481378"/>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prstClr val="black"/>
                </a:solidFill>
                <a:effectLst/>
                <a:uLnTx/>
                <a:uFillTx/>
                <a:latin typeface="Trebuchet MS" panose="020B0603020202020204"/>
                <a:ea typeface="+mn-ea"/>
                <a:cs typeface="+mn-cs"/>
              </a:rPr>
              <a:t>Q4 2023</a:t>
            </a:r>
          </a:p>
        </p:txBody>
      </p:sp>
      <p:sp>
        <p:nvSpPr>
          <p:cNvPr id="125" name="TextBox 124">
            <a:extLst>
              <a:ext uri="{FF2B5EF4-FFF2-40B4-BE49-F238E27FC236}">
                <a16:creationId xmlns:a16="http://schemas.microsoft.com/office/drawing/2014/main" id="{8622EA3A-B960-F344-98E0-B668A3D60353}"/>
              </a:ext>
            </a:extLst>
          </p:cNvPr>
          <p:cNvSpPr txBox="1"/>
          <p:nvPr/>
        </p:nvSpPr>
        <p:spPr>
          <a:xfrm>
            <a:off x="3543003" y="1182797"/>
            <a:ext cx="2817356" cy="155862"/>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26" name="TextBox 125">
            <a:extLst>
              <a:ext uri="{FF2B5EF4-FFF2-40B4-BE49-F238E27FC236}">
                <a16:creationId xmlns:a16="http://schemas.microsoft.com/office/drawing/2014/main" id="{5CC74D84-885C-B94D-BE15-5C040629F7A3}"/>
              </a:ext>
            </a:extLst>
          </p:cNvPr>
          <p:cNvSpPr txBox="1"/>
          <p:nvPr/>
        </p:nvSpPr>
        <p:spPr>
          <a:xfrm>
            <a:off x="3802634" y="1674922"/>
            <a:ext cx="2545377" cy="155142"/>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27" name="TextBox 126">
            <a:extLst>
              <a:ext uri="{FF2B5EF4-FFF2-40B4-BE49-F238E27FC236}">
                <a16:creationId xmlns:a16="http://schemas.microsoft.com/office/drawing/2014/main" id="{782A0CBD-B32B-2847-80B2-6848F68F1368}"/>
              </a:ext>
            </a:extLst>
          </p:cNvPr>
          <p:cNvSpPr txBox="1"/>
          <p:nvPr/>
        </p:nvSpPr>
        <p:spPr>
          <a:xfrm>
            <a:off x="5432221" y="1988316"/>
            <a:ext cx="2791738" cy="178011"/>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28" name="TextBox 127">
            <a:extLst>
              <a:ext uri="{FF2B5EF4-FFF2-40B4-BE49-F238E27FC236}">
                <a16:creationId xmlns:a16="http://schemas.microsoft.com/office/drawing/2014/main" id="{1267D046-7F88-4F4F-9E39-F7478D5A22FD}"/>
              </a:ext>
            </a:extLst>
          </p:cNvPr>
          <p:cNvSpPr txBox="1"/>
          <p:nvPr/>
        </p:nvSpPr>
        <p:spPr>
          <a:xfrm>
            <a:off x="3543004" y="1422578"/>
            <a:ext cx="1327119" cy="155862"/>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29" name="TextBox 128">
            <a:extLst>
              <a:ext uri="{FF2B5EF4-FFF2-40B4-BE49-F238E27FC236}">
                <a16:creationId xmlns:a16="http://schemas.microsoft.com/office/drawing/2014/main" id="{C6CC767E-4C18-3F4D-9081-9D31D2B41F8D}"/>
              </a:ext>
            </a:extLst>
          </p:cNvPr>
          <p:cNvSpPr txBox="1"/>
          <p:nvPr/>
        </p:nvSpPr>
        <p:spPr>
          <a:xfrm>
            <a:off x="7282500" y="2208175"/>
            <a:ext cx="2832601" cy="178011"/>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30" name="TextBox 129">
            <a:extLst>
              <a:ext uri="{FF2B5EF4-FFF2-40B4-BE49-F238E27FC236}">
                <a16:creationId xmlns:a16="http://schemas.microsoft.com/office/drawing/2014/main" id="{91FE8406-3E11-984A-9FC2-01C019BA0E08}"/>
              </a:ext>
            </a:extLst>
          </p:cNvPr>
          <p:cNvSpPr txBox="1"/>
          <p:nvPr/>
        </p:nvSpPr>
        <p:spPr>
          <a:xfrm>
            <a:off x="7295887" y="2439681"/>
            <a:ext cx="2818851" cy="204420"/>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31" name="TextBox 130">
            <a:extLst>
              <a:ext uri="{FF2B5EF4-FFF2-40B4-BE49-F238E27FC236}">
                <a16:creationId xmlns:a16="http://schemas.microsoft.com/office/drawing/2014/main" id="{C9A0089B-DFD7-914C-9009-E29CC4032A18}"/>
              </a:ext>
            </a:extLst>
          </p:cNvPr>
          <p:cNvSpPr txBox="1"/>
          <p:nvPr/>
        </p:nvSpPr>
        <p:spPr>
          <a:xfrm>
            <a:off x="5432222" y="2684302"/>
            <a:ext cx="4675884" cy="200850"/>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32" name="TextBox 131">
            <a:extLst>
              <a:ext uri="{FF2B5EF4-FFF2-40B4-BE49-F238E27FC236}">
                <a16:creationId xmlns:a16="http://schemas.microsoft.com/office/drawing/2014/main" id="{DC2A19A4-DF79-AF47-A263-A5F5574E7B84}"/>
              </a:ext>
            </a:extLst>
          </p:cNvPr>
          <p:cNvSpPr txBox="1"/>
          <p:nvPr/>
        </p:nvSpPr>
        <p:spPr>
          <a:xfrm>
            <a:off x="7273252" y="2936647"/>
            <a:ext cx="4713790" cy="172806"/>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33" name="TextBox 132">
            <a:extLst>
              <a:ext uri="{FF2B5EF4-FFF2-40B4-BE49-F238E27FC236}">
                <a16:creationId xmlns:a16="http://schemas.microsoft.com/office/drawing/2014/main" id="{2070750F-DFAD-3346-9EDA-91A93EB3853A}"/>
              </a:ext>
            </a:extLst>
          </p:cNvPr>
          <p:cNvSpPr txBox="1"/>
          <p:nvPr/>
        </p:nvSpPr>
        <p:spPr>
          <a:xfrm>
            <a:off x="8218617" y="3188992"/>
            <a:ext cx="1882491" cy="188167"/>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34" name="TextBox 133">
            <a:extLst>
              <a:ext uri="{FF2B5EF4-FFF2-40B4-BE49-F238E27FC236}">
                <a16:creationId xmlns:a16="http://schemas.microsoft.com/office/drawing/2014/main" id="{17A48516-3264-FA42-8316-39DA3E74AA85}"/>
              </a:ext>
            </a:extLst>
          </p:cNvPr>
          <p:cNvSpPr txBox="1"/>
          <p:nvPr/>
        </p:nvSpPr>
        <p:spPr>
          <a:xfrm>
            <a:off x="4953527" y="3441337"/>
            <a:ext cx="1398086" cy="168427"/>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35" name="TextBox 134">
            <a:extLst>
              <a:ext uri="{FF2B5EF4-FFF2-40B4-BE49-F238E27FC236}">
                <a16:creationId xmlns:a16="http://schemas.microsoft.com/office/drawing/2014/main" id="{0F03B8D1-25AA-5E4C-A4AC-090DA2FA3786}"/>
              </a:ext>
            </a:extLst>
          </p:cNvPr>
          <p:cNvSpPr txBox="1"/>
          <p:nvPr/>
        </p:nvSpPr>
        <p:spPr>
          <a:xfrm>
            <a:off x="5420736" y="3693683"/>
            <a:ext cx="930878" cy="155862"/>
          </a:xfrm>
          <a:prstGeom prst="rect">
            <a:avLst/>
          </a:prstGeom>
          <a:solidFill>
            <a:srgbClr val="277E99"/>
          </a:solidFill>
        </p:spPr>
        <p:txBody>
          <a:bodyPr wrap="none" lIns="72000" tIns="18000" rIns="72000" bIns="18000" rtlCol="0">
            <a:noAutofit/>
          </a:bodyPr>
          <a:lstStyle/>
          <a:p>
            <a:pPr algn="ctr"/>
            <a:endParaRPr lang="en-AU" sz="800" dirty="0">
              <a:solidFill>
                <a:schemeClr val="bg1"/>
              </a:solidFill>
            </a:endParaRPr>
          </a:p>
        </p:txBody>
      </p:sp>
      <p:sp>
        <p:nvSpPr>
          <p:cNvPr id="136" name="TextBox 135">
            <a:extLst>
              <a:ext uri="{FF2B5EF4-FFF2-40B4-BE49-F238E27FC236}">
                <a16:creationId xmlns:a16="http://schemas.microsoft.com/office/drawing/2014/main" id="{8E17905F-99A6-0D41-B603-3FCF16988439}"/>
              </a:ext>
            </a:extLst>
          </p:cNvPr>
          <p:cNvSpPr txBox="1"/>
          <p:nvPr/>
        </p:nvSpPr>
        <p:spPr>
          <a:xfrm>
            <a:off x="4069086" y="3946027"/>
            <a:ext cx="3485085" cy="145643"/>
          </a:xfrm>
          <a:prstGeom prst="rect">
            <a:avLst/>
          </a:prstGeom>
          <a:solidFill>
            <a:srgbClr val="00B050"/>
          </a:solidFill>
        </p:spPr>
        <p:txBody>
          <a:bodyPr wrap="none" lIns="72000" tIns="18000" rIns="72000" bIns="18000" rtlCol="0">
            <a:noAutofit/>
          </a:bodyPr>
          <a:lstStyle/>
          <a:p>
            <a:pPr algn="ctr"/>
            <a:endParaRPr lang="en-AU" sz="800" dirty="0">
              <a:solidFill>
                <a:schemeClr val="bg1"/>
              </a:solidFill>
            </a:endParaRPr>
          </a:p>
        </p:txBody>
      </p:sp>
      <p:sp>
        <p:nvSpPr>
          <p:cNvPr id="137" name="TextBox 136">
            <a:extLst>
              <a:ext uri="{FF2B5EF4-FFF2-40B4-BE49-F238E27FC236}">
                <a16:creationId xmlns:a16="http://schemas.microsoft.com/office/drawing/2014/main" id="{6DCAAE6E-5C09-7D42-84A6-3D64ACF0AA02}"/>
              </a:ext>
            </a:extLst>
          </p:cNvPr>
          <p:cNvSpPr txBox="1"/>
          <p:nvPr/>
        </p:nvSpPr>
        <p:spPr>
          <a:xfrm>
            <a:off x="6490774" y="4198372"/>
            <a:ext cx="5496261" cy="177003"/>
          </a:xfrm>
          <a:prstGeom prst="rect">
            <a:avLst/>
          </a:prstGeom>
          <a:solidFill>
            <a:srgbClr val="00B050"/>
          </a:solidFill>
        </p:spPr>
        <p:txBody>
          <a:bodyPr wrap="none" lIns="72000" tIns="18000" rIns="72000" bIns="18000" rtlCol="0">
            <a:noAutofit/>
          </a:bodyPr>
          <a:lstStyle/>
          <a:p>
            <a:pPr algn="ctr"/>
            <a:endParaRPr lang="en-AU" sz="800" dirty="0">
              <a:solidFill>
                <a:schemeClr val="bg1"/>
              </a:solidFill>
            </a:endParaRPr>
          </a:p>
        </p:txBody>
      </p:sp>
      <p:sp>
        <p:nvSpPr>
          <p:cNvPr id="138" name="TextBox 137">
            <a:extLst>
              <a:ext uri="{FF2B5EF4-FFF2-40B4-BE49-F238E27FC236}">
                <a16:creationId xmlns:a16="http://schemas.microsoft.com/office/drawing/2014/main" id="{D10977CE-3741-BD4D-84FD-3A09F657CED8}"/>
              </a:ext>
            </a:extLst>
          </p:cNvPr>
          <p:cNvSpPr txBox="1"/>
          <p:nvPr/>
        </p:nvSpPr>
        <p:spPr>
          <a:xfrm>
            <a:off x="3886200" y="4450717"/>
            <a:ext cx="6228533" cy="181987"/>
          </a:xfrm>
          <a:prstGeom prst="rect">
            <a:avLst/>
          </a:prstGeom>
          <a:solidFill>
            <a:srgbClr val="00B050"/>
          </a:solidFill>
        </p:spPr>
        <p:txBody>
          <a:bodyPr wrap="none" lIns="72000" tIns="18000" rIns="72000" bIns="18000" rtlCol="0">
            <a:noAutofit/>
          </a:bodyPr>
          <a:lstStyle/>
          <a:p>
            <a:pPr algn="ctr"/>
            <a:endParaRPr lang="en-AU" sz="800" dirty="0">
              <a:solidFill>
                <a:schemeClr val="bg1"/>
              </a:solidFill>
            </a:endParaRPr>
          </a:p>
        </p:txBody>
      </p:sp>
      <p:sp>
        <p:nvSpPr>
          <p:cNvPr id="139" name="TextBox 138">
            <a:extLst>
              <a:ext uri="{FF2B5EF4-FFF2-40B4-BE49-F238E27FC236}">
                <a16:creationId xmlns:a16="http://schemas.microsoft.com/office/drawing/2014/main" id="{483220CB-CCB1-4441-BFD4-61FE299629DF}"/>
              </a:ext>
            </a:extLst>
          </p:cNvPr>
          <p:cNvSpPr txBox="1"/>
          <p:nvPr/>
        </p:nvSpPr>
        <p:spPr>
          <a:xfrm>
            <a:off x="6195228" y="4857005"/>
            <a:ext cx="3919874" cy="188313"/>
          </a:xfrm>
          <a:prstGeom prst="rect">
            <a:avLst/>
          </a:prstGeom>
          <a:solidFill>
            <a:schemeClr val="accent2"/>
          </a:solidFill>
        </p:spPr>
        <p:txBody>
          <a:bodyPr wrap="none" lIns="72000" tIns="18000" rIns="72000" bIns="18000" rtlCol="0">
            <a:noAutofit/>
          </a:bodyPr>
          <a:lstStyle/>
          <a:p>
            <a:pPr algn="ctr"/>
            <a:endParaRPr lang="en-AU" sz="800" dirty="0">
              <a:solidFill>
                <a:schemeClr val="bg1"/>
              </a:solidFill>
            </a:endParaRPr>
          </a:p>
        </p:txBody>
      </p:sp>
      <p:sp>
        <p:nvSpPr>
          <p:cNvPr id="140" name="TextBox 139">
            <a:extLst>
              <a:ext uri="{FF2B5EF4-FFF2-40B4-BE49-F238E27FC236}">
                <a16:creationId xmlns:a16="http://schemas.microsoft.com/office/drawing/2014/main" id="{EBC6C7AC-4CD8-294D-9BAA-8F4515AFFDC1}"/>
              </a:ext>
            </a:extLst>
          </p:cNvPr>
          <p:cNvSpPr txBox="1"/>
          <p:nvPr/>
        </p:nvSpPr>
        <p:spPr>
          <a:xfrm>
            <a:off x="6014488" y="5109350"/>
            <a:ext cx="4100613" cy="181987"/>
          </a:xfrm>
          <a:prstGeom prst="rect">
            <a:avLst/>
          </a:prstGeom>
          <a:solidFill>
            <a:schemeClr val="accent2"/>
          </a:solidFill>
        </p:spPr>
        <p:txBody>
          <a:bodyPr wrap="none" lIns="72000" tIns="18000" rIns="72000" bIns="18000" rtlCol="0">
            <a:noAutofit/>
          </a:bodyPr>
          <a:lstStyle/>
          <a:p>
            <a:pPr algn="ctr"/>
            <a:endParaRPr lang="en-AU" sz="800" dirty="0">
              <a:solidFill>
                <a:schemeClr val="bg1"/>
              </a:solidFill>
            </a:endParaRPr>
          </a:p>
        </p:txBody>
      </p:sp>
      <p:sp>
        <p:nvSpPr>
          <p:cNvPr id="141" name="TextBox 140">
            <a:extLst>
              <a:ext uri="{FF2B5EF4-FFF2-40B4-BE49-F238E27FC236}">
                <a16:creationId xmlns:a16="http://schemas.microsoft.com/office/drawing/2014/main" id="{98E3E2A1-9EE7-2143-ABD3-8D18DED2E23A}"/>
              </a:ext>
            </a:extLst>
          </p:cNvPr>
          <p:cNvSpPr txBox="1"/>
          <p:nvPr/>
        </p:nvSpPr>
        <p:spPr>
          <a:xfrm>
            <a:off x="8222851" y="5404486"/>
            <a:ext cx="3764181" cy="165176"/>
          </a:xfrm>
          <a:prstGeom prst="rect">
            <a:avLst/>
          </a:prstGeom>
          <a:solidFill>
            <a:schemeClr val="accent2"/>
          </a:solidFill>
        </p:spPr>
        <p:txBody>
          <a:bodyPr wrap="none" lIns="72000" tIns="18000" rIns="72000" bIns="18000" rtlCol="0">
            <a:noAutofit/>
          </a:bodyPr>
          <a:lstStyle/>
          <a:p>
            <a:pPr algn="ctr"/>
            <a:endParaRPr lang="en-AU" sz="800" dirty="0">
              <a:solidFill>
                <a:schemeClr val="bg1"/>
              </a:solidFill>
            </a:endParaRPr>
          </a:p>
        </p:txBody>
      </p:sp>
      <p:sp>
        <p:nvSpPr>
          <p:cNvPr id="142" name="TextBox 141">
            <a:extLst>
              <a:ext uri="{FF2B5EF4-FFF2-40B4-BE49-F238E27FC236}">
                <a16:creationId xmlns:a16="http://schemas.microsoft.com/office/drawing/2014/main" id="{7B386765-C12D-DD47-8043-DB8698C61D7C}"/>
              </a:ext>
            </a:extLst>
          </p:cNvPr>
          <p:cNvSpPr txBox="1"/>
          <p:nvPr/>
        </p:nvSpPr>
        <p:spPr>
          <a:xfrm>
            <a:off x="9165539" y="5642485"/>
            <a:ext cx="2821493" cy="191806"/>
          </a:xfrm>
          <a:prstGeom prst="rect">
            <a:avLst/>
          </a:prstGeom>
          <a:solidFill>
            <a:schemeClr val="accent2"/>
          </a:solidFill>
        </p:spPr>
        <p:txBody>
          <a:bodyPr wrap="none" lIns="72000" tIns="18000" rIns="72000" bIns="18000" rtlCol="0">
            <a:noAutofit/>
          </a:bodyPr>
          <a:lstStyle/>
          <a:p>
            <a:pPr algn="ctr"/>
            <a:endParaRPr lang="en-AU" sz="800" dirty="0">
              <a:solidFill>
                <a:schemeClr val="bg1"/>
              </a:solidFill>
            </a:endParaRPr>
          </a:p>
        </p:txBody>
      </p:sp>
      <p:sp>
        <p:nvSpPr>
          <p:cNvPr id="143" name="TextBox 142">
            <a:extLst>
              <a:ext uri="{FF2B5EF4-FFF2-40B4-BE49-F238E27FC236}">
                <a16:creationId xmlns:a16="http://schemas.microsoft.com/office/drawing/2014/main" id="{3BD8DB71-EE0F-244C-BE27-214F0CC32FE5}"/>
              </a:ext>
            </a:extLst>
          </p:cNvPr>
          <p:cNvSpPr txBox="1"/>
          <p:nvPr/>
        </p:nvSpPr>
        <p:spPr>
          <a:xfrm>
            <a:off x="9964822" y="5860205"/>
            <a:ext cx="144977" cy="145643"/>
          </a:xfrm>
          <a:prstGeom prst="rect">
            <a:avLst/>
          </a:prstGeom>
          <a:solidFill>
            <a:schemeClr val="accent2"/>
          </a:solidFill>
        </p:spPr>
        <p:txBody>
          <a:bodyPr wrap="none" lIns="72000" tIns="18000" rIns="72000" bIns="18000" rtlCol="0">
            <a:noAutofit/>
          </a:bodyPr>
          <a:lstStyle/>
          <a:p>
            <a:pPr algn="ctr"/>
            <a:endParaRPr lang="en-AU" sz="800" dirty="0">
              <a:solidFill>
                <a:schemeClr val="bg1"/>
              </a:solidFill>
            </a:endParaRPr>
          </a:p>
        </p:txBody>
      </p:sp>
      <p:cxnSp>
        <p:nvCxnSpPr>
          <p:cNvPr id="144" name="Straight Arrow Connector 143">
            <a:extLst>
              <a:ext uri="{FF2B5EF4-FFF2-40B4-BE49-F238E27FC236}">
                <a16:creationId xmlns:a16="http://schemas.microsoft.com/office/drawing/2014/main" id="{BC4B7EBA-ED18-054B-8837-15493891E686}"/>
              </a:ext>
            </a:extLst>
          </p:cNvPr>
          <p:cNvCxnSpPr>
            <a:cxnSpLocks/>
          </p:cNvCxnSpPr>
          <p:nvPr/>
        </p:nvCxnSpPr>
        <p:spPr>
          <a:xfrm>
            <a:off x="6368558" y="1346961"/>
            <a:ext cx="0" cy="3618103"/>
          </a:xfrm>
          <a:prstGeom prst="straightConnector1">
            <a:avLst/>
          </a:prstGeom>
          <a:ln w="22225" cap="rnd" cmpd="sng">
            <a:solidFill>
              <a:schemeClr val="tx2"/>
            </a:solidFill>
            <a:round/>
            <a:tailEnd type="arrow"/>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D210CB6-0068-CB41-951A-116A275C814D}"/>
              </a:ext>
            </a:extLst>
          </p:cNvPr>
          <p:cNvCxnSpPr>
            <a:cxnSpLocks/>
          </p:cNvCxnSpPr>
          <p:nvPr/>
        </p:nvCxnSpPr>
        <p:spPr>
          <a:xfrm>
            <a:off x="6010019" y="1750687"/>
            <a:ext cx="0" cy="3358664"/>
          </a:xfrm>
          <a:prstGeom prst="straightConnector1">
            <a:avLst/>
          </a:prstGeom>
          <a:ln w="22225" cap="rnd" cmpd="sng">
            <a:solidFill>
              <a:schemeClr val="tx2"/>
            </a:solidFill>
            <a:round/>
            <a:tailEnd type="arrow"/>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25DDF80F-905F-434B-B82F-917471949FC9}"/>
              </a:ext>
            </a:extLst>
          </p:cNvPr>
          <p:cNvCxnSpPr>
            <a:cxnSpLocks/>
          </p:cNvCxnSpPr>
          <p:nvPr/>
        </p:nvCxnSpPr>
        <p:spPr>
          <a:xfrm>
            <a:off x="8234200" y="2112344"/>
            <a:ext cx="0" cy="3368370"/>
          </a:xfrm>
          <a:prstGeom prst="straightConnector1">
            <a:avLst/>
          </a:prstGeom>
          <a:ln w="22225" cap="rnd" cmpd="sng">
            <a:solidFill>
              <a:schemeClr val="tx2"/>
            </a:solidFill>
            <a:round/>
            <a:tailEnd type="arrow"/>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6ED03167-ED07-E04E-8F02-82F8819DC7CE}"/>
              </a:ext>
            </a:extLst>
          </p:cNvPr>
          <p:cNvCxnSpPr>
            <a:cxnSpLocks/>
          </p:cNvCxnSpPr>
          <p:nvPr/>
        </p:nvCxnSpPr>
        <p:spPr>
          <a:xfrm>
            <a:off x="9195460" y="2320210"/>
            <a:ext cx="0" cy="3363685"/>
          </a:xfrm>
          <a:prstGeom prst="straightConnector1">
            <a:avLst/>
          </a:prstGeom>
          <a:ln w="22225" cap="rnd" cmpd="sng">
            <a:solidFill>
              <a:schemeClr val="tx2"/>
            </a:solidFill>
            <a:round/>
            <a:tailEnd type="arrow"/>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1B6B866-6F09-4CC3-A532-AC06B45B5940}"/>
              </a:ext>
            </a:extLst>
          </p:cNvPr>
          <p:cNvSpPr txBox="1"/>
          <p:nvPr/>
        </p:nvSpPr>
        <p:spPr>
          <a:xfrm>
            <a:off x="10258286" y="481378"/>
            <a:ext cx="646331" cy="24622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Trebuchet MS" panose="020B0603020202020204"/>
                <a:ea typeface="+mn-ea"/>
                <a:cs typeface="+mn-cs"/>
              </a:rPr>
              <a:t>Q3 2023</a:t>
            </a:r>
          </a:p>
        </p:txBody>
      </p:sp>
      <p:cxnSp>
        <p:nvCxnSpPr>
          <p:cNvPr id="93" name="Straight Connector 92">
            <a:extLst>
              <a:ext uri="{FF2B5EF4-FFF2-40B4-BE49-F238E27FC236}">
                <a16:creationId xmlns:a16="http://schemas.microsoft.com/office/drawing/2014/main" id="{E837CBF4-DF2B-4BBE-ADA9-1E833AD64CE8}"/>
              </a:ext>
            </a:extLst>
          </p:cNvPr>
          <p:cNvCxnSpPr>
            <a:cxnSpLocks/>
          </p:cNvCxnSpPr>
          <p:nvPr/>
        </p:nvCxnSpPr>
        <p:spPr>
          <a:xfrm flipV="1">
            <a:off x="6355988" y="6103006"/>
            <a:ext cx="1884" cy="422442"/>
          </a:xfrm>
          <a:prstGeom prst="line">
            <a:avLst/>
          </a:prstGeom>
          <a:ln w="38100">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91" name="Straight Arrow Connector 90">
            <a:extLst>
              <a:ext uri="{FF2B5EF4-FFF2-40B4-BE49-F238E27FC236}">
                <a16:creationId xmlns:a16="http://schemas.microsoft.com/office/drawing/2014/main" id="{BA4FBA06-32BC-498B-AAD1-E2D20AFE6D73}"/>
              </a:ext>
            </a:extLst>
          </p:cNvPr>
          <p:cNvCxnSpPr>
            <a:cxnSpLocks/>
          </p:cNvCxnSpPr>
          <p:nvPr/>
        </p:nvCxnSpPr>
        <p:spPr>
          <a:xfrm>
            <a:off x="10101108" y="512275"/>
            <a:ext cx="193770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588F7376-3CD1-E940-861F-AF34719407B4}"/>
              </a:ext>
            </a:extLst>
          </p:cNvPr>
          <p:cNvCxnSpPr>
            <a:cxnSpLocks/>
            <a:stCxn id="136" idx="3"/>
            <a:endCxn id="143" idx="1"/>
          </p:cNvCxnSpPr>
          <p:nvPr/>
        </p:nvCxnSpPr>
        <p:spPr>
          <a:xfrm>
            <a:off x="7554171" y="4018849"/>
            <a:ext cx="2410651" cy="1914178"/>
          </a:xfrm>
          <a:prstGeom prst="bentConnector3">
            <a:avLst>
              <a:gd name="adj1" fmla="val -124"/>
            </a:avLst>
          </a:prstGeom>
          <a:ln w="22225" cap="rnd" cmpd="sng">
            <a:solidFill>
              <a:schemeClr val="tx2"/>
            </a:solidFill>
            <a:round/>
            <a:tailEnd type="arrow"/>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28E2BBD-1B39-48AD-B046-DF914537CBE1}"/>
              </a:ext>
            </a:extLst>
          </p:cNvPr>
          <p:cNvSpPr txBox="1"/>
          <p:nvPr/>
        </p:nvSpPr>
        <p:spPr>
          <a:xfrm>
            <a:off x="4514795" y="1101031"/>
            <a:ext cx="886598" cy="5078313"/>
          </a:xfrm>
          <a:prstGeom prst="rect">
            <a:avLst/>
          </a:prstGeom>
          <a:solidFill>
            <a:schemeClr val="accent1">
              <a:lumMod val="20000"/>
              <a:lumOff val="80000"/>
              <a:alpha val="37000"/>
            </a:schemeClr>
          </a:solidFill>
          <a:ln>
            <a:solidFill>
              <a:schemeClr val="accent1"/>
            </a:solidFill>
          </a:ln>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NZ" sz="900" dirty="0">
              <a:solidFill>
                <a:prstClr val="black"/>
              </a:solidFill>
              <a:latin typeface="Trebuchet MS" panose="020B0603020202020204"/>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rPr>
              <a:t>Consult with sector</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88900" indent="-88900" fontAlgn="b">
              <a:buFont typeface="Arial" panose="020B0604020202020204" pitchFamily="34" charset="0"/>
              <a:buChar char="•"/>
              <a:defRPr/>
            </a:pPr>
            <a:r>
              <a:rPr lang="en-NZ" sz="900" dirty="0">
                <a:solidFill>
                  <a:prstClr val="black"/>
                </a:solidFill>
              </a:rPr>
              <a:t>Draft TOR circulated for comment</a:t>
            </a: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88900" indent="-88900" fontAlgn="b">
              <a:buFont typeface="Arial" panose="020B0604020202020204" pitchFamily="34" charset="0"/>
              <a:buChar char="•"/>
              <a:defRPr/>
            </a:pPr>
            <a:r>
              <a:rPr lang="en-NZ" sz="900" dirty="0">
                <a:solidFill>
                  <a:prstClr val="black"/>
                </a:solidFill>
              </a:rPr>
              <a:t>EOI for workstream participation</a:t>
            </a: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88900" marR="0" lvl="0" indent="-88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NZ" sz="900" dirty="0">
              <a:solidFill>
                <a:prstClr val="black"/>
              </a:solidFill>
              <a:latin typeface="Trebuchet MS" panose="020B0603020202020204"/>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1" name="TextBox 60">
            <a:extLst>
              <a:ext uri="{FF2B5EF4-FFF2-40B4-BE49-F238E27FC236}">
                <a16:creationId xmlns:a16="http://schemas.microsoft.com/office/drawing/2014/main" id="{2B81FC2B-41EF-4B33-8844-34B702241B35}"/>
              </a:ext>
            </a:extLst>
          </p:cNvPr>
          <p:cNvSpPr txBox="1"/>
          <p:nvPr/>
        </p:nvSpPr>
        <p:spPr>
          <a:xfrm>
            <a:off x="3549638" y="1101031"/>
            <a:ext cx="928971" cy="5078313"/>
          </a:xfrm>
          <a:prstGeom prst="rect">
            <a:avLst/>
          </a:prstGeom>
          <a:solidFill>
            <a:schemeClr val="accent1">
              <a:lumMod val="20000"/>
              <a:lumOff val="80000"/>
              <a:alpha val="37000"/>
            </a:schemeClr>
          </a:solidFill>
          <a:ln>
            <a:solidFill>
              <a:schemeClr val="accent1"/>
            </a:solidFill>
          </a:ln>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NZ" sz="900" dirty="0">
              <a:solidFill>
                <a:prstClr val="black"/>
              </a:solidFill>
              <a:latin typeface="Trebuchet MS" panose="020B0603020202020204"/>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NZ" sz="900" dirty="0">
              <a:solidFill>
                <a:prstClr val="black"/>
              </a:solidFill>
              <a:latin typeface="Trebuchet MS" panose="020B0603020202020204"/>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rPr>
              <a:t>Draft Terms of Reference for workstreams developed</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NZ" sz="900" dirty="0">
              <a:solidFill>
                <a:prstClr val="black"/>
              </a:solidFill>
              <a:latin typeface="Trebuchet MS" panose="020B0603020202020204"/>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NZ" sz="900" dirty="0">
              <a:solidFill>
                <a:prstClr val="black"/>
              </a:solidFill>
              <a:latin typeface="Trebuchet MS" panose="020B0603020202020204"/>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5" name="TextBox 64">
            <a:extLst>
              <a:ext uri="{FF2B5EF4-FFF2-40B4-BE49-F238E27FC236}">
                <a16:creationId xmlns:a16="http://schemas.microsoft.com/office/drawing/2014/main" id="{85713C81-FA97-4B5B-920F-1930C5DFD4FE}"/>
              </a:ext>
            </a:extLst>
          </p:cNvPr>
          <p:cNvSpPr txBox="1"/>
          <p:nvPr/>
        </p:nvSpPr>
        <p:spPr>
          <a:xfrm>
            <a:off x="3540516" y="903209"/>
            <a:ext cx="8436062" cy="164299"/>
          </a:xfrm>
          <a:prstGeom prst="rect">
            <a:avLst/>
          </a:prstGeom>
          <a:solidFill>
            <a:srgbClr val="7030A0"/>
          </a:solidFill>
        </p:spPr>
        <p:txBody>
          <a:bodyPr wrap="none" lIns="72000" tIns="18000" rIns="72000" bIns="18000" rtlCol="0">
            <a:noAutofit/>
          </a:bodyPr>
          <a:lstStyle/>
          <a:p>
            <a:pPr algn="ctr"/>
            <a:endParaRPr lang="en-AU" sz="800" dirty="0">
              <a:solidFill>
                <a:schemeClr val="bg1"/>
              </a:solidFill>
            </a:endParaRPr>
          </a:p>
        </p:txBody>
      </p:sp>
    </p:spTree>
    <p:extLst>
      <p:ext uri="{BB962C8B-B14F-4D97-AF65-F5344CB8AC3E}">
        <p14:creationId xmlns:p14="http://schemas.microsoft.com/office/powerpoint/2010/main" val="64790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825775-56FC-44CC-9B29-02EA914A6CEF}"/>
              </a:ext>
            </a:extLst>
          </p:cNvPr>
          <p:cNvSpPr/>
          <p:nvPr/>
        </p:nvSpPr>
        <p:spPr>
          <a:xfrm>
            <a:off x="0" y="5"/>
            <a:ext cx="12192834" cy="6857995"/>
          </a:xfrm>
          <a:prstGeom prst="rect">
            <a:avLst/>
          </a:prstGeom>
          <a:solidFill>
            <a:srgbClr val="287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p>
        </p:txBody>
      </p:sp>
      <p:sp>
        <p:nvSpPr>
          <p:cNvPr id="11" name="Rectangle 10">
            <a:extLst>
              <a:ext uri="{FF2B5EF4-FFF2-40B4-BE49-F238E27FC236}">
                <a16:creationId xmlns:a16="http://schemas.microsoft.com/office/drawing/2014/main" id="{027A89EE-FF7B-412E-8ADB-86AA02F1B5DA}"/>
              </a:ext>
            </a:extLst>
          </p:cNvPr>
          <p:cNvSpPr/>
          <p:nvPr/>
        </p:nvSpPr>
        <p:spPr>
          <a:xfrm>
            <a:off x="6554824" y="5534025"/>
            <a:ext cx="2983923" cy="134581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14" name="Rectangle 13">
            <a:extLst>
              <a:ext uri="{FF2B5EF4-FFF2-40B4-BE49-F238E27FC236}">
                <a16:creationId xmlns:a16="http://schemas.microsoft.com/office/drawing/2014/main" id="{4907E39D-372D-4EC7-A6F6-960A7C577414}"/>
              </a:ext>
            </a:extLst>
          </p:cNvPr>
          <p:cNvSpPr/>
          <p:nvPr/>
        </p:nvSpPr>
        <p:spPr>
          <a:xfrm>
            <a:off x="9291096" y="5534025"/>
            <a:ext cx="2895600" cy="134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24" name="TextBox 23">
            <a:extLst>
              <a:ext uri="{FF2B5EF4-FFF2-40B4-BE49-F238E27FC236}">
                <a16:creationId xmlns:a16="http://schemas.microsoft.com/office/drawing/2014/main" id="{0BE1CA61-085E-4437-B7D8-BEE7963E581C}"/>
              </a:ext>
            </a:extLst>
          </p:cNvPr>
          <p:cNvSpPr txBox="1"/>
          <p:nvPr/>
        </p:nvSpPr>
        <p:spPr>
          <a:xfrm>
            <a:off x="6944091" y="5913912"/>
            <a:ext cx="2070781" cy="602986"/>
          </a:xfrm>
          <a:prstGeom prst="rect">
            <a:avLst/>
          </a:prstGeom>
          <a:noFill/>
        </p:spPr>
        <p:txBody>
          <a:bodyPr wrap="square" rtlCol="0">
            <a:spAutoFit/>
          </a:bodyPr>
          <a:lstStyle/>
          <a:p>
            <a:pPr>
              <a:lnSpc>
                <a:spcPts val="2100"/>
              </a:lnSpc>
            </a:pPr>
            <a:r>
              <a:rPr lang="en-NZ" sz="1350" b="1" dirty="0">
                <a:latin typeface="Arial" panose="020B0604020202020204" pitchFamily="34" charset="0"/>
                <a:cs typeface="Arial" panose="020B0604020202020204" pitchFamily="34" charset="0"/>
              </a:rPr>
              <a:t>IN CONFIDENCE</a:t>
            </a:r>
          </a:p>
          <a:p>
            <a:pPr>
              <a:lnSpc>
                <a:spcPts val="2100"/>
              </a:lnSpc>
            </a:pPr>
            <a:r>
              <a:rPr lang="en-NZ" sz="1350" dirty="0">
                <a:latin typeface="Arial" panose="020B0604020202020204" pitchFamily="34" charset="0"/>
                <a:cs typeface="Arial" panose="020B0604020202020204" pitchFamily="34" charset="0"/>
              </a:rPr>
              <a:t>Not Government Policy</a:t>
            </a:r>
          </a:p>
        </p:txBody>
      </p:sp>
      <p:sp>
        <p:nvSpPr>
          <p:cNvPr id="30" name="TextBox 29">
            <a:extLst>
              <a:ext uri="{FF2B5EF4-FFF2-40B4-BE49-F238E27FC236}">
                <a16:creationId xmlns:a16="http://schemas.microsoft.com/office/drawing/2014/main" id="{7AD1A4D4-F0A9-42B1-A633-9FBDBBDA4853}"/>
              </a:ext>
            </a:extLst>
          </p:cNvPr>
          <p:cNvSpPr txBox="1"/>
          <p:nvPr/>
        </p:nvSpPr>
        <p:spPr>
          <a:xfrm>
            <a:off x="2580332" y="2451544"/>
            <a:ext cx="7031336" cy="1169551"/>
          </a:xfrm>
          <a:prstGeom prst="rect">
            <a:avLst/>
          </a:prstGeom>
          <a:noFill/>
        </p:spPr>
        <p:txBody>
          <a:bodyPr wrap="square" rtlCol="0">
            <a:spAutoFit/>
          </a:bodyPr>
          <a:lstStyle/>
          <a:p>
            <a:pPr algn="ctr"/>
            <a:r>
              <a:rPr lang="en-NZ" sz="3500" b="1" dirty="0">
                <a:solidFill>
                  <a:schemeClr val="bg1"/>
                </a:solidFill>
                <a:latin typeface="Arial" panose="020B0604020202020204" pitchFamily="34" charset="0"/>
                <a:cs typeface="Arial" panose="020B0604020202020204" pitchFamily="34" charset="0"/>
              </a:rPr>
              <a:t>5.  Policy and legislative requirements</a:t>
            </a:r>
          </a:p>
        </p:txBody>
      </p:sp>
      <p:pic>
        <p:nvPicPr>
          <p:cNvPr id="8" name="Picture 7">
            <a:extLst>
              <a:ext uri="{FF2B5EF4-FFF2-40B4-BE49-F238E27FC236}">
                <a16:creationId xmlns:a16="http://schemas.microsoft.com/office/drawing/2014/main" id="{AC1C43F2-FCCA-4E80-953D-2CF2675F3A97}"/>
              </a:ext>
            </a:extLst>
          </p:cNvPr>
          <p:cNvPicPr>
            <a:picLocks noChangeAspect="1"/>
          </p:cNvPicPr>
          <p:nvPr/>
        </p:nvPicPr>
        <p:blipFill>
          <a:blip r:embed="rId2"/>
          <a:stretch>
            <a:fillRect/>
          </a:stretch>
        </p:blipFill>
        <p:spPr>
          <a:xfrm>
            <a:off x="9491134" y="5842687"/>
            <a:ext cx="2497669" cy="674276"/>
          </a:xfrm>
          <a:prstGeom prst="rect">
            <a:avLst/>
          </a:prstGeom>
        </p:spPr>
      </p:pic>
    </p:spTree>
    <p:extLst>
      <p:ext uri="{BB962C8B-B14F-4D97-AF65-F5344CB8AC3E}">
        <p14:creationId xmlns:p14="http://schemas.microsoft.com/office/powerpoint/2010/main" val="411563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1054124" y="953432"/>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extBox 13">
            <a:extLst>
              <a:ext uri="{FF2B5EF4-FFF2-40B4-BE49-F238E27FC236}">
                <a16:creationId xmlns:a16="http://schemas.microsoft.com/office/drawing/2014/main" id="{E1371FA3-24C2-4C5D-9BB4-331C5750FED1}"/>
              </a:ext>
            </a:extLst>
          </p:cNvPr>
          <p:cNvSpPr txBox="1"/>
          <p:nvPr/>
        </p:nvSpPr>
        <p:spPr>
          <a:xfrm rot="16200000">
            <a:off x="-2191140" y="2557808"/>
            <a:ext cx="5061428" cy="338554"/>
          </a:xfrm>
          <a:prstGeom prst="rect">
            <a:avLst/>
          </a:prstGeom>
          <a:noFill/>
        </p:spPr>
        <p:txBody>
          <a:bodyPr wrap="square" rtlCol="0">
            <a:spAutoFit/>
          </a:bodyPr>
          <a:lstStyle/>
          <a:p>
            <a:pPr algn="r"/>
            <a:r>
              <a:rPr lang="en-NZ" sz="1600" b="1" dirty="0">
                <a:solidFill>
                  <a:schemeClr val="lt1"/>
                </a:solidFill>
                <a:latin typeface="Arial"/>
                <a:cs typeface="Arial"/>
                <a:sym typeface="Arial"/>
              </a:rPr>
              <a:t>Policy</a:t>
            </a:r>
            <a:endParaRPr lang="en-NZ" sz="1600"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4" y="362507"/>
            <a:ext cx="11376954"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400" b="1" dirty="0">
                <a:latin typeface="Arial" panose="020B0604020202020204" pitchFamily="34" charset="0"/>
                <a:ea typeface="+mj-ea"/>
                <a:cs typeface="Arial" panose="020B0604020202020204" pitchFamily="34" charset="0"/>
              </a:rPr>
              <a:t>Polic</a:t>
            </a:r>
            <a:r>
              <a:rPr lang="en-US" sz="2400" b="1" dirty="0">
                <a:latin typeface="Arial" panose="020B0604020202020204" pitchFamily="34" charset="0"/>
                <a:cs typeface="Arial" panose="020B0604020202020204" pitchFamily="34" charset="0"/>
              </a:rPr>
              <a:t>y – Supporting the delivery of 3 waters</a:t>
            </a:r>
            <a:endParaRPr lang="en-GB" sz="2400" b="1" dirty="0">
              <a:latin typeface="Arial" panose="020B0604020202020204" pitchFamily="34" charset="0"/>
              <a:ea typeface="+mj-ea"/>
              <a:cs typeface="Arial" panose="020B0604020202020204" pitchFamily="34" charset="0"/>
            </a:endParaRP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24</a:t>
            </a:fld>
            <a:endParaRPr lang="en-US" dirty="0">
              <a:latin typeface="Abadi Extra Light" panose="020B0204020104020204" pitchFamily="34" charset="0"/>
            </a:endParaRPr>
          </a:p>
        </p:txBody>
      </p:sp>
      <p:sp>
        <p:nvSpPr>
          <p:cNvPr id="24" name="Footer Placeholder 2">
            <a:extLst>
              <a:ext uri="{FF2B5EF4-FFF2-40B4-BE49-F238E27FC236}">
                <a16:creationId xmlns:a16="http://schemas.microsoft.com/office/drawing/2014/main" id="{938E81FA-1B63-4699-B4A5-4411AE1CB84C}"/>
              </a:ext>
            </a:extLst>
          </p:cNvPr>
          <p:cNvSpPr>
            <a:spLocks noGrp="1"/>
          </p:cNvSpPr>
          <p:nvPr>
            <p:ph type="ftr" sz="quarter" idx="3"/>
          </p:nvPr>
        </p:nvSpPr>
        <p:spPr>
          <a:xfrm>
            <a:off x="3724903" y="6515408"/>
            <a:ext cx="4114800" cy="365125"/>
          </a:xfrm>
        </p:spPr>
        <p:txBody>
          <a:bodyPr wrap="none" lIns="0" tIns="0" rIns="0" bIns="0"/>
          <a:lstStyle/>
          <a:p>
            <a:pPr algn="r"/>
            <a:r>
              <a:rPr lang="en-NZ" sz="1000" spc="100" dirty="0">
                <a:solidFill>
                  <a:srgbClr val="03B2C4"/>
                </a:solidFill>
                <a:latin typeface="Arial" panose="020B0604020202020204" pitchFamily="34" charset="0"/>
                <a:cs typeface="Arial" panose="020B0604020202020204" pitchFamily="34" charset="0"/>
              </a:rPr>
              <a:t>IN CONFIDENCE - NOT GOVERNMENT POLICY</a:t>
            </a:r>
          </a:p>
        </p:txBody>
      </p:sp>
      <p:sp>
        <p:nvSpPr>
          <p:cNvPr id="25" name="Title 1">
            <a:extLst>
              <a:ext uri="{FF2B5EF4-FFF2-40B4-BE49-F238E27FC236}">
                <a16:creationId xmlns:a16="http://schemas.microsoft.com/office/drawing/2014/main" id="{8E69D5FE-EC74-41D7-9BE7-7FC70B1510CD}"/>
              </a:ext>
            </a:extLst>
          </p:cNvPr>
          <p:cNvSpPr txBox="1">
            <a:spLocks/>
          </p:cNvSpPr>
          <p:nvPr/>
        </p:nvSpPr>
        <p:spPr>
          <a:xfrm>
            <a:off x="1054124" y="1380668"/>
            <a:ext cx="10299676" cy="352003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r>
              <a:rPr lang="en-NZ" sz="1800" dirty="0">
                <a:latin typeface="Trebuchet MS" panose="020B0603020202020204" pitchFamily="34" charset="0"/>
                <a:cs typeface="Arial" panose="020B0604020202020204" pitchFamily="34" charset="0"/>
              </a:rPr>
              <a:t>Potential replacement of Bylaws</a:t>
            </a:r>
          </a:p>
          <a:p>
            <a:pPr marL="342900" indent="-342900">
              <a:lnSpc>
                <a:spcPct val="150000"/>
              </a:lnSpc>
              <a:buFont typeface="Arial" panose="020B0604020202020204" pitchFamily="34" charset="0"/>
              <a:buChar char="•"/>
            </a:pPr>
            <a:r>
              <a:rPr lang="en-NZ" sz="1800" dirty="0">
                <a:latin typeface="Trebuchet MS" panose="020B0603020202020204" pitchFamily="34" charset="0"/>
                <a:cs typeface="Arial" panose="020B0604020202020204" pitchFamily="34" charset="0"/>
              </a:rPr>
              <a:t>Maintenance/renewal/installation of 3 waters assets</a:t>
            </a:r>
          </a:p>
          <a:p>
            <a:pPr marL="342900" indent="-342900">
              <a:lnSpc>
                <a:spcPct val="150000"/>
              </a:lnSpc>
              <a:buFont typeface="Arial" panose="020B0604020202020204" pitchFamily="34" charset="0"/>
              <a:buChar char="•"/>
            </a:pPr>
            <a:r>
              <a:rPr lang="en-NZ" sz="1800" dirty="0">
                <a:latin typeface="Trebuchet MS" panose="020B0603020202020204" pitchFamily="34" charset="0"/>
                <a:cs typeface="Arial" panose="020B0604020202020204" pitchFamily="34" charset="0"/>
              </a:rPr>
              <a:t>Land access</a:t>
            </a:r>
          </a:p>
          <a:p>
            <a:pPr marL="342900" indent="-342900">
              <a:lnSpc>
                <a:spcPct val="150000"/>
              </a:lnSpc>
              <a:buFont typeface="Arial" panose="020B0604020202020204" pitchFamily="34" charset="0"/>
              <a:buChar char="•"/>
            </a:pPr>
            <a:r>
              <a:rPr lang="en-NZ" sz="1800" dirty="0">
                <a:latin typeface="Trebuchet MS" panose="020B0603020202020204" pitchFamily="34" charset="0"/>
                <a:cs typeface="Arial" panose="020B0604020202020204" pitchFamily="34" charset="0"/>
              </a:rPr>
              <a:t>Powers and Functions </a:t>
            </a:r>
          </a:p>
          <a:p>
            <a:pPr marL="342900" indent="-342900">
              <a:lnSpc>
                <a:spcPct val="150000"/>
              </a:lnSpc>
              <a:buFont typeface="Arial" panose="020B0604020202020204" pitchFamily="34" charset="0"/>
              <a:buChar char="•"/>
            </a:pPr>
            <a:r>
              <a:rPr lang="en-NZ" sz="1800" dirty="0">
                <a:latin typeface="Trebuchet MS" panose="020B0603020202020204" pitchFamily="34" charset="0"/>
                <a:cs typeface="Arial" panose="020B0604020202020204" pitchFamily="34" charset="0"/>
              </a:rPr>
              <a:t>Enforcement provisions</a:t>
            </a:r>
          </a:p>
          <a:p>
            <a:pPr marL="342900" indent="-342900">
              <a:lnSpc>
                <a:spcPct val="150000"/>
              </a:lnSpc>
              <a:buFont typeface="Arial" panose="020B0604020202020204" pitchFamily="34" charset="0"/>
              <a:buChar char="•"/>
            </a:pPr>
            <a:r>
              <a:rPr lang="en-NZ" sz="1800" dirty="0">
                <a:latin typeface="Trebuchet MS" panose="020B0603020202020204" pitchFamily="34" charset="0"/>
                <a:cs typeface="Arial" panose="020B0604020202020204" pitchFamily="34" charset="0"/>
              </a:rPr>
              <a:t>Level of service provisions</a:t>
            </a:r>
          </a:p>
          <a:p>
            <a:pPr marL="342900" indent="-342900">
              <a:lnSpc>
                <a:spcPct val="150000"/>
              </a:lnSpc>
              <a:buFont typeface="Arial" panose="020B0604020202020204" pitchFamily="34" charset="0"/>
              <a:buChar char="•"/>
            </a:pPr>
            <a:r>
              <a:rPr lang="en-NZ" sz="1800" dirty="0">
                <a:latin typeface="Trebuchet MS" panose="020B0603020202020204" pitchFamily="34" charset="0"/>
                <a:cs typeface="Arial" panose="020B0604020202020204" pitchFamily="34" charset="0"/>
              </a:rPr>
              <a:t>Retaining existing governance arrangements</a:t>
            </a:r>
          </a:p>
          <a:p>
            <a:pPr marL="342900" indent="-342900">
              <a:lnSpc>
                <a:spcPct val="150000"/>
              </a:lnSpc>
              <a:buFont typeface="Arial" panose="020B0604020202020204" pitchFamily="34" charset="0"/>
              <a:buChar char="•"/>
            </a:pPr>
            <a:endParaRPr lang="en-NZ" sz="1800" dirty="0">
              <a:latin typeface="Trebuchet MS" panose="020B0603020202020204" pitchFamily="34" charset="0"/>
              <a:cs typeface="Arial" panose="020B0604020202020204" pitchFamily="34" charset="0"/>
            </a:endParaRPr>
          </a:p>
          <a:p>
            <a:pPr>
              <a:lnSpc>
                <a:spcPct val="150000"/>
              </a:lnSpc>
            </a:pPr>
            <a:endParaRPr lang="en-NZ" sz="1800" dirty="0">
              <a:latin typeface="Trebuchet MS" panose="020B0603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NZ" sz="1800" dirty="0">
              <a:latin typeface="Trebuchet MS" panose="020B0603020202020204" pitchFamily="34" charset="0"/>
              <a:cs typeface="Arial" panose="020B0604020202020204" pitchFamily="34" charset="0"/>
            </a:endParaRPr>
          </a:p>
          <a:p>
            <a:pPr>
              <a:lnSpc>
                <a:spcPct val="150000"/>
              </a:lnSpc>
            </a:pPr>
            <a:endParaRPr lang="en-NZ" sz="2400" dirty="0">
              <a:latin typeface="Abadi Extra Light" panose="020B0204020104020204" pitchFamily="34" charset="0"/>
              <a:cs typeface="Arial" panose="020B0604020202020204" pitchFamily="34" charset="0"/>
            </a:endParaRPr>
          </a:p>
          <a:p>
            <a:pPr>
              <a:lnSpc>
                <a:spcPct val="150000"/>
              </a:lnSpc>
            </a:pPr>
            <a:endParaRPr lang="en-NZ" sz="1800" dirty="0">
              <a:latin typeface="Trebuchet MS" panose="020B0603020202020204" pitchFamily="34" charset="0"/>
              <a:cs typeface="Arial" panose="020B0604020202020204" pitchFamily="34" charset="0"/>
            </a:endParaRPr>
          </a:p>
          <a:p>
            <a:pPr>
              <a:lnSpc>
                <a:spcPct val="150000"/>
              </a:lnSpc>
            </a:pPr>
            <a:endParaRPr lang="en-NZ" sz="2400" dirty="0">
              <a:latin typeface="Trebuchet MS" panose="020B0603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5FD2B70-5991-47A9-AC7D-0DCBA646E26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78203" y="2543968"/>
            <a:ext cx="4703879" cy="3138160"/>
          </a:xfrm>
          <a:prstGeom prst="rect">
            <a:avLst/>
          </a:prstGeom>
        </p:spPr>
      </p:pic>
    </p:spTree>
    <p:extLst>
      <p:ext uri="{BB962C8B-B14F-4D97-AF65-F5344CB8AC3E}">
        <p14:creationId xmlns:p14="http://schemas.microsoft.com/office/powerpoint/2010/main" val="1322352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825775-56FC-44CC-9B29-02EA914A6CEF}"/>
              </a:ext>
            </a:extLst>
          </p:cNvPr>
          <p:cNvSpPr/>
          <p:nvPr/>
        </p:nvSpPr>
        <p:spPr>
          <a:xfrm>
            <a:off x="0" y="5"/>
            <a:ext cx="12192834" cy="6857995"/>
          </a:xfrm>
          <a:prstGeom prst="rect">
            <a:avLst/>
          </a:prstGeom>
          <a:solidFill>
            <a:srgbClr val="287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p>
        </p:txBody>
      </p:sp>
      <p:sp>
        <p:nvSpPr>
          <p:cNvPr id="11" name="Rectangle 10">
            <a:extLst>
              <a:ext uri="{FF2B5EF4-FFF2-40B4-BE49-F238E27FC236}">
                <a16:creationId xmlns:a16="http://schemas.microsoft.com/office/drawing/2014/main" id="{027A89EE-FF7B-412E-8ADB-86AA02F1B5DA}"/>
              </a:ext>
            </a:extLst>
          </p:cNvPr>
          <p:cNvSpPr/>
          <p:nvPr/>
        </p:nvSpPr>
        <p:spPr>
          <a:xfrm>
            <a:off x="6554824" y="5534025"/>
            <a:ext cx="2983923" cy="134581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14" name="Rectangle 13">
            <a:extLst>
              <a:ext uri="{FF2B5EF4-FFF2-40B4-BE49-F238E27FC236}">
                <a16:creationId xmlns:a16="http://schemas.microsoft.com/office/drawing/2014/main" id="{4907E39D-372D-4EC7-A6F6-960A7C577414}"/>
              </a:ext>
            </a:extLst>
          </p:cNvPr>
          <p:cNvSpPr/>
          <p:nvPr/>
        </p:nvSpPr>
        <p:spPr>
          <a:xfrm>
            <a:off x="9291096" y="5534025"/>
            <a:ext cx="2895600" cy="134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24" name="TextBox 23">
            <a:extLst>
              <a:ext uri="{FF2B5EF4-FFF2-40B4-BE49-F238E27FC236}">
                <a16:creationId xmlns:a16="http://schemas.microsoft.com/office/drawing/2014/main" id="{0BE1CA61-085E-4437-B7D8-BEE7963E581C}"/>
              </a:ext>
            </a:extLst>
          </p:cNvPr>
          <p:cNvSpPr txBox="1"/>
          <p:nvPr/>
        </p:nvSpPr>
        <p:spPr>
          <a:xfrm>
            <a:off x="6944091" y="5913912"/>
            <a:ext cx="2070781" cy="602986"/>
          </a:xfrm>
          <a:prstGeom prst="rect">
            <a:avLst/>
          </a:prstGeom>
          <a:noFill/>
        </p:spPr>
        <p:txBody>
          <a:bodyPr wrap="square" rtlCol="0">
            <a:spAutoFit/>
          </a:bodyPr>
          <a:lstStyle/>
          <a:p>
            <a:pPr>
              <a:lnSpc>
                <a:spcPts val="2100"/>
              </a:lnSpc>
            </a:pPr>
            <a:r>
              <a:rPr lang="en-NZ" sz="1350" b="1" dirty="0">
                <a:latin typeface="Arial" panose="020B0604020202020204" pitchFamily="34" charset="0"/>
                <a:cs typeface="Arial" panose="020B0604020202020204" pitchFamily="34" charset="0"/>
              </a:rPr>
              <a:t>IN CONFIDENCE</a:t>
            </a:r>
          </a:p>
          <a:p>
            <a:pPr>
              <a:lnSpc>
                <a:spcPts val="2100"/>
              </a:lnSpc>
            </a:pPr>
            <a:r>
              <a:rPr lang="en-NZ" sz="1350" dirty="0">
                <a:latin typeface="Arial" panose="020B0604020202020204" pitchFamily="34" charset="0"/>
                <a:cs typeface="Arial" panose="020B0604020202020204" pitchFamily="34" charset="0"/>
              </a:rPr>
              <a:t>Not Government Policy</a:t>
            </a:r>
          </a:p>
        </p:txBody>
      </p:sp>
      <p:sp>
        <p:nvSpPr>
          <p:cNvPr id="30" name="TextBox 29">
            <a:extLst>
              <a:ext uri="{FF2B5EF4-FFF2-40B4-BE49-F238E27FC236}">
                <a16:creationId xmlns:a16="http://schemas.microsoft.com/office/drawing/2014/main" id="{7AD1A4D4-F0A9-42B1-A633-9FBDBBDA4853}"/>
              </a:ext>
            </a:extLst>
          </p:cNvPr>
          <p:cNvSpPr txBox="1"/>
          <p:nvPr/>
        </p:nvSpPr>
        <p:spPr>
          <a:xfrm>
            <a:off x="2580332" y="2451544"/>
            <a:ext cx="7031336" cy="1169551"/>
          </a:xfrm>
          <a:prstGeom prst="rect">
            <a:avLst/>
          </a:prstGeom>
          <a:noFill/>
        </p:spPr>
        <p:txBody>
          <a:bodyPr wrap="square" rtlCol="0">
            <a:spAutoFit/>
          </a:bodyPr>
          <a:lstStyle/>
          <a:p>
            <a:pPr algn="ctr"/>
            <a:r>
              <a:rPr lang="en-NZ" sz="3500" b="1" dirty="0">
                <a:solidFill>
                  <a:schemeClr val="bg1"/>
                </a:solidFill>
                <a:latin typeface="Arial" panose="020B0604020202020204" pitchFamily="34" charset="0"/>
                <a:cs typeface="Arial" panose="020B0604020202020204" pitchFamily="34" charset="0"/>
              </a:rPr>
              <a:t>6. National Design Standards</a:t>
            </a:r>
          </a:p>
          <a:p>
            <a:pPr algn="ctr"/>
            <a:endParaRPr lang="en-NZ" sz="35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C1C43F2-FCCA-4E80-953D-2CF2675F3A97}"/>
              </a:ext>
            </a:extLst>
          </p:cNvPr>
          <p:cNvPicPr>
            <a:picLocks noChangeAspect="1"/>
          </p:cNvPicPr>
          <p:nvPr/>
        </p:nvPicPr>
        <p:blipFill>
          <a:blip r:embed="rId3"/>
          <a:stretch>
            <a:fillRect/>
          </a:stretch>
        </p:blipFill>
        <p:spPr>
          <a:xfrm>
            <a:off x="9491134" y="5842687"/>
            <a:ext cx="2497669" cy="674276"/>
          </a:xfrm>
          <a:prstGeom prst="rect">
            <a:avLst/>
          </a:prstGeom>
        </p:spPr>
      </p:pic>
    </p:spTree>
    <p:extLst>
      <p:ext uri="{BB962C8B-B14F-4D97-AF65-F5344CB8AC3E}">
        <p14:creationId xmlns:p14="http://schemas.microsoft.com/office/powerpoint/2010/main" val="3284853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1054124" y="953432"/>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extBox 13">
            <a:extLst>
              <a:ext uri="{FF2B5EF4-FFF2-40B4-BE49-F238E27FC236}">
                <a16:creationId xmlns:a16="http://schemas.microsoft.com/office/drawing/2014/main" id="{E1371FA3-24C2-4C5D-9BB4-331C5750FED1}"/>
              </a:ext>
            </a:extLst>
          </p:cNvPr>
          <p:cNvSpPr txBox="1"/>
          <p:nvPr/>
        </p:nvSpPr>
        <p:spPr>
          <a:xfrm rot="16200000">
            <a:off x="-2191140" y="2557808"/>
            <a:ext cx="5061428" cy="338554"/>
          </a:xfrm>
          <a:prstGeom prst="rect">
            <a:avLst/>
          </a:prstGeom>
          <a:noFill/>
        </p:spPr>
        <p:txBody>
          <a:bodyPr wrap="square" rtlCol="0">
            <a:spAutoFit/>
          </a:bodyPr>
          <a:lstStyle/>
          <a:p>
            <a:pPr algn="r"/>
            <a:r>
              <a:rPr lang="en-NZ" sz="1600" b="1" dirty="0">
                <a:solidFill>
                  <a:schemeClr val="lt1"/>
                </a:solidFill>
                <a:latin typeface="Arial"/>
                <a:ea typeface="Arial"/>
                <a:cs typeface="Arial"/>
                <a:sym typeface="Arial"/>
              </a:rPr>
              <a:t>Code of Practise</a:t>
            </a:r>
            <a:endParaRPr lang="en-NZ" sz="1600"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85338" y="416944"/>
            <a:ext cx="11376954"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sz="2400" dirty="0">
                <a:latin typeface="Trebuchet MS" panose="020B0603020202020204" pitchFamily="34" charset="0"/>
              </a:rPr>
              <a:t>National Engineering Design and Materials Standard  (Code of Practise)</a:t>
            </a:r>
            <a:r>
              <a:rPr lang="en-NZ" sz="2400" dirty="0">
                <a:solidFill>
                  <a:schemeClr val="bg1"/>
                </a:solidFill>
                <a:latin typeface="Trebuchet MS" panose="020B0603020202020204" pitchFamily="34" charset="0"/>
              </a:rPr>
              <a:t>of practise Project</a:t>
            </a: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26</a:t>
            </a:fld>
            <a:endParaRPr lang="en-US" dirty="0">
              <a:latin typeface="Abadi Extra Light" panose="020B0204020104020204" pitchFamily="34" charset="0"/>
            </a:endParaRPr>
          </a:p>
        </p:txBody>
      </p:sp>
      <p:sp>
        <p:nvSpPr>
          <p:cNvPr id="11" name="Title 1">
            <a:extLst>
              <a:ext uri="{FF2B5EF4-FFF2-40B4-BE49-F238E27FC236}">
                <a16:creationId xmlns:a16="http://schemas.microsoft.com/office/drawing/2014/main" id="{519D56A6-A8A4-4037-A96A-0ACD37D70F84}"/>
              </a:ext>
            </a:extLst>
          </p:cNvPr>
          <p:cNvSpPr txBox="1">
            <a:spLocks/>
          </p:cNvSpPr>
          <p:nvPr/>
        </p:nvSpPr>
        <p:spPr>
          <a:xfrm>
            <a:off x="1054124" y="1380669"/>
            <a:ext cx="10299676" cy="48190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NZ" sz="2400" dirty="0">
                <a:latin typeface="Trebuchet MS" panose="020B0603020202020204" pitchFamily="34" charset="0"/>
                <a:cs typeface="Arial" panose="020B0604020202020204" pitchFamily="34" charset="0"/>
              </a:rPr>
              <a:t>To create a nationally consistent design of 3 water assets in new developments, growth and intensive housing. </a:t>
            </a:r>
            <a:r>
              <a:rPr lang="en-NZ" sz="2400" dirty="0">
                <a:solidFill>
                  <a:srgbClr val="FF0000"/>
                </a:solidFill>
                <a:latin typeface="Trebuchet MS" panose="020B0603020202020204" pitchFamily="34" charset="0"/>
                <a:cs typeface="Arial" panose="020B0604020202020204" pitchFamily="34" charset="0"/>
              </a:rPr>
              <a:t>Not intended to be a design for drinking water or wastewater treatment plants. </a:t>
            </a:r>
          </a:p>
          <a:p>
            <a:pPr marL="800100" lvl="1" indent="-342900">
              <a:buFont typeface="Arial" panose="020B0604020202020204" pitchFamily="34" charset="0"/>
              <a:buChar char="•"/>
            </a:pPr>
            <a:r>
              <a:rPr lang="en-NZ" sz="100" dirty="0">
                <a:latin typeface="Trebuchet MS" panose="020B0603020202020204" pitchFamily="34" charset="0"/>
                <a:cs typeface="Arial" panose="020B0604020202020204" pitchFamily="34" charset="0"/>
              </a:rPr>
              <a:t>Approaches to </a:t>
            </a:r>
          </a:p>
          <a:p>
            <a:pPr marL="800100" lvl="1" indent="-342900">
              <a:buFont typeface="Arial" panose="020B0604020202020204" pitchFamily="34" charset="0"/>
              <a:buChar char="•"/>
            </a:pPr>
            <a:endParaRPr lang="en-NZ" sz="1600" dirty="0">
              <a:latin typeface="Trebuchet MS" panose="020B0603020202020204" pitchFamily="34" charset="0"/>
              <a:cs typeface="Arial" panose="020B0604020202020204" pitchFamily="34" charset="0"/>
            </a:endParaRPr>
          </a:p>
          <a:p>
            <a:pPr>
              <a:lnSpc>
                <a:spcPct val="100000"/>
              </a:lnSpc>
            </a:pPr>
            <a:endParaRPr lang="en-NZ" sz="2400" dirty="0">
              <a:latin typeface="Trebuchet MS" panose="020B0603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NZ" sz="2400" dirty="0">
                <a:latin typeface="Trebuchet MS" panose="020B0603020202020204" pitchFamily="34" charset="0"/>
                <a:cs typeface="Arial" panose="020B0604020202020204" pitchFamily="34" charset="0"/>
              </a:rPr>
              <a:t>There are currently 45 different council design codes plus NZS 4404:2010 in use across New Zealand.</a:t>
            </a:r>
          </a:p>
          <a:p>
            <a:pPr marL="342900" indent="-342900">
              <a:lnSpc>
                <a:spcPct val="100000"/>
              </a:lnSpc>
              <a:buFont typeface="Arial" panose="020B0604020202020204" pitchFamily="34" charset="0"/>
              <a:buChar char="•"/>
            </a:pPr>
            <a:endParaRPr lang="en-NZ" sz="2400" dirty="0">
              <a:latin typeface="Trebuchet MS" panose="020B0603020202020204" pitchFamily="34" charset="0"/>
              <a:cs typeface="Arial" panose="020B0604020202020204" pitchFamily="34" charset="0"/>
            </a:endParaRPr>
          </a:p>
          <a:p>
            <a:pPr marL="342900" indent="-342900">
              <a:lnSpc>
                <a:spcPct val="100000"/>
              </a:lnSpc>
              <a:buFont typeface="Arial" panose="020B0604020202020204" pitchFamily="34" charset="0"/>
              <a:buChar char="•"/>
            </a:pPr>
            <a:endParaRPr lang="en-NZ" sz="2400" dirty="0">
              <a:latin typeface="Trebuchet MS" panose="020B0603020202020204" pitchFamily="34" charset="0"/>
              <a:cs typeface="Arial" panose="020B0604020202020204" pitchFamily="34" charset="0"/>
            </a:endParaRPr>
          </a:p>
          <a:p>
            <a:pPr lvl="1"/>
            <a:r>
              <a:rPr lang="en-NZ" sz="100" dirty="0">
                <a:latin typeface="Trebuchet MS" panose="020B0603020202020204" pitchFamily="34" charset="0"/>
                <a:cs typeface="Arial" panose="020B0604020202020204" pitchFamily="34" charset="0"/>
              </a:rPr>
              <a:t> </a:t>
            </a:r>
          </a:p>
          <a:p>
            <a:pPr marL="342900" indent="-342900">
              <a:lnSpc>
                <a:spcPct val="100000"/>
              </a:lnSpc>
              <a:buFont typeface="Arial" panose="020B0604020202020204" pitchFamily="34" charset="0"/>
              <a:buChar char="•"/>
            </a:pPr>
            <a:r>
              <a:rPr lang="en-NZ" sz="2400" dirty="0">
                <a:latin typeface="Trebuchet MS" panose="020B0603020202020204" pitchFamily="34" charset="0"/>
                <a:cs typeface="Arial" panose="020B0604020202020204" pitchFamily="34" charset="0"/>
              </a:rPr>
              <a:t>A collaborative project involving councils, developers and suppliers.</a:t>
            </a:r>
          </a:p>
          <a:p>
            <a:pPr>
              <a:lnSpc>
                <a:spcPct val="100000"/>
              </a:lnSpc>
            </a:pPr>
            <a:endParaRPr lang="en-NZ" sz="2400" dirty="0">
              <a:latin typeface="Trebuchet MS" panose="020B0603020202020204" pitchFamily="34" charset="0"/>
              <a:cs typeface="Arial" panose="020B0604020202020204" pitchFamily="34" charset="0"/>
            </a:endParaRPr>
          </a:p>
        </p:txBody>
      </p:sp>
      <p:sp>
        <p:nvSpPr>
          <p:cNvPr id="24" name="Footer Placeholder 2">
            <a:extLst>
              <a:ext uri="{FF2B5EF4-FFF2-40B4-BE49-F238E27FC236}">
                <a16:creationId xmlns:a16="http://schemas.microsoft.com/office/drawing/2014/main" id="{938E81FA-1B63-4699-B4A5-4411AE1CB84C}"/>
              </a:ext>
            </a:extLst>
          </p:cNvPr>
          <p:cNvSpPr>
            <a:spLocks noGrp="1"/>
          </p:cNvSpPr>
          <p:nvPr>
            <p:ph type="ftr" sz="quarter" idx="3"/>
          </p:nvPr>
        </p:nvSpPr>
        <p:spPr>
          <a:xfrm>
            <a:off x="3724903" y="6515408"/>
            <a:ext cx="4114800" cy="365125"/>
          </a:xfrm>
        </p:spPr>
        <p:txBody>
          <a:bodyPr wrap="none" lIns="0" tIns="0" rIns="0" bIns="0"/>
          <a:lstStyle/>
          <a:p>
            <a:pPr algn="r"/>
            <a:r>
              <a:rPr lang="en-NZ" sz="1000" spc="100" dirty="0">
                <a:solidFill>
                  <a:srgbClr val="03B2C4"/>
                </a:solidFill>
                <a:latin typeface="Arial" panose="020B0604020202020204" pitchFamily="34" charset="0"/>
                <a:cs typeface="Arial" panose="020B0604020202020204" pitchFamily="34" charset="0"/>
              </a:rPr>
              <a:t>IN CONFIDENCE - NOT GOVERNMENT POLICY</a:t>
            </a:r>
          </a:p>
        </p:txBody>
      </p:sp>
    </p:spTree>
    <p:extLst>
      <p:ext uri="{BB962C8B-B14F-4D97-AF65-F5344CB8AC3E}">
        <p14:creationId xmlns:p14="http://schemas.microsoft.com/office/powerpoint/2010/main" val="256563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1054124" y="953432"/>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extBox 13">
            <a:extLst>
              <a:ext uri="{FF2B5EF4-FFF2-40B4-BE49-F238E27FC236}">
                <a16:creationId xmlns:a16="http://schemas.microsoft.com/office/drawing/2014/main" id="{E1371FA3-24C2-4C5D-9BB4-331C5750FED1}"/>
              </a:ext>
            </a:extLst>
          </p:cNvPr>
          <p:cNvSpPr txBox="1"/>
          <p:nvPr/>
        </p:nvSpPr>
        <p:spPr>
          <a:xfrm rot="16200000">
            <a:off x="-2191140" y="2557808"/>
            <a:ext cx="5061428" cy="338554"/>
          </a:xfrm>
          <a:prstGeom prst="rect">
            <a:avLst/>
          </a:prstGeom>
          <a:noFill/>
        </p:spPr>
        <p:txBody>
          <a:bodyPr wrap="square" rtlCol="0">
            <a:spAutoFit/>
          </a:bodyPr>
          <a:lstStyle/>
          <a:p>
            <a:pPr algn="r"/>
            <a:r>
              <a:rPr lang="en-NZ" sz="1600" b="1" dirty="0">
                <a:solidFill>
                  <a:schemeClr val="lt1"/>
                </a:solidFill>
                <a:latin typeface="Arial"/>
                <a:ea typeface="Arial"/>
                <a:cs typeface="Arial"/>
                <a:sym typeface="Arial"/>
              </a:rPr>
              <a:t>Code of Practise</a:t>
            </a:r>
            <a:endParaRPr lang="en-NZ" sz="1600"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85338" y="416944"/>
            <a:ext cx="11376954"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sz="2400" dirty="0">
                <a:latin typeface="Trebuchet MS" panose="020B0603020202020204" pitchFamily="34" charset="0"/>
              </a:rPr>
              <a:t>National Engineering Design and Materials Standard  (Code of Practise)</a:t>
            </a:r>
            <a:r>
              <a:rPr lang="en-NZ" sz="2400" dirty="0">
                <a:solidFill>
                  <a:schemeClr val="bg1"/>
                </a:solidFill>
                <a:latin typeface="Trebuchet MS" panose="020B0603020202020204" pitchFamily="34" charset="0"/>
              </a:rPr>
              <a:t>of practise Project</a:t>
            </a: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27</a:t>
            </a:fld>
            <a:endParaRPr lang="en-US" dirty="0">
              <a:latin typeface="Abadi Extra Light" panose="020B0204020104020204" pitchFamily="34" charset="0"/>
            </a:endParaRPr>
          </a:p>
        </p:txBody>
      </p:sp>
      <p:sp>
        <p:nvSpPr>
          <p:cNvPr id="11" name="Title 1">
            <a:extLst>
              <a:ext uri="{FF2B5EF4-FFF2-40B4-BE49-F238E27FC236}">
                <a16:creationId xmlns:a16="http://schemas.microsoft.com/office/drawing/2014/main" id="{519D56A6-A8A4-4037-A96A-0ACD37D70F84}"/>
              </a:ext>
            </a:extLst>
          </p:cNvPr>
          <p:cNvSpPr txBox="1">
            <a:spLocks/>
          </p:cNvSpPr>
          <p:nvPr/>
        </p:nvSpPr>
        <p:spPr>
          <a:xfrm>
            <a:off x="1054124" y="898848"/>
            <a:ext cx="10299676" cy="37460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NZ" sz="2400" b="1" dirty="0">
              <a:solidFill>
                <a:schemeClr val="lt1"/>
              </a:solidFill>
              <a:latin typeface="Arial"/>
              <a:cs typeface="Arial"/>
              <a:sym typeface="Arial"/>
            </a:endParaRPr>
          </a:p>
          <a:p>
            <a:r>
              <a:rPr lang="en-NZ" sz="2400" b="1" dirty="0">
                <a:latin typeface="Trebuchet MS" panose="020B0603020202020204" pitchFamily="34" charset="0"/>
                <a:cs typeface="Arial" panose="020B0604020202020204" pitchFamily="34" charset="0"/>
              </a:rPr>
              <a:t>SCOPE</a:t>
            </a:r>
          </a:p>
          <a:p>
            <a:endParaRPr lang="en-NZ" sz="2400" dirty="0">
              <a:latin typeface="Trebuchet MS" panose="020B0603020202020204" pitchFamily="34" charset="0"/>
              <a:ea typeface="Calibri" panose="020F0502020204030204" pitchFamily="34" charset="0"/>
              <a:cs typeface="Times New Roman" panose="02020603050405020304" pitchFamily="18" charset="0"/>
            </a:endParaRPr>
          </a:p>
          <a:p>
            <a:pPr marL="342900" indent="-342900">
              <a:spcBef>
                <a:spcPts val="600"/>
              </a:spcBef>
              <a:spcAft>
                <a:spcPts val="1200"/>
              </a:spcAft>
              <a:buFont typeface="+mj-lt"/>
              <a:buAutoNum type="arabicPeriod"/>
            </a:pPr>
            <a:r>
              <a:rPr lang="en-NZ" sz="2400" dirty="0">
                <a:latin typeface="Trebuchet MS" panose="020B0603020202020204" pitchFamily="34" charset="0"/>
                <a:ea typeface="Calibri" panose="020F0502020204030204" pitchFamily="34" charset="0"/>
                <a:cs typeface="Times New Roman" panose="02020603050405020304" pitchFamily="18" charset="0"/>
              </a:rPr>
              <a:t>Stormwater / Green infrastructure </a:t>
            </a:r>
          </a:p>
          <a:p>
            <a:pPr marL="342900" indent="-342900">
              <a:spcBef>
                <a:spcPts val="600"/>
              </a:spcBef>
              <a:spcAft>
                <a:spcPts val="1200"/>
              </a:spcAft>
              <a:buFont typeface="+mj-lt"/>
              <a:buAutoNum type="arabicPeriod"/>
            </a:pPr>
            <a:r>
              <a:rPr lang="en-NZ" sz="2400" dirty="0">
                <a:latin typeface="Trebuchet MS" panose="020B0603020202020204" pitchFamily="34" charset="0"/>
                <a:ea typeface="Calibri" panose="020F0502020204030204" pitchFamily="34" charset="0"/>
                <a:cs typeface="Times New Roman" panose="02020603050405020304" pitchFamily="18" charset="0"/>
              </a:rPr>
              <a:t>SCADA data standard </a:t>
            </a:r>
          </a:p>
          <a:p>
            <a:pPr marL="342900" indent="-342900">
              <a:spcBef>
                <a:spcPts val="600"/>
              </a:spcBef>
              <a:spcAft>
                <a:spcPts val="1200"/>
              </a:spcAft>
              <a:buFont typeface="+mj-lt"/>
              <a:buAutoNum type="arabicPeriod"/>
            </a:pPr>
            <a:r>
              <a:rPr lang="en-NZ" sz="2400" dirty="0">
                <a:latin typeface="Trebuchet MS" panose="020B0603020202020204" pitchFamily="34" charset="0"/>
                <a:ea typeface="Calibri" panose="020F0502020204030204" pitchFamily="34" charset="0"/>
                <a:cs typeface="Times New Roman" panose="02020603050405020304" pitchFamily="18" charset="0"/>
              </a:rPr>
              <a:t>BIM design standards linked to Asset Data standards </a:t>
            </a:r>
            <a:r>
              <a:rPr lang="en-NZ" sz="1600" dirty="0">
                <a:latin typeface="Trebuchet MS" panose="020B0603020202020204" pitchFamily="34" charset="0"/>
                <a:ea typeface="Calibri" panose="020F0502020204030204" pitchFamily="34" charset="0"/>
                <a:cs typeface="Times New Roman" panose="02020603050405020304" pitchFamily="18" charset="0"/>
              </a:rPr>
              <a:t>(developed further in ver 2)</a:t>
            </a:r>
          </a:p>
          <a:p>
            <a:pPr marL="342900" indent="-342900">
              <a:spcBef>
                <a:spcPts val="600"/>
              </a:spcBef>
              <a:spcAft>
                <a:spcPts val="1200"/>
              </a:spcAft>
              <a:buFont typeface="+mj-lt"/>
              <a:buAutoNum type="arabicPeriod"/>
            </a:pPr>
            <a:r>
              <a:rPr lang="en-NZ" sz="2400" dirty="0">
                <a:latin typeface="Trebuchet MS" panose="020B0603020202020204" pitchFamily="34" charset="0"/>
                <a:ea typeface="Calibri" panose="020F0502020204030204" pitchFamily="34" charset="0"/>
                <a:cs typeface="Times New Roman" panose="02020603050405020304" pitchFamily="18" charset="0"/>
              </a:rPr>
              <a:t>Commissioning, hand over procedures and inspections </a:t>
            </a:r>
          </a:p>
          <a:p>
            <a:pPr marL="342900" indent="-342900">
              <a:spcBef>
                <a:spcPts val="600"/>
              </a:spcBef>
              <a:spcAft>
                <a:spcPts val="1200"/>
              </a:spcAft>
              <a:buFont typeface="+mj-lt"/>
              <a:buAutoNum type="arabicPeriod"/>
            </a:pPr>
            <a:r>
              <a:rPr lang="en-NZ" sz="2400" dirty="0">
                <a:latin typeface="Trebuchet MS" panose="020B0603020202020204" pitchFamily="34" charset="0"/>
                <a:ea typeface="Calibri" panose="020F0502020204030204" pitchFamily="34" charset="0"/>
                <a:cs typeface="Times New Roman" panose="02020603050405020304" pitchFamily="18" charset="0"/>
              </a:rPr>
              <a:t>Operations and Maintenance plans</a:t>
            </a:r>
          </a:p>
          <a:p>
            <a:pPr marL="342900" indent="-342900">
              <a:spcBef>
                <a:spcPts val="600"/>
              </a:spcBef>
              <a:spcAft>
                <a:spcPts val="1200"/>
              </a:spcAft>
              <a:buFont typeface="+mj-lt"/>
              <a:buAutoNum type="arabicPeriod"/>
            </a:pPr>
            <a:r>
              <a:rPr lang="en-NZ" sz="2400" dirty="0">
                <a:latin typeface="Trebuchet MS" panose="020B0603020202020204" pitchFamily="34" charset="0"/>
                <a:ea typeface="Calibri" panose="020F0502020204030204" pitchFamily="34" charset="0"/>
                <a:cs typeface="Times New Roman" panose="02020603050405020304" pitchFamily="18" charset="0"/>
              </a:rPr>
              <a:t>Online and mobile friendly access to code</a:t>
            </a:r>
          </a:p>
          <a:p>
            <a:pPr marL="342900" indent="-342900">
              <a:spcBef>
                <a:spcPts val="600"/>
              </a:spcBef>
              <a:spcAft>
                <a:spcPts val="1200"/>
              </a:spcAft>
              <a:buFont typeface="+mj-lt"/>
              <a:buAutoNum type="arabicPeriod"/>
            </a:pPr>
            <a:r>
              <a:rPr lang="en-NZ" sz="2400" dirty="0">
                <a:latin typeface="Trebuchet MS" panose="020B0603020202020204" pitchFamily="34" charset="0"/>
                <a:ea typeface="Calibri" panose="020F0502020204030204" pitchFamily="34" charset="0"/>
                <a:cs typeface="Times New Roman" panose="02020603050405020304" pitchFamily="18" charset="0"/>
              </a:rPr>
              <a:t>Drinking water reservoirs </a:t>
            </a:r>
            <a:r>
              <a:rPr lang="en-NZ" sz="1600" dirty="0">
                <a:latin typeface="Trebuchet MS" panose="020B0603020202020204" pitchFamily="34" charset="0"/>
                <a:ea typeface="Calibri" panose="020F0502020204030204" pitchFamily="34" charset="0"/>
                <a:cs typeface="Times New Roman" panose="02020603050405020304" pitchFamily="18" charset="0"/>
              </a:rPr>
              <a:t>(version 2) </a:t>
            </a:r>
          </a:p>
          <a:p>
            <a:pPr>
              <a:lnSpc>
                <a:spcPct val="100000"/>
              </a:lnSpc>
            </a:pPr>
            <a:endParaRPr lang="en-NZ" sz="2400" dirty="0">
              <a:latin typeface="Trebuchet MS" panose="020B0603020202020204" pitchFamily="34" charset="0"/>
              <a:cs typeface="Arial" panose="020B0604020202020204" pitchFamily="34" charset="0"/>
            </a:endParaRPr>
          </a:p>
        </p:txBody>
      </p:sp>
      <p:sp>
        <p:nvSpPr>
          <p:cNvPr id="24" name="Footer Placeholder 2">
            <a:extLst>
              <a:ext uri="{FF2B5EF4-FFF2-40B4-BE49-F238E27FC236}">
                <a16:creationId xmlns:a16="http://schemas.microsoft.com/office/drawing/2014/main" id="{938E81FA-1B63-4699-B4A5-4411AE1CB84C}"/>
              </a:ext>
            </a:extLst>
          </p:cNvPr>
          <p:cNvSpPr>
            <a:spLocks noGrp="1"/>
          </p:cNvSpPr>
          <p:nvPr>
            <p:ph type="ftr" sz="quarter" idx="3"/>
          </p:nvPr>
        </p:nvSpPr>
        <p:spPr>
          <a:xfrm>
            <a:off x="3724903" y="6515408"/>
            <a:ext cx="4114800" cy="365125"/>
          </a:xfrm>
        </p:spPr>
        <p:txBody>
          <a:bodyPr wrap="none" lIns="0" tIns="0" rIns="0" bIns="0"/>
          <a:lstStyle/>
          <a:p>
            <a:pPr algn="r"/>
            <a:r>
              <a:rPr lang="en-NZ" sz="1000" spc="100" dirty="0">
                <a:solidFill>
                  <a:srgbClr val="03B2C4"/>
                </a:solidFill>
                <a:latin typeface="Arial" panose="020B0604020202020204" pitchFamily="34" charset="0"/>
                <a:cs typeface="Arial" panose="020B0604020202020204" pitchFamily="34" charset="0"/>
              </a:rPr>
              <a:t>IN CONFIDENCE - NOT GOVERNMENT POLICY</a:t>
            </a:r>
          </a:p>
        </p:txBody>
      </p:sp>
    </p:spTree>
    <p:extLst>
      <p:ext uri="{BB962C8B-B14F-4D97-AF65-F5344CB8AC3E}">
        <p14:creationId xmlns:p14="http://schemas.microsoft.com/office/powerpoint/2010/main" val="524518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825775-56FC-44CC-9B29-02EA914A6CEF}"/>
              </a:ext>
            </a:extLst>
          </p:cNvPr>
          <p:cNvSpPr/>
          <p:nvPr/>
        </p:nvSpPr>
        <p:spPr>
          <a:xfrm>
            <a:off x="0" y="-9728"/>
            <a:ext cx="12192834" cy="6857995"/>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p>
        </p:txBody>
      </p:sp>
      <p:sp>
        <p:nvSpPr>
          <p:cNvPr id="11" name="Rectangle 10">
            <a:extLst>
              <a:ext uri="{FF2B5EF4-FFF2-40B4-BE49-F238E27FC236}">
                <a16:creationId xmlns:a16="http://schemas.microsoft.com/office/drawing/2014/main" id="{027A89EE-FF7B-412E-8ADB-86AA02F1B5DA}"/>
              </a:ext>
            </a:extLst>
          </p:cNvPr>
          <p:cNvSpPr/>
          <p:nvPr/>
        </p:nvSpPr>
        <p:spPr>
          <a:xfrm>
            <a:off x="6554824" y="5534025"/>
            <a:ext cx="2983923" cy="134581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14" name="Rectangle 13">
            <a:extLst>
              <a:ext uri="{FF2B5EF4-FFF2-40B4-BE49-F238E27FC236}">
                <a16:creationId xmlns:a16="http://schemas.microsoft.com/office/drawing/2014/main" id="{4907E39D-372D-4EC7-A6F6-960A7C577414}"/>
              </a:ext>
            </a:extLst>
          </p:cNvPr>
          <p:cNvSpPr/>
          <p:nvPr/>
        </p:nvSpPr>
        <p:spPr>
          <a:xfrm>
            <a:off x="9291096" y="5534025"/>
            <a:ext cx="2895600" cy="134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24" name="TextBox 23">
            <a:extLst>
              <a:ext uri="{FF2B5EF4-FFF2-40B4-BE49-F238E27FC236}">
                <a16:creationId xmlns:a16="http://schemas.microsoft.com/office/drawing/2014/main" id="{0BE1CA61-085E-4437-B7D8-BEE7963E581C}"/>
              </a:ext>
            </a:extLst>
          </p:cNvPr>
          <p:cNvSpPr txBox="1"/>
          <p:nvPr/>
        </p:nvSpPr>
        <p:spPr>
          <a:xfrm>
            <a:off x="6944091" y="5913912"/>
            <a:ext cx="2070781" cy="602986"/>
          </a:xfrm>
          <a:prstGeom prst="rect">
            <a:avLst/>
          </a:prstGeom>
          <a:noFill/>
        </p:spPr>
        <p:txBody>
          <a:bodyPr wrap="square" rtlCol="0">
            <a:spAutoFit/>
          </a:bodyPr>
          <a:lstStyle/>
          <a:p>
            <a:pPr>
              <a:lnSpc>
                <a:spcPts val="2100"/>
              </a:lnSpc>
            </a:pPr>
            <a:r>
              <a:rPr lang="en-NZ" sz="1350" b="1" dirty="0">
                <a:latin typeface="Arial" panose="020B0604020202020204" pitchFamily="34" charset="0"/>
                <a:cs typeface="Arial" panose="020B0604020202020204" pitchFamily="34" charset="0"/>
              </a:rPr>
              <a:t>IN CONFIDENCE</a:t>
            </a:r>
          </a:p>
          <a:p>
            <a:pPr>
              <a:lnSpc>
                <a:spcPts val="2100"/>
              </a:lnSpc>
            </a:pPr>
            <a:r>
              <a:rPr lang="en-NZ" sz="1350" dirty="0">
                <a:latin typeface="Arial" panose="020B0604020202020204" pitchFamily="34" charset="0"/>
                <a:cs typeface="Arial" panose="020B0604020202020204" pitchFamily="34" charset="0"/>
              </a:rPr>
              <a:t>Not Government Policy</a:t>
            </a:r>
          </a:p>
        </p:txBody>
      </p:sp>
      <p:sp>
        <p:nvSpPr>
          <p:cNvPr id="30" name="TextBox 29">
            <a:extLst>
              <a:ext uri="{FF2B5EF4-FFF2-40B4-BE49-F238E27FC236}">
                <a16:creationId xmlns:a16="http://schemas.microsoft.com/office/drawing/2014/main" id="{7AD1A4D4-F0A9-42B1-A633-9FBDBBDA4853}"/>
              </a:ext>
            </a:extLst>
          </p:cNvPr>
          <p:cNvSpPr txBox="1"/>
          <p:nvPr/>
        </p:nvSpPr>
        <p:spPr>
          <a:xfrm>
            <a:off x="0" y="2413995"/>
            <a:ext cx="12186695" cy="1708160"/>
          </a:xfrm>
          <a:prstGeom prst="rect">
            <a:avLst/>
          </a:prstGeom>
          <a:noFill/>
        </p:spPr>
        <p:txBody>
          <a:bodyPr wrap="square" rtlCol="0">
            <a:spAutoFit/>
          </a:bodyPr>
          <a:lstStyle/>
          <a:p>
            <a:pPr algn="ctr"/>
            <a:r>
              <a:rPr lang="en-NZ" sz="3500" b="1" dirty="0">
                <a:solidFill>
                  <a:schemeClr val="bg1"/>
                </a:solidFill>
                <a:latin typeface="Arial" panose="020B0604020202020204" pitchFamily="34" charset="0"/>
                <a:cs typeface="Arial" panose="020B0604020202020204" pitchFamily="34" charset="0"/>
              </a:rPr>
              <a:t>For more information</a:t>
            </a:r>
          </a:p>
          <a:p>
            <a:pPr algn="ctr"/>
            <a:r>
              <a:rPr lang="en-NZ" sz="3500" dirty="0">
                <a:solidFill>
                  <a:schemeClr val="bg1"/>
                </a:solidFill>
                <a:latin typeface="Abadi Extra Light" panose="020B0204020104020204" pitchFamily="34" charset="0"/>
                <a:cs typeface="Arial" panose="020B0604020202020204" pitchFamily="34" charset="0"/>
              </a:rPr>
              <a:t>www.dia.govt.nz/Three-Waters-Reform-Programme</a:t>
            </a:r>
          </a:p>
          <a:p>
            <a:pPr algn="ctr"/>
            <a:r>
              <a:rPr lang="en-NZ" sz="3500" dirty="0">
                <a:solidFill>
                  <a:schemeClr val="bg1"/>
                </a:solidFill>
                <a:latin typeface="Abadi Extra Light" panose="020B0204020104020204" pitchFamily="34" charset="0"/>
                <a:cs typeface="Arial" panose="020B0604020202020204" pitchFamily="34" charset="0"/>
              </a:rPr>
              <a:t>Email: ThreeWatersTransition@dia.govt.nz</a:t>
            </a:r>
            <a:endParaRPr lang="en-NZ" sz="3500" dirty="0">
              <a:solidFill>
                <a:schemeClr val="bg1"/>
              </a:solidFill>
              <a:latin typeface="Arial" panose="020B0604020202020204" pitchFamily="34" charset="0"/>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BDCD09DD-3FAF-494D-B04B-70D42F116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3428" y="5913913"/>
            <a:ext cx="2202613" cy="594621"/>
          </a:xfrm>
          <a:prstGeom prst="rect">
            <a:avLst/>
          </a:prstGeom>
        </p:spPr>
      </p:pic>
    </p:spTree>
    <p:extLst>
      <p:ext uri="{BB962C8B-B14F-4D97-AF65-F5344CB8AC3E}">
        <p14:creationId xmlns:p14="http://schemas.microsoft.com/office/powerpoint/2010/main" val="214054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825775-56FC-44CC-9B29-02EA914A6CEF}"/>
              </a:ext>
            </a:extLst>
          </p:cNvPr>
          <p:cNvSpPr/>
          <p:nvPr/>
        </p:nvSpPr>
        <p:spPr>
          <a:xfrm>
            <a:off x="6432242" y="857252"/>
            <a:ext cx="4249844" cy="4150514"/>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4"/>
          </a:p>
        </p:txBody>
      </p:sp>
      <p:sp>
        <p:nvSpPr>
          <p:cNvPr id="14" name="Rectangle 13">
            <a:extLst>
              <a:ext uri="{FF2B5EF4-FFF2-40B4-BE49-F238E27FC236}">
                <a16:creationId xmlns:a16="http://schemas.microsoft.com/office/drawing/2014/main" id="{4907E39D-372D-4EC7-A6F6-960A7C577414}"/>
              </a:ext>
            </a:extLst>
          </p:cNvPr>
          <p:cNvSpPr/>
          <p:nvPr/>
        </p:nvSpPr>
        <p:spPr>
          <a:xfrm>
            <a:off x="8499034" y="5007771"/>
            <a:ext cx="2189764" cy="99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4">
              <a:solidFill>
                <a:schemeClr val="tx1"/>
              </a:solidFill>
            </a:endParaRPr>
          </a:p>
        </p:txBody>
      </p:sp>
      <p:sp>
        <p:nvSpPr>
          <p:cNvPr id="5" name="TextBox 4"/>
          <p:cNvSpPr txBox="1"/>
          <p:nvPr/>
        </p:nvSpPr>
        <p:spPr>
          <a:xfrm>
            <a:off x="2056386" y="2629402"/>
            <a:ext cx="3111359" cy="461665"/>
          </a:xfrm>
          <a:prstGeom prst="rect">
            <a:avLst/>
          </a:prstGeom>
          <a:noFill/>
        </p:spPr>
        <p:txBody>
          <a:bodyPr wrap="square" rtlCol="0">
            <a:spAutoFit/>
          </a:bodyPr>
          <a:lstStyle/>
          <a:p>
            <a:endParaRPr lang="en-NZ" sz="1200" dirty="0">
              <a:latin typeface="Arial" panose="020B0604020202020204" pitchFamily="34" charset="0"/>
              <a:cs typeface="Arial" panose="020B0604020202020204" pitchFamily="34" charset="0"/>
            </a:endParaRPr>
          </a:p>
          <a:p>
            <a:r>
              <a:rPr lang="en-NZ" sz="1200" dirty="0"/>
              <a:t>Water New Zealand Workshop</a:t>
            </a:r>
          </a:p>
        </p:txBody>
      </p:sp>
      <p:grpSp>
        <p:nvGrpSpPr>
          <p:cNvPr id="6" name="Group 5"/>
          <p:cNvGrpSpPr/>
          <p:nvPr/>
        </p:nvGrpSpPr>
        <p:grpSpPr>
          <a:xfrm>
            <a:off x="2066838" y="2608468"/>
            <a:ext cx="2122766" cy="648080"/>
            <a:chOff x="579351" y="1651463"/>
            <a:chExt cx="10799849" cy="1152142"/>
          </a:xfrm>
        </p:grpSpPr>
        <p:cxnSp>
          <p:nvCxnSpPr>
            <p:cNvPr id="7" name="Straight Connector 6"/>
            <p:cNvCxnSpPr/>
            <p:nvPr/>
          </p:nvCxnSpPr>
          <p:spPr>
            <a:xfrm flipH="1">
              <a:off x="579351" y="1651463"/>
              <a:ext cx="10799849"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79351" y="2803605"/>
              <a:ext cx="10799849"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056386" y="3349819"/>
            <a:ext cx="1551980" cy="185564"/>
          </a:xfrm>
          <a:prstGeom prst="rect">
            <a:avLst/>
          </a:prstGeom>
          <a:noFill/>
        </p:spPr>
        <p:txBody>
          <a:bodyPr wrap="square" rtlCol="0">
            <a:spAutoFit/>
          </a:bodyPr>
          <a:lstStyle/>
          <a:p>
            <a:pPr>
              <a:lnSpc>
                <a:spcPts val="647"/>
              </a:lnSpc>
              <a:spcAft>
                <a:spcPts val="450"/>
              </a:spcAft>
            </a:pPr>
            <a:r>
              <a:rPr lang="en-NZ" sz="1050" b="1" dirty="0">
                <a:solidFill>
                  <a:srgbClr val="03B2C4"/>
                </a:solidFill>
                <a:latin typeface="Univers LT Std 45 Light" panose="020B0403020202020204" pitchFamily="34" charset="0"/>
              </a:rPr>
              <a:t>February 2022</a:t>
            </a:r>
            <a:endParaRPr lang="en-NZ" sz="1050" dirty="0">
              <a:solidFill>
                <a:srgbClr val="03B2C4"/>
              </a:solidFill>
              <a:latin typeface="Univers LT Std 45 Light" panose="020B0403020202020204" pitchFamily="34" charset="0"/>
            </a:endParaRPr>
          </a:p>
        </p:txBody>
      </p:sp>
      <p:sp>
        <p:nvSpPr>
          <p:cNvPr id="24" name="TextBox 23">
            <a:extLst>
              <a:ext uri="{FF2B5EF4-FFF2-40B4-BE49-F238E27FC236}">
                <a16:creationId xmlns:a16="http://schemas.microsoft.com/office/drawing/2014/main" id="{0BE1CA61-085E-4437-B7D8-BEE7963E581C}"/>
              </a:ext>
            </a:extLst>
          </p:cNvPr>
          <p:cNvSpPr txBox="1"/>
          <p:nvPr/>
        </p:nvSpPr>
        <p:spPr>
          <a:xfrm>
            <a:off x="6732071" y="5292685"/>
            <a:ext cx="1553086" cy="481029"/>
          </a:xfrm>
          <a:prstGeom prst="rect">
            <a:avLst/>
          </a:prstGeom>
          <a:noFill/>
        </p:spPr>
        <p:txBody>
          <a:bodyPr wrap="square" rtlCol="0">
            <a:spAutoFit/>
          </a:bodyPr>
          <a:lstStyle/>
          <a:p>
            <a:pPr>
              <a:lnSpc>
                <a:spcPts val="1575"/>
              </a:lnSpc>
            </a:pPr>
            <a:r>
              <a:rPr lang="en-NZ" sz="1014" b="1">
                <a:latin typeface="Arial" panose="020B0604020202020204" pitchFamily="34" charset="0"/>
                <a:cs typeface="Arial" panose="020B0604020202020204" pitchFamily="34" charset="0"/>
              </a:rPr>
              <a:t>IN CONFIDENCE</a:t>
            </a:r>
          </a:p>
          <a:p>
            <a:pPr>
              <a:lnSpc>
                <a:spcPts val="1575"/>
              </a:lnSpc>
            </a:pPr>
            <a:r>
              <a:rPr lang="en-NZ" sz="1014">
                <a:latin typeface="Arial" panose="020B0604020202020204" pitchFamily="34" charset="0"/>
                <a:cs typeface="Arial" panose="020B0604020202020204" pitchFamily="34" charset="0"/>
              </a:rPr>
              <a:t>Not Government Policy</a:t>
            </a:r>
          </a:p>
        </p:txBody>
      </p:sp>
      <p:sp>
        <p:nvSpPr>
          <p:cNvPr id="30" name="TextBox 29">
            <a:extLst>
              <a:ext uri="{FF2B5EF4-FFF2-40B4-BE49-F238E27FC236}">
                <a16:creationId xmlns:a16="http://schemas.microsoft.com/office/drawing/2014/main" id="{7AD1A4D4-F0A9-42B1-A633-9FBDBBDA4853}"/>
              </a:ext>
            </a:extLst>
          </p:cNvPr>
          <p:cNvSpPr txBox="1"/>
          <p:nvPr/>
        </p:nvSpPr>
        <p:spPr>
          <a:xfrm>
            <a:off x="6732071" y="2002104"/>
            <a:ext cx="3695291" cy="1762021"/>
          </a:xfrm>
          <a:prstGeom prst="rect">
            <a:avLst/>
          </a:prstGeom>
          <a:noFill/>
        </p:spPr>
        <p:txBody>
          <a:bodyPr wrap="square" rtlCol="0">
            <a:spAutoFit/>
          </a:bodyPr>
          <a:lstStyle/>
          <a:p>
            <a:r>
              <a:rPr lang="en-NZ" sz="2800" dirty="0"/>
              <a:t>People and Workforce Workstream </a:t>
            </a:r>
          </a:p>
          <a:p>
            <a:r>
              <a:rPr lang="en-NZ" sz="2625" b="1" dirty="0">
                <a:solidFill>
                  <a:schemeClr val="bg1"/>
                </a:solidFill>
                <a:latin typeface="Arial" panose="020B0604020202020204" pitchFamily="34" charset="0"/>
                <a:cs typeface="Arial" panose="020B0604020202020204" pitchFamily="34" charset="0"/>
              </a:rPr>
              <a:t>National Transition Unit</a:t>
            </a:r>
          </a:p>
        </p:txBody>
      </p:sp>
      <p:sp>
        <p:nvSpPr>
          <p:cNvPr id="15" name="Rectangle 14">
            <a:extLst>
              <a:ext uri="{FF2B5EF4-FFF2-40B4-BE49-F238E27FC236}">
                <a16:creationId xmlns:a16="http://schemas.microsoft.com/office/drawing/2014/main" id="{21A1E616-3541-4D23-B183-6CF41EFD7673}"/>
              </a:ext>
            </a:extLst>
          </p:cNvPr>
          <p:cNvSpPr/>
          <p:nvPr/>
        </p:nvSpPr>
        <p:spPr>
          <a:xfrm>
            <a:off x="6432241" y="5000700"/>
            <a:ext cx="2056916" cy="1000050"/>
          </a:xfrm>
          <a:prstGeom prst="rect">
            <a:avLst/>
          </a:prstGeom>
          <a:solidFill>
            <a:srgbClr val="03B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588"/>
          </a:p>
        </p:txBody>
      </p:sp>
      <p:pic>
        <p:nvPicPr>
          <p:cNvPr id="13" name="Picture 12" descr="A close up of a logo&#10;&#10;Description automatically generated">
            <a:extLst>
              <a:ext uri="{FF2B5EF4-FFF2-40B4-BE49-F238E27FC236}">
                <a16:creationId xmlns:a16="http://schemas.microsoft.com/office/drawing/2014/main" id="{5FDB1A56-87DD-4BBC-8825-48E6FEB5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071" y="5292685"/>
            <a:ext cx="1651960" cy="445966"/>
          </a:xfrm>
          <a:prstGeom prst="rect">
            <a:avLst/>
          </a:prstGeom>
        </p:spPr>
      </p:pic>
    </p:spTree>
    <p:extLst>
      <p:ext uri="{BB962C8B-B14F-4D97-AF65-F5344CB8AC3E}">
        <p14:creationId xmlns:p14="http://schemas.microsoft.com/office/powerpoint/2010/main" val="195666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2617-47EC-4C5F-BF15-656C18BDD0A1}"/>
              </a:ext>
            </a:extLst>
          </p:cNvPr>
          <p:cNvSpPr>
            <a:spLocks noGrp="1"/>
          </p:cNvSpPr>
          <p:nvPr>
            <p:ph type="title"/>
          </p:nvPr>
        </p:nvSpPr>
        <p:spPr/>
        <p:txBody>
          <a:bodyPr/>
          <a:lstStyle/>
          <a:p>
            <a:r>
              <a:rPr lang="en-NZ" dirty="0"/>
              <a:t>High-level timeline</a:t>
            </a:r>
          </a:p>
        </p:txBody>
      </p:sp>
      <p:graphicFrame>
        <p:nvGraphicFramePr>
          <p:cNvPr id="4" name="Content Placeholder 2" descr="SmartArt timeline graphic placeholder">
            <a:extLst>
              <a:ext uri="{FF2B5EF4-FFF2-40B4-BE49-F238E27FC236}">
                <a16:creationId xmlns:a16="http://schemas.microsoft.com/office/drawing/2014/main" id="{E9D6F05C-3EE7-4A5C-9383-F1BA5FB3C607}"/>
              </a:ext>
            </a:extLst>
          </p:cNvPr>
          <p:cNvGraphicFramePr/>
          <p:nvPr>
            <p:extLst>
              <p:ext uri="{D42A27DB-BD31-4B8C-83A1-F6EECF244321}">
                <p14:modId xmlns:p14="http://schemas.microsoft.com/office/powerpoint/2010/main" val="1349467692"/>
              </p:ext>
            </p:extLst>
          </p:nvPr>
        </p:nvGraphicFramePr>
        <p:xfrm>
          <a:off x="137857" y="2159000"/>
          <a:ext cx="10906125" cy="3400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78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1054124" y="953432"/>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extBox 13">
            <a:extLst>
              <a:ext uri="{FF2B5EF4-FFF2-40B4-BE49-F238E27FC236}">
                <a16:creationId xmlns:a16="http://schemas.microsoft.com/office/drawing/2014/main" id="{E1371FA3-24C2-4C5D-9BB4-331C5750FED1}"/>
              </a:ext>
            </a:extLst>
          </p:cNvPr>
          <p:cNvSpPr txBox="1"/>
          <p:nvPr/>
        </p:nvSpPr>
        <p:spPr>
          <a:xfrm rot="16200000">
            <a:off x="-2191140" y="2557808"/>
            <a:ext cx="5061428" cy="338554"/>
          </a:xfrm>
          <a:prstGeom prst="rect">
            <a:avLst/>
          </a:prstGeom>
          <a:noFill/>
        </p:spPr>
        <p:txBody>
          <a:bodyPr wrap="square" rtlCol="0">
            <a:spAutoFit/>
          </a:bodyPr>
          <a:lstStyle/>
          <a:p>
            <a:pPr algn="r"/>
            <a:r>
              <a:rPr lang="en-NZ" sz="1600" b="1" dirty="0">
                <a:solidFill>
                  <a:schemeClr val="lt1"/>
                </a:solidFill>
                <a:latin typeface="Arial"/>
                <a:ea typeface="Arial"/>
                <a:cs typeface="Arial"/>
                <a:sym typeface="Arial"/>
              </a:rPr>
              <a:t>People and workforce</a:t>
            </a:r>
            <a:endParaRPr lang="en-NZ" sz="1600"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5" y="352568"/>
            <a:ext cx="8271328"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A people-centred transition</a:t>
            </a: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30</a:t>
            </a:fld>
            <a:endParaRPr lang="en-US" dirty="0">
              <a:latin typeface="Abadi Extra Light" panose="020B0204020104020204" pitchFamily="34" charset="0"/>
            </a:endParaRPr>
          </a:p>
        </p:txBody>
      </p:sp>
      <p:sp>
        <p:nvSpPr>
          <p:cNvPr id="3" name="Rectangle 2">
            <a:extLst>
              <a:ext uri="{FF2B5EF4-FFF2-40B4-BE49-F238E27FC236}">
                <a16:creationId xmlns:a16="http://schemas.microsoft.com/office/drawing/2014/main" id="{833FCEFB-FB3C-43F8-B088-A7CB650CA939}"/>
              </a:ext>
            </a:extLst>
          </p:cNvPr>
          <p:cNvSpPr/>
          <p:nvPr/>
        </p:nvSpPr>
        <p:spPr>
          <a:xfrm>
            <a:off x="838200" y="1089915"/>
            <a:ext cx="10376625" cy="4524315"/>
          </a:xfrm>
          <a:prstGeom prst="rect">
            <a:avLst/>
          </a:prstGeom>
        </p:spPr>
        <p:txBody>
          <a:bodyPr wrap="square">
            <a:spAutoFit/>
          </a:bodyPr>
          <a:lstStyle/>
          <a:p>
            <a:r>
              <a:rPr lang="en-NZ" dirty="0"/>
              <a:t>The Three Waters National Transition Unit has been established to:</a:t>
            </a:r>
          </a:p>
          <a:p>
            <a:endParaRPr lang="en-NZ" dirty="0"/>
          </a:p>
          <a:p>
            <a:pPr marL="285750" indent="-285750">
              <a:buFont typeface="Arial" panose="020B0604020202020204" pitchFamily="34" charset="0"/>
              <a:buChar char="•"/>
            </a:pPr>
            <a:r>
              <a:rPr lang="en-NZ" dirty="0"/>
              <a:t>Ensure a smooth and effective transition to the new water services entities through completion of transition activities.</a:t>
            </a:r>
          </a:p>
          <a:p>
            <a:pPr marL="285750" indent="-285750">
              <a:buFont typeface="Arial" panose="020B0604020202020204" pitchFamily="34" charset="0"/>
              <a:buChar char="•"/>
            </a:pPr>
            <a:r>
              <a:rPr lang="en-NZ" dirty="0"/>
              <a:t>Ensure the new entities are able to commence their operations successfully, while managing risks and minimising the disruption to consumers. </a:t>
            </a:r>
          </a:p>
          <a:p>
            <a:pPr marL="285750" indent="-285750">
              <a:buFont typeface="Arial" panose="020B0604020202020204" pitchFamily="34" charset="0"/>
              <a:buChar char="•"/>
            </a:pPr>
            <a:r>
              <a:rPr lang="en-NZ" dirty="0"/>
              <a:t>Leverage the transition for strategic transformation opportunities.</a:t>
            </a:r>
          </a:p>
          <a:p>
            <a:endParaRPr lang="en-NZ" dirty="0"/>
          </a:p>
          <a:p>
            <a:r>
              <a:rPr lang="en-NZ" dirty="0"/>
              <a:t>Improving outcomes for the water itself (te mana o te wai), and the environments and communities that depend on it, will depend significantly on the people who govern, lead, work for and partner with the four Water Services Entities.</a:t>
            </a:r>
          </a:p>
          <a:p>
            <a:endParaRPr lang="en-NZ" dirty="0"/>
          </a:p>
          <a:p>
            <a:r>
              <a:rPr lang="en-NZ" dirty="0"/>
              <a:t>The workforce principles outlined by the Government are core to the </a:t>
            </a:r>
            <a:r>
              <a:rPr lang="en-NZ" dirty="0" err="1"/>
              <a:t>kaupapa</a:t>
            </a:r>
            <a:r>
              <a:rPr lang="en-NZ" dirty="0"/>
              <a:t> of the NTU - placing the people who work in local government water service delivery at the centre of transition.</a:t>
            </a:r>
          </a:p>
          <a:p>
            <a:endParaRPr lang="en-NZ" dirty="0"/>
          </a:p>
          <a:p>
            <a:r>
              <a:rPr lang="en-NZ" dirty="0"/>
              <a:t>Their wellbeing is paramount, and their engagement across the transition process is essential.</a:t>
            </a:r>
          </a:p>
        </p:txBody>
      </p:sp>
    </p:spTree>
    <p:extLst>
      <p:ext uri="{BB962C8B-B14F-4D97-AF65-F5344CB8AC3E}">
        <p14:creationId xmlns:p14="http://schemas.microsoft.com/office/powerpoint/2010/main" val="1144522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1054124" y="953432"/>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extBox 13">
            <a:extLst>
              <a:ext uri="{FF2B5EF4-FFF2-40B4-BE49-F238E27FC236}">
                <a16:creationId xmlns:a16="http://schemas.microsoft.com/office/drawing/2014/main" id="{E1371FA3-24C2-4C5D-9BB4-331C5750FED1}"/>
              </a:ext>
            </a:extLst>
          </p:cNvPr>
          <p:cNvSpPr txBox="1"/>
          <p:nvPr/>
        </p:nvSpPr>
        <p:spPr>
          <a:xfrm rot="16200000">
            <a:off x="-2191140" y="2557808"/>
            <a:ext cx="5061428" cy="338554"/>
          </a:xfrm>
          <a:prstGeom prst="rect">
            <a:avLst/>
          </a:prstGeom>
          <a:noFill/>
        </p:spPr>
        <p:txBody>
          <a:bodyPr wrap="square" rtlCol="0">
            <a:spAutoFit/>
          </a:bodyPr>
          <a:lstStyle/>
          <a:p>
            <a:pPr algn="r"/>
            <a:r>
              <a:rPr lang="en-NZ" sz="1600" b="1" dirty="0">
                <a:solidFill>
                  <a:schemeClr val="lt1"/>
                </a:solidFill>
                <a:latin typeface="Arial"/>
                <a:ea typeface="Arial"/>
                <a:cs typeface="Arial"/>
                <a:sym typeface="Arial"/>
              </a:rPr>
              <a:t>People and workforce</a:t>
            </a:r>
            <a:endParaRPr lang="en-NZ" sz="1600"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5" y="352568"/>
            <a:ext cx="8271328"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People &amp; Workforce Workstream</a:t>
            </a: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31</a:t>
            </a:fld>
            <a:endParaRPr lang="en-US" dirty="0">
              <a:latin typeface="Abadi Extra Light" panose="020B0204020104020204" pitchFamily="34" charset="0"/>
            </a:endParaRPr>
          </a:p>
        </p:txBody>
      </p:sp>
      <p:sp>
        <p:nvSpPr>
          <p:cNvPr id="3" name="Rectangle 2">
            <a:extLst>
              <a:ext uri="{FF2B5EF4-FFF2-40B4-BE49-F238E27FC236}">
                <a16:creationId xmlns:a16="http://schemas.microsoft.com/office/drawing/2014/main" id="{833FCEFB-FB3C-43F8-B088-A7CB650CA939}"/>
              </a:ext>
            </a:extLst>
          </p:cNvPr>
          <p:cNvSpPr/>
          <p:nvPr/>
        </p:nvSpPr>
        <p:spPr>
          <a:xfrm>
            <a:off x="838200" y="1089915"/>
            <a:ext cx="10376625" cy="3416320"/>
          </a:xfrm>
          <a:prstGeom prst="rect">
            <a:avLst/>
          </a:prstGeom>
        </p:spPr>
        <p:txBody>
          <a:bodyPr wrap="square">
            <a:spAutoFit/>
          </a:bodyPr>
          <a:lstStyle/>
          <a:p>
            <a:r>
              <a:rPr lang="en-NZ" dirty="0"/>
              <a:t>In line with this purpose, the people &amp; workforce workstream will:</a:t>
            </a:r>
          </a:p>
          <a:p>
            <a:endParaRPr lang="en-NZ" dirty="0"/>
          </a:p>
          <a:p>
            <a:pPr marL="285750" indent="-285750">
              <a:buFont typeface="Arial" panose="020B0604020202020204" pitchFamily="34" charset="0"/>
              <a:buChar char="•"/>
            </a:pPr>
            <a:r>
              <a:rPr lang="en-NZ" dirty="0"/>
              <a:t>Undertake workforce analysis and planning required to enable a smooth and effective transition. </a:t>
            </a:r>
          </a:p>
          <a:p>
            <a:pPr marL="285750" indent="-285750">
              <a:buFont typeface="Arial" panose="020B0604020202020204" pitchFamily="34" charset="0"/>
              <a:buChar char="•"/>
            </a:pPr>
            <a:r>
              <a:rPr lang="en-NZ" dirty="0"/>
              <a:t>Manage the allocation of activities between the NTU and establishment entities, deliver the activities allocated to the NTU, and oversee the delivery of activities allocated to the entities. </a:t>
            </a:r>
          </a:p>
          <a:p>
            <a:pPr marL="285750" indent="-285750">
              <a:buFont typeface="Arial" panose="020B0604020202020204" pitchFamily="34" charset="0"/>
              <a:buChar char="•"/>
            </a:pPr>
            <a:r>
              <a:rPr lang="en-NZ" dirty="0"/>
              <a:t>Have primary responsibility for the delivery of organisational design of the entities and the establishment of terms and conditions of employment through collective bargaining and the standardisation of individual employment agreements. </a:t>
            </a:r>
          </a:p>
          <a:p>
            <a:pPr marL="285750" indent="-285750">
              <a:buFont typeface="Arial" panose="020B0604020202020204" pitchFamily="34" charset="0"/>
              <a:buChar char="•"/>
            </a:pPr>
            <a:r>
              <a:rPr lang="en-NZ" dirty="0"/>
              <a:t>Hold the relationship with unions and engagement with staff affected by the transition. </a:t>
            </a:r>
          </a:p>
          <a:p>
            <a:pPr marL="285750" indent="-285750">
              <a:buFont typeface="Arial" panose="020B0604020202020204" pitchFamily="34" charset="0"/>
              <a:buChar char="•"/>
            </a:pPr>
            <a:r>
              <a:rPr lang="en-NZ" dirty="0"/>
              <a:t>Work closely with local government organisations (as current employers), unions and the existing workforce on the transition activities, staff retention and wellbeing. </a:t>
            </a:r>
          </a:p>
          <a:p>
            <a:endParaRPr lang="en-NZ" dirty="0"/>
          </a:p>
        </p:txBody>
      </p:sp>
    </p:spTree>
    <p:extLst>
      <p:ext uri="{BB962C8B-B14F-4D97-AF65-F5344CB8AC3E}">
        <p14:creationId xmlns:p14="http://schemas.microsoft.com/office/powerpoint/2010/main" val="2145455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1054124" y="953432"/>
            <a:ext cx="10452841" cy="685800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extBox 13">
            <a:extLst>
              <a:ext uri="{FF2B5EF4-FFF2-40B4-BE49-F238E27FC236}">
                <a16:creationId xmlns:a16="http://schemas.microsoft.com/office/drawing/2014/main" id="{E1371FA3-24C2-4C5D-9BB4-331C5750FED1}"/>
              </a:ext>
            </a:extLst>
          </p:cNvPr>
          <p:cNvSpPr txBox="1"/>
          <p:nvPr/>
        </p:nvSpPr>
        <p:spPr>
          <a:xfrm rot="16200000">
            <a:off x="-2191140" y="2557808"/>
            <a:ext cx="5061428" cy="338554"/>
          </a:xfrm>
          <a:prstGeom prst="rect">
            <a:avLst/>
          </a:prstGeom>
          <a:noFill/>
        </p:spPr>
        <p:txBody>
          <a:bodyPr wrap="square" rtlCol="0">
            <a:spAutoFit/>
          </a:bodyPr>
          <a:lstStyle/>
          <a:p>
            <a:pPr algn="r"/>
            <a:r>
              <a:rPr lang="en-NZ" sz="1600" b="1" dirty="0">
                <a:solidFill>
                  <a:schemeClr val="lt1"/>
                </a:solidFill>
                <a:latin typeface="Arial"/>
                <a:ea typeface="Arial"/>
                <a:cs typeface="Arial"/>
                <a:sym typeface="Arial"/>
              </a:rPr>
              <a:t>People and workforce</a:t>
            </a:r>
            <a:endParaRPr lang="en-NZ" sz="1600"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4" y="352568"/>
            <a:ext cx="9565857"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Organisational design and roles in the Water Service Entities</a:t>
            </a: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32</a:t>
            </a:fld>
            <a:endParaRPr lang="en-US" dirty="0">
              <a:latin typeface="Abadi Extra Light" panose="020B0204020104020204" pitchFamily="34" charset="0"/>
            </a:endParaRPr>
          </a:p>
        </p:txBody>
      </p:sp>
      <p:sp>
        <p:nvSpPr>
          <p:cNvPr id="3" name="Rectangle 2">
            <a:extLst>
              <a:ext uri="{FF2B5EF4-FFF2-40B4-BE49-F238E27FC236}">
                <a16:creationId xmlns:a16="http://schemas.microsoft.com/office/drawing/2014/main" id="{833FCEFB-FB3C-43F8-B088-A7CB650CA939}"/>
              </a:ext>
            </a:extLst>
          </p:cNvPr>
          <p:cNvSpPr/>
          <p:nvPr/>
        </p:nvSpPr>
        <p:spPr>
          <a:xfrm>
            <a:off x="838200" y="1089915"/>
            <a:ext cx="10376625" cy="9510296"/>
          </a:xfrm>
          <a:prstGeom prst="rect">
            <a:avLst/>
          </a:prstGeom>
        </p:spPr>
        <p:txBody>
          <a:bodyPr wrap="square">
            <a:spAutoFit/>
          </a:bodyPr>
          <a:lstStyle/>
          <a:p>
            <a:pPr marL="285750" indent="-285750">
              <a:buFont typeface="Arial" panose="020B0604020202020204" pitchFamily="34" charset="0"/>
              <a:buChar char="•"/>
            </a:pPr>
            <a:r>
              <a:rPr lang="en-NZ" dirty="0"/>
              <a:t>The organisational structure of the WSEs will include all current roles that “primarily undertake functions that will be transferred to the entities” and are not senior managers</a:t>
            </a:r>
          </a:p>
          <a:p>
            <a:pPr marL="285750" indent="-285750">
              <a:buFont typeface="Arial" panose="020B0604020202020204" pitchFamily="34" charset="0"/>
              <a:buChar char="•"/>
            </a:pPr>
            <a:r>
              <a:rPr lang="en-NZ" dirty="0"/>
              <a:t>The design of the senior management structure and detailed design of the WSEs will be led by the NTU</a:t>
            </a:r>
          </a:p>
          <a:p>
            <a:pPr marL="285750" indent="-285750">
              <a:buFont typeface="Arial" panose="020B0604020202020204" pitchFamily="34" charset="0"/>
              <a:buChar char="•"/>
            </a:pPr>
            <a:r>
              <a:rPr lang="en-NZ" dirty="0"/>
              <a:t>Detailed design will focus on:</a:t>
            </a:r>
          </a:p>
          <a:p>
            <a:pPr marL="742950" lvl="1" indent="-285750">
              <a:buFont typeface="Arial" panose="020B0604020202020204" pitchFamily="34" charset="0"/>
              <a:buChar char="•"/>
            </a:pPr>
            <a:r>
              <a:rPr lang="en-NZ" dirty="0"/>
              <a:t>The work that is currently undertaken by staff whose role is “partially water” with roles included to undertake this work</a:t>
            </a:r>
          </a:p>
          <a:p>
            <a:pPr marL="742950" lvl="1" indent="-285750">
              <a:buFont typeface="Arial" panose="020B0604020202020204" pitchFamily="34" charset="0"/>
              <a:buChar char="•"/>
            </a:pPr>
            <a:r>
              <a:rPr lang="en-NZ" dirty="0"/>
              <a:t>Additional functions and capabilities arising from the reform and the transformation strategy that are identified as priorities</a:t>
            </a:r>
          </a:p>
          <a:p>
            <a:pPr marL="285750" indent="-285750">
              <a:buFont typeface="Arial" panose="020B0604020202020204" pitchFamily="34" charset="0"/>
              <a:buChar char="•"/>
            </a:pPr>
            <a:r>
              <a:rPr lang="en-NZ" dirty="0"/>
              <a:t>There will be wide engagement on organisational design, including opportunities for the active participation of staff whose roles are affected by the change</a:t>
            </a:r>
          </a:p>
          <a:p>
            <a:pPr marL="285750" indent="-285750">
              <a:buFont typeface="Arial" panose="020B0604020202020204" pitchFamily="34" charset="0"/>
              <a:buChar char="•"/>
            </a:pPr>
            <a:r>
              <a:rPr lang="en-NZ" dirty="0"/>
              <a:t>This process will require significant cooperation with councils and CCO employers to:</a:t>
            </a:r>
          </a:p>
          <a:p>
            <a:pPr marL="742950" lvl="1" indent="-285750">
              <a:buFont typeface="Arial" panose="020B0604020202020204" pitchFamily="34" charset="0"/>
              <a:buChar char="•"/>
            </a:pPr>
            <a:r>
              <a:rPr lang="en-NZ" dirty="0"/>
              <a:t>Ensure the process is informed by accurate data </a:t>
            </a:r>
          </a:p>
          <a:p>
            <a:pPr marL="742950" lvl="1" indent="-285750">
              <a:buFont typeface="Arial" panose="020B0604020202020204" pitchFamily="34" charset="0"/>
              <a:buChar char="•"/>
            </a:pPr>
            <a:r>
              <a:rPr lang="en-NZ" dirty="0"/>
              <a:t>Enable staff affected by the change to have a say in the change</a:t>
            </a:r>
          </a:p>
          <a:p>
            <a:pPr marL="742950" lvl="1" indent="-285750">
              <a:buFont typeface="Arial" panose="020B0604020202020204" pitchFamily="34" charset="0"/>
              <a:buChar char="•"/>
            </a:pPr>
            <a:r>
              <a:rPr lang="en-NZ" dirty="0"/>
              <a:t>Achieve the aim of giving staff clarity about how their role is affected and their opportunities in the entities as early as possible </a:t>
            </a:r>
          </a:p>
          <a:p>
            <a:pPr marL="742950" lvl="1" indent="-285750">
              <a:buFont typeface="Arial" panose="020B0604020202020204" pitchFamily="34" charset="0"/>
              <a:buChar char="•"/>
            </a:pPr>
            <a:r>
              <a:rPr lang="en-NZ" dirty="0"/>
              <a:t>Prioritise staff wellbeing throughout the change</a:t>
            </a:r>
          </a:p>
          <a:p>
            <a:pPr marL="285750" indent="-285750">
              <a:buFont typeface="Arial" panose="020B0604020202020204" pitchFamily="34" charset="0"/>
              <a:buChar char="•"/>
            </a:pPr>
            <a:r>
              <a:rPr lang="en-NZ" dirty="0"/>
              <a:t>The immediate priority is to gather information needed to prepare for change, hence the recent People &amp; Workforce information request; and to establish the relationships on which </a:t>
            </a:r>
            <a:r>
              <a:rPr lang="en-NZ"/>
              <a:t>active engagement </a:t>
            </a:r>
            <a:r>
              <a:rPr lang="en-NZ" dirty="0"/>
              <a:t>depends.</a:t>
            </a:r>
          </a:p>
          <a:p>
            <a:pPr marL="285750" indent="-285750">
              <a:buFont typeface="Arial" panose="020B0604020202020204" pitchFamily="34" charset="0"/>
              <a:buChar char="•"/>
            </a:pPr>
            <a:endParaRPr lang="en-NZ" dirty="0"/>
          </a:p>
          <a:p>
            <a:pPr marL="742950" lvl="1" indent="-285750">
              <a:buFont typeface="Arial" panose="020B0604020202020204" pitchFamily="34" charset="0"/>
              <a:buChar char="•"/>
            </a:pPr>
            <a:endParaRPr lang="en-NZ" dirty="0"/>
          </a:p>
          <a:p>
            <a:pPr marL="742950" lvl="1"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Transfers will be on ‘core terms’, which are (overall) no less favourable current terms and conditions of employment, but otherwise on standardised terms and conditions:</a:t>
            </a:r>
          </a:p>
          <a:p>
            <a:pPr marL="285750" indent="-285750">
              <a:buFont typeface="Arial" panose="020B0604020202020204" pitchFamily="34" charset="0"/>
              <a:buChar char="•"/>
            </a:pPr>
            <a:r>
              <a:rPr lang="en-NZ" dirty="0"/>
              <a:t>Criteria for what constitute a role that 'primarily undertakes functions that will be transferred' will be developed by the NTU, in consultation with the establishment entities and local authorities; </a:t>
            </a:r>
          </a:p>
          <a:p>
            <a:pPr marL="285750" indent="-285750">
              <a:buFont typeface="Arial" panose="020B0604020202020204" pitchFamily="34" charset="0"/>
              <a:buChar char="•"/>
            </a:pPr>
            <a:r>
              <a:rPr lang="en-NZ" dirty="0"/>
              <a:t>NTU will develop, in consultation with the establishment entities, standardised terms and conditions of employment to be offered to transferring employees; </a:t>
            </a:r>
          </a:p>
          <a:p>
            <a:pPr marL="285750" indent="-285750">
              <a:buFont typeface="Arial" panose="020B0604020202020204" pitchFamily="34" charset="0"/>
              <a:buChar char="•"/>
            </a:pPr>
            <a:r>
              <a:rPr lang="en-NZ" dirty="0"/>
              <a:t>Collective agreements will transfer unless they are replaced by new agreements before Day 1;</a:t>
            </a:r>
          </a:p>
          <a:p>
            <a:pPr marL="285750" indent="-285750">
              <a:buFont typeface="Arial" panose="020B0604020202020204" pitchFamily="34" charset="0"/>
              <a:buChar char="•"/>
            </a:pPr>
            <a:r>
              <a:rPr lang="en-NZ" dirty="0"/>
              <a:t>No redundancy compensation payable when an offer of transfer is made in through this process;</a:t>
            </a:r>
          </a:p>
          <a:p>
            <a:pPr marL="285750" indent="-285750">
              <a:buFont typeface="Arial" panose="020B0604020202020204" pitchFamily="34" charset="0"/>
              <a:buChar char="•"/>
            </a:pPr>
            <a:r>
              <a:rPr lang="en-NZ" dirty="0"/>
              <a:t>Employees who only partially undertake functions that will be transferred to the new water services entities will not be automatically eligible to transfer.</a:t>
            </a:r>
          </a:p>
        </p:txBody>
      </p:sp>
    </p:spTree>
    <p:extLst>
      <p:ext uri="{BB962C8B-B14F-4D97-AF65-F5344CB8AC3E}">
        <p14:creationId xmlns:p14="http://schemas.microsoft.com/office/powerpoint/2010/main" val="392410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1054124" y="953432"/>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extBox 13">
            <a:extLst>
              <a:ext uri="{FF2B5EF4-FFF2-40B4-BE49-F238E27FC236}">
                <a16:creationId xmlns:a16="http://schemas.microsoft.com/office/drawing/2014/main" id="{E1371FA3-24C2-4C5D-9BB4-331C5750FED1}"/>
              </a:ext>
            </a:extLst>
          </p:cNvPr>
          <p:cNvSpPr txBox="1"/>
          <p:nvPr/>
        </p:nvSpPr>
        <p:spPr>
          <a:xfrm rot="16200000">
            <a:off x="-2191140" y="2557808"/>
            <a:ext cx="5061428" cy="338554"/>
          </a:xfrm>
          <a:prstGeom prst="rect">
            <a:avLst/>
          </a:prstGeom>
          <a:noFill/>
        </p:spPr>
        <p:txBody>
          <a:bodyPr wrap="square" rtlCol="0">
            <a:spAutoFit/>
          </a:bodyPr>
          <a:lstStyle/>
          <a:p>
            <a:pPr algn="r"/>
            <a:r>
              <a:rPr lang="en-NZ" sz="1600" b="1" dirty="0">
                <a:solidFill>
                  <a:schemeClr val="lt1"/>
                </a:solidFill>
                <a:latin typeface="Arial"/>
                <a:ea typeface="Arial"/>
                <a:cs typeface="Arial"/>
                <a:sym typeface="Arial"/>
              </a:rPr>
              <a:t>People and workforce</a:t>
            </a:r>
            <a:endParaRPr lang="en-NZ" sz="1600"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5" y="352568"/>
            <a:ext cx="7929081"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Workforce workstream – overview of activities</a:t>
            </a: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33</a:t>
            </a:fld>
            <a:endParaRPr lang="en-US" dirty="0">
              <a:latin typeface="Abadi Extra Light" panose="020B0204020104020204" pitchFamily="34" charset="0"/>
            </a:endParaRPr>
          </a:p>
        </p:txBody>
      </p:sp>
      <p:pic>
        <p:nvPicPr>
          <p:cNvPr id="4" name="Picture 3">
            <a:extLst>
              <a:ext uri="{FF2B5EF4-FFF2-40B4-BE49-F238E27FC236}">
                <a16:creationId xmlns:a16="http://schemas.microsoft.com/office/drawing/2014/main" id="{F01C52D3-FD7F-4512-91FA-F3BBD2381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175" y="1540516"/>
            <a:ext cx="11056744" cy="4490117"/>
          </a:xfrm>
          <a:prstGeom prst="rect">
            <a:avLst/>
          </a:prstGeom>
        </p:spPr>
      </p:pic>
    </p:spTree>
    <p:extLst>
      <p:ext uri="{BB962C8B-B14F-4D97-AF65-F5344CB8AC3E}">
        <p14:creationId xmlns:p14="http://schemas.microsoft.com/office/powerpoint/2010/main" val="1096661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4D4D328-1E2A-4A75-92FE-CA77384DD088}"/>
              </a:ext>
            </a:extLst>
          </p:cNvPr>
          <p:cNvGrpSpPr/>
          <p:nvPr/>
        </p:nvGrpSpPr>
        <p:grpSpPr>
          <a:xfrm>
            <a:off x="1054124" y="953432"/>
            <a:ext cx="10452841" cy="5266440"/>
            <a:chOff x="579352" y="1791163"/>
            <a:chExt cx="9424857" cy="5266440"/>
          </a:xfrm>
        </p:grpSpPr>
        <p:cxnSp>
          <p:nvCxnSpPr>
            <p:cNvPr id="19" name="Straight Connector 18">
              <a:extLst>
                <a:ext uri="{FF2B5EF4-FFF2-40B4-BE49-F238E27FC236}">
                  <a16:creationId xmlns:a16="http://schemas.microsoft.com/office/drawing/2014/main" id="{C05CF64B-F948-4B7D-B256-BEF75BF97A50}"/>
                </a:ext>
              </a:extLst>
            </p:cNvPr>
            <p:cNvCxnSpPr>
              <a:cxnSpLocks/>
            </p:cNvCxnSpPr>
            <p:nvPr/>
          </p:nvCxnSpPr>
          <p:spPr>
            <a:xfrm flipH="1">
              <a:off x="579352" y="1791163"/>
              <a:ext cx="203213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A81FAF-6825-401B-B443-2061CD1D0575}"/>
                </a:ext>
              </a:extLst>
            </p:cNvPr>
            <p:cNvCxnSpPr>
              <a:cxnSpLocks/>
            </p:cNvCxnSpPr>
            <p:nvPr/>
          </p:nvCxnSpPr>
          <p:spPr>
            <a:xfrm flipH="1">
              <a:off x="579356" y="7054288"/>
              <a:ext cx="9424853" cy="331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D0CEEA7-B4DE-476D-8F49-C207706D9B25}"/>
              </a:ext>
            </a:extLst>
          </p:cNvPr>
          <p:cNvSpPr txBox="1"/>
          <p:nvPr/>
        </p:nvSpPr>
        <p:spPr>
          <a:xfrm rot="16200000">
            <a:off x="-2192048" y="2557808"/>
            <a:ext cx="5061428" cy="338554"/>
          </a:xfrm>
          <a:prstGeom prst="rect">
            <a:avLst/>
          </a:prstGeom>
          <a:noFill/>
        </p:spPr>
        <p:txBody>
          <a:bodyPr wrap="square" rtlCol="0">
            <a:spAutoFit/>
          </a:bodyPr>
          <a:lstStyle/>
          <a:p>
            <a:pPr algn="r">
              <a:spcAft>
                <a:spcPts val="800"/>
              </a:spcAft>
            </a:pPr>
            <a:r>
              <a:rPr lang="en-NZ" sz="1600" b="1" dirty="0">
                <a:solidFill>
                  <a:schemeClr val="bg1"/>
                </a:solidFill>
                <a:latin typeface="Univers LT Std 45 Light" panose="020B0403020202020204" pitchFamily="34" charset="0"/>
              </a:rPr>
              <a:t>Agreement overview</a:t>
            </a:r>
          </a:p>
        </p:txBody>
      </p:sp>
      <p:sp>
        <p:nvSpPr>
          <p:cNvPr id="13" name="Rectangle 12">
            <a:extLst>
              <a:ext uri="{FF2B5EF4-FFF2-40B4-BE49-F238E27FC236}">
                <a16:creationId xmlns:a16="http://schemas.microsoft.com/office/drawing/2014/main" id="{68E6120D-8583-4C81-A430-838F6F84EE12}"/>
              </a:ext>
            </a:extLst>
          </p:cNvPr>
          <p:cNvSpPr/>
          <p:nvPr/>
        </p:nvSpPr>
        <p:spPr>
          <a:xfrm>
            <a:off x="-5887" y="0"/>
            <a:ext cx="690922" cy="6858000"/>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extBox 13">
            <a:extLst>
              <a:ext uri="{FF2B5EF4-FFF2-40B4-BE49-F238E27FC236}">
                <a16:creationId xmlns:a16="http://schemas.microsoft.com/office/drawing/2014/main" id="{E1371FA3-24C2-4C5D-9BB4-331C5750FED1}"/>
              </a:ext>
            </a:extLst>
          </p:cNvPr>
          <p:cNvSpPr txBox="1"/>
          <p:nvPr/>
        </p:nvSpPr>
        <p:spPr>
          <a:xfrm rot="16200000">
            <a:off x="-2191140" y="2557808"/>
            <a:ext cx="5061428" cy="338554"/>
          </a:xfrm>
          <a:prstGeom prst="rect">
            <a:avLst/>
          </a:prstGeom>
          <a:noFill/>
        </p:spPr>
        <p:txBody>
          <a:bodyPr wrap="square" rtlCol="0">
            <a:spAutoFit/>
          </a:bodyPr>
          <a:lstStyle/>
          <a:p>
            <a:pPr algn="r"/>
            <a:r>
              <a:rPr lang="en-NZ" sz="1600" b="1" dirty="0">
                <a:solidFill>
                  <a:schemeClr val="lt1"/>
                </a:solidFill>
                <a:latin typeface="Arial"/>
                <a:ea typeface="Arial"/>
                <a:cs typeface="Arial"/>
                <a:sym typeface="Arial"/>
              </a:rPr>
              <a:t>People and workforce</a:t>
            </a:r>
            <a:endParaRPr lang="en-NZ" sz="1600" dirty="0"/>
          </a:p>
        </p:txBody>
      </p:sp>
      <p:sp>
        <p:nvSpPr>
          <p:cNvPr id="21" name="Title 1">
            <a:extLst>
              <a:ext uri="{FF2B5EF4-FFF2-40B4-BE49-F238E27FC236}">
                <a16:creationId xmlns:a16="http://schemas.microsoft.com/office/drawing/2014/main" id="{88542C55-D92A-4574-B8AF-83EC155499AF}"/>
              </a:ext>
            </a:extLst>
          </p:cNvPr>
          <p:cNvSpPr txBox="1">
            <a:spLocks/>
          </p:cNvSpPr>
          <p:nvPr/>
        </p:nvSpPr>
        <p:spPr>
          <a:xfrm>
            <a:off x="977175" y="352568"/>
            <a:ext cx="7038454" cy="4819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NZ" sz="2400" b="1" dirty="0">
                <a:latin typeface="Arial" panose="020B0604020202020204" pitchFamily="34" charset="0"/>
                <a:cs typeface="Arial" panose="020B0604020202020204" pitchFamily="34" charset="0"/>
              </a:rPr>
              <a:t>People &amp; workforce transition reference group</a:t>
            </a:r>
          </a:p>
        </p:txBody>
      </p:sp>
      <p:sp>
        <p:nvSpPr>
          <p:cNvPr id="16" name="Slide Number Placeholder 4">
            <a:extLst>
              <a:ext uri="{FF2B5EF4-FFF2-40B4-BE49-F238E27FC236}">
                <a16:creationId xmlns:a16="http://schemas.microsoft.com/office/drawing/2014/main" id="{708E46FC-E1CE-48CE-B2EE-CB4C7487889F}"/>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badi Extra Light" panose="020B0204020104020204" pitchFamily="34" charset="0"/>
              </a:rPr>
              <a:pPr/>
              <a:t>34</a:t>
            </a:fld>
            <a:endParaRPr lang="en-US" dirty="0">
              <a:latin typeface="Abadi Extra Light" panose="020B0204020104020204" pitchFamily="34" charset="0"/>
            </a:endParaRPr>
          </a:p>
        </p:txBody>
      </p:sp>
      <p:sp>
        <p:nvSpPr>
          <p:cNvPr id="15" name="Rectangle: Rounded Corners 14">
            <a:extLst>
              <a:ext uri="{FF2B5EF4-FFF2-40B4-BE49-F238E27FC236}">
                <a16:creationId xmlns:a16="http://schemas.microsoft.com/office/drawing/2014/main" id="{BDE2E334-316A-4F1D-A22E-E3BA892A1C82}"/>
              </a:ext>
            </a:extLst>
          </p:cNvPr>
          <p:cNvSpPr/>
          <p:nvPr/>
        </p:nvSpPr>
        <p:spPr>
          <a:xfrm>
            <a:off x="1015649" y="1351916"/>
            <a:ext cx="6961505" cy="1897199"/>
          </a:xfrm>
          <a:prstGeom prst="roundRect">
            <a:avLst>
              <a:gd name="adj" fmla="val 1214"/>
            </a:avLst>
          </a:prstGeom>
          <a:no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600"/>
              </a:spcAft>
            </a:pPr>
            <a:r>
              <a:rPr lang="en-NZ" sz="1400" b="1" dirty="0">
                <a:ln>
                  <a:noFill/>
                </a:ln>
                <a:solidFill>
                  <a:srgbClr val="287E99"/>
                </a:solidFill>
                <a:effectLst/>
                <a:latin typeface="Trebuchet MS" panose="020B0603020202020204" pitchFamily="34" charset="0"/>
                <a:ea typeface="Calibri" panose="020F0502020204030204" pitchFamily="34" charset="0"/>
                <a:cs typeface="Times New Roman" panose="02020603050405020304" pitchFamily="18" charset="0"/>
              </a:rPr>
              <a:t>Vision and Outcomes</a:t>
            </a:r>
            <a:endParaRPr lang="en-NZ" sz="1100" dirty="0">
              <a:effectLst/>
              <a:ea typeface="Calibri" panose="020F0502020204030204" pitchFamily="34" charset="0"/>
              <a:cs typeface="Times New Roman" panose="02020603050405020304" pitchFamily="18" charset="0"/>
            </a:endParaRPr>
          </a:p>
          <a:p>
            <a:pPr>
              <a:lnSpc>
                <a:spcPts val="1200"/>
              </a:lnSpc>
              <a:spcBef>
                <a:spcPts val="300"/>
              </a:spcBef>
              <a:spcAft>
                <a:spcPts val="300"/>
              </a:spcAft>
            </a:pPr>
            <a:r>
              <a:rPr lang="en-NZ" sz="1400" dirty="0">
                <a:ln>
                  <a:noFill/>
                </a:ln>
                <a:solidFill>
                  <a:schemeClr val="tx1"/>
                </a:solidFill>
                <a:effectLst/>
                <a:ea typeface="Calibri" panose="020F0502020204030204" pitchFamily="34" charset="0"/>
              </a:rPr>
              <a:t>The vision of the People and Workforce Transition Reference Group is for the transition of the three waters workforce to the water service entities to be achieved through high levels of engagement among staff, current employers, unions, new entities and the national transition team. </a:t>
            </a:r>
            <a:endParaRPr lang="en-NZ" sz="1400" dirty="0">
              <a:solidFill>
                <a:schemeClr val="tx1"/>
              </a:solidFill>
              <a:effectLst/>
              <a:ea typeface="Calibri" panose="020F0502020204030204" pitchFamily="34" charset="0"/>
            </a:endParaRPr>
          </a:p>
          <a:p>
            <a:pPr>
              <a:lnSpc>
                <a:spcPts val="1200"/>
              </a:lnSpc>
              <a:spcBef>
                <a:spcPts val="300"/>
              </a:spcBef>
              <a:spcAft>
                <a:spcPts val="300"/>
              </a:spcAft>
            </a:pPr>
            <a:r>
              <a:rPr lang="en-NZ" sz="1400" dirty="0">
                <a:ln>
                  <a:noFill/>
                </a:ln>
                <a:solidFill>
                  <a:schemeClr val="tx1"/>
                </a:solidFill>
                <a:effectLst/>
                <a:ea typeface="Calibri" panose="020F0502020204030204" pitchFamily="34" charset="0"/>
              </a:rPr>
              <a:t>The outcome sought by the group is for the entities and their staff to be ready to deliver water services in line with the objectives of the reforms. This means retaining and developing the three waters workforce, creating good jobs, workplaces and work systems, and ensuring staff wellbeing is a priority throughout transition.  </a:t>
            </a:r>
            <a:endParaRPr lang="en-NZ" sz="1400" dirty="0">
              <a:solidFill>
                <a:schemeClr val="tx1"/>
              </a:solidFill>
              <a:effectLst/>
              <a:ea typeface="Calibri" panose="020F0502020204030204" pitchFamily="34" charset="0"/>
            </a:endParaRPr>
          </a:p>
        </p:txBody>
      </p:sp>
      <p:sp>
        <p:nvSpPr>
          <p:cNvPr id="17" name="Rectangle: Rounded Corners 16">
            <a:extLst>
              <a:ext uri="{FF2B5EF4-FFF2-40B4-BE49-F238E27FC236}">
                <a16:creationId xmlns:a16="http://schemas.microsoft.com/office/drawing/2014/main" id="{05E70B0F-598A-40EF-80D9-98AA347097D3}"/>
              </a:ext>
            </a:extLst>
          </p:cNvPr>
          <p:cNvSpPr/>
          <p:nvPr/>
        </p:nvSpPr>
        <p:spPr>
          <a:xfrm>
            <a:off x="1015649" y="3408808"/>
            <a:ext cx="6961505" cy="2707137"/>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600"/>
              </a:spcAft>
            </a:pPr>
            <a:r>
              <a:rPr lang="en-NZ" sz="1400" b="1" dirty="0">
                <a:solidFill>
                  <a:srgbClr val="287E99"/>
                </a:solidFill>
                <a:effectLst/>
                <a:latin typeface="Trebuchet MS" panose="020B0603020202020204" pitchFamily="34" charset="0"/>
                <a:ea typeface="Calibri" panose="020F0502020204030204" pitchFamily="34" charset="0"/>
                <a:cs typeface="Times New Roman" panose="02020603050405020304" pitchFamily="18" charset="0"/>
              </a:rPr>
              <a:t>Purpose</a:t>
            </a:r>
            <a:endParaRPr lang="en-NZ" sz="1100" dirty="0">
              <a:effectLst/>
              <a:ea typeface="Calibri" panose="020F0502020204030204" pitchFamily="34" charset="0"/>
              <a:cs typeface="Times New Roman" panose="02020603050405020304" pitchFamily="18" charset="0"/>
            </a:endParaRPr>
          </a:p>
          <a:p>
            <a:pPr>
              <a:lnSpc>
                <a:spcPts val="1200"/>
              </a:lnSpc>
              <a:spcBef>
                <a:spcPts val="300"/>
              </a:spcBef>
              <a:spcAft>
                <a:spcPts val="600"/>
              </a:spcAft>
            </a:pPr>
            <a:r>
              <a:rPr lang="en-NZ" sz="1400" dirty="0">
                <a:ln>
                  <a:noFill/>
                </a:ln>
                <a:solidFill>
                  <a:schemeClr val="tx1"/>
                </a:solidFill>
                <a:effectLst/>
                <a:ea typeface="Calibri" panose="020F0502020204030204" pitchFamily="34" charset="0"/>
              </a:rPr>
              <a:t>The purpose of the Group is to:</a:t>
            </a:r>
            <a:endParaRPr lang="en-NZ" sz="1400" dirty="0">
              <a:solidFill>
                <a:schemeClr val="tx1"/>
              </a:solidFill>
              <a:effectLst/>
              <a:ea typeface="Calibri" panose="020F0502020204030204" pitchFamily="34" charset="0"/>
            </a:endParaRPr>
          </a:p>
          <a:p>
            <a:pPr marL="342900" lvl="0" indent="-342900">
              <a:lnSpc>
                <a:spcPts val="1200"/>
              </a:lnSpc>
              <a:spcBef>
                <a:spcPts val="300"/>
              </a:spcBef>
              <a:spcAft>
                <a:spcPts val="300"/>
              </a:spcAft>
              <a:buFont typeface="Symbol" panose="05050102010706020507" pitchFamily="18" charset="2"/>
              <a:buChar char=""/>
            </a:pPr>
            <a:r>
              <a:rPr lang="en-NZ" sz="1400" dirty="0">
                <a:ln>
                  <a:noFill/>
                </a:ln>
                <a:solidFill>
                  <a:schemeClr val="tx1"/>
                </a:solidFill>
                <a:effectLst/>
                <a:ea typeface="Calibri" panose="020F0502020204030204" pitchFamily="34" charset="0"/>
              </a:rPr>
              <a:t>Inform planning: to ensure that the workforce transition plan, including guidelines for implementation, is informed by those involved in supporting the transition at a local level​</a:t>
            </a:r>
            <a:endParaRPr lang="en-NZ" sz="1400" dirty="0">
              <a:solidFill>
                <a:schemeClr val="tx1"/>
              </a:solidFill>
              <a:effectLst/>
              <a:ea typeface="Calibri" panose="020F0502020204030204" pitchFamily="34" charset="0"/>
            </a:endParaRPr>
          </a:p>
          <a:p>
            <a:pPr marL="342900" lvl="0" indent="-342900">
              <a:lnSpc>
                <a:spcPts val="1200"/>
              </a:lnSpc>
              <a:spcBef>
                <a:spcPts val="300"/>
              </a:spcBef>
              <a:spcAft>
                <a:spcPts val="300"/>
              </a:spcAft>
              <a:buFont typeface="Symbol" panose="05050102010706020507" pitchFamily="18" charset="2"/>
              <a:buChar char=""/>
            </a:pPr>
            <a:r>
              <a:rPr lang="en-NZ" sz="1400" dirty="0">
                <a:ln>
                  <a:noFill/>
                </a:ln>
                <a:solidFill>
                  <a:schemeClr val="tx1"/>
                </a:solidFill>
                <a:effectLst/>
                <a:ea typeface="Calibri" panose="020F0502020204030204" pitchFamily="34" charset="0"/>
              </a:rPr>
              <a:t>Prioritise staff wellbeing: propose approaches to monitor and develop responses to staff wellbeing issues that arise through transition​</a:t>
            </a:r>
            <a:endParaRPr lang="en-NZ" sz="1400" dirty="0">
              <a:solidFill>
                <a:schemeClr val="tx1"/>
              </a:solidFill>
              <a:effectLst/>
              <a:ea typeface="Calibri" panose="020F0502020204030204" pitchFamily="34" charset="0"/>
            </a:endParaRPr>
          </a:p>
          <a:p>
            <a:pPr marL="342900" lvl="0" indent="-342900">
              <a:lnSpc>
                <a:spcPts val="1200"/>
              </a:lnSpc>
              <a:spcBef>
                <a:spcPts val="300"/>
              </a:spcBef>
              <a:spcAft>
                <a:spcPts val="300"/>
              </a:spcAft>
              <a:buFont typeface="Symbol" panose="05050102010706020507" pitchFamily="18" charset="2"/>
              <a:buChar char=""/>
            </a:pPr>
            <a:r>
              <a:rPr lang="en-NZ" sz="1400" dirty="0">
                <a:ln>
                  <a:noFill/>
                </a:ln>
                <a:solidFill>
                  <a:schemeClr val="tx1"/>
                </a:solidFill>
                <a:effectLst/>
                <a:ea typeface="Calibri" panose="020F0502020204030204" pitchFamily="34" charset="0"/>
              </a:rPr>
              <a:t>Review communications: to Local Government, affected staff, unions and other relevant stakeholders ​</a:t>
            </a:r>
            <a:endParaRPr lang="en-NZ" sz="1400" dirty="0">
              <a:solidFill>
                <a:schemeClr val="tx1"/>
              </a:solidFill>
              <a:effectLst/>
              <a:ea typeface="Calibri" panose="020F0502020204030204" pitchFamily="34" charset="0"/>
            </a:endParaRPr>
          </a:p>
          <a:p>
            <a:pPr marL="342900" lvl="0" indent="-342900">
              <a:lnSpc>
                <a:spcPts val="1200"/>
              </a:lnSpc>
              <a:spcBef>
                <a:spcPts val="300"/>
              </a:spcBef>
              <a:spcAft>
                <a:spcPts val="300"/>
              </a:spcAft>
              <a:buFont typeface="Symbol" panose="05050102010706020507" pitchFamily="18" charset="2"/>
              <a:buChar char=""/>
            </a:pPr>
            <a:r>
              <a:rPr lang="en-NZ" sz="1400" dirty="0">
                <a:ln>
                  <a:noFill/>
                </a:ln>
                <a:solidFill>
                  <a:schemeClr val="tx1"/>
                </a:solidFill>
                <a:effectLst/>
                <a:ea typeface="Calibri" panose="020F0502020204030204" pitchFamily="34" charset="0"/>
              </a:rPr>
              <a:t>Provide and/or help source expertise: as required through the transition for staff transition and organisational design related activities</a:t>
            </a:r>
            <a:endParaRPr lang="en-NZ" sz="1400" dirty="0">
              <a:solidFill>
                <a:schemeClr val="tx1"/>
              </a:solidFill>
              <a:effectLst/>
              <a:ea typeface="Calibri" panose="020F0502020204030204" pitchFamily="34" charset="0"/>
            </a:endParaRPr>
          </a:p>
          <a:p>
            <a:pPr marL="342900" lvl="0" indent="-342900">
              <a:lnSpc>
                <a:spcPts val="1200"/>
              </a:lnSpc>
              <a:spcBef>
                <a:spcPts val="300"/>
              </a:spcBef>
              <a:spcAft>
                <a:spcPts val="300"/>
              </a:spcAft>
              <a:buFont typeface="Symbol" panose="05050102010706020507" pitchFamily="18" charset="2"/>
              <a:buChar char=""/>
            </a:pPr>
            <a:r>
              <a:rPr lang="en-NZ" sz="1400" dirty="0">
                <a:ln>
                  <a:noFill/>
                </a:ln>
                <a:solidFill>
                  <a:schemeClr val="tx1"/>
                </a:solidFill>
                <a:effectLst/>
                <a:ea typeface="Calibri" panose="020F0502020204030204" pitchFamily="34" charset="0"/>
              </a:rPr>
              <a:t>Lead key activities on behalf of the national transition unit (NTU)</a:t>
            </a:r>
            <a:endParaRPr lang="en-NZ" sz="1400" dirty="0">
              <a:solidFill>
                <a:schemeClr val="tx1"/>
              </a:solidFill>
              <a:effectLst/>
              <a:ea typeface="Calibri" panose="020F0502020204030204" pitchFamily="34" charset="0"/>
            </a:endParaRPr>
          </a:p>
          <a:p>
            <a:pPr>
              <a:lnSpc>
                <a:spcPts val="1200"/>
              </a:lnSpc>
              <a:spcBef>
                <a:spcPts val="300"/>
              </a:spcBef>
              <a:spcAft>
                <a:spcPts val="300"/>
              </a:spcAft>
            </a:pPr>
            <a:r>
              <a:rPr lang="en-NZ" sz="1000" dirty="0">
                <a:ln>
                  <a:noFill/>
                </a:ln>
                <a:solidFill>
                  <a:srgbClr val="44536A"/>
                </a:solidFill>
                <a:effectLst/>
                <a:latin typeface="Trebuchet MS" panose="020B0603020202020204" pitchFamily="34" charset="0"/>
                <a:ea typeface="Calibri" panose="020F0502020204030204" pitchFamily="34" charset="0"/>
              </a:rPr>
              <a:t> </a:t>
            </a:r>
            <a:endParaRPr lang="en-NZ" sz="1200" dirty="0">
              <a:solidFill>
                <a:srgbClr val="000000"/>
              </a:solidFill>
              <a:effectLst/>
              <a:ea typeface="Calibri" panose="020F0502020204030204" pitchFamily="34" charset="0"/>
            </a:endParaRPr>
          </a:p>
        </p:txBody>
      </p:sp>
      <p:sp>
        <p:nvSpPr>
          <p:cNvPr id="22" name="Rectangle: Rounded Corners 21">
            <a:extLst>
              <a:ext uri="{FF2B5EF4-FFF2-40B4-BE49-F238E27FC236}">
                <a16:creationId xmlns:a16="http://schemas.microsoft.com/office/drawing/2014/main" id="{FD76B21E-9D9F-467D-ABA5-AC59D6C4B1EF}"/>
              </a:ext>
            </a:extLst>
          </p:cNvPr>
          <p:cNvSpPr/>
          <p:nvPr/>
        </p:nvSpPr>
        <p:spPr>
          <a:xfrm>
            <a:off x="8127459" y="1351916"/>
            <a:ext cx="3709481" cy="3278450"/>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600"/>
              </a:spcAft>
            </a:pPr>
            <a:r>
              <a:rPr lang="en-NZ" sz="1400" b="1" dirty="0">
                <a:solidFill>
                  <a:srgbClr val="287E99"/>
                </a:solidFill>
                <a:effectLst/>
                <a:latin typeface="Trebuchet MS" panose="020B0603020202020204" pitchFamily="34" charset="0"/>
                <a:ea typeface="Calibri" panose="020F0502020204030204" pitchFamily="34" charset="0"/>
                <a:cs typeface="Times New Roman" panose="02020603050405020304" pitchFamily="18" charset="0"/>
              </a:rPr>
              <a:t>Membership (Roles &amp; Responsibilities)</a:t>
            </a:r>
            <a:endParaRPr lang="en-NZ" sz="1100" dirty="0">
              <a:effectLst/>
              <a:ea typeface="Calibri" panose="020F0502020204030204" pitchFamily="34" charset="0"/>
              <a:cs typeface="Times New Roman" panose="02020603050405020304" pitchFamily="18" charset="0"/>
            </a:endParaRPr>
          </a:p>
          <a:p>
            <a:pPr>
              <a:lnSpc>
                <a:spcPts val="1200"/>
              </a:lnSpc>
              <a:spcBef>
                <a:spcPts val="300"/>
              </a:spcBef>
              <a:spcAft>
                <a:spcPts val="300"/>
              </a:spcAft>
            </a:pPr>
            <a:r>
              <a:rPr lang="en-NZ" sz="1400" dirty="0">
                <a:solidFill>
                  <a:schemeClr val="tx1"/>
                </a:solidFill>
                <a:effectLst/>
                <a:ea typeface="Calibri" panose="020F0502020204030204" pitchFamily="34" charset="0"/>
              </a:rPr>
              <a:t>All members of the </a:t>
            </a:r>
            <a:r>
              <a:rPr lang="en-NZ" sz="1400" dirty="0">
                <a:ln>
                  <a:noFill/>
                </a:ln>
                <a:solidFill>
                  <a:schemeClr val="tx1"/>
                </a:solidFill>
                <a:effectLst/>
                <a:ea typeface="Calibri" panose="020F0502020204030204" pitchFamily="34" charset="0"/>
              </a:rPr>
              <a:t>Group will have first-hand knowledge of the three waters workforce. The members will include Chief People Officers, or their equivalent, or senior specialist staff, from local government organisations.  </a:t>
            </a:r>
            <a:endParaRPr lang="en-NZ" sz="1400" dirty="0">
              <a:solidFill>
                <a:schemeClr val="tx1"/>
              </a:solidFill>
              <a:effectLst/>
              <a:ea typeface="Calibri" panose="020F0502020204030204" pitchFamily="34" charset="0"/>
            </a:endParaRPr>
          </a:p>
          <a:p>
            <a:pPr>
              <a:lnSpc>
                <a:spcPts val="1200"/>
              </a:lnSpc>
              <a:spcBef>
                <a:spcPts val="300"/>
              </a:spcBef>
              <a:spcAft>
                <a:spcPts val="300"/>
              </a:spcAft>
            </a:pPr>
            <a:r>
              <a:rPr lang="en-NZ" sz="1400" dirty="0">
                <a:ln>
                  <a:noFill/>
                </a:ln>
                <a:solidFill>
                  <a:schemeClr val="tx1"/>
                </a:solidFill>
                <a:effectLst/>
                <a:ea typeface="Calibri" panose="020F0502020204030204" pitchFamily="34" charset="0"/>
              </a:rPr>
              <a:t>As a group, they will have expertise across the following areas:</a:t>
            </a:r>
            <a:endParaRPr lang="en-NZ" sz="1400" dirty="0">
              <a:solidFill>
                <a:schemeClr val="tx1"/>
              </a:solidFill>
              <a:effectLst/>
              <a:ea typeface="Calibri" panose="020F0502020204030204" pitchFamily="34" charset="0"/>
            </a:endParaRPr>
          </a:p>
          <a:p>
            <a:pPr marL="342900" lvl="0" indent="-342900">
              <a:lnSpc>
                <a:spcPts val="1200"/>
              </a:lnSpc>
              <a:spcBef>
                <a:spcPts val="300"/>
              </a:spcBef>
              <a:spcAft>
                <a:spcPts val="300"/>
              </a:spcAft>
              <a:buFont typeface="Symbol" panose="05050102010706020507" pitchFamily="18" charset="2"/>
              <a:buChar char=""/>
            </a:pPr>
            <a:r>
              <a:rPr lang="en-NZ" sz="1400" dirty="0">
                <a:ln>
                  <a:noFill/>
                </a:ln>
                <a:solidFill>
                  <a:schemeClr val="tx1"/>
                </a:solidFill>
                <a:effectLst/>
                <a:ea typeface="Calibri" panose="020F0502020204030204" pitchFamily="34" charset="0"/>
              </a:rPr>
              <a:t>change management</a:t>
            </a:r>
            <a:endParaRPr lang="en-NZ" sz="1400" dirty="0">
              <a:solidFill>
                <a:schemeClr val="tx1"/>
              </a:solidFill>
              <a:effectLst/>
              <a:ea typeface="Calibri" panose="020F0502020204030204" pitchFamily="34" charset="0"/>
            </a:endParaRPr>
          </a:p>
          <a:p>
            <a:pPr marL="342900" lvl="0" indent="-342900">
              <a:lnSpc>
                <a:spcPts val="1200"/>
              </a:lnSpc>
              <a:spcBef>
                <a:spcPts val="300"/>
              </a:spcBef>
              <a:spcAft>
                <a:spcPts val="300"/>
              </a:spcAft>
              <a:buFont typeface="Symbol" panose="05050102010706020507" pitchFamily="18" charset="2"/>
              <a:buChar char=""/>
            </a:pPr>
            <a:r>
              <a:rPr lang="en-NZ" sz="1400" dirty="0">
                <a:ln>
                  <a:noFill/>
                </a:ln>
                <a:solidFill>
                  <a:schemeClr val="tx1"/>
                </a:solidFill>
                <a:effectLst/>
                <a:ea typeface="Calibri" panose="020F0502020204030204" pitchFamily="34" charset="0"/>
              </a:rPr>
              <a:t>organisational design</a:t>
            </a:r>
            <a:endParaRPr lang="en-NZ" sz="1400" dirty="0">
              <a:solidFill>
                <a:schemeClr val="tx1"/>
              </a:solidFill>
              <a:effectLst/>
              <a:ea typeface="Calibri" panose="020F0502020204030204" pitchFamily="34" charset="0"/>
            </a:endParaRPr>
          </a:p>
          <a:p>
            <a:pPr marL="342900" lvl="0" indent="-342900">
              <a:lnSpc>
                <a:spcPts val="1200"/>
              </a:lnSpc>
              <a:spcBef>
                <a:spcPts val="300"/>
              </a:spcBef>
              <a:spcAft>
                <a:spcPts val="300"/>
              </a:spcAft>
              <a:buFont typeface="Symbol" panose="05050102010706020507" pitchFamily="18" charset="2"/>
              <a:buChar char=""/>
            </a:pPr>
            <a:r>
              <a:rPr lang="en-NZ" sz="1400" dirty="0">
                <a:ln>
                  <a:noFill/>
                </a:ln>
                <a:solidFill>
                  <a:schemeClr val="tx1"/>
                </a:solidFill>
                <a:effectLst/>
                <a:ea typeface="Calibri" panose="020F0502020204030204" pitchFamily="34" charset="0"/>
              </a:rPr>
              <a:t>industrial relations (including collective bargaining)</a:t>
            </a:r>
            <a:endParaRPr lang="en-NZ" sz="1400" dirty="0">
              <a:solidFill>
                <a:schemeClr val="tx1"/>
              </a:solidFill>
              <a:effectLst/>
              <a:ea typeface="Calibri" panose="020F0502020204030204" pitchFamily="34" charset="0"/>
            </a:endParaRPr>
          </a:p>
          <a:p>
            <a:pPr marL="342900" lvl="0" indent="-342900">
              <a:lnSpc>
                <a:spcPts val="1200"/>
              </a:lnSpc>
              <a:spcBef>
                <a:spcPts val="300"/>
              </a:spcBef>
              <a:spcAft>
                <a:spcPts val="300"/>
              </a:spcAft>
              <a:buFont typeface="Symbol" panose="05050102010706020507" pitchFamily="18" charset="2"/>
              <a:buChar char=""/>
            </a:pPr>
            <a:r>
              <a:rPr lang="en-NZ" sz="1400" dirty="0">
                <a:ln>
                  <a:noFill/>
                </a:ln>
                <a:solidFill>
                  <a:schemeClr val="tx1"/>
                </a:solidFill>
                <a:effectLst/>
                <a:ea typeface="Calibri" panose="020F0502020204030204" pitchFamily="34" charset="0"/>
              </a:rPr>
              <a:t>learning and development</a:t>
            </a:r>
            <a:endParaRPr lang="en-NZ" sz="1400" dirty="0">
              <a:solidFill>
                <a:schemeClr val="tx1"/>
              </a:solidFill>
              <a:effectLst/>
              <a:ea typeface="Calibri" panose="020F0502020204030204" pitchFamily="34" charset="0"/>
            </a:endParaRPr>
          </a:p>
          <a:p>
            <a:pPr>
              <a:lnSpc>
                <a:spcPts val="1200"/>
              </a:lnSpc>
              <a:spcBef>
                <a:spcPts val="300"/>
              </a:spcBef>
              <a:spcAft>
                <a:spcPts val="300"/>
              </a:spcAft>
            </a:pPr>
            <a:r>
              <a:rPr lang="en-NZ" sz="1400" dirty="0">
                <a:ln>
                  <a:noFill/>
                </a:ln>
                <a:solidFill>
                  <a:schemeClr val="tx1"/>
                </a:solidFill>
                <a:effectLst/>
                <a:ea typeface="Calibri" panose="020F0502020204030204" pitchFamily="34" charset="0"/>
              </a:rPr>
              <a:t>The membership will cover a geographically diverse range of local government organisations from both urban and rural communities. </a:t>
            </a:r>
            <a:endParaRPr lang="en-NZ" sz="1400" dirty="0">
              <a:solidFill>
                <a:schemeClr val="tx1"/>
              </a:solidFill>
              <a:effectLst/>
              <a:ea typeface="Calibri" panose="020F0502020204030204" pitchFamily="34" charset="0"/>
            </a:endParaRPr>
          </a:p>
        </p:txBody>
      </p:sp>
      <p:sp>
        <p:nvSpPr>
          <p:cNvPr id="23" name="Rectangle: Rounded Corners 22">
            <a:extLst>
              <a:ext uri="{FF2B5EF4-FFF2-40B4-BE49-F238E27FC236}">
                <a16:creationId xmlns:a16="http://schemas.microsoft.com/office/drawing/2014/main" id="{DD649D02-818B-4531-B3A8-4899599A9575}"/>
              </a:ext>
            </a:extLst>
          </p:cNvPr>
          <p:cNvSpPr/>
          <p:nvPr/>
        </p:nvSpPr>
        <p:spPr>
          <a:xfrm>
            <a:off x="8127458" y="4762375"/>
            <a:ext cx="3709481" cy="1343621"/>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200"/>
              </a:lnSpc>
              <a:spcBef>
                <a:spcPts val="300"/>
              </a:spcBef>
              <a:spcAft>
                <a:spcPts val="600"/>
              </a:spcAft>
            </a:pPr>
            <a:r>
              <a:rPr lang="en-NZ" sz="1400" b="1" dirty="0">
                <a:solidFill>
                  <a:srgbClr val="287E99"/>
                </a:solidFill>
                <a:effectLst/>
                <a:latin typeface="Trebuchet MS" panose="020B0603020202020204" pitchFamily="34" charset="0"/>
                <a:ea typeface="Calibri" panose="020F0502020204030204" pitchFamily="34" charset="0"/>
                <a:cs typeface="Times New Roman" panose="02020603050405020304" pitchFamily="18" charset="0"/>
              </a:rPr>
              <a:t>Meetings</a:t>
            </a:r>
            <a:endParaRPr lang="en-NZ" sz="1200" dirty="0">
              <a:solidFill>
                <a:srgbClr val="000000"/>
              </a:solidFill>
              <a:effectLst/>
              <a:ea typeface="Calibri" panose="020F0502020204030204" pitchFamily="34" charset="0"/>
            </a:endParaRPr>
          </a:p>
          <a:p>
            <a:pPr>
              <a:lnSpc>
                <a:spcPts val="1200"/>
              </a:lnSpc>
              <a:spcBef>
                <a:spcPts val="300"/>
              </a:spcBef>
              <a:spcAft>
                <a:spcPts val="300"/>
              </a:spcAft>
            </a:pPr>
            <a:r>
              <a:rPr lang="en-NZ" sz="1400" dirty="0">
                <a:solidFill>
                  <a:schemeClr val="tx1"/>
                </a:solidFill>
                <a:effectLst/>
                <a:ea typeface="Calibri" panose="020F0502020204030204" pitchFamily="34" charset="0"/>
              </a:rPr>
              <a:t>The </a:t>
            </a:r>
            <a:r>
              <a:rPr lang="en-NZ" sz="1400" dirty="0">
                <a:ln>
                  <a:noFill/>
                </a:ln>
                <a:solidFill>
                  <a:schemeClr val="tx1"/>
                </a:solidFill>
                <a:effectLst/>
                <a:ea typeface="Calibri" panose="020F0502020204030204" pitchFamily="34" charset="0"/>
              </a:rPr>
              <a:t>Group will meet fortnightly on either Teams or Zoom.  The timing of the meeting will be finalised once the members are agreed. There are likely to be specialist sub-groups established, with up to two days a week during shorter periods required for these processes.</a:t>
            </a:r>
            <a:endParaRPr lang="en-NZ" sz="1400" dirty="0">
              <a:solidFill>
                <a:schemeClr val="tx1"/>
              </a:solidFill>
              <a:effectLst/>
              <a:ea typeface="Calibri" panose="020F0502020204030204" pitchFamily="34" charset="0"/>
            </a:endParaRPr>
          </a:p>
        </p:txBody>
      </p:sp>
    </p:spTree>
    <p:extLst>
      <p:ext uri="{BB962C8B-B14F-4D97-AF65-F5344CB8AC3E}">
        <p14:creationId xmlns:p14="http://schemas.microsoft.com/office/powerpoint/2010/main" val="522640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391C-4BBA-429F-AE0A-23E5638B78F8}"/>
              </a:ext>
            </a:extLst>
          </p:cNvPr>
          <p:cNvSpPr>
            <a:spLocks noGrp="1"/>
          </p:cNvSpPr>
          <p:nvPr>
            <p:ph type="title"/>
          </p:nvPr>
        </p:nvSpPr>
        <p:spPr>
          <a:xfrm>
            <a:off x="677334" y="609600"/>
            <a:ext cx="8596668" cy="1320800"/>
          </a:xfrm>
        </p:spPr>
        <p:txBody>
          <a:bodyPr/>
          <a:lstStyle/>
          <a:p>
            <a:r>
              <a:rPr lang="en-NZ" dirty="0"/>
              <a:t>2022 - Another big year for the Three Waters Reform Programme</a:t>
            </a:r>
          </a:p>
        </p:txBody>
      </p:sp>
      <p:sp>
        <p:nvSpPr>
          <p:cNvPr id="19" name="Rectangle 18">
            <a:extLst>
              <a:ext uri="{FF2B5EF4-FFF2-40B4-BE49-F238E27FC236}">
                <a16:creationId xmlns:a16="http://schemas.microsoft.com/office/drawing/2014/main" id="{A2DED35A-15D3-41AF-A71A-59F31884144B}"/>
              </a:ext>
            </a:extLst>
          </p:cNvPr>
          <p:cNvSpPr/>
          <p:nvPr/>
        </p:nvSpPr>
        <p:spPr>
          <a:xfrm>
            <a:off x="1109999" y="4367914"/>
            <a:ext cx="8347843" cy="10070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a:extLst>
              <a:ext uri="{FF2B5EF4-FFF2-40B4-BE49-F238E27FC236}">
                <a16:creationId xmlns:a16="http://schemas.microsoft.com/office/drawing/2014/main" id="{B03E038D-EC34-4B84-899C-BEE6A68E26C1}"/>
              </a:ext>
            </a:extLst>
          </p:cNvPr>
          <p:cNvSpPr/>
          <p:nvPr/>
        </p:nvSpPr>
        <p:spPr>
          <a:xfrm>
            <a:off x="1115883" y="2732602"/>
            <a:ext cx="8341959" cy="100709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1" name="Group 10">
            <a:extLst>
              <a:ext uri="{FF2B5EF4-FFF2-40B4-BE49-F238E27FC236}">
                <a16:creationId xmlns:a16="http://schemas.microsoft.com/office/drawing/2014/main" id="{1AA1E615-0F72-4D29-8843-49E4F7BB6667}"/>
              </a:ext>
            </a:extLst>
          </p:cNvPr>
          <p:cNvGrpSpPr/>
          <p:nvPr/>
        </p:nvGrpSpPr>
        <p:grpSpPr>
          <a:xfrm>
            <a:off x="913718" y="2637498"/>
            <a:ext cx="8452705" cy="3000803"/>
            <a:chOff x="944968" y="2158357"/>
            <a:chExt cx="8216871" cy="3487036"/>
          </a:xfrm>
        </p:grpSpPr>
        <p:sp>
          <p:nvSpPr>
            <p:cNvPr id="12" name="Freeform: Shape 11">
              <a:extLst>
                <a:ext uri="{FF2B5EF4-FFF2-40B4-BE49-F238E27FC236}">
                  <a16:creationId xmlns:a16="http://schemas.microsoft.com/office/drawing/2014/main" id="{A58C7C01-C8B1-4206-86CB-A7132F67822D}"/>
                </a:ext>
              </a:extLst>
            </p:cNvPr>
            <p:cNvSpPr/>
            <p:nvPr/>
          </p:nvSpPr>
          <p:spPr>
            <a:xfrm>
              <a:off x="1033838" y="2158357"/>
              <a:ext cx="8128000" cy="471853"/>
            </a:xfrm>
            <a:custGeom>
              <a:avLst/>
              <a:gdLst>
                <a:gd name="connsiteX0" fmla="*/ 0 w 8128000"/>
                <a:gd name="connsiteY0" fmla="*/ 101402 h 608400"/>
                <a:gd name="connsiteX1" fmla="*/ 101402 w 8128000"/>
                <a:gd name="connsiteY1" fmla="*/ 0 h 608400"/>
                <a:gd name="connsiteX2" fmla="*/ 8026598 w 8128000"/>
                <a:gd name="connsiteY2" fmla="*/ 0 h 608400"/>
                <a:gd name="connsiteX3" fmla="*/ 8128000 w 8128000"/>
                <a:gd name="connsiteY3" fmla="*/ 101402 h 608400"/>
                <a:gd name="connsiteX4" fmla="*/ 8128000 w 8128000"/>
                <a:gd name="connsiteY4" fmla="*/ 506998 h 608400"/>
                <a:gd name="connsiteX5" fmla="*/ 8026598 w 8128000"/>
                <a:gd name="connsiteY5" fmla="*/ 608400 h 608400"/>
                <a:gd name="connsiteX6" fmla="*/ 101402 w 8128000"/>
                <a:gd name="connsiteY6" fmla="*/ 608400 h 608400"/>
                <a:gd name="connsiteX7" fmla="*/ 0 w 8128000"/>
                <a:gd name="connsiteY7" fmla="*/ 506998 h 608400"/>
                <a:gd name="connsiteX8" fmla="*/ 0 w 8128000"/>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608400">
                  <a:moveTo>
                    <a:pt x="0" y="101402"/>
                  </a:moveTo>
                  <a:cubicBezTo>
                    <a:pt x="0" y="45399"/>
                    <a:pt x="45399" y="0"/>
                    <a:pt x="101402" y="0"/>
                  </a:cubicBezTo>
                  <a:lnTo>
                    <a:pt x="8026598" y="0"/>
                  </a:lnTo>
                  <a:cubicBezTo>
                    <a:pt x="8082601" y="0"/>
                    <a:pt x="8128000" y="45399"/>
                    <a:pt x="8128000" y="101402"/>
                  </a:cubicBezTo>
                  <a:lnTo>
                    <a:pt x="8128000" y="506998"/>
                  </a:lnTo>
                  <a:cubicBezTo>
                    <a:pt x="8128000" y="563001"/>
                    <a:pt x="8082601" y="608400"/>
                    <a:pt x="8026598" y="608400"/>
                  </a:cubicBezTo>
                  <a:lnTo>
                    <a:pt x="101402" y="608400"/>
                  </a:lnTo>
                  <a:cubicBezTo>
                    <a:pt x="45399" y="608400"/>
                    <a:pt x="0" y="563001"/>
                    <a:pt x="0" y="506998"/>
                  </a:cubicBezTo>
                  <a:lnTo>
                    <a:pt x="0" y="10140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7800" tIns="67800" rIns="67800" bIns="67800" numCol="1" spcCol="1270" anchor="ctr" anchorCtr="0">
              <a:noAutofit/>
            </a:bodyPr>
            <a:lstStyle/>
            <a:p>
              <a:pPr marL="0" lvl="0" indent="0" algn="l" defTabSz="444500">
                <a:lnSpc>
                  <a:spcPct val="90000"/>
                </a:lnSpc>
                <a:spcBef>
                  <a:spcPct val="0"/>
                </a:spcBef>
                <a:spcAft>
                  <a:spcPct val="35000"/>
                </a:spcAft>
                <a:buNone/>
              </a:pPr>
              <a:r>
                <a:rPr lang="en-NZ" kern="1200" dirty="0"/>
                <a:t>Policy refinement</a:t>
              </a:r>
            </a:p>
          </p:txBody>
        </p:sp>
        <p:sp>
          <p:nvSpPr>
            <p:cNvPr id="13" name="Freeform: Shape 12">
              <a:extLst>
                <a:ext uri="{FF2B5EF4-FFF2-40B4-BE49-F238E27FC236}">
                  <a16:creationId xmlns:a16="http://schemas.microsoft.com/office/drawing/2014/main" id="{FA4133A3-0506-49BC-BDFD-A19B00BAA2C7}"/>
                </a:ext>
              </a:extLst>
            </p:cNvPr>
            <p:cNvSpPr/>
            <p:nvPr/>
          </p:nvSpPr>
          <p:spPr>
            <a:xfrm>
              <a:off x="944968" y="2685294"/>
              <a:ext cx="8128000" cy="2960099"/>
            </a:xfrm>
            <a:custGeom>
              <a:avLst/>
              <a:gdLst>
                <a:gd name="connsiteX0" fmla="*/ 0 w 8128000"/>
                <a:gd name="connsiteY0" fmla="*/ 0 h 2960099"/>
                <a:gd name="connsiteX1" fmla="*/ 8128000 w 8128000"/>
                <a:gd name="connsiteY1" fmla="*/ 0 h 2960099"/>
                <a:gd name="connsiteX2" fmla="*/ 8128000 w 8128000"/>
                <a:gd name="connsiteY2" fmla="*/ 2960099 h 2960099"/>
                <a:gd name="connsiteX3" fmla="*/ 0 w 8128000"/>
                <a:gd name="connsiteY3" fmla="*/ 2960099 h 2960099"/>
                <a:gd name="connsiteX4" fmla="*/ 0 w 8128000"/>
                <a:gd name="connsiteY4" fmla="*/ 0 h 296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2960099">
                  <a:moveTo>
                    <a:pt x="0" y="0"/>
                  </a:moveTo>
                  <a:lnTo>
                    <a:pt x="8128000" y="0"/>
                  </a:lnTo>
                  <a:lnTo>
                    <a:pt x="8128000" y="2960099"/>
                  </a:lnTo>
                  <a:lnTo>
                    <a:pt x="0" y="29600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12700" rIns="71120" bIns="12700" numCol="1" spcCol="1270" anchor="t" anchorCtr="0">
              <a:noAutofit/>
            </a:bodyPr>
            <a:lstStyle/>
            <a:p>
              <a:pPr marL="57150" lvl="1" indent="-57150" algn="l" defTabSz="355600">
                <a:lnSpc>
                  <a:spcPct val="90000"/>
                </a:lnSpc>
                <a:spcBef>
                  <a:spcPct val="0"/>
                </a:spcBef>
                <a:spcAft>
                  <a:spcPct val="20000"/>
                </a:spcAft>
                <a:buChar char="•"/>
              </a:pPr>
              <a:r>
                <a:rPr lang="en-NZ" sz="1600" dirty="0"/>
                <a:t>3x Working Groups on outstanding areas of reform</a:t>
              </a:r>
              <a:r>
                <a:rPr lang="en-NZ" sz="1600" kern="1200" dirty="0"/>
                <a:t>.</a:t>
              </a:r>
            </a:p>
            <a:p>
              <a:pPr marL="57150" lvl="1" indent="-57150" algn="l" defTabSz="355600">
                <a:lnSpc>
                  <a:spcPct val="90000"/>
                </a:lnSpc>
                <a:spcBef>
                  <a:spcPct val="0"/>
                </a:spcBef>
                <a:spcAft>
                  <a:spcPct val="20000"/>
                </a:spcAft>
                <a:buChar char="•"/>
              </a:pPr>
              <a:r>
                <a:rPr lang="en-NZ" sz="1600" dirty="0"/>
                <a:t>An ambitious legislative programme. </a:t>
              </a:r>
            </a:p>
            <a:p>
              <a:pPr marL="57150" lvl="1" indent="-57150" algn="l" defTabSz="355600">
                <a:lnSpc>
                  <a:spcPct val="90000"/>
                </a:lnSpc>
                <a:spcBef>
                  <a:spcPct val="0"/>
                </a:spcBef>
                <a:spcAft>
                  <a:spcPct val="20000"/>
                </a:spcAft>
                <a:buChar char="•"/>
              </a:pPr>
              <a:endParaRPr lang="en-NZ" sz="1600" kern="1200" dirty="0"/>
            </a:p>
            <a:p>
              <a:pPr marL="57150" lvl="1" indent="-57150" algn="l" defTabSz="355600">
                <a:lnSpc>
                  <a:spcPct val="90000"/>
                </a:lnSpc>
                <a:spcBef>
                  <a:spcPct val="0"/>
                </a:spcBef>
                <a:spcAft>
                  <a:spcPct val="20000"/>
                </a:spcAft>
                <a:buChar char="•"/>
              </a:pPr>
              <a:endParaRPr lang="en-NZ" sz="1600" kern="1200" dirty="0"/>
            </a:p>
          </p:txBody>
        </p:sp>
        <p:sp>
          <p:nvSpPr>
            <p:cNvPr id="14" name="Freeform: Shape 13">
              <a:extLst>
                <a:ext uri="{FF2B5EF4-FFF2-40B4-BE49-F238E27FC236}">
                  <a16:creationId xmlns:a16="http://schemas.microsoft.com/office/drawing/2014/main" id="{9F4C7EB1-069D-4DE8-97B1-6E0680CEB150}"/>
                </a:ext>
              </a:extLst>
            </p:cNvPr>
            <p:cNvSpPr/>
            <p:nvPr/>
          </p:nvSpPr>
          <p:spPr>
            <a:xfrm>
              <a:off x="1033838" y="3966380"/>
              <a:ext cx="8128000" cy="482355"/>
            </a:xfrm>
            <a:custGeom>
              <a:avLst/>
              <a:gdLst>
                <a:gd name="connsiteX0" fmla="*/ 0 w 8128000"/>
                <a:gd name="connsiteY0" fmla="*/ 101402 h 608400"/>
                <a:gd name="connsiteX1" fmla="*/ 101402 w 8128000"/>
                <a:gd name="connsiteY1" fmla="*/ 0 h 608400"/>
                <a:gd name="connsiteX2" fmla="*/ 8026598 w 8128000"/>
                <a:gd name="connsiteY2" fmla="*/ 0 h 608400"/>
                <a:gd name="connsiteX3" fmla="*/ 8128000 w 8128000"/>
                <a:gd name="connsiteY3" fmla="*/ 101402 h 608400"/>
                <a:gd name="connsiteX4" fmla="*/ 8128000 w 8128000"/>
                <a:gd name="connsiteY4" fmla="*/ 506998 h 608400"/>
                <a:gd name="connsiteX5" fmla="*/ 8026598 w 8128000"/>
                <a:gd name="connsiteY5" fmla="*/ 608400 h 608400"/>
                <a:gd name="connsiteX6" fmla="*/ 101402 w 8128000"/>
                <a:gd name="connsiteY6" fmla="*/ 608400 h 608400"/>
                <a:gd name="connsiteX7" fmla="*/ 0 w 8128000"/>
                <a:gd name="connsiteY7" fmla="*/ 506998 h 608400"/>
                <a:gd name="connsiteX8" fmla="*/ 0 w 8128000"/>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608400">
                  <a:moveTo>
                    <a:pt x="0" y="101402"/>
                  </a:moveTo>
                  <a:cubicBezTo>
                    <a:pt x="0" y="45399"/>
                    <a:pt x="45399" y="0"/>
                    <a:pt x="101402" y="0"/>
                  </a:cubicBezTo>
                  <a:lnTo>
                    <a:pt x="8026598" y="0"/>
                  </a:lnTo>
                  <a:cubicBezTo>
                    <a:pt x="8082601" y="0"/>
                    <a:pt x="8128000" y="45399"/>
                    <a:pt x="8128000" y="101402"/>
                  </a:cubicBezTo>
                  <a:lnTo>
                    <a:pt x="8128000" y="506998"/>
                  </a:lnTo>
                  <a:cubicBezTo>
                    <a:pt x="8128000" y="563001"/>
                    <a:pt x="8082601" y="608400"/>
                    <a:pt x="8026598" y="608400"/>
                  </a:cubicBezTo>
                  <a:lnTo>
                    <a:pt x="101402" y="608400"/>
                  </a:lnTo>
                  <a:cubicBezTo>
                    <a:pt x="45399" y="608400"/>
                    <a:pt x="0" y="563001"/>
                    <a:pt x="0" y="506998"/>
                  </a:cubicBezTo>
                  <a:lnTo>
                    <a:pt x="0" y="101402"/>
                  </a:lnTo>
                  <a:close/>
                </a:path>
              </a:pathLst>
            </a:custGeom>
          </p:spPr>
          <p:style>
            <a:lnRef idx="2">
              <a:schemeClr val="lt1">
                <a:hueOff val="0"/>
                <a:satOff val="0"/>
                <a:lumOff val="0"/>
                <a:alphaOff val="0"/>
              </a:schemeClr>
            </a:lnRef>
            <a:fillRef idx="1">
              <a:schemeClr val="accent2">
                <a:hueOff val="-1446200"/>
                <a:satOff val="-9924"/>
                <a:lumOff val="5098"/>
                <a:alphaOff val="0"/>
              </a:schemeClr>
            </a:fillRef>
            <a:effectRef idx="0">
              <a:schemeClr val="accent2">
                <a:hueOff val="-1446200"/>
                <a:satOff val="-9924"/>
                <a:lumOff val="5098"/>
                <a:alphaOff val="0"/>
              </a:schemeClr>
            </a:effectRef>
            <a:fontRef idx="minor">
              <a:schemeClr val="lt1"/>
            </a:fontRef>
          </p:style>
          <p:txBody>
            <a:bodyPr spcFirstLastPara="0" vert="horz" wrap="square" lIns="67800" tIns="67800" rIns="67800" bIns="67800" numCol="1" spcCol="1270" anchor="ctr" anchorCtr="0">
              <a:noAutofit/>
            </a:bodyPr>
            <a:lstStyle/>
            <a:p>
              <a:pPr marL="0" lvl="0" indent="0" algn="l" defTabSz="444500">
                <a:lnSpc>
                  <a:spcPct val="90000"/>
                </a:lnSpc>
                <a:spcBef>
                  <a:spcPct val="0"/>
                </a:spcBef>
                <a:spcAft>
                  <a:spcPct val="35000"/>
                </a:spcAft>
                <a:buNone/>
              </a:pPr>
              <a:r>
                <a:rPr lang="en-NZ" kern="1200" dirty="0"/>
                <a:t>Transition</a:t>
              </a:r>
            </a:p>
          </p:txBody>
        </p:sp>
        <p:sp>
          <p:nvSpPr>
            <p:cNvPr id="15" name="Freeform: Shape 14">
              <a:extLst>
                <a:ext uri="{FF2B5EF4-FFF2-40B4-BE49-F238E27FC236}">
                  <a16:creationId xmlns:a16="http://schemas.microsoft.com/office/drawing/2014/main" id="{73FB032D-DC49-44EE-A748-762D6094A2D6}"/>
                </a:ext>
              </a:extLst>
            </p:cNvPr>
            <p:cNvSpPr/>
            <p:nvPr/>
          </p:nvSpPr>
          <p:spPr>
            <a:xfrm>
              <a:off x="944969" y="4503819"/>
              <a:ext cx="8216870" cy="430560"/>
            </a:xfrm>
            <a:custGeom>
              <a:avLst/>
              <a:gdLst>
                <a:gd name="connsiteX0" fmla="*/ 0 w 8128000"/>
                <a:gd name="connsiteY0" fmla="*/ 0 h 430560"/>
                <a:gd name="connsiteX1" fmla="*/ 8128000 w 8128000"/>
                <a:gd name="connsiteY1" fmla="*/ 0 h 430560"/>
                <a:gd name="connsiteX2" fmla="*/ 8128000 w 8128000"/>
                <a:gd name="connsiteY2" fmla="*/ 430560 h 430560"/>
                <a:gd name="connsiteX3" fmla="*/ 0 w 8128000"/>
                <a:gd name="connsiteY3" fmla="*/ 430560 h 430560"/>
                <a:gd name="connsiteX4" fmla="*/ 0 w 8128000"/>
                <a:gd name="connsiteY4" fmla="*/ 0 h 43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430560">
                  <a:moveTo>
                    <a:pt x="0" y="0"/>
                  </a:moveTo>
                  <a:lnTo>
                    <a:pt x="8128000" y="0"/>
                  </a:lnTo>
                  <a:lnTo>
                    <a:pt x="8128000" y="430560"/>
                  </a:lnTo>
                  <a:lnTo>
                    <a:pt x="0" y="430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12700" rIns="71120" bIns="12700" numCol="1" spcCol="1270" anchor="t" anchorCtr="0">
              <a:noAutofit/>
            </a:bodyPr>
            <a:lstStyle/>
            <a:p>
              <a:pPr marL="90488" indent="-90488" defTabSz="355600">
                <a:lnSpc>
                  <a:spcPct val="90000"/>
                </a:lnSpc>
                <a:spcBef>
                  <a:spcPct val="0"/>
                </a:spcBef>
                <a:spcAft>
                  <a:spcPct val="20000"/>
                </a:spcAft>
                <a:buFont typeface="Arial" panose="020B0604020202020204" pitchFamily="34" charset="0"/>
                <a:buChar char="•"/>
              </a:pPr>
              <a:r>
                <a:rPr lang="en-NZ" sz="1600" dirty="0"/>
                <a:t>Setting up four Local Establishment Entities.</a:t>
              </a:r>
            </a:p>
            <a:p>
              <a:pPr marL="90488" indent="-90488" defTabSz="355600">
                <a:lnSpc>
                  <a:spcPct val="90000"/>
                </a:lnSpc>
                <a:spcBef>
                  <a:spcPct val="0"/>
                </a:spcBef>
                <a:spcAft>
                  <a:spcPct val="20000"/>
                </a:spcAft>
                <a:buFont typeface="Arial" panose="020B0604020202020204" pitchFamily="34" charset="0"/>
                <a:buChar char="•"/>
              </a:pPr>
              <a:r>
                <a:rPr lang="en-NZ" sz="1600" kern="1200" dirty="0"/>
                <a:t>Working with the sector to transition to the new system.</a:t>
              </a:r>
            </a:p>
            <a:p>
              <a:pPr marL="90488" indent="-90488" defTabSz="355600">
                <a:lnSpc>
                  <a:spcPct val="90000"/>
                </a:lnSpc>
                <a:spcBef>
                  <a:spcPct val="0"/>
                </a:spcBef>
                <a:spcAft>
                  <a:spcPct val="20000"/>
                </a:spcAft>
                <a:buFont typeface="Arial" panose="020B0604020202020204" pitchFamily="34" charset="0"/>
                <a:buChar char="•"/>
              </a:pPr>
              <a:endParaRPr lang="en-NZ" sz="1600" kern="1200" dirty="0"/>
            </a:p>
            <a:p>
              <a:pPr marL="57150" lvl="1" indent="-57150" algn="l" defTabSz="355600">
                <a:lnSpc>
                  <a:spcPct val="90000"/>
                </a:lnSpc>
                <a:spcBef>
                  <a:spcPct val="0"/>
                </a:spcBef>
                <a:spcAft>
                  <a:spcPct val="20000"/>
                </a:spcAft>
                <a:buChar char="•"/>
              </a:pPr>
              <a:endParaRPr lang="en-NZ" sz="1600" kern="1200" dirty="0"/>
            </a:p>
          </p:txBody>
        </p:sp>
      </p:grpSp>
      <p:sp>
        <p:nvSpPr>
          <p:cNvPr id="16" name="TextBox 15">
            <a:extLst>
              <a:ext uri="{FF2B5EF4-FFF2-40B4-BE49-F238E27FC236}">
                <a16:creationId xmlns:a16="http://schemas.microsoft.com/office/drawing/2014/main" id="{99070ACA-8AB5-45D9-A773-FB4E2E9F2DF0}"/>
              </a:ext>
            </a:extLst>
          </p:cNvPr>
          <p:cNvSpPr txBox="1"/>
          <p:nvPr/>
        </p:nvSpPr>
        <p:spPr>
          <a:xfrm>
            <a:off x="768913" y="2057085"/>
            <a:ext cx="6027612" cy="369332"/>
          </a:xfrm>
          <a:prstGeom prst="rect">
            <a:avLst/>
          </a:prstGeom>
          <a:noFill/>
        </p:spPr>
        <p:txBody>
          <a:bodyPr wrap="none" rtlCol="0">
            <a:spAutoFit/>
          </a:bodyPr>
          <a:lstStyle/>
          <a:p>
            <a:r>
              <a:rPr lang="en-NZ" dirty="0"/>
              <a:t>Concurrent policy and transition activities are underway</a:t>
            </a:r>
          </a:p>
        </p:txBody>
      </p:sp>
      <p:sp>
        <p:nvSpPr>
          <p:cNvPr id="24" name="TextBox 23">
            <a:extLst>
              <a:ext uri="{FF2B5EF4-FFF2-40B4-BE49-F238E27FC236}">
                <a16:creationId xmlns:a16="http://schemas.microsoft.com/office/drawing/2014/main" id="{98197C53-4840-40C2-BC29-7C45843751E0}"/>
              </a:ext>
            </a:extLst>
          </p:cNvPr>
          <p:cNvSpPr txBox="1"/>
          <p:nvPr/>
        </p:nvSpPr>
        <p:spPr>
          <a:xfrm>
            <a:off x="913718" y="5759570"/>
            <a:ext cx="8467383" cy="369332"/>
          </a:xfrm>
          <a:prstGeom prst="rect">
            <a:avLst/>
          </a:prstGeom>
          <a:noFill/>
        </p:spPr>
        <p:txBody>
          <a:bodyPr wrap="none" rtlCol="0">
            <a:spAutoFit/>
          </a:bodyPr>
          <a:lstStyle/>
          <a:p>
            <a:r>
              <a:rPr lang="en-NZ" dirty="0"/>
              <a:t>Ongoing local government, iwi and industry engagement will underpin this work</a:t>
            </a:r>
          </a:p>
        </p:txBody>
      </p:sp>
    </p:spTree>
    <p:extLst>
      <p:ext uri="{BB962C8B-B14F-4D97-AF65-F5344CB8AC3E}">
        <p14:creationId xmlns:p14="http://schemas.microsoft.com/office/powerpoint/2010/main" val="171300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391C-4BBA-429F-AE0A-23E5638B78F8}"/>
              </a:ext>
            </a:extLst>
          </p:cNvPr>
          <p:cNvSpPr>
            <a:spLocks noGrp="1"/>
          </p:cNvSpPr>
          <p:nvPr>
            <p:ph type="title"/>
          </p:nvPr>
        </p:nvSpPr>
        <p:spPr>
          <a:xfrm>
            <a:off x="677334" y="609600"/>
            <a:ext cx="8596668" cy="730196"/>
          </a:xfrm>
        </p:spPr>
        <p:txBody>
          <a:bodyPr>
            <a:normAutofit fontScale="90000"/>
          </a:bodyPr>
          <a:lstStyle/>
          <a:p>
            <a:r>
              <a:rPr lang="en-NZ" dirty="0"/>
              <a:t>Three Waters policy indicative 2022 roadmap</a:t>
            </a:r>
          </a:p>
        </p:txBody>
      </p:sp>
      <p:sp>
        <p:nvSpPr>
          <p:cNvPr id="12" name="Freeform: Shape 11">
            <a:extLst>
              <a:ext uri="{FF2B5EF4-FFF2-40B4-BE49-F238E27FC236}">
                <a16:creationId xmlns:a16="http://schemas.microsoft.com/office/drawing/2014/main" id="{A58C7C01-C8B1-4206-86CB-A7132F67822D}"/>
              </a:ext>
            </a:extLst>
          </p:cNvPr>
          <p:cNvSpPr/>
          <p:nvPr/>
        </p:nvSpPr>
        <p:spPr>
          <a:xfrm>
            <a:off x="1140370" y="3686449"/>
            <a:ext cx="8943685" cy="420125"/>
          </a:xfrm>
          <a:custGeom>
            <a:avLst/>
            <a:gdLst>
              <a:gd name="connsiteX0" fmla="*/ 0 w 8128000"/>
              <a:gd name="connsiteY0" fmla="*/ 101402 h 608400"/>
              <a:gd name="connsiteX1" fmla="*/ 101402 w 8128000"/>
              <a:gd name="connsiteY1" fmla="*/ 0 h 608400"/>
              <a:gd name="connsiteX2" fmla="*/ 8026598 w 8128000"/>
              <a:gd name="connsiteY2" fmla="*/ 0 h 608400"/>
              <a:gd name="connsiteX3" fmla="*/ 8128000 w 8128000"/>
              <a:gd name="connsiteY3" fmla="*/ 101402 h 608400"/>
              <a:gd name="connsiteX4" fmla="*/ 8128000 w 8128000"/>
              <a:gd name="connsiteY4" fmla="*/ 506998 h 608400"/>
              <a:gd name="connsiteX5" fmla="*/ 8026598 w 8128000"/>
              <a:gd name="connsiteY5" fmla="*/ 608400 h 608400"/>
              <a:gd name="connsiteX6" fmla="*/ 101402 w 8128000"/>
              <a:gd name="connsiteY6" fmla="*/ 608400 h 608400"/>
              <a:gd name="connsiteX7" fmla="*/ 0 w 8128000"/>
              <a:gd name="connsiteY7" fmla="*/ 506998 h 608400"/>
              <a:gd name="connsiteX8" fmla="*/ 0 w 8128000"/>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608400">
                <a:moveTo>
                  <a:pt x="0" y="101402"/>
                </a:moveTo>
                <a:cubicBezTo>
                  <a:pt x="0" y="45399"/>
                  <a:pt x="45399" y="0"/>
                  <a:pt x="101402" y="0"/>
                </a:cubicBezTo>
                <a:lnTo>
                  <a:pt x="8026598" y="0"/>
                </a:lnTo>
                <a:cubicBezTo>
                  <a:pt x="8082601" y="0"/>
                  <a:pt x="8128000" y="45399"/>
                  <a:pt x="8128000" y="101402"/>
                </a:cubicBezTo>
                <a:lnTo>
                  <a:pt x="8128000" y="506998"/>
                </a:lnTo>
                <a:cubicBezTo>
                  <a:pt x="8128000" y="563001"/>
                  <a:pt x="8082601" y="608400"/>
                  <a:pt x="8026598" y="608400"/>
                </a:cubicBezTo>
                <a:lnTo>
                  <a:pt x="101402" y="608400"/>
                </a:lnTo>
                <a:cubicBezTo>
                  <a:pt x="45399" y="608400"/>
                  <a:pt x="0" y="563001"/>
                  <a:pt x="0" y="506998"/>
                </a:cubicBezTo>
                <a:lnTo>
                  <a:pt x="0" y="10140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7800" tIns="67800" rIns="67800" bIns="67800" numCol="1" spcCol="1270" anchor="ctr" anchorCtr="0">
            <a:noAutofit/>
          </a:bodyPr>
          <a:lstStyle/>
          <a:p>
            <a:pPr marL="0" lvl="0" indent="0" algn="ctr" defTabSz="444500">
              <a:lnSpc>
                <a:spcPct val="90000"/>
              </a:lnSpc>
              <a:spcBef>
                <a:spcPct val="0"/>
              </a:spcBef>
              <a:spcAft>
                <a:spcPct val="35000"/>
              </a:spcAft>
              <a:buNone/>
            </a:pPr>
            <a:r>
              <a:rPr lang="en-NZ" kern="1200" dirty="0"/>
              <a:t>Indicative 2022 roadmap</a:t>
            </a:r>
          </a:p>
        </p:txBody>
      </p:sp>
      <p:sp>
        <p:nvSpPr>
          <p:cNvPr id="3" name="TextBox 2">
            <a:extLst>
              <a:ext uri="{FF2B5EF4-FFF2-40B4-BE49-F238E27FC236}">
                <a16:creationId xmlns:a16="http://schemas.microsoft.com/office/drawing/2014/main" id="{FDE6FE0C-783E-4370-B734-A81041C81AF4}"/>
              </a:ext>
            </a:extLst>
          </p:cNvPr>
          <p:cNvSpPr txBox="1"/>
          <p:nvPr/>
        </p:nvSpPr>
        <p:spPr>
          <a:xfrm>
            <a:off x="1140370" y="2185008"/>
            <a:ext cx="2741371" cy="1107996"/>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NZ" sz="1400" b="1" dirty="0">
                <a:solidFill>
                  <a:schemeClr val="accent1">
                    <a:lumMod val="75000"/>
                  </a:schemeClr>
                </a:solidFill>
              </a:rPr>
              <a:t>Working Group on Governance, Representation and Accountability </a:t>
            </a:r>
          </a:p>
          <a:p>
            <a:pPr algn="ctr"/>
            <a:r>
              <a:rPr lang="en-NZ" sz="1200" dirty="0"/>
              <a:t>Findings expected end of February for Ministerial consideration</a:t>
            </a:r>
            <a:endParaRPr lang="en-NZ" sz="1400" dirty="0"/>
          </a:p>
        </p:txBody>
      </p:sp>
      <p:sp>
        <p:nvSpPr>
          <p:cNvPr id="23" name="Arrow: Pentagon 22">
            <a:extLst>
              <a:ext uri="{FF2B5EF4-FFF2-40B4-BE49-F238E27FC236}">
                <a16:creationId xmlns:a16="http://schemas.microsoft.com/office/drawing/2014/main" id="{479828D9-4F31-4AB1-8E47-A59783374A17}"/>
              </a:ext>
            </a:extLst>
          </p:cNvPr>
          <p:cNvSpPr/>
          <p:nvPr/>
        </p:nvSpPr>
        <p:spPr>
          <a:xfrm>
            <a:off x="532648" y="1632374"/>
            <a:ext cx="1409992" cy="423118"/>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NZ" sz="1400" dirty="0"/>
              <a:t>Policy Refinement</a:t>
            </a:r>
          </a:p>
        </p:txBody>
      </p:sp>
      <p:sp>
        <p:nvSpPr>
          <p:cNvPr id="24" name="Arrow: Pentagon 23">
            <a:extLst>
              <a:ext uri="{FF2B5EF4-FFF2-40B4-BE49-F238E27FC236}">
                <a16:creationId xmlns:a16="http://schemas.microsoft.com/office/drawing/2014/main" id="{E6D80AF1-D080-427F-A1B2-3C7547A65511}"/>
              </a:ext>
            </a:extLst>
          </p:cNvPr>
          <p:cNvSpPr/>
          <p:nvPr/>
        </p:nvSpPr>
        <p:spPr>
          <a:xfrm>
            <a:off x="486006" y="6160649"/>
            <a:ext cx="1409992" cy="349008"/>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NZ" sz="1400" dirty="0"/>
              <a:t>Legislation</a:t>
            </a:r>
          </a:p>
        </p:txBody>
      </p:sp>
      <p:cxnSp>
        <p:nvCxnSpPr>
          <p:cNvPr id="28" name="Straight Arrow Connector 27">
            <a:extLst>
              <a:ext uri="{FF2B5EF4-FFF2-40B4-BE49-F238E27FC236}">
                <a16:creationId xmlns:a16="http://schemas.microsoft.com/office/drawing/2014/main" id="{B8BBAFA7-400C-4D7F-8455-01A180F66F4A}"/>
              </a:ext>
            </a:extLst>
          </p:cNvPr>
          <p:cNvCxnSpPr>
            <a:cxnSpLocks/>
            <a:stCxn id="3" idx="2"/>
          </p:cNvCxnSpPr>
          <p:nvPr/>
        </p:nvCxnSpPr>
        <p:spPr>
          <a:xfrm>
            <a:off x="2511056" y="3293004"/>
            <a:ext cx="0" cy="42012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Arrow: Pentagon 29">
            <a:extLst>
              <a:ext uri="{FF2B5EF4-FFF2-40B4-BE49-F238E27FC236}">
                <a16:creationId xmlns:a16="http://schemas.microsoft.com/office/drawing/2014/main" id="{0248BEE6-6642-4548-A807-4744CE5037A4}"/>
              </a:ext>
            </a:extLst>
          </p:cNvPr>
          <p:cNvSpPr/>
          <p:nvPr/>
        </p:nvSpPr>
        <p:spPr>
          <a:xfrm>
            <a:off x="3970138" y="2719893"/>
            <a:ext cx="3736946" cy="629809"/>
          </a:xfrm>
          <a:prstGeom prst="homePlate">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en-NZ" sz="1400" b="1" dirty="0">
                <a:solidFill>
                  <a:schemeClr val="accent1">
                    <a:lumMod val="75000"/>
                  </a:schemeClr>
                </a:solidFill>
              </a:rPr>
              <a:t>Rural Supplies Technical Working Group </a:t>
            </a:r>
          </a:p>
          <a:p>
            <a:pPr algn="ctr"/>
            <a:r>
              <a:rPr lang="en-NZ" sz="1200" dirty="0"/>
              <a:t>Findings anticipated mid-2022 and ongoing as required</a:t>
            </a:r>
          </a:p>
        </p:txBody>
      </p:sp>
      <p:sp>
        <p:nvSpPr>
          <p:cNvPr id="31" name="Arrow: Pentagon 30">
            <a:extLst>
              <a:ext uri="{FF2B5EF4-FFF2-40B4-BE49-F238E27FC236}">
                <a16:creationId xmlns:a16="http://schemas.microsoft.com/office/drawing/2014/main" id="{8A7D17A5-DFA2-4CC7-B944-10F4AEAD0F86}"/>
              </a:ext>
            </a:extLst>
          </p:cNvPr>
          <p:cNvSpPr/>
          <p:nvPr/>
        </p:nvSpPr>
        <p:spPr>
          <a:xfrm>
            <a:off x="3970139" y="1876749"/>
            <a:ext cx="3736948" cy="796487"/>
          </a:xfrm>
          <a:prstGeom prst="homePlate">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en-NZ" sz="1400" b="1" dirty="0">
                <a:solidFill>
                  <a:schemeClr val="accent1">
                    <a:lumMod val="75000"/>
                  </a:schemeClr>
                </a:solidFill>
              </a:rPr>
              <a:t>Planning Interface Technical Working Group </a:t>
            </a:r>
          </a:p>
          <a:p>
            <a:pPr algn="ctr"/>
            <a:r>
              <a:rPr lang="en-NZ" sz="1200" dirty="0"/>
              <a:t>Findings anticipated mid-2022 and ongoing as required</a:t>
            </a:r>
          </a:p>
        </p:txBody>
      </p:sp>
      <p:cxnSp>
        <p:nvCxnSpPr>
          <p:cNvPr id="33" name="Straight Arrow Connector 32">
            <a:extLst>
              <a:ext uri="{FF2B5EF4-FFF2-40B4-BE49-F238E27FC236}">
                <a16:creationId xmlns:a16="http://schemas.microsoft.com/office/drawing/2014/main" id="{F88945D7-9D4F-4925-98CF-EB612E3AAD8D}"/>
              </a:ext>
            </a:extLst>
          </p:cNvPr>
          <p:cNvCxnSpPr>
            <a:cxnSpLocks/>
            <a:stCxn id="30" idx="2"/>
          </p:cNvCxnSpPr>
          <p:nvPr/>
        </p:nvCxnSpPr>
        <p:spPr>
          <a:xfrm>
            <a:off x="5681159" y="3349702"/>
            <a:ext cx="1" cy="33674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Arrow: Down 48">
            <a:extLst>
              <a:ext uri="{FF2B5EF4-FFF2-40B4-BE49-F238E27FC236}">
                <a16:creationId xmlns:a16="http://schemas.microsoft.com/office/drawing/2014/main" id="{5CB00EFF-99D0-4944-B4F7-507647464AB1}"/>
              </a:ext>
            </a:extLst>
          </p:cNvPr>
          <p:cNvSpPr/>
          <p:nvPr/>
        </p:nvSpPr>
        <p:spPr>
          <a:xfrm>
            <a:off x="486006" y="2189446"/>
            <a:ext cx="839127" cy="3925915"/>
          </a:xfrm>
          <a:prstGeom prst="downArrow">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NZ" dirty="0"/>
          </a:p>
        </p:txBody>
      </p:sp>
      <p:sp>
        <p:nvSpPr>
          <p:cNvPr id="50" name="TextBox 49">
            <a:extLst>
              <a:ext uri="{FF2B5EF4-FFF2-40B4-BE49-F238E27FC236}">
                <a16:creationId xmlns:a16="http://schemas.microsoft.com/office/drawing/2014/main" id="{BBC095B8-B39B-40A2-96A7-4CEBE65F8016}"/>
              </a:ext>
            </a:extLst>
          </p:cNvPr>
          <p:cNvSpPr txBox="1"/>
          <p:nvPr/>
        </p:nvSpPr>
        <p:spPr>
          <a:xfrm rot="16200000">
            <a:off x="436375" y="3784094"/>
            <a:ext cx="960519" cy="369332"/>
          </a:xfrm>
          <a:prstGeom prst="rect">
            <a:avLst/>
          </a:prstGeom>
          <a:noFill/>
        </p:spPr>
        <p:txBody>
          <a:bodyPr wrap="none" rtlCol="0">
            <a:spAutoFit/>
          </a:bodyPr>
          <a:lstStyle/>
          <a:p>
            <a:r>
              <a:rPr lang="en-NZ" dirty="0">
                <a:solidFill>
                  <a:schemeClr val="bg1"/>
                </a:solidFill>
              </a:rPr>
              <a:t>informs</a:t>
            </a:r>
          </a:p>
        </p:txBody>
      </p:sp>
      <p:sp>
        <p:nvSpPr>
          <p:cNvPr id="59" name="TextBox 58">
            <a:extLst>
              <a:ext uri="{FF2B5EF4-FFF2-40B4-BE49-F238E27FC236}">
                <a16:creationId xmlns:a16="http://schemas.microsoft.com/office/drawing/2014/main" id="{47DE424E-5A94-4A7E-80B6-08EDA53F355B}"/>
              </a:ext>
            </a:extLst>
          </p:cNvPr>
          <p:cNvSpPr txBox="1"/>
          <p:nvPr/>
        </p:nvSpPr>
        <p:spPr>
          <a:xfrm>
            <a:off x="1458685" y="4284460"/>
            <a:ext cx="3153659" cy="461665"/>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NZ" sz="1200" dirty="0"/>
              <a:t>Exposure draft currently available for Working Group consideration (and </a:t>
            </a:r>
            <a:r>
              <a:rPr lang="en-NZ" sz="1200" dirty="0">
                <a:hlinkClick r:id="rId3"/>
              </a:rPr>
              <a:t>online</a:t>
            </a:r>
            <a:r>
              <a:rPr lang="en-NZ" sz="1200" dirty="0"/>
              <a:t>)</a:t>
            </a:r>
          </a:p>
        </p:txBody>
      </p:sp>
      <p:sp>
        <p:nvSpPr>
          <p:cNvPr id="65" name="Arrow: Pentagon 64">
            <a:extLst>
              <a:ext uri="{FF2B5EF4-FFF2-40B4-BE49-F238E27FC236}">
                <a16:creationId xmlns:a16="http://schemas.microsoft.com/office/drawing/2014/main" id="{89E48873-F767-4AE6-8307-E0B1B8842D69}"/>
              </a:ext>
            </a:extLst>
          </p:cNvPr>
          <p:cNvSpPr/>
          <p:nvPr/>
        </p:nvSpPr>
        <p:spPr>
          <a:xfrm>
            <a:off x="6799943" y="5387254"/>
            <a:ext cx="3606800" cy="767189"/>
          </a:xfrm>
          <a:prstGeom prst="homePlate">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NZ" b="1" dirty="0">
                <a:solidFill>
                  <a:schemeClr val="accent3">
                    <a:lumMod val="50000"/>
                  </a:schemeClr>
                </a:solidFill>
              </a:rPr>
              <a:t>Water Services Entities Bill 2</a:t>
            </a:r>
          </a:p>
        </p:txBody>
      </p:sp>
      <p:sp>
        <p:nvSpPr>
          <p:cNvPr id="66" name="Rectangle 65">
            <a:extLst>
              <a:ext uri="{FF2B5EF4-FFF2-40B4-BE49-F238E27FC236}">
                <a16:creationId xmlns:a16="http://schemas.microsoft.com/office/drawing/2014/main" id="{C418EADA-22FC-49F0-9288-CA3C858AAEEE}"/>
              </a:ext>
            </a:extLst>
          </p:cNvPr>
          <p:cNvSpPr/>
          <p:nvPr/>
        </p:nvSpPr>
        <p:spPr>
          <a:xfrm>
            <a:off x="6915226" y="5753245"/>
            <a:ext cx="929745" cy="40119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NZ" sz="1200" dirty="0"/>
              <a:t>Introduced late-2022</a:t>
            </a:r>
          </a:p>
        </p:txBody>
      </p:sp>
      <p:sp>
        <p:nvSpPr>
          <p:cNvPr id="67" name="Rectangle 66">
            <a:extLst>
              <a:ext uri="{FF2B5EF4-FFF2-40B4-BE49-F238E27FC236}">
                <a16:creationId xmlns:a16="http://schemas.microsoft.com/office/drawing/2014/main" id="{5F771955-FAC1-4253-80B6-E99A96EB9F42}"/>
              </a:ext>
            </a:extLst>
          </p:cNvPr>
          <p:cNvSpPr/>
          <p:nvPr/>
        </p:nvSpPr>
        <p:spPr>
          <a:xfrm>
            <a:off x="7946571" y="5741570"/>
            <a:ext cx="2137470" cy="40119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NZ" sz="1200" dirty="0"/>
              <a:t>Select Committee consideration of submissions</a:t>
            </a:r>
          </a:p>
        </p:txBody>
      </p:sp>
      <p:cxnSp>
        <p:nvCxnSpPr>
          <p:cNvPr id="68" name="Straight Arrow Connector 67">
            <a:extLst>
              <a:ext uri="{FF2B5EF4-FFF2-40B4-BE49-F238E27FC236}">
                <a16:creationId xmlns:a16="http://schemas.microsoft.com/office/drawing/2014/main" id="{FF0E9C7B-2ED6-40A6-9C16-27D0660F33D5}"/>
              </a:ext>
            </a:extLst>
          </p:cNvPr>
          <p:cNvCxnSpPr>
            <a:cxnSpLocks/>
          </p:cNvCxnSpPr>
          <p:nvPr/>
        </p:nvCxnSpPr>
        <p:spPr>
          <a:xfrm flipH="1" flipV="1">
            <a:off x="7844970" y="4153231"/>
            <a:ext cx="1" cy="1600014"/>
          </a:xfrm>
          <a:prstGeom prst="straightConnector1">
            <a:avLst/>
          </a:prstGeom>
          <a:ln>
            <a:prstDash val="dash"/>
            <a:tailEnd type="triangle"/>
          </a:ln>
        </p:spPr>
        <p:style>
          <a:lnRef idx="1">
            <a:schemeClr val="accent3"/>
          </a:lnRef>
          <a:fillRef idx="0">
            <a:schemeClr val="accent3"/>
          </a:fillRef>
          <a:effectRef idx="0">
            <a:schemeClr val="accent3"/>
          </a:effectRef>
          <a:fontRef idx="minor">
            <a:schemeClr val="tx1"/>
          </a:fontRef>
        </p:style>
      </p:cxnSp>
      <p:sp>
        <p:nvSpPr>
          <p:cNvPr id="58" name="Arrow: Pentagon 57">
            <a:extLst>
              <a:ext uri="{FF2B5EF4-FFF2-40B4-BE49-F238E27FC236}">
                <a16:creationId xmlns:a16="http://schemas.microsoft.com/office/drawing/2014/main" id="{FA16B4BA-1E4F-4774-8A22-4BF71D8E635C}"/>
              </a:ext>
            </a:extLst>
          </p:cNvPr>
          <p:cNvSpPr/>
          <p:nvPr/>
        </p:nvSpPr>
        <p:spPr>
          <a:xfrm>
            <a:off x="4836181" y="4321800"/>
            <a:ext cx="4373134" cy="733326"/>
          </a:xfrm>
          <a:prstGeom prst="homePlate">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NZ" b="1" dirty="0">
                <a:solidFill>
                  <a:schemeClr val="accent3">
                    <a:lumMod val="50000"/>
                  </a:schemeClr>
                </a:solidFill>
              </a:rPr>
              <a:t>Water Services Entities Bill 1</a:t>
            </a:r>
          </a:p>
        </p:txBody>
      </p:sp>
      <p:sp>
        <p:nvSpPr>
          <p:cNvPr id="60" name="Rectangle 59">
            <a:extLst>
              <a:ext uri="{FF2B5EF4-FFF2-40B4-BE49-F238E27FC236}">
                <a16:creationId xmlns:a16="http://schemas.microsoft.com/office/drawing/2014/main" id="{ECD75FA1-277B-4231-AF80-7571725E59C4}"/>
              </a:ext>
            </a:extLst>
          </p:cNvPr>
          <p:cNvSpPr/>
          <p:nvPr/>
        </p:nvSpPr>
        <p:spPr>
          <a:xfrm>
            <a:off x="4890483" y="4653928"/>
            <a:ext cx="929745" cy="40119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NZ" sz="1200" dirty="0"/>
              <a:t>Introduced mid-2022</a:t>
            </a:r>
          </a:p>
        </p:txBody>
      </p:sp>
      <p:sp>
        <p:nvSpPr>
          <p:cNvPr id="64" name="Rectangle 63">
            <a:extLst>
              <a:ext uri="{FF2B5EF4-FFF2-40B4-BE49-F238E27FC236}">
                <a16:creationId xmlns:a16="http://schemas.microsoft.com/office/drawing/2014/main" id="{ACD9B2A0-3525-4A34-B8E5-F2E85F3E612D}"/>
              </a:ext>
            </a:extLst>
          </p:cNvPr>
          <p:cNvSpPr/>
          <p:nvPr/>
        </p:nvSpPr>
        <p:spPr>
          <a:xfrm>
            <a:off x="5914571" y="4653928"/>
            <a:ext cx="2394858" cy="40119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NZ" sz="1200" dirty="0"/>
              <a:t>Select Committee consideration of submissions</a:t>
            </a:r>
          </a:p>
        </p:txBody>
      </p:sp>
      <p:cxnSp>
        <p:nvCxnSpPr>
          <p:cNvPr id="62" name="Straight Arrow Connector 61">
            <a:extLst>
              <a:ext uri="{FF2B5EF4-FFF2-40B4-BE49-F238E27FC236}">
                <a16:creationId xmlns:a16="http://schemas.microsoft.com/office/drawing/2014/main" id="{BA7CA207-78F8-4BB2-A143-E4F7DAF85BF4}"/>
              </a:ext>
            </a:extLst>
          </p:cNvPr>
          <p:cNvCxnSpPr>
            <a:cxnSpLocks/>
            <a:stCxn id="60" idx="0"/>
          </p:cNvCxnSpPr>
          <p:nvPr/>
        </p:nvCxnSpPr>
        <p:spPr>
          <a:xfrm flipH="1" flipV="1">
            <a:off x="5355355" y="4153231"/>
            <a:ext cx="1" cy="500697"/>
          </a:xfrm>
          <a:prstGeom prst="straightConnector1">
            <a:avLst/>
          </a:prstGeom>
          <a:ln>
            <a:prstDash val="dash"/>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0144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391C-4BBA-429F-AE0A-23E5638B78F8}"/>
              </a:ext>
            </a:extLst>
          </p:cNvPr>
          <p:cNvSpPr>
            <a:spLocks noGrp="1"/>
          </p:cNvSpPr>
          <p:nvPr>
            <p:ph type="title"/>
          </p:nvPr>
        </p:nvSpPr>
        <p:spPr>
          <a:xfrm>
            <a:off x="677334" y="609600"/>
            <a:ext cx="8596668" cy="730196"/>
          </a:xfrm>
        </p:spPr>
        <p:txBody>
          <a:bodyPr/>
          <a:lstStyle/>
          <a:p>
            <a:r>
              <a:rPr lang="en-NZ" dirty="0"/>
              <a:t>Transition focus areas for 2022</a:t>
            </a:r>
          </a:p>
        </p:txBody>
      </p:sp>
      <p:sp>
        <p:nvSpPr>
          <p:cNvPr id="8" name="Rectangle 7">
            <a:extLst>
              <a:ext uri="{FF2B5EF4-FFF2-40B4-BE49-F238E27FC236}">
                <a16:creationId xmlns:a16="http://schemas.microsoft.com/office/drawing/2014/main" id="{C33091B4-536B-49A8-8B9B-E672A372B43E}"/>
              </a:ext>
            </a:extLst>
          </p:cNvPr>
          <p:cNvSpPr/>
          <p:nvPr/>
        </p:nvSpPr>
        <p:spPr>
          <a:xfrm>
            <a:off x="542637" y="1479563"/>
            <a:ext cx="1383451" cy="529918"/>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en-NZ" sz="1200" dirty="0"/>
              <a:t>Transition Workstreams</a:t>
            </a:r>
          </a:p>
        </p:txBody>
      </p:sp>
      <p:sp>
        <p:nvSpPr>
          <p:cNvPr id="9" name="Rectangle: Rounded Corners 8">
            <a:extLst>
              <a:ext uri="{FF2B5EF4-FFF2-40B4-BE49-F238E27FC236}">
                <a16:creationId xmlns:a16="http://schemas.microsoft.com/office/drawing/2014/main" id="{7685B2A5-CBB1-4785-B63E-ED4ADC000174}"/>
              </a:ext>
            </a:extLst>
          </p:cNvPr>
          <p:cNvSpPr/>
          <p:nvPr/>
        </p:nvSpPr>
        <p:spPr>
          <a:xfrm>
            <a:off x="542637" y="2006035"/>
            <a:ext cx="1409559" cy="62507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NZ" sz="1200" dirty="0"/>
              <a:t>Governance and Appointments</a:t>
            </a:r>
          </a:p>
        </p:txBody>
      </p:sp>
      <p:sp>
        <p:nvSpPr>
          <p:cNvPr id="32" name="Freeform: Shape 31">
            <a:extLst>
              <a:ext uri="{FF2B5EF4-FFF2-40B4-BE49-F238E27FC236}">
                <a16:creationId xmlns:a16="http://schemas.microsoft.com/office/drawing/2014/main" id="{C72588AE-62E1-40A6-8029-166853D368A8}"/>
              </a:ext>
            </a:extLst>
          </p:cNvPr>
          <p:cNvSpPr/>
          <p:nvPr/>
        </p:nvSpPr>
        <p:spPr>
          <a:xfrm>
            <a:off x="1979239" y="1472532"/>
            <a:ext cx="8078540" cy="529916"/>
          </a:xfrm>
          <a:custGeom>
            <a:avLst/>
            <a:gdLst>
              <a:gd name="connsiteX0" fmla="*/ 0 w 8128000"/>
              <a:gd name="connsiteY0" fmla="*/ 101402 h 608400"/>
              <a:gd name="connsiteX1" fmla="*/ 101402 w 8128000"/>
              <a:gd name="connsiteY1" fmla="*/ 0 h 608400"/>
              <a:gd name="connsiteX2" fmla="*/ 8026598 w 8128000"/>
              <a:gd name="connsiteY2" fmla="*/ 0 h 608400"/>
              <a:gd name="connsiteX3" fmla="*/ 8128000 w 8128000"/>
              <a:gd name="connsiteY3" fmla="*/ 101402 h 608400"/>
              <a:gd name="connsiteX4" fmla="*/ 8128000 w 8128000"/>
              <a:gd name="connsiteY4" fmla="*/ 506998 h 608400"/>
              <a:gd name="connsiteX5" fmla="*/ 8026598 w 8128000"/>
              <a:gd name="connsiteY5" fmla="*/ 608400 h 608400"/>
              <a:gd name="connsiteX6" fmla="*/ 101402 w 8128000"/>
              <a:gd name="connsiteY6" fmla="*/ 608400 h 608400"/>
              <a:gd name="connsiteX7" fmla="*/ 0 w 8128000"/>
              <a:gd name="connsiteY7" fmla="*/ 506998 h 608400"/>
              <a:gd name="connsiteX8" fmla="*/ 0 w 8128000"/>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608400">
                <a:moveTo>
                  <a:pt x="0" y="101402"/>
                </a:moveTo>
                <a:cubicBezTo>
                  <a:pt x="0" y="45399"/>
                  <a:pt x="45399" y="0"/>
                  <a:pt x="101402" y="0"/>
                </a:cubicBezTo>
                <a:lnTo>
                  <a:pt x="8026598" y="0"/>
                </a:lnTo>
                <a:cubicBezTo>
                  <a:pt x="8082601" y="0"/>
                  <a:pt x="8128000" y="45399"/>
                  <a:pt x="8128000" y="101402"/>
                </a:cubicBezTo>
                <a:lnTo>
                  <a:pt x="8128000" y="506998"/>
                </a:lnTo>
                <a:cubicBezTo>
                  <a:pt x="8128000" y="563001"/>
                  <a:pt x="8082601" y="608400"/>
                  <a:pt x="8026598" y="608400"/>
                </a:cubicBezTo>
                <a:lnTo>
                  <a:pt x="101402" y="608400"/>
                </a:lnTo>
                <a:cubicBezTo>
                  <a:pt x="45399" y="608400"/>
                  <a:pt x="0" y="563001"/>
                  <a:pt x="0" y="506998"/>
                </a:cubicBezTo>
                <a:lnTo>
                  <a:pt x="0" y="101402"/>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7800" tIns="67800" rIns="67800" bIns="67800" numCol="1" spcCol="1270" anchor="ctr" anchorCtr="0">
            <a:noAutofit/>
          </a:bodyPr>
          <a:lstStyle/>
          <a:p>
            <a:pPr marL="0" lvl="0" indent="0" algn="ctr" defTabSz="444500">
              <a:lnSpc>
                <a:spcPct val="90000"/>
              </a:lnSpc>
              <a:spcBef>
                <a:spcPct val="0"/>
              </a:spcBef>
              <a:spcAft>
                <a:spcPct val="35000"/>
              </a:spcAft>
              <a:buNone/>
            </a:pPr>
            <a:r>
              <a:rPr lang="en-NZ" kern="1200" dirty="0"/>
              <a:t>Focus areas for 2022</a:t>
            </a:r>
          </a:p>
        </p:txBody>
      </p:sp>
      <p:sp>
        <p:nvSpPr>
          <p:cNvPr id="35" name="Rectangle: Rounded Corners 34">
            <a:extLst>
              <a:ext uri="{FF2B5EF4-FFF2-40B4-BE49-F238E27FC236}">
                <a16:creationId xmlns:a16="http://schemas.microsoft.com/office/drawing/2014/main" id="{73A48169-35C6-4167-9E4E-F0767FF55F44}"/>
              </a:ext>
            </a:extLst>
          </p:cNvPr>
          <p:cNvSpPr/>
          <p:nvPr/>
        </p:nvSpPr>
        <p:spPr>
          <a:xfrm>
            <a:off x="529332" y="2660844"/>
            <a:ext cx="1409559" cy="62507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dirty="0"/>
              <a:t>Commercial and Legal</a:t>
            </a:r>
          </a:p>
        </p:txBody>
      </p:sp>
      <p:sp>
        <p:nvSpPr>
          <p:cNvPr id="36" name="Rectangle: Rounded Corners 35">
            <a:extLst>
              <a:ext uri="{FF2B5EF4-FFF2-40B4-BE49-F238E27FC236}">
                <a16:creationId xmlns:a16="http://schemas.microsoft.com/office/drawing/2014/main" id="{44B33F27-865C-472D-A2B8-36DAE13299CA}"/>
              </a:ext>
            </a:extLst>
          </p:cNvPr>
          <p:cNvSpPr/>
          <p:nvPr/>
        </p:nvSpPr>
        <p:spPr>
          <a:xfrm>
            <a:off x="516529" y="3315653"/>
            <a:ext cx="1409559" cy="62507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NZ" sz="1200" dirty="0"/>
              <a:t>Data and Digital</a:t>
            </a:r>
          </a:p>
        </p:txBody>
      </p:sp>
      <p:sp>
        <p:nvSpPr>
          <p:cNvPr id="37" name="Rectangle: Rounded Corners 36">
            <a:extLst>
              <a:ext uri="{FF2B5EF4-FFF2-40B4-BE49-F238E27FC236}">
                <a16:creationId xmlns:a16="http://schemas.microsoft.com/office/drawing/2014/main" id="{88241E16-EA96-43DD-8263-CD24A52E8A16}"/>
              </a:ext>
            </a:extLst>
          </p:cNvPr>
          <p:cNvSpPr/>
          <p:nvPr/>
        </p:nvSpPr>
        <p:spPr>
          <a:xfrm>
            <a:off x="516527" y="3970462"/>
            <a:ext cx="1409559" cy="62507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NZ" sz="1200" dirty="0"/>
              <a:t>People and Workforce</a:t>
            </a:r>
          </a:p>
        </p:txBody>
      </p:sp>
      <p:sp>
        <p:nvSpPr>
          <p:cNvPr id="39" name="Rectangle: Rounded Corners 38">
            <a:extLst>
              <a:ext uri="{FF2B5EF4-FFF2-40B4-BE49-F238E27FC236}">
                <a16:creationId xmlns:a16="http://schemas.microsoft.com/office/drawing/2014/main" id="{142076E5-31B1-40FB-946C-0D5DC00AFA5A}"/>
              </a:ext>
            </a:extLst>
          </p:cNvPr>
          <p:cNvSpPr/>
          <p:nvPr/>
        </p:nvSpPr>
        <p:spPr>
          <a:xfrm>
            <a:off x="516528" y="4662414"/>
            <a:ext cx="1409559" cy="62507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NZ" sz="1200" dirty="0"/>
              <a:t>Finance and Corporate</a:t>
            </a:r>
          </a:p>
        </p:txBody>
      </p:sp>
      <p:sp>
        <p:nvSpPr>
          <p:cNvPr id="40" name="Rectangle: Rounded Corners 39">
            <a:extLst>
              <a:ext uri="{FF2B5EF4-FFF2-40B4-BE49-F238E27FC236}">
                <a16:creationId xmlns:a16="http://schemas.microsoft.com/office/drawing/2014/main" id="{C96A6CE0-BF62-40DB-ABF7-21F2DB5EEAF8}"/>
              </a:ext>
            </a:extLst>
          </p:cNvPr>
          <p:cNvSpPr/>
          <p:nvPr/>
        </p:nvSpPr>
        <p:spPr>
          <a:xfrm>
            <a:off x="529332" y="5354366"/>
            <a:ext cx="1409560" cy="109011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dirty="0"/>
              <a:t>Asset Management, Operations and Stormwater</a:t>
            </a:r>
          </a:p>
        </p:txBody>
      </p:sp>
      <p:sp>
        <p:nvSpPr>
          <p:cNvPr id="15" name="Arrow: Pentagon 14">
            <a:extLst>
              <a:ext uri="{FF2B5EF4-FFF2-40B4-BE49-F238E27FC236}">
                <a16:creationId xmlns:a16="http://schemas.microsoft.com/office/drawing/2014/main" id="{9EE2882B-99A7-4076-AF29-3C840E765600}"/>
              </a:ext>
            </a:extLst>
          </p:cNvPr>
          <p:cNvSpPr/>
          <p:nvPr/>
        </p:nvSpPr>
        <p:spPr>
          <a:xfrm>
            <a:off x="2233551" y="2043744"/>
            <a:ext cx="7353983" cy="529916"/>
          </a:xfrm>
          <a:prstGeom prst="homePlat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NZ" sz="1600" dirty="0"/>
              <a:t>Local Establishment Entities (LEE) Boards and Chief Executives in place</a:t>
            </a:r>
          </a:p>
        </p:txBody>
      </p:sp>
      <p:sp>
        <p:nvSpPr>
          <p:cNvPr id="43" name="Arrow: Pentagon 42">
            <a:extLst>
              <a:ext uri="{FF2B5EF4-FFF2-40B4-BE49-F238E27FC236}">
                <a16:creationId xmlns:a16="http://schemas.microsoft.com/office/drawing/2014/main" id="{0CD7F170-4023-40C5-8FA5-E4C8B4110243}"/>
              </a:ext>
            </a:extLst>
          </p:cNvPr>
          <p:cNvSpPr/>
          <p:nvPr/>
        </p:nvSpPr>
        <p:spPr>
          <a:xfrm>
            <a:off x="2233551" y="2631108"/>
            <a:ext cx="2463573" cy="3895422"/>
          </a:xfrm>
          <a:prstGeom prst="homePlate">
            <a:avLst/>
          </a:prstGeom>
          <a:ln w="1905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NZ" sz="2000" dirty="0"/>
              <a:t>Data discovery with councils</a:t>
            </a:r>
          </a:p>
          <a:p>
            <a:pPr algn="ctr"/>
            <a:endParaRPr lang="en-NZ" sz="2000" dirty="0"/>
          </a:p>
          <a:p>
            <a:pPr algn="ctr"/>
            <a:r>
              <a:rPr lang="en-NZ" sz="2000" dirty="0"/>
              <a:t>Transition reference groups established</a:t>
            </a:r>
          </a:p>
        </p:txBody>
      </p:sp>
      <p:sp>
        <p:nvSpPr>
          <p:cNvPr id="46" name="Arrow: Chevron 45">
            <a:extLst>
              <a:ext uri="{FF2B5EF4-FFF2-40B4-BE49-F238E27FC236}">
                <a16:creationId xmlns:a16="http://schemas.microsoft.com/office/drawing/2014/main" id="{943320A4-232F-4AF0-9B3A-A0454423B86A}"/>
              </a:ext>
            </a:extLst>
          </p:cNvPr>
          <p:cNvSpPr/>
          <p:nvPr/>
        </p:nvSpPr>
        <p:spPr>
          <a:xfrm>
            <a:off x="3726181" y="2631108"/>
            <a:ext cx="5893660" cy="3895421"/>
          </a:xfrm>
          <a:prstGeom prst="chevron">
            <a:avLst/>
          </a:prstGeom>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NZ" sz="2000" dirty="0"/>
              <a:t>National and local working groups established across all workstreams</a:t>
            </a:r>
          </a:p>
        </p:txBody>
      </p:sp>
    </p:spTree>
    <p:extLst>
      <p:ext uri="{BB962C8B-B14F-4D97-AF65-F5344CB8AC3E}">
        <p14:creationId xmlns:p14="http://schemas.microsoft.com/office/powerpoint/2010/main" val="348470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2617-47EC-4C5F-BF15-656C18BDD0A1}"/>
              </a:ext>
            </a:extLst>
          </p:cNvPr>
          <p:cNvSpPr>
            <a:spLocks noGrp="1"/>
          </p:cNvSpPr>
          <p:nvPr>
            <p:ph type="title"/>
          </p:nvPr>
        </p:nvSpPr>
        <p:spPr/>
        <p:txBody>
          <a:bodyPr/>
          <a:lstStyle/>
          <a:p>
            <a:r>
              <a:rPr lang="en-NZ" dirty="0"/>
              <a:t>Industry transformation</a:t>
            </a:r>
          </a:p>
        </p:txBody>
      </p:sp>
      <p:pic>
        <p:nvPicPr>
          <p:cNvPr id="5" name="Picture 4">
            <a:extLst>
              <a:ext uri="{FF2B5EF4-FFF2-40B4-BE49-F238E27FC236}">
                <a16:creationId xmlns:a16="http://schemas.microsoft.com/office/drawing/2014/main" id="{D2D6D656-E989-4050-8717-E8022D3152F2}"/>
              </a:ext>
            </a:extLst>
          </p:cNvPr>
          <p:cNvPicPr>
            <a:picLocks noChangeAspect="1"/>
          </p:cNvPicPr>
          <p:nvPr/>
        </p:nvPicPr>
        <p:blipFill>
          <a:blip r:embed="rId3"/>
          <a:stretch>
            <a:fillRect/>
          </a:stretch>
        </p:blipFill>
        <p:spPr>
          <a:xfrm>
            <a:off x="2086270" y="1325880"/>
            <a:ext cx="5639068" cy="54841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7547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825775-56FC-44CC-9B29-02EA914A6CEF}"/>
              </a:ext>
            </a:extLst>
          </p:cNvPr>
          <p:cNvSpPr/>
          <p:nvPr/>
        </p:nvSpPr>
        <p:spPr>
          <a:xfrm>
            <a:off x="6544322" y="1"/>
            <a:ext cx="5666459" cy="5534019"/>
          </a:xfrm>
          <a:prstGeom prst="rect">
            <a:avLst/>
          </a:prstGeom>
          <a:solidFill>
            <a:srgbClr val="03B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1" dirty="0"/>
          </a:p>
        </p:txBody>
      </p:sp>
      <p:sp>
        <p:nvSpPr>
          <p:cNvPr id="14" name="Rectangle 13">
            <a:extLst>
              <a:ext uri="{FF2B5EF4-FFF2-40B4-BE49-F238E27FC236}">
                <a16:creationId xmlns:a16="http://schemas.microsoft.com/office/drawing/2014/main" id="{4907E39D-372D-4EC7-A6F6-960A7C577414}"/>
              </a:ext>
            </a:extLst>
          </p:cNvPr>
          <p:cNvSpPr/>
          <p:nvPr/>
        </p:nvSpPr>
        <p:spPr>
          <a:xfrm>
            <a:off x="9300045" y="5534027"/>
            <a:ext cx="2919685" cy="132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1" dirty="0">
              <a:solidFill>
                <a:schemeClr val="tx1"/>
              </a:solidFill>
            </a:endParaRPr>
          </a:p>
        </p:txBody>
      </p:sp>
      <p:sp>
        <p:nvSpPr>
          <p:cNvPr id="5" name="TextBox 4"/>
          <p:cNvSpPr txBox="1"/>
          <p:nvPr/>
        </p:nvSpPr>
        <p:spPr>
          <a:xfrm>
            <a:off x="709847" y="2362869"/>
            <a:ext cx="4148479" cy="607859"/>
          </a:xfrm>
          <a:prstGeom prst="rect">
            <a:avLst/>
          </a:prstGeom>
          <a:noFill/>
        </p:spPr>
        <p:txBody>
          <a:bodyPr wrap="square" rtlCol="0">
            <a:spAutoFit/>
          </a:bodyPr>
          <a:lstStyle/>
          <a:p>
            <a:pPr>
              <a:lnSpc>
                <a:spcPts val="2100"/>
              </a:lnSpc>
            </a:pPr>
            <a:r>
              <a:rPr lang="en-NZ" sz="1600" b="1" dirty="0">
                <a:latin typeface="Arial" panose="020B0604020202020204" pitchFamily="34" charset="0"/>
                <a:cs typeface="Arial" panose="020B0604020202020204" pitchFamily="34" charset="0"/>
              </a:rPr>
              <a:t>Three Waters Reform Programme</a:t>
            </a:r>
          </a:p>
          <a:p>
            <a:endParaRPr lang="en-NZ" sz="1600" dirty="0">
              <a:latin typeface="Arial" panose="020B0604020202020204" pitchFamily="34" charset="0"/>
              <a:cs typeface="Arial" panose="020B0604020202020204" pitchFamily="34" charset="0"/>
            </a:endParaRPr>
          </a:p>
        </p:txBody>
      </p:sp>
      <p:grpSp>
        <p:nvGrpSpPr>
          <p:cNvPr id="6" name="Group 5"/>
          <p:cNvGrpSpPr/>
          <p:nvPr/>
        </p:nvGrpSpPr>
        <p:grpSpPr>
          <a:xfrm>
            <a:off x="809828" y="2237949"/>
            <a:ext cx="2830355" cy="864107"/>
            <a:chOff x="579351" y="1651463"/>
            <a:chExt cx="10799849" cy="1152142"/>
          </a:xfrm>
        </p:grpSpPr>
        <p:cxnSp>
          <p:nvCxnSpPr>
            <p:cNvPr id="7" name="Straight Connector 6"/>
            <p:cNvCxnSpPr/>
            <p:nvPr/>
          </p:nvCxnSpPr>
          <p:spPr>
            <a:xfrm flipH="1">
              <a:off x="579351" y="1651463"/>
              <a:ext cx="10799849"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79351" y="2803605"/>
              <a:ext cx="10799849"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709848" y="3323425"/>
            <a:ext cx="2069307" cy="226280"/>
          </a:xfrm>
          <a:prstGeom prst="rect">
            <a:avLst/>
          </a:prstGeom>
          <a:noFill/>
        </p:spPr>
        <p:txBody>
          <a:bodyPr wrap="square" lIns="91440" tIns="45720" rIns="91440" bIns="45720" rtlCol="0" anchor="t">
            <a:spAutoFit/>
          </a:bodyPr>
          <a:lstStyle/>
          <a:p>
            <a:pPr>
              <a:lnSpc>
                <a:spcPts val="863"/>
              </a:lnSpc>
              <a:spcAft>
                <a:spcPts val="600"/>
              </a:spcAft>
            </a:pPr>
            <a:r>
              <a:rPr lang="en-NZ" sz="1400" b="1" dirty="0">
                <a:solidFill>
                  <a:srgbClr val="03B2C4"/>
                </a:solidFill>
                <a:latin typeface="Univers LT Std 45 Light"/>
              </a:rPr>
              <a:t>February 2022 </a:t>
            </a:r>
            <a:endParaRPr lang="en-NZ" sz="1400" b="1" dirty="0">
              <a:solidFill>
                <a:srgbClr val="03B2C4"/>
              </a:solidFill>
              <a:latin typeface="Univers LT Std 45 Light" panose="020B0403020202020204" pitchFamily="34" charset="0"/>
            </a:endParaRPr>
          </a:p>
        </p:txBody>
      </p:sp>
      <p:sp>
        <p:nvSpPr>
          <p:cNvPr id="24" name="TextBox 23">
            <a:extLst>
              <a:ext uri="{FF2B5EF4-FFF2-40B4-BE49-F238E27FC236}">
                <a16:creationId xmlns:a16="http://schemas.microsoft.com/office/drawing/2014/main" id="{0BE1CA61-085E-4437-B7D8-BEE7963E581C}"/>
              </a:ext>
            </a:extLst>
          </p:cNvPr>
          <p:cNvSpPr txBox="1"/>
          <p:nvPr/>
        </p:nvSpPr>
        <p:spPr>
          <a:xfrm>
            <a:off x="6944094" y="5913913"/>
            <a:ext cx="2070781" cy="603050"/>
          </a:xfrm>
          <a:prstGeom prst="rect">
            <a:avLst/>
          </a:prstGeom>
          <a:noFill/>
        </p:spPr>
        <p:txBody>
          <a:bodyPr wrap="square" rtlCol="0">
            <a:spAutoFit/>
          </a:bodyPr>
          <a:lstStyle/>
          <a:p>
            <a:pPr>
              <a:lnSpc>
                <a:spcPts val="2100"/>
              </a:lnSpc>
            </a:pPr>
            <a:r>
              <a:rPr lang="en-NZ" sz="1351" b="1" dirty="0">
                <a:latin typeface="Arial" panose="020B0604020202020204" pitchFamily="34" charset="0"/>
                <a:cs typeface="Arial" panose="020B0604020202020204" pitchFamily="34" charset="0"/>
              </a:rPr>
              <a:t>IN CONFIDENCE</a:t>
            </a:r>
          </a:p>
          <a:p>
            <a:pPr>
              <a:lnSpc>
                <a:spcPts val="2100"/>
              </a:lnSpc>
            </a:pPr>
            <a:r>
              <a:rPr lang="en-NZ" sz="1351" dirty="0">
                <a:latin typeface="Arial" panose="020B0604020202020204" pitchFamily="34" charset="0"/>
                <a:cs typeface="Arial" panose="020B0604020202020204" pitchFamily="34" charset="0"/>
              </a:rPr>
              <a:t>Not Government Policy</a:t>
            </a:r>
          </a:p>
        </p:txBody>
      </p:sp>
      <p:sp>
        <p:nvSpPr>
          <p:cNvPr id="30" name="TextBox 29">
            <a:extLst>
              <a:ext uri="{FF2B5EF4-FFF2-40B4-BE49-F238E27FC236}">
                <a16:creationId xmlns:a16="http://schemas.microsoft.com/office/drawing/2014/main" id="{7AD1A4D4-F0A9-42B1-A633-9FBDBBDA4853}"/>
              </a:ext>
            </a:extLst>
          </p:cNvPr>
          <p:cNvSpPr txBox="1"/>
          <p:nvPr/>
        </p:nvSpPr>
        <p:spPr>
          <a:xfrm>
            <a:off x="7061748" y="2247978"/>
            <a:ext cx="4927055" cy="2246769"/>
          </a:xfrm>
          <a:prstGeom prst="rect">
            <a:avLst/>
          </a:prstGeom>
          <a:noFill/>
        </p:spPr>
        <p:txBody>
          <a:bodyPr wrap="square" lIns="91440" tIns="45720" rIns="91440" bIns="45720" rtlCol="0" anchor="t">
            <a:spAutoFit/>
          </a:bodyPr>
          <a:lstStyle/>
          <a:p>
            <a:r>
              <a:rPr lang="en-NZ" sz="3500" b="1" dirty="0">
                <a:solidFill>
                  <a:schemeClr val="bg1"/>
                </a:solidFill>
                <a:latin typeface="Arial"/>
                <a:cs typeface="Arial"/>
              </a:rPr>
              <a:t>Three Waters - Transition Technical Workstream</a:t>
            </a:r>
          </a:p>
          <a:p>
            <a:endParaRPr lang="en-NZ" sz="350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1A1E616-3541-4D23-B183-6CF41EFD7673}"/>
              </a:ext>
            </a:extLst>
          </p:cNvPr>
          <p:cNvSpPr/>
          <p:nvPr/>
        </p:nvSpPr>
        <p:spPr>
          <a:xfrm>
            <a:off x="6544322" y="5524600"/>
            <a:ext cx="2742554" cy="1333400"/>
          </a:xfrm>
          <a:prstGeom prst="rect">
            <a:avLst/>
          </a:prstGeom>
          <a:solidFill>
            <a:srgbClr val="03B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6" name="Picture 15" descr="A close up of a logo&#10;&#10;Description automatically generated">
            <a:extLst>
              <a:ext uri="{FF2B5EF4-FFF2-40B4-BE49-F238E27FC236}">
                <a16:creationId xmlns:a16="http://schemas.microsoft.com/office/drawing/2014/main" id="{6F8E4F0F-CB45-4E89-B56F-706C27041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428" y="5913913"/>
            <a:ext cx="2202613" cy="594621"/>
          </a:xfrm>
          <a:prstGeom prst="rect">
            <a:avLst/>
          </a:prstGeom>
        </p:spPr>
      </p:pic>
    </p:spTree>
    <p:extLst>
      <p:ext uri="{BB962C8B-B14F-4D97-AF65-F5344CB8AC3E}">
        <p14:creationId xmlns:p14="http://schemas.microsoft.com/office/powerpoint/2010/main" val="394624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825775-56FC-44CC-9B29-02EA914A6CEF}"/>
              </a:ext>
            </a:extLst>
          </p:cNvPr>
          <p:cNvSpPr/>
          <p:nvPr/>
        </p:nvSpPr>
        <p:spPr>
          <a:xfrm>
            <a:off x="0" y="5"/>
            <a:ext cx="12192834" cy="6857995"/>
          </a:xfrm>
          <a:prstGeom prst="rect">
            <a:avLst/>
          </a:prstGeom>
          <a:solidFill>
            <a:srgbClr val="287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p>
        </p:txBody>
      </p:sp>
      <p:sp>
        <p:nvSpPr>
          <p:cNvPr id="11" name="Rectangle 10">
            <a:extLst>
              <a:ext uri="{FF2B5EF4-FFF2-40B4-BE49-F238E27FC236}">
                <a16:creationId xmlns:a16="http://schemas.microsoft.com/office/drawing/2014/main" id="{027A89EE-FF7B-412E-8ADB-86AA02F1B5DA}"/>
              </a:ext>
            </a:extLst>
          </p:cNvPr>
          <p:cNvSpPr/>
          <p:nvPr/>
        </p:nvSpPr>
        <p:spPr>
          <a:xfrm>
            <a:off x="6554824" y="5534025"/>
            <a:ext cx="2983923" cy="134581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14" name="Rectangle 13">
            <a:extLst>
              <a:ext uri="{FF2B5EF4-FFF2-40B4-BE49-F238E27FC236}">
                <a16:creationId xmlns:a16="http://schemas.microsoft.com/office/drawing/2014/main" id="{4907E39D-372D-4EC7-A6F6-960A7C577414}"/>
              </a:ext>
            </a:extLst>
          </p:cNvPr>
          <p:cNvSpPr/>
          <p:nvPr/>
        </p:nvSpPr>
        <p:spPr>
          <a:xfrm>
            <a:off x="9291096" y="5534025"/>
            <a:ext cx="2895600" cy="134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schemeClr val="tx1"/>
              </a:solidFill>
            </a:endParaRPr>
          </a:p>
        </p:txBody>
      </p:sp>
      <p:sp>
        <p:nvSpPr>
          <p:cNvPr id="24" name="TextBox 23">
            <a:extLst>
              <a:ext uri="{FF2B5EF4-FFF2-40B4-BE49-F238E27FC236}">
                <a16:creationId xmlns:a16="http://schemas.microsoft.com/office/drawing/2014/main" id="{0BE1CA61-085E-4437-B7D8-BEE7963E581C}"/>
              </a:ext>
            </a:extLst>
          </p:cNvPr>
          <p:cNvSpPr txBox="1"/>
          <p:nvPr/>
        </p:nvSpPr>
        <p:spPr>
          <a:xfrm>
            <a:off x="6944091" y="5913912"/>
            <a:ext cx="2070781" cy="602986"/>
          </a:xfrm>
          <a:prstGeom prst="rect">
            <a:avLst/>
          </a:prstGeom>
          <a:noFill/>
        </p:spPr>
        <p:txBody>
          <a:bodyPr wrap="square" rtlCol="0">
            <a:spAutoFit/>
          </a:bodyPr>
          <a:lstStyle/>
          <a:p>
            <a:pPr>
              <a:lnSpc>
                <a:spcPts val="2100"/>
              </a:lnSpc>
            </a:pPr>
            <a:r>
              <a:rPr lang="en-NZ" sz="1350" b="1" dirty="0">
                <a:latin typeface="Arial" panose="020B0604020202020204" pitchFamily="34" charset="0"/>
                <a:cs typeface="Arial" panose="020B0604020202020204" pitchFamily="34" charset="0"/>
              </a:rPr>
              <a:t>IN CONFIDENCE</a:t>
            </a:r>
          </a:p>
          <a:p>
            <a:pPr>
              <a:lnSpc>
                <a:spcPts val="2100"/>
              </a:lnSpc>
            </a:pPr>
            <a:r>
              <a:rPr lang="en-NZ" sz="1350" dirty="0">
                <a:latin typeface="Arial" panose="020B0604020202020204" pitchFamily="34" charset="0"/>
                <a:cs typeface="Arial" panose="020B0604020202020204" pitchFamily="34" charset="0"/>
              </a:rPr>
              <a:t>Not Government Policy</a:t>
            </a:r>
          </a:p>
        </p:txBody>
      </p:sp>
      <p:sp>
        <p:nvSpPr>
          <p:cNvPr id="30" name="TextBox 29">
            <a:extLst>
              <a:ext uri="{FF2B5EF4-FFF2-40B4-BE49-F238E27FC236}">
                <a16:creationId xmlns:a16="http://schemas.microsoft.com/office/drawing/2014/main" id="{7AD1A4D4-F0A9-42B1-A633-9FBDBBDA4853}"/>
              </a:ext>
            </a:extLst>
          </p:cNvPr>
          <p:cNvSpPr txBox="1"/>
          <p:nvPr/>
        </p:nvSpPr>
        <p:spPr>
          <a:xfrm>
            <a:off x="2580332" y="2451544"/>
            <a:ext cx="7031336" cy="630942"/>
          </a:xfrm>
          <a:prstGeom prst="rect">
            <a:avLst/>
          </a:prstGeom>
          <a:noFill/>
        </p:spPr>
        <p:txBody>
          <a:bodyPr wrap="square" rtlCol="0">
            <a:spAutoFit/>
          </a:bodyPr>
          <a:lstStyle/>
          <a:p>
            <a:pPr algn="ctr"/>
            <a:r>
              <a:rPr lang="en-NZ" sz="3500" b="1" dirty="0">
                <a:solidFill>
                  <a:schemeClr val="bg1"/>
                </a:solidFill>
                <a:latin typeface="Arial" panose="020B0604020202020204" pitchFamily="34" charset="0"/>
                <a:cs typeface="Arial" panose="020B0604020202020204" pitchFamily="34" charset="0"/>
              </a:rPr>
              <a:t>1.  Technical workstreams</a:t>
            </a:r>
          </a:p>
        </p:txBody>
      </p:sp>
      <p:pic>
        <p:nvPicPr>
          <p:cNvPr id="8" name="Picture 7">
            <a:extLst>
              <a:ext uri="{FF2B5EF4-FFF2-40B4-BE49-F238E27FC236}">
                <a16:creationId xmlns:a16="http://schemas.microsoft.com/office/drawing/2014/main" id="{AC1C43F2-FCCA-4E80-953D-2CF2675F3A97}"/>
              </a:ext>
            </a:extLst>
          </p:cNvPr>
          <p:cNvPicPr>
            <a:picLocks noChangeAspect="1"/>
          </p:cNvPicPr>
          <p:nvPr/>
        </p:nvPicPr>
        <p:blipFill>
          <a:blip r:embed="rId2"/>
          <a:stretch>
            <a:fillRect/>
          </a:stretch>
        </p:blipFill>
        <p:spPr>
          <a:xfrm>
            <a:off x="9491134" y="5842687"/>
            <a:ext cx="2497669" cy="674276"/>
          </a:xfrm>
          <a:prstGeom prst="rect">
            <a:avLst/>
          </a:prstGeom>
        </p:spPr>
      </p:pic>
    </p:spTree>
    <p:extLst>
      <p:ext uri="{BB962C8B-B14F-4D97-AF65-F5344CB8AC3E}">
        <p14:creationId xmlns:p14="http://schemas.microsoft.com/office/powerpoint/2010/main" val="1693353133"/>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dministration Document" ma:contentTypeID="0x0101005496552013C0BA46BE88192D5C6EB20B00351512A5ABB74CC687DC2977C156D0BF00FF72CB6D15DF984A9E03CB516886E5BC" ma:contentTypeVersion="11" ma:contentTypeDescription="Administration Document" ma:contentTypeScope="" ma:versionID="d23fc31ee7d7ec00e5e7a32a0d7a1e87">
  <xsd:schema xmlns:xsd="http://www.w3.org/2001/XMLSchema" xmlns:xs="http://www.w3.org/2001/XMLSchema" xmlns:p="http://schemas.microsoft.com/office/2006/metadata/properties" xmlns:ns3="01be4277-2979-4a68-876d-b92b25fceece" xmlns:ns4="f54e2983-00ce-40fc-8108-18f351fc47bf" xmlns:ns5="bbc6e22a-45a0-4b49-a617-f7dba7150e03" targetNamespace="http://schemas.microsoft.com/office/2006/metadata/properties" ma:root="true" ma:fieldsID="aa7af5b9a1547bb0aa997447eee8eb9f" ns3:_="" ns4:_="" ns5:_="">
    <xsd:import namespace="01be4277-2979-4a68-876d-b92b25fceece"/>
    <xsd:import namespace="f54e2983-00ce-40fc-8108-18f351fc47bf"/>
    <xsd:import namespace="bbc6e22a-45a0-4b49-a617-f7dba7150e03"/>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o2f22aac53bd4fed8afdac54e6ae7a01" minOccurs="0"/>
                <xsd:element ref="ns4:lcff0ddf232c47f2a2233c5008913c29" minOccurs="0"/>
                <xsd:element ref="ns4:DIANotes" minOccurs="0"/>
                <xsd:element ref="ns4:_dlc_DocId" minOccurs="0"/>
                <xsd:element ref="ns4:_dlc_DocIdUrl" minOccurs="0"/>
                <xsd:element ref="ns4:_dlc_DocIdPersistId" minOccurs="0"/>
                <xsd:element ref="ns5:SharedWithUsers" minOccurs="0"/>
                <xsd:element ref="ns4:j47b0202623f4ea5aacb4f820e2a4374" minOccurs="0"/>
                <xsd:element ref="ns4:DIAPrivateEntity" minOccurs="0"/>
                <xsd:element ref="ns4:i28a3dfa7619411fa0190df1513c6f61" minOccurs="0"/>
                <xsd:element ref="ns4:ab652c8fc19f4aa1b7c685bfd6c8b663" minOccurs="0"/>
                <xsd:element ref="ns4:DIAReference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bd117d0a-f6da-4449-89a0-3df3ae40d037" ma:anchorId="3d0420b6-a77d-4d40-ac29-4ebf2319e3b2"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4e2983-00ce-40fc-8108-18f351fc47bf"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52d4e302-90f6-448a-9506-1690ac8b6ec3}" ma:internalName="TaxCatchAll" ma:showField="CatchAllData" ma:web="f54e2983-00ce-40fc-8108-18f351fc47bf">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52d4e302-90f6-448a-9506-1690ac8b6ec3}" ma:internalName="TaxCatchAllLabel" ma:readOnly="true" ma:showField="CatchAllDataLabel" ma:web="f54e2983-00ce-40fc-8108-18f351fc47bf">
      <xsd:complexType>
        <xsd:complexContent>
          <xsd:extension base="dms:MultiChoiceLookup">
            <xsd:sequence>
              <xsd:element name="Value" type="dms:Lookup" maxOccurs="unbounded" minOccurs="0" nillable="true"/>
            </xsd:sequence>
          </xsd:extension>
        </xsd:complexContent>
      </xsd:complexType>
    </xsd:element>
    <xsd:element name="o2f22aac53bd4fed8afdac54e6ae7a01" ma:index="14" nillable="true" ma:taxonomy="true" ma:internalName="o2f22aac53bd4fed8afdac54e6ae7a01" ma:taxonomyFieldName="DIAAdministrationDocumentType" ma:displayName="Administration Document Type" ma:readOnly="false" ma:fieldId="{82f22aac-53bd-4fed-8afd-ac54e6ae7a01}" ma:sspId="caf61cd4-0327-4679-8f8a-6e41773e81e7" ma:termSetId="eaa7675e-2d63-44d2-9e06-85d5e73ce368" ma:anchorId="00000000-0000-0000-0000-000000000000" ma:open="false" ma:isKeyword="false">
      <xsd:complexType>
        <xsd:sequence>
          <xsd:element ref="pc:Terms" minOccurs="0" maxOccurs="1"/>
        </xsd:sequence>
      </xsd:complexType>
    </xsd:element>
    <xsd:element name="lcff0ddf232c47f2a2233c5008913c29" ma:index="16" ma:taxonomy="true" ma:internalName="lcff0ddf232c47f2a2233c5008913c29" ma:taxonomyFieldName="DIASecurityClassification" ma:displayName="Security Classification" ma:default="1;#UNCLASSIFIED|875d92a8-67e2-4a32-9472-8fe99549e1eb" ma:fieldId="{5cff0ddf-232c-47f2-a223-3c5008913c29}"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18" nillable="true" ma:displayName="Notes" ma:description="Additional information, can include URL link to another document" ma:internalName="DIANotes">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j47b0202623f4ea5aacb4f820e2a4374" ma:index="23" nillable="true" ma:taxonomy="true" ma:internalName="j47b0202623f4ea5aacb4f820e2a4374" ma:taxonomyFieldName="DIAOfficialEntity" ma:displayName="Official Entity" ma:fieldId="{347b0202-623f-4ea5-aacb-4f820e2a4374}" ma:sspId="caf61cd4-0327-4679-8f8a-6e41773e81e7" ma:termSetId="962fbc7a-8f33-40b5-b11a-87d7921022a8" ma:anchorId="00000000-0000-0000-0000-000000000000" ma:open="false" ma:isKeyword="false">
      <xsd:complexType>
        <xsd:sequence>
          <xsd:element ref="pc:Terms" minOccurs="0" maxOccurs="1"/>
        </xsd:sequence>
      </xsd:complexType>
    </xsd:element>
    <xsd:element name="DIAPrivateEntity" ma:index="25" nillable="true" ma:displayName="Private Entity" ma:description="Use for the name of a private or non regulated entity or individual with whom DIA has a relationship or from whom, or about whom a complaint is received or investigation initiated" ma:internalName="DIAPrivateEntity">
      <xsd:simpleType>
        <xsd:restriction base="dms:Text"/>
      </xsd:simpleType>
    </xsd:element>
    <xsd:element name="i28a3dfa7619411fa0190df1513c6f61" ma:index="26" nillable="true" ma:taxonomy="true" ma:internalName="i28a3dfa7619411fa0190df1513c6f61" ma:taxonomyFieldName="DIALegislation" ma:displayName="Legislation" ma:fieldId="{228a3dfa-7619-411f-a019-0df1513c6f61}" ma:sspId="caf61cd4-0327-4679-8f8a-6e41773e81e7" ma:termSetId="d3d327d7-5365-4556-8990-578cbb151723" ma:anchorId="00000000-0000-0000-0000-000000000000" ma:open="false" ma:isKeyword="false">
      <xsd:complexType>
        <xsd:sequence>
          <xsd:element ref="pc:Terms" minOccurs="0" maxOccurs="1"/>
        </xsd:sequence>
      </xsd:complexType>
    </xsd:element>
    <xsd:element name="ab652c8fc19f4aa1b7c685bfd6c8b663" ma:index="28" nillable="true" ma:taxonomy="true" ma:internalName="ab652c8fc19f4aa1b7c685bfd6c8b663" ma:taxonomyFieldName="DIAPortfolio" ma:displayName="Portfolio" ma:default="4;#Local Government|d4c83f0c-f81e-4391-a096-cd21301ce608" ma:fieldId="{ab652c8f-c19f-4aa1-b7c6-85bfd6c8b663}" ma:sspId="caf61cd4-0327-4679-8f8a-6e41773e81e7" ma:termSetId="8f088340-0c5e-4686-b1b2-3e1dd9212e72" ma:anchorId="00000000-0000-0000-0000-000000000000" ma:open="false" ma:isKeyword="false">
      <xsd:complexType>
        <xsd:sequence>
          <xsd:element ref="pc:Terms" minOccurs="0" maxOccurs="1"/>
        </xsd:sequence>
      </xsd:complexType>
    </xsd:element>
    <xsd:element name="DIAReferenceNumber" ma:index="30" nillable="true" ma:displayName="Reference Number" ma:description="Use to specify the reference number" ma:internalName="DIAReferenceNumb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c6e22a-45a0-4b49-a617-f7dba7150e03"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ab652c8fc19f4aa1b7c685bfd6c8b663 xmlns="f54e2983-00ce-40fc-8108-18f351fc47bf">
      <Terms xmlns="http://schemas.microsoft.com/office/infopath/2007/PartnerControls">
        <TermInfo xmlns="http://schemas.microsoft.com/office/infopath/2007/PartnerControls">
          <TermName xmlns="http://schemas.microsoft.com/office/infopath/2007/PartnerControls">Local Government</TermName>
          <TermId xmlns="http://schemas.microsoft.com/office/infopath/2007/PartnerControls">d4c83f0c-f81e-4391-a096-cd21301ce608</TermId>
        </TermInfo>
      </Terms>
    </ab652c8fc19f4aa1b7c685bfd6c8b663>
    <j47b0202623f4ea5aacb4f820e2a4374 xmlns="f54e2983-00ce-40fc-8108-18f351fc47bf">
      <Terms xmlns="http://schemas.microsoft.com/office/infopath/2007/PartnerControls"/>
    </j47b0202623f4ea5aacb4f820e2a4374>
    <o2f22aac53bd4fed8afdac54e6ae7a01 xmlns="f54e2983-00ce-40fc-8108-18f351fc47bf">
      <Terms xmlns="http://schemas.microsoft.com/office/infopath/2007/PartnerControls"/>
    </o2f22aac53bd4fed8afdac54e6ae7a01>
    <DIAReferenceNumber xmlns="f54e2983-00ce-40fc-8108-18f351fc47bf" xsi:nil="true"/>
    <i28a3dfa7619411fa0190df1513c6f61 xmlns="f54e2983-00ce-40fc-8108-18f351fc47bf">
      <Terms xmlns="http://schemas.microsoft.com/office/infopath/2007/PartnerControls"/>
    </i28a3dfa7619411fa0190df1513c6f61>
    <TaxKeywordTaxHTField xmlns="f54e2983-00ce-40fc-8108-18f351fc47bf">
      <Terms xmlns="http://schemas.microsoft.com/office/infopath/2007/PartnerControls"/>
    </TaxKeywordTaxHTField>
    <lcff0ddf232c47f2a2233c5008913c29 xmlns="f54e2983-00ce-40fc-8108-18f351fc47bf">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lcff0ddf232c47f2a2233c5008913c29>
    <TaxCatchAll xmlns="f54e2983-00ce-40fc-8108-18f351fc47bf">
      <Value>4</Value>
      <Value>2</Value>
      <Value>1</Value>
    </TaxCatchAll>
    <DIANotes xmlns="f54e2983-00ce-40fc-8108-18f351fc47bf" xsi:nil="true"/>
    <DIAPrivateEntity xmlns="f54e2983-00ce-40fc-8108-18f351fc47bf" xsi:nil="true"/>
    <_dlc_DocId xmlns="f54e2983-00ce-40fc-8108-18f351fc47bf">3W2DU3RAJ5R2-1900874439-1969</_dlc_DocId>
    <_dlc_DocIdUrl xmlns="f54e2983-00ce-40fc-8108-18f351fc47bf">
      <Url>https://dia.cohesion.net.nz/Sites/LGV/TWRP/CAE/_layouts/15/DocIdRedir.aspx?ID=3W2DU3RAJ5R2-1900874439-1969</Url>
      <Description>3W2DU3RAJ5R2-1900874439-1969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D851F8D-8874-4B30-981E-034C4D3AC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f54e2983-00ce-40fc-8108-18f351fc47bf"/>
    <ds:schemaRef ds:uri="bbc6e22a-45a0-4b49-a617-f7dba7150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24F515-356D-4532-BE08-F6D7771916F0}">
  <ds:schemaRef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bbc6e22a-45a0-4b49-a617-f7dba7150e03"/>
    <ds:schemaRef ds:uri="f54e2983-00ce-40fc-8108-18f351fc47bf"/>
    <ds:schemaRef ds:uri="01be4277-2979-4a68-876d-b92b25fceece"/>
    <ds:schemaRef ds:uri="http://www.w3.org/XML/1998/namespace"/>
  </ds:schemaRefs>
</ds:datastoreItem>
</file>

<file path=customXml/itemProps3.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4.xml><?xml version="1.0" encoding="utf-8"?>
<ds:datastoreItem xmlns:ds="http://schemas.openxmlformats.org/officeDocument/2006/customXml" ds:itemID="{41F79065-2AD2-4A23-B5B4-28C1860785E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5947</Words>
  <Application>Microsoft Office PowerPoint</Application>
  <PresentationFormat>Widescreen</PresentationFormat>
  <Paragraphs>792</Paragraphs>
  <Slides>34</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Abadi Extra Light</vt:lpstr>
      <vt:lpstr>Arial</vt:lpstr>
      <vt:lpstr>Calibri</vt:lpstr>
      <vt:lpstr>Courier New</vt:lpstr>
      <vt:lpstr>Symbol</vt:lpstr>
      <vt:lpstr>Times New Roman</vt:lpstr>
      <vt:lpstr>Trebuchet MS</vt:lpstr>
      <vt:lpstr>Univers LT Std 45 Light</vt:lpstr>
      <vt:lpstr>Wingdings 3</vt:lpstr>
      <vt:lpstr>Facet</vt:lpstr>
      <vt:lpstr>Three Waters Reform: The story so far and what’s coming up next</vt:lpstr>
      <vt:lpstr>PowerPoint Presentation</vt:lpstr>
      <vt:lpstr>High-level timeline</vt:lpstr>
      <vt:lpstr>2022 - Another big year for the Three Waters Reform Programme</vt:lpstr>
      <vt:lpstr>Three Waters policy indicative 2022 roadmap</vt:lpstr>
      <vt:lpstr>Transition focus areas for 2022</vt:lpstr>
      <vt:lpstr>Industry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2022-01-27T20:10:19Z</dcterms:created>
  <dcterms:modified xsi:type="dcterms:W3CDTF">2022-02-21T19:12:28Z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0x0101005496552013C0BA46BE88192D5C6EB20B00351512A5ABB74CC687DC2977C156D0BF00FF72CB6D15DF984A9E03CB516886E5BC</vt:lpwstr>
  </property>
  <property fmtid="{D5CDD505-2E9C-101B-9397-08002B2CF9AE}" pid="3" name="i234661d9f7a423e8a2378db11976a3c">
    <vt:lpwstr>Correspondence|dcd6b05f-dc80-4336-b228-09aebf3d212c</vt:lpwstr>
  </property>
  <property fmtid="{D5CDD505-2E9C-101B-9397-08002B2CF9AE}" pid="4" name="DIAPortfolio">
    <vt:lpwstr>4;#Local Government|d4c83f0c-f81e-4391-a096-cd21301ce608</vt:lpwstr>
  </property>
  <property fmtid="{D5CDD505-2E9C-101B-9397-08002B2CF9AE}" pid="5" name="DIAOfficialEntity">
    <vt:lpwstr/>
  </property>
  <property fmtid="{D5CDD505-2E9C-101B-9397-08002B2CF9AE}" pid="6" name="DIAEmailContentType">
    <vt:lpwstr>2;#Correspondence|dcd6b05f-dc80-4336-b228-09aebf3d212c</vt:lpwstr>
  </property>
  <property fmtid="{D5CDD505-2E9C-101B-9397-08002B2CF9AE}" pid="7" name="DIASecurityClassification">
    <vt:lpwstr>1;#UNCLASSIFIED|875d92a8-67e2-4a32-9472-8fe99549e1eb</vt:lpwstr>
  </property>
  <property fmtid="{D5CDD505-2E9C-101B-9397-08002B2CF9AE}" pid="8" name="DIALegislation">
    <vt:lpwstr/>
  </property>
  <property fmtid="{D5CDD505-2E9C-101B-9397-08002B2CF9AE}" pid="9" name="_dlc_DocIdItemGuid">
    <vt:lpwstr>df2c3ba0-ccaf-4235-b8a7-cb1beabfeb7e</vt:lpwstr>
  </property>
  <property fmtid="{D5CDD505-2E9C-101B-9397-08002B2CF9AE}" pid="10" name="TaxKeyword">
    <vt:lpwstr/>
  </property>
  <property fmtid="{D5CDD505-2E9C-101B-9397-08002B2CF9AE}" pid="11" name="DIAAdministrationDocumentType">
    <vt:lpwstr/>
  </property>
  <property fmtid="{D5CDD505-2E9C-101B-9397-08002B2CF9AE}" pid="12" name="C3Topic">
    <vt:lpwstr/>
  </property>
</Properties>
</file>