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339" r:id="rId3"/>
    <p:sldId id="276" r:id="rId4"/>
    <p:sldId id="278" r:id="rId5"/>
    <p:sldId id="279" r:id="rId6"/>
    <p:sldId id="340" r:id="rId7"/>
    <p:sldId id="355" r:id="rId8"/>
    <p:sldId id="353" r:id="rId9"/>
    <p:sldId id="357" r:id="rId10"/>
    <p:sldId id="358" r:id="rId11"/>
    <p:sldId id="356" r:id="rId12"/>
    <p:sldId id="359" r:id="rId13"/>
    <p:sldId id="360" r:id="rId14"/>
    <p:sldId id="361" r:id="rId15"/>
    <p:sldId id="362" r:id="rId1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18385E"/>
    <a:srgbClr val="275EA1"/>
    <a:srgbClr val="CDD9FF"/>
    <a:srgbClr val="7DBEFF"/>
    <a:srgbClr val="DDE9F7"/>
    <a:srgbClr val="1F4C83"/>
    <a:srgbClr val="3399FF"/>
    <a:srgbClr val="007E39"/>
    <a:srgbClr val="18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46964" autoAdjust="0"/>
  </p:normalViewPr>
  <p:slideViewPr>
    <p:cSldViewPr>
      <p:cViewPr>
        <p:scale>
          <a:sx n="33" d="100"/>
          <a:sy n="33" d="100"/>
        </p:scale>
        <p:origin x="202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84B6-8D3C-4427-9085-0A8275B0C360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79CF-EEEC-432F-BA11-7C0138C88DA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17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Good morning everyone and thx intro</a:t>
            </a:r>
          </a:p>
          <a:p>
            <a:endParaRPr lang="en-NZ" dirty="0"/>
          </a:p>
          <a:p>
            <a:r>
              <a:rPr lang="en-NZ" dirty="0"/>
              <a:t>I’m here today to talk about Solar PV TECH, especially for W.U</a:t>
            </a:r>
          </a:p>
          <a:p>
            <a:endParaRPr lang="en-NZ" dirty="0"/>
          </a:p>
          <a:p>
            <a:r>
              <a:rPr lang="en-US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Before I start, I'd like to acknowledge my predecessor </a:t>
            </a:r>
          </a:p>
          <a:p>
            <a:endParaRPr lang="en-NZ" dirty="0"/>
          </a:p>
          <a:p>
            <a:r>
              <a:rPr lang="en-NZ" dirty="0"/>
              <a:t>We’re </a:t>
            </a:r>
            <a:r>
              <a:rPr lang="en-NZ" dirty="0" err="1"/>
              <a:t>gonna</a:t>
            </a:r>
            <a:r>
              <a:rPr lang="en-NZ" dirty="0"/>
              <a:t> try to answer a question today : Can solar help W.U to power a greener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351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Summarise</a:t>
            </a:r>
          </a:p>
          <a:p>
            <a:endParaRPr lang="en-NZ" dirty="0"/>
          </a:p>
          <a:p>
            <a:r>
              <a:rPr lang="en-NZ" dirty="0"/>
              <a:t>End 2020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575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Same approach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Expectations : 127.000 $ pa – 145T pa – bring energy neutrality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-1.7 % - different factors – scale impacting more results between forecast and annual - mostly maintenance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dirty="0"/>
              <a:t>-1.7% is still close – for project this scale and for being the 1</a:t>
            </a:r>
            <a:r>
              <a:rPr lang="en-NZ" baseline="30000" dirty="0"/>
              <a:t>st</a:t>
            </a:r>
            <a:r>
              <a:rPr lang="en-NZ" dirty="0"/>
              <a:t> floating – we consider it success – still all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802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So far Solar journey success, especially for our very first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3 Completed projects : met expectations – also brough experience and confidence to see bigger for the next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Summary : (-3.9Gwh + 536 Homes) – 394T reduction + improved resilience +Rosedale Neutral + 468k </a:t>
            </a:r>
            <a:r>
              <a:rPr lang="en-NZ" dirty="0" err="1"/>
              <a:t>Opex</a:t>
            </a:r>
            <a:r>
              <a:rPr lang="en-NZ" dirty="0"/>
              <a:t>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6154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All results were encouraging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Led to creation of Solar Rollout Programme (G.E.S)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10 additional projects – up to 50MW Solar on WSL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Estimated reduction grid import 30%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For an Investment of 70 Million, we forecast a 7 Millions </a:t>
            </a:r>
            <a:r>
              <a:rPr lang="en-NZ" dirty="0" err="1"/>
              <a:t>Opex</a:t>
            </a:r>
            <a:r>
              <a:rPr lang="en-NZ" dirty="0"/>
              <a:t> cost saving </a:t>
            </a:r>
            <a:r>
              <a:rPr lang="en-NZ" dirty="0" err="1"/>
              <a:t>p.a</a:t>
            </a: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Reduction of Co2 6000T </a:t>
            </a:r>
            <a:r>
              <a:rPr lang="en-NZ" dirty="0" err="1"/>
              <a:t>p.a</a:t>
            </a: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Certainty of fixed cost for 25/30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Finally, it will help to reach the target to reduce by 50% Ops emission </a:t>
            </a:r>
            <a:r>
              <a:rPr lang="en-NZ" dirty="0" err="1"/>
              <a:t>elec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287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Due to availability and price decline in last 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Solar PV most accessible and affordable distributed energy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Water Utilities have now opportunity  - strategic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Especially because, Energy is the 1</a:t>
            </a:r>
            <a:r>
              <a:rPr lang="en-NZ" baseline="30000" dirty="0"/>
              <a:t>st</a:t>
            </a:r>
            <a:r>
              <a:rPr lang="en-NZ" dirty="0"/>
              <a:t> lever we can use to reduce Ops cost + Reduce GHG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Business case MULTI FACETED – Repeat myself (Reduce Emissions + </a:t>
            </a:r>
            <a:r>
              <a:rPr lang="en-NZ" dirty="0" err="1"/>
              <a:t>Opex</a:t>
            </a:r>
            <a:r>
              <a:rPr lang="en-NZ" dirty="0"/>
              <a:t> Savings/Hedge + Resilience + Marginal Lands + Public)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Help W.U global fight – progress towards goals adopted U.N 2030 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Also, as we embrace an Era of Water Sector reform – we can have confidence not choosing (enviro – energy security – sound economics</a:t>
            </a:r>
            <a:r>
              <a:rPr lang="en-NZ"/>
              <a:t>) to become </a:t>
            </a:r>
            <a:r>
              <a:rPr lang="en-NZ" dirty="0"/>
              <a:t>successful utility future</a:t>
            </a:r>
          </a:p>
          <a:p>
            <a:endParaRPr lang="en-NZ" dirty="0"/>
          </a:p>
          <a:p>
            <a:r>
              <a:rPr lang="en-NZ" dirty="0"/>
              <a:t>Does Solar PV ???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815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29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How Approach</a:t>
            </a:r>
          </a:p>
          <a:p>
            <a:endParaRPr lang="en-NZ" dirty="0"/>
          </a:p>
          <a:p>
            <a:r>
              <a:rPr lang="en-NZ" dirty="0"/>
              <a:t>Firstly – I’ll start by giving you the context (climate change + electricity)</a:t>
            </a:r>
          </a:p>
          <a:p>
            <a:endParaRPr lang="en-NZ" dirty="0"/>
          </a:p>
          <a:p>
            <a:r>
              <a:rPr lang="en-NZ" dirty="0"/>
              <a:t>Then, case for Solar PV and why see it solution</a:t>
            </a:r>
          </a:p>
          <a:p>
            <a:endParaRPr lang="en-NZ" dirty="0"/>
          </a:p>
          <a:p>
            <a:r>
              <a:rPr lang="en-NZ" dirty="0"/>
              <a:t>Interesting part : Already done some projects - used them as Case Studies – have Results to present</a:t>
            </a:r>
          </a:p>
          <a:p>
            <a:endParaRPr lang="en-NZ" dirty="0"/>
          </a:p>
          <a:p>
            <a:r>
              <a:rPr lang="en-NZ" dirty="0"/>
              <a:t>These results encouraged us to pursue our solar journey – that’s why I’ll present in the </a:t>
            </a:r>
            <a:r>
              <a:rPr lang="en-NZ" dirty="0" err="1"/>
              <a:t>conlusion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724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Start 2 key contexts</a:t>
            </a:r>
          </a:p>
          <a:p>
            <a:endParaRPr lang="en-NZ" dirty="0"/>
          </a:p>
          <a:p>
            <a:r>
              <a:rPr lang="en-NZ" dirty="0"/>
              <a:t>Talked last few years - not new for anyone – predictions</a:t>
            </a:r>
          </a:p>
          <a:p>
            <a:endParaRPr lang="en-NZ" dirty="0"/>
          </a:p>
          <a:p>
            <a:r>
              <a:rPr lang="en-NZ" dirty="0"/>
              <a:t>Will be multiples consequences if not act urgently</a:t>
            </a:r>
          </a:p>
          <a:p>
            <a:endParaRPr lang="en-NZ" dirty="0"/>
          </a:p>
          <a:p>
            <a:r>
              <a:rPr lang="en-NZ" dirty="0"/>
              <a:t>Unfortunately for us, W.U are amongst most impacted </a:t>
            </a:r>
          </a:p>
          <a:p>
            <a:endParaRPr lang="en-NZ" dirty="0"/>
          </a:p>
          <a:p>
            <a:r>
              <a:rPr lang="en-NZ" dirty="0"/>
              <a:t>Dry periods - extreme weather events - sourcing water from distant – energy intensive</a:t>
            </a:r>
          </a:p>
          <a:p>
            <a:endParaRPr lang="en-NZ" dirty="0"/>
          </a:p>
          <a:p>
            <a:r>
              <a:rPr lang="en-NZ" dirty="0"/>
              <a:t>WSL has set targets and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80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 NZ, Indus processes + energy use in top 3 factors GHG</a:t>
            </a:r>
          </a:p>
          <a:p>
            <a:endParaRPr lang="en-NZ" dirty="0"/>
          </a:p>
          <a:p>
            <a:r>
              <a:rPr lang="en-NZ" dirty="0"/>
              <a:t>Almost 60% of our emissions… ELECTRICITY 1</a:t>
            </a:r>
            <a:r>
              <a:rPr lang="en-NZ" baseline="30000" dirty="0"/>
              <a:t>st</a:t>
            </a:r>
            <a:endParaRPr lang="en-NZ" dirty="0"/>
          </a:p>
          <a:p>
            <a:endParaRPr lang="en-NZ" dirty="0"/>
          </a:p>
          <a:p>
            <a:r>
              <a:rPr lang="en-NZ" dirty="0"/>
              <a:t>20/21 200GWH :   20% + than 17/18</a:t>
            </a:r>
          </a:p>
          <a:p>
            <a:endParaRPr lang="en-NZ" dirty="0"/>
          </a:p>
          <a:p>
            <a:r>
              <a:rPr lang="en-NZ" dirty="0"/>
              <a:t>PB : Aging Infra – maintenance – pop growth more demanding --</a:t>
            </a:r>
            <a:r>
              <a:rPr lang="en-NZ" dirty="0">
                <a:sym typeface="Wingdings" panose="05000000000000000000" pitchFamily="2" charset="2"/>
              </a:rPr>
              <a:t> ENERGY INTENSIVE</a:t>
            </a:r>
          </a:p>
          <a:p>
            <a:endParaRPr lang="en-NZ" dirty="0">
              <a:sym typeface="Wingdings" panose="05000000000000000000" pitchFamily="2" charset="2"/>
            </a:endParaRPr>
          </a:p>
          <a:p>
            <a:r>
              <a:rPr lang="en-NZ" dirty="0">
                <a:sym typeface="Wingdings" panose="05000000000000000000" pitchFamily="2" charset="2"/>
              </a:rPr>
              <a:t>If we add the estimations giving a rise in electricity prices -- Urgent for WATERCARE</a:t>
            </a:r>
          </a:p>
          <a:p>
            <a:endParaRPr lang="en-NZ" dirty="0">
              <a:sym typeface="Wingdings" panose="05000000000000000000" pitchFamily="2" charset="2"/>
            </a:endParaRPr>
          </a:p>
          <a:p>
            <a:r>
              <a:rPr lang="en-NZ" dirty="0">
                <a:sym typeface="Wingdings" panose="05000000000000000000" pitchFamily="2" charset="2"/>
              </a:rPr>
              <a:t>Need solution to mitigate financial and enviro impact : USE ENERGY FROM MORE RENEWABLE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071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 see 2 main problems : Climate &amp; Electricity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Luckily there’s a solution – getting our energy from more renewables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Watercare unique position (Biogas Cogen + Hydropower) - Not enough… What complement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Solar PV - Key component in renewable energy Mix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Cheapest form - easy install / quickly – reliable – low maintenance – doesn’t produce carbon emissions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Last 10 years – TECH improved – Cheaper = (Widely available + Affordable)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WHAT DO WE WANT : reduce </a:t>
            </a:r>
            <a:r>
              <a:rPr lang="en-NZ" dirty="0" err="1"/>
              <a:t>opex</a:t>
            </a:r>
            <a:r>
              <a:rPr lang="en-NZ" dirty="0"/>
              <a:t> cost – reduce carbon emissions - hedge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556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With that in mind: Watercare Business case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Develop understanding PV tech – test supply market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Arrays completed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Successful so bigger scale – the result was the Rosedale Array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 can now share observations and lessons to assist other W.U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Today, going to take 3 projects case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Explain what was our approach – expectations - high </a:t>
            </a:r>
            <a:r>
              <a:rPr lang="en-NZ" dirty="0" err="1"/>
              <a:t>lvl</a:t>
            </a:r>
            <a:r>
              <a:rPr lang="en-NZ" dirty="0"/>
              <a:t>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521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Pukekohe WWTP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122 kW ground</a:t>
            </a:r>
          </a:p>
          <a:p>
            <a:endParaRPr lang="en-NZ" dirty="0"/>
          </a:p>
          <a:p>
            <a:r>
              <a:rPr lang="en-NZ" dirty="0"/>
              <a:t>Goal : Reduce grid import and </a:t>
            </a:r>
            <a:r>
              <a:rPr lang="en-NZ" dirty="0" err="1"/>
              <a:t>opex</a:t>
            </a:r>
            <a:r>
              <a:rPr lang="en-NZ" dirty="0"/>
              <a:t> cost savings</a:t>
            </a:r>
          </a:p>
          <a:p>
            <a:r>
              <a:rPr lang="en-NZ" dirty="0"/>
              <a:t>Expected to : reduce 20% import – </a:t>
            </a:r>
            <a:r>
              <a:rPr lang="en-NZ" dirty="0" err="1"/>
              <a:t>Opex</a:t>
            </a:r>
            <a:r>
              <a:rPr lang="en-NZ" dirty="0"/>
              <a:t> -20.000$ - 19T CO2 reduction</a:t>
            </a:r>
          </a:p>
          <a:p>
            <a:endParaRPr lang="en-NZ" dirty="0"/>
          </a:p>
          <a:p>
            <a:r>
              <a:rPr lang="en-NZ" dirty="0"/>
              <a:t>Key metric : to this date – a bit less than 1% - GOOD FOR 1</a:t>
            </a:r>
            <a:r>
              <a:rPr lang="en-NZ" baseline="30000" dirty="0"/>
              <a:t>st</a:t>
            </a:r>
            <a:r>
              <a:rPr lang="en-NZ" dirty="0"/>
              <a:t>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830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Strategically important asset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Up 2/3 of treated water supply each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Main goal was about Resilience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142kW roof mounted array, coupled 225 kwh Tesla battery pack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Expectations : 76% reduce grid – 6h/1h30 reserve – </a:t>
            </a:r>
            <a:r>
              <a:rPr lang="en-NZ" dirty="0" err="1"/>
              <a:t>Opex</a:t>
            </a:r>
            <a:r>
              <a:rPr lang="en-NZ" dirty="0"/>
              <a:t> 18.000 – 13T reduction CO2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Output more than the forecast 0.86%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These 2 projects achieved their objectives and expected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Encouraged us to build at a bigger scale.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787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In important point to know is : Solar has strong economy of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Also a reason to go bigger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Now, Why Rosedale ?  target 2030 – 75% Cogen – T.O.U = good understanding of energy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Another benefit I haven’t mentioned yet : Marginal land</a:t>
            </a:r>
          </a:p>
          <a:p>
            <a:endParaRPr lang="en-NZ" dirty="0"/>
          </a:p>
          <a:p>
            <a:r>
              <a:rPr lang="en-NZ" dirty="0"/>
              <a:t>Ticked all the boxes : innovative solution floating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B79CF-EEEC-432F-BA11-7C0138C88DAE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136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287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5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5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20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911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59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68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911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555652"/>
                </a:solidFill>
              </a:defRPr>
            </a:lvl1pPr>
            <a:lvl2pPr>
              <a:defRPr sz="2800">
                <a:solidFill>
                  <a:srgbClr val="555652"/>
                </a:solidFill>
              </a:defRPr>
            </a:lvl2pPr>
            <a:lvl3pPr>
              <a:defRPr sz="2400">
                <a:solidFill>
                  <a:srgbClr val="7E807A"/>
                </a:solidFill>
              </a:defRPr>
            </a:lvl3pPr>
            <a:lvl4pPr>
              <a:defRPr sz="2000">
                <a:solidFill>
                  <a:srgbClr val="7E807A"/>
                </a:solidFill>
              </a:defRPr>
            </a:lvl4pPr>
            <a:lvl5pPr>
              <a:defRPr sz="2000">
                <a:solidFill>
                  <a:srgbClr val="7E8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826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65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F-6345-4B18-8876-E954F2E08EDC}" type="datetimeFigureOut">
              <a:rPr lang="en-NZ" smtClean="0"/>
              <a:t>19/10/2022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195"/>
            <a:ext cx="12192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64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556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556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E80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E80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E8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2.png"/><Relationship Id="rId10" Type="http://schemas.microsoft.com/office/2007/relationships/hdphoto" Target="../media/hdphoto1.wdp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31.jpeg"/><Relationship Id="rId10" Type="http://schemas.openxmlformats.org/officeDocument/2006/relationships/image" Target="../media/image37.png"/><Relationship Id="rId4" Type="http://schemas.openxmlformats.org/officeDocument/2006/relationships/image" Target="../media/image30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10" Type="http://schemas.openxmlformats.org/officeDocument/2006/relationships/image" Target="../media/image11.pn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8E74ED00-FFD4-3F24-2C5F-15862C8A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37532"/>
            <a:ext cx="12192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2567608" y="1922385"/>
            <a:ext cx="7200800" cy="1938663"/>
          </a:xfrm>
          <a:prstGeom prst="round2SameRect">
            <a:avLst>
              <a:gd name="adj1" fmla="val 0"/>
              <a:gd name="adj2" fmla="val 499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ASSESSING THE REAL-WORLD BENEFITS OF SOLAR PV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WATER UTILITIES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A GREENER FUTURE</a:t>
            </a:r>
            <a:endParaRPr lang="en-NZ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567608" y="1324292"/>
            <a:ext cx="7200800" cy="720080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NZ" sz="2800" b="1" dirty="0">
                <a:solidFill>
                  <a:srgbClr val="DDE9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New Zealand Conference &amp; Expo - 2022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95A41-7417-1CF3-401E-27510D3F2C30}"/>
              </a:ext>
            </a:extLst>
          </p:cNvPr>
          <p:cNvSpPr txBox="1"/>
          <p:nvPr/>
        </p:nvSpPr>
        <p:spPr>
          <a:xfrm>
            <a:off x="263352" y="6272992"/>
            <a:ext cx="47580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Damien Dupont – Green Energy Specialist</a:t>
            </a:r>
            <a:endParaRPr lang="en-NZ" sz="2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0202905-0CFA-E68D-4262-EDBD8E364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7" y="180961"/>
            <a:ext cx="1822030" cy="108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9E59D-5A49-A4E5-5E46-99AB57148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520" y="6335338"/>
            <a:ext cx="2105135" cy="4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649A69D-0BD5-620C-D293-3BBF9646D2D8}"/>
              </a:ext>
            </a:extLst>
          </p:cNvPr>
          <p:cNvSpPr/>
          <p:nvPr/>
        </p:nvSpPr>
        <p:spPr>
          <a:xfrm>
            <a:off x="0" y="-36510"/>
            <a:ext cx="12192000" cy="661848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8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1st</a:t>
            </a:r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Floating Solar Array in N.Z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06C21-F1F6-A42A-9109-B353622B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054482"/>
            <a:ext cx="7658019" cy="500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83562-965F-A795-D700-0EB1CBBAB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854714"/>
            <a:ext cx="2952328" cy="2214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2FE5E-2759-759B-9AAF-308067AFE04E}"/>
              </a:ext>
            </a:extLst>
          </p:cNvPr>
          <p:cNvSpPr txBox="1"/>
          <p:nvPr/>
        </p:nvSpPr>
        <p:spPr>
          <a:xfrm>
            <a:off x="579770" y="1635516"/>
            <a:ext cx="3145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2700 Solar Panels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852435C-72AD-ABE5-5A41-5684E57D0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5" y="1707524"/>
            <a:ext cx="196202" cy="2822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2104A6D-0174-3813-D36D-0D4CE1B5384D}"/>
              </a:ext>
            </a:extLst>
          </p:cNvPr>
          <p:cNvSpPr txBox="1"/>
          <p:nvPr/>
        </p:nvSpPr>
        <p:spPr>
          <a:xfrm>
            <a:off x="571303" y="2161788"/>
            <a:ext cx="36149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≈ 4000 floating pontoons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52F2B27E-33CF-B886-F1DB-F0E29697F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1" y="2200609"/>
            <a:ext cx="196202" cy="2822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14A61C-1402-ED05-69B1-7BE6DA6BCEAC}"/>
              </a:ext>
            </a:extLst>
          </p:cNvPr>
          <p:cNvSpPr txBox="1"/>
          <p:nvPr/>
        </p:nvSpPr>
        <p:spPr>
          <a:xfrm>
            <a:off x="571303" y="2658385"/>
            <a:ext cx="34117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9,500 m2 total surface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858C9722-D05B-7C9F-5FB8-62D6810C6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" y="2678517"/>
            <a:ext cx="196202" cy="2822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B1E44CD-7B2B-71C1-A42D-A875D695B98C}"/>
              </a:ext>
            </a:extLst>
          </p:cNvPr>
          <p:cNvSpPr txBox="1"/>
          <p:nvPr/>
        </p:nvSpPr>
        <p:spPr>
          <a:xfrm>
            <a:off x="571303" y="3141172"/>
            <a:ext cx="36149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Assembled in 4 sections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73FDD4E-FBE2-F16E-7865-23A97EB66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1" y="3206407"/>
            <a:ext cx="196202" cy="2822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CA08B4-6048-9569-3546-7265D73522BE}"/>
              </a:ext>
            </a:extLst>
          </p:cNvPr>
          <p:cNvSpPr txBox="1"/>
          <p:nvPr/>
        </p:nvSpPr>
        <p:spPr>
          <a:xfrm>
            <a:off x="579771" y="3636327"/>
            <a:ext cx="39705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65 x 2,4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tonnes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 anchor points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36B857DB-C6C4-500C-EA78-451E633EE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9" y="3657564"/>
            <a:ext cx="196202" cy="2822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1E5F99-2D3B-51B2-7DB9-44A91FF9A294}"/>
              </a:ext>
            </a:extLst>
          </p:cNvPr>
          <p:cNvSpPr txBox="1"/>
          <p:nvPr/>
        </p:nvSpPr>
        <p:spPr>
          <a:xfrm>
            <a:off x="579769" y="4109427"/>
            <a:ext cx="45801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16 Inverters : 1MW 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DC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 to 800kW 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AC</a:t>
            </a:r>
            <a:endParaRPr lang="en-NZ" sz="1500" i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5D0ABF8-4E25-E381-7516-22F6328CD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9" y="4161620"/>
            <a:ext cx="196202" cy="28220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B457070-A931-9222-4E35-4D2141AAD157}"/>
              </a:ext>
            </a:extLst>
          </p:cNvPr>
          <p:cNvSpPr txBox="1"/>
          <p:nvPr/>
        </p:nvSpPr>
        <p:spPr>
          <a:xfrm>
            <a:off x="581557" y="4556447"/>
            <a:ext cx="39705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604020202020204" pitchFamily="34" charset="0"/>
                <a:ea typeface="Yu Gothic UI Semibold" panose="020B0700000000000000" pitchFamily="34" charset="-128"/>
                <a:cs typeface="Posterama" panose="020B0504020200020000" pitchFamily="34" charset="0"/>
              </a:rPr>
              <a:t>Transformer to step up to 11kV</a:t>
            </a:r>
            <a:endParaRPr lang="en-NZ" sz="19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604020202020204" pitchFamily="34" charset="0"/>
              <a:ea typeface="Yu Gothic UI Semibold" panose="020B0700000000000000" pitchFamily="34" charset="-128"/>
              <a:cs typeface="Posterama" panose="020B0504020200020000" pitchFamily="34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A4A4A650-5117-532E-FD2E-B1A71E100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9" y="4595268"/>
            <a:ext cx="196202" cy="282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9E756-6F55-55D4-E42D-1AA19E14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CC7806-4F3A-A9F2-A3F3-B061B55D4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649A69D-0BD5-620C-D293-3BBF9646D2D8}"/>
              </a:ext>
            </a:extLst>
          </p:cNvPr>
          <p:cNvSpPr/>
          <p:nvPr/>
        </p:nvSpPr>
        <p:spPr>
          <a:xfrm>
            <a:off x="0" y="-14477"/>
            <a:ext cx="12192000" cy="661848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Case Study : Rosedale 1mW Floating Solar Array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0289523-F0AE-D9B3-B7C4-3A916F5DE03A}"/>
              </a:ext>
            </a:extLst>
          </p:cNvPr>
          <p:cNvSpPr/>
          <p:nvPr/>
        </p:nvSpPr>
        <p:spPr>
          <a:xfrm>
            <a:off x="263352" y="842682"/>
            <a:ext cx="6852350" cy="3325790"/>
          </a:xfrm>
          <a:prstGeom prst="roundRect">
            <a:avLst>
              <a:gd name="adj" fmla="val 409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focus: Expected Benefits</a:t>
            </a:r>
          </a:p>
          <a:p>
            <a:endParaRPr lang="en-US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1MW floating array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1.47 GWh forecast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reduction of grid import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Savings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$127.000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emissions reduction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145T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D2F6DB4C-BEEA-1E13-7758-8B04BA24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23" y="4869160"/>
            <a:ext cx="714442" cy="8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ion, Arrow, Decrease, Lower, loss, Move, fall icon">
            <a:extLst>
              <a:ext uri="{FF2B5EF4-FFF2-40B4-BE49-F238E27FC236}">
                <a16:creationId xmlns:a16="http://schemas.microsoft.com/office/drawing/2014/main" id="{27673702-7145-49E8-8673-EE42F404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2" y="4102601"/>
            <a:ext cx="1161647" cy="1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E8D1D1-B973-4D47-7934-8222D965D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14922"/>
            <a:ext cx="5492328" cy="366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8C37D-6DFB-D082-CA25-292335AAE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099" y="4869160"/>
            <a:ext cx="8782849" cy="985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D3F62-5370-19BE-5BBC-5F2746A10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CEE9E-B208-BC4D-F8F3-7A21E5D9B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0" y="1"/>
            <a:ext cx="12192000" cy="665626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NZ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6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ummary</a:t>
            </a:r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Watercare achievements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5745C14B-0D88-4093-B4E4-E7899D0A7BCE}"/>
              </a:ext>
            </a:extLst>
          </p:cNvPr>
          <p:cNvSpPr/>
          <p:nvPr/>
        </p:nvSpPr>
        <p:spPr>
          <a:xfrm>
            <a:off x="2567608" y="1515006"/>
            <a:ext cx="8496944" cy="967268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Reduce grid import by </a:t>
            </a:r>
            <a:r>
              <a:rPr lang="en-US" sz="2100" dirty="0">
                <a:solidFill>
                  <a:srgbClr val="275EA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3.9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GWh = Energy consumption of 536 NZ homes for a year</a:t>
            </a:r>
            <a:endParaRPr lang="en-NZ" sz="21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9157DD0-E7A1-4B6C-B074-7DD48354FE94}"/>
              </a:ext>
            </a:extLst>
          </p:cNvPr>
          <p:cNvSpPr/>
          <p:nvPr/>
        </p:nvSpPr>
        <p:spPr>
          <a:xfrm>
            <a:off x="2568753" y="2379102"/>
            <a:ext cx="7499629" cy="967268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Reduce CO2 emissions by </a:t>
            </a:r>
            <a:r>
              <a:rPr lang="en-US" sz="2100" dirty="0">
                <a:solidFill>
                  <a:srgbClr val="275EA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394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Tonnes</a:t>
            </a:r>
            <a:endParaRPr lang="en-NZ" sz="21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900F1E65-81BA-4ED5-AB6E-8D1D77099082}"/>
              </a:ext>
            </a:extLst>
          </p:cNvPr>
          <p:cNvSpPr/>
          <p:nvPr/>
        </p:nvSpPr>
        <p:spPr>
          <a:xfrm>
            <a:off x="2581537" y="3441447"/>
            <a:ext cx="7499629" cy="967268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Improve resilience of our installations</a:t>
            </a:r>
            <a:endParaRPr lang="en-US" sz="2100" dirty="0"/>
          </a:p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Opex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cost savings estimated at : </a:t>
            </a:r>
            <a:r>
              <a:rPr lang="en-US" sz="2100" dirty="0">
                <a:solidFill>
                  <a:srgbClr val="275EA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$ 468,000</a:t>
            </a:r>
            <a:endParaRPr lang="en-NZ" sz="2100" dirty="0">
              <a:solidFill>
                <a:srgbClr val="275EA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E259962-20AE-4BEF-8FDB-61A0D1C2C9AA}"/>
              </a:ext>
            </a:extLst>
          </p:cNvPr>
          <p:cNvSpPr/>
          <p:nvPr/>
        </p:nvSpPr>
        <p:spPr>
          <a:xfrm>
            <a:off x="2554067" y="4556236"/>
            <a:ext cx="7499629" cy="967268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Achieve energy neutrality at one key site</a:t>
            </a:r>
            <a:endParaRPr lang="en-NZ" sz="21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4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9B964DEE-044E-0A13-F7FC-3527115D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92" y="1672173"/>
            <a:ext cx="569830" cy="6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50D222-5D22-E8A6-760F-FD504568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627"/>
            <a:ext cx="1556913" cy="54772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F157C3-97A1-78BB-A03C-5CA23B64E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2418760"/>
            <a:ext cx="2226158" cy="2217883"/>
          </a:xfrm>
          <a:prstGeom prst="rect">
            <a:avLst/>
          </a:prstGeom>
        </p:spPr>
      </p:pic>
      <p:pic>
        <p:nvPicPr>
          <p:cNvPr id="27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E9B489B5-F0F9-4342-D21A-9A226607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92" y="2484898"/>
            <a:ext cx="569830" cy="6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E30A3BE4-706A-386F-8E2F-696CB6FD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79" y="3204978"/>
            <a:ext cx="569830" cy="6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720C2A4B-A81B-E668-3521-B27B5061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5" y="3925058"/>
            <a:ext cx="569830" cy="6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6457967B-6026-6E02-73B3-E7996738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60" y="4717146"/>
            <a:ext cx="569830" cy="6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A7CB7-0107-D1D8-DB29-3157CAE22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1D0CD-205E-6326-9AAB-92804FA11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0" y="1"/>
            <a:ext cx="12192000" cy="665626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Future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 descr="A picture containing text, solar cell, outdoor object, blue&#10;&#10;Description automatically generated">
            <a:extLst>
              <a:ext uri="{FF2B5EF4-FFF2-40B4-BE49-F238E27FC236}">
                <a16:creationId xmlns:a16="http://schemas.microsoft.com/office/drawing/2014/main" id="{95E17D41-48C9-7431-254E-E45F0A47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" y="3550268"/>
            <a:ext cx="3688181" cy="2305113"/>
          </a:xfrm>
          <a:prstGeom prst="rect">
            <a:avLst/>
          </a:prstGeom>
          <a:ln w="69850">
            <a:noFill/>
          </a:ln>
          <a:effectLst>
            <a:softEdge rad="112500"/>
          </a:effectLst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45ED27B2-C6B1-BAAC-E992-A5298BFFCE06}"/>
              </a:ext>
            </a:extLst>
          </p:cNvPr>
          <p:cNvSpPr/>
          <p:nvPr/>
        </p:nvSpPr>
        <p:spPr>
          <a:xfrm>
            <a:off x="5432697" y="1630209"/>
            <a:ext cx="5976664" cy="431950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10 Projects to 2030 –up to </a:t>
            </a:r>
            <a:r>
              <a:rPr lang="en-US" sz="1900" b="1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50MW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Solar PV </a:t>
            </a:r>
            <a:endParaRPr lang="en-NZ" sz="19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6663DD3-DCA3-1C23-F679-FEAF96497C3B}"/>
              </a:ext>
            </a:extLst>
          </p:cNvPr>
          <p:cNvSpPr/>
          <p:nvPr/>
        </p:nvSpPr>
        <p:spPr>
          <a:xfrm>
            <a:off x="5419086" y="2350191"/>
            <a:ext cx="5112568" cy="431950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Up to </a:t>
            </a:r>
            <a:r>
              <a:rPr lang="en-US" sz="2000" b="1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$ </a:t>
            </a:r>
            <a:r>
              <a:rPr lang="en-US" sz="1900" b="1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7 Millions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Opex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Savings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p.a</a:t>
            </a:r>
            <a:endParaRPr lang="en-NZ" sz="1900" dirty="0">
              <a:solidFill>
                <a:schemeClr val="tx1">
                  <a:lumMod val="85000"/>
                  <a:lumOff val="15000"/>
                </a:schemeClr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3C13CE7C-DD8C-E12C-E4FB-8D4190F8D8B2}"/>
              </a:ext>
            </a:extLst>
          </p:cNvPr>
          <p:cNvSpPr/>
          <p:nvPr/>
        </p:nvSpPr>
        <p:spPr>
          <a:xfrm>
            <a:off x="5432697" y="3142377"/>
            <a:ext cx="5112568" cy="431950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Emissions reductions of </a:t>
            </a:r>
            <a:r>
              <a:rPr lang="en-NZ" sz="1900" b="1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6,000t</a:t>
            </a: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CO2e </a:t>
            </a:r>
            <a:r>
              <a:rPr lang="en-NZ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p.a</a:t>
            </a: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(</a:t>
            </a:r>
            <a:r>
              <a:rPr lang="en-NZ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MfE</a:t>
            </a: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)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C6590B09-34F4-0B5C-7DF4-D4005A7ED810}"/>
              </a:ext>
            </a:extLst>
          </p:cNvPr>
          <p:cNvSpPr/>
          <p:nvPr/>
        </p:nvSpPr>
        <p:spPr>
          <a:xfrm>
            <a:off x="5432697" y="3933154"/>
            <a:ext cx="5112568" cy="431950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Reduce Grid Import by ~ 30% (60GWh)</a:t>
            </a: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41A60AEB-3D86-BF23-66F9-8344BDC8A3E3}"/>
              </a:ext>
            </a:extLst>
          </p:cNvPr>
          <p:cNvSpPr/>
          <p:nvPr/>
        </p:nvSpPr>
        <p:spPr>
          <a:xfrm>
            <a:off x="5419086" y="4653136"/>
            <a:ext cx="5112568" cy="431950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>
              <a:spcAft>
                <a:spcPts val="400"/>
              </a:spcAft>
              <a:tabLst>
                <a:tab pos="361950" algn="l"/>
              </a:tabLst>
            </a:pPr>
            <a:r>
              <a:rPr lang="en-N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Half of our 50% operational emission reduction target  </a:t>
            </a:r>
            <a:r>
              <a:rPr lang="en-NZ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(Electricity Part)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C2850A-BED5-317B-2F8B-EFEE3EE2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119859"/>
            <a:ext cx="4056549" cy="540510"/>
          </a:xfrm>
          <a:prstGeom prst="rect">
            <a:avLst/>
          </a:prstGeom>
        </p:spPr>
      </p:pic>
      <p:sp>
        <p:nvSpPr>
          <p:cNvPr id="41" name="Arrow: Down 40">
            <a:extLst>
              <a:ext uri="{FF2B5EF4-FFF2-40B4-BE49-F238E27FC236}">
                <a16:creationId xmlns:a16="http://schemas.microsoft.com/office/drawing/2014/main" id="{E2F720D3-ADAE-164C-92BC-BBF15CAC7EC4}"/>
              </a:ext>
            </a:extLst>
          </p:cNvPr>
          <p:cNvSpPr/>
          <p:nvPr/>
        </p:nvSpPr>
        <p:spPr>
          <a:xfrm>
            <a:off x="2192521" y="2854691"/>
            <a:ext cx="360040" cy="580905"/>
          </a:xfrm>
          <a:prstGeom prst="downArrow">
            <a:avLst/>
          </a:prstGeom>
          <a:solidFill>
            <a:srgbClr val="007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5055CC-53BF-48B4-6216-F71C8EA801E6}"/>
              </a:ext>
            </a:extLst>
          </p:cNvPr>
          <p:cNvSpPr/>
          <p:nvPr/>
        </p:nvSpPr>
        <p:spPr>
          <a:xfrm>
            <a:off x="528450" y="3550268"/>
            <a:ext cx="3688181" cy="2305112"/>
          </a:xfrm>
          <a:prstGeom prst="rect">
            <a:avLst/>
          </a:prstGeom>
          <a:noFill/>
          <a:ln w="4762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00D61AA-581E-2E63-57C7-ECB946B89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22" y="1566407"/>
            <a:ext cx="558388" cy="55838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C3E1496E-E31F-87FF-A558-A226F5EDD3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78" y="2277805"/>
            <a:ext cx="558388" cy="558388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D86D4A01-C6A1-CE9F-08A7-47A8D630A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22" y="2995228"/>
            <a:ext cx="558388" cy="558388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C9F8C73C-510D-A054-19C2-7FB76E5F8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22" y="3849336"/>
            <a:ext cx="558388" cy="558388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44A01BDA-96DE-8AD9-4789-3C03CDF82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22" y="4526796"/>
            <a:ext cx="558388" cy="558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F497DF-D31B-7392-3ABF-C78496D89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850" y="700282"/>
            <a:ext cx="1200150" cy="5400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DD86D1-3EAB-7C4C-2509-ADCB68CC1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514D92-6510-756F-7978-4439A517F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440" y="996591"/>
            <a:ext cx="2855640" cy="74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EC9B1-21ED-8D84-799C-02B5F057D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2C7ECD88-49C2-60E3-5A62-F25B3EB3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5252">
            <a:off x="317868" y="3391638"/>
            <a:ext cx="1079577" cy="7456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7B5300-47F7-834C-392A-4B69D5A0DA96}"/>
              </a:ext>
            </a:extLst>
          </p:cNvPr>
          <p:cNvSpPr txBox="1"/>
          <p:nvPr/>
        </p:nvSpPr>
        <p:spPr>
          <a:xfrm>
            <a:off x="1325597" y="2152848"/>
            <a:ext cx="76953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A proven, key part of efforts to reduce energy emissions </a:t>
            </a:r>
          </a:p>
          <a:p>
            <a:pPr marL="361950"/>
            <a:endParaRPr lang="en-US" sz="2300" b="1" dirty="0">
              <a:solidFill>
                <a:schemeClr val="tx2">
                  <a:lumMod val="75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A520D5-A190-F94C-616A-A6365DA40088}"/>
              </a:ext>
            </a:extLst>
          </p:cNvPr>
          <p:cNvSpPr/>
          <p:nvPr/>
        </p:nvSpPr>
        <p:spPr>
          <a:xfrm>
            <a:off x="57543" y="962507"/>
            <a:ext cx="10303833" cy="641195"/>
          </a:xfrm>
          <a:prstGeom prst="roundRect">
            <a:avLst>
              <a:gd name="adj" fmla="val 34697"/>
            </a:avLst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endParaRPr lang="en-NZ" sz="1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0" y="1"/>
            <a:ext cx="12192000" cy="665626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EEC17F-C40D-1A9E-7613-E5625ED3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852338"/>
            <a:ext cx="1552698" cy="155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C00C66B-E015-C807-4ACC-0FD2F202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4403673"/>
            <a:ext cx="1552698" cy="155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7414A80-68C9-1A1B-64C6-C4FCCA97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2629855"/>
            <a:ext cx="1552698" cy="155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2CA619-7206-16F1-767E-AC3B225C3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5252">
            <a:off x="471685" y="2569786"/>
            <a:ext cx="754645" cy="769442"/>
          </a:xfrm>
          <a:prstGeom prst="rect">
            <a:avLst/>
          </a:prstGeom>
        </p:spPr>
      </p:pic>
      <p:pic>
        <p:nvPicPr>
          <p:cNvPr id="14" name="Picture 10" descr="227 Net Zero Emissions Illustrations &amp;amp; Clip Art - iStock">
            <a:extLst>
              <a:ext uri="{FF2B5EF4-FFF2-40B4-BE49-F238E27FC236}">
                <a16:creationId xmlns:a16="http://schemas.microsoft.com/office/drawing/2014/main" id="{2155FEE4-7CC0-0FF9-91F2-46D8EC22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252">
            <a:off x="466025" y="1734089"/>
            <a:ext cx="76944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4B3A64-697E-9EF3-09BE-6B94CB48A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5252">
            <a:off x="471685" y="4254917"/>
            <a:ext cx="645579" cy="4974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4C4F1EC-649F-32EB-E6AA-5831CAC50D4A}"/>
              </a:ext>
            </a:extLst>
          </p:cNvPr>
          <p:cNvSpPr txBox="1"/>
          <p:nvPr/>
        </p:nvSpPr>
        <p:spPr>
          <a:xfrm>
            <a:off x="57543" y="1012150"/>
            <a:ext cx="104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business case for solar PV at Water Utilities is strong and diverse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889EBC-3943-BA0E-70E3-8D6C5BE0FA97}"/>
              </a:ext>
            </a:extLst>
          </p:cNvPr>
          <p:cNvSpPr txBox="1"/>
          <p:nvPr/>
        </p:nvSpPr>
        <p:spPr>
          <a:xfrm>
            <a:off x="1301353" y="2829960"/>
            <a:ext cx="1030383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Delivers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opex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 cost savings + hedge against energy price rises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ED28A4-E39E-1723-D0F4-13348F71A56E}"/>
              </a:ext>
            </a:extLst>
          </p:cNvPr>
          <p:cNvSpPr txBox="1"/>
          <p:nvPr/>
        </p:nvSpPr>
        <p:spPr>
          <a:xfrm>
            <a:off x="1325597" y="3529488"/>
            <a:ext cx="61168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Improves resilience of critical assets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8B70D5-519A-7E43-D417-524B9A9F7D62}"/>
              </a:ext>
            </a:extLst>
          </p:cNvPr>
          <p:cNvSpPr txBox="1"/>
          <p:nvPr/>
        </p:nvSpPr>
        <p:spPr>
          <a:xfrm>
            <a:off x="1302747" y="4244533"/>
            <a:ext cx="722991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Generates revenue from marginal lands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BF5AA8-2718-6C14-1BE3-43DCCE2BA51F}"/>
              </a:ext>
            </a:extLst>
          </p:cNvPr>
          <p:cNvSpPr txBox="1"/>
          <p:nvPr/>
        </p:nvSpPr>
        <p:spPr>
          <a:xfrm>
            <a:off x="1301353" y="4928741"/>
            <a:ext cx="61168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/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haroni" panose="02010803020104030203" pitchFamily="2" charset="-79"/>
              </a:rPr>
              <a:t>Improves our social license to operate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8C061B-5652-CA9D-77E0-2F0BBE5867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252">
            <a:off x="428827" y="4964943"/>
            <a:ext cx="816030" cy="74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45922-635E-7C67-9D44-B8EE582911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14B86-986D-6399-1213-2C7B92EAF9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  <p:pic>
        <p:nvPicPr>
          <p:cNvPr id="13" name="Picture 4" descr="logo plus 10 free Cliparts | Download images on Clipground 2020">
            <a:extLst>
              <a:ext uri="{FF2B5EF4-FFF2-40B4-BE49-F238E27FC236}">
                <a16:creationId xmlns:a16="http://schemas.microsoft.com/office/drawing/2014/main" id="{141E297F-25EE-EE0A-6A96-417D4CA3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3" y="4941168"/>
            <a:ext cx="356014" cy="3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96A2B2-4429-DF49-8E83-9804D87820AC}"/>
              </a:ext>
            </a:extLst>
          </p:cNvPr>
          <p:cNvSpPr txBox="1"/>
          <p:nvPr/>
        </p:nvSpPr>
        <p:spPr>
          <a:xfrm>
            <a:off x="7320136" y="5497523"/>
            <a:ext cx="3168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64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Enhanced public perception</a:t>
            </a:r>
            <a:endParaRPr lang="en-NZ" sz="1500" dirty="0">
              <a:solidFill>
                <a:srgbClr val="00642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Picture 15" descr="A group of people with their faces swapped&#10;&#10;Description automatically generated with low confidence">
            <a:extLst>
              <a:ext uri="{FF2B5EF4-FFF2-40B4-BE49-F238E27FC236}">
                <a16:creationId xmlns:a16="http://schemas.microsoft.com/office/drawing/2014/main" id="{EDC4A27E-F81E-9872-AA62-C787A463DF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27" y="4114609"/>
            <a:ext cx="2050301" cy="12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8E74ED00-FFD4-3F24-2C5F-15862C8A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37532"/>
            <a:ext cx="12192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2567608" y="1922385"/>
            <a:ext cx="7200800" cy="1938663"/>
          </a:xfrm>
          <a:prstGeom prst="round2SameRect">
            <a:avLst>
              <a:gd name="adj1" fmla="val 0"/>
              <a:gd name="adj2" fmla="val 499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ASSESSING THE REAL-WORLD BENEFITS OF SOLAR PV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WATER UTILITIES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A GREENER FUTURE</a:t>
            </a:r>
            <a:endParaRPr lang="en-NZ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NZ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567608" y="1324292"/>
            <a:ext cx="7200800" cy="720080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NZ" sz="2800" b="1" dirty="0">
                <a:solidFill>
                  <a:srgbClr val="DDE9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95A41-7417-1CF3-401E-27510D3F2C30}"/>
              </a:ext>
            </a:extLst>
          </p:cNvPr>
          <p:cNvSpPr txBox="1"/>
          <p:nvPr/>
        </p:nvSpPr>
        <p:spPr>
          <a:xfrm>
            <a:off x="3431704" y="6413266"/>
            <a:ext cx="5224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Damien Dupont – Green Energy Specialist</a:t>
            </a:r>
            <a:endParaRPr lang="en-NZ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1BCEE-020C-52A4-D939-A4697F8F5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A7F881-7AE4-2D08-C536-79816F29C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072B994-16F3-A4EB-A2B1-EEF5AFA9A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71094"/>
            <a:ext cx="2347842" cy="1401722"/>
          </a:xfrm>
          <a:prstGeom prst="rect">
            <a:avLst/>
          </a:prstGeom>
        </p:spPr>
      </p:pic>
      <p:pic>
        <p:nvPicPr>
          <p:cNvPr id="1026" name="Picture 2" descr="iu (509×339)">
            <a:extLst>
              <a:ext uri="{FF2B5EF4-FFF2-40B4-BE49-F238E27FC236}">
                <a16:creationId xmlns:a16="http://schemas.microsoft.com/office/drawing/2014/main" id="{2DC7E2D6-A036-55F0-8B11-B6919FBB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47324"/>
            <a:ext cx="5068837" cy="337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2000" endPos="26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60183-8E0B-A30C-AEA1-A1E0FD5F4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2315950"/>
            <a:ext cx="141955" cy="341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B0F96E-C827-6EFA-CAAC-21C155597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3129217"/>
            <a:ext cx="169610" cy="341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C1237-54F6-FD42-5568-D55280D77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87" y="3923892"/>
            <a:ext cx="182007" cy="355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A9AED5-B633-A00D-6B46-9ED5F595D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86" y="4693333"/>
            <a:ext cx="182007" cy="348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862C6-0422-5161-AC49-04989A12B5EF}"/>
              </a:ext>
            </a:extLst>
          </p:cNvPr>
          <p:cNvSpPr txBox="1"/>
          <p:nvPr/>
        </p:nvSpPr>
        <p:spPr>
          <a:xfrm>
            <a:off x="893981" y="2132856"/>
            <a:ext cx="17572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Context</a:t>
            </a:r>
            <a:endParaRPr lang="en-NZ" sz="3800" dirty="0">
              <a:solidFill>
                <a:schemeClr val="accent1">
                  <a:lumMod val="75000"/>
                </a:schemeClr>
              </a:solidFill>
              <a:latin typeface="Verdana Pro Cond" panose="020B0606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A78FA-B619-0945-2281-131E92A0B6A7}"/>
              </a:ext>
            </a:extLst>
          </p:cNvPr>
          <p:cNvSpPr txBox="1"/>
          <p:nvPr/>
        </p:nvSpPr>
        <p:spPr>
          <a:xfrm>
            <a:off x="893981" y="2946122"/>
            <a:ext cx="26597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Why Solar ?</a:t>
            </a:r>
            <a:endParaRPr lang="en-NZ" sz="3800" dirty="0">
              <a:solidFill>
                <a:schemeClr val="accent1">
                  <a:lumMod val="75000"/>
                </a:schemeClr>
              </a:solidFill>
              <a:latin typeface="Verdana Pro Cond" panose="020B0606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9C4DF-70D8-6C02-32A3-47F900A88337}"/>
              </a:ext>
            </a:extLst>
          </p:cNvPr>
          <p:cNvSpPr txBox="1"/>
          <p:nvPr/>
        </p:nvSpPr>
        <p:spPr>
          <a:xfrm>
            <a:off x="879985" y="3717032"/>
            <a:ext cx="53767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Case Studies and Results</a:t>
            </a:r>
            <a:endParaRPr lang="en-NZ" sz="3800" dirty="0">
              <a:solidFill>
                <a:schemeClr val="accent1">
                  <a:lumMod val="75000"/>
                </a:schemeClr>
              </a:solidFill>
              <a:latin typeface="Verdana Pro Cond" panose="020B0606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6BFC9-2A95-DB97-DAC9-8CA65A62F1D0}"/>
              </a:ext>
            </a:extLst>
          </p:cNvPr>
          <p:cNvSpPr txBox="1"/>
          <p:nvPr/>
        </p:nvSpPr>
        <p:spPr>
          <a:xfrm>
            <a:off x="916526" y="4509120"/>
            <a:ext cx="24400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800" dirty="0">
                <a:solidFill>
                  <a:schemeClr val="accent1">
                    <a:lumMod val="75000"/>
                  </a:schemeClr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T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he Future</a:t>
            </a:r>
            <a:endParaRPr lang="en-NZ" sz="3800" dirty="0">
              <a:solidFill>
                <a:schemeClr val="accent1">
                  <a:lumMod val="75000"/>
                </a:schemeClr>
              </a:solidFill>
              <a:latin typeface="Verdana Pro Cond" panose="020B0606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5326ED0-1E5F-9237-0D45-511B5ADE4D18}"/>
              </a:ext>
            </a:extLst>
          </p:cNvPr>
          <p:cNvSpPr/>
          <p:nvPr/>
        </p:nvSpPr>
        <p:spPr>
          <a:xfrm rot="5400000">
            <a:off x="3218" y="-15697"/>
            <a:ext cx="1827367" cy="1883162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24A5F-020E-BA37-CCD6-D89816AFA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2420C-E756-7839-F2F7-4FAD071A3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1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2">
            <a:extLst>
              <a:ext uri="{FF2B5EF4-FFF2-40B4-BE49-F238E27FC236}">
                <a16:creationId xmlns:a16="http://schemas.microsoft.com/office/drawing/2014/main" id="{68E5CD10-C2DB-012A-6539-00642C5B5370}"/>
              </a:ext>
            </a:extLst>
          </p:cNvPr>
          <p:cNvSpPr/>
          <p:nvPr/>
        </p:nvSpPr>
        <p:spPr>
          <a:xfrm>
            <a:off x="0" y="0"/>
            <a:ext cx="12192000" cy="622009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685674"/>
            <a:r>
              <a:rPr lang="en-US" sz="26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 : Climate Change…</a:t>
            </a:r>
            <a:endParaRPr lang="en-NZ" sz="26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B6664-650E-4BAF-DB05-6A4F6F8684C5}"/>
              </a:ext>
            </a:extLst>
          </p:cNvPr>
          <p:cNvSpPr txBox="1"/>
          <p:nvPr/>
        </p:nvSpPr>
        <p:spPr>
          <a:xfrm>
            <a:off x="911424" y="1084674"/>
            <a:ext cx="797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enorite" panose="00000500000000000000" pitchFamily="2" charset="0"/>
                <a:ea typeface="Gadugi" panose="020B0502040204020203" pitchFamily="34" charset="0"/>
              </a:rPr>
              <a:t>Main cause </a:t>
            </a:r>
            <a:r>
              <a:rPr lang="en-US" sz="2000" dirty="0">
                <a:latin typeface="Tenorite" panose="00000500000000000000" pitchFamily="2" charset="0"/>
                <a:ea typeface="Gadugi" panose="020B0502040204020203" pitchFamily="34" charset="0"/>
              </a:rPr>
              <a:t>: </a:t>
            </a:r>
            <a:r>
              <a:rPr lang="en-US" sz="2000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GHG emission from human activities</a:t>
            </a:r>
            <a:endParaRPr lang="en-NZ" sz="2000" dirty="0">
              <a:effectLst>
                <a:outerShdw blurRad="190500" dist="38100" dir="2700000" algn="tl">
                  <a:srgbClr val="000000">
                    <a:alpha val="20000"/>
                  </a:srgbClr>
                </a:outerShdw>
              </a:effectLst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6AD58FA-5D61-844E-CDCD-C6563FBD1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" y="1163029"/>
            <a:ext cx="197635" cy="28427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F449C22-8700-8F52-BDC2-D7CEE57CC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2" y="1682865"/>
            <a:ext cx="197635" cy="284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CD3C03-1CF2-758D-F379-03419B76E740}"/>
              </a:ext>
            </a:extLst>
          </p:cNvPr>
          <p:cNvSpPr txBox="1"/>
          <p:nvPr/>
        </p:nvSpPr>
        <p:spPr>
          <a:xfrm>
            <a:off x="911423" y="1628800"/>
            <a:ext cx="733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Warming</a:t>
            </a:r>
            <a:r>
              <a:rPr lang="en-US" sz="2000" dirty="0">
                <a:latin typeface="Tenorite" panose="00000500000000000000" pitchFamily="2" charset="0"/>
                <a:ea typeface="Gadugi" panose="020B0502040204020203" pitchFamily="34" charset="0"/>
              </a:rPr>
              <a:t> : </a:t>
            </a:r>
            <a:r>
              <a:rPr lang="en-US" sz="2000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expected max </a:t>
            </a:r>
            <a:r>
              <a:rPr lang="en-US" sz="2000" dirty="0">
                <a:solidFill>
                  <a:srgbClr val="C00000"/>
                </a:solidFill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+ 3°C by 2100 </a:t>
            </a:r>
            <a:endParaRPr lang="en-NZ" sz="2000" dirty="0">
              <a:solidFill>
                <a:srgbClr val="C00000"/>
              </a:solidFill>
              <a:effectLst>
                <a:outerShdw blurRad="190500" dist="38100" dir="2700000" algn="tl">
                  <a:srgbClr val="000000">
                    <a:alpha val="20000"/>
                  </a:srgbClr>
                </a:outerShdw>
              </a:effectLst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6D578D-EA26-33F8-91CF-D17731B8B900}"/>
              </a:ext>
            </a:extLst>
          </p:cNvPr>
          <p:cNvSpPr txBox="1"/>
          <p:nvPr/>
        </p:nvSpPr>
        <p:spPr>
          <a:xfrm>
            <a:off x="263352" y="5167452"/>
            <a:ext cx="445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Considerable challenges for the </a:t>
            </a:r>
            <a:r>
              <a:rPr lang="en-US" sz="2000" b="1" dirty="0">
                <a:solidFill>
                  <a:srgbClr val="0070C0"/>
                </a:solidFill>
                <a:latin typeface="Tenorite" panose="00000500000000000000" pitchFamily="2" charset="0"/>
                <a:ea typeface="Gadugi" panose="020B0502040204020203" pitchFamily="34" charset="0"/>
              </a:rPr>
              <a:t>Water</a:t>
            </a:r>
          </a:p>
          <a:p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	and </a:t>
            </a:r>
            <a:r>
              <a:rPr lang="en-US" sz="2000" b="1" dirty="0">
                <a:solidFill>
                  <a:srgbClr val="C00000"/>
                </a:solidFill>
                <a:latin typeface="Tenorite" panose="00000500000000000000" pitchFamily="2" charset="0"/>
                <a:ea typeface="Gadugi" panose="020B0502040204020203" pitchFamily="34" charset="0"/>
              </a:rPr>
              <a:t>Wastewater</a:t>
            </a:r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 Industry</a:t>
            </a:r>
            <a:endParaRPr lang="en-US" sz="2000" b="1" dirty="0">
              <a:solidFill>
                <a:srgbClr val="C00000"/>
              </a:solidFill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9DB0756-9280-76CE-9595-699B87621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5" y="2202701"/>
            <a:ext cx="197635" cy="28427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728983B-3BC3-13BB-848A-62F5D2BDA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2" y="2919293"/>
            <a:ext cx="197635" cy="284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BE2E97-02F3-7F6C-D5F7-6D3AE96750DC}"/>
              </a:ext>
            </a:extLst>
          </p:cNvPr>
          <p:cNvSpPr txBox="1"/>
          <p:nvPr/>
        </p:nvSpPr>
        <p:spPr>
          <a:xfrm>
            <a:off x="922900" y="2132856"/>
            <a:ext cx="7676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Growing Frequency </a:t>
            </a:r>
            <a:r>
              <a:rPr lang="en-US" sz="2000" dirty="0">
                <a:latin typeface="Tenorite" panose="00000500000000000000" pitchFamily="2" charset="0"/>
                <a:ea typeface="Gadugi" panose="020B0502040204020203" pitchFamily="34" charset="0"/>
              </a:rPr>
              <a:t>: </a:t>
            </a:r>
            <a:r>
              <a:rPr lang="en-US" sz="2000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extreme weather, dry periods, rising sea levels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7D664-2FBA-ABCE-B47A-0EA9BCFF4B9D}"/>
              </a:ext>
            </a:extLst>
          </p:cNvPr>
          <p:cNvSpPr txBox="1"/>
          <p:nvPr/>
        </p:nvSpPr>
        <p:spPr>
          <a:xfrm>
            <a:off x="922900" y="2884628"/>
            <a:ext cx="6179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highlight>
                  <a:srgbClr val="DDE9F7"/>
                </a:highlight>
                <a:latin typeface="Tenorite" panose="00000500000000000000" pitchFamily="2" charset="0"/>
                <a:ea typeface="Gadugi" panose="020B0502040204020203" pitchFamily="34" charset="0"/>
              </a:rPr>
              <a:t>Requires immediate and significant action</a:t>
            </a:r>
            <a:endParaRPr lang="en-NZ" sz="2200" b="1" u="sng" dirty="0">
              <a:effectLst>
                <a:outerShdw blurRad="190500" dist="38100" dir="2700000" algn="tl">
                  <a:srgbClr val="000000">
                    <a:alpha val="20000"/>
                  </a:srgbClr>
                </a:outerShdw>
              </a:effectLst>
              <a:highlight>
                <a:srgbClr val="DDE9F7"/>
              </a:highlight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5" name="Picture 4" descr="A picture containing text, mask&#10;&#10;Description automatically generated">
            <a:extLst>
              <a:ext uri="{FF2B5EF4-FFF2-40B4-BE49-F238E27FC236}">
                <a16:creationId xmlns:a16="http://schemas.microsoft.com/office/drawing/2014/main" id="{85740862-61AF-ADB9-25AA-A93B427E6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47" y="802555"/>
            <a:ext cx="3232632" cy="181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5B6BA-847E-6656-EF72-57365CFAC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49" y="3762244"/>
            <a:ext cx="2532743" cy="305563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B3FA4AC-314D-D64E-F390-743AFB8D52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44" y="4223777"/>
            <a:ext cx="917748" cy="861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A54FC-1189-6215-CCA0-D4BBF95724EA}"/>
              </a:ext>
            </a:extLst>
          </p:cNvPr>
          <p:cNvSpPr txBox="1"/>
          <p:nvPr/>
        </p:nvSpPr>
        <p:spPr>
          <a:xfrm>
            <a:off x="7030567" y="4365104"/>
            <a:ext cx="5111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50% operational emissions reduction by 2030</a:t>
            </a:r>
            <a:endParaRPr lang="en-NZ" sz="2000" dirty="0">
              <a:effectLst>
                <a:outerShdw blurRad="190500" dist="38100" dir="2700000" algn="tl">
                  <a:srgbClr val="000000">
                    <a:alpha val="20000"/>
                  </a:srgbClr>
                </a:outerShdw>
              </a:effectLst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82C71A1-4C28-C70C-4F08-5D1E3FF0D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409868"/>
            <a:ext cx="211164" cy="3037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9C9E46-0109-64DA-D329-6A6C64CCF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882147"/>
            <a:ext cx="211164" cy="303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510F2-2580-CFEC-FDD8-3D38F0FCC4EF}"/>
              </a:ext>
            </a:extLst>
          </p:cNvPr>
          <p:cNvSpPr txBox="1"/>
          <p:nvPr/>
        </p:nvSpPr>
        <p:spPr>
          <a:xfrm>
            <a:off x="7030567" y="4835317"/>
            <a:ext cx="5002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enorite" panose="00000500000000000000" pitchFamily="2" charset="0"/>
                <a:ea typeface="Gadugi" panose="020B0502040204020203" pitchFamily="34" charset="0"/>
              </a:rPr>
              <a:t>Net Zero emissions and energy use by 2050</a:t>
            </a:r>
            <a:endParaRPr lang="en-NZ" sz="2000" dirty="0"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4EC861-EE06-9E38-8991-956F297DE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5343783"/>
            <a:ext cx="211164" cy="303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50F7A-A2B8-D21A-54AC-0EC28E4358AC}"/>
              </a:ext>
            </a:extLst>
          </p:cNvPr>
          <p:cNvSpPr txBox="1"/>
          <p:nvPr/>
        </p:nvSpPr>
        <p:spPr>
          <a:xfrm>
            <a:off x="7042044" y="5305396"/>
            <a:ext cx="467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190500" dist="38100" dir="2700000" algn="tl">
                    <a:srgbClr val="000000">
                      <a:alpha val="20000"/>
                    </a:srgbClr>
                  </a:outerShdw>
                </a:effectLst>
                <a:latin typeface="Tenorite" panose="00000500000000000000" pitchFamily="2" charset="0"/>
                <a:ea typeface="Gadugi" panose="020B0502040204020203" pitchFamily="34" charset="0"/>
              </a:rPr>
              <a:t>Energy Neutral at major WWTPs by 2030</a:t>
            </a:r>
            <a:endParaRPr lang="en-NZ" sz="2000" dirty="0">
              <a:effectLst>
                <a:outerShdw blurRad="190500" dist="38100" dir="2700000" algn="tl">
                  <a:srgbClr val="000000">
                    <a:alpha val="20000"/>
                  </a:srgbClr>
                </a:outerShdw>
              </a:effectLst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6BBEF04-AB36-5A1C-EF52-536C1181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006771"/>
            <a:ext cx="2316741" cy="1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74C474-5109-DD41-8867-AEC2ABE47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8777" y="3061428"/>
            <a:ext cx="2737059" cy="1113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3AB7C-966E-10E7-748E-4B32DE6FA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C5D121-C412-4143-AFC0-91D040EB3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2">
            <a:extLst>
              <a:ext uri="{FF2B5EF4-FFF2-40B4-BE49-F238E27FC236}">
                <a16:creationId xmlns:a16="http://schemas.microsoft.com/office/drawing/2014/main" id="{68E5CD10-C2DB-012A-6539-00642C5B5370}"/>
              </a:ext>
            </a:extLst>
          </p:cNvPr>
          <p:cNvSpPr/>
          <p:nvPr/>
        </p:nvSpPr>
        <p:spPr>
          <a:xfrm>
            <a:off x="0" y="7242"/>
            <a:ext cx="12192000" cy="593001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685674"/>
            <a:r>
              <a:rPr lang="en-US" sz="26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 : Electricity constraint…</a:t>
            </a:r>
            <a:endParaRPr lang="en-NZ" sz="26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Z (272×185)">
            <a:extLst>
              <a:ext uri="{FF2B5EF4-FFF2-40B4-BE49-F238E27FC236}">
                <a16:creationId xmlns:a16="http://schemas.microsoft.com/office/drawing/2014/main" id="{B8E6FDAE-CF63-F68D-D6C7-2E442A07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44" y="2986189"/>
            <a:ext cx="1921505" cy="130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E1420-9E63-388B-582A-EFDB7767BCC2}"/>
              </a:ext>
            </a:extLst>
          </p:cNvPr>
          <p:cNvSpPr txBox="1"/>
          <p:nvPr/>
        </p:nvSpPr>
        <p:spPr>
          <a:xfrm>
            <a:off x="291888" y="5628683"/>
            <a:ext cx="1149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DD9FF"/>
                </a:highlight>
                <a:latin typeface="Aharoni" panose="02010803020104030203" pitchFamily="2" charset="-79"/>
                <a:ea typeface="STZhongsong" panose="020B0503020204020204" pitchFamily="2" charset="-122"/>
                <a:cs typeface="Aharoni" panose="02010803020104030203" pitchFamily="2" charset="-79"/>
              </a:rPr>
              <a:t>Significant Emissions Source &amp; Operational Cost </a:t>
            </a:r>
            <a:r>
              <a:rPr lang="en-US" dirty="0">
                <a:highlight>
                  <a:srgbClr val="CDD9FF"/>
                </a:highlight>
                <a:latin typeface="Aharoni" panose="02010803020104030203" pitchFamily="2" charset="-79"/>
                <a:ea typeface="STZhongsong" panose="020B0503020204020204" pitchFamily="2" charset="-122"/>
                <a:cs typeface="Aharoni" panose="02010803020104030203" pitchFamily="2" charset="-79"/>
              </a:rPr>
              <a:t>= </a:t>
            </a:r>
            <a:r>
              <a:rPr lang="en-US" sz="2000" u="sng" dirty="0">
                <a:solidFill>
                  <a:srgbClr val="00642D"/>
                </a:solidFill>
                <a:highlight>
                  <a:srgbClr val="CDD9FF"/>
                </a:highlight>
                <a:latin typeface="Aharoni" panose="02010803020104030203" pitchFamily="2" charset="-79"/>
                <a:ea typeface="STZhongsong" panose="020B0503020204020204" pitchFamily="2" charset="-122"/>
                <a:cs typeface="Aharoni" panose="02010803020104030203" pitchFamily="2" charset="-79"/>
              </a:rPr>
              <a:t>Opportunities to explore more renewables</a:t>
            </a:r>
            <a:endParaRPr lang="en-NZ" sz="2000" u="sng" dirty="0">
              <a:solidFill>
                <a:srgbClr val="00642D"/>
              </a:solidFill>
              <a:highlight>
                <a:srgbClr val="CDD9FF"/>
              </a:highlight>
              <a:latin typeface="Aharoni" panose="02010803020104030203" pitchFamily="2" charset="-79"/>
              <a:ea typeface="STZhongsong" panose="020B0503020204020204" pitchFamily="2" charset="-122"/>
              <a:cs typeface="Aharoni" panose="02010803020104030203" pitchFamily="2" charset="-79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08A2692-3C9E-3937-34CD-BC73264DFF7F}"/>
              </a:ext>
            </a:extLst>
          </p:cNvPr>
          <p:cNvSpPr/>
          <p:nvPr/>
        </p:nvSpPr>
        <p:spPr>
          <a:xfrm>
            <a:off x="6312024" y="4986999"/>
            <a:ext cx="3816424" cy="256730"/>
          </a:xfrm>
          <a:prstGeom prst="roundRect">
            <a:avLst>
              <a:gd name="adj" fmla="val 34697"/>
            </a:avLst>
          </a:prstGeom>
          <a:solidFill>
            <a:srgbClr val="18385E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en-N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increase in 3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9BED9-CE1D-B487-A0B7-3B547DD1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4B5AE-2A20-AF81-E7AD-095B6C6E2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3A43C35-04A9-30E3-ABEF-B7BE0084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3" y="3687562"/>
            <a:ext cx="1685654" cy="16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4BE41-3147-8155-80AB-F089C65BF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549" y="853511"/>
            <a:ext cx="7232763" cy="4020253"/>
          </a:xfrm>
          <a:prstGeom prst="rect">
            <a:avLst/>
          </a:prstGeom>
        </p:spPr>
      </p:pic>
      <p:pic>
        <p:nvPicPr>
          <p:cNvPr id="1028" name="Picture 4" descr="images (292×173)">
            <a:extLst>
              <a:ext uri="{FF2B5EF4-FFF2-40B4-BE49-F238E27FC236}">
                <a16:creationId xmlns:a16="http://schemas.microsoft.com/office/drawing/2014/main" id="{5629A7E9-F4F1-A44B-90E3-34E455F6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" y="1188254"/>
            <a:ext cx="2080515" cy="12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207A2-EDEC-AEBE-B664-414AC109B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7682" y="1085156"/>
            <a:ext cx="1390360" cy="1407740"/>
          </a:xfrm>
          <a:prstGeom prst="rect">
            <a:avLst/>
          </a:prstGeom>
        </p:spPr>
      </p:pic>
      <p:pic>
        <p:nvPicPr>
          <p:cNvPr id="18" name="Picture 4" descr="Direction, Arrow, Decrease, Lower, loss, Move, fall icon">
            <a:extLst>
              <a:ext uri="{FF2B5EF4-FFF2-40B4-BE49-F238E27FC236}">
                <a16:creationId xmlns:a16="http://schemas.microsoft.com/office/drawing/2014/main" id="{8B0F15DC-642E-87C9-7263-A74B27CF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116">
            <a:off x="491406" y="2701706"/>
            <a:ext cx="1444686" cy="9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ogo plus 10 free Cliparts | Download images on Clipground 2020">
            <a:extLst>
              <a:ext uri="{FF2B5EF4-FFF2-40B4-BE49-F238E27FC236}">
                <a16:creationId xmlns:a16="http://schemas.microsoft.com/office/drawing/2014/main" id="{A07169D4-EA3B-AEE5-4160-6C593B06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18" y="2096291"/>
            <a:ext cx="468613" cy="4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owth-graph | InAutomotive Blog">
            <a:extLst>
              <a:ext uri="{FF2B5EF4-FFF2-40B4-BE49-F238E27FC236}">
                <a16:creationId xmlns:a16="http://schemas.microsoft.com/office/drawing/2014/main" id="{FDF3A3CA-4DC6-4917-7BD5-A6BF58A3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2" y="4503764"/>
            <a:ext cx="648072" cy="6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0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2">
            <a:extLst>
              <a:ext uri="{FF2B5EF4-FFF2-40B4-BE49-F238E27FC236}">
                <a16:creationId xmlns:a16="http://schemas.microsoft.com/office/drawing/2014/main" id="{68E5CD10-C2DB-012A-6539-00642C5B5370}"/>
              </a:ext>
            </a:extLst>
          </p:cNvPr>
          <p:cNvSpPr/>
          <p:nvPr/>
        </p:nvSpPr>
        <p:spPr>
          <a:xfrm>
            <a:off x="0" y="1"/>
            <a:ext cx="12192000" cy="759536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685674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Solar P.V…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B6664-650E-4BAF-DB05-6A4F6F8684C5}"/>
              </a:ext>
            </a:extLst>
          </p:cNvPr>
          <p:cNvSpPr txBox="1"/>
          <p:nvPr/>
        </p:nvSpPr>
        <p:spPr>
          <a:xfrm>
            <a:off x="1569994" y="1102229"/>
            <a:ext cx="594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enorite" panose="00000500000000000000" pitchFamily="2" charset="0"/>
                <a:ea typeface="Gadugi" panose="020B0502040204020203" pitchFamily="34" charset="0"/>
              </a:rPr>
              <a:t>Major lever </a:t>
            </a:r>
            <a:r>
              <a:rPr lang="en-US" sz="2200" dirty="0">
                <a:latin typeface="Tenorite" panose="00000500000000000000" pitchFamily="2" charset="0"/>
                <a:ea typeface="Gadugi" panose="020B0502040204020203" pitchFamily="34" charset="0"/>
              </a:rPr>
              <a:t>to control our emissions</a:t>
            </a:r>
          </a:p>
          <a:p>
            <a:r>
              <a:rPr lang="en-US" sz="2200" dirty="0">
                <a:latin typeface="Tenorite" panose="00000500000000000000" pitchFamily="2" charset="0"/>
                <a:ea typeface="Gadugi" panose="020B0502040204020203" pitchFamily="34" charset="0"/>
              </a:rPr>
              <a:t>and meet our climate action targets</a:t>
            </a:r>
            <a:endParaRPr lang="en-NZ" sz="2200" dirty="0"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2054" name="Picture 6" descr="ISPLKrhJf8QAAAAASUVORK5CYII= (275×183)">
            <a:extLst>
              <a:ext uri="{FF2B5EF4-FFF2-40B4-BE49-F238E27FC236}">
                <a16:creationId xmlns:a16="http://schemas.microsoft.com/office/drawing/2014/main" id="{00C39829-3824-4D23-D380-913A8AD7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" y="822122"/>
            <a:ext cx="1611439" cy="10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BDF68032-3840-7D68-C3EE-82F3C21B8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481" y="2100675"/>
            <a:ext cx="684989" cy="8771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683175-CBCD-4D64-1C72-CD3D59C7B75B}"/>
              </a:ext>
            </a:extLst>
          </p:cNvPr>
          <p:cNvSpPr txBox="1"/>
          <p:nvPr/>
        </p:nvSpPr>
        <p:spPr>
          <a:xfrm>
            <a:off x="1559496" y="2246162"/>
            <a:ext cx="69019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  <a:latin typeface="Aharoni" panose="02010803020104030203" pitchFamily="2" charset="-79"/>
                <a:ea typeface="Gadugi" panose="020B0502040204020203" pitchFamily="34" charset="0"/>
                <a:cs typeface="Aharoni" panose="02010803020104030203" pitchFamily="2" charset="-79"/>
              </a:rPr>
              <a:t>Renewable energy </a:t>
            </a: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tops the list of changes</a:t>
            </a:r>
          </a:p>
          <a:p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the world can implement to tackle</a:t>
            </a:r>
          </a:p>
          <a:p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Climate Change</a:t>
            </a:r>
            <a:endParaRPr lang="en-NZ" sz="2100" dirty="0"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46C8B-3ED8-5149-E09D-0F91E6C5C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139" y="1311486"/>
            <a:ext cx="4243132" cy="207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C70ADF3-6BA6-6BDE-A6FA-771B7501D3D5}"/>
              </a:ext>
            </a:extLst>
          </p:cNvPr>
          <p:cNvSpPr txBox="1"/>
          <p:nvPr/>
        </p:nvSpPr>
        <p:spPr>
          <a:xfrm>
            <a:off x="4876615" y="4149080"/>
            <a:ext cx="731538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Improvement in solar generation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Cost :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enorite" panose="00000500000000000000" pitchFamily="2" charset="0"/>
                <a:ea typeface="Gadugi" panose="020B0502040204020203" pitchFamily="34" charset="0"/>
              </a:rPr>
              <a:t>70% less </a:t>
            </a: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in just 10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Increasing returns from marginal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Certainty of fixed costs for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≈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enorite" panose="00000500000000000000" pitchFamily="2" charset="0"/>
                <a:ea typeface="Gadugi" panose="020B0502040204020203" pitchFamily="34" charset="0"/>
              </a:rPr>
              <a:t>25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Tenorite" panose="00000500000000000000" pitchFamily="2" charset="0"/>
                <a:ea typeface="Gadugi" panose="020B0502040204020203" pitchFamily="34" charset="0"/>
              </a:rPr>
              <a:t>Low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>
              <a:latin typeface="Tenorite" panose="00000500000000000000" pitchFamily="2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C4DB5-1EEA-214D-5CB5-32699F29C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7" name="Picture 6" descr="A picture containing outdoor, sky, outdoor object, solar cell&#10;&#10;Description automatically generated">
            <a:extLst>
              <a:ext uri="{FF2B5EF4-FFF2-40B4-BE49-F238E27FC236}">
                <a16:creationId xmlns:a16="http://schemas.microsoft.com/office/drawing/2014/main" id="{10E75BD1-EE64-3A7E-CAF9-6368E78590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421069"/>
            <a:ext cx="3922213" cy="261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B5730E-01F8-8612-DDD2-6B5E82C2A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2D8655-BA46-66D7-0159-9ECA4301B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1277386"/>
            <a:ext cx="7087699" cy="4730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AC2ACDB2-F6B8-93FC-E99A-DED732310AB2}"/>
              </a:ext>
            </a:extLst>
          </p:cNvPr>
          <p:cNvSpPr/>
          <p:nvPr/>
        </p:nvSpPr>
        <p:spPr>
          <a:xfrm>
            <a:off x="0" y="1"/>
            <a:ext cx="12192000" cy="751840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Since </a:t>
            </a:r>
            <a:r>
              <a:rPr lang="en-US" sz="28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: Pilots projects &amp; Floating array at Rosedale…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75F3C9-77A0-4206-4461-E207FD8055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69" y="3263925"/>
            <a:ext cx="4517071" cy="2727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7E3251-2AC1-8F1B-188D-4AE9CD99A0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6" y="4721903"/>
            <a:ext cx="1308662" cy="1269993"/>
          </a:xfrm>
          <a:prstGeom prst="rect">
            <a:avLst/>
          </a:prstGeom>
          <a:ln w="19050">
            <a:solidFill>
              <a:sysClr val="window" lastClr="FFFFF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D6C704-866B-1363-1120-ACC55B84E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69" y="840954"/>
            <a:ext cx="3289918" cy="2190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C6E700A-E161-E9C8-EA7E-F6F41381EF07}"/>
              </a:ext>
            </a:extLst>
          </p:cNvPr>
          <p:cNvSpPr/>
          <p:nvPr/>
        </p:nvSpPr>
        <p:spPr>
          <a:xfrm>
            <a:off x="198322" y="899568"/>
            <a:ext cx="1536574" cy="235401"/>
          </a:xfrm>
          <a:prstGeom prst="roundRect">
            <a:avLst>
              <a:gd name="adj" fmla="val 17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Pukekohe 122kW</a:t>
            </a:r>
            <a:endParaRPr lang="en-NZ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594CF7E6-404F-2A26-6886-4052BF1572BA}"/>
              </a:ext>
            </a:extLst>
          </p:cNvPr>
          <p:cNvSpPr/>
          <p:nvPr/>
        </p:nvSpPr>
        <p:spPr>
          <a:xfrm>
            <a:off x="605212" y="3353037"/>
            <a:ext cx="2548842" cy="151925"/>
          </a:xfrm>
          <a:prstGeom prst="roundRect">
            <a:avLst>
              <a:gd name="adj" fmla="val 17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Redoubt Rd 142kW &amp; 225kWh</a:t>
            </a:r>
            <a:endParaRPr lang="en-NZ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3BB232-DCA6-6A7C-7B26-F893ADB616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943" y="1017268"/>
            <a:ext cx="2799378" cy="18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79DB809-557A-F8D5-D910-5964F1EA0C8E}"/>
              </a:ext>
            </a:extLst>
          </p:cNvPr>
          <p:cNvSpPr/>
          <p:nvPr/>
        </p:nvSpPr>
        <p:spPr>
          <a:xfrm>
            <a:off x="10056440" y="1340768"/>
            <a:ext cx="1686096" cy="218449"/>
          </a:xfrm>
          <a:prstGeom prst="roundRect">
            <a:avLst>
              <a:gd name="adj" fmla="val 17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Rosedale 1,040kW</a:t>
            </a:r>
            <a:endParaRPr lang="en-NZ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11CD3791-5F4B-BBAD-718F-EC2DAE3A0EA2}"/>
              </a:ext>
            </a:extLst>
          </p:cNvPr>
          <p:cNvSpPr/>
          <p:nvPr/>
        </p:nvSpPr>
        <p:spPr>
          <a:xfrm>
            <a:off x="3716719" y="1055868"/>
            <a:ext cx="1565037" cy="177610"/>
          </a:xfrm>
          <a:prstGeom prst="roundRect">
            <a:avLst>
              <a:gd name="adj" fmla="val 17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Wellsford 65kW</a:t>
            </a:r>
            <a:endParaRPr lang="en-NZ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C982E-EC28-E25E-1D55-72A403E79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C39D9-9AD5-DF64-F9C3-42E3FBDCB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649A69D-0BD5-620C-D293-3BBF9646D2D8}"/>
              </a:ext>
            </a:extLst>
          </p:cNvPr>
          <p:cNvSpPr/>
          <p:nvPr/>
        </p:nvSpPr>
        <p:spPr>
          <a:xfrm>
            <a:off x="0" y="-14477"/>
            <a:ext cx="12192000" cy="661848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Case Study : Pukekohe WWTP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0289523-F0AE-D9B3-B7C4-3A916F5DE03A}"/>
              </a:ext>
            </a:extLst>
          </p:cNvPr>
          <p:cNvSpPr/>
          <p:nvPr/>
        </p:nvSpPr>
        <p:spPr>
          <a:xfrm>
            <a:off x="263352" y="842682"/>
            <a:ext cx="6852350" cy="3325790"/>
          </a:xfrm>
          <a:prstGeom prst="roundRect">
            <a:avLst>
              <a:gd name="adj" fmla="val 409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Grid Import : Expected Benefits</a:t>
            </a:r>
          </a:p>
          <a:p>
            <a:endParaRPr lang="en-US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2019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122kW ground mounted array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168.000 kWh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grid import : 20%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Savings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$20,350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emissions reduction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19T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D2F6DB4C-BEEA-1E13-7758-8B04BA24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24" y="4752216"/>
            <a:ext cx="714442" cy="8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ion, Arrow, Decrease, Lower, loss, Move, fall icon">
            <a:extLst>
              <a:ext uri="{FF2B5EF4-FFF2-40B4-BE49-F238E27FC236}">
                <a16:creationId xmlns:a16="http://schemas.microsoft.com/office/drawing/2014/main" id="{27673702-7145-49E8-8673-EE42F404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273319"/>
            <a:ext cx="1161647" cy="1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1FD1F-D1F1-A932-C4F5-338E24286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699" y="4653136"/>
            <a:ext cx="8468225" cy="97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38CD7-B587-77DB-45DF-EA690E6CD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08" y="956664"/>
            <a:ext cx="5271451" cy="350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BF042-6C42-61F1-A513-5C717A304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1B7C54-F24F-D7E0-51A6-29CB3EA26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649A69D-0BD5-620C-D293-3BBF9646D2D8}"/>
              </a:ext>
            </a:extLst>
          </p:cNvPr>
          <p:cNvSpPr/>
          <p:nvPr/>
        </p:nvSpPr>
        <p:spPr>
          <a:xfrm>
            <a:off x="0" y="-14477"/>
            <a:ext cx="12192000" cy="661848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Case Study : Redoubt Rd Reservoir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0289523-F0AE-D9B3-B7C4-3A916F5DE03A}"/>
              </a:ext>
            </a:extLst>
          </p:cNvPr>
          <p:cNvSpPr/>
          <p:nvPr/>
        </p:nvSpPr>
        <p:spPr>
          <a:xfrm>
            <a:off x="263352" y="842682"/>
            <a:ext cx="6852350" cy="3325790"/>
          </a:xfrm>
          <a:prstGeom prst="roundRect">
            <a:avLst>
              <a:gd name="adj" fmla="val 4096"/>
            </a:avLst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focus : Expected Benefits</a:t>
            </a:r>
          </a:p>
          <a:p>
            <a:endParaRPr lang="en-US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2019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142kW array + 225kWh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196.000 kWh forecast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grid import : 76%</a:t>
            </a: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- 6 hours endurance - 1.5 hours in reserve</a:t>
            </a:r>
            <a:endParaRPr lang="en-NZ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Savings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$18,300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emissions reduction : </a:t>
            </a:r>
            <a:r>
              <a:rPr lang="en-N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12.9T </a:t>
            </a:r>
            <a:r>
              <a:rPr lang="en-NZ" sz="12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endParaRPr lang="en-NZ" sz="1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Green check mark icon in a circle. Tick symbol in green color, vector  illustration isolated on white background. – IamHere">
            <a:extLst>
              <a:ext uri="{FF2B5EF4-FFF2-40B4-BE49-F238E27FC236}">
                <a16:creationId xmlns:a16="http://schemas.microsoft.com/office/drawing/2014/main" id="{D2F6DB4C-BEEA-1E13-7758-8B04BA24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24" y="4752216"/>
            <a:ext cx="714442" cy="8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4493F-83EC-CF5C-72F5-1C64853B4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992798"/>
            <a:ext cx="5258394" cy="317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E62F7A-169C-8316-94FE-2D59234F9F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960" y="2818348"/>
            <a:ext cx="1385600" cy="1344657"/>
          </a:xfrm>
          <a:prstGeom prst="rect">
            <a:avLst/>
          </a:prstGeom>
          <a:ln w="19050">
            <a:solidFill>
              <a:sysClr val="window" lastClr="FFFFFF"/>
            </a:solidFill>
          </a:ln>
        </p:spPr>
      </p:pic>
      <p:pic>
        <p:nvPicPr>
          <p:cNvPr id="1028" name="Picture 4" descr="Direction, Arrow, Decrease, Lower, loss, Move, fall icon">
            <a:extLst>
              <a:ext uri="{FF2B5EF4-FFF2-40B4-BE49-F238E27FC236}">
                <a16:creationId xmlns:a16="http://schemas.microsoft.com/office/drawing/2014/main" id="{27673702-7145-49E8-8673-EE42F404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273319"/>
            <a:ext cx="1161647" cy="1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7D910E-EEEE-AE27-F88C-F748B522D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916" y="4668933"/>
            <a:ext cx="8665605" cy="989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0587D-A7E0-3464-BD34-52B4C79C7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172804-0871-D27B-C61C-FA72EABDC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0FEA2-9046-DCDF-A94B-5BFB67E750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9696" y="1957830"/>
            <a:ext cx="1440160" cy="247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F851BF-75F7-E22F-A98A-997CFB15A3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696" y="2107273"/>
            <a:ext cx="535216" cy="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D649A69D-0BD5-620C-D293-3BBF9646D2D8}"/>
              </a:ext>
            </a:extLst>
          </p:cNvPr>
          <p:cNvSpPr/>
          <p:nvPr/>
        </p:nvSpPr>
        <p:spPr>
          <a:xfrm>
            <a:off x="0" y="-14477"/>
            <a:ext cx="12192000" cy="661848"/>
          </a:xfrm>
          <a:prstGeom prst="round2SameRect">
            <a:avLst>
              <a:gd name="adj1" fmla="val 20587"/>
              <a:gd name="adj2" fmla="val 0"/>
            </a:avLst>
          </a:prstGeom>
          <a:gradFill flip="none" rotWithShape="1">
            <a:gsLst>
              <a:gs pos="0">
                <a:srgbClr val="1F3C57">
                  <a:shade val="30000"/>
                  <a:satMod val="115000"/>
                </a:srgbClr>
              </a:gs>
              <a:gs pos="50000">
                <a:srgbClr val="1F3C57">
                  <a:shade val="67500"/>
                  <a:satMod val="115000"/>
                </a:srgbClr>
              </a:gs>
              <a:gs pos="100000">
                <a:srgbClr val="1F3C5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232"/>
            <a:r>
              <a:rPr lang="en-US" sz="2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a bigger Scale…</a:t>
            </a:r>
            <a:endParaRPr lang="en-NZ" sz="2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2" descr="proxy_form.cgi (480×120)">
            <a:extLst>
              <a:ext uri="{FF2B5EF4-FFF2-40B4-BE49-F238E27FC236}">
                <a16:creationId xmlns:a16="http://schemas.microsoft.com/office/drawing/2014/main" id="{6062BF09-FFE5-D698-BE9A-D75B1952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4" y="730104"/>
            <a:ext cx="2381770" cy="5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25AADB2-BC2E-62B2-C79F-C3749B07F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1" y="4307990"/>
            <a:ext cx="142306" cy="204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9B1FC-B464-7252-3808-7E9BDF885BF4}"/>
              </a:ext>
            </a:extLst>
          </p:cNvPr>
          <p:cNvSpPr txBox="1"/>
          <p:nvPr/>
        </p:nvSpPr>
        <p:spPr>
          <a:xfrm>
            <a:off x="839416" y="4221088"/>
            <a:ext cx="557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Neutral at our Major WWTP by 2030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81FDB50-F445-4BDD-8001-12A54F280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5" y="4648061"/>
            <a:ext cx="142306" cy="204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C4145A-790E-45F8-C0A5-424E697276CC}"/>
              </a:ext>
            </a:extLst>
          </p:cNvPr>
          <p:cNvSpPr txBox="1"/>
          <p:nvPr/>
        </p:nvSpPr>
        <p:spPr>
          <a:xfrm>
            <a:off x="839416" y="4581128"/>
            <a:ext cx="557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2</a:t>
            </a:r>
            <a:r>
              <a:rPr lang="en-US" sz="1600" baseline="30000" dirty="0">
                <a:latin typeface="Tenorite" panose="00000500000000000000" pitchFamily="2" charset="0"/>
                <a:ea typeface="Gadugi" panose="020B0502040204020203" pitchFamily="34" charset="0"/>
              </a:rPr>
              <a:t>nd</a:t>
            </a:r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 largest WWTP in N.Z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1E07981-DC29-EC85-BC1E-77D684DE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3" y="5008101"/>
            <a:ext cx="142306" cy="204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353962-DCBB-E2AD-A4EF-6A74BC4F6F6A}"/>
              </a:ext>
            </a:extLst>
          </p:cNvPr>
          <p:cNvSpPr txBox="1"/>
          <p:nvPr/>
        </p:nvSpPr>
        <p:spPr>
          <a:xfrm>
            <a:off x="839416" y="4941168"/>
            <a:ext cx="557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Cogen already up to 80% of Energy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ABCEF7F-4D20-5067-40FD-E9B88CCB6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6" y="5317619"/>
            <a:ext cx="142306" cy="2046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C1EC5A-0F77-F834-3349-5A0D1F89CF63}"/>
              </a:ext>
            </a:extLst>
          </p:cNvPr>
          <p:cNvSpPr txBox="1"/>
          <p:nvPr/>
        </p:nvSpPr>
        <p:spPr>
          <a:xfrm>
            <a:off x="839416" y="5250686"/>
            <a:ext cx="557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T.O.U site : Half-Hourly metered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77176C-0CEA-140E-AEF8-E375F7349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70" y="3207022"/>
            <a:ext cx="4103535" cy="2797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19B0E4B0-0C71-8025-D9BD-472DE1BDD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7051" y="1406850"/>
            <a:ext cx="384090" cy="49185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F354EDAA-63FB-2910-3249-892BCA1CE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7051" y="1862949"/>
            <a:ext cx="384090" cy="491857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6C07419E-343A-5221-B6D8-6AF6A8BA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2092" y="2342954"/>
            <a:ext cx="384090" cy="491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24854-3D14-41D8-4508-D2CD9390AC7F}"/>
              </a:ext>
            </a:extLst>
          </p:cNvPr>
          <p:cNvSpPr txBox="1"/>
          <p:nvPr/>
        </p:nvSpPr>
        <p:spPr>
          <a:xfrm>
            <a:off x="8472264" y="2420888"/>
            <a:ext cx="263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Use of Marginal Land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DB428-544D-1336-486C-F75CF82C497B}"/>
              </a:ext>
            </a:extLst>
          </p:cNvPr>
          <p:cNvSpPr txBox="1"/>
          <p:nvPr/>
        </p:nvSpPr>
        <p:spPr>
          <a:xfrm>
            <a:off x="8468981" y="1916832"/>
            <a:ext cx="2789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Close to 11kV ring main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2DB77-2653-CAC6-792B-E560E04E7B37}"/>
              </a:ext>
            </a:extLst>
          </p:cNvPr>
          <p:cNvSpPr txBox="1"/>
          <p:nvPr/>
        </p:nvSpPr>
        <p:spPr>
          <a:xfrm>
            <a:off x="8465025" y="1484784"/>
            <a:ext cx="371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Not interfering with Operations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0B4CA6-240E-BBD2-00C9-27D00409E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72" y="1235305"/>
            <a:ext cx="5196756" cy="288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97CF79-85CA-19B4-5F8C-C3970FF546F9}"/>
              </a:ext>
            </a:extLst>
          </p:cNvPr>
          <p:cNvSpPr txBox="1"/>
          <p:nvPr/>
        </p:nvSpPr>
        <p:spPr>
          <a:xfrm>
            <a:off x="839416" y="5610726"/>
            <a:ext cx="557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enorite" panose="00000500000000000000" pitchFamily="2" charset="0"/>
                <a:ea typeface="Gadugi" panose="020B0502040204020203" pitchFamily="34" charset="0"/>
              </a:rPr>
              <a:t>Better economy of scale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BAE217CB-C2C2-8D0D-9168-CA5A8193A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" y="5657176"/>
            <a:ext cx="142306" cy="204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82DBF-51CF-5776-7C9E-8C29EA7B7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283" y="1368138"/>
            <a:ext cx="1198175" cy="1529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55A327E-BB24-6AF4-40E1-6F77405965FC}"/>
              </a:ext>
            </a:extLst>
          </p:cNvPr>
          <p:cNvSpPr/>
          <p:nvPr/>
        </p:nvSpPr>
        <p:spPr>
          <a:xfrm>
            <a:off x="9647574" y="2774974"/>
            <a:ext cx="120834" cy="14765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F08F1-ECD5-880F-DFF0-5EE1F5803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8408" y="6309320"/>
            <a:ext cx="2232248" cy="456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0E4D8-7EE7-B98F-2C40-CCBDC62278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95" y="6200194"/>
            <a:ext cx="1956707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34119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are Slide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Watercare Slide Template 2015</Template>
  <TotalTime>6590</TotalTime>
  <Words>1556</Words>
  <Application>Microsoft Office PowerPoint</Application>
  <PresentationFormat>Widescreen</PresentationFormat>
  <Paragraphs>236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Bahnschrift SemiCondensed</vt:lpstr>
      <vt:lpstr>Calibri</vt:lpstr>
      <vt:lpstr>Gadugi</vt:lpstr>
      <vt:lpstr>Posterama</vt:lpstr>
      <vt:lpstr>Segoe UI Emoji</vt:lpstr>
      <vt:lpstr>Source Sans Pro</vt:lpstr>
      <vt:lpstr>Tenorite</vt:lpstr>
      <vt:lpstr>Verdana Pro Cond</vt:lpstr>
      <vt:lpstr>Watercare Slide Template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Watercare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ljenner</dc:creator>
  <cp:lastModifiedBy>DDupont (Damien)</cp:lastModifiedBy>
  <cp:revision>427</cp:revision>
  <cp:lastPrinted>2022-10-03T22:02:46Z</cp:lastPrinted>
  <dcterms:created xsi:type="dcterms:W3CDTF">2016-09-26T00:22:47Z</dcterms:created>
  <dcterms:modified xsi:type="dcterms:W3CDTF">2022-10-18T20:13:21Z</dcterms:modified>
</cp:coreProperties>
</file>