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  <p:sldMasterId id="2147483806" r:id="rId5"/>
    <p:sldMasterId id="2147483827" r:id="rId6"/>
    <p:sldMasterId id="2147483830" r:id="rId7"/>
  </p:sldMasterIdLst>
  <p:notesMasterIdLst>
    <p:notesMasterId r:id="rId18"/>
  </p:notesMasterIdLst>
  <p:sldIdLst>
    <p:sldId id="258" r:id="rId8"/>
    <p:sldId id="2627" r:id="rId9"/>
    <p:sldId id="263" r:id="rId10"/>
    <p:sldId id="2623" r:id="rId11"/>
    <p:sldId id="2625" r:id="rId12"/>
    <p:sldId id="266" r:id="rId13"/>
    <p:sldId id="2629" r:id="rId14"/>
    <p:sldId id="2611" r:id="rId15"/>
    <p:sldId id="2626" r:id="rId16"/>
    <p:sldId id="2630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093FA44-128C-497B-AB9A-8C3B562DA8FD}">
          <p14:sldIdLst>
            <p14:sldId id="258"/>
            <p14:sldId id="2627"/>
            <p14:sldId id="263"/>
            <p14:sldId id="2623"/>
            <p14:sldId id="2625"/>
            <p14:sldId id="266"/>
            <p14:sldId id="2629"/>
            <p14:sldId id="2611"/>
            <p14:sldId id="2626"/>
            <p14:sldId id="26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me Yoong" initials="JY" lastIdx="2" clrIdx="0">
    <p:extLst>
      <p:ext uri="{19B8F6BF-5375-455C-9EA6-DF929625EA0E}">
        <p15:presenceInfo xmlns:p15="http://schemas.microsoft.com/office/powerpoint/2012/main" userId="S::Jerome.Yoong@kbr.com::9cb73ed1-6b9e-4498-aa53-cff481ce3cf3" providerId="AD"/>
      </p:ext>
    </p:extLst>
  </p:cmAuthor>
  <p:cmAuthor id="2" name="Vanessa Thompson" initials="VT" lastIdx="10" clrIdx="1">
    <p:extLst>
      <p:ext uri="{19B8F6BF-5375-455C-9EA6-DF929625EA0E}">
        <p15:presenceInfo xmlns:p15="http://schemas.microsoft.com/office/powerpoint/2012/main" userId="S::Vanessa.Thompson@urbanutilities.com.au::1337c056-e8e4-41d0-82f3-50b7b511b4e1" providerId="AD"/>
      </p:ext>
    </p:extLst>
  </p:cmAuthor>
  <p:cmAuthor id="3" name="Chris Bulloch" initials="CB" lastIdx="23" clrIdx="2">
    <p:extLst>
      <p:ext uri="{19B8F6BF-5375-455C-9EA6-DF929625EA0E}">
        <p15:presenceInfo xmlns:p15="http://schemas.microsoft.com/office/powerpoint/2012/main" userId="S::Chris.Bulloch@urbanutilities.com.au::bdba5c23-a34d-42bf-a613-226845249b51" providerId="AD"/>
      </p:ext>
    </p:extLst>
  </p:cmAuthor>
  <p:cmAuthor id="4" name="Robert Wilson" initials="RW" lastIdx="1" clrIdx="3">
    <p:extLst>
      <p:ext uri="{19B8F6BF-5375-455C-9EA6-DF929625EA0E}">
        <p15:presenceInfo xmlns:p15="http://schemas.microsoft.com/office/powerpoint/2012/main" userId="S::Robert.Wilson@urbanutilities.com.au::c70b5575-4b2e-438f-b364-59407b4ad413" providerId="AD"/>
      </p:ext>
    </p:extLst>
  </p:cmAuthor>
  <p:cmAuthor id="5" name="Jerome Yoong" initials="JY [2]" lastIdx="1" clrIdx="4">
    <p:extLst>
      <p:ext uri="{19B8F6BF-5375-455C-9EA6-DF929625EA0E}">
        <p15:presenceInfo xmlns:p15="http://schemas.microsoft.com/office/powerpoint/2012/main" userId="Jerome Yo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FB539"/>
    <a:srgbClr val="BFBFBF"/>
    <a:srgbClr val="DDD9C3"/>
    <a:srgbClr val="595959"/>
    <a:srgbClr val="666666"/>
    <a:srgbClr val="094A70"/>
    <a:srgbClr val="D9D9D9"/>
    <a:srgbClr val="9BBB59"/>
    <a:srgbClr val="41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DB544-9792-42A2-B528-490125249454}" v="1" dt="2022-10-16T10:23:25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268" autoAdjust="0"/>
  </p:normalViewPr>
  <p:slideViewPr>
    <p:cSldViewPr snapToGrid="0">
      <p:cViewPr varScale="1">
        <p:scale>
          <a:sx n="79" d="100"/>
          <a:sy n="79" d="100"/>
        </p:scale>
        <p:origin x="1716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Wilson" userId="c70b5575-4b2e-438f-b364-59407b4ad413" providerId="ADAL" clId="{8A0DB544-9792-42A2-B528-490125249454}"/>
    <pc:docChg chg="modSld">
      <pc:chgData name="Robert Wilson" userId="c70b5575-4b2e-438f-b364-59407b4ad413" providerId="ADAL" clId="{8A0DB544-9792-42A2-B528-490125249454}" dt="2022-10-16T10:22:23.445" v="7" actId="20577"/>
      <pc:docMkLst>
        <pc:docMk/>
      </pc:docMkLst>
      <pc:sldChg chg="modNotesTx">
        <pc:chgData name="Robert Wilson" userId="c70b5575-4b2e-438f-b364-59407b4ad413" providerId="ADAL" clId="{8A0DB544-9792-42A2-B528-490125249454}" dt="2022-10-16T10:21:59.939" v="0" actId="20577"/>
        <pc:sldMkLst>
          <pc:docMk/>
          <pc:sldMk cId="3455502095" sldId="258"/>
        </pc:sldMkLst>
      </pc:sldChg>
      <pc:sldChg chg="modNotesTx">
        <pc:chgData name="Robert Wilson" userId="c70b5575-4b2e-438f-b364-59407b4ad413" providerId="ADAL" clId="{8A0DB544-9792-42A2-B528-490125249454}" dt="2022-10-16T10:22:04.243" v="2" actId="20577"/>
        <pc:sldMkLst>
          <pc:docMk/>
          <pc:sldMk cId="3893352123" sldId="263"/>
        </pc:sldMkLst>
      </pc:sldChg>
      <pc:sldChg chg="modNotesTx">
        <pc:chgData name="Robert Wilson" userId="c70b5575-4b2e-438f-b364-59407b4ad413" providerId="ADAL" clId="{8A0DB544-9792-42A2-B528-490125249454}" dt="2022-10-16T10:22:13.276" v="5" actId="20577"/>
        <pc:sldMkLst>
          <pc:docMk/>
          <pc:sldMk cId="285789938" sldId="266"/>
        </pc:sldMkLst>
      </pc:sldChg>
      <pc:sldChg chg="modNotesTx">
        <pc:chgData name="Robert Wilson" userId="c70b5575-4b2e-438f-b364-59407b4ad413" providerId="ADAL" clId="{8A0DB544-9792-42A2-B528-490125249454}" dt="2022-10-16T10:22:21.101" v="6" actId="20577"/>
        <pc:sldMkLst>
          <pc:docMk/>
          <pc:sldMk cId="2180959484" sldId="2611"/>
        </pc:sldMkLst>
      </pc:sldChg>
      <pc:sldChg chg="modNotesTx">
        <pc:chgData name="Robert Wilson" userId="c70b5575-4b2e-438f-b364-59407b4ad413" providerId="ADAL" clId="{8A0DB544-9792-42A2-B528-490125249454}" dt="2022-10-16T10:22:06.379" v="3" actId="20577"/>
        <pc:sldMkLst>
          <pc:docMk/>
          <pc:sldMk cId="3627020264" sldId="2623"/>
        </pc:sldMkLst>
      </pc:sldChg>
      <pc:sldChg chg="modNotesTx">
        <pc:chgData name="Robert Wilson" userId="c70b5575-4b2e-438f-b364-59407b4ad413" providerId="ADAL" clId="{8A0DB544-9792-42A2-B528-490125249454}" dt="2022-10-16T10:22:08.828" v="4" actId="20577"/>
        <pc:sldMkLst>
          <pc:docMk/>
          <pc:sldMk cId="2970672187" sldId="2625"/>
        </pc:sldMkLst>
      </pc:sldChg>
      <pc:sldChg chg="modNotesTx">
        <pc:chgData name="Robert Wilson" userId="c70b5575-4b2e-438f-b364-59407b4ad413" providerId="ADAL" clId="{8A0DB544-9792-42A2-B528-490125249454}" dt="2022-10-16T10:22:23.445" v="7" actId="20577"/>
        <pc:sldMkLst>
          <pc:docMk/>
          <pc:sldMk cId="1408961042" sldId="2626"/>
        </pc:sldMkLst>
      </pc:sldChg>
      <pc:sldChg chg="modNotesTx">
        <pc:chgData name="Robert Wilson" userId="c70b5575-4b2e-438f-b364-59407b4ad413" providerId="ADAL" clId="{8A0DB544-9792-42A2-B528-490125249454}" dt="2022-10-16T10:22:02.274" v="1" actId="20577"/>
        <pc:sldMkLst>
          <pc:docMk/>
          <pc:sldMk cId="3213808414" sldId="262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.xlsb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5074444217825818E-2"/>
          <c:y val="5.5111111111111111E-2"/>
          <c:w val="0.94431980420150929"/>
          <c:h val="0.88977777777777778"/>
        </c:manualLayout>
      </c:layout>
      <c:areaChart>
        <c:grouping val="stacked"/>
        <c:varyColors val="0"/>
        <c:ser>
          <c:idx val="0"/>
          <c:order val="0"/>
          <c:spPr>
            <a:solidFill>
              <a:srgbClr val="FFCE32"/>
            </a:solidFill>
            <a:ln>
              <a:noFill/>
            </a:ln>
          </c:spPr>
          <c:val>
            <c:numRef>
              <c:f>Sheet1!$A$1:$G$1</c:f>
              <c:numCache>
                <c:formatCode>General</c:formatCode>
                <c:ptCount val="7"/>
                <c:pt idx="0">
                  <c:v>14.9</c:v>
                </c:pt>
                <c:pt idx="1">
                  <c:v>18.100000000000001</c:v>
                </c:pt>
                <c:pt idx="2">
                  <c:v>21.3</c:v>
                </c:pt>
                <c:pt idx="3">
                  <c:v>14.8</c:v>
                </c:pt>
                <c:pt idx="4">
                  <c:v>8.3000000000000007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0B-40B5-B8BE-B40EC051D798}"/>
            </c:ext>
          </c:extLst>
        </c:ser>
        <c:ser>
          <c:idx val="1"/>
          <c:order val="1"/>
          <c:spPr>
            <a:solidFill>
              <a:srgbClr val="666666"/>
            </a:solidFill>
            <a:ln>
              <a:noFill/>
            </a:ln>
          </c:spPr>
          <c:val>
            <c:numRef>
              <c:f>Sheet1!$A$2:$G$2</c:f>
              <c:numCache>
                <c:formatCode>General</c:formatCode>
                <c:ptCount val="7"/>
                <c:pt idx="0">
                  <c:v>4.9999999999999982</c:v>
                </c:pt>
                <c:pt idx="1">
                  <c:v>4.6499999999999986</c:v>
                </c:pt>
                <c:pt idx="2">
                  <c:v>4.3000000000000007</c:v>
                </c:pt>
                <c:pt idx="3">
                  <c:v>2.9499999999999993</c:v>
                </c:pt>
                <c:pt idx="4">
                  <c:v>1.5999999999999996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0B-40B5-B8BE-B40EC051D7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245407"/>
        <c:axId val="1"/>
      </c:areaChart>
      <c:catAx>
        <c:axId val="58724540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3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245407"/>
        <c:crosses val="min"/>
        <c:crossBetween val="midCat"/>
        <c:majorUnit val="5"/>
      </c:valAx>
    </c:plotArea>
    <c:plotVisOnly val="0"/>
    <c:dispBlanksAs val="zero"/>
    <c:showDLblsOverMax val="1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6A79B-2B2A-4834-85C0-66A01D7620F6}" type="datetimeFigureOut">
              <a:rPr lang="en-AU" smtClean="0"/>
              <a:t>16/10/2022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113DE-1FD6-44E0-8803-0A1994B7C1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302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13DE-1FD6-44E0-8803-0A1994B7C12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2622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13DE-1FD6-44E0-8803-0A1994B7C123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3586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13DE-1FD6-44E0-8803-0A1994B7C12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219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13DE-1FD6-44E0-8803-0A1994B7C123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95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13DE-1FD6-44E0-8803-0A1994B7C123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15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EF96-F627-5346-979F-0F43F629D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109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EF96-F627-5346-979F-0F43F629D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52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EF96-F627-5346-979F-0F43F629DD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727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113DE-1FD6-44E0-8803-0A1994B7C123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4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0A915B-8D14-C149-A131-29E1C3FDE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929" y="1412090"/>
            <a:ext cx="8846142" cy="206746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58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1DD6D8-3441-5149-B192-C1742B636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9496"/>
            <a:ext cx="9144001" cy="615732"/>
          </a:xfrm>
        </p:spPr>
        <p:txBody>
          <a:bodyPr>
            <a:normAutofit/>
          </a:bodyPr>
          <a:lstStyle>
            <a:lvl1pPr marL="0" indent="0" algn="ctr">
              <a:buNone/>
              <a:defRPr sz="290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2EF0F9C-C495-4DC2-834F-E3138B2679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162" y="5445911"/>
            <a:ext cx="1748727" cy="94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92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90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 object, outdoor, child, young&#10;&#10;Description automatically generated">
            <a:extLst>
              <a:ext uri="{FF2B5EF4-FFF2-40B4-BE49-F238E27FC236}">
                <a16:creationId xmlns:a16="http://schemas.microsoft.com/office/drawing/2014/main" id="{1AFF0D7E-F553-44AF-BF8F-1EB5611B5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6FC73A-CA02-493F-8C09-A077DFD5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818"/>
            <a:ext cx="3769619" cy="220884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86D5D5-AC8A-494B-9868-015DF647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81101"/>
            <a:ext cx="3708283" cy="22088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6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8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1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820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122231-A2A9-4F32-B867-93472003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944" y="3116240"/>
            <a:ext cx="3373446" cy="2208847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BB304-D6DC-4206-AFFB-1790C4C0E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059146" cy="5544412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9780D7D3-180A-41DA-9D63-89135523E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863" y="1102862"/>
            <a:ext cx="1780953" cy="164494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9E4A1F-7993-41BC-9B5D-38186F2BBBD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029772" y="5696899"/>
            <a:ext cx="3708283" cy="82557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6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8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1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962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77A5E81-BD36-44A7-9235-BA2481CCE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669" b="14641"/>
          <a:stretch/>
        </p:blipFill>
        <p:spPr>
          <a:xfrm>
            <a:off x="6343361" y="1213751"/>
            <a:ext cx="5848639" cy="5644251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EEBDA63D-735F-44BB-9605-D5A39C596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052" y="1347627"/>
            <a:ext cx="2231888" cy="18337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A9F1CE3-2AF7-4199-B080-9697AD2ABFE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2529" y="383426"/>
            <a:ext cx="3769619" cy="220884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62184-BF3C-4BC8-99DE-1403FBE2AF7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92530" y="2795709"/>
            <a:ext cx="3708283" cy="22088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6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8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1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53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5436C878-EF5D-CD4F-A8B6-2A42999BA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2370" y="923373"/>
            <a:ext cx="5358064" cy="5145713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2823FF2A-C634-D947-B274-5B76303CE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180" y="596165"/>
            <a:ext cx="2999331" cy="26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511B036E-E086-0C45-B1A3-45145AAB6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" y="1197256"/>
            <a:ext cx="7131330" cy="565930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CDA5C88-533E-E74C-AC42-AF6A57B64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977" y="779890"/>
            <a:ext cx="3171101" cy="22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75F452D4-1E9F-5E48-8F54-C51CA65A4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" y="1440"/>
            <a:ext cx="7797798" cy="494151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B7D14DC3-DEDE-FD4D-ACFA-FB1705474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2601" y="3195490"/>
            <a:ext cx="3095854" cy="23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80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2FA74E65-988C-B141-AA31-A88BCAA21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377" y="2880"/>
            <a:ext cx="9541287" cy="5393321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5D1B42C-4F76-4149-92CB-A6F465E8E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409" y="3783933"/>
            <a:ext cx="3009860" cy="20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39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C91B05BA-C468-6E44-85B0-85880BF56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325" y="639461"/>
            <a:ext cx="6212096" cy="5663059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B113AB65-4B8C-1447-A7EF-00E4623C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658" y="1047589"/>
            <a:ext cx="2620134" cy="25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81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AE6E546B-CA6F-124D-A3E3-ED26B7DEE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" y="1441"/>
            <a:ext cx="6600499" cy="571973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17DBB46-9CC6-974B-81C1-95D666570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322" y="3428999"/>
            <a:ext cx="2308068" cy="230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25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&#10;&#10;Description automatically generated">
            <a:extLst>
              <a:ext uri="{FF2B5EF4-FFF2-40B4-BE49-F238E27FC236}">
                <a16:creationId xmlns:a16="http://schemas.microsoft.com/office/drawing/2014/main" id="{254A0317-2E9C-0440-80DE-F52C1E7E9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834" y="453248"/>
            <a:ext cx="6321426" cy="5781034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EBCFD6E3-D5A6-EE44-86F6-BEB43DA19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9311" y="2054376"/>
            <a:ext cx="2379340" cy="23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6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0A915B-8D14-C149-A131-29E1C3FDE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929" y="1412090"/>
            <a:ext cx="8846142" cy="206746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58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1DD6D8-3441-5149-B192-C1742B636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9496"/>
            <a:ext cx="9144001" cy="615732"/>
          </a:xfrm>
        </p:spPr>
        <p:txBody>
          <a:bodyPr>
            <a:normAutofit/>
          </a:bodyPr>
          <a:lstStyle>
            <a:lvl1pPr marL="0" indent="0" algn="ctr">
              <a:buNone/>
              <a:defRPr sz="290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57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90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B3A49A28-8B66-E242-AA15-86378724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798" y="1368292"/>
            <a:ext cx="7885865" cy="548826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DE2E87A-5096-694F-8B77-725575A88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437" y="1214077"/>
            <a:ext cx="2837865" cy="22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67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D2D4CA2-85C3-F645-983F-FF1D768F0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977" y="771109"/>
            <a:ext cx="5712889" cy="5651795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63DAAA0E-1748-A141-AE4C-32937C2FE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725" y="847952"/>
            <a:ext cx="3257259" cy="28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72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0A7E6055-5920-F845-ABBD-2B9085249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" y="1308429"/>
            <a:ext cx="7077582" cy="554813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60D9C89-487E-6248-9B7E-BE9765595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225" y="732375"/>
            <a:ext cx="3160351" cy="22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46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A1340A9-E982-5F45-A57E-9C632CAED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" y="1441"/>
            <a:ext cx="7711802" cy="4907309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92F3F732-F46B-8941-8D15-E58B89004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763" y="3337035"/>
            <a:ext cx="3171101" cy="22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94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F23198FF-ABA9-DA4D-A464-19A66398F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130" y="1440"/>
            <a:ext cx="9616534" cy="5428970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FBFB8671-7148-3D44-BC80-0ABB45373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333" y="3730167"/>
            <a:ext cx="3222592" cy="21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34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0A915B-8D14-C149-A131-29E1C3FDE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929" y="1412090"/>
            <a:ext cx="8846142" cy="206746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58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1DD6D8-3441-5149-B192-C1742B636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9496"/>
            <a:ext cx="9144001" cy="615732"/>
          </a:xfrm>
        </p:spPr>
        <p:txBody>
          <a:bodyPr>
            <a:normAutofit/>
          </a:bodyPr>
          <a:lstStyle>
            <a:lvl1pPr marL="0" indent="0" algn="ctr">
              <a:buNone/>
              <a:defRPr sz="290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2EF0F9C-C495-4DC2-834F-E3138B2679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162" y="5445911"/>
            <a:ext cx="1748727" cy="94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69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90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D0A915B-8D14-C149-A131-29E1C3FDED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2929" y="1412090"/>
            <a:ext cx="8846142" cy="2067468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58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1DD6D8-3441-5149-B192-C1742B636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9496"/>
            <a:ext cx="9144001" cy="615732"/>
          </a:xfrm>
        </p:spPr>
        <p:txBody>
          <a:bodyPr>
            <a:normAutofit/>
          </a:bodyPr>
          <a:lstStyle>
            <a:lvl1pPr marL="0" indent="0" algn="ctr">
              <a:buNone/>
              <a:defRPr sz="290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526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490">
          <p15:clr>
            <a:srgbClr val="FBAE40"/>
          </p15:clr>
        </p15:guide>
        <p15:guide id="2" pos="423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40CB38-4A2A-7545-AED8-0A593590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0D0346-6F0E-5649-BDF6-CF5D5255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0751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454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DAF8BBD3-6308-DC43-A7E4-FF96021B6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1376843"/>
            <a:ext cx="8147063" cy="547971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CD11365-58A9-344C-BA4B-69313F39F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539" y="865406"/>
            <a:ext cx="3132868" cy="308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28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21DD2-A77F-4CC4-B9FE-F62C6BCD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95" y="0"/>
            <a:ext cx="1220389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B7657C-4776-478E-8298-1A580367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818"/>
            <a:ext cx="3769619" cy="220884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6E0684-3096-4017-B3E4-955421A48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81101"/>
            <a:ext cx="3708283" cy="22088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6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8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1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613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540CB38-4A2A-7545-AED8-0A593590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0D0346-6F0E-5649-BDF6-CF5D52555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407513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429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 object, outdoor, child, young&#10;&#10;Description automatically generated">
            <a:extLst>
              <a:ext uri="{FF2B5EF4-FFF2-40B4-BE49-F238E27FC236}">
                <a16:creationId xmlns:a16="http://schemas.microsoft.com/office/drawing/2014/main" id="{1AFF0D7E-F553-44AF-BF8F-1EB5611B5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1998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D6FC73A-CA02-493F-8C09-A077DFD5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818"/>
            <a:ext cx="3769619" cy="220884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86D5D5-AC8A-494B-9868-015DF6479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81101"/>
            <a:ext cx="3708283" cy="22088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6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8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1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3083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C122231-A2A9-4F32-B867-93472003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944" y="3116240"/>
            <a:ext cx="3373446" cy="2208847"/>
          </a:xfrm>
        </p:spPr>
        <p:txBody>
          <a:bodyPr/>
          <a:lstStyle>
            <a:lvl1pPr algn="r"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BB304-D6DC-4206-AFFB-1790C4C0E1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059146" cy="5544412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9780D7D3-180A-41DA-9D63-89135523E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863" y="1102862"/>
            <a:ext cx="1780953" cy="164494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9E4A1F-7993-41BC-9B5D-38186F2BBBD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029772" y="5696899"/>
            <a:ext cx="3708283" cy="825578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6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8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1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798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77A5E81-BD36-44A7-9235-BA2481CCE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669" b="14641"/>
          <a:stretch/>
        </p:blipFill>
        <p:spPr>
          <a:xfrm>
            <a:off x="6343361" y="1213751"/>
            <a:ext cx="5848639" cy="5644251"/>
          </a:xfrm>
          <a:prstGeom prst="rect">
            <a:avLst/>
          </a:prstGeom>
        </p:spPr>
      </p:pic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EEBDA63D-735F-44BB-9605-D5A39C5960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052" y="1347627"/>
            <a:ext cx="2231888" cy="18337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A9F1CE3-2AF7-4199-B080-9697AD2ABFE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2529" y="383426"/>
            <a:ext cx="3769619" cy="220884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1662184-BF3C-4BC8-99DE-1403FBE2AF7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92530" y="2795709"/>
            <a:ext cx="3708283" cy="22088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6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8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1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286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5436C878-EF5D-CD4F-A8B6-2A42999BA9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2370" y="923373"/>
            <a:ext cx="5358064" cy="5145713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2823FF2A-C634-D947-B274-5B76303CE0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2180" y="596165"/>
            <a:ext cx="2999331" cy="26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10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511B036E-E086-0C45-B1A3-45145AAB6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" y="1197256"/>
            <a:ext cx="7131330" cy="565930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CDA5C88-533E-E74C-AC42-AF6A57B64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977" y="779890"/>
            <a:ext cx="3171101" cy="225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14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icon&#10;&#10;Description automatically generated">
            <a:extLst>
              <a:ext uri="{FF2B5EF4-FFF2-40B4-BE49-F238E27FC236}">
                <a16:creationId xmlns:a16="http://schemas.microsoft.com/office/drawing/2014/main" id="{75F452D4-1E9F-5E48-8F54-C51CA65A4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" y="1440"/>
            <a:ext cx="7797798" cy="4941516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B7D14DC3-DEDE-FD4D-ACFA-FB1705474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2601" y="3195490"/>
            <a:ext cx="3095854" cy="23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69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2FA74E65-988C-B141-AA31-A88BCAA21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4377" y="2880"/>
            <a:ext cx="9541287" cy="5393321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D5D1B42C-4F76-4149-92CB-A6F465E8E7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409" y="3783933"/>
            <a:ext cx="3009860" cy="205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81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C91B05BA-C468-6E44-85B0-85880BF560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6325" y="639461"/>
            <a:ext cx="6212096" cy="5663059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B113AB65-4B8C-1447-A7EF-00E4623C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0658" y="1047589"/>
            <a:ext cx="2620134" cy="254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AE6E546B-CA6F-124D-A3E3-ED26B7DEE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" y="1441"/>
            <a:ext cx="6600499" cy="5719732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617DBB46-9CC6-974B-81C1-95D666570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322" y="3428999"/>
            <a:ext cx="2308068" cy="230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078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&#10;&#10;Description automatically generated">
            <a:extLst>
              <a:ext uri="{FF2B5EF4-FFF2-40B4-BE49-F238E27FC236}">
                <a16:creationId xmlns:a16="http://schemas.microsoft.com/office/drawing/2014/main" id="{254A0317-2E9C-0440-80DE-F52C1E7E9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6834" y="453248"/>
            <a:ext cx="6321426" cy="5781034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EBCFD6E3-D5A6-EE44-86F6-BEB43DA19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9311" y="2054376"/>
            <a:ext cx="2379340" cy="23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52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rectangl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1ADED7F-2CD8-3649-B9D6-45450C0A0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" y="1572972"/>
            <a:ext cx="11474126" cy="5283588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2E7B8B6C-0330-CC4D-BD9C-666E83270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0849" y="3183610"/>
            <a:ext cx="2707912" cy="2278302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2B43F55-2210-964F-A466-7049600F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1F68AE5-B034-B94E-8D6D-C06A848B4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68857"/>
            <a:ext cx="4654792" cy="38145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7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B3A49A28-8B66-E242-AA15-86378724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9798" y="1368292"/>
            <a:ext cx="7885865" cy="548826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DE2E87A-5096-694F-8B77-725575A88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9437" y="1214077"/>
            <a:ext cx="2837865" cy="221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56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D2D4CA2-85C3-F645-983F-FF1D768F0F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0977" y="771109"/>
            <a:ext cx="5712889" cy="5651795"/>
          </a:xfrm>
          <a:prstGeom prst="rect">
            <a:avLst/>
          </a:prstGeom>
        </p:spPr>
      </p:pic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63DAAA0E-1748-A141-AE4C-32937C2FE0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3725" y="847952"/>
            <a:ext cx="3257259" cy="28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06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0A7E6055-5920-F845-ABBD-2B9085249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5" y="1308429"/>
            <a:ext cx="7077582" cy="554813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60D9C89-487E-6248-9B7E-BE9765595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8225" y="732375"/>
            <a:ext cx="3160351" cy="22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73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A1340A9-E982-5F45-A57E-9C632CAED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" y="1441"/>
            <a:ext cx="7711802" cy="4907309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92F3F732-F46B-8941-8D15-E58B89004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763" y="3337035"/>
            <a:ext cx="3171101" cy="229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78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7FB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F23198FF-ABA9-DA4D-A464-19A66398F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9130" y="1440"/>
            <a:ext cx="9616534" cy="5428970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FBFB8671-7148-3D44-BC80-0ABB45373E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333" y="3730167"/>
            <a:ext cx="3222592" cy="2197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9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BC3CAF26-245F-98F0-7C42-226DDB5899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3FE55A0-6591-2432-34F1-B11F89B090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90FEC8AD-B8DC-AEA5-C4D5-48310A619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382" y="6089955"/>
            <a:ext cx="1558594" cy="43469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678FE8-6634-7261-9936-4AF9AAB7AD30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E580326-9E48-BD74-2583-F5180CDC0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179" y="5712253"/>
            <a:ext cx="1376509" cy="10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41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44D7D-ECF3-D24E-D424-CBEEA7697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943" y="5712253"/>
            <a:ext cx="1383746" cy="109025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373CB9-0926-220D-61C4-2BE8FB9ED901}"/>
              </a:ext>
            </a:extLst>
          </p:cNvPr>
          <p:cNvCxnSpPr/>
          <p:nvPr userDrawn="1"/>
        </p:nvCxnSpPr>
        <p:spPr>
          <a:xfrm>
            <a:off x="10487473" y="5887801"/>
            <a:ext cx="0" cy="7493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46270A1E-9738-DAE1-718F-54215AB073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0382" y="6089955"/>
            <a:ext cx="1558904" cy="434697"/>
          </a:xfrm>
          <a:prstGeom prst="rect">
            <a:avLst/>
          </a:prstGeom>
        </p:spPr>
      </p:pic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C17AF304-211B-62E3-E433-1947AD3A4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768045"/>
            <a:ext cx="10801350" cy="570101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A988B2F1-936C-A68C-D6D6-BEC9855A58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1561171"/>
            <a:ext cx="10801350" cy="452878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mi-NZ" dirty="0"/>
              <a:t>Click to add content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827686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DEFE3D-E789-6D14-B69F-DF4C943E2AA5}"/>
              </a:ext>
            </a:extLst>
          </p:cNvPr>
          <p:cNvSpPr/>
          <p:nvPr userDrawn="1"/>
        </p:nvSpPr>
        <p:spPr>
          <a:xfrm>
            <a:off x="1" y="0"/>
            <a:ext cx="12192000" cy="3114136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F5EB1545-BB27-216B-1E9A-A68B4959F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59" y="5763030"/>
            <a:ext cx="2445918" cy="682174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9A65656-E3D7-2612-C6AD-4466958D3F5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1688" y="3627363"/>
            <a:ext cx="10801350" cy="1526876"/>
          </a:xfrm>
        </p:spPr>
        <p:txBody>
          <a:bodyPr>
            <a:norm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  <a:endParaRPr lang="en-NZ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8E84F63-AC7F-BCA2-2E87-1D2557F42D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114136"/>
            <a:ext cx="10801350" cy="4054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presentor name(s)</a:t>
            </a:r>
            <a:endParaRPr lang="en-NZ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DDD1C2B-F27A-037D-953A-4C2BA5C6B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1688" y="5822742"/>
            <a:ext cx="5132387" cy="405441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mi-NZ" dirty="0"/>
              <a:t>Click to add company name(s)</a:t>
            </a:r>
            <a:endParaRPr lang="en-NZ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C892C2C-CFDC-3579-CE70-17A9BFD0768E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559255D-1248-9152-F6A3-4F7C22D78F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F64F5-3274-8EFC-C52C-0E6C1F4651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992" y="5248049"/>
            <a:ext cx="2043659" cy="16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01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EE0E78-65F0-F7BE-ABED-BE96981BB4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0483"/>
            <a:ext cx="10515600" cy="787814"/>
          </a:xfrm>
        </p:spPr>
        <p:txBody>
          <a:bodyPr anchor="t">
            <a:norm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title</a:t>
            </a:r>
            <a:endParaRPr lang="en-NZ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1E2E4DB-B440-E5F2-F2D8-F49219F84E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763963"/>
            <a:ext cx="3869703" cy="910654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mi-NZ" dirty="0"/>
              <a:t>Click to add subtitle</a:t>
            </a:r>
          </a:p>
          <a:p>
            <a:pPr lvl="0"/>
            <a:r>
              <a:rPr lang="mi-NZ" dirty="0"/>
              <a:t>Here if you need it</a:t>
            </a:r>
            <a:endParaRPr lang="en-N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3F2061-93CD-AE10-18C7-A8F2085749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0" r="1247" b="5999"/>
          <a:stretch/>
        </p:blipFill>
        <p:spPr>
          <a:xfrm rot="10800000">
            <a:off x="0" y="-1"/>
            <a:ext cx="12192000" cy="23698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D139E-86DC-3DB2-EEB8-F9AA4FE066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316" y="5237836"/>
            <a:ext cx="2056313" cy="162016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E3B5F1-96CE-2285-2214-E09C17EDF66C}"/>
              </a:ext>
            </a:extLst>
          </p:cNvPr>
          <p:cNvCxnSpPr/>
          <p:nvPr userDrawn="1"/>
        </p:nvCxnSpPr>
        <p:spPr>
          <a:xfrm>
            <a:off x="9549709" y="5763030"/>
            <a:ext cx="0" cy="7493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CA733AFB-CCBC-3014-8B14-E188ED7AC1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59" y="5763030"/>
            <a:ext cx="2435088" cy="6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02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D0CD93-A9E8-8F47-B32F-FA017C74D7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" y="1440"/>
            <a:ext cx="12179328" cy="6855120"/>
          </a:xfrm>
          <a:prstGeom prst="rect">
            <a:avLst/>
          </a:prstGeom>
        </p:spPr>
      </p:pic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5EA2D470-BCC8-EA46-B583-1A2AE9614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152" y="849649"/>
            <a:ext cx="2401045" cy="23004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38A3CA6-9485-5644-9431-2D126FE9F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5987730" cy="132556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69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116CADDD-A464-9045-8D18-64910FE3BA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" y="1440"/>
            <a:ext cx="12179328" cy="6855120"/>
          </a:xfrm>
          <a:prstGeom prst="rect">
            <a:avLst/>
          </a:prstGeom>
        </p:spPr>
      </p:pic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42C53815-082C-564E-8E7C-67541494FD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6931" y="2710929"/>
            <a:ext cx="2332142" cy="23432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390F7E8-3929-C54A-8F5A-0C9C772881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5831" y="573728"/>
            <a:ext cx="8846142" cy="2067468"/>
          </a:xfrm>
        </p:spPr>
        <p:txBody>
          <a:bodyPr anchor="b">
            <a:normAutofit/>
          </a:bodyPr>
          <a:lstStyle>
            <a:lvl1pPr algn="r">
              <a:lnSpc>
                <a:spcPct val="80000"/>
              </a:lnSpc>
              <a:defRPr sz="7258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FA93B90-7397-3E49-9D4D-7928D3EFE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7972" y="3121134"/>
            <a:ext cx="9144001" cy="615732"/>
          </a:xfrm>
        </p:spPr>
        <p:txBody>
          <a:bodyPr>
            <a:normAutofit/>
          </a:bodyPr>
          <a:lstStyle>
            <a:lvl1pPr marL="0" indent="0" algn="r">
              <a:buNone/>
              <a:defRPr sz="290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56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055542-600E-48E7-B4BE-C3190C78B37D}"/>
              </a:ext>
            </a:extLst>
          </p:cNvPr>
          <p:cNvGrpSpPr/>
          <p:nvPr userDrawn="1"/>
        </p:nvGrpSpPr>
        <p:grpSpPr>
          <a:xfrm>
            <a:off x="2381178" y="803872"/>
            <a:ext cx="6972210" cy="5208062"/>
            <a:chOff x="2443572" y="886120"/>
            <a:chExt cx="7685772" cy="5740924"/>
          </a:xfrm>
        </p:grpSpPr>
        <p:pic>
          <p:nvPicPr>
            <p:cNvPr id="11" name="Picture 1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DC6914CE-2BF3-9944-9122-D965054684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5861" y="886120"/>
              <a:ext cx="6193483" cy="5740924"/>
            </a:xfrm>
            <a:prstGeom prst="rect">
              <a:avLst/>
            </a:prstGeom>
          </p:spPr>
        </p:pic>
        <p:pic>
          <p:nvPicPr>
            <p:cNvPr id="9" name="Picture 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7EC2EC6-229F-3944-A6FE-F35CB2C847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3572" y="1088456"/>
              <a:ext cx="2662710" cy="2503157"/>
            </a:xfrm>
            <a:prstGeom prst="rect">
              <a:avLst/>
            </a:prstGeom>
          </p:spPr>
        </p:pic>
      </p:grp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902415-3F8E-4EAD-8BC7-5AEEDA2002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084" y="5483957"/>
            <a:ext cx="1734725" cy="9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45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EB584D-1CE6-4AEF-BA20-9E9D5B8DE638}"/>
              </a:ext>
            </a:extLst>
          </p:cNvPr>
          <p:cNvGrpSpPr/>
          <p:nvPr userDrawn="1"/>
        </p:nvGrpSpPr>
        <p:grpSpPr>
          <a:xfrm>
            <a:off x="4851740" y="0"/>
            <a:ext cx="7045763" cy="5715165"/>
            <a:chOff x="4891083" y="-1"/>
            <a:chExt cx="7766853" cy="6299911"/>
          </a:xfrm>
        </p:grpSpPr>
        <p:pic>
          <p:nvPicPr>
            <p:cNvPr id="10" name="Picture 9" descr="Shape, circle&#10;&#10;Description automatically generated">
              <a:extLst>
                <a:ext uri="{FF2B5EF4-FFF2-40B4-BE49-F238E27FC236}">
                  <a16:creationId xmlns:a16="http://schemas.microsoft.com/office/drawing/2014/main" id="{62B1E582-C28B-714D-966E-8D0851D032C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1083" y="-1"/>
              <a:ext cx="6970337" cy="6299911"/>
            </a:xfrm>
            <a:prstGeom prst="rect">
              <a:avLst/>
            </a:prstGeom>
          </p:spPr>
        </p:pic>
        <p:pic>
          <p:nvPicPr>
            <p:cNvPr id="8" name="Picture 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2B4CE4C-9EC2-D24E-ABA5-53FAE504A0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58955" y="329607"/>
              <a:ext cx="2498981" cy="2450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67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021DD2-A77F-4CC4-B9FE-F62C6BCD5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95" y="0"/>
            <a:ext cx="1220389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EB7657C-4776-478E-8298-1A580367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818"/>
            <a:ext cx="3769619" cy="220884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76E0684-3096-4017-B3E4-955421A48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81101"/>
            <a:ext cx="3708283" cy="22088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914406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371608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828812" indent="0" algn="l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41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89429-0190-3943-9CBA-E63BC93EAAF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30BA-D57D-394A-B135-23B5E0D58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3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1" r:id="rId5"/>
    <p:sldLayoutId id="2147483772" r:id="rId6"/>
    <p:sldLayoutId id="2147483773" r:id="rId7"/>
    <p:sldLayoutId id="2147483775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89429-0190-3943-9CBA-E63BC93EAAFA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30BA-D57D-394A-B135-23B5E0D58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3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  <p:sldLayoutId id="2147483826" r:id="rId20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47DC0-649D-E114-044B-A8D5C261C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CE76-1939-00C1-536C-98A864000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ED00E-4898-6235-E67A-95561B461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DE3AE-010B-4803-950B-65FA340740F5}" type="datetimeFigureOut">
              <a:rPr lang="en-NZ" smtClean="0"/>
              <a:t>16/10/2022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0CC7-01AF-8D1D-BD24-9FB1217FD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7751E-055D-6BA5-8F5C-8084137D8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9BDA0-1A31-43F9-8F2C-2C4F2F718C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124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18A5E-D86E-873A-48A0-D4B1BF86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A2191-ECCE-862D-E653-AED36CB2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0631BC-5996-64C2-0657-8979CF7ACE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BD6C-96E8-43CB-9D79-9C663A8654A2}" type="datetimeFigureOut">
              <a:rPr lang="en-NZ" smtClean="0"/>
              <a:t>16/10/2022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0B0B2-41C7-1871-81E1-EE12B54D0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A606-87D5-1756-77A8-B51B918C8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5751-DAA3-456B-834F-AA431278AD3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7292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5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8.png"/><Relationship Id="rId3" Type="http://schemas.openxmlformats.org/officeDocument/2006/relationships/image" Target="../media/image58.jpeg"/><Relationship Id="rId7" Type="http://schemas.openxmlformats.org/officeDocument/2006/relationships/image" Target="../media/image62.png"/><Relationship Id="rId12" Type="http://schemas.openxmlformats.org/officeDocument/2006/relationships/image" Target="../media/image6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sv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13" Type="http://schemas.openxmlformats.org/officeDocument/2006/relationships/image" Target="../media/image79.jpeg"/><Relationship Id="rId18" Type="http://schemas.openxmlformats.org/officeDocument/2006/relationships/image" Target="../media/image84.jpe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7" Type="http://schemas.openxmlformats.org/officeDocument/2006/relationships/image" Target="../media/image73.jpe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2.jpeg"/><Relationship Id="rId20" Type="http://schemas.openxmlformats.org/officeDocument/2006/relationships/image" Target="../media/image86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72.jpeg"/><Relationship Id="rId11" Type="http://schemas.openxmlformats.org/officeDocument/2006/relationships/image" Target="../media/image77.emf"/><Relationship Id="rId24" Type="http://schemas.openxmlformats.org/officeDocument/2006/relationships/image" Target="../media/image90.jpeg"/><Relationship Id="rId5" Type="http://schemas.openxmlformats.org/officeDocument/2006/relationships/image" Target="../media/image71.jpeg"/><Relationship Id="rId15" Type="http://schemas.openxmlformats.org/officeDocument/2006/relationships/image" Target="../media/image81.jpeg"/><Relationship Id="rId23" Type="http://schemas.openxmlformats.org/officeDocument/2006/relationships/image" Target="../media/image89.jpe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4" Type="http://schemas.openxmlformats.org/officeDocument/2006/relationships/image" Target="../media/image70.png"/><Relationship Id="rId9" Type="http://schemas.openxmlformats.org/officeDocument/2006/relationships/image" Target="../media/image75.jpeg"/><Relationship Id="rId14" Type="http://schemas.openxmlformats.org/officeDocument/2006/relationships/image" Target="../media/image80.jpeg"/><Relationship Id="rId22" Type="http://schemas.openxmlformats.org/officeDocument/2006/relationships/image" Target="../media/image8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96.png"/><Relationship Id="rId5" Type="http://schemas.openxmlformats.org/officeDocument/2006/relationships/image" Target="../media/image95.emf"/><Relationship Id="rId4" Type="http://schemas.openxmlformats.org/officeDocument/2006/relationships/image" Target="../media/image94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8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6" Type="http://schemas.openxmlformats.org/officeDocument/2006/relationships/chart" Target="../charts/char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image" Target="../media/image106.pn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Relationship Id="rId9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2C912-36E9-82F5-773F-9537EA5E5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sz="5400" dirty="0"/>
              <a:t>Urban Utilities' Program Management Approach - Changing the way we manage our Capital Investment Portfolio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0C9F-87C1-7C00-77DB-C58DBE0B3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Z" dirty="0"/>
              <a:t>Robert Wilson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008C0-49D7-EC5F-FDF7-4FB7C3E0C1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Kellogg Brown &amp; Root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49D2D7-7EA8-41AF-8644-FE42038430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418" y="6105258"/>
            <a:ext cx="1416084" cy="2698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536CC7A-4CA8-48E3-90F2-3387A7DE9E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973" y="5423153"/>
            <a:ext cx="982975" cy="5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0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52C912-36E9-82F5-773F-9537EA5E5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688" y="3085942"/>
            <a:ext cx="10801350" cy="980080"/>
          </a:xfrm>
        </p:spPr>
        <p:txBody>
          <a:bodyPr/>
          <a:lstStyle/>
          <a:p>
            <a:r>
              <a:rPr lang="en-NZ" dirty="0"/>
              <a:t>Thankyou &amp; Questions</a:t>
            </a:r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71C890-CF8B-49D2-A2F1-6782190619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76" y="6381984"/>
            <a:ext cx="1416084" cy="26987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818135E-8830-4B92-8AA4-52B6575F79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76" y="5555501"/>
            <a:ext cx="982975" cy="54377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FF2E061-5FA4-4989-BF04-10C6E5E19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67274" y="3429000"/>
            <a:ext cx="1756611" cy="4131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NZ" sz="1400" dirty="0">
                <a:solidFill>
                  <a:schemeClr val="tx2"/>
                </a:solidFill>
              </a:rPr>
              <a:t>Robert Wilson</a:t>
            </a:r>
          </a:p>
          <a:p>
            <a:endParaRPr lang="en-NZ" sz="1400" dirty="0">
              <a:solidFill>
                <a:schemeClr val="tx2"/>
              </a:solidFill>
            </a:endParaRP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2610B36E-E81C-42D4-B865-011F5742B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238" y="3222944"/>
            <a:ext cx="1904762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82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A584F114-254E-4AD0-A5C6-BD7CC1BD4D8E}"/>
              </a:ext>
            </a:extLst>
          </p:cNvPr>
          <p:cNvSpPr/>
          <p:nvPr/>
        </p:nvSpPr>
        <p:spPr>
          <a:xfrm>
            <a:off x="8500050" y="394065"/>
            <a:ext cx="3699279" cy="384372"/>
          </a:xfrm>
          <a:custGeom>
            <a:avLst/>
            <a:gdLst>
              <a:gd name="connsiteX0" fmla="*/ 192186 w 4641740"/>
              <a:gd name="connsiteY0" fmla="*/ 0 h 384372"/>
              <a:gd name="connsiteX1" fmla="*/ 4641740 w 4641740"/>
              <a:gd name="connsiteY1" fmla="*/ 0 h 384372"/>
              <a:gd name="connsiteX2" fmla="*/ 4641740 w 4641740"/>
              <a:gd name="connsiteY2" fmla="*/ 384372 h 384372"/>
              <a:gd name="connsiteX3" fmla="*/ 192186 w 4641740"/>
              <a:gd name="connsiteY3" fmla="*/ 384371 h 384372"/>
              <a:gd name="connsiteX4" fmla="*/ 3905 w 4641740"/>
              <a:gd name="connsiteY4" fmla="*/ 230917 h 384372"/>
              <a:gd name="connsiteX5" fmla="*/ 0 w 4641740"/>
              <a:gd name="connsiteY5" fmla="*/ 192186 h 384372"/>
              <a:gd name="connsiteX6" fmla="*/ 3905 w 4641740"/>
              <a:gd name="connsiteY6" fmla="*/ 153454 h 384372"/>
              <a:gd name="connsiteX7" fmla="*/ 192186 w 4641740"/>
              <a:gd name="connsiteY7" fmla="*/ 0 h 3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1740" h="384372">
                <a:moveTo>
                  <a:pt x="192186" y="0"/>
                </a:moveTo>
                <a:lnTo>
                  <a:pt x="4641740" y="0"/>
                </a:lnTo>
                <a:lnTo>
                  <a:pt x="4641740" y="384372"/>
                </a:lnTo>
                <a:lnTo>
                  <a:pt x="192186" y="384371"/>
                </a:lnTo>
                <a:cubicBezTo>
                  <a:pt x="99312" y="384371"/>
                  <a:pt x="21825" y="318493"/>
                  <a:pt x="3905" y="230917"/>
                </a:cubicBezTo>
                <a:lnTo>
                  <a:pt x="0" y="192186"/>
                </a:lnTo>
                <a:lnTo>
                  <a:pt x="3905" y="153454"/>
                </a:lnTo>
                <a:cubicBezTo>
                  <a:pt x="21825" y="65878"/>
                  <a:pt x="99312" y="0"/>
                  <a:pt x="192186" y="0"/>
                </a:cubicBezTo>
                <a:close/>
              </a:path>
            </a:pathLst>
          </a:custGeom>
          <a:solidFill>
            <a:srgbClr val="83B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AU">
              <a:solidFill>
                <a:schemeClr val="tx1"/>
              </a:solidFill>
              <a:latin typeface="Calibri"/>
              <a:sym typeface="Montserrat Regular"/>
            </a:endParaRP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9C2165F1-76EF-4554-8D23-C1F2262715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60240" cy="718279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7F558AE-E1E6-41B1-980C-514237059E6D}"/>
              </a:ext>
            </a:extLst>
          </p:cNvPr>
          <p:cNvGrpSpPr/>
          <p:nvPr/>
        </p:nvGrpSpPr>
        <p:grpSpPr>
          <a:xfrm>
            <a:off x="2583713" y="15262"/>
            <a:ext cx="1876528" cy="1951762"/>
            <a:chOff x="10515" y="0"/>
            <a:chExt cx="3400746" cy="33997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492F3D-943C-4E5E-B287-F2390FDA0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15" y="0"/>
              <a:ext cx="3400746" cy="3399772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9E64E59-D946-4262-B0DE-A5BF4D058ABA}"/>
                </a:ext>
              </a:extLst>
            </p:cNvPr>
            <p:cNvSpPr/>
            <p:nvPr/>
          </p:nvSpPr>
          <p:spPr>
            <a:xfrm>
              <a:off x="2305395" y="1367181"/>
              <a:ext cx="249460" cy="23630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6310903-F0D7-4EEE-8DB9-378D9E2B3B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610" y="138402"/>
            <a:ext cx="2506169" cy="3645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D4E400-D2C5-46B4-B4A6-5477DAF0AD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16" y="5951546"/>
            <a:ext cx="1456369" cy="277552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C052A99A-3B90-4C96-91A5-71529026ECA6}"/>
              </a:ext>
            </a:extLst>
          </p:cNvPr>
          <p:cNvSpPr txBox="1"/>
          <p:nvPr/>
        </p:nvSpPr>
        <p:spPr>
          <a:xfrm>
            <a:off x="8896405" y="427639"/>
            <a:ext cx="9722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AU" sz="1400" b="1" dirty="0">
                <a:solidFill>
                  <a:schemeClr val="bg1"/>
                </a:solidFill>
                <a:latin typeface="Calibri"/>
                <a:sym typeface="Montserrat Regular"/>
              </a:rPr>
              <a:t>Customers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FF652EEB-4EE4-45B3-B032-00FD796357EF}"/>
              </a:ext>
            </a:extLst>
          </p:cNvPr>
          <p:cNvSpPr/>
          <p:nvPr/>
        </p:nvSpPr>
        <p:spPr>
          <a:xfrm>
            <a:off x="9518870" y="922053"/>
            <a:ext cx="2258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sz="2400" b="1" dirty="0">
                <a:latin typeface="Calibri"/>
                <a:sym typeface="Montserrat Regular"/>
              </a:rPr>
              <a:t>1.6m </a:t>
            </a:r>
            <a:r>
              <a:rPr lang="en-AU" sz="1600" b="1" dirty="0">
                <a:latin typeface="Calibri"/>
                <a:sym typeface="Montserrat Regular"/>
              </a:rPr>
              <a:t>customers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321665D-57C0-4587-8675-452B4EBA971B}"/>
              </a:ext>
            </a:extLst>
          </p:cNvPr>
          <p:cNvCxnSpPr>
            <a:cxnSpLocks/>
          </p:cNvCxnSpPr>
          <p:nvPr/>
        </p:nvCxnSpPr>
        <p:spPr>
          <a:xfrm>
            <a:off x="9518870" y="966451"/>
            <a:ext cx="0" cy="474706"/>
          </a:xfrm>
          <a:prstGeom prst="line">
            <a:avLst/>
          </a:prstGeom>
          <a:ln>
            <a:solidFill>
              <a:srgbClr val="83B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6EE7586B-E52E-4858-90AD-9C30C37C6343}"/>
              </a:ext>
            </a:extLst>
          </p:cNvPr>
          <p:cNvSpPr/>
          <p:nvPr/>
        </p:nvSpPr>
        <p:spPr>
          <a:xfrm>
            <a:off x="9518870" y="1545683"/>
            <a:ext cx="2589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sz="2400" b="1" dirty="0">
                <a:latin typeface="Calibri"/>
                <a:sym typeface="Montserrat Regular"/>
              </a:rPr>
              <a:t>640,000 </a:t>
            </a:r>
            <a:r>
              <a:rPr lang="en-AU" sz="1600" b="1" dirty="0">
                <a:latin typeface="Calibri"/>
                <a:sym typeface="Montserrat Regular"/>
              </a:rPr>
              <a:t>households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9F01F86-F0FC-4019-B291-8CFFD375EBB3}"/>
              </a:ext>
            </a:extLst>
          </p:cNvPr>
          <p:cNvCxnSpPr>
            <a:cxnSpLocks/>
          </p:cNvCxnSpPr>
          <p:nvPr/>
        </p:nvCxnSpPr>
        <p:spPr>
          <a:xfrm>
            <a:off x="9518870" y="1584500"/>
            <a:ext cx="0" cy="474706"/>
          </a:xfrm>
          <a:prstGeom prst="line">
            <a:avLst/>
          </a:prstGeom>
          <a:ln>
            <a:solidFill>
              <a:srgbClr val="83B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8F950199-8FFE-4013-9DB9-BE630CE6E260}"/>
              </a:ext>
            </a:extLst>
          </p:cNvPr>
          <p:cNvSpPr/>
          <p:nvPr/>
        </p:nvSpPr>
        <p:spPr>
          <a:xfrm>
            <a:off x="9518870" y="2208147"/>
            <a:ext cx="25897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sz="2400" b="1" dirty="0">
                <a:latin typeface="Calibri"/>
                <a:sym typeface="Montserrat Regular"/>
              </a:rPr>
              <a:t>155,000 </a:t>
            </a:r>
            <a:r>
              <a:rPr lang="en-AU" sz="1600" b="1" dirty="0">
                <a:latin typeface="Calibri"/>
                <a:sym typeface="Montserrat Regular"/>
              </a:rPr>
              <a:t>businesses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720E684-9108-45BC-A68C-0906210D4626}"/>
              </a:ext>
            </a:extLst>
          </p:cNvPr>
          <p:cNvCxnSpPr>
            <a:cxnSpLocks/>
          </p:cNvCxnSpPr>
          <p:nvPr/>
        </p:nvCxnSpPr>
        <p:spPr>
          <a:xfrm>
            <a:off x="9518870" y="2219007"/>
            <a:ext cx="0" cy="474706"/>
          </a:xfrm>
          <a:prstGeom prst="line">
            <a:avLst/>
          </a:prstGeom>
          <a:ln>
            <a:solidFill>
              <a:srgbClr val="83B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6D23FA0-5259-4AB6-8658-F226471DEA17}"/>
              </a:ext>
            </a:extLst>
          </p:cNvPr>
          <p:cNvCxnSpPr>
            <a:cxnSpLocks/>
          </p:cNvCxnSpPr>
          <p:nvPr/>
        </p:nvCxnSpPr>
        <p:spPr>
          <a:xfrm flipH="1">
            <a:off x="9052290" y="1501400"/>
            <a:ext cx="2879042" cy="0"/>
          </a:xfrm>
          <a:prstGeom prst="line">
            <a:avLst/>
          </a:prstGeom>
          <a:ln>
            <a:solidFill>
              <a:srgbClr val="83B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74A2CED2-A967-4AFC-9E40-FEBE5E3D6796}"/>
              </a:ext>
            </a:extLst>
          </p:cNvPr>
          <p:cNvCxnSpPr>
            <a:cxnSpLocks/>
          </p:cNvCxnSpPr>
          <p:nvPr/>
        </p:nvCxnSpPr>
        <p:spPr>
          <a:xfrm flipH="1">
            <a:off x="9052290" y="2127678"/>
            <a:ext cx="2879042" cy="0"/>
          </a:xfrm>
          <a:prstGeom prst="line">
            <a:avLst/>
          </a:prstGeom>
          <a:ln>
            <a:solidFill>
              <a:srgbClr val="83BE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116">
            <a:extLst>
              <a:ext uri="{FF2B5EF4-FFF2-40B4-BE49-F238E27FC236}">
                <a16:creationId xmlns:a16="http://schemas.microsoft.com/office/drawing/2014/main" id="{06F4C5C8-F6AC-416C-BF9A-603B10D09751}"/>
              </a:ext>
            </a:extLst>
          </p:cNvPr>
          <p:cNvSpPr>
            <a:spLocks noEditPoints="1"/>
          </p:cNvSpPr>
          <p:nvPr/>
        </p:nvSpPr>
        <p:spPr bwMode="auto">
          <a:xfrm>
            <a:off x="9130676" y="1684532"/>
            <a:ext cx="270301" cy="217985"/>
          </a:xfrm>
          <a:custGeom>
            <a:avLst/>
            <a:gdLst>
              <a:gd name="T0" fmla="*/ 189943 w 57"/>
              <a:gd name="T1" fmla="*/ 93179 h 46"/>
              <a:gd name="T2" fmla="*/ 186489 w 57"/>
              <a:gd name="T3" fmla="*/ 93179 h 46"/>
              <a:gd name="T4" fmla="*/ 186489 w 57"/>
              <a:gd name="T5" fmla="*/ 93179 h 46"/>
              <a:gd name="T6" fmla="*/ 183036 w 57"/>
              <a:gd name="T7" fmla="*/ 93179 h 46"/>
              <a:gd name="T8" fmla="*/ 96698 w 57"/>
              <a:gd name="T9" fmla="*/ 20707 h 46"/>
              <a:gd name="T10" fmla="*/ 13814 w 57"/>
              <a:gd name="T11" fmla="*/ 93179 h 46"/>
              <a:gd name="T12" fmla="*/ 10361 w 57"/>
              <a:gd name="T13" fmla="*/ 93179 h 46"/>
              <a:gd name="T14" fmla="*/ 6907 w 57"/>
              <a:gd name="T15" fmla="*/ 93179 h 46"/>
              <a:gd name="T16" fmla="*/ 0 w 57"/>
              <a:gd name="T17" fmla="*/ 82826 h 46"/>
              <a:gd name="T18" fmla="*/ 0 w 57"/>
              <a:gd name="T19" fmla="*/ 79375 h 46"/>
              <a:gd name="T20" fmla="*/ 89791 w 57"/>
              <a:gd name="T21" fmla="*/ 3451 h 46"/>
              <a:gd name="T22" fmla="*/ 107059 w 57"/>
              <a:gd name="T23" fmla="*/ 3451 h 46"/>
              <a:gd name="T24" fmla="*/ 138140 w 57"/>
              <a:gd name="T25" fmla="*/ 27609 h 46"/>
              <a:gd name="T26" fmla="*/ 138140 w 57"/>
              <a:gd name="T27" fmla="*/ 3451 h 46"/>
              <a:gd name="T28" fmla="*/ 141594 w 57"/>
              <a:gd name="T29" fmla="*/ 0 h 46"/>
              <a:gd name="T30" fmla="*/ 165768 w 57"/>
              <a:gd name="T31" fmla="*/ 0 h 46"/>
              <a:gd name="T32" fmla="*/ 169222 w 57"/>
              <a:gd name="T33" fmla="*/ 3451 h 46"/>
              <a:gd name="T34" fmla="*/ 169222 w 57"/>
              <a:gd name="T35" fmla="*/ 55217 h 46"/>
              <a:gd name="T36" fmla="*/ 196850 w 57"/>
              <a:gd name="T37" fmla="*/ 79375 h 46"/>
              <a:gd name="T38" fmla="*/ 196850 w 57"/>
              <a:gd name="T39" fmla="*/ 82826 h 46"/>
              <a:gd name="T40" fmla="*/ 189943 w 57"/>
              <a:gd name="T41" fmla="*/ 93179 h 46"/>
              <a:gd name="T42" fmla="*/ 169222 w 57"/>
              <a:gd name="T43" fmla="*/ 151848 h 46"/>
              <a:gd name="T44" fmla="*/ 162315 w 57"/>
              <a:gd name="T45" fmla="*/ 158750 h 46"/>
              <a:gd name="T46" fmla="*/ 113966 w 57"/>
              <a:gd name="T47" fmla="*/ 158750 h 46"/>
              <a:gd name="T48" fmla="*/ 113966 w 57"/>
              <a:gd name="T49" fmla="*/ 110435 h 46"/>
              <a:gd name="T50" fmla="*/ 82884 w 57"/>
              <a:gd name="T51" fmla="*/ 110435 h 46"/>
              <a:gd name="T52" fmla="*/ 82884 w 57"/>
              <a:gd name="T53" fmla="*/ 158750 h 46"/>
              <a:gd name="T54" fmla="*/ 34535 w 57"/>
              <a:gd name="T55" fmla="*/ 158750 h 46"/>
              <a:gd name="T56" fmla="*/ 27628 w 57"/>
              <a:gd name="T57" fmla="*/ 151848 h 46"/>
              <a:gd name="T58" fmla="*/ 27628 w 57"/>
              <a:gd name="T59" fmla="*/ 93179 h 46"/>
              <a:gd name="T60" fmla="*/ 27628 w 57"/>
              <a:gd name="T61" fmla="*/ 89728 h 46"/>
              <a:gd name="T62" fmla="*/ 96698 w 57"/>
              <a:gd name="T63" fmla="*/ 31060 h 46"/>
              <a:gd name="T64" fmla="*/ 169222 w 57"/>
              <a:gd name="T65" fmla="*/ 89728 h 46"/>
              <a:gd name="T66" fmla="*/ 169222 w 57"/>
              <a:gd name="T67" fmla="*/ 93179 h 46"/>
              <a:gd name="T68" fmla="*/ 169222 w 57"/>
              <a:gd name="T69" fmla="*/ 151848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83BE3E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AU">
              <a:latin typeface="Calibri"/>
              <a:sym typeface="Montserrat Regular"/>
            </a:endParaRPr>
          </a:p>
        </p:txBody>
      </p:sp>
      <p:sp>
        <p:nvSpPr>
          <p:cNvPr id="95" name="Freeform 71">
            <a:extLst>
              <a:ext uri="{FF2B5EF4-FFF2-40B4-BE49-F238E27FC236}">
                <a16:creationId xmlns:a16="http://schemas.microsoft.com/office/drawing/2014/main" id="{28AA1CC2-17B2-4B66-BA88-3BDCE7E2E5DB}"/>
              </a:ext>
            </a:extLst>
          </p:cNvPr>
          <p:cNvSpPr>
            <a:spLocks noEditPoints="1"/>
          </p:cNvSpPr>
          <p:nvPr/>
        </p:nvSpPr>
        <p:spPr bwMode="auto">
          <a:xfrm>
            <a:off x="9156201" y="2352841"/>
            <a:ext cx="240990" cy="218082"/>
          </a:xfrm>
          <a:custGeom>
            <a:avLst/>
            <a:gdLst>
              <a:gd name="T0" fmla="*/ 417513 w 256"/>
              <a:gd name="T1" fmla="*/ 156341 h 232"/>
              <a:gd name="T2" fmla="*/ 365324 w 256"/>
              <a:gd name="T3" fmla="*/ 208455 h 232"/>
              <a:gd name="T4" fmla="*/ 313135 w 256"/>
              <a:gd name="T5" fmla="*/ 156341 h 232"/>
              <a:gd name="T6" fmla="*/ 260946 w 256"/>
              <a:gd name="T7" fmla="*/ 208455 h 232"/>
              <a:gd name="T8" fmla="*/ 208757 w 256"/>
              <a:gd name="T9" fmla="*/ 156341 h 232"/>
              <a:gd name="T10" fmla="*/ 156567 w 256"/>
              <a:gd name="T11" fmla="*/ 208455 h 232"/>
              <a:gd name="T12" fmla="*/ 104378 w 256"/>
              <a:gd name="T13" fmla="*/ 156341 h 232"/>
              <a:gd name="T14" fmla="*/ 52189 w 256"/>
              <a:gd name="T15" fmla="*/ 208455 h 232"/>
              <a:gd name="T16" fmla="*/ 0 w 256"/>
              <a:gd name="T17" fmla="*/ 156341 h 232"/>
              <a:gd name="T18" fmla="*/ 37511 w 256"/>
              <a:gd name="T19" fmla="*/ 58628 h 232"/>
              <a:gd name="T20" fmla="*/ 381633 w 256"/>
              <a:gd name="T21" fmla="*/ 58628 h 232"/>
              <a:gd name="T22" fmla="*/ 417513 w 256"/>
              <a:gd name="T23" fmla="*/ 156341 h 232"/>
              <a:gd name="T24" fmla="*/ 352277 w 256"/>
              <a:gd name="T25" fmla="*/ 39085 h 232"/>
              <a:gd name="T26" fmla="*/ 65236 w 256"/>
              <a:gd name="T27" fmla="*/ 39085 h 232"/>
              <a:gd name="T28" fmla="*/ 45665 w 256"/>
              <a:gd name="T29" fmla="*/ 19543 h 232"/>
              <a:gd name="T30" fmla="*/ 65236 w 256"/>
              <a:gd name="T31" fmla="*/ 0 h 232"/>
              <a:gd name="T32" fmla="*/ 352277 w 256"/>
              <a:gd name="T33" fmla="*/ 0 h 232"/>
              <a:gd name="T34" fmla="*/ 371848 w 256"/>
              <a:gd name="T35" fmla="*/ 19543 h 232"/>
              <a:gd name="T36" fmla="*/ 352277 w 256"/>
              <a:gd name="T37" fmla="*/ 39085 h 232"/>
              <a:gd name="T38" fmla="*/ 58713 w 256"/>
              <a:gd name="T39" fmla="*/ 227998 h 232"/>
              <a:gd name="T40" fmla="*/ 58713 w 256"/>
              <a:gd name="T41" fmla="*/ 227998 h 232"/>
              <a:gd name="T42" fmla="*/ 63605 w 256"/>
              <a:gd name="T43" fmla="*/ 226369 h 232"/>
              <a:gd name="T44" fmla="*/ 65236 w 256"/>
              <a:gd name="T45" fmla="*/ 226369 h 232"/>
              <a:gd name="T46" fmla="*/ 68498 w 256"/>
              <a:gd name="T47" fmla="*/ 226369 h 232"/>
              <a:gd name="T48" fmla="*/ 78284 w 256"/>
              <a:gd name="T49" fmla="*/ 223112 h 232"/>
              <a:gd name="T50" fmla="*/ 78284 w 256"/>
              <a:gd name="T51" fmla="*/ 223112 h 232"/>
              <a:gd name="T52" fmla="*/ 78284 w 256"/>
              <a:gd name="T53" fmla="*/ 319197 h 232"/>
              <a:gd name="T54" fmla="*/ 339229 w 256"/>
              <a:gd name="T55" fmla="*/ 319197 h 232"/>
              <a:gd name="T56" fmla="*/ 339229 w 256"/>
              <a:gd name="T57" fmla="*/ 223112 h 232"/>
              <a:gd name="T58" fmla="*/ 339229 w 256"/>
              <a:gd name="T59" fmla="*/ 223112 h 232"/>
              <a:gd name="T60" fmla="*/ 349015 w 256"/>
              <a:gd name="T61" fmla="*/ 226369 h 232"/>
              <a:gd name="T62" fmla="*/ 352277 w 256"/>
              <a:gd name="T63" fmla="*/ 226369 h 232"/>
              <a:gd name="T64" fmla="*/ 353908 w 256"/>
              <a:gd name="T65" fmla="*/ 226369 h 232"/>
              <a:gd name="T66" fmla="*/ 358800 w 256"/>
              <a:gd name="T67" fmla="*/ 227998 h 232"/>
              <a:gd name="T68" fmla="*/ 358800 w 256"/>
              <a:gd name="T69" fmla="*/ 227998 h 232"/>
              <a:gd name="T70" fmla="*/ 365324 w 256"/>
              <a:gd name="T71" fmla="*/ 227998 h 232"/>
              <a:gd name="T72" fmla="*/ 378371 w 256"/>
              <a:gd name="T73" fmla="*/ 226369 h 232"/>
              <a:gd name="T74" fmla="*/ 378371 w 256"/>
              <a:gd name="T75" fmla="*/ 358282 h 232"/>
              <a:gd name="T76" fmla="*/ 358800 w 256"/>
              <a:gd name="T77" fmla="*/ 377825 h 232"/>
              <a:gd name="T78" fmla="*/ 58713 w 256"/>
              <a:gd name="T79" fmla="*/ 377825 h 232"/>
              <a:gd name="T80" fmla="*/ 39142 w 256"/>
              <a:gd name="T81" fmla="*/ 358282 h 232"/>
              <a:gd name="T82" fmla="*/ 39142 w 256"/>
              <a:gd name="T83" fmla="*/ 226369 h 232"/>
              <a:gd name="T84" fmla="*/ 52189 w 256"/>
              <a:gd name="T85" fmla="*/ 227998 h 232"/>
              <a:gd name="T86" fmla="*/ 58713 w 256"/>
              <a:gd name="T87" fmla="*/ 227998 h 23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56" h="232">
                <a:moveTo>
                  <a:pt x="256" y="96"/>
                </a:moveTo>
                <a:cubicBezTo>
                  <a:pt x="256" y="114"/>
                  <a:pt x="242" y="128"/>
                  <a:pt x="224" y="128"/>
                </a:cubicBezTo>
                <a:cubicBezTo>
                  <a:pt x="206" y="128"/>
                  <a:pt x="192" y="114"/>
                  <a:pt x="192" y="96"/>
                </a:cubicBezTo>
                <a:cubicBezTo>
                  <a:pt x="192" y="114"/>
                  <a:pt x="178" y="128"/>
                  <a:pt x="160" y="128"/>
                </a:cubicBezTo>
                <a:cubicBezTo>
                  <a:pt x="142" y="128"/>
                  <a:pt x="128" y="114"/>
                  <a:pt x="128" y="96"/>
                </a:cubicBezTo>
                <a:cubicBezTo>
                  <a:pt x="128" y="114"/>
                  <a:pt x="114" y="128"/>
                  <a:pt x="96" y="128"/>
                </a:cubicBezTo>
                <a:cubicBezTo>
                  <a:pt x="78" y="128"/>
                  <a:pt x="64" y="114"/>
                  <a:pt x="64" y="96"/>
                </a:cubicBezTo>
                <a:cubicBezTo>
                  <a:pt x="64" y="114"/>
                  <a:pt x="50" y="128"/>
                  <a:pt x="32" y="128"/>
                </a:cubicBezTo>
                <a:cubicBezTo>
                  <a:pt x="14" y="128"/>
                  <a:pt x="0" y="114"/>
                  <a:pt x="0" y="9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4" y="36"/>
                  <a:pt x="234" y="36"/>
                  <a:pt x="234" y="36"/>
                </a:cubicBezTo>
                <a:lnTo>
                  <a:pt x="256" y="96"/>
                </a:lnTo>
                <a:close/>
                <a:moveTo>
                  <a:pt x="216" y="24"/>
                </a:moveTo>
                <a:cubicBezTo>
                  <a:pt x="40" y="24"/>
                  <a:pt x="40" y="24"/>
                  <a:pt x="40" y="24"/>
                </a:cubicBezTo>
                <a:cubicBezTo>
                  <a:pt x="33" y="24"/>
                  <a:pt x="28" y="19"/>
                  <a:pt x="28" y="12"/>
                </a:cubicBezTo>
                <a:cubicBezTo>
                  <a:pt x="28" y="5"/>
                  <a:pt x="33" y="0"/>
                  <a:pt x="40" y="0"/>
                </a:cubicBezTo>
                <a:cubicBezTo>
                  <a:pt x="216" y="0"/>
                  <a:pt x="216" y="0"/>
                  <a:pt x="216" y="0"/>
                </a:cubicBezTo>
                <a:cubicBezTo>
                  <a:pt x="223" y="0"/>
                  <a:pt x="228" y="5"/>
                  <a:pt x="228" y="12"/>
                </a:cubicBezTo>
                <a:cubicBezTo>
                  <a:pt x="228" y="19"/>
                  <a:pt x="223" y="24"/>
                  <a:pt x="216" y="24"/>
                </a:cubicBezTo>
                <a:moveTo>
                  <a:pt x="36" y="140"/>
                </a:moveTo>
                <a:cubicBezTo>
                  <a:pt x="36" y="140"/>
                  <a:pt x="36" y="140"/>
                  <a:pt x="36" y="140"/>
                </a:cubicBezTo>
                <a:cubicBezTo>
                  <a:pt x="37" y="140"/>
                  <a:pt x="38" y="140"/>
                  <a:pt x="39" y="139"/>
                </a:cubicBezTo>
                <a:cubicBezTo>
                  <a:pt x="40" y="139"/>
                  <a:pt x="40" y="139"/>
                  <a:pt x="40" y="139"/>
                </a:cubicBezTo>
                <a:cubicBezTo>
                  <a:pt x="41" y="139"/>
                  <a:pt x="41" y="139"/>
                  <a:pt x="42" y="139"/>
                </a:cubicBezTo>
                <a:cubicBezTo>
                  <a:pt x="44" y="138"/>
                  <a:pt x="46" y="138"/>
                  <a:pt x="48" y="137"/>
                </a:cubicBezTo>
                <a:cubicBezTo>
                  <a:pt x="48" y="137"/>
                  <a:pt x="48" y="137"/>
                  <a:pt x="48" y="137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208" y="196"/>
                  <a:pt x="208" y="196"/>
                  <a:pt x="208" y="196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08" y="137"/>
                  <a:pt x="208" y="137"/>
                  <a:pt x="208" y="137"/>
                </a:cubicBezTo>
                <a:cubicBezTo>
                  <a:pt x="210" y="138"/>
                  <a:pt x="212" y="138"/>
                  <a:pt x="214" y="139"/>
                </a:cubicBezTo>
                <a:cubicBezTo>
                  <a:pt x="215" y="139"/>
                  <a:pt x="215" y="139"/>
                  <a:pt x="216" y="139"/>
                </a:cubicBezTo>
                <a:cubicBezTo>
                  <a:pt x="216" y="139"/>
                  <a:pt x="216" y="139"/>
                  <a:pt x="217" y="139"/>
                </a:cubicBezTo>
                <a:cubicBezTo>
                  <a:pt x="218" y="140"/>
                  <a:pt x="219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40"/>
                  <a:pt x="223" y="140"/>
                  <a:pt x="224" y="140"/>
                </a:cubicBezTo>
                <a:cubicBezTo>
                  <a:pt x="227" y="140"/>
                  <a:pt x="229" y="140"/>
                  <a:pt x="232" y="139"/>
                </a:cubicBezTo>
                <a:cubicBezTo>
                  <a:pt x="232" y="220"/>
                  <a:pt x="232" y="220"/>
                  <a:pt x="232" y="220"/>
                </a:cubicBezTo>
                <a:cubicBezTo>
                  <a:pt x="232" y="227"/>
                  <a:pt x="227" y="232"/>
                  <a:pt x="220" y="232"/>
                </a:cubicBezTo>
                <a:cubicBezTo>
                  <a:pt x="36" y="232"/>
                  <a:pt x="36" y="232"/>
                  <a:pt x="36" y="232"/>
                </a:cubicBezTo>
                <a:cubicBezTo>
                  <a:pt x="29" y="232"/>
                  <a:pt x="24" y="227"/>
                  <a:pt x="24" y="220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7" y="140"/>
                  <a:pt x="29" y="140"/>
                  <a:pt x="32" y="140"/>
                </a:cubicBezTo>
                <a:cubicBezTo>
                  <a:pt x="33" y="140"/>
                  <a:pt x="35" y="140"/>
                  <a:pt x="36" y="140"/>
                </a:cubicBezTo>
              </a:path>
            </a:pathLst>
          </a:custGeom>
          <a:solidFill>
            <a:srgbClr val="83BE3E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AU">
              <a:latin typeface="Calibri"/>
              <a:sym typeface="Montserrat Regular"/>
            </a:endParaRPr>
          </a:p>
        </p:txBody>
      </p:sp>
      <p:sp>
        <p:nvSpPr>
          <p:cNvPr id="96" name="Freeform 66">
            <a:extLst>
              <a:ext uri="{FF2B5EF4-FFF2-40B4-BE49-F238E27FC236}">
                <a16:creationId xmlns:a16="http://schemas.microsoft.com/office/drawing/2014/main" id="{83516E71-FB8C-44B8-B200-51FA987ED7FE}"/>
              </a:ext>
            </a:extLst>
          </p:cNvPr>
          <p:cNvSpPr>
            <a:spLocks noEditPoints="1"/>
          </p:cNvSpPr>
          <p:nvPr/>
        </p:nvSpPr>
        <p:spPr bwMode="auto">
          <a:xfrm>
            <a:off x="9150152" y="1087123"/>
            <a:ext cx="250825" cy="233363"/>
          </a:xfrm>
          <a:custGeom>
            <a:avLst/>
            <a:gdLst>
              <a:gd name="T0" fmla="*/ 44667 w 73"/>
              <a:gd name="T1" fmla="*/ 133841 h 68"/>
              <a:gd name="T2" fmla="*/ 27488 w 73"/>
              <a:gd name="T3" fmla="*/ 133841 h 68"/>
              <a:gd name="T4" fmla="*/ 0 w 73"/>
              <a:gd name="T5" fmla="*/ 113250 h 68"/>
              <a:gd name="T6" fmla="*/ 17180 w 73"/>
              <a:gd name="T7" fmla="*/ 65204 h 68"/>
              <a:gd name="T8" fmla="*/ 51539 w 73"/>
              <a:gd name="T9" fmla="*/ 75500 h 68"/>
              <a:gd name="T10" fmla="*/ 68719 w 73"/>
              <a:gd name="T11" fmla="*/ 72068 h 68"/>
              <a:gd name="T12" fmla="*/ 68719 w 73"/>
              <a:gd name="T13" fmla="*/ 82363 h 68"/>
              <a:gd name="T14" fmla="*/ 79027 w 73"/>
              <a:gd name="T15" fmla="*/ 116682 h 68"/>
              <a:gd name="T16" fmla="*/ 44667 w 73"/>
              <a:gd name="T17" fmla="*/ 133841 h 68"/>
              <a:gd name="T18" fmla="*/ 51539 w 73"/>
              <a:gd name="T19" fmla="*/ 65204 h 68"/>
              <a:gd name="T20" fmla="*/ 17180 w 73"/>
              <a:gd name="T21" fmla="*/ 30886 h 68"/>
              <a:gd name="T22" fmla="*/ 51539 w 73"/>
              <a:gd name="T23" fmla="*/ 0 h 68"/>
              <a:gd name="T24" fmla="*/ 85899 w 73"/>
              <a:gd name="T25" fmla="*/ 30886 h 68"/>
              <a:gd name="T26" fmla="*/ 51539 w 73"/>
              <a:gd name="T27" fmla="*/ 65204 h 68"/>
              <a:gd name="T28" fmla="*/ 182106 w 73"/>
              <a:gd name="T29" fmla="*/ 233363 h 68"/>
              <a:gd name="T30" fmla="*/ 68719 w 73"/>
              <a:gd name="T31" fmla="*/ 233363 h 68"/>
              <a:gd name="T32" fmla="*/ 34360 w 73"/>
              <a:gd name="T33" fmla="*/ 199045 h 68"/>
              <a:gd name="T34" fmla="*/ 79027 w 73"/>
              <a:gd name="T35" fmla="*/ 123545 h 68"/>
              <a:gd name="T36" fmla="*/ 127130 w 73"/>
              <a:gd name="T37" fmla="*/ 140704 h 68"/>
              <a:gd name="T38" fmla="*/ 171798 w 73"/>
              <a:gd name="T39" fmla="*/ 123545 h 68"/>
              <a:gd name="T40" fmla="*/ 219901 w 73"/>
              <a:gd name="T41" fmla="*/ 199045 h 68"/>
              <a:gd name="T42" fmla="*/ 182106 w 73"/>
              <a:gd name="T43" fmla="*/ 233363 h 68"/>
              <a:gd name="T44" fmla="*/ 127130 w 73"/>
              <a:gd name="T45" fmla="*/ 133841 h 68"/>
              <a:gd name="T46" fmla="*/ 75591 w 73"/>
              <a:gd name="T47" fmla="*/ 82363 h 68"/>
              <a:gd name="T48" fmla="*/ 127130 w 73"/>
              <a:gd name="T49" fmla="*/ 30886 h 68"/>
              <a:gd name="T50" fmla="*/ 175234 w 73"/>
              <a:gd name="T51" fmla="*/ 82363 h 68"/>
              <a:gd name="T52" fmla="*/ 127130 w 73"/>
              <a:gd name="T53" fmla="*/ 133841 h 68"/>
              <a:gd name="T54" fmla="*/ 202722 w 73"/>
              <a:gd name="T55" fmla="*/ 65204 h 68"/>
              <a:gd name="T56" fmla="*/ 168362 w 73"/>
              <a:gd name="T57" fmla="*/ 30886 h 68"/>
              <a:gd name="T58" fmla="*/ 202722 w 73"/>
              <a:gd name="T59" fmla="*/ 0 h 68"/>
              <a:gd name="T60" fmla="*/ 233645 w 73"/>
              <a:gd name="T61" fmla="*/ 30886 h 68"/>
              <a:gd name="T62" fmla="*/ 202722 w 73"/>
              <a:gd name="T63" fmla="*/ 65204 h 68"/>
              <a:gd name="T64" fmla="*/ 226773 w 73"/>
              <a:gd name="T65" fmla="*/ 133841 h 68"/>
              <a:gd name="T66" fmla="*/ 209593 w 73"/>
              <a:gd name="T67" fmla="*/ 133841 h 68"/>
              <a:gd name="T68" fmla="*/ 175234 w 73"/>
              <a:gd name="T69" fmla="*/ 116682 h 68"/>
              <a:gd name="T70" fmla="*/ 185542 w 73"/>
              <a:gd name="T71" fmla="*/ 82363 h 68"/>
              <a:gd name="T72" fmla="*/ 185542 w 73"/>
              <a:gd name="T73" fmla="*/ 72068 h 68"/>
              <a:gd name="T74" fmla="*/ 202722 w 73"/>
              <a:gd name="T75" fmla="*/ 75500 h 68"/>
              <a:gd name="T76" fmla="*/ 237081 w 73"/>
              <a:gd name="T77" fmla="*/ 65204 h 68"/>
              <a:gd name="T78" fmla="*/ 250825 w 73"/>
              <a:gd name="T79" fmla="*/ 113250 h 68"/>
              <a:gd name="T80" fmla="*/ 226773 w 73"/>
              <a:gd name="T81" fmla="*/ 133841 h 6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83BE3E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AU">
              <a:latin typeface="Calibri"/>
              <a:sym typeface="Montserrat Regular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9A07E630-A06A-400A-9995-88296EAB2936}"/>
              </a:ext>
            </a:extLst>
          </p:cNvPr>
          <p:cNvSpPr/>
          <p:nvPr/>
        </p:nvSpPr>
        <p:spPr>
          <a:xfrm>
            <a:off x="8500050" y="2995894"/>
            <a:ext cx="3699279" cy="384372"/>
          </a:xfrm>
          <a:custGeom>
            <a:avLst/>
            <a:gdLst>
              <a:gd name="connsiteX0" fmla="*/ 192186 w 4641740"/>
              <a:gd name="connsiteY0" fmla="*/ 0 h 384372"/>
              <a:gd name="connsiteX1" fmla="*/ 4641740 w 4641740"/>
              <a:gd name="connsiteY1" fmla="*/ 0 h 384372"/>
              <a:gd name="connsiteX2" fmla="*/ 4641740 w 4641740"/>
              <a:gd name="connsiteY2" fmla="*/ 384372 h 384372"/>
              <a:gd name="connsiteX3" fmla="*/ 192186 w 4641740"/>
              <a:gd name="connsiteY3" fmla="*/ 384371 h 384372"/>
              <a:gd name="connsiteX4" fmla="*/ 3905 w 4641740"/>
              <a:gd name="connsiteY4" fmla="*/ 230917 h 384372"/>
              <a:gd name="connsiteX5" fmla="*/ 0 w 4641740"/>
              <a:gd name="connsiteY5" fmla="*/ 192186 h 384372"/>
              <a:gd name="connsiteX6" fmla="*/ 3905 w 4641740"/>
              <a:gd name="connsiteY6" fmla="*/ 153454 h 384372"/>
              <a:gd name="connsiteX7" fmla="*/ 192186 w 4641740"/>
              <a:gd name="connsiteY7" fmla="*/ 0 h 3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1740" h="384372">
                <a:moveTo>
                  <a:pt x="192186" y="0"/>
                </a:moveTo>
                <a:lnTo>
                  <a:pt x="4641740" y="0"/>
                </a:lnTo>
                <a:lnTo>
                  <a:pt x="4641740" y="384372"/>
                </a:lnTo>
                <a:lnTo>
                  <a:pt x="192186" y="384371"/>
                </a:lnTo>
                <a:cubicBezTo>
                  <a:pt x="99312" y="384371"/>
                  <a:pt x="21825" y="318493"/>
                  <a:pt x="3905" y="230917"/>
                </a:cubicBezTo>
                <a:lnTo>
                  <a:pt x="0" y="192186"/>
                </a:lnTo>
                <a:lnTo>
                  <a:pt x="3905" y="153454"/>
                </a:lnTo>
                <a:cubicBezTo>
                  <a:pt x="21825" y="65878"/>
                  <a:pt x="99312" y="0"/>
                  <a:pt x="192186" y="0"/>
                </a:cubicBezTo>
                <a:close/>
              </a:path>
            </a:pathLst>
          </a:custGeom>
          <a:solidFill>
            <a:srgbClr val="4AA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AU">
              <a:solidFill>
                <a:schemeClr val="tx1"/>
              </a:solidFill>
              <a:latin typeface="Calibri"/>
              <a:sym typeface="Montserrat Regular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E139079-DDBE-4491-ADA7-F89D4E740331}"/>
              </a:ext>
            </a:extLst>
          </p:cNvPr>
          <p:cNvSpPr txBox="1"/>
          <p:nvPr/>
        </p:nvSpPr>
        <p:spPr>
          <a:xfrm>
            <a:off x="8896405" y="3034191"/>
            <a:ext cx="3084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AU" sz="1400" b="1" dirty="0">
                <a:solidFill>
                  <a:schemeClr val="bg1"/>
                </a:solidFill>
                <a:latin typeface="Calibri"/>
                <a:sym typeface="Montserrat Regular"/>
              </a:rPr>
              <a:t>Core Services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3D67E4B-E6A8-4934-AA5E-E32F5FB96B34}"/>
              </a:ext>
            </a:extLst>
          </p:cNvPr>
          <p:cNvSpPr/>
          <p:nvPr/>
        </p:nvSpPr>
        <p:spPr>
          <a:xfrm>
            <a:off x="9619431" y="3550430"/>
            <a:ext cx="2572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b="1" dirty="0">
                <a:latin typeface="Calibri"/>
                <a:sym typeface="Montserrat Regular"/>
              </a:rPr>
              <a:t>135,000 ML/a </a:t>
            </a:r>
            <a:r>
              <a:rPr lang="en-AU" sz="1400" b="1" dirty="0">
                <a:latin typeface="Calibri"/>
                <a:sym typeface="Montserrat Regular"/>
              </a:rPr>
              <a:t>of drinking water supplied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7312928-02F6-4A27-8EDD-87258CA05735}"/>
              </a:ext>
            </a:extLst>
          </p:cNvPr>
          <p:cNvCxnSpPr>
            <a:cxnSpLocks/>
          </p:cNvCxnSpPr>
          <p:nvPr/>
        </p:nvCxnSpPr>
        <p:spPr>
          <a:xfrm>
            <a:off x="9577801" y="3594828"/>
            <a:ext cx="0" cy="47470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A051647-6F50-47BD-A5BD-97254376C0F4}"/>
              </a:ext>
            </a:extLst>
          </p:cNvPr>
          <p:cNvSpPr/>
          <p:nvPr/>
        </p:nvSpPr>
        <p:spPr>
          <a:xfrm>
            <a:off x="9610275" y="4186018"/>
            <a:ext cx="2475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b="1" dirty="0">
                <a:latin typeface="Calibri"/>
                <a:sym typeface="Montserrat Regular"/>
              </a:rPr>
              <a:t>127,000 ML/a </a:t>
            </a:r>
            <a:r>
              <a:rPr lang="en-AU" sz="1400" b="1" dirty="0">
                <a:latin typeface="Calibri"/>
                <a:sym typeface="Montserrat Regular"/>
              </a:rPr>
              <a:t>sewage collected and processed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CE89F5B6-C21C-4CE8-8D5E-98272D1CDA8C}"/>
              </a:ext>
            </a:extLst>
          </p:cNvPr>
          <p:cNvCxnSpPr>
            <a:cxnSpLocks/>
          </p:cNvCxnSpPr>
          <p:nvPr/>
        </p:nvCxnSpPr>
        <p:spPr>
          <a:xfrm>
            <a:off x="9577801" y="4212877"/>
            <a:ext cx="0" cy="47470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37E9BF-8F8F-48BC-8F43-5B595DCAB8ED}"/>
              </a:ext>
            </a:extLst>
          </p:cNvPr>
          <p:cNvSpPr/>
          <p:nvPr/>
        </p:nvSpPr>
        <p:spPr>
          <a:xfrm>
            <a:off x="9647882" y="4861722"/>
            <a:ext cx="2451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b="1" dirty="0">
                <a:latin typeface="Calibri"/>
                <a:sym typeface="Montserrat Regular"/>
              </a:rPr>
              <a:t>6,930 ML/a </a:t>
            </a:r>
            <a:r>
              <a:rPr lang="en-AU" sz="1400" b="1" dirty="0">
                <a:latin typeface="Calibri"/>
                <a:sym typeface="Montserrat Regular"/>
              </a:rPr>
              <a:t>of recycled water supplied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212B8C7-8E4B-4C2B-8F15-00BA8C085570}"/>
              </a:ext>
            </a:extLst>
          </p:cNvPr>
          <p:cNvCxnSpPr>
            <a:cxnSpLocks/>
          </p:cNvCxnSpPr>
          <p:nvPr/>
        </p:nvCxnSpPr>
        <p:spPr>
          <a:xfrm>
            <a:off x="9577801" y="4847384"/>
            <a:ext cx="0" cy="47470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E6E3F4A-858C-4FFE-917F-2EF54BCC6B79}"/>
              </a:ext>
            </a:extLst>
          </p:cNvPr>
          <p:cNvCxnSpPr>
            <a:cxnSpLocks/>
          </p:cNvCxnSpPr>
          <p:nvPr/>
        </p:nvCxnSpPr>
        <p:spPr>
          <a:xfrm flipH="1">
            <a:off x="9052891" y="4129777"/>
            <a:ext cx="287904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68880841-F4FF-4B4E-B07A-FD1BA279BEA8}"/>
              </a:ext>
            </a:extLst>
          </p:cNvPr>
          <p:cNvCxnSpPr>
            <a:cxnSpLocks/>
          </p:cNvCxnSpPr>
          <p:nvPr/>
        </p:nvCxnSpPr>
        <p:spPr>
          <a:xfrm flipH="1">
            <a:off x="9052891" y="4767952"/>
            <a:ext cx="287904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Graphic 106" descr="Leaky Tap with solid fill">
            <a:extLst>
              <a:ext uri="{FF2B5EF4-FFF2-40B4-BE49-F238E27FC236}">
                <a16:creationId xmlns:a16="http://schemas.microsoft.com/office/drawing/2014/main" id="{A68C6F74-C388-4E78-987B-2ADFE1032FE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52290" y="3616936"/>
            <a:ext cx="457200" cy="457200"/>
          </a:xfrm>
          <a:prstGeom prst="rect">
            <a:avLst/>
          </a:prstGeom>
        </p:spPr>
      </p:pic>
      <p:pic>
        <p:nvPicPr>
          <p:cNvPr id="108" name="Graphic 107" descr="Arrow circle outline">
            <a:extLst>
              <a:ext uri="{FF2B5EF4-FFF2-40B4-BE49-F238E27FC236}">
                <a16:creationId xmlns:a16="http://schemas.microsoft.com/office/drawing/2014/main" id="{9CF42461-6E9E-4B20-964A-248A53CE0D7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52290" y="4176430"/>
            <a:ext cx="457200" cy="457200"/>
          </a:xfrm>
          <a:prstGeom prst="rect">
            <a:avLst/>
          </a:prstGeom>
        </p:spPr>
      </p:pic>
      <p:pic>
        <p:nvPicPr>
          <p:cNvPr id="109" name="Graphic 108" descr="Sustainability with solid fill">
            <a:extLst>
              <a:ext uri="{FF2B5EF4-FFF2-40B4-BE49-F238E27FC236}">
                <a16:creationId xmlns:a16="http://schemas.microsoft.com/office/drawing/2014/main" id="{E60FE13B-0B38-4C71-8A26-B856C60493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76030" y="4849268"/>
            <a:ext cx="433461" cy="433461"/>
          </a:xfrm>
          <a:prstGeom prst="rect">
            <a:avLst/>
          </a:prstGeom>
        </p:spPr>
      </p:pic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7D427964-E5A9-461F-B62D-0BD74F05C276}"/>
              </a:ext>
            </a:extLst>
          </p:cNvPr>
          <p:cNvSpPr/>
          <p:nvPr/>
        </p:nvSpPr>
        <p:spPr>
          <a:xfrm rot="16200000">
            <a:off x="5877805" y="2878332"/>
            <a:ext cx="384373" cy="3219503"/>
          </a:xfrm>
          <a:custGeom>
            <a:avLst/>
            <a:gdLst>
              <a:gd name="connsiteX0" fmla="*/ 0 w 384373"/>
              <a:gd name="connsiteY0" fmla="*/ 4981586 h 5173772"/>
              <a:gd name="connsiteX1" fmla="*/ 1 w 384373"/>
              <a:gd name="connsiteY1" fmla="*/ 0 h 5173772"/>
              <a:gd name="connsiteX2" fmla="*/ 384373 w 384373"/>
              <a:gd name="connsiteY2" fmla="*/ 1 h 5173772"/>
              <a:gd name="connsiteX3" fmla="*/ 384371 w 384373"/>
              <a:gd name="connsiteY3" fmla="*/ 4981586 h 5173772"/>
              <a:gd name="connsiteX4" fmla="*/ 230917 w 384373"/>
              <a:gd name="connsiteY4" fmla="*/ 5169867 h 5173772"/>
              <a:gd name="connsiteX5" fmla="*/ 192186 w 384373"/>
              <a:gd name="connsiteY5" fmla="*/ 5173772 h 5173772"/>
              <a:gd name="connsiteX6" fmla="*/ 153454 w 384373"/>
              <a:gd name="connsiteY6" fmla="*/ 5169867 h 5173772"/>
              <a:gd name="connsiteX7" fmla="*/ 0 w 384373"/>
              <a:gd name="connsiteY7" fmla="*/ 4981586 h 517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4373" h="5173772">
                <a:moveTo>
                  <a:pt x="0" y="4981586"/>
                </a:moveTo>
                <a:lnTo>
                  <a:pt x="1" y="0"/>
                </a:lnTo>
                <a:lnTo>
                  <a:pt x="384373" y="1"/>
                </a:lnTo>
                <a:lnTo>
                  <a:pt x="384371" y="4981586"/>
                </a:lnTo>
                <a:cubicBezTo>
                  <a:pt x="384371" y="5074460"/>
                  <a:pt x="318493" y="5151947"/>
                  <a:pt x="230917" y="5169867"/>
                </a:cubicBezTo>
                <a:lnTo>
                  <a:pt x="192186" y="5173772"/>
                </a:lnTo>
                <a:lnTo>
                  <a:pt x="153454" y="5169867"/>
                </a:lnTo>
                <a:cubicBezTo>
                  <a:pt x="65878" y="5151947"/>
                  <a:pt x="0" y="5074460"/>
                  <a:pt x="0" y="4981586"/>
                </a:cubicBezTo>
                <a:close/>
              </a:path>
            </a:pathLst>
          </a:custGeom>
          <a:solidFill>
            <a:srgbClr val="416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AU">
              <a:solidFill>
                <a:schemeClr val="tx1"/>
              </a:solidFill>
              <a:latin typeface="Calibri"/>
              <a:sym typeface="Montserrat Regular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EC3BA1C-A304-4B3A-9362-F09AB59D7360}"/>
              </a:ext>
            </a:extLst>
          </p:cNvPr>
          <p:cNvSpPr txBox="1"/>
          <p:nvPr/>
        </p:nvSpPr>
        <p:spPr>
          <a:xfrm>
            <a:off x="5547548" y="4311905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AU" sz="1400" b="1" dirty="0">
                <a:solidFill>
                  <a:schemeClr val="bg1"/>
                </a:solidFill>
                <a:latin typeface="Calibri"/>
                <a:sym typeface="Montserrat Regular"/>
              </a:rPr>
              <a:t>Capital Investment</a:t>
            </a: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C643414C-7175-4042-8817-F21CC7B787BE}"/>
              </a:ext>
            </a:extLst>
          </p:cNvPr>
          <p:cNvSpPr/>
          <p:nvPr/>
        </p:nvSpPr>
        <p:spPr>
          <a:xfrm>
            <a:off x="4759746" y="4770983"/>
            <a:ext cx="3219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sz="2800" b="1">
                <a:latin typeface="Calibri"/>
                <a:sym typeface="Montserrat Regular"/>
              </a:rPr>
              <a:t>$1.5</a:t>
            </a:r>
            <a:r>
              <a:rPr lang="en-AU" b="1">
                <a:latin typeface="Calibri"/>
                <a:sym typeface="Montserrat Regular"/>
              </a:rPr>
              <a:t>bn over 5 years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83A9C381-B4BB-4D7C-8C92-FF31088083F5}"/>
              </a:ext>
            </a:extLst>
          </p:cNvPr>
          <p:cNvSpPr/>
          <p:nvPr/>
        </p:nvSpPr>
        <p:spPr>
          <a:xfrm>
            <a:off x="5146202" y="5275760"/>
            <a:ext cx="2830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AU" b="1">
                <a:latin typeface="Calibri"/>
                <a:sym typeface="Montserrat Regular"/>
              </a:rPr>
              <a:t>Over</a:t>
            </a:r>
            <a:r>
              <a:rPr lang="en-AU" sz="2800" b="1">
                <a:latin typeface="Calibri"/>
                <a:sym typeface="Montserrat Regular"/>
              </a:rPr>
              <a:t> 600 </a:t>
            </a:r>
            <a:r>
              <a:rPr lang="en-AU" b="1">
                <a:latin typeface="Calibri"/>
                <a:sym typeface="Montserrat Regular"/>
              </a:rPr>
              <a:t>investments</a:t>
            </a:r>
          </a:p>
        </p:txBody>
      </p:sp>
      <p:sp>
        <p:nvSpPr>
          <p:cNvPr id="114" name="Freeform 12">
            <a:extLst>
              <a:ext uri="{FF2B5EF4-FFF2-40B4-BE49-F238E27FC236}">
                <a16:creationId xmlns:a16="http://schemas.microsoft.com/office/drawing/2014/main" id="{3653C9DB-1750-4343-9B38-62D73CE8310D}"/>
              </a:ext>
            </a:extLst>
          </p:cNvPr>
          <p:cNvSpPr>
            <a:spLocks/>
          </p:cNvSpPr>
          <p:nvPr/>
        </p:nvSpPr>
        <p:spPr bwMode="auto">
          <a:xfrm>
            <a:off x="4844985" y="5370861"/>
            <a:ext cx="260350" cy="366711"/>
          </a:xfrm>
          <a:custGeom>
            <a:avLst/>
            <a:gdLst>
              <a:gd name="T0" fmla="*/ 130175 w 160"/>
              <a:gd name="T1" fmla="*/ 366712 h 225"/>
              <a:gd name="T2" fmla="*/ 0 w 160"/>
              <a:gd name="T3" fmla="*/ 233066 h 225"/>
              <a:gd name="T4" fmla="*/ 126921 w 160"/>
              <a:gd name="T5" fmla="*/ 0 h 225"/>
              <a:gd name="T6" fmla="*/ 260350 w 160"/>
              <a:gd name="T7" fmla="*/ 233066 h 225"/>
              <a:gd name="T8" fmla="*/ 130175 w 160"/>
              <a:gd name="T9" fmla="*/ 366712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0" h="225">
                <a:moveTo>
                  <a:pt x="80" y="225"/>
                </a:moveTo>
                <a:cubicBezTo>
                  <a:pt x="37" y="225"/>
                  <a:pt x="0" y="189"/>
                  <a:pt x="0" y="143"/>
                </a:cubicBezTo>
                <a:cubicBezTo>
                  <a:pt x="0" y="101"/>
                  <a:pt x="78" y="0"/>
                  <a:pt x="78" y="0"/>
                </a:cubicBezTo>
                <a:cubicBezTo>
                  <a:pt x="78" y="0"/>
                  <a:pt x="160" y="99"/>
                  <a:pt x="160" y="143"/>
                </a:cubicBezTo>
                <a:cubicBezTo>
                  <a:pt x="160" y="188"/>
                  <a:pt x="122" y="225"/>
                  <a:pt x="80" y="225"/>
                </a:cubicBezTo>
              </a:path>
            </a:pathLst>
          </a:custGeom>
          <a:solidFill>
            <a:srgbClr val="41627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AU">
              <a:latin typeface="Calibri"/>
              <a:sym typeface="Montserrat Regular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6AE8A4E-B9FD-4567-99C6-09FF270301C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0240" y="-24064"/>
            <a:ext cx="7811970" cy="700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0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915" y="444574"/>
            <a:ext cx="10801350" cy="570101"/>
          </a:xfrm>
        </p:spPr>
        <p:txBody>
          <a:bodyPr/>
          <a:lstStyle/>
          <a:p>
            <a:r>
              <a:rPr lang="en-US" dirty="0"/>
              <a:t>Drivers for Change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5887A7-1EE5-4082-8958-E823B4B4F9B5}"/>
              </a:ext>
            </a:extLst>
          </p:cNvPr>
          <p:cNvGrpSpPr/>
          <p:nvPr/>
        </p:nvGrpSpPr>
        <p:grpSpPr>
          <a:xfrm>
            <a:off x="728520" y="4599043"/>
            <a:ext cx="2938379" cy="2071658"/>
            <a:chOff x="3272911" y="4844872"/>
            <a:chExt cx="2938379" cy="20716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C4F0B8A-AE27-45BE-86CE-8045F4CFD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72911" y="4844872"/>
              <a:ext cx="2823090" cy="181895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176324-E2B6-4AC9-B962-34E16114F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5547" y="5850814"/>
              <a:ext cx="1375743" cy="1065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E794889-BB13-4345-A835-7DD4ABB50D8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62" y="1610214"/>
            <a:ext cx="1366958" cy="112318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E9BA2E1-DB10-462C-A8A3-25E2F96AF1EF}"/>
              </a:ext>
            </a:extLst>
          </p:cNvPr>
          <p:cNvGrpSpPr/>
          <p:nvPr/>
        </p:nvGrpSpPr>
        <p:grpSpPr>
          <a:xfrm>
            <a:off x="3414471" y="2849316"/>
            <a:ext cx="2681529" cy="1266440"/>
            <a:chOff x="321734" y="321733"/>
            <a:chExt cx="11548530" cy="5979074"/>
          </a:xfrm>
        </p:grpSpPr>
        <p:pic>
          <p:nvPicPr>
            <p:cNvPr id="9" name="Picture 8" descr="A picture containing store&#10;&#10;Description automatically generated">
              <a:extLst>
                <a:ext uri="{FF2B5EF4-FFF2-40B4-BE49-F238E27FC236}">
                  <a16:creationId xmlns:a16="http://schemas.microsoft.com/office/drawing/2014/main" id="{07E295BB-970D-41F0-905F-6FE4F079EE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321734" y="321733"/>
              <a:ext cx="3084025" cy="3021406"/>
            </a:xfrm>
            <a:prstGeom prst="rect">
              <a:avLst/>
            </a:prstGeom>
          </p:spPr>
        </p:pic>
        <p:pic>
          <p:nvPicPr>
            <p:cNvPr id="10" name="Picture 10">
              <a:extLst>
                <a:ext uri="{FF2B5EF4-FFF2-40B4-BE49-F238E27FC236}">
                  <a16:creationId xmlns:a16="http://schemas.microsoft.com/office/drawing/2014/main" id="{6720D8D2-2AC8-44FD-BD0B-FC37F10CD5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3"/>
            <a:stretch/>
          </p:blipFill>
          <p:spPr bwMode="auto">
            <a:xfrm>
              <a:off x="321734" y="3514854"/>
              <a:ext cx="3084025" cy="278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Brisbane Skytower - Hutchinson Builders">
              <a:extLst>
                <a:ext uri="{FF2B5EF4-FFF2-40B4-BE49-F238E27FC236}">
                  <a16:creationId xmlns:a16="http://schemas.microsoft.com/office/drawing/2014/main" id="{10E1FC46-01E7-40EB-A818-D4999C6117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flipH="1">
              <a:off x="3598286" y="321733"/>
              <a:ext cx="4043250" cy="5979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Residential Civil Construction Project | Aura - Sunshine Coast">
              <a:extLst>
                <a:ext uri="{FF2B5EF4-FFF2-40B4-BE49-F238E27FC236}">
                  <a16:creationId xmlns:a16="http://schemas.microsoft.com/office/drawing/2014/main" id="{1C9D061A-C637-430B-A9F2-ADDE7091E4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34063" y="321733"/>
              <a:ext cx="4036201" cy="5979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C7D91E-B6FA-4219-93FD-3ED16C27F3DE}"/>
              </a:ext>
            </a:extLst>
          </p:cNvPr>
          <p:cNvSpPr/>
          <p:nvPr/>
        </p:nvSpPr>
        <p:spPr>
          <a:xfrm>
            <a:off x="3908513" y="2251910"/>
            <a:ext cx="1609849" cy="502636"/>
          </a:xfrm>
          <a:custGeom>
            <a:avLst/>
            <a:gdLst>
              <a:gd name="connsiteX0" fmla="*/ 0 w 3276687"/>
              <a:gd name="connsiteY0" fmla="*/ 163834 h 1638343"/>
              <a:gd name="connsiteX1" fmla="*/ 163834 w 3276687"/>
              <a:gd name="connsiteY1" fmla="*/ 0 h 1638343"/>
              <a:gd name="connsiteX2" fmla="*/ 3112853 w 3276687"/>
              <a:gd name="connsiteY2" fmla="*/ 0 h 1638343"/>
              <a:gd name="connsiteX3" fmla="*/ 3276687 w 3276687"/>
              <a:gd name="connsiteY3" fmla="*/ 163834 h 1638343"/>
              <a:gd name="connsiteX4" fmla="*/ 3276687 w 3276687"/>
              <a:gd name="connsiteY4" fmla="*/ 1474509 h 1638343"/>
              <a:gd name="connsiteX5" fmla="*/ 3112853 w 3276687"/>
              <a:gd name="connsiteY5" fmla="*/ 1638343 h 1638343"/>
              <a:gd name="connsiteX6" fmla="*/ 163834 w 3276687"/>
              <a:gd name="connsiteY6" fmla="*/ 1638343 h 1638343"/>
              <a:gd name="connsiteX7" fmla="*/ 0 w 3276687"/>
              <a:gd name="connsiteY7" fmla="*/ 1474509 h 1638343"/>
              <a:gd name="connsiteX8" fmla="*/ 0 w 3276687"/>
              <a:gd name="connsiteY8" fmla="*/ 163834 h 16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87" h="1638343">
                <a:moveTo>
                  <a:pt x="0" y="163834"/>
                </a:moveTo>
                <a:cubicBezTo>
                  <a:pt x="0" y="73351"/>
                  <a:pt x="73351" y="0"/>
                  <a:pt x="163834" y="0"/>
                </a:cubicBezTo>
                <a:lnTo>
                  <a:pt x="3112853" y="0"/>
                </a:lnTo>
                <a:cubicBezTo>
                  <a:pt x="3203336" y="0"/>
                  <a:pt x="3276687" y="73351"/>
                  <a:pt x="3276687" y="163834"/>
                </a:cubicBezTo>
                <a:lnTo>
                  <a:pt x="3276687" y="1474509"/>
                </a:lnTo>
                <a:cubicBezTo>
                  <a:pt x="3276687" y="1564992"/>
                  <a:pt x="3203336" y="1638343"/>
                  <a:pt x="3112853" y="1638343"/>
                </a:cubicBezTo>
                <a:lnTo>
                  <a:pt x="163834" y="1638343"/>
                </a:lnTo>
                <a:cubicBezTo>
                  <a:pt x="73351" y="1638343"/>
                  <a:pt x="0" y="1564992"/>
                  <a:pt x="0" y="1474509"/>
                </a:cubicBezTo>
                <a:lnTo>
                  <a:pt x="0" y="163834"/>
                </a:lnTo>
                <a:close/>
              </a:path>
            </a:pathLst>
          </a:custGeom>
          <a:solidFill>
            <a:srgbClr val="FFFFFF">
              <a:alpha val="8196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985" tIns="83985" rIns="47985" bIns="8398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Growth and urban form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C6FE848-758C-4658-80B0-A3FD73B979D8}"/>
              </a:ext>
            </a:extLst>
          </p:cNvPr>
          <p:cNvSpPr/>
          <p:nvPr/>
        </p:nvSpPr>
        <p:spPr>
          <a:xfrm>
            <a:off x="3691904" y="5202752"/>
            <a:ext cx="1609849" cy="611540"/>
          </a:xfrm>
          <a:custGeom>
            <a:avLst/>
            <a:gdLst>
              <a:gd name="connsiteX0" fmla="*/ 0 w 3276687"/>
              <a:gd name="connsiteY0" fmla="*/ 163834 h 1638343"/>
              <a:gd name="connsiteX1" fmla="*/ 163834 w 3276687"/>
              <a:gd name="connsiteY1" fmla="*/ 0 h 1638343"/>
              <a:gd name="connsiteX2" fmla="*/ 3112853 w 3276687"/>
              <a:gd name="connsiteY2" fmla="*/ 0 h 1638343"/>
              <a:gd name="connsiteX3" fmla="*/ 3276687 w 3276687"/>
              <a:gd name="connsiteY3" fmla="*/ 163834 h 1638343"/>
              <a:gd name="connsiteX4" fmla="*/ 3276687 w 3276687"/>
              <a:gd name="connsiteY4" fmla="*/ 1474509 h 1638343"/>
              <a:gd name="connsiteX5" fmla="*/ 3112853 w 3276687"/>
              <a:gd name="connsiteY5" fmla="*/ 1638343 h 1638343"/>
              <a:gd name="connsiteX6" fmla="*/ 163834 w 3276687"/>
              <a:gd name="connsiteY6" fmla="*/ 1638343 h 1638343"/>
              <a:gd name="connsiteX7" fmla="*/ 0 w 3276687"/>
              <a:gd name="connsiteY7" fmla="*/ 1474509 h 1638343"/>
              <a:gd name="connsiteX8" fmla="*/ 0 w 3276687"/>
              <a:gd name="connsiteY8" fmla="*/ 163834 h 16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87" h="1638343">
                <a:moveTo>
                  <a:pt x="0" y="163834"/>
                </a:moveTo>
                <a:cubicBezTo>
                  <a:pt x="0" y="73351"/>
                  <a:pt x="73351" y="0"/>
                  <a:pt x="163834" y="0"/>
                </a:cubicBezTo>
                <a:lnTo>
                  <a:pt x="3112853" y="0"/>
                </a:lnTo>
                <a:cubicBezTo>
                  <a:pt x="3203336" y="0"/>
                  <a:pt x="3276687" y="73351"/>
                  <a:pt x="3276687" y="163834"/>
                </a:cubicBezTo>
                <a:lnTo>
                  <a:pt x="3276687" y="1474509"/>
                </a:lnTo>
                <a:cubicBezTo>
                  <a:pt x="3276687" y="1564992"/>
                  <a:pt x="3203336" y="1638343"/>
                  <a:pt x="3112853" y="1638343"/>
                </a:cubicBezTo>
                <a:lnTo>
                  <a:pt x="163834" y="1638343"/>
                </a:lnTo>
                <a:cubicBezTo>
                  <a:pt x="73351" y="1638343"/>
                  <a:pt x="0" y="1564992"/>
                  <a:pt x="0" y="1474509"/>
                </a:cubicBezTo>
                <a:lnTo>
                  <a:pt x="0" y="163834"/>
                </a:lnTo>
                <a:close/>
              </a:path>
            </a:pathLst>
          </a:custGeom>
          <a:solidFill>
            <a:srgbClr val="FFFFFF">
              <a:alpha val="8196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985" tIns="83985" rIns="47985" bIns="8398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cost pressures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02E743-C49C-4DD7-9766-DF52C1A1AD41}"/>
              </a:ext>
            </a:extLst>
          </p:cNvPr>
          <p:cNvGrpSpPr/>
          <p:nvPr/>
        </p:nvGrpSpPr>
        <p:grpSpPr>
          <a:xfrm>
            <a:off x="7150821" y="4397938"/>
            <a:ext cx="2501605" cy="1354865"/>
            <a:chOff x="700320" y="772610"/>
            <a:chExt cx="10131827" cy="54873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2B82341-37A3-4E78-8E0F-B1A64435B8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0320" y="1378137"/>
              <a:ext cx="6999492" cy="41157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7E83A8-E80E-4E99-9B8C-BAC1A54E7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512"/>
            <a:stretch/>
          </p:blipFill>
          <p:spPr>
            <a:xfrm>
              <a:off x="7762129" y="772610"/>
              <a:ext cx="2446511" cy="2127539"/>
            </a:xfrm>
            <a:prstGeom prst="rect">
              <a:avLst/>
            </a:prstGeom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39311D18-2C4E-430D-A7AD-51DC005500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801087" y="3048125"/>
              <a:ext cx="3031060" cy="1532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 descr="A picture containing vegetable, plant&#10;&#10;Description automatically generated">
              <a:extLst>
                <a:ext uri="{FF2B5EF4-FFF2-40B4-BE49-F238E27FC236}">
                  <a16:creationId xmlns:a16="http://schemas.microsoft.com/office/drawing/2014/main" id="{EAC7A5E2-CD2C-4137-81A0-5F9B8A438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01087" y="4727856"/>
              <a:ext cx="2798416" cy="1532134"/>
            </a:xfrm>
            <a:prstGeom prst="rect">
              <a:avLst/>
            </a:prstGeom>
          </p:spPr>
        </p:pic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5F034F1-279E-4334-A8C5-6EED293B525E}"/>
              </a:ext>
            </a:extLst>
          </p:cNvPr>
          <p:cNvSpPr/>
          <p:nvPr/>
        </p:nvSpPr>
        <p:spPr>
          <a:xfrm>
            <a:off x="9677431" y="4897320"/>
            <a:ext cx="2031001" cy="503202"/>
          </a:xfrm>
          <a:custGeom>
            <a:avLst/>
            <a:gdLst>
              <a:gd name="connsiteX0" fmla="*/ 0 w 3276687"/>
              <a:gd name="connsiteY0" fmla="*/ 163834 h 1638343"/>
              <a:gd name="connsiteX1" fmla="*/ 163834 w 3276687"/>
              <a:gd name="connsiteY1" fmla="*/ 0 h 1638343"/>
              <a:gd name="connsiteX2" fmla="*/ 3112853 w 3276687"/>
              <a:gd name="connsiteY2" fmla="*/ 0 h 1638343"/>
              <a:gd name="connsiteX3" fmla="*/ 3276687 w 3276687"/>
              <a:gd name="connsiteY3" fmla="*/ 163834 h 1638343"/>
              <a:gd name="connsiteX4" fmla="*/ 3276687 w 3276687"/>
              <a:gd name="connsiteY4" fmla="*/ 1474509 h 1638343"/>
              <a:gd name="connsiteX5" fmla="*/ 3112853 w 3276687"/>
              <a:gd name="connsiteY5" fmla="*/ 1638343 h 1638343"/>
              <a:gd name="connsiteX6" fmla="*/ 163834 w 3276687"/>
              <a:gd name="connsiteY6" fmla="*/ 1638343 h 1638343"/>
              <a:gd name="connsiteX7" fmla="*/ 0 w 3276687"/>
              <a:gd name="connsiteY7" fmla="*/ 1474509 h 1638343"/>
              <a:gd name="connsiteX8" fmla="*/ 0 w 3276687"/>
              <a:gd name="connsiteY8" fmla="*/ 163834 h 16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87" h="1638343">
                <a:moveTo>
                  <a:pt x="0" y="163834"/>
                </a:moveTo>
                <a:cubicBezTo>
                  <a:pt x="0" y="73351"/>
                  <a:pt x="73351" y="0"/>
                  <a:pt x="163834" y="0"/>
                </a:cubicBezTo>
                <a:lnTo>
                  <a:pt x="3112853" y="0"/>
                </a:lnTo>
                <a:cubicBezTo>
                  <a:pt x="3203336" y="0"/>
                  <a:pt x="3276687" y="73351"/>
                  <a:pt x="3276687" y="163834"/>
                </a:cubicBezTo>
                <a:lnTo>
                  <a:pt x="3276687" y="1474509"/>
                </a:lnTo>
                <a:cubicBezTo>
                  <a:pt x="3276687" y="1564992"/>
                  <a:pt x="3203336" y="1638343"/>
                  <a:pt x="3112853" y="1638343"/>
                </a:cubicBezTo>
                <a:lnTo>
                  <a:pt x="163834" y="1638343"/>
                </a:lnTo>
                <a:cubicBezTo>
                  <a:pt x="73351" y="1638343"/>
                  <a:pt x="0" y="1564992"/>
                  <a:pt x="0" y="1474509"/>
                </a:cubicBezTo>
                <a:lnTo>
                  <a:pt x="0" y="163834"/>
                </a:lnTo>
                <a:close/>
              </a:path>
            </a:pathLst>
          </a:custGeom>
          <a:solidFill>
            <a:srgbClr val="FFFFFF">
              <a:alpha val="8196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985" tIns="83985" rIns="47985" bIns="8398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Water cycles &amp; circular economies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7512FE9-1737-4462-8C0A-D995EBE9B767}"/>
              </a:ext>
            </a:extLst>
          </p:cNvPr>
          <p:cNvSpPr/>
          <p:nvPr/>
        </p:nvSpPr>
        <p:spPr>
          <a:xfrm>
            <a:off x="7952116" y="3383619"/>
            <a:ext cx="2072901" cy="525301"/>
          </a:xfrm>
          <a:custGeom>
            <a:avLst/>
            <a:gdLst>
              <a:gd name="connsiteX0" fmla="*/ 0 w 3276687"/>
              <a:gd name="connsiteY0" fmla="*/ 163834 h 1638343"/>
              <a:gd name="connsiteX1" fmla="*/ 163834 w 3276687"/>
              <a:gd name="connsiteY1" fmla="*/ 0 h 1638343"/>
              <a:gd name="connsiteX2" fmla="*/ 3112853 w 3276687"/>
              <a:gd name="connsiteY2" fmla="*/ 0 h 1638343"/>
              <a:gd name="connsiteX3" fmla="*/ 3276687 w 3276687"/>
              <a:gd name="connsiteY3" fmla="*/ 163834 h 1638343"/>
              <a:gd name="connsiteX4" fmla="*/ 3276687 w 3276687"/>
              <a:gd name="connsiteY4" fmla="*/ 1474509 h 1638343"/>
              <a:gd name="connsiteX5" fmla="*/ 3112853 w 3276687"/>
              <a:gd name="connsiteY5" fmla="*/ 1638343 h 1638343"/>
              <a:gd name="connsiteX6" fmla="*/ 163834 w 3276687"/>
              <a:gd name="connsiteY6" fmla="*/ 1638343 h 1638343"/>
              <a:gd name="connsiteX7" fmla="*/ 0 w 3276687"/>
              <a:gd name="connsiteY7" fmla="*/ 1474509 h 1638343"/>
              <a:gd name="connsiteX8" fmla="*/ 0 w 3276687"/>
              <a:gd name="connsiteY8" fmla="*/ 163834 h 16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87" h="1638343">
                <a:moveTo>
                  <a:pt x="0" y="163834"/>
                </a:moveTo>
                <a:cubicBezTo>
                  <a:pt x="0" y="73351"/>
                  <a:pt x="73351" y="0"/>
                  <a:pt x="163834" y="0"/>
                </a:cubicBezTo>
                <a:lnTo>
                  <a:pt x="3112853" y="0"/>
                </a:lnTo>
                <a:cubicBezTo>
                  <a:pt x="3203336" y="0"/>
                  <a:pt x="3276687" y="73351"/>
                  <a:pt x="3276687" y="163834"/>
                </a:cubicBezTo>
                <a:lnTo>
                  <a:pt x="3276687" y="1474509"/>
                </a:lnTo>
                <a:cubicBezTo>
                  <a:pt x="3276687" y="1564992"/>
                  <a:pt x="3203336" y="1638343"/>
                  <a:pt x="3112853" y="1638343"/>
                </a:cubicBezTo>
                <a:lnTo>
                  <a:pt x="163834" y="1638343"/>
                </a:lnTo>
                <a:cubicBezTo>
                  <a:pt x="73351" y="1638343"/>
                  <a:pt x="0" y="1564992"/>
                  <a:pt x="0" y="1474509"/>
                </a:cubicBezTo>
                <a:lnTo>
                  <a:pt x="0" y="163834"/>
                </a:lnTo>
                <a:close/>
              </a:path>
            </a:pathLst>
          </a:custGeom>
          <a:solidFill>
            <a:srgbClr val="FFFFFF">
              <a:alpha val="8196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985" tIns="83985" rIns="47985" bIns="8398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customer expectations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7D8C21E-1815-4A6A-8567-6FF94634F821}"/>
              </a:ext>
            </a:extLst>
          </p:cNvPr>
          <p:cNvSpPr/>
          <p:nvPr/>
        </p:nvSpPr>
        <p:spPr>
          <a:xfrm>
            <a:off x="648737" y="2821979"/>
            <a:ext cx="2227607" cy="463003"/>
          </a:xfrm>
          <a:custGeom>
            <a:avLst/>
            <a:gdLst>
              <a:gd name="connsiteX0" fmla="*/ 0 w 3276687"/>
              <a:gd name="connsiteY0" fmla="*/ 163834 h 1638343"/>
              <a:gd name="connsiteX1" fmla="*/ 163834 w 3276687"/>
              <a:gd name="connsiteY1" fmla="*/ 0 h 1638343"/>
              <a:gd name="connsiteX2" fmla="*/ 3112853 w 3276687"/>
              <a:gd name="connsiteY2" fmla="*/ 0 h 1638343"/>
              <a:gd name="connsiteX3" fmla="*/ 3276687 w 3276687"/>
              <a:gd name="connsiteY3" fmla="*/ 163834 h 1638343"/>
              <a:gd name="connsiteX4" fmla="*/ 3276687 w 3276687"/>
              <a:gd name="connsiteY4" fmla="*/ 1474509 h 1638343"/>
              <a:gd name="connsiteX5" fmla="*/ 3112853 w 3276687"/>
              <a:gd name="connsiteY5" fmla="*/ 1638343 h 1638343"/>
              <a:gd name="connsiteX6" fmla="*/ 163834 w 3276687"/>
              <a:gd name="connsiteY6" fmla="*/ 1638343 h 1638343"/>
              <a:gd name="connsiteX7" fmla="*/ 0 w 3276687"/>
              <a:gd name="connsiteY7" fmla="*/ 1474509 h 1638343"/>
              <a:gd name="connsiteX8" fmla="*/ 0 w 3276687"/>
              <a:gd name="connsiteY8" fmla="*/ 163834 h 16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87" h="1638343">
                <a:moveTo>
                  <a:pt x="0" y="163834"/>
                </a:moveTo>
                <a:cubicBezTo>
                  <a:pt x="0" y="73351"/>
                  <a:pt x="73351" y="0"/>
                  <a:pt x="163834" y="0"/>
                </a:cubicBezTo>
                <a:lnTo>
                  <a:pt x="3112853" y="0"/>
                </a:lnTo>
                <a:cubicBezTo>
                  <a:pt x="3203336" y="0"/>
                  <a:pt x="3276687" y="73351"/>
                  <a:pt x="3276687" y="163834"/>
                </a:cubicBezTo>
                <a:lnTo>
                  <a:pt x="3276687" y="1474509"/>
                </a:lnTo>
                <a:cubicBezTo>
                  <a:pt x="3276687" y="1564992"/>
                  <a:pt x="3203336" y="1638343"/>
                  <a:pt x="3112853" y="1638343"/>
                </a:cubicBezTo>
                <a:lnTo>
                  <a:pt x="163834" y="1638343"/>
                </a:lnTo>
                <a:cubicBezTo>
                  <a:pt x="73351" y="1638343"/>
                  <a:pt x="0" y="1564992"/>
                  <a:pt x="0" y="1474509"/>
                </a:cubicBezTo>
                <a:lnTo>
                  <a:pt x="0" y="163834"/>
                </a:lnTo>
                <a:close/>
              </a:path>
            </a:pathLst>
          </a:custGeom>
          <a:solidFill>
            <a:srgbClr val="FFFFFF">
              <a:alpha val="8196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985" tIns="83985" rIns="47985" bIns="8398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Increasing asset renewal investment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ABD101-024C-4937-92A5-ED38F6286BA2}"/>
              </a:ext>
            </a:extLst>
          </p:cNvPr>
          <p:cNvSpPr/>
          <p:nvPr/>
        </p:nvSpPr>
        <p:spPr>
          <a:xfrm>
            <a:off x="7209183" y="992741"/>
            <a:ext cx="1319510" cy="1047191"/>
          </a:xfrm>
          <a:custGeom>
            <a:avLst/>
            <a:gdLst>
              <a:gd name="connsiteX0" fmla="*/ 0 w 3276687"/>
              <a:gd name="connsiteY0" fmla="*/ 163834 h 1638343"/>
              <a:gd name="connsiteX1" fmla="*/ 163834 w 3276687"/>
              <a:gd name="connsiteY1" fmla="*/ 0 h 1638343"/>
              <a:gd name="connsiteX2" fmla="*/ 3112853 w 3276687"/>
              <a:gd name="connsiteY2" fmla="*/ 0 h 1638343"/>
              <a:gd name="connsiteX3" fmla="*/ 3276687 w 3276687"/>
              <a:gd name="connsiteY3" fmla="*/ 163834 h 1638343"/>
              <a:gd name="connsiteX4" fmla="*/ 3276687 w 3276687"/>
              <a:gd name="connsiteY4" fmla="*/ 1474509 h 1638343"/>
              <a:gd name="connsiteX5" fmla="*/ 3112853 w 3276687"/>
              <a:gd name="connsiteY5" fmla="*/ 1638343 h 1638343"/>
              <a:gd name="connsiteX6" fmla="*/ 163834 w 3276687"/>
              <a:gd name="connsiteY6" fmla="*/ 1638343 h 1638343"/>
              <a:gd name="connsiteX7" fmla="*/ 0 w 3276687"/>
              <a:gd name="connsiteY7" fmla="*/ 1474509 h 1638343"/>
              <a:gd name="connsiteX8" fmla="*/ 0 w 3276687"/>
              <a:gd name="connsiteY8" fmla="*/ 163834 h 16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87" h="1638343">
                <a:moveTo>
                  <a:pt x="0" y="163834"/>
                </a:moveTo>
                <a:cubicBezTo>
                  <a:pt x="0" y="73351"/>
                  <a:pt x="73351" y="0"/>
                  <a:pt x="163834" y="0"/>
                </a:cubicBezTo>
                <a:lnTo>
                  <a:pt x="3112853" y="0"/>
                </a:lnTo>
                <a:cubicBezTo>
                  <a:pt x="3203336" y="0"/>
                  <a:pt x="3276687" y="73351"/>
                  <a:pt x="3276687" y="163834"/>
                </a:cubicBezTo>
                <a:lnTo>
                  <a:pt x="3276687" y="1474509"/>
                </a:lnTo>
                <a:cubicBezTo>
                  <a:pt x="3276687" y="1564992"/>
                  <a:pt x="3203336" y="1638343"/>
                  <a:pt x="3112853" y="1638343"/>
                </a:cubicBezTo>
                <a:lnTo>
                  <a:pt x="163834" y="1638343"/>
                </a:lnTo>
                <a:cubicBezTo>
                  <a:pt x="73351" y="1638343"/>
                  <a:pt x="0" y="1564992"/>
                  <a:pt x="0" y="1474509"/>
                </a:cubicBezTo>
                <a:lnTo>
                  <a:pt x="0" y="163834"/>
                </a:lnTo>
                <a:close/>
              </a:path>
            </a:pathLst>
          </a:custGeom>
          <a:solidFill>
            <a:srgbClr val="FFFFFF">
              <a:alpha val="8196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985" tIns="83985" rIns="47985" bIns="8398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Climate change and net zero 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BED4FD4-23AC-4EBE-A007-25C7CDE64BDF}"/>
              </a:ext>
            </a:extLst>
          </p:cNvPr>
          <p:cNvGrpSpPr/>
          <p:nvPr/>
        </p:nvGrpSpPr>
        <p:grpSpPr>
          <a:xfrm>
            <a:off x="10527031" y="2814276"/>
            <a:ext cx="1308190" cy="1450290"/>
            <a:chOff x="4571982" y="3818488"/>
            <a:chExt cx="2625133" cy="2910283"/>
          </a:xfrm>
        </p:grpSpPr>
        <p:pic>
          <p:nvPicPr>
            <p:cNvPr id="31" name="Picture 4" descr="Microsoft Teams will show 49 video call participants, matching Zoom |  VentureBeat">
              <a:extLst>
                <a:ext uri="{FF2B5EF4-FFF2-40B4-BE49-F238E27FC236}">
                  <a16:creationId xmlns:a16="http://schemas.microsoft.com/office/drawing/2014/main" id="{3301A6FF-36F4-49CA-BCD9-8209DE31F3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1982" y="5145959"/>
              <a:ext cx="2625133" cy="1572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Here Comes Z: Strategies To Engage A New Generation Of College Students -  eLearning Industry">
              <a:extLst>
                <a:ext uri="{FF2B5EF4-FFF2-40B4-BE49-F238E27FC236}">
                  <a16:creationId xmlns:a16="http://schemas.microsoft.com/office/drawing/2014/main" id="{1CAAB879-CB96-4043-84E5-E17BC95CDC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903"/>
            <a:stretch/>
          </p:blipFill>
          <p:spPr bwMode="auto">
            <a:xfrm rot="5400000">
              <a:off x="6008017" y="3974148"/>
              <a:ext cx="1318704" cy="100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Smart control centres - SUEZ Group">
              <a:extLst>
                <a:ext uri="{FF2B5EF4-FFF2-40B4-BE49-F238E27FC236}">
                  <a16:creationId xmlns:a16="http://schemas.microsoft.com/office/drawing/2014/main" id="{DAC21769-9E30-435B-BBC7-FDBA2A3C2F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1983" y="3818488"/>
              <a:ext cx="1591693" cy="2006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E3BFABE-6110-4B84-9D82-BDB7D953E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1983" y="5840190"/>
              <a:ext cx="1583548" cy="888581"/>
            </a:xfrm>
            <a:prstGeom prst="rect">
              <a:avLst/>
            </a:prstGeom>
          </p:spPr>
        </p:pic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2C88917-F95C-42EE-B216-64D29ADD19A2}"/>
              </a:ext>
            </a:extLst>
          </p:cNvPr>
          <p:cNvSpPr/>
          <p:nvPr/>
        </p:nvSpPr>
        <p:spPr>
          <a:xfrm>
            <a:off x="10248006" y="2454200"/>
            <a:ext cx="1866239" cy="320013"/>
          </a:xfrm>
          <a:custGeom>
            <a:avLst/>
            <a:gdLst>
              <a:gd name="connsiteX0" fmla="*/ 0 w 3276687"/>
              <a:gd name="connsiteY0" fmla="*/ 163834 h 1638343"/>
              <a:gd name="connsiteX1" fmla="*/ 163834 w 3276687"/>
              <a:gd name="connsiteY1" fmla="*/ 0 h 1638343"/>
              <a:gd name="connsiteX2" fmla="*/ 3112853 w 3276687"/>
              <a:gd name="connsiteY2" fmla="*/ 0 h 1638343"/>
              <a:gd name="connsiteX3" fmla="*/ 3276687 w 3276687"/>
              <a:gd name="connsiteY3" fmla="*/ 163834 h 1638343"/>
              <a:gd name="connsiteX4" fmla="*/ 3276687 w 3276687"/>
              <a:gd name="connsiteY4" fmla="*/ 1474509 h 1638343"/>
              <a:gd name="connsiteX5" fmla="*/ 3112853 w 3276687"/>
              <a:gd name="connsiteY5" fmla="*/ 1638343 h 1638343"/>
              <a:gd name="connsiteX6" fmla="*/ 163834 w 3276687"/>
              <a:gd name="connsiteY6" fmla="*/ 1638343 h 1638343"/>
              <a:gd name="connsiteX7" fmla="*/ 0 w 3276687"/>
              <a:gd name="connsiteY7" fmla="*/ 1474509 h 1638343"/>
              <a:gd name="connsiteX8" fmla="*/ 0 w 3276687"/>
              <a:gd name="connsiteY8" fmla="*/ 163834 h 163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6687" h="1638343">
                <a:moveTo>
                  <a:pt x="0" y="163834"/>
                </a:moveTo>
                <a:cubicBezTo>
                  <a:pt x="0" y="73351"/>
                  <a:pt x="73351" y="0"/>
                  <a:pt x="163834" y="0"/>
                </a:cubicBezTo>
                <a:lnTo>
                  <a:pt x="3112853" y="0"/>
                </a:lnTo>
                <a:cubicBezTo>
                  <a:pt x="3203336" y="0"/>
                  <a:pt x="3276687" y="73351"/>
                  <a:pt x="3276687" y="163834"/>
                </a:cubicBezTo>
                <a:lnTo>
                  <a:pt x="3276687" y="1474509"/>
                </a:lnTo>
                <a:cubicBezTo>
                  <a:pt x="3276687" y="1564992"/>
                  <a:pt x="3203336" y="1638343"/>
                  <a:pt x="3112853" y="1638343"/>
                </a:cubicBezTo>
                <a:lnTo>
                  <a:pt x="163834" y="1638343"/>
                </a:lnTo>
                <a:cubicBezTo>
                  <a:pt x="73351" y="1638343"/>
                  <a:pt x="0" y="1564992"/>
                  <a:pt x="0" y="1474509"/>
                </a:cubicBezTo>
                <a:lnTo>
                  <a:pt x="0" y="163834"/>
                </a:lnTo>
                <a:close/>
              </a:path>
            </a:pathLst>
          </a:custGeom>
          <a:solidFill>
            <a:srgbClr val="FFFFFF">
              <a:alpha val="8196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3985" tIns="83985" rIns="47985" bIns="83985" numCol="1" spcCol="1270" anchor="ctr" anchorCtr="0">
            <a:noAutofit/>
          </a:bodyPr>
          <a:lstStyle/>
          <a:p>
            <a:pPr marL="0" marR="0" lvl="0" indent="0" algn="ctr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hueOff val="0"/>
                    <a:satOff val="0"/>
                    <a:lumOff val="0"/>
                    <a:alphaOff val="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Connectivity</a:t>
            </a: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46E5A4-E6DB-4651-8953-131889237171}"/>
              </a:ext>
            </a:extLst>
          </p:cNvPr>
          <p:cNvGrpSpPr/>
          <p:nvPr/>
        </p:nvGrpSpPr>
        <p:grpSpPr>
          <a:xfrm>
            <a:off x="8614627" y="491868"/>
            <a:ext cx="1327212" cy="2048935"/>
            <a:chOff x="366075" y="2752932"/>
            <a:chExt cx="2800026" cy="4431409"/>
          </a:xfrm>
        </p:grpSpPr>
        <p:pic>
          <p:nvPicPr>
            <p:cNvPr id="37" name="Picture 2" descr="View over dry earth and a low level of water in a dam">
              <a:extLst>
                <a:ext uri="{FF2B5EF4-FFF2-40B4-BE49-F238E27FC236}">
                  <a16:creationId xmlns:a16="http://schemas.microsoft.com/office/drawing/2014/main" id="{504F8CBD-C114-4E11-A438-96D85C942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2322" y="4185754"/>
              <a:ext cx="2135253" cy="1073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55B6D33-276C-40BE-9570-229DF44370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55" t="731" r="17539" b="43520"/>
            <a:stretch/>
          </p:blipFill>
          <p:spPr>
            <a:xfrm>
              <a:off x="390446" y="5304670"/>
              <a:ext cx="1423839" cy="505469"/>
            </a:xfrm>
            <a:prstGeom prst="rect">
              <a:avLst/>
            </a:prstGeom>
          </p:spPr>
        </p:pic>
        <p:pic>
          <p:nvPicPr>
            <p:cNvPr id="39" name="Picture 4" descr="Storm nears Brisbane">
              <a:extLst>
                <a:ext uri="{FF2B5EF4-FFF2-40B4-BE49-F238E27FC236}">
                  <a16:creationId xmlns:a16="http://schemas.microsoft.com/office/drawing/2014/main" id="{45451D37-85FF-4813-981D-1B81E92E07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7964" y="3651553"/>
              <a:ext cx="1391890" cy="2675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981498A-A720-4C69-A8A9-54CDBB5371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6075" y="5854727"/>
              <a:ext cx="2783779" cy="1329614"/>
            </a:xfrm>
            <a:prstGeom prst="rect">
              <a:avLst/>
            </a:prstGeom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58D6F1C9-3E90-4C1C-8607-BF4A2B4E28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2322" y="2752932"/>
              <a:ext cx="2783779" cy="1399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D6EE2D75-26C9-408F-A5C8-CF626777D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4749" y="-72866"/>
            <a:ext cx="5727251" cy="70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F1C8D403-3F34-48D3-BFF3-442532A88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80973" y="-72866"/>
            <a:ext cx="6544467" cy="70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52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E9467DD8-4B5B-4CE7-9242-837239594B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867"/>
          <a:stretch/>
        </p:blipFill>
        <p:spPr>
          <a:xfrm>
            <a:off x="-76833" y="0"/>
            <a:ext cx="12268833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558" y="431869"/>
            <a:ext cx="9391183" cy="570101"/>
          </a:xfrm>
        </p:spPr>
        <p:txBody>
          <a:bodyPr/>
          <a:lstStyle/>
          <a:p>
            <a:r>
              <a:rPr lang="en-US" dirty="0"/>
              <a:t>Program Management Approach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600CEF8-D980-4470-9EBA-BF92ED7475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4471"/>
            <a:ext cx="5917110" cy="398605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20396EF-9102-4290-B76C-713CBFAA3A2E}"/>
              </a:ext>
            </a:extLst>
          </p:cNvPr>
          <p:cNvSpPr txBox="1"/>
          <p:nvPr/>
        </p:nvSpPr>
        <p:spPr>
          <a:xfrm>
            <a:off x="6306655" y="1847967"/>
            <a:ext cx="52578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An Integrated Future State - a ‘Left Shift’ </a:t>
            </a:r>
            <a:endParaRPr lang="en-A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5F037D-A869-41B8-8D16-8B53AEFACD5E}"/>
              </a:ext>
            </a:extLst>
          </p:cNvPr>
          <p:cNvSpPr txBox="1"/>
          <p:nvPr/>
        </p:nvSpPr>
        <p:spPr>
          <a:xfrm>
            <a:off x="6274893" y="2481025"/>
            <a:ext cx="60334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dirty="0"/>
              <a:t>A reshaping of Pre-Market activities to form an integrated Investment Solutions and Development structure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DF858D-A6D7-4FDF-8D88-B469E6507D37}"/>
              </a:ext>
            </a:extLst>
          </p:cNvPr>
          <p:cNvSpPr txBox="1"/>
          <p:nvPr/>
        </p:nvSpPr>
        <p:spPr>
          <a:xfrm>
            <a:off x="6245742" y="3391082"/>
            <a:ext cx="58494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dirty="0"/>
              <a:t>Enhancing the Program Management Office (PMO)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99460D-8EDA-4B19-A5AB-C7EDD4D8B278}"/>
              </a:ext>
            </a:extLst>
          </p:cNvPr>
          <p:cNvSpPr txBox="1"/>
          <p:nvPr/>
        </p:nvSpPr>
        <p:spPr>
          <a:xfrm>
            <a:off x="6279796" y="4024140"/>
            <a:ext cx="5849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dirty="0"/>
              <a:t>Aligning the business to our customers – a regional catchment capital delivery approach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DBBA557-FF06-4AA8-A123-805CBED16B3B}"/>
              </a:ext>
            </a:extLst>
          </p:cNvPr>
          <p:cNvSpPr txBox="1"/>
          <p:nvPr/>
        </p:nvSpPr>
        <p:spPr>
          <a:xfrm>
            <a:off x="6287488" y="4934198"/>
            <a:ext cx="5679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dirty="0"/>
              <a:t>Implementing Large Delivery Programs for Efficient Procurement and Delivery </a:t>
            </a:r>
          </a:p>
        </p:txBody>
      </p:sp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52C7916D-DDDB-4BF2-910A-4D69CF9833D0}"/>
              </a:ext>
            </a:extLst>
          </p:cNvPr>
          <p:cNvSpPr txBox="1">
            <a:spLocks/>
          </p:cNvSpPr>
          <p:nvPr/>
        </p:nvSpPr>
        <p:spPr>
          <a:xfrm>
            <a:off x="6287488" y="1325146"/>
            <a:ext cx="6299946" cy="5701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Core Objectives</a:t>
            </a:r>
          </a:p>
        </p:txBody>
      </p:sp>
    </p:spTree>
    <p:extLst>
      <p:ext uri="{BB962C8B-B14F-4D97-AF65-F5344CB8AC3E}">
        <p14:creationId xmlns:p14="http://schemas.microsoft.com/office/powerpoint/2010/main" val="3627020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5F27A1-D5F4-4E07-8266-ED8D68EF17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01" y="1378392"/>
            <a:ext cx="6158264" cy="383629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6A48A73-506F-4103-A573-6351C538D84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-24064" y="-24064"/>
            <a:ext cx="12296274" cy="70024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7558" y="431869"/>
            <a:ext cx="9391183" cy="570101"/>
          </a:xfrm>
        </p:spPr>
        <p:txBody>
          <a:bodyPr/>
          <a:lstStyle/>
          <a:p>
            <a:r>
              <a:rPr lang="en-US" dirty="0"/>
              <a:t>Implementation Approach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EA2275-15B5-4097-9D80-3EF33FF917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57" b="5102"/>
          <a:stretch/>
        </p:blipFill>
        <p:spPr>
          <a:xfrm>
            <a:off x="6881609" y="2758778"/>
            <a:ext cx="5158290" cy="28677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E5234D8-EC8B-4304-AE8E-079AC2FFAE45}"/>
              </a:ext>
            </a:extLst>
          </p:cNvPr>
          <p:cNvGrpSpPr/>
          <p:nvPr/>
        </p:nvGrpSpPr>
        <p:grpSpPr>
          <a:xfrm>
            <a:off x="2151043" y="5025246"/>
            <a:ext cx="1731658" cy="1202649"/>
            <a:chOff x="1113075" y="2685492"/>
            <a:chExt cx="1491021" cy="159787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FDB139-7FA7-4BDB-89E1-78729EFFC078}"/>
                </a:ext>
              </a:extLst>
            </p:cNvPr>
            <p:cNvSpPr/>
            <p:nvPr/>
          </p:nvSpPr>
          <p:spPr>
            <a:xfrm>
              <a:off x="1139403" y="2903410"/>
              <a:ext cx="1440000" cy="1302529"/>
            </a:xfrm>
            <a:prstGeom prst="rect">
              <a:avLst/>
            </a:prstGeom>
            <a:solidFill>
              <a:srgbClr val="D6E25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1" i="0" u="none" strike="noStrike" kern="1200" cap="none" spc="10" normalizeH="0" baseline="0" noProof="0" dirty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1" i="0" u="none" strike="noStrike" kern="1200" cap="none" spc="10" normalizeH="0" baseline="0" noProof="0" dirty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pic>
          <p:nvPicPr>
            <p:cNvPr id="15" name="Picture 4" descr="Washi Tape, brown tape strip, png | PNGEgg">
              <a:extLst>
                <a:ext uri="{FF2B5EF4-FFF2-40B4-BE49-F238E27FC236}">
                  <a16:creationId xmlns:a16="http://schemas.microsoft.com/office/drawing/2014/main" id="{329AC477-00C2-45EE-9A88-C20FE69AF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75" y="2685492"/>
              <a:ext cx="1491021" cy="435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ECF865-89F9-4B06-96DB-321089FECD1A}"/>
                </a:ext>
              </a:extLst>
            </p:cNvPr>
            <p:cNvSpPr/>
            <p:nvPr/>
          </p:nvSpPr>
          <p:spPr>
            <a:xfrm>
              <a:off x="1139404" y="3452244"/>
              <a:ext cx="1440000" cy="402775"/>
            </a:xfrm>
            <a:prstGeom prst="rect">
              <a:avLst/>
            </a:prstGeom>
          </p:spPr>
          <p:txBody>
            <a:bodyPr wrap="square" lIns="36000" tIns="180000" rIns="36000" bIns="36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1D40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5FB0876-F8D0-40A1-BD99-C7F904B9ACB5}"/>
                </a:ext>
              </a:extLst>
            </p:cNvPr>
            <p:cNvSpPr/>
            <p:nvPr/>
          </p:nvSpPr>
          <p:spPr>
            <a:xfrm>
              <a:off x="1124669" y="2900190"/>
              <a:ext cx="1440000" cy="1383173"/>
            </a:xfrm>
            <a:prstGeom prst="rect">
              <a:avLst/>
            </a:prstGeom>
          </p:spPr>
          <p:txBody>
            <a:bodyPr wrap="square" lIns="0" tIns="108000" rIns="0" bIns="3600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b="1" spc="10" dirty="0">
                  <a:solidFill>
                    <a:srgbClr val="1D4047"/>
                  </a:solidFill>
                  <a:latin typeface="Ink Free" panose="03080402000500000000" pitchFamily="66" charset="0"/>
                </a:rPr>
                <a:t>Key PMA Development Pillars</a:t>
              </a:r>
              <a:endParaRPr kumimoji="0" lang="en-AU" b="1" i="0" u="none" strike="noStrike" kern="1200" cap="none" spc="10" normalizeH="0" baseline="0" noProof="0" dirty="0">
                <a:ln>
                  <a:noFill/>
                </a:ln>
                <a:solidFill>
                  <a:srgbClr val="1D4047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CDE12C-2F17-42BB-844A-DC1798A292C8}"/>
              </a:ext>
            </a:extLst>
          </p:cNvPr>
          <p:cNvGrpSpPr/>
          <p:nvPr/>
        </p:nvGrpSpPr>
        <p:grpSpPr>
          <a:xfrm>
            <a:off x="8410115" y="1032285"/>
            <a:ext cx="1731658" cy="1610114"/>
            <a:chOff x="1113075" y="2685492"/>
            <a:chExt cx="1491021" cy="159787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AA8DBA-D823-4FAC-AB19-88FED7F43FB3}"/>
                </a:ext>
              </a:extLst>
            </p:cNvPr>
            <p:cNvSpPr/>
            <p:nvPr/>
          </p:nvSpPr>
          <p:spPr>
            <a:xfrm>
              <a:off x="1139403" y="2903410"/>
              <a:ext cx="1440000" cy="1302529"/>
            </a:xfrm>
            <a:prstGeom prst="rect">
              <a:avLst/>
            </a:prstGeom>
            <a:solidFill>
              <a:srgbClr val="D6E25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1" i="0" u="none" strike="noStrike" kern="1200" cap="none" spc="10" normalizeH="0" baseline="0" noProof="0" dirty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1" i="0" u="none" strike="noStrike" kern="1200" cap="none" spc="10" normalizeH="0" baseline="0" noProof="0" dirty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  <p:pic>
          <p:nvPicPr>
            <p:cNvPr id="20" name="Picture 4" descr="Washi Tape, brown tape strip, png | PNGEgg">
              <a:extLst>
                <a:ext uri="{FF2B5EF4-FFF2-40B4-BE49-F238E27FC236}">
                  <a16:creationId xmlns:a16="http://schemas.microsoft.com/office/drawing/2014/main" id="{E3C5E877-55EF-47C1-99F0-BA9E1148C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075" y="2685492"/>
              <a:ext cx="1491021" cy="435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6C86B07-1206-453C-A20F-FE72AF5F7E6F}"/>
                </a:ext>
              </a:extLst>
            </p:cNvPr>
            <p:cNvSpPr/>
            <p:nvPr/>
          </p:nvSpPr>
          <p:spPr>
            <a:xfrm>
              <a:off x="1139404" y="3452244"/>
              <a:ext cx="1440000" cy="402775"/>
            </a:xfrm>
            <a:prstGeom prst="rect">
              <a:avLst/>
            </a:prstGeom>
          </p:spPr>
          <p:txBody>
            <a:bodyPr wrap="square" lIns="36000" tIns="180000" rIns="36000" bIns="3600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1D40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D0CEE14-F1C1-40D1-8248-3952AA58A18E}"/>
                </a:ext>
              </a:extLst>
            </p:cNvPr>
            <p:cNvSpPr/>
            <p:nvPr/>
          </p:nvSpPr>
          <p:spPr>
            <a:xfrm>
              <a:off x="1124669" y="2900190"/>
              <a:ext cx="1440000" cy="1383173"/>
            </a:xfrm>
            <a:prstGeom prst="rect">
              <a:avLst/>
            </a:prstGeom>
          </p:spPr>
          <p:txBody>
            <a:bodyPr wrap="square" lIns="0" tIns="108000" rIns="0" bIns="3600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b="1" spc="10" dirty="0">
                  <a:solidFill>
                    <a:srgbClr val="1D4047"/>
                  </a:solidFill>
                  <a:latin typeface="Ink Free" panose="03080402000500000000" pitchFamily="66" charset="0"/>
                </a:rPr>
                <a:t>Delivery Architecture + Organisational Transformation</a:t>
              </a:r>
              <a:endParaRPr kumimoji="0" lang="en-AU" b="1" i="0" u="none" strike="noStrike" kern="1200" cap="none" spc="10" normalizeH="0" baseline="0" noProof="0" dirty="0">
                <a:ln>
                  <a:noFill/>
                </a:ln>
                <a:solidFill>
                  <a:srgbClr val="1D4047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67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>
            <a:extLst>
              <a:ext uri="{FF2B5EF4-FFF2-40B4-BE49-F238E27FC236}">
                <a16:creationId xmlns:a16="http://schemas.microsoft.com/office/drawing/2014/main" id="{79C80115-2E92-4A71-A6AD-F1AD89C77543}"/>
              </a:ext>
            </a:extLst>
          </p:cNvPr>
          <p:cNvSpPr/>
          <p:nvPr/>
        </p:nvSpPr>
        <p:spPr>
          <a:xfrm>
            <a:off x="293116" y="977680"/>
            <a:ext cx="9392303" cy="2098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7677764-B2F7-4365-8E8C-69497350F21F}"/>
              </a:ext>
            </a:extLst>
          </p:cNvPr>
          <p:cNvSpPr txBox="1"/>
          <p:nvPr/>
        </p:nvSpPr>
        <p:spPr>
          <a:xfrm>
            <a:off x="6826867" y="2408817"/>
            <a:ext cx="71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IES Partners Awarded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FFC44AB-565C-4E25-B187-865EE4EC3942}"/>
              </a:ext>
            </a:extLst>
          </p:cNvPr>
          <p:cNvSpPr txBox="1"/>
          <p:nvPr/>
        </p:nvSpPr>
        <p:spPr>
          <a:xfrm>
            <a:off x="1403080" y="2351429"/>
            <a:ext cx="1082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r>
              <a:rPr lang="en-AU" dirty="0"/>
              <a:t>Program Development and Delivery Partner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A78A6210-91CF-4DBA-8177-A9C08EEE7B5C}"/>
              </a:ext>
            </a:extLst>
          </p:cNvPr>
          <p:cNvCxnSpPr>
            <a:cxnSpLocks/>
          </p:cNvCxnSpPr>
          <p:nvPr/>
        </p:nvCxnSpPr>
        <p:spPr>
          <a:xfrm>
            <a:off x="293116" y="3447120"/>
            <a:ext cx="11719191" cy="0"/>
          </a:xfrm>
          <a:prstGeom prst="straightConnector1">
            <a:avLst/>
          </a:prstGeom>
          <a:ln w="38100">
            <a:solidFill>
              <a:srgbClr val="7FB539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2D3E04F5-EB4B-477B-BC45-984B5EACEA00}"/>
              </a:ext>
            </a:extLst>
          </p:cNvPr>
          <p:cNvSpPr/>
          <p:nvPr/>
        </p:nvSpPr>
        <p:spPr>
          <a:xfrm>
            <a:off x="1647463" y="3339111"/>
            <a:ext cx="216018" cy="216018"/>
          </a:xfrm>
          <a:prstGeom prst="ellipse">
            <a:avLst/>
          </a:prstGeom>
          <a:solidFill>
            <a:srgbClr val="7FB5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3F9D1F7-A547-46C1-8AF9-B083953BE6CA}"/>
              </a:ext>
            </a:extLst>
          </p:cNvPr>
          <p:cNvSpPr/>
          <p:nvPr/>
        </p:nvSpPr>
        <p:spPr>
          <a:xfrm>
            <a:off x="4090886" y="3339111"/>
            <a:ext cx="216018" cy="216018"/>
          </a:xfrm>
          <a:prstGeom prst="ellipse">
            <a:avLst/>
          </a:prstGeom>
          <a:solidFill>
            <a:srgbClr val="7FB5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7FB5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7F929DF-2DA1-45F8-8DA4-1FDF3BF0DA7B}"/>
              </a:ext>
            </a:extLst>
          </p:cNvPr>
          <p:cNvSpPr/>
          <p:nvPr/>
        </p:nvSpPr>
        <p:spPr>
          <a:xfrm>
            <a:off x="6534309" y="3339111"/>
            <a:ext cx="216018" cy="2160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7FB5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2694BC9-51CC-4085-AF59-CF5BF5EC5271}"/>
              </a:ext>
            </a:extLst>
          </p:cNvPr>
          <p:cNvSpPr/>
          <p:nvPr/>
        </p:nvSpPr>
        <p:spPr>
          <a:xfrm>
            <a:off x="8977732" y="3339111"/>
            <a:ext cx="216018" cy="2160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7FB539"/>
              </a:solidFill>
              <a:latin typeface="Calibri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D935831-FB87-43FD-A203-98821B4F9957}"/>
              </a:ext>
            </a:extLst>
          </p:cNvPr>
          <p:cNvSpPr/>
          <p:nvPr/>
        </p:nvSpPr>
        <p:spPr>
          <a:xfrm>
            <a:off x="11421156" y="3339111"/>
            <a:ext cx="216018" cy="216018"/>
          </a:xfrm>
          <a:prstGeom prst="ellipse">
            <a:avLst/>
          </a:prstGeom>
          <a:solidFill>
            <a:srgbClr val="7FB53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90F471F-104E-4707-A716-270C7C6977A3}"/>
              </a:ext>
            </a:extLst>
          </p:cNvPr>
          <p:cNvSpPr txBox="1"/>
          <p:nvPr/>
        </p:nvSpPr>
        <p:spPr>
          <a:xfrm>
            <a:off x="1385022" y="3554901"/>
            <a:ext cx="740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7FB53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2017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F8EA58F-F1F3-448A-97B7-A42EA958D4B1}"/>
              </a:ext>
            </a:extLst>
          </p:cNvPr>
          <p:cNvSpPr txBox="1"/>
          <p:nvPr/>
        </p:nvSpPr>
        <p:spPr>
          <a:xfrm>
            <a:off x="3629224" y="3523824"/>
            <a:ext cx="115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7FB53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2018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D3BA2D0-FE73-43E7-AF70-59B8494A82ED}"/>
              </a:ext>
            </a:extLst>
          </p:cNvPr>
          <p:cNvSpPr txBox="1"/>
          <p:nvPr/>
        </p:nvSpPr>
        <p:spPr>
          <a:xfrm>
            <a:off x="6091405" y="3530385"/>
            <a:ext cx="1023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7FB53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2019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FAAE5F0-8D42-47B7-B522-47E2C9A9E68C}"/>
              </a:ext>
            </a:extLst>
          </p:cNvPr>
          <p:cNvSpPr txBox="1"/>
          <p:nvPr/>
        </p:nvSpPr>
        <p:spPr>
          <a:xfrm>
            <a:off x="8667027" y="3532654"/>
            <a:ext cx="79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7FB53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 2020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E3C663B-BD67-4F1C-8D99-115F6C24CF22}"/>
              </a:ext>
            </a:extLst>
          </p:cNvPr>
          <p:cNvSpPr txBox="1"/>
          <p:nvPr/>
        </p:nvSpPr>
        <p:spPr>
          <a:xfrm>
            <a:off x="11046022" y="3554901"/>
            <a:ext cx="966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  <a:latin typeface="Calibri"/>
              </a:defRPr>
            </a:lvl1pPr>
          </a:lstStyle>
          <a:p>
            <a:r>
              <a:rPr lang="en-AU"/>
              <a:t>July 2021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F65A33EE-97BD-4856-B109-08A3C8A516B4}"/>
              </a:ext>
            </a:extLst>
          </p:cNvPr>
          <p:cNvCxnSpPr>
            <a:cxnSpLocks/>
          </p:cNvCxnSpPr>
          <p:nvPr/>
        </p:nvCxnSpPr>
        <p:spPr>
          <a:xfrm>
            <a:off x="7485856" y="1507507"/>
            <a:ext cx="0" cy="18316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07" descr="A close up of a sign&#10;&#10;Description automatically generated">
            <a:extLst>
              <a:ext uri="{FF2B5EF4-FFF2-40B4-BE49-F238E27FC236}">
                <a16:creationId xmlns:a16="http://schemas.microsoft.com/office/drawing/2014/main" id="{F8D0C99C-AD00-4089-8FDB-C3AB3A8622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6" y="1810233"/>
            <a:ext cx="268298" cy="40317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F634643B-D34B-4B2F-AD0E-E4FFE33A19C4}"/>
              </a:ext>
            </a:extLst>
          </p:cNvPr>
          <p:cNvSpPr txBox="1"/>
          <p:nvPr/>
        </p:nvSpPr>
        <p:spPr>
          <a:xfrm>
            <a:off x="302135" y="1741162"/>
            <a:ext cx="142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Partnering Development</a:t>
            </a:r>
          </a:p>
        </p:txBody>
      </p:sp>
      <p:pic>
        <p:nvPicPr>
          <p:cNvPr id="110" name="Picture 2">
            <a:extLst>
              <a:ext uri="{FF2B5EF4-FFF2-40B4-BE49-F238E27FC236}">
                <a16:creationId xmlns:a16="http://schemas.microsoft.com/office/drawing/2014/main" id="{AD34E6C0-2744-4303-ACC5-8BBAF1D91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458" y="1548607"/>
            <a:ext cx="705660" cy="2130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A close up of a sign&#10;&#10;Description automatically generated">
            <a:extLst>
              <a:ext uri="{FF2B5EF4-FFF2-40B4-BE49-F238E27FC236}">
                <a16:creationId xmlns:a16="http://schemas.microsoft.com/office/drawing/2014/main" id="{F8D2ABF2-4A8B-4023-8F71-3127BE4A2B8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816" y="1581321"/>
            <a:ext cx="560912" cy="180315"/>
          </a:xfrm>
          <a:prstGeom prst="rect">
            <a:avLst/>
          </a:prstGeom>
        </p:spPr>
      </p:pic>
      <p:pic>
        <p:nvPicPr>
          <p:cNvPr id="112" name="Picture 1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35534-07C5-4131-80F3-FB84CD552A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577" y="1409796"/>
            <a:ext cx="766788" cy="447172"/>
          </a:xfrm>
          <a:prstGeom prst="rect">
            <a:avLst/>
          </a:prstGeom>
        </p:spPr>
      </p:pic>
      <p:pic>
        <p:nvPicPr>
          <p:cNvPr id="113" name="Picture 112" descr="A close up of a logo&#10;&#10;Description automatically generated">
            <a:extLst>
              <a:ext uri="{FF2B5EF4-FFF2-40B4-BE49-F238E27FC236}">
                <a16:creationId xmlns:a16="http://schemas.microsoft.com/office/drawing/2014/main" id="{7E930776-ECD1-4877-99E6-6000B164778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946" y="2069433"/>
            <a:ext cx="537377" cy="313385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FF1A56A-4C47-43AE-BBA0-5050A78ADA3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688" y="1810508"/>
            <a:ext cx="537377" cy="267148"/>
          </a:xfrm>
          <a:prstGeom prst="rect">
            <a:avLst/>
          </a:prstGeom>
        </p:spPr>
      </p:pic>
      <p:pic>
        <p:nvPicPr>
          <p:cNvPr id="115" name="Picture 1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00593B-8DF1-4E78-9551-9906D5034F0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617" y="1355517"/>
            <a:ext cx="249857" cy="407481"/>
          </a:xfrm>
          <a:prstGeom prst="rect">
            <a:avLst/>
          </a:prstGeom>
        </p:spPr>
      </p:pic>
      <p:pic>
        <p:nvPicPr>
          <p:cNvPr id="116" name="Picture 1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D1CD1D-A95B-40A1-8E5F-36C30B9A547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603" y="1518195"/>
            <a:ext cx="249857" cy="407481"/>
          </a:xfrm>
          <a:prstGeom prst="rect">
            <a:avLst/>
          </a:prstGeom>
        </p:spPr>
      </p:pic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6530ADE-82BC-4CDD-8BD8-619724BDE876}"/>
              </a:ext>
            </a:extLst>
          </p:cNvPr>
          <p:cNvCxnSpPr>
            <a:cxnSpLocks/>
          </p:cNvCxnSpPr>
          <p:nvPr/>
        </p:nvCxnSpPr>
        <p:spPr>
          <a:xfrm>
            <a:off x="8290203" y="1507507"/>
            <a:ext cx="0" cy="18316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B9DB2AA0-559A-443B-9139-E58571BB1238}"/>
              </a:ext>
            </a:extLst>
          </p:cNvPr>
          <p:cNvSpPr txBox="1"/>
          <p:nvPr/>
        </p:nvSpPr>
        <p:spPr>
          <a:xfrm>
            <a:off x="8290203" y="2408817"/>
            <a:ext cx="111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Network Assets Frameworks</a:t>
            </a:r>
            <a:r>
              <a:rPr kumimoji="0" lang="en-A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Awarded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6D7AEB8B-F4B7-412B-B6AB-B3DD6D6D87B5}"/>
              </a:ext>
            </a:extLst>
          </p:cNvPr>
          <p:cNvCxnSpPr>
            <a:cxnSpLocks/>
          </p:cNvCxnSpPr>
          <p:nvPr/>
        </p:nvCxnSpPr>
        <p:spPr>
          <a:xfrm>
            <a:off x="5655931" y="1507507"/>
            <a:ext cx="0" cy="18316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1DBA3CE-2819-4C7C-9C02-1C47F1D0FCB8}"/>
              </a:ext>
            </a:extLst>
          </p:cNvPr>
          <p:cNvCxnSpPr>
            <a:cxnSpLocks/>
          </p:cNvCxnSpPr>
          <p:nvPr/>
        </p:nvCxnSpPr>
        <p:spPr>
          <a:xfrm>
            <a:off x="4363287" y="1507507"/>
            <a:ext cx="0" cy="18316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6FFA758-96DA-486D-8878-88AC6916F399}"/>
              </a:ext>
            </a:extLst>
          </p:cNvPr>
          <p:cNvSpPr txBox="1"/>
          <p:nvPr/>
        </p:nvSpPr>
        <p:spPr>
          <a:xfrm>
            <a:off x="3237208" y="2408817"/>
            <a:ext cx="111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Metro Treatment Framework Awarded</a:t>
            </a:r>
            <a:endParaRPr kumimoji="0" lang="en-AU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952D07D-EFC6-4E8F-9951-04E0D392F581}"/>
              </a:ext>
            </a:extLst>
          </p:cNvPr>
          <p:cNvSpPr txBox="1"/>
          <p:nvPr/>
        </p:nvSpPr>
        <p:spPr>
          <a:xfrm>
            <a:off x="4591476" y="2408817"/>
            <a:ext cx="1117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rPr>
              <a:t>Regional Treatment Framework Awarded</a:t>
            </a:r>
            <a:endParaRPr kumimoji="0" lang="en-AU" sz="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833859F-7BC5-4619-961D-EFC2F5EAC699}"/>
              </a:ext>
            </a:extLst>
          </p:cNvPr>
          <p:cNvCxnSpPr>
            <a:cxnSpLocks/>
          </p:cNvCxnSpPr>
          <p:nvPr/>
        </p:nvCxnSpPr>
        <p:spPr>
          <a:xfrm>
            <a:off x="2280866" y="1507507"/>
            <a:ext cx="0" cy="18316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itle 1">
            <a:extLst>
              <a:ext uri="{FF2B5EF4-FFF2-40B4-BE49-F238E27FC236}">
                <a16:creationId xmlns:a16="http://schemas.microsoft.com/office/drawing/2014/main" id="{CD4AEFB7-5F9C-4113-B512-D23D744D7A4A}"/>
              </a:ext>
            </a:extLst>
          </p:cNvPr>
          <p:cNvSpPr txBox="1">
            <a:spLocks/>
          </p:cNvSpPr>
          <p:nvPr/>
        </p:nvSpPr>
        <p:spPr>
          <a:xfrm>
            <a:off x="9523805" y="1063026"/>
            <a:ext cx="261812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666666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 Program Management Approach Journey </a:t>
            </a:r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B3EE7DCD-6568-4BFE-B8FC-B3C9851F66C5}"/>
              </a:ext>
            </a:extLst>
          </p:cNvPr>
          <p:cNvCxnSpPr>
            <a:cxnSpLocks/>
          </p:cNvCxnSpPr>
          <p:nvPr/>
        </p:nvCxnSpPr>
        <p:spPr>
          <a:xfrm>
            <a:off x="5006975" y="3447120"/>
            <a:ext cx="5976000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A4B0DB4-3E8D-4057-A5DE-FD622D31428C}"/>
              </a:ext>
            </a:extLst>
          </p:cNvPr>
          <p:cNvSpPr/>
          <p:nvPr/>
        </p:nvSpPr>
        <p:spPr>
          <a:xfrm>
            <a:off x="293117" y="5305288"/>
            <a:ext cx="11719192" cy="116854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D9B95D2-48C7-47C2-9C12-2530961B9E2F}"/>
              </a:ext>
            </a:extLst>
          </p:cNvPr>
          <p:cNvSpPr/>
          <p:nvPr/>
        </p:nvSpPr>
        <p:spPr>
          <a:xfrm>
            <a:off x="293117" y="4602723"/>
            <a:ext cx="11719192" cy="703744"/>
          </a:xfrm>
          <a:prstGeom prst="rect">
            <a:avLst/>
          </a:prstGeom>
          <a:solidFill>
            <a:srgbClr val="FEF4E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3506D78-75B7-4CBB-8268-10D7EB239695}"/>
              </a:ext>
            </a:extLst>
          </p:cNvPr>
          <p:cNvSpPr/>
          <p:nvPr/>
        </p:nvSpPr>
        <p:spPr>
          <a:xfrm>
            <a:off x="293117" y="3816328"/>
            <a:ext cx="11719192" cy="795344"/>
          </a:xfrm>
          <a:prstGeom prst="rect">
            <a:avLst/>
          </a:prstGeom>
          <a:solidFill>
            <a:srgbClr val="F7F9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Arrow: Pentagon 136">
            <a:extLst>
              <a:ext uri="{FF2B5EF4-FFF2-40B4-BE49-F238E27FC236}">
                <a16:creationId xmlns:a16="http://schemas.microsoft.com/office/drawing/2014/main" id="{A5E3434E-6477-4FD5-895C-2CDFEBDC537D}"/>
              </a:ext>
            </a:extLst>
          </p:cNvPr>
          <p:cNvSpPr/>
          <p:nvPr/>
        </p:nvSpPr>
        <p:spPr>
          <a:xfrm>
            <a:off x="3043698" y="5430855"/>
            <a:ext cx="1407168" cy="10800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PMO</a:t>
            </a: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Strategy &amp; Design</a:t>
            </a:r>
          </a:p>
        </p:txBody>
      </p:sp>
      <p:sp>
        <p:nvSpPr>
          <p:cNvPr id="138" name="Arrow: Pentagon 137">
            <a:extLst>
              <a:ext uri="{FF2B5EF4-FFF2-40B4-BE49-F238E27FC236}">
                <a16:creationId xmlns:a16="http://schemas.microsoft.com/office/drawing/2014/main" id="{D3C176F3-6487-468F-8BBC-6402BAE3D8BC}"/>
              </a:ext>
            </a:extLst>
          </p:cNvPr>
          <p:cNvSpPr/>
          <p:nvPr/>
        </p:nvSpPr>
        <p:spPr>
          <a:xfrm>
            <a:off x="4175630" y="4014756"/>
            <a:ext cx="3293409" cy="108000"/>
          </a:xfrm>
          <a:prstGeom prst="homePlate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Engineering Strategy &amp; Trial Way of Working</a:t>
            </a:r>
          </a:p>
        </p:txBody>
      </p:sp>
      <p:sp>
        <p:nvSpPr>
          <p:cNvPr id="139" name="Arrow: Pentagon 138">
            <a:extLst>
              <a:ext uri="{FF2B5EF4-FFF2-40B4-BE49-F238E27FC236}">
                <a16:creationId xmlns:a16="http://schemas.microsoft.com/office/drawing/2014/main" id="{AFFC5EA8-BA13-4FAB-BD8C-22C67EAC2F93}"/>
              </a:ext>
            </a:extLst>
          </p:cNvPr>
          <p:cNvSpPr/>
          <p:nvPr/>
        </p:nvSpPr>
        <p:spPr>
          <a:xfrm>
            <a:off x="2315939" y="5049128"/>
            <a:ext cx="1960694" cy="108000"/>
          </a:xfrm>
          <a:prstGeom prst="homePlate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Delivery Strategy &amp; Design</a:t>
            </a:r>
          </a:p>
        </p:txBody>
      </p:sp>
      <p:sp>
        <p:nvSpPr>
          <p:cNvPr id="140" name="Arrow: Pentagon 139">
            <a:extLst>
              <a:ext uri="{FF2B5EF4-FFF2-40B4-BE49-F238E27FC236}">
                <a16:creationId xmlns:a16="http://schemas.microsoft.com/office/drawing/2014/main" id="{3E119AE2-F2AF-4DF8-A890-B9B00FA84436}"/>
              </a:ext>
            </a:extLst>
          </p:cNvPr>
          <p:cNvSpPr/>
          <p:nvPr/>
        </p:nvSpPr>
        <p:spPr>
          <a:xfrm>
            <a:off x="3910044" y="5570541"/>
            <a:ext cx="1407168" cy="10800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Controls Processes</a:t>
            </a:r>
          </a:p>
        </p:txBody>
      </p:sp>
      <p:sp>
        <p:nvSpPr>
          <p:cNvPr id="141" name="Arrow: Pentagon 140">
            <a:extLst>
              <a:ext uri="{FF2B5EF4-FFF2-40B4-BE49-F238E27FC236}">
                <a16:creationId xmlns:a16="http://schemas.microsoft.com/office/drawing/2014/main" id="{A2F2DC0C-CFC4-492F-952E-D3CC8FCEE32C}"/>
              </a:ext>
            </a:extLst>
          </p:cNvPr>
          <p:cNvSpPr/>
          <p:nvPr/>
        </p:nvSpPr>
        <p:spPr>
          <a:xfrm>
            <a:off x="4450866" y="6008464"/>
            <a:ext cx="7192200" cy="10800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 Assurance Processes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8F88A5B1-D75F-44F1-B44D-59466D93C31C}"/>
              </a:ext>
            </a:extLst>
          </p:cNvPr>
          <p:cNvSpPr txBox="1"/>
          <p:nvPr/>
        </p:nvSpPr>
        <p:spPr>
          <a:xfrm>
            <a:off x="9397321" y="6137952"/>
            <a:ext cx="1180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PMO</a:t>
            </a: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Functional Structure Complete</a:t>
            </a:r>
          </a:p>
        </p:txBody>
      </p:sp>
      <p:sp>
        <p:nvSpPr>
          <p:cNvPr id="143" name="Arrow: Pentagon 142">
            <a:extLst>
              <a:ext uri="{FF2B5EF4-FFF2-40B4-BE49-F238E27FC236}">
                <a16:creationId xmlns:a16="http://schemas.microsoft.com/office/drawing/2014/main" id="{2E6E89E6-5B51-40B8-A800-3CA9412015F9}"/>
              </a:ext>
            </a:extLst>
          </p:cNvPr>
          <p:cNvSpPr/>
          <p:nvPr/>
        </p:nvSpPr>
        <p:spPr>
          <a:xfrm>
            <a:off x="4450866" y="5859347"/>
            <a:ext cx="5821447" cy="10800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Commercial Management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8ACA4BF-4E6B-4888-AB8C-97BC003190AF}"/>
              </a:ext>
            </a:extLst>
          </p:cNvPr>
          <p:cNvSpPr txBox="1"/>
          <p:nvPr/>
        </p:nvSpPr>
        <p:spPr>
          <a:xfrm>
            <a:off x="8279402" y="4715601"/>
            <a:ext cx="96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Delivery Program Management Team Complete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47D07A1-AE69-4526-8174-C57F715EC01E}"/>
              </a:ext>
            </a:extLst>
          </p:cNvPr>
          <p:cNvSpPr txBox="1"/>
          <p:nvPr/>
        </p:nvSpPr>
        <p:spPr>
          <a:xfrm>
            <a:off x="9216182" y="4712110"/>
            <a:ext cx="1246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Delivery Teams Functional Structure Complete</a:t>
            </a:r>
          </a:p>
        </p:txBody>
      </p:sp>
      <p:sp>
        <p:nvSpPr>
          <p:cNvPr id="146" name="Arrow: Pentagon 145">
            <a:extLst>
              <a:ext uri="{FF2B5EF4-FFF2-40B4-BE49-F238E27FC236}">
                <a16:creationId xmlns:a16="http://schemas.microsoft.com/office/drawing/2014/main" id="{04F94952-2F62-43A2-8EB3-76DD4460E42F}"/>
              </a:ext>
            </a:extLst>
          </p:cNvPr>
          <p:cNvSpPr/>
          <p:nvPr/>
        </p:nvSpPr>
        <p:spPr>
          <a:xfrm>
            <a:off x="4389880" y="5045636"/>
            <a:ext cx="3850591" cy="108000"/>
          </a:xfrm>
          <a:prstGeom prst="homePlate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Delivery Management Functional Support</a:t>
            </a:r>
          </a:p>
        </p:txBody>
      </p:sp>
      <p:sp>
        <p:nvSpPr>
          <p:cNvPr id="147" name="Arrow: Pentagon 146">
            <a:extLst>
              <a:ext uri="{FF2B5EF4-FFF2-40B4-BE49-F238E27FC236}">
                <a16:creationId xmlns:a16="http://schemas.microsoft.com/office/drawing/2014/main" id="{E0AF048E-97F4-4D8A-9FBE-93E03AC8C904}"/>
              </a:ext>
            </a:extLst>
          </p:cNvPr>
          <p:cNvSpPr/>
          <p:nvPr/>
        </p:nvSpPr>
        <p:spPr>
          <a:xfrm>
            <a:off x="5317212" y="4175922"/>
            <a:ext cx="4836398" cy="108000"/>
          </a:xfrm>
          <a:prstGeom prst="homePlate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Technical Assurance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3B9C89E-7AA5-43B4-93C6-12B0DA120DB3}"/>
              </a:ext>
            </a:extLst>
          </p:cNvPr>
          <p:cNvSpPr txBox="1"/>
          <p:nvPr/>
        </p:nvSpPr>
        <p:spPr>
          <a:xfrm>
            <a:off x="10748542" y="3875076"/>
            <a:ext cx="921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IES Management Team Complete</a:t>
            </a:r>
          </a:p>
        </p:txBody>
      </p:sp>
      <p:sp>
        <p:nvSpPr>
          <p:cNvPr id="149" name="Arrow: Pentagon 148">
            <a:extLst>
              <a:ext uri="{FF2B5EF4-FFF2-40B4-BE49-F238E27FC236}">
                <a16:creationId xmlns:a16="http://schemas.microsoft.com/office/drawing/2014/main" id="{A249BC19-C6F1-4EAC-AC3D-F2F19DFBAE4B}"/>
              </a:ext>
            </a:extLst>
          </p:cNvPr>
          <p:cNvSpPr/>
          <p:nvPr/>
        </p:nvSpPr>
        <p:spPr>
          <a:xfrm>
            <a:off x="4175629" y="5710234"/>
            <a:ext cx="6096673" cy="10800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Estimating and Cost Intelligence Processes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4B8603D0-0EF8-429F-8E09-5C2953301FC8}"/>
              </a:ext>
            </a:extLst>
          </p:cNvPr>
          <p:cNvSpPr txBox="1"/>
          <p:nvPr/>
        </p:nvSpPr>
        <p:spPr>
          <a:xfrm>
            <a:off x="5351860" y="6138453"/>
            <a:ext cx="997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Project Control Processes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8DA4D556-C424-48CB-84DD-B6032519DFE2}"/>
              </a:ext>
            </a:extLst>
          </p:cNvPr>
          <p:cNvSpPr txBox="1"/>
          <p:nvPr/>
        </p:nvSpPr>
        <p:spPr>
          <a:xfrm>
            <a:off x="6804730" y="6138453"/>
            <a:ext cx="928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Cost Intelligence Framework</a:t>
            </a:r>
          </a:p>
        </p:txBody>
      </p:sp>
      <p:sp>
        <p:nvSpPr>
          <p:cNvPr id="152" name="Arrow: Pentagon 151">
            <a:extLst>
              <a:ext uri="{FF2B5EF4-FFF2-40B4-BE49-F238E27FC236}">
                <a16:creationId xmlns:a16="http://schemas.microsoft.com/office/drawing/2014/main" id="{8C1607F1-8EE3-47D6-8132-CA65B204A5CD}"/>
              </a:ext>
            </a:extLst>
          </p:cNvPr>
          <p:cNvSpPr/>
          <p:nvPr/>
        </p:nvSpPr>
        <p:spPr>
          <a:xfrm>
            <a:off x="4389880" y="4336524"/>
            <a:ext cx="6350937" cy="108000"/>
          </a:xfrm>
          <a:prstGeom prst="homePlate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Engineering Management Functional Support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3820522-F5BD-4B15-BC09-6CFC008C2AE7}"/>
              </a:ext>
            </a:extLst>
          </p:cNvPr>
          <p:cNvSpPr txBox="1"/>
          <p:nvPr/>
        </p:nvSpPr>
        <p:spPr>
          <a:xfrm>
            <a:off x="4399706" y="4693372"/>
            <a:ext cx="1191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First Delivery Partner Established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6FE6D5F6-A6E3-42FA-AB63-8DB5435AD520}"/>
              </a:ext>
            </a:extLst>
          </p:cNvPr>
          <p:cNvSpPr txBox="1"/>
          <p:nvPr/>
        </p:nvSpPr>
        <p:spPr>
          <a:xfrm>
            <a:off x="355246" y="3983328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60723C"/>
                </a:solidFill>
                <a:effectLst/>
                <a:uLnTx/>
                <a:uFillTx/>
              </a:rPr>
              <a:t>Engineering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7B866445-0366-4698-A13A-0F1125B53E7A}"/>
              </a:ext>
            </a:extLst>
          </p:cNvPr>
          <p:cNvSpPr txBox="1"/>
          <p:nvPr/>
        </p:nvSpPr>
        <p:spPr>
          <a:xfrm>
            <a:off x="355246" y="4777641"/>
            <a:ext cx="800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Delivery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85FE909-7468-47DE-B79D-1746D710CA30}"/>
              </a:ext>
            </a:extLst>
          </p:cNvPr>
          <p:cNvSpPr txBox="1"/>
          <p:nvPr/>
        </p:nvSpPr>
        <p:spPr>
          <a:xfrm>
            <a:off x="355925" y="5524652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PMO</a:t>
            </a:r>
            <a:endParaRPr kumimoji="0" lang="en-AU" sz="14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sp>
        <p:nvSpPr>
          <p:cNvPr id="157" name="Diamond 156">
            <a:extLst>
              <a:ext uri="{FF2B5EF4-FFF2-40B4-BE49-F238E27FC236}">
                <a16:creationId xmlns:a16="http://schemas.microsoft.com/office/drawing/2014/main" id="{AF6E500A-FB3C-4A47-83B5-81212698AE18}"/>
              </a:ext>
            </a:extLst>
          </p:cNvPr>
          <p:cNvSpPr/>
          <p:nvPr/>
        </p:nvSpPr>
        <p:spPr>
          <a:xfrm>
            <a:off x="5317212" y="6269978"/>
            <a:ext cx="72000" cy="72000"/>
          </a:xfrm>
          <a:prstGeom prst="diamond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Diamond 157">
            <a:extLst>
              <a:ext uri="{FF2B5EF4-FFF2-40B4-BE49-F238E27FC236}">
                <a16:creationId xmlns:a16="http://schemas.microsoft.com/office/drawing/2014/main" id="{5CBA63AD-141E-45D7-A5FE-9E4AC637EBB1}"/>
              </a:ext>
            </a:extLst>
          </p:cNvPr>
          <p:cNvSpPr/>
          <p:nvPr/>
        </p:nvSpPr>
        <p:spPr>
          <a:xfrm>
            <a:off x="6767022" y="6281458"/>
            <a:ext cx="72000" cy="72000"/>
          </a:xfrm>
          <a:prstGeom prst="diamond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Diamond 158">
            <a:extLst>
              <a:ext uri="{FF2B5EF4-FFF2-40B4-BE49-F238E27FC236}">
                <a16:creationId xmlns:a16="http://schemas.microsoft.com/office/drawing/2014/main" id="{3C166F27-BF0F-4FA2-A619-E71434D3E2DD}"/>
              </a:ext>
            </a:extLst>
          </p:cNvPr>
          <p:cNvSpPr/>
          <p:nvPr/>
        </p:nvSpPr>
        <p:spPr>
          <a:xfrm>
            <a:off x="9359614" y="6288102"/>
            <a:ext cx="72000" cy="72000"/>
          </a:xfrm>
          <a:prstGeom prst="diamond">
            <a:avLst/>
          </a:prstGeom>
          <a:solidFill>
            <a:srgbClr val="4F81BD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Diamond 159">
            <a:extLst>
              <a:ext uri="{FF2B5EF4-FFF2-40B4-BE49-F238E27FC236}">
                <a16:creationId xmlns:a16="http://schemas.microsoft.com/office/drawing/2014/main" id="{B6AE36DC-40FE-488B-9640-68B52C5DC2B4}"/>
              </a:ext>
            </a:extLst>
          </p:cNvPr>
          <p:cNvSpPr/>
          <p:nvPr/>
        </p:nvSpPr>
        <p:spPr>
          <a:xfrm>
            <a:off x="9204656" y="4842547"/>
            <a:ext cx="72000" cy="72000"/>
          </a:xfrm>
          <a:prstGeom prst="diamond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Diamond 160">
            <a:extLst>
              <a:ext uri="{FF2B5EF4-FFF2-40B4-BE49-F238E27FC236}">
                <a16:creationId xmlns:a16="http://schemas.microsoft.com/office/drawing/2014/main" id="{53713503-30AF-41A0-98CA-1F99CACC28FF}"/>
              </a:ext>
            </a:extLst>
          </p:cNvPr>
          <p:cNvSpPr/>
          <p:nvPr/>
        </p:nvSpPr>
        <p:spPr>
          <a:xfrm>
            <a:off x="8254203" y="4851974"/>
            <a:ext cx="72000" cy="72000"/>
          </a:xfrm>
          <a:prstGeom prst="diamond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Diamond 161">
            <a:extLst>
              <a:ext uri="{FF2B5EF4-FFF2-40B4-BE49-F238E27FC236}">
                <a16:creationId xmlns:a16="http://schemas.microsoft.com/office/drawing/2014/main" id="{22BE819E-CDD2-42B9-82D9-C58F6C819EFD}"/>
              </a:ext>
            </a:extLst>
          </p:cNvPr>
          <p:cNvSpPr/>
          <p:nvPr/>
        </p:nvSpPr>
        <p:spPr>
          <a:xfrm>
            <a:off x="4342774" y="4863547"/>
            <a:ext cx="72000" cy="72000"/>
          </a:xfrm>
          <a:prstGeom prst="diamond">
            <a:avLst/>
          </a:prstGeom>
          <a:solidFill>
            <a:srgbClr val="F79646">
              <a:lumMod val="75000"/>
            </a:srgbClr>
          </a:solidFill>
          <a:ln w="127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Diamond 162">
            <a:extLst>
              <a:ext uri="{FF2B5EF4-FFF2-40B4-BE49-F238E27FC236}">
                <a16:creationId xmlns:a16="http://schemas.microsoft.com/office/drawing/2014/main" id="{58CD719A-FC3B-4561-B51B-9FADBC225180}"/>
              </a:ext>
            </a:extLst>
          </p:cNvPr>
          <p:cNvSpPr/>
          <p:nvPr/>
        </p:nvSpPr>
        <p:spPr>
          <a:xfrm>
            <a:off x="10704818" y="3997814"/>
            <a:ext cx="72000" cy="72000"/>
          </a:xfrm>
          <a:prstGeom prst="diamond">
            <a:avLst/>
          </a:prstGeom>
          <a:solidFill>
            <a:srgbClr val="9BBB59">
              <a:lumMod val="75000"/>
            </a:srgbClr>
          </a:solidFill>
          <a:ln w="12700" cap="flat" cmpd="sng" algn="ctr">
            <a:solidFill>
              <a:srgbClr val="9BBB59">
                <a:lumMod val="75000"/>
              </a:srgbClr>
            </a:solidFill>
            <a:prstDash val="solid"/>
            <a:headEnd type="diamon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C22219F0-994A-4433-89BF-6A9410D16B9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62294" y="-704913"/>
            <a:ext cx="2134136" cy="4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89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7C36403-7B30-4174-94FC-3285997E73CB}"/>
              </a:ext>
            </a:extLst>
          </p:cNvPr>
          <p:cNvSpPr/>
          <p:nvPr/>
        </p:nvSpPr>
        <p:spPr>
          <a:xfrm>
            <a:off x="0" y="4703982"/>
            <a:ext cx="12192001" cy="207706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3B938D-DDBF-43AF-BB33-1458516BAFB0}"/>
              </a:ext>
            </a:extLst>
          </p:cNvPr>
          <p:cNvSpPr/>
          <p:nvPr/>
        </p:nvSpPr>
        <p:spPr>
          <a:xfrm>
            <a:off x="0" y="2741112"/>
            <a:ext cx="12192001" cy="1962717"/>
          </a:xfrm>
          <a:prstGeom prst="rect">
            <a:avLst/>
          </a:prstGeom>
          <a:solidFill>
            <a:srgbClr val="EDF6F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69C080-F24F-48BB-88F4-DBD76B2FECBA}"/>
              </a:ext>
            </a:extLst>
          </p:cNvPr>
          <p:cNvCxnSpPr>
            <a:cxnSpLocks/>
          </p:cNvCxnSpPr>
          <p:nvPr/>
        </p:nvCxnSpPr>
        <p:spPr>
          <a:xfrm>
            <a:off x="3466228" y="2833811"/>
            <a:ext cx="0" cy="3715775"/>
          </a:xfrm>
          <a:prstGeom prst="line">
            <a:avLst/>
          </a:prstGeom>
          <a:noFill/>
          <a:ln w="12700" cap="flat" cmpd="sng" algn="ctr">
            <a:solidFill>
              <a:srgbClr val="004584"/>
            </a:solidFill>
            <a:prstDash val="solid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2259D28-1E47-4503-A4B9-96C70CFD6292}"/>
              </a:ext>
            </a:extLst>
          </p:cNvPr>
          <p:cNvSpPr/>
          <p:nvPr/>
        </p:nvSpPr>
        <p:spPr>
          <a:xfrm>
            <a:off x="0" y="2040510"/>
            <a:ext cx="12192001" cy="703744"/>
          </a:xfrm>
          <a:prstGeom prst="rect">
            <a:avLst/>
          </a:prstGeom>
          <a:solidFill>
            <a:srgbClr val="FEF4E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622C79-5BD2-4967-9AC3-80183D8FAFA9}"/>
              </a:ext>
            </a:extLst>
          </p:cNvPr>
          <p:cNvSpPr/>
          <p:nvPr/>
        </p:nvSpPr>
        <p:spPr>
          <a:xfrm>
            <a:off x="0" y="1028271"/>
            <a:ext cx="12192001" cy="1009320"/>
          </a:xfrm>
          <a:prstGeom prst="rect">
            <a:avLst/>
          </a:prstGeom>
          <a:solidFill>
            <a:srgbClr val="F7F9F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B307A6-35D7-40DD-9634-ECF748103226}"/>
              </a:ext>
            </a:extLst>
          </p:cNvPr>
          <p:cNvCxnSpPr>
            <a:cxnSpLocks/>
          </p:cNvCxnSpPr>
          <p:nvPr/>
        </p:nvCxnSpPr>
        <p:spPr>
          <a:xfrm flipH="1">
            <a:off x="10447725" y="1219747"/>
            <a:ext cx="0" cy="1527655"/>
          </a:xfrm>
          <a:prstGeom prst="line">
            <a:avLst/>
          </a:prstGeom>
          <a:noFill/>
          <a:ln w="12700" cap="flat" cmpd="sng" algn="ctr">
            <a:solidFill>
              <a:srgbClr val="9BBB59">
                <a:lumMod val="75000"/>
              </a:srgbClr>
            </a:solidFill>
            <a:prstDash val="solid"/>
            <a:headEnd type="diamon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F86A05-6C7B-4C9A-A342-1B8D13B80C0D}"/>
              </a:ext>
            </a:extLst>
          </p:cNvPr>
          <p:cNvCxnSpPr>
            <a:cxnSpLocks/>
          </p:cNvCxnSpPr>
          <p:nvPr/>
        </p:nvCxnSpPr>
        <p:spPr>
          <a:xfrm>
            <a:off x="7230669" y="1219747"/>
            <a:ext cx="0" cy="1498071"/>
          </a:xfrm>
          <a:prstGeom prst="line">
            <a:avLst/>
          </a:prstGeom>
          <a:noFill/>
          <a:ln w="12700" cap="flat" cmpd="sng" algn="ctr">
            <a:solidFill>
              <a:srgbClr val="9BBB59">
                <a:lumMod val="75000"/>
              </a:srgbClr>
            </a:solidFill>
            <a:prstDash val="solid"/>
            <a:headEnd type="diamon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B2E050-596A-4F8D-B3FD-65C539FF063B}"/>
              </a:ext>
            </a:extLst>
          </p:cNvPr>
          <p:cNvCxnSpPr>
            <a:cxnSpLocks/>
          </p:cNvCxnSpPr>
          <p:nvPr/>
        </p:nvCxnSpPr>
        <p:spPr>
          <a:xfrm flipV="1">
            <a:off x="7421125" y="2747403"/>
            <a:ext cx="0" cy="1723544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  <a:headEnd type="diamon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07E2B8-84CA-4047-85DD-D47BF90FA678}"/>
              </a:ext>
            </a:extLst>
          </p:cNvPr>
          <p:cNvCxnSpPr>
            <a:cxnSpLocks/>
          </p:cNvCxnSpPr>
          <p:nvPr/>
        </p:nvCxnSpPr>
        <p:spPr>
          <a:xfrm flipV="1">
            <a:off x="5024096" y="2747404"/>
            <a:ext cx="0" cy="1723543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  <a:headEnd type="diamon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18E9E9A-6F3C-48EA-B852-7CB8D0FD5A71}"/>
              </a:ext>
            </a:extLst>
          </p:cNvPr>
          <p:cNvCxnSpPr>
            <a:cxnSpLocks/>
          </p:cNvCxnSpPr>
          <p:nvPr/>
        </p:nvCxnSpPr>
        <p:spPr>
          <a:xfrm flipV="1">
            <a:off x="6480061" y="2744254"/>
            <a:ext cx="0" cy="1726693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  <a:headEnd type="diamond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5BC65C-C0C4-4F99-8D0B-23385E5DF3B2}"/>
              </a:ext>
            </a:extLst>
          </p:cNvPr>
          <p:cNvCxnSpPr>
            <a:cxnSpLocks/>
          </p:cNvCxnSpPr>
          <p:nvPr/>
        </p:nvCxnSpPr>
        <p:spPr>
          <a:xfrm>
            <a:off x="0" y="2750546"/>
            <a:ext cx="12192000" cy="0"/>
          </a:xfrm>
          <a:prstGeom prst="straightConnector1">
            <a:avLst/>
          </a:prstGeom>
          <a:noFill/>
          <a:ln w="38100" cap="flat" cmpd="sng" algn="ctr">
            <a:solidFill>
              <a:srgbClr val="7FB539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E3289361-13A3-423A-AAD0-F074BA829E46}"/>
              </a:ext>
            </a:extLst>
          </p:cNvPr>
          <p:cNvSpPr/>
          <p:nvPr/>
        </p:nvSpPr>
        <p:spPr>
          <a:xfrm>
            <a:off x="1354347" y="2642537"/>
            <a:ext cx="216018" cy="216018"/>
          </a:xfrm>
          <a:prstGeom prst="ellipse">
            <a:avLst/>
          </a:prstGeom>
          <a:solidFill>
            <a:srgbClr val="7FB53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EE019C3-D67E-49F4-87A3-5CC4E2D7FAD0}"/>
              </a:ext>
            </a:extLst>
          </p:cNvPr>
          <p:cNvSpPr/>
          <p:nvPr/>
        </p:nvSpPr>
        <p:spPr>
          <a:xfrm>
            <a:off x="3797770" y="2642537"/>
            <a:ext cx="216018" cy="216018"/>
          </a:xfrm>
          <a:prstGeom prst="ellipse">
            <a:avLst/>
          </a:prstGeom>
          <a:solidFill>
            <a:srgbClr val="7FB53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7FB5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0B133F5-C093-4495-9F9D-EF960455345A}"/>
              </a:ext>
            </a:extLst>
          </p:cNvPr>
          <p:cNvSpPr/>
          <p:nvPr/>
        </p:nvSpPr>
        <p:spPr>
          <a:xfrm>
            <a:off x="6241193" y="2642537"/>
            <a:ext cx="216018" cy="216018"/>
          </a:xfrm>
          <a:prstGeom prst="ellipse">
            <a:avLst/>
          </a:prstGeom>
          <a:solidFill>
            <a:srgbClr val="7FB53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7FB5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375DD88-13D3-4888-8DC6-43B7EC3DD031}"/>
              </a:ext>
            </a:extLst>
          </p:cNvPr>
          <p:cNvSpPr/>
          <p:nvPr/>
        </p:nvSpPr>
        <p:spPr>
          <a:xfrm>
            <a:off x="8684616" y="2642537"/>
            <a:ext cx="216018" cy="216018"/>
          </a:xfrm>
          <a:prstGeom prst="ellipse">
            <a:avLst/>
          </a:prstGeom>
          <a:solidFill>
            <a:srgbClr val="7FB53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7FB53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1272A39-8412-428C-8BCE-67CE3F65078F}"/>
              </a:ext>
            </a:extLst>
          </p:cNvPr>
          <p:cNvSpPr/>
          <p:nvPr/>
        </p:nvSpPr>
        <p:spPr>
          <a:xfrm>
            <a:off x="11128040" y="2642537"/>
            <a:ext cx="216018" cy="216018"/>
          </a:xfrm>
          <a:prstGeom prst="ellipse">
            <a:avLst/>
          </a:prstGeom>
          <a:solidFill>
            <a:srgbClr val="7FB53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EF7339-002F-4B1B-A63B-588959FC761B}"/>
              </a:ext>
            </a:extLst>
          </p:cNvPr>
          <p:cNvSpPr txBox="1"/>
          <p:nvPr/>
        </p:nvSpPr>
        <p:spPr>
          <a:xfrm>
            <a:off x="1091906" y="2858327"/>
            <a:ext cx="740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7FB539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</a:rPr>
              <a:t>July 2017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E6630F-17DE-460C-A240-167FDE8BFA10}"/>
              </a:ext>
            </a:extLst>
          </p:cNvPr>
          <p:cNvSpPr txBox="1"/>
          <p:nvPr/>
        </p:nvSpPr>
        <p:spPr>
          <a:xfrm>
            <a:off x="3336108" y="2827250"/>
            <a:ext cx="11584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7FB539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</a:rPr>
              <a:t>July 2018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1C36AD-DC46-46E5-9191-6FEEC29FF608}"/>
              </a:ext>
            </a:extLst>
          </p:cNvPr>
          <p:cNvSpPr txBox="1"/>
          <p:nvPr/>
        </p:nvSpPr>
        <p:spPr>
          <a:xfrm>
            <a:off x="5798289" y="2833811"/>
            <a:ext cx="10232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7FB539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</a:rPr>
              <a:t>July 2019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ADD7B0-3B97-432F-B9A6-33646F56DBFB}"/>
              </a:ext>
            </a:extLst>
          </p:cNvPr>
          <p:cNvSpPr txBox="1"/>
          <p:nvPr/>
        </p:nvSpPr>
        <p:spPr>
          <a:xfrm>
            <a:off x="8373911" y="2836080"/>
            <a:ext cx="7994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7FB539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</a:rPr>
              <a:t>July 2020</a:t>
            </a:r>
          </a:p>
        </p:txBody>
      </p:sp>
      <p:pic>
        <p:nvPicPr>
          <p:cNvPr id="34" name="Picture 35" descr="KBR (company) - Wikipedia">
            <a:extLst>
              <a:ext uri="{FF2B5EF4-FFF2-40B4-BE49-F238E27FC236}">
                <a16:creationId xmlns:a16="http://schemas.microsoft.com/office/drawing/2014/main" id="{062EDED8-94FF-4CA8-987C-125A0B4F7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9002" y="795114"/>
            <a:ext cx="298604" cy="1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16814CBC-9F43-4486-A61E-4B7554F25D78}"/>
              </a:ext>
            </a:extLst>
          </p:cNvPr>
          <p:cNvSpPr/>
          <p:nvPr/>
        </p:nvSpPr>
        <p:spPr>
          <a:xfrm>
            <a:off x="2750582" y="3113904"/>
            <a:ext cx="1407168" cy="14400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PMO</a:t>
            </a: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Strategy &amp; Design</a:t>
            </a:r>
          </a:p>
        </p:txBody>
      </p:sp>
      <p:sp>
        <p:nvSpPr>
          <p:cNvPr id="36" name="Arrow: Pentagon 35">
            <a:extLst>
              <a:ext uri="{FF2B5EF4-FFF2-40B4-BE49-F238E27FC236}">
                <a16:creationId xmlns:a16="http://schemas.microsoft.com/office/drawing/2014/main" id="{EE4A0715-D454-4105-8AAA-349C3716E387}"/>
              </a:ext>
            </a:extLst>
          </p:cNvPr>
          <p:cNvSpPr/>
          <p:nvPr/>
        </p:nvSpPr>
        <p:spPr>
          <a:xfrm>
            <a:off x="3882514" y="1339582"/>
            <a:ext cx="3293409" cy="144000"/>
          </a:xfrm>
          <a:prstGeom prst="homePlate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Engineering Strategy &amp; Trial Way of Working</a:t>
            </a: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9494E7A1-2637-42FA-8D37-A7EC36541F17}"/>
              </a:ext>
            </a:extLst>
          </p:cNvPr>
          <p:cNvSpPr/>
          <p:nvPr/>
        </p:nvSpPr>
        <p:spPr>
          <a:xfrm>
            <a:off x="2022823" y="2392806"/>
            <a:ext cx="1960694" cy="144000"/>
          </a:xfrm>
          <a:prstGeom prst="homePlate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Delivery Strategy &amp; Design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884D37-1356-449D-BD47-75CC0E079C8F}"/>
              </a:ext>
            </a:extLst>
          </p:cNvPr>
          <p:cNvSpPr txBox="1"/>
          <p:nvPr/>
        </p:nvSpPr>
        <p:spPr>
          <a:xfrm>
            <a:off x="7458250" y="4264559"/>
            <a:ext cx="827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PMO</a:t>
            </a: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Manager Appointed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4AF83E-18F7-4F18-B536-4B8CD95BA4F3}"/>
              </a:ext>
            </a:extLst>
          </p:cNvPr>
          <p:cNvSpPr txBox="1"/>
          <p:nvPr/>
        </p:nvSpPr>
        <p:spPr>
          <a:xfrm>
            <a:off x="7259331" y="1077678"/>
            <a:ext cx="717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IES Partners Awarded</a:t>
            </a: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1B4CA79D-E4FB-4407-BC65-791DC3C0008F}"/>
              </a:ext>
            </a:extLst>
          </p:cNvPr>
          <p:cNvSpPr/>
          <p:nvPr/>
        </p:nvSpPr>
        <p:spPr>
          <a:xfrm>
            <a:off x="3616928" y="3338433"/>
            <a:ext cx="1407168" cy="14400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Controls Processes</a:t>
            </a: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DE5D1AB9-A0CC-4D70-83C5-5D6F54502AC4}"/>
              </a:ext>
            </a:extLst>
          </p:cNvPr>
          <p:cNvSpPr/>
          <p:nvPr/>
        </p:nvSpPr>
        <p:spPr>
          <a:xfrm>
            <a:off x="4157750" y="4012020"/>
            <a:ext cx="7192200" cy="14400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 Assurance Processes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17D0491-24A4-4BB0-9007-DC7C9792BAB8}"/>
              </a:ext>
            </a:extLst>
          </p:cNvPr>
          <p:cNvCxnSpPr>
            <a:cxnSpLocks/>
          </p:cNvCxnSpPr>
          <p:nvPr/>
        </p:nvCxnSpPr>
        <p:spPr>
          <a:xfrm flipV="1">
            <a:off x="9051025" y="2747403"/>
            <a:ext cx="0" cy="1723544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  <a:headEnd type="diamond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A29E1E04-1F44-4DDE-84B5-2F141701D0FF}"/>
              </a:ext>
            </a:extLst>
          </p:cNvPr>
          <p:cNvSpPr txBox="1"/>
          <p:nvPr/>
        </p:nvSpPr>
        <p:spPr>
          <a:xfrm>
            <a:off x="9066498" y="4235777"/>
            <a:ext cx="93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PMO</a:t>
            </a: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Functional Managers Appointed</a:t>
            </a: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911F6A3D-2EFD-4F62-A376-84EF19A8D8D0}"/>
              </a:ext>
            </a:extLst>
          </p:cNvPr>
          <p:cNvSpPr/>
          <p:nvPr/>
        </p:nvSpPr>
        <p:spPr>
          <a:xfrm>
            <a:off x="4157750" y="3787491"/>
            <a:ext cx="5821447" cy="14400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Commercial Management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EE19745-23AE-4EB4-AC63-75EE7FE13195}"/>
              </a:ext>
            </a:extLst>
          </p:cNvPr>
          <p:cNvCxnSpPr>
            <a:cxnSpLocks/>
            <a:stCxn id="46" idx="1"/>
          </p:cNvCxnSpPr>
          <p:nvPr/>
        </p:nvCxnSpPr>
        <p:spPr>
          <a:xfrm>
            <a:off x="7986286" y="2290112"/>
            <a:ext cx="0" cy="457290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solid"/>
            <a:headEnd type="diamon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20CE7D8-4829-4CCF-BD82-F9717F8CC52D}"/>
              </a:ext>
            </a:extLst>
          </p:cNvPr>
          <p:cNvSpPr txBox="1"/>
          <p:nvPr/>
        </p:nvSpPr>
        <p:spPr>
          <a:xfrm>
            <a:off x="7986286" y="2059279"/>
            <a:ext cx="964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Delivery Program Managers Appointed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FD320A0-6DE4-4692-A320-8BCA54BC70F4}"/>
              </a:ext>
            </a:extLst>
          </p:cNvPr>
          <p:cNvCxnSpPr>
            <a:cxnSpLocks/>
          </p:cNvCxnSpPr>
          <p:nvPr/>
        </p:nvCxnSpPr>
        <p:spPr>
          <a:xfrm>
            <a:off x="8911961" y="2290111"/>
            <a:ext cx="0" cy="457291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solid"/>
            <a:headEnd type="diamond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2EA68B-9582-455E-ACCE-9099356A0846}"/>
              </a:ext>
            </a:extLst>
          </p:cNvPr>
          <p:cNvSpPr txBox="1"/>
          <p:nvPr/>
        </p:nvSpPr>
        <p:spPr>
          <a:xfrm>
            <a:off x="8923066" y="2065215"/>
            <a:ext cx="81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Delivery Teams Complete</a:t>
            </a:r>
          </a:p>
        </p:txBody>
      </p:sp>
      <p:sp>
        <p:nvSpPr>
          <p:cNvPr id="49" name="Arrow: Pentagon 48">
            <a:extLst>
              <a:ext uri="{FF2B5EF4-FFF2-40B4-BE49-F238E27FC236}">
                <a16:creationId xmlns:a16="http://schemas.microsoft.com/office/drawing/2014/main" id="{734ED956-5960-4486-8DB4-F8E1C5AD095B}"/>
              </a:ext>
            </a:extLst>
          </p:cNvPr>
          <p:cNvSpPr/>
          <p:nvPr/>
        </p:nvSpPr>
        <p:spPr>
          <a:xfrm>
            <a:off x="4096764" y="2389314"/>
            <a:ext cx="3850591" cy="144000"/>
          </a:xfrm>
          <a:prstGeom prst="homePlate">
            <a:avLst/>
          </a:prstGeom>
          <a:solidFill>
            <a:srgbClr val="F79646">
              <a:lumMod val="40000"/>
              <a:lumOff val="60000"/>
            </a:srgbClr>
          </a:solidFill>
          <a:ln w="9525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Delivery Management Functional Support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E14C667D-FCFE-44E6-BC34-F455DE9914C1}"/>
              </a:ext>
            </a:extLst>
          </p:cNvPr>
          <p:cNvSpPr/>
          <p:nvPr/>
        </p:nvSpPr>
        <p:spPr>
          <a:xfrm>
            <a:off x="5024096" y="1557310"/>
            <a:ext cx="4836398" cy="144000"/>
          </a:xfrm>
          <a:prstGeom prst="homePlate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Technical Assurance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EEED899-AE2F-42AC-8178-F50F6EDDD287}"/>
              </a:ext>
            </a:extLst>
          </p:cNvPr>
          <p:cNvCxnSpPr>
            <a:cxnSpLocks/>
          </p:cNvCxnSpPr>
          <p:nvPr/>
        </p:nvCxnSpPr>
        <p:spPr>
          <a:xfrm>
            <a:off x="9833507" y="1219747"/>
            <a:ext cx="0" cy="1539191"/>
          </a:xfrm>
          <a:prstGeom prst="line">
            <a:avLst/>
          </a:prstGeom>
          <a:noFill/>
          <a:ln w="12700" cap="flat" cmpd="sng" algn="ctr">
            <a:solidFill>
              <a:srgbClr val="9BBB59">
                <a:lumMod val="75000"/>
              </a:srgbClr>
            </a:solidFill>
            <a:prstDash val="solid"/>
            <a:headEnd type="diamond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5AC879F7-CC77-4E57-A6F4-E24C555631FE}"/>
              </a:ext>
            </a:extLst>
          </p:cNvPr>
          <p:cNvSpPr txBox="1"/>
          <p:nvPr/>
        </p:nvSpPr>
        <p:spPr>
          <a:xfrm>
            <a:off x="8779101" y="1062955"/>
            <a:ext cx="1054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Technical Assurance Team Complete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808979B-D49F-4F1C-96D2-7CA8E52A7AD2}"/>
              </a:ext>
            </a:extLst>
          </p:cNvPr>
          <p:cNvSpPr txBox="1"/>
          <p:nvPr/>
        </p:nvSpPr>
        <p:spPr>
          <a:xfrm>
            <a:off x="10455425" y="1067817"/>
            <a:ext cx="921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</a:rPr>
              <a:t>IES Management Team Complete</a:t>
            </a: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0D7FE80E-CF6B-42A1-98D8-E728F162921D}"/>
              </a:ext>
            </a:extLst>
          </p:cNvPr>
          <p:cNvSpPr/>
          <p:nvPr/>
        </p:nvSpPr>
        <p:spPr>
          <a:xfrm>
            <a:off x="3882513" y="3562962"/>
            <a:ext cx="6096673" cy="144000"/>
          </a:xfrm>
          <a:prstGeom prst="homePlate">
            <a:avLst/>
          </a:prstGeom>
          <a:solidFill>
            <a:srgbClr val="4BACC6">
              <a:lumMod val="40000"/>
              <a:lumOff val="60000"/>
            </a:srgbClr>
          </a:solidFill>
          <a:ln w="9525" cap="flat" cmpd="sng" algn="ctr">
            <a:solidFill>
              <a:srgbClr val="4BACC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4D7C1C-3470-47B8-B5FA-024E46DB5E7E}"/>
              </a:ext>
            </a:extLst>
          </p:cNvPr>
          <p:cNvSpPr txBox="1"/>
          <p:nvPr/>
        </p:nvSpPr>
        <p:spPr>
          <a:xfrm>
            <a:off x="5030463" y="4264559"/>
            <a:ext cx="997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Project Control Processes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AEBD33-68A0-4C41-AAB3-0B79A5FB6E4E}"/>
              </a:ext>
            </a:extLst>
          </p:cNvPr>
          <p:cNvSpPr txBox="1"/>
          <p:nvPr/>
        </p:nvSpPr>
        <p:spPr>
          <a:xfrm>
            <a:off x="6473906" y="4264559"/>
            <a:ext cx="928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Cost Intelligence Framework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D87217-768D-4420-ADAD-2D75F7FEC38D}"/>
              </a:ext>
            </a:extLst>
          </p:cNvPr>
          <p:cNvCxnSpPr>
            <a:cxnSpLocks/>
          </p:cNvCxnSpPr>
          <p:nvPr/>
        </p:nvCxnSpPr>
        <p:spPr>
          <a:xfrm flipV="1">
            <a:off x="10163717" y="2766914"/>
            <a:ext cx="0" cy="1666922"/>
          </a:xfrm>
          <a:prstGeom prst="line">
            <a:avLst/>
          </a:prstGeom>
          <a:noFill/>
          <a:ln w="12700" cap="flat" cmpd="sng" algn="ctr">
            <a:solidFill>
              <a:srgbClr val="4BACC6">
                <a:lumMod val="75000"/>
              </a:srgbClr>
            </a:solidFill>
            <a:prstDash val="solid"/>
            <a:headEnd type="diamond"/>
          </a:ln>
          <a:effectLst/>
        </p:spPr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64846B9-63DD-4404-A1E1-0EB2DFC93041}"/>
              </a:ext>
            </a:extLst>
          </p:cNvPr>
          <p:cNvSpPr txBox="1"/>
          <p:nvPr/>
        </p:nvSpPr>
        <p:spPr>
          <a:xfrm>
            <a:off x="10181022" y="4264559"/>
            <a:ext cx="72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Cost Models Established</a:t>
            </a:r>
          </a:p>
        </p:txBody>
      </p:sp>
      <p:sp>
        <p:nvSpPr>
          <p:cNvPr id="59" name="Arrow: Pentagon 58">
            <a:extLst>
              <a:ext uri="{FF2B5EF4-FFF2-40B4-BE49-F238E27FC236}">
                <a16:creationId xmlns:a16="http://schemas.microsoft.com/office/drawing/2014/main" id="{6F5FB894-3422-4507-848F-ABF2CCF22D49}"/>
              </a:ext>
            </a:extLst>
          </p:cNvPr>
          <p:cNvSpPr/>
          <p:nvPr/>
        </p:nvSpPr>
        <p:spPr>
          <a:xfrm>
            <a:off x="4096764" y="1774474"/>
            <a:ext cx="6350937" cy="144000"/>
          </a:xfrm>
          <a:prstGeom prst="homePlate">
            <a:avLst/>
          </a:prstGeom>
          <a:solidFill>
            <a:srgbClr val="9BBB59">
              <a:lumMod val="20000"/>
              <a:lumOff val="80000"/>
            </a:srgbClr>
          </a:solidFill>
          <a:ln w="9525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4F622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Engineering Management Functional Support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E737596-97FD-4A81-B123-A042E02E6413}"/>
              </a:ext>
            </a:extLst>
          </p:cNvPr>
          <p:cNvCxnSpPr>
            <a:cxnSpLocks/>
          </p:cNvCxnSpPr>
          <p:nvPr/>
        </p:nvCxnSpPr>
        <p:spPr>
          <a:xfrm>
            <a:off x="4067658" y="2290111"/>
            <a:ext cx="0" cy="449416"/>
          </a:xfrm>
          <a:prstGeom prst="line">
            <a:avLst/>
          </a:prstGeom>
          <a:noFill/>
          <a:ln w="12700" cap="flat" cmpd="sng" algn="ctr">
            <a:solidFill>
              <a:srgbClr val="F79646">
                <a:lumMod val="75000"/>
              </a:srgbClr>
            </a:solidFill>
            <a:prstDash val="solid"/>
            <a:headEnd type="diamond"/>
          </a:ln>
          <a:effectLst/>
        </p:spPr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B76B0DD-9F2F-4E81-B81A-306D30EA99E5}"/>
              </a:ext>
            </a:extLst>
          </p:cNvPr>
          <p:cNvSpPr txBox="1"/>
          <p:nvPr/>
        </p:nvSpPr>
        <p:spPr>
          <a:xfrm>
            <a:off x="4106590" y="2037050"/>
            <a:ext cx="1191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First Delivery Partner Established</a:t>
            </a:r>
          </a:p>
        </p:txBody>
      </p:sp>
      <p:sp>
        <p:nvSpPr>
          <p:cNvPr id="62" name="Diamond 61">
            <a:extLst>
              <a:ext uri="{FF2B5EF4-FFF2-40B4-BE49-F238E27FC236}">
                <a16:creationId xmlns:a16="http://schemas.microsoft.com/office/drawing/2014/main" id="{F1A2E4C6-BC99-4E8C-A84B-355D08C27687}"/>
              </a:ext>
            </a:extLst>
          </p:cNvPr>
          <p:cNvSpPr/>
          <p:nvPr/>
        </p:nvSpPr>
        <p:spPr>
          <a:xfrm flipV="1">
            <a:off x="3348906" y="2625728"/>
            <a:ext cx="227598" cy="227598"/>
          </a:xfrm>
          <a:prstGeom prst="diamond">
            <a:avLst/>
          </a:prstGeom>
          <a:solidFill>
            <a:srgbClr val="002060"/>
          </a:solidFill>
          <a:ln w="25400" cap="flat" cmpd="sng" algn="ctr">
            <a:solidFill>
              <a:srgbClr val="1F497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7630BC-B9E5-43E4-B963-DC576DA1F176}"/>
              </a:ext>
            </a:extLst>
          </p:cNvPr>
          <p:cNvSpPr txBox="1"/>
          <p:nvPr/>
        </p:nvSpPr>
        <p:spPr>
          <a:xfrm>
            <a:off x="2163831" y="2751217"/>
            <a:ext cx="1259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7FB539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</a:rPr>
              <a:t>PDDP Stage 2 Commenced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DB2E45C-BE1C-4570-ACCC-6527FBA0886F}"/>
              </a:ext>
            </a:extLst>
          </p:cNvPr>
          <p:cNvCxnSpPr>
            <a:cxnSpLocks/>
          </p:cNvCxnSpPr>
          <p:nvPr/>
        </p:nvCxnSpPr>
        <p:spPr>
          <a:xfrm>
            <a:off x="2022823" y="795114"/>
            <a:ext cx="0" cy="5754472"/>
          </a:xfrm>
          <a:prstGeom prst="line">
            <a:avLst/>
          </a:prstGeom>
          <a:noFill/>
          <a:ln w="12700" cap="flat" cmpd="sng" algn="ctr">
            <a:solidFill>
              <a:srgbClr val="004584"/>
            </a:solidFill>
            <a:prstDash val="solid"/>
          </a:ln>
          <a:effectLst/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74327B3-1117-482B-883E-522CD5303FC8}"/>
              </a:ext>
            </a:extLst>
          </p:cNvPr>
          <p:cNvSpPr txBox="1"/>
          <p:nvPr/>
        </p:nvSpPr>
        <p:spPr>
          <a:xfrm>
            <a:off x="62130" y="1421278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60723C"/>
                </a:solidFill>
                <a:effectLst/>
                <a:uLnTx/>
                <a:uFillTx/>
              </a:rPr>
              <a:t>Engineering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315C8A5-EB2F-4AFC-B619-3710D09A9988}"/>
              </a:ext>
            </a:extLst>
          </p:cNvPr>
          <p:cNvSpPr txBox="1"/>
          <p:nvPr/>
        </p:nvSpPr>
        <p:spPr>
          <a:xfrm>
            <a:off x="62130" y="2205903"/>
            <a:ext cx="8009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</a:rPr>
              <a:t>Delivery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DF608E-64F8-466E-BEA1-1F00551FE9AE}"/>
              </a:ext>
            </a:extLst>
          </p:cNvPr>
          <p:cNvSpPr txBox="1"/>
          <p:nvPr/>
        </p:nvSpPr>
        <p:spPr>
          <a:xfrm>
            <a:off x="62130" y="3482433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PMO</a:t>
            </a:r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55D9F20F-22C5-47C0-81D5-42B822D766A7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1508637"/>
              </p:ext>
            </p:extLst>
          </p:nvPr>
        </p:nvGraphicFramePr>
        <p:xfrm>
          <a:off x="3532188" y="4898269"/>
          <a:ext cx="7783512" cy="178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EA5C2E98-0AB9-4D5C-802C-75D7A96CD8B9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7383463" y="6628644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None/>
              <a:defRPr lang="en-US" sz="12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2"/>
              <a:buNone/>
              <a:tabLst/>
              <a:defRPr/>
            </a:pPr>
            <a:fld id="{E48C90DA-D058-4F84-8507-C8C7764C70F7}" type="datetime'J''''''''''''''''''''''''''''''''''''a''n''''-''20'''''''''''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2"/>
                <a:buNone/>
                <a:tabLst/>
                <a:defRPr/>
              </a:pPr>
              <a:t>Jan-20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AF8CED18-93F3-4187-BBB8-E5C4EB18622C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3724275" y="6628644"/>
            <a:ext cx="317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None/>
              <a:defRPr lang="en-US" sz="12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2"/>
              <a:buNone/>
              <a:tabLst/>
              <a:defRPr/>
            </a:pPr>
            <a:fld id="{4CC57164-6D53-42F6-8E85-606EA9FA2B4C}" type="datetime'''J''''u''''''''''l''''''''''''-''''''''1''8'''''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2"/>
                <a:buNone/>
                <a:tabLst/>
                <a:defRPr/>
              </a:pPr>
              <a:t>Jul-18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02BB9025-0B52-4FB2-96B3-078375CCCA87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933950" y="6628644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None/>
              <a:defRPr lang="en-US" sz="12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2"/>
              <a:buNone/>
              <a:tabLst/>
              <a:defRPr/>
            </a:pPr>
            <a:fld id="{E8D6B858-BAA9-44B3-92EE-4609F23785AF}" type="datetime'''J''''''''a''''n''''''''''''''''''''''''-''''1''9'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2"/>
                <a:buNone/>
                <a:tabLst/>
                <a:defRPr/>
              </a:pPr>
              <a:t>Jan-19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6A7A4CAA-5E5E-4356-A9AC-610E4278F11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173788" y="6628644"/>
            <a:ext cx="317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None/>
              <a:defRPr lang="en-US" sz="12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2"/>
              <a:buNone/>
              <a:tabLst/>
              <a:defRPr/>
            </a:pPr>
            <a:fld id="{3852519C-3505-4D5E-BD76-BE7EA2A0FE09}" type="datetime'''''J''''''''''''''''''''''u''''''l-''''''''''19'''''''''''''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2"/>
                <a:buNone/>
                <a:tabLst/>
                <a:defRPr/>
              </a:pPr>
              <a:t>Jul-19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8884157-18AE-4EFC-932B-91216819D424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9832975" y="6628644"/>
            <a:ext cx="3492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None/>
              <a:defRPr lang="en-US" sz="12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2"/>
              <a:buNone/>
              <a:tabLst/>
              <a:defRPr/>
            </a:pPr>
            <a:fld id="{DAA9BA77-559F-4830-BE34-61C42746AA99}" type="datetime'''''J''a''''''n''''''''''''''''''''''''''''''''''-''21'''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2"/>
                <a:buNone/>
                <a:tabLst/>
                <a:defRPr/>
              </a:pPr>
              <a:t>Jan-21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1E630FAB-326D-4E15-B055-E96DE7C74CB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624888" y="6628644"/>
            <a:ext cx="317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None/>
              <a:defRPr lang="en-US" sz="12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2"/>
              <a:buNone/>
              <a:tabLst/>
              <a:defRPr/>
            </a:pPr>
            <a:fld id="{04065811-729E-4591-A564-4DB301D5F455}" type="datetime'''J''''''''ul''''''''''''''''''-2''''''''''''0'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2"/>
                <a:buNone/>
                <a:tabLst/>
                <a:defRPr/>
              </a:pPr>
              <a:t>Jul-20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8B8F0151-C30D-4326-9489-BA853B2F16A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1074400" y="6628644"/>
            <a:ext cx="317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None/>
              <a:defRPr lang="en-US" sz="12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2"/>
              <a:buNone/>
              <a:tabLst/>
              <a:defRPr/>
            </a:pPr>
            <a:fld id="{EC201B6A-2E7E-4591-9FA8-8B9CB2FA55C5}" type="datetime'''Ju''''''''''''''''l-2''1'''''''''''''''''''">
              <a:rPr kumimoji="0" lang="en-AU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2"/>
                <a:buNone/>
                <a:tabLst/>
                <a:defRPr/>
              </a:pPr>
              <a:t>Jul-21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83D1078-0161-4561-AE34-42E18E9BE013}"/>
              </a:ext>
            </a:extLst>
          </p:cNvPr>
          <p:cNvSpPr/>
          <p:nvPr>
            <p:custDataLst>
              <p:tags r:id="rId9"/>
            </p:custDataLst>
          </p:nvPr>
        </p:nvSpPr>
        <p:spPr bwMode="auto">
          <a:xfrm>
            <a:off x="8820151" y="5544382"/>
            <a:ext cx="142875" cy="106363"/>
          </a:xfrm>
          <a:prstGeom prst="rect">
            <a:avLst/>
          </a:prstGeom>
          <a:solidFill>
            <a:srgbClr val="666666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B4DEF3B5-8C89-4D15-95ED-223187593FAB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8820151" y="5717420"/>
            <a:ext cx="142875" cy="106363"/>
          </a:xfrm>
          <a:prstGeom prst="rect">
            <a:avLst/>
          </a:prstGeom>
          <a:solidFill>
            <a:srgbClr val="FFCE3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7B690BFE-C2E5-49F4-842F-8E75C7B99223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013824" y="5539619"/>
            <a:ext cx="2019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None/>
              <a:defRPr lang="en-US" sz="12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2"/>
              <a:buNone/>
              <a:tabLst/>
              <a:defRPr/>
            </a:pPr>
            <a:fld id="{DDCB4BAD-374C-4604-80F4-BD79BB7BCBC5}" type="datetime'PDDP St''rate''gy Devel''''op''ment &amp; ''Transaction Ro''les'">
              <a:rPr kumimoji="0" lang="en-GB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2"/>
                <a:buNone/>
                <a:tabLst/>
                <a:defRPr/>
              </a:pPr>
              <a:t>PDDP Strategy Development &amp; Transaction Roles</a:t>
            </a:fld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6EC59EAF-13BF-4E9B-A729-8A4535A0F8CB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9013825" y="5712656"/>
            <a:ext cx="990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None/>
              <a:defRPr lang="en-US" sz="1200" b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2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2"/>
              <a:buNone/>
              <a:tabLst/>
              <a:defRPr/>
            </a:pPr>
            <a:fld id="{1E45AEF9-2D09-4D33-BF45-6BCB994BE8C5}" type="datetime'PDD''P ''''''O''p''''er''''a''ti''ona''l'' Role''''''''''''s'">
              <a:rPr kumimoji="0" lang="en-AU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2"/>
                <a:buNone/>
                <a:tabLst/>
                <a:defRPr/>
              </a:pPr>
              <a:t>PDDP Operational Roles</a:t>
            </a:fld>
            <a:endParaRPr kumimoji="0" lang="en-AU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3B9EA66-CEEC-4C4F-9434-28DFCB4125A8}"/>
              </a:ext>
            </a:extLst>
          </p:cNvPr>
          <p:cNvCxnSpPr>
            <a:cxnSpLocks/>
          </p:cNvCxnSpPr>
          <p:nvPr/>
        </p:nvCxnSpPr>
        <p:spPr>
          <a:xfrm>
            <a:off x="11232993" y="2855485"/>
            <a:ext cx="0" cy="3694101"/>
          </a:xfrm>
          <a:prstGeom prst="line">
            <a:avLst/>
          </a:prstGeom>
          <a:noFill/>
          <a:ln w="9525" cap="flat" cmpd="sng" algn="ctr">
            <a:solidFill>
              <a:srgbClr val="9BBB59"/>
            </a:solidFill>
            <a:prstDash val="solid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27238B99-F4D8-4E63-8906-7990F233CEAF}"/>
              </a:ext>
            </a:extLst>
          </p:cNvPr>
          <p:cNvSpPr txBox="1"/>
          <p:nvPr/>
        </p:nvSpPr>
        <p:spPr>
          <a:xfrm>
            <a:off x="63858" y="5465562"/>
            <a:ext cx="1159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Number of roles under PDDP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A6E8705-5D2C-4F0F-B2F1-29B929651E04}"/>
              </a:ext>
            </a:extLst>
          </p:cNvPr>
          <p:cNvSpPr txBox="1"/>
          <p:nvPr/>
        </p:nvSpPr>
        <p:spPr>
          <a:xfrm>
            <a:off x="10752906" y="2858327"/>
            <a:ext cx="966285" cy="246221"/>
          </a:xfrm>
          <a:prstGeom prst="rect">
            <a:avLst/>
          </a:prstGeom>
          <a:solidFill>
            <a:srgbClr val="EDF6F9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>
                <a:solidFill>
                  <a:srgbClr val="7FB539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>
                <a:ln>
                  <a:noFill/>
                </a:ln>
                <a:solidFill>
                  <a:srgbClr val="7FB539"/>
                </a:solidFill>
                <a:effectLst/>
                <a:uLnTx/>
                <a:uFillTx/>
              </a:rPr>
              <a:t>July 2021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7BE7EA96-83DC-44F6-8AF7-C5D28EECF3E0}"/>
              </a:ext>
            </a:extLst>
          </p:cNvPr>
          <p:cNvSpPr/>
          <p:nvPr/>
        </p:nvSpPr>
        <p:spPr>
          <a:xfrm>
            <a:off x="156236" y="4007271"/>
            <a:ext cx="3128625" cy="1219430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523D09A-5B45-4AA6-869C-41E68EF05526}"/>
              </a:ext>
            </a:extLst>
          </p:cNvPr>
          <p:cNvSpPr txBox="1"/>
          <p:nvPr/>
        </p:nvSpPr>
        <p:spPr>
          <a:xfrm>
            <a:off x="302952" y="4160627"/>
            <a:ext cx="2991145" cy="11125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</a:rPr>
              <a:t>Urban Utilities’ knowledge and capability and associated establishment of new processes has progressively developed with a corresponding decrease in PDDP involvement in business operational roles 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27B58CE1-9CDF-400E-8A42-0EDB39580360}"/>
              </a:ext>
            </a:extLst>
          </p:cNvPr>
          <p:cNvSpPr txBox="1">
            <a:spLocks/>
          </p:cNvSpPr>
          <p:nvPr/>
        </p:nvSpPr>
        <p:spPr>
          <a:xfrm>
            <a:off x="1679002" y="138294"/>
            <a:ext cx="940903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666666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PDDP Knowledge Transfer and Capability Development to Urban Utilities</a:t>
            </a:r>
          </a:p>
        </p:txBody>
      </p:sp>
    </p:spTree>
    <p:extLst>
      <p:ext uri="{BB962C8B-B14F-4D97-AF65-F5344CB8AC3E}">
        <p14:creationId xmlns:p14="http://schemas.microsoft.com/office/powerpoint/2010/main" val="25109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8626B3-7448-3E4E-93F0-17C3354107F5}"/>
              </a:ext>
            </a:extLst>
          </p:cNvPr>
          <p:cNvSpPr txBox="1"/>
          <p:nvPr/>
        </p:nvSpPr>
        <p:spPr>
          <a:xfrm>
            <a:off x="483068" y="497689"/>
            <a:ext cx="5137051" cy="803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solidFill>
                  <a:schemeClr val="tx2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AU" sz="2400" dirty="0"/>
              <a:t>The PMA has transformed </a:t>
            </a:r>
            <a:r>
              <a:rPr lang="en-AU" sz="2400" dirty="0" err="1"/>
              <a:t>UU’s</a:t>
            </a:r>
            <a:r>
              <a:rPr lang="en-AU" sz="2400" dirty="0"/>
              <a:t> capital investment portfolio performance by: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D92A6E-E53F-0249-A8E9-DD203AB82D0D}"/>
              </a:ext>
            </a:extLst>
          </p:cNvPr>
          <p:cNvSpPr txBox="1"/>
          <p:nvPr/>
        </p:nvSpPr>
        <p:spPr>
          <a:xfrm>
            <a:off x="6131797" y="1300381"/>
            <a:ext cx="2050919" cy="2186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14772"/>
            <a:r>
              <a:rPr lang="en-AU" sz="1361" dirty="0">
                <a:solidFill>
                  <a:prstClr val="white"/>
                </a:solidFill>
                <a:latin typeface="Calibri" panose="020F0502020204030204"/>
              </a:rPr>
              <a:t>We are delivering sustainable value-for-money outcomes that optimise our expenditure, increase investment planning integration with our shareholders, and provide services that really matter to our customers into the future</a:t>
            </a:r>
          </a:p>
        </p:txBody>
      </p:sp>
      <p:pic>
        <p:nvPicPr>
          <p:cNvPr id="6" name="Picture 5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59D791B-088D-EB43-9CF1-0C198D3C38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63" y="1765210"/>
            <a:ext cx="3488414" cy="3488414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B4F2CE5-37E1-EE48-82E7-4BA29073F64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6" y="3910443"/>
            <a:ext cx="3798147" cy="3798147"/>
          </a:xfrm>
          <a:prstGeom prst="rect">
            <a:avLst/>
          </a:prstGeom>
        </p:spPr>
      </p:pic>
      <p:pic>
        <p:nvPicPr>
          <p:cNvPr id="10" name="Picture 9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FFE54710-D9A9-A542-8FE5-9880B51F02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007" y="3325534"/>
            <a:ext cx="3261388" cy="3261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FB80A-729C-2E47-B0E7-DB2F76F32CB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1054" y="1048485"/>
            <a:ext cx="3692622" cy="3692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F74DD07-CA06-024A-A784-F1575E1E2C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394" y="3720861"/>
            <a:ext cx="4899844" cy="313705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80C72D5-7268-6B4E-8038-7817209DC9C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3676" y="0"/>
            <a:ext cx="737855" cy="408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C67628-F9CF-144E-A6E2-E442F9A76AD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03676" y="578883"/>
            <a:ext cx="2134136" cy="4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5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D1272A-3EBF-45E3-A3A8-309A4DF9EA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-24064" y="-24064"/>
            <a:ext cx="12296274" cy="700249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1E59D7-3C03-6A4F-3C2F-0AB6BEF7CF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915" y="444574"/>
            <a:ext cx="10801350" cy="570101"/>
          </a:xfrm>
        </p:spPr>
        <p:txBody>
          <a:bodyPr/>
          <a:lstStyle/>
          <a:p>
            <a:r>
              <a:rPr lang="en-US" dirty="0"/>
              <a:t>Critical Success Factors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39FB7B-32EC-406F-8812-F497E566723D}"/>
              </a:ext>
            </a:extLst>
          </p:cNvPr>
          <p:cNvSpPr txBox="1"/>
          <p:nvPr/>
        </p:nvSpPr>
        <p:spPr>
          <a:xfrm>
            <a:off x="888835" y="1685819"/>
            <a:ext cx="7904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sz="2400" dirty="0"/>
              <a:t>Trial and test new ways of working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4837FA-D998-4776-A7E0-5BA00A8417FF}"/>
              </a:ext>
            </a:extLst>
          </p:cNvPr>
          <p:cNvSpPr txBox="1"/>
          <p:nvPr/>
        </p:nvSpPr>
        <p:spPr>
          <a:xfrm>
            <a:off x="912509" y="2365685"/>
            <a:ext cx="7904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sz="2400" dirty="0"/>
              <a:t>Cost and technical assurance processes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86E56-5D46-4FAB-8EE9-9A6A9C38D853}"/>
              </a:ext>
            </a:extLst>
          </p:cNvPr>
          <p:cNvSpPr txBox="1"/>
          <p:nvPr/>
        </p:nvSpPr>
        <p:spPr>
          <a:xfrm>
            <a:off x="912509" y="3036829"/>
            <a:ext cx="7904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sz="2400" dirty="0"/>
              <a:t>Partner capability access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2D39C7-04C5-4A30-AEE7-20A9646107CE}"/>
              </a:ext>
            </a:extLst>
          </p:cNvPr>
          <p:cNvSpPr txBox="1"/>
          <p:nvPr/>
        </p:nvSpPr>
        <p:spPr>
          <a:xfrm>
            <a:off x="926680" y="3720861"/>
            <a:ext cx="7904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sz="2400" dirty="0"/>
              <a:t>Tools and structure to help drive constructive culture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669CC0-2AFD-40D6-B8CF-D71FCED655DA}"/>
              </a:ext>
            </a:extLst>
          </p:cNvPr>
          <p:cNvSpPr txBox="1"/>
          <p:nvPr/>
        </p:nvSpPr>
        <p:spPr>
          <a:xfrm>
            <a:off x="926680" y="4392005"/>
            <a:ext cx="79044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AU" sz="2400" dirty="0"/>
              <a:t>Innovative eco-systems and collaborative culture </a:t>
            </a:r>
          </a:p>
        </p:txBody>
      </p:sp>
    </p:spTree>
    <p:extLst>
      <p:ext uri="{BB962C8B-B14F-4D97-AF65-F5344CB8AC3E}">
        <p14:creationId xmlns:p14="http://schemas.microsoft.com/office/powerpoint/2010/main" val="1408961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0894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7F&quot; g=&quot;B5&quot; b=&quot;39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t7x.A8eB9JrNPgy6qnQ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ix4V1QHtpDB6DaprQRE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K6ChQaYT_4_Pou9bTgb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YzPgffU1_BcsGoycmY.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RkLplkKwNwQHWfwdga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n9yEb7MeyJ0YyD4xhSr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Jd0Zs9hPcuKAXM2a7d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k4W11IkYVdNQmMlhahL_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2rjoRN5UGq0q6z9kQA5h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kpIdb.c.R147R86D7U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AEendt1_Ymz3u01T3eUi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AN9uyMKvQChgcbdsSgBw"/>
</p:tagLst>
</file>

<file path=ppt/theme/theme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s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">
  <a:themeElements>
    <a:clrScheme name="Custom 1">
      <a:dk1>
        <a:srgbClr val="000000"/>
      </a:dk1>
      <a:lt1>
        <a:srgbClr val="FFFFFF"/>
      </a:lt1>
      <a:dk2>
        <a:srgbClr val="0067A3"/>
      </a:dk2>
      <a:lt2>
        <a:srgbClr val="E7F1F2"/>
      </a:lt2>
      <a:accent1>
        <a:srgbClr val="2A88B5"/>
      </a:accent1>
      <a:accent2>
        <a:srgbClr val="89CAEB"/>
      </a:accent2>
      <a:accent3>
        <a:srgbClr val="E7F1F2"/>
      </a:accent3>
      <a:accent4>
        <a:srgbClr val="0066A3"/>
      </a:accent4>
      <a:accent5>
        <a:srgbClr val="062F77"/>
      </a:accent5>
      <a:accent6>
        <a:srgbClr val="A5DFDD"/>
      </a:accent6>
      <a:hlink>
        <a:srgbClr val="009100"/>
      </a:hlink>
      <a:folHlink>
        <a:srgbClr val="85DFD0"/>
      </a:folHlink>
    </a:clrScheme>
    <a:fontScheme name="Custom 1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94FFA86B7F84297424AB9BB9827C7" ma:contentTypeVersion="4" ma:contentTypeDescription="Create a new document." ma:contentTypeScope="" ma:versionID="8e63bcf50dde74bb783cee2d167a8d07">
  <xsd:schema xmlns:xsd="http://www.w3.org/2001/XMLSchema" xmlns:xs="http://www.w3.org/2001/XMLSchema" xmlns:p="http://schemas.microsoft.com/office/2006/metadata/properties" xmlns:ns2="bea31988-f3a3-4a1d-96b6-e73ca956998b" targetNamespace="http://schemas.microsoft.com/office/2006/metadata/properties" ma:root="true" ma:fieldsID="a85d06a5d8527991421c95c6c70d6464" ns2:_="">
    <xsd:import namespace="bea31988-f3a3-4a1d-96b6-e73ca9569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31988-f3a3-4a1d-96b6-e73ca95699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B0720-8E12-40DF-B136-834CD59009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79AEF2-4A0F-4FB5-A688-D7605CE34F1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bea31988-f3a3-4a1d-96b6-e73ca956998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DE3E365-8CF1-4E72-B5D9-A93270C01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a31988-f3a3-4a1d-96b6-e73ca9569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6103</TotalTime>
  <Words>498</Words>
  <Application>Microsoft Office PowerPoint</Application>
  <PresentationFormat>Widescreen</PresentationFormat>
  <Paragraphs>129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Ink Free</vt:lpstr>
      <vt:lpstr>Proxima Nova</vt:lpstr>
      <vt:lpstr>Wingdings</vt:lpstr>
      <vt:lpstr>5_Office Theme</vt:lpstr>
      <vt:lpstr>2_Office Theme</vt:lpstr>
      <vt:lpstr>Content Slides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Wilson</dc:creator>
  <cp:lastModifiedBy>Robert Wilson</cp:lastModifiedBy>
  <cp:revision>42</cp:revision>
  <dcterms:created xsi:type="dcterms:W3CDTF">2022-04-26T02:00:09Z</dcterms:created>
  <dcterms:modified xsi:type="dcterms:W3CDTF">2022-10-16T10:23:34Z</dcterms:modified>
</cp:coreProperties>
</file>