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embedTrueTypeFonts="1" saveSubsetFonts="1">
  <p:sldMasterIdLst>
    <p:sldMasterId id="2147483648" r:id="rId1"/>
  </p:sldMasterIdLst>
  <p:notesMasterIdLst>
    <p:notesMasterId r:id="rId25"/>
  </p:notesMasterIdLst>
  <p:sldIdLst>
    <p:sldId id="257" r:id="rId2"/>
    <p:sldId id="258" r:id="rId3"/>
    <p:sldId id="273" r:id="rId4"/>
    <p:sldId id="296" r:id="rId5"/>
    <p:sldId id="275" r:id="rId6"/>
    <p:sldId id="274" r:id="rId7"/>
    <p:sldId id="276" r:id="rId8"/>
    <p:sldId id="277" r:id="rId9"/>
    <p:sldId id="278" r:id="rId10"/>
    <p:sldId id="293" r:id="rId11"/>
    <p:sldId id="279" r:id="rId12"/>
    <p:sldId id="294" r:id="rId13"/>
    <p:sldId id="280" r:id="rId14"/>
    <p:sldId id="281" r:id="rId15"/>
    <p:sldId id="282" r:id="rId16"/>
    <p:sldId id="283" r:id="rId17"/>
    <p:sldId id="284" r:id="rId18"/>
    <p:sldId id="287" r:id="rId19"/>
    <p:sldId id="290" r:id="rId20"/>
    <p:sldId id="291" r:id="rId21"/>
    <p:sldId id="289" r:id="rId22"/>
    <p:sldId id="292" r:id="rId23"/>
    <p:sldId id="256" r:id="rId24"/>
  </p:sldIdLst>
  <p:sldSz cx="12192000" cy="6858000"/>
  <p:notesSz cx="6797675" cy="9926638"/>
  <p:embeddedFontLst>
    <p:embeddedFont>
      <p:font typeface="Calibri" panose="020F0502020204030204" pitchFamily="34" charset="0"/>
      <p:regular r:id="rId26"/>
      <p:bold r:id="rId27"/>
      <p:italic r:id="rId28"/>
      <p:boldItalic r:id="rId29"/>
    </p:embeddedFont>
    <p:embeddedFont>
      <p:font typeface="Helvetica" panose="020B0604020202020204" pitchFamily="34" charset="0"/>
      <p:regular r:id="rId30"/>
      <p:bold r:id="rId31"/>
      <p:italic r:id="rId32"/>
      <p:boldItalic r:id="rId33"/>
    </p:embeddedFont>
    <p:embeddedFont>
      <p:font typeface="Roboto Condensed" panose="02000000000000000000" pitchFamily="2" charset="0"/>
      <p:regular r:id="rId34"/>
      <p:bold r:id="rId35"/>
      <p:italic r:id="rId36"/>
      <p:boldItalic r:id="rId37"/>
    </p:embeddedFont>
    <p:embeddedFont>
      <p:font typeface="Roboto Condensed Light" panose="02000000000000000000" pitchFamily="2" charset="0"/>
      <p:regular r:id="rId38"/>
      <p:italic r:id="rId39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4E8CF"/>
    <a:srgbClr val="454B4E"/>
    <a:srgbClr val="5C676D"/>
    <a:srgbClr val="F4BE2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outlineView">
  <p:normalViewPr showOutlineIcons="0">
    <p:restoredLeft sz="34580" autoAdjust="0"/>
    <p:restoredTop sz="86410" autoAdjust="0"/>
  </p:normalViewPr>
  <p:slideViewPr>
    <p:cSldViewPr snapToGrid="0">
      <p:cViewPr varScale="1">
        <p:scale>
          <a:sx n="74" d="100"/>
          <a:sy n="74" d="100"/>
        </p:scale>
        <p:origin x="139" y="67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1.fntdata"/><Relationship Id="rId39" Type="http://schemas.openxmlformats.org/officeDocument/2006/relationships/font" Target="fonts/font14.fntdata"/><Relationship Id="rId21" Type="http://schemas.openxmlformats.org/officeDocument/2006/relationships/slide" Target="slides/slide20.xml"/><Relationship Id="rId34" Type="http://schemas.openxmlformats.org/officeDocument/2006/relationships/font" Target="fonts/font9.fntdata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4.fntdata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font" Target="fonts/font7.fntdata"/><Relationship Id="rId37" Type="http://schemas.openxmlformats.org/officeDocument/2006/relationships/font" Target="fonts/font12.fntdata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font" Target="fonts/font3.fntdata"/><Relationship Id="rId36" Type="http://schemas.openxmlformats.org/officeDocument/2006/relationships/font" Target="fonts/font11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6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font" Target="fonts/font2.fntdata"/><Relationship Id="rId30" Type="http://schemas.openxmlformats.org/officeDocument/2006/relationships/font" Target="fonts/font5.fntdata"/><Relationship Id="rId35" Type="http://schemas.openxmlformats.org/officeDocument/2006/relationships/font" Target="fonts/font10.fntdata"/><Relationship Id="rId43" Type="http://schemas.openxmlformats.org/officeDocument/2006/relationships/tableStyles" Target="tableStyle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33" Type="http://schemas.openxmlformats.org/officeDocument/2006/relationships/font" Target="fonts/font8.fntdata"/><Relationship Id="rId38" Type="http://schemas.openxmlformats.org/officeDocument/2006/relationships/font" Target="fonts/font13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NZ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A7E9038-DF77-4DB1-A75D-52153417A048}" type="datetimeFigureOut">
              <a:rPr lang="en-NZ" smtClean="0"/>
              <a:t>17/10/2022</a:t>
            </a:fld>
            <a:endParaRPr lang="en-NZ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NZ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N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785AA47-FBEA-4CE5-8081-951299A50FEF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422691919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N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785AA47-FBEA-4CE5-8081-951299A50FEF}" type="slidenum">
              <a:rPr lang="en-NZ" smtClean="0"/>
              <a:t>4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345727935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A41DD6D0-970F-4DBA-9A36-30A1F7B6CAB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592645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B7354618-6370-40C0-9A67-045A44DEF52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999067"/>
            <a:ext cx="10515600" cy="882651"/>
          </a:xfrm>
        </p:spPr>
        <p:txBody>
          <a:bodyPr>
            <a:normAutofit/>
          </a:bodyPr>
          <a:lstStyle>
            <a:lvl1pPr>
              <a:defRPr sz="3600" b="0">
                <a:solidFill>
                  <a:schemeClr val="bg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NZ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2463799"/>
            <a:ext cx="10515600" cy="3713163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7F0B8118-DF43-4838-9BAB-1C02D410DFB5}" type="datetime1">
              <a:rPr lang="en-NZ" smtClean="0"/>
              <a:pPr/>
              <a:t>17/10/2022</a:t>
            </a:fld>
            <a:endParaRPr lang="en-N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en-N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1A042651-B10C-4673-8E5F-C7C5143E286C}" type="slidenum">
              <a:rPr lang="en-NZ" smtClean="0"/>
              <a:pPr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31962708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0A332518-24A6-48B1-81B4-B8453F2CBE7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2601" y="3689684"/>
            <a:ext cx="3234268" cy="248727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7F0B8118-DF43-4838-9BAB-1C02D410DFB5}" type="datetime1">
              <a:rPr lang="en-NZ" smtClean="0"/>
              <a:pPr/>
              <a:t>17/10/2022</a:t>
            </a:fld>
            <a:endParaRPr lang="en-N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en-N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1A042651-B10C-4673-8E5F-C7C5143E286C}" type="slidenum">
              <a:rPr lang="en-NZ" smtClean="0"/>
              <a:pPr/>
              <a:t>‹#›</a:t>
            </a:fld>
            <a:endParaRPr lang="en-NZ"/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8634A1DB-AC18-4CB1-A041-0EBB63A469F5}"/>
              </a:ext>
            </a:extLst>
          </p:cNvPr>
          <p:cNvSpPr>
            <a:spLocks noGrp="1"/>
          </p:cNvSpPr>
          <p:nvPr>
            <p:ph idx="14"/>
          </p:nvPr>
        </p:nvSpPr>
        <p:spPr>
          <a:xfrm>
            <a:off x="8475131" y="3689684"/>
            <a:ext cx="3234268" cy="248727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 dirty="0"/>
          </a:p>
        </p:txBody>
      </p:sp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807D2B14-E9A1-41B5-8292-D34056F5C232}"/>
              </a:ext>
            </a:extLst>
          </p:cNvPr>
          <p:cNvSpPr>
            <a:spLocks noGrp="1"/>
          </p:cNvSpPr>
          <p:nvPr>
            <p:ph idx="16"/>
          </p:nvPr>
        </p:nvSpPr>
        <p:spPr>
          <a:xfrm>
            <a:off x="4478866" y="601203"/>
            <a:ext cx="3234268" cy="248727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 dirty="0"/>
          </a:p>
        </p:txBody>
      </p:sp>
      <p:sp>
        <p:nvSpPr>
          <p:cNvPr id="16" name="Picture Placeholder 16">
            <a:extLst>
              <a:ext uri="{FF2B5EF4-FFF2-40B4-BE49-F238E27FC236}">
                <a16:creationId xmlns:a16="http://schemas.microsoft.com/office/drawing/2014/main" id="{5C28050B-8646-4F89-B2F9-397DEEFF9334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482600" y="560387"/>
            <a:ext cx="3233738" cy="2528093"/>
          </a:xfrm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17" name="Picture Placeholder 16">
            <a:extLst>
              <a:ext uri="{FF2B5EF4-FFF2-40B4-BE49-F238E27FC236}">
                <a16:creationId xmlns:a16="http://schemas.microsoft.com/office/drawing/2014/main" id="{75A666C5-BA1A-4248-8FE1-10135A1E1F80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4479396" y="3689683"/>
            <a:ext cx="3233738" cy="2487277"/>
          </a:xfrm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18" name="Picture Placeholder 16">
            <a:extLst>
              <a:ext uri="{FF2B5EF4-FFF2-40B4-BE49-F238E27FC236}">
                <a16:creationId xmlns:a16="http://schemas.microsoft.com/office/drawing/2014/main" id="{7866122A-7267-48C6-870E-7019D7503A90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8475131" y="551614"/>
            <a:ext cx="3233738" cy="2536865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2182270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A4E53444-DE74-4454-963E-BA7CE6ECC3E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7F0B8118-DF43-4838-9BAB-1C02D410DFB5}" type="datetime1">
              <a:rPr lang="en-NZ" smtClean="0"/>
              <a:pPr/>
              <a:t>17/10/2022</a:t>
            </a:fld>
            <a:endParaRPr lang="en-N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en-N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1A042651-B10C-4673-8E5F-C7C5143E286C}" type="slidenum">
              <a:rPr lang="en-NZ" smtClean="0"/>
              <a:pPr/>
              <a:t>‹#›</a:t>
            </a:fld>
            <a:endParaRPr lang="en-NZ"/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889B760C-1CA3-4120-B2A3-F54212ED251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2601" y="2751221"/>
            <a:ext cx="3234268" cy="338563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 dirty="0"/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F277A802-00D1-4ED5-84BC-1FE78D1D53DD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4478866" y="2751221"/>
            <a:ext cx="3234268" cy="338563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 dirty="0"/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FCC10D79-513F-4E89-B70F-08FB1F7AA301}"/>
              </a:ext>
            </a:extLst>
          </p:cNvPr>
          <p:cNvSpPr>
            <a:spLocks noGrp="1"/>
          </p:cNvSpPr>
          <p:nvPr>
            <p:ph idx="14"/>
          </p:nvPr>
        </p:nvSpPr>
        <p:spPr>
          <a:xfrm>
            <a:off x="8475131" y="2751221"/>
            <a:ext cx="3234268" cy="338563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 dirty="0"/>
          </a:p>
        </p:txBody>
      </p:sp>
      <p:sp>
        <p:nvSpPr>
          <p:cNvPr id="17" name="Picture Placeholder 16">
            <a:extLst>
              <a:ext uri="{FF2B5EF4-FFF2-40B4-BE49-F238E27FC236}">
                <a16:creationId xmlns:a16="http://schemas.microsoft.com/office/drawing/2014/main" id="{1208FC11-B36C-4333-9786-402B0B8DD35B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482600" y="560388"/>
            <a:ext cx="3233738" cy="1941512"/>
          </a:xfrm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18" name="Picture Placeholder 16">
            <a:extLst>
              <a:ext uri="{FF2B5EF4-FFF2-40B4-BE49-F238E27FC236}">
                <a16:creationId xmlns:a16="http://schemas.microsoft.com/office/drawing/2014/main" id="{809FE913-6BA8-4A06-B9BE-B172382F2FA7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4479396" y="560388"/>
            <a:ext cx="3233738" cy="1941512"/>
          </a:xfrm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19" name="Picture Placeholder 16">
            <a:extLst>
              <a:ext uri="{FF2B5EF4-FFF2-40B4-BE49-F238E27FC236}">
                <a16:creationId xmlns:a16="http://schemas.microsoft.com/office/drawing/2014/main" id="{C3C4D836-B321-4F07-8541-61E1C5B6790C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8475131" y="551615"/>
            <a:ext cx="3233738" cy="1941512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2728372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8635B15A-13F3-4F1E-9E67-A2263269922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3737810"/>
            <a:ext cx="5578642" cy="235016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3737810"/>
            <a:ext cx="5578642" cy="235016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BFB65F-B2A7-4477-8E76-7FD269845450}" type="datetime1">
              <a:rPr lang="en-NZ" smtClean="0"/>
              <a:t>17/10/2022</a:t>
            </a:fld>
            <a:endParaRPr lang="en-NZ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042651-B10C-4673-8E5F-C7C5143E286C}" type="slidenum">
              <a:rPr lang="en-NZ" smtClean="0"/>
              <a:t>‹#›</a:t>
            </a:fld>
            <a:endParaRPr lang="en-NZ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2EC3B034-AE0E-437D-8239-B98F3978E7A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38200" y="560889"/>
            <a:ext cx="9144000" cy="1219785"/>
          </a:xfrm>
        </p:spPr>
        <p:txBody>
          <a:bodyPr anchor="b">
            <a:normAutofit/>
          </a:bodyPr>
          <a:lstStyle>
            <a:lvl1pPr algn="l">
              <a:defRPr sz="4800" b="0" i="0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NZ" dirty="0"/>
          </a:p>
        </p:txBody>
      </p:sp>
      <p:sp>
        <p:nvSpPr>
          <p:cNvPr id="11" name="Subtitle 2">
            <a:extLst>
              <a:ext uri="{FF2B5EF4-FFF2-40B4-BE49-F238E27FC236}">
                <a16:creationId xmlns:a16="http://schemas.microsoft.com/office/drawing/2014/main" id="{C88FF912-17AB-44F0-BDFB-D7A8C7F5CC33}"/>
              </a:ext>
            </a:extLst>
          </p:cNvPr>
          <p:cNvSpPr>
            <a:spLocks noGrp="1"/>
          </p:cNvSpPr>
          <p:nvPr>
            <p:ph type="subTitle" idx="13"/>
          </p:nvPr>
        </p:nvSpPr>
        <p:spPr>
          <a:xfrm>
            <a:off x="838200" y="2157663"/>
            <a:ext cx="9144000" cy="890337"/>
          </a:xfrm>
        </p:spPr>
        <p:txBody>
          <a:bodyPr/>
          <a:lstStyle>
            <a:lvl1pPr marL="0" indent="0" algn="l">
              <a:buNone/>
              <a:defRPr sz="2400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NZ" dirty="0"/>
          </a:p>
        </p:txBody>
      </p:sp>
    </p:spTree>
    <p:extLst>
      <p:ext uri="{BB962C8B-B14F-4D97-AF65-F5344CB8AC3E}">
        <p14:creationId xmlns:p14="http://schemas.microsoft.com/office/powerpoint/2010/main" val="279387963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A6A8EFCD-87A1-4135-A6FA-A1CC341981B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BFB65F-B2A7-4477-8E76-7FD269845450}" type="datetime1">
              <a:rPr lang="en-NZ" smtClean="0"/>
              <a:t>17/10/2022</a:t>
            </a:fld>
            <a:endParaRPr lang="en-NZ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042651-B10C-4673-8E5F-C7C5143E286C}" type="slidenum">
              <a:rPr lang="en-NZ" smtClean="0"/>
              <a:t>‹#›</a:t>
            </a:fld>
            <a:endParaRPr lang="en-NZ"/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ED0DF119-90B9-4CD1-A85E-0FC61E36960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38200" y="560889"/>
            <a:ext cx="9144000" cy="1219785"/>
          </a:xfrm>
        </p:spPr>
        <p:txBody>
          <a:bodyPr anchor="b">
            <a:normAutofit/>
          </a:bodyPr>
          <a:lstStyle>
            <a:lvl1pPr algn="l">
              <a:defRPr sz="4800" b="0" i="0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NZ" dirty="0"/>
          </a:p>
        </p:txBody>
      </p:sp>
      <p:sp>
        <p:nvSpPr>
          <p:cNvPr id="13" name="Subtitle 2">
            <a:extLst>
              <a:ext uri="{FF2B5EF4-FFF2-40B4-BE49-F238E27FC236}">
                <a16:creationId xmlns:a16="http://schemas.microsoft.com/office/drawing/2014/main" id="{5ABD8572-18D0-4859-AB32-D915B675CF47}"/>
              </a:ext>
            </a:extLst>
          </p:cNvPr>
          <p:cNvSpPr>
            <a:spLocks noGrp="1"/>
          </p:cNvSpPr>
          <p:nvPr>
            <p:ph type="subTitle" idx="13"/>
          </p:nvPr>
        </p:nvSpPr>
        <p:spPr>
          <a:xfrm>
            <a:off x="838200" y="2157663"/>
            <a:ext cx="9144000" cy="890337"/>
          </a:xfrm>
        </p:spPr>
        <p:txBody>
          <a:bodyPr/>
          <a:lstStyle>
            <a:lvl1pPr marL="0" indent="0" algn="l">
              <a:buNone/>
              <a:defRPr sz="2400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NZ" dirty="0"/>
          </a:p>
        </p:txBody>
      </p:sp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AD955E8E-805F-498A-AD65-8A6AE855B1A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3737810"/>
            <a:ext cx="5578642" cy="235016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 dirty="0"/>
          </a:p>
        </p:txBody>
      </p:sp>
      <p:sp>
        <p:nvSpPr>
          <p:cNvPr id="15" name="Content Placeholder 3">
            <a:extLst>
              <a:ext uri="{FF2B5EF4-FFF2-40B4-BE49-F238E27FC236}">
                <a16:creationId xmlns:a16="http://schemas.microsoft.com/office/drawing/2014/main" id="{B8EB7265-0D72-41CB-9D8B-F2BB336D598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3737810"/>
            <a:ext cx="5578642" cy="235016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 dirty="0"/>
          </a:p>
        </p:txBody>
      </p:sp>
    </p:spTree>
    <p:extLst>
      <p:ext uri="{BB962C8B-B14F-4D97-AF65-F5344CB8AC3E}">
        <p14:creationId xmlns:p14="http://schemas.microsoft.com/office/powerpoint/2010/main" val="308346518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394DAF0A-851B-47F9-BF7A-67E06D55177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BFB65F-B2A7-4477-8E76-7FD269845450}" type="datetime1">
              <a:rPr lang="en-NZ" smtClean="0"/>
              <a:t>17/10/2022</a:t>
            </a:fld>
            <a:endParaRPr lang="en-NZ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042651-B10C-4673-8E5F-C7C5143E286C}" type="slidenum">
              <a:rPr lang="en-NZ" smtClean="0"/>
              <a:t>‹#›</a:t>
            </a:fld>
            <a:endParaRPr lang="en-NZ"/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EE69AC3C-A612-4A27-96DB-357116D8C01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38200" y="560889"/>
            <a:ext cx="10912642" cy="1219785"/>
          </a:xfrm>
        </p:spPr>
        <p:txBody>
          <a:bodyPr anchor="b">
            <a:normAutofit/>
          </a:bodyPr>
          <a:lstStyle>
            <a:lvl1pPr algn="l">
              <a:defRPr sz="4800" b="0" i="0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NZ" dirty="0"/>
          </a:p>
        </p:txBody>
      </p:sp>
      <p:sp>
        <p:nvSpPr>
          <p:cNvPr id="13" name="Subtitle 2">
            <a:extLst>
              <a:ext uri="{FF2B5EF4-FFF2-40B4-BE49-F238E27FC236}">
                <a16:creationId xmlns:a16="http://schemas.microsoft.com/office/drawing/2014/main" id="{FE5F4942-698F-4700-A897-F2CDF6198045}"/>
              </a:ext>
            </a:extLst>
          </p:cNvPr>
          <p:cNvSpPr>
            <a:spLocks noGrp="1"/>
          </p:cNvSpPr>
          <p:nvPr>
            <p:ph type="subTitle" idx="13"/>
          </p:nvPr>
        </p:nvSpPr>
        <p:spPr>
          <a:xfrm>
            <a:off x="838200" y="2157663"/>
            <a:ext cx="10912642" cy="890337"/>
          </a:xfrm>
        </p:spPr>
        <p:txBody>
          <a:bodyPr/>
          <a:lstStyle>
            <a:lvl1pPr marL="0" indent="0" algn="l">
              <a:buNone/>
              <a:defRPr sz="2400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NZ" dirty="0"/>
          </a:p>
        </p:txBody>
      </p:sp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5DDBB298-68D9-4F48-8B12-B8024FAD68A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3737810"/>
            <a:ext cx="5578642" cy="235016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 dirty="0"/>
          </a:p>
        </p:txBody>
      </p:sp>
      <p:sp>
        <p:nvSpPr>
          <p:cNvPr id="15" name="Content Placeholder 3">
            <a:extLst>
              <a:ext uri="{FF2B5EF4-FFF2-40B4-BE49-F238E27FC236}">
                <a16:creationId xmlns:a16="http://schemas.microsoft.com/office/drawing/2014/main" id="{56DB6671-3123-4379-8A88-4F209464CDA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3737810"/>
            <a:ext cx="5578642" cy="235016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 dirty="0"/>
          </a:p>
        </p:txBody>
      </p:sp>
    </p:spTree>
    <p:extLst>
      <p:ext uri="{BB962C8B-B14F-4D97-AF65-F5344CB8AC3E}">
        <p14:creationId xmlns:p14="http://schemas.microsoft.com/office/powerpoint/2010/main" val="154844410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C486DCF6-4C20-49F3-B90D-D60449F891E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BFB65F-B2A7-4477-8E76-7FD269845450}" type="datetime1">
              <a:rPr lang="en-NZ" smtClean="0"/>
              <a:t>17/10/2022</a:t>
            </a:fld>
            <a:endParaRPr lang="en-NZ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042651-B10C-4673-8E5F-C7C5143E286C}" type="slidenum">
              <a:rPr lang="en-NZ" smtClean="0"/>
              <a:t>‹#›</a:t>
            </a:fld>
            <a:endParaRPr lang="en-NZ"/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61807F17-D749-4052-9A04-B3D85820A71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38200" y="560889"/>
            <a:ext cx="10912642" cy="1219785"/>
          </a:xfrm>
        </p:spPr>
        <p:txBody>
          <a:bodyPr anchor="b">
            <a:normAutofit/>
          </a:bodyPr>
          <a:lstStyle>
            <a:lvl1pPr algn="l">
              <a:defRPr sz="4800" b="0" i="0" baseline="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NZ" dirty="0"/>
          </a:p>
        </p:txBody>
      </p:sp>
      <p:sp>
        <p:nvSpPr>
          <p:cNvPr id="13" name="Subtitle 2">
            <a:extLst>
              <a:ext uri="{FF2B5EF4-FFF2-40B4-BE49-F238E27FC236}">
                <a16:creationId xmlns:a16="http://schemas.microsoft.com/office/drawing/2014/main" id="{79815DF1-E99B-481C-B42D-50B6F55E09C7}"/>
              </a:ext>
            </a:extLst>
          </p:cNvPr>
          <p:cNvSpPr>
            <a:spLocks noGrp="1"/>
          </p:cNvSpPr>
          <p:nvPr>
            <p:ph type="subTitle" idx="13"/>
          </p:nvPr>
        </p:nvSpPr>
        <p:spPr>
          <a:xfrm>
            <a:off x="838200" y="2157663"/>
            <a:ext cx="10912642" cy="890337"/>
          </a:xfrm>
        </p:spPr>
        <p:txBody>
          <a:bodyPr/>
          <a:lstStyle>
            <a:lvl1pPr marL="0" indent="0" algn="l">
              <a:buNone/>
              <a:defRPr sz="2400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NZ" dirty="0"/>
          </a:p>
        </p:txBody>
      </p:sp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7B460CA4-76D7-47A9-98DA-D66F716FFF9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3737810"/>
            <a:ext cx="5578642" cy="235016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 dirty="0"/>
          </a:p>
        </p:txBody>
      </p:sp>
      <p:sp>
        <p:nvSpPr>
          <p:cNvPr id="15" name="Content Placeholder 3">
            <a:extLst>
              <a:ext uri="{FF2B5EF4-FFF2-40B4-BE49-F238E27FC236}">
                <a16:creationId xmlns:a16="http://schemas.microsoft.com/office/drawing/2014/main" id="{18DDBDCE-FF23-4E4B-957D-FCD1B90EADD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3737810"/>
            <a:ext cx="5578642" cy="235016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 dirty="0"/>
          </a:p>
        </p:txBody>
      </p:sp>
    </p:spTree>
    <p:extLst>
      <p:ext uri="{BB962C8B-B14F-4D97-AF65-F5344CB8AC3E}">
        <p14:creationId xmlns:p14="http://schemas.microsoft.com/office/powerpoint/2010/main" val="211976537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411EB127-9CA1-4947-B467-3410F90A1D4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BFB65F-B2A7-4477-8E76-7FD269845450}" type="datetime1">
              <a:rPr lang="en-NZ" smtClean="0"/>
              <a:t>17/10/2022</a:t>
            </a:fld>
            <a:endParaRPr lang="en-NZ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042651-B10C-4673-8E5F-C7C5143E286C}" type="slidenum">
              <a:rPr lang="en-NZ" smtClean="0"/>
              <a:t>‹#›</a:t>
            </a:fld>
            <a:endParaRPr lang="en-NZ"/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31C107BB-67B6-4E4D-B215-2B964F6CFF4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38200" y="560889"/>
            <a:ext cx="10912642" cy="1219785"/>
          </a:xfrm>
        </p:spPr>
        <p:txBody>
          <a:bodyPr anchor="b">
            <a:normAutofit/>
          </a:bodyPr>
          <a:lstStyle>
            <a:lvl1pPr algn="l">
              <a:defRPr sz="4800" b="0" i="0" baseline="0">
                <a:solidFill>
                  <a:schemeClr val="bg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NZ" dirty="0"/>
          </a:p>
        </p:txBody>
      </p:sp>
      <p:sp>
        <p:nvSpPr>
          <p:cNvPr id="13" name="Subtitle 2">
            <a:extLst>
              <a:ext uri="{FF2B5EF4-FFF2-40B4-BE49-F238E27FC236}">
                <a16:creationId xmlns:a16="http://schemas.microsoft.com/office/drawing/2014/main" id="{70990538-9E7F-4CCA-9939-5E2B98122C1A}"/>
              </a:ext>
            </a:extLst>
          </p:cNvPr>
          <p:cNvSpPr>
            <a:spLocks noGrp="1"/>
          </p:cNvSpPr>
          <p:nvPr>
            <p:ph type="subTitle" idx="13"/>
          </p:nvPr>
        </p:nvSpPr>
        <p:spPr>
          <a:xfrm>
            <a:off x="838200" y="1965158"/>
            <a:ext cx="10912642" cy="922421"/>
          </a:xfrm>
        </p:spPr>
        <p:txBody>
          <a:bodyPr/>
          <a:lstStyle>
            <a:lvl1pPr marL="0" indent="0" algn="l">
              <a:buNone/>
              <a:defRPr sz="2400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NZ" dirty="0"/>
          </a:p>
        </p:txBody>
      </p:sp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08E5E7B9-7E3E-41A2-8162-24EB399330B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3136233"/>
            <a:ext cx="5578642" cy="291164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 dirty="0"/>
          </a:p>
        </p:txBody>
      </p:sp>
      <p:sp>
        <p:nvSpPr>
          <p:cNvPr id="15" name="Content Placeholder 3">
            <a:extLst>
              <a:ext uri="{FF2B5EF4-FFF2-40B4-BE49-F238E27FC236}">
                <a16:creationId xmlns:a16="http://schemas.microsoft.com/office/drawing/2014/main" id="{7189211B-3D89-46E8-ADF6-E416F4A090D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3136233"/>
            <a:ext cx="5578642" cy="291164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 dirty="0"/>
          </a:p>
        </p:txBody>
      </p:sp>
    </p:spTree>
    <p:extLst>
      <p:ext uri="{BB962C8B-B14F-4D97-AF65-F5344CB8AC3E}">
        <p14:creationId xmlns:p14="http://schemas.microsoft.com/office/powerpoint/2010/main" val="9060910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C9F0A290-5022-4C1C-89F9-9E39D34FBCC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974D47-C329-4635-9BC1-87B71C837AC8}" type="datetime1">
              <a:rPr lang="en-NZ" smtClean="0"/>
              <a:t>17/10/2022</a:t>
            </a:fld>
            <a:endParaRPr lang="en-NZ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aseline="0">
                <a:solidFill>
                  <a:schemeClr val="tx1"/>
                </a:solidFill>
              </a:defRPr>
            </a:lvl1pPr>
          </a:lstStyle>
          <a:p>
            <a:endParaRPr lang="en-NZ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042651-B10C-4673-8E5F-C7C5143E286C}" type="slidenum">
              <a:rPr lang="en-NZ" smtClean="0"/>
              <a:t>‹#›</a:t>
            </a:fld>
            <a:endParaRPr lang="en-NZ" dirty="0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8BB04E55-7C76-44BA-9D7E-A0A27BD119F9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838200" y="3657600"/>
            <a:ext cx="5497769" cy="23955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9" name="Content Placeholder 6">
            <a:extLst>
              <a:ext uri="{FF2B5EF4-FFF2-40B4-BE49-F238E27FC236}">
                <a16:creationId xmlns:a16="http://schemas.microsoft.com/office/drawing/2014/main" id="{7B0BA64D-85DD-4EC9-8B06-C84F950C4D5D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6265863" y="3657600"/>
            <a:ext cx="5497769" cy="23955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C008AFE7-912A-4458-8FA5-CAC73009379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38200" y="560889"/>
            <a:ext cx="8519984" cy="1219785"/>
          </a:xfrm>
        </p:spPr>
        <p:txBody>
          <a:bodyPr anchor="b">
            <a:normAutofit/>
          </a:bodyPr>
          <a:lstStyle>
            <a:lvl1pPr algn="l">
              <a:defRPr sz="4800" b="0" i="0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NZ" dirty="0"/>
          </a:p>
        </p:txBody>
      </p:sp>
      <p:sp>
        <p:nvSpPr>
          <p:cNvPr id="11" name="Subtitle 2">
            <a:extLst>
              <a:ext uri="{FF2B5EF4-FFF2-40B4-BE49-F238E27FC236}">
                <a16:creationId xmlns:a16="http://schemas.microsoft.com/office/drawing/2014/main" id="{AB20B31F-4AF8-4AA8-BB20-33A13B4AF054}"/>
              </a:ext>
            </a:extLst>
          </p:cNvPr>
          <p:cNvSpPr>
            <a:spLocks noGrp="1"/>
          </p:cNvSpPr>
          <p:nvPr>
            <p:ph type="subTitle" idx="15"/>
          </p:nvPr>
        </p:nvSpPr>
        <p:spPr>
          <a:xfrm>
            <a:off x="838200" y="2157663"/>
            <a:ext cx="8519984" cy="890337"/>
          </a:xfrm>
        </p:spPr>
        <p:txBody>
          <a:bodyPr/>
          <a:lstStyle>
            <a:lvl1pPr marL="0" indent="0" algn="l">
              <a:buNone/>
              <a:defRPr sz="2400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NZ" dirty="0"/>
          </a:p>
        </p:txBody>
      </p:sp>
    </p:spTree>
    <p:extLst>
      <p:ext uri="{BB962C8B-B14F-4D97-AF65-F5344CB8AC3E}">
        <p14:creationId xmlns:p14="http://schemas.microsoft.com/office/powerpoint/2010/main" val="46146079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C32DCFB1-86D5-4978-A774-A0045B406EA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14D8041-78B5-4724-8B71-DD843D61ECDD}" type="datetime1">
              <a:rPr lang="en-NZ" smtClean="0"/>
              <a:pPr/>
              <a:t>17/10/2022</a:t>
            </a:fld>
            <a:endParaRPr lang="en-NZ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N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042651-B10C-4673-8E5F-C7C5143E286C}" type="slidenum">
              <a:rPr lang="en-NZ" smtClean="0"/>
              <a:t>‹#›</a:t>
            </a:fld>
            <a:endParaRPr lang="en-NZ"/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4071583D-C175-44C9-B3AF-6AD118F806A6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585286" y="713873"/>
            <a:ext cx="5149514" cy="5237748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NZ" dirty="0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8CFDB492-DAFF-4AEA-A798-163F1DD01A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4506569" cy="1331495"/>
          </a:xfrm>
        </p:spPr>
        <p:txBody>
          <a:bodyPr anchor="b">
            <a:normAutofit/>
          </a:bodyPr>
          <a:lstStyle>
            <a:lvl1pPr>
              <a:defRPr sz="2800" b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NZ" dirty="0"/>
          </a:p>
        </p:txBody>
      </p:sp>
      <p:sp>
        <p:nvSpPr>
          <p:cNvPr id="10" name="Text Placeholder 3">
            <a:extLst>
              <a:ext uri="{FF2B5EF4-FFF2-40B4-BE49-F238E27FC236}">
                <a16:creationId xmlns:a16="http://schemas.microsoft.com/office/drawing/2014/main" id="{C55672D2-4D45-4E9F-B0CF-A4B6CF02E7D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4506569" cy="3811588"/>
          </a:xfrm>
        </p:spPr>
        <p:txBody>
          <a:bodyPr/>
          <a:lstStyle>
            <a:lvl1pPr marL="0" indent="0">
              <a:buNone/>
              <a:defRPr sz="1600">
                <a:solidFill>
                  <a:schemeClr val="bg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3418172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D158455D-97FB-4EFA-B49E-0DEFAED9901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itle 1">
            <a:extLst>
              <a:ext uri="{FF2B5EF4-FFF2-40B4-BE49-F238E27FC236}">
                <a16:creationId xmlns:a16="http://schemas.microsoft.com/office/drawing/2014/main" id="{B6508409-A74A-4DD9-A007-6EC60C896EB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18674" y="1122363"/>
            <a:ext cx="9144000" cy="1476458"/>
          </a:xfrm>
        </p:spPr>
        <p:txBody>
          <a:bodyPr anchor="b">
            <a:normAutofit/>
          </a:bodyPr>
          <a:lstStyle>
            <a:lvl1pPr algn="l">
              <a:defRPr sz="4800" b="0" i="0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NZ" dirty="0"/>
          </a:p>
        </p:txBody>
      </p:sp>
      <p:sp>
        <p:nvSpPr>
          <p:cNvPr id="5" name="Subtitle 2">
            <a:extLst>
              <a:ext uri="{FF2B5EF4-FFF2-40B4-BE49-F238E27FC236}">
                <a16:creationId xmlns:a16="http://schemas.microsoft.com/office/drawing/2014/main" id="{5090D33F-BEB8-47B7-97D6-12948E29E06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018674" y="2847475"/>
            <a:ext cx="9144000" cy="1219199"/>
          </a:xfrm>
        </p:spPr>
        <p:txBody>
          <a:bodyPr/>
          <a:lstStyle>
            <a:lvl1pPr marL="0" indent="0" algn="l">
              <a:buNone/>
              <a:defRPr sz="2400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NZ" dirty="0"/>
          </a:p>
        </p:txBody>
      </p:sp>
    </p:spTree>
    <p:extLst>
      <p:ext uri="{BB962C8B-B14F-4D97-AF65-F5344CB8AC3E}">
        <p14:creationId xmlns:p14="http://schemas.microsoft.com/office/powerpoint/2010/main" val="356034155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96E513F0-94C5-4E59-981C-3BAF5AA368D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4D8041-78B5-4724-8B71-DD843D61ECDD}" type="datetime1">
              <a:rPr lang="en-NZ" smtClean="0"/>
              <a:t>17/10/2022</a:t>
            </a:fld>
            <a:endParaRPr lang="en-NZ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042651-B10C-4673-8E5F-C7C5143E286C}" type="slidenum">
              <a:rPr lang="en-NZ" smtClean="0"/>
              <a:t>‹#›</a:t>
            </a:fld>
            <a:endParaRPr lang="en-NZ"/>
          </a:p>
        </p:txBody>
      </p:sp>
      <p:sp>
        <p:nvSpPr>
          <p:cNvPr id="10" name="Picture Placeholder 10">
            <a:extLst>
              <a:ext uri="{FF2B5EF4-FFF2-40B4-BE49-F238E27FC236}">
                <a16:creationId xmlns:a16="http://schemas.microsoft.com/office/drawing/2014/main" id="{687408C9-0FD6-47C7-A6B7-4B9A3280594D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585286" y="713873"/>
            <a:ext cx="5149514" cy="5237748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NZ" dirty="0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4FDFD515-D69E-4D5F-8585-BE057FC8B6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4679563" cy="1331495"/>
          </a:xfrm>
        </p:spPr>
        <p:txBody>
          <a:bodyPr anchor="b">
            <a:normAutofit/>
          </a:bodyPr>
          <a:lstStyle>
            <a:lvl1pPr>
              <a:defRPr sz="2800" b="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NZ" dirty="0"/>
          </a:p>
        </p:txBody>
      </p:sp>
      <p:sp>
        <p:nvSpPr>
          <p:cNvPr id="11" name="Text Placeholder 3">
            <a:extLst>
              <a:ext uri="{FF2B5EF4-FFF2-40B4-BE49-F238E27FC236}">
                <a16:creationId xmlns:a16="http://schemas.microsoft.com/office/drawing/2014/main" id="{AD90A3FF-0C15-47F5-86AD-BD15B8798E9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4679563" cy="3811588"/>
          </a:xfrm>
        </p:spPr>
        <p:txBody>
          <a:bodyPr/>
          <a:lstStyle>
            <a:lvl1pPr marL="0" indent="0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6282006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>
            <a:extLst>
              <a:ext uri="{FF2B5EF4-FFF2-40B4-BE49-F238E27FC236}">
                <a16:creationId xmlns:a16="http://schemas.microsoft.com/office/drawing/2014/main" id="{8E09A5A9-E615-4A1F-80F1-A00473E57A0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974D47-C329-4635-9BC1-87B71C837AC8}" type="datetime1">
              <a:rPr lang="en-NZ" smtClean="0"/>
              <a:t>17/10/2022</a:t>
            </a:fld>
            <a:endParaRPr lang="en-NZ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042651-B10C-4673-8E5F-C7C5143E286C}" type="slidenum">
              <a:rPr lang="en-NZ" smtClean="0"/>
              <a:t>‹#›</a:t>
            </a:fld>
            <a:endParaRPr lang="en-NZ"/>
          </a:p>
        </p:txBody>
      </p:sp>
      <p:sp>
        <p:nvSpPr>
          <p:cNvPr id="15" name="Subtitle 2">
            <a:extLst>
              <a:ext uri="{FF2B5EF4-FFF2-40B4-BE49-F238E27FC236}">
                <a16:creationId xmlns:a16="http://schemas.microsoft.com/office/drawing/2014/main" id="{17192F55-2555-4A8C-AC1D-D190E8DBC387}"/>
              </a:ext>
            </a:extLst>
          </p:cNvPr>
          <p:cNvSpPr>
            <a:spLocks noGrp="1"/>
          </p:cNvSpPr>
          <p:nvPr>
            <p:ph type="subTitle" idx="15"/>
          </p:nvPr>
        </p:nvSpPr>
        <p:spPr>
          <a:xfrm>
            <a:off x="401053" y="1074737"/>
            <a:ext cx="3256547" cy="808372"/>
          </a:xfrm>
        </p:spPr>
        <p:txBody>
          <a:bodyPr/>
          <a:lstStyle>
            <a:lvl1pPr marL="0" indent="0" algn="l">
              <a:buNone/>
              <a:defRPr sz="2400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NZ" dirty="0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78BA433E-A36D-41EF-82BF-9B36A4269274}"/>
              </a:ext>
            </a:extLst>
          </p:cNvPr>
          <p:cNvSpPr>
            <a:spLocks noGrp="1"/>
          </p:cNvSpPr>
          <p:nvPr>
            <p:ph sz="quarter" idx="16"/>
          </p:nvPr>
        </p:nvSpPr>
        <p:spPr>
          <a:xfrm>
            <a:off x="401638" y="2157413"/>
            <a:ext cx="3255962" cy="3625850"/>
          </a:xfrm>
        </p:spPr>
        <p:txBody>
          <a:bodyPr/>
          <a:lstStyle>
            <a:lvl1pPr>
              <a:defRPr sz="2000">
                <a:solidFill>
                  <a:schemeClr val="bg1"/>
                </a:solidFill>
              </a:defRPr>
            </a:lvl1pPr>
            <a:lvl2pPr>
              <a:defRPr sz="1800">
                <a:solidFill>
                  <a:schemeClr val="bg1"/>
                </a:solidFill>
              </a:defRPr>
            </a:lvl2pPr>
            <a:lvl3pPr>
              <a:defRPr sz="1600">
                <a:solidFill>
                  <a:schemeClr val="bg1"/>
                </a:solidFill>
              </a:defRPr>
            </a:lvl3pPr>
            <a:lvl4pPr>
              <a:defRPr sz="1400">
                <a:solidFill>
                  <a:schemeClr val="bg1"/>
                </a:solidFill>
              </a:defRPr>
            </a:lvl4pPr>
            <a:lvl5pPr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7" name="Subtitle 2">
            <a:extLst>
              <a:ext uri="{FF2B5EF4-FFF2-40B4-BE49-F238E27FC236}">
                <a16:creationId xmlns:a16="http://schemas.microsoft.com/office/drawing/2014/main" id="{3EDEA24C-68B5-496F-9FD0-0D541642C82D}"/>
              </a:ext>
            </a:extLst>
          </p:cNvPr>
          <p:cNvSpPr txBox="1">
            <a:spLocks/>
          </p:cNvSpPr>
          <p:nvPr userDrawn="1"/>
        </p:nvSpPr>
        <p:spPr>
          <a:xfrm>
            <a:off x="4467726" y="1074737"/>
            <a:ext cx="3256547" cy="8083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b="0" i="0" kern="1200" spc="-90" baseline="0">
                <a:solidFill>
                  <a:schemeClr val="bg1"/>
                </a:solidFill>
                <a:latin typeface="Roboto Condensed" panose="02000000000000000000" pitchFamily="2" charset="0"/>
                <a:ea typeface="Roboto Condensed Light" panose="02000000000000000000" pitchFamily="2" charset="0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0" i="0" kern="1200" spc="-90" baseline="0">
                <a:solidFill>
                  <a:srgbClr val="4A4A4A"/>
                </a:solidFill>
                <a:latin typeface="Roboto Condensed" panose="02000000000000000000" pitchFamily="2" charset="0"/>
                <a:ea typeface="Roboto Condensed Light" panose="02000000000000000000" pitchFamily="2" charset="0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0" i="0" kern="1200" spc="-90" baseline="0">
                <a:solidFill>
                  <a:srgbClr val="4A4A4A"/>
                </a:solidFill>
                <a:latin typeface="Roboto Condensed" panose="02000000000000000000" pitchFamily="2" charset="0"/>
                <a:ea typeface="Roboto Condensed Light" panose="02000000000000000000" pitchFamily="2" charset="0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0" i="0" kern="1200" spc="-90" baseline="0">
                <a:solidFill>
                  <a:srgbClr val="4A4A4A"/>
                </a:solidFill>
                <a:latin typeface="Roboto Condensed" panose="02000000000000000000" pitchFamily="2" charset="0"/>
                <a:ea typeface="Roboto Condensed Light" panose="02000000000000000000" pitchFamily="2" charset="0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0" i="0" kern="1200" spc="-90" baseline="0">
                <a:solidFill>
                  <a:srgbClr val="4A4A4A"/>
                </a:solidFill>
                <a:latin typeface="Roboto Condensed" panose="02000000000000000000" pitchFamily="2" charset="0"/>
                <a:ea typeface="Roboto Condensed Light" panose="02000000000000000000" pitchFamily="2" charset="0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Click to edit Master subtitle style</a:t>
            </a:r>
            <a:endParaRPr lang="en-NZ" dirty="0"/>
          </a:p>
        </p:txBody>
      </p:sp>
      <p:sp>
        <p:nvSpPr>
          <p:cNvPr id="18" name="Content Placeholder 6">
            <a:extLst>
              <a:ext uri="{FF2B5EF4-FFF2-40B4-BE49-F238E27FC236}">
                <a16:creationId xmlns:a16="http://schemas.microsoft.com/office/drawing/2014/main" id="{CDD5A365-B478-4BDD-9B0F-C94F096999FB}"/>
              </a:ext>
            </a:extLst>
          </p:cNvPr>
          <p:cNvSpPr>
            <a:spLocks noGrp="1"/>
          </p:cNvSpPr>
          <p:nvPr>
            <p:ph sz="quarter" idx="17"/>
          </p:nvPr>
        </p:nvSpPr>
        <p:spPr>
          <a:xfrm>
            <a:off x="4468311" y="2157413"/>
            <a:ext cx="3255962" cy="3625850"/>
          </a:xfrm>
        </p:spPr>
        <p:txBody>
          <a:bodyPr/>
          <a:lstStyle>
            <a:lvl1pPr>
              <a:defRPr sz="2000">
                <a:solidFill>
                  <a:schemeClr val="bg1"/>
                </a:solidFill>
              </a:defRPr>
            </a:lvl1pPr>
            <a:lvl2pPr>
              <a:defRPr sz="1800">
                <a:solidFill>
                  <a:schemeClr val="bg1"/>
                </a:solidFill>
              </a:defRPr>
            </a:lvl2pPr>
            <a:lvl3pPr>
              <a:defRPr sz="1600">
                <a:solidFill>
                  <a:schemeClr val="bg1"/>
                </a:solidFill>
              </a:defRPr>
            </a:lvl3pPr>
            <a:lvl4pPr>
              <a:defRPr sz="1400">
                <a:solidFill>
                  <a:schemeClr val="bg1"/>
                </a:solidFill>
              </a:defRPr>
            </a:lvl4pPr>
            <a:lvl5pPr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9" name="Subtitle 2">
            <a:extLst>
              <a:ext uri="{FF2B5EF4-FFF2-40B4-BE49-F238E27FC236}">
                <a16:creationId xmlns:a16="http://schemas.microsoft.com/office/drawing/2014/main" id="{B377F774-0612-4EDB-886C-D8656CF7E44E}"/>
              </a:ext>
            </a:extLst>
          </p:cNvPr>
          <p:cNvSpPr txBox="1">
            <a:spLocks/>
          </p:cNvSpPr>
          <p:nvPr userDrawn="1"/>
        </p:nvSpPr>
        <p:spPr>
          <a:xfrm>
            <a:off x="8533815" y="1074737"/>
            <a:ext cx="3256547" cy="8083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b="0" i="0" kern="1200" spc="-90" baseline="0">
                <a:solidFill>
                  <a:schemeClr val="bg1"/>
                </a:solidFill>
                <a:latin typeface="Roboto Condensed" panose="02000000000000000000" pitchFamily="2" charset="0"/>
                <a:ea typeface="Roboto Condensed Light" panose="02000000000000000000" pitchFamily="2" charset="0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0" i="0" kern="1200" spc="-90" baseline="0">
                <a:solidFill>
                  <a:srgbClr val="4A4A4A"/>
                </a:solidFill>
                <a:latin typeface="Roboto Condensed" panose="02000000000000000000" pitchFamily="2" charset="0"/>
                <a:ea typeface="Roboto Condensed Light" panose="02000000000000000000" pitchFamily="2" charset="0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0" i="0" kern="1200" spc="-90" baseline="0">
                <a:solidFill>
                  <a:srgbClr val="4A4A4A"/>
                </a:solidFill>
                <a:latin typeface="Roboto Condensed" panose="02000000000000000000" pitchFamily="2" charset="0"/>
                <a:ea typeface="Roboto Condensed Light" panose="02000000000000000000" pitchFamily="2" charset="0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0" i="0" kern="1200" spc="-90" baseline="0">
                <a:solidFill>
                  <a:srgbClr val="4A4A4A"/>
                </a:solidFill>
                <a:latin typeface="Roboto Condensed" panose="02000000000000000000" pitchFamily="2" charset="0"/>
                <a:ea typeface="Roboto Condensed Light" panose="02000000000000000000" pitchFamily="2" charset="0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0" i="0" kern="1200" spc="-90" baseline="0">
                <a:solidFill>
                  <a:srgbClr val="4A4A4A"/>
                </a:solidFill>
                <a:latin typeface="Roboto Condensed" panose="02000000000000000000" pitchFamily="2" charset="0"/>
                <a:ea typeface="Roboto Condensed Light" panose="02000000000000000000" pitchFamily="2" charset="0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/>
              <a:t>Click to edit Master subtitle style</a:t>
            </a:r>
            <a:endParaRPr lang="en-NZ" dirty="0"/>
          </a:p>
        </p:txBody>
      </p:sp>
      <p:sp>
        <p:nvSpPr>
          <p:cNvPr id="20" name="Content Placeholder 6">
            <a:extLst>
              <a:ext uri="{FF2B5EF4-FFF2-40B4-BE49-F238E27FC236}">
                <a16:creationId xmlns:a16="http://schemas.microsoft.com/office/drawing/2014/main" id="{9C6F41B1-3778-41C3-A399-A81F178585F6}"/>
              </a:ext>
            </a:extLst>
          </p:cNvPr>
          <p:cNvSpPr>
            <a:spLocks noGrp="1"/>
          </p:cNvSpPr>
          <p:nvPr>
            <p:ph sz="quarter" idx="18"/>
          </p:nvPr>
        </p:nvSpPr>
        <p:spPr>
          <a:xfrm>
            <a:off x="8534400" y="2157413"/>
            <a:ext cx="3255962" cy="3625850"/>
          </a:xfrm>
        </p:spPr>
        <p:txBody>
          <a:bodyPr/>
          <a:lstStyle>
            <a:lvl1pPr>
              <a:defRPr sz="2000">
                <a:solidFill>
                  <a:schemeClr val="bg1"/>
                </a:solidFill>
              </a:defRPr>
            </a:lvl1pPr>
            <a:lvl2pPr>
              <a:defRPr sz="1800">
                <a:solidFill>
                  <a:schemeClr val="bg1"/>
                </a:solidFill>
              </a:defRPr>
            </a:lvl2pPr>
            <a:lvl3pPr>
              <a:defRPr sz="1600">
                <a:solidFill>
                  <a:schemeClr val="bg1"/>
                </a:solidFill>
              </a:defRPr>
            </a:lvl3pPr>
            <a:lvl4pPr>
              <a:defRPr sz="1400">
                <a:solidFill>
                  <a:schemeClr val="bg1"/>
                </a:solidFill>
              </a:defRPr>
            </a:lvl4pPr>
            <a:lvl5pPr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1029748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9C5F69BD-AC0D-430F-93B6-160CC67FE72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805392"/>
            <a:ext cx="10922000" cy="1325563"/>
          </a:xfrm>
        </p:spPr>
        <p:txBody>
          <a:bodyPr/>
          <a:lstStyle>
            <a:lvl1pPr>
              <a:defRPr b="0">
                <a:solidFill>
                  <a:schemeClr val="bg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NZ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974D47-C329-4635-9BC1-87B71C837AC8}" type="datetime1">
              <a:rPr lang="en-NZ" smtClean="0"/>
              <a:t>17/10/2022</a:t>
            </a:fld>
            <a:endParaRPr lang="en-NZ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042651-B10C-4673-8E5F-C7C5143E286C}" type="slidenum">
              <a:rPr lang="en-NZ" smtClean="0"/>
              <a:t>‹#›</a:t>
            </a:fld>
            <a:endParaRPr lang="en-NZ"/>
          </a:p>
        </p:txBody>
      </p:sp>
      <p:sp>
        <p:nvSpPr>
          <p:cNvPr id="7" name="Content Placeholder 7">
            <a:extLst>
              <a:ext uri="{FF2B5EF4-FFF2-40B4-BE49-F238E27FC236}">
                <a16:creationId xmlns:a16="http://schemas.microsoft.com/office/drawing/2014/main" id="{004FE36B-BF43-446D-9629-BFCD6DFCDFB4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838199" y="2422358"/>
            <a:ext cx="10922001" cy="354530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 dirty="0"/>
          </a:p>
        </p:txBody>
      </p:sp>
    </p:spTree>
    <p:extLst>
      <p:ext uri="{BB962C8B-B14F-4D97-AF65-F5344CB8AC3E}">
        <p14:creationId xmlns:p14="http://schemas.microsoft.com/office/powerpoint/2010/main" val="180346309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0734BD83-EC42-48F3-B092-3FD3D787625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577516"/>
            <a:ext cx="9091863" cy="1363579"/>
          </a:xfrm>
        </p:spPr>
        <p:txBody>
          <a:bodyPr/>
          <a:lstStyle>
            <a:lvl1pPr>
              <a:defRPr b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NZ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974D47-C329-4635-9BC1-87B71C837AC8}" type="datetime1">
              <a:rPr lang="en-NZ" smtClean="0"/>
              <a:t>17/10/2022</a:t>
            </a:fld>
            <a:endParaRPr lang="en-NZ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042651-B10C-4673-8E5F-C7C5143E286C}" type="slidenum">
              <a:rPr lang="en-NZ" smtClean="0"/>
              <a:t>‹#›</a:t>
            </a:fld>
            <a:endParaRPr lang="en-NZ"/>
          </a:p>
        </p:txBody>
      </p:sp>
      <p:sp>
        <p:nvSpPr>
          <p:cNvPr id="9" name="Content Placeholder 7">
            <a:extLst>
              <a:ext uri="{FF2B5EF4-FFF2-40B4-BE49-F238E27FC236}">
                <a16:creationId xmlns:a16="http://schemas.microsoft.com/office/drawing/2014/main" id="{AA91A14C-3BB6-4660-A836-4BEF37B823B8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838199" y="2638926"/>
            <a:ext cx="10922001" cy="341421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 dirty="0"/>
          </a:p>
        </p:txBody>
      </p:sp>
    </p:spTree>
    <p:extLst>
      <p:ext uri="{BB962C8B-B14F-4D97-AF65-F5344CB8AC3E}">
        <p14:creationId xmlns:p14="http://schemas.microsoft.com/office/powerpoint/2010/main" val="141414921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1189E35F-9BD0-421C-AA38-6BDB73D5FE6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805392"/>
            <a:ext cx="8377989" cy="1325563"/>
          </a:xfrm>
        </p:spPr>
        <p:txBody>
          <a:bodyPr/>
          <a:lstStyle>
            <a:lvl1pPr>
              <a:defRPr b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NZ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974D47-C329-4635-9BC1-87B71C837AC8}" type="datetime1">
              <a:rPr lang="en-NZ" smtClean="0"/>
              <a:t>17/10/2022</a:t>
            </a:fld>
            <a:endParaRPr lang="en-NZ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042651-B10C-4673-8E5F-C7C5143E286C}" type="slidenum">
              <a:rPr lang="en-NZ" smtClean="0"/>
              <a:t>‹#›</a:t>
            </a:fld>
            <a:endParaRPr lang="en-NZ"/>
          </a:p>
        </p:txBody>
      </p:sp>
      <p:sp>
        <p:nvSpPr>
          <p:cNvPr id="9" name="Content Placeholder 7">
            <a:extLst>
              <a:ext uri="{FF2B5EF4-FFF2-40B4-BE49-F238E27FC236}">
                <a16:creationId xmlns:a16="http://schemas.microsoft.com/office/drawing/2014/main" id="{6A49FCF1-AB86-45CF-ABF6-EC8E14849420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838199" y="2566737"/>
            <a:ext cx="10922001" cy="34864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 dirty="0"/>
          </a:p>
        </p:txBody>
      </p:sp>
    </p:spTree>
    <p:extLst>
      <p:ext uri="{BB962C8B-B14F-4D97-AF65-F5344CB8AC3E}">
        <p14:creationId xmlns:p14="http://schemas.microsoft.com/office/powerpoint/2010/main" val="113947144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F167CD6D-4351-443A-9C70-691F8F681C0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805392"/>
            <a:ext cx="10888580" cy="1325563"/>
          </a:xfrm>
        </p:spPr>
        <p:txBody>
          <a:bodyPr/>
          <a:lstStyle>
            <a:lvl1pPr>
              <a:defRPr b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NZ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974D47-C329-4635-9BC1-87B71C837AC8}" type="datetime1">
              <a:rPr lang="en-NZ" smtClean="0"/>
              <a:t>17/10/2022</a:t>
            </a:fld>
            <a:endParaRPr lang="en-NZ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042651-B10C-4673-8E5F-C7C5143E286C}" type="slidenum">
              <a:rPr lang="en-NZ" smtClean="0"/>
              <a:t>‹#›</a:t>
            </a:fld>
            <a:endParaRPr lang="en-NZ"/>
          </a:p>
        </p:txBody>
      </p:sp>
      <p:sp>
        <p:nvSpPr>
          <p:cNvPr id="9" name="Content Placeholder 7">
            <a:extLst>
              <a:ext uri="{FF2B5EF4-FFF2-40B4-BE49-F238E27FC236}">
                <a16:creationId xmlns:a16="http://schemas.microsoft.com/office/drawing/2014/main" id="{3B687122-D5CE-4F4D-9936-369D2BC6FE27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838200" y="2574757"/>
            <a:ext cx="10888580" cy="347785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 dirty="0"/>
          </a:p>
        </p:txBody>
      </p:sp>
    </p:spTree>
    <p:extLst>
      <p:ext uri="{BB962C8B-B14F-4D97-AF65-F5344CB8AC3E}">
        <p14:creationId xmlns:p14="http://schemas.microsoft.com/office/powerpoint/2010/main" val="230857571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E662D8DB-038B-456F-BADD-C7A5ECB5318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805392"/>
            <a:ext cx="10922000" cy="1325563"/>
          </a:xfrm>
        </p:spPr>
        <p:txBody>
          <a:bodyPr/>
          <a:lstStyle>
            <a:lvl1pPr>
              <a:defRPr b="0" baseline="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NZ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974D47-C329-4635-9BC1-87B71C837AC8}" type="datetime1">
              <a:rPr lang="en-NZ" smtClean="0"/>
              <a:t>17/10/2022</a:t>
            </a:fld>
            <a:endParaRPr lang="en-NZ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042651-B10C-4673-8E5F-C7C5143E286C}" type="slidenum">
              <a:rPr lang="en-NZ" smtClean="0"/>
              <a:t>‹#›</a:t>
            </a:fld>
            <a:endParaRPr lang="en-NZ"/>
          </a:p>
        </p:txBody>
      </p:sp>
      <p:sp>
        <p:nvSpPr>
          <p:cNvPr id="9" name="Content Placeholder 7">
            <a:extLst>
              <a:ext uri="{FF2B5EF4-FFF2-40B4-BE49-F238E27FC236}">
                <a16:creationId xmlns:a16="http://schemas.microsoft.com/office/drawing/2014/main" id="{9429D648-82C5-469F-87A8-50C3653C6CEC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838199" y="2455332"/>
            <a:ext cx="10922001" cy="359780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 dirty="0"/>
          </a:p>
        </p:txBody>
      </p:sp>
    </p:spTree>
    <p:extLst>
      <p:ext uri="{BB962C8B-B14F-4D97-AF65-F5344CB8AC3E}">
        <p14:creationId xmlns:p14="http://schemas.microsoft.com/office/powerpoint/2010/main" val="366275349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9D9626A7-DA48-4329-96BF-4F5BD08142C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2885545" cy="1331495"/>
          </a:xfrm>
        </p:spPr>
        <p:txBody>
          <a:bodyPr anchor="b">
            <a:normAutofit/>
          </a:bodyPr>
          <a:lstStyle>
            <a:lvl1pPr>
              <a:defRPr sz="2800" b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NZ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19600" y="987425"/>
            <a:ext cx="7325255" cy="47085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2885545" cy="3811588"/>
          </a:xfrm>
        </p:spPr>
        <p:txBody>
          <a:bodyPr/>
          <a:lstStyle>
            <a:lvl1pPr marL="0" indent="0">
              <a:buNone/>
              <a:defRPr sz="1600">
                <a:solidFill>
                  <a:schemeClr val="bg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13911F-E4FF-4CA1-A9C7-D534CFCA7106}" type="datetime1">
              <a:rPr lang="en-NZ" smtClean="0"/>
              <a:t>17/10/2022</a:t>
            </a:fld>
            <a:endParaRPr lang="en-N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042651-B10C-4673-8E5F-C7C5143E286C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28587308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A0D7566B-C705-49BA-9A9B-1E29F78ADCB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9" y="457200"/>
            <a:ext cx="2868612" cy="1483895"/>
          </a:xfrm>
        </p:spPr>
        <p:txBody>
          <a:bodyPr anchor="b">
            <a:normAutofit/>
          </a:bodyPr>
          <a:lstStyle>
            <a:lvl1pPr>
              <a:defRPr sz="2800" b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NZ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548189" y="457200"/>
            <a:ext cx="7194632" cy="5411788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NZ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2868613" cy="3811588"/>
          </a:xfrm>
        </p:spPr>
        <p:txBody>
          <a:bodyPr/>
          <a:lstStyle>
            <a:lvl1pPr marL="0" indent="0">
              <a:buNone/>
              <a:defRPr sz="1600">
                <a:solidFill>
                  <a:schemeClr val="bg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1B9FBF00-A576-4A5F-8319-9C8D8D1788E8}" type="datetime1">
              <a:rPr lang="en-NZ" smtClean="0"/>
              <a:pPr/>
              <a:t>17/10/2022</a:t>
            </a:fld>
            <a:endParaRPr lang="en-NZ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aseline="0">
                <a:solidFill>
                  <a:schemeClr val="tx1"/>
                </a:solidFill>
              </a:defRPr>
            </a:lvl1pPr>
          </a:lstStyle>
          <a:p>
            <a:endParaRPr lang="en-NZ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042651-B10C-4673-8E5F-C7C5143E286C}" type="slidenum">
              <a:rPr lang="en-NZ" smtClean="0"/>
              <a:t>‹#›</a:t>
            </a:fld>
            <a:endParaRPr lang="en-NZ" dirty="0"/>
          </a:p>
        </p:txBody>
      </p:sp>
    </p:spTree>
    <p:extLst>
      <p:ext uri="{BB962C8B-B14F-4D97-AF65-F5344CB8AC3E}">
        <p14:creationId xmlns:p14="http://schemas.microsoft.com/office/powerpoint/2010/main" val="1202982588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2EAA25B0-D142-4AF3-8429-D295FC50D6C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9" y="457200"/>
            <a:ext cx="2868612" cy="1463675"/>
          </a:xfrm>
        </p:spPr>
        <p:txBody>
          <a:bodyPr anchor="b">
            <a:normAutofit/>
          </a:bodyPr>
          <a:lstStyle>
            <a:lvl1pPr>
              <a:defRPr sz="2800" b="0">
                <a:solidFill>
                  <a:schemeClr val="bg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NZ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233333" y="457200"/>
            <a:ext cx="7525530" cy="5411788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NZ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2868613" cy="3811588"/>
          </a:xfrm>
        </p:spPr>
        <p:txBody>
          <a:bodyPr/>
          <a:lstStyle>
            <a:lvl1pPr marL="0" indent="0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9FBF00-A576-4A5F-8319-9C8D8D1788E8}" type="datetime1">
              <a:rPr lang="en-NZ" smtClean="0"/>
              <a:t>17/10/2022</a:t>
            </a:fld>
            <a:endParaRPr lang="en-N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042651-B10C-4673-8E5F-C7C5143E286C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1937132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ver 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CAC6E64F-BA6D-4C34-8BE1-2A984413D37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itle 1">
            <a:extLst>
              <a:ext uri="{FF2B5EF4-FFF2-40B4-BE49-F238E27FC236}">
                <a16:creationId xmlns:a16="http://schemas.microsoft.com/office/drawing/2014/main" id="{24DEF061-622B-47FB-B9B8-76915964B6A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>
            <a:normAutofit/>
          </a:bodyPr>
          <a:lstStyle>
            <a:lvl1pPr algn="ctr">
              <a:defRPr sz="4800" b="0" i="0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NZ" dirty="0"/>
          </a:p>
        </p:txBody>
      </p:sp>
      <p:sp>
        <p:nvSpPr>
          <p:cNvPr id="5" name="Subtitle 2">
            <a:extLst>
              <a:ext uri="{FF2B5EF4-FFF2-40B4-BE49-F238E27FC236}">
                <a16:creationId xmlns:a16="http://schemas.microsoft.com/office/drawing/2014/main" id="{02C2C631-EA2D-4B28-8619-0739ACFD5AC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NZ" dirty="0"/>
          </a:p>
        </p:txBody>
      </p:sp>
    </p:spTree>
    <p:extLst>
      <p:ext uri="{BB962C8B-B14F-4D97-AF65-F5344CB8AC3E}">
        <p14:creationId xmlns:p14="http://schemas.microsoft.com/office/powerpoint/2010/main" val="2403206533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680DB38F-FB72-4CCA-9EFE-72D455583FE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49" y="2462463"/>
            <a:ext cx="10927013" cy="3424991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2609AC-2C4D-4D4B-88F8-11B5046DBFCC}" type="datetime1">
              <a:rPr lang="en-NZ" smtClean="0"/>
              <a:t>17/10/2022</a:t>
            </a:fld>
            <a:endParaRPr lang="en-N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042651-B10C-4673-8E5F-C7C5143E286C}" type="slidenum">
              <a:rPr lang="en-NZ" smtClean="0"/>
              <a:t>‹#›</a:t>
            </a:fld>
            <a:endParaRPr lang="en-NZ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331DCC35-9746-4DDC-AC39-43B777BD64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805392"/>
            <a:ext cx="10927013" cy="1325563"/>
          </a:xfrm>
        </p:spPr>
        <p:txBody>
          <a:bodyPr/>
          <a:lstStyle>
            <a:lvl1pPr>
              <a:defRPr b="0">
                <a:solidFill>
                  <a:schemeClr val="bg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NZ" dirty="0"/>
          </a:p>
        </p:txBody>
      </p:sp>
    </p:spTree>
    <p:extLst>
      <p:ext uri="{BB962C8B-B14F-4D97-AF65-F5344CB8AC3E}">
        <p14:creationId xmlns:p14="http://schemas.microsoft.com/office/powerpoint/2010/main" val="4135086448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Final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4D8041-78B5-4724-8B71-DD843D61ECDD}" type="datetime1">
              <a:rPr lang="en-NZ" smtClean="0"/>
              <a:t>17/10/2022</a:t>
            </a:fld>
            <a:endParaRPr lang="en-NZ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042651-B10C-4673-8E5F-C7C5143E286C}" type="slidenum">
              <a:rPr lang="en-NZ" smtClean="0"/>
              <a:t>‹#›</a:t>
            </a:fld>
            <a:endParaRPr lang="en-NZ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C49586C4-9316-4B85-9727-774D36FB65B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51788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over 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A3B5704D-D24D-45A4-8ADF-2A1CB9EF1B5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itle 1">
            <a:extLst>
              <a:ext uri="{FF2B5EF4-FFF2-40B4-BE49-F238E27FC236}">
                <a16:creationId xmlns:a16="http://schemas.microsoft.com/office/drawing/2014/main" id="{A9AA4F89-04BC-4662-8114-A5ADD68B7A9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133599"/>
          </a:xfrm>
        </p:spPr>
        <p:txBody>
          <a:bodyPr anchor="b">
            <a:normAutofit/>
          </a:bodyPr>
          <a:lstStyle>
            <a:lvl1pPr algn="ctr">
              <a:defRPr sz="4800" b="0" i="0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NZ" dirty="0"/>
          </a:p>
        </p:txBody>
      </p:sp>
      <p:sp>
        <p:nvSpPr>
          <p:cNvPr id="5" name="Subtitle 2">
            <a:extLst>
              <a:ext uri="{FF2B5EF4-FFF2-40B4-BE49-F238E27FC236}">
                <a16:creationId xmlns:a16="http://schemas.microsoft.com/office/drawing/2014/main" id="{F16DDB52-6204-49DB-A202-6D7E642EB60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529263"/>
            <a:ext cx="9144000" cy="1728537"/>
          </a:xfrm>
        </p:spPr>
        <p:txBody>
          <a:bodyPr/>
          <a:lstStyle>
            <a:lvl1pPr marL="0" indent="0" algn="ctr">
              <a:buNone/>
              <a:defRPr sz="2400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NZ" dirty="0"/>
          </a:p>
        </p:txBody>
      </p:sp>
    </p:spTree>
    <p:extLst>
      <p:ext uri="{BB962C8B-B14F-4D97-AF65-F5344CB8AC3E}">
        <p14:creationId xmlns:p14="http://schemas.microsoft.com/office/powerpoint/2010/main" val="368531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E174183A-1C59-4B0C-A23F-12A577CA69A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1390410" y="2725210"/>
            <a:ext cx="8651948" cy="717549"/>
          </a:xfrm>
        </p:spPr>
        <p:txBody>
          <a:bodyPr>
            <a:normAutofit/>
          </a:bodyPr>
          <a:lstStyle>
            <a:lvl1pPr>
              <a:defRPr sz="3200" b="1" baseline="0">
                <a:solidFill>
                  <a:schemeClr val="bg2"/>
                </a:solidFill>
                <a:latin typeface="Roboto Condensed" panose="02000000000000000000" pitchFamily="2" charset="0"/>
                <a:ea typeface="Roboto Condensed" panose="02000000000000000000" pitchFamily="2" charset="0"/>
              </a:defRPr>
            </a:lvl1pPr>
          </a:lstStyle>
          <a:p>
            <a:r>
              <a:rPr lang="en-US"/>
              <a:t>Click to edit Master title style</a:t>
            </a:r>
            <a:endParaRPr lang="en-NZ" dirty="0"/>
          </a:p>
        </p:txBody>
      </p:sp>
      <p:sp>
        <p:nvSpPr>
          <p:cNvPr id="10" name="Subtitle 2"/>
          <p:cNvSpPr>
            <a:spLocks noGrp="1"/>
          </p:cNvSpPr>
          <p:nvPr>
            <p:ph type="subTitle" idx="1"/>
          </p:nvPr>
        </p:nvSpPr>
        <p:spPr>
          <a:xfrm>
            <a:off x="1392763" y="3442758"/>
            <a:ext cx="7943742" cy="824441"/>
          </a:xfrm>
        </p:spPr>
        <p:txBody>
          <a:bodyPr>
            <a:normAutofit/>
          </a:bodyPr>
          <a:lstStyle>
            <a:lvl1pPr marL="0" indent="0" algn="l">
              <a:buNone/>
              <a:defRPr sz="2400" b="0" baseline="0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NZ" dirty="0"/>
          </a:p>
        </p:txBody>
      </p:sp>
    </p:spTree>
    <p:extLst>
      <p:ext uri="{BB962C8B-B14F-4D97-AF65-F5344CB8AC3E}">
        <p14:creationId xmlns:p14="http://schemas.microsoft.com/office/powerpoint/2010/main" val="20597297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B17722E0-519F-486C-887D-109EB7280D5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>
            <a:normAutofit/>
          </a:bodyPr>
          <a:lstStyle>
            <a:lvl1pPr algn="ctr">
              <a:defRPr sz="4800" b="0" i="0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NZ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NZ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900">
                <a:solidFill>
                  <a:schemeClr val="bg1"/>
                </a:solidFill>
              </a:defRPr>
            </a:lvl1pPr>
          </a:lstStyle>
          <a:p>
            <a:fld id="{54AE566E-F2C1-4446-9AA6-301801F79F2F}" type="datetime1">
              <a:rPr lang="en-NZ" smtClean="0"/>
              <a:t>17/10/2022</a:t>
            </a:fld>
            <a:endParaRPr lang="en-NZ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aseline="0">
                <a:solidFill>
                  <a:schemeClr val="bg1"/>
                </a:solidFill>
              </a:defRPr>
            </a:lvl1pPr>
          </a:lstStyle>
          <a:p>
            <a:endParaRPr lang="en-NZ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900" baseline="0">
                <a:solidFill>
                  <a:schemeClr val="bg1"/>
                </a:solidFill>
              </a:defRPr>
            </a:lvl1pPr>
          </a:lstStyle>
          <a:p>
            <a:fld id="{1A042651-B10C-4673-8E5F-C7C5143E286C}" type="slidenum">
              <a:rPr lang="en-NZ" smtClean="0"/>
              <a:pPr/>
              <a:t>‹#›</a:t>
            </a:fld>
            <a:endParaRPr lang="en-NZ" dirty="0"/>
          </a:p>
        </p:txBody>
      </p:sp>
    </p:spTree>
    <p:extLst>
      <p:ext uri="{BB962C8B-B14F-4D97-AF65-F5344CB8AC3E}">
        <p14:creationId xmlns:p14="http://schemas.microsoft.com/office/powerpoint/2010/main" val="5330772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6F4B6F00-D3BA-49D6-8D05-A9C7B4EB7BA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900">
                <a:solidFill>
                  <a:schemeClr val="bg1"/>
                </a:solidFill>
              </a:defRPr>
            </a:lvl1pPr>
          </a:lstStyle>
          <a:p>
            <a:fld id="{54AE566E-F2C1-4446-9AA6-301801F79F2F}" type="datetime1">
              <a:rPr lang="en-NZ" smtClean="0"/>
              <a:t>17/10/2022</a:t>
            </a:fld>
            <a:endParaRPr lang="en-NZ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aseline="0">
                <a:solidFill>
                  <a:schemeClr val="bg1"/>
                </a:solidFill>
              </a:defRPr>
            </a:lvl1pPr>
          </a:lstStyle>
          <a:p>
            <a:endParaRPr lang="en-NZ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900">
                <a:solidFill>
                  <a:schemeClr val="bg1"/>
                </a:solidFill>
              </a:defRPr>
            </a:lvl1pPr>
          </a:lstStyle>
          <a:p>
            <a:fld id="{1A042651-B10C-4673-8E5F-C7C5143E286C}" type="slidenum">
              <a:rPr lang="en-NZ" smtClean="0"/>
              <a:pPr/>
              <a:t>‹#›</a:t>
            </a:fld>
            <a:endParaRPr lang="en-NZ" dirty="0"/>
          </a:p>
        </p:txBody>
      </p:sp>
      <p:sp>
        <p:nvSpPr>
          <p:cNvPr id="10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>
            <a:normAutofit/>
          </a:bodyPr>
          <a:lstStyle>
            <a:lvl1pPr algn="ctr">
              <a:defRPr sz="4800" b="0" i="0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NZ" dirty="0"/>
          </a:p>
        </p:txBody>
      </p:sp>
      <p:sp>
        <p:nvSpPr>
          <p:cNvPr id="11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NZ" dirty="0"/>
          </a:p>
        </p:txBody>
      </p:sp>
    </p:spTree>
    <p:extLst>
      <p:ext uri="{BB962C8B-B14F-4D97-AF65-F5344CB8AC3E}">
        <p14:creationId xmlns:p14="http://schemas.microsoft.com/office/powerpoint/2010/main" val="1633723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D45E72E3-C8D2-4CCE-ADA8-2E57FE8DE90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618067"/>
            <a:ext cx="10515600" cy="1072621"/>
          </a:xfrm>
        </p:spPr>
        <p:txBody>
          <a:bodyPr>
            <a:normAutofit/>
          </a:bodyPr>
          <a:lstStyle>
            <a:lvl1pPr>
              <a:defRPr sz="3600" b="0">
                <a:solidFill>
                  <a:schemeClr val="bg1"/>
                </a:solidFill>
                <a:latin typeface="Roboto Condensed" panose="02000000000000000000" pitchFamily="2" charset="0"/>
                <a:ea typeface="Roboto Condensed" panose="02000000000000000000" pitchFamily="2" charset="0"/>
              </a:defRPr>
            </a:lvl1pPr>
          </a:lstStyle>
          <a:p>
            <a:r>
              <a:rPr lang="en-US"/>
              <a:t>Click to edit Master title style</a:t>
            </a:r>
            <a:endParaRPr lang="en-NZ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F0B8118-DF43-4838-9BAB-1C02D410DFB5}" type="datetime1">
              <a:rPr lang="en-NZ" smtClean="0"/>
              <a:pPr/>
              <a:t>17/10/2022</a:t>
            </a:fld>
            <a:endParaRPr lang="en-N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N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1A042651-B10C-4673-8E5F-C7C5143E286C}" type="slidenum">
              <a:rPr lang="en-NZ" smtClean="0"/>
              <a:pPr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34184310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67359719-5A80-4F68-822F-953BBA6A868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999067"/>
            <a:ext cx="10515600" cy="882651"/>
          </a:xfrm>
        </p:spPr>
        <p:txBody>
          <a:bodyPr>
            <a:normAutofit/>
          </a:bodyPr>
          <a:lstStyle>
            <a:lvl1pPr>
              <a:defRPr sz="3600" b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NZ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2463799"/>
            <a:ext cx="10515600" cy="371316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F0B8118-DF43-4838-9BAB-1C02D410DFB5}" type="datetime1">
              <a:rPr lang="en-NZ" smtClean="0"/>
              <a:pPr/>
              <a:t>17/10/2022</a:t>
            </a:fld>
            <a:endParaRPr lang="en-N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N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1A042651-B10C-4673-8E5F-C7C5143E286C}" type="slidenum">
              <a:rPr lang="en-NZ" smtClean="0"/>
              <a:pPr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36899218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NZ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126153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/>
                </a:solidFill>
                <a:latin typeface="Roboto Condensed Light" panose="02000000000000000000" pitchFamily="2" charset="0"/>
                <a:ea typeface="Roboto Condensed Light" panose="02000000000000000000" pitchFamily="2" charset="0"/>
              </a:defRPr>
            </a:lvl1pPr>
          </a:lstStyle>
          <a:p>
            <a:fld id="{795FE274-D37B-4FC0-A217-9AAED59EB08E}" type="datetime1">
              <a:rPr lang="en-NZ" smtClean="0"/>
              <a:pPr/>
              <a:t>17/10/2022</a:t>
            </a:fld>
            <a:endParaRPr lang="en-NZ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362200" y="636270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/>
                </a:solidFill>
                <a:latin typeface="Roboto Condensed Light" panose="02000000000000000000" pitchFamily="2" charset="0"/>
                <a:ea typeface="Roboto Condensed Light" panose="02000000000000000000" pitchFamily="2" charset="0"/>
              </a:defRPr>
            </a:lvl1pPr>
          </a:lstStyle>
          <a:p>
            <a:endParaRPr lang="en-NZ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739465" y="6356350"/>
            <a:ext cx="132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/>
                </a:solidFill>
                <a:latin typeface="Roboto Condensed Light" panose="02000000000000000000" pitchFamily="2" charset="0"/>
                <a:ea typeface="Roboto Condensed Light" panose="02000000000000000000" pitchFamily="2" charset="0"/>
              </a:defRPr>
            </a:lvl1pPr>
          </a:lstStyle>
          <a:p>
            <a:fld id="{1A042651-B10C-4673-8E5F-C7C5143E286C}" type="slidenum">
              <a:rPr lang="en-NZ" smtClean="0"/>
              <a:pPr/>
              <a:t>‹#›</a:t>
            </a:fld>
            <a:endParaRPr lang="en-NZ" dirty="0"/>
          </a:p>
        </p:txBody>
      </p:sp>
    </p:spTree>
    <p:extLst>
      <p:ext uri="{BB962C8B-B14F-4D97-AF65-F5344CB8AC3E}">
        <p14:creationId xmlns:p14="http://schemas.microsoft.com/office/powerpoint/2010/main" val="25756150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0" r:id="rId2"/>
    <p:sldLayoutId id="2147483688" r:id="rId3"/>
    <p:sldLayoutId id="2147483689" r:id="rId4"/>
    <p:sldLayoutId id="2147483662" r:id="rId5"/>
    <p:sldLayoutId id="2147483649" r:id="rId6"/>
    <p:sldLayoutId id="2147483666" r:id="rId7"/>
    <p:sldLayoutId id="2147483650" r:id="rId8"/>
    <p:sldLayoutId id="2147483668" r:id="rId9"/>
    <p:sldLayoutId id="2147483673" r:id="rId10"/>
    <p:sldLayoutId id="2147483674" r:id="rId11"/>
    <p:sldLayoutId id="2147483675" r:id="rId12"/>
    <p:sldLayoutId id="2147483652" r:id="rId13"/>
    <p:sldLayoutId id="2147483676" r:id="rId14"/>
    <p:sldLayoutId id="2147483677" r:id="rId15"/>
    <p:sldLayoutId id="2147483678" r:id="rId16"/>
    <p:sldLayoutId id="2147483684" r:id="rId17"/>
    <p:sldLayoutId id="2147483654" r:id="rId18"/>
    <p:sldLayoutId id="2147483655" r:id="rId19"/>
    <p:sldLayoutId id="2147483663" r:id="rId20"/>
    <p:sldLayoutId id="2147483679" r:id="rId21"/>
    <p:sldLayoutId id="2147483686" r:id="rId22"/>
    <p:sldLayoutId id="2147483683" r:id="rId23"/>
    <p:sldLayoutId id="2147483681" r:id="rId24"/>
    <p:sldLayoutId id="2147483680" r:id="rId25"/>
    <p:sldLayoutId id="2147483682" r:id="rId26"/>
    <p:sldLayoutId id="2147483656" r:id="rId27"/>
    <p:sldLayoutId id="2147483657" r:id="rId28"/>
    <p:sldLayoutId id="2147483671" r:id="rId29"/>
    <p:sldLayoutId id="2147483672" r:id="rId30"/>
    <p:sldLayoutId id="2147483667" r:id="rId3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 spc="-90" baseline="0">
          <a:solidFill>
            <a:srgbClr val="4A4A4A"/>
          </a:solidFill>
          <a:latin typeface="Roboto Condensed" panose="02000000000000000000" pitchFamily="2" charset="0"/>
          <a:ea typeface="Roboto Condensed" panose="02000000000000000000" pitchFamily="2" charset="0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b="0" i="0" kern="1200" spc="-90" baseline="0">
          <a:solidFill>
            <a:srgbClr val="4A4A4A"/>
          </a:solidFill>
          <a:latin typeface="Roboto Condensed" panose="02000000000000000000" pitchFamily="2" charset="0"/>
          <a:ea typeface="Roboto Condensed Light" panose="02000000000000000000" pitchFamily="2" charset="0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b="0" i="0" kern="1200" spc="-90" baseline="0">
          <a:solidFill>
            <a:srgbClr val="4A4A4A"/>
          </a:solidFill>
          <a:latin typeface="Roboto Condensed" panose="02000000000000000000" pitchFamily="2" charset="0"/>
          <a:ea typeface="Roboto Condensed Light" panose="02000000000000000000" pitchFamily="2" charset="0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b="0" i="0" kern="1200" spc="-90" baseline="0">
          <a:solidFill>
            <a:srgbClr val="4A4A4A"/>
          </a:solidFill>
          <a:latin typeface="Roboto Condensed" panose="02000000000000000000" pitchFamily="2" charset="0"/>
          <a:ea typeface="Roboto Condensed Light" panose="02000000000000000000" pitchFamily="2" charset="0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 spc="-90" baseline="0">
          <a:solidFill>
            <a:srgbClr val="4A4A4A"/>
          </a:solidFill>
          <a:latin typeface="Roboto Condensed" panose="02000000000000000000" pitchFamily="2" charset="0"/>
          <a:ea typeface="Roboto Condensed Light" panose="02000000000000000000" pitchFamily="2" charset="0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 spc="-90" baseline="0">
          <a:solidFill>
            <a:srgbClr val="4A4A4A"/>
          </a:solidFill>
          <a:latin typeface="Roboto Condensed" panose="02000000000000000000" pitchFamily="2" charset="0"/>
          <a:ea typeface="Roboto Condensed Light" panose="02000000000000000000" pitchFamily="2" charset="0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8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8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8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NZ" dirty="0"/>
              <a:t>Source</a:t>
            </a:r>
            <a:r>
              <a:rPr lang="en-NZ" baseline="0" dirty="0"/>
              <a:t> Water Risk Management Area Modelling for Groundwater: Issues and Uncertainties</a:t>
            </a:r>
            <a:endParaRPr lang="en-NZ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18674" y="2847475"/>
            <a:ext cx="9144000" cy="1288297"/>
          </a:xfrm>
        </p:spPr>
        <p:txBody>
          <a:bodyPr>
            <a:noAutofit/>
          </a:bodyPr>
          <a:lstStyle/>
          <a:p>
            <a:r>
              <a:rPr lang="en-NZ" sz="2800" dirty="0"/>
              <a:t>Helen Rutter</a:t>
            </a:r>
          </a:p>
          <a:p>
            <a:r>
              <a:rPr lang="en-NZ" sz="2800" dirty="0"/>
              <a:t>Jane Alexander</a:t>
            </a:r>
          </a:p>
          <a:p>
            <a:r>
              <a:rPr lang="en-NZ" sz="2800" dirty="0"/>
              <a:t>Catherine Moore</a:t>
            </a:r>
          </a:p>
          <a:p>
            <a:endParaRPr lang="en-NZ" sz="2800" dirty="0"/>
          </a:p>
          <a:p>
            <a:r>
              <a:rPr lang="en-NZ" sz="2800" dirty="0"/>
              <a:t>16 October 2022</a:t>
            </a:r>
          </a:p>
        </p:txBody>
      </p:sp>
    </p:spTree>
    <p:extLst>
      <p:ext uri="{BB962C8B-B14F-4D97-AF65-F5344CB8AC3E}">
        <p14:creationId xmlns:p14="http://schemas.microsoft.com/office/powerpoint/2010/main" val="402956395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587A43-AB29-41D9-9814-745891DBD5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Z" dirty="0"/>
              <a:t>Approaches to SWRMA delineation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224C1A6-B1BE-4EF3-B0C3-FC22D26A96B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27403"/>
            <a:ext cx="10515600" cy="4351338"/>
          </a:xfrm>
        </p:spPr>
        <p:txBody>
          <a:bodyPr/>
          <a:lstStyle/>
          <a:p>
            <a:pPr lvl="0"/>
            <a:r>
              <a:rPr lang="en-NZ" dirty="0"/>
              <a:t>Defining the SWRMA</a:t>
            </a:r>
          </a:p>
          <a:p>
            <a:pPr lvl="1"/>
            <a:r>
              <a:rPr lang="en-NZ" dirty="0"/>
              <a:t>Arbitrary radius/calculated radius</a:t>
            </a:r>
          </a:p>
          <a:p>
            <a:pPr lvl="1"/>
            <a:r>
              <a:rPr lang="en-NZ" dirty="0"/>
              <a:t>Predefined shape</a:t>
            </a:r>
          </a:p>
          <a:p>
            <a:pPr lvl="1"/>
            <a:r>
              <a:rPr lang="en-NZ" dirty="0"/>
              <a:t>Analytical modelling approaches</a:t>
            </a:r>
          </a:p>
          <a:p>
            <a:pPr lvl="1"/>
            <a:r>
              <a:rPr lang="en-NZ" dirty="0"/>
              <a:t>Complex numerical modelling</a:t>
            </a:r>
          </a:p>
          <a:p>
            <a:pPr lvl="0"/>
            <a:r>
              <a:rPr lang="en-NZ" dirty="0"/>
              <a:t>Simple methods</a:t>
            </a:r>
            <a:r>
              <a:rPr lang="en-NZ" baseline="0" dirty="0"/>
              <a:t> </a:t>
            </a:r>
          </a:p>
          <a:p>
            <a:pPr lvl="0"/>
            <a:r>
              <a:rPr lang="en-NZ" baseline="0" dirty="0"/>
              <a:t>Complex models</a:t>
            </a:r>
            <a:endParaRPr lang="en-NZ" dirty="0"/>
          </a:p>
        </p:txBody>
      </p:sp>
      <p:sp>
        <p:nvSpPr>
          <p:cNvPr id="4" name="Arrow: Right 3">
            <a:extLst>
              <a:ext uri="{FF2B5EF4-FFF2-40B4-BE49-F238E27FC236}">
                <a16:creationId xmlns:a16="http://schemas.microsoft.com/office/drawing/2014/main" id="{696EA99D-5F39-4BCD-AC54-C0511CBDACD0}"/>
              </a:ext>
            </a:extLst>
          </p:cNvPr>
          <p:cNvSpPr/>
          <p:nvPr/>
        </p:nvSpPr>
        <p:spPr>
          <a:xfrm>
            <a:off x="3553691" y="3844635"/>
            <a:ext cx="737754" cy="166255"/>
          </a:xfrm>
          <a:prstGeom prst="right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82626DA-F642-4743-A330-D580C0BE8A29}"/>
              </a:ext>
            </a:extLst>
          </p:cNvPr>
          <p:cNvSpPr txBox="1"/>
          <p:nvPr/>
        </p:nvSpPr>
        <p:spPr>
          <a:xfrm>
            <a:off x="4705611" y="3685892"/>
            <a:ext cx="278077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Z" sz="2800" dirty="0">
                <a:solidFill>
                  <a:schemeClr val="bg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Over-large areas</a:t>
            </a:r>
          </a:p>
        </p:txBody>
      </p:sp>
      <p:sp>
        <p:nvSpPr>
          <p:cNvPr id="6" name="Arrow: Right 5">
            <a:extLst>
              <a:ext uri="{FF2B5EF4-FFF2-40B4-BE49-F238E27FC236}">
                <a16:creationId xmlns:a16="http://schemas.microsoft.com/office/drawing/2014/main" id="{ED88729C-FD55-43B8-BFE8-8218FAAD9781}"/>
              </a:ext>
            </a:extLst>
          </p:cNvPr>
          <p:cNvSpPr/>
          <p:nvPr/>
        </p:nvSpPr>
        <p:spPr>
          <a:xfrm>
            <a:off x="3553691" y="4335113"/>
            <a:ext cx="737754" cy="166255"/>
          </a:xfrm>
          <a:prstGeom prst="right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AA998DA-125E-4EDB-97B3-5B7B7754AAE5}"/>
              </a:ext>
            </a:extLst>
          </p:cNvPr>
          <p:cNvSpPr txBox="1"/>
          <p:nvPr/>
        </p:nvSpPr>
        <p:spPr>
          <a:xfrm>
            <a:off x="4705610" y="4176370"/>
            <a:ext cx="361167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Z" sz="2800" dirty="0">
                <a:solidFill>
                  <a:schemeClr val="bg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More refined areas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41C0474F-FEB6-4D52-B9E8-421F7C6939A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86389" y="1347788"/>
            <a:ext cx="4577456" cy="27847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223356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62C490-3D1C-42BA-AFC1-E057B8000B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Z" dirty="0"/>
              <a:t>Simple approaches to SWRMA2 delineation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828A59C-62C6-4F27-9B44-2C4DE09E769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NZ" dirty="0"/>
              <a:t>Arbitrary radius</a:t>
            </a:r>
          </a:p>
          <a:p>
            <a:pPr lvl="1"/>
            <a:r>
              <a:rPr lang="en-NZ" sz="2800" dirty="0"/>
              <a:t>Fixed radius around the well</a:t>
            </a:r>
          </a:p>
          <a:p>
            <a:pPr lvl="1"/>
            <a:r>
              <a:rPr lang="en-NZ" sz="2800" dirty="0"/>
              <a:t>Least certain, but easy and inexpensive</a:t>
            </a:r>
          </a:p>
          <a:p>
            <a:pPr lvl="1"/>
            <a:r>
              <a:rPr lang="en-NZ" sz="2800" dirty="0"/>
              <a:t>2.5km radius is accepted for most aquifers</a:t>
            </a:r>
          </a:p>
          <a:p>
            <a:pPr lvl="0"/>
            <a:r>
              <a:rPr lang="en-NZ" dirty="0"/>
              <a:t>Calculated radius</a:t>
            </a:r>
          </a:p>
          <a:p>
            <a:pPr lvl="1"/>
            <a:r>
              <a:rPr lang="en-NZ" sz="2800" dirty="0"/>
              <a:t>Based on abstraction, aquifer parameters and recharge</a:t>
            </a:r>
          </a:p>
          <a:p>
            <a:pPr lvl="1"/>
            <a:r>
              <a:rPr lang="en-NZ" sz="2800" dirty="0"/>
              <a:t>Bases SWRMA 2 on site-specific information but doesn’t take into account flow direction</a:t>
            </a:r>
          </a:p>
          <a:p>
            <a:pPr lvl="1"/>
            <a:r>
              <a:rPr lang="en-NZ" sz="2800" dirty="0"/>
              <a:t>Impacts on land use</a:t>
            </a:r>
          </a:p>
        </p:txBody>
      </p:sp>
    </p:spTree>
    <p:extLst>
      <p:ext uri="{BB962C8B-B14F-4D97-AF65-F5344CB8AC3E}">
        <p14:creationId xmlns:p14="http://schemas.microsoft.com/office/powerpoint/2010/main" val="119875881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8C2842-BFB3-45ED-B8D8-848382B436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Z" dirty="0"/>
              <a:t>Simple approaches to SWRMA2 delineation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62589C3-0566-4877-985C-BEE02F46CB7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5178136" cy="4351338"/>
          </a:xfrm>
        </p:spPr>
        <p:txBody>
          <a:bodyPr>
            <a:normAutofit lnSpcReduction="10000"/>
          </a:bodyPr>
          <a:lstStyle/>
          <a:p>
            <a:r>
              <a:rPr lang="en-NZ" dirty="0"/>
              <a:t>Predefined shape</a:t>
            </a:r>
          </a:p>
          <a:p>
            <a:pPr lvl="1"/>
            <a:r>
              <a:rPr lang="en-NZ" dirty="0"/>
              <a:t>Dimensions depend  on</a:t>
            </a:r>
          </a:p>
          <a:p>
            <a:pPr lvl="2"/>
            <a:r>
              <a:rPr lang="en-NZ" dirty="0"/>
              <a:t>Well screen depth</a:t>
            </a:r>
          </a:p>
          <a:p>
            <a:pPr lvl="2"/>
            <a:r>
              <a:rPr lang="en-NZ" dirty="0"/>
              <a:t>Whether confined or unconfined </a:t>
            </a:r>
          </a:p>
          <a:p>
            <a:pPr lvl="1"/>
            <a:r>
              <a:rPr lang="en-NZ" dirty="0"/>
              <a:t>Control over </a:t>
            </a:r>
          </a:p>
          <a:p>
            <a:pPr lvl="2"/>
            <a:r>
              <a:rPr lang="en-NZ" dirty="0"/>
              <a:t>Radius of immediate circle around source</a:t>
            </a:r>
          </a:p>
          <a:p>
            <a:pPr lvl="2"/>
            <a:r>
              <a:rPr lang="en-NZ" dirty="0"/>
              <a:t>Up-gradient distance</a:t>
            </a:r>
          </a:p>
          <a:p>
            <a:r>
              <a:rPr lang="en-NZ" dirty="0"/>
              <a:t>For example (ECan)</a:t>
            </a:r>
          </a:p>
          <a:p>
            <a:pPr lvl="1"/>
            <a:r>
              <a:rPr lang="en-NZ" dirty="0"/>
              <a:t>Deep well (&gt;70m) – radius of 100m</a:t>
            </a:r>
          </a:p>
          <a:p>
            <a:pPr lvl="1"/>
            <a:r>
              <a:rPr lang="en-NZ" dirty="0"/>
              <a:t>Shallow well (10 – 30m) </a:t>
            </a:r>
          </a:p>
          <a:p>
            <a:pPr lvl="2"/>
            <a:r>
              <a:rPr lang="en-NZ" dirty="0"/>
              <a:t>Radius 200m</a:t>
            </a:r>
          </a:p>
          <a:p>
            <a:pPr lvl="2"/>
            <a:r>
              <a:rPr lang="en-NZ" dirty="0"/>
              <a:t>Upgradient boundary 1000m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B2A3E52-E869-47DA-9448-D927250079E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37659" y="2236988"/>
            <a:ext cx="6254341" cy="27402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780151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742D0A-863F-4B28-A73C-B66086EB0D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Z" dirty="0"/>
              <a:t>Analytical approaches to SWRMA2 delineation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E3CEFDF-9F8E-4D14-A72D-F1E57E1A46C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49685" y="1690688"/>
            <a:ext cx="10515600" cy="4351338"/>
          </a:xfrm>
        </p:spPr>
        <p:txBody>
          <a:bodyPr>
            <a:normAutofit/>
          </a:bodyPr>
          <a:lstStyle/>
          <a:p>
            <a:pPr lvl="0"/>
            <a:r>
              <a:rPr lang="en-NZ" sz="3200" dirty="0"/>
              <a:t>Calculate contributing area based on constant rate abstraction, flow direction and aquifer properties </a:t>
            </a:r>
          </a:p>
          <a:p>
            <a:pPr lvl="0"/>
            <a:r>
              <a:rPr lang="en-NZ" sz="3200" dirty="0"/>
              <a:t>Commonly a parabolic area with stagnation point down- and cross-gradient</a:t>
            </a:r>
          </a:p>
          <a:p>
            <a:pPr lvl="0"/>
            <a:r>
              <a:rPr lang="en-NZ" sz="3200" dirty="0"/>
              <a:t>Analytical equations used to  calculate:</a:t>
            </a:r>
          </a:p>
          <a:p>
            <a:pPr lvl="1"/>
            <a:r>
              <a:rPr lang="en-NZ" sz="2800" dirty="0"/>
              <a:t>Stagnation point</a:t>
            </a:r>
          </a:p>
          <a:p>
            <a:pPr lvl="1"/>
            <a:r>
              <a:rPr lang="en-NZ" sz="2800" dirty="0"/>
              <a:t>One-year travel distance</a:t>
            </a:r>
          </a:p>
          <a:p>
            <a:pPr lvl="1"/>
            <a:r>
              <a:rPr lang="en-NZ" sz="2800" dirty="0"/>
              <a:t>W</a:t>
            </a:r>
            <a:r>
              <a:rPr lang="en-NZ" sz="2800" baseline="0" dirty="0"/>
              <a:t>idth at up-gradient boundary</a:t>
            </a:r>
          </a:p>
          <a:p>
            <a:pPr lvl="2"/>
            <a:r>
              <a:rPr lang="en-NZ" sz="2400" dirty="0"/>
              <a:t>Rules of thumb or equations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66774B5-7312-421A-A227-123403708D66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6858000" y="3127664"/>
            <a:ext cx="5250872" cy="36205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352690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E27AF4-0B21-4CB3-B963-FCCD84774D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Z" sz="3600" b="0" kern="1200" spc="-90" baseline="0" dirty="0">
                <a:solidFill>
                  <a:schemeClr val="bg1"/>
                </a:solidFill>
                <a:effectLst/>
                <a:latin typeface="Roboto Condensed" panose="02000000000000000000" pitchFamily="2" charset="0"/>
                <a:ea typeface="Roboto Condensed" panose="02000000000000000000" pitchFamily="2" charset="0"/>
                <a:cs typeface="+mj-cs"/>
              </a:rPr>
              <a:t>Analytical approaches to SWRMA2 delineation</a:t>
            </a:r>
            <a:endParaRPr lang="en-NZ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BB1A16E-2528-48DD-B31B-4DE0C6B39B5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7568045" cy="4351338"/>
          </a:xfrm>
        </p:spPr>
        <p:txBody>
          <a:bodyPr>
            <a:normAutofit/>
          </a:bodyPr>
          <a:lstStyle/>
          <a:p>
            <a:r>
              <a:rPr lang="en-NZ" dirty="0"/>
              <a:t>Input parameters include:</a:t>
            </a:r>
          </a:p>
          <a:p>
            <a:pPr lvl="1"/>
            <a:r>
              <a:rPr lang="en-NZ" dirty="0"/>
              <a:t>Abstraction rate</a:t>
            </a:r>
          </a:p>
          <a:p>
            <a:pPr lvl="1"/>
            <a:r>
              <a:rPr lang="en-NZ" dirty="0"/>
              <a:t>Hydraulic</a:t>
            </a:r>
            <a:r>
              <a:rPr lang="en-NZ" baseline="0" dirty="0"/>
              <a:t> gradient</a:t>
            </a:r>
          </a:p>
          <a:p>
            <a:pPr lvl="1"/>
            <a:r>
              <a:rPr lang="en-NZ" baseline="0" dirty="0"/>
              <a:t>Aquifer hydraulic conductivity</a:t>
            </a:r>
          </a:p>
          <a:p>
            <a:pPr lvl="1"/>
            <a:r>
              <a:rPr lang="en-NZ" baseline="0" dirty="0"/>
              <a:t>Aquifer porosity</a:t>
            </a:r>
          </a:p>
          <a:p>
            <a:pPr lvl="0"/>
            <a:r>
              <a:rPr lang="en-NZ" baseline="0" dirty="0"/>
              <a:t>Often don’t have data but sometimes can use proxies</a:t>
            </a:r>
          </a:p>
          <a:p>
            <a:pPr lvl="0"/>
            <a:r>
              <a:rPr lang="en-NZ" baseline="0" dirty="0"/>
              <a:t>Lack of confidence in parameter values can be accounted for by using conservative parameters and adjusting values e.g. +/- 25%</a:t>
            </a:r>
          </a:p>
          <a:p>
            <a:r>
              <a:rPr lang="en-NZ" sz="2800" dirty="0"/>
              <a:t>Uncertainties in flow direction</a:t>
            </a:r>
          </a:p>
          <a:p>
            <a:pPr lvl="0"/>
            <a:endParaRPr lang="en-NZ" baseline="0" dirty="0"/>
          </a:p>
        </p:txBody>
      </p:sp>
      <p:pic>
        <p:nvPicPr>
          <p:cNvPr id="1026" name="Picture 2" descr="Chart, diagram&#10;&#10;Description automatically generated">
            <a:extLst>
              <a:ext uri="{FF2B5EF4-FFF2-40B4-BE49-F238E27FC236}">
                <a16:creationId xmlns:a16="http://schemas.microsoft.com/office/drawing/2014/main" id="{46D47F54-4561-42A3-A9D8-16116F1CF6E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22921" y="3762375"/>
            <a:ext cx="3969079" cy="3095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9468113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609177-E0A8-4953-864A-9D902969CD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Z" dirty="0"/>
              <a:t>Numerical approaches to SWRMA delineation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31A1488-B9EB-4235-9427-2488B42ED4C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NZ" dirty="0"/>
              <a:t>Numerical models</a:t>
            </a:r>
            <a:r>
              <a:rPr lang="en-NZ" baseline="0" dirty="0"/>
              <a:t> can be u</a:t>
            </a:r>
            <a:r>
              <a:rPr lang="en-NZ" dirty="0"/>
              <a:t>sed to simulate 2D or 3D flow and transport</a:t>
            </a:r>
          </a:p>
          <a:p>
            <a:pPr lvl="0"/>
            <a:r>
              <a:rPr lang="en-NZ" dirty="0"/>
              <a:t>Accommodate more complex flow and transport</a:t>
            </a:r>
          </a:p>
          <a:p>
            <a:pPr lvl="1"/>
            <a:r>
              <a:rPr lang="en-NZ" dirty="0"/>
              <a:t>Spatially varying aquifer parameters</a:t>
            </a:r>
          </a:p>
          <a:p>
            <a:pPr lvl="1"/>
            <a:r>
              <a:rPr lang="en-NZ" dirty="0"/>
              <a:t>Changes between</a:t>
            </a:r>
            <a:r>
              <a:rPr lang="en-NZ" baseline="0" dirty="0"/>
              <a:t> confined/unconfined conditions</a:t>
            </a:r>
          </a:p>
          <a:p>
            <a:pPr lvl="1"/>
            <a:r>
              <a:rPr lang="en-NZ" baseline="0" dirty="0"/>
              <a:t>Multiple wells</a:t>
            </a:r>
          </a:p>
          <a:p>
            <a:pPr lvl="1"/>
            <a:r>
              <a:rPr lang="en-NZ" baseline="0" dirty="0"/>
              <a:t>Varying pumping rates</a:t>
            </a:r>
          </a:p>
          <a:p>
            <a:pPr lvl="1"/>
            <a:r>
              <a:rPr lang="en-NZ" dirty="0"/>
              <a:t>B</a:t>
            </a:r>
            <a:r>
              <a:rPr lang="en-NZ" baseline="0" dirty="0"/>
              <a:t>oundaries e.g. rivers, no-flow boundaries</a:t>
            </a:r>
          </a:p>
          <a:p>
            <a:pPr lvl="0"/>
            <a:r>
              <a:rPr lang="en-NZ" dirty="0"/>
              <a:t>Built over larger areas and can be</a:t>
            </a:r>
            <a:r>
              <a:rPr lang="en-NZ" sz="2800" b="0" i="0" kern="1200" spc="-90" baseline="0" dirty="0">
                <a:solidFill>
                  <a:schemeClr val="bg1"/>
                </a:solidFill>
                <a:effectLst/>
                <a:latin typeface="Roboto Condensed" panose="02000000000000000000" pitchFamily="2" charset="0"/>
                <a:ea typeface="Roboto Condensed Light" panose="02000000000000000000" pitchFamily="2" charset="0"/>
                <a:cs typeface="+mn-cs"/>
              </a:rPr>
              <a:t> used to account for interference from pumping at different locations </a:t>
            </a:r>
          </a:p>
        </p:txBody>
      </p:sp>
    </p:spTree>
    <p:extLst>
      <p:ext uri="{BB962C8B-B14F-4D97-AF65-F5344CB8AC3E}">
        <p14:creationId xmlns:p14="http://schemas.microsoft.com/office/powerpoint/2010/main" val="101672261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5B1871-37AF-46ED-AC46-B0BC986C22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Z" dirty="0"/>
              <a:t>Numerical approaches to SWRMA2 delineation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B3F42F1-CC76-49EE-B84F-F7A4010457B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10611" y="1794453"/>
            <a:ext cx="5257800" cy="4351338"/>
          </a:xfrm>
        </p:spPr>
        <p:txBody>
          <a:bodyPr>
            <a:normAutofit fontScale="92500" lnSpcReduction="10000"/>
          </a:bodyPr>
          <a:lstStyle/>
          <a:p>
            <a:pPr lvl="0"/>
            <a:r>
              <a:rPr lang="en-NZ" dirty="0"/>
              <a:t>May be considered where there is need to understand uncertainty clearly, or need to minimise the SWRMA extent</a:t>
            </a:r>
          </a:p>
          <a:p>
            <a:pPr lvl="1"/>
            <a:r>
              <a:rPr lang="en-NZ" dirty="0"/>
              <a:t>Don’t have to adopt same level of conservatism</a:t>
            </a:r>
            <a:r>
              <a:rPr lang="en-NZ" baseline="0" dirty="0"/>
              <a:t>  as simpler models</a:t>
            </a:r>
            <a:endParaRPr lang="en-NZ" dirty="0"/>
          </a:p>
          <a:p>
            <a:pPr lvl="0"/>
            <a:r>
              <a:rPr lang="en-NZ" dirty="0"/>
              <a:t>Require good understanding of hydrogeological</a:t>
            </a:r>
            <a:r>
              <a:rPr lang="en-NZ" baseline="0" dirty="0"/>
              <a:t> setting</a:t>
            </a:r>
          </a:p>
          <a:p>
            <a:r>
              <a:rPr lang="en-NZ" dirty="0"/>
              <a:t>Often not developed for SWRMA delineation but using an existing model</a:t>
            </a:r>
            <a:endParaRPr lang="en-NZ" baseline="0" dirty="0"/>
          </a:p>
          <a:p>
            <a:pPr lvl="0"/>
            <a:r>
              <a:rPr lang="en-NZ" dirty="0"/>
              <a:t>“Detached”  SWRMAs can occur</a:t>
            </a:r>
          </a:p>
          <a:p>
            <a:pPr lvl="1"/>
            <a:r>
              <a:rPr lang="en-NZ" baseline="0" dirty="0"/>
              <a:t>As can one year travel time that doesn’t arrive at the surface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4EF84A6-F27D-4F99-B27C-DE3A10814DAA}"/>
              </a:ext>
            </a:extLst>
          </p:cNvPr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738" r="30941"/>
          <a:stretch/>
        </p:blipFill>
        <p:spPr bwMode="auto">
          <a:xfrm>
            <a:off x="9252489" y="1503335"/>
            <a:ext cx="2647793" cy="4203210"/>
          </a:xfrm>
          <a:prstGeom prst="rect">
            <a:avLst/>
          </a:prstGeom>
          <a:ln w="9525" cap="flat" cmpd="sng" algn="ctr">
            <a:solidFill>
              <a:sysClr val="windowText" lastClr="000000"/>
            </a:solidFill>
            <a:prstDash val="solid"/>
            <a:round/>
            <a:headEnd type="none" w="med" len="med"/>
            <a:tailEnd type="none" w="med" len="med"/>
            <a:extLst>
              <a:ext uri="{C807C97D-BFC1-408E-A445-0C87EB9F89A2}">
                <ask:lineSketchStyleProps xmlns:ask="http://schemas.microsoft.com/office/drawing/2018/sketchyshapes" sd="0">
                  <a:custGeom>
                    <a:avLst/>
                    <a:gdLst/>
                    <a:ahLst/>
                    <a:cxnLst/>
                    <a:rect l="0" t="0" r="0" b="0"/>
                    <a:pathLst/>
                  </a:custGeom>
                  <ask:type/>
                </ask:lineSketchStyleProps>
              </a:ext>
            </a:extLst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8423943A-3FBE-4114-AE3D-E82FE96AF33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80614" y="2327016"/>
            <a:ext cx="3571875" cy="2743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235754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6E4F79-FB64-4CE4-A61D-7B35DA4669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Z" dirty="0"/>
              <a:t>Approaches to uncertainty analysis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051BBD5-E7DF-4E69-B639-A3CE1D51DE5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NZ" dirty="0"/>
              <a:t>All SWRMA delineation is based on incomplete knowledge</a:t>
            </a:r>
          </a:p>
          <a:p>
            <a:pPr lvl="1"/>
            <a:r>
              <a:rPr lang="en-NZ" dirty="0"/>
              <a:t>The SWRMA cannot be determined with certainty</a:t>
            </a:r>
          </a:p>
          <a:p>
            <a:pPr lvl="0"/>
            <a:r>
              <a:rPr lang="en-NZ" dirty="0"/>
              <a:t>As a result, uncertainty</a:t>
            </a:r>
            <a:r>
              <a:rPr lang="en-NZ" baseline="0" dirty="0"/>
              <a:t> quantification is important</a:t>
            </a:r>
          </a:p>
          <a:p>
            <a:pPr lvl="0"/>
            <a:r>
              <a:rPr lang="en-NZ" baseline="0" dirty="0"/>
              <a:t>Uncertainty quantification  describes how uncertain a prediction is</a:t>
            </a:r>
          </a:p>
        </p:txBody>
      </p:sp>
    </p:spTree>
    <p:extLst>
      <p:ext uri="{BB962C8B-B14F-4D97-AF65-F5344CB8AC3E}">
        <p14:creationId xmlns:p14="http://schemas.microsoft.com/office/powerpoint/2010/main" val="232937091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703DB2-1916-4B62-BE26-95CDCDAB51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Z" dirty="0"/>
              <a:t>Model inputs and uncertainty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8049DAB-703E-4BC6-85E5-A879FDA45D3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NZ" dirty="0"/>
              <a:t>Four</a:t>
            </a:r>
            <a:r>
              <a:rPr lang="en-NZ" baseline="0" dirty="0"/>
              <a:t> main categories of inputs which have associated uncertainty</a:t>
            </a:r>
          </a:p>
          <a:p>
            <a:pPr lvl="1"/>
            <a:r>
              <a:rPr lang="en-NZ" dirty="0"/>
              <a:t>Model structure – including geometry and boundaries</a:t>
            </a:r>
          </a:p>
          <a:p>
            <a:pPr lvl="1"/>
            <a:r>
              <a:rPr lang="en-NZ" dirty="0"/>
              <a:t>Parameters – including hydraulic conductivity and effective porosity</a:t>
            </a:r>
          </a:p>
          <a:p>
            <a:pPr lvl="1"/>
            <a:r>
              <a:rPr lang="en-NZ" dirty="0"/>
              <a:t>Stress – pumping rates and recharge</a:t>
            </a:r>
          </a:p>
          <a:p>
            <a:pPr lvl="1"/>
            <a:r>
              <a:rPr lang="en-NZ" dirty="0"/>
              <a:t>Data – piezometric gradient and flow direction</a:t>
            </a:r>
          </a:p>
          <a:p>
            <a:r>
              <a:rPr lang="en-NZ" dirty="0"/>
              <a:t>Several approaches to uncertainty analysis</a:t>
            </a:r>
          </a:p>
          <a:p>
            <a:pPr lvl="1"/>
            <a:r>
              <a:rPr lang="en-NZ" dirty="0"/>
              <a:t>Engineering factor of safety through to complex stochastic analyses</a:t>
            </a:r>
          </a:p>
        </p:txBody>
      </p:sp>
    </p:spTree>
    <p:extLst>
      <p:ext uri="{BB962C8B-B14F-4D97-AF65-F5344CB8AC3E}">
        <p14:creationId xmlns:p14="http://schemas.microsoft.com/office/powerpoint/2010/main" val="292831843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D41781-0464-4277-AB1F-98E10EA7C0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NZ" dirty="0"/>
              <a:t>Framework – combining modelling and uncertainty approaches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29A8A91-33D7-44A5-9E49-16397606606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NZ" baseline="0" dirty="0"/>
              <a:t>Prediction context determines appropriate approach to delineation and uncertainty analysis</a:t>
            </a:r>
          </a:p>
          <a:p>
            <a:endParaRPr lang="en-NZ" dirty="0"/>
          </a:p>
          <a:p>
            <a:r>
              <a:rPr lang="en-NZ" dirty="0"/>
              <a:t>Pumping rate low (small communities)</a:t>
            </a:r>
          </a:p>
          <a:p>
            <a:pPr lvl="1"/>
            <a:r>
              <a:rPr lang="en-NZ" dirty="0"/>
              <a:t>Appropriately designed simple models with simple approach to assess uncertainty</a:t>
            </a:r>
          </a:p>
          <a:p>
            <a:pPr lvl="1"/>
            <a:r>
              <a:rPr lang="en-NZ" dirty="0"/>
              <a:t>For example, safety margin</a:t>
            </a:r>
          </a:p>
          <a:p>
            <a:pPr lvl="1"/>
            <a:r>
              <a:rPr lang="en-NZ" dirty="0"/>
              <a:t>Check model outputs do not contradict available</a:t>
            </a:r>
            <a:r>
              <a:rPr lang="en-NZ" baseline="0" dirty="0"/>
              <a:t> data or conceptualisation</a:t>
            </a:r>
          </a:p>
        </p:txBody>
      </p:sp>
    </p:spTree>
    <p:extLst>
      <p:ext uri="{BB962C8B-B14F-4D97-AF65-F5344CB8AC3E}">
        <p14:creationId xmlns:p14="http://schemas.microsoft.com/office/powerpoint/2010/main" val="222915799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itle 1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Z" dirty="0"/>
              <a:t>Introduction</a:t>
            </a:r>
            <a:r>
              <a:rPr lang="en-NZ" baseline="0" dirty="0"/>
              <a:t> </a:t>
            </a:r>
            <a:endParaRPr lang="en-NZ" dirty="0"/>
          </a:p>
        </p:txBody>
      </p:sp>
      <p:sp>
        <p:nvSpPr>
          <p:cNvPr id="19" name="Content Placeholder 18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NZ" dirty="0"/>
              <a:t>Background to SWRMAs</a:t>
            </a:r>
          </a:p>
          <a:p>
            <a:r>
              <a:rPr lang="en-NZ" dirty="0"/>
              <a:t>Mapping and modelling philosophy</a:t>
            </a:r>
          </a:p>
          <a:p>
            <a:r>
              <a:rPr lang="en-NZ" dirty="0"/>
              <a:t>Approaches to SWRMA delineation</a:t>
            </a:r>
          </a:p>
          <a:p>
            <a:r>
              <a:rPr lang="en-NZ" dirty="0"/>
              <a:t>Uncertainty analysis</a:t>
            </a:r>
          </a:p>
          <a:p>
            <a:r>
              <a:rPr lang="en-NZ" dirty="0"/>
              <a:t>Model and uncertainty framework </a:t>
            </a:r>
          </a:p>
          <a:p>
            <a:endParaRPr lang="en-NZ" dirty="0"/>
          </a:p>
          <a:p>
            <a:endParaRPr lang="en-NZ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E97BF66-523B-45B1-B5DB-147E86F3DB5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34968" y="498763"/>
            <a:ext cx="4672241" cy="54552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536589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895505-B8B6-4DD7-A909-BB8891B624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Z" dirty="0"/>
              <a:t>Framework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6E2D912-F9B6-4865-9CBF-15B37CE7469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/>
            <a:r>
              <a:rPr lang="en-NZ" dirty="0"/>
              <a:t>Moderate to high pumping</a:t>
            </a:r>
            <a:r>
              <a:rPr lang="en-NZ" baseline="0" dirty="0"/>
              <a:t> rate (large communities to cities)</a:t>
            </a:r>
          </a:p>
          <a:p>
            <a:pPr lvl="1"/>
            <a:r>
              <a:rPr lang="en-NZ" dirty="0"/>
              <a:t>Low to moderate hydrogeological complexity</a:t>
            </a:r>
          </a:p>
          <a:p>
            <a:pPr lvl="2"/>
            <a:r>
              <a:rPr lang="en-NZ" sz="2400" dirty="0"/>
              <a:t>Appropriately designed simple models</a:t>
            </a:r>
          </a:p>
          <a:p>
            <a:pPr lvl="2"/>
            <a:r>
              <a:rPr lang="en-NZ" sz="2400" dirty="0"/>
              <a:t>Moderately complex methods</a:t>
            </a:r>
            <a:r>
              <a:rPr lang="en-NZ" sz="2400" baseline="0" dirty="0"/>
              <a:t> to assess uncertainty</a:t>
            </a:r>
          </a:p>
          <a:p>
            <a:pPr lvl="2"/>
            <a:r>
              <a:rPr lang="en-NZ" sz="2400" baseline="0" dirty="0"/>
              <a:t>History match if data is available</a:t>
            </a:r>
          </a:p>
          <a:p>
            <a:pPr lvl="1"/>
            <a:r>
              <a:rPr lang="en-NZ" dirty="0"/>
              <a:t>High hydrogeological complexity</a:t>
            </a:r>
          </a:p>
          <a:p>
            <a:pPr lvl="2"/>
            <a:r>
              <a:rPr lang="en-NZ" sz="2400" dirty="0"/>
              <a:t>More complex numerical model </a:t>
            </a:r>
          </a:p>
          <a:p>
            <a:pPr lvl="2"/>
            <a:r>
              <a:rPr lang="en-NZ" sz="2400" baseline="0" dirty="0"/>
              <a:t>More complex uncertainty methods</a:t>
            </a:r>
          </a:p>
          <a:p>
            <a:pPr lvl="2"/>
            <a:r>
              <a:rPr lang="en-NZ" sz="2400" baseline="0" dirty="0"/>
              <a:t>Use history matching to reduce uncertainty of capture zone</a:t>
            </a:r>
          </a:p>
        </p:txBody>
      </p:sp>
    </p:spTree>
    <p:extLst>
      <p:ext uri="{BB962C8B-B14F-4D97-AF65-F5344CB8AC3E}">
        <p14:creationId xmlns:p14="http://schemas.microsoft.com/office/powerpoint/2010/main" val="101998195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D31D64-447B-466C-94F1-A12ECDCC0C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Z" dirty="0"/>
              <a:t>Summary and discussion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625610A-5CEB-4F7C-853C-5CE576B07C0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4"/>
            <a:ext cx="10515600" cy="4554393"/>
          </a:xfrm>
        </p:spPr>
        <p:txBody>
          <a:bodyPr>
            <a:normAutofit lnSpcReduction="10000"/>
          </a:bodyPr>
          <a:lstStyle/>
          <a:p>
            <a:r>
              <a:rPr lang="en-NZ" dirty="0"/>
              <a:t>Prediction context should drive approach to SWRMA2 delineation and uncertainty analysis</a:t>
            </a:r>
          </a:p>
          <a:p>
            <a:pPr lvl="1"/>
            <a:r>
              <a:rPr lang="en-NZ" dirty="0"/>
              <a:t>Population served, hydrogeological complexity and data availability</a:t>
            </a:r>
          </a:p>
          <a:p>
            <a:pPr lvl="1"/>
            <a:r>
              <a:rPr lang="en-NZ" baseline="0" dirty="0"/>
              <a:t>Uncertainty analysis needs to be considered early in the project</a:t>
            </a:r>
          </a:p>
          <a:p>
            <a:r>
              <a:rPr lang="en-NZ" dirty="0"/>
              <a:t>Simpler methods may results in larger capture zones</a:t>
            </a:r>
          </a:p>
          <a:p>
            <a:pPr lvl="1"/>
            <a:r>
              <a:rPr lang="en-NZ" dirty="0"/>
              <a:t>A bespoke SWRMA defined by a numerical model may be better than a “default” area</a:t>
            </a:r>
          </a:p>
          <a:p>
            <a:r>
              <a:rPr lang="en-NZ" dirty="0"/>
              <a:t>Essential to have a model that is fit for purpose</a:t>
            </a:r>
          </a:p>
          <a:p>
            <a:pPr lvl="1"/>
            <a:r>
              <a:rPr lang="en-NZ" dirty="0"/>
              <a:t>Model design may be opportunistic </a:t>
            </a:r>
          </a:p>
          <a:p>
            <a:pPr lvl="1"/>
            <a:r>
              <a:rPr lang="en-NZ" dirty="0"/>
              <a:t>Using</a:t>
            </a:r>
            <a:r>
              <a:rPr lang="en-NZ" baseline="0" dirty="0"/>
              <a:t> existing model is not necessarily best option</a:t>
            </a:r>
          </a:p>
          <a:p>
            <a:r>
              <a:rPr lang="en-NZ" sz="2800" b="0" i="0" kern="1200" spc="-90" baseline="0" dirty="0">
                <a:solidFill>
                  <a:schemeClr val="bg1"/>
                </a:solidFill>
                <a:effectLst/>
                <a:latin typeface="Roboto Condensed" panose="02000000000000000000" pitchFamily="2" charset="0"/>
                <a:ea typeface="Roboto Condensed Light" panose="02000000000000000000" pitchFamily="2" charset="0"/>
                <a:cs typeface="+mn-cs"/>
              </a:rPr>
              <a:t>Time-varying nature of aquifer systems, such as potential variation (or errors) in piezometric gradient, needs to be taken into account</a:t>
            </a:r>
          </a:p>
          <a:p>
            <a:pPr lvl="0"/>
            <a:endParaRPr lang="en-NZ" baseline="0" dirty="0"/>
          </a:p>
        </p:txBody>
      </p:sp>
    </p:spTree>
    <p:extLst>
      <p:ext uri="{BB962C8B-B14F-4D97-AF65-F5344CB8AC3E}">
        <p14:creationId xmlns:p14="http://schemas.microsoft.com/office/powerpoint/2010/main" val="118847666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DC9E67-5CA1-41D6-8DB7-06C9B7DA0B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Z" dirty="0"/>
              <a:t>Summary and discussion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D24A161-CE85-4989-BEEE-5311069217D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NZ" dirty="0"/>
              <a:t>Detached SWRMAs can occur</a:t>
            </a:r>
          </a:p>
          <a:p>
            <a:pPr lvl="1"/>
            <a:r>
              <a:rPr lang="en-NZ" dirty="0"/>
              <a:t>Can’t be modelled using 2D approaches</a:t>
            </a:r>
          </a:p>
          <a:p>
            <a:pPr lvl="1"/>
            <a:r>
              <a:rPr lang="en-NZ" dirty="0"/>
              <a:t>3D modelling allows this to be visualised and understood</a:t>
            </a:r>
          </a:p>
          <a:p>
            <a:r>
              <a:rPr lang="en-NZ" b="0" i="0" kern="1200" spc="-90" baseline="0" dirty="0">
                <a:solidFill>
                  <a:schemeClr val="bg1"/>
                </a:solidFill>
                <a:effectLst/>
                <a:latin typeface="Roboto Condensed" panose="02000000000000000000" pitchFamily="2" charset="0"/>
                <a:ea typeface="Roboto Condensed Light" panose="02000000000000000000" pitchFamily="2" charset="0"/>
                <a:cs typeface="+mn-cs"/>
              </a:rPr>
              <a:t>Still investigating use of simple and “default” methods in full range of aquifer scenarios in NZ</a:t>
            </a:r>
            <a:endParaRPr lang="en-NZ" dirty="0"/>
          </a:p>
          <a:p>
            <a:pPr lvl="1"/>
            <a:endParaRPr lang="en-NZ" dirty="0"/>
          </a:p>
          <a:p>
            <a:pPr lvl="0"/>
            <a:r>
              <a:rPr lang="en-NZ" dirty="0"/>
              <a:t>No modelling approach will be</a:t>
            </a:r>
            <a:r>
              <a:rPr lang="en-NZ" baseline="0" dirty="0"/>
              <a:t> able to 100% accurately  model the one-year travel time</a:t>
            </a:r>
          </a:p>
          <a:p>
            <a:pPr lvl="1"/>
            <a:r>
              <a:rPr lang="en-NZ" dirty="0"/>
              <a:t>Need to safeguard human health whilst avoiding unnecessary land use restrictions</a:t>
            </a:r>
          </a:p>
          <a:p>
            <a:pPr lvl="1"/>
            <a:r>
              <a:rPr lang="en-NZ" dirty="0"/>
              <a:t>Use of appropriate</a:t>
            </a:r>
            <a:r>
              <a:rPr lang="en-NZ" baseline="0" dirty="0"/>
              <a:t> models and uncertainty assessment will help to achieve this</a:t>
            </a:r>
            <a:endParaRPr lang="en-NZ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B251E3D-33E3-4F7E-BFB4-73E8C5EB3370}"/>
              </a:ext>
            </a:extLst>
          </p:cNvPr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738" r="30941"/>
          <a:stretch/>
        </p:blipFill>
        <p:spPr bwMode="auto">
          <a:xfrm>
            <a:off x="10588336" y="0"/>
            <a:ext cx="1603664" cy="3064193"/>
          </a:xfrm>
          <a:prstGeom prst="rect">
            <a:avLst/>
          </a:prstGeom>
          <a:ln w="9525" cap="flat" cmpd="sng" algn="ctr">
            <a:solidFill>
              <a:sysClr val="windowText" lastClr="000000"/>
            </a:solidFill>
            <a:prstDash val="solid"/>
            <a:round/>
            <a:headEnd type="none" w="med" len="med"/>
            <a:tailEnd type="none" w="med" len="med"/>
            <a:extLst>
              <a:ext uri="{C807C97D-BFC1-408E-A445-0C87EB9F89A2}">
                <ask:lineSketchStyleProps xmlns:ask="http://schemas.microsoft.com/office/drawing/2018/sketchyshapes" sd="0">
                  <a:custGeom>
                    <a:avLst/>
                    <a:gdLst/>
                    <a:ahLst/>
                    <a:cxnLst/>
                    <a:rect l="0" t="0" r="0" b="0"/>
                    <a:pathLst/>
                  </a:custGeom>
                  <ask:type/>
                </ask:lineSketchStyleProps>
              </a:ext>
            </a:extLst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98009480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F50C5FE5-E588-4D64-A9EC-E19A724E7A02}"/>
              </a:ext>
            </a:extLst>
          </p:cNvPr>
          <p:cNvSpPr txBox="1"/>
          <p:nvPr/>
        </p:nvSpPr>
        <p:spPr>
          <a:xfrm>
            <a:off x="1091045" y="1028700"/>
            <a:ext cx="463434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Z" sz="2800" dirty="0">
                <a:solidFill>
                  <a:schemeClr val="bg1"/>
                </a:solidFill>
              </a:rPr>
              <a:t>Helen Rutter</a:t>
            </a:r>
          </a:p>
          <a:p>
            <a:r>
              <a:rPr lang="en-NZ" sz="2800" dirty="0">
                <a:solidFill>
                  <a:schemeClr val="bg1"/>
                </a:solidFill>
              </a:rPr>
              <a:t>h.rutter@aqualinc.co.nz</a:t>
            </a:r>
          </a:p>
        </p:txBody>
      </p:sp>
    </p:spTree>
    <p:extLst>
      <p:ext uri="{BB962C8B-B14F-4D97-AF65-F5344CB8AC3E}">
        <p14:creationId xmlns:p14="http://schemas.microsoft.com/office/powerpoint/2010/main" val="328385982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Z" dirty="0"/>
              <a:t>Why the focus on SWRMAs?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2849" y="1690688"/>
            <a:ext cx="5705009" cy="4439948"/>
          </a:xfrm>
        </p:spPr>
        <p:txBody>
          <a:bodyPr>
            <a:noAutofit/>
          </a:bodyPr>
          <a:lstStyle/>
          <a:p>
            <a:pPr lvl="1"/>
            <a:r>
              <a:rPr lang="en-US" sz="3200" dirty="0"/>
              <a:t>Havelock North and drinking</a:t>
            </a:r>
            <a:r>
              <a:rPr lang="en-US" sz="3200" baseline="0" dirty="0"/>
              <a:t> water reform</a:t>
            </a:r>
          </a:p>
          <a:p>
            <a:pPr lvl="1"/>
            <a:r>
              <a:rPr lang="en-US" sz="3200" baseline="0" dirty="0"/>
              <a:t>Burden of poor quality drinking water in NZ</a:t>
            </a:r>
          </a:p>
          <a:p>
            <a:pPr lvl="2"/>
            <a:r>
              <a:rPr lang="en-US" sz="2800" baseline="0" dirty="0"/>
              <a:t>40-50 outbreaks per year</a:t>
            </a:r>
          </a:p>
          <a:p>
            <a:pPr lvl="2"/>
            <a:r>
              <a:rPr lang="en-US" sz="2800" dirty="0"/>
              <a:t>34,000 NZ’ers become ill every year</a:t>
            </a:r>
            <a:endParaRPr lang="en-US" sz="2800" baseline="0" dirty="0"/>
          </a:p>
          <a:p>
            <a:pPr lvl="1"/>
            <a:r>
              <a:rPr lang="en-US" sz="3200" baseline="0" dirty="0"/>
              <a:t>System needs to improve</a:t>
            </a:r>
          </a:p>
          <a:p>
            <a:pPr lvl="2"/>
            <a:r>
              <a:rPr lang="en-US" sz="2800" baseline="0" dirty="0"/>
              <a:t>Drinking Water NES</a:t>
            </a:r>
          </a:p>
          <a:p>
            <a:pPr lvl="1"/>
            <a:endParaRPr lang="en-US" sz="3200" dirty="0"/>
          </a:p>
        </p:txBody>
      </p:sp>
      <p:pic>
        <p:nvPicPr>
          <p:cNvPr id="1026" name="Picture 2" descr="See the source image">
            <a:extLst>
              <a:ext uri="{FF2B5EF4-FFF2-40B4-BE49-F238E27FC236}">
                <a16:creationId xmlns:a16="http://schemas.microsoft.com/office/drawing/2014/main" id="{13BFC0E7-9B66-4948-B043-A4A13E12B2F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25852" y="1690688"/>
            <a:ext cx="5574350" cy="3171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9463362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B744FA-C464-4564-BADF-9EA1747F3B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Z" dirty="0"/>
              <a:t>Six principles of drinking water safety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F70EFD7-0513-4435-996F-61880158BD7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algn="l" rtl="0" eaLnBrk="1" fontAlgn="ctr" latinLnBrk="0" hangingPunct="1">
              <a:spcBef>
                <a:spcPts val="0"/>
              </a:spcBef>
              <a:spcAft>
                <a:spcPts val="0"/>
              </a:spcAft>
            </a:pPr>
            <a:r>
              <a:rPr lang="en-NZ" b="1" i="0" u="none" strike="noStrike" kern="1200" dirty="0">
                <a:effectLst/>
                <a:latin typeface="Helvetica" panose="020B0604020202020204" pitchFamily="34" charset="0"/>
              </a:rPr>
              <a:t>Water safety principles:</a:t>
            </a:r>
            <a:endParaRPr lang="en-NZ" b="0" i="0" u="none" strike="noStrike" dirty="0">
              <a:effectLst/>
              <a:latin typeface="Arial" panose="020B0604020202020204" pitchFamily="34" charset="0"/>
            </a:endParaRPr>
          </a:p>
          <a:p>
            <a:pPr marL="742950" lvl="1" indent="-514350" fontAlgn="ctr">
              <a:spcBef>
                <a:spcPts val="0"/>
              </a:spcBef>
              <a:buFont typeface="+mj-lt"/>
              <a:buAutoNum type="arabicPeriod"/>
            </a:pPr>
            <a:r>
              <a:rPr lang="en-US" sz="2800" b="0" i="0" u="none" strike="noStrike" kern="1200" dirty="0">
                <a:effectLst/>
                <a:latin typeface="Helvetica" panose="020B0604020202020204" pitchFamily="34" charset="0"/>
              </a:rPr>
              <a:t>A high standard of care should be embraced</a:t>
            </a:r>
            <a:endParaRPr lang="en-NZ" sz="2800" b="0" i="0" u="none" strike="noStrike" dirty="0">
              <a:effectLst/>
              <a:latin typeface="Arial" panose="020B0604020202020204" pitchFamily="34" charset="0"/>
            </a:endParaRPr>
          </a:p>
          <a:p>
            <a:pPr marL="742950" lvl="1" indent="-514350" fontAlgn="ctr">
              <a:spcBef>
                <a:spcPts val="0"/>
              </a:spcBef>
              <a:buFont typeface="+mj-lt"/>
              <a:buAutoNum type="arabicPeriod"/>
            </a:pPr>
            <a:r>
              <a:rPr lang="en-US" sz="2800" b="0" i="0" u="none" strike="noStrike" kern="1200" dirty="0">
                <a:effectLst/>
                <a:latin typeface="Helvetica" panose="020B0604020202020204" pitchFamily="34" charset="0"/>
              </a:rPr>
              <a:t>Protection of source water is of paramount importance</a:t>
            </a:r>
            <a:endParaRPr lang="en-NZ" sz="2800" b="0" i="0" u="none" strike="noStrike" dirty="0">
              <a:effectLst/>
              <a:latin typeface="Arial" panose="020B0604020202020204" pitchFamily="34" charset="0"/>
            </a:endParaRPr>
          </a:p>
          <a:p>
            <a:pPr marL="742950" lvl="1" indent="-514350" fontAlgn="ctr">
              <a:spcBef>
                <a:spcPts val="0"/>
              </a:spcBef>
              <a:buFont typeface="+mj-lt"/>
              <a:buAutoNum type="arabicPeriod"/>
            </a:pPr>
            <a:r>
              <a:rPr lang="en-NZ" sz="2800" b="0" i="0" u="none" strike="noStrike" kern="1200" dirty="0">
                <a:effectLst/>
                <a:latin typeface="Helvetica" panose="020B0604020202020204" pitchFamily="34" charset="0"/>
              </a:rPr>
              <a:t>Maintain multiple barriers to contamination</a:t>
            </a:r>
            <a:endParaRPr lang="en-NZ" sz="2800" b="0" i="0" u="none" strike="noStrike" dirty="0">
              <a:effectLst/>
              <a:latin typeface="Arial" panose="020B0604020202020204" pitchFamily="34" charset="0"/>
            </a:endParaRPr>
          </a:p>
          <a:p>
            <a:pPr marL="742950" lvl="1" indent="-514350" fontAlgn="ctr">
              <a:spcBef>
                <a:spcPts val="0"/>
              </a:spcBef>
              <a:buFont typeface="+mj-lt"/>
              <a:buAutoNum type="arabicPeriod"/>
            </a:pPr>
            <a:r>
              <a:rPr lang="fr-FR" sz="2800" b="0" i="0" u="none" strike="noStrike" kern="1200" dirty="0">
                <a:effectLst/>
                <a:latin typeface="Helvetica" panose="020B0604020202020204" pitchFamily="34" charset="0"/>
              </a:rPr>
              <a:t>Change </a:t>
            </a:r>
            <a:r>
              <a:rPr lang="fr-FR" sz="2800" b="0" i="0" u="none" strike="noStrike" kern="1200" dirty="0" err="1">
                <a:effectLst/>
                <a:latin typeface="Helvetica" panose="020B0604020202020204" pitchFamily="34" charset="0"/>
              </a:rPr>
              <a:t>precedes</a:t>
            </a:r>
            <a:r>
              <a:rPr lang="fr-FR" sz="2800" b="0" i="0" u="none" strike="noStrike" kern="1200" dirty="0">
                <a:effectLst/>
                <a:latin typeface="Helvetica" panose="020B0604020202020204" pitchFamily="34" charset="0"/>
              </a:rPr>
              <a:t> contamination</a:t>
            </a:r>
            <a:endParaRPr lang="en-NZ" sz="2800" b="0" i="0" u="none" strike="noStrike" dirty="0">
              <a:effectLst/>
              <a:latin typeface="Arial" panose="020B0604020202020204" pitchFamily="34" charset="0"/>
            </a:endParaRPr>
          </a:p>
          <a:p>
            <a:pPr marL="742950" lvl="1" indent="-514350" fontAlgn="ctr">
              <a:spcBef>
                <a:spcPts val="0"/>
              </a:spcBef>
              <a:buFont typeface="+mj-lt"/>
              <a:buAutoNum type="arabicPeriod"/>
            </a:pPr>
            <a:r>
              <a:rPr lang="en-US" sz="2800" b="0" i="0" u="none" strike="noStrike" kern="1200" dirty="0">
                <a:effectLst/>
                <a:latin typeface="Helvetica" panose="020B0604020202020204" pitchFamily="34" charset="0"/>
              </a:rPr>
              <a:t>Suppliers must own the safety of drinking water</a:t>
            </a:r>
            <a:endParaRPr lang="en-NZ" sz="2800" b="0" i="0" u="none" strike="noStrike" dirty="0">
              <a:effectLst/>
              <a:latin typeface="Arial" panose="020B0604020202020204" pitchFamily="34" charset="0"/>
            </a:endParaRPr>
          </a:p>
          <a:p>
            <a:pPr marL="742950" lvl="1" indent="-514350" fontAlgn="ctr">
              <a:spcBef>
                <a:spcPts val="0"/>
              </a:spcBef>
              <a:buFont typeface="+mj-lt"/>
              <a:buAutoNum type="arabicPeriod"/>
            </a:pPr>
            <a:r>
              <a:rPr lang="en-US" sz="2800" b="0" i="0" u="none" strike="noStrike" kern="1200" dirty="0">
                <a:effectLst/>
                <a:latin typeface="Helvetica" panose="020B0604020202020204" pitchFamily="34" charset="0"/>
              </a:rPr>
              <a:t>Apply a preventative risk management approach</a:t>
            </a:r>
            <a:endParaRPr lang="en-NZ" sz="2800" b="0" i="0" u="none" strike="noStrike" dirty="0">
              <a:effectLst/>
              <a:latin typeface="Arial" panose="020B0604020202020204" pitchFamily="34" charset="0"/>
            </a:endParaRPr>
          </a:p>
          <a:p>
            <a:endParaRPr lang="en-NZ" dirty="0"/>
          </a:p>
        </p:txBody>
      </p:sp>
    </p:spTree>
    <p:extLst>
      <p:ext uri="{BB962C8B-B14F-4D97-AF65-F5344CB8AC3E}">
        <p14:creationId xmlns:p14="http://schemas.microsoft.com/office/powerpoint/2010/main" val="270030921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056484-CC1C-4484-9FA5-FA5EF13551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Z" dirty="0"/>
              <a:t>Groundwater 101</a:t>
            </a:r>
          </a:p>
        </p:txBody>
      </p:sp>
      <p:pic>
        <p:nvPicPr>
          <p:cNvPr id="2050" name="Picture 2" descr="See the source image">
            <a:extLst>
              <a:ext uri="{FF2B5EF4-FFF2-40B4-BE49-F238E27FC236}">
                <a16:creationId xmlns:a16="http://schemas.microsoft.com/office/drawing/2014/main" id="{674ED45C-0378-4AB7-AC4F-980CB4E259CD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7084" y="1953491"/>
            <a:ext cx="6089985" cy="38154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77D2F09-B966-4F50-AA1B-D8163089EB33}"/>
              </a:ext>
            </a:extLst>
          </p:cNvPr>
          <p:cNvSpPr>
            <a:spLocks noGrp="1"/>
          </p:cNvSpPr>
          <p:nvPr>
            <p:ph type="body" idx="4294967295"/>
          </p:nvPr>
        </p:nvSpPr>
        <p:spPr>
          <a:xfrm>
            <a:off x="838200" y="1825625"/>
            <a:ext cx="5011882" cy="4351338"/>
          </a:xfrm>
        </p:spPr>
        <p:txBody>
          <a:bodyPr>
            <a:normAutofit fontScale="92500"/>
          </a:bodyPr>
          <a:lstStyle/>
          <a:p>
            <a:r>
              <a:rPr lang="en-NZ" dirty="0">
                <a:solidFill>
                  <a:schemeClr val="bg1"/>
                </a:solidFill>
              </a:rPr>
              <a:t>Groundwater sources tap into many different hydrogeological settings</a:t>
            </a:r>
          </a:p>
          <a:p>
            <a:pPr lvl="1"/>
            <a:r>
              <a:rPr lang="en-NZ" dirty="0">
                <a:solidFill>
                  <a:schemeClr val="bg1"/>
                </a:solidFill>
              </a:rPr>
              <a:t>Springs, galleries connected to rivers, shallow wells,</a:t>
            </a:r>
            <a:r>
              <a:rPr lang="en-NZ" baseline="0" dirty="0">
                <a:solidFill>
                  <a:schemeClr val="bg1"/>
                </a:solidFill>
              </a:rPr>
              <a:t> deep wells</a:t>
            </a:r>
          </a:p>
          <a:p>
            <a:pPr lvl="0"/>
            <a:r>
              <a:rPr lang="en-NZ" dirty="0">
                <a:solidFill>
                  <a:schemeClr val="bg1"/>
                </a:solidFill>
              </a:rPr>
              <a:t>Different</a:t>
            </a:r>
            <a:r>
              <a:rPr lang="en-NZ" baseline="0" dirty="0">
                <a:solidFill>
                  <a:schemeClr val="bg1"/>
                </a:solidFill>
              </a:rPr>
              <a:t> levels of risks associated with each</a:t>
            </a:r>
          </a:p>
          <a:p>
            <a:pPr lvl="1"/>
            <a:r>
              <a:rPr lang="en-NZ" baseline="0" dirty="0">
                <a:solidFill>
                  <a:schemeClr val="bg1"/>
                </a:solidFill>
              </a:rPr>
              <a:t>Not always simple to quantify level of risk</a:t>
            </a:r>
            <a:endParaRPr lang="en-NZ" dirty="0">
              <a:solidFill>
                <a:schemeClr val="bg1"/>
              </a:solidFill>
            </a:endParaRPr>
          </a:p>
          <a:p>
            <a:r>
              <a:rPr lang="en-NZ" sz="2800" b="0" i="0" kern="1200" spc="-90" baseline="0" dirty="0">
                <a:solidFill>
                  <a:schemeClr val="bg1"/>
                </a:solidFill>
                <a:effectLst/>
                <a:latin typeface="Roboto Condensed" panose="02000000000000000000" pitchFamily="2" charset="0"/>
                <a:ea typeface="Roboto Condensed Light" panose="02000000000000000000" pitchFamily="2" charset="0"/>
                <a:cs typeface="+mn-cs"/>
              </a:rPr>
              <a:t>SWRMAs are about r</a:t>
            </a:r>
            <a:r>
              <a:rPr lang="en-NZ" dirty="0">
                <a:solidFill>
                  <a:schemeClr val="bg1"/>
                </a:solidFill>
              </a:rPr>
              <a:t>isk management</a:t>
            </a:r>
          </a:p>
          <a:p>
            <a:r>
              <a:rPr lang="en-NZ" dirty="0">
                <a:solidFill>
                  <a:schemeClr val="bg1"/>
                </a:solidFill>
              </a:rPr>
              <a:t>Many different possible approaches to delineation</a:t>
            </a:r>
          </a:p>
        </p:txBody>
      </p:sp>
    </p:spTree>
    <p:extLst>
      <p:ext uri="{BB962C8B-B14F-4D97-AF65-F5344CB8AC3E}">
        <p14:creationId xmlns:p14="http://schemas.microsoft.com/office/powerpoint/2010/main" val="156747032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921C90-4704-483B-8043-8840CACA4F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Z" dirty="0"/>
              <a:t>SWRMAs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3D5EFAB-8061-4226-B015-6A604D8DF0D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7646" y="1472339"/>
            <a:ext cx="8074910" cy="4704624"/>
          </a:xfrm>
        </p:spPr>
        <p:txBody>
          <a:bodyPr>
            <a:normAutofit fontScale="92500" lnSpcReduction="10000"/>
          </a:bodyPr>
          <a:lstStyle/>
          <a:p>
            <a:r>
              <a:rPr lang="en-NZ" dirty="0"/>
              <a:t>SWRMA1 – immediate wellhead protection area</a:t>
            </a:r>
          </a:p>
          <a:p>
            <a:pPr lvl="1"/>
            <a:r>
              <a:rPr lang="en-NZ" dirty="0"/>
              <a:t>May be a radius of between 5 and 30m</a:t>
            </a:r>
          </a:p>
          <a:p>
            <a:pPr lvl="1"/>
            <a:r>
              <a:rPr lang="en-NZ" dirty="0"/>
              <a:t>Aim is to prevent any contamination immediately entering the well</a:t>
            </a:r>
          </a:p>
          <a:p>
            <a:pPr lvl="1"/>
            <a:r>
              <a:rPr lang="en-NZ" dirty="0"/>
              <a:t>Strict control of land use activities</a:t>
            </a:r>
          </a:p>
          <a:p>
            <a:pPr lvl="0"/>
            <a:r>
              <a:rPr lang="en-NZ" dirty="0"/>
              <a:t>SWRMA2 –  one-year travel time</a:t>
            </a:r>
          </a:p>
          <a:p>
            <a:pPr lvl="1"/>
            <a:r>
              <a:rPr lang="en-NZ" dirty="0"/>
              <a:t>Provides time for attenuation of microbial</a:t>
            </a:r>
            <a:r>
              <a:rPr lang="en-NZ" baseline="0" dirty="0"/>
              <a:t> contaminants</a:t>
            </a:r>
          </a:p>
          <a:p>
            <a:pPr lvl="1"/>
            <a:r>
              <a:rPr lang="en-NZ" baseline="0" dirty="0"/>
              <a:t>Specific land use activities may be controlled</a:t>
            </a:r>
          </a:p>
          <a:p>
            <a:pPr lvl="1"/>
            <a:r>
              <a:rPr lang="en-NZ" dirty="0"/>
              <a:t>May be no surface expression of one-year travel time</a:t>
            </a:r>
          </a:p>
          <a:p>
            <a:pPr lvl="2"/>
            <a:r>
              <a:rPr lang="en-NZ" dirty="0"/>
              <a:t>Deep, confined aquifers</a:t>
            </a:r>
            <a:endParaRPr lang="en-NZ" baseline="0" dirty="0"/>
          </a:p>
          <a:p>
            <a:pPr lvl="0"/>
            <a:r>
              <a:rPr lang="en-NZ" dirty="0"/>
              <a:t>SWRMA3 – whole catchment for source</a:t>
            </a:r>
          </a:p>
          <a:p>
            <a:pPr lvl="1"/>
            <a:r>
              <a:rPr lang="en-NZ" dirty="0"/>
              <a:t>Concern is more persistent contaminants</a:t>
            </a:r>
          </a:p>
          <a:p>
            <a:pPr lvl="1"/>
            <a:r>
              <a:rPr lang="en-NZ" dirty="0"/>
              <a:t>May need to consider large scale discharges</a:t>
            </a:r>
            <a:r>
              <a:rPr lang="en-NZ" baseline="0" dirty="0"/>
              <a:t> and cumulative effects of small scale discharges</a:t>
            </a:r>
            <a:endParaRPr lang="en-NZ" dirty="0"/>
          </a:p>
        </p:txBody>
      </p:sp>
      <p:pic>
        <p:nvPicPr>
          <p:cNvPr id="1026" name="Picture 2" descr="See the source image">
            <a:extLst>
              <a:ext uri="{FF2B5EF4-FFF2-40B4-BE49-F238E27FC236}">
                <a16:creationId xmlns:a16="http://schemas.microsoft.com/office/drawing/2014/main" id="{9710B8F5-EA52-4FCD-88E2-7D6D7FE9753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97738" y="3293918"/>
            <a:ext cx="3794262" cy="35640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845715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D28279-A285-4063-882B-9FEEF053BB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Z" dirty="0"/>
              <a:t>Mapping and modelling philosophy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9E01FCF-A6EB-4F38-903D-A0B2242FB15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NZ" dirty="0"/>
              <a:t>Balance between protecting</a:t>
            </a:r>
            <a:r>
              <a:rPr lang="en-NZ" baseline="0" dirty="0"/>
              <a:t> human health and maintaining productive land use</a:t>
            </a:r>
          </a:p>
          <a:p>
            <a:r>
              <a:rPr lang="en-NZ" baseline="0" dirty="0"/>
              <a:t>“Bad things” that we don’t want to happen</a:t>
            </a:r>
          </a:p>
          <a:p>
            <a:pPr lvl="1"/>
            <a:r>
              <a:rPr lang="en-NZ" dirty="0"/>
              <a:t>SWRMA is too limited</a:t>
            </a:r>
            <a:r>
              <a:rPr lang="en-NZ" baseline="0" dirty="0"/>
              <a:t> and people get sick</a:t>
            </a:r>
          </a:p>
          <a:p>
            <a:pPr lvl="1"/>
            <a:r>
              <a:rPr lang="en-NZ" dirty="0"/>
              <a:t>SWRMA is too large and valuable land can’t be used or has limited use</a:t>
            </a:r>
          </a:p>
          <a:p>
            <a:pPr lvl="0"/>
            <a:r>
              <a:rPr lang="en-NZ" dirty="0"/>
              <a:t>Different SWRMA delineation approaches</a:t>
            </a:r>
          </a:p>
          <a:p>
            <a:pPr lvl="0"/>
            <a:r>
              <a:rPr lang="en-NZ" dirty="0"/>
              <a:t>Selection of SWRMA approach</a:t>
            </a:r>
          </a:p>
          <a:p>
            <a:pPr lvl="1"/>
            <a:r>
              <a:rPr lang="en-NZ" dirty="0"/>
              <a:t>Desired level of confidence, available data, numbers supplied</a:t>
            </a:r>
          </a:p>
          <a:p>
            <a:r>
              <a:rPr lang="en-NZ" baseline="0" dirty="0"/>
              <a:t>For example, simple default method with demonstratively conservative uncertainty limits may be used initially</a:t>
            </a:r>
          </a:p>
          <a:p>
            <a:pPr lvl="0"/>
            <a:r>
              <a:rPr lang="en-NZ" baseline="0" dirty="0"/>
              <a:t>If this results in undue land use restrictions, this may be the motivation to move to a more complex model</a:t>
            </a:r>
          </a:p>
        </p:txBody>
      </p:sp>
    </p:spTree>
    <p:extLst>
      <p:ext uri="{BB962C8B-B14F-4D97-AF65-F5344CB8AC3E}">
        <p14:creationId xmlns:p14="http://schemas.microsoft.com/office/powerpoint/2010/main" val="291904363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5B917E-4825-4E24-AAD9-2FA6E97501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60302"/>
            <a:ext cx="10515600" cy="1072621"/>
          </a:xfrm>
        </p:spPr>
        <p:txBody>
          <a:bodyPr>
            <a:normAutofit fontScale="90000"/>
          </a:bodyPr>
          <a:lstStyle/>
          <a:p>
            <a:r>
              <a:rPr lang="en-NZ" dirty="0"/>
              <a:t>Prediction context – components influencing model approach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78ED162-2FAF-47B1-A411-496BAA2EE75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9095509" cy="4351338"/>
          </a:xfrm>
        </p:spPr>
        <p:txBody>
          <a:bodyPr/>
          <a:lstStyle/>
          <a:p>
            <a:pPr lvl="0"/>
            <a:r>
              <a:rPr lang="en-NZ" dirty="0"/>
              <a:t>Number of people supplied</a:t>
            </a:r>
          </a:p>
          <a:p>
            <a:pPr lvl="1"/>
            <a:r>
              <a:rPr lang="en-NZ" dirty="0"/>
              <a:t>Pumping rate and hence</a:t>
            </a:r>
            <a:r>
              <a:rPr lang="en-NZ" baseline="0" dirty="0"/>
              <a:t> size of SWRMA</a:t>
            </a:r>
          </a:p>
          <a:p>
            <a:pPr lvl="1"/>
            <a:r>
              <a:rPr lang="en-NZ" baseline="0" dirty="0"/>
              <a:t>Potentially well depth</a:t>
            </a:r>
          </a:p>
          <a:p>
            <a:pPr lvl="0"/>
            <a:r>
              <a:rPr lang="en-NZ" dirty="0"/>
              <a:t>Hydrogeological context</a:t>
            </a:r>
          </a:p>
          <a:p>
            <a:pPr lvl="1"/>
            <a:r>
              <a:rPr lang="en-NZ" dirty="0"/>
              <a:t>Aquifer itself</a:t>
            </a:r>
          </a:p>
          <a:p>
            <a:pPr lvl="1"/>
            <a:r>
              <a:rPr lang="en-NZ" dirty="0"/>
              <a:t>Prevalence of preferential flow</a:t>
            </a:r>
            <a:r>
              <a:rPr lang="en-NZ" baseline="0" dirty="0"/>
              <a:t> paths </a:t>
            </a:r>
          </a:p>
          <a:p>
            <a:pPr marL="685800" marR="0" lvl="1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NZ" baseline="0" dirty="0"/>
              <a:t>Variability </a:t>
            </a:r>
            <a:r>
              <a:rPr lang="en-NZ" sz="2400" b="0" i="0" kern="1200" spc="-90" baseline="0" dirty="0">
                <a:solidFill>
                  <a:schemeClr val="bg1"/>
                </a:solidFill>
                <a:effectLst/>
                <a:latin typeface="Roboto Condensed" panose="02000000000000000000" pitchFamily="2" charset="0"/>
                <a:ea typeface="Roboto Condensed Light" panose="02000000000000000000" pitchFamily="2" charset="0"/>
                <a:cs typeface="+mn-cs"/>
              </a:rPr>
              <a:t>in conditions e.g. changes in flow gradients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NZ" sz="2800" dirty="0">
                <a:effectLst/>
              </a:rPr>
              <a:t>Availability of data to inform model parameters</a:t>
            </a:r>
          </a:p>
          <a:p>
            <a:pPr marL="685800" marR="0" lvl="1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NZ" sz="2400" dirty="0">
                <a:effectLst/>
              </a:rPr>
              <a:t>How much can data reduce model uncertainty</a:t>
            </a:r>
          </a:p>
          <a:p>
            <a:pPr marL="685800" marR="0" lvl="1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NZ" sz="2400" dirty="0">
                <a:effectLst/>
              </a:rPr>
              <a:t>Tracer tests, age dating, aquifer tests, stream gauging</a:t>
            </a:r>
          </a:p>
        </p:txBody>
      </p:sp>
      <p:pic>
        <p:nvPicPr>
          <p:cNvPr id="4" name="image18.png" descr="Chart, bar chart&#10;&#10;Description automatically generated">
            <a:extLst>
              <a:ext uri="{FF2B5EF4-FFF2-40B4-BE49-F238E27FC236}">
                <a16:creationId xmlns:a16="http://schemas.microsoft.com/office/drawing/2014/main" id="{009DFD4A-1A69-4F7A-B156-5854739FBC01}"/>
              </a:ext>
            </a:extLst>
          </p:cNvPr>
          <p:cNvPicPr/>
          <p:nvPr/>
        </p:nvPicPr>
        <p:blipFill>
          <a:blip r:embed="rId2"/>
          <a:srcRect b="3522"/>
          <a:stretch>
            <a:fillRect/>
          </a:stretch>
        </p:blipFill>
        <p:spPr>
          <a:xfrm>
            <a:off x="6847609" y="1497157"/>
            <a:ext cx="5178136" cy="2690379"/>
          </a:xfrm>
          <a:prstGeom prst="rect">
            <a:avLst/>
          </a:prstGeom>
          <a:ln/>
        </p:spPr>
      </p:pic>
    </p:spTree>
    <p:extLst>
      <p:ext uri="{BB962C8B-B14F-4D97-AF65-F5344CB8AC3E}">
        <p14:creationId xmlns:p14="http://schemas.microsoft.com/office/powerpoint/2010/main" val="67403259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5A6E71-0986-43A6-A294-565BE3705B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Z" dirty="0"/>
              <a:t>Prediction</a:t>
            </a:r>
            <a:r>
              <a:rPr lang="en-NZ" baseline="0" dirty="0"/>
              <a:t> context</a:t>
            </a:r>
            <a:endParaRPr lang="en-NZ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273990E-9F73-4EB4-91DF-7E69C522F33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lvl="1"/>
            <a:r>
              <a:rPr lang="en-NZ" sz="3200" dirty="0"/>
              <a:t>Simple – well is screened in homogenous, unconfined sand aquifer and is used to supply two dwellings</a:t>
            </a:r>
          </a:p>
          <a:p>
            <a:pPr lvl="2"/>
            <a:r>
              <a:rPr lang="en-NZ" sz="2800" dirty="0"/>
              <a:t>Pumping rate low</a:t>
            </a:r>
          </a:p>
          <a:p>
            <a:pPr lvl="2"/>
            <a:r>
              <a:rPr lang="en-NZ" sz="2800" dirty="0"/>
              <a:t>Boundary conditions can be ignored</a:t>
            </a:r>
          </a:p>
          <a:p>
            <a:pPr lvl="2"/>
            <a:r>
              <a:rPr lang="en-NZ" sz="2800" dirty="0"/>
              <a:t>Model can be based on expert knowledge and site characterisation</a:t>
            </a:r>
          </a:p>
          <a:p>
            <a:pPr lvl="1"/>
            <a:r>
              <a:rPr lang="en-NZ" sz="3200" dirty="0"/>
              <a:t>Complex – town supply well screened in alluvial gravels with high permeability transport pathways </a:t>
            </a:r>
          </a:p>
          <a:p>
            <a:pPr lvl="2"/>
            <a:r>
              <a:rPr lang="en-NZ" sz="2800" dirty="0"/>
              <a:t>Larger pumping rate</a:t>
            </a:r>
          </a:p>
          <a:p>
            <a:pPr lvl="2"/>
            <a:r>
              <a:rPr lang="en-NZ" sz="2800" dirty="0"/>
              <a:t>Will need to represent more distant boundary conditions (e.g. surface water) and how these could change over time</a:t>
            </a:r>
          </a:p>
          <a:p>
            <a:pPr lvl="2"/>
            <a:r>
              <a:rPr lang="en-NZ" sz="2800" dirty="0"/>
              <a:t>Will require more complex modelling and assessment of uncertainties</a:t>
            </a:r>
          </a:p>
        </p:txBody>
      </p:sp>
    </p:spTree>
    <p:extLst>
      <p:ext uri="{BB962C8B-B14F-4D97-AF65-F5344CB8AC3E}">
        <p14:creationId xmlns:p14="http://schemas.microsoft.com/office/powerpoint/2010/main" val="256081247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Aqualinc">
      <a:dk1>
        <a:srgbClr val="4A4A4A"/>
      </a:dk1>
      <a:lt1>
        <a:sysClr val="window" lastClr="FFFFFF"/>
      </a:lt1>
      <a:dk2>
        <a:srgbClr val="005E8D"/>
      </a:dk2>
      <a:lt2>
        <a:srgbClr val="00ABC8"/>
      </a:lt2>
      <a:accent1>
        <a:srgbClr val="69BF49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Aqualinc_PPT_template.potx" id="{855B41B3-FFDB-4867-BFC4-BDA7AA966A5E}" vid="{8658EDFF-6157-492F-BACA-7C02EB86B656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Aqualinc_PPT_template</Template>
  <TotalTime>11488</TotalTime>
  <Words>1274</Words>
  <Application>Microsoft Office PowerPoint</Application>
  <PresentationFormat>Widescreen</PresentationFormat>
  <Paragraphs>194</Paragraphs>
  <Slides>23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9" baseType="lpstr">
      <vt:lpstr>Helvetica</vt:lpstr>
      <vt:lpstr>Roboto Condensed Light</vt:lpstr>
      <vt:lpstr>Calibri</vt:lpstr>
      <vt:lpstr>Arial</vt:lpstr>
      <vt:lpstr>Roboto Condensed</vt:lpstr>
      <vt:lpstr>Office Theme</vt:lpstr>
      <vt:lpstr>Source Water Risk Management Area Modelling for Groundwater: Issues and Uncertainties</vt:lpstr>
      <vt:lpstr>Introduction </vt:lpstr>
      <vt:lpstr>Why the focus on SWRMAs? </vt:lpstr>
      <vt:lpstr>Six principles of drinking water safety</vt:lpstr>
      <vt:lpstr>Groundwater 101</vt:lpstr>
      <vt:lpstr>SWRMAs</vt:lpstr>
      <vt:lpstr>Mapping and modelling philosophy</vt:lpstr>
      <vt:lpstr>Prediction context – components influencing model approach</vt:lpstr>
      <vt:lpstr>Prediction context</vt:lpstr>
      <vt:lpstr>Approaches to SWRMA delineation</vt:lpstr>
      <vt:lpstr>Simple approaches to SWRMA2 delineation</vt:lpstr>
      <vt:lpstr>Simple approaches to SWRMA2 delineation</vt:lpstr>
      <vt:lpstr>Analytical approaches to SWRMA2 delineation</vt:lpstr>
      <vt:lpstr>Analytical approaches to SWRMA2 delineation</vt:lpstr>
      <vt:lpstr>Numerical approaches to SWRMA delineation</vt:lpstr>
      <vt:lpstr>Numerical approaches to SWRMA2 delineation</vt:lpstr>
      <vt:lpstr>Approaches to uncertainty analysis</vt:lpstr>
      <vt:lpstr>Model inputs and uncertainty</vt:lpstr>
      <vt:lpstr>Framework – combining modelling and uncertainty approaches</vt:lpstr>
      <vt:lpstr>Framework</vt:lpstr>
      <vt:lpstr>Summary and discussion</vt:lpstr>
      <vt:lpstr>Summary and discussion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Ruataniwha</dc:title>
  <dc:creator>Julian Weir</dc:creator>
  <cp:lastModifiedBy>Helen Rutter</cp:lastModifiedBy>
  <cp:revision>84</cp:revision>
  <cp:lastPrinted>2019-09-02T04:11:54Z</cp:lastPrinted>
  <dcterms:created xsi:type="dcterms:W3CDTF">2019-08-12T02:05:42Z</dcterms:created>
  <dcterms:modified xsi:type="dcterms:W3CDTF">2022-10-17T19:07:08Z</dcterms:modified>
</cp:coreProperties>
</file>