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7" r:id="rId5"/>
    <p:sldId id="285" r:id="rId6"/>
    <p:sldId id="299" r:id="rId7"/>
    <p:sldId id="265" r:id="rId8"/>
    <p:sldId id="313" r:id="rId9"/>
    <p:sldId id="284" r:id="rId10"/>
    <p:sldId id="315" r:id="rId11"/>
    <p:sldId id="308" r:id="rId12"/>
    <p:sldId id="305" r:id="rId13"/>
    <p:sldId id="310" r:id="rId14"/>
    <p:sldId id="297" r:id="rId15"/>
    <p:sldId id="280" r:id="rId16"/>
    <p:sldId id="281" r:id="rId17"/>
    <p:sldId id="271" r:id="rId18"/>
    <p:sldId id="304" r:id="rId19"/>
    <p:sldId id="314" r:id="rId20"/>
    <p:sldId id="276" r:id="rId21"/>
    <p:sldId id="307" r:id="rId22"/>
    <p:sldId id="277" r:id="rId23"/>
    <p:sldId id="266" r:id="rId24"/>
    <p:sldId id="296" r:id="rId25"/>
    <p:sldId id="286" r:id="rId26"/>
    <p:sldId id="278" r:id="rId27"/>
    <p:sldId id="292"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DB0"/>
    <a:srgbClr val="D7E1E5"/>
    <a:srgbClr val="D00000"/>
    <a:srgbClr val="083247"/>
    <a:srgbClr val="777777"/>
    <a:srgbClr val="213D58"/>
    <a:srgbClr val="D8E7E6"/>
    <a:srgbClr val="084E70"/>
    <a:srgbClr val="0A4C6C"/>
    <a:srgbClr val="023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1" autoAdjust="0"/>
    <p:restoredTop sz="69095" autoAdjust="0"/>
  </p:normalViewPr>
  <p:slideViewPr>
    <p:cSldViewPr snapToGrid="0">
      <p:cViewPr>
        <p:scale>
          <a:sx n="66" d="100"/>
          <a:sy n="66" d="100"/>
        </p:scale>
        <p:origin x="1266" y="34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F6BAC-F1DB-4631-9FD6-14E69A73CFC5}" type="doc">
      <dgm:prSet loTypeId="urn:microsoft.com/office/officeart/2005/8/layout/hProcess11" loCatId="process" qsTypeId="urn:microsoft.com/office/officeart/2005/8/quickstyle/simple1" qsCatId="simple" csTypeId="urn:microsoft.com/office/officeart/2005/8/colors/colorful3" csCatId="colorful" phldr="1"/>
      <dgm:spPr/>
    </dgm:pt>
    <dgm:pt modelId="{8A6CA119-FAC6-4E20-B382-98A530961063}">
      <dgm:prSet phldrT="[Text]"/>
      <dgm:spPr/>
      <dgm:t>
        <a:bodyPr/>
        <a:lstStyle/>
        <a:p>
          <a:r>
            <a:rPr lang="en-NZ"/>
            <a:t>Determine change in rainfall statistics for each future scenario</a:t>
          </a:r>
        </a:p>
      </dgm:t>
    </dgm:pt>
    <dgm:pt modelId="{FF1CD3B9-5FE0-448E-98A3-0F00A41A2BD7}" type="parTrans" cxnId="{BFFDABC4-B84B-4231-95B7-37AC3AB3E3FE}">
      <dgm:prSet/>
      <dgm:spPr/>
      <dgm:t>
        <a:bodyPr/>
        <a:lstStyle/>
        <a:p>
          <a:endParaRPr lang="en-NZ"/>
        </a:p>
      </dgm:t>
    </dgm:pt>
    <dgm:pt modelId="{A4522C26-432C-4B64-ABBE-5647A4B19824}" type="sibTrans" cxnId="{BFFDABC4-B84B-4231-95B7-37AC3AB3E3FE}">
      <dgm:prSet/>
      <dgm:spPr/>
      <dgm:t>
        <a:bodyPr/>
        <a:lstStyle/>
        <a:p>
          <a:endParaRPr lang="en-NZ"/>
        </a:p>
      </dgm:t>
    </dgm:pt>
    <dgm:pt modelId="{5A69AE87-2A6A-4E13-8C0C-5955A6925AE2}">
      <dgm:prSet phldrT="[Text]"/>
      <dgm:spPr/>
      <dgm:t>
        <a:bodyPr/>
        <a:lstStyle/>
        <a:p>
          <a:r>
            <a:rPr lang="en-NZ"/>
            <a:t>Apply changes to baseline rainfall via distribution mapping</a:t>
          </a:r>
        </a:p>
      </dgm:t>
    </dgm:pt>
    <dgm:pt modelId="{EFE67B09-9FD9-435D-B6FC-DE6CDFD0A669}" type="parTrans" cxnId="{E7BE3A56-9002-4DA5-A80B-76AD58133CF1}">
      <dgm:prSet/>
      <dgm:spPr/>
      <dgm:t>
        <a:bodyPr/>
        <a:lstStyle/>
        <a:p>
          <a:endParaRPr lang="en-NZ"/>
        </a:p>
      </dgm:t>
    </dgm:pt>
    <dgm:pt modelId="{0A558D79-8DE3-4CBB-BD85-DD33A2A62568}" type="sibTrans" cxnId="{E7BE3A56-9002-4DA5-A80B-76AD58133CF1}">
      <dgm:prSet/>
      <dgm:spPr/>
      <dgm:t>
        <a:bodyPr/>
        <a:lstStyle/>
        <a:p>
          <a:endParaRPr lang="en-NZ"/>
        </a:p>
      </dgm:t>
    </dgm:pt>
    <dgm:pt modelId="{4475A8A9-40C2-4266-B6A1-DBDA01A20386}">
      <dgm:prSet phldrT="[Text]"/>
      <dgm:spPr/>
      <dgm:t>
        <a:bodyPr/>
        <a:lstStyle/>
        <a:p>
          <a:r>
            <a:rPr lang="en-NZ"/>
            <a:t>Stochastically extend each rainfall series</a:t>
          </a:r>
        </a:p>
      </dgm:t>
    </dgm:pt>
    <dgm:pt modelId="{E22097C8-7634-4F95-B0A3-F573EB08326A}" type="parTrans" cxnId="{385C72BE-6105-4899-BDAA-C179FB647E38}">
      <dgm:prSet/>
      <dgm:spPr/>
      <dgm:t>
        <a:bodyPr/>
        <a:lstStyle/>
        <a:p>
          <a:endParaRPr lang="en-NZ"/>
        </a:p>
      </dgm:t>
    </dgm:pt>
    <dgm:pt modelId="{828817E0-7C9B-40FB-BC8B-8D9CA4B35A75}" type="sibTrans" cxnId="{385C72BE-6105-4899-BDAA-C179FB647E38}">
      <dgm:prSet/>
      <dgm:spPr/>
      <dgm:t>
        <a:bodyPr/>
        <a:lstStyle/>
        <a:p>
          <a:endParaRPr lang="en-NZ"/>
        </a:p>
      </dgm:t>
    </dgm:pt>
    <dgm:pt modelId="{0F9AF889-DAD9-448A-BEA9-59683FA8BB2C}">
      <dgm:prSet phldrT="[Text]"/>
      <dgm:spPr/>
      <dgm:t>
        <a:bodyPr/>
        <a:lstStyle/>
        <a:p>
          <a:r>
            <a:rPr lang="en-NZ"/>
            <a:t>Model yield using ISMM</a:t>
          </a:r>
        </a:p>
      </dgm:t>
    </dgm:pt>
    <dgm:pt modelId="{B5C49E43-B919-4E83-8322-C27559741FF9}" type="parTrans" cxnId="{0477FFD1-8947-4D49-B25D-94B77D642E77}">
      <dgm:prSet/>
      <dgm:spPr/>
      <dgm:t>
        <a:bodyPr/>
        <a:lstStyle/>
        <a:p>
          <a:endParaRPr lang="en-NZ"/>
        </a:p>
      </dgm:t>
    </dgm:pt>
    <dgm:pt modelId="{81D6244E-4107-4702-8CAC-9B9AD77E8739}" type="sibTrans" cxnId="{0477FFD1-8947-4D49-B25D-94B77D642E77}">
      <dgm:prSet/>
      <dgm:spPr/>
      <dgm:t>
        <a:bodyPr/>
        <a:lstStyle/>
        <a:p>
          <a:endParaRPr lang="en-NZ"/>
        </a:p>
      </dgm:t>
    </dgm:pt>
    <dgm:pt modelId="{87F7728F-590C-42E6-BDA7-99589D4BCCE9}" type="pres">
      <dgm:prSet presAssocID="{BA8F6BAC-F1DB-4631-9FD6-14E69A73CFC5}" presName="Name0" presStyleCnt="0">
        <dgm:presLayoutVars>
          <dgm:dir/>
          <dgm:resizeHandles val="exact"/>
        </dgm:presLayoutVars>
      </dgm:prSet>
      <dgm:spPr/>
    </dgm:pt>
    <dgm:pt modelId="{17499E0A-26B0-4292-88A2-8B64723C4546}" type="pres">
      <dgm:prSet presAssocID="{BA8F6BAC-F1DB-4631-9FD6-14E69A73CFC5}" presName="arrow" presStyleLbl="bgShp" presStyleIdx="0" presStyleCnt="1"/>
      <dgm:spPr/>
    </dgm:pt>
    <dgm:pt modelId="{A3539D5B-98C8-486F-9F1B-9A8F7FD83169}" type="pres">
      <dgm:prSet presAssocID="{BA8F6BAC-F1DB-4631-9FD6-14E69A73CFC5}" presName="points" presStyleCnt="0"/>
      <dgm:spPr/>
    </dgm:pt>
    <dgm:pt modelId="{6EE5A8A9-77EE-494D-8D50-36BBCB01831D}" type="pres">
      <dgm:prSet presAssocID="{8A6CA119-FAC6-4E20-B382-98A530961063}" presName="compositeA" presStyleCnt="0"/>
      <dgm:spPr/>
    </dgm:pt>
    <dgm:pt modelId="{29DA0A90-B417-40B6-865F-FAFD45FF5D8E}" type="pres">
      <dgm:prSet presAssocID="{8A6CA119-FAC6-4E20-B382-98A530961063}" presName="textA" presStyleLbl="revTx" presStyleIdx="0" presStyleCnt="4">
        <dgm:presLayoutVars>
          <dgm:bulletEnabled val="1"/>
        </dgm:presLayoutVars>
      </dgm:prSet>
      <dgm:spPr/>
    </dgm:pt>
    <dgm:pt modelId="{E21E84F8-5DE3-4092-B955-2B4ED6D43ED7}" type="pres">
      <dgm:prSet presAssocID="{8A6CA119-FAC6-4E20-B382-98A530961063}" presName="circleA" presStyleLbl="node1" presStyleIdx="0" presStyleCnt="4"/>
      <dgm:spPr/>
    </dgm:pt>
    <dgm:pt modelId="{8CCA2EA5-CDA1-4825-BCA3-E00AFC4CA76B}" type="pres">
      <dgm:prSet presAssocID="{8A6CA119-FAC6-4E20-B382-98A530961063}" presName="spaceA" presStyleCnt="0"/>
      <dgm:spPr/>
    </dgm:pt>
    <dgm:pt modelId="{8431D4AD-E913-4886-9FD7-F8088F9AAB9F}" type="pres">
      <dgm:prSet presAssocID="{A4522C26-432C-4B64-ABBE-5647A4B19824}" presName="space" presStyleCnt="0"/>
      <dgm:spPr/>
    </dgm:pt>
    <dgm:pt modelId="{1A388AEF-AB71-4F9A-B8BE-6F25B0E1E15A}" type="pres">
      <dgm:prSet presAssocID="{5A69AE87-2A6A-4E13-8C0C-5955A6925AE2}" presName="compositeB" presStyleCnt="0"/>
      <dgm:spPr/>
    </dgm:pt>
    <dgm:pt modelId="{54AE1CE4-73D8-44C2-8F8C-BF426F59BA61}" type="pres">
      <dgm:prSet presAssocID="{5A69AE87-2A6A-4E13-8C0C-5955A6925AE2}" presName="textB" presStyleLbl="revTx" presStyleIdx="1" presStyleCnt="4">
        <dgm:presLayoutVars>
          <dgm:bulletEnabled val="1"/>
        </dgm:presLayoutVars>
      </dgm:prSet>
      <dgm:spPr/>
    </dgm:pt>
    <dgm:pt modelId="{ADAF7178-490D-45EF-8C4A-858532DB2D54}" type="pres">
      <dgm:prSet presAssocID="{5A69AE87-2A6A-4E13-8C0C-5955A6925AE2}" presName="circleB" presStyleLbl="node1" presStyleIdx="1" presStyleCnt="4"/>
      <dgm:spPr/>
    </dgm:pt>
    <dgm:pt modelId="{D3C8B916-F1A2-4405-8CA1-C38DD06CC8B0}" type="pres">
      <dgm:prSet presAssocID="{5A69AE87-2A6A-4E13-8C0C-5955A6925AE2}" presName="spaceB" presStyleCnt="0"/>
      <dgm:spPr/>
    </dgm:pt>
    <dgm:pt modelId="{D19E6162-1B89-4169-822D-4EBF8540FF1D}" type="pres">
      <dgm:prSet presAssocID="{0A558D79-8DE3-4CBB-BD85-DD33A2A62568}" presName="space" presStyleCnt="0"/>
      <dgm:spPr/>
    </dgm:pt>
    <dgm:pt modelId="{267C0BAF-9EEB-4CA8-9528-AB81881CD047}" type="pres">
      <dgm:prSet presAssocID="{4475A8A9-40C2-4266-B6A1-DBDA01A20386}" presName="compositeA" presStyleCnt="0"/>
      <dgm:spPr/>
    </dgm:pt>
    <dgm:pt modelId="{D4E7789E-1EBB-47BB-88F9-FABF84FC2AD1}" type="pres">
      <dgm:prSet presAssocID="{4475A8A9-40C2-4266-B6A1-DBDA01A20386}" presName="textA" presStyleLbl="revTx" presStyleIdx="2" presStyleCnt="4">
        <dgm:presLayoutVars>
          <dgm:bulletEnabled val="1"/>
        </dgm:presLayoutVars>
      </dgm:prSet>
      <dgm:spPr/>
    </dgm:pt>
    <dgm:pt modelId="{E7FFEECC-8FED-43AD-A647-9D762DCEDA6C}" type="pres">
      <dgm:prSet presAssocID="{4475A8A9-40C2-4266-B6A1-DBDA01A20386}" presName="circleA" presStyleLbl="node1" presStyleIdx="2" presStyleCnt="4"/>
      <dgm:spPr/>
    </dgm:pt>
    <dgm:pt modelId="{1879A2A3-D80D-4185-9DBB-13F64AD122F6}" type="pres">
      <dgm:prSet presAssocID="{4475A8A9-40C2-4266-B6A1-DBDA01A20386}" presName="spaceA" presStyleCnt="0"/>
      <dgm:spPr/>
    </dgm:pt>
    <dgm:pt modelId="{EAFA4C0F-ADEE-4421-91F7-28A3D87B70C1}" type="pres">
      <dgm:prSet presAssocID="{828817E0-7C9B-40FB-BC8B-8D9CA4B35A75}" presName="space" presStyleCnt="0"/>
      <dgm:spPr/>
    </dgm:pt>
    <dgm:pt modelId="{F41E698B-DFBE-493D-B14B-F6CBFA532ADD}" type="pres">
      <dgm:prSet presAssocID="{0F9AF889-DAD9-448A-BEA9-59683FA8BB2C}" presName="compositeB" presStyleCnt="0"/>
      <dgm:spPr/>
    </dgm:pt>
    <dgm:pt modelId="{1CD03AE7-F666-43A3-A5F6-F9FC6C173A5B}" type="pres">
      <dgm:prSet presAssocID="{0F9AF889-DAD9-448A-BEA9-59683FA8BB2C}" presName="textB" presStyleLbl="revTx" presStyleIdx="3" presStyleCnt="4">
        <dgm:presLayoutVars>
          <dgm:bulletEnabled val="1"/>
        </dgm:presLayoutVars>
      </dgm:prSet>
      <dgm:spPr/>
    </dgm:pt>
    <dgm:pt modelId="{1AFE651D-E797-42C3-B209-674FEF2C3D07}" type="pres">
      <dgm:prSet presAssocID="{0F9AF889-DAD9-448A-BEA9-59683FA8BB2C}" presName="circleB" presStyleLbl="node1" presStyleIdx="3" presStyleCnt="4"/>
      <dgm:spPr/>
    </dgm:pt>
    <dgm:pt modelId="{0371217D-FA0F-4209-B870-2FDA9C026C33}" type="pres">
      <dgm:prSet presAssocID="{0F9AF889-DAD9-448A-BEA9-59683FA8BB2C}" presName="spaceB" presStyleCnt="0"/>
      <dgm:spPr/>
    </dgm:pt>
  </dgm:ptLst>
  <dgm:cxnLst>
    <dgm:cxn modelId="{BE65BD35-9C40-4B2A-8525-F2BC428C474C}" type="presOf" srcId="{BA8F6BAC-F1DB-4631-9FD6-14E69A73CFC5}" destId="{87F7728F-590C-42E6-BDA7-99589D4BCCE9}" srcOrd="0" destOrd="0" presId="urn:microsoft.com/office/officeart/2005/8/layout/hProcess11"/>
    <dgm:cxn modelId="{D6ED1D5F-5738-459F-92CC-F42B2DB317FA}" type="presOf" srcId="{0F9AF889-DAD9-448A-BEA9-59683FA8BB2C}" destId="{1CD03AE7-F666-43A3-A5F6-F9FC6C173A5B}" srcOrd="0" destOrd="0" presId="urn:microsoft.com/office/officeart/2005/8/layout/hProcess11"/>
    <dgm:cxn modelId="{E7BE3A56-9002-4DA5-A80B-76AD58133CF1}" srcId="{BA8F6BAC-F1DB-4631-9FD6-14E69A73CFC5}" destId="{5A69AE87-2A6A-4E13-8C0C-5955A6925AE2}" srcOrd="1" destOrd="0" parTransId="{EFE67B09-9FD9-435D-B6FC-DE6CDFD0A669}" sibTransId="{0A558D79-8DE3-4CBB-BD85-DD33A2A62568}"/>
    <dgm:cxn modelId="{B0D20FBE-278F-4565-8751-76FB4B401D62}" type="presOf" srcId="{8A6CA119-FAC6-4E20-B382-98A530961063}" destId="{29DA0A90-B417-40B6-865F-FAFD45FF5D8E}" srcOrd="0" destOrd="0" presId="urn:microsoft.com/office/officeart/2005/8/layout/hProcess11"/>
    <dgm:cxn modelId="{385C72BE-6105-4899-BDAA-C179FB647E38}" srcId="{BA8F6BAC-F1DB-4631-9FD6-14E69A73CFC5}" destId="{4475A8A9-40C2-4266-B6A1-DBDA01A20386}" srcOrd="2" destOrd="0" parTransId="{E22097C8-7634-4F95-B0A3-F573EB08326A}" sibTransId="{828817E0-7C9B-40FB-BC8B-8D9CA4B35A75}"/>
    <dgm:cxn modelId="{BFFDABC4-B84B-4231-95B7-37AC3AB3E3FE}" srcId="{BA8F6BAC-F1DB-4631-9FD6-14E69A73CFC5}" destId="{8A6CA119-FAC6-4E20-B382-98A530961063}" srcOrd="0" destOrd="0" parTransId="{FF1CD3B9-5FE0-448E-98A3-0F00A41A2BD7}" sibTransId="{A4522C26-432C-4B64-ABBE-5647A4B19824}"/>
    <dgm:cxn modelId="{0477FFD1-8947-4D49-B25D-94B77D642E77}" srcId="{BA8F6BAC-F1DB-4631-9FD6-14E69A73CFC5}" destId="{0F9AF889-DAD9-448A-BEA9-59683FA8BB2C}" srcOrd="3" destOrd="0" parTransId="{B5C49E43-B919-4E83-8322-C27559741FF9}" sibTransId="{81D6244E-4107-4702-8CAC-9B9AD77E8739}"/>
    <dgm:cxn modelId="{2893CAEC-C4FD-4E59-9DFB-78AEFE984303}" type="presOf" srcId="{5A69AE87-2A6A-4E13-8C0C-5955A6925AE2}" destId="{54AE1CE4-73D8-44C2-8F8C-BF426F59BA61}" srcOrd="0" destOrd="0" presId="urn:microsoft.com/office/officeart/2005/8/layout/hProcess11"/>
    <dgm:cxn modelId="{CAE734F2-F7E8-425F-A311-1A6B67937155}" type="presOf" srcId="{4475A8A9-40C2-4266-B6A1-DBDA01A20386}" destId="{D4E7789E-1EBB-47BB-88F9-FABF84FC2AD1}" srcOrd="0" destOrd="0" presId="urn:microsoft.com/office/officeart/2005/8/layout/hProcess11"/>
    <dgm:cxn modelId="{A6100F10-FDB9-4E35-8EA2-55A76E20F730}" type="presParOf" srcId="{87F7728F-590C-42E6-BDA7-99589D4BCCE9}" destId="{17499E0A-26B0-4292-88A2-8B64723C4546}" srcOrd="0" destOrd="0" presId="urn:microsoft.com/office/officeart/2005/8/layout/hProcess11"/>
    <dgm:cxn modelId="{FB0A1E07-5E9D-4083-AC6B-C7D094E413CA}" type="presParOf" srcId="{87F7728F-590C-42E6-BDA7-99589D4BCCE9}" destId="{A3539D5B-98C8-486F-9F1B-9A8F7FD83169}" srcOrd="1" destOrd="0" presId="urn:microsoft.com/office/officeart/2005/8/layout/hProcess11"/>
    <dgm:cxn modelId="{50FB3F49-FCF2-4990-B079-D45FA99AF77E}" type="presParOf" srcId="{A3539D5B-98C8-486F-9F1B-9A8F7FD83169}" destId="{6EE5A8A9-77EE-494D-8D50-36BBCB01831D}" srcOrd="0" destOrd="0" presId="urn:microsoft.com/office/officeart/2005/8/layout/hProcess11"/>
    <dgm:cxn modelId="{EDAB0AA4-C3C2-4367-83E0-C3BCCB116567}" type="presParOf" srcId="{6EE5A8A9-77EE-494D-8D50-36BBCB01831D}" destId="{29DA0A90-B417-40B6-865F-FAFD45FF5D8E}" srcOrd="0" destOrd="0" presId="urn:microsoft.com/office/officeart/2005/8/layout/hProcess11"/>
    <dgm:cxn modelId="{98125187-BA30-4F81-AE3A-967E694E7698}" type="presParOf" srcId="{6EE5A8A9-77EE-494D-8D50-36BBCB01831D}" destId="{E21E84F8-5DE3-4092-B955-2B4ED6D43ED7}" srcOrd="1" destOrd="0" presId="urn:microsoft.com/office/officeart/2005/8/layout/hProcess11"/>
    <dgm:cxn modelId="{3395B2E3-CE5F-4EB6-9D67-5255B0321BFD}" type="presParOf" srcId="{6EE5A8A9-77EE-494D-8D50-36BBCB01831D}" destId="{8CCA2EA5-CDA1-4825-BCA3-E00AFC4CA76B}" srcOrd="2" destOrd="0" presId="urn:microsoft.com/office/officeart/2005/8/layout/hProcess11"/>
    <dgm:cxn modelId="{9175464C-C211-466B-930B-843775392173}" type="presParOf" srcId="{A3539D5B-98C8-486F-9F1B-9A8F7FD83169}" destId="{8431D4AD-E913-4886-9FD7-F8088F9AAB9F}" srcOrd="1" destOrd="0" presId="urn:microsoft.com/office/officeart/2005/8/layout/hProcess11"/>
    <dgm:cxn modelId="{8B852F92-5D95-4B7E-82AF-B0DE8D0DA9B0}" type="presParOf" srcId="{A3539D5B-98C8-486F-9F1B-9A8F7FD83169}" destId="{1A388AEF-AB71-4F9A-B8BE-6F25B0E1E15A}" srcOrd="2" destOrd="0" presId="urn:microsoft.com/office/officeart/2005/8/layout/hProcess11"/>
    <dgm:cxn modelId="{2D9D5727-1ED2-4001-AE0F-CAAF677B5742}" type="presParOf" srcId="{1A388AEF-AB71-4F9A-B8BE-6F25B0E1E15A}" destId="{54AE1CE4-73D8-44C2-8F8C-BF426F59BA61}" srcOrd="0" destOrd="0" presId="urn:microsoft.com/office/officeart/2005/8/layout/hProcess11"/>
    <dgm:cxn modelId="{07993564-92A4-4EC9-97A5-66977FAC4FCF}" type="presParOf" srcId="{1A388AEF-AB71-4F9A-B8BE-6F25B0E1E15A}" destId="{ADAF7178-490D-45EF-8C4A-858532DB2D54}" srcOrd="1" destOrd="0" presId="urn:microsoft.com/office/officeart/2005/8/layout/hProcess11"/>
    <dgm:cxn modelId="{86FD4317-6B48-4DE0-AAB8-568863B55D22}" type="presParOf" srcId="{1A388AEF-AB71-4F9A-B8BE-6F25B0E1E15A}" destId="{D3C8B916-F1A2-4405-8CA1-C38DD06CC8B0}" srcOrd="2" destOrd="0" presId="urn:microsoft.com/office/officeart/2005/8/layout/hProcess11"/>
    <dgm:cxn modelId="{325EC2AC-67CB-4A47-9ACC-5587FA2C2841}" type="presParOf" srcId="{A3539D5B-98C8-486F-9F1B-9A8F7FD83169}" destId="{D19E6162-1B89-4169-822D-4EBF8540FF1D}" srcOrd="3" destOrd="0" presId="urn:microsoft.com/office/officeart/2005/8/layout/hProcess11"/>
    <dgm:cxn modelId="{6CA8899E-2402-43B4-B733-5B9A3D61F038}" type="presParOf" srcId="{A3539D5B-98C8-486F-9F1B-9A8F7FD83169}" destId="{267C0BAF-9EEB-4CA8-9528-AB81881CD047}" srcOrd="4" destOrd="0" presId="urn:microsoft.com/office/officeart/2005/8/layout/hProcess11"/>
    <dgm:cxn modelId="{0D7C12D2-0019-4943-8DF7-5729CD047F66}" type="presParOf" srcId="{267C0BAF-9EEB-4CA8-9528-AB81881CD047}" destId="{D4E7789E-1EBB-47BB-88F9-FABF84FC2AD1}" srcOrd="0" destOrd="0" presId="urn:microsoft.com/office/officeart/2005/8/layout/hProcess11"/>
    <dgm:cxn modelId="{A1BA6A90-CE0B-4178-80F2-0308A46271AF}" type="presParOf" srcId="{267C0BAF-9EEB-4CA8-9528-AB81881CD047}" destId="{E7FFEECC-8FED-43AD-A647-9D762DCEDA6C}" srcOrd="1" destOrd="0" presId="urn:microsoft.com/office/officeart/2005/8/layout/hProcess11"/>
    <dgm:cxn modelId="{A1E421CB-E9FC-4C69-B93C-7C94A6372FC5}" type="presParOf" srcId="{267C0BAF-9EEB-4CA8-9528-AB81881CD047}" destId="{1879A2A3-D80D-4185-9DBB-13F64AD122F6}" srcOrd="2" destOrd="0" presId="urn:microsoft.com/office/officeart/2005/8/layout/hProcess11"/>
    <dgm:cxn modelId="{52B3AFC0-1EEE-43FB-9D87-A0FFB4A538D1}" type="presParOf" srcId="{A3539D5B-98C8-486F-9F1B-9A8F7FD83169}" destId="{EAFA4C0F-ADEE-4421-91F7-28A3D87B70C1}" srcOrd="5" destOrd="0" presId="urn:microsoft.com/office/officeart/2005/8/layout/hProcess11"/>
    <dgm:cxn modelId="{D62D785D-EE5A-4DCE-A4FF-0E6355A300A6}" type="presParOf" srcId="{A3539D5B-98C8-486F-9F1B-9A8F7FD83169}" destId="{F41E698B-DFBE-493D-B14B-F6CBFA532ADD}" srcOrd="6" destOrd="0" presId="urn:microsoft.com/office/officeart/2005/8/layout/hProcess11"/>
    <dgm:cxn modelId="{FFD8CCF6-C47E-4884-BB25-D42BB100FA43}" type="presParOf" srcId="{F41E698B-DFBE-493D-B14B-F6CBFA532ADD}" destId="{1CD03AE7-F666-43A3-A5F6-F9FC6C173A5B}" srcOrd="0" destOrd="0" presId="urn:microsoft.com/office/officeart/2005/8/layout/hProcess11"/>
    <dgm:cxn modelId="{D5E12E63-C391-4356-A18F-CA128735F45C}" type="presParOf" srcId="{F41E698B-DFBE-493D-B14B-F6CBFA532ADD}" destId="{1AFE651D-E797-42C3-B209-674FEF2C3D07}" srcOrd="1" destOrd="0" presId="urn:microsoft.com/office/officeart/2005/8/layout/hProcess11"/>
    <dgm:cxn modelId="{1CB2D45F-EF02-49AC-9443-DD24376C8772}" type="presParOf" srcId="{F41E698B-DFBE-493D-B14B-F6CBFA532ADD}" destId="{0371217D-FA0F-4209-B870-2FDA9C026C33}"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8F6BAC-F1DB-4631-9FD6-14E69A73CFC5}" type="doc">
      <dgm:prSet loTypeId="urn:microsoft.com/office/officeart/2009/3/layout/SubStepProcess" loCatId="process" qsTypeId="urn:microsoft.com/office/officeart/2005/8/quickstyle/simple1" qsCatId="simple" csTypeId="urn:microsoft.com/office/officeart/2005/8/colors/colorful3" csCatId="colorful" phldr="1"/>
      <dgm:spPr/>
      <dgm:t>
        <a:bodyPr/>
        <a:lstStyle/>
        <a:p>
          <a:endParaRPr lang="en-NZ"/>
        </a:p>
      </dgm:t>
    </dgm:pt>
    <dgm:pt modelId="{8A6CA119-FAC6-4E20-B382-98A530961063}">
      <dgm:prSet phldrT="[Text]"/>
      <dgm:spPr/>
      <dgm:t>
        <a:bodyPr/>
        <a:lstStyle/>
        <a:p>
          <a:r>
            <a:rPr lang="en-NZ"/>
            <a:t>Range of possible futures – all equally likely</a:t>
          </a:r>
        </a:p>
      </dgm:t>
    </dgm:pt>
    <dgm:pt modelId="{FF1CD3B9-5FE0-448E-98A3-0F00A41A2BD7}" type="parTrans" cxnId="{BFFDABC4-B84B-4231-95B7-37AC3AB3E3FE}">
      <dgm:prSet/>
      <dgm:spPr/>
      <dgm:t>
        <a:bodyPr/>
        <a:lstStyle/>
        <a:p>
          <a:endParaRPr lang="en-NZ"/>
        </a:p>
      </dgm:t>
    </dgm:pt>
    <dgm:pt modelId="{A4522C26-432C-4B64-ABBE-5647A4B19824}" type="sibTrans" cxnId="{BFFDABC4-B84B-4231-95B7-37AC3AB3E3FE}">
      <dgm:prSet/>
      <dgm:spPr/>
      <dgm:t>
        <a:bodyPr/>
        <a:lstStyle/>
        <a:p>
          <a:endParaRPr lang="en-NZ"/>
        </a:p>
      </dgm:t>
    </dgm:pt>
    <dgm:pt modelId="{5A69AE87-2A6A-4E13-8C0C-5955A6925AE2}">
      <dgm:prSet phldrT="[Text]"/>
      <dgm:spPr/>
      <dgm:t>
        <a:bodyPr/>
        <a:lstStyle/>
        <a:p>
          <a:r>
            <a:rPr lang="en-NZ"/>
            <a:t>Both emissions scenarios have similar range of outcomes</a:t>
          </a:r>
        </a:p>
      </dgm:t>
    </dgm:pt>
    <dgm:pt modelId="{EFE67B09-9FD9-435D-B6FC-DE6CDFD0A669}" type="parTrans" cxnId="{E7BE3A56-9002-4DA5-A80B-76AD58133CF1}">
      <dgm:prSet/>
      <dgm:spPr/>
      <dgm:t>
        <a:bodyPr/>
        <a:lstStyle/>
        <a:p>
          <a:endParaRPr lang="en-NZ"/>
        </a:p>
      </dgm:t>
    </dgm:pt>
    <dgm:pt modelId="{0A558D79-8DE3-4CBB-BD85-DD33A2A62568}" type="sibTrans" cxnId="{E7BE3A56-9002-4DA5-A80B-76AD58133CF1}">
      <dgm:prSet/>
      <dgm:spPr/>
      <dgm:t>
        <a:bodyPr/>
        <a:lstStyle/>
        <a:p>
          <a:endParaRPr lang="en-NZ"/>
        </a:p>
      </dgm:t>
    </dgm:pt>
    <dgm:pt modelId="{4475A8A9-40C2-4266-B6A1-DBDA01A20386}">
      <dgm:prSet phldrT="[Text]"/>
      <dgm:spPr/>
      <dgm:t>
        <a:bodyPr/>
        <a:lstStyle/>
        <a:p>
          <a:r>
            <a:rPr lang="en-NZ"/>
            <a:t>Yield reductions expected in next 20 years</a:t>
          </a:r>
        </a:p>
      </dgm:t>
    </dgm:pt>
    <dgm:pt modelId="{E22097C8-7634-4F95-B0A3-F573EB08326A}" type="parTrans" cxnId="{385C72BE-6105-4899-BDAA-C179FB647E38}">
      <dgm:prSet/>
      <dgm:spPr/>
      <dgm:t>
        <a:bodyPr/>
        <a:lstStyle/>
        <a:p>
          <a:endParaRPr lang="en-NZ"/>
        </a:p>
      </dgm:t>
    </dgm:pt>
    <dgm:pt modelId="{828817E0-7C9B-40FB-BC8B-8D9CA4B35A75}" type="sibTrans" cxnId="{385C72BE-6105-4899-BDAA-C179FB647E38}">
      <dgm:prSet/>
      <dgm:spPr/>
      <dgm:t>
        <a:bodyPr/>
        <a:lstStyle/>
        <a:p>
          <a:endParaRPr lang="en-NZ"/>
        </a:p>
      </dgm:t>
    </dgm:pt>
    <dgm:pt modelId="{047E16E4-B388-4BEE-AE62-AA28F11AEE9E}">
      <dgm:prSet/>
      <dgm:spPr/>
      <dgm:t>
        <a:bodyPr/>
        <a:lstStyle/>
        <a:p>
          <a:r>
            <a:rPr lang="en-NZ" dirty="0"/>
            <a:t>A first in NZ for climate change impact modelling</a:t>
          </a:r>
        </a:p>
      </dgm:t>
    </dgm:pt>
    <dgm:pt modelId="{E0908DB9-BC9E-4C73-9F71-4EAEBF7E032C}" type="parTrans" cxnId="{B2281754-FD97-49CF-BF26-2B7A77A7CF0D}">
      <dgm:prSet/>
      <dgm:spPr/>
      <dgm:t>
        <a:bodyPr/>
        <a:lstStyle/>
        <a:p>
          <a:endParaRPr lang="en-NZ"/>
        </a:p>
      </dgm:t>
    </dgm:pt>
    <dgm:pt modelId="{A2A25FD8-1EE3-45BD-AA7A-5AA6A4AA8CC6}" type="sibTrans" cxnId="{B2281754-FD97-49CF-BF26-2B7A77A7CF0D}">
      <dgm:prSet/>
      <dgm:spPr/>
      <dgm:t>
        <a:bodyPr/>
        <a:lstStyle/>
        <a:p>
          <a:endParaRPr lang="en-NZ"/>
        </a:p>
      </dgm:t>
    </dgm:pt>
    <dgm:pt modelId="{C3FC0E5C-AA20-45A8-9C24-E8E8FC831C84}" type="pres">
      <dgm:prSet presAssocID="{BA8F6BAC-F1DB-4631-9FD6-14E69A73CFC5}" presName="Name0" presStyleCnt="0">
        <dgm:presLayoutVars>
          <dgm:chMax val="7"/>
          <dgm:dir/>
          <dgm:animOne val="branch"/>
        </dgm:presLayoutVars>
      </dgm:prSet>
      <dgm:spPr/>
    </dgm:pt>
    <dgm:pt modelId="{A6E4A104-4314-4F52-9C2B-1A4788C2100E}" type="pres">
      <dgm:prSet presAssocID="{8A6CA119-FAC6-4E20-B382-98A530961063}" presName="parTx1" presStyleLbl="node1" presStyleIdx="0" presStyleCnt="4"/>
      <dgm:spPr/>
    </dgm:pt>
    <dgm:pt modelId="{89F19C7D-3CC7-4E23-9F4D-79DE7377B857}" type="pres">
      <dgm:prSet presAssocID="{5A69AE87-2A6A-4E13-8C0C-5955A6925AE2}" presName="parTx2" presStyleLbl="node1" presStyleIdx="1" presStyleCnt="4"/>
      <dgm:spPr/>
    </dgm:pt>
    <dgm:pt modelId="{72D6F49B-CE78-4647-BB9F-19063C6883E9}" type="pres">
      <dgm:prSet presAssocID="{4475A8A9-40C2-4266-B6A1-DBDA01A20386}" presName="parTx3" presStyleLbl="node1" presStyleIdx="2" presStyleCnt="4"/>
      <dgm:spPr/>
    </dgm:pt>
    <dgm:pt modelId="{2D5C22A3-A43C-4278-8699-C2AF05813CA7}" type="pres">
      <dgm:prSet presAssocID="{047E16E4-B388-4BEE-AE62-AA28F11AEE9E}" presName="parTx4" presStyleLbl="node1" presStyleIdx="3" presStyleCnt="4"/>
      <dgm:spPr/>
    </dgm:pt>
  </dgm:ptLst>
  <dgm:cxnLst>
    <dgm:cxn modelId="{71D7F301-C2D5-4E51-8480-47AAF8D71063}" type="presOf" srcId="{4475A8A9-40C2-4266-B6A1-DBDA01A20386}" destId="{72D6F49B-CE78-4647-BB9F-19063C6883E9}" srcOrd="0" destOrd="0" presId="urn:microsoft.com/office/officeart/2009/3/layout/SubStepProcess"/>
    <dgm:cxn modelId="{1EEB6534-DE3E-40B1-83FC-7D66A608B372}" type="presOf" srcId="{8A6CA119-FAC6-4E20-B382-98A530961063}" destId="{A6E4A104-4314-4F52-9C2B-1A4788C2100E}" srcOrd="0" destOrd="0" presId="urn:microsoft.com/office/officeart/2009/3/layout/SubStepProcess"/>
    <dgm:cxn modelId="{3AFEF537-F8F9-4923-A68D-15902C5AF48F}" type="presOf" srcId="{BA8F6BAC-F1DB-4631-9FD6-14E69A73CFC5}" destId="{C3FC0E5C-AA20-45A8-9C24-E8E8FC831C84}" srcOrd="0" destOrd="0" presId="urn:microsoft.com/office/officeart/2009/3/layout/SubStepProcess"/>
    <dgm:cxn modelId="{B2281754-FD97-49CF-BF26-2B7A77A7CF0D}" srcId="{BA8F6BAC-F1DB-4631-9FD6-14E69A73CFC5}" destId="{047E16E4-B388-4BEE-AE62-AA28F11AEE9E}" srcOrd="3" destOrd="0" parTransId="{E0908DB9-BC9E-4C73-9F71-4EAEBF7E032C}" sibTransId="{A2A25FD8-1EE3-45BD-AA7A-5AA6A4AA8CC6}"/>
    <dgm:cxn modelId="{E7BE3A56-9002-4DA5-A80B-76AD58133CF1}" srcId="{BA8F6BAC-F1DB-4631-9FD6-14E69A73CFC5}" destId="{5A69AE87-2A6A-4E13-8C0C-5955A6925AE2}" srcOrd="1" destOrd="0" parTransId="{EFE67B09-9FD9-435D-B6FC-DE6CDFD0A669}" sibTransId="{0A558D79-8DE3-4CBB-BD85-DD33A2A62568}"/>
    <dgm:cxn modelId="{D4A9DAB0-9562-49E9-884B-845D5C380A4E}" type="presOf" srcId="{5A69AE87-2A6A-4E13-8C0C-5955A6925AE2}" destId="{89F19C7D-3CC7-4E23-9F4D-79DE7377B857}" srcOrd="0" destOrd="0" presId="urn:microsoft.com/office/officeart/2009/3/layout/SubStepProcess"/>
    <dgm:cxn modelId="{385C72BE-6105-4899-BDAA-C179FB647E38}" srcId="{BA8F6BAC-F1DB-4631-9FD6-14E69A73CFC5}" destId="{4475A8A9-40C2-4266-B6A1-DBDA01A20386}" srcOrd="2" destOrd="0" parTransId="{E22097C8-7634-4F95-B0A3-F573EB08326A}" sibTransId="{828817E0-7C9B-40FB-BC8B-8D9CA4B35A75}"/>
    <dgm:cxn modelId="{1908EAC0-769D-4348-9F0B-71C1118F21ED}" type="presOf" srcId="{047E16E4-B388-4BEE-AE62-AA28F11AEE9E}" destId="{2D5C22A3-A43C-4278-8699-C2AF05813CA7}" srcOrd="0" destOrd="0" presId="urn:microsoft.com/office/officeart/2009/3/layout/SubStepProcess"/>
    <dgm:cxn modelId="{BFFDABC4-B84B-4231-95B7-37AC3AB3E3FE}" srcId="{BA8F6BAC-F1DB-4631-9FD6-14E69A73CFC5}" destId="{8A6CA119-FAC6-4E20-B382-98A530961063}" srcOrd="0" destOrd="0" parTransId="{FF1CD3B9-5FE0-448E-98A3-0F00A41A2BD7}" sibTransId="{A4522C26-432C-4B64-ABBE-5647A4B19824}"/>
    <dgm:cxn modelId="{98566F6D-6EC1-4667-81E0-38351E3E1F7A}" type="presParOf" srcId="{C3FC0E5C-AA20-45A8-9C24-E8E8FC831C84}" destId="{A6E4A104-4314-4F52-9C2B-1A4788C2100E}" srcOrd="0" destOrd="0" presId="urn:microsoft.com/office/officeart/2009/3/layout/SubStepProcess"/>
    <dgm:cxn modelId="{CEE504A3-E4D4-4738-94D5-3D08E4E67336}" type="presParOf" srcId="{C3FC0E5C-AA20-45A8-9C24-E8E8FC831C84}" destId="{89F19C7D-3CC7-4E23-9F4D-79DE7377B857}" srcOrd="1" destOrd="0" presId="urn:microsoft.com/office/officeart/2009/3/layout/SubStepProcess"/>
    <dgm:cxn modelId="{EA6542AE-B493-4728-89E3-043F48BDBB18}" type="presParOf" srcId="{C3FC0E5C-AA20-45A8-9C24-E8E8FC831C84}" destId="{72D6F49B-CE78-4647-BB9F-19063C6883E9}" srcOrd="2" destOrd="0" presId="urn:microsoft.com/office/officeart/2009/3/layout/SubStepProcess"/>
    <dgm:cxn modelId="{0A6FD6D5-D361-4F03-87BB-A8F0AFCFA866}" type="presParOf" srcId="{C3FC0E5C-AA20-45A8-9C24-E8E8FC831C84}" destId="{2D5C22A3-A43C-4278-8699-C2AF05813CA7}" srcOrd="3" destOrd="0" presId="urn:microsoft.com/office/officeart/2009/3/layout/SubSte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F6BAC-F1DB-4631-9FD6-14E69A73CFC5}" type="doc">
      <dgm:prSet loTypeId="urn:microsoft.com/office/officeart/2011/layout/CircleProcess" loCatId="process" qsTypeId="urn:microsoft.com/office/officeart/2005/8/quickstyle/simple1" qsCatId="simple" csTypeId="urn:microsoft.com/office/officeart/2005/8/colors/colorful3" csCatId="colorful" phldr="1"/>
      <dgm:spPr/>
    </dgm:pt>
    <dgm:pt modelId="{8A6CA119-FAC6-4E20-B382-98A530961063}">
      <dgm:prSet phldrT="[Text]"/>
      <dgm:spPr/>
      <dgm:t>
        <a:bodyPr/>
        <a:lstStyle/>
        <a:p>
          <a:r>
            <a:rPr lang="en-NZ"/>
            <a:t>Sensitivity analysis</a:t>
          </a:r>
        </a:p>
      </dgm:t>
    </dgm:pt>
    <dgm:pt modelId="{FF1CD3B9-5FE0-448E-98A3-0F00A41A2BD7}" type="parTrans" cxnId="{BFFDABC4-B84B-4231-95B7-37AC3AB3E3FE}">
      <dgm:prSet/>
      <dgm:spPr/>
      <dgm:t>
        <a:bodyPr/>
        <a:lstStyle/>
        <a:p>
          <a:endParaRPr lang="en-NZ"/>
        </a:p>
      </dgm:t>
    </dgm:pt>
    <dgm:pt modelId="{A4522C26-432C-4B64-ABBE-5647A4B19824}" type="sibTrans" cxnId="{BFFDABC4-B84B-4231-95B7-37AC3AB3E3FE}">
      <dgm:prSet/>
      <dgm:spPr/>
      <dgm:t>
        <a:bodyPr/>
        <a:lstStyle/>
        <a:p>
          <a:endParaRPr lang="en-NZ"/>
        </a:p>
      </dgm:t>
    </dgm:pt>
    <dgm:pt modelId="{4475A8A9-40C2-4266-B6A1-DBDA01A20386}">
      <dgm:prSet phldrT="[Text]"/>
      <dgm:spPr/>
      <dgm:t>
        <a:bodyPr/>
        <a:lstStyle/>
        <a:p>
          <a:r>
            <a:rPr lang="en-NZ"/>
            <a:t>Land use changes</a:t>
          </a:r>
        </a:p>
      </dgm:t>
    </dgm:pt>
    <dgm:pt modelId="{E22097C8-7634-4F95-B0A3-F573EB08326A}" type="parTrans" cxnId="{385C72BE-6105-4899-BDAA-C179FB647E38}">
      <dgm:prSet/>
      <dgm:spPr/>
      <dgm:t>
        <a:bodyPr/>
        <a:lstStyle/>
        <a:p>
          <a:endParaRPr lang="en-NZ"/>
        </a:p>
      </dgm:t>
    </dgm:pt>
    <dgm:pt modelId="{828817E0-7C9B-40FB-BC8B-8D9CA4B35A75}" type="sibTrans" cxnId="{385C72BE-6105-4899-BDAA-C179FB647E38}">
      <dgm:prSet/>
      <dgm:spPr/>
      <dgm:t>
        <a:bodyPr/>
        <a:lstStyle/>
        <a:p>
          <a:endParaRPr lang="en-NZ"/>
        </a:p>
      </dgm:t>
    </dgm:pt>
    <dgm:pt modelId="{0F9AF889-DAD9-448A-BEA9-59683FA8BB2C}">
      <dgm:prSet phldrT="[Text]"/>
      <dgm:spPr/>
      <dgm:t>
        <a:bodyPr/>
        <a:lstStyle/>
        <a:p>
          <a:r>
            <a:rPr lang="en-NZ"/>
            <a:t>Impacts on demand</a:t>
          </a:r>
        </a:p>
      </dgm:t>
    </dgm:pt>
    <dgm:pt modelId="{B5C49E43-B919-4E83-8322-C27559741FF9}" type="parTrans" cxnId="{0477FFD1-8947-4D49-B25D-94B77D642E77}">
      <dgm:prSet/>
      <dgm:spPr/>
      <dgm:t>
        <a:bodyPr/>
        <a:lstStyle/>
        <a:p>
          <a:endParaRPr lang="en-NZ"/>
        </a:p>
      </dgm:t>
    </dgm:pt>
    <dgm:pt modelId="{81D6244E-4107-4702-8CAC-9B9AD77E8739}" type="sibTrans" cxnId="{0477FFD1-8947-4D49-B25D-94B77D642E77}">
      <dgm:prSet/>
      <dgm:spPr/>
      <dgm:t>
        <a:bodyPr/>
        <a:lstStyle/>
        <a:p>
          <a:endParaRPr lang="en-NZ"/>
        </a:p>
      </dgm:t>
    </dgm:pt>
    <dgm:pt modelId="{8748D838-7DEB-481B-9744-3D31AF155D73}">
      <dgm:prSet/>
      <dgm:spPr/>
      <dgm:t>
        <a:bodyPr/>
        <a:lstStyle/>
        <a:p>
          <a:r>
            <a:rPr lang="en-NZ"/>
            <a:t>Update with latest projections from UN</a:t>
          </a:r>
        </a:p>
      </dgm:t>
    </dgm:pt>
    <dgm:pt modelId="{93E44D9E-5683-4329-9952-6DCE6AD0CFEE}" type="parTrans" cxnId="{7687ED12-9CDB-4A1E-9D7C-7660ED976A2B}">
      <dgm:prSet/>
      <dgm:spPr/>
      <dgm:t>
        <a:bodyPr/>
        <a:lstStyle/>
        <a:p>
          <a:endParaRPr lang="en-NZ"/>
        </a:p>
      </dgm:t>
    </dgm:pt>
    <dgm:pt modelId="{18EA4573-CF11-4128-B5D2-B6F02F939483}" type="sibTrans" cxnId="{7687ED12-9CDB-4A1E-9D7C-7660ED976A2B}">
      <dgm:prSet/>
      <dgm:spPr/>
      <dgm:t>
        <a:bodyPr/>
        <a:lstStyle/>
        <a:p>
          <a:endParaRPr lang="en-NZ"/>
        </a:p>
      </dgm:t>
    </dgm:pt>
    <dgm:pt modelId="{999B1D6A-077D-46D9-83C1-092E51BBB90B}" type="pres">
      <dgm:prSet presAssocID="{BA8F6BAC-F1DB-4631-9FD6-14E69A73CFC5}" presName="Name0" presStyleCnt="0">
        <dgm:presLayoutVars>
          <dgm:chMax val="11"/>
          <dgm:chPref val="11"/>
          <dgm:dir/>
          <dgm:resizeHandles/>
        </dgm:presLayoutVars>
      </dgm:prSet>
      <dgm:spPr/>
    </dgm:pt>
    <dgm:pt modelId="{E5DA18E1-391F-47E6-862B-F798F18B50F1}" type="pres">
      <dgm:prSet presAssocID="{8748D838-7DEB-481B-9744-3D31AF155D73}" presName="Accent4" presStyleCnt="0"/>
      <dgm:spPr/>
    </dgm:pt>
    <dgm:pt modelId="{756E99E1-5E7C-4FD5-BA65-3556AB654163}" type="pres">
      <dgm:prSet presAssocID="{8748D838-7DEB-481B-9744-3D31AF155D73}" presName="Accent" presStyleLbl="node1" presStyleIdx="0" presStyleCnt="4"/>
      <dgm:spPr/>
    </dgm:pt>
    <dgm:pt modelId="{A590A233-9B16-4E26-B1E0-750975FAF732}" type="pres">
      <dgm:prSet presAssocID="{8748D838-7DEB-481B-9744-3D31AF155D73}" presName="ParentBackground4" presStyleCnt="0"/>
      <dgm:spPr/>
    </dgm:pt>
    <dgm:pt modelId="{FB040A9D-5615-40B1-961F-625E960E3E0C}" type="pres">
      <dgm:prSet presAssocID="{8748D838-7DEB-481B-9744-3D31AF155D73}" presName="ParentBackground" presStyleLbl="fgAcc1" presStyleIdx="0" presStyleCnt="4"/>
      <dgm:spPr/>
    </dgm:pt>
    <dgm:pt modelId="{2B50322E-A7E9-4A19-B0C3-D7B59B421AA7}" type="pres">
      <dgm:prSet presAssocID="{8748D838-7DEB-481B-9744-3D31AF155D73}" presName="Parent4" presStyleLbl="revTx" presStyleIdx="0" presStyleCnt="0">
        <dgm:presLayoutVars>
          <dgm:chMax val="1"/>
          <dgm:chPref val="1"/>
          <dgm:bulletEnabled val="1"/>
        </dgm:presLayoutVars>
      </dgm:prSet>
      <dgm:spPr/>
    </dgm:pt>
    <dgm:pt modelId="{E8D0722F-CEDB-4A0E-B7AE-A0142EB7ECD4}" type="pres">
      <dgm:prSet presAssocID="{0F9AF889-DAD9-448A-BEA9-59683FA8BB2C}" presName="Accent3" presStyleCnt="0"/>
      <dgm:spPr/>
    </dgm:pt>
    <dgm:pt modelId="{8DB1BA76-C8EC-4614-9FFF-CCEF5362F33A}" type="pres">
      <dgm:prSet presAssocID="{0F9AF889-DAD9-448A-BEA9-59683FA8BB2C}" presName="Accent" presStyleLbl="node1" presStyleIdx="1" presStyleCnt="4"/>
      <dgm:spPr/>
    </dgm:pt>
    <dgm:pt modelId="{6738A670-DD9E-4344-B746-648B274051AB}" type="pres">
      <dgm:prSet presAssocID="{0F9AF889-DAD9-448A-BEA9-59683FA8BB2C}" presName="ParentBackground3" presStyleCnt="0"/>
      <dgm:spPr/>
    </dgm:pt>
    <dgm:pt modelId="{22F31DB6-610A-4D7E-A437-C4BA494CD6BA}" type="pres">
      <dgm:prSet presAssocID="{0F9AF889-DAD9-448A-BEA9-59683FA8BB2C}" presName="ParentBackground" presStyleLbl="fgAcc1" presStyleIdx="1" presStyleCnt="4"/>
      <dgm:spPr/>
    </dgm:pt>
    <dgm:pt modelId="{AD0679DD-B2FF-4CD4-A382-BCF9C7607D1A}" type="pres">
      <dgm:prSet presAssocID="{0F9AF889-DAD9-448A-BEA9-59683FA8BB2C}" presName="Parent3" presStyleLbl="revTx" presStyleIdx="0" presStyleCnt="0">
        <dgm:presLayoutVars>
          <dgm:chMax val="1"/>
          <dgm:chPref val="1"/>
          <dgm:bulletEnabled val="1"/>
        </dgm:presLayoutVars>
      </dgm:prSet>
      <dgm:spPr/>
    </dgm:pt>
    <dgm:pt modelId="{980B7826-E3B2-4C1C-B8E5-EA2920AD17C3}" type="pres">
      <dgm:prSet presAssocID="{4475A8A9-40C2-4266-B6A1-DBDA01A20386}" presName="Accent2" presStyleCnt="0"/>
      <dgm:spPr/>
    </dgm:pt>
    <dgm:pt modelId="{7D3D09FF-D7DD-48F9-AAF4-30751A78A2E9}" type="pres">
      <dgm:prSet presAssocID="{4475A8A9-40C2-4266-B6A1-DBDA01A20386}" presName="Accent" presStyleLbl="node1" presStyleIdx="2" presStyleCnt="4"/>
      <dgm:spPr/>
    </dgm:pt>
    <dgm:pt modelId="{F05683C4-2A13-4B10-A2EE-163A453D138D}" type="pres">
      <dgm:prSet presAssocID="{4475A8A9-40C2-4266-B6A1-DBDA01A20386}" presName="ParentBackground2" presStyleCnt="0"/>
      <dgm:spPr/>
    </dgm:pt>
    <dgm:pt modelId="{6EF49E26-EE89-49D1-B49D-965119613B50}" type="pres">
      <dgm:prSet presAssocID="{4475A8A9-40C2-4266-B6A1-DBDA01A20386}" presName="ParentBackground" presStyleLbl="fgAcc1" presStyleIdx="2" presStyleCnt="4"/>
      <dgm:spPr/>
    </dgm:pt>
    <dgm:pt modelId="{B7FDC01C-F3B2-4C24-BB1A-BD3E1C8487BD}" type="pres">
      <dgm:prSet presAssocID="{4475A8A9-40C2-4266-B6A1-DBDA01A20386}" presName="Parent2" presStyleLbl="revTx" presStyleIdx="0" presStyleCnt="0">
        <dgm:presLayoutVars>
          <dgm:chMax val="1"/>
          <dgm:chPref val="1"/>
          <dgm:bulletEnabled val="1"/>
        </dgm:presLayoutVars>
      </dgm:prSet>
      <dgm:spPr/>
    </dgm:pt>
    <dgm:pt modelId="{F7ABD377-CF02-42BB-A0AE-02E80B2E3676}" type="pres">
      <dgm:prSet presAssocID="{8A6CA119-FAC6-4E20-B382-98A530961063}" presName="Accent1" presStyleCnt="0"/>
      <dgm:spPr/>
    </dgm:pt>
    <dgm:pt modelId="{400234F7-A256-4369-B367-25A2CE54EF75}" type="pres">
      <dgm:prSet presAssocID="{8A6CA119-FAC6-4E20-B382-98A530961063}" presName="Accent" presStyleLbl="node1" presStyleIdx="3" presStyleCnt="4"/>
      <dgm:spPr/>
    </dgm:pt>
    <dgm:pt modelId="{CF290D21-C23B-4840-B795-40150C2D7B00}" type="pres">
      <dgm:prSet presAssocID="{8A6CA119-FAC6-4E20-B382-98A530961063}" presName="ParentBackground1" presStyleCnt="0"/>
      <dgm:spPr/>
    </dgm:pt>
    <dgm:pt modelId="{2E3AEF14-17B9-4909-B5BA-A6E63161F43B}" type="pres">
      <dgm:prSet presAssocID="{8A6CA119-FAC6-4E20-B382-98A530961063}" presName="ParentBackground" presStyleLbl="fgAcc1" presStyleIdx="3" presStyleCnt="4"/>
      <dgm:spPr/>
    </dgm:pt>
    <dgm:pt modelId="{8C68AC42-CFE3-4011-BE11-CD8C028403C1}" type="pres">
      <dgm:prSet presAssocID="{8A6CA119-FAC6-4E20-B382-98A530961063}" presName="Parent1" presStyleLbl="revTx" presStyleIdx="0" presStyleCnt="0">
        <dgm:presLayoutVars>
          <dgm:chMax val="1"/>
          <dgm:chPref val="1"/>
          <dgm:bulletEnabled val="1"/>
        </dgm:presLayoutVars>
      </dgm:prSet>
      <dgm:spPr/>
    </dgm:pt>
  </dgm:ptLst>
  <dgm:cxnLst>
    <dgm:cxn modelId="{7687ED12-9CDB-4A1E-9D7C-7660ED976A2B}" srcId="{BA8F6BAC-F1DB-4631-9FD6-14E69A73CFC5}" destId="{8748D838-7DEB-481B-9744-3D31AF155D73}" srcOrd="3" destOrd="0" parTransId="{93E44D9E-5683-4329-9952-6DCE6AD0CFEE}" sibTransId="{18EA4573-CF11-4128-B5D2-B6F02F939483}"/>
    <dgm:cxn modelId="{C95A9B1E-7AF4-47BA-AE5B-33526CDB38B3}" type="presOf" srcId="{8748D838-7DEB-481B-9744-3D31AF155D73}" destId="{2B50322E-A7E9-4A19-B0C3-D7B59B421AA7}" srcOrd="1" destOrd="0" presId="urn:microsoft.com/office/officeart/2011/layout/CircleProcess"/>
    <dgm:cxn modelId="{D70C5661-4086-4539-BC7D-640FF198CC7E}" type="presOf" srcId="{0F9AF889-DAD9-448A-BEA9-59683FA8BB2C}" destId="{22F31DB6-610A-4D7E-A437-C4BA494CD6BA}" srcOrd="0" destOrd="0" presId="urn:microsoft.com/office/officeart/2011/layout/CircleProcess"/>
    <dgm:cxn modelId="{65F4E245-9422-4DBB-9B3D-BE875AAAA609}" type="presOf" srcId="{BA8F6BAC-F1DB-4631-9FD6-14E69A73CFC5}" destId="{999B1D6A-077D-46D9-83C1-092E51BBB90B}" srcOrd="0" destOrd="0" presId="urn:microsoft.com/office/officeart/2011/layout/CircleProcess"/>
    <dgm:cxn modelId="{D8B96D59-ED4D-47BD-A216-8232FF276546}" type="presOf" srcId="{0F9AF889-DAD9-448A-BEA9-59683FA8BB2C}" destId="{AD0679DD-B2FF-4CD4-A382-BCF9C7607D1A}" srcOrd="1" destOrd="0" presId="urn:microsoft.com/office/officeart/2011/layout/CircleProcess"/>
    <dgm:cxn modelId="{433D907F-2527-4415-AD99-1D8208E91FCC}" type="presOf" srcId="{8A6CA119-FAC6-4E20-B382-98A530961063}" destId="{8C68AC42-CFE3-4011-BE11-CD8C028403C1}" srcOrd="1" destOrd="0" presId="urn:microsoft.com/office/officeart/2011/layout/CircleProcess"/>
    <dgm:cxn modelId="{1399DE95-6F91-45C9-8B02-0C28DFD944A8}" type="presOf" srcId="{8A6CA119-FAC6-4E20-B382-98A530961063}" destId="{2E3AEF14-17B9-4909-B5BA-A6E63161F43B}" srcOrd="0" destOrd="0" presId="urn:microsoft.com/office/officeart/2011/layout/CircleProcess"/>
    <dgm:cxn modelId="{32C66D9F-4DC0-4BA3-8151-67CC890B5CA2}" type="presOf" srcId="{4475A8A9-40C2-4266-B6A1-DBDA01A20386}" destId="{B7FDC01C-F3B2-4C24-BB1A-BD3E1C8487BD}" srcOrd="1" destOrd="0" presId="urn:microsoft.com/office/officeart/2011/layout/CircleProcess"/>
    <dgm:cxn modelId="{385C72BE-6105-4899-BDAA-C179FB647E38}" srcId="{BA8F6BAC-F1DB-4631-9FD6-14E69A73CFC5}" destId="{4475A8A9-40C2-4266-B6A1-DBDA01A20386}" srcOrd="1" destOrd="0" parTransId="{E22097C8-7634-4F95-B0A3-F573EB08326A}" sibTransId="{828817E0-7C9B-40FB-BC8B-8D9CA4B35A75}"/>
    <dgm:cxn modelId="{A24552C2-074A-478F-A5A9-40FEA6C70C35}" type="presOf" srcId="{4475A8A9-40C2-4266-B6A1-DBDA01A20386}" destId="{6EF49E26-EE89-49D1-B49D-965119613B50}" srcOrd="0" destOrd="0" presId="urn:microsoft.com/office/officeart/2011/layout/CircleProcess"/>
    <dgm:cxn modelId="{BFFDABC4-B84B-4231-95B7-37AC3AB3E3FE}" srcId="{BA8F6BAC-F1DB-4631-9FD6-14E69A73CFC5}" destId="{8A6CA119-FAC6-4E20-B382-98A530961063}" srcOrd="0" destOrd="0" parTransId="{FF1CD3B9-5FE0-448E-98A3-0F00A41A2BD7}" sibTransId="{A4522C26-432C-4B64-ABBE-5647A4B19824}"/>
    <dgm:cxn modelId="{0477FFD1-8947-4D49-B25D-94B77D642E77}" srcId="{BA8F6BAC-F1DB-4631-9FD6-14E69A73CFC5}" destId="{0F9AF889-DAD9-448A-BEA9-59683FA8BB2C}" srcOrd="2" destOrd="0" parTransId="{B5C49E43-B919-4E83-8322-C27559741FF9}" sibTransId="{81D6244E-4107-4702-8CAC-9B9AD77E8739}"/>
    <dgm:cxn modelId="{70F0A0F1-4A6E-4E4E-90C6-62233385E536}" type="presOf" srcId="{8748D838-7DEB-481B-9744-3D31AF155D73}" destId="{FB040A9D-5615-40B1-961F-625E960E3E0C}" srcOrd="0" destOrd="0" presId="urn:microsoft.com/office/officeart/2011/layout/CircleProcess"/>
    <dgm:cxn modelId="{589BF9DE-CEBD-4B5D-B425-F8138E39DC34}" type="presParOf" srcId="{999B1D6A-077D-46D9-83C1-092E51BBB90B}" destId="{E5DA18E1-391F-47E6-862B-F798F18B50F1}" srcOrd="0" destOrd="0" presId="urn:microsoft.com/office/officeart/2011/layout/CircleProcess"/>
    <dgm:cxn modelId="{1F9956D8-BED7-4329-8ACF-7224C39F886D}" type="presParOf" srcId="{E5DA18E1-391F-47E6-862B-F798F18B50F1}" destId="{756E99E1-5E7C-4FD5-BA65-3556AB654163}" srcOrd="0" destOrd="0" presId="urn:microsoft.com/office/officeart/2011/layout/CircleProcess"/>
    <dgm:cxn modelId="{E6648511-64D9-4883-A5D1-1D9D26BC59F1}" type="presParOf" srcId="{999B1D6A-077D-46D9-83C1-092E51BBB90B}" destId="{A590A233-9B16-4E26-B1E0-750975FAF732}" srcOrd="1" destOrd="0" presId="urn:microsoft.com/office/officeart/2011/layout/CircleProcess"/>
    <dgm:cxn modelId="{0EB58EA6-A097-46F9-A794-328F9C042625}" type="presParOf" srcId="{A590A233-9B16-4E26-B1E0-750975FAF732}" destId="{FB040A9D-5615-40B1-961F-625E960E3E0C}" srcOrd="0" destOrd="0" presId="urn:microsoft.com/office/officeart/2011/layout/CircleProcess"/>
    <dgm:cxn modelId="{FBA2FF0C-F46A-4878-A8D7-C83D49B845EA}" type="presParOf" srcId="{999B1D6A-077D-46D9-83C1-092E51BBB90B}" destId="{2B50322E-A7E9-4A19-B0C3-D7B59B421AA7}" srcOrd="2" destOrd="0" presId="urn:microsoft.com/office/officeart/2011/layout/CircleProcess"/>
    <dgm:cxn modelId="{A1BB6C2A-BC4E-47BE-A6A9-544859D289ED}" type="presParOf" srcId="{999B1D6A-077D-46D9-83C1-092E51BBB90B}" destId="{E8D0722F-CEDB-4A0E-B7AE-A0142EB7ECD4}" srcOrd="3" destOrd="0" presId="urn:microsoft.com/office/officeart/2011/layout/CircleProcess"/>
    <dgm:cxn modelId="{3185ADE8-91E3-4C9F-BA9F-3547480655B0}" type="presParOf" srcId="{E8D0722F-CEDB-4A0E-B7AE-A0142EB7ECD4}" destId="{8DB1BA76-C8EC-4614-9FFF-CCEF5362F33A}" srcOrd="0" destOrd="0" presId="urn:microsoft.com/office/officeart/2011/layout/CircleProcess"/>
    <dgm:cxn modelId="{251150BE-A51D-4E3C-B34F-FB7ECC7DCB3D}" type="presParOf" srcId="{999B1D6A-077D-46D9-83C1-092E51BBB90B}" destId="{6738A670-DD9E-4344-B746-648B274051AB}" srcOrd="4" destOrd="0" presId="urn:microsoft.com/office/officeart/2011/layout/CircleProcess"/>
    <dgm:cxn modelId="{E3911734-B240-4C88-9265-8F6A842DBA77}" type="presParOf" srcId="{6738A670-DD9E-4344-B746-648B274051AB}" destId="{22F31DB6-610A-4D7E-A437-C4BA494CD6BA}" srcOrd="0" destOrd="0" presId="urn:microsoft.com/office/officeart/2011/layout/CircleProcess"/>
    <dgm:cxn modelId="{885C811E-FB74-4FEA-8E76-2C6B3AF71D46}" type="presParOf" srcId="{999B1D6A-077D-46D9-83C1-092E51BBB90B}" destId="{AD0679DD-B2FF-4CD4-A382-BCF9C7607D1A}" srcOrd="5" destOrd="0" presId="urn:microsoft.com/office/officeart/2011/layout/CircleProcess"/>
    <dgm:cxn modelId="{02447897-C997-4048-9BB9-02CFAF40392F}" type="presParOf" srcId="{999B1D6A-077D-46D9-83C1-092E51BBB90B}" destId="{980B7826-E3B2-4C1C-B8E5-EA2920AD17C3}" srcOrd="6" destOrd="0" presId="urn:microsoft.com/office/officeart/2011/layout/CircleProcess"/>
    <dgm:cxn modelId="{1931D9B9-BA1C-4BF3-B7A8-637A537F7826}" type="presParOf" srcId="{980B7826-E3B2-4C1C-B8E5-EA2920AD17C3}" destId="{7D3D09FF-D7DD-48F9-AAF4-30751A78A2E9}" srcOrd="0" destOrd="0" presId="urn:microsoft.com/office/officeart/2011/layout/CircleProcess"/>
    <dgm:cxn modelId="{93292205-6A55-4328-9954-36E3E972F076}" type="presParOf" srcId="{999B1D6A-077D-46D9-83C1-092E51BBB90B}" destId="{F05683C4-2A13-4B10-A2EE-163A453D138D}" srcOrd="7" destOrd="0" presId="urn:microsoft.com/office/officeart/2011/layout/CircleProcess"/>
    <dgm:cxn modelId="{F7F068EB-4341-4BB8-9EE1-8FAF95BD0327}" type="presParOf" srcId="{F05683C4-2A13-4B10-A2EE-163A453D138D}" destId="{6EF49E26-EE89-49D1-B49D-965119613B50}" srcOrd="0" destOrd="0" presId="urn:microsoft.com/office/officeart/2011/layout/CircleProcess"/>
    <dgm:cxn modelId="{D8F7ABD1-58FD-4931-8160-8ADA66226E37}" type="presParOf" srcId="{999B1D6A-077D-46D9-83C1-092E51BBB90B}" destId="{B7FDC01C-F3B2-4C24-BB1A-BD3E1C8487BD}" srcOrd="8" destOrd="0" presId="urn:microsoft.com/office/officeart/2011/layout/CircleProcess"/>
    <dgm:cxn modelId="{9E177B1C-23D5-494F-A531-04EDB73F2DF9}" type="presParOf" srcId="{999B1D6A-077D-46D9-83C1-092E51BBB90B}" destId="{F7ABD377-CF02-42BB-A0AE-02E80B2E3676}" srcOrd="9" destOrd="0" presId="urn:microsoft.com/office/officeart/2011/layout/CircleProcess"/>
    <dgm:cxn modelId="{39B42E22-FFFD-4047-8A16-BD403D28808C}" type="presParOf" srcId="{F7ABD377-CF02-42BB-A0AE-02E80B2E3676}" destId="{400234F7-A256-4369-B367-25A2CE54EF75}" srcOrd="0" destOrd="0" presId="urn:microsoft.com/office/officeart/2011/layout/CircleProcess"/>
    <dgm:cxn modelId="{80530B88-F253-43CB-8607-F91099A6FA42}" type="presParOf" srcId="{999B1D6A-077D-46D9-83C1-092E51BBB90B}" destId="{CF290D21-C23B-4840-B795-40150C2D7B00}" srcOrd="10" destOrd="0" presId="urn:microsoft.com/office/officeart/2011/layout/CircleProcess"/>
    <dgm:cxn modelId="{EF2287A9-F387-48E9-8494-33ECCB46A1DE}" type="presParOf" srcId="{CF290D21-C23B-4840-B795-40150C2D7B00}" destId="{2E3AEF14-17B9-4909-B5BA-A6E63161F43B}" srcOrd="0" destOrd="0" presId="urn:microsoft.com/office/officeart/2011/layout/CircleProcess"/>
    <dgm:cxn modelId="{7809D9EF-4B50-48EC-998F-5BE4DAFE0F89}" type="presParOf" srcId="{999B1D6A-077D-46D9-83C1-092E51BBB90B}" destId="{8C68AC42-CFE3-4011-BE11-CD8C028403C1}" srcOrd="11"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8F6BAC-F1DB-4631-9FD6-14E69A73CFC5}" type="doc">
      <dgm:prSet loTypeId="urn:microsoft.com/office/officeart/2005/8/layout/hProcess4" loCatId="process" qsTypeId="urn:microsoft.com/office/officeart/2005/8/quickstyle/simple1" qsCatId="simple" csTypeId="urn:microsoft.com/office/officeart/2005/8/colors/colorful5" csCatId="colorful" phldr="1"/>
      <dgm:spPr/>
    </dgm:pt>
    <dgm:pt modelId="{8A6CA119-FAC6-4E20-B382-98A530961063}">
      <dgm:prSet phldrT="[Text]"/>
      <dgm:spPr/>
      <dgm:t>
        <a:bodyPr/>
        <a:lstStyle/>
        <a:p>
          <a:r>
            <a:rPr lang="en-NZ"/>
            <a:t>Uncertainty &amp; planning tools</a:t>
          </a:r>
        </a:p>
      </dgm:t>
    </dgm:pt>
    <dgm:pt modelId="{FF1CD3B9-5FE0-448E-98A3-0F00A41A2BD7}" type="parTrans" cxnId="{BFFDABC4-B84B-4231-95B7-37AC3AB3E3FE}">
      <dgm:prSet/>
      <dgm:spPr/>
      <dgm:t>
        <a:bodyPr/>
        <a:lstStyle/>
        <a:p>
          <a:endParaRPr lang="en-NZ"/>
        </a:p>
      </dgm:t>
    </dgm:pt>
    <dgm:pt modelId="{A4522C26-432C-4B64-ABBE-5647A4B19824}" type="sibTrans" cxnId="{BFFDABC4-B84B-4231-95B7-37AC3AB3E3FE}">
      <dgm:prSet/>
      <dgm:spPr/>
      <dgm:t>
        <a:bodyPr/>
        <a:lstStyle/>
        <a:p>
          <a:endParaRPr lang="en-NZ"/>
        </a:p>
      </dgm:t>
    </dgm:pt>
    <dgm:pt modelId="{5A69AE87-2A6A-4E13-8C0C-5955A6925AE2}">
      <dgm:prSet phldrT="[Text]"/>
      <dgm:spPr/>
      <dgm:t>
        <a:bodyPr/>
        <a:lstStyle/>
        <a:p>
          <a:r>
            <a:rPr lang="en-NZ"/>
            <a:t>Investment decision making</a:t>
          </a:r>
        </a:p>
      </dgm:t>
    </dgm:pt>
    <dgm:pt modelId="{EFE67B09-9FD9-435D-B6FC-DE6CDFD0A669}" type="parTrans" cxnId="{E7BE3A56-9002-4DA5-A80B-76AD58133CF1}">
      <dgm:prSet/>
      <dgm:spPr/>
      <dgm:t>
        <a:bodyPr/>
        <a:lstStyle/>
        <a:p>
          <a:endParaRPr lang="en-NZ"/>
        </a:p>
      </dgm:t>
    </dgm:pt>
    <dgm:pt modelId="{0A558D79-8DE3-4CBB-BD85-DD33A2A62568}" type="sibTrans" cxnId="{E7BE3A56-9002-4DA5-A80B-76AD58133CF1}">
      <dgm:prSet/>
      <dgm:spPr/>
      <dgm:t>
        <a:bodyPr/>
        <a:lstStyle/>
        <a:p>
          <a:endParaRPr lang="en-NZ"/>
        </a:p>
      </dgm:t>
    </dgm:pt>
    <dgm:pt modelId="{4475A8A9-40C2-4266-B6A1-DBDA01A20386}">
      <dgm:prSet phldrT="[Text]"/>
      <dgm:spPr/>
      <dgm:t>
        <a:bodyPr lIns="108000" tIns="72000" rIns="108000" bIns="72000" anchor="ctr" anchorCtr="0"/>
        <a:lstStyle/>
        <a:p>
          <a:r>
            <a:rPr lang="en-NZ"/>
            <a:t>When is additional capacity required to meet growth?</a:t>
          </a:r>
        </a:p>
      </dgm:t>
    </dgm:pt>
    <dgm:pt modelId="{E22097C8-7634-4F95-B0A3-F573EB08326A}" type="parTrans" cxnId="{385C72BE-6105-4899-BDAA-C179FB647E38}">
      <dgm:prSet/>
      <dgm:spPr/>
      <dgm:t>
        <a:bodyPr/>
        <a:lstStyle/>
        <a:p>
          <a:endParaRPr lang="en-NZ"/>
        </a:p>
      </dgm:t>
    </dgm:pt>
    <dgm:pt modelId="{828817E0-7C9B-40FB-BC8B-8D9CA4B35A75}" type="sibTrans" cxnId="{385C72BE-6105-4899-BDAA-C179FB647E38}">
      <dgm:prSet/>
      <dgm:spPr/>
      <dgm:t>
        <a:bodyPr/>
        <a:lstStyle/>
        <a:p>
          <a:endParaRPr lang="en-NZ"/>
        </a:p>
      </dgm:t>
    </dgm:pt>
    <dgm:pt modelId="{0F9AF889-DAD9-448A-BEA9-59683FA8BB2C}">
      <dgm:prSet phldrT="[Text]"/>
      <dgm:spPr/>
      <dgm:t>
        <a:bodyPr lIns="108000" tIns="72000" rIns="108000" bIns="72000" anchor="ctr" anchorCtr="0"/>
        <a:lstStyle/>
        <a:p>
          <a:pPr>
            <a:buFontTx/>
            <a:buChar char="‒"/>
          </a:pPr>
          <a:r>
            <a:rPr lang="en-NZ"/>
            <a:t>And how much is needed?</a:t>
          </a:r>
        </a:p>
      </dgm:t>
    </dgm:pt>
    <dgm:pt modelId="{B5C49E43-B919-4E83-8322-C27559741FF9}" type="parTrans" cxnId="{0477FFD1-8947-4D49-B25D-94B77D642E77}">
      <dgm:prSet/>
      <dgm:spPr/>
      <dgm:t>
        <a:bodyPr/>
        <a:lstStyle/>
        <a:p>
          <a:endParaRPr lang="en-NZ"/>
        </a:p>
      </dgm:t>
    </dgm:pt>
    <dgm:pt modelId="{81D6244E-4107-4702-8CAC-9B9AD77E8739}" type="sibTrans" cxnId="{0477FFD1-8947-4D49-B25D-94B77D642E77}">
      <dgm:prSet/>
      <dgm:spPr/>
      <dgm:t>
        <a:bodyPr/>
        <a:lstStyle/>
        <a:p>
          <a:endParaRPr lang="en-NZ"/>
        </a:p>
      </dgm:t>
    </dgm:pt>
    <dgm:pt modelId="{8748D838-7DEB-481B-9744-3D31AF155D73}">
      <dgm:prSet/>
      <dgm:spPr/>
      <dgm:t>
        <a:bodyPr lIns="108000" tIns="72000" rIns="108000" bIns="72000" anchor="ctr" anchorCtr="0"/>
        <a:lstStyle/>
        <a:p>
          <a:r>
            <a:rPr lang="en-NZ"/>
            <a:t>Adaptive pathway planning</a:t>
          </a:r>
        </a:p>
      </dgm:t>
    </dgm:pt>
    <dgm:pt modelId="{93E44D9E-5683-4329-9952-6DCE6AD0CFEE}" type="parTrans" cxnId="{7687ED12-9CDB-4A1E-9D7C-7660ED976A2B}">
      <dgm:prSet/>
      <dgm:spPr/>
      <dgm:t>
        <a:bodyPr/>
        <a:lstStyle/>
        <a:p>
          <a:endParaRPr lang="en-NZ"/>
        </a:p>
      </dgm:t>
    </dgm:pt>
    <dgm:pt modelId="{18EA4573-CF11-4128-B5D2-B6F02F939483}" type="sibTrans" cxnId="{7687ED12-9CDB-4A1E-9D7C-7660ED976A2B}">
      <dgm:prSet/>
      <dgm:spPr/>
      <dgm:t>
        <a:bodyPr/>
        <a:lstStyle/>
        <a:p>
          <a:endParaRPr lang="en-NZ"/>
        </a:p>
      </dgm:t>
    </dgm:pt>
    <dgm:pt modelId="{2E40C1BD-4294-408F-BC9F-3FFC0536CBCF}">
      <dgm:prSet/>
      <dgm:spPr/>
      <dgm:t>
        <a:bodyPr lIns="108000" tIns="72000" rIns="108000" bIns="72000" anchor="ctr" anchorCtr="0"/>
        <a:lstStyle/>
        <a:p>
          <a:r>
            <a:rPr lang="en-NZ"/>
            <a:t>Reconfiguration of existing sources</a:t>
          </a:r>
        </a:p>
      </dgm:t>
    </dgm:pt>
    <dgm:pt modelId="{604D9389-2AE1-4DDE-A458-96876C317B10}" type="parTrans" cxnId="{7D0C3BF5-7E21-48B7-BE3C-5B2811D5CEC7}">
      <dgm:prSet/>
      <dgm:spPr/>
      <dgm:t>
        <a:bodyPr/>
        <a:lstStyle/>
        <a:p>
          <a:endParaRPr lang="en-NZ"/>
        </a:p>
      </dgm:t>
    </dgm:pt>
    <dgm:pt modelId="{E06A7A60-A972-4FFD-870F-C6FC9BB68462}" type="sibTrans" cxnId="{7D0C3BF5-7E21-48B7-BE3C-5B2811D5CEC7}">
      <dgm:prSet/>
      <dgm:spPr/>
      <dgm:t>
        <a:bodyPr/>
        <a:lstStyle/>
        <a:p>
          <a:endParaRPr lang="en-NZ"/>
        </a:p>
      </dgm:t>
    </dgm:pt>
    <dgm:pt modelId="{EC1819C4-9BB8-4E4B-ABEE-19FC3BB643FF}">
      <dgm:prSet/>
      <dgm:spPr/>
      <dgm:t>
        <a:bodyPr lIns="108000" tIns="108000" rIns="108000" bIns="108000" anchor="ctr" anchorCtr="0"/>
        <a:lstStyle/>
        <a:p>
          <a:endParaRPr lang="en-NZ"/>
        </a:p>
      </dgm:t>
    </dgm:pt>
    <dgm:pt modelId="{FF5BE627-43BB-4D8E-A5F2-9C178DD3D6C1}" type="parTrans" cxnId="{6A8B0D0D-AF55-401A-AE40-9A7045D7481F}">
      <dgm:prSet/>
      <dgm:spPr/>
      <dgm:t>
        <a:bodyPr/>
        <a:lstStyle/>
        <a:p>
          <a:endParaRPr lang="en-NZ"/>
        </a:p>
      </dgm:t>
    </dgm:pt>
    <dgm:pt modelId="{EFB94267-09F2-4CFB-930E-EE7BD9C2AA79}" type="sibTrans" cxnId="{6A8B0D0D-AF55-401A-AE40-9A7045D7481F}">
      <dgm:prSet/>
      <dgm:spPr/>
      <dgm:t>
        <a:bodyPr/>
        <a:lstStyle/>
        <a:p>
          <a:endParaRPr lang="en-NZ"/>
        </a:p>
      </dgm:t>
    </dgm:pt>
    <dgm:pt modelId="{4010AB1C-5F88-4B49-B3D8-4681FDB9B691}">
      <dgm:prSet/>
      <dgm:spPr/>
      <dgm:t>
        <a:bodyPr lIns="108000" tIns="108000" rIns="108000" bIns="108000" anchor="ctr" anchorCtr="0"/>
        <a:lstStyle/>
        <a:p>
          <a:r>
            <a:rPr lang="en-NZ"/>
            <a:t>Capture climate change </a:t>
          </a:r>
          <a:r>
            <a:rPr lang="en-NZ" b="1"/>
            <a:t>impacts</a:t>
          </a:r>
          <a:r>
            <a:rPr lang="en-NZ"/>
            <a:t> and </a:t>
          </a:r>
          <a:r>
            <a:rPr lang="en-NZ" b="1"/>
            <a:t>uncertainties</a:t>
          </a:r>
          <a:r>
            <a:rPr lang="en-NZ"/>
            <a:t> within:</a:t>
          </a:r>
        </a:p>
      </dgm:t>
    </dgm:pt>
    <dgm:pt modelId="{B1ACA764-B3C1-4FD9-BC77-44F03757D7ED}" type="parTrans" cxnId="{EA04793C-E0D9-4DE9-9F12-31AFFE5B35D8}">
      <dgm:prSet/>
      <dgm:spPr/>
      <dgm:t>
        <a:bodyPr/>
        <a:lstStyle/>
        <a:p>
          <a:endParaRPr lang="en-NZ"/>
        </a:p>
      </dgm:t>
    </dgm:pt>
    <dgm:pt modelId="{DB2C1CC1-A2B4-4EB4-AF71-6BCD46C047E8}" type="sibTrans" cxnId="{EA04793C-E0D9-4DE9-9F12-31AFFE5B35D8}">
      <dgm:prSet/>
      <dgm:spPr/>
      <dgm:t>
        <a:bodyPr/>
        <a:lstStyle/>
        <a:p>
          <a:endParaRPr lang="en-NZ"/>
        </a:p>
      </dgm:t>
    </dgm:pt>
    <dgm:pt modelId="{D07D7262-FFDC-4360-9F55-A58BDAF79A62}">
      <dgm:prSet/>
      <dgm:spPr/>
      <dgm:t>
        <a:bodyPr lIns="108000" tIns="108000" rIns="108000" bIns="108000" anchor="ctr" anchorCtr="0"/>
        <a:lstStyle/>
        <a:p>
          <a:pPr>
            <a:buFontTx/>
            <a:buChar char="‒"/>
          </a:pPr>
          <a:r>
            <a:rPr lang="en-NZ"/>
            <a:t>Supply vs demand balance</a:t>
          </a:r>
        </a:p>
      </dgm:t>
    </dgm:pt>
    <dgm:pt modelId="{34CCCE74-3504-41A8-9B21-074077D7F933}" type="sibTrans" cxnId="{B18C9E93-D3E6-4BF1-B8AE-03B9417867D1}">
      <dgm:prSet/>
      <dgm:spPr/>
      <dgm:t>
        <a:bodyPr/>
        <a:lstStyle/>
        <a:p>
          <a:endParaRPr lang="en-NZ"/>
        </a:p>
      </dgm:t>
    </dgm:pt>
    <dgm:pt modelId="{CF3AA9AA-B5A3-4D93-B87B-826E9D32115C}" type="parTrans" cxnId="{B18C9E93-D3E6-4BF1-B8AE-03B9417867D1}">
      <dgm:prSet/>
      <dgm:spPr/>
      <dgm:t>
        <a:bodyPr/>
        <a:lstStyle/>
        <a:p>
          <a:endParaRPr lang="en-NZ"/>
        </a:p>
      </dgm:t>
    </dgm:pt>
    <dgm:pt modelId="{6A22F67B-7545-430A-BF21-4605680C7931}">
      <dgm:prSet/>
      <dgm:spPr/>
      <dgm:t>
        <a:bodyPr lIns="108000" tIns="108000" rIns="108000" bIns="108000" anchor="ctr" anchorCtr="0"/>
        <a:lstStyle/>
        <a:p>
          <a:pPr>
            <a:buFontTx/>
            <a:buChar char="‒"/>
          </a:pPr>
          <a:r>
            <a:rPr lang="en-NZ"/>
            <a:t>Headroom</a:t>
          </a:r>
        </a:p>
      </dgm:t>
    </dgm:pt>
    <dgm:pt modelId="{DD90763B-AD68-4E3F-8F9B-C638B3CE2AFC}" type="sibTrans" cxnId="{0FB1C5C3-B02A-4E0D-8F4C-08642639559C}">
      <dgm:prSet/>
      <dgm:spPr/>
      <dgm:t>
        <a:bodyPr/>
        <a:lstStyle/>
        <a:p>
          <a:endParaRPr lang="en-NZ"/>
        </a:p>
      </dgm:t>
    </dgm:pt>
    <dgm:pt modelId="{4C3CFE0A-11F0-4995-A4BC-810C5DB12F32}" type="parTrans" cxnId="{0FB1C5C3-B02A-4E0D-8F4C-08642639559C}">
      <dgm:prSet/>
      <dgm:spPr/>
      <dgm:t>
        <a:bodyPr/>
        <a:lstStyle/>
        <a:p>
          <a:endParaRPr lang="en-NZ"/>
        </a:p>
      </dgm:t>
    </dgm:pt>
    <dgm:pt modelId="{33899A39-F90E-4D20-81D5-78FB36ECF9DC}">
      <dgm:prSet/>
      <dgm:spPr/>
      <dgm:t>
        <a:bodyPr lIns="108000" tIns="72000" rIns="108000" bIns="72000" anchor="ctr" anchorCtr="0"/>
        <a:lstStyle/>
        <a:p>
          <a:pPr>
            <a:buFontTx/>
            <a:buChar char="‒"/>
          </a:pPr>
          <a:r>
            <a:rPr lang="en-NZ"/>
            <a:t>e.g. Onehunga Aquifer</a:t>
          </a:r>
        </a:p>
      </dgm:t>
    </dgm:pt>
    <dgm:pt modelId="{8CEDB7CC-9987-4823-BB59-787C74690BD4}" type="parTrans" cxnId="{FA2384CF-5A06-42A6-A081-078D984262B2}">
      <dgm:prSet/>
      <dgm:spPr/>
      <dgm:t>
        <a:bodyPr/>
        <a:lstStyle/>
        <a:p>
          <a:endParaRPr lang="en-NZ"/>
        </a:p>
      </dgm:t>
    </dgm:pt>
    <dgm:pt modelId="{5ABB3851-773D-4DCA-876A-DCF7D0169B65}" type="sibTrans" cxnId="{FA2384CF-5A06-42A6-A081-078D984262B2}">
      <dgm:prSet/>
      <dgm:spPr/>
      <dgm:t>
        <a:bodyPr/>
        <a:lstStyle/>
        <a:p>
          <a:endParaRPr lang="en-NZ"/>
        </a:p>
      </dgm:t>
    </dgm:pt>
    <dgm:pt modelId="{023AC617-2AD4-40A7-A521-6A18EAECA070}" type="pres">
      <dgm:prSet presAssocID="{BA8F6BAC-F1DB-4631-9FD6-14E69A73CFC5}" presName="Name0" presStyleCnt="0">
        <dgm:presLayoutVars>
          <dgm:dir/>
          <dgm:animLvl val="lvl"/>
          <dgm:resizeHandles val="exact"/>
        </dgm:presLayoutVars>
      </dgm:prSet>
      <dgm:spPr/>
    </dgm:pt>
    <dgm:pt modelId="{0F6D765A-A4DA-4D4B-B12D-B4468048BA8B}" type="pres">
      <dgm:prSet presAssocID="{BA8F6BAC-F1DB-4631-9FD6-14E69A73CFC5}" presName="tSp" presStyleCnt="0"/>
      <dgm:spPr/>
    </dgm:pt>
    <dgm:pt modelId="{BBC80D5F-C6CA-4E0E-88C7-3F16FAD23E42}" type="pres">
      <dgm:prSet presAssocID="{BA8F6BAC-F1DB-4631-9FD6-14E69A73CFC5}" presName="bSp" presStyleCnt="0"/>
      <dgm:spPr/>
    </dgm:pt>
    <dgm:pt modelId="{6B1609AA-B0D7-4D48-9D18-76FE1A3D5556}" type="pres">
      <dgm:prSet presAssocID="{BA8F6BAC-F1DB-4631-9FD6-14E69A73CFC5}" presName="process" presStyleCnt="0"/>
      <dgm:spPr/>
    </dgm:pt>
    <dgm:pt modelId="{80DD789E-9C97-4695-B436-067475979EC6}" type="pres">
      <dgm:prSet presAssocID="{8A6CA119-FAC6-4E20-B382-98A530961063}" presName="composite1" presStyleCnt="0"/>
      <dgm:spPr/>
    </dgm:pt>
    <dgm:pt modelId="{E4E5AE45-21BA-4B6D-B001-2FDE00A86BB4}" type="pres">
      <dgm:prSet presAssocID="{8A6CA119-FAC6-4E20-B382-98A530961063}" presName="dummyNode1" presStyleLbl="node1" presStyleIdx="0" presStyleCnt="2"/>
      <dgm:spPr/>
    </dgm:pt>
    <dgm:pt modelId="{9E010478-80CB-4310-BBD5-62C3436FCF7F}" type="pres">
      <dgm:prSet presAssocID="{8A6CA119-FAC6-4E20-B382-98A530961063}" presName="childNode1" presStyleLbl="bgAcc1" presStyleIdx="0" presStyleCnt="2" custScaleX="113385">
        <dgm:presLayoutVars>
          <dgm:bulletEnabled val="1"/>
        </dgm:presLayoutVars>
      </dgm:prSet>
      <dgm:spPr/>
    </dgm:pt>
    <dgm:pt modelId="{1EFB529B-0950-43B4-AC15-8524F06CAD65}" type="pres">
      <dgm:prSet presAssocID="{8A6CA119-FAC6-4E20-B382-98A530961063}" presName="childNode1tx" presStyleLbl="bgAcc1" presStyleIdx="0" presStyleCnt="2">
        <dgm:presLayoutVars>
          <dgm:bulletEnabled val="1"/>
        </dgm:presLayoutVars>
      </dgm:prSet>
      <dgm:spPr/>
    </dgm:pt>
    <dgm:pt modelId="{B208F038-6278-4D4C-AD60-D70F1D687C5A}" type="pres">
      <dgm:prSet presAssocID="{8A6CA119-FAC6-4E20-B382-98A530961063}" presName="parentNode1" presStyleLbl="node1" presStyleIdx="0" presStyleCnt="2">
        <dgm:presLayoutVars>
          <dgm:chMax val="1"/>
          <dgm:bulletEnabled val="1"/>
        </dgm:presLayoutVars>
      </dgm:prSet>
      <dgm:spPr/>
    </dgm:pt>
    <dgm:pt modelId="{01B0163D-547B-4C38-A695-08B70DB5F01A}" type="pres">
      <dgm:prSet presAssocID="{8A6CA119-FAC6-4E20-B382-98A530961063}" presName="connSite1" presStyleCnt="0"/>
      <dgm:spPr/>
    </dgm:pt>
    <dgm:pt modelId="{B136E2DA-1EA5-41A8-8F5F-079BEC54B33B}" type="pres">
      <dgm:prSet presAssocID="{A4522C26-432C-4B64-ABBE-5647A4B19824}" presName="Name9" presStyleLbl="sibTrans2D1" presStyleIdx="0" presStyleCnt="1" custLinFactNeighborY="-8020"/>
      <dgm:spPr/>
    </dgm:pt>
    <dgm:pt modelId="{694CB1E4-1ACE-41DB-BBD7-AD4EB8B57519}" type="pres">
      <dgm:prSet presAssocID="{5A69AE87-2A6A-4E13-8C0C-5955A6925AE2}" presName="composite2" presStyleCnt="0"/>
      <dgm:spPr/>
    </dgm:pt>
    <dgm:pt modelId="{DE36E2B6-C438-46FC-B272-5DBAA8012F3A}" type="pres">
      <dgm:prSet presAssocID="{5A69AE87-2A6A-4E13-8C0C-5955A6925AE2}" presName="dummyNode2" presStyleLbl="node1" presStyleIdx="0" presStyleCnt="2"/>
      <dgm:spPr/>
    </dgm:pt>
    <dgm:pt modelId="{A7B3FD27-6C02-4E5D-8314-E19D04A8D1A1}" type="pres">
      <dgm:prSet presAssocID="{5A69AE87-2A6A-4E13-8C0C-5955A6925AE2}" presName="childNode2" presStyleLbl="bgAcc1" presStyleIdx="1" presStyleCnt="2" custScaleX="170663">
        <dgm:presLayoutVars>
          <dgm:bulletEnabled val="1"/>
        </dgm:presLayoutVars>
      </dgm:prSet>
      <dgm:spPr/>
    </dgm:pt>
    <dgm:pt modelId="{52A7D217-8053-440F-BA1F-13055FC55E4D}" type="pres">
      <dgm:prSet presAssocID="{5A69AE87-2A6A-4E13-8C0C-5955A6925AE2}" presName="childNode2tx" presStyleLbl="bgAcc1" presStyleIdx="1" presStyleCnt="2">
        <dgm:presLayoutVars>
          <dgm:bulletEnabled val="1"/>
        </dgm:presLayoutVars>
      </dgm:prSet>
      <dgm:spPr/>
    </dgm:pt>
    <dgm:pt modelId="{E6B5D7A2-DA29-4797-BD82-C04EFD2738B8}" type="pres">
      <dgm:prSet presAssocID="{5A69AE87-2A6A-4E13-8C0C-5955A6925AE2}" presName="parentNode2" presStyleLbl="node1" presStyleIdx="1" presStyleCnt="2">
        <dgm:presLayoutVars>
          <dgm:chMax val="0"/>
          <dgm:bulletEnabled val="1"/>
        </dgm:presLayoutVars>
      </dgm:prSet>
      <dgm:spPr/>
    </dgm:pt>
    <dgm:pt modelId="{D613C4AA-2189-4A03-A8D7-111EA356AD2B}" type="pres">
      <dgm:prSet presAssocID="{5A69AE87-2A6A-4E13-8C0C-5955A6925AE2}" presName="connSite2" presStyleCnt="0"/>
      <dgm:spPr/>
    </dgm:pt>
  </dgm:ptLst>
  <dgm:cxnLst>
    <dgm:cxn modelId="{11F00D06-4FFA-4556-92D9-432C513091B4}" type="presOf" srcId="{0F9AF889-DAD9-448A-BEA9-59683FA8BB2C}" destId="{52A7D217-8053-440F-BA1F-13055FC55E4D}" srcOrd="1" destOrd="1" presId="urn:microsoft.com/office/officeart/2005/8/layout/hProcess4"/>
    <dgm:cxn modelId="{6A8B0D0D-AF55-401A-AE40-9A7045D7481F}" srcId="{8A6CA119-FAC6-4E20-B382-98A530961063}" destId="{EC1819C4-9BB8-4E4B-ABEE-19FC3BB643FF}" srcOrd="1" destOrd="0" parTransId="{FF5BE627-43BB-4D8E-A5F2-9C178DD3D6C1}" sibTransId="{EFB94267-09F2-4CFB-930E-EE7BD9C2AA79}"/>
    <dgm:cxn modelId="{9A774B0F-EAEA-42F3-B950-200465B8B55F}" type="presOf" srcId="{EC1819C4-9BB8-4E4B-ABEE-19FC3BB643FF}" destId="{9E010478-80CB-4310-BBD5-62C3436FCF7F}" srcOrd="0" destOrd="3" presId="urn:microsoft.com/office/officeart/2005/8/layout/hProcess4"/>
    <dgm:cxn modelId="{7687ED12-9CDB-4A1E-9D7C-7660ED976A2B}" srcId="{5A69AE87-2A6A-4E13-8C0C-5955A6925AE2}" destId="{8748D838-7DEB-481B-9744-3D31AF155D73}" srcOrd="1" destOrd="0" parTransId="{93E44D9E-5683-4329-9952-6DCE6AD0CFEE}" sibTransId="{18EA4573-CF11-4128-B5D2-B6F02F939483}"/>
    <dgm:cxn modelId="{D22AB014-8AC1-4F79-BC47-B66BC9EF3C3D}" type="presOf" srcId="{4010AB1C-5F88-4B49-B3D8-4681FDB9B691}" destId="{9E010478-80CB-4310-BBD5-62C3436FCF7F}" srcOrd="0" destOrd="0" presId="urn:microsoft.com/office/officeart/2005/8/layout/hProcess4"/>
    <dgm:cxn modelId="{1EF9E519-B2D7-4D77-8AC6-8583F6E91967}" type="presOf" srcId="{2E40C1BD-4294-408F-BC9F-3FFC0536CBCF}" destId="{A7B3FD27-6C02-4E5D-8314-E19D04A8D1A1}" srcOrd="0" destOrd="3" presId="urn:microsoft.com/office/officeart/2005/8/layout/hProcess4"/>
    <dgm:cxn modelId="{D9E4DD32-0192-4338-BA19-E796DC756806}" type="presOf" srcId="{D07D7262-FFDC-4360-9F55-A58BDAF79A62}" destId="{9E010478-80CB-4310-BBD5-62C3436FCF7F}" srcOrd="0" destOrd="2" presId="urn:microsoft.com/office/officeart/2005/8/layout/hProcess4"/>
    <dgm:cxn modelId="{EA04793C-E0D9-4DE9-9F12-31AFFE5B35D8}" srcId="{8A6CA119-FAC6-4E20-B382-98A530961063}" destId="{4010AB1C-5F88-4B49-B3D8-4681FDB9B691}" srcOrd="0" destOrd="0" parTransId="{B1ACA764-B3C1-4FD9-BC77-44F03757D7ED}" sibTransId="{DB2C1CC1-A2B4-4EB4-AF71-6BCD46C047E8}"/>
    <dgm:cxn modelId="{E7BE3A56-9002-4DA5-A80B-76AD58133CF1}" srcId="{BA8F6BAC-F1DB-4631-9FD6-14E69A73CFC5}" destId="{5A69AE87-2A6A-4E13-8C0C-5955A6925AE2}" srcOrd="1" destOrd="0" parTransId="{EFE67B09-9FD9-435D-B6FC-DE6CDFD0A669}" sibTransId="{0A558D79-8DE3-4CBB-BD85-DD33A2A62568}"/>
    <dgm:cxn modelId="{0732CD5A-BAC3-40B3-8915-A88618986F0D}" type="presOf" srcId="{33899A39-F90E-4D20-81D5-78FB36ECF9DC}" destId="{52A7D217-8053-440F-BA1F-13055FC55E4D}" srcOrd="1" destOrd="4" presId="urn:microsoft.com/office/officeart/2005/8/layout/hProcess4"/>
    <dgm:cxn modelId="{A95C3784-E66F-48AE-86B8-3480432BC236}" type="presOf" srcId="{8748D838-7DEB-481B-9744-3D31AF155D73}" destId="{52A7D217-8053-440F-BA1F-13055FC55E4D}" srcOrd="1" destOrd="2" presId="urn:microsoft.com/office/officeart/2005/8/layout/hProcess4"/>
    <dgm:cxn modelId="{ED30D084-6D91-4453-877E-81A9D8BE66CE}" type="presOf" srcId="{0F9AF889-DAD9-448A-BEA9-59683FA8BB2C}" destId="{A7B3FD27-6C02-4E5D-8314-E19D04A8D1A1}" srcOrd="0" destOrd="1" presId="urn:microsoft.com/office/officeart/2005/8/layout/hProcess4"/>
    <dgm:cxn modelId="{E08E1F86-E599-498F-B02B-A4D888FFB4B6}" type="presOf" srcId="{4475A8A9-40C2-4266-B6A1-DBDA01A20386}" destId="{A7B3FD27-6C02-4E5D-8314-E19D04A8D1A1}" srcOrd="0" destOrd="0" presId="urn:microsoft.com/office/officeart/2005/8/layout/hProcess4"/>
    <dgm:cxn modelId="{3B3C3A92-9DD1-4BAC-9A07-C6856417FF1A}" type="presOf" srcId="{BA8F6BAC-F1DB-4631-9FD6-14E69A73CFC5}" destId="{023AC617-2AD4-40A7-A521-6A18EAECA070}" srcOrd="0" destOrd="0" presId="urn:microsoft.com/office/officeart/2005/8/layout/hProcess4"/>
    <dgm:cxn modelId="{B18C9E93-D3E6-4BF1-B8AE-03B9417867D1}" srcId="{4010AB1C-5F88-4B49-B3D8-4681FDB9B691}" destId="{D07D7262-FFDC-4360-9F55-A58BDAF79A62}" srcOrd="1" destOrd="0" parTransId="{CF3AA9AA-B5A3-4D93-B87B-826E9D32115C}" sibTransId="{34CCCE74-3504-41A8-9B21-074077D7F933}"/>
    <dgm:cxn modelId="{E450E3AB-1E3A-4991-90C4-151868289B28}" type="presOf" srcId="{6A22F67B-7545-430A-BF21-4605680C7931}" destId="{1EFB529B-0950-43B4-AC15-8524F06CAD65}" srcOrd="1" destOrd="1" presId="urn:microsoft.com/office/officeart/2005/8/layout/hProcess4"/>
    <dgm:cxn modelId="{BC84A8BC-F8D2-4478-9B41-081958ADB538}" type="presOf" srcId="{4475A8A9-40C2-4266-B6A1-DBDA01A20386}" destId="{52A7D217-8053-440F-BA1F-13055FC55E4D}" srcOrd="1" destOrd="0" presId="urn:microsoft.com/office/officeart/2005/8/layout/hProcess4"/>
    <dgm:cxn modelId="{385C72BE-6105-4899-BDAA-C179FB647E38}" srcId="{5A69AE87-2A6A-4E13-8C0C-5955A6925AE2}" destId="{4475A8A9-40C2-4266-B6A1-DBDA01A20386}" srcOrd="0" destOrd="0" parTransId="{E22097C8-7634-4F95-B0A3-F573EB08326A}" sibTransId="{828817E0-7C9B-40FB-BC8B-8D9CA4B35A75}"/>
    <dgm:cxn modelId="{2A833AC3-FC01-4822-B189-9B52C9C6F30F}" type="presOf" srcId="{A4522C26-432C-4B64-ABBE-5647A4B19824}" destId="{B136E2DA-1EA5-41A8-8F5F-079BEC54B33B}" srcOrd="0" destOrd="0" presId="urn:microsoft.com/office/officeart/2005/8/layout/hProcess4"/>
    <dgm:cxn modelId="{0FB1C5C3-B02A-4E0D-8F4C-08642639559C}" srcId="{4010AB1C-5F88-4B49-B3D8-4681FDB9B691}" destId="{6A22F67B-7545-430A-BF21-4605680C7931}" srcOrd="0" destOrd="0" parTransId="{4C3CFE0A-11F0-4995-A4BC-810C5DB12F32}" sibTransId="{DD90763B-AD68-4E3F-8F9B-C638B3CE2AFC}"/>
    <dgm:cxn modelId="{BFFDABC4-B84B-4231-95B7-37AC3AB3E3FE}" srcId="{BA8F6BAC-F1DB-4631-9FD6-14E69A73CFC5}" destId="{8A6CA119-FAC6-4E20-B382-98A530961063}" srcOrd="0" destOrd="0" parTransId="{FF1CD3B9-5FE0-448E-98A3-0F00A41A2BD7}" sibTransId="{A4522C26-432C-4B64-ABBE-5647A4B19824}"/>
    <dgm:cxn modelId="{FF521FC6-CB3D-4195-B2AD-943C617343B9}" type="presOf" srcId="{EC1819C4-9BB8-4E4B-ABEE-19FC3BB643FF}" destId="{1EFB529B-0950-43B4-AC15-8524F06CAD65}" srcOrd="1" destOrd="3" presId="urn:microsoft.com/office/officeart/2005/8/layout/hProcess4"/>
    <dgm:cxn modelId="{2F8EEDCE-60CC-4E53-BC61-02117671CE14}" type="presOf" srcId="{5A69AE87-2A6A-4E13-8C0C-5955A6925AE2}" destId="{E6B5D7A2-DA29-4797-BD82-C04EFD2738B8}" srcOrd="0" destOrd="0" presId="urn:microsoft.com/office/officeart/2005/8/layout/hProcess4"/>
    <dgm:cxn modelId="{FA2384CF-5A06-42A6-A081-078D984262B2}" srcId="{2E40C1BD-4294-408F-BC9F-3FFC0536CBCF}" destId="{33899A39-F90E-4D20-81D5-78FB36ECF9DC}" srcOrd="0" destOrd="0" parTransId="{8CEDB7CC-9987-4823-BB59-787C74690BD4}" sibTransId="{5ABB3851-773D-4DCA-876A-DCF7D0169B65}"/>
    <dgm:cxn modelId="{0477FFD1-8947-4D49-B25D-94B77D642E77}" srcId="{4475A8A9-40C2-4266-B6A1-DBDA01A20386}" destId="{0F9AF889-DAD9-448A-BEA9-59683FA8BB2C}" srcOrd="0" destOrd="0" parTransId="{B5C49E43-B919-4E83-8322-C27559741FF9}" sibTransId="{81D6244E-4107-4702-8CAC-9B9AD77E8739}"/>
    <dgm:cxn modelId="{00B0FDD2-8CCE-4AF9-A4F8-BA816C8C6A32}" type="presOf" srcId="{D07D7262-FFDC-4360-9F55-A58BDAF79A62}" destId="{1EFB529B-0950-43B4-AC15-8524F06CAD65}" srcOrd="1" destOrd="2" presId="urn:microsoft.com/office/officeart/2005/8/layout/hProcess4"/>
    <dgm:cxn modelId="{398FE5D4-5648-4B7B-9C2C-1190413F2E77}" type="presOf" srcId="{4010AB1C-5F88-4B49-B3D8-4681FDB9B691}" destId="{1EFB529B-0950-43B4-AC15-8524F06CAD65}" srcOrd="1" destOrd="0" presId="urn:microsoft.com/office/officeart/2005/8/layout/hProcess4"/>
    <dgm:cxn modelId="{D5194DD7-387F-46E0-823A-12C636E5474B}" type="presOf" srcId="{2E40C1BD-4294-408F-BC9F-3FFC0536CBCF}" destId="{52A7D217-8053-440F-BA1F-13055FC55E4D}" srcOrd="1" destOrd="3" presId="urn:microsoft.com/office/officeart/2005/8/layout/hProcess4"/>
    <dgm:cxn modelId="{335EDEE1-EA83-410E-9FA0-2D9442377B1C}" type="presOf" srcId="{8748D838-7DEB-481B-9744-3D31AF155D73}" destId="{A7B3FD27-6C02-4E5D-8314-E19D04A8D1A1}" srcOrd="0" destOrd="2" presId="urn:microsoft.com/office/officeart/2005/8/layout/hProcess4"/>
    <dgm:cxn modelId="{8B74FDE9-9E6F-4DCD-9B33-3D4C9AA7070B}" type="presOf" srcId="{33899A39-F90E-4D20-81D5-78FB36ECF9DC}" destId="{A7B3FD27-6C02-4E5D-8314-E19D04A8D1A1}" srcOrd="0" destOrd="4" presId="urn:microsoft.com/office/officeart/2005/8/layout/hProcess4"/>
    <dgm:cxn modelId="{7D0C3BF5-7E21-48B7-BE3C-5B2811D5CEC7}" srcId="{5A69AE87-2A6A-4E13-8C0C-5955A6925AE2}" destId="{2E40C1BD-4294-408F-BC9F-3FFC0536CBCF}" srcOrd="2" destOrd="0" parTransId="{604D9389-2AE1-4DDE-A458-96876C317B10}" sibTransId="{E06A7A60-A972-4FFD-870F-C6FC9BB68462}"/>
    <dgm:cxn modelId="{F52CD6F5-213D-47C6-9FBF-5F68D1FF78DC}" type="presOf" srcId="{8A6CA119-FAC6-4E20-B382-98A530961063}" destId="{B208F038-6278-4D4C-AD60-D70F1D687C5A}" srcOrd="0" destOrd="0" presId="urn:microsoft.com/office/officeart/2005/8/layout/hProcess4"/>
    <dgm:cxn modelId="{CEF64AFF-2D33-483E-AEFF-13F6334F67DC}" type="presOf" srcId="{6A22F67B-7545-430A-BF21-4605680C7931}" destId="{9E010478-80CB-4310-BBD5-62C3436FCF7F}" srcOrd="0" destOrd="1" presId="urn:microsoft.com/office/officeart/2005/8/layout/hProcess4"/>
    <dgm:cxn modelId="{0072AAD0-F4E8-48B6-9124-1FE2D3D5098A}" type="presParOf" srcId="{023AC617-2AD4-40A7-A521-6A18EAECA070}" destId="{0F6D765A-A4DA-4D4B-B12D-B4468048BA8B}" srcOrd="0" destOrd="0" presId="urn:microsoft.com/office/officeart/2005/8/layout/hProcess4"/>
    <dgm:cxn modelId="{4908E85A-F1FC-4AAB-9EFC-51C17666C0F1}" type="presParOf" srcId="{023AC617-2AD4-40A7-A521-6A18EAECA070}" destId="{BBC80D5F-C6CA-4E0E-88C7-3F16FAD23E42}" srcOrd="1" destOrd="0" presId="urn:microsoft.com/office/officeart/2005/8/layout/hProcess4"/>
    <dgm:cxn modelId="{FAC35C38-4073-4844-86FB-B573550C8EE8}" type="presParOf" srcId="{023AC617-2AD4-40A7-A521-6A18EAECA070}" destId="{6B1609AA-B0D7-4D48-9D18-76FE1A3D5556}" srcOrd="2" destOrd="0" presId="urn:microsoft.com/office/officeart/2005/8/layout/hProcess4"/>
    <dgm:cxn modelId="{32B9AEE4-45B0-4281-B15D-773D01CA32E0}" type="presParOf" srcId="{6B1609AA-B0D7-4D48-9D18-76FE1A3D5556}" destId="{80DD789E-9C97-4695-B436-067475979EC6}" srcOrd="0" destOrd="0" presId="urn:microsoft.com/office/officeart/2005/8/layout/hProcess4"/>
    <dgm:cxn modelId="{6D3B0AA0-943F-4C91-8900-FEFE8F45259D}" type="presParOf" srcId="{80DD789E-9C97-4695-B436-067475979EC6}" destId="{E4E5AE45-21BA-4B6D-B001-2FDE00A86BB4}" srcOrd="0" destOrd="0" presId="urn:microsoft.com/office/officeart/2005/8/layout/hProcess4"/>
    <dgm:cxn modelId="{3CEC066F-2C66-43AB-8C48-C2C835D53072}" type="presParOf" srcId="{80DD789E-9C97-4695-B436-067475979EC6}" destId="{9E010478-80CB-4310-BBD5-62C3436FCF7F}" srcOrd="1" destOrd="0" presId="urn:microsoft.com/office/officeart/2005/8/layout/hProcess4"/>
    <dgm:cxn modelId="{34795187-B03B-4196-B571-47F947F269FB}" type="presParOf" srcId="{80DD789E-9C97-4695-B436-067475979EC6}" destId="{1EFB529B-0950-43B4-AC15-8524F06CAD65}" srcOrd="2" destOrd="0" presId="urn:microsoft.com/office/officeart/2005/8/layout/hProcess4"/>
    <dgm:cxn modelId="{2B1B6E51-F6B0-4079-93A6-39C31022545A}" type="presParOf" srcId="{80DD789E-9C97-4695-B436-067475979EC6}" destId="{B208F038-6278-4D4C-AD60-D70F1D687C5A}" srcOrd="3" destOrd="0" presId="urn:microsoft.com/office/officeart/2005/8/layout/hProcess4"/>
    <dgm:cxn modelId="{940F69C4-6090-4B97-8149-6FEE6D75721D}" type="presParOf" srcId="{80DD789E-9C97-4695-B436-067475979EC6}" destId="{01B0163D-547B-4C38-A695-08B70DB5F01A}" srcOrd="4" destOrd="0" presId="urn:microsoft.com/office/officeart/2005/8/layout/hProcess4"/>
    <dgm:cxn modelId="{D59FBE6A-9768-42C6-AEE5-A00399966B31}" type="presParOf" srcId="{6B1609AA-B0D7-4D48-9D18-76FE1A3D5556}" destId="{B136E2DA-1EA5-41A8-8F5F-079BEC54B33B}" srcOrd="1" destOrd="0" presId="urn:microsoft.com/office/officeart/2005/8/layout/hProcess4"/>
    <dgm:cxn modelId="{F5A469C8-1807-4834-91E3-108B5D672260}" type="presParOf" srcId="{6B1609AA-B0D7-4D48-9D18-76FE1A3D5556}" destId="{694CB1E4-1ACE-41DB-BBD7-AD4EB8B57519}" srcOrd="2" destOrd="0" presId="urn:microsoft.com/office/officeart/2005/8/layout/hProcess4"/>
    <dgm:cxn modelId="{42EA7436-3EAB-4CF0-BCC6-06A16DE02328}" type="presParOf" srcId="{694CB1E4-1ACE-41DB-BBD7-AD4EB8B57519}" destId="{DE36E2B6-C438-46FC-B272-5DBAA8012F3A}" srcOrd="0" destOrd="0" presId="urn:microsoft.com/office/officeart/2005/8/layout/hProcess4"/>
    <dgm:cxn modelId="{C06D0894-5BC1-432B-9825-26718AF0E44E}" type="presParOf" srcId="{694CB1E4-1ACE-41DB-BBD7-AD4EB8B57519}" destId="{A7B3FD27-6C02-4E5D-8314-E19D04A8D1A1}" srcOrd="1" destOrd="0" presId="urn:microsoft.com/office/officeart/2005/8/layout/hProcess4"/>
    <dgm:cxn modelId="{CAD3FFF4-AE15-4D1A-86E1-A5676FC4FEFA}" type="presParOf" srcId="{694CB1E4-1ACE-41DB-BBD7-AD4EB8B57519}" destId="{52A7D217-8053-440F-BA1F-13055FC55E4D}" srcOrd="2" destOrd="0" presId="urn:microsoft.com/office/officeart/2005/8/layout/hProcess4"/>
    <dgm:cxn modelId="{1E99F936-F494-437D-9D3D-61C77DA507FF}" type="presParOf" srcId="{694CB1E4-1ACE-41DB-BBD7-AD4EB8B57519}" destId="{E6B5D7A2-DA29-4797-BD82-C04EFD2738B8}" srcOrd="3" destOrd="0" presId="urn:microsoft.com/office/officeart/2005/8/layout/hProcess4"/>
    <dgm:cxn modelId="{1C038181-0D72-49E0-8EDB-297B6A2F3C75}" type="presParOf" srcId="{694CB1E4-1ACE-41DB-BBD7-AD4EB8B57519}" destId="{D613C4AA-2189-4A03-A8D7-111EA356AD2B}"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99E0A-26B0-4292-88A2-8B64723C4546}">
      <dsp:nvSpPr>
        <dsp:cNvPr id="0" name=""/>
        <dsp:cNvSpPr/>
      </dsp:nvSpPr>
      <dsp:spPr>
        <a:xfrm>
          <a:off x="0" y="1398285"/>
          <a:ext cx="11391900" cy="1864380"/>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A0A90-B417-40B6-865F-FAFD45FF5D8E}">
      <dsp:nvSpPr>
        <dsp:cNvPr id="0" name=""/>
        <dsp:cNvSpPr/>
      </dsp:nvSpPr>
      <dsp:spPr>
        <a:xfrm>
          <a:off x="5131" y="0"/>
          <a:ext cx="2468059" cy="186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NZ" sz="2300" kern="1200"/>
            <a:t>Determine change in rainfall statistics for each future scenario</a:t>
          </a:r>
        </a:p>
      </dsp:txBody>
      <dsp:txXfrm>
        <a:off x="5131" y="0"/>
        <a:ext cx="2468059" cy="1864380"/>
      </dsp:txXfrm>
    </dsp:sp>
    <dsp:sp modelId="{E21E84F8-5DE3-4092-B955-2B4ED6D43ED7}">
      <dsp:nvSpPr>
        <dsp:cNvPr id="0" name=""/>
        <dsp:cNvSpPr/>
      </dsp:nvSpPr>
      <dsp:spPr>
        <a:xfrm>
          <a:off x="1006113" y="2097427"/>
          <a:ext cx="466095" cy="46609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AE1CE4-73D8-44C2-8F8C-BF426F59BA61}">
      <dsp:nvSpPr>
        <dsp:cNvPr id="0" name=""/>
        <dsp:cNvSpPr/>
      </dsp:nvSpPr>
      <dsp:spPr>
        <a:xfrm>
          <a:off x="2596593" y="2796570"/>
          <a:ext cx="2468059" cy="186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NZ" sz="2300" kern="1200"/>
            <a:t>Apply changes to baseline rainfall via distribution mapping</a:t>
          </a:r>
        </a:p>
      </dsp:txBody>
      <dsp:txXfrm>
        <a:off x="2596593" y="2796570"/>
        <a:ext cx="2468059" cy="1864380"/>
      </dsp:txXfrm>
    </dsp:sp>
    <dsp:sp modelId="{ADAF7178-490D-45EF-8C4A-858532DB2D54}">
      <dsp:nvSpPr>
        <dsp:cNvPr id="0" name=""/>
        <dsp:cNvSpPr/>
      </dsp:nvSpPr>
      <dsp:spPr>
        <a:xfrm>
          <a:off x="3597576" y="2097427"/>
          <a:ext cx="466095" cy="466095"/>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E7789E-1EBB-47BB-88F9-FABF84FC2AD1}">
      <dsp:nvSpPr>
        <dsp:cNvPr id="0" name=""/>
        <dsp:cNvSpPr/>
      </dsp:nvSpPr>
      <dsp:spPr>
        <a:xfrm>
          <a:off x="5188056" y="0"/>
          <a:ext cx="2468059" cy="186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NZ" sz="2300" kern="1200"/>
            <a:t>Stochastically extend each rainfall series</a:t>
          </a:r>
        </a:p>
      </dsp:txBody>
      <dsp:txXfrm>
        <a:off x="5188056" y="0"/>
        <a:ext cx="2468059" cy="1864380"/>
      </dsp:txXfrm>
    </dsp:sp>
    <dsp:sp modelId="{E7FFEECC-8FED-43AD-A647-9D762DCEDA6C}">
      <dsp:nvSpPr>
        <dsp:cNvPr id="0" name=""/>
        <dsp:cNvSpPr/>
      </dsp:nvSpPr>
      <dsp:spPr>
        <a:xfrm>
          <a:off x="6189038" y="2097427"/>
          <a:ext cx="466095" cy="466095"/>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03AE7-F666-43A3-A5F6-F9FC6C173A5B}">
      <dsp:nvSpPr>
        <dsp:cNvPr id="0" name=""/>
        <dsp:cNvSpPr/>
      </dsp:nvSpPr>
      <dsp:spPr>
        <a:xfrm>
          <a:off x="7779519" y="2796570"/>
          <a:ext cx="2468059" cy="186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NZ" sz="2300" kern="1200"/>
            <a:t>Model yield using ISMM</a:t>
          </a:r>
        </a:p>
      </dsp:txBody>
      <dsp:txXfrm>
        <a:off x="7779519" y="2796570"/>
        <a:ext cx="2468059" cy="1864380"/>
      </dsp:txXfrm>
    </dsp:sp>
    <dsp:sp modelId="{1AFE651D-E797-42C3-B209-674FEF2C3D07}">
      <dsp:nvSpPr>
        <dsp:cNvPr id="0" name=""/>
        <dsp:cNvSpPr/>
      </dsp:nvSpPr>
      <dsp:spPr>
        <a:xfrm>
          <a:off x="8780501" y="2097427"/>
          <a:ext cx="466095" cy="466095"/>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4A104-4314-4F52-9C2B-1A4788C2100E}">
      <dsp:nvSpPr>
        <dsp:cNvPr id="0" name=""/>
        <dsp:cNvSpPr/>
      </dsp:nvSpPr>
      <dsp:spPr>
        <a:xfrm>
          <a:off x="0" y="649220"/>
          <a:ext cx="2571273" cy="257127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NZ" sz="2300" kern="1200"/>
            <a:t>Range of possible futures – all equally likely</a:t>
          </a:r>
        </a:p>
      </dsp:txBody>
      <dsp:txXfrm>
        <a:off x="376554" y="1025774"/>
        <a:ext cx="1818165" cy="1818165"/>
      </dsp:txXfrm>
    </dsp:sp>
    <dsp:sp modelId="{89F19C7D-3CC7-4E23-9F4D-79DE7377B857}">
      <dsp:nvSpPr>
        <dsp:cNvPr id="0" name=""/>
        <dsp:cNvSpPr/>
      </dsp:nvSpPr>
      <dsp:spPr>
        <a:xfrm>
          <a:off x="2571273" y="649220"/>
          <a:ext cx="2571273" cy="2571273"/>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NZ" sz="2300" kern="1200"/>
            <a:t>Both emissions scenarios have similar range of outcomes</a:t>
          </a:r>
        </a:p>
      </dsp:txBody>
      <dsp:txXfrm>
        <a:off x="2947827" y="1025774"/>
        <a:ext cx="1818165" cy="1818165"/>
      </dsp:txXfrm>
    </dsp:sp>
    <dsp:sp modelId="{72D6F49B-CE78-4647-BB9F-19063C6883E9}">
      <dsp:nvSpPr>
        <dsp:cNvPr id="0" name=""/>
        <dsp:cNvSpPr/>
      </dsp:nvSpPr>
      <dsp:spPr>
        <a:xfrm>
          <a:off x="5142547" y="649220"/>
          <a:ext cx="2571273" cy="2571273"/>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NZ" sz="2300" kern="1200"/>
            <a:t>Yield reductions expected in next 20 years</a:t>
          </a:r>
        </a:p>
      </dsp:txBody>
      <dsp:txXfrm>
        <a:off x="5519101" y="1025774"/>
        <a:ext cx="1818165" cy="1818165"/>
      </dsp:txXfrm>
    </dsp:sp>
    <dsp:sp modelId="{2D5C22A3-A43C-4278-8699-C2AF05813CA7}">
      <dsp:nvSpPr>
        <dsp:cNvPr id="0" name=""/>
        <dsp:cNvSpPr/>
      </dsp:nvSpPr>
      <dsp:spPr>
        <a:xfrm>
          <a:off x="7713821" y="649220"/>
          <a:ext cx="2571273" cy="2571273"/>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NZ" sz="2300" kern="1200" dirty="0"/>
            <a:t>A first in NZ for climate change impact modelling</a:t>
          </a:r>
        </a:p>
      </dsp:txBody>
      <dsp:txXfrm>
        <a:off x="8090375" y="1025774"/>
        <a:ext cx="1818165" cy="18181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E99E1-5E7C-4FD5-BA65-3556AB654163}">
      <dsp:nvSpPr>
        <dsp:cNvPr id="0" name=""/>
        <dsp:cNvSpPr/>
      </dsp:nvSpPr>
      <dsp:spPr>
        <a:xfrm>
          <a:off x="8746692" y="1008519"/>
          <a:ext cx="2644240" cy="264437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040A9D-5615-40B1-961F-625E960E3E0C}">
      <dsp:nvSpPr>
        <dsp:cNvPr id="0" name=""/>
        <dsp:cNvSpPr/>
      </dsp:nvSpPr>
      <dsp:spPr>
        <a:xfrm>
          <a:off x="8835135" y="1096680"/>
          <a:ext cx="2468487" cy="2468053"/>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NZ" sz="2900" kern="1200"/>
            <a:t>Update with latest projections from UN</a:t>
          </a:r>
        </a:p>
      </dsp:txBody>
      <dsp:txXfrm>
        <a:off x="9187776" y="1449326"/>
        <a:ext cx="1763205" cy="1762762"/>
      </dsp:txXfrm>
    </dsp:sp>
    <dsp:sp modelId="{8DB1BA76-C8EC-4614-9FFF-CCEF5362F33A}">
      <dsp:nvSpPr>
        <dsp:cNvPr id="0" name=""/>
        <dsp:cNvSpPr/>
      </dsp:nvSpPr>
      <dsp:spPr>
        <a:xfrm rot="2700000">
          <a:off x="6002646" y="1008333"/>
          <a:ext cx="2644284" cy="2644284"/>
        </a:xfrm>
        <a:prstGeom prst="teardrop">
          <a:avLst>
            <a:gd name="adj" fmla="val 10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31DB6-610A-4D7E-A437-C4BA494CD6BA}">
      <dsp:nvSpPr>
        <dsp:cNvPr id="0" name=""/>
        <dsp:cNvSpPr/>
      </dsp:nvSpPr>
      <dsp:spPr>
        <a:xfrm>
          <a:off x="6102451" y="1096680"/>
          <a:ext cx="2468487" cy="2468053"/>
        </a:xfrm>
        <a:prstGeom prst="ellipse">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NZ" sz="2900" kern="1200"/>
            <a:t>Impacts on demand</a:t>
          </a:r>
        </a:p>
      </dsp:txBody>
      <dsp:txXfrm>
        <a:off x="6455092" y="1449326"/>
        <a:ext cx="1763205" cy="1762762"/>
      </dsp:txXfrm>
    </dsp:sp>
    <dsp:sp modelId="{7D3D09FF-D7DD-48F9-AAF4-30751A78A2E9}">
      <dsp:nvSpPr>
        <dsp:cNvPr id="0" name=""/>
        <dsp:cNvSpPr/>
      </dsp:nvSpPr>
      <dsp:spPr>
        <a:xfrm rot="2700000">
          <a:off x="3281300" y="1008333"/>
          <a:ext cx="2644284" cy="2644284"/>
        </a:xfrm>
        <a:prstGeom prst="teardrop">
          <a:avLst>
            <a:gd name="adj" fmla="val 10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49E26-EE89-49D1-B49D-965119613B50}">
      <dsp:nvSpPr>
        <dsp:cNvPr id="0" name=""/>
        <dsp:cNvSpPr/>
      </dsp:nvSpPr>
      <dsp:spPr>
        <a:xfrm>
          <a:off x="3369766" y="1096680"/>
          <a:ext cx="2468487" cy="2468053"/>
        </a:xfrm>
        <a:prstGeom prst="ellipse">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NZ" sz="2900" kern="1200"/>
            <a:t>Land use changes</a:t>
          </a:r>
        </a:p>
      </dsp:txBody>
      <dsp:txXfrm>
        <a:off x="3722407" y="1449326"/>
        <a:ext cx="1763205" cy="1762762"/>
      </dsp:txXfrm>
    </dsp:sp>
    <dsp:sp modelId="{400234F7-A256-4369-B367-25A2CE54EF75}">
      <dsp:nvSpPr>
        <dsp:cNvPr id="0" name=""/>
        <dsp:cNvSpPr/>
      </dsp:nvSpPr>
      <dsp:spPr>
        <a:xfrm rot="2700000">
          <a:off x="548616" y="1008333"/>
          <a:ext cx="2644284" cy="2644284"/>
        </a:xfrm>
        <a:prstGeom prst="teardrop">
          <a:avLst>
            <a:gd name="adj" fmla="val 10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3AEF14-17B9-4909-B5BA-A6E63161F43B}">
      <dsp:nvSpPr>
        <dsp:cNvPr id="0" name=""/>
        <dsp:cNvSpPr/>
      </dsp:nvSpPr>
      <dsp:spPr>
        <a:xfrm>
          <a:off x="637081" y="1096680"/>
          <a:ext cx="2468487" cy="2468053"/>
        </a:xfrm>
        <a:prstGeom prst="ellipse">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NZ" sz="2900" kern="1200"/>
            <a:t>Sensitivity analysis</a:t>
          </a:r>
        </a:p>
      </dsp:txBody>
      <dsp:txXfrm>
        <a:off x="989722" y="1449326"/>
        <a:ext cx="1763205" cy="1762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10478-80CB-4310-BBD5-62C3436FCF7F}">
      <dsp:nvSpPr>
        <dsp:cNvPr id="0" name=""/>
        <dsp:cNvSpPr/>
      </dsp:nvSpPr>
      <dsp:spPr>
        <a:xfrm>
          <a:off x="969109" y="1321920"/>
          <a:ext cx="3491988" cy="254016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000" tIns="108000" rIns="108000" bIns="108000" numCol="1" spcCol="1270" anchor="ctr" anchorCtr="0">
          <a:noAutofit/>
        </a:bodyPr>
        <a:lstStyle/>
        <a:p>
          <a:pPr marL="171450" lvl="1" indent="-171450" algn="l" defTabSz="755650">
            <a:lnSpc>
              <a:spcPct val="90000"/>
            </a:lnSpc>
            <a:spcBef>
              <a:spcPct val="0"/>
            </a:spcBef>
            <a:spcAft>
              <a:spcPct val="15000"/>
            </a:spcAft>
            <a:buChar char="•"/>
          </a:pPr>
          <a:r>
            <a:rPr lang="en-NZ" sz="1700" kern="1200"/>
            <a:t>Capture climate change </a:t>
          </a:r>
          <a:r>
            <a:rPr lang="en-NZ" sz="1700" b="1" kern="1200"/>
            <a:t>impacts</a:t>
          </a:r>
          <a:r>
            <a:rPr lang="en-NZ" sz="1700" kern="1200"/>
            <a:t> and </a:t>
          </a:r>
          <a:r>
            <a:rPr lang="en-NZ" sz="1700" b="1" kern="1200"/>
            <a:t>uncertainties</a:t>
          </a:r>
          <a:r>
            <a:rPr lang="en-NZ" sz="1700" kern="1200"/>
            <a:t> within:</a:t>
          </a:r>
        </a:p>
        <a:p>
          <a:pPr marL="342900" lvl="2" indent="-171450" algn="l" defTabSz="755650">
            <a:lnSpc>
              <a:spcPct val="90000"/>
            </a:lnSpc>
            <a:spcBef>
              <a:spcPct val="0"/>
            </a:spcBef>
            <a:spcAft>
              <a:spcPct val="15000"/>
            </a:spcAft>
            <a:buFontTx/>
            <a:buChar char="‒"/>
          </a:pPr>
          <a:r>
            <a:rPr lang="en-NZ" sz="1700" kern="1200"/>
            <a:t>Headroom</a:t>
          </a:r>
        </a:p>
        <a:p>
          <a:pPr marL="342900" lvl="2" indent="-171450" algn="l" defTabSz="755650">
            <a:lnSpc>
              <a:spcPct val="90000"/>
            </a:lnSpc>
            <a:spcBef>
              <a:spcPct val="0"/>
            </a:spcBef>
            <a:spcAft>
              <a:spcPct val="15000"/>
            </a:spcAft>
            <a:buFontTx/>
            <a:buChar char="‒"/>
          </a:pPr>
          <a:r>
            <a:rPr lang="en-NZ" sz="1700" kern="1200"/>
            <a:t>Supply vs demand balance</a:t>
          </a:r>
        </a:p>
        <a:p>
          <a:pPr marL="171450" lvl="1" indent="-171450" algn="l" defTabSz="755650">
            <a:lnSpc>
              <a:spcPct val="90000"/>
            </a:lnSpc>
            <a:spcBef>
              <a:spcPct val="0"/>
            </a:spcBef>
            <a:spcAft>
              <a:spcPct val="15000"/>
            </a:spcAft>
            <a:buChar char="•"/>
          </a:pPr>
          <a:endParaRPr lang="en-NZ" sz="1700" kern="1200"/>
        </a:p>
      </dsp:txBody>
      <dsp:txXfrm>
        <a:off x="1027565" y="1380376"/>
        <a:ext cx="3375076" cy="1878928"/>
      </dsp:txXfrm>
    </dsp:sp>
    <dsp:sp modelId="{B136E2DA-1EA5-41A8-8F5F-079BEC54B33B}">
      <dsp:nvSpPr>
        <dsp:cNvPr id="0" name=""/>
        <dsp:cNvSpPr/>
      </dsp:nvSpPr>
      <dsp:spPr>
        <a:xfrm>
          <a:off x="2806381" y="547300"/>
          <a:ext cx="4743135" cy="4743135"/>
        </a:xfrm>
        <a:prstGeom prst="leftCircularArrow">
          <a:avLst>
            <a:gd name="adj1" fmla="val 2522"/>
            <a:gd name="adj2" fmla="val 305787"/>
            <a:gd name="adj3" fmla="val 2081297"/>
            <a:gd name="adj4" fmla="val 9024489"/>
            <a:gd name="adj5" fmla="val 29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08F038-6278-4D4C-AD60-D70F1D687C5A}">
      <dsp:nvSpPr>
        <dsp:cNvPr id="0" name=""/>
        <dsp:cNvSpPr/>
      </dsp:nvSpPr>
      <dsp:spPr>
        <a:xfrm>
          <a:off x="1859613" y="3317760"/>
          <a:ext cx="2737566" cy="108864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NZ" sz="3000" kern="1200"/>
            <a:t>Uncertainty &amp; planning tools</a:t>
          </a:r>
        </a:p>
      </dsp:txBody>
      <dsp:txXfrm>
        <a:off x="1891498" y="3349645"/>
        <a:ext cx="2673796" cy="1024870"/>
      </dsp:txXfrm>
    </dsp:sp>
    <dsp:sp modelId="{A7B3FD27-6C02-4E5D-8314-E19D04A8D1A1}">
      <dsp:nvSpPr>
        <dsp:cNvPr id="0" name=""/>
        <dsp:cNvSpPr/>
      </dsp:nvSpPr>
      <dsp:spPr>
        <a:xfrm>
          <a:off x="5166775" y="1321920"/>
          <a:ext cx="5256015" cy="254016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000" tIns="72000" rIns="108000" bIns="72000" numCol="1" spcCol="1270" anchor="ctr" anchorCtr="0">
          <a:noAutofit/>
        </a:bodyPr>
        <a:lstStyle/>
        <a:p>
          <a:pPr marL="171450" lvl="1" indent="-171450" algn="l" defTabSz="755650">
            <a:lnSpc>
              <a:spcPct val="90000"/>
            </a:lnSpc>
            <a:spcBef>
              <a:spcPct val="0"/>
            </a:spcBef>
            <a:spcAft>
              <a:spcPct val="15000"/>
            </a:spcAft>
            <a:buChar char="•"/>
          </a:pPr>
          <a:r>
            <a:rPr lang="en-NZ" sz="1700" kern="1200"/>
            <a:t>When is additional capacity required to meet growth?</a:t>
          </a:r>
        </a:p>
        <a:p>
          <a:pPr marL="342900" lvl="2" indent="-171450" algn="l" defTabSz="755650">
            <a:lnSpc>
              <a:spcPct val="90000"/>
            </a:lnSpc>
            <a:spcBef>
              <a:spcPct val="0"/>
            </a:spcBef>
            <a:spcAft>
              <a:spcPct val="15000"/>
            </a:spcAft>
            <a:buFontTx/>
            <a:buChar char="‒"/>
          </a:pPr>
          <a:r>
            <a:rPr lang="en-NZ" sz="1700" kern="1200"/>
            <a:t>And how much is needed?</a:t>
          </a:r>
        </a:p>
        <a:p>
          <a:pPr marL="171450" lvl="1" indent="-171450" algn="l" defTabSz="755650">
            <a:lnSpc>
              <a:spcPct val="90000"/>
            </a:lnSpc>
            <a:spcBef>
              <a:spcPct val="0"/>
            </a:spcBef>
            <a:spcAft>
              <a:spcPct val="15000"/>
            </a:spcAft>
            <a:buChar char="•"/>
          </a:pPr>
          <a:r>
            <a:rPr lang="en-NZ" sz="1700" kern="1200"/>
            <a:t>Adaptive pathway planning</a:t>
          </a:r>
        </a:p>
        <a:p>
          <a:pPr marL="171450" lvl="1" indent="-171450" algn="l" defTabSz="755650">
            <a:lnSpc>
              <a:spcPct val="90000"/>
            </a:lnSpc>
            <a:spcBef>
              <a:spcPct val="0"/>
            </a:spcBef>
            <a:spcAft>
              <a:spcPct val="15000"/>
            </a:spcAft>
            <a:buChar char="•"/>
          </a:pPr>
          <a:r>
            <a:rPr lang="en-NZ" sz="1700" kern="1200"/>
            <a:t>Reconfiguration of existing sources</a:t>
          </a:r>
        </a:p>
        <a:p>
          <a:pPr marL="342900" lvl="2" indent="-171450" algn="l" defTabSz="755650">
            <a:lnSpc>
              <a:spcPct val="90000"/>
            </a:lnSpc>
            <a:spcBef>
              <a:spcPct val="0"/>
            </a:spcBef>
            <a:spcAft>
              <a:spcPct val="15000"/>
            </a:spcAft>
            <a:buFontTx/>
            <a:buChar char="‒"/>
          </a:pPr>
          <a:r>
            <a:rPr lang="en-NZ" sz="1700" kern="1200"/>
            <a:t>e.g. Onehunga Aquifer</a:t>
          </a:r>
        </a:p>
      </dsp:txBody>
      <dsp:txXfrm>
        <a:off x="5225231" y="1924696"/>
        <a:ext cx="5139103" cy="1878928"/>
      </dsp:txXfrm>
    </dsp:sp>
    <dsp:sp modelId="{E6B5D7A2-DA29-4797-BD82-C04EFD2738B8}">
      <dsp:nvSpPr>
        <dsp:cNvPr id="0" name=""/>
        <dsp:cNvSpPr/>
      </dsp:nvSpPr>
      <dsp:spPr>
        <a:xfrm>
          <a:off x="6939293" y="777600"/>
          <a:ext cx="2737566" cy="108864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NZ" sz="3000" kern="1200"/>
            <a:t>Investment decision making</a:t>
          </a:r>
        </a:p>
      </dsp:txBody>
      <dsp:txXfrm>
        <a:off x="6971178" y="809485"/>
        <a:ext cx="2673796" cy="10248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32" tIns="45715" rIns="91432" bIns="45715" rtlCol="0"/>
          <a:lstStyle>
            <a:lvl1pPr algn="l">
              <a:defRPr sz="1200"/>
            </a:lvl1pPr>
          </a:lstStyle>
          <a:p>
            <a:endParaRPr lang="en-NZ"/>
          </a:p>
        </p:txBody>
      </p:sp>
      <p:sp>
        <p:nvSpPr>
          <p:cNvPr id="3" name="Date Placeholder 2"/>
          <p:cNvSpPr>
            <a:spLocks noGrp="1"/>
          </p:cNvSpPr>
          <p:nvPr>
            <p:ph type="dt" idx="1"/>
          </p:nvPr>
        </p:nvSpPr>
        <p:spPr>
          <a:xfrm>
            <a:off x="3850444" y="1"/>
            <a:ext cx="2945659" cy="496332"/>
          </a:xfrm>
          <a:prstGeom prst="rect">
            <a:avLst/>
          </a:prstGeom>
        </p:spPr>
        <p:txBody>
          <a:bodyPr vert="horz" lIns="91432" tIns="45715" rIns="91432" bIns="45715" rtlCol="0"/>
          <a:lstStyle>
            <a:lvl1pPr algn="r">
              <a:defRPr sz="1200"/>
            </a:lvl1pPr>
          </a:lstStyle>
          <a:p>
            <a:fld id="{2FA884B6-8D3C-4427-9085-0A8275B0C360}" type="datetimeFigureOut">
              <a:rPr lang="en-NZ" smtClean="0"/>
              <a:t>14/10/2022</a:t>
            </a:fld>
            <a:endParaRPr lang="en-NZ"/>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2" tIns="45715" rIns="91432" bIns="45715" rtlCol="0" anchor="ctr"/>
          <a:lstStyle/>
          <a:p>
            <a:endParaRPr lang="en-NZ"/>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32" tIns="45715" rIns="91432"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1" y="9428584"/>
            <a:ext cx="2945659" cy="496332"/>
          </a:xfrm>
          <a:prstGeom prst="rect">
            <a:avLst/>
          </a:prstGeom>
        </p:spPr>
        <p:txBody>
          <a:bodyPr vert="horz" lIns="91432" tIns="45715" rIns="91432" bIns="45715" rtlCol="0" anchor="b"/>
          <a:lstStyle>
            <a:lvl1pPr algn="l">
              <a:defRPr sz="1200"/>
            </a:lvl1pPr>
          </a:lstStyle>
          <a:p>
            <a:endParaRPr lang="en-NZ"/>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32" tIns="45715" rIns="91432" bIns="45715" rtlCol="0" anchor="b"/>
          <a:lstStyle>
            <a:lvl1pPr algn="r">
              <a:defRPr sz="1200"/>
            </a:lvl1pPr>
          </a:lstStyle>
          <a:p>
            <a:fld id="{C0FB79CF-EEEC-432F-BA11-7C0138C88DAE}" type="slidenum">
              <a:rPr lang="en-NZ" smtClean="0"/>
              <a:t>‹#›</a:t>
            </a:fld>
            <a:endParaRPr lang="en-NZ"/>
          </a:p>
        </p:txBody>
      </p:sp>
    </p:spTree>
    <p:extLst>
      <p:ext uri="{BB962C8B-B14F-4D97-AF65-F5344CB8AC3E}">
        <p14:creationId xmlns:p14="http://schemas.microsoft.com/office/powerpoint/2010/main" val="127174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1</a:t>
            </a:fld>
            <a:endParaRPr lang="en-NZ"/>
          </a:p>
        </p:txBody>
      </p:sp>
    </p:spTree>
    <p:extLst>
      <p:ext uri="{BB962C8B-B14F-4D97-AF65-F5344CB8AC3E}">
        <p14:creationId xmlns:p14="http://schemas.microsoft.com/office/powerpoint/2010/main" val="95201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solidFill>
                  <a:schemeClr val="tx1"/>
                </a:solidFill>
              </a:rPr>
              <a:t>How do we estimate the yield?</a:t>
            </a:r>
          </a:p>
          <a:p>
            <a:pPr marL="171450" indent="-171450">
              <a:buFont typeface="Arial" panose="020B0604020202020204" pitchFamily="34" charset="0"/>
              <a:buChar char="•"/>
            </a:pPr>
            <a:r>
              <a:rPr lang="en-NZ" dirty="0">
                <a:solidFill>
                  <a:schemeClr val="tx1"/>
                </a:solidFill>
              </a:rPr>
              <a:t>Starting at a relatively low demand level…</a:t>
            </a:r>
          </a:p>
          <a:p>
            <a:pPr marL="171450" indent="-171450">
              <a:buFont typeface="Arial" panose="020B0604020202020204" pitchFamily="34" charset="0"/>
              <a:buChar char="•"/>
            </a:pPr>
            <a:r>
              <a:rPr lang="en-NZ" dirty="0">
                <a:solidFill>
                  <a:schemeClr val="tx1"/>
                </a:solidFill>
              </a:rPr>
              <a:t>We simulate (using ISMM) system operations over the 1,000+ year timeseries</a:t>
            </a:r>
          </a:p>
          <a:p>
            <a:pPr marL="171450" indent="-171450">
              <a:buFont typeface="Arial" panose="020B0604020202020204" pitchFamily="34" charset="0"/>
              <a:buChar char="•"/>
            </a:pPr>
            <a:r>
              <a:rPr lang="en-NZ" dirty="0">
                <a:solidFill>
                  <a:schemeClr val="tx1"/>
                </a:solidFill>
              </a:rPr>
              <a:t>Counting (along the way) how many times failure occurs</a:t>
            </a:r>
          </a:p>
          <a:p>
            <a:pPr marL="171450" lvl="0" indent="-171450">
              <a:buFont typeface="Arial" panose="020B0604020202020204" pitchFamily="34" charset="0"/>
              <a:buChar char="•"/>
            </a:pPr>
            <a:r>
              <a:rPr lang="en-NZ" dirty="0">
                <a:solidFill>
                  <a:schemeClr val="tx1"/>
                </a:solidFill>
              </a:rPr>
              <a:t>Failure being either when: </a:t>
            </a:r>
          </a:p>
          <a:p>
            <a:pPr marL="628650" lvl="1" indent="-171450">
              <a:buFont typeface="Arial" panose="020B0604020202020204" pitchFamily="34" charset="0"/>
              <a:buChar char="•"/>
            </a:pPr>
            <a:r>
              <a:rPr lang="en-NZ" dirty="0">
                <a:solidFill>
                  <a:schemeClr val="tx1"/>
                </a:solidFill>
              </a:rPr>
              <a:t>Un-restricted demand cannot be met</a:t>
            </a:r>
          </a:p>
          <a:p>
            <a:pPr marL="628650" lvl="1" indent="-171450">
              <a:buFont typeface="Arial" panose="020B0604020202020204" pitchFamily="34" charset="0"/>
              <a:buChar char="•"/>
            </a:pPr>
            <a:r>
              <a:rPr lang="en-NZ" dirty="0">
                <a:solidFill>
                  <a:schemeClr val="tx1"/>
                </a:solidFill>
              </a:rPr>
              <a:t>Or when total system storage drops below 15%.</a:t>
            </a:r>
          </a:p>
          <a:p>
            <a:pPr marL="171450" indent="-171450">
              <a:buFont typeface="Arial" panose="020B0604020202020204" pitchFamily="34" charset="0"/>
              <a:buChar char="•"/>
            </a:pPr>
            <a:r>
              <a:rPr lang="en-NZ" dirty="0">
                <a:solidFill>
                  <a:schemeClr val="tx1"/>
                </a:solidFill>
              </a:rPr>
              <a:t>We then increase demand and repeat the process.</a:t>
            </a:r>
          </a:p>
          <a:p>
            <a:pPr marL="171450" indent="-171450">
              <a:buFont typeface="Arial" panose="020B0604020202020204" pitchFamily="34" charset="0"/>
              <a:buChar char="•"/>
            </a:pPr>
            <a:r>
              <a:rPr lang="en-NZ" dirty="0">
                <a:solidFill>
                  <a:schemeClr val="tx1"/>
                </a:solidFill>
              </a:rPr>
              <a:t>Each point on this curve represents one of those thousand-year simulations.</a:t>
            </a:r>
          </a:p>
          <a:p>
            <a:pPr marL="628650" lvl="1" indent="-171450">
              <a:buFont typeface="Arial" panose="020B0604020202020204" pitchFamily="34" charset="0"/>
              <a:buChar char="•"/>
            </a:pPr>
            <a:r>
              <a:rPr lang="en-NZ" dirty="0">
                <a:solidFill>
                  <a:schemeClr val="tx1"/>
                </a:solidFill>
              </a:rPr>
              <a:t>With the x-axis being the probability of failure (NOT TIME!)</a:t>
            </a:r>
          </a:p>
          <a:p>
            <a:pPr marL="1085850" lvl="2" indent="-171450">
              <a:buFont typeface="Arial" panose="020B0604020202020204" pitchFamily="34" charset="0"/>
              <a:buChar char="•"/>
            </a:pPr>
            <a:r>
              <a:rPr lang="en-NZ" dirty="0">
                <a:solidFill>
                  <a:schemeClr val="tx1"/>
                </a:solidFill>
              </a:rPr>
              <a:t>High probability on the LHS</a:t>
            </a:r>
          </a:p>
          <a:p>
            <a:pPr marL="1085850" lvl="2" indent="-171450">
              <a:buFont typeface="Arial" panose="020B0604020202020204" pitchFamily="34" charset="0"/>
              <a:buChar char="•"/>
            </a:pPr>
            <a:r>
              <a:rPr lang="en-NZ" dirty="0">
                <a:solidFill>
                  <a:schemeClr val="tx1"/>
                </a:solidFill>
              </a:rPr>
              <a:t>Low probability towards the RHS.</a:t>
            </a:r>
          </a:p>
          <a:p>
            <a:pPr marL="171450" lvl="0" indent="-171450">
              <a:buFont typeface="Arial" panose="020B0604020202020204" pitchFamily="34" charset="0"/>
              <a:buChar char="•"/>
            </a:pPr>
            <a:r>
              <a:rPr lang="en-NZ" dirty="0">
                <a:solidFill>
                  <a:schemeClr val="tx1"/>
                </a:solidFill>
              </a:rPr>
              <a:t>For example, looking at Watercare’s DSS…</a:t>
            </a:r>
          </a:p>
          <a:p>
            <a:pPr marL="628650" lvl="1" indent="-171450">
              <a:buFont typeface="Arial" panose="020B0604020202020204" pitchFamily="34" charset="0"/>
              <a:buChar char="•"/>
            </a:pPr>
            <a:r>
              <a:rPr lang="en-NZ" dirty="0">
                <a:solidFill>
                  <a:schemeClr val="tx1"/>
                </a:solidFill>
              </a:rPr>
              <a:t>At the 1 % annual probability mark (equivalent to a 1-in-100-year event)</a:t>
            </a:r>
          </a:p>
          <a:p>
            <a:pPr marL="628650" lvl="1" indent="-171450">
              <a:buFont typeface="Arial" panose="020B0604020202020204" pitchFamily="34" charset="0"/>
              <a:buChar char="•"/>
            </a:pPr>
            <a:r>
              <a:rPr lang="en-NZ" dirty="0">
                <a:solidFill>
                  <a:schemeClr val="tx1"/>
                </a:solidFill>
              </a:rPr>
              <a:t>The system could reliably supply an average demand of 660 megalitres per day.</a:t>
            </a:r>
          </a:p>
        </p:txBody>
      </p:sp>
      <p:sp>
        <p:nvSpPr>
          <p:cNvPr id="4" name="Slide Number Placeholder 3"/>
          <p:cNvSpPr>
            <a:spLocks noGrp="1"/>
          </p:cNvSpPr>
          <p:nvPr>
            <p:ph type="sldNum" sz="quarter" idx="5"/>
          </p:nvPr>
        </p:nvSpPr>
        <p:spPr/>
        <p:txBody>
          <a:bodyPr/>
          <a:lstStyle/>
          <a:p>
            <a:fld id="{C0FB79CF-EEEC-432F-BA11-7C0138C88DAE}" type="slidenum">
              <a:rPr lang="en-NZ" smtClean="0"/>
              <a:t>10</a:t>
            </a:fld>
            <a:endParaRPr lang="en-NZ"/>
          </a:p>
        </p:txBody>
      </p:sp>
    </p:spTree>
    <p:extLst>
      <p:ext uri="{BB962C8B-B14F-4D97-AF65-F5344CB8AC3E}">
        <p14:creationId xmlns:p14="http://schemas.microsoft.com/office/powerpoint/2010/main" val="140025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solidFill>
                  <a:schemeClr val="tx1"/>
                </a:solidFill>
              </a:rPr>
              <a:t>So what does the future yield look like?</a:t>
            </a:r>
          </a:p>
          <a:p>
            <a:pPr marL="171450" indent="-171450">
              <a:buFont typeface="Arial" panose="020B0604020202020204" pitchFamily="34" charset="0"/>
              <a:buChar char="•"/>
            </a:pPr>
            <a:r>
              <a:rPr lang="en-NZ">
                <a:solidFill>
                  <a:schemeClr val="tx1"/>
                </a:solidFill>
              </a:rPr>
              <a:t>This plot presents the future climate results, differentiated by time horizon</a:t>
            </a:r>
          </a:p>
          <a:p>
            <a:pPr marL="628650" lvl="1" indent="-171450">
              <a:buFont typeface="Arial" panose="020B0604020202020204" pitchFamily="34" charset="0"/>
              <a:buChar char="•"/>
            </a:pPr>
            <a:r>
              <a:rPr lang="en-NZ">
                <a:solidFill>
                  <a:schemeClr val="tx1"/>
                </a:solidFill>
              </a:rPr>
              <a:t>2040 in blue</a:t>
            </a:r>
          </a:p>
          <a:p>
            <a:pPr marL="628650" lvl="1" indent="-171450">
              <a:buFont typeface="Arial" panose="020B0604020202020204" pitchFamily="34" charset="0"/>
              <a:buChar char="•"/>
            </a:pPr>
            <a:r>
              <a:rPr lang="en-NZ">
                <a:solidFill>
                  <a:schemeClr val="tx1"/>
                </a:solidFill>
              </a:rPr>
              <a:t>2090 in pink</a:t>
            </a:r>
          </a:p>
          <a:p>
            <a:pPr marL="171450" lvl="0" indent="-171450">
              <a:buFont typeface="Arial" panose="020B0604020202020204" pitchFamily="34" charset="0"/>
              <a:buChar char="•"/>
            </a:pPr>
            <a:r>
              <a:rPr lang="en-NZ">
                <a:solidFill>
                  <a:schemeClr val="tx1"/>
                </a:solidFill>
              </a:rPr>
              <a:t>What we see here is that almost all of the future results are sitting below the baseline (in black)</a:t>
            </a:r>
          </a:p>
          <a:p>
            <a:pPr marL="628650" lvl="1" indent="-171450">
              <a:buFont typeface="Arial" panose="020B0604020202020204" pitchFamily="34" charset="0"/>
              <a:buChar char="•"/>
            </a:pPr>
            <a:r>
              <a:rPr lang="en-NZ">
                <a:solidFill>
                  <a:schemeClr val="tx1"/>
                </a:solidFill>
              </a:rPr>
              <a:t>Meaning they are prediction a reduction in yield.</a:t>
            </a:r>
          </a:p>
          <a:p>
            <a:pPr marL="171450" lvl="0" indent="-171450">
              <a:buFont typeface="Arial" panose="020B0604020202020204" pitchFamily="34" charset="0"/>
              <a:buChar char="•"/>
            </a:pPr>
            <a:r>
              <a:rPr lang="en-NZ">
                <a:solidFill>
                  <a:schemeClr val="tx1"/>
                </a:solidFill>
              </a:rPr>
              <a:t>It is also worth noting that the 2090 results present a slightly wider range of outcomes (or greater uncertainty).</a:t>
            </a:r>
          </a:p>
        </p:txBody>
      </p:sp>
      <p:sp>
        <p:nvSpPr>
          <p:cNvPr id="4" name="Slide Number Placeholder 3"/>
          <p:cNvSpPr>
            <a:spLocks noGrp="1"/>
          </p:cNvSpPr>
          <p:nvPr>
            <p:ph type="sldNum" sz="quarter" idx="5"/>
          </p:nvPr>
        </p:nvSpPr>
        <p:spPr/>
        <p:txBody>
          <a:bodyPr/>
          <a:lstStyle/>
          <a:p>
            <a:fld id="{C0FB79CF-EEEC-432F-BA11-7C0138C88DAE}" type="slidenum">
              <a:rPr lang="en-NZ" smtClean="0"/>
              <a:t>11</a:t>
            </a:fld>
            <a:endParaRPr lang="en-NZ"/>
          </a:p>
        </p:txBody>
      </p:sp>
    </p:spTree>
    <p:extLst>
      <p:ext uri="{BB962C8B-B14F-4D97-AF65-F5344CB8AC3E}">
        <p14:creationId xmlns:p14="http://schemas.microsoft.com/office/powerpoint/2010/main" val="2956625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solidFill>
                  <a:schemeClr val="tx1"/>
                </a:solidFill>
              </a:rPr>
              <a:t>This is the same picture but differentiated by emissions scenario…</a:t>
            </a:r>
          </a:p>
          <a:p>
            <a:pPr marL="171450" indent="-171450">
              <a:buFont typeface="Arial" panose="020B0604020202020204" pitchFamily="34" charset="0"/>
              <a:buChar char="•"/>
            </a:pPr>
            <a:r>
              <a:rPr lang="en-NZ">
                <a:solidFill>
                  <a:schemeClr val="tx1"/>
                </a:solidFill>
              </a:rPr>
              <a:t>The moderate pathway (RCP 4.5) is in green</a:t>
            </a:r>
          </a:p>
          <a:p>
            <a:pPr marL="171450" indent="-171450">
              <a:buFont typeface="Arial" panose="020B0604020202020204" pitchFamily="34" charset="0"/>
              <a:buChar char="•"/>
            </a:pPr>
            <a:r>
              <a:rPr lang="en-NZ">
                <a:solidFill>
                  <a:schemeClr val="tx1"/>
                </a:solidFill>
              </a:rPr>
              <a:t>The high emissions pathway (RCP 8.5) is sitting behind in red</a:t>
            </a:r>
          </a:p>
          <a:p>
            <a:pPr marL="171450" lvl="0" indent="-171450">
              <a:buFont typeface="Arial" panose="020B0604020202020204" pitchFamily="34" charset="0"/>
              <a:buChar char="•"/>
            </a:pPr>
            <a:r>
              <a:rPr lang="en-NZ">
                <a:solidFill>
                  <a:schemeClr val="tx1"/>
                </a:solidFill>
              </a:rPr>
              <a:t>Highlighting by emissions presents a similar picture:</a:t>
            </a:r>
          </a:p>
          <a:p>
            <a:pPr marL="628650" lvl="1" indent="-171450">
              <a:buFont typeface="Arial" panose="020B0604020202020204" pitchFamily="34" charset="0"/>
              <a:buChar char="•"/>
            </a:pPr>
            <a:r>
              <a:rPr lang="en-NZ">
                <a:solidFill>
                  <a:schemeClr val="tx1"/>
                </a:solidFill>
              </a:rPr>
              <a:t>Both RCPs suggest a general reduction in yield</a:t>
            </a:r>
          </a:p>
          <a:p>
            <a:pPr marL="628650" lvl="1" indent="-171450">
              <a:buFont typeface="Arial" panose="020B0604020202020204" pitchFamily="34" charset="0"/>
              <a:buChar char="•"/>
            </a:pPr>
            <a:r>
              <a:rPr lang="en-NZ">
                <a:solidFill>
                  <a:schemeClr val="tx1"/>
                </a:solidFill>
              </a:rPr>
              <a:t>With slightly wider range of results in the higher emissions pathway.</a:t>
            </a:r>
          </a:p>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12</a:t>
            </a:fld>
            <a:endParaRPr lang="en-NZ"/>
          </a:p>
        </p:txBody>
      </p:sp>
    </p:spTree>
    <p:extLst>
      <p:ext uri="{BB962C8B-B14F-4D97-AF65-F5344CB8AC3E}">
        <p14:creationId xmlns:p14="http://schemas.microsoft.com/office/powerpoint/2010/main" val="417776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solidFill>
                  <a:schemeClr val="tx1"/>
                </a:solidFill>
              </a:rPr>
              <a:t>Finally, this is what the picture looks like when we differentiate by climate model…</a:t>
            </a:r>
          </a:p>
          <a:p>
            <a:pPr marL="171450" indent="-171450">
              <a:buFont typeface="Arial" panose="020B0604020202020204" pitchFamily="34" charset="0"/>
              <a:buChar char="•"/>
            </a:pPr>
            <a:r>
              <a:rPr lang="en-NZ">
                <a:solidFill>
                  <a:schemeClr val="tx1"/>
                </a:solidFill>
              </a:rPr>
              <a:t>Each colour represents a different global climate model </a:t>
            </a:r>
          </a:p>
          <a:p>
            <a:pPr marL="171450" indent="-171450">
              <a:buFont typeface="Arial" panose="020B0604020202020204" pitchFamily="34" charset="0"/>
              <a:buChar char="•"/>
            </a:pPr>
            <a:r>
              <a:rPr lang="en-NZ">
                <a:solidFill>
                  <a:schemeClr val="tx1"/>
                </a:solidFill>
              </a:rPr>
              <a:t>Here we start to some more bands in the results…</a:t>
            </a:r>
          </a:p>
          <a:p>
            <a:pPr marL="171450" indent="-171450">
              <a:buFont typeface="Arial" panose="020B0604020202020204" pitchFamily="34" charset="0"/>
              <a:buChar char="•"/>
            </a:pPr>
            <a:r>
              <a:rPr lang="en-NZ">
                <a:solidFill>
                  <a:schemeClr val="tx1"/>
                </a:solidFill>
              </a:rPr>
              <a:t>This suggests that the greatest uncertainty (in these modelling results) is stemming from the climate models themselves</a:t>
            </a:r>
          </a:p>
          <a:p>
            <a:pPr marL="628650" lvl="1" indent="-171450">
              <a:buFont typeface="Arial" panose="020B0604020202020204" pitchFamily="34" charset="0"/>
              <a:buChar char="•"/>
            </a:pPr>
            <a:r>
              <a:rPr lang="en-NZ">
                <a:solidFill>
                  <a:schemeClr val="tx1"/>
                </a:solidFill>
              </a:rPr>
              <a:t>Which comes down to how each of them capture/represent climate processes.</a:t>
            </a:r>
          </a:p>
          <a:p>
            <a:pPr marL="171450" lvl="0" indent="-171450">
              <a:buFont typeface="Arial" panose="020B0604020202020204" pitchFamily="34" charset="0"/>
              <a:buChar char="•"/>
            </a:pPr>
            <a:r>
              <a:rPr lang="en-NZ">
                <a:solidFill>
                  <a:schemeClr val="tx1"/>
                </a:solidFill>
              </a:rPr>
              <a:t>This is all a lot of detail, but if we focus on Watercare’s drought security standard,</a:t>
            </a:r>
          </a:p>
          <a:p>
            <a:pPr marL="628650" lvl="1" indent="-171450">
              <a:buFont typeface="Arial" panose="020B0604020202020204" pitchFamily="34" charset="0"/>
              <a:buChar char="•"/>
            </a:pPr>
            <a:r>
              <a:rPr lang="en-NZ">
                <a:solidFill>
                  <a:schemeClr val="tx1"/>
                </a:solidFill>
              </a:rPr>
              <a:t>This is the slice of results we are interested in…</a:t>
            </a:r>
          </a:p>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13</a:t>
            </a:fld>
            <a:endParaRPr lang="en-NZ"/>
          </a:p>
        </p:txBody>
      </p:sp>
    </p:spTree>
    <p:extLst>
      <p:ext uri="{BB962C8B-B14F-4D97-AF65-F5344CB8AC3E}">
        <p14:creationId xmlns:p14="http://schemas.microsoft.com/office/powerpoint/2010/main" val="339750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b="1" dirty="0"/>
              <a:t>And this is what we see when we zoom in as a time line…</a:t>
            </a:r>
          </a:p>
          <a:p>
            <a:pPr marL="171450" indent="-171450">
              <a:buFont typeface="Arial" panose="020B0604020202020204" pitchFamily="34" charset="0"/>
              <a:buChar char="•"/>
            </a:pPr>
            <a:r>
              <a:rPr lang="en-NZ" b="0" dirty="0"/>
              <a:t>With the historical baseline yield on the LHS</a:t>
            </a:r>
          </a:p>
          <a:p>
            <a:pPr marL="171450" indent="-171450">
              <a:buFont typeface="Arial" panose="020B0604020202020204" pitchFamily="34" charset="0"/>
              <a:buChar char="•"/>
            </a:pPr>
            <a:r>
              <a:rPr lang="en-NZ" b="0" dirty="0"/>
              <a:t>And the 2 future horizons as we move right</a:t>
            </a:r>
          </a:p>
          <a:p>
            <a:pPr marL="171450" indent="-171450">
              <a:buFont typeface="Arial" panose="020B0604020202020204" pitchFamily="34" charset="0"/>
              <a:buChar char="•"/>
            </a:pPr>
            <a:r>
              <a:rPr lang="en-NZ" b="0" dirty="0"/>
              <a:t>Note: we are seeing 2 sets of results in this picture</a:t>
            </a:r>
          </a:p>
          <a:p>
            <a:pPr marL="628650" lvl="1" indent="-171450">
              <a:buFont typeface="Arial" panose="020B0604020202020204" pitchFamily="34" charset="0"/>
              <a:buChar char="•"/>
            </a:pPr>
            <a:r>
              <a:rPr lang="en-NZ" b="0" dirty="0"/>
              <a:t>The orange shows the supply system in its current state</a:t>
            </a:r>
          </a:p>
          <a:p>
            <a:pPr marL="628650" lvl="1" indent="-171450">
              <a:buFont typeface="Arial" panose="020B0604020202020204" pitchFamily="34" charset="0"/>
              <a:buChar char="•"/>
            </a:pPr>
            <a:r>
              <a:rPr lang="en-NZ" b="0" dirty="0"/>
              <a:t>The purple represents a future system configuration with some major infrastructure upgrades in place.</a:t>
            </a:r>
          </a:p>
          <a:p>
            <a:pPr marL="171450" lvl="0" indent="-171450">
              <a:buFont typeface="Arial" panose="020B0604020202020204" pitchFamily="34" charset="0"/>
              <a:buChar char="•"/>
            </a:pPr>
            <a:r>
              <a:rPr lang="en-NZ" b="0" dirty="0"/>
              <a:t>The shaded areas capture the range of yield results</a:t>
            </a:r>
          </a:p>
          <a:p>
            <a:pPr marL="171450" lvl="0" indent="-171450">
              <a:buFont typeface="Arial" panose="020B0604020202020204" pitchFamily="34" charset="0"/>
              <a:buChar char="•"/>
            </a:pPr>
            <a:r>
              <a:rPr lang="en-NZ" b="0" dirty="0"/>
              <a:t>While the solid lines denote the average result.</a:t>
            </a:r>
          </a:p>
          <a:p>
            <a:pPr marL="0" lvl="0" indent="0">
              <a:buFont typeface="Arial" panose="020B0604020202020204" pitchFamily="34" charset="0"/>
              <a:buNone/>
            </a:pPr>
            <a:endParaRPr lang="en-NZ"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1" dirty="0"/>
              <a:t>There are 3 main takeaways: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0" dirty="0"/>
              <a:t>Looking at the average yields… A 30 ML reduction in yield is expected by 2040</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For context, to mitigate this reduction, Watercare would need to bring forward their planned infrastructure upgrades by around 10 years.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dirty="0"/>
              <a:t>A further 10 ML reduction could then be expected by 2090.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0" dirty="0"/>
              <a:t>The uncertainty/range of results increases the further we project out.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0" dirty="0"/>
              <a:t>Both system, configurations (orange vs purple) show a similar trajectory over time.</a:t>
            </a:r>
          </a:p>
        </p:txBody>
      </p:sp>
      <p:sp>
        <p:nvSpPr>
          <p:cNvPr id="4" name="Slide Number Placeholder 3"/>
          <p:cNvSpPr>
            <a:spLocks noGrp="1"/>
          </p:cNvSpPr>
          <p:nvPr>
            <p:ph type="sldNum" sz="quarter" idx="5"/>
          </p:nvPr>
        </p:nvSpPr>
        <p:spPr/>
        <p:txBody>
          <a:bodyPr/>
          <a:lstStyle/>
          <a:p>
            <a:fld id="{C0FB79CF-EEEC-432F-BA11-7C0138C88DAE}" type="slidenum">
              <a:rPr lang="en-NZ" smtClean="0"/>
              <a:t>14</a:t>
            </a:fld>
            <a:endParaRPr lang="en-NZ"/>
          </a:p>
        </p:txBody>
      </p:sp>
    </p:spTree>
    <p:extLst>
      <p:ext uri="{BB962C8B-B14F-4D97-AF65-F5344CB8AC3E}">
        <p14:creationId xmlns:p14="http://schemas.microsoft.com/office/powerpoint/2010/main" val="43668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030">
              <a:defRPr/>
            </a:pPr>
            <a:r>
              <a:rPr lang="en-NZ" b="0" dirty="0"/>
              <a:t>Final conclusion:</a:t>
            </a:r>
          </a:p>
          <a:p>
            <a:pPr marL="171450" indent="-171450" defTabSz="882030">
              <a:buFont typeface="Arial" panose="020B0604020202020204" pitchFamily="34" charset="0"/>
              <a:buChar char="•"/>
              <a:defRPr/>
            </a:pPr>
            <a:r>
              <a:rPr lang="en-NZ" b="0" dirty="0"/>
              <a:t>As a result of the approach/methodology that Sarah has outlined…</a:t>
            </a:r>
          </a:p>
          <a:p>
            <a:pPr marL="171450" indent="-171450" defTabSz="882030">
              <a:buFont typeface="Arial" panose="020B0604020202020204" pitchFamily="34" charset="0"/>
              <a:buChar char="•"/>
              <a:defRPr/>
            </a:pPr>
            <a:r>
              <a:rPr lang="en-NZ" b="1" dirty="0"/>
              <a:t>For the first time in NZ </a:t>
            </a:r>
            <a:r>
              <a:rPr lang="en-NZ" b="0" dirty="0"/>
              <a:t>we were able to predict how CC might affect a complex water supply system.</a:t>
            </a:r>
          </a:p>
          <a:p>
            <a:pPr marL="171450" indent="-171450" defTabSz="882030">
              <a:buFont typeface="Arial" panose="020B0604020202020204" pitchFamily="34" charset="0"/>
              <a:buChar char="•"/>
              <a:defRPr/>
            </a:pPr>
            <a:r>
              <a:rPr lang="en-NZ" b="0" dirty="0"/>
              <a:t>We are very pleased of this work, it was a huge technical challenge and </a:t>
            </a:r>
          </a:p>
          <a:p>
            <a:pPr marL="171450" indent="-171450" defTabSz="882030">
              <a:buFont typeface="Arial" panose="020B0604020202020204" pitchFamily="34" charset="0"/>
              <a:buChar char="•"/>
              <a:defRPr/>
            </a:pPr>
            <a:r>
              <a:rPr lang="en-NZ" b="0" dirty="0"/>
              <a:t>Also like to highlight the fact that this assessment (the methodology, the software we’ve built around it) is a living, breathing, dynamic thing. </a:t>
            </a:r>
          </a:p>
          <a:p>
            <a:pPr marL="628650" lvl="1" indent="-171450" defTabSz="882030">
              <a:buFont typeface="Arial" panose="020B0604020202020204" pitchFamily="34" charset="0"/>
              <a:buChar char="•"/>
              <a:defRPr/>
            </a:pPr>
            <a:r>
              <a:rPr lang="en-NZ" b="0" dirty="0"/>
              <a:t>A lot of our efforts went into future proofing the tool</a:t>
            </a:r>
            <a:endParaRPr lang="en-NZ" b="1" dirty="0"/>
          </a:p>
        </p:txBody>
      </p:sp>
      <p:sp>
        <p:nvSpPr>
          <p:cNvPr id="4" name="Slide Number Placeholder 3"/>
          <p:cNvSpPr>
            <a:spLocks noGrp="1"/>
          </p:cNvSpPr>
          <p:nvPr>
            <p:ph type="sldNum" sz="quarter" idx="5"/>
          </p:nvPr>
        </p:nvSpPr>
        <p:spPr/>
        <p:txBody>
          <a:bodyPr/>
          <a:lstStyle/>
          <a:p>
            <a:fld id="{C0FB79CF-EEEC-432F-BA11-7C0138C88DAE}" type="slidenum">
              <a:rPr lang="en-NZ" smtClean="0"/>
              <a:t>15</a:t>
            </a:fld>
            <a:endParaRPr lang="en-NZ"/>
          </a:p>
        </p:txBody>
      </p:sp>
    </p:spTree>
    <p:extLst>
      <p:ext uri="{BB962C8B-B14F-4D97-AF65-F5344CB8AC3E}">
        <p14:creationId xmlns:p14="http://schemas.microsoft.com/office/powerpoint/2010/main" val="2903140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b="1"/>
              <a:t>What do we want to be looking at next to expand this impact modelling assessment?</a:t>
            </a:r>
          </a:p>
          <a:p>
            <a:pPr marL="228578" indent="-228578">
              <a:buFont typeface="Arial" panose="020B0604020202020204" pitchFamily="34" charset="0"/>
              <a:buChar char="•"/>
            </a:pPr>
            <a:r>
              <a:rPr lang="en-NZ"/>
              <a:t>Carry out further modelling and analyses to better understand the sensitivities of the system to climate change.</a:t>
            </a:r>
          </a:p>
          <a:p>
            <a:pPr marL="685778" lvl="1" indent="-228578">
              <a:buFont typeface="Arial" panose="020B0604020202020204" pitchFamily="34" charset="0"/>
              <a:buChar char="•"/>
            </a:pPr>
            <a:r>
              <a:rPr lang="en-NZ"/>
              <a:t>Further interrogate the results to understand the driving climatic forces behind the projected changes in yield. </a:t>
            </a:r>
          </a:p>
          <a:p>
            <a:pPr marL="685734" lvl="1" indent="-228578">
              <a:buFont typeface="Arial" panose="020B0604020202020204" pitchFamily="34" charset="0"/>
              <a:buChar char="•"/>
            </a:pPr>
            <a:r>
              <a:rPr lang="en-NZ"/>
              <a:t>For example, to investigate if yield reductions are driven more by increasing PET or changing rainfall patterns. </a:t>
            </a:r>
          </a:p>
          <a:p>
            <a:pPr marL="228578" marR="0" lvl="0" indent="-2285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Investigate possible impacts of changes to land use</a:t>
            </a:r>
          </a:p>
          <a:p>
            <a:pPr marL="685778" marR="0" lvl="1" indent="-2285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Literature suggests changes in land use can have a greater impact than climate change</a:t>
            </a:r>
          </a:p>
          <a:p>
            <a:pPr marL="685778" marR="0" lvl="1" indent="-2285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And several of Watercare’s catchments are being restored back to native forest (which is expected to increase runoff in the catchments, could possibly offset CC impacts).</a:t>
            </a:r>
          </a:p>
          <a:p>
            <a:pPr marL="228578" indent="-228578">
              <a:buFont typeface="Arial" panose="020B0604020202020204" pitchFamily="34" charset="0"/>
              <a:buChar char="•"/>
            </a:pPr>
            <a:r>
              <a:rPr lang="en-NZ"/>
              <a:t>Look to model how a changing climate could impact water demand (both increasing it and changing the patterns of…)</a:t>
            </a:r>
          </a:p>
          <a:p>
            <a:pPr marL="228578" indent="-228578">
              <a:buFont typeface="Arial" panose="020B0604020202020204" pitchFamily="34" charset="0"/>
              <a:buChar char="•"/>
            </a:pPr>
            <a:r>
              <a:rPr lang="en-NZ"/>
              <a:t>Update this assessment once the latest UN projections are downscaled for NZ. With the method now developed and tool (ISMM) now enabled.</a:t>
            </a:r>
          </a:p>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16</a:t>
            </a:fld>
            <a:endParaRPr lang="en-NZ"/>
          </a:p>
        </p:txBody>
      </p:sp>
    </p:spTree>
    <p:extLst>
      <p:ext uri="{BB962C8B-B14F-4D97-AF65-F5344CB8AC3E}">
        <p14:creationId xmlns:p14="http://schemas.microsoft.com/office/powerpoint/2010/main" val="291590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a:t>Given the findings of this modelling, Watercare now have valuable information to inform:</a:t>
            </a:r>
          </a:p>
          <a:p>
            <a:pPr marL="228578" indent="-228578">
              <a:buFont typeface="Arial" panose="020B0604020202020204" pitchFamily="34" charset="0"/>
              <a:buChar char="•"/>
            </a:pPr>
            <a:r>
              <a:rPr lang="en-NZ"/>
              <a:t>Updates to their supply/demand balance and assessments of headroom to incorporate these findings</a:t>
            </a:r>
          </a:p>
          <a:p>
            <a:pPr marL="685734" lvl="1" indent="-228578">
              <a:buFont typeface="Arial" panose="020B0604020202020204" pitchFamily="34" charset="0"/>
              <a:buChar char="•"/>
            </a:pPr>
            <a:r>
              <a:rPr lang="en-NZ"/>
              <a:t>Both change in yield and associated uncertainties.</a:t>
            </a:r>
          </a:p>
          <a:p>
            <a:pPr marL="685734" lvl="1" indent="-228578" defTabSz="914313">
              <a:buFont typeface="Arial" panose="020B0604020202020204" pitchFamily="34" charset="0"/>
              <a:buChar char="•"/>
              <a:defRPr/>
            </a:pPr>
            <a:r>
              <a:rPr lang="en-NZ"/>
              <a:t>Note: Supply side climate change impacts not </a:t>
            </a:r>
            <a:r>
              <a:rPr lang="en-NZ">
                <a:solidFill>
                  <a:schemeClr val="bg2">
                    <a:lumMod val="50000"/>
                  </a:schemeClr>
                </a:solidFill>
              </a:rPr>
              <a:t>reflected in headroom at present (and headroom allowance insufficient for this scale of impact/uncertainty).</a:t>
            </a:r>
            <a:endParaRPr lang="en-NZ"/>
          </a:p>
          <a:p>
            <a:pPr marL="228578" indent="-228578">
              <a:buFont typeface="Arial" panose="020B0604020202020204" pitchFamily="34" charset="0"/>
              <a:buChar char="•"/>
            </a:pPr>
            <a:r>
              <a:rPr lang="en-NZ"/>
              <a:t>Use these results to inform the investment planning and decisions</a:t>
            </a:r>
          </a:p>
          <a:p>
            <a:pPr marL="669593" lvl="1" indent="-228578">
              <a:buFont typeface="Arial" panose="020B0604020202020204" pitchFamily="34" charset="0"/>
              <a:buChar char="•"/>
            </a:pPr>
            <a:r>
              <a:rPr lang="en-NZ"/>
              <a:t>Consider the impact of climate change when investing in new or upgraded source and treatment infrastructure.</a:t>
            </a:r>
          </a:p>
          <a:p>
            <a:pPr marL="669593" lvl="1" indent="-228578">
              <a:buFont typeface="Arial" panose="020B0604020202020204" pitchFamily="34" charset="0"/>
              <a:buChar char="•"/>
            </a:pPr>
            <a:r>
              <a:rPr lang="en-NZ"/>
              <a:t>Will also inform adaptive pathway plans, including thresholds and trigger points, to respond to the expected reduction in yield over the planning period.  </a:t>
            </a:r>
          </a:p>
          <a:p>
            <a:pPr marL="669290" lvl="1" indent="-227965">
              <a:buFont typeface="Arial" panose="020B0604020202020204" pitchFamily="34" charset="0"/>
              <a:buChar char="•"/>
            </a:pPr>
            <a:r>
              <a:rPr lang="en-NZ"/>
              <a:t>A specific example of this is with the Onehunga aquifer source, which may need to be relocated (e.g. retreat) in response to sea level rise impacts.</a:t>
            </a:r>
            <a:endParaRPr lang="en-NZ">
              <a:cs typeface="Calibri"/>
            </a:endParaRPr>
          </a:p>
        </p:txBody>
      </p:sp>
      <p:sp>
        <p:nvSpPr>
          <p:cNvPr id="4" name="Slide Number Placeholder 3"/>
          <p:cNvSpPr>
            <a:spLocks noGrp="1"/>
          </p:cNvSpPr>
          <p:nvPr>
            <p:ph type="sldNum" sz="quarter" idx="5"/>
          </p:nvPr>
        </p:nvSpPr>
        <p:spPr/>
        <p:txBody>
          <a:bodyPr/>
          <a:lstStyle/>
          <a:p>
            <a:fld id="{C0FB79CF-EEEC-432F-BA11-7C0138C88DAE}" type="slidenum">
              <a:rPr lang="en-NZ" smtClean="0"/>
              <a:t>17</a:t>
            </a:fld>
            <a:endParaRPr lang="en-NZ"/>
          </a:p>
        </p:txBody>
      </p:sp>
    </p:spTree>
    <p:extLst>
      <p:ext uri="{BB962C8B-B14F-4D97-AF65-F5344CB8AC3E}">
        <p14:creationId xmlns:p14="http://schemas.microsoft.com/office/powerpoint/2010/main" val="51869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18</a:t>
            </a:fld>
            <a:endParaRPr lang="en-NZ"/>
          </a:p>
        </p:txBody>
      </p:sp>
    </p:spTree>
    <p:extLst>
      <p:ext uri="{BB962C8B-B14F-4D97-AF65-F5344CB8AC3E}">
        <p14:creationId xmlns:p14="http://schemas.microsoft.com/office/powerpoint/2010/main" val="375949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19</a:t>
            </a:fld>
            <a:endParaRPr lang="en-NZ"/>
          </a:p>
        </p:txBody>
      </p:sp>
    </p:spTree>
    <p:extLst>
      <p:ext uri="{BB962C8B-B14F-4D97-AF65-F5344CB8AC3E}">
        <p14:creationId xmlns:p14="http://schemas.microsoft.com/office/powerpoint/2010/main" val="3283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NZ" b="1">
              <a:solidFill>
                <a:schemeClr val="tx1"/>
              </a:solidFill>
              <a:cs typeface="Calibri"/>
            </a:endParaRPr>
          </a:p>
        </p:txBody>
      </p:sp>
      <p:sp>
        <p:nvSpPr>
          <p:cNvPr id="4" name="Slide Number Placeholder 3"/>
          <p:cNvSpPr>
            <a:spLocks noGrp="1"/>
          </p:cNvSpPr>
          <p:nvPr>
            <p:ph type="sldNum" sz="quarter" idx="5"/>
          </p:nvPr>
        </p:nvSpPr>
        <p:spPr/>
        <p:txBody>
          <a:bodyPr/>
          <a:lstStyle/>
          <a:p>
            <a:fld id="{C0FB79CF-EEEC-432F-BA11-7C0138C88DAE}" type="slidenum">
              <a:rPr lang="en-NZ" smtClean="0"/>
              <a:t>2</a:t>
            </a:fld>
            <a:endParaRPr lang="en-NZ"/>
          </a:p>
        </p:txBody>
      </p:sp>
    </p:spTree>
    <p:extLst>
      <p:ext uri="{BB962C8B-B14F-4D97-AF65-F5344CB8AC3E}">
        <p14:creationId xmlns:p14="http://schemas.microsoft.com/office/powerpoint/2010/main" val="2690052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34" indent="-171434">
              <a:buFont typeface="Arial" panose="020B0604020202020204" pitchFamily="34" charset="0"/>
              <a:buChar char="•"/>
            </a:pPr>
            <a:r>
              <a:rPr lang="en-NZ">
                <a:solidFill>
                  <a:schemeClr val="tx1"/>
                </a:solidFill>
              </a:rPr>
              <a:t>This is a snapshot of the model spatial extends. Each shaded orange area is a separate RFRO model.</a:t>
            </a:r>
          </a:p>
          <a:p>
            <a:pPr marL="171434" indent="-171434">
              <a:buFont typeface="Arial" panose="020B0604020202020204" pitchFamily="34" charset="0"/>
              <a:buChar char="•"/>
            </a:pPr>
            <a:r>
              <a:rPr lang="en-NZ">
                <a:solidFill>
                  <a:schemeClr val="tx1"/>
                </a:solidFill>
              </a:rPr>
              <a:t>If asked: Waikato River is very hard to model (longest river in the country, flow regime dominated by dams upstream, we do our best, but also use flow gauges where available)</a:t>
            </a:r>
          </a:p>
        </p:txBody>
      </p:sp>
      <p:sp>
        <p:nvSpPr>
          <p:cNvPr id="4" name="Slide Number Placeholder 3"/>
          <p:cNvSpPr>
            <a:spLocks noGrp="1"/>
          </p:cNvSpPr>
          <p:nvPr>
            <p:ph type="sldNum" sz="quarter" idx="5"/>
          </p:nvPr>
        </p:nvSpPr>
        <p:spPr/>
        <p:txBody>
          <a:bodyPr/>
          <a:lstStyle/>
          <a:p>
            <a:fld id="{C0FB79CF-EEEC-432F-BA11-7C0138C88DAE}" type="slidenum">
              <a:rPr lang="en-NZ" smtClean="0"/>
              <a:t>20</a:t>
            </a:fld>
            <a:endParaRPr lang="en-NZ"/>
          </a:p>
        </p:txBody>
      </p:sp>
    </p:spTree>
    <p:extLst>
      <p:ext uri="{BB962C8B-B14F-4D97-AF65-F5344CB8AC3E}">
        <p14:creationId xmlns:p14="http://schemas.microsoft.com/office/powerpoint/2010/main" val="2676574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a:solidFill>
                  <a:schemeClr val="tx1"/>
                </a:solidFill>
              </a:rPr>
              <a:t>Another way to think about ISMM in context is with the supply – demand balance:</a:t>
            </a:r>
          </a:p>
          <a:p>
            <a:pPr marL="171434" indent="-171434">
              <a:buFont typeface="Arial" panose="020B0604020202020204" pitchFamily="34" charset="0"/>
              <a:buChar char="•"/>
            </a:pPr>
            <a:r>
              <a:rPr lang="en-NZ">
                <a:solidFill>
                  <a:schemeClr val="tx1"/>
                </a:solidFill>
              </a:rPr>
              <a:t>This balance maps a demand forecast (blue lines) on top of the available supply (coloured bars)</a:t>
            </a:r>
          </a:p>
          <a:p>
            <a:pPr marL="171434" indent="-171434">
              <a:buFont typeface="Arial" panose="020B0604020202020204" pitchFamily="34" charset="0"/>
              <a:buChar char="•"/>
            </a:pPr>
            <a:r>
              <a:rPr lang="en-NZ">
                <a:solidFill>
                  <a:schemeClr val="tx1"/>
                </a:solidFill>
              </a:rPr>
              <a:t>Here the baseline/existing supply is shown in blue bars, with new/projected sources added (in orange and purple) into the future.</a:t>
            </a:r>
          </a:p>
          <a:p>
            <a:pPr marL="171434" indent="-171434">
              <a:buFont typeface="Arial" panose="020B0604020202020204" pitchFamily="34" charset="0"/>
              <a:buChar char="•"/>
            </a:pPr>
            <a:r>
              <a:rPr lang="en-NZ">
                <a:solidFill>
                  <a:schemeClr val="tx1"/>
                </a:solidFill>
              </a:rPr>
              <a:t>As the population grows, and demand increases, new sources are introduced to stay above the line.</a:t>
            </a:r>
          </a:p>
          <a:p>
            <a:pPr marL="171434" indent="-171434">
              <a:buFont typeface="Arial" panose="020B0604020202020204" pitchFamily="34" charset="0"/>
              <a:buChar char="•"/>
            </a:pPr>
            <a:endParaRPr lang="en-NZ">
              <a:solidFill>
                <a:schemeClr val="tx1"/>
              </a:solidFill>
            </a:endParaRPr>
          </a:p>
          <a:p>
            <a:r>
              <a:rPr lang="en-NZ">
                <a:solidFill>
                  <a:schemeClr val="tx1"/>
                </a:solidFill>
              </a:rPr>
              <a:t>And being above the line is where ISMM comes in… </a:t>
            </a:r>
          </a:p>
          <a:p>
            <a:pPr marL="171434" indent="-171434">
              <a:buFont typeface="Arial" panose="020B0604020202020204" pitchFamily="34" charset="0"/>
              <a:buChar char="•"/>
            </a:pPr>
            <a:r>
              <a:rPr lang="en-NZ">
                <a:solidFill>
                  <a:schemeClr val="tx1"/>
                </a:solidFill>
              </a:rPr>
              <a:t>The bigger the space above (i.e. the more the system is in excess supply) the more ISMM can play around (e.g. with saving operational costs).</a:t>
            </a:r>
          </a:p>
          <a:p>
            <a:pPr marL="171434" indent="-171434">
              <a:buFont typeface="Arial" panose="020B0604020202020204" pitchFamily="34" charset="0"/>
              <a:buChar char="•"/>
            </a:pPr>
            <a:r>
              <a:rPr lang="en-NZ">
                <a:solidFill>
                  <a:schemeClr val="tx1"/>
                </a:solidFill>
              </a:rPr>
              <a:t>When approaching the line (i.e. demand getting close to supply), allocation decisions become more about maximising conjunctive, minimising your risk. (Less opportunity/flexibility.)</a:t>
            </a:r>
          </a:p>
          <a:p>
            <a:endParaRPr lang="en-NZ">
              <a:solidFill>
                <a:schemeClr val="tx1"/>
              </a:solidFill>
            </a:endParaRPr>
          </a:p>
        </p:txBody>
      </p:sp>
      <p:sp>
        <p:nvSpPr>
          <p:cNvPr id="4" name="Slide Number Placeholder 3"/>
          <p:cNvSpPr>
            <a:spLocks noGrp="1"/>
          </p:cNvSpPr>
          <p:nvPr>
            <p:ph type="sldNum" sz="quarter" idx="5"/>
          </p:nvPr>
        </p:nvSpPr>
        <p:spPr/>
        <p:txBody>
          <a:bodyPr/>
          <a:lstStyle/>
          <a:p>
            <a:fld id="{C0FB79CF-EEEC-432F-BA11-7C0138C88DAE}" type="slidenum">
              <a:rPr lang="en-NZ" smtClean="0"/>
              <a:t>21</a:t>
            </a:fld>
            <a:endParaRPr lang="en-NZ"/>
          </a:p>
        </p:txBody>
      </p:sp>
    </p:spTree>
    <p:extLst>
      <p:ext uri="{BB962C8B-B14F-4D97-AF65-F5344CB8AC3E}">
        <p14:creationId xmlns:p14="http://schemas.microsoft.com/office/powerpoint/2010/main" val="1954910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22</a:t>
            </a:fld>
            <a:endParaRPr lang="en-NZ"/>
          </a:p>
        </p:txBody>
      </p:sp>
    </p:spTree>
    <p:extLst>
      <p:ext uri="{BB962C8B-B14F-4D97-AF65-F5344CB8AC3E}">
        <p14:creationId xmlns:p14="http://schemas.microsoft.com/office/powerpoint/2010/main" val="327533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23</a:t>
            </a:fld>
            <a:endParaRPr lang="en-NZ"/>
          </a:p>
        </p:txBody>
      </p:sp>
    </p:spTree>
    <p:extLst>
      <p:ext uri="{BB962C8B-B14F-4D97-AF65-F5344CB8AC3E}">
        <p14:creationId xmlns:p14="http://schemas.microsoft.com/office/powerpoint/2010/main" val="271097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a:solidFill>
                  <a:schemeClr val="tx1"/>
                </a:solidFill>
              </a:rPr>
              <a:t>Some more background theory to keep in mind…</a:t>
            </a:r>
          </a:p>
          <a:p>
            <a:endParaRPr lang="en-NZ">
              <a:solidFill>
                <a:schemeClr val="tx1"/>
              </a:solidFill>
            </a:endParaRPr>
          </a:p>
          <a:p>
            <a:r>
              <a:rPr lang="en-NZ">
                <a:solidFill>
                  <a:schemeClr val="tx1"/>
                </a:solidFill>
              </a:rPr>
              <a:t>Droughts can be classified into four types, depending on the duration, effects and intensity: </a:t>
            </a:r>
          </a:p>
          <a:p>
            <a:pPr marL="228578" indent="-228578">
              <a:buFont typeface="+mj-lt"/>
              <a:buAutoNum type="arabicPeriod"/>
            </a:pPr>
            <a:r>
              <a:rPr lang="en-NZ">
                <a:solidFill>
                  <a:schemeClr val="tx1"/>
                </a:solidFill>
              </a:rPr>
              <a:t>Meteorological</a:t>
            </a:r>
          </a:p>
          <a:p>
            <a:pPr marL="228578" indent="-228578">
              <a:buFont typeface="+mj-lt"/>
              <a:buAutoNum type="arabicPeriod"/>
            </a:pPr>
            <a:r>
              <a:rPr lang="en-NZ">
                <a:solidFill>
                  <a:schemeClr val="tx1"/>
                </a:solidFill>
              </a:rPr>
              <a:t>Agricultural</a:t>
            </a:r>
          </a:p>
          <a:p>
            <a:pPr marL="228578" indent="-228578">
              <a:buFont typeface="+mj-lt"/>
              <a:buAutoNum type="arabicPeriod"/>
            </a:pPr>
            <a:r>
              <a:rPr lang="en-NZ">
                <a:solidFill>
                  <a:schemeClr val="tx1"/>
                </a:solidFill>
              </a:rPr>
              <a:t>Hydrological</a:t>
            </a:r>
          </a:p>
          <a:p>
            <a:pPr marL="228578" indent="-228578">
              <a:buFont typeface="+mj-lt"/>
              <a:buAutoNum type="arabicPeriod"/>
            </a:pPr>
            <a:r>
              <a:rPr lang="en-NZ">
                <a:solidFill>
                  <a:schemeClr val="tx1"/>
                </a:solidFill>
              </a:rPr>
              <a:t>Socio-economic.</a:t>
            </a:r>
          </a:p>
          <a:p>
            <a:endParaRPr lang="en-NZ">
              <a:solidFill>
                <a:schemeClr val="tx1"/>
              </a:solidFill>
            </a:endParaRPr>
          </a:p>
          <a:p>
            <a:pPr marL="171434" indent="-171434">
              <a:buFont typeface="Arial" panose="020B0604020202020204" pitchFamily="34" charset="0"/>
              <a:buChar char="•"/>
            </a:pPr>
            <a:r>
              <a:rPr lang="en-NZ">
                <a:solidFill>
                  <a:schemeClr val="tx1"/>
                </a:solidFill>
              </a:rPr>
              <a:t>The first three types deal with the physical phenomenon</a:t>
            </a:r>
          </a:p>
          <a:p>
            <a:pPr marL="171434" indent="-171434">
              <a:buFont typeface="Arial" panose="020B0604020202020204" pitchFamily="34" charset="0"/>
              <a:buChar char="•"/>
            </a:pPr>
            <a:r>
              <a:rPr lang="en-NZ">
                <a:solidFill>
                  <a:schemeClr val="tx1"/>
                </a:solidFill>
              </a:rPr>
              <a:t>While the last one is associated with the impacts of drought on society. </a:t>
            </a:r>
          </a:p>
          <a:p>
            <a:pPr marL="171434" indent="-171434">
              <a:buFont typeface="Arial" panose="020B0604020202020204" pitchFamily="34" charset="0"/>
              <a:buChar char="•"/>
            </a:pPr>
            <a:r>
              <a:rPr lang="en-NZ">
                <a:solidFill>
                  <a:schemeClr val="tx1"/>
                </a:solidFill>
              </a:rPr>
              <a:t>All types of drought are closely related. </a:t>
            </a:r>
          </a:p>
          <a:p>
            <a:pPr marL="171434" indent="-171434">
              <a:buFont typeface="Arial" panose="020B0604020202020204" pitchFamily="34" charset="0"/>
              <a:buChar char="•"/>
            </a:pPr>
            <a:r>
              <a:rPr lang="en-NZ">
                <a:solidFill>
                  <a:schemeClr val="tx1"/>
                </a:solidFill>
              </a:rPr>
              <a:t>Therefore, oftentimes, it is difficult to distinguish between the different types (and there is no definition or measurement of when one type of drought transforms into another). </a:t>
            </a:r>
          </a:p>
          <a:p>
            <a:endParaRPr lang="en-NZ">
              <a:solidFill>
                <a:schemeClr val="tx1"/>
              </a:solidFill>
            </a:endParaRPr>
          </a:p>
          <a:p>
            <a:pPr marL="171434" indent="-171434">
              <a:buFont typeface="Arial" panose="020B0604020202020204" pitchFamily="34" charset="0"/>
              <a:buChar char="•"/>
            </a:pPr>
            <a:r>
              <a:rPr lang="en-NZ">
                <a:solidFill>
                  <a:schemeClr val="tx1"/>
                </a:solidFill>
              </a:rPr>
              <a:t>A meteorological drought is typically indicated by a period of precipitation deficit over a region of interest. </a:t>
            </a:r>
          </a:p>
          <a:p>
            <a:pPr marL="171434" indent="-171434">
              <a:buFont typeface="Arial" panose="020B0604020202020204" pitchFamily="34" charset="0"/>
              <a:buChar char="•"/>
            </a:pPr>
            <a:r>
              <a:rPr lang="en-NZ">
                <a:solidFill>
                  <a:schemeClr val="tx1"/>
                </a:solidFill>
              </a:rPr>
              <a:t>In combination with increased atmospheric evaporative demand (e.g. by high temperatures, high solar radiation and wind), soil moisture levels may drop and cause agricultural drought, which is reflected in decreased plant productivity. </a:t>
            </a:r>
          </a:p>
          <a:p>
            <a:pPr marL="171434" indent="-171434">
              <a:buFont typeface="Arial" panose="020B0604020202020204" pitchFamily="34" charset="0"/>
              <a:buChar char="•"/>
            </a:pPr>
            <a:r>
              <a:rPr lang="en-NZ">
                <a:solidFill>
                  <a:schemeClr val="tx1"/>
                </a:solidFill>
              </a:rPr>
              <a:t>Ongoing depletion of soil and groundwater reserves may eventually lead to a hydrological drought, which is characterised by a reduced amount of water in streams, lakes, wetlands, reservoirs and groundwater tables. </a:t>
            </a:r>
          </a:p>
          <a:p>
            <a:pPr marL="171434" indent="-171434">
              <a:buFont typeface="Arial" panose="020B0604020202020204" pitchFamily="34" charset="0"/>
              <a:buChar char="•"/>
            </a:pPr>
            <a:r>
              <a:rPr lang="en-NZ">
                <a:solidFill>
                  <a:schemeClr val="tx1"/>
                </a:solidFill>
              </a:rPr>
              <a:t>If these conditions lead to a failure of water resource systems to meet water demands, it is called a socio-economic drought.</a:t>
            </a:r>
          </a:p>
          <a:p>
            <a:endParaRPr lang="en-NZ">
              <a:solidFill>
                <a:schemeClr val="tx1"/>
              </a:solidFill>
            </a:endParaRPr>
          </a:p>
          <a:p>
            <a:pPr marL="171434" indent="-171434">
              <a:buFont typeface="Arial" panose="020B0604020202020204" pitchFamily="34" charset="0"/>
              <a:buChar char="•"/>
            </a:pPr>
            <a:r>
              <a:rPr lang="en-NZ">
                <a:solidFill>
                  <a:schemeClr val="tx1"/>
                </a:solidFill>
              </a:rPr>
              <a:t>Thinking about yield are dealing with those on the right hand side: hydrological and socio-economic drought.</a:t>
            </a:r>
          </a:p>
          <a:p>
            <a:pPr marL="171434" indent="-171434">
              <a:buFont typeface="Arial" panose="020B0604020202020204" pitchFamily="34" charset="0"/>
              <a:buChar char="•"/>
            </a:pPr>
            <a:r>
              <a:rPr lang="en-NZ">
                <a:solidFill>
                  <a:schemeClr val="tx1"/>
                </a:solidFill>
              </a:rPr>
              <a:t>For Auckland’s system, 18 months is the critical stress period. </a:t>
            </a:r>
          </a:p>
          <a:p>
            <a:pPr marL="171434" indent="-171434">
              <a:buFont typeface="Arial" panose="020B0604020202020204" pitchFamily="34" charset="0"/>
              <a:buChar char="•"/>
            </a:pPr>
            <a:r>
              <a:rPr lang="en-NZ">
                <a:solidFill>
                  <a:schemeClr val="tx1"/>
                </a:solidFill>
              </a:rPr>
              <a:t>Shorter periods are not so critical because water stored in the reservoirs serves as a buffer.</a:t>
            </a:r>
          </a:p>
          <a:p>
            <a:pPr marL="171434" indent="-171434">
              <a:buFont typeface="Arial" panose="020B0604020202020204" pitchFamily="34" charset="0"/>
              <a:buChar char="•"/>
            </a:pPr>
            <a:r>
              <a:rPr lang="en-NZ">
                <a:solidFill>
                  <a:schemeClr val="tx1"/>
                </a:solidFill>
              </a:rPr>
              <a:t>Longer drought periods are not seen in the historical records. </a:t>
            </a:r>
          </a:p>
          <a:p>
            <a:pPr marL="628590" lvl="1" indent="-171434">
              <a:buFont typeface="Arial" panose="020B0604020202020204" pitchFamily="34" charset="0"/>
              <a:buChar char="•"/>
            </a:pPr>
            <a:r>
              <a:rPr lang="en-NZ">
                <a:solidFill>
                  <a:schemeClr val="tx1"/>
                </a:solidFill>
              </a:rPr>
              <a:t>For example, the recent drought began around January/February 2020, and recovered by August 2021 (when total system storage approached the 95% mark).</a:t>
            </a:r>
          </a:p>
        </p:txBody>
      </p:sp>
      <p:sp>
        <p:nvSpPr>
          <p:cNvPr id="4" name="Slide Number Placeholder 3"/>
          <p:cNvSpPr>
            <a:spLocks noGrp="1"/>
          </p:cNvSpPr>
          <p:nvPr>
            <p:ph type="sldNum" sz="quarter" idx="5"/>
          </p:nvPr>
        </p:nvSpPr>
        <p:spPr/>
        <p:txBody>
          <a:bodyPr/>
          <a:lstStyle/>
          <a:p>
            <a:fld id="{C0FB79CF-EEEC-432F-BA11-7C0138C88DAE}" type="slidenum">
              <a:rPr lang="en-NZ" smtClean="0"/>
              <a:t>24</a:t>
            </a:fld>
            <a:endParaRPr lang="en-NZ"/>
          </a:p>
        </p:txBody>
      </p:sp>
    </p:spTree>
    <p:extLst>
      <p:ext uri="{BB962C8B-B14F-4D97-AF65-F5344CB8AC3E}">
        <p14:creationId xmlns:p14="http://schemas.microsoft.com/office/powerpoint/2010/main" val="316509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NZ" b="1">
              <a:solidFill>
                <a:schemeClr val="tx1"/>
              </a:solidFill>
              <a:cs typeface="Calibri"/>
            </a:endParaRPr>
          </a:p>
        </p:txBody>
      </p:sp>
      <p:sp>
        <p:nvSpPr>
          <p:cNvPr id="4" name="Slide Number Placeholder 3"/>
          <p:cNvSpPr>
            <a:spLocks noGrp="1"/>
          </p:cNvSpPr>
          <p:nvPr>
            <p:ph type="sldNum" sz="quarter" idx="5"/>
          </p:nvPr>
        </p:nvSpPr>
        <p:spPr/>
        <p:txBody>
          <a:bodyPr/>
          <a:lstStyle/>
          <a:p>
            <a:fld id="{C0FB79CF-EEEC-432F-BA11-7C0138C88DAE}" type="slidenum">
              <a:rPr lang="en-NZ" smtClean="0"/>
              <a:t>3</a:t>
            </a:fld>
            <a:endParaRPr lang="en-NZ"/>
          </a:p>
        </p:txBody>
      </p:sp>
    </p:spTree>
    <p:extLst>
      <p:ext uri="{BB962C8B-B14F-4D97-AF65-F5344CB8AC3E}">
        <p14:creationId xmlns:p14="http://schemas.microsoft.com/office/powerpoint/2010/main" val="119449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a:t>I’m going to talk through our methodology, beginning here with an overview of Auckland’s water supply. </a:t>
            </a:r>
          </a:p>
          <a:p>
            <a:endParaRPr lang="en-NZ"/>
          </a:p>
          <a:p>
            <a:r>
              <a:rPr lang="en-NZ"/>
              <a:t>Auckland’s system includes:</a:t>
            </a:r>
          </a:p>
          <a:p>
            <a:pPr marL="171434" indent="-171434">
              <a:buFont typeface="Arial" panose="020B0604020202020204" pitchFamily="34" charset="0"/>
              <a:buChar char="•"/>
            </a:pPr>
            <a:r>
              <a:rPr lang="en-NZ"/>
              <a:t>10 storage reservoirs across the region,</a:t>
            </a:r>
          </a:p>
          <a:p>
            <a:pPr marL="171434" indent="-171434">
              <a:buFont typeface="Arial" panose="020B0604020202020204" pitchFamily="34" charset="0"/>
              <a:buChar char="•"/>
            </a:pPr>
            <a:r>
              <a:rPr lang="en-NZ"/>
              <a:t>2 aquifer sources</a:t>
            </a:r>
          </a:p>
          <a:p>
            <a:pPr marL="171434" indent="-171434">
              <a:buFont typeface="Arial" panose="020B0604020202020204" pitchFamily="34" charset="0"/>
              <a:buChar char="•"/>
            </a:pPr>
            <a:r>
              <a:rPr lang="en-NZ"/>
              <a:t>And 1 run-of-river source (at the Waikato River)</a:t>
            </a:r>
          </a:p>
          <a:p>
            <a:pPr marL="171434" indent="-171434">
              <a:buFont typeface="Arial" panose="020B0604020202020204" pitchFamily="34" charset="0"/>
              <a:buChar char="•"/>
            </a:pPr>
            <a:endParaRPr lang="en-NZ">
              <a:solidFill>
                <a:schemeClr val="tx1"/>
              </a:solidFill>
            </a:endParaRPr>
          </a:p>
          <a:p>
            <a:pPr marL="171434" indent="-171434">
              <a:buFont typeface="Arial" panose="020B0604020202020204" pitchFamily="34" charset="0"/>
              <a:buChar char="•"/>
            </a:pPr>
            <a:r>
              <a:rPr lang="en-NZ" sz="1100">
                <a:solidFill>
                  <a:schemeClr val="tx1"/>
                </a:solidFill>
              </a:rPr>
              <a:t>This image shows an example of the typical split of water supply from each source, showing the reservoirs usually providing the majority of Auckland’s water. </a:t>
            </a:r>
          </a:p>
          <a:p>
            <a:pPr marL="171434" indent="-171434">
              <a:buFont typeface="Arial" panose="020B0604020202020204" pitchFamily="34" charset="0"/>
              <a:buChar char="•"/>
            </a:pPr>
            <a:r>
              <a:rPr lang="en-NZ" sz="1100">
                <a:solidFill>
                  <a:schemeClr val="tx1"/>
                </a:solidFill>
              </a:rPr>
              <a:t>But this balance all depends on weather conditions and storage levels. </a:t>
            </a:r>
          </a:p>
          <a:p>
            <a:pPr marL="171434" indent="-171434">
              <a:buFont typeface="Arial" panose="020B0604020202020204" pitchFamily="34" charset="0"/>
              <a:buChar char="•"/>
            </a:pPr>
            <a:r>
              <a:rPr lang="en-NZ" sz="1100">
                <a:solidFill>
                  <a:schemeClr val="tx1"/>
                </a:solidFill>
              </a:rPr>
              <a:t>For example, during a recent drought, the Waikato River provided up to half of Auckland’s water.</a:t>
            </a:r>
          </a:p>
          <a:p>
            <a:endParaRPr lang="en-NZ" i="0">
              <a:solidFill>
                <a:schemeClr val="tx1"/>
              </a:solidFill>
            </a:endParaRPr>
          </a:p>
          <a:p>
            <a:r>
              <a:rPr lang="en-NZ" i="0">
                <a:solidFill>
                  <a:schemeClr val="tx1"/>
                </a:solidFill>
              </a:rPr>
              <a:t>This system differs from most large scale systems around the world which are often: </a:t>
            </a:r>
          </a:p>
          <a:p>
            <a:pPr marL="171434" indent="-171434" defTabSz="882030">
              <a:buFont typeface="Arial" panose="020B0604020202020204" pitchFamily="34" charset="0"/>
              <a:buChar char="•"/>
            </a:pPr>
            <a:r>
              <a:rPr lang="en-NZ" i="0">
                <a:solidFill>
                  <a:schemeClr val="tx1"/>
                </a:solidFill>
              </a:rPr>
              <a:t>A single source with multi-year storage. </a:t>
            </a:r>
          </a:p>
          <a:p>
            <a:pPr marL="612449" lvl="1" indent="-171434">
              <a:buFont typeface="Arial" panose="020B0604020202020204" pitchFamily="34" charset="0"/>
              <a:buChar char="•"/>
            </a:pPr>
            <a:r>
              <a:rPr lang="en-NZ" i="0">
                <a:solidFill>
                  <a:schemeClr val="tx1"/>
                </a:solidFill>
              </a:rPr>
              <a:t>E.g. </a:t>
            </a:r>
            <a:r>
              <a:rPr lang="en-NZ" i="0" err="1">
                <a:solidFill>
                  <a:schemeClr val="tx1"/>
                </a:solidFill>
              </a:rPr>
              <a:t>Warragamba</a:t>
            </a:r>
            <a:r>
              <a:rPr lang="en-NZ" i="0">
                <a:solidFill>
                  <a:schemeClr val="tx1"/>
                </a:solidFill>
              </a:rPr>
              <a:t> dam which supplies water to Sydney</a:t>
            </a:r>
            <a:r>
              <a:rPr lang="en-NZ" b="0" i="0">
                <a:solidFill>
                  <a:schemeClr val="tx1"/>
                </a:solidFill>
              </a:rPr>
              <a:t> can hold around 5 years worth of Sydney’s demand, but that’s because it’s catchment is bigger than the entire Auckland area. </a:t>
            </a:r>
          </a:p>
          <a:p>
            <a:pPr marL="612449" lvl="1" indent="-171434">
              <a:buFont typeface="Arial" panose="020B0604020202020204" pitchFamily="34" charset="0"/>
              <a:buChar char="•"/>
            </a:pPr>
            <a:r>
              <a:rPr lang="en-NZ" b="0" i="0">
                <a:solidFill>
                  <a:schemeClr val="tx1"/>
                </a:solidFill>
              </a:rPr>
              <a:t>Auckland on the other hand, has </a:t>
            </a:r>
          </a:p>
          <a:p>
            <a:pPr marL="1069649" lvl="2" indent="-171434">
              <a:buFont typeface="Arial" panose="020B0604020202020204" pitchFamily="34" charset="0"/>
              <a:buChar char="•"/>
            </a:pPr>
            <a:r>
              <a:rPr lang="en-NZ" b="0" i="0">
                <a:solidFill>
                  <a:schemeClr val="tx1"/>
                </a:solidFill>
              </a:rPr>
              <a:t>multiple source types, </a:t>
            </a:r>
          </a:p>
          <a:p>
            <a:pPr marL="1069649" lvl="2" indent="-171434">
              <a:buFont typeface="Arial" panose="020B0604020202020204" pitchFamily="34" charset="0"/>
              <a:buChar char="•"/>
            </a:pPr>
            <a:r>
              <a:rPr lang="en-NZ" b="0" i="0">
                <a:solidFill>
                  <a:schemeClr val="tx1"/>
                </a:solidFill>
              </a:rPr>
              <a:t>much smaller in scale, </a:t>
            </a:r>
          </a:p>
          <a:p>
            <a:pPr marL="1069649" lvl="2" indent="-171434">
              <a:buFont typeface="Arial" panose="020B0604020202020204" pitchFamily="34" charset="0"/>
              <a:buChar char="•"/>
            </a:pPr>
            <a:r>
              <a:rPr lang="en-NZ" b="0" i="0">
                <a:solidFill>
                  <a:schemeClr val="tx1"/>
                </a:solidFill>
              </a:rPr>
              <a:t>all feeding into one supply zone. </a:t>
            </a:r>
          </a:p>
          <a:p>
            <a:pPr marL="612449" lvl="1" indent="-171434">
              <a:buFont typeface="Arial" panose="020B0604020202020204" pitchFamily="34" charset="0"/>
              <a:buChar char="•"/>
            </a:pPr>
            <a:r>
              <a:rPr lang="en-NZ" b="0" i="0">
                <a:solidFill>
                  <a:schemeClr val="tx1"/>
                </a:solidFill>
              </a:rPr>
              <a:t>Managing all this means that we need a bespoke optimisation model. </a:t>
            </a:r>
          </a:p>
        </p:txBody>
      </p:sp>
      <p:sp>
        <p:nvSpPr>
          <p:cNvPr id="4" name="Slide Number Placeholder 3"/>
          <p:cNvSpPr>
            <a:spLocks noGrp="1"/>
          </p:cNvSpPr>
          <p:nvPr>
            <p:ph type="sldNum" sz="quarter" idx="5"/>
          </p:nvPr>
        </p:nvSpPr>
        <p:spPr/>
        <p:txBody>
          <a:bodyPr/>
          <a:lstStyle/>
          <a:p>
            <a:fld id="{C0FB79CF-EEEC-432F-BA11-7C0138C88DAE}" type="slidenum">
              <a:rPr lang="en-NZ" smtClean="0"/>
              <a:t>4</a:t>
            </a:fld>
            <a:endParaRPr lang="en-NZ"/>
          </a:p>
        </p:txBody>
      </p:sp>
    </p:spTree>
    <p:extLst>
      <p:ext uri="{BB962C8B-B14F-4D97-AF65-F5344CB8AC3E}">
        <p14:creationId xmlns:p14="http://schemas.microsoft.com/office/powerpoint/2010/main" val="223198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0"/>
              <a:t>And that is where </a:t>
            </a:r>
            <a:r>
              <a:rPr lang="en-NZ">
                <a:solidFill>
                  <a:schemeClr val="tx1"/>
                </a:solidFill>
              </a:rPr>
              <a:t>our Integrated Source Management Model (also known as ISMM) comes into play.</a:t>
            </a:r>
            <a:endParaRPr lang="en-NZ" i="0"/>
          </a:p>
          <a:p>
            <a:endParaRPr lang="en-NZ">
              <a:solidFill>
                <a:schemeClr val="tx1"/>
              </a:solidFill>
            </a:endParaRPr>
          </a:p>
          <a:p>
            <a:r>
              <a:rPr lang="en-NZ">
                <a:solidFill>
                  <a:schemeClr val="tx1"/>
                </a:solidFill>
              </a:rPr>
              <a:t>I’m not going to spend too long explaining it, </a:t>
            </a:r>
          </a:p>
          <a:p>
            <a:r>
              <a:rPr lang="en-NZ">
                <a:solidFill>
                  <a:schemeClr val="tx1"/>
                </a:solidFill>
              </a:rPr>
              <a:t>but we have this bespoke tool which models </a:t>
            </a:r>
            <a:r>
              <a:rPr lang="en-NZ" i="0"/>
              <a:t>all the sources working together.</a:t>
            </a:r>
          </a:p>
          <a:p>
            <a:r>
              <a:rPr lang="en-NZ" i="0"/>
              <a:t>It helps Watercare decide where to take water from on any given day, </a:t>
            </a:r>
          </a:p>
          <a:p>
            <a:r>
              <a:rPr lang="en-NZ" i="0"/>
              <a:t>balancing the costs of operation against the risk of running out of water. </a:t>
            </a:r>
          </a:p>
          <a:p>
            <a:endParaRPr lang="en-NZ" i="0"/>
          </a:p>
          <a:p>
            <a:r>
              <a:rPr lang="en-NZ" i="0"/>
              <a:t>And it can also be used to assess the future yield of the system. </a:t>
            </a:r>
            <a:endParaRPr lang="en-NZ" b="0" i="0">
              <a:solidFill>
                <a:srgbClr val="FF0000"/>
              </a:solidFill>
            </a:endParaRPr>
          </a:p>
          <a:p>
            <a:endParaRPr lang="en-NZ"/>
          </a:p>
        </p:txBody>
      </p:sp>
      <p:sp>
        <p:nvSpPr>
          <p:cNvPr id="4" name="Slide Number Placeholder 3"/>
          <p:cNvSpPr>
            <a:spLocks noGrp="1"/>
          </p:cNvSpPr>
          <p:nvPr>
            <p:ph type="sldNum" sz="quarter" idx="5"/>
          </p:nvPr>
        </p:nvSpPr>
        <p:spPr/>
        <p:txBody>
          <a:bodyPr/>
          <a:lstStyle/>
          <a:p>
            <a:fld id="{C0FB79CF-EEEC-432F-BA11-7C0138C88DAE}" type="slidenum">
              <a:rPr lang="en-NZ" smtClean="0"/>
              <a:t>5</a:t>
            </a:fld>
            <a:endParaRPr lang="en-NZ"/>
          </a:p>
        </p:txBody>
      </p:sp>
    </p:spTree>
    <p:extLst>
      <p:ext uri="{BB962C8B-B14F-4D97-AF65-F5344CB8AC3E}">
        <p14:creationId xmlns:p14="http://schemas.microsoft.com/office/powerpoint/2010/main" val="55646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lnSpc>
                <a:spcPct val="110000"/>
              </a:lnSpc>
            </a:pPr>
            <a:r>
              <a:rPr lang="en-NZ" altLang="en-US" sz="1200"/>
              <a:t>To do all this, ISMM needs a climate to simulate. </a:t>
            </a:r>
          </a:p>
          <a:p>
            <a:pPr>
              <a:lnSpc>
                <a:spcPct val="110000"/>
              </a:lnSpc>
            </a:pPr>
            <a:r>
              <a:rPr lang="en-NZ" altLang="en-US" sz="1200"/>
              <a:t>For the baseline climate, we use a combination of gauge records (as seen in these blue and black graphs), extending back to 1853, and</a:t>
            </a:r>
          </a:p>
          <a:p>
            <a:pPr>
              <a:lnSpc>
                <a:spcPct val="110000"/>
              </a:lnSpc>
            </a:pPr>
            <a:r>
              <a:rPr lang="en-NZ" altLang="en-US" sz="1200"/>
              <a:t>Feed this into a stochastic weather generator to generate over 1000 years worth of daily rainfall data (shown in orange).</a:t>
            </a:r>
          </a:p>
          <a:p>
            <a:pPr>
              <a:lnSpc>
                <a:spcPct val="110000"/>
              </a:lnSpc>
            </a:pPr>
            <a:endParaRPr lang="en-NZ" altLang="en-US" sz="1200"/>
          </a:p>
          <a:p>
            <a:pPr>
              <a:lnSpc>
                <a:spcPct val="110000"/>
              </a:lnSpc>
            </a:pPr>
            <a:r>
              <a:rPr lang="en-NZ" sz="1200" i="0">
                <a:effectLst/>
                <a:latin typeface="Calibri" panose="020F0502020204030204" pitchFamily="34" charset="0"/>
                <a:ea typeface="Calibri" panose="020F0502020204030204" pitchFamily="34" charset="0"/>
              </a:rPr>
              <a:t>Stochastic weather generators are used to generate time series of climate variables that have statistical properties similar to those of observed data.</a:t>
            </a:r>
          </a:p>
          <a:p>
            <a:pPr>
              <a:lnSpc>
                <a:spcPct val="110000"/>
              </a:lnSpc>
            </a:pPr>
            <a:endParaRPr lang="en-NZ" sz="1200" i="0">
              <a:effectLst/>
              <a:latin typeface="Calibri" panose="020F0502020204030204" pitchFamily="34" charset="0"/>
              <a:ea typeface="Calibri" panose="020F0502020204030204" pitchFamily="34" charset="0"/>
            </a:endParaRPr>
          </a:p>
          <a:p>
            <a:pPr>
              <a:lnSpc>
                <a:spcPct val="110000"/>
              </a:lnSpc>
            </a:pPr>
            <a:r>
              <a:rPr lang="en-NZ" sz="1200" i="0">
                <a:effectLst/>
                <a:latin typeface="Calibri" panose="020F0502020204030204" pitchFamily="34" charset="0"/>
                <a:ea typeface="Calibri" panose="020F0502020204030204" pitchFamily="34" charset="0"/>
              </a:rPr>
              <a:t>This gives us more climate data to work with (therefore providing us with more drought sequences to work with) which is important for robustly estimating the yield of the system.</a:t>
            </a:r>
            <a:endParaRPr lang="en-NZ" altLang="en-US" sz="1200" i="0">
              <a:effectLst/>
              <a:latin typeface="Calibri" panose="020F0502020204030204" pitchFamily="34" charset="0"/>
            </a:endParaRPr>
          </a:p>
          <a:p>
            <a:pPr>
              <a:lnSpc>
                <a:spcPct val="110000"/>
              </a:lnSpc>
            </a:pPr>
            <a:endParaRPr lang="en-NZ" altLang="en-US" sz="1200" strike="sngStrike"/>
          </a:p>
          <a:p>
            <a:pPr marL="0" marR="0" lvl="0" indent="0" algn="l" defTabSz="914400" rtl="0" eaLnBrk="1" fontAlgn="auto" latinLnBrk="0" hangingPunct="1">
              <a:lnSpc>
                <a:spcPct val="110000"/>
              </a:lnSpc>
              <a:spcBef>
                <a:spcPts val="0"/>
              </a:spcBef>
              <a:spcAft>
                <a:spcPts val="0"/>
              </a:spcAft>
              <a:buClrTx/>
              <a:buSzTx/>
              <a:buFontTx/>
              <a:buNone/>
              <a:tabLst/>
              <a:defRPr/>
            </a:pPr>
            <a:endParaRPr lang="en-AU" altLang="en-US" sz="1200"/>
          </a:p>
          <a:p>
            <a:endParaRPr lang="en-NZ" sz="1200">
              <a:solidFill>
                <a:schemeClr val="tx1"/>
              </a:solidFill>
            </a:endParaRPr>
          </a:p>
        </p:txBody>
      </p:sp>
      <p:sp>
        <p:nvSpPr>
          <p:cNvPr id="4" name="Slide Number Placeholder 3"/>
          <p:cNvSpPr>
            <a:spLocks noGrp="1"/>
          </p:cNvSpPr>
          <p:nvPr>
            <p:ph type="sldNum" sz="quarter" idx="5"/>
          </p:nvPr>
        </p:nvSpPr>
        <p:spPr/>
        <p:txBody>
          <a:bodyPr/>
          <a:lstStyle/>
          <a:p>
            <a:fld id="{C0FB79CF-EEEC-432F-BA11-7C0138C88DAE}" type="slidenum">
              <a:rPr lang="en-NZ" smtClean="0"/>
              <a:t>6</a:t>
            </a:fld>
            <a:endParaRPr lang="en-NZ"/>
          </a:p>
        </p:txBody>
      </p:sp>
    </p:spTree>
    <p:extLst>
      <p:ext uri="{BB962C8B-B14F-4D97-AF65-F5344CB8AC3E}">
        <p14:creationId xmlns:p14="http://schemas.microsoft.com/office/powerpoint/2010/main" val="961513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5634" indent="-275634">
              <a:buFont typeface="Arial" panose="020B0604020202020204" pitchFamily="34" charset="0"/>
              <a:buChar char="•"/>
            </a:pPr>
            <a:r>
              <a:rPr lang="en-NZ"/>
              <a:t>But how did we work climate change into the mix? </a:t>
            </a:r>
          </a:p>
          <a:p>
            <a:pPr marL="275634" indent="-275634">
              <a:buFont typeface="Arial" panose="020B0604020202020204" pitchFamily="34" charset="0"/>
              <a:buChar char="•"/>
            </a:pPr>
            <a:r>
              <a:rPr lang="en-NZ"/>
              <a:t>To do this, we used climate change projections obtained from NIWA. </a:t>
            </a:r>
          </a:p>
          <a:p>
            <a:pPr marL="275634" indent="-275634">
              <a:buFont typeface="Arial" panose="020B0604020202020204" pitchFamily="34" charset="0"/>
              <a:buChar char="•"/>
            </a:pPr>
            <a:r>
              <a:rPr lang="en-NZ"/>
              <a:t>The currently available projections are based on models from the UN (released in 2014). </a:t>
            </a:r>
          </a:p>
          <a:p>
            <a:pPr marL="716650" lvl="1" indent="-275634">
              <a:buFont typeface="Arial" panose="020B0604020202020204" pitchFamily="34" charset="0"/>
              <a:buChar char="•"/>
            </a:pPr>
            <a:r>
              <a:rPr lang="en-NZ"/>
              <a:t>A new round of these models were released last year</a:t>
            </a:r>
            <a:r>
              <a:rPr lang="en-NZ" b="1"/>
              <a:t>, </a:t>
            </a:r>
            <a:r>
              <a:rPr lang="en-NZ"/>
              <a:t>but these still need to be downscaled for New Zealand. </a:t>
            </a:r>
          </a:p>
          <a:p>
            <a:pPr marL="285722" indent="-285722" defTabSz="882030">
              <a:buFont typeface="Arial" panose="020B0604020202020204" pitchFamily="34" charset="0"/>
              <a:buChar char="•"/>
              <a:defRPr/>
            </a:pPr>
            <a:r>
              <a:rPr lang="en-NZ"/>
              <a:t>Projections were provided as daily time series of </a:t>
            </a:r>
            <a:r>
              <a:rPr lang="en-NZ" b="0"/>
              <a:t>rainfall, evaporation, and temperature</a:t>
            </a:r>
            <a:r>
              <a:rPr lang="en-NZ" b="1"/>
              <a:t>. </a:t>
            </a:r>
          </a:p>
          <a:p>
            <a:pPr marL="726737" lvl="1" indent="-285722" defTabSz="882030">
              <a:buFont typeface="Arial" panose="020B0604020202020204" pitchFamily="34" charset="0"/>
              <a:buChar char="•"/>
              <a:defRPr/>
            </a:pPr>
            <a:r>
              <a:rPr lang="en-NZ" b="0"/>
              <a:t>Rainfall is the dominant climate variable in Auckland’s catchments so this was given the most focus in our study, but evaporation was also modelled. </a:t>
            </a:r>
          </a:p>
          <a:p>
            <a:pPr marL="726737" lvl="1" indent="-285722" defTabSz="882030">
              <a:buFont typeface="Arial" panose="020B0604020202020204" pitchFamily="34" charset="0"/>
              <a:buChar char="•"/>
              <a:defRPr/>
            </a:pPr>
            <a:endParaRPr lang="en-NZ" b="0"/>
          </a:p>
          <a:p>
            <a:pPr marL="269537" lvl="0" indent="-285722" defTabSz="882030">
              <a:buFont typeface="Arial" panose="020B0604020202020204" pitchFamily="34" charset="0"/>
              <a:buChar char="•"/>
              <a:defRPr/>
            </a:pPr>
            <a:r>
              <a:rPr lang="en-NZ" b="0"/>
              <a:t>This schematic shows a breakdown of the 25 scenarios that </a:t>
            </a:r>
            <a:r>
              <a:rPr lang="en-NZ"/>
              <a:t>we modelled. These comprised of: </a:t>
            </a:r>
          </a:p>
          <a:p>
            <a:pPr marL="726737" lvl="1" indent="-285722">
              <a:buFont typeface="Arial" panose="020B0604020202020204" pitchFamily="34" charset="0"/>
              <a:buChar char="•"/>
            </a:pPr>
            <a:r>
              <a:rPr lang="en-NZ"/>
              <a:t>A baseline climate and multiple future scenarios. </a:t>
            </a:r>
          </a:p>
          <a:p>
            <a:pPr marL="726737" lvl="1" indent="-285722">
              <a:buFont typeface="Arial" panose="020B0604020202020204" pitchFamily="34" charset="0"/>
              <a:buChar char="•"/>
            </a:pPr>
            <a:r>
              <a:rPr lang="en-NZ"/>
              <a:t>Each future scenario looked at 2 key emission pathways –RCP 4.5 and 8.5. </a:t>
            </a:r>
          </a:p>
          <a:p>
            <a:pPr marL="1183937" lvl="2" indent="-285722">
              <a:buFont typeface="Arial" panose="020B0604020202020204" pitchFamily="34" charset="0"/>
              <a:buChar char="•"/>
            </a:pPr>
            <a:r>
              <a:rPr lang="en-NZ"/>
              <a:t>Which align with Watercare’s climate change strategy. </a:t>
            </a:r>
          </a:p>
          <a:p>
            <a:pPr marL="1183937" lvl="2" indent="-285722">
              <a:buFont typeface="Arial" panose="020B0604020202020204" pitchFamily="34" charset="0"/>
              <a:buChar char="•"/>
            </a:pPr>
            <a:r>
              <a:rPr lang="en-NZ"/>
              <a:t>Where RCP 4.5 is a moderate scenario where emissions peak and then decline </a:t>
            </a:r>
          </a:p>
          <a:p>
            <a:pPr marL="1183937" lvl="2" indent="-285722">
              <a:buFont typeface="Arial" panose="020B0604020202020204" pitchFamily="34" charset="0"/>
              <a:buChar char="•"/>
            </a:pPr>
            <a:r>
              <a:rPr lang="en-NZ"/>
              <a:t>Whereas RCP 8.5 represents a high emissions scenario where emissions continue to rise. </a:t>
            </a:r>
          </a:p>
          <a:p>
            <a:pPr marL="726737" lvl="1" indent="-285722">
              <a:buFont typeface="Arial" panose="020B0604020202020204" pitchFamily="34" charset="0"/>
              <a:buChar char="•"/>
            </a:pPr>
            <a:endParaRPr lang="en-NZ"/>
          </a:p>
          <a:p>
            <a:pPr marL="726737" lvl="1" indent="-285722">
              <a:buFont typeface="Arial" panose="020B0604020202020204" pitchFamily="34" charset="0"/>
              <a:buChar char="•"/>
            </a:pPr>
            <a:r>
              <a:rPr lang="en-NZ"/>
              <a:t>2 time horizons of 2040 and 2090. These were chosen in alignment with Watercare’s Climate change strategy. </a:t>
            </a:r>
          </a:p>
          <a:p>
            <a:pPr marL="726737" lvl="1" indent="-285722">
              <a:buFont typeface="Arial" panose="020B0604020202020204" pitchFamily="34" charset="0"/>
              <a:buChar char="•"/>
            </a:pPr>
            <a:r>
              <a:rPr lang="en-NZ"/>
              <a:t>And 6 global climate models, also known as GCMs.</a:t>
            </a:r>
          </a:p>
          <a:p>
            <a:pPr marL="1183937" lvl="2" indent="-285722">
              <a:buFont typeface="Arial" panose="020B0604020202020204" pitchFamily="34" charset="0"/>
              <a:buChar char="•"/>
            </a:pPr>
            <a:r>
              <a:rPr lang="en-NZ"/>
              <a:t>These are the global models that NIWA has downscaled for New Zealand.</a:t>
            </a:r>
          </a:p>
          <a:p>
            <a:pPr marL="726737" lvl="1" indent="-285722">
              <a:buFont typeface="Arial" panose="020B0604020202020204" pitchFamily="34" charset="0"/>
              <a:buChar char="•"/>
            </a:pPr>
            <a:endParaRPr lang="en-NZ"/>
          </a:p>
          <a:p>
            <a:pPr marL="285722" indent="-285722">
              <a:buFont typeface="Arial" panose="020B0604020202020204" pitchFamily="34" charset="0"/>
              <a:buChar char="•"/>
            </a:pPr>
            <a:r>
              <a:rPr lang="en-NZ"/>
              <a:t>This gave us 25 datasets to use to model yields into the future. </a:t>
            </a:r>
          </a:p>
        </p:txBody>
      </p:sp>
      <p:sp>
        <p:nvSpPr>
          <p:cNvPr id="4" name="Slide Number Placeholder 3"/>
          <p:cNvSpPr>
            <a:spLocks noGrp="1"/>
          </p:cNvSpPr>
          <p:nvPr>
            <p:ph type="sldNum" sz="quarter" idx="5"/>
          </p:nvPr>
        </p:nvSpPr>
        <p:spPr/>
        <p:txBody>
          <a:bodyPr/>
          <a:lstStyle/>
          <a:p>
            <a:fld id="{C0FB79CF-EEEC-432F-BA11-7C0138C88DAE}" type="slidenum">
              <a:rPr lang="en-NZ" smtClean="0"/>
              <a:t>7</a:t>
            </a:fld>
            <a:endParaRPr lang="en-NZ"/>
          </a:p>
        </p:txBody>
      </p:sp>
    </p:spTree>
    <p:extLst>
      <p:ext uri="{BB962C8B-B14F-4D97-AF65-F5344CB8AC3E}">
        <p14:creationId xmlns:p14="http://schemas.microsoft.com/office/powerpoint/2010/main" val="169941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spcBef>
                <a:spcPts val="600"/>
              </a:spcBef>
              <a:spcAft>
                <a:spcPts val="600"/>
              </a:spcAft>
            </a:pPr>
            <a:r>
              <a:rPr lang="en-NZ" dirty="0"/>
              <a:t>So how did we get from projection data to estimate future yields? </a:t>
            </a:r>
          </a:p>
          <a:p>
            <a:pPr marL="285722" indent="-285722">
              <a:spcBef>
                <a:spcPts val="600"/>
              </a:spcBef>
              <a:spcAft>
                <a:spcPts val="600"/>
              </a:spcAft>
              <a:buFont typeface="+mj-lt"/>
              <a:buAutoNum type="arabicPeriod"/>
            </a:pPr>
            <a:r>
              <a:rPr lang="en-NZ" dirty="0"/>
              <a:t>We compared the NIWA projections to the modelled baseline to calculate the changes in monthly rainfall statistics. </a:t>
            </a:r>
          </a:p>
          <a:p>
            <a:pPr marL="285722" indent="-285722">
              <a:spcBef>
                <a:spcPts val="600"/>
              </a:spcBef>
              <a:spcAft>
                <a:spcPts val="600"/>
              </a:spcAft>
              <a:buFont typeface="+mj-lt"/>
              <a:buAutoNum type="arabicPeriod"/>
            </a:pPr>
            <a:r>
              <a:rPr lang="en-NZ" dirty="0"/>
              <a:t>We then applied these changes to our historical baseline climate using a technique called distribution mapping. </a:t>
            </a:r>
          </a:p>
          <a:p>
            <a:pPr marL="742922" lvl="1" indent="-285722">
              <a:spcBef>
                <a:spcPts val="600"/>
              </a:spcBef>
              <a:spcAft>
                <a:spcPts val="600"/>
              </a:spcAft>
              <a:buFont typeface="Arial" panose="020B0604020202020204" pitchFamily="34" charset="0"/>
              <a:buChar char="•"/>
            </a:pPr>
            <a:r>
              <a:rPr lang="en-NZ" dirty="0"/>
              <a:t>That left us with 24 unique datasets, one for each future scenario. </a:t>
            </a:r>
          </a:p>
          <a:p>
            <a:pPr marL="285722" lvl="0" indent="-285722">
              <a:spcBef>
                <a:spcPts val="600"/>
              </a:spcBef>
              <a:spcAft>
                <a:spcPts val="600"/>
              </a:spcAft>
              <a:buFont typeface="+mj-lt"/>
              <a:buAutoNum type="arabicPeriod"/>
            </a:pPr>
            <a:r>
              <a:rPr lang="en-NZ" dirty="0"/>
              <a:t>We then stochastically extended each of these datasets like we did for the historical baseline shown earlier. This gave us 1,000 years of conditions to represent each of the 24 scenarios.  </a:t>
            </a:r>
          </a:p>
          <a:p>
            <a:pPr marL="285722" indent="-285722">
              <a:spcBef>
                <a:spcPts val="600"/>
              </a:spcBef>
              <a:spcAft>
                <a:spcPts val="600"/>
              </a:spcAft>
              <a:buFont typeface="+mj-lt"/>
              <a:buAutoNum type="arabicPeriod"/>
            </a:pPr>
            <a:r>
              <a:rPr lang="en-NZ" dirty="0"/>
              <a:t>And finally, we plugged these stochastic datasets for each scenario into ISMM to estimate future yields. </a:t>
            </a:r>
          </a:p>
          <a:p>
            <a:pPr marL="285722" indent="-285722">
              <a:spcBef>
                <a:spcPts val="600"/>
              </a:spcBef>
              <a:spcAft>
                <a:spcPts val="600"/>
              </a:spcAft>
              <a:buFont typeface="Arial" panose="020B0604020202020204" pitchFamily="34" charset="0"/>
              <a:buChar char="•"/>
            </a:pPr>
            <a:endParaRPr lang="en-NZ" dirty="0"/>
          </a:p>
          <a:p>
            <a:pPr marL="0" indent="0">
              <a:spcBef>
                <a:spcPts val="600"/>
              </a:spcBef>
              <a:spcAft>
                <a:spcPts val="600"/>
              </a:spcAft>
              <a:buFont typeface="Arial" panose="020B0604020202020204" pitchFamily="34" charset="0"/>
              <a:buNone/>
            </a:pPr>
            <a:r>
              <a:rPr lang="en-NZ" dirty="0"/>
              <a:t>I’ll now hand over to Lucy to talk to these yields and what the future might look like for Auckland. </a:t>
            </a:r>
          </a:p>
        </p:txBody>
      </p:sp>
      <p:sp>
        <p:nvSpPr>
          <p:cNvPr id="4" name="Slide Number Placeholder 3"/>
          <p:cNvSpPr>
            <a:spLocks noGrp="1"/>
          </p:cNvSpPr>
          <p:nvPr>
            <p:ph type="sldNum" sz="quarter" idx="5"/>
          </p:nvPr>
        </p:nvSpPr>
        <p:spPr/>
        <p:txBody>
          <a:bodyPr/>
          <a:lstStyle/>
          <a:p>
            <a:fld id="{C0FB79CF-EEEC-432F-BA11-7C0138C88DAE}" type="slidenum">
              <a:rPr lang="en-NZ" smtClean="0"/>
              <a:t>8</a:t>
            </a:fld>
            <a:endParaRPr lang="en-NZ"/>
          </a:p>
        </p:txBody>
      </p:sp>
    </p:spTree>
    <p:extLst>
      <p:ext uri="{BB962C8B-B14F-4D97-AF65-F5344CB8AC3E}">
        <p14:creationId xmlns:p14="http://schemas.microsoft.com/office/powerpoint/2010/main" val="1057055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NZ" b="1">
                <a:solidFill>
                  <a:schemeClr val="tx1"/>
                </a:solidFill>
              </a:rPr>
              <a:t>Start with what sustainable yield means…</a:t>
            </a:r>
          </a:p>
          <a:p>
            <a:r>
              <a:rPr lang="en-NZ" b="0">
                <a:solidFill>
                  <a:schemeClr val="tx1"/>
                </a:solidFill>
              </a:rPr>
              <a:t>What are we trying to estimate the impacts on? The sustainable yield of the system… Which is:</a:t>
            </a:r>
          </a:p>
          <a:p>
            <a:pPr marL="171450" indent="-171450">
              <a:buFont typeface="Arial" panose="020B0604020202020204" pitchFamily="34" charset="0"/>
              <a:buChar char="•"/>
            </a:pPr>
            <a:r>
              <a:rPr lang="en-NZ" b="0">
                <a:solidFill>
                  <a:schemeClr val="tx1"/>
                </a:solidFill>
              </a:rPr>
              <a:t>The average daily demand that can be reliably provided by the system, while meeting a particular security of supply standard.</a:t>
            </a:r>
          </a:p>
          <a:p>
            <a:endParaRPr lang="en-NZ" b="1">
              <a:solidFill>
                <a:schemeClr val="tx1"/>
              </a:solidFill>
            </a:endParaRPr>
          </a:p>
          <a:p>
            <a:r>
              <a:rPr lang="en-NZ" b="1">
                <a:solidFill>
                  <a:schemeClr val="tx1"/>
                </a:solidFill>
              </a:rPr>
              <a:t>What is Watercare’s security standard?</a:t>
            </a:r>
          </a:p>
          <a:p>
            <a:pPr marL="171450" indent="-171450">
              <a:buFont typeface="Arial" panose="020B0604020202020204" pitchFamily="34" charset="0"/>
              <a:buChar char="•"/>
            </a:pPr>
            <a:r>
              <a:rPr lang="en-NZ" b="0">
                <a:solidFill>
                  <a:schemeClr val="tx1"/>
                </a:solidFill>
              </a:rPr>
              <a:t>They must operate the system up to a 1-in-100-year event, without dropping below 15% storage across their reservoirs.</a:t>
            </a:r>
          </a:p>
        </p:txBody>
      </p:sp>
      <p:sp>
        <p:nvSpPr>
          <p:cNvPr id="4" name="Slide Number Placeholder 3"/>
          <p:cNvSpPr>
            <a:spLocks noGrp="1"/>
          </p:cNvSpPr>
          <p:nvPr>
            <p:ph type="sldNum" sz="quarter" idx="5"/>
          </p:nvPr>
        </p:nvSpPr>
        <p:spPr/>
        <p:txBody>
          <a:bodyPr/>
          <a:lstStyle/>
          <a:p>
            <a:fld id="{C0FB79CF-EEEC-432F-BA11-7C0138C88DAE}" type="slidenum">
              <a:rPr lang="en-NZ" smtClean="0"/>
              <a:t>9</a:t>
            </a:fld>
            <a:endParaRPr lang="en-NZ"/>
          </a:p>
        </p:txBody>
      </p:sp>
    </p:spTree>
    <p:extLst>
      <p:ext uri="{BB962C8B-B14F-4D97-AF65-F5344CB8AC3E}">
        <p14:creationId xmlns:p14="http://schemas.microsoft.com/office/powerpoint/2010/main" val="4198848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7" name="Rectangle 6"/>
          <p:cNvSpPr/>
          <p:nvPr userDrawn="1"/>
        </p:nvSpPr>
        <p:spPr>
          <a:xfrm>
            <a:off x="0" y="0"/>
            <a:ext cx="12192000"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640126" y="2087535"/>
            <a:ext cx="5693457" cy="1143000"/>
          </a:xfrm>
        </p:spPr>
        <p:txBody>
          <a:bodyPr lIns="0" tIns="0" rIns="0" bIns="0" anchor="b" anchorCtr="0">
            <a:normAutofit/>
          </a:bodyPr>
          <a:lstStyle>
            <a:lvl1pPr algn="r">
              <a:defRPr sz="2100">
                <a:solidFill>
                  <a:schemeClr val="bg1"/>
                </a:solidFill>
              </a:defRPr>
            </a:lvl1pPr>
          </a:lstStyle>
          <a:p>
            <a:r>
              <a:rPr lang="en-AU"/>
              <a:t>Click to edit Master title style</a:t>
            </a:r>
            <a:endParaRPr lang="en-US"/>
          </a:p>
        </p:txBody>
      </p:sp>
      <p:sp>
        <p:nvSpPr>
          <p:cNvPr id="12" name="Text Placeholder 11"/>
          <p:cNvSpPr>
            <a:spLocks noGrp="1"/>
          </p:cNvSpPr>
          <p:nvPr>
            <p:ph type="body" sz="quarter" idx="10"/>
          </p:nvPr>
        </p:nvSpPr>
        <p:spPr>
          <a:xfrm>
            <a:off x="5640125" y="3357477"/>
            <a:ext cx="5693457" cy="906463"/>
          </a:xfrm>
        </p:spPr>
        <p:txBody>
          <a:bodyPr lIns="0" tIns="0" rIns="0" bIns="0">
            <a:noAutofit/>
          </a:bodyPr>
          <a:lstStyle>
            <a:lvl1pPr marL="0" indent="0" algn="r">
              <a:buNone/>
              <a:defRPr sz="1350">
                <a:solidFill>
                  <a:schemeClr val="bg1"/>
                </a:solidFill>
              </a:defRPr>
            </a:lvl1pPr>
            <a:lvl2pPr marL="342900" indent="0" algn="r">
              <a:buNone/>
              <a:defRPr sz="1350">
                <a:solidFill>
                  <a:schemeClr val="bg1"/>
                </a:solidFill>
              </a:defRPr>
            </a:lvl2pPr>
            <a:lvl3pPr marL="685800" indent="0" algn="r">
              <a:buNone/>
              <a:defRPr sz="1350">
                <a:solidFill>
                  <a:schemeClr val="bg1"/>
                </a:solidFill>
              </a:defRPr>
            </a:lvl3pPr>
            <a:lvl4pPr marL="1028700" indent="0" algn="r">
              <a:buNone/>
              <a:defRPr sz="1350">
                <a:solidFill>
                  <a:schemeClr val="bg1"/>
                </a:solidFill>
              </a:defRPr>
            </a:lvl4pPr>
            <a:lvl5pPr marL="1371600" indent="0" algn="r">
              <a:buNone/>
              <a:defRPr sz="1350">
                <a:solidFill>
                  <a:schemeClr val="bg1"/>
                </a:solidFill>
              </a:defRPr>
            </a:lvl5pPr>
          </a:lstStyle>
          <a:p>
            <a:pPr lvl="0"/>
            <a:r>
              <a:rPr lang="en-AU"/>
              <a:t>Click to edit Master text styles</a:t>
            </a:r>
          </a:p>
        </p:txBody>
      </p:sp>
      <p:pic>
        <p:nvPicPr>
          <p:cNvPr id="8" name="Picture 7">
            <a:extLst>
              <a:ext uri="{FF2B5EF4-FFF2-40B4-BE49-F238E27FC236}">
                <a16:creationId xmlns:a16="http://schemas.microsoft.com/office/drawing/2014/main" id="{82FAB4EB-3FF2-4296-97A3-FB64979DC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86"/>
            <a:ext cx="12192000" cy="5989054"/>
          </a:xfrm>
          <a:prstGeom prst="rect">
            <a:avLst/>
          </a:prstGeom>
        </p:spPr>
      </p:pic>
      <p:pic>
        <p:nvPicPr>
          <p:cNvPr id="9" name="Picture 8" descr="Logo&#10;&#10;Description automatically generated">
            <a:extLst>
              <a:ext uri="{FF2B5EF4-FFF2-40B4-BE49-F238E27FC236}">
                <a16:creationId xmlns:a16="http://schemas.microsoft.com/office/drawing/2014/main" id="{11A321AF-5F7A-40FB-BA36-B3154154F1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58059" y="6136699"/>
            <a:ext cx="2820419" cy="665461"/>
          </a:xfrm>
          <a:prstGeom prst="rect">
            <a:avLst/>
          </a:prstGeom>
        </p:spPr>
      </p:pic>
    </p:spTree>
    <p:extLst>
      <p:ext uri="{BB962C8B-B14F-4D97-AF65-F5344CB8AC3E}">
        <p14:creationId xmlns:p14="http://schemas.microsoft.com/office/powerpoint/2010/main" val="1670854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solidFill>
                  <a:srgbClr val="213D58"/>
                </a:solidFill>
              </a:defRPr>
            </a:lvl1pPr>
          </a:lstStyle>
          <a:p>
            <a:r>
              <a:rPr lang="en-US"/>
              <a:t>Click to edit Master title style</a:t>
            </a:r>
            <a:endParaRPr lang="en-NZ"/>
          </a:p>
        </p:txBody>
      </p:sp>
      <p:sp>
        <p:nvSpPr>
          <p:cNvPr id="3" name="Content Placeholder 2"/>
          <p:cNvSpPr>
            <a:spLocks noGrp="1"/>
          </p:cNvSpPr>
          <p:nvPr>
            <p:ph idx="1"/>
          </p:nvPr>
        </p:nvSpPr>
        <p:spPr>
          <a:xfrm>
            <a:off x="4766733" y="273053"/>
            <a:ext cx="6815667" cy="5853113"/>
          </a:xfrm>
        </p:spPr>
        <p:txBody>
          <a:bodyPr/>
          <a:lstStyle>
            <a:lvl1pPr>
              <a:defRPr sz="2400">
                <a:solidFill>
                  <a:srgbClr val="555652"/>
                </a:solidFill>
              </a:defRPr>
            </a:lvl1pPr>
            <a:lvl2pPr>
              <a:defRPr sz="2100">
                <a:solidFill>
                  <a:srgbClr val="555652"/>
                </a:solidFill>
              </a:defRPr>
            </a:lvl2pPr>
            <a:lvl3pPr>
              <a:defRPr sz="1800">
                <a:solidFill>
                  <a:srgbClr val="7E807A"/>
                </a:solidFill>
              </a:defRPr>
            </a:lvl3pPr>
            <a:lvl4pPr>
              <a:defRPr sz="1500">
                <a:solidFill>
                  <a:srgbClr val="7E807A"/>
                </a:solidFill>
              </a:defRPr>
            </a:lvl4pPr>
            <a:lvl5pPr>
              <a:defRPr sz="1500">
                <a:solidFill>
                  <a:srgbClr val="7E807A"/>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solidFill>
                  <a:srgbClr val="55565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F6DE50F-6345-4B18-8876-E954F2E08EDC}" type="datetimeFigureOut">
              <a:rPr lang="en-NZ" smtClean="0"/>
              <a:t>14/10/2022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138826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solidFill>
                  <a:srgbClr val="213D58"/>
                </a:solidFill>
              </a:defRPr>
            </a:lvl1pPr>
          </a:lstStyle>
          <a:p>
            <a:r>
              <a:rPr lang="en-US"/>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rgbClr val="55565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F6DE50F-6345-4B18-8876-E954F2E08EDC}" type="datetimeFigureOut">
              <a:rPr lang="en-NZ" smtClean="0"/>
              <a:t>14/10/2022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406658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p:cNvSpPr/>
          <p:nvPr userDrawn="1"/>
        </p:nvSpPr>
        <p:spPr>
          <a:xfrm>
            <a:off x="0" y="0"/>
            <a:ext cx="12192000"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640126" y="2087535"/>
            <a:ext cx="5693457" cy="1143000"/>
          </a:xfrm>
        </p:spPr>
        <p:txBody>
          <a:bodyPr lIns="0" tIns="0" rIns="0" bIns="0" anchor="b" anchorCtr="0">
            <a:normAutofit/>
          </a:bodyPr>
          <a:lstStyle>
            <a:lvl1pPr algn="r">
              <a:defRPr sz="2100">
                <a:solidFill>
                  <a:schemeClr val="bg1"/>
                </a:solidFill>
              </a:defRPr>
            </a:lvl1pPr>
          </a:lstStyle>
          <a:p>
            <a:r>
              <a:rPr lang="en-AU"/>
              <a:t>Click to edit Master title style</a:t>
            </a:r>
            <a:endParaRPr lang="en-US"/>
          </a:p>
        </p:txBody>
      </p:sp>
      <p:sp>
        <p:nvSpPr>
          <p:cNvPr id="12" name="Text Placeholder 11"/>
          <p:cNvSpPr>
            <a:spLocks noGrp="1"/>
          </p:cNvSpPr>
          <p:nvPr>
            <p:ph type="body" sz="quarter" idx="10"/>
          </p:nvPr>
        </p:nvSpPr>
        <p:spPr>
          <a:xfrm>
            <a:off x="5640125" y="3357477"/>
            <a:ext cx="5693457" cy="906463"/>
          </a:xfrm>
        </p:spPr>
        <p:txBody>
          <a:bodyPr lIns="0" tIns="0" rIns="0" bIns="0">
            <a:noAutofit/>
          </a:bodyPr>
          <a:lstStyle>
            <a:lvl1pPr marL="0" indent="0" algn="r">
              <a:buNone/>
              <a:defRPr sz="1350">
                <a:solidFill>
                  <a:schemeClr val="bg1"/>
                </a:solidFill>
              </a:defRPr>
            </a:lvl1pPr>
            <a:lvl2pPr marL="342900" indent="0" algn="r">
              <a:buNone/>
              <a:defRPr sz="1350">
                <a:solidFill>
                  <a:schemeClr val="bg1"/>
                </a:solidFill>
              </a:defRPr>
            </a:lvl2pPr>
            <a:lvl3pPr marL="685800" indent="0" algn="r">
              <a:buNone/>
              <a:defRPr sz="1350">
                <a:solidFill>
                  <a:schemeClr val="bg1"/>
                </a:solidFill>
              </a:defRPr>
            </a:lvl3pPr>
            <a:lvl4pPr marL="1028700" indent="0" algn="r">
              <a:buNone/>
              <a:defRPr sz="1350">
                <a:solidFill>
                  <a:schemeClr val="bg1"/>
                </a:solidFill>
              </a:defRPr>
            </a:lvl4pPr>
            <a:lvl5pPr marL="1371600" indent="0" algn="r">
              <a:buNone/>
              <a:defRPr sz="1350">
                <a:solidFill>
                  <a:schemeClr val="bg1"/>
                </a:solidFill>
              </a:defRPr>
            </a:lvl5pPr>
          </a:lstStyle>
          <a:p>
            <a:pPr lvl="0"/>
            <a:r>
              <a:rPr lang="en-AU"/>
              <a:t>Click to edit Master text styles</a:t>
            </a:r>
          </a:p>
        </p:txBody>
      </p:sp>
      <p:pic>
        <p:nvPicPr>
          <p:cNvPr id="8" name="Picture 7">
            <a:extLst>
              <a:ext uri="{FF2B5EF4-FFF2-40B4-BE49-F238E27FC236}">
                <a16:creationId xmlns:a16="http://schemas.microsoft.com/office/drawing/2014/main" id="{82FAB4EB-3FF2-4296-97A3-FB64979DC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86"/>
            <a:ext cx="12192000" cy="5989054"/>
          </a:xfrm>
          <a:prstGeom prst="rect">
            <a:avLst/>
          </a:prstGeom>
        </p:spPr>
      </p:pic>
      <p:pic>
        <p:nvPicPr>
          <p:cNvPr id="11" name="Picture 10" descr="Logo&#10;&#10;Description automatically generated">
            <a:extLst>
              <a:ext uri="{FF2B5EF4-FFF2-40B4-BE49-F238E27FC236}">
                <a16:creationId xmlns:a16="http://schemas.microsoft.com/office/drawing/2014/main" id="{F41BFF9F-C8D8-48DF-8B9A-1367A56716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7877" y="6108410"/>
            <a:ext cx="2783395" cy="665461"/>
          </a:xfrm>
          <a:prstGeom prst="rect">
            <a:avLst/>
          </a:prstGeom>
        </p:spPr>
      </p:pic>
    </p:spTree>
    <p:extLst>
      <p:ext uri="{BB962C8B-B14F-4D97-AF65-F5344CB8AC3E}">
        <p14:creationId xmlns:p14="http://schemas.microsoft.com/office/powerpoint/2010/main" val="150122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b="1">
                <a:solidFill>
                  <a:srgbClr val="213D58"/>
                </a:solidFill>
              </a:defRPr>
            </a:lvl1pPr>
          </a:lstStyle>
          <a:p>
            <a:r>
              <a:rPr lang="en-US"/>
              <a:t>Click to edit Master title style</a:t>
            </a:r>
            <a:endParaRPr lang="en-N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55565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NZ"/>
          </a:p>
        </p:txBody>
      </p:sp>
    </p:spTree>
    <p:extLst>
      <p:ext uri="{BB962C8B-B14F-4D97-AF65-F5344CB8AC3E}">
        <p14:creationId xmlns:p14="http://schemas.microsoft.com/office/powerpoint/2010/main" val="269287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a:t>Click to edit Master title style</a:t>
            </a:r>
            <a:endParaRPr lang="en-NZ"/>
          </a:p>
        </p:txBody>
      </p:sp>
      <p:sp>
        <p:nvSpPr>
          <p:cNvPr id="3" name="Content Placeholder 2"/>
          <p:cNvSpPr>
            <a:spLocks noGrp="1"/>
          </p:cNvSpPr>
          <p:nvPr>
            <p:ph idx="1"/>
          </p:nvPr>
        </p:nvSpPr>
        <p:spPr/>
        <p:txBody>
          <a:bodyPr/>
          <a:lstStyle>
            <a:lvl1pPr>
              <a:defRPr>
                <a:solidFill>
                  <a:srgbClr val="555652"/>
                </a:solidFill>
              </a:defRPr>
            </a:lvl1pPr>
            <a:lvl2pPr>
              <a:defRPr>
                <a:solidFill>
                  <a:srgbClr val="555652"/>
                </a:solidFill>
              </a:defRPr>
            </a:lvl2pPr>
            <a:lvl3pPr>
              <a:defRPr>
                <a:solidFill>
                  <a:srgbClr val="7E807A"/>
                </a:solidFill>
              </a:defRPr>
            </a:lvl3pPr>
            <a:lvl4pPr>
              <a:defRPr>
                <a:solidFill>
                  <a:srgbClr val="7E807A"/>
                </a:solidFill>
              </a:defRPr>
            </a:lvl4pPr>
            <a:lvl5pPr>
              <a:defRPr>
                <a:solidFill>
                  <a:srgbClr val="7E807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F6DE50F-6345-4B18-8876-E954F2E08EDC}" type="datetimeFigureOut">
              <a:rPr lang="en-NZ" smtClean="0"/>
              <a:t>14/10/2022</a:t>
            </a:fld>
            <a:endParaRPr lang="en-NZ"/>
          </a:p>
        </p:txBody>
      </p:sp>
      <p:sp>
        <p:nvSpPr>
          <p:cNvPr id="5" name="Footer Placeholder 4"/>
          <p:cNvSpPr>
            <a:spLocks noGrp="1"/>
          </p:cNvSpPr>
          <p:nvPr>
            <p:ph type="ftr" sz="quarter" idx="11"/>
          </p:nvPr>
        </p:nvSpPr>
        <p:spPr/>
        <p:txBody>
          <a:bodyPr/>
          <a:lstStyle/>
          <a:p>
            <a:endParaRPr lang="en-NZ"/>
          </a:p>
        </p:txBody>
      </p:sp>
    </p:spTree>
    <p:extLst>
      <p:ext uri="{BB962C8B-B14F-4D97-AF65-F5344CB8AC3E}">
        <p14:creationId xmlns:p14="http://schemas.microsoft.com/office/powerpoint/2010/main" val="62857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solidFill>
                  <a:srgbClr val="213D58"/>
                </a:solidFill>
              </a:defRPr>
            </a:lvl1pPr>
          </a:lstStyle>
          <a:p>
            <a:r>
              <a:rPr lang="en-US"/>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rgbClr val="55565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DE50F-6345-4B18-8876-E954F2E08EDC}" type="datetimeFigureOut">
              <a:rPr lang="en-NZ" smtClean="0"/>
              <a:t>14/10/2022</a:t>
            </a:fld>
            <a:endParaRPr lang="en-NZ"/>
          </a:p>
        </p:txBody>
      </p:sp>
      <p:sp>
        <p:nvSpPr>
          <p:cNvPr id="5" name="Footer Placeholder 4"/>
          <p:cNvSpPr>
            <a:spLocks noGrp="1"/>
          </p:cNvSpPr>
          <p:nvPr>
            <p:ph type="ftr" sz="quarter" idx="11"/>
          </p:nvPr>
        </p:nvSpPr>
        <p:spPr/>
        <p:txBody>
          <a:bodyPr/>
          <a:lstStyle/>
          <a:p>
            <a:endParaRPr lang="en-NZ"/>
          </a:p>
        </p:txBody>
      </p:sp>
    </p:spTree>
    <p:extLst>
      <p:ext uri="{BB962C8B-B14F-4D97-AF65-F5344CB8AC3E}">
        <p14:creationId xmlns:p14="http://schemas.microsoft.com/office/powerpoint/2010/main" val="652010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6491"/>
                </a:solidFill>
              </a:defRPr>
            </a:lvl1pPr>
          </a:lstStyle>
          <a:p>
            <a:r>
              <a:rPr lang="en-US"/>
              <a:t>Click to edit Master title style</a:t>
            </a:r>
            <a:endParaRPr lang="en-NZ"/>
          </a:p>
        </p:txBody>
      </p:sp>
      <p:sp>
        <p:nvSpPr>
          <p:cNvPr id="3" name="Content Placeholder 2"/>
          <p:cNvSpPr>
            <a:spLocks noGrp="1"/>
          </p:cNvSpPr>
          <p:nvPr>
            <p:ph sz="half" idx="1"/>
          </p:nvPr>
        </p:nvSpPr>
        <p:spPr>
          <a:xfrm>
            <a:off x="609600" y="1600203"/>
            <a:ext cx="5384800" cy="4525963"/>
          </a:xfrm>
        </p:spPr>
        <p:txBody>
          <a:bodyPr/>
          <a:lstStyle>
            <a:lvl1pPr>
              <a:defRPr sz="2100">
                <a:solidFill>
                  <a:srgbClr val="555652"/>
                </a:solidFill>
              </a:defRPr>
            </a:lvl1pPr>
            <a:lvl2pPr>
              <a:defRPr sz="1800">
                <a:solidFill>
                  <a:srgbClr val="555652"/>
                </a:solidFill>
              </a:defRPr>
            </a:lvl2pPr>
            <a:lvl3pPr>
              <a:defRPr sz="1500">
                <a:solidFill>
                  <a:srgbClr val="7E807A"/>
                </a:solidFill>
              </a:defRPr>
            </a:lvl3pPr>
            <a:lvl4pPr>
              <a:defRPr sz="1350">
                <a:solidFill>
                  <a:srgbClr val="7E807A"/>
                </a:solidFill>
              </a:defRPr>
            </a:lvl4pPr>
            <a:lvl5pPr>
              <a:defRPr sz="1350">
                <a:solidFill>
                  <a:srgbClr val="7E807A"/>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97600" y="1600203"/>
            <a:ext cx="5384800" cy="4525963"/>
          </a:xfrm>
        </p:spPr>
        <p:txBody>
          <a:bodyPr/>
          <a:lstStyle>
            <a:lvl1pPr>
              <a:defRPr sz="2100">
                <a:solidFill>
                  <a:srgbClr val="555652"/>
                </a:solidFill>
              </a:defRPr>
            </a:lvl1pPr>
            <a:lvl2pPr>
              <a:defRPr sz="1800">
                <a:solidFill>
                  <a:srgbClr val="555652"/>
                </a:solidFill>
              </a:defRPr>
            </a:lvl2pPr>
            <a:lvl3pPr>
              <a:defRPr sz="1500">
                <a:solidFill>
                  <a:srgbClr val="7E807A"/>
                </a:solidFill>
              </a:defRPr>
            </a:lvl3pPr>
            <a:lvl4pPr>
              <a:defRPr sz="1350">
                <a:solidFill>
                  <a:srgbClr val="7E807A"/>
                </a:solidFill>
              </a:defRPr>
            </a:lvl4pPr>
            <a:lvl5pPr>
              <a:defRPr sz="1350">
                <a:solidFill>
                  <a:srgbClr val="7E807A"/>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15911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solidFill>
                  <a:srgbClr val="55565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solidFill>
                  <a:srgbClr val="555652"/>
                </a:solidFill>
              </a:defRPr>
            </a:lvl1pPr>
            <a:lvl2pPr>
              <a:defRPr sz="1500">
                <a:solidFill>
                  <a:srgbClr val="555652"/>
                </a:solidFill>
              </a:defRPr>
            </a:lvl2pPr>
            <a:lvl3pPr>
              <a:defRPr sz="1350">
                <a:solidFill>
                  <a:srgbClr val="7E807A"/>
                </a:solidFill>
              </a:defRPr>
            </a:lvl3pPr>
            <a:lvl4pPr>
              <a:defRPr sz="1200">
                <a:solidFill>
                  <a:srgbClr val="7E807A"/>
                </a:solidFill>
              </a:defRPr>
            </a:lvl4pPr>
            <a:lvl5pPr>
              <a:defRPr sz="1200">
                <a:solidFill>
                  <a:srgbClr val="7E807A"/>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solidFill>
                  <a:srgbClr val="55565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solidFill>
                  <a:srgbClr val="555652"/>
                </a:solidFill>
              </a:defRPr>
            </a:lvl1pPr>
            <a:lvl2pPr>
              <a:defRPr sz="1500">
                <a:solidFill>
                  <a:srgbClr val="555652"/>
                </a:solidFill>
              </a:defRPr>
            </a:lvl2pPr>
            <a:lvl3pPr>
              <a:defRPr sz="1350">
                <a:solidFill>
                  <a:srgbClr val="7E807A"/>
                </a:solidFill>
              </a:defRPr>
            </a:lvl3pPr>
            <a:lvl4pPr>
              <a:defRPr sz="1200">
                <a:solidFill>
                  <a:srgbClr val="7E807A"/>
                </a:solidFill>
              </a:defRPr>
            </a:lvl4pPr>
            <a:lvl5pPr>
              <a:defRPr sz="1200">
                <a:solidFill>
                  <a:srgbClr val="7E807A"/>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1F6DE50F-6345-4B18-8876-E954F2E08EDC}" type="datetimeFigureOut">
              <a:rPr lang="en-NZ" smtClean="0"/>
              <a:t>14/10/2022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347590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D58"/>
                </a:solidFill>
              </a:defRPr>
            </a:lvl1pPr>
          </a:lstStyle>
          <a:p>
            <a:r>
              <a:rPr lang="en-US"/>
              <a:t>Click to edit Master title style</a:t>
            </a:r>
            <a:endParaRPr lang="en-NZ"/>
          </a:p>
        </p:txBody>
      </p:sp>
      <p:sp>
        <p:nvSpPr>
          <p:cNvPr id="3" name="Date Placeholder 2"/>
          <p:cNvSpPr>
            <a:spLocks noGrp="1"/>
          </p:cNvSpPr>
          <p:nvPr>
            <p:ph type="dt" sz="half" idx="10"/>
          </p:nvPr>
        </p:nvSpPr>
        <p:spPr/>
        <p:txBody>
          <a:bodyPr/>
          <a:lstStyle/>
          <a:p>
            <a:fld id="{1F6DE50F-6345-4B18-8876-E954F2E08EDC}" type="datetimeFigureOut">
              <a:rPr lang="en-NZ" smtClean="0"/>
              <a:t>14/10/2022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225688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DE50F-6345-4B18-8876-E954F2E08EDC}" type="datetimeFigureOut">
              <a:rPr lang="en-NZ" smtClean="0"/>
              <a:t>14/10/2022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83F592E-3476-4C5F-ACCD-D544220C672B}" type="slidenum">
              <a:rPr lang="en-NZ" smtClean="0"/>
              <a:t>‹#›</a:t>
            </a:fld>
            <a:endParaRPr lang="en-NZ"/>
          </a:p>
        </p:txBody>
      </p:sp>
    </p:spTree>
    <p:extLst>
      <p:ext uri="{BB962C8B-B14F-4D97-AF65-F5344CB8AC3E}">
        <p14:creationId xmlns:p14="http://schemas.microsoft.com/office/powerpoint/2010/main" val="4219119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41621"/>
          </a:xfrm>
          <a:prstGeom prst="rect">
            <a:avLst/>
          </a:prstGeom>
          <a:solidFill>
            <a:srgbClr val="E4E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609600" y="274641"/>
            <a:ext cx="10972800" cy="631811"/>
          </a:xfrm>
          <a:prstGeom prst="rect">
            <a:avLst/>
          </a:prstGeom>
        </p:spPr>
        <p:txBody>
          <a:bodyPr vert="horz" lIns="91440" tIns="45720" rIns="91440" bIns="45720" rtlCol="0" anchor="ctr">
            <a:noAutofit/>
          </a:bodyPr>
          <a:lstStyle/>
          <a:p>
            <a:r>
              <a:rPr lang="en-US"/>
              <a:t>Click to edit Master title style</a:t>
            </a:r>
            <a:endParaRPr lang="en-NZ"/>
          </a:p>
        </p:txBody>
      </p:sp>
      <p:sp>
        <p:nvSpPr>
          <p:cNvPr id="3" name="Text Placeholder 2"/>
          <p:cNvSpPr>
            <a:spLocks noGrp="1"/>
          </p:cNvSpPr>
          <p:nvPr>
            <p:ph type="body" idx="1"/>
          </p:nvPr>
        </p:nvSpPr>
        <p:spPr>
          <a:xfrm>
            <a:off x="609600" y="1600204"/>
            <a:ext cx="10972800" cy="40173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6DE50F-6345-4B18-8876-E954F2E08EDC}" type="datetimeFigureOut">
              <a:rPr lang="en-NZ" smtClean="0"/>
              <a:t>14/10/2022</a:t>
            </a:fld>
            <a:endParaRPr lang="en-NZ"/>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3F592E-3476-4C5F-ACCD-D544220C672B}" type="slidenum">
              <a:rPr lang="en-NZ" smtClean="0"/>
              <a:t>‹#›</a:t>
            </a:fld>
            <a:endParaRPr lang="en-NZ"/>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880310" y="6286572"/>
            <a:ext cx="3096300" cy="431950"/>
          </a:xfrm>
          <a:prstGeom prst="rect">
            <a:avLst/>
          </a:prstGeom>
        </p:spPr>
      </p:pic>
      <p:pic>
        <p:nvPicPr>
          <p:cNvPr id="17" name="Picture 16">
            <a:extLst>
              <a:ext uri="{FF2B5EF4-FFF2-40B4-BE49-F238E27FC236}">
                <a16:creationId xmlns:a16="http://schemas.microsoft.com/office/drawing/2014/main" id="{DEFBDBF0-1580-47DA-BCC5-48E4A6202F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869720"/>
            <a:ext cx="12192000" cy="988280"/>
          </a:xfrm>
          <a:prstGeom prst="rect">
            <a:avLst/>
          </a:prstGeom>
        </p:spPr>
      </p:pic>
      <p:pic>
        <p:nvPicPr>
          <p:cNvPr id="11" name="Picture 10" descr="Logo&#10;&#10;Description automatically generated">
            <a:extLst>
              <a:ext uri="{FF2B5EF4-FFF2-40B4-BE49-F238E27FC236}">
                <a16:creationId xmlns:a16="http://schemas.microsoft.com/office/drawing/2014/main" id="{E1F5D7BF-7ABD-4B0F-8701-0F26DA1F54B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016904" y="6034439"/>
            <a:ext cx="2565496" cy="613695"/>
          </a:xfrm>
          <a:prstGeom prst="rect">
            <a:avLst/>
          </a:prstGeom>
        </p:spPr>
      </p:pic>
    </p:spTree>
    <p:extLst>
      <p:ext uri="{BB962C8B-B14F-4D97-AF65-F5344CB8AC3E}">
        <p14:creationId xmlns:p14="http://schemas.microsoft.com/office/powerpoint/2010/main" val="1342219838"/>
      </p:ext>
    </p:extLst>
  </p:cSld>
  <p:clrMap bg1="lt1" tx1="dk1" bg2="lt2" tx2="dk2" accent1="accent1" accent2="accent2" accent3="accent3" accent4="accent4" accent5="accent5" accent6="accent6" hlink="hlink" folHlink="folHlink"/>
  <p:sldLayoutIdLst>
    <p:sldLayoutId id="2147483659" r:id="rId1"/>
    <p:sldLayoutId id="214748365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ctr" defTabSz="914400" rtl="0" eaLnBrk="1" latinLnBrk="0" hangingPunct="1">
        <a:spcBef>
          <a:spcPct val="0"/>
        </a:spcBef>
        <a:buNone/>
        <a:defRPr sz="3600" kern="1200">
          <a:solidFill>
            <a:srgbClr val="213D58"/>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5699" y="2087535"/>
            <a:ext cx="8287884" cy="1143000"/>
          </a:xfrm>
        </p:spPr>
        <p:txBody>
          <a:bodyPr>
            <a:noAutofit/>
          </a:bodyPr>
          <a:lstStyle/>
          <a:p>
            <a:r>
              <a:rPr lang="en-NZ" sz="3200"/>
              <a:t>Quantifying the potential impacts of climate change on Auckland’s water resources </a:t>
            </a:r>
            <a:endParaRPr lang="en-US" sz="3200">
              <a:cs typeface="Calibri"/>
            </a:endParaRPr>
          </a:p>
        </p:txBody>
      </p:sp>
      <p:sp>
        <p:nvSpPr>
          <p:cNvPr id="3" name="Text Placeholder 2"/>
          <p:cNvSpPr>
            <a:spLocks noGrp="1"/>
          </p:cNvSpPr>
          <p:nvPr>
            <p:ph type="body" sz="quarter" idx="10"/>
          </p:nvPr>
        </p:nvSpPr>
        <p:spPr/>
        <p:txBody>
          <a:bodyPr/>
          <a:lstStyle/>
          <a:p>
            <a:r>
              <a:rPr lang="en-NZ"/>
              <a:t>WATER NEW ZEALAND CONFERENCE &amp; EXPO | OCTOBER 2022</a:t>
            </a:r>
          </a:p>
        </p:txBody>
      </p:sp>
      <p:pic>
        <p:nvPicPr>
          <p:cNvPr id="7" name="Picture 6" descr="Shape&#10;&#10;Description automatically generated with medium confidence">
            <a:extLst>
              <a:ext uri="{FF2B5EF4-FFF2-40B4-BE49-F238E27FC236}">
                <a16:creationId xmlns:a16="http://schemas.microsoft.com/office/drawing/2014/main" id="{EF0BFCE0-BC15-ADCE-3D60-55E4C4F7A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933" y="6112621"/>
            <a:ext cx="3730760" cy="655321"/>
          </a:xfrm>
          <a:prstGeom prst="rect">
            <a:avLst/>
          </a:prstGeom>
        </p:spPr>
      </p:pic>
    </p:spTree>
    <p:extLst>
      <p:ext uri="{BB962C8B-B14F-4D97-AF65-F5344CB8AC3E}">
        <p14:creationId xmlns:p14="http://schemas.microsoft.com/office/powerpoint/2010/main" val="511004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 scatter chart&#10;&#10;Description automatically generated">
            <a:extLst>
              <a:ext uri="{FF2B5EF4-FFF2-40B4-BE49-F238E27FC236}">
                <a16:creationId xmlns:a16="http://schemas.microsoft.com/office/drawing/2014/main" id="{C5BD0517-96CC-0F59-083D-1D1E6430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76" y="1079634"/>
            <a:ext cx="10985249" cy="4752000"/>
          </a:xfrm>
          <a:prstGeom prst="rect">
            <a:avLst/>
          </a:prstGeom>
        </p:spPr>
      </p:pic>
      <p:pic>
        <p:nvPicPr>
          <p:cNvPr id="6" name="Content Placeholder 4" descr="A picture containing text, clipart&#10;&#10;Description automatically generated" hidden="1">
            <a:extLst>
              <a:ext uri="{FF2B5EF4-FFF2-40B4-BE49-F238E27FC236}">
                <a16:creationId xmlns:a16="http://schemas.microsoft.com/office/drawing/2014/main" id="{A310E5BC-2C37-8118-6BD9-1DA839D80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2" name="Rectangle 1">
            <a:extLst>
              <a:ext uri="{FF2B5EF4-FFF2-40B4-BE49-F238E27FC236}">
                <a16:creationId xmlns:a16="http://schemas.microsoft.com/office/drawing/2014/main" id="{B7927826-6FAA-AE9A-96FF-A3BC6AA629B8}"/>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itle 1">
            <a:extLst>
              <a:ext uri="{FF2B5EF4-FFF2-40B4-BE49-F238E27FC236}">
                <a16:creationId xmlns:a16="http://schemas.microsoft.com/office/drawing/2014/main" id="{C7356A39-AAD6-6854-7ABE-081962EA7CC2}"/>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grpSp>
        <p:nvGrpSpPr>
          <p:cNvPr id="20" name="Group 19">
            <a:extLst>
              <a:ext uri="{FF2B5EF4-FFF2-40B4-BE49-F238E27FC236}">
                <a16:creationId xmlns:a16="http://schemas.microsoft.com/office/drawing/2014/main" id="{17EDF584-B854-279F-7460-4C40DEAA1E3C}"/>
              </a:ext>
            </a:extLst>
          </p:cNvPr>
          <p:cNvGrpSpPr/>
          <p:nvPr/>
        </p:nvGrpSpPr>
        <p:grpSpPr>
          <a:xfrm>
            <a:off x="1400433" y="2907957"/>
            <a:ext cx="5210432" cy="2413010"/>
            <a:chOff x="1388076" y="2881323"/>
            <a:chExt cx="5210432" cy="2413010"/>
          </a:xfrm>
        </p:grpSpPr>
        <p:cxnSp>
          <p:nvCxnSpPr>
            <p:cNvPr id="21" name="Straight Arrow Connector 20">
              <a:extLst>
                <a:ext uri="{FF2B5EF4-FFF2-40B4-BE49-F238E27FC236}">
                  <a16:creationId xmlns:a16="http://schemas.microsoft.com/office/drawing/2014/main" id="{D4195742-6AE6-069F-9221-A4D84B2B2A83}"/>
                </a:ext>
              </a:extLst>
            </p:cNvPr>
            <p:cNvCxnSpPr/>
            <p:nvPr/>
          </p:nvCxnSpPr>
          <p:spPr>
            <a:xfrm flipV="1">
              <a:off x="6598508" y="2990333"/>
              <a:ext cx="0" cy="2304000"/>
            </a:xfrm>
            <a:prstGeom prst="straightConnector1">
              <a:avLst/>
            </a:prstGeom>
            <a:ln w="38100">
              <a:tailEnd type="triangle" w="lg" len="lg"/>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1636795F-9D15-906E-7CC4-AC7670924AA9}"/>
                </a:ext>
              </a:extLst>
            </p:cNvPr>
            <p:cNvCxnSpPr>
              <a:cxnSpLocks/>
            </p:cNvCxnSpPr>
            <p:nvPr/>
          </p:nvCxnSpPr>
          <p:spPr>
            <a:xfrm flipH="1">
              <a:off x="1388076" y="2881323"/>
              <a:ext cx="5004000" cy="0"/>
            </a:xfrm>
            <a:prstGeom prst="straightConnector1">
              <a:avLst/>
            </a:prstGeom>
            <a:ln w="38100">
              <a:tailEnd type="triangle" w="lg" len="lg"/>
            </a:ln>
          </p:spPr>
          <p:style>
            <a:lnRef idx="1">
              <a:schemeClr val="accent2"/>
            </a:lnRef>
            <a:fillRef idx="0">
              <a:schemeClr val="accent2"/>
            </a:fillRef>
            <a:effectRef idx="0">
              <a:schemeClr val="accent2"/>
            </a:effectRef>
            <a:fontRef idx="minor">
              <a:schemeClr val="tx1"/>
            </a:fontRef>
          </p:style>
        </p:cxnSp>
      </p:grpSp>
      <p:sp>
        <p:nvSpPr>
          <p:cNvPr id="23" name="Title 6">
            <a:extLst>
              <a:ext uri="{FF2B5EF4-FFF2-40B4-BE49-F238E27FC236}">
                <a16:creationId xmlns:a16="http://schemas.microsoft.com/office/drawing/2014/main" id="{AB277735-0320-59DA-6D47-B6E06A20CCFF}"/>
              </a:ext>
            </a:extLst>
          </p:cNvPr>
          <p:cNvSpPr>
            <a:spLocks noGrp="1"/>
          </p:cNvSpPr>
          <p:nvPr>
            <p:ph type="title"/>
          </p:nvPr>
        </p:nvSpPr>
        <p:spPr>
          <a:xfrm>
            <a:off x="609600" y="274641"/>
            <a:ext cx="10972800" cy="631811"/>
          </a:xfrm>
        </p:spPr>
        <p:txBody>
          <a:bodyPr/>
          <a:lstStyle/>
          <a:p>
            <a:pPr algn="ctr"/>
            <a:r>
              <a:rPr lang="en-NZ" sz="3600" b="0"/>
              <a:t>Baseline Yield</a:t>
            </a:r>
          </a:p>
        </p:txBody>
      </p:sp>
    </p:spTree>
    <p:extLst>
      <p:ext uri="{BB962C8B-B14F-4D97-AF65-F5344CB8AC3E}">
        <p14:creationId xmlns:p14="http://schemas.microsoft.com/office/powerpoint/2010/main" val="338584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clipart&#10;&#10;Description automatically generated" hidden="1">
            <a:extLst>
              <a:ext uri="{FF2B5EF4-FFF2-40B4-BE49-F238E27FC236}">
                <a16:creationId xmlns:a16="http://schemas.microsoft.com/office/drawing/2014/main" id="{77369CF3-F0E5-E7E2-1929-5A6E63080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7" name="Rectangle 6">
            <a:extLst>
              <a:ext uri="{FF2B5EF4-FFF2-40B4-BE49-F238E27FC236}">
                <a16:creationId xmlns:a16="http://schemas.microsoft.com/office/drawing/2014/main" id="{34D22AB0-2B63-42CD-F8F5-E13C5A7552FA}"/>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itle 6">
            <a:extLst>
              <a:ext uri="{FF2B5EF4-FFF2-40B4-BE49-F238E27FC236}">
                <a16:creationId xmlns:a16="http://schemas.microsoft.com/office/drawing/2014/main" id="{423BF549-66C4-C36F-AE23-5EFF10E3DE66}"/>
              </a:ext>
            </a:extLst>
          </p:cNvPr>
          <p:cNvSpPr txBox="1">
            <a:spLocks/>
          </p:cNvSpPr>
          <p:nvPr/>
        </p:nvSpPr>
        <p:spPr>
          <a:xfrm>
            <a:off x="609600" y="274641"/>
            <a:ext cx="10972800"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r>
              <a:rPr lang="en-NZ"/>
              <a:t>Future Yield – </a:t>
            </a:r>
            <a:r>
              <a:rPr lang="en-NZ" sz="3600">
                <a:effectLst/>
              </a:rPr>
              <a:t>Time Horizons</a:t>
            </a:r>
            <a:endParaRPr lang="en-NZ">
              <a:effectLst/>
            </a:endParaRPr>
          </a:p>
        </p:txBody>
      </p:sp>
      <p:sp>
        <p:nvSpPr>
          <p:cNvPr id="2" name="Title 1">
            <a:extLst>
              <a:ext uri="{FF2B5EF4-FFF2-40B4-BE49-F238E27FC236}">
                <a16:creationId xmlns:a16="http://schemas.microsoft.com/office/drawing/2014/main" id="{07E7CEB7-3300-FDFB-1801-8057785DB863}"/>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pic>
        <p:nvPicPr>
          <p:cNvPr id="8" name="Picture 7" descr="Chart&#10;&#10;Description automatically generated">
            <a:extLst>
              <a:ext uri="{FF2B5EF4-FFF2-40B4-BE49-F238E27FC236}">
                <a16:creationId xmlns:a16="http://schemas.microsoft.com/office/drawing/2014/main" id="{B1C826BA-B09A-F461-3D3D-3C7B045E8F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76" y="1079634"/>
            <a:ext cx="10985248" cy="4752000"/>
          </a:xfrm>
          <a:prstGeom prst="rect">
            <a:avLst/>
          </a:prstGeom>
        </p:spPr>
      </p:pic>
    </p:spTree>
    <p:extLst>
      <p:ext uri="{BB962C8B-B14F-4D97-AF65-F5344CB8AC3E}">
        <p14:creationId xmlns:p14="http://schemas.microsoft.com/office/powerpoint/2010/main" val="1194270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FC63F8-EDA9-F803-8B1E-6A5F559AD437}"/>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Content Placeholder 4" descr="A picture containing text, clipart&#10;&#10;Description automatically generated" hidden="1">
            <a:extLst>
              <a:ext uri="{FF2B5EF4-FFF2-40B4-BE49-F238E27FC236}">
                <a16:creationId xmlns:a16="http://schemas.microsoft.com/office/drawing/2014/main" id="{77369CF3-F0E5-E7E2-1929-5A6E63080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7" name="Title 6">
            <a:extLst>
              <a:ext uri="{FF2B5EF4-FFF2-40B4-BE49-F238E27FC236}">
                <a16:creationId xmlns:a16="http://schemas.microsoft.com/office/drawing/2014/main" id="{A6990963-409F-D0EE-FA39-780352647C38}"/>
              </a:ext>
            </a:extLst>
          </p:cNvPr>
          <p:cNvSpPr>
            <a:spLocks noGrp="1"/>
          </p:cNvSpPr>
          <p:nvPr>
            <p:ph type="title"/>
          </p:nvPr>
        </p:nvSpPr>
        <p:spPr/>
        <p:txBody>
          <a:bodyPr/>
          <a:lstStyle/>
          <a:p>
            <a:r>
              <a:rPr lang="en-NZ">
                <a:effectLst/>
              </a:rPr>
              <a:t>Future Yield – Emissions Scenarios</a:t>
            </a:r>
          </a:p>
        </p:txBody>
      </p:sp>
      <p:sp>
        <p:nvSpPr>
          <p:cNvPr id="2" name="Title 1">
            <a:extLst>
              <a:ext uri="{FF2B5EF4-FFF2-40B4-BE49-F238E27FC236}">
                <a16:creationId xmlns:a16="http://schemas.microsoft.com/office/drawing/2014/main" id="{87ECE8E9-36A7-0AC2-F2F2-084B4D11FD42}"/>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pic>
        <p:nvPicPr>
          <p:cNvPr id="8" name="Picture 7" descr="Chart&#10;&#10;Description automatically generated">
            <a:extLst>
              <a:ext uri="{FF2B5EF4-FFF2-40B4-BE49-F238E27FC236}">
                <a16:creationId xmlns:a16="http://schemas.microsoft.com/office/drawing/2014/main" id="{6CC3DC8B-FC93-5917-3470-E234B0F66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76" y="1079634"/>
            <a:ext cx="10985248" cy="4752000"/>
          </a:xfrm>
          <a:prstGeom prst="rect">
            <a:avLst/>
          </a:prstGeom>
        </p:spPr>
      </p:pic>
    </p:spTree>
    <p:extLst>
      <p:ext uri="{BB962C8B-B14F-4D97-AF65-F5344CB8AC3E}">
        <p14:creationId xmlns:p14="http://schemas.microsoft.com/office/powerpoint/2010/main" val="24374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3D547C59-8CBB-AE4C-D37C-95F19F899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76" y="1079634"/>
            <a:ext cx="10985248" cy="4752000"/>
          </a:xfrm>
          <a:prstGeom prst="rect">
            <a:avLst/>
          </a:prstGeom>
        </p:spPr>
      </p:pic>
      <p:pic>
        <p:nvPicPr>
          <p:cNvPr id="4" name="Content Placeholder 4" descr="A picture containing text, clipart&#10;&#10;Description automatically generated" hidden="1">
            <a:extLst>
              <a:ext uri="{FF2B5EF4-FFF2-40B4-BE49-F238E27FC236}">
                <a16:creationId xmlns:a16="http://schemas.microsoft.com/office/drawing/2014/main" id="{77369CF3-F0E5-E7E2-1929-5A6E63080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3" name="Rectangle 2">
            <a:extLst>
              <a:ext uri="{FF2B5EF4-FFF2-40B4-BE49-F238E27FC236}">
                <a16:creationId xmlns:a16="http://schemas.microsoft.com/office/drawing/2014/main" id="{D7FF9EBE-F91A-2BDE-B257-C292695D7876}"/>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40FE60BF-F690-0DBA-E863-4AAC2112EA20}"/>
              </a:ext>
            </a:extLst>
          </p:cNvPr>
          <p:cNvSpPr/>
          <p:nvPr/>
        </p:nvSpPr>
        <p:spPr>
          <a:xfrm>
            <a:off x="6476623" y="2568651"/>
            <a:ext cx="272144" cy="16437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itle 4">
            <a:extLst>
              <a:ext uri="{FF2B5EF4-FFF2-40B4-BE49-F238E27FC236}">
                <a16:creationId xmlns:a16="http://schemas.microsoft.com/office/drawing/2014/main" id="{CC3F95B5-5D8D-89A5-4EB7-9D45FA4ACAB2}"/>
              </a:ext>
            </a:extLst>
          </p:cNvPr>
          <p:cNvSpPr>
            <a:spLocks noGrp="1"/>
          </p:cNvSpPr>
          <p:nvPr>
            <p:ph type="title"/>
          </p:nvPr>
        </p:nvSpPr>
        <p:spPr/>
        <p:txBody>
          <a:bodyPr/>
          <a:lstStyle/>
          <a:p>
            <a:r>
              <a:rPr lang="it-IT">
                <a:effectLst/>
              </a:rPr>
              <a:t>Future Yield – Climate Models</a:t>
            </a:r>
            <a:endParaRPr lang="en-NZ">
              <a:effectLst/>
            </a:endParaRPr>
          </a:p>
        </p:txBody>
      </p:sp>
      <p:sp>
        <p:nvSpPr>
          <p:cNvPr id="2" name="Title 1">
            <a:extLst>
              <a:ext uri="{FF2B5EF4-FFF2-40B4-BE49-F238E27FC236}">
                <a16:creationId xmlns:a16="http://schemas.microsoft.com/office/drawing/2014/main" id="{2488A5F1-86BD-2F16-A36F-CB2D9893C852}"/>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spTree>
    <p:extLst>
      <p:ext uri="{BB962C8B-B14F-4D97-AF65-F5344CB8AC3E}">
        <p14:creationId xmlns:p14="http://schemas.microsoft.com/office/powerpoint/2010/main" val="38205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clipart&#10;&#10;Description automatically generated" hidden="1">
            <a:extLst>
              <a:ext uri="{FF2B5EF4-FFF2-40B4-BE49-F238E27FC236}">
                <a16:creationId xmlns:a16="http://schemas.microsoft.com/office/drawing/2014/main" id="{CAE67438-A4E8-E597-4B6E-0484DEBF6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3" name="Rectangle 2">
            <a:extLst>
              <a:ext uri="{FF2B5EF4-FFF2-40B4-BE49-F238E27FC236}">
                <a16:creationId xmlns:a16="http://schemas.microsoft.com/office/drawing/2014/main" id="{E0B47C6E-7A94-3818-AABE-7DC2918F77BF}"/>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Chart&#10;&#10;Description automatically generated with medium confidence">
            <a:extLst>
              <a:ext uri="{FF2B5EF4-FFF2-40B4-BE49-F238E27FC236}">
                <a16:creationId xmlns:a16="http://schemas.microsoft.com/office/drawing/2014/main" id="{35DD3C59-29A9-1B66-A253-997C971F0C07}"/>
              </a:ext>
            </a:extLst>
          </p:cNvPr>
          <p:cNvPicPr>
            <a:picLocks noChangeAspect="1"/>
          </p:cNvPicPr>
          <p:nvPr/>
        </p:nvPicPr>
        <p:blipFill>
          <a:blip r:embed="rId4"/>
          <a:stretch>
            <a:fillRect/>
          </a:stretch>
        </p:blipFill>
        <p:spPr>
          <a:xfrm>
            <a:off x="606000" y="1046080"/>
            <a:ext cx="10980000" cy="4765841"/>
          </a:xfrm>
          <a:prstGeom prst="rect">
            <a:avLst/>
          </a:prstGeom>
        </p:spPr>
      </p:pic>
      <p:grpSp>
        <p:nvGrpSpPr>
          <p:cNvPr id="7" name="Group 6">
            <a:extLst>
              <a:ext uri="{FF2B5EF4-FFF2-40B4-BE49-F238E27FC236}">
                <a16:creationId xmlns:a16="http://schemas.microsoft.com/office/drawing/2014/main" id="{DF51B35C-9286-B8EA-4A9A-468BA8505FF1}"/>
              </a:ext>
            </a:extLst>
          </p:cNvPr>
          <p:cNvGrpSpPr/>
          <p:nvPr/>
        </p:nvGrpSpPr>
        <p:grpSpPr>
          <a:xfrm>
            <a:off x="2311777" y="2625012"/>
            <a:ext cx="8300630" cy="1565935"/>
            <a:chOff x="2276563" y="3216251"/>
            <a:chExt cx="8300630" cy="1565935"/>
          </a:xfrm>
        </p:grpSpPr>
        <p:sp>
          <p:nvSpPr>
            <p:cNvPr id="8" name="TextBox 7">
              <a:extLst>
                <a:ext uri="{FF2B5EF4-FFF2-40B4-BE49-F238E27FC236}">
                  <a16:creationId xmlns:a16="http://schemas.microsoft.com/office/drawing/2014/main" id="{6C6DCB73-45A9-2352-EE87-4BC0AE844E6C}"/>
                </a:ext>
              </a:extLst>
            </p:cNvPr>
            <p:cNvSpPr txBox="1"/>
            <p:nvPr/>
          </p:nvSpPr>
          <p:spPr>
            <a:xfrm>
              <a:off x="2305137" y="3216251"/>
              <a:ext cx="1128065" cy="307777"/>
            </a:xfrm>
            <a:prstGeom prst="rect">
              <a:avLst/>
            </a:prstGeom>
            <a:noFill/>
          </p:spPr>
          <p:txBody>
            <a:bodyPr wrap="square" rtlCol="0">
              <a:spAutoFit/>
            </a:bodyPr>
            <a:lstStyle/>
            <a:p>
              <a:r>
                <a:rPr lang="en-NZ" sz="1400" b="1">
                  <a:solidFill>
                    <a:srgbClr val="5D478B"/>
                  </a:solidFill>
                  <a:effectLst>
                    <a:glow rad="101600">
                      <a:schemeClr val="bg1">
                        <a:alpha val="60000"/>
                      </a:schemeClr>
                    </a:glow>
                  </a:effectLst>
                </a:rPr>
                <a:t>661 ML/d</a:t>
              </a:r>
            </a:p>
          </p:txBody>
        </p:sp>
        <p:sp>
          <p:nvSpPr>
            <p:cNvPr id="9" name="TextBox 8" hidden="1">
              <a:extLst>
                <a:ext uri="{FF2B5EF4-FFF2-40B4-BE49-F238E27FC236}">
                  <a16:creationId xmlns:a16="http://schemas.microsoft.com/office/drawing/2014/main" id="{E609447C-2BFE-B6C8-3BD4-4EDCAC50C157}"/>
                </a:ext>
              </a:extLst>
            </p:cNvPr>
            <p:cNvSpPr txBox="1"/>
            <p:nvPr/>
          </p:nvSpPr>
          <p:spPr>
            <a:xfrm>
              <a:off x="2276563" y="4166632"/>
              <a:ext cx="1128065" cy="307777"/>
            </a:xfrm>
            <a:prstGeom prst="rect">
              <a:avLst/>
            </a:prstGeom>
            <a:noFill/>
          </p:spPr>
          <p:txBody>
            <a:bodyPr wrap="square" rtlCol="0">
              <a:spAutoFit/>
            </a:bodyPr>
            <a:lstStyle/>
            <a:p>
              <a:r>
                <a:rPr lang="en-NZ" sz="1400" b="1">
                  <a:solidFill>
                    <a:srgbClr val="CD6600"/>
                  </a:solidFill>
                  <a:effectLst>
                    <a:glow rad="101600">
                      <a:schemeClr val="bg1">
                        <a:alpha val="60000"/>
                      </a:schemeClr>
                    </a:glow>
                  </a:effectLst>
                </a:rPr>
                <a:t>549 ML/d</a:t>
              </a:r>
            </a:p>
          </p:txBody>
        </p:sp>
        <p:sp>
          <p:nvSpPr>
            <p:cNvPr id="10" name="TextBox 9">
              <a:extLst>
                <a:ext uri="{FF2B5EF4-FFF2-40B4-BE49-F238E27FC236}">
                  <a16:creationId xmlns:a16="http://schemas.microsoft.com/office/drawing/2014/main" id="{F8D017BC-56EC-BD3A-A56F-B3D9217E5FCD}"/>
                </a:ext>
              </a:extLst>
            </p:cNvPr>
            <p:cNvSpPr txBox="1"/>
            <p:nvPr/>
          </p:nvSpPr>
          <p:spPr>
            <a:xfrm>
              <a:off x="6326835" y="3462596"/>
              <a:ext cx="1128065" cy="307777"/>
            </a:xfrm>
            <a:prstGeom prst="rect">
              <a:avLst/>
            </a:prstGeom>
            <a:noFill/>
          </p:spPr>
          <p:txBody>
            <a:bodyPr wrap="square" rtlCol="0">
              <a:spAutoFit/>
            </a:bodyPr>
            <a:lstStyle/>
            <a:p>
              <a:r>
                <a:rPr lang="en-NZ" sz="1400" b="1">
                  <a:solidFill>
                    <a:srgbClr val="5D478B"/>
                  </a:solidFill>
                  <a:effectLst>
                    <a:glow rad="101600">
                      <a:schemeClr val="bg1">
                        <a:alpha val="60000"/>
                      </a:schemeClr>
                    </a:glow>
                  </a:effectLst>
                </a:rPr>
                <a:t>631 ML/d</a:t>
              </a:r>
            </a:p>
          </p:txBody>
        </p:sp>
        <p:sp>
          <p:nvSpPr>
            <p:cNvPr id="11" name="TextBox 10" hidden="1">
              <a:extLst>
                <a:ext uri="{FF2B5EF4-FFF2-40B4-BE49-F238E27FC236}">
                  <a16:creationId xmlns:a16="http://schemas.microsoft.com/office/drawing/2014/main" id="{C2878534-8B6B-A77E-A5B9-01E6E2B37523}"/>
                </a:ext>
              </a:extLst>
            </p:cNvPr>
            <p:cNvSpPr txBox="1"/>
            <p:nvPr/>
          </p:nvSpPr>
          <p:spPr>
            <a:xfrm>
              <a:off x="6326835" y="4419592"/>
              <a:ext cx="1128065" cy="307777"/>
            </a:xfrm>
            <a:prstGeom prst="rect">
              <a:avLst/>
            </a:prstGeom>
            <a:noFill/>
          </p:spPr>
          <p:txBody>
            <a:bodyPr wrap="square" rtlCol="0">
              <a:spAutoFit/>
            </a:bodyPr>
            <a:lstStyle/>
            <a:p>
              <a:r>
                <a:rPr lang="en-NZ" sz="1400" b="1">
                  <a:solidFill>
                    <a:srgbClr val="CD6600"/>
                  </a:solidFill>
                  <a:effectLst>
                    <a:glow rad="101600">
                      <a:schemeClr val="bg1">
                        <a:alpha val="60000"/>
                      </a:schemeClr>
                    </a:glow>
                  </a:effectLst>
                </a:rPr>
                <a:t>517 ML/d</a:t>
              </a:r>
            </a:p>
          </p:txBody>
        </p:sp>
        <p:sp>
          <p:nvSpPr>
            <p:cNvPr id="12" name="TextBox 11">
              <a:extLst>
                <a:ext uri="{FF2B5EF4-FFF2-40B4-BE49-F238E27FC236}">
                  <a16:creationId xmlns:a16="http://schemas.microsoft.com/office/drawing/2014/main" id="{019BAB63-7F88-8E81-EF68-721BED227847}"/>
                </a:ext>
              </a:extLst>
            </p:cNvPr>
            <p:cNvSpPr txBox="1"/>
            <p:nvPr/>
          </p:nvSpPr>
          <p:spPr>
            <a:xfrm>
              <a:off x="9449128" y="3504790"/>
              <a:ext cx="1128065" cy="307777"/>
            </a:xfrm>
            <a:prstGeom prst="rect">
              <a:avLst/>
            </a:prstGeom>
            <a:noFill/>
          </p:spPr>
          <p:txBody>
            <a:bodyPr wrap="square" rtlCol="0">
              <a:spAutoFit/>
            </a:bodyPr>
            <a:lstStyle/>
            <a:p>
              <a:r>
                <a:rPr lang="en-NZ" sz="1400" b="1">
                  <a:solidFill>
                    <a:srgbClr val="5D478B"/>
                  </a:solidFill>
                  <a:effectLst>
                    <a:glow rad="101600">
                      <a:schemeClr val="bg1">
                        <a:alpha val="60000"/>
                      </a:schemeClr>
                    </a:glow>
                  </a:effectLst>
                </a:rPr>
                <a:t>623 ML/d</a:t>
              </a:r>
            </a:p>
          </p:txBody>
        </p:sp>
        <p:sp>
          <p:nvSpPr>
            <p:cNvPr id="13" name="TextBox 12" hidden="1">
              <a:extLst>
                <a:ext uri="{FF2B5EF4-FFF2-40B4-BE49-F238E27FC236}">
                  <a16:creationId xmlns:a16="http://schemas.microsoft.com/office/drawing/2014/main" id="{0829CDD0-2F92-A51D-A97F-00479291E8DB}"/>
                </a:ext>
              </a:extLst>
            </p:cNvPr>
            <p:cNvSpPr txBox="1"/>
            <p:nvPr/>
          </p:nvSpPr>
          <p:spPr>
            <a:xfrm>
              <a:off x="9449128" y="4474409"/>
              <a:ext cx="1128065" cy="307777"/>
            </a:xfrm>
            <a:prstGeom prst="rect">
              <a:avLst/>
            </a:prstGeom>
            <a:noFill/>
          </p:spPr>
          <p:txBody>
            <a:bodyPr wrap="square" rtlCol="0">
              <a:spAutoFit/>
            </a:bodyPr>
            <a:lstStyle/>
            <a:p>
              <a:r>
                <a:rPr lang="en-NZ" sz="1400" b="1">
                  <a:solidFill>
                    <a:srgbClr val="CD6600"/>
                  </a:solidFill>
                  <a:effectLst>
                    <a:glow rad="101600">
                      <a:schemeClr val="bg1">
                        <a:alpha val="60000"/>
                      </a:schemeClr>
                    </a:glow>
                  </a:effectLst>
                </a:rPr>
                <a:t>511 ML/d</a:t>
              </a:r>
            </a:p>
          </p:txBody>
        </p:sp>
      </p:grpSp>
      <p:grpSp>
        <p:nvGrpSpPr>
          <p:cNvPr id="14" name="Group 13">
            <a:extLst>
              <a:ext uri="{FF2B5EF4-FFF2-40B4-BE49-F238E27FC236}">
                <a16:creationId xmlns:a16="http://schemas.microsoft.com/office/drawing/2014/main" id="{1D2063ED-B7C1-F034-D941-71F7ED988CC9}"/>
              </a:ext>
            </a:extLst>
          </p:cNvPr>
          <p:cNvGrpSpPr/>
          <p:nvPr/>
        </p:nvGrpSpPr>
        <p:grpSpPr>
          <a:xfrm>
            <a:off x="1701213" y="2571755"/>
            <a:ext cx="9840292" cy="2092945"/>
            <a:chOff x="1680193" y="3160334"/>
            <a:chExt cx="9840292" cy="2092945"/>
          </a:xfrm>
        </p:grpSpPr>
        <p:grpSp>
          <p:nvGrpSpPr>
            <p:cNvPr id="15" name="Group 14" hidden="1">
              <a:extLst>
                <a:ext uri="{FF2B5EF4-FFF2-40B4-BE49-F238E27FC236}">
                  <a16:creationId xmlns:a16="http://schemas.microsoft.com/office/drawing/2014/main" id="{1DE3D988-73AE-EBFB-2EF1-33A0D3F1AAC0}"/>
                </a:ext>
              </a:extLst>
            </p:cNvPr>
            <p:cNvGrpSpPr/>
            <p:nvPr/>
          </p:nvGrpSpPr>
          <p:grpSpPr>
            <a:xfrm>
              <a:off x="1680193" y="4200011"/>
              <a:ext cx="550892" cy="468000"/>
              <a:chOff x="1680193" y="4200011"/>
              <a:chExt cx="550892" cy="468000"/>
            </a:xfrm>
          </p:grpSpPr>
          <p:sp>
            <p:nvSpPr>
              <p:cNvPr id="25" name="TextBox 24">
                <a:extLst>
                  <a:ext uri="{FF2B5EF4-FFF2-40B4-BE49-F238E27FC236}">
                    <a16:creationId xmlns:a16="http://schemas.microsoft.com/office/drawing/2014/main" id="{13BE778B-7299-C70F-3610-711E452598BD}"/>
                  </a:ext>
                </a:extLst>
              </p:cNvPr>
              <p:cNvSpPr txBox="1"/>
              <p:nvPr/>
            </p:nvSpPr>
            <p:spPr>
              <a:xfrm>
                <a:off x="1680193" y="4295512"/>
                <a:ext cx="550892" cy="276999"/>
              </a:xfrm>
              <a:prstGeom prst="rect">
                <a:avLst/>
              </a:prstGeom>
              <a:noFill/>
            </p:spPr>
            <p:txBody>
              <a:bodyPr wrap="square" rtlCol="0" anchor="ctr">
                <a:spAutoFit/>
              </a:bodyPr>
              <a:lstStyle/>
              <a:p>
                <a:r>
                  <a:rPr lang="en-NZ" sz="1200" b="1">
                    <a:solidFill>
                      <a:srgbClr val="CD6600"/>
                    </a:solidFill>
                    <a:effectLst>
                      <a:glow rad="101600">
                        <a:schemeClr val="bg1">
                          <a:alpha val="60000"/>
                        </a:schemeClr>
                      </a:glow>
                    </a:effectLst>
                  </a:rPr>
                  <a:t>±5%</a:t>
                </a:r>
              </a:p>
            </p:txBody>
          </p:sp>
          <p:cxnSp>
            <p:nvCxnSpPr>
              <p:cNvPr id="26" name="Straight Arrow Connector 25">
                <a:extLst>
                  <a:ext uri="{FF2B5EF4-FFF2-40B4-BE49-F238E27FC236}">
                    <a16:creationId xmlns:a16="http://schemas.microsoft.com/office/drawing/2014/main" id="{A016922B-8874-2C82-6AFF-1C60FDE5D8EB}"/>
                  </a:ext>
                </a:extLst>
              </p:cNvPr>
              <p:cNvCxnSpPr>
                <a:cxnSpLocks/>
              </p:cNvCxnSpPr>
              <p:nvPr/>
            </p:nvCxnSpPr>
            <p:spPr>
              <a:xfrm>
                <a:off x="2178839" y="4200011"/>
                <a:ext cx="0" cy="468000"/>
              </a:xfrm>
              <a:prstGeom prst="straightConnector1">
                <a:avLst/>
              </a:prstGeom>
              <a:ln w="28575">
                <a:solidFill>
                  <a:srgbClr val="CD6600"/>
                </a:solidFill>
                <a:headEnd type="triangle"/>
                <a:tailEnd type="triangle"/>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16" name="Group 15" hidden="1">
              <a:extLst>
                <a:ext uri="{FF2B5EF4-FFF2-40B4-BE49-F238E27FC236}">
                  <a16:creationId xmlns:a16="http://schemas.microsoft.com/office/drawing/2014/main" id="{FD538EA5-923A-B9EE-3553-5C987018ECEC}"/>
                </a:ext>
              </a:extLst>
            </p:cNvPr>
            <p:cNvGrpSpPr/>
            <p:nvPr/>
          </p:nvGrpSpPr>
          <p:grpSpPr>
            <a:xfrm>
              <a:off x="1680193" y="3199037"/>
              <a:ext cx="550892" cy="576000"/>
              <a:chOff x="1680193" y="3199037"/>
              <a:chExt cx="550892" cy="576000"/>
            </a:xfrm>
          </p:grpSpPr>
          <p:sp>
            <p:nvSpPr>
              <p:cNvPr id="23" name="TextBox 22">
                <a:extLst>
                  <a:ext uri="{FF2B5EF4-FFF2-40B4-BE49-F238E27FC236}">
                    <a16:creationId xmlns:a16="http://schemas.microsoft.com/office/drawing/2014/main" id="{4BCF359D-6617-4FC9-57F4-F96B79456CAC}"/>
                  </a:ext>
                </a:extLst>
              </p:cNvPr>
              <p:cNvSpPr txBox="1"/>
              <p:nvPr/>
            </p:nvSpPr>
            <p:spPr>
              <a:xfrm>
                <a:off x="1680193" y="3348538"/>
                <a:ext cx="550892" cy="276999"/>
              </a:xfrm>
              <a:prstGeom prst="rect">
                <a:avLst/>
              </a:prstGeom>
              <a:noFill/>
            </p:spPr>
            <p:txBody>
              <a:bodyPr wrap="square" rtlCol="0" anchor="ctr">
                <a:spAutoFit/>
              </a:bodyPr>
              <a:lstStyle/>
              <a:p>
                <a:r>
                  <a:rPr lang="en-NZ" sz="1200" b="1">
                    <a:solidFill>
                      <a:srgbClr val="5D478B"/>
                    </a:solidFill>
                    <a:effectLst>
                      <a:glow rad="101600">
                        <a:schemeClr val="bg1">
                          <a:alpha val="60000"/>
                        </a:schemeClr>
                      </a:glow>
                    </a:effectLst>
                  </a:rPr>
                  <a:t>±5%</a:t>
                </a:r>
              </a:p>
            </p:txBody>
          </p:sp>
          <p:cxnSp>
            <p:nvCxnSpPr>
              <p:cNvPr id="24" name="Straight Arrow Connector 23">
                <a:extLst>
                  <a:ext uri="{FF2B5EF4-FFF2-40B4-BE49-F238E27FC236}">
                    <a16:creationId xmlns:a16="http://schemas.microsoft.com/office/drawing/2014/main" id="{EE279FFB-DE71-DDCA-D047-9A9998D0BFC1}"/>
                  </a:ext>
                </a:extLst>
              </p:cNvPr>
              <p:cNvCxnSpPr>
                <a:cxnSpLocks/>
              </p:cNvCxnSpPr>
              <p:nvPr/>
            </p:nvCxnSpPr>
            <p:spPr>
              <a:xfrm>
                <a:off x="2178839" y="3199037"/>
                <a:ext cx="0" cy="576000"/>
              </a:xfrm>
              <a:prstGeom prst="straightConnector1">
                <a:avLst/>
              </a:prstGeom>
              <a:ln w="28575">
                <a:solidFill>
                  <a:srgbClr val="5D478B"/>
                </a:solidFill>
                <a:headEnd type="triangle"/>
                <a:tailEnd type="triangle"/>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17" name="Group 16" hidden="1">
              <a:extLst>
                <a:ext uri="{FF2B5EF4-FFF2-40B4-BE49-F238E27FC236}">
                  <a16:creationId xmlns:a16="http://schemas.microsoft.com/office/drawing/2014/main" id="{1F4A90B8-C8CE-FADC-11F9-63145F4FDDBD}"/>
                </a:ext>
              </a:extLst>
            </p:cNvPr>
            <p:cNvGrpSpPr/>
            <p:nvPr/>
          </p:nvGrpSpPr>
          <p:grpSpPr>
            <a:xfrm>
              <a:off x="10589097" y="4137279"/>
              <a:ext cx="931388" cy="1116000"/>
              <a:chOff x="10589097" y="4124579"/>
              <a:chExt cx="931388" cy="1116000"/>
            </a:xfrm>
          </p:grpSpPr>
          <p:sp>
            <p:nvSpPr>
              <p:cNvPr id="21" name="TextBox 20">
                <a:extLst>
                  <a:ext uri="{FF2B5EF4-FFF2-40B4-BE49-F238E27FC236}">
                    <a16:creationId xmlns:a16="http://schemas.microsoft.com/office/drawing/2014/main" id="{9190BFA5-0261-2271-BF50-D790346F7171}"/>
                  </a:ext>
                </a:extLst>
              </p:cNvPr>
              <p:cNvSpPr txBox="1"/>
              <p:nvPr/>
            </p:nvSpPr>
            <p:spPr>
              <a:xfrm>
                <a:off x="10589097" y="4267081"/>
                <a:ext cx="931388" cy="830997"/>
              </a:xfrm>
              <a:prstGeom prst="rect">
                <a:avLst/>
              </a:prstGeom>
              <a:noFill/>
            </p:spPr>
            <p:txBody>
              <a:bodyPr wrap="square" rtlCol="0" anchor="ctr">
                <a:spAutoFit/>
              </a:bodyPr>
              <a:lstStyle/>
              <a:p>
                <a:r>
                  <a:rPr lang="en-NZ" sz="1200" b="1">
                    <a:solidFill>
                      <a:srgbClr val="CD6600"/>
                    </a:solidFill>
                    <a:effectLst>
                      <a:glow rad="101600">
                        <a:schemeClr val="bg1">
                          <a:alpha val="60000"/>
                        </a:schemeClr>
                      </a:glow>
                    </a:effectLst>
                  </a:rPr>
                  <a:t>Range of GCM results ±5%</a:t>
                </a:r>
              </a:p>
            </p:txBody>
          </p:sp>
          <p:cxnSp>
            <p:nvCxnSpPr>
              <p:cNvPr id="22" name="Straight Arrow Connector 21">
                <a:extLst>
                  <a:ext uri="{FF2B5EF4-FFF2-40B4-BE49-F238E27FC236}">
                    <a16:creationId xmlns:a16="http://schemas.microsoft.com/office/drawing/2014/main" id="{84315E80-2659-A365-6650-67EAB4A7F9B5}"/>
                  </a:ext>
                </a:extLst>
              </p:cNvPr>
              <p:cNvCxnSpPr>
                <a:cxnSpLocks/>
              </p:cNvCxnSpPr>
              <p:nvPr/>
            </p:nvCxnSpPr>
            <p:spPr>
              <a:xfrm>
                <a:off x="10601971" y="4124579"/>
                <a:ext cx="0" cy="1116000"/>
              </a:xfrm>
              <a:prstGeom prst="straightConnector1">
                <a:avLst/>
              </a:prstGeom>
              <a:ln w="28575">
                <a:solidFill>
                  <a:srgbClr val="CD6600"/>
                </a:solidFill>
                <a:headEnd type="triangle"/>
                <a:tailEnd type="triangle"/>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cxnSp>
        </p:grpSp>
        <p:grpSp>
          <p:nvGrpSpPr>
            <p:cNvPr id="18" name="Group 17" hidden="1">
              <a:extLst>
                <a:ext uri="{FF2B5EF4-FFF2-40B4-BE49-F238E27FC236}">
                  <a16:creationId xmlns:a16="http://schemas.microsoft.com/office/drawing/2014/main" id="{8F80186C-518E-6E2F-7EDE-2AD6B9771618}"/>
                </a:ext>
              </a:extLst>
            </p:cNvPr>
            <p:cNvGrpSpPr/>
            <p:nvPr/>
          </p:nvGrpSpPr>
          <p:grpSpPr>
            <a:xfrm>
              <a:off x="10477521" y="3160334"/>
              <a:ext cx="931388" cy="1188000"/>
              <a:chOff x="10477521" y="3147634"/>
              <a:chExt cx="931388" cy="1188000"/>
            </a:xfrm>
          </p:grpSpPr>
          <p:sp>
            <p:nvSpPr>
              <p:cNvPr id="19" name="TextBox 18">
                <a:extLst>
                  <a:ext uri="{FF2B5EF4-FFF2-40B4-BE49-F238E27FC236}">
                    <a16:creationId xmlns:a16="http://schemas.microsoft.com/office/drawing/2014/main" id="{B53EA086-FE1F-7048-00B2-C755CA125397}"/>
                  </a:ext>
                </a:extLst>
              </p:cNvPr>
              <p:cNvSpPr txBox="1"/>
              <p:nvPr/>
            </p:nvSpPr>
            <p:spPr>
              <a:xfrm>
                <a:off x="10477521" y="3326136"/>
                <a:ext cx="931388" cy="830997"/>
              </a:xfrm>
              <a:prstGeom prst="rect">
                <a:avLst/>
              </a:prstGeom>
              <a:noFill/>
            </p:spPr>
            <p:txBody>
              <a:bodyPr wrap="square" rtlCol="0" anchor="ctr">
                <a:spAutoFit/>
              </a:bodyPr>
              <a:lstStyle/>
              <a:p>
                <a:r>
                  <a:rPr lang="en-NZ" sz="1200" b="1">
                    <a:solidFill>
                      <a:srgbClr val="5D478B"/>
                    </a:solidFill>
                    <a:effectLst>
                      <a:glow rad="101600">
                        <a:schemeClr val="bg1">
                          <a:alpha val="60000"/>
                        </a:schemeClr>
                      </a:glow>
                    </a:effectLst>
                  </a:rPr>
                  <a:t>Range of GCM results ±5%</a:t>
                </a:r>
              </a:p>
            </p:txBody>
          </p:sp>
          <p:cxnSp>
            <p:nvCxnSpPr>
              <p:cNvPr id="20" name="Straight Arrow Connector 19">
                <a:extLst>
                  <a:ext uri="{FF2B5EF4-FFF2-40B4-BE49-F238E27FC236}">
                    <a16:creationId xmlns:a16="http://schemas.microsoft.com/office/drawing/2014/main" id="{00CE0288-F4BF-E98E-D647-115B19662DE7}"/>
                  </a:ext>
                </a:extLst>
              </p:cNvPr>
              <p:cNvCxnSpPr>
                <a:cxnSpLocks/>
              </p:cNvCxnSpPr>
              <p:nvPr/>
            </p:nvCxnSpPr>
            <p:spPr>
              <a:xfrm>
                <a:off x="10481321" y="3147634"/>
                <a:ext cx="0" cy="1188000"/>
              </a:xfrm>
              <a:prstGeom prst="straightConnector1">
                <a:avLst/>
              </a:prstGeom>
              <a:ln w="28575">
                <a:solidFill>
                  <a:srgbClr val="5D478B"/>
                </a:solidFill>
                <a:headEnd type="triangle"/>
                <a:tailEnd type="triangle"/>
              </a:ln>
              <a:effectLst>
                <a:glow rad="25400">
                  <a:schemeClr val="bg1">
                    <a:alpha val="60000"/>
                  </a:schemeClr>
                </a:glow>
              </a:effectLst>
            </p:spPr>
            <p:style>
              <a:lnRef idx="1">
                <a:schemeClr val="accent1"/>
              </a:lnRef>
              <a:fillRef idx="0">
                <a:schemeClr val="accent1"/>
              </a:fillRef>
              <a:effectRef idx="0">
                <a:schemeClr val="accent1"/>
              </a:effectRef>
              <a:fontRef idx="minor">
                <a:schemeClr val="tx1"/>
              </a:fontRef>
            </p:style>
          </p:cxnSp>
        </p:grpSp>
      </p:grpSp>
      <p:sp>
        <p:nvSpPr>
          <p:cNvPr id="27" name="Title 26">
            <a:extLst>
              <a:ext uri="{FF2B5EF4-FFF2-40B4-BE49-F238E27FC236}">
                <a16:creationId xmlns:a16="http://schemas.microsoft.com/office/drawing/2014/main" id="{FD3ADE5B-3E08-81E3-CE91-4235CCF5EFDC}"/>
              </a:ext>
            </a:extLst>
          </p:cNvPr>
          <p:cNvSpPr>
            <a:spLocks noGrp="1"/>
          </p:cNvSpPr>
          <p:nvPr>
            <p:ph type="title"/>
          </p:nvPr>
        </p:nvSpPr>
        <p:spPr/>
        <p:txBody>
          <a:bodyPr/>
          <a:lstStyle/>
          <a:p>
            <a:r>
              <a:rPr lang="en-NZ"/>
              <a:t>Yield Timeline</a:t>
            </a:r>
          </a:p>
        </p:txBody>
      </p:sp>
      <p:sp>
        <p:nvSpPr>
          <p:cNvPr id="2" name="Title 1">
            <a:extLst>
              <a:ext uri="{FF2B5EF4-FFF2-40B4-BE49-F238E27FC236}">
                <a16:creationId xmlns:a16="http://schemas.microsoft.com/office/drawing/2014/main" id="{0D996B4B-99B8-5B5B-7F4E-E0BA95762FD2}"/>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spTree>
    <p:extLst>
      <p:ext uri="{BB962C8B-B14F-4D97-AF65-F5344CB8AC3E}">
        <p14:creationId xmlns:p14="http://schemas.microsoft.com/office/powerpoint/2010/main" val="3115286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picture containing text, clipart&#10;&#10;Description automatically generated" hidden="1">
            <a:extLst>
              <a:ext uri="{FF2B5EF4-FFF2-40B4-BE49-F238E27FC236}">
                <a16:creationId xmlns:a16="http://schemas.microsoft.com/office/drawing/2014/main" id="{D684DE63-54C2-AD7F-6597-77183B81F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9" name="Rectangle 8">
            <a:extLst>
              <a:ext uri="{FF2B5EF4-FFF2-40B4-BE49-F238E27FC236}">
                <a16:creationId xmlns:a16="http://schemas.microsoft.com/office/drawing/2014/main" id="{F4FE4FCA-4ED5-FBDF-83F0-DB9A6C9E9598}"/>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910864D8-10B4-43DA-1A02-D9AB8FF51120}"/>
              </a:ext>
            </a:extLst>
          </p:cNvPr>
          <p:cNvSpPr>
            <a:spLocks noGrp="1"/>
          </p:cNvSpPr>
          <p:nvPr>
            <p:ph type="title"/>
          </p:nvPr>
        </p:nvSpPr>
        <p:spPr/>
        <p:txBody>
          <a:bodyPr/>
          <a:lstStyle/>
          <a:p>
            <a:r>
              <a:rPr lang="en-NZ"/>
              <a:t>Key Conclusions</a:t>
            </a:r>
          </a:p>
        </p:txBody>
      </p:sp>
      <p:sp>
        <p:nvSpPr>
          <p:cNvPr id="4" name="Title 1">
            <a:extLst>
              <a:ext uri="{FF2B5EF4-FFF2-40B4-BE49-F238E27FC236}">
                <a16:creationId xmlns:a16="http://schemas.microsoft.com/office/drawing/2014/main" id="{C83E1BB5-E063-DE48-2633-05E1F29C403C}"/>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graphicFrame>
        <p:nvGraphicFramePr>
          <p:cNvPr id="5" name="Content Placeholder 6">
            <a:extLst>
              <a:ext uri="{FF2B5EF4-FFF2-40B4-BE49-F238E27FC236}">
                <a16:creationId xmlns:a16="http://schemas.microsoft.com/office/drawing/2014/main" id="{95DAC0A4-A076-24AF-8F79-B056D246FC9C}"/>
              </a:ext>
            </a:extLst>
          </p:cNvPr>
          <p:cNvGraphicFramePr>
            <a:graphicFrameLocks/>
          </p:cNvGraphicFramePr>
          <p:nvPr>
            <p:extLst>
              <p:ext uri="{D42A27DB-BD31-4B8C-83A1-F6EECF244321}">
                <p14:modId xmlns:p14="http://schemas.microsoft.com/office/powerpoint/2010/main" val="2898748529"/>
              </p:ext>
            </p:extLst>
          </p:nvPr>
        </p:nvGraphicFramePr>
        <p:xfrm>
          <a:off x="953453" y="1494143"/>
          <a:ext cx="10285095" cy="3869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6694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clipart&#10;&#10;Description automatically generated" hidden="1">
            <a:extLst>
              <a:ext uri="{FF2B5EF4-FFF2-40B4-BE49-F238E27FC236}">
                <a16:creationId xmlns:a16="http://schemas.microsoft.com/office/drawing/2014/main" id="{A02E827C-65F6-307B-41CB-01BF6455B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9" name="Rectangle 8">
            <a:extLst>
              <a:ext uri="{FF2B5EF4-FFF2-40B4-BE49-F238E27FC236}">
                <a16:creationId xmlns:a16="http://schemas.microsoft.com/office/drawing/2014/main" id="{ED6D8C05-8D59-8628-725F-E5D8D01BF4AF}"/>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06FEE1F2-84BF-02F1-C0B4-E09F06935C84}"/>
              </a:ext>
            </a:extLst>
          </p:cNvPr>
          <p:cNvSpPr>
            <a:spLocks noGrp="1"/>
          </p:cNvSpPr>
          <p:nvPr>
            <p:ph type="title"/>
          </p:nvPr>
        </p:nvSpPr>
        <p:spPr/>
        <p:txBody>
          <a:bodyPr/>
          <a:lstStyle/>
          <a:p>
            <a:r>
              <a:rPr lang="en-NZ"/>
              <a:t>Next Areas of Study</a:t>
            </a:r>
          </a:p>
        </p:txBody>
      </p:sp>
      <p:sp>
        <p:nvSpPr>
          <p:cNvPr id="3" name="Title 1">
            <a:extLst>
              <a:ext uri="{FF2B5EF4-FFF2-40B4-BE49-F238E27FC236}">
                <a16:creationId xmlns:a16="http://schemas.microsoft.com/office/drawing/2014/main" id="{9D9E73C4-81B2-09BC-F912-A67D22A31F13}"/>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graphicFrame>
        <p:nvGraphicFramePr>
          <p:cNvPr id="5" name="Content Placeholder 6">
            <a:extLst>
              <a:ext uri="{FF2B5EF4-FFF2-40B4-BE49-F238E27FC236}">
                <a16:creationId xmlns:a16="http://schemas.microsoft.com/office/drawing/2014/main" id="{8DA0BBB8-8F04-FBA6-C0D7-36CE069B5460}"/>
              </a:ext>
            </a:extLst>
          </p:cNvPr>
          <p:cNvGraphicFramePr>
            <a:graphicFrameLocks/>
          </p:cNvGraphicFramePr>
          <p:nvPr>
            <p:extLst>
              <p:ext uri="{D42A27DB-BD31-4B8C-83A1-F6EECF244321}">
                <p14:modId xmlns:p14="http://schemas.microsoft.com/office/powerpoint/2010/main" val="1074552119"/>
              </p:ext>
            </p:extLst>
          </p:nvPr>
        </p:nvGraphicFramePr>
        <p:xfrm>
          <a:off x="124278" y="1098524"/>
          <a:ext cx="11391900" cy="4660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936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clipart&#10;&#10;Description automatically generated" hidden="1">
            <a:extLst>
              <a:ext uri="{FF2B5EF4-FFF2-40B4-BE49-F238E27FC236}">
                <a16:creationId xmlns:a16="http://schemas.microsoft.com/office/drawing/2014/main" id="{A02E827C-65F6-307B-41CB-01BF6455B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7" name="Rectangle 6">
            <a:extLst>
              <a:ext uri="{FF2B5EF4-FFF2-40B4-BE49-F238E27FC236}">
                <a16:creationId xmlns:a16="http://schemas.microsoft.com/office/drawing/2014/main" id="{15E708B0-7B75-3907-8071-022917EA9CFF}"/>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06FEE1F2-84BF-02F1-C0B4-E09F06935C84}"/>
              </a:ext>
            </a:extLst>
          </p:cNvPr>
          <p:cNvSpPr>
            <a:spLocks noGrp="1"/>
          </p:cNvSpPr>
          <p:nvPr>
            <p:ph type="title"/>
          </p:nvPr>
        </p:nvSpPr>
        <p:spPr/>
        <p:txBody>
          <a:bodyPr/>
          <a:lstStyle/>
          <a:p>
            <a:r>
              <a:rPr lang="en-NZ"/>
              <a:t>Where To From Here</a:t>
            </a:r>
          </a:p>
        </p:txBody>
      </p:sp>
      <p:sp>
        <p:nvSpPr>
          <p:cNvPr id="3" name="Title 1">
            <a:extLst>
              <a:ext uri="{FF2B5EF4-FFF2-40B4-BE49-F238E27FC236}">
                <a16:creationId xmlns:a16="http://schemas.microsoft.com/office/drawing/2014/main" id="{DEA5F4B2-2A60-D12E-604C-6711CAF124B4}"/>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SO WHAT?</a:t>
            </a:r>
          </a:p>
        </p:txBody>
      </p:sp>
      <p:graphicFrame>
        <p:nvGraphicFramePr>
          <p:cNvPr id="5" name="Content Placeholder 6">
            <a:extLst>
              <a:ext uri="{FF2B5EF4-FFF2-40B4-BE49-F238E27FC236}">
                <a16:creationId xmlns:a16="http://schemas.microsoft.com/office/drawing/2014/main" id="{3AC037A0-EF5D-2B40-1BB9-1B6BC2446661}"/>
              </a:ext>
            </a:extLst>
          </p:cNvPr>
          <p:cNvGraphicFramePr>
            <a:graphicFrameLocks/>
          </p:cNvGraphicFramePr>
          <p:nvPr>
            <p:extLst>
              <p:ext uri="{D42A27DB-BD31-4B8C-83A1-F6EECF244321}">
                <p14:modId xmlns:p14="http://schemas.microsoft.com/office/powerpoint/2010/main" val="1763686649"/>
              </p:ext>
            </p:extLst>
          </p:nvPr>
        </p:nvGraphicFramePr>
        <p:xfrm>
          <a:off x="400050" y="427041"/>
          <a:ext cx="11391900" cy="518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6538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5699" y="2087535"/>
            <a:ext cx="8287884" cy="1143000"/>
          </a:xfrm>
        </p:spPr>
        <p:txBody>
          <a:bodyPr>
            <a:noAutofit/>
          </a:bodyPr>
          <a:lstStyle/>
          <a:p>
            <a:r>
              <a:rPr lang="en-NZ" sz="3200"/>
              <a:t>Quantifying the potential impacts of climate change on Auckland’s water resources </a:t>
            </a:r>
            <a:endParaRPr lang="en-US" sz="3200">
              <a:cs typeface="Calibri"/>
            </a:endParaRPr>
          </a:p>
        </p:txBody>
      </p:sp>
      <p:sp>
        <p:nvSpPr>
          <p:cNvPr id="3" name="Text Placeholder 2"/>
          <p:cNvSpPr>
            <a:spLocks noGrp="1"/>
          </p:cNvSpPr>
          <p:nvPr>
            <p:ph type="body" sz="quarter" idx="10"/>
          </p:nvPr>
        </p:nvSpPr>
        <p:spPr/>
        <p:txBody>
          <a:bodyPr/>
          <a:lstStyle/>
          <a:p>
            <a:r>
              <a:rPr lang="en-NZ"/>
              <a:t>WATER NEW ZEALAND CONFERENCE &amp; EXPO | OCTOBER 2022</a:t>
            </a:r>
          </a:p>
        </p:txBody>
      </p:sp>
      <p:pic>
        <p:nvPicPr>
          <p:cNvPr id="7" name="Picture 6" descr="Shape&#10;&#10;Description automatically generated with medium confidence">
            <a:extLst>
              <a:ext uri="{FF2B5EF4-FFF2-40B4-BE49-F238E27FC236}">
                <a16:creationId xmlns:a16="http://schemas.microsoft.com/office/drawing/2014/main" id="{EF0BFCE0-BC15-ADCE-3D60-55E4C4F7A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33" y="6112621"/>
            <a:ext cx="3730760" cy="655321"/>
          </a:xfrm>
          <a:prstGeom prst="rect">
            <a:avLst/>
          </a:prstGeom>
        </p:spPr>
      </p:pic>
    </p:spTree>
    <p:extLst>
      <p:ext uri="{BB962C8B-B14F-4D97-AF65-F5344CB8AC3E}">
        <p14:creationId xmlns:p14="http://schemas.microsoft.com/office/powerpoint/2010/main" val="199420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DE62-DA8B-D29F-E528-8BADEBEF30F7}"/>
              </a:ext>
            </a:extLst>
          </p:cNvPr>
          <p:cNvSpPr>
            <a:spLocks noGrp="1"/>
          </p:cNvSpPr>
          <p:nvPr>
            <p:ph type="title"/>
          </p:nvPr>
        </p:nvSpPr>
        <p:spPr/>
        <p:txBody>
          <a:bodyPr/>
          <a:lstStyle/>
          <a:p>
            <a:r>
              <a:rPr lang="en-NZ"/>
              <a:t>Appendices</a:t>
            </a:r>
          </a:p>
        </p:txBody>
      </p:sp>
      <p:sp>
        <p:nvSpPr>
          <p:cNvPr id="3" name="Text Placeholder 2">
            <a:extLst>
              <a:ext uri="{FF2B5EF4-FFF2-40B4-BE49-F238E27FC236}">
                <a16:creationId xmlns:a16="http://schemas.microsoft.com/office/drawing/2014/main" id="{C43F50F0-4FF3-A944-50D3-10A722972708}"/>
              </a:ext>
            </a:extLst>
          </p:cNvPr>
          <p:cNvSpPr>
            <a:spLocks noGrp="1"/>
          </p:cNvSpPr>
          <p:nvPr>
            <p:ph type="body" sz="quarter" idx="10"/>
          </p:nvPr>
        </p:nvSpPr>
        <p:spPr/>
        <p:txBody>
          <a:bodyPr/>
          <a:lstStyle/>
          <a:p>
            <a:endParaRPr lang="en-NZ"/>
          </a:p>
        </p:txBody>
      </p:sp>
      <p:pic>
        <p:nvPicPr>
          <p:cNvPr id="4" name="Picture 3" descr="Shape&#10;&#10;Description automatically generated with medium confidence">
            <a:extLst>
              <a:ext uri="{FF2B5EF4-FFF2-40B4-BE49-F238E27FC236}">
                <a16:creationId xmlns:a16="http://schemas.microsoft.com/office/drawing/2014/main" id="{EF57CB07-5F81-F0C4-4F0E-B8EF9A33E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33" y="6112621"/>
            <a:ext cx="3730760" cy="655321"/>
          </a:xfrm>
          <a:prstGeom prst="rect">
            <a:avLst/>
          </a:prstGeom>
        </p:spPr>
      </p:pic>
    </p:spTree>
    <p:extLst>
      <p:ext uri="{BB962C8B-B14F-4D97-AF65-F5344CB8AC3E}">
        <p14:creationId xmlns:p14="http://schemas.microsoft.com/office/powerpoint/2010/main" val="3452060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clipart&#10;&#10;Description automatically generated" hidden="1">
            <a:extLst>
              <a:ext uri="{FF2B5EF4-FFF2-40B4-BE49-F238E27FC236}">
                <a16:creationId xmlns:a16="http://schemas.microsoft.com/office/drawing/2014/main" id="{BA913DFA-B1E1-8A3C-2F3B-6C74BF3A3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2" name="Rectangle 1">
            <a:extLst>
              <a:ext uri="{FF2B5EF4-FFF2-40B4-BE49-F238E27FC236}">
                <a16:creationId xmlns:a16="http://schemas.microsoft.com/office/drawing/2014/main" id="{20A9F862-B6E9-8885-40C1-8FD64871B294}"/>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19" name="Group 18">
            <a:extLst>
              <a:ext uri="{FF2B5EF4-FFF2-40B4-BE49-F238E27FC236}">
                <a16:creationId xmlns:a16="http://schemas.microsoft.com/office/drawing/2014/main" id="{E928E386-2E8E-8066-A088-EAEBE186F113}"/>
              </a:ext>
            </a:extLst>
          </p:cNvPr>
          <p:cNvGrpSpPr/>
          <p:nvPr/>
        </p:nvGrpSpPr>
        <p:grpSpPr>
          <a:xfrm>
            <a:off x="4848864" y="1773202"/>
            <a:ext cx="2412000" cy="4008346"/>
            <a:chOff x="4797242" y="1773202"/>
            <a:chExt cx="2412000" cy="4008346"/>
          </a:xfrm>
        </p:grpSpPr>
        <p:pic>
          <p:nvPicPr>
            <p:cNvPr id="11" name="Picture Placeholder 17" descr="A close-up of a person smiling&#10;&#10;Description automatically generated">
              <a:extLst>
                <a:ext uri="{FF2B5EF4-FFF2-40B4-BE49-F238E27FC236}">
                  <a16:creationId xmlns:a16="http://schemas.microsoft.com/office/drawing/2014/main" id="{488E0A11-4DE8-8259-1CA7-DA9C0147C7AF}"/>
                </a:ext>
              </a:extLst>
            </p:cNvPr>
            <p:cNvPicPr>
              <a:picLocks noChangeAspect="1"/>
            </p:cNvPicPr>
            <p:nvPr/>
          </p:nvPicPr>
          <p:blipFill>
            <a:blip r:embed="rId4"/>
            <a:srcRect l="39" r="39"/>
            <a:stretch>
              <a:fillRect/>
            </a:stretch>
          </p:blipFill>
          <p:spPr>
            <a:xfrm>
              <a:off x="4995243" y="1773202"/>
              <a:ext cx="2015999" cy="2015999"/>
            </a:xfrm>
            <a:prstGeom prst="ellipse">
              <a:avLst/>
            </a:prstGeom>
            <a:ln>
              <a:solidFill>
                <a:srgbClr val="083247"/>
              </a:solidFill>
            </a:ln>
          </p:spPr>
        </p:pic>
        <p:sp>
          <p:nvSpPr>
            <p:cNvPr id="12" name="Text Placeholder 6">
              <a:extLst>
                <a:ext uri="{FF2B5EF4-FFF2-40B4-BE49-F238E27FC236}">
                  <a16:creationId xmlns:a16="http://schemas.microsoft.com/office/drawing/2014/main" id="{FBB619D1-41EF-1CDF-4AC7-31532EEA5F80}"/>
                </a:ext>
              </a:extLst>
            </p:cNvPr>
            <p:cNvSpPr txBox="1">
              <a:spLocks/>
            </p:cNvSpPr>
            <p:nvPr/>
          </p:nvSpPr>
          <p:spPr>
            <a:xfrm>
              <a:off x="4797242" y="3892424"/>
              <a:ext cx="2412000" cy="3111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NZ" sz="2000" b="1">
                  <a:solidFill>
                    <a:srgbClr val="083247"/>
                  </a:solidFill>
                </a:rPr>
                <a:t>Sarah Innes</a:t>
              </a:r>
            </a:p>
          </p:txBody>
        </p:sp>
        <p:sp>
          <p:nvSpPr>
            <p:cNvPr id="13" name="Text Placeholder 7">
              <a:extLst>
                <a:ext uri="{FF2B5EF4-FFF2-40B4-BE49-F238E27FC236}">
                  <a16:creationId xmlns:a16="http://schemas.microsoft.com/office/drawing/2014/main" id="{CA18E794-FC87-F86D-DEFF-02B3C25BE9FA}"/>
                </a:ext>
              </a:extLst>
            </p:cNvPr>
            <p:cNvSpPr txBox="1">
              <a:spLocks/>
            </p:cNvSpPr>
            <p:nvPr/>
          </p:nvSpPr>
          <p:spPr>
            <a:xfrm>
              <a:off x="4797242" y="4273423"/>
              <a:ext cx="2412000" cy="15081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800"/>
                </a:spcBef>
                <a:spcAft>
                  <a:spcPts val="800"/>
                </a:spcAft>
                <a:buNone/>
              </a:pPr>
              <a:r>
                <a:rPr lang="en-NZ" sz="1600">
                  <a:solidFill>
                    <a:srgbClr val="0A4C6C"/>
                  </a:solidFill>
                </a:rPr>
                <a:t>Water Resources Engineer</a:t>
              </a:r>
            </a:p>
            <a:p>
              <a:pPr marL="0" indent="0" algn="ctr">
                <a:spcBef>
                  <a:spcPts val="800"/>
                </a:spcBef>
                <a:spcAft>
                  <a:spcPts val="800"/>
                </a:spcAft>
                <a:buNone/>
              </a:pPr>
              <a:r>
                <a:rPr lang="en-NZ" sz="1600">
                  <a:solidFill>
                    <a:srgbClr val="0A4C6C"/>
                  </a:solidFill>
                </a:rPr>
                <a:t>Tonkin + Taylor</a:t>
              </a:r>
            </a:p>
          </p:txBody>
        </p:sp>
      </p:grpSp>
      <p:grpSp>
        <p:nvGrpSpPr>
          <p:cNvPr id="20" name="Group 19">
            <a:extLst>
              <a:ext uri="{FF2B5EF4-FFF2-40B4-BE49-F238E27FC236}">
                <a16:creationId xmlns:a16="http://schemas.microsoft.com/office/drawing/2014/main" id="{C8F15869-DE29-BBD5-4266-D7EA9A5A8695}"/>
              </a:ext>
            </a:extLst>
          </p:cNvPr>
          <p:cNvGrpSpPr/>
          <p:nvPr/>
        </p:nvGrpSpPr>
        <p:grpSpPr>
          <a:xfrm>
            <a:off x="8005473" y="1773202"/>
            <a:ext cx="2412000" cy="4008346"/>
            <a:chOff x="8005473" y="1515296"/>
            <a:chExt cx="2412000" cy="4008346"/>
          </a:xfrm>
        </p:grpSpPr>
        <p:pic>
          <p:nvPicPr>
            <p:cNvPr id="14" name="Picture Placeholder 21" descr="A person standing in front of a building&#10;&#10;Description automatically generated with low confidence">
              <a:extLst>
                <a:ext uri="{FF2B5EF4-FFF2-40B4-BE49-F238E27FC236}">
                  <a16:creationId xmlns:a16="http://schemas.microsoft.com/office/drawing/2014/main" id="{AD8AB641-206E-D9A8-21F8-CC315D10EEF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26185" t="7347" r="38459" b="39617"/>
            <a:stretch/>
          </p:blipFill>
          <p:spPr>
            <a:xfrm>
              <a:off x="8203474" y="1515296"/>
              <a:ext cx="2015999" cy="2015999"/>
            </a:xfrm>
            <a:prstGeom prst="ellipse">
              <a:avLst/>
            </a:prstGeom>
            <a:ln>
              <a:solidFill>
                <a:srgbClr val="083247"/>
              </a:solidFill>
            </a:ln>
          </p:spPr>
        </p:pic>
        <p:sp>
          <p:nvSpPr>
            <p:cNvPr id="15" name="Text Placeholder 9">
              <a:extLst>
                <a:ext uri="{FF2B5EF4-FFF2-40B4-BE49-F238E27FC236}">
                  <a16:creationId xmlns:a16="http://schemas.microsoft.com/office/drawing/2014/main" id="{B5F46DCF-38A7-ACE0-5355-C982EBB17F36}"/>
                </a:ext>
              </a:extLst>
            </p:cNvPr>
            <p:cNvSpPr txBox="1">
              <a:spLocks/>
            </p:cNvSpPr>
            <p:nvPr/>
          </p:nvSpPr>
          <p:spPr>
            <a:xfrm>
              <a:off x="8005473" y="3634518"/>
              <a:ext cx="2412000" cy="3111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NZ" sz="2000" b="1">
                  <a:solidFill>
                    <a:srgbClr val="083247"/>
                  </a:solidFill>
                </a:rPr>
                <a:t>Lucy Whitelock-Bell</a:t>
              </a:r>
            </a:p>
          </p:txBody>
        </p:sp>
        <p:sp>
          <p:nvSpPr>
            <p:cNvPr id="16" name="Text Placeholder 10">
              <a:extLst>
                <a:ext uri="{FF2B5EF4-FFF2-40B4-BE49-F238E27FC236}">
                  <a16:creationId xmlns:a16="http://schemas.microsoft.com/office/drawing/2014/main" id="{55FEED2C-ECA3-1BAF-8E05-BDFE3B9B290D}"/>
                </a:ext>
              </a:extLst>
            </p:cNvPr>
            <p:cNvSpPr txBox="1">
              <a:spLocks/>
            </p:cNvSpPr>
            <p:nvPr/>
          </p:nvSpPr>
          <p:spPr>
            <a:xfrm>
              <a:off x="8005473" y="4015517"/>
              <a:ext cx="2412000" cy="15081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800"/>
                </a:spcBef>
                <a:spcAft>
                  <a:spcPts val="800"/>
                </a:spcAft>
                <a:buNone/>
              </a:pPr>
              <a:r>
                <a:rPr lang="en-NZ" sz="1600">
                  <a:solidFill>
                    <a:srgbClr val="0A4C6C"/>
                  </a:solidFill>
                </a:rPr>
                <a:t>Water Resources Engineer</a:t>
              </a:r>
            </a:p>
            <a:p>
              <a:pPr marL="0" indent="0" algn="ctr">
                <a:spcBef>
                  <a:spcPts val="800"/>
                </a:spcBef>
                <a:spcAft>
                  <a:spcPts val="800"/>
                </a:spcAft>
                <a:buNone/>
              </a:pPr>
              <a:r>
                <a:rPr lang="en-NZ" sz="1600">
                  <a:solidFill>
                    <a:srgbClr val="0A4C6C"/>
                  </a:solidFill>
                </a:rPr>
                <a:t>Tonkin + Taylor</a:t>
              </a:r>
            </a:p>
          </p:txBody>
        </p:sp>
      </p:grpSp>
      <p:sp>
        <p:nvSpPr>
          <p:cNvPr id="21" name="Title 1">
            <a:extLst>
              <a:ext uri="{FF2B5EF4-FFF2-40B4-BE49-F238E27FC236}">
                <a16:creationId xmlns:a16="http://schemas.microsoft.com/office/drawing/2014/main" id="{7565520F-5F39-6030-AA97-24E198224A85}"/>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WHO?</a:t>
            </a:r>
          </a:p>
        </p:txBody>
      </p:sp>
      <p:grpSp>
        <p:nvGrpSpPr>
          <p:cNvPr id="18" name="Group 17">
            <a:extLst>
              <a:ext uri="{FF2B5EF4-FFF2-40B4-BE49-F238E27FC236}">
                <a16:creationId xmlns:a16="http://schemas.microsoft.com/office/drawing/2014/main" id="{86BC3985-76D2-EA99-EE8A-5A68B8078AD4}"/>
              </a:ext>
            </a:extLst>
          </p:cNvPr>
          <p:cNvGrpSpPr/>
          <p:nvPr/>
        </p:nvGrpSpPr>
        <p:grpSpPr>
          <a:xfrm>
            <a:off x="1692255" y="1773202"/>
            <a:ext cx="2412000" cy="4050291"/>
            <a:chOff x="1692255" y="1773202"/>
            <a:chExt cx="2412000" cy="4050291"/>
          </a:xfrm>
        </p:grpSpPr>
        <p:sp>
          <p:nvSpPr>
            <p:cNvPr id="9" name="Text Placeholder 3">
              <a:extLst>
                <a:ext uri="{FF2B5EF4-FFF2-40B4-BE49-F238E27FC236}">
                  <a16:creationId xmlns:a16="http://schemas.microsoft.com/office/drawing/2014/main" id="{A01C7747-2685-7FFC-A4C4-69BB98E64F00}"/>
                </a:ext>
              </a:extLst>
            </p:cNvPr>
            <p:cNvSpPr txBox="1">
              <a:spLocks/>
            </p:cNvSpPr>
            <p:nvPr/>
          </p:nvSpPr>
          <p:spPr>
            <a:xfrm>
              <a:off x="1692255" y="3934369"/>
              <a:ext cx="2412000" cy="311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NZ" sz="2000" b="1">
                  <a:solidFill>
                    <a:srgbClr val="023548"/>
                  </a:solidFill>
                </a:rPr>
                <a:t>Andrew Lester</a:t>
              </a:r>
            </a:p>
          </p:txBody>
        </p:sp>
        <p:sp>
          <p:nvSpPr>
            <p:cNvPr id="10" name="Text Placeholder 4">
              <a:extLst>
                <a:ext uri="{FF2B5EF4-FFF2-40B4-BE49-F238E27FC236}">
                  <a16:creationId xmlns:a16="http://schemas.microsoft.com/office/drawing/2014/main" id="{CE417FB3-3EE9-0965-33BF-0E9E46ED5B4A}"/>
                </a:ext>
              </a:extLst>
            </p:cNvPr>
            <p:cNvSpPr txBox="1">
              <a:spLocks/>
            </p:cNvSpPr>
            <p:nvPr/>
          </p:nvSpPr>
          <p:spPr>
            <a:xfrm>
              <a:off x="1692255" y="4315368"/>
              <a:ext cx="2412000" cy="15081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55565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55565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7E807A"/>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7E807A"/>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800"/>
                </a:spcBef>
                <a:spcAft>
                  <a:spcPts val="800"/>
                </a:spcAft>
                <a:buNone/>
              </a:pPr>
              <a:r>
                <a:rPr lang="en-NZ" sz="1600">
                  <a:solidFill>
                    <a:srgbClr val="0A4C6C"/>
                  </a:solidFill>
                </a:rPr>
                <a:t>Water Resources Manager</a:t>
              </a:r>
            </a:p>
            <a:p>
              <a:pPr marL="0" indent="0" algn="ctr">
                <a:spcBef>
                  <a:spcPts val="800"/>
                </a:spcBef>
                <a:spcAft>
                  <a:spcPts val="800"/>
                </a:spcAft>
                <a:buNone/>
              </a:pPr>
              <a:r>
                <a:rPr lang="en-NZ" sz="1600">
                  <a:solidFill>
                    <a:srgbClr val="0A4C6C"/>
                  </a:solidFill>
                </a:rPr>
                <a:t>Watercare</a:t>
              </a:r>
            </a:p>
          </p:txBody>
        </p:sp>
        <p:pic>
          <p:nvPicPr>
            <p:cNvPr id="17" name="Picture Placeholder 17" descr="A person smiling for the camera&#10;&#10;Description automatically generated with medium confidence">
              <a:extLst>
                <a:ext uri="{FF2B5EF4-FFF2-40B4-BE49-F238E27FC236}">
                  <a16:creationId xmlns:a16="http://schemas.microsoft.com/office/drawing/2014/main" id="{7C125C6D-E44B-1A24-3145-7E6F9772DE0B}"/>
                </a:ext>
              </a:extLst>
            </p:cNvPr>
            <p:cNvPicPr>
              <a:picLocks noChangeAspect="1"/>
            </p:cNvPicPr>
            <p:nvPr/>
          </p:nvPicPr>
          <p:blipFill>
            <a:blip r:embed="rId7"/>
            <a:srcRect t="9812" b="9812"/>
            <a:stretch>
              <a:fillRect/>
            </a:stretch>
          </p:blipFill>
          <p:spPr>
            <a:xfrm>
              <a:off x="1890256" y="1773202"/>
              <a:ext cx="2015999" cy="2015999"/>
            </a:xfrm>
            <a:prstGeom prst="ellipse">
              <a:avLst/>
            </a:prstGeom>
            <a:ln>
              <a:solidFill>
                <a:srgbClr val="083247"/>
              </a:solidFill>
            </a:ln>
          </p:spPr>
        </p:pic>
      </p:grpSp>
    </p:spTree>
    <p:extLst>
      <p:ext uri="{BB962C8B-B14F-4D97-AF65-F5344CB8AC3E}">
        <p14:creationId xmlns:p14="http://schemas.microsoft.com/office/powerpoint/2010/main" val="4285249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6806AF-3E2B-5455-F60F-82626A774104}"/>
              </a:ext>
            </a:extLst>
          </p:cNvPr>
          <p:cNvSpPr/>
          <p:nvPr/>
        </p:nvSpPr>
        <p:spPr>
          <a:xfrm>
            <a:off x="-10510" y="0"/>
            <a:ext cx="12192000" cy="1240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3" name="Group 2">
            <a:extLst>
              <a:ext uri="{FF2B5EF4-FFF2-40B4-BE49-F238E27FC236}">
                <a16:creationId xmlns:a16="http://schemas.microsoft.com/office/drawing/2014/main" id="{350E909D-D865-89F3-7092-8E97D7295BB9}"/>
              </a:ext>
            </a:extLst>
          </p:cNvPr>
          <p:cNvGrpSpPr/>
          <p:nvPr/>
        </p:nvGrpSpPr>
        <p:grpSpPr>
          <a:xfrm>
            <a:off x="-7771" y="13691"/>
            <a:ext cx="12199771" cy="6864249"/>
            <a:chOff x="2739" y="13691"/>
            <a:chExt cx="12199771" cy="6864249"/>
          </a:xfrm>
        </p:grpSpPr>
        <p:grpSp>
          <p:nvGrpSpPr>
            <p:cNvPr id="4" name="Group 3">
              <a:extLst>
                <a:ext uri="{FF2B5EF4-FFF2-40B4-BE49-F238E27FC236}">
                  <a16:creationId xmlns:a16="http://schemas.microsoft.com/office/drawing/2014/main" id="{73DF3F0D-DAF6-3A78-2E72-5D231A642942}"/>
                </a:ext>
              </a:extLst>
            </p:cNvPr>
            <p:cNvGrpSpPr/>
            <p:nvPr/>
          </p:nvGrpSpPr>
          <p:grpSpPr>
            <a:xfrm>
              <a:off x="656960" y="13691"/>
              <a:ext cx="11545550" cy="6864249"/>
              <a:chOff x="656960" y="13691"/>
              <a:chExt cx="11545550" cy="6864249"/>
            </a:xfrm>
          </p:grpSpPr>
          <p:pic>
            <p:nvPicPr>
              <p:cNvPr id="6" name="Picture 5">
                <a:extLst>
                  <a:ext uri="{FF2B5EF4-FFF2-40B4-BE49-F238E27FC236}">
                    <a16:creationId xmlns:a16="http://schemas.microsoft.com/office/drawing/2014/main" id="{E1B8124C-5BE7-5F24-47F4-25CF2843BDB5}"/>
                  </a:ext>
                </a:extLst>
              </p:cNvPr>
              <p:cNvPicPr>
                <a:picLocks noChangeAspect="1"/>
              </p:cNvPicPr>
              <p:nvPr/>
            </p:nvPicPr>
            <p:blipFill>
              <a:blip r:embed="rId3"/>
              <a:stretch>
                <a:fillRect/>
              </a:stretch>
            </p:blipFill>
            <p:spPr>
              <a:xfrm>
                <a:off x="656960" y="13691"/>
                <a:ext cx="11545550" cy="6864249"/>
              </a:xfrm>
              <a:prstGeom prst="rect">
                <a:avLst/>
              </a:prstGeom>
            </p:spPr>
          </p:pic>
          <p:pic>
            <p:nvPicPr>
              <p:cNvPr id="7" name="Picture 6">
                <a:extLst>
                  <a:ext uri="{FF2B5EF4-FFF2-40B4-BE49-F238E27FC236}">
                    <a16:creationId xmlns:a16="http://schemas.microsoft.com/office/drawing/2014/main" id="{5BB69B47-66BF-BCBE-7DBD-A04D23C08A64}"/>
                  </a:ext>
                </a:extLst>
              </p:cNvPr>
              <p:cNvPicPr>
                <a:picLocks noChangeAspect="1"/>
              </p:cNvPicPr>
              <p:nvPr/>
            </p:nvPicPr>
            <p:blipFill>
              <a:blip r:embed="rId4"/>
              <a:stretch>
                <a:fillRect/>
              </a:stretch>
            </p:blipFill>
            <p:spPr>
              <a:xfrm>
                <a:off x="664086" y="6186808"/>
                <a:ext cx="3778723" cy="684884"/>
              </a:xfrm>
              <a:prstGeom prst="rect">
                <a:avLst/>
              </a:prstGeom>
            </p:spPr>
          </p:pic>
        </p:grpSp>
        <p:pic>
          <p:nvPicPr>
            <p:cNvPr id="5" name="Picture 4">
              <a:extLst>
                <a:ext uri="{FF2B5EF4-FFF2-40B4-BE49-F238E27FC236}">
                  <a16:creationId xmlns:a16="http://schemas.microsoft.com/office/drawing/2014/main" id="{E6631578-CF1D-3CAC-AAED-05DEA5176684}"/>
                </a:ext>
              </a:extLst>
            </p:cNvPr>
            <p:cNvPicPr>
              <a:picLocks noChangeAspect="1"/>
            </p:cNvPicPr>
            <p:nvPr/>
          </p:nvPicPr>
          <p:blipFill>
            <a:blip r:embed="rId4"/>
            <a:stretch>
              <a:fillRect/>
            </a:stretch>
          </p:blipFill>
          <p:spPr>
            <a:xfrm>
              <a:off x="2739" y="13692"/>
              <a:ext cx="724840" cy="6858000"/>
            </a:xfrm>
            <a:prstGeom prst="rect">
              <a:avLst/>
            </a:prstGeom>
          </p:spPr>
        </p:pic>
      </p:grpSp>
      <p:sp>
        <p:nvSpPr>
          <p:cNvPr id="8" name="Rectangle 7">
            <a:extLst>
              <a:ext uri="{FF2B5EF4-FFF2-40B4-BE49-F238E27FC236}">
                <a16:creationId xmlns:a16="http://schemas.microsoft.com/office/drawing/2014/main" id="{26517155-AD93-4784-71E8-E36E2A89487D}"/>
              </a:ext>
            </a:extLst>
          </p:cNvPr>
          <p:cNvSpPr/>
          <p:nvPr/>
        </p:nvSpPr>
        <p:spPr>
          <a:xfrm>
            <a:off x="8827503" y="3323368"/>
            <a:ext cx="285226" cy="167780"/>
          </a:xfrm>
          <a:prstGeom prst="rect">
            <a:avLst/>
          </a:prstGeom>
          <a:solidFill>
            <a:srgbClr val="C6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a:extLst>
              <a:ext uri="{FF2B5EF4-FFF2-40B4-BE49-F238E27FC236}">
                <a16:creationId xmlns:a16="http://schemas.microsoft.com/office/drawing/2014/main" id="{177E0494-FF4C-0193-C74E-CC3D6C24FB9A}"/>
              </a:ext>
            </a:extLst>
          </p:cNvPr>
          <p:cNvSpPr txBox="1"/>
          <p:nvPr/>
        </p:nvSpPr>
        <p:spPr>
          <a:xfrm>
            <a:off x="8881455" y="323027"/>
            <a:ext cx="2880000" cy="1107996"/>
          </a:xfrm>
          <a:prstGeom prst="rect">
            <a:avLst/>
          </a:prstGeom>
          <a:solidFill>
            <a:srgbClr val="FFFFFF">
              <a:alpha val="60000"/>
            </a:srgbClr>
          </a:solidFill>
        </p:spPr>
        <p:txBody>
          <a:bodyPr wrap="square" rtlCol="0" anchor="ctr">
            <a:spAutoFit/>
          </a:bodyPr>
          <a:lstStyle/>
          <a:p>
            <a:r>
              <a:rPr lang="mi-NZ" sz="1600" b="1"/>
              <a:t>HUNUA RANGES RESERVOIRS</a:t>
            </a:r>
          </a:p>
          <a:p>
            <a:r>
              <a:rPr lang="mi-NZ" sz="1600"/>
              <a:t>~80% of total storage</a:t>
            </a:r>
          </a:p>
          <a:p>
            <a:r>
              <a:rPr lang="mi-NZ" sz="1600"/>
              <a:t>~60% of water supplied</a:t>
            </a:r>
          </a:p>
          <a:p>
            <a:r>
              <a:rPr lang="mi-NZ" sz="1600" b="1" u="sng">
                <a:solidFill>
                  <a:schemeClr val="accent2"/>
                </a:solidFill>
              </a:rPr>
              <a:t>10 Catchments modelled</a:t>
            </a:r>
            <a:endParaRPr lang="en-NZ" sz="1600" b="1" u="sng">
              <a:solidFill>
                <a:schemeClr val="accent2"/>
              </a:solidFill>
            </a:endParaRPr>
          </a:p>
        </p:txBody>
      </p:sp>
      <p:sp>
        <p:nvSpPr>
          <p:cNvPr id="10" name="TextBox 9">
            <a:extLst>
              <a:ext uri="{FF2B5EF4-FFF2-40B4-BE49-F238E27FC236}">
                <a16:creationId xmlns:a16="http://schemas.microsoft.com/office/drawing/2014/main" id="{1655D60E-854A-DC7C-8B41-C9029D73F6E6}"/>
              </a:ext>
            </a:extLst>
          </p:cNvPr>
          <p:cNvSpPr txBox="1"/>
          <p:nvPr/>
        </p:nvSpPr>
        <p:spPr>
          <a:xfrm>
            <a:off x="129740" y="133623"/>
            <a:ext cx="3304808" cy="1107996"/>
          </a:xfrm>
          <a:prstGeom prst="rect">
            <a:avLst/>
          </a:prstGeom>
          <a:solidFill>
            <a:srgbClr val="FFFFFF">
              <a:alpha val="60000"/>
            </a:srgbClr>
          </a:solidFill>
        </p:spPr>
        <p:txBody>
          <a:bodyPr wrap="square" rtlCol="0" anchor="ctr">
            <a:spAutoFit/>
          </a:bodyPr>
          <a:lstStyle/>
          <a:p>
            <a:r>
              <a:rPr lang="mi-NZ" sz="1600" b="1"/>
              <a:t>WAITAKERE RANGES RESERVOIRS</a:t>
            </a:r>
          </a:p>
          <a:p>
            <a:r>
              <a:rPr lang="mi-NZ" sz="1600"/>
              <a:t>~20% of total storage</a:t>
            </a:r>
          </a:p>
          <a:p>
            <a:r>
              <a:rPr lang="mi-NZ" sz="1600"/>
              <a:t>~21% of water supplied</a:t>
            </a:r>
          </a:p>
          <a:p>
            <a:r>
              <a:rPr lang="mi-NZ" sz="1600" b="1" u="sng">
                <a:solidFill>
                  <a:schemeClr val="accent2"/>
                </a:solidFill>
              </a:rPr>
              <a:t>10 Catchments modelled</a:t>
            </a:r>
            <a:endParaRPr lang="en-NZ" sz="1600" b="1" u="sng">
              <a:solidFill>
                <a:schemeClr val="accent2"/>
              </a:solidFill>
            </a:endParaRPr>
          </a:p>
        </p:txBody>
      </p:sp>
      <p:sp>
        <p:nvSpPr>
          <p:cNvPr id="11" name="TextBox 10">
            <a:extLst>
              <a:ext uri="{FF2B5EF4-FFF2-40B4-BE49-F238E27FC236}">
                <a16:creationId xmlns:a16="http://schemas.microsoft.com/office/drawing/2014/main" id="{D32B87A5-9EB2-AF42-2627-B1A6CEB23FC8}"/>
              </a:ext>
            </a:extLst>
          </p:cNvPr>
          <p:cNvSpPr txBox="1"/>
          <p:nvPr/>
        </p:nvSpPr>
        <p:spPr>
          <a:xfrm>
            <a:off x="960555" y="1791516"/>
            <a:ext cx="2473993" cy="861774"/>
          </a:xfrm>
          <a:prstGeom prst="rect">
            <a:avLst/>
          </a:prstGeom>
          <a:solidFill>
            <a:srgbClr val="FFFFFF">
              <a:alpha val="60000"/>
            </a:srgbClr>
          </a:solidFill>
        </p:spPr>
        <p:txBody>
          <a:bodyPr wrap="square" rtlCol="0" anchor="ctr">
            <a:spAutoFit/>
          </a:bodyPr>
          <a:lstStyle/>
          <a:p>
            <a:r>
              <a:rPr lang="mi-NZ" sz="1600" b="1"/>
              <a:t>ONEHUNGA AQUIFER</a:t>
            </a:r>
          </a:p>
          <a:p>
            <a:r>
              <a:rPr lang="mi-NZ" sz="1600"/>
              <a:t>~3% of </a:t>
            </a:r>
            <a:r>
              <a:rPr lang="mi-NZ" sz="1600" err="1"/>
              <a:t>water</a:t>
            </a:r>
            <a:r>
              <a:rPr lang="mi-NZ" sz="1600"/>
              <a:t> </a:t>
            </a:r>
            <a:r>
              <a:rPr lang="mi-NZ" sz="1600" err="1"/>
              <a:t>supplied</a:t>
            </a:r>
            <a:endParaRPr lang="mi-NZ" sz="1600"/>
          </a:p>
          <a:p>
            <a:r>
              <a:rPr lang="mi-NZ" sz="1600" b="1" u="sng">
                <a:solidFill>
                  <a:schemeClr val="accent2"/>
                </a:solidFill>
              </a:rPr>
              <a:t>1 </a:t>
            </a:r>
            <a:r>
              <a:rPr lang="mi-NZ" sz="1600" b="1" u="sng" err="1">
                <a:solidFill>
                  <a:schemeClr val="accent2"/>
                </a:solidFill>
              </a:rPr>
              <a:t>Aquifer</a:t>
            </a:r>
            <a:r>
              <a:rPr lang="mi-NZ" sz="1600" b="1" u="sng">
                <a:solidFill>
                  <a:schemeClr val="accent2"/>
                </a:solidFill>
              </a:rPr>
              <a:t> </a:t>
            </a:r>
            <a:r>
              <a:rPr lang="mi-NZ" sz="1600" b="1" u="sng" err="1">
                <a:solidFill>
                  <a:schemeClr val="accent2"/>
                </a:solidFill>
              </a:rPr>
              <a:t>modelled</a:t>
            </a:r>
            <a:endParaRPr lang="mi-NZ" sz="1600" b="1" u="sng">
              <a:solidFill>
                <a:schemeClr val="accent2"/>
              </a:solidFill>
            </a:endParaRPr>
          </a:p>
        </p:txBody>
      </p:sp>
      <p:sp>
        <p:nvSpPr>
          <p:cNvPr id="12" name="TextBox 11">
            <a:extLst>
              <a:ext uri="{FF2B5EF4-FFF2-40B4-BE49-F238E27FC236}">
                <a16:creationId xmlns:a16="http://schemas.microsoft.com/office/drawing/2014/main" id="{A49D20DF-AF77-DE08-7EE4-33711CFB74EC}"/>
              </a:ext>
            </a:extLst>
          </p:cNvPr>
          <p:cNvSpPr txBox="1"/>
          <p:nvPr/>
        </p:nvSpPr>
        <p:spPr>
          <a:xfrm>
            <a:off x="5402317" y="2270948"/>
            <a:ext cx="1358654" cy="523220"/>
          </a:xfrm>
          <a:prstGeom prst="rect">
            <a:avLst/>
          </a:prstGeom>
          <a:solidFill>
            <a:srgbClr val="FFFFFF">
              <a:alpha val="60000"/>
            </a:srgbClr>
          </a:solidFill>
        </p:spPr>
        <p:txBody>
          <a:bodyPr wrap="square" rtlCol="0" anchor="ctr">
            <a:spAutoFit/>
          </a:bodyPr>
          <a:lstStyle/>
          <a:p>
            <a:pPr algn="ctr"/>
            <a:r>
              <a:rPr lang="mi-NZ" sz="1400" b="1" err="1">
                <a:latin typeface="Arial Narrow" panose="020B0606020202030204" pitchFamily="34" charset="0"/>
              </a:rPr>
              <a:t>Lower</a:t>
            </a:r>
            <a:r>
              <a:rPr lang="mi-NZ" sz="1400" b="1">
                <a:latin typeface="Arial Narrow" panose="020B0606020202030204" pitchFamily="34" charset="0"/>
              </a:rPr>
              <a:t> Waikato </a:t>
            </a:r>
            <a:r>
              <a:rPr lang="mi-NZ" sz="1400" b="1" err="1">
                <a:latin typeface="Arial Narrow" panose="020B0606020202030204" pitchFamily="34" charset="0"/>
              </a:rPr>
              <a:t>Catchment</a:t>
            </a:r>
            <a:endParaRPr lang="mi-NZ" sz="1400" b="1">
              <a:latin typeface="Arial Narrow" panose="020B0606020202030204" pitchFamily="34" charset="0"/>
            </a:endParaRPr>
          </a:p>
        </p:txBody>
      </p:sp>
      <p:sp>
        <p:nvSpPr>
          <p:cNvPr id="13" name="TextBox 12">
            <a:extLst>
              <a:ext uri="{FF2B5EF4-FFF2-40B4-BE49-F238E27FC236}">
                <a16:creationId xmlns:a16="http://schemas.microsoft.com/office/drawing/2014/main" id="{82C2B667-9ABC-B61B-C007-EB4382FC51EB}"/>
              </a:ext>
            </a:extLst>
          </p:cNvPr>
          <p:cNvSpPr txBox="1"/>
          <p:nvPr/>
        </p:nvSpPr>
        <p:spPr>
          <a:xfrm>
            <a:off x="5870213" y="4910930"/>
            <a:ext cx="1080813" cy="523220"/>
          </a:xfrm>
          <a:prstGeom prst="rect">
            <a:avLst/>
          </a:prstGeom>
          <a:solidFill>
            <a:schemeClr val="bg1">
              <a:alpha val="60000"/>
            </a:schemeClr>
          </a:solidFill>
        </p:spPr>
        <p:txBody>
          <a:bodyPr wrap="square" rtlCol="0" anchor="ctr">
            <a:spAutoFit/>
          </a:bodyPr>
          <a:lstStyle/>
          <a:p>
            <a:pPr algn="ctr"/>
            <a:r>
              <a:rPr lang="mi-NZ" sz="1400" b="1">
                <a:latin typeface="Arial Narrow" panose="020B0606020202030204" pitchFamily="34" charset="0"/>
              </a:rPr>
              <a:t>Waipā </a:t>
            </a:r>
            <a:r>
              <a:rPr lang="mi-NZ" sz="1400" b="1" err="1">
                <a:latin typeface="Arial Narrow" panose="020B0606020202030204" pitchFamily="34" charset="0"/>
              </a:rPr>
              <a:t>River</a:t>
            </a:r>
            <a:r>
              <a:rPr lang="mi-NZ" sz="1400" b="1">
                <a:latin typeface="Arial Narrow" panose="020B0606020202030204" pitchFamily="34" charset="0"/>
              </a:rPr>
              <a:t> </a:t>
            </a:r>
            <a:r>
              <a:rPr lang="mi-NZ" sz="1400" b="1" err="1">
                <a:latin typeface="Arial Narrow" panose="020B0606020202030204" pitchFamily="34" charset="0"/>
              </a:rPr>
              <a:t>Catchment</a:t>
            </a:r>
            <a:endParaRPr lang="en-NZ" sz="1400" b="1">
              <a:latin typeface="Arial Narrow" panose="020B0606020202030204" pitchFamily="34" charset="0"/>
            </a:endParaRPr>
          </a:p>
        </p:txBody>
      </p:sp>
      <p:sp>
        <p:nvSpPr>
          <p:cNvPr id="14" name="TextBox 13">
            <a:extLst>
              <a:ext uri="{FF2B5EF4-FFF2-40B4-BE49-F238E27FC236}">
                <a16:creationId xmlns:a16="http://schemas.microsoft.com/office/drawing/2014/main" id="{0FD5EF56-43AE-3DBC-EC98-DEBD0DD970FA}"/>
              </a:ext>
            </a:extLst>
          </p:cNvPr>
          <p:cNvSpPr txBox="1"/>
          <p:nvPr/>
        </p:nvSpPr>
        <p:spPr>
          <a:xfrm>
            <a:off x="7615381" y="6116601"/>
            <a:ext cx="1212122" cy="523220"/>
          </a:xfrm>
          <a:prstGeom prst="rect">
            <a:avLst/>
          </a:prstGeom>
          <a:solidFill>
            <a:schemeClr val="bg1">
              <a:alpha val="60000"/>
            </a:schemeClr>
          </a:solidFill>
        </p:spPr>
        <p:txBody>
          <a:bodyPr wrap="square" rtlCol="0" anchor="ctr">
            <a:spAutoFit/>
          </a:bodyPr>
          <a:lstStyle/>
          <a:p>
            <a:pPr algn="ctr"/>
            <a:r>
              <a:rPr lang="mi-NZ" sz="1400" b="1" err="1">
                <a:latin typeface="Arial Narrow" panose="020B0606020202030204" pitchFamily="34" charset="0"/>
              </a:rPr>
              <a:t>Upper</a:t>
            </a:r>
            <a:r>
              <a:rPr lang="mi-NZ" sz="1400" b="1">
                <a:latin typeface="Arial Narrow" panose="020B0606020202030204" pitchFamily="34" charset="0"/>
              </a:rPr>
              <a:t> Waikato </a:t>
            </a:r>
            <a:r>
              <a:rPr lang="mi-NZ" sz="1400" b="1" err="1">
                <a:latin typeface="Arial Narrow" panose="020B0606020202030204" pitchFamily="34" charset="0"/>
              </a:rPr>
              <a:t>Catchment</a:t>
            </a:r>
            <a:endParaRPr lang="en-NZ" sz="1400" b="1">
              <a:latin typeface="Arial Narrow" panose="020B0606020202030204" pitchFamily="34" charset="0"/>
            </a:endParaRPr>
          </a:p>
        </p:txBody>
      </p:sp>
      <p:sp>
        <p:nvSpPr>
          <p:cNvPr id="15" name="TextBox 14">
            <a:extLst>
              <a:ext uri="{FF2B5EF4-FFF2-40B4-BE49-F238E27FC236}">
                <a16:creationId xmlns:a16="http://schemas.microsoft.com/office/drawing/2014/main" id="{C7508FE7-2FE8-5C00-8E65-363663FC1718}"/>
              </a:ext>
            </a:extLst>
          </p:cNvPr>
          <p:cNvSpPr txBox="1"/>
          <p:nvPr/>
        </p:nvSpPr>
        <p:spPr>
          <a:xfrm>
            <a:off x="9349455" y="3619895"/>
            <a:ext cx="2412000" cy="830997"/>
          </a:xfrm>
          <a:prstGeom prst="rect">
            <a:avLst/>
          </a:prstGeom>
          <a:solidFill>
            <a:srgbClr val="FFFFFF">
              <a:alpha val="60000"/>
            </a:srgbClr>
          </a:solidFill>
        </p:spPr>
        <p:txBody>
          <a:bodyPr wrap="square" rtlCol="0" anchor="ctr">
            <a:spAutoFit/>
          </a:bodyPr>
          <a:lstStyle/>
          <a:p>
            <a:r>
              <a:rPr lang="mi-NZ" sz="1600" b="1"/>
              <a:t>WAIKATO RIVER SOURCE</a:t>
            </a:r>
          </a:p>
          <a:p>
            <a:r>
              <a:rPr lang="mi-NZ" sz="1600"/>
              <a:t>~16% of water supplied</a:t>
            </a:r>
          </a:p>
          <a:p>
            <a:r>
              <a:rPr lang="mi-NZ" sz="1600" b="1" u="sng">
                <a:solidFill>
                  <a:schemeClr val="accent2"/>
                </a:solidFill>
              </a:rPr>
              <a:t>3 Catchments modelled</a:t>
            </a:r>
            <a:endParaRPr lang="en-NZ" sz="1600" b="1" u="sng">
              <a:solidFill>
                <a:schemeClr val="accent2"/>
              </a:solidFill>
            </a:endParaRPr>
          </a:p>
        </p:txBody>
      </p:sp>
      <p:sp>
        <p:nvSpPr>
          <p:cNvPr id="16" name="Oval 15">
            <a:extLst>
              <a:ext uri="{FF2B5EF4-FFF2-40B4-BE49-F238E27FC236}">
                <a16:creationId xmlns:a16="http://schemas.microsoft.com/office/drawing/2014/main" id="{F5A211EA-1306-3CE8-AAFE-752795FC2B04}"/>
              </a:ext>
            </a:extLst>
          </p:cNvPr>
          <p:cNvSpPr/>
          <p:nvPr/>
        </p:nvSpPr>
        <p:spPr>
          <a:xfrm>
            <a:off x="4007260" y="164907"/>
            <a:ext cx="570451" cy="56206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val 16">
            <a:extLst>
              <a:ext uri="{FF2B5EF4-FFF2-40B4-BE49-F238E27FC236}">
                <a16:creationId xmlns:a16="http://schemas.microsoft.com/office/drawing/2014/main" id="{3022D13F-29FC-3245-9E5B-9FD035DA816B}"/>
              </a:ext>
            </a:extLst>
          </p:cNvPr>
          <p:cNvSpPr/>
          <p:nvPr/>
        </p:nvSpPr>
        <p:spPr>
          <a:xfrm>
            <a:off x="5602375" y="572012"/>
            <a:ext cx="983858" cy="7172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8" name="Straight Arrow Connector 17">
            <a:extLst>
              <a:ext uri="{FF2B5EF4-FFF2-40B4-BE49-F238E27FC236}">
                <a16:creationId xmlns:a16="http://schemas.microsoft.com/office/drawing/2014/main" id="{2DCC2D62-5265-DDE8-ABC4-5B84184E754F}"/>
              </a:ext>
            </a:extLst>
          </p:cNvPr>
          <p:cNvCxnSpPr>
            <a:cxnSpLocks/>
            <a:stCxn id="11" idx="3"/>
            <a:endCxn id="24" idx="3"/>
          </p:cNvCxnSpPr>
          <p:nvPr/>
        </p:nvCxnSpPr>
        <p:spPr>
          <a:xfrm flipV="1">
            <a:off x="3434548" y="414025"/>
            <a:ext cx="1426662" cy="18083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934DE007-99C4-FEAC-A12C-CA32CB1FCC9D}"/>
              </a:ext>
            </a:extLst>
          </p:cNvPr>
          <p:cNvCxnSpPr>
            <a:cxnSpLocks/>
            <a:stCxn id="15" idx="1"/>
            <a:endCxn id="12" idx="3"/>
          </p:cNvCxnSpPr>
          <p:nvPr/>
        </p:nvCxnSpPr>
        <p:spPr>
          <a:xfrm flipH="1" flipV="1">
            <a:off x="6760971" y="2532558"/>
            <a:ext cx="2588484" cy="15028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itle 2">
            <a:extLst>
              <a:ext uri="{FF2B5EF4-FFF2-40B4-BE49-F238E27FC236}">
                <a16:creationId xmlns:a16="http://schemas.microsoft.com/office/drawing/2014/main" id="{9EE5CADF-2E7A-2DC8-6F73-CE5B7187D0D5}"/>
              </a:ext>
            </a:extLst>
          </p:cNvPr>
          <p:cNvSpPr txBox="1">
            <a:spLocks/>
          </p:cNvSpPr>
          <p:nvPr/>
        </p:nvSpPr>
        <p:spPr>
          <a:xfrm>
            <a:off x="400192" y="4058909"/>
            <a:ext cx="5156425" cy="1808376"/>
          </a:xfrm>
          <a:prstGeom prst="rect">
            <a:avLst/>
          </a:prstGeom>
        </p:spPr>
        <p:txBody>
          <a:bodyPr anchor="t"/>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sz="5400" b="1"/>
              <a:t>ISMM Spatial</a:t>
            </a:r>
            <a:br>
              <a:rPr lang="en-NZ" sz="5400" b="1"/>
            </a:br>
            <a:r>
              <a:rPr lang="en-NZ" sz="5400" b="1"/>
              <a:t>Coverage</a:t>
            </a:r>
          </a:p>
        </p:txBody>
      </p:sp>
      <p:cxnSp>
        <p:nvCxnSpPr>
          <p:cNvPr id="21" name="Straight Arrow Connector 20">
            <a:extLst>
              <a:ext uri="{FF2B5EF4-FFF2-40B4-BE49-F238E27FC236}">
                <a16:creationId xmlns:a16="http://schemas.microsoft.com/office/drawing/2014/main" id="{FF3C3F5F-3418-BAD1-99A1-437380B504FB}"/>
              </a:ext>
            </a:extLst>
          </p:cNvPr>
          <p:cNvCxnSpPr>
            <a:cxnSpLocks/>
            <a:stCxn id="15" idx="1"/>
            <a:endCxn id="13" idx="3"/>
          </p:cNvCxnSpPr>
          <p:nvPr/>
        </p:nvCxnSpPr>
        <p:spPr>
          <a:xfrm flipH="1">
            <a:off x="6951026" y="4035394"/>
            <a:ext cx="2398429" cy="11371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ABCB9C6-776F-D43D-DB1D-18F14D33270F}"/>
              </a:ext>
            </a:extLst>
          </p:cNvPr>
          <p:cNvCxnSpPr>
            <a:cxnSpLocks/>
            <a:stCxn id="15" idx="1"/>
            <a:endCxn id="14" idx="0"/>
          </p:cNvCxnSpPr>
          <p:nvPr/>
        </p:nvCxnSpPr>
        <p:spPr>
          <a:xfrm flipH="1">
            <a:off x="8221442" y="4035394"/>
            <a:ext cx="1128013" cy="20812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50722E5E-C6DF-E602-3195-798133F0BBEA}"/>
              </a:ext>
            </a:extLst>
          </p:cNvPr>
          <p:cNvCxnSpPr>
            <a:cxnSpLocks/>
            <a:stCxn id="10" idx="3"/>
            <a:endCxn id="16" idx="2"/>
          </p:cNvCxnSpPr>
          <p:nvPr/>
        </p:nvCxnSpPr>
        <p:spPr>
          <a:xfrm flipV="1">
            <a:off x="3434548" y="445938"/>
            <a:ext cx="572712" cy="241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7C9791D7-C286-307F-063D-5918545CE201}"/>
              </a:ext>
            </a:extLst>
          </p:cNvPr>
          <p:cNvSpPr/>
          <p:nvPr/>
        </p:nvSpPr>
        <p:spPr>
          <a:xfrm>
            <a:off x="4821197" y="228019"/>
            <a:ext cx="273224" cy="2179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5" name="Straight Arrow Connector 24">
            <a:extLst>
              <a:ext uri="{FF2B5EF4-FFF2-40B4-BE49-F238E27FC236}">
                <a16:creationId xmlns:a16="http://schemas.microsoft.com/office/drawing/2014/main" id="{1732B35D-0872-4098-8CA3-0EA31308605A}"/>
              </a:ext>
            </a:extLst>
          </p:cNvPr>
          <p:cNvCxnSpPr>
            <a:cxnSpLocks/>
            <a:stCxn id="9" idx="1"/>
            <a:endCxn id="17" idx="6"/>
          </p:cNvCxnSpPr>
          <p:nvPr/>
        </p:nvCxnSpPr>
        <p:spPr>
          <a:xfrm flipH="1">
            <a:off x="6586233" y="877025"/>
            <a:ext cx="2295222" cy="536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F96F619-50B4-9DF8-569B-8B235BFDD7E5}"/>
              </a:ext>
            </a:extLst>
          </p:cNvPr>
          <p:cNvCxnSpPr>
            <a:cxnSpLocks/>
            <a:stCxn id="32" idx="3"/>
          </p:cNvCxnSpPr>
          <p:nvPr/>
        </p:nvCxnSpPr>
        <p:spPr>
          <a:xfrm flipV="1">
            <a:off x="3789928" y="1805053"/>
            <a:ext cx="1766689" cy="1883589"/>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2754B5-F6D6-06D0-6751-719CE68DFE3B}"/>
              </a:ext>
            </a:extLst>
          </p:cNvPr>
          <p:cNvCxnSpPr>
            <a:cxnSpLocks/>
            <a:stCxn id="36" idx="3"/>
          </p:cNvCxnSpPr>
          <p:nvPr/>
        </p:nvCxnSpPr>
        <p:spPr>
          <a:xfrm flipV="1">
            <a:off x="3280077" y="1502682"/>
            <a:ext cx="2114783" cy="1570327"/>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6C7864-4B5A-56FC-EDA4-CF52DED0B027}"/>
              </a:ext>
            </a:extLst>
          </p:cNvPr>
          <p:cNvSpPr txBox="1"/>
          <p:nvPr/>
        </p:nvSpPr>
        <p:spPr>
          <a:xfrm>
            <a:off x="2431274" y="3427032"/>
            <a:ext cx="1358654" cy="523220"/>
          </a:xfrm>
          <a:prstGeom prst="rect">
            <a:avLst/>
          </a:prstGeom>
          <a:solidFill>
            <a:srgbClr val="FFFFFF">
              <a:alpha val="60000"/>
            </a:srgbClr>
          </a:solidFill>
        </p:spPr>
        <p:txBody>
          <a:bodyPr wrap="square" rtlCol="0" anchor="ctr">
            <a:spAutoFit/>
          </a:bodyPr>
          <a:lstStyle/>
          <a:p>
            <a:pPr algn="ctr"/>
            <a:r>
              <a:rPr lang="mi-NZ" sz="1400" b="1">
                <a:latin typeface="Arial Narrow" panose="020B0606020202030204" pitchFamily="34" charset="0"/>
              </a:rPr>
              <a:t>Waikato </a:t>
            </a:r>
            <a:r>
              <a:rPr lang="mi-NZ" sz="1400" b="1" err="1">
                <a:latin typeface="Arial Narrow" panose="020B0606020202030204" pitchFamily="34" charset="0"/>
              </a:rPr>
              <a:t>River</a:t>
            </a:r>
            <a:r>
              <a:rPr lang="mi-NZ" sz="1400" b="1">
                <a:latin typeface="Arial Narrow" panose="020B0606020202030204" pitchFamily="34" charset="0"/>
              </a:rPr>
              <a:t> </a:t>
            </a:r>
            <a:r>
              <a:rPr lang="mi-NZ" sz="1400" b="1" err="1">
                <a:latin typeface="Arial Narrow" panose="020B0606020202030204" pitchFamily="34" charset="0"/>
              </a:rPr>
              <a:t>Intake</a:t>
            </a:r>
            <a:endParaRPr lang="mi-NZ" sz="1400" b="1">
              <a:latin typeface="Arial Narrow" panose="020B0606020202030204" pitchFamily="34" charset="0"/>
            </a:endParaRPr>
          </a:p>
        </p:txBody>
      </p:sp>
      <p:sp>
        <p:nvSpPr>
          <p:cNvPr id="36" name="TextBox 35">
            <a:extLst>
              <a:ext uri="{FF2B5EF4-FFF2-40B4-BE49-F238E27FC236}">
                <a16:creationId xmlns:a16="http://schemas.microsoft.com/office/drawing/2014/main" id="{175B4BF6-062D-7993-B572-4F72F38D2AA7}"/>
              </a:ext>
            </a:extLst>
          </p:cNvPr>
          <p:cNvSpPr txBox="1"/>
          <p:nvPr/>
        </p:nvSpPr>
        <p:spPr>
          <a:xfrm>
            <a:off x="1921423" y="2811399"/>
            <a:ext cx="1358654" cy="523220"/>
          </a:xfrm>
          <a:prstGeom prst="rect">
            <a:avLst/>
          </a:prstGeom>
          <a:solidFill>
            <a:srgbClr val="FFFFFF">
              <a:alpha val="60000"/>
            </a:srgbClr>
          </a:solidFill>
        </p:spPr>
        <p:txBody>
          <a:bodyPr wrap="square" rtlCol="0" anchor="ctr">
            <a:spAutoFit/>
          </a:bodyPr>
          <a:lstStyle/>
          <a:p>
            <a:pPr algn="ctr"/>
            <a:r>
              <a:rPr lang="mi-NZ" sz="1400" b="1">
                <a:latin typeface="Arial Narrow" panose="020B0606020202030204" pitchFamily="34" charset="0"/>
              </a:rPr>
              <a:t>Pukekohe </a:t>
            </a:r>
            <a:r>
              <a:rPr lang="mi-NZ" sz="1400" b="1" err="1">
                <a:latin typeface="Arial Narrow" panose="020B0606020202030204" pitchFamily="34" charset="0"/>
              </a:rPr>
              <a:t>Aquifer</a:t>
            </a:r>
            <a:r>
              <a:rPr lang="mi-NZ" sz="1400" b="1">
                <a:latin typeface="Arial Narrow" panose="020B0606020202030204" pitchFamily="34" charset="0"/>
              </a:rPr>
              <a:t> </a:t>
            </a:r>
            <a:r>
              <a:rPr lang="mi-NZ" sz="1400" b="1" err="1">
                <a:latin typeface="Arial Narrow" panose="020B0606020202030204" pitchFamily="34" charset="0"/>
              </a:rPr>
              <a:t>Source</a:t>
            </a:r>
            <a:endParaRPr lang="mi-NZ" sz="1400" b="1">
              <a:latin typeface="Arial Narrow" panose="020B0606020202030204" pitchFamily="34" charset="0"/>
            </a:endParaRPr>
          </a:p>
        </p:txBody>
      </p:sp>
    </p:spTree>
    <p:extLst>
      <p:ext uri="{BB962C8B-B14F-4D97-AF65-F5344CB8AC3E}">
        <p14:creationId xmlns:p14="http://schemas.microsoft.com/office/powerpoint/2010/main" val="97492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picture containing text, clipart&#10;&#10;Description automatically generated" hidden="1">
            <a:extLst>
              <a:ext uri="{FF2B5EF4-FFF2-40B4-BE49-F238E27FC236}">
                <a16:creationId xmlns:a16="http://schemas.microsoft.com/office/drawing/2014/main" id="{C55DB26A-5223-359E-9C85-9B6A264BC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3" name="Rectangle 2">
            <a:extLst>
              <a:ext uri="{FF2B5EF4-FFF2-40B4-BE49-F238E27FC236}">
                <a16:creationId xmlns:a16="http://schemas.microsoft.com/office/drawing/2014/main" id="{8CCB06A0-3E75-03D1-BC13-2E06A3DFE344}"/>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C08E97EE-0A15-1E16-8E78-9DB83BCE3B30}"/>
              </a:ext>
            </a:extLst>
          </p:cNvPr>
          <p:cNvSpPr>
            <a:spLocks noGrp="1"/>
          </p:cNvSpPr>
          <p:nvPr>
            <p:ph type="title"/>
          </p:nvPr>
        </p:nvSpPr>
        <p:spPr>
          <a:xfrm>
            <a:off x="2199405" y="4800600"/>
            <a:ext cx="7793188" cy="566738"/>
          </a:xfrm>
        </p:spPr>
        <p:txBody>
          <a:bodyPr/>
          <a:lstStyle/>
          <a:p>
            <a:r>
              <a:rPr lang="en-NZ" sz="1800"/>
              <a:t>Annual average drought supply / demand balance</a:t>
            </a:r>
          </a:p>
        </p:txBody>
      </p:sp>
      <p:sp>
        <p:nvSpPr>
          <p:cNvPr id="4" name="Text Placeholder 3">
            <a:extLst>
              <a:ext uri="{FF2B5EF4-FFF2-40B4-BE49-F238E27FC236}">
                <a16:creationId xmlns:a16="http://schemas.microsoft.com/office/drawing/2014/main" id="{3A5E19D7-04D6-B961-FFC4-3CD14A9F4BED}"/>
              </a:ext>
            </a:extLst>
          </p:cNvPr>
          <p:cNvSpPr>
            <a:spLocks noGrp="1"/>
          </p:cNvSpPr>
          <p:nvPr>
            <p:ph type="body" sz="half" idx="2"/>
          </p:nvPr>
        </p:nvSpPr>
        <p:spPr>
          <a:xfrm>
            <a:off x="2199402" y="5367338"/>
            <a:ext cx="7793187" cy="804862"/>
          </a:xfrm>
        </p:spPr>
        <p:txBody>
          <a:bodyPr/>
          <a:lstStyle/>
          <a:p>
            <a:r>
              <a:rPr lang="en-NZ"/>
              <a:t>Graph sourced from Reed, J (2021</a:t>
            </a:r>
            <a:r>
              <a:rPr lang="fr-FR"/>
              <a:t>). </a:t>
            </a:r>
            <a:r>
              <a:rPr lang="en-NZ"/>
              <a:t>Water source options assessment. Applicant’s Evidence-in-Chief (Watercare Services Limited application to take water from the Waikato River).</a:t>
            </a:r>
          </a:p>
        </p:txBody>
      </p:sp>
      <p:pic>
        <p:nvPicPr>
          <p:cNvPr id="5" name="Content Placeholder 28" descr="Chart, histogram&#10;&#10;Description automatically generated">
            <a:extLst>
              <a:ext uri="{FF2B5EF4-FFF2-40B4-BE49-F238E27FC236}">
                <a16:creationId xmlns:a16="http://schemas.microsoft.com/office/drawing/2014/main" id="{108901F2-DDFE-293A-48C8-D27D0CAE6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9406" y="492956"/>
            <a:ext cx="7793189" cy="4433909"/>
          </a:xfrm>
          <a:prstGeom prst="rect">
            <a:avLst/>
          </a:prstGeom>
        </p:spPr>
      </p:pic>
    </p:spTree>
    <p:extLst>
      <p:ext uri="{BB962C8B-B14F-4D97-AF65-F5344CB8AC3E}">
        <p14:creationId xmlns:p14="http://schemas.microsoft.com/office/powerpoint/2010/main" val="1674401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text, clipart&#10;&#10;Description automatically generated" hidden="1">
            <a:extLst>
              <a:ext uri="{FF2B5EF4-FFF2-40B4-BE49-F238E27FC236}">
                <a16:creationId xmlns:a16="http://schemas.microsoft.com/office/drawing/2014/main" id="{181A11E3-D47B-F298-A7D2-89AF55481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3" name="Rectangle 2">
            <a:extLst>
              <a:ext uri="{FF2B5EF4-FFF2-40B4-BE49-F238E27FC236}">
                <a16:creationId xmlns:a16="http://schemas.microsoft.com/office/drawing/2014/main" id="{51A33E6B-2D5C-0A49-2DD9-6CC2A35C7062}"/>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Content Placeholder 3">
            <a:extLst>
              <a:ext uri="{FF2B5EF4-FFF2-40B4-BE49-F238E27FC236}">
                <a16:creationId xmlns:a16="http://schemas.microsoft.com/office/drawing/2014/main" id="{6C602D2A-F8D2-B219-10AD-E1E0EFB1BA73}"/>
              </a:ext>
            </a:extLst>
          </p:cNvPr>
          <p:cNvPicPr>
            <a:picLocks noGrp="1" noChangeAspect="1"/>
          </p:cNvPicPr>
          <p:nvPr>
            <p:ph idx="1"/>
          </p:nvPr>
        </p:nvPicPr>
        <p:blipFill>
          <a:blip r:embed="rId4"/>
          <a:stretch>
            <a:fillRect/>
          </a:stretch>
        </p:blipFill>
        <p:spPr>
          <a:xfrm>
            <a:off x="2082219" y="274641"/>
            <a:ext cx="8027563" cy="5480950"/>
          </a:xfrm>
          <a:prstGeom prst="rect">
            <a:avLst/>
          </a:prstGeom>
          <a:ln>
            <a:solidFill>
              <a:schemeClr val="tx1"/>
            </a:solidFill>
          </a:ln>
          <a:effectLst/>
        </p:spPr>
      </p:pic>
      <p:grpSp>
        <p:nvGrpSpPr>
          <p:cNvPr id="12" name="Group 11">
            <a:extLst>
              <a:ext uri="{FF2B5EF4-FFF2-40B4-BE49-F238E27FC236}">
                <a16:creationId xmlns:a16="http://schemas.microsoft.com/office/drawing/2014/main" id="{E23E10D8-104E-9076-245A-F1EC92C5F245}"/>
              </a:ext>
            </a:extLst>
          </p:cNvPr>
          <p:cNvGrpSpPr/>
          <p:nvPr/>
        </p:nvGrpSpPr>
        <p:grpSpPr>
          <a:xfrm>
            <a:off x="8402760" y="1221063"/>
            <a:ext cx="1280388" cy="1089196"/>
            <a:chOff x="8434290" y="1263103"/>
            <a:chExt cx="1280388" cy="1089196"/>
          </a:xfrm>
        </p:grpSpPr>
        <p:sp>
          <p:nvSpPr>
            <p:cNvPr id="6" name="TextBox 5">
              <a:extLst>
                <a:ext uri="{FF2B5EF4-FFF2-40B4-BE49-F238E27FC236}">
                  <a16:creationId xmlns:a16="http://schemas.microsoft.com/office/drawing/2014/main" id="{9D81E406-6B57-EE2F-D15C-D852CFC021B7}"/>
                </a:ext>
              </a:extLst>
            </p:cNvPr>
            <p:cNvSpPr txBox="1"/>
            <p:nvPr/>
          </p:nvSpPr>
          <p:spPr>
            <a:xfrm>
              <a:off x="8434290" y="1263103"/>
              <a:ext cx="1032949" cy="246221"/>
            </a:xfrm>
            <a:prstGeom prst="rect">
              <a:avLst/>
            </a:prstGeom>
            <a:noFill/>
          </p:spPr>
          <p:txBody>
            <a:bodyPr wrap="square" rtlCol="0">
              <a:spAutoFit/>
            </a:bodyPr>
            <a:lstStyle/>
            <a:p>
              <a:r>
                <a:rPr lang="en-NZ" sz="1000" b="1">
                  <a:effectLst>
                    <a:glow rad="101600">
                      <a:schemeClr val="bg1">
                        <a:alpha val="60000"/>
                      </a:schemeClr>
                    </a:glow>
                  </a:effectLst>
                </a:rPr>
                <a:t>HadGEM2-ES</a:t>
              </a:r>
            </a:p>
          </p:txBody>
        </p:sp>
        <p:sp>
          <p:nvSpPr>
            <p:cNvPr id="7" name="TextBox 6">
              <a:extLst>
                <a:ext uri="{FF2B5EF4-FFF2-40B4-BE49-F238E27FC236}">
                  <a16:creationId xmlns:a16="http://schemas.microsoft.com/office/drawing/2014/main" id="{E4EA1792-EF7B-47FE-B2D3-659D03E67C5E}"/>
                </a:ext>
              </a:extLst>
            </p:cNvPr>
            <p:cNvSpPr txBox="1"/>
            <p:nvPr/>
          </p:nvSpPr>
          <p:spPr>
            <a:xfrm>
              <a:off x="8434290" y="1417970"/>
              <a:ext cx="1032949" cy="246221"/>
            </a:xfrm>
            <a:prstGeom prst="rect">
              <a:avLst/>
            </a:prstGeom>
            <a:noFill/>
          </p:spPr>
          <p:txBody>
            <a:bodyPr wrap="square" rtlCol="0">
              <a:spAutoFit/>
            </a:bodyPr>
            <a:lstStyle/>
            <a:p>
              <a:r>
                <a:rPr lang="en-NZ" sz="1000" b="1">
                  <a:effectLst>
                    <a:glow rad="101600">
                      <a:schemeClr val="bg1">
                        <a:alpha val="60000"/>
                      </a:schemeClr>
                    </a:glow>
                  </a:effectLst>
                </a:rPr>
                <a:t>CESM1-CAM5</a:t>
              </a:r>
            </a:p>
          </p:txBody>
        </p:sp>
        <p:sp>
          <p:nvSpPr>
            <p:cNvPr id="8" name="TextBox 7">
              <a:extLst>
                <a:ext uri="{FF2B5EF4-FFF2-40B4-BE49-F238E27FC236}">
                  <a16:creationId xmlns:a16="http://schemas.microsoft.com/office/drawing/2014/main" id="{BD253357-69A4-4FFF-0723-B0BB36F659B1}"/>
                </a:ext>
              </a:extLst>
            </p:cNvPr>
            <p:cNvSpPr txBox="1"/>
            <p:nvPr/>
          </p:nvSpPr>
          <p:spPr>
            <a:xfrm>
              <a:off x="8434290" y="1566002"/>
              <a:ext cx="1032949" cy="246221"/>
            </a:xfrm>
            <a:prstGeom prst="rect">
              <a:avLst/>
            </a:prstGeom>
            <a:noFill/>
          </p:spPr>
          <p:txBody>
            <a:bodyPr wrap="square" rtlCol="0">
              <a:spAutoFit/>
            </a:bodyPr>
            <a:lstStyle/>
            <a:p>
              <a:r>
                <a:rPr lang="en-NZ" sz="1000" b="1">
                  <a:effectLst>
                    <a:glow rad="101600">
                      <a:schemeClr val="bg1">
                        <a:alpha val="60000"/>
                      </a:schemeClr>
                    </a:glow>
                  </a:effectLst>
                </a:rPr>
                <a:t>GFDL-CM3</a:t>
              </a:r>
            </a:p>
          </p:txBody>
        </p:sp>
        <p:sp>
          <p:nvSpPr>
            <p:cNvPr id="9" name="TextBox 8">
              <a:extLst>
                <a:ext uri="{FF2B5EF4-FFF2-40B4-BE49-F238E27FC236}">
                  <a16:creationId xmlns:a16="http://schemas.microsoft.com/office/drawing/2014/main" id="{830079ED-4B27-0DAE-2438-B7500FCB60E6}"/>
                </a:ext>
              </a:extLst>
            </p:cNvPr>
            <p:cNvSpPr txBox="1"/>
            <p:nvPr/>
          </p:nvSpPr>
          <p:spPr>
            <a:xfrm>
              <a:off x="8434290" y="1820572"/>
              <a:ext cx="1280388" cy="246221"/>
            </a:xfrm>
            <a:prstGeom prst="rect">
              <a:avLst/>
            </a:prstGeom>
            <a:noFill/>
          </p:spPr>
          <p:txBody>
            <a:bodyPr wrap="square" rtlCol="0">
              <a:spAutoFit/>
            </a:bodyPr>
            <a:lstStyle/>
            <a:p>
              <a:r>
                <a:rPr lang="en-NZ" sz="1000" b="1">
                  <a:effectLst>
                    <a:glow rad="101600">
                      <a:schemeClr val="bg1">
                        <a:alpha val="60000"/>
                      </a:schemeClr>
                    </a:glow>
                  </a:effectLst>
                </a:rPr>
                <a:t>BCC-CSM1.1</a:t>
              </a:r>
            </a:p>
          </p:txBody>
        </p:sp>
        <p:sp>
          <p:nvSpPr>
            <p:cNvPr id="10" name="TextBox 9">
              <a:extLst>
                <a:ext uri="{FF2B5EF4-FFF2-40B4-BE49-F238E27FC236}">
                  <a16:creationId xmlns:a16="http://schemas.microsoft.com/office/drawing/2014/main" id="{45CCEC61-64BE-5843-1598-12842A76315C}"/>
                </a:ext>
              </a:extLst>
            </p:cNvPr>
            <p:cNvSpPr txBox="1"/>
            <p:nvPr/>
          </p:nvSpPr>
          <p:spPr>
            <a:xfrm>
              <a:off x="8434290" y="1987017"/>
              <a:ext cx="1032949" cy="246221"/>
            </a:xfrm>
            <a:prstGeom prst="rect">
              <a:avLst/>
            </a:prstGeom>
            <a:noFill/>
          </p:spPr>
          <p:txBody>
            <a:bodyPr wrap="square" rtlCol="0">
              <a:spAutoFit/>
            </a:bodyPr>
            <a:lstStyle/>
            <a:p>
              <a:r>
                <a:rPr lang="en-NZ" sz="1000" b="1">
                  <a:effectLst>
                    <a:glow rad="101600">
                      <a:schemeClr val="bg1">
                        <a:alpha val="60000"/>
                      </a:schemeClr>
                    </a:glow>
                  </a:effectLst>
                </a:rPr>
                <a:t>GISS-E2-R</a:t>
              </a:r>
            </a:p>
          </p:txBody>
        </p:sp>
        <p:sp>
          <p:nvSpPr>
            <p:cNvPr id="11" name="TextBox 10">
              <a:extLst>
                <a:ext uri="{FF2B5EF4-FFF2-40B4-BE49-F238E27FC236}">
                  <a16:creationId xmlns:a16="http://schemas.microsoft.com/office/drawing/2014/main" id="{08F20890-6FF2-B276-B6CA-849E22AF9712}"/>
                </a:ext>
              </a:extLst>
            </p:cNvPr>
            <p:cNvSpPr txBox="1"/>
            <p:nvPr/>
          </p:nvSpPr>
          <p:spPr>
            <a:xfrm>
              <a:off x="8434290" y="2106078"/>
              <a:ext cx="1032949" cy="246221"/>
            </a:xfrm>
            <a:prstGeom prst="rect">
              <a:avLst/>
            </a:prstGeom>
            <a:noFill/>
          </p:spPr>
          <p:txBody>
            <a:bodyPr wrap="square" rtlCol="0">
              <a:spAutoFit/>
            </a:bodyPr>
            <a:lstStyle/>
            <a:p>
              <a:r>
                <a:rPr lang="en-NZ" sz="1000" b="1">
                  <a:effectLst>
                    <a:glow rad="101600">
                      <a:schemeClr val="bg1">
                        <a:alpha val="60000"/>
                      </a:schemeClr>
                    </a:glow>
                  </a:effectLst>
                </a:rPr>
                <a:t>NorESM1-M</a:t>
              </a:r>
            </a:p>
          </p:txBody>
        </p:sp>
      </p:grpSp>
    </p:spTree>
    <p:extLst>
      <p:ext uri="{BB962C8B-B14F-4D97-AF65-F5344CB8AC3E}">
        <p14:creationId xmlns:p14="http://schemas.microsoft.com/office/powerpoint/2010/main" val="2395260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clipart&#10;&#10;Description automatically generated" hidden="1">
            <a:extLst>
              <a:ext uri="{FF2B5EF4-FFF2-40B4-BE49-F238E27FC236}">
                <a16:creationId xmlns:a16="http://schemas.microsoft.com/office/drawing/2014/main" id="{0B13E917-5FE4-D10C-9544-2201D2E14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3" name="Rectangle 2">
            <a:extLst>
              <a:ext uri="{FF2B5EF4-FFF2-40B4-BE49-F238E27FC236}">
                <a16:creationId xmlns:a16="http://schemas.microsoft.com/office/drawing/2014/main" id="{FF29110F-5A6F-8CEA-C31A-D04805C2901D}"/>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A79C73C2-674A-DCDA-D3F0-3FA9867C7336}"/>
              </a:ext>
            </a:extLst>
          </p:cNvPr>
          <p:cNvSpPr>
            <a:spLocks noGrp="1"/>
          </p:cNvSpPr>
          <p:nvPr>
            <p:ph type="title"/>
          </p:nvPr>
        </p:nvSpPr>
        <p:spPr/>
        <p:txBody>
          <a:bodyPr/>
          <a:lstStyle/>
          <a:p>
            <a:r>
              <a:rPr lang="en-NZ"/>
              <a:t>Distribution Mapping Method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7F98D37-154D-AD8E-0139-0CF9274A040A}"/>
                  </a:ext>
                </a:extLst>
              </p:cNvPr>
              <p:cNvSpPr txBox="1"/>
              <p:nvPr/>
            </p:nvSpPr>
            <p:spPr>
              <a:xfrm>
                <a:off x="4765957" y="2155586"/>
                <a:ext cx="2656084" cy="1021883"/>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150000"/>
                  </a:lnSpc>
                </a:pPr>
                <a:r>
                  <a:rPr lang="en-NZ" sz="1400">
                    <a:solidFill>
                      <a:schemeClr val="accent2"/>
                    </a:solidFill>
                  </a:rPr>
                  <a:t>Calculate “deltas”</a:t>
                </a:r>
              </a:p>
              <a:p>
                <a:pPr algn="ctr">
                  <a:lnSpc>
                    <a:spcPct val="150000"/>
                  </a:lnSpc>
                </a:pPr>
                <a:r>
                  <a:rPr lang="el-GR" sz="1400"/>
                  <a:t>Δ</a:t>
                </a:r>
                <a:r>
                  <a:rPr lang="mi-NZ" sz="1400"/>
                  <a:t> in Shape (</a:t>
                </a:r>
                <a14:m>
                  <m:oMath xmlns:m="http://schemas.openxmlformats.org/officeDocument/2006/math">
                    <m:r>
                      <a:rPr lang="el-GR" sz="1400" b="1" i="1">
                        <a:latin typeface="Cambria Math" panose="02040503050406030204" pitchFamily="18" charset="0"/>
                        <a:ea typeface="Cambria Math" panose="02040503050406030204" pitchFamily="18" charset="0"/>
                      </a:rPr>
                      <m:t>𝜶</m:t>
                    </m:r>
                  </m:oMath>
                </a14:m>
                <a:r>
                  <a:rPr lang="en-NZ" sz="1400"/>
                  <a:t>)</a:t>
                </a:r>
                <a:endParaRPr lang="mi-NZ" sz="1400"/>
              </a:p>
              <a:p>
                <a:pPr algn="ctr">
                  <a:lnSpc>
                    <a:spcPct val="150000"/>
                  </a:lnSpc>
                </a:pPr>
                <a:r>
                  <a:rPr lang="el-GR" sz="1400"/>
                  <a:t>Δ</a:t>
                </a:r>
                <a:r>
                  <a:rPr lang="mi-NZ" sz="1400"/>
                  <a:t> in Rate (</a:t>
                </a:r>
                <a14:m>
                  <m:oMath xmlns:m="http://schemas.openxmlformats.org/officeDocument/2006/math">
                    <m:r>
                      <a:rPr lang="en-NZ" sz="1400" b="1" i="1">
                        <a:latin typeface="Cambria Math" panose="02040503050406030204" pitchFamily="18" charset="0"/>
                        <a:ea typeface="Cambria Math" panose="02040503050406030204" pitchFamily="18" charset="0"/>
                      </a:rPr>
                      <m:t>𝜷</m:t>
                    </m:r>
                  </m:oMath>
                </a14:m>
                <a:r>
                  <a:rPr lang="en-NZ" sz="1400"/>
                  <a:t>)</a:t>
                </a:r>
              </a:p>
            </p:txBody>
          </p:sp>
        </mc:Choice>
        <mc:Fallback xmlns="">
          <p:sp>
            <p:nvSpPr>
              <p:cNvPr id="5" name="TextBox 4">
                <a:extLst>
                  <a:ext uri="{FF2B5EF4-FFF2-40B4-BE49-F238E27FC236}">
                    <a16:creationId xmlns:a16="http://schemas.microsoft.com/office/drawing/2014/main" id="{F7F98D37-154D-AD8E-0139-0CF9274A040A}"/>
                  </a:ext>
                </a:extLst>
              </p:cNvPr>
              <p:cNvSpPr txBox="1">
                <a:spLocks noRot="1" noChangeAspect="1" noMove="1" noResize="1" noEditPoints="1" noAdjustHandles="1" noChangeArrowheads="1" noChangeShapeType="1" noTextEdit="1"/>
              </p:cNvSpPr>
              <p:nvPr/>
            </p:nvSpPr>
            <p:spPr>
              <a:xfrm>
                <a:off x="4765957" y="2155586"/>
                <a:ext cx="2656084" cy="1021883"/>
              </a:xfrm>
              <a:prstGeom prst="rect">
                <a:avLst/>
              </a:prstGeom>
              <a:blipFill>
                <a:blip r:embed="rId4"/>
                <a:stretch>
                  <a:fillRect b="-4706"/>
                </a:stretch>
              </a:blipFill>
              <a:ln w="19050"/>
            </p:spPr>
            <p:txBody>
              <a:bodyPr/>
              <a:lstStyle/>
              <a:p>
                <a:r>
                  <a:rPr lang="en-US">
                    <a:noFill/>
                  </a:rPr>
                  <a:t> </a:t>
                </a:r>
              </a:p>
            </p:txBody>
          </p:sp>
        </mc:Fallback>
      </mc:AlternateContent>
      <p:cxnSp>
        <p:nvCxnSpPr>
          <p:cNvPr id="6" name="Connector: Elbow 5">
            <a:extLst>
              <a:ext uri="{FF2B5EF4-FFF2-40B4-BE49-F238E27FC236}">
                <a16:creationId xmlns:a16="http://schemas.microsoft.com/office/drawing/2014/main" id="{E3D14B85-DA73-9F77-3D69-D36506E0114B}"/>
              </a:ext>
            </a:extLst>
          </p:cNvPr>
          <p:cNvCxnSpPr>
            <a:cxnSpLocks/>
            <a:stCxn id="11" idx="3"/>
            <a:endCxn id="8" idx="1"/>
          </p:cNvCxnSpPr>
          <p:nvPr/>
        </p:nvCxnSpPr>
        <p:spPr>
          <a:xfrm flipV="1">
            <a:off x="3940989" y="1475555"/>
            <a:ext cx="824968" cy="1682548"/>
          </a:xfrm>
          <a:prstGeom prst="bentConnector3">
            <a:avLst>
              <a:gd name="adj1" fmla="val 50000"/>
            </a:avLst>
          </a:prstGeom>
          <a:ln w="19050">
            <a:tailEnd type="triangle" w="lg" len="lg"/>
          </a:ln>
        </p:spPr>
        <p:style>
          <a:lnRef idx="1">
            <a:schemeClr val="dk1"/>
          </a:lnRef>
          <a:fillRef idx="0">
            <a:schemeClr val="dk1"/>
          </a:fillRef>
          <a:effectRef idx="0">
            <a:schemeClr val="dk1"/>
          </a:effectRef>
          <a:fontRef idx="minor">
            <a:schemeClr val="tx1"/>
          </a:fontRef>
        </p:style>
      </p:cxnSp>
      <p:cxnSp>
        <p:nvCxnSpPr>
          <p:cNvPr id="7" name="Connector: Elbow 6">
            <a:extLst>
              <a:ext uri="{FF2B5EF4-FFF2-40B4-BE49-F238E27FC236}">
                <a16:creationId xmlns:a16="http://schemas.microsoft.com/office/drawing/2014/main" id="{C0927D87-8DE6-20F3-7B81-C01F6D13138A}"/>
              </a:ext>
            </a:extLst>
          </p:cNvPr>
          <p:cNvCxnSpPr>
            <a:cxnSpLocks/>
            <a:stCxn id="13" idx="3"/>
            <a:endCxn id="12" idx="1"/>
          </p:cNvCxnSpPr>
          <p:nvPr/>
        </p:nvCxnSpPr>
        <p:spPr>
          <a:xfrm flipV="1">
            <a:off x="7422041" y="3754166"/>
            <a:ext cx="824969" cy="861038"/>
          </a:xfrm>
          <a:prstGeom prst="bentConnector3">
            <a:avLst>
              <a:gd name="adj1" fmla="val 50000"/>
            </a:avLst>
          </a:prstGeom>
          <a:ln w="19050">
            <a:tailEnd type="triangle" w="lg" len="lg"/>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D01FCD-6BE9-51F7-2F32-2D863618F35A}"/>
                  </a:ext>
                </a:extLst>
              </p:cNvPr>
              <p:cNvSpPr txBox="1"/>
              <p:nvPr/>
            </p:nvSpPr>
            <p:spPr>
              <a:xfrm>
                <a:off x="4765957" y="1106223"/>
                <a:ext cx="2656085" cy="738664"/>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150000"/>
                  </a:lnSpc>
                </a:pPr>
                <a:r>
                  <a:rPr lang="en-NZ" sz="1400">
                    <a:solidFill>
                      <a:schemeClr val="accent2"/>
                    </a:solidFill>
                  </a:rPr>
                  <a:t>Compare gamma distributions</a:t>
                </a:r>
              </a:p>
              <a:p>
                <a:pPr algn="ctr">
                  <a:lnSpc>
                    <a:spcPct val="150000"/>
                  </a:lnSpc>
                </a:pPr>
                <a14:m>
                  <m:oMathPara xmlns:m="http://schemas.openxmlformats.org/officeDocument/2006/math">
                    <m:oMathParaPr>
                      <m:jc m:val="centerGroup"/>
                    </m:oMathParaPr>
                    <m:oMath xmlns:m="http://schemas.openxmlformats.org/officeDocument/2006/math">
                      <m:r>
                        <a:rPr lang="el-GR" sz="1400" b="1" i="1" smtClean="0">
                          <a:latin typeface="Cambria Math" panose="02040503050406030204" pitchFamily="18" charset="0"/>
                          <a:ea typeface="Cambria Math" panose="02040503050406030204" pitchFamily="18" charset="0"/>
                        </a:rPr>
                        <m:t>𝜞</m:t>
                      </m:r>
                      <m:d>
                        <m:dPr>
                          <m:ctrlPr>
                            <a:rPr lang="el-GR" sz="1400" b="1" i="1" smtClean="0">
                              <a:latin typeface="Cambria Math" panose="02040503050406030204" pitchFamily="18" charset="0"/>
                              <a:ea typeface="Cambria Math" panose="02040503050406030204" pitchFamily="18" charset="0"/>
                            </a:rPr>
                          </m:ctrlPr>
                        </m:dPr>
                        <m:e>
                          <m:r>
                            <a:rPr lang="el-GR" sz="1400" b="1" i="1" smtClean="0">
                              <a:latin typeface="Cambria Math" panose="02040503050406030204" pitchFamily="18" charset="0"/>
                              <a:ea typeface="Cambria Math" panose="02040503050406030204" pitchFamily="18" charset="0"/>
                            </a:rPr>
                            <m:t>𝜶</m:t>
                          </m:r>
                          <m:r>
                            <a:rPr lang="en-NZ" sz="1400" b="1" i="1" smtClean="0">
                              <a:latin typeface="Cambria Math" panose="02040503050406030204" pitchFamily="18" charset="0"/>
                              <a:ea typeface="Cambria Math" panose="02040503050406030204" pitchFamily="18" charset="0"/>
                            </a:rPr>
                            <m:t>,</m:t>
                          </m:r>
                          <m:r>
                            <a:rPr lang="en-NZ" sz="1400" b="1" i="1" smtClean="0">
                              <a:latin typeface="Cambria Math" panose="02040503050406030204" pitchFamily="18" charset="0"/>
                              <a:ea typeface="Cambria Math" panose="02040503050406030204" pitchFamily="18" charset="0"/>
                            </a:rPr>
                            <m:t>𝜷</m:t>
                          </m:r>
                        </m:e>
                      </m:d>
                    </m:oMath>
                  </m:oMathPara>
                </a14:m>
                <a:endParaRPr lang="en-NZ" sz="1400" b="1">
                  <a:latin typeface="Cambria Math" panose="02040503050406030204" pitchFamily="18" charset="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32D01FCD-6BE9-51F7-2F32-2D863618F35A}"/>
                  </a:ext>
                </a:extLst>
              </p:cNvPr>
              <p:cNvSpPr txBox="1">
                <a:spLocks noRot="1" noChangeAspect="1" noMove="1" noResize="1" noEditPoints="1" noAdjustHandles="1" noChangeArrowheads="1" noChangeShapeType="1" noTextEdit="1"/>
              </p:cNvSpPr>
              <p:nvPr/>
            </p:nvSpPr>
            <p:spPr>
              <a:xfrm>
                <a:off x="4765957" y="1106223"/>
                <a:ext cx="2656085" cy="738664"/>
              </a:xfrm>
              <a:prstGeom prst="rect">
                <a:avLst/>
              </a:prstGeom>
              <a:blipFill>
                <a:blip r:embed="rId5"/>
                <a:stretch>
                  <a:fillRect/>
                </a:stretch>
              </a:blipFill>
              <a:ln w="19050"/>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92952D2F-C753-85AA-CDFC-97187905C86F}"/>
              </a:ext>
            </a:extLst>
          </p:cNvPr>
          <p:cNvCxnSpPr>
            <a:cxnSpLocks/>
            <a:stCxn id="8" idx="2"/>
            <a:endCxn id="5" idx="0"/>
          </p:cNvCxnSpPr>
          <p:nvPr/>
        </p:nvCxnSpPr>
        <p:spPr>
          <a:xfrm flipH="1">
            <a:off x="6093999" y="1844887"/>
            <a:ext cx="1" cy="31069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B72C7D-72C0-9306-7483-BE0DE311C089}"/>
              </a:ext>
            </a:extLst>
          </p:cNvPr>
          <p:cNvCxnSpPr>
            <a:cxnSpLocks/>
            <a:stCxn id="5" idx="2"/>
            <a:endCxn id="13" idx="0"/>
          </p:cNvCxnSpPr>
          <p:nvPr/>
        </p:nvCxnSpPr>
        <p:spPr>
          <a:xfrm>
            <a:off x="6093999" y="3177469"/>
            <a:ext cx="0" cy="223909"/>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1" name="Picture 10" descr="Chart, histogram&#10;&#10;Description automatically generated">
            <a:extLst>
              <a:ext uri="{FF2B5EF4-FFF2-40B4-BE49-F238E27FC236}">
                <a16:creationId xmlns:a16="http://schemas.microsoft.com/office/drawing/2014/main" id="{83AD8401-86D8-5B23-FA5C-2FA78DE887ED}"/>
              </a:ext>
            </a:extLst>
          </p:cNvPr>
          <p:cNvPicPr>
            <a:picLocks noChangeAspect="1"/>
          </p:cNvPicPr>
          <p:nvPr/>
        </p:nvPicPr>
        <p:blipFill>
          <a:blip r:embed="rId6"/>
          <a:stretch>
            <a:fillRect/>
          </a:stretch>
        </p:blipFill>
        <p:spPr>
          <a:xfrm>
            <a:off x="260529" y="1169283"/>
            <a:ext cx="3680460" cy="3977640"/>
          </a:xfrm>
          <a:prstGeom prst="rect">
            <a:avLst/>
          </a:prstGeom>
          <a:ln w="19050">
            <a:solidFill>
              <a:schemeClr val="tx1"/>
            </a:solidFill>
          </a:ln>
        </p:spPr>
      </p:pic>
      <p:pic>
        <p:nvPicPr>
          <p:cNvPr id="12" name="Picture 11" descr="Chart, histogram&#10;&#10;Description automatically generated">
            <a:extLst>
              <a:ext uri="{FF2B5EF4-FFF2-40B4-BE49-F238E27FC236}">
                <a16:creationId xmlns:a16="http://schemas.microsoft.com/office/drawing/2014/main" id="{DBB8800B-518B-1637-0B10-7FD3CC9C7D9C}"/>
              </a:ext>
            </a:extLst>
          </p:cNvPr>
          <p:cNvPicPr>
            <a:picLocks noChangeAspect="1"/>
          </p:cNvPicPr>
          <p:nvPr/>
        </p:nvPicPr>
        <p:blipFill>
          <a:blip r:embed="rId7"/>
          <a:stretch>
            <a:fillRect/>
          </a:stretch>
        </p:blipFill>
        <p:spPr>
          <a:xfrm>
            <a:off x="8247010" y="1776604"/>
            <a:ext cx="3726503" cy="3955123"/>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7EF77FF-1DF5-B93D-3712-DE12E909BCB5}"/>
                  </a:ext>
                </a:extLst>
              </p:cNvPr>
              <p:cNvSpPr txBox="1"/>
              <p:nvPr/>
            </p:nvSpPr>
            <p:spPr>
              <a:xfrm>
                <a:off x="4765957" y="3401378"/>
                <a:ext cx="2656084" cy="2427652"/>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lnSpc>
                    <a:spcPct val="150000"/>
                  </a:lnSpc>
                </a:pPr>
                <a:r>
                  <a:rPr lang="mi-NZ" sz="1400">
                    <a:solidFill>
                      <a:schemeClr val="accent2"/>
                    </a:solidFill>
                  </a:rPr>
                  <a:t>Linear transform</a:t>
                </a:r>
              </a:p>
              <a:p>
                <a:pPr algn="ctr">
                  <a:lnSpc>
                    <a:spcPct val="150000"/>
                  </a:lnSpc>
                </a:pPr>
                <a14:m>
                  <m:oMathPara xmlns:m="http://schemas.openxmlformats.org/officeDocument/2006/math">
                    <m:oMathParaPr>
                      <m:jc m:val="centerGroup"/>
                    </m:oMathParaPr>
                    <m:oMath xmlns:m="http://schemas.openxmlformats.org/officeDocument/2006/math">
                      <m:acc>
                        <m:accPr>
                          <m:chr m:val="̅"/>
                          <m:ctrlPr>
                            <a:rPr lang="mi-NZ" sz="1400" b="1" i="1" dirty="0" smtClean="0">
                              <a:latin typeface="Cambria Math" panose="02040503050406030204" pitchFamily="18" charset="0"/>
                              <a:ea typeface="Cambria Math" panose="02040503050406030204" pitchFamily="18" charset="0"/>
                            </a:rPr>
                          </m:ctrlPr>
                        </m:accPr>
                        <m:e>
                          <m:r>
                            <a:rPr lang="en-NZ" sz="1400" b="1" i="1" dirty="0" smtClean="0">
                              <a:latin typeface="Cambria Math" panose="02040503050406030204" pitchFamily="18" charset="0"/>
                              <a:ea typeface="Cambria Math" panose="02040503050406030204" pitchFamily="18" charset="0"/>
                            </a:rPr>
                            <m:t>𝑿</m:t>
                          </m:r>
                        </m:e>
                      </m:acc>
                      <m:r>
                        <a:rPr lang="mi-NZ" sz="1400" b="1" i="1" dirty="0" smtClean="0">
                          <a:latin typeface="Cambria Math" panose="02040503050406030204" pitchFamily="18" charset="0"/>
                          <a:ea typeface="Cambria Math" panose="02040503050406030204" pitchFamily="18" charset="0"/>
                        </a:rPr>
                        <m:t>=</m:t>
                      </m:r>
                      <m:r>
                        <a:rPr lang="mi-NZ" sz="1400" b="1" i="1" dirty="0" smtClean="0">
                          <a:latin typeface="Cambria Math" panose="02040503050406030204" pitchFamily="18" charset="0"/>
                          <a:ea typeface="Cambria Math" panose="02040503050406030204" pitchFamily="18" charset="0"/>
                        </a:rPr>
                        <m:t>𝒎</m:t>
                      </m:r>
                      <m:r>
                        <a:rPr lang="mi-NZ" sz="1400" b="1" i="1" dirty="0" smtClean="0">
                          <a:latin typeface="Cambria Math" panose="02040503050406030204" pitchFamily="18" charset="0"/>
                          <a:ea typeface="Cambria Math" panose="02040503050406030204" pitchFamily="18" charset="0"/>
                        </a:rPr>
                        <m:t>×</m:t>
                      </m:r>
                      <m:r>
                        <a:rPr lang="en-NZ" sz="1400" b="1" i="1" dirty="0" smtClean="0">
                          <a:latin typeface="Cambria Math" panose="02040503050406030204" pitchFamily="18" charset="0"/>
                          <a:ea typeface="Cambria Math" panose="02040503050406030204" pitchFamily="18" charset="0"/>
                        </a:rPr>
                        <m:t>𝑿</m:t>
                      </m:r>
                      <m:r>
                        <a:rPr lang="mi-NZ" sz="1400" b="1" i="1" dirty="0" smtClean="0">
                          <a:latin typeface="Cambria Math" panose="02040503050406030204" pitchFamily="18" charset="0"/>
                          <a:ea typeface="Cambria Math" panose="02040503050406030204" pitchFamily="18" charset="0"/>
                        </a:rPr>
                        <m:t>+</m:t>
                      </m:r>
                      <m:r>
                        <a:rPr lang="mi-NZ" sz="1400" b="1" i="1" dirty="0" smtClean="0">
                          <a:latin typeface="Cambria Math" panose="02040503050406030204" pitchFamily="18" charset="0"/>
                          <a:ea typeface="Cambria Math" panose="02040503050406030204" pitchFamily="18" charset="0"/>
                        </a:rPr>
                        <m:t>𝒄</m:t>
                      </m:r>
                    </m:oMath>
                  </m:oMathPara>
                </a14:m>
                <a:endParaRPr lang="mi-NZ" sz="1400" b="1" i="1">
                  <a:latin typeface="Cambria Math" panose="02040503050406030204" pitchFamily="18" charset="0"/>
                  <a:ea typeface="Cambria Math" panose="020405030504060302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NZ" sz="1400" b="1" i="1">
                          <a:latin typeface="Cambria Math" panose="02040503050406030204" pitchFamily="18" charset="0"/>
                          <a:ea typeface="Cambria Math" panose="02040503050406030204" pitchFamily="18" charset="0"/>
                        </a:rPr>
                        <m:t>𝒎</m:t>
                      </m:r>
                      <m:r>
                        <a:rPr lang="en-NZ" sz="1400" b="1" i="1">
                          <a:latin typeface="Cambria Math" panose="02040503050406030204" pitchFamily="18" charset="0"/>
                          <a:ea typeface="Cambria Math" panose="02040503050406030204" pitchFamily="18" charset="0"/>
                        </a:rPr>
                        <m:t>=</m:t>
                      </m:r>
                      <m:rad>
                        <m:radPr>
                          <m:degHide m:val="on"/>
                          <m:ctrlPr>
                            <a:rPr lang="en-NZ" sz="1400" b="1" i="1">
                              <a:latin typeface="Cambria Math" panose="02040503050406030204" pitchFamily="18" charset="0"/>
                              <a:ea typeface="Cambria Math" panose="02040503050406030204" pitchFamily="18" charset="0"/>
                            </a:rPr>
                          </m:ctrlPr>
                        </m:radPr>
                        <m:deg/>
                        <m:e>
                          <m:f>
                            <m:fPr>
                              <m:ctrlPr>
                                <a:rPr lang="en-NZ" sz="1400" b="1" i="1">
                                  <a:latin typeface="Cambria Math" panose="02040503050406030204" pitchFamily="18" charset="0"/>
                                  <a:ea typeface="Cambria Math" panose="02040503050406030204" pitchFamily="18" charset="0"/>
                                </a:rPr>
                              </m:ctrlPr>
                            </m:fPr>
                            <m:num>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𝜶</m:t>
                                  </m:r>
                                </m:e>
                                <m:sub>
                                  <m:r>
                                    <a:rPr lang="en-NZ" sz="1400" b="1" i="1" smtClean="0">
                                      <a:latin typeface="Cambria Math" panose="02040503050406030204" pitchFamily="18" charset="0"/>
                                      <a:ea typeface="Cambria Math" panose="02040503050406030204" pitchFamily="18" charset="0"/>
                                    </a:rPr>
                                    <m:t>𝒕𝒂𝒓𝒈𝒆𝒕</m:t>
                                  </m:r>
                                </m:sub>
                              </m:sSub>
                              <m:sSup>
                                <m:sSupPr>
                                  <m:ctrlPr>
                                    <a:rPr lang="en-NZ" sz="1400" b="1" i="1">
                                      <a:latin typeface="Cambria Math" panose="02040503050406030204" pitchFamily="18" charset="0"/>
                                      <a:ea typeface="Cambria Math" panose="02040503050406030204" pitchFamily="18" charset="0"/>
                                    </a:rPr>
                                  </m:ctrlPr>
                                </m:sSupPr>
                                <m:e>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𝜷</m:t>
                                      </m:r>
                                    </m:e>
                                    <m:sub>
                                      <m:r>
                                        <a:rPr lang="en-NZ" sz="1400" b="1" i="1" smtClean="0">
                                          <a:latin typeface="Cambria Math" panose="02040503050406030204" pitchFamily="18" charset="0"/>
                                          <a:ea typeface="Cambria Math" panose="02040503050406030204" pitchFamily="18" charset="0"/>
                                        </a:rPr>
                                        <m:t>𝒐𝒃𝒔𝒆𝒓𝒗𝒆𝒅</m:t>
                                      </m:r>
                                    </m:sub>
                                  </m:sSub>
                                </m:e>
                                <m:sup>
                                  <m:r>
                                    <a:rPr lang="en-NZ" sz="1400" b="1" i="1">
                                      <a:latin typeface="Cambria Math" panose="02040503050406030204" pitchFamily="18" charset="0"/>
                                      <a:ea typeface="Cambria Math" panose="02040503050406030204" pitchFamily="18" charset="0"/>
                                    </a:rPr>
                                    <m:t>𝟐</m:t>
                                  </m:r>
                                </m:sup>
                              </m:sSup>
                            </m:num>
                            <m:den>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𝜶</m:t>
                                  </m:r>
                                </m:e>
                                <m:sub>
                                  <m:r>
                                    <a:rPr lang="en-NZ" sz="1400" b="1" i="1" smtClean="0">
                                      <a:latin typeface="Cambria Math" panose="02040503050406030204" pitchFamily="18" charset="0"/>
                                      <a:ea typeface="Cambria Math" panose="02040503050406030204" pitchFamily="18" charset="0"/>
                                    </a:rPr>
                                    <m:t>𝒐𝒃𝒔𝒆𝒓𝒗𝒆𝒅</m:t>
                                  </m:r>
                                </m:sub>
                              </m:sSub>
                              <m:sSup>
                                <m:sSupPr>
                                  <m:ctrlPr>
                                    <a:rPr lang="en-NZ" sz="1400" b="1" i="1">
                                      <a:latin typeface="Cambria Math" panose="02040503050406030204" pitchFamily="18" charset="0"/>
                                      <a:ea typeface="Cambria Math" panose="02040503050406030204" pitchFamily="18" charset="0"/>
                                    </a:rPr>
                                  </m:ctrlPr>
                                </m:sSupPr>
                                <m:e>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𝜷</m:t>
                                      </m:r>
                                    </m:e>
                                    <m:sub>
                                      <m:r>
                                        <a:rPr lang="en-NZ" sz="1400" b="1" i="1" smtClean="0">
                                          <a:latin typeface="Cambria Math" panose="02040503050406030204" pitchFamily="18" charset="0"/>
                                          <a:ea typeface="Cambria Math" panose="02040503050406030204" pitchFamily="18" charset="0"/>
                                        </a:rPr>
                                        <m:t>𝒕𝒂𝒓𝒈𝒆𝒕</m:t>
                                      </m:r>
                                    </m:sub>
                                  </m:sSub>
                                </m:e>
                                <m:sup>
                                  <m:r>
                                    <a:rPr lang="en-NZ" sz="1400" b="1" i="1">
                                      <a:latin typeface="Cambria Math" panose="02040503050406030204" pitchFamily="18" charset="0"/>
                                      <a:ea typeface="Cambria Math" panose="02040503050406030204" pitchFamily="18" charset="0"/>
                                    </a:rPr>
                                    <m:t>𝟐</m:t>
                                  </m:r>
                                </m:sup>
                              </m:sSup>
                            </m:den>
                          </m:f>
                        </m:e>
                      </m:rad>
                    </m:oMath>
                  </m:oMathPara>
                </a14:m>
                <a:endParaRPr lang="en-NZ" sz="1400" i="1"/>
              </a:p>
              <a:p>
                <a:pPr algn="ctr">
                  <a:lnSpc>
                    <a:spcPct val="150000"/>
                  </a:lnSpc>
                </a:pPr>
                <a14:m>
                  <m:oMathPara xmlns:m="http://schemas.openxmlformats.org/officeDocument/2006/math">
                    <m:oMathParaPr>
                      <m:jc m:val="centerGroup"/>
                    </m:oMathParaPr>
                    <m:oMath xmlns:m="http://schemas.openxmlformats.org/officeDocument/2006/math">
                      <m:r>
                        <a:rPr lang="en-NZ" sz="1400" b="1" i="1">
                          <a:latin typeface="Cambria Math" panose="02040503050406030204" pitchFamily="18" charset="0"/>
                          <a:ea typeface="Cambria Math" panose="02040503050406030204" pitchFamily="18" charset="0"/>
                        </a:rPr>
                        <m:t>𝒄</m:t>
                      </m:r>
                      <m:r>
                        <a:rPr lang="en-NZ" sz="1400" b="1" i="1">
                          <a:latin typeface="Cambria Math" panose="02040503050406030204" pitchFamily="18" charset="0"/>
                          <a:ea typeface="Cambria Math" panose="02040503050406030204" pitchFamily="18" charset="0"/>
                        </a:rPr>
                        <m:t> =</m:t>
                      </m:r>
                      <m:f>
                        <m:fPr>
                          <m:ctrlPr>
                            <a:rPr lang="en-NZ" sz="1400" b="1" i="1">
                              <a:latin typeface="Cambria Math" panose="02040503050406030204" pitchFamily="18" charset="0"/>
                              <a:ea typeface="Cambria Math" panose="02040503050406030204" pitchFamily="18" charset="0"/>
                            </a:rPr>
                          </m:ctrlPr>
                        </m:fPr>
                        <m:num>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𝜶</m:t>
                              </m:r>
                            </m:e>
                            <m:sub>
                              <m:r>
                                <a:rPr lang="en-NZ" sz="1400" b="1" i="1" smtClean="0">
                                  <a:latin typeface="Cambria Math" panose="02040503050406030204" pitchFamily="18" charset="0"/>
                                  <a:ea typeface="Cambria Math" panose="02040503050406030204" pitchFamily="18" charset="0"/>
                                </a:rPr>
                                <m:t>𝒕𝒂𝒓𝒈𝒆𝒕</m:t>
                              </m:r>
                            </m:sub>
                          </m:sSub>
                        </m:num>
                        <m:den>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𝜷</m:t>
                              </m:r>
                            </m:e>
                            <m:sub>
                              <m:r>
                                <a:rPr lang="en-NZ" sz="1400" b="1" i="1" smtClean="0">
                                  <a:latin typeface="Cambria Math" panose="02040503050406030204" pitchFamily="18" charset="0"/>
                                  <a:ea typeface="Cambria Math" panose="02040503050406030204" pitchFamily="18" charset="0"/>
                                </a:rPr>
                                <m:t>𝒕𝒂𝒓𝒈𝒆𝒕</m:t>
                              </m:r>
                            </m:sub>
                          </m:sSub>
                        </m:den>
                      </m:f>
                      <m:r>
                        <a:rPr lang="en-NZ" sz="1400" b="1" i="1">
                          <a:latin typeface="Cambria Math" panose="02040503050406030204" pitchFamily="18" charset="0"/>
                          <a:ea typeface="Cambria Math" panose="02040503050406030204" pitchFamily="18" charset="0"/>
                        </a:rPr>
                        <m:t>−</m:t>
                      </m:r>
                      <m:r>
                        <a:rPr lang="en-NZ" sz="1400" b="1" i="1">
                          <a:latin typeface="Cambria Math" panose="02040503050406030204" pitchFamily="18" charset="0"/>
                          <a:ea typeface="Cambria Math" panose="02040503050406030204" pitchFamily="18" charset="0"/>
                        </a:rPr>
                        <m:t>𝒎</m:t>
                      </m:r>
                      <m:f>
                        <m:fPr>
                          <m:ctrlPr>
                            <a:rPr lang="en-NZ" sz="1400" b="1" i="1">
                              <a:latin typeface="Cambria Math" panose="02040503050406030204" pitchFamily="18" charset="0"/>
                              <a:ea typeface="Cambria Math" panose="02040503050406030204" pitchFamily="18" charset="0"/>
                            </a:rPr>
                          </m:ctrlPr>
                        </m:fPr>
                        <m:num>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𝜶</m:t>
                              </m:r>
                            </m:e>
                            <m:sub>
                              <m:r>
                                <a:rPr lang="en-NZ" sz="1400" b="1" i="1" smtClean="0">
                                  <a:latin typeface="Cambria Math" panose="02040503050406030204" pitchFamily="18" charset="0"/>
                                  <a:ea typeface="Cambria Math" panose="02040503050406030204" pitchFamily="18" charset="0"/>
                                </a:rPr>
                                <m:t>𝒐𝒃𝒔𝒆𝒓𝒗𝒆𝒅</m:t>
                              </m:r>
                            </m:sub>
                          </m:sSub>
                        </m:num>
                        <m:den>
                          <m:sSub>
                            <m:sSubPr>
                              <m:ctrlPr>
                                <a:rPr lang="en-NZ" sz="1400" b="1" i="1">
                                  <a:latin typeface="Cambria Math" panose="02040503050406030204" pitchFamily="18" charset="0"/>
                                  <a:ea typeface="Cambria Math" panose="02040503050406030204" pitchFamily="18" charset="0"/>
                                </a:rPr>
                              </m:ctrlPr>
                            </m:sSubPr>
                            <m:e>
                              <m:r>
                                <a:rPr lang="en-NZ" sz="1400" b="1" i="1">
                                  <a:latin typeface="Cambria Math" panose="02040503050406030204" pitchFamily="18" charset="0"/>
                                  <a:ea typeface="Cambria Math" panose="02040503050406030204" pitchFamily="18" charset="0"/>
                                </a:rPr>
                                <m:t>𝜷</m:t>
                              </m:r>
                            </m:e>
                            <m:sub>
                              <m:r>
                                <a:rPr lang="en-NZ" sz="1400" b="1" i="1" smtClean="0">
                                  <a:latin typeface="Cambria Math" panose="02040503050406030204" pitchFamily="18" charset="0"/>
                                  <a:ea typeface="Cambria Math" panose="02040503050406030204" pitchFamily="18" charset="0"/>
                                </a:rPr>
                                <m:t>𝒐𝒃𝒔𝒆𝒓𝒗𝒆𝒅</m:t>
                              </m:r>
                            </m:sub>
                          </m:sSub>
                        </m:den>
                      </m:f>
                    </m:oMath>
                  </m:oMathPara>
                </a14:m>
                <a:endParaRPr lang="en-NZ" sz="1400" b="1">
                  <a:latin typeface="Cambria Math" panose="02040503050406030204" pitchFamily="18" charset="0"/>
                  <a:ea typeface="Cambria Math" panose="02040503050406030204" pitchFamily="18" charset="0"/>
                </a:endParaRPr>
              </a:p>
            </p:txBody>
          </p:sp>
        </mc:Choice>
        <mc:Fallback xmlns="">
          <p:sp>
            <p:nvSpPr>
              <p:cNvPr id="13" name="TextBox 12">
                <a:extLst>
                  <a:ext uri="{FF2B5EF4-FFF2-40B4-BE49-F238E27FC236}">
                    <a16:creationId xmlns:a16="http://schemas.microsoft.com/office/drawing/2014/main" id="{A7EF77FF-1DF5-B93D-3712-DE12E909BCB5}"/>
                  </a:ext>
                </a:extLst>
              </p:cNvPr>
              <p:cNvSpPr txBox="1">
                <a:spLocks noRot="1" noChangeAspect="1" noMove="1" noResize="1" noEditPoints="1" noAdjustHandles="1" noChangeArrowheads="1" noChangeShapeType="1" noTextEdit="1"/>
              </p:cNvSpPr>
              <p:nvPr/>
            </p:nvSpPr>
            <p:spPr>
              <a:xfrm>
                <a:off x="4765957" y="3401378"/>
                <a:ext cx="2656084" cy="2427652"/>
              </a:xfrm>
              <a:prstGeom prst="rect">
                <a:avLst/>
              </a:prstGeom>
              <a:blipFill>
                <a:blip r:embed="rId8"/>
                <a:stretch>
                  <a:fillRect/>
                </a:stretch>
              </a:blipFill>
              <a:ln w="19050"/>
            </p:spPr>
            <p:txBody>
              <a:bodyPr/>
              <a:lstStyle/>
              <a:p>
                <a:r>
                  <a:rPr lang="en-US">
                    <a:noFill/>
                  </a:rPr>
                  <a:t> </a:t>
                </a:r>
              </a:p>
            </p:txBody>
          </p:sp>
        </mc:Fallback>
      </mc:AlternateContent>
    </p:spTree>
    <p:extLst>
      <p:ext uri="{BB962C8B-B14F-4D97-AF65-F5344CB8AC3E}">
        <p14:creationId xmlns:p14="http://schemas.microsoft.com/office/powerpoint/2010/main" val="1559522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picture containing text, clipart&#10;&#10;Description automatically generated" hidden="1">
            <a:extLst>
              <a:ext uri="{FF2B5EF4-FFF2-40B4-BE49-F238E27FC236}">
                <a16:creationId xmlns:a16="http://schemas.microsoft.com/office/drawing/2014/main" id="{64A93068-867C-1099-6130-D26A7FEC4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6" name="Rectangle 5">
            <a:extLst>
              <a:ext uri="{FF2B5EF4-FFF2-40B4-BE49-F238E27FC236}">
                <a16:creationId xmlns:a16="http://schemas.microsoft.com/office/drawing/2014/main" id="{FB66B3AD-85CB-8559-D088-CBD186D41DF9}"/>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90959E9B-9CFC-3F1D-6AE9-D63BF8CF6A1A}"/>
              </a:ext>
            </a:extLst>
          </p:cNvPr>
          <p:cNvSpPr>
            <a:spLocks noGrp="1"/>
          </p:cNvSpPr>
          <p:nvPr>
            <p:ph type="title"/>
          </p:nvPr>
        </p:nvSpPr>
        <p:spPr>
          <a:xfrm>
            <a:off x="2043863" y="4800600"/>
            <a:ext cx="8104273" cy="566738"/>
          </a:xfrm>
        </p:spPr>
        <p:txBody>
          <a:bodyPr/>
          <a:lstStyle/>
          <a:p>
            <a:r>
              <a:rPr lang="en-NZ" sz="1800"/>
              <a:t>The Four Types of Drought</a:t>
            </a:r>
          </a:p>
        </p:txBody>
      </p:sp>
      <p:sp>
        <p:nvSpPr>
          <p:cNvPr id="4" name="Text Placeholder 3">
            <a:extLst>
              <a:ext uri="{FF2B5EF4-FFF2-40B4-BE49-F238E27FC236}">
                <a16:creationId xmlns:a16="http://schemas.microsoft.com/office/drawing/2014/main" id="{D9FEA8A9-44C5-46F1-A988-CD32CA556D71}"/>
              </a:ext>
            </a:extLst>
          </p:cNvPr>
          <p:cNvSpPr>
            <a:spLocks noGrp="1"/>
          </p:cNvSpPr>
          <p:nvPr>
            <p:ph type="body" sz="half" idx="2"/>
          </p:nvPr>
        </p:nvSpPr>
        <p:spPr>
          <a:xfrm>
            <a:off x="2043863" y="5367338"/>
            <a:ext cx="8104273" cy="804862"/>
          </a:xfrm>
        </p:spPr>
        <p:txBody>
          <a:bodyPr>
            <a:normAutofit/>
          </a:bodyPr>
          <a:lstStyle/>
          <a:p>
            <a:r>
              <a:rPr lang="en-NZ" dirty="0"/>
              <a:t>Diagram adapted from </a:t>
            </a:r>
            <a:r>
              <a:rPr lang="fr-FR" dirty="0" err="1"/>
              <a:t>Crocetti</a:t>
            </a:r>
            <a:r>
              <a:rPr lang="fr-FR" dirty="0"/>
              <a:t>, L., </a:t>
            </a:r>
            <a:r>
              <a:rPr lang="fr-FR" i="1" dirty="0"/>
              <a:t>et al. </a:t>
            </a:r>
            <a:r>
              <a:rPr lang="fr-FR" dirty="0"/>
              <a:t>(2020). </a:t>
            </a:r>
            <a:r>
              <a:rPr lang="fr-FR" dirty="0" err="1"/>
              <a:t>Earth</a:t>
            </a:r>
            <a:r>
              <a:rPr lang="fr-FR" dirty="0"/>
              <a:t> Observation for agricultural </a:t>
            </a:r>
            <a:r>
              <a:rPr lang="fr-FR" dirty="0" err="1"/>
              <a:t>drought</a:t>
            </a:r>
            <a:r>
              <a:rPr lang="fr-FR" dirty="0"/>
              <a:t> monitoring in the </a:t>
            </a:r>
            <a:r>
              <a:rPr lang="fr-FR" dirty="0" err="1"/>
              <a:t>Pannonian</a:t>
            </a:r>
            <a:r>
              <a:rPr lang="fr-FR" dirty="0"/>
              <a:t> Basin (</a:t>
            </a:r>
            <a:r>
              <a:rPr lang="fr-FR" dirty="0" err="1"/>
              <a:t>southeastern</a:t>
            </a:r>
            <a:r>
              <a:rPr lang="fr-FR" dirty="0"/>
              <a:t> Europe): </a:t>
            </a:r>
            <a:r>
              <a:rPr lang="fr-FR" dirty="0" err="1"/>
              <a:t>current</a:t>
            </a:r>
            <a:r>
              <a:rPr lang="fr-FR" dirty="0"/>
              <a:t> state and future directions. </a:t>
            </a:r>
            <a:r>
              <a:rPr lang="fr-FR" dirty="0" err="1"/>
              <a:t>Regional</a:t>
            </a:r>
            <a:r>
              <a:rPr lang="fr-FR" dirty="0"/>
              <a:t> Environmental Change. 20. 123.</a:t>
            </a:r>
            <a:endParaRPr lang="en-NZ" dirty="0"/>
          </a:p>
        </p:txBody>
      </p:sp>
      <p:grpSp>
        <p:nvGrpSpPr>
          <p:cNvPr id="36" name="Group 35">
            <a:extLst>
              <a:ext uri="{FF2B5EF4-FFF2-40B4-BE49-F238E27FC236}">
                <a16:creationId xmlns:a16="http://schemas.microsoft.com/office/drawing/2014/main" id="{0DCD0223-C575-C8CC-40D4-FA0DD898D80B}"/>
              </a:ext>
            </a:extLst>
          </p:cNvPr>
          <p:cNvGrpSpPr/>
          <p:nvPr/>
        </p:nvGrpSpPr>
        <p:grpSpPr>
          <a:xfrm>
            <a:off x="2043864" y="885826"/>
            <a:ext cx="8104273" cy="3962399"/>
            <a:chOff x="1895475" y="885826"/>
            <a:chExt cx="8104273" cy="3962399"/>
          </a:xfrm>
        </p:grpSpPr>
        <p:sp>
          <p:nvSpPr>
            <p:cNvPr id="35" name="Rectangle 34">
              <a:extLst>
                <a:ext uri="{FF2B5EF4-FFF2-40B4-BE49-F238E27FC236}">
                  <a16:creationId xmlns:a16="http://schemas.microsoft.com/office/drawing/2014/main" id="{485C5399-2125-C215-E5B4-888A65F3BBA0}"/>
                </a:ext>
              </a:extLst>
            </p:cNvPr>
            <p:cNvSpPr/>
            <p:nvPr/>
          </p:nvSpPr>
          <p:spPr>
            <a:xfrm>
              <a:off x="1895475" y="885826"/>
              <a:ext cx="8104273" cy="39623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33" name="Group 32">
              <a:extLst>
                <a:ext uri="{FF2B5EF4-FFF2-40B4-BE49-F238E27FC236}">
                  <a16:creationId xmlns:a16="http://schemas.microsoft.com/office/drawing/2014/main" id="{45C01C51-95DA-1A37-AA48-5476CDD6AA1A}"/>
                </a:ext>
              </a:extLst>
            </p:cNvPr>
            <p:cNvGrpSpPr/>
            <p:nvPr/>
          </p:nvGrpSpPr>
          <p:grpSpPr>
            <a:xfrm>
              <a:off x="2116050" y="1070607"/>
              <a:ext cx="7671900" cy="3777618"/>
              <a:chOff x="3457172" y="1390091"/>
              <a:chExt cx="7671900" cy="3777618"/>
            </a:xfrm>
          </p:grpSpPr>
          <p:grpSp>
            <p:nvGrpSpPr>
              <p:cNvPr id="32" name="Group 31">
                <a:extLst>
                  <a:ext uri="{FF2B5EF4-FFF2-40B4-BE49-F238E27FC236}">
                    <a16:creationId xmlns:a16="http://schemas.microsoft.com/office/drawing/2014/main" id="{D94D13D4-A93E-AD47-A6D2-C8FB6FEECC8F}"/>
                  </a:ext>
                </a:extLst>
              </p:cNvPr>
              <p:cNvGrpSpPr/>
              <p:nvPr/>
            </p:nvGrpSpPr>
            <p:grpSpPr>
              <a:xfrm>
                <a:off x="3457172" y="1390091"/>
                <a:ext cx="6247745" cy="1633881"/>
                <a:chOff x="3457172" y="1390091"/>
                <a:chExt cx="6247745" cy="1633881"/>
              </a:xfrm>
            </p:grpSpPr>
            <p:sp>
              <p:nvSpPr>
                <p:cNvPr id="17" name="Arrow: Right 16">
                  <a:extLst>
                    <a:ext uri="{FF2B5EF4-FFF2-40B4-BE49-F238E27FC236}">
                      <a16:creationId xmlns:a16="http://schemas.microsoft.com/office/drawing/2014/main" id="{191C8859-803D-A935-DA7F-4FAF45EEF546}"/>
                    </a:ext>
                  </a:extLst>
                </p:cNvPr>
                <p:cNvSpPr/>
                <p:nvPr/>
              </p:nvSpPr>
              <p:spPr>
                <a:xfrm>
                  <a:off x="3457172" y="1390091"/>
                  <a:ext cx="6247744" cy="807811"/>
                </a:xfrm>
                <a:prstGeom prst="rightArrow">
                  <a:avLst/>
                </a:prstGeom>
                <a:ln>
                  <a:solidFill>
                    <a:srgbClr val="B75809"/>
                  </a:solidFill>
                </a:ln>
              </p:spPr>
              <p:style>
                <a:lnRef idx="1">
                  <a:schemeClr val="accent6"/>
                </a:lnRef>
                <a:fillRef idx="2">
                  <a:schemeClr val="accent6"/>
                </a:fillRef>
                <a:effectRef idx="1">
                  <a:schemeClr val="accent6"/>
                </a:effectRef>
                <a:fontRef idx="minor">
                  <a:schemeClr val="dk1"/>
                </a:fontRef>
              </p:style>
              <p:txBody>
                <a:bodyPr rtlCol="0" anchor="ctr"/>
                <a:lstStyle/>
                <a:p>
                  <a:r>
                    <a:rPr lang="en-NZ" sz="1600" b="1"/>
                    <a:t>Meteorological Drought</a:t>
                  </a:r>
                </a:p>
              </p:txBody>
            </p:sp>
            <p:sp>
              <p:nvSpPr>
                <p:cNvPr id="18" name="Arrow: Right 17">
                  <a:extLst>
                    <a:ext uri="{FF2B5EF4-FFF2-40B4-BE49-F238E27FC236}">
                      <a16:creationId xmlns:a16="http://schemas.microsoft.com/office/drawing/2014/main" id="{E61DFCAA-BE2B-4100-CD8E-18A081E9BFEE}"/>
                    </a:ext>
                  </a:extLst>
                </p:cNvPr>
                <p:cNvSpPr/>
                <p:nvPr/>
              </p:nvSpPr>
              <p:spPr>
                <a:xfrm>
                  <a:off x="5407868" y="1803126"/>
                  <a:ext cx="4297047" cy="807811"/>
                </a:xfrm>
                <a:prstGeom prst="rightArrow">
                  <a:avLst/>
                </a:prstGeom>
                <a:ln>
                  <a:solidFill>
                    <a:srgbClr val="B75809"/>
                  </a:solidFill>
                </a:ln>
              </p:spPr>
              <p:style>
                <a:lnRef idx="1">
                  <a:schemeClr val="accent6"/>
                </a:lnRef>
                <a:fillRef idx="2">
                  <a:schemeClr val="accent6"/>
                </a:fillRef>
                <a:effectRef idx="1">
                  <a:schemeClr val="accent6"/>
                </a:effectRef>
                <a:fontRef idx="minor">
                  <a:schemeClr val="dk1"/>
                </a:fontRef>
              </p:style>
              <p:txBody>
                <a:bodyPr rtlCol="0" anchor="ctr"/>
                <a:lstStyle/>
                <a:p>
                  <a:r>
                    <a:rPr lang="en-NZ" sz="1600" b="1"/>
                    <a:t>Agricultural Drought</a:t>
                  </a:r>
                </a:p>
              </p:txBody>
            </p:sp>
            <p:sp>
              <p:nvSpPr>
                <p:cNvPr id="19" name="Arrow: Right 18">
                  <a:extLst>
                    <a:ext uri="{FF2B5EF4-FFF2-40B4-BE49-F238E27FC236}">
                      <a16:creationId xmlns:a16="http://schemas.microsoft.com/office/drawing/2014/main" id="{248C0AC1-E819-3264-CADE-F6BA72A8B689}"/>
                    </a:ext>
                  </a:extLst>
                </p:cNvPr>
                <p:cNvSpPr/>
                <p:nvPr/>
              </p:nvSpPr>
              <p:spPr>
                <a:xfrm>
                  <a:off x="7358567" y="2216161"/>
                  <a:ext cx="2346350" cy="807811"/>
                </a:xfrm>
                <a:prstGeom prst="rightArrow">
                  <a:avLst/>
                </a:prstGeom>
                <a:ln>
                  <a:solidFill>
                    <a:srgbClr val="B75809"/>
                  </a:solidFill>
                </a:ln>
              </p:spPr>
              <p:style>
                <a:lnRef idx="1">
                  <a:schemeClr val="accent6"/>
                </a:lnRef>
                <a:fillRef idx="2">
                  <a:schemeClr val="accent6"/>
                </a:fillRef>
                <a:effectRef idx="1">
                  <a:schemeClr val="accent6"/>
                </a:effectRef>
                <a:fontRef idx="minor">
                  <a:schemeClr val="dk1"/>
                </a:fontRef>
              </p:style>
              <p:txBody>
                <a:bodyPr rtlCol="0" anchor="ctr"/>
                <a:lstStyle/>
                <a:p>
                  <a:r>
                    <a:rPr lang="en-NZ" sz="1600" b="1"/>
                    <a:t>Hydrological Drought</a:t>
                  </a:r>
                </a:p>
              </p:txBody>
            </p:sp>
          </p:grpSp>
          <p:grpSp>
            <p:nvGrpSpPr>
              <p:cNvPr id="25" name="Group 24">
                <a:extLst>
                  <a:ext uri="{FF2B5EF4-FFF2-40B4-BE49-F238E27FC236}">
                    <a16:creationId xmlns:a16="http://schemas.microsoft.com/office/drawing/2014/main" id="{5C77744E-3C97-A30E-9983-F4C2007B2762}"/>
                  </a:ext>
                </a:extLst>
              </p:cNvPr>
              <p:cNvGrpSpPr/>
              <p:nvPr/>
            </p:nvGrpSpPr>
            <p:grpSpPr>
              <a:xfrm>
                <a:off x="3457172" y="4789711"/>
                <a:ext cx="6248852" cy="377998"/>
                <a:chOff x="3457172" y="4789711"/>
                <a:chExt cx="6248852" cy="377998"/>
              </a:xfrm>
            </p:grpSpPr>
            <p:cxnSp>
              <p:nvCxnSpPr>
                <p:cNvPr id="22" name="Straight Arrow Connector 21">
                  <a:extLst>
                    <a:ext uri="{FF2B5EF4-FFF2-40B4-BE49-F238E27FC236}">
                      <a16:creationId xmlns:a16="http://schemas.microsoft.com/office/drawing/2014/main" id="{3017B062-7961-FD4D-A265-CB18BDB1ACB8}"/>
                    </a:ext>
                  </a:extLst>
                </p:cNvPr>
                <p:cNvCxnSpPr>
                  <a:cxnSpLocks/>
                </p:cNvCxnSpPr>
                <p:nvPr/>
              </p:nvCxnSpPr>
              <p:spPr>
                <a:xfrm>
                  <a:off x="3457172" y="4789711"/>
                  <a:ext cx="6248852"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09626F2-9754-D365-D15B-11A5FDE65A5B}"/>
                    </a:ext>
                  </a:extLst>
                </p:cNvPr>
                <p:cNvSpPr txBox="1"/>
                <p:nvPr/>
              </p:nvSpPr>
              <p:spPr>
                <a:xfrm>
                  <a:off x="5137881" y="4798377"/>
                  <a:ext cx="2220686" cy="369332"/>
                </a:xfrm>
                <a:prstGeom prst="rect">
                  <a:avLst/>
                </a:prstGeom>
                <a:noFill/>
              </p:spPr>
              <p:txBody>
                <a:bodyPr wrap="square" rtlCol="0">
                  <a:spAutoFit/>
                </a:bodyPr>
                <a:lstStyle/>
                <a:p>
                  <a:pPr algn="ctr"/>
                  <a:r>
                    <a:rPr lang="en-NZ"/>
                    <a:t>Duration of Drought</a:t>
                  </a:r>
                </a:p>
              </p:txBody>
            </p:sp>
          </p:grpSp>
          <p:sp>
            <p:nvSpPr>
              <p:cNvPr id="26" name="Rectangle 25">
                <a:extLst>
                  <a:ext uri="{FF2B5EF4-FFF2-40B4-BE49-F238E27FC236}">
                    <a16:creationId xmlns:a16="http://schemas.microsoft.com/office/drawing/2014/main" id="{B076ED23-27D4-66F1-3007-7BCCE15B84B0}"/>
                  </a:ext>
                </a:extLst>
              </p:cNvPr>
              <p:cNvSpPr/>
              <p:nvPr/>
            </p:nvSpPr>
            <p:spPr>
              <a:xfrm>
                <a:off x="9797072" y="1632702"/>
                <a:ext cx="1332000" cy="1130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NZ" sz="1600" b="1"/>
                  <a:t>Socio-Economic Drought</a:t>
                </a:r>
              </a:p>
            </p:txBody>
          </p:sp>
          <p:grpSp>
            <p:nvGrpSpPr>
              <p:cNvPr id="31" name="Group 30">
                <a:extLst>
                  <a:ext uri="{FF2B5EF4-FFF2-40B4-BE49-F238E27FC236}">
                    <a16:creationId xmlns:a16="http://schemas.microsoft.com/office/drawing/2014/main" id="{D33BEE54-C135-F365-C3FF-56F8D1A6542C}"/>
                  </a:ext>
                </a:extLst>
              </p:cNvPr>
              <p:cNvGrpSpPr/>
              <p:nvPr/>
            </p:nvGrpSpPr>
            <p:grpSpPr>
              <a:xfrm>
                <a:off x="3457172" y="3177674"/>
                <a:ext cx="5734488" cy="1413120"/>
                <a:chOff x="3457172" y="3177674"/>
                <a:chExt cx="5734488" cy="1413120"/>
              </a:xfrm>
            </p:grpSpPr>
            <p:sp>
              <p:nvSpPr>
                <p:cNvPr id="5" name="Rectangle 4">
                  <a:extLst>
                    <a:ext uri="{FF2B5EF4-FFF2-40B4-BE49-F238E27FC236}">
                      <a16:creationId xmlns:a16="http://schemas.microsoft.com/office/drawing/2014/main" id="{2321BF46-11F9-5144-BF58-BDEE1774762B}"/>
                    </a:ext>
                  </a:extLst>
                </p:cNvPr>
                <p:cNvSpPr/>
                <p:nvPr/>
              </p:nvSpPr>
              <p:spPr>
                <a:xfrm>
                  <a:off x="3457172" y="3177674"/>
                  <a:ext cx="1832399" cy="11303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NZ" sz="1600" b="1"/>
                    <a:t>Precipitation Deficit</a:t>
                  </a:r>
                </a:p>
              </p:txBody>
            </p:sp>
            <p:sp>
              <p:nvSpPr>
                <p:cNvPr id="15" name="Rectangle 14">
                  <a:extLst>
                    <a:ext uri="{FF2B5EF4-FFF2-40B4-BE49-F238E27FC236}">
                      <a16:creationId xmlns:a16="http://schemas.microsoft.com/office/drawing/2014/main" id="{5F64F65B-F55D-585D-F30A-4048561DE7E8}"/>
                    </a:ext>
                  </a:extLst>
                </p:cNvPr>
                <p:cNvSpPr/>
                <p:nvPr/>
              </p:nvSpPr>
              <p:spPr>
                <a:xfrm>
                  <a:off x="5407869" y="3177674"/>
                  <a:ext cx="1832400" cy="1130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NZ" sz="1600" b="1"/>
                    <a:t>Soil Water Deficit</a:t>
                  </a:r>
                </a:p>
              </p:txBody>
            </p:sp>
            <p:sp>
              <p:nvSpPr>
                <p:cNvPr id="16" name="Rectangle 15">
                  <a:extLst>
                    <a:ext uri="{FF2B5EF4-FFF2-40B4-BE49-F238E27FC236}">
                      <a16:creationId xmlns:a16="http://schemas.microsoft.com/office/drawing/2014/main" id="{F4E634C5-D701-0E62-EE19-39A1DC3D1DED}"/>
                    </a:ext>
                  </a:extLst>
                </p:cNvPr>
                <p:cNvSpPr/>
                <p:nvPr/>
              </p:nvSpPr>
              <p:spPr>
                <a:xfrm>
                  <a:off x="7358567" y="3177674"/>
                  <a:ext cx="1833092" cy="11303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NZ" sz="1600" b="1"/>
                    <a:t>Surface and Groundwater Deficit</a:t>
                  </a:r>
                </a:p>
              </p:txBody>
            </p:sp>
            <p:sp>
              <p:nvSpPr>
                <p:cNvPr id="28" name="TextBox 27">
                  <a:extLst>
                    <a:ext uri="{FF2B5EF4-FFF2-40B4-BE49-F238E27FC236}">
                      <a16:creationId xmlns:a16="http://schemas.microsoft.com/office/drawing/2014/main" id="{71C8FAFB-EF83-0900-05ED-1E6F3870EA44}"/>
                    </a:ext>
                  </a:extLst>
                </p:cNvPr>
                <p:cNvSpPr txBox="1"/>
                <p:nvPr/>
              </p:nvSpPr>
              <p:spPr>
                <a:xfrm>
                  <a:off x="3457174" y="4283017"/>
                  <a:ext cx="1832398" cy="307777"/>
                </a:xfrm>
                <a:prstGeom prst="rect">
                  <a:avLst/>
                </a:prstGeom>
                <a:noFill/>
              </p:spPr>
              <p:txBody>
                <a:bodyPr wrap="square" rtlCol="0">
                  <a:spAutoFit/>
                </a:bodyPr>
                <a:lstStyle/>
                <a:p>
                  <a:pPr algn="ctr"/>
                  <a:r>
                    <a:rPr lang="en-NZ" sz="1400"/>
                    <a:t>Shorter-term dryness</a:t>
                  </a:r>
                </a:p>
              </p:txBody>
            </p:sp>
            <p:sp>
              <p:nvSpPr>
                <p:cNvPr id="29" name="TextBox 28">
                  <a:extLst>
                    <a:ext uri="{FF2B5EF4-FFF2-40B4-BE49-F238E27FC236}">
                      <a16:creationId xmlns:a16="http://schemas.microsoft.com/office/drawing/2014/main" id="{5D10DCBF-AB30-04E3-17CB-BF1EF0E28A8D}"/>
                    </a:ext>
                  </a:extLst>
                </p:cNvPr>
                <p:cNvSpPr txBox="1"/>
                <p:nvPr/>
              </p:nvSpPr>
              <p:spPr>
                <a:xfrm>
                  <a:off x="5407870" y="4283017"/>
                  <a:ext cx="1832399" cy="307777"/>
                </a:xfrm>
                <a:prstGeom prst="rect">
                  <a:avLst/>
                </a:prstGeom>
                <a:noFill/>
              </p:spPr>
              <p:txBody>
                <a:bodyPr wrap="square" rtlCol="0">
                  <a:spAutoFit/>
                </a:bodyPr>
                <a:lstStyle/>
                <a:p>
                  <a:pPr algn="ctr"/>
                  <a:r>
                    <a:rPr lang="en-NZ" sz="1400"/>
                    <a:t>Intermediate dryness</a:t>
                  </a:r>
                </a:p>
              </p:txBody>
            </p:sp>
            <p:sp>
              <p:nvSpPr>
                <p:cNvPr id="30" name="TextBox 29">
                  <a:extLst>
                    <a:ext uri="{FF2B5EF4-FFF2-40B4-BE49-F238E27FC236}">
                      <a16:creationId xmlns:a16="http://schemas.microsoft.com/office/drawing/2014/main" id="{47EAFDB5-311B-A7A4-0F77-D451695CCC67}"/>
                    </a:ext>
                  </a:extLst>
                </p:cNvPr>
                <p:cNvSpPr txBox="1"/>
                <p:nvPr/>
              </p:nvSpPr>
              <p:spPr>
                <a:xfrm>
                  <a:off x="7358566" y="4283017"/>
                  <a:ext cx="1833094" cy="307777"/>
                </a:xfrm>
                <a:prstGeom prst="rect">
                  <a:avLst/>
                </a:prstGeom>
                <a:noFill/>
              </p:spPr>
              <p:txBody>
                <a:bodyPr wrap="square" rtlCol="0">
                  <a:spAutoFit/>
                </a:bodyPr>
                <a:lstStyle/>
                <a:p>
                  <a:pPr algn="ctr"/>
                  <a:r>
                    <a:rPr lang="en-NZ" sz="1400"/>
                    <a:t>Longer-term dryness</a:t>
                  </a:r>
                </a:p>
              </p:txBody>
            </p:sp>
          </p:grpSp>
        </p:grpSp>
      </p:grpSp>
    </p:spTree>
    <p:extLst>
      <p:ext uri="{BB962C8B-B14F-4D97-AF65-F5344CB8AC3E}">
        <p14:creationId xmlns:p14="http://schemas.microsoft.com/office/powerpoint/2010/main" val="357247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clipart&#10;&#10;Description automatically generated" hidden="1">
            <a:extLst>
              <a:ext uri="{FF2B5EF4-FFF2-40B4-BE49-F238E27FC236}">
                <a16:creationId xmlns:a16="http://schemas.microsoft.com/office/drawing/2014/main" id="{BA913DFA-B1E1-8A3C-2F3B-6C74BF3A3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6" name="Rectangle 5">
            <a:extLst>
              <a:ext uri="{FF2B5EF4-FFF2-40B4-BE49-F238E27FC236}">
                <a16:creationId xmlns:a16="http://schemas.microsoft.com/office/drawing/2014/main" id="{08AE342A-3684-D8EA-0B03-F7B19BEA8A58}"/>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8B0193FB-4A73-7B35-FB38-6EC4C110F0E3}"/>
              </a:ext>
            </a:extLst>
          </p:cNvPr>
          <p:cNvSpPr>
            <a:spLocks noGrp="1"/>
          </p:cNvSpPr>
          <p:nvPr>
            <p:ph type="title"/>
          </p:nvPr>
        </p:nvSpPr>
        <p:spPr/>
        <p:txBody>
          <a:bodyPr/>
          <a:lstStyle/>
          <a:p>
            <a:r>
              <a:rPr lang="en-NZ"/>
              <a:t>Context</a:t>
            </a:r>
          </a:p>
        </p:txBody>
      </p:sp>
      <p:sp>
        <p:nvSpPr>
          <p:cNvPr id="3" name="Content Placeholder 2">
            <a:extLst>
              <a:ext uri="{FF2B5EF4-FFF2-40B4-BE49-F238E27FC236}">
                <a16:creationId xmlns:a16="http://schemas.microsoft.com/office/drawing/2014/main" id="{725BB8E0-B284-F91F-9989-35DBED989165}"/>
              </a:ext>
            </a:extLst>
          </p:cNvPr>
          <p:cNvSpPr>
            <a:spLocks noGrp="1"/>
          </p:cNvSpPr>
          <p:nvPr>
            <p:ph idx="1"/>
          </p:nvPr>
        </p:nvSpPr>
        <p:spPr>
          <a:xfrm>
            <a:off x="609600" y="1600204"/>
            <a:ext cx="4425950" cy="4017383"/>
          </a:xfrm>
        </p:spPr>
        <p:txBody>
          <a:bodyPr vert="horz" lIns="91440" tIns="45720" rIns="91440" bIns="45720" rtlCol="0" anchor="t">
            <a:normAutofit/>
          </a:bodyPr>
          <a:lstStyle/>
          <a:p>
            <a:r>
              <a:rPr lang="en-NZ" sz="2400"/>
              <a:t>Lowest cost sustainable provider</a:t>
            </a:r>
          </a:p>
          <a:p>
            <a:r>
              <a:rPr lang="en-NZ" sz="2400">
                <a:cs typeface="Calibri"/>
              </a:rPr>
              <a:t>Climate change is happening</a:t>
            </a:r>
          </a:p>
          <a:p>
            <a:r>
              <a:rPr lang="en-NZ" sz="2400">
                <a:cs typeface="Calibri"/>
              </a:rPr>
              <a:t>Auckland's population is growing</a:t>
            </a:r>
          </a:p>
          <a:p>
            <a:r>
              <a:rPr lang="en-NZ" sz="2400">
                <a:cs typeface="Calibri"/>
              </a:rPr>
              <a:t>Complex water supply system</a:t>
            </a:r>
          </a:p>
          <a:p>
            <a:r>
              <a:rPr lang="en-NZ" sz="2400">
                <a:cs typeface="Calibri"/>
              </a:rPr>
              <a:t>Previous climate change studies limited</a:t>
            </a:r>
          </a:p>
          <a:p>
            <a:r>
              <a:rPr lang="en-NZ" sz="2400">
                <a:cs typeface="Calibri"/>
              </a:rPr>
              <a:t>Partnered with T+T and NIWA</a:t>
            </a:r>
          </a:p>
          <a:p>
            <a:endParaRPr lang="en-NZ" sz="2400">
              <a:cs typeface="Calibri"/>
            </a:endParaRPr>
          </a:p>
        </p:txBody>
      </p:sp>
      <p:sp>
        <p:nvSpPr>
          <p:cNvPr id="5" name="Title 1">
            <a:extLst>
              <a:ext uri="{FF2B5EF4-FFF2-40B4-BE49-F238E27FC236}">
                <a16:creationId xmlns:a16="http://schemas.microsoft.com/office/drawing/2014/main" id="{1EB8D09A-3CA4-107B-D673-C0DB8B38C85E}"/>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WHY?</a:t>
            </a:r>
          </a:p>
        </p:txBody>
      </p:sp>
      <p:pic>
        <p:nvPicPr>
          <p:cNvPr id="11" name="Picture 10">
            <a:extLst>
              <a:ext uri="{FF2B5EF4-FFF2-40B4-BE49-F238E27FC236}">
                <a16:creationId xmlns:a16="http://schemas.microsoft.com/office/drawing/2014/main" id="{1C37FFFA-81F7-F29A-2F56-3776A421A893}"/>
              </a:ext>
            </a:extLst>
          </p:cNvPr>
          <p:cNvPicPr>
            <a:picLocks noChangeAspect="1"/>
          </p:cNvPicPr>
          <p:nvPr/>
        </p:nvPicPr>
        <p:blipFill>
          <a:blip r:embed="rId4"/>
          <a:stretch>
            <a:fillRect/>
          </a:stretch>
        </p:blipFill>
        <p:spPr>
          <a:xfrm>
            <a:off x="5035549" y="1227211"/>
            <a:ext cx="6719885" cy="4380043"/>
          </a:xfrm>
          <a:prstGeom prst="rect">
            <a:avLst/>
          </a:prstGeom>
        </p:spPr>
      </p:pic>
    </p:spTree>
    <p:extLst>
      <p:ext uri="{BB962C8B-B14F-4D97-AF65-F5344CB8AC3E}">
        <p14:creationId xmlns:p14="http://schemas.microsoft.com/office/powerpoint/2010/main" val="2341381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ABFCC6F-1866-73D0-49F1-034DE50DFEEC}"/>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2" name="Content Placeholder 9">
            <a:extLst>
              <a:ext uri="{FF2B5EF4-FFF2-40B4-BE49-F238E27FC236}">
                <a16:creationId xmlns:a16="http://schemas.microsoft.com/office/drawing/2014/main" id="{4CA5FB36-3630-F7CC-0A79-AA7F652B331E}"/>
              </a:ext>
            </a:extLst>
          </p:cNvPr>
          <p:cNvPicPr>
            <a:picLocks noChangeAspect="1"/>
          </p:cNvPicPr>
          <p:nvPr/>
        </p:nvPicPr>
        <p:blipFill>
          <a:blip r:embed="rId3"/>
          <a:stretch>
            <a:fillRect/>
          </a:stretch>
        </p:blipFill>
        <p:spPr>
          <a:xfrm>
            <a:off x="261149" y="1299399"/>
            <a:ext cx="3722956" cy="2699143"/>
          </a:xfrm>
          <a:prstGeom prst="rect">
            <a:avLst/>
          </a:prstGeom>
        </p:spPr>
      </p:pic>
      <p:sp>
        <p:nvSpPr>
          <p:cNvPr id="5" name="Title 1">
            <a:extLst>
              <a:ext uri="{FF2B5EF4-FFF2-40B4-BE49-F238E27FC236}">
                <a16:creationId xmlns:a16="http://schemas.microsoft.com/office/drawing/2014/main" id="{6FE52612-DE7F-0115-2E6D-EC9B237AB9DD}"/>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HOW?</a:t>
            </a:r>
          </a:p>
        </p:txBody>
      </p:sp>
      <p:sp>
        <p:nvSpPr>
          <p:cNvPr id="3" name="Title 1">
            <a:extLst>
              <a:ext uri="{FF2B5EF4-FFF2-40B4-BE49-F238E27FC236}">
                <a16:creationId xmlns:a16="http://schemas.microsoft.com/office/drawing/2014/main" id="{B2BAAD53-59E5-9BD4-98F7-0F6975D59A87}"/>
              </a:ext>
            </a:extLst>
          </p:cNvPr>
          <p:cNvSpPr txBox="1">
            <a:spLocks/>
          </p:cNvSpPr>
          <p:nvPr/>
        </p:nvSpPr>
        <p:spPr>
          <a:xfrm>
            <a:off x="609600" y="274641"/>
            <a:ext cx="10972800" cy="631811"/>
          </a:xfrm>
          <a:prstGeom prst="rect">
            <a:avLst/>
          </a:prstGeom>
        </p:spPr>
        <p:txBody>
          <a:bodyPr vert="horz" lIns="91440" tIns="45720" rIns="91440" bIns="45720" rtlCol="0" anchor="b">
            <a:noAutofit/>
          </a:bodyPr>
          <a:lstStyle>
            <a:lvl1pPr algn="l" defTabSz="914400" rtl="0" eaLnBrk="1" latinLnBrk="0" hangingPunct="1">
              <a:spcBef>
                <a:spcPct val="0"/>
              </a:spcBef>
              <a:buNone/>
              <a:defRPr sz="1500" b="1" kern="1200">
                <a:solidFill>
                  <a:srgbClr val="213D58"/>
                </a:solidFill>
                <a:latin typeface="+mj-lt"/>
                <a:ea typeface="+mj-ea"/>
                <a:cs typeface="+mj-cs"/>
              </a:defRPr>
            </a:lvl1pPr>
          </a:lstStyle>
          <a:p>
            <a:pPr algn="ctr"/>
            <a:r>
              <a:rPr lang="en-NZ" sz="3600" b="0"/>
              <a:t>The Auckland Metropolitan Water Supply</a:t>
            </a:r>
          </a:p>
        </p:txBody>
      </p:sp>
      <p:pic>
        <p:nvPicPr>
          <p:cNvPr id="23" name="Picture 2" descr="Watercare - Waikato River consents">
            <a:extLst>
              <a:ext uri="{FF2B5EF4-FFF2-40B4-BE49-F238E27FC236}">
                <a16:creationId xmlns:a16="http://schemas.microsoft.com/office/drawing/2014/main" id="{E110B677-AFA1-1D49-3BD2-B1098FFC3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645" y="4252685"/>
            <a:ext cx="3643309" cy="22416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alt=&quot; &quot;">
            <a:extLst>
              <a:ext uri="{FF2B5EF4-FFF2-40B4-BE49-F238E27FC236}">
                <a16:creationId xmlns:a16="http://schemas.microsoft.com/office/drawing/2014/main" id="{4BE12844-FD88-B66C-9298-FAC7470154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6408" y="2231376"/>
            <a:ext cx="2802313" cy="1920518"/>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D0EF839-84D7-FCEA-36E0-5E0915A582DB}"/>
              </a:ext>
            </a:extLst>
          </p:cNvPr>
          <p:cNvGrpSpPr/>
          <p:nvPr/>
        </p:nvGrpSpPr>
        <p:grpSpPr>
          <a:xfrm>
            <a:off x="6950620" y="1077574"/>
            <a:ext cx="4848155" cy="5670767"/>
            <a:chOff x="6950620" y="1077574"/>
            <a:chExt cx="4848155" cy="5670767"/>
          </a:xfrm>
        </p:grpSpPr>
        <p:pic>
          <p:nvPicPr>
            <p:cNvPr id="9" name="Content Placeholder 5">
              <a:extLst>
                <a:ext uri="{FF2B5EF4-FFF2-40B4-BE49-F238E27FC236}">
                  <a16:creationId xmlns:a16="http://schemas.microsoft.com/office/drawing/2014/main" id="{3625990A-0832-3DCC-4B8F-9FEF928E5ED0}"/>
                </a:ext>
              </a:extLst>
            </p:cNvPr>
            <p:cNvPicPr>
              <a:picLocks noChangeAspect="1"/>
            </p:cNvPicPr>
            <p:nvPr/>
          </p:nvPicPr>
          <p:blipFill>
            <a:blip r:embed="rId6"/>
            <a:stretch>
              <a:fillRect/>
            </a:stretch>
          </p:blipFill>
          <p:spPr>
            <a:xfrm>
              <a:off x="6950620" y="1077574"/>
              <a:ext cx="4848155" cy="5670767"/>
            </a:xfrm>
            <a:prstGeom prst="rect">
              <a:avLst/>
            </a:prstGeom>
          </p:spPr>
        </p:pic>
        <p:sp>
          <p:nvSpPr>
            <p:cNvPr id="13" name="Callout: Down Arrow 12">
              <a:extLst>
                <a:ext uri="{FF2B5EF4-FFF2-40B4-BE49-F238E27FC236}">
                  <a16:creationId xmlns:a16="http://schemas.microsoft.com/office/drawing/2014/main" id="{B408757D-4A9D-3EB8-899C-43669971E90C}"/>
                </a:ext>
              </a:extLst>
            </p:cNvPr>
            <p:cNvSpPr/>
            <p:nvPr/>
          </p:nvSpPr>
          <p:spPr>
            <a:xfrm>
              <a:off x="10936685" y="3654452"/>
              <a:ext cx="666751" cy="832759"/>
            </a:xfrm>
            <a:prstGeom prst="downArrowCallout">
              <a:avLst>
                <a:gd name="adj1" fmla="val 28283"/>
                <a:gd name="adj2" fmla="val 25000"/>
                <a:gd name="adj3" fmla="val 25000"/>
                <a:gd name="adj4" fmla="val 64977"/>
              </a:avLst>
            </a:prstGeom>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a:t>60%</a:t>
              </a:r>
            </a:p>
          </p:txBody>
        </p:sp>
        <p:sp>
          <p:nvSpPr>
            <p:cNvPr id="15" name="Callout: Up Arrow 14">
              <a:extLst>
                <a:ext uri="{FF2B5EF4-FFF2-40B4-BE49-F238E27FC236}">
                  <a16:creationId xmlns:a16="http://schemas.microsoft.com/office/drawing/2014/main" id="{AF3FBD83-F668-B72D-E329-DEFB79AC14FA}"/>
                </a:ext>
              </a:extLst>
            </p:cNvPr>
            <p:cNvSpPr/>
            <p:nvPr/>
          </p:nvSpPr>
          <p:spPr>
            <a:xfrm>
              <a:off x="7383861" y="4537513"/>
              <a:ext cx="590550" cy="579026"/>
            </a:xfrm>
            <a:prstGeom prst="upArrowCallout">
              <a:avLst>
                <a:gd name="adj1" fmla="val 25000"/>
                <a:gd name="adj2" fmla="val 30757"/>
                <a:gd name="adj3" fmla="val 25000"/>
                <a:gd name="adj4" fmla="val 64977"/>
              </a:avLst>
            </a:prstGeom>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a:t>21%</a:t>
              </a:r>
            </a:p>
          </p:txBody>
        </p:sp>
        <p:sp>
          <p:nvSpPr>
            <p:cNvPr id="16" name="Callout: Right Arrow 15">
              <a:extLst>
                <a:ext uri="{FF2B5EF4-FFF2-40B4-BE49-F238E27FC236}">
                  <a16:creationId xmlns:a16="http://schemas.microsoft.com/office/drawing/2014/main" id="{86154EAC-EC62-F170-9568-198257F6848B}"/>
                </a:ext>
              </a:extLst>
            </p:cNvPr>
            <p:cNvSpPr/>
            <p:nvPr/>
          </p:nvSpPr>
          <p:spPr>
            <a:xfrm>
              <a:off x="9255523" y="6264353"/>
              <a:ext cx="685802" cy="365386"/>
            </a:xfrm>
            <a:prstGeom prst="rightArrowCallout">
              <a:avLst>
                <a:gd name="adj1" fmla="val 25000"/>
                <a:gd name="adj2" fmla="val 28910"/>
                <a:gd name="adj3" fmla="val 31517"/>
                <a:gd name="adj4" fmla="val 69144"/>
              </a:avLst>
            </a:prstGeom>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600" b="1"/>
                <a:t>16%</a:t>
              </a:r>
            </a:p>
          </p:txBody>
        </p:sp>
        <p:sp>
          <p:nvSpPr>
            <p:cNvPr id="8" name="Oval 7">
              <a:extLst>
                <a:ext uri="{FF2B5EF4-FFF2-40B4-BE49-F238E27FC236}">
                  <a16:creationId xmlns:a16="http://schemas.microsoft.com/office/drawing/2014/main" id="{0171DE57-E7D2-FC01-18AB-F0CD6B4D9602}"/>
                </a:ext>
              </a:extLst>
            </p:cNvPr>
            <p:cNvSpPr/>
            <p:nvPr/>
          </p:nvSpPr>
          <p:spPr>
            <a:xfrm>
              <a:off x="9747150" y="5926314"/>
              <a:ext cx="328093" cy="319655"/>
            </a:xfrm>
            <a:prstGeom prst="ellipse">
              <a:avLst/>
            </a:prstGeom>
            <a:noFill/>
            <a:ln w="28575">
              <a:solidFill>
                <a:srgbClr val="D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D144640B-F20C-AC7C-8458-0B9F75712150}"/>
                </a:ext>
              </a:extLst>
            </p:cNvPr>
            <p:cNvSpPr/>
            <p:nvPr/>
          </p:nvSpPr>
          <p:spPr>
            <a:xfrm>
              <a:off x="9869136" y="6037467"/>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a:extLst>
                <a:ext uri="{FF2B5EF4-FFF2-40B4-BE49-F238E27FC236}">
                  <a16:creationId xmlns:a16="http://schemas.microsoft.com/office/drawing/2014/main" id="{5E2FF168-00A7-F396-FC9A-5D772FBFEE5C}"/>
                </a:ext>
              </a:extLst>
            </p:cNvPr>
            <p:cNvSpPr/>
            <p:nvPr/>
          </p:nvSpPr>
          <p:spPr>
            <a:xfrm>
              <a:off x="10157267" y="6470855"/>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40BE8E6D-F0FD-F23A-93C0-1E9B6A4DC029}"/>
                </a:ext>
              </a:extLst>
            </p:cNvPr>
            <p:cNvSpPr/>
            <p:nvPr/>
          </p:nvSpPr>
          <p:spPr>
            <a:xfrm>
              <a:off x="10141622" y="4951618"/>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48E933C5-28F8-923E-311D-38CA1CECA9BE}"/>
                </a:ext>
              </a:extLst>
            </p:cNvPr>
            <p:cNvSpPr/>
            <p:nvPr/>
          </p:nvSpPr>
          <p:spPr>
            <a:xfrm>
              <a:off x="10390738" y="4721163"/>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55482237-C254-74C3-0CBA-27970390EEB2}"/>
                </a:ext>
              </a:extLst>
            </p:cNvPr>
            <p:cNvSpPr/>
            <p:nvPr/>
          </p:nvSpPr>
          <p:spPr>
            <a:xfrm>
              <a:off x="9001922" y="3812413"/>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0EEE62BA-CEC6-59E0-A5A3-6DD48DD2DA82}"/>
                </a:ext>
              </a:extLst>
            </p:cNvPr>
            <p:cNvSpPr/>
            <p:nvPr/>
          </p:nvSpPr>
          <p:spPr>
            <a:xfrm>
              <a:off x="8114974" y="3895692"/>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a:extLst>
                <a:ext uri="{FF2B5EF4-FFF2-40B4-BE49-F238E27FC236}">
                  <a16:creationId xmlns:a16="http://schemas.microsoft.com/office/drawing/2014/main" id="{E33B47C6-E9FC-0745-2760-8BA44FC1908A}"/>
                </a:ext>
              </a:extLst>
            </p:cNvPr>
            <p:cNvSpPr/>
            <p:nvPr/>
          </p:nvSpPr>
          <p:spPr>
            <a:xfrm>
              <a:off x="7625952" y="3543319"/>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a:extLst>
                <a:ext uri="{FF2B5EF4-FFF2-40B4-BE49-F238E27FC236}">
                  <a16:creationId xmlns:a16="http://schemas.microsoft.com/office/drawing/2014/main" id="{72441E3E-6BE0-35F6-FFE7-33B45A704125}"/>
                </a:ext>
              </a:extLst>
            </p:cNvPr>
            <p:cNvSpPr/>
            <p:nvPr/>
          </p:nvSpPr>
          <p:spPr>
            <a:xfrm>
              <a:off x="7670952" y="4276391"/>
              <a:ext cx="90000" cy="9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a:extLst>
                <a:ext uri="{FF2B5EF4-FFF2-40B4-BE49-F238E27FC236}">
                  <a16:creationId xmlns:a16="http://schemas.microsoft.com/office/drawing/2014/main" id="{FCC818FD-8E96-CC4B-CC79-ACB79925EFF7}"/>
                </a:ext>
              </a:extLst>
            </p:cNvPr>
            <p:cNvSpPr/>
            <p:nvPr/>
          </p:nvSpPr>
          <p:spPr>
            <a:xfrm>
              <a:off x="7442437" y="3625706"/>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Oval 26">
              <a:extLst>
                <a:ext uri="{FF2B5EF4-FFF2-40B4-BE49-F238E27FC236}">
                  <a16:creationId xmlns:a16="http://schemas.microsoft.com/office/drawing/2014/main" id="{78FD4C81-00E1-3133-6417-9619A2D38887}"/>
                </a:ext>
              </a:extLst>
            </p:cNvPr>
            <p:cNvSpPr/>
            <p:nvPr/>
          </p:nvSpPr>
          <p:spPr>
            <a:xfrm>
              <a:off x="7648680" y="3955923"/>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Oval 27">
              <a:extLst>
                <a:ext uri="{FF2B5EF4-FFF2-40B4-BE49-F238E27FC236}">
                  <a16:creationId xmlns:a16="http://schemas.microsoft.com/office/drawing/2014/main" id="{4BC30F36-A929-72C2-50F4-2B082BBA5B07}"/>
                </a:ext>
              </a:extLst>
            </p:cNvPr>
            <p:cNvSpPr/>
            <p:nvPr/>
          </p:nvSpPr>
          <p:spPr>
            <a:xfrm>
              <a:off x="7494580" y="4066069"/>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a:extLst>
                <a:ext uri="{FF2B5EF4-FFF2-40B4-BE49-F238E27FC236}">
                  <a16:creationId xmlns:a16="http://schemas.microsoft.com/office/drawing/2014/main" id="{15FEC47B-43D5-C08D-D5A3-7639EF174E70}"/>
                </a:ext>
              </a:extLst>
            </p:cNvPr>
            <p:cNvSpPr/>
            <p:nvPr/>
          </p:nvSpPr>
          <p:spPr>
            <a:xfrm>
              <a:off x="7966375" y="4045723"/>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a:extLst>
                <a:ext uri="{FF2B5EF4-FFF2-40B4-BE49-F238E27FC236}">
                  <a16:creationId xmlns:a16="http://schemas.microsoft.com/office/drawing/2014/main" id="{835E82F2-2FB6-402A-F7B5-2978EFC244C0}"/>
                </a:ext>
              </a:extLst>
            </p:cNvPr>
            <p:cNvSpPr/>
            <p:nvPr/>
          </p:nvSpPr>
          <p:spPr>
            <a:xfrm>
              <a:off x="7667668" y="4174421"/>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a:extLst>
                <a:ext uri="{FF2B5EF4-FFF2-40B4-BE49-F238E27FC236}">
                  <a16:creationId xmlns:a16="http://schemas.microsoft.com/office/drawing/2014/main" id="{682A67DA-9890-A09D-9E7B-096C934CAA00}"/>
                </a:ext>
              </a:extLst>
            </p:cNvPr>
            <p:cNvSpPr/>
            <p:nvPr/>
          </p:nvSpPr>
          <p:spPr>
            <a:xfrm>
              <a:off x="10355568" y="4901856"/>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Oval 31">
              <a:extLst>
                <a:ext uri="{FF2B5EF4-FFF2-40B4-BE49-F238E27FC236}">
                  <a16:creationId xmlns:a16="http://schemas.microsoft.com/office/drawing/2014/main" id="{A0876F15-F744-32D6-7783-8B3D8CE6697C}"/>
                </a:ext>
              </a:extLst>
            </p:cNvPr>
            <p:cNvSpPr/>
            <p:nvPr/>
          </p:nvSpPr>
          <p:spPr>
            <a:xfrm>
              <a:off x="10881875" y="4808782"/>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Oval 32">
              <a:extLst>
                <a:ext uri="{FF2B5EF4-FFF2-40B4-BE49-F238E27FC236}">
                  <a16:creationId xmlns:a16="http://schemas.microsoft.com/office/drawing/2014/main" id="{728BC90F-7ACA-4E64-564A-2BB4519F03F9}"/>
                </a:ext>
              </a:extLst>
            </p:cNvPr>
            <p:cNvSpPr/>
            <p:nvPr/>
          </p:nvSpPr>
          <p:spPr>
            <a:xfrm>
              <a:off x="10964732" y="5144240"/>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Oval 33">
              <a:extLst>
                <a:ext uri="{FF2B5EF4-FFF2-40B4-BE49-F238E27FC236}">
                  <a16:creationId xmlns:a16="http://schemas.microsoft.com/office/drawing/2014/main" id="{AE31E2EE-702F-8284-EFE9-5C135D858F38}"/>
                </a:ext>
              </a:extLst>
            </p:cNvPr>
            <p:cNvSpPr/>
            <p:nvPr/>
          </p:nvSpPr>
          <p:spPr>
            <a:xfrm>
              <a:off x="11148708" y="5026539"/>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Oval 34">
              <a:extLst>
                <a:ext uri="{FF2B5EF4-FFF2-40B4-BE49-F238E27FC236}">
                  <a16:creationId xmlns:a16="http://schemas.microsoft.com/office/drawing/2014/main" id="{C1384B24-408B-9140-37AB-6A26F7D30186}"/>
                </a:ext>
              </a:extLst>
            </p:cNvPr>
            <p:cNvSpPr/>
            <p:nvPr/>
          </p:nvSpPr>
          <p:spPr>
            <a:xfrm>
              <a:off x="11505076" y="5234240"/>
              <a:ext cx="90000" cy="90000"/>
            </a:xfrm>
            <a:prstGeom prst="ellipse">
              <a:avLst/>
            </a:prstGeom>
            <a:solidFill>
              <a:srgbClr val="D7E1E5"/>
            </a:solidFill>
            <a:ln w="12700">
              <a:solidFill>
                <a:srgbClr val="2B6D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Arrow: Bent-Up 35">
              <a:extLst>
                <a:ext uri="{FF2B5EF4-FFF2-40B4-BE49-F238E27FC236}">
                  <a16:creationId xmlns:a16="http://schemas.microsoft.com/office/drawing/2014/main" id="{FF30AD50-E048-7A0E-785B-FB111D8845D9}"/>
                </a:ext>
              </a:extLst>
            </p:cNvPr>
            <p:cNvSpPr/>
            <p:nvPr/>
          </p:nvSpPr>
          <p:spPr>
            <a:xfrm rot="5400000">
              <a:off x="8421395" y="4816820"/>
              <a:ext cx="2348583" cy="281075"/>
            </a:xfrm>
            <a:prstGeom prst="bentUpArrow">
              <a:avLst/>
            </a:prstGeom>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Callout: Left Arrow 18">
              <a:extLst>
                <a:ext uri="{FF2B5EF4-FFF2-40B4-BE49-F238E27FC236}">
                  <a16:creationId xmlns:a16="http://schemas.microsoft.com/office/drawing/2014/main" id="{C70A117E-6E29-4853-2E70-1BDA10EF059D}"/>
                </a:ext>
              </a:extLst>
            </p:cNvPr>
            <p:cNvSpPr/>
            <p:nvPr/>
          </p:nvSpPr>
          <p:spPr>
            <a:xfrm>
              <a:off x="9179429" y="3536176"/>
              <a:ext cx="595311" cy="293948"/>
            </a:xfrm>
            <a:prstGeom prst="leftArrowCallout">
              <a:avLst>
                <a:gd name="adj1" fmla="val 25000"/>
                <a:gd name="adj2" fmla="val 28241"/>
                <a:gd name="adj3" fmla="val 33101"/>
                <a:gd name="adj4" fmla="val 72977"/>
              </a:avLst>
            </a:prstGeom>
            <a:solidFill>
              <a:schemeClr val="accent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b="1" dirty="0"/>
                <a:t>3%</a:t>
              </a:r>
            </a:p>
          </p:txBody>
        </p:sp>
      </p:grpSp>
    </p:spTree>
    <p:extLst>
      <p:ext uri="{BB962C8B-B14F-4D97-AF65-F5344CB8AC3E}">
        <p14:creationId xmlns:p14="http://schemas.microsoft.com/office/powerpoint/2010/main" val="4106786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picture containing text, clipart&#10;&#10;Description automatically generated" hidden="1">
            <a:extLst>
              <a:ext uri="{FF2B5EF4-FFF2-40B4-BE49-F238E27FC236}">
                <a16:creationId xmlns:a16="http://schemas.microsoft.com/office/drawing/2014/main" id="{0DFE2F94-6FF8-F3CC-8C35-454F227DF7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8" name="Rectangle 7">
            <a:extLst>
              <a:ext uri="{FF2B5EF4-FFF2-40B4-BE49-F238E27FC236}">
                <a16:creationId xmlns:a16="http://schemas.microsoft.com/office/drawing/2014/main" id="{76F9813D-C44D-A852-13E3-FBB1C91204D2}"/>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DFF34E94-7E7E-F767-E627-844E61A882EF}"/>
              </a:ext>
            </a:extLst>
          </p:cNvPr>
          <p:cNvSpPr>
            <a:spLocks noGrp="1"/>
          </p:cNvSpPr>
          <p:nvPr>
            <p:ph type="title"/>
          </p:nvPr>
        </p:nvSpPr>
        <p:spPr/>
        <p:txBody>
          <a:bodyPr/>
          <a:lstStyle/>
          <a:p>
            <a:r>
              <a:rPr lang="en-NZ" b="1" u="sng"/>
              <a:t>I</a:t>
            </a:r>
            <a:r>
              <a:rPr lang="en-NZ"/>
              <a:t>ntegrated </a:t>
            </a:r>
            <a:r>
              <a:rPr lang="en-NZ" b="1" u="sng"/>
              <a:t>S</a:t>
            </a:r>
            <a:r>
              <a:rPr lang="en-NZ"/>
              <a:t>ource </a:t>
            </a:r>
            <a:r>
              <a:rPr lang="en-NZ" b="1" u="sng"/>
              <a:t>M</a:t>
            </a:r>
            <a:r>
              <a:rPr lang="en-NZ"/>
              <a:t>anagement </a:t>
            </a:r>
            <a:r>
              <a:rPr lang="en-NZ" b="1" u="sng"/>
              <a:t>M</a:t>
            </a:r>
            <a:r>
              <a:rPr lang="en-NZ"/>
              <a:t>odel</a:t>
            </a:r>
          </a:p>
        </p:txBody>
      </p:sp>
      <p:sp>
        <p:nvSpPr>
          <p:cNvPr id="5" name="Title 1">
            <a:extLst>
              <a:ext uri="{FF2B5EF4-FFF2-40B4-BE49-F238E27FC236}">
                <a16:creationId xmlns:a16="http://schemas.microsoft.com/office/drawing/2014/main" id="{20EEE771-1B3C-3262-3352-70F370622584}"/>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HOW?</a:t>
            </a:r>
          </a:p>
        </p:txBody>
      </p:sp>
      <p:pic>
        <p:nvPicPr>
          <p:cNvPr id="4" name="Picture 3">
            <a:extLst>
              <a:ext uri="{FF2B5EF4-FFF2-40B4-BE49-F238E27FC236}">
                <a16:creationId xmlns:a16="http://schemas.microsoft.com/office/drawing/2014/main" id="{300BD221-88E2-4554-FD64-70096BE26C10}"/>
              </a:ext>
            </a:extLst>
          </p:cNvPr>
          <p:cNvPicPr>
            <a:picLocks noChangeAspect="1"/>
          </p:cNvPicPr>
          <p:nvPr/>
        </p:nvPicPr>
        <p:blipFill rotWithShape="1">
          <a:blip r:embed="rId4"/>
          <a:srcRect l="1980" t="6607" r="8569" b="5617"/>
          <a:stretch/>
        </p:blipFill>
        <p:spPr>
          <a:xfrm>
            <a:off x="798286" y="1071400"/>
            <a:ext cx="9535886" cy="4715200"/>
          </a:xfrm>
          <a:prstGeom prst="rect">
            <a:avLst/>
          </a:prstGeom>
          <a:ln>
            <a:noFill/>
          </a:ln>
        </p:spPr>
      </p:pic>
    </p:spTree>
    <p:extLst>
      <p:ext uri="{BB962C8B-B14F-4D97-AF65-F5344CB8AC3E}">
        <p14:creationId xmlns:p14="http://schemas.microsoft.com/office/powerpoint/2010/main" val="3109898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clipart&#10;&#10;Description automatically generated" hidden="1">
            <a:extLst>
              <a:ext uri="{FF2B5EF4-FFF2-40B4-BE49-F238E27FC236}">
                <a16:creationId xmlns:a16="http://schemas.microsoft.com/office/drawing/2014/main" id="{614780D0-4878-0EE1-E551-59FE4055101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p:spPr>
      </p:pic>
      <p:sp>
        <p:nvSpPr>
          <p:cNvPr id="4" name="Rectangle 3">
            <a:extLst>
              <a:ext uri="{FF2B5EF4-FFF2-40B4-BE49-F238E27FC236}">
                <a16:creationId xmlns:a16="http://schemas.microsoft.com/office/drawing/2014/main" id="{6D2F6030-F963-9ECB-3447-349239170501}"/>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6" name="Picture 25" descr="Chart, line chart&#10;&#10;Description automatically generated">
            <a:extLst>
              <a:ext uri="{FF2B5EF4-FFF2-40B4-BE49-F238E27FC236}">
                <a16:creationId xmlns:a16="http://schemas.microsoft.com/office/drawing/2014/main" id="{DC9C36F2-D701-F652-1B64-EEB78DE72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900" y="1527957"/>
            <a:ext cx="4889204" cy="2471287"/>
          </a:xfrm>
          <a:prstGeom prst="rect">
            <a:avLst/>
          </a:prstGeom>
        </p:spPr>
      </p:pic>
      <p:sp>
        <p:nvSpPr>
          <p:cNvPr id="2" name="Title 1">
            <a:extLst>
              <a:ext uri="{FF2B5EF4-FFF2-40B4-BE49-F238E27FC236}">
                <a16:creationId xmlns:a16="http://schemas.microsoft.com/office/drawing/2014/main" id="{AD0B0076-0BDE-D820-BC61-D10CBB19951B}"/>
              </a:ext>
            </a:extLst>
          </p:cNvPr>
          <p:cNvSpPr>
            <a:spLocks noGrp="1"/>
          </p:cNvSpPr>
          <p:nvPr>
            <p:ph type="title"/>
          </p:nvPr>
        </p:nvSpPr>
        <p:spPr/>
        <p:txBody>
          <a:bodyPr/>
          <a:lstStyle/>
          <a:p>
            <a:r>
              <a:rPr lang="en-NZ"/>
              <a:t>Current Climate Rainfall Inputs</a:t>
            </a:r>
          </a:p>
        </p:txBody>
      </p:sp>
      <p:sp>
        <p:nvSpPr>
          <p:cNvPr id="7" name="Title 2">
            <a:extLst>
              <a:ext uri="{FF2B5EF4-FFF2-40B4-BE49-F238E27FC236}">
                <a16:creationId xmlns:a16="http://schemas.microsoft.com/office/drawing/2014/main" id="{C74D0FB5-8288-5692-6013-A669BEE57CE1}"/>
              </a:ext>
            </a:extLst>
          </p:cNvPr>
          <p:cNvSpPr txBox="1">
            <a:spLocks/>
          </p:cNvSpPr>
          <p:nvPr/>
        </p:nvSpPr>
        <p:spPr>
          <a:xfrm>
            <a:off x="208855" y="1037012"/>
            <a:ext cx="4320000" cy="396000"/>
          </a:xfrm>
          <a:prstGeom prst="rect">
            <a:avLst/>
          </a:prstGeom>
        </p:spPr>
        <p:txBody>
          <a:bodyPr anchor="t"/>
          <a:lstStyle>
            <a:lvl1pPr algn="ctr" defTabSz="914400" rtl="0" eaLnBrk="1" latinLnBrk="0" hangingPunct="1">
              <a:spcBef>
                <a:spcPct val="0"/>
              </a:spcBef>
              <a:buNone/>
              <a:defRPr sz="3600" kern="1200">
                <a:solidFill>
                  <a:srgbClr val="213D58"/>
                </a:solidFill>
                <a:latin typeface="+mj-lt"/>
                <a:ea typeface="+mj-ea"/>
                <a:cs typeface="+mj-cs"/>
              </a:defRPr>
            </a:lvl1pPr>
          </a:lstStyle>
          <a:p>
            <a:r>
              <a:rPr lang="en-NZ" sz="1700" b="1"/>
              <a:t>160+ YEARS ‘OBSERVED’ RAINFALL DATA</a:t>
            </a:r>
          </a:p>
        </p:txBody>
      </p:sp>
      <p:sp>
        <p:nvSpPr>
          <p:cNvPr id="29" name="TextBox 28">
            <a:extLst>
              <a:ext uri="{FF2B5EF4-FFF2-40B4-BE49-F238E27FC236}">
                <a16:creationId xmlns:a16="http://schemas.microsoft.com/office/drawing/2014/main" id="{AFFBC0AB-C0F8-972E-BD71-ED239270AB0B}"/>
              </a:ext>
            </a:extLst>
          </p:cNvPr>
          <p:cNvSpPr txBox="1"/>
          <p:nvPr/>
        </p:nvSpPr>
        <p:spPr>
          <a:xfrm>
            <a:off x="5311544" y="2223601"/>
            <a:ext cx="1568912" cy="108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NZ" sz="1700" b="1">
                <a:solidFill>
                  <a:schemeClr val="tx1"/>
                </a:solidFill>
              </a:rPr>
              <a:t>STOCHASTIC WEATHER GENERATOR</a:t>
            </a:r>
          </a:p>
        </p:txBody>
      </p:sp>
      <p:cxnSp>
        <p:nvCxnSpPr>
          <p:cNvPr id="32" name="Connector: Elbow 31">
            <a:extLst>
              <a:ext uri="{FF2B5EF4-FFF2-40B4-BE49-F238E27FC236}">
                <a16:creationId xmlns:a16="http://schemas.microsoft.com/office/drawing/2014/main" id="{F4EA2FF2-3F62-98FF-DE3C-D2966D30FCC8}"/>
              </a:ext>
            </a:extLst>
          </p:cNvPr>
          <p:cNvCxnSpPr>
            <a:cxnSpLocks/>
            <a:endCxn id="29" idx="1"/>
          </p:cNvCxnSpPr>
          <p:nvPr/>
        </p:nvCxnSpPr>
        <p:spPr>
          <a:xfrm flipV="1">
            <a:off x="4472013" y="2763601"/>
            <a:ext cx="839531" cy="1879085"/>
          </a:xfrm>
          <a:prstGeom prst="bentConnector3">
            <a:avLst>
              <a:gd name="adj1" fmla="val 50000"/>
            </a:avLst>
          </a:prstGeom>
          <a:ln w="19050">
            <a:tailEnd type="triangle" w="lg" len="lg"/>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FC6EE5D4-632C-6956-DE7F-72CABA52C085}"/>
              </a:ext>
            </a:extLst>
          </p:cNvPr>
          <p:cNvCxnSpPr>
            <a:cxnSpLocks/>
            <a:endCxn id="29" idx="1"/>
          </p:cNvCxnSpPr>
          <p:nvPr/>
        </p:nvCxnSpPr>
        <p:spPr>
          <a:xfrm>
            <a:off x="4472014" y="2485226"/>
            <a:ext cx="839530" cy="278375"/>
          </a:xfrm>
          <a:prstGeom prst="bentConnector3">
            <a:avLst>
              <a:gd name="adj1" fmla="val 50000"/>
            </a:avLst>
          </a:prstGeom>
          <a:ln w="19050">
            <a:tailEnd type="triangle" w="lg" len="lg"/>
          </a:ln>
        </p:spPr>
        <p:style>
          <a:lnRef idx="1">
            <a:schemeClr val="dk1"/>
          </a:lnRef>
          <a:fillRef idx="0">
            <a:schemeClr val="dk1"/>
          </a:fillRef>
          <a:effectRef idx="0">
            <a:schemeClr val="dk1"/>
          </a:effectRef>
          <a:fontRef idx="minor">
            <a:schemeClr val="tx1"/>
          </a:fontRef>
        </p:style>
      </p:cxnSp>
      <p:sp>
        <p:nvSpPr>
          <p:cNvPr id="42" name="Title 2">
            <a:extLst>
              <a:ext uri="{FF2B5EF4-FFF2-40B4-BE49-F238E27FC236}">
                <a16:creationId xmlns:a16="http://schemas.microsoft.com/office/drawing/2014/main" id="{C3CAFF28-31F5-AA3B-9F00-FF0592923D7C}"/>
              </a:ext>
            </a:extLst>
          </p:cNvPr>
          <p:cNvSpPr txBox="1">
            <a:spLocks/>
          </p:cNvSpPr>
          <p:nvPr/>
        </p:nvSpPr>
        <p:spPr>
          <a:xfrm>
            <a:off x="7200900" y="1272832"/>
            <a:ext cx="4889204" cy="396000"/>
          </a:xfrm>
          <a:prstGeom prst="rect">
            <a:avLst/>
          </a:prstGeom>
        </p:spPr>
        <p:txBody>
          <a:bodyPr anchor="t"/>
          <a:lstStyle>
            <a:lvl1pPr algn="ctr" defTabSz="914400" rtl="0" eaLnBrk="1" latinLnBrk="0" hangingPunct="1">
              <a:spcBef>
                <a:spcPct val="0"/>
              </a:spcBef>
              <a:buNone/>
              <a:defRPr sz="3600" kern="1200">
                <a:solidFill>
                  <a:srgbClr val="213D58"/>
                </a:solidFill>
                <a:latin typeface="+mj-lt"/>
                <a:ea typeface="+mj-ea"/>
                <a:cs typeface="+mj-cs"/>
              </a:defRPr>
            </a:lvl1pPr>
          </a:lstStyle>
          <a:p>
            <a:r>
              <a:rPr lang="en-NZ" sz="1700" b="1"/>
              <a:t>GENERATED STOCHASTIC CLIMATE SEQUENCE</a:t>
            </a:r>
          </a:p>
        </p:txBody>
      </p:sp>
      <p:sp>
        <p:nvSpPr>
          <p:cNvPr id="71" name="Title 2">
            <a:extLst>
              <a:ext uri="{FF2B5EF4-FFF2-40B4-BE49-F238E27FC236}">
                <a16:creationId xmlns:a16="http://schemas.microsoft.com/office/drawing/2014/main" id="{55C1788E-DE60-C425-3092-F06028B558B8}"/>
              </a:ext>
            </a:extLst>
          </p:cNvPr>
          <p:cNvSpPr txBox="1">
            <a:spLocks/>
          </p:cNvSpPr>
          <p:nvPr/>
        </p:nvSpPr>
        <p:spPr>
          <a:xfrm>
            <a:off x="5368387" y="4620750"/>
            <a:ext cx="6823613" cy="1251784"/>
          </a:xfrm>
          <a:prstGeom prst="rect">
            <a:avLst/>
          </a:prstGeom>
        </p:spPr>
        <p:txBody>
          <a:bodyPr anchor="ct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sz="2600" b="1"/>
              <a:t>1,000+ YEARS OF COMPOSITE RAINFALL DATA…</a:t>
            </a:r>
          </a:p>
        </p:txBody>
      </p:sp>
      <p:cxnSp>
        <p:nvCxnSpPr>
          <p:cNvPr id="84" name="Straight Arrow Connector 83">
            <a:extLst>
              <a:ext uri="{FF2B5EF4-FFF2-40B4-BE49-F238E27FC236}">
                <a16:creationId xmlns:a16="http://schemas.microsoft.com/office/drawing/2014/main" id="{FAB9B483-6294-51C9-EEF3-A14F12896274}"/>
              </a:ext>
            </a:extLst>
          </p:cNvPr>
          <p:cNvCxnSpPr>
            <a:cxnSpLocks/>
            <a:stCxn id="29" idx="3"/>
            <a:endCxn id="26" idx="1"/>
          </p:cNvCxnSpPr>
          <p:nvPr/>
        </p:nvCxnSpPr>
        <p:spPr>
          <a:xfrm>
            <a:off x="6880456" y="2763601"/>
            <a:ext cx="320444" cy="0"/>
          </a:xfrm>
          <a:prstGeom prst="straightConnector1">
            <a:avLst/>
          </a:prstGeom>
          <a:ln w="1905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077DBEA4-BE76-C1D9-5865-3A5377637A74}"/>
              </a:ext>
            </a:extLst>
          </p:cNvPr>
          <p:cNvGrpSpPr/>
          <p:nvPr/>
        </p:nvGrpSpPr>
        <p:grpSpPr>
          <a:xfrm>
            <a:off x="168053" y="1349247"/>
            <a:ext cx="4353998" cy="2200763"/>
            <a:chOff x="168053" y="1349247"/>
            <a:chExt cx="4353998" cy="2200763"/>
          </a:xfrm>
        </p:grpSpPr>
        <p:pic>
          <p:nvPicPr>
            <p:cNvPr id="15" name="Picture 14" descr="Graphical user interface, chart&#10;&#10;Description automatically generated">
              <a:extLst>
                <a:ext uri="{FF2B5EF4-FFF2-40B4-BE49-F238E27FC236}">
                  <a16:creationId xmlns:a16="http://schemas.microsoft.com/office/drawing/2014/main" id="{19FE1BF1-E284-0A23-5CCA-F442A74483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53" y="1349247"/>
              <a:ext cx="4353998" cy="2200763"/>
            </a:xfrm>
            <a:prstGeom prst="rect">
              <a:avLst/>
            </a:prstGeom>
          </p:spPr>
        </p:pic>
        <p:sp>
          <p:nvSpPr>
            <p:cNvPr id="54" name="Title 2">
              <a:extLst>
                <a:ext uri="{FF2B5EF4-FFF2-40B4-BE49-F238E27FC236}">
                  <a16:creationId xmlns:a16="http://schemas.microsoft.com/office/drawing/2014/main" id="{8A56995B-5768-C2B9-F619-6D7FFCBE8CFD}"/>
                </a:ext>
              </a:extLst>
            </p:cNvPr>
            <p:cNvSpPr txBox="1">
              <a:spLocks/>
            </p:cNvSpPr>
            <p:nvPr/>
          </p:nvSpPr>
          <p:spPr>
            <a:xfrm>
              <a:off x="2228850" y="1387347"/>
              <a:ext cx="2264626" cy="494571"/>
            </a:xfrm>
            <a:prstGeom prst="rect">
              <a:avLst/>
            </a:prstGeom>
          </p:spPr>
          <p:txBody>
            <a:bodyPr anchor="t"/>
            <a:lstStyle>
              <a:lvl1pPr algn="ctr" defTabSz="914400" rtl="0" eaLnBrk="1" latinLnBrk="0" hangingPunct="1">
                <a:spcBef>
                  <a:spcPct val="0"/>
                </a:spcBef>
                <a:buNone/>
                <a:defRPr sz="3600" kern="1200">
                  <a:solidFill>
                    <a:srgbClr val="213D58"/>
                  </a:solidFill>
                  <a:latin typeface="+mj-lt"/>
                  <a:ea typeface="+mj-ea"/>
                  <a:cs typeface="+mj-cs"/>
                </a:defRPr>
              </a:lvl1pPr>
            </a:lstStyle>
            <a:p>
              <a:pPr algn="r"/>
              <a:r>
                <a:rPr lang="en-NZ" sz="1600" i="1">
                  <a:solidFill>
                    <a:srgbClr val="1690FF"/>
                  </a:solidFill>
                </a:rPr>
                <a:t>Local gauge rain starting in early 1900’s</a:t>
              </a:r>
            </a:p>
          </p:txBody>
        </p:sp>
      </p:grpSp>
      <p:grpSp>
        <p:nvGrpSpPr>
          <p:cNvPr id="37" name="Group 36">
            <a:extLst>
              <a:ext uri="{FF2B5EF4-FFF2-40B4-BE49-F238E27FC236}">
                <a16:creationId xmlns:a16="http://schemas.microsoft.com/office/drawing/2014/main" id="{C3E607EB-E89F-3624-D8BA-535162AA2D57}"/>
              </a:ext>
            </a:extLst>
          </p:cNvPr>
          <p:cNvGrpSpPr/>
          <p:nvPr/>
        </p:nvGrpSpPr>
        <p:grpSpPr>
          <a:xfrm>
            <a:off x="168053" y="3542708"/>
            <a:ext cx="4352400" cy="2199956"/>
            <a:chOff x="168053" y="3542708"/>
            <a:chExt cx="4352400" cy="2199956"/>
          </a:xfrm>
        </p:grpSpPr>
        <p:pic>
          <p:nvPicPr>
            <p:cNvPr id="23" name="Picture 22" descr="Graphical user interface, chart&#10;&#10;Description automatically generated">
              <a:extLst>
                <a:ext uri="{FF2B5EF4-FFF2-40B4-BE49-F238E27FC236}">
                  <a16:creationId xmlns:a16="http://schemas.microsoft.com/office/drawing/2014/main" id="{1C546D10-4EE2-7D0A-0660-F670F15541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053" y="3542708"/>
              <a:ext cx="4352400" cy="2199956"/>
            </a:xfrm>
            <a:prstGeom prst="rect">
              <a:avLst/>
            </a:prstGeom>
          </p:spPr>
        </p:pic>
        <p:sp>
          <p:nvSpPr>
            <p:cNvPr id="55" name="Title 2">
              <a:extLst>
                <a:ext uri="{FF2B5EF4-FFF2-40B4-BE49-F238E27FC236}">
                  <a16:creationId xmlns:a16="http://schemas.microsoft.com/office/drawing/2014/main" id="{4B6D96FC-17F2-F106-EAF0-AA8D146F81C1}"/>
                </a:ext>
              </a:extLst>
            </p:cNvPr>
            <p:cNvSpPr txBox="1">
              <a:spLocks/>
            </p:cNvSpPr>
            <p:nvPr/>
          </p:nvSpPr>
          <p:spPr>
            <a:xfrm>
              <a:off x="1085850" y="3580808"/>
              <a:ext cx="3407625" cy="494571"/>
            </a:xfrm>
            <a:prstGeom prst="rect">
              <a:avLst/>
            </a:prstGeom>
          </p:spPr>
          <p:txBody>
            <a:bodyPr anchor="t"/>
            <a:lstStyle>
              <a:lvl1pPr algn="ctr" defTabSz="914400" rtl="0" eaLnBrk="1" latinLnBrk="0" hangingPunct="1">
                <a:spcBef>
                  <a:spcPct val="0"/>
                </a:spcBef>
                <a:buNone/>
                <a:defRPr sz="3600" kern="1200">
                  <a:solidFill>
                    <a:srgbClr val="213D58"/>
                  </a:solidFill>
                  <a:latin typeface="+mj-lt"/>
                  <a:ea typeface="+mj-ea"/>
                  <a:cs typeface="+mj-cs"/>
                </a:defRPr>
              </a:lvl1pPr>
            </a:lstStyle>
            <a:p>
              <a:pPr algn="r"/>
              <a:r>
                <a:rPr lang="en-NZ" sz="1600" i="1">
                  <a:solidFill>
                    <a:schemeClr val="tx1"/>
                  </a:solidFill>
                </a:rPr>
                <a:t>Co-variant gauge rain from Albert Park back to 1853</a:t>
              </a:r>
            </a:p>
          </p:txBody>
        </p:sp>
      </p:grpSp>
      <p:sp>
        <p:nvSpPr>
          <p:cNvPr id="3" name="Title 1">
            <a:extLst>
              <a:ext uri="{FF2B5EF4-FFF2-40B4-BE49-F238E27FC236}">
                <a16:creationId xmlns:a16="http://schemas.microsoft.com/office/drawing/2014/main" id="{F64B9FFE-42DB-661F-5E47-60504F6B793D}"/>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HOW?</a:t>
            </a:r>
          </a:p>
        </p:txBody>
      </p:sp>
    </p:spTree>
    <p:extLst>
      <p:ext uri="{BB962C8B-B14F-4D97-AF65-F5344CB8AC3E}">
        <p14:creationId xmlns:p14="http://schemas.microsoft.com/office/powerpoint/2010/main" val="296115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89DB86-D6FE-561F-D23F-E8AC65E2AB60}"/>
              </a:ext>
            </a:extLst>
          </p:cNvPr>
          <p:cNvSpPr>
            <a:spLocks noGrp="1"/>
          </p:cNvSpPr>
          <p:nvPr>
            <p:ph idx="1"/>
          </p:nvPr>
        </p:nvSpPr>
        <p:spPr/>
        <p:txBody>
          <a:bodyPr/>
          <a:lstStyle/>
          <a:p>
            <a:r>
              <a:rPr lang="en-NZ"/>
              <a:t>Climate change projections provided by NIWA</a:t>
            </a:r>
          </a:p>
          <a:p>
            <a:r>
              <a:rPr lang="en-NZ"/>
              <a:t>Based on UN models ca. 2014</a:t>
            </a:r>
          </a:p>
          <a:p>
            <a:r>
              <a:rPr lang="en-NZ"/>
              <a:t>Rainfall, evaporation, temperature</a:t>
            </a:r>
          </a:p>
          <a:p>
            <a:r>
              <a:rPr lang="en-NZ"/>
              <a:t>6 Global Climate Models (GCMs) downscaled by NIWA</a:t>
            </a:r>
          </a:p>
        </p:txBody>
      </p:sp>
      <p:pic>
        <p:nvPicPr>
          <p:cNvPr id="4" name="Content Placeholder 4" descr="A picture containing text, clipart&#10;&#10;Description automatically generated">
            <a:extLst>
              <a:ext uri="{FF2B5EF4-FFF2-40B4-BE49-F238E27FC236}">
                <a16:creationId xmlns:a16="http://schemas.microsoft.com/office/drawing/2014/main" id="{16070BAB-537B-DA96-3DE9-03298BCA8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5" name="Rectangle 4">
            <a:extLst>
              <a:ext uri="{FF2B5EF4-FFF2-40B4-BE49-F238E27FC236}">
                <a16:creationId xmlns:a16="http://schemas.microsoft.com/office/drawing/2014/main" id="{699823B2-0896-8798-D305-2BB8B8886B62}"/>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2E9296D8-F97A-325A-E5C1-422E17BE5F08}"/>
              </a:ext>
            </a:extLst>
          </p:cNvPr>
          <p:cNvSpPr>
            <a:spLocks noGrp="1"/>
          </p:cNvSpPr>
          <p:nvPr>
            <p:ph type="title"/>
          </p:nvPr>
        </p:nvSpPr>
        <p:spPr/>
        <p:txBody>
          <a:bodyPr/>
          <a:lstStyle/>
          <a:p>
            <a:r>
              <a:rPr lang="en-NZ"/>
              <a:t>Climate Change Projection Data</a:t>
            </a:r>
          </a:p>
        </p:txBody>
      </p:sp>
      <p:sp>
        <p:nvSpPr>
          <p:cNvPr id="6" name="Title 1">
            <a:extLst>
              <a:ext uri="{FF2B5EF4-FFF2-40B4-BE49-F238E27FC236}">
                <a16:creationId xmlns:a16="http://schemas.microsoft.com/office/drawing/2014/main" id="{FCD9EE04-19AA-A89A-8552-F3F78DF817F8}"/>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HOW?</a:t>
            </a:r>
          </a:p>
        </p:txBody>
      </p:sp>
      <p:grpSp>
        <p:nvGrpSpPr>
          <p:cNvPr id="19" name="Group 18">
            <a:extLst>
              <a:ext uri="{FF2B5EF4-FFF2-40B4-BE49-F238E27FC236}">
                <a16:creationId xmlns:a16="http://schemas.microsoft.com/office/drawing/2014/main" id="{A1E2F603-CD7F-E60A-E794-69FB5EAF2AFE}"/>
              </a:ext>
            </a:extLst>
          </p:cNvPr>
          <p:cNvGrpSpPr/>
          <p:nvPr/>
        </p:nvGrpSpPr>
        <p:grpSpPr>
          <a:xfrm>
            <a:off x="343872" y="1320800"/>
            <a:ext cx="11642383" cy="4296787"/>
            <a:chOff x="343872" y="1320800"/>
            <a:chExt cx="11642383" cy="4296787"/>
          </a:xfrm>
        </p:grpSpPr>
        <p:sp>
          <p:nvSpPr>
            <p:cNvPr id="18" name="Rectangle 17">
              <a:extLst>
                <a:ext uri="{FF2B5EF4-FFF2-40B4-BE49-F238E27FC236}">
                  <a16:creationId xmlns:a16="http://schemas.microsoft.com/office/drawing/2014/main" id="{5C805490-0E88-599F-39A5-AD2FBE4A7870}"/>
                </a:ext>
              </a:extLst>
            </p:cNvPr>
            <p:cNvSpPr/>
            <p:nvPr/>
          </p:nvSpPr>
          <p:spPr>
            <a:xfrm>
              <a:off x="343872" y="1320800"/>
              <a:ext cx="11617991" cy="4296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9" name="Group 8">
              <a:extLst>
                <a:ext uri="{FF2B5EF4-FFF2-40B4-BE49-F238E27FC236}">
                  <a16:creationId xmlns:a16="http://schemas.microsoft.com/office/drawing/2014/main" id="{20B3235E-391F-0059-20C5-C6B9D3DEDDD9}"/>
                </a:ext>
              </a:extLst>
            </p:cNvPr>
            <p:cNvGrpSpPr/>
            <p:nvPr/>
          </p:nvGrpSpPr>
          <p:grpSpPr>
            <a:xfrm>
              <a:off x="10134615" y="1840133"/>
              <a:ext cx="1851640" cy="2537553"/>
              <a:chOff x="10388820" y="1026391"/>
              <a:chExt cx="1645890" cy="2337670"/>
            </a:xfrm>
          </p:grpSpPr>
          <p:sp>
            <p:nvSpPr>
              <p:cNvPr id="10" name="TextBox 9">
                <a:extLst>
                  <a:ext uri="{FF2B5EF4-FFF2-40B4-BE49-F238E27FC236}">
                    <a16:creationId xmlns:a16="http://schemas.microsoft.com/office/drawing/2014/main" id="{02B27E70-6C17-A02E-583E-ECA3BF45CE2C}"/>
                  </a:ext>
                </a:extLst>
              </p:cNvPr>
              <p:cNvSpPr txBox="1"/>
              <p:nvPr/>
            </p:nvSpPr>
            <p:spPr>
              <a:xfrm>
                <a:off x="10388820" y="1026391"/>
                <a:ext cx="1645890" cy="283533"/>
              </a:xfrm>
              <a:prstGeom prst="rect">
                <a:avLst/>
              </a:prstGeom>
              <a:noFill/>
            </p:spPr>
            <p:txBody>
              <a:bodyPr wrap="square" rtlCol="0">
                <a:spAutoFit/>
              </a:bodyPr>
              <a:lstStyle/>
              <a:p>
                <a:pPr algn="ctr"/>
                <a:r>
                  <a:rPr lang="en-NZ" sz="1400" b="1">
                    <a:solidFill>
                      <a:schemeClr val="accent5">
                        <a:lumMod val="75000"/>
                      </a:schemeClr>
                    </a:solidFill>
                  </a:rPr>
                  <a:t>PAST OR FUTURE?</a:t>
                </a:r>
              </a:p>
            </p:txBody>
          </p:sp>
          <p:sp>
            <p:nvSpPr>
              <p:cNvPr id="11" name="TextBox 10">
                <a:extLst>
                  <a:ext uri="{FF2B5EF4-FFF2-40B4-BE49-F238E27FC236}">
                    <a16:creationId xmlns:a16="http://schemas.microsoft.com/office/drawing/2014/main" id="{C4ED7148-4402-6829-0409-94A93DE1FD0D}"/>
                  </a:ext>
                </a:extLst>
              </p:cNvPr>
              <p:cNvSpPr txBox="1"/>
              <p:nvPr/>
            </p:nvSpPr>
            <p:spPr>
              <a:xfrm>
                <a:off x="10437744" y="1441138"/>
                <a:ext cx="1548041" cy="482006"/>
              </a:xfrm>
              <a:prstGeom prst="rect">
                <a:avLst/>
              </a:prstGeom>
              <a:noFill/>
            </p:spPr>
            <p:txBody>
              <a:bodyPr wrap="square" rtlCol="0">
                <a:spAutoFit/>
              </a:bodyPr>
              <a:lstStyle/>
              <a:p>
                <a:pPr algn="ctr"/>
                <a:r>
                  <a:rPr lang="en-NZ" sz="1400" b="1" dirty="0">
                    <a:solidFill>
                      <a:schemeClr val="accent6">
                        <a:lumMod val="75000"/>
                      </a:schemeClr>
                    </a:solidFill>
                  </a:rPr>
                  <a:t>2 × EMISSION SCENARIOS</a:t>
                </a:r>
              </a:p>
            </p:txBody>
          </p:sp>
          <p:sp>
            <p:nvSpPr>
              <p:cNvPr id="12" name="TextBox 11">
                <a:extLst>
                  <a:ext uri="{FF2B5EF4-FFF2-40B4-BE49-F238E27FC236}">
                    <a16:creationId xmlns:a16="http://schemas.microsoft.com/office/drawing/2014/main" id="{6C23B108-C932-8934-E9C6-5CE11BDEBA3F}"/>
                  </a:ext>
                </a:extLst>
              </p:cNvPr>
              <p:cNvSpPr txBox="1"/>
              <p:nvPr/>
            </p:nvSpPr>
            <p:spPr>
              <a:xfrm>
                <a:off x="10612158" y="1972759"/>
                <a:ext cx="1199213" cy="482006"/>
              </a:xfrm>
              <a:prstGeom prst="rect">
                <a:avLst/>
              </a:prstGeom>
              <a:noFill/>
            </p:spPr>
            <p:txBody>
              <a:bodyPr wrap="square" rtlCol="0">
                <a:spAutoFit/>
              </a:bodyPr>
              <a:lstStyle/>
              <a:p>
                <a:pPr algn="ctr"/>
                <a:r>
                  <a:rPr lang="en-NZ" sz="1400" b="1" dirty="0">
                    <a:solidFill>
                      <a:schemeClr val="accent1">
                        <a:lumMod val="75000"/>
                      </a:schemeClr>
                    </a:solidFill>
                  </a:rPr>
                  <a:t>2 × TIME HORIZONS</a:t>
                </a:r>
              </a:p>
            </p:txBody>
          </p:sp>
          <p:sp>
            <p:nvSpPr>
              <p:cNvPr id="13" name="TextBox 12">
                <a:extLst>
                  <a:ext uri="{FF2B5EF4-FFF2-40B4-BE49-F238E27FC236}">
                    <a16:creationId xmlns:a16="http://schemas.microsoft.com/office/drawing/2014/main" id="{624668B8-1BF3-63D0-C227-7180B139644C}"/>
                  </a:ext>
                </a:extLst>
              </p:cNvPr>
              <p:cNvSpPr txBox="1"/>
              <p:nvPr/>
            </p:nvSpPr>
            <p:spPr>
              <a:xfrm>
                <a:off x="10612158" y="2683583"/>
                <a:ext cx="1199213" cy="680478"/>
              </a:xfrm>
              <a:prstGeom prst="rect">
                <a:avLst/>
              </a:prstGeom>
              <a:noFill/>
            </p:spPr>
            <p:txBody>
              <a:bodyPr wrap="square" rtlCol="0">
                <a:spAutoFit/>
              </a:bodyPr>
              <a:lstStyle/>
              <a:p>
                <a:pPr algn="ctr"/>
                <a:r>
                  <a:rPr lang="en-NZ" sz="1400" b="1" dirty="0">
                    <a:solidFill>
                      <a:schemeClr val="accent4">
                        <a:lumMod val="75000"/>
                      </a:schemeClr>
                    </a:solidFill>
                  </a:rPr>
                  <a:t>6 × GLOBAL CLIMATE MODELS</a:t>
                </a:r>
              </a:p>
            </p:txBody>
          </p:sp>
        </p:grpSp>
        <p:grpSp>
          <p:nvGrpSpPr>
            <p:cNvPr id="14" name="Group 13">
              <a:extLst>
                <a:ext uri="{FF2B5EF4-FFF2-40B4-BE49-F238E27FC236}">
                  <a16:creationId xmlns:a16="http://schemas.microsoft.com/office/drawing/2014/main" id="{D6C4BCAD-5F01-21E5-3A6F-030EC24E4020}"/>
                </a:ext>
              </a:extLst>
            </p:cNvPr>
            <p:cNvGrpSpPr/>
            <p:nvPr/>
          </p:nvGrpSpPr>
          <p:grpSpPr>
            <a:xfrm>
              <a:off x="2840735" y="4808338"/>
              <a:ext cx="7436799" cy="307777"/>
              <a:chOff x="6196729" y="4803258"/>
              <a:chExt cx="7436799" cy="307777"/>
            </a:xfrm>
          </p:grpSpPr>
          <p:sp>
            <p:nvSpPr>
              <p:cNvPr id="15" name="TextBox 14">
                <a:extLst>
                  <a:ext uri="{FF2B5EF4-FFF2-40B4-BE49-F238E27FC236}">
                    <a16:creationId xmlns:a16="http://schemas.microsoft.com/office/drawing/2014/main" id="{219C0470-4B3A-EFB1-7982-4327281B91DD}"/>
                  </a:ext>
                </a:extLst>
              </p:cNvPr>
              <p:cNvSpPr txBox="1"/>
              <p:nvPr/>
            </p:nvSpPr>
            <p:spPr>
              <a:xfrm>
                <a:off x="8551476" y="4803258"/>
                <a:ext cx="2727305" cy="307777"/>
              </a:xfrm>
              <a:prstGeom prst="rect">
                <a:avLst/>
              </a:prstGeom>
              <a:noFill/>
            </p:spPr>
            <p:txBody>
              <a:bodyPr wrap="square" rtlCol="0" anchor="ctr">
                <a:spAutoFit/>
              </a:bodyPr>
              <a:lstStyle/>
              <a:p>
                <a:pPr algn="ctr"/>
                <a:r>
                  <a:rPr lang="en-NZ" sz="1400" b="1"/>
                  <a:t>24 FUTURE CLIMATE DATABASES</a:t>
                </a:r>
              </a:p>
            </p:txBody>
          </p:sp>
          <p:sp>
            <p:nvSpPr>
              <p:cNvPr id="16" name="Arrow: Right 15">
                <a:extLst>
                  <a:ext uri="{FF2B5EF4-FFF2-40B4-BE49-F238E27FC236}">
                    <a16:creationId xmlns:a16="http://schemas.microsoft.com/office/drawing/2014/main" id="{AD1F6A91-4089-7100-5C02-B269EA981A5D}"/>
                  </a:ext>
                </a:extLst>
              </p:cNvPr>
              <p:cNvSpPr/>
              <p:nvPr/>
            </p:nvSpPr>
            <p:spPr>
              <a:xfrm>
                <a:off x="11293528" y="4858414"/>
                <a:ext cx="2340000" cy="19746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Arrow: Right 16">
                <a:extLst>
                  <a:ext uri="{FF2B5EF4-FFF2-40B4-BE49-F238E27FC236}">
                    <a16:creationId xmlns:a16="http://schemas.microsoft.com/office/drawing/2014/main" id="{F22F9E86-49B7-B141-B6F8-AD0CD35E4B28}"/>
                  </a:ext>
                </a:extLst>
              </p:cNvPr>
              <p:cNvSpPr/>
              <p:nvPr/>
            </p:nvSpPr>
            <p:spPr>
              <a:xfrm flipH="1">
                <a:off x="6196729" y="4858414"/>
                <a:ext cx="2340000" cy="19746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graphicFrame>
        <p:nvGraphicFramePr>
          <p:cNvPr id="7" name="Table 14">
            <a:extLst>
              <a:ext uri="{FF2B5EF4-FFF2-40B4-BE49-F238E27FC236}">
                <a16:creationId xmlns:a16="http://schemas.microsoft.com/office/drawing/2014/main" id="{B004C889-1F95-626C-FCCD-A908986ED920}"/>
              </a:ext>
            </a:extLst>
          </p:cNvPr>
          <p:cNvGraphicFramePr>
            <a:graphicFrameLocks/>
          </p:cNvGraphicFramePr>
          <p:nvPr>
            <p:extLst>
              <p:ext uri="{D42A27DB-BD31-4B8C-83A1-F6EECF244321}">
                <p14:modId xmlns:p14="http://schemas.microsoft.com/office/powerpoint/2010/main" val="4014643974"/>
              </p:ext>
            </p:extLst>
          </p:nvPr>
        </p:nvGraphicFramePr>
        <p:xfrm>
          <a:off x="914399" y="1719549"/>
          <a:ext cx="9370260" cy="2877903"/>
        </p:xfrm>
        <a:graphic>
          <a:graphicData uri="http://schemas.openxmlformats.org/drawingml/2006/table">
            <a:tbl>
              <a:tblPr firstRow="1" bandRow="1">
                <a:tableStyleId>{5C22544A-7EE6-4342-B048-85BDC9FD1C3A}</a:tableStyleId>
              </a:tblPr>
              <a:tblGrid>
                <a:gridCol w="312342">
                  <a:extLst>
                    <a:ext uri="{9D8B030D-6E8A-4147-A177-3AD203B41FA5}">
                      <a16:colId xmlns:a16="http://schemas.microsoft.com/office/drawing/2014/main" val="1085713196"/>
                    </a:ext>
                  </a:extLst>
                </a:gridCol>
                <a:gridCol w="312342">
                  <a:extLst>
                    <a:ext uri="{9D8B030D-6E8A-4147-A177-3AD203B41FA5}">
                      <a16:colId xmlns:a16="http://schemas.microsoft.com/office/drawing/2014/main" val="4150565936"/>
                    </a:ext>
                  </a:extLst>
                </a:gridCol>
                <a:gridCol w="312342">
                  <a:extLst>
                    <a:ext uri="{9D8B030D-6E8A-4147-A177-3AD203B41FA5}">
                      <a16:colId xmlns:a16="http://schemas.microsoft.com/office/drawing/2014/main" val="3754621812"/>
                    </a:ext>
                  </a:extLst>
                </a:gridCol>
                <a:gridCol w="312342">
                  <a:extLst>
                    <a:ext uri="{9D8B030D-6E8A-4147-A177-3AD203B41FA5}">
                      <a16:colId xmlns:a16="http://schemas.microsoft.com/office/drawing/2014/main" val="4195711820"/>
                    </a:ext>
                  </a:extLst>
                </a:gridCol>
                <a:gridCol w="312342">
                  <a:extLst>
                    <a:ext uri="{9D8B030D-6E8A-4147-A177-3AD203B41FA5}">
                      <a16:colId xmlns:a16="http://schemas.microsoft.com/office/drawing/2014/main" val="3814164389"/>
                    </a:ext>
                  </a:extLst>
                </a:gridCol>
                <a:gridCol w="312342">
                  <a:extLst>
                    <a:ext uri="{9D8B030D-6E8A-4147-A177-3AD203B41FA5}">
                      <a16:colId xmlns:a16="http://schemas.microsoft.com/office/drawing/2014/main" val="2532474681"/>
                    </a:ext>
                  </a:extLst>
                </a:gridCol>
                <a:gridCol w="312342">
                  <a:extLst>
                    <a:ext uri="{9D8B030D-6E8A-4147-A177-3AD203B41FA5}">
                      <a16:colId xmlns:a16="http://schemas.microsoft.com/office/drawing/2014/main" val="927531724"/>
                    </a:ext>
                  </a:extLst>
                </a:gridCol>
                <a:gridCol w="312342">
                  <a:extLst>
                    <a:ext uri="{9D8B030D-6E8A-4147-A177-3AD203B41FA5}">
                      <a16:colId xmlns:a16="http://schemas.microsoft.com/office/drawing/2014/main" val="676877588"/>
                    </a:ext>
                  </a:extLst>
                </a:gridCol>
                <a:gridCol w="312342">
                  <a:extLst>
                    <a:ext uri="{9D8B030D-6E8A-4147-A177-3AD203B41FA5}">
                      <a16:colId xmlns:a16="http://schemas.microsoft.com/office/drawing/2014/main" val="2869007214"/>
                    </a:ext>
                  </a:extLst>
                </a:gridCol>
                <a:gridCol w="312342">
                  <a:extLst>
                    <a:ext uri="{9D8B030D-6E8A-4147-A177-3AD203B41FA5}">
                      <a16:colId xmlns:a16="http://schemas.microsoft.com/office/drawing/2014/main" val="1182857494"/>
                    </a:ext>
                  </a:extLst>
                </a:gridCol>
                <a:gridCol w="312342">
                  <a:extLst>
                    <a:ext uri="{9D8B030D-6E8A-4147-A177-3AD203B41FA5}">
                      <a16:colId xmlns:a16="http://schemas.microsoft.com/office/drawing/2014/main" val="4190058701"/>
                    </a:ext>
                  </a:extLst>
                </a:gridCol>
                <a:gridCol w="312342">
                  <a:extLst>
                    <a:ext uri="{9D8B030D-6E8A-4147-A177-3AD203B41FA5}">
                      <a16:colId xmlns:a16="http://schemas.microsoft.com/office/drawing/2014/main" val="452150355"/>
                    </a:ext>
                  </a:extLst>
                </a:gridCol>
                <a:gridCol w="312342">
                  <a:extLst>
                    <a:ext uri="{9D8B030D-6E8A-4147-A177-3AD203B41FA5}">
                      <a16:colId xmlns:a16="http://schemas.microsoft.com/office/drawing/2014/main" val="3517131102"/>
                    </a:ext>
                  </a:extLst>
                </a:gridCol>
                <a:gridCol w="312342">
                  <a:extLst>
                    <a:ext uri="{9D8B030D-6E8A-4147-A177-3AD203B41FA5}">
                      <a16:colId xmlns:a16="http://schemas.microsoft.com/office/drawing/2014/main" val="2614103299"/>
                    </a:ext>
                  </a:extLst>
                </a:gridCol>
                <a:gridCol w="312342">
                  <a:extLst>
                    <a:ext uri="{9D8B030D-6E8A-4147-A177-3AD203B41FA5}">
                      <a16:colId xmlns:a16="http://schemas.microsoft.com/office/drawing/2014/main" val="3024864739"/>
                    </a:ext>
                  </a:extLst>
                </a:gridCol>
                <a:gridCol w="312342">
                  <a:extLst>
                    <a:ext uri="{9D8B030D-6E8A-4147-A177-3AD203B41FA5}">
                      <a16:colId xmlns:a16="http://schemas.microsoft.com/office/drawing/2014/main" val="265821110"/>
                    </a:ext>
                  </a:extLst>
                </a:gridCol>
                <a:gridCol w="312342">
                  <a:extLst>
                    <a:ext uri="{9D8B030D-6E8A-4147-A177-3AD203B41FA5}">
                      <a16:colId xmlns:a16="http://schemas.microsoft.com/office/drawing/2014/main" val="1054067711"/>
                    </a:ext>
                  </a:extLst>
                </a:gridCol>
                <a:gridCol w="312342">
                  <a:extLst>
                    <a:ext uri="{9D8B030D-6E8A-4147-A177-3AD203B41FA5}">
                      <a16:colId xmlns:a16="http://schemas.microsoft.com/office/drawing/2014/main" val="2532485777"/>
                    </a:ext>
                  </a:extLst>
                </a:gridCol>
                <a:gridCol w="312342">
                  <a:extLst>
                    <a:ext uri="{9D8B030D-6E8A-4147-A177-3AD203B41FA5}">
                      <a16:colId xmlns:a16="http://schemas.microsoft.com/office/drawing/2014/main" val="2334422266"/>
                    </a:ext>
                  </a:extLst>
                </a:gridCol>
                <a:gridCol w="312342">
                  <a:extLst>
                    <a:ext uri="{9D8B030D-6E8A-4147-A177-3AD203B41FA5}">
                      <a16:colId xmlns:a16="http://schemas.microsoft.com/office/drawing/2014/main" val="3056190915"/>
                    </a:ext>
                  </a:extLst>
                </a:gridCol>
                <a:gridCol w="312342">
                  <a:extLst>
                    <a:ext uri="{9D8B030D-6E8A-4147-A177-3AD203B41FA5}">
                      <a16:colId xmlns:a16="http://schemas.microsoft.com/office/drawing/2014/main" val="549661308"/>
                    </a:ext>
                  </a:extLst>
                </a:gridCol>
                <a:gridCol w="312342">
                  <a:extLst>
                    <a:ext uri="{9D8B030D-6E8A-4147-A177-3AD203B41FA5}">
                      <a16:colId xmlns:a16="http://schemas.microsoft.com/office/drawing/2014/main" val="3826875798"/>
                    </a:ext>
                  </a:extLst>
                </a:gridCol>
                <a:gridCol w="312342">
                  <a:extLst>
                    <a:ext uri="{9D8B030D-6E8A-4147-A177-3AD203B41FA5}">
                      <a16:colId xmlns:a16="http://schemas.microsoft.com/office/drawing/2014/main" val="3617109869"/>
                    </a:ext>
                  </a:extLst>
                </a:gridCol>
                <a:gridCol w="312342">
                  <a:extLst>
                    <a:ext uri="{9D8B030D-6E8A-4147-A177-3AD203B41FA5}">
                      <a16:colId xmlns:a16="http://schemas.microsoft.com/office/drawing/2014/main" val="2088792006"/>
                    </a:ext>
                  </a:extLst>
                </a:gridCol>
                <a:gridCol w="312342">
                  <a:extLst>
                    <a:ext uri="{9D8B030D-6E8A-4147-A177-3AD203B41FA5}">
                      <a16:colId xmlns:a16="http://schemas.microsoft.com/office/drawing/2014/main" val="1594744538"/>
                    </a:ext>
                  </a:extLst>
                </a:gridCol>
                <a:gridCol w="312342">
                  <a:extLst>
                    <a:ext uri="{9D8B030D-6E8A-4147-A177-3AD203B41FA5}">
                      <a16:colId xmlns:a16="http://schemas.microsoft.com/office/drawing/2014/main" val="3948967856"/>
                    </a:ext>
                  </a:extLst>
                </a:gridCol>
                <a:gridCol w="312342">
                  <a:extLst>
                    <a:ext uri="{9D8B030D-6E8A-4147-A177-3AD203B41FA5}">
                      <a16:colId xmlns:a16="http://schemas.microsoft.com/office/drawing/2014/main" val="4235120759"/>
                    </a:ext>
                  </a:extLst>
                </a:gridCol>
                <a:gridCol w="312342">
                  <a:extLst>
                    <a:ext uri="{9D8B030D-6E8A-4147-A177-3AD203B41FA5}">
                      <a16:colId xmlns:a16="http://schemas.microsoft.com/office/drawing/2014/main" val="2068984904"/>
                    </a:ext>
                  </a:extLst>
                </a:gridCol>
                <a:gridCol w="312342">
                  <a:extLst>
                    <a:ext uri="{9D8B030D-6E8A-4147-A177-3AD203B41FA5}">
                      <a16:colId xmlns:a16="http://schemas.microsoft.com/office/drawing/2014/main" val="2525790976"/>
                    </a:ext>
                  </a:extLst>
                </a:gridCol>
                <a:gridCol w="312342">
                  <a:extLst>
                    <a:ext uri="{9D8B030D-6E8A-4147-A177-3AD203B41FA5}">
                      <a16:colId xmlns:a16="http://schemas.microsoft.com/office/drawing/2014/main" val="4207662297"/>
                    </a:ext>
                  </a:extLst>
                </a:gridCol>
              </a:tblGrid>
              <a:tr h="553427">
                <a:tc gridSpan="6">
                  <a:txBody>
                    <a:bodyPr/>
                    <a:lstStyle/>
                    <a:p>
                      <a:pPr algn="ctr"/>
                      <a:r>
                        <a:rPr lang="en-NZ" dirty="0"/>
                        <a:t>Modelled Past</a:t>
                      </a:r>
                    </a:p>
                  </a:txBody>
                  <a:tcPr anchor="ctr">
                    <a:solidFill>
                      <a:schemeClr val="accent5">
                        <a:lumMod val="60000"/>
                        <a:lumOff val="40000"/>
                      </a:schemeClr>
                    </a:solidFill>
                  </a:tcPr>
                </a:tc>
                <a:tc hMerge="1">
                  <a:txBody>
                    <a:bodyPr/>
                    <a:lstStyle/>
                    <a:p>
                      <a:pPr algn="ctr"/>
                      <a:endParaRPr lang="en-NZ"/>
                    </a:p>
                  </a:txBody>
                  <a:tcPr anchor="ctr">
                    <a:solidFill>
                      <a:schemeClr val="accent5"/>
                    </a:solidFill>
                  </a:tcPr>
                </a:tc>
                <a:tc hMerge="1">
                  <a:txBody>
                    <a:bodyPr/>
                    <a:lstStyle/>
                    <a:p>
                      <a:pPr algn="ctr"/>
                      <a:endParaRPr lang="en-NZ"/>
                    </a:p>
                  </a:txBody>
                  <a:tcPr anchor="ctr">
                    <a:solidFill>
                      <a:schemeClr val="accent5"/>
                    </a:solidFill>
                  </a:tcPr>
                </a:tc>
                <a:tc hMerge="1">
                  <a:txBody>
                    <a:bodyPr/>
                    <a:lstStyle/>
                    <a:p>
                      <a:pPr algn="ctr"/>
                      <a:endParaRPr lang="en-NZ"/>
                    </a:p>
                  </a:txBody>
                  <a:tcPr anchor="ctr">
                    <a:solidFill>
                      <a:schemeClr val="accent5"/>
                    </a:solidFill>
                  </a:tcPr>
                </a:tc>
                <a:tc hMerge="1">
                  <a:txBody>
                    <a:bodyPr/>
                    <a:lstStyle/>
                    <a:p>
                      <a:pPr algn="ctr"/>
                      <a:endParaRPr lang="en-NZ"/>
                    </a:p>
                  </a:txBody>
                  <a:tcPr anchor="ctr">
                    <a:solidFill>
                      <a:schemeClr val="accent5"/>
                    </a:solidFill>
                  </a:tcPr>
                </a:tc>
                <a:tc hMerge="1">
                  <a:txBody>
                    <a:bodyPr/>
                    <a:lstStyle/>
                    <a:p>
                      <a:pPr algn="ctr"/>
                      <a:endParaRPr lang="en-NZ"/>
                    </a:p>
                  </a:txBody>
                  <a:tcPr anchor="ctr">
                    <a:solidFill>
                      <a:schemeClr val="accent5"/>
                    </a:solidFill>
                  </a:tcPr>
                </a:tc>
                <a:tc gridSpan="24">
                  <a:txBody>
                    <a:bodyPr/>
                    <a:lstStyle/>
                    <a:p>
                      <a:pPr algn="ctr"/>
                      <a:r>
                        <a:rPr lang="en-NZ"/>
                        <a:t>Modelled Future</a:t>
                      </a:r>
                    </a:p>
                  </a:txBody>
                  <a:tcPr anchor="ctr">
                    <a:solidFill>
                      <a:schemeClr val="accent5"/>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pPr algn="ctr"/>
                      <a:endParaRPr lang="en-NZ"/>
                    </a:p>
                  </a:txBody>
                  <a:tcPr>
                    <a:solidFill>
                      <a:schemeClr val="accent5"/>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137043458"/>
                  </a:ext>
                </a:extLst>
              </a:tr>
              <a:tr h="553427">
                <a:tc gridSpan="6">
                  <a:txBody>
                    <a:bodyPr/>
                    <a:lstStyle/>
                    <a:p>
                      <a:pPr algn="ctr"/>
                      <a:r>
                        <a:rPr lang="en-NZ" dirty="0">
                          <a:solidFill>
                            <a:schemeClr val="bg1"/>
                          </a:solidFill>
                        </a:rPr>
                        <a:t>RCP Past</a:t>
                      </a:r>
                    </a:p>
                  </a:txBody>
                  <a:tcPr anchor="ctr">
                    <a:solidFill>
                      <a:schemeClr val="accent6">
                        <a:lumMod val="60000"/>
                        <a:lumOff val="40000"/>
                      </a:schemeClr>
                    </a:solidFill>
                  </a:tcPr>
                </a:tc>
                <a:tc hMerge="1">
                  <a:txBody>
                    <a:bodyPr/>
                    <a:lstStyle/>
                    <a:p>
                      <a:pPr algn="ctr"/>
                      <a:endParaRPr lang="en-NZ">
                        <a:solidFill>
                          <a:schemeClr val="bg1"/>
                        </a:solidFill>
                      </a:endParaRPr>
                    </a:p>
                  </a:txBody>
                  <a:tcPr anchor="ctr">
                    <a:solidFill>
                      <a:schemeClr val="accent6"/>
                    </a:solidFill>
                  </a:tcPr>
                </a:tc>
                <a:tc hMerge="1">
                  <a:txBody>
                    <a:bodyPr/>
                    <a:lstStyle/>
                    <a:p>
                      <a:pPr algn="ctr"/>
                      <a:endParaRPr lang="en-NZ">
                        <a:solidFill>
                          <a:schemeClr val="bg1"/>
                        </a:solidFill>
                      </a:endParaRPr>
                    </a:p>
                  </a:txBody>
                  <a:tcPr anchor="ctr">
                    <a:solidFill>
                      <a:schemeClr val="accent6"/>
                    </a:solidFill>
                  </a:tcPr>
                </a:tc>
                <a:tc hMerge="1">
                  <a:txBody>
                    <a:bodyPr/>
                    <a:lstStyle/>
                    <a:p>
                      <a:pPr algn="ctr"/>
                      <a:endParaRPr lang="en-NZ">
                        <a:solidFill>
                          <a:schemeClr val="bg1"/>
                        </a:solidFill>
                      </a:endParaRPr>
                    </a:p>
                  </a:txBody>
                  <a:tcPr anchor="ctr">
                    <a:solidFill>
                      <a:schemeClr val="accent6"/>
                    </a:solidFill>
                  </a:tcPr>
                </a:tc>
                <a:tc hMerge="1">
                  <a:txBody>
                    <a:bodyPr/>
                    <a:lstStyle/>
                    <a:p>
                      <a:pPr algn="ctr"/>
                      <a:endParaRPr lang="en-NZ">
                        <a:solidFill>
                          <a:schemeClr val="bg1"/>
                        </a:solidFill>
                      </a:endParaRPr>
                    </a:p>
                  </a:txBody>
                  <a:tcPr anchor="ctr">
                    <a:solidFill>
                      <a:schemeClr val="accent6"/>
                    </a:solidFill>
                  </a:tcPr>
                </a:tc>
                <a:tc hMerge="1">
                  <a:txBody>
                    <a:bodyPr/>
                    <a:lstStyle/>
                    <a:p>
                      <a:pPr algn="ctr"/>
                      <a:endParaRPr lang="en-NZ">
                        <a:solidFill>
                          <a:schemeClr val="bg1"/>
                        </a:solidFill>
                      </a:endParaRPr>
                    </a:p>
                  </a:txBody>
                  <a:tcPr anchor="ctr">
                    <a:solidFill>
                      <a:schemeClr val="accent6"/>
                    </a:solidFill>
                  </a:tcPr>
                </a:tc>
                <a:tc gridSpan="12">
                  <a:txBody>
                    <a:bodyPr/>
                    <a:lstStyle/>
                    <a:p>
                      <a:pPr algn="ctr"/>
                      <a:r>
                        <a:rPr lang="en-NZ">
                          <a:solidFill>
                            <a:schemeClr val="bg1"/>
                          </a:solidFill>
                        </a:rPr>
                        <a:t>RCP 4.5</a:t>
                      </a:r>
                    </a:p>
                  </a:txBody>
                  <a:tcPr anchor="ctr">
                    <a:solidFill>
                      <a:schemeClr val="accent6"/>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gridSpan="12">
                  <a:txBody>
                    <a:bodyPr/>
                    <a:lstStyle/>
                    <a:p>
                      <a:pPr algn="ctr"/>
                      <a:r>
                        <a:rPr lang="en-NZ">
                          <a:solidFill>
                            <a:schemeClr val="bg1"/>
                          </a:solidFill>
                        </a:rPr>
                        <a:t>RCP 8.5</a:t>
                      </a:r>
                    </a:p>
                  </a:txBody>
                  <a:tcPr anchor="ctr">
                    <a:solidFill>
                      <a:schemeClr val="accent6"/>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92023691"/>
                  </a:ext>
                </a:extLst>
              </a:tr>
              <a:tr h="553427">
                <a:tc gridSpan="6">
                  <a:txBody>
                    <a:bodyPr/>
                    <a:lstStyle/>
                    <a:p>
                      <a:pPr algn="ctr"/>
                      <a:r>
                        <a:rPr lang="en-NZ" dirty="0">
                          <a:solidFill>
                            <a:schemeClr val="bg1"/>
                          </a:solidFill>
                        </a:rPr>
                        <a:t>1971 - 2005</a:t>
                      </a:r>
                    </a:p>
                  </a:txBody>
                  <a:tcPr anchor="ctr">
                    <a:solidFill>
                      <a:schemeClr val="accent1">
                        <a:lumMod val="60000"/>
                        <a:lumOff val="40000"/>
                      </a:schemeClr>
                    </a:solidFill>
                  </a:tcPr>
                </a:tc>
                <a:tc hMerge="1">
                  <a:txBody>
                    <a:bodyPr/>
                    <a:lstStyle/>
                    <a:p>
                      <a:pPr algn="ctr"/>
                      <a:endParaRPr lang="en-NZ">
                        <a:solidFill>
                          <a:schemeClr val="bg1"/>
                        </a:solidFill>
                      </a:endParaRPr>
                    </a:p>
                  </a:txBody>
                  <a:tcPr anchor="ctr">
                    <a:solidFill>
                      <a:schemeClr val="accent1"/>
                    </a:solidFill>
                  </a:tcPr>
                </a:tc>
                <a:tc hMerge="1">
                  <a:txBody>
                    <a:bodyPr/>
                    <a:lstStyle/>
                    <a:p>
                      <a:pPr algn="ctr"/>
                      <a:endParaRPr lang="en-NZ">
                        <a:solidFill>
                          <a:schemeClr val="bg1"/>
                        </a:solidFill>
                      </a:endParaRPr>
                    </a:p>
                  </a:txBody>
                  <a:tcPr anchor="ctr">
                    <a:solidFill>
                      <a:schemeClr val="accent1"/>
                    </a:solidFill>
                  </a:tcPr>
                </a:tc>
                <a:tc hMerge="1">
                  <a:txBody>
                    <a:bodyPr/>
                    <a:lstStyle/>
                    <a:p>
                      <a:pPr algn="ctr"/>
                      <a:endParaRPr lang="en-NZ">
                        <a:solidFill>
                          <a:schemeClr val="bg1"/>
                        </a:solidFill>
                      </a:endParaRPr>
                    </a:p>
                  </a:txBody>
                  <a:tcPr anchor="ctr">
                    <a:solidFill>
                      <a:schemeClr val="accent1"/>
                    </a:solidFill>
                  </a:tcPr>
                </a:tc>
                <a:tc hMerge="1">
                  <a:txBody>
                    <a:bodyPr/>
                    <a:lstStyle/>
                    <a:p>
                      <a:pPr algn="ctr"/>
                      <a:endParaRPr lang="en-NZ">
                        <a:solidFill>
                          <a:schemeClr val="bg1"/>
                        </a:solidFill>
                      </a:endParaRPr>
                    </a:p>
                  </a:txBody>
                  <a:tcPr anchor="ctr">
                    <a:solidFill>
                      <a:schemeClr val="accent1"/>
                    </a:solidFill>
                  </a:tcPr>
                </a:tc>
                <a:tc hMerge="1">
                  <a:txBody>
                    <a:bodyPr/>
                    <a:lstStyle/>
                    <a:p>
                      <a:pPr algn="ctr"/>
                      <a:endParaRPr lang="en-NZ">
                        <a:solidFill>
                          <a:schemeClr val="bg1"/>
                        </a:solidFill>
                      </a:endParaRPr>
                    </a:p>
                  </a:txBody>
                  <a:tcPr anchor="ctr">
                    <a:solidFill>
                      <a:schemeClr val="accent1"/>
                    </a:solidFill>
                  </a:tcPr>
                </a:tc>
                <a:tc gridSpan="6">
                  <a:txBody>
                    <a:bodyPr/>
                    <a:lstStyle/>
                    <a:p>
                      <a:pPr algn="ctr"/>
                      <a:r>
                        <a:rPr lang="en-NZ">
                          <a:solidFill>
                            <a:schemeClr val="bg1"/>
                          </a:solidFill>
                        </a:rPr>
                        <a:t>2040</a:t>
                      </a:r>
                    </a:p>
                  </a:txBody>
                  <a:tcPr anchor="ctr">
                    <a:solidFill>
                      <a:schemeClr val="accent1"/>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gridSpan="6">
                  <a:txBody>
                    <a:bodyPr/>
                    <a:lstStyle/>
                    <a:p>
                      <a:pPr algn="ctr"/>
                      <a:r>
                        <a:rPr lang="en-NZ">
                          <a:solidFill>
                            <a:schemeClr val="bg1"/>
                          </a:solidFill>
                        </a:rPr>
                        <a:t>2090</a:t>
                      </a:r>
                    </a:p>
                  </a:txBody>
                  <a:tcPr anchor="ctr">
                    <a:solidFill>
                      <a:schemeClr val="accent1"/>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gridSpan="6">
                  <a:txBody>
                    <a:bodyPr/>
                    <a:lstStyle/>
                    <a:p>
                      <a:pPr algn="ctr"/>
                      <a:r>
                        <a:rPr lang="en-NZ">
                          <a:solidFill>
                            <a:schemeClr val="bg1"/>
                          </a:solidFill>
                        </a:rPr>
                        <a:t>2040</a:t>
                      </a:r>
                    </a:p>
                  </a:txBody>
                  <a:tcPr anchor="ctr">
                    <a:solidFill>
                      <a:schemeClr val="accent1"/>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gridSpan="6">
                  <a:txBody>
                    <a:bodyPr/>
                    <a:lstStyle/>
                    <a:p>
                      <a:pPr algn="ctr"/>
                      <a:r>
                        <a:rPr lang="en-NZ">
                          <a:solidFill>
                            <a:schemeClr val="bg1"/>
                          </a:solidFill>
                        </a:rPr>
                        <a:t>2090</a:t>
                      </a:r>
                    </a:p>
                  </a:txBody>
                  <a:tcPr anchor="ctr">
                    <a:solidFill>
                      <a:schemeClr val="accent1"/>
                    </a:solidFill>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404446806"/>
                  </a:ext>
                </a:extLst>
              </a:tr>
              <a:tr h="1217622">
                <a:tc>
                  <a:txBody>
                    <a:bodyPr/>
                    <a:lstStyle/>
                    <a:p>
                      <a:pPr algn="ctr"/>
                      <a:endParaRPr lang="en-NZ" sz="1200" dirty="0">
                        <a:solidFill>
                          <a:schemeClr val="bg1"/>
                        </a:solidFill>
                      </a:endParaRPr>
                    </a:p>
                  </a:txBody>
                  <a:tcPr vert="vert270" anchor="ctr">
                    <a:solidFill>
                      <a:schemeClr val="accent4">
                        <a:lumMod val="60000"/>
                        <a:lumOff val="40000"/>
                      </a:schemeClr>
                    </a:solidFill>
                  </a:tcPr>
                </a:tc>
                <a:tc>
                  <a:txBody>
                    <a:bodyPr/>
                    <a:lstStyle/>
                    <a:p>
                      <a:pPr algn="ctr"/>
                      <a:endParaRPr lang="en-NZ" sz="1200">
                        <a:solidFill>
                          <a:schemeClr val="bg1"/>
                        </a:solidFill>
                      </a:endParaRPr>
                    </a:p>
                  </a:txBody>
                  <a:tcPr vert="vert270" anchor="ctr">
                    <a:solidFill>
                      <a:schemeClr val="accent4">
                        <a:lumMod val="60000"/>
                        <a:lumOff val="40000"/>
                      </a:schemeClr>
                    </a:solidFill>
                  </a:tcPr>
                </a:tc>
                <a:tc>
                  <a:txBody>
                    <a:bodyPr/>
                    <a:lstStyle/>
                    <a:p>
                      <a:pPr algn="ctr"/>
                      <a:endParaRPr lang="en-NZ" sz="1200">
                        <a:solidFill>
                          <a:schemeClr val="bg1"/>
                        </a:solidFill>
                      </a:endParaRPr>
                    </a:p>
                  </a:txBody>
                  <a:tcPr vert="vert270" anchor="ctr">
                    <a:solidFill>
                      <a:schemeClr val="accent4">
                        <a:lumMod val="60000"/>
                        <a:lumOff val="40000"/>
                      </a:schemeClr>
                    </a:solidFill>
                  </a:tcPr>
                </a:tc>
                <a:tc>
                  <a:txBody>
                    <a:bodyPr/>
                    <a:lstStyle/>
                    <a:p>
                      <a:pPr algn="ctr"/>
                      <a:endParaRPr lang="en-NZ" sz="1200">
                        <a:solidFill>
                          <a:schemeClr val="bg1"/>
                        </a:solidFill>
                      </a:endParaRPr>
                    </a:p>
                  </a:txBody>
                  <a:tcPr vert="vert270" anchor="ctr">
                    <a:solidFill>
                      <a:schemeClr val="accent4">
                        <a:lumMod val="60000"/>
                        <a:lumOff val="40000"/>
                      </a:schemeClr>
                    </a:solidFill>
                  </a:tcPr>
                </a:tc>
                <a:tc>
                  <a:txBody>
                    <a:bodyPr/>
                    <a:lstStyle/>
                    <a:p>
                      <a:pPr algn="ctr"/>
                      <a:endParaRPr lang="en-NZ" sz="1200">
                        <a:solidFill>
                          <a:schemeClr val="bg1"/>
                        </a:solidFill>
                      </a:endParaRPr>
                    </a:p>
                  </a:txBody>
                  <a:tcPr vert="vert270" anchor="ctr">
                    <a:solidFill>
                      <a:schemeClr val="accent4">
                        <a:lumMod val="60000"/>
                        <a:lumOff val="40000"/>
                      </a:schemeClr>
                    </a:solidFill>
                  </a:tcPr>
                </a:tc>
                <a:tc>
                  <a:txBody>
                    <a:bodyPr/>
                    <a:lstStyle/>
                    <a:p>
                      <a:pPr algn="ctr"/>
                      <a:endParaRPr lang="en-NZ" sz="1200" dirty="0">
                        <a:solidFill>
                          <a:schemeClr val="bg1"/>
                        </a:solidFill>
                      </a:endParaRPr>
                    </a:p>
                  </a:txBody>
                  <a:tcPr vert="vert270" anchor="ctr">
                    <a:solidFill>
                      <a:schemeClr val="accent4">
                        <a:lumMod val="60000"/>
                        <a:lumOff val="40000"/>
                      </a:schemeClr>
                    </a:solidFill>
                  </a:tcPr>
                </a:tc>
                <a:tc>
                  <a:txBody>
                    <a:bodyPr/>
                    <a:lstStyle/>
                    <a:p>
                      <a:pPr algn="ctr"/>
                      <a:r>
                        <a:rPr lang="en-NZ" sz="1200">
                          <a:solidFill>
                            <a:schemeClr val="bg1"/>
                          </a:solidFill>
                        </a:rPr>
                        <a:t>BCC-CSM1.1</a:t>
                      </a:r>
                    </a:p>
                  </a:txBody>
                  <a:tcPr vert="vert270" anchor="ctr">
                    <a:solidFill>
                      <a:schemeClr val="accent4"/>
                    </a:solidFill>
                  </a:tcPr>
                </a:tc>
                <a:tc>
                  <a:txBody>
                    <a:bodyPr/>
                    <a:lstStyle/>
                    <a:p>
                      <a:pPr algn="ctr"/>
                      <a:r>
                        <a:rPr lang="en-NZ" sz="1200">
                          <a:solidFill>
                            <a:schemeClr val="bg1"/>
                          </a:solidFill>
                        </a:rPr>
                        <a:t>CESM1-CAM5</a:t>
                      </a:r>
                    </a:p>
                  </a:txBody>
                  <a:tcPr vert="vert270" anchor="ctr">
                    <a:solidFill>
                      <a:schemeClr val="accent4"/>
                    </a:solidFill>
                  </a:tcPr>
                </a:tc>
                <a:tc>
                  <a:txBody>
                    <a:bodyPr/>
                    <a:lstStyle/>
                    <a:p>
                      <a:pPr algn="ctr"/>
                      <a:r>
                        <a:rPr lang="en-NZ" sz="1200">
                          <a:solidFill>
                            <a:schemeClr val="bg1"/>
                          </a:solidFill>
                        </a:rPr>
                        <a:t>GFDL-CM3</a:t>
                      </a:r>
                    </a:p>
                  </a:txBody>
                  <a:tcPr vert="vert270" anchor="ctr">
                    <a:solidFill>
                      <a:schemeClr val="accent4"/>
                    </a:solidFill>
                  </a:tcPr>
                </a:tc>
                <a:tc>
                  <a:txBody>
                    <a:bodyPr/>
                    <a:lstStyle/>
                    <a:p>
                      <a:pPr algn="ctr"/>
                      <a:r>
                        <a:rPr lang="en-NZ" sz="1200">
                          <a:solidFill>
                            <a:schemeClr val="bg1"/>
                          </a:solidFill>
                        </a:rPr>
                        <a:t>GISS-E2-R</a:t>
                      </a:r>
                    </a:p>
                  </a:txBody>
                  <a:tcPr vert="vert270" anchor="ctr">
                    <a:solidFill>
                      <a:schemeClr val="accent4"/>
                    </a:solidFill>
                  </a:tcPr>
                </a:tc>
                <a:tc>
                  <a:txBody>
                    <a:bodyPr/>
                    <a:lstStyle/>
                    <a:p>
                      <a:pPr algn="ctr"/>
                      <a:r>
                        <a:rPr lang="en-NZ" sz="1200">
                          <a:solidFill>
                            <a:schemeClr val="bg1"/>
                          </a:solidFill>
                        </a:rPr>
                        <a:t>HadGEM2-ES</a:t>
                      </a:r>
                    </a:p>
                  </a:txBody>
                  <a:tcPr vert="vert270" anchor="ctr">
                    <a:solidFill>
                      <a:schemeClr val="accent4"/>
                    </a:solidFill>
                  </a:tcPr>
                </a:tc>
                <a:tc>
                  <a:txBody>
                    <a:bodyPr/>
                    <a:lstStyle/>
                    <a:p>
                      <a:pPr algn="ctr"/>
                      <a:r>
                        <a:rPr lang="en-NZ" sz="1200">
                          <a:solidFill>
                            <a:schemeClr val="bg1"/>
                          </a:solidFill>
                        </a:rPr>
                        <a:t>NorESM1-M</a:t>
                      </a: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a:solidFill>
                          <a:schemeClr val="bg1"/>
                        </a:solidFill>
                      </a:endParaRPr>
                    </a:p>
                  </a:txBody>
                  <a:tcPr vert="vert270" anchor="ctr">
                    <a:solidFill>
                      <a:schemeClr val="accent4"/>
                    </a:solidFill>
                  </a:tcPr>
                </a:tc>
                <a:tc>
                  <a:txBody>
                    <a:bodyPr/>
                    <a:lstStyle/>
                    <a:p>
                      <a:pPr algn="ctr"/>
                      <a:endParaRPr lang="en-NZ" sz="1200" dirty="0">
                        <a:solidFill>
                          <a:schemeClr val="bg1"/>
                        </a:solidFill>
                      </a:endParaRPr>
                    </a:p>
                  </a:txBody>
                  <a:tcPr vert="vert270" anchor="ctr">
                    <a:solidFill>
                      <a:schemeClr val="accent4"/>
                    </a:solidFill>
                  </a:tcPr>
                </a:tc>
                <a:extLst>
                  <a:ext uri="{0D108BD9-81ED-4DB2-BD59-A6C34878D82A}">
                    <a16:rowId xmlns:a16="http://schemas.microsoft.com/office/drawing/2014/main" val="2859990084"/>
                  </a:ext>
                </a:extLst>
              </a:tr>
            </a:tbl>
          </a:graphicData>
        </a:graphic>
      </p:graphicFrame>
    </p:spTree>
    <p:extLst>
      <p:ext uri="{BB962C8B-B14F-4D97-AF65-F5344CB8AC3E}">
        <p14:creationId xmlns:p14="http://schemas.microsoft.com/office/powerpoint/2010/main" val="402740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icture containing text, clipart&#10;&#10;Description automatically generated" hidden="1">
            <a:extLst>
              <a:ext uri="{FF2B5EF4-FFF2-40B4-BE49-F238E27FC236}">
                <a16:creationId xmlns:a16="http://schemas.microsoft.com/office/drawing/2014/main" id="{A2F01308-5909-AF06-FB37-6AB16479F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3" name="Rectangle 2">
            <a:extLst>
              <a:ext uri="{FF2B5EF4-FFF2-40B4-BE49-F238E27FC236}">
                <a16:creationId xmlns:a16="http://schemas.microsoft.com/office/drawing/2014/main" id="{E61E253B-97CD-3900-18D3-33E5427A3256}"/>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11" name="Content Placeholder 6">
            <a:extLst>
              <a:ext uri="{FF2B5EF4-FFF2-40B4-BE49-F238E27FC236}">
                <a16:creationId xmlns:a16="http://schemas.microsoft.com/office/drawing/2014/main" id="{5E31C245-BC93-1A75-53DB-237C23F5E851}"/>
              </a:ext>
            </a:extLst>
          </p:cNvPr>
          <p:cNvGraphicFramePr>
            <a:graphicFrameLocks/>
          </p:cNvGraphicFramePr>
          <p:nvPr>
            <p:extLst>
              <p:ext uri="{D42A27DB-BD31-4B8C-83A1-F6EECF244321}">
                <p14:modId xmlns:p14="http://schemas.microsoft.com/office/powerpoint/2010/main" val="2797495067"/>
              </p:ext>
            </p:extLst>
          </p:nvPr>
        </p:nvGraphicFramePr>
        <p:xfrm>
          <a:off x="400050" y="1098524"/>
          <a:ext cx="11391900" cy="4660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1AAF2ECD-D5EE-B28E-BF74-3ADA6B4F9079}"/>
              </a:ext>
            </a:extLst>
          </p:cNvPr>
          <p:cNvSpPr>
            <a:spLocks noGrp="1"/>
          </p:cNvSpPr>
          <p:nvPr>
            <p:ph type="title"/>
          </p:nvPr>
        </p:nvSpPr>
        <p:spPr>
          <a:xfrm>
            <a:off x="609600" y="274641"/>
            <a:ext cx="10972800" cy="631811"/>
          </a:xfrm>
        </p:spPr>
        <p:txBody>
          <a:bodyPr/>
          <a:lstStyle/>
          <a:p>
            <a:r>
              <a:rPr lang="en-NZ"/>
              <a:t>Methodology</a:t>
            </a:r>
          </a:p>
        </p:txBody>
      </p:sp>
      <p:sp>
        <p:nvSpPr>
          <p:cNvPr id="5" name="Title 1">
            <a:extLst>
              <a:ext uri="{FF2B5EF4-FFF2-40B4-BE49-F238E27FC236}">
                <a16:creationId xmlns:a16="http://schemas.microsoft.com/office/drawing/2014/main" id="{92C505AD-A363-A2BE-8CC6-9FA7E76C3772}"/>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HOW?</a:t>
            </a:r>
          </a:p>
        </p:txBody>
      </p:sp>
    </p:spTree>
    <p:extLst>
      <p:ext uri="{BB962C8B-B14F-4D97-AF65-F5344CB8AC3E}">
        <p14:creationId xmlns:p14="http://schemas.microsoft.com/office/powerpoint/2010/main" val="2086260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picture containing text, clipart&#10;&#10;Description automatically generated" hidden="1">
            <a:extLst>
              <a:ext uri="{FF2B5EF4-FFF2-40B4-BE49-F238E27FC236}">
                <a16:creationId xmlns:a16="http://schemas.microsoft.com/office/drawing/2014/main" id="{A310E5BC-2C37-8118-6BD9-1DA839D80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0" y="6112800"/>
            <a:ext cx="3569215" cy="499873"/>
          </a:xfrm>
          <a:prstGeom prst="rect">
            <a:avLst/>
          </a:prstGeom>
        </p:spPr>
      </p:pic>
      <p:sp>
        <p:nvSpPr>
          <p:cNvPr id="11" name="Rectangle 10">
            <a:extLst>
              <a:ext uri="{FF2B5EF4-FFF2-40B4-BE49-F238E27FC236}">
                <a16:creationId xmlns:a16="http://schemas.microsoft.com/office/drawing/2014/main" id="{CE594481-1910-DFFF-4F10-70EABA55ED93}"/>
              </a:ext>
            </a:extLst>
          </p:cNvPr>
          <p:cNvSpPr/>
          <p:nvPr/>
        </p:nvSpPr>
        <p:spPr>
          <a:xfrm>
            <a:off x="7635766" y="5938346"/>
            <a:ext cx="4556234" cy="919654"/>
          </a:xfrm>
          <a:prstGeom prst="rect">
            <a:avLst/>
          </a:prstGeom>
          <a:gradFill>
            <a:gsLst>
              <a:gs pos="0">
                <a:srgbClr val="083A53"/>
              </a:gs>
              <a:gs pos="100000">
                <a:srgbClr val="084D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itle 1">
            <a:extLst>
              <a:ext uri="{FF2B5EF4-FFF2-40B4-BE49-F238E27FC236}">
                <a16:creationId xmlns:a16="http://schemas.microsoft.com/office/drawing/2014/main" id="{C7356A39-AAD6-6854-7ABE-081962EA7CC2}"/>
              </a:ext>
            </a:extLst>
          </p:cNvPr>
          <p:cNvSpPr txBox="1">
            <a:spLocks/>
          </p:cNvSpPr>
          <p:nvPr/>
        </p:nvSpPr>
        <p:spPr>
          <a:xfrm>
            <a:off x="343872" y="274641"/>
            <a:ext cx="2267712" cy="6318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rgbClr val="213D58"/>
                </a:solidFill>
                <a:latin typeface="+mj-lt"/>
                <a:ea typeface="+mj-ea"/>
                <a:cs typeface="+mj-cs"/>
              </a:defRPr>
            </a:lvl1pPr>
          </a:lstStyle>
          <a:p>
            <a:pPr algn="l"/>
            <a:r>
              <a:rPr lang="en-NZ" b="1">
                <a:solidFill>
                  <a:schemeClr val="bg1"/>
                </a:solidFill>
              </a:rPr>
              <a:t>WHAT?</a:t>
            </a:r>
          </a:p>
        </p:txBody>
      </p:sp>
      <p:grpSp>
        <p:nvGrpSpPr>
          <p:cNvPr id="18" name="Group 17">
            <a:extLst>
              <a:ext uri="{FF2B5EF4-FFF2-40B4-BE49-F238E27FC236}">
                <a16:creationId xmlns:a16="http://schemas.microsoft.com/office/drawing/2014/main" id="{D0B1FB85-E122-F08F-71EB-A1E1C2B28D80}"/>
              </a:ext>
            </a:extLst>
          </p:cNvPr>
          <p:cNvGrpSpPr/>
          <p:nvPr/>
        </p:nvGrpSpPr>
        <p:grpSpPr>
          <a:xfrm>
            <a:off x="2389715" y="1252539"/>
            <a:ext cx="7315201" cy="4919661"/>
            <a:chOff x="2389715" y="1252539"/>
            <a:chExt cx="7315201" cy="4919661"/>
          </a:xfrm>
        </p:grpSpPr>
        <p:sp>
          <p:nvSpPr>
            <p:cNvPr id="15" name="Content Placeholder 2">
              <a:extLst>
                <a:ext uri="{FF2B5EF4-FFF2-40B4-BE49-F238E27FC236}">
                  <a16:creationId xmlns:a16="http://schemas.microsoft.com/office/drawing/2014/main" id="{81CD8E74-990C-E65B-7176-DA1451B3AE80}"/>
                </a:ext>
              </a:extLst>
            </p:cNvPr>
            <p:cNvSpPr txBox="1">
              <a:spLocks/>
            </p:cNvSpPr>
            <p:nvPr/>
          </p:nvSpPr>
          <p:spPr>
            <a:xfrm>
              <a:off x="2389715" y="1252539"/>
              <a:ext cx="7315200" cy="4114800"/>
            </a:xfrm>
            <a:prstGeom prst="rect">
              <a:avLst/>
            </a:prstGeom>
            <a:solidFill>
              <a:schemeClr val="bg1"/>
            </a:solidFill>
          </p:spPr>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kern="1200">
                  <a:solidFill>
                    <a:srgbClr val="555652"/>
                  </a:solidFill>
                  <a:latin typeface="+mn-lt"/>
                  <a:ea typeface="+mn-ea"/>
                  <a:cs typeface="+mn-cs"/>
                </a:defRPr>
              </a:lvl1pPr>
              <a:lvl2pPr marL="342900" indent="0" algn="l" defTabSz="914400" rtl="0" eaLnBrk="1" latinLnBrk="0" hangingPunct="1">
                <a:spcBef>
                  <a:spcPct val="20000"/>
                </a:spcBef>
                <a:buFont typeface="Arial" panose="020B0604020202020204" pitchFamily="34" charset="0"/>
                <a:buNone/>
                <a:defRPr sz="2100" kern="1200">
                  <a:solidFill>
                    <a:srgbClr val="555652"/>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1800" kern="1200">
                  <a:solidFill>
                    <a:srgbClr val="7E807A"/>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1500" kern="1200">
                  <a:solidFill>
                    <a:srgbClr val="7E807A"/>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1500" kern="1200">
                  <a:solidFill>
                    <a:srgbClr val="7E807A"/>
                  </a:solidFill>
                  <a:latin typeface="+mn-lt"/>
                  <a:ea typeface="+mn-ea"/>
                  <a:cs typeface="+mn-cs"/>
                </a:defRPr>
              </a:lvl5pPr>
              <a:lvl6pPr marL="17145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6pPr>
              <a:lvl7pPr marL="20574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7pPr>
              <a:lvl8pPr marL="24003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8pPr>
              <a:lvl9pPr marL="27432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9pPr>
            </a:lstStyle>
            <a:p>
              <a:r>
                <a:rPr lang="en-NZ" i="1"/>
                <a:t>The annual average daily demand* that can reliably be provided by a water supply system, while meeting the required security of supply standard.</a:t>
              </a:r>
            </a:p>
          </p:txBody>
        </p:sp>
        <p:sp>
          <p:nvSpPr>
            <p:cNvPr id="16" name="Text Placeholder 3">
              <a:extLst>
                <a:ext uri="{FF2B5EF4-FFF2-40B4-BE49-F238E27FC236}">
                  <a16:creationId xmlns:a16="http://schemas.microsoft.com/office/drawing/2014/main" id="{FD67994B-ECA0-2B40-26CE-CDD1359A75BA}"/>
                </a:ext>
              </a:extLst>
            </p:cNvPr>
            <p:cNvSpPr txBox="1">
              <a:spLocks/>
            </p:cNvSpPr>
            <p:nvPr/>
          </p:nvSpPr>
          <p:spPr>
            <a:xfrm>
              <a:off x="2389716" y="5367338"/>
              <a:ext cx="7315200" cy="8048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050" kern="1200">
                  <a:solidFill>
                    <a:srgbClr val="555652"/>
                  </a:solidFill>
                  <a:latin typeface="+mn-lt"/>
                  <a:ea typeface="+mn-ea"/>
                  <a:cs typeface="+mn-cs"/>
                </a:defRPr>
              </a:lvl1pPr>
              <a:lvl2pPr marL="342900" indent="0" algn="l" defTabSz="914400" rtl="0" eaLnBrk="1" latinLnBrk="0" hangingPunct="1">
                <a:spcBef>
                  <a:spcPct val="20000"/>
                </a:spcBef>
                <a:buFont typeface="Arial" panose="020B0604020202020204" pitchFamily="34" charset="0"/>
                <a:buNone/>
                <a:defRPr sz="900" kern="1200">
                  <a:solidFill>
                    <a:srgbClr val="555652"/>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750" kern="1200">
                  <a:solidFill>
                    <a:srgbClr val="7E807A"/>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675" kern="1200">
                  <a:solidFill>
                    <a:srgbClr val="7E807A"/>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675" kern="1200">
                  <a:solidFill>
                    <a:srgbClr val="7E807A"/>
                  </a:solidFill>
                  <a:latin typeface="+mn-lt"/>
                  <a:ea typeface="+mn-ea"/>
                  <a:cs typeface="+mn-cs"/>
                </a:defRPr>
              </a:lvl5pPr>
              <a:lvl6pPr marL="1714500" indent="0" algn="l" defTabSz="914400" rtl="0" eaLnBrk="1" latinLnBrk="0" hangingPunct="1">
                <a:spcBef>
                  <a:spcPct val="20000"/>
                </a:spcBef>
                <a:buFont typeface="Arial" panose="020B0604020202020204" pitchFamily="34" charset="0"/>
                <a:buNone/>
                <a:defRPr sz="675" kern="1200">
                  <a:solidFill>
                    <a:schemeClr val="tx1"/>
                  </a:solidFill>
                  <a:latin typeface="+mn-lt"/>
                  <a:ea typeface="+mn-ea"/>
                  <a:cs typeface="+mn-cs"/>
                </a:defRPr>
              </a:lvl6pPr>
              <a:lvl7pPr marL="2057400" indent="0" algn="l" defTabSz="914400" rtl="0" eaLnBrk="1" latinLnBrk="0" hangingPunct="1">
                <a:spcBef>
                  <a:spcPct val="20000"/>
                </a:spcBef>
                <a:buFont typeface="Arial" panose="020B0604020202020204" pitchFamily="34" charset="0"/>
                <a:buNone/>
                <a:defRPr sz="675" kern="1200">
                  <a:solidFill>
                    <a:schemeClr val="tx1"/>
                  </a:solidFill>
                  <a:latin typeface="+mn-lt"/>
                  <a:ea typeface="+mn-ea"/>
                  <a:cs typeface="+mn-cs"/>
                </a:defRPr>
              </a:lvl7pPr>
              <a:lvl8pPr marL="2400300" indent="0" algn="l" defTabSz="914400" rtl="0" eaLnBrk="1" latinLnBrk="0" hangingPunct="1">
                <a:spcBef>
                  <a:spcPct val="20000"/>
                </a:spcBef>
                <a:buFont typeface="Arial" panose="020B0604020202020204" pitchFamily="34" charset="0"/>
                <a:buNone/>
                <a:defRPr sz="675" kern="1200">
                  <a:solidFill>
                    <a:schemeClr val="tx1"/>
                  </a:solidFill>
                  <a:latin typeface="+mn-lt"/>
                  <a:ea typeface="+mn-ea"/>
                  <a:cs typeface="+mn-cs"/>
                </a:defRPr>
              </a:lvl8pPr>
              <a:lvl9pPr marL="2743200" indent="0" algn="l" defTabSz="914400" rtl="0" eaLnBrk="1" latinLnBrk="0" hangingPunct="1">
                <a:spcBef>
                  <a:spcPct val="20000"/>
                </a:spcBef>
                <a:buFont typeface="Arial" panose="020B0604020202020204" pitchFamily="34" charset="0"/>
                <a:buNone/>
                <a:defRPr sz="675" kern="1200">
                  <a:solidFill>
                    <a:schemeClr val="tx1"/>
                  </a:solidFill>
                  <a:latin typeface="+mn-lt"/>
                  <a:ea typeface="+mn-ea"/>
                  <a:cs typeface="+mn-cs"/>
                </a:defRPr>
              </a:lvl9pPr>
            </a:lstStyle>
            <a:p>
              <a:r>
                <a:rPr lang="en-NZ" sz="1800" i="1"/>
                <a:t>* Seasonal (weekly) profile across the year</a:t>
              </a:r>
            </a:p>
          </p:txBody>
        </p:sp>
        <p:sp>
          <p:nvSpPr>
            <p:cNvPr id="17" name="Title 1">
              <a:extLst>
                <a:ext uri="{FF2B5EF4-FFF2-40B4-BE49-F238E27FC236}">
                  <a16:creationId xmlns:a16="http://schemas.microsoft.com/office/drawing/2014/main" id="{1CC71988-8D24-6908-44CF-C1218BB7B8A9}"/>
                </a:ext>
              </a:extLst>
            </p:cNvPr>
            <p:cNvSpPr txBox="1">
              <a:spLocks/>
            </p:cNvSpPr>
            <p:nvPr/>
          </p:nvSpPr>
          <p:spPr>
            <a:xfrm>
              <a:off x="2389715" y="2063207"/>
              <a:ext cx="7315200" cy="566738"/>
            </a:xfrm>
            <a:prstGeom prst="rect">
              <a:avLst/>
            </a:prstGeom>
            <a:solidFill>
              <a:schemeClr val="bg1"/>
            </a:solidFill>
          </p:spPr>
          <p:txBody>
            <a:bodyPr vert="horz" lIns="91440" tIns="45720" rIns="91440" bIns="45720" rtlCol="0" anchor="b">
              <a:noAutofit/>
            </a:bodyPr>
            <a:lstStyle>
              <a:lvl1pPr algn="l" defTabSz="914400" rtl="0" eaLnBrk="1" latinLnBrk="0" hangingPunct="1">
                <a:spcBef>
                  <a:spcPct val="0"/>
                </a:spcBef>
                <a:buNone/>
                <a:defRPr sz="1500" b="1" kern="1200">
                  <a:solidFill>
                    <a:srgbClr val="213D58"/>
                  </a:solidFill>
                  <a:latin typeface="+mj-lt"/>
                  <a:ea typeface="+mj-ea"/>
                  <a:cs typeface="+mj-cs"/>
                </a:defRPr>
              </a:lvl1pPr>
            </a:lstStyle>
            <a:p>
              <a:r>
                <a:rPr lang="en-NZ" sz="2400"/>
                <a:t>Sustainable Yield:</a:t>
              </a:r>
            </a:p>
          </p:txBody>
        </p:sp>
      </p:grpSp>
      <p:grpSp>
        <p:nvGrpSpPr>
          <p:cNvPr id="8" name="Group 7">
            <a:extLst>
              <a:ext uri="{FF2B5EF4-FFF2-40B4-BE49-F238E27FC236}">
                <a16:creationId xmlns:a16="http://schemas.microsoft.com/office/drawing/2014/main" id="{529829FC-446B-1913-2B30-7151C84131AB}"/>
              </a:ext>
            </a:extLst>
          </p:cNvPr>
          <p:cNvGrpSpPr/>
          <p:nvPr/>
        </p:nvGrpSpPr>
        <p:grpSpPr>
          <a:xfrm>
            <a:off x="2389714" y="1249299"/>
            <a:ext cx="7412570" cy="4457647"/>
            <a:chOff x="2389714" y="1249299"/>
            <a:chExt cx="7412570" cy="4457647"/>
          </a:xfrm>
        </p:grpSpPr>
        <p:sp>
          <p:nvSpPr>
            <p:cNvPr id="7" name="Content Placeholder 2">
              <a:extLst>
                <a:ext uri="{FF2B5EF4-FFF2-40B4-BE49-F238E27FC236}">
                  <a16:creationId xmlns:a16="http://schemas.microsoft.com/office/drawing/2014/main" id="{688CB87F-BEA4-C7B2-5015-9D71E36B258F}"/>
                </a:ext>
              </a:extLst>
            </p:cNvPr>
            <p:cNvSpPr txBox="1">
              <a:spLocks/>
            </p:cNvSpPr>
            <p:nvPr/>
          </p:nvSpPr>
          <p:spPr>
            <a:xfrm>
              <a:off x="2389714" y="1249299"/>
              <a:ext cx="7315200" cy="4114800"/>
            </a:xfrm>
            <a:prstGeom prst="rect">
              <a:avLst/>
            </a:prstGeom>
            <a:solidFill>
              <a:schemeClr val="bg1"/>
            </a:solidFill>
          </p:spPr>
          <p:txBody>
            <a:bodyPr vert="horz" lIns="91440" tIns="45720" rIns="91440" bIns="45720" rtlCol="0" anchor="ctr">
              <a:normAutofit/>
            </a:bodyPr>
            <a:lstStyle>
              <a:lvl1pPr marL="0" indent="0" algn="l" defTabSz="914400" rtl="0" eaLnBrk="1" latinLnBrk="0" hangingPunct="1">
                <a:spcBef>
                  <a:spcPct val="20000"/>
                </a:spcBef>
                <a:buFont typeface="Arial" panose="020B0604020202020204" pitchFamily="34" charset="0"/>
                <a:buNone/>
                <a:defRPr sz="2400" kern="1200">
                  <a:solidFill>
                    <a:srgbClr val="555652"/>
                  </a:solidFill>
                  <a:latin typeface="+mn-lt"/>
                  <a:ea typeface="+mn-ea"/>
                  <a:cs typeface="+mn-cs"/>
                </a:defRPr>
              </a:lvl1pPr>
              <a:lvl2pPr marL="342900" indent="0" algn="l" defTabSz="914400" rtl="0" eaLnBrk="1" latinLnBrk="0" hangingPunct="1">
                <a:spcBef>
                  <a:spcPct val="20000"/>
                </a:spcBef>
                <a:buFont typeface="Arial" panose="020B0604020202020204" pitchFamily="34" charset="0"/>
                <a:buNone/>
                <a:defRPr sz="2100" kern="1200">
                  <a:solidFill>
                    <a:srgbClr val="555652"/>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1800" kern="1200">
                  <a:solidFill>
                    <a:srgbClr val="7E807A"/>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1500" kern="1200">
                  <a:solidFill>
                    <a:srgbClr val="7E807A"/>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1500" kern="1200">
                  <a:solidFill>
                    <a:srgbClr val="7E807A"/>
                  </a:solidFill>
                  <a:latin typeface="+mn-lt"/>
                  <a:ea typeface="+mn-ea"/>
                  <a:cs typeface="+mn-cs"/>
                </a:defRPr>
              </a:lvl5pPr>
              <a:lvl6pPr marL="17145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6pPr>
              <a:lvl7pPr marL="20574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7pPr>
              <a:lvl8pPr marL="24003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8pPr>
              <a:lvl9pPr marL="274320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9pPr>
            </a:lstStyle>
            <a:p>
              <a:r>
                <a:rPr lang="en-NZ" i="1"/>
                <a:t>The metropolitan water supply will be operated to a </a:t>
              </a:r>
              <a:br>
                <a:rPr lang="en-NZ" i="1"/>
              </a:br>
              <a:r>
                <a:rPr lang="en-NZ" i="1"/>
                <a:t>1-in-100-year event with a 15% residual storage at the end of the drought event.</a:t>
              </a:r>
            </a:p>
          </p:txBody>
        </p:sp>
        <p:sp>
          <p:nvSpPr>
            <p:cNvPr id="9" name="Title 1">
              <a:extLst>
                <a:ext uri="{FF2B5EF4-FFF2-40B4-BE49-F238E27FC236}">
                  <a16:creationId xmlns:a16="http://schemas.microsoft.com/office/drawing/2014/main" id="{F39D904A-2E9A-6E1D-F00F-F0EAC6136BBA}"/>
                </a:ext>
              </a:extLst>
            </p:cNvPr>
            <p:cNvSpPr txBox="1">
              <a:spLocks/>
            </p:cNvSpPr>
            <p:nvPr/>
          </p:nvSpPr>
          <p:spPr>
            <a:xfrm>
              <a:off x="2389714" y="2059967"/>
              <a:ext cx="7315200" cy="566738"/>
            </a:xfrm>
            <a:prstGeom prst="rect">
              <a:avLst/>
            </a:prstGeom>
            <a:solidFill>
              <a:schemeClr val="bg1"/>
            </a:solidFill>
          </p:spPr>
          <p:txBody>
            <a:bodyPr vert="horz" lIns="91440" tIns="45720" rIns="91440" bIns="45720" rtlCol="0" anchor="b">
              <a:noAutofit/>
            </a:bodyPr>
            <a:lstStyle>
              <a:lvl1pPr algn="l" defTabSz="914400" rtl="0" eaLnBrk="1" latinLnBrk="0" hangingPunct="1">
                <a:spcBef>
                  <a:spcPct val="0"/>
                </a:spcBef>
                <a:buNone/>
                <a:defRPr sz="1500" b="1" kern="1200">
                  <a:solidFill>
                    <a:srgbClr val="213D58"/>
                  </a:solidFill>
                  <a:latin typeface="+mj-lt"/>
                  <a:ea typeface="+mj-ea"/>
                  <a:cs typeface="+mj-cs"/>
                </a:defRPr>
              </a:lvl1pPr>
            </a:lstStyle>
            <a:p>
              <a:r>
                <a:rPr lang="en-NZ" sz="2400"/>
                <a:t>Watercare’s Drought Security Standard:</a:t>
              </a:r>
            </a:p>
          </p:txBody>
        </p:sp>
        <p:sp>
          <p:nvSpPr>
            <p:cNvPr id="5" name="Rectangle 4">
              <a:extLst>
                <a:ext uri="{FF2B5EF4-FFF2-40B4-BE49-F238E27FC236}">
                  <a16:creationId xmlns:a16="http://schemas.microsoft.com/office/drawing/2014/main" id="{DA33ED27-ED0E-B233-B86A-EDFC3B9D9815}"/>
                </a:ext>
              </a:extLst>
            </p:cNvPr>
            <p:cNvSpPr/>
            <p:nvPr/>
          </p:nvSpPr>
          <p:spPr>
            <a:xfrm>
              <a:off x="2389714" y="5207072"/>
              <a:ext cx="7412570" cy="499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35518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567761647A3B499238F7BA9C830EFE" ma:contentTypeVersion="6" ma:contentTypeDescription="Create a new document." ma:contentTypeScope="" ma:versionID="6dd8e48293889bfd55fb711bb084d93e">
  <xsd:schema xmlns:xsd="http://www.w3.org/2001/XMLSchema" xmlns:xs="http://www.w3.org/2001/XMLSchema" xmlns:p="http://schemas.microsoft.com/office/2006/metadata/properties" xmlns:ns2="e26de9ba-39fb-4716-a0eb-3a22824385b9" targetNamespace="http://schemas.microsoft.com/office/2006/metadata/properties" ma:root="true" ma:fieldsID="b801bf041c630b812c44450af7711b6a" ns2:_="">
    <xsd:import namespace="e26de9ba-39fb-4716-a0eb-3a22824385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6de9ba-39fb-4716-a0eb-3a22824385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238511-E69F-4E76-ADB1-A65FDD196C0D}">
  <ds:schemaRefs>
    <ds:schemaRef ds:uri="e26de9ba-39fb-4716-a0eb-3a22824385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D8B1BE-249D-40DE-9745-E66F8C15A9D3}">
  <ds:schemaRefs>
    <ds:schemaRef ds:uri="http://schemas.microsoft.com/office/2006/metadata/properties"/>
    <ds:schemaRef ds:uri="http://purl.org/dc/terms/"/>
    <ds:schemaRef ds:uri="http://www.w3.org/XML/1998/namespace"/>
    <ds:schemaRef ds:uri="e26de9ba-39fb-4716-a0eb-3a22824385b9"/>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2A72EEE8-FB17-4727-980E-A7625A7B0C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235</TotalTime>
  <Words>3097</Words>
  <Application>Microsoft Office PowerPoint</Application>
  <PresentationFormat>Widescreen</PresentationFormat>
  <Paragraphs>371</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Narrow</vt:lpstr>
      <vt:lpstr>Calibri</vt:lpstr>
      <vt:lpstr>Cambria Math</vt:lpstr>
      <vt:lpstr>Office Theme</vt:lpstr>
      <vt:lpstr>Quantifying the potential impacts of climate change on Auckland’s water resources </vt:lpstr>
      <vt:lpstr>PowerPoint Presentation</vt:lpstr>
      <vt:lpstr>Context</vt:lpstr>
      <vt:lpstr>PowerPoint Presentation</vt:lpstr>
      <vt:lpstr>Integrated Source Management Model</vt:lpstr>
      <vt:lpstr>Current Climate Rainfall Inputs</vt:lpstr>
      <vt:lpstr>Climate Change Projection Data</vt:lpstr>
      <vt:lpstr>Methodology</vt:lpstr>
      <vt:lpstr>PowerPoint Presentation</vt:lpstr>
      <vt:lpstr>Baseline Yield</vt:lpstr>
      <vt:lpstr>PowerPoint Presentation</vt:lpstr>
      <vt:lpstr>Future Yield – Emissions Scenarios</vt:lpstr>
      <vt:lpstr>Future Yield – Climate Models</vt:lpstr>
      <vt:lpstr>Yield Timeline</vt:lpstr>
      <vt:lpstr>Key Conclusions</vt:lpstr>
      <vt:lpstr>Next Areas of Study</vt:lpstr>
      <vt:lpstr>Where To From Here</vt:lpstr>
      <vt:lpstr>Quantifying the potential impacts of climate change on Auckland’s water resources </vt:lpstr>
      <vt:lpstr>Appendices</vt:lpstr>
      <vt:lpstr>PowerPoint Presentation</vt:lpstr>
      <vt:lpstr>Annual average drought supply / demand balance</vt:lpstr>
      <vt:lpstr>PowerPoint Presentation</vt:lpstr>
      <vt:lpstr>Distribution Mapping Method</vt:lpstr>
      <vt:lpstr>The Four Types of Drought</vt:lpstr>
    </vt:vector>
  </TitlesOfParts>
  <Company>Watercare Services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BPendrey</dc:creator>
  <cp:lastModifiedBy>Lucy Whitelock-Bell</cp:lastModifiedBy>
  <cp:revision>5</cp:revision>
  <cp:lastPrinted>2022-10-06T20:07:25Z</cp:lastPrinted>
  <dcterms:created xsi:type="dcterms:W3CDTF">2015-07-29T20:33:22Z</dcterms:created>
  <dcterms:modified xsi:type="dcterms:W3CDTF">2022-10-13T23:25:45Z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0x01010073567761647A3B499238F7BA9C830EFE</vt:lpwstr>
  </property>
</Properties>
</file>