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69" r:id="rId7"/>
    <p:sldId id="268" r:id="rId8"/>
    <p:sldId id="260" r:id="rId9"/>
    <p:sldId id="267" r:id="rId10"/>
    <p:sldId id="261" r:id="rId11"/>
    <p:sldId id="263" r:id="rId12"/>
    <p:sldId id="264" r:id="rId13"/>
    <p:sldId id="262" r:id="rId14"/>
    <p:sldId id="265" r:id="rId15"/>
    <p:sldId id="266" r:id="rId16"/>
    <p:sldId id="258" r:id="rId17"/>
    <p:sldId id="271" r:id="rId18"/>
    <p:sldId id="1154" r:id="rId19"/>
    <p:sldId id="3343" r:id="rId20"/>
    <p:sldId id="3344" r:id="rId21"/>
    <p:sldId id="3345" r:id="rId22"/>
    <p:sldId id="272" r:id="rId23"/>
    <p:sldId id="3346" r:id="rId24"/>
    <p:sldId id="3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1D5"/>
    <a:srgbClr val="8B6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Guy" userId="b72b4d9f-d09d-4946-b603-666cca6ee491" providerId="ADAL" clId="{068F2688-A0A9-4BBD-9F7D-1CB7F6E0DD54}"/>
    <pc:docChg chg="modSld">
      <pc:chgData name="Katrina Guy" userId="b72b4d9f-d09d-4946-b603-666cca6ee491" providerId="ADAL" clId="{068F2688-A0A9-4BBD-9F7D-1CB7F6E0DD54}" dt="2022-03-17T20:30:53.816" v="0" actId="14100"/>
      <pc:docMkLst>
        <pc:docMk/>
      </pc:docMkLst>
      <pc:sldChg chg="modSp mod">
        <pc:chgData name="Katrina Guy" userId="b72b4d9f-d09d-4946-b603-666cca6ee491" providerId="ADAL" clId="{068F2688-A0A9-4BBD-9F7D-1CB7F6E0DD54}" dt="2022-03-17T20:30:53.816" v="0" actId="14100"/>
        <pc:sldMkLst>
          <pc:docMk/>
          <pc:sldMk cId="54404551" sldId="256"/>
        </pc:sldMkLst>
        <pc:spChg chg="mod">
          <ac:chgData name="Katrina Guy" userId="b72b4d9f-d09d-4946-b603-666cca6ee491" providerId="ADAL" clId="{068F2688-A0A9-4BBD-9F7D-1CB7F6E0DD54}" dt="2022-03-17T20:30:53.816" v="0" actId="14100"/>
          <ac:spMkLst>
            <pc:docMk/>
            <pc:sldMk cId="54404551" sldId="256"/>
            <ac:spMk id="2" creationId="{5016E304-DAEC-4304-BD8A-5062FBAB38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FCE1-D009-4E1E-9FA0-BA6C047628B2}" type="datetimeFigureOut">
              <a:rPr lang="en-NZ" smtClean="0"/>
              <a:t>18/03/2022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E7CA9-CCC8-4482-B1A6-B941DD2894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65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will do this by taking you through the modelling and monitoring process …collaboration.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A3BF2-165E-4EE5-8243-B70A6DC6CFA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35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will do this by taking you through the modelling and monitoring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A3BF2-165E-4EE5-8243-B70A6DC6CFA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588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will do this by taking you through the modelling and monitoring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A3BF2-165E-4EE5-8243-B70A6DC6CFA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281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will do this by taking you through the modelling and monitoring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A3BF2-165E-4EE5-8243-B70A6DC6CFA1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21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BB6E0-BB05-4950-B2BD-A6269B7EE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3C0723-320D-4997-A9EA-6BECD535D766}"/>
              </a:ext>
            </a:extLst>
          </p:cNvPr>
          <p:cNvSpPr txBox="1">
            <a:spLocks/>
          </p:cNvSpPr>
          <p:nvPr userDrawn="1"/>
        </p:nvSpPr>
        <p:spPr>
          <a:xfrm>
            <a:off x="1078346" y="5320145"/>
            <a:ext cx="2847109" cy="35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xima Nova Semibold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9A61D5"/>
                </a:solidFill>
              </a:rPr>
              <a:t>Presented by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CC2A8-14EF-4F87-8562-237E443147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913" y="3032125"/>
            <a:ext cx="8591550" cy="79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Proxima Nova Semibold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amazing title goes here!</a:t>
            </a:r>
            <a:endParaRPr lang="en-NZ" dirty="0"/>
          </a:p>
          <a:p>
            <a:pPr lvl="0"/>
            <a:endParaRPr lang="en-NZ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6437CF0-613C-41A3-9792-EBF548ACB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913" y="5678695"/>
            <a:ext cx="4675906" cy="41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A61D5"/>
                </a:solidFill>
                <a:latin typeface="Proxima Nova Semibold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</a:t>
            </a:r>
            <a:r>
              <a:rPr lang="en-NZ" dirty="0"/>
              <a:t>name here</a:t>
            </a:r>
          </a:p>
          <a:p>
            <a:pPr lvl="0"/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34CB3F-8F7F-4DB8-BD82-6D6B81FF4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5513" y="6168303"/>
            <a:ext cx="2019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FFAA8-11C2-4026-8A21-F01C040E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4C47B-DC4E-41CB-B5F6-48A9120F387A}" type="datetimeFigureOut">
              <a:rPr lang="en-NZ" smtClean="0"/>
              <a:t>18/03/2022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86B6-59C3-4F49-A476-BF37207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F52B-19B9-4027-B494-BA0B3E94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BF620-C346-4EC3-96D6-5FB5D477C862}" type="slidenum">
              <a:rPr lang="en-NZ" smtClean="0"/>
              <a:t>‹#›</a:t>
            </a:fld>
            <a:endParaRPr lang="en-NZ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20A59-C817-4908-909C-667615441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462"/>
            <a:ext cx="12192000" cy="850900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7B09BAE-2EA4-4765-BF42-CC709F56E9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395" y="725488"/>
            <a:ext cx="8591550" cy="79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Proxima Nova Semibold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amazing title goes here!</a:t>
            </a:r>
            <a:endParaRPr lang="en-NZ" dirty="0"/>
          </a:p>
          <a:p>
            <a:pPr lvl="0"/>
            <a:endParaRPr lang="en-NZ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FA74503-B939-439A-9A73-21CA3A15EA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395" y="1766887"/>
            <a:ext cx="8591550" cy="3831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Proxima Nova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amazing text goes here!</a:t>
            </a:r>
            <a:endParaRPr lang="en-NZ" dirty="0"/>
          </a:p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94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8BF4C460-E107-4C9E-ACA4-A0C1D4276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F051C35-62CE-4F29-94D8-2DDEC79BD2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5513" y="6168303"/>
            <a:ext cx="2019300" cy="5619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150895C-805B-4319-B2FA-89859C0DC691}"/>
              </a:ext>
            </a:extLst>
          </p:cNvPr>
          <p:cNvSpPr txBox="1">
            <a:spLocks/>
          </p:cNvSpPr>
          <p:nvPr userDrawn="1"/>
        </p:nvSpPr>
        <p:spPr>
          <a:xfrm>
            <a:off x="976750" y="2926290"/>
            <a:ext cx="8610599" cy="1932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xima Nova Semibold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Part 2 – The Partner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8683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8BF4C460-E107-4C9E-ACA4-A0C1D4276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F051C35-62CE-4F29-94D8-2DDEC79BD2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5513" y="6168303"/>
            <a:ext cx="2019300" cy="5619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4B4977-FE65-4F65-B8D9-C400F360A009}"/>
              </a:ext>
            </a:extLst>
          </p:cNvPr>
          <p:cNvSpPr txBox="1">
            <a:spLocks/>
          </p:cNvSpPr>
          <p:nvPr userDrawn="1"/>
        </p:nvSpPr>
        <p:spPr>
          <a:xfrm>
            <a:off x="1129150" y="3078690"/>
            <a:ext cx="8610599" cy="1932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xima Nova Semibold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Thank you!</a:t>
            </a:r>
          </a:p>
          <a:p>
            <a:r>
              <a:rPr lang="en-US" sz="5400" dirty="0"/>
              <a:t>Questions? Patai?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04709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118D53C-EE46-4E6D-9357-6D6D7E59A83B}"/>
              </a:ext>
            </a:extLst>
          </p:cNvPr>
          <p:cNvSpPr txBox="1">
            <a:spLocks/>
          </p:cNvSpPr>
          <p:nvPr userDrawn="1"/>
        </p:nvSpPr>
        <p:spPr>
          <a:xfrm>
            <a:off x="1078346" y="2964873"/>
            <a:ext cx="8610599" cy="138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xima Nova Semibold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Your amazing title goes here!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16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6E304-DAEC-4304-BD8A-5062FBAB3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3032125"/>
            <a:ext cx="8666722" cy="1270934"/>
          </a:xfrm>
        </p:spPr>
        <p:txBody>
          <a:bodyPr/>
          <a:lstStyle/>
          <a:p>
            <a:r>
              <a:rPr lang="en-NZ" dirty="0"/>
              <a:t>The NP2M Modelling Factory – Production line to the Future</a:t>
            </a:r>
          </a:p>
          <a:p>
            <a:r>
              <a:rPr lang="en-NZ" dirty="0"/>
              <a:t>Part 1 – The Sponsor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5AF6-DC81-4C18-BE48-944AEC9C3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913" y="5784818"/>
            <a:ext cx="5163400" cy="418371"/>
          </a:xfrm>
        </p:spPr>
        <p:txBody>
          <a:bodyPr/>
          <a:lstStyle/>
          <a:p>
            <a:r>
              <a:rPr lang="en-NZ" dirty="0"/>
              <a:t>Nathan Donald (Watercare)</a:t>
            </a:r>
          </a:p>
          <a:p>
            <a:r>
              <a:rPr lang="en-NZ" dirty="0"/>
              <a:t>Thomas Haarhoff (Mott MacDonald)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5ABAF-D085-4ED6-94DF-FB9E6C67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390" y="6203189"/>
            <a:ext cx="1676545" cy="5334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7844E2-87F8-466B-9F87-8A6A04A2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15" y="6203189"/>
            <a:ext cx="615581" cy="5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442E2-ACC1-4845-BB0F-D120647B8B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5" y="0"/>
            <a:ext cx="8124308" cy="597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59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2E32C-C33C-4A8D-9169-227D8BF8F6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1" y="203061"/>
            <a:ext cx="10108860" cy="5813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F03A4-C2AD-4C24-A580-3C6C6C57BD8F}"/>
              </a:ext>
            </a:extLst>
          </p:cNvPr>
          <p:cNvSpPr txBox="1"/>
          <p:nvPr/>
        </p:nvSpPr>
        <p:spPr>
          <a:xfrm>
            <a:off x="437220" y="186165"/>
            <a:ext cx="1905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b="1" dirty="0">
                <a:solidFill>
                  <a:schemeClr val="accent3">
                    <a:lumMod val="75000"/>
                  </a:schemeClr>
                </a:solidFill>
              </a:rPr>
              <a:t>NP2M</a:t>
            </a:r>
          </a:p>
        </p:txBody>
      </p:sp>
    </p:spTree>
    <p:extLst>
      <p:ext uri="{BB962C8B-B14F-4D97-AF65-F5344CB8AC3E}">
        <p14:creationId xmlns:p14="http://schemas.microsoft.com/office/powerpoint/2010/main" val="31287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A9505-E029-4778-8822-F44A410330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" y="525331"/>
            <a:ext cx="9175767" cy="5390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4E6F94-AD69-48BF-B7C0-CC33C6278ACC}"/>
              </a:ext>
            </a:extLst>
          </p:cNvPr>
          <p:cNvSpPr/>
          <p:nvPr/>
        </p:nvSpPr>
        <p:spPr>
          <a:xfrm>
            <a:off x="3207413" y="1528653"/>
            <a:ext cx="790575" cy="35386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1998250-4247-45D1-9DAF-F902355A74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42935" y="2788290"/>
            <a:ext cx="13195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Year 1 Start Up</a:t>
            </a:r>
            <a:endParaRPr lang="en-NZ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4DFE6-68CF-417F-BEDB-2E748FBBE290}"/>
              </a:ext>
            </a:extLst>
          </p:cNvPr>
          <p:cNvSpPr/>
          <p:nvPr/>
        </p:nvSpPr>
        <p:spPr>
          <a:xfrm>
            <a:off x="3997988" y="1528653"/>
            <a:ext cx="3839726" cy="354806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5F897F8-91E0-43FC-B478-E02D40A2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639" y="2225881"/>
            <a:ext cx="2886075" cy="4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Year 2 - 6 Modelling Factory</a:t>
            </a:r>
            <a:endParaRPr lang="en-NZ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51CBD-C377-4499-9902-0122D401B6A1}"/>
              </a:ext>
            </a:extLst>
          </p:cNvPr>
          <p:cNvSpPr txBox="1"/>
          <p:nvPr/>
        </p:nvSpPr>
        <p:spPr>
          <a:xfrm>
            <a:off x="1868647" y="5136877"/>
            <a:ext cx="7820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accent6"/>
                </a:solidFill>
              </a:rPr>
              <a:t>20      21       22       23       24       25       26       27       28       29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5BBE7-F2F6-4C14-B615-0AFFE41D81AC}"/>
              </a:ext>
            </a:extLst>
          </p:cNvPr>
          <p:cNvSpPr txBox="1"/>
          <p:nvPr/>
        </p:nvSpPr>
        <p:spPr>
          <a:xfrm>
            <a:off x="1097395" y="525331"/>
            <a:ext cx="169136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accent3">
                    <a:lumMod val="75000"/>
                  </a:schemeClr>
                </a:solidFill>
              </a:rPr>
              <a:t>NP2M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57FA3-0873-4595-81CD-240A040564CF}"/>
              </a:ext>
            </a:extLst>
          </p:cNvPr>
          <p:cNvSpPr txBox="1"/>
          <p:nvPr/>
        </p:nvSpPr>
        <p:spPr>
          <a:xfrm>
            <a:off x="2503781" y="1364349"/>
            <a:ext cx="6166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6"/>
                </a:solidFill>
              </a:rPr>
              <a:t>$M</a:t>
            </a:r>
          </a:p>
        </p:txBody>
      </p:sp>
    </p:spTree>
    <p:extLst>
      <p:ext uri="{BB962C8B-B14F-4D97-AF65-F5344CB8AC3E}">
        <p14:creationId xmlns:p14="http://schemas.microsoft.com/office/powerpoint/2010/main" val="254861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14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2609E-A46E-4475-AE16-5D8C4C86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0394"/>
            <a:ext cx="5818646" cy="3563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3442E2-ACC1-4845-BB0F-D120647B8B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1" y="725488"/>
            <a:ext cx="5316173" cy="458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3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5677-8717-4686-BE8F-44CABAFE1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10747375" cy="504825"/>
          </a:xfrm>
        </p:spPr>
        <p:txBody>
          <a:bodyPr/>
          <a:lstStyle/>
          <a:p>
            <a:r>
              <a:rPr lang="en-AU" dirty="0">
                <a:latin typeface="Proxima Nova Semibold" panose="02000506030000020004"/>
              </a:rPr>
              <a:t>Fundamental shift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4B4CD9-5598-4D39-9822-9943B40A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3169493"/>
            <a:ext cx="1474787" cy="2486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25A2F9-03C1-49EA-B7CC-4610DB53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2855168"/>
            <a:ext cx="1474787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9A24452-5B10-49B8-8289-C98E33AF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2528143"/>
            <a:ext cx="1474787" cy="3270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0DBB2E8-A2C1-4081-A1AA-C9AEC047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2226518"/>
            <a:ext cx="1474787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260C3E-7F15-4A61-B369-6B3ED995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1912193"/>
            <a:ext cx="1474787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A1B8CD1-07A1-412A-8479-0471B7B5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042" y="1597868"/>
            <a:ext cx="1474787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D6FE423-0FF6-4171-B925-53CFE613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029" y="2639267"/>
            <a:ext cx="1501775" cy="3017838"/>
          </a:xfrm>
          <a:prstGeom prst="rect">
            <a:avLst/>
          </a:prstGeom>
          <a:solidFill>
            <a:srgbClr val="E11D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7F24ADA1-CE85-4F57-97B0-E117C70C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681" y="2864389"/>
            <a:ext cx="97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1600" dirty="0">
                <a:latin typeface="+mn-lt"/>
              </a:rPr>
              <a:t>Variation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F0095169-3502-438E-92A7-F7B843B9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681" y="2523075"/>
            <a:ext cx="97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1600" dirty="0">
                <a:latin typeface="+mn-lt"/>
              </a:rPr>
              <a:t>Variation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36DADA6-0DBC-4D49-99CC-869BFC96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681" y="2221450"/>
            <a:ext cx="97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1600" dirty="0">
                <a:latin typeface="+mn-lt"/>
              </a:rPr>
              <a:t>Variation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E901643D-8844-44D6-B49B-3D643DAD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681" y="1907125"/>
            <a:ext cx="97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1600" dirty="0">
                <a:latin typeface="+mn-lt"/>
              </a:rPr>
              <a:t>Variation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5E4B39A-ED00-4D77-BD5C-61CE04E85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681" y="1594389"/>
            <a:ext cx="97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1600" dirty="0">
                <a:latin typeface="+mn-lt"/>
              </a:rPr>
              <a:t>Variation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0E5DAB91-7C82-43AD-B0CC-97784344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11" y="3247518"/>
            <a:ext cx="13010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AU" sz="1600" b="1" u="sng" dirty="0">
                <a:latin typeface="+mn-lt"/>
              </a:rPr>
              <a:t>INITIAL</a:t>
            </a:r>
          </a:p>
          <a:p>
            <a:pPr algn="ctr" eaLnBrk="1" hangingPunct="1"/>
            <a:r>
              <a:rPr lang="en-AU" sz="1600" b="1" u="sng" dirty="0">
                <a:latin typeface="+mn-lt"/>
              </a:rPr>
              <a:t>TENDER</a:t>
            </a:r>
          </a:p>
          <a:p>
            <a:pPr algn="ctr" eaLnBrk="1" hangingPunct="1"/>
            <a:r>
              <a:rPr lang="en-AU" sz="1600" dirty="0">
                <a:latin typeface="+mn-lt"/>
              </a:rPr>
              <a:t>Guaranteed minimum cost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C4B5F09-C2E0-4794-85DA-6407A5D9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429" y="4776043"/>
            <a:ext cx="1040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 sz="1400" dirty="0">
                <a:latin typeface="+mn-lt"/>
              </a:rPr>
              <a:t>Consultant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96408B1B-55DD-4C35-A3AE-0159A7C9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63" y="2091775"/>
            <a:ext cx="872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 sz="1400" dirty="0">
                <a:latin typeface="+mn-lt"/>
              </a:rPr>
              <a:t>Principal</a:t>
            </a:r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981194D2-C7C3-4D1F-9948-9F549C65A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1954" y="4044438"/>
            <a:ext cx="587375" cy="969962"/>
          </a:xfrm>
          <a:prstGeom prst="downArrow">
            <a:avLst>
              <a:gd name="adj1" fmla="val 50000"/>
              <a:gd name="adj2" fmla="val 41284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23" name="AutoShape 21">
            <a:extLst>
              <a:ext uri="{FF2B5EF4-FFF2-40B4-BE49-F238E27FC236}">
                <a16:creationId xmlns:a16="http://schemas.microsoft.com/office/drawing/2014/main" id="{30E27243-6CC3-4658-A68E-ADD12C352F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98667" y="3798143"/>
            <a:ext cx="587375" cy="969963"/>
          </a:xfrm>
          <a:prstGeom prst="downArrow">
            <a:avLst>
              <a:gd name="adj1" fmla="val 50000"/>
              <a:gd name="adj2" fmla="val 41284"/>
            </a:avLst>
          </a:prstGeom>
          <a:solidFill>
            <a:srgbClr val="FF4F4F"/>
          </a:solidFill>
          <a:ln w="9525">
            <a:solidFill>
              <a:srgbClr val="FF4F4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5796249C-29E1-4DC1-AC8A-68719AF1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565" y="1148577"/>
            <a:ext cx="2159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Traditional contract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97679B41-768A-4C89-A2A6-E150D773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405" y="1153563"/>
            <a:ext cx="219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Collaborative contract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89955446-168C-4F8A-B677-B990471D2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283" y="2762489"/>
            <a:ext cx="16409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AU" sz="1600" dirty="0">
                <a:latin typeface="+mn-lt"/>
              </a:rPr>
              <a:t>Establish a </a:t>
            </a:r>
            <a:r>
              <a:rPr lang="en-AU" sz="1600" b="1" u="sng" dirty="0">
                <a:latin typeface="+mn-lt"/>
              </a:rPr>
              <a:t>“REAL” target </a:t>
            </a:r>
            <a:r>
              <a:rPr lang="en-AU" sz="1600" dirty="0">
                <a:latin typeface="+mn-lt"/>
              </a:rPr>
              <a:t>outturn cost together and verify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4C88D3ED-7B6A-43BA-A576-8C7C845C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442" y="2185420"/>
            <a:ext cx="1503362" cy="45861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0B251EDC-4F66-4CA2-8253-B3E8F394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209" y="2147095"/>
            <a:ext cx="1326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AU" sz="1400" dirty="0">
                <a:latin typeface="+mn-lt"/>
              </a:rPr>
              <a:t>Adjustment Events (AEs)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F3435129-7E5A-47CD-99E0-93798C64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350" y="2208650"/>
            <a:ext cx="1885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Very limited, based on pre-agreed criteria only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ED42013D-B2A3-434C-8ECC-02AA93F47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5954" y="2444005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 dirty="0">
              <a:latin typeface="+mn-lt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54EA836C-2BE4-4DAE-8E3E-1CDBB7AC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506" y="2762489"/>
            <a:ext cx="22622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parties work together to improve performance for mutual benefit</a:t>
            </a:r>
          </a:p>
          <a:p>
            <a:pPr algn="ctr" eaLnBrk="1" hangingPunct="1"/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30">
            <a:extLst>
              <a:ext uri="{FF2B5EF4-FFF2-40B4-BE49-F238E27FC236}">
                <a16:creationId xmlns:a16="http://schemas.microsoft.com/office/drawing/2014/main" id="{207ACA76-8592-4967-91F7-FD884DA0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954" y="2483693"/>
            <a:ext cx="587375" cy="969963"/>
          </a:xfrm>
          <a:prstGeom prst="downArrow">
            <a:avLst>
              <a:gd name="adj1" fmla="val 50000"/>
              <a:gd name="adj2" fmla="val 41284"/>
            </a:avLst>
          </a:prstGeom>
          <a:solidFill>
            <a:srgbClr val="FF4F4F"/>
          </a:solidFill>
          <a:ln w="9525">
            <a:solidFill>
              <a:srgbClr val="FF4F4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D1F8DA84-5276-4E7D-9520-22F472AD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978" y="5639642"/>
            <a:ext cx="1841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AU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6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D90E-96B3-46C7-A635-61CE5910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A4E5C8-F410-4955-B2FE-4E84D2B264E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8A70-A8EE-45D6-B4E1-927A3AD9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39" y="0"/>
            <a:ext cx="8854707" cy="61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Programme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95" y="1766887"/>
            <a:ext cx="7812099" cy="3831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Simplified management structure ‘thin client’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Programme over projects – identified prioritises at a programme level</a:t>
            </a:r>
          </a:p>
          <a:p>
            <a:pPr marL="1028700" lvl="1" indent="-342900"/>
            <a:r>
              <a:rPr lang="en-NZ" dirty="0"/>
              <a:t>E.g. Delay Water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Agile work principals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dirty="0"/>
              <a:t>In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Programme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Streamlined workflows and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4D75B-343A-43FC-9216-B0BE9999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25114"/>
            <a:ext cx="2809875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FAEBA-832F-4CE5-8FD1-DA7DFFFCBFEF}"/>
              </a:ext>
            </a:extLst>
          </p:cNvPr>
          <p:cNvSpPr txBox="1"/>
          <p:nvPr/>
        </p:nvSpPr>
        <p:spPr>
          <a:xfrm>
            <a:off x="9382125" y="3968464"/>
            <a:ext cx="22784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0" b="1" dirty="0">
                <a:solidFill>
                  <a:srgbClr val="8B60C1"/>
                </a:solidFill>
              </a:rPr>
              <a:t>107</a:t>
            </a:r>
            <a:r>
              <a:rPr lang="en-NZ" sz="8000" b="1" dirty="0">
                <a:solidFill>
                  <a:srgbClr val="8B60C1"/>
                </a:solidFill>
              </a:rPr>
              <a:t> </a:t>
            </a:r>
            <a:r>
              <a:rPr lang="en-NZ" b="1" dirty="0"/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97487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8CC71-5211-499B-9DF0-CE884F3E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181" y="76200"/>
            <a:ext cx="1409700" cy="2543175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EF54DE20-C4DF-4171-88F6-726B90BD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5" y="1574237"/>
            <a:ext cx="6894576" cy="43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11F2B5-121D-43F3-B3BE-590D58E8C682}"/>
              </a:ext>
            </a:extLst>
          </p:cNvPr>
          <p:cNvSpPr txBox="1">
            <a:spLocks/>
          </p:cNvSpPr>
          <p:nvPr/>
        </p:nvSpPr>
        <p:spPr>
          <a:xfrm>
            <a:off x="7620000" y="1766887"/>
            <a:ext cx="3972305" cy="4111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High utilisation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Outcome focused         monitoring specifications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dirty="0"/>
              <a:t>In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Low cost point cloud asset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Automated 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Roving crew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20937-28E0-4A38-8E9D-7C4F282B4784}"/>
              </a:ext>
            </a:extLst>
          </p:cNvPr>
          <p:cNvSpPr/>
          <p:nvPr/>
        </p:nvSpPr>
        <p:spPr>
          <a:xfrm>
            <a:off x="933856" y="1827888"/>
            <a:ext cx="538054" cy="362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76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Modelling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Processes focused on repeatability and 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Capability building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Streamlined standards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D3524-AD2D-495B-BA2F-4583905A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76" y="196024"/>
            <a:ext cx="2362200" cy="246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8C07C-F6FC-46E5-AC55-8C12508D5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76" y="3824287"/>
            <a:ext cx="6096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Network Performance Monitoring and Modelling (NP2M)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95" y="2300857"/>
            <a:ext cx="8591550" cy="3831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6 Year programme of water and wastewater monitoring and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Partnership</a:t>
            </a:r>
          </a:p>
          <a:p>
            <a:pPr marL="1028700" lvl="1" indent="-342900"/>
            <a:r>
              <a:rPr lang="en-NZ" dirty="0"/>
              <a:t>Mott MacDonald</a:t>
            </a:r>
          </a:p>
          <a:p>
            <a:pPr marL="1485900" lvl="2" indent="-342900"/>
            <a:r>
              <a:rPr lang="en-NZ" dirty="0"/>
              <a:t>Stantec</a:t>
            </a:r>
          </a:p>
          <a:p>
            <a:pPr marL="1485900" lvl="2" indent="-342900"/>
            <a:r>
              <a:rPr lang="en-NZ" dirty="0"/>
              <a:t>HAL</a:t>
            </a:r>
          </a:p>
          <a:p>
            <a:pPr marL="1485900" lvl="2" indent="-342900"/>
            <a:r>
              <a:rPr lang="en-NZ" dirty="0"/>
              <a:t>GHD</a:t>
            </a:r>
          </a:p>
          <a:p>
            <a:pPr marL="1485900" lvl="2" indent="-342900"/>
            <a:r>
              <a:rPr lang="en-NZ" dirty="0"/>
              <a:t>Field Services</a:t>
            </a:r>
          </a:p>
          <a:p>
            <a:pPr marL="1943100" lvl="3" indent="-342900"/>
            <a:r>
              <a:rPr lang="en-NZ" dirty="0"/>
              <a:t>Monitoring – Mott MacDonald, Detection Services and FSL</a:t>
            </a:r>
          </a:p>
          <a:p>
            <a:pPr marL="1943100" lvl="3" indent="-342900"/>
            <a:r>
              <a:rPr lang="en-NZ" dirty="0"/>
              <a:t>Maintenance – </a:t>
            </a:r>
            <a:r>
              <a:rPr lang="en-NZ" dirty="0" err="1"/>
              <a:t>Hydrotech</a:t>
            </a:r>
            <a:r>
              <a:rPr lang="en-NZ" dirty="0"/>
              <a:t>, </a:t>
            </a:r>
            <a:r>
              <a:rPr lang="en-NZ" dirty="0" err="1"/>
              <a:t>Citycare</a:t>
            </a:r>
            <a:r>
              <a:rPr lang="en-NZ" dirty="0"/>
              <a:t> and </a:t>
            </a:r>
            <a:r>
              <a:rPr lang="en-NZ" dirty="0" err="1"/>
              <a:t>Pipevision</a:t>
            </a:r>
            <a:endParaRPr lang="en-NZ" dirty="0"/>
          </a:p>
          <a:p>
            <a:pPr marL="1943100" lvl="3" indent="-342900"/>
            <a:r>
              <a:rPr lang="en-NZ" dirty="0"/>
              <a:t>Survey – Tripp Andrews and </a:t>
            </a:r>
            <a:r>
              <a:rPr lang="en-NZ" dirty="0" err="1"/>
              <a:t>Galaxie</a:t>
            </a:r>
            <a:r>
              <a:rPr lang="en-NZ" dirty="0"/>
              <a:t> Contractors</a:t>
            </a:r>
          </a:p>
          <a:p>
            <a:pPr marL="1943100" lvl="3" indent="-342900"/>
            <a:r>
              <a:rPr lang="en-NZ" dirty="0"/>
              <a:t>Traffic Management - TMNZ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178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250AAD-47A4-4E35-97C4-E19C049CDCF8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5698856" y="3565495"/>
            <a:ext cx="1418574" cy="155262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8A5915C-6046-41E6-B1E0-2589B8407AC8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5698856" y="3565495"/>
            <a:ext cx="997219" cy="109223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40A095-422A-40C8-8D57-A36E36ABB222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5301715" y="3714750"/>
            <a:ext cx="13235" cy="200344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27FBAC7-6CE9-4AEB-9D6D-10920E4AC5E6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5301714" y="3714750"/>
            <a:ext cx="13236" cy="142875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61DBC7-13F2-4A27-BB34-DEAFBF4F1584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089812" y="3565495"/>
            <a:ext cx="1841231" cy="155262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42FA596-E370-4DD0-97BB-5176A32BB30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809196" y="3565495"/>
            <a:ext cx="1121847" cy="94768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D4C3C4-360F-432A-9D47-4CB085C9E912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2426618" y="3205162"/>
            <a:ext cx="2345406" cy="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5CC045-D6AB-412A-9698-3F97D9C40FA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193473" y="3205163"/>
            <a:ext cx="1578551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27E45B-9C41-4108-9DD1-7CFD0E6DD824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5857875" y="3205162"/>
            <a:ext cx="2210602" cy="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E9E52D0-B4B9-4097-93D0-6BCE858851D1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5857875" y="3205163"/>
            <a:ext cx="188966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FB2599-57CC-40E0-A558-E6BF59CBF75B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5698856" y="1292210"/>
            <a:ext cx="1418574" cy="155262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8F1594-765E-4966-8224-209D7457DBB8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5698856" y="1851421"/>
            <a:ext cx="914399" cy="993409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307D87-F175-4DE9-8451-17E49B025AAC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301715" y="828675"/>
            <a:ext cx="13235" cy="186690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747D24-596A-4BDB-8D1B-1E6DCB9D2BF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308332" y="1454135"/>
            <a:ext cx="6618" cy="124144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E4D9D45-E0B4-4251-9A8E-38D598709B5C}"/>
              </a:ext>
            </a:extLst>
          </p:cNvPr>
          <p:cNvSpPr/>
          <p:nvPr/>
        </p:nvSpPr>
        <p:spPr>
          <a:xfrm>
            <a:off x="4772024" y="2695575"/>
            <a:ext cx="1085851" cy="101917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NP2M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E63DD-0CB2-43B7-9ED9-602374ADBB8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333750" y="1266825"/>
            <a:ext cx="1597293" cy="1578005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AFDC62-6564-4B23-8E66-75D372C32D8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857625" y="1789083"/>
            <a:ext cx="1073418" cy="105574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5E10D6-8B0C-413C-8833-8EB2C58AAF46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533900" y="2457450"/>
            <a:ext cx="397143" cy="3873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E1CA8A-5DB5-4E07-AC0B-FBAF92CA5E06}"/>
              </a:ext>
            </a:extLst>
          </p:cNvPr>
          <p:cNvCxnSpPr>
            <a:cxnSpLocks/>
          </p:cNvCxnSpPr>
          <p:nvPr/>
        </p:nvCxnSpPr>
        <p:spPr>
          <a:xfrm flipH="1">
            <a:off x="7869907" y="5445110"/>
            <a:ext cx="2399648" cy="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8C8DF-CEA8-4FA1-9F5A-4D073CBCF2A9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5857875" y="3205161"/>
            <a:ext cx="838200" cy="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223A4D-7AC5-45A1-9D5F-C92C44C0E6DC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5698856" y="2422112"/>
            <a:ext cx="397143" cy="42271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CE3D3E-4DE3-4729-83EB-6375FC64744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990109" y="3205163"/>
            <a:ext cx="781915" cy="2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AA1C1B-2FBE-4526-97BB-186F797784EF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5698856" y="3565495"/>
            <a:ext cx="457199" cy="49925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608DAB-EB92-47E2-8618-F0A3074EBB3C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5306135" y="3714750"/>
            <a:ext cx="8815" cy="62705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BC3DCE-1555-4171-AF72-538867E181A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314950" y="2162175"/>
            <a:ext cx="0" cy="5334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BB47C3-4D6A-48E6-B19F-0850A39E759E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4381066" y="3565495"/>
            <a:ext cx="549977" cy="46278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BDF1DC7-2546-4365-BBB7-5AE00A48A78C}"/>
              </a:ext>
            </a:extLst>
          </p:cNvPr>
          <p:cNvCxnSpPr>
            <a:cxnSpLocks/>
          </p:cNvCxnSpPr>
          <p:nvPr/>
        </p:nvCxnSpPr>
        <p:spPr>
          <a:xfrm flipV="1">
            <a:off x="7879432" y="5445111"/>
            <a:ext cx="797843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B00540-9825-4FCF-A0B5-B37205EC116D}"/>
              </a:ext>
            </a:extLst>
          </p:cNvPr>
          <p:cNvCxnSpPr>
            <a:cxnSpLocks/>
          </p:cNvCxnSpPr>
          <p:nvPr/>
        </p:nvCxnSpPr>
        <p:spPr>
          <a:xfrm flipH="1">
            <a:off x="8668553" y="5445109"/>
            <a:ext cx="970747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B810C47-014F-4B6F-94BE-761955E64853}"/>
              </a:ext>
            </a:extLst>
          </p:cNvPr>
          <p:cNvSpPr txBox="1"/>
          <p:nvPr/>
        </p:nvSpPr>
        <p:spPr>
          <a:xfrm>
            <a:off x="7747535" y="5024487"/>
            <a:ext cx="126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Timeline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73E124C-F3D1-4ED0-AEFA-664A977B8D5D}"/>
              </a:ext>
            </a:extLst>
          </p:cNvPr>
          <p:cNvSpPr txBox="1"/>
          <p:nvPr/>
        </p:nvSpPr>
        <p:spPr>
          <a:xfrm>
            <a:off x="7781309" y="5496401"/>
            <a:ext cx="574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2022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23511A9-28B1-4386-8E12-CE80BAFB7F0C}"/>
              </a:ext>
            </a:extLst>
          </p:cNvPr>
          <p:cNvSpPr txBox="1"/>
          <p:nvPr/>
        </p:nvSpPr>
        <p:spPr>
          <a:xfrm>
            <a:off x="8601940" y="5496401"/>
            <a:ext cx="574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2023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03F643B-561D-496D-976C-DDBD98DDE725}"/>
              </a:ext>
            </a:extLst>
          </p:cNvPr>
          <p:cNvSpPr txBox="1"/>
          <p:nvPr/>
        </p:nvSpPr>
        <p:spPr>
          <a:xfrm>
            <a:off x="9596161" y="5496401"/>
            <a:ext cx="1225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2024 to 2026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EED0D06-556C-415E-A5D4-996DEF060952}"/>
              </a:ext>
            </a:extLst>
          </p:cNvPr>
          <p:cNvSpPr txBox="1"/>
          <p:nvPr/>
        </p:nvSpPr>
        <p:spPr>
          <a:xfrm>
            <a:off x="2352619" y="3367129"/>
            <a:ext cx="168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Data consolidation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D75B0DD-CB11-4A75-BBDC-5C3F935019BF}"/>
              </a:ext>
            </a:extLst>
          </p:cNvPr>
          <p:cNvSpPr txBox="1"/>
          <p:nvPr/>
        </p:nvSpPr>
        <p:spPr>
          <a:xfrm>
            <a:off x="7070779" y="3349625"/>
            <a:ext cx="1207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Self service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4A750AF-D5F7-4A85-A292-AAB86F6DA02D}"/>
              </a:ext>
            </a:extLst>
          </p:cNvPr>
          <p:cNvSpPr txBox="1"/>
          <p:nvPr/>
        </p:nvSpPr>
        <p:spPr>
          <a:xfrm rot="16200000">
            <a:off x="5042407" y="1141438"/>
            <a:ext cx="1207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Productivity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2AC1D89-F745-486B-A299-AB89B6DBF496}"/>
              </a:ext>
            </a:extLst>
          </p:cNvPr>
          <p:cNvSpPr txBox="1"/>
          <p:nvPr/>
        </p:nvSpPr>
        <p:spPr>
          <a:xfrm rot="2668862">
            <a:off x="2702686" y="2009923"/>
            <a:ext cx="20551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Process improvement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B9BCD1-2947-4802-B56D-2849B7F2E00C}"/>
              </a:ext>
            </a:extLst>
          </p:cNvPr>
          <p:cNvSpPr txBox="1"/>
          <p:nvPr/>
        </p:nvSpPr>
        <p:spPr>
          <a:xfrm rot="18704970">
            <a:off x="5995050" y="1801997"/>
            <a:ext cx="189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Process automation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C364DF-EBFF-434E-B83C-36B17EFB1313}"/>
              </a:ext>
            </a:extLst>
          </p:cNvPr>
          <p:cNvSpPr txBox="1"/>
          <p:nvPr/>
        </p:nvSpPr>
        <p:spPr>
          <a:xfrm rot="2835913">
            <a:off x="5339985" y="4519182"/>
            <a:ext cx="20551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Business improvement</a:t>
            </a:r>
          </a:p>
        </p:txBody>
      </p:sp>
      <p:sp>
        <p:nvSpPr>
          <p:cNvPr id="123" name="Text Placeholder 1">
            <a:extLst>
              <a:ext uri="{FF2B5EF4-FFF2-40B4-BE49-F238E27FC236}">
                <a16:creationId xmlns:a16="http://schemas.microsoft.com/office/drawing/2014/main" id="{C9A3971E-8F6F-4FAA-BFCD-F41AB44BE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61" y="295702"/>
            <a:ext cx="8591550" cy="793750"/>
          </a:xfrm>
        </p:spPr>
        <p:txBody>
          <a:bodyPr/>
          <a:lstStyle/>
          <a:p>
            <a:r>
              <a:rPr lang="en-NZ" dirty="0"/>
              <a:t>Digital</a:t>
            </a: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7059E739-FFBD-40B9-A11B-EA4BCE043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0362" y="751702"/>
            <a:ext cx="3699368" cy="3931667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NZ" dirty="0"/>
              <a:t>Digital strategy targeting low effort high impact initiatives. 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313B6E-EA5E-4487-B0A9-C21603AC1490}"/>
              </a:ext>
            </a:extLst>
          </p:cNvPr>
          <p:cNvSpPr txBox="1"/>
          <p:nvPr/>
        </p:nvSpPr>
        <p:spPr>
          <a:xfrm rot="19112008">
            <a:off x="3058359" y="4680396"/>
            <a:ext cx="168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Cost management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FD13FF-F1DD-4089-8823-30D1D7FCFB32}"/>
              </a:ext>
            </a:extLst>
          </p:cNvPr>
          <p:cNvSpPr txBox="1"/>
          <p:nvPr/>
        </p:nvSpPr>
        <p:spPr>
          <a:xfrm rot="5400000">
            <a:off x="4352731" y="5606130"/>
            <a:ext cx="1207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81713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A34B6E-0716-40C5-9FBA-057A54D7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Network Performance Monitoring and Modelling (NP2M)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395" y="2300857"/>
            <a:ext cx="8591550" cy="3831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Efficiencies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Standardisation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Focus on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613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How Did We Get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Lack of understanding of benefits of monitoring and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Lack of understanding of complexity of monitoring and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Bureaucracy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52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395" y="725488"/>
            <a:ext cx="8799640" cy="793750"/>
          </a:xfrm>
        </p:spPr>
        <p:txBody>
          <a:bodyPr/>
          <a:lstStyle/>
          <a:p>
            <a:r>
              <a:rPr lang="en-NZ" dirty="0"/>
              <a:t>The Light at the End of the Tunnel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 culture shift</a:t>
            </a:r>
          </a:p>
          <a:p>
            <a:pPr marL="1028700" lvl="1" indent="-342900"/>
            <a:r>
              <a:rPr lang="en-NZ" sz="2000" dirty="0"/>
              <a:t>Leadership</a:t>
            </a:r>
          </a:p>
          <a:p>
            <a:pPr marL="1028700" lvl="1" indent="-342900"/>
            <a:r>
              <a:rPr lang="en-NZ" sz="2000" dirty="0"/>
              <a:t>Nerve Centre</a:t>
            </a: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 Procurement Shift</a:t>
            </a:r>
          </a:p>
          <a:p>
            <a:pPr marL="1028700" lvl="1" indent="-342900"/>
            <a:r>
              <a:rPr lang="en-NZ" sz="2000" dirty="0"/>
              <a:t>Enterprise Model</a:t>
            </a:r>
          </a:p>
          <a:p>
            <a:pPr marL="1028700" lvl="1" indent="-342900"/>
            <a:r>
              <a:rPr lang="en-NZ" sz="2000" dirty="0"/>
              <a:t>TARP</a:t>
            </a:r>
          </a:p>
          <a:p>
            <a:pPr marL="1028700" lvl="1" indent="-342900"/>
            <a:r>
              <a:rPr lang="en-NZ" sz="2000" dirty="0"/>
              <a:t>Lot 1 and 2 Partners</a:t>
            </a: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Influence over the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179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0ECBD-21BA-4C63-A8B6-BAA12D47DC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" y="110900"/>
            <a:ext cx="9338908" cy="6021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86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D4B1-75F3-4D29-83CB-EDBC5437B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7" y="102080"/>
            <a:ext cx="9965882" cy="6030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5F944-9E80-44CA-AC2D-F9599C444C20}"/>
              </a:ext>
            </a:extLst>
          </p:cNvPr>
          <p:cNvSpPr txBox="1"/>
          <p:nvPr/>
        </p:nvSpPr>
        <p:spPr>
          <a:xfrm rot="20631719">
            <a:off x="8122213" y="2443171"/>
            <a:ext cx="1162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rgbClr val="C00000"/>
                </a:solidFill>
              </a:rPr>
              <a:t>NP2M</a:t>
            </a:r>
          </a:p>
        </p:txBody>
      </p:sp>
    </p:spTree>
    <p:extLst>
      <p:ext uri="{BB962C8B-B14F-4D97-AF65-F5344CB8AC3E}">
        <p14:creationId xmlns:p14="http://schemas.microsoft.com/office/powerpoint/2010/main" val="197988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D6BB5-CE9E-4ACF-BAEC-3DC76A119E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5" y="78419"/>
            <a:ext cx="10347251" cy="5895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05B10-7396-4948-9A3E-804A9F686C02}"/>
              </a:ext>
            </a:extLst>
          </p:cNvPr>
          <p:cNvSpPr txBox="1"/>
          <p:nvPr/>
        </p:nvSpPr>
        <p:spPr>
          <a:xfrm>
            <a:off x="317204" y="78419"/>
            <a:ext cx="1905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800" b="1" dirty="0">
                <a:solidFill>
                  <a:schemeClr val="accent3">
                    <a:lumMod val="75000"/>
                  </a:schemeClr>
                </a:solidFill>
              </a:rPr>
              <a:t>NP2M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D887A-5239-4C6E-A976-DC2932978AED}"/>
              </a:ext>
            </a:extLst>
          </p:cNvPr>
          <p:cNvSpPr txBox="1"/>
          <p:nvPr/>
        </p:nvSpPr>
        <p:spPr>
          <a:xfrm>
            <a:off x="1772522" y="3528825"/>
            <a:ext cx="7305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0070C0"/>
                </a:solidFill>
              </a:rPr>
              <a:t>(NP2M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76F25-9679-4E84-866D-72C5966CDB10}"/>
              </a:ext>
            </a:extLst>
          </p:cNvPr>
          <p:cNvSpPr txBox="1"/>
          <p:nvPr/>
        </p:nvSpPr>
        <p:spPr>
          <a:xfrm>
            <a:off x="3344420" y="2189932"/>
            <a:ext cx="7305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0070C0"/>
                </a:solidFill>
              </a:rPr>
              <a:t>(NP2M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77DB-2B97-45A4-91E4-047FC568E23C}"/>
              </a:ext>
            </a:extLst>
          </p:cNvPr>
          <p:cNvSpPr txBox="1"/>
          <p:nvPr/>
        </p:nvSpPr>
        <p:spPr>
          <a:xfrm>
            <a:off x="6279208" y="3454113"/>
            <a:ext cx="7305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B8809-6ACC-4A48-A9F4-539EEF31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C0A5-74B2-42FE-AD79-9E54346F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864E-65C2-460F-B409-06DEB1B38F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9" y="369102"/>
            <a:ext cx="9924935" cy="5542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0DA57-35FE-4A87-A7C7-3F859CD395D3}"/>
              </a:ext>
            </a:extLst>
          </p:cNvPr>
          <p:cNvSpPr txBox="1"/>
          <p:nvPr/>
        </p:nvSpPr>
        <p:spPr>
          <a:xfrm>
            <a:off x="892859" y="369102"/>
            <a:ext cx="17651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accent3">
                    <a:lumMod val="75000"/>
                  </a:schemeClr>
                </a:solidFill>
              </a:rPr>
              <a:t>NP2M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33A15-0878-49A3-8B99-0BFFAE624C86}"/>
              </a:ext>
            </a:extLst>
          </p:cNvPr>
          <p:cNvSpPr txBox="1"/>
          <p:nvPr/>
        </p:nvSpPr>
        <p:spPr>
          <a:xfrm>
            <a:off x="4763808" y="4354723"/>
            <a:ext cx="9515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6"/>
                </a:solidFill>
              </a:rPr>
              <a:t>NP2M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E7CA4-55DC-49C6-9A68-AB4F4473C7CC}"/>
              </a:ext>
            </a:extLst>
          </p:cNvPr>
          <p:cNvSpPr txBox="1"/>
          <p:nvPr/>
        </p:nvSpPr>
        <p:spPr>
          <a:xfrm>
            <a:off x="1374205" y="5171045"/>
            <a:ext cx="85915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accent6"/>
                </a:solidFill>
              </a:rPr>
              <a:t>20      21       22       23       24       25       26       27       28       29       30</a:t>
            </a:r>
          </a:p>
        </p:txBody>
      </p:sp>
    </p:spTree>
    <p:extLst>
      <p:ext uri="{BB962C8B-B14F-4D97-AF65-F5344CB8AC3E}">
        <p14:creationId xmlns:p14="http://schemas.microsoft.com/office/powerpoint/2010/main" val="372970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3" ma:contentTypeDescription="Create a new document." ma:contentTypeScope="" ma:versionID="c97594cdd7cf7cd51a2b5b351361b903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a260aaac8e60f0fa103a2ad2b9b4c012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2FE81-DE40-472D-8D81-ABB51CB8D8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B7080A-D8D8-47BB-821B-CA68765635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71DA70-C233-4AD8-8228-C62F54F6A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408</Words>
  <Application>Microsoft Office PowerPoint</Application>
  <PresentationFormat>Widescreen</PresentationFormat>
  <Paragraphs>115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Proxima Nova Light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Katrina Guy</cp:lastModifiedBy>
  <cp:revision>15</cp:revision>
  <dcterms:created xsi:type="dcterms:W3CDTF">2022-02-17T05:26:00Z</dcterms:created>
  <dcterms:modified xsi:type="dcterms:W3CDTF">2022-03-17T20:31:03Z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</Properties>
</file>