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mp4" ContentType="video/mp4"/>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5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56.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4" r:id="rId1"/>
  </p:sldMasterIdLst>
  <p:notesMasterIdLst>
    <p:notesMasterId r:id="rId58"/>
  </p:notesMasterIdLst>
  <p:sldIdLst>
    <p:sldId id="256" r:id="rId2"/>
    <p:sldId id="289" r:id="rId3"/>
    <p:sldId id="283" r:id="rId4"/>
    <p:sldId id="333" r:id="rId5"/>
    <p:sldId id="334" r:id="rId6"/>
    <p:sldId id="335" r:id="rId7"/>
    <p:sldId id="336" r:id="rId8"/>
    <p:sldId id="337" r:id="rId9"/>
    <p:sldId id="276" r:id="rId10"/>
    <p:sldId id="277" r:id="rId11"/>
    <p:sldId id="338" r:id="rId12"/>
    <p:sldId id="286" r:id="rId13"/>
    <p:sldId id="284" r:id="rId14"/>
    <p:sldId id="285" r:id="rId15"/>
    <p:sldId id="288" r:id="rId16"/>
    <p:sldId id="290" r:id="rId17"/>
    <p:sldId id="292" r:id="rId18"/>
    <p:sldId id="293" r:id="rId19"/>
    <p:sldId id="294" r:id="rId20"/>
    <p:sldId id="291" r:id="rId21"/>
    <p:sldId id="296" r:id="rId22"/>
    <p:sldId id="297" r:id="rId23"/>
    <p:sldId id="299" r:id="rId24"/>
    <p:sldId id="301" r:id="rId25"/>
    <p:sldId id="302" r:id="rId26"/>
    <p:sldId id="298" r:id="rId27"/>
    <p:sldId id="303" r:id="rId28"/>
    <p:sldId id="304" r:id="rId29"/>
    <p:sldId id="306" r:id="rId30"/>
    <p:sldId id="308" r:id="rId31"/>
    <p:sldId id="309" r:id="rId32"/>
    <p:sldId id="310" r:id="rId33"/>
    <p:sldId id="311" r:id="rId34"/>
    <p:sldId id="341" r:id="rId35"/>
    <p:sldId id="313" r:id="rId36"/>
    <p:sldId id="307" r:id="rId37"/>
    <p:sldId id="315" r:id="rId38"/>
    <p:sldId id="316" r:id="rId39"/>
    <p:sldId id="317" r:id="rId40"/>
    <p:sldId id="321" r:id="rId41"/>
    <p:sldId id="322" r:id="rId42"/>
    <p:sldId id="269" r:id="rId43"/>
    <p:sldId id="320" r:id="rId44"/>
    <p:sldId id="324" r:id="rId45"/>
    <p:sldId id="323" r:id="rId46"/>
    <p:sldId id="325" r:id="rId47"/>
    <p:sldId id="260" r:id="rId48"/>
    <p:sldId id="330" r:id="rId49"/>
    <p:sldId id="326" r:id="rId50"/>
    <p:sldId id="328" r:id="rId51"/>
    <p:sldId id="329" r:id="rId52"/>
    <p:sldId id="279" r:id="rId53"/>
    <p:sldId id="331" r:id="rId54"/>
    <p:sldId id="339" r:id="rId55"/>
    <p:sldId id="342" r:id="rId56"/>
    <p:sldId id="278"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86076" autoAdjust="0"/>
  </p:normalViewPr>
  <p:slideViewPr>
    <p:cSldViewPr snapToGrid="0">
      <p:cViewPr varScale="1">
        <p:scale>
          <a:sx n="71" d="100"/>
          <a:sy n="71" d="100"/>
        </p:scale>
        <p:origin x="8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3A938-EFE9-488F-9784-54652103575E}" type="doc">
      <dgm:prSet loTypeId="urn:microsoft.com/office/officeart/2005/8/layout/radial6" loCatId="relationship" qsTypeId="urn:microsoft.com/office/officeart/2005/8/quickstyle/simple1" qsCatId="simple" csTypeId="urn:microsoft.com/office/officeart/2005/8/colors/accent1_2" csCatId="accent1" phldr="1"/>
      <dgm:spPr/>
    </dgm:pt>
    <dgm:pt modelId="{960FD736-AAAD-4FB5-8D85-805E8F7701D7}">
      <dgm:prSet phldrT="[Text]"/>
      <dgm:spPr/>
      <dgm:t>
        <a:bodyPr/>
        <a:lstStyle/>
        <a:p>
          <a:r>
            <a:rPr lang="en-NZ"/>
            <a:t>Climate change impacts on SW and WW </a:t>
          </a:r>
        </a:p>
      </dgm:t>
    </dgm:pt>
    <dgm:pt modelId="{36A82203-DAEA-4E23-A102-0341E759EE44}" type="parTrans" cxnId="{9C903F96-5EE0-41A5-93DD-CC97354EE776}">
      <dgm:prSet/>
      <dgm:spPr/>
      <dgm:t>
        <a:bodyPr/>
        <a:lstStyle/>
        <a:p>
          <a:endParaRPr lang="en-NZ"/>
        </a:p>
      </dgm:t>
    </dgm:pt>
    <dgm:pt modelId="{CA9F1DBB-6908-4C55-BF20-D250ADC51D2F}" type="sibTrans" cxnId="{9C903F96-5EE0-41A5-93DD-CC97354EE776}">
      <dgm:prSet/>
      <dgm:spPr/>
      <dgm:t>
        <a:bodyPr/>
        <a:lstStyle/>
        <a:p>
          <a:endParaRPr lang="en-NZ"/>
        </a:p>
      </dgm:t>
    </dgm:pt>
    <dgm:pt modelId="{05750436-9426-48FC-BE62-46FEC50AE286}">
      <dgm:prSet phldrT="[Text]"/>
      <dgm:spPr/>
      <dgm:t>
        <a:bodyPr/>
        <a:lstStyle/>
        <a:p>
          <a:r>
            <a:rPr lang="en-NZ"/>
            <a:t>Cultural concerns around sw/ww discharges to water bodies</a:t>
          </a:r>
        </a:p>
      </dgm:t>
    </dgm:pt>
    <dgm:pt modelId="{F185070B-4172-421C-873E-4580559B28AE}" type="parTrans" cxnId="{CB7650EF-FB7F-4BF6-9C84-4C55F61C405A}">
      <dgm:prSet/>
      <dgm:spPr/>
      <dgm:t>
        <a:bodyPr/>
        <a:lstStyle/>
        <a:p>
          <a:endParaRPr lang="en-NZ"/>
        </a:p>
      </dgm:t>
    </dgm:pt>
    <dgm:pt modelId="{876F1045-F5C0-444D-9B93-217674DF2CFD}" type="sibTrans" cxnId="{CB7650EF-FB7F-4BF6-9C84-4C55F61C405A}">
      <dgm:prSet/>
      <dgm:spPr/>
      <dgm:t>
        <a:bodyPr/>
        <a:lstStyle/>
        <a:p>
          <a:endParaRPr lang="en-NZ"/>
        </a:p>
      </dgm:t>
    </dgm:pt>
    <dgm:pt modelId="{B40EF3AF-CE97-4FAC-8CB4-D9CDB0C94C85}">
      <dgm:prSet phldrT="[Text]"/>
      <dgm:spPr/>
      <dgm:t>
        <a:bodyPr/>
        <a:lstStyle/>
        <a:p>
          <a:r>
            <a:rPr lang="en-NZ"/>
            <a:t>Ageing infrastructure</a:t>
          </a:r>
        </a:p>
      </dgm:t>
    </dgm:pt>
    <dgm:pt modelId="{5F7CD21B-16CE-4794-9271-EBCCB348C6D0}" type="parTrans" cxnId="{7111643D-A1B6-4D21-85FE-8FA2AA1128F4}">
      <dgm:prSet/>
      <dgm:spPr/>
      <dgm:t>
        <a:bodyPr/>
        <a:lstStyle/>
        <a:p>
          <a:endParaRPr lang="en-NZ"/>
        </a:p>
      </dgm:t>
    </dgm:pt>
    <dgm:pt modelId="{D0E76D70-359C-4AF7-A986-E36F676384DD}" type="sibTrans" cxnId="{7111643D-A1B6-4D21-85FE-8FA2AA1128F4}">
      <dgm:prSet/>
      <dgm:spPr/>
      <dgm:t>
        <a:bodyPr/>
        <a:lstStyle/>
        <a:p>
          <a:endParaRPr lang="en-NZ"/>
        </a:p>
      </dgm:t>
    </dgm:pt>
    <dgm:pt modelId="{D6DA235E-8C69-4AA2-84FB-8BBEF4919D3B}">
      <dgm:prSet phldrT="[Text]"/>
      <dgm:spPr/>
      <dgm:t>
        <a:bodyPr/>
        <a:lstStyle/>
        <a:p>
          <a:r>
            <a:rPr lang="en-NZ"/>
            <a:t>Increasing focus on receiving water quality (eg NPSFM)</a:t>
          </a:r>
        </a:p>
      </dgm:t>
    </dgm:pt>
    <dgm:pt modelId="{77452AE3-1FFC-482E-B2EB-CD0CDDAEC950}" type="parTrans" cxnId="{28E21C62-784E-4211-8B83-696629BA1C20}">
      <dgm:prSet/>
      <dgm:spPr/>
      <dgm:t>
        <a:bodyPr/>
        <a:lstStyle/>
        <a:p>
          <a:endParaRPr lang="en-NZ"/>
        </a:p>
      </dgm:t>
    </dgm:pt>
    <dgm:pt modelId="{2E72A4DE-2A90-456E-BD14-A48B7C7E3142}" type="sibTrans" cxnId="{28E21C62-784E-4211-8B83-696629BA1C20}">
      <dgm:prSet/>
      <dgm:spPr/>
      <dgm:t>
        <a:bodyPr/>
        <a:lstStyle/>
        <a:p>
          <a:endParaRPr lang="en-NZ"/>
        </a:p>
      </dgm:t>
    </dgm:pt>
    <dgm:pt modelId="{1009F628-EEE8-4289-A7C2-F1A555F905AF}">
      <dgm:prSet phldrT="[Text]"/>
      <dgm:spPr/>
      <dgm:t>
        <a:bodyPr/>
        <a:lstStyle/>
        <a:p>
          <a:r>
            <a:rPr lang="en-NZ"/>
            <a:t>Governance and institutional reform of water sector</a:t>
          </a:r>
        </a:p>
      </dgm:t>
    </dgm:pt>
    <dgm:pt modelId="{5C82E45C-8926-4B38-A5F2-92CF6430E232}" type="parTrans" cxnId="{061C6AF8-1555-47EE-B704-F03FE4326141}">
      <dgm:prSet/>
      <dgm:spPr/>
      <dgm:t>
        <a:bodyPr/>
        <a:lstStyle/>
        <a:p>
          <a:endParaRPr lang="en-NZ"/>
        </a:p>
      </dgm:t>
    </dgm:pt>
    <dgm:pt modelId="{1B597376-E8C9-47BD-A044-59561CAD0FE2}" type="sibTrans" cxnId="{061C6AF8-1555-47EE-B704-F03FE4326141}">
      <dgm:prSet/>
      <dgm:spPr/>
      <dgm:t>
        <a:bodyPr/>
        <a:lstStyle/>
        <a:p>
          <a:endParaRPr lang="en-NZ"/>
        </a:p>
      </dgm:t>
    </dgm:pt>
    <dgm:pt modelId="{B15BE196-AA7A-4F57-BA79-A31004779C7D}">
      <dgm:prSet phldrT="[Text]"/>
      <dgm:spPr/>
      <dgm:t>
        <a:bodyPr/>
        <a:lstStyle/>
        <a:p>
          <a:r>
            <a:rPr lang="en-NZ"/>
            <a:t>Availability of insurance</a:t>
          </a:r>
        </a:p>
      </dgm:t>
    </dgm:pt>
    <dgm:pt modelId="{B813C10B-73BB-4673-969C-6B7ED81C1137}" type="parTrans" cxnId="{5C38AED7-7F58-4D21-9243-DA1F7E87E28C}">
      <dgm:prSet/>
      <dgm:spPr/>
      <dgm:t>
        <a:bodyPr/>
        <a:lstStyle/>
        <a:p>
          <a:endParaRPr lang="en-NZ"/>
        </a:p>
      </dgm:t>
    </dgm:pt>
    <dgm:pt modelId="{36BAC062-62A2-4280-A49C-066146705BDE}" type="sibTrans" cxnId="{5C38AED7-7F58-4D21-9243-DA1F7E87E28C}">
      <dgm:prSet/>
      <dgm:spPr/>
      <dgm:t>
        <a:bodyPr/>
        <a:lstStyle/>
        <a:p>
          <a:endParaRPr lang="en-NZ"/>
        </a:p>
      </dgm:t>
    </dgm:pt>
    <dgm:pt modelId="{C388C0BD-C6D3-412D-A1A8-219E347AF621}">
      <dgm:prSet phldrT="[Text]"/>
      <dgm:spPr/>
      <dgm:t>
        <a:bodyPr/>
        <a:lstStyle/>
        <a:p>
          <a:r>
            <a:rPr lang="en-NZ"/>
            <a:t>Housing supply and land development</a:t>
          </a:r>
        </a:p>
      </dgm:t>
    </dgm:pt>
    <dgm:pt modelId="{4C0F08E4-DF85-4A55-AA39-A42C5570F92D}" type="parTrans" cxnId="{CC766728-4948-4876-8EDB-AB3A65C9B094}">
      <dgm:prSet/>
      <dgm:spPr/>
      <dgm:t>
        <a:bodyPr/>
        <a:lstStyle/>
        <a:p>
          <a:endParaRPr lang="en-NZ"/>
        </a:p>
      </dgm:t>
    </dgm:pt>
    <dgm:pt modelId="{069B7BF1-4095-47A6-9631-F0507BB0C318}" type="sibTrans" cxnId="{CC766728-4948-4876-8EDB-AB3A65C9B094}">
      <dgm:prSet/>
      <dgm:spPr/>
      <dgm:t>
        <a:bodyPr/>
        <a:lstStyle/>
        <a:p>
          <a:endParaRPr lang="en-NZ"/>
        </a:p>
      </dgm:t>
    </dgm:pt>
    <dgm:pt modelId="{949BAFD7-3BCA-45B2-82F3-BCF0486B9CE2}" type="pres">
      <dgm:prSet presAssocID="{7663A938-EFE9-488F-9784-54652103575E}" presName="Name0" presStyleCnt="0">
        <dgm:presLayoutVars>
          <dgm:chMax val="1"/>
          <dgm:dir/>
          <dgm:animLvl val="ctr"/>
          <dgm:resizeHandles val="exact"/>
        </dgm:presLayoutVars>
      </dgm:prSet>
      <dgm:spPr/>
    </dgm:pt>
    <dgm:pt modelId="{8E53265E-EC42-4BF7-8AA2-9942A08947F5}" type="pres">
      <dgm:prSet presAssocID="{960FD736-AAAD-4FB5-8D85-805E8F7701D7}" presName="centerShape" presStyleLbl="node0" presStyleIdx="0" presStyleCnt="1"/>
      <dgm:spPr/>
      <dgm:t>
        <a:bodyPr/>
        <a:lstStyle/>
        <a:p>
          <a:endParaRPr lang="en-NZ"/>
        </a:p>
      </dgm:t>
    </dgm:pt>
    <dgm:pt modelId="{C536590C-8838-400F-97F7-53861F08C272}" type="pres">
      <dgm:prSet presAssocID="{05750436-9426-48FC-BE62-46FEC50AE286}" presName="node" presStyleLbl="node1" presStyleIdx="0" presStyleCnt="6">
        <dgm:presLayoutVars>
          <dgm:bulletEnabled val="1"/>
        </dgm:presLayoutVars>
      </dgm:prSet>
      <dgm:spPr/>
      <dgm:t>
        <a:bodyPr/>
        <a:lstStyle/>
        <a:p>
          <a:endParaRPr lang="en-NZ"/>
        </a:p>
      </dgm:t>
    </dgm:pt>
    <dgm:pt modelId="{EEDAB53E-FB2B-48A7-B543-C8D0C14D3BB7}" type="pres">
      <dgm:prSet presAssocID="{05750436-9426-48FC-BE62-46FEC50AE286}" presName="dummy" presStyleCnt="0"/>
      <dgm:spPr/>
    </dgm:pt>
    <dgm:pt modelId="{FB96762E-3DA6-4D35-9746-7A609F6B5A27}" type="pres">
      <dgm:prSet presAssocID="{876F1045-F5C0-444D-9B93-217674DF2CFD}" presName="sibTrans" presStyleLbl="sibTrans2D1" presStyleIdx="0" presStyleCnt="6"/>
      <dgm:spPr/>
      <dgm:t>
        <a:bodyPr/>
        <a:lstStyle/>
        <a:p>
          <a:endParaRPr lang="en-NZ"/>
        </a:p>
      </dgm:t>
    </dgm:pt>
    <dgm:pt modelId="{B512497F-6CC0-446A-90CC-11590D4E1BA4}" type="pres">
      <dgm:prSet presAssocID="{B40EF3AF-CE97-4FAC-8CB4-D9CDB0C94C85}" presName="node" presStyleLbl="node1" presStyleIdx="1" presStyleCnt="6">
        <dgm:presLayoutVars>
          <dgm:bulletEnabled val="1"/>
        </dgm:presLayoutVars>
      </dgm:prSet>
      <dgm:spPr/>
      <dgm:t>
        <a:bodyPr/>
        <a:lstStyle/>
        <a:p>
          <a:endParaRPr lang="en-NZ"/>
        </a:p>
      </dgm:t>
    </dgm:pt>
    <dgm:pt modelId="{C3572362-61D4-4DB9-A817-435D6BE29DF6}" type="pres">
      <dgm:prSet presAssocID="{B40EF3AF-CE97-4FAC-8CB4-D9CDB0C94C85}" presName="dummy" presStyleCnt="0"/>
      <dgm:spPr/>
    </dgm:pt>
    <dgm:pt modelId="{EBF1A56E-204E-4625-AC5C-5BD813CC69B3}" type="pres">
      <dgm:prSet presAssocID="{D0E76D70-359C-4AF7-A986-E36F676384DD}" presName="sibTrans" presStyleLbl="sibTrans2D1" presStyleIdx="1" presStyleCnt="6"/>
      <dgm:spPr/>
      <dgm:t>
        <a:bodyPr/>
        <a:lstStyle/>
        <a:p>
          <a:endParaRPr lang="en-NZ"/>
        </a:p>
      </dgm:t>
    </dgm:pt>
    <dgm:pt modelId="{D0E8A217-7D08-489E-9DAF-E965E4501AD8}" type="pres">
      <dgm:prSet presAssocID="{D6DA235E-8C69-4AA2-84FB-8BBEF4919D3B}" presName="node" presStyleLbl="node1" presStyleIdx="2" presStyleCnt="6">
        <dgm:presLayoutVars>
          <dgm:bulletEnabled val="1"/>
        </dgm:presLayoutVars>
      </dgm:prSet>
      <dgm:spPr/>
      <dgm:t>
        <a:bodyPr/>
        <a:lstStyle/>
        <a:p>
          <a:endParaRPr lang="en-NZ"/>
        </a:p>
      </dgm:t>
    </dgm:pt>
    <dgm:pt modelId="{8E755430-C8B3-4B0E-8871-458C3C6B8768}" type="pres">
      <dgm:prSet presAssocID="{D6DA235E-8C69-4AA2-84FB-8BBEF4919D3B}" presName="dummy" presStyleCnt="0"/>
      <dgm:spPr/>
    </dgm:pt>
    <dgm:pt modelId="{0582C3F7-5154-4FD7-A4D3-4B8F0691549C}" type="pres">
      <dgm:prSet presAssocID="{2E72A4DE-2A90-456E-BD14-A48B7C7E3142}" presName="sibTrans" presStyleLbl="sibTrans2D1" presStyleIdx="2" presStyleCnt="6"/>
      <dgm:spPr/>
      <dgm:t>
        <a:bodyPr/>
        <a:lstStyle/>
        <a:p>
          <a:endParaRPr lang="en-NZ"/>
        </a:p>
      </dgm:t>
    </dgm:pt>
    <dgm:pt modelId="{97905445-60B9-4AC9-B48F-562C951FF5AF}" type="pres">
      <dgm:prSet presAssocID="{1009F628-EEE8-4289-A7C2-F1A555F905AF}" presName="node" presStyleLbl="node1" presStyleIdx="3" presStyleCnt="6">
        <dgm:presLayoutVars>
          <dgm:bulletEnabled val="1"/>
        </dgm:presLayoutVars>
      </dgm:prSet>
      <dgm:spPr/>
      <dgm:t>
        <a:bodyPr/>
        <a:lstStyle/>
        <a:p>
          <a:endParaRPr lang="en-NZ"/>
        </a:p>
      </dgm:t>
    </dgm:pt>
    <dgm:pt modelId="{24F65F9D-A708-4823-B755-F49FE5D222B4}" type="pres">
      <dgm:prSet presAssocID="{1009F628-EEE8-4289-A7C2-F1A555F905AF}" presName="dummy" presStyleCnt="0"/>
      <dgm:spPr/>
    </dgm:pt>
    <dgm:pt modelId="{DBAD6987-7B2C-4B78-B8D7-08BAFC8B379C}" type="pres">
      <dgm:prSet presAssocID="{1B597376-E8C9-47BD-A044-59561CAD0FE2}" presName="sibTrans" presStyleLbl="sibTrans2D1" presStyleIdx="3" presStyleCnt="6"/>
      <dgm:spPr/>
      <dgm:t>
        <a:bodyPr/>
        <a:lstStyle/>
        <a:p>
          <a:endParaRPr lang="en-NZ"/>
        </a:p>
      </dgm:t>
    </dgm:pt>
    <dgm:pt modelId="{9FE3C433-7A94-4C02-9796-B1C9C9A89138}" type="pres">
      <dgm:prSet presAssocID="{B15BE196-AA7A-4F57-BA79-A31004779C7D}" presName="node" presStyleLbl="node1" presStyleIdx="4" presStyleCnt="6">
        <dgm:presLayoutVars>
          <dgm:bulletEnabled val="1"/>
        </dgm:presLayoutVars>
      </dgm:prSet>
      <dgm:spPr/>
      <dgm:t>
        <a:bodyPr/>
        <a:lstStyle/>
        <a:p>
          <a:endParaRPr lang="en-NZ"/>
        </a:p>
      </dgm:t>
    </dgm:pt>
    <dgm:pt modelId="{0981C4BA-1F05-4489-9237-B21AB998DE37}" type="pres">
      <dgm:prSet presAssocID="{B15BE196-AA7A-4F57-BA79-A31004779C7D}" presName="dummy" presStyleCnt="0"/>
      <dgm:spPr/>
    </dgm:pt>
    <dgm:pt modelId="{C8349A21-CC03-44DA-90BE-1B7D7D9F7591}" type="pres">
      <dgm:prSet presAssocID="{36BAC062-62A2-4280-A49C-066146705BDE}" presName="sibTrans" presStyleLbl="sibTrans2D1" presStyleIdx="4" presStyleCnt="6"/>
      <dgm:spPr/>
      <dgm:t>
        <a:bodyPr/>
        <a:lstStyle/>
        <a:p>
          <a:endParaRPr lang="en-NZ"/>
        </a:p>
      </dgm:t>
    </dgm:pt>
    <dgm:pt modelId="{F1F091BF-D8F5-4CC4-BDDB-03F7FD921E56}" type="pres">
      <dgm:prSet presAssocID="{C388C0BD-C6D3-412D-A1A8-219E347AF621}" presName="node" presStyleLbl="node1" presStyleIdx="5" presStyleCnt="6">
        <dgm:presLayoutVars>
          <dgm:bulletEnabled val="1"/>
        </dgm:presLayoutVars>
      </dgm:prSet>
      <dgm:spPr/>
      <dgm:t>
        <a:bodyPr/>
        <a:lstStyle/>
        <a:p>
          <a:endParaRPr lang="en-NZ"/>
        </a:p>
      </dgm:t>
    </dgm:pt>
    <dgm:pt modelId="{2A90F38D-D3B1-4B47-9CCE-8D01C01A971A}" type="pres">
      <dgm:prSet presAssocID="{C388C0BD-C6D3-412D-A1A8-219E347AF621}" presName="dummy" presStyleCnt="0"/>
      <dgm:spPr/>
    </dgm:pt>
    <dgm:pt modelId="{E87CDA1B-BBAE-47C2-AFF3-A9B6CF3ECC83}" type="pres">
      <dgm:prSet presAssocID="{069B7BF1-4095-47A6-9631-F0507BB0C318}" presName="sibTrans" presStyleLbl="sibTrans2D1" presStyleIdx="5" presStyleCnt="6"/>
      <dgm:spPr/>
      <dgm:t>
        <a:bodyPr/>
        <a:lstStyle/>
        <a:p>
          <a:endParaRPr lang="en-NZ"/>
        </a:p>
      </dgm:t>
    </dgm:pt>
  </dgm:ptLst>
  <dgm:cxnLst>
    <dgm:cxn modelId="{C00BF1C8-8945-4F01-8C81-578832B2D9DB}" type="presOf" srcId="{C388C0BD-C6D3-412D-A1A8-219E347AF621}" destId="{F1F091BF-D8F5-4CC4-BDDB-03F7FD921E56}" srcOrd="0" destOrd="0" presId="urn:microsoft.com/office/officeart/2005/8/layout/radial6"/>
    <dgm:cxn modelId="{36858BE2-055B-478A-BF18-B1500B752E68}" type="presOf" srcId="{D6DA235E-8C69-4AA2-84FB-8BBEF4919D3B}" destId="{D0E8A217-7D08-489E-9DAF-E965E4501AD8}" srcOrd="0" destOrd="0" presId="urn:microsoft.com/office/officeart/2005/8/layout/radial6"/>
    <dgm:cxn modelId="{0BB0E89B-6A93-4E3B-85F0-DDD4FA878FEB}" type="presOf" srcId="{D0E76D70-359C-4AF7-A986-E36F676384DD}" destId="{EBF1A56E-204E-4625-AC5C-5BD813CC69B3}" srcOrd="0" destOrd="0" presId="urn:microsoft.com/office/officeart/2005/8/layout/radial6"/>
    <dgm:cxn modelId="{8DDA03D3-BDC8-4BE9-87DF-51C7E5D71E76}" type="presOf" srcId="{B40EF3AF-CE97-4FAC-8CB4-D9CDB0C94C85}" destId="{B512497F-6CC0-446A-90CC-11590D4E1BA4}" srcOrd="0" destOrd="0" presId="urn:microsoft.com/office/officeart/2005/8/layout/radial6"/>
    <dgm:cxn modelId="{7111643D-A1B6-4D21-85FE-8FA2AA1128F4}" srcId="{960FD736-AAAD-4FB5-8D85-805E8F7701D7}" destId="{B40EF3AF-CE97-4FAC-8CB4-D9CDB0C94C85}" srcOrd="1" destOrd="0" parTransId="{5F7CD21B-16CE-4794-9271-EBCCB348C6D0}" sibTransId="{D0E76D70-359C-4AF7-A986-E36F676384DD}"/>
    <dgm:cxn modelId="{D20879A2-20B2-49C7-88E9-C0567A395980}" type="presOf" srcId="{36BAC062-62A2-4280-A49C-066146705BDE}" destId="{C8349A21-CC03-44DA-90BE-1B7D7D9F7591}" srcOrd="0" destOrd="0" presId="urn:microsoft.com/office/officeart/2005/8/layout/radial6"/>
    <dgm:cxn modelId="{5621DCBB-136F-4CAD-A77B-CEE5AC9AC3EF}" type="presOf" srcId="{069B7BF1-4095-47A6-9631-F0507BB0C318}" destId="{E87CDA1B-BBAE-47C2-AFF3-A9B6CF3ECC83}" srcOrd="0" destOrd="0" presId="urn:microsoft.com/office/officeart/2005/8/layout/radial6"/>
    <dgm:cxn modelId="{67143CE3-EA25-4674-89E4-A8E3EF91BC3B}" type="presOf" srcId="{05750436-9426-48FC-BE62-46FEC50AE286}" destId="{C536590C-8838-400F-97F7-53861F08C272}" srcOrd="0" destOrd="0" presId="urn:microsoft.com/office/officeart/2005/8/layout/radial6"/>
    <dgm:cxn modelId="{28E21C62-784E-4211-8B83-696629BA1C20}" srcId="{960FD736-AAAD-4FB5-8D85-805E8F7701D7}" destId="{D6DA235E-8C69-4AA2-84FB-8BBEF4919D3B}" srcOrd="2" destOrd="0" parTransId="{77452AE3-1FFC-482E-B2EB-CD0CDDAEC950}" sibTransId="{2E72A4DE-2A90-456E-BD14-A48B7C7E3142}"/>
    <dgm:cxn modelId="{4DA4CD2A-6AAD-48A2-A1F5-D7F46024F1B7}" type="presOf" srcId="{2E72A4DE-2A90-456E-BD14-A48B7C7E3142}" destId="{0582C3F7-5154-4FD7-A4D3-4B8F0691549C}" srcOrd="0" destOrd="0" presId="urn:microsoft.com/office/officeart/2005/8/layout/radial6"/>
    <dgm:cxn modelId="{CC766728-4948-4876-8EDB-AB3A65C9B094}" srcId="{960FD736-AAAD-4FB5-8D85-805E8F7701D7}" destId="{C388C0BD-C6D3-412D-A1A8-219E347AF621}" srcOrd="5" destOrd="0" parTransId="{4C0F08E4-DF85-4A55-AA39-A42C5570F92D}" sibTransId="{069B7BF1-4095-47A6-9631-F0507BB0C318}"/>
    <dgm:cxn modelId="{CB7650EF-FB7F-4BF6-9C84-4C55F61C405A}" srcId="{960FD736-AAAD-4FB5-8D85-805E8F7701D7}" destId="{05750436-9426-48FC-BE62-46FEC50AE286}" srcOrd="0" destOrd="0" parTransId="{F185070B-4172-421C-873E-4580559B28AE}" sibTransId="{876F1045-F5C0-444D-9B93-217674DF2CFD}"/>
    <dgm:cxn modelId="{CF207E88-FC0E-4B71-8165-D8D44088871B}" type="presOf" srcId="{B15BE196-AA7A-4F57-BA79-A31004779C7D}" destId="{9FE3C433-7A94-4C02-9796-B1C9C9A89138}" srcOrd="0" destOrd="0" presId="urn:microsoft.com/office/officeart/2005/8/layout/radial6"/>
    <dgm:cxn modelId="{8931C0F5-FEC9-4FCF-BE3A-8FE5F06F5022}" type="presOf" srcId="{1B597376-E8C9-47BD-A044-59561CAD0FE2}" destId="{DBAD6987-7B2C-4B78-B8D7-08BAFC8B379C}" srcOrd="0" destOrd="0" presId="urn:microsoft.com/office/officeart/2005/8/layout/radial6"/>
    <dgm:cxn modelId="{79856D14-4713-4285-B155-BF7A533AE804}" type="presOf" srcId="{1009F628-EEE8-4289-A7C2-F1A555F905AF}" destId="{97905445-60B9-4AC9-B48F-562C951FF5AF}" srcOrd="0" destOrd="0" presId="urn:microsoft.com/office/officeart/2005/8/layout/radial6"/>
    <dgm:cxn modelId="{20656EC2-2172-44D8-85FA-8A545971DE36}" type="presOf" srcId="{7663A938-EFE9-488F-9784-54652103575E}" destId="{949BAFD7-3BCA-45B2-82F3-BCF0486B9CE2}" srcOrd="0" destOrd="0" presId="urn:microsoft.com/office/officeart/2005/8/layout/radial6"/>
    <dgm:cxn modelId="{061C6AF8-1555-47EE-B704-F03FE4326141}" srcId="{960FD736-AAAD-4FB5-8D85-805E8F7701D7}" destId="{1009F628-EEE8-4289-A7C2-F1A555F905AF}" srcOrd="3" destOrd="0" parTransId="{5C82E45C-8926-4B38-A5F2-92CF6430E232}" sibTransId="{1B597376-E8C9-47BD-A044-59561CAD0FE2}"/>
    <dgm:cxn modelId="{9C903F96-5EE0-41A5-93DD-CC97354EE776}" srcId="{7663A938-EFE9-488F-9784-54652103575E}" destId="{960FD736-AAAD-4FB5-8D85-805E8F7701D7}" srcOrd="0" destOrd="0" parTransId="{36A82203-DAEA-4E23-A102-0341E759EE44}" sibTransId="{CA9F1DBB-6908-4C55-BF20-D250ADC51D2F}"/>
    <dgm:cxn modelId="{F57B8CC0-2979-4E8D-BE6B-0C242C630D81}" type="presOf" srcId="{876F1045-F5C0-444D-9B93-217674DF2CFD}" destId="{FB96762E-3DA6-4D35-9746-7A609F6B5A27}" srcOrd="0" destOrd="0" presId="urn:microsoft.com/office/officeart/2005/8/layout/radial6"/>
    <dgm:cxn modelId="{4CE5F19B-1339-48E0-80D1-612B0456C1E1}" type="presOf" srcId="{960FD736-AAAD-4FB5-8D85-805E8F7701D7}" destId="{8E53265E-EC42-4BF7-8AA2-9942A08947F5}" srcOrd="0" destOrd="0" presId="urn:microsoft.com/office/officeart/2005/8/layout/radial6"/>
    <dgm:cxn modelId="{5C38AED7-7F58-4D21-9243-DA1F7E87E28C}" srcId="{960FD736-AAAD-4FB5-8D85-805E8F7701D7}" destId="{B15BE196-AA7A-4F57-BA79-A31004779C7D}" srcOrd="4" destOrd="0" parTransId="{B813C10B-73BB-4673-969C-6B7ED81C1137}" sibTransId="{36BAC062-62A2-4280-A49C-066146705BDE}"/>
    <dgm:cxn modelId="{4B410251-844F-4594-AF1C-B33BAD1BDBE1}" type="presParOf" srcId="{949BAFD7-3BCA-45B2-82F3-BCF0486B9CE2}" destId="{8E53265E-EC42-4BF7-8AA2-9942A08947F5}" srcOrd="0" destOrd="0" presId="urn:microsoft.com/office/officeart/2005/8/layout/radial6"/>
    <dgm:cxn modelId="{621F044D-CC2B-493E-B9C0-71E0C6161866}" type="presParOf" srcId="{949BAFD7-3BCA-45B2-82F3-BCF0486B9CE2}" destId="{C536590C-8838-400F-97F7-53861F08C272}" srcOrd="1" destOrd="0" presId="urn:microsoft.com/office/officeart/2005/8/layout/radial6"/>
    <dgm:cxn modelId="{45891F8E-7E6D-41B7-AA3F-BC690DF1C458}" type="presParOf" srcId="{949BAFD7-3BCA-45B2-82F3-BCF0486B9CE2}" destId="{EEDAB53E-FB2B-48A7-B543-C8D0C14D3BB7}" srcOrd="2" destOrd="0" presId="urn:microsoft.com/office/officeart/2005/8/layout/radial6"/>
    <dgm:cxn modelId="{778023EA-ED7A-4C8F-872A-3ED5BFC3F420}" type="presParOf" srcId="{949BAFD7-3BCA-45B2-82F3-BCF0486B9CE2}" destId="{FB96762E-3DA6-4D35-9746-7A609F6B5A27}" srcOrd="3" destOrd="0" presId="urn:microsoft.com/office/officeart/2005/8/layout/radial6"/>
    <dgm:cxn modelId="{4A58A289-21B3-4F31-A6FB-7C904EDDEAF5}" type="presParOf" srcId="{949BAFD7-3BCA-45B2-82F3-BCF0486B9CE2}" destId="{B512497F-6CC0-446A-90CC-11590D4E1BA4}" srcOrd="4" destOrd="0" presId="urn:microsoft.com/office/officeart/2005/8/layout/radial6"/>
    <dgm:cxn modelId="{07D2AF18-2A17-406A-A5D4-304CFADF57A6}" type="presParOf" srcId="{949BAFD7-3BCA-45B2-82F3-BCF0486B9CE2}" destId="{C3572362-61D4-4DB9-A817-435D6BE29DF6}" srcOrd="5" destOrd="0" presId="urn:microsoft.com/office/officeart/2005/8/layout/radial6"/>
    <dgm:cxn modelId="{43BA5494-3393-4733-8E3B-AC6F0210608D}" type="presParOf" srcId="{949BAFD7-3BCA-45B2-82F3-BCF0486B9CE2}" destId="{EBF1A56E-204E-4625-AC5C-5BD813CC69B3}" srcOrd="6" destOrd="0" presId="urn:microsoft.com/office/officeart/2005/8/layout/radial6"/>
    <dgm:cxn modelId="{AF25F632-1A88-4418-9217-03419FA7F432}" type="presParOf" srcId="{949BAFD7-3BCA-45B2-82F3-BCF0486B9CE2}" destId="{D0E8A217-7D08-489E-9DAF-E965E4501AD8}" srcOrd="7" destOrd="0" presId="urn:microsoft.com/office/officeart/2005/8/layout/radial6"/>
    <dgm:cxn modelId="{4B20B314-4A33-462E-ABFB-F0ED5C9BA46C}" type="presParOf" srcId="{949BAFD7-3BCA-45B2-82F3-BCF0486B9CE2}" destId="{8E755430-C8B3-4B0E-8871-458C3C6B8768}" srcOrd="8" destOrd="0" presId="urn:microsoft.com/office/officeart/2005/8/layout/radial6"/>
    <dgm:cxn modelId="{0D0467AB-5500-4931-9466-E1FF136D1137}" type="presParOf" srcId="{949BAFD7-3BCA-45B2-82F3-BCF0486B9CE2}" destId="{0582C3F7-5154-4FD7-A4D3-4B8F0691549C}" srcOrd="9" destOrd="0" presId="urn:microsoft.com/office/officeart/2005/8/layout/radial6"/>
    <dgm:cxn modelId="{DD09229F-16E3-4845-BD2D-BCFB97BB5F20}" type="presParOf" srcId="{949BAFD7-3BCA-45B2-82F3-BCF0486B9CE2}" destId="{97905445-60B9-4AC9-B48F-562C951FF5AF}" srcOrd="10" destOrd="0" presId="urn:microsoft.com/office/officeart/2005/8/layout/radial6"/>
    <dgm:cxn modelId="{80ECA61C-5666-445E-A6BC-DA75915D0C8F}" type="presParOf" srcId="{949BAFD7-3BCA-45B2-82F3-BCF0486B9CE2}" destId="{24F65F9D-A708-4823-B755-F49FE5D222B4}" srcOrd="11" destOrd="0" presId="urn:microsoft.com/office/officeart/2005/8/layout/radial6"/>
    <dgm:cxn modelId="{2E5D12CD-C02B-454B-9264-5782A4BB8D27}" type="presParOf" srcId="{949BAFD7-3BCA-45B2-82F3-BCF0486B9CE2}" destId="{DBAD6987-7B2C-4B78-B8D7-08BAFC8B379C}" srcOrd="12" destOrd="0" presId="urn:microsoft.com/office/officeart/2005/8/layout/radial6"/>
    <dgm:cxn modelId="{025A6C12-F354-43AE-9DBA-B6D12508AA2C}" type="presParOf" srcId="{949BAFD7-3BCA-45B2-82F3-BCF0486B9CE2}" destId="{9FE3C433-7A94-4C02-9796-B1C9C9A89138}" srcOrd="13" destOrd="0" presId="urn:microsoft.com/office/officeart/2005/8/layout/radial6"/>
    <dgm:cxn modelId="{89A2C2B4-A740-4B93-9D73-7ADAE57AEBD5}" type="presParOf" srcId="{949BAFD7-3BCA-45B2-82F3-BCF0486B9CE2}" destId="{0981C4BA-1F05-4489-9237-B21AB998DE37}" srcOrd="14" destOrd="0" presId="urn:microsoft.com/office/officeart/2005/8/layout/radial6"/>
    <dgm:cxn modelId="{D7E3189A-A796-4C97-A510-2F34626E208C}" type="presParOf" srcId="{949BAFD7-3BCA-45B2-82F3-BCF0486B9CE2}" destId="{C8349A21-CC03-44DA-90BE-1B7D7D9F7591}" srcOrd="15" destOrd="0" presId="urn:microsoft.com/office/officeart/2005/8/layout/radial6"/>
    <dgm:cxn modelId="{5192E1FE-358A-4F5E-A199-45A5D583C157}" type="presParOf" srcId="{949BAFD7-3BCA-45B2-82F3-BCF0486B9CE2}" destId="{F1F091BF-D8F5-4CC4-BDDB-03F7FD921E56}" srcOrd="16" destOrd="0" presId="urn:microsoft.com/office/officeart/2005/8/layout/radial6"/>
    <dgm:cxn modelId="{ADAF785C-EFCA-47CF-82E1-EF42172BF1E3}" type="presParOf" srcId="{949BAFD7-3BCA-45B2-82F3-BCF0486B9CE2}" destId="{2A90F38D-D3B1-4B47-9CCE-8D01C01A971A}" srcOrd="17" destOrd="0" presId="urn:microsoft.com/office/officeart/2005/8/layout/radial6"/>
    <dgm:cxn modelId="{5063EF15-70A1-46A3-A613-3CB8487173CF}" type="presParOf" srcId="{949BAFD7-3BCA-45B2-82F3-BCF0486B9CE2}" destId="{E87CDA1B-BBAE-47C2-AFF3-A9B6CF3ECC83}"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EB6B78-BF27-4AC8-A666-BB5578309CDB}" type="datetimeFigureOut">
              <a:rPr lang="en-NZ" smtClean="0"/>
              <a:t>1/05/2019</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B7C6F26-BCB4-4AFE-8ACE-F2EABBA85AA9}" type="slidenum">
              <a:rPr lang="en-NZ" smtClean="0"/>
              <a:t>‹#›</a:t>
            </a:fld>
            <a:endParaRPr lang="en-NZ"/>
          </a:p>
        </p:txBody>
      </p:sp>
    </p:spTree>
    <p:extLst>
      <p:ext uri="{BB962C8B-B14F-4D97-AF65-F5344CB8AC3E}">
        <p14:creationId xmlns:p14="http://schemas.microsoft.com/office/powerpoint/2010/main" val="411008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B7C6F26-BCB4-4AFE-8ACE-F2EABBA85AA9}" type="slidenum">
              <a:rPr lang="en-NZ" smtClean="0"/>
              <a:t>1</a:t>
            </a:fld>
            <a:endParaRPr lang="en-NZ"/>
          </a:p>
        </p:txBody>
      </p:sp>
    </p:spTree>
    <p:extLst>
      <p:ext uri="{BB962C8B-B14F-4D97-AF65-F5344CB8AC3E}">
        <p14:creationId xmlns:p14="http://schemas.microsoft.com/office/powerpoint/2010/main" val="182792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B7C6F26-BCB4-4AFE-8ACE-F2EABBA85AA9}" type="slidenum">
              <a:rPr lang="en-NZ" smtClean="0"/>
              <a:t>15</a:t>
            </a:fld>
            <a:endParaRPr lang="en-NZ"/>
          </a:p>
        </p:txBody>
      </p:sp>
    </p:spTree>
    <p:extLst>
      <p:ext uri="{BB962C8B-B14F-4D97-AF65-F5344CB8AC3E}">
        <p14:creationId xmlns:p14="http://schemas.microsoft.com/office/powerpoint/2010/main" val="181216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Give example: </a:t>
            </a:r>
            <a:r>
              <a:rPr lang="en-NZ" sz="1200" b="0" i="1" dirty="0" smtClean="0">
                <a:effectLst/>
              </a:rPr>
              <a:t>Summary: Sea level rise, can lead to rising groundwater (hazard) that can impact underground pipes (exposure), and depending on pipe material (vulnerability), this can lead to an impact (</a:t>
            </a:r>
            <a:r>
              <a:rPr lang="en-NZ" sz="1200" b="0" i="1" dirty="0" err="1" smtClean="0">
                <a:effectLst/>
              </a:rPr>
              <a:t>eg</a:t>
            </a:r>
            <a:r>
              <a:rPr lang="en-NZ" sz="1200" b="0" i="1" dirty="0" smtClean="0">
                <a:effectLst/>
              </a:rPr>
              <a:t> corrosion, infiltration), as well as a range of implications</a:t>
            </a:r>
            <a:r>
              <a:rPr lang="en-NZ" sz="1200" b="0" i="1" baseline="0" dirty="0" smtClean="0">
                <a:effectLst/>
              </a:rPr>
              <a:t> (increased costs, reduced LOS, WQ implications </a:t>
            </a:r>
            <a:r>
              <a:rPr lang="en-NZ" sz="1200" b="0" i="1" baseline="0" dirty="0" err="1" smtClean="0">
                <a:effectLst/>
              </a:rPr>
              <a:t>etc</a:t>
            </a:r>
            <a:r>
              <a:rPr lang="en-NZ" sz="1200" b="0" i="1" baseline="0" dirty="0" smtClean="0">
                <a:effectLst/>
              </a:rPr>
              <a:t>)</a:t>
            </a:r>
            <a:endParaRPr lang="en-NZ" sz="1400" b="0" i="1"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17</a:t>
            </a:fld>
            <a:endParaRPr lang="en-NZ"/>
          </a:p>
        </p:txBody>
      </p:sp>
    </p:spTree>
    <p:extLst>
      <p:ext uri="{BB962C8B-B14F-4D97-AF65-F5344CB8AC3E}">
        <p14:creationId xmlns:p14="http://schemas.microsoft.com/office/powerpoint/2010/main" val="3706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B7C6F26-BCB4-4AFE-8ACE-F2EABBA85AA9}" type="slidenum">
              <a:rPr lang="en-NZ" smtClean="0"/>
              <a:t>18</a:t>
            </a:fld>
            <a:endParaRPr lang="en-NZ"/>
          </a:p>
        </p:txBody>
      </p:sp>
    </p:spTree>
    <p:extLst>
      <p:ext uri="{BB962C8B-B14F-4D97-AF65-F5344CB8AC3E}">
        <p14:creationId xmlns:p14="http://schemas.microsoft.com/office/powerpoint/2010/main" val="639933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26</a:t>
            </a:fld>
            <a:endParaRPr lang="en-NZ"/>
          </a:p>
        </p:txBody>
      </p:sp>
    </p:spTree>
    <p:extLst>
      <p:ext uri="{BB962C8B-B14F-4D97-AF65-F5344CB8AC3E}">
        <p14:creationId xmlns:p14="http://schemas.microsoft.com/office/powerpoint/2010/main" val="320264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27</a:t>
            </a:fld>
            <a:endParaRPr lang="en-NZ"/>
          </a:p>
        </p:txBody>
      </p:sp>
    </p:spTree>
    <p:extLst>
      <p:ext uri="{BB962C8B-B14F-4D97-AF65-F5344CB8AC3E}">
        <p14:creationId xmlns:p14="http://schemas.microsoft.com/office/powerpoint/2010/main" val="272949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28</a:t>
            </a:fld>
            <a:endParaRPr lang="en-NZ"/>
          </a:p>
        </p:txBody>
      </p:sp>
    </p:spTree>
    <p:extLst>
      <p:ext uri="{BB962C8B-B14F-4D97-AF65-F5344CB8AC3E}">
        <p14:creationId xmlns:p14="http://schemas.microsoft.com/office/powerpoint/2010/main" val="363374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30</a:t>
            </a:fld>
            <a:endParaRPr lang="en-NZ"/>
          </a:p>
        </p:txBody>
      </p:sp>
    </p:spTree>
    <p:extLst>
      <p:ext uri="{BB962C8B-B14F-4D97-AF65-F5344CB8AC3E}">
        <p14:creationId xmlns:p14="http://schemas.microsoft.com/office/powerpoint/2010/main" val="2408292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Water conservation measures instigated in 2015 </a:t>
            </a:r>
          </a:p>
          <a:p>
            <a:r>
              <a:rPr lang="en-NZ" dirty="0" smtClean="0"/>
              <a:t>Caused widespread corrosion and odours while water suppliers have suffered revenue shortfalls. </a:t>
            </a:r>
          </a:p>
          <a:p>
            <a:r>
              <a:rPr lang="en-NZ" dirty="0" smtClean="0"/>
              <a:t>Inadequate flushing flows caused build-up of solids resulting in pipe corrosion, and higher concentration flow caused faster wear in pumping stations. </a:t>
            </a:r>
          </a:p>
          <a:p>
            <a:r>
              <a:rPr lang="en-NZ" dirty="0" smtClean="0"/>
              <a:t>Heightened risk of blockage and corrosion prevention works have increased maintenance work </a:t>
            </a:r>
          </a:p>
          <a:p>
            <a:r>
              <a:rPr lang="en-NZ" dirty="0" smtClean="0"/>
              <a:t>Water starved trees have been found to penetrate sewer systems more frequently in search of water</a:t>
            </a:r>
          </a:p>
          <a:p>
            <a:r>
              <a:rPr lang="en-NZ" dirty="0" smtClean="0"/>
              <a:t>Wastewater treatment plants reportedly struggled with poor influent wastewater quality, due to elevated concentrations of total dissolved solids, nitrogen species and carbon </a:t>
            </a:r>
          </a:p>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38</a:t>
            </a:fld>
            <a:endParaRPr lang="en-NZ"/>
          </a:p>
        </p:txBody>
      </p:sp>
    </p:spTree>
    <p:extLst>
      <p:ext uri="{BB962C8B-B14F-4D97-AF65-F5344CB8AC3E}">
        <p14:creationId xmlns:p14="http://schemas.microsoft.com/office/powerpoint/2010/main" val="3573540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45</a:t>
            </a:fld>
            <a:endParaRPr lang="en-NZ"/>
          </a:p>
        </p:txBody>
      </p:sp>
    </p:spTree>
    <p:extLst>
      <p:ext uri="{BB962C8B-B14F-4D97-AF65-F5344CB8AC3E}">
        <p14:creationId xmlns:p14="http://schemas.microsoft.com/office/powerpoint/2010/main" val="405232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B7C6F26-BCB4-4AFE-8ACE-F2EABBA85AA9}" type="slidenum">
              <a:rPr lang="en-NZ" smtClean="0"/>
              <a:t>47</a:t>
            </a:fld>
            <a:endParaRPr lang="en-NZ"/>
          </a:p>
        </p:txBody>
      </p:sp>
    </p:spTree>
    <p:extLst>
      <p:ext uri="{BB962C8B-B14F-4D97-AF65-F5344CB8AC3E}">
        <p14:creationId xmlns:p14="http://schemas.microsoft.com/office/powerpoint/2010/main" val="354760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Internationally: Hurricane</a:t>
            </a:r>
            <a:r>
              <a:rPr lang="en-NZ" baseline="0" dirty="0" smtClean="0"/>
              <a:t> Harvey, Irma and </a:t>
            </a:r>
          </a:p>
          <a:p>
            <a:r>
              <a:rPr lang="en-NZ" baseline="0" dirty="0" smtClean="0"/>
              <a:t>Locally we had Debbie and cook</a:t>
            </a:r>
            <a:endParaRPr lang="en-NZ" dirty="0" smtClean="0"/>
          </a:p>
          <a:p>
            <a:r>
              <a:rPr lang="en-NZ" dirty="0" smtClean="0"/>
              <a:t>2 NZ examples:</a:t>
            </a:r>
            <a:r>
              <a:rPr lang="en-NZ" baseline="0" dirty="0" smtClean="0"/>
              <a:t> 1 of direct risk, another of residual risk</a:t>
            </a:r>
            <a:endParaRPr lang="en-NZ"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BEB958A1-FB31-43B2-B7FE-AFF1DDAE1315}" type="slidenum">
              <a:rPr lang="en-NZ" smtClean="0"/>
              <a:t>2</a:t>
            </a:fld>
            <a:endParaRPr lang="en-NZ"/>
          </a:p>
        </p:txBody>
      </p:sp>
    </p:spTree>
    <p:extLst>
      <p:ext uri="{BB962C8B-B14F-4D97-AF65-F5344CB8AC3E}">
        <p14:creationId xmlns:p14="http://schemas.microsoft.com/office/powerpoint/2010/main" val="941920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need to take</a:t>
            </a:r>
            <a:r>
              <a:rPr lang="en-NZ" baseline="0" dirty="0" smtClean="0"/>
              <a:t> a systemic approach to these issues, and address them collectively</a:t>
            </a:r>
          </a:p>
          <a:p>
            <a:r>
              <a:rPr lang="en-NZ" baseline="0" dirty="0" smtClean="0"/>
              <a:t>There are many related RISKS, and many related opportunities and co-benefits</a:t>
            </a:r>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53</a:t>
            </a:fld>
            <a:endParaRPr lang="en-NZ"/>
          </a:p>
        </p:txBody>
      </p:sp>
    </p:spTree>
    <p:extLst>
      <p:ext uri="{BB962C8B-B14F-4D97-AF65-F5344CB8AC3E}">
        <p14:creationId xmlns:p14="http://schemas.microsoft.com/office/powerpoint/2010/main" val="917815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dirty="0" smtClean="0"/>
              <a:t>Understand relevant </a:t>
            </a:r>
            <a:r>
              <a:rPr lang="en-NZ" sz="1200" b="1" dirty="0" smtClean="0"/>
              <a:t>climate drivers and natural hazards</a:t>
            </a:r>
            <a:r>
              <a:rPr lang="en-NZ" sz="1200" dirty="0" smtClean="0"/>
              <a:t>, what may be exposed and what risks this may present to infrastructure networks. </a:t>
            </a:r>
          </a:p>
          <a:p>
            <a:pPr lvl="0"/>
            <a:r>
              <a:rPr lang="en-NZ" sz="1200" b="1" dirty="0" smtClean="0"/>
              <a:t>Review adaptation/resilience measures </a:t>
            </a:r>
            <a:r>
              <a:rPr lang="en-NZ" sz="1200" dirty="0" smtClean="0"/>
              <a:t>that your organisation is already working on (they may not be called climate change adaptation measures but they may be very relevant).</a:t>
            </a:r>
          </a:p>
          <a:p>
            <a:pPr lvl="0"/>
            <a:r>
              <a:rPr lang="en-NZ" sz="1200" b="1" dirty="0" smtClean="0"/>
              <a:t>Integrate risk assessments with asset management planning and CDEM </a:t>
            </a:r>
            <a:r>
              <a:rPr lang="en-NZ" sz="1200" dirty="0" smtClean="0"/>
              <a:t>as the base for developing CC adaptation measures.</a:t>
            </a:r>
          </a:p>
          <a:p>
            <a:pPr lvl="0"/>
            <a:r>
              <a:rPr lang="en-NZ" sz="1200" b="1" dirty="0" smtClean="0"/>
              <a:t>Consider options and pathways </a:t>
            </a:r>
            <a:r>
              <a:rPr lang="en-NZ" sz="1200" dirty="0" smtClean="0"/>
              <a:t>which consider defend-adapt-retreat, policy interventions, as well as hard and soft solutions, multifunctional </a:t>
            </a:r>
            <a:r>
              <a:rPr lang="en-NZ" sz="1200" dirty="0" err="1" smtClean="0"/>
              <a:t>etc</a:t>
            </a:r>
            <a:endParaRPr lang="en-NZ" sz="1200" dirty="0" smtClean="0"/>
          </a:p>
          <a:p>
            <a:pPr lvl="0"/>
            <a:r>
              <a:rPr lang="en-NZ" sz="1200" b="1" dirty="0" smtClean="0"/>
              <a:t>Consider ‘what if’ scenarios with staff</a:t>
            </a:r>
            <a:r>
              <a:rPr lang="en-NZ" sz="1200" dirty="0" smtClean="0"/>
              <a:t>. Push the boundaries of what could happen</a:t>
            </a:r>
            <a:endParaRPr lang="en-NZ" dirty="0"/>
          </a:p>
        </p:txBody>
      </p:sp>
      <p:sp>
        <p:nvSpPr>
          <p:cNvPr id="4" name="Slide Number Placeholder 3"/>
          <p:cNvSpPr>
            <a:spLocks noGrp="1"/>
          </p:cNvSpPr>
          <p:nvPr>
            <p:ph type="sldNum" sz="quarter" idx="10"/>
          </p:nvPr>
        </p:nvSpPr>
        <p:spPr/>
        <p:txBody>
          <a:bodyPr/>
          <a:lstStyle/>
          <a:p>
            <a:fld id="{E29E577C-A8E0-406E-AB6C-CF1986473ADA}" type="slidenum">
              <a:rPr lang="en-NZ" smtClean="0"/>
              <a:t>55</a:t>
            </a:fld>
            <a:endParaRPr lang="en-NZ"/>
          </a:p>
        </p:txBody>
      </p:sp>
    </p:spTree>
    <p:extLst>
      <p:ext uri="{BB962C8B-B14F-4D97-AF65-F5344CB8AC3E}">
        <p14:creationId xmlns:p14="http://schemas.microsoft.com/office/powerpoint/2010/main" val="13650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EB958A1-FB31-43B2-B7FE-AFF1DDAE1315}" type="slidenum">
              <a:rPr lang="en-NZ" smtClean="0"/>
              <a:t>56</a:t>
            </a:fld>
            <a:endParaRPr lang="en-NZ"/>
          </a:p>
        </p:txBody>
      </p:sp>
    </p:spTree>
    <p:extLst>
      <p:ext uri="{BB962C8B-B14F-4D97-AF65-F5344CB8AC3E}">
        <p14:creationId xmlns:p14="http://schemas.microsoft.com/office/powerpoint/2010/main" val="307583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60B52A1-CCB2-4AAD-86EF-43FEE5A3BB2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53124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Internationally: Hurricane</a:t>
            </a:r>
            <a:r>
              <a:rPr lang="en-NZ" baseline="0" dirty="0" smtClean="0"/>
              <a:t> Harvey, Irma and </a:t>
            </a:r>
          </a:p>
          <a:p>
            <a:r>
              <a:rPr lang="en-NZ" baseline="0" dirty="0" smtClean="0"/>
              <a:t>Locally we had Debbie and cook</a:t>
            </a:r>
            <a:endParaRPr lang="en-NZ" dirty="0" smtClean="0"/>
          </a:p>
          <a:p>
            <a:r>
              <a:rPr lang="en-NZ" dirty="0" smtClean="0"/>
              <a:t>2 NZ examples:</a:t>
            </a:r>
            <a:r>
              <a:rPr lang="en-NZ" baseline="0" dirty="0" smtClean="0"/>
              <a:t> 1 of direct risk, another of residual risk</a:t>
            </a:r>
          </a:p>
          <a:p>
            <a:r>
              <a:rPr lang="en-NZ" baseline="0" dirty="0" smtClean="0"/>
              <a:t>2017 </a:t>
            </a:r>
            <a:r>
              <a:rPr lang="en-NZ" baseline="0" dirty="0" err="1" smtClean="0"/>
              <a:t>auck</a:t>
            </a:r>
            <a:r>
              <a:rPr lang="en-NZ" baseline="0" dirty="0" smtClean="0"/>
              <a:t> and </a:t>
            </a:r>
            <a:r>
              <a:rPr lang="en-NZ" baseline="0" dirty="0" err="1" smtClean="0"/>
              <a:t>taurang</a:t>
            </a:r>
            <a:r>
              <a:rPr lang="en-NZ" baseline="0" dirty="0" smtClean="0"/>
              <a:t> 4</a:t>
            </a:r>
            <a:r>
              <a:rPr lang="en-NZ" baseline="30000" dirty="0" smtClean="0"/>
              <a:t>th</a:t>
            </a:r>
            <a:r>
              <a:rPr lang="en-NZ" baseline="0" dirty="0" smtClean="0"/>
              <a:t> wettest year since records began</a:t>
            </a:r>
          </a:p>
          <a:p>
            <a:r>
              <a:rPr lang="en-NZ" baseline="0" dirty="0" smtClean="0"/>
              <a:t>54 NZ weather stations have just recorded the warmest summer on record</a:t>
            </a:r>
            <a:endParaRPr lang="en-NZ"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BEB958A1-FB31-43B2-B7FE-AFF1DDAE1315}" type="slidenum">
              <a:rPr lang="en-NZ" smtClean="0">
                <a:solidFill>
                  <a:prstClr val="black"/>
                </a:solidFill>
              </a:rPr>
              <a:pPr/>
              <a:t>8</a:t>
            </a:fld>
            <a:endParaRPr lang="en-NZ">
              <a:solidFill>
                <a:prstClr val="black"/>
              </a:solidFill>
            </a:endParaRPr>
          </a:p>
        </p:txBody>
      </p:sp>
    </p:spTree>
    <p:extLst>
      <p:ext uri="{BB962C8B-B14F-4D97-AF65-F5344CB8AC3E}">
        <p14:creationId xmlns:p14="http://schemas.microsoft.com/office/powerpoint/2010/main" val="230275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Levin,</a:t>
            </a:r>
            <a:r>
              <a:rPr lang="en-NZ" baseline="0" dirty="0" smtClean="0"/>
              <a:t> </a:t>
            </a:r>
            <a:r>
              <a:rPr lang="en-NZ" baseline="0" dirty="0" err="1" smtClean="0"/>
              <a:t>edgecumbe</a:t>
            </a:r>
            <a:r>
              <a:rPr lang="en-NZ" baseline="0" dirty="0" smtClean="0"/>
              <a:t>, </a:t>
            </a:r>
            <a:r>
              <a:rPr lang="en-NZ" baseline="0" dirty="0" err="1" smtClean="0"/>
              <a:t>whakatane</a:t>
            </a:r>
            <a:r>
              <a:rPr lang="en-NZ" baseline="0" dirty="0" smtClean="0"/>
              <a:t>, </a:t>
            </a:r>
            <a:r>
              <a:rPr lang="en-NZ" baseline="0" dirty="0" err="1" smtClean="0"/>
              <a:t>buller</a:t>
            </a:r>
            <a:r>
              <a:rPr lang="en-NZ" baseline="0" dirty="0" smtClean="0"/>
              <a:t>, </a:t>
            </a:r>
            <a:r>
              <a:rPr lang="en-NZ" baseline="0" dirty="0" err="1" smtClean="0"/>
              <a:t>whanganui</a:t>
            </a:r>
            <a:r>
              <a:rPr lang="en-NZ" baseline="0" dirty="0" smtClean="0"/>
              <a:t>, </a:t>
            </a:r>
            <a:r>
              <a:rPr lang="en-NZ" baseline="0" dirty="0" err="1" smtClean="0"/>
              <a:t>palmerston</a:t>
            </a:r>
            <a:r>
              <a:rPr lang="en-NZ" baseline="0" dirty="0" smtClean="0"/>
              <a:t> north</a:t>
            </a:r>
            <a:endParaRPr lang="en-NZ" dirty="0" smtClean="0"/>
          </a:p>
          <a:p>
            <a:endParaRPr lang="en-NZ" dirty="0" smtClean="0"/>
          </a:p>
          <a:p>
            <a:r>
              <a:rPr lang="en-NZ" dirty="0" smtClean="0"/>
              <a:t>STOPBANKS! Lets</a:t>
            </a:r>
            <a:r>
              <a:rPr lang="en-NZ" baseline="0" dirty="0" smtClean="0"/>
              <a:t> start with this</a:t>
            </a:r>
          </a:p>
          <a:p>
            <a:pPr marL="228600" indent="-228600">
              <a:buAutoNum type="alphaLcParenR"/>
            </a:pPr>
            <a:r>
              <a:rPr lang="en-NZ" baseline="0" dirty="0" err="1" smtClean="0"/>
              <a:t>Stopbanks</a:t>
            </a:r>
            <a:r>
              <a:rPr lang="en-NZ" baseline="0" dirty="0" smtClean="0"/>
              <a:t> are not assessed as part of building code</a:t>
            </a:r>
          </a:p>
          <a:p>
            <a:pPr marL="228600" indent="-228600">
              <a:buAutoNum type="alphaLcParenR"/>
            </a:pPr>
            <a:r>
              <a:rPr lang="en-NZ" baseline="0" dirty="0" smtClean="0"/>
              <a:t>They are not required to undergo a dam break assessment (or PIC – probable impact category)</a:t>
            </a:r>
          </a:p>
          <a:p>
            <a:pPr marL="228600" indent="-228600">
              <a:buAutoNum type="alphaLcParenR"/>
            </a:pPr>
            <a:r>
              <a:rPr lang="en-NZ" baseline="0" dirty="0" smtClean="0"/>
              <a:t>Are controlled by Regional Council engineers….but no national guidance</a:t>
            </a:r>
          </a:p>
          <a:p>
            <a:pPr marL="228600" indent="-228600">
              <a:buAutoNum type="alphaLcParenR"/>
            </a:pPr>
            <a:r>
              <a:rPr lang="en-NZ" baseline="0" dirty="0" smtClean="0"/>
              <a:t>What would have happened if this occurred at night time?</a:t>
            </a:r>
          </a:p>
          <a:p>
            <a:pPr marL="228600" indent="-228600">
              <a:buAutoNum type="alphaLcParenR"/>
            </a:pPr>
            <a:r>
              <a:rPr lang="en-NZ" baseline="0" dirty="0" smtClean="0"/>
              <a:t>HOW ARE WE MANAGING THE RESIDUAL RISK of all the townships that exist behind </a:t>
            </a:r>
            <a:r>
              <a:rPr lang="en-NZ" baseline="0" dirty="0" err="1" smtClean="0"/>
              <a:t>floodbanks</a:t>
            </a:r>
            <a:r>
              <a:rPr lang="en-NZ" baseline="0" dirty="0" smtClean="0"/>
              <a:t>.</a:t>
            </a:r>
          </a:p>
          <a:p>
            <a:pPr marL="228600" indent="-228600">
              <a:buAutoNum type="alphaLcParenR"/>
            </a:pPr>
            <a:endParaRPr lang="en-NZ" dirty="0" smtClean="0"/>
          </a:p>
          <a:p>
            <a:endParaRPr lang="en-NZ" dirty="0"/>
          </a:p>
        </p:txBody>
      </p:sp>
      <p:sp>
        <p:nvSpPr>
          <p:cNvPr id="4" name="Slide Number Placeholder 3"/>
          <p:cNvSpPr>
            <a:spLocks noGrp="1"/>
          </p:cNvSpPr>
          <p:nvPr>
            <p:ph type="sldNum" sz="quarter" idx="10"/>
          </p:nvPr>
        </p:nvSpPr>
        <p:spPr/>
        <p:txBody>
          <a:bodyPr/>
          <a:lstStyle/>
          <a:p>
            <a:fld id="{BEB958A1-FB31-43B2-B7FE-AFF1DDAE1315}" type="slidenum">
              <a:rPr lang="en-NZ" smtClean="0"/>
              <a:t>9</a:t>
            </a:fld>
            <a:endParaRPr lang="en-NZ"/>
          </a:p>
        </p:txBody>
      </p:sp>
    </p:spTree>
    <p:extLst>
      <p:ext uri="{BB962C8B-B14F-4D97-AF65-F5344CB8AC3E}">
        <p14:creationId xmlns:p14="http://schemas.microsoft.com/office/powerpoint/2010/main" val="283736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EB958A1-FB31-43B2-B7FE-AFF1DDAE1315}" type="slidenum">
              <a:rPr lang="en-NZ" smtClean="0"/>
              <a:t>10</a:t>
            </a:fld>
            <a:endParaRPr lang="en-NZ"/>
          </a:p>
        </p:txBody>
      </p:sp>
    </p:spTree>
    <p:extLst>
      <p:ext uri="{BB962C8B-B14F-4D97-AF65-F5344CB8AC3E}">
        <p14:creationId xmlns:p14="http://schemas.microsoft.com/office/powerpoint/2010/main" val="22590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29E577C-A8E0-406E-AB6C-CF1986473ADA}" type="slidenum">
              <a:rPr lang="en-NZ" smtClean="0"/>
              <a:t>11</a:t>
            </a:fld>
            <a:endParaRPr lang="en-NZ"/>
          </a:p>
        </p:txBody>
      </p:sp>
    </p:spTree>
    <p:extLst>
      <p:ext uri="{BB962C8B-B14F-4D97-AF65-F5344CB8AC3E}">
        <p14:creationId xmlns:p14="http://schemas.microsoft.com/office/powerpoint/2010/main" val="419717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7C6F26-BCB4-4AFE-8ACE-F2EABBA85AA9}" type="slidenum">
              <a:rPr lang="en-NZ" smtClean="0"/>
              <a:t>12</a:t>
            </a:fld>
            <a:endParaRPr lang="en-NZ"/>
          </a:p>
        </p:txBody>
      </p:sp>
    </p:spTree>
    <p:extLst>
      <p:ext uri="{BB962C8B-B14F-4D97-AF65-F5344CB8AC3E}">
        <p14:creationId xmlns:p14="http://schemas.microsoft.com/office/powerpoint/2010/main" val="296588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B7C6F26-BCB4-4AFE-8ACE-F2EABBA85AA9}" type="slidenum">
              <a:rPr lang="en-NZ" smtClean="0"/>
              <a:t>14</a:t>
            </a:fld>
            <a:endParaRPr lang="en-NZ"/>
          </a:p>
        </p:txBody>
      </p:sp>
    </p:spTree>
    <p:extLst>
      <p:ext uri="{BB962C8B-B14F-4D97-AF65-F5344CB8AC3E}">
        <p14:creationId xmlns:p14="http://schemas.microsoft.com/office/powerpoint/2010/main" val="3385110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
        <p:nvSpPr>
          <p:cNvPr id="2" name="Title 1"/>
          <p:cNvSpPr>
            <a:spLocks noGrp="1"/>
          </p:cNvSpPr>
          <p:nvPr>
            <p:ph type="ctrTitle"/>
          </p:nvPr>
        </p:nvSpPr>
        <p:spPr>
          <a:xfrm>
            <a:off x="1524000" y="1484313"/>
            <a:ext cx="9144000" cy="2387600"/>
          </a:xfrm>
        </p:spPr>
        <p:txBody>
          <a:bodyPr anchor="b">
            <a:normAutofit/>
          </a:bodyPr>
          <a:lstStyle>
            <a:lvl1pPr algn="l">
              <a:defRPr sz="4500">
                <a:solidFill>
                  <a:schemeClr val="bg1"/>
                </a:solidFill>
              </a:defRPr>
            </a:lvl1pPr>
          </a:lstStyle>
          <a:p>
            <a:r>
              <a:rPr lang="en-US" smtClean="0"/>
              <a:t>Click to edit Master title style</a:t>
            </a:r>
            <a:endParaRPr lang="en-NZ" dirty="0"/>
          </a:p>
        </p:txBody>
      </p:sp>
      <p:sp>
        <p:nvSpPr>
          <p:cNvPr id="3" name="Subtitle 2"/>
          <p:cNvSpPr>
            <a:spLocks noGrp="1"/>
          </p:cNvSpPr>
          <p:nvPr>
            <p:ph type="subTitle" idx="1"/>
          </p:nvPr>
        </p:nvSpPr>
        <p:spPr>
          <a:xfrm>
            <a:off x="1524000" y="3906838"/>
            <a:ext cx="9144000" cy="165576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dirty="0"/>
          </a:p>
        </p:txBody>
      </p:sp>
    </p:spTree>
    <p:extLst>
      <p:ext uri="{BB962C8B-B14F-4D97-AF65-F5344CB8AC3E}">
        <p14:creationId xmlns:p14="http://schemas.microsoft.com/office/powerpoint/2010/main" val="16754741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65125"/>
            <a:ext cx="8362950" cy="1325563"/>
          </a:xfrm>
        </p:spPr>
        <p:txBody>
          <a:bodyPr/>
          <a:lstStyle/>
          <a:p>
            <a:r>
              <a:rPr lang="en-US" smtClean="0"/>
              <a:t>Click to edit Master title style</a:t>
            </a:r>
            <a:endParaRPr lang="en-NZ" dirty="0"/>
          </a:p>
        </p:txBody>
      </p:sp>
      <p:sp>
        <p:nvSpPr>
          <p:cNvPr id="3" name="Text Placeholder 2"/>
          <p:cNvSpPr>
            <a:spLocks noGrp="1"/>
          </p:cNvSpPr>
          <p:nvPr>
            <p:ph idx="1"/>
          </p:nvPr>
        </p:nvSpPr>
        <p:spPr>
          <a:xfrm>
            <a:off x="523876" y="1825625"/>
            <a:ext cx="10829924"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6057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2925" y="365125"/>
            <a:ext cx="8429626" cy="1325563"/>
          </a:xfrm>
        </p:spPr>
        <p:txBody>
          <a:bodyPr/>
          <a:lstStyle/>
          <a:p>
            <a:r>
              <a:rPr lang="en-US" smtClean="0"/>
              <a:t>Click to edit Master title style</a:t>
            </a:r>
            <a:endParaRPr lang="en-NZ" dirty="0"/>
          </a:p>
        </p:txBody>
      </p:sp>
      <p:sp>
        <p:nvSpPr>
          <p:cNvPr id="3" name="Content Placeholder 2"/>
          <p:cNvSpPr>
            <a:spLocks noGrp="1"/>
          </p:cNvSpPr>
          <p:nvPr>
            <p:ph sz="half" idx="1"/>
          </p:nvPr>
        </p:nvSpPr>
        <p:spPr>
          <a:xfrm>
            <a:off x="542925" y="1825625"/>
            <a:ext cx="5476875" cy="4351338"/>
          </a:xfrm>
        </p:spPr>
        <p:txBody>
          <a:bodyPr/>
          <a:lstStyle>
            <a:lvl2pPr>
              <a:defRPr/>
            </a:lvl2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172200" y="1825625"/>
            <a:ext cx="5181600" cy="4351338"/>
          </a:xfrm>
        </p:spPr>
        <p:txBody>
          <a:bodyPr/>
          <a:lstStyle>
            <a:lvl2pPr>
              <a:defRPr/>
            </a:lvl2pPr>
            <a:lvl4pPr algn="l" defTabSz="914400" rtl="0" eaLnBrk="1" latinLnBrk="0" hangingPunct="1">
              <a:lnSpc>
                <a:spcPct val="90000"/>
              </a:lnSpc>
              <a:defRPr lang="en-US" sz="2800" kern="1200" dirty="0" smtClean="0">
                <a:solidFill>
                  <a:schemeClr val="tx1"/>
                </a:solidFill>
                <a:latin typeface="+mn-lt"/>
                <a:ea typeface="+mn-ea"/>
                <a:cs typeface="+mn-cs"/>
              </a:defRPr>
            </a:lvl4pPr>
            <a:lvl5pPr algn="l" defTabSz="914400" rtl="0" eaLnBrk="1" latinLnBrk="0" hangingPunct="1">
              <a:lnSpc>
                <a:spcPct val="90000"/>
              </a:lnSpc>
              <a:defRPr lang="en-NZ" sz="2800" kern="1200" dirty="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8967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Tree>
    <p:extLst>
      <p:ext uri="{BB962C8B-B14F-4D97-AF65-F5344CB8AC3E}">
        <p14:creationId xmlns:p14="http://schemas.microsoft.com/office/powerpoint/2010/main" val="334219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619" cy="6858214"/>
          </a:xfrm>
          <a:prstGeom prst="rect">
            <a:avLst/>
          </a:prstGeom>
        </p:spPr>
      </p:pic>
      <p:sp>
        <p:nvSpPr>
          <p:cNvPr id="2" name="Title 1"/>
          <p:cNvSpPr>
            <a:spLocks noGrp="1"/>
          </p:cNvSpPr>
          <p:nvPr>
            <p:ph type="title"/>
          </p:nvPr>
        </p:nvSpPr>
        <p:spPr>
          <a:xfrm>
            <a:off x="1439713" y="2766325"/>
            <a:ext cx="8458200" cy="1325563"/>
          </a:xfrm>
        </p:spPr>
        <p:txBody>
          <a:bodyPr/>
          <a:lstStyle>
            <a:lvl1pPr>
              <a:defRPr>
                <a:solidFill>
                  <a:schemeClr val="bg1"/>
                </a:solidFill>
              </a:defRPr>
            </a:lvl1pPr>
          </a:lstStyle>
          <a:p>
            <a:r>
              <a:rPr lang="en-US" smtClean="0"/>
              <a:t>Click to edit Master title style</a:t>
            </a:r>
            <a:endParaRPr lang="en-NZ" dirty="0"/>
          </a:p>
        </p:txBody>
      </p:sp>
    </p:spTree>
    <p:extLst>
      <p:ext uri="{BB962C8B-B14F-4D97-AF65-F5344CB8AC3E}">
        <p14:creationId xmlns:p14="http://schemas.microsoft.com/office/powerpoint/2010/main" val="9110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556C171-F088-487E-B23F-572F08C261FC}" type="datetimeFigureOut">
              <a:rPr lang="en-NZ" smtClean="0"/>
              <a:t>1/05/2019</a:t>
            </a:fld>
            <a:endParaRPr lang="en-NZ"/>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E807E5A-F3B2-4EF9-AB1F-4FAC95FADBED}" type="slidenum">
              <a:rPr lang="en-NZ" smtClean="0"/>
              <a:t>‹#›</a:t>
            </a:fld>
            <a:endParaRPr lang="en-NZ"/>
          </a:p>
        </p:txBody>
      </p:sp>
    </p:spTree>
    <p:extLst>
      <p:ext uri="{BB962C8B-B14F-4D97-AF65-F5344CB8AC3E}">
        <p14:creationId xmlns:p14="http://schemas.microsoft.com/office/powerpoint/2010/main" val="380489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6" y="384175"/>
            <a:ext cx="8458200" cy="1325563"/>
          </a:xfrm>
          <a:prstGeom prst="rect">
            <a:avLst/>
          </a:prstGeom>
        </p:spPr>
        <p:txBody>
          <a:bodyPr vert="horz" lIns="91440" tIns="45720" rIns="91440" bIns="45720" rtlCol="0" anchor="ctr">
            <a:normAutofit/>
          </a:bodyPr>
          <a:lstStyle/>
          <a:p>
            <a:r>
              <a:rPr lang="en-US" smtClean="0"/>
              <a:t>Click to edit Master title style</a:t>
            </a:r>
            <a:endParaRPr lang="en-NZ" dirty="0"/>
          </a:p>
        </p:txBody>
      </p:sp>
      <p:sp>
        <p:nvSpPr>
          <p:cNvPr id="3" name="Text Placeholder 2"/>
          <p:cNvSpPr>
            <a:spLocks noGrp="1"/>
          </p:cNvSpPr>
          <p:nvPr>
            <p:ph type="body" idx="1"/>
          </p:nvPr>
        </p:nvSpPr>
        <p:spPr>
          <a:xfrm>
            <a:off x="523876" y="1825625"/>
            <a:ext cx="10829924"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	Second level</a:t>
            </a:r>
          </a:p>
          <a:p>
            <a:pPr lvl="2"/>
            <a:r>
              <a:rPr lang="en-US" dirty="0" smtClean="0"/>
              <a:t>Third level</a:t>
            </a:r>
          </a:p>
        </p:txBody>
      </p:sp>
      <p:pic>
        <p:nvPicPr>
          <p:cNvPr id="4" name="Pictur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9125" y="312375"/>
            <a:ext cx="2454546" cy="540000"/>
          </a:xfrm>
          <a:prstGeom prst="rect">
            <a:avLst/>
          </a:prstGeom>
        </p:spPr>
      </p:pic>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453432"/>
            <a:ext cx="12192000" cy="404568"/>
          </a:xfrm>
          <a:prstGeom prst="rect">
            <a:avLst/>
          </a:prstGeom>
        </p:spPr>
      </p:pic>
    </p:spTree>
    <p:extLst>
      <p:ext uri="{BB962C8B-B14F-4D97-AF65-F5344CB8AC3E}">
        <p14:creationId xmlns:p14="http://schemas.microsoft.com/office/powerpoint/2010/main" val="1000128432"/>
      </p:ext>
    </p:extLst>
  </p:cSld>
  <p:clrMap bg1="lt1" tx1="dk1" bg2="lt2" tx2="dk2" accent1="accent1" accent2="accent2" accent3="accent3" accent4="accent4" accent5="accent5" accent6="accent6" hlink="hlink" folHlink="folHlink"/>
  <p:sldLayoutIdLst>
    <p:sldLayoutId id="2147483695" r:id="rId1"/>
    <p:sldLayoutId id="2147483705" r:id="rId2"/>
    <p:sldLayoutId id="2147483702" r:id="rId3"/>
    <p:sldLayoutId id="2147483707" r:id="rId4"/>
    <p:sldLayoutId id="2147483706" r:id="rId5"/>
    <p:sldLayoutId id="2147483708" r:id="rId6"/>
  </p:sldLayoutIdLst>
  <p:txStyles>
    <p:titleStyle>
      <a:lvl1pPr algn="l" defTabSz="914400" rtl="0" eaLnBrk="1" latinLnBrk="0" hangingPunct="1">
        <a:lnSpc>
          <a:spcPct val="90000"/>
        </a:lnSpc>
        <a:spcBef>
          <a:spcPct val="0"/>
        </a:spcBef>
        <a:buNone/>
        <a:defRPr sz="3500" b="1" kern="1200">
          <a:solidFill>
            <a:schemeClr val="tx1"/>
          </a:solidFill>
          <a:latin typeface="+mn-lt"/>
          <a:ea typeface="+mj-ea"/>
          <a:cs typeface="+mj-cs"/>
        </a:defRPr>
      </a:lvl1pPr>
    </p:titleStyle>
    <p:bodyStyle>
      <a:lvl1pPr marL="361950" indent="-36195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714375" indent="-352425"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076325" indent="-361950" algn="l" defTabSz="914400" rtl="0" eaLnBrk="1" latinLnBrk="0" hangingPunct="1">
        <a:lnSpc>
          <a:spcPct val="90000"/>
        </a:lnSpc>
        <a:spcBef>
          <a:spcPts val="500"/>
        </a:spcBef>
        <a:buSzPct val="75000"/>
        <a:buFont typeface="Courier New" panose="02070309020205020404" pitchFamily="49" charset="0"/>
        <a:buChar char="o"/>
        <a:tabLst>
          <a:tab pos="1076325" algn="l"/>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au/url?sa=i&amp;rct=j&amp;q=&amp;esrc=s&amp;frm=1&amp;source=images&amp;cd=&amp;cad=rja&amp;uact=8&amp;ved=0CAcQjRw&amp;url=http://www.epa.ohio.gov/dsw/cso/csoindex.aspx&amp;ei=vB_dVIjYHIafyATApIGoBQ&amp;psig=AFQjCNGYgeq-MZo_a1Lb4jr8BEb1S55deg&amp;ust=142386408264813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78835"/>
            <a:ext cx="9890449" cy="2387600"/>
          </a:xfrm>
        </p:spPr>
        <p:txBody>
          <a:bodyPr>
            <a:normAutofit/>
          </a:bodyPr>
          <a:lstStyle/>
          <a:p>
            <a:r>
              <a:rPr lang="en-NZ" dirty="0" smtClean="0"/>
              <a:t>How will climate change affect our two waters?</a:t>
            </a:r>
            <a:r>
              <a:rPr lang="en-NZ" dirty="0"/>
              <a:t/>
            </a:r>
            <a:br>
              <a:rPr lang="en-NZ" dirty="0"/>
            </a:br>
            <a:endParaRPr lang="en-NZ" dirty="0"/>
          </a:p>
        </p:txBody>
      </p:sp>
      <p:sp>
        <p:nvSpPr>
          <p:cNvPr id="3" name="Subtitle 2"/>
          <p:cNvSpPr>
            <a:spLocks noGrp="1"/>
          </p:cNvSpPr>
          <p:nvPr>
            <p:ph type="subTitle" idx="1"/>
          </p:nvPr>
        </p:nvSpPr>
        <p:spPr/>
        <p:txBody>
          <a:bodyPr/>
          <a:lstStyle/>
          <a:p>
            <a:r>
              <a:rPr lang="en-NZ" dirty="0" smtClean="0"/>
              <a:t>James Hughes</a:t>
            </a:r>
            <a:endParaRPr lang="en-NZ" dirty="0"/>
          </a:p>
        </p:txBody>
      </p:sp>
      <p:pic>
        <p:nvPicPr>
          <p:cNvPr id="4" name="Picture 3"/>
          <p:cNvPicPr>
            <a:picLocks noChangeAspect="1"/>
          </p:cNvPicPr>
          <p:nvPr/>
        </p:nvPicPr>
        <p:blipFill>
          <a:blip r:embed="rId3"/>
          <a:stretch>
            <a:fillRect/>
          </a:stretch>
        </p:blipFill>
        <p:spPr>
          <a:xfrm>
            <a:off x="7717692" y="819991"/>
            <a:ext cx="4496092" cy="878180"/>
          </a:xfrm>
          <a:prstGeom prst="rect">
            <a:avLst/>
          </a:prstGeom>
        </p:spPr>
      </p:pic>
    </p:spTree>
    <p:extLst>
      <p:ext uri="{BB962C8B-B14F-4D97-AF65-F5344CB8AC3E}">
        <p14:creationId xmlns:p14="http://schemas.microsoft.com/office/powerpoint/2010/main" val="4188188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Edgecumbe</a:t>
            </a:r>
            <a:r>
              <a:rPr lang="en-NZ" dirty="0" smtClean="0"/>
              <a:t> flood 2017	</a:t>
            </a:r>
            <a:endParaRPr lang="en-NZ" dirty="0"/>
          </a:p>
        </p:txBody>
      </p:sp>
      <p:sp>
        <p:nvSpPr>
          <p:cNvPr id="4" name="Rectangle 3"/>
          <p:cNvSpPr/>
          <p:nvPr/>
        </p:nvSpPr>
        <p:spPr>
          <a:xfrm>
            <a:off x="1765300" y="1859340"/>
            <a:ext cx="9601200" cy="3662541"/>
          </a:xfrm>
          <a:prstGeom prst="rect">
            <a:avLst/>
          </a:prstGeom>
        </p:spPr>
        <p:txBody>
          <a:bodyPr wrap="square">
            <a:spAutoFit/>
          </a:bodyPr>
          <a:lstStyle/>
          <a:p>
            <a:r>
              <a:rPr lang="en-NZ" sz="2400" i="1" dirty="0" smtClean="0">
                <a:solidFill>
                  <a:schemeClr val="bg1">
                    <a:lumMod val="65000"/>
                  </a:schemeClr>
                </a:solidFill>
              </a:rPr>
              <a:t>… </a:t>
            </a:r>
            <a:r>
              <a:rPr lang="en-NZ" sz="2400" i="1" dirty="0">
                <a:solidFill>
                  <a:schemeClr val="bg1">
                    <a:lumMod val="65000"/>
                  </a:schemeClr>
                </a:solidFill>
              </a:rPr>
              <a:t>the Panel has concluded that the historic framework </a:t>
            </a:r>
            <a:r>
              <a:rPr lang="en-NZ" sz="2400" i="1" dirty="0" smtClean="0">
                <a:solidFill>
                  <a:schemeClr val="bg1">
                    <a:lumMod val="65000"/>
                  </a:schemeClr>
                </a:solidFill>
              </a:rPr>
              <a:t>which </a:t>
            </a:r>
            <a:r>
              <a:rPr lang="en-NZ" sz="2400" i="1" dirty="0">
                <a:solidFill>
                  <a:schemeClr val="bg1">
                    <a:lumMod val="65000"/>
                  </a:schemeClr>
                </a:solidFill>
              </a:rPr>
              <a:t>has governed the development of the </a:t>
            </a:r>
            <a:r>
              <a:rPr lang="en-NZ" sz="2400" i="1" dirty="0" err="1">
                <a:solidFill>
                  <a:schemeClr val="bg1">
                    <a:lumMod val="65000"/>
                  </a:schemeClr>
                </a:solidFill>
              </a:rPr>
              <a:t>Rangitāiki</a:t>
            </a:r>
            <a:r>
              <a:rPr lang="en-NZ" sz="2400" i="1" dirty="0">
                <a:solidFill>
                  <a:schemeClr val="bg1">
                    <a:lumMod val="65000"/>
                  </a:schemeClr>
                </a:solidFill>
              </a:rPr>
              <a:t> River Control Scheme is </a:t>
            </a:r>
            <a:r>
              <a:rPr lang="en-NZ" sz="2400" i="1" dirty="0" smtClean="0">
                <a:solidFill>
                  <a:schemeClr val="bg1">
                    <a:lumMod val="65000"/>
                  </a:schemeClr>
                </a:solidFill>
              </a:rPr>
              <a:t>at or </a:t>
            </a:r>
            <a:r>
              <a:rPr lang="en-NZ" sz="2400" i="1" dirty="0">
                <a:solidFill>
                  <a:schemeClr val="bg1">
                    <a:lumMod val="65000"/>
                  </a:schemeClr>
                </a:solidFill>
              </a:rPr>
              <a:t>near the end of its useful life. Frameworks now being more widely adopted </a:t>
            </a:r>
            <a:r>
              <a:rPr lang="en-NZ" sz="2400" i="1" dirty="0" smtClean="0">
                <a:solidFill>
                  <a:schemeClr val="bg1">
                    <a:lumMod val="65000"/>
                  </a:schemeClr>
                </a:solidFill>
              </a:rPr>
              <a:t>look </a:t>
            </a:r>
            <a:r>
              <a:rPr lang="en-NZ" sz="2400" i="1" dirty="0">
                <a:solidFill>
                  <a:schemeClr val="bg1">
                    <a:lumMod val="65000"/>
                  </a:schemeClr>
                </a:solidFill>
              </a:rPr>
              <a:t>towards allowing greater room for rivers to move</a:t>
            </a:r>
            <a:r>
              <a:rPr lang="en-NZ" sz="2400" b="1" i="1" dirty="0">
                <a:solidFill>
                  <a:schemeClr val="bg1">
                    <a:lumMod val="65000"/>
                  </a:schemeClr>
                </a:solidFill>
              </a:rPr>
              <a:t>. </a:t>
            </a:r>
            <a:r>
              <a:rPr lang="en-NZ" sz="2800" b="1" i="1" dirty="0"/>
              <a:t>This change is underlined </a:t>
            </a:r>
            <a:r>
              <a:rPr lang="en-NZ" sz="2800" b="1" i="1" dirty="0" smtClean="0"/>
              <a:t>by </a:t>
            </a:r>
            <a:r>
              <a:rPr lang="en-NZ" sz="2800" b="1" i="1" dirty="0"/>
              <a:t>the near-certainty that climate change is leading to more severe and more </a:t>
            </a:r>
            <a:r>
              <a:rPr lang="en-NZ" sz="2800" b="1" i="1" dirty="0" smtClean="0"/>
              <a:t>frequent </a:t>
            </a:r>
            <a:r>
              <a:rPr lang="en-NZ" sz="2800" b="1" i="1" dirty="0"/>
              <a:t>extreme weather events of the sort that occurred in April this year. </a:t>
            </a:r>
            <a:endParaRPr lang="en-NZ" sz="2800" b="1" i="1" dirty="0" smtClean="0"/>
          </a:p>
          <a:p>
            <a:endParaRPr lang="en-NZ" sz="2400" i="1" dirty="0"/>
          </a:p>
          <a:p>
            <a:r>
              <a:rPr lang="en-NZ" sz="2400" i="1" dirty="0" err="1" smtClean="0"/>
              <a:t>Rangitaiki</a:t>
            </a:r>
            <a:r>
              <a:rPr lang="en-NZ" sz="2400" i="1" dirty="0" smtClean="0"/>
              <a:t> River Scheme Review, 2017</a:t>
            </a:r>
            <a:endParaRPr lang="en-NZ" sz="2400" i="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 y="1859340"/>
            <a:ext cx="1118620" cy="1239917"/>
          </a:xfrm>
          <a:prstGeom prst="rect">
            <a:avLst/>
          </a:prstGeom>
        </p:spPr>
      </p:pic>
    </p:spTree>
    <p:extLst>
      <p:ext uri="{BB962C8B-B14F-4D97-AF65-F5344CB8AC3E}">
        <p14:creationId xmlns:p14="http://schemas.microsoft.com/office/powerpoint/2010/main" val="90639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r>
              <a:rPr lang="en-NZ" dirty="0" smtClean="0"/>
              <a:t>Start with </a:t>
            </a:r>
            <a:r>
              <a:rPr lang="en-NZ" dirty="0" err="1" smtClean="0"/>
              <a:t>haumoana</a:t>
            </a:r>
            <a:r>
              <a:rPr lang="en-NZ" dirty="0" smtClean="0"/>
              <a:t> and come back to it later?</a:t>
            </a:r>
          </a:p>
          <a:p>
            <a:r>
              <a:rPr lang="en-NZ" dirty="0" smtClean="0"/>
              <a:t>Complexity ?</a:t>
            </a:r>
          </a:p>
          <a:p>
            <a:pPr lvl="1">
              <a:buSzPct val="50000"/>
              <a:buFont typeface="Courier New" panose="02070309020205020404" pitchFamily="49" charset="0"/>
              <a:buChar char="o"/>
            </a:pPr>
            <a:endParaRPr lang="en-NZ" dirty="0"/>
          </a:p>
        </p:txBody>
      </p:sp>
      <p:pic>
        <p:nvPicPr>
          <p:cNvPr id="4" name="Haumoana2">
            <a:hlinkClick r:id="" action="ppaction://media"/>
          </p:cNvPr>
          <p:cNvPicPr>
            <a:picLocks noChangeAspect="1"/>
          </p:cNvPicPr>
          <p:nvPr>
            <a:videoFile r:link="rId1"/>
            <p:extLst>
              <p:ext uri="{DAA4B4D4-6D71-4841-9C94-3DE7FCFB9230}">
                <p14:media xmlns:p14="http://schemas.microsoft.com/office/powerpoint/2010/main" r:embed="rId2">
                  <p14:trim st="7074" end="1054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602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91" y="-188309"/>
            <a:ext cx="8362950" cy="1325563"/>
          </a:xfrm>
        </p:spPr>
        <p:txBody>
          <a:bodyPr>
            <a:normAutofit/>
          </a:bodyPr>
          <a:lstStyle/>
          <a:p>
            <a:r>
              <a:rPr lang="en-NZ" sz="3200" dirty="0" smtClean="0"/>
              <a:t>Complex systems</a:t>
            </a:r>
            <a:endParaRPr lang="en-NZ" sz="3200" dirty="0"/>
          </a:p>
        </p:txBody>
      </p:sp>
      <p:pic>
        <p:nvPicPr>
          <p:cNvPr id="4" name="Picture 2" descr="http://www.epa.ohio.gov/portals/35/cso/wet_weather_flow_graphic.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17"/>
          <a:stretch/>
        </p:blipFill>
        <p:spPr bwMode="auto">
          <a:xfrm>
            <a:off x="435422" y="1073120"/>
            <a:ext cx="8581487" cy="5164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08395" y="1738647"/>
            <a:ext cx="2633991" cy="3785652"/>
          </a:xfrm>
          <a:prstGeom prst="rect">
            <a:avLst/>
          </a:prstGeom>
          <a:noFill/>
        </p:spPr>
        <p:txBody>
          <a:bodyPr wrap="none" rtlCol="0">
            <a:spAutoFit/>
          </a:bodyPr>
          <a:lstStyle/>
          <a:p>
            <a:r>
              <a:rPr lang="en-NZ" sz="2000" b="1" dirty="0" smtClean="0"/>
              <a:t>Ecosystem?</a:t>
            </a:r>
          </a:p>
          <a:p>
            <a:endParaRPr lang="en-NZ" sz="2000" b="1" dirty="0"/>
          </a:p>
          <a:p>
            <a:r>
              <a:rPr lang="en-NZ" sz="2000" b="1" dirty="0" smtClean="0"/>
              <a:t>Food sources?</a:t>
            </a:r>
          </a:p>
          <a:p>
            <a:endParaRPr lang="en-NZ" sz="2000" b="1" dirty="0"/>
          </a:p>
          <a:p>
            <a:r>
              <a:rPr lang="en-NZ" sz="2000" b="1" dirty="0" smtClean="0"/>
              <a:t>Aesthetic value?</a:t>
            </a:r>
          </a:p>
          <a:p>
            <a:endParaRPr lang="en-NZ" sz="2000" b="1" dirty="0"/>
          </a:p>
          <a:p>
            <a:r>
              <a:rPr lang="en-NZ" sz="2000" b="1" dirty="0" smtClean="0"/>
              <a:t>Water supply?</a:t>
            </a:r>
          </a:p>
          <a:p>
            <a:endParaRPr lang="en-NZ" sz="2000" b="1" dirty="0"/>
          </a:p>
          <a:p>
            <a:r>
              <a:rPr lang="en-NZ" sz="2000" b="1" dirty="0" smtClean="0"/>
              <a:t>Properties and assets ?</a:t>
            </a:r>
          </a:p>
          <a:p>
            <a:endParaRPr lang="en-NZ" sz="2000" b="1" dirty="0"/>
          </a:p>
          <a:p>
            <a:r>
              <a:rPr lang="en-NZ" sz="2000" b="1" dirty="0"/>
              <a:t>Contact recreation?</a:t>
            </a:r>
          </a:p>
          <a:p>
            <a:endParaRPr lang="en-NZ" sz="2000" b="1" dirty="0"/>
          </a:p>
        </p:txBody>
      </p:sp>
    </p:spTree>
    <p:extLst>
      <p:ext uri="{BB962C8B-B14F-4D97-AF65-F5344CB8AC3E}">
        <p14:creationId xmlns:p14="http://schemas.microsoft.com/office/powerpoint/2010/main" val="967589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research project</a:t>
            </a:r>
            <a:endParaRPr lang="en-NZ" dirty="0"/>
          </a:p>
        </p:txBody>
      </p:sp>
    </p:spTree>
    <p:extLst>
      <p:ext uri="{BB962C8B-B14F-4D97-AF65-F5344CB8AC3E}">
        <p14:creationId xmlns:p14="http://schemas.microsoft.com/office/powerpoint/2010/main" val="3479083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Project overview - background</a:t>
            </a:r>
            <a:endParaRPr lang="en-NZ" dirty="0"/>
          </a:p>
        </p:txBody>
      </p:sp>
      <p:sp>
        <p:nvSpPr>
          <p:cNvPr id="3" name="Content Placeholder 2"/>
          <p:cNvSpPr>
            <a:spLocks noGrp="1"/>
          </p:cNvSpPr>
          <p:nvPr>
            <p:ph idx="1"/>
          </p:nvPr>
        </p:nvSpPr>
        <p:spPr>
          <a:xfrm>
            <a:off x="533400" y="1387087"/>
            <a:ext cx="10280780" cy="4351338"/>
          </a:xfrm>
        </p:spPr>
        <p:txBody>
          <a:bodyPr>
            <a:normAutofit fontScale="92500" lnSpcReduction="10000"/>
          </a:bodyPr>
          <a:lstStyle/>
          <a:p>
            <a:r>
              <a:rPr lang="en-NZ" dirty="0"/>
              <a:t>This project: </a:t>
            </a:r>
            <a:r>
              <a:rPr lang="en-NZ" i="1" dirty="0" err="1"/>
              <a:t>Stormwater</a:t>
            </a:r>
            <a:r>
              <a:rPr lang="en-NZ" i="1" dirty="0"/>
              <a:t>, wastewater, climate change: Impacts on our economy, environment, culture and society</a:t>
            </a:r>
          </a:p>
          <a:p>
            <a:r>
              <a:rPr lang="en-NZ" dirty="0" smtClean="0"/>
              <a:t>NSC - Deep South Challenge </a:t>
            </a:r>
          </a:p>
          <a:p>
            <a:r>
              <a:rPr lang="en-NZ" dirty="0" smtClean="0"/>
              <a:t>Impacts &amp; implications stem of research</a:t>
            </a:r>
          </a:p>
          <a:p>
            <a:r>
              <a:rPr lang="en-NZ" dirty="0" smtClean="0"/>
              <a:t>Emerged from the NSC Climate </a:t>
            </a:r>
            <a:r>
              <a:rPr lang="en-NZ" dirty="0"/>
              <a:t>Change and </a:t>
            </a:r>
            <a:r>
              <a:rPr lang="en-NZ" dirty="0" err="1"/>
              <a:t>Stormwater</a:t>
            </a:r>
            <a:r>
              <a:rPr lang="en-NZ" dirty="0"/>
              <a:t> and Wastewater Systems </a:t>
            </a:r>
            <a:r>
              <a:rPr lang="en-NZ" dirty="0" smtClean="0"/>
              <a:t>report</a:t>
            </a:r>
          </a:p>
          <a:p>
            <a:r>
              <a:rPr lang="en-NZ" dirty="0" smtClean="0"/>
              <a:t>Project team: 	James Hughes (T+T)</a:t>
            </a:r>
          </a:p>
          <a:p>
            <a:pPr marL="0" indent="0">
              <a:buNone/>
            </a:pPr>
            <a:r>
              <a:rPr lang="en-NZ" dirty="0"/>
              <a:t>	</a:t>
            </a:r>
            <a:r>
              <a:rPr lang="en-NZ" dirty="0" smtClean="0"/>
              <a:t>		Rob Bell and Paula Blackett: (NIWA)</a:t>
            </a:r>
            <a:endParaRPr lang="en-NZ" dirty="0"/>
          </a:p>
          <a:p>
            <a:pPr lvl="1"/>
            <a:r>
              <a:rPr lang="en-NZ" sz="2800" dirty="0" smtClean="0"/>
              <a:t>				Adolf </a:t>
            </a:r>
            <a:r>
              <a:rPr lang="en-NZ" sz="2800" dirty="0"/>
              <a:t>Stroombergen: </a:t>
            </a:r>
            <a:r>
              <a:rPr lang="en-NZ" sz="2800" dirty="0" smtClean="0"/>
              <a:t>(</a:t>
            </a:r>
            <a:r>
              <a:rPr lang="en-NZ" sz="2800" dirty="0" err="1" smtClean="0"/>
              <a:t>Infometrics</a:t>
            </a:r>
            <a:r>
              <a:rPr lang="en-NZ" sz="2800" dirty="0" smtClean="0"/>
              <a:t> Consulting)</a:t>
            </a:r>
            <a:endParaRPr lang="en-NZ" sz="2800" dirty="0"/>
          </a:p>
          <a:p>
            <a:pPr lvl="1"/>
            <a:r>
              <a:rPr lang="en-NZ" sz="2800" dirty="0" smtClean="0"/>
              <a:t>				Katherine </a:t>
            </a:r>
            <a:r>
              <a:rPr lang="en-NZ" sz="2800" dirty="0"/>
              <a:t>Heays and Erica </a:t>
            </a:r>
            <a:r>
              <a:rPr lang="en-NZ" sz="2800" dirty="0" smtClean="0"/>
              <a:t>Olesson: (T+T)</a:t>
            </a:r>
            <a:endParaRPr lang="en-NZ" sz="2800" dirty="0"/>
          </a:p>
          <a:p>
            <a:pPr lvl="1"/>
            <a:endParaRPr lang="en-NZ" dirty="0"/>
          </a:p>
          <a:p>
            <a:endParaRPr lang="en-NZ" dirty="0"/>
          </a:p>
          <a:p>
            <a:endParaRPr lang="en-NZ" dirty="0" smtClean="0"/>
          </a:p>
          <a:p>
            <a:endParaRPr lang="en-NZ" dirty="0"/>
          </a:p>
        </p:txBody>
      </p:sp>
      <p:pic>
        <p:nvPicPr>
          <p:cNvPr id="4" name="Picture 3"/>
          <p:cNvPicPr>
            <a:picLocks noChangeAspect="1"/>
          </p:cNvPicPr>
          <p:nvPr/>
        </p:nvPicPr>
        <p:blipFill>
          <a:blip r:embed="rId3"/>
          <a:stretch>
            <a:fillRect/>
          </a:stretch>
        </p:blipFill>
        <p:spPr>
          <a:xfrm>
            <a:off x="7695908" y="5440117"/>
            <a:ext cx="4496092" cy="878180"/>
          </a:xfrm>
          <a:prstGeom prst="rect">
            <a:avLst/>
          </a:prstGeom>
        </p:spPr>
      </p:pic>
    </p:spTree>
    <p:extLst>
      <p:ext uri="{BB962C8B-B14F-4D97-AF65-F5344CB8AC3E}">
        <p14:creationId xmlns:p14="http://schemas.microsoft.com/office/powerpoint/2010/main" val="558558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Project overview - methodology</a:t>
            </a:r>
            <a:endParaRPr lang="en-NZ" dirty="0"/>
          </a:p>
        </p:txBody>
      </p:sp>
      <p:pic>
        <p:nvPicPr>
          <p:cNvPr id="3" name="Picture 2"/>
          <p:cNvPicPr>
            <a:picLocks noChangeAspect="1"/>
          </p:cNvPicPr>
          <p:nvPr/>
        </p:nvPicPr>
        <p:blipFill>
          <a:blip r:embed="rId3"/>
          <a:stretch>
            <a:fillRect/>
          </a:stretch>
        </p:blipFill>
        <p:spPr>
          <a:xfrm>
            <a:off x="1187116" y="1986887"/>
            <a:ext cx="9417290" cy="3253782"/>
          </a:xfrm>
          <a:prstGeom prst="rect">
            <a:avLst/>
          </a:prstGeom>
        </p:spPr>
      </p:pic>
    </p:spTree>
    <p:extLst>
      <p:ext uri="{BB962C8B-B14F-4D97-AF65-F5344CB8AC3E}">
        <p14:creationId xmlns:p14="http://schemas.microsoft.com/office/powerpoint/2010/main" val="867533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Working group</a:t>
            </a:r>
            <a:endParaRPr lang="en-NZ" dirty="0"/>
          </a:p>
        </p:txBody>
      </p:sp>
      <p:sp>
        <p:nvSpPr>
          <p:cNvPr id="3" name="Content Placeholder 2"/>
          <p:cNvSpPr>
            <a:spLocks noGrp="1"/>
          </p:cNvSpPr>
          <p:nvPr>
            <p:ph idx="1"/>
          </p:nvPr>
        </p:nvSpPr>
        <p:spPr/>
        <p:txBody>
          <a:bodyPr/>
          <a:lstStyle/>
          <a:p>
            <a:r>
              <a:rPr lang="en-NZ" dirty="0"/>
              <a:t>Paula Blackett (NIWA); Mark Bishop (</a:t>
            </a:r>
            <a:r>
              <a:rPr lang="en-NZ" dirty="0" err="1"/>
              <a:t>Watercare</a:t>
            </a:r>
            <a:r>
              <a:rPr lang="en-NZ" dirty="0"/>
              <a:t>); Blair Dickie (Waikato Regional Council); Iain White (Waikato University); </a:t>
            </a:r>
            <a:r>
              <a:rPr lang="en-NZ" dirty="0" err="1"/>
              <a:t>Tumanako</a:t>
            </a:r>
            <a:r>
              <a:rPr lang="en-NZ" dirty="0"/>
              <a:t> </a:t>
            </a:r>
            <a:r>
              <a:rPr lang="en-NZ" dirty="0" err="1"/>
              <a:t>Faaui</a:t>
            </a:r>
            <a:r>
              <a:rPr lang="en-NZ" dirty="0"/>
              <a:t> (</a:t>
            </a:r>
            <a:r>
              <a:rPr lang="en-NZ" dirty="0" err="1"/>
              <a:t>Ngāti</a:t>
            </a:r>
            <a:r>
              <a:rPr lang="en-NZ" dirty="0"/>
              <a:t> </a:t>
            </a:r>
            <a:r>
              <a:rPr lang="en-NZ" dirty="0" err="1"/>
              <a:t>Whakahemo</a:t>
            </a:r>
            <a:r>
              <a:rPr lang="en-NZ" dirty="0"/>
              <a:t>); Rob Bell (NIWA); Adolf Stroombergen (</a:t>
            </a:r>
            <a:r>
              <a:rPr lang="en-NZ" dirty="0" err="1"/>
              <a:t>Infometrics</a:t>
            </a:r>
            <a:r>
              <a:rPr lang="en-NZ" dirty="0"/>
              <a:t>); Sue Ellen Fenelon (</a:t>
            </a:r>
            <a:r>
              <a:rPr lang="en-NZ" dirty="0" err="1"/>
              <a:t>MfE</a:t>
            </a:r>
            <a:r>
              <a:rPr lang="en-NZ" dirty="0"/>
              <a:t>);  Gavin Palmer (Otago Regional Council); Tom Cochrane (Canterbury University); Stu Farrant (</a:t>
            </a:r>
            <a:r>
              <a:rPr lang="en-NZ" dirty="0" err="1"/>
              <a:t>Morphum</a:t>
            </a:r>
            <a:r>
              <a:rPr lang="en-NZ" dirty="0"/>
              <a:t>); Liam Foster (Opus); Troy </a:t>
            </a:r>
            <a:r>
              <a:rPr lang="en-NZ" dirty="0" err="1"/>
              <a:t>Brockbank</a:t>
            </a:r>
            <a:r>
              <a:rPr lang="en-NZ" dirty="0"/>
              <a:t> (Stormwater 360 / Opus).</a:t>
            </a:r>
          </a:p>
          <a:p>
            <a:pPr marL="0" indent="0">
              <a:buNone/>
            </a:pPr>
            <a:endParaRPr lang="en-NZ" dirty="0"/>
          </a:p>
        </p:txBody>
      </p:sp>
    </p:spTree>
    <p:extLst>
      <p:ext uri="{BB962C8B-B14F-4D97-AF65-F5344CB8AC3E}">
        <p14:creationId xmlns:p14="http://schemas.microsoft.com/office/powerpoint/2010/main" val="4008131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Framing risk, impacts, implications</a:t>
            </a:r>
            <a:endParaRPr lang="en-NZ" dirty="0"/>
          </a:p>
        </p:txBody>
      </p:sp>
      <p:pic>
        <p:nvPicPr>
          <p:cNvPr id="8" name="Picture 7"/>
          <p:cNvPicPr>
            <a:picLocks noChangeAspect="1"/>
          </p:cNvPicPr>
          <p:nvPr/>
        </p:nvPicPr>
        <p:blipFill>
          <a:blip r:embed="rId3"/>
          <a:stretch>
            <a:fillRect/>
          </a:stretch>
        </p:blipFill>
        <p:spPr>
          <a:xfrm>
            <a:off x="-487937" y="2191250"/>
            <a:ext cx="12213978" cy="2974308"/>
          </a:xfrm>
          <a:prstGeom prst="rect">
            <a:avLst/>
          </a:prstGeom>
        </p:spPr>
      </p:pic>
    </p:spTree>
    <p:extLst>
      <p:ext uri="{BB962C8B-B14F-4D97-AF65-F5344CB8AC3E}">
        <p14:creationId xmlns:p14="http://schemas.microsoft.com/office/powerpoint/2010/main" val="3278135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Relevant climate drivers</a:t>
            </a:r>
            <a:endParaRPr lang="en-NZ" dirty="0"/>
          </a:p>
        </p:txBody>
      </p:sp>
      <p:graphicFrame>
        <p:nvGraphicFramePr>
          <p:cNvPr id="4" name="Table 3"/>
          <p:cNvGraphicFramePr>
            <a:graphicFrameLocks noGrp="1"/>
          </p:cNvGraphicFramePr>
          <p:nvPr>
            <p:extLst>
              <p:ext uri="{D42A27DB-BD31-4B8C-83A1-F6EECF244321}">
                <p14:modId xmlns:p14="http://schemas.microsoft.com/office/powerpoint/2010/main" val="4080347147"/>
              </p:ext>
            </p:extLst>
          </p:nvPr>
        </p:nvGraphicFramePr>
        <p:xfrm>
          <a:off x="685249" y="1448814"/>
          <a:ext cx="6739281" cy="4801634"/>
        </p:xfrm>
        <a:graphic>
          <a:graphicData uri="http://schemas.openxmlformats.org/drawingml/2006/table">
            <a:tbl>
              <a:tblPr firstRow="1" firstCol="1" bandRow="1">
                <a:tableStyleId>{69CF1AB2-1976-4502-BF36-3FF5EA218861}</a:tableStyleId>
              </a:tblPr>
              <a:tblGrid>
                <a:gridCol w="3597106"/>
                <a:gridCol w="1527981"/>
                <a:gridCol w="1614194"/>
              </a:tblGrid>
              <a:tr h="418671">
                <a:tc>
                  <a:txBody>
                    <a:bodyPr/>
                    <a:lstStyle/>
                    <a:p>
                      <a:pPr marL="88900" indent="0">
                        <a:spcBef>
                          <a:spcPts val="300"/>
                        </a:spcBef>
                        <a:spcAft>
                          <a:spcPts val="300"/>
                        </a:spcAft>
                      </a:pPr>
                      <a:r>
                        <a:rPr lang="en-NZ" sz="1200" dirty="0">
                          <a:solidFill>
                            <a:schemeClr val="bg1"/>
                          </a:solidFill>
                          <a:effectLst/>
                        </a:rPr>
                        <a:t>Climate change hazards / stressor</a:t>
                      </a:r>
                      <a:endParaRPr lang="en-NZ" sz="12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solidFill>
                      <a:schemeClr val="accent1">
                        <a:lumMod val="75000"/>
                      </a:schemeClr>
                    </a:solidFill>
                  </a:tcPr>
                </a:tc>
                <a:tc>
                  <a:txBody>
                    <a:bodyPr/>
                    <a:lstStyle/>
                    <a:p>
                      <a:pPr marL="88900" indent="0">
                        <a:spcBef>
                          <a:spcPts val="300"/>
                        </a:spcBef>
                        <a:spcAft>
                          <a:spcPts val="300"/>
                        </a:spcAft>
                      </a:pPr>
                      <a:r>
                        <a:rPr lang="en-NZ" sz="1200" dirty="0">
                          <a:solidFill>
                            <a:schemeClr val="bg1"/>
                          </a:solidFill>
                          <a:effectLst/>
                        </a:rPr>
                        <a:t>Relevance to SW/WW systems</a:t>
                      </a:r>
                      <a:endParaRPr lang="en-NZ" sz="12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solidFill>
                      <a:schemeClr val="accent1">
                        <a:lumMod val="75000"/>
                      </a:schemeClr>
                    </a:solidFill>
                  </a:tcPr>
                </a:tc>
                <a:tc>
                  <a:txBody>
                    <a:bodyPr/>
                    <a:lstStyle/>
                    <a:p>
                      <a:pPr marL="88900" indent="0">
                        <a:spcBef>
                          <a:spcPts val="300"/>
                        </a:spcBef>
                        <a:spcAft>
                          <a:spcPts val="300"/>
                        </a:spcAft>
                      </a:pPr>
                      <a:r>
                        <a:rPr lang="en-NZ" sz="1200" dirty="0">
                          <a:solidFill>
                            <a:schemeClr val="bg1"/>
                          </a:solidFill>
                          <a:effectLst/>
                        </a:rPr>
                        <a:t>Simplified inclusion ‘theme’ in study</a:t>
                      </a:r>
                      <a:endParaRPr lang="en-NZ" sz="12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solidFill>
                      <a:schemeClr val="accent1">
                        <a:lumMod val="75000"/>
                      </a:schemeClr>
                    </a:solidFill>
                  </a:tcPr>
                </a:tc>
              </a:tr>
              <a:tr h="261669">
                <a:tc>
                  <a:txBody>
                    <a:bodyPr/>
                    <a:lstStyle/>
                    <a:p>
                      <a:pPr marL="88900" indent="0">
                        <a:spcBef>
                          <a:spcPts val="200"/>
                        </a:spcBef>
                        <a:spcAft>
                          <a:spcPts val="200"/>
                        </a:spcAft>
                      </a:pPr>
                      <a:r>
                        <a:rPr lang="en-NZ" sz="1200" b="0" dirty="0">
                          <a:effectLst/>
                        </a:rPr>
                        <a:t>Increased frequency and intensity of rainfall events</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rowSpan="3">
                  <a:txBody>
                    <a:bodyPr/>
                    <a:lstStyle/>
                    <a:p>
                      <a:pPr marL="88900" indent="0">
                        <a:spcBef>
                          <a:spcPts val="200"/>
                        </a:spcBef>
                        <a:spcAft>
                          <a:spcPts val="200"/>
                        </a:spcAft>
                      </a:pPr>
                      <a:r>
                        <a:rPr lang="en-NZ" sz="1200" dirty="0">
                          <a:effectLst/>
                        </a:rPr>
                        <a:t>Increased rainfall</a:t>
                      </a:r>
                      <a:r>
                        <a:rPr lang="en-NZ" sz="1050" dirty="0">
                          <a:effectLst/>
                        </a:rPr>
                        <a:t>  </a:t>
                      </a:r>
                      <a:endParaRPr lang="en-NZ" sz="1200" dirty="0">
                        <a:effectLst/>
                      </a:endParaRPr>
                    </a:p>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Increased volume of rainfall events</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vMerge="1">
                  <a:txBody>
                    <a:bodyPr/>
                    <a:lstStyle/>
                    <a:p>
                      <a:endParaRPr lang="en-NZ"/>
                    </a:p>
                  </a:txBody>
                  <a:tcPr/>
                </a:tc>
              </a:tr>
              <a:tr h="261669">
                <a:tc>
                  <a:txBody>
                    <a:bodyPr/>
                    <a:lstStyle/>
                    <a:p>
                      <a:pPr marL="88900" indent="0">
                        <a:spcBef>
                          <a:spcPts val="200"/>
                        </a:spcBef>
                        <a:spcAft>
                          <a:spcPts val="200"/>
                        </a:spcAft>
                      </a:pPr>
                      <a:r>
                        <a:rPr lang="en-NZ" sz="1200" b="0" dirty="0">
                          <a:effectLst/>
                        </a:rPr>
                        <a:t>Drought followed by high intensity rain</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vMerge="1">
                  <a:txBody>
                    <a:bodyPr/>
                    <a:lstStyle/>
                    <a:p>
                      <a:endParaRPr lang="en-NZ"/>
                    </a:p>
                  </a:txBody>
                  <a:tcPr/>
                </a:tc>
              </a:tr>
              <a:tr h="261669">
                <a:tc>
                  <a:txBody>
                    <a:bodyPr/>
                    <a:lstStyle/>
                    <a:p>
                      <a:pPr marL="88900" indent="0">
                        <a:spcBef>
                          <a:spcPts val="200"/>
                        </a:spcBef>
                        <a:spcAft>
                          <a:spcPts val="200"/>
                        </a:spcAft>
                      </a:pPr>
                      <a:r>
                        <a:rPr lang="en-NZ" sz="1200" b="0" dirty="0">
                          <a:effectLst/>
                        </a:rPr>
                        <a:t>Increased frequency and intensity of droughts </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rowSpan="2">
                  <a:txBody>
                    <a:bodyPr/>
                    <a:lstStyle/>
                    <a:p>
                      <a:pPr marL="88900" indent="0">
                        <a:spcBef>
                          <a:spcPts val="200"/>
                        </a:spcBef>
                        <a:spcAft>
                          <a:spcPts val="200"/>
                        </a:spcAft>
                      </a:pPr>
                      <a:r>
                        <a:rPr lang="en-NZ" sz="1200" dirty="0">
                          <a:effectLst/>
                        </a:rPr>
                        <a:t>Decreased rainfall</a:t>
                      </a:r>
                    </a:p>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Increased numbers of dry days</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vMerge="1">
                  <a:txBody>
                    <a:bodyPr/>
                    <a:lstStyle/>
                    <a:p>
                      <a:endParaRPr lang="en-NZ"/>
                    </a:p>
                  </a:txBody>
                  <a:tcPr/>
                </a:tc>
              </a:tr>
              <a:tr h="261669">
                <a:tc>
                  <a:txBody>
                    <a:bodyPr/>
                    <a:lstStyle/>
                    <a:p>
                      <a:pPr marL="88900" indent="0">
                        <a:spcBef>
                          <a:spcPts val="200"/>
                        </a:spcBef>
                        <a:spcAft>
                          <a:spcPts val="200"/>
                        </a:spcAft>
                      </a:pPr>
                      <a:r>
                        <a:rPr lang="en-NZ" sz="1200" b="0" dirty="0">
                          <a:effectLst/>
                        </a:rPr>
                        <a:t>Sea-level rise and coastal flooding (waves, storm-tide)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rowSpan="2">
                  <a:txBody>
                    <a:bodyPr/>
                    <a:lstStyle/>
                    <a:p>
                      <a:pPr marL="88900" indent="0">
                        <a:spcBef>
                          <a:spcPts val="200"/>
                        </a:spcBef>
                        <a:spcAft>
                          <a:spcPts val="200"/>
                        </a:spcAft>
                      </a:pPr>
                      <a:r>
                        <a:rPr lang="en-NZ" sz="1200" dirty="0">
                          <a:effectLst/>
                        </a:rPr>
                        <a:t>Sea level rise</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Sea-level rise/high-tide inundation &amp; rising groundwater</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vMerge="1">
                  <a:txBody>
                    <a:bodyPr/>
                    <a:lstStyle/>
                    <a:p>
                      <a:endParaRPr lang="en-NZ"/>
                    </a:p>
                  </a:txBody>
                  <a:tcPr/>
                </a:tc>
              </a:tr>
              <a:tr h="261669">
                <a:tc>
                  <a:txBody>
                    <a:bodyPr/>
                    <a:lstStyle/>
                    <a:p>
                      <a:pPr marL="88900" indent="0">
                        <a:spcBef>
                          <a:spcPts val="200"/>
                        </a:spcBef>
                        <a:spcAft>
                          <a:spcPts val="200"/>
                        </a:spcAft>
                      </a:pPr>
                      <a:r>
                        <a:rPr lang="en-NZ" sz="1200" b="0" dirty="0">
                          <a:effectLst/>
                        </a:rPr>
                        <a:t>Temperature increase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High</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Increased temperature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431754">
                <a:tc>
                  <a:txBody>
                    <a:bodyPr/>
                    <a:lstStyle/>
                    <a:p>
                      <a:pPr marL="88900" indent="0">
                        <a:spcBef>
                          <a:spcPts val="200"/>
                        </a:spcBef>
                        <a:spcAft>
                          <a:spcPts val="200"/>
                        </a:spcAft>
                      </a:pPr>
                      <a:r>
                        <a:rPr lang="en-NZ" sz="1200" b="0" dirty="0">
                          <a:effectLst/>
                        </a:rPr>
                        <a:t>Changing seasons (Earlier springs, longer frost free summers)</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Medium</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Increase in severe winds</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Medium</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smtClean="0">
                          <a:effectLst/>
                        </a:rPr>
                        <a:t>Increased wind (Included </a:t>
                      </a:r>
                      <a:r>
                        <a:rPr lang="en-NZ" sz="1200" dirty="0">
                          <a:effectLst/>
                        </a:rPr>
                        <a:t>where </a:t>
                      </a:r>
                      <a:r>
                        <a:rPr lang="en-NZ" sz="1200" dirty="0" smtClean="0">
                          <a:effectLst/>
                        </a:rPr>
                        <a:t>relevant)</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2541">
                <a:tc>
                  <a:txBody>
                    <a:bodyPr/>
                    <a:lstStyle/>
                    <a:p>
                      <a:pPr marL="88900" indent="0">
                        <a:spcBef>
                          <a:spcPts val="200"/>
                        </a:spcBef>
                        <a:spcAft>
                          <a:spcPts val="200"/>
                        </a:spcAft>
                      </a:pPr>
                      <a:r>
                        <a:rPr lang="en-NZ" sz="1200" b="0" dirty="0">
                          <a:effectLst/>
                        </a:rPr>
                        <a:t>Accelerating coastal erosion</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Medium</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Shorter duration of seasonal snow line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Low</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Reduction in glacier length and ice volume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Low</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Ocean currents change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Low</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r h="261669">
                <a:tc>
                  <a:txBody>
                    <a:bodyPr/>
                    <a:lstStyle/>
                    <a:p>
                      <a:pPr marL="88900" indent="0">
                        <a:spcBef>
                          <a:spcPts val="200"/>
                        </a:spcBef>
                        <a:spcAft>
                          <a:spcPts val="200"/>
                        </a:spcAft>
                      </a:pPr>
                      <a:r>
                        <a:rPr lang="en-NZ" sz="1200" b="0" dirty="0">
                          <a:effectLst/>
                        </a:rPr>
                        <a:t>Ocean temperatures increase</a:t>
                      </a:r>
                      <a:endParaRPr lang="en-NZ" sz="1200" b="0" dirty="0">
                        <a:effectLst/>
                        <a:latin typeface="Calibri" panose="020F0502020204030204" pitchFamily="34" charset="0"/>
                        <a:ea typeface="Times New Roman" panose="02020603050405020304" pitchFamily="18" charset="0"/>
                        <a:cs typeface="Arial" panose="020B0604020202020204" pitchFamily="34" charset="0"/>
                      </a:endParaRPr>
                    </a:p>
                  </a:txBody>
                  <a:tcPr marL="9525" marR="9525" marT="9525" marB="0"/>
                </a:tc>
                <a:tc>
                  <a:txBody>
                    <a:bodyPr/>
                    <a:lstStyle/>
                    <a:p>
                      <a:pPr marL="88900" indent="0">
                        <a:spcBef>
                          <a:spcPts val="200"/>
                        </a:spcBef>
                        <a:spcAft>
                          <a:spcPts val="200"/>
                        </a:spcAft>
                      </a:pPr>
                      <a:r>
                        <a:rPr lang="en-NZ" sz="1200" dirty="0">
                          <a:effectLst/>
                        </a:rPr>
                        <a:t>Low</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c>
                  <a:txBody>
                    <a:bodyPr/>
                    <a:lstStyle/>
                    <a:p>
                      <a:pPr marL="88900" indent="0">
                        <a:spcBef>
                          <a:spcPts val="200"/>
                        </a:spcBef>
                        <a:spcAft>
                          <a:spcPts val="200"/>
                        </a:spcAft>
                      </a:pPr>
                      <a:r>
                        <a:rPr lang="en-NZ" sz="1200" dirty="0">
                          <a:effectLst/>
                        </a:rPr>
                        <a:t> </a:t>
                      </a:r>
                      <a:endParaRPr lang="en-NZ" sz="12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tc>
              </a:tr>
            </a:tbl>
          </a:graphicData>
        </a:graphic>
      </p:graphicFrame>
      <p:sp>
        <p:nvSpPr>
          <p:cNvPr id="3" name="Right Brace 2"/>
          <p:cNvSpPr/>
          <p:nvPr/>
        </p:nvSpPr>
        <p:spPr>
          <a:xfrm>
            <a:off x="7590947" y="1860884"/>
            <a:ext cx="625642" cy="3069065"/>
          </a:xfrm>
          <a:prstGeom prst="rightBrace">
            <a:avLst>
              <a:gd name="adj1" fmla="val 3653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Tree>
    <p:extLst>
      <p:ext uri="{BB962C8B-B14F-4D97-AF65-F5344CB8AC3E}">
        <p14:creationId xmlns:p14="http://schemas.microsoft.com/office/powerpoint/2010/main" val="1529062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SW and WW assets considered</a:t>
            </a:r>
            <a:endParaRPr lang="en-NZ" dirty="0"/>
          </a:p>
        </p:txBody>
      </p:sp>
      <p:graphicFrame>
        <p:nvGraphicFramePr>
          <p:cNvPr id="4" name="Table 3"/>
          <p:cNvGraphicFramePr>
            <a:graphicFrameLocks noGrp="1"/>
          </p:cNvGraphicFramePr>
          <p:nvPr>
            <p:extLst>
              <p:ext uri="{D42A27DB-BD31-4B8C-83A1-F6EECF244321}">
                <p14:modId xmlns:p14="http://schemas.microsoft.com/office/powerpoint/2010/main" val="1491148816"/>
              </p:ext>
            </p:extLst>
          </p:nvPr>
        </p:nvGraphicFramePr>
        <p:xfrm>
          <a:off x="950492" y="1360043"/>
          <a:ext cx="7805116" cy="2681705"/>
        </p:xfrm>
        <a:graphic>
          <a:graphicData uri="http://schemas.openxmlformats.org/drawingml/2006/table">
            <a:tbl>
              <a:tblPr firstRow="1" firstCol="1" bandRow="1">
                <a:tableStyleId>{69CF1AB2-1976-4502-BF36-3FF5EA218861}</a:tableStyleId>
              </a:tblPr>
              <a:tblGrid>
                <a:gridCol w="1633330"/>
                <a:gridCol w="6171786"/>
              </a:tblGrid>
              <a:tr h="264546">
                <a:tc>
                  <a:txBody>
                    <a:bodyPr/>
                    <a:lstStyle/>
                    <a:p>
                      <a:pPr>
                        <a:spcAft>
                          <a:spcPts val="200"/>
                        </a:spcAft>
                      </a:pPr>
                      <a:r>
                        <a:rPr lang="en-NZ" sz="1600" dirty="0">
                          <a:solidFill>
                            <a:schemeClr val="bg1"/>
                          </a:solidFill>
                          <a:effectLst/>
                        </a:rPr>
                        <a:t> </a:t>
                      </a:r>
                      <a:endParaRPr lang="en-NZ" sz="16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accent1">
                        <a:lumMod val="75000"/>
                      </a:schemeClr>
                    </a:solidFill>
                  </a:tcPr>
                </a:tc>
                <a:tc>
                  <a:txBody>
                    <a:bodyPr/>
                    <a:lstStyle/>
                    <a:p>
                      <a:pPr>
                        <a:spcBef>
                          <a:spcPts val="300"/>
                        </a:spcBef>
                        <a:spcAft>
                          <a:spcPts val="300"/>
                        </a:spcAft>
                      </a:pPr>
                      <a:r>
                        <a:rPr lang="en-NZ" sz="1800" dirty="0">
                          <a:solidFill>
                            <a:schemeClr val="bg1"/>
                          </a:solidFill>
                          <a:effectLst/>
                        </a:rPr>
                        <a:t>Included in study</a:t>
                      </a:r>
                      <a:endParaRPr lang="en-NZ" sz="1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accent1">
                        <a:lumMod val="75000"/>
                      </a:schemeClr>
                    </a:solidFill>
                  </a:tcPr>
                </a:tc>
              </a:tr>
              <a:tr h="942149">
                <a:tc>
                  <a:txBody>
                    <a:bodyPr/>
                    <a:lstStyle/>
                    <a:p>
                      <a:pPr>
                        <a:spcAft>
                          <a:spcPts val="200"/>
                        </a:spcAft>
                      </a:pPr>
                      <a:r>
                        <a:rPr lang="en-NZ" sz="1400" dirty="0" smtClean="0">
                          <a:effectLst/>
                          <a:latin typeface="+mn-lt"/>
                          <a:ea typeface="+mn-ea"/>
                          <a:cs typeface="+mn-cs"/>
                        </a:rPr>
                        <a:t>Conveyance</a:t>
                      </a:r>
                      <a:endParaRPr lang="en-NZ"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Overland flow paths (including roadside channels)</a:t>
                      </a:r>
                    </a:p>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Piped networks (including </a:t>
                      </a:r>
                      <a:r>
                        <a:rPr lang="en-NZ" sz="1400" kern="1200" dirty="0" err="1" smtClean="0">
                          <a:solidFill>
                            <a:schemeClr val="dk1"/>
                          </a:solidFill>
                          <a:effectLst/>
                          <a:latin typeface="+mn-lt"/>
                          <a:ea typeface="+mn-ea"/>
                          <a:cs typeface="+mn-cs"/>
                        </a:rPr>
                        <a:t>catchpits</a:t>
                      </a:r>
                      <a:r>
                        <a:rPr lang="en-NZ" sz="1400" kern="1200" dirty="0" smtClean="0">
                          <a:solidFill>
                            <a:schemeClr val="dk1"/>
                          </a:solidFill>
                          <a:effectLst/>
                          <a:latin typeface="+mn-lt"/>
                          <a:ea typeface="+mn-ea"/>
                          <a:cs typeface="+mn-cs"/>
                        </a:rPr>
                        <a:t>/sumps, manholes, inlets and outlets, pump stations)</a:t>
                      </a:r>
                    </a:p>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Constructed channels</a:t>
                      </a:r>
                    </a:p>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err="1" smtClean="0">
                          <a:solidFill>
                            <a:schemeClr val="dk1"/>
                          </a:solidFill>
                          <a:effectLst/>
                          <a:latin typeface="+mn-lt"/>
                          <a:ea typeface="+mn-ea"/>
                          <a:cs typeface="+mn-cs"/>
                        </a:rPr>
                        <a:t>Stopbanks</a:t>
                      </a:r>
                      <a:endParaRPr lang="en-NZ" sz="1400" kern="1200" dirty="0" smtClean="0">
                        <a:solidFill>
                          <a:schemeClr val="dk1"/>
                        </a:solidFill>
                        <a:effectLst/>
                        <a:latin typeface="+mn-lt"/>
                        <a:ea typeface="+mn-ea"/>
                        <a:cs typeface="+mn-cs"/>
                      </a:endParaRPr>
                    </a:p>
                  </a:txBody>
                  <a:tcPr marL="68580" marR="68580" marT="0" marB="0"/>
                </a:tc>
              </a:tr>
              <a:tr h="676128">
                <a:tc>
                  <a:txBody>
                    <a:bodyPr/>
                    <a:lstStyle/>
                    <a:p>
                      <a:pPr>
                        <a:spcAft>
                          <a:spcPts val="200"/>
                        </a:spcAft>
                      </a:pPr>
                      <a:r>
                        <a:rPr lang="en-NZ" sz="1400" dirty="0" smtClean="0">
                          <a:effectLst/>
                        </a:rPr>
                        <a:t>Treatment</a:t>
                      </a:r>
                      <a:endParaRPr lang="en-NZ"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Stormwater </a:t>
                      </a:r>
                      <a:r>
                        <a:rPr lang="en-NZ" sz="1400" kern="1200" dirty="0">
                          <a:solidFill>
                            <a:schemeClr val="dk1"/>
                          </a:solidFill>
                          <a:effectLst/>
                          <a:latin typeface="+mn-lt"/>
                          <a:ea typeface="+mn-ea"/>
                          <a:cs typeface="+mn-cs"/>
                        </a:rPr>
                        <a:t>quality improvement devices (such as constructed wetlands, ponds, rain gardens, swales)</a:t>
                      </a:r>
                    </a:p>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a:solidFill>
                            <a:schemeClr val="dk1"/>
                          </a:solidFill>
                          <a:effectLst/>
                          <a:latin typeface="+mn-lt"/>
                          <a:ea typeface="+mn-ea"/>
                          <a:cs typeface="+mn-cs"/>
                        </a:rPr>
                        <a:t>Proprietary filter </a:t>
                      </a:r>
                      <a:r>
                        <a:rPr lang="en-NZ" sz="1400" kern="1200" dirty="0" smtClean="0">
                          <a:solidFill>
                            <a:schemeClr val="dk1"/>
                          </a:solidFill>
                          <a:effectLst/>
                          <a:latin typeface="+mn-lt"/>
                          <a:ea typeface="+mn-ea"/>
                          <a:cs typeface="+mn-cs"/>
                        </a:rPr>
                        <a:t>devices</a:t>
                      </a:r>
                      <a:endParaRPr lang="en-NZ" sz="1400" kern="1200" dirty="0">
                        <a:solidFill>
                          <a:schemeClr val="dk1"/>
                        </a:solidFill>
                        <a:effectLst/>
                        <a:latin typeface="+mn-lt"/>
                        <a:ea typeface="+mn-ea"/>
                        <a:cs typeface="+mn-cs"/>
                      </a:endParaRPr>
                    </a:p>
                  </a:txBody>
                  <a:tcPr marL="68580" marR="68580" marT="0" marB="0"/>
                </a:tc>
              </a:tr>
              <a:tr h="497305">
                <a:tc>
                  <a:txBody>
                    <a:bodyPr/>
                    <a:lstStyle/>
                    <a:p>
                      <a:pPr>
                        <a:spcAft>
                          <a:spcPts val="200"/>
                        </a:spcAf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Other</a:t>
                      </a:r>
                      <a:endParaRPr lang="en-NZ"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Construction stormwater management systems</a:t>
                      </a:r>
                    </a:p>
                    <a:p>
                      <a:pPr marL="342900" lvl="0" indent="-342900" algn="l" defTabSz="914400" rtl="0" eaLnBrk="1" latinLnBrk="0" hangingPunct="1">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Infiltration devices</a:t>
                      </a:r>
                      <a:endParaRPr lang="en-NZ" sz="1400" kern="1200" dirty="0">
                        <a:solidFill>
                          <a:schemeClr val="dk1"/>
                        </a:solidFill>
                        <a:effectLst/>
                        <a:latin typeface="+mn-lt"/>
                        <a:ea typeface="+mn-ea"/>
                        <a:cs typeface="+mn-cs"/>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5114991"/>
              </p:ext>
            </p:extLst>
          </p:nvPr>
        </p:nvGraphicFramePr>
        <p:xfrm>
          <a:off x="950492" y="4239252"/>
          <a:ext cx="7805116" cy="2033211"/>
        </p:xfrm>
        <a:graphic>
          <a:graphicData uri="http://schemas.openxmlformats.org/drawingml/2006/table">
            <a:tbl>
              <a:tblPr firstRow="1" firstCol="1" bandRow="1">
                <a:tableStyleId>{69CF1AB2-1976-4502-BF36-3FF5EA218861}</a:tableStyleId>
              </a:tblPr>
              <a:tblGrid>
                <a:gridCol w="1633330"/>
                <a:gridCol w="6171786"/>
              </a:tblGrid>
              <a:tr h="263177">
                <a:tc>
                  <a:txBody>
                    <a:bodyPr/>
                    <a:lstStyle/>
                    <a:p>
                      <a:pPr>
                        <a:spcAft>
                          <a:spcPts val="200"/>
                        </a:spcAft>
                      </a:pPr>
                      <a:r>
                        <a:rPr lang="en-NZ" sz="1600" dirty="0">
                          <a:solidFill>
                            <a:schemeClr val="bg1"/>
                          </a:solidFill>
                          <a:effectLst/>
                        </a:rPr>
                        <a:t> </a:t>
                      </a:r>
                      <a:endParaRPr lang="en-NZ" sz="16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accent1">
                        <a:lumMod val="75000"/>
                      </a:schemeClr>
                    </a:solidFill>
                  </a:tcPr>
                </a:tc>
                <a:tc>
                  <a:txBody>
                    <a:bodyPr/>
                    <a:lstStyle/>
                    <a:p>
                      <a:pPr>
                        <a:spcBef>
                          <a:spcPts val="300"/>
                        </a:spcBef>
                        <a:spcAft>
                          <a:spcPts val="300"/>
                        </a:spcAft>
                      </a:pPr>
                      <a:r>
                        <a:rPr lang="en-NZ" sz="1800" dirty="0">
                          <a:solidFill>
                            <a:schemeClr val="bg1"/>
                          </a:solidFill>
                          <a:effectLst/>
                        </a:rPr>
                        <a:t>Included in study</a:t>
                      </a:r>
                      <a:endParaRPr lang="en-NZ" sz="1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accent1">
                        <a:lumMod val="75000"/>
                      </a:schemeClr>
                    </a:solidFill>
                  </a:tcPr>
                </a:tc>
              </a:tr>
              <a:tr h="964983">
                <a:tc>
                  <a:txBody>
                    <a:bodyPr/>
                    <a:lstStyle/>
                    <a:p>
                      <a:pPr>
                        <a:spcAft>
                          <a:spcPts val="200"/>
                        </a:spcAf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Conveyance </a:t>
                      </a:r>
                      <a:endParaRPr lang="en-NZ"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spcBef>
                          <a:spcPts val="200"/>
                        </a:spcBef>
                        <a:spcAft>
                          <a:spcPts val="200"/>
                        </a:spcAft>
                        <a:buFont typeface="Symbol" panose="05050102010706020507" pitchFamily="18" charset="2"/>
                        <a:buChar char=""/>
                        <a:tabLst>
                          <a:tab pos="228600" algn="l"/>
                          <a:tab pos="180340" algn="l"/>
                        </a:tabLs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Separated gravity system</a:t>
                      </a:r>
                    </a:p>
                    <a:p>
                      <a:pPr marL="342900" lvl="0" indent="-342900">
                        <a:spcBef>
                          <a:spcPts val="200"/>
                        </a:spcBef>
                        <a:spcAft>
                          <a:spcPts val="200"/>
                        </a:spcAft>
                        <a:buFont typeface="Symbol" panose="05050102010706020507" pitchFamily="18" charset="2"/>
                        <a:buChar char=""/>
                        <a:tabLst>
                          <a:tab pos="228600" algn="l"/>
                          <a:tab pos="180340" algn="l"/>
                        </a:tabLs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Combined gravity system</a:t>
                      </a:r>
                    </a:p>
                    <a:p>
                      <a:pPr marL="342900" lvl="0" indent="-342900">
                        <a:spcBef>
                          <a:spcPts val="200"/>
                        </a:spcBef>
                        <a:spcAft>
                          <a:spcPts val="200"/>
                        </a:spcAft>
                        <a:buFont typeface="Symbol" panose="05050102010706020507" pitchFamily="18" charset="2"/>
                        <a:buChar char=""/>
                        <a:tabLst>
                          <a:tab pos="228600" algn="l"/>
                          <a:tab pos="180340" algn="l"/>
                        </a:tabLs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Pressure system</a:t>
                      </a:r>
                    </a:p>
                    <a:p>
                      <a:pPr marL="342900" lvl="0" indent="-342900">
                        <a:spcBef>
                          <a:spcPts val="200"/>
                        </a:spcBef>
                        <a:spcAft>
                          <a:spcPts val="200"/>
                        </a:spcAft>
                        <a:buFont typeface="Symbol" panose="05050102010706020507" pitchFamily="18" charset="2"/>
                        <a:buChar char=""/>
                        <a:tabLst>
                          <a:tab pos="228600" algn="l"/>
                          <a:tab pos="180340" algn="l"/>
                        </a:tabLs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Pump stations</a:t>
                      </a:r>
                    </a:p>
                  </a:txBody>
                  <a:tcPr marL="68580" marR="68580" marT="0" marB="0"/>
                </a:tc>
              </a:tr>
              <a:tr h="753051">
                <a:tc>
                  <a:txBody>
                    <a:bodyPr/>
                    <a:lstStyle/>
                    <a:p>
                      <a:pPr>
                        <a:spcAft>
                          <a:spcPts val="200"/>
                        </a:spcAft>
                      </a:pPr>
                      <a:r>
                        <a:rPr lang="en-NZ" sz="1400" dirty="0" smtClean="0">
                          <a:effectLst/>
                          <a:latin typeface="Calibri" panose="020F0502020204030204" pitchFamily="34" charset="0"/>
                          <a:ea typeface="Times New Roman" panose="02020603050405020304" pitchFamily="18" charset="0"/>
                          <a:cs typeface="Arial" panose="020B0604020202020204" pitchFamily="34" charset="0"/>
                        </a:rPr>
                        <a:t>Treatment</a:t>
                      </a:r>
                      <a:endParaRPr lang="en-NZ"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spcBef>
                          <a:spcPts val="200"/>
                        </a:spcBef>
                        <a:spcAft>
                          <a:spcPts val="200"/>
                        </a:spcAft>
                        <a:buFont typeface="Symbol" panose="05050102010706020507" pitchFamily="18" charset="2"/>
                        <a:buChar char=""/>
                        <a:tabLst>
                          <a:tab pos="228600" algn="l"/>
                          <a:tab pos="180340" algn="l"/>
                        </a:tabLst>
                      </a:pPr>
                      <a:r>
                        <a:rPr lang="en-NZ" sz="1400" kern="1200" dirty="0" smtClean="0">
                          <a:solidFill>
                            <a:schemeClr val="dk1"/>
                          </a:solidFill>
                          <a:effectLst/>
                          <a:latin typeface="+mn-lt"/>
                          <a:ea typeface="+mn-ea"/>
                          <a:cs typeface="+mn-cs"/>
                        </a:rPr>
                        <a:t>Treatment</a:t>
                      </a:r>
                      <a:r>
                        <a:rPr lang="en-NZ" sz="1400" kern="1200" baseline="0" dirty="0" smtClean="0">
                          <a:solidFill>
                            <a:schemeClr val="dk1"/>
                          </a:solidFill>
                          <a:effectLst/>
                          <a:latin typeface="+mn-lt"/>
                          <a:ea typeface="+mn-ea"/>
                          <a:cs typeface="+mn-cs"/>
                        </a:rPr>
                        <a:t> plants and processes – including primary, secondary tertiary, oxidation ponds, sludge management </a:t>
                      </a:r>
                      <a:r>
                        <a:rPr lang="en-NZ" sz="1400" kern="1200" baseline="0" dirty="0" err="1" smtClean="0">
                          <a:solidFill>
                            <a:schemeClr val="dk1"/>
                          </a:solidFill>
                          <a:effectLst/>
                          <a:latin typeface="+mn-lt"/>
                          <a:ea typeface="+mn-ea"/>
                          <a:cs typeface="+mn-cs"/>
                        </a:rPr>
                        <a:t>etc</a:t>
                      </a:r>
                      <a:endParaRPr lang="en-NZ" sz="1400" kern="1200" baseline="0" dirty="0" smtClean="0">
                        <a:solidFill>
                          <a:schemeClr val="dk1"/>
                        </a:solidFill>
                        <a:effectLst/>
                        <a:latin typeface="+mn-lt"/>
                        <a:ea typeface="+mn-ea"/>
                        <a:cs typeface="+mn-cs"/>
                      </a:endParaRPr>
                    </a:p>
                    <a:p>
                      <a:pPr marL="342900" lvl="0" indent="-342900">
                        <a:spcBef>
                          <a:spcPts val="200"/>
                        </a:spcBef>
                        <a:spcAft>
                          <a:spcPts val="200"/>
                        </a:spcAft>
                        <a:buFont typeface="Symbol" panose="05050102010706020507" pitchFamily="18" charset="2"/>
                        <a:buChar char=""/>
                        <a:tabLst>
                          <a:tab pos="228600" algn="l"/>
                          <a:tab pos="180340" algn="l"/>
                        </a:tabLst>
                      </a:pPr>
                      <a:r>
                        <a:rPr lang="en-NZ" sz="1400" kern="1200" baseline="0" dirty="0" smtClean="0">
                          <a:solidFill>
                            <a:schemeClr val="dk1"/>
                          </a:solidFill>
                          <a:effectLst/>
                          <a:latin typeface="+mn-lt"/>
                          <a:ea typeface="+mn-ea"/>
                          <a:cs typeface="+mn-cs"/>
                        </a:rPr>
                        <a:t>On site wastewater systems</a:t>
                      </a:r>
                    </a:p>
                  </a:txBody>
                  <a:tcPr marL="68580" marR="68580" marT="0" marB="0"/>
                </a:tc>
              </a:tr>
            </a:tbl>
          </a:graphicData>
        </a:graphic>
      </p:graphicFrame>
      <p:sp>
        <p:nvSpPr>
          <p:cNvPr id="6" name="TextBox 5"/>
          <p:cNvSpPr txBox="1"/>
          <p:nvPr/>
        </p:nvSpPr>
        <p:spPr>
          <a:xfrm rot="16200000">
            <a:off x="-20384" y="1820842"/>
            <a:ext cx="1290931" cy="369332"/>
          </a:xfrm>
          <a:prstGeom prst="rect">
            <a:avLst/>
          </a:prstGeom>
          <a:noFill/>
        </p:spPr>
        <p:txBody>
          <a:bodyPr wrap="none" rtlCol="0">
            <a:spAutoFit/>
          </a:bodyPr>
          <a:lstStyle/>
          <a:p>
            <a:r>
              <a:rPr lang="en-NZ" dirty="0" smtClean="0"/>
              <a:t>Stormwater</a:t>
            </a:r>
            <a:endParaRPr lang="en-NZ" dirty="0"/>
          </a:p>
        </p:txBody>
      </p:sp>
      <p:sp>
        <p:nvSpPr>
          <p:cNvPr id="7" name="TextBox 6"/>
          <p:cNvSpPr txBox="1"/>
          <p:nvPr/>
        </p:nvSpPr>
        <p:spPr>
          <a:xfrm rot="16200000">
            <a:off x="-29616" y="4709286"/>
            <a:ext cx="1309397" cy="369332"/>
          </a:xfrm>
          <a:prstGeom prst="rect">
            <a:avLst/>
          </a:prstGeom>
          <a:noFill/>
        </p:spPr>
        <p:txBody>
          <a:bodyPr wrap="none" rtlCol="0">
            <a:spAutoFit/>
          </a:bodyPr>
          <a:lstStyle/>
          <a:p>
            <a:r>
              <a:rPr lang="en-NZ" dirty="0" smtClean="0"/>
              <a:t>Wastewater</a:t>
            </a:r>
            <a:endParaRPr lang="en-NZ" dirty="0"/>
          </a:p>
        </p:txBody>
      </p:sp>
    </p:spTree>
    <p:extLst>
      <p:ext uri="{BB962C8B-B14F-4D97-AF65-F5344CB8AC3E}">
        <p14:creationId xmlns:p14="http://schemas.microsoft.com/office/powerpoint/2010/main" val="3804953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Agenda</a:t>
            </a:r>
            <a:endParaRPr lang="en-NZ" dirty="0"/>
          </a:p>
        </p:txBody>
      </p:sp>
      <p:sp>
        <p:nvSpPr>
          <p:cNvPr id="3" name="Content Placeholder 2"/>
          <p:cNvSpPr>
            <a:spLocks noGrp="1"/>
          </p:cNvSpPr>
          <p:nvPr>
            <p:ph idx="1"/>
          </p:nvPr>
        </p:nvSpPr>
        <p:spPr>
          <a:xfrm>
            <a:off x="523875" y="1825625"/>
            <a:ext cx="8170945" cy="4351338"/>
          </a:xfrm>
        </p:spPr>
        <p:txBody>
          <a:bodyPr/>
          <a:lstStyle/>
          <a:p>
            <a:r>
              <a:rPr lang="en-NZ" dirty="0" smtClean="0"/>
              <a:t>Some background</a:t>
            </a:r>
          </a:p>
          <a:p>
            <a:r>
              <a:rPr lang="en-NZ" dirty="0" smtClean="0"/>
              <a:t>About the project </a:t>
            </a:r>
          </a:p>
          <a:p>
            <a:r>
              <a:rPr lang="en-NZ" dirty="0" smtClean="0"/>
              <a:t>Impacts summary</a:t>
            </a:r>
          </a:p>
          <a:p>
            <a:r>
              <a:rPr lang="en-NZ" dirty="0" smtClean="0"/>
              <a:t>Key implications</a:t>
            </a:r>
          </a:p>
          <a:p>
            <a:r>
              <a:rPr lang="en-NZ" dirty="0" smtClean="0"/>
              <a:t>Regional analysis</a:t>
            </a:r>
          </a:p>
          <a:p>
            <a:r>
              <a:rPr lang="en-NZ" dirty="0" smtClean="0"/>
              <a:t>Some recommendations (what may all this mean, and how should we respond?)</a:t>
            </a:r>
          </a:p>
          <a:p>
            <a:endParaRPr lang="en-NZ" dirty="0" smtClean="0"/>
          </a:p>
          <a:p>
            <a:endParaRPr lang="en-NZ" dirty="0" smtClean="0"/>
          </a:p>
          <a:p>
            <a:endParaRPr lang="en-NZ" dirty="0"/>
          </a:p>
        </p:txBody>
      </p:sp>
    </p:spTree>
    <p:extLst>
      <p:ext uri="{BB962C8B-B14F-4D97-AF65-F5344CB8AC3E}">
        <p14:creationId xmlns:p14="http://schemas.microsoft.com/office/powerpoint/2010/main" val="20359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Impacts on stormwater systems</a:t>
            </a:r>
            <a:endParaRPr lang="en-NZ" dirty="0"/>
          </a:p>
        </p:txBody>
      </p:sp>
    </p:spTree>
    <p:extLst>
      <p:ext uri="{BB962C8B-B14F-4D97-AF65-F5344CB8AC3E}">
        <p14:creationId xmlns:p14="http://schemas.microsoft.com/office/powerpoint/2010/main" val="248819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Key stormwater </a:t>
            </a:r>
            <a:r>
              <a:rPr lang="en-NZ" dirty="0"/>
              <a:t>c</a:t>
            </a:r>
            <a:r>
              <a:rPr lang="en-NZ" dirty="0" smtClean="0"/>
              <a:t>onveyance impacts</a:t>
            </a:r>
            <a:endParaRPr lang="en-NZ" dirty="0"/>
          </a:p>
        </p:txBody>
      </p:sp>
      <p:pic>
        <p:nvPicPr>
          <p:cNvPr id="5" name="Picture 4"/>
          <p:cNvPicPr>
            <a:picLocks noChangeAspect="1"/>
          </p:cNvPicPr>
          <p:nvPr/>
        </p:nvPicPr>
        <p:blipFill rotWithShape="1">
          <a:blip r:embed="rId2"/>
          <a:srcRect b="6648"/>
          <a:stretch/>
        </p:blipFill>
        <p:spPr>
          <a:xfrm>
            <a:off x="726849" y="1336738"/>
            <a:ext cx="6037214" cy="4981345"/>
          </a:xfrm>
          <a:prstGeom prst="rect">
            <a:avLst/>
          </a:prstGeom>
        </p:spPr>
      </p:pic>
      <p:sp>
        <p:nvSpPr>
          <p:cNvPr id="3" name="TextBox 2"/>
          <p:cNvSpPr txBox="1"/>
          <p:nvPr/>
        </p:nvSpPr>
        <p:spPr>
          <a:xfrm>
            <a:off x="7700211" y="1690688"/>
            <a:ext cx="3240505" cy="2585323"/>
          </a:xfrm>
          <a:prstGeom prst="rect">
            <a:avLst/>
          </a:prstGeom>
          <a:noFill/>
        </p:spPr>
        <p:txBody>
          <a:bodyPr wrap="square" rtlCol="0">
            <a:spAutoFit/>
          </a:bodyPr>
          <a:lstStyle/>
          <a:p>
            <a:pPr marL="285750" indent="-285750">
              <a:buFont typeface="Arial" panose="020B0604020202020204" pitchFamily="34" charset="0"/>
              <a:buChar char="•"/>
            </a:pPr>
            <a:r>
              <a:rPr lang="en-NZ" dirty="0" smtClean="0"/>
              <a:t>Increased flooding</a:t>
            </a:r>
          </a:p>
          <a:p>
            <a:pPr marL="285750" indent="-285750">
              <a:buFont typeface="Arial" panose="020B0604020202020204" pitchFamily="34" charset="0"/>
              <a:buChar char="•"/>
            </a:pPr>
            <a:r>
              <a:rPr lang="en-NZ" dirty="0" smtClean="0"/>
              <a:t>Damage to infrastructure</a:t>
            </a:r>
          </a:p>
          <a:p>
            <a:pPr marL="285750" indent="-285750">
              <a:buFont typeface="Arial" panose="020B0604020202020204" pitchFamily="34" charset="0"/>
              <a:buChar char="•"/>
            </a:pPr>
            <a:r>
              <a:rPr lang="en-NZ" dirty="0" smtClean="0"/>
              <a:t>Scour and erosion</a:t>
            </a:r>
          </a:p>
          <a:p>
            <a:pPr marL="285750" indent="-285750">
              <a:buFont typeface="Arial" panose="020B0604020202020204" pitchFamily="34" charset="0"/>
              <a:buChar char="•"/>
            </a:pPr>
            <a:r>
              <a:rPr lang="en-NZ" dirty="0" smtClean="0"/>
              <a:t>Increased contaminant concentrations</a:t>
            </a:r>
          </a:p>
          <a:p>
            <a:pPr marL="285750" indent="-285750">
              <a:buFont typeface="Arial" panose="020B0604020202020204" pitchFamily="34" charset="0"/>
              <a:buChar char="•"/>
            </a:pPr>
            <a:r>
              <a:rPr lang="en-NZ" dirty="0" smtClean="0"/>
              <a:t>Resuspension of sediments</a:t>
            </a:r>
          </a:p>
          <a:p>
            <a:pPr marL="285750" indent="-285750">
              <a:buFont typeface="Arial" panose="020B0604020202020204" pitchFamily="34" charset="0"/>
              <a:buChar char="•"/>
            </a:pPr>
            <a:r>
              <a:rPr lang="en-NZ" dirty="0" smtClean="0"/>
              <a:t>Raised groundwater table</a:t>
            </a:r>
          </a:p>
          <a:p>
            <a:pPr marL="285750" indent="-285750">
              <a:buFont typeface="Arial" panose="020B0604020202020204" pitchFamily="34" charset="0"/>
              <a:buChar char="•"/>
            </a:pPr>
            <a:r>
              <a:rPr lang="en-NZ" dirty="0" smtClean="0"/>
              <a:t>Reduced </a:t>
            </a:r>
            <a:r>
              <a:rPr lang="en-NZ" dirty="0" err="1" smtClean="0"/>
              <a:t>baseflows</a:t>
            </a:r>
            <a:endParaRPr lang="en-NZ" dirty="0" smtClean="0"/>
          </a:p>
          <a:p>
            <a:pPr marL="285750" indent="-285750">
              <a:buFont typeface="Arial" panose="020B0604020202020204" pitchFamily="34" charset="0"/>
              <a:buChar char="•"/>
            </a:pPr>
            <a:r>
              <a:rPr lang="en-NZ" dirty="0" smtClean="0"/>
              <a:t>Warmer water temperatures</a:t>
            </a:r>
          </a:p>
        </p:txBody>
      </p:sp>
    </p:spTree>
    <p:extLst>
      <p:ext uri="{BB962C8B-B14F-4D97-AF65-F5344CB8AC3E}">
        <p14:creationId xmlns:p14="http://schemas.microsoft.com/office/powerpoint/2010/main" val="1752518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Increased intense rainfall and flooding</a:t>
            </a:r>
            <a:endParaRPr lang="en-NZ" dirty="0"/>
          </a:p>
        </p:txBody>
      </p:sp>
      <p:sp>
        <p:nvSpPr>
          <p:cNvPr id="3" name="Content Placeholder 2"/>
          <p:cNvSpPr>
            <a:spLocks noGrp="1"/>
          </p:cNvSpPr>
          <p:nvPr>
            <p:ph idx="1"/>
          </p:nvPr>
        </p:nvSpPr>
        <p:spPr>
          <a:xfrm>
            <a:off x="523876" y="1825625"/>
            <a:ext cx="5448299" cy="4351338"/>
          </a:xfrm>
        </p:spPr>
        <p:txBody>
          <a:bodyPr>
            <a:normAutofit fontScale="85000" lnSpcReduction="20000"/>
          </a:bodyPr>
          <a:lstStyle/>
          <a:p>
            <a:pPr marL="0" indent="0">
              <a:buNone/>
            </a:pPr>
            <a:r>
              <a:rPr lang="en-NZ" dirty="0"/>
              <a:t>Increased frequency of intense rainfall events </a:t>
            </a:r>
            <a:r>
              <a:rPr lang="en-NZ" dirty="0" smtClean="0"/>
              <a:t> - leading to:</a:t>
            </a:r>
          </a:p>
          <a:p>
            <a:pPr marL="514350" indent="-514350">
              <a:buFont typeface="+mj-lt"/>
              <a:buAutoNum type="alphaLcParenR"/>
            </a:pPr>
            <a:r>
              <a:rPr lang="en-NZ" dirty="0"/>
              <a:t>I</a:t>
            </a:r>
            <a:r>
              <a:rPr lang="en-NZ" dirty="0" smtClean="0"/>
              <a:t>ncreased flows and surface flooding</a:t>
            </a:r>
          </a:p>
          <a:p>
            <a:pPr marL="514350" indent="-514350">
              <a:buFont typeface="+mj-lt"/>
              <a:buAutoNum type="alphaLcParenR"/>
            </a:pPr>
            <a:r>
              <a:rPr lang="en-NZ" dirty="0"/>
              <a:t>I</a:t>
            </a:r>
            <a:r>
              <a:rPr lang="en-NZ" dirty="0" smtClean="0"/>
              <a:t>ncreased </a:t>
            </a:r>
            <a:r>
              <a:rPr lang="en-NZ" dirty="0"/>
              <a:t>frequency of groundwater level changes </a:t>
            </a:r>
            <a:endParaRPr lang="en-NZ" dirty="0" smtClean="0"/>
          </a:p>
          <a:p>
            <a:pPr marL="514350" indent="-514350">
              <a:buFont typeface="+mj-lt"/>
              <a:buAutoNum type="alphaLcParenR"/>
            </a:pPr>
            <a:r>
              <a:rPr lang="en-NZ" dirty="0" smtClean="0"/>
              <a:t>Increased soil erosion and landslides</a:t>
            </a:r>
          </a:p>
          <a:p>
            <a:pPr marL="514350" indent="-514350">
              <a:buFont typeface="+mj-lt"/>
              <a:buAutoNum type="alphaLcParenR"/>
            </a:pPr>
            <a:r>
              <a:rPr lang="en-NZ" dirty="0" smtClean="0"/>
              <a:t>Exceedance of capacity of waterways leading to changing flood plains, damage to property and infrastructure</a:t>
            </a:r>
          </a:p>
          <a:p>
            <a:pPr marL="514350" indent="-514350">
              <a:buFont typeface="+mj-lt"/>
              <a:buAutoNum type="alphaLcParenR"/>
            </a:pPr>
            <a:r>
              <a:rPr lang="en-NZ" dirty="0" smtClean="0"/>
              <a:t>Changes </a:t>
            </a:r>
            <a:r>
              <a:rPr lang="en-NZ" dirty="0"/>
              <a:t>in mean rainfall affects the initial water retention capacity of pervious surfaces, shifting the runoff response of a catchment </a:t>
            </a:r>
          </a:p>
        </p:txBody>
      </p:sp>
      <p:pic>
        <p:nvPicPr>
          <p:cNvPr id="4" name="Picture 3" descr="Image result for flooding nz"/>
          <p:cNvPicPr/>
          <p:nvPr/>
        </p:nvPicPr>
        <p:blipFill rotWithShape="1">
          <a:blip r:embed="rId2">
            <a:extLst>
              <a:ext uri="{28A0092B-C50C-407E-A947-70E740481C1C}">
                <a14:useLocalDpi xmlns:a14="http://schemas.microsoft.com/office/drawing/2010/main" val="0"/>
              </a:ext>
            </a:extLst>
          </a:blip>
          <a:srcRect t="6195" b="3528"/>
          <a:stretch/>
        </p:blipFill>
        <p:spPr bwMode="auto">
          <a:xfrm>
            <a:off x="6199822" y="1825625"/>
            <a:ext cx="5393055" cy="3253105"/>
          </a:xfrm>
          <a:prstGeom prst="rect">
            <a:avLst/>
          </a:prstGeom>
          <a:noFill/>
          <a:ln w="9525" cap="flat" cmpd="sng" algn="ctr">
            <a:solidFill>
              <a:sysClr val="windowText" lastClr="000000">
                <a:lumMod val="85000"/>
                <a:lumOff val="15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186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Infrastructure damage</a:t>
            </a:r>
            <a:endParaRPr lang="en-NZ" dirty="0"/>
          </a:p>
        </p:txBody>
      </p:sp>
      <p:sp>
        <p:nvSpPr>
          <p:cNvPr id="3" name="Content Placeholder 2"/>
          <p:cNvSpPr>
            <a:spLocks noGrp="1"/>
          </p:cNvSpPr>
          <p:nvPr>
            <p:ph idx="1"/>
          </p:nvPr>
        </p:nvSpPr>
        <p:spPr>
          <a:xfrm>
            <a:off x="523876" y="1825625"/>
            <a:ext cx="5448299" cy="4351338"/>
          </a:xfrm>
        </p:spPr>
        <p:txBody>
          <a:bodyPr>
            <a:normAutofit/>
          </a:bodyPr>
          <a:lstStyle/>
          <a:p>
            <a:r>
              <a:rPr lang="en-NZ" dirty="0" smtClean="0"/>
              <a:t>Extreme rain can come with extreme wind, leading to compounding impacts</a:t>
            </a:r>
          </a:p>
          <a:p>
            <a:r>
              <a:rPr lang="en-NZ" dirty="0" smtClean="0"/>
              <a:t>Windfall, debris, blockages, power outages.</a:t>
            </a:r>
          </a:p>
          <a:p>
            <a:r>
              <a:rPr lang="en-NZ" dirty="0" smtClean="0"/>
              <a:t>Landslides can also damage infrastructure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880" y="1825625"/>
            <a:ext cx="5826794" cy="3641746"/>
          </a:xfrm>
          <a:prstGeom prst="rect">
            <a:avLst/>
          </a:prstGeom>
        </p:spPr>
      </p:pic>
    </p:spTree>
    <p:extLst>
      <p:ext uri="{BB962C8B-B14F-4D97-AF65-F5344CB8AC3E}">
        <p14:creationId xmlns:p14="http://schemas.microsoft.com/office/powerpoint/2010/main" val="3908363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Scour and erosion</a:t>
            </a:r>
            <a:endParaRPr lang="en-NZ" dirty="0"/>
          </a:p>
        </p:txBody>
      </p:sp>
      <p:sp>
        <p:nvSpPr>
          <p:cNvPr id="3" name="Content Placeholder 2"/>
          <p:cNvSpPr>
            <a:spLocks noGrp="1"/>
          </p:cNvSpPr>
          <p:nvPr>
            <p:ph idx="1"/>
          </p:nvPr>
        </p:nvSpPr>
        <p:spPr>
          <a:xfrm>
            <a:off x="523876" y="1825625"/>
            <a:ext cx="5448299" cy="4351338"/>
          </a:xfrm>
        </p:spPr>
        <p:txBody>
          <a:bodyPr>
            <a:normAutofit fontScale="92500"/>
          </a:bodyPr>
          <a:lstStyle/>
          <a:p>
            <a:r>
              <a:rPr lang="en-NZ" dirty="0"/>
              <a:t>Increases to volume, duration and velocity of flows cause stream </a:t>
            </a:r>
            <a:r>
              <a:rPr lang="en-NZ" b="1" dirty="0"/>
              <a:t>erosion and degraded </a:t>
            </a:r>
            <a:r>
              <a:rPr lang="en-NZ" b="1" dirty="0" smtClean="0"/>
              <a:t>habitats</a:t>
            </a:r>
          </a:p>
          <a:p>
            <a:r>
              <a:rPr lang="en-NZ" dirty="0"/>
              <a:t>H</a:t>
            </a:r>
            <a:r>
              <a:rPr lang="en-NZ" dirty="0" smtClean="0"/>
              <a:t>eightened </a:t>
            </a:r>
            <a:r>
              <a:rPr lang="en-NZ" dirty="0"/>
              <a:t>erosion </a:t>
            </a:r>
            <a:r>
              <a:rPr lang="en-NZ" dirty="0" smtClean="0"/>
              <a:t>risk with </a:t>
            </a:r>
            <a:r>
              <a:rPr lang="en-NZ" dirty="0"/>
              <a:t>increased rainfall or </a:t>
            </a:r>
            <a:r>
              <a:rPr lang="en-NZ" b="1" dirty="0"/>
              <a:t>altered wetting and drying </a:t>
            </a:r>
            <a:r>
              <a:rPr lang="en-NZ" b="1" dirty="0" smtClean="0"/>
              <a:t>patterns</a:t>
            </a:r>
          </a:p>
          <a:p>
            <a:r>
              <a:rPr lang="en-NZ" dirty="0"/>
              <a:t>Erosion and scour has dual negative impacts, where the </a:t>
            </a:r>
            <a:r>
              <a:rPr lang="en-NZ" b="1" dirty="0"/>
              <a:t>act of erosion can cause significant damage to the infrastructure or loss of land </a:t>
            </a:r>
            <a:r>
              <a:rPr lang="en-NZ" b="1" u="sng" dirty="0"/>
              <a:t>as well as</a:t>
            </a:r>
            <a:r>
              <a:rPr lang="en-NZ" b="1" dirty="0"/>
              <a:t> generating pollution</a:t>
            </a:r>
            <a:endParaRPr lang="en-NZ"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059" y="1825625"/>
            <a:ext cx="5128962" cy="3846722"/>
          </a:xfrm>
          <a:prstGeom prst="rect">
            <a:avLst/>
          </a:prstGeom>
        </p:spPr>
      </p:pic>
    </p:spTree>
    <p:extLst>
      <p:ext uri="{BB962C8B-B14F-4D97-AF65-F5344CB8AC3E}">
        <p14:creationId xmlns:p14="http://schemas.microsoft.com/office/powerpoint/2010/main" val="3345369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Contaminant loading</a:t>
            </a:r>
            <a:endParaRPr lang="en-NZ" dirty="0"/>
          </a:p>
        </p:txBody>
      </p:sp>
      <p:sp>
        <p:nvSpPr>
          <p:cNvPr id="3" name="Content Placeholder 2"/>
          <p:cNvSpPr>
            <a:spLocks noGrp="1"/>
          </p:cNvSpPr>
          <p:nvPr>
            <p:ph idx="1"/>
          </p:nvPr>
        </p:nvSpPr>
        <p:spPr>
          <a:xfrm>
            <a:off x="523877" y="1825625"/>
            <a:ext cx="7769892" cy="4351338"/>
          </a:xfrm>
        </p:spPr>
        <p:txBody>
          <a:bodyPr>
            <a:normAutofit lnSpcReduction="10000"/>
          </a:bodyPr>
          <a:lstStyle/>
          <a:p>
            <a:r>
              <a:rPr lang="en-NZ" b="1" dirty="0"/>
              <a:t>Scour and erosion </a:t>
            </a:r>
            <a:r>
              <a:rPr lang="en-NZ" b="1" dirty="0" smtClean="0"/>
              <a:t>causes TSS increase </a:t>
            </a:r>
            <a:r>
              <a:rPr lang="en-NZ" dirty="0" smtClean="0"/>
              <a:t>and </a:t>
            </a:r>
            <a:r>
              <a:rPr lang="en-NZ" dirty="0"/>
              <a:t>can also initiate the resuspension of historical </a:t>
            </a:r>
            <a:r>
              <a:rPr lang="en-NZ" dirty="0" smtClean="0"/>
              <a:t>sediment</a:t>
            </a:r>
          </a:p>
          <a:p>
            <a:r>
              <a:rPr lang="en-NZ" b="1" dirty="0" smtClean="0"/>
              <a:t>Higher </a:t>
            </a:r>
            <a:r>
              <a:rPr lang="en-NZ" b="1" dirty="0"/>
              <a:t>velocities collect more rubbish and debris </a:t>
            </a:r>
            <a:r>
              <a:rPr lang="en-NZ" dirty="0"/>
              <a:t>from around the catchment, </a:t>
            </a:r>
            <a:r>
              <a:rPr lang="en-NZ" dirty="0" smtClean="0"/>
              <a:t>causing blockages</a:t>
            </a:r>
          </a:p>
          <a:p>
            <a:r>
              <a:rPr lang="en-NZ" b="1" dirty="0" smtClean="0"/>
              <a:t>Pollutants of many types: </a:t>
            </a:r>
            <a:r>
              <a:rPr lang="en-NZ" dirty="0" smtClean="0"/>
              <a:t>Nutrients</a:t>
            </a:r>
            <a:r>
              <a:rPr lang="en-NZ" dirty="0"/>
              <a:t>, bacteria and viruses, oil and grease, total dissolved metals, organics, pesticides and gross pollutant loadings may enter waterways more frequently as the catchment hydrology changes </a:t>
            </a:r>
            <a:endParaRPr lang="en-NZ" dirty="0" smtClean="0"/>
          </a:p>
          <a:p>
            <a:r>
              <a:rPr lang="en-NZ" b="1" dirty="0" smtClean="0"/>
              <a:t>Higher flows, </a:t>
            </a:r>
            <a:r>
              <a:rPr lang="en-NZ" dirty="0" smtClean="0"/>
              <a:t>mean increased flushing</a:t>
            </a:r>
            <a:endParaRPr lang="en-NZ" dirty="0"/>
          </a:p>
        </p:txBody>
      </p:sp>
      <p:pic>
        <p:nvPicPr>
          <p:cNvPr id="6" name="2018_01_14 taka beach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6886212" y="1772682"/>
            <a:ext cx="6434547" cy="3619433"/>
          </a:xfrm>
          <a:prstGeom prst="rect">
            <a:avLst/>
          </a:prstGeom>
        </p:spPr>
      </p:pic>
    </p:spTree>
    <p:extLst>
      <p:ext uri="{BB962C8B-B14F-4D97-AF65-F5344CB8AC3E}">
        <p14:creationId xmlns:p14="http://schemas.microsoft.com/office/powerpoint/2010/main" val="16920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Reduced rainfall impacts</a:t>
            </a:r>
            <a:endParaRPr lang="en-NZ" dirty="0"/>
          </a:p>
        </p:txBody>
      </p:sp>
      <p:sp>
        <p:nvSpPr>
          <p:cNvPr id="3" name="Content Placeholder 2"/>
          <p:cNvSpPr>
            <a:spLocks noGrp="1"/>
          </p:cNvSpPr>
          <p:nvPr>
            <p:ph idx="1"/>
          </p:nvPr>
        </p:nvSpPr>
        <p:spPr/>
        <p:txBody>
          <a:bodyPr>
            <a:normAutofit lnSpcReduction="10000"/>
          </a:bodyPr>
          <a:lstStyle/>
          <a:p>
            <a:r>
              <a:rPr lang="en-NZ" b="1" dirty="0"/>
              <a:t>Higher peak flows: </a:t>
            </a:r>
            <a:r>
              <a:rPr lang="en-NZ" dirty="0"/>
              <a:t>Reduced rainfall and higher temperatures influence evaporation rates from organic surfaces and hence the initial water retention capacity and shifting the runoff response time of a catchment, where dry land results in faster and higher peak flows </a:t>
            </a:r>
            <a:endParaRPr lang="en-NZ" b="1" dirty="0" smtClean="0"/>
          </a:p>
          <a:p>
            <a:r>
              <a:rPr lang="en-NZ" b="1" dirty="0" smtClean="0"/>
              <a:t>Behaviour </a:t>
            </a:r>
            <a:r>
              <a:rPr lang="en-NZ" b="1" dirty="0"/>
              <a:t>changes:</a:t>
            </a:r>
            <a:r>
              <a:rPr lang="en-NZ" dirty="0"/>
              <a:t> Reduction in rainfall frequency can result in changing attitudes towards waterways and overland flow paths. Property owners may be more likely to encroach on floodplains if they are active less frequently. </a:t>
            </a:r>
            <a:endParaRPr lang="en-NZ" dirty="0" smtClean="0"/>
          </a:p>
          <a:p>
            <a:r>
              <a:rPr lang="en-NZ" b="1" dirty="0"/>
              <a:t>Stream health </a:t>
            </a:r>
            <a:r>
              <a:rPr lang="en-NZ" dirty="0"/>
              <a:t>will be impacted as watercourses receive more variation in flowrates, and experience sedimentation and weed growth as well as changes in type/distribution of pest species</a:t>
            </a:r>
            <a:endParaRPr lang="en-NZ" dirty="0" smtClean="0"/>
          </a:p>
          <a:p>
            <a:endParaRPr lang="en-NZ" dirty="0"/>
          </a:p>
          <a:p>
            <a:endParaRPr lang="en-NZ" dirty="0"/>
          </a:p>
        </p:txBody>
      </p:sp>
    </p:spTree>
    <p:extLst>
      <p:ext uri="{BB962C8B-B14F-4D97-AF65-F5344CB8AC3E}">
        <p14:creationId xmlns:p14="http://schemas.microsoft.com/office/powerpoint/2010/main" val="1215920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Sea Level Rise impacts</a:t>
            </a:r>
            <a:endParaRPr lang="en-NZ" dirty="0"/>
          </a:p>
        </p:txBody>
      </p:sp>
      <p:sp>
        <p:nvSpPr>
          <p:cNvPr id="3" name="Content Placeholder 2"/>
          <p:cNvSpPr>
            <a:spLocks noGrp="1"/>
          </p:cNvSpPr>
          <p:nvPr>
            <p:ph idx="1"/>
          </p:nvPr>
        </p:nvSpPr>
        <p:spPr>
          <a:xfrm>
            <a:off x="523876" y="1825625"/>
            <a:ext cx="6374229" cy="4351338"/>
          </a:xfrm>
        </p:spPr>
        <p:txBody>
          <a:bodyPr>
            <a:normAutofit fontScale="92500" lnSpcReduction="20000"/>
          </a:bodyPr>
          <a:lstStyle/>
          <a:p>
            <a:r>
              <a:rPr lang="en-NZ" b="1" dirty="0"/>
              <a:t>Increased flooding:</a:t>
            </a:r>
            <a:r>
              <a:rPr lang="en-NZ" dirty="0"/>
              <a:t> Waterway </a:t>
            </a:r>
            <a:r>
              <a:rPr lang="en-NZ" dirty="0" smtClean="0"/>
              <a:t>and infrastructure capacity </a:t>
            </a:r>
            <a:r>
              <a:rPr lang="en-NZ" dirty="0"/>
              <a:t>will be impacted, where submerged infrastructure near coastal </a:t>
            </a:r>
            <a:r>
              <a:rPr lang="en-NZ" dirty="0" smtClean="0"/>
              <a:t>edge. </a:t>
            </a:r>
          </a:p>
          <a:p>
            <a:r>
              <a:rPr lang="en-NZ" b="1" dirty="0" smtClean="0"/>
              <a:t>Raised </a:t>
            </a:r>
            <a:r>
              <a:rPr lang="en-NZ" b="1" dirty="0"/>
              <a:t>groundwater table:</a:t>
            </a:r>
            <a:r>
              <a:rPr lang="en-NZ" dirty="0"/>
              <a:t> </a:t>
            </a:r>
            <a:r>
              <a:rPr lang="en-NZ" dirty="0" smtClean="0"/>
              <a:t>may cause </a:t>
            </a:r>
            <a:r>
              <a:rPr lang="en-NZ" dirty="0"/>
              <a:t>increased groundwater infiltration into the stormwater system, </a:t>
            </a:r>
            <a:r>
              <a:rPr lang="en-NZ" dirty="0" smtClean="0"/>
              <a:t>impact on infrastructure (flotation), soakage capacity, and increase liquefaction risk. </a:t>
            </a:r>
          </a:p>
          <a:p>
            <a:r>
              <a:rPr lang="en-NZ" b="1" dirty="0"/>
              <a:t>Damage to infrastructure:</a:t>
            </a:r>
            <a:r>
              <a:rPr lang="en-NZ" dirty="0"/>
              <a:t> </a:t>
            </a:r>
            <a:r>
              <a:rPr lang="en-NZ" dirty="0" smtClean="0"/>
              <a:t>Coastal </a:t>
            </a:r>
            <a:r>
              <a:rPr lang="en-NZ" dirty="0"/>
              <a:t>erosion is likely to be accelerated where it is already occurring and </a:t>
            </a:r>
            <a:r>
              <a:rPr lang="en-NZ" dirty="0" smtClean="0"/>
              <a:t>erosion </a:t>
            </a:r>
            <a:r>
              <a:rPr lang="en-NZ" dirty="0"/>
              <a:t>may become a problem over time in coastal areas that are presently either stable or are advancing </a:t>
            </a:r>
          </a:p>
        </p:txBody>
      </p:sp>
      <p:pic>
        <p:nvPicPr>
          <p:cNvPr id="4" name="Picture 3" descr="https://www.newshub.co.nz/home/new-zealand/2018/01/wild-weather-trees-and-power-down-across-north-island/_jcr_content/par/video/image.dynimg.1280.q75.jpg/v1515125136251/thames_coast_rd_SUPPLIED_SUZETTEMAJOR-1120.jpg"/>
          <p:cNvPicPr/>
          <p:nvPr/>
        </p:nvPicPr>
        <p:blipFill rotWithShape="1">
          <a:blip r:embed="rId3">
            <a:extLst>
              <a:ext uri="{28A0092B-C50C-407E-A947-70E740481C1C}">
                <a14:useLocalDpi xmlns:a14="http://schemas.microsoft.com/office/drawing/2010/main" val="0"/>
              </a:ext>
            </a:extLst>
          </a:blip>
          <a:srcRect r="12953"/>
          <a:stretch/>
        </p:blipFill>
        <p:spPr bwMode="auto">
          <a:xfrm>
            <a:off x="6898105" y="1825625"/>
            <a:ext cx="4989095" cy="3271520"/>
          </a:xfrm>
          <a:prstGeom prst="rect">
            <a:avLst/>
          </a:prstGeom>
          <a:noFill/>
          <a:ln>
            <a:noFill/>
          </a:ln>
        </p:spPr>
      </p:pic>
    </p:spTree>
    <p:extLst>
      <p:ext uri="{BB962C8B-B14F-4D97-AF65-F5344CB8AC3E}">
        <p14:creationId xmlns:p14="http://schemas.microsoft.com/office/powerpoint/2010/main" val="2511907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Temperature impacts</a:t>
            </a:r>
            <a:endParaRPr lang="en-NZ" dirty="0"/>
          </a:p>
        </p:txBody>
      </p:sp>
      <p:sp>
        <p:nvSpPr>
          <p:cNvPr id="3" name="Content Placeholder 2"/>
          <p:cNvSpPr>
            <a:spLocks noGrp="1"/>
          </p:cNvSpPr>
          <p:nvPr>
            <p:ph idx="1"/>
          </p:nvPr>
        </p:nvSpPr>
        <p:spPr>
          <a:xfrm>
            <a:off x="523876" y="1825625"/>
            <a:ext cx="11170819" cy="4351338"/>
          </a:xfrm>
        </p:spPr>
        <p:txBody>
          <a:bodyPr>
            <a:normAutofit/>
          </a:bodyPr>
          <a:lstStyle/>
          <a:p>
            <a:r>
              <a:rPr lang="en-NZ" b="1" dirty="0"/>
              <a:t>Reduced </a:t>
            </a:r>
            <a:r>
              <a:rPr lang="en-NZ" b="1" dirty="0" err="1" smtClean="0"/>
              <a:t>baseflow</a:t>
            </a:r>
            <a:r>
              <a:rPr lang="en-NZ" b="1" dirty="0" smtClean="0"/>
              <a:t>:</a:t>
            </a:r>
            <a:r>
              <a:rPr lang="en-NZ" dirty="0"/>
              <a:t> </a:t>
            </a:r>
            <a:r>
              <a:rPr lang="en-NZ" dirty="0" smtClean="0"/>
              <a:t>Warmer </a:t>
            </a:r>
            <a:r>
              <a:rPr lang="en-NZ" dirty="0"/>
              <a:t>temperatures may result in decreased runoff volumes, as evaporation and evapotranspiration </a:t>
            </a:r>
            <a:r>
              <a:rPr lang="en-NZ" dirty="0" smtClean="0"/>
              <a:t>reduce – leading to lower </a:t>
            </a:r>
            <a:r>
              <a:rPr lang="en-NZ" dirty="0" err="1" smtClean="0"/>
              <a:t>baseflow</a:t>
            </a:r>
            <a:endParaRPr lang="en-NZ" dirty="0" smtClean="0"/>
          </a:p>
          <a:p>
            <a:r>
              <a:rPr lang="en-NZ" b="1" dirty="0"/>
              <a:t>Warmer </a:t>
            </a:r>
            <a:r>
              <a:rPr lang="en-NZ" b="1" dirty="0" smtClean="0"/>
              <a:t>runoff water </a:t>
            </a:r>
            <a:r>
              <a:rPr lang="en-NZ" b="1" dirty="0"/>
              <a:t>temperatures</a:t>
            </a:r>
            <a:r>
              <a:rPr lang="en-NZ" b="1" dirty="0" smtClean="0"/>
              <a:t>:</a:t>
            </a:r>
            <a:r>
              <a:rPr lang="en-NZ" dirty="0" smtClean="0"/>
              <a:t> Rising </a:t>
            </a:r>
            <a:r>
              <a:rPr lang="en-NZ" dirty="0"/>
              <a:t>atmospheric temperatures will increase runoff </a:t>
            </a:r>
            <a:r>
              <a:rPr lang="en-NZ" dirty="0" smtClean="0"/>
              <a:t>temperatures – and lead to increased nutrient impacts and eutrophication.</a:t>
            </a:r>
            <a:endParaRPr lang="en-NZ" dirty="0"/>
          </a:p>
        </p:txBody>
      </p:sp>
    </p:spTree>
    <p:extLst>
      <p:ext uri="{BB962C8B-B14F-4D97-AF65-F5344CB8AC3E}">
        <p14:creationId xmlns:p14="http://schemas.microsoft.com/office/powerpoint/2010/main" val="1430456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Key SW treatment impacts</a:t>
            </a:r>
            <a:endParaRPr lang="en-NZ" dirty="0"/>
          </a:p>
        </p:txBody>
      </p:sp>
      <p:pic>
        <p:nvPicPr>
          <p:cNvPr id="4" name="Picture 3"/>
          <p:cNvPicPr>
            <a:picLocks noChangeAspect="1"/>
          </p:cNvPicPr>
          <p:nvPr/>
        </p:nvPicPr>
        <p:blipFill rotWithShape="1">
          <a:blip r:embed="rId2"/>
          <a:srcRect b="8733"/>
          <a:stretch/>
        </p:blipFill>
        <p:spPr>
          <a:xfrm>
            <a:off x="646945" y="1383244"/>
            <a:ext cx="7259434" cy="4728798"/>
          </a:xfrm>
          <a:prstGeom prst="rect">
            <a:avLst/>
          </a:prstGeom>
        </p:spPr>
      </p:pic>
      <p:sp>
        <p:nvSpPr>
          <p:cNvPr id="5" name="TextBox 4"/>
          <p:cNvSpPr txBox="1"/>
          <p:nvPr/>
        </p:nvSpPr>
        <p:spPr>
          <a:xfrm>
            <a:off x="8261684" y="1690688"/>
            <a:ext cx="3240505" cy="2585323"/>
          </a:xfrm>
          <a:prstGeom prst="rect">
            <a:avLst/>
          </a:prstGeom>
          <a:noFill/>
        </p:spPr>
        <p:txBody>
          <a:bodyPr wrap="square" rtlCol="0">
            <a:spAutoFit/>
          </a:bodyPr>
          <a:lstStyle/>
          <a:p>
            <a:pPr marL="285750" indent="-285750">
              <a:buFont typeface="Arial" panose="020B0604020202020204" pitchFamily="34" charset="0"/>
              <a:buChar char="•"/>
            </a:pPr>
            <a:r>
              <a:rPr lang="en-NZ" dirty="0" smtClean="0"/>
              <a:t>Higher peak flows</a:t>
            </a:r>
          </a:p>
          <a:p>
            <a:pPr marL="285750" indent="-285750">
              <a:buFont typeface="Arial" panose="020B0604020202020204" pitchFamily="34" charset="0"/>
              <a:buChar char="•"/>
            </a:pPr>
            <a:r>
              <a:rPr lang="en-NZ" dirty="0" smtClean="0"/>
              <a:t>Increased contaminant loadings</a:t>
            </a:r>
          </a:p>
          <a:p>
            <a:pPr marL="285750" indent="-285750">
              <a:buFont typeface="Arial" panose="020B0604020202020204" pitchFamily="34" charset="0"/>
              <a:buChar char="•"/>
            </a:pPr>
            <a:r>
              <a:rPr lang="en-NZ" dirty="0" smtClean="0"/>
              <a:t>Reduced capacities</a:t>
            </a:r>
          </a:p>
          <a:p>
            <a:pPr marL="285750" indent="-285750">
              <a:buFont typeface="Arial" panose="020B0604020202020204" pitchFamily="34" charset="0"/>
              <a:buChar char="•"/>
            </a:pPr>
            <a:r>
              <a:rPr lang="en-NZ" dirty="0" smtClean="0"/>
              <a:t>Salinity impacts</a:t>
            </a:r>
          </a:p>
          <a:p>
            <a:pPr marL="285750" indent="-285750">
              <a:buFont typeface="Arial" panose="020B0604020202020204" pitchFamily="34" charset="0"/>
              <a:buChar char="•"/>
            </a:pPr>
            <a:r>
              <a:rPr lang="en-NZ" dirty="0" smtClean="0"/>
              <a:t>Rising groundwater</a:t>
            </a:r>
          </a:p>
          <a:p>
            <a:pPr marL="285750" indent="-285750">
              <a:buFont typeface="Arial" panose="020B0604020202020204" pitchFamily="34" charset="0"/>
              <a:buChar char="•"/>
            </a:pPr>
            <a:r>
              <a:rPr lang="en-NZ" dirty="0" smtClean="0"/>
              <a:t>Increased evapotranspiration</a:t>
            </a:r>
          </a:p>
          <a:p>
            <a:pPr marL="285750" indent="-285750">
              <a:buFont typeface="Arial" panose="020B0604020202020204" pitchFamily="34" charset="0"/>
              <a:buChar char="•"/>
            </a:pPr>
            <a:r>
              <a:rPr lang="en-NZ" dirty="0" smtClean="0"/>
              <a:t>Plant stress</a:t>
            </a:r>
          </a:p>
          <a:p>
            <a:pPr marL="285750" indent="-285750">
              <a:buFont typeface="Arial" panose="020B0604020202020204" pitchFamily="34" charset="0"/>
              <a:buChar char="•"/>
            </a:pPr>
            <a:r>
              <a:rPr lang="en-NZ" dirty="0" err="1" smtClean="0"/>
              <a:t>Eutrohpication</a:t>
            </a:r>
            <a:endParaRPr lang="en-NZ" dirty="0" smtClean="0"/>
          </a:p>
        </p:txBody>
      </p:sp>
    </p:spTree>
    <p:extLst>
      <p:ext uri="{BB962C8B-B14F-4D97-AF65-F5344CB8AC3E}">
        <p14:creationId xmlns:p14="http://schemas.microsoft.com/office/powerpoint/2010/main" val="2914944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Climate change</a:t>
            </a:r>
            <a:endParaRPr lang="en-NZ" dirty="0"/>
          </a:p>
        </p:txBody>
      </p:sp>
    </p:spTree>
    <p:extLst>
      <p:ext uri="{BB962C8B-B14F-4D97-AF65-F5344CB8AC3E}">
        <p14:creationId xmlns:p14="http://schemas.microsoft.com/office/powerpoint/2010/main" val="3665227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Increased rainfall</a:t>
            </a:r>
            <a:endParaRPr lang="en-NZ" dirty="0"/>
          </a:p>
        </p:txBody>
      </p:sp>
      <p:sp>
        <p:nvSpPr>
          <p:cNvPr id="3" name="Content Placeholder 2"/>
          <p:cNvSpPr>
            <a:spLocks noGrp="1"/>
          </p:cNvSpPr>
          <p:nvPr>
            <p:ph idx="1"/>
          </p:nvPr>
        </p:nvSpPr>
        <p:spPr>
          <a:xfrm>
            <a:off x="523876" y="1825625"/>
            <a:ext cx="5507956" cy="4351338"/>
          </a:xfrm>
        </p:spPr>
        <p:txBody>
          <a:bodyPr>
            <a:normAutofit fontScale="92500"/>
          </a:bodyPr>
          <a:lstStyle/>
          <a:p>
            <a:r>
              <a:rPr lang="en-NZ" b="1" dirty="0"/>
              <a:t>Higher peak flows: </a:t>
            </a:r>
            <a:r>
              <a:rPr lang="en-NZ" dirty="0" smtClean="0"/>
              <a:t>Reduced LOS in general</a:t>
            </a:r>
          </a:p>
          <a:p>
            <a:r>
              <a:rPr lang="en-NZ" dirty="0" smtClean="0"/>
              <a:t>Devices </a:t>
            </a:r>
            <a:r>
              <a:rPr lang="en-NZ" dirty="0"/>
              <a:t>designed for volume control, such as ponds and wetlands may be </a:t>
            </a:r>
            <a:r>
              <a:rPr lang="en-NZ" b="1" dirty="0"/>
              <a:t>unable to accommodate increased runoff volumes </a:t>
            </a:r>
            <a:r>
              <a:rPr lang="en-NZ" dirty="0" smtClean="0"/>
              <a:t>if </a:t>
            </a:r>
            <a:r>
              <a:rPr lang="en-NZ" dirty="0"/>
              <a:t>they do not have the opportunity to drain fully before the next large rainfall event occurs. </a:t>
            </a:r>
            <a:endParaRPr lang="en-NZ" dirty="0" smtClean="0"/>
          </a:p>
          <a:p>
            <a:r>
              <a:rPr lang="en-NZ" b="1" dirty="0" smtClean="0"/>
              <a:t>Device flooding</a:t>
            </a:r>
            <a:r>
              <a:rPr lang="en-NZ" b="1" dirty="0"/>
              <a:t>, scour, and damage </a:t>
            </a:r>
            <a:r>
              <a:rPr lang="en-NZ" dirty="0"/>
              <a:t>to aquatic plants and habitat. </a:t>
            </a:r>
          </a:p>
        </p:txBody>
      </p:sp>
      <p:pic>
        <p:nvPicPr>
          <p:cNvPr id="5" name="Picture 4"/>
          <p:cNvPicPr/>
          <p:nvPr/>
        </p:nvPicPr>
        <p:blipFill>
          <a:blip r:embed="rId3"/>
          <a:stretch>
            <a:fillRect/>
          </a:stretch>
        </p:blipFill>
        <p:spPr>
          <a:xfrm>
            <a:off x="6181992" y="1969051"/>
            <a:ext cx="5731510" cy="3818255"/>
          </a:xfrm>
          <a:prstGeom prst="rect">
            <a:avLst/>
          </a:prstGeom>
        </p:spPr>
      </p:pic>
    </p:spTree>
    <p:extLst>
      <p:ext uri="{BB962C8B-B14F-4D97-AF65-F5344CB8AC3E}">
        <p14:creationId xmlns:p14="http://schemas.microsoft.com/office/powerpoint/2010/main" val="162413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Dry followed by wet</a:t>
            </a:r>
            <a:endParaRPr lang="en-NZ" dirty="0"/>
          </a:p>
        </p:txBody>
      </p:sp>
      <p:sp>
        <p:nvSpPr>
          <p:cNvPr id="3" name="Content Placeholder 2"/>
          <p:cNvSpPr>
            <a:spLocks noGrp="1"/>
          </p:cNvSpPr>
          <p:nvPr>
            <p:ph idx="1"/>
          </p:nvPr>
        </p:nvSpPr>
        <p:spPr>
          <a:xfrm>
            <a:off x="523876" y="1825625"/>
            <a:ext cx="5925050" cy="4351338"/>
          </a:xfrm>
        </p:spPr>
        <p:txBody>
          <a:bodyPr>
            <a:normAutofit fontScale="92500" lnSpcReduction="20000"/>
          </a:bodyPr>
          <a:lstStyle/>
          <a:p>
            <a:r>
              <a:rPr lang="en-NZ" b="1" dirty="0"/>
              <a:t>Increased storm intensity with prolonged dry periods between </a:t>
            </a:r>
            <a:r>
              <a:rPr lang="en-NZ" b="1" dirty="0" smtClean="0"/>
              <a:t>events: </a:t>
            </a:r>
            <a:r>
              <a:rPr lang="en-NZ" dirty="0"/>
              <a:t>will likely </a:t>
            </a:r>
            <a:r>
              <a:rPr lang="en-NZ" dirty="0" smtClean="0"/>
              <a:t>result increased </a:t>
            </a:r>
            <a:r>
              <a:rPr lang="en-NZ" dirty="0"/>
              <a:t>concentrations in first flush flows </a:t>
            </a:r>
          </a:p>
          <a:p>
            <a:r>
              <a:rPr lang="en-NZ" dirty="0" smtClean="0"/>
              <a:t>Reduced efficiency of devices</a:t>
            </a:r>
          </a:p>
          <a:p>
            <a:r>
              <a:rPr lang="en-NZ" dirty="0" smtClean="0"/>
              <a:t>Shorter residence times</a:t>
            </a:r>
            <a:endParaRPr lang="en-NZ" dirty="0"/>
          </a:p>
          <a:p>
            <a:r>
              <a:rPr lang="en-NZ" i="1" dirty="0" smtClean="0"/>
              <a:t>Note: Offline </a:t>
            </a:r>
            <a:r>
              <a:rPr lang="en-NZ" i="1" dirty="0"/>
              <a:t>wetlands and raingardens that have been designed to current best practice can be well suited to respond to short duration high intensity events as the majority of contaminants are delivered in the first stage of rainfall runoff before bypass </a:t>
            </a:r>
            <a:r>
              <a:rPr lang="en-NZ" i="1" dirty="0" smtClean="0"/>
              <a:t>engaged.</a:t>
            </a:r>
            <a:endParaRPr lang="en-NZ"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926" y="1825625"/>
            <a:ext cx="5374036" cy="4029743"/>
          </a:xfrm>
          <a:prstGeom prst="rect">
            <a:avLst/>
          </a:prstGeom>
        </p:spPr>
      </p:pic>
    </p:spTree>
    <p:extLst>
      <p:ext uri="{BB962C8B-B14F-4D97-AF65-F5344CB8AC3E}">
        <p14:creationId xmlns:p14="http://schemas.microsoft.com/office/powerpoint/2010/main" val="1725466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Raingardens</a:t>
            </a:r>
            <a:endParaRPr lang="en-NZ" dirty="0"/>
          </a:p>
        </p:txBody>
      </p:sp>
      <p:sp>
        <p:nvSpPr>
          <p:cNvPr id="3" name="Content Placeholder 2"/>
          <p:cNvSpPr>
            <a:spLocks noGrp="1"/>
          </p:cNvSpPr>
          <p:nvPr>
            <p:ph idx="1"/>
          </p:nvPr>
        </p:nvSpPr>
        <p:spPr>
          <a:xfrm>
            <a:off x="523876" y="1825625"/>
            <a:ext cx="6277977" cy="4351338"/>
          </a:xfrm>
        </p:spPr>
        <p:txBody>
          <a:bodyPr>
            <a:normAutofit fontScale="92500"/>
          </a:bodyPr>
          <a:lstStyle/>
          <a:p>
            <a:r>
              <a:rPr lang="en-NZ" b="1" dirty="0" smtClean="0"/>
              <a:t>Raingardens</a:t>
            </a:r>
            <a:r>
              <a:rPr lang="en-NZ" dirty="0" smtClean="0"/>
              <a:t> </a:t>
            </a:r>
            <a:r>
              <a:rPr lang="en-NZ" dirty="0"/>
              <a:t>operate best when capturing frequent smaller </a:t>
            </a:r>
            <a:r>
              <a:rPr lang="en-NZ" dirty="0" smtClean="0"/>
              <a:t>events.  Less </a:t>
            </a:r>
            <a:r>
              <a:rPr lang="en-NZ" dirty="0"/>
              <a:t>frequent events with higher peak flows may result in reduced level of service for raingardens</a:t>
            </a:r>
          </a:p>
          <a:p>
            <a:r>
              <a:rPr lang="en-NZ" dirty="0" smtClean="0"/>
              <a:t>Raingardens </a:t>
            </a:r>
            <a:r>
              <a:rPr lang="en-NZ" dirty="0"/>
              <a:t>will receive more variation in water volumes, increased water temperatures and increased evaporation as a result of reduced rainfall and higher </a:t>
            </a:r>
            <a:r>
              <a:rPr lang="en-NZ" dirty="0" smtClean="0"/>
              <a:t>temperatures.</a:t>
            </a:r>
          </a:p>
          <a:p>
            <a:r>
              <a:rPr lang="en-NZ" dirty="0" smtClean="0"/>
              <a:t>Effectiveness of plant species may vary as rainfall and temperatures change. </a:t>
            </a:r>
            <a:endParaRPr lang="en-NZ"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9701"/>
          <a:stretch/>
        </p:blipFill>
        <p:spPr>
          <a:xfrm>
            <a:off x="7039728" y="1963654"/>
            <a:ext cx="4719136" cy="3219450"/>
          </a:xfrm>
          <a:prstGeom prst="rect">
            <a:avLst/>
          </a:prstGeom>
        </p:spPr>
      </p:pic>
    </p:spTree>
    <p:extLst>
      <p:ext uri="{BB962C8B-B14F-4D97-AF65-F5344CB8AC3E}">
        <p14:creationId xmlns:p14="http://schemas.microsoft.com/office/powerpoint/2010/main" val="620790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Impacts on wetlands</a:t>
            </a:r>
            <a:endParaRPr lang="en-NZ" dirty="0"/>
          </a:p>
        </p:txBody>
      </p:sp>
      <p:sp>
        <p:nvSpPr>
          <p:cNvPr id="3" name="Content Placeholder 2"/>
          <p:cNvSpPr>
            <a:spLocks noGrp="1"/>
          </p:cNvSpPr>
          <p:nvPr>
            <p:ph idx="1"/>
          </p:nvPr>
        </p:nvSpPr>
        <p:spPr>
          <a:xfrm>
            <a:off x="523876" y="1825625"/>
            <a:ext cx="6374229" cy="4351338"/>
          </a:xfrm>
        </p:spPr>
        <p:txBody>
          <a:bodyPr>
            <a:normAutofit fontScale="92500" lnSpcReduction="20000"/>
          </a:bodyPr>
          <a:lstStyle/>
          <a:p>
            <a:pPr lvl="0"/>
            <a:r>
              <a:rPr lang="en-NZ" dirty="0" smtClean="0"/>
              <a:t>Increased </a:t>
            </a:r>
            <a:r>
              <a:rPr lang="en-NZ" dirty="0"/>
              <a:t>degree of eutrophication and greater frequency of algal blooms </a:t>
            </a:r>
          </a:p>
          <a:p>
            <a:pPr lvl="0"/>
            <a:r>
              <a:rPr lang="en-NZ" dirty="0"/>
              <a:t>A</a:t>
            </a:r>
            <a:r>
              <a:rPr lang="en-NZ" dirty="0" smtClean="0"/>
              <a:t>ltering </a:t>
            </a:r>
            <a:r>
              <a:rPr lang="en-NZ" dirty="0"/>
              <a:t>of lake margin habitats, including wetlands, with either increased or decreased rainfall </a:t>
            </a:r>
          </a:p>
          <a:p>
            <a:pPr lvl="0"/>
            <a:r>
              <a:rPr lang="en-NZ" dirty="0"/>
              <a:t>N</a:t>
            </a:r>
            <a:r>
              <a:rPr lang="en-NZ" dirty="0" smtClean="0"/>
              <a:t>egative </a:t>
            </a:r>
            <a:r>
              <a:rPr lang="en-NZ" dirty="0"/>
              <a:t>impacts on aquatic </a:t>
            </a:r>
            <a:r>
              <a:rPr lang="en-NZ" dirty="0" err="1"/>
              <a:t>macrophytes</a:t>
            </a:r>
            <a:r>
              <a:rPr lang="en-NZ" dirty="0"/>
              <a:t>, particularly native species, if lake levels fall </a:t>
            </a:r>
            <a:endParaRPr lang="en-NZ" dirty="0" smtClean="0"/>
          </a:p>
          <a:p>
            <a:r>
              <a:rPr lang="en-NZ" dirty="0" smtClean="0"/>
              <a:t>Changing </a:t>
            </a:r>
            <a:r>
              <a:rPr lang="en-NZ" dirty="0"/>
              <a:t>plant species as water level fluctuations change </a:t>
            </a:r>
          </a:p>
          <a:p>
            <a:pPr lvl="0"/>
            <a:r>
              <a:rPr lang="en-NZ" dirty="0" smtClean="0"/>
              <a:t>Increased </a:t>
            </a:r>
            <a:r>
              <a:rPr lang="en-NZ" dirty="0"/>
              <a:t>ranges of pest species (</a:t>
            </a:r>
            <a:r>
              <a:rPr lang="en-NZ" dirty="0" err="1"/>
              <a:t>eg</a:t>
            </a:r>
            <a:r>
              <a:rPr lang="en-NZ" dirty="0"/>
              <a:t>, carp), placing even more pressure on aquatic ecosystems</a:t>
            </a:r>
          </a:p>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474" y="1862138"/>
            <a:ext cx="3810000" cy="4314825"/>
          </a:xfrm>
          <a:prstGeom prst="rect">
            <a:avLst/>
          </a:prstGeom>
        </p:spPr>
      </p:pic>
    </p:spTree>
    <p:extLst>
      <p:ext uri="{BB962C8B-B14F-4D97-AF65-F5344CB8AC3E}">
        <p14:creationId xmlns:p14="http://schemas.microsoft.com/office/powerpoint/2010/main" val="1685915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Case Study - </a:t>
            </a:r>
            <a:r>
              <a:rPr lang="en-NZ" dirty="0" err="1" smtClean="0"/>
              <a:t>Whangamarino</a:t>
            </a:r>
            <a:r>
              <a:rPr lang="en-NZ" dirty="0" smtClean="0"/>
              <a:t> </a:t>
            </a:r>
            <a:endParaRPr lang="en-NZ" dirty="0"/>
          </a:p>
        </p:txBody>
      </p:sp>
      <p:pic>
        <p:nvPicPr>
          <p:cNvPr id="4" name="Picture 3" descr="Image result for whangamarino wetla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768" y="1690687"/>
            <a:ext cx="5947272" cy="3955100"/>
          </a:xfrm>
          <a:prstGeom prst="rect">
            <a:avLst/>
          </a:prstGeom>
          <a:noFill/>
          <a:ln>
            <a:noFill/>
          </a:ln>
        </p:spPr>
      </p:pic>
      <p:pic>
        <p:nvPicPr>
          <p:cNvPr id="5" name="Picture 4" descr="G:\RIG\Water_Air_Waste\Freshwater_ecology\operation floodplain\P10409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71917" y="2183700"/>
            <a:ext cx="3955099" cy="2969076"/>
          </a:xfrm>
          <a:prstGeom prst="rect">
            <a:avLst/>
          </a:prstGeom>
          <a:noFill/>
          <a:ln>
            <a:noFill/>
          </a:ln>
        </p:spPr>
      </p:pic>
      <p:sp>
        <p:nvSpPr>
          <p:cNvPr id="6" name="Rectangle 5"/>
          <p:cNvSpPr/>
          <p:nvPr/>
        </p:nvSpPr>
        <p:spPr>
          <a:xfrm>
            <a:off x="533400" y="5645787"/>
            <a:ext cx="8141708" cy="646331"/>
          </a:xfrm>
          <a:prstGeom prst="rect">
            <a:avLst/>
          </a:prstGeom>
        </p:spPr>
        <p:txBody>
          <a:bodyPr wrap="square">
            <a:spAutoFit/>
          </a:bodyPr>
          <a:lstStyle/>
          <a:p>
            <a:pPr>
              <a:spcBef>
                <a:spcPts val="700"/>
              </a:spcBef>
              <a:spcAft>
                <a:spcPts val="700"/>
              </a:spcAft>
            </a:pPr>
            <a:r>
              <a:rPr lang="en-NZ" i="1" dirty="0" err="1">
                <a:latin typeface="Calibri" panose="020F0502020204030204" pitchFamily="34" charset="0"/>
                <a:ea typeface="Times New Roman" panose="02020603050405020304" pitchFamily="18" charset="0"/>
                <a:cs typeface="Arial" panose="020B0604020202020204" pitchFamily="34" charset="0"/>
              </a:rPr>
              <a:t>Whangamarino</a:t>
            </a:r>
            <a:r>
              <a:rPr lang="en-NZ" i="1" dirty="0">
                <a:latin typeface="Calibri" panose="020F0502020204030204" pitchFamily="34" charset="0"/>
                <a:ea typeface="Times New Roman" panose="02020603050405020304" pitchFamily="18" charset="0"/>
                <a:cs typeface="Arial" panose="020B0604020202020204" pitchFamily="34" charset="0"/>
              </a:rPr>
              <a:t> Wetland (left, source: DOC) and nearby fish mortality during 2017 floods (right, source: Andrew </a:t>
            </a:r>
            <a:r>
              <a:rPr lang="en-NZ" i="1" dirty="0" err="1">
                <a:latin typeface="Calibri" panose="020F0502020204030204" pitchFamily="34" charset="0"/>
                <a:ea typeface="Times New Roman" panose="02020603050405020304" pitchFamily="18" charset="0"/>
                <a:cs typeface="Arial" panose="020B0604020202020204" pitchFamily="34" charset="0"/>
              </a:rPr>
              <a:t>Rumsby</a:t>
            </a:r>
            <a:r>
              <a:rPr lang="en-NZ" i="1" dirty="0">
                <a:latin typeface="Calibri" panose="020F0502020204030204" pitchFamily="34" charset="0"/>
                <a:ea typeface="Times New Roman" panose="02020603050405020304" pitchFamily="18" charset="0"/>
                <a:cs typeface="Arial" panose="020B0604020202020204" pitchFamily="34" charset="0"/>
              </a:rPr>
              <a:t>, PDP &amp; Waikato Regional Council)</a:t>
            </a:r>
            <a:endParaRPr lang="en-NZ"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6353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Impacts on wastewater systems</a:t>
            </a:r>
            <a:endParaRPr lang="en-NZ" dirty="0"/>
          </a:p>
        </p:txBody>
      </p:sp>
    </p:spTree>
    <p:extLst>
      <p:ext uri="{BB962C8B-B14F-4D97-AF65-F5344CB8AC3E}">
        <p14:creationId xmlns:p14="http://schemas.microsoft.com/office/powerpoint/2010/main" val="2347848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WW Conveyance</a:t>
            </a:r>
            <a:endParaRPr lang="en-NZ" dirty="0"/>
          </a:p>
        </p:txBody>
      </p:sp>
      <p:pic>
        <p:nvPicPr>
          <p:cNvPr id="4" name="Picture 3"/>
          <p:cNvPicPr>
            <a:picLocks noChangeAspect="1"/>
          </p:cNvPicPr>
          <p:nvPr/>
        </p:nvPicPr>
        <p:blipFill rotWithShape="1">
          <a:blip r:embed="rId2"/>
          <a:srcRect b="5999"/>
          <a:stretch/>
        </p:blipFill>
        <p:spPr>
          <a:xfrm>
            <a:off x="533399" y="1315453"/>
            <a:ext cx="5450305" cy="5026082"/>
          </a:xfrm>
          <a:prstGeom prst="rect">
            <a:avLst/>
          </a:prstGeom>
        </p:spPr>
      </p:pic>
      <p:sp>
        <p:nvSpPr>
          <p:cNvPr id="5" name="TextBox 4"/>
          <p:cNvSpPr txBox="1"/>
          <p:nvPr/>
        </p:nvSpPr>
        <p:spPr>
          <a:xfrm>
            <a:off x="7276097" y="1430788"/>
            <a:ext cx="3240505" cy="2308324"/>
          </a:xfrm>
          <a:prstGeom prst="rect">
            <a:avLst/>
          </a:prstGeom>
          <a:noFill/>
        </p:spPr>
        <p:txBody>
          <a:bodyPr wrap="square" rtlCol="0">
            <a:spAutoFit/>
          </a:bodyPr>
          <a:lstStyle/>
          <a:p>
            <a:pPr marL="285750" indent="-285750">
              <a:buFont typeface="Arial" panose="020B0604020202020204" pitchFamily="34" charset="0"/>
              <a:buChar char="•"/>
            </a:pPr>
            <a:r>
              <a:rPr lang="en-NZ" dirty="0" smtClean="0"/>
              <a:t>Increased incidences of overflows</a:t>
            </a:r>
          </a:p>
          <a:p>
            <a:pPr marL="285750" indent="-285750">
              <a:buFont typeface="Arial" panose="020B0604020202020204" pitchFamily="34" charset="0"/>
              <a:buChar char="•"/>
            </a:pPr>
            <a:r>
              <a:rPr lang="en-NZ" dirty="0" smtClean="0"/>
              <a:t>Blockages within systems due to low flows</a:t>
            </a:r>
          </a:p>
          <a:p>
            <a:pPr marL="285750" indent="-285750">
              <a:buFont typeface="Arial" panose="020B0604020202020204" pitchFamily="34" charset="0"/>
              <a:buChar char="•"/>
            </a:pPr>
            <a:r>
              <a:rPr lang="en-NZ" dirty="0" smtClean="0"/>
              <a:t>Corrosion risk</a:t>
            </a:r>
          </a:p>
          <a:p>
            <a:pPr marL="285750" indent="-285750">
              <a:buFont typeface="Arial" panose="020B0604020202020204" pitchFamily="34" charset="0"/>
              <a:buChar char="•"/>
            </a:pPr>
            <a:r>
              <a:rPr lang="en-NZ" dirty="0" smtClean="0"/>
              <a:t>Flotation of pipes</a:t>
            </a:r>
          </a:p>
          <a:p>
            <a:pPr marL="285750" indent="-285750">
              <a:buFont typeface="Arial" panose="020B0604020202020204" pitchFamily="34" charset="0"/>
              <a:buChar char="•"/>
            </a:pPr>
            <a:r>
              <a:rPr lang="en-NZ" dirty="0" smtClean="0"/>
              <a:t>GW ingress</a:t>
            </a:r>
          </a:p>
          <a:p>
            <a:pPr marL="285750" indent="-285750">
              <a:buFont typeface="Arial" panose="020B0604020202020204" pitchFamily="34" charset="0"/>
              <a:buChar char="•"/>
            </a:pPr>
            <a:r>
              <a:rPr lang="en-NZ" dirty="0" smtClean="0"/>
              <a:t>Infrastructure damage</a:t>
            </a:r>
          </a:p>
        </p:txBody>
      </p:sp>
    </p:spTree>
    <p:extLst>
      <p:ext uri="{BB962C8B-B14F-4D97-AF65-F5344CB8AC3E}">
        <p14:creationId xmlns:p14="http://schemas.microsoft.com/office/powerpoint/2010/main" val="416671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Reduced rainfall and increased temp</a:t>
            </a:r>
            <a:endParaRPr lang="en-NZ" dirty="0"/>
          </a:p>
        </p:txBody>
      </p:sp>
      <p:sp>
        <p:nvSpPr>
          <p:cNvPr id="3" name="Content Placeholder 2"/>
          <p:cNvSpPr>
            <a:spLocks noGrp="1"/>
          </p:cNvSpPr>
          <p:nvPr>
            <p:ph idx="1"/>
          </p:nvPr>
        </p:nvSpPr>
        <p:spPr>
          <a:xfrm>
            <a:off x="523876" y="1825625"/>
            <a:ext cx="6983829" cy="4351338"/>
          </a:xfrm>
        </p:spPr>
        <p:txBody>
          <a:bodyPr>
            <a:normAutofit fontScale="85000" lnSpcReduction="20000"/>
          </a:bodyPr>
          <a:lstStyle/>
          <a:p>
            <a:r>
              <a:rPr lang="en-NZ" dirty="0"/>
              <a:t>L</a:t>
            </a:r>
            <a:r>
              <a:rPr lang="en-NZ" dirty="0" smtClean="0"/>
              <a:t>onger </a:t>
            </a:r>
            <a:r>
              <a:rPr lang="en-NZ" dirty="0"/>
              <a:t>dry spells will increase the likelihood of blockages and related dry weather </a:t>
            </a:r>
            <a:r>
              <a:rPr lang="en-NZ" dirty="0" smtClean="0"/>
              <a:t>overflows. </a:t>
            </a:r>
          </a:p>
          <a:p>
            <a:r>
              <a:rPr lang="en-NZ" dirty="0" smtClean="0"/>
              <a:t>Experienced </a:t>
            </a:r>
            <a:r>
              <a:rPr lang="en-NZ" dirty="0"/>
              <a:t>and studied extensively in places such as Australia, South Africa and California that have experienced prolonged drought </a:t>
            </a:r>
            <a:endParaRPr lang="en-NZ" dirty="0" smtClean="0"/>
          </a:p>
          <a:p>
            <a:r>
              <a:rPr lang="en-NZ" dirty="0" smtClean="0"/>
              <a:t>Prolonged </a:t>
            </a:r>
            <a:r>
              <a:rPr lang="en-NZ" dirty="0"/>
              <a:t>drought can result in water restrictions being put in place and the adoption of sustainable practices such as greywater reuse, low flush toilets. </a:t>
            </a:r>
            <a:endParaRPr lang="en-NZ" dirty="0" smtClean="0"/>
          </a:p>
          <a:p>
            <a:r>
              <a:rPr lang="en-NZ" dirty="0" smtClean="0"/>
              <a:t>This </a:t>
            </a:r>
            <a:r>
              <a:rPr lang="en-NZ" dirty="0"/>
              <a:t>implementation of source management practices decreases wastewater flow. </a:t>
            </a:r>
            <a:endParaRPr lang="en-NZ" dirty="0" smtClean="0"/>
          </a:p>
          <a:p>
            <a:r>
              <a:rPr lang="en-NZ" dirty="0" smtClean="0"/>
              <a:t>This </a:t>
            </a:r>
            <a:r>
              <a:rPr lang="en-NZ" dirty="0"/>
              <a:t>reduction in flow is compounded by the reduction in I&amp;I flows that enter the network from stormwater </a:t>
            </a:r>
            <a:r>
              <a:rPr lang="en-NZ" dirty="0" smtClean="0"/>
              <a:t>sources. </a:t>
            </a:r>
            <a:endParaRPr lang="en-NZ" dirty="0"/>
          </a:p>
        </p:txBody>
      </p:sp>
      <p:pic>
        <p:nvPicPr>
          <p:cNvPr id="5" name="Picture 4"/>
          <p:cNvPicPr/>
          <p:nvPr/>
        </p:nvPicPr>
        <p:blipFill>
          <a:blip r:embed="rId2"/>
          <a:stretch>
            <a:fillRect/>
          </a:stretch>
        </p:blipFill>
        <p:spPr>
          <a:xfrm>
            <a:off x="7507705" y="1825625"/>
            <a:ext cx="4448175" cy="2657475"/>
          </a:xfrm>
          <a:prstGeom prst="rect">
            <a:avLst/>
          </a:prstGeom>
        </p:spPr>
      </p:pic>
    </p:spTree>
    <p:extLst>
      <p:ext uri="{BB962C8B-B14F-4D97-AF65-F5344CB8AC3E}">
        <p14:creationId xmlns:p14="http://schemas.microsoft.com/office/powerpoint/2010/main" val="2781557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LA Case Study (2015)</a:t>
            </a:r>
            <a:endParaRPr lang="en-NZ"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70" y="1266741"/>
            <a:ext cx="9096375" cy="4762500"/>
          </a:xfrm>
          <a:prstGeom prst="rect">
            <a:avLst/>
          </a:prstGeom>
        </p:spPr>
      </p:pic>
    </p:spTree>
    <p:extLst>
      <p:ext uri="{BB962C8B-B14F-4D97-AF65-F5344CB8AC3E}">
        <p14:creationId xmlns:p14="http://schemas.microsoft.com/office/powerpoint/2010/main" val="800197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WW treatment plant impacts</a:t>
            </a:r>
            <a:endParaRPr lang="en-NZ" dirty="0"/>
          </a:p>
        </p:txBody>
      </p:sp>
      <p:pic>
        <p:nvPicPr>
          <p:cNvPr id="7" name="Picture 6"/>
          <p:cNvPicPr>
            <a:picLocks noChangeAspect="1"/>
          </p:cNvPicPr>
          <p:nvPr/>
        </p:nvPicPr>
        <p:blipFill rotWithShape="1">
          <a:blip r:embed="rId2"/>
          <a:srcRect b="7741"/>
          <a:stretch/>
        </p:blipFill>
        <p:spPr>
          <a:xfrm>
            <a:off x="689053" y="1282055"/>
            <a:ext cx="6812635" cy="5088241"/>
          </a:xfrm>
          <a:prstGeom prst="rect">
            <a:avLst/>
          </a:prstGeom>
        </p:spPr>
      </p:pic>
      <p:sp>
        <p:nvSpPr>
          <p:cNvPr id="4" name="TextBox 3"/>
          <p:cNvSpPr txBox="1"/>
          <p:nvPr/>
        </p:nvSpPr>
        <p:spPr>
          <a:xfrm>
            <a:off x="7973429" y="1690688"/>
            <a:ext cx="3240505" cy="3139321"/>
          </a:xfrm>
          <a:prstGeom prst="rect">
            <a:avLst/>
          </a:prstGeom>
          <a:noFill/>
        </p:spPr>
        <p:txBody>
          <a:bodyPr wrap="square" rtlCol="0">
            <a:spAutoFit/>
          </a:bodyPr>
          <a:lstStyle/>
          <a:p>
            <a:pPr marL="285750" indent="-285750">
              <a:buFont typeface="Arial" panose="020B0604020202020204" pitchFamily="34" charset="0"/>
              <a:buChar char="•"/>
            </a:pPr>
            <a:r>
              <a:rPr lang="en-NZ" dirty="0" smtClean="0"/>
              <a:t>Increased inflows</a:t>
            </a:r>
          </a:p>
          <a:p>
            <a:pPr marL="285750" indent="-285750">
              <a:buFont typeface="Arial" panose="020B0604020202020204" pitchFamily="34" charset="0"/>
              <a:buChar char="•"/>
            </a:pPr>
            <a:r>
              <a:rPr lang="en-NZ" dirty="0" smtClean="0"/>
              <a:t>Storm related outages</a:t>
            </a:r>
          </a:p>
          <a:p>
            <a:pPr marL="285750" indent="-285750">
              <a:buFont typeface="Arial" panose="020B0604020202020204" pitchFamily="34" charset="0"/>
              <a:buChar char="•"/>
            </a:pPr>
            <a:r>
              <a:rPr lang="en-NZ" dirty="0" smtClean="0"/>
              <a:t>Increased strength of influent, affecting treatment efficiencies and discharges</a:t>
            </a:r>
          </a:p>
          <a:p>
            <a:pPr marL="285750" indent="-285750">
              <a:buFont typeface="Arial" panose="020B0604020202020204" pitchFamily="34" charset="0"/>
              <a:buChar char="•"/>
            </a:pPr>
            <a:r>
              <a:rPr lang="en-NZ" dirty="0" smtClean="0"/>
              <a:t>Changes to biological processes </a:t>
            </a:r>
          </a:p>
          <a:p>
            <a:pPr marL="285750" indent="-285750">
              <a:buFont typeface="Arial" panose="020B0604020202020204" pitchFamily="34" charset="0"/>
              <a:buChar char="•"/>
            </a:pPr>
            <a:r>
              <a:rPr lang="en-NZ" dirty="0" smtClean="0"/>
              <a:t>Odours</a:t>
            </a:r>
          </a:p>
          <a:p>
            <a:pPr marL="285750" indent="-285750">
              <a:buFont typeface="Arial" panose="020B0604020202020204" pitchFamily="34" charset="0"/>
              <a:buChar char="•"/>
            </a:pPr>
            <a:r>
              <a:rPr lang="en-NZ" dirty="0" smtClean="0"/>
              <a:t>Reduction of assimilative capacity of receiving environments </a:t>
            </a:r>
          </a:p>
        </p:txBody>
      </p:sp>
    </p:spTree>
    <p:extLst>
      <p:ext uri="{BB962C8B-B14F-4D97-AF65-F5344CB8AC3E}">
        <p14:creationId xmlns:p14="http://schemas.microsoft.com/office/powerpoint/2010/main" val="74309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Data</a:t>
            </a:r>
            <a:endParaRPr lang="en-NZ"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976" r="20315" b="6427"/>
          <a:stretch/>
        </p:blipFill>
        <p:spPr>
          <a:xfrm>
            <a:off x="3512636" y="365128"/>
            <a:ext cx="4165135" cy="5799438"/>
          </a:xfrm>
          <a:prstGeom prst="rect">
            <a:avLst/>
          </a:prstGeom>
        </p:spPr>
      </p:pic>
    </p:spTree>
    <p:extLst>
      <p:ext uri="{BB962C8B-B14F-4D97-AF65-F5344CB8AC3E}">
        <p14:creationId xmlns:p14="http://schemas.microsoft.com/office/powerpoint/2010/main" val="247323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Implications</a:t>
            </a:r>
            <a:endParaRPr lang="en-NZ" dirty="0"/>
          </a:p>
        </p:txBody>
      </p:sp>
    </p:spTree>
    <p:extLst>
      <p:ext uri="{BB962C8B-B14F-4D97-AF65-F5344CB8AC3E}">
        <p14:creationId xmlns:p14="http://schemas.microsoft.com/office/powerpoint/2010/main" val="38106895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Implications</a:t>
            </a:r>
            <a:endParaRPr lang="en-NZ" dirty="0"/>
          </a:p>
        </p:txBody>
      </p:sp>
      <p:pic>
        <p:nvPicPr>
          <p:cNvPr id="5" name="Picture 4"/>
          <p:cNvPicPr>
            <a:picLocks noChangeAspect="1"/>
          </p:cNvPicPr>
          <p:nvPr/>
        </p:nvPicPr>
        <p:blipFill rotWithShape="1">
          <a:blip r:embed="rId2"/>
          <a:srcRect l="18906" t="-7674" r="19068" b="58832"/>
          <a:stretch/>
        </p:blipFill>
        <p:spPr>
          <a:xfrm>
            <a:off x="1507958" y="2871537"/>
            <a:ext cx="9512968" cy="705851"/>
          </a:xfrm>
          <a:prstGeom prst="rect">
            <a:avLst/>
          </a:prstGeom>
        </p:spPr>
      </p:pic>
    </p:spTree>
    <p:extLst>
      <p:ext uri="{BB962C8B-B14F-4D97-AF65-F5344CB8AC3E}">
        <p14:creationId xmlns:p14="http://schemas.microsoft.com/office/powerpoint/2010/main" val="168107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Types of implications</a:t>
            </a:r>
            <a:endParaRPr lang="en-NZ" dirty="0"/>
          </a:p>
        </p:txBody>
      </p:sp>
      <p:sp>
        <p:nvSpPr>
          <p:cNvPr id="3" name="Content Placeholder 2"/>
          <p:cNvSpPr>
            <a:spLocks noGrp="1"/>
          </p:cNvSpPr>
          <p:nvPr>
            <p:ph idx="1"/>
          </p:nvPr>
        </p:nvSpPr>
        <p:spPr/>
        <p:txBody>
          <a:bodyPr>
            <a:normAutofit fontScale="92500" lnSpcReduction="20000"/>
          </a:bodyPr>
          <a:lstStyle/>
          <a:p>
            <a:r>
              <a:rPr lang="en-NZ" dirty="0" smtClean="0"/>
              <a:t>Insurance </a:t>
            </a:r>
            <a:r>
              <a:rPr lang="en-NZ" dirty="0"/>
              <a:t>levies rising, or assets become uninsurable</a:t>
            </a:r>
          </a:p>
          <a:p>
            <a:r>
              <a:rPr lang="en-NZ" dirty="0"/>
              <a:t>Increased stranded assets</a:t>
            </a:r>
          </a:p>
          <a:p>
            <a:r>
              <a:rPr lang="en-NZ" dirty="0"/>
              <a:t>Under utilisation of assets </a:t>
            </a:r>
          </a:p>
          <a:p>
            <a:r>
              <a:rPr lang="en-NZ" dirty="0" smtClean="0"/>
              <a:t>Retreat </a:t>
            </a:r>
            <a:r>
              <a:rPr lang="en-NZ" dirty="0"/>
              <a:t>or relocation</a:t>
            </a:r>
          </a:p>
          <a:p>
            <a:r>
              <a:rPr lang="en-NZ" dirty="0"/>
              <a:t>Financial cost of </a:t>
            </a:r>
            <a:r>
              <a:rPr lang="en-NZ" dirty="0" smtClean="0"/>
              <a:t>damage from flooding – residential and business</a:t>
            </a:r>
          </a:p>
          <a:p>
            <a:r>
              <a:rPr lang="en-NZ" dirty="0" smtClean="0"/>
              <a:t>Community, cultural and psycho-social cost of impacts</a:t>
            </a:r>
            <a:endParaRPr lang="en-NZ" dirty="0"/>
          </a:p>
          <a:p>
            <a:r>
              <a:rPr lang="en-NZ" dirty="0"/>
              <a:t>Environmental impact (from damaged infrastructure, increased spills)</a:t>
            </a:r>
          </a:p>
          <a:p>
            <a:r>
              <a:rPr lang="en-NZ" dirty="0" smtClean="0"/>
              <a:t>Overflows </a:t>
            </a:r>
            <a:r>
              <a:rPr lang="en-NZ" dirty="0"/>
              <a:t>impacting on </a:t>
            </a:r>
            <a:r>
              <a:rPr lang="en-NZ" dirty="0" smtClean="0"/>
              <a:t>environment, sites </a:t>
            </a:r>
            <a:r>
              <a:rPr lang="en-NZ" dirty="0"/>
              <a:t>of cultural </a:t>
            </a:r>
            <a:r>
              <a:rPr lang="en-NZ" dirty="0" smtClean="0"/>
              <a:t>significance </a:t>
            </a:r>
            <a:r>
              <a:rPr lang="en-NZ" dirty="0" err="1" smtClean="0"/>
              <a:t>etc</a:t>
            </a:r>
            <a:endParaRPr lang="en-NZ" dirty="0"/>
          </a:p>
          <a:p>
            <a:r>
              <a:rPr lang="en-NZ" dirty="0"/>
              <a:t>Council and expert reputation affected</a:t>
            </a:r>
          </a:p>
          <a:p>
            <a:r>
              <a:rPr lang="en-NZ" dirty="0"/>
              <a:t>Shift towards user pays, water metering and targeted rates</a:t>
            </a:r>
          </a:p>
          <a:p>
            <a:endParaRPr lang="en-NZ" dirty="0"/>
          </a:p>
        </p:txBody>
      </p:sp>
    </p:spTree>
    <p:extLst>
      <p:ext uri="{BB962C8B-B14F-4D97-AF65-F5344CB8AC3E}">
        <p14:creationId xmlns:p14="http://schemas.microsoft.com/office/powerpoint/2010/main" val="2479430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Picture 3"/>
          <p:cNvPicPr/>
          <p:nvPr/>
        </p:nvPicPr>
        <p:blipFill>
          <a:blip r:embed="rId2"/>
          <a:stretch>
            <a:fillRect/>
          </a:stretch>
        </p:blipFill>
        <p:spPr>
          <a:xfrm>
            <a:off x="1273091" y="852237"/>
            <a:ext cx="8715375" cy="5410200"/>
          </a:xfrm>
          <a:prstGeom prst="rect">
            <a:avLst/>
          </a:prstGeom>
        </p:spPr>
      </p:pic>
    </p:spTree>
    <p:extLst>
      <p:ext uri="{BB962C8B-B14F-4D97-AF65-F5344CB8AC3E}">
        <p14:creationId xmlns:p14="http://schemas.microsoft.com/office/powerpoint/2010/main" val="1446286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Picture 3"/>
          <p:cNvPicPr/>
          <p:nvPr/>
        </p:nvPicPr>
        <p:blipFill>
          <a:blip r:embed="rId2"/>
          <a:stretch>
            <a:fillRect/>
          </a:stretch>
        </p:blipFill>
        <p:spPr>
          <a:xfrm>
            <a:off x="533400" y="1510180"/>
            <a:ext cx="10134600" cy="4489567"/>
          </a:xfrm>
          <a:prstGeom prst="rect">
            <a:avLst/>
          </a:prstGeom>
        </p:spPr>
      </p:pic>
    </p:spTree>
    <p:extLst>
      <p:ext uri="{BB962C8B-B14F-4D97-AF65-F5344CB8AC3E}">
        <p14:creationId xmlns:p14="http://schemas.microsoft.com/office/powerpoint/2010/main" val="1428410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Example: Implications </a:t>
            </a:r>
            <a:r>
              <a:rPr lang="en-NZ" dirty="0"/>
              <a:t>arising from water quality deterioration due to increased uncontrolled wastewater discharges</a:t>
            </a:r>
            <a:br>
              <a:rPr lang="en-NZ" dirty="0"/>
            </a:br>
            <a:endParaRPr lang="en-NZ" dirty="0"/>
          </a:p>
        </p:txBody>
      </p:sp>
      <p:sp>
        <p:nvSpPr>
          <p:cNvPr id="3" name="Content Placeholder 2"/>
          <p:cNvSpPr>
            <a:spLocks noGrp="1"/>
          </p:cNvSpPr>
          <p:nvPr>
            <p:ph idx="1"/>
          </p:nvPr>
        </p:nvSpPr>
        <p:spPr>
          <a:xfrm>
            <a:off x="523876" y="1729373"/>
            <a:ext cx="10829924" cy="4351338"/>
          </a:xfrm>
        </p:spPr>
        <p:txBody>
          <a:bodyPr>
            <a:noAutofit/>
          </a:bodyPr>
          <a:lstStyle/>
          <a:p>
            <a:r>
              <a:rPr lang="en-NZ" sz="2000" dirty="0" smtClean="0"/>
              <a:t>Reduced </a:t>
            </a:r>
            <a:r>
              <a:rPr lang="en-NZ" sz="2000" dirty="0"/>
              <a:t>resilience of waterways </a:t>
            </a:r>
            <a:r>
              <a:rPr lang="en-NZ" sz="2000" dirty="0" smtClean="0"/>
              <a:t>and </a:t>
            </a:r>
            <a:r>
              <a:rPr lang="en-NZ" sz="2000" b="1" dirty="0" smtClean="0"/>
              <a:t>environmental / habitat degradation</a:t>
            </a:r>
            <a:endParaRPr lang="en-NZ" sz="2000" b="1" dirty="0"/>
          </a:p>
          <a:p>
            <a:r>
              <a:rPr lang="en-NZ" sz="2000" b="1" dirty="0"/>
              <a:t>R</a:t>
            </a:r>
            <a:r>
              <a:rPr lang="en-NZ" sz="2000" b="1" dirty="0" smtClean="0"/>
              <a:t>educed </a:t>
            </a:r>
            <a:r>
              <a:rPr lang="en-NZ" sz="2000" b="1" dirty="0"/>
              <a:t>mental health for community members </a:t>
            </a:r>
            <a:r>
              <a:rPr lang="en-NZ" sz="2000" dirty="0"/>
              <a:t>and impacting the community as a whole </a:t>
            </a:r>
            <a:endParaRPr lang="en-NZ" sz="2000" dirty="0" smtClean="0"/>
          </a:p>
          <a:p>
            <a:r>
              <a:rPr lang="en-NZ" sz="2000" b="1" dirty="0"/>
              <a:t>L</a:t>
            </a:r>
            <a:r>
              <a:rPr lang="en-NZ" sz="2000" b="1" dirty="0" smtClean="0"/>
              <a:t>oss </a:t>
            </a:r>
            <a:r>
              <a:rPr lang="en-NZ" sz="2000" b="1" dirty="0"/>
              <a:t>of cultural </a:t>
            </a:r>
            <a:r>
              <a:rPr lang="en-NZ" sz="2000" b="1" dirty="0" smtClean="0"/>
              <a:t>identity </a:t>
            </a:r>
            <a:r>
              <a:rPr lang="en-NZ" sz="2000" dirty="0" smtClean="0"/>
              <a:t>– which in </a:t>
            </a:r>
            <a:r>
              <a:rPr lang="en-NZ" sz="2000" dirty="0"/>
              <a:t>turn can lead to a reduction in community cohesion and a reduction in mental health.</a:t>
            </a:r>
            <a:endParaRPr lang="en-NZ" sz="2000" dirty="0" smtClean="0"/>
          </a:p>
          <a:p>
            <a:r>
              <a:rPr lang="en-NZ" sz="2000" dirty="0" smtClean="0"/>
              <a:t>Exposure </a:t>
            </a:r>
            <a:r>
              <a:rPr lang="en-NZ" sz="2000" dirty="0"/>
              <a:t>to poor water quality can lead to an </a:t>
            </a:r>
            <a:r>
              <a:rPr lang="en-NZ" sz="2000" b="1" dirty="0"/>
              <a:t>increased incidence of disease </a:t>
            </a:r>
            <a:r>
              <a:rPr lang="en-NZ" sz="2000" dirty="0"/>
              <a:t>over the short to medium term. </a:t>
            </a:r>
            <a:endParaRPr lang="en-NZ" sz="2000" dirty="0" smtClean="0"/>
          </a:p>
          <a:p>
            <a:r>
              <a:rPr lang="en-NZ" sz="2000" dirty="0" smtClean="0"/>
              <a:t>Reduced </a:t>
            </a:r>
            <a:r>
              <a:rPr lang="en-NZ" sz="2000" dirty="0"/>
              <a:t>amenity of waterways can disrupt place-based activities in the community, which can lead </a:t>
            </a:r>
            <a:r>
              <a:rPr lang="en-NZ" sz="2000" b="1" dirty="0"/>
              <a:t>to </a:t>
            </a:r>
            <a:r>
              <a:rPr lang="en-NZ" sz="2000" b="1" i="1" dirty="0" err="1"/>
              <a:t>solastalgia</a:t>
            </a:r>
            <a:r>
              <a:rPr lang="en-NZ" sz="2000" b="1" dirty="0"/>
              <a:t>, or a loss of sense of </a:t>
            </a:r>
            <a:r>
              <a:rPr lang="en-NZ" sz="2000" b="1" dirty="0" smtClean="0"/>
              <a:t>place</a:t>
            </a:r>
          </a:p>
          <a:p>
            <a:r>
              <a:rPr lang="en-NZ" sz="2000" b="1" dirty="0"/>
              <a:t>Increased preventative maintenance and water quality management costs </a:t>
            </a:r>
            <a:r>
              <a:rPr lang="en-NZ" sz="2000" dirty="0"/>
              <a:t>are likely to be incurred </a:t>
            </a:r>
            <a:r>
              <a:rPr lang="en-NZ" sz="2000" dirty="0" smtClean="0"/>
              <a:t>as </a:t>
            </a:r>
            <a:r>
              <a:rPr lang="en-NZ" sz="2000" dirty="0"/>
              <a:t>a response to water quality deterioration. These costs may be passed on to the community through rates and taxes, all of which may contribute to a loss of service provider reputation. </a:t>
            </a:r>
            <a:endParaRPr lang="en-NZ" sz="2000" dirty="0" smtClean="0"/>
          </a:p>
          <a:p>
            <a:r>
              <a:rPr lang="en-NZ" sz="2000" dirty="0" smtClean="0"/>
              <a:t>Water </a:t>
            </a:r>
            <a:r>
              <a:rPr lang="en-NZ" sz="2000" dirty="0"/>
              <a:t>quality deterioration is also likely to result in a </a:t>
            </a:r>
            <a:r>
              <a:rPr lang="en-NZ" sz="2000" b="1" dirty="0"/>
              <a:t>loss of tourism, resulting in medium and long term economic impact.</a:t>
            </a:r>
          </a:p>
          <a:p>
            <a:endParaRPr lang="en-NZ" sz="2000" dirty="0" smtClean="0"/>
          </a:p>
          <a:p>
            <a:endParaRPr lang="en-NZ" sz="2000" dirty="0"/>
          </a:p>
        </p:txBody>
      </p:sp>
    </p:spTree>
    <p:extLst>
      <p:ext uri="{BB962C8B-B14F-4D97-AF65-F5344CB8AC3E}">
        <p14:creationId xmlns:p14="http://schemas.microsoft.com/office/powerpoint/2010/main" val="423623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Regional analysis</a:t>
            </a:r>
            <a:endParaRPr lang="en-NZ" dirty="0"/>
          </a:p>
        </p:txBody>
      </p:sp>
    </p:spTree>
    <p:extLst>
      <p:ext uri="{BB962C8B-B14F-4D97-AF65-F5344CB8AC3E}">
        <p14:creationId xmlns:p14="http://schemas.microsoft.com/office/powerpoint/2010/main" val="35229110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Regional Analysis</a:t>
            </a:r>
            <a:endParaRPr lang="en-NZ" dirty="0"/>
          </a:p>
        </p:txBody>
      </p:sp>
      <p:sp>
        <p:nvSpPr>
          <p:cNvPr id="3" name="Content Placeholder 2"/>
          <p:cNvSpPr>
            <a:spLocks noGrp="1"/>
          </p:cNvSpPr>
          <p:nvPr>
            <p:ph idx="1"/>
          </p:nvPr>
        </p:nvSpPr>
        <p:spPr>
          <a:xfrm>
            <a:off x="75304" y="1506071"/>
            <a:ext cx="5830644" cy="4670892"/>
          </a:xfrm>
        </p:spPr>
        <p:txBody>
          <a:bodyPr>
            <a:normAutofit/>
          </a:bodyPr>
          <a:lstStyle/>
          <a:p>
            <a:r>
              <a:rPr lang="en-NZ" dirty="0" smtClean="0"/>
              <a:t>How might these impacts unfold around NZ?</a:t>
            </a:r>
          </a:p>
          <a:p>
            <a:r>
              <a:rPr lang="en-NZ" dirty="0" smtClean="0"/>
              <a:t>What </a:t>
            </a:r>
            <a:r>
              <a:rPr lang="en-NZ" dirty="0"/>
              <a:t>type of OTHER factors may lead to lesser or greater impacts – </a:t>
            </a:r>
            <a:r>
              <a:rPr lang="en-NZ" dirty="0" err="1"/>
              <a:t>eg</a:t>
            </a:r>
            <a:r>
              <a:rPr lang="en-NZ" dirty="0"/>
              <a:t> demographics, socio-economic factors, infrastructure characteristics (old systems), physical situation (adjacent to rivers, </a:t>
            </a:r>
            <a:r>
              <a:rPr lang="en-NZ" dirty="0" smtClean="0"/>
              <a:t>coastal, </a:t>
            </a:r>
            <a:r>
              <a:rPr lang="en-NZ" dirty="0"/>
              <a:t>floodplains, groundwater issues, </a:t>
            </a:r>
            <a:r>
              <a:rPr lang="en-NZ" dirty="0" smtClean="0"/>
              <a:t>droughts </a:t>
            </a:r>
            <a:r>
              <a:rPr lang="en-NZ" dirty="0"/>
              <a:t>followed by high rainfall)</a:t>
            </a:r>
          </a:p>
          <a:p>
            <a:endParaRPr lang="en-NZ" dirty="0"/>
          </a:p>
        </p:txBody>
      </p:sp>
      <p:pic>
        <p:nvPicPr>
          <p:cNvPr id="4" name="Picture 3"/>
          <p:cNvPicPr>
            <a:picLocks noChangeAspect="1"/>
          </p:cNvPicPr>
          <p:nvPr/>
        </p:nvPicPr>
        <p:blipFill>
          <a:blip r:embed="rId3"/>
          <a:stretch>
            <a:fillRect/>
          </a:stretch>
        </p:blipFill>
        <p:spPr>
          <a:xfrm>
            <a:off x="5816080" y="75304"/>
            <a:ext cx="6279447" cy="6320117"/>
          </a:xfrm>
          <a:prstGeom prst="rect">
            <a:avLst/>
          </a:prstGeom>
        </p:spPr>
      </p:pic>
    </p:spTree>
    <p:extLst>
      <p:ext uri="{BB962C8B-B14F-4D97-AF65-F5344CB8AC3E}">
        <p14:creationId xmlns:p14="http://schemas.microsoft.com/office/powerpoint/2010/main" val="41858525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Factors that may increase risk</a:t>
            </a:r>
            <a:endParaRPr lang="en-NZ" dirty="0"/>
          </a:p>
        </p:txBody>
      </p:sp>
      <p:sp>
        <p:nvSpPr>
          <p:cNvPr id="3" name="Content Placeholder 2"/>
          <p:cNvSpPr>
            <a:spLocks noGrp="1"/>
          </p:cNvSpPr>
          <p:nvPr>
            <p:ph idx="1"/>
          </p:nvPr>
        </p:nvSpPr>
        <p:spPr/>
        <p:txBody>
          <a:bodyPr>
            <a:normAutofit fontScale="92500"/>
          </a:bodyPr>
          <a:lstStyle/>
          <a:p>
            <a:pPr lvl="0"/>
            <a:r>
              <a:rPr lang="en-NZ" dirty="0"/>
              <a:t>Communities that rely on pumped stormwater systems</a:t>
            </a:r>
          </a:p>
          <a:p>
            <a:pPr lvl="0"/>
            <a:r>
              <a:rPr lang="en-NZ" dirty="0"/>
              <a:t>Communities with environmentally compromised waterways</a:t>
            </a:r>
          </a:p>
          <a:p>
            <a:pPr lvl="0"/>
            <a:r>
              <a:rPr lang="en-NZ" dirty="0"/>
              <a:t>Communities that are protected by levees/</a:t>
            </a:r>
            <a:r>
              <a:rPr lang="en-NZ" dirty="0" err="1"/>
              <a:t>stopbanks</a:t>
            </a:r>
            <a:endParaRPr lang="en-NZ" dirty="0"/>
          </a:p>
          <a:p>
            <a:pPr lvl="0"/>
            <a:r>
              <a:rPr lang="en-NZ" dirty="0"/>
              <a:t>Focus on increased rainfall, areas of NZ that will be wetter e.g. West Coast </a:t>
            </a:r>
          </a:p>
          <a:p>
            <a:pPr lvl="0"/>
            <a:r>
              <a:rPr lang="en-NZ" dirty="0"/>
              <a:t>Communities with low-lying coastal wastewater treatment plants</a:t>
            </a:r>
          </a:p>
          <a:p>
            <a:pPr lvl="0"/>
            <a:r>
              <a:rPr lang="en-NZ" dirty="0"/>
              <a:t>Communities with WWTP which discharge to rivers</a:t>
            </a:r>
          </a:p>
          <a:p>
            <a:pPr lvl="0"/>
            <a:r>
              <a:rPr lang="en-NZ" dirty="0"/>
              <a:t>Communities with low-lying areas prone to flooding</a:t>
            </a:r>
          </a:p>
          <a:p>
            <a:pPr lvl="0"/>
            <a:r>
              <a:rPr lang="en-NZ" dirty="0"/>
              <a:t>Other factors that may mean they may have specific vulnerabilities. E.g. socio-economic</a:t>
            </a:r>
          </a:p>
          <a:p>
            <a:endParaRPr lang="en-NZ" dirty="0"/>
          </a:p>
        </p:txBody>
      </p:sp>
    </p:spTree>
    <p:extLst>
      <p:ext uri="{BB962C8B-B14F-4D97-AF65-F5344CB8AC3E}">
        <p14:creationId xmlns:p14="http://schemas.microsoft.com/office/powerpoint/2010/main" val="1734996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10242" name="Picture 2" descr="Total Length of Pi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53" y="1027906"/>
            <a:ext cx="8850479" cy="519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357374" y="5584749"/>
            <a:ext cx="1417952" cy="369332"/>
          </a:xfrm>
          <a:prstGeom prst="rect">
            <a:avLst/>
          </a:prstGeom>
          <a:noFill/>
        </p:spPr>
        <p:txBody>
          <a:bodyPr wrap="none" rtlCol="0">
            <a:spAutoFit/>
          </a:bodyPr>
          <a:lstStyle/>
          <a:p>
            <a:r>
              <a:rPr lang="en-NZ" i="1" dirty="0" smtClean="0"/>
              <a:t>Source: LGNZ</a:t>
            </a:r>
            <a:endParaRPr lang="en-NZ" i="1" dirty="0"/>
          </a:p>
        </p:txBody>
      </p:sp>
    </p:spTree>
    <p:extLst>
      <p:ext uri="{BB962C8B-B14F-4D97-AF65-F5344CB8AC3E}">
        <p14:creationId xmlns:p14="http://schemas.microsoft.com/office/powerpoint/2010/main" val="1288885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00" y="492369"/>
            <a:ext cx="8230747" cy="5662246"/>
          </a:xfrm>
          <a:prstGeom prst="rect">
            <a:avLst/>
          </a:prstGeom>
        </p:spPr>
      </p:pic>
      <p:sp>
        <p:nvSpPr>
          <p:cNvPr id="7" name="TextBox 6"/>
          <p:cNvSpPr txBox="1"/>
          <p:nvPr/>
        </p:nvSpPr>
        <p:spPr>
          <a:xfrm>
            <a:off x="9982200" y="6219398"/>
            <a:ext cx="2127250" cy="246221"/>
          </a:xfrm>
          <a:prstGeom prst="rect">
            <a:avLst/>
          </a:prstGeom>
          <a:noFill/>
        </p:spPr>
        <p:txBody>
          <a:bodyPr wrap="square" rtlCol="0">
            <a:spAutoFit/>
          </a:bodyPr>
          <a:lstStyle/>
          <a:p>
            <a:pPr algn="r"/>
            <a:r>
              <a:rPr lang="en-NZ" sz="1000" i="1" dirty="0" smtClean="0">
                <a:solidFill>
                  <a:prstClr val="black"/>
                </a:solidFill>
              </a:rPr>
              <a:t>Source: Fuss et al, 2014</a:t>
            </a:r>
            <a:endParaRPr lang="en-NZ" sz="1000" i="1" dirty="0">
              <a:solidFill>
                <a:prstClr val="black"/>
              </a:solidFill>
            </a:endParaRPr>
          </a:p>
        </p:txBody>
      </p:sp>
    </p:spTree>
    <p:extLst>
      <p:ext uri="{BB962C8B-B14F-4D97-AF65-F5344CB8AC3E}">
        <p14:creationId xmlns:p14="http://schemas.microsoft.com/office/powerpoint/2010/main" val="96691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Communities behind </a:t>
            </a:r>
            <a:r>
              <a:rPr lang="en-NZ" dirty="0" err="1" smtClean="0"/>
              <a:t>stopbanks</a:t>
            </a:r>
            <a:r>
              <a:rPr lang="en-NZ" dirty="0" smtClean="0"/>
              <a:t>, and expected to get wetter</a:t>
            </a:r>
            <a:endParaRPr lang="en-NZ" dirty="0"/>
          </a:p>
        </p:txBody>
      </p:sp>
      <p:graphicFrame>
        <p:nvGraphicFramePr>
          <p:cNvPr id="4" name="Table 3"/>
          <p:cNvGraphicFramePr>
            <a:graphicFrameLocks noGrp="1"/>
          </p:cNvGraphicFramePr>
          <p:nvPr>
            <p:extLst>
              <p:ext uri="{D42A27DB-BD31-4B8C-83A1-F6EECF244321}">
                <p14:modId xmlns:p14="http://schemas.microsoft.com/office/powerpoint/2010/main" val="2473649502"/>
              </p:ext>
            </p:extLst>
          </p:nvPr>
        </p:nvGraphicFramePr>
        <p:xfrm>
          <a:off x="650875" y="2083246"/>
          <a:ext cx="8128000" cy="374904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NZ" dirty="0" smtClean="0"/>
                        <a:t>Regions with townships behind</a:t>
                      </a:r>
                      <a:r>
                        <a:rPr lang="en-NZ" baseline="0" dirty="0" smtClean="0"/>
                        <a:t> </a:t>
                      </a:r>
                      <a:r>
                        <a:rPr lang="en-NZ" baseline="0" dirty="0" err="1" smtClean="0"/>
                        <a:t>stopbanks</a:t>
                      </a:r>
                      <a:endParaRPr lang="en-NZ" dirty="0"/>
                    </a:p>
                  </a:txBody>
                  <a:tcPr/>
                </a:tc>
                <a:tc>
                  <a:txBody>
                    <a:bodyPr/>
                    <a:lstStyle/>
                    <a:p>
                      <a:r>
                        <a:rPr lang="en-NZ" dirty="0" smtClean="0"/>
                        <a:t>Areas relying</a:t>
                      </a:r>
                      <a:r>
                        <a:rPr lang="en-NZ" baseline="0" dirty="0" smtClean="0"/>
                        <a:t> on pumped </a:t>
                      </a:r>
                      <a:r>
                        <a:rPr lang="en-NZ" baseline="0" dirty="0" err="1" smtClean="0"/>
                        <a:t>sw</a:t>
                      </a:r>
                      <a:r>
                        <a:rPr lang="en-NZ" baseline="0" dirty="0" smtClean="0"/>
                        <a:t> systems</a:t>
                      </a:r>
                      <a:endParaRPr lang="en-NZ" dirty="0"/>
                    </a:p>
                  </a:txBody>
                  <a:tcPr/>
                </a:tc>
              </a:tr>
              <a:tr h="370840">
                <a:tc>
                  <a:txBody>
                    <a:bodyPr/>
                    <a:lstStyle/>
                    <a:p>
                      <a:r>
                        <a:rPr lang="en-NZ" dirty="0" smtClean="0"/>
                        <a:t>Hauraki plains</a:t>
                      </a:r>
                    </a:p>
                    <a:p>
                      <a:r>
                        <a:rPr lang="en-NZ" dirty="0" smtClean="0"/>
                        <a:t>Lower Waikato </a:t>
                      </a:r>
                    </a:p>
                    <a:p>
                      <a:r>
                        <a:rPr lang="en-NZ" dirty="0" err="1" smtClean="0"/>
                        <a:t>Manawatu</a:t>
                      </a:r>
                      <a:r>
                        <a:rPr lang="en-NZ" dirty="0" smtClean="0"/>
                        <a:t> -</a:t>
                      </a:r>
                      <a:r>
                        <a:rPr lang="en-NZ" baseline="0" dirty="0" smtClean="0"/>
                        <a:t> Wanganui</a:t>
                      </a:r>
                      <a:endParaRPr lang="en-NZ" dirty="0" smtClean="0"/>
                    </a:p>
                    <a:p>
                      <a:r>
                        <a:rPr lang="en-NZ" dirty="0" smtClean="0"/>
                        <a:t>Lower Hutt</a:t>
                      </a:r>
                    </a:p>
                    <a:p>
                      <a:r>
                        <a:rPr lang="en-NZ" dirty="0" err="1" smtClean="0"/>
                        <a:t>Wairarapa</a:t>
                      </a:r>
                      <a:endParaRPr lang="en-NZ" dirty="0" smtClean="0"/>
                    </a:p>
                    <a:p>
                      <a:r>
                        <a:rPr lang="en-NZ" dirty="0" smtClean="0"/>
                        <a:t>Canterbury</a:t>
                      </a:r>
                    </a:p>
                    <a:p>
                      <a:r>
                        <a:rPr lang="en-NZ" dirty="0" smtClean="0"/>
                        <a:t>Otago</a:t>
                      </a:r>
                    </a:p>
                    <a:p>
                      <a:r>
                        <a:rPr lang="en-NZ" dirty="0" smtClean="0"/>
                        <a:t>Southland </a:t>
                      </a:r>
                    </a:p>
                    <a:p>
                      <a:r>
                        <a:rPr lang="en-NZ" dirty="0" smtClean="0"/>
                        <a:t>Tasman </a:t>
                      </a:r>
                    </a:p>
                    <a:p>
                      <a:r>
                        <a:rPr lang="en-NZ" dirty="0" smtClean="0"/>
                        <a:t>West Coast </a:t>
                      </a:r>
                    </a:p>
                    <a:p>
                      <a:endParaRPr lang="en-NZ" dirty="0"/>
                    </a:p>
                  </a:txBody>
                  <a:tcPr/>
                </a:tc>
                <a:tc>
                  <a:txBody>
                    <a:bodyPr/>
                    <a:lstStyle/>
                    <a:p>
                      <a:pPr lvl="0"/>
                      <a:r>
                        <a:rPr lang="en-NZ" sz="1800" kern="1200" dirty="0" smtClean="0">
                          <a:solidFill>
                            <a:schemeClr val="dk1"/>
                          </a:solidFill>
                          <a:effectLst/>
                          <a:latin typeface="+mn-lt"/>
                          <a:ea typeface="+mn-ea"/>
                          <a:cs typeface="+mn-cs"/>
                        </a:rPr>
                        <a:t>Thames/Hauraki Plains</a:t>
                      </a:r>
                    </a:p>
                    <a:p>
                      <a:pPr lvl="0"/>
                      <a:r>
                        <a:rPr lang="en-NZ" sz="1800" kern="1200" dirty="0" smtClean="0">
                          <a:solidFill>
                            <a:schemeClr val="dk1"/>
                          </a:solidFill>
                          <a:effectLst/>
                          <a:latin typeface="+mn-lt"/>
                          <a:ea typeface="+mn-ea"/>
                          <a:cs typeface="+mn-cs"/>
                        </a:rPr>
                        <a:t>Southland Otago (west </a:t>
                      </a:r>
                      <a:r>
                        <a:rPr lang="en-NZ" sz="1800" kern="1200" dirty="0" err="1" smtClean="0">
                          <a:solidFill>
                            <a:schemeClr val="dk1"/>
                          </a:solidFill>
                          <a:effectLst/>
                          <a:latin typeface="+mn-lt"/>
                          <a:ea typeface="+mn-ea"/>
                          <a:cs typeface="+mn-cs"/>
                        </a:rPr>
                        <a:t>Taieri</a:t>
                      </a:r>
                      <a:r>
                        <a:rPr lang="en-NZ" sz="1800" kern="1200" dirty="0" smtClean="0">
                          <a:solidFill>
                            <a:schemeClr val="dk1"/>
                          </a:solidFill>
                          <a:effectLst/>
                          <a:latin typeface="+mn-lt"/>
                          <a:ea typeface="+mn-ea"/>
                          <a:cs typeface="+mn-cs"/>
                        </a:rPr>
                        <a:t>)</a:t>
                      </a:r>
                    </a:p>
                    <a:p>
                      <a:pPr lvl="0"/>
                      <a:r>
                        <a:rPr lang="en-NZ" sz="1800" kern="1200" dirty="0" smtClean="0">
                          <a:solidFill>
                            <a:schemeClr val="dk1"/>
                          </a:solidFill>
                          <a:effectLst/>
                          <a:latin typeface="+mn-lt"/>
                          <a:ea typeface="+mn-ea"/>
                          <a:cs typeface="+mn-cs"/>
                        </a:rPr>
                        <a:t>South Dunedin</a:t>
                      </a:r>
                    </a:p>
                    <a:p>
                      <a:pPr lvl="0"/>
                      <a:r>
                        <a:rPr lang="en-NZ" sz="1800" kern="1200" dirty="0" smtClean="0">
                          <a:solidFill>
                            <a:schemeClr val="dk1"/>
                          </a:solidFill>
                          <a:effectLst/>
                          <a:latin typeface="+mn-lt"/>
                          <a:ea typeface="+mn-ea"/>
                          <a:cs typeface="+mn-cs"/>
                        </a:rPr>
                        <a:t>Tauranga (</a:t>
                      </a:r>
                      <a:r>
                        <a:rPr lang="en-NZ" sz="1800" kern="1200" dirty="0" err="1" smtClean="0">
                          <a:solidFill>
                            <a:schemeClr val="dk1"/>
                          </a:solidFill>
                          <a:effectLst/>
                          <a:latin typeface="+mn-lt"/>
                          <a:ea typeface="+mn-ea"/>
                          <a:cs typeface="+mn-cs"/>
                        </a:rPr>
                        <a:t>Papamoa</a:t>
                      </a:r>
                      <a:r>
                        <a:rPr lang="en-NZ" sz="1800" kern="1200" dirty="0" smtClean="0">
                          <a:solidFill>
                            <a:schemeClr val="dk1"/>
                          </a:solidFill>
                          <a:effectLst/>
                          <a:latin typeface="+mn-lt"/>
                          <a:ea typeface="+mn-ea"/>
                          <a:cs typeface="+mn-cs"/>
                        </a:rPr>
                        <a:t>)</a:t>
                      </a:r>
                    </a:p>
                    <a:p>
                      <a:pPr lvl="0"/>
                      <a:r>
                        <a:rPr lang="en-NZ" sz="1800" kern="1200" dirty="0" smtClean="0">
                          <a:solidFill>
                            <a:schemeClr val="dk1"/>
                          </a:solidFill>
                          <a:effectLst/>
                          <a:latin typeface="+mn-lt"/>
                          <a:ea typeface="+mn-ea"/>
                          <a:cs typeface="+mn-cs"/>
                        </a:rPr>
                        <a:t>Blenheim</a:t>
                      </a:r>
                    </a:p>
                    <a:p>
                      <a:pPr lvl="0"/>
                      <a:r>
                        <a:rPr lang="en-NZ" sz="1800" kern="1200" dirty="0" err="1" smtClean="0">
                          <a:solidFill>
                            <a:schemeClr val="dk1"/>
                          </a:solidFill>
                          <a:effectLst/>
                          <a:latin typeface="+mn-lt"/>
                          <a:ea typeface="+mn-ea"/>
                          <a:cs typeface="+mn-cs"/>
                        </a:rPr>
                        <a:t>Whakatane</a:t>
                      </a:r>
                      <a:endParaRPr lang="en-NZ" sz="1800" kern="1200" dirty="0" smtClean="0">
                        <a:solidFill>
                          <a:schemeClr val="dk1"/>
                        </a:solidFill>
                        <a:effectLst/>
                        <a:latin typeface="+mn-lt"/>
                        <a:ea typeface="+mn-ea"/>
                        <a:cs typeface="+mn-cs"/>
                      </a:endParaRPr>
                    </a:p>
                    <a:p>
                      <a:pPr lvl="0"/>
                      <a:r>
                        <a:rPr lang="en-NZ" sz="1800" kern="1200" dirty="0" smtClean="0">
                          <a:solidFill>
                            <a:schemeClr val="dk1"/>
                          </a:solidFill>
                          <a:effectLst/>
                          <a:latin typeface="+mn-lt"/>
                          <a:ea typeface="+mn-ea"/>
                          <a:cs typeface="+mn-cs"/>
                        </a:rPr>
                        <a:t>Palmerston North</a:t>
                      </a:r>
                    </a:p>
                    <a:p>
                      <a:pPr lvl="0"/>
                      <a:r>
                        <a:rPr lang="en-NZ" sz="1800" kern="1200" dirty="0" smtClean="0">
                          <a:solidFill>
                            <a:schemeClr val="dk1"/>
                          </a:solidFill>
                          <a:effectLst/>
                          <a:latin typeface="+mn-lt"/>
                          <a:ea typeface="+mn-ea"/>
                          <a:cs typeface="+mn-cs"/>
                        </a:rPr>
                        <a:t>Christchurch</a:t>
                      </a:r>
                    </a:p>
                    <a:p>
                      <a:endParaRPr lang="en-NZ" dirty="0"/>
                    </a:p>
                  </a:txBody>
                  <a:tcPr/>
                </a:tc>
              </a:tr>
            </a:tbl>
          </a:graphicData>
        </a:graphic>
      </p:graphicFrame>
    </p:spTree>
    <p:extLst>
      <p:ext uri="{BB962C8B-B14F-4D97-AF65-F5344CB8AC3E}">
        <p14:creationId xmlns:p14="http://schemas.microsoft.com/office/powerpoint/2010/main" val="3376168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WW treatment plant</a:t>
            </a:r>
            <a:br>
              <a:rPr lang="en-NZ" dirty="0" smtClean="0"/>
            </a:br>
            <a:r>
              <a:rPr lang="en-NZ" dirty="0" smtClean="0"/>
              <a:t>discharges</a:t>
            </a:r>
            <a:endParaRPr lang="en-NZ" dirty="0"/>
          </a:p>
        </p:txBody>
      </p:sp>
      <p:pic>
        <p:nvPicPr>
          <p:cNvPr id="4" name="Picture 3"/>
          <p:cNvPicPr/>
          <p:nvPr/>
        </p:nvPicPr>
        <p:blipFill>
          <a:blip r:embed="rId2"/>
          <a:stretch>
            <a:fillRect/>
          </a:stretch>
        </p:blipFill>
        <p:spPr>
          <a:xfrm>
            <a:off x="4764505" y="365125"/>
            <a:ext cx="4367078" cy="6040437"/>
          </a:xfrm>
          <a:prstGeom prst="rect">
            <a:avLst/>
          </a:prstGeom>
        </p:spPr>
      </p:pic>
    </p:spTree>
    <p:extLst>
      <p:ext uri="{BB962C8B-B14F-4D97-AF65-F5344CB8AC3E}">
        <p14:creationId xmlns:p14="http://schemas.microsoft.com/office/powerpoint/2010/main" val="475641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Summary and next steps</a:t>
            </a:r>
            <a:endParaRPr lang="en-NZ" dirty="0"/>
          </a:p>
        </p:txBody>
      </p:sp>
    </p:spTree>
    <p:extLst>
      <p:ext uri="{BB962C8B-B14F-4D97-AF65-F5344CB8AC3E}">
        <p14:creationId xmlns:p14="http://schemas.microsoft.com/office/powerpoint/2010/main" val="23338146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Confluence of issues</a:t>
            </a:r>
            <a:endParaRPr lang="en-NZ" dirty="0"/>
          </a:p>
        </p:txBody>
      </p:sp>
      <p:graphicFrame>
        <p:nvGraphicFramePr>
          <p:cNvPr id="4" name="Diagram 3"/>
          <p:cNvGraphicFramePr/>
          <p:nvPr>
            <p:extLst>
              <p:ext uri="{D42A27DB-BD31-4B8C-83A1-F6EECF244321}">
                <p14:modId xmlns:p14="http://schemas.microsoft.com/office/powerpoint/2010/main" val="3513517748"/>
              </p:ext>
            </p:extLst>
          </p:nvPr>
        </p:nvGraphicFramePr>
        <p:xfrm>
          <a:off x="2197769" y="1046956"/>
          <a:ext cx="8261684"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426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Guiding principles</a:t>
            </a:r>
            <a:endParaRPr lang="en-NZ" dirty="0"/>
          </a:p>
        </p:txBody>
      </p:sp>
      <p:sp>
        <p:nvSpPr>
          <p:cNvPr id="3" name="Content Placeholder 2"/>
          <p:cNvSpPr>
            <a:spLocks noGrp="1"/>
          </p:cNvSpPr>
          <p:nvPr>
            <p:ph idx="1"/>
          </p:nvPr>
        </p:nvSpPr>
        <p:spPr/>
        <p:txBody>
          <a:bodyPr>
            <a:normAutofit fontScale="85000" lnSpcReduction="20000"/>
          </a:bodyPr>
          <a:lstStyle/>
          <a:p>
            <a:r>
              <a:rPr lang="en-NZ" b="1" dirty="0"/>
              <a:t>Leadership</a:t>
            </a:r>
            <a:r>
              <a:rPr lang="en-NZ" dirty="0"/>
              <a:t> and governance: In relation to appropriate levels of service for communities, identification and management of critical assets (based on risk), and prioritisation to those most vulnerable.</a:t>
            </a:r>
          </a:p>
          <a:p>
            <a:r>
              <a:rPr lang="en-NZ" b="1" dirty="0"/>
              <a:t>Data management, monitoring and </a:t>
            </a:r>
            <a:r>
              <a:rPr lang="en-NZ" b="1" dirty="0" smtClean="0"/>
              <a:t>review:</a:t>
            </a:r>
            <a:r>
              <a:rPr lang="en-NZ" dirty="0"/>
              <a:t> </a:t>
            </a:r>
            <a:r>
              <a:rPr lang="en-NZ" dirty="0" smtClean="0"/>
              <a:t>Comprehensive</a:t>
            </a:r>
            <a:r>
              <a:rPr lang="en-NZ" dirty="0"/>
              <a:t>, ongoing data capture for all </a:t>
            </a:r>
            <a:r>
              <a:rPr lang="en-NZ" dirty="0" err="1"/>
              <a:t>env</a:t>
            </a:r>
            <a:r>
              <a:rPr lang="en-NZ" dirty="0"/>
              <a:t> and infrastructure attributes – to enable good decisions </a:t>
            </a:r>
          </a:p>
          <a:p>
            <a:r>
              <a:rPr lang="en-NZ" b="1" dirty="0"/>
              <a:t>Technical approaches to design, asset and risk management: </a:t>
            </a:r>
            <a:r>
              <a:rPr lang="en-NZ" dirty="0"/>
              <a:t>Climate </a:t>
            </a:r>
            <a:r>
              <a:rPr lang="en-NZ" dirty="0" smtClean="0"/>
              <a:t>change effects and impacts incorporated </a:t>
            </a:r>
            <a:r>
              <a:rPr lang="en-NZ" dirty="0"/>
              <a:t>into </a:t>
            </a:r>
            <a:r>
              <a:rPr lang="en-NZ" dirty="0" smtClean="0"/>
              <a:t>decision making; </a:t>
            </a:r>
            <a:r>
              <a:rPr lang="en-NZ" dirty="0"/>
              <a:t>climate risk and vulnerability well understood and adaptation plans developed</a:t>
            </a:r>
            <a:r>
              <a:rPr lang="en-NZ" dirty="0" smtClean="0"/>
              <a:t>. </a:t>
            </a:r>
            <a:endParaRPr lang="en-NZ" dirty="0"/>
          </a:p>
          <a:p>
            <a:r>
              <a:rPr lang="en-NZ" b="1" dirty="0"/>
              <a:t>Funding and insurance: </a:t>
            </a:r>
            <a:r>
              <a:rPr lang="en-NZ" dirty="0"/>
              <a:t>Funding channels developed for adaptation. Insurance implications understood and monitored, intergenerational equity taken into account. </a:t>
            </a:r>
          </a:p>
          <a:p>
            <a:r>
              <a:rPr lang="en-NZ" b="1" dirty="0"/>
              <a:t>Cooperation and collaboration</a:t>
            </a:r>
            <a:r>
              <a:rPr lang="en-NZ" dirty="0"/>
              <a:t>: </a:t>
            </a:r>
            <a:r>
              <a:rPr lang="en-NZ" dirty="0" err="1"/>
              <a:t>Matauranga</a:t>
            </a:r>
            <a:r>
              <a:rPr lang="en-NZ" dirty="0"/>
              <a:t> </a:t>
            </a:r>
            <a:r>
              <a:rPr lang="en-NZ" dirty="0" err="1"/>
              <a:t>maori</a:t>
            </a:r>
            <a:r>
              <a:rPr lang="en-NZ" dirty="0"/>
              <a:t> approaches incorporated, sharing of best practice both within and across organisations and communities  </a:t>
            </a:r>
          </a:p>
          <a:p>
            <a:endParaRPr lang="en-NZ" dirty="0"/>
          </a:p>
        </p:txBody>
      </p:sp>
    </p:spTree>
    <p:extLst>
      <p:ext uri="{BB962C8B-B14F-4D97-AF65-F5344CB8AC3E}">
        <p14:creationId xmlns:p14="http://schemas.microsoft.com/office/powerpoint/2010/main" val="1072469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Closing comments - in practice</a:t>
            </a:r>
            <a:endParaRPr lang="en-NZ" dirty="0"/>
          </a:p>
        </p:txBody>
      </p:sp>
      <p:sp>
        <p:nvSpPr>
          <p:cNvPr id="3" name="Content Placeholder 2"/>
          <p:cNvSpPr>
            <a:spLocks noGrp="1"/>
          </p:cNvSpPr>
          <p:nvPr>
            <p:ph idx="1"/>
          </p:nvPr>
        </p:nvSpPr>
        <p:spPr>
          <a:xfrm>
            <a:off x="523876" y="1504080"/>
            <a:ext cx="6903619" cy="4351338"/>
          </a:xfrm>
        </p:spPr>
        <p:txBody>
          <a:bodyPr>
            <a:noAutofit/>
          </a:bodyPr>
          <a:lstStyle/>
          <a:p>
            <a:pPr lvl="0"/>
            <a:r>
              <a:rPr lang="en-NZ" sz="2000" dirty="0" smtClean="0"/>
              <a:t>Understand relevant </a:t>
            </a:r>
            <a:r>
              <a:rPr lang="en-NZ" sz="2000" b="1" dirty="0" smtClean="0"/>
              <a:t>climate drivers and natural hazards</a:t>
            </a:r>
            <a:r>
              <a:rPr lang="en-NZ" sz="2000" dirty="0" smtClean="0"/>
              <a:t>, what may be exposed and what risks this may present to your </a:t>
            </a:r>
            <a:r>
              <a:rPr lang="en-NZ" sz="2000" dirty="0" err="1" smtClean="0"/>
              <a:t>sw</a:t>
            </a:r>
            <a:r>
              <a:rPr lang="en-NZ" sz="2000" dirty="0" smtClean="0"/>
              <a:t> and </a:t>
            </a:r>
            <a:r>
              <a:rPr lang="en-NZ" sz="2000" dirty="0" err="1" smtClean="0"/>
              <a:t>ww</a:t>
            </a:r>
            <a:r>
              <a:rPr lang="en-NZ" sz="2000" dirty="0" smtClean="0"/>
              <a:t> networks. </a:t>
            </a:r>
          </a:p>
          <a:p>
            <a:pPr lvl="0"/>
            <a:r>
              <a:rPr lang="en-NZ" sz="2000" b="1" dirty="0" smtClean="0"/>
              <a:t>Review adaptation/resilience </a:t>
            </a:r>
            <a:r>
              <a:rPr lang="en-NZ" sz="2000" b="1" dirty="0"/>
              <a:t>measures </a:t>
            </a:r>
            <a:r>
              <a:rPr lang="en-NZ" sz="2000" dirty="0"/>
              <a:t>that your organisation is already working on </a:t>
            </a:r>
            <a:endParaRPr lang="en-NZ" sz="2000" dirty="0" smtClean="0"/>
          </a:p>
          <a:p>
            <a:pPr lvl="0"/>
            <a:r>
              <a:rPr lang="en-NZ" sz="2000" b="1" dirty="0" smtClean="0"/>
              <a:t>Integrate risk assessments with asset </a:t>
            </a:r>
            <a:r>
              <a:rPr lang="en-NZ" sz="2000" b="1" dirty="0"/>
              <a:t>management </a:t>
            </a:r>
            <a:r>
              <a:rPr lang="en-NZ" sz="2000" b="1" dirty="0" smtClean="0"/>
              <a:t>planning and CDEM </a:t>
            </a:r>
            <a:r>
              <a:rPr lang="en-NZ" sz="2000" dirty="0" smtClean="0"/>
              <a:t>as </a:t>
            </a:r>
            <a:r>
              <a:rPr lang="en-NZ" sz="2000" dirty="0"/>
              <a:t>the base for developing CC adaptation measures.</a:t>
            </a:r>
          </a:p>
          <a:p>
            <a:pPr lvl="0"/>
            <a:r>
              <a:rPr lang="en-NZ" sz="2000" b="1" dirty="0" smtClean="0"/>
              <a:t>Consider options </a:t>
            </a:r>
            <a:r>
              <a:rPr lang="en-NZ" sz="2000" b="1" dirty="0"/>
              <a:t>and </a:t>
            </a:r>
            <a:r>
              <a:rPr lang="en-NZ" sz="2000" b="1" dirty="0" smtClean="0"/>
              <a:t>dynamic “pathways” </a:t>
            </a:r>
            <a:r>
              <a:rPr lang="en-NZ" sz="2000" dirty="0"/>
              <a:t>which consider </a:t>
            </a:r>
            <a:r>
              <a:rPr lang="en-NZ" sz="2000" dirty="0" smtClean="0"/>
              <a:t>defend-accommodate-retreat</a:t>
            </a:r>
            <a:r>
              <a:rPr lang="en-NZ" sz="2000" dirty="0"/>
              <a:t>, policy interventions, as well as hard and soft </a:t>
            </a:r>
            <a:r>
              <a:rPr lang="en-NZ" sz="2000" dirty="0" smtClean="0"/>
              <a:t>solutions, multifunctional options </a:t>
            </a:r>
            <a:r>
              <a:rPr lang="en-NZ" sz="2000" dirty="0" err="1" smtClean="0"/>
              <a:t>etc</a:t>
            </a:r>
            <a:endParaRPr lang="en-NZ" sz="2000" dirty="0"/>
          </a:p>
          <a:p>
            <a:pPr lvl="0"/>
            <a:r>
              <a:rPr lang="en-NZ" sz="2000" b="1" dirty="0" smtClean="0"/>
              <a:t>Consider ‘what if’ </a:t>
            </a:r>
            <a:r>
              <a:rPr lang="en-NZ" sz="2000" b="1" dirty="0"/>
              <a:t>scenarios with </a:t>
            </a:r>
            <a:r>
              <a:rPr lang="en-NZ" sz="2000" b="1" dirty="0" smtClean="0"/>
              <a:t>operational staff</a:t>
            </a:r>
            <a:r>
              <a:rPr lang="en-NZ" sz="2000" dirty="0" smtClean="0"/>
              <a:t>. </a:t>
            </a:r>
            <a:r>
              <a:rPr lang="en-NZ" sz="2000" dirty="0"/>
              <a:t>Push the boundaries of what could happen. </a:t>
            </a:r>
            <a:endParaRPr lang="en-NZ" sz="2000" dirty="0" smtClean="0"/>
          </a:p>
          <a:p>
            <a:pPr lvl="0"/>
            <a:r>
              <a:rPr lang="en-NZ" sz="2000" dirty="0" smtClean="0"/>
              <a:t>Problems </a:t>
            </a:r>
            <a:r>
              <a:rPr lang="en-NZ" sz="2000" dirty="0"/>
              <a:t>are complex &amp; dynamic – we </a:t>
            </a:r>
            <a:r>
              <a:rPr lang="en-NZ" sz="2000" b="1" dirty="0"/>
              <a:t>need new ways of working together </a:t>
            </a:r>
            <a:r>
              <a:rPr lang="en-NZ" sz="2000" dirty="0"/>
              <a:t>to manage the </a:t>
            </a:r>
            <a:r>
              <a:rPr lang="en-NZ" sz="2000" dirty="0" smtClean="0"/>
              <a:t>climate </a:t>
            </a:r>
            <a:r>
              <a:rPr lang="en-NZ" sz="2000" dirty="0"/>
              <a:t>risks we face</a:t>
            </a:r>
          </a:p>
          <a:p>
            <a:pPr lvl="0"/>
            <a:endParaRPr lang="en-NZ" sz="2000" dirty="0" smtClean="0"/>
          </a:p>
          <a:p>
            <a:pPr lvl="0"/>
            <a:endParaRPr lang="en-NZ" sz="2000" dirty="0"/>
          </a:p>
        </p:txBody>
      </p:sp>
      <p:pic>
        <p:nvPicPr>
          <p:cNvPr id="1026" name="Picture 2" descr="Swedish climate activist Greta Thunberg, 16, has been the driving force behind global youth strikes on climate change around the world."/>
          <p:cNvPicPr>
            <a:picLocks noChangeAspect="1" noChangeArrowheads="1"/>
          </p:cNvPicPr>
          <p:nvPr/>
        </p:nvPicPr>
        <p:blipFill rotWithShape="1">
          <a:blip r:embed="rId3">
            <a:extLst>
              <a:ext uri="{28A0092B-C50C-407E-A947-70E740481C1C}">
                <a14:useLocalDpi xmlns:a14="http://schemas.microsoft.com/office/drawing/2010/main" val="0"/>
              </a:ext>
            </a:extLst>
          </a:blip>
          <a:srcRect r="15475"/>
          <a:stretch/>
        </p:blipFill>
        <p:spPr bwMode="auto">
          <a:xfrm>
            <a:off x="7568303" y="1504080"/>
            <a:ext cx="4449526" cy="2969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57374" y="4536319"/>
            <a:ext cx="1660455" cy="369332"/>
          </a:xfrm>
          <a:prstGeom prst="rect">
            <a:avLst/>
          </a:prstGeom>
          <a:noFill/>
        </p:spPr>
        <p:txBody>
          <a:bodyPr wrap="none" rtlCol="0">
            <a:spAutoFit/>
          </a:bodyPr>
          <a:lstStyle/>
          <a:p>
            <a:r>
              <a:rPr lang="en-NZ" i="1" dirty="0" smtClean="0"/>
              <a:t>Greta Thunberg</a:t>
            </a:r>
            <a:endParaRPr lang="en-NZ" i="1" dirty="0"/>
          </a:p>
        </p:txBody>
      </p:sp>
    </p:spTree>
    <p:extLst>
      <p:ext uri="{BB962C8B-B14F-4D97-AF65-F5344CB8AC3E}">
        <p14:creationId xmlns:p14="http://schemas.microsoft.com/office/powerpoint/2010/main" val="2977757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95908" y="5425115"/>
            <a:ext cx="4496092" cy="878180"/>
          </a:xfrm>
          <a:prstGeom prst="rect">
            <a:avLst/>
          </a:prstGeom>
        </p:spPr>
      </p:pic>
      <p:pic>
        <p:nvPicPr>
          <p:cNvPr id="6"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19780" y="609600"/>
            <a:ext cx="6335611" cy="5535693"/>
          </a:xfrm>
        </p:spPr>
      </p:pic>
      <p:sp>
        <p:nvSpPr>
          <p:cNvPr id="2" name="TextBox 1"/>
          <p:cNvSpPr txBox="1"/>
          <p:nvPr/>
        </p:nvSpPr>
        <p:spPr>
          <a:xfrm>
            <a:off x="7860632" y="5055783"/>
            <a:ext cx="2406316" cy="369332"/>
          </a:xfrm>
          <a:prstGeom prst="rect">
            <a:avLst/>
          </a:prstGeom>
          <a:noFill/>
        </p:spPr>
        <p:txBody>
          <a:bodyPr wrap="square" rtlCol="0">
            <a:spAutoFit/>
          </a:bodyPr>
          <a:lstStyle/>
          <a:p>
            <a:r>
              <a:rPr lang="en-NZ" i="1" dirty="0" smtClean="0"/>
              <a:t>THANKYOU</a:t>
            </a:r>
            <a:endParaRPr lang="en-NZ" i="1" dirty="0"/>
          </a:p>
        </p:txBody>
      </p:sp>
    </p:spTree>
    <p:extLst>
      <p:ext uri="{BB962C8B-B14F-4D97-AF65-F5344CB8AC3E}">
        <p14:creationId xmlns:p14="http://schemas.microsoft.com/office/powerpoint/2010/main" val="210965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4219" y="103707"/>
            <a:ext cx="2966848" cy="130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TextBox 5"/>
          <p:cNvSpPr txBox="1"/>
          <p:nvPr/>
        </p:nvSpPr>
        <p:spPr>
          <a:xfrm>
            <a:off x="10510496" y="5679504"/>
            <a:ext cx="1288781" cy="501446"/>
          </a:xfrm>
          <a:prstGeom prst="rect">
            <a:avLst/>
          </a:prstGeom>
          <a:noFill/>
        </p:spPr>
        <p:txBody>
          <a:bodyPr wrap="square" lIns="0" tIns="0" rIns="0" bIns="0" rtlCol="0">
            <a:noAutofit/>
          </a:bodyPr>
          <a:lstStyle/>
          <a:p>
            <a:r>
              <a:rPr lang="en-NZ" sz="1200" i="1" dirty="0">
                <a:solidFill>
                  <a:prstClr val="black"/>
                </a:solidFill>
                <a:latin typeface="Aktiv Grotesk Trial" panose="020B0504020202020204" pitchFamily="34" charset="0"/>
                <a:cs typeface="Aktiv Grotesk Trial" panose="020B0504020202020204" pitchFamily="34" charset="0"/>
              </a:rPr>
              <a:t>World Economic Forum: </a:t>
            </a:r>
            <a:r>
              <a:rPr lang="en-NZ" sz="1200" b="1" i="1" dirty="0">
                <a:solidFill>
                  <a:prstClr val="black"/>
                </a:solidFill>
              </a:rPr>
              <a:t>Global Risks Report </a:t>
            </a:r>
            <a:r>
              <a:rPr lang="en-NZ" sz="1200" b="1" i="1" dirty="0" smtClean="0">
                <a:solidFill>
                  <a:prstClr val="black"/>
                </a:solidFill>
              </a:rPr>
              <a:t>2018</a:t>
            </a:r>
            <a:endParaRPr lang="en-NZ" sz="1200" i="1" dirty="0">
              <a:solidFill>
                <a:prstClr val="black"/>
              </a:solidFill>
              <a:latin typeface="Aktiv Grotesk Trial" panose="020B0504020202020204" pitchFamily="34" charset="0"/>
              <a:cs typeface="Aktiv Grotesk Trial" panose="020B0504020202020204" pitchFamily="34" charset="0"/>
            </a:endParaRPr>
          </a:p>
        </p:txBody>
      </p:sp>
      <p:sp>
        <p:nvSpPr>
          <p:cNvPr id="7" name="Title 1"/>
          <p:cNvSpPr>
            <a:spLocks noGrp="1"/>
          </p:cNvSpPr>
          <p:nvPr>
            <p:ph type="title"/>
          </p:nvPr>
        </p:nvSpPr>
        <p:spPr>
          <a:xfrm>
            <a:off x="533400" y="365125"/>
            <a:ext cx="2790092" cy="1325563"/>
          </a:xfrm>
        </p:spPr>
        <p:txBody>
          <a:bodyPr>
            <a:normAutofit fontScale="90000"/>
          </a:bodyPr>
          <a:lstStyle/>
          <a:p>
            <a:r>
              <a:rPr lang="en-NZ" dirty="0" smtClean="0"/>
              <a:t>So what does this mean?	</a:t>
            </a:r>
            <a:endParaRPr lang="en-NZ" dirty="0"/>
          </a:p>
        </p:txBody>
      </p:sp>
      <p:grpSp>
        <p:nvGrpSpPr>
          <p:cNvPr id="9" name="Group 8"/>
          <p:cNvGrpSpPr/>
          <p:nvPr/>
        </p:nvGrpSpPr>
        <p:grpSpPr>
          <a:xfrm>
            <a:off x="3446040" y="365125"/>
            <a:ext cx="6043569" cy="5886493"/>
            <a:chOff x="3446040" y="365125"/>
            <a:chExt cx="6043569" cy="5886493"/>
          </a:xfrm>
        </p:grpSpPr>
        <p:pic>
          <p:nvPicPr>
            <p:cNvPr id="5" name="Picture 4"/>
            <p:cNvPicPr>
              <a:picLocks noChangeAspect="1"/>
            </p:cNvPicPr>
            <p:nvPr/>
          </p:nvPicPr>
          <p:blipFill>
            <a:blip r:embed="rId3"/>
            <a:stretch>
              <a:fillRect/>
            </a:stretch>
          </p:blipFill>
          <p:spPr>
            <a:xfrm>
              <a:off x="3446040" y="365125"/>
              <a:ext cx="5921021" cy="5886493"/>
            </a:xfrm>
            <a:prstGeom prst="rect">
              <a:avLst/>
            </a:prstGeom>
          </p:spPr>
        </p:pic>
        <p:sp>
          <p:nvSpPr>
            <p:cNvPr id="11" name="Rectangle 10"/>
            <p:cNvSpPr/>
            <p:nvPr/>
          </p:nvSpPr>
          <p:spPr>
            <a:xfrm>
              <a:off x="7643875" y="5679504"/>
              <a:ext cx="1845734" cy="572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grpSp>
      <p:sp>
        <p:nvSpPr>
          <p:cNvPr id="12" name="Rectangle 11"/>
          <p:cNvSpPr/>
          <p:nvPr/>
        </p:nvSpPr>
        <p:spPr>
          <a:xfrm>
            <a:off x="6625087" y="449826"/>
            <a:ext cx="2526288" cy="2690189"/>
          </a:xfrm>
          <a:prstGeom prst="rect">
            <a:avLst/>
          </a:prstGeom>
          <a:noFill/>
          <a:ln w="7620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Tree>
    <p:extLst>
      <p:ext uri="{BB962C8B-B14F-4D97-AF65-F5344CB8AC3E}">
        <p14:creationId xmlns:p14="http://schemas.microsoft.com/office/powerpoint/2010/main" val="79144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0" y="310551"/>
            <a:ext cx="2829464" cy="72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pic>
        <p:nvPicPr>
          <p:cNvPr id="7" name="Picture 6"/>
          <p:cNvPicPr>
            <a:picLocks noChangeAspect="1"/>
          </p:cNvPicPr>
          <p:nvPr/>
        </p:nvPicPr>
        <p:blipFill>
          <a:blip r:embed="rId2"/>
          <a:stretch>
            <a:fillRect/>
          </a:stretch>
        </p:blipFill>
        <p:spPr>
          <a:xfrm>
            <a:off x="1033277" y="530331"/>
            <a:ext cx="9400829" cy="5797337"/>
          </a:xfrm>
          <a:prstGeom prst="rect">
            <a:avLst/>
          </a:prstGeom>
        </p:spPr>
      </p:pic>
    </p:spTree>
    <p:extLst>
      <p:ext uri="{BB962C8B-B14F-4D97-AF65-F5344CB8AC3E}">
        <p14:creationId xmlns:p14="http://schemas.microsoft.com/office/powerpoint/2010/main" val="2917636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Is unprecedented the new normal?	</a:t>
            </a:r>
            <a:endParaRPr lang="en-NZ" dirty="0"/>
          </a:p>
        </p:txBody>
      </p:sp>
      <p:sp>
        <p:nvSpPr>
          <p:cNvPr id="3" name="Content Placeholder 2"/>
          <p:cNvSpPr>
            <a:spLocks noGrp="1"/>
          </p:cNvSpPr>
          <p:nvPr>
            <p:ph idx="1"/>
          </p:nvPr>
        </p:nvSpPr>
        <p:spPr>
          <a:xfrm>
            <a:off x="523876" y="1825625"/>
            <a:ext cx="7400924" cy="4351338"/>
          </a:xfrm>
        </p:spPr>
        <p:txBody>
          <a:bodyPr/>
          <a:lstStyle/>
          <a:p>
            <a:r>
              <a:rPr lang="en-NZ" dirty="0" smtClean="0"/>
              <a:t>The past is not a good indicator of the future</a:t>
            </a:r>
          </a:p>
          <a:p>
            <a:r>
              <a:rPr lang="en-NZ" dirty="0" smtClean="0"/>
              <a:t>Direct / indirect / residual risks</a:t>
            </a:r>
          </a:p>
          <a:p>
            <a:pPr marL="0" indent="0">
              <a:buNone/>
            </a:pPr>
            <a:endParaRPr lang="en-NZ" dirty="0" smtClean="0"/>
          </a:p>
          <a:p>
            <a:r>
              <a:rPr lang="en-NZ" dirty="0"/>
              <a:t>ICNZ: $234M in insured losses 2017; </a:t>
            </a:r>
          </a:p>
          <a:p>
            <a:r>
              <a:rPr lang="en-NZ" dirty="0"/>
              <a:t>ICNZ: $72M in May event, $225M to Oct 2018</a:t>
            </a:r>
          </a:p>
          <a:p>
            <a:r>
              <a:rPr lang="en-NZ" dirty="0"/>
              <a:t>What about uninsured? </a:t>
            </a:r>
          </a:p>
          <a:p>
            <a:endParaRPr lang="en-NZ"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1151" b="6951"/>
          <a:stretch/>
        </p:blipFill>
        <p:spPr>
          <a:xfrm>
            <a:off x="7924800" y="365125"/>
            <a:ext cx="3933092" cy="5726502"/>
          </a:xfrm>
          <a:prstGeom prst="rect">
            <a:avLst/>
          </a:prstGeom>
        </p:spPr>
      </p:pic>
    </p:spTree>
    <p:extLst>
      <p:ext uri="{BB962C8B-B14F-4D97-AF65-F5344CB8AC3E}">
        <p14:creationId xmlns:p14="http://schemas.microsoft.com/office/powerpoint/2010/main" val="101662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resources.stuff.co.nz/content/dam/images/1/i/c/q/w/8/image.related.StuffLandscapeSixteenByNine.620x349.1iccn0.png/1491517135536.jpg"/>
          <p:cNvPicPr/>
          <p:nvPr/>
        </p:nvPicPr>
        <p:blipFill rotWithShape="1">
          <a:blip r:embed="rId3">
            <a:extLst>
              <a:ext uri="{28A0092B-C50C-407E-A947-70E740481C1C}">
                <a14:useLocalDpi xmlns:a14="http://schemas.microsoft.com/office/drawing/2010/main" val="0"/>
              </a:ext>
            </a:extLst>
          </a:blip>
          <a:srcRect b="14901"/>
          <a:stretch/>
        </p:blipFill>
        <p:spPr bwMode="auto">
          <a:xfrm>
            <a:off x="0" y="-3065"/>
            <a:ext cx="12192000" cy="6162565"/>
          </a:xfrm>
          <a:prstGeom prst="rect">
            <a:avLst/>
          </a:prstGeom>
          <a:noFill/>
          <a:ln>
            <a:noFill/>
          </a:ln>
        </p:spPr>
      </p:pic>
      <p:sp>
        <p:nvSpPr>
          <p:cNvPr id="7" name="Rectangle 6"/>
          <p:cNvSpPr/>
          <p:nvPr/>
        </p:nvSpPr>
        <p:spPr>
          <a:xfrm>
            <a:off x="0" y="564634"/>
            <a:ext cx="6734088" cy="2831544"/>
          </a:xfrm>
          <a:prstGeom prst="rect">
            <a:avLst/>
          </a:prstGeom>
        </p:spPr>
        <p:txBody>
          <a:bodyPr wrap="none">
            <a:spAutoFit/>
          </a:bodyPr>
          <a:lstStyle/>
          <a:p>
            <a:r>
              <a:rPr lang="en-NZ" sz="5400" b="1" dirty="0">
                <a:solidFill>
                  <a:schemeClr val="bg1"/>
                </a:solidFill>
                <a:latin typeface="Calibri" panose="020F0502020204030204" pitchFamily="34" charset="0"/>
                <a:ea typeface="Times New Roman" panose="02020603050405020304" pitchFamily="18" charset="0"/>
                <a:cs typeface="Arial" panose="020B0604020202020204" pitchFamily="34" charset="0"/>
              </a:rPr>
              <a:t>364</a:t>
            </a:r>
            <a:r>
              <a:rPr lang="en-NZ" dirty="0">
                <a:solidFill>
                  <a:schemeClr val="bg1"/>
                </a:solidFill>
                <a:latin typeface="Calibri" panose="020F0502020204030204" pitchFamily="34" charset="0"/>
                <a:ea typeface="Times New Roman" panose="02020603050405020304" pitchFamily="18" charset="0"/>
                <a:cs typeface="Arial" panose="020B0604020202020204" pitchFamily="34" charset="0"/>
              </a:rPr>
              <a:t> river control, flood protection, and land drainage </a:t>
            </a:r>
            <a:r>
              <a:rPr lang="en-NZ" dirty="0" smtClean="0">
                <a:solidFill>
                  <a:schemeClr val="bg1"/>
                </a:solidFill>
                <a:latin typeface="Calibri" panose="020F0502020204030204" pitchFamily="34" charset="0"/>
                <a:ea typeface="Times New Roman" panose="02020603050405020304" pitchFamily="18" charset="0"/>
                <a:cs typeface="Arial" panose="020B0604020202020204" pitchFamily="34" charset="0"/>
              </a:rPr>
              <a:t>schemes</a:t>
            </a:r>
          </a:p>
          <a:p>
            <a:r>
              <a:rPr lang="en-NZ" dirty="0">
                <a:solidFill>
                  <a:schemeClr val="bg1"/>
                </a:solidFill>
              </a:rPr>
              <a:t>protect some </a:t>
            </a:r>
            <a:r>
              <a:rPr lang="en-NZ" sz="4000" b="1" dirty="0">
                <a:solidFill>
                  <a:schemeClr val="bg1"/>
                </a:solidFill>
              </a:rPr>
              <a:t>1.5 million </a:t>
            </a:r>
            <a:r>
              <a:rPr lang="en-NZ" dirty="0">
                <a:solidFill>
                  <a:schemeClr val="bg1"/>
                </a:solidFill>
              </a:rPr>
              <a:t>hectares of </a:t>
            </a:r>
            <a:r>
              <a:rPr lang="en-NZ" dirty="0" smtClean="0">
                <a:solidFill>
                  <a:schemeClr val="bg1"/>
                </a:solidFill>
              </a:rPr>
              <a:t>land</a:t>
            </a:r>
          </a:p>
          <a:p>
            <a:r>
              <a:rPr lang="en-NZ" dirty="0">
                <a:solidFill>
                  <a:schemeClr val="bg1"/>
                </a:solidFill>
              </a:rPr>
              <a:t>collective replacement value of </a:t>
            </a:r>
            <a:r>
              <a:rPr lang="en-NZ" sz="4800" b="1" dirty="0">
                <a:solidFill>
                  <a:schemeClr val="bg1"/>
                </a:solidFill>
              </a:rPr>
              <a:t>$2.3 billion</a:t>
            </a:r>
            <a:endParaRPr lang="en-NZ" sz="4800" b="1" dirty="0" smtClean="0">
              <a:solidFill>
                <a:schemeClr val="bg1"/>
              </a:solidFill>
            </a:endParaRPr>
          </a:p>
          <a:p>
            <a:endParaRPr lang="en-NZ" dirty="0" smtClean="0">
              <a:solidFill>
                <a:schemeClr val="bg1"/>
              </a:solidFill>
              <a:latin typeface="Calibri" panose="020F0502020204030204" pitchFamily="34" charset="0"/>
              <a:ea typeface="Times New Roman" panose="02020603050405020304" pitchFamily="18" charset="0"/>
              <a:cs typeface="Arial" panose="020B0604020202020204" pitchFamily="34" charset="0"/>
            </a:endParaRPr>
          </a:p>
          <a:p>
            <a:r>
              <a:rPr lang="en-NZ" dirty="0" smtClean="0">
                <a:solidFill>
                  <a:schemeClr val="bg1"/>
                </a:solidFill>
                <a:latin typeface="Calibri" panose="020F0502020204030204" pitchFamily="34" charset="0"/>
                <a:ea typeface="Times New Roman" panose="02020603050405020304" pitchFamily="18" charset="0"/>
                <a:cs typeface="Arial" panose="020B0604020202020204" pitchFamily="34" charset="0"/>
              </a:rPr>
              <a:t> </a:t>
            </a:r>
            <a:endParaRPr lang="en-NZ" dirty="0">
              <a:solidFill>
                <a:schemeClr val="bg1"/>
              </a:solidFill>
            </a:endParaRPr>
          </a:p>
        </p:txBody>
      </p:sp>
    </p:spTree>
    <p:extLst>
      <p:ext uri="{BB962C8B-B14F-4D97-AF65-F5344CB8AC3E}">
        <p14:creationId xmlns:p14="http://schemas.microsoft.com/office/powerpoint/2010/main" val="14054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624D013-17E3-476B-82BB-B135102C3EA5}" vid="{9CEFA972-5DEA-457A-A57C-6B87EF94B4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BA1E36-9F34-479A-8AE0-F00FDE98EA72}"/>
</file>

<file path=customXml/itemProps2.xml><?xml version="1.0" encoding="utf-8"?>
<ds:datastoreItem xmlns:ds="http://schemas.openxmlformats.org/officeDocument/2006/customXml" ds:itemID="{DDE1DF25-7924-4729-9C69-57A37178F84C}"/>
</file>

<file path=customXml/itemProps3.xml><?xml version="1.0" encoding="utf-8"?>
<ds:datastoreItem xmlns:ds="http://schemas.openxmlformats.org/officeDocument/2006/customXml" ds:itemID="{036298D7-04B2-4D12-9D51-6A9F16F381BC}"/>
</file>

<file path=docProps/app.xml><?xml version="1.0" encoding="utf-8"?>
<Properties xmlns="http://schemas.openxmlformats.org/officeDocument/2006/extended-properties" xmlns:vt="http://schemas.openxmlformats.org/officeDocument/2006/docPropsVTypes">
  <Template>TT NZ ppt presentation wide</Template>
  <TotalTime>4799</TotalTime>
  <Words>2819</Words>
  <Application>Microsoft Office PowerPoint</Application>
  <PresentationFormat>Widescreen</PresentationFormat>
  <Paragraphs>360</Paragraphs>
  <Slides>56</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Aktiv Grotesk Trial</vt:lpstr>
      <vt:lpstr>Arial</vt:lpstr>
      <vt:lpstr>Calibri</vt:lpstr>
      <vt:lpstr>Courier New</vt:lpstr>
      <vt:lpstr>Symbol</vt:lpstr>
      <vt:lpstr>Times New Roman</vt:lpstr>
      <vt:lpstr>Custom Design</vt:lpstr>
      <vt:lpstr>How will climate change affect our two waters? </vt:lpstr>
      <vt:lpstr>Agenda</vt:lpstr>
      <vt:lpstr>Climate change</vt:lpstr>
      <vt:lpstr>Data</vt:lpstr>
      <vt:lpstr>PowerPoint Presentation</vt:lpstr>
      <vt:lpstr>So what does this mean? </vt:lpstr>
      <vt:lpstr>PowerPoint Presentation</vt:lpstr>
      <vt:lpstr>Is unprecedented the new normal? </vt:lpstr>
      <vt:lpstr>PowerPoint Presentation</vt:lpstr>
      <vt:lpstr>Edgecumbe flood 2017 </vt:lpstr>
      <vt:lpstr>PowerPoint Presentation</vt:lpstr>
      <vt:lpstr>Complex systems</vt:lpstr>
      <vt:lpstr>The research project</vt:lpstr>
      <vt:lpstr>Project overview - background</vt:lpstr>
      <vt:lpstr>Project overview - methodology</vt:lpstr>
      <vt:lpstr>Working group</vt:lpstr>
      <vt:lpstr>Framing risk, impacts, implications</vt:lpstr>
      <vt:lpstr>Relevant climate drivers</vt:lpstr>
      <vt:lpstr>SW and WW assets considered</vt:lpstr>
      <vt:lpstr>Impacts on stormwater systems</vt:lpstr>
      <vt:lpstr>Key stormwater conveyance impacts</vt:lpstr>
      <vt:lpstr>Increased intense rainfall and flooding</vt:lpstr>
      <vt:lpstr>Infrastructure damage</vt:lpstr>
      <vt:lpstr>Scour and erosion</vt:lpstr>
      <vt:lpstr>Contaminant loading</vt:lpstr>
      <vt:lpstr>Reduced rainfall impacts</vt:lpstr>
      <vt:lpstr>Sea Level Rise impacts</vt:lpstr>
      <vt:lpstr>Temperature impacts</vt:lpstr>
      <vt:lpstr>Key SW treatment impacts</vt:lpstr>
      <vt:lpstr>Increased rainfall</vt:lpstr>
      <vt:lpstr>Dry followed by wet</vt:lpstr>
      <vt:lpstr>Raingardens</vt:lpstr>
      <vt:lpstr>Impacts on wetlands</vt:lpstr>
      <vt:lpstr>Case Study - Whangamarino </vt:lpstr>
      <vt:lpstr>Impacts on wastewater systems</vt:lpstr>
      <vt:lpstr>WW Conveyance</vt:lpstr>
      <vt:lpstr>Reduced rainfall and increased temp</vt:lpstr>
      <vt:lpstr>LA Case Study (2015)</vt:lpstr>
      <vt:lpstr>WW treatment plant impacts</vt:lpstr>
      <vt:lpstr>Implications</vt:lpstr>
      <vt:lpstr>Implications</vt:lpstr>
      <vt:lpstr>Types of implications</vt:lpstr>
      <vt:lpstr>PowerPoint Presentation</vt:lpstr>
      <vt:lpstr>PowerPoint Presentation</vt:lpstr>
      <vt:lpstr>Example: Implications arising from water quality deterioration due to increased uncontrolled wastewater discharges </vt:lpstr>
      <vt:lpstr>Regional analysis</vt:lpstr>
      <vt:lpstr>Regional Analysis</vt:lpstr>
      <vt:lpstr>Factors that may increase risk</vt:lpstr>
      <vt:lpstr>PowerPoint Presentation</vt:lpstr>
      <vt:lpstr>Communities behind stopbanks, and expected to get wetter</vt:lpstr>
      <vt:lpstr>WW treatment plant discharges</vt:lpstr>
      <vt:lpstr>Summary and next steps</vt:lpstr>
      <vt:lpstr>Confluence of issues</vt:lpstr>
      <vt:lpstr>Guiding principles</vt:lpstr>
      <vt:lpstr>Closing comments - in practice</vt:lpstr>
      <vt:lpstr>PowerPoint Presentation</vt:lpstr>
    </vt:vector>
  </TitlesOfParts>
  <Company>Tonkin + Taylor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wastewater and climate change: Impacts on our economy, environment, culture and society</dc:title>
  <dc:creator>Katherine Heays</dc:creator>
  <cp:lastModifiedBy>Admin</cp:lastModifiedBy>
  <cp:revision>78</cp:revision>
  <dcterms:created xsi:type="dcterms:W3CDTF">2018-03-28T22:15:23Z</dcterms:created>
  <dcterms:modified xsi:type="dcterms:W3CDTF">2019-05-01T03:18:45Z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7725400</vt:r8>
  </property>
</Properties>
</file>