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279" r:id="rId2"/>
    <p:sldId id="310" r:id="rId3"/>
    <p:sldId id="318" r:id="rId4"/>
    <p:sldId id="306" r:id="rId5"/>
    <p:sldId id="319" r:id="rId6"/>
    <p:sldId id="307" r:id="rId7"/>
    <p:sldId id="311" r:id="rId8"/>
    <p:sldId id="315" r:id="rId9"/>
    <p:sldId id="321" r:id="rId10"/>
    <p:sldId id="317" r:id="rId11"/>
    <p:sldId id="322" r:id="rId12"/>
    <p:sldId id="313" r:id="rId13"/>
    <p:sldId id="314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1">
          <p15:clr>
            <a:srgbClr val="A4A3A4"/>
          </p15:clr>
        </p15:guide>
        <p15:guide id="2" pos="416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54A679-8A1E-C140-ACBC-5A602E86939E}" name="Eve Bain" initials="EB" userId="S::ekb10006@nyu.edu::ac454ef6-a524-4851-9aa7-b0e1c89e4fb5" providerId="AD"/>
  <p188:author id="{AD4CBC8C-A20F-0AC2-741C-F18E5BDB1A9D}" name="George Beveridge" initials="GB" userId="George Beveridg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7"/>
    <a:srgbClr val="00467F"/>
    <a:srgbClr val="04346C"/>
    <a:srgbClr val="002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EB53D7-7834-4FA5-A7EB-2540E043B9F7}" v="19" dt="2022-10-13T21:14:15.7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5" autoAdjust="0"/>
    <p:restoredTop sz="69724" autoAdjust="0"/>
  </p:normalViewPr>
  <p:slideViewPr>
    <p:cSldViewPr snapToGrid="0" snapToObjects="1">
      <p:cViewPr varScale="1">
        <p:scale>
          <a:sx n="60" d="100"/>
          <a:sy n="60" d="100"/>
        </p:scale>
        <p:origin x="2155" y="34"/>
      </p:cViewPr>
      <p:guideLst>
        <p:guide orient="horz" pos="4021"/>
        <p:guide pos="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Beveridge" userId="6c7c084a-9b7a-4e5c-b67a-3ad30d6edb87" providerId="ADAL" clId="{29E37030-4C1D-44EB-981C-A3268F282C34}"/>
    <pc:docChg chg="custSel modSld">
      <pc:chgData name="George Beveridge" userId="6c7c084a-9b7a-4e5c-b67a-3ad30d6edb87" providerId="ADAL" clId="{29E37030-4C1D-44EB-981C-A3268F282C34}" dt="2022-10-13T22:17:15.558" v="17" actId="368"/>
      <pc:docMkLst>
        <pc:docMk/>
      </pc:docMkLst>
      <pc:sldChg chg="modNotes">
        <pc:chgData name="George Beveridge" userId="6c7c084a-9b7a-4e5c-b67a-3ad30d6edb87" providerId="ADAL" clId="{29E37030-4C1D-44EB-981C-A3268F282C34}" dt="2022-10-13T22:17:15.463" v="1" actId="368"/>
        <pc:sldMkLst>
          <pc:docMk/>
          <pc:sldMk cId="2146950544" sldId="306"/>
        </pc:sldMkLst>
      </pc:sldChg>
      <pc:sldChg chg="modNotes">
        <pc:chgData name="George Beveridge" userId="6c7c084a-9b7a-4e5c-b67a-3ad30d6edb87" providerId="ADAL" clId="{29E37030-4C1D-44EB-981C-A3268F282C34}" dt="2022-10-13T22:17:15.489" v="5" actId="368"/>
        <pc:sldMkLst>
          <pc:docMk/>
          <pc:sldMk cId="2119373670" sldId="307"/>
        </pc:sldMkLst>
      </pc:sldChg>
      <pc:sldChg chg="modNotes">
        <pc:chgData name="George Beveridge" userId="6c7c084a-9b7a-4e5c-b67a-3ad30d6edb87" providerId="ADAL" clId="{29E37030-4C1D-44EB-981C-A3268F282C34}" dt="2022-10-13T22:17:15.498" v="7" actId="368"/>
        <pc:sldMkLst>
          <pc:docMk/>
          <pc:sldMk cId="478428921" sldId="311"/>
        </pc:sldMkLst>
      </pc:sldChg>
      <pc:sldChg chg="modNotes">
        <pc:chgData name="George Beveridge" userId="6c7c084a-9b7a-4e5c-b67a-3ad30d6edb87" providerId="ADAL" clId="{29E37030-4C1D-44EB-981C-A3268F282C34}" dt="2022-10-13T22:17:15.558" v="17" actId="368"/>
        <pc:sldMkLst>
          <pc:docMk/>
          <pc:sldMk cId="2650063367" sldId="313"/>
        </pc:sldMkLst>
      </pc:sldChg>
      <pc:sldChg chg="modNotes">
        <pc:chgData name="George Beveridge" userId="6c7c084a-9b7a-4e5c-b67a-3ad30d6edb87" providerId="ADAL" clId="{29E37030-4C1D-44EB-981C-A3268F282C34}" dt="2022-10-13T22:17:15.508" v="9" actId="368"/>
        <pc:sldMkLst>
          <pc:docMk/>
          <pc:sldMk cId="2318786172" sldId="315"/>
        </pc:sldMkLst>
      </pc:sldChg>
      <pc:sldChg chg="modNotes">
        <pc:chgData name="George Beveridge" userId="6c7c084a-9b7a-4e5c-b67a-3ad30d6edb87" providerId="ADAL" clId="{29E37030-4C1D-44EB-981C-A3268F282C34}" dt="2022-10-13T22:17:15.532" v="13" actId="368"/>
        <pc:sldMkLst>
          <pc:docMk/>
          <pc:sldMk cId="1594327911" sldId="317"/>
        </pc:sldMkLst>
      </pc:sldChg>
      <pc:sldChg chg="modNotes">
        <pc:chgData name="George Beveridge" userId="6c7c084a-9b7a-4e5c-b67a-3ad30d6edb87" providerId="ADAL" clId="{29E37030-4C1D-44EB-981C-A3268F282C34}" dt="2022-10-13T22:17:15.477" v="3" actId="368"/>
        <pc:sldMkLst>
          <pc:docMk/>
          <pc:sldMk cId="512202180" sldId="319"/>
        </pc:sldMkLst>
      </pc:sldChg>
      <pc:sldChg chg="modNotes">
        <pc:chgData name="George Beveridge" userId="6c7c084a-9b7a-4e5c-b67a-3ad30d6edb87" providerId="ADAL" clId="{29E37030-4C1D-44EB-981C-A3268F282C34}" dt="2022-10-13T22:17:15.518" v="11" actId="368"/>
        <pc:sldMkLst>
          <pc:docMk/>
          <pc:sldMk cId="1191794643" sldId="321"/>
        </pc:sldMkLst>
      </pc:sldChg>
      <pc:sldChg chg="modNotes">
        <pc:chgData name="George Beveridge" userId="6c7c084a-9b7a-4e5c-b67a-3ad30d6edb87" providerId="ADAL" clId="{29E37030-4C1D-44EB-981C-A3268F282C34}" dt="2022-10-13T22:17:15.546" v="15" actId="368"/>
        <pc:sldMkLst>
          <pc:docMk/>
          <pc:sldMk cId="2769573990" sldId="32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2174E-94A8-894B-B55B-E3D1B123F7B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EBF85-1479-E349-9262-1B6F0600CA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5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C2B82-52D7-564A-9414-F61912D3DADE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170D6-42E6-3B4C-BC2C-154007EECC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494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NZ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7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52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37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NZ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1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NZ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57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41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51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47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22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27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69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2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Opening Slide">
    <p:bg>
      <p:bgPr>
        <a:solidFill>
          <a:srgbClr val="004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677866" y="2289389"/>
            <a:ext cx="8027984" cy="836561"/>
          </a:xfrm>
          <a:prstGeom prst="rect">
            <a:avLst/>
          </a:prstGeom>
        </p:spPr>
        <p:txBody>
          <a:bodyPr vert="horz"/>
          <a:lstStyle>
            <a:lvl1pPr algn="l">
              <a:defRPr sz="40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AU" dirty="0"/>
              <a:t>Headline (Verdana Bold)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3" y="3135012"/>
            <a:ext cx="8027987" cy="105660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AU" dirty="0"/>
              <a:t>Subheading (Verdana Regular)</a:t>
            </a:r>
          </a:p>
        </p:txBody>
      </p:sp>
      <p:pic>
        <p:nvPicPr>
          <p:cNvPr id="26" name="Picture 25" descr="UOA-LR-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51" y="427038"/>
            <a:ext cx="3095999" cy="10234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660400" y="5941536"/>
            <a:ext cx="3423062" cy="441802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43DC56B5-A700-544C-8720-C289028A981D}" type="datetime2">
              <a:rPr lang="en-NZ" smtClean="0"/>
              <a:pPr/>
              <a:t>Thursday, 13 October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79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 End Slide">
    <p:bg>
      <p:bgPr>
        <a:solidFill>
          <a:srgbClr val="004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3" y="2281237"/>
            <a:ext cx="8027987" cy="3179763"/>
          </a:xfrm>
          <a:prstGeom prst="rect">
            <a:avLst/>
          </a:prstGeom>
        </p:spPr>
        <p:txBody>
          <a:bodyPr vert="horz" anchor="b"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AU" dirty="0"/>
              <a:t>Thank you</a:t>
            </a:r>
          </a:p>
        </p:txBody>
      </p:sp>
      <p:pic>
        <p:nvPicPr>
          <p:cNvPr id="26" name="Picture 25" descr="UOA-LR-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51" y="427038"/>
            <a:ext cx="3095999" cy="102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62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C167-DB11-4CAC-8543-586B89B44399}" type="datetimeFigureOut">
              <a:rPr lang="en-NZ" smtClean="0"/>
              <a:t>13/10/2022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C894-32C0-44DC-83F1-A05E9B2F244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811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/>
              <a:t>Text (Verdana Regular)</a:t>
            </a:r>
          </a:p>
          <a:p>
            <a:pPr lvl="0"/>
            <a:r>
              <a:rPr lang="en-AU" dirty="0"/>
              <a:t>et </a:t>
            </a:r>
            <a:r>
              <a:rPr lang="en-AU" dirty="0" err="1"/>
              <a:t>velicibus</a:t>
            </a:r>
            <a:r>
              <a:rPr lang="en-AU" dirty="0"/>
              <a:t> el et </a:t>
            </a:r>
            <a:r>
              <a:rPr lang="en-AU" dirty="0" err="1"/>
              <a:t>magnatet</a:t>
            </a:r>
            <a:r>
              <a:rPr lang="en-AU" dirty="0"/>
              <a:t> am, </a:t>
            </a:r>
            <a:r>
              <a:rPr lang="en-AU" dirty="0" err="1"/>
              <a:t>laborru</a:t>
            </a:r>
            <a:r>
              <a:rPr lang="en-AU" dirty="0"/>
              <a:t> </a:t>
            </a:r>
            <a:r>
              <a:rPr lang="en-AU" dirty="0" err="1"/>
              <a:t>mendips</a:t>
            </a:r>
            <a:r>
              <a:rPr lang="en-AU" dirty="0"/>
              <a:t> </a:t>
            </a:r>
            <a:r>
              <a:rPr lang="en-AU" dirty="0" err="1"/>
              <a:t>apieni</a:t>
            </a:r>
            <a:r>
              <a:rPr lang="en-AU" dirty="0"/>
              <a:t> </a:t>
            </a:r>
            <a:r>
              <a:rPr lang="en-AU" dirty="0" err="1"/>
              <a:t>omnimporibus</a:t>
            </a:r>
            <a:r>
              <a:rPr lang="en-AU" dirty="0"/>
              <a:t> et </a:t>
            </a:r>
            <a:r>
              <a:rPr lang="en-AU" dirty="0" err="1"/>
              <a:t>perepellut</a:t>
            </a:r>
            <a:r>
              <a:rPr lang="en-AU" dirty="0"/>
              <a:t> </a:t>
            </a:r>
            <a:r>
              <a:rPr lang="en-AU" dirty="0" err="1"/>
              <a:t>adis</a:t>
            </a:r>
            <a:r>
              <a:rPr lang="en-AU" dirty="0"/>
              <a:t> </a:t>
            </a:r>
            <a:r>
              <a:rPr lang="en-AU" dirty="0" err="1"/>
              <a:t>sequi</a:t>
            </a:r>
            <a:r>
              <a:rPr lang="en-AU" dirty="0"/>
              <a:t> </a:t>
            </a:r>
            <a:r>
              <a:rPr lang="en-AU" dirty="0" err="1"/>
              <a:t>cus</a:t>
            </a:r>
            <a:r>
              <a:rPr lang="en-AU" dirty="0"/>
              <a:t> et </a:t>
            </a:r>
            <a:r>
              <a:rPr lang="en-AU" dirty="0" err="1"/>
              <a:t>aliquid</a:t>
            </a:r>
            <a:r>
              <a:rPr lang="en-AU" dirty="0"/>
              <a:t> </a:t>
            </a:r>
            <a:r>
              <a:rPr lang="en-AU" dirty="0" err="1"/>
              <a:t>molorere</a:t>
            </a:r>
            <a:r>
              <a:rPr lang="en-AU" dirty="0"/>
              <a:t>, </a:t>
            </a:r>
            <a:r>
              <a:rPr lang="en-AU" dirty="0" err="1"/>
              <a:t>cullaut</a:t>
            </a:r>
            <a:r>
              <a:rPr lang="en-AU" dirty="0"/>
              <a:t> </a:t>
            </a:r>
            <a:r>
              <a:rPr lang="en-AU" dirty="0" err="1"/>
              <a:t>adion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</a:t>
            </a:r>
            <a:r>
              <a:rPr lang="en-AU" dirty="0" err="1"/>
              <a:t>magnimp</a:t>
            </a:r>
            <a:r>
              <a:rPr lang="en-AU" dirty="0"/>
              <a:t> </a:t>
            </a:r>
            <a:r>
              <a:rPr lang="en-AU" dirty="0" err="1"/>
              <a:t>oremporibus</a:t>
            </a:r>
            <a:r>
              <a:rPr lang="en-AU" dirty="0"/>
              <a:t>, </a:t>
            </a:r>
            <a:r>
              <a:rPr lang="en-AU" dirty="0" err="1"/>
              <a:t>conem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</a:t>
            </a:r>
            <a:r>
              <a:rPr lang="en-AU" dirty="0" err="1"/>
              <a:t>Adit</a:t>
            </a:r>
            <a:r>
              <a:rPr lang="en-AU" dirty="0"/>
              <a:t> </a:t>
            </a:r>
            <a:r>
              <a:rPr lang="en-AU" dirty="0" err="1"/>
              <a:t>eatas</a:t>
            </a:r>
            <a:r>
              <a:rPr lang="en-AU" dirty="0"/>
              <a:t> re </a:t>
            </a:r>
            <a:r>
              <a:rPr lang="en-AU" dirty="0" err="1"/>
              <a:t>nectoruntevelictatem</a:t>
            </a:r>
            <a:r>
              <a:rPr lang="en-AU" dirty="0"/>
              <a:t> </a:t>
            </a:r>
            <a:r>
              <a:rPr lang="en-AU" dirty="0" err="1"/>
              <a:t>quaeperum</a:t>
            </a:r>
            <a:endParaRPr lang="en-AU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77865" y="1777050"/>
            <a:ext cx="8027985" cy="717593"/>
          </a:xfrm>
          <a:prstGeom prst="rect">
            <a:avLst/>
          </a:prstGeom>
        </p:spPr>
        <p:txBody>
          <a:bodyPr vert="horz"/>
          <a:lstStyle>
            <a:lvl1pPr algn="l">
              <a:defRPr sz="44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>
                <a:solidFill>
                  <a:srgbClr val="009AC7"/>
                </a:solidFill>
              </a:rPr>
              <a:t>Headline (Verdana Bold)</a:t>
            </a:r>
            <a:endParaRPr lang="en-US" sz="3600" dirty="0">
              <a:solidFill>
                <a:srgbClr val="009AC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7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/>
              <a:t>Text (Verdana Regular)</a:t>
            </a:r>
          </a:p>
          <a:p>
            <a:pPr lvl="0"/>
            <a:r>
              <a:rPr lang="en-AU" dirty="0"/>
              <a:t>et </a:t>
            </a:r>
            <a:r>
              <a:rPr lang="en-AU" dirty="0" err="1"/>
              <a:t>velicibus</a:t>
            </a:r>
            <a:r>
              <a:rPr lang="en-AU" dirty="0"/>
              <a:t> el et </a:t>
            </a:r>
            <a:r>
              <a:rPr lang="en-AU" dirty="0" err="1"/>
              <a:t>magnatet</a:t>
            </a:r>
            <a:r>
              <a:rPr lang="en-AU" dirty="0"/>
              <a:t> am, </a:t>
            </a:r>
            <a:r>
              <a:rPr lang="en-AU" dirty="0" err="1"/>
              <a:t>laborru</a:t>
            </a:r>
            <a:r>
              <a:rPr lang="en-AU" dirty="0"/>
              <a:t> </a:t>
            </a:r>
            <a:r>
              <a:rPr lang="en-AU" dirty="0" err="1"/>
              <a:t>mendips</a:t>
            </a:r>
            <a:r>
              <a:rPr lang="en-AU" dirty="0"/>
              <a:t> </a:t>
            </a:r>
            <a:r>
              <a:rPr lang="en-AU" dirty="0" err="1"/>
              <a:t>apieni</a:t>
            </a:r>
            <a:r>
              <a:rPr lang="en-AU" dirty="0"/>
              <a:t> </a:t>
            </a:r>
            <a:r>
              <a:rPr lang="en-AU" dirty="0" err="1"/>
              <a:t>omnimporibus</a:t>
            </a:r>
            <a:r>
              <a:rPr lang="en-AU" dirty="0"/>
              <a:t> et </a:t>
            </a:r>
            <a:r>
              <a:rPr lang="en-AU" dirty="0" err="1"/>
              <a:t>perepellut</a:t>
            </a:r>
            <a:r>
              <a:rPr lang="en-AU" dirty="0"/>
              <a:t> </a:t>
            </a:r>
            <a:r>
              <a:rPr lang="en-AU" dirty="0" err="1"/>
              <a:t>adis</a:t>
            </a:r>
            <a:r>
              <a:rPr lang="en-AU" dirty="0"/>
              <a:t> </a:t>
            </a:r>
            <a:r>
              <a:rPr lang="en-AU" dirty="0" err="1"/>
              <a:t>sequi</a:t>
            </a:r>
            <a:r>
              <a:rPr lang="en-AU" dirty="0"/>
              <a:t> </a:t>
            </a:r>
            <a:r>
              <a:rPr lang="en-AU" dirty="0" err="1"/>
              <a:t>cus</a:t>
            </a:r>
            <a:r>
              <a:rPr lang="en-AU" dirty="0"/>
              <a:t> et </a:t>
            </a:r>
            <a:r>
              <a:rPr lang="en-AU" dirty="0" err="1"/>
              <a:t>aliquid</a:t>
            </a:r>
            <a:r>
              <a:rPr lang="en-AU" dirty="0"/>
              <a:t> </a:t>
            </a:r>
            <a:r>
              <a:rPr lang="en-AU" dirty="0" err="1"/>
              <a:t>molorere</a:t>
            </a:r>
            <a:r>
              <a:rPr lang="en-AU" dirty="0"/>
              <a:t>, </a:t>
            </a:r>
            <a:r>
              <a:rPr lang="en-AU" dirty="0" err="1"/>
              <a:t>cullaut</a:t>
            </a:r>
            <a:r>
              <a:rPr lang="en-AU" dirty="0"/>
              <a:t> </a:t>
            </a:r>
            <a:r>
              <a:rPr lang="en-AU" dirty="0" err="1"/>
              <a:t>adion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</a:t>
            </a:r>
            <a:r>
              <a:rPr lang="en-AU" dirty="0" err="1"/>
              <a:t>magnimp</a:t>
            </a:r>
            <a:r>
              <a:rPr lang="en-AU" dirty="0"/>
              <a:t> </a:t>
            </a:r>
            <a:r>
              <a:rPr lang="en-AU" dirty="0" err="1"/>
              <a:t>oremporibus</a:t>
            </a:r>
            <a:r>
              <a:rPr lang="en-AU" dirty="0"/>
              <a:t>, </a:t>
            </a:r>
            <a:r>
              <a:rPr lang="en-AU" dirty="0" err="1"/>
              <a:t>conem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</a:t>
            </a:r>
            <a:r>
              <a:rPr lang="en-AU" dirty="0" err="1"/>
              <a:t>Adit</a:t>
            </a:r>
            <a:r>
              <a:rPr lang="en-AU" dirty="0"/>
              <a:t> </a:t>
            </a:r>
            <a:r>
              <a:rPr lang="en-AU" dirty="0" err="1"/>
              <a:t>eatas</a:t>
            </a:r>
            <a:r>
              <a:rPr lang="en-AU" dirty="0"/>
              <a:t> re </a:t>
            </a:r>
            <a:r>
              <a:rPr lang="en-AU" dirty="0" err="1"/>
              <a:t>nectoruntevelictatem</a:t>
            </a:r>
            <a:r>
              <a:rPr lang="en-AU" dirty="0"/>
              <a:t> </a:t>
            </a:r>
            <a:r>
              <a:rPr lang="en-AU" dirty="0" err="1"/>
              <a:t>quaeperum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1245262"/>
            <a:ext cx="43704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/>
              <a:t>Headline </a:t>
            </a:r>
            <a:br>
              <a:rPr lang="en-AU" sz="3600" dirty="0"/>
            </a:br>
            <a:r>
              <a:rPr lang="en-AU" sz="3600" dirty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7013" y="1245262"/>
            <a:ext cx="3096000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4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 Text and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/>
              <a:t>Text (Verdana Regular)</a:t>
            </a:r>
          </a:p>
          <a:p>
            <a:pPr lvl="0"/>
            <a:r>
              <a:rPr lang="en-AU" dirty="0"/>
              <a:t>et </a:t>
            </a:r>
            <a:r>
              <a:rPr lang="en-AU" dirty="0" err="1"/>
              <a:t>velicibus</a:t>
            </a:r>
            <a:r>
              <a:rPr lang="en-AU" dirty="0"/>
              <a:t> el et </a:t>
            </a:r>
            <a:r>
              <a:rPr lang="en-AU" dirty="0" err="1"/>
              <a:t>magnatet</a:t>
            </a:r>
            <a:r>
              <a:rPr lang="en-AU" dirty="0"/>
              <a:t> am, </a:t>
            </a:r>
            <a:r>
              <a:rPr lang="en-AU" dirty="0" err="1"/>
              <a:t>laborru</a:t>
            </a:r>
            <a:r>
              <a:rPr lang="en-AU" dirty="0"/>
              <a:t> </a:t>
            </a:r>
            <a:r>
              <a:rPr lang="en-AU" dirty="0" err="1"/>
              <a:t>mendips</a:t>
            </a:r>
            <a:r>
              <a:rPr lang="en-AU" dirty="0"/>
              <a:t> </a:t>
            </a:r>
            <a:r>
              <a:rPr lang="en-AU" dirty="0" err="1"/>
              <a:t>apieni</a:t>
            </a:r>
            <a:r>
              <a:rPr lang="en-AU" dirty="0"/>
              <a:t> </a:t>
            </a:r>
            <a:r>
              <a:rPr lang="en-AU" dirty="0" err="1"/>
              <a:t>omnimporibus</a:t>
            </a:r>
            <a:r>
              <a:rPr lang="en-AU" dirty="0"/>
              <a:t> et </a:t>
            </a:r>
            <a:r>
              <a:rPr lang="en-AU" dirty="0" err="1"/>
              <a:t>perepellut</a:t>
            </a:r>
            <a:r>
              <a:rPr lang="en-AU" dirty="0"/>
              <a:t> </a:t>
            </a:r>
            <a:r>
              <a:rPr lang="en-AU" dirty="0" err="1"/>
              <a:t>adis</a:t>
            </a:r>
            <a:r>
              <a:rPr lang="en-AU" dirty="0"/>
              <a:t> </a:t>
            </a:r>
            <a:r>
              <a:rPr lang="en-AU" dirty="0" err="1"/>
              <a:t>sequi</a:t>
            </a:r>
            <a:r>
              <a:rPr lang="en-AU" dirty="0"/>
              <a:t> </a:t>
            </a:r>
            <a:r>
              <a:rPr lang="en-AU" dirty="0" err="1"/>
              <a:t>cus</a:t>
            </a:r>
            <a:r>
              <a:rPr lang="en-AU" dirty="0"/>
              <a:t> et </a:t>
            </a:r>
            <a:r>
              <a:rPr lang="en-AU" dirty="0" err="1"/>
              <a:t>aliquid</a:t>
            </a:r>
            <a:r>
              <a:rPr lang="en-AU" dirty="0"/>
              <a:t> </a:t>
            </a:r>
            <a:r>
              <a:rPr lang="en-AU" dirty="0" err="1"/>
              <a:t>molorere</a:t>
            </a:r>
            <a:r>
              <a:rPr lang="en-AU" dirty="0"/>
              <a:t>, </a:t>
            </a:r>
            <a:r>
              <a:rPr lang="en-AU" dirty="0" err="1"/>
              <a:t>cullaut</a:t>
            </a:r>
            <a:r>
              <a:rPr lang="en-AU" dirty="0"/>
              <a:t> </a:t>
            </a:r>
            <a:r>
              <a:rPr lang="en-AU" dirty="0" err="1"/>
              <a:t>adion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</a:t>
            </a:r>
            <a:r>
              <a:rPr lang="en-AU" dirty="0" err="1"/>
              <a:t>magnimp</a:t>
            </a:r>
            <a:r>
              <a:rPr lang="en-AU" dirty="0"/>
              <a:t> </a:t>
            </a:r>
            <a:r>
              <a:rPr lang="en-AU" dirty="0" err="1"/>
              <a:t>oremporibus</a:t>
            </a:r>
            <a:r>
              <a:rPr lang="en-AU" dirty="0"/>
              <a:t>, </a:t>
            </a:r>
            <a:r>
              <a:rPr lang="en-AU" dirty="0" err="1"/>
              <a:t>conem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</a:t>
            </a:r>
            <a:r>
              <a:rPr lang="en-AU" dirty="0" err="1"/>
              <a:t>Adit</a:t>
            </a:r>
            <a:r>
              <a:rPr lang="en-AU" dirty="0"/>
              <a:t> </a:t>
            </a:r>
            <a:r>
              <a:rPr lang="en-AU" dirty="0" err="1"/>
              <a:t>eatas</a:t>
            </a:r>
            <a:r>
              <a:rPr lang="en-AU" dirty="0"/>
              <a:t> re </a:t>
            </a:r>
            <a:r>
              <a:rPr lang="en-AU" dirty="0" err="1"/>
              <a:t>nectoruntevelictatem</a:t>
            </a:r>
            <a:r>
              <a:rPr lang="en-AU" dirty="0"/>
              <a:t> </a:t>
            </a:r>
            <a:r>
              <a:rPr lang="en-AU" dirty="0" err="1"/>
              <a:t>quaeperum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1245262"/>
            <a:ext cx="43704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/>
              <a:t>Headline </a:t>
            </a:r>
            <a:br>
              <a:rPr lang="en-AU" sz="3600" dirty="0"/>
            </a:br>
            <a:r>
              <a:rPr lang="en-AU" sz="3600" dirty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7013" y="2958265"/>
            <a:ext cx="3096000" cy="38997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767013" y="1156417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423015" y="1156417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1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 Text and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/>
              <a:t>Text (Verdana Regular)</a:t>
            </a:r>
          </a:p>
          <a:p>
            <a:pPr lvl="0"/>
            <a:r>
              <a:rPr lang="en-AU" dirty="0"/>
              <a:t>et </a:t>
            </a:r>
            <a:r>
              <a:rPr lang="en-AU" dirty="0" err="1"/>
              <a:t>velicibus</a:t>
            </a:r>
            <a:r>
              <a:rPr lang="en-AU" dirty="0"/>
              <a:t> el et </a:t>
            </a:r>
            <a:r>
              <a:rPr lang="en-AU" dirty="0" err="1"/>
              <a:t>magnatet</a:t>
            </a:r>
            <a:r>
              <a:rPr lang="en-AU" dirty="0"/>
              <a:t> am, </a:t>
            </a:r>
            <a:r>
              <a:rPr lang="en-AU" dirty="0" err="1"/>
              <a:t>laborru</a:t>
            </a:r>
            <a:r>
              <a:rPr lang="en-AU" dirty="0"/>
              <a:t> </a:t>
            </a:r>
            <a:r>
              <a:rPr lang="en-AU" dirty="0" err="1"/>
              <a:t>mendips</a:t>
            </a:r>
            <a:r>
              <a:rPr lang="en-AU" dirty="0"/>
              <a:t> </a:t>
            </a:r>
            <a:r>
              <a:rPr lang="en-AU" dirty="0" err="1"/>
              <a:t>apieni</a:t>
            </a:r>
            <a:r>
              <a:rPr lang="en-AU" dirty="0"/>
              <a:t> </a:t>
            </a:r>
            <a:r>
              <a:rPr lang="en-AU" dirty="0" err="1"/>
              <a:t>omnimporibus</a:t>
            </a:r>
            <a:r>
              <a:rPr lang="en-AU" dirty="0"/>
              <a:t> et </a:t>
            </a:r>
            <a:r>
              <a:rPr lang="en-AU" dirty="0" err="1"/>
              <a:t>perepellut</a:t>
            </a:r>
            <a:r>
              <a:rPr lang="en-AU" dirty="0"/>
              <a:t> </a:t>
            </a:r>
            <a:r>
              <a:rPr lang="en-AU" dirty="0" err="1"/>
              <a:t>adis</a:t>
            </a:r>
            <a:r>
              <a:rPr lang="en-AU" dirty="0"/>
              <a:t> </a:t>
            </a:r>
            <a:r>
              <a:rPr lang="en-AU" dirty="0" err="1"/>
              <a:t>sequi</a:t>
            </a:r>
            <a:r>
              <a:rPr lang="en-AU" dirty="0"/>
              <a:t> </a:t>
            </a:r>
            <a:r>
              <a:rPr lang="en-AU" dirty="0" err="1"/>
              <a:t>cus</a:t>
            </a:r>
            <a:r>
              <a:rPr lang="en-AU" dirty="0"/>
              <a:t> et </a:t>
            </a:r>
            <a:r>
              <a:rPr lang="en-AU" dirty="0" err="1"/>
              <a:t>aliquid</a:t>
            </a:r>
            <a:r>
              <a:rPr lang="en-AU" dirty="0"/>
              <a:t> </a:t>
            </a:r>
            <a:r>
              <a:rPr lang="en-AU" dirty="0" err="1"/>
              <a:t>molorere</a:t>
            </a:r>
            <a:r>
              <a:rPr lang="en-AU" dirty="0"/>
              <a:t>, </a:t>
            </a:r>
            <a:r>
              <a:rPr lang="en-AU" dirty="0" err="1"/>
              <a:t>cullaut</a:t>
            </a:r>
            <a:r>
              <a:rPr lang="en-AU" dirty="0"/>
              <a:t> </a:t>
            </a:r>
            <a:r>
              <a:rPr lang="en-AU" dirty="0" err="1"/>
              <a:t>adion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</a:t>
            </a:r>
            <a:r>
              <a:rPr lang="en-AU" dirty="0" err="1"/>
              <a:t>magnimp</a:t>
            </a:r>
            <a:r>
              <a:rPr lang="en-AU" dirty="0"/>
              <a:t> </a:t>
            </a:r>
            <a:r>
              <a:rPr lang="en-AU" dirty="0" err="1"/>
              <a:t>oremporibus</a:t>
            </a:r>
            <a:r>
              <a:rPr lang="en-AU" dirty="0"/>
              <a:t>, </a:t>
            </a:r>
            <a:r>
              <a:rPr lang="en-AU" dirty="0" err="1"/>
              <a:t>conem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</a:t>
            </a:r>
            <a:r>
              <a:rPr lang="en-AU" dirty="0" err="1"/>
              <a:t>Adit</a:t>
            </a:r>
            <a:r>
              <a:rPr lang="en-AU" dirty="0"/>
              <a:t> </a:t>
            </a:r>
            <a:r>
              <a:rPr lang="en-AU" dirty="0" err="1"/>
              <a:t>eatas</a:t>
            </a:r>
            <a:r>
              <a:rPr lang="en-AU" dirty="0"/>
              <a:t> re </a:t>
            </a:r>
            <a:r>
              <a:rPr lang="en-AU" dirty="0" err="1"/>
              <a:t>nectoruntevelictatem</a:t>
            </a:r>
            <a:r>
              <a:rPr lang="en-AU" dirty="0"/>
              <a:t> </a:t>
            </a:r>
            <a:r>
              <a:rPr lang="en-AU" dirty="0" err="1"/>
              <a:t>quaeperum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1245262"/>
            <a:ext cx="43704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/>
              <a:t>Headline </a:t>
            </a:r>
            <a:br>
              <a:rPr lang="en-AU" sz="3600" dirty="0"/>
            </a:br>
            <a:r>
              <a:rPr lang="en-AU" sz="3600" dirty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7013" y="1245262"/>
            <a:ext cx="3096000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767013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423015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71512" y="1245262"/>
            <a:ext cx="4379913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71511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999425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7013" y="1245262"/>
            <a:ext cx="3096000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0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7013" y="1245262"/>
            <a:ext cx="3096000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767013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423015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71512" y="1245262"/>
            <a:ext cx="4379913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71511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999425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5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0400" y="1245262"/>
            <a:ext cx="8202613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5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0400" y="1245262"/>
            <a:ext cx="8202613" cy="4215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8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OA-LC-RGB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29" y="271463"/>
            <a:ext cx="1851396" cy="612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919969" y="1758348"/>
            <a:ext cx="914400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endParaRPr lang="en-US" dirty="0" err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0400" y="6383338"/>
            <a:ext cx="642730" cy="47466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727825" y="63833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C56B5-A700-544C-8720-C289028A981D}" type="datetime2">
              <a:rPr lang="en-NZ" smtClean="0"/>
              <a:pPr/>
              <a:t>Thursday, 13 October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5" r:id="rId7"/>
    <p:sldLayoutId id="2147483658" r:id="rId8"/>
    <p:sldLayoutId id="2147483659" r:id="rId9"/>
    <p:sldLayoutId id="2147483660" r:id="rId10"/>
    <p:sldLayoutId id="2147483664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6" y="2289389"/>
            <a:ext cx="8027984" cy="1275614"/>
          </a:xfrm>
        </p:spPr>
        <p:txBody>
          <a:bodyPr>
            <a:normAutofit fontScale="90000"/>
          </a:bodyPr>
          <a:lstStyle/>
          <a:p>
            <a:r>
              <a:rPr lang="en-NZ" dirty="0"/>
              <a:t>The Costs of Drought in Urban Water Supply Planning</a:t>
            </a:r>
            <a:br>
              <a:rPr lang="en-NZ" sz="4400" b="1" dirty="0"/>
            </a:br>
            <a:br>
              <a:rPr lang="en-NZ" sz="4400" dirty="0"/>
            </a:br>
            <a:r>
              <a:rPr lang="en-NZ" sz="3600" b="0" i="1" dirty="0">
                <a:solidFill>
                  <a:schemeClr val="bg1"/>
                </a:solidFill>
              </a:rPr>
              <a:t>Asaad Y. </a:t>
            </a:r>
            <a:r>
              <a:rPr lang="en-NZ" sz="3600" b="0" i="1" dirty="0" err="1">
                <a:solidFill>
                  <a:schemeClr val="bg1"/>
                </a:solidFill>
              </a:rPr>
              <a:t>Shamseldin</a:t>
            </a:r>
            <a:r>
              <a:rPr lang="en-NZ" sz="3600" b="0" i="1" dirty="0">
                <a:solidFill>
                  <a:schemeClr val="bg1"/>
                </a:solidFill>
              </a:rPr>
              <a:t> </a:t>
            </a:r>
            <a:br>
              <a:rPr lang="en-NZ" sz="3600" b="0" i="1" dirty="0">
                <a:solidFill>
                  <a:schemeClr val="bg1"/>
                </a:solidFill>
              </a:rPr>
            </a:br>
            <a:r>
              <a:rPr lang="en-NZ" sz="3600" b="0" i="1" dirty="0">
                <a:solidFill>
                  <a:schemeClr val="bg1"/>
                </a:solidFill>
              </a:rPr>
              <a:t>George Beveridge</a:t>
            </a:r>
            <a:br>
              <a:rPr lang="en-NZ" sz="3600" b="0" i="1" dirty="0">
                <a:solidFill>
                  <a:schemeClr val="bg1"/>
                </a:solidFill>
              </a:rPr>
            </a:br>
            <a:r>
              <a:rPr lang="en-NZ" sz="3600" b="0" i="1" dirty="0" err="1">
                <a:solidFill>
                  <a:schemeClr val="bg1"/>
                </a:solidFill>
              </a:rPr>
              <a:t>Theunis</a:t>
            </a:r>
            <a:r>
              <a:rPr lang="en-NZ" sz="3600" b="0" i="1" dirty="0">
                <a:solidFill>
                  <a:schemeClr val="bg1"/>
                </a:solidFill>
              </a:rPr>
              <a:t> F.P Henning. </a:t>
            </a:r>
            <a:br>
              <a:rPr lang="en-NZ" sz="3600" b="0" i="1" dirty="0">
                <a:solidFill>
                  <a:schemeClr val="bg1"/>
                </a:solidFill>
              </a:rPr>
            </a:br>
            <a:r>
              <a:rPr lang="en-NZ" sz="3600" b="0" i="1" dirty="0">
                <a:solidFill>
                  <a:schemeClr val="bg1"/>
                </a:solidFill>
              </a:rPr>
              <a:t>Kobus van Zyl</a:t>
            </a:r>
            <a:br>
              <a:rPr lang="en-NZ" sz="3600" b="0" i="1" dirty="0">
                <a:solidFill>
                  <a:schemeClr val="bg1"/>
                </a:solidFill>
              </a:rPr>
            </a:br>
            <a:endParaRPr lang="en-NZ" sz="3600" b="0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353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5861" y="241007"/>
            <a:ext cx="5363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Wellington Water Case Study – Emergency Supply</a:t>
            </a:r>
            <a:endParaRPr lang="en-NZ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64C416-CA57-40CB-9394-AA51F8A7D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55" y="1484278"/>
            <a:ext cx="8065888" cy="5121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4327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5861" y="241007"/>
            <a:ext cx="5363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Wellington Water Case Study – Emergency Supply</a:t>
            </a:r>
            <a:endParaRPr lang="en-NZ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00A281-7748-47C6-9BA2-E360B5FA1BE9}"/>
              </a:ext>
            </a:extLst>
          </p:cNvPr>
          <p:cNvSpPr txBox="1"/>
          <p:nvPr/>
        </p:nvSpPr>
        <p:spPr>
          <a:xfrm>
            <a:off x="68580" y="1550719"/>
            <a:ext cx="9006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51A76-654A-45D5-8783-2AA9ED5FA7CA}"/>
              </a:ext>
            </a:extLst>
          </p:cNvPr>
          <p:cNvSpPr txBox="1"/>
          <p:nvPr/>
        </p:nvSpPr>
        <p:spPr>
          <a:xfrm>
            <a:off x="137160" y="1550719"/>
            <a:ext cx="900684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800" dirty="0"/>
              <a:t>Limited emergency supply options due to short drought duration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800" dirty="0"/>
              <a:t>Trucking water</a:t>
            </a:r>
            <a:endParaRPr lang="en-NZ" sz="2400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800" dirty="0"/>
              <a:t>Abstraction from Hutt River beyond environmental limits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800" dirty="0"/>
              <a:t>Environmental costs are uncertainty. There are some NZ studies, but may not be fit for purpose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769573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5861" y="241007"/>
            <a:ext cx="5363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Conclusions and future research opportunities</a:t>
            </a:r>
            <a:endParaRPr lang="en-NZ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C31506-9579-4DF5-8915-4BAE7A4B41ED}"/>
              </a:ext>
            </a:extLst>
          </p:cNvPr>
          <p:cNvSpPr txBox="1"/>
          <p:nvPr/>
        </p:nvSpPr>
        <p:spPr>
          <a:xfrm>
            <a:off x="137160" y="1550719"/>
            <a:ext cx="90068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The framework was successfully applied to Wellington Water’s network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Wellington Water’s current 2%/1 in 50-year level of service sits within the range of optimal level of service results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The trade-off between cutting off water to customers and severe environmental impacts from water abstraction is a difficult one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There are a lack of New Zealand studies into household and businesses willingness to pay to avoid water restrictions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It is challenging to estimate the environmental costs of abstraction beyond environmental limits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Political and reputational impacts were not considered and could be significant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650063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5151" y="430038"/>
            <a:ext cx="536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Thank you!</a:t>
            </a:r>
            <a:endParaRPr lang="en-NZ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C31506-9579-4DF5-8915-4BAE7A4B41ED}"/>
              </a:ext>
            </a:extLst>
          </p:cNvPr>
          <p:cNvSpPr txBox="1"/>
          <p:nvPr/>
        </p:nvSpPr>
        <p:spPr>
          <a:xfrm>
            <a:off x="68580" y="3888805"/>
            <a:ext cx="9006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Acknowledgements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Wellington Water for providing data for the case study. Specifically Geoff Williams and Julian Fyffe for taking the time to share their expertise on Wellington Water’s network.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Ministry of Business, Innovation and Employment (MBIE), University of Auckland, University of Canterbury and WSP New Zealand for supporting this research.</a:t>
            </a:r>
          </a:p>
          <a:p>
            <a:endParaRPr lang="en-NZ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8173A6-92EB-42D1-8042-A6E2FD5B1D32}"/>
              </a:ext>
            </a:extLst>
          </p:cNvPr>
          <p:cNvSpPr txBox="1"/>
          <p:nvPr/>
        </p:nvSpPr>
        <p:spPr>
          <a:xfrm>
            <a:off x="137160" y="1576300"/>
            <a:ext cx="9006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Feel free to reach out</a:t>
            </a:r>
          </a:p>
          <a:p>
            <a:r>
              <a:rPr lang="en-NZ" sz="2400" dirty="0"/>
              <a:t>George.Beveridge@wsp.com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87843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5861" y="241007"/>
            <a:ext cx="536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Purpose of Research</a:t>
            </a:r>
            <a:endParaRPr lang="en-NZ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C31506-9579-4DF5-8915-4BAE7A4B41ED}"/>
              </a:ext>
            </a:extLst>
          </p:cNvPr>
          <p:cNvSpPr txBox="1"/>
          <p:nvPr/>
        </p:nvSpPr>
        <p:spPr>
          <a:xfrm>
            <a:off x="137160" y="1550719"/>
            <a:ext cx="9006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800" dirty="0"/>
              <a:t>Provide a practical framework for water suppliers to integrate drought costs into water supply planning.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986464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5861" y="241007"/>
            <a:ext cx="536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Overview of Presentation</a:t>
            </a:r>
            <a:endParaRPr lang="en-NZ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C31506-9579-4DF5-8915-4BAE7A4B41ED}"/>
              </a:ext>
            </a:extLst>
          </p:cNvPr>
          <p:cNvSpPr txBox="1"/>
          <p:nvPr/>
        </p:nvSpPr>
        <p:spPr>
          <a:xfrm>
            <a:off x="137160" y="1550719"/>
            <a:ext cx="9006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800" dirty="0"/>
              <a:t>Why assess drought costs in urban areas?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800" dirty="0"/>
              <a:t>Framework for integrating drought costs in water supply planning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800" dirty="0"/>
              <a:t>Wellington Water case study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800" dirty="0"/>
              <a:t>Conclusions and future research opportunities</a:t>
            </a:r>
            <a:endParaRPr lang="en-N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63595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5519" y="241007"/>
            <a:ext cx="5363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Why assess drought costs in urban areas?</a:t>
            </a:r>
            <a:endParaRPr lang="en-NZ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66087-6CFB-46C8-9E52-CC6C9374E8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9" t="1641" r="583" b="931"/>
          <a:stretch/>
        </p:blipFill>
        <p:spPr>
          <a:xfrm>
            <a:off x="212043" y="1428083"/>
            <a:ext cx="8719914" cy="542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50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5861" y="241007"/>
            <a:ext cx="536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Framework</a:t>
            </a:r>
            <a:endParaRPr lang="en-NZ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C31506-9579-4DF5-8915-4BAE7A4B41ED}"/>
              </a:ext>
            </a:extLst>
          </p:cNvPr>
          <p:cNvSpPr txBox="1"/>
          <p:nvPr/>
        </p:nvSpPr>
        <p:spPr>
          <a:xfrm>
            <a:off x="137160" y="1550719"/>
            <a:ext cx="900684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800" dirty="0"/>
              <a:t>Inputs: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800" dirty="0"/>
              <a:t>Water supplier network modelling and cost information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800" dirty="0"/>
              <a:t>Drought costs – different methods for different types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800" dirty="0"/>
              <a:t>Short term drought costs – single drought event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800" dirty="0"/>
              <a:t>Long term drought costs over planning period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800" dirty="0"/>
              <a:t>Integrate into water supply planning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512202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0293" y="263554"/>
            <a:ext cx="5363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Framework - Costs of a single drought event</a:t>
            </a:r>
            <a:endParaRPr lang="en-NZ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3FA789-E88A-4141-AEE5-C3D66AA75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1316" r="1010" b="1590"/>
          <a:stretch/>
        </p:blipFill>
        <p:spPr bwMode="auto">
          <a:xfrm>
            <a:off x="552269" y="1563110"/>
            <a:ext cx="8039461" cy="5294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9373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mountain, sky, outdoor&#10;&#10;Description automatically generated">
            <a:extLst>
              <a:ext uri="{FF2B5EF4-FFF2-40B4-BE49-F238E27FC236}">
                <a16:creationId xmlns:a16="http://schemas.microsoft.com/office/drawing/2014/main" id="{9CE08172-39C7-4983-A8FB-0176A3A2D33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1441336"/>
            <a:ext cx="9144000" cy="6853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5861" y="241007"/>
            <a:ext cx="5363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Wellington Water Case Study</a:t>
            </a:r>
            <a:endParaRPr lang="en-NZ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C31506-9579-4DF5-8915-4BAE7A4B41ED}"/>
              </a:ext>
            </a:extLst>
          </p:cNvPr>
          <p:cNvSpPr txBox="1"/>
          <p:nvPr/>
        </p:nvSpPr>
        <p:spPr>
          <a:xfrm>
            <a:off x="137160" y="1550719"/>
            <a:ext cx="9006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dirty="0"/>
              <a:t>Frequent rainfall throughout year and relatively little storage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dirty="0"/>
              <a:t>Current level of service - 2%/1 in 50-year annual shortfall probability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dirty="0"/>
              <a:t>Two different approaches: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/>
              <a:t>Severe restrictions where water is cut off to some customers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/>
              <a:t>Emergency supply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NZ" sz="2400" dirty="0">
              <a:highlight>
                <a:srgbClr val="FFFF00"/>
              </a:highlight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NZ" sz="2400" dirty="0">
              <a:highlight>
                <a:srgbClr val="FFFF00"/>
              </a:highligh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47842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5861" y="241007"/>
            <a:ext cx="5363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Wellington Water Case Study – Severe Restrictions</a:t>
            </a:r>
            <a:endParaRPr lang="en-NZ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2A1B28-4977-4081-83F0-0D9132C54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55" y="1495853"/>
            <a:ext cx="8065889" cy="5121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8786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5861" y="241007"/>
            <a:ext cx="5363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Wellington Water Case Study – Severe Restrictions</a:t>
            </a:r>
            <a:endParaRPr lang="en-NZ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9B8326-A35D-4EB7-B467-C29C7E132078}"/>
              </a:ext>
            </a:extLst>
          </p:cNvPr>
          <p:cNvSpPr txBox="1"/>
          <p:nvPr/>
        </p:nvSpPr>
        <p:spPr>
          <a:xfrm>
            <a:off x="137160" y="1550719"/>
            <a:ext cx="9006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800" dirty="0"/>
              <a:t>Largest drought costs are costs to businesses and households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800" dirty="0"/>
              <a:t>No New Zealand studies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800" dirty="0"/>
              <a:t>UK studies were applied – similar conditions but Wellington has shorter droughts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1917946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7477</TotalTime>
  <Words>442</Words>
  <Application>Microsoft Office PowerPoint</Application>
  <PresentationFormat>On-screen Show (4:3)</PresentationFormat>
  <Paragraphs>60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Custom Design</vt:lpstr>
      <vt:lpstr>The Costs of Drought in Urban Water Supply Planning  Asaad Y. Shamseldin  George Beveridge Theunis F.P Henning.  Kobus van Zyl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Tenreiro</dc:creator>
  <cp:lastModifiedBy>George Beveridge</cp:lastModifiedBy>
  <cp:revision>83</cp:revision>
  <cp:lastPrinted>2016-02-24T00:12:03Z</cp:lastPrinted>
  <dcterms:created xsi:type="dcterms:W3CDTF">2015-05-10T23:22:16Z</dcterms:created>
  <dcterms:modified xsi:type="dcterms:W3CDTF">2022-10-13T22:17:22Z</dcterms:modified>
</cp:coreProperties>
</file>