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sldIdLst>
    <p:sldId id="258" r:id="rId6"/>
    <p:sldId id="263" r:id="rId7"/>
    <p:sldId id="285" r:id="rId8"/>
    <p:sldId id="286" r:id="rId9"/>
    <p:sldId id="265" r:id="rId10"/>
    <p:sldId id="284" r:id="rId11"/>
    <p:sldId id="267" r:id="rId12"/>
    <p:sldId id="276" r:id="rId13"/>
    <p:sldId id="277" r:id="rId14"/>
    <p:sldId id="287" r:id="rId15"/>
    <p:sldId id="304" r:id="rId16"/>
    <p:sldId id="305" r:id="rId17"/>
    <p:sldId id="306" r:id="rId18"/>
    <p:sldId id="307" r:id="rId19"/>
    <p:sldId id="270" r:id="rId20"/>
    <p:sldId id="303" r:id="rId21"/>
    <p:sldId id="279" r:id="rId22"/>
    <p:sldId id="280" r:id="rId23"/>
    <p:sldId id="289" r:id="rId24"/>
    <p:sldId id="272" r:id="rId25"/>
    <p:sldId id="299" r:id="rId26"/>
    <p:sldId id="302" r:id="rId27"/>
    <p:sldId id="275" r:id="rId28"/>
    <p:sldId id="300" r:id="rId29"/>
    <p:sldId id="274" r:id="rId30"/>
    <p:sldId id="308" r:id="rId31"/>
    <p:sldId id="293" r:id="rId32"/>
    <p:sldId id="292" r:id="rId33"/>
    <p:sldId id="296" r:id="rId34"/>
    <p:sldId id="297" r:id="rId35"/>
    <p:sldId id="259" r:id="rId36"/>
    <p:sldId id="266" r:id="rId37"/>
    <p:sldId id="290" r:id="rId38"/>
    <p:sldId id="309" r:id="rId39"/>
    <p:sldId id="31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38F8C"/>
    <a:srgbClr val="FF4415"/>
    <a:srgbClr val="6DBA45"/>
    <a:srgbClr val="5E5F59"/>
    <a:srgbClr val="FFFFFF"/>
    <a:srgbClr val="2FB2FF"/>
    <a:srgbClr val="0067A3"/>
    <a:srgbClr val="A6A6A6"/>
    <a:srgbClr val="2A8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835DA-AFF1-42FD-B2DC-4B0A72FF07ED}" v="9" dt="2022-10-18T18:57:10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ne Furness PhD" userId="338a8acd-ea38-45f2-ac12-d3ffc7a32c17" providerId="ADAL" clId="{0A4835DA-AFF1-42FD-B2DC-4B0A72FF07ED}"/>
    <pc:docChg chg="custSel addSld modSld">
      <pc:chgData name="Madeline Furness PhD" userId="338a8acd-ea38-45f2-ac12-d3ffc7a32c17" providerId="ADAL" clId="{0A4835DA-AFF1-42FD-B2DC-4B0A72FF07ED}" dt="2022-10-18T18:57:23.618" v="179" actId="1076"/>
      <pc:docMkLst>
        <pc:docMk/>
      </pc:docMkLst>
      <pc:sldChg chg="addSp modSp mod modAnim">
        <pc:chgData name="Madeline Furness PhD" userId="338a8acd-ea38-45f2-ac12-d3ffc7a32c17" providerId="ADAL" clId="{0A4835DA-AFF1-42FD-B2DC-4B0A72FF07ED}" dt="2022-10-18T18:54:40.405" v="81"/>
        <pc:sldMkLst>
          <pc:docMk/>
          <pc:sldMk cId="681546709" sldId="277"/>
        </pc:sldMkLst>
        <pc:spChg chg="add mod">
          <ac:chgData name="Madeline Furness PhD" userId="338a8acd-ea38-45f2-ac12-d3ffc7a32c17" providerId="ADAL" clId="{0A4835DA-AFF1-42FD-B2DC-4B0A72FF07ED}" dt="2022-10-18T18:54:15.168" v="78" actId="164"/>
          <ac:spMkLst>
            <pc:docMk/>
            <pc:sldMk cId="681546709" sldId="277"/>
            <ac:spMk id="269" creationId="{F4799BFB-40E6-78F0-389B-1A7F0F8F9F1E}"/>
          </ac:spMkLst>
        </pc:spChg>
        <pc:grpChg chg="add mod">
          <ac:chgData name="Madeline Furness PhD" userId="338a8acd-ea38-45f2-ac12-d3ffc7a32c17" providerId="ADAL" clId="{0A4835DA-AFF1-42FD-B2DC-4B0A72FF07ED}" dt="2022-10-18T18:54:15.168" v="78" actId="164"/>
          <ac:grpSpMkLst>
            <pc:docMk/>
            <pc:sldMk cId="681546709" sldId="277"/>
            <ac:grpSpMk id="270" creationId="{52F64241-0E47-C804-ECB1-05E3943CD8CA}"/>
          </ac:grpSpMkLst>
        </pc:grpChg>
        <pc:picChg chg="mod">
          <ac:chgData name="Madeline Furness PhD" userId="338a8acd-ea38-45f2-ac12-d3ffc7a32c17" providerId="ADAL" clId="{0A4835DA-AFF1-42FD-B2DC-4B0A72FF07ED}" dt="2022-10-18T18:54:15.168" v="78" actId="164"/>
          <ac:picMkLst>
            <pc:docMk/>
            <pc:sldMk cId="681546709" sldId="277"/>
            <ac:picMk id="136" creationId="{07A4B2FF-1B0B-A259-329E-597705601AB9}"/>
          </ac:picMkLst>
        </pc:picChg>
      </pc:sldChg>
      <pc:sldChg chg="modSp mod">
        <pc:chgData name="Madeline Furness PhD" userId="338a8acd-ea38-45f2-ac12-d3ffc7a32c17" providerId="ADAL" clId="{0A4835DA-AFF1-42FD-B2DC-4B0A72FF07ED}" dt="2022-10-18T18:55:29.197" v="129" actId="20577"/>
        <pc:sldMkLst>
          <pc:docMk/>
          <pc:sldMk cId="1677286936" sldId="297"/>
        </pc:sldMkLst>
        <pc:spChg chg="mod">
          <ac:chgData name="Madeline Furness PhD" userId="338a8acd-ea38-45f2-ac12-d3ffc7a32c17" providerId="ADAL" clId="{0A4835DA-AFF1-42FD-B2DC-4B0A72FF07ED}" dt="2022-10-18T18:55:29.197" v="129" actId="20577"/>
          <ac:spMkLst>
            <pc:docMk/>
            <pc:sldMk cId="1677286936" sldId="297"/>
            <ac:spMk id="3" creationId="{20181DED-9564-D2CB-3461-B7C9C2080C9B}"/>
          </ac:spMkLst>
        </pc:spChg>
      </pc:sldChg>
      <pc:sldChg chg="modSp mod">
        <pc:chgData name="Madeline Furness PhD" userId="338a8acd-ea38-45f2-ac12-d3ffc7a32c17" providerId="ADAL" clId="{0A4835DA-AFF1-42FD-B2DC-4B0A72FF07ED}" dt="2022-10-18T18:53:30.508" v="59"/>
        <pc:sldMkLst>
          <pc:docMk/>
          <pc:sldMk cId="269834003" sldId="308"/>
        </pc:sldMkLst>
        <pc:graphicFrameChg chg="mod modGraphic">
          <ac:chgData name="Madeline Furness PhD" userId="338a8acd-ea38-45f2-ac12-d3ffc7a32c17" providerId="ADAL" clId="{0A4835DA-AFF1-42FD-B2DC-4B0A72FF07ED}" dt="2022-10-18T18:53:30.508" v="59"/>
          <ac:graphicFrameMkLst>
            <pc:docMk/>
            <pc:sldMk cId="269834003" sldId="308"/>
            <ac:graphicFrameMk id="4" creationId="{FE506A3E-F17A-BA44-7282-A90B9BB0386D}"/>
          </ac:graphicFrameMkLst>
        </pc:graphicFrameChg>
      </pc:sldChg>
      <pc:sldChg chg="addSp delSp modSp new mod">
        <pc:chgData name="Madeline Furness PhD" userId="338a8acd-ea38-45f2-ac12-d3ffc7a32c17" providerId="ADAL" clId="{0A4835DA-AFF1-42FD-B2DC-4B0A72FF07ED}" dt="2022-10-18T18:56:58.325" v="172" actId="1076"/>
        <pc:sldMkLst>
          <pc:docMk/>
          <pc:sldMk cId="2516738726" sldId="309"/>
        </pc:sldMkLst>
        <pc:spChg chg="mod">
          <ac:chgData name="Madeline Furness PhD" userId="338a8acd-ea38-45f2-ac12-d3ffc7a32c17" providerId="ADAL" clId="{0A4835DA-AFF1-42FD-B2DC-4B0A72FF07ED}" dt="2022-10-18T18:56:27.224" v="164" actId="20577"/>
          <ac:spMkLst>
            <pc:docMk/>
            <pc:sldMk cId="2516738726" sldId="309"/>
            <ac:spMk id="2" creationId="{C61CBE3D-AE62-5064-2C10-512EFA0C9484}"/>
          </ac:spMkLst>
        </pc:spChg>
        <pc:spChg chg="del">
          <ac:chgData name="Madeline Furness PhD" userId="338a8acd-ea38-45f2-ac12-d3ffc7a32c17" providerId="ADAL" clId="{0A4835DA-AFF1-42FD-B2DC-4B0A72FF07ED}" dt="2022-10-18T18:56:48.448" v="168" actId="478"/>
          <ac:spMkLst>
            <pc:docMk/>
            <pc:sldMk cId="2516738726" sldId="309"/>
            <ac:spMk id="3" creationId="{7945B92A-1C13-2075-2365-1610DD905519}"/>
          </ac:spMkLst>
        </pc:spChg>
        <pc:graphicFrameChg chg="add mod">
          <ac:chgData name="Madeline Furness PhD" userId="338a8acd-ea38-45f2-ac12-d3ffc7a32c17" providerId="ADAL" clId="{0A4835DA-AFF1-42FD-B2DC-4B0A72FF07ED}" dt="2022-10-18T18:56:58.325" v="172" actId="1076"/>
          <ac:graphicFrameMkLst>
            <pc:docMk/>
            <pc:sldMk cId="2516738726" sldId="309"/>
            <ac:graphicFrameMk id="4" creationId="{770A6B29-99E6-48B5-A209-2AA22920F684}"/>
          </ac:graphicFrameMkLst>
        </pc:graphicFrameChg>
      </pc:sldChg>
      <pc:sldChg chg="addSp delSp modSp add mod">
        <pc:chgData name="Madeline Furness PhD" userId="338a8acd-ea38-45f2-ac12-d3ffc7a32c17" providerId="ADAL" clId="{0A4835DA-AFF1-42FD-B2DC-4B0A72FF07ED}" dt="2022-10-18T18:57:23.618" v="179" actId="1076"/>
        <pc:sldMkLst>
          <pc:docMk/>
          <pc:sldMk cId="102697807" sldId="310"/>
        </pc:sldMkLst>
        <pc:spChg chg="mod">
          <ac:chgData name="Madeline Furness PhD" userId="338a8acd-ea38-45f2-ac12-d3ffc7a32c17" providerId="ADAL" clId="{0A4835DA-AFF1-42FD-B2DC-4B0A72FF07ED}" dt="2022-10-18T18:56:33.138" v="167" actId="20577"/>
          <ac:spMkLst>
            <pc:docMk/>
            <pc:sldMk cId="102697807" sldId="310"/>
            <ac:spMk id="2" creationId="{C61CBE3D-AE62-5064-2C10-512EFA0C9484}"/>
          </ac:spMkLst>
        </pc:spChg>
        <pc:spChg chg="del">
          <ac:chgData name="Madeline Furness PhD" userId="338a8acd-ea38-45f2-ac12-d3ffc7a32c17" providerId="ADAL" clId="{0A4835DA-AFF1-42FD-B2DC-4B0A72FF07ED}" dt="2022-10-18T18:57:10.128" v="173" actId="478"/>
          <ac:spMkLst>
            <pc:docMk/>
            <pc:sldMk cId="102697807" sldId="310"/>
            <ac:spMk id="3" creationId="{7945B92A-1C13-2075-2365-1610DD905519}"/>
          </ac:spMkLst>
        </pc:spChg>
        <pc:graphicFrameChg chg="add mod">
          <ac:chgData name="Madeline Furness PhD" userId="338a8acd-ea38-45f2-ac12-d3ffc7a32c17" providerId="ADAL" clId="{0A4835DA-AFF1-42FD-B2DC-4B0A72FF07ED}" dt="2022-10-18T18:57:23.618" v="179" actId="1076"/>
          <ac:graphicFrameMkLst>
            <pc:docMk/>
            <pc:sldMk cId="102697807" sldId="310"/>
            <ac:graphicFrameMk id="4" creationId="{BEF99D61-1DF2-4588-8AC1-7F94EBF16E6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pucvcl-my.sharepoint.com/personal/madeline_furness_mail_pucv_cl/Documents/Madeline%20PhD%20Research/PUCV/DIB%202022/Congresos/WaterNZ/resultswaternz/Transition_Biofactory1_Ch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pucvcl-my.sharepoint.com/personal/madeline_furness_mail_pucv_cl/Documents/Madeline%20PhD%20Research/PUCV/DIB%202022/Congresos/WaterNZ/resultswaternz/Transition_Biofactory2_Ch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Data!$B$8</c:f>
              <c:strCache>
                <c:ptCount val="1"/>
                <c:pt idx="0">
                  <c:v>Scenario 1 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Data!$B$9:$B$26</c:f>
              <c:numCache>
                <c:formatCode>#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 formatCode="0.####">
                  <c:v>43.727984399873435</c:v>
                </c:pt>
                <c:pt idx="4">
                  <c:v>100</c:v>
                </c:pt>
                <c:pt idx="5" formatCode="0.####">
                  <c:v>48.905566074453411</c:v>
                </c:pt>
                <c:pt idx="6">
                  <c:v>100</c:v>
                </c:pt>
                <c:pt idx="7">
                  <c:v>100</c:v>
                </c:pt>
                <c:pt idx="8" formatCode="0.####">
                  <c:v>12.791308924321781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 formatCode="0.####">
                  <c:v>50.993266411987726</c:v>
                </c:pt>
                <c:pt idx="13" formatCode="0.####">
                  <c:v>77.895481741683753</c:v>
                </c:pt>
                <c:pt idx="14" formatCode="0.####">
                  <c:v>17.654503304817666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C-47DF-89C0-87F4FEC41209}"/>
            </c:ext>
          </c:extLst>
        </c:ser>
        <c:ser>
          <c:idx val="1"/>
          <c:order val="1"/>
          <c:tx>
            <c:strRef>
              <c:f>Data!$C$8</c:f>
              <c:strCache>
                <c:ptCount val="1"/>
                <c:pt idx="0">
                  <c:v>Scenario 2 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Data!$C$9:$C$26</c:f>
              <c:numCache>
                <c:formatCode>#</c:formatCode>
                <c:ptCount val="18"/>
                <c:pt idx="0" formatCode="0.####">
                  <c:v>15.789796878278739</c:v>
                </c:pt>
                <c:pt idx="1">
                  <c:v>-97.384373347833133</c:v>
                </c:pt>
                <c:pt idx="2">
                  <c:v>-73.003182727748978</c:v>
                </c:pt>
                <c:pt idx="3">
                  <c:v>-74.056578301182711</c:v>
                </c:pt>
                <c:pt idx="4" formatCode="0.####">
                  <c:v>14.122346507038696</c:v>
                </c:pt>
                <c:pt idx="5">
                  <c:v>-76.220861060235308</c:v>
                </c:pt>
                <c:pt idx="6" formatCode="0.####">
                  <c:v>12.051831312586247</c:v>
                </c:pt>
                <c:pt idx="7" formatCode="0.####">
                  <c:v>24.663902475743267</c:v>
                </c:pt>
                <c:pt idx="8" formatCode="0.####">
                  <c:v>99.427699423288999</c:v>
                </c:pt>
                <c:pt idx="9">
                  <c:v>-83.261482949578379</c:v>
                </c:pt>
                <c:pt idx="10">
                  <c:v>-23.974245865394693</c:v>
                </c:pt>
                <c:pt idx="11">
                  <c:v>-42.279719139875375</c:v>
                </c:pt>
                <c:pt idx="12">
                  <c:v>-95.133955347017974</c:v>
                </c:pt>
                <c:pt idx="13">
                  <c:v>-100</c:v>
                </c:pt>
                <c:pt idx="14">
                  <c:v>-100</c:v>
                </c:pt>
                <c:pt idx="15">
                  <c:v>-97.932083821506239</c:v>
                </c:pt>
                <c:pt idx="16">
                  <c:v>-45.974783092708172</c:v>
                </c:pt>
                <c:pt idx="17" formatCode="0.####">
                  <c:v>39.449841403518725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C-47DF-89C0-87F4FEC41209}"/>
            </c:ext>
          </c:extLst>
        </c:ser>
        <c:ser>
          <c:idx val="2"/>
          <c:order val="2"/>
          <c:tx>
            <c:strRef>
              <c:f>Data!$D$8</c:f>
              <c:strCache>
                <c:ptCount val="1"/>
                <c:pt idx="0">
                  <c:v>Scenario 3 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Data!$D$9:$D$26</c:f>
              <c:numCache>
                <c:formatCode>#</c:formatCode>
                <c:ptCount val="18"/>
                <c:pt idx="0" formatCode="0.####">
                  <c:v>30.760159536400806</c:v>
                </c:pt>
                <c:pt idx="1">
                  <c:v>-42.943123599282515</c:v>
                </c:pt>
                <c:pt idx="2">
                  <c:v>-66.433365299217357</c:v>
                </c:pt>
                <c:pt idx="3" formatCode="0.####">
                  <c:v>43.407148626615282</c:v>
                </c:pt>
                <c:pt idx="4" formatCode="0.####">
                  <c:v>19.427737656630978</c:v>
                </c:pt>
                <c:pt idx="5" formatCode="0.####">
                  <c:v>42.447191329908343</c:v>
                </c:pt>
                <c:pt idx="6">
                  <c:v>-0.10539123690430763</c:v>
                </c:pt>
                <c:pt idx="7" formatCode="0.####">
                  <c:v>25.34780197801328</c:v>
                </c:pt>
                <c:pt idx="8" formatCode="0.####">
                  <c:v>99.711738866841827</c:v>
                </c:pt>
                <c:pt idx="9">
                  <c:v>-68.161122614026738</c:v>
                </c:pt>
                <c:pt idx="10">
                  <c:v>-7.6570160913451089</c:v>
                </c:pt>
                <c:pt idx="11">
                  <c:v>-19.853468317922353</c:v>
                </c:pt>
                <c:pt idx="12" formatCode="0.####">
                  <c:v>19.287505397713737</c:v>
                </c:pt>
                <c:pt idx="13">
                  <c:v>-58.538402051140125</c:v>
                </c:pt>
                <c:pt idx="14">
                  <c:v>-95.129375392349431</c:v>
                </c:pt>
                <c:pt idx="15">
                  <c:v>-96.455475156881505</c:v>
                </c:pt>
                <c:pt idx="16">
                  <c:v>-60.005952315658476</c:v>
                </c:pt>
                <c:pt idx="17" formatCode="0.####">
                  <c:v>39.484303259250694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C-47DF-89C0-87F4FEC41209}"/>
            </c:ext>
          </c:extLst>
        </c:ser>
        <c:ser>
          <c:idx val="3"/>
          <c:order val="3"/>
          <c:tx>
            <c:strRef>
              <c:f>Data!$E$8</c:f>
              <c:strCache>
                <c:ptCount val="1"/>
                <c:pt idx="0">
                  <c:v>Scenario 4 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Data!$E$9:$E$26</c:f>
              <c:numCache>
                <c:formatCode>0.####</c:formatCode>
                <c:ptCount val="18"/>
                <c:pt idx="0">
                  <c:v>33.024931701762299</c:v>
                </c:pt>
                <c:pt idx="1">
                  <c:v>43.012540867397384</c:v>
                </c:pt>
                <c:pt idx="2" formatCode="#">
                  <c:v>-18.395230206323745</c:v>
                </c:pt>
                <c:pt idx="3" formatCode="#">
                  <c:v>100</c:v>
                </c:pt>
                <c:pt idx="4">
                  <c:v>26.933757826180443</c:v>
                </c:pt>
                <c:pt idx="5" formatCode="#">
                  <c:v>100</c:v>
                </c:pt>
                <c:pt idx="6">
                  <c:v>2.0637726795491909</c:v>
                </c:pt>
                <c:pt idx="7">
                  <c:v>25.769581038132895</c:v>
                </c:pt>
                <c:pt idx="8" formatCode="#">
                  <c:v>100</c:v>
                </c:pt>
                <c:pt idx="9" formatCode="#">
                  <c:v>-46.524758438798024</c:v>
                </c:pt>
                <c:pt idx="10">
                  <c:v>9.7805430718313815</c:v>
                </c:pt>
                <c:pt idx="11">
                  <c:v>4.506246527609207</c:v>
                </c:pt>
                <c:pt idx="12" formatCode="#">
                  <c:v>100</c:v>
                </c:pt>
                <c:pt idx="13" formatCode="#">
                  <c:v>-12.530432620531592</c:v>
                </c:pt>
                <c:pt idx="14" formatCode="#">
                  <c:v>-88.99589451687558</c:v>
                </c:pt>
                <c:pt idx="15" formatCode="#">
                  <c:v>-90.883028287209868</c:v>
                </c:pt>
                <c:pt idx="16" formatCode="#">
                  <c:v>-41.752482479765888</c:v>
                </c:pt>
                <c:pt idx="17">
                  <c:v>39.554367540860902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EC-47DF-89C0-87F4FEC41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41360"/>
        <c:axId val="358872096"/>
      </c:barChart>
      <c:catAx>
        <c:axId val="19364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Method: ReCiPe 2016 Midpoint (H) V1.03 / World (2010) H / Characterization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58872096"/>
        <c:crosses val="autoZero"/>
        <c:auto val="1"/>
        <c:lblAlgn val="ctr"/>
        <c:lblOffset val="100"/>
        <c:noMultiLvlLbl val="0"/>
      </c:catAx>
      <c:valAx>
        <c:axId val="358872096"/>
        <c:scaling>
          <c:orientation val="minMax"/>
          <c:max val="100"/>
          <c:min val="-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364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Data!$B$8</c:f>
              <c:strCache>
                <c:ptCount val="1"/>
                <c:pt idx="0">
                  <c:v>Scenario 1 Direct Discharge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Data!$B$9:$B$26</c:f>
              <c:numCache>
                <c:formatCode>#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 formatCode="0.###">
                  <c:v>0.16304143496522441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 formatCode="0.###">
                  <c:v>94.352057279791367</c:v>
                </c:pt>
                <c:pt idx="15" formatCode="0.####">
                  <c:v>20.636449034795227</c:v>
                </c:pt>
                <c:pt idx="16">
                  <c:v>100</c:v>
                </c:pt>
                <c:pt idx="17" formatCode="0.####">
                  <c:v>0.29511200720751934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B-4190-B26C-0AD2139A5F4D}"/>
            </c:ext>
          </c:extLst>
        </c:ser>
        <c:ser>
          <c:idx val="1"/>
          <c:order val="1"/>
          <c:tx>
            <c:strRef>
              <c:f>Data!$C$8</c:f>
              <c:strCache>
                <c:ptCount val="1"/>
                <c:pt idx="0">
                  <c:v>Scenario 2 THP-AD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Data!$C$9:$C$26</c:f>
              <c:numCache>
                <c:formatCode>0.####</c:formatCode>
                <c:ptCount val="18"/>
                <c:pt idx="0">
                  <c:v>3.1433631131693951</c:v>
                </c:pt>
                <c:pt idx="1">
                  <c:v>5.8536012370440353</c:v>
                </c:pt>
                <c:pt idx="2" formatCode="#">
                  <c:v>-33.434740922203851</c:v>
                </c:pt>
                <c:pt idx="3" formatCode="0.###">
                  <c:v>8.6080994768767685</c:v>
                </c:pt>
                <c:pt idx="4">
                  <c:v>27.339233016073187</c:v>
                </c:pt>
                <c:pt idx="5">
                  <c:v>8.5381048081078212</c:v>
                </c:pt>
                <c:pt idx="6">
                  <c:v>35.661413519311282</c:v>
                </c:pt>
                <c:pt idx="7">
                  <c:v>10.147157168199641</c:v>
                </c:pt>
                <c:pt idx="8" formatCode="#">
                  <c:v>100</c:v>
                </c:pt>
                <c:pt idx="9" formatCode="#">
                  <c:v>-19.093527494411216</c:v>
                </c:pt>
                <c:pt idx="10" formatCode="#">
                  <c:v>-1.8880332326829483</c:v>
                </c:pt>
                <c:pt idx="11" formatCode="#">
                  <c:v>-3.8818106778685393</c:v>
                </c:pt>
                <c:pt idx="12">
                  <c:v>8.0344603354514117</c:v>
                </c:pt>
                <c:pt idx="13" formatCode="#">
                  <c:v>-5.7289154774700828</c:v>
                </c:pt>
                <c:pt idx="14" formatCode="#">
                  <c:v>-84.872132869559479</c:v>
                </c:pt>
                <c:pt idx="15" formatCode="#">
                  <c:v>-100</c:v>
                </c:pt>
                <c:pt idx="16">
                  <c:v>3.4161069546200484</c:v>
                </c:pt>
                <c:pt idx="17" formatCode="#">
                  <c:v>-0.35994688913221762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B-4190-B26C-0AD2139A5F4D}"/>
            </c:ext>
          </c:extLst>
        </c:ser>
        <c:ser>
          <c:idx val="2"/>
          <c:order val="2"/>
          <c:tx>
            <c:strRef>
              <c:f>Data!$D$8</c:f>
              <c:strCache>
                <c:ptCount val="1"/>
                <c:pt idx="0">
                  <c:v>Scenario 3 Cogeneration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Data!$D$9:$D$26</c:f>
              <c:numCache>
                <c:formatCode>#</c:formatCode>
                <c:ptCount val="18"/>
                <c:pt idx="0">
                  <c:v>-3.8322406935975812</c:v>
                </c:pt>
                <c:pt idx="1">
                  <c:v>-52.142444049559487</c:v>
                </c:pt>
                <c:pt idx="2">
                  <c:v>-0.63368860476158495</c:v>
                </c:pt>
                <c:pt idx="3">
                  <c:v>-63.171560290095108</c:v>
                </c:pt>
                <c:pt idx="4">
                  <c:v>-15.974102600782905</c:v>
                </c:pt>
                <c:pt idx="5">
                  <c:v>-62.946458464699703</c:v>
                </c:pt>
                <c:pt idx="6" formatCode="0.####">
                  <c:v>21.35869494309074</c:v>
                </c:pt>
                <c:pt idx="7" formatCode="0.####">
                  <c:v>11.673995803320247</c:v>
                </c:pt>
                <c:pt idx="8" formatCode="0.####">
                  <c:v>99.986995236416959</c:v>
                </c:pt>
                <c:pt idx="9">
                  <c:v>-42.899276261237418</c:v>
                </c:pt>
                <c:pt idx="10">
                  <c:v>-32.92487004129989</c:v>
                </c:pt>
                <c:pt idx="11">
                  <c:v>-43.968101636733621</c:v>
                </c:pt>
                <c:pt idx="12">
                  <c:v>-58.598653487811895</c:v>
                </c:pt>
                <c:pt idx="13">
                  <c:v>-61.609458490605462</c:v>
                </c:pt>
                <c:pt idx="14">
                  <c:v>-99.203361036394455</c:v>
                </c:pt>
                <c:pt idx="15">
                  <c:v>-65.087134765183634</c:v>
                </c:pt>
                <c:pt idx="16">
                  <c:v>-51.15138998600068</c:v>
                </c:pt>
                <c:pt idx="17" formatCode="0.####">
                  <c:v>48.347740047349156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B-4190-B26C-0AD2139A5F4D}"/>
            </c:ext>
          </c:extLst>
        </c:ser>
        <c:ser>
          <c:idx val="3"/>
          <c:order val="3"/>
          <c:tx>
            <c:strRef>
              <c:f>Data!$E$8</c:f>
              <c:strCache>
                <c:ptCount val="1"/>
                <c:pt idx="0">
                  <c:v>Scenario 4 SBR-Anammox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Data!$A$9:$A$26</c:f>
              <c:strCache>
                <c:ptCount val="18"/>
                <c:pt idx="0">
                  <c:v>Global warming</c:v>
                </c:pt>
                <c:pt idx="1">
                  <c:v>Stratospheric ozone depletion</c:v>
                </c:pt>
                <c:pt idx="2">
                  <c:v>Ionizing radiation</c:v>
                </c:pt>
                <c:pt idx="3">
                  <c:v>Ozone formation, Human health</c:v>
                </c:pt>
                <c:pt idx="4">
                  <c:v>Fine particulate matter formation</c:v>
                </c:pt>
                <c:pt idx="5">
                  <c:v>Ozone formation, Terrestrial ecosystems</c:v>
                </c:pt>
                <c:pt idx="6">
                  <c:v>Terrestrial acidification</c:v>
                </c:pt>
                <c:pt idx="7">
                  <c:v>Freshwater eutrophication</c:v>
                </c:pt>
                <c:pt idx="8">
                  <c:v>Marine eutrophication</c:v>
                </c:pt>
                <c:pt idx="9">
                  <c:v>Terrestrial ecotoxicity</c:v>
                </c:pt>
                <c:pt idx="10">
                  <c:v>Freshwater ecotoxicity</c:v>
                </c:pt>
                <c:pt idx="11">
                  <c:v>Marine ecotoxicity</c:v>
                </c:pt>
                <c:pt idx="12">
                  <c:v>Human carcinogenic toxicity</c:v>
                </c:pt>
                <c:pt idx="13">
                  <c:v>Human non-carcinogenic toxicity</c:v>
                </c:pt>
                <c:pt idx="14">
                  <c:v>Land use</c:v>
                </c:pt>
                <c:pt idx="15">
                  <c:v>Mineral resource scarcity</c:v>
                </c:pt>
                <c:pt idx="16">
                  <c:v>Fossil resource scarcity</c:v>
                </c:pt>
                <c:pt idx="17">
                  <c:v>Water consumption</c:v>
                </c:pt>
              </c:strCache>
            </c:strRef>
          </c:cat>
          <c:val>
            <c:numRef>
              <c:f>Data!$E$9:$E$26</c:f>
              <c:numCache>
                <c:formatCode>#</c:formatCode>
                <c:ptCount val="18"/>
                <c:pt idx="0">
                  <c:v>-5.1327343263544618</c:v>
                </c:pt>
                <c:pt idx="1">
                  <c:v>-64.759276867321375</c:v>
                </c:pt>
                <c:pt idx="2" formatCode="0.####">
                  <c:v>10.059632506558531</c:v>
                </c:pt>
                <c:pt idx="3">
                  <c:v>-78.493573757361574</c:v>
                </c:pt>
                <c:pt idx="4">
                  <c:v>-24.280753729211018</c:v>
                </c:pt>
                <c:pt idx="5">
                  <c:v>-78.199984804301351</c:v>
                </c:pt>
                <c:pt idx="6" formatCode="0.####">
                  <c:v>19.986463270439224</c:v>
                </c:pt>
                <c:pt idx="7" formatCode="0.####">
                  <c:v>13.643961910872243</c:v>
                </c:pt>
                <c:pt idx="8" formatCode="0.####">
                  <c:v>99.986900214219204</c:v>
                </c:pt>
                <c:pt idx="9">
                  <c:v>-47.270527116563187</c:v>
                </c:pt>
                <c:pt idx="10">
                  <c:v>-35.242255090124281</c:v>
                </c:pt>
                <c:pt idx="11">
                  <c:v>-47.772466955330557</c:v>
                </c:pt>
                <c:pt idx="12">
                  <c:v>-71.832154565482298</c:v>
                </c:pt>
                <c:pt idx="13">
                  <c:v>-72.068876588943283</c:v>
                </c:pt>
                <c:pt idx="14">
                  <c:v>-100</c:v>
                </c:pt>
                <c:pt idx="15">
                  <c:v>-26.914832765818769</c:v>
                </c:pt>
                <c:pt idx="16">
                  <c:v>-63.22586908582911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BB-4190-B26C-0AD2139A5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418704"/>
        <c:axId val="356057792"/>
      </c:barChart>
      <c:catAx>
        <c:axId val="641418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Method: ReCiPe 2016 Midpoint (H) V1.03 / World (2010) H / Characterization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56057792"/>
        <c:crosses val="autoZero"/>
        <c:auto val="1"/>
        <c:lblAlgn val="ctr"/>
        <c:lblOffset val="100"/>
        <c:noMultiLvlLbl val="0"/>
      </c:catAx>
      <c:valAx>
        <c:axId val="356057792"/>
        <c:scaling>
          <c:orientation val="minMax"/>
          <c:max val="100"/>
          <c:min val="-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141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6A69C-4071-4C83-861D-03C4C6E03F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584ADD5-F320-4857-A4FA-1E799A3F5BE6}">
      <dgm:prSet phldrT="[Text]"/>
      <dgm:spPr/>
      <dgm:t>
        <a:bodyPr/>
        <a:lstStyle/>
        <a:p>
          <a:r>
            <a:rPr lang="en-NZ" dirty="0"/>
            <a:t>Sustainability Factors</a:t>
          </a:r>
        </a:p>
      </dgm:t>
    </dgm:pt>
    <dgm:pt modelId="{A69731A7-51E9-4BB7-8867-95EACC501843}" type="parTrans" cxnId="{BC58128D-0DF9-4813-BE64-F75BC8DBB515}">
      <dgm:prSet/>
      <dgm:spPr/>
      <dgm:t>
        <a:bodyPr/>
        <a:lstStyle/>
        <a:p>
          <a:endParaRPr lang="en-NZ"/>
        </a:p>
      </dgm:t>
    </dgm:pt>
    <dgm:pt modelId="{4EC92B98-6F64-45D0-AC6F-1D3A644C0C93}" type="sibTrans" cxnId="{BC58128D-0DF9-4813-BE64-F75BC8DBB515}">
      <dgm:prSet/>
      <dgm:spPr/>
      <dgm:t>
        <a:bodyPr/>
        <a:lstStyle/>
        <a:p>
          <a:endParaRPr lang="en-NZ"/>
        </a:p>
      </dgm:t>
    </dgm:pt>
    <dgm:pt modelId="{9CD5EB64-6AE0-4288-AD9E-DB321BAA861B}">
      <dgm:prSet phldrT="[Text]"/>
      <dgm:spPr/>
      <dgm:t>
        <a:bodyPr/>
        <a:lstStyle/>
        <a:p>
          <a:r>
            <a:rPr lang="en-NZ" dirty="0"/>
            <a:t>Environmental</a:t>
          </a:r>
        </a:p>
      </dgm:t>
    </dgm:pt>
    <dgm:pt modelId="{5AC95764-5C7F-483B-8018-CF8AD46EFF8A}" type="parTrans" cxnId="{94EDA94C-C42B-43C0-A64A-AFAE3144DA67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61B0ACD2-C028-4593-BD6E-05C2A449CD16}" type="sibTrans" cxnId="{94EDA94C-C42B-43C0-A64A-AFAE3144DA67}">
      <dgm:prSet/>
      <dgm:spPr/>
      <dgm:t>
        <a:bodyPr/>
        <a:lstStyle/>
        <a:p>
          <a:endParaRPr lang="en-NZ"/>
        </a:p>
      </dgm:t>
    </dgm:pt>
    <dgm:pt modelId="{F0F048B8-EAB6-4D53-9E42-BA46F393F797}">
      <dgm:prSet phldrT="[Text]"/>
      <dgm:spPr/>
      <dgm:t>
        <a:bodyPr/>
        <a:lstStyle/>
        <a:p>
          <a:r>
            <a:rPr lang="en-NZ" dirty="0"/>
            <a:t>Social</a:t>
          </a:r>
        </a:p>
      </dgm:t>
    </dgm:pt>
    <dgm:pt modelId="{4F5F8D65-7801-4C4B-B2B3-E08CDB61E456}" type="parTrans" cxnId="{1C997AD3-D284-4831-9C66-573987A594A9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1668B317-E833-4538-B3A6-C964584ED94B}" type="sibTrans" cxnId="{1C997AD3-D284-4831-9C66-573987A594A9}">
      <dgm:prSet/>
      <dgm:spPr/>
      <dgm:t>
        <a:bodyPr/>
        <a:lstStyle/>
        <a:p>
          <a:endParaRPr lang="en-NZ"/>
        </a:p>
      </dgm:t>
    </dgm:pt>
    <dgm:pt modelId="{3156362F-925A-46F0-8072-C41993D12B31}">
      <dgm:prSet phldrT="[Text]"/>
      <dgm:spPr/>
      <dgm:t>
        <a:bodyPr/>
        <a:lstStyle/>
        <a:p>
          <a:r>
            <a:rPr lang="en-NZ" dirty="0"/>
            <a:t>Economic</a:t>
          </a:r>
        </a:p>
      </dgm:t>
    </dgm:pt>
    <dgm:pt modelId="{44B1246C-DF71-48A5-972A-214420C7284A}" type="parTrans" cxnId="{B8D3DC7E-8F8D-49BC-A120-1BCB905D6928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BF969C9A-FFB9-4733-9C9A-69007F46E98F}" type="sibTrans" cxnId="{B8D3DC7E-8F8D-49BC-A120-1BCB905D6928}">
      <dgm:prSet/>
      <dgm:spPr/>
      <dgm:t>
        <a:bodyPr/>
        <a:lstStyle/>
        <a:p>
          <a:endParaRPr lang="en-NZ"/>
        </a:p>
      </dgm:t>
    </dgm:pt>
    <dgm:pt modelId="{18B2FFAC-3B60-4258-B0BA-96B150DE246D}">
      <dgm:prSet phldrT="[Text]"/>
      <dgm:spPr/>
      <dgm:t>
        <a:bodyPr/>
        <a:lstStyle/>
        <a:p>
          <a:r>
            <a:rPr lang="en-NZ" dirty="0"/>
            <a:t>Air</a:t>
          </a:r>
        </a:p>
      </dgm:t>
    </dgm:pt>
    <dgm:pt modelId="{87A18C57-0F29-4391-8361-795FA3910252}" type="parTrans" cxnId="{9455AB19-868E-4600-93BB-E515D146800F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92413B7F-BED0-47BA-987D-55A994B4B771}" type="sibTrans" cxnId="{9455AB19-868E-4600-93BB-E515D146800F}">
      <dgm:prSet/>
      <dgm:spPr/>
      <dgm:t>
        <a:bodyPr/>
        <a:lstStyle/>
        <a:p>
          <a:endParaRPr lang="en-NZ"/>
        </a:p>
      </dgm:t>
    </dgm:pt>
    <dgm:pt modelId="{1C5CE234-77B2-483C-8E66-61346C52856A}">
      <dgm:prSet phldrT="[Text]"/>
      <dgm:spPr/>
      <dgm:t>
        <a:bodyPr/>
        <a:lstStyle/>
        <a:p>
          <a:r>
            <a:rPr lang="en-NZ" dirty="0"/>
            <a:t>Land</a:t>
          </a:r>
        </a:p>
      </dgm:t>
    </dgm:pt>
    <dgm:pt modelId="{675257F5-974C-419C-9D6A-A8977A903C17}" type="parTrans" cxnId="{A1FF0FE3-1287-4E5E-B83F-43B6A40F4C5B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3DE939EB-A6EA-489F-A1E7-C7E31320B72B}" type="sibTrans" cxnId="{A1FF0FE3-1287-4E5E-B83F-43B6A40F4C5B}">
      <dgm:prSet/>
      <dgm:spPr/>
      <dgm:t>
        <a:bodyPr/>
        <a:lstStyle/>
        <a:p>
          <a:endParaRPr lang="en-NZ"/>
        </a:p>
      </dgm:t>
    </dgm:pt>
    <dgm:pt modelId="{D4F849E0-F696-4496-AC36-3D55B873E452}">
      <dgm:prSet phldrT="[Text]"/>
      <dgm:spPr/>
      <dgm:t>
        <a:bodyPr/>
        <a:lstStyle/>
        <a:p>
          <a:r>
            <a:rPr lang="en-NZ" dirty="0"/>
            <a:t>Water</a:t>
          </a:r>
        </a:p>
      </dgm:t>
    </dgm:pt>
    <dgm:pt modelId="{D848DA90-918E-4D45-94EB-051B3D0B5467}" type="parTrans" cxnId="{0C811A17-FC65-4E44-98C6-3D10A9012626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B04D2531-11AA-4ADE-AFEB-935339956138}" type="sibTrans" cxnId="{0C811A17-FC65-4E44-98C6-3D10A9012626}">
      <dgm:prSet/>
      <dgm:spPr/>
      <dgm:t>
        <a:bodyPr/>
        <a:lstStyle/>
        <a:p>
          <a:endParaRPr lang="en-NZ"/>
        </a:p>
      </dgm:t>
    </dgm:pt>
    <dgm:pt modelId="{871542CE-4067-48BE-916A-AD62191DAA3F}">
      <dgm:prSet phldrT="[Text]"/>
      <dgm:spPr/>
      <dgm:t>
        <a:bodyPr/>
        <a:lstStyle/>
        <a:p>
          <a:r>
            <a:rPr lang="en-NZ" dirty="0"/>
            <a:t>Working Conditions</a:t>
          </a:r>
        </a:p>
      </dgm:t>
    </dgm:pt>
    <dgm:pt modelId="{B934A499-C60D-4930-A779-2125D87791F5}" type="parTrans" cxnId="{806979DE-FCF6-4800-98DC-897FDC0BB600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802B16B7-35E9-4873-AF5D-536A48916B37}" type="sibTrans" cxnId="{806979DE-FCF6-4800-98DC-897FDC0BB600}">
      <dgm:prSet/>
      <dgm:spPr/>
      <dgm:t>
        <a:bodyPr/>
        <a:lstStyle/>
        <a:p>
          <a:endParaRPr lang="en-NZ"/>
        </a:p>
      </dgm:t>
    </dgm:pt>
    <dgm:pt modelId="{F0180697-5F8A-4A57-BB21-D54F292E5E95}">
      <dgm:prSet phldrT="[Text]"/>
      <dgm:spPr/>
      <dgm:t>
        <a:bodyPr/>
        <a:lstStyle/>
        <a:p>
          <a:r>
            <a:rPr lang="en-NZ" dirty="0"/>
            <a:t>Environmental Responsibility</a:t>
          </a:r>
        </a:p>
      </dgm:t>
    </dgm:pt>
    <dgm:pt modelId="{7912EE3B-40CD-4113-886B-95E0080E2E0B}" type="parTrans" cxnId="{7D6F0705-CF34-4FE6-AF0D-A3625BEE5785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027E30B7-54F9-424D-AC43-E65FADF0A1DE}" type="sibTrans" cxnId="{7D6F0705-CF34-4FE6-AF0D-A3625BEE5785}">
      <dgm:prSet/>
      <dgm:spPr/>
      <dgm:t>
        <a:bodyPr/>
        <a:lstStyle/>
        <a:p>
          <a:endParaRPr lang="en-NZ"/>
        </a:p>
      </dgm:t>
    </dgm:pt>
    <dgm:pt modelId="{4908104D-28B9-40C9-B1AC-A8EF03C6309F}">
      <dgm:prSet phldrT="[Text]"/>
      <dgm:spPr/>
      <dgm:t>
        <a:bodyPr/>
        <a:lstStyle/>
        <a:p>
          <a:r>
            <a:rPr lang="en-NZ" dirty="0"/>
            <a:t>Socio-Cultural Responsibility</a:t>
          </a:r>
        </a:p>
      </dgm:t>
    </dgm:pt>
    <dgm:pt modelId="{53BA22EF-DFB7-405E-B8D0-BF78CFCAE30D}" type="parTrans" cxnId="{5F41DAAB-0984-47C9-A760-6B2A230DB4B7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1BEC4072-8B91-4D61-83F6-FF23232B4FC3}" type="sibTrans" cxnId="{5F41DAAB-0984-47C9-A760-6B2A230DB4B7}">
      <dgm:prSet/>
      <dgm:spPr/>
      <dgm:t>
        <a:bodyPr/>
        <a:lstStyle/>
        <a:p>
          <a:endParaRPr lang="en-NZ"/>
        </a:p>
      </dgm:t>
    </dgm:pt>
    <dgm:pt modelId="{772755F6-601A-4842-9F3D-ABD0F397709C}">
      <dgm:prSet phldrT="[Text]"/>
      <dgm:spPr/>
      <dgm:t>
        <a:bodyPr/>
        <a:lstStyle/>
        <a:p>
          <a:r>
            <a:rPr lang="en-NZ" dirty="0"/>
            <a:t>Governance</a:t>
          </a:r>
        </a:p>
      </dgm:t>
    </dgm:pt>
    <dgm:pt modelId="{9D95A9C6-5866-41F4-8564-BA6851F53C3C}" type="parTrans" cxnId="{681E3D95-312A-492E-BAA1-6B92B7B44BFC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90838443-6659-4F60-96A6-77247A5BFA6D}" type="sibTrans" cxnId="{681E3D95-312A-492E-BAA1-6B92B7B44BFC}">
      <dgm:prSet/>
      <dgm:spPr/>
      <dgm:t>
        <a:bodyPr/>
        <a:lstStyle/>
        <a:p>
          <a:endParaRPr lang="en-NZ"/>
        </a:p>
      </dgm:t>
    </dgm:pt>
    <dgm:pt modelId="{BA5F6ADC-92A2-4EE0-932B-596C4C6968D7}">
      <dgm:prSet phldrT="[Text]"/>
      <dgm:spPr/>
      <dgm:t>
        <a:bodyPr/>
        <a:lstStyle/>
        <a:p>
          <a:r>
            <a:rPr lang="en-NZ" dirty="0"/>
            <a:t>Operational Costs</a:t>
          </a:r>
        </a:p>
      </dgm:t>
    </dgm:pt>
    <dgm:pt modelId="{BFCFF36C-76DE-4030-860F-4F24E279A797}" type="parTrans" cxnId="{6626603D-4189-42EC-ADEB-624C64F0B902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C4E916E9-A41C-4CEA-B8D1-3DD069D3D60A}" type="sibTrans" cxnId="{6626603D-4189-42EC-ADEB-624C64F0B902}">
      <dgm:prSet/>
      <dgm:spPr/>
      <dgm:t>
        <a:bodyPr/>
        <a:lstStyle/>
        <a:p>
          <a:endParaRPr lang="en-NZ"/>
        </a:p>
      </dgm:t>
    </dgm:pt>
    <dgm:pt modelId="{06F26444-2832-4A41-B0A6-498C65C0128C}">
      <dgm:prSet phldrT="[Text]"/>
      <dgm:spPr/>
      <dgm:t>
        <a:bodyPr/>
        <a:lstStyle/>
        <a:p>
          <a:r>
            <a:rPr lang="en-NZ" dirty="0"/>
            <a:t>Income </a:t>
          </a:r>
        </a:p>
      </dgm:t>
    </dgm:pt>
    <dgm:pt modelId="{FCDED226-1AFB-42C5-95E1-06577E0F3B81}" type="parTrans" cxnId="{836E77D6-A185-4C73-8260-3BB1962CCC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DBADA091-0BE4-4A9A-8A0B-3CA66DC20AE8}" type="sibTrans" cxnId="{836E77D6-A185-4C73-8260-3BB1962CCCD9}">
      <dgm:prSet/>
      <dgm:spPr/>
      <dgm:t>
        <a:bodyPr/>
        <a:lstStyle/>
        <a:p>
          <a:endParaRPr lang="en-NZ"/>
        </a:p>
      </dgm:t>
    </dgm:pt>
    <dgm:pt modelId="{067DF924-9D09-44BB-803F-3BD11B161B16}">
      <dgm:prSet phldrT="[Text]"/>
      <dgm:spPr/>
      <dgm:t>
        <a:bodyPr/>
        <a:lstStyle/>
        <a:p>
          <a:r>
            <a:rPr lang="en-NZ" dirty="0"/>
            <a:t>Cash Flow</a:t>
          </a:r>
        </a:p>
      </dgm:t>
    </dgm:pt>
    <dgm:pt modelId="{0649B61F-9DAF-477E-9B45-529CC327C4ED}" type="parTrans" cxnId="{D5BFCF72-BACA-49B8-AA31-8E7DC21AB929}">
      <dgm:prSet/>
      <dgm:spPr>
        <a:ln>
          <a:solidFill>
            <a:schemeClr val="bg1"/>
          </a:solidFill>
        </a:ln>
      </dgm:spPr>
      <dgm:t>
        <a:bodyPr/>
        <a:lstStyle/>
        <a:p>
          <a:endParaRPr lang="en-NZ"/>
        </a:p>
      </dgm:t>
    </dgm:pt>
    <dgm:pt modelId="{2CAC2E1E-8AE0-4D2C-A61C-6283B35EA03A}" type="sibTrans" cxnId="{D5BFCF72-BACA-49B8-AA31-8E7DC21AB929}">
      <dgm:prSet/>
      <dgm:spPr/>
      <dgm:t>
        <a:bodyPr/>
        <a:lstStyle/>
        <a:p>
          <a:endParaRPr lang="en-NZ"/>
        </a:p>
      </dgm:t>
    </dgm:pt>
    <dgm:pt modelId="{6872BEE3-DF35-4AF1-8F77-C98EBE015EAD}" type="pres">
      <dgm:prSet presAssocID="{7EB6A69C-4071-4C83-861D-03C4C6E03F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8C4C8B-0293-4071-9D92-834BADB7FA25}" type="pres">
      <dgm:prSet presAssocID="{C584ADD5-F320-4857-A4FA-1E799A3F5BE6}" presName="root1" presStyleCnt="0"/>
      <dgm:spPr/>
    </dgm:pt>
    <dgm:pt modelId="{06F91E89-9DD3-48EB-AF47-3BD08CD4A35A}" type="pres">
      <dgm:prSet presAssocID="{C584ADD5-F320-4857-A4FA-1E799A3F5BE6}" presName="LevelOneTextNode" presStyleLbl="node0" presStyleIdx="0" presStyleCnt="1">
        <dgm:presLayoutVars>
          <dgm:chPref val="3"/>
        </dgm:presLayoutVars>
      </dgm:prSet>
      <dgm:spPr/>
    </dgm:pt>
    <dgm:pt modelId="{5A5D6D0D-71C6-41EB-8F23-C4759C038926}" type="pres">
      <dgm:prSet presAssocID="{C584ADD5-F320-4857-A4FA-1E799A3F5BE6}" presName="level2hierChild" presStyleCnt="0"/>
      <dgm:spPr/>
    </dgm:pt>
    <dgm:pt modelId="{F6A6C281-B5C2-4078-B58B-8EEBCC82FC3A}" type="pres">
      <dgm:prSet presAssocID="{5AC95764-5C7F-483B-8018-CF8AD46EFF8A}" presName="conn2-1" presStyleLbl="parChTrans1D2" presStyleIdx="0" presStyleCnt="3"/>
      <dgm:spPr/>
    </dgm:pt>
    <dgm:pt modelId="{5A06B4B0-4345-4857-AEE2-97029AF27506}" type="pres">
      <dgm:prSet presAssocID="{5AC95764-5C7F-483B-8018-CF8AD46EFF8A}" presName="connTx" presStyleLbl="parChTrans1D2" presStyleIdx="0" presStyleCnt="3"/>
      <dgm:spPr/>
    </dgm:pt>
    <dgm:pt modelId="{55BD50B5-5499-4F33-9078-182AE3F1C670}" type="pres">
      <dgm:prSet presAssocID="{9CD5EB64-6AE0-4288-AD9E-DB321BAA861B}" presName="root2" presStyleCnt="0"/>
      <dgm:spPr/>
    </dgm:pt>
    <dgm:pt modelId="{558EE1C7-F44D-43DC-B1F8-22A9E02C4191}" type="pres">
      <dgm:prSet presAssocID="{9CD5EB64-6AE0-4288-AD9E-DB321BAA861B}" presName="LevelTwoTextNode" presStyleLbl="node2" presStyleIdx="0" presStyleCnt="3">
        <dgm:presLayoutVars>
          <dgm:chPref val="3"/>
        </dgm:presLayoutVars>
      </dgm:prSet>
      <dgm:spPr/>
    </dgm:pt>
    <dgm:pt modelId="{A12EAC89-223C-43CB-8385-759E0EB3DB56}" type="pres">
      <dgm:prSet presAssocID="{9CD5EB64-6AE0-4288-AD9E-DB321BAA861B}" presName="level3hierChild" presStyleCnt="0"/>
      <dgm:spPr/>
    </dgm:pt>
    <dgm:pt modelId="{F870D93D-A448-46E8-B0B0-9A96D176C689}" type="pres">
      <dgm:prSet presAssocID="{87A18C57-0F29-4391-8361-795FA3910252}" presName="conn2-1" presStyleLbl="parChTrans1D3" presStyleIdx="0" presStyleCnt="10"/>
      <dgm:spPr/>
    </dgm:pt>
    <dgm:pt modelId="{A883A19D-F780-433B-A342-4A7BA19B910A}" type="pres">
      <dgm:prSet presAssocID="{87A18C57-0F29-4391-8361-795FA3910252}" presName="connTx" presStyleLbl="parChTrans1D3" presStyleIdx="0" presStyleCnt="10"/>
      <dgm:spPr/>
    </dgm:pt>
    <dgm:pt modelId="{DC27ADB4-7014-4999-8BF4-D3F8DB6AFA6C}" type="pres">
      <dgm:prSet presAssocID="{18B2FFAC-3B60-4258-B0BA-96B150DE246D}" presName="root2" presStyleCnt="0"/>
      <dgm:spPr/>
    </dgm:pt>
    <dgm:pt modelId="{5413315B-430B-48ED-82B2-CFA2D71EDB3D}" type="pres">
      <dgm:prSet presAssocID="{18B2FFAC-3B60-4258-B0BA-96B150DE246D}" presName="LevelTwoTextNode" presStyleLbl="node3" presStyleIdx="0" presStyleCnt="10">
        <dgm:presLayoutVars>
          <dgm:chPref val="3"/>
        </dgm:presLayoutVars>
      </dgm:prSet>
      <dgm:spPr/>
    </dgm:pt>
    <dgm:pt modelId="{E873AF70-8C4F-47F0-BE13-8D0528C2E303}" type="pres">
      <dgm:prSet presAssocID="{18B2FFAC-3B60-4258-B0BA-96B150DE246D}" presName="level3hierChild" presStyleCnt="0"/>
      <dgm:spPr/>
    </dgm:pt>
    <dgm:pt modelId="{2426CAFE-00F0-40CE-B55F-EFFF327527DE}" type="pres">
      <dgm:prSet presAssocID="{675257F5-974C-419C-9D6A-A8977A903C17}" presName="conn2-1" presStyleLbl="parChTrans1D3" presStyleIdx="1" presStyleCnt="10"/>
      <dgm:spPr/>
    </dgm:pt>
    <dgm:pt modelId="{EB607734-9F2A-4139-9BE9-0F1479970985}" type="pres">
      <dgm:prSet presAssocID="{675257F5-974C-419C-9D6A-A8977A903C17}" presName="connTx" presStyleLbl="parChTrans1D3" presStyleIdx="1" presStyleCnt="10"/>
      <dgm:spPr/>
    </dgm:pt>
    <dgm:pt modelId="{F2D2AFCA-DBA1-49AE-9483-935952C85C6C}" type="pres">
      <dgm:prSet presAssocID="{1C5CE234-77B2-483C-8E66-61346C52856A}" presName="root2" presStyleCnt="0"/>
      <dgm:spPr/>
    </dgm:pt>
    <dgm:pt modelId="{0D64A2E6-B232-47A5-B9D1-0A8A51A6B5CC}" type="pres">
      <dgm:prSet presAssocID="{1C5CE234-77B2-483C-8E66-61346C52856A}" presName="LevelTwoTextNode" presStyleLbl="node3" presStyleIdx="1" presStyleCnt="10">
        <dgm:presLayoutVars>
          <dgm:chPref val="3"/>
        </dgm:presLayoutVars>
      </dgm:prSet>
      <dgm:spPr/>
    </dgm:pt>
    <dgm:pt modelId="{D3D2E8C6-8305-46FB-AB97-6B0841D53477}" type="pres">
      <dgm:prSet presAssocID="{1C5CE234-77B2-483C-8E66-61346C52856A}" presName="level3hierChild" presStyleCnt="0"/>
      <dgm:spPr/>
    </dgm:pt>
    <dgm:pt modelId="{5E94EBCB-F145-4A4B-B3C3-1D23E0DF214B}" type="pres">
      <dgm:prSet presAssocID="{D848DA90-918E-4D45-94EB-051B3D0B5467}" presName="conn2-1" presStyleLbl="parChTrans1D3" presStyleIdx="2" presStyleCnt="10"/>
      <dgm:spPr/>
    </dgm:pt>
    <dgm:pt modelId="{E18EA9A5-E8E1-4B54-BE41-4D3E9AFDDA67}" type="pres">
      <dgm:prSet presAssocID="{D848DA90-918E-4D45-94EB-051B3D0B5467}" presName="connTx" presStyleLbl="parChTrans1D3" presStyleIdx="2" presStyleCnt="10"/>
      <dgm:spPr/>
    </dgm:pt>
    <dgm:pt modelId="{BEC07345-0243-4AF2-9C58-190D62472222}" type="pres">
      <dgm:prSet presAssocID="{D4F849E0-F696-4496-AC36-3D55B873E452}" presName="root2" presStyleCnt="0"/>
      <dgm:spPr/>
    </dgm:pt>
    <dgm:pt modelId="{F0C35362-F4D2-446B-9147-860082EE178F}" type="pres">
      <dgm:prSet presAssocID="{D4F849E0-F696-4496-AC36-3D55B873E452}" presName="LevelTwoTextNode" presStyleLbl="node3" presStyleIdx="2" presStyleCnt="10">
        <dgm:presLayoutVars>
          <dgm:chPref val="3"/>
        </dgm:presLayoutVars>
      </dgm:prSet>
      <dgm:spPr/>
    </dgm:pt>
    <dgm:pt modelId="{D2199035-9B3B-463D-A26E-CDE50D81815C}" type="pres">
      <dgm:prSet presAssocID="{D4F849E0-F696-4496-AC36-3D55B873E452}" presName="level3hierChild" presStyleCnt="0"/>
      <dgm:spPr/>
    </dgm:pt>
    <dgm:pt modelId="{0798FA26-B24B-49DA-80F8-6B4C4F20B56D}" type="pres">
      <dgm:prSet presAssocID="{4F5F8D65-7801-4C4B-B2B3-E08CDB61E456}" presName="conn2-1" presStyleLbl="parChTrans1D2" presStyleIdx="1" presStyleCnt="3"/>
      <dgm:spPr/>
    </dgm:pt>
    <dgm:pt modelId="{0B2E3A4F-EB67-4262-94B0-B5876E433346}" type="pres">
      <dgm:prSet presAssocID="{4F5F8D65-7801-4C4B-B2B3-E08CDB61E456}" presName="connTx" presStyleLbl="parChTrans1D2" presStyleIdx="1" presStyleCnt="3"/>
      <dgm:spPr/>
    </dgm:pt>
    <dgm:pt modelId="{A118ACF2-D948-4BBC-993D-AC3CB1859169}" type="pres">
      <dgm:prSet presAssocID="{F0F048B8-EAB6-4D53-9E42-BA46F393F797}" presName="root2" presStyleCnt="0"/>
      <dgm:spPr/>
    </dgm:pt>
    <dgm:pt modelId="{8DC9E173-8D47-4D0A-8ACD-509546A1FC2A}" type="pres">
      <dgm:prSet presAssocID="{F0F048B8-EAB6-4D53-9E42-BA46F393F797}" presName="LevelTwoTextNode" presStyleLbl="node2" presStyleIdx="1" presStyleCnt="3">
        <dgm:presLayoutVars>
          <dgm:chPref val="3"/>
        </dgm:presLayoutVars>
      </dgm:prSet>
      <dgm:spPr/>
    </dgm:pt>
    <dgm:pt modelId="{224AFA63-24FC-4EC4-AF47-C04B5A3906AF}" type="pres">
      <dgm:prSet presAssocID="{F0F048B8-EAB6-4D53-9E42-BA46F393F797}" presName="level3hierChild" presStyleCnt="0"/>
      <dgm:spPr/>
    </dgm:pt>
    <dgm:pt modelId="{F07F19DC-68E9-455D-95F0-8B85043FB1EC}" type="pres">
      <dgm:prSet presAssocID="{B934A499-C60D-4930-A779-2125D87791F5}" presName="conn2-1" presStyleLbl="parChTrans1D3" presStyleIdx="3" presStyleCnt="10"/>
      <dgm:spPr/>
    </dgm:pt>
    <dgm:pt modelId="{88CC9739-26FF-4D7C-B2A4-D278F9703B83}" type="pres">
      <dgm:prSet presAssocID="{B934A499-C60D-4930-A779-2125D87791F5}" presName="connTx" presStyleLbl="parChTrans1D3" presStyleIdx="3" presStyleCnt="10"/>
      <dgm:spPr/>
    </dgm:pt>
    <dgm:pt modelId="{906A4E4E-02C9-487D-8E91-15B2CDEA6D60}" type="pres">
      <dgm:prSet presAssocID="{871542CE-4067-48BE-916A-AD62191DAA3F}" presName="root2" presStyleCnt="0"/>
      <dgm:spPr/>
    </dgm:pt>
    <dgm:pt modelId="{B0729461-59F4-4D77-B3A9-C1E7A7B4059B}" type="pres">
      <dgm:prSet presAssocID="{871542CE-4067-48BE-916A-AD62191DAA3F}" presName="LevelTwoTextNode" presStyleLbl="node3" presStyleIdx="3" presStyleCnt="10">
        <dgm:presLayoutVars>
          <dgm:chPref val="3"/>
        </dgm:presLayoutVars>
      </dgm:prSet>
      <dgm:spPr/>
    </dgm:pt>
    <dgm:pt modelId="{5D248CC2-4282-4D39-92BF-A9F07DA9147C}" type="pres">
      <dgm:prSet presAssocID="{871542CE-4067-48BE-916A-AD62191DAA3F}" presName="level3hierChild" presStyleCnt="0"/>
      <dgm:spPr/>
    </dgm:pt>
    <dgm:pt modelId="{4F3DF4B7-B1AE-4C16-B995-25B1080DFB7B}" type="pres">
      <dgm:prSet presAssocID="{7912EE3B-40CD-4113-886B-95E0080E2E0B}" presName="conn2-1" presStyleLbl="parChTrans1D3" presStyleIdx="4" presStyleCnt="10"/>
      <dgm:spPr/>
    </dgm:pt>
    <dgm:pt modelId="{073EF9F1-CEEF-43FB-9ACA-E58CECF935B6}" type="pres">
      <dgm:prSet presAssocID="{7912EE3B-40CD-4113-886B-95E0080E2E0B}" presName="connTx" presStyleLbl="parChTrans1D3" presStyleIdx="4" presStyleCnt="10"/>
      <dgm:spPr/>
    </dgm:pt>
    <dgm:pt modelId="{DC2830A7-5AD0-4EE2-8455-385D7FB764C3}" type="pres">
      <dgm:prSet presAssocID="{F0180697-5F8A-4A57-BB21-D54F292E5E95}" presName="root2" presStyleCnt="0"/>
      <dgm:spPr/>
    </dgm:pt>
    <dgm:pt modelId="{F8AA13A1-701F-4E87-B3E3-B7D2A6C3E723}" type="pres">
      <dgm:prSet presAssocID="{F0180697-5F8A-4A57-BB21-D54F292E5E95}" presName="LevelTwoTextNode" presStyleLbl="node3" presStyleIdx="4" presStyleCnt="10">
        <dgm:presLayoutVars>
          <dgm:chPref val="3"/>
        </dgm:presLayoutVars>
      </dgm:prSet>
      <dgm:spPr/>
    </dgm:pt>
    <dgm:pt modelId="{FFDD0496-FC13-4473-9F79-87E82B4B3391}" type="pres">
      <dgm:prSet presAssocID="{F0180697-5F8A-4A57-BB21-D54F292E5E95}" presName="level3hierChild" presStyleCnt="0"/>
      <dgm:spPr/>
    </dgm:pt>
    <dgm:pt modelId="{83238C78-1B79-434A-8091-4826D1B53D0F}" type="pres">
      <dgm:prSet presAssocID="{53BA22EF-DFB7-405E-B8D0-BF78CFCAE30D}" presName="conn2-1" presStyleLbl="parChTrans1D3" presStyleIdx="5" presStyleCnt="10"/>
      <dgm:spPr/>
    </dgm:pt>
    <dgm:pt modelId="{8F6D4976-8DE0-4ECF-9172-76D1C3B0A92A}" type="pres">
      <dgm:prSet presAssocID="{53BA22EF-DFB7-405E-B8D0-BF78CFCAE30D}" presName="connTx" presStyleLbl="parChTrans1D3" presStyleIdx="5" presStyleCnt="10"/>
      <dgm:spPr/>
    </dgm:pt>
    <dgm:pt modelId="{C35671B8-8101-4CEC-B3BC-005BA096C21A}" type="pres">
      <dgm:prSet presAssocID="{4908104D-28B9-40C9-B1AC-A8EF03C6309F}" presName="root2" presStyleCnt="0"/>
      <dgm:spPr/>
    </dgm:pt>
    <dgm:pt modelId="{FA1D024D-B9B5-4512-9455-65F83819D9CC}" type="pres">
      <dgm:prSet presAssocID="{4908104D-28B9-40C9-B1AC-A8EF03C6309F}" presName="LevelTwoTextNode" presStyleLbl="node3" presStyleIdx="5" presStyleCnt="10">
        <dgm:presLayoutVars>
          <dgm:chPref val="3"/>
        </dgm:presLayoutVars>
      </dgm:prSet>
      <dgm:spPr/>
    </dgm:pt>
    <dgm:pt modelId="{5E60368A-4962-47CA-A332-F1CBFC1ECEF9}" type="pres">
      <dgm:prSet presAssocID="{4908104D-28B9-40C9-B1AC-A8EF03C6309F}" presName="level3hierChild" presStyleCnt="0"/>
      <dgm:spPr/>
    </dgm:pt>
    <dgm:pt modelId="{012D6475-737E-4E73-B4A6-434A553A263F}" type="pres">
      <dgm:prSet presAssocID="{9D95A9C6-5866-41F4-8564-BA6851F53C3C}" presName="conn2-1" presStyleLbl="parChTrans1D3" presStyleIdx="6" presStyleCnt="10"/>
      <dgm:spPr/>
    </dgm:pt>
    <dgm:pt modelId="{D6C52797-41C3-4FC1-8DD4-56FE6355CCB9}" type="pres">
      <dgm:prSet presAssocID="{9D95A9C6-5866-41F4-8564-BA6851F53C3C}" presName="connTx" presStyleLbl="parChTrans1D3" presStyleIdx="6" presStyleCnt="10"/>
      <dgm:spPr/>
    </dgm:pt>
    <dgm:pt modelId="{8469929B-7984-47F5-A33F-EA5627563A82}" type="pres">
      <dgm:prSet presAssocID="{772755F6-601A-4842-9F3D-ABD0F397709C}" presName="root2" presStyleCnt="0"/>
      <dgm:spPr/>
    </dgm:pt>
    <dgm:pt modelId="{B9BD3C13-C895-4093-851A-E8E63A1EA5A5}" type="pres">
      <dgm:prSet presAssocID="{772755F6-601A-4842-9F3D-ABD0F397709C}" presName="LevelTwoTextNode" presStyleLbl="node3" presStyleIdx="6" presStyleCnt="10">
        <dgm:presLayoutVars>
          <dgm:chPref val="3"/>
        </dgm:presLayoutVars>
      </dgm:prSet>
      <dgm:spPr/>
    </dgm:pt>
    <dgm:pt modelId="{0A34A3FA-67C1-42C7-97B8-A87694242397}" type="pres">
      <dgm:prSet presAssocID="{772755F6-601A-4842-9F3D-ABD0F397709C}" presName="level3hierChild" presStyleCnt="0"/>
      <dgm:spPr/>
    </dgm:pt>
    <dgm:pt modelId="{A93F8136-7F50-4B93-9BEF-8677558DEBAD}" type="pres">
      <dgm:prSet presAssocID="{44B1246C-DF71-48A5-972A-214420C7284A}" presName="conn2-1" presStyleLbl="parChTrans1D2" presStyleIdx="2" presStyleCnt="3"/>
      <dgm:spPr/>
    </dgm:pt>
    <dgm:pt modelId="{67F9CEB6-B6D6-47D2-AEC4-6C1ECD05D554}" type="pres">
      <dgm:prSet presAssocID="{44B1246C-DF71-48A5-972A-214420C7284A}" presName="connTx" presStyleLbl="parChTrans1D2" presStyleIdx="2" presStyleCnt="3"/>
      <dgm:spPr/>
    </dgm:pt>
    <dgm:pt modelId="{1B5D9963-60F0-4710-A238-9C511BB802AC}" type="pres">
      <dgm:prSet presAssocID="{3156362F-925A-46F0-8072-C41993D12B31}" presName="root2" presStyleCnt="0"/>
      <dgm:spPr/>
    </dgm:pt>
    <dgm:pt modelId="{4068047B-34FC-4C89-83CE-7147DDE9B82D}" type="pres">
      <dgm:prSet presAssocID="{3156362F-925A-46F0-8072-C41993D12B31}" presName="LevelTwoTextNode" presStyleLbl="node2" presStyleIdx="2" presStyleCnt="3">
        <dgm:presLayoutVars>
          <dgm:chPref val="3"/>
        </dgm:presLayoutVars>
      </dgm:prSet>
      <dgm:spPr/>
    </dgm:pt>
    <dgm:pt modelId="{BA8D3C24-8716-41BA-BE36-425EE320231A}" type="pres">
      <dgm:prSet presAssocID="{3156362F-925A-46F0-8072-C41993D12B31}" presName="level3hierChild" presStyleCnt="0"/>
      <dgm:spPr/>
    </dgm:pt>
    <dgm:pt modelId="{5744DA12-7612-496F-AE9E-00B18D47B76C}" type="pres">
      <dgm:prSet presAssocID="{BFCFF36C-76DE-4030-860F-4F24E279A797}" presName="conn2-1" presStyleLbl="parChTrans1D3" presStyleIdx="7" presStyleCnt="10"/>
      <dgm:spPr/>
    </dgm:pt>
    <dgm:pt modelId="{FC1EC858-A5D3-4CC5-AD05-B4D29EAAB6CC}" type="pres">
      <dgm:prSet presAssocID="{BFCFF36C-76DE-4030-860F-4F24E279A797}" presName="connTx" presStyleLbl="parChTrans1D3" presStyleIdx="7" presStyleCnt="10"/>
      <dgm:spPr/>
    </dgm:pt>
    <dgm:pt modelId="{1B8E4584-FA28-4688-AB2D-2B48F3C1E76A}" type="pres">
      <dgm:prSet presAssocID="{BA5F6ADC-92A2-4EE0-932B-596C4C6968D7}" presName="root2" presStyleCnt="0"/>
      <dgm:spPr/>
    </dgm:pt>
    <dgm:pt modelId="{45832A29-4D27-4826-AF40-55F2697335AA}" type="pres">
      <dgm:prSet presAssocID="{BA5F6ADC-92A2-4EE0-932B-596C4C6968D7}" presName="LevelTwoTextNode" presStyleLbl="node3" presStyleIdx="7" presStyleCnt="10">
        <dgm:presLayoutVars>
          <dgm:chPref val="3"/>
        </dgm:presLayoutVars>
      </dgm:prSet>
      <dgm:spPr/>
    </dgm:pt>
    <dgm:pt modelId="{E9CB5DBD-7478-436C-ADE8-6803487ADC86}" type="pres">
      <dgm:prSet presAssocID="{BA5F6ADC-92A2-4EE0-932B-596C4C6968D7}" presName="level3hierChild" presStyleCnt="0"/>
      <dgm:spPr/>
    </dgm:pt>
    <dgm:pt modelId="{9EEE3C7F-BB85-4A25-94E3-3ED2D20266FB}" type="pres">
      <dgm:prSet presAssocID="{FCDED226-1AFB-42C5-95E1-06577E0F3B81}" presName="conn2-1" presStyleLbl="parChTrans1D3" presStyleIdx="8" presStyleCnt="10"/>
      <dgm:spPr/>
    </dgm:pt>
    <dgm:pt modelId="{150C7F3D-0CDE-42D2-900B-5CA9ED5DC36E}" type="pres">
      <dgm:prSet presAssocID="{FCDED226-1AFB-42C5-95E1-06577E0F3B81}" presName="connTx" presStyleLbl="parChTrans1D3" presStyleIdx="8" presStyleCnt="10"/>
      <dgm:spPr/>
    </dgm:pt>
    <dgm:pt modelId="{0E8C11F6-260C-4C01-9801-7EBEFA35EF52}" type="pres">
      <dgm:prSet presAssocID="{06F26444-2832-4A41-B0A6-498C65C0128C}" presName="root2" presStyleCnt="0"/>
      <dgm:spPr/>
    </dgm:pt>
    <dgm:pt modelId="{9034ABD9-B1CB-4469-B5AA-9BC5CAE65BC2}" type="pres">
      <dgm:prSet presAssocID="{06F26444-2832-4A41-B0A6-498C65C0128C}" presName="LevelTwoTextNode" presStyleLbl="node3" presStyleIdx="8" presStyleCnt="10">
        <dgm:presLayoutVars>
          <dgm:chPref val="3"/>
        </dgm:presLayoutVars>
      </dgm:prSet>
      <dgm:spPr/>
    </dgm:pt>
    <dgm:pt modelId="{84F38DF1-E3F4-410A-BBAC-E480A1BF057B}" type="pres">
      <dgm:prSet presAssocID="{06F26444-2832-4A41-B0A6-498C65C0128C}" presName="level3hierChild" presStyleCnt="0"/>
      <dgm:spPr/>
    </dgm:pt>
    <dgm:pt modelId="{A9A1C8B8-88D6-42A8-B254-622E3B513B8A}" type="pres">
      <dgm:prSet presAssocID="{0649B61F-9DAF-477E-9B45-529CC327C4ED}" presName="conn2-1" presStyleLbl="parChTrans1D3" presStyleIdx="9" presStyleCnt="10"/>
      <dgm:spPr/>
    </dgm:pt>
    <dgm:pt modelId="{1766BE18-8D51-448D-9A78-9F3232646BE6}" type="pres">
      <dgm:prSet presAssocID="{0649B61F-9DAF-477E-9B45-529CC327C4ED}" presName="connTx" presStyleLbl="parChTrans1D3" presStyleIdx="9" presStyleCnt="10"/>
      <dgm:spPr/>
    </dgm:pt>
    <dgm:pt modelId="{39C798D9-D335-45F3-895B-0DF96C7C6FEC}" type="pres">
      <dgm:prSet presAssocID="{067DF924-9D09-44BB-803F-3BD11B161B16}" presName="root2" presStyleCnt="0"/>
      <dgm:spPr/>
    </dgm:pt>
    <dgm:pt modelId="{7F6F184A-27D7-4A9A-B8F3-7BDF11578836}" type="pres">
      <dgm:prSet presAssocID="{067DF924-9D09-44BB-803F-3BD11B161B16}" presName="LevelTwoTextNode" presStyleLbl="node3" presStyleIdx="9" presStyleCnt="10">
        <dgm:presLayoutVars>
          <dgm:chPref val="3"/>
        </dgm:presLayoutVars>
      </dgm:prSet>
      <dgm:spPr/>
    </dgm:pt>
    <dgm:pt modelId="{393B375B-1C76-4BC0-88F6-63DECCF809C8}" type="pres">
      <dgm:prSet presAssocID="{067DF924-9D09-44BB-803F-3BD11B161B16}" presName="level3hierChild" presStyleCnt="0"/>
      <dgm:spPr/>
    </dgm:pt>
  </dgm:ptLst>
  <dgm:cxnLst>
    <dgm:cxn modelId="{7D6F0705-CF34-4FE6-AF0D-A3625BEE5785}" srcId="{F0F048B8-EAB6-4D53-9E42-BA46F393F797}" destId="{F0180697-5F8A-4A57-BB21-D54F292E5E95}" srcOrd="1" destOrd="0" parTransId="{7912EE3B-40CD-4113-886B-95E0080E2E0B}" sibTransId="{027E30B7-54F9-424D-AC43-E65FADF0A1DE}"/>
    <dgm:cxn modelId="{701BA105-F046-438C-A1D1-698D7F1B7938}" type="presOf" srcId="{9CD5EB64-6AE0-4288-AD9E-DB321BAA861B}" destId="{558EE1C7-F44D-43DC-B1F8-22A9E02C4191}" srcOrd="0" destOrd="0" presId="urn:microsoft.com/office/officeart/2008/layout/HorizontalMultiLevelHierarchy"/>
    <dgm:cxn modelId="{2290E908-A404-462C-BF5B-0F56401227B4}" type="presOf" srcId="{44B1246C-DF71-48A5-972A-214420C7284A}" destId="{A93F8136-7F50-4B93-9BEF-8677558DEBAD}" srcOrd="0" destOrd="0" presId="urn:microsoft.com/office/officeart/2008/layout/HorizontalMultiLevelHierarchy"/>
    <dgm:cxn modelId="{83443709-7DB4-48B5-B707-3C0E8A327660}" type="presOf" srcId="{3156362F-925A-46F0-8072-C41993D12B31}" destId="{4068047B-34FC-4C89-83CE-7147DDE9B82D}" srcOrd="0" destOrd="0" presId="urn:microsoft.com/office/officeart/2008/layout/HorizontalMultiLevelHierarchy"/>
    <dgm:cxn modelId="{0C811A17-FC65-4E44-98C6-3D10A9012626}" srcId="{9CD5EB64-6AE0-4288-AD9E-DB321BAA861B}" destId="{D4F849E0-F696-4496-AC36-3D55B873E452}" srcOrd="2" destOrd="0" parTransId="{D848DA90-918E-4D45-94EB-051B3D0B5467}" sibTransId="{B04D2531-11AA-4ADE-AFEB-935339956138}"/>
    <dgm:cxn modelId="{9455AB19-868E-4600-93BB-E515D146800F}" srcId="{9CD5EB64-6AE0-4288-AD9E-DB321BAA861B}" destId="{18B2FFAC-3B60-4258-B0BA-96B150DE246D}" srcOrd="0" destOrd="0" parTransId="{87A18C57-0F29-4391-8361-795FA3910252}" sibTransId="{92413B7F-BED0-47BA-987D-55A994B4B771}"/>
    <dgm:cxn modelId="{DFB84220-43C2-4F9A-9FA5-38D65D8CA76F}" type="presOf" srcId="{C584ADD5-F320-4857-A4FA-1E799A3F5BE6}" destId="{06F91E89-9DD3-48EB-AF47-3BD08CD4A35A}" srcOrd="0" destOrd="0" presId="urn:microsoft.com/office/officeart/2008/layout/HorizontalMultiLevelHierarchy"/>
    <dgm:cxn modelId="{6CE34A20-7737-4AF4-887D-F1CE97BB5432}" type="presOf" srcId="{4F5F8D65-7801-4C4B-B2B3-E08CDB61E456}" destId="{0B2E3A4F-EB67-4262-94B0-B5876E433346}" srcOrd="1" destOrd="0" presId="urn:microsoft.com/office/officeart/2008/layout/HorizontalMultiLevelHierarchy"/>
    <dgm:cxn modelId="{DB7B7832-01A8-490D-9256-28878754935D}" type="presOf" srcId="{D848DA90-918E-4D45-94EB-051B3D0B5467}" destId="{E18EA9A5-E8E1-4B54-BE41-4D3E9AFDDA67}" srcOrd="1" destOrd="0" presId="urn:microsoft.com/office/officeart/2008/layout/HorizontalMultiLevelHierarchy"/>
    <dgm:cxn modelId="{050FD73A-09E9-4C0F-8077-8F43775BA857}" type="presOf" srcId="{53BA22EF-DFB7-405E-B8D0-BF78CFCAE30D}" destId="{8F6D4976-8DE0-4ECF-9172-76D1C3B0A92A}" srcOrd="1" destOrd="0" presId="urn:microsoft.com/office/officeart/2008/layout/HorizontalMultiLevelHierarchy"/>
    <dgm:cxn modelId="{6626603D-4189-42EC-ADEB-624C64F0B902}" srcId="{3156362F-925A-46F0-8072-C41993D12B31}" destId="{BA5F6ADC-92A2-4EE0-932B-596C4C6968D7}" srcOrd="0" destOrd="0" parTransId="{BFCFF36C-76DE-4030-860F-4F24E279A797}" sibTransId="{C4E916E9-A41C-4CEA-B8D1-3DD069D3D60A}"/>
    <dgm:cxn modelId="{99B1905B-1672-45A1-A803-36F0E03C701D}" type="presOf" srcId="{BA5F6ADC-92A2-4EE0-932B-596C4C6968D7}" destId="{45832A29-4D27-4826-AF40-55F2697335AA}" srcOrd="0" destOrd="0" presId="urn:microsoft.com/office/officeart/2008/layout/HorizontalMultiLevelHierarchy"/>
    <dgm:cxn modelId="{B0771164-008B-4E63-B977-8605EB606760}" type="presOf" srcId="{1C5CE234-77B2-483C-8E66-61346C52856A}" destId="{0D64A2E6-B232-47A5-B9D1-0A8A51A6B5CC}" srcOrd="0" destOrd="0" presId="urn:microsoft.com/office/officeart/2008/layout/HorizontalMultiLevelHierarchy"/>
    <dgm:cxn modelId="{42358A45-6EA3-4808-8D9E-FDB6262E5453}" type="presOf" srcId="{FCDED226-1AFB-42C5-95E1-06577E0F3B81}" destId="{150C7F3D-0CDE-42D2-900B-5CA9ED5DC36E}" srcOrd="1" destOrd="0" presId="urn:microsoft.com/office/officeart/2008/layout/HorizontalMultiLevelHierarchy"/>
    <dgm:cxn modelId="{345C3967-5B75-41F7-AA73-A9CBD9E3D246}" type="presOf" srcId="{067DF924-9D09-44BB-803F-3BD11B161B16}" destId="{7F6F184A-27D7-4A9A-B8F3-7BDF11578836}" srcOrd="0" destOrd="0" presId="urn:microsoft.com/office/officeart/2008/layout/HorizontalMultiLevelHierarchy"/>
    <dgm:cxn modelId="{8E11C468-DBD4-4A8A-9453-04A9A23BBECD}" type="presOf" srcId="{B934A499-C60D-4930-A779-2125D87791F5}" destId="{F07F19DC-68E9-455D-95F0-8B85043FB1EC}" srcOrd="0" destOrd="0" presId="urn:microsoft.com/office/officeart/2008/layout/HorizontalMultiLevelHierarchy"/>
    <dgm:cxn modelId="{D32E234B-E994-4994-8B8B-E6434C226A96}" type="presOf" srcId="{18B2FFAC-3B60-4258-B0BA-96B150DE246D}" destId="{5413315B-430B-48ED-82B2-CFA2D71EDB3D}" srcOrd="0" destOrd="0" presId="urn:microsoft.com/office/officeart/2008/layout/HorizontalMultiLevelHierarchy"/>
    <dgm:cxn modelId="{DFF1566C-2580-49EF-93B4-EBD901B6AB3E}" type="presOf" srcId="{D4F849E0-F696-4496-AC36-3D55B873E452}" destId="{F0C35362-F4D2-446B-9147-860082EE178F}" srcOrd="0" destOrd="0" presId="urn:microsoft.com/office/officeart/2008/layout/HorizontalMultiLevelHierarchy"/>
    <dgm:cxn modelId="{94EDA94C-C42B-43C0-A64A-AFAE3144DA67}" srcId="{C584ADD5-F320-4857-A4FA-1E799A3F5BE6}" destId="{9CD5EB64-6AE0-4288-AD9E-DB321BAA861B}" srcOrd="0" destOrd="0" parTransId="{5AC95764-5C7F-483B-8018-CF8AD46EFF8A}" sibTransId="{61B0ACD2-C028-4593-BD6E-05C2A449CD16}"/>
    <dgm:cxn modelId="{F857066D-751D-45A2-B653-2B123E8835AD}" type="presOf" srcId="{675257F5-974C-419C-9D6A-A8977A903C17}" destId="{EB607734-9F2A-4139-9BE9-0F1479970985}" srcOrd="1" destOrd="0" presId="urn:microsoft.com/office/officeart/2008/layout/HorizontalMultiLevelHierarchy"/>
    <dgm:cxn modelId="{5A4B056F-A5F1-46C4-B508-EFD52238450F}" type="presOf" srcId="{0649B61F-9DAF-477E-9B45-529CC327C4ED}" destId="{1766BE18-8D51-448D-9A78-9F3232646BE6}" srcOrd="1" destOrd="0" presId="urn:microsoft.com/office/officeart/2008/layout/HorizontalMultiLevelHierarchy"/>
    <dgm:cxn modelId="{B045F76F-CC54-4C79-931B-60F52AA3DB06}" type="presOf" srcId="{B934A499-C60D-4930-A779-2125D87791F5}" destId="{88CC9739-26FF-4D7C-B2A4-D278F9703B83}" srcOrd="1" destOrd="0" presId="urn:microsoft.com/office/officeart/2008/layout/HorizontalMultiLevelHierarchy"/>
    <dgm:cxn modelId="{D5BFCF72-BACA-49B8-AA31-8E7DC21AB929}" srcId="{3156362F-925A-46F0-8072-C41993D12B31}" destId="{067DF924-9D09-44BB-803F-3BD11B161B16}" srcOrd="2" destOrd="0" parTransId="{0649B61F-9DAF-477E-9B45-529CC327C4ED}" sibTransId="{2CAC2E1E-8AE0-4D2C-A61C-6283B35EA03A}"/>
    <dgm:cxn modelId="{87580777-D178-4C7A-945E-B4A5BBBF3D0F}" type="presOf" srcId="{BFCFF36C-76DE-4030-860F-4F24E279A797}" destId="{5744DA12-7612-496F-AE9E-00B18D47B76C}" srcOrd="0" destOrd="0" presId="urn:microsoft.com/office/officeart/2008/layout/HorizontalMultiLevelHierarchy"/>
    <dgm:cxn modelId="{5DEECB7E-D14C-4274-B14C-58C6859A9945}" type="presOf" srcId="{53BA22EF-DFB7-405E-B8D0-BF78CFCAE30D}" destId="{83238C78-1B79-434A-8091-4826D1B53D0F}" srcOrd="0" destOrd="0" presId="urn:microsoft.com/office/officeart/2008/layout/HorizontalMultiLevelHierarchy"/>
    <dgm:cxn modelId="{B8D3DC7E-8F8D-49BC-A120-1BCB905D6928}" srcId="{C584ADD5-F320-4857-A4FA-1E799A3F5BE6}" destId="{3156362F-925A-46F0-8072-C41993D12B31}" srcOrd="2" destOrd="0" parTransId="{44B1246C-DF71-48A5-972A-214420C7284A}" sibTransId="{BF969C9A-FFB9-4733-9C9A-69007F46E98F}"/>
    <dgm:cxn modelId="{BC4FFD81-C9A3-49F8-9928-B703E928D166}" type="presOf" srcId="{FCDED226-1AFB-42C5-95E1-06577E0F3B81}" destId="{9EEE3C7F-BB85-4A25-94E3-3ED2D20266FB}" srcOrd="0" destOrd="0" presId="urn:microsoft.com/office/officeart/2008/layout/HorizontalMultiLevelHierarchy"/>
    <dgm:cxn modelId="{FBC08C82-68FE-4DBF-BE25-A805E3EF17E1}" type="presOf" srcId="{4908104D-28B9-40C9-B1AC-A8EF03C6309F}" destId="{FA1D024D-B9B5-4512-9455-65F83819D9CC}" srcOrd="0" destOrd="0" presId="urn:microsoft.com/office/officeart/2008/layout/HorizontalMultiLevelHierarchy"/>
    <dgm:cxn modelId="{BC58128D-0DF9-4813-BE64-F75BC8DBB515}" srcId="{7EB6A69C-4071-4C83-861D-03C4C6E03FE6}" destId="{C584ADD5-F320-4857-A4FA-1E799A3F5BE6}" srcOrd="0" destOrd="0" parTransId="{A69731A7-51E9-4BB7-8867-95EACC501843}" sibTransId="{4EC92B98-6F64-45D0-AC6F-1D3A644C0C93}"/>
    <dgm:cxn modelId="{2CF97C8D-9A03-469D-8E7A-3EB9169D4CE3}" type="presOf" srcId="{7912EE3B-40CD-4113-886B-95E0080E2E0B}" destId="{073EF9F1-CEEF-43FB-9ACA-E58CECF935B6}" srcOrd="1" destOrd="0" presId="urn:microsoft.com/office/officeart/2008/layout/HorizontalMultiLevelHierarchy"/>
    <dgm:cxn modelId="{681E3D95-312A-492E-BAA1-6B92B7B44BFC}" srcId="{F0F048B8-EAB6-4D53-9E42-BA46F393F797}" destId="{772755F6-601A-4842-9F3D-ABD0F397709C}" srcOrd="3" destOrd="0" parTransId="{9D95A9C6-5866-41F4-8564-BA6851F53C3C}" sibTransId="{90838443-6659-4F60-96A6-77247A5BFA6D}"/>
    <dgm:cxn modelId="{C4ABC399-FFAD-4CB9-91E7-96E25B9DAC99}" type="presOf" srcId="{F0F048B8-EAB6-4D53-9E42-BA46F393F797}" destId="{8DC9E173-8D47-4D0A-8ACD-509546A1FC2A}" srcOrd="0" destOrd="0" presId="urn:microsoft.com/office/officeart/2008/layout/HorizontalMultiLevelHierarchy"/>
    <dgm:cxn modelId="{493939A4-36E0-42AC-B405-8BB7E82067E3}" type="presOf" srcId="{9D95A9C6-5866-41F4-8564-BA6851F53C3C}" destId="{D6C52797-41C3-4FC1-8DD4-56FE6355CCB9}" srcOrd="1" destOrd="0" presId="urn:microsoft.com/office/officeart/2008/layout/HorizontalMultiLevelHierarchy"/>
    <dgm:cxn modelId="{5F41DAAB-0984-47C9-A760-6B2A230DB4B7}" srcId="{F0F048B8-EAB6-4D53-9E42-BA46F393F797}" destId="{4908104D-28B9-40C9-B1AC-A8EF03C6309F}" srcOrd="2" destOrd="0" parTransId="{53BA22EF-DFB7-405E-B8D0-BF78CFCAE30D}" sibTransId="{1BEC4072-8B91-4D61-83F6-FF23232B4FC3}"/>
    <dgm:cxn modelId="{B462F4AC-9D26-473D-A24A-82593714D03F}" type="presOf" srcId="{87A18C57-0F29-4391-8361-795FA3910252}" destId="{A883A19D-F780-433B-A342-4A7BA19B910A}" srcOrd="1" destOrd="0" presId="urn:microsoft.com/office/officeart/2008/layout/HorizontalMultiLevelHierarchy"/>
    <dgm:cxn modelId="{58548BAF-3BE9-4FE6-9C6C-DE81D390D5D1}" type="presOf" srcId="{D848DA90-918E-4D45-94EB-051B3D0B5467}" destId="{5E94EBCB-F145-4A4B-B3C3-1D23E0DF214B}" srcOrd="0" destOrd="0" presId="urn:microsoft.com/office/officeart/2008/layout/HorizontalMultiLevelHierarchy"/>
    <dgm:cxn modelId="{DD6D8CC8-5A1D-4579-8942-161ECB2A456E}" type="presOf" srcId="{7912EE3B-40CD-4113-886B-95E0080E2E0B}" destId="{4F3DF4B7-B1AE-4C16-B995-25B1080DFB7B}" srcOrd="0" destOrd="0" presId="urn:microsoft.com/office/officeart/2008/layout/HorizontalMultiLevelHierarchy"/>
    <dgm:cxn modelId="{2B1E09C9-E7FB-4F5C-9D6F-E1DA0B36CEB8}" type="presOf" srcId="{06F26444-2832-4A41-B0A6-498C65C0128C}" destId="{9034ABD9-B1CB-4469-B5AA-9BC5CAE65BC2}" srcOrd="0" destOrd="0" presId="urn:microsoft.com/office/officeart/2008/layout/HorizontalMultiLevelHierarchy"/>
    <dgm:cxn modelId="{B97716C9-EDB1-4596-956F-1CBB3AE9AC5C}" type="presOf" srcId="{5AC95764-5C7F-483B-8018-CF8AD46EFF8A}" destId="{5A06B4B0-4345-4857-AEE2-97029AF27506}" srcOrd="1" destOrd="0" presId="urn:microsoft.com/office/officeart/2008/layout/HorizontalMultiLevelHierarchy"/>
    <dgm:cxn modelId="{5BE470C9-09C0-45F3-95EA-1F8A9327103D}" type="presOf" srcId="{871542CE-4067-48BE-916A-AD62191DAA3F}" destId="{B0729461-59F4-4D77-B3A9-C1E7A7B4059B}" srcOrd="0" destOrd="0" presId="urn:microsoft.com/office/officeart/2008/layout/HorizontalMultiLevelHierarchy"/>
    <dgm:cxn modelId="{EAAC76CB-A8D6-4259-B367-9BD357A3A3AA}" type="presOf" srcId="{0649B61F-9DAF-477E-9B45-529CC327C4ED}" destId="{A9A1C8B8-88D6-42A8-B254-622E3B513B8A}" srcOrd="0" destOrd="0" presId="urn:microsoft.com/office/officeart/2008/layout/HorizontalMultiLevelHierarchy"/>
    <dgm:cxn modelId="{55F1E0D0-258E-460A-96B6-BB5AFFED1FDD}" type="presOf" srcId="{9D95A9C6-5866-41F4-8564-BA6851F53C3C}" destId="{012D6475-737E-4E73-B4A6-434A553A263F}" srcOrd="0" destOrd="0" presId="urn:microsoft.com/office/officeart/2008/layout/HorizontalMultiLevelHierarchy"/>
    <dgm:cxn modelId="{1C997AD3-D284-4831-9C66-573987A594A9}" srcId="{C584ADD5-F320-4857-A4FA-1E799A3F5BE6}" destId="{F0F048B8-EAB6-4D53-9E42-BA46F393F797}" srcOrd="1" destOrd="0" parTransId="{4F5F8D65-7801-4C4B-B2B3-E08CDB61E456}" sibTransId="{1668B317-E833-4538-B3A6-C964584ED94B}"/>
    <dgm:cxn modelId="{836E77D6-A185-4C73-8260-3BB1962CCCD9}" srcId="{3156362F-925A-46F0-8072-C41993D12B31}" destId="{06F26444-2832-4A41-B0A6-498C65C0128C}" srcOrd="1" destOrd="0" parTransId="{FCDED226-1AFB-42C5-95E1-06577E0F3B81}" sibTransId="{DBADA091-0BE4-4A9A-8A0B-3CA66DC20AE8}"/>
    <dgm:cxn modelId="{5C0422D8-ED88-4B7E-B784-80A23AF05C72}" type="presOf" srcId="{BFCFF36C-76DE-4030-860F-4F24E279A797}" destId="{FC1EC858-A5D3-4CC5-AD05-B4D29EAAB6CC}" srcOrd="1" destOrd="0" presId="urn:microsoft.com/office/officeart/2008/layout/HorizontalMultiLevelHierarchy"/>
    <dgm:cxn modelId="{54544BDB-AF58-4C9F-B832-3E7B115B13BB}" type="presOf" srcId="{7EB6A69C-4071-4C83-861D-03C4C6E03FE6}" destId="{6872BEE3-DF35-4AF1-8F77-C98EBE015EAD}" srcOrd="0" destOrd="0" presId="urn:microsoft.com/office/officeart/2008/layout/HorizontalMultiLevelHierarchy"/>
    <dgm:cxn modelId="{806979DE-FCF6-4800-98DC-897FDC0BB600}" srcId="{F0F048B8-EAB6-4D53-9E42-BA46F393F797}" destId="{871542CE-4067-48BE-916A-AD62191DAA3F}" srcOrd="0" destOrd="0" parTransId="{B934A499-C60D-4930-A779-2125D87791F5}" sibTransId="{802B16B7-35E9-4873-AF5D-536A48916B37}"/>
    <dgm:cxn modelId="{8F7D59E2-5CFC-466D-8EB9-326958C19E85}" type="presOf" srcId="{675257F5-974C-419C-9D6A-A8977A903C17}" destId="{2426CAFE-00F0-40CE-B55F-EFFF327527DE}" srcOrd="0" destOrd="0" presId="urn:microsoft.com/office/officeart/2008/layout/HorizontalMultiLevelHierarchy"/>
    <dgm:cxn modelId="{A1FF0FE3-1287-4E5E-B83F-43B6A40F4C5B}" srcId="{9CD5EB64-6AE0-4288-AD9E-DB321BAA861B}" destId="{1C5CE234-77B2-483C-8E66-61346C52856A}" srcOrd="1" destOrd="0" parTransId="{675257F5-974C-419C-9D6A-A8977A903C17}" sibTransId="{3DE939EB-A6EA-489F-A1E7-C7E31320B72B}"/>
    <dgm:cxn modelId="{DFB4E9ED-D9E3-4794-A9A0-693A05904CDC}" type="presOf" srcId="{44B1246C-DF71-48A5-972A-214420C7284A}" destId="{67F9CEB6-B6D6-47D2-AEC4-6C1ECD05D554}" srcOrd="1" destOrd="0" presId="urn:microsoft.com/office/officeart/2008/layout/HorizontalMultiLevelHierarchy"/>
    <dgm:cxn modelId="{A97D73EE-DB24-452C-AD65-A3F5BD04E699}" type="presOf" srcId="{87A18C57-0F29-4391-8361-795FA3910252}" destId="{F870D93D-A448-46E8-B0B0-9A96D176C689}" srcOrd="0" destOrd="0" presId="urn:microsoft.com/office/officeart/2008/layout/HorizontalMultiLevelHierarchy"/>
    <dgm:cxn modelId="{11F499F2-CEA9-41B7-9458-EC2CC1380D23}" type="presOf" srcId="{772755F6-601A-4842-9F3D-ABD0F397709C}" destId="{B9BD3C13-C895-4093-851A-E8E63A1EA5A5}" srcOrd="0" destOrd="0" presId="urn:microsoft.com/office/officeart/2008/layout/HorizontalMultiLevelHierarchy"/>
    <dgm:cxn modelId="{D355B3F3-E0E2-4CA4-A579-2B3CCDE3E259}" type="presOf" srcId="{4F5F8D65-7801-4C4B-B2B3-E08CDB61E456}" destId="{0798FA26-B24B-49DA-80F8-6B4C4F20B56D}" srcOrd="0" destOrd="0" presId="urn:microsoft.com/office/officeart/2008/layout/HorizontalMultiLevelHierarchy"/>
    <dgm:cxn modelId="{DD5158F4-36B9-414F-8D71-91353638226B}" type="presOf" srcId="{5AC95764-5C7F-483B-8018-CF8AD46EFF8A}" destId="{F6A6C281-B5C2-4078-B58B-8EEBCC82FC3A}" srcOrd="0" destOrd="0" presId="urn:microsoft.com/office/officeart/2008/layout/HorizontalMultiLevelHierarchy"/>
    <dgm:cxn modelId="{E2D948F7-67E1-4AF2-9DBD-E551E85B2EAA}" type="presOf" srcId="{F0180697-5F8A-4A57-BB21-D54F292E5E95}" destId="{F8AA13A1-701F-4E87-B3E3-B7D2A6C3E723}" srcOrd="0" destOrd="0" presId="urn:microsoft.com/office/officeart/2008/layout/HorizontalMultiLevelHierarchy"/>
    <dgm:cxn modelId="{DCCE1A79-5BB6-47D5-92F2-4E1BA9DD8954}" type="presParOf" srcId="{6872BEE3-DF35-4AF1-8F77-C98EBE015EAD}" destId="{B38C4C8B-0293-4071-9D92-834BADB7FA25}" srcOrd="0" destOrd="0" presId="urn:microsoft.com/office/officeart/2008/layout/HorizontalMultiLevelHierarchy"/>
    <dgm:cxn modelId="{4998C469-8AA3-4B7A-977F-7143EDDB2383}" type="presParOf" srcId="{B38C4C8B-0293-4071-9D92-834BADB7FA25}" destId="{06F91E89-9DD3-48EB-AF47-3BD08CD4A35A}" srcOrd="0" destOrd="0" presId="urn:microsoft.com/office/officeart/2008/layout/HorizontalMultiLevelHierarchy"/>
    <dgm:cxn modelId="{653E1DE4-66AB-41CA-A4B9-1D4F48EE5562}" type="presParOf" srcId="{B38C4C8B-0293-4071-9D92-834BADB7FA25}" destId="{5A5D6D0D-71C6-41EB-8F23-C4759C038926}" srcOrd="1" destOrd="0" presId="urn:microsoft.com/office/officeart/2008/layout/HorizontalMultiLevelHierarchy"/>
    <dgm:cxn modelId="{5FEA583A-DA25-442E-B329-7A16C6E0CC8B}" type="presParOf" srcId="{5A5D6D0D-71C6-41EB-8F23-C4759C038926}" destId="{F6A6C281-B5C2-4078-B58B-8EEBCC82FC3A}" srcOrd="0" destOrd="0" presId="urn:microsoft.com/office/officeart/2008/layout/HorizontalMultiLevelHierarchy"/>
    <dgm:cxn modelId="{4C8EAAC6-7ACF-4FC1-AAFA-109629A96345}" type="presParOf" srcId="{F6A6C281-B5C2-4078-B58B-8EEBCC82FC3A}" destId="{5A06B4B0-4345-4857-AEE2-97029AF27506}" srcOrd="0" destOrd="0" presId="urn:microsoft.com/office/officeart/2008/layout/HorizontalMultiLevelHierarchy"/>
    <dgm:cxn modelId="{7D40CA1E-3495-4769-AAA2-924FB850BE4C}" type="presParOf" srcId="{5A5D6D0D-71C6-41EB-8F23-C4759C038926}" destId="{55BD50B5-5499-4F33-9078-182AE3F1C670}" srcOrd="1" destOrd="0" presId="urn:microsoft.com/office/officeart/2008/layout/HorizontalMultiLevelHierarchy"/>
    <dgm:cxn modelId="{18AD1768-6EE1-4F5A-9EA0-8BE6DC789761}" type="presParOf" srcId="{55BD50B5-5499-4F33-9078-182AE3F1C670}" destId="{558EE1C7-F44D-43DC-B1F8-22A9E02C4191}" srcOrd="0" destOrd="0" presId="urn:microsoft.com/office/officeart/2008/layout/HorizontalMultiLevelHierarchy"/>
    <dgm:cxn modelId="{1FFD5C62-C11F-4E1F-A5C0-E9441B318ACD}" type="presParOf" srcId="{55BD50B5-5499-4F33-9078-182AE3F1C670}" destId="{A12EAC89-223C-43CB-8385-759E0EB3DB56}" srcOrd="1" destOrd="0" presId="urn:microsoft.com/office/officeart/2008/layout/HorizontalMultiLevelHierarchy"/>
    <dgm:cxn modelId="{4821C065-2F2B-4BA8-B000-50C11F55543F}" type="presParOf" srcId="{A12EAC89-223C-43CB-8385-759E0EB3DB56}" destId="{F870D93D-A448-46E8-B0B0-9A96D176C689}" srcOrd="0" destOrd="0" presId="urn:microsoft.com/office/officeart/2008/layout/HorizontalMultiLevelHierarchy"/>
    <dgm:cxn modelId="{B83312DA-F112-401C-9C16-2D68D051CF7A}" type="presParOf" srcId="{F870D93D-A448-46E8-B0B0-9A96D176C689}" destId="{A883A19D-F780-433B-A342-4A7BA19B910A}" srcOrd="0" destOrd="0" presId="urn:microsoft.com/office/officeart/2008/layout/HorizontalMultiLevelHierarchy"/>
    <dgm:cxn modelId="{CFC575D1-7778-497A-BC28-D39ABA638C0C}" type="presParOf" srcId="{A12EAC89-223C-43CB-8385-759E0EB3DB56}" destId="{DC27ADB4-7014-4999-8BF4-D3F8DB6AFA6C}" srcOrd="1" destOrd="0" presId="urn:microsoft.com/office/officeart/2008/layout/HorizontalMultiLevelHierarchy"/>
    <dgm:cxn modelId="{43BF4E2D-5118-40B9-9A71-7CC890A15A28}" type="presParOf" srcId="{DC27ADB4-7014-4999-8BF4-D3F8DB6AFA6C}" destId="{5413315B-430B-48ED-82B2-CFA2D71EDB3D}" srcOrd="0" destOrd="0" presId="urn:microsoft.com/office/officeart/2008/layout/HorizontalMultiLevelHierarchy"/>
    <dgm:cxn modelId="{6890CB5C-B045-4926-8C9A-6D0C10565CCB}" type="presParOf" srcId="{DC27ADB4-7014-4999-8BF4-D3F8DB6AFA6C}" destId="{E873AF70-8C4F-47F0-BE13-8D0528C2E303}" srcOrd="1" destOrd="0" presId="urn:microsoft.com/office/officeart/2008/layout/HorizontalMultiLevelHierarchy"/>
    <dgm:cxn modelId="{1B1AFF94-D69C-43F7-BE7C-5712FE9654E7}" type="presParOf" srcId="{A12EAC89-223C-43CB-8385-759E0EB3DB56}" destId="{2426CAFE-00F0-40CE-B55F-EFFF327527DE}" srcOrd="2" destOrd="0" presId="urn:microsoft.com/office/officeart/2008/layout/HorizontalMultiLevelHierarchy"/>
    <dgm:cxn modelId="{D96633DC-6F17-4689-8EEB-537454248690}" type="presParOf" srcId="{2426CAFE-00F0-40CE-B55F-EFFF327527DE}" destId="{EB607734-9F2A-4139-9BE9-0F1479970985}" srcOrd="0" destOrd="0" presId="urn:microsoft.com/office/officeart/2008/layout/HorizontalMultiLevelHierarchy"/>
    <dgm:cxn modelId="{45190229-55D3-4813-A3A1-637C05A2B3CB}" type="presParOf" srcId="{A12EAC89-223C-43CB-8385-759E0EB3DB56}" destId="{F2D2AFCA-DBA1-49AE-9483-935952C85C6C}" srcOrd="3" destOrd="0" presId="urn:microsoft.com/office/officeart/2008/layout/HorizontalMultiLevelHierarchy"/>
    <dgm:cxn modelId="{C2F62C3D-CFF2-40A4-BC5B-D864A182679C}" type="presParOf" srcId="{F2D2AFCA-DBA1-49AE-9483-935952C85C6C}" destId="{0D64A2E6-B232-47A5-B9D1-0A8A51A6B5CC}" srcOrd="0" destOrd="0" presId="urn:microsoft.com/office/officeart/2008/layout/HorizontalMultiLevelHierarchy"/>
    <dgm:cxn modelId="{89DF6A5C-5FE2-4652-8F4D-D9EC4C0B11DF}" type="presParOf" srcId="{F2D2AFCA-DBA1-49AE-9483-935952C85C6C}" destId="{D3D2E8C6-8305-46FB-AB97-6B0841D53477}" srcOrd="1" destOrd="0" presId="urn:microsoft.com/office/officeart/2008/layout/HorizontalMultiLevelHierarchy"/>
    <dgm:cxn modelId="{0097E94B-7903-475A-8ABD-3D231177626C}" type="presParOf" srcId="{A12EAC89-223C-43CB-8385-759E0EB3DB56}" destId="{5E94EBCB-F145-4A4B-B3C3-1D23E0DF214B}" srcOrd="4" destOrd="0" presId="urn:microsoft.com/office/officeart/2008/layout/HorizontalMultiLevelHierarchy"/>
    <dgm:cxn modelId="{FD312838-BE9B-4F2E-9A39-D00DE132079D}" type="presParOf" srcId="{5E94EBCB-F145-4A4B-B3C3-1D23E0DF214B}" destId="{E18EA9A5-E8E1-4B54-BE41-4D3E9AFDDA67}" srcOrd="0" destOrd="0" presId="urn:microsoft.com/office/officeart/2008/layout/HorizontalMultiLevelHierarchy"/>
    <dgm:cxn modelId="{AFF5AC36-3E26-42B2-AABB-64F1DB39E3A6}" type="presParOf" srcId="{A12EAC89-223C-43CB-8385-759E0EB3DB56}" destId="{BEC07345-0243-4AF2-9C58-190D62472222}" srcOrd="5" destOrd="0" presId="urn:microsoft.com/office/officeart/2008/layout/HorizontalMultiLevelHierarchy"/>
    <dgm:cxn modelId="{7D8D6437-91E8-40EB-97D9-3DABAFEB47EA}" type="presParOf" srcId="{BEC07345-0243-4AF2-9C58-190D62472222}" destId="{F0C35362-F4D2-446B-9147-860082EE178F}" srcOrd="0" destOrd="0" presId="urn:microsoft.com/office/officeart/2008/layout/HorizontalMultiLevelHierarchy"/>
    <dgm:cxn modelId="{BEE89EA0-EA9F-4AAA-8BF3-348A687DA574}" type="presParOf" srcId="{BEC07345-0243-4AF2-9C58-190D62472222}" destId="{D2199035-9B3B-463D-A26E-CDE50D81815C}" srcOrd="1" destOrd="0" presId="urn:microsoft.com/office/officeart/2008/layout/HorizontalMultiLevelHierarchy"/>
    <dgm:cxn modelId="{EB755809-DA52-4A49-B151-E80C7D936D51}" type="presParOf" srcId="{5A5D6D0D-71C6-41EB-8F23-C4759C038926}" destId="{0798FA26-B24B-49DA-80F8-6B4C4F20B56D}" srcOrd="2" destOrd="0" presId="urn:microsoft.com/office/officeart/2008/layout/HorizontalMultiLevelHierarchy"/>
    <dgm:cxn modelId="{25CA4287-35AD-45F8-9B2B-ECF1D21CD554}" type="presParOf" srcId="{0798FA26-B24B-49DA-80F8-6B4C4F20B56D}" destId="{0B2E3A4F-EB67-4262-94B0-B5876E433346}" srcOrd="0" destOrd="0" presId="urn:microsoft.com/office/officeart/2008/layout/HorizontalMultiLevelHierarchy"/>
    <dgm:cxn modelId="{FC0A7661-0F6D-45D0-962D-0C4A1391E939}" type="presParOf" srcId="{5A5D6D0D-71C6-41EB-8F23-C4759C038926}" destId="{A118ACF2-D948-4BBC-993D-AC3CB1859169}" srcOrd="3" destOrd="0" presId="urn:microsoft.com/office/officeart/2008/layout/HorizontalMultiLevelHierarchy"/>
    <dgm:cxn modelId="{B6ECB696-2284-4393-A7B4-9C75E4FD2A85}" type="presParOf" srcId="{A118ACF2-D948-4BBC-993D-AC3CB1859169}" destId="{8DC9E173-8D47-4D0A-8ACD-509546A1FC2A}" srcOrd="0" destOrd="0" presId="urn:microsoft.com/office/officeart/2008/layout/HorizontalMultiLevelHierarchy"/>
    <dgm:cxn modelId="{FD806B2B-3A5D-4EE3-AC38-09774A555B7D}" type="presParOf" srcId="{A118ACF2-D948-4BBC-993D-AC3CB1859169}" destId="{224AFA63-24FC-4EC4-AF47-C04B5A3906AF}" srcOrd="1" destOrd="0" presId="urn:microsoft.com/office/officeart/2008/layout/HorizontalMultiLevelHierarchy"/>
    <dgm:cxn modelId="{205F5E7D-EFFA-438F-ACF8-4E99EAA3EC0B}" type="presParOf" srcId="{224AFA63-24FC-4EC4-AF47-C04B5A3906AF}" destId="{F07F19DC-68E9-455D-95F0-8B85043FB1EC}" srcOrd="0" destOrd="0" presId="urn:microsoft.com/office/officeart/2008/layout/HorizontalMultiLevelHierarchy"/>
    <dgm:cxn modelId="{5CE45E84-3CE4-4EF1-9768-BEAE80EB2A3B}" type="presParOf" srcId="{F07F19DC-68E9-455D-95F0-8B85043FB1EC}" destId="{88CC9739-26FF-4D7C-B2A4-D278F9703B83}" srcOrd="0" destOrd="0" presId="urn:microsoft.com/office/officeart/2008/layout/HorizontalMultiLevelHierarchy"/>
    <dgm:cxn modelId="{F895EE8D-F54E-4920-8876-2364874A5F29}" type="presParOf" srcId="{224AFA63-24FC-4EC4-AF47-C04B5A3906AF}" destId="{906A4E4E-02C9-487D-8E91-15B2CDEA6D60}" srcOrd="1" destOrd="0" presId="urn:microsoft.com/office/officeart/2008/layout/HorizontalMultiLevelHierarchy"/>
    <dgm:cxn modelId="{A40674CD-B722-4ECE-8788-4220173DDEA7}" type="presParOf" srcId="{906A4E4E-02C9-487D-8E91-15B2CDEA6D60}" destId="{B0729461-59F4-4D77-B3A9-C1E7A7B4059B}" srcOrd="0" destOrd="0" presId="urn:microsoft.com/office/officeart/2008/layout/HorizontalMultiLevelHierarchy"/>
    <dgm:cxn modelId="{4A69C210-1860-4A62-91A6-216180A45C6D}" type="presParOf" srcId="{906A4E4E-02C9-487D-8E91-15B2CDEA6D60}" destId="{5D248CC2-4282-4D39-92BF-A9F07DA9147C}" srcOrd="1" destOrd="0" presId="urn:microsoft.com/office/officeart/2008/layout/HorizontalMultiLevelHierarchy"/>
    <dgm:cxn modelId="{9FB5B48F-FB96-40F9-869F-AC9145911D7F}" type="presParOf" srcId="{224AFA63-24FC-4EC4-AF47-C04B5A3906AF}" destId="{4F3DF4B7-B1AE-4C16-B995-25B1080DFB7B}" srcOrd="2" destOrd="0" presId="urn:microsoft.com/office/officeart/2008/layout/HorizontalMultiLevelHierarchy"/>
    <dgm:cxn modelId="{7D494EFC-0ACE-40FF-A885-507EB9EA7933}" type="presParOf" srcId="{4F3DF4B7-B1AE-4C16-B995-25B1080DFB7B}" destId="{073EF9F1-CEEF-43FB-9ACA-E58CECF935B6}" srcOrd="0" destOrd="0" presId="urn:microsoft.com/office/officeart/2008/layout/HorizontalMultiLevelHierarchy"/>
    <dgm:cxn modelId="{63A4A6E1-937E-4E47-A655-01632C717200}" type="presParOf" srcId="{224AFA63-24FC-4EC4-AF47-C04B5A3906AF}" destId="{DC2830A7-5AD0-4EE2-8455-385D7FB764C3}" srcOrd="3" destOrd="0" presId="urn:microsoft.com/office/officeart/2008/layout/HorizontalMultiLevelHierarchy"/>
    <dgm:cxn modelId="{44C866F1-2CEB-48DD-8026-A97F059453E7}" type="presParOf" srcId="{DC2830A7-5AD0-4EE2-8455-385D7FB764C3}" destId="{F8AA13A1-701F-4E87-B3E3-B7D2A6C3E723}" srcOrd="0" destOrd="0" presId="urn:microsoft.com/office/officeart/2008/layout/HorizontalMultiLevelHierarchy"/>
    <dgm:cxn modelId="{C3732D4E-894E-4F80-ADBE-DB085892D5AB}" type="presParOf" srcId="{DC2830A7-5AD0-4EE2-8455-385D7FB764C3}" destId="{FFDD0496-FC13-4473-9F79-87E82B4B3391}" srcOrd="1" destOrd="0" presId="urn:microsoft.com/office/officeart/2008/layout/HorizontalMultiLevelHierarchy"/>
    <dgm:cxn modelId="{6DF078D7-B6A1-4702-911E-F1973D0C7DBC}" type="presParOf" srcId="{224AFA63-24FC-4EC4-AF47-C04B5A3906AF}" destId="{83238C78-1B79-434A-8091-4826D1B53D0F}" srcOrd="4" destOrd="0" presId="urn:microsoft.com/office/officeart/2008/layout/HorizontalMultiLevelHierarchy"/>
    <dgm:cxn modelId="{5DE0ECA0-41DE-4A67-A697-53C3303CD6FB}" type="presParOf" srcId="{83238C78-1B79-434A-8091-4826D1B53D0F}" destId="{8F6D4976-8DE0-4ECF-9172-76D1C3B0A92A}" srcOrd="0" destOrd="0" presId="urn:microsoft.com/office/officeart/2008/layout/HorizontalMultiLevelHierarchy"/>
    <dgm:cxn modelId="{E6C6FE58-0B79-450D-BC0B-34302DE49EDF}" type="presParOf" srcId="{224AFA63-24FC-4EC4-AF47-C04B5A3906AF}" destId="{C35671B8-8101-4CEC-B3BC-005BA096C21A}" srcOrd="5" destOrd="0" presId="urn:microsoft.com/office/officeart/2008/layout/HorizontalMultiLevelHierarchy"/>
    <dgm:cxn modelId="{2F979C2C-64EA-4D68-81AE-D030BCE5CE5D}" type="presParOf" srcId="{C35671B8-8101-4CEC-B3BC-005BA096C21A}" destId="{FA1D024D-B9B5-4512-9455-65F83819D9CC}" srcOrd="0" destOrd="0" presId="urn:microsoft.com/office/officeart/2008/layout/HorizontalMultiLevelHierarchy"/>
    <dgm:cxn modelId="{420E5A25-6D0B-415D-A87D-6CAD37FEC6B4}" type="presParOf" srcId="{C35671B8-8101-4CEC-B3BC-005BA096C21A}" destId="{5E60368A-4962-47CA-A332-F1CBFC1ECEF9}" srcOrd="1" destOrd="0" presId="urn:microsoft.com/office/officeart/2008/layout/HorizontalMultiLevelHierarchy"/>
    <dgm:cxn modelId="{4D6593FB-7736-45C4-B3C7-7051EA44E359}" type="presParOf" srcId="{224AFA63-24FC-4EC4-AF47-C04B5A3906AF}" destId="{012D6475-737E-4E73-B4A6-434A553A263F}" srcOrd="6" destOrd="0" presId="urn:microsoft.com/office/officeart/2008/layout/HorizontalMultiLevelHierarchy"/>
    <dgm:cxn modelId="{627A081D-936A-494B-A9BE-8E57ACCC0382}" type="presParOf" srcId="{012D6475-737E-4E73-B4A6-434A553A263F}" destId="{D6C52797-41C3-4FC1-8DD4-56FE6355CCB9}" srcOrd="0" destOrd="0" presId="urn:microsoft.com/office/officeart/2008/layout/HorizontalMultiLevelHierarchy"/>
    <dgm:cxn modelId="{C349ED07-46BB-4BD5-9297-AE9EEC0D7539}" type="presParOf" srcId="{224AFA63-24FC-4EC4-AF47-C04B5A3906AF}" destId="{8469929B-7984-47F5-A33F-EA5627563A82}" srcOrd="7" destOrd="0" presId="urn:microsoft.com/office/officeart/2008/layout/HorizontalMultiLevelHierarchy"/>
    <dgm:cxn modelId="{24F656FF-9664-499B-A79D-7BFDE6836DAD}" type="presParOf" srcId="{8469929B-7984-47F5-A33F-EA5627563A82}" destId="{B9BD3C13-C895-4093-851A-E8E63A1EA5A5}" srcOrd="0" destOrd="0" presId="urn:microsoft.com/office/officeart/2008/layout/HorizontalMultiLevelHierarchy"/>
    <dgm:cxn modelId="{6592C704-0DB2-4A74-953B-9DD862A599AB}" type="presParOf" srcId="{8469929B-7984-47F5-A33F-EA5627563A82}" destId="{0A34A3FA-67C1-42C7-97B8-A87694242397}" srcOrd="1" destOrd="0" presId="urn:microsoft.com/office/officeart/2008/layout/HorizontalMultiLevelHierarchy"/>
    <dgm:cxn modelId="{2141C21F-E1E1-460D-92FD-D0A282BC7217}" type="presParOf" srcId="{5A5D6D0D-71C6-41EB-8F23-C4759C038926}" destId="{A93F8136-7F50-4B93-9BEF-8677558DEBAD}" srcOrd="4" destOrd="0" presId="urn:microsoft.com/office/officeart/2008/layout/HorizontalMultiLevelHierarchy"/>
    <dgm:cxn modelId="{E580D8F0-0ADC-4E0F-A89D-EAA8EB76923D}" type="presParOf" srcId="{A93F8136-7F50-4B93-9BEF-8677558DEBAD}" destId="{67F9CEB6-B6D6-47D2-AEC4-6C1ECD05D554}" srcOrd="0" destOrd="0" presId="urn:microsoft.com/office/officeart/2008/layout/HorizontalMultiLevelHierarchy"/>
    <dgm:cxn modelId="{2C6AFE9D-4DD2-4DBC-A5C5-E0899BEADBE2}" type="presParOf" srcId="{5A5D6D0D-71C6-41EB-8F23-C4759C038926}" destId="{1B5D9963-60F0-4710-A238-9C511BB802AC}" srcOrd="5" destOrd="0" presId="urn:microsoft.com/office/officeart/2008/layout/HorizontalMultiLevelHierarchy"/>
    <dgm:cxn modelId="{04DC5554-AA80-4F75-A5C3-9D03A2405121}" type="presParOf" srcId="{1B5D9963-60F0-4710-A238-9C511BB802AC}" destId="{4068047B-34FC-4C89-83CE-7147DDE9B82D}" srcOrd="0" destOrd="0" presId="urn:microsoft.com/office/officeart/2008/layout/HorizontalMultiLevelHierarchy"/>
    <dgm:cxn modelId="{C6268E15-7BB8-4B26-A081-2B62A0A122A4}" type="presParOf" srcId="{1B5D9963-60F0-4710-A238-9C511BB802AC}" destId="{BA8D3C24-8716-41BA-BE36-425EE320231A}" srcOrd="1" destOrd="0" presId="urn:microsoft.com/office/officeart/2008/layout/HorizontalMultiLevelHierarchy"/>
    <dgm:cxn modelId="{AEC4AE1E-A698-415F-8F08-25A2C41D08E9}" type="presParOf" srcId="{BA8D3C24-8716-41BA-BE36-425EE320231A}" destId="{5744DA12-7612-496F-AE9E-00B18D47B76C}" srcOrd="0" destOrd="0" presId="urn:microsoft.com/office/officeart/2008/layout/HorizontalMultiLevelHierarchy"/>
    <dgm:cxn modelId="{A66ACB72-9A73-4227-B0F3-59FFB2077636}" type="presParOf" srcId="{5744DA12-7612-496F-AE9E-00B18D47B76C}" destId="{FC1EC858-A5D3-4CC5-AD05-B4D29EAAB6CC}" srcOrd="0" destOrd="0" presId="urn:microsoft.com/office/officeart/2008/layout/HorizontalMultiLevelHierarchy"/>
    <dgm:cxn modelId="{5EE108D4-83ED-4526-A98F-87D52D08CEBB}" type="presParOf" srcId="{BA8D3C24-8716-41BA-BE36-425EE320231A}" destId="{1B8E4584-FA28-4688-AB2D-2B48F3C1E76A}" srcOrd="1" destOrd="0" presId="urn:microsoft.com/office/officeart/2008/layout/HorizontalMultiLevelHierarchy"/>
    <dgm:cxn modelId="{AA235664-AF1B-4AEE-B34E-DEAF6974B628}" type="presParOf" srcId="{1B8E4584-FA28-4688-AB2D-2B48F3C1E76A}" destId="{45832A29-4D27-4826-AF40-55F2697335AA}" srcOrd="0" destOrd="0" presId="urn:microsoft.com/office/officeart/2008/layout/HorizontalMultiLevelHierarchy"/>
    <dgm:cxn modelId="{0FC70490-8F4F-4145-B580-F2891CC42FB8}" type="presParOf" srcId="{1B8E4584-FA28-4688-AB2D-2B48F3C1E76A}" destId="{E9CB5DBD-7478-436C-ADE8-6803487ADC86}" srcOrd="1" destOrd="0" presId="urn:microsoft.com/office/officeart/2008/layout/HorizontalMultiLevelHierarchy"/>
    <dgm:cxn modelId="{E9E5998A-B852-446B-B7E3-9FE9575380FC}" type="presParOf" srcId="{BA8D3C24-8716-41BA-BE36-425EE320231A}" destId="{9EEE3C7F-BB85-4A25-94E3-3ED2D20266FB}" srcOrd="2" destOrd="0" presId="urn:microsoft.com/office/officeart/2008/layout/HorizontalMultiLevelHierarchy"/>
    <dgm:cxn modelId="{D4521164-C67F-41F8-93C1-22B451E85103}" type="presParOf" srcId="{9EEE3C7F-BB85-4A25-94E3-3ED2D20266FB}" destId="{150C7F3D-0CDE-42D2-900B-5CA9ED5DC36E}" srcOrd="0" destOrd="0" presId="urn:microsoft.com/office/officeart/2008/layout/HorizontalMultiLevelHierarchy"/>
    <dgm:cxn modelId="{F3D157CB-EDC4-4FB0-A9EB-D5BD34036C0D}" type="presParOf" srcId="{BA8D3C24-8716-41BA-BE36-425EE320231A}" destId="{0E8C11F6-260C-4C01-9801-7EBEFA35EF52}" srcOrd="3" destOrd="0" presId="urn:microsoft.com/office/officeart/2008/layout/HorizontalMultiLevelHierarchy"/>
    <dgm:cxn modelId="{AB45A6C8-14E4-4771-9283-4312D8B25947}" type="presParOf" srcId="{0E8C11F6-260C-4C01-9801-7EBEFA35EF52}" destId="{9034ABD9-B1CB-4469-B5AA-9BC5CAE65BC2}" srcOrd="0" destOrd="0" presId="urn:microsoft.com/office/officeart/2008/layout/HorizontalMultiLevelHierarchy"/>
    <dgm:cxn modelId="{D6444685-365A-40BF-9F09-D74E0A97A6CF}" type="presParOf" srcId="{0E8C11F6-260C-4C01-9801-7EBEFA35EF52}" destId="{84F38DF1-E3F4-410A-BBAC-E480A1BF057B}" srcOrd="1" destOrd="0" presId="urn:microsoft.com/office/officeart/2008/layout/HorizontalMultiLevelHierarchy"/>
    <dgm:cxn modelId="{05ABC5AB-0557-48CE-BD2A-ADB25E919CD9}" type="presParOf" srcId="{BA8D3C24-8716-41BA-BE36-425EE320231A}" destId="{A9A1C8B8-88D6-42A8-B254-622E3B513B8A}" srcOrd="4" destOrd="0" presId="urn:microsoft.com/office/officeart/2008/layout/HorizontalMultiLevelHierarchy"/>
    <dgm:cxn modelId="{110C5FF4-3A78-489B-B018-0F1A2E1382CE}" type="presParOf" srcId="{A9A1C8B8-88D6-42A8-B254-622E3B513B8A}" destId="{1766BE18-8D51-448D-9A78-9F3232646BE6}" srcOrd="0" destOrd="0" presId="urn:microsoft.com/office/officeart/2008/layout/HorizontalMultiLevelHierarchy"/>
    <dgm:cxn modelId="{DC842160-5715-497D-89EB-1CCFB321BF0C}" type="presParOf" srcId="{BA8D3C24-8716-41BA-BE36-425EE320231A}" destId="{39C798D9-D335-45F3-895B-0DF96C7C6FEC}" srcOrd="5" destOrd="0" presId="urn:microsoft.com/office/officeart/2008/layout/HorizontalMultiLevelHierarchy"/>
    <dgm:cxn modelId="{596BB08C-3A16-4258-BD4A-3F21FC4E3496}" type="presParOf" srcId="{39C798D9-D335-45F3-895B-0DF96C7C6FEC}" destId="{7F6F184A-27D7-4A9A-B8F3-7BDF11578836}" srcOrd="0" destOrd="0" presId="urn:microsoft.com/office/officeart/2008/layout/HorizontalMultiLevelHierarchy"/>
    <dgm:cxn modelId="{13CCD151-6B39-4B3A-A769-A84C5AB2BE05}" type="presParOf" srcId="{39C798D9-D335-45F3-895B-0DF96C7C6FEC}" destId="{393B375B-1C76-4BC0-88F6-63DECCF809C8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C8B8-88D6-42A8-B254-622E3B513B8A}">
      <dsp:nvSpPr>
        <dsp:cNvPr id="0" name=""/>
        <dsp:cNvSpPr/>
      </dsp:nvSpPr>
      <dsp:spPr>
        <a:xfrm>
          <a:off x="4284940" y="4642561"/>
          <a:ext cx="289873" cy="55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36" y="0"/>
              </a:lnTo>
              <a:lnTo>
                <a:pt x="144936" y="552350"/>
              </a:lnTo>
              <a:lnTo>
                <a:pt x="289873" y="55235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4282" y="4903141"/>
        <a:ext cx="31189" cy="31189"/>
      </dsp:txXfrm>
    </dsp:sp>
    <dsp:sp modelId="{9EEE3C7F-BB85-4A25-94E3-3ED2D20266FB}">
      <dsp:nvSpPr>
        <dsp:cNvPr id="0" name=""/>
        <dsp:cNvSpPr/>
      </dsp:nvSpPr>
      <dsp:spPr>
        <a:xfrm>
          <a:off x="4284940" y="4596841"/>
          <a:ext cx="289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873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22630" y="4635314"/>
        <a:ext cx="14493" cy="14493"/>
      </dsp:txXfrm>
    </dsp:sp>
    <dsp:sp modelId="{5744DA12-7612-496F-AE9E-00B18D47B76C}">
      <dsp:nvSpPr>
        <dsp:cNvPr id="0" name=""/>
        <dsp:cNvSpPr/>
      </dsp:nvSpPr>
      <dsp:spPr>
        <a:xfrm>
          <a:off x="4284940" y="4090210"/>
          <a:ext cx="289873" cy="552350"/>
        </a:xfrm>
        <a:custGeom>
          <a:avLst/>
          <a:gdLst/>
          <a:ahLst/>
          <a:cxnLst/>
          <a:rect l="0" t="0" r="0" b="0"/>
          <a:pathLst>
            <a:path>
              <a:moveTo>
                <a:pt x="0" y="552350"/>
              </a:moveTo>
              <a:lnTo>
                <a:pt x="144936" y="552350"/>
              </a:lnTo>
              <a:lnTo>
                <a:pt x="144936" y="0"/>
              </a:lnTo>
              <a:lnTo>
                <a:pt x="289873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4282" y="4350791"/>
        <a:ext cx="31189" cy="31189"/>
      </dsp:txXfrm>
    </dsp:sp>
    <dsp:sp modelId="{A93F8136-7F50-4B93-9BEF-8677558DEBAD}">
      <dsp:nvSpPr>
        <dsp:cNvPr id="0" name=""/>
        <dsp:cNvSpPr/>
      </dsp:nvSpPr>
      <dsp:spPr>
        <a:xfrm>
          <a:off x="2545698" y="2709333"/>
          <a:ext cx="289873" cy="193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36" y="0"/>
              </a:lnTo>
              <a:lnTo>
                <a:pt x="144936" y="1933227"/>
              </a:lnTo>
              <a:lnTo>
                <a:pt x="289873" y="193322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700" kern="1200"/>
        </a:p>
      </dsp:txBody>
      <dsp:txXfrm>
        <a:off x="2641763" y="3627076"/>
        <a:ext cx="97741" cy="97741"/>
      </dsp:txXfrm>
    </dsp:sp>
    <dsp:sp modelId="{012D6475-737E-4E73-B4A6-434A553A263F}">
      <dsp:nvSpPr>
        <dsp:cNvPr id="0" name=""/>
        <dsp:cNvSpPr/>
      </dsp:nvSpPr>
      <dsp:spPr>
        <a:xfrm>
          <a:off x="4284940" y="2709333"/>
          <a:ext cx="289873" cy="828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36" y="0"/>
              </a:lnTo>
              <a:lnTo>
                <a:pt x="144936" y="828526"/>
              </a:lnTo>
              <a:lnTo>
                <a:pt x="289873" y="828526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07932" y="3101652"/>
        <a:ext cx="43888" cy="43888"/>
      </dsp:txXfrm>
    </dsp:sp>
    <dsp:sp modelId="{83238C78-1B79-434A-8091-4826D1B53D0F}">
      <dsp:nvSpPr>
        <dsp:cNvPr id="0" name=""/>
        <dsp:cNvSpPr/>
      </dsp:nvSpPr>
      <dsp:spPr>
        <a:xfrm>
          <a:off x="4284940" y="2709333"/>
          <a:ext cx="289873" cy="27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36" y="0"/>
              </a:lnTo>
              <a:lnTo>
                <a:pt x="144936" y="276175"/>
              </a:lnTo>
              <a:lnTo>
                <a:pt x="289873" y="276175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9867" y="2837411"/>
        <a:ext cx="20018" cy="20018"/>
      </dsp:txXfrm>
    </dsp:sp>
    <dsp:sp modelId="{4F3DF4B7-B1AE-4C16-B995-25B1080DFB7B}">
      <dsp:nvSpPr>
        <dsp:cNvPr id="0" name=""/>
        <dsp:cNvSpPr/>
      </dsp:nvSpPr>
      <dsp:spPr>
        <a:xfrm>
          <a:off x="4284940" y="2433158"/>
          <a:ext cx="289873" cy="276175"/>
        </a:xfrm>
        <a:custGeom>
          <a:avLst/>
          <a:gdLst/>
          <a:ahLst/>
          <a:cxnLst/>
          <a:rect l="0" t="0" r="0" b="0"/>
          <a:pathLst>
            <a:path>
              <a:moveTo>
                <a:pt x="0" y="276175"/>
              </a:moveTo>
              <a:lnTo>
                <a:pt x="144936" y="276175"/>
              </a:lnTo>
              <a:lnTo>
                <a:pt x="144936" y="0"/>
              </a:lnTo>
              <a:lnTo>
                <a:pt x="289873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9867" y="2561236"/>
        <a:ext cx="20018" cy="20018"/>
      </dsp:txXfrm>
    </dsp:sp>
    <dsp:sp modelId="{F07F19DC-68E9-455D-95F0-8B85043FB1EC}">
      <dsp:nvSpPr>
        <dsp:cNvPr id="0" name=""/>
        <dsp:cNvSpPr/>
      </dsp:nvSpPr>
      <dsp:spPr>
        <a:xfrm>
          <a:off x="4284940" y="1880807"/>
          <a:ext cx="289873" cy="828526"/>
        </a:xfrm>
        <a:custGeom>
          <a:avLst/>
          <a:gdLst/>
          <a:ahLst/>
          <a:cxnLst/>
          <a:rect l="0" t="0" r="0" b="0"/>
          <a:pathLst>
            <a:path>
              <a:moveTo>
                <a:pt x="0" y="828526"/>
              </a:moveTo>
              <a:lnTo>
                <a:pt x="144936" y="828526"/>
              </a:lnTo>
              <a:lnTo>
                <a:pt x="144936" y="0"/>
              </a:lnTo>
              <a:lnTo>
                <a:pt x="289873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07932" y="2273126"/>
        <a:ext cx="43888" cy="43888"/>
      </dsp:txXfrm>
    </dsp:sp>
    <dsp:sp modelId="{0798FA26-B24B-49DA-80F8-6B4C4F20B56D}">
      <dsp:nvSpPr>
        <dsp:cNvPr id="0" name=""/>
        <dsp:cNvSpPr/>
      </dsp:nvSpPr>
      <dsp:spPr>
        <a:xfrm>
          <a:off x="2545698" y="2663613"/>
          <a:ext cx="289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873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2683388" y="2702086"/>
        <a:ext cx="14493" cy="14493"/>
      </dsp:txXfrm>
    </dsp:sp>
    <dsp:sp modelId="{5E94EBCB-F145-4A4B-B3C3-1D23E0DF214B}">
      <dsp:nvSpPr>
        <dsp:cNvPr id="0" name=""/>
        <dsp:cNvSpPr/>
      </dsp:nvSpPr>
      <dsp:spPr>
        <a:xfrm>
          <a:off x="4284940" y="776105"/>
          <a:ext cx="289873" cy="55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36" y="0"/>
              </a:lnTo>
              <a:lnTo>
                <a:pt x="144936" y="552350"/>
              </a:lnTo>
              <a:lnTo>
                <a:pt x="289873" y="55235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4282" y="1036686"/>
        <a:ext cx="31189" cy="31189"/>
      </dsp:txXfrm>
    </dsp:sp>
    <dsp:sp modelId="{2426CAFE-00F0-40CE-B55F-EFFF327527DE}">
      <dsp:nvSpPr>
        <dsp:cNvPr id="0" name=""/>
        <dsp:cNvSpPr/>
      </dsp:nvSpPr>
      <dsp:spPr>
        <a:xfrm>
          <a:off x="4284940" y="730385"/>
          <a:ext cx="289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9873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22630" y="768858"/>
        <a:ext cx="14493" cy="14493"/>
      </dsp:txXfrm>
    </dsp:sp>
    <dsp:sp modelId="{F870D93D-A448-46E8-B0B0-9A96D176C689}">
      <dsp:nvSpPr>
        <dsp:cNvPr id="0" name=""/>
        <dsp:cNvSpPr/>
      </dsp:nvSpPr>
      <dsp:spPr>
        <a:xfrm>
          <a:off x="4284940" y="223754"/>
          <a:ext cx="289873" cy="552350"/>
        </a:xfrm>
        <a:custGeom>
          <a:avLst/>
          <a:gdLst/>
          <a:ahLst/>
          <a:cxnLst/>
          <a:rect l="0" t="0" r="0" b="0"/>
          <a:pathLst>
            <a:path>
              <a:moveTo>
                <a:pt x="0" y="552350"/>
              </a:moveTo>
              <a:lnTo>
                <a:pt x="144936" y="552350"/>
              </a:lnTo>
              <a:lnTo>
                <a:pt x="144936" y="0"/>
              </a:lnTo>
              <a:lnTo>
                <a:pt x="289873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4414282" y="484335"/>
        <a:ext cx="31189" cy="31189"/>
      </dsp:txXfrm>
    </dsp:sp>
    <dsp:sp modelId="{F6A6C281-B5C2-4078-B58B-8EEBCC82FC3A}">
      <dsp:nvSpPr>
        <dsp:cNvPr id="0" name=""/>
        <dsp:cNvSpPr/>
      </dsp:nvSpPr>
      <dsp:spPr>
        <a:xfrm>
          <a:off x="2545698" y="776105"/>
          <a:ext cx="289873" cy="1933227"/>
        </a:xfrm>
        <a:custGeom>
          <a:avLst/>
          <a:gdLst/>
          <a:ahLst/>
          <a:cxnLst/>
          <a:rect l="0" t="0" r="0" b="0"/>
          <a:pathLst>
            <a:path>
              <a:moveTo>
                <a:pt x="0" y="1933227"/>
              </a:moveTo>
              <a:lnTo>
                <a:pt x="144936" y="1933227"/>
              </a:lnTo>
              <a:lnTo>
                <a:pt x="144936" y="0"/>
              </a:lnTo>
              <a:lnTo>
                <a:pt x="289873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700" kern="1200"/>
        </a:p>
      </dsp:txBody>
      <dsp:txXfrm>
        <a:off x="2641763" y="1693848"/>
        <a:ext cx="97741" cy="97741"/>
      </dsp:txXfrm>
    </dsp:sp>
    <dsp:sp modelId="{06F91E89-9DD3-48EB-AF47-3BD08CD4A35A}">
      <dsp:nvSpPr>
        <dsp:cNvPr id="0" name=""/>
        <dsp:cNvSpPr/>
      </dsp:nvSpPr>
      <dsp:spPr>
        <a:xfrm rot="16200000">
          <a:off x="1161913" y="2488393"/>
          <a:ext cx="2325687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Sustainability Factors</a:t>
          </a:r>
        </a:p>
      </dsp:txBody>
      <dsp:txXfrm>
        <a:off x="1161913" y="2488393"/>
        <a:ext cx="2325687" cy="441880"/>
      </dsp:txXfrm>
    </dsp:sp>
    <dsp:sp modelId="{558EE1C7-F44D-43DC-B1F8-22A9E02C4191}">
      <dsp:nvSpPr>
        <dsp:cNvPr id="0" name=""/>
        <dsp:cNvSpPr/>
      </dsp:nvSpPr>
      <dsp:spPr>
        <a:xfrm>
          <a:off x="2835571" y="555165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Environmental</a:t>
          </a:r>
        </a:p>
      </dsp:txBody>
      <dsp:txXfrm>
        <a:off x="2835571" y="555165"/>
        <a:ext cx="1449368" cy="441880"/>
      </dsp:txXfrm>
    </dsp:sp>
    <dsp:sp modelId="{5413315B-430B-48ED-82B2-CFA2D71EDB3D}">
      <dsp:nvSpPr>
        <dsp:cNvPr id="0" name=""/>
        <dsp:cNvSpPr/>
      </dsp:nvSpPr>
      <dsp:spPr>
        <a:xfrm>
          <a:off x="4574814" y="2814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Air</a:t>
          </a:r>
        </a:p>
      </dsp:txBody>
      <dsp:txXfrm>
        <a:off x="4574814" y="2814"/>
        <a:ext cx="1449368" cy="441880"/>
      </dsp:txXfrm>
    </dsp:sp>
    <dsp:sp modelId="{0D64A2E6-B232-47A5-B9D1-0A8A51A6B5CC}">
      <dsp:nvSpPr>
        <dsp:cNvPr id="0" name=""/>
        <dsp:cNvSpPr/>
      </dsp:nvSpPr>
      <dsp:spPr>
        <a:xfrm>
          <a:off x="4574814" y="555165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Land</a:t>
          </a:r>
        </a:p>
      </dsp:txBody>
      <dsp:txXfrm>
        <a:off x="4574814" y="555165"/>
        <a:ext cx="1449368" cy="441880"/>
      </dsp:txXfrm>
    </dsp:sp>
    <dsp:sp modelId="{F0C35362-F4D2-446B-9147-860082EE178F}">
      <dsp:nvSpPr>
        <dsp:cNvPr id="0" name=""/>
        <dsp:cNvSpPr/>
      </dsp:nvSpPr>
      <dsp:spPr>
        <a:xfrm>
          <a:off x="4574814" y="1107516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Water</a:t>
          </a:r>
        </a:p>
      </dsp:txBody>
      <dsp:txXfrm>
        <a:off x="4574814" y="1107516"/>
        <a:ext cx="1449368" cy="441880"/>
      </dsp:txXfrm>
    </dsp:sp>
    <dsp:sp modelId="{8DC9E173-8D47-4D0A-8ACD-509546A1FC2A}">
      <dsp:nvSpPr>
        <dsp:cNvPr id="0" name=""/>
        <dsp:cNvSpPr/>
      </dsp:nvSpPr>
      <dsp:spPr>
        <a:xfrm>
          <a:off x="2835571" y="2488393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Social</a:t>
          </a:r>
        </a:p>
      </dsp:txBody>
      <dsp:txXfrm>
        <a:off x="2835571" y="2488393"/>
        <a:ext cx="1449368" cy="441880"/>
      </dsp:txXfrm>
    </dsp:sp>
    <dsp:sp modelId="{B0729461-59F4-4D77-B3A9-C1E7A7B4059B}">
      <dsp:nvSpPr>
        <dsp:cNvPr id="0" name=""/>
        <dsp:cNvSpPr/>
      </dsp:nvSpPr>
      <dsp:spPr>
        <a:xfrm>
          <a:off x="4574814" y="1659866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Working Conditions</a:t>
          </a:r>
        </a:p>
      </dsp:txBody>
      <dsp:txXfrm>
        <a:off x="4574814" y="1659866"/>
        <a:ext cx="1449368" cy="441880"/>
      </dsp:txXfrm>
    </dsp:sp>
    <dsp:sp modelId="{F8AA13A1-701F-4E87-B3E3-B7D2A6C3E723}">
      <dsp:nvSpPr>
        <dsp:cNvPr id="0" name=""/>
        <dsp:cNvSpPr/>
      </dsp:nvSpPr>
      <dsp:spPr>
        <a:xfrm>
          <a:off x="4574814" y="2212217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Environmental Responsibility</a:t>
          </a:r>
        </a:p>
      </dsp:txBody>
      <dsp:txXfrm>
        <a:off x="4574814" y="2212217"/>
        <a:ext cx="1449368" cy="441880"/>
      </dsp:txXfrm>
    </dsp:sp>
    <dsp:sp modelId="{FA1D024D-B9B5-4512-9455-65F83819D9CC}">
      <dsp:nvSpPr>
        <dsp:cNvPr id="0" name=""/>
        <dsp:cNvSpPr/>
      </dsp:nvSpPr>
      <dsp:spPr>
        <a:xfrm>
          <a:off x="4574814" y="2764568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Socio-Cultural Responsibility</a:t>
          </a:r>
        </a:p>
      </dsp:txBody>
      <dsp:txXfrm>
        <a:off x="4574814" y="2764568"/>
        <a:ext cx="1449368" cy="441880"/>
      </dsp:txXfrm>
    </dsp:sp>
    <dsp:sp modelId="{B9BD3C13-C895-4093-851A-E8E63A1EA5A5}">
      <dsp:nvSpPr>
        <dsp:cNvPr id="0" name=""/>
        <dsp:cNvSpPr/>
      </dsp:nvSpPr>
      <dsp:spPr>
        <a:xfrm>
          <a:off x="4574814" y="3316919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Governance</a:t>
          </a:r>
        </a:p>
      </dsp:txBody>
      <dsp:txXfrm>
        <a:off x="4574814" y="3316919"/>
        <a:ext cx="1449368" cy="441880"/>
      </dsp:txXfrm>
    </dsp:sp>
    <dsp:sp modelId="{4068047B-34FC-4C89-83CE-7147DDE9B82D}">
      <dsp:nvSpPr>
        <dsp:cNvPr id="0" name=""/>
        <dsp:cNvSpPr/>
      </dsp:nvSpPr>
      <dsp:spPr>
        <a:xfrm>
          <a:off x="2835571" y="4421621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Economic</a:t>
          </a:r>
        </a:p>
      </dsp:txBody>
      <dsp:txXfrm>
        <a:off x="2835571" y="4421621"/>
        <a:ext cx="1449368" cy="441880"/>
      </dsp:txXfrm>
    </dsp:sp>
    <dsp:sp modelId="{45832A29-4D27-4826-AF40-55F2697335AA}">
      <dsp:nvSpPr>
        <dsp:cNvPr id="0" name=""/>
        <dsp:cNvSpPr/>
      </dsp:nvSpPr>
      <dsp:spPr>
        <a:xfrm>
          <a:off x="4574814" y="3869270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Operational Costs</a:t>
          </a:r>
        </a:p>
      </dsp:txBody>
      <dsp:txXfrm>
        <a:off x="4574814" y="3869270"/>
        <a:ext cx="1449368" cy="441880"/>
      </dsp:txXfrm>
    </dsp:sp>
    <dsp:sp modelId="{9034ABD9-B1CB-4469-B5AA-9BC5CAE65BC2}">
      <dsp:nvSpPr>
        <dsp:cNvPr id="0" name=""/>
        <dsp:cNvSpPr/>
      </dsp:nvSpPr>
      <dsp:spPr>
        <a:xfrm>
          <a:off x="4574814" y="4421621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Income </a:t>
          </a:r>
        </a:p>
      </dsp:txBody>
      <dsp:txXfrm>
        <a:off x="4574814" y="4421621"/>
        <a:ext cx="1449368" cy="441880"/>
      </dsp:txXfrm>
    </dsp:sp>
    <dsp:sp modelId="{7F6F184A-27D7-4A9A-B8F3-7BDF11578836}">
      <dsp:nvSpPr>
        <dsp:cNvPr id="0" name=""/>
        <dsp:cNvSpPr/>
      </dsp:nvSpPr>
      <dsp:spPr>
        <a:xfrm>
          <a:off x="4574814" y="4973971"/>
          <a:ext cx="1449368" cy="4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Cash Flow</a:t>
          </a:r>
        </a:p>
      </dsp:txBody>
      <dsp:txXfrm>
        <a:off x="4574814" y="4973971"/>
        <a:ext cx="1449368" cy="44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26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9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12/10/2022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17.png"/><Relationship Id="rId5" Type="http://schemas.openxmlformats.org/officeDocument/2006/relationships/image" Target="../media/image20.jpeg"/><Relationship Id="rId15" Type="http://schemas.openxmlformats.org/officeDocument/2006/relationships/image" Target="../media/image24.png"/><Relationship Id="rId10" Type="http://schemas.openxmlformats.org/officeDocument/2006/relationships/image" Target="../media/image16.svg"/><Relationship Id="rId4" Type="http://schemas.openxmlformats.org/officeDocument/2006/relationships/image" Target="../media/image19.jpeg"/><Relationship Id="rId9" Type="http://schemas.openxmlformats.org/officeDocument/2006/relationships/image" Target="../media/image15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NZ" dirty="0"/>
              <a:t>The Biofactory: Life Cycle Sustainability Assessment of Circular Economies of Wastewater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Madeline Furness, Ricardo Bello Mendoza, Rolando Chamy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45EB6-5326-CF34-7295-C609B2401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9" y="5863268"/>
            <a:ext cx="2260209" cy="599795"/>
          </a:xfrm>
          <a:prstGeom prst="rect">
            <a:avLst/>
          </a:prstGeom>
        </p:spPr>
      </p:pic>
      <p:pic>
        <p:nvPicPr>
          <p:cNvPr id="6" name="Picture 2" descr="Logos | University of Canterbury">
            <a:extLst>
              <a:ext uri="{FF2B5EF4-FFF2-40B4-BE49-F238E27FC236}">
                <a16:creationId xmlns:a16="http://schemas.microsoft.com/office/drawing/2014/main" id="{7EB59A3A-D31E-2C96-DC23-C330BBAE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b="20593"/>
          <a:stretch/>
        </p:blipFill>
        <p:spPr bwMode="auto">
          <a:xfrm>
            <a:off x="4363313" y="5985313"/>
            <a:ext cx="2042999" cy="4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ID">
            <a:extLst>
              <a:ext uri="{FF2B5EF4-FFF2-40B4-BE49-F238E27FC236}">
                <a16:creationId xmlns:a16="http://schemas.microsoft.com/office/drawing/2014/main" id="{968AFCF9-334D-300D-FEF9-7B3B051A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4" y="5563187"/>
            <a:ext cx="950396" cy="8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E882F-EF21-9AB6-0ED7-7BCAB502C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Functional Unit and Reference 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E201F-41E7-942B-9A59-4A8018098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8799" y="2106747"/>
            <a:ext cx="4897119" cy="801675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1,000,000 Population Equivalent (</a:t>
            </a:r>
            <a:r>
              <a:rPr lang="en-NZ" dirty="0" err="1">
                <a:solidFill>
                  <a:schemeClr val="bg1"/>
                </a:solidFill>
              </a:rPr>
              <a:t>p.e.</a:t>
            </a:r>
            <a:r>
              <a:rPr lang="en-NZ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NZ" dirty="0">
                <a:solidFill>
                  <a:schemeClr val="bg1"/>
                </a:solidFill>
              </a:rPr>
              <a:t>44,500 kg </a:t>
            </a:r>
            <a:r>
              <a:rPr lang="en-US" sz="2000" dirty="0">
                <a:solidFill>
                  <a:schemeClr val="bg1"/>
                </a:solidFill>
                <a:effectLst/>
              </a:rPr>
              <a:t>BOD</a:t>
            </a:r>
            <a:r>
              <a:rPr lang="en-US" sz="2000" baseline="-25000" dirty="0">
                <a:solidFill>
                  <a:schemeClr val="bg1"/>
                </a:solidFill>
                <a:effectLst/>
              </a:rPr>
              <a:t>5</a:t>
            </a:r>
            <a:r>
              <a:rPr lang="en-NZ" dirty="0">
                <a:solidFill>
                  <a:schemeClr val="bg1"/>
                </a:solidFill>
              </a:rPr>
              <a:t> Treated/ 1 day of operation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6697E-9E05-4B9A-E29E-0FD064F8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1" y="1688127"/>
            <a:ext cx="6419301" cy="4656254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309407F4-94EF-42C8-7C6D-A5B9556C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83025"/>
              </p:ext>
            </p:extLst>
          </p:nvPr>
        </p:nvGraphicFramePr>
        <p:xfrm>
          <a:off x="6868159" y="3193692"/>
          <a:ext cx="4978400" cy="2118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1116">
                  <a:extLst>
                    <a:ext uri="{9D8B030D-6E8A-4147-A177-3AD203B41FA5}">
                      <a16:colId xmlns:a16="http://schemas.microsoft.com/office/drawing/2014/main" val="3772591898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1797901761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3050941238"/>
                    </a:ext>
                  </a:extLst>
                </a:gridCol>
              </a:tblGrid>
              <a:tr h="173685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Functional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/>
                        <a:t>Reference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/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77159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1,000,000 </a:t>
                      </a:r>
                      <a:r>
                        <a:rPr lang="en-NZ" sz="1600" dirty="0" err="1">
                          <a:solidFill>
                            <a:schemeClr val="tx1"/>
                          </a:solidFill>
                        </a:rPr>
                        <a:t>p.e.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/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kg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BOD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536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accent4"/>
                          </a:solidFill>
                        </a:rPr>
                        <a:t>Sludge Treated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kg TS/kg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BOD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Biosolids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15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accent4"/>
                          </a:solidFill>
                        </a:rPr>
                        <a:t>Biogas Energy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Nm3/kg 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Biogas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62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accent4"/>
                          </a:solidFill>
                        </a:rPr>
                        <a:t>Nitrogen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kg TN/kg 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Water 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5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4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4D71B-23CF-8A79-8D62-7BC66C7EA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Impact Characterization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7037-C11E-D882-FFBC-4CF31ABE97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Impacts and characterization 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ReCiPe</a:t>
            </a:r>
            <a:r>
              <a:rPr lang="en-US" dirty="0">
                <a:ea typeface="+mn-lt"/>
                <a:cs typeface="+mn-lt"/>
              </a:rPr>
              <a:t> 2016 Midpoint (H) V1.03 / World (2010) H (50 years)</a:t>
            </a:r>
            <a:endParaRPr lang="en-NZ" dirty="0"/>
          </a:p>
        </p:txBody>
      </p:sp>
      <p:graphicFrame>
        <p:nvGraphicFramePr>
          <p:cNvPr id="5" name="Tabla 1">
            <a:extLst>
              <a:ext uri="{FF2B5EF4-FFF2-40B4-BE49-F238E27FC236}">
                <a16:creationId xmlns:a16="http://schemas.microsoft.com/office/drawing/2014/main" id="{965E70E0-2DD6-0738-8258-F2613E841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67019"/>
              </p:ext>
            </p:extLst>
          </p:nvPr>
        </p:nvGraphicFramePr>
        <p:xfrm>
          <a:off x="909337" y="2077106"/>
          <a:ext cx="6264726" cy="45213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3421">
                  <a:extLst>
                    <a:ext uri="{9D8B030D-6E8A-4147-A177-3AD203B41FA5}">
                      <a16:colId xmlns:a16="http://schemas.microsoft.com/office/drawing/2014/main" val="925704527"/>
                    </a:ext>
                  </a:extLst>
                </a:gridCol>
                <a:gridCol w="1459390">
                  <a:extLst>
                    <a:ext uri="{9D8B030D-6E8A-4147-A177-3AD203B41FA5}">
                      <a16:colId xmlns:a16="http://schemas.microsoft.com/office/drawing/2014/main" val="1542187457"/>
                    </a:ext>
                  </a:extLst>
                </a:gridCol>
                <a:gridCol w="1981915">
                  <a:extLst>
                    <a:ext uri="{9D8B030D-6E8A-4147-A177-3AD203B41FA5}">
                      <a16:colId xmlns:a16="http://schemas.microsoft.com/office/drawing/2014/main" val="1737611281"/>
                    </a:ext>
                  </a:extLst>
                </a:gridCol>
              </a:tblGrid>
              <a:tr h="42630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category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€/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(De 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Bruynn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S. 2018)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2822098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Global warming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CO2 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7657643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Stratospheric ozone depletion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CFC11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132.59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411187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Ionizing radiation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kBq Co-60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4469671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Ozone formation, Human health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NOx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714972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Fine particulate matter formation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PM2.5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74.38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758214"/>
                  </a:ext>
                </a:extLst>
              </a:tr>
              <a:tr h="231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Ozone formation, Terrestrial ecosystems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NOx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545122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Terrestrial acidification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SO2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4542419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Freshwater eutrophication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P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303902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Marine eutrophication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N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5599897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Terrestrial ecotoxicity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2150141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Freshwater ecotoxicity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2485755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Marine ecotoxicity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104267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 carcinogenic toxicity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9676931"/>
                  </a:ext>
                </a:extLst>
              </a:tr>
              <a:tr h="29941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 non-carcinogenic toxicity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019250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Land use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m2a crop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136714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Mineral resource scarcity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Cu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9159104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Fossil resource scarcity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oil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4844155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Water consumption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700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4D71B-23CF-8A79-8D62-7BC66C7EA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Impact Characterization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7037-C11E-D882-FFBC-4CF31ABE97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Impacts and characterization 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ReCiPe</a:t>
            </a:r>
            <a:r>
              <a:rPr lang="en-US" dirty="0">
                <a:ea typeface="+mn-lt"/>
                <a:cs typeface="+mn-lt"/>
              </a:rPr>
              <a:t> 2016 Midpoint (H) V1.03 / World (2010) H (50 years)</a:t>
            </a:r>
            <a:endParaRPr lang="en-NZ" dirty="0"/>
          </a:p>
        </p:txBody>
      </p:sp>
      <p:graphicFrame>
        <p:nvGraphicFramePr>
          <p:cNvPr id="5" name="Tabla 1">
            <a:extLst>
              <a:ext uri="{FF2B5EF4-FFF2-40B4-BE49-F238E27FC236}">
                <a16:creationId xmlns:a16="http://schemas.microsoft.com/office/drawing/2014/main" id="{965E70E0-2DD6-0738-8258-F2613E841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68331"/>
              </p:ext>
            </p:extLst>
          </p:nvPr>
        </p:nvGraphicFramePr>
        <p:xfrm>
          <a:off x="909337" y="2077106"/>
          <a:ext cx="6264726" cy="45213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3421">
                  <a:extLst>
                    <a:ext uri="{9D8B030D-6E8A-4147-A177-3AD203B41FA5}">
                      <a16:colId xmlns:a16="http://schemas.microsoft.com/office/drawing/2014/main" val="925704527"/>
                    </a:ext>
                  </a:extLst>
                </a:gridCol>
                <a:gridCol w="1459390">
                  <a:extLst>
                    <a:ext uri="{9D8B030D-6E8A-4147-A177-3AD203B41FA5}">
                      <a16:colId xmlns:a16="http://schemas.microsoft.com/office/drawing/2014/main" val="1542187457"/>
                    </a:ext>
                  </a:extLst>
                </a:gridCol>
                <a:gridCol w="1981915">
                  <a:extLst>
                    <a:ext uri="{9D8B030D-6E8A-4147-A177-3AD203B41FA5}">
                      <a16:colId xmlns:a16="http://schemas.microsoft.com/office/drawing/2014/main" val="1737611281"/>
                    </a:ext>
                  </a:extLst>
                </a:gridCol>
              </a:tblGrid>
              <a:tr h="42630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category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€/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(De </a:t>
                      </a:r>
                      <a:r>
                        <a:rPr lang="es-CL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Bruynn</a:t>
                      </a:r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S. 2018)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2822098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Global warming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CO2 </a:t>
                      </a:r>
                      <a:r>
                        <a:rPr lang="es-CL" sz="12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eq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0.06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7657643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Stratospheric ozone depletion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CFC11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132.59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411187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Ionizing radiation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kBq Co-60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4469671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Ozone formation, Human health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NOx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714972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Fine particulate matter formation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PM2.5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74.38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758214"/>
                  </a:ext>
                </a:extLst>
              </a:tr>
              <a:tr h="23105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Ozone formation, Terrestrial ecosystems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NOx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545122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Terrestrial acidification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SO2 eq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8.75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4542419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Freshwater eutrophication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P eq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2.05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303902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Marine eutrophication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N eq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3.35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5599897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Terrestrial ecotoxicity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9.58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2150141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Freshwater ecotoxicity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2485755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Marine ecotoxicity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104267"/>
                  </a:ext>
                </a:extLst>
              </a:tr>
              <a:tr h="24020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Human carcinogenic toxicity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9676931"/>
                  </a:ext>
                </a:extLst>
              </a:tr>
              <a:tr h="29941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Human non-carcinogenic toxicity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kg 1,4-DCB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019250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Land use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m2a crop eq</a:t>
                      </a:r>
                      <a:endParaRPr lang="es-CL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0.04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1367141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Mineral resource scarcity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Cu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9159104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Fossil resource scarcity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 oil eq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4844155"/>
                  </a:ext>
                </a:extLst>
              </a:tr>
              <a:tr h="21486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Water</a:t>
                      </a:r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L" sz="12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consumption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m3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0.01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700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4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Setting system boundaries Biofactory 1 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BBCF0D99-EBAC-2036-6021-B36E9E77D2C8}"/>
              </a:ext>
            </a:extLst>
          </p:cNvPr>
          <p:cNvSpPr/>
          <p:nvPr/>
        </p:nvSpPr>
        <p:spPr>
          <a:xfrm>
            <a:off x="2405453" y="3445003"/>
            <a:ext cx="1204546" cy="8352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Nitrification</a:t>
            </a:r>
            <a:r>
              <a:rPr lang="es-CL" sz="1200" dirty="0">
                <a:solidFill>
                  <a:schemeClr val="tx1"/>
                </a:solidFill>
              </a:rPr>
              <a:t>-</a:t>
            </a:r>
            <a:r>
              <a:rPr lang="es-CL" sz="1200" dirty="0" err="1">
                <a:solidFill>
                  <a:schemeClr val="tx1"/>
                </a:solidFill>
              </a:rPr>
              <a:t>Denitrification</a:t>
            </a:r>
            <a:r>
              <a:rPr lang="es-CL" sz="1200" dirty="0">
                <a:solidFill>
                  <a:schemeClr val="tx1"/>
                </a:solidFill>
              </a:rPr>
              <a:t>-Anammox</a:t>
            </a: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Workers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412285F9-8D79-ADA5-42C7-1CB6A1CB41B4}"/>
              </a:ext>
            </a:extLst>
          </p:cNvPr>
          <p:cNvSpPr/>
          <p:nvPr/>
        </p:nvSpPr>
        <p:spPr>
          <a:xfrm>
            <a:off x="3831609" y="2318772"/>
            <a:ext cx="1204546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err="1">
                <a:solidFill>
                  <a:schemeClr val="tx1"/>
                </a:solidFill>
              </a:rPr>
              <a:t>Water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Recovery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L" sz="1100" dirty="0" err="1">
                <a:solidFill>
                  <a:schemeClr val="bg1"/>
                </a:solidFill>
              </a:rPr>
              <a:t>Workers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F25CF68-5DDF-71DC-6FC6-70C72E3D647C}"/>
              </a:ext>
            </a:extLst>
          </p:cNvPr>
          <p:cNvSpPr/>
          <p:nvPr/>
        </p:nvSpPr>
        <p:spPr>
          <a:xfrm>
            <a:off x="3831609" y="3445005"/>
            <a:ext cx="1204546" cy="8352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err="1">
                <a:solidFill>
                  <a:schemeClr val="tx1"/>
                </a:solidFill>
              </a:rPr>
              <a:t>Anaerobic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Digestion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L" sz="1100" dirty="0" err="1">
                <a:solidFill>
                  <a:schemeClr val="bg1"/>
                </a:solidFill>
              </a:rPr>
              <a:t>Workers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7E6F3817-8F72-E588-949C-14C8012F779B}"/>
              </a:ext>
            </a:extLst>
          </p:cNvPr>
          <p:cNvSpPr/>
          <p:nvPr/>
        </p:nvSpPr>
        <p:spPr>
          <a:xfrm>
            <a:off x="5268707" y="3475410"/>
            <a:ext cx="1204546" cy="8352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Upgrading</a:t>
            </a:r>
            <a:r>
              <a:rPr lang="es-CL" sz="1200" dirty="0">
                <a:solidFill>
                  <a:schemeClr val="tx1"/>
                </a:solidFill>
              </a:rPr>
              <a:t> and Biomethane</a:t>
            </a: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Workers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10" name="Rectángulo 6">
            <a:extLst>
              <a:ext uri="{FF2B5EF4-FFF2-40B4-BE49-F238E27FC236}">
                <a16:creationId xmlns:a16="http://schemas.microsoft.com/office/drawing/2014/main" id="{4CF511C1-29C8-8E97-9C5C-D04EDDA746E2}"/>
              </a:ext>
            </a:extLst>
          </p:cNvPr>
          <p:cNvSpPr/>
          <p:nvPr/>
        </p:nvSpPr>
        <p:spPr>
          <a:xfrm>
            <a:off x="3831609" y="4639889"/>
            <a:ext cx="1204546" cy="8352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chemeClr val="tx1"/>
                </a:solidFill>
              </a:rPr>
              <a:t>Biosolids </a:t>
            </a:r>
            <a:r>
              <a:rPr lang="es-CL" sz="1050" dirty="0" err="1">
                <a:solidFill>
                  <a:schemeClr val="tx1"/>
                </a:solidFill>
              </a:rPr>
              <a:t>Recovery</a:t>
            </a:r>
            <a:r>
              <a:rPr lang="es-CL" sz="1050" dirty="0">
                <a:solidFill>
                  <a:schemeClr val="tx1"/>
                </a:solidFill>
              </a:rPr>
              <a:t> 25:75</a:t>
            </a:r>
          </a:p>
          <a:p>
            <a:pPr algn="ctr"/>
            <a:r>
              <a:rPr lang="es-CL" sz="1050" dirty="0">
                <a:solidFill>
                  <a:schemeClr val="bg1"/>
                </a:solidFill>
              </a:rPr>
              <a:t>Biosolids Company</a:t>
            </a:r>
          </a:p>
        </p:txBody>
      </p:sp>
      <p:cxnSp>
        <p:nvCxnSpPr>
          <p:cNvPr id="11" name="Conector recto de flecha 8">
            <a:extLst>
              <a:ext uri="{FF2B5EF4-FFF2-40B4-BE49-F238E27FC236}">
                <a16:creationId xmlns:a16="http://schemas.microsoft.com/office/drawing/2014/main" id="{FD8539C6-67E2-452A-08F3-A6D8102098F5}"/>
              </a:ext>
            </a:extLst>
          </p:cNvPr>
          <p:cNvCxnSpPr>
            <a:endCxn id="6" idx="1"/>
          </p:cNvCxnSpPr>
          <p:nvPr/>
        </p:nvCxnSpPr>
        <p:spPr>
          <a:xfrm>
            <a:off x="1352179" y="2736406"/>
            <a:ext cx="24794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0">
            <a:extLst>
              <a:ext uri="{FF2B5EF4-FFF2-40B4-BE49-F238E27FC236}">
                <a16:creationId xmlns:a16="http://schemas.microsoft.com/office/drawing/2014/main" id="{2462FD99-4B0E-B14F-AD09-A0D0412E5628}"/>
              </a:ext>
            </a:extLst>
          </p:cNvPr>
          <p:cNvCxnSpPr>
            <a:stCxn id="6" idx="3"/>
            <a:endCxn id="13" idx="1"/>
          </p:cNvCxnSpPr>
          <p:nvPr/>
        </p:nvCxnSpPr>
        <p:spPr>
          <a:xfrm>
            <a:off x="5036155" y="2736407"/>
            <a:ext cx="1689925" cy="2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3">
            <a:extLst>
              <a:ext uri="{FF2B5EF4-FFF2-40B4-BE49-F238E27FC236}">
                <a16:creationId xmlns:a16="http://schemas.microsoft.com/office/drawing/2014/main" id="{4C257DC3-D64C-B55E-A8A0-896262C99199}"/>
              </a:ext>
            </a:extLst>
          </p:cNvPr>
          <p:cNvSpPr/>
          <p:nvPr/>
        </p:nvSpPr>
        <p:spPr>
          <a:xfrm>
            <a:off x="6726080" y="2348628"/>
            <a:ext cx="1204546" cy="8352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Avoided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Irrigation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Water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Farmers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14" name="Rectángulo 15">
            <a:extLst>
              <a:ext uri="{FF2B5EF4-FFF2-40B4-BE49-F238E27FC236}">
                <a16:creationId xmlns:a16="http://schemas.microsoft.com/office/drawing/2014/main" id="{C8045329-5DA5-7BAA-54EC-4A3FF5642014}"/>
              </a:ext>
            </a:extLst>
          </p:cNvPr>
          <p:cNvSpPr/>
          <p:nvPr/>
        </p:nvSpPr>
        <p:spPr>
          <a:xfrm>
            <a:off x="801688" y="2348628"/>
            <a:ext cx="1204546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Influent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Wastewater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Clients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ángulo 16">
            <a:extLst>
              <a:ext uri="{FF2B5EF4-FFF2-40B4-BE49-F238E27FC236}">
                <a16:creationId xmlns:a16="http://schemas.microsoft.com/office/drawing/2014/main" id="{78021425-68BC-D14A-D30B-FEF06558E2B8}"/>
              </a:ext>
            </a:extLst>
          </p:cNvPr>
          <p:cNvSpPr/>
          <p:nvPr/>
        </p:nvSpPr>
        <p:spPr>
          <a:xfrm>
            <a:off x="2092993" y="1926780"/>
            <a:ext cx="5918389" cy="3751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Conector recto de flecha 19">
            <a:extLst>
              <a:ext uri="{FF2B5EF4-FFF2-40B4-BE49-F238E27FC236}">
                <a16:creationId xmlns:a16="http://schemas.microsoft.com/office/drawing/2014/main" id="{9AB8124A-AB41-6FAA-2FDF-F2BE91E7A588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4433882" y="3154041"/>
            <a:ext cx="0" cy="29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21">
            <a:extLst>
              <a:ext uri="{FF2B5EF4-FFF2-40B4-BE49-F238E27FC236}">
                <a16:creationId xmlns:a16="http://schemas.microsoft.com/office/drawing/2014/main" id="{6667A193-A95F-3D18-0D59-BFE42A48422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5036155" y="3862640"/>
            <a:ext cx="232552" cy="3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23">
            <a:extLst>
              <a:ext uri="{FF2B5EF4-FFF2-40B4-BE49-F238E27FC236}">
                <a16:creationId xmlns:a16="http://schemas.microsoft.com/office/drawing/2014/main" id="{38C5D221-B095-E314-AF24-301E80B83A5B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433882" y="4280274"/>
            <a:ext cx="0" cy="35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25">
            <a:extLst>
              <a:ext uri="{FF2B5EF4-FFF2-40B4-BE49-F238E27FC236}">
                <a16:creationId xmlns:a16="http://schemas.microsoft.com/office/drawing/2014/main" id="{958EEC1E-594B-C574-18CF-E42C79701289}"/>
              </a:ext>
            </a:extLst>
          </p:cNvPr>
          <p:cNvCxnSpPr>
            <a:stCxn id="8" idx="1"/>
            <a:endCxn id="5" idx="3"/>
          </p:cNvCxnSpPr>
          <p:nvPr/>
        </p:nvCxnSpPr>
        <p:spPr>
          <a:xfrm flipH="1" flipV="1">
            <a:off x="3609999" y="3862638"/>
            <a:ext cx="22161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27">
            <a:extLst>
              <a:ext uri="{FF2B5EF4-FFF2-40B4-BE49-F238E27FC236}">
                <a16:creationId xmlns:a16="http://schemas.microsoft.com/office/drawing/2014/main" id="{7FAA94B3-C276-3FF9-18AB-4C62DFD53E7E}"/>
              </a:ext>
            </a:extLst>
          </p:cNvPr>
          <p:cNvCxnSpPr>
            <a:stCxn id="5" idx="0"/>
            <a:endCxn id="6" idx="1"/>
          </p:cNvCxnSpPr>
          <p:nvPr/>
        </p:nvCxnSpPr>
        <p:spPr>
          <a:xfrm rot="5400000" flipH="1" flipV="1">
            <a:off x="3065369" y="2678764"/>
            <a:ext cx="708596" cy="8238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8">
            <a:extLst>
              <a:ext uri="{FF2B5EF4-FFF2-40B4-BE49-F238E27FC236}">
                <a16:creationId xmlns:a16="http://schemas.microsoft.com/office/drawing/2014/main" id="{28487C1A-E025-C7BF-7722-D8E0F7F64C17}"/>
              </a:ext>
            </a:extLst>
          </p:cNvPr>
          <p:cNvSpPr/>
          <p:nvPr/>
        </p:nvSpPr>
        <p:spPr>
          <a:xfrm>
            <a:off x="6726080" y="3475410"/>
            <a:ext cx="1204546" cy="8352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Avoided</a:t>
            </a:r>
            <a:r>
              <a:rPr lang="es-CL" sz="1200" dirty="0">
                <a:solidFill>
                  <a:schemeClr val="tx1"/>
                </a:solidFill>
              </a:rPr>
              <a:t> Natural Gas</a:t>
            </a:r>
          </a:p>
          <a:p>
            <a:pPr algn="ctr"/>
            <a:r>
              <a:rPr lang="es-CL" sz="1200" dirty="0">
                <a:solidFill>
                  <a:srgbClr val="FF0000"/>
                </a:solidFill>
              </a:rPr>
              <a:t> </a:t>
            </a:r>
            <a:r>
              <a:rPr lang="es-CL" sz="1200" dirty="0">
                <a:solidFill>
                  <a:schemeClr val="bg1"/>
                </a:solidFill>
              </a:rPr>
              <a:t>Gas Company</a:t>
            </a:r>
            <a:endParaRPr lang="es-CL" sz="1200" i="1" dirty="0">
              <a:solidFill>
                <a:schemeClr val="bg1"/>
              </a:solidFill>
            </a:endParaRPr>
          </a:p>
        </p:txBody>
      </p:sp>
      <p:cxnSp>
        <p:nvCxnSpPr>
          <p:cNvPr id="22" name="Conector recto de flecha 29">
            <a:extLst>
              <a:ext uri="{FF2B5EF4-FFF2-40B4-BE49-F238E27FC236}">
                <a16:creationId xmlns:a16="http://schemas.microsoft.com/office/drawing/2014/main" id="{1E3D288D-D974-14B4-9FB3-CA20B5424DFD}"/>
              </a:ext>
            </a:extLst>
          </p:cNvPr>
          <p:cNvCxnSpPr>
            <a:stCxn id="9" idx="3"/>
            <a:endCxn id="21" idx="1"/>
          </p:cNvCxnSpPr>
          <p:nvPr/>
        </p:nvCxnSpPr>
        <p:spPr>
          <a:xfrm>
            <a:off x="6473253" y="3893045"/>
            <a:ext cx="252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32">
            <a:extLst>
              <a:ext uri="{FF2B5EF4-FFF2-40B4-BE49-F238E27FC236}">
                <a16:creationId xmlns:a16="http://schemas.microsoft.com/office/drawing/2014/main" id="{E534E667-CD9E-07A7-79B9-1465C04710D1}"/>
              </a:ext>
            </a:extLst>
          </p:cNvPr>
          <p:cNvSpPr/>
          <p:nvPr/>
        </p:nvSpPr>
        <p:spPr>
          <a:xfrm>
            <a:off x="2405453" y="4639889"/>
            <a:ext cx="1204546" cy="8352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Avoided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Fertilizer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Farmers</a:t>
            </a:r>
            <a:endParaRPr lang="es-CL" sz="1200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33">
            <a:extLst>
              <a:ext uri="{FF2B5EF4-FFF2-40B4-BE49-F238E27FC236}">
                <a16:creationId xmlns:a16="http://schemas.microsoft.com/office/drawing/2014/main" id="{B7E43378-DA4B-2CDE-6172-F3845960FE3E}"/>
              </a:ext>
            </a:extLst>
          </p:cNvPr>
          <p:cNvCxnSpPr>
            <a:stCxn id="10" idx="1"/>
            <a:endCxn id="23" idx="3"/>
          </p:cNvCxnSpPr>
          <p:nvPr/>
        </p:nvCxnSpPr>
        <p:spPr>
          <a:xfrm flipH="1">
            <a:off x="3609999" y="5057524"/>
            <a:ext cx="221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39">
            <a:extLst>
              <a:ext uri="{FF2B5EF4-FFF2-40B4-BE49-F238E27FC236}">
                <a16:creationId xmlns:a16="http://schemas.microsoft.com/office/drawing/2014/main" id="{5B452688-8161-4509-7CCB-01DE6C18AE0A}"/>
              </a:ext>
            </a:extLst>
          </p:cNvPr>
          <p:cNvSpPr/>
          <p:nvPr/>
        </p:nvSpPr>
        <p:spPr>
          <a:xfrm>
            <a:off x="5276033" y="4640986"/>
            <a:ext cx="1204546" cy="835269"/>
          </a:xfrm>
          <a:prstGeom prst="rect">
            <a:avLst/>
          </a:prstGeom>
          <a:solidFill>
            <a:srgbClr val="338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Chemical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Suppliers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Supply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  <a:r>
              <a:rPr lang="es-CL" sz="1200" dirty="0" err="1">
                <a:solidFill>
                  <a:schemeClr val="bg1"/>
                </a:solidFill>
              </a:rPr>
              <a:t>Chain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  <a:r>
              <a:rPr lang="es-CL" sz="1200" dirty="0" err="1">
                <a:solidFill>
                  <a:schemeClr val="bg1"/>
                </a:solidFill>
              </a:rPr>
              <a:t>Actors</a:t>
            </a:r>
            <a:endParaRPr lang="es-CL" sz="1200" dirty="0">
              <a:solidFill>
                <a:schemeClr val="bg1"/>
              </a:solidFill>
            </a:endParaRPr>
          </a:p>
        </p:txBody>
      </p:sp>
      <p:cxnSp>
        <p:nvCxnSpPr>
          <p:cNvPr id="26" name="Conector angular 40">
            <a:extLst>
              <a:ext uri="{FF2B5EF4-FFF2-40B4-BE49-F238E27FC236}">
                <a16:creationId xmlns:a16="http://schemas.microsoft.com/office/drawing/2014/main" id="{FA4276CE-AE93-E6EB-F4E4-6F20A077F0E7}"/>
              </a:ext>
            </a:extLst>
          </p:cNvPr>
          <p:cNvCxnSpPr>
            <a:stCxn id="25" idx="0"/>
            <a:endCxn id="8" idx="2"/>
          </p:cNvCxnSpPr>
          <p:nvPr/>
        </p:nvCxnSpPr>
        <p:spPr>
          <a:xfrm rot="16200000" flipV="1">
            <a:off x="4975738" y="3738418"/>
            <a:ext cx="360712" cy="14444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41">
            <a:extLst>
              <a:ext uri="{FF2B5EF4-FFF2-40B4-BE49-F238E27FC236}">
                <a16:creationId xmlns:a16="http://schemas.microsoft.com/office/drawing/2014/main" id="{CBD40770-5021-8A47-4F14-F405E96591CB}"/>
              </a:ext>
            </a:extLst>
          </p:cNvPr>
          <p:cNvCxnSpPr>
            <a:cxnSpLocks/>
            <a:stCxn id="25" idx="3"/>
          </p:cNvCxnSpPr>
          <p:nvPr/>
        </p:nvCxnSpPr>
        <p:spPr>
          <a:xfrm flipH="1" flipV="1">
            <a:off x="4932402" y="2962020"/>
            <a:ext cx="1548177" cy="2096601"/>
          </a:xfrm>
          <a:prstGeom prst="bentConnector4">
            <a:avLst>
              <a:gd name="adj1" fmla="val -8578"/>
              <a:gd name="adj2" fmla="val 89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42">
            <a:extLst>
              <a:ext uri="{FF2B5EF4-FFF2-40B4-BE49-F238E27FC236}">
                <a16:creationId xmlns:a16="http://schemas.microsoft.com/office/drawing/2014/main" id="{108DB84F-8CEE-1D44-F22B-9E83C49FDF0A}"/>
              </a:ext>
            </a:extLst>
          </p:cNvPr>
          <p:cNvCxnSpPr>
            <a:cxnSpLocks/>
            <a:stCxn id="25" idx="2"/>
            <a:endCxn id="5" idx="1"/>
          </p:cNvCxnSpPr>
          <p:nvPr/>
        </p:nvCxnSpPr>
        <p:spPr>
          <a:xfrm rot="5400000" flipH="1">
            <a:off x="3335071" y="2933021"/>
            <a:ext cx="1613617" cy="3472853"/>
          </a:xfrm>
          <a:prstGeom prst="bentConnector4">
            <a:avLst>
              <a:gd name="adj1" fmla="val -6072"/>
              <a:gd name="adj2" fmla="val 106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44">
            <a:extLst>
              <a:ext uri="{FF2B5EF4-FFF2-40B4-BE49-F238E27FC236}">
                <a16:creationId xmlns:a16="http://schemas.microsoft.com/office/drawing/2014/main" id="{A683123A-D10A-5951-07F6-8DCB837FEBC0}"/>
              </a:ext>
            </a:extLst>
          </p:cNvPr>
          <p:cNvSpPr txBox="1"/>
          <p:nvPr/>
        </p:nvSpPr>
        <p:spPr>
          <a:xfrm>
            <a:off x="6745972" y="1933881"/>
            <a:ext cx="126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Local </a:t>
            </a:r>
            <a:r>
              <a:rPr lang="es-CL" sz="1200" dirty="0" err="1"/>
              <a:t>Community</a:t>
            </a:r>
            <a:endParaRPr lang="es-CL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537400-9D1D-E70F-DB44-2F09D84ABB83}"/>
              </a:ext>
            </a:extLst>
          </p:cNvPr>
          <p:cNvSpPr/>
          <p:nvPr/>
        </p:nvSpPr>
        <p:spPr>
          <a:xfrm>
            <a:off x="2211479" y="2033025"/>
            <a:ext cx="4352578" cy="23637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CuadroTexto 44">
            <a:extLst>
              <a:ext uri="{FF2B5EF4-FFF2-40B4-BE49-F238E27FC236}">
                <a16:creationId xmlns:a16="http://schemas.microsoft.com/office/drawing/2014/main" id="{3854B2E3-37C6-9EBE-4C65-0E856BBA3E8F}"/>
              </a:ext>
            </a:extLst>
          </p:cNvPr>
          <p:cNvSpPr txBox="1"/>
          <p:nvPr/>
        </p:nvSpPr>
        <p:spPr>
          <a:xfrm>
            <a:off x="2211479" y="2072380"/>
            <a:ext cx="245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/>
              <a:t>Workers</a:t>
            </a:r>
            <a:endParaRPr lang="es-CL" sz="1200" dirty="0"/>
          </a:p>
        </p:txBody>
      </p:sp>
      <p:sp>
        <p:nvSpPr>
          <p:cNvPr id="32" name="Rectángulo 32">
            <a:extLst>
              <a:ext uri="{FF2B5EF4-FFF2-40B4-BE49-F238E27FC236}">
                <a16:creationId xmlns:a16="http://schemas.microsoft.com/office/drawing/2014/main" id="{861AE93D-D485-0748-76A0-233FD26E7643}"/>
              </a:ext>
            </a:extLst>
          </p:cNvPr>
          <p:cNvSpPr/>
          <p:nvPr/>
        </p:nvSpPr>
        <p:spPr>
          <a:xfrm>
            <a:off x="801688" y="4654817"/>
            <a:ext cx="1204546" cy="8352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Crop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Production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Farmers</a:t>
            </a:r>
            <a:endParaRPr lang="es-CL" sz="1200" dirty="0">
              <a:solidFill>
                <a:schemeClr val="bg1"/>
              </a:solidFill>
            </a:endParaRPr>
          </a:p>
        </p:txBody>
      </p:sp>
      <p:cxnSp>
        <p:nvCxnSpPr>
          <p:cNvPr id="33" name="Conector recto de flecha 33">
            <a:extLst>
              <a:ext uri="{FF2B5EF4-FFF2-40B4-BE49-F238E27FC236}">
                <a16:creationId xmlns:a16="http://schemas.microsoft.com/office/drawing/2014/main" id="{03C91AC7-976B-E13C-95C2-3565FEABAD4D}"/>
              </a:ext>
            </a:extLst>
          </p:cNvPr>
          <p:cNvCxnSpPr>
            <a:cxnSpLocks/>
            <a:stCxn id="23" idx="1"/>
            <a:endCxn id="32" idx="3"/>
          </p:cNvCxnSpPr>
          <p:nvPr/>
        </p:nvCxnSpPr>
        <p:spPr>
          <a:xfrm flipH="1">
            <a:off x="2006234" y="5057524"/>
            <a:ext cx="399219" cy="1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41">
            <a:extLst>
              <a:ext uri="{FF2B5EF4-FFF2-40B4-BE49-F238E27FC236}">
                <a16:creationId xmlns:a16="http://schemas.microsoft.com/office/drawing/2014/main" id="{DEAAAF79-289F-7107-2726-09B314EFB95C}"/>
              </a:ext>
            </a:extLst>
          </p:cNvPr>
          <p:cNvCxnSpPr>
            <a:cxnSpLocks/>
            <a:stCxn id="13" idx="3"/>
            <a:endCxn id="32" idx="2"/>
          </p:cNvCxnSpPr>
          <p:nvPr/>
        </p:nvCxnSpPr>
        <p:spPr>
          <a:xfrm flipH="1">
            <a:off x="1403961" y="2766263"/>
            <a:ext cx="6526665" cy="2723823"/>
          </a:xfrm>
          <a:prstGeom prst="bentConnector4">
            <a:avLst>
              <a:gd name="adj1" fmla="val -3503"/>
              <a:gd name="adj2" fmla="val 1103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41">
            <a:extLst>
              <a:ext uri="{FF2B5EF4-FFF2-40B4-BE49-F238E27FC236}">
                <a16:creationId xmlns:a16="http://schemas.microsoft.com/office/drawing/2014/main" id="{D423A457-FD9C-9725-5D92-6B7DAA159B3A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H="1">
            <a:off x="6681900" y="70754"/>
            <a:ext cx="60262" cy="4556299"/>
          </a:xfrm>
          <a:prstGeom prst="bentConnector4">
            <a:avLst>
              <a:gd name="adj1" fmla="val -177027"/>
              <a:gd name="adj2" fmla="val 820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3">
            <a:extLst>
              <a:ext uri="{FF2B5EF4-FFF2-40B4-BE49-F238E27FC236}">
                <a16:creationId xmlns:a16="http://schemas.microsoft.com/office/drawing/2014/main" id="{9E5C0E28-9FBC-BFD0-7195-C38C3D28CE1C}"/>
              </a:ext>
            </a:extLst>
          </p:cNvPr>
          <p:cNvCxnSpPr>
            <a:cxnSpLocks/>
            <a:stCxn id="32" idx="0"/>
            <a:endCxn id="14" idx="2"/>
          </p:cNvCxnSpPr>
          <p:nvPr/>
        </p:nvCxnSpPr>
        <p:spPr>
          <a:xfrm flipV="1">
            <a:off x="1403961" y="3183897"/>
            <a:ext cx="0" cy="147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3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Setting system boundaries Biofactory 2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70A82B-443B-D506-6495-BA6083486BB9}"/>
              </a:ext>
            </a:extLst>
          </p:cNvPr>
          <p:cNvSpPr/>
          <p:nvPr/>
        </p:nvSpPr>
        <p:spPr>
          <a:xfrm>
            <a:off x="2607735" y="3377881"/>
            <a:ext cx="1204546" cy="8352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SBR-Anammox</a:t>
            </a: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Workers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BA4517-44EC-9245-A88E-BCEE695ED021}"/>
              </a:ext>
            </a:extLst>
          </p:cNvPr>
          <p:cNvSpPr/>
          <p:nvPr/>
        </p:nvSpPr>
        <p:spPr>
          <a:xfrm>
            <a:off x="4105368" y="2232311"/>
            <a:ext cx="1204546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err="1">
                <a:solidFill>
                  <a:schemeClr val="tx1"/>
                </a:solidFill>
              </a:rPr>
              <a:t>Water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Discharge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L" sz="1100" dirty="0" err="1">
                <a:solidFill>
                  <a:schemeClr val="bg1"/>
                </a:solidFill>
              </a:rPr>
              <a:t>Workers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1EF9C99F-3DCA-B4BA-C7C0-45D55965E4AD}"/>
              </a:ext>
            </a:extLst>
          </p:cNvPr>
          <p:cNvSpPr/>
          <p:nvPr/>
        </p:nvSpPr>
        <p:spPr>
          <a:xfrm>
            <a:off x="4105368" y="3377883"/>
            <a:ext cx="1204546" cy="8352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err="1">
                <a:solidFill>
                  <a:schemeClr val="tx1"/>
                </a:solidFill>
              </a:rPr>
              <a:t>Thermal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Hydrolysis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Anaerobic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tx1"/>
                </a:solidFill>
              </a:rPr>
              <a:t>Digestion</a:t>
            </a:r>
            <a:r>
              <a:rPr lang="es-CL" sz="1100" dirty="0">
                <a:solidFill>
                  <a:schemeClr val="tx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Workers</a:t>
            </a:r>
            <a:endParaRPr lang="es-CL" sz="1100" dirty="0">
              <a:solidFill>
                <a:schemeClr val="bg1"/>
              </a:solidFill>
            </a:endParaRPr>
          </a:p>
        </p:txBody>
      </p:sp>
      <p:sp>
        <p:nvSpPr>
          <p:cNvPr id="37" name="Rectángulo 5">
            <a:extLst>
              <a:ext uri="{FF2B5EF4-FFF2-40B4-BE49-F238E27FC236}">
                <a16:creationId xmlns:a16="http://schemas.microsoft.com/office/drawing/2014/main" id="{9B181016-A42A-729E-E1FD-EC6EE85116AC}"/>
              </a:ext>
            </a:extLst>
          </p:cNvPr>
          <p:cNvSpPr/>
          <p:nvPr/>
        </p:nvSpPr>
        <p:spPr>
          <a:xfrm>
            <a:off x="5605555" y="3377881"/>
            <a:ext cx="1204546" cy="8352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Ugrading</a:t>
            </a:r>
            <a:r>
              <a:rPr lang="es-CL" sz="1200" dirty="0">
                <a:solidFill>
                  <a:schemeClr val="tx1"/>
                </a:solidFill>
              </a:rPr>
              <a:t> and </a:t>
            </a:r>
            <a:r>
              <a:rPr lang="es-CL" sz="1200" dirty="0" err="1">
                <a:solidFill>
                  <a:schemeClr val="tx1"/>
                </a:solidFill>
              </a:rPr>
              <a:t>Cogeneration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Workers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38" name="Rectángulo 6">
            <a:extLst>
              <a:ext uri="{FF2B5EF4-FFF2-40B4-BE49-F238E27FC236}">
                <a16:creationId xmlns:a16="http://schemas.microsoft.com/office/drawing/2014/main" id="{2470BC59-FCF3-C283-EA1E-36D2DD8276AB}"/>
              </a:ext>
            </a:extLst>
          </p:cNvPr>
          <p:cNvSpPr/>
          <p:nvPr/>
        </p:nvSpPr>
        <p:spPr>
          <a:xfrm>
            <a:off x="4105368" y="4491216"/>
            <a:ext cx="1204546" cy="835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chemeClr val="tx1"/>
                </a:solidFill>
              </a:rPr>
              <a:t>Biosolids </a:t>
            </a:r>
            <a:r>
              <a:rPr lang="es-CL" sz="1050" dirty="0" err="1">
                <a:solidFill>
                  <a:schemeClr val="tx1"/>
                </a:solidFill>
              </a:rPr>
              <a:t>Recovery</a:t>
            </a:r>
            <a:r>
              <a:rPr lang="es-CL" sz="1050" dirty="0">
                <a:solidFill>
                  <a:schemeClr val="tx1"/>
                </a:solidFill>
              </a:rPr>
              <a:t> 13:87</a:t>
            </a:r>
          </a:p>
          <a:p>
            <a:pPr algn="ctr"/>
            <a:r>
              <a:rPr lang="es-CL" sz="1050" dirty="0">
                <a:solidFill>
                  <a:schemeClr val="bg1"/>
                </a:solidFill>
              </a:rPr>
              <a:t>Biosolids Company</a:t>
            </a:r>
          </a:p>
        </p:txBody>
      </p:sp>
      <p:cxnSp>
        <p:nvCxnSpPr>
          <p:cNvPr id="39" name="Conector recto de flecha 8">
            <a:extLst>
              <a:ext uri="{FF2B5EF4-FFF2-40B4-BE49-F238E27FC236}">
                <a16:creationId xmlns:a16="http://schemas.microsoft.com/office/drawing/2014/main" id="{0CFB6377-E3F7-6F98-05F0-03CD2037E4D0}"/>
              </a:ext>
            </a:extLst>
          </p:cNvPr>
          <p:cNvCxnSpPr>
            <a:endCxn id="4" idx="1"/>
          </p:cNvCxnSpPr>
          <p:nvPr/>
        </p:nvCxnSpPr>
        <p:spPr>
          <a:xfrm>
            <a:off x="1625938" y="2649945"/>
            <a:ext cx="24794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10">
            <a:extLst>
              <a:ext uri="{FF2B5EF4-FFF2-40B4-BE49-F238E27FC236}">
                <a16:creationId xmlns:a16="http://schemas.microsoft.com/office/drawing/2014/main" id="{B201EB10-465A-EF0A-5EB7-40CD1F73DDA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309914" y="2649946"/>
            <a:ext cx="3422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15">
            <a:extLst>
              <a:ext uri="{FF2B5EF4-FFF2-40B4-BE49-F238E27FC236}">
                <a16:creationId xmlns:a16="http://schemas.microsoft.com/office/drawing/2014/main" id="{54F7ED1F-1399-5D9E-5465-87DC0192A77E}"/>
              </a:ext>
            </a:extLst>
          </p:cNvPr>
          <p:cNvSpPr/>
          <p:nvPr/>
        </p:nvSpPr>
        <p:spPr>
          <a:xfrm>
            <a:off x="1072569" y="2232310"/>
            <a:ext cx="1204546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Influent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Wastewater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Clients</a:t>
            </a: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42" name="Rectángulo 16">
            <a:extLst>
              <a:ext uri="{FF2B5EF4-FFF2-40B4-BE49-F238E27FC236}">
                <a16:creationId xmlns:a16="http://schemas.microsoft.com/office/drawing/2014/main" id="{ECC66349-CA6B-CC4C-B6FE-9EC929535202}"/>
              </a:ext>
            </a:extLst>
          </p:cNvPr>
          <p:cNvSpPr/>
          <p:nvPr/>
        </p:nvSpPr>
        <p:spPr>
          <a:xfrm>
            <a:off x="2358044" y="1840318"/>
            <a:ext cx="6043750" cy="3914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3" name="Conector recto de flecha 19">
            <a:extLst>
              <a:ext uri="{FF2B5EF4-FFF2-40B4-BE49-F238E27FC236}">
                <a16:creationId xmlns:a16="http://schemas.microsoft.com/office/drawing/2014/main" id="{B418F9C8-1217-B294-0926-ADF6D864C92B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4707641" y="3067580"/>
            <a:ext cx="0" cy="31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21">
            <a:extLst>
              <a:ext uri="{FF2B5EF4-FFF2-40B4-BE49-F238E27FC236}">
                <a16:creationId xmlns:a16="http://schemas.microsoft.com/office/drawing/2014/main" id="{E6F4946B-54AB-5802-9F1A-73D422BFCD42}"/>
              </a:ext>
            </a:extLst>
          </p:cNvPr>
          <p:cNvCxnSpPr>
            <a:stCxn id="7" idx="3"/>
            <a:endCxn id="37" idx="1"/>
          </p:cNvCxnSpPr>
          <p:nvPr/>
        </p:nvCxnSpPr>
        <p:spPr>
          <a:xfrm flipV="1">
            <a:off x="5309914" y="3795516"/>
            <a:ext cx="29564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23">
            <a:extLst>
              <a:ext uri="{FF2B5EF4-FFF2-40B4-BE49-F238E27FC236}">
                <a16:creationId xmlns:a16="http://schemas.microsoft.com/office/drawing/2014/main" id="{CB078C5E-CBAF-6815-0B81-D70806FEBE04}"/>
              </a:ext>
            </a:extLst>
          </p:cNvPr>
          <p:cNvCxnSpPr>
            <a:stCxn id="7" idx="2"/>
            <a:endCxn id="38" idx="0"/>
          </p:cNvCxnSpPr>
          <p:nvPr/>
        </p:nvCxnSpPr>
        <p:spPr>
          <a:xfrm>
            <a:off x="4707641" y="4213152"/>
            <a:ext cx="0" cy="27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25">
            <a:extLst>
              <a:ext uri="{FF2B5EF4-FFF2-40B4-BE49-F238E27FC236}">
                <a16:creationId xmlns:a16="http://schemas.microsoft.com/office/drawing/2014/main" id="{71F7530A-F908-D6B5-C622-F3CE78BFBDAC}"/>
              </a:ext>
            </a:extLst>
          </p:cNvPr>
          <p:cNvCxnSpPr>
            <a:stCxn id="7" idx="1"/>
            <a:endCxn id="3" idx="3"/>
          </p:cNvCxnSpPr>
          <p:nvPr/>
        </p:nvCxnSpPr>
        <p:spPr>
          <a:xfrm flipH="1" flipV="1">
            <a:off x="3812281" y="3795516"/>
            <a:ext cx="29308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27">
            <a:extLst>
              <a:ext uri="{FF2B5EF4-FFF2-40B4-BE49-F238E27FC236}">
                <a16:creationId xmlns:a16="http://schemas.microsoft.com/office/drawing/2014/main" id="{9A9B63F9-E0D8-3FE0-040E-443C200894A7}"/>
              </a:ext>
            </a:extLst>
          </p:cNvPr>
          <p:cNvCxnSpPr>
            <a:stCxn id="3" idx="0"/>
            <a:endCxn id="4" idx="1"/>
          </p:cNvCxnSpPr>
          <p:nvPr/>
        </p:nvCxnSpPr>
        <p:spPr>
          <a:xfrm rot="5400000" flipH="1" flipV="1">
            <a:off x="3293721" y="2566234"/>
            <a:ext cx="727935" cy="8953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28">
            <a:extLst>
              <a:ext uri="{FF2B5EF4-FFF2-40B4-BE49-F238E27FC236}">
                <a16:creationId xmlns:a16="http://schemas.microsoft.com/office/drawing/2014/main" id="{80B81283-E12E-B9FC-D208-71440A2E0BCB}"/>
              </a:ext>
            </a:extLst>
          </p:cNvPr>
          <p:cNvSpPr/>
          <p:nvPr/>
        </p:nvSpPr>
        <p:spPr>
          <a:xfrm>
            <a:off x="7100635" y="3377880"/>
            <a:ext cx="1204546" cy="8352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Avoided</a:t>
            </a:r>
            <a:r>
              <a:rPr lang="es-CL" sz="1200" dirty="0">
                <a:solidFill>
                  <a:schemeClr val="tx1"/>
                </a:solidFill>
              </a:rPr>
              <a:t> Energy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</a:rPr>
              <a:t>Local Energy Company</a:t>
            </a:r>
          </a:p>
        </p:txBody>
      </p:sp>
      <p:cxnSp>
        <p:nvCxnSpPr>
          <p:cNvPr id="49" name="Conector recto de flecha 29">
            <a:extLst>
              <a:ext uri="{FF2B5EF4-FFF2-40B4-BE49-F238E27FC236}">
                <a16:creationId xmlns:a16="http://schemas.microsoft.com/office/drawing/2014/main" id="{80432C88-E417-A7EF-A11E-C998781776FB}"/>
              </a:ext>
            </a:extLst>
          </p:cNvPr>
          <p:cNvCxnSpPr>
            <a:stCxn id="37" idx="3"/>
            <a:endCxn id="48" idx="1"/>
          </p:cNvCxnSpPr>
          <p:nvPr/>
        </p:nvCxnSpPr>
        <p:spPr>
          <a:xfrm flipV="1">
            <a:off x="6810101" y="3795515"/>
            <a:ext cx="2905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32">
            <a:extLst>
              <a:ext uri="{FF2B5EF4-FFF2-40B4-BE49-F238E27FC236}">
                <a16:creationId xmlns:a16="http://schemas.microsoft.com/office/drawing/2014/main" id="{35E5EC12-3EC5-034C-C547-EC155276F185}"/>
              </a:ext>
            </a:extLst>
          </p:cNvPr>
          <p:cNvSpPr/>
          <p:nvPr/>
        </p:nvSpPr>
        <p:spPr>
          <a:xfrm>
            <a:off x="2607735" y="4491216"/>
            <a:ext cx="1204546" cy="8352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Avoided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Fertilizer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2"/>
                </a:solidFill>
              </a:rPr>
              <a:t>Farmers</a:t>
            </a:r>
            <a:endParaRPr lang="es-CL" sz="1200" dirty="0">
              <a:solidFill>
                <a:schemeClr val="bg2"/>
              </a:solidFill>
            </a:endParaRPr>
          </a:p>
        </p:txBody>
      </p:sp>
      <p:cxnSp>
        <p:nvCxnSpPr>
          <p:cNvPr id="51" name="Conector recto de flecha 33">
            <a:extLst>
              <a:ext uri="{FF2B5EF4-FFF2-40B4-BE49-F238E27FC236}">
                <a16:creationId xmlns:a16="http://schemas.microsoft.com/office/drawing/2014/main" id="{D240114E-C017-6786-FFF2-952DD3603F2E}"/>
              </a:ext>
            </a:extLst>
          </p:cNvPr>
          <p:cNvCxnSpPr>
            <a:stCxn id="38" idx="1"/>
            <a:endCxn id="50" idx="3"/>
          </p:cNvCxnSpPr>
          <p:nvPr/>
        </p:nvCxnSpPr>
        <p:spPr>
          <a:xfrm flipH="1">
            <a:off x="3812281" y="4908851"/>
            <a:ext cx="293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20">
            <a:extLst>
              <a:ext uri="{FF2B5EF4-FFF2-40B4-BE49-F238E27FC236}">
                <a16:creationId xmlns:a16="http://schemas.microsoft.com/office/drawing/2014/main" id="{2320E8EE-6725-86B8-589A-5C681C142115}"/>
              </a:ext>
            </a:extLst>
          </p:cNvPr>
          <p:cNvSpPr/>
          <p:nvPr/>
        </p:nvSpPr>
        <p:spPr>
          <a:xfrm>
            <a:off x="5603001" y="4491211"/>
            <a:ext cx="1204546" cy="835269"/>
          </a:xfrm>
          <a:prstGeom prst="rect">
            <a:avLst/>
          </a:prstGeom>
          <a:solidFill>
            <a:srgbClr val="338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Chemical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Suppliers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Supply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  <a:r>
              <a:rPr lang="es-CL" sz="1200" dirty="0" err="1">
                <a:solidFill>
                  <a:schemeClr val="bg1"/>
                </a:solidFill>
              </a:rPr>
              <a:t>Chain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  <a:r>
              <a:rPr lang="es-CL" sz="1200" dirty="0" err="1">
                <a:solidFill>
                  <a:schemeClr val="bg1"/>
                </a:solidFill>
              </a:rPr>
              <a:t>Actors</a:t>
            </a:r>
            <a:endParaRPr lang="es-CL" sz="1200" dirty="0">
              <a:solidFill>
                <a:schemeClr val="bg1"/>
              </a:solidFill>
            </a:endParaRPr>
          </a:p>
        </p:txBody>
      </p:sp>
      <p:cxnSp>
        <p:nvCxnSpPr>
          <p:cNvPr id="53" name="Conector angular 7">
            <a:extLst>
              <a:ext uri="{FF2B5EF4-FFF2-40B4-BE49-F238E27FC236}">
                <a16:creationId xmlns:a16="http://schemas.microsoft.com/office/drawing/2014/main" id="{43B61B27-CD61-FD74-462D-E4C5F163C774}"/>
              </a:ext>
            </a:extLst>
          </p:cNvPr>
          <p:cNvCxnSpPr>
            <a:stCxn id="52" idx="0"/>
            <a:endCxn id="7" idx="2"/>
          </p:cNvCxnSpPr>
          <p:nvPr/>
        </p:nvCxnSpPr>
        <p:spPr>
          <a:xfrm rot="16200000" flipV="1">
            <a:off x="5317429" y="3603365"/>
            <a:ext cx="278059" cy="14976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26">
            <a:extLst>
              <a:ext uri="{FF2B5EF4-FFF2-40B4-BE49-F238E27FC236}">
                <a16:creationId xmlns:a16="http://schemas.microsoft.com/office/drawing/2014/main" id="{03479FFF-0550-F4BF-7A23-54CFF23AAF12}"/>
              </a:ext>
            </a:extLst>
          </p:cNvPr>
          <p:cNvCxnSpPr>
            <a:stCxn id="52" idx="3"/>
            <a:endCxn id="4" idx="2"/>
          </p:cNvCxnSpPr>
          <p:nvPr/>
        </p:nvCxnSpPr>
        <p:spPr>
          <a:xfrm flipH="1" flipV="1">
            <a:off x="4707641" y="3067580"/>
            <a:ext cx="2099906" cy="1841266"/>
          </a:xfrm>
          <a:prstGeom prst="bentConnector4">
            <a:avLst>
              <a:gd name="adj1" fmla="val -10886"/>
              <a:gd name="adj2" fmla="val 925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31">
            <a:extLst>
              <a:ext uri="{FF2B5EF4-FFF2-40B4-BE49-F238E27FC236}">
                <a16:creationId xmlns:a16="http://schemas.microsoft.com/office/drawing/2014/main" id="{FEFE4508-B44C-F3E4-13CE-3D6FDD1C3865}"/>
              </a:ext>
            </a:extLst>
          </p:cNvPr>
          <p:cNvCxnSpPr>
            <a:stCxn id="52" idx="2"/>
            <a:endCxn id="3" idx="1"/>
          </p:cNvCxnSpPr>
          <p:nvPr/>
        </p:nvCxnSpPr>
        <p:spPr>
          <a:xfrm rot="5400000" flipH="1">
            <a:off x="3641023" y="2762229"/>
            <a:ext cx="1530964" cy="3597539"/>
          </a:xfrm>
          <a:prstGeom prst="bentConnector4">
            <a:avLst>
              <a:gd name="adj1" fmla="val -14932"/>
              <a:gd name="adj2" fmla="val 1041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41">
            <a:extLst>
              <a:ext uri="{FF2B5EF4-FFF2-40B4-BE49-F238E27FC236}">
                <a16:creationId xmlns:a16="http://schemas.microsoft.com/office/drawing/2014/main" id="{E547CF0F-C28C-CCDB-B032-CB031A3D133D}"/>
              </a:ext>
            </a:extLst>
          </p:cNvPr>
          <p:cNvSpPr txBox="1"/>
          <p:nvPr/>
        </p:nvSpPr>
        <p:spPr>
          <a:xfrm>
            <a:off x="7048351" y="1836642"/>
            <a:ext cx="126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Local </a:t>
            </a:r>
            <a:r>
              <a:rPr lang="es-CL" sz="1200" dirty="0" err="1"/>
              <a:t>Community</a:t>
            </a:r>
            <a:endParaRPr lang="es-CL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E590C6-D44D-2EDC-3320-151998149D1A}"/>
              </a:ext>
            </a:extLst>
          </p:cNvPr>
          <p:cNvSpPr/>
          <p:nvPr/>
        </p:nvSpPr>
        <p:spPr>
          <a:xfrm>
            <a:off x="2462547" y="1946565"/>
            <a:ext cx="4511040" cy="2438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CuadroTexto 44">
            <a:extLst>
              <a:ext uri="{FF2B5EF4-FFF2-40B4-BE49-F238E27FC236}">
                <a16:creationId xmlns:a16="http://schemas.microsoft.com/office/drawing/2014/main" id="{CDDC38D9-B3A2-53CC-8872-B20064A5AE56}"/>
              </a:ext>
            </a:extLst>
          </p:cNvPr>
          <p:cNvSpPr txBox="1"/>
          <p:nvPr/>
        </p:nvSpPr>
        <p:spPr>
          <a:xfrm>
            <a:off x="2479602" y="1968132"/>
            <a:ext cx="245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/>
              <a:t>Workers</a:t>
            </a:r>
            <a:endParaRPr lang="es-CL" sz="1200" dirty="0"/>
          </a:p>
        </p:txBody>
      </p:sp>
      <p:sp>
        <p:nvSpPr>
          <p:cNvPr id="59" name="Rectángulo 32">
            <a:extLst>
              <a:ext uri="{FF2B5EF4-FFF2-40B4-BE49-F238E27FC236}">
                <a16:creationId xmlns:a16="http://schemas.microsoft.com/office/drawing/2014/main" id="{63287AB6-9108-9A07-4D82-18B287039FCC}"/>
              </a:ext>
            </a:extLst>
          </p:cNvPr>
          <p:cNvSpPr/>
          <p:nvPr/>
        </p:nvSpPr>
        <p:spPr>
          <a:xfrm>
            <a:off x="1078734" y="4501484"/>
            <a:ext cx="1204546" cy="8352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>
                <a:solidFill>
                  <a:schemeClr val="tx1"/>
                </a:solidFill>
              </a:rPr>
              <a:t>Crop</a:t>
            </a:r>
            <a:r>
              <a:rPr lang="es-CL" sz="1200" dirty="0">
                <a:solidFill>
                  <a:schemeClr val="tx1"/>
                </a:solidFill>
              </a:rPr>
              <a:t> </a:t>
            </a:r>
            <a:r>
              <a:rPr lang="es-CL" sz="1200" dirty="0" err="1">
                <a:solidFill>
                  <a:schemeClr val="tx1"/>
                </a:solidFill>
              </a:rPr>
              <a:t>Production</a:t>
            </a:r>
            <a:endParaRPr lang="es-CL" sz="1200" dirty="0">
              <a:solidFill>
                <a:schemeClr val="tx1"/>
              </a:solidFill>
            </a:endParaRPr>
          </a:p>
          <a:p>
            <a:pPr algn="ctr"/>
            <a:r>
              <a:rPr lang="es-CL" sz="1200" dirty="0" err="1">
                <a:solidFill>
                  <a:schemeClr val="bg1"/>
                </a:solidFill>
              </a:rPr>
              <a:t>Farmers</a:t>
            </a:r>
            <a:endParaRPr lang="es-CL" sz="1200" dirty="0">
              <a:solidFill>
                <a:schemeClr val="bg1"/>
              </a:solidFill>
            </a:endParaRPr>
          </a:p>
        </p:txBody>
      </p:sp>
      <p:cxnSp>
        <p:nvCxnSpPr>
          <p:cNvPr id="60" name="Conector recto de flecha 33">
            <a:extLst>
              <a:ext uri="{FF2B5EF4-FFF2-40B4-BE49-F238E27FC236}">
                <a16:creationId xmlns:a16="http://schemas.microsoft.com/office/drawing/2014/main" id="{4533D348-6DF3-03CA-59F5-8732BDF9F438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2283280" y="4904191"/>
            <a:ext cx="399219" cy="1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33">
            <a:extLst>
              <a:ext uri="{FF2B5EF4-FFF2-40B4-BE49-F238E27FC236}">
                <a16:creationId xmlns:a16="http://schemas.microsoft.com/office/drawing/2014/main" id="{68C0F5AD-8AFF-557A-E678-51380CB83958}"/>
              </a:ext>
            </a:extLst>
          </p:cNvPr>
          <p:cNvCxnSpPr>
            <a:cxnSpLocks/>
            <a:stCxn id="59" idx="0"/>
            <a:endCxn id="41" idx="2"/>
          </p:cNvCxnSpPr>
          <p:nvPr/>
        </p:nvCxnSpPr>
        <p:spPr>
          <a:xfrm flipH="1" flipV="1">
            <a:off x="1674842" y="3067579"/>
            <a:ext cx="6165" cy="143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9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Data Inventories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63963"/>
            <a:ext cx="7868920" cy="910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/>
              <a:t>What data is required for characterizing sustainability impacts ? </a:t>
            </a:r>
          </a:p>
        </p:txBody>
      </p:sp>
    </p:spTree>
    <p:extLst>
      <p:ext uri="{BB962C8B-B14F-4D97-AF65-F5344CB8AC3E}">
        <p14:creationId xmlns:p14="http://schemas.microsoft.com/office/powerpoint/2010/main" val="324210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F00988-2B5B-6940-7B33-B399A9300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Process Data Inventories 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37E8D6A2-AE07-C554-2D93-331EFA8AF18E}"/>
              </a:ext>
            </a:extLst>
          </p:cNvPr>
          <p:cNvSpPr/>
          <p:nvPr/>
        </p:nvSpPr>
        <p:spPr>
          <a:xfrm>
            <a:off x="5043854" y="3430710"/>
            <a:ext cx="2373923" cy="5978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PROCESS </a:t>
            </a:r>
          </a:p>
        </p:txBody>
      </p:sp>
      <p:grpSp>
        <p:nvGrpSpPr>
          <p:cNvPr id="7" name="Grupo 27">
            <a:extLst>
              <a:ext uri="{FF2B5EF4-FFF2-40B4-BE49-F238E27FC236}">
                <a16:creationId xmlns:a16="http://schemas.microsoft.com/office/drawing/2014/main" id="{3B61F134-7010-25DF-2236-A695CA322297}"/>
              </a:ext>
            </a:extLst>
          </p:cNvPr>
          <p:cNvGrpSpPr/>
          <p:nvPr/>
        </p:nvGrpSpPr>
        <p:grpSpPr>
          <a:xfrm>
            <a:off x="2259619" y="1894011"/>
            <a:ext cx="2373923" cy="990600"/>
            <a:chOff x="975946" y="1257300"/>
            <a:chExt cx="2373923" cy="1635369"/>
          </a:xfrm>
        </p:grpSpPr>
        <p:sp>
          <p:nvSpPr>
            <p:cNvPr id="8" name="Rectángulo 4">
              <a:extLst>
                <a:ext uri="{FF2B5EF4-FFF2-40B4-BE49-F238E27FC236}">
                  <a16:creationId xmlns:a16="http://schemas.microsoft.com/office/drawing/2014/main" id="{D00A9AB5-03C5-A733-74D4-5DED8DBC09E5}"/>
                </a:ext>
              </a:extLst>
            </p:cNvPr>
            <p:cNvSpPr/>
            <p:nvPr/>
          </p:nvSpPr>
          <p:spPr>
            <a:xfrm>
              <a:off x="975946" y="12573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Materials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9" name="Rectángulo 5">
              <a:extLst>
                <a:ext uri="{FF2B5EF4-FFF2-40B4-BE49-F238E27FC236}">
                  <a16:creationId xmlns:a16="http://schemas.microsoft.com/office/drawing/2014/main" id="{FF223093-6B69-B3EE-D579-BEB8B42952AF}"/>
                </a:ext>
              </a:extLst>
            </p:cNvPr>
            <p:cNvSpPr/>
            <p:nvPr/>
          </p:nvSpPr>
          <p:spPr>
            <a:xfrm>
              <a:off x="975946" y="18024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tx1"/>
                  </a:solidFill>
                </a:rPr>
                <a:t>Material </a:t>
              </a:r>
              <a:r>
                <a:rPr lang="es-CL" dirty="0" err="1">
                  <a:solidFill>
                    <a:schemeClr val="tx1"/>
                  </a:solidFill>
                </a:rPr>
                <a:t>OpEx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 6">
              <a:extLst>
                <a:ext uri="{FF2B5EF4-FFF2-40B4-BE49-F238E27FC236}">
                  <a16:creationId xmlns:a16="http://schemas.microsoft.com/office/drawing/2014/main" id="{6AEA3B7F-C1C4-F5E6-BE40-97C1B48443EE}"/>
                </a:ext>
              </a:extLst>
            </p:cNvPr>
            <p:cNvSpPr/>
            <p:nvPr/>
          </p:nvSpPr>
          <p:spPr>
            <a:xfrm>
              <a:off x="975946" y="23475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Value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Chain</a:t>
              </a:r>
              <a:r>
                <a:rPr lang="es-CL" dirty="0">
                  <a:solidFill>
                    <a:schemeClr val="tx1"/>
                  </a:solidFill>
                </a:rPr>
                <a:t> Actor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69647DE-427B-C30A-742A-B652CA86A53C}"/>
              </a:ext>
            </a:extLst>
          </p:cNvPr>
          <p:cNvGrpSpPr/>
          <p:nvPr/>
        </p:nvGrpSpPr>
        <p:grpSpPr>
          <a:xfrm>
            <a:off x="2259618" y="3234349"/>
            <a:ext cx="2373923" cy="990600"/>
            <a:chOff x="1128346" y="1409700"/>
            <a:chExt cx="2373923" cy="1635369"/>
          </a:xfrm>
        </p:grpSpPr>
        <p:sp>
          <p:nvSpPr>
            <p:cNvPr id="12" name="Rectángulo 7">
              <a:extLst>
                <a:ext uri="{FF2B5EF4-FFF2-40B4-BE49-F238E27FC236}">
                  <a16:creationId xmlns:a16="http://schemas.microsoft.com/office/drawing/2014/main" id="{FED3497B-C734-5AFA-BAB9-A4A86B9E39D7}"/>
                </a:ext>
              </a:extLst>
            </p:cNvPr>
            <p:cNvSpPr/>
            <p:nvPr/>
          </p:nvSpPr>
          <p:spPr>
            <a:xfrm>
              <a:off x="1128346" y="14097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Energy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8">
              <a:extLst>
                <a:ext uri="{FF2B5EF4-FFF2-40B4-BE49-F238E27FC236}">
                  <a16:creationId xmlns:a16="http://schemas.microsoft.com/office/drawing/2014/main" id="{8E282624-56E7-0078-8A4B-81CEA81107F8}"/>
                </a:ext>
              </a:extLst>
            </p:cNvPr>
            <p:cNvSpPr/>
            <p:nvPr/>
          </p:nvSpPr>
          <p:spPr>
            <a:xfrm>
              <a:off x="1128346" y="19548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tx1"/>
                  </a:solidFill>
                </a:rPr>
                <a:t>Energy </a:t>
              </a:r>
              <a:r>
                <a:rPr lang="es-CL" dirty="0" err="1">
                  <a:solidFill>
                    <a:schemeClr val="tx1"/>
                  </a:solidFill>
                </a:rPr>
                <a:t>OpEx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9">
              <a:extLst>
                <a:ext uri="{FF2B5EF4-FFF2-40B4-BE49-F238E27FC236}">
                  <a16:creationId xmlns:a16="http://schemas.microsoft.com/office/drawing/2014/main" id="{F8ABE9D8-8F96-0DF1-F0D1-497FA5967F5D}"/>
                </a:ext>
              </a:extLst>
            </p:cNvPr>
            <p:cNvSpPr/>
            <p:nvPr/>
          </p:nvSpPr>
          <p:spPr>
            <a:xfrm>
              <a:off x="1128346" y="24999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Value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Chain</a:t>
              </a:r>
              <a:r>
                <a:rPr lang="es-CL" dirty="0">
                  <a:solidFill>
                    <a:schemeClr val="tx1"/>
                  </a:solidFill>
                </a:rPr>
                <a:t> Actor</a:t>
              </a:r>
            </a:p>
          </p:txBody>
        </p:sp>
      </p:grpSp>
      <p:grpSp>
        <p:nvGrpSpPr>
          <p:cNvPr id="15" name="Grupo 11">
            <a:extLst>
              <a:ext uri="{FF2B5EF4-FFF2-40B4-BE49-F238E27FC236}">
                <a16:creationId xmlns:a16="http://schemas.microsoft.com/office/drawing/2014/main" id="{8EB107BE-223D-71A2-216E-45EBAD9E7F07}"/>
              </a:ext>
            </a:extLst>
          </p:cNvPr>
          <p:cNvGrpSpPr/>
          <p:nvPr/>
        </p:nvGrpSpPr>
        <p:grpSpPr>
          <a:xfrm>
            <a:off x="2259617" y="4574687"/>
            <a:ext cx="2373923" cy="990600"/>
            <a:chOff x="1128346" y="1409700"/>
            <a:chExt cx="2373923" cy="1635369"/>
          </a:xfrm>
        </p:grpSpPr>
        <p:sp>
          <p:nvSpPr>
            <p:cNvPr id="16" name="Rectángulo 12">
              <a:extLst>
                <a:ext uri="{FF2B5EF4-FFF2-40B4-BE49-F238E27FC236}">
                  <a16:creationId xmlns:a16="http://schemas.microsoft.com/office/drawing/2014/main" id="{97900301-93A3-B5F5-798E-82709C157347}"/>
                </a:ext>
              </a:extLst>
            </p:cNvPr>
            <p:cNvSpPr/>
            <p:nvPr/>
          </p:nvSpPr>
          <p:spPr>
            <a:xfrm>
              <a:off x="1128346" y="14097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Transport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17" name="Rectángulo 13">
              <a:extLst>
                <a:ext uri="{FF2B5EF4-FFF2-40B4-BE49-F238E27FC236}">
                  <a16:creationId xmlns:a16="http://schemas.microsoft.com/office/drawing/2014/main" id="{03B5AB40-D2C6-7245-8093-E20F0ABBD5EA}"/>
                </a:ext>
              </a:extLst>
            </p:cNvPr>
            <p:cNvSpPr/>
            <p:nvPr/>
          </p:nvSpPr>
          <p:spPr>
            <a:xfrm>
              <a:off x="1128346" y="19548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Transport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OpEx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18" name="Rectángulo 14">
              <a:extLst>
                <a:ext uri="{FF2B5EF4-FFF2-40B4-BE49-F238E27FC236}">
                  <a16:creationId xmlns:a16="http://schemas.microsoft.com/office/drawing/2014/main" id="{168AC7B4-9FA9-AD01-9239-2EB7C31C7248}"/>
                </a:ext>
              </a:extLst>
            </p:cNvPr>
            <p:cNvSpPr/>
            <p:nvPr/>
          </p:nvSpPr>
          <p:spPr>
            <a:xfrm>
              <a:off x="1128346" y="24999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Value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Chain</a:t>
              </a:r>
              <a:r>
                <a:rPr lang="es-CL" dirty="0">
                  <a:solidFill>
                    <a:schemeClr val="tx1"/>
                  </a:solidFill>
                </a:rPr>
                <a:t> Actor</a:t>
              </a:r>
            </a:p>
          </p:txBody>
        </p:sp>
      </p:grpSp>
      <p:grpSp>
        <p:nvGrpSpPr>
          <p:cNvPr id="23" name="Grupo 19">
            <a:extLst>
              <a:ext uri="{FF2B5EF4-FFF2-40B4-BE49-F238E27FC236}">
                <a16:creationId xmlns:a16="http://schemas.microsoft.com/office/drawing/2014/main" id="{978595A4-695F-32FF-52A8-6DF0175CC929}"/>
              </a:ext>
            </a:extLst>
          </p:cNvPr>
          <p:cNvGrpSpPr/>
          <p:nvPr/>
        </p:nvGrpSpPr>
        <p:grpSpPr>
          <a:xfrm>
            <a:off x="5043854" y="4574687"/>
            <a:ext cx="2373923" cy="990600"/>
            <a:chOff x="1128346" y="1409700"/>
            <a:chExt cx="2373923" cy="1635369"/>
          </a:xfrm>
        </p:grpSpPr>
        <p:sp>
          <p:nvSpPr>
            <p:cNvPr id="24" name="Rectángulo 20">
              <a:extLst>
                <a:ext uri="{FF2B5EF4-FFF2-40B4-BE49-F238E27FC236}">
                  <a16:creationId xmlns:a16="http://schemas.microsoft.com/office/drawing/2014/main" id="{E9F940B6-0260-A805-DFC2-4AAB1B45A0D1}"/>
                </a:ext>
              </a:extLst>
            </p:cNvPr>
            <p:cNvSpPr/>
            <p:nvPr/>
          </p:nvSpPr>
          <p:spPr>
            <a:xfrm>
              <a:off x="1128346" y="14097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Emissions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5" name="Rectángulo 21">
              <a:extLst>
                <a:ext uri="{FF2B5EF4-FFF2-40B4-BE49-F238E27FC236}">
                  <a16:creationId xmlns:a16="http://schemas.microsoft.com/office/drawing/2014/main" id="{E7ED0B4D-0D35-9AED-48C1-54BF067B56BE}"/>
                </a:ext>
              </a:extLst>
            </p:cNvPr>
            <p:cNvSpPr/>
            <p:nvPr/>
          </p:nvSpPr>
          <p:spPr>
            <a:xfrm>
              <a:off x="1128346" y="19548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Externality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6" name="Rectángulo 22">
              <a:extLst>
                <a:ext uri="{FF2B5EF4-FFF2-40B4-BE49-F238E27FC236}">
                  <a16:creationId xmlns:a16="http://schemas.microsoft.com/office/drawing/2014/main" id="{59E50698-AB3D-AF6B-53D4-9A80284ED701}"/>
                </a:ext>
              </a:extLst>
            </p:cNvPr>
            <p:cNvSpPr/>
            <p:nvPr/>
          </p:nvSpPr>
          <p:spPr>
            <a:xfrm>
              <a:off x="1128346" y="24999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tx1"/>
                  </a:solidFill>
                </a:rPr>
                <a:t>Local </a:t>
              </a:r>
              <a:r>
                <a:rPr lang="es-CL" dirty="0" err="1">
                  <a:solidFill>
                    <a:schemeClr val="tx1"/>
                  </a:solidFill>
                </a:rPr>
                <a:t>Community</a:t>
              </a:r>
              <a:endParaRPr lang="es-C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o 23">
            <a:extLst>
              <a:ext uri="{FF2B5EF4-FFF2-40B4-BE49-F238E27FC236}">
                <a16:creationId xmlns:a16="http://schemas.microsoft.com/office/drawing/2014/main" id="{0C33ACA0-8704-9ACC-50A3-FCA5484530B3}"/>
              </a:ext>
            </a:extLst>
          </p:cNvPr>
          <p:cNvGrpSpPr/>
          <p:nvPr/>
        </p:nvGrpSpPr>
        <p:grpSpPr>
          <a:xfrm>
            <a:off x="7828090" y="3234349"/>
            <a:ext cx="2373923" cy="990600"/>
            <a:chOff x="1128346" y="1409700"/>
            <a:chExt cx="2373923" cy="1635369"/>
          </a:xfrm>
        </p:grpSpPr>
        <p:sp>
          <p:nvSpPr>
            <p:cNvPr id="28" name="Rectángulo 24">
              <a:extLst>
                <a:ext uri="{FF2B5EF4-FFF2-40B4-BE49-F238E27FC236}">
                  <a16:creationId xmlns:a16="http://schemas.microsoft.com/office/drawing/2014/main" id="{00466B08-B1CA-4C13-DCBA-B836F390E452}"/>
                </a:ext>
              </a:extLst>
            </p:cNvPr>
            <p:cNvSpPr/>
            <p:nvPr/>
          </p:nvSpPr>
          <p:spPr>
            <a:xfrm>
              <a:off x="1128346" y="14097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Products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9" name="Rectángulo 25">
              <a:extLst>
                <a:ext uri="{FF2B5EF4-FFF2-40B4-BE49-F238E27FC236}">
                  <a16:creationId xmlns:a16="http://schemas.microsoft.com/office/drawing/2014/main" id="{8B719878-CAAB-EF18-9EE6-A023A1F71154}"/>
                </a:ext>
              </a:extLst>
            </p:cNvPr>
            <p:cNvSpPr/>
            <p:nvPr/>
          </p:nvSpPr>
          <p:spPr>
            <a:xfrm>
              <a:off x="1128346" y="19548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Income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6">
              <a:extLst>
                <a:ext uri="{FF2B5EF4-FFF2-40B4-BE49-F238E27FC236}">
                  <a16:creationId xmlns:a16="http://schemas.microsoft.com/office/drawing/2014/main" id="{B6D2DD9C-BEA7-9D0B-06C1-28E273FB9CD0}"/>
                </a:ext>
              </a:extLst>
            </p:cNvPr>
            <p:cNvSpPr/>
            <p:nvPr/>
          </p:nvSpPr>
          <p:spPr>
            <a:xfrm>
              <a:off x="1128346" y="24999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Consumers</a:t>
              </a:r>
              <a:endParaRPr lang="es-CL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Conector angular 31">
            <a:extLst>
              <a:ext uri="{FF2B5EF4-FFF2-40B4-BE49-F238E27FC236}">
                <a16:creationId xmlns:a16="http://schemas.microsoft.com/office/drawing/2014/main" id="{4CC6E697-5629-865E-2614-423CF271E889}"/>
              </a:ext>
            </a:extLst>
          </p:cNvPr>
          <p:cNvCxnSpPr/>
          <p:nvPr/>
        </p:nvCxnSpPr>
        <p:spPr>
          <a:xfrm>
            <a:off x="4633541" y="2389311"/>
            <a:ext cx="410312" cy="1340338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3">
            <a:extLst>
              <a:ext uri="{FF2B5EF4-FFF2-40B4-BE49-F238E27FC236}">
                <a16:creationId xmlns:a16="http://schemas.microsoft.com/office/drawing/2014/main" id="{10C4CCFE-8B46-0C1C-2417-015FB31A0CD3}"/>
              </a:ext>
            </a:extLst>
          </p:cNvPr>
          <p:cNvCxnSpPr/>
          <p:nvPr/>
        </p:nvCxnSpPr>
        <p:spPr>
          <a:xfrm>
            <a:off x="4633540" y="3729649"/>
            <a:ext cx="410313" cy="12700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5">
            <a:extLst>
              <a:ext uri="{FF2B5EF4-FFF2-40B4-BE49-F238E27FC236}">
                <a16:creationId xmlns:a16="http://schemas.microsoft.com/office/drawing/2014/main" id="{9A58183D-5647-6A7D-0686-A69D3732EC91}"/>
              </a:ext>
            </a:extLst>
          </p:cNvPr>
          <p:cNvCxnSpPr/>
          <p:nvPr/>
        </p:nvCxnSpPr>
        <p:spPr>
          <a:xfrm flipV="1">
            <a:off x="4633539" y="3729649"/>
            <a:ext cx="410314" cy="1340338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44">
            <a:extLst>
              <a:ext uri="{FF2B5EF4-FFF2-40B4-BE49-F238E27FC236}">
                <a16:creationId xmlns:a16="http://schemas.microsoft.com/office/drawing/2014/main" id="{41B76B31-309A-1995-F139-6020A73A55BC}"/>
              </a:ext>
            </a:extLst>
          </p:cNvPr>
          <p:cNvCxnSpPr/>
          <p:nvPr/>
        </p:nvCxnSpPr>
        <p:spPr>
          <a:xfrm>
            <a:off x="6230815" y="4028587"/>
            <a:ext cx="0" cy="54610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47">
            <a:extLst>
              <a:ext uri="{FF2B5EF4-FFF2-40B4-BE49-F238E27FC236}">
                <a16:creationId xmlns:a16="http://schemas.microsoft.com/office/drawing/2014/main" id="{A87F74F4-90C3-9BD6-C798-0DE3436585CF}"/>
              </a:ext>
            </a:extLst>
          </p:cNvPr>
          <p:cNvCxnSpPr/>
          <p:nvPr/>
        </p:nvCxnSpPr>
        <p:spPr>
          <a:xfrm>
            <a:off x="7417776" y="3729649"/>
            <a:ext cx="41031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50">
            <a:extLst>
              <a:ext uri="{FF2B5EF4-FFF2-40B4-BE49-F238E27FC236}">
                <a16:creationId xmlns:a16="http://schemas.microsoft.com/office/drawing/2014/main" id="{F18ED0D2-B6DE-3130-A3C7-2C5C2625A270}"/>
              </a:ext>
            </a:extLst>
          </p:cNvPr>
          <p:cNvGrpSpPr/>
          <p:nvPr/>
        </p:nvGrpSpPr>
        <p:grpSpPr>
          <a:xfrm>
            <a:off x="8335110" y="4851159"/>
            <a:ext cx="1866903" cy="714128"/>
            <a:chOff x="975946" y="1257300"/>
            <a:chExt cx="2373923" cy="1635369"/>
          </a:xfrm>
        </p:grpSpPr>
        <p:sp>
          <p:nvSpPr>
            <p:cNvPr id="38" name="Rectángulo 51">
              <a:extLst>
                <a:ext uri="{FF2B5EF4-FFF2-40B4-BE49-F238E27FC236}">
                  <a16:creationId xmlns:a16="http://schemas.microsoft.com/office/drawing/2014/main" id="{0DEF2FE9-3E74-3CF1-D41B-65FBF16E7B52}"/>
                </a:ext>
              </a:extLst>
            </p:cNvPr>
            <p:cNvSpPr/>
            <p:nvPr/>
          </p:nvSpPr>
          <p:spPr>
            <a:xfrm>
              <a:off x="975946" y="12573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100" dirty="0" err="1">
                  <a:solidFill>
                    <a:schemeClr val="tx1"/>
                  </a:solidFill>
                </a:rPr>
                <a:t>Environmental</a:t>
              </a:r>
              <a:r>
                <a:rPr lang="es-CL" sz="1100" dirty="0">
                  <a:solidFill>
                    <a:schemeClr val="tx1"/>
                  </a:solidFill>
                </a:rPr>
                <a:t> </a:t>
              </a:r>
              <a:r>
                <a:rPr lang="es-CL" sz="1100" dirty="0" err="1">
                  <a:solidFill>
                    <a:schemeClr val="tx1"/>
                  </a:solidFill>
                </a:rPr>
                <a:t>Component</a:t>
              </a:r>
              <a:r>
                <a:rPr lang="es-CL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Rectángulo 52">
              <a:extLst>
                <a:ext uri="{FF2B5EF4-FFF2-40B4-BE49-F238E27FC236}">
                  <a16:creationId xmlns:a16="http://schemas.microsoft.com/office/drawing/2014/main" id="{480737AD-B508-D659-05CC-D5082FF07541}"/>
                </a:ext>
              </a:extLst>
            </p:cNvPr>
            <p:cNvSpPr/>
            <p:nvPr/>
          </p:nvSpPr>
          <p:spPr>
            <a:xfrm>
              <a:off x="975946" y="18024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100" dirty="0" err="1">
                  <a:solidFill>
                    <a:schemeClr val="tx1"/>
                  </a:solidFill>
                </a:rPr>
                <a:t>Economic</a:t>
              </a:r>
              <a:r>
                <a:rPr lang="es-CL" sz="1100" dirty="0">
                  <a:solidFill>
                    <a:schemeClr val="tx1"/>
                  </a:solidFill>
                </a:rPr>
                <a:t> </a:t>
              </a:r>
              <a:r>
                <a:rPr lang="es-CL" sz="1100" dirty="0" err="1">
                  <a:solidFill>
                    <a:schemeClr val="tx1"/>
                  </a:solidFill>
                </a:rPr>
                <a:t>Component</a:t>
              </a:r>
              <a:endParaRPr lang="es-CL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ángulo 53">
              <a:extLst>
                <a:ext uri="{FF2B5EF4-FFF2-40B4-BE49-F238E27FC236}">
                  <a16:creationId xmlns:a16="http://schemas.microsoft.com/office/drawing/2014/main" id="{FA8C610A-A053-AC8E-A488-C1E96548F8B2}"/>
                </a:ext>
              </a:extLst>
            </p:cNvPr>
            <p:cNvSpPr/>
            <p:nvPr/>
          </p:nvSpPr>
          <p:spPr>
            <a:xfrm>
              <a:off x="975946" y="23475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1100" dirty="0">
                  <a:solidFill>
                    <a:schemeClr val="tx1"/>
                  </a:solidFill>
                </a:rPr>
                <a:t>Social </a:t>
              </a:r>
              <a:r>
                <a:rPr lang="es-CL" sz="1100" dirty="0" err="1">
                  <a:solidFill>
                    <a:schemeClr val="tx1"/>
                  </a:solidFill>
                </a:rPr>
                <a:t>Component</a:t>
              </a:r>
              <a:endParaRPr lang="es-C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o 36">
            <a:extLst>
              <a:ext uri="{FF2B5EF4-FFF2-40B4-BE49-F238E27FC236}">
                <a16:creationId xmlns:a16="http://schemas.microsoft.com/office/drawing/2014/main" id="{6F28AC2B-FD6E-C587-3E5E-CBD0E86875F1}"/>
              </a:ext>
            </a:extLst>
          </p:cNvPr>
          <p:cNvGrpSpPr/>
          <p:nvPr/>
        </p:nvGrpSpPr>
        <p:grpSpPr>
          <a:xfrm>
            <a:off x="7828090" y="1894011"/>
            <a:ext cx="2373923" cy="990600"/>
            <a:chOff x="1128346" y="1409700"/>
            <a:chExt cx="2373923" cy="1635369"/>
          </a:xfrm>
        </p:grpSpPr>
        <p:sp>
          <p:nvSpPr>
            <p:cNvPr id="42" name="Rectángulo 37">
              <a:extLst>
                <a:ext uri="{FF2B5EF4-FFF2-40B4-BE49-F238E27FC236}">
                  <a16:creationId xmlns:a16="http://schemas.microsoft.com/office/drawing/2014/main" id="{853A1AB4-C67A-54A1-9EDB-7AAA2DFEBDDF}"/>
                </a:ext>
              </a:extLst>
            </p:cNvPr>
            <p:cNvSpPr/>
            <p:nvPr/>
          </p:nvSpPr>
          <p:spPr>
            <a:xfrm>
              <a:off x="1128346" y="1409700"/>
              <a:ext cx="2373923" cy="5451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Avoided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Products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3" name="Rectángulo 38">
              <a:extLst>
                <a:ext uri="{FF2B5EF4-FFF2-40B4-BE49-F238E27FC236}">
                  <a16:creationId xmlns:a16="http://schemas.microsoft.com/office/drawing/2014/main" id="{48DE0231-C1AC-D2B9-B099-07C4E50D5DF6}"/>
                </a:ext>
              </a:extLst>
            </p:cNvPr>
            <p:cNvSpPr/>
            <p:nvPr/>
          </p:nvSpPr>
          <p:spPr>
            <a:xfrm>
              <a:off x="1128346" y="1954823"/>
              <a:ext cx="2373923" cy="545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Savings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44" name="Rectángulo 40">
              <a:extLst>
                <a:ext uri="{FF2B5EF4-FFF2-40B4-BE49-F238E27FC236}">
                  <a16:creationId xmlns:a16="http://schemas.microsoft.com/office/drawing/2014/main" id="{1C60B43A-0B89-9C43-CC14-69494B628B79}"/>
                </a:ext>
              </a:extLst>
            </p:cNvPr>
            <p:cNvSpPr/>
            <p:nvPr/>
          </p:nvSpPr>
          <p:spPr>
            <a:xfrm>
              <a:off x="1128346" y="2499946"/>
              <a:ext cx="2373923" cy="5451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>
                  <a:solidFill>
                    <a:schemeClr val="tx1"/>
                  </a:solidFill>
                </a:rPr>
                <a:t>Value</a:t>
              </a:r>
              <a:r>
                <a:rPr lang="es-CL" dirty="0">
                  <a:solidFill>
                    <a:schemeClr val="tx1"/>
                  </a:solidFill>
                </a:rPr>
                <a:t> </a:t>
              </a:r>
              <a:r>
                <a:rPr lang="es-CL" dirty="0" err="1">
                  <a:solidFill>
                    <a:schemeClr val="tx1"/>
                  </a:solidFill>
                </a:rPr>
                <a:t>Chain</a:t>
              </a:r>
              <a:r>
                <a:rPr lang="es-CL" dirty="0">
                  <a:solidFill>
                    <a:schemeClr val="tx1"/>
                  </a:solidFill>
                </a:rPr>
                <a:t> Actor</a:t>
              </a:r>
            </a:p>
          </p:txBody>
        </p:sp>
      </p:grpSp>
      <p:cxnSp>
        <p:nvCxnSpPr>
          <p:cNvPr id="45" name="Conector recto de flecha 41">
            <a:extLst>
              <a:ext uri="{FF2B5EF4-FFF2-40B4-BE49-F238E27FC236}">
                <a16:creationId xmlns:a16="http://schemas.microsoft.com/office/drawing/2014/main" id="{6EE7F25F-6A97-0C3C-6E21-9074CBD3C106}"/>
              </a:ext>
            </a:extLst>
          </p:cNvPr>
          <p:cNvCxnSpPr>
            <a:stCxn id="44" idx="2"/>
            <a:endCxn id="28" idx="0"/>
          </p:cNvCxnSpPr>
          <p:nvPr/>
        </p:nvCxnSpPr>
        <p:spPr>
          <a:xfrm>
            <a:off x="9015052" y="2884611"/>
            <a:ext cx="0" cy="34973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3">
            <a:extLst>
              <a:ext uri="{FF2B5EF4-FFF2-40B4-BE49-F238E27FC236}">
                <a16:creationId xmlns:a16="http://schemas.microsoft.com/office/drawing/2014/main" id="{BD6691A5-7843-1E49-B49B-FC23B647F288}"/>
              </a:ext>
            </a:extLst>
          </p:cNvPr>
          <p:cNvCxnSpPr>
            <a:stCxn id="30" idx="2"/>
            <a:endCxn id="13" idx="1"/>
          </p:cNvCxnSpPr>
          <p:nvPr/>
        </p:nvCxnSpPr>
        <p:spPr>
          <a:xfrm rot="5400000" flipH="1">
            <a:off x="5389685" y="599582"/>
            <a:ext cx="495300" cy="6755434"/>
          </a:xfrm>
          <a:prstGeom prst="bentConnector4">
            <a:avLst>
              <a:gd name="adj1" fmla="val -46154"/>
              <a:gd name="adj2" fmla="val 103384"/>
            </a:avLst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8">
            <a:extLst>
              <a:ext uri="{FF2B5EF4-FFF2-40B4-BE49-F238E27FC236}">
                <a16:creationId xmlns:a16="http://schemas.microsoft.com/office/drawing/2014/main" id="{AAA69EE1-20B4-8EB9-8557-7AA84787491D}"/>
              </a:ext>
            </a:extLst>
          </p:cNvPr>
          <p:cNvCxnSpPr>
            <a:stCxn id="30" idx="2"/>
            <a:endCxn id="9" idx="1"/>
          </p:cNvCxnSpPr>
          <p:nvPr/>
        </p:nvCxnSpPr>
        <p:spPr>
          <a:xfrm rot="5400000" flipH="1">
            <a:off x="4719517" y="-70586"/>
            <a:ext cx="1835638" cy="6755433"/>
          </a:xfrm>
          <a:prstGeom prst="bentConnector4">
            <a:avLst>
              <a:gd name="adj1" fmla="val -12453"/>
              <a:gd name="adj2" fmla="val 103384"/>
            </a:avLst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6B4F341-B5D1-67AB-9848-61B842CFB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76" y="5762625"/>
            <a:ext cx="5220639" cy="844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Allocation based on mass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Change-oriented (consequential modelling)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5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Material Flow Analysis and Energy Balances</a:t>
            </a:r>
            <a:endParaRPr lang="en-US" b="0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9F9FC-8FA9-D953-FA1C-3EF35F00A7FE}"/>
              </a:ext>
            </a:extLst>
          </p:cNvPr>
          <p:cNvSpPr/>
          <p:nvPr/>
        </p:nvSpPr>
        <p:spPr>
          <a:xfrm>
            <a:off x="868147" y="1495525"/>
            <a:ext cx="2261937" cy="282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Solids</a:t>
            </a:r>
          </a:p>
          <a:p>
            <a:pPr algn="ctr"/>
            <a:r>
              <a:rPr lang="en-US" dirty="0"/>
              <a:t>Volatile Solids </a:t>
            </a:r>
          </a:p>
          <a:p>
            <a:pPr algn="ctr"/>
            <a:r>
              <a:rPr lang="en-US" dirty="0"/>
              <a:t>Total Nitrogen </a:t>
            </a:r>
          </a:p>
          <a:p>
            <a:pPr algn="ctr"/>
            <a:r>
              <a:rPr lang="en-US" dirty="0"/>
              <a:t>Total Phosphorous</a:t>
            </a:r>
          </a:p>
          <a:p>
            <a:pPr algn="ctr"/>
            <a:r>
              <a:rPr lang="en-US" sz="1800" dirty="0">
                <a:effectLst/>
              </a:rPr>
              <a:t>BOD</a:t>
            </a:r>
            <a:r>
              <a:rPr lang="en-US" sz="1800" baseline="-25000" dirty="0">
                <a:effectLst/>
              </a:rPr>
              <a:t>5</a:t>
            </a:r>
          </a:p>
          <a:p>
            <a:pPr algn="ctr"/>
            <a:r>
              <a:rPr lang="en-US" dirty="0"/>
              <a:t>COD</a:t>
            </a:r>
          </a:p>
          <a:p>
            <a:pPr algn="ctr"/>
            <a:r>
              <a:rPr lang="en-US" dirty="0"/>
              <a:t>Heavy Metals</a:t>
            </a:r>
          </a:p>
          <a:p>
            <a:pPr algn="ctr"/>
            <a:r>
              <a:rPr lang="en-US" dirty="0"/>
              <a:t>CO</a:t>
            </a:r>
            <a:r>
              <a:rPr lang="en-US" sz="1200" dirty="0"/>
              <a:t>2</a:t>
            </a:r>
          </a:p>
          <a:p>
            <a:pPr algn="ctr"/>
            <a:r>
              <a:rPr lang="en-US" dirty="0"/>
              <a:t>CH</a:t>
            </a:r>
            <a:r>
              <a:rPr lang="en-US" sz="1200" dirty="0"/>
              <a:t>4</a:t>
            </a:r>
          </a:p>
          <a:p>
            <a:pPr algn="ctr"/>
            <a:r>
              <a:rPr lang="en-US" dirty="0"/>
              <a:t>H</a:t>
            </a:r>
            <a:r>
              <a:rPr lang="en-US" sz="1200" dirty="0"/>
              <a:t>2</a:t>
            </a:r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2E76A-E36A-CA6A-07CA-3F5045043951}"/>
              </a:ext>
            </a:extLst>
          </p:cNvPr>
          <p:cNvSpPr/>
          <p:nvPr/>
        </p:nvSpPr>
        <p:spPr>
          <a:xfrm>
            <a:off x="868147" y="4569361"/>
            <a:ext cx="2261937" cy="202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Cl</a:t>
            </a:r>
          </a:p>
          <a:p>
            <a:pPr algn="ctr"/>
            <a:r>
              <a:rPr lang="en-US" dirty="0"/>
              <a:t>O</a:t>
            </a:r>
            <a:r>
              <a:rPr lang="en-US" sz="1200" dirty="0"/>
              <a:t>2</a:t>
            </a:r>
          </a:p>
          <a:p>
            <a:pPr algn="ctr"/>
            <a:r>
              <a:rPr lang="en-US" dirty="0" err="1"/>
              <a:t>FeCl</a:t>
            </a:r>
            <a:endParaRPr lang="en-US" dirty="0"/>
          </a:p>
          <a:p>
            <a:pPr algn="ctr"/>
            <a:r>
              <a:rPr lang="en-US" dirty="0"/>
              <a:t>Polyelectrolytes</a:t>
            </a:r>
          </a:p>
          <a:p>
            <a:pPr algn="ctr"/>
            <a:r>
              <a:rPr lang="en-US" dirty="0"/>
              <a:t>MgO</a:t>
            </a:r>
          </a:p>
          <a:p>
            <a:pPr algn="ctr"/>
            <a:r>
              <a:rPr lang="en-US" dirty="0"/>
              <a:t>S</a:t>
            </a:r>
            <a:r>
              <a:rPr lang="en-US" sz="1200" dirty="0"/>
              <a:t>2</a:t>
            </a:r>
            <a:r>
              <a:rPr lang="en-US" dirty="0"/>
              <a:t>O</a:t>
            </a:r>
            <a:r>
              <a:rPr lang="en-US" sz="1200" dirty="0"/>
              <a:t>4</a:t>
            </a:r>
            <a:endParaRPr lang="en-US" dirty="0"/>
          </a:p>
          <a:p>
            <a:pPr algn="ctr"/>
            <a:r>
              <a:rPr lang="en-US" dirty="0"/>
              <a:t>HCl</a:t>
            </a:r>
          </a:p>
        </p:txBody>
      </p:sp>
      <p:pic>
        <p:nvPicPr>
          <p:cNvPr id="9" name="Picture 2" descr="ecoinvent | High-quality LCI database integrated in SimaPro">
            <a:extLst>
              <a:ext uri="{FF2B5EF4-FFF2-40B4-BE49-F238E27FC236}">
                <a16:creationId xmlns:a16="http://schemas.microsoft.com/office/drawing/2014/main" id="{3889DCCE-4E1F-0DE5-434A-B8837839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04" y="3756980"/>
            <a:ext cx="1972195" cy="19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B57D3-6B64-1171-95FE-1B66001AB869}"/>
              </a:ext>
            </a:extLst>
          </p:cNvPr>
          <p:cNvSpPr txBox="1"/>
          <p:nvPr/>
        </p:nvSpPr>
        <p:spPr>
          <a:xfrm>
            <a:off x="3352800" y="1512754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Elementary Flows: Primary Data </a:t>
            </a:r>
          </a:p>
          <a:p>
            <a:r>
              <a:rPr lang="en-NZ" dirty="0"/>
              <a:t>Standard Deviations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C5A8F-5E18-B09E-2400-20EE92C29B0A}"/>
              </a:ext>
            </a:extLst>
          </p:cNvPr>
          <p:cNvSpPr txBox="1"/>
          <p:nvPr/>
        </p:nvSpPr>
        <p:spPr>
          <a:xfrm>
            <a:off x="3352800" y="4553487"/>
            <a:ext cx="399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Technosphere Flows: Secondary Data</a:t>
            </a:r>
          </a:p>
        </p:txBody>
      </p:sp>
      <p:pic>
        <p:nvPicPr>
          <p:cNvPr id="12" name="Imagen 12">
            <a:extLst>
              <a:ext uri="{FF2B5EF4-FFF2-40B4-BE49-F238E27FC236}">
                <a16:creationId xmlns:a16="http://schemas.microsoft.com/office/drawing/2014/main" id="{67B88DCB-738E-5B31-611F-30D5A43FB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189" y="1436320"/>
            <a:ext cx="3469393" cy="1820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C9CA68-18C1-61B8-EB78-440B246CD061}"/>
              </a:ext>
            </a:extLst>
          </p:cNvPr>
          <p:cNvSpPr txBox="1"/>
          <p:nvPr/>
        </p:nvSpPr>
        <p:spPr>
          <a:xfrm>
            <a:off x="8756104" y="332219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SCADA, </a:t>
            </a:r>
            <a:r>
              <a:rPr lang="en-NZ" dirty="0" err="1"/>
              <a:t>Aguas</a:t>
            </a:r>
            <a:r>
              <a:rPr lang="en-NZ" dirty="0"/>
              <a:t> </a:t>
            </a:r>
            <a:r>
              <a:rPr lang="en-NZ" dirty="0" err="1"/>
              <a:t>Andinas</a:t>
            </a:r>
            <a:r>
              <a:rPr lang="en-NZ" dirty="0"/>
              <a:t>,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765F5-4C9B-4710-CAD3-3D6BE360A2E6}"/>
              </a:ext>
            </a:extLst>
          </p:cNvPr>
          <p:cNvSpPr/>
          <p:nvPr/>
        </p:nvSpPr>
        <p:spPr>
          <a:xfrm>
            <a:off x="3352800" y="3034585"/>
            <a:ext cx="2005262" cy="128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Energy Demand</a:t>
            </a:r>
          </a:p>
          <a:p>
            <a:pPr algn="ctr"/>
            <a:r>
              <a:rPr lang="en-US" dirty="0"/>
              <a:t>Efficiencies</a:t>
            </a:r>
          </a:p>
          <a:p>
            <a:pPr algn="ctr"/>
            <a:r>
              <a:rPr lang="en-US" dirty="0"/>
              <a:t>Biogas Density</a:t>
            </a:r>
          </a:p>
          <a:p>
            <a:pPr algn="ctr"/>
            <a:r>
              <a:rPr lang="en-US" dirty="0"/>
              <a:t>Calorific Values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BFC6AA-7101-B8DD-1E8F-94A4D9083A0A}"/>
                  </a:ext>
                </a:extLst>
              </p:cNvPr>
              <p:cNvSpPr txBox="1"/>
              <p:nvPr/>
            </p:nvSpPr>
            <p:spPr>
              <a:xfrm>
                <a:off x="5512856" y="2097548"/>
                <a:ext cx="2628540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nary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en-NZ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BFC6AA-7101-B8DD-1E8F-94A4D908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56" y="2097548"/>
                <a:ext cx="2628540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E0F55-3E7C-F05D-7AC5-505663FFBF7F}"/>
                  </a:ext>
                </a:extLst>
              </p:cNvPr>
              <p:cNvSpPr txBox="1"/>
              <p:nvPr/>
            </p:nvSpPr>
            <p:spPr>
              <a:xfrm>
                <a:off x="5899916" y="3277853"/>
                <a:ext cx="1854418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NZ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E0F55-3E7C-F05D-7AC5-505663FFB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16" y="3277853"/>
                <a:ext cx="1854418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Inventory Parameters and Calculated Parameters</a:t>
            </a:r>
            <a:endParaRPr lang="en-US" dirty="0"/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A5F2D6-73CD-EF28-CFF0-498CDB6D9A8F}"/>
              </a:ext>
            </a:extLst>
          </p:cNvPr>
          <p:cNvGrpSpPr/>
          <p:nvPr/>
        </p:nvGrpSpPr>
        <p:grpSpPr>
          <a:xfrm>
            <a:off x="699313" y="2560321"/>
            <a:ext cx="2502608" cy="3908597"/>
            <a:chOff x="699313" y="2560321"/>
            <a:chExt cx="2502608" cy="39085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B1446-E88B-5455-8694-01B2D4AEA259}"/>
                </a:ext>
              </a:extLst>
            </p:cNvPr>
            <p:cNvSpPr/>
            <p:nvPr/>
          </p:nvSpPr>
          <p:spPr>
            <a:xfrm>
              <a:off x="947986" y="3081253"/>
              <a:ext cx="2005262" cy="2312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CO</a:t>
              </a:r>
              <a:r>
                <a:rPr lang="en-US" sz="1200" dirty="0"/>
                <a:t>2</a:t>
              </a:r>
            </a:p>
            <a:p>
              <a:pPr algn="ctr"/>
              <a:r>
                <a:rPr lang="en-US" dirty="0"/>
                <a:t>Biogenic CO</a:t>
              </a:r>
              <a:r>
                <a:rPr lang="en-US" sz="1200" dirty="0"/>
                <a:t>2</a:t>
              </a:r>
              <a:endParaRPr lang="en-US" dirty="0"/>
            </a:p>
            <a:p>
              <a:pPr algn="ctr"/>
              <a:r>
                <a:rPr lang="en-US" dirty="0"/>
                <a:t>CH</a:t>
              </a:r>
              <a:r>
                <a:rPr lang="en-US" sz="1200" dirty="0"/>
                <a:t>4</a:t>
              </a:r>
            </a:p>
            <a:p>
              <a:pPr algn="ctr"/>
              <a:r>
                <a:rPr lang="en-US" dirty="0"/>
                <a:t>Biogenic CH</a:t>
              </a:r>
              <a:r>
                <a:rPr lang="en-US" sz="1200" dirty="0"/>
                <a:t>4</a:t>
              </a:r>
            </a:p>
            <a:p>
              <a:pPr algn="ctr"/>
              <a:r>
                <a:rPr lang="en-US" dirty="0"/>
                <a:t>CO</a:t>
              </a:r>
            </a:p>
            <a:p>
              <a:pPr algn="ctr"/>
              <a:r>
                <a:rPr lang="en-US" dirty="0"/>
                <a:t>NOx</a:t>
              </a:r>
            </a:p>
            <a:p>
              <a:pPr algn="ctr"/>
              <a:r>
                <a:rPr lang="en-US" dirty="0"/>
                <a:t>SO</a:t>
              </a:r>
              <a:r>
                <a:rPr lang="en-US" sz="1200" dirty="0"/>
                <a:t>2</a:t>
              </a:r>
              <a:endParaRPr lang="en-US" dirty="0"/>
            </a:p>
            <a:p>
              <a:pPr algn="ctr"/>
              <a:r>
                <a:rPr lang="en-US" dirty="0"/>
                <a:t>PM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E97984-031C-75A1-4450-1D03C092E077}"/>
                </a:ext>
              </a:extLst>
            </p:cNvPr>
            <p:cNvSpPr txBox="1"/>
            <p:nvPr/>
          </p:nvSpPr>
          <p:spPr>
            <a:xfrm>
              <a:off x="699313" y="2560321"/>
              <a:ext cx="2502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Atmospheric Emissions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17DF30-0C1A-9302-4348-DFAF5C01CE8A}"/>
                </a:ext>
              </a:extLst>
            </p:cNvPr>
            <p:cNvSpPr txBox="1"/>
            <p:nvPr/>
          </p:nvSpPr>
          <p:spPr>
            <a:xfrm>
              <a:off x="947986" y="5545588"/>
              <a:ext cx="1872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IPCC Databases </a:t>
              </a:r>
            </a:p>
            <a:p>
              <a:r>
                <a:rPr lang="en-NZ" dirty="0"/>
                <a:t>Mass balances </a:t>
              </a:r>
            </a:p>
            <a:p>
              <a:r>
                <a:rPr lang="en-NZ" dirty="0"/>
                <a:t>Literature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063160-EE44-5A48-B666-6B585CB326BD}"/>
              </a:ext>
            </a:extLst>
          </p:cNvPr>
          <p:cNvGrpSpPr/>
          <p:nvPr/>
        </p:nvGrpSpPr>
        <p:grpSpPr>
          <a:xfrm>
            <a:off x="3697368" y="2572207"/>
            <a:ext cx="2005262" cy="2389438"/>
            <a:chOff x="3697368" y="2572207"/>
            <a:chExt cx="2005262" cy="23894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49F391-552B-CE09-096B-1321B4C0348C}"/>
                </a:ext>
              </a:extLst>
            </p:cNvPr>
            <p:cNvGrpSpPr/>
            <p:nvPr/>
          </p:nvGrpSpPr>
          <p:grpSpPr>
            <a:xfrm>
              <a:off x="3697368" y="2572207"/>
              <a:ext cx="2005262" cy="1656893"/>
              <a:chOff x="3697368" y="2572207"/>
              <a:chExt cx="2005262" cy="165689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06EEF7-348C-BF22-8D48-75C91FB403E5}"/>
                  </a:ext>
                </a:extLst>
              </p:cNvPr>
              <p:cNvSpPr/>
              <p:nvPr/>
            </p:nvSpPr>
            <p:spPr>
              <a:xfrm>
                <a:off x="3697368" y="3081253"/>
                <a:ext cx="2005262" cy="11478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/>
                  <a:t>Distance </a:t>
                </a:r>
              </a:p>
              <a:p>
                <a:pPr algn="ctr"/>
                <a:r>
                  <a:rPr lang="en-US" dirty="0"/>
                  <a:t>Truck Capacity</a:t>
                </a:r>
              </a:p>
              <a:p>
                <a:pPr algn="ctr"/>
                <a:r>
                  <a:rPr lang="en-US" dirty="0"/>
                  <a:t>Truck Weight 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5DBBBE-77DA-F56F-DCAA-A017817A6ABB}"/>
                  </a:ext>
                </a:extLst>
              </p:cNvPr>
              <p:cNvSpPr txBox="1"/>
              <p:nvPr/>
            </p:nvSpPr>
            <p:spPr>
              <a:xfrm>
                <a:off x="4128240" y="2572207"/>
                <a:ext cx="1143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/>
                  <a:t>Transport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84A3B6-5142-8671-EA41-4C9AFD6B9313}"/>
                </a:ext>
              </a:extLst>
            </p:cNvPr>
            <p:cNvSpPr txBox="1"/>
            <p:nvPr/>
          </p:nvSpPr>
          <p:spPr>
            <a:xfrm>
              <a:off x="3697368" y="4315314"/>
              <a:ext cx="1936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Operational Data</a:t>
              </a:r>
            </a:p>
            <a:p>
              <a:r>
                <a:rPr lang="en-NZ" dirty="0"/>
                <a:t>Stakeholder Data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39B769-2643-730A-E27E-8DF16D102634}"/>
              </a:ext>
            </a:extLst>
          </p:cNvPr>
          <p:cNvGrpSpPr/>
          <p:nvPr/>
        </p:nvGrpSpPr>
        <p:grpSpPr>
          <a:xfrm>
            <a:off x="6558335" y="2572207"/>
            <a:ext cx="2032626" cy="2354931"/>
            <a:chOff x="6558335" y="2572207"/>
            <a:chExt cx="2032626" cy="23549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61B8F4-09F8-0698-0703-8C9562F4CCD1}"/>
                </a:ext>
              </a:extLst>
            </p:cNvPr>
            <p:cNvGrpSpPr/>
            <p:nvPr/>
          </p:nvGrpSpPr>
          <p:grpSpPr>
            <a:xfrm>
              <a:off x="6585699" y="2572207"/>
              <a:ext cx="2005262" cy="1845886"/>
              <a:chOff x="6585699" y="2572207"/>
              <a:chExt cx="2005262" cy="184588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667E4A-7612-3C2C-82AD-4C94AA004B16}"/>
                  </a:ext>
                </a:extLst>
              </p:cNvPr>
              <p:cNvSpPr/>
              <p:nvPr/>
            </p:nvSpPr>
            <p:spPr>
              <a:xfrm>
                <a:off x="6585699" y="3081252"/>
                <a:ext cx="2005262" cy="13368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/>
                  <a:t>Avoided Energy</a:t>
                </a:r>
              </a:p>
              <a:p>
                <a:pPr algn="ctr"/>
                <a:r>
                  <a:rPr lang="en-US" dirty="0"/>
                  <a:t>Avoided Natural Gas </a:t>
                </a:r>
              </a:p>
              <a:p>
                <a:pPr algn="ctr"/>
                <a:r>
                  <a:rPr lang="en-US" dirty="0"/>
                  <a:t>Avoided Fertilizer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454E95-65B8-82A0-F019-06A9B3459CE4}"/>
                  </a:ext>
                </a:extLst>
              </p:cNvPr>
              <p:cNvSpPr txBox="1"/>
              <p:nvPr/>
            </p:nvSpPr>
            <p:spPr>
              <a:xfrm>
                <a:off x="6619731" y="2572207"/>
                <a:ext cx="1937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/>
                  <a:t>Avoided Products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040CFB-3956-DF19-ECCF-38C4CC34BD62}"/>
                </a:ext>
              </a:extLst>
            </p:cNvPr>
            <p:cNvSpPr txBox="1"/>
            <p:nvPr/>
          </p:nvSpPr>
          <p:spPr>
            <a:xfrm>
              <a:off x="6558335" y="4557806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Mass balance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FF5C0E-CC38-C3D8-42A4-8069851A8104}"/>
              </a:ext>
            </a:extLst>
          </p:cNvPr>
          <p:cNvGrpSpPr/>
          <p:nvPr/>
        </p:nvGrpSpPr>
        <p:grpSpPr>
          <a:xfrm>
            <a:off x="9431276" y="2584093"/>
            <a:ext cx="2048017" cy="2343045"/>
            <a:chOff x="9431276" y="2584093"/>
            <a:chExt cx="2048017" cy="23430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1DF34B-F11C-2320-CEE5-6F644FF837A7}"/>
                </a:ext>
              </a:extLst>
            </p:cNvPr>
            <p:cNvGrpSpPr/>
            <p:nvPr/>
          </p:nvGrpSpPr>
          <p:grpSpPr>
            <a:xfrm>
              <a:off x="9474031" y="2584093"/>
              <a:ext cx="2005262" cy="1834001"/>
              <a:chOff x="9474031" y="2584093"/>
              <a:chExt cx="2005262" cy="183400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9D8C52-732B-0607-6DC6-266C23F6F48A}"/>
                  </a:ext>
                </a:extLst>
              </p:cNvPr>
              <p:cNvSpPr/>
              <p:nvPr/>
            </p:nvSpPr>
            <p:spPr>
              <a:xfrm>
                <a:off x="9474031" y="3081253"/>
                <a:ext cx="2005262" cy="1336841"/>
              </a:xfrm>
              <a:prstGeom prst="rect">
                <a:avLst/>
              </a:prstGeom>
              <a:solidFill>
                <a:srgbClr val="6DBA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/>
                  <a:t>Material Prices </a:t>
                </a:r>
              </a:p>
              <a:p>
                <a:pPr algn="ctr"/>
                <a:r>
                  <a:rPr lang="en-US" dirty="0"/>
                  <a:t>Energy Prices</a:t>
                </a:r>
              </a:p>
              <a:p>
                <a:pPr algn="ctr"/>
                <a:r>
                  <a:rPr lang="en-US" dirty="0"/>
                  <a:t>Product Prices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2941F7-11FF-D600-293B-643738BA509D}"/>
                  </a:ext>
                </a:extLst>
              </p:cNvPr>
              <p:cNvSpPr txBox="1"/>
              <p:nvPr/>
            </p:nvSpPr>
            <p:spPr>
              <a:xfrm>
                <a:off x="10111818" y="2584093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/>
                  <a:t>Costs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714940-3AC8-07E9-F9FE-80920CEE7884}"/>
                </a:ext>
              </a:extLst>
            </p:cNvPr>
            <p:cNvSpPr txBox="1"/>
            <p:nvPr/>
          </p:nvSpPr>
          <p:spPr>
            <a:xfrm>
              <a:off x="9431276" y="4557806"/>
              <a:ext cx="1936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Stakeholder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62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Expert Interviews SLCA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CE63DD-A8F0-9CCA-2578-E5E47562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17736"/>
              </p:ext>
            </p:extLst>
          </p:nvPr>
        </p:nvGraphicFramePr>
        <p:xfrm>
          <a:off x="801688" y="1489285"/>
          <a:ext cx="10588625" cy="447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87">
                  <a:extLst>
                    <a:ext uri="{9D8B030D-6E8A-4147-A177-3AD203B41FA5}">
                      <a16:colId xmlns:a16="http://schemas.microsoft.com/office/drawing/2014/main" val="260315053"/>
                    </a:ext>
                  </a:extLst>
                </a:gridCol>
                <a:gridCol w="2570163">
                  <a:extLst>
                    <a:ext uri="{9D8B030D-6E8A-4147-A177-3AD203B41FA5}">
                      <a16:colId xmlns:a16="http://schemas.microsoft.com/office/drawing/2014/main" val="3351840743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922134682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05757309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3920788661"/>
                    </a:ext>
                  </a:extLst>
                </a:gridCol>
              </a:tblGrid>
              <a:tr h="444290">
                <a:tc>
                  <a:txBody>
                    <a:bodyPr/>
                    <a:lstStyle/>
                    <a:p>
                      <a:r>
                        <a:rPr lang="en-NZ" sz="1050" dirty="0"/>
                        <a:t>Impacts/Stakeholder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Value Chain 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Local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09335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r>
                        <a:rPr lang="en-NZ" dirty="0"/>
                        <a:t>Working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Health and 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Professional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Equal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24669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r>
                        <a:rPr lang="en-NZ" dirty="0"/>
                        <a:t>Socio-cultural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Promoting Socio-cultural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Implementing Corporate Social 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Community Infrastructure </a:t>
                      </a:r>
                    </a:p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3720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r>
                        <a:rPr lang="en-NZ" dirty="0"/>
                        <a:t>Environmental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Selection of Sustainable Value Chain 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Sustainable Production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Compliance with Environmental Legislation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Data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37060"/>
                  </a:ext>
                </a:extLst>
              </a:tr>
              <a:tr h="447975">
                <a:tc>
                  <a:txBody>
                    <a:bodyPr/>
                    <a:lstStyle/>
                    <a:p>
                      <a:r>
                        <a:rPr lang="en-NZ" dirty="0"/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400" dirty="0"/>
                        <a:t>Right to Collective Bargaining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Feedback Mechanisms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Feedback Mechanisms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Producer Responsibility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4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2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Global Water Challenges</a:t>
            </a:r>
          </a:p>
        </p:txBody>
      </p:sp>
      <p:grpSp>
        <p:nvGrpSpPr>
          <p:cNvPr id="17" name="Grupo 3">
            <a:extLst>
              <a:ext uri="{FF2B5EF4-FFF2-40B4-BE49-F238E27FC236}">
                <a16:creationId xmlns:a16="http://schemas.microsoft.com/office/drawing/2014/main" id="{681C6064-3421-870A-F43D-F63D4CDDEE04}"/>
              </a:ext>
            </a:extLst>
          </p:cNvPr>
          <p:cNvGrpSpPr/>
          <p:nvPr/>
        </p:nvGrpSpPr>
        <p:grpSpPr>
          <a:xfrm>
            <a:off x="1838326" y="1533156"/>
            <a:ext cx="6319224" cy="2592497"/>
            <a:chOff x="3092190" y="995274"/>
            <a:chExt cx="6319224" cy="2592497"/>
          </a:xfrm>
        </p:grpSpPr>
        <p:sp>
          <p:nvSpPr>
            <p:cNvPr id="18" name="Flecha derecha 33">
              <a:extLst>
                <a:ext uri="{FF2B5EF4-FFF2-40B4-BE49-F238E27FC236}">
                  <a16:creationId xmlns:a16="http://schemas.microsoft.com/office/drawing/2014/main" id="{385F7C05-7217-F398-2728-ECDB00B29C76}"/>
                </a:ext>
              </a:extLst>
            </p:cNvPr>
            <p:cNvSpPr/>
            <p:nvPr/>
          </p:nvSpPr>
          <p:spPr>
            <a:xfrm>
              <a:off x="3092190" y="1982923"/>
              <a:ext cx="3735694" cy="824442"/>
            </a:xfrm>
            <a:prstGeom prst="rightArrow">
              <a:avLst/>
            </a:prstGeom>
            <a:solidFill>
              <a:srgbClr val="FF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3200" dirty="0">
                  <a:latin typeface="Bahnschrift"/>
                </a:rPr>
                <a:t>~80%</a:t>
              </a:r>
            </a:p>
          </p:txBody>
        </p:sp>
        <p:pic>
          <p:nvPicPr>
            <p:cNvPr id="19" name="Picture 18" descr="Eye on LAC - Fostering a Wastewater Treatment Revolution | Event">
              <a:extLst>
                <a:ext uri="{FF2B5EF4-FFF2-40B4-BE49-F238E27FC236}">
                  <a16:creationId xmlns:a16="http://schemas.microsoft.com/office/drawing/2014/main" id="{86AF2AA3-3B42-095D-A560-45B14E649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3" r="16833"/>
            <a:stretch/>
          </p:blipFill>
          <p:spPr bwMode="auto">
            <a:xfrm flipH="1">
              <a:off x="6818917" y="995274"/>
              <a:ext cx="2592497" cy="259249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379FD-B8C7-D2F6-634A-168011178E30}"/>
              </a:ext>
            </a:extLst>
          </p:cNvPr>
          <p:cNvGrpSpPr/>
          <p:nvPr/>
        </p:nvGrpSpPr>
        <p:grpSpPr>
          <a:xfrm>
            <a:off x="5718995" y="4357565"/>
            <a:ext cx="3143944" cy="1352550"/>
            <a:chOff x="5718995" y="4357565"/>
            <a:chExt cx="3143944" cy="1352550"/>
          </a:xfrm>
        </p:grpSpPr>
        <p:sp>
          <p:nvSpPr>
            <p:cNvPr id="25" name="Flecha derecha 33">
              <a:extLst>
                <a:ext uri="{FF2B5EF4-FFF2-40B4-BE49-F238E27FC236}">
                  <a16:creationId xmlns:a16="http://schemas.microsoft.com/office/drawing/2014/main" id="{745B8AB6-0417-94A0-C76B-2B284D8E084F}"/>
                </a:ext>
              </a:extLst>
            </p:cNvPr>
            <p:cNvSpPr/>
            <p:nvPr/>
          </p:nvSpPr>
          <p:spPr>
            <a:xfrm>
              <a:off x="5718995" y="4829295"/>
              <a:ext cx="1799798" cy="54197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/>
                <a:t>Biowaste</a:t>
              </a:r>
            </a:p>
          </p:txBody>
        </p:sp>
        <p:pic>
          <p:nvPicPr>
            <p:cNvPr id="21" name="Picture 21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8613726B-7A74-1FB4-BC71-35578000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389" y="4357565"/>
              <a:ext cx="1352550" cy="135255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9D1CE-AB24-102E-2894-39D7196F1FEF}"/>
              </a:ext>
            </a:extLst>
          </p:cNvPr>
          <p:cNvGrpSpPr/>
          <p:nvPr/>
        </p:nvGrpSpPr>
        <p:grpSpPr>
          <a:xfrm>
            <a:off x="3845372" y="3538538"/>
            <a:ext cx="3927270" cy="1304925"/>
            <a:chOff x="3845372" y="3538538"/>
            <a:chExt cx="3927270" cy="1304925"/>
          </a:xfrm>
        </p:grpSpPr>
        <p:sp>
          <p:nvSpPr>
            <p:cNvPr id="24" name="Flecha derecha 33">
              <a:extLst>
                <a:ext uri="{FF2B5EF4-FFF2-40B4-BE49-F238E27FC236}">
                  <a16:creationId xmlns:a16="http://schemas.microsoft.com/office/drawing/2014/main" id="{28DF7E45-513F-53B0-A83A-0F410F77DE01}"/>
                </a:ext>
              </a:extLst>
            </p:cNvPr>
            <p:cNvSpPr/>
            <p:nvPr/>
          </p:nvSpPr>
          <p:spPr>
            <a:xfrm>
              <a:off x="3845372" y="3977648"/>
              <a:ext cx="2624865" cy="54197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/>
                <a:t>Emissions</a:t>
              </a:r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7BD4ACE1-CF25-B343-738E-6DED71F9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7717" y="3538538"/>
              <a:ext cx="1304925" cy="130492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9BD148-6ADE-4CCF-61F8-222C96DF090C}"/>
              </a:ext>
            </a:extLst>
          </p:cNvPr>
          <p:cNvSpPr txBox="1"/>
          <p:nvPr/>
        </p:nvSpPr>
        <p:spPr>
          <a:xfrm>
            <a:off x="8643915" y="1786026"/>
            <a:ext cx="28474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Global integrated water management is a critical issue </a:t>
            </a:r>
          </a:p>
          <a:p>
            <a:r>
              <a:rPr lang="en-US" dirty="0"/>
              <a:t>+1.89% GDP Investment required in Latin America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4EFE41-EBD2-8A84-527A-3F85750E86CA}"/>
              </a:ext>
            </a:extLst>
          </p:cNvPr>
          <p:cNvGrpSpPr/>
          <p:nvPr/>
        </p:nvGrpSpPr>
        <p:grpSpPr>
          <a:xfrm>
            <a:off x="2047875" y="3117199"/>
            <a:ext cx="3938456" cy="2592916"/>
            <a:chOff x="2027555" y="3117975"/>
            <a:chExt cx="3938456" cy="2592916"/>
          </a:xfrm>
        </p:grpSpPr>
        <p:pic>
          <p:nvPicPr>
            <p:cNvPr id="12" name="Picture 11" descr="Wastewater Energy Reduction at Water Treatment Plants -PredictEnergy®">
              <a:extLst>
                <a:ext uri="{FF2B5EF4-FFF2-40B4-BE49-F238E27FC236}">
                  <a16:creationId xmlns:a16="http://schemas.microsoft.com/office/drawing/2014/main" id="{CC8B0C72-4BAF-1921-96EE-E8E358A20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589" y="3971739"/>
              <a:ext cx="3866422" cy="17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lecha doblada 27">
              <a:extLst>
                <a:ext uri="{FF2B5EF4-FFF2-40B4-BE49-F238E27FC236}">
                  <a16:creationId xmlns:a16="http://schemas.microsoft.com/office/drawing/2014/main" id="{9F2670C3-6474-2D32-A170-DF7198E667A5}"/>
                </a:ext>
              </a:extLst>
            </p:cNvPr>
            <p:cNvSpPr/>
            <p:nvPr/>
          </p:nvSpPr>
          <p:spPr>
            <a:xfrm rot="5400000">
              <a:off x="2446044" y="2699486"/>
              <a:ext cx="824441" cy="16614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3B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78EA1A-3DAF-3216-C2B1-F95EE1D06B37}"/>
              </a:ext>
            </a:extLst>
          </p:cNvPr>
          <p:cNvSpPr txBox="1"/>
          <p:nvPr/>
        </p:nvSpPr>
        <p:spPr>
          <a:xfrm>
            <a:off x="8638936" y="3377483"/>
            <a:ext cx="30881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Wastewater treatment infrastructure incurs environmental, social and economic impacts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0ABE5F-98F6-31C3-7D04-09E39C0208A9}"/>
              </a:ext>
            </a:extLst>
          </p:cNvPr>
          <p:cNvGrpSpPr/>
          <p:nvPr/>
        </p:nvGrpSpPr>
        <p:grpSpPr>
          <a:xfrm>
            <a:off x="-127376" y="1835476"/>
            <a:ext cx="2838488" cy="3428308"/>
            <a:chOff x="-127376" y="1835476"/>
            <a:chExt cx="2838488" cy="34283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884841-C897-7C86-4743-729EC43E66B8}"/>
                </a:ext>
              </a:extLst>
            </p:cNvPr>
            <p:cNvGrpSpPr/>
            <p:nvPr/>
          </p:nvGrpSpPr>
          <p:grpSpPr>
            <a:xfrm>
              <a:off x="-127376" y="2030194"/>
              <a:ext cx="2838488" cy="3233590"/>
              <a:chOff x="717176" y="2096442"/>
              <a:chExt cx="1748117" cy="2094557"/>
            </a:xfrm>
          </p:grpSpPr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C5EC0429-6C23-099D-532C-ED109E9A6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9530" y="2096442"/>
                <a:ext cx="640579" cy="6355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Graphic 11" descr="Earth globe: Americas with solid fill">
                <a:extLst>
                  <a:ext uri="{FF2B5EF4-FFF2-40B4-BE49-F238E27FC236}">
                    <a16:creationId xmlns:a16="http://schemas.microsoft.com/office/drawing/2014/main" id="{18EC7EF7-7536-BAAB-3D11-6C3F84C11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17176" y="2442882"/>
                <a:ext cx="1748117" cy="1748117"/>
              </a:xfrm>
              <a:prstGeom prst="rect">
                <a:avLst/>
              </a:prstGeom>
            </p:spPr>
          </p:pic>
        </p:grpSp>
        <p:pic>
          <p:nvPicPr>
            <p:cNvPr id="8" name="Graphic 7" descr="Production outline">
              <a:extLst>
                <a:ext uri="{FF2B5EF4-FFF2-40B4-BE49-F238E27FC236}">
                  <a16:creationId xmlns:a16="http://schemas.microsoft.com/office/drawing/2014/main" id="{F2BFC9CF-ADFA-4945-A40E-B6E5AFD8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736286">
              <a:off x="234491" y="1835476"/>
              <a:ext cx="1331335" cy="1331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3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LCA Impact Characterization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63963"/>
            <a:ext cx="7868920" cy="910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/>
              <a:t>Which processes contribute most to </a:t>
            </a:r>
            <a:r>
              <a:rPr lang="en-NZ" dirty="0">
                <a:solidFill>
                  <a:schemeClr val="tx1"/>
                </a:solidFill>
              </a:rPr>
              <a:t>environmental </a:t>
            </a:r>
            <a:r>
              <a:rPr lang="en-NZ" dirty="0"/>
              <a:t>impacts? </a:t>
            </a:r>
          </a:p>
        </p:txBody>
      </p:sp>
    </p:spTree>
    <p:extLst>
      <p:ext uri="{BB962C8B-B14F-4D97-AF65-F5344CB8AC3E}">
        <p14:creationId xmlns:p14="http://schemas.microsoft.com/office/powerpoint/2010/main" val="354278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1118DDE-2B83-9126-93C3-B163FD380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8" y="768350"/>
            <a:ext cx="10801350" cy="5699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Transition to a Circular Economy Biofactory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C530D0-E848-8BCE-7654-777EE885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5"/>
          <a:stretch/>
        </p:blipFill>
        <p:spPr>
          <a:xfrm>
            <a:off x="259466" y="1191114"/>
            <a:ext cx="8308839" cy="53426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97FB3E-FD0B-8D9A-1AAA-B04FF66B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23" y="2175713"/>
            <a:ext cx="2661215" cy="20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1118DDE-2B83-9126-93C3-B163FD380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8" y="768350"/>
            <a:ext cx="10801350" cy="5699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Transition to a Circular Economy Biofactory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2F4DB-9167-14A6-3981-842A3CB40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94"/>
          <a:stretch/>
        </p:blipFill>
        <p:spPr>
          <a:xfrm>
            <a:off x="268125" y="1267141"/>
            <a:ext cx="8230781" cy="5333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95AD87-068B-45E1-13FD-A0C614DAA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96" y="2226150"/>
            <a:ext cx="2996271" cy="20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599" y="193183"/>
            <a:ext cx="11715751" cy="570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Comparing Biofactory Environmental Impacts and Data Uncertainty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15AFE-5C8B-0768-79F4-9B6A892D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7" y="883351"/>
            <a:ext cx="7836784" cy="56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CB9E27-5303-B001-ACBC-61912398C1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Impact Category Weighting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9D9AE-C1C3-1FD1-4E2C-F8C24050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6" y="1338146"/>
            <a:ext cx="7542969" cy="5474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86DD6-010D-DB0F-31C5-FC306CBA589B}"/>
              </a:ext>
            </a:extLst>
          </p:cNvPr>
          <p:cNvSpPr txBox="1"/>
          <p:nvPr/>
        </p:nvSpPr>
        <p:spPr>
          <a:xfrm flipH="1">
            <a:off x="8886305" y="2967335"/>
            <a:ext cx="214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How do we value environmental impacts? </a:t>
            </a:r>
          </a:p>
        </p:txBody>
      </p:sp>
    </p:spTree>
    <p:extLst>
      <p:ext uri="{BB962C8B-B14F-4D97-AF65-F5344CB8AC3E}">
        <p14:creationId xmlns:p14="http://schemas.microsoft.com/office/powerpoint/2010/main" val="220711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Interpretation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63963"/>
            <a:ext cx="7868920" cy="910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/>
              <a:t>What decision making parameters and processes contribute to promoting circular economies in wastewater? </a:t>
            </a:r>
          </a:p>
        </p:txBody>
      </p:sp>
    </p:spTree>
    <p:extLst>
      <p:ext uri="{BB962C8B-B14F-4D97-AF65-F5344CB8AC3E}">
        <p14:creationId xmlns:p14="http://schemas.microsoft.com/office/powerpoint/2010/main" val="148799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1B87A-D920-8FF0-3FF7-5E0FE42FB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Sustainability Trade-Offs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506A3E-F17A-BA44-7282-A90B9BB03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108"/>
              </p:ext>
            </p:extLst>
          </p:nvPr>
        </p:nvGraphicFramePr>
        <p:xfrm>
          <a:off x="552337" y="1470778"/>
          <a:ext cx="11050701" cy="46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03">
                  <a:extLst>
                    <a:ext uri="{9D8B030D-6E8A-4147-A177-3AD203B41FA5}">
                      <a16:colId xmlns:a16="http://schemas.microsoft.com/office/drawing/2014/main" val="2819203199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1601201831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3269209430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1783173199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887202419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2316629753"/>
                    </a:ext>
                  </a:extLst>
                </a:gridCol>
                <a:gridCol w="1616383">
                  <a:extLst>
                    <a:ext uri="{9D8B030D-6E8A-4147-A177-3AD203B41FA5}">
                      <a16:colId xmlns:a16="http://schemas.microsoft.com/office/drawing/2014/main" val="2038467282"/>
                    </a:ext>
                  </a:extLst>
                </a:gridCol>
              </a:tblGrid>
              <a:tr h="374647">
                <a:tc rowSpan="2">
                  <a:txBody>
                    <a:bodyPr/>
                    <a:lstStyle/>
                    <a:p>
                      <a:r>
                        <a:rPr lang="en-NZ" dirty="0"/>
                        <a:t>Decision Making Variables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Biofactory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Biofactory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37394"/>
                  </a:ext>
                </a:extLst>
              </a:tr>
              <a:tr h="448888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589635"/>
                  </a:ext>
                </a:extLst>
              </a:tr>
              <a:tr h="1576438">
                <a:tc>
                  <a:txBody>
                    <a:bodyPr/>
                    <a:lstStyle/>
                    <a:p>
                      <a:r>
                        <a:rPr lang="en-NZ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Savings in water consumption and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Farmers benefited</a:t>
                      </a:r>
                    </a:p>
                    <a:p>
                      <a:endParaRPr lang="en-NZ" sz="1600" dirty="0"/>
                    </a:p>
                    <a:p>
                      <a:r>
                        <a:rPr lang="en-NZ" sz="1600" dirty="0"/>
                        <a:t>No market competition for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High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No market competition for clients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3164"/>
                  </a:ext>
                </a:extLst>
              </a:tr>
              <a:tr h="667985">
                <a:tc>
                  <a:txBody>
                    <a:bodyPr/>
                    <a:lstStyle/>
                    <a:p>
                      <a:r>
                        <a:rPr lang="en-NZ" dirty="0"/>
                        <a:t>Biosolids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Decreased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Cost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Farmers benefited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Decreased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Cost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Farmers benefited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472191"/>
                  </a:ext>
                </a:extLst>
              </a:tr>
              <a:tr h="667985">
                <a:tc>
                  <a:txBody>
                    <a:bodyPr/>
                    <a:lstStyle/>
                    <a:p>
                      <a:r>
                        <a:rPr lang="en-NZ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Natural gas company benefited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Decreased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Cost savings and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79747"/>
                  </a:ext>
                </a:extLst>
              </a:tr>
              <a:tr h="667985">
                <a:tc>
                  <a:txBody>
                    <a:bodyPr/>
                    <a:lstStyle/>
                    <a:p>
                      <a:r>
                        <a:rPr lang="en-NZ" dirty="0"/>
                        <a:t>Nutrients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 Discharge legislation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Increased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Discharge 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173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609FC3-AFFC-ED30-AEBE-01139157EC32}"/>
              </a:ext>
            </a:extLst>
          </p:cNvPr>
          <p:cNvSpPr txBox="1"/>
          <p:nvPr/>
        </p:nvSpPr>
        <p:spPr>
          <a:xfrm>
            <a:off x="469179" y="6542116"/>
            <a:ext cx="324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Technical criteria also relevant</a:t>
            </a:r>
          </a:p>
        </p:txBody>
      </p:sp>
    </p:spTree>
    <p:extLst>
      <p:ext uri="{BB962C8B-B14F-4D97-AF65-F5344CB8AC3E}">
        <p14:creationId xmlns:p14="http://schemas.microsoft.com/office/powerpoint/2010/main" val="269834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Analytical Hierarchy Process </a:t>
            </a:r>
          </a:p>
        </p:txBody>
      </p:sp>
      <p:pic>
        <p:nvPicPr>
          <p:cNvPr id="4" name="Graphic 3" descr="Office worker female outline">
            <a:extLst>
              <a:ext uri="{FF2B5EF4-FFF2-40B4-BE49-F238E27FC236}">
                <a16:creationId xmlns:a16="http://schemas.microsoft.com/office/drawing/2014/main" id="{C17D62A9-02D1-5306-4D2F-3B0389A1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688" y="2152650"/>
            <a:ext cx="1943100" cy="194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3915A-1D12-C095-E1E8-EAF0F0AF1161}"/>
              </a:ext>
            </a:extLst>
          </p:cNvPr>
          <p:cNvSpPr txBox="1"/>
          <p:nvPr/>
        </p:nvSpPr>
        <p:spPr>
          <a:xfrm>
            <a:off x="352425" y="4200525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Characterization per Process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5FC572-45CD-A038-E5A9-E8DD6D747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66399"/>
              </p:ext>
            </p:extLst>
          </p:nvPr>
        </p:nvGraphicFramePr>
        <p:xfrm>
          <a:off x="5260975" y="3291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073E18-87DA-4CE8-45E6-90CE6A6C2CB5}"/>
              </a:ext>
            </a:extLst>
          </p:cNvPr>
          <p:cNvCxnSpPr/>
          <p:nvPr/>
        </p:nvCxnSpPr>
        <p:spPr>
          <a:xfrm>
            <a:off x="3584213" y="3324225"/>
            <a:ext cx="280987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EAB427-7641-D3E6-1A63-892DB0E3A8D9}"/>
              </a:ext>
            </a:extLst>
          </p:cNvPr>
          <p:cNvSpPr txBox="1"/>
          <p:nvPr/>
        </p:nvSpPr>
        <p:spPr>
          <a:xfrm>
            <a:off x="3217508" y="2883456"/>
            <a:ext cx="171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Less Important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F1CA1-7EAA-6A47-E113-020043F74DDC}"/>
              </a:ext>
            </a:extLst>
          </p:cNvPr>
          <p:cNvSpPr txBox="1"/>
          <p:nvPr/>
        </p:nvSpPr>
        <p:spPr>
          <a:xfrm>
            <a:off x="5502209" y="2883456"/>
            <a:ext cx="178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More Important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661AD-B7FD-D299-7CAE-EB1EF8C980D4}"/>
              </a:ext>
            </a:extLst>
          </p:cNvPr>
          <p:cNvSpPr txBox="1"/>
          <p:nvPr/>
        </p:nvSpPr>
        <p:spPr>
          <a:xfrm>
            <a:off x="352425" y="5261490"/>
            <a:ext cx="680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What trade-offs exists between LCSA decision making variables? </a:t>
            </a:r>
          </a:p>
        </p:txBody>
      </p:sp>
    </p:spTree>
    <p:extLst>
      <p:ext uri="{BB962C8B-B14F-4D97-AF65-F5344CB8AC3E}">
        <p14:creationId xmlns:p14="http://schemas.microsoft.com/office/powerpoint/2010/main" val="96542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Analytical Hierarchy Process 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FABCC482-5D91-9870-E5D7-FCB8D908E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100262"/>
            <a:ext cx="2657475" cy="265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928BB-9B80-5FE7-F678-FFCC396B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036" y="1838195"/>
            <a:ext cx="6997939" cy="35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Decision Making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1DED-9564-D2CB-3461-B7C9C2080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best way to ensure governance and generate participation in decision making?</a:t>
            </a:r>
          </a:p>
          <a:p>
            <a:endParaRPr lang="en-US" dirty="0"/>
          </a:p>
          <a:p>
            <a:r>
              <a:rPr lang="en-US" dirty="0"/>
              <a:t>AHP usually implemented in person and between decision makers of the system.</a:t>
            </a:r>
          </a:p>
          <a:p>
            <a:endParaRPr lang="en-US" dirty="0"/>
          </a:p>
          <a:p>
            <a:r>
              <a:rPr lang="en-US" dirty="0"/>
              <a:t>Do the opinions of all stakeholders really participate in final decision being made.</a:t>
            </a:r>
          </a:p>
          <a:p>
            <a:endParaRPr lang="en-US" dirty="0"/>
          </a:p>
          <a:p>
            <a:r>
              <a:rPr lang="en-US" dirty="0"/>
              <a:t>Cost saving and incomes opportunity of the CE is the driver for the implementation of new technologies. </a:t>
            </a:r>
          </a:p>
          <a:p>
            <a:endParaRPr lang="en-US" dirty="0"/>
          </a:p>
          <a:p>
            <a:r>
              <a:rPr lang="en-US" dirty="0"/>
              <a:t>Investment in public infrastructure and outreach programs.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31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doblada 27">
            <a:extLst>
              <a:ext uri="{FF2B5EF4-FFF2-40B4-BE49-F238E27FC236}">
                <a16:creationId xmlns:a16="http://schemas.microsoft.com/office/drawing/2014/main" id="{63C3B100-3C78-7B05-8B09-8A84C860A544}"/>
              </a:ext>
            </a:extLst>
          </p:cNvPr>
          <p:cNvSpPr/>
          <p:nvPr/>
        </p:nvSpPr>
        <p:spPr>
          <a:xfrm rot="5400000">
            <a:off x="2496130" y="2470101"/>
            <a:ext cx="1257645" cy="1745635"/>
          </a:xfrm>
          <a:prstGeom prst="bentArrow">
            <a:avLst>
              <a:gd name="adj1" fmla="val 50000"/>
              <a:gd name="adj2" fmla="val 42253"/>
              <a:gd name="adj3" fmla="val 25000"/>
              <a:gd name="adj4" fmla="val 43750"/>
            </a:avLst>
          </a:prstGeom>
          <a:solidFill>
            <a:srgbClr val="3B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Flecha derecha 33">
            <a:extLst>
              <a:ext uri="{FF2B5EF4-FFF2-40B4-BE49-F238E27FC236}">
                <a16:creationId xmlns:a16="http://schemas.microsoft.com/office/drawing/2014/main" id="{41DF71F8-4002-B2DF-8CA4-F1071A24251A}"/>
              </a:ext>
            </a:extLst>
          </p:cNvPr>
          <p:cNvSpPr/>
          <p:nvPr/>
        </p:nvSpPr>
        <p:spPr>
          <a:xfrm>
            <a:off x="3845372" y="3977648"/>
            <a:ext cx="2624865" cy="54197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>
                <a:latin typeface="Bahnschrift"/>
              </a:rPr>
              <a:t>Emissions</a:t>
            </a:r>
            <a:endParaRPr lang="en-NZ" dirty="0"/>
          </a:p>
        </p:txBody>
      </p:sp>
      <p:grpSp>
        <p:nvGrpSpPr>
          <p:cNvPr id="17" name="Grupo 3">
            <a:extLst>
              <a:ext uri="{FF2B5EF4-FFF2-40B4-BE49-F238E27FC236}">
                <a16:creationId xmlns:a16="http://schemas.microsoft.com/office/drawing/2014/main" id="{681C6064-3421-870A-F43D-F63D4CDDEE04}"/>
              </a:ext>
            </a:extLst>
          </p:cNvPr>
          <p:cNvGrpSpPr/>
          <p:nvPr/>
        </p:nvGrpSpPr>
        <p:grpSpPr>
          <a:xfrm>
            <a:off x="1828800" y="1533156"/>
            <a:ext cx="6318590" cy="2592497"/>
            <a:chOff x="3092824" y="995274"/>
            <a:chExt cx="6318590" cy="2592497"/>
          </a:xfrm>
        </p:grpSpPr>
        <p:sp>
          <p:nvSpPr>
            <p:cNvPr id="18" name="Flecha derecha 33">
              <a:extLst>
                <a:ext uri="{FF2B5EF4-FFF2-40B4-BE49-F238E27FC236}">
                  <a16:creationId xmlns:a16="http://schemas.microsoft.com/office/drawing/2014/main" id="{385F7C05-7217-F398-2728-ECDB00B29C76}"/>
                </a:ext>
              </a:extLst>
            </p:cNvPr>
            <p:cNvSpPr/>
            <p:nvPr/>
          </p:nvSpPr>
          <p:spPr>
            <a:xfrm>
              <a:off x="3092824" y="1982923"/>
              <a:ext cx="3735059" cy="824442"/>
            </a:xfrm>
            <a:prstGeom prst="rightArrow">
              <a:avLst/>
            </a:prstGeom>
            <a:solidFill>
              <a:srgbClr val="FF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3200" dirty="0">
                  <a:latin typeface="Bahnschrift"/>
                </a:rPr>
                <a:t>~80%</a:t>
              </a:r>
            </a:p>
          </p:txBody>
        </p:sp>
        <p:pic>
          <p:nvPicPr>
            <p:cNvPr id="19" name="Picture 18" descr="Eye on LAC - Fostering a Wastewater Treatment Revolution | Event">
              <a:extLst>
                <a:ext uri="{FF2B5EF4-FFF2-40B4-BE49-F238E27FC236}">
                  <a16:creationId xmlns:a16="http://schemas.microsoft.com/office/drawing/2014/main" id="{86AF2AA3-3B42-095D-A560-45B14E649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3" r="16833"/>
            <a:stretch/>
          </p:blipFill>
          <p:spPr bwMode="auto">
            <a:xfrm flipH="1">
              <a:off x="6818917" y="995274"/>
              <a:ext cx="2592497" cy="259249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9D1CE-AB24-102E-2894-39D7196F1FEF}"/>
              </a:ext>
            </a:extLst>
          </p:cNvPr>
          <p:cNvGrpSpPr/>
          <p:nvPr/>
        </p:nvGrpSpPr>
        <p:grpSpPr>
          <a:xfrm>
            <a:off x="3862482" y="3538538"/>
            <a:ext cx="3910160" cy="1304925"/>
            <a:chOff x="3862482" y="3538538"/>
            <a:chExt cx="3910160" cy="1304925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7BD4ACE1-CF25-B343-738E-6DED71F9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717" y="3538538"/>
              <a:ext cx="1304925" cy="1304925"/>
            </a:xfrm>
            <a:prstGeom prst="rect">
              <a:avLst/>
            </a:prstGeom>
          </p:spPr>
        </p:pic>
        <p:sp>
          <p:nvSpPr>
            <p:cNvPr id="24" name="Flecha derecha 33">
              <a:extLst>
                <a:ext uri="{FF2B5EF4-FFF2-40B4-BE49-F238E27FC236}">
                  <a16:creationId xmlns:a16="http://schemas.microsoft.com/office/drawing/2014/main" id="{28DF7E45-513F-53B0-A83A-0F410F77DE01}"/>
                </a:ext>
              </a:extLst>
            </p:cNvPr>
            <p:cNvSpPr/>
            <p:nvPr/>
          </p:nvSpPr>
          <p:spPr>
            <a:xfrm>
              <a:off x="3862482" y="3850018"/>
              <a:ext cx="2624865" cy="824442"/>
            </a:xfrm>
            <a:prstGeom prst="rightArrow">
              <a:avLst/>
            </a:prstGeom>
            <a:solidFill>
              <a:srgbClr val="FF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>
                  <a:latin typeface="Bahnschrift"/>
                </a:rPr>
                <a:t>Emissions</a:t>
              </a:r>
              <a:endParaRPr lang="en-NZ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Global Water Challenges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379FD-B8C7-D2F6-634A-168011178E30}"/>
              </a:ext>
            </a:extLst>
          </p:cNvPr>
          <p:cNvGrpSpPr/>
          <p:nvPr/>
        </p:nvGrpSpPr>
        <p:grpSpPr>
          <a:xfrm>
            <a:off x="5718995" y="4357565"/>
            <a:ext cx="3143944" cy="1352550"/>
            <a:chOff x="5718995" y="4357565"/>
            <a:chExt cx="3143944" cy="1352550"/>
          </a:xfrm>
        </p:grpSpPr>
        <p:sp>
          <p:nvSpPr>
            <p:cNvPr id="25" name="Flecha derecha 33">
              <a:extLst>
                <a:ext uri="{FF2B5EF4-FFF2-40B4-BE49-F238E27FC236}">
                  <a16:creationId xmlns:a16="http://schemas.microsoft.com/office/drawing/2014/main" id="{745B8AB6-0417-94A0-C76B-2B284D8E084F}"/>
                </a:ext>
              </a:extLst>
            </p:cNvPr>
            <p:cNvSpPr/>
            <p:nvPr/>
          </p:nvSpPr>
          <p:spPr>
            <a:xfrm>
              <a:off x="5718995" y="4829295"/>
              <a:ext cx="1799798" cy="541976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>
                  <a:latin typeface="Bahnschrift"/>
                </a:rPr>
                <a:t>Biowaste</a:t>
              </a:r>
            </a:p>
          </p:txBody>
        </p:sp>
        <p:pic>
          <p:nvPicPr>
            <p:cNvPr id="21" name="Picture 21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8613726B-7A74-1FB4-BC71-35578000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389" y="4357565"/>
              <a:ext cx="1352550" cy="1352550"/>
            </a:xfrm>
            <a:prstGeom prst="rect">
              <a:avLst/>
            </a:prstGeom>
          </p:spPr>
        </p:pic>
      </p:grpSp>
      <p:pic>
        <p:nvPicPr>
          <p:cNvPr id="26" name="Picture 22">
            <a:extLst>
              <a:ext uri="{FF2B5EF4-FFF2-40B4-BE49-F238E27FC236}">
                <a16:creationId xmlns:a16="http://schemas.microsoft.com/office/drawing/2014/main" id="{5C5831CE-6A80-109C-C5C5-19EB94FF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22" y="3550454"/>
            <a:ext cx="1304925" cy="1304925"/>
          </a:xfrm>
          <a:prstGeom prst="rect">
            <a:avLst/>
          </a:prstGeom>
        </p:spPr>
      </p:pic>
      <p:sp>
        <p:nvSpPr>
          <p:cNvPr id="14" name="Flecha derecha 33">
            <a:extLst>
              <a:ext uri="{FF2B5EF4-FFF2-40B4-BE49-F238E27FC236}">
                <a16:creationId xmlns:a16="http://schemas.microsoft.com/office/drawing/2014/main" id="{F2F71DE9-6469-9DC9-6F0F-5C6C431D3B94}"/>
              </a:ext>
            </a:extLst>
          </p:cNvPr>
          <p:cNvSpPr/>
          <p:nvPr/>
        </p:nvSpPr>
        <p:spPr>
          <a:xfrm>
            <a:off x="5738185" y="4703036"/>
            <a:ext cx="1799798" cy="8244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>
                <a:latin typeface="Bahnschrift"/>
              </a:rPr>
              <a:t>Biowaste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4EFE41-EBD2-8A84-527A-3F85750E86CA}"/>
              </a:ext>
            </a:extLst>
          </p:cNvPr>
          <p:cNvGrpSpPr/>
          <p:nvPr/>
        </p:nvGrpSpPr>
        <p:grpSpPr>
          <a:xfrm>
            <a:off x="2099589" y="3117975"/>
            <a:ext cx="3866422" cy="2592916"/>
            <a:chOff x="2099589" y="3117975"/>
            <a:chExt cx="3866422" cy="2592916"/>
          </a:xfrm>
        </p:grpSpPr>
        <p:sp>
          <p:nvSpPr>
            <p:cNvPr id="20" name="Flecha doblada 27">
              <a:extLst>
                <a:ext uri="{FF2B5EF4-FFF2-40B4-BE49-F238E27FC236}">
                  <a16:creationId xmlns:a16="http://schemas.microsoft.com/office/drawing/2014/main" id="{9F2670C3-6474-2D32-A170-DF7198E667A5}"/>
                </a:ext>
              </a:extLst>
            </p:cNvPr>
            <p:cNvSpPr/>
            <p:nvPr/>
          </p:nvSpPr>
          <p:spPr>
            <a:xfrm rot="5400000">
              <a:off x="2482061" y="2735503"/>
              <a:ext cx="824441" cy="1589386"/>
            </a:xfrm>
            <a:prstGeom prst="bentArrow">
              <a:avLst/>
            </a:prstGeom>
            <a:solidFill>
              <a:srgbClr val="3B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Wastewater Energy Reduction at Water Treatment Plants -PredictEnergy®">
              <a:extLst>
                <a:ext uri="{FF2B5EF4-FFF2-40B4-BE49-F238E27FC236}">
                  <a16:creationId xmlns:a16="http://schemas.microsoft.com/office/drawing/2014/main" id="{CC8B0C72-4BAF-1921-96EE-E8E358A20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589" y="3971739"/>
              <a:ext cx="3866422" cy="17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8F68B94-C09F-20D0-A88B-91CAD28A0575}"/>
              </a:ext>
            </a:extLst>
          </p:cNvPr>
          <p:cNvSpPr txBox="1"/>
          <p:nvPr/>
        </p:nvSpPr>
        <p:spPr>
          <a:xfrm>
            <a:off x="8514934" y="2059140"/>
            <a:ext cx="30881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Improving sanitation coverage requires sustainable solutions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F03571-9CAE-6BDC-27F6-54102FE11507}"/>
              </a:ext>
            </a:extLst>
          </p:cNvPr>
          <p:cNvGrpSpPr/>
          <p:nvPr/>
        </p:nvGrpSpPr>
        <p:grpSpPr>
          <a:xfrm>
            <a:off x="-127376" y="1835476"/>
            <a:ext cx="2838488" cy="3428308"/>
            <a:chOff x="-127376" y="1835476"/>
            <a:chExt cx="2838488" cy="342830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689EA3-8A3F-BC31-75E8-9C68D79F7720}"/>
                </a:ext>
              </a:extLst>
            </p:cNvPr>
            <p:cNvGrpSpPr/>
            <p:nvPr/>
          </p:nvGrpSpPr>
          <p:grpSpPr>
            <a:xfrm>
              <a:off x="-127376" y="2030194"/>
              <a:ext cx="2838488" cy="3233590"/>
              <a:chOff x="717176" y="2096442"/>
              <a:chExt cx="1748117" cy="2094557"/>
            </a:xfrm>
          </p:grpSpPr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CB9B9522-C991-F0C0-19E6-B67F56807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9530" y="2096442"/>
                <a:ext cx="640579" cy="6355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" name="Graphic 11" descr="Earth globe: Americas with solid fill">
                <a:extLst>
                  <a:ext uri="{FF2B5EF4-FFF2-40B4-BE49-F238E27FC236}">
                    <a16:creationId xmlns:a16="http://schemas.microsoft.com/office/drawing/2014/main" id="{518ADC9A-11F1-0DDA-1E79-AB679DD9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17176" y="2442882"/>
                <a:ext cx="1748117" cy="1748117"/>
              </a:xfrm>
              <a:prstGeom prst="rect">
                <a:avLst/>
              </a:prstGeom>
            </p:spPr>
          </p:pic>
        </p:grpSp>
        <p:pic>
          <p:nvPicPr>
            <p:cNvPr id="32" name="Graphic 31" descr="Production outline">
              <a:extLst>
                <a:ext uri="{FF2B5EF4-FFF2-40B4-BE49-F238E27FC236}">
                  <a16:creationId xmlns:a16="http://schemas.microsoft.com/office/drawing/2014/main" id="{BDDD379C-4BAE-7E13-4E88-120EBD68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736286">
              <a:off x="234491" y="1835476"/>
              <a:ext cx="1331335" cy="1331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3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1DED-9564-D2CB-3461-B7C9C2080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circular economy applied to wastewater treatment in Santiago, Chile, provides a positive case study of the benefits to overall sustainability of the systems. Trade-offs to be further </a:t>
            </a:r>
            <a:r>
              <a:rPr lang="en-US" dirty="0" err="1"/>
              <a:t>analysed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methodology is data extensive, but robust and integral across sustainability parameters.</a:t>
            </a:r>
          </a:p>
          <a:p>
            <a:endParaRPr lang="en-US" dirty="0"/>
          </a:p>
          <a:p>
            <a:r>
              <a:rPr lang="en-US" dirty="0"/>
              <a:t>Analysis of future scenarios to reach net zero impact</a:t>
            </a:r>
          </a:p>
          <a:p>
            <a:r>
              <a:rPr lang="en-US" dirty="0"/>
              <a:t>	Expand water recovery through industrial symbiosis (20% recovery vs 0% recovery – 100%)</a:t>
            </a:r>
          </a:p>
          <a:p>
            <a:r>
              <a:rPr lang="en-US" dirty="0"/>
              <a:t>	Diverting more flare to biomethane, 50% sent to flare</a:t>
            </a:r>
          </a:p>
          <a:p>
            <a:r>
              <a:rPr lang="en-US" dirty="0"/>
              <a:t>	Achieving 100% application of biosolids to agriculture </a:t>
            </a:r>
          </a:p>
          <a:p>
            <a:r>
              <a:rPr lang="en-US" dirty="0"/>
              <a:t>	Improve efficiency of nutrient abatement processes</a:t>
            </a:r>
          </a:p>
          <a:p>
            <a:endParaRPr lang="en-US" dirty="0"/>
          </a:p>
          <a:p>
            <a:r>
              <a:rPr lang="en-US" dirty="0"/>
              <a:t>Applications to real decision-making processes would validate the effectiveness of LCSA as an assessment tool and baseline for data base design. </a:t>
            </a:r>
          </a:p>
          <a:p>
            <a:endParaRPr lang="en-US" dirty="0"/>
          </a:p>
          <a:p>
            <a:r>
              <a:rPr lang="en-US" dirty="0"/>
              <a:t>This could present an opportunity to implement participatory decision making for wastewater infrastructure. </a:t>
            </a:r>
          </a:p>
        </p:txBody>
      </p:sp>
    </p:spTree>
    <p:extLst>
      <p:ext uri="{BB962C8B-B14F-4D97-AF65-F5344CB8AC3E}">
        <p14:creationId xmlns:p14="http://schemas.microsoft.com/office/powerpoint/2010/main" val="167728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F6E63B-47F5-F6AA-C240-FFFCC9D0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36" y="-26442"/>
            <a:ext cx="2524125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Ka mihi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nui</a:t>
            </a:r>
            <a:r>
              <a:rPr lang="en-NZ" dirty="0"/>
              <a:t>, thank you</a:t>
            </a:r>
            <a:br>
              <a:rPr lang="en-NZ" dirty="0"/>
            </a:br>
            <a:r>
              <a:rPr lang="en-NZ" sz="3600" dirty="0">
                <a:latin typeface="Proxima Nova"/>
              </a:rPr>
              <a:t>¡</a:t>
            </a:r>
            <a:r>
              <a:rPr lang="en-NZ" sz="3600" dirty="0" err="1">
                <a:latin typeface="Proxima Nova"/>
              </a:rPr>
              <a:t>Muchas</a:t>
            </a:r>
            <a:r>
              <a:rPr lang="en-NZ" sz="3600" dirty="0">
                <a:latin typeface="Proxima Nova"/>
              </a:rPr>
              <a:t> Gracias!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63963"/>
            <a:ext cx="7868920" cy="91065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NZ" dirty="0"/>
          </a:p>
          <a:p>
            <a:r>
              <a:rPr lang="en-NZ" dirty="0"/>
              <a:t>Questions?</a:t>
            </a:r>
          </a:p>
          <a:p>
            <a:r>
              <a:rPr lang="en-NZ" dirty="0"/>
              <a:t>madeline.furness@pg.canterbury.ac.nz</a:t>
            </a:r>
          </a:p>
        </p:txBody>
      </p:sp>
      <p:pic>
        <p:nvPicPr>
          <p:cNvPr id="6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EEED192C-02C1-4656-A4B7-AD8EB8ED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11" y="-63313"/>
            <a:ext cx="2324100" cy="23241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D49FB29-9CAD-C0E8-6368-59A968D62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119" y="1898836"/>
            <a:ext cx="1838325" cy="18383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E002C72-4A10-1755-86D0-07F6A73BB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751" y="-226919"/>
            <a:ext cx="3895725" cy="3886200"/>
          </a:xfrm>
          <a:prstGeom prst="rect">
            <a:avLst/>
          </a:prstGeom>
        </p:spPr>
      </p:pic>
      <p:pic>
        <p:nvPicPr>
          <p:cNvPr id="11" name="Picture 1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C4EE7BD-2B0B-C821-BBA9-90DEB3857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744" y="2345391"/>
            <a:ext cx="2638425" cy="2628900"/>
          </a:xfrm>
          <a:prstGeom prst="rect">
            <a:avLst/>
          </a:prstGeom>
        </p:spPr>
      </p:pic>
      <p:pic>
        <p:nvPicPr>
          <p:cNvPr id="9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55E103E5-B9C3-8F9F-64EB-1273DFA53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7312" y="3242983"/>
            <a:ext cx="2028825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48F15-6995-4C35-B154-12215F736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9" y="5863268"/>
            <a:ext cx="2260209" cy="599795"/>
          </a:xfrm>
          <a:prstGeom prst="rect">
            <a:avLst/>
          </a:prstGeom>
        </p:spPr>
      </p:pic>
      <p:pic>
        <p:nvPicPr>
          <p:cNvPr id="5" name="Picture 2" descr="Logos | University of Canterbury">
            <a:extLst>
              <a:ext uri="{FF2B5EF4-FFF2-40B4-BE49-F238E27FC236}">
                <a16:creationId xmlns:a16="http://schemas.microsoft.com/office/drawing/2014/main" id="{99DE094F-B84F-79DE-F00A-725798EE0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b="20593"/>
          <a:stretch/>
        </p:blipFill>
        <p:spPr bwMode="auto">
          <a:xfrm>
            <a:off x="4363313" y="5985313"/>
            <a:ext cx="2042999" cy="4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NID">
            <a:extLst>
              <a:ext uri="{FF2B5EF4-FFF2-40B4-BE49-F238E27FC236}">
                <a16:creationId xmlns:a16="http://schemas.microsoft.com/office/drawing/2014/main" id="{F139FFBA-E7B8-2B72-E385-39CAA81C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4" y="5563187"/>
            <a:ext cx="950396" cy="8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09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Bibliometric Review: LCSA and Circular Economies in Wastewater Treatment</a:t>
            </a: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3CD7D08A-740F-2D99-C813-5E171BCB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0" y="2894427"/>
            <a:ext cx="2458930" cy="2453341"/>
          </a:xfrm>
          <a:prstGeom prst="flowChartConnector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71C011E-71CD-7A2B-2B24-201BCF61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20" y="1885892"/>
            <a:ext cx="5779000" cy="42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6E839-396E-B8DD-EDE5-81DC8762F6C8}"/>
              </a:ext>
            </a:extLst>
          </p:cNvPr>
          <p:cNvSpPr txBox="1"/>
          <p:nvPr/>
        </p:nvSpPr>
        <p:spPr>
          <a:xfrm>
            <a:off x="8757920" y="1951672"/>
            <a:ext cx="297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LCA studies dominate, not addressing integrated sustainability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9D789-9157-10F4-0F69-920B38838BC4}"/>
              </a:ext>
            </a:extLst>
          </p:cNvPr>
          <p:cNvSpPr txBox="1"/>
          <p:nvPr/>
        </p:nvSpPr>
        <p:spPr>
          <a:xfrm>
            <a:off x="8757920" y="4688514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SLCA requires significant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1F7DB-CB8C-37B3-FA92-6F723C763B77}"/>
              </a:ext>
            </a:extLst>
          </p:cNvPr>
          <p:cNvSpPr txBox="1"/>
          <p:nvPr/>
        </p:nvSpPr>
        <p:spPr>
          <a:xfrm>
            <a:off x="8757920" y="3429000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Methodological challenges for multi-product systems</a:t>
            </a:r>
          </a:p>
        </p:txBody>
      </p:sp>
    </p:spTree>
    <p:extLst>
      <p:ext uri="{BB962C8B-B14F-4D97-AF65-F5344CB8AC3E}">
        <p14:creationId xmlns:p14="http://schemas.microsoft.com/office/powerpoint/2010/main" val="606154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F3913-E1CE-396A-4154-90D23A5F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Biofactory Parameters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057635-2779-54D1-4BB8-B1B75B76E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24728"/>
              </p:ext>
            </p:extLst>
          </p:nvPr>
        </p:nvGraphicFramePr>
        <p:xfrm>
          <a:off x="1996124" y="1540144"/>
          <a:ext cx="8412478" cy="3411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720">
                  <a:extLst>
                    <a:ext uri="{9D8B030D-6E8A-4147-A177-3AD203B41FA5}">
                      <a16:colId xmlns:a16="http://schemas.microsoft.com/office/drawing/2014/main" val="82616706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979097947"/>
                    </a:ext>
                  </a:extLst>
                </a:gridCol>
                <a:gridCol w="1940558">
                  <a:extLst>
                    <a:ext uri="{9D8B030D-6E8A-4147-A177-3AD203B41FA5}">
                      <a16:colId xmlns:a16="http://schemas.microsoft.com/office/drawing/2014/main" val="3204099132"/>
                    </a:ext>
                  </a:extLst>
                </a:gridCol>
              </a:tblGrid>
              <a:tr h="19089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Parameters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Biofactory 1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Biofactory 2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046221"/>
                  </a:ext>
                </a:extLst>
              </a:tr>
              <a:tr h="21876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Inflow  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807409"/>
                  </a:ext>
                </a:extLst>
              </a:tr>
              <a:tr h="21876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Design Flow 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8.91 L/s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6.87 L/s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881420"/>
                  </a:ext>
                </a:extLst>
              </a:tr>
              <a:tr h="21876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Domestic Population Served 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3.634.986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2.803.860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225041"/>
                  </a:ext>
                </a:extLst>
              </a:tr>
              <a:tr h="40353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Population Equivalent (44.5 g BOD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/Person/d, kg BOD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/d)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161.744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124.762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862184"/>
                  </a:ext>
                </a:extLst>
              </a:tr>
              <a:tr h="4375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Regulated Industrial Liquid Waste (kg BOD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/d)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28.561</a:t>
                      </a:r>
                      <a:endParaRPr lang="es-CL" sz="1200" dirty="0">
                        <a:effectLst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25.707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58829"/>
                  </a:ext>
                </a:extLst>
              </a:tr>
              <a:tr h="40353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Non-Regulated Liquid Wastes (kg BOD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/d)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5820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42.584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617453"/>
                  </a:ext>
                </a:extLst>
              </a:tr>
              <a:tr h="53696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Total BOD</a:t>
                      </a:r>
                      <a:r>
                        <a:rPr lang="en-US" sz="1400" baseline="-250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 kg/d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196.125 </a:t>
                      </a:r>
                      <a:r>
                        <a:rPr lang="en-US" sz="900">
                          <a:effectLst/>
                        </a:rPr>
                        <a:t>(Q in BOD5 = 252.021 Inc Retornos)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effectLst/>
                        </a:rPr>
                        <a:t>193.053 </a:t>
                      </a:r>
                      <a:r>
                        <a:rPr lang="es-CL" sz="900" dirty="0">
                          <a:effectLst/>
                        </a:rPr>
                        <a:t>(Q in BOD5 = 210.718 </a:t>
                      </a:r>
                      <a:r>
                        <a:rPr lang="es-CL" sz="900" dirty="0" err="1">
                          <a:effectLst/>
                        </a:rPr>
                        <a:t>Inc</a:t>
                      </a:r>
                      <a:r>
                        <a:rPr lang="es-CL" sz="900" dirty="0">
                          <a:effectLst/>
                        </a:rPr>
                        <a:t> Retornos, 180.094 </a:t>
                      </a:r>
                      <a:r>
                        <a:rPr lang="es-CL" sz="900" dirty="0" err="1">
                          <a:effectLst/>
                        </a:rPr>
                        <a:t>Exc</a:t>
                      </a:r>
                      <a:r>
                        <a:rPr lang="es-CL" sz="900" dirty="0">
                          <a:effectLst/>
                        </a:rPr>
                        <a:t> Retornos)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059572"/>
                  </a:ext>
                </a:extLst>
              </a:tr>
              <a:tr h="40353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Population Equivalent Including RILES (</a:t>
                      </a:r>
                      <a:r>
                        <a:rPr lang="en-US" sz="1400" dirty="0" err="1">
                          <a:effectLst/>
                        </a:rPr>
                        <a:t>Regulados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4.278.475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3.391.637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224775"/>
                  </a:ext>
                </a:extLst>
              </a:tr>
              <a:tr h="21876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Population Equivalent Including Total RILES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4.408.921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4.338.270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14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825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CBE3D-AE62-5064-2C10-512EFA0C9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Characterized impacts Biofactory 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0A6B29-99E6-48B5-A209-2AA22920F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27738"/>
              </p:ext>
            </p:extLst>
          </p:nvPr>
        </p:nvGraphicFramePr>
        <p:xfrm>
          <a:off x="0" y="1338146"/>
          <a:ext cx="8150017" cy="547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738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CBE3D-AE62-5064-2C10-512EFA0C9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Characterized impacts Biofactory 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99D61-1DF2-4588-8AC1-7F94EBF16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84678"/>
              </p:ext>
            </p:extLst>
          </p:nvPr>
        </p:nvGraphicFramePr>
        <p:xfrm>
          <a:off x="93663" y="1495425"/>
          <a:ext cx="7812088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9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19D1CE-AB24-102E-2894-39D7196F1FEF}"/>
              </a:ext>
            </a:extLst>
          </p:cNvPr>
          <p:cNvGrpSpPr/>
          <p:nvPr/>
        </p:nvGrpSpPr>
        <p:grpSpPr>
          <a:xfrm>
            <a:off x="3862482" y="3538538"/>
            <a:ext cx="3910160" cy="1304925"/>
            <a:chOff x="3862482" y="3538538"/>
            <a:chExt cx="3910160" cy="1304925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7BD4ACE1-CF25-B343-738E-6DED71F9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7717" y="3538538"/>
              <a:ext cx="1304925" cy="1304925"/>
            </a:xfrm>
            <a:prstGeom prst="rect">
              <a:avLst/>
            </a:prstGeom>
          </p:spPr>
        </p:pic>
        <p:sp>
          <p:nvSpPr>
            <p:cNvPr id="24" name="Flecha derecha 33">
              <a:extLst>
                <a:ext uri="{FF2B5EF4-FFF2-40B4-BE49-F238E27FC236}">
                  <a16:creationId xmlns:a16="http://schemas.microsoft.com/office/drawing/2014/main" id="{28DF7E45-513F-53B0-A83A-0F410F77DE01}"/>
                </a:ext>
              </a:extLst>
            </p:cNvPr>
            <p:cNvSpPr/>
            <p:nvPr/>
          </p:nvSpPr>
          <p:spPr>
            <a:xfrm>
              <a:off x="3862482" y="3850018"/>
              <a:ext cx="2624865" cy="824442"/>
            </a:xfrm>
            <a:prstGeom prst="rightArrow">
              <a:avLst/>
            </a:prstGeom>
            <a:solidFill>
              <a:srgbClr val="FF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>
                  <a:latin typeface="Bahnschrift"/>
                </a:rPr>
                <a:t>Emissions</a:t>
              </a:r>
              <a:endParaRPr lang="en-NZ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A6A41B-4311-6D3A-70F8-D08D5DBB3C1C}"/>
              </a:ext>
            </a:extLst>
          </p:cNvPr>
          <p:cNvGrpSpPr/>
          <p:nvPr/>
        </p:nvGrpSpPr>
        <p:grpSpPr>
          <a:xfrm>
            <a:off x="5738185" y="4336056"/>
            <a:ext cx="3124754" cy="1352550"/>
            <a:chOff x="5738185" y="4336056"/>
            <a:chExt cx="3124754" cy="1352550"/>
          </a:xfrm>
        </p:grpSpPr>
        <p:pic>
          <p:nvPicPr>
            <p:cNvPr id="37" name="Picture 21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132D9EDC-4B9A-E5E1-31F8-2F85BA41F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389" y="4336056"/>
              <a:ext cx="1352550" cy="1352550"/>
            </a:xfrm>
            <a:prstGeom prst="rect">
              <a:avLst/>
            </a:prstGeom>
          </p:spPr>
        </p:pic>
        <p:sp>
          <p:nvSpPr>
            <p:cNvPr id="14" name="Flecha derecha 33">
              <a:extLst>
                <a:ext uri="{FF2B5EF4-FFF2-40B4-BE49-F238E27FC236}">
                  <a16:creationId xmlns:a16="http://schemas.microsoft.com/office/drawing/2014/main" id="{F2F71DE9-6469-9DC9-6F0F-5C6C431D3B94}"/>
                </a:ext>
              </a:extLst>
            </p:cNvPr>
            <p:cNvSpPr/>
            <p:nvPr/>
          </p:nvSpPr>
          <p:spPr>
            <a:xfrm>
              <a:off x="5738185" y="4703036"/>
              <a:ext cx="1799798" cy="824442"/>
            </a:xfrm>
            <a:prstGeom prst="rightArrow">
              <a:avLst/>
            </a:prstGeom>
            <a:solidFill>
              <a:srgbClr val="FF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>
                  <a:latin typeface="Bahnschrift"/>
                </a:rPr>
                <a:t>Biowaste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74963D-AE2F-0036-9D16-EA8F12F7362A}"/>
              </a:ext>
            </a:extLst>
          </p:cNvPr>
          <p:cNvGrpSpPr/>
          <p:nvPr/>
        </p:nvGrpSpPr>
        <p:grpSpPr>
          <a:xfrm>
            <a:off x="3873161" y="3499537"/>
            <a:ext cx="3912538" cy="1331041"/>
            <a:chOff x="3873161" y="3499537"/>
            <a:chExt cx="3912538" cy="1331041"/>
          </a:xfrm>
        </p:grpSpPr>
        <p:sp>
          <p:nvSpPr>
            <p:cNvPr id="6" name="Flecha derecha 33">
              <a:extLst>
                <a:ext uri="{FF2B5EF4-FFF2-40B4-BE49-F238E27FC236}">
                  <a16:creationId xmlns:a16="http://schemas.microsoft.com/office/drawing/2014/main" id="{BAC11F51-B3CE-B2F7-2149-96427B911C92}"/>
                </a:ext>
              </a:extLst>
            </p:cNvPr>
            <p:cNvSpPr/>
            <p:nvPr/>
          </p:nvSpPr>
          <p:spPr>
            <a:xfrm>
              <a:off x="3873161" y="3849272"/>
              <a:ext cx="2624865" cy="82444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dirty="0"/>
                <a:t>             Biomethane</a:t>
              </a:r>
            </a:p>
          </p:txBody>
        </p:sp>
        <p:pic>
          <p:nvPicPr>
            <p:cNvPr id="7" name="Picture 2" descr="Biogas-to-Biomethane Conversion Technologies | BioEnergy Consult">
              <a:extLst>
                <a:ext uri="{FF2B5EF4-FFF2-40B4-BE49-F238E27FC236}">
                  <a16:creationId xmlns:a16="http://schemas.microsoft.com/office/drawing/2014/main" id="{26C091B5-5495-6A1C-7402-3A8730408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4" r="10714"/>
            <a:stretch/>
          </p:blipFill>
          <p:spPr bwMode="auto">
            <a:xfrm>
              <a:off x="6454658" y="3499537"/>
              <a:ext cx="1331041" cy="133104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lecha doblada 27">
            <a:extLst>
              <a:ext uri="{FF2B5EF4-FFF2-40B4-BE49-F238E27FC236}">
                <a16:creationId xmlns:a16="http://schemas.microsoft.com/office/drawing/2014/main" id="{63C3B100-3C78-7B05-8B09-8A84C860A544}"/>
              </a:ext>
            </a:extLst>
          </p:cNvPr>
          <p:cNvSpPr/>
          <p:nvPr/>
        </p:nvSpPr>
        <p:spPr>
          <a:xfrm rot="5400000">
            <a:off x="2419856" y="2393829"/>
            <a:ext cx="1257645" cy="1898181"/>
          </a:xfrm>
          <a:prstGeom prst="bentArrow">
            <a:avLst>
              <a:gd name="adj1" fmla="val 45455"/>
              <a:gd name="adj2" fmla="val 42253"/>
              <a:gd name="adj3" fmla="val 25000"/>
              <a:gd name="adj4" fmla="val 43750"/>
            </a:avLst>
          </a:prstGeom>
          <a:solidFill>
            <a:srgbClr val="3B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What is a Biofactory? … a Circular Economy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AE62A-AD31-F561-4B72-FF7B8CDADCE9}"/>
              </a:ext>
            </a:extLst>
          </p:cNvPr>
          <p:cNvGrpSpPr/>
          <p:nvPr/>
        </p:nvGrpSpPr>
        <p:grpSpPr>
          <a:xfrm>
            <a:off x="3997771" y="2621044"/>
            <a:ext cx="4872212" cy="1713989"/>
            <a:chOff x="3997771" y="2621044"/>
            <a:chExt cx="4872212" cy="1713989"/>
          </a:xfrm>
        </p:grpSpPr>
        <p:sp>
          <p:nvSpPr>
            <p:cNvPr id="33" name="Arrow: Bent 32">
              <a:extLst>
                <a:ext uri="{FF2B5EF4-FFF2-40B4-BE49-F238E27FC236}">
                  <a16:creationId xmlns:a16="http://schemas.microsoft.com/office/drawing/2014/main" id="{88E2BE29-D70F-157A-7247-68A49B2D3B09}"/>
                </a:ext>
              </a:extLst>
            </p:cNvPr>
            <p:cNvSpPr/>
            <p:nvPr/>
          </p:nvSpPr>
          <p:spPr>
            <a:xfrm>
              <a:off x="3997771" y="2812841"/>
              <a:ext cx="3559842" cy="1522192"/>
            </a:xfrm>
            <a:prstGeom prst="bentArrow">
              <a:avLst>
                <a:gd name="adj1" fmla="val 25000"/>
                <a:gd name="adj2" fmla="val 24917"/>
                <a:gd name="adj3" fmla="val 25000"/>
                <a:gd name="adj4" fmla="val 197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Digitalization in the Water Industry">
              <a:extLst>
                <a:ext uri="{FF2B5EF4-FFF2-40B4-BE49-F238E27FC236}">
                  <a16:creationId xmlns:a16="http://schemas.microsoft.com/office/drawing/2014/main" id="{BF1E1427-D315-9494-662C-C40F4ADA84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7" r="16677"/>
            <a:stretch/>
          </p:blipFill>
          <p:spPr bwMode="auto">
            <a:xfrm>
              <a:off x="7537983" y="2621044"/>
              <a:ext cx="1332000" cy="1332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4300F47-826E-B333-1CA5-BCC9452F783B}"/>
              </a:ext>
            </a:extLst>
          </p:cNvPr>
          <p:cNvSpPr txBox="1"/>
          <p:nvPr/>
        </p:nvSpPr>
        <p:spPr>
          <a:xfrm>
            <a:off x="4593481" y="3008728"/>
            <a:ext cx="180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Treated Effluent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64D6AD-2110-C454-E52A-BE32E4B36E48}"/>
              </a:ext>
            </a:extLst>
          </p:cNvPr>
          <p:cNvGrpSpPr/>
          <p:nvPr/>
        </p:nvGrpSpPr>
        <p:grpSpPr>
          <a:xfrm>
            <a:off x="5718995" y="4357565"/>
            <a:ext cx="3143944" cy="1352550"/>
            <a:chOff x="5718995" y="4357565"/>
            <a:chExt cx="3143944" cy="1352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7379FD-B8C7-D2F6-634A-168011178E30}"/>
                </a:ext>
              </a:extLst>
            </p:cNvPr>
            <p:cNvGrpSpPr/>
            <p:nvPr/>
          </p:nvGrpSpPr>
          <p:grpSpPr>
            <a:xfrm>
              <a:off x="5718995" y="4357565"/>
              <a:ext cx="3143944" cy="1352550"/>
              <a:chOff x="5718995" y="4357565"/>
              <a:chExt cx="3143944" cy="1352550"/>
            </a:xfrm>
          </p:grpSpPr>
          <p:sp>
            <p:nvSpPr>
              <p:cNvPr id="25" name="Flecha derecha 33">
                <a:extLst>
                  <a:ext uri="{FF2B5EF4-FFF2-40B4-BE49-F238E27FC236}">
                    <a16:creationId xmlns:a16="http://schemas.microsoft.com/office/drawing/2014/main" id="{745B8AB6-0417-94A0-C76B-2B284D8E084F}"/>
                  </a:ext>
                </a:extLst>
              </p:cNvPr>
              <p:cNvSpPr/>
              <p:nvPr/>
            </p:nvSpPr>
            <p:spPr>
              <a:xfrm>
                <a:off x="5718995" y="4702290"/>
                <a:ext cx="1818988" cy="825187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s-C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NZ" dirty="0"/>
                  <a:t>Fertilizer</a:t>
                </a:r>
              </a:p>
            </p:txBody>
          </p:sp>
          <p:pic>
            <p:nvPicPr>
              <p:cNvPr id="21" name="Picture 21" descr="A picture containing close&#10;&#10;Description automatically generated">
                <a:extLst>
                  <a:ext uri="{FF2B5EF4-FFF2-40B4-BE49-F238E27FC236}">
                    <a16:creationId xmlns:a16="http://schemas.microsoft.com/office/drawing/2014/main" id="{8613726B-7A74-1FB4-BC71-355780003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0389" y="4357565"/>
                <a:ext cx="1352550" cy="1352550"/>
              </a:xfrm>
              <a:prstGeom prst="rect">
                <a:avLst/>
              </a:prstGeom>
            </p:spPr>
          </p:pic>
        </p:grpSp>
        <p:pic>
          <p:nvPicPr>
            <p:cNvPr id="13" name="Picture 2" descr="Biosolids - Land Application - Michigan Water Environment Association">
              <a:extLst>
                <a:ext uri="{FF2B5EF4-FFF2-40B4-BE49-F238E27FC236}">
                  <a16:creationId xmlns:a16="http://schemas.microsoft.com/office/drawing/2014/main" id="{44CA9D6B-FF02-CF29-A022-90A5518947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9" r="31289"/>
            <a:stretch/>
          </p:blipFill>
          <p:spPr bwMode="auto">
            <a:xfrm>
              <a:off x="7520204" y="4377195"/>
              <a:ext cx="1332920" cy="13329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4EFE41-EBD2-8A84-527A-3F85750E86CA}"/>
              </a:ext>
            </a:extLst>
          </p:cNvPr>
          <p:cNvGrpSpPr/>
          <p:nvPr/>
        </p:nvGrpSpPr>
        <p:grpSpPr>
          <a:xfrm>
            <a:off x="2099589" y="3117975"/>
            <a:ext cx="3866422" cy="2592916"/>
            <a:chOff x="2099589" y="3117975"/>
            <a:chExt cx="3866422" cy="2592916"/>
          </a:xfrm>
        </p:grpSpPr>
        <p:sp>
          <p:nvSpPr>
            <p:cNvPr id="20" name="Flecha doblada 27">
              <a:extLst>
                <a:ext uri="{FF2B5EF4-FFF2-40B4-BE49-F238E27FC236}">
                  <a16:creationId xmlns:a16="http://schemas.microsoft.com/office/drawing/2014/main" id="{9F2670C3-6474-2D32-A170-DF7198E667A5}"/>
                </a:ext>
              </a:extLst>
            </p:cNvPr>
            <p:cNvSpPr/>
            <p:nvPr/>
          </p:nvSpPr>
          <p:spPr>
            <a:xfrm rot="5400000">
              <a:off x="2557094" y="2810535"/>
              <a:ext cx="824441" cy="1439321"/>
            </a:xfrm>
            <a:prstGeom prst="bentArrow">
              <a:avLst/>
            </a:prstGeom>
            <a:solidFill>
              <a:srgbClr val="3B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Wastewater Energy Reduction at Water Treatment Plants -PredictEnergy®">
              <a:extLst>
                <a:ext uri="{FF2B5EF4-FFF2-40B4-BE49-F238E27FC236}">
                  <a16:creationId xmlns:a16="http://schemas.microsoft.com/office/drawing/2014/main" id="{CC8B0C72-4BAF-1921-96EE-E8E358A20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589" y="3971739"/>
              <a:ext cx="3866422" cy="17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41D222-4034-B617-03D7-B7BCF1A555BF}"/>
              </a:ext>
            </a:extLst>
          </p:cNvPr>
          <p:cNvGrpSpPr/>
          <p:nvPr/>
        </p:nvGrpSpPr>
        <p:grpSpPr>
          <a:xfrm>
            <a:off x="1228816" y="4676190"/>
            <a:ext cx="2843874" cy="1415272"/>
            <a:chOff x="1228816" y="4676190"/>
            <a:chExt cx="2843874" cy="1415272"/>
          </a:xfrm>
        </p:grpSpPr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86FE7CDF-F9B0-C4A8-778D-B8ECC2A3898D}"/>
                </a:ext>
              </a:extLst>
            </p:cNvPr>
            <p:cNvSpPr/>
            <p:nvPr/>
          </p:nvSpPr>
          <p:spPr>
            <a:xfrm>
              <a:off x="1228816" y="4738912"/>
              <a:ext cx="2843874" cy="1352550"/>
            </a:xfrm>
            <a:prstGeom prst="diamond">
              <a:avLst/>
            </a:prstGeom>
            <a:solidFill>
              <a:srgbClr val="5E5F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1" name="Cylinder 40">
              <a:extLst>
                <a:ext uri="{FF2B5EF4-FFF2-40B4-BE49-F238E27FC236}">
                  <a16:creationId xmlns:a16="http://schemas.microsoft.com/office/drawing/2014/main" id="{C275239D-9A34-F7E9-E0CF-CAC94390F4DD}"/>
                </a:ext>
              </a:extLst>
            </p:cNvPr>
            <p:cNvSpPr/>
            <p:nvPr/>
          </p:nvSpPr>
          <p:spPr>
            <a:xfrm>
              <a:off x="1871232" y="4676190"/>
              <a:ext cx="1559042" cy="989094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/>
                <a:t>New Technologies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8EC6DD-1A79-77D0-520C-9D2835D8114F}"/>
              </a:ext>
            </a:extLst>
          </p:cNvPr>
          <p:cNvGrpSpPr/>
          <p:nvPr/>
        </p:nvGrpSpPr>
        <p:grpSpPr>
          <a:xfrm>
            <a:off x="-127376" y="1835476"/>
            <a:ext cx="2838488" cy="3428308"/>
            <a:chOff x="-127376" y="1835476"/>
            <a:chExt cx="2838488" cy="342830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30B345A-B218-EAB8-2A19-6B4E670A56B2}"/>
                </a:ext>
              </a:extLst>
            </p:cNvPr>
            <p:cNvGrpSpPr/>
            <p:nvPr/>
          </p:nvGrpSpPr>
          <p:grpSpPr>
            <a:xfrm>
              <a:off x="-127376" y="2030194"/>
              <a:ext cx="2838488" cy="3233590"/>
              <a:chOff x="717176" y="2096442"/>
              <a:chExt cx="1748117" cy="2094557"/>
            </a:xfrm>
          </p:grpSpPr>
          <p:pic>
            <p:nvPicPr>
              <p:cNvPr id="50" name="Picture 10">
                <a:extLst>
                  <a:ext uri="{FF2B5EF4-FFF2-40B4-BE49-F238E27FC236}">
                    <a16:creationId xmlns:a16="http://schemas.microsoft.com/office/drawing/2014/main" id="{A9186725-FF0B-F283-1712-EC68BCE39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9530" y="2096442"/>
                <a:ext cx="640579" cy="6355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Graphic 11" descr="Earth globe: Americas with solid fill">
                <a:extLst>
                  <a:ext uri="{FF2B5EF4-FFF2-40B4-BE49-F238E27FC236}">
                    <a16:creationId xmlns:a16="http://schemas.microsoft.com/office/drawing/2014/main" id="{2FDA4C3A-FCE6-1A7C-1CA0-65C3FBA92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17176" y="2442882"/>
                <a:ext cx="1748117" cy="1748117"/>
              </a:xfrm>
              <a:prstGeom prst="rect">
                <a:avLst/>
              </a:prstGeom>
            </p:spPr>
          </p:pic>
        </p:grpSp>
        <p:pic>
          <p:nvPicPr>
            <p:cNvPr id="49" name="Graphic 48" descr="Production outline">
              <a:extLst>
                <a:ext uri="{FF2B5EF4-FFF2-40B4-BE49-F238E27FC236}">
                  <a16:creationId xmlns:a16="http://schemas.microsoft.com/office/drawing/2014/main" id="{2A089D69-BD35-790E-D350-9439534BA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736286">
              <a:off x="234491" y="1835476"/>
              <a:ext cx="1331335" cy="1331335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31B2BB7-BF18-475F-2F5B-B285C90FA35D}"/>
              </a:ext>
            </a:extLst>
          </p:cNvPr>
          <p:cNvSpPr txBox="1"/>
          <p:nvPr/>
        </p:nvSpPr>
        <p:spPr>
          <a:xfrm>
            <a:off x="223897" y="6268877"/>
            <a:ext cx="723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Which technologies and treatment configurations are appropriate … </a:t>
            </a:r>
            <a:r>
              <a:rPr lang="en-NZ" sz="1400" dirty="0"/>
              <a:t>?</a:t>
            </a:r>
            <a:endParaRPr lang="en-NZ" dirty="0"/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C3AFE2EA-A72C-9468-656B-A45564FADB57}"/>
              </a:ext>
            </a:extLst>
          </p:cNvPr>
          <p:cNvGrpSpPr/>
          <p:nvPr/>
        </p:nvGrpSpPr>
        <p:grpSpPr>
          <a:xfrm>
            <a:off x="2426659" y="1114964"/>
            <a:ext cx="9057060" cy="4595151"/>
            <a:chOff x="2426659" y="1114964"/>
            <a:chExt cx="9057060" cy="4595151"/>
          </a:xfrm>
        </p:grpSpPr>
        <p:cxnSp>
          <p:nvCxnSpPr>
            <p:cNvPr id="1037" name="Connector: Elbow 1036">
              <a:extLst>
                <a:ext uri="{FF2B5EF4-FFF2-40B4-BE49-F238E27FC236}">
                  <a16:creationId xmlns:a16="http://schemas.microsoft.com/office/drawing/2014/main" id="{CD8A123F-CBDD-E7CA-3B15-713BEF7B324C}"/>
                </a:ext>
              </a:extLst>
            </p:cNvPr>
            <p:cNvCxnSpPr>
              <a:cxnSpLocks/>
              <a:stCxn id="1026" idx="6"/>
              <a:endCxn id="32" idx="1"/>
            </p:cNvCxnSpPr>
            <p:nvPr/>
          </p:nvCxnSpPr>
          <p:spPr>
            <a:xfrm flipV="1">
              <a:off x="8869983" y="1868004"/>
              <a:ext cx="971650" cy="1419040"/>
            </a:xfrm>
            <a:prstGeom prst="bentConnector3">
              <a:avLst>
                <a:gd name="adj1" fmla="val 5256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3A31AF38-8696-5EB7-0FEA-381916DA464F}"/>
                </a:ext>
              </a:extLst>
            </p:cNvPr>
            <p:cNvGrpSpPr/>
            <p:nvPr/>
          </p:nvGrpSpPr>
          <p:grpSpPr>
            <a:xfrm>
              <a:off x="2426659" y="1114964"/>
              <a:ext cx="9057060" cy="4595151"/>
              <a:chOff x="2426659" y="1114964"/>
              <a:chExt cx="9057060" cy="4595151"/>
            </a:xfrm>
          </p:grpSpPr>
          <p:pic>
            <p:nvPicPr>
              <p:cNvPr id="32" name="Graphic 31" descr="Home outline">
                <a:extLst>
                  <a:ext uri="{FF2B5EF4-FFF2-40B4-BE49-F238E27FC236}">
                    <a16:creationId xmlns:a16="http://schemas.microsoft.com/office/drawing/2014/main" id="{791ECA4D-0F78-D7BF-51ED-DD90B61C2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841633" y="1114964"/>
                <a:ext cx="1506080" cy="1506080"/>
              </a:xfrm>
              <a:prstGeom prst="rect">
                <a:avLst/>
              </a:prstGeom>
            </p:spPr>
          </p:pic>
          <p:pic>
            <p:nvPicPr>
              <p:cNvPr id="40" name="Graphic 39" descr="Production outline">
                <a:extLst>
                  <a:ext uri="{FF2B5EF4-FFF2-40B4-BE49-F238E27FC236}">
                    <a16:creationId xmlns:a16="http://schemas.microsoft.com/office/drawing/2014/main" id="{DE508080-2713-B5BD-C4D4-9FC17F578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865413" y="2645726"/>
                <a:ext cx="1618306" cy="1618306"/>
              </a:xfrm>
              <a:prstGeom prst="rect">
                <a:avLst/>
              </a:prstGeom>
            </p:spPr>
          </p:pic>
          <p:pic>
            <p:nvPicPr>
              <p:cNvPr id="46" name="Graphic 45" descr="Crops outline">
                <a:extLst>
                  <a:ext uri="{FF2B5EF4-FFF2-40B4-BE49-F238E27FC236}">
                    <a16:creationId xmlns:a16="http://schemas.microsoft.com/office/drawing/2014/main" id="{74B53543-1AA6-0F08-A019-343A67F89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994870" y="4350722"/>
                <a:ext cx="1359393" cy="1359393"/>
              </a:xfrm>
              <a:prstGeom prst="rect">
                <a:avLst/>
              </a:prstGeom>
            </p:spPr>
          </p:pic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FB40AC8-D7DE-B17F-98A9-D666FBE37505}"/>
                  </a:ext>
                </a:extLst>
              </p:cNvPr>
              <p:cNvCxnSpPr>
                <a:cxnSpLocks/>
                <a:stCxn id="13" idx="6"/>
                <a:endCxn id="46" idx="1"/>
              </p:cNvCxnSpPr>
              <p:nvPr/>
            </p:nvCxnSpPr>
            <p:spPr>
              <a:xfrm flipV="1">
                <a:off x="8853124" y="5030419"/>
                <a:ext cx="1141746" cy="13236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Connector: Elbow 1028">
                <a:extLst>
                  <a:ext uri="{FF2B5EF4-FFF2-40B4-BE49-F238E27FC236}">
                    <a16:creationId xmlns:a16="http://schemas.microsoft.com/office/drawing/2014/main" id="{12726E57-E308-C36B-D495-38D866EBF98D}"/>
                  </a:ext>
                </a:extLst>
              </p:cNvPr>
              <p:cNvCxnSpPr>
                <a:cxnSpLocks/>
                <a:stCxn id="7" idx="6"/>
                <a:endCxn id="32" idx="1"/>
              </p:cNvCxnSpPr>
              <p:nvPr/>
            </p:nvCxnSpPr>
            <p:spPr>
              <a:xfrm flipV="1">
                <a:off x="7785699" y="1868004"/>
                <a:ext cx="2055934" cy="2297054"/>
              </a:xfrm>
              <a:prstGeom prst="bentConnector3">
                <a:avLst>
                  <a:gd name="adj1" fmla="val 7709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Connector: Elbow 1032">
                <a:extLst>
                  <a:ext uri="{FF2B5EF4-FFF2-40B4-BE49-F238E27FC236}">
                    <a16:creationId xmlns:a16="http://schemas.microsoft.com/office/drawing/2014/main" id="{1FBC5897-F9EE-4BEA-1F9B-024D856017C5}"/>
                  </a:ext>
                </a:extLst>
              </p:cNvPr>
              <p:cNvCxnSpPr>
                <a:cxnSpLocks/>
                <a:stCxn id="1026" idx="6"/>
                <a:endCxn id="40" idx="1"/>
              </p:cNvCxnSpPr>
              <p:nvPr/>
            </p:nvCxnSpPr>
            <p:spPr>
              <a:xfrm>
                <a:off x="8869983" y="3287044"/>
                <a:ext cx="995430" cy="167835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Connector: Curved 1046">
                <a:extLst>
                  <a:ext uri="{FF2B5EF4-FFF2-40B4-BE49-F238E27FC236}">
                    <a16:creationId xmlns:a16="http://schemas.microsoft.com/office/drawing/2014/main" id="{63F57A77-6E46-6FE9-46A2-726B8D927D7F}"/>
                  </a:ext>
                </a:extLst>
              </p:cNvPr>
              <p:cNvCxnSpPr>
                <a:cxnSpLocks/>
                <a:stCxn id="32" idx="1"/>
                <a:endCxn id="50" idx="3"/>
              </p:cNvCxnSpPr>
              <p:nvPr/>
            </p:nvCxnSpPr>
            <p:spPr>
              <a:xfrm rot="10800000" flipV="1">
                <a:off x="2426659" y="1868003"/>
                <a:ext cx="7414974" cy="652801"/>
              </a:xfrm>
              <a:prstGeom prst="curvedConnector3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Connector: Curved 1047">
                <a:extLst>
                  <a:ext uri="{FF2B5EF4-FFF2-40B4-BE49-F238E27FC236}">
                    <a16:creationId xmlns:a16="http://schemas.microsoft.com/office/drawing/2014/main" id="{FB28A054-0B57-4F57-0774-24463A2865E3}"/>
                  </a:ext>
                </a:extLst>
              </p:cNvPr>
              <p:cNvCxnSpPr>
                <a:cxnSpLocks/>
                <a:stCxn id="46" idx="3"/>
                <a:endCxn id="32" idx="3"/>
              </p:cNvCxnSpPr>
              <p:nvPr/>
            </p:nvCxnSpPr>
            <p:spPr>
              <a:xfrm flipH="1" flipV="1">
                <a:off x="11347713" y="1868004"/>
                <a:ext cx="6550" cy="3162415"/>
              </a:xfrm>
              <a:prstGeom prst="curvedConnector3">
                <a:avLst>
                  <a:gd name="adj1" fmla="val -8312718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Connector: Curved 1053">
                <a:extLst>
                  <a:ext uri="{FF2B5EF4-FFF2-40B4-BE49-F238E27FC236}">
                    <a16:creationId xmlns:a16="http://schemas.microsoft.com/office/drawing/2014/main" id="{89490924-3F10-7DB0-4CFB-77E68124E23D}"/>
                  </a:ext>
                </a:extLst>
              </p:cNvPr>
              <p:cNvCxnSpPr>
                <a:cxnSpLocks/>
                <a:stCxn id="46" idx="3"/>
                <a:endCxn id="40" idx="3"/>
              </p:cNvCxnSpPr>
              <p:nvPr/>
            </p:nvCxnSpPr>
            <p:spPr>
              <a:xfrm flipV="1">
                <a:off x="11354263" y="3454879"/>
                <a:ext cx="129456" cy="1575540"/>
              </a:xfrm>
              <a:prstGeom prst="curvedConnector3">
                <a:avLst>
                  <a:gd name="adj1" fmla="val 276585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83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How is sustainability measured?</a:t>
            </a:r>
          </a:p>
        </p:txBody>
      </p:sp>
      <p:pic>
        <p:nvPicPr>
          <p:cNvPr id="11" name="Picture 10" descr="Wastewater Energy Reduction at Water Treatment Plants -PredictEnergy®">
            <a:extLst>
              <a:ext uri="{FF2B5EF4-FFF2-40B4-BE49-F238E27FC236}">
                <a16:creationId xmlns:a16="http://schemas.microsoft.com/office/drawing/2014/main" id="{8CA754DE-27BE-BA43-EDB3-577D9CFF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739" y="3517748"/>
            <a:ext cx="2223546" cy="1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8E50261-F3F3-0D5D-5453-EEA6DAFC2A84}"/>
              </a:ext>
            </a:extLst>
          </p:cNvPr>
          <p:cNvGrpSpPr/>
          <p:nvPr/>
        </p:nvGrpSpPr>
        <p:grpSpPr>
          <a:xfrm>
            <a:off x="372035" y="2043952"/>
            <a:ext cx="3657600" cy="3657600"/>
            <a:chOff x="174811" y="1344705"/>
            <a:chExt cx="3657600" cy="365760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D07E678-AE13-9F67-BCBC-6CCFC43C9167}"/>
                </a:ext>
              </a:extLst>
            </p:cNvPr>
            <p:cNvSpPr/>
            <p:nvPr/>
          </p:nvSpPr>
          <p:spPr>
            <a:xfrm>
              <a:off x="174811" y="1344705"/>
              <a:ext cx="3657600" cy="3657600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85A24-4E5E-69FA-886E-E512E8164E69}"/>
                </a:ext>
              </a:extLst>
            </p:cNvPr>
            <p:cNvSpPr txBox="1"/>
            <p:nvPr/>
          </p:nvSpPr>
          <p:spPr>
            <a:xfrm>
              <a:off x="1219199" y="1497105"/>
              <a:ext cx="15167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Environment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02351FE-BD06-3617-BCB9-10F1C245C2A8}"/>
                </a:ext>
              </a:extLst>
            </p:cNvPr>
            <p:cNvSpPr/>
            <p:nvPr/>
          </p:nvSpPr>
          <p:spPr>
            <a:xfrm>
              <a:off x="605117" y="1837764"/>
              <a:ext cx="2734236" cy="27432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EADC7-0E25-D2D1-7579-C911B6ED0D66}"/>
                </a:ext>
              </a:extLst>
            </p:cNvPr>
            <p:cNvSpPr txBox="1"/>
            <p:nvPr/>
          </p:nvSpPr>
          <p:spPr>
            <a:xfrm>
              <a:off x="1219199" y="1927411"/>
              <a:ext cx="15167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Society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D9447C-F2AC-CDB1-9D52-54BC5946D191}"/>
              </a:ext>
            </a:extLst>
          </p:cNvPr>
          <p:cNvGrpSpPr/>
          <p:nvPr/>
        </p:nvGrpSpPr>
        <p:grpSpPr>
          <a:xfrm>
            <a:off x="2169458" y="2043952"/>
            <a:ext cx="9788861" cy="3657600"/>
            <a:chOff x="2169458" y="2043952"/>
            <a:chExt cx="9788861" cy="3657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D0523B-9A08-DFDF-4373-69D44A084537}"/>
                </a:ext>
              </a:extLst>
            </p:cNvPr>
            <p:cNvSpPr/>
            <p:nvPr/>
          </p:nvSpPr>
          <p:spPr>
            <a:xfrm>
              <a:off x="2169458" y="2043952"/>
              <a:ext cx="9788861" cy="3657600"/>
            </a:xfrm>
            <a:prstGeom prst="rect">
              <a:avLst/>
            </a:prstGeom>
            <a:noFill/>
            <a:ln w="38100">
              <a:solidFill>
                <a:srgbClr val="338F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99E1F2-63ED-CCC1-CDA0-399439EC7925}"/>
                </a:ext>
              </a:extLst>
            </p:cNvPr>
            <p:cNvSpPr txBox="1"/>
            <p:nvPr/>
          </p:nvSpPr>
          <p:spPr>
            <a:xfrm>
              <a:off x="3975013" y="2115759"/>
              <a:ext cx="4548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338F8C"/>
                  </a:solidFill>
                </a:rPr>
                <a:t>Life Cycle Assessment (LCA) ISO 14040/44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79ACCA-317A-9EB0-4563-EE668F7FB712}"/>
              </a:ext>
            </a:extLst>
          </p:cNvPr>
          <p:cNvGrpSpPr/>
          <p:nvPr/>
        </p:nvGrpSpPr>
        <p:grpSpPr>
          <a:xfrm>
            <a:off x="2321860" y="3083857"/>
            <a:ext cx="5168698" cy="1649507"/>
            <a:chOff x="2321860" y="3083857"/>
            <a:chExt cx="5168698" cy="16495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5CB266-EC8B-B610-26FC-37297F3CCAC1}"/>
                </a:ext>
              </a:extLst>
            </p:cNvPr>
            <p:cNvSpPr/>
            <p:nvPr/>
          </p:nvSpPr>
          <p:spPr>
            <a:xfrm>
              <a:off x="2321860" y="3083857"/>
              <a:ext cx="5168698" cy="1649507"/>
            </a:xfrm>
            <a:prstGeom prst="rect">
              <a:avLst/>
            </a:prstGeom>
            <a:noFill/>
            <a:ln w="381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33DC66-7909-DC2C-8636-B6956BE908B6}"/>
                </a:ext>
              </a:extLst>
            </p:cNvPr>
            <p:cNvSpPr txBox="1"/>
            <p:nvPr/>
          </p:nvSpPr>
          <p:spPr>
            <a:xfrm>
              <a:off x="3973577" y="3155443"/>
              <a:ext cx="301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rgbClr val="A6A6A6"/>
                  </a:solidFill>
                </a:rPr>
                <a:t>Life Cycle Costing (LCC)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ECF17C-3A4A-A68F-F2CA-D810D8E96C84}"/>
              </a:ext>
            </a:extLst>
          </p:cNvPr>
          <p:cNvGrpSpPr/>
          <p:nvPr/>
        </p:nvGrpSpPr>
        <p:grpSpPr>
          <a:xfrm>
            <a:off x="2169460" y="2537011"/>
            <a:ext cx="8081980" cy="2743200"/>
            <a:chOff x="2169460" y="2537011"/>
            <a:chExt cx="8081980" cy="2743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7BDC5E-2213-5B8E-9204-0E3E33421C44}"/>
                </a:ext>
              </a:extLst>
            </p:cNvPr>
            <p:cNvSpPr/>
            <p:nvPr/>
          </p:nvSpPr>
          <p:spPr>
            <a:xfrm>
              <a:off x="2169460" y="2537011"/>
              <a:ext cx="8081980" cy="2743200"/>
            </a:xfrm>
            <a:prstGeom prst="rect">
              <a:avLst/>
            </a:prstGeom>
            <a:noFill/>
            <a:ln w="38100">
              <a:solidFill>
                <a:srgbClr val="2A8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A75A4C-0B08-1024-529C-1E934532B42A}"/>
                </a:ext>
              </a:extLst>
            </p:cNvPr>
            <p:cNvSpPr txBox="1"/>
            <p:nvPr/>
          </p:nvSpPr>
          <p:spPr>
            <a:xfrm>
              <a:off x="3946062" y="2608152"/>
              <a:ext cx="5199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2A88B5"/>
                  </a:solidFill>
                </a:rPr>
                <a:t>Social Life Cycle Assessment (SLCA) UNEP SETAC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C8396E-8BFB-5E93-74FB-16B0A2F34302}"/>
              </a:ext>
            </a:extLst>
          </p:cNvPr>
          <p:cNvSpPr txBox="1"/>
          <p:nvPr/>
        </p:nvSpPr>
        <p:spPr>
          <a:xfrm>
            <a:off x="10134300" y="2725666"/>
            <a:ext cx="1824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>
                <a:solidFill>
                  <a:srgbClr val="338F8C"/>
                </a:solidFill>
              </a:rPr>
              <a:t>Climate Change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Radiation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Ozone Depletion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Eutrophication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Acidification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Fossil Scarcity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Water Scarcity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Mineral Scarcity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Ecotoxicity</a:t>
            </a:r>
          </a:p>
          <a:p>
            <a:pPr algn="ctr"/>
            <a:r>
              <a:rPr lang="en-NZ" sz="1600" dirty="0">
                <a:solidFill>
                  <a:srgbClr val="338F8C"/>
                </a:solidFill>
              </a:rPr>
              <a:t>Human Toxicity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3E68B-3A49-AF34-6428-66E4882233CD}"/>
              </a:ext>
            </a:extLst>
          </p:cNvPr>
          <p:cNvSpPr txBox="1"/>
          <p:nvPr/>
        </p:nvSpPr>
        <p:spPr>
          <a:xfrm>
            <a:off x="7490558" y="3256034"/>
            <a:ext cx="277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>
                <a:solidFill>
                  <a:srgbClr val="2A88B5"/>
                </a:solidFill>
              </a:rPr>
              <a:t>Working Conditions</a:t>
            </a:r>
          </a:p>
          <a:p>
            <a:pPr algn="ctr"/>
            <a:r>
              <a:rPr lang="en-NZ" sz="1600" dirty="0">
                <a:solidFill>
                  <a:srgbClr val="2A88B5"/>
                </a:solidFill>
              </a:rPr>
              <a:t>Governance</a:t>
            </a:r>
          </a:p>
          <a:p>
            <a:pPr algn="ctr"/>
            <a:r>
              <a:rPr lang="en-NZ" sz="1600" dirty="0">
                <a:solidFill>
                  <a:srgbClr val="2A88B5"/>
                </a:solidFill>
              </a:rPr>
              <a:t>Socio-cultural Responsibility</a:t>
            </a:r>
          </a:p>
          <a:p>
            <a:pPr algn="ctr"/>
            <a:r>
              <a:rPr lang="en-NZ" sz="1600" dirty="0">
                <a:solidFill>
                  <a:srgbClr val="2A88B5"/>
                </a:solidFill>
              </a:rPr>
              <a:t>Environmental Responsibility </a:t>
            </a:r>
          </a:p>
          <a:p>
            <a:pPr algn="ctr"/>
            <a:r>
              <a:rPr lang="en-NZ" sz="1600" dirty="0">
                <a:solidFill>
                  <a:srgbClr val="2A88B5"/>
                </a:solidFill>
              </a:rPr>
              <a:t>Service Quality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DBE008-7F46-BD70-FC3B-817E07D94E4C}"/>
              </a:ext>
            </a:extLst>
          </p:cNvPr>
          <p:cNvSpPr txBox="1"/>
          <p:nvPr/>
        </p:nvSpPr>
        <p:spPr>
          <a:xfrm>
            <a:off x="6121226" y="3470543"/>
            <a:ext cx="1369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err="1">
                <a:solidFill>
                  <a:srgbClr val="A6A6A6"/>
                </a:solidFill>
              </a:rPr>
              <a:t>CapEx</a:t>
            </a:r>
            <a:endParaRPr lang="en-NZ" sz="1600" dirty="0">
              <a:solidFill>
                <a:srgbClr val="A6A6A6"/>
              </a:solidFill>
            </a:endParaRPr>
          </a:p>
          <a:p>
            <a:pPr algn="ctr"/>
            <a:r>
              <a:rPr lang="en-NZ" sz="1600" dirty="0" err="1">
                <a:solidFill>
                  <a:srgbClr val="A6A6A6"/>
                </a:solidFill>
              </a:rPr>
              <a:t>OpEx</a:t>
            </a:r>
            <a:endParaRPr lang="en-NZ" sz="1600" dirty="0">
              <a:solidFill>
                <a:srgbClr val="A6A6A6"/>
              </a:solidFill>
            </a:endParaRPr>
          </a:p>
          <a:p>
            <a:pPr algn="ctr"/>
            <a:r>
              <a:rPr lang="en-NZ" sz="1600" dirty="0">
                <a:solidFill>
                  <a:srgbClr val="A6A6A6"/>
                </a:solidFill>
              </a:rPr>
              <a:t>Maintenance</a:t>
            </a:r>
          </a:p>
          <a:p>
            <a:pPr algn="ctr"/>
            <a:r>
              <a:rPr lang="en-NZ" sz="1600" dirty="0">
                <a:solidFill>
                  <a:srgbClr val="A6A6A6"/>
                </a:solidFill>
              </a:rPr>
              <a:t>NPV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270C93-1B4E-500F-78F4-1BA566239FF1}"/>
                  </a:ext>
                </a:extLst>
              </p:cNvPr>
              <p:cNvSpPr txBox="1"/>
              <p:nvPr/>
            </p:nvSpPr>
            <p:spPr>
              <a:xfrm>
                <a:off x="193745" y="5966495"/>
                <a:ext cx="7671779" cy="670761"/>
              </a:xfrm>
              <a:prstGeom prst="rect">
                <a:avLst/>
              </a:prstGeom>
              <a:noFill/>
              <a:ln>
                <a:solidFill>
                  <a:srgbClr val="0067A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NZ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𝑳𝑪𝑨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𝑺𝑳𝑪𝑨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𝑳𝑪𝑪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𝑳𝒊𝒇𝒆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𝑪𝒚𝒄𝒍𝒆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𝑺𝒖𝒔𝒕𝒂𝒊𝒏𝒂𝒃𝒊𝒍𝒊𝒕𝒚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𝑨𝒔𝒔𝒆𝒔𝒔𝒎𝒆𝒏𝒕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𝑳𝑪𝑺𝑨</m:t>
                          </m:r>
                          <m:r>
                            <a:rPr lang="es-CL" b="1" i="1" smtClean="0">
                              <a:solidFill>
                                <a:srgbClr val="0067A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NZ" b="1" dirty="0">
                  <a:solidFill>
                    <a:srgbClr val="0067A3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270C93-1B4E-500F-78F4-1BA566239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5" y="5966495"/>
                <a:ext cx="7671779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7A3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BAFEF92-BB32-97AE-36E3-1642C9A06BED}"/>
              </a:ext>
            </a:extLst>
          </p:cNvPr>
          <p:cNvSpPr/>
          <p:nvPr/>
        </p:nvSpPr>
        <p:spPr>
          <a:xfrm>
            <a:off x="1349189" y="3083858"/>
            <a:ext cx="1649506" cy="1649506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25129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Life Cycle Sustainability Assessment</a:t>
            </a:r>
          </a:p>
        </p:txBody>
      </p:sp>
      <p:pic>
        <p:nvPicPr>
          <p:cNvPr id="11" name="Picture 10" descr="Wastewater Energy Reduction at Water Treatment Plants -PredictEnergy®">
            <a:extLst>
              <a:ext uri="{FF2B5EF4-FFF2-40B4-BE49-F238E27FC236}">
                <a16:creationId xmlns:a16="http://schemas.microsoft.com/office/drawing/2014/main" id="{8CA754DE-27BE-BA43-EDB3-577D9CFF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20" y="4262729"/>
            <a:ext cx="3866422" cy="17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CB900-DF01-6CB0-4D2B-260705498842}"/>
              </a:ext>
            </a:extLst>
          </p:cNvPr>
          <p:cNvSpPr/>
          <p:nvPr/>
        </p:nvSpPr>
        <p:spPr>
          <a:xfrm>
            <a:off x="898358" y="1485504"/>
            <a:ext cx="3185962" cy="1562496"/>
          </a:xfrm>
          <a:prstGeom prst="rect">
            <a:avLst/>
          </a:prstGeom>
          <a:noFill/>
          <a:ln w="28575">
            <a:solidFill>
              <a:srgbClr val="006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0067A3"/>
                </a:solidFill>
              </a:rPr>
              <a:t>Goal and Scope</a:t>
            </a:r>
          </a:p>
          <a:p>
            <a:pPr algn="ctr"/>
            <a:r>
              <a:rPr lang="en-US" dirty="0">
                <a:solidFill>
                  <a:srgbClr val="0067A3"/>
                </a:solidFill>
              </a:rPr>
              <a:t>Setting objectives</a:t>
            </a:r>
          </a:p>
          <a:p>
            <a:pPr algn="ctr"/>
            <a:r>
              <a:rPr lang="en-US" dirty="0">
                <a:solidFill>
                  <a:srgbClr val="0067A3"/>
                </a:solidFill>
              </a:rPr>
              <a:t>Geography and Life Cycle </a:t>
            </a:r>
          </a:p>
          <a:p>
            <a:pPr algn="ctr"/>
            <a:r>
              <a:rPr lang="en-US" dirty="0">
                <a:solidFill>
                  <a:srgbClr val="0067A3"/>
                </a:solidFill>
              </a:rPr>
              <a:t>Functional Unit </a:t>
            </a:r>
          </a:p>
          <a:p>
            <a:pPr algn="ctr"/>
            <a:r>
              <a:rPr lang="en-US" dirty="0">
                <a:solidFill>
                  <a:srgbClr val="0067A3"/>
                </a:solidFill>
              </a:rPr>
              <a:t>Setting system boundaries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5F005E-1C9E-5AEB-B070-6E8D01BF440D}"/>
              </a:ext>
            </a:extLst>
          </p:cNvPr>
          <p:cNvSpPr/>
          <p:nvPr/>
        </p:nvSpPr>
        <p:spPr>
          <a:xfrm>
            <a:off x="898356" y="3299966"/>
            <a:ext cx="3185962" cy="18205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Data Inventories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Material Flow Analysis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Energy Balance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Inventory Parameters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Calculated Parameters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Expert Interviews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A0B83-EB6E-7F4D-3151-38ACCA084C8F}"/>
              </a:ext>
            </a:extLst>
          </p:cNvPr>
          <p:cNvSpPr/>
          <p:nvPr/>
        </p:nvSpPr>
        <p:spPr>
          <a:xfrm>
            <a:off x="898356" y="5372497"/>
            <a:ext cx="3185962" cy="908249"/>
          </a:xfrm>
          <a:prstGeom prst="rect">
            <a:avLst/>
          </a:prstGeom>
          <a:noFill/>
          <a:ln w="28575">
            <a:solidFill>
              <a:srgbClr val="6DB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dirty="0">
                <a:solidFill>
                  <a:srgbClr val="6DBA45"/>
                </a:solidFill>
              </a:rPr>
              <a:t>Impact Characterization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2526AC-7349-C827-1217-DC815EA3780D}"/>
              </a:ext>
            </a:extLst>
          </p:cNvPr>
          <p:cNvSpPr/>
          <p:nvPr/>
        </p:nvSpPr>
        <p:spPr>
          <a:xfrm>
            <a:off x="4622800" y="1485504"/>
            <a:ext cx="2245894" cy="4794309"/>
          </a:xfrm>
          <a:prstGeom prst="rect">
            <a:avLst/>
          </a:prstGeom>
          <a:noFill/>
          <a:ln w="28575">
            <a:solidFill>
              <a:srgbClr val="2FB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Interpretation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 benefits/ issues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Uncertainty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 Making?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Analytical Hierarchy Process – Trade-offs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26099-E513-C55B-7A1F-B0BBA3C23B75}"/>
              </a:ext>
            </a:extLst>
          </p:cNvPr>
          <p:cNvSpPr txBox="1"/>
          <p:nvPr/>
        </p:nvSpPr>
        <p:spPr>
          <a:xfrm>
            <a:off x="7569200" y="2653635"/>
            <a:ext cx="37244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Present a case study of two Biofactories from South America</a:t>
            </a:r>
          </a:p>
          <a:p>
            <a:endParaRPr lang="en-NZ" dirty="0"/>
          </a:p>
          <a:p>
            <a:r>
              <a:rPr lang="en-NZ" sz="2400" b="1" dirty="0"/>
              <a:t>LCA</a:t>
            </a:r>
          </a:p>
          <a:p>
            <a:r>
              <a:rPr lang="en-NZ" dirty="0"/>
              <a:t>LCC</a:t>
            </a:r>
          </a:p>
          <a:p>
            <a:r>
              <a:rPr lang="en-NZ" dirty="0"/>
              <a:t>SLCA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96375-0743-EAB0-857F-C1CEB2CB4564}"/>
              </a:ext>
            </a:extLst>
          </p:cNvPr>
          <p:cNvSpPr txBox="1"/>
          <p:nvPr/>
        </p:nvSpPr>
        <p:spPr>
          <a:xfrm>
            <a:off x="7569201" y="1805087"/>
            <a:ext cx="372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Develop an LCSA methodology for  decision making applications</a:t>
            </a:r>
          </a:p>
        </p:txBody>
      </p:sp>
      <p:pic>
        <p:nvPicPr>
          <p:cNvPr id="5" name="Picture 2" descr="SimaPro | Metsims Sustainability Consulting">
            <a:extLst>
              <a:ext uri="{FF2B5EF4-FFF2-40B4-BE49-F238E27FC236}">
                <a16:creationId xmlns:a16="http://schemas.microsoft.com/office/drawing/2014/main" id="{B5DB7CD6-4526-CF76-B3B9-1D2372B4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5" y="5663241"/>
            <a:ext cx="1619228" cy="6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invent | High-quality LCI database integrated in SimaPro">
            <a:extLst>
              <a:ext uri="{FF2B5EF4-FFF2-40B4-BE49-F238E27FC236}">
                <a16:creationId xmlns:a16="http://schemas.microsoft.com/office/drawing/2014/main" id="{20CBD44B-FB2A-0CCD-9A39-AB9AFC3E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50" y="5407091"/>
            <a:ext cx="1189581" cy="11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2FF5E3-A7CA-704F-48F7-30DE89FC9BB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2491337" y="3048000"/>
            <a:ext cx="2" cy="25196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68BE5F-9913-3014-8DBB-6AD1E4AF9DC0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2491337" y="5120529"/>
            <a:ext cx="0" cy="25196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1D1272-D799-B364-65ED-48B2EA38D1F5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4084320" y="2266752"/>
            <a:ext cx="53847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0DECED-F4C8-A5CD-9D15-93D844307E48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4084318" y="4210248"/>
            <a:ext cx="53848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D9F3A7-59E1-2CB4-810B-0BC5140631F5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4084318" y="5826622"/>
            <a:ext cx="5384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0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FDDB-ECBF-25CD-BF5D-68D8BA18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Goal and Scope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B84-410E-BCD9-7F20-7197AB0F3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63963"/>
            <a:ext cx="7868920" cy="910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/>
              <a:t>What are the possible sustainability benefits (or consequences) of a transition to a circular economy?</a:t>
            </a:r>
          </a:p>
        </p:txBody>
      </p:sp>
    </p:spTree>
    <p:extLst>
      <p:ext uri="{BB962C8B-B14F-4D97-AF65-F5344CB8AC3E}">
        <p14:creationId xmlns:p14="http://schemas.microsoft.com/office/powerpoint/2010/main" val="5751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Setting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1C78-8854-3B70-DCD1-49500E7B5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8" y="1561171"/>
            <a:ext cx="6041072" cy="45287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Application: Resource recovery and advanced treatment of wastewater for building a circular economy</a:t>
            </a:r>
          </a:p>
          <a:p>
            <a:r>
              <a:rPr lang="en-US" dirty="0">
                <a:solidFill>
                  <a:schemeClr val="accent4"/>
                </a:solidFill>
              </a:rPr>
              <a:t>Reason: Determine the most sustainable treatment technology configuration</a:t>
            </a:r>
          </a:p>
          <a:p>
            <a:r>
              <a:rPr lang="en-US" dirty="0">
                <a:solidFill>
                  <a:schemeClr val="accent4"/>
                </a:solidFill>
              </a:rPr>
              <a:t>Audience: Sanitation industries and LCA academics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are the sustainability benefits/impacts of transition scenarios for creating a circular economy in wastewater treatment plants? 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When comparing two </a:t>
            </a:r>
            <a:r>
              <a:rPr lang="en-US" b="1" i="1" dirty="0"/>
              <a:t>Biofactories</a:t>
            </a:r>
            <a:r>
              <a:rPr lang="en-US" b="1" dirty="0"/>
              <a:t> in the same region, which plant has better sustainability performance? </a:t>
            </a:r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139F0-C334-E072-5D45-C2816325E404}"/>
              </a:ext>
            </a:extLst>
          </p:cNvPr>
          <p:cNvSpPr/>
          <p:nvPr/>
        </p:nvSpPr>
        <p:spPr>
          <a:xfrm>
            <a:off x="9072880" y="13381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Water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4383F-3E06-A906-442E-152E9515FF6F}"/>
              </a:ext>
            </a:extLst>
          </p:cNvPr>
          <p:cNvSpPr/>
          <p:nvPr/>
        </p:nvSpPr>
        <p:spPr>
          <a:xfrm>
            <a:off x="9072880" y="26787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Sludge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E2E28-6CD2-3551-9E51-21915D7F9A14}"/>
              </a:ext>
            </a:extLst>
          </p:cNvPr>
          <p:cNvSpPr/>
          <p:nvPr/>
        </p:nvSpPr>
        <p:spPr>
          <a:xfrm>
            <a:off x="10475912" y="2678772"/>
            <a:ext cx="914400" cy="914400"/>
          </a:xfrm>
          <a:prstGeom prst="rect">
            <a:avLst/>
          </a:prstGeom>
          <a:solidFill>
            <a:srgbClr val="6DB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Energy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A701C-7985-859D-FC8D-1FEAB0E4A6D8}"/>
              </a:ext>
            </a:extLst>
          </p:cNvPr>
          <p:cNvSpPr/>
          <p:nvPr/>
        </p:nvSpPr>
        <p:spPr>
          <a:xfrm>
            <a:off x="9079231" y="4122810"/>
            <a:ext cx="914400" cy="914400"/>
          </a:xfrm>
          <a:prstGeom prst="rect">
            <a:avLst/>
          </a:prstGeom>
          <a:solidFill>
            <a:srgbClr val="FF4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Biosolids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C8258-3EFE-831E-919B-45F852670748}"/>
              </a:ext>
            </a:extLst>
          </p:cNvPr>
          <p:cNvSpPr/>
          <p:nvPr/>
        </p:nvSpPr>
        <p:spPr>
          <a:xfrm>
            <a:off x="7635240" y="2678772"/>
            <a:ext cx="914400" cy="914400"/>
          </a:xfrm>
          <a:prstGeom prst="rect">
            <a:avLst/>
          </a:prstGeom>
          <a:solidFill>
            <a:srgbClr val="338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Nutrients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70CE55-743F-E9D5-DDA5-5A2ED27E9C0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995160" y="1795346"/>
            <a:ext cx="2077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CDD9A-99BA-913A-58AB-54794A7C5CB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987280" y="1795346"/>
            <a:ext cx="1706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EFE8F3-37A8-B667-53ED-7CFE2BC7470F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9530080" y="2252546"/>
            <a:ext cx="0" cy="42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2FCC9D-500F-F32F-8177-AE358C83D305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 flipH="1">
            <a:off x="8549640" y="3135972"/>
            <a:ext cx="523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F61A21-A467-D6C1-3A1D-BDD4B10DA6A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9530080" y="3593172"/>
            <a:ext cx="6351" cy="52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927B93-1591-E42A-36A4-570273E883F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9987280" y="3135972"/>
            <a:ext cx="488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5A71A36-1920-E66E-A1FA-6D315530DF48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8238954" y="1844846"/>
            <a:ext cx="687412" cy="980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0EE6B16-C262-AD10-53C8-7E59CBC6955A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10113093" y="1858753"/>
            <a:ext cx="693731" cy="9463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0712226C-BB0C-8D6D-162C-1B698CCE98EE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5400000">
            <a:off x="9512776" y="2172836"/>
            <a:ext cx="12700" cy="284067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D5D240-C96A-DC6E-BFCF-6973FF3A7071}"/>
              </a:ext>
            </a:extLst>
          </p:cNvPr>
          <p:cNvCxnSpPr>
            <a:cxnSpLocks/>
          </p:cNvCxnSpPr>
          <p:nvPr/>
        </p:nvCxnSpPr>
        <p:spPr>
          <a:xfrm flipH="1">
            <a:off x="9993631" y="3429000"/>
            <a:ext cx="466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D1EF7-AE28-FA53-83BD-394A9343294C}"/>
              </a:ext>
            </a:extLst>
          </p:cNvPr>
          <p:cNvSpPr/>
          <p:nvPr/>
        </p:nvSpPr>
        <p:spPr>
          <a:xfrm>
            <a:off x="8764904" y="1175585"/>
            <a:ext cx="1513840" cy="2743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BA2DB0-61F9-0FCB-F77D-4319A68C8905}"/>
              </a:ext>
            </a:extLst>
          </p:cNvPr>
          <p:cNvSpPr/>
          <p:nvPr/>
        </p:nvSpPr>
        <p:spPr>
          <a:xfrm>
            <a:off x="8768080" y="3919177"/>
            <a:ext cx="1513840" cy="14367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7E65CB-BF1B-3EAC-8745-EFA446E06E9B}"/>
              </a:ext>
            </a:extLst>
          </p:cNvPr>
          <p:cNvSpPr/>
          <p:nvPr/>
        </p:nvSpPr>
        <p:spPr>
          <a:xfrm>
            <a:off x="7254240" y="2476115"/>
            <a:ext cx="1513840" cy="14367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22D35B-44C9-7496-20FE-1FC2FCE42D95}"/>
              </a:ext>
            </a:extLst>
          </p:cNvPr>
          <p:cNvSpPr/>
          <p:nvPr/>
        </p:nvSpPr>
        <p:spPr>
          <a:xfrm>
            <a:off x="10278744" y="2476115"/>
            <a:ext cx="1513840" cy="14367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8420CA-79CD-D06C-8B08-B96D001DAB3E}"/>
              </a:ext>
            </a:extLst>
          </p:cNvPr>
          <p:cNvSpPr txBox="1"/>
          <p:nvPr/>
        </p:nvSpPr>
        <p:spPr>
          <a:xfrm>
            <a:off x="8910875" y="799903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Scenario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49CD2B-5357-9748-CBB3-39F95F9FFF7A}"/>
              </a:ext>
            </a:extLst>
          </p:cNvPr>
          <p:cNvSpPr txBox="1"/>
          <p:nvPr/>
        </p:nvSpPr>
        <p:spPr>
          <a:xfrm>
            <a:off x="8975682" y="5313083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Scenario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4AE383-91F7-E48D-8247-76072BA9A717}"/>
              </a:ext>
            </a:extLst>
          </p:cNvPr>
          <p:cNvSpPr txBox="1"/>
          <p:nvPr/>
        </p:nvSpPr>
        <p:spPr>
          <a:xfrm>
            <a:off x="10443048" y="2106782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Scenario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90D7FD-EC18-F644-8300-70D5BB344583}"/>
              </a:ext>
            </a:extLst>
          </p:cNvPr>
          <p:cNvSpPr txBox="1"/>
          <p:nvPr/>
        </p:nvSpPr>
        <p:spPr>
          <a:xfrm>
            <a:off x="7385604" y="2116853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Scenario 4</a:t>
            </a:r>
          </a:p>
        </p:txBody>
      </p:sp>
    </p:spTree>
    <p:extLst>
      <p:ext uri="{BB962C8B-B14F-4D97-AF65-F5344CB8AC3E}">
        <p14:creationId xmlns:p14="http://schemas.microsoft.com/office/powerpoint/2010/main" val="415100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Geography and Life Cycle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178EDA-F559-931B-9A5F-AC69BF6297AD}"/>
              </a:ext>
            </a:extLst>
          </p:cNvPr>
          <p:cNvGrpSpPr/>
          <p:nvPr/>
        </p:nvGrpSpPr>
        <p:grpSpPr>
          <a:xfrm>
            <a:off x="701040" y="1581382"/>
            <a:ext cx="2956560" cy="1819104"/>
            <a:chOff x="701040" y="1581382"/>
            <a:chExt cx="2956560" cy="1819104"/>
          </a:xfrm>
        </p:grpSpPr>
        <p:pic>
          <p:nvPicPr>
            <p:cNvPr id="139" name="Picture 136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5B063D59-1A16-FB7C-5D49-8300F42AF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26" t="33608" r="40177" b="61829"/>
            <a:stretch/>
          </p:blipFill>
          <p:spPr>
            <a:xfrm>
              <a:off x="1447800" y="1605776"/>
              <a:ext cx="2125848" cy="1794710"/>
            </a:xfrm>
            <a:prstGeom prst="rect">
              <a:avLst/>
            </a:prstGeom>
          </p:spPr>
        </p:pic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19F3825-E51B-3DDE-EFFE-20EE4DDA92C5}"/>
                </a:ext>
              </a:extLst>
            </p:cNvPr>
            <p:cNvSpPr/>
            <p:nvPr/>
          </p:nvSpPr>
          <p:spPr>
            <a:xfrm>
              <a:off x="1447800" y="1605776"/>
              <a:ext cx="2209800" cy="1792382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8E5D6CDD-AE8A-843F-CABC-F6239A2E6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40" y="1581382"/>
              <a:ext cx="758881" cy="1527578"/>
            </a:xfrm>
            <a:prstGeom prst="straightConnector1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CB20844-A508-FC2D-68B3-594E181626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0622" y="3334500"/>
              <a:ext cx="448187" cy="63658"/>
            </a:xfrm>
            <a:prstGeom prst="straightConnector1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42C3B19-08B2-66B4-F98C-7910BA467C4B}"/>
                </a:ext>
              </a:extLst>
            </p:cNvPr>
            <p:cNvSpPr/>
            <p:nvPr/>
          </p:nvSpPr>
          <p:spPr>
            <a:xfrm>
              <a:off x="709928" y="3079236"/>
              <a:ext cx="306332" cy="26427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825892C-5E36-1D51-05AF-63E9AE67346B}"/>
              </a:ext>
            </a:extLst>
          </p:cNvPr>
          <p:cNvSpPr/>
          <p:nvPr/>
        </p:nvSpPr>
        <p:spPr>
          <a:xfrm>
            <a:off x="2316481" y="2600464"/>
            <a:ext cx="155072" cy="16305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B626D6-1FE0-0D1D-8F78-8FC42B852BD8}"/>
              </a:ext>
            </a:extLst>
          </p:cNvPr>
          <p:cNvSpPr/>
          <p:nvPr/>
        </p:nvSpPr>
        <p:spPr>
          <a:xfrm>
            <a:off x="2397628" y="2251306"/>
            <a:ext cx="155072" cy="16305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4951FAA-C336-D876-6B58-333B8B9D2B9E}"/>
              </a:ext>
            </a:extLst>
          </p:cNvPr>
          <p:cNvGrpSpPr/>
          <p:nvPr/>
        </p:nvGrpSpPr>
        <p:grpSpPr>
          <a:xfrm>
            <a:off x="4210049" y="2637409"/>
            <a:ext cx="5923194" cy="3452547"/>
            <a:chOff x="4210049" y="2637409"/>
            <a:chExt cx="5923194" cy="3452547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115A455-A384-3F94-D954-DD238EF8001C}"/>
                </a:ext>
              </a:extLst>
            </p:cNvPr>
            <p:cNvSpPr/>
            <p:nvPr/>
          </p:nvSpPr>
          <p:spPr>
            <a:xfrm>
              <a:off x="4210049" y="4121152"/>
              <a:ext cx="5524155" cy="1968804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5D1B880-2F37-0B7A-346F-E2608DCC271C}"/>
                </a:ext>
              </a:extLst>
            </p:cNvPr>
            <p:cNvSpPr txBox="1"/>
            <p:nvPr/>
          </p:nvSpPr>
          <p:spPr>
            <a:xfrm>
              <a:off x="7786447" y="2637409"/>
              <a:ext cx="2346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Daily water life cycle 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AD6B752-33A3-D701-F012-24B133410D4D}"/>
              </a:ext>
            </a:extLst>
          </p:cNvPr>
          <p:cNvGrpSpPr/>
          <p:nvPr/>
        </p:nvGrpSpPr>
        <p:grpSpPr>
          <a:xfrm>
            <a:off x="1016260" y="3592876"/>
            <a:ext cx="10143720" cy="2382042"/>
            <a:chOff x="1016260" y="3592876"/>
            <a:chExt cx="10143720" cy="2382042"/>
          </a:xfrm>
        </p:grpSpPr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2DFBD08-0FF6-1DEC-2612-F837FDFC14D6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>
              <a:off x="7847498" y="5164718"/>
              <a:ext cx="482586" cy="1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or: Elbow 148">
              <a:extLst>
                <a:ext uri="{FF2B5EF4-FFF2-40B4-BE49-F238E27FC236}">
                  <a16:creationId xmlns:a16="http://schemas.microsoft.com/office/drawing/2014/main" id="{BA796CDD-C272-AED9-EE16-547657AD2D91}"/>
                </a:ext>
              </a:extLst>
            </p:cNvPr>
            <p:cNvCxnSpPr>
              <a:cxnSpLocks/>
              <a:stCxn id="20" idx="3"/>
              <a:endCxn id="16" idx="1"/>
            </p:cNvCxnSpPr>
            <p:nvPr/>
          </p:nvCxnSpPr>
          <p:spPr>
            <a:xfrm flipV="1">
              <a:off x="7847498" y="4500233"/>
              <a:ext cx="482586" cy="66448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33328D3-B416-F997-E707-AB71DAB40422}"/>
                </a:ext>
              </a:extLst>
            </p:cNvPr>
            <p:cNvGrpSpPr/>
            <p:nvPr/>
          </p:nvGrpSpPr>
          <p:grpSpPr>
            <a:xfrm>
              <a:off x="1016260" y="3592876"/>
              <a:ext cx="10143720" cy="2382042"/>
              <a:chOff x="1016260" y="3592876"/>
              <a:chExt cx="10143720" cy="2382042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930F6BF-91A5-C8AE-A17B-0054CBE02DA8}"/>
                  </a:ext>
                </a:extLst>
              </p:cNvPr>
              <p:cNvCxnSpPr>
                <a:cxnSpLocks/>
                <a:stCxn id="12" idx="0"/>
                <a:endCxn id="10" idx="2"/>
              </p:cNvCxnSpPr>
              <p:nvPr/>
            </p:nvCxnSpPr>
            <p:spPr>
              <a:xfrm flipV="1">
                <a:off x="3355057" y="4756964"/>
                <a:ext cx="0" cy="8013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17F63948-5CA2-031E-C2D1-7B42EEB6DC1F}"/>
                  </a:ext>
                </a:extLst>
              </p:cNvPr>
              <p:cNvGrpSpPr/>
              <p:nvPr/>
            </p:nvGrpSpPr>
            <p:grpSpPr>
              <a:xfrm>
                <a:off x="1016260" y="3592876"/>
                <a:ext cx="10143720" cy="2382042"/>
                <a:chOff x="1016260" y="3592876"/>
                <a:chExt cx="10143720" cy="2382042"/>
              </a:xfrm>
            </p:grpSpPr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283B358F-4254-0CB7-9B42-837C14A2E818}"/>
                    </a:ext>
                  </a:extLst>
                </p:cNvPr>
                <p:cNvGrpSpPr/>
                <p:nvPr/>
              </p:nvGrpSpPr>
              <p:grpSpPr>
                <a:xfrm>
                  <a:off x="1016260" y="3592876"/>
                  <a:ext cx="10143720" cy="2382042"/>
                  <a:chOff x="1016260" y="3592876"/>
                  <a:chExt cx="10143720" cy="2382042"/>
                </a:xfrm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9034758D-C3C9-3BEE-90AE-9930F1F82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16260" y="3662614"/>
                    <a:ext cx="10143720" cy="2312304"/>
                    <a:chOff x="359614" y="3617967"/>
                    <a:chExt cx="10143720" cy="2312304"/>
                  </a:xfrm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F424B95C-3441-F10C-1388-ADE68DFD8E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8650" y="4295757"/>
                      <a:ext cx="1259522" cy="4165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/>
                        <a:t>Construction</a:t>
                      </a:r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E666BB49-87EC-FB20-667A-8EF3B51FC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9523" y="4911791"/>
                      <a:ext cx="1259522" cy="4165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/>
                        <a:t>Operation</a:t>
                      </a: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205D3EDC-6CDD-D2FE-AB9F-29927DA4E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8650" y="5513711"/>
                      <a:ext cx="1259522" cy="4165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/>
                        <a:t>Demolition</a:t>
                      </a: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B518ECE1-9DE9-3C38-1A71-0F8FA265E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614" y="4911791"/>
                      <a:ext cx="1259522" cy="4165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/>
                        <a:t>Disposal</a:t>
                      </a: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7F8FAFBF-1624-826B-6297-DCC8AADC2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7677" y="4911791"/>
                      <a:ext cx="1259522" cy="4165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/>
                        <a:t>Recovery</a:t>
                      </a:r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94D6F478-D314-98A4-FF48-96AC80C265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3438" y="4247306"/>
                      <a:ext cx="1259522" cy="41656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Water Production</a:t>
                      </a:r>
                    </a:p>
                  </p:txBody>
                </p:sp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2097DE74-3286-C5BE-8AB3-83895C0BC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1330" y="3617967"/>
                      <a:ext cx="1259522" cy="41656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Wastewater Conveyance</a:t>
                      </a:r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7EA0AB0F-7A1F-2341-7A6B-8A805C420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1330" y="5513711"/>
                      <a:ext cx="1259522" cy="41656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Disposal</a:t>
                      </a: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96193DC-AAFB-BF9E-069F-558BA0BC7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1330" y="4911791"/>
                      <a:ext cx="1259522" cy="41656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Resource Recovery</a:t>
                      </a: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62C2217-5459-091C-C2E9-39E0534BB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3438" y="4933366"/>
                      <a:ext cx="1209804" cy="39372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Energy Production</a:t>
                      </a: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844CF3F2-1C99-A2C4-A2E2-98B0B6ECC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3438" y="5534108"/>
                      <a:ext cx="1209804" cy="39372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400" dirty="0">
                          <a:solidFill>
                            <a:schemeClr val="tx1"/>
                          </a:solidFill>
                        </a:rPr>
                        <a:t>Biosolids Production</a:t>
                      </a:r>
                    </a:p>
                  </p:txBody>
                </p:sp>
                <p:cxnSp>
                  <p:nvCxnSpPr>
                    <p:cNvPr id="24" name="Connector: Curved 23">
                      <a:extLst>
                        <a:ext uri="{FF2B5EF4-FFF2-40B4-BE49-F238E27FC236}">
                          <a16:creationId xmlns:a16="http://schemas.microsoft.com/office/drawing/2014/main" id="{2FD87583-66FA-47CF-B66F-BF405BD89343}"/>
                        </a:ext>
                      </a:extLst>
                    </p:cNvPr>
                    <p:cNvCxnSpPr>
                      <a:cxnSpLocks/>
                      <a:stCxn id="10" idx="3"/>
                      <a:endCxn id="11" idx="0"/>
                    </p:cNvCxnSpPr>
                    <p:nvPr/>
                  </p:nvCxnSpPr>
                  <p:spPr>
                    <a:xfrm>
                      <a:off x="3328172" y="4504037"/>
                      <a:ext cx="1071112" cy="407754"/>
                    </a:xfrm>
                    <a:prstGeom prst="curved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Connector: Curved 24">
                      <a:extLst>
                        <a:ext uri="{FF2B5EF4-FFF2-40B4-BE49-F238E27FC236}">
                          <a16:creationId xmlns:a16="http://schemas.microsoft.com/office/drawing/2014/main" id="{085D15E3-B8FB-60FA-1692-FC35E17C7B0D}"/>
                        </a:ext>
                      </a:extLst>
                    </p:cNvPr>
                    <p:cNvCxnSpPr>
                      <a:cxnSpLocks/>
                      <a:stCxn id="11" idx="2"/>
                      <a:endCxn id="12" idx="3"/>
                    </p:cNvCxnSpPr>
                    <p:nvPr/>
                  </p:nvCxnSpPr>
                  <p:spPr>
                    <a:xfrm rot="5400000">
                      <a:off x="3666908" y="4989615"/>
                      <a:ext cx="393640" cy="1071112"/>
                    </a:xfrm>
                    <a:prstGeom prst="curved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or: Curved 27">
                      <a:extLst>
                        <a:ext uri="{FF2B5EF4-FFF2-40B4-BE49-F238E27FC236}">
                          <a16:creationId xmlns:a16="http://schemas.microsoft.com/office/drawing/2014/main" id="{7F569183-4777-3291-2989-58D78DA4DE9A}"/>
                        </a:ext>
                      </a:extLst>
                    </p:cNvPr>
                    <p:cNvCxnSpPr>
                      <a:cxnSpLocks/>
                      <a:stCxn id="12" idx="1"/>
                      <a:endCxn id="13" idx="2"/>
                    </p:cNvCxnSpPr>
                    <p:nvPr/>
                  </p:nvCxnSpPr>
                  <p:spPr>
                    <a:xfrm rot="10800000">
                      <a:off x="989376" y="5328351"/>
                      <a:ext cx="1079275" cy="393640"/>
                    </a:xfrm>
                    <a:prstGeom prst="curved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Connector: Curved 129">
                      <a:extLst>
                        <a:ext uri="{FF2B5EF4-FFF2-40B4-BE49-F238E27FC236}">
                          <a16:creationId xmlns:a16="http://schemas.microsoft.com/office/drawing/2014/main" id="{C64C2EBD-6CA1-CE8F-8D1F-6883C9923C69}"/>
                        </a:ext>
                      </a:extLst>
                    </p:cNvPr>
                    <p:cNvCxnSpPr>
                      <a:cxnSpLocks/>
                      <a:stCxn id="17" idx="1"/>
                      <a:endCxn id="11" idx="0"/>
                    </p:cNvCxnSpPr>
                    <p:nvPr/>
                  </p:nvCxnSpPr>
                  <p:spPr>
                    <a:xfrm rot="10800000" flipV="1">
                      <a:off x="4399284" y="3826247"/>
                      <a:ext cx="1532046" cy="1085544"/>
                    </a:xfrm>
                    <a:prstGeom prst="curved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Connector: Curved 130">
                      <a:extLst>
                        <a:ext uri="{FF2B5EF4-FFF2-40B4-BE49-F238E27FC236}">
                          <a16:creationId xmlns:a16="http://schemas.microsoft.com/office/drawing/2014/main" id="{13A5250E-0317-262E-DAA0-CA807A35581B}"/>
                        </a:ext>
                      </a:extLst>
                    </p:cNvPr>
                    <p:cNvCxnSpPr>
                      <a:cxnSpLocks/>
                      <a:stCxn id="11" idx="2"/>
                      <a:endCxn id="19" idx="1"/>
                    </p:cNvCxnSpPr>
                    <p:nvPr/>
                  </p:nvCxnSpPr>
                  <p:spPr>
                    <a:xfrm rot="16200000" flipH="1">
                      <a:off x="4968487" y="4759148"/>
                      <a:ext cx="393640" cy="1532046"/>
                    </a:xfrm>
                    <a:prstGeom prst="curvedConnector2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Arrow Connector 134">
                      <a:extLst>
                        <a:ext uri="{FF2B5EF4-FFF2-40B4-BE49-F238E27FC236}">
                          <a16:creationId xmlns:a16="http://schemas.microsoft.com/office/drawing/2014/main" id="{AD81A873-D752-A9FD-61C3-6C106B4BB29D}"/>
                        </a:ext>
                      </a:extLst>
                    </p:cNvPr>
                    <p:cNvCxnSpPr>
                      <a:cxnSpLocks/>
                      <a:stCxn id="11" idx="3"/>
                      <a:endCxn id="20" idx="1"/>
                    </p:cNvCxnSpPr>
                    <p:nvPr/>
                  </p:nvCxnSpPr>
                  <p:spPr>
                    <a:xfrm>
                      <a:off x="5029045" y="5120071"/>
                      <a:ext cx="90228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or: Elbow 144">
                      <a:extLst>
                        <a:ext uri="{FF2B5EF4-FFF2-40B4-BE49-F238E27FC236}">
                          <a16:creationId xmlns:a16="http://schemas.microsoft.com/office/drawing/2014/main" id="{3B0C9E86-D8DC-5997-25DB-A93C9C6B417F}"/>
                        </a:ext>
                      </a:extLst>
                    </p:cNvPr>
                    <p:cNvCxnSpPr>
                      <a:cxnSpLocks/>
                      <a:stCxn id="20" idx="3"/>
                      <a:endCxn id="22" idx="1"/>
                    </p:cNvCxnSpPr>
                    <p:nvPr/>
                  </p:nvCxnSpPr>
                  <p:spPr>
                    <a:xfrm>
                      <a:off x="7190852" y="5120071"/>
                      <a:ext cx="482586" cy="610899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or: Curved 158">
                      <a:extLst>
                        <a:ext uri="{FF2B5EF4-FFF2-40B4-BE49-F238E27FC236}">
                          <a16:creationId xmlns:a16="http://schemas.microsoft.com/office/drawing/2014/main" id="{AA540666-F559-3184-BC08-517D672E47D2}"/>
                        </a:ext>
                      </a:extLst>
                    </p:cNvPr>
                    <p:cNvCxnSpPr>
                      <a:cxnSpLocks/>
                      <a:stCxn id="227" idx="3"/>
                      <a:endCxn id="17" idx="0"/>
                    </p:cNvCxnSpPr>
                    <p:nvPr/>
                  </p:nvCxnSpPr>
                  <p:spPr>
                    <a:xfrm flipH="1" flipV="1">
                      <a:off x="6561091" y="3617967"/>
                      <a:ext cx="3914261" cy="837619"/>
                    </a:xfrm>
                    <a:prstGeom prst="curvedConnector4">
                      <a:avLst>
                        <a:gd name="adj1" fmla="val -2654"/>
                        <a:gd name="adj2" fmla="val 149125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or: Curved 162">
                      <a:extLst>
                        <a:ext uri="{FF2B5EF4-FFF2-40B4-BE49-F238E27FC236}">
                          <a16:creationId xmlns:a16="http://schemas.microsoft.com/office/drawing/2014/main" id="{FB38607D-6927-DBEC-A638-BCD01E36764E}"/>
                        </a:ext>
                      </a:extLst>
                    </p:cNvPr>
                    <p:cNvCxnSpPr>
                      <a:cxnSpLocks/>
                      <a:stCxn id="228" idx="3"/>
                      <a:endCxn id="17" idx="0"/>
                    </p:cNvCxnSpPr>
                    <p:nvPr/>
                  </p:nvCxnSpPr>
                  <p:spPr>
                    <a:xfrm flipH="1" flipV="1">
                      <a:off x="6561091" y="3617967"/>
                      <a:ext cx="3914261" cy="1502104"/>
                    </a:xfrm>
                    <a:prstGeom prst="curvedConnector4">
                      <a:avLst>
                        <a:gd name="adj1" fmla="val -15609"/>
                        <a:gd name="adj2" fmla="val 142336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or: Curved 164">
                      <a:extLst>
                        <a:ext uri="{FF2B5EF4-FFF2-40B4-BE49-F238E27FC236}">
                          <a16:creationId xmlns:a16="http://schemas.microsoft.com/office/drawing/2014/main" id="{88E5D9B0-27F0-84E0-5308-C8BCBC242881}"/>
                        </a:ext>
                      </a:extLst>
                    </p:cNvPr>
                    <p:cNvCxnSpPr>
                      <a:cxnSpLocks/>
                      <a:stCxn id="229" idx="3"/>
                      <a:endCxn id="17" idx="0"/>
                    </p:cNvCxnSpPr>
                    <p:nvPr/>
                  </p:nvCxnSpPr>
                  <p:spPr>
                    <a:xfrm flipH="1" flipV="1">
                      <a:off x="6561091" y="3617967"/>
                      <a:ext cx="3942243" cy="2101584"/>
                    </a:xfrm>
                    <a:prstGeom prst="curvedConnector4">
                      <a:avLst>
                        <a:gd name="adj1" fmla="val -5799"/>
                        <a:gd name="adj2" fmla="val 110878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Connector: Curved 166">
                      <a:extLst>
                        <a:ext uri="{FF2B5EF4-FFF2-40B4-BE49-F238E27FC236}">
                          <a16:creationId xmlns:a16="http://schemas.microsoft.com/office/drawing/2014/main" id="{0C118C22-0B8C-AC1C-D882-E127466A65FF}"/>
                        </a:ext>
                      </a:extLst>
                    </p:cNvPr>
                    <p:cNvCxnSpPr>
                      <a:cxnSpLocks/>
                      <a:stCxn id="228" idx="3"/>
                      <a:endCxn id="11" idx="2"/>
                    </p:cNvCxnSpPr>
                    <p:nvPr/>
                  </p:nvCxnSpPr>
                  <p:spPr>
                    <a:xfrm flipH="1">
                      <a:off x="4399284" y="5120071"/>
                      <a:ext cx="6076068" cy="208280"/>
                    </a:xfrm>
                    <a:prstGeom prst="curvedConnector4">
                      <a:avLst>
                        <a:gd name="adj1" fmla="val -3762"/>
                        <a:gd name="adj2" fmla="val 696674"/>
                      </a:avLst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D4B2CF24-04AA-0C96-7D70-5F75B68102D4}"/>
                      </a:ext>
                    </a:extLst>
                  </p:cNvPr>
                  <p:cNvSpPr txBox="1"/>
                  <p:nvPr/>
                </p:nvSpPr>
                <p:spPr>
                  <a:xfrm>
                    <a:off x="1612552" y="3592876"/>
                    <a:ext cx="34630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NZ" dirty="0"/>
                      <a:t>Infrastructure life cycle 20 years</a:t>
                    </a:r>
                  </a:p>
                </p:txBody>
              </p:sp>
            </p:grp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95DF8F8A-6925-A4DE-8148-B34838CADDB8}"/>
                    </a:ext>
                  </a:extLst>
                </p:cNvPr>
                <p:cNvSpPr/>
                <p:nvPr/>
              </p:nvSpPr>
              <p:spPr>
                <a:xfrm>
                  <a:off x="9872476" y="4291953"/>
                  <a:ext cx="1259522" cy="41656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400" dirty="0">
                      <a:solidFill>
                        <a:schemeClr val="tx1"/>
                      </a:solidFill>
                    </a:rPr>
                    <a:t>Water Consumption</a:t>
                  </a: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63C5013D-8F95-60AE-C7A5-C7D2D30471DD}"/>
                    </a:ext>
                  </a:extLst>
                </p:cNvPr>
                <p:cNvSpPr/>
                <p:nvPr/>
              </p:nvSpPr>
              <p:spPr>
                <a:xfrm>
                  <a:off x="9872476" y="4956438"/>
                  <a:ext cx="1259522" cy="41656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400" dirty="0">
                      <a:solidFill>
                        <a:schemeClr val="tx1"/>
                      </a:solidFill>
                    </a:rPr>
                    <a:t>Energy Consumption</a:t>
                  </a: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54F57782-1D18-92FA-D332-D8716A59CF66}"/>
                    </a:ext>
                  </a:extLst>
                </p:cNvPr>
                <p:cNvSpPr/>
                <p:nvPr/>
              </p:nvSpPr>
              <p:spPr>
                <a:xfrm>
                  <a:off x="9900458" y="5555918"/>
                  <a:ext cx="1259522" cy="41656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NZ" sz="1400" dirty="0">
                      <a:solidFill>
                        <a:schemeClr val="tx1"/>
                      </a:solidFill>
                    </a:rPr>
                    <a:t>Crop Consumption</a:t>
                  </a:r>
                </a:p>
              </p:txBody>
            </p:sp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8C168BE7-9D5F-989F-52DA-3C32889E0BCB}"/>
                    </a:ext>
                  </a:extLst>
                </p:cNvPr>
                <p:cNvCxnSpPr>
                  <a:stCxn id="16" idx="3"/>
                  <a:endCxn id="227" idx="1"/>
                </p:cNvCxnSpPr>
                <p:nvPr/>
              </p:nvCxnSpPr>
              <p:spPr>
                <a:xfrm>
                  <a:off x="9589606" y="4500233"/>
                  <a:ext cx="28287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1C42B7C3-88D3-9191-F95F-A5D85F535EB3}"/>
                    </a:ext>
                  </a:extLst>
                </p:cNvPr>
                <p:cNvCxnSpPr>
                  <a:cxnSpLocks/>
                  <a:stCxn id="21" idx="3"/>
                  <a:endCxn id="228" idx="1"/>
                </p:cNvCxnSpPr>
                <p:nvPr/>
              </p:nvCxnSpPr>
              <p:spPr>
                <a:xfrm flipV="1">
                  <a:off x="9539888" y="5164718"/>
                  <a:ext cx="332588" cy="1015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>
                  <a:extLst>
                    <a:ext uri="{FF2B5EF4-FFF2-40B4-BE49-F238E27FC236}">
                      <a16:creationId xmlns:a16="http://schemas.microsoft.com/office/drawing/2014/main" id="{F6B7FAF7-15FF-AEE8-4307-50CD7390C85A}"/>
                    </a:ext>
                  </a:extLst>
                </p:cNvPr>
                <p:cNvCxnSpPr>
                  <a:cxnSpLocks/>
                  <a:stCxn id="22" idx="3"/>
                  <a:endCxn id="229" idx="1"/>
                </p:cNvCxnSpPr>
                <p:nvPr/>
              </p:nvCxnSpPr>
              <p:spPr>
                <a:xfrm flipV="1">
                  <a:off x="9539888" y="5764198"/>
                  <a:ext cx="360570" cy="114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FE00106-38D8-D625-679C-777DD5034F56}"/>
              </a:ext>
            </a:extLst>
          </p:cNvPr>
          <p:cNvGrpSpPr/>
          <p:nvPr/>
        </p:nvGrpSpPr>
        <p:grpSpPr>
          <a:xfrm>
            <a:off x="6840101" y="94310"/>
            <a:ext cx="2520000" cy="2520000"/>
            <a:chOff x="6840101" y="94310"/>
            <a:chExt cx="2520000" cy="2520000"/>
          </a:xfrm>
        </p:grpSpPr>
        <p:pic>
          <p:nvPicPr>
            <p:cNvPr id="260" name="Picture 259" descr="A picture containing sky, outdoor, road, highway&#10;&#10;Description automatically generated">
              <a:extLst>
                <a:ext uri="{FF2B5EF4-FFF2-40B4-BE49-F238E27FC236}">
                  <a16:creationId xmlns:a16="http://schemas.microsoft.com/office/drawing/2014/main" id="{4A369CF0-7D8C-4437-938E-068D4591B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17" t="23392" r="517" b="1608"/>
            <a:stretch/>
          </p:blipFill>
          <p:spPr>
            <a:xfrm>
              <a:off x="6840101" y="94310"/>
              <a:ext cx="2520000" cy="2520000"/>
            </a:xfrm>
            <a:prstGeom prst="ellipse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453A4D3C-026C-7A74-5304-897E941AF73D}"/>
                </a:ext>
              </a:extLst>
            </p:cNvPr>
            <p:cNvSpPr txBox="1"/>
            <p:nvPr/>
          </p:nvSpPr>
          <p:spPr>
            <a:xfrm>
              <a:off x="7041855" y="756626"/>
              <a:ext cx="215315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sz="2400" dirty="0">
                  <a:solidFill>
                    <a:schemeClr val="bg1"/>
                  </a:solidFill>
                </a:rPr>
                <a:t>Biofactory 1</a:t>
              </a:r>
            </a:p>
            <a:p>
              <a:pPr algn="ctr"/>
              <a:r>
                <a:rPr lang="es-CL" sz="28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783,000 </a:t>
              </a:r>
              <a:r>
                <a:rPr lang="en-NZ" sz="24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</a:t>
              </a:r>
              <a:r>
                <a:rPr lang="en-NZ" sz="2400" dirty="0">
                  <a:solidFill>
                    <a:schemeClr val="bg1"/>
                  </a:solidFill>
                </a:rPr>
                <a:t>3/d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effectLst/>
                </a:rPr>
                <a:t>3.634.986</a:t>
              </a:r>
              <a:endParaRPr lang="es-CL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NZ" dirty="0"/>
            </a:p>
            <a:p>
              <a:endParaRPr lang="en-NZ" dirty="0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F4211FE-C4E1-EBF7-754B-61DF0049335D}"/>
              </a:ext>
            </a:extLst>
          </p:cNvPr>
          <p:cNvGrpSpPr/>
          <p:nvPr/>
        </p:nvGrpSpPr>
        <p:grpSpPr>
          <a:xfrm>
            <a:off x="9578383" y="78146"/>
            <a:ext cx="2520000" cy="2589434"/>
            <a:chOff x="9578383" y="78146"/>
            <a:chExt cx="2520000" cy="2589434"/>
          </a:xfrm>
        </p:grpSpPr>
        <p:pic>
          <p:nvPicPr>
            <p:cNvPr id="262" name="Picture 261" descr="A picture containing outdoor, grass, sky, nature&#10;&#10;Description automatically generated">
              <a:extLst>
                <a:ext uri="{FF2B5EF4-FFF2-40B4-BE49-F238E27FC236}">
                  <a16:creationId xmlns:a16="http://schemas.microsoft.com/office/drawing/2014/main" id="{2E30F560-7B53-FEE3-A411-41338C9F0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9578383" y="78146"/>
              <a:ext cx="2520000" cy="2520000"/>
            </a:xfrm>
            <a:prstGeom prst="flowChartConnector">
              <a:avLst/>
            </a:prstGeom>
          </p:spPr>
        </p:pic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F7149E6-3F23-D697-20F3-38BADC9C26AF}"/>
                </a:ext>
              </a:extLst>
            </p:cNvPr>
            <p:cNvSpPr txBox="1"/>
            <p:nvPr/>
          </p:nvSpPr>
          <p:spPr>
            <a:xfrm>
              <a:off x="9722949" y="728588"/>
              <a:ext cx="223086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sz="2400" dirty="0">
                  <a:solidFill>
                    <a:schemeClr val="bg1"/>
                  </a:solidFill>
                </a:rPr>
                <a:t>Biofactory 2</a:t>
              </a:r>
            </a:p>
            <a:p>
              <a:pPr algn="ctr"/>
              <a:r>
                <a:rPr lang="es-CL" sz="28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664,000</a:t>
              </a:r>
              <a:r>
                <a:rPr lang="es-CL" sz="3600" dirty="0">
                  <a:solidFill>
                    <a:schemeClr val="bg1"/>
                  </a:solidFill>
                </a:rPr>
                <a:t> </a:t>
              </a:r>
              <a:r>
                <a:rPr lang="en-NZ" sz="2400" dirty="0">
                  <a:solidFill>
                    <a:schemeClr val="bg1"/>
                  </a:solidFill>
                </a:rPr>
                <a:t>m3/d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effectLst/>
                </a:rPr>
                <a:t>2.803.860</a:t>
              </a:r>
              <a:endParaRPr lang="es-CL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NZ" dirty="0"/>
            </a:p>
            <a:p>
              <a:endParaRPr lang="en-NZ" dirty="0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2F64241-0E47-C804-ECB1-05E3943CD8CA}"/>
              </a:ext>
            </a:extLst>
          </p:cNvPr>
          <p:cNvGrpSpPr/>
          <p:nvPr/>
        </p:nvGrpSpPr>
        <p:grpSpPr>
          <a:xfrm>
            <a:off x="53192" y="1292184"/>
            <a:ext cx="3036112" cy="5407648"/>
            <a:chOff x="53192" y="1292184"/>
            <a:chExt cx="3036112" cy="5407648"/>
          </a:xfrm>
        </p:grpSpPr>
        <p:pic>
          <p:nvPicPr>
            <p:cNvPr id="136" name="Picture 136">
              <a:extLst>
                <a:ext uri="{FF2B5EF4-FFF2-40B4-BE49-F238E27FC236}">
                  <a16:creationId xmlns:a16="http://schemas.microsoft.com/office/drawing/2014/main" id="{07A4B2FF-1B0B-A259-329E-59770560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92" y="1292184"/>
              <a:ext cx="1615441" cy="5406484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F4799BFB-40E6-78F0-389B-1A7F0F8F9F1E}"/>
                </a:ext>
              </a:extLst>
            </p:cNvPr>
            <p:cNvSpPr txBox="1"/>
            <p:nvPr/>
          </p:nvSpPr>
          <p:spPr>
            <a:xfrm>
              <a:off x="1282014" y="633050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/>
                <a:t>Privatized 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5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53b97b-cfb5-43fb-98c8-420dca68bc0c">
      <UserInfo>
        <DisplayName>Katrina Guy</DisplayName>
        <AccountId>19</AccountId>
        <AccountType/>
      </UserInfo>
      <UserInfo>
        <DisplayName>Gillian Blythe</DisplayName>
        <AccountId>145</AccountId>
        <AccountType/>
      </UserInfo>
    </SharedWithUsers>
    <lcf76f155ced4ddcb4097134ff3c332f xmlns="1bf58d84-5e20-4a41-aa73-0a6f7670ae44">
      <Terms xmlns="http://schemas.microsoft.com/office/infopath/2007/PartnerControls"/>
    </lcf76f155ced4ddcb4097134ff3c332f>
    <TaxCatchAll xmlns="ed53b97b-cfb5-43fb-98c8-420dca68bc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8B422-5282-451E-8EED-F88E351792B4}">
  <ds:schemaRefs>
    <ds:schemaRef ds:uri="http://schemas.microsoft.com/office/2006/metadata/properties"/>
    <ds:schemaRef ds:uri="http://schemas.microsoft.com/office/infopath/2007/PartnerControls"/>
    <ds:schemaRef ds:uri="ed53b97b-cfb5-43fb-98c8-420dca68bc0c"/>
    <ds:schemaRef ds:uri="1bf58d84-5e20-4a41-aa73-0a6f7670ae44"/>
  </ds:schemaRefs>
</ds:datastoreItem>
</file>

<file path=customXml/itemProps2.xml><?xml version="1.0" encoding="utf-8"?>
<ds:datastoreItem xmlns:ds="http://schemas.openxmlformats.org/officeDocument/2006/customXml" ds:itemID="{FDB19568-55C3-4BC3-A428-7D9D689C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68C8F2-30F3-448A-B03E-9A940E33D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11503</TotalTime>
  <Words>1665</Words>
  <Application>Microsoft Office PowerPoint</Application>
  <PresentationFormat>Widescreen</PresentationFormat>
  <Paragraphs>555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Bahnschrift</vt:lpstr>
      <vt:lpstr>Calibri</vt:lpstr>
      <vt:lpstr>Cambria Math</vt:lpstr>
      <vt:lpstr>Proxima Nova</vt:lpstr>
      <vt:lpstr>Times New Roman</vt:lpstr>
      <vt:lpstr>Title Slide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and Scope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Inventories</vt:lpstr>
      <vt:lpstr>PowerPoint Presentation</vt:lpstr>
      <vt:lpstr>PowerPoint Presentation</vt:lpstr>
      <vt:lpstr>PowerPoint Presentation</vt:lpstr>
      <vt:lpstr>PowerPoint Presentation</vt:lpstr>
      <vt:lpstr>LCA Impact Characterization</vt:lpstr>
      <vt:lpstr>PowerPoint Presentation</vt:lpstr>
      <vt:lpstr>PowerPoint Presentation</vt:lpstr>
      <vt:lpstr>PowerPoint Presentation</vt:lpstr>
      <vt:lpstr>PowerPoint Presentation</vt:lpstr>
      <vt:lpstr>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 mihi te nui, thank you ¡Muchas Gracias!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Madeline Furness PhD</cp:lastModifiedBy>
  <cp:revision>494</cp:revision>
  <dcterms:created xsi:type="dcterms:W3CDTF">2022-05-04T02:33:18Z</dcterms:created>
  <dcterms:modified xsi:type="dcterms:W3CDTF">2022-10-18T18:57:27Z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MediaServiceImageTags">
    <vt:lpwstr/>
  </property>
</Properties>
</file>