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3"/>
  </p:notesMasterIdLst>
  <p:sldIdLst>
    <p:sldId id="367" r:id="rId2"/>
    <p:sldId id="383" r:id="rId3"/>
    <p:sldId id="384" r:id="rId4"/>
    <p:sldId id="370" r:id="rId5"/>
    <p:sldId id="371" r:id="rId6"/>
    <p:sldId id="385" r:id="rId7"/>
    <p:sldId id="373" r:id="rId8"/>
    <p:sldId id="388" r:id="rId9"/>
    <p:sldId id="404" r:id="rId10"/>
    <p:sldId id="389" r:id="rId11"/>
    <p:sldId id="403" r:id="rId12"/>
    <p:sldId id="390" r:id="rId13"/>
    <p:sldId id="391" r:id="rId14"/>
    <p:sldId id="392" r:id="rId15"/>
    <p:sldId id="399" r:id="rId16"/>
    <p:sldId id="400" r:id="rId17"/>
    <p:sldId id="397" r:id="rId18"/>
    <p:sldId id="394" r:id="rId19"/>
    <p:sldId id="395" r:id="rId20"/>
    <p:sldId id="402" r:id="rId21"/>
    <p:sldId id="401" r:id="rId22"/>
  </p:sldIdLst>
  <p:sldSz cx="12192000" cy="6858000"/>
  <p:notesSz cx="6797675" cy="9926638"/>
  <p:defaultTextStyle>
    <a:defPPr>
      <a:defRPr lang="en-N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41" userDrawn="1">
          <p15:clr>
            <a:srgbClr val="A4A3A4"/>
          </p15:clr>
        </p15:guide>
        <p15:guide id="2" orient="horz" pos="4177" userDrawn="1">
          <p15:clr>
            <a:srgbClr val="A4A3A4"/>
          </p15:clr>
        </p15:guide>
        <p15:guide id="3" orient="horz" pos="1090" userDrawn="1">
          <p15:clr>
            <a:srgbClr val="A4A3A4"/>
          </p15:clr>
        </p15:guide>
        <p15:guide id="4" orient="horz" pos="2647" userDrawn="1">
          <p15:clr>
            <a:srgbClr val="A4A3A4"/>
          </p15:clr>
        </p15:guide>
        <p15:guide id="5" pos="7433" userDrawn="1">
          <p15:clr>
            <a:srgbClr val="A4A3A4"/>
          </p15:clr>
        </p15:guide>
        <p15:guide id="6" pos="3839" userDrawn="1">
          <p15:clr>
            <a:srgbClr val="A4A3A4"/>
          </p15:clr>
        </p15:guide>
        <p15:guide id="7" pos="6291" userDrawn="1">
          <p15:clr>
            <a:srgbClr val="A4A3A4"/>
          </p15:clr>
        </p15:guide>
        <p15:guide id="8" pos="245" userDrawn="1">
          <p15:clr>
            <a:srgbClr val="A4A3A4"/>
          </p15:clr>
        </p15:guide>
        <p15:guide id="9" pos="18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A1E"/>
    <a:srgbClr val="000000"/>
    <a:srgbClr val="FFFFFF"/>
    <a:srgbClr val="A2BEE8"/>
    <a:srgbClr val="A8DEEB"/>
    <a:srgbClr val="E4ECF8"/>
    <a:srgbClr val="6492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909" autoAdjust="0"/>
  </p:normalViewPr>
  <p:slideViewPr>
    <p:cSldViewPr snapToGrid="0" snapToObjects="1" showGuides="1">
      <p:cViewPr varScale="1">
        <p:scale>
          <a:sx n="106" d="100"/>
          <a:sy n="106" d="100"/>
        </p:scale>
        <p:origin x="732" y="102"/>
      </p:cViewPr>
      <p:guideLst>
        <p:guide orient="horz" pos="741"/>
        <p:guide orient="horz" pos="4177"/>
        <p:guide orient="horz" pos="1090"/>
        <p:guide orient="horz" pos="2647"/>
        <p:guide pos="7433"/>
        <p:guide pos="3839"/>
        <p:guide pos="6291"/>
        <p:guide pos="245"/>
        <p:guide pos="18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NZ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NZ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NZ" smtClean="0"/>
              <a:t>Click to edit Master text styles</a:t>
            </a:r>
          </a:p>
          <a:p>
            <a:pPr lvl="1"/>
            <a:r>
              <a:rPr lang="en-NZ" smtClean="0"/>
              <a:t>Second level</a:t>
            </a:r>
          </a:p>
          <a:p>
            <a:pPr lvl="2"/>
            <a:r>
              <a:rPr lang="en-NZ" smtClean="0"/>
              <a:t>Third level</a:t>
            </a:r>
          </a:p>
          <a:p>
            <a:pPr lvl="3"/>
            <a:r>
              <a:rPr lang="en-NZ" smtClean="0"/>
              <a:t>Fourth level</a:t>
            </a:r>
          </a:p>
          <a:p>
            <a:pPr lvl="4"/>
            <a:r>
              <a:rPr lang="en-NZ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NZ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BAFA122-76DB-4760-AA88-71AE5F2EFDC7}" type="slidenum">
              <a:rPr lang="en-NZ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490679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FA122-76DB-4760-AA88-71AE5F2EFDC7}" type="slidenum">
              <a:rPr lang="en-NZ" smtClean="0"/>
              <a:pPr/>
              <a:t>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12439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Left is clarifiers</a:t>
            </a:r>
            <a:r>
              <a:rPr lang="en-US" sz="1200" baseline="0" dirty="0" smtClean="0"/>
              <a:t> on a good day, right is during a storm event with accumulated scum being pushed forward. Current using wet/submersed beaches.</a:t>
            </a:r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Scum can be described as the floatable matter that may accumulate on water surfaces in the treatment plant process units.</a:t>
            </a:r>
            <a:br>
              <a:rPr lang="en-US" sz="1200" dirty="0" smtClean="0"/>
            </a:br>
            <a:endParaRPr lang="en-US" sz="1200" dirty="0" smtClean="0"/>
          </a:p>
          <a:p>
            <a:r>
              <a:rPr lang="en-US" sz="1200" dirty="0" smtClean="0"/>
              <a:t>Consists of fats from </a:t>
            </a:r>
            <a:r>
              <a:rPr lang="en-US" sz="1200" dirty="0" err="1" smtClean="0"/>
              <a:t>tradewaste</a:t>
            </a:r>
            <a:r>
              <a:rPr lang="en-US" sz="1200" dirty="0" smtClean="0"/>
              <a:t> sources, filamentous microbes, foam, and floating solids and debris.</a:t>
            </a:r>
            <a:br>
              <a:rPr lang="en-US" sz="1200" dirty="0" smtClean="0"/>
            </a:br>
            <a:endParaRPr lang="en-US" sz="1200" dirty="0" smtClean="0"/>
          </a:p>
          <a:p>
            <a:r>
              <a:rPr lang="en-US" sz="1200" dirty="0" smtClean="0"/>
              <a:t>Without intervention, excess scum build-up may occur, leading to carry-over into the clarifier effluent.</a:t>
            </a:r>
            <a:endParaRPr lang="en-NZ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FA122-76DB-4760-AA88-71AE5F2EFDC7}" type="slidenum">
              <a:rPr lang="en-NZ" smtClean="0"/>
              <a:pPr/>
              <a:t>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8691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Flow</a:t>
            </a:r>
            <a:r>
              <a:rPr lang="en-NZ" baseline="0" dirty="0" smtClean="0"/>
              <a:t> path is clarifiers, scum/was </a:t>
            </a:r>
            <a:r>
              <a:rPr lang="en-NZ" baseline="0" dirty="0" err="1" smtClean="0"/>
              <a:t>pumpstations</a:t>
            </a:r>
            <a:r>
              <a:rPr lang="en-NZ" baseline="0" dirty="0" smtClean="0"/>
              <a:t> and then to the PFTs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FA122-76DB-4760-AA88-71AE5F2EFDC7}" type="slidenum">
              <a:rPr lang="en-NZ" smtClean="0"/>
              <a:pPr/>
              <a:t>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58449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Excessive</a:t>
            </a:r>
            <a:r>
              <a:rPr lang="en-NZ" baseline="0" dirty="0" smtClean="0"/>
              <a:t> carry over water – wet beach system. Overall les efficient to remove scum than dry type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FA122-76DB-4760-AA88-71AE5F2EFDC7}" type="slidenum">
              <a:rPr lang="en-NZ" smtClean="0"/>
              <a:pPr/>
              <a:t>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56667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sz="1200" dirty="0" smtClean="0"/>
              <a:t>NPDC undertook a review of available technologies which were available at the time;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sz="1200" dirty="0" smtClean="0"/>
              <a:t>Other technologies</a:t>
            </a:r>
            <a:r>
              <a:rPr lang="en-NZ" sz="1200" baseline="0" dirty="0" smtClean="0"/>
              <a:t> were looked at, GEO Bags, rotating drum screens eg</a:t>
            </a:r>
            <a:endParaRPr lang="en-NZ" sz="1200" dirty="0" smtClean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FA122-76DB-4760-AA88-71AE5F2EFDC7}" type="slidenum">
              <a:rPr lang="en-NZ" smtClean="0"/>
              <a:pPr/>
              <a:t>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33602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Need to make sure you explain TWAS carry system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FA122-76DB-4760-AA88-71AE5F2EFDC7}" type="slidenum">
              <a:rPr lang="en-NZ" smtClean="0"/>
              <a:pPr/>
              <a:t>15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76090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6172-8029-42F1-BC12-6FF189CA558C}" type="datetimeFigureOut">
              <a:rPr lang="en-NZ" smtClean="0"/>
              <a:t>20/09/2017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A71B-14E4-412D-8180-6AE0F2A180D5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069877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6172-8029-42F1-BC12-6FF189CA558C}" type="datetimeFigureOut">
              <a:rPr lang="en-NZ" smtClean="0"/>
              <a:t>20/09/2017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A71B-14E4-412D-8180-6AE0F2A180D5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0119594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6172-8029-42F1-BC12-6FF189CA558C}" type="datetimeFigureOut">
              <a:rPr lang="en-NZ" smtClean="0"/>
              <a:t>20/09/2017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A71B-14E4-412D-8180-6AE0F2A180D5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2938573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21" y="84667"/>
            <a:ext cx="10515600" cy="948267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689129" y="-1774693"/>
            <a:ext cx="4743184" cy="105918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Rectangle 5"/>
          <p:cNvSpPr/>
          <p:nvPr userDrawn="1"/>
        </p:nvSpPr>
        <p:spPr>
          <a:xfrm>
            <a:off x="0" y="6027938"/>
            <a:ext cx="12260062" cy="830062"/>
          </a:xfrm>
          <a:prstGeom prst="rect">
            <a:avLst/>
          </a:prstGeom>
          <a:solidFill>
            <a:srgbClr val="000A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32016"/>
            <a:ext cx="12192000" cy="1181632"/>
          </a:xfrm>
          <a:prstGeom prst="rect">
            <a:avLst/>
          </a:prstGeom>
          <a:solidFill>
            <a:srgbClr val="000A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8438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21" y="84667"/>
            <a:ext cx="10515600" cy="948267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6172-8029-42F1-BC12-6FF189CA558C}" type="datetimeFigureOut">
              <a:rPr lang="en-NZ" smtClean="0"/>
              <a:t>20/09/2017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0FED-802E-473F-9FBB-C7DCC128C8EA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689129" y="-1774693"/>
            <a:ext cx="4743184" cy="105918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77373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21" y="84667"/>
            <a:ext cx="10515600" cy="948267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6172-8029-42F1-BC12-6FF189CA558C}" type="datetimeFigureOut">
              <a:rPr lang="en-NZ" smtClean="0"/>
              <a:t>20/09/2017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0FED-802E-473F-9FBB-C7DCC128C8EA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689129" y="-1774693"/>
            <a:ext cx="4743184" cy="105918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96337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21" y="84667"/>
            <a:ext cx="10515600" cy="948267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6172-8029-42F1-BC12-6FF189CA558C}" type="datetimeFigureOut">
              <a:rPr lang="en-NZ" smtClean="0"/>
              <a:t>20/09/2017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0FED-802E-473F-9FBB-C7DCC128C8EA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689129" y="-1774693"/>
            <a:ext cx="4743184" cy="105918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132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21" y="84667"/>
            <a:ext cx="10515600" cy="948267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6172-8029-42F1-BC12-6FF189CA558C}" type="datetimeFigureOut">
              <a:rPr lang="en-NZ" smtClean="0"/>
              <a:t>20/09/2017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0FED-802E-473F-9FBB-C7DCC128C8EA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689129" y="-1774693"/>
            <a:ext cx="4743184" cy="105918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06267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21" y="84667"/>
            <a:ext cx="10515600" cy="948267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6172-8029-42F1-BC12-6FF189CA558C}" type="datetimeFigureOut">
              <a:rPr lang="en-NZ" smtClean="0"/>
              <a:t>20/09/2017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0FED-802E-473F-9FBB-C7DCC128C8EA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689129" y="-1774693"/>
            <a:ext cx="4743184" cy="105918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9416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21" y="84667"/>
            <a:ext cx="10515600" cy="948267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6172-8029-42F1-BC12-6FF189CA558C}" type="datetimeFigureOut">
              <a:rPr lang="en-NZ" smtClean="0"/>
              <a:t>20/09/2017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0FED-802E-473F-9FBB-C7DCC128C8EA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689129" y="-1774693"/>
            <a:ext cx="4743184" cy="105918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68244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345" y="1163358"/>
            <a:ext cx="5021921" cy="46624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4825" y="1163358"/>
            <a:ext cx="5065769" cy="46624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6B639E-23B6-41F7-88C2-4537FDEF0280}" type="slidenum">
              <a:rPr lang="en-NZ"/>
              <a:pPr/>
              <a:t>‹#›</a:t>
            </a:fld>
            <a:endParaRPr lang="en-NZ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2346" y="11954"/>
            <a:ext cx="9200277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NZ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4053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6172-8029-42F1-BC12-6FF189CA558C}" type="datetimeFigureOut">
              <a:rPr lang="en-NZ" smtClean="0"/>
              <a:t>20/09/2017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7636-9F0F-42FC-96CE-BE196236643D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234451" y="3508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514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21" y="84667"/>
            <a:ext cx="10515600" cy="948267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6172-8029-42F1-BC12-6FF189CA558C}" type="datetimeFigureOut">
              <a:rPr lang="en-NZ" smtClean="0"/>
              <a:t>20/09/2017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0FED-802E-473F-9FBB-C7DCC128C8EA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689129" y="-1774693"/>
            <a:ext cx="4743184" cy="105918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9917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21" y="84667"/>
            <a:ext cx="10515600" cy="948267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6172-8029-42F1-BC12-6FF189CA558C}" type="datetimeFigureOut">
              <a:rPr lang="en-NZ" smtClean="0"/>
              <a:t>20/09/2017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0FED-802E-473F-9FBB-C7DCC128C8EA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689129" y="-1774693"/>
            <a:ext cx="4743184" cy="105918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65381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21" y="84667"/>
            <a:ext cx="10515600" cy="948267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6172-8029-42F1-BC12-6FF189CA558C}" type="datetimeFigureOut">
              <a:rPr lang="en-NZ" smtClean="0"/>
              <a:t>20/09/2017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0FED-802E-473F-9FBB-C7DCC128C8EA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689129" y="-1774693"/>
            <a:ext cx="4743184" cy="105918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09785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933" y="1158875"/>
            <a:ext cx="10923484" cy="4662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1E7636-9F0F-42FC-96CE-BE196236643D}" type="slidenum">
              <a:rPr lang="en-NZ"/>
              <a:pPr/>
              <a:t>‹#›</a:t>
            </a:fld>
            <a:endParaRPr lang="en-NZ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2346" y="11954"/>
            <a:ext cx="9200277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NZ" dirty="0" smtClean="0"/>
              <a:t>Click to edit Master title style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0234451" y="3508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201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N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27668"/>
            <a:ext cx="3932237" cy="464132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6172-8029-42F1-BC12-6FF189CA558C}" type="datetimeFigureOut">
              <a:rPr lang="en-NZ" smtClean="0"/>
              <a:t>20/09/2017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A71B-14E4-412D-8180-6AE0F2A180D5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546276" y="365126"/>
            <a:ext cx="9658880" cy="482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dirty="0" smtClean="0"/>
              <a:t>Click to edit Master title style</a:t>
            </a:r>
            <a:endParaRPr lang="en-NZ" sz="3200" dirty="0" smtClean="0"/>
          </a:p>
        </p:txBody>
      </p:sp>
    </p:spTree>
    <p:extLst>
      <p:ext uri="{BB962C8B-B14F-4D97-AF65-F5344CB8AC3E}">
        <p14:creationId xmlns:p14="http://schemas.microsoft.com/office/powerpoint/2010/main" val="261781206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0" y="1"/>
            <a:ext cx="12200125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21795" y="5215392"/>
            <a:ext cx="6916485" cy="885648"/>
          </a:xfrm>
        </p:spPr>
        <p:txBody>
          <a:bodyPr/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49943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2344" y="1172044"/>
            <a:ext cx="5024040" cy="639762"/>
          </a:xfrm>
          <a:solidFill>
            <a:srgbClr val="A2BEE8"/>
          </a:solidFill>
        </p:spPr>
        <p:txBody>
          <a:bodyPr anchor="ctr"/>
          <a:lstStyle>
            <a:lvl1pPr marL="0" indent="0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2345" y="1919382"/>
            <a:ext cx="5024039" cy="39512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8521" y="1172044"/>
            <a:ext cx="5097433" cy="639762"/>
          </a:xfrm>
          <a:solidFill>
            <a:srgbClr val="A2BEE8"/>
          </a:solidFill>
        </p:spPr>
        <p:txBody>
          <a:bodyPr anchor="ctr"/>
          <a:lstStyle>
            <a:lvl1pPr marL="0" indent="0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8521" y="1919382"/>
            <a:ext cx="5097432" cy="39512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A2E0919-9070-4E33-AF33-EF3D66B2AFB1}" type="slidenum">
              <a:rPr lang="en-NZ"/>
              <a:pPr/>
              <a:t>‹#›</a:t>
            </a:fld>
            <a:endParaRPr lang="en-NZ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2346" y="11954"/>
            <a:ext cx="9200277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NZ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7921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9C0FED-802E-473F-9FBB-C7DCC128C8EA}" type="slidenum">
              <a:rPr lang="en-NZ"/>
              <a:pPr/>
              <a:t>‹#›</a:t>
            </a:fld>
            <a:endParaRPr lang="en-NZ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2346" y="11954"/>
            <a:ext cx="9200277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NZ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3907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6172-8029-42F1-BC12-6FF189CA558C}" type="datetimeFigureOut">
              <a:rPr lang="en-NZ" smtClean="0"/>
              <a:t>20/09/2017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B72E3-7ECB-427F-BE3E-4B563102EB54}" type="slidenum">
              <a:rPr lang="en-NZ" smtClean="0"/>
              <a:t>‹#›</a:t>
            </a:fld>
            <a:endParaRPr lang="en-NZ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27448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2744824" y="0"/>
            <a:ext cx="9447176" cy="1181632"/>
          </a:xfrm>
          <a:prstGeom prst="rect">
            <a:avLst/>
          </a:prstGeom>
          <a:solidFill>
            <a:srgbClr val="000A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744824" y="6014906"/>
            <a:ext cx="9545048" cy="856588"/>
          </a:xfrm>
          <a:prstGeom prst="rect">
            <a:avLst/>
          </a:prstGeom>
          <a:solidFill>
            <a:srgbClr val="000A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0976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6172-8029-42F1-BC12-6FF189CA558C}" type="datetimeFigureOut">
              <a:rPr lang="en-NZ" smtClean="0"/>
              <a:t>20/09/2017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639E-23B6-41F7-88C2-4537FDEF0280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50461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6172-8029-42F1-BC12-6FF189CA558C}" type="datetimeFigureOut">
              <a:rPr lang="en-NZ" smtClean="0"/>
              <a:t>20/09/2017</a:t>
            </a:fld>
            <a:endParaRPr lang="en-N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0919-9070-4E33-AF33-EF3D66B2AFB1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51583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6172-8029-42F1-BC12-6FF189CA558C}" type="datetimeFigureOut">
              <a:rPr lang="en-NZ" smtClean="0"/>
              <a:t>20/09/2017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A71B-14E4-412D-8180-6AE0F2A180D5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88528454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6172-8029-42F1-BC12-6FF189CA558C}" type="datetimeFigureOut">
              <a:rPr lang="en-NZ" smtClean="0"/>
              <a:t>20/09/2017</a:t>
            </a:fld>
            <a:endParaRPr lang="en-N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9157-98F6-4A0A-9C17-41412E4282BC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75731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6172-8029-42F1-BC12-6FF189CA558C}" type="datetimeFigureOut">
              <a:rPr lang="en-NZ" smtClean="0"/>
              <a:t>20/09/2017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A71B-14E4-412D-8180-6AE0F2A180D5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5498356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6172-8029-42F1-BC12-6FF189CA558C}" type="datetimeFigureOut">
              <a:rPr lang="en-NZ" smtClean="0"/>
              <a:t>20/09/2017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A71B-14E4-412D-8180-6AE0F2A180D5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3980517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F6172-8029-42F1-BC12-6FF189CA558C}" type="datetimeFigureOut">
              <a:rPr lang="en-NZ" smtClean="0"/>
              <a:t>20/09/2017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BA71B-14E4-412D-8180-6AE0F2A180D5}" type="slidenum">
              <a:rPr lang="en-NZ" smtClean="0"/>
              <a:pPr/>
              <a:t>‹#›</a:t>
            </a:fld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6055460"/>
            <a:ext cx="12238824" cy="823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7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69" r:id="rId24"/>
    <p:sldLayoutId id="2147483672" r:id="rId25"/>
    <p:sldLayoutId id="2147483656" r:id="rId26"/>
    <p:sldLayoutId id="2147483657" r:id="rId2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907" y="1522702"/>
            <a:ext cx="8121138" cy="1789470"/>
          </a:xfrm>
        </p:spPr>
        <p:txBody>
          <a:bodyPr>
            <a:noAutofit/>
          </a:bodyPr>
          <a:lstStyle/>
          <a:p>
            <a:pPr algn="ctr"/>
            <a:r>
              <a:rPr lang="en-US" sz="2800" b="1" cap="all" dirty="0"/>
              <a:t/>
            </a:r>
            <a:br>
              <a:rPr lang="en-US" sz="2800" b="1" cap="all" dirty="0"/>
            </a:br>
            <a:r>
              <a:rPr lang="en-US" sz="2800" b="1" cap="all" dirty="0"/>
              <a:t/>
            </a:r>
            <a:br>
              <a:rPr lang="en-US" sz="2800" b="1" cap="all" dirty="0"/>
            </a:br>
            <a:r>
              <a:rPr lang="en-US" sz="2800" b="1" cap="all" dirty="0"/>
              <a:t>GETTING TO THE BOTTOM OF SCUM:    </a:t>
            </a:r>
            <a:br>
              <a:rPr lang="en-US" sz="2800" b="1" cap="all" dirty="0"/>
            </a:br>
            <a:r>
              <a:rPr lang="en-US" sz="2800" b="1" cap="all" dirty="0"/>
              <a:t>A NEW PROCESS FOR THE SEPARATION AND DEWATERING OF CLARIFIER SCUM</a:t>
            </a:r>
            <a:br>
              <a:rPr lang="en-US" sz="2800" b="1" cap="all" dirty="0"/>
            </a:br>
            <a:endParaRPr lang="en-NZ" sz="2800" b="1" cap="all" dirty="0"/>
          </a:p>
        </p:txBody>
      </p:sp>
      <p:sp>
        <p:nvSpPr>
          <p:cNvPr id="3" name="TextBox 2"/>
          <p:cNvSpPr txBox="1"/>
          <p:nvPr/>
        </p:nvSpPr>
        <p:spPr>
          <a:xfrm>
            <a:off x="4682843" y="4326193"/>
            <a:ext cx="6071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 smtClean="0">
                <a:latin typeface="+mn-lt"/>
              </a:rPr>
              <a:t>Graham Morris and David Grace in association with Chris French and David Taylor</a:t>
            </a:r>
            <a:endParaRPr lang="en-NZ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624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550" y="92050"/>
            <a:ext cx="10515600" cy="948267"/>
          </a:xfrm>
        </p:spPr>
        <p:txBody>
          <a:bodyPr>
            <a:normAutofit/>
          </a:bodyPr>
          <a:lstStyle/>
          <a:p>
            <a:r>
              <a:rPr lang="en-NZ" dirty="0" smtClean="0"/>
              <a:t>Initial Tests – establishing viability of process</a:t>
            </a:r>
            <a:endParaRPr lang="en-NZ" dirty="0"/>
          </a:p>
        </p:txBody>
      </p:sp>
      <p:sp>
        <p:nvSpPr>
          <p:cNvPr id="7" name="Content Placeholder 6"/>
          <p:cNvSpPr>
            <a:spLocks noGrp="1"/>
          </p:cNvSpPr>
          <p:nvPr>
            <p:ph type="body" orient="vert" idx="1"/>
          </p:nvPr>
        </p:nvSpPr>
        <p:spPr>
          <a:xfrm rot="16200000">
            <a:off x="1270212" y="644225"/>
            <a:ext cx="4743184" cy="5753968"/>
          </a:xfrm>
        </p:spPr>
        <p:txBody>
          <a:bodyPr/>
          <a:lstStyle/>
          <a:p>
            <a:r>
              <a:rPr lang="en-NZ" sz="2400" dirty="0"/>
              <a:t>August 2014 Initial Exploratory Bench Trial – No Polymer. Sample from Scum Wetwell</a:t>
            </a:r>
          </a:p>
          <a:p>
            <a:endParaRPr lang="en-NZ" dirty="0"/>
          </a:p>
          <a:p>
            <a:pPr marL="0" indent="0">
              <a:buNone/>
            </a:pPr>
            <a:endParaRPr lang="en-NZ" dirty="0" smtClean="0"/>
          </a:p>
          <a:p>
            <a:endParaRPr lang="en-NZ" dirty="0"/>
          </a:p>
          <a:p>
            <a:endParaRPr lang="en-NZ" dirty="0" smtClean="0"/>
          </a:p>
          <a:p>
            <a:endParaRPr lang="en-NZ" dirty="0"/>
          </a:p>
          <a:p>
            <a:endParaRPr lang="en-NZ" dirty="0" smtClean="0"/>
          </a:p>
          <a:p>
            <a:endParaRPr lang="en-NZ" dirty="0"/>
          </a:p>
          <a:p>
            <a:endParaRPr lang="en-NZ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6735763" y="1163638"/>
            <a:ext cx="5456237" cy="4662487"/>
          </a:xfrm>
        </p:spPr>
        <p:txBody>
          <a:bodyPr>
            <a:normAutofit/>
          </a:bodyPr>
          <a:lstStyle/>
          <a:p>
            <a:r>
              <a:rPr lang="en-NZ" sz="2400" dirty="0"/>
              <a:t>February 2015 Sieve Trial – No Polymer. Sample from Scum Wetwell</a:t>
            </a:r>
          </a:p>
          <a:p>
            <a:endParaRPr lang="en-NZ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733" y="2119162"/>
            <a:ext cx="2043033" cy="2891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9594" y="2136222"/>
            <a:ext cx="2172385" cy="22960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298" y="2119161"/>
            <a:ext cx="2236239" cy="26487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105" y="2125386"/>
            <a:ext cx="1201925" cy="376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7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Pilot Trial and Post Optimisation</a:t>
            </a:r>
            <a:endParaRPr lang="en-NZ" dirty="0"/>
          </a:p>
        </p:txBody>
      </p:sp>
      <p:sp>
        <p:nvSpPr>
          <p:cNvPr id="10" name="Content Placeholder 4"/>
          <p:cNvSpPr>
            <a:spLocks noGrp="1"/>
          </p:cNvSpPr>
          <p:nvPr>
            <p:ph type="body" orient="vert" idx="1"/>
          </p:nvPr>
        </p:nvSpPr>
        <p:spPr>
          <a:xfrm rot="16200000">
            <a:off x="498381" y="1416056"/>
            <a:ext cx="4743184" cy="4210306"/>
          </a:xfrm>
        </p:spPr>
        <p:txBody>
          <a:bodyPr/>
          <a:lstStyle/>
          <a:p>
            <a:r>
              <a:rPr lang="en-NZ" sz="2400" dirty="0" smtClean="0"/>
              <a:t>February 2016 - Pilot Trial, 125 micron filter, no polymer. Test skid from overseas to allow pilot trial.</a:t>
            </a:r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1026" name="Picture 2" descr="NP T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433" y="1318053"/>
            <a:ext cx="5833939" cy="467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61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Pilot Trial and Post Optimisation</a:t>
            </a:r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type="body" orient="vert" idx="1"/>
          </p:nvPr>
        </p:nvSpPr>
        <p:spPr>
          <a:xfrm rot="16200000">
            <a:off x="3600229" y="741789"/>
            <a:ext cx="4743184" cy="5459002"/>
          </a:xfrm>
        </p:spPr>
        <p:txBody>
          <a:bodyPr>
            <a:normAutofit/>
          </a:bodyPr>
          <a:lstStyle/>
          <a:p>
            <a:r>
              <a:rPr lang="en-NZ" sz="2400" dirty="0" smtClean="0"/>
              <a:t>A pilot trial result indicated the need for polymer to achieve the desired results.</a:t>
            </a:r>
          </a:p>
          <a:p>
            <a:r>
              <a:rPr lang="en-NZ" sz="2400" dirty="0" smtClean="0"/>
              <a:t>Field polymer trial indicates polymer, in this case Crystalfloc ELH12 cationic polymer, would enhance capture. </a:t>
            </a:r>
          </a:p>
          <a:p>
            <a:r>
              <a:rPr lang="en-NZ" sz="2400" dirty="0" smtClean="0"/>
              <a:t>Bench trials used to test this.</a:t>
            </a:r>
          </a:p>
          <a:p>
            <a:endParaRPr lang="en-NZ" sz="1400" dirty="0"/>
          </a:p>
          <a:p>
            <a:endParaRPr lang="en-NZ" sz="1400" dirty="0"/>
          </a:p>
          <a:p>
            <a:endParaRPr lang="en-NZ" sz="1400" dirty="0"/>
          </a:p>
          <a:p>
            <a:pPr marL="0" indent="0">
              <a:buNone/>
            </a:pPr>
            <a:endParaRPr lang="en-NZ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6096"/>
          <a:stretch/>
        </p:blipFill>
        <p:spPr>
          <a:xfrm>
            <a:off x="245719" y="1269829"/>
            <a:ext cx="2851708" cy="453130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989654"/>
              </p:ext>
            </p:extLst>
          </p:nvPr>
        </p:nvGraphicFramePr>
        <p:xfrm>
          <a:off x="7677665" y="2780270"/>
          <a:ext cx="4258962" cy="3166311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419654"/>
                <a:gridCol w="1419654"/>
                <a:gridCol w="1419654"/>
              </a:tblGrid>
              <a:tr h="1138003"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Polymer Added</a:t>
                      </a:r>
                    </a:p>
                    <a:p>
                      <a:pPr algn="ctr"/>
                      <a:r>
                        <a:rPr lang="en-NZ" dirty="0" smtClean="0"/>
                        <a:t>g active/m</a:t>
                      </a:r>
                      <a:r>
                        <a:rPr lang="en-NZ" baseline="30000" dirty="0" smtClean="0"/>
                        <a:t>3</a:t>
                      </a:r>
                      <a:endParaRPr lang="en-N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% Capture </a:t>
                      </a:r>
                    </a:p>
                    <a:p>
                      <a:pPr algn="ctr"/>
                      <a:r>
                        <a:rPr lang="en-NZ" dirty="0" smtClean="0"/>
                        <a:t>150 micron filter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 smtClean="0"/>
                        <a:t>% Capture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 smtClean="0"/>
                        <a:t>90 micron filter</a:t>
                      </a:r>
                    </a:p>
                    <a:p>
                      <a:pPr algn="ctr"/>
                      <a:endParaRPr lang="en-NZ" dirty="0"/>
                    </a:p>
                  </a:txBody>
                  <a:tcPr/>
                </a:tc>
              </a:tr>
              <a:tr h="611141"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No Polymer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36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81</a:t>
                      </a:r>
                    </a:p>
                    <a:p>
                      <a:pPr algn="ctr"/>
                      <a:r>
                        <a:rPr lang="en-NZ" dirty="0" smtClean="0"/>
                        <a:t>Optimistic</a:t>
                      </a:r>
                      <a:endParaRPr lang="en-NZ" dirty="0"/>
                    </a:p>
                  </a:txBody>
                  <a:tcPr/>
                </a:tc>
              </a:tr>
              <a:tr h="445837"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1.2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72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dirty="0"/>
                    </a:p>
                  </a:txBody>
                  <a:tcPr/>
                </a:tc>
              </a:tr>
              <a:tr h="445837"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2.4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85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dirty="0"/>
                    </a:p>
                  </a:txBody>
                  <a:tcPr/>
                </a:tc>
              </a:tr>
              <a:tr h="445837"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3.7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95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29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Polymer Addition</a:t>
            </a:r>
            <a:endParaRPr lang="en-NZ" sz="32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type="body" orient="vert" idx="1"/>
          </p:nvPr>
        </p:nvSpPr>
        <p:spPr>
          <a:xfrm rot="16200000">
            <a:off x="949026" y="913094"/>
            <a:ext cx="4743184" cy="5213194"/>
          </a:xfrm>
        </p:spPr>
        <p:txBody>
          <a:bodyPr/>
          <a:lstStyle/>
          <a:p>
            <a:r>
              <a:rPr lang="en-NZ" sz="2400" dirty="0"/>
              <a:t>August 2017 Polymer Trial – Core Shell 71300 cationic flocculent at 3.2 g/m</a:t>
            </a:r>
            <a:r>
              <a:rPr lang="en-NZ" sz="2400" baseline="30000" dirty="0"/>
              <a:t>3</a:t>
            </a:r>
            <a:r>
              <a:rPr lang="en-NZ" sz="2400" dirty="0"/>
              <a:t>. Sample from scum feed line to Baleen.</a:t>
            </a:r>
          </a:p>
          <a:p>
            <a:pPr marL="0" indent="0">
              <a:buNone/>
            </a:pPr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6093180" y="1149616"/>
            <a:ext cx="5784188" cy="4351337"/>
          </a:xfrm>
        </p:spPr>
        <p:txBody>
          <a:bodyPr/>
          <a:lstStyle/>
          <a:p>
            <a:r>
              <a:rPr lang="en-NZ" sz="2400" dirty="0"/>
              <a:t>August 2017 samples from Baleen filtrate and scum feed (3.2 L/sec), polymer dose rate 3g/m</a:t>
            </a:r>
            <a:r>
              <a:rPr lang="en-NZ" sz="2400" baseline="30000" dirty="0"/>
              <a:t>3</a:t>
            </a:r>
            <a:r>
              <a:rPr lang="en-NZ" sz="2400" dirty="0"/>
              <a:t> Core Shell 71300</a:t>
            </a:r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211" y="2269641"/>
            <a:ext cx="3006811" cy="37299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034" b="5525"/>
          <a:stretch/>
        </p:blipFill>
        <p:spPr>
          <a:xfrm>
            <a:off x="7547159" y="2269641"/>
            <a:ext cx="2578442" cy="374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5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Scum Characteristics Variability</a:t>
            </a:r>
            <a:endParaRPr lang="en-NZ" sz="32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type="body" orient="vert" idx="1"/>
          </p:nvPr>
        </p:nvSpPr>
        <p:spPr>
          <a:xfrm rot="16200000">
            <a:off x="1127645" y="786792"/>
            <a:ext cx="4743184" cy="5468833"/>
          </a:xfrm>
        </p:spPr>
        <p:txBody>
          <a:bodyPr/>
          <a:lstStyle/>
          <a:p>
            <a:r>
              <a:rPr lang="en-NZ" sz="2400" dirty="0"/>
              <a:t>February 2017 operation. Feed rate 3.2 L/s and poly dose of about 5 mg/L active polymer (ELH12). Little scum on clarifiers and no filamentous scum. Predominantly gritty material.</a:t>
            </a:r>
          </a:p>
          <a:p>
            <a:pPr marL="0" indent="0">
              <a:buNone/>
            </a:pPr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6153150" y="1193800"/>
            <a:ext cx="6038850" cy="4351338"/>
          </a:xfrm>
        </p:spPr>
        <p:txBody>
          <a:bodyPr/>
          <a:lstStyle/>
          <a:p>
            <a:r>
              <a:rPr lang="en-NZ" sz="2400" dirty="0"/>
              <a:t>August 2017 operation. Feed rate 3.2L/s and dose of 3 mg/L active polymer (CS 71300). Significant filamentous scum loading from clarifiers due to high rain events causing much scum on clarifier surface.</a:t>
            </a:r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650"/>
          <a:stretch/>
        </p:blipFill>
        <p:spPr>
          <a:xfrm>
            <a:off x="7091310" y="2885836"/>
            <a:ext cx="4070906" cy="2987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2" y="2885836"/>
            <a:ext cx="4317603" cy="298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0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Equipment Location</a:t>
            </a:r>
            <a:endParaRPr lang="en-NZ" dirty="0"/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>
          <a:xfrm rot="16200000">
            <a:off x="3689129" y="-1644064"/>
            <a:ext cx="4743184" cy="10591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2400" dirty="0" smtClean="0"/>
              <a:t>Key consideration:</a:t>
            </a:r>
            <a:br>
              <a:rPr lang="en-NZ" sz="2400" dirty="0" smtClean="0"/>
            </a:br>
            <a:endParaRPr lang="en-NZ" sz="2400" dirty="0"/>
          </a:p>
          <a:p>
            <a:r>
              <a:rPr lang="en-NZ" sz="2400" dirty="0" smtClean="0"/>
              <a:t>Separated solids will have a tendency to block pipework;</a:t>
            </a:r>
          </a:p>
          <a:p>
            <a:endParaRPr lang="en-NZ" sz="2400" dirty="0"/>
          </a:p>
          <a:p>
            <a:r>
              <a:rPr lang="en-NZ" sz="2400" dirty="0" smtClean="0"/>
              <a:t>Need to consider how </a:t>
            </a:r>
            <a:r>
              <a:rPr lang="en-NZ" sz="2400" dirty="0"/>
              <a:t>the </a:t>
            </a:r>
            <a:r>
              <a:rPr lang="en-NZ" sz="2400" dirty="0" smtClean="0"/>
              <a:t>separated </a:t>
            </a:r>
            <a:r>
              <a:rPr lang="en-NZ" sz="2400" dirty="0"/>
              <a:t>solids </a:t>
            </a:r>
            <a:r>
              <a:rPr lang="en-NZ" sz="2400" dirty="0" smtClean="0"/>
              <a:t>are being transferred to down stream process units. </a:t>
            </a:r>
            <a:br>
              <a:rPr lang="en-NZ" sz="2400" dirty="0" smtClean="0"/>
            </a:br>
            <a:endParaRPr lang="en-NZ" sz="2400" dirty="0"/>
          </a:p>
          <a:p>
            <a:r>
              <a:rPr lang="en-NZ" sz="2400" dirty="0" smtClean="0"/>
              <a:t>Sufficient clearance area around the Baleen Filter (especially at the front) to allow for screen replacement and servicing (H&amp;S);</a:t>
            </a:r>
          </a:p>
          <a:p>
            <a:pPr marL="0" indent="0">
              <a:buNone/>
            </a:pPr>
            <a:endParaRPr lang="en-NZ" dirty="0" smtClean="0"/>
          </a:p>
          <a:p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6908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Baleen Filter - Installation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552" y="1164824"/>
            <a:ext cx="7291486" cy="472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7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Baleen Filter Site Location</a:t>
            </a:r>
            <a:endParaRPr lang="en-NZ" sz="32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694552" y="1139211"/>
            <a:ext cx="4554537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3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NZ" sz="3600" dirty="0" smtClean="0">
                <a:solidFill>
                  <a:schemeClr val="bg1"/>
                </a:solidFill>
              </a:rPr>
              <a:t>Operation Benefits of Baleen Filter</a:t>
            </a:r>
            <a:endParaRPr lang="en-NZ" sz="3600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type="body" orient="vert" idx="1"/>
          </p:nvPr>
        </p:nvSpPr>
        <p:spPr>
          <a:xfrm rot="16200000">
            <a:off x="3689129" y="-1686202"/>
            <a:ext cx="4743184" cy="1059180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NZ" sz="2600" dirty="0" smtClean="0"/>
              <a:t>The removal of 300m</a:t>
            </a:r>
            <a:r>
              <a:rPr lang="en-NZ" sz="2600" baseline="30000" dirty="0" smtClean="0"/>
              <a:t>3</a:t>
            </a:r>
            <a:r>
              <a:rPr lang="en-NZ" sz="2600" dirty="0" smtClean="0"/>
              <a:t>/day of very dilute Clarifier Scum from WAS resulted in:</a:t>
            </a:r>
            <a:r>
              <a:rPr lang="en-NZ" dirty="0" smtClean="0"/>
              <a:t/>
            </a:r>
            <a:br>
              <a:rPr lang="en-NZ" dirty="0" smtClean="0"/>
            </a:br>
            <a:endParaRPr lang="en-NZ" dirty="0" smtClean="0"/>
          </a:p>
          <a:p>
            <a:pPr lvl="1"/>
            <a:r>
              <a:rPr lang="en-NZ" dirty="0" smtClean="0"/>
              <a:t>Deloading of Picket Fence Thickener Tank leading to improved thickening from historic 1.4%DS to 2 - 2.5 %DS; </a:t>
            </a:r>
          </a:p>
          <a:p>
            <a:pPr lvl="1"/>
            <a:endParaRPr lang="en-NZ" dirty="0"/>
          </a:p>
          <a:p>
            <a:pPr lvl="1"/>
            <a:r>
              <a:rPr lang="en-NZ" dirty="0" smtClean="0"/>
              <a:t>Significant reduction in carry over from the PFT;</a:t>
            </a:r>
          </a:p>
          <a:p>
            <a:pPr lvl="1"/>
            <a:endParaRPr lang="en-NZ" dirty="0"/>
          </a:p>
          <a:p>
            <a:pPr lvl="1"/>
            <a:r>
              <a:rPr lang="en-NZ" dirty="0" smtClean="0"/>
              <a:t>Ability to convert one of the PFTs into a TWAS Buffer/Storage Tank;</a:t>
            </a:r>
            <a:br>
              <a:rPr lang="en-NZ" dirty="0" smtClean="0"/>
            </a:br>
            <a:endParaRPr lang="en-NZ" dirty="0" smtClean="0"/>
          </a:p>
          <a:p>
            <a:pPr lvl="1"/>
            <a:r>
              <a:rPr lang="en-NZ" dirty="0" smtClean="0"/>
              <a:t>Better dewatering on Belt Press from about 14%DS to 16%DS; </a:t>
            </a:r>
            <a:br>
              <a:rPr lang="en-NZ" dirty="0" smtClean="0"/>
            </a:br>
            <a:endParaRPr lang="en-NZ" dirty="0" smtClean="0"/>
          </a:p>
          <a:p>
            <a:pPr lvl="1"/>
            <a:r>
              <a:rPr lang="en-NZ" dirty="0" smtClean="0"/>
              <a:t>Reduction of scum carry over from top of Picket Fence Thickener;</a:t>
            </a:r>
            <a:br>
              <a:rPr lang="en-NZ" dirty="0" smtClean="0"/>
            </a:br>
            <a:endParaRPr lang="en-NZ" dirty="0" smtClean="0"/>
          </a:p>
          <a:p>
            <a:pPr lvl="1"/>
            <a:r>
              <a:rPr lang="en-NZ" dirty="0" smtClean="0"/>
              <a:t>Enabling one Picket Fence Thickener to be used as a Buffer Tank to balance mass flows through plant and allow continuous watering. </a:t>
            </a:r>
          </a:p>
          <a:p>
            <a:pPr lvl="1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7870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Baleen Operation/Maintenance</a:t>
            </a:r>
            <a:endParaRPr lang="en-NZ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689129" y="-1676370"/>
            <a:ext cx="4743184" cy="10591803"/>
          </a:xfrm>
        </p:spPr>
        <p:txBody>
          <a:bodyPr>
            <a:normAutofit/>
          </a:bodyPr>
          <a:lstStyle/>
          <a:p>
            <a:r>
              <a:rPr lang="en-NZ" sz="2400" dirty="0"/>
              <a:t>Automated operation </a:t>
            </a:r>
            <a:r>
              <a:rPr lang="en-NZ" sz="2400" dirty="0" smtClean="0"/>
              <a:t>linked to Scum Wetwell;</a:t>
            </a:r>
            <a:br>
              <a:rPr lang="en-NZ" sz="2400" dirty="0" smtClean="0"/>
            </a:br>
            <a:endParaRPr lang="en-NZ" sz="2400" dirty="0" smtClean="0"/>
          </a:p>
          <a:p>
            <a:r>
              <a:rPr lang="en-NZ" sz="2400" dirty="0" smtClean="0"/>
              <a:t>Can make simple adjustments to tune Baleen Filter operation for changing scum conditions. Spray  Water cycle, speed, pressure &amp; duration. Polymer dose</a:t>
            </a:r>
            <a:r>
              <a:rPr lang="en-NZ" sz="2400" dirty="0"/>
              <a:t>;</a:t>
            </a:r>
            <a:r>
              <a:rPr lang="en-NZ" sz="2400" dirty="0" smtClean="0"/>
              <a:t/>
            </a:r>
            <a:br>
              <a:rPr lang="en-NZ" sz="2400" dirty="0" smtClean="0"/>
            </a:br>
            <a:endParaRPr lang="en-NZ" sz="2400" dirty="0" smtClean="0"/>
          </a:p>
          <a:p>
            <a:r>
              <a:rPr lang="en-NZ" sz="2400" dirty="0" smtClean="0"/>
              <a:t>Once a day inspection and hose down by operations staff</a:t>
            </a:r>
            <a:r>
              <a:rPr lang="en-NZ" sz="2400" dirty="0"/>
              <a:t>;</a:t>
            </a:r>
            <a:r>
              <a:rPr lang="en-NZ" sz="2400" dirty="0" smtClean="0"/>
              <a:t/>
            </a:r>
            <a:br>
              <a:rPr lang="en-NZ" sz="2400" dirty="0" smtClean="0"/>
            </a:br>
            <a:endParaRPr lang="en-NZ" sz="2400" dirty="0" smtClean="0"/>
          </a:p>
          <a:p>
            <a:r>
              <a:rPr lang="en-NZ" sz="2400" dirty="0" smtClean="0"/>
              <a:t>Monthly grease and chemical wash (10 minute job);</a:t>
            </a:r>
            <a:br>
              <a:rPr lang="en-NZ" sz="2400" dirty="0" smtClean="0"/>
            </a:br>
            <a:endParaRPr lang="en-NZ" sz="2400" dirty="0" smtClean="0"/>
          </a:p>
          <a:p>
            <a:r>
              <a:rPr lang="en-NZ" sz="2400" dirty="0" smtClean="0"/>
              <a:t>Six monthly service by NZ agent Bioholdings NZ Ltd., Kerry Gibb. Excellent support to date;</a:t>
            </a:r>
          </a:p>
          <a:p>
            <a:endParaRPr lang="en-NZ" dirty="0" smtClean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958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Purpose of the Presentation</a:t>
            </a:r>
            <a:endParaRPr lang="en-NZ" dirty="0"/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>
          <a:xfrm rot="16200000">
            <a:off x="4794045" y="-2331843"/>
            <a:ext cx="3111990" cy="11272035"/>
          </a:xfrm>
        </p:spPr>
        <p:txBody>
          <a:bodyPr>
            <a:normAutofit/>
          </a:bodyPr>
          <a:lstStyle/>
          <a:p>
            <a:r>
              <a:rPr lang="en-NZ" sz="2400" dirty="0" smtClean="0"/>
              <a:t>Practical </a:t>
            </a:r>
            <a:r>
              <a:rPr lang="en-NZ" sz="2400" dirty="0"/>
              <a:t>rather than </a:t>
            </a:r>
            <a:r>
              <a:rPr lang="en-NZ" sz="2400" dirty="0" smtClean="0"/>
              <a:t>academic</a:t>
            </a:r>
            <a:endParaRPr lang="en-NZ" sz="2400" dirty="0"/>
          </a:p>
          <a:p>
            <a:endParaRPr lang="en-NZ" sz="2400" dirty="0"/>
          </a:p>
          <a:p>
            <a:r>
              <a:rPr lang="en-NZ" sz="2400" dirty="0"/>
              <a:t>Presentation based on lessons learnt from a recent </a:t>
            </a:r>
            <a:r>
              <a:rPr lang="en-NZ" sz="2400" dirty="0" smtClean="0"/>
              <a:t>project</a:t>
            </a:r>
          </a:p>
          <a:p>
            <a:pPr marL="0" indent="0">
              <a:buNone/>
            </a:pPr>
            <a:endParaRPr lang="en-NZ" sz="2400" dirty="0"/>
          </a:p>
          <a:p>
            <a:r>
              <a:rPr lang="en-NZ" sz="2400" dirty="0"/>
              <a:t>Methodology to minimise potential </a:t>
            </a:r>
            <a:r>
              <a:rPr lang="en-NZ" sz="2400" dirty="0" smtClean="0"/>
              <a:t>risk associated with incorporating novel technology within an existing WWTP</a:t>
            </a:r>
            <a:endParaRPr lang="en-NZ" sz="2400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9541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Conclusion/Recommendation</a:t>
            </a:r>
            <a:endParaRPr lang="en-NZ" sz="32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type="body" orient="vert" idx="1"/>
          </p:nvPr>
        </p:nvSpPr>
        <p:spPr>
          <a:xfrm rot="16200000">
            <a:off x="3689129" y="-1558383"/>
            <a:ext cx="4743184" cy="10591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2400" dirty="0" smtClean="0"/>
              <a:t>Undertake a review of what is available in the market is only the start point;</a:t>
            </a:r>
          </a:p>
          <a:p>
            <a:pPr marL="0" indent="0">
              <a:buNone/>
            </a:pPr>
            <a:r>
              <a:rPr lang="en-NZ" sz="2400" i="1" dirty="0" smtClean="0"/>
              <a:t/>
            </a:r>
            <a:br>
              <a:rPr lang="en-NZ" sz="2400" i="1" dirty="0" smtClean="0"/>
            </a:br>
            <a:r>
              <a:rPr lang="en-NZ" sz="2400" i="1" dirty="0" smtClean="0"/>
              <a:t>DATA </a:t>
            </a:r>
            <a:r>
              <a:rPr lang="en-NZ" sz="2400" i="1" dirty="0" err="1" smtClean="0"/>
              <a:t>DATA</a:t>
            </a:r>
            <a:r>
              <a:rPr lang="en-NZ" sz="2400" i="1" dirty="0" smtClean="0"/>
              <a:t> </a:t>
            </a:r>
            <a:r>
              <a:rPr lang="en-NZ" sz="2400" i="1" dirty="0" err="1" smtClean="0"/>
              <a:t>DATA</a:t>
            </a:r>
            <a:r>
              <a:rPr lang="en-NZ" sz="2400" dirty="0" smtClean="0"/>
              <a:t>! - Laboratory testing and pilot trials data provides significant insight and is critical to the implementation of new technology as it reduces risk (Proof of </a:t>
            </a:r>
            <a:r>
              <a:rPr lang="en-NZ" sz="2400" dirty="0"/>
              <a:t>C</a:t>
            </a:r>
            <a:r>
              <a:rPr lang="en-NZ" sz="2400" dirty="0" smtClean="0"/>
              <a:t>oncept without relying on Sales Reps);</a:t>
            </a:r>
          </a:p>
          <a:p>
            <a:pPr marL="0" indent="0">
              <a:buNone/>
            </a:pPr>
            <a:r>
              <a:rPr lang="en-NZ" sz="2400" dirty="0" smtClean="0"/>
              <a:t/>
            </a:r>
            <a:br>
              <a:rPr lang="en-NZ" sz="2400" dirty="0" smtClean="0"/>
            </a:br>
            <a:r>
              <a:rPr lang="en-NZ" sz="2400" dirty="0" smtClean="0"/>
              <a:t>The use of a Baleen filter to separate scum is an economical solution;</a:t>
            </a:r>
          </a:p>
          <a:p>
            <a:pPr marL="0" indent="0">
              <a:buNone/>
            </a:pPr>
            <a:endParaRPr lang="en-NZ" sz="2400" dirty="0"/>
          </a:p>
          <a:p>
            <a:pPr marL="0" indent="0">
              <a:buNone/>
            </a:pPr>
            <a:r>
              <a:rPr lang="en-NZ" sz="2400" dirty="0" smtClean="0"/>
              <a:t>Need to develop and maintain a close relationship with equipment vendor – this prevents “empty” promises from suppliers.</a:t>
            </a:r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 smtClean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9728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cap="all" dirty="0"/>
              <a:t/>
            </a:r>
            <a:br>
              <a:rPr lang="en-US" sz="2800" b="1" cap="all" dirty="0"/>
            </a:br>
            <a:r>
              <a:rPr lang="en-US" sz="2800" b="1" cap="all" dirty="0"/>
              <a:t>Thank you for your time</a:t>
            </a:r>
            <a:br>
              <a:rPr lang="en-US" sz="2800" b="1" cap="all" dirty="0"/>
            </a:br>
            <a:r>
              <a:rPr lang="en-US" sz="2800" b="1" cap="all" dirty="0"/>
              <a:t/>
            </a:r>
            <a:br>
              <a:rPr lang="en-US" sz="2800" b="1" cap="all" dirty="0"/>
            </a:br>
            <a:r>
              <a:rPr lang="en-US" sz="2800" b="1" cap="all" dirty="0"/>
              <a:t>any questions???</a:t>
            </a:r>
            <a:endParaRPr lang="en-NZ" sz="2800" b="1" cap="all" dirty="0"/>
          </a:p>
        </p:txBody>
      </p:sp>
    </p:spTree>
    <p:extLst>
      <p:ext uri="{BB962C8B-B14F-4D97-AF65-F5344CB8AC3E}">
        <p14:creationId xmlns:p14="http://schemas.microsoft.com/office/powerpoint/2010/main" val="171707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Scum – What is it and issues on site</a:t>
            </a:r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65" r="9716"/>
          <a:stretch/>
        </p:blipFill>
        <p:spPr>
          <a:xfrm>
            <a:off x="252945" y="1404844"/>
            <a:ext cx="5784062" cy="42880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484" y="1404844"/>
            <a:ext cx="5688470" cy="426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1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Original Scum Treatment Stream</a:t>
            </a:r>
            <a:endParaRPr lang="en-NZ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2" r="13335"/>
          <a:stretch/>
        </p:blipFill>
        <p:spPr>
          <a:xfrm>
            <a:off x="2918741" y="1297297"/>
            <a:ext cx="6106159" cy="456299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 rot="4551130">
            <a:off x="2644835" y="2393617"/>
            <a:ext cx="2838894" cy="1123794"/>
          </a:xfrm>
          <a:prstGeom prst="round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Rounded Rectangle 15"/>
          <p:cNvSpPr/>
          <p:nvPr/>
        </p:nvSpPr>
        <p:spPr>
          <a:xfrm rot="4551130">
            <a:off x="4197600" y="2980738"/>
            <a:ext cx="836886" cy="490402"/>
          </a:xfrm>
          <a:prstGeom prst="round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8" name="Rounded Rectangle 17"/>
          <p:cNvSpPr/>
          <p:nvPr/>
        </p:nvSpPr>
        <p:spPr>
          <a:xfrm rot="4551130">
            <a:off x="6657179" y="4084362"/>
            <a:ext cx="784390" cy="536542"/>
          </a:xfrm>
          <a:prstGeom prst="round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5860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Scum – Problem Definition</a:t>
            </a:r>
            <a:endParaRPr lang="en-NZ" dirty="0"/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/>
        <p:txBody>
          <a:bodyPr>
            <a:normAutofit/>
          </a:bodyPr>
          <a:lstStyle/>
          <a:p>
            <a:r>
              <a:rPr lang="en-NZ" sz="2400" dirty="0" smtClean="0"/>
              <a:t>Excessive carry over water (300m</a:t>
            </a:r>
            <a:r>
              <a:rPr lang="en-NZ" sz="2400" baseline="30000" dirty="0" smtClean="0"/>
              <a:t>3</a:t>
            </a:r>
            <a:r>
              <a:rPr lang="en-NZ" sz="2400" dirty="0" smtClean="0"/>
              <a:t>/d) was introduced into the wasting stream which lead to:</a:t>
            </a:r>
            <a:r>
              <a:rPr lang="en-NZ" dirty="0" smtClean="0"/>
              <a:t/>
            </a:r>
            <a:br>
              <a:rPr lang="en-NZ" dirty="0" smtClean="0"/>
            </a:br>
            <a:endParaRPr lang="en-NZ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NZ" sz="2200" dirty="0"/>
              <a:t>WAS Dilution – 1%DS to approx. 0.6%DS;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NZ" sz="2200" dirty="0"/>
              <a:t>Poor thickener performance – 1.4%DS compared to 2%DS;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NZ" sz="2200" dirty="0"/>
              <a:t>Hydraulically overloading PFTs – both are required to operate;</a:t>
            </a:r>
          </a:p>
          <a:p>
            <a:endParaRPr lang="en-NZ" dirty="0" smtClean="0"/>
          </a:p>
          <a:p>
            <a:r>
              <a:rPr lang="en-NZ" sz="2400" dirty="0" smtClean="0"/>
              <a:t>Excessive carry over of floating debris and filamentous bacteria from PFTs overflow back to headworks;</a:t>
            </a:r>
            <a:endParaRPr lang="en-NZ" dirty="0" smtClean="0"/>
          </a:p>
          <a:p>
            <a:endParaRPr lang="en-NZ" dirty="0" smtClean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9473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Scum Treatment – Proposed Upgrades</a:t>
            </a:r>
            <a:endParaRPr lang="en-NZ" dirty="0"/>
          </a:p>
        </p:txBody>
      </p:sp>
      <p:sp>
        <p:nvSpPr>
          <p:cNvPr id="5" name="Rounded Rectangle 4"/>
          <p:cNvSpPr/>
          <p:nvPr/>
        </p:nvSpPr>
        <p:spPr>
          <a:xfrm>
            <a:off x="1809226" y="1665057"/>
            <a:ext cx="2114026" cy="8976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dirty="0" smtClean="0"/>
              <a:t>Clarifiers (Wet Beaching System)</a:t>
            </a:r>
            <a:endParaRPr lang="en-NZ" dirty="0"/>
          </a:p>
        </p:txBody>
      </p:sp>
      <p:sp>
        <p:nvSpPr>
          <p:cNvPr id="6" name="Rounded Rectangle 5"/>
          <p:cNvSpPr/>
          <p:nvPr/>
        </p:nvSpPr>
        <p:spPr>
          <a:xfrm>
            <a:off x="4552951" y="1665057"/>
            <a:ext cx="1468929" cy="8976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dirty="0" smtClean="0"/>
              <a:t>Scum </a:t>
            </a:r>
          </a:p>
          <a:p>
            <a:pPr algn="ctr"/>
            <a:r>
              <a:rPr lang="en-NZ" dirty="0" smtClean="0"/>
              <a:t>Pumpstation</a:t>
            </a:r>
            <a:endParaRPr lang="en-NZ" dirty="0"/>
          </a:p>
        </p:txBody>
      </p:sp>
      <p:sp>
        <p:nvSpPr>
          <p:cNvPr id="7" name="Rounded Rectangle 6"/>
          <p:cNvSpPr/>
          <p:nvPr/>
        </p:nvSpPr>
        <p:spPr>
          <a:xfrm>
            <a:off x="4533938" y="3171727"/>
            <a:ext cx="1468929" cy="8976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dirty="0" smtClean="0"/>
              <a:t>Picket Fence Thickener</a:t>
            </a:r>
            <a:endParaRPr lang="en-NZ" dirty="0"/>
          </a:p>
        </p:txBody>
      </p:sp>
      <p:sp>
        <p:nvSpPr>
          <p:cNvPr id="8" name="Rounded Rectangle 7"/>
          <p:cNvSpPr/>
          <p:nvPr/>
        </p:nvSpPr>
        <p:spPr>
          <a:xfrm>
            <a:off x="2454324" y="3183464"/>
            <a:ext cx="1468929" cy="8976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dirty="0" smtClean="0"/>
              <a:t>WAS Pumpstation</a:t>
            </a:r>
            <a:endParaRPr lang="en-NZ" dirty="0"/>
          </a:p>
        </p:txBody>
      </p:sp>
      <p:cxnSp>
        <p:nvCxnSpPr>
          <p:cNvPr id="11" name="Straight Arrow Connector 10"/>
          <p:cNvCxnSpPr>
            <a:stCxn id="5" idx="3"/>
            <a:endCxn id="6" idx="1"/>
          </p:cNvCxnSpPr>
          <p:nvPr/>
        </p:nvCxnSpPr>
        <p:spPr>
          <a:xfrm>
            <a:off x="3923252" y="2113868"/>
            <a:ext cx="62969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021879" y="2127850"/>
            <a:ext cx="62969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002866" y="3644859"/>
            <a:ext cx="62969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923252" y="3640664"/>
            <a:ext cx="62969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8731192" y="3183464"/>
            <a:ext cx="1468929" cy="8976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dirty="0" smtClean="0"/>
              <a:t>Dewatering</a:t>
            </a:r>
            <a:endParaRPr lang="en-NZ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101493" y="3644859"/>
            <a:ext cx="62969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20" idx="0"/>
          </p:cNvCxnSpPr>
          <p:nvPr/>
        </p:nvCxnSpPr>
        <p:spPr>
          <a:xfrm>
            <a:off x="7386042" y="2562680"/>
            <a:ext cx="0" cy="6034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6639946" y="1665057"/>
            <a:ext cx="1468929" cy="8976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dirty="0" smtClean="0"/>
              <a:t>Scum Separation</a:t>
            </a:r>
            <a:endParaRPr lang="en-NZ" dirty="0"/>
          </a:p>
        </p:txBody>
      </p:sp>
      <p:sp>
        <p:nvSpPr>
          <p:cNvPr id="20" name="Rounded Rectangle 19"/>
          <p:cNvSpPr/>
          <p:nvPr/>
        </p:nvSpPr>
        <p:spPr>
          <a:xfrm>
            <a:off x="6651578" y="3166136"/>
            <a:ext cx="1468929" cy="8976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dirty="0" smtClean="0"/>
              <a:t>TWAS Storage (converted)</a:t>
            </a:r>
            <a:endParaRPr lang="en-NZ" dirty="0"/>
          </a:p>
        </p:txBody>
      </p:sp>
      <p:sp>
        <p:nvSpPr>
          <p:cNvPr id="24" name="Rounded Rectangle 23"/>
          <p:cNvSpPr/>
          <p:nvPr/>
        </p:nvSpPr>
        <p:spPr>
          <a:xfrm>
            <a:off x="6498672" y="1522996"/>
            <a:ext cx="1778466" cy="11948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8731192" y="4684543"/>
            <a:ext cx="1468929" cy="8976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dirty="0" smtClean="0"/>
              <a:t>Thermal Drying</a:t>
            </a:r>
            <a:endParaRPr lang="en-NZ" dirty="0"/>
          </a:p>
        </p:txBody>
      </p:sp>
      <p:cxnSp>
        <p:nvCxnSpPr>
          <p:cNvPr id="27" name="Straight Arrow Connector 26"/>
          <p:cNvCxnSpPr>
            <a:stCxn id="15" idx="2"/>
          </p:cNvCxnSpPr>
          <p:nvPr/>
        </p:nvCxnSpPr>
        <p:spPr>
          <a:xfrm>
            <a:off x="9465656" y="4081087"/>
            <a:ext cx="0" cy="6034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4345295" y="3011490"/>
            <a:ext cx="3931843" cy="1560510"/>
          </a:xfrm>
          <a:prstGeom prst="roundRect">
            <a:avLst/>
          </a:prstGeom>
          <a:noFill/>
          <a:ln w="38100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20538" y="4117992"/>
            <a:ext cx="264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 dirty="0" smtClean="0"/>
              <a:t>Existing Reconfigured</a:t>
            </a:r>
            <a:endParaRPr lang="en-NZ" i="1" dirty="0"/>
          </a:p>
        </p:txBody>
      </p:sp>
      <p:sp>
        <p:nvSpPr>
          <p:cNvPr id="22" name="Rounded Rectangle 21"/>
          <p:cNvSpPr/>
          <p:nvPr/>
        </p:nvSpPr>
        <p:spPr>
          <a:xfrm>
            <a:off x="8753930" y="1682385"/>
            <a:ext cx="1468929" cy="8976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dirty="0" smtClean="0"/>
              <a:t>Clarifier </a:t>
            </a:r>
            <a:r>
              <a:rPr lang="en-NZ" dirty="0" err="1" smtClean="0"/>
              <a:t>Flowsplitter</a:t>
            </a:r>
            <a:endParaRPr lang="en-NZ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8135835" y="2113868"/>
            <a:ext cx="62969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77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Scum Separation – Technology Review</a:t>
            </a:r>
            <a:endParaRPr lang="en-NZ" dirty="0"/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>
          <a:xfrm rot="16200000">
            <a:off x="3710433" y="-1186397"/>
            <a:ext cx="4700578" cy="10591803"/>
          </a:xfrm>
        </p:spPr>
        <p:txBody>
          <a:bodyPr>
            <a:normAutofit fontScale="92500" lnSpcReduction="10000"/>
          </a:bodyPr>
          <a:lstStyle/>
          <a:p>
            <a:r>
              <a:rPr lang="en-NZ" sz="2600" dirty="0" smtClean="0"/>
              <a:t>Key considerations:</a:t>
            </a:r>
            <a:r>
              <a:rPr lang="en-NZ" dirty="0" smtClean="0"/>
              <a:t/>
            </a:r>
            <a:br>
              <a:rPr lang="en-NZ" dirty="0" smtClean="0"/>
            </a:br>
            <a:endParaRPr lang="en-NZ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NZ" sz="2600" dirty="0" smtClean="0"/>
              <a:t> </a:t>
            </a:r>
            <a:r>
              <a:rPr lang="en-NZ" sz="2200" dirty="0"/>
              <a:t>Proven NZ track recorded </a:t>
            </a:r>
            <a:r>
              <a:rPr lang="en-NZ" sz="2200" dirty="0" smtClean="0"/>
              <a:t>on high </a:t>
            </a:r>
            <a:r>
              <a:rPr lang="en-NZ" sz="2200" dirty="0"/>
              <a:t>fat waste </a:t>
            </a:r>
            <a:r>
              <a:rPr lang="en-NZ" sz="2200" dirty="0" smtClean="0"/>
              <a:t>streams – fit for purpose;</a:t>
            </a:r>
            <a:r>
              <a:rPr lang="en-NZ" sz="2200" dirty="0"/>
              <a:t/>
            </a:r>
            <a:br>
              <a:rPr lang="en-NZ" sz="2200" dirty="0"/>
            </a:br>
            <a:endParaRPr lang="en-NZ" sz="2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NZ" sz="2200" dirty="0"/>
              <a:t> Ability to easily clear out any blockages;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NZ" sz="2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NZ" sz="2200" dirty="0"/>
              <a:t>Low “Whole of Life” costs;</a:t>
            </a:r>
          </a:p>
          <a:p>
            <a:pPr marL="342900" lvl="1" indent="0">
              <a:buNone/>
            </a:pPr>
            <a:endParaRPr lang="en-NZ" sz="1950" dirty="0"/>
          </a:p>
          <a:p>
            <a:r>
              <a:rPr lang="en-NZ" sz="2600" dirty="0" smtClean="0"/>
              <a:t>Baleen Filter was the preferred selection/option;</a:t>
            </a:r>
            <a:endParaRPr lang="en-NZ" sz="2600" dirty="0"/>
          </a:p>
          <a:p>
            <a:pPr lvl="1"/>
            <a:endParaRPr lang="en-NZ" sz="1950" dirty="0"/>
          </a:p>
          <a:p>
            <a:pPr lvl="1"/>
            <a:endParaRPr lang="en-NZ" dirty="0" smtClean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r>
              <a:rPr lang="en-NZ" dirty="0" smtClean="0"/>
              <a:t> </a:t>
            </a:r>
            <a:endParaRPr lang="en-NZ" dirty="0"/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0213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Baleen Filter – How it works </a:t>
            </a:r>
            <a:endParaRPr lang="en-NZ" dirty="0"/>
          </a:p>
        </p:txBody>
      </p:sp>
      <p:pic>
        <p:nvPicPr>
          <p:cNvPr id="7" name="Simultaneous Waste from Water Separation">
            <a:hlinkClick r:id="" action="ppaction://media"/>
            <a:extLst>
              <a:ext uri="{FF2B5EF4-FFF2-40B4-BE49-F238E27FC236}">
                <a16:creationId xmlns:a16="http://schemas.microsoft.com/office/drawing/2014/main" xmlns="" id="{8DAA9B6F-E8BB-40A2-9482-656702686B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9373" y="1271858"/>
            <a:ext cx="806489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3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Baleen Filter – How it works </a:t>
            </a:r>
            <a:endParaRPr lang="en-NZ" dirty="0"/>
          </a:p>
        </p:txBody>
      </p:sp>
      <p:pic>
        <p:nvPicPr>
          <p:cNvPr id="7" name="Simultaneous Waste from Water Separation">
            <a:hlinkClick r:id="" action="ppaction://media"/>
            <a:extLst>
              <a:ext uri="{FF2B5EF4-FFF2-40B4-BE49-F238E27FC236}">
                <a16:creationId xmlns:a16="http://schemas.microsoft.com/office/drawing/2014/main" xmlns="" id="{8DAA9B6F-E8BB-40A2-9482-656702686B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9373" y="1271858"/>
            <a:ext cx="806489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0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9500</TotalTime>
  <Words>553</Words>
  <Application>Microsoft Office PowerPoint</Application>
  <PresentationFormat>Widescreen</PresentationFormat>
  <Paragraphs>134</Paragraphs>
  <Slides>21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Office Theme</vt:lpstr>
      <vt:lpstr>  GETTING TO THE BOTTOM OF SCUM:     A NEW PROCESS FOR THE SEPARATION AND DEWATERING OF CLARIFIER SCUM </vt:lpstr>
      <vt:lpstr>Purpose of the Presentation</vt:lpstr>
      <vt:lpstr>Scum – What is it and issues on site</vt:lpstr>
      <vt:lpstr>Original Scum Treatment Stream</vt:lpstr>
      <vt:lpstr>Scum – Problem Definition</vt:lpstr>
      <vt:lpstr>Scum Treatment – Proposed Upgrades</vt:lpstr>
      <vt:lpstr>Scum Separation – Technology Review</vt:lpstr>
      <vt:lpstr>Baleen Filter – How it works </vt:lpstr>
      <vt:lpstr>Baleen Filter – How it works </vt:lpstr>
      <vt:lpstr>Initial Tests – establishing viability of process</vt:lpstr>
      <vt:lpstr>Pilot Trial and Post Optimisation</vt:lpstr>
      <vt:lpstr>Pilot Trial and Post Optimisation</vt:lpstr>
      <vt:lpstr>Polymer Addition</vt:lpstr>
      <vt:lpstr>Scum Characteristics Variability</vt:lpstr>
      <vt:lpstr>Equipment Location</vt:lpstr>
      <vt:lpstr>Baleen Filter - Installation</vt:lpstr>
      <vt:lpstr>Baleen Filter Site Location</vt:lpstr>
      <vt:lpstr>Operation Benefits of Baleen Filter</vt:lpstr>
      <vt:lpstr>Baleen Operation/Maintenance</vt:lpstr>
      <vt:lpstr>Conclusion/Recommendation</vt:lpstr>
      <vt:lpstr> Thank you for your time  any questions???</vt:lpstr>
    </vt:vector>
  </TitlesOfParts>
  <Company>Fonterra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Kathleen Lonergan</dc:creator>
  <cp:lastModifiedBy>Vidcom</cp:lastModifiedBy>
  <cp:revision>523</cp:revision>
  <cp:lastPrinted>2016-02-29T02:30:34Z</cp:lastPrinted>
  <dcterms:created xsi:type="dcterms:W3CDTF">2006-09-11T02:02:19Z</dcterms:created>
  <dcterms:modified xsi:type="dcterms:W3CDTF">2017-09-20T03:03:28Z</dcterms:modified>
</cp:coreProperties>
</file>