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34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53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48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74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4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theme/theme6.xml" ContentType="application/vnd.openxmlformats-officedocument.theme+xml"/>
  <Override PartName="/ppt/diagrams/drawing4.xml" ContentType="application/vnd.ms-office.drawingml.diagramDrawing+xml"/>
  <Override PartName="/ppt/diagrams/colors3.xml" ContentType="application/vnd.openxmlformats-officedocument.drawingml.diagramColors+xml"/>
  <Override PartName="/ppt/diagrams/drawing1.xml" ContentType="application/vnd.ms-office.drawingml.diagramDrawing+xml"/>
  <Override PartName="/ppt/diagrams/drawing3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7.xml" ContentType="application/vnd.openxmlformats-officedocument.theme+xml"/>
  <Override PartName="/ppt/theme/theme8.xml" ContentType="application/vnd.openxmlformats-officedocument.theme+xml"/>
  <Override PartName="/ppt/handoutMasters/handoutMaster1.xml" ContentType="application/vnd.openxmlformats-officedocument.presentationml.handoutMaster+xml"/>
  <Override PartName="/ppt/diagrams/colors2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2" r:id="rId3"/>
    <p:sldMasterId id="2147483704" r:id="rId4"/>
    <p:sldMasterId id="2147483722" r:id="rId5"/>
    <p:sldMasterId id="2147483748" r:id="rId6"/>
  </p:sldMasterIdLst>
  <p:notesMasterIdLst>
    <p:notesMasterId r:id="rId43"/>
  </p:notesMasterIdLst>
  <p:handoutMasterIdLst>
    <p:handoutMasterId r:id="rId44"/>
  </p:handoutMasterIdLst>
  <p:sldIdLst>
    <p:sldId id="343" r:id="rId7"/>
    <p:sldId id="363" r:id="rId8"/>
    <p:sldId id="344" r:id="rId9"/>
    <p:sldId id="360" r:id="rId10"/>
    <p:sldId id="352" r:id="rId11"/>
    <p:sldId id="348" r:id="rId12"/>
    <p:sldId id="362" r:id="rId13"/>
    <p:sldId id="339" r:id="rId14"/>
    <p:sldId id="366" r:id="rId15"/>
    <p:sldId id="351" r:id="rId16"/>
    <p:sldId id="350" r:id="rId17"/>
    <p:sldId id="372" r:id="rId18"/>
    <p:sldId id="355" r:id="rId19"/>
    <p:sldId id="356" r:id="rId20"/>
    <p:sldId id="357" r:id="rId21"/>
    <p:sldId id="323" r:id="rId22"/>
    <p:sldId id="358" r:id="rId23"/>
    <p:sldId id="361" r:id="rId24"/>
    <p:sldId id="353" r:id="rId25"/>
    <p:sldId id="365" r:id="rId26"/>
    <p:sldId id="368" r:id="rId27"/>
    <p:sldId id="295" r:id="rId28"/>
    <p:sldId id="296" r:id="rId29"/>
    <p:sldId id="302" r:id="rId30"/>
    <p:sldId id="331" r:id="rId31"/>
    <p:sldId id="334" r:id="rId32"/>
    <p:sldId id="335" r:id="rId33"/>
    <p:sldId id="287" r:id="rId34"/>
    <p:sldId id="367" r:id="rId35"/>
    <p:sldId id="371" r:id="rId36"/>
    <p:sldId id="310" r:id="rId37"/>
    <p:sldId id="336" r:id="rId38"/>
    <p:sldId id="369" r:id="rId39"/>
    <p:sldId id="370" r:id="rId40"/>
    <p:sldId id="265" r:id="rId41"/>
    <p:sldId id="279" r:id="rId42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DFD03"/>
    <a:srgbClr val="000066"/>
    <a:srgbClr val="B30D6C"/>
    <a:srgbClr val="000000"/>
    <a:srgbClr val="893F37"/>
    <a:srgbClr val="01D3EF"/>
    <a:srgbClr val="E3DE00"/>
    <a:srgbClr val="00FF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96" autoAdjust="0"/>
    <p:restoredTop sz="78398" autoAdjust="0"/>
  </p:normalViewPr>
  <p:slideViewPr>
    <p:cSldViewPr snapToGrid="0">
      <p:cViewPr varScale="1">
        <p:scale>
          <a:sx n="72" d="100"/>
          <a:sy n="72" d="100"/>
        </p:scale>
        <p:origin x="376" y="80"/>
      </p:cViewPr>
      <p:guideLst/>
    </p:cSldViewPr>
  </p:slideViewPr>
  <p:outlineViewPr>
    <p:cViewPr>
      <p:scale>
        <a:sx n="33" d="100"/>
        <a:sy n="33" d="100"/>
      </p:scale>
      <p:origin x="0" y="-271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7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ustomXml" Target="../customXml/item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A39BD-C31D-4C33-8D2B-2DBC72E50732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B5F2CFF8-4907-4161-8D95-043FE9DDD332}">
      <dgm:prSet phldrT="[Text]"/>
      <dgm:spPr>
        <a:noFill/>
        <a:ln w="28575">
          <a:solidFill>
            <a:srgbClr val="002060"/>
          </a:solidFill>
        </a:ln>
      </dgm:spPr>
      <dgm:t>
        <a:bodyPr/>
        <a:lstStyle/>
        <a:p>
          <a:endParaRPr lang="en-US" dirty="0"/>
        </a:p>
      </dgm:t>
    </dgm:pt>
    <dgm:pt modelId="{F4F863E4-CAA1-480B-9F58-C0D704D905FC}" type="parTrans" cxnId="{9C35FEC1-59CA-4F3C-93A1-01C7E78DC179}">
      <dgm:prSet/>
      <dgm:spPr/>
      <dgm:t>
        <a:bodyPr/>
        <a:lstStyle/>
        <a:p>
          <a:endParaRPr lang="en-US"/>
        </a:p>
      </dgm:t>
    </dgm:pt>
    <dgm:pt modelId="{FE00EAAD-0F27-4945-B64E-733D5F487424}" type="sibTrans" cxnId="{9C35FEC1-59CA-4F3C-93A1-01C7E78DC17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E6E0247-6C72-419D-B614-108ED9884443}" type="pres">
      <dgm:prSet presAssocID="{260A39BD-C31D-4C33-8D2B-2DBC72E5073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88927F0-09A0-45EE-ABD8-7512C1F3CF11}" type="pres">
      <dgm:prSet presAssocID="{B5F2CFF8-4907-4161-8D95-043FE9DDD332}" presName="gear1" presStyleLbl="node1" presStyleIdx="0" presStyleCnt="1" custScaleX="138236" custScaleY="134197" custLinFactNeighborX="39429" custLinFactNeighborY="177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C2378-73F2-43CB-B77B-2BCE975DCBB0}" type="pres">
      <dgm:prSet presAssocID="{B5F2CFF8-4907-4161-8D95-043FE9DDD332}" presName="gear1srcNode" presStyleLbl="node1" presStyleIdx="0" presStyleCnt="1"/>
      <dgm:spPr/>
      <dgm:t>
        <a:bodyPr/>
        <a:lstStyle/>
        <a:p>
          <a:endParaRPr lang="en-US"/>
        </a:p>
      </dgm:t>
    </dgm:pt>
    <dgm:pt modelId="{FBC37DDD-6B8E-481E-84E5-D69B947D796A}" type="pres">
      <dgm:prSet presAssocID="{B5F2CFF8-4907-4161-8D95-043FE9DDD332}" presName="gear1dstNode" presStyleLbl="node1" presStyleIdx="0" presStyleCnt="1"/>
      <dgm:spPr/>
      <dgm:t>
        <a:bodyPr/>
        <a:lstStyle/>
        <a:p>
          <a:endParaRPr lang="en-US"/>
        </a:p>
      </dgm:t>
    </dgm:pt>
    <dgm:pt modelId="{DF3FEE02-5DA2-43AE-BDD9-B7260C77CC9B}" type="pres">
      <dgm:prSet presAssocID="{FE00EAAD-0F27-4945-B64E-733D5F487424}" presName="connector1" presStyleLbl="sibTrans2D1" presStyleIdx="0" presStyleCnt="1" custFlipVert="1" custScaleX="64952" custScaleY="16479" custLinFactY="-23634" custLinFactNeighborX="7240" custLinFactNeighborY="-100000"/>
      <dgm:spPr/>
      <dgm:t>
        <a:bodyPr/>
        <a:lstStyle/>
        <a:p>
          <a:endParaRPr lang="en-US"/>
        </a:p>
      </dgm:t>
    </dgm:pt>
  </dgm:ptLst>
  <dgm:cxnLst>
    <dgm:cxn modelId="{E0984491-27C0-42C4-8DA9-120E00E1D016}" type="presOf" srcId="{260A39BD-C31D-4C33-8D2B-2DBC72E50732}" destId="{5E6E0247-6C72-419D-B614-108ED9884443}" srcOrd="0" destOrd="0" presId="urn:microsoft.com/office/officeart/2005/8/layout/gear1"/>
    <dgm:cxn modelId="{9C35FEC1-59CA-4F3C-93A1-01C7E78DC179}" srcId="{260A39BD-C31D-4C33-8D2B-2DBC72E50732}" destId="{B5F2CFF8-4907-4161-8D95-043FE9DDD332}" srcOrd="0" destOrd="0" parTransId="{F4F863E4-CAA1-480B-9F58-C0D704D905FC}" sibTransId="{FE00EAAD-0F27-4945-B64E-733D5F487424}"/>
    <dgm:cxn modelId="{3CD93BB5-4314-468A-A5B9-2DEA9E582FF6}" type="presOf" srcId="{B5F2CFF8-4907-4161-8D95-043FE9DDD332}" destId="{FBC37DDD-6B8E-481E-84E5-D69B947D796A}" srcOrd="2" destOrd="0" presId="urn:microsoft.com/office/officeart/2005/8/layout/gear1"/>
    <dgm:cxn modelId="{554E2CA0-C862-4948-A318-11E13171FE57}" type="presOf" srcId="{B5F2CFF8-4907-4161-8D95-043FE9DDD332}" destId="{B57C2378-73F2-43CB-B77B-2BCE975DCBB0}" srcOrd="1" destOrd="0" presId="urn:microsoft.com/office/officeart/2005/8/layout/gear1"/>
    <dgm:cxn modelId="{96E72D79-E17E-4103-86B8-399236FC89BD}" type="presOf" srcId="{FE00EAAD-0F27-4945-B64E-733D5F487424}" destId="{DF3FEE02-5DA2-43AE-BDD9-B7260C77CC9B}" srcOrd="0" destOrd="0" presId="urn:microsoft.com/office/officeart/2005/8/layout/gear1"/>
    <dgm:cxn modelId="{2D1AD3AB-863F-4FB5-88B5-2AA5FFEFADF5}" type="presOf" srcId="{B5F2CFF8-4907-4161-8D95-043FE9DDD332}" destId="{688927F0-09A0-45EE-ABD8-7512C1F3CF11}" srcOrd="0" destOrd="0" presId="urn:microsoft.com/office/officeart/2005/8/layout/gear1"/>
    <dgm:cxn modelId="{DDDA5DBE-C3D3-4F0A-89E4-AF5C9487F8D8}" type="presParOf" srcId="{5E6E0247-6C72-419D-B614-108ED9884443}" destId="{688927F0-09A0-45EE-ABD8-7512C1F3CF11}" srcOrd="0" destOrd="0" presId="urn:microsoft.com/office/officeart/2005/8/layout/gear1"/>
    <dgm:cxn modelId="{3E2CE53C-B372-4435-A692-3A5BFE8FAE5D}" type="presParOf" srcId="{5E6E0247-6C72-419D-B614-108ED9884443}" destId="{B57C2378-73F2-43CB-B77B-2BCE975DCBB0}" srcOrd="1" destOrd="0" presId="urn:microsoft.com/office/officeart/2005/8/layout/gear1"/>
    <dgm:cxn modelId="{D97C89A8-2BC7-4898-92C5-8EFD244D124E}" type="presParOf" srcId="{5E6E0247-6C72-419D-B614-108ED9884443}" destId="{FBC37DDD-6B8E-481E-84E5-D69B947D796A}" srcOrd="2" destOrd="0" presId="urn:microsoft.com/office/officeart/2005/8/layout/gear1"/>
    <dgm:cxn modelId="{A2847843-C341-4A67-99BA-1E24EDCC7660}" type="presParOf" srcId="{5E6E0247-6C72-419D-B614-108ED9884443}" destId="{DF3FEE02-5DA2-43AE-BDD9-B7260C77CC9B}" srcOrd="3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9D776-3F10-4CD7-83C7-5310016342FA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A6386D-B69C-4447-A076-369A74D18AD9}">
      <dgm:prSet phldrT="[Text]" custT="1"/>
      <dgm:spPr>
        <a:solidFill>
          <a:srgbClr val="000066"/>
        </a:solidFill>
      </dgm:spPr>
      <dgm:t>
        <a:bodyPr/>
        <a:lstStyle/>
        <a:p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What is the </a:t>
          </a:r>
          <a:r>
            <a:rPr lang="en-NZ" sz="2400" b="1" dirty="0" smtClean="0">
              <a:solidFill>
                <a:srgbClr val="FDFD03"/>
              </a:solidFill>
              <a:latin typeface="Century Gothic" panose="020B0502020202020204"/>
            </a:rPr>
            <a:t>spatial distribution </a:t>
          </a:r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of where pollutants are being generated?</a:t>
          </a:r>
          <a:endParaRPr lang="en-US" sz="2400" dirty="0"/>
        </a:p>
      </dgm:t>
    </dgm:pt>
    <dgm:pt modelId="{ED653C62-3728-4DEE-84FA-7DCDB63FCDC6}" type="parTrans" cxnId="{5EF4A5CC-518F-4796-A628-C58E2E9037BC}">
      <dgm:prSet/>
      <dgm:spPr/>
      <dgm:t>
        <a:bodyPr/>
        <a:lstStyle/>
        <a:p>
          <a:endParaRPr lang="en-US"/>
        </a:p>
      </dgm:t>
    </dgm:pt>
    <dgm:pt modelId="{FDF2F439-F7D4-42F7-AD20-89039AD8B00F}" type="sibTrans" cxnId="{5EF4A5CC-518F-4796-A628-C58E2E9037BC}">
      <dgm:prSet/>
      <dgm:spPr/>
      <dgm:t>
        <a:bodyPr/>
        <a:lstStyle/>
        <a:p>
          <a:endParaRPr lang="en-US"/>
        </a:p>
      </dgm:t>
    </dgm:pt>
    <dgm:pt modelId="{DDFD3C74-0181-4C2E-AA18-FD3E3CA5F79C}">
      <dgm:prSet phldrT="[Text]" custT="1"/>
      <dgm:spPr>
        <a:solidFill>
          <a:srgbClr val="000066"/>
        </a:solidFill>
      </dgm:spPr>
      <dgm:t>
        <a:bodyPr/>
        <a:lstStyle/>
        <a:p>
          <a:r>
            <a:rPr lang="en-NZ" sz="2400" b="1" dirty="0" smtClean="0">
              <a:solidFill>
                <a:srgbClr val="FDFD03"/>
              </a:solidFill>
              <a:latin typeface="Century Gothic" panose="020B0502020202020204"/>
            </a:rPr>
            <a:t>Predict change </a:t>
          </a:r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in pollutant loads under future conditions, e.g.:</a:t>
          </a:r>
        </a:p>
        <a:p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1. Climate change</a:t>
          </a:r>
        </a:p>
        <a:p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2. </a:t>
          </a:r>
          <a:r>
            <a:rPr lang="en-NZ" sz="2400" dirty="0" smtClean="0">
              <a:solidFill>
                <a:srgbClr val="FDFD03"/>
              </a:solidFill>
              <a:latin typeface="Century Gothic" panose="020B0502020202020204"/>
            </a:rPr>
            <a:t>Different mgt. scenarios</a:t>
          </a:r>
          <a:endParaRPr lang="en-US" sz="2400" dirty="0"/>
        </a:p>
      </dgm:t>
    </dgm:pt>
    <dgm:pt modelId="{61F34DEF-F80C-4607-A737-3F557510E2DE}" type="parTrans" cxnId="{F99D6776-4338-4DAB-90E6-ED304DEDBE62}">
      <dgm:prSet/>
      <dgm:spPr/>
      <dgm:t>
        <a:bodyPr/>
        <a:lstStyle/>
        <a:p>
          <a:endParaRPr lang="en-US"/>
        </a:p>
      </dgm:t>
    </dgm:pt>
    <dgm:pt modelId="{72CDB94E-7066-45B0-A186-9AAF23F2A257}" type="sibTrans" cxnId="{F99D6776-4338-4DAB-90E6-ED304DEDBE62}">
      <dgm:prSet/>
      <dgm:spPr/>
      <dgm:t>
        <a:bodyPr/>
        <a:lstStyle/>
        <a:p>
          <a:endParaRPr lang="en-US"/>
        </a:p>
      </dgm:t>
    </dgm:pt>
    <dgm:pt modelId="{D9F104F4-22BA-4CE0-B6E5-E3D725A69DE0}">
      <dgm:prSet custT="1"/>
      <dgm:spPr>
        <a:solidFill>
          <a:srgbClr val="000066"/>
        </a:solidFill>
      </dgm:spPr>
      <dgm:t>
        <a:bodyPr/>
        <a:lstStyle/>
        <a:p>
          <a:r>
            <a:rPr lang="en-NZ" sz="2400" dirty="0" smtClean="0">
              <a:solidFill>
                <a:srgbClr val="FDFD03"/>
              </a:solidFill>
            </a:rPr>
            <a:t>Create a useful </a:t>
          </a:r>
          <a:r>
            <a:rPr lang="en-NZ" sz="2400" b="1" dirty="0" smtClean="0">
              <a:solidFill>
                <a:srgbClr val="FDFD03"/>
              </a:solidFill>
            </a:rPr>
            <a:t>tool</a:t>
          </a:r>
          <a:r>
            <a:rPr lang="en-NZ" sz="2400" dirty="0" smtClean="0">
              <a:solidFill>
                <a:srgbClr val="FDFD03"/>
              </a:solidFill>
            </a:rPr>
            <a:t> </a:t>
          </a:r>
          <a:r>
            <a:rPr lang="en-NZ" sz="2400" b="1" dirty="0" smtClean="0">
              <a:solidFill>
                <a:srgbClr val="FDFD03"/>
              </a:solidFill>
            </a:rPr>
            <a:t>to </a:t>
          </a:r>
          <a:r>
            <a:rPr lang="en-NZ" sz="2400" b="1" dirty="0" smtClean="0">
              <a:solidFill>
                <a:srgbClr val="FDFD03"/>
              </a:solidFill>
            </a:rPr>
            <a:t>delineate pollutant hotspots</a:t>
          </a:r>
          <a:r>
            <a:rPr lang="en-NZ" sz="2400" dirty="0" smtClean="0">
              <a:solidFill>
                <a:srgbClr val="FDFD03"/>
              </a:solidFill>
            </a:rPr>
            <a:t> in </a:t>
          </a:r>
          <a:r>
            <a:rPr lang="en-NZ" sz="2400" dirty="0" smtClean="0">
              <a:solidFill>
                <a:srgbClr val="FDFD03"/>
              </a:solidFill>
            </a:rPr>
            <a:t>the </a:t>
          </a:r>
          <a:r>
            <a:rPr lang="en-NZ" sz="2400" dirty="0" smtClean="0">
              <a:solidFill>
                <a:srgbClr val="FDFD03"/>
              </a:solidFill>
            </a:rPr>
            <a:t>catchment</a:t>
          </a:r>
          <a:endParaRPr lang="en-US" sz="2400" dirty="0">
            <a:solidFill>
              <a:srgbClr val="FDFD03"/>
            </a:solidFill>
          </a:endParaRPr>
        </a:p>
      </dgm:t>
    </dgm:pt>
    <dgm:pt modelId="{640701A5-D259-4AD0-BB33-11EE78AB0E73}" type="parTrans" cxnId="{5AA78C66-84E1-412C-BA1C-D18F1BE7BC40}">
      <dgm:prSet/>
      <dgm:spPr/>
      <dgm:t>
        <a:bodyPr/>
        <a:lstStyle/>
        <a:p>
          <a:endParaRPr lang="en-US"/>
        </a:p>
      </dgm:t>
    </dgm:pt>
    <dgm:pt modelId="{C1F6EE6B-2723-41BE-8426-D77B9BBAA262}" type="sibTrans" cxnId="{5AA78C66-84E1-412C-BA1C-D18F1BE7BC40}">
      <dgm:prSet/>
      <dgm:spPr/>
      <dgm:t>
        <a:bodyPr/>
        <a:lstStyle/>
        <a:p>
          <a:endParaRPr lang="en-US"/>
        </a:p>
      </dgm:t>
    </dgm:pt>
    <dgm:pt modelId="{5EA9684C-AFAD-4637-AF3E-B90AEAD8D7E3}" type="pres">
      <dgm:prSet presAssocID="{6C19D776-3F10-4CD7-83C7-5310016342F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E66D31-379F-4297-85B2-970E357C930E}" type="pres">
      <dgm:prSet presAssocID="{6C19D776-3F10-4CD7-83C7-5310016342FA}" presName="arrow" presStyleLbl="bgShp" presStyleIdx="0" presStyleCnt="1" custScaleX="91384" custScaleY="90191" custLinFactNeighborX="4760" custLinFactNeighborY="4347"/>
      <dgm:spPr/>
    </dgm:pt>
    <dgm:pt modelId="{36117A88-1F8D-4DEB-9765-5592F81BBACA}" type="pres">
      <dgm:prSet presAssocID="{6C19D776-3F10-4CD7-83C7-5310016342FA}" presName="linearProcess" presStyleCnt="0"/>
      <dgm:spPr/>
    </dgm:pt>
    <dgm:pt modelId="{F3CD25D4-84B4-4C61-B22E-6D87CC63F345}" type="pres">
      <dgm:prSet presAssocID="{05A6386D-B69C-4447-A076-369A74D18AD9}" presName="textNode" presStyleLbl="node1" presStyleIdx="0" presStyleCnt="3" custScaleX="85085" custScaleY="96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6AC4E-F41B-41B7-9C25-0E2C1C861A9A}" type="pres">
      <dgm:prSet presAssocID="{FDF2F439-F7D4-42F7-AD20-89039AD8B00F}" presName="sibTrans" presStyleCnt="0"/>
      <dgm:spPr/>
    </dgm:pt>
    <dgm:pt modelId="{9DE57401-53A4-4E8F-9144-70463FCE00DA}" type="pres">
      <dgm:prSet presAssocID="{DDFD3C74-0181-4C2E-AA18-FD3E3CA5F79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537DD8-B6CE-400E-B042-A4D5BE193950}" type="pres">
      <dgm:prSet presAssocID="{72CDB94E-7066-45B0-A186-9AAF23F2A257}" presName="sibTrans" presStyleCnt="0"/>
      <dgm:spPr/>
    </dgm:pt>
    <dgm:pt modelId="{D633A7CB-FA85-4D4E-B253-61446DF5A3DF}" type="pres">
      <dgm:prSet presAssocID="{D9F104F4-22BA-4CE0-B6E5-E3D725A69DE0}" presName="textNode" presStyleLbl="node1" presStyleIdx="2" presStyleCnt="3" custScaleX="99558" custScaleY="99999" custLinFactNeighborX="-24516" custLinFactNeighborY="-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13D066-8A20-4C8C-9B5C-38D0AC5B5A45}" type="presOf" srcId="{6C19D776-3F10-4CD7-83C7-5310016342FA}" destId="{5EA9684C-AFAD-4637-AF3E-B90AEAD8D7E3}" srcOrd="0" destOrd="0" presId="urn:microsoft.com/office/officeart/2005/8/layout/hProcess9"/>
    <dgm:cxn modelId="{F99D6776-4338-4DAB-90E6-ED304DEDBE62}" srcId="{6C19D776-3F10-4CD7-83C7-5310016342FA}" destId="{DDFD3C74-0181-4C2E-AA18-FD3E3CA5F79C}" srcOrd="1" destOrd="0" parTransId="{61F34DEF-F80C-4607-A737-3F557510E2DE}" sibTransId="{72CDB94E-7066-45B0-A186-9AAF23F2A257}"/>
    <dgm:cxn modelId="{5AA78C66-84E1-412C-BA1C-D18F1BE7BC40}" srcId="{6C19D776-3F10-4CD7-83C7-5310016342FA}" destId="{D9F104F4-22BA-4CE0-B6E5-E3D725A69DE0}" srcOrd="2" destOrd="0" parTransId="{640701A5-D259-4AD0-BB33-11EE78AB0E73}" sibTransId="{C1F6EE6B-2723-41BE-8426-D77B9BBAA262}"/>
    <dgm:cxn modelId="{D4F9E474-B0B8-4BAF-A326-2EC3B94597B7}" type="presOf" srcId="{D9F104F4-22BA-4CE0-B6E5-E3D725A69DE0}" destId="{D633A7CB-FA85-4D4E-B253-61446DF5A3DF}" srcOrd="0" destOrd="0" presId="urn:microsoft.com/office/officeart/2005/8/layout/hProcess9"/>
    <dgm:cxn modelId="{C4A5098B-CC90-4C8B-A0B6-7FCF7E3DFAEC}" type="presOf" srcId="{05A6386D-B69C-4447-A076-369A74D18AD9}" destId="{F3CD25D4-84B4-4C61-B22E-6D87CC63F345}" srcOrd="0" destOrd="0" presId="urn:microsoft.com/office/officeart/2005/8/layout/hProcess9"/>
    <dgm:cxn modelId="{5EF4A5CC-518F-4796-A628-C58E2E9037BC}" srcId="{6C19D776-3F10-4CD7-83C7-5310016342FA}" destId="{05A6386D-B69C-4447-A076-369A74D18AD9}" srcOrd="0" destOrd="0" parTransId="{ED653C62-3728-4DEE-84FA-7DCDB63FCDC6}" sibTransId="{FDF2F439-F7D4-42F7-AD20-89039AD8B00F}"/>
    <dgm:cxn modelId="{A1666BBB-0741-4533-B521-4C3E8E474A10}" type="presOf" srcId="{DDFD3C74-0181-4C2E-AA18-FD3E3CA5F79C}" destId="{9DE57401-53A4-4E8F-9144-70463FCE00DA}" srcOrd="0" destOrd="0" presId="urn:microsoft.com/office/officeart/2005/8/layout/hProcess9"/>
    <dgm:cxn modelId="{6ACD6608-DC69-444F-B8AC-536300394A2B}" type="presParOf" srcId="{5EA9684C-AFAD-4637-AF3E-B90AEAD8D7E3}" destId="{6CE66D31-379F-4297-85B2-970E357C930E}" srcOrd="0" destOrd="0" presId="urn:microsoft.com/office/officeart/2005/8/layout/hProcess9"/>
    <dgm:cxn modelId="{FA9B8D11-8EC6-4B9B-AC75-54394AA7D47E}" type="presParOf" srcId="{5EA9684C-AFAD-4637-AF3E-B90AEAD8D7E3}" destId="{36117A88-1F8D-4DEB-9765-5592F81BBACA}" srcOrd="1" destOrd="0" presId="urn:microsoft.com/office/officeart/2005/8/layout/hProcess9"/>
    <dgm:cxn modelId="{507FBFC7-DC82-47A8-81FA-ED918B7792B7}" type="presParOf" srcId="{36117A88-1F8D-4DEB-9765-5592F81BBACA}" destId="{F3CD25D4-84B4-4C61-B22E-6D87CC63F345}" srcOrd="0" destOrd="0" presId="urn:microsoft.com/office/officeart/2005/8/layout/hProcess9"/>
    <dgm:cxn modelId="{DA50390E-6B4C-4DAC-961A-FCA64004EBCB}" type="presParOf" srcId="{36117A88-1F8D-4DEB-9765-5592F81BBACA}" destId="{28E6AC4E-F41B-41B7-9C25-0E2C1C861A9A}" srcOrd="1" destOrd="0" presId="urn:microsoft.com/office/officeart/2005/8/layout/hProcess9"/>
    <dgm:cxn modelId="{23238CFB-50B8-42AB-850A-A99A8388E28D}" type="presParOf" srcId="{36117A88-1F8D-4DEB-9765-5592F81BBACA}" destId="{9DE57401-53A4-4E8F-9144-70463FCE00DA}" srcOrd="2" destOrd="0" presId="urn:microsoft.com/office/officeart/2005/8/layout/hProcess9"/>
    <dgm:cxn modelId="{9D96AE47-97A7-41D4-8CDD-877BCFB42091}" type="presParOf" srcId="{36117A88-1F8D-4DEB-9765-5592F81BBACA}" destId="{8A537DD8-B6CE-400E-B042-A4D5BE193950}" srcOrd="3" destOrd="0" presId="urn:microsoft.com/office/officeart/2005/8/layout/hProcess9"/>
    <dgm:cxn modelId="{8669D9B9-E392-4618-A75B-183450CE6880}" type="presParOf" srcId="{36117A88-1F8D-4DEB-9765-5592F81BBACA}" destId="{D633A7CB-FA85-4D4E-B253-61446DF5A3D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8414D4-99F5-469B-8860-EB4FE1C075ED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87035F1C-B93A-4DFC-8DC4-8C8EF61E8174}">
      <dgm:prSet phldrT="[Text]" custT="1"/>
      <dgm:spPr/>
      <dgm:t>
        <a:bodyPr/>
        <a:lstStyle/>
        <a:p>
          <a:r>
            <a:rPr lang="en-US" sz="2000" b="1" dirty="0" smtClean="0"/>
            <a:t>Reduction at Source</a:t>
          </a:r>
        </a:p>
        <a:p>
          <a:r>
            <a:rPr lang="en-US" sz="2000" dirty="0" smtClean="0"/>
            <a:t>- Green roofs</a:t>
          </a:r>
        </a:p>
        <a:p>
          <a:r>
            <a:rPr lang="en-US" sz="2000" dirty="0" smtClean="0"/>
            <a:t>- Permeable paving</a:t>
          </a:r>
        </a:p>
        <a:p>
          <a:r>
            <a:rPr lang="en-US" sz="2000" dirty="0" smtClean="0"/>
            <a:t>- Repainting roofs</a:t>
          </a:r>
        </a:p>
        <a:p>
          <a:r>
            <a:rPr lang="en-US" sz="2000" dirty="0" smtClean="0"/>
            <a:t>- </a:t>
          </a:r>
          <a:r>
            <a:rPr lang="en-US" sz="2000" dirty="0" smtClean="0">
              <a:solidFill>
                <a:srgbClr val="FFFF00"/>
              </a:solidFill>
            </a:rPr>
            <a:t>Other</a:t>
          </a:r>
          <a:r>
            <a:rPr lang="en-US" sz="2000" dirty="0" smtClean="0"/>
            <a:t>?</a:t>
          </a:r>
          <a:endParaRPr lang="en-US" sz="2000" dirty="0"/>
        </a:p>
      </dgm:t>
    </dgm:pt>
    <dgm:pt modelId="{2003B705-A24F-48EB-BC40-61A672CB1156}" type="parTrans" cxnId="{477C70C8-A952-4B06-9707-FCDE86290D3D}">
      <dgm:prSet/>
      <dgm:spPr/>
      <dgm:t>
        <a:bodyPr/>
        <a:lstStyle/>
        <a:p>
          <a:endParaRPr lang="en-US"/>
        </a:p>
      </dgm:t>
    </dgm:pt>
    <dgm:pt modelId="{2AE63AF4-23C2-4C3A-8566-240AD37DEC92}" type="sibTrans" cxnId="{477C70C8-A952-4B06-9707-FCDE86290D3D}">
      <dgm:prSet/>
      <dgm:spPr/>
      <dgm:t>
        <a:bodyPr/>
        <a:lstStyle/>
        <a:p>
          <a:endParaRPr lang="en-US"/>
        </a:p>
      </dgm:t>
    </dgm:pt>
    <dgm:pt modelId="{BEE8335F-C2EF-427B-80BA-A53E70A2552F}">
      <dgm:prSet phldrT="[Text]"/>
      <dgm:spPr/>
      <dgm:t>
        <a:bodyPr/>
        <a:lstStyle/>
        <a:p>
          <a:r>
            <a:rPr lang="en-US" b="1" dirty="0" smtClean="0"/>
            <a:t>On-site Management</a:t>
          </a:r>
        </a:p>
        <a:p>
          <a:r>
            <a:rPr lang="en-US" dirty="0" smtClean="0"/>
            <a:t>- Filters</a:t>
          </a:r>
        </a:p>
        <a:p>
          <a:r>
            <a:rPr lang="en-US" dirty="0" smtClean="0"/>
            <a:t>- Infiltration swale</a:t>
          </a:r>
        </a:p>
        <a:p>
          <a:r>
            <a:rPr lang="en-US" dirty="0" smtClean="0"/>
            <a:t>- </a:t>
          </a:r>
          <a:r>
            <a:rPr lang="en-US" dirty="0" err="1" smtClean="0"/>
            <a:t>Raingarden</a:t>
          </a:r>
          <a:endParaRPr lang="en-US" dirty="0" smtClean="0"/>
        </a:p>
      </dgm:t>
    </dgm:pt>
    <dgm:pt modelId="{CA6152E3-AD79-47E2-BC9B-3C2222E2D825}" type="parTrans" cxnId="{47BBA552-E39E-4C00-AD9E-BE0F4C458250}">
      <dgm:prSet/>
      <dgm:spPr/>
      <dgm:t>
        <a:bodyPr/>
        <a:lstStyle/>
        <a:p>
          <a:endParaRPr lang="en-US"/>
        </a:p>
      </dgm:t>
    </dgm:pt>
    <dgm:pt modelId="{35448FED-0BE2-44A4-B3BD-089E846A68C0}" type="sibTrans" cxnId="{47BBA552-E39E-4C00-AD9E-BE0F4C458250}">
      <dgm:prSet/>
      <dgm:spPr/>
      <dgm:t>
        <a:bodyPr/>
        <a:lstStyle/>
        <a:p>
          <a:endParaRPr lang="en-US"/>
        </a:p>
      </dgm:t>
    </dgm:pt>
    <dgm:pt modelId="{99C827EC-37E3-4577-A24F-3EB93BFC8CFB}">
      <dgm:prSet phldrT="[Text]"/>
      <dgm:spPr/>
      <dgm:t>
        <a:bodyPr/>
        <a:lstStyle/>
        <a:p>
          <a:r>
            <a:rPr lang="en-US" b="1" dirty="0" smtClean="0"/>
            <a:t>Off-site Management</a:t>
          </a:r>
        </a:p>
        <a:p>
          <a:r>
            <a:rPr lang="en-US" dirty="0" smtClean="0"/>
            <a:t>- Wetlands</a:t>
          </a:r>
        </a:p>
        <a:p>
          <a:r>
            <a:rPr lang="en-US" dirty="0" smtClean="0"/>
            <a:t>- Dry basins</a:t>
          </a:r>
        </a:p>
        <a:p>
          <a:r>
            <a:rPr lang="en-US" dirty="0" smtClean="0"/>
            <a:t>- Wet ponds</a:t>
          </a:r>
          <a:endParaRPr lang="en-US" dirty="0"/>
        </a:p>
      </dgm:t>
    </dgm:pt>
    <dgm:pt modelId="{2C3B4255-B516-40EC-88D1-4CCEA1BE5935}" type="sibTrans" cxnId="{7A15EA51-1468-422F-A23B-BD19EC7FEE84}">
      <dgm:prSet/>
      <dgm:spPr/>
      <dgm:t>
        <a:bodyPr/>
        <a:lstStyle/>
        <a:p>
          <a:endParaRPr lang="en-US"/>
        </a:p>
      </dgm:t>
    </dgm:pt>
    <dgm:pt modelId="{3F5323AF-DC40-4BD0-8049-AEF44E748822}" type="parTrans" cxnId="{7A15EA51-1468-422F-A23B-BD19EC7FEE84}">
      <dgm:prSet/>
      <dgm:spPr/>
      <dgm:t>
        <a:bodyPr/>
        <a:lstStyle/>
        <a:p>
          <a:endParaRPr lang="en-US"/>
        </a:p>
      </dgm:t>
    </dgm:pt>
    <dgm:pt modelId="{5D812D65-6F4B-4B32-A31E-205F0640DB8D}" type="pres">
      <dgm:prSet presAssocID="{188414D4-99F5-469B-8860-EB4FE1C075ED}" presName="Name0" presStyleCnt="0">
        <dgm:presLayoutVars>
          <dgm:dir/>
          <dgm:resizeHandles val="exact"/>
        </dgm:presLayoutVars>
      </dgm:prSet>
      <dgm:spPr/>
    </dgm:pt>
    <dgm:pt modelId="{0CD190DA-06B1-4710-A1EE-5858ECEFD879}" type="pres">
      <dgm:prSet presAssocID="{188414D4-99F5-469B-8860-EB4FE1C075ED}" presName="fgShape" presStyleLbl="fgShp" presStyleIdx="0" presStyleCnt="1" custFlipVert="1" custScaleY="80248" custLinFactNeighborX="337" custLinFactNeighborY="33333"/>
      <dgm:spPr>
        <a:prstGeom prst="blockArc">
          <a:avLst/>
        </a:prstGeom>
      </dgm:spPr>
    </dgm:pt>
    <dgm:pt modelId="{87CD3A12-4882-4F67-83E0-21C4F1CFC579}" type="pres">
      <dgm:prSet presAssocID="{188414D4-99F5-469B-8860-EB4FE1C075ED}" presName="linComp" presStyleCnt="0"/>
      <dgm:spPr/>
    </dgm:pt>
    <dgm:pt modelId="{E90EF839-6974-4F71-ABE7-9B4BC51D452C}" type="pres">
      <dgm:prSet presAssocID="{87035F1C-B93A-4DFC-8DC4-8C8EF61E8174}" presName="compNode" presStyleCnt="0"/>
      <dgm:spPr/>
    </dgm:pt>
    <dgm:pt modelId="{56BE9793-688A-489F-8E97-203B2FAD8F39}" type="pres">
      <dgm:prSet presAssocID="{87035F1C-B93A-4DFC-8DC4-8C8EF61E8174}" presName="bkgdShape" presStyleLbl="node1" presStyleIdx="0" presStyleCnt="3"/>
      <dgm:spPr/>
      <dgm:t>
        <a:bodyPr/>
        <a:lstStyle/>
        <a:p>
          <a:endParaRPr lang="en-US"/>
        </a:p>
      </dgm:t>
    </dgm:pt>
    <dgm:pt modelId="{7E92F493-FF17-4D89-A3B5-D6BBB931B990}" type="pres">
      <dgm:prSet presAssocID="{87035F1C-B93A-4DFC-8DC4-8C8EF61E8174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03AA2-6BC3-4451-8CF1-577A325F57C7}" type="pres">
      <dgm:prSet presAssocID="{87035F1C-B93A-4DFC-8DC4-8C8EF61E8174}" presName="invisiNode" presStyleLbl="node1" presStyleIdx="0" presStyleCnt="3"/>
      <dgm:spPr/>
    </dgm:pt>
    <dgm:pt modelId="{CF3CBC91-EEA1-4FE9-9760-6D5F7421FCCD}" type="pres">
      <dgm:prSet presAssocID="{87035F1C-B93A-4DFC-8DC4-8C8EF61E8174}" presName="imagNode" presStyleLbl="fgImgPlace1" presStyleIdx="0" presStyleCnt="3"/>
      <dgm:spPr>
        <a:blipFill>
          <a:blip xmlns:r="http://schemas.openxmlformats.org/officeDocument/2006/relationships" r:embed="rId1">
            <a:extLst/>
          </a:blip>
          <a:srcRect/>
          <a:stretch>
            <a:fillRect l="-52000" r="-52000"/>
          </a:stretch>
        </a:blipFill>
      </dgm:spPr>
    </dgm:pt>
    <dgm:pt modelId="{CDF194E5-0F39-4BE8-8022-E2FA76939E12}" type="pres">
      <dgm:prSet presAssocID="{2AE63AF4-23C2-4C3A-8566-240AD37DEC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5C49D50-7AC6-423D-A382-E89EF7030164}" type="pres">
      <dgm:prSet presAssocID="{BEE8335F-C2EF-427B-80BA-A53E70A2552F}" presName="compNode" presStyleCnt="0"/>
      <dgm:spPr/>
    </dgm:pt>
    <dgm:pt modelId="{2023604C-A3F6-4F59-8B46-B5B2D245058C}" type="pres">
      <dgm:prSet presAssocID="{BEE8335F-C2EF-427B-80BA-A53E70A2552F}" presName="bkgdShape" presStyleLbl="node1" presStyleIdx="1" presStyleCnt="3" custLinFactNeighborX="254"/>
      <dgm:spPr/>
      <dgm:t>
        <a:bodyPr/>
        <a:lstStyle/>
        <a:p>
          <a:endParaRPr lang="en-US"/>
        </a:p>
      </dgm:t>
    </dgm:pt>
    <dgm:pt modelId="{BEE90F4F-92E4-46A2-8CDC-33B2662F7DB6}" type="pres">
      <dgm:prSet presAssocID="{BEE8335F-C2EF-427B-80BA-A53E70A2552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16289A-A186-4C37-B7A4-A9E0085DB9D6}" type="pres">
      <dgm:prSet presAssocID="{BEE8335F-C2EF-427B-80BA-A53E70A2552F}" presName="invisiNode" presStyleLbl="node1" presStyleIdx="1" presStyleCnt="3"/>
      <dgm:spPr/>
    </dgm:pt>
    <dgm:pt modelId="{94980827-6DAD-467D-B926-93AED2AED6D9}" type="pres">
      <dgm:prSet presAssocID="{BEE8335F-C2EF-427B-80BA-A53E70A2552F}" presName="imagNode" presStyleLbl="fgImgPlace1" presStyleIdx="1" presStyleCnt="3"/>
      <dgm:spPr>
        <a:blipFill>
          <a:blip xmlns:r="http://schemas.openxmlformats.org/officeDocument/2006/relationships" r:embed="rId2">
            <a:extLst/>
          </a:blip>
          <a:srcRect/>
          <a:stretch>
            <a:fillRect l="-17000" r="-17000"/>
          </a:stretch>
        </a:blipFill>
      </dgm:spPr>
    </dgm:pt>
    <dgm:pt modelId="{0B29EE68-ADC8-4C23-94EE-C7E0C1313468}" type="pres">
      <dgm:prSet presAssocID="{35448FED-0BE2-44A4-B3BD-089E846A68C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67FEA0-AE84-4032-99F0-B987C4A1F748}" type="pres">
      <dgm:prSet presAssocID="{99C827EC-37E3-4577-A24F-3EB93BFC8CFB}" presName="compNode" presStyleCnt="0"/>
      <dgm:spPr/>
    </dgm:pt>
    <dgm:pt modelId="{A87B0F5A-4DB7-4D25-90E5-0C9D0BFA1A15}" type="pres">
      <dgm:prSet presAssocID="{99C827EC-37E3-4577-A24F-3EB93BFC8CFB}" presName="bkgdShape" presStyleLbl="node1" presStyleIdx="2" presStyleCnt="3"/>
      <dgm:spPr/>
      <dgm:t>
        <a:bodyPr/>
        <a:lstStyle/>
        <a:p>
          <a:endParaRPr lang="en-US"/>
        </a:p>
      </dgm:t>
    </dgm:pt>
    <dgm:pt modelId="{D424F8B6-D9B9-49D9-B651-1FF4D8FBD5E0}" type="pres">
      <dgm:prSet presAssocID="{99C827EC-37E3-4577-A24F-3EB93BFC8CF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1A60-8F59-4458-8C76-CF72E1CF778B}" type="pres">
      <dgm:prSet presAssocID="{99C827EC-37E3-4577-A24F-3EB93BFC8CFB}" presName="invisiNode" presStyleLbl="node1" presStyleIdx="2" presStyleCnt="3"/>
      <dgm:spPr/>
    </dgm:pt>
    <dgm:pt modelId="{245D03D6-F7B2-4B2D-9C71-3B8C8D6309B1}" type="pres">
      <dgm:prSet presAssocID="{99C827EC-37E3-4577-A24F-3EB93BFC8CFB}" presName="imagNode" presStyleLbl="fgImgPlace1" presStyleIdx="2" presStyleCnt="3"/>
      <dgm:spPr>
        <a:blipFill>
          <a:blip xmlns:r="http://schemas.openxmlformats.org/officeDocument/2006/relationships" r:embed="rId3">
            <a:extLst/>
          </a:blip>
          <a:srcRect/>
          <a:stretch>
            <a:fillRect l="-17000" r="-17000"/>
          </a:stretch>
        </a:blipFill>
      </dgm:spPr>
    </dgm:pt>
  </dgm:ptLst>
  <dgm:cxnLst>
    <dgm:cxn modelId="{04A258B6-595E-47E3-B47B-CBFA85F6E100}" type="presOf" srcId="{35448FED-0BE2-44A4-B3BD-089E846A68C0}" destId="{0B29EE68-ADC8-4C23-94EE-C7E0C1313468}" srcOrd="0" destOrd="0" presId="urn:microsoft.com/office/officeart/2005/8/layout/hList7#1"/>
    <dgm:cxn modelId="{4130D641-92DB-4CA6-A265-D51D3F289279}" type="presOf" srcId="{87035F1C-B93A-4DFC-8DC4-8C8EF61E8174}" destId="{7E92F493-FF17-4D89-A3B5-D6BBB931B990}" srcOrd="1" destOrd="0" presId="urn:microsoft.com/office/officeart/2005/8/layout/hList7#1"/>
    <dgm:cxn modelId="{E7259758-22CF-4971-810B-E259C8041AB7}" type="presOf" srcId="{BEE8335F-C2EF-427B-80BA-A53E70A2552F}" destId="{BEE90F4F-92E4-46A2-8CDC-33B2662F7DB6}" srcOrd="1" destOrd="0" presId="urn:microsoft.com/office/officeart/2005/8/layout/hList7#1"/>
    <dgm:cxn modelId="{17727CEB-1357-4796-B557-F3E1C1447EEA}" type="presOf" srcId="{BEE8335F-C2EF-427B-80BA-A53E70A2552F}" destId="{2023604C-A3F6-4F59-8B46-B5B2D245058C}" srcOrd="0" destOrd="0" presId="urn:microsoft.com/office/officeart/2005/8/layout/hList7#1"/>
    <dgm:cxn modelId="{0C1C16B1-8EB0-4C4D-A44E-CC5C473F420A}" type="presOf" srcId="{99C827EC-37E3-4577-A24F-3EB93BFC8CFB}" destId="{D424F8B6-D9B9-49D9-B651-1FF4D8FBD5E0}" srcOrd="1" destOrd="0" presId="urn:microsoft.com/office/officeart/2005/8/layout/hList7#1"/>
    <dgm:cxn modelId="{D84D11F7-B23F-4B71-AA4C-11BF039CFF93}" type="presOf" srcId="{87035F1C-B93A-4DFC-8DC4-8C8EF61E8174}" destId="{56BE9793-688A-489F-8E97-203B2FAD8F39}" srcOrd="0" destOrd="0" presId="urn:microsoft.com/office/officeart/2005/8/layout/hList7#1"/>
    <dgm:cxn modelId="{477C70C8-A952-4B06-9707-FCDE86290D3D}" srcId="{188414D4-99F5-469B-8860-EB4FE1C075ED}" destId="{87035F1C-B93A-4DFC-8DC4-8C8EF61E8174}" srcOrd="0" destOrd="0" parTransId="{2003B705-A24F-48EB-BC40-61A672CB1156}" sibTransId="{2AE63AF4-23C2-4C3A-8566-240AD37DEC92}"/>
    <dgm:cxn modelId="{C48FFE40-E0C5-4D8D-9919-2F0B1339E385}" type="presOf" srcId="{2AE63AF4-23C2-4C3A-8566-240AD37DEC92}" destId="{CDF194E5-0F39-4BE8-8022-E2FA76939E12}" srcOrd="0" destOrd="0" presId="urn:microsoft.com/office/officeart/2005/8/layout/hList7#1"/>
    <dgm:cxn modelId="{47BBA552-E39E-4C00-AD9E-BE0F4C458250}" srcId="{188414D4-99F5-469B-8860-EB4FE1C075ED}" destId="{BEE8335F-C2EF-427B-80BA-A53E70A2552F}" srcOrd="1" destOrd="0" parTransId="{CA6152E3-AD79-47E2-BC9B-3C2222E2D825}" sibTransId="{35448FED-0BE2-44A4-B3BD-089E846A68C0}"/>
    <dgm:cxn modelId="{7A15EA51-1468-422F-A23B-BD19EC7FEE84}" srcId="{188414D4-99F5-469B-8860-EB4FE1C075ED}" destId="{99C827EC-37E3-4577-A24F-3EB93BFC8CFB}" srcOrd="2" destOrd="0" parTransId="{3F5323AF-DC40-4BD0-8049-AEF44E748822}" sibTransId="{2C3B4255-B516-40EC-88D1-4CCEA1BE5935}"/>
    <dgm:cxn modelId="{4E0CE617-057A-48BA-A245-36610F7956DD}" type="presOf" srcId="{188414D4-99F5-469B-8860-EB4FE1C075ED}" destId="{5D812D65-6F4B-4B32-A31E-205F0640DB8D}" srcOrd="0" destOrd="0" presId="urn:microsoft.com/office/officeart/2005/8/layout/hList7#1"/>
    <dgm:cxn modelId="{86862835-69A0-46C1-89C4-91893D0BDF52}" type="presOf" srcId="{99C827EC-37E3-4577-A24F-3EB93BFC8CFB}" destId="{A87B0F5A-4DB7-4D25-90E5-0C9D0BFA1A15}" srcOrd="0" destOrd="0" presId="urn:microsoft.com/office/officeart/2005/8/layout/hList7#1"/>
    <dgm:cxn modelId="{E3AE92F5-4DA2-4409-8654-26E820EC9607}" type="presParOf" srcId="{5D812D65-6F4B-4B32-A31E-205F0640DB8D}" destId="{0CD190DA-06B1-4710-A1EE-5858ECEFD879}" srcOrd="0" destOrd="0" presId="urn:microsoft.com/office/officeart/2005/8/layout/hList7#1"/>
    <dgm:cxn modelId="{6D58C391-E070-4939-8C2D-64BB3FDC4EED}" type="presParOf" srcId="{5D812D65-6F4B-4B32-A31E-205F0640DB8D}" destId="{87CD3A12-4882-4F67-83E0-21C4F1CFC579}" srcOrd="1" destOrd="0" presId="urn:microsoft.com/office/officeart/2005/8/layout/hList7#1"/>
    <dgm:cxn modelId="{945AD4A7-5837-44C6-95B3-BB68A09A0218}" type="presParOf" srcId="{87CD3A12-4882-4F67-83E0-21C4F1CFC579}" destId="{E90EF839-6974-4F71-ABE7-9B4BC51D452C}" srcOrd="0" destOrd="0" presId="urn:microsoft.com/office/officeart/2005/8/layout/hList7#1"/>
    <dgm:cxn modelId="{916FD029-06AD-4D7C-B193-B9F59E6EBEC8}" type="presParOf" srcId="{E90EF839-6974-4F71-ABE7-9B4BC51D452C}" destId="{56BE9793-688A-489F-8E97-203B2FAD8F39}" srcOrd="0" destOrd="0" presId="urn:microsoft.com/office/officeart/2005/8/layout/hList7#1"/>
    <dgm:cxn modelId="{153AE922-8528-4C45-B768-51BB8112B110}" type="presParOf" srcId="{E90EF839-6974-4F71-ABE7-9B4BC51D452C}" destId="{7E92F493-FF17-4D89-A3B5-D6BBB931B990}" srcOrd="1" destOrd="0" presId="urn:microsoft.com/office/officeart/2005/8/layout/hList7#1"/>
    <dgm:cxn modelId="{75E3FC20-E93D-422C-9073-481DF39ECE0F}" type="presParOf" srcId="{E90EF839-6974-4F71-ABE7-9B4BC51D452C}" destId="{A5F03AA2-6BC3-4451-8CF1-577A325F57C7}" srcOrd="2" destOrd="0" presId="urn:microsoft.com/office/officeart/2005/8/layout/hList7#1"/>
    <dgm:cxn modelId="{716A19D9-CEE8-4CC9-B709-35006F16A0F0}" type="presParOf" srcId="{E90EF839-6974-4F71-ABE7-9B4BC51D452C}" destId="{CF3CBC91-EEA1-4FE9-9760-6D5F7421FCCD}" srcOrd="3" destOrd="0" presId="urn:microsoft.com/office/officeart/2005/8/layout/hList7#1"/>
    <dgm:cxn modelId="{6A788700-E791-4DEF-9283-19898FF93742}" type="presParOf" srcId="{87CD3A12-4882-4F67-83E0-21C4F1CFC579}" destId="{CDF194E5-0F39-4BE8-8022-E2FA76939E12}" srcOrd="1" destOrd="0" presId="urn:microsoft.com/office/officeart/2005/8/layout/hList7#1"/>
    <dgm:cxn modelId="{1C0E9657-A08F-41C5-B27B-A22DFCB70B04}" type="presParOf" srcId="{87CD3A12-4882-4F67-83E0-21C4F1CFC579}" destId="{A5C49D50-7AC6-423D-A382-E89EF7030164}" srcOrd="2" destOrd="0" presId="urn:microsoft.com/office/officeart/2005/8/layout/hList7#1"/>
    <dgm:cxn modelId="{F118B545-E3F5-4015-9AF3-F97A5CFFBE1E}" type="presParOf" srcId="{A5C49D50-7AC6-423D-A382-E89EF7030164}" destId="{2023604C-A3F6-4F59-8B46-B5B2D245058C}" srcOrd="0" destOrd="0" presId="urn:microsoft.com/office/officeart/2005/8/layout/hList7#1"/>
    <dgm:cxn modelId="{19318F73-717D-4B5D-9B15-D104FD691A75}" type="presParOf" srcId="{A5C49D50-7AC6-423D-A382-E89EF7030164}" destId="{BEE90F4F-92E4-46A2-8CDC-33B2662F7DB6}" srcOrd="1" destOrd="0" presId="urn:microsoft.com/office/officeart/2005/8/layout/hList7#1"/>
    <dgm:cxn modelId="{811FC5F4-50D4-4890-AD3C-429E43E511D5}" type="presParOf" srcId="{A5C49D50-7AC6-423D-A382-E89EF7030164}" destId="{9B16289A-A186-4C37-B7A4-A9E0085DB9D6}" srcOrd="2" destOrd="0" presId="urn:microsoft.com/office/officeart/2005/8/layout/hList7#1"/>
    <dgm:cxn modelId="{6D63DA53-7CEC-44A8-A839-C675B54332E8}" type="presParOf" srcId="{A5C49D50-7AC6-423D-A382-E89EF7030164}" destId="{94980827-6DAD-467D-B926-93AED2AED6D9}" srcOrd="3" destOrd="0" presId="urn:microsoft.com/office/officeart/2005/8/layout/hList7#1"/>
    <dgm:cxn modelId="{4A135027-0A4A-4CE9-A1C7-33CB04A0112B}" type="presParOf" srcId="{87CD3A12-4882-4F67-83E0-21C4F1CFC579}" destId="{0B29EE68-ADC8-4C23-94EE-C7E0C1313468}" srcOrd="3" destOrd="0" presId="urn:microsoft.com/office/officeart/2005/8/layout/hList7#1"/>
    <dgm:cxn modelId="{DB71B829-B6EB-4880-898D-2A15192D9D06}" type="presParOf" srcId="{87CD3A12-4882-4F67-83E0-21C4F1CFC579}" destId="{1667FEA0-AE84-4032-99F0-B987C4A1F748}" srcOrd="4" destOrd="0" presId="urn:microsoft.com/office/officeart/2005/8/layout/hList7#1"/>
    <dgm:cxn modelId="{D6159B39-614D-437D-A1AB-52AE0CD146BE}" type="presParOf" srcId="{1667FEA0-AE84-4032-99F0-B987C4A1F748}" destId="{A87B0F5A-4DB7-4D25-90E5-0C9D0BFA1A15}" srcOrd="0" destOrd="0" presId="urn:microsoft.com/office/officeart/2005/8/layout/hList7#1"/>
    <dgm:cxn modelId="{075DC271-C090-4596-9B96-EF3BA0717239}" type="presParOf" srcId="{1667FEA0-AE84-4032-99F0-B987C4A1F748}" destId="{D424F8B6-D9B9-49D9-B651-1FF4D8FBD5E0}" srcOrd="1" destOrd="0" presId="urn:microsoft.com/office/officeart/2005/8/layout/hList7#1"/>
    <dgm:cxn modelId="{833CC4A0-5550-432B-8712-CEF082FA2023}" type="presParOf" srcId="{1667FEA0-AE84-4032-99F0-B987C4A1F748}" destId="{DFBB1A60-8F59-4458-8C76-CF72E1CF778B}" srcOrd="2" destOrd="0" presId="urn:microsoft.com/office/officeart/2005/8/layout/hList7#1"/>
    <dgm:cxn modelId="{FEB35798-078E-4192-91C4-8694BBC3FAC8}" type="presParOf" srcId="{1667FEA0-AE84-4032-99F0-B987C4A1F748}" destId="{245D03D6-F7B2-4B2D-9C71-3B8C8D6309B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D6B65F-1AE7-4C63-986E-9C178E9ABB7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8B01FD-DC18-4EEA-A753-7C285B5AF86F}">
      <dgm:prSet phldrT="[Text]" custT="1"/>
      <dgm:spPr>
        <a:solidFill>
          <a:srgbClr val="002060"/>
        </a:solidFill>
        <a:ln>
          <a:solidFill>
            <a:srgbClr val="FFFF00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 smtClean="0">
              <a:sym typeface="Wingdings" panose="05000000000000000000" pitchFamily="2" charset="2"/>
            </a:rPr>
            <a:t> </a:t>
          </a:r>
          <a:r>
            <a:rPr lang="en-US" sz="1800" dirty="0" smtClean="0">
              <a:solidFill>
                <a:srgbClr val="FFFF00"/>
              </a:solidFill>
            </a:rPr>
            <a:t>Field-validated </a:t>
          </a:r>
          <a:r>
            <a:rPr lang="en-US" sz="1800" dirty="0" smtClean="0"/>
            <a:t>on various </a:t>
          </a:r>
          <a:r>
            <a:rPr lang="en-US" sz="1800" dirty="0" err="1" smtClean="0"/>
            <a:t>ChCh</a:t>
          </a:r>
          <a:r>
            <a:rPr lang="en-US" sz="1800" dirty="0" smtClean="0"/>
            <a:t> metal (Zn, Cu) roof types &amp; sizes</a:t>
          </a:r>
        </a:p>
      </dgm:t>
    </dgm:pt>
    <dgm:pt modelId="{AC4BCE1A-4847-4FC0-A7AC-F8E6BFE9DC5E}" type="parTrans" cxnId="{33167E92-8A8D-4B10-B21B-04B21EF7CAC9}">
      <dgm:prSet/>
      <dgm:spPr/>
      <dgm:t>
        <a:bodyPr/>
        <a:lstStyle/>
        <a:p>
          <a:endParaRPr lang="en-US"/>
        </a:p>
      </dgm:t>
    </dgm:pt>
    <dgm:pt modelId="{3463F972-FEB0-4699-BB3E-66AEA151F73A}" type="sibTrans" cxnId="{33167E92-8A8D-4B10-B21B-04B21EF7CAC9}">
      <dgm:prSet/>
      <dgm:spPr/>
      <dgm:t>
        <a:bodyPr/>
        <a:lstStyle/>
        <a:p>
          <a:endParaRPr lang="en-US"/>
        </a:p>
      </dgm:t>
    </dgm:pt>
    <dgm:pt modelId="{68E62EFD-1EB9-4328-BC81-0802BFE96FD4}">
      <dgm:prSet phldrT="[Text]" custT="1"/>
      <dgm:spPr>
        <a:solidFill>
          <a:srgbClr val="002060"/>
        </a:solidFill>
        <a:ln>
          <a:solidFill>
            <a:srgbClr val="FFFF00"/>
          </a:solidFill>
        </a:ln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sz="1800" dirty="0" smtClean="0">
              <a:sym typeface="Wingdings" panose="05000000000000000000" pitchFamily="2" charset="2"/>
            </a:rPr>
            <a:t> </a:t>
          </a:r>
          <a:r>
            <a:rPr lang="en-US" sz="1800" dirty="0" smtClean="0">
              <a:solidFill>
                <a:srgbClr val="FFFF00"/>
              </a:solidFill>
            </a:rPr>
            <a:t>PCT patent app. </a:t>
          </a:r>
          <a:r>
            <a:rPr lang="en-US" sz="1800" dirty="0" smtClean="0">
              <a:solidFill>
                <a:schemeClr val="bg1"/>
              </a:solidFill>
            </a:rPr>
            <a:t>tr</a:t>
          </a:r>
          <a:r>
            <a:rPr lang="en-US" sz="1800" dirty="0" smtClean="0"/>
            <a:t>ademarked™ &amp; Co. est.</a:t>
          </a:r>
          <a:endParaRPr lang="en-US" sz="1800" dirty="0">
            <a:solidFill>
              <a:srgbClr val="FFFF00"/>
            </a:solidFill>
          </a:endParaRPr>
        </a:p>
      </dgm:t>
    </dgm:pt>
    <dgm:pt modelId="{2967F80D-8D6F-4371-88F3-488D31285ECB}" type="parTrans" cxnId="{7A2285D3-9C15-4650-B998-59A5F4691936}">
      <dgm:prSet/>
      <dgm:spPr/>
      <dgm:t>
        <a:bodyPr/>
        <a:lstStyle/>
        <a:p>
          <a:endParaRPr lang="en-US"/>
        </a:p>
      </dgm:t>
    </dgm:pt>
    <dgm:pt modelId="{6A845C85-EE33-4E8C-B96A-56498F64744E}" type="sibTrans" cxnId="{7A2285D3-9C15-4650-B998-59A5F4691936}">
      <dgm:prSet/>
      <dgm:spPr/>
      <dgm:t>
        <a:bodyPr/>
        <a:lstStyle/>
        <a:p>
          <a:endParaRPr lang="en-US"/>
        </a:p>
      </dgm:t>
    </dgm:pt>
    <dgm:pt modelId="{D1EB5A82-A5AA-4A13-AD2C-7C8E9EDE51E1}">
      <dgm:prSet phldrT="[Text]" custT="1"/>
      <dgm:spPr>
        <a:solidFill>
          <a:srgbClr val="00B050"/>
        </a:solidFill>
        <a:ln>
          <a:solidFill>
            <a:srgbClr val="FFFF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3200" b="1" dirty="0" smtClean="0">
              <a:solidFill>
                <a:srgbClr val="FFFF00"/>
              </a:solidFill>
            </a:rPr>
            <a:t>Application</a:t>
          </a:r>
          <a:endParaRPr lang="en-US" sz="3200" b="1" dirty="0">
            <a:solidFill>
              <a:srgbClr val="FFFF00"/>
            </a:solidFill>
          </a:endParaRPr>
        </a:p>
      </dgm:t>
    </dgm:pt>
    <dgm:pt modelId="{104F9C21-B400-4312-AA0D-6E72E905550C}" type="sibTrans" cxnId="{FDC75ABE-1E19-4D5F-B5FB-CD8E2436B55B}">
      <dgm:prSet/>
      <dgm:spPr/>
      <dgm:t>
        <a:bodyPr/>
        <a:lstStyle/>
        <a:p>
          <a:endParaRPr lang="en-US"/>
        </a:p>
      </dgm:t>
    </dgm:pt>
    <dgm:pt modelId="{1AD71485-C8E5-4454-85A6-73F86A5E614B}" type="parTrans" cxnId="{FDC75ABE-1E19-4D5F-B5FB-CD8E2436B55B}">
      <dgm:prSet/>
      <dgm:spPr/>
      <dgm:t>
        <a:bodyPr/>
        <a:lstStyle/>
        <a:p>
          <a:endParaRPr lang="en-US"/>
        </a:p>
      </dgm:t>
    </dgm:pt>
    <dgm:pt modelId="{34DCBFC1-2019-4B2E-899D-AC9332C1579B}">
      <dgm:prSet phldrT="[Text]" custT="1"/>
      <dgm:spPr>
        <a:solidFill>
          <a:srgbClr val="002060"/>
        </a:solidFill>
        <a:ln>
          <a:solidFill>
            <a:srgbClr val="FFFF00"/>
          </a:solidFill>
        </a:ln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en-US" sz="1800" dirty="0" smtClean="0">
              <a:sym typeface="Wingdings" panose="05000000000000000000" pitchFamily="2" charset="2"/>
            </a:rPr>
            <a:t> </a:t>
          </a:r>
          <a:r>
            <a:rPr lang="en-US" sz="1800" dirty="0" smtClean="0">
              <a:solidFill>
                <a:srgbClr val="FFFF00"/>
              </a:solidFill>
            </a:rPr>
            <a:t>Council &amp; </a:t>
          </a:r>
          <a:r>
            <a:rPr lang="en-US" sz="1800" dirty="0" err="1" smtClean="0">
              <a:solidFill>
                <a:srgbClr val="FFFF00"/>
              </a:solidFill>
            </a:rPr>
            <a:t>MfE</a:t>
          </a:r>
          <a:r>
            <a:rPr lang="en-US" sz="1800" dirty="0" smtClean="0">
              <a:solidFill>
                <a:srgbClr val="FFFF00"/>
              </a:solidFill>
            </a:rPr>
            <a:t> </a:t>
          </a:r>
          <a:r>
            <a:rPr lang="en-US" sz="1800" dirty="0" smtClean="0">
              <a:solidFill>
                <a:schemeClr val="bg1"/>
              </a:solidFill>
            </a:rPr>
            <a:t>supported</a:t>
          </a:r>
          <a:endParaRPr lang="en-US" sz="1800" dirty="0">
            <a:solidFill>
              <a:schemeClr val="bg1"/>
            </a:solidFill>
          </a:endParaRPr>
        </a:p>
      </dgm:t>
    </dgm:pt>
    <dgm:pt modelId="{66B2817C-B034-4404-B991-216799040A0C}" type="parTrans" cxnId="{D23E229C-F7E5-46E3-92A3-01B479D88DBB}">
      <dgm:prSet/>
      <dgm:spPr/>
      <dgm:t>
        <a:bodyPr/>
        <a:lstStyle/>
        <a:p>
          <a:endParaRPr lang="en-US"/>
        </a:p>
      </dgm:t>
    </dgm:pt>
    <dgm:pt modelId="{87ABFC50-6295-4D95-8627-10FADB52F6CE}" type="sibTrans" cxnId="{D23E229C-F7E5-46E3-92A3-01B479D88DBB}">
      <dgm:prSet/>
      <dgm:spPr/>
      <dgm:t>
        <a:bodyPr/>
        <a:lstStyle/>
        <a:p>
          <a:endParaRPr lang="en-US"/>
        </a:p>
      </dgm:t>
    </dgm:pt>
    <dgm:pt modelId="{0EDA4174-DF0A-4281-836D-F6D56E431BA6}" type="pres">
      <dgm:prSet presAssocID="{57D6B65F-1AE7-4C63-986E-9C178E9ABB7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387B7-4A76-4D95-A006-B2FB7D9688BF}" type="pres">
      <dgm:prSet presAssocID="{D1EB5A82-A5AA-4A13-AD2C-7C8E9EDE51E1}" presName="compNode" presStyleCnt="0"/>
      <dgm:spPr/>
    </dgm:pt>
    <dgm:pt modelId="{FD37FDCB-D120-4081-96A0-3F997473A69A}" type="pres">
      <dgm:prSet presAssocID="{D1EB5A82-A5AA-4A13-AD2C-7C8E9EDE51E1}" presName="aNode" presStyleLbl="bgShp" presStyleIdx="0" presStyleCnt="1" custLinFactNeighborX="-64025" custLinFactNeighborY="11489"/>
      <dgm:spPr/>
      <dgm:t>
        <a:bodyPr/>
        <a:lstStyle/>
        <a:p>
          <a:endParaRPr lang="en-US"/>
        </a:p>
      </dgm:t>
    </dgm:pt>
    <dgm:pt modelId="{D6F4CFBD-3332-47F7-8A19-32BE4BBB6273}" type="pres">
      <dgm:prSet presAssocID="{D1EB5A82-A5AA-4A13-AD2C-7C8E9EDE51E1}" presName="textNode" presStyleLbl="bgShp" presStyleIdx="0" presStyleCnt="1"/>
      <dgm:spPr/>
      <dgm:t>
        <a:bodyPr/>
        <a:lstStyle/>
        <a:p>
          <a:endParaRPr lang="en-US"/>
        </a:p>
      </dgm:t>
    </dgm:pt>
    <dgm:pt modelId="{3CD386C4-64A5-48AD-AB8D-7A760CC9F1E0}" type="pres">
      <dgm:prSet presAssocID="{D1EB5A82-A5AA-4A13-AD2C-7C8E9EDE51E1}" presName="compChildNode" presStyleCnt="0"/>
      <dgm:spPr/>
    </dgm:pt>
    <dgm:pt modelId="{9C77307D-1CE6-48FA-91A0-800477790F17}" type="pres">
      <dgm:prSet presAssocID="{D1EB5A82-A5AA-4A13-AD2C-7C8E9EDE51E1}" presName="theInnerList" presStyleCnt="0"/>
      <dgm:spPr/>
    </dgm:pt>
    <dgm:pt modelId="{CD9262C2-DEF4-41C2-9841-0034F7DC8CAA}" type="pres">
      <dgm:prSet presAssocID="{648B01FD-DC18-4EEA-A753-7C285B5AF86F}" presName="childNode" presStyleLbl="node1" presStyleIdx="0" presStyleCnt="3" custScaleX="121393" custScaleY="22003" custLinFactNeighborX="855" custLinFactNeighborY="-3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53CEC-366C-4B54-A1C2-664EF2636D5D}" type="pres">
      <dgm:prSet presAssocID="{648B01FD-DC18-4EEA-A753-7C285B5AF86F}" presName="aSpace2" presStyleCnt="0"/>
      <dgm:spPr/>
    </dgm:pt>
    <dgm:pt modelId="{E6518D08-7BF2-4BB8-A36F-B54EDF8E2CB0}" type="pres">
      <dgm:prSet presAssocID="{68E62EFD-1EB9-4328-BC81-0802BFE96FD4}" presName="childNode" presStyleLbl="node1" presStyleIdx="1" presStyleCnt="3" custScaleX="120139" custScaleY="18940" custLinFactY="-42838" custLinFactNeighborX="20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14C73-DBD5-43AB-82AD-FCB343E16E74}" type="pres">
      <dgm:prSet presAssocID="{68E62EFD-1EB9-4328-BC81-0802BFE96FD4}" presName="aSpace2" presStyleCnt="0"/>
      <dgm:spPr/>
    </dgm:pt>
    <dgm:pt modelId="{5FC42873-D56E-4AD7-A5A5-EBF0F1C4FCDF}" type="pres">
      <dgm:prSet presAssocID="{34DCBFC1-2019-4B2E-899D-AC9332C1579B}" presName="childNode" presStyleLbl="node1" presStyleIdx="2" presStyleCnt="3" custScaleX="120139" custScaleY="18940" custLinFactY="-33065" custLinFactNeighborX="-9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167E92-8A8D-4B10-B21B-04B21EF7CAC9}" srcId="{D1EB5A82-A5AA-4A13-AD2C-7C8E9EDE51E1}" destId="{648B01FD-DC18-4EEA-A753-7C285B5AF86F}" srcOrd="0" destOrd="0" parTransId="{AC4BCE1A-4847-4FC0-A7AC-F8E6BFE9DC5E}" sibTransId="{3463F972-FEB0-4699-BB3E-66AEA151F73A}"/>
    <dgm:cxn modelId="{7A2285D3-9C15-4650-B998-59A5F4691936}" srcId="{D1EB5A82-A5AA-4A13-AD2C-7C8E9EDE51E1}" destId="{68E62EFD-1EB9-4328-BC81-0802BFE96FD4}" srcOrd="1" destOrd="0" parTransId="{2967F80D-8D6F-4371-88F3-488D31285ECB}" sibTransId="{6A845C85-EE33-4E8C-B96A-56498F64744E}"/>
    <dgm:cxn modelId="{49094F71-9C61-4AF0-98A0-0688BDFF7810}" type="presOf" srcId="{D1EB5A82-A5AA-4A13-AD2C-7C8E9EDE51E1}" destId="{D6F4CFBD-3332-47F7-8A19-32BE4BBB6273}" srcOrd="1" destOrd="0" presId="urn:microsoft.com/office/officeart/2005/8/layout/lProcess2"/>
    <dgm:cxn modelId="{F88ED40B-1DD7-44CC-A401-05B15E102165}" type="presOf" srcId="{648B01FD-DC18-4EEA-A753-7C285B5AF86F}" destId="{CD9262C2-DEF4-41C2-9841-0034F7DC8CAA}" srcOrd="0" destOrd="0" presId="urn:microsoft.com/office/officeart/2005/8/layout/lProcess2"/>
    <dgm:cxn modelId="{BB205BC2-4810-49D6-B08D-7FFD30A6F73E}" type="presOf" srcId="{34DCBFC1-2019-4B2E-899D-AC9332C1579B}" destId="{5FC42873-D56E-4AD7-A5A5-EBF0F1C4FCDF}" srcOrd="0" destOrd="0" presId="urn:microsoft.com/office/officeart/2005/8/layout/lProcess2"/>
    <dgm:cxn modelId="{A840DAD5-791B-4D0B-91C4-47E8BF86506A}" type="presOf" srcId="{68E62EFD-1EB9-4328-BC81-0802BFE96FD4}" destId="{E6518D08-7BF2-4BB8-A36F-B54EDF8E2CB0}" srcOrd="0" destOrd="0" presId="urn:microsoft.com/office/officeart/2005/8/layout/lProcess2"/>
    <dgm:cxn modelId="{EDC63DDA-8F42-4584-A3CD-91A52B792583}" type="presOf" srcId="{D1EB5A82-A5AA-4A13-AD2C-7C8E9EDE51E1}" destId="{FD37FDCB-D120-4081-96A0-3F997473A69A}" srcOrd="0" destOrd="0" presId="urn:microsoft.com/office/officeart/2005/8/layout/lProcess2"/>
    <dgm:cxn modelId="{FDC75ABE-1E19-4D5F-B5FB-CD8E2436B55B}" srcId="{57D6B65F-1AE7-4C63-986E-9C178E9ABB72}" destId="{D1EB5A82-A5AA-4A13-AD2C-7C8E9EDE51E1}" srcOrd="0" destOrd="0" parTransId="{1AD71485-C8E5-4454-85A6-73F86A5E614B}" sibTransId="{104F9C21-B400-4312-AA0D-6E72E905550C}"/>
    <dgm:cxn modelId="{D23E229C-F7E5-46E3-92A3-01B479D88DBB}" srcId="{D1EB5A82-A5AA-4A13-AD2C-7C8E9EDE51E1}" destId="{34DCBFC1-2019-4B2E-899D-AC9332C1579B}" srcOrd="2" destOrd="0" parTransId="{66B2817C-B034-4404-B991-216799040A0C}" sibTransId="{87ABFC50-6295-4D95-8627-10FADB52F6CE}"/>
    <dgm:cxn modelId="{43878D93-148F-49A6-B5A6-F0C083045FEB}" type="presOf" srcId="{57D6B65F-1AE7-4C63-986E-9C178E9ABB72}" destId="{0EDA4174-DF0A-4281-836D-F6D56E431BA6}" srcOrd="0" destOrd="0" presId="urn:microsoft.com/office/officeart/2005/8/layout/lProcess2"/>
    <dgm:cxn modelId="{44CDEDBE-C845-435F-A262-14843B7E36A2}" type="presParOf" srcId="{0EDA4174-DF0A-4281-836D-F6D56E431BA6}" destId="{DE6387B7-4A76-4D95-A006-B2FB7D9688BF}" srcOrd="0" destOrd="0" presId="urn:microsoft.com/office/officeart/2005/8/layout/lProcess2"/>
    <dgm:cxn modelId="{A4F41CD2-8C8A-4E30-8965-B1C2CD3A037F}" type="presParOf" srcId="{DE6387B7-4A76-4D95-A006-B2FB7D9688BF}" destId="{FD37FDCB-D120-4081-96A0-3F997473A69A}" srcOrd="0" destOrd="0" presId="urn:microsoft.com/office/officeart/2005/8/layout/lProcess2"/>
    <dgm:cxn modelId="{AFDC6040-028E-4A48-85D8-814AD63AE555}" type="presParOf" srcId="{DE6387B7-4A76-4D95-A006-B2FB7D9688BF}" destId="{D6F4CFBD-3332-47F7-8A19-32BE4BBB6273}" srcOrd="1" destOrd="0" presId="urn:microsoft.com/office/officeart/2005/8/layout/lProcess2"/>
    <dgm:cxn modelId="{9B8BFCDA-B3E5-4AFF-8FD7-8895E5ED92BE}" type="presParOf" srcId="{DE6387B7-4A76-4D95-A006-B2FB7D9688BF}" destId="{3CD386C4-64A5-48AD-AB8D-7A760CC9F1E0}" srcOrd="2" destOrd="0" presId="urn:microsoft.com/office/officeart/2005/8/layout/lProcess2"/>
    <dgm:cxn modelId="{C1CF0AFB-37C1-449B-85C0-2D525B3F2001}" type="presParOf" srcId="{3CD386C4-64A5-48AD-AB8D-7A760CC9F1E0}" destId="{9C77307D-1CE6-48FA-91A0-800477790F17}" srcOrd="0" destOrd="0" presId="urn:microsoft.com/office/officeart/2005/8/layout/lProcess2"/>
    <dgm:cxn modelId="{76BD777D-7C61-4B3D-8132-379EC60435C6}" type="presParOf" srcId="{9C77307D-1CE6-48FA-91A0-800477790F17}" destId="{CD9262C2-DEF4-41C2-9841-0034F7DC8CAA}" srcOrd="0" destOrd="0" presId="urn:microsoft.com/office/officeart/2005/8/layout/lProcess2"/>
    <dgm:cxn modelId="{0089307D-0D40-4CFC-A454-D42281716188}" type="presParOf" srcId="{9C77307D-1CE6-48FA-91A0-800477790F17}" destId="{95053CEC-366C-4B54-A1C2-664EF2636D5D}" srcOrd="1" destOrd="0" presId="urn:microsoft.com/office/officeart/2005/8/layout/lProcess2"/>
    <dgm:cxn modelId="{57DC5CDE-7D9D-4E3B-A9AC-C5BCC8BE8C3F}" type="presParOf" srcId="{9C77307D-1CE6-48FA-91A0-800477790F17}" destId="{E6518D08-7BF2-4BB8-A36F-B54EDF8E2CB0}" srcOrd="2" destOrd="0" presId="urn:microsoft.com/office/officeart/2005/8/layout/lProcess2"/>
    <dgm:cxn modelId="{7A6734B9-8096-4AA8-B0C4-4811E4C147DD}" type="presParOf" srcId="{9C77307D-1CE6-48FA-91A0-800477790F17}" destId="{5AF14C73-DBD5-43AB-82AD-FCB343E16E74}" srcOrd="3" destOrd="0" presId="urn:microsoft.com/office/officeart/2005/8/layout/lProcess2"/>
    <dgm:cxn modelId="{5E4E34CE-55FA-42C5-8F99-DAA58B6CBC90}" type="presParOf" srcId="{9C77307D-1CE6-48FA-91A0-800477790F17}" destId="{5FC42873-D56E-4AD7-A5A5-EBF0F1C4FCD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927F0-09A0-45EE-ABD8-7512C1F3CF11}">
      <dsp:nvSpPr>
        <dsp:cNvPr id="0" name=""/>
        <dsp:cNvSpPr/>
      </dsp:nvSpPr>
      <dsp:spPr>
        <a:xfrm>
          <a:off x="2368250" y="723448"/>
          <a:ext cx="2403567" cy="2333339"/>
        </a:xfrm>
        <a:prstGeom prst="gear9">
          <a:avLst/>
        </a:prstGeom>
        <a:noFill/>
        <a:ln w="28575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400" kern="1200" dirty="0"/>
        </a:p>
      </dsp:txBody>
      <dsp:txXfrm>
        <a:off x="2846225" y="1270022"/>
        <a:ext cx="1447617" cy="1199384"/>
      </dsp:txXfrm>
    </dsp:sp>
    <dsp:sp modelId="{DF3FEE02-5DA2-43AE-BDD9-B7260C77CC9B}">
      <dsp:nvSpPr>
        <dsp:cNvPr id="0" name=""/>
        <dsp:cNvSpPr/>
      </dsp:nvSpPr>
      <dsp:spPr>
        <a:xfrm flipV="1">
          <a:off x="2599290" y="-176214"/>
          <a:ext cx="1389097" cy="352428"/>
        </a:xfrm>
        <a:prstGeom prst="leftCircularArrow">
          <a:avLst>
            <a:gd name="adj1" fmla="val 4878"/>
            <a:gd name="adj2" fmla="val 312630"/>
            <a:gd name="adj3" fmla="val 3052361"/>
            <a:gd name="adj4" fmla="val 15348919"/>
            <a:gd name="adj5" fmla="val 569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66D31-379F-4297-85B2-970E357C930E}">
      <dsp:nvSpPr>
        <dsp:cNvPr id="0" name=""/>
        <dsp:cNvSpPr/>
      </dsp:nvSpPr>
      <dsp:spPr>
        <a:xfrm>
          <a:off x="1672175" y="780000"/>
          <a:ext cx="8161429" cy="478909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CD25D4-84B4-4C61-B22E-6D87CC63F345}">
      <dsp:nvSpPr>
        <dsp:cNvPr id="0" name=""/>
        <dsp:cNvSpPr/>
      </dsp:nvSpPr>
      <dsp:spPr>
        <a:xfrm>
          <a:off x="3232" y="2090369"/>
          <a:ext cx="3229601" cy="2284213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What is the </a:t>
          </a:r>
          <a:r>
            <a:rPr lang="en-NZ" sz="2400" b="1" kern="1200" dirty="0" smtClean="0">
              <a:solidFill>
                <a:srgbClr val="FDFD03"/>
              </a:solidFill>
              <a:latin typeface="Century Gothic" panose="020B0502020202020204"/>
            </a:rPr>
            <a:t>spatial distribution </a:t>
          </a: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of where pollutants are being generated?</a:t>
          </a:r>
          <a:endParaRPr lang="en-US" sz="2400" kern="1200" dirty="0"/>
        </a:p>
      </dsp:txBody>
      <dsp:txXfrm>
        <a:off x="114738" y="2201875"/>
        <a:ext cx="3006589" cy="2061201"/>
      </dsp:txXfrm>
    </dsp:sp>
    <dsp:sp modelId="{9DE57401-53A4-4E8F-9144-70463FCE00DA}">
      <dsp:nvSpPr>
        <dsp:cNvPr id="0" name=""/>
        <dsp:cNvSpPr/>
      </dsp:nvSpPr>
      <dsp:spPr>
        <a:xfrm>
          <a:off x="3576251" y="2054985"/>
          <a:ext cx="3795735" cy="2354980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400" b="1" kern="1200" dirty="0" smtClean="0">
              <a:solidFill>
                <a:srgbClr val="FDFD03"/>
              </a:solidFill>
              <a:latin typeface="Century Gothic" panose="020B0502020202020204"/>
            </a:rPr>
            <a:t>Predict change </a:t>
          </a: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in pollutant loads under future conditions, e.g.: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1. Climate change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2. </a:t>
          </a:r>
          <a:r>
            <a:rPr lang="en-NZ" sz="2400" kern="1200" dirty="0" smtClean="0">
              <a:solidFill>
                <a:srgbClr val="FDFD03"/>
              </a:solidFill>
              <a:latin typeface="Century Gothic" panose="020B0502020202020204"/>
            </a:rPr>
            <a:t>Different mgt. scenarios</a:t>
          </a:r>
          <a:endParaRPr lang="en-US" sz="2400" kern="1200" dirty="0"/>
        </a:p>
      </dsp:txBody>
      <dsp:txXfrm>
        <a:off x="3691212" y="2169946"/>
        <a:ext cx="3565813" cy="2125058"/>
      </dsp:txXfrm>
    </dsp:sp>
    <dsp:sp modelId="{D633A7CB-FA85-4D4E-B253-61446DF5A3DF}">
      <dsp:nvSpPr>
        <dsp:cNvPr id="0" name=""/>
        <dsp:cNvSpPr/>
      </dsp:nvSpPr>
      <dsp:spPr>
        <a:xfrm>
          <a:off x="7631211" y="2032742"/>
          <a:ext cx="3778957" cy="2354957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400" kern="1200" dirty="0" smtClean="0">
              <a:solidFill>
                <a:srgbClr val="FDFD03"/>
              </a:solidFill>
            </a:rPr>
            <a:t>Create a useful </a:t>
          </a:r>
          <a:r>
            <a:rPr lang="en-NZ" sz="2400" b="1" kern="1200" dirty="0" smtClean="0">
              <a:solidFill>
                <a:srgbClr val="FDFD03"/>
              </a:solidFill>
            </a:rPr>
            <a:t>tool</a:t>
          </a:r>
          <a:r>
            <a:rPr lang="en-NZ" sz="2400" kern="1200" dirty="0" smtClean="0">
              <a:solidFill>
                <a:srgbClr val="FDFD03"/>
              </a:solidFill>
            </a:rPr>
            <a:t> </a:t>
          </a:r>
          <a:r>
            <a:rPr lang="en-NZ" sz="2400" b="1" kern="1200" dirty="0" smtClean="0">
              <a:solidFill>
                <a:srgbClr val="FDFD03"/>
              </a:solidFill>
            </a:rPr>
            <a:t>to </a:t>
          </a:r>
          <a:r>
            <a:rPr lang="en-NZ" sz="2400" b="1" kern="1200" dirty="0" smtClean="0">
              <a:solidFill>
                <a:srgbClr val="FDFD03"/>
              </a:solidFill>
            </a:rPr>
            <a:t>delineate pollutant hotspots</a:t>
          </a:r>
          <a:r>
            <a:rPr lang="en-NZ" sz="2400" kern="1200" dirty="0" smtClean="0">
              <a:solidFill>
                <a:srgbClr val="FDFD03"/>
              </a:solidFill>
            </a:rPr>
            <a:t> in </a:t>
          </a:r>
          <a:r>
            <a:rPr lang="en-NZ" sz="2400" kern="1200" dirty="0" smtClean="0">
              <a:solidFill>
                <a:srgbClr val="FDFD03"/>
              </a:solidFill>
            </a:rPr>
            <a:t>the </a:t>
          </a:r>
          <a:r>
            <a:rPr lang="en-NZ" sz="2400" kern="1200" dirty="0" smtClean="0">
              <a:solidFill>
                <a:srgbClr val="FDFD03"/>
              </a:solidFill>
            </a:rPr>
            <a:t>catchment</a:t>
          </a:r>
          <a:endParaRPr lang="en-US" sz="2400" kern="1200" dirty="0">
            <a:solidFill>
              <a:srgbClr val="FDFD03"/>
            </a:solidFill>
          </a:endParaRPr>
        </a:p>
      </dsp:txBody>
      <dsp:txXfrm>
        <a:off x="7746171" y="2147702"/>
        <a:ext cx="3549037" cy="2125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E9793-688A-489F-8E97-203B2FAD8F39}">
      <dsp:nvSpPr>
        <dsp:cNvPr id="0" name=""/>
        <dsp:cNvSpPr/>
      </dsp:nvSpPr>
      <dsp:spPr>
        <a:xfrm>
          <a:off x="1855" y="0"/>
          <a:ext cx="2887414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Reduction at Source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 Green roofs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 Permeable paving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 Repainting roofs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 </a:t>
          </a:r>
          <a:r>
            <a:rPr lang="en-US" sz="2000" kern="1200" dirty="0" smtClean="0">
              <a:solidFill>
                <a:srgbClr val="FFFF00"/>
              </a:solidFill>
            </a:rPr>
            <a:t>Other</a:t>
          </a:r>
          <a:r>
            <a:rPr lang="en-US" sz="2000" kern="1200" dirty="0" smtClean="0"/>
            <a:t>?</a:t>
          </a:r>
          <a:endParaRPr lang="en-US" sz="2000" kern="1200" dirty="0"/>
        </a:p>
      </dsp:txBody>
      <dsp:txXfrm>
        <a:off x="1855" y="2011680"/>
        <a:ext cx="2887414" cy="2011680"/>
      </dsp:txXfrm>
    </dsp:sp>
    <dsp:sp modelId="{CF3CBC91-EEA1-4FE9-9760-6D5F7421FCCD}">
      <dsp:nvSpPr>
        <dsp:cNvPr id="0" name=""/>
        <dsp:cNvSpPr/>
      </dsp:nvSpPr>
      <dsp:spPr>
        <a:xfrm>
          <a:off x="608201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1">
            <a:extLst/>
          </a:blip>
          <a:srcRect/>
          <a:stretch>
            <a:fillRect l="-52000" r="-5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23604C-A3F6-4F59-8B46-B5B2D245058C}">
      <dsp:nvSpPr>
        <dsp:cNvPr id="0" name=""/>
        <dsp:cNvSpPr/>
      </dsp:nvSpPr>
      <dsp:spPr>
        <a:xfrm>
          <a:off x="2983226" y="0"/>
          <a:ext cx="2887414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On-site Management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Filters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Infiltration swale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</a:t>
          </a:r>
          <a:r>
            <a:rPr lang="en-US" sz="1900" kern="1200" dirty="0" err="1" smtClean="0"/>
            <a:t>Raingarden</a:t>
          </a:r>
          <a:endParaRPr lang="en-US" sz="1900" kern="1200" dirty="0" smtClean="0"/>
        </a:p>
      </dsp:txBody>
      <dsp:txXfrm>
        <a:off x="2983226" y="2011680"/>
        <a:ext cx="2887414" cy="2011680"/>
      </dsp:txXfrm>
    </dsp:sp>
    <dsp:sp modelId="{94980827-6DAD-467D-B926-93AED2AED6D9}">
      <dsp:nvSpPr>
        <dsp:cNvPr id="0" name=""/>
        <dsp:cNvSpPr/>
      </dsp:nvSpPr>
      <dsp:spPr>
        <a:xfrm>
          <a:off x="3582238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2">
            <a:extLst/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B0F5A-4DB7-4D25-90E5-0C9D0BFA1A15}">
      <dsp:nvSpPr>
        <dsp:cNvPr id="0" name=""/>
        <dsp:cNvSpPr/>
      </dsp:nvSpPr>
      <dsp:spPr>
        <a:xfrm>
          <a:off x="5949929" y="0"/>
          <a:ext cx="2887414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Off-site Management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Wetlands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Dry basins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- Wet ponds</a:t>
          </a:r>
          <a:endParaRPr lang="en-US" sz="1900" kern="1200" dirty="0"/>
        </a:p>
      </dsp:txBody>
      <dsp:txXfrm>
        <a:off x="5949929" y="2011680"/>
        <a:ext cx="2887414" cy="2011680"/>
      </dsp:txXfrm>
    </dsp:sp>
    <dsp:sp modelId="{245D03D6-F7B2-4B2D-9C71-3B8C8D6309B1}">
      <dsp:nvSpPr>
        <dsp:cNvPr id="0" name=""/>
        <dsp:cNvSpPr/>
      </dsp:nvSpPr>
      <dsp:spPr>
        <a:xfrm>
          <a:off x="6556275" y="301752"/>
          <a:ext cx="1674723" cy="1674723"/>
        </a:xfrm>
        <a:prstGeom prst="ellipse">
          <a:avLst/>
        </a:prstGeom>
        <a:blipFill>
          <a:blip xmlns:r="http://schemas.openxmlformats.org/officeDocument/2006/relationships" r:embed="rId3">
            <a:extLst/>
          </a:blip>
          <a:srcRect/>
          <a:stretch>
            <a:fillRect l="-17000" r="-1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190DA-06B1-4710-A1EE-5858ECEFD879}">
      <dsp:nvSpPr>
        <dsp:cNvPr id="0" name=""/>
        <dsp:cNvSpPr/>
      </dsp:nvSpPr>
      <dsp:spPr>
        <a:xfrm flipV="1">
          <a:off x="380973" y="4349320"/>
          <a:ext cx="8132064" cy="605374"/>
        </a:xfrm>
        <a:prstGeom prst="blockArc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7FDCB-D120-4081-96A0-3F997473A69A}">
      <dsp:nvSpPr>
        <dsp:cNvPr id="0" name=""/>
        <dsp:cNvSpPr/>
      </dsp:nvSpPr>
      <dsp:spPr>
        <a:xfrm>
          <a:off x="0" y="0"/>
          <a:ext cx="2563909" cy="5954572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solidFill>
            <a:srgbClr val="FFFF00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rgbClr val="FFFF00"/>
              </a:solidFill>
            </a:rPr>
            <a:t>Application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0" y="0"/>
        <a:ext cx="2563909" cy="1786371"/>
      </dsp:txXfrm>
    </dsp:sp>
    <dsp:sp modelId="{CD9262C2-DEF4-41C2-9841-0034F7DC8CAA}">
      <dsp:nvSpPr>
        <dsp:cNvPr id="0" name=""/>
        <dsp:cNvSpPr/>
      </dsp:nvSpPr>
      <dsp:spPr>
        <a:xfrm>
          <a:off x="55782" y="1945181"/>
          <a:ext cx="2489925" cy="851619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 smtClean="0">
              <a:sym typeface="Wingdings" panose="05000000000000000000" pitchFamily="2" charset="2"/>
            </a:rPr>
            <a:t> </a:t>
          </a:r>
          <a:r>
            <a:rPr lang="en-US" sz="1800" kern="1200" dirty="0" smtClean="0">
              <a:solidFill>
                <a:srgbClr val="FFFF00"/>
              </a:solidFill>
            </a:rPr>
            <a:t>Field-validated </a:t>
          </a:r>
          <a:r>
            <a:rPr lang="en-US" sz="1800" kern="1200" dirty="0" smtClean="0"/>
            <a:t>on various </a:t>
          </a:r>
          <a:r>
            <a:rPr lang="en-US" sz="1800" kern="1200" dirty="0" err="1" smtClean="0"/>
            <a:t>ChCh</a:t>
          </a:r>
          <a:r>
            <a:rPr lang="en-US" sz="1800" kern="1200" dirty="0" smtClean="0"/>
            <a:t> metal (Zn, Cu) roof types &amp; sizes</a:t>
          </a:r>
        </a:p>
      </dsp:txBody>
      <dsp:txXfrm>
        <a:off x="80725" y="1970124"/>
        <a:ext cx="2440039" cy="801733"/>
      </dsp:txXfrm>
    </dsp:sp>
    <dsp:sp modelId="{E6518D08-7BF2-4BB8-A36F-B54EDF8E2CB0}">
      <dsp:nvSpPr>
        <dsp:cNvPr id="0" name=""/>
        <dsp:cNvSpPr/>
      </dsp:nvSpPr>
      <dsp:spPr>
        <a:xfrm>
          <a:off x="55310" y="1160860"/>
          <a:ext cx="2464204" cy="73306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R="0" lvl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en-US" sz="1800" kern="1200" dirty="0" smtClean="0">
              <a:sym typeface="Wingdings" panose="05000000000000000000" pitchFamily="2" charset="2"/>
            </a:rPr>
            <a:t> </a:t>
          </a:r>
          <a:r>
            <a:rPr lang="en-US" sz="1800" kern="1200" dirty="0" smtClean="0">
              <a:solidFill>
                <a:srgbClr val="FFFF00"/>
              </a:solidFill>
            </a:rPr>
            <a:t>PCT patent app. </a:t>
          </a:r>
          <a:r>
            <a:rPr lang="en-US" sz="1800" kern="1200" dirty="0" smtClean="0">
              <a:solidFill>
                <a:schemeClr val="bg1"/>
              </a:solidFill>
            </a:rPr>
            <a:t>tr</a:t>
          </a:r>
          <a:r>
            <a:rPr lang="en-US" sz="1800" kern="1200" dirty="0" smtClean="0"/>
            <a:t>ademarked™ &amp; Co. est.</a:t>
          </a:r>
          <a:endParaRPr lang="en-US" sz="1800" kern="1200" dirty="0">
            <a:solidFill>
              <a:srgbClr val="FFFF00"/>
            </a:solidFill>
          </a:endParaRPr>
        </a:p>
      </dsp:txBody>
      <dsp:txXfrm>
        <a:off x="76781" y="1182331"/>
        <a:ext cx="2421262" cy="690125"/>
      </dsp:txXfrm>
    </dsp:sp>
    <dsp:sp modelId="{5FC42873-D56E-4AD7-A5A5-EBF0F1C4FCDF}">
      <dsp:nvSpPr>
        <dsp:cNvPr id="0" name=""/>
        <dsp:cNvSpPr/>
      </dsp:nvSpPr>
      <dsp:spPr>
        <a:xfrm>
          <a:off x="49075" y="2867645"/>
          <a:ext cx="2464204" cy="733067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R="0" lvl="0" algn="ctr" defTabSz="8001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en-US" sz="1800" kern="1200" dirty="0" smtClean="0">
              <a:sym typeface="Wingdings" panose="05000000000000000000" pitchFamily="2" charset="2"/>
            </a:rPr>
            <a:t> </a:t>
          </a:r>
          <a:r>
            <a:rPr lang="en-US" sz="1800" kern="1200" dirty="0" smtClean="0">
              <a:solidFill>
                <a:srgbClr val="FFFF00"/>
              </a:solidFill>
            </a:rPr>
            <a:t>Council &amp; </a:t>
          </a:r>
          <a:r>
            <a:rPr lang="en-US" sz="1800" kern="1200" dirty="0" err="1" smtClean="0">
              <a:solidFill>
                <a:srgbClr val="FFFF00"/>
              </a:solidFill>
            </a:rPr>
            <a:t>MfE</a:t>
          </a:r>
          <a:r>
            <a:rPr lang="en-US" sz="1800" kern="1200" dirty="0" smtClean="0">
              <a:solidFill>
                <a:srgbClr val="FFFF00"/>
              </a:solidFill>
            </a:rPr>
            <a:t> </a:t>
          </a:r>
          <a:r>
            <a:rPr lang="en-US" sz="1800" kern="1200" dirty="0" smtClean="0">
              <a:solidFill>
                <a:schemeClr val="bg1"/>
              </a:solidFill>
            </a:rPr>
            <a:t>supported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70546" y="2889116"/>
        <a:ext cx="2421262" cy="69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004" cy="34026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095" y="1"/>
            <a:ext cx="4302004" cy="340263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75F51171-16DA-4D21-B679-E01247284E15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7413"/>
            <a:ext cx="4302004" cy="34026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095" y="6457413"/>
            <a:ext cx="4302004" cy="340263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51C3A984-DE8F-4F86-8508-1FF838FA19D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3444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4301173" cy="340569"/>
          </a:xfrm>
          <a:prstGeom prst="rect">
            <a:avLst/>
          </a:prstGeom>
        </p:spPr>
        <p:txBody>
          <a:bodyPr vert="horz" lIns="88185" tIns="44092" rIns="88185" bIns="44092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249" y="4"/>
            <a:ext cx="4301171" cy="340569"/>
          </a:xfrm>
          <a:prstGeom prst="rect">
            <a:avLst/>
          </a:prstGeom>
        </p:spPr>
        <p:txBody>
          <a:bodyPr vert="horz" lIns="88185" tIns="44092" rIns="88185" bIns="44092" rtlCol="0"/>
          <a:lstStyle>
            <a:lvl1pPr algn="r">
              <a:defRPr sz="1200"/>
            </a:lvl1pPr>
          </a:lstStyle>
          <a:p>
            <a:fld id="{1AC8F041-9E9D-4CA5-916A-583ED305407D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7670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85" tIns="44092" rIns="88185" bIns="44092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3" y="3271786"/>
            <a:ext cx="7941310" cy="2676051"/>
          </a:xfrm>
          <a:prstGeom prst="rect">
            <a:avLst/>
          </a:prstGeom>
        </p:spPr>
        <p:txBody>
          <a:bodyPr vert="horz" lIns="88185" tIns="44092" rIns="88185" bIns="4409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6457109"/>
            <a:ext cx="4301173" cy="340569"/>
          </a:xfrm>
          <a:prstGeom prst="rect">
            <a:avLst/>
          </a:prstGeom>
        </p:spPr>
        <p:txBody>
          <a:bodyPr vert="horz" lIns="88185" tIns="44092" rIns="88185" bIns="44092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249" y="6457109"/>
            <a:ext cx="4301171" cy="340569"/>
          </a:xfrm>
          <a:prstGeom prst="rect">
            <a:avLst/>
          </a:prstGeom>
        </p:spPr>
        <p:txBody>
          <a:bodyPr vert="horz" lIns="88185" tIns="44092" rIns="88185" bIns="44092" rtlCol="0" anchor="b"/>
          <a:lstStyle>
            <a:lvl1pPr algn="r">
              <a:defRPr sz="1200"/>
            </a:lvl1pPr>
          </a:lstStyle>
          <a:p>
            <a:fld id="{CD668595-B441-46D8-B1FE-35BA3F4AD76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023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an.govt.nz/your-region/your-environment/water/canterburys-approach-to-water-management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928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Just to </a:t>
            </a:r>
            <a:r>
              <a:rPr lang="en-US" altLang="en-US" dirty="0" err="1" smtClean="0"/>
              <a:t>summarise</a:t>
            </a:r>
            <a:r>
              <a:rPr lang="en-US" altLang="en-US" dirty="0" smtClean="0"/>
              <a:t>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MEDUSA predicts TSS, total and dissolved copper and zinc loads for each individual rain events. It calculates these loads from individual roof, road and carparks surfaces within a catchment.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Individual equations used to estimate each contaminant from the climate characteristics (instead of assumed ratio of metals to TSS)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Benefits of an event–based model: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&gt;&gt; This one still allows annual loads to be calculated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dirty="0" smtClean="0"/>
              <a:t>A note about what this Model is, and isn’t: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Modelled contaminant load at the discharge point as it is about to enter the waterway, so not In-stream water quality (in-stream transport and mixing not included), and in-stream contributions (e.g. bank erosion contributing TSS) not included here either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Calculates load contribution from individual delineated surfaces – not including small hardstand areas on private property or overland flow during larger events</a:t>
            </a:r>
          </a:p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smtClean="0"/>
              <a:t>Could extend the model to include other contaminants but would need to identify the contaminant relationships to rainfall characteristics etc. from literature.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512F601C-63C1-4433-A299-4F3C148494B3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009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 model that I have developed</a:t>
            </a:r>
            <a:r>
              <a:rPr lang="en-US" baseline="0" dirty="0" smtClean="0"/>
              <a:t> is called </a:t>
            </a:r>
            <a:r>
              <a:rPr lang="en-US" dirty="0" smtClean="0"/>
              <a:t>MEDUSA – Modelled Estimates of Discharges for Urban Stormwater Assessments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Using mathematical relationships to simulate the way contaminants build up and wash off from individual urban surfaces during rainfall.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 model focuses on TSS, copper and zinc, because of significant concern to environmental health and in-stream monitoring has shown these to be elevated compared to Water Quality guideline values.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Take roof surfaces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Calculate load for each surface with particular equations, Inputs are coefficients and rainfall characteristics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 smtClean="0"/>
              <a:t>Summed loads for each discharge point, and sum these for whole catchment load</a:t>
            </a:r>
            <a:endParaRPr lang="en-US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This forms baseline case for catchment (i.e. as current condition)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94BDFEB0-CF4C-457D-B906-72FCDEBACA2C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283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Blue and green are the only NON metal roofs in the </a:t>
            </a:r>
            <a:r>
              <a:rPr lang="en-NZ" dirty="0" err="1" smtClean="0"/>
              <a:t>Okover</a:t>
            </a:r>
            <a:r>
              <a:rPr lang="en-NZ" dirty="0" smtClean="0"/>
              <a:t> catchment – that is the stream you likely</a:t>
            </a:r>
            <a:r>
              <a:rPr lang="en-NZ" baseline="0" dirty="0" smtClean="0"/>
              <a:t> walked over to get to this presentation is receiving all the </a:t>
            </a:r>
            <a:r>
              <a:rPr lang="en-NZ" baseline="0" dirty="0" err="1" smtClean="0"/>
              <a:t>stormwater</a:t>
            </a:r>
            <a:r>
              <a:rPr lang="en-NZ" baseline="0" dirty="0" smtClean="0"/>
              <a:t> from these metals roofs UNTREATED!</a:t>
            </a:r>
          </a:p>
          <a:p>
            <a:endParaRPr lang="en-NZ" baseline="0" dirty="0" smtClean="0"/>
          </a:p>
          <a:p>
            <a:r>
              <a:rPr lang="en-NZ" baseline="0" dirty="0" smtClean="0"/>
              <a:t>ALL of these metals roofs (both ‘old’ AND new leach metals directly from the roof into the nearby </a:t>
            </a:r>
            <a:r>
              <a:rPr lang="en-NZ" baseline="0" dirty="0" err="1" smtClean="0"/>
              <a:t>Okeover</a:t>
            </a:r>
            <a:r>
              <a:rPr lang="en-NZ" baseline="0" dirty="0" smtClean="0"/>
              <a:t> stream untreated – we know because we’ve measured them for years, along with other roofs in </a:t>
            </a:r>
            <a:r>
              <a:rPr lang="en-NZ" baseline="0" dirty="0" err="1" smtClean="0"/>
              <a:t>ChCh</a:t>
            </a:r>
            <a:endParaRPr lang="en-NZ" baseline="0" dirty="0" smtClean="0"/>
          </a:p>
          <a:p>
            <a:endParaRPr lang="en-NZ" baseline="0" dirty="0" smtClean="0"/>
          </a:p>
          <a:p>
            <a:pPr defTabSz="881848">
              <a:defRPr/>
            </a:pPr>
            <a:r>
              <a:rPr lang="en-NZ" dirty="0" smtClean="0"/>
              <a:t>We have</a:t>
            </a:r>
            <a:r>
              <a:rPr lang="en-NZ" baseline="0" dirty="0" smtClean="0"/>
              <a:t> also modelled how much metals leach from our roofs in Christchurch</a:t>
            </a: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r>
              <a:rPr lang="en-NZ" dirty="0" smtClean="0"/>
              <a:t>“In </a:t>
            </a:r>
            <a:r>
              <a:rPr lang="en-NZ" b="1" dirty="0" smtClean="0"/>
              <a:t>Christchurch, roofs contribute 65% of </a:t>
            </a:r>
            <a:r>
              <a:rPr lang="en-NZ" b="1" dirty="0" err="1" smtClean="0"/>
              <a:t>stormwater</a:t>
            </a:r>
            <a:r>
              <a:rPr lang="en-NZ" b="1" dirty="0" smtClean="0"/>
              <a:t> zinc that damages rivers</a:t>
            </a:r>
            <a:r>
              <a:rPr lang="en-NZ" dirty="0" smtClean="0"/>
              <a:t>. </a:t>
            </a:r>
          </a:p>
          <a:p>
            <a:pPr defTabSz="881848">
              <a:defRPr/>
            </a:pPr>
            <a:endParaRPr lang="en-NZ" dirty="0" smtClean="0"/>
          </a:p>
          <a:p>
            <a:pPr defTabSz="881848">
              <a:defRPr/>
            </a:pPr>
            <a:r>
              <a:rPr lang="en-NZ" dirty="0" smtClean="0"/>
              <a:t>New, renewed and future consents now require </a:t>
            </a:r>
            <a:r>
              <a:rPr lang="en-NZ" dirty="0" err="1" smtClean="0"/>
              <a:t>stormwater</a:t>
            </a:r>
            <a:r>
              <a:rPr lang="en-NZ" dirty="0" smtClean="0"/>
              <a:t> to be treated before leaving the property.”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55BE139A-C198-4FDC-8087-D410A8118558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16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784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And just to show the equivalent output for Addington carparks and roofs – we started off applying the model to the 62 ha </a:t>
            </a:r>
            <a:r>
              <a:rPr lang="en-US" baseline="0" dirty="0" err="1" smtClean="0"/>
              <a:t>Okoever</a:t>
            </a:r>
            <a:r>
              <a:rPr lang="en-US" baseline="0" dirty="0" smtClean="0"/>
              <a:t> catchment, now this is for the 240 ha Addington, Heathcote covers half the city. The model is scalable.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map has helped stormwater managers decide where to focus their efforts and also support a range of management approaches – where source reduction might be effective, where clustered, </a:t>
            </a:r>
            <a:r>
              <a:rPr lang="en-US" baseline="0" dirty="0" err="1" smtClean="0"/>
              <a:t>centralised</a:t>
            </a:r>
            <a:r>
              <a:rPr lang="en-US" baseline="0" dirty="0" smtClean="0"/>
              <a:t> treatment might be appropriate for an area of surfaces, or what size threshold policies could be set at to require on-site treatment of runoff, for example.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4D7B9-DC36-43E0-9BBE-B4E76A8042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32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Options for reducing these contaminant loads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Load = conc x flow so reduce one or the other to reduce load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Spectrum from source reduction to off-site treatment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Can be used in combination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D970146-EB88-457D-BE7C-C9FF3CEBCADC}" type="slidenum">
              <a:rPr lang="en-US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957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>
                <a:latin typeface="SourceSerifPro-Regular"/>
              </a:rPr>
              <a:t>When it rains </a:t>
            </a:r>
            <a:r>
              <a:rPr lang="en-NZ" dirty="0" smtClean="0">
                <a:latin typeface="SourceSerifPro-Regular"/>
              </a:rPr>
              <a:t>toxic </a:t>
            </a:r>
            <a:r>
              <a:rPr lang="en-NZ" dirty="0">
                <a:latin typeface="SourceSerifPro-Regular"/>
              </a:rPr>
              <a:t>metals dissolve from all metal roofs (as well as some contribution from roads from vehicle wear)</a:t>
            </a:r>
          </a:p>
          <a:p>
            <a:pPr marL="0" indent="0" defTabSz="881848">
              <a:buFont typeface="Wingdings" panose="05000000000000000000" pitchFamily="2" charset="2"/>
              <a:buNone/>
              <a:defRPr/>
            </a:pPr>
            <a:endParaRPr lang="en-NZ" dirty="0" smtClean="0"/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r>
              <a:rPr lang="en-NZ" b="1" dirty="0" smtClean="0"/>
              <a:t>Different</a:t>
            </a:r>
            <a:r>
              <a:rPr lang="en-NZ" b="1" baseline="0" dirty="0" smtClean="0"/>
              <a:t> sources of heavy metals have different concentrations </a:t>
            </a:r>
            <a:r>
              <a:rPr lang="en-NZ" baseline="0" dirty="0" smtClean="0"/>
              <a:t>(or strengths/loads) of metals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smtClean="0"/>
              <a:t>MOST metals come from roofs (even though some from roads)</a:t>
            </a:r>
            <a:r>
              <a:rPr lang="en-NZ" baseline="0" dirty="0" smtClean="0"/>
              <a:t> so we decided to target roof </a:t>
            </a:r>
            <a:r>
              <a:rPr lang="en-NZ" baseline="0" dirty="0" err="1" smtClean="0"/>
              <a:t>stormwater</a:t>
            </a:r>
            <a:r>
              <a:rPr lang="en-NZ" baseline="0" dirty="0" smtClean="0"/>
              <a:t> runoff.</a:t>
            </a:r>
            <a:endParaRPr lang="en-US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US" b="1" baseline="0" dirty="0" smtClean="0"/>
              <a:t>Zinc-based roofing material produced the highest zinc concentrations, typically about 3-5 times higher than </a:t>
            </a:r>
            <a:r>
              <a:rPr lang="en-US" baseline="0" dirty="0" smtClean="0"/>
              <a:t>road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smtClean="0"/>
              <a:t>Between 2-9 kg Zn/ha *per rain event* dissolve from metal roofs and discharge into nearby waterways.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b="1" dirty="0" smtClean="0"/>
              <a:t>Councils identified this as a key impediment to restoring waterways. </a:t>
            </a: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endParaRPr lang="en-US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A282C7CB-4D1D-49D8-8E4D-C50F311BEA9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024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1" dirty="0" smtClean="0"/>
              <a:t>Might recognise some of these copper and zinc roofs nearby?</a:t>
            </a:r>
            <a:endParaRPr lang="en-NZ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b="1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NZ" dirty="0" smtClean="0"/>
              <a:t>“In </a:t>
            </a:r>
            <a:r>
              <a:rPr lang="en-NZ" b="1" dirty="0" smtClean="0"/>
              <a:t>Christchurch, roofs contribute 65% of </a:t>
            </a:r>
            <a:r>
              <a:rPr lang="en-NZ" b="1" dirty="0" err="1" smtClean="0"/>
              <a:t>stormwater</a:t>
            </a:r>
            <a:r>
              <a:rPr lang="en-NZ" b="1" dirty="0" smtClean="0"/>
              <a:t> zinc that damages rivers</a:t>
            </a:r>
            <a:r>
              <a:rPr lang="en-NZ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 smtClean="0"/>
              <a:t>New, renewed and future consents now require </a:t>
            </a:r>
            <a:r>
              <a:rPr lang="en-NZ" dirty="0" err="1" smtClean="0"/>
              <a:t>stormwater</a:t>
            </a:r>
            <a:r>
              <a:rPr lang="en-NZ" dirty="0" smtClean="0"/>
              <a:t> to be treated before leaving the property.”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E139A-C198-4FDC-8087-D410A8118558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166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These metals are in </a:t>
            </a:r>
            <a:r>
              <a:rPr lang="en-NZ" b="1" dirty="0" smtClean="0"/>
              <a:t>dissolved</a:t>
            </a:r>
            <a:r>
              <a:rPr lang="en-NZ" dirty="0" smtClean="0"/>
              <a:t> form and are going untreated into our urban waterways </a:t>
            </a:r>
          </a:p>
          <a:p>
            <a:endParaRPr lang="en-NZ" dirty="0" smtClean="0"/>
          </a:p>
          <a:p>
            <a:pPr marL="165347" indent="-165347">
              <a:buFont typeface="Wingdings" panose="05000000000000000000" pitchFamily="2" charset="2"/>
              <a:buChar char="Ø"/>
            </a:pPr>
            <a:r>
              <a:rPr lang="en-NZ" b="1" dirty="0" smtClean="0"/>
              <a:t>Dissolved metals are also</a:t>
            </a:r>
            <a:r>
              <a:rPr lang="en-NZ" b="1" baseline="0" dirty="0" smtClean="0"/>
              <a:t> difficult to treat </a:t>
            </a:r>
            <a:r>
              <a:rPr lang="en-NZ" baseline="0" dirty="0" smtClean="0"/>
              <a:t>and our current stormwater treatment systems where they exist don’t deal with them very well-they simply pass through them</a:t>
            </a:r>
          </a:p>
          <a:p>
            <a:pPr marL="165347" indent="-165347">
              <a:buFont typeface="Wingdings" panose="05000000000000000000" pitchFamily="2" charset="2"/>
              <a:buChar char="Ø"/>
            </a:pPr>
            <a:endParaRPr lang="en-NZ" baseline="0" dirty="0" smtClean="0"/>
          </a:p>
          <a:p>
            <a:pPr marL="165347" indent="-165347">
              <a:buFont typeface="Wingdings" panose="05000000000000000000" pitchFamily="2" charset="2"/>
              <a:buChar char="Ø"/>
            </a:pPr>
            <a:r>
              <a:rPr lang="en-NZ" baseline="0" dirty="0" smtClean="0"/>
              <a:t>This means </a:t>
            </a:r>
            <a:r>
              <a:rPr lang="en-NZ" b="1" baseline="0" dirty="0" smtClean="0"/>
              <a:t>regulators are increasingly tightening up on building owners to manage these dissolved metals before they enter the Council stormwater system. </a:t>
            </a:r>
          </a:p>
          <a:p>
            <a:pPr marL="165347" indent="-165347">
              <a:buFont typeface="Wingdings" panose="05000000000000000000" pitchFamily="2" charset="2"/>
              <a:buChar char="Ø"/>
            </a:pPr>
            <a:endParaRPr lang="en-NZ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55BE139A-C198-4FDC-8087-D410A8118558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22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30500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b="1" dirty="0"/>
              <a:t>Costs to replace metal roofs are prohibitive and cause significant business disruption.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/>
              <a:t>Painting roofs is also costly.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err="1"/>
              <a:t>Stormwater</a:t>
            </a:r>
            <a:r>
              <a:rPr lang="en-NZ" dirty="0"/>
              <a:t> treatment systems are expensive, command valuable space, incur high maintenance and rarely treat the dissolved most </a:t>
            </a:r>
            <a:r>
              <a:rPr lang="en-NZ" dirty="0" err="1"/>
              <a:t>ecotoxic</a:t>
            </a: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/>
              <a:t>metal forms. </a:t>
            </a:r>
            <a:r>
              <a:rPr lang="en-NZ" b="1" dirty="0" smtClean="0"/>
              <a:t>e.g. raingardens</a:t>
            </a:r>
            <a:r>
              <a:rPr lang="en-NZ" dirty="0" smtClean="0"/>
              <a:t>….newest ones in </a:t>
            </a:r>
            <a:r>
              <a:rPr lang="en-NZ" dirty="0" err="1" smtClean="0"/>
              <a:t>ChCh</a:t>
            </a:r>
            <a:r>
              <a:rPr lang="en-NZ" dirty="0" smtClean="0"/>
              <a:t> – The Commons</a:t>
            </a:r>
            <a:r>
              <a:rPr lang="en-NZ" baseline="0" dirty="0" smtClean="0"/>
              <a:t> and UC 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32B610A6-7F8C-4AE6-844C-8998429EE3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807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r>
              <a:rPr lang="en-NZ" b="1" dirty="0" smtClean="0"/>
              <a:t>Leveraged on previous research </a:t>
            </a:r>
            <a:r>
              <a:rPr lang="en-NZ" b="0" dirty="0" smtClean="0"/>
              <a:t>using waste</a:t>
            </a:r>
            <a:r>
              <a:rPr lang="en-NZ" b="0" baseline="0" dirty="0" smtClean="0"/>
              <a:t> shells to treat v nasty mine drainage and then in some raingardens as the treatment media.</a:t>
            </a:r>
            <a:endParaRPr lang="en-NZ" b="0" dirty="0" smtClean="0"/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endParaRPr lang="en-NZ" b="1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b="0" dirty="0" smtClean="0"/>
              <a:t>The ‘</a:t>
            </a:r>
            <a:r>
              <a:rPr lang="en-NZ" b="0" dirty="0" err="1" smtClean="0"/>
              <a:t>Storminator</a:t>
            </a:r>
            <a:r>
              <a:rPr lang="en-NZ" b="0" dirty="0" smtClean="0"/>
              <a:t>™ is a retrofit inline</a:t>
            </a:r>
            <a:r>
              <a:rPr lang="en-NZ" b="0" baseline="0" dirty="0" smtClean="0"/>
              <a:t> </a:t>
            </a:r>
            <a:r>
              <a:rPr lang="en-NZ" b="0" dirty="0" smtClean="0"/>
              <a:t>treatment solution that</a:t>
            </a:r>
            <a:r>
              <a:rPr lang="en-NZ" b="0" baseline="0" dirty="0" smtClean="0"/>
              <a:t> </a:t>
            </a:r>
            <a:r>
              <a:rPr lang="en-NZ" b="0" dirty="0" smtClean="0"/>
              <a:t>removes the majority of toxic</a:t>
            </a:r>
            <a:r>
              <a:rPr lang="en-NZ" b="0" baseline="0" dirty="0" smtClean="0"/>
              <a:t> </a:t>
            </a:r>
            <a:r>
              <a:rPr lang="en-NZ" b="0" dirty="0" smtClean="0"/>
              <a:t>dissolved metals from roof runoff</a:t>
            </a:r>
            <a:r>
              <a:rPr lang="en-NZ" b="0" baseline="0" dirty="0" smtClean="0"/>
              <a:t> so </a:t>
            </a:r>
            <a:r>
              <a:rPr lang="en-NZ" b="1" baseline="0" dirty="0" smtClean="0"/>
              <a:t>overcomes </a:t>
            </a:r>
            <a:r>
              <a:rPr lang="en-NZ" b="1" dirty="0"/>
              <a:t>the challenges of existing </a:t>
            </a:r>
            <a:r>
              <a:rPr lang="en-NZ" b="1" dirty="0" err="1"/>
              <a:t>stormwater</a:t>
            </a:r>
            <a:r>
              <a:rPr lang="en-NZ" b="1" dirty="0"/>
              <a:t> treatment systems.</a:t>
            </a:r>
            <a:endParaRPr lang="en-NZ" b="1" dirty="0" smtClean="0"/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endParaRPr lang="en-NZ" b="0" dirty="0" smtClean="0"/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r>
              <a:rPr lang="en-NZ" b="0" dirty="0" smtClean="0"/>
              <a:t>The design uses ‘off-the </a:t>
            </a:r>
            <a:r>
              <a:rPr lang="en-NZ" b="0" dirty="0" err="1" smtClean="0"/>
              <a:t>shelfʼ</a:t>
            </a:r>
            <a:r>
              <a:rPr lang="en-NZ" b="0" dirty="0" smtClean="0"/>
              <a:t> PVC</a:t>
            </a:r>
            <a:r>
              <a:rPr lang="en-NZ" b="0" baseline="0" dirty="0" smtClean="0"/>
              <a:t> </a:t>
            </a:r>
            <a:r>
              <a:rPr lang="en-NZ" b="0" dirty="0" smtClean="0"/>
              <a:t>piping &amp; waste media (shells).</a:t>
            </a:r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endParaRPr lang="en-NZ" b="0" dirty="0" smtClean="0"/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r>
              <a:rPr lang="en-NZ" b="0" dirty="0" smtClean="0"/>
              <a:t>Systems are easily </a:t>
            </a:r>
            <a:r>
              <a:rPr lang="en-NZ" b="1" dirty="0" smtClean="0"/>
              <a:t>scaled to any</a:t>
            </a:r>
            <a:r>
              <a:rPr lang="en-NZ" b="1" baseline="0" dirty="0" smtClean="0"/>
              <a:t> </a:t>
            </a:r>
            <a:r>
              <a:rPr lang="en-NZ" b="1" dirty="0" smtClean="0"/>
              <a:t>metal roof size </a:t>
            </a:r>
            <a:r>
              <a:rPr lang="en-NZ" b="0" dirty="0" smtClean="0"/>
              <a:t>and condition.</a:t>
            </a:r>
          </a:p>
          <a:p>
            <a:pPr marL="165347" indent="-165347" defTabSz="881848">
              <a:buFont typeface="Arial" panose="020B0604020202020204" pitchFamily="34" charset="0"/>
              <a:buChar char="•"/>
              <a:defRPr/>
            </a:pPr>
            <a:endParaRPr lang="en-NZ" b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/>
              <a:t>For property owners it is cheap, highly effective and can be retrofitted to existing buildings. It commands no horizontal footprint. </a:t>
            </a:r>
            <a:endParaRPr lang="en-NZ" b="0" dirty="0" smtClean="0"/>
          </a:p>
          <a:p>
            <a:pPr defTabSz="881848">
              <a:defRPr/>
            </a:pPr>
            <a:endParaRPr lang="en-NZ" dirty="0" smtClean="0"/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r>
              <a:rPr lang="en-NZ" dirty="0" smtClean="0"/>
              <a:t>So</a:t>
            </a:r>
            <a:r>
              <a:rPr lang="en-NZ" baseline="0" dirty="0" smtClean="0"/>
              <a:t> </a:t>
            </a:r>
            <a:r>
              <a:rPr lang="en-NZ" dirty="0" smtClean="0"/>
              <a:t>more insects, koura and fish can survive and thrive in the nearby waterway.”</a:t>
            </a: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endParaRPr lang="en-N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NZ" sz="1200" dirty="0" smtClean="0">
                <a:ea typeface="Verdana" panose="020B0604030504040204" pitchFamily="34" charset="0"/>
                <a:cs typeface="Verdana" panose="020B0604030504040204" pitchFamily="34" charset="0"/>
              </a:rPr>
              <a:t>&gt;</a:t>
            </a:r>
            <a:r>
              <a:rPr lang="en-NZ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94,000 tonnes/</a:t>
            </a:r>
            <a:r>
              <a:rPr lang="en-NZ" sz="1200" b="1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yr</a:t>
            </a:r>
            <a:r>
              <a:rPr lang="en-NZ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n-NZ" sz="1200" b="1" dirty="0" err="1" smtClean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greenshell</a:t>
            </a:r>
            <a:r>
              <a:rPr lang="en-NZ" sz="1200" b="1" dirty="0" smtClean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mussel waste</a:t>
            </a:r>
            <a:r>
              <a:rPr lang="en-NZ" sz="1200" b="1" dirty="0" smtClean="0">
                <a:ea typeface="Verdana" panose="020B0604030504040204" pitchFamily="34" charset="0"/>
                <a:cs typeface="Verdana" panose="020B0604030504040204" pitchFamily="34" charset="0"/>
              </a:rPr>
              <a:t>. 50% disposed to landfill @$100/tonne</a:t>
            </a:r>
          </a:p>
          <a:p>
            <a:pPr marL="0" indent="0" defTabSz="881848">
              <a:buFont typeface="Wingdings" panose="05000000000000000000" pitchFamily="2" charset="2"/>
              <a:buNone/>
              <a:defRPr/>
            </a:pPr>
            <a:endParaRPr lang="en-NZ" dirty="0" smtClean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r>
              <a:rPr lang="en-NZ" dirty="0" smtClean="0">
                <a:ea typeface="Verdana" panose="020B0604030504040204" pitchFamily="34" charset="0"/>
                <a:cs typeface="Verdana" panose="020B0604030504040204" pitchFamily="34" charset="0"/>
              </a:rPr>
              <a:t>Some shells sold as fertiliser and landscaping gravel. Blue shells recently used in compost mix for vineyards (10 tonnes/day). Only 50% re-used – rest to landfill, costly.</a:t>
            </a:r>
          </a:p>
          <a:p>
            <a:pPr>
              <a:buFont typeface="Wingdings" panose="05000000000000000000" pitchFamily="2" charset="2"/>
              <a:buChar char="§"/>
            </a:pPr>
            <a:endParaRPr lang="en-NZ" sz="1200" dirty="0" smtClean="0">
              <a:solidFill>
                <a:srgbClr val="FFFF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endParaRPr lang="en-NZ" dirty="0" smtClean="0"/>
          </a:p>
          <a:p>
            <a:pPr defTabSz="881848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55BE139A-C198-4FDC-8087-D410A8118558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24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361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61583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NZ" dirty="0" smtClean="0"/>
              <a:t>Coffee grinds (other C wastes) may also enhance Cu removal</a:t>
            </a:r>
          </a:p>
          <a:p>
            <a:pPr marL="457200" indent="-457200">
              <a:buFont typeface="+mj-lt"/>
              <a:buAutoNum type="arabicPeriod"/>
            </a:pPr>
            <a:endParaRPr lang="en-NZ" dirty="0" smtClean="0"/>
          </a:p>
          <a:p>
            <a:pPr marL="457200" indent="-457200">
              <a:buFont typeface="+mj-lt"/>
              <a:buAutoNum type="arabicPeriod"/>
            </a:pPr>
            <a:r>
              <a:rPr lang="en-NZ" dirty="0" smtClean="0"/>
              <a:t>Effluent</a:t>
            </a:r>
            <a:r>
              <a:rPr lang="en-NZ" baseline="0" dirty="0" smtClean="0"/>
              <a:t> </a:t>
            </a:r>
            <a:r>
              <a:rPr lang="en-NZ" baseline="0" dirty="0" err="1" smtClean="0"/>
              <a:t>conc</a:t>
            </a:r>
            <a:r>
              <a:rPr lang="en-NZ" baseline="0" dirty="0" smtClean="0"/>
              <a:t> 150 </a:t>
            </a:r>
            <a:r>
              <a:rPr lang="en-NZ" baseline="0" dirty="0" err="1" smtClean="0"/>
              <a:t>ug</a:t>
            </a:r>
            <a:r>
              <a:rPr lang="en-NZ" baseline="0" dirty="0" smtClean="0"/>
              <a:t>/L </a:t>
            </a:r>
            <a:r>
              <a:rPr lang="en-NZ" baseline="0" dirty="0" err="1" smtClean="0"/>
              <a:t>TZn</a:t>
            </a:r>
            <a:r>
              <a:rPr lang="en-NZ" baseline="0" dirty="0" smtClean="0"/>
              <a:t>..</a:t>
            </a:r>
            <a:endParaRPr lang="en-NZ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8020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Early Adopters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err="1"/>
              <a:t>ECan</a:t>
            </a:r>
            <a:r>
              <a:rPr lang="en-NZ" dirty="0"/>
              <a:t> have financially supported R&amp;D of the </a:t>
            </a:r>
            <a:r>
              <a:rPr lang="en-NZ" dirty="0" err="1"/>
              <a:t>Storminator</a:t>
            </a:r>
            <a:r>
              <a:rPr lang="en-NZ" dirty="0"/>
              <a:t>™ since 2018 and we currently are validating multiple systems for them.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/>
              <a:t>The largest galvanizing company in NZ has also commissioned &gt; 4 systems™ for later this year.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/>
              <a:t>Other councils have requested units (Tauranga, </a:t>
            </a:r>
            <a:r>
              <a:rPr lang="en-NZ" dirty="0" err="1"/>
              <a:t>Timaru</a:t>
            </a:r>
            <a:r>
              <a:rPr lang="en-NZ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32B610A6-7F8C-4AE6-844C-8998429EE30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2977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auto" latinLnBrk="0" hangingPunct="1"/>
            <a:r>
              <a:rPr lang="en-NZ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Letters</a:t>
            </a:r>
            <a:r>
              <a:rPr lang="en-NZ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Support</a:t>
            </a:r>
            <a:endParaRPr lang="en-NZ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eaLnBrk="1" fontAlgn="auto" latinLnBrk="0" hangingPunct="1">
              <a:buFont typeface="Arial" panose="020B0604020202020204" pitchFamily="34" charset="0"/>
              <a:buChar char="•"/>
            </a:pPr>
            <a:r>
              <a:rPr lang="en-N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MfE</a:t>
            </a:r>
            <a:endParaRPr lang="en-NZ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eaLnBrk="1" fontAlgn="auto" latinLnBrk="0" hangingPunct="1">
              <a:buFont typeface="Arial" panose="020B0604020202020204" pitchFamily="34" charset="0"/>
              <a:buChar char="•"/>
            </a:pPr>
            <a:r>
              <a:rPr lang="en-N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ECan</a:t>
            </a:r>
            <a:endParaRPr lang="en-NZ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eaLnBrk="1" fontAlgn="auto" latinLnBrk="0" hangingPunct="1">
              <a:buFont typeface="Arial" panose="020B0604020202020204" pitchFamily="34" charset="0"/>
              <a:buChar char="•"/>
            </a:pPr>
            <a:r>
              <a:rPr lang="en-N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CCC</a:t>
            </a:r>
          </a:p>
          <a:p>
            <a:pPr marL="171450" indent="-171450" rtl="0" eaLnBrk="1" fontAlgn="auto" latinLnBrk="0" hangingPunct="1">
              <a:buFont typeface="Arial" panose="020B0604020202020204" pitchFamily="34" charset="0"/>
              <a:buChar char="•"/>
            </a:pPr>
            <a:r>
              <a:rPr lang="en-N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Ngai </a:t>
            </a:r>
            <a:r>
              <a:rPr lang="en-NZ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Tahu</a:t>
            </a:r>
            <a:endParaRPr lang="en-NZ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oversee and champion the implementation of recommendations by Environment Canterbury and other Canterbury Water Management Strategy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zone committees develop actions and tactics to deliver on the 10 targets of the </a:t>
            </a:r>
            <a:r>
              <a:rPr lang="en-NZ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Canterbury Water Management Strategy</a:t>
            </a: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their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 zone committees recommend actions and tactics to councils and other organisations involved in water management, which are recorded in Zone Implementation Programmes (ZIPs).</a:t>
            </a:r>
            <a:r>
              <a:rPr lang="en-NZ" dirty="0" smtClean="0"/>
              <a:t/>
            </a:r>
            <a:br>
              <a:rPr lang="en-NZ" dirty="0" smtClean="0"/>
            </a:b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3363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Partner w/ SW360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55BE139A-C198-4FDC-8087-D410A8118558}" type="slidenum">
              <a:rPr lang="en-NZ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28</a:t>
            </a:fld>
            <a:endParaRPr lang="en-NZ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8408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also helps confirm that trial and studies done elsewhere are likely to be appropriate and applicable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CF78E4F7-AD17-4E1F-B277-44C57F016E4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31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0550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Coloursteel</a:t>
            </a:r>
            <a:r>
              <a:rPr lang="en-US" dirty="0" smtClean="0"/>
              <a:t> new vs </a:t>
            </a:r>
            <a:r>
              <a:rPr lang="en-US" dirty="0" err="1" smtClean="0"/>
              <a:t>Coloursteel</a:t>
            </a:r>
            <a:r>
              <a:rPr lang="en-US" dirty="0" smtClean="0"/>
              <a:t> old – difference</a:t>
            </a:r>
            <a:r>
              <a:rPr lang="en-US" baseline="0" dirty="0" smtClean="0"/>
              <a:t> seen</a:t>
            </a:r>
          </a:p>
          <a:p>
            <a:endParaRPr lang="en-US" baseline="0" dirty="0" smtClean="0"/>
          </a:p>
          <a:p>
            <a:r>
              <a:rPr lang="en-US" baseline="0" dirty="0" smtClean="0"/>
              <a:t>2. </a:t>
            </a:r>
            <a:r>
              <a:rPr lang="en-US" baseline="0" dirty="0" err="1" smtClean="0"/>
              <a:t>Coloursteel</a:t>
            </a:r>
            <a:r>
              <a:rPr lang="en-US" baseline="0" dirty="0" smtClean="0"/>
              <a:t> new vs concrete – even coated zinc-based material produces higher zinc than inert material (so not just atmospheric dep contribution)</a:t>
            </a:r>
          </a:p>
          <a:p>
            <a:endParaRPr lang="en-US" baseline="0" dirty="0" smtClean="0"/>
          </a:p>
          <a:p>
            <a:r>
              <a:rPr lang="en-US" baseline="0" dirty="0" smtClean="0"/>
              <a:t>3. </a:t>
            </a:r>
            <a:r>
              <a:rPr lang="en-US" baseline="0" dirty="0" err="1" smtClean="0"/>
              <a:t>Galv</a:t>
            </a:r>
            <a:r>
              <a:rPr lang="en-US" baseline="0" dirty="0" smtClean="0"/>
              <a:t> painted roof sampled in two different catchments produced similar results – reinforcing applicability of calibrated model beyond one catchment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4. </a:t>
            </a:r>
            <a:r>
              <a:rPr lang="en-US" baseline="0" dirty="0" err="1" smtClean="0"/>
              <a:t>Galv</a:t>
            </a:r>
            <a:r>
              <a:rPr lang="en-US" baseline="0" dirty="0" smtClean="0"/>
              <a:t> unpainted even if brand new still produces more zinc than older coated roof</a:t>
            </a:r>
          </a:p>
          <a:p>
            <a:endParaRPr lang="en-US" baseline="0" dirty="0" smtClean="0"/>
          </a:p>
          <a:p>
            <a:r>
              <a:rPr lang="en-US" baseline="0" dirty="0" smtClean="0"/>
              <a:t>5. A poor condition unpainted </a:t>
            </a:r>
            <a:r>
              <a:rPr lang="en-US" baseline="0" dirty="0" err="1" smtClean="0"/>
              <a:t>galv</a:t>
            </a:r>
            <a:r>
              <a:rPr lang="en-US" baseline="0" dirty="0" smtClean="0"/>
              <a:t> roof can produce incredibly high amounts of zinc, mostly in dissolved form</a:t>
            </a:r>
          </a:p>
          <a:p>
            <a:endParaRPr lang="en-US" baseline="0" dirty="0" smtClean="0"/>
          </a:p>
          <a:p>
            <a:r>
              <a:rPr lang="en-US" dirty="0" smtClean="0"/>
              <a:t>6. We </a:t>
            </a:r>
            <a:r>
              <a:rPr lang="en-US" dirty="0" err="1" smtClean="0"/>
              <a:t>realised</a:t>
            </a:r>
            <a:r>
              <a:rPr lang="en-US" dirty="0" smtClean="0"/>
              <a:t> the concrete roof we sampled in Heathcote had </a:t>
            </a:r>
            <a:r>
              <a:rPr lang="en-US" dirty="0" err="1" smtClean="0"/>
              <a:t>galv</a:t>
            </a:r>
            <a:r>
              <a:rPr lang="en-US" dirty="0" smtClean="0"/>
              <a:t> fittings for</a:t>
            </a:r>
            <a:r>
              <a:rPr lang="en-US" baseline="0" dirty="0" smtClean="0"/>
              <a:t> the spouting, and this raised the zinc concentrations significantly above an inert roof with inert (e.g. PVC) spouting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8E4F7-AD17-4E1F-B277-44C57F016E4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8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35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5057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36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55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NZ" altLang="en-US" smtClean="0">
                <a:latin typeface="Arial" panose="020B0604020202020204" pitchFamily="34" charset="0"/>
              </a:rPr>
              <a:t>As the </a:t>
            </a:r>
            <a:r>
              <a:rPr lang="en-NZ" altLang="en-US" b="1" smtClean="0">
                <a:latin typeface="Arial" panose="020B0604020202020204" pitchFamily="34" charset="0"/>
              </a:rPr>
              <a:t>video highlighted, the quality of our waterways is concerning.</a:t>
            </a:r>
          </a:p>
          <a:p>
            <a:endParaRPr lang="en-NZ" altLang="en-US" b="1" smtClean="0">
              <a:latin typeface="Arial" panose="020B0604020202020204" pitchFamily="34" charset="0"/>
            </a:endParaRPr>
          </a:p>
          <a:p>
            <a:r>
              <a:rPr lang="en-NZ" altLang="en-US" smtClean="0">
                <a:latin typeface="Arial" panose="020B0604020202020204" pitchFamily="34" charset="0"/>
              </a:rPr>
              <a:t>Yes, tater (as we know) is essential for all life – but is a very complex resource!</a:t>
            </a:r>
          </a:p>
          <a:p>
            <a:endParaRPr lang="en-NZ" altLang="en-US" smtClean="0">
              <a:latin typeface="Arial" panose="020B0604020202020204" pitchFamily="34" charset="0"/>
            </a:endParaRPr>
          </a:p>
          <a:p>
            <a:r>
              <a:rPr lang="en-NZ" altLang="en-US" b="1" smtClean="0">
                <a:latin typeface="Arial" panose="020B0604020202020204" pitchFamily="34" charset="0"/>
              </a:rPr>
              <a:t>This figure shows the main pathways in which water moves in the environment so any activity we do, affects the quantity AND quality of our water resources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71525" indent="-295275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90625" indent="-2349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68463" indent="-2349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144713" indent="-2349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6019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30591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5163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973513" indent="-234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50576F-BC2D-47D1-AF87-FFA16935211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16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Started in-stream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68595-B441-46D8-B1FE-35BA3F4AD76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938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>
                <a:cs typeface="Arial" charset="0"/>
              </a:rPr>
              <a:t>An </a:t>
            </a:r>
            <a:r>
              <a:rPr lang="en-US" altLang="en-US" b="1" dirty="0" smtClean="0">
                <a:cs typeface="Arial" charset="0"/>
              </a:rPr>
              <a:t>event-based</a:t>
            </a:r>
            <a:r>
              <a:rPr lang="en-US" altLang="en-US" dirty="0" smtClean="0">
                <a:cs typeface="Arial" charset="0"/>
              </a:rPr>
              <a:t> model that relates individual contaminants to </a:t>
            </a:r>
            <a:r>
              <a:rPr lang="en-US" altLang="en-US" b="1" dirty="0" smtClean="0">
                <a:cs typeface="Arial" charset="0"/>
              </a:rPr>
              <a:t>climate characteristics</a:t>
            </a:r>
            <a:r>
              <a:rPr lang="en-US" altLang="en-US" dirty="0" smtClean="0">
                <a:cs typeface="Arial" charset="0"/>
              </a:rPr>
              <a:t>, and can screen for benefits provided by </a:t>
            </a:r>
            <a:r>
              <a:rPr lang="en-US" altLang="en-US" b="1" dirty="0" smtClean="0">
                <a:cs typeface="Arial" charset="0"/>
              </a:rPr>
              <a:t>source reduction </a:t>
            </a:r>
            <a:r>
              <a:rPr lang="en-US" altLang="en-US" dirty="0" smtClean="0">
                <a:cs typeface="Arial" charset="0"/>
              </a:rPr>
              <a:t>as well as </a:t>
            </a:r>
            <a:r>
              <a:rPr lang="en-US" altLang="en-US" b="1" dirty="0" smtClean="0">
                <a:cs typeface="Arial" charset="0"/>
              </a:rPr>
              <a:t>treatment</a:t>
            </a:r>
            <a:endParaRPr lang="en-US" altLang="en-US" sz="11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10ED50-8B9C-4863-AEE1-BCB54E78EE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83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>
                <a:latin typeface="SourceSerifPro-Regular"/>
              </a:rPr>
              <a:t>When it rains </a:t>
            </a:r>
            <a:r>
              <a:rPr lang="en-NZ" dirty="0" smtClean="0">
                <a:latin typeface="SourceSerifPro-Regular"/>
              </a:rPr>
              <a:t>toxic </a:t>
            </a:r>
            <a:r>
              <a:rPr lang="en-NZ" dirty="0">
                <a:latin typeface="SourceSerifPro-Regular"/>
              </a:rPr>
              <a:t>metals dissolve from all metal roofs (as well as some contribution from roads from vehicle wear)</a:t>
            </a:r>
          </a:p>
          <a:p>
            <a:pPr marL="0" indent="0" defTabSz="881848">
              <a:buFont typeface="Wingdings" panose="05000000000000000000" pitchFamily="2" charset="2"/>
              <a:buNone/>
              <a:defRPr/>
            </a:pPr>
            <a:endParaRPr lang="en-NZ" dirty="0" smtClean="0"/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r>
              <a:rPr lang="en-NZ" b="1" dirty="0" smtClean="0"/>
              <a:t>Different</a:t>
            </a:r>
            <a:r>
              <a:rPr lang="en-NZ" b="1" baseline="0" dirty="0" smtClean="0"/>
              <a:t> sources of heavy metals have different concentrations </a:t>
            </a:r>
            <a:r>
              <a:rPr lang="en-NZ" baseline="0" dirty="0" smtClean="0"/>
              <a:t>(or strengths/loads) of metals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smtClean="0"/>
              <a:t>MOST metals come from roofs (even though some from roads)</a:t>
            </a:r>
            <a:r>
              <a:rPr lang="en-NZ" baseline="0" dirty="0" smtClean="0"/>
              <a:t> so we decided to target roof </a:t>
            </a:r>
            <a:r>
              <a:rPr lang="en-NZ" baseline="0" dirty="0" err="1" smtClean="0"/>
              <a:t>stormwater</a:t>
            </a:r>
            <a:r>
              <a:rPr lang="en-NZ" baseline="0" dirty="0" smtClean="0"/>
              <a:t> runoff.</a:t>
            </a:r>
            <a:endParaRPr lang="en-US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US" b="1" baseline="0" dirty="0" smtClean="0"/>
              <a:t>Zinc-based roofing material produced the highest zinc concentrations, typically about 3-5 times higher than </a:t>
            </a:r>
            <a:r>
              <a:rPr lang="en-US" baseline="0" dirty="0" smtClean="0"/>
              <a:t>road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baseline="0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dirty="0" smtClean="0"/>
              <a:t>Between 2-9 kg Zn/ha *per rain event* dissolve from metal roofs and discharge into nearby waterways. </a:t>
            </a:r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r>
              <a:rPr lang="en-NZ" b="1" dirty="0" smtClean="0"/>
              <a:t>Councils identified this as a key impediment to restoring waterways. </a:t>
            </a:r>
          </a:p>
          <a:p>
            <a:pPr marL="165347" indent="-165347" defTabSz="881848">
              <a:buFont typeface="Wingdings" panose="05000000000000000000" pitchFamily="2" charset="2"/>
              <a:buChar char="Ø"/>
              <a:defRPr/>
            </a:pPr>
            <a:endParaRPr lang="en-US" dirty="0" smtClean="0"/>
          </a:p>
          <a:p>
            <a:pPr marL="165347" indent="-165347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1848">
              <a:defRPr/>
            </a:pPr>
            <a:fld id="{A282C7CB-4D1D-49D8-8E4D-C50F311BEA9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8184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08586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Just a quick view of all the </a:t>
            </a:r>
            <a:r>
              <a:rPr lang="en-NZ" dirty="0" err="1" smtClean="0"/>
              <a:t>Chch</a:t>
            </a:r>
            <a:r>
              <a:rPr lang="en-NZ" dirty="0" smtClean="0"/>
              <a:t> sampling sites:</a:t>
            </a:r>
          </a:p>
          <a:p>
            <a:pPr marL="171450" indent="-171450">
              <a:buFontTx/>
              <a:buChar char="-"/>
            </a:pPr>
            <a:r>
              <a:rPr lang="en-NZ" dirty="0" smtClean="0"/>
              <a:t>Across different land uses</a:t>
            </a:r>
          </a:p>
          <a:p>
            <a:pPr marL="171450" indent="-171450">
              <a:buFontTx/>
              <a:buChar char="-"/>
            </a:pPr>
            <a:r>
              <a:rPr lang="en-NZ" dirty="0" smtClean="0"/>
              <a:t>Across different surface types</a:t>
            </a:r>
          </a:p>
          <a:p>
            <a:pPr marL="171450" indent="-171450">
              <a:buFontTx/>
              <a:buChar char="-"/>
            </a:pPr>
            <a:r>
              <a:rPr lang="en-NZ" dirty="0" smtClean="0"/>
              <a:t>This is an internationally relevant</a:t>
            </a:r>
            <a:r>
              <a:rPr lang="en-NZ" baseline="0" dirty="0" smtClean="0"/>
              <a:t> dataset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9C9A-BADE-4361-B65B-63F7CEAC24B2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2650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4. See that how it rains drives pollutant generation</a:t>
            </a:r>
          </a:p>
          <a:p>
            <a:endParaRPr lang="en-NZ" dirty="0" smtClean="0"/>
          </a:p>
          <a:p>
            <a:r>
              <a:rPr lang="en-NZ" dirty="0" smtClean="0"/>
              <a:t>5. Dilution</a:t>
            </a:r>
            <a:r>
              <a:rPr lang="en-NZ" baseline="0" dirty="0" smtClean="0"/>
              <a:t> and mixing in the environment not enough – need to actively reduce pollutant concentrations before they reach the receiving waterway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A9C9A-BADE-4361-B65B-63F7CEAC24B2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49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2000" dirty="0" smtClean="0"/>
              <a:t>Response of pollutant concentrations to how it rains</a:t>
            </a:r>
          </a:p>
          <a:p>
            <a:r>
              <a:rPr lang="en-NZ" sz="2000" dirty="0" smtClean="0"/>
              <a:t>Address some of the limitation of previous models, which typically:</a:t>
            </a:r>
          </a:p>
          <a:p>
            <a:pPr lvl="1"/>
            <a:r>
              <a:rPr lang="en-NZ" sz="1800" dirty="0" smtClean="0"/>
              <a:t>Aggregate by land use activity</a:t>
            </a:r>
          </a:p>
          <a:p>
            <a:pPr lvl="2"/>
            <a:r>
              <a:rPr lang="en-NZ" sz="1600" dirty="0" smtClean="0"/>
              <a:t>But the dataset shows surface type is a key driver…</a:t>
            </a:r>
          </a:p>
          <a:p>
            <a:pPr lvl="1"/>
            <a:r>
              <a:rPr lang="en-NZ" sz="1800" dirty="0" smtClean="0"/>
              <a:t>Calculate annual load (not event)</a:t>
            </a:r>
          </a:p>
          <a:p>
            <a:pPr lvl="2"/>
            <a:r>
              <a:rPr lang="en-NZ" sz="1600" dirty="0" smtClean="0"/>
              <a:t>But we design our treatment system capacity on an event basis…</a:t>
            </a:r>
          </a:p>
          <a:p>
            <a:r>
              <a:rPr lang="en-US" altLang="en-US" sz="2000" b="1" dirty="0" smtClean="0">
                <a:solidFill>
                  <a:schemeClr val="tx1"/>
                </a:solidFill>
              </a:rPr>
              <a:t>Need guidance </a:t>
            </a:r>
            <a:r>
              <a:rPr lang="en-US" altLang="en-US" sz="2000" dirty="0" smtClean="0"/>
              <a:t>on where and what stormwater management is needed</a:t>
            </a:r>
          </a:p>
          <a:p>
            <a:r>
              <a:rPr lang="en-NZ" dirty="0" smtClean="0"/>
              <a:t>Need to move from a catchment scale through to an individual surface scale to enable property owners and stormwater managers to make more effective decisions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A9C9A-BADE-4361-B65B-63F7CEAC24B2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375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55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623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3796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gnazzi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765CE6-DCB2-5549-9D0E-E7A918B69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939" y="2689462"/>
            <a:ext cx="5396348" cy="3526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6039F9-A698-9F4D-A74D-C52B5363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1" y="679522"/>
            <a:ext cx="5396348" cy="174868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FE0307-0594-624D-AC4D-69F9C26904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813" y="679747"/>
            <a:ext cx="5640387" cy="5537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99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8653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6821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2539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355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03008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5625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385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1033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80942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8391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4745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368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0618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2074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946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0029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02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055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3881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gnazzi 2 c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765CE6-DCB2-5549-9D0E-E7A918B69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939" y="2689462"/>
            <a:ext cx="5396348" cy="35269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I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56039F9-A698-9F4D-A74D-C52B5363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41" y="679522"/>
            <a:ext cx="5396348" cy="174868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it-IT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FE0307-0594-624D-AC4D-69F9C26904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6813" y="679747"/>
            <a:ext cx="5640387" cy="5537200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045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DE1387-41A9-493D-9C1C-E60AF3D9D375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CFE7A9-A557-4FE4-BA9B-6F04D8264E53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071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116632"/>
            <a:ext cx="10465163" cy="634082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073312-32AA-4603-933B-D6457539C2DE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5E6AD93-1348-426F-8CD3-A0BCDA3C1847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61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0FAFDCB-CFD3-4504-9647-35B2C75025A8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7C4BFC-6937-42D2-8FC9-574C415CF012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7351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8BDA371-7388-4077-80EC-7D2BBA90F0A5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77A7AAC-68A6-4926-B573-27652B2EBA54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0547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4B6D8-F2DB-4A36-B3AD-4A40A637D93A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BCCDC5-0BCF-44D4-8D1E-2CC514ECF0D5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53612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57EF92-CD1D-4C61-B1BA-DB46B7D27244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BF517BE-8FD6-48DD-B27D-5ACD998B29A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4965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F98DE2-2D2F-4ECC-9E68-5C77EE4E944D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964EAC-806A-48C9-85EF-04E7CE775163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9294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397F373-CCCB-4BDB-8869-2B1367E02E77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F741EF-79CF-4C3A-99A5-B7ABE7275BA9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8974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4E03919-2D9C-4BA7-AF22-758AA25133B3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926442-09EE-4187-8DF0-0BA72D09D1E0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0885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73775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F5304C-D2CB-4F28-AD09-B54022730FE8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C35DA1-2CE1-41E3-B4F9-A56DA5DA275F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52034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0E1DCC-8018-460C-8151-EDD38ED9D75B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B9FAF79-B5A8-4268-8540-424D9D20DE7C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3463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5" y="2222624"/>
            <a:ext cx="789023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5255" y="4777380"/>
            <a:ext cx="789023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34350" y="1790690"/>
            <a:ext cx="990599" cy="30487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8247" y="3226298"/>
            <a:ext cx="3859795" cy="30487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NZ"/>
          </a:p>
        </p:txBody>
      </p:sp>
      <p:sp>
        <p:nvSpPr>
          <p:cNvPr id="11" name="Rectangle 10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6893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1969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2257589"/>
            <a:ext cx="4135687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5682" y="2257588"/>
            <a:ext cx="4072871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5" name="Rectangle 14"/>
          <p:cNvSpPr/>
          <p:nvPr/>
        </p:nvSpPr>
        <p:spPr>
          <a:xfrm>
            <a:off x="10317385" y="7605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909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253" y="2489199"/>
            <a:ext cx="4849307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41" y="2489200"/>
            <a:ext cx="4849308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7201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3" y="2494298"/>
            <a:ext cx="4849307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5253" y="3253589"/>
            <a:ext cx="4849308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42" y="2489200"/>
            <a:ext cx="4849305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41" y="3248491"/>
            <a:ext cx="4849307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4731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1408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Rectangle 5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70239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4" y="1447800"/>
            <a:ext cx="3616785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1903" y="1441182"/>
            <a:ext cx="484380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5254" y="3086845"/>
            <a:ext cx="3616785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8549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71280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455" y="1340000"/>
            <a:ext cx="4002584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7212" y="1320800"/>
            <a:ext cx="3721469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35455" y="3086100"/>
            <a:ext cx="4002584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7471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60" y="4961453"/>
            <a:ext cx="856266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5" y="685800"/>
            <a:ext cx="8562672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5258" y="5528191"/>
            <a:ext cx="8562671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6304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927101"/>
            <a:ext cx="8562672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3488023"/>
            <a:ext cx="8562673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2" name="Rectangle 11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68351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9377896" y="2898649"/>
            <a:ext cx="880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868912" y="589768"/>
            <a:ext cx="80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078" y="903421"/>
            <a:ext cx="8213847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849706" y="3809279"/>
            <a:ext cx="7528189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4" y="5000816"/>
            <a:ext cx="8562673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2" name="Rectangle 21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9470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2057400"/>
            <a:ext cx="8562672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5" y="5024909"/>
            <a:ext cx="8562672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2" name="Rectangle 11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4491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922305"/>
            <a:ext cx="8564789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2489200"/>
            <a:ext cx="3084577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5253" y="3147165"/>
            <a:ext cx="3084576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4630" y="2489200"/>
            <a:ext cx="31023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44630" y="3147165"/>
            <a:ext cx="3102332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51760" y="2489201"/>
            <a:ext cx="3084987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51761" y="3147164"/>
            <a:ext cx="3084987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392707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9936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4616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927101"/>
            <a:ext cx="8564789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282" y="4180095"/>
            <a:ext cx="3065389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50324" y="2486222"/>
            <a:ext cx="2695275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1175281" y="4837559"/>
            <a:ext cx="3064547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091" y="4179596"/>
            <a:ext cx="3090387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4734163" y="2509454"/>
            <a:ext cx="2700243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39091" y="4837559"/>
            <a:ext cx="3107871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51762" y="4179595"/>
            <a:ext cx="3065989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8139929" y="2509454"/>
            <a:ext cx="2691785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51762" y="4837559"/>
            <a:ext cx="3065989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386692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9936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1084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4532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25294" y="1447799"/>
            <a:ext cx="1436463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254" y="1447799"/>
            <a:ext cx="5889645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4" name="Rectangle 13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5238" y="295731"/>
            <a:ext cx="838417" cy="767687"/>
          </a:xfrm>
          <a:prstGeom prst="rect">
            <a:avLst/>
          </a:prstGeom>
        </p:spPr>
        <p:txBody>
          <a:bodyPr/>
          <a:lstStyle/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0059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B21F7-F6CC-40FE-9E36-D202C997C3A3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FB926-9046-4E1D-9313-43F65AB0C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7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1192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E6F83-D9DF-4771-977E-05CEED513097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8C1CA-A15E-4BBC-A0BA-B63D04BB3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39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EB2FE-3D73-4B91-B356-82D6B6701C67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CA3F-DA94-4876-AA0F-92094FBF8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7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23C06-78D9-4CDD-9651-9A0349074889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987D-58D4-4A89-8B94-F0E080B3E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834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A1D45-7597-4082-9C68-9E901D51D0F4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0D34D-9176-4797-9C8F-A8D872879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1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A9D5D-7975-4B74-ADAF-F569A3468FA8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5A442-1F4B-4875-A203-B18E2A7FD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6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2F28-7E6F-402A-A4D4-A2135303AB65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3CF0-55C0-409C-97C9-9973B7204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8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71B0FB7-8F97-4B42-A143-95E202F557A1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692D45-6F53-4B3B-81F4-7FE6FE066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618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E6FFA-FA4F-4729-9505-5A3A3DD23D32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FA899-731C-4D2B-98E0-D0DB80344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10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2DDFE-78CB-44FB-8540-30A1EF11D1F2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DD5C9-099D-4618-ABD0-811A8F633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181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5E88-1DFE-4CB3-BEB8-FB3FAA4C75D2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07A4E-EF45-48AD-BB41-4BA0EDB31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015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8" y="333375"/>
            <a:ext cx="923501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7267" y="1914526"/>
            <a:ext cx="11025717" cy="4410075"/>
          </a:xfrm>
        </p:spPr>
        <p:txBody>
          <a:bodyPr rtlCol="0">
            <a:normAutofit/>
          </a:bodyPr>
          <a:lstStyle/>
          <a:p>
            <a:pPr lvl="0"/>
            <a:endParaRPr lang="en-NZ" noProof="0" smtClean="0"/>
          </a:p>
        </p:txBody>
      </p:sp>
    </p:spTree>
    <p:extLst>
      <p:ext uri="{BB962C8B-B14F-4D97-AF65-F5344CB8AC3E}">
        <p14:creationId xmlns:p14="http://schemas.microsoft.com/office/powerpoint/2010/main" val="3861416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1277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990600"/>
            <a:ext cx="55372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50000" y="990600"/>
            <a:ext cx="5537200" cy="5638800"/>
          </a:xfrm>
        </p:spPr>
        <p:txBody>
          <a:bodyPr rtlCol="0">
            <a:normAutofit/>
          </a:bodyPr>
          <a:lstStyle/>
          <a:p>
            <a:pPr lvl="0"/>
            <a:endParaRPr lang="en-NZ" noProof="0" smtClean="0"/>
          </a:p>
        </p:txBody>
      </p:sp>
    </p:spTree>
    <p:extLst>
      <p:ext uri="{BB962C8B-B14F-4D97-AF65-F5344CB8AC3E}">
        <p14:creationId xmlns:p14="http://schemas.microsoft.com/office/powerpoint/2010/main" val="432135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9602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116632"/>
            <a:ext cx="10465163" cy="634082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AE1623E-7318-4FBB-86B0-23156E8C5C8C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879826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C5D61F7-AC4D-4E1F-953C-380D4AE92D4B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4D7A40EE-0ECC-4946-8007-18050522FBA4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230359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986D1F8-F489-4841-B7A7-0A79A6DF7C6A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E205C25-A0AF-4ED4-B23A-235BC6B52205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983507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035A123-CADE-4EAD-B686-9E09DD13F5A6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7D521566-4882-467E-8806-0D93C3DBEC5B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39034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9277C47-D977-4769-AA5C-ACA17001B9D3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938EFAE-5E50-4198-98AA-7D80CF37E8B9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561714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5EB7308-5F7B-496D-96D1-B70D587443B7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2C2ABEE-7217-4299-94C3-B530667CC115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038496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B4EC7F8-33AB-4438-8198-5FF05B3B5001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CA362AD-AABA-469E-A702-01CCCEAABC94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7665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874451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N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AE573FB-E349-4951-A83D-B697AEFB33D9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200A3FD-26B0-44A5-BCB1-71AC6F6E79E9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1786143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2C509B4-4E24-4E1F-9833-7BB6FEC22E6A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50BE3114-4D93-471E-B412-8D767B268550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978906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E093789-D4E5-43BB-A85B-35ACD7F2D6D6}" type="datetimeFigureOut">
              <a:rPr lang="en-NZ"/>
              <a:pPr>
                <a:defRPr/>
              </a:pPr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7167" y="64928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06B3486-5A17-46E0-95DD-BAE006C93B2B}" type="slidenum">
              <a:rPr lang="en-NZ" altLang="en-US"/>
              <a:pPr/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338015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244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ECB8A-C0A9-4989-8F91-1D95F5969BB1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0EC0-271C-45CF-8739-74FFE5A558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29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C6B51D-E94D-41BD-A0B4-478B0979FA2B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752FE-A712-4A9C-8D9C-478CF79B973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5616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3933" y="115888"/>
            <a:ext cx="10560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NZ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96975"/>
            <a:ext cx="10972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83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dirty="0"/>
              <a:t>  </a:t>
            </a:r>
          </a:p>
        </p:txBody>
      </p:sp>
      <p:pic>
        <p:nvPicPr>
          <p:cNvPr id="1029" name="Picture 13" descr="UCWhiteTransparentPC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134939"/>
            <a:ext cx="10541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"/>
            <a:ext cx="12192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5253" y="927100"/>
            <a:ext cx="8457603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2489200"/>
            <a:ext cx="84576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2851" y="6365500"/>
            <a:ext cx="13207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F944AB19-0036-4D68-B0E4-30D686F54678}" type="datetimeFigureOut">
              <a:rPr lang="en-NZ" smtClean="0"/>
              <a:t>28/08/2019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7792" y="6365498"/>
            <a:ext cx="5146393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NZ"/>
          </a:p>
        </p:txBody>
      </p:sp>
      <p:sp>
        <p:nvSpPr>
          <p:cNvPr id="22" name="Rectangle 21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238155" y="295731"/>
            <a:ext cx="105507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71DE34B-C999-4EB5-AC76-C3F759AEE86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88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64BED6-84AB-440D-8C3A-1ECA55FAF585}" type="datetime1">
              <a:rPr lang="en-US"/>
              <a:pPr>
                <a:defRPr/>
              </a:pPr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E984ECF-C61D-432F-8136-1B4B7686F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7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hf sldNum="0"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entury Gothic" panose="020B050202020202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entury Gothic" panose="020B050202020202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entury Gothic" panose="020B050202020202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entury Gothic" panose="020B050202020202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143933" y="115888"/>
            <a:ext cx="10560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NZ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96975"/>
            <a:ext cx="10972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12192000" cy="83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dirty="0"/>
              <a:t>  </a:t>
            </a:r>
          </a:p>
        </p:txBody>
      </p:sp>
      <p:pic>
        <p:nvPicPr>
          <p:cNvPr id="4101" name="Picture 13" descr="UCWhiteTransparentPC cop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1" y="134939"/>
            <a:ext cx="10541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5" y="6524626"/>
            <a:ext cx="2305049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8" descr="HydroEco_TopBann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20322" b="27077"/>
          <a:stretch>
            <a:fillRect/>
          </a:stretch>
        </p:blipFill>
        <p:spPr bwMode="auto">
          <a:xfrm>
            <a:off x="1" y="6264276"/>
            <a:ext cx="78105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7" descr="HydroEco_TopBann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6"/>
          <a:stretch>
            <a:fillRect/>
          </a:stretch>
        </p:blipFill>
        <p:spPr bwMode="auto">
          <a:xfrm>
            <a:off x="3619500" y="4357689"/>
            <a:ext cx="803486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6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png"/><Relationship Id="rId5" Type="http://schemas.openxmlformats.org/officeDocument/2006/relationships/image" Target="../media/image8.emf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tmp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4.xml"/><Relationship Id="rId5" Type="http://schemas.openxmlformats.org/officeDocument/2006/relationships/image" Target="../media/image39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27.xml"/><Relationship Id="rId9" Type="http://schemas.openxmlformats.org/officeDocument/2006/relationships/diagramColors" Target="../diagrams/colors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85288" y="157498"/>
            <a:ext cx="10965028" cy="27306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4000" b="1" dirty="0" smtClean="0">
                <a:solidFill>
                  <a:srgbClr val="FFFF00"/>
                </a:solidFill>
              </a:rPr>
              <a:t>Aisling (Ash) O’Sullivan, Ph.D.</a:t>
            </a:r>
          </a:p>
          <a:p>
            <a:pPr algn="ctr"/>
            <a:r>
              <a:rPr lang="en-NZ" sz="2400" dirty="0" smtClean="0">
                <a:solidFill>
                  <a:srgbClr val="FFFF00"/>
                </a:solidFill>
              </a:rPr>
              <a:t>Ecological Engineer, University </a:t>
            </a:r>
            <a:r>
              <a:rPr lang="en-NZ" sz="2400" dirty="0" smtClean="0">
                <a:solidFill>
                  <a:srgbClr val="FFFF00"/>
                </a:solidFill>
              </a:rPr>
              <a:t>of </a:t>
            </a:r>
            <a:r>
              <a:rPr lang="en-NZ" sz="2400" dirty="0" smtClean="0">
                <a:solidFill>
                  <a:srgbClr val="FFFF00"/>
                </a:solidFill>
              </a:rPr>
              <a:t>Canterbury</a:t>
            </a:r>
            <a:r>
              <a:rPr lang="en-NZ" sz="2000" b="1" dirty="0" smtClean="0">
                <a:solidFill>
                  <a:srgbClr val="FFFF00"/>
                </a:solidFill>
              </a:rPr>
              <a:t>  </a:t>
            </a:r>
            <a:endParaRPr lang="en-NZ" sz="2000" b="1" dirty="0">
              <a:solidFill>
                <a:srgbClr val="FFFF00"/>
              </a:solidFill>
            </a:endParaRPr>
          </a:p>
          <a:p>
            <a:pPr algn="ctr"/>
            <a:endParaRPr lang="en-NZ" sz="4000" i="1" dirty="0" smtClean="0">
              <a:solidFill>
                <a:srgbClr val="FFFF00"/>
              </a:solidFill>
            </a:endParaRPr>
          </a:p>
          <a:p>
            <a:pPr algn="ctr"/>
            <a:r>
              <a:rPr lang="en-NZ" sz="5400" i="1" dirty="0" smtClean="0">
                <a:solidFill>
                  <a:srgbClr val="FFFF00"/>
                </a:solidFill>
              </a:rPr>
              <a:t>Urban </a:t>
            </a:r>
            <a:r>
              <a:rPr lang="en-NZ" sz="5400" i="1" dirty="0" err="1">
                <a:solidFill>
                  <a:srgbClr val="FFFF00"/>
                </a:solidFill>
              </a:rPr>
              <a:t>Stormater</a:t>
            </a:r>
            <a:r>
              <a:rPr lang="en-NZ" sz="5400" i="1" dirty="0">
                <a:solidFill>
                  <a:srgbClr val="FFFF00"/>
                </a:solidFill>
              </a:rPr>
              <a:t> </a:t>
            </a:r>
            <a:r>
              <a:rPr lang="en-NZ" sz="5400" i="1" dirty="0" smtClean="0">
                <a:solidFill>
                  <a:srgbClr val="FFFF00"/>
                </a:solidFill>
              </a:rPr>
              <a:t>Treatment</a:t>
            </a:r>
            <a:endParaRPr lang="en-NZ" sz="5400" i="1" dirty="0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58643" y="3099514"/>
            <a:ext cx="7504771" cy="3546356"/>
            <a:chOff x="369728" y="3890239"/>
            <a:chExt cx="5620944" cy="29153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r="15128" b="7533"/>
            <a:stretch/>
          </p:blipFill>
          <p:spPr>
            <a:xfrm>
              <a:off x="369728" y="3890239"/>
              <a:ext cx="3638920" cy="2915314"/>
            </a:xfrm>
            <a:prstGeom prst="snip2DiagRect">
              <a:avLst>
                <a:gd name="adj1" fmla="val 11989"/>
                <a:gd name="adj2" fmla="val 16667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0413">
              <a:off x="3679660" y="4043114"/>
              <a:ext cx="2311012" cy="160643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024" y="1356220"/>
            <a:ext cx="7208605" cy="523025"/>
          </a:xfrm>
          <a:prstGeom prst="rect">
            <a:avLst/>
          </a:prstGeom>
          <a:solidFill>
            <a:srgbClr val="FFC000">
              <a:alpha val="80000"/>
            </a:srgbClr>
          </a:solidFill>
        </p:spPr>
      </p:pic>
      <p:grpSp>
        <p:nvGrpSpPr>
          <p:cNvPr id="12" name="Group 11"/>
          <p:cNvGrpSpPr/>
          <p:nvPr/>
        </p:nvGrpSpPr>
        <p:grpSpPr>
          <a:xfrm>
            <a:off x="6423069" y="2888163"/>
            <a:ext cx="5768931" cy="3161349"/>
            <a:chOff x="6423069" y="2888163"/>
            <a:chExt cx="5768931" cy="3161349"/>
          </a:xfrm>
        </p:grpSpPr>
        <p:grpSp>
          <p:nvGrpSpPr>
            <p:cNvPr id="19" name="Group 18"/>
            <p:cNvGrpSpPr/>
            <p:nvPr/>
          </p:nvGrpSpPr>
          <p:grpSpPr>
            <a:xfrm>
              <a:off x="6423069" y="2888163"/>
              <a:ext cx="5768931" cy="3161349"/>
              <a:chOff x="3465874" y="2744328"/>
              <a:chExt cx="6370965" cy="4113672"/>
            </a:xfrm>
          </p:grpSpPr>
          <p:graphicFrame>
            <p:nvGraphicFramePr>
              <p:cNvPr id="2" name="Diagram 1"/>
              <p:cNvGraphicFramePr/>
              <p:nvPr>
                <p:extLst/>
              </p:nvPr>
            </p:nvGraphicFramePr>
            <p:xfrm>
              <a:off x="3465874" y="2744328"/>
              <a:ext cx="6370965" cy="411367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41752" y="5154048"/>
                <a:ext cx="1551699" cy="124476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38219" y="4386777"/>
                <a:ext cx="1645247" cy="90707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" name="Shape 12"/>
              <p:cNvSpPr/>
              <p:nvPr/>
            </p:nvSpPr>
            <p:spPr>
              <a:xfrm>
                <a:off x="5000533" y="3426674"/>
                <a:ext cx="1350366" cy="1417863"/>
              </a:xfrm>
              <a:prstGeom prst="gear9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Shape 15"/>
              <p:cNvSpPr/>
              <p:nvPr/>
            </p:nvSpPr>
            <p:spPr>
              <a:xfrm>
                <a:off x="3674730" y="4636979"/>
                <a:ext cx="2573670" cy="2221019"/>
              </a:xfrm>
              <a:prstGeom prst="gear9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TextBox 7"/>
              <p:cNvSpPr txBox="1"/>
              <p:nvPr/>
            </p:nvSpPr>
            <p:spPr>
              <a:xfrm>
                <a:off x="5117594" y="3886163"/>
                <a:ext cx="1130806" cy="500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1900" dirty="0" smtClean="0"/>
                  <a:t>Industry</a:t>
                </a:r>
                <a:endParaRPr lang="en-NZ" sz="1900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95638" y="4879630"/>
              <a:ext cx="1489777" cy="438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15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800" dirty="0" smtClean="0"/>
              <a:t>Monitoring data revealed</a:t>
            </a:r>
            <a:endParaRPr lang="en-NZ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925" y="2401772"/>
            <a:ext cx="11646569" cy="4300705"/>
          </a:xfrm>
        </p:spPr>
        <p:txBody>
          <a:bodyPr>
            <a:normAutofit/>
          </a:bodyPr>
          <a:lstStyle/>
          <a:p>
            <a:r>
              <a:rPr lang="en-NZ" sz="2400" b="1" dirty="0"/>
              <a:t>Material properties have a significant effect on runoff quality </a:t>
            </a:r>
            <a:r>
              <a:rPr lang="en-NZ" sz="2400" dirty="0"/>
              <a:t>– opportunity for </a:t>
            </a:r>
            <a:r>
              <a:rPr lang="en-NZ" sz="2400" dirty="0">
                <a:solidFill>
                  <a:srgbClr val="FF0000"/>
                </a:solidFill>
              </a:rPr>
              <a:t>source reduction </a:t>
            </a:r>
            <a:r>
              <a:rPr lang="en-NZ" sz="2400" dirty="0"/>
              <a:t>through material choice/maintenance</a:t>
            </a:r>
          </a:p>
          <a:p>
            <a:r>
              <a:rPr lang="en-NZ" sz="2400" b="1" dirty="0"/>
              <a:t>Particle size distribution varies significantly for the same surface type </a:t>
            </a:r>
            <a:r>
              <a:rPr lang="en-NZ" sz="2400" dirty="0"/>
              <a:t>– important to characterise to understand risk to treatment performance</a:t>
            </a:r>
          </a:p>
          <a:p>
            <a:r>
              <a:rPr lang="en-NZ" sz="2400" b="1" dirty="0"/>
              <a:t>Metals partitioning varies by surface type </a:t>
            </a:r>
            <a:r>
              <a:rPr lang="en-NZ" sz="2400" dirty="0"/>
              <a:t>– important to characterise so </a:t>
            </a:r>
            <a:r>
              <a:rPr lang="en-NZ" sz="2400" dirty="0">
                <a:solidFill>
                  <a:srgbClr val="FF0000"/>
                </a:solidFill>
              </a:rPr>
              <a:t>appropriate treatment </a:t>
            </a:r>
            <a:r>
              <a:rPr lang="en-NZ" sz="2400" dirty="0"/>
              <a:t>is selected</a:t>
            </a:r>
          </a:p>
          <a:p>
            <a:r>
              <a:rPr lang="en-NZ" sz="2400" b="1" dirty="0" smtClean="0"/>
              <a:t>Very </a:t>
            </a:r>
            <a:r>
              <a:rPr lang="en-NZ" sz="2400" b="1" dirty="0"/>
              <a:t>high pollutant concentrations </a:t>
            </a:r>
            <a:r>
              <a:rPr lang="en-NZ" sz="2400" dirty="0"/>
              <a:t>observed, </a:t>
            </a:r>
            <a:r>
              <a:rPr lang="en-NZ" sz="2400" i="1" dirty="0"/>
              <a:t>orders of magnitude above receiving environment guideline values</a:t>
            </a:r>
          </a:p>
        </p:txBody>
      </p:sp>
    </p:spTree>
    <p:extLst>
      <p:ext uri="{BB962C8B-B14F-4D97-AF65-F5344CB8AC3E}">
        <p14:creationId xmlns:p14="http://schemas.microsoft.com/office/powerpoint/2010/main" val="9692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400" dirty="0">
                <a:solidFill>
                  <a:srgbClr val="FDFD03"/>
                </a:solidFill>
              </a:rPr>
              <a:t>2</a:t>
            </a:r>
            <a:r>
              <a:rPr lang="en-NZ" sz="4400" dirty="0" smtClean="0">
                <a:solidFill>
                  <a:srgbClr val="FDFD03"/>
                </a:solidFill>
              </a:rPr>
              <a:t>. Modelling</a:t>
            </a:r>
            <a:endParaRPr lang="en-NZ" sz="4400" dirty="0">
              <a:solidFill>
                <a:srgbClr val="FDFD03"/>
              </a:solidFill>
            </a:endParaRPr>
          </a:p>
        </p:txBody>
      </p:sp>
      <p:pic>
        <p:nvPicPr>
          <p:cNvPr id="6" name="Content Placeholder 3" descr="Study_area_model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279" y="1230319"/>
            <a:ext cx="7618447" cy="5379028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64726" y="2465211"/>
            <a:ext cx="362247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NZ" altLang="en-US" sz="2400" dirty="0">
                <a:solidFill>
                  <a:srgbClr val="FFFF00"/>
                </a:solidFill>
                <a:latin typeface="+mj-lt"/>
              </a:rPr>
              <a:t>Impermeable surfaces directly feeding runoff to </a:t>
            </a:r>
            <a:r>
              <a:rPr lang="en-NZ" altLang="en-US" sz="2400" dirty="0" smtClean="0">
                <a:solidFill>
                  <a:srgbClr val="FFFF00"/>
                </a:solidFill>
                <a:latin typeface="+mj-lt"/>
              </a:rPr>
              <a:t>urban waterways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NZ" altLang="en-US" sz="2400" dirty="0">
              <a:solidFill>
                <a:srgbClr val="FFFF00"/>
              </a:solidFill>
              <a:latin typeface="+mj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NZ" altLang="en-US" sz="2400" b="1" dirty="0" smtClean="0">
                <a:solidFill>
                  <a:srgbClr val="FFFF00"/>
                </a:solidFill>
                <a:latin typeface="+mj-lt"/>
              </a:rPr>
              <a:t>Predict the hotspots </a:t>
            </a:r>
            <a:r>
              <a:rPr lang="en-NZ" altLang="en-US" sz="2400" dirty="0" smtClean="0">
                <a:solidFill>
                  <a:srgbClr val="FFFF00"/>
                </a:solidFill>
                <a:latin typeface="+mj-lt"/>
              </a:rPr>
              <a:t>and quantify where most contaminants originate from</a:t>
            </a:r>
            <a:endParaRPr lang="en-US" altLang="en-US" sz="2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3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11" y="435534"/>
            <a:ext cx="9407173" cy="1400530"/>
          </a:xfrm>
        </p:spPr>
        <p:txBody>
          <a:bodyPr/>
          <a:lstStyle/>
          <a:p>
            <a:r>
              <a:rPr lang="en-NZ" dirty="0">
                <a:solidFill>
                  <a:srgbClr val="FDFD03"/>
                </a:solidFill>
              </a:rPr>
              <a:t>2. MEDUSA pollutant load model</a:t>
            </a:r>
            <a:br>
              <a:rPr lang="en-NZ" dirty="0">
                <a:solidFill>
                  <a:srgbClr val="FDFD03"/>
                </a:solidFill>
              </a:rPr>
            </a:br>
            <a:r>
              <a:rPr lang="en-NZ" dirty="0">
                <a:solidFill>
                  <a:srgbClr val="FDFD03"/>
                </a:solidFill>
              </a:rPr>
              <a:t/>
            </a:r>
            <a:br>
              <a:rPr lang="en-NZ" dirty="0">
                <a:solidFill>
                  <a:srgbClr val="FDFD03"/>
                </a:solidFill>
              </a:rPr>
            </a:br>
            <a:endParaRPr lang="en-NZ" dirty="0">
              <a:solidFill>
                <a:srgbClr val="FDFD0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6279" y="1206917"/>
            <a:ext cx="9941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u="sng" dirty="0"/>
              <a:t>M</a:t>
            </a:r>
            <a:r>
              <a:rPr lang="en-NZ" dirty="0"/>
              <a:t>odelled </a:t>
            </a:r>
            <a:r>
              <a:rPr lang="en-NZ" u="sng" dirty="0"/>
              <a:t>E</a:t>
            </a:r>
            <a:r>
              <a:rPr lang="en-NZ" dirty="0"/>
              <a:t>stimates of </a:t>
            </a:r>
            <a:r>
              <a:rPr lang="en-NZ" u="sng" dirty="0"/>
              <a:t>D</a:t>
            </a:r>
            <a:r>
              <a:rPr lang="en-NZ" dirty="0"/>
              <a:t>ischarges for </a:t>
            </a:r>
            <a:r>
              <a:rPr lang="en-NZ" u="sng" dirty="0"/>
              <a:t>U</a:t>
            </a:r>
            <a:r>
              <a:rPr lang="en-NZ" dirty="0"/>
              <a:t>rban </a:t>
            </a:r>
            <a:r>
              <a:rPr lang="en-NZ" u="sng" dirty="0" err="1"/>
              <a:t>S</a:t>
            </a:r>
            <a:r>
              <a:rPr lang="en-NZ" dirty="0" err="1"/>
              <a:t>tormwater</a:t>
            </a:r>
            <a:r>
              <a:rPr lang="en-NZ" dirty="0"/>
              <a:t> </a:t>
            </a:r>
            <a:r>
              <a:rPr lang="en-NZ" u="sng" dirty="0"/>
              <a:t>A</a:t>
            </a:r>
            <a:r>
              <a:rPr lang="en-NZ" dirty="0"/>
              <a:t>ssessments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3087369"/>
              </p:ext>
            </p:extLst>
          </p:nvPr>
        </p:nvGraphicFramePr>
        <p:xfrm>
          <a:off x="277311" y="641685"/>
          <a:ext cx="11497594" cy="5887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7311" y="1879871"/>
            <a:ext cx="5064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NZ" altLang="en-US" sz="2800" dirty="0" smtClean="0">
                <a:solidFill>
                  <a:srgbClr val="FFFF00"/>
                </a:solidFill>
                <a:latin typeface="+mj-lt"/>
              </a:rPr>
              <a:t>Research questions:</a:t>
            </a:r>
            <a:endParaRPr lang="en-US" altLang="en-US" sz="28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18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8865" y="792430"/>
            <a:ext cx="9193079" cy="826974"/>
          </a:xfrm>
        </p:spPr>
        <p:txBody>
          <a:bodyPr/>
          <a:lstStyle/>
          <a:p>
            <a:r>
              <a:rPr lang="en-NZ" sz="4200" dirty="0" smtClean="0"/>
              <a:t>Motivation for MEDUSA model tool</a:t>
            </a:r>
            <a:endParaRPr lang="en-NZ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3024" y="2286001"/>
            <a:ext cx="11853747" cy="3847170"/>
          </a:xfrm>
        </p:spPr>
        <p:txBody>
          <a:bodyPr>
            <a:noAutofit/>
          </a:bodyPr>
          <a:lstStyle/>
          <a:p>
            <a:r>
              <a:rPr lang="en-NZ" sz="2400" dirty="0"/>
              <a:t>Response of pollutant concentrations to how it </a:t>
            </a:r>
            <a:r>
              <a:rPr lang="en-NZ" sz="2400" dirty="0" smtClean="0"/>
              <a:t>rains (duration, intensity etc.).</a:t>
            </a:r>
            <a:endParaRPr lang="en-NZ" sz="2400" dirty="0"/>
          </a:p>
          <a:p>
            <a:r>
              <a:rPr lang="en-NZ" sz="2400" dirty="0" smtClean="0"/>
              <a:t>Challenges of previous models, which typically</a:t>
            </a:r>
            <a:r>
              <a:rPr lang="en-NZ" sz="2400" dirty="0"/>
              <a:t>:</a:t>
            </a:r>
          </a:p>
          <a:p>
            <a:pPr lvl="1"/>
            <a:r>
              <a:rPr lang="en-NZ" sz="2000" dirty="0" smtClean="0"/>
              <a:t>Aggregate </a:t>
            </a:r>
            <a:r>
              <a:rPr lang="en-NZ" sz="2000" dirty="0"/>
              <a:t>by land use activity</a:t>
            </a:r>
          </a:p>
          <a:p>
            <a:pPr lvl="2"/>
            <a:r>
              <a:rPr lang="en-NZ" sz="1800" dirty="0"/>
              <a:t>But the dataset shows </a:t>
            </a:r>
            <a:r>
              <a:rPr lang="en-NZ" sz="1800" b="1" dirty="0"/>
              <a:t>surface type is a key driver</a:t>
            </a:r>
            <a:r>
              <a:rPr lang="en-NZ" sz="1800" dirty="0"/>
              <a:t>…</a:t>
            </a:r>
          </a:p>
          <a:p>
            <a:pPr lvl="1"/>
            <a:r>
              <a:rPr lang="en-NZ" sz="2000" dirty="0"/>
              <a:t>Calculate annual load (not event)</a:t>
            </a:r>
          </a:p>
          <a:p>
            <a:pPr lvl="2"/>
            <a:r>
              <a:rPr lang="en-NZ" sz="1800" dirty="0"/>
              <a:t>But </a:t>
            </a:r>
            <a:r>
              <a:rPr lang="en-NZ" sz="1800" b="1" dirty="0"/>
              <a:t>we design our treatment system capacity on an event basis…</a:t>
            </a:r>
          </a:p>
          <a:p>
            <a:r>
              <a:rPr lang="en-US" altLang="en-US" sz="2400" b="1" dirty="0">
                <a:solidFill>
                  <a:schemeClr val="tx1"/>
                </a:solidFill>
              </a:rPr>
              <a:t>Need guidance </a:t>
            </a:r>
            <a:r>
              <a:rPr lang="en-US" altLang="en-US" sz="2400" dirty="0"/>
              <a:t>on where and what stormwater management is needed</a:t>
            </a:r>
          </a:p>
          <a:p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77046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797" y="574359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/>
              <a:t>MEDUSA model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736" y="2409559"/>
            <a:ext cx="11551254" cy="3622273"/>
          </a:xfrm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Event-based </a:t>
            </a:r>
            <a:r>
              <a:rPr lang="en-US" sz="2000" dirty="0" smtClean="0"/>
              <a:t>model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Individual surfaces </a:t>
            </a:r>
            <a:r>
              <a:rPr lang="en-US" sz="2000" dirty="0" smtClean="0"/>
              <a:t>(roofs, roads, carparks) contributing to SW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Rainfall characteristics</a:t>
            </a:r>
            <a:r>
              <a:rPr lang="en-US" sz="2000" dirty="0" smtClean="0"/>
              <a:t>: intensity, duration, antecedent dry period, rainfall pH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Pollutants</a:t>
            </a:r>
            <a:r>
              <a:rPr lang="en-US" sz="2000" dirty="0" smtClean="0"/>
              <a:t>: Total suspended solids (TSS), total and dissolved zinc (Zn), and copper (Cu)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Coefficients</a:t>
            </a:r>
            <a:r>
              <a:rPr lang="en-US" sz="2000" dirty="0" smtClean="0"/>
              <a:t> </a:t>
            </a:r>
            <a:r>
              <a:rPr lang="en-US" sz="2000" dirty="0"/>
              <a:t>to describe relationship between rainfall characteristic and generated contaminant load</a:t>
            </a:r>
          </a:p>
          <a:p>
            <a:pPr marL="749808" lvl="1" indent="-457200">
              <a:buFont typeface="Wingdings" panose="05000000000000000000" pitchFamily="2" charset="2"/>
              <a:buChar char="§"/>
            </a:pPr>
            <a:r>
              <a:rPr lang="en-US" sz="1800" dirty="0"/>
              <a:t>Use untreated runoff data to define these values</a:t>
            </a:r>
          </a:p>
          <a:p>
            <a:pPr marL="749808" lvl="1" indent="-457200">
              <a:buFont typeface="Wingdings" panose="05000000000000000000" pitchFamily="2" charset="2"/>
              <a:buChar char="§"/>
            </a:pPr>
            <a:r>
              <a:rPr lang="en-US" sz="1800" dirty="0"/>
              <a:t>Data from </a:t>
            </a:r>
            <a:r>
              <a:rPr lang="en-US" sz="1800" dirty="0" err="1"/>
              <a:t>Okeover</a:t>
            </a:r>
            <a:r>
              <a:rPr lang="en-US" sz="1800" dirty="0"/>
              <a:t>, Addington, Heathcote catchments (new data in </a:t>
            </a:r>
            <a:r>
              <a:rPr lang="en-US" sz="1800" dirty="0" err="1"/>
              <a:t>Timaru</a:t>
            </a:r>
            <a:r>
              <a:rPr lang="en-US" sz="1800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0413" y="549190"/>
            <a:ext cx="82296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/>
              <a:t>MEDUSA model framework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05301" y="1941429"/>
            <a:ext cx="2238375" cy="83343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000" dirty="0"/>
              <a:t>Rainfall characteristics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31100" y="1892215"/>
            <a:ext cx="1716088" cy="89693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000" dirty="0"/>
              <a:t>Model coefficients</a:t>
            </a:r>
          </a:p>
        </p:txBody>
      </p:sp>
      <p:sp>
        <p:nvSpPr>
          <p:cNvPr id="57" name="Bent Arrow 56"/>
          <p:cNvSpPr/>
          <p:nvPr/>
        </p:nvSpPr>
        <p:spPr>
          <a:xfrm rot="5400000">
            <a:off x="6273801" y="2709779"/>
            <a:ext cx="930275" cy="390525"/>
          </a:xfrm>
          <a:prstGeom prst="bentArrow">
            <a:avLst>
              <a:gd name="adj1" fmla="val 25000"/>
              <a:gd name="adj2" fmla="val 26307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Bent Arrow 57"/>
          <p:cNvSpPr/>
          <p:nvPr/>
        </p:nvSpPr>
        <p:spPr>
          <a:xfrm rot="5400000" flipV="1">
            <a:off x="6843713" y="2697078"/>
            <a:ext cx="930275" cy="444500"/>
          </a:xfrm>
          <a:prstGeom prst="bentArrow">
            <a:avLst>
              <a:gd name="adj1" fmla="val 25000"/>
              <a:gd name="adj2" fmla="val 26307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 rot="16200000">
            <a:off x="8053388" y="4446503"/>
            <a:ext cx="3581400" cy="103822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800" b="1" dirty="0">
                <a:solidFill>
                  <a:schemeClr val="tx1"/>
                </a:solidFill>
              </a:rPr>
              <a:t>Estimated Load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4852988" y="3184440"/>
            <a:ext cx="3829050" cy="3581400"/>
          </a:xfrm>
          <a:prstGeom prst="roundRect">
            <a:avLst/>
          </a:prstGeom>
          <a:noFill/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5" name="TextBox 41"/>
          <p:cNvSpPr txBox="1">
            <a:spLocks noChangeArrowheads="1"/>
          </p:cNvSpPr>
          <p:nvPr/>
        </p:nvSpPr>
        <p:spPr bwMode="auto">
          <a:xfrm>
            <a:off x="4495800" y="3000290"/>
            <a:ext cx="1651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latin typeface="Arial" pitchFamily="34" charset="0"/>
              </a:rPr>
              <a:t>EQUATIONS:</a:t>
            </a:r>
          </a:p>
        </p:txBody>
      </p:sp>
      <p:grpSp>
        <p:nvGrpSpPr>
          <p:cNvPr id="14346" name="Group 1"/>
          <p:cNvGrpSpPr>
            <a:grpSpLocks/>
          </p:cNvGrpSpPr>
          <p:nvPr/>
        </p:nvGrpSpPr>
        <p:grpSpPr bwMode="auto">
          <a:xfrm>
            <a:off x="5334000" y="3532104"/>
            <a:ext cx="2895600" cy="2911475"/>
            <a:chOff x="3162300" y="2890838"/>
            <a:chExt cx="2895600" cy="2911475"/>
          </a:xfrm>
        </p:grpSpPr>
        <p:sp>
          <p:nvSpPr>
            <p:cNvPr id="51" name="Rectangle 50"/>
            <p:cNvSpPr/>
            <p:nvPr/>
          </p:nvSpPr>
          <p:spPr bwMode="auto">
            <a:xfrm>
              <a:off x="5216525" y="3443288"/>
              <a:ext cx="841375" cy="2036762"/>
            </a:xfrm>
            <a:prstGeom prst="rect">
              <a:avLst/>
            </a:prstGeom>
            <a:solidFill>
              <a:srgbClr val="CDE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4210050" y="3413125"/>
              <a:ext cx="833438" cy="2036763"/>
            </a:xfrm>
            <a:prstGeom prst="rect">
              <a:avLst/>
            </a:prstGeom>
            <a:solidFill>
              <a:srgbClr val="CDE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3162300" y="3325813"/>
              <a:ext cx="819150" cy="2036762"/>
            </a:xfrm>
            <a:prstGeom prst="rect">
              <a:avLst/>
            </a:prstGeom>
            <a:solidFill>
              <a:srgbClr val="CDE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214813" y="2895600"/>
              <a:ext cx="814387" cy="7048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/>
                <a:t>Cu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216525" y="2890838"/>
              <a:ext cx="833438" cy="7048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 dirty="0"/>
                <a:t>Zn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3162300" y="2895600"/>
              <a:ext cx="814388" cy="70485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 dirty="0"/>
                <a:t>TSS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4219575" y="3956050"/>
              <a:ext cx="814388" cy="704850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33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/>
                <a:t>Cu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16525" y="3956050"/>
              <a:ext cx="833438" cy="704850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33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/>
                <a:t>Zn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3167063" y="3956050"/>
              <a:ext cx="814387" cy="704850"/>
            </a:xfrm>
            <a:prstGeom prst="roundRect">
              <a:avLst/>
            </a:prstGeom>
            <a:solidFill>
              <a:srgbClr val="FF6600"/>
            </a:solidFill>
            <a:ln>
              <a:solidFill>
                <a:srgbClr val="FF33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 dirty="0"/>
                <a:t>TSS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4229100" y="5097463"/>
              <a:ext cx="814388" cy="70485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/>
                <a:t>Cu</a:t>
              </a: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5224463" y="5097463"/>
              <a:ext cx="833437" cy="70485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 dirty="0"/>
                <a:t>Zn</a:t>
              </a:r>
            </a:p>
          </p:txBody>
        </p:sp>
        <p:sp>
          <p:nvSpPr>
            <p:cNvPr id="40" name="Rounded Rectangle 39"/>
            <p:cNvSpPr/>
            <p:nvPr/>
          </p:nvSpPr>
          <p:spPr bwMode="auto">
            <a:xfrm>
              <a:off x="3175000" y="5097463"/>
              <a:ext cx="814388" cy="704850"/>
            </a:xfrm>
            <a:prstGeom prst="roundRect">
              <a:avLst/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200"/>
                </a:spcAft>
                <a:defRPr/>
              </a:pPr>
              <a:r>
                <a:rPr lang="en-US" sz="2000" dirty="0"/>
                <a:t>TSS</a:t>
              </a:r>
            </a:p>
          </p:txBody>
        </p:sp>
        <p:sp>
          <p:nvSpPr>
            <p:cNvPr id="14367" name="TextBox 43"/>
            <p:cNvSpPr txBox="1">
              <a:spLocks noChangeArrowheads="1"/>
            </p:cNvSpPr>
            <p:nvPr/>
          </p:nvSpPr>
          <p:spPr bwMode="auto">
            <a:xfrm>
              <a:off x="3162300" y="3576638"/>
              <a:ext cx="28019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Arial" pitchFamily="34" charset="0"/>
                </a:rPr>
                <a:t>  +	    +	     +</a:t>
              </a:r>
            </a:p>
          </p:txBody>
        </p:sp>
      </p:grpSp>
      <p:sp>
        <p:nvSpPr>
          <p:cNvPr id="14347" name="TextBox 44"/>
          <p:cNvSpPr txBox="1">
            <a:spLocks noChangeArrowheads="1"/>
          </p:cNvSpPr>
          <p:nvPr/>
        </p:nvSpPr>
        <p:spPr bwMode="auto">
          <a:xfrm>
            <a:off x="4618038" y="5313278"/>
            <a:ext cx="3851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" pitchFamily="34" charset="0"/>
              </a:rPr>
              <a:t>  	+	  +	   +          </a:t>
            </a:r>
          </a:p>
        </p:txBody>
      </p:sp>
      <p:sp>
        <p:nvSpPr>
          <p:cNvPr id="46" name="Right Arrow 45"/>
          <p:cNvSpPr/>
          <p:nvPr/>
        </p:nvSpPr>
        <p:spPr bwMode="auto">
          <a:xfrm>
            <a:off x="4105276" y="3755941"/>
            <a:ext cx="733425" cy="195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 bwMode="auto">
          <a:xfrm>
            <a:off x="4217988" y="5894303"/>
            <a:ext cx="627062" cy="2270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ight Arrow 52"/>
          <p:cNvSpPr/>
          <p:nvPr/>
        </p:nvSpPr>
        <p:spPr bwMode="auto">
          <a:xfrm>
            <a:off x="8688388" y="4714791"/>
            <a:ext cx="603250" cy="54292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643063" y="5667407"/>
            <a:ext cx="2828925" cy="714375"/>
          </a:xfrm>
          <a:prstGeom prst="roundRect">
            <a:avLst/>
          </a:prstGeom>
          <a:solidFill>
            <a:srgbClr val="00206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000" dirty="0" err="1"/>
              <a:t>Carpark</a:t>
            </a:r>
            <a:r>
              <a:rPr lang="en-US" sz="2000" dirty="0"/>
              <a:t> surfaces</a:t>
            </a:r>
          </a:p>
        </p:txBody>
      </p:sp>
      <p:sp>
        <p:nvSpPr>
          <p:cNvPr id="42" name="Right Arrow 41"/>
          <p:cNvSpPr/>
          <p:nvPr/>
        </p:nvSpPr>
        <p:spPr bwMode="auto">
          <a:xfrm>
            <a:off x="4095751" y="4825916"/>
            <a:ext cx="733425" cy="1952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1866899" y="4592553"/>
            <a:ext cx="2428875" cy="714375"/>
          </a:xfrm>
          <a:prstGeom prst="roundRect">
            <a:avLst/>
          </a:prstGeom>
          <a:solidFill>
            <a:srgbClr val="FF66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000" dirty="0"/>
              <a:t>Road surfaces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853613" y="3574849"/>
            <a:ext cx="2438400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  <a:defRPr/>
            </a:pPr>
            <a:r>
              <a:rPr lang="en-US" sz="2000" dirty="0"/>
              <a:t>Roof surfaces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02580" y="1541550"/>
            <a:ext cx="2939258" cy="5049627"/>
            <a:chOff x="68261" y="893974"/>
            <a:chExt cx="2939258" cy="5049627"/>
          </a:xfrm>
        </p:grpSpPr>
        <p:sp>
          <p:nvSpPr>
            <p:cNvPr id="3" name="Rounded Rectangle 2"/>
            <p:cNvSpPr/>
            <p:nvPr/>
          </p:nvSpPr>
          <p:spPr>
            <a:xfrm>
              <a:off x="68261" y="2766877"/>
              <a:ext cx="2939258" cy="3176724"/>
            </a:xfrm>
            <a:prstGeom prst="roundRect">
              <a:avLst>
                <a:gd name="adj" fmla="val 8272"/>
              </a:avLst>
            </a:prstGeom>
            <a:noFill/>
            <a:ln w="41275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0509" y="893974"/>
              <a:ext cx="2513014" cy="20090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Surface characteristics: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Material/usage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Area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Shape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Where its runoff enters waterway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96163" y="945182"/>
            <a:ext cx="3265182" cy="1959859"/>
            <a:chOff x="5872163" y="303916"/>
            <a:chExt cx="3265182" cy="1959859"/>
          </a:xfrm>
        </p:grpSpPr>
        <p:sp>
          <p:nvSpPr>
            <p:cNvPr id="13" name="Rounded Rectangle 12"/>
            <p:cNvSpPr/>
            <p:nvPr/>
          </p:nvSpPr>
          <p:spPr>
            <a:xfrm>
              <a:off x="5872163" y="1086247"/>
              <a:ext cx="2052637" cy="1177528"/>
            </a:xfrm>
            <a:prstGeom prst="roundRect">
              <a:avLst/>
            </a:prstGeom>
            <a:noFill/>
            <a:ln w="41275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80944" y="303916"/>
              <a:ext cx="2856401" cy="91940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b="1" dirty="0"/>
                <a:t>Empirical coefficients for: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Pollutant build-up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Pollutant wash-off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24002" y="1751262"/>
            <a:ext cx="5154367" cy="1191816"/>
            <a:chOff x="1" y="1109997"/>
            <a:chExt cx="5154367" cy="1191816"/>
          </a:xfrm>
        </p:grpSpPr>
        <p:sp>
          <p:nvSpPr>
            <p:cNvPr id="41" name="Rounded Rectangle 40"/>
            <p:cNvSpPr/>
            <p:nvPr/>
          </p:nvSpPr>
          <p:spPr>
            <a:xfrm>
              <a:off x="2737644" y="1142999"/>
              <a:ext cx="2416724" cy="1120775"/>
            </a:xfrm>
            <a:prstGeom prst="roundRect">
              <a:avLst/>
            </a:prstGeom>
            <a:noFill/>
            <a:ln w="41275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" y="1109997"/>
              <a:ext cx="2971798" cy="11918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Rainfall duration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Antecedent dry period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Rainfall intensity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en-US" sz="1600" dirty="0"/>
                <a:t>Rainfall 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38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4800" dirty="0"/>
              <a:t>Metal roofs at UC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/>
          <a:stretch/>
        </p:blipFill>
        <p:spPr bwMode="auto">
          <a:xfrm>
            <a:off x="2008711" y="1314768"/>
            <a:ext cx="7794811" cy="6803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427090" y="1"/>
            <a:ext cx="3240911" cy="31643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rgbClr val="5B9BD5"/>
              </a:buClr>
            </a:pPr>
            <a:r>
              <a:rPr lang="en-NZ" sz="2400" b="1" dirty="0">
                <a:solidFill>
                  <a:prstClr val="black"/>
                </a:solidFill>
                <a:latin typeface="Century Gothic" panose="020B0502020202020204"/>
              </a:rPr>
              <a:t>Metal roof types (old &amp; new)</a:t>
            </a:r>
          </a:p>
          <a:p>
            <a:pPr>
              <a:buClr>
                <a:srgbClr val="5B9BD5"/>
              </a:buClr>
            </a:pPr>
            <a:endParaRPr lang="en-NZ" sz="1800" dirty="0">
              <a:solidFill>
                <a:prstClr val="white"/>
              </a:solidFill>
              <a:latin typeface="Century Gothic" panose="020B0502020202020204"/>
            </a:endParaRPr>
          </a:p>
          <a:p>
            <a:pPr marL="457200" indent="-457200">
              <a:buClr>
                <a:srgbClr val="5B9BD5"/>
              </a:buClr>
              <a:buFont typeface="+mj-lt"/>
              <a:buAutoNum type="arabicPeriod"/>
            </a:pPr>
            <a:r>
              <a:rPr lang="en-NZ" sz="1800" b="1" dirty="0" err="1">
                <a:solidFill>
                  <a:prstClr val="black"/>
                </a:solidFill>
                <a:latin typeface="Century Gothic" panose="020B0502020202020204"/>
              </a:rPr>
              <a:t>Coloursteel</a:t>
            </a:r>
            <a:r>
              <a:rPr lang="en-NZ" sz="18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  <a:p>
            <a:pPr marL="457200" indent="-457200">
              <a:buClr>
                <a:srgbClr val="5B9BD5"/>
              </a:buClr>
              <a:buFont typeface="+mj-lt"/>
              <a:buAutoNum type="arabicPeriod"/>
            </a:pPr>
            <a:r>
              <a:rPr lang="en-NZ" sz="1800" b="1" dirty="0" err="1">
                <a:solidFill>
                  <a:prstClr val="black"/>
                </a:solidFill>
                <a:latin typeface="Century Gothic" panose="020B0502020202020204"/>
              </a:rPr>
              <a:t>Zincalume</a:t>
            </a:r>
            <a:r>
              <a:rPr lang="en-NZ" sz="1800" b="1" dirty="0">
                <a:solidFill>
                  <a:prstClr val="black"/>
                </a:solidFill>
                <a:latin typeface="Century Gothic" panose="020B0502020202020204"/>
              </a:rPr>
              <a:t>™</a:t>
            </a:r>
          </a:p>
          <a:p>
            <a:pPr marL="457200" indent="-457200">
              <a:buClr>
                <a:srgbClr val="5B9BD5"/>
              </a:buClr>
              <a:buFont typeface="+mj-lt"/>
              <a:buAutoNum type="arabicPeriod"/>
            </a:pPr>
            <a:r>
              <a:rPr lang="en-NZ" sz="1800" b="1" dirty="0">
                <a:solidFill>
                  <a:prstClr val="black"/>
                </a:solidFill>
                <a:latin typeface="Century Gothic" panose="020B0502020202020204"/>
              </a:rPr>
              <a:t>Galvanised steel (iron) – painted &amp; unpainted</a:t>
            </a:r>
          </a:p>
          <a:p>
            <a:pPr marL="457200" indent="-457200">
              <a:buClr>
                <a:srgbClr val="5B9BD5"/>
              </a:buClr>
              <a:buFont typeface="+mj-lt"/>
              <a:buAutoNum type="arabicPeriod"/>
            </a:pPr>
            <a:r>
              <a:rPr lang="en-NZ" sz="1800" b="1" dirty="0">
                <a:solidFill>
                  <a:prstClr val="black"/>
                </a:solidFill>
                <a:latin typeface="Century Gothic" panose="020B0502020202020204"/>
              </a:rPr>
              <a:t>Copper</a:t>
            </a:r>
          </a:p>
          <a:p>
            <a:pPr marL="457200" indent="-457200">
              <a:buClr>
                <a:srgbClr val="5B9BD5"/>
              </a:buClr>
              <a:buFont typeface="+mj-lt"/>
              <a:buAutoNum type="arabicPeriod"/>
            </a:pPr>
            <a:endParaRPr lang="en-US" sz="18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594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25" y="3386254"/>
            <a:ext cx="4385320" cy="3288991"/>
          </a:xfrm>
          <a:prstGeom prst="rect">
            <a:avLst/>
          </a:prstGeom>
        </p:spPr>
      </p:pic>
      <p:pic>
        <p:nvPicPr>
          <p:cNvPr id="11" name="Picture 2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744" r="2007" b="2673"/>
          <a:stretch>
            <a:fillRect/>
          </a:stretch>
        </p:blipFill>
        <p:spPr bwMode="auto">
          <a:xfrm>
            <a:off x="4643263" y="1489842"/>
            <a:ext cx="7515284" cy="518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0" y="-116142"/>
            <a:ext cx="10812379" cy="103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/>
              <a:t>MEDUSA application (</a:t>
            </a:r>
            <a:r>
              <a:rPr lang="en-US" sz="2800" b="1" dirty="0" err="1" smtClean="0"/>
              <a:t>Okeover</a:t>
            </a:r>
            <a:r>
              <a:rPr lang="en-US" sz="2800" b="1" dirty="0" smtClean="0"/>
              <a:t>, Addington, all Heathcote)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5985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585" y="513348"/>
            <a:ext cx="9490035" cy="990600"/>
          </a:xfrm>
        </p:spPr>
        <p:txBody>
          <a:bodyPr/>
          <a:lstStyle/>
          <a:p>
            <a:pPr>
              <a:defRPr/>
            </a:pPr>
            <a:r>
              <a:rPr lang="en-NZ" dirty="0" smtClean="0">
                <a:solidFill>
                  <a:srgbClr val="FDFD03"/>
                </a:solidFill>
              </a:rPr>
              <a:t>3. </a:t>
            </a:r>
            <a:r>
              <a:rPr lang="en-US" dirty="0" smtClean="0">
                <a:solidFill>
                  <a:srgbClr val="FFFF00"/>
                </a:solidFill>
              </a:rPr>
              <a:t>Treatment technologies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7826673"/>
              </p:ext>
            </p:extLst>
          </p:nvPr>
        </p:nvGraphicFramePr>
        <p:xfrm>
          <a:off x="1752600" y="1676400"/>
          <a:ext cx="8839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610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373" y="452718"/>
            <a:ext cx="9407173" cy="1400530"/>
          </a:xfrm>
        </p:spPr>
        <p:txBody>
          <a:bodyPr/>
          <a:lstStyle/>
          <a:p>
            <a:r>
              <a:rPr lang="en-NZ" dirty="0" smtClean="0"/>
              <a:t>Current Treatment studies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10" y="1152983"/>
            <a:ext cx="12009864" cy="5615807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dirty="0" smtClean="0">
                <a:solidFill>
                  <a:srgbClr val="FFFF00"/>
                </a:solidFill>
              </a:rPr>
              <a:t>Wigram Retention Basin (WRB):</a:t>
            </a:r>
          </a:p>
          <a:p>
            <a:r>
              <a:rPr lang="en-NZ" sz="1400" dirty="0" smtClean="0"/>
              <a:t>Pre- and post upgrade </a:t>
            </a:r>
            <a:r>
              <a:rPr lang="en-NZ" sz="1400" dirty="0"/>
              <a:t>(3 new wetland </a:t>
            </a:r>
            <a:r>
              <a:rPr lang="en-NZ" sz="1400" dirty="0" smtClean="0"/>
              <a:t>cells) </a:t>
            </a:r>
            <a:r>
              <a:rPr lang="en-NZ" sz="1400" dirty="0"/>
              <a:t>performance monitoring </a:t>
            </a:r>
            <a:endParaRPr lang="en-NZ" sz="1400" dirty="0" smtClean="0"/>
          </a:p>
          <a:p>
            <a:r>
              <a:rPr lang="en-NZ" sz="1400" dirty="0" smtClean="0"/>
              <a:t>Complementary flume </a:t>
            </a:r>
            <a:r>
              <a:rPr lang="en-NZ" sz="1400" dirty="0"/>
              <a:t>experiment: changes in water quality under different groundwater </a:t>
            </a:r>
            <a:r>
              <a:rPr lang="en-NZ" sz="1400" dirty="0" smtClean="0"/>
              <a:t>conditions lined </a:t>
            </a:r>
            <a:r>
              <a:rPr lang="en-NZ" sz="1400" dirty="0"/>
              <a:t>with sediment taken from </a:t>
            </a:r>
            <a:r>
              <a:rPr lang="en-NZ" sz="1400" dirty="0" err="1"/>
              <a:t>Haytons</a:t>
            </a:r>
            <a:r>
              <a:rPr lang="en-NZ" sz="1400" dirty="0"/>
              <a:t> Stream and WRB</a:t>
            </a:r>
          </a:p>
          <a:p>
            <a:pPr marL="0" indent="0">
              <a:buNone/>
            </a:pPr>
            <a:r>
              <a:rPr lang="en-NZ" sz="600" dirty="0" smtClean="0"/>
              <a:t> </a:t>
            </a:r>
          </a:p>
          <a:p>
            <a:pPr marL="0" indent="0">
              <a:buNone/>
            </a:pPr>
            <a:r>
              <a:rPr lang="en-NZ" dirty="0" err="1" smtClean="0">
                <a:solidFill>
                  <a:srgbClr val="FFFF00"/>
                </a:solidFill>
              </a:rPr>
              <a:t>Storminator</a:t>
            </a:r>
            <a:r>
              <a:rPr lang="en-NZ" dirty="0" smtClean="0"/>
              <a:t>:  </a:t>
            </a:r>
            <a:r>
              <a:rPr lang="en-NZ" dirty="0"/>
              <a:t>in-line downpipe treatment </a:t>
            </a:r>
            <a:r>
              <a:rPr lang="en-NZ" dirty="0" smtClean="0"/>
              <a:t>system – </a:t>
            </a:r>
            <a:r>
              <a:rPr lang="en-NZ" dirty="0" smtClean="0">
                <a:solidFill>
                  <a:srgbClr val="FFC000"/>
                </a:solidFill>
              </a:rPr>
              <a:t>1</a:t>
            </a:r>
            <a:r>
              <a:rPr lang="en-NZ" baseline="30000" dirty="0" smtClean="0">
                <a:solidFill>
                  <a:srgbClr val="FFC000"/>
                </a:solidFill>
              </a:rPr>
              <a:t>st</a:t>
            </a:r>
            <a:r>
              <a:rPr lang="en-NZ" dirty="0" smtClean="0">
                <a:solidFill>
                  <a:srgbClr val="FFC000"/>
                </a:solidFill>
              </a:rPr>
              <a:t> Place </a:t>
            </a:r>
            <a:r>
              <a:rPr lang="en-NZ" i="1" dirty="0" smtClean="0">
                <a:solidFill>
                  <a:srgbClr val="FFC000"/>
                </a:solidFill>
              </a:rPr>
              <a:t>2019 </a:t>
            </a:r>
            <a:r>
              <a:rPr lang="en-NZ" i="1" dirty="0" err="1" smtClean="0">
                <a:solidFill>
                  <a:srgbClr val="FFC000"/>
                </a:solidFill>
              </a:rPr>
              <a:t>Stormwater</a:t>
            </a:r>
            <a:r>
              <a:rPr lang="en-NZ" i="1" dirty="0" smtClean="0">
                <a:solidFill>
                  <a:srgbClr val="FFC000"/>
                </a:solidFill>
              </a:rPr>
              <a:t> Innovation Award</a:t>
            </a:r>
            <a:endParaRPr lang="en-NZ" i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NZ" sz="1500" dirty="0" smtClean="0"/>
              <a:t>Quantifying treatment performance in various sized units around Christchurch since 2017</a:t>
            </a:r>
            <a:endParaRPr lang="en-NZ" sz="1500" dirty="0"/>
          </a:p>
          <a:p>
            <a:pPr marL="0" indent="0">
              <a:buNone/>
            </a:pPr>
            <a:r>
              <a:rPr lang="en-NZ" sz="500" dirty="0" smtClean="0"/>
              <a:t> </a:t>
            </a:r>
          </a:p>
          <a:p>
            <a:pPr marL="0" indent="0">
              <a:buNone/>
            </a:pPr>
            <a:r>
              <a:rPr lang="en-NZ" dirty="0">
                <a:solidFill>
                  <a:srgbClr val="FFFF00"/>
                </a:solidFill>
              </a:rPr>
              <a:t>Proprietary treatment </a:t>
            </a:r>
            <a:r>
              <a:rPr lang="en-NZ" dirty="0" smtClean="0">
                <a:solidFill>
                  <a:srgbClr val="FFFF00"/>
                </a:solidFill>
              </a:rPr>
              <a:t>systems: </a:t>
            </a:r>
            <a:r>
              <a:rPr lang="en-NZ" dirty="0" err="1" smtClean="0"/>
              <a:t>Stormfilter</a:t>
            </a:r>
            <a:r>
              <a:rPr lang="en-NZ" dirty="0"/>
              <a:t>, </a:t>
            </a:r>
            <a:r>
              <a:rPr lang="en-NZ" dirty="0" err="1"/>
              <a:t>Storminator</a:t>
            </a:r>
            <a:r>
              <a:rPr lang="en-NZ" dirty="0"/>
              <a:t>, Jellyfish and </a:t>
            </a:r>
            <a:r>
              <a:rPr lang="en-NZ" dirty="0" err="1" smtClean="0"/>
              <a:t>Filterra</a:t>
            </a:r>
            <a:r>
              <a:rPr lang="en-NZ" dirty="0" smtClean="0"/>
              <a:t>:</a:t>
            </a:r>
          </a:p>
          <a:p>
            <a:r>
              <a:rPr lang="en-NZ" sz="1400" dirty="0" smtClean="0"/>
              <a:t>Performance </a:t>
            </a:r>
            <a:r>
              <a:rPr lang="en-NZ" sz="1400" dirty="0"/>
              <a:t>monitoring </a:t>
            </a:r>
            <a:r>
              <a:rPr lang="en-NZ" sz="1400" dirty="0" smtClean="0"/>
              <a:t>to characterise </a:t>
            </a:r>
            <a:r>
              <a:rPr lang="en-NZ" sz="1400" dirty="0"/>
              <a:t>the variability </a:t>
            </a:r>
            <a:r>
              <a:rPr lang="en-NZ" sz="1400" dirty="0" smtClean="0"/>
              <a:t>(influent </a:t>
            </a:r>
            <a:r>
              <a:rPr lang="en-NZ" sz="1400" dirty="0"/>
              <a:t>load variability (surface, climate), treatment system variability, operations and maintenance variability</a:t>
            </a:r>
            <a:r>
              <a:rPr lang="en-NZ" sz="1400" dirty="0" smtClean="0"/>
              <a:t>)</a:t>
            </a:r>
          </a:p>
          <a:p>
            <a:pPr marL="0" indent="0">
              <a:buNone/>
            </a:pPr>
            <a:r>
              <a:rPr lang="en-NZ" sz="500" dirty="0"/>
              <a:t> </a:t>
            </a:r>
            <a:endParaRPr lang="en-NZ" sz="500" dirty="0" smtClean="0"/>
          </a:p>
          <a:p>
            <a:pPr marL="0" indent="0">
              <a:buNone/>
            </a:pPr>
            <a:r>
              <a:rPr lang="en-NZ" dirty="0" smtClean="0">
                <a:solidFill>
                  <a:srgbClr val="FFFF00"/>
                </a:solidFill>
              </a:rPr>
              <a:t>Geochemical </a:t>
            </a:r>
            <a:r>
              <a:rPr lang="en-NZ" dirty="0">
                <a:solidFill>
                  <a:srgbClr val="FFFF00"/>
                </a:solidFill>
              </a:rPr>
              <a:t>modelling </a:t>
            </a:r>
            <a:r>
              <a:rPr lang="en-NZ" dirty="0"/>
              <a:t>of treatment mechanisms of the </a:t>
            </a:r>
            <a:r>
              <a:rPr lang="en-NZ" dirty="0" err="1" smtClean="0"/>
              <a:t>Storminator</a:t>
            </a:r>
            <a:r>
              <a:rPr lang="en-NZ" dirty="0" smtClean="0"/>
              <a:t> </a:t>
            </a:r>
          </a:p>
          <a:p>
            <a:r>
              <a:rPr lang="en-NZ" sz="1400" dirty="0" smtClean="0"/>
              <a:t>Identify the key treatment mechanisms and cartridge re-generation potential</a:t>
            </a:r>
            <a:endParaRPr lang="en-NZ" sz="1400" dirty="0"/>
          </a:p>
          <a:p>
            <a:pPr marL="0" indent="0">
              <a:buNone/>
            </a:pPr>
            <a:r>
              <a:rPr lang="en-NZ" sz="1400" dirty="0" smtClean="0"/>
              <a:t> </a:t>
            </a:r>
          </a:p>
          <a:p>
            <a:pPr marL="0" indent="0">
              <a:buNone/>
            </a:pPr>
            <a:r>
              <a:rPr lang="en-NZ" dirty="0" smtClean="0">
                <a:solidFill>
                  <a:srgbClr val="FFFF00"/>
                </a:solidFill>
              </a:rPr>
              <a:t>Life Cycle Assessment Modelling </a:t>
            </a:r>
            <a:r>
              <a:rPr lang="en-NZ" dirty="0" smtClean="0"/>
              <a:t>(Environmental Impact) of </a:t>
            </a:r>
            <a:r>
              <a:rPr lang="en-NZ" dirty="0"/>
              <a:t>the </a:t>
            </a:r>
            <a:r>
              <a:rPr lang="en-NZ" dirty="0" err="1"/>
              <a:t>Storminator</a:t>
            </a:r>
            <a:r>
              <a:rPr lang="en-NZ" dirty="0"/>
              <a:t> </a:t>
            </a:r>
            <a:r>
              <a:rPr lang="en-NZ" dirty="0" smtClean="0"/>
              <a:t>and </a:t>
            </a:r>
            <a:r>
              <a:rPr lang="en-NZ" dirty="0" err="1"/>
              <a:t>Stormfilter</a:t>
            </a:r>
            <a:endParaRPr lang="en-NZ" dirty="0"/>
          </a:p>
          <a:p>
            <a:r>
              <a:rPr lang="en-NZ" sz="1400" dirty="0" smtClean="0"/>
              <a:t>Quantify the 18 different environmental LCA metrics for </a:t>
            </a:r>
            <a:r>
              <a:rPr lang="en-NZ" sz="1400" dirty="0"/>
              <a:t>different proprietary treatment systems</a:t>
            </a:r>
          </a:p>
          <a:p>
            <a:endParaRPr lang="en-NZ" dirty="0"/>
          </a:p>
        </p:txBody>
      </p:sp>
      <p:sp>
        <p:nvSpPr>
          <p:cNvPr id="4" name="Oval Callout 3"/>
          <p:cNvSpPr/>
          <p:nvPr/>
        </p:nvSpPr>
        <p:spPr>
          <a:xfrm>
            <a:off x="8475065" y="269775"/>
            <a:ext cx="2330604" cy="1460809"/>
          </a:xfrm>
          <a:prstGeom prst="wedgeEllipseCallout">
            <a:avLst>
              <a:gd name="adj1" fmla="val -94039"/>
              <a:gd name="adj2" fmla="val -261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>
                <a:solidFill>
                  <a:schemeClr val="bg1"/>
                </a:solidFill>
              </a:rPr>
              <a:t>Why focus on metals?</a:t>
            </a:r>
            <a:endParaRPr lang="en-N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6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NZ" sz="2800" dirty="0" err="1">
                <a:solidFill>
                  <a:prstClr val="white"/>
                </a:solidFill>
                <a:latin typeface="Calibri"/>
              </a:rPr>
              <a:t>HydroEco’s</a:t>
            </a:r>
            <a:r>
              <a:rPr lang="en-NZ" sz="2800" dirty="0">
                <a:solidFill>
                  <a:prstClr val="white"/>
                </a:solidFill>
                <a:latin typeface="Calibri"/>
              </a:rPr>
              <a:t> Urban Stormwater Research (since 2006)</a:t>
            </a:r>
          </a:p>
        </p:txBody>
      </p:sp>
      <p:pic>
        <p:nvPicPr>
          <p:cNvPr id="22531" name="Picture 13" descr="UCWhiteTransparentPC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134939"/>
            <a:ext cx="7905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738313" y="928689"/>
            <a:ext cx="4572000" cy="714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dirty="0" err="1">
                <a:solidFill>
                  <a:prstClr val="black"/>
                </a:solidFill>
                <a:latin typeface="Centaury gothic"/>
              </a:rPr>
              <a:t>Stormwater</a:t>
            </a:r>
            <a:r>
              <a:rPr lang="en-NZ" dirty="0">
                <a:solidFill>
                  <a:prstClr val="black"/>
                </a:solidFill>
                <a:latin typeface="Centaury gothic"/>
              </a:rPr>
              <a:t> </a:t>
            </a:r>
            <a:r>
              <a:rPr lang="en-NZ" b="1" dirty="0" smtClean="0">
                <a:solidFill>
                  <a:prstClr val="black"/>
                </a:solidFill>
                <a:latin typeface="Centaury gothic"/>
              </a:rPr>
              <a:t>characterisation</a:t>
            </a:r>
            <a:endParaRPr lang="en-NZ" b="1" dirty="0">
              <a:solidFill>
                <a:prstClr val="black"/>
              </a:solidFill>
              <a:latin typeface="Centaury gothic"/>
            </a:endParaRPr>
          </a:p>
        </p:txBody>
      </p:sp>
      <p:grpSp>
        <p:nvGrpSpPr>
          <p:cNvPr id="22549" name="Group 19"/>
          <p:cNvGrpSpPr>
            <a:grpSpLocks/>
          </p:cNvGrpSpPr>
          <p:nvPr/>
        </p:nvGrpSpPr>
        <p:grpSpPr bwMode="auto">
          <a:xfrm>
            <a:off x="1738313" y="1571625"/>
            <a:ext cx="4572000" cy="857250"/>
            <a:chOff x="214313" y="1571625"/>
            <a:chExt cx="4572000" cy="857250"/>
          </a:xfrm>
        </p:grpSpPr>
        <p:sp>
          <p:nvSpPr>
            <p:cNvPr id="9" name="Rounded Rectangle 8"/>
            <p:cNvSpPr/>
            <p:nvPr/>
          </p:nvSpPr>
          <p:spPr>
            <a:xfrm>
              <a:off x="214313" y="1785938"/>
              <a:ext cx="4572000" cy="64293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Real-time </a:t>
              </a:r>
              <a:r>
                <a:rPr lang="en-NZ" dirty="0" smtClean="0">
                  <a:solidFill>
                    <a:prstClr val="black"/>
                  </a:solidFill>
                  <a:latin typeface="Centaury gothic"/>
                </a:rPr>
                <a:t>in-stream </a:t>
              </a:r>
              <a:r>
                <a:rPr lang="en-NZ" b="1" dirty="0" smtClean="0">
                  <a:solidFill>
                    <a:prstClr val="black"/>
                  </a:solidFill>
                  <a:latin typeface="Centaury gothic"/>
                </a:rPr>
                <a:t>monitoring</a:t>
              </a:r>
              <a:endParaRPr lang="en-NZ" b="1" dirty="0">
                <a:solidFill>
                  <a:prstClr val="black"/>
                </a:solidFill>
                <a:latin typeface="Centaury gothic"/>
              </a:endParaRPr>
            </a:p>
          </p:txBody>
        </p:sp>
        <p:sp>
          <p:nvSpPr>
            <p:cNvPr id="14" name="Down Arrow 13"/>
            <p:cNvSpPr/>
            <p:nvPr/>
          </p:nvSpPr>
          <p:spPr>
            <a:xfrm>
              <a:off x="357188" y="1571625"/>
              <a:ext cx="142875" cy="5000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NZ">
                <a:solidFill>
                  <a:prstClr val="white"/>
                </a:solidFill>
                <a:latin typeface="Centaury gothic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738313" y="2357439"/>
            <a:ext cx="4572000" cy="2428875"/>
            <a:chOff x="214313" y="2357438"/>
            <a:chExt cx="4572000" cy="2428875"/>
          </a:xfrm>
        </p:grpSpPr>
        <p:sp>
          <p:nvSpPr>
            <p:cNvPr id="10" name="Rounded Rectangle 9"/>
            <p:cNvSpPr/>
            <p:nvPr/>
          </p:nvSpPr>
          <p:spPr>
            <a:xfrm>
              <a:off x="214313" y="2643188"/>
              <a:ext cx="4572000" cy="857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black"/>
                  </a:solidFill>
                  <a:latin typeface="Centaury gothic"/>
                </a:rPr>
                <a:t>Experiments</a:t>
              </a: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 to generate data from different pavement &amp; roof </a:t>
              </a:r>
              <a:r>
                <a:rPr lang="en-NZ" dirty="0" smtClean="0">
                  <a:solidFill>
                    <a:prstClr val="black"/>
                  </a:solidFill>
                  <a:latin typeface="Centaury gothic"/>
                </a:rPr>
                <a:t>surfaces</a:t>
              </a:r>
              <a:endParaRPr lang="en-NZ" dirty="0">
                <a:solidFill>
                  <a:prstClr val="black"/>
                </a:solidFill>
                <a:latin typeface="Centaury gothic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14313" y="3643313"/>
              <a:ext cx="4572000" cy="1143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black"/>
                  </a:solidFill>
                  <a:latin typeface="Centaury gothic"/>
                </a:rPr>
                <a:t>Modelling</a:t>
              </a: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 (e.g. </a:t>
              </a:r>
              <a:r>
                <a:rPr lang="en-NZ" dirty="0" smtClean="0">
                  <a:solidFill>
                    <a:prstClr val="black"/>
                  </a:solidFill>
                  <a:latin typeface="Centaury gothic"/>
                </a:rPr>
                <a:t>SWMM, MEDUSA) </a:t>
              </a: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to </a:t>
              </a:r>
              <a:r>
                <a:rPr lang="en-NZ" dirty="0" smtClean="0">
                  <a:solidFill>
                    <a:prstClr val="black"/>
                  </a:solidFill>
                  <a:latin typeface="Centaury gothic"/>
                </a:rPr>
                <a:t>predict </a:t>
              </a: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contaminant behaviour as a function of rainfall characteristics and impermeable </a:t>
              </a:r>
              <a:r>
                <a:rPr lang="en-NZ" dirty="0" smtClean="0">
                  <a:solidFill>
                    <a:prstClr val="black"/>
                  </a:solidFill>
                  <a:latin typeface="Centaury gothic"/>
                </a:rPr>
                <a:t>surface types</a:t>
              </a:r>
              <a:endParaRPr lang="en-NZ" dirty="0">
                <a:solidFill>
                  <a:prstClr val="black"/>
                </a:solidFill>
                <a:latin typeface="Centaury gothic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341505" y="2357438"/>
              <a:ext cx="142875" cy="5000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NZ">
                <a:solidFill>
                  <a:prstClr val="white"/>
                </a:solidFill>
                <a:latin typeface="Centaury gothic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57188" y="3357563"/>
              <a:ext cx="142875" cy="5000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NZ">
                <a:solidFill>
                  <a:prstClr val="white"/>
                </a:solidFill>
                <a:latin typeface="Centaury gothic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1738313" y="4929188"/>
            <a:ext cx="4572000" cy="7858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b="1" dirty="0">
                <a:solidFill>
                  <a:prstClr val="black"/>
                </a:solidFill>
                <a:latin typeface="Centaury gothic"/>
              </a:rPr>
              <a:t>Treatment</a:t>
            </a:r>
            <a:r>
              <a:rPr lang="en-NZ" dirty="0">
                <a:solidFill>
                  <a:prstClr val="black"/>
                </a:solidFill>
                <a:latin typeface="Centaury gothic"/>
              </a:rPr>
              <a:t> and hydraulic efficiencies of </a:t>
            </a:r>
            <a:r>
              <a:rPr lang="en-NZ" dirty="0" err="1" smtClean="0">
                <a:solidFill>
                  <a:prstClr val="black"/>
                </a:solidFill>
                <a:latin typeface="Centaury gothic"/>
              </a:rPr>
              <a:t>stormwater</a:t>
            </a:r>
            <a:r>
              <a:rPr lang="en-NZ" dirty="0" smtClean="0">
                <a:solidFill>
                  <a:prstClr val="black"/>
                </a:solidFill>
                <a:latin typeface="Centaury gothic"/>
              </a:rPr>
              <a:t> treatment </a:t>
            </a:r>
            <a:r>
              <a:rPr lang="en-NZ" dirty="0">
                <a:solidFill>
                  <a:prstClr val="black"/>
                </a:solidFill>
                <a:latin typeface="Centaury gothic"/>
              </a:rPr>
              <a:t>systems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1738313" y="5857876"/>
            <a:ext cx="4572000" cy="7858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b="1" dirty="0">
                <a:solidFill>
                  <a:prstClr val="black"/>
                </a:solidFill>
                <a:latin typeface="Centaury gothic"/>
              </a:rPr>
              <a:t>LCA modelling </a:t>
            </a:r>
            <a:r>
              <a:rPr lang="en-NZ" dirty="0">
                <a:solidFill>
                  <a:prstClr val="black"/>
                </a:solidFill>
                <a:latin typeface="Centaury gothic"/>
              </a:rPr>
              <a:t>of treatment systems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1881188" y="5572126"/>
            <a:ext cx="142875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NZ">
              <a:solidFill>
                <a:prstClr val="white"/>
              </a:solidFill>
              <a:latin typeface="Centaury gothic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74594" y="1342232"/>
            <a:ext cx="4357688" cy="4786312"/>
            <a:chOff x="6238875" y="1357314"/>
            <a:chExt cx="4357688" cy="4786312"/>
          </a:xfrm>
        </p:grpSpPr>
        <p:sp>
          <p:nvSpPr>
            <p:cNvPr id="19" name="Right Brace 18"/>
            <p:cNvSpPr/>
            <p:nvPr/>
          </p:nvSpPr>
          <p:spPr bwMode="auto">
            <a:xfrm>
              <a:off x="6238875" y="1357314"/>
              <a:ext cx="928688" cy="4786312"/>
            </a:xfrm>
            <a:prstGeom prst="rightBrace">
              <a:avLst/>
            </a:prstGeom>
            <a:ln w="19050">
              <a:solidFill>
                <a:schemeClr val="tx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NZ">
                <a:solidFill>
                  <a:prstClr val="black"/>
                </a:solidFill>
                <a:latin typeface="Centaury gothic"/>
              </a:endParaRPr>
            </a:p>
          </p:txBody>
        </p:sp>
        <p:sp>
          <p:nvSpPr>
            <p:cNvPr id="21" name="Round Diagonal Corner Rectangle 20"/>
            <p:cNvSpPr/>
            <p:nvPr/>
          </p:nvSpPr>
          <p:spPr bwMode="auto">
            <a:xfrm>
              <a:off x="7167563" y="2124231"/>
              <a:ext cx="3429000" cy="1748477"/>
            </a:xfrm>
            <a:prstGeom prst="round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Understand </a:t>
              </a:r>
              <a:r>
                <a:rPr lang="en-NZ" dirty="0" err="1">
                  <a:solidFill>
                    <a:prstClr val="black"/>
                  </a:solidFill>
                  <a:latin typeface="Centaury gothic"/>
                </a:rPr>
                <a:t>stormwater</a:t>
              </a:r>
              <a:r>
                <a:rPr lang="en-NZ" dirty="0">
                  <a:solidFill>
                    <a:prstClr val="black"/>
                  </a:solidFill>
                  <a:latin typeface="Centaury gothic"/>
                </a:rPr>
                <a:t> dynamics and effective treatment for mitigating contamination and improve ecosystem health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535" y="3980806"/>
            <a:ext cx="3833931" cy="287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328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391" y="225297"/>
            <a:ext cx="7846988" cy="872177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NZ" sz="2400" cap="none" dirty="0" smtClean="0">
                <a:solidFill>
                  <a:srgbClr val="FFFF00"/>
                </a:solidFill>
              </a:rPr>
              <a:t>Galvanised </a:t>
            </a:r>
            <a:r>
              <a:rPr lang="en-NZ" sz="2400" b="1" cap="none" dirty="0" smtClean="0">
                <a:solidFill>
                  <a:srgbClr val="FFFF00"/>
                </a:solidFill>
              </a:rPr>
              <a:t>roofs are the largest contributor of </a:t>
            </a:r>
            <a:r>
              <a:rPr lang="en-NZ" sz="2400" b="1" cap="none" dirty="0" err="1" smtClean="0">
                <a:solidFill>
                  <a:srgbClr val="FFFF00"/>
                </a:solidFill>
              </a:rPr>
              <a:t>ecotoxic</a:t>
            </a:r>
            <a:r>
              <a:rPr lang="en-NZ" sz="2400" b="1" cap="none" dirty="0" smtClean="0">
                <a:solidFill>
                  <a:srgbClr val="FFFF00"/>
                </a:solidFill>
              </a:rPr>
              <a:t> Zn to urban waterways</a:t>
            </a:r>
            <a:endParaRPr lang="en-US" sz="2400" b="1" cap="none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1191" y="1431519"/>
            <a:ext cx="4863104" cy="5371962"/>
            <a:chOff x="238362" y="1389796"/>
            <a:chExt cx="4863104" cy="5371962"/>
          </a:xfrm>
        </p:grpSpPr>
        <p:sp>
          <p:nvSpPr>
            <p:cNvPr id="6" name="TextBox 5"/>
            <p:cNvSpPr txBox="1"/>
            <p:nvPr/>
          </p:nvSpPr>
          <p:spPr>
            <a:xfrm>
              <a:off x="1410700" y="6392426"/>
              <a:ext cx="2303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prstClr val="black"/>
                  </a:solidFill>
                  <a:latin typeface="Century Gothic" panose="020B0502020202020204"/>
                </a:rPr>
                <a:t>www.ecan.govt.nz</a:t>
              </a:r>
              <a:endParaRPr lang="en-US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2" y="1389796"/>
              <a:ext cx="4863104" cy="4863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3399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1872551" y="1470468"/>
            <a:ext cx="2403654" cy="4824155"/>
            <a:chOff x="1872551" y="1470468"/>
            <a:chExt cx="2403654" cy="4824155"/>
          </a:xfrm>
        </p:grpSpPr>
        <p:sp>
          <p:nvSpPr>
            <p:cNvPr id="2" name="Rounded Rectangle 1"/>
            <p:cNvSpPr/>
            <p:nvPr/>
          </p:nvSpPr>
          <p:spPr>
            <a:xfrm>
              <a:off x="3443999" y="1470468"/>
              <a:ext cx="832206" cy="41642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" name="Freeform 3"/>
            <p:cNvSpPr/>
            <p:nvPr/>
          </p:nvSpPr>
          <p:spPr>
            <a:xfrm>
              <a:off x="1872551" y="1914172"/>
              <a:ext cx="1519821" cy="4380451"/>
            </a:xfrm>
            <a:custGeom>
              <a:avLst/>
              <a:gdLst>
                <a:gd name="connsiteX0" fmla="*/ 1519821 w 1519821"/>
                <a:gd name="connsiteY0" fmla="*/ 0 h 4380451"/>
                <a:gd name="connsiteX1" fmla="*/ 1023110 w 1519821"/>
                <a:gd name="connsiteY1" fmla="*/ 541867 h 4380451"/>
                <a:gd name="connsiteX2" fmla="*/ 1000532 w 1519821"/>
                <a:gd name="connsiteY2" fmla="*/ 733778 h 4380451"/>
                <a:gd name="connsiteX3" fmla="*/ 865066 w 1519821"/>
                <a:gd name="connsiteY3" fmla="*/ 1456267 h 4380451"/>
                <a:gd name="connsiteX4" fmla="*/ 774754 w 1519821"/>
                <a:gd name="connsiteY4" fmla="*/ 1998134 h 4380451"/>
                <a:gd name="connsiteX5" fmla="*/ 718310 w 1519821"/>
                <a:gd name="connsiteY5" fmla="*/ 2370667 h 4380451"/>
                <a:gd name="connsiteX6" fmla="*/ 955377 w 1519821"/>
                <a:gd name="connsiteY6" fmla="*/ 3273778 h 4380451"/>
                <a:gd name="connsiteX7" fmla="*/ 63554 w 1519821"/>
                <a:gd name="connsiteY7" fmla="*/ 4289778 h 4380451"/>
                <a:gd name="connsiteX8" fmla="*/ 142577 w 1519821"/>
                <a:gd name="connsiteY8" fmla="*/ 4267200 h 438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821" h="4380451">
                  <a:moveTo>
                    <a:pt x="1519821" y="0"/>
                  </a:moveTo>
                  <a:cubicBezTo>
                    <a:pt x="1314739" y="209785"/>
                    <a:pt x="1109658" y="419571"/>
                    <a:pt x="1023110" y="541867"/>
                  </a:cubicBezTo>
                  <a:cubicBezTo>
                    <a:pt x="936562" y="664163"/>
                    <a:pt x="1026873" y="581378"/>
                    <a:pt x="1000532" y="733778"/>
                  </a:cubicBezTo>
                  <a:cubicBezTo>
                    <a:pt x="974191" y="886178"/>
                    <a:pt x="902696" y="1245541"/>
                    <a:pt x="865066" y="1456267"/>
                  </a:cubicBezTo>
                  <a:cubicBezTo>
                    <a:pt x="827436" y="1666993"/>
                    <a:pt x="799213" y="1845734"/>
                    <a:pt x="774754" y="1998134"/>
                  </a:cubicBezTo>
                  <a:cubicBezTo>
                    <a:pt x="750295" y="2150534"/>
                    <a:pt x="688206" y="2158060"/>
                    <a:pt x="718310" y="2370667"/>
                  </a:cubicBezTo>
                  <a:cubicBezTo>
                    <a:pt x="748414" y="2583274"/>
                    <a:pt x="1064503" y="2953926"/>
                    <a:pt x="955377" y="3273778"/>
                  </a:cubicBezTo>
                  <a:cubicBezTo>
                    <a:pt x="846251" y="3593630"/>
                    <a:pt x="199021" y="4124208"/>
                    <a:pt x="63554" y="4289778"/>
                  </a:cubicBezTo>
                  <a:cubicBezTo>
                    <a:pt x="-71913" y="4455348"/>
                    <a:pt x="35332" y="4361274"/>
                    <a:pt x="142577" y="426720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  <a:headEnd type="oval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09248" y="0"/>
            <a:ext cx="3982752" cy="2297107"/>
            <a:chOff x="8093056" y="96563"/>
            <a:chExt cx="4094582" cy="2552682"/>
          </a:xfrm>
        </p:grpSpPr>
        <p:pic>
          <p:nvPicPr>
            <p:cNvPr id="15" name="Picture 2" descr="Z:\Frances\Photos\2014 06 19 flying camera\DJI00163.JPG"/>
            <p:cNvPicPr>
              <a:picLocks noChangeAspect="1" noChangeArrowheads="1"/>
            </p:cNvPicPr>
            <p:nvPr/>
          </p:nvPicPr>
          <p:blipFill rotWithShape="1">
            <a:blip r:embed="rId4"/>
            <a:srcRect l="20000" r="9063" b="13889"/>
            <a:stretch/>
          </p:blipFill>
          <p:spPr bwMode="auto">
            <a:xfrm>
              <a:off x="8093056" y="96563"/>
              <a:ext cx="4094582" cy="255268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439786" y="1702749"/>
              <a:ext cx="3401122" cy="847493"/>
            </a:xfrm>
            <a:prstGeom prst="rect">
              <a:avLst/>
            </a:prstGeom>
            <a:solidFill>
              <a:srgbClr val="FDFD03"/>
            </a:solidFill>
            <a:ln>
              <a:solidFill>
                <a:srgbClr val="FF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 smtClean="0">
                  <a:solidFill>
                    <a:srgbClr val="FF0000"/>
                  </a:solidFill>
                </a:rPr>
                <a:t>Roofs contribute 65% of all Zn in the urban environment </a:t>
              </a:r>
              <a:endParaRPr lang="en-NZ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5208" t="8333" r="10417" b="11641"/>
          <a:stretch/>
        </p:blipFill>
        <p:spPr>
          <a:xfrm>
            <a:off x="5876475" y="2297107"/>
            <a:ext cx="6175766" cy="431314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04139" y="5891001"/>
            <a:ext cx="5801494" cy="932493"/>
            <a:chOff x="5242286" y="5836482"/>
            <a:chExt cx="5801494" cy="932493"/>
          </a:xfrm>
        </p:grpSpPr>
        <p:grpSp>
          <p:nvGrpSpPr>
            <p:cNvPr id="12" name="Group 11"/>
            <p:cNvGrpSpPr/>
            <p:nvPr/>
          </p:nvGrpSpPr>
          <p:grpSpPr>
            <a:xfrm>
              <a:off x="5242286" y="5836482"/>
              <a:ext cx="2578220" cy="921835"/>
              <a:chOff x="5242286" y="5836482"/>
              <a:chExt cx="2578220" cy="92183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242286" y="5836482"/>
                <a:ext cx="1144672" cy="83099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b="1" dirty="0">
                    <a:solidFill>
                      <a:srgbClr val="FF0000"/>
                    </a:solidFill>
                    <a:latin typeface="Century Gothic" panose="020B0502020202020204"/>
                  </a:rPr>
                  <a:t>Toxic </a:t>
                </a:r>
              </a:p>
              <a:p>
                <a:pPr algn="ctr"/>
                <a:r>
                  <a:rPr lang="en-NZ" sz="1600" b="1" dirty="0" smtClean="0">
                    <a:solidFill>
                      <a:srgbClr val="FF0000"/>
                    </a:solidFill>
                    <a:latin typeface="Century Gothic" panose="020B0502020202020204"/>
                  </a:rPr>
                  <a:t>Level (15 </a:t>
                </a:r>
                <a:r>
                  <a:rPr lang="en-NZ" sz="1600" b="1" dirty="0" err="1" smtClean="0">
                    <a:solidFill>
                      <a:srgbClr val="FF0000"/>
                    </a:solidFill>
                    <a:latin typeface="Century Gothic" panose="020B0502020202020204"/>
                  </a:rPr>
                  <a:t>ug</a:t>
                </a:r>
                <a:r>
                  <a:rPr lang="en-NZ" sz="1600" b="1" dirty="0" smtClean="0">
                    <a:solidFill>
                      <a:srgbClr val="FF0000"/>
                    </a:solidFill>
                    <a:latin typeface="Century Gothic" panose="020B0502020202020204"/>
                  </a:rPr>
                  <a:t> Zn/L)</a:t>
                </a:r>
                <a:endParaRPr lang="en-NZ" sz="1600" b="1" dirty="0">
                  <a:solidFill>
                    <a:srgbClr val="FF0000"/>
                  </a:solidFill>
                  <a:latin typeface="Century Gothic" panose="020B050202020202020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234871" y="6427955"/>
                <a:ext cx="585635" cy="33036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none" rtlCol="0">
                <a:spAutoFit/>
              </a:bodyPr>
              <a:lstStyle/>
              <a:p>
                <a:r>
                  <a:rPr lang="en-NZ" b="1" dirty="0" smtClean="0">
                    <a:solidFill>
                      <a:prstClr val="black"/>
                    </a:solidFill>
                    <a:latin typeface="Century Gothic" panose="020B0502020202020204"/>
                  </a:rPr>
                  <a:t>Zinc</a:t>
                </a:r>
                <a:endParaRPr lang="en-US" b="1" dirty="0">
                  <a:solidFill>
                    <a:prstClr val="black"/>
                  </a:solidFill>
                  <a:latin typeface="Century Gothic" panose="020B0502020202020204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0006317" y="6399643"/>
              <a:ext cx="1037463" cy="369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</a:bodyPr>
            <a:lstStyle/>
            <a:p>
              <a:r>
                <a:rPr lang="en-NZ" b="1" dirty="0" smtClean="0">
                  <a:solidFill>
                    <a:prstClr val="black"/>
                  </a:solidFill>
                  <a:latin typeface="Century Gothic" panose="020B0502020202020204"/>
                </a:rPr>
                <a:t>Copper</a:t>
              </a:r>
              <a:endParaRPr lang="en-US" b="1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68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595471" y="91389"/>
            <a:ext cx="4428733" cy="2612229"/>
            <a:chOff x="71470" y="150135"/>
            <a:chExt cx="4428733" cy="26122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70" y="150135"/>
              <a:ext cx="4428733" cy="2612229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71470" y="150135"/>
              <a:ext cx="1269899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NZ" dirty="0"/>
                <a:t>The Piano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65628" y="5426"/>
            <a:ext cx="4419600" cy="2947452"/>
            <a:chOff x="4571071" y="379522"/>
            <a:chExt cx="4419600" cy="29474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071" y="379522"/>
              <a:ext cx="4419600" cy="294745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6" name="TextBox 15"/>
            <p:cNvSpPr txBox="1"/>
            <p:nvPr/>
          </p:nvSpPr>
          <p:spPr>
            <a:xfrm>
              <a:off x="4572023" y="379522"/>
              <a:ext cx="1616148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NZ" dirty="0"/>
                <a:t>Knox Church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6268" y="2379754"/>
            <a:ext cx="3831812" cy="2391148"/>
            <a:chOff x="4641628" y="3613412"/>
            <a:chExt cx="3973549" cy="295376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/>
            <a:srcRect l="24405" t="13048" r="19881" b="31120"/>
            <a:stretch>
              <a:fillRect/>
            </a:stretch>
          </p:blipFill>
          <p:spPr bwMode="auto">
            <a:xfrm>
              <a:off x="4641628" y="3613412"/>
              <a:ext cx="3973549" cy="295376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654421" y="3613412"/>
              <a:ext cx="2992880" cy="45623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Engineering E8 &amp; E9- UC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070917" y="4339766"/>
            <a:ext cx="3413592" cy="2361882"/>
            <a:chOff x="4126498" y="4288966"/>
            <a:chExt cx="3413592" cy="2361882"/>
          </a:xfrm>
          <a:solidFill>
            <a:srgbClr val="FFC000"/>
          </a:solidFill>
        </p:grpSpPr>
        <p:pic>
          <p:nvPicPr>
            <p:cNvPr id="11" name="Picture 2" descr="Z:\Frances\Photos\2014 06 19 flying camera\DJI00163.JPG"/>
            <p:cNvPicPr>
              <a:picLocks noChangeAspect="1" noChangeArrowheads="1"/>
            </p:cNvPicPr>
            <p:nvPr/>
          </p:nvPicPr>
          <p:blipFill rotWithShape="1">
            <a:blip r:embed="rId6"/>
            <a:srcRect l="20000" r="9063" b="13889"/>
            <a:stretch/>
          </p:blipFill>
          <p:spPr bwMode="auto">
            <a:xfrm>
              <a:off x="4126498" y="4288966"/>
              <a:ext cx="3413592" cy="2361882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26498" y="4288966"/>
              <a:ext cx="267893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NZ" dirty="0"/>
                <a:t>High Voltage Lab - UC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606864" y="4389976"/>
            <a:ext cx="4558765" cy="2323278"/>
            <a:chOff x="225688" y="3400170"/>
            <a:chExt cx="4767276" cy="25425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88" y="3400170"/>
              <a:ext cx="4767276" cy="254254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258103" y="3400170"/>
              <a:ext cx="2707360" cy="40418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NZ" dirty="0"/>
                <a:t>Sumner residence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5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80" y="167340"/>
            <a:ext cx="11577519" cy="706631"/>
          </a:xfrm>
        </p:spPr>
        <p:txBody>
          <a:bodyPr>
            <a:noAutofit/>
          </a:bodyPr>
          <a:lstStyle/>
          <a:p>
            <a:r>
              <a:rPr lang="en-NZ" sz="5400" dirty="0"/>
              <a:t>The </a:t>
            </a:r>
            <a:r>
              <a:rPr lang="en-NZ" sz="5400" dirty="0" smtClean="0"/>
              <a:t>extent of the Problem</a:t>
            </a:r>
            <a:endParaRPr lang="en-NZ" sz="54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80" y="1293769"/>
            <a:ext cx="6015398" cy="1928104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NZ" sz="24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Most</a:t>
            </a:r>
            <a:r>
              <a:rPr lang="en-NZ" sz="2400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Z" sz="24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roofs</a:t>
            </a:r>
            <a:r>
              <a:rPr lang="en-NZ" sz="2400" dirty="0">
                <a:ea typeface="Verdana" panose="020B0604030504040204" pitchFamily="34" charset="0"/>
                <a:cs typeface="Verdana" panose="020B0604030504040204" pitchFamily="34" charset="0"/>
              </a:rPr>
              <a:t> in NZ are metal; </a:t>
            </a:r>
            <a:r>
              <a:rPr lang="en-NZ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com/</a:t>
            </a:r>
            <a:r>
              <a:rPr lang="en-NZ" sz="2400" dirty="0" err="1" smtClean="0">
                <a:ea typeface="Verdana" panose="020B0604030504040204" pitchFamily="34" charset="0"/>
                <a:cs typeface="Verdana" panose="020B0604030504040204" pitchFamily="34" charset="0"/>
              </a:rPr>
              <a:t>industr</a:t>
            </a:r>
            <a:r>
              <a:rPr lang="en-NZ" sz="2400" dirty="0" smtClean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NZ" sz="2400" dirty="0">
                <a:ea typeface="Verdana" panose="020B0604030504040204" pitchFamily="34" charset="0"/>
                <a:cs typeface="Verdana" panose="020B0604030504040204" pitchFamily="34" charset="0"/>
              </a:rPr>
              <a:t>(95%) &amp; residential (80%)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sz="2400" dirty="0">
                <a:ea typeface="Verdana" panose="020B0604030504040204" pitchFamily="34" charset="0"/>
                <a:cs typeface="Verdana" panose="020B0604030504040204" pitchFamily="34" charset="0"/>
              </a:rPr>
              <a:t>Roof </a:t>
            </a:r>
            <a:r>
              <a:rPr lang="en-NZ" sz="2400" dirty="0" err="1">
                <a:ea typeface="Verdana" panose="020B0604030504040204" pitchFamily="34" charset="0"/>
                <a:cs typeface="Verdana" panose="020B0604030504040204" pitchFamily="34" charset="0"/>
              </a:rPr>
              <a:t>stormwater</a:t>
            </a:r>
            <a:r>
              <a:rPr lang="en-NZ" sz="2400" dirty="0"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en-NZ" sz="24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dissolved </a:t>
            </a:r>
            <a:r>
              <a:rPr lang="en-NZ" sz="2400" dirty="0" smtClean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metals</a:t>
            </a:r>
            <a:endParaRPr lang="en-NZ" sz="240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462" y="3191116"/>
            <a:ext cx="5773434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solidFill>
                  <a:srgbClr val="FFF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Toxic to the aquatic environment = urban </a:t>
            </a:r>
            <a:r>
              <a:rPr lang="en-NZ" dirty="0" smtClean="0">
                <a:solidFill>
                  <a:srgbClr val="FFF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rivers</a:t>
            </a:r>
          </a:p>
          <a:p>
            <a:pPr algn="ctr"/>
            <a:endParaRPr lang="en-NZ" dirty="0">
              <a:solidFill>
                <a:srgbClr val="FFFF0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NZ" dirty="0" smtClean="0">
                <a:solidFill>
                  <a:srgbClr val="FFF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Consumes natural capital</a:t>
            </a:r>
            <a:endParaRPr lang="en-NZ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905891" y="4221432"/>
            <a:ext cx="418322" cy="597318"/>
          </a:xfrm>
          <a:prstGeom prst="downArrow">
            <a:avLst/>
          </a:prstGeom>
          <a:solidFill>
            <a:srgbClr val="FDFD0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5551" y="4818750"/>
            <a:ext cx="4516244" cy="10332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NZ" dirty="0">
                <a:solidFill>
                  <a:srgbClr val="FFF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New </a:t>
            </a:r>
            <a:r>
              <a:rPr lang="en-NZ" dirty="0" smtClean="0">
                <a:solidFill>
                  <a:srgbClr val="FFFF0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regulation to meet National Policy Statement Freshwater Levels (LWRP and TA By-Laws)</a:t>
            </a:r>
            <a:endParaRPr lang="en-NZ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2905018" y="2662468"/>
            <a:ext cx="418322" cy="409502"/>
          </a:xfrm>
          <a:prstGeom prst="downArrow">
            <a:avLst/>
          </a:prstGeom>
          <a:solidFill>
            <a:srgbClr val="FDFD0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0" y="1257859"/>
            <a:ext cx="6090313" cy="4594180"/>
          </a:xfrm>
          <a:prstGeom prst="roundRect">
            <a:avLst/>
          </a:prstGeom>
          <a:noFill/>
          <a:ln>
            <a:solidFill>
              <a:srgbClr val="FDF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Rounded Rectangle 25"/>
          <p:cNvSpPr/>
          <p:nvPr/>
        </p:nvSpPr>
        <p:spPr>
          <a:xfrm>
            <a:off x="6247636" y="1216226"/>
            <a:ext cx="5865790" cy="4635813"/>
          </a:xfrm>
          <a:prstGeom prst="roundRect">
            <a:avLst/>
          </a:prstGeom>
          <a:noFill/>
          <a:ln>
            <a:solidFill>
              <a:srgbClr val="FDFD0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NZ" sz="2400" dirty="0" smtClean="0">
                <a:solidFill>
                  <a:srgbClr val="FFFF00"/>
                </a:solidFill>
                <a:latin typeface="+mj-lt"/>
              </a:rPr>
              <a:t>Property</a:t>
            </a:r>
            <a:r>
              <a:rPr lang="en-NZ" sz="24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NZ" sz="2400" dirty="0">
                <a:solidFill>
                  <a:srgbClr val="FFFF00"/>
                </a:solidFill>
                <a:latin typeface="+mj-lt"/>
              </a:rPr>
              <a:t>owners</a:t>
            </a:r>
            <a:r>
              <a:rPr lang="en-NZ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NZ" sz="2400" dirty="0">
                <a:solidFill>
                  <a:schemeClr val="tx1"/>
                </a:solidFill>
                <a:latin typeface="+mj-lt"/>
              </a:rPr>
              <a:t>need consent to discharge the </a:t>
            </a:r>
            <a:r>
              <a:rPr lang="en-NZ" sz="2400" dirty="0" err="1" smtClean="0">
                <a:solidFill>
                  <a:schemeClr val="tx1"/>
                </a:solidFill>
                <a:latin typeface="+mj-lt"/>
              </a:rPr>
              <a:t>stormwater</a:t>
            </a:r>
            <a:r>
              <a:rPr lang="en-NZ" sz="24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NZ" sz="24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NZ" sz="24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NZ" sz="2400" dirty="0" smtClean="0">
                <a:solidFill>
                  <a:srgbClr val="FFFF00"/>
                </a:solidFill>
                <a:latin typeface="+mj-lt"/>
              </a:rPr>
              <a:t>Regulators</a:t>
            </a:r>
            <a:r>
              <a:rPr lang="en-NZ" sz="2400" dirty="0" smtClean="0">
                <a:solidFill>
                  <a:schemeClr val="tx1"/>
                </a:solidFill>
                <a:latin typeface="+mj-lt"/>
              </a:rPr>
              <a:t> require adequate </a:t>
            </a:r>
            <a:r>
              <a:rPr lang="en-NZ" sz="2400" dirty="0" err="1" smtClean="0">
                <a:solidFill>
                  <a:schemeClr val="tx1"/>
                </a:solidFill>
                <a:latin typeface="+mj-lt"/>
              </a:rPr>
              <a:t>stormwater</a:t>
            </a:r>
            <a:r>
              <a:rPr lang="en-NZ" sz="2400" dirty="0" smtClean="0">
                <a:solidFill>
                  <a:schemeClr val="tx1"/>
                </a:solidFill>
                <a:latin typeface="+mj-lt"/>
              </a:rPr>
              <a:t> treatment before granting consents</a:t>
            </a:r>
            <a:r>
              <a:rPr lang="en-NZ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NZ" sz="2400" dirty="0" smtClean="0">
                <a:solidFill>
                  <a:schemeClr val="tx1"/>
                </a:solidFill>
                <a:latin typeface="+mj-lt"/>
              </a:rPr>
              <a:t>– </a:t>
            </a:r>
            <a:r>
              <a:rPr lang="en-NZ" sz="2400" i="1" dirty="0" smtClean="0">
                <a:solidFill>
                  <a:schemeClr val="tx1"/>
                </a:solidFill>
                <a:latin typeface="+mj-lt"/>
              </a:rPr>
              <a:t>new &amp; renewed.</a:t>
            </a:r>
            <a:endParaRPr lang="en-NZ" sz="2400" i="1" dirty="0" smtClean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NZ" sz="2400" dirty="0">
              <a:solidFill>
                <a:schemeClr val="tx1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NZ" sz="24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NZ" sz="2400" dirty="0">
                <a:solidFill>
                  <a:srgbClr val="FFFF00"/>
                </a:solidFill>
                <a:latin typeface="+mj-lt"/>
              </a:rPr>
              <a:t>Roofing industry </a:t>
            </a:r>
            <a:r>
              <a:rPr lang="en-NZ" sz="2400" dirty="0">
                <a:solidFill>
                  <a:schemeClr val="tx1"/>
                </a:solidFill>
                <a:latin typeface="+mj-lt"/>
              </a:rPr>
              <a:t>is under consumer pressure to mitigate its material impacts.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5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420" y="-14024"/>
            <a:ext cx="10872439" cy="874342"/>
          </a:xfrm>
        </p:spPr>
        <p:txBody>
          <a:bodyPr>
            <a:normAutofit/>
          </a:bodyPr>
          <a:lstStyle/>
          <a:p>
            <a:r>
              <a:rPr lang="en-NZ" sz="3600" dirty="0" smtClean="0"/>
              <a:t>On-site treatment devices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860318"/>
            <a:ext cx="3822177" cy="286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3881310"/>
            <a:ext cx="3822177" cy="2866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79" y="894893"/>
            <a:ext cx="3815992" cy="2797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79" y="3885948"/>
            <a:ext cx="3815992" cy="286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007170" y="1318000"/>
            <a:ext cx="4058450" cy="44347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NZ" sz="2800" b="1" dirty="0" smtClean="0">
                <a:solidFill>
                  <a:srgbClr val="FFFF00"/>
                </a:solidFill>
              </a:rPr>
              <a:t>Challenges</a:t>
            </a:r>
            <a:r>
              <a:rPr lang="en-NZ" sz="2800" dirty="0" smtClean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/>
              <a:t>Expensive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/>
              <a:t>Large footprint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>
                <a:solidFill>
                  <a:srgbClr val="FFFF00"/>
                </a:solidFill>
              </a:rPr>
              <a:t>Don’t remove much dissolved metals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/>
              <a:t>Use new materials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/>
              <a:t>Disrupt business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 dirty="0" smtClean="0"/>
              <a:t>Requires pipes and power</a:t>
            </a:r>
          </a:p>
          <a:p>
            <a:pPr marL="457200" lvl="1" indent="0">
              <a:buNone/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2125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HVL Zincalume U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1716" y="2930415"/>
            <a:ext cx="1868818" cy="4016526"/>
          </a:xfrm>
          <a:prstGeom prst="rect">
            <a:avLst/>
          </a:prstGeom>
          <a:ln>
            <a:noFill/>
          </a:ln>
          <a:effectLst>
            <a:glow rad="12700">
              <a:srgbClr val="01D3EF">
                <a:alpha val="78000"/>
              </a:srgbClr>
            </a:glow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564" y="153931"/>
            <a:ext cx="8045832" cy="1400530"/>
          </a:xfrm>
        </p:spPr>
        <p:txBody>
          <a:bodyPr>
            <a:normAutofit/>
          </a:bodyPr>
          <a:lstStyle/>
          <a:p>
            <a:r>
              <a:rPr lang="en-NZ" sz="4800" dirty="0">
                <a:solidFill>
                  <a:srgbClr val="FFFF00"/>
                </a:solidFill>
              </a:rPr>
              <a:t>The </a:t>
            </a:r>
            <a:r>
              <a:rPr lang="en-NZ" sz="4800" dirty="0" err="1">
                <a:solidFill>
                  <a:srgbClr val="FFFF00"/>
                </a:solidFill>
              </a:rPr>
              <a:t>Storminator</a:t>
            </a:r>
            <a:r>
              <a:rPr lang="en-NZ" sz="4800" dirty="0">
                <a:solidFill>
                  <a:srgbClr val="FFFF00"/>
                </a:solidFill>
              </a:rPr>
              <a:t>™</a:t>
            </a:r>
            <a:r>
              <a:rPr lang="en-NZ" sz="45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NZ" dirty="0" smtClean="0"/>
              <a:t>– </a:t>
            </a:r>
            <a:endParaRPr lang="en-NZ" sz="31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6208" y="1115097"/>
            <a:ext cx="8199601" cy="1895063"/>
          </a:xfrm>
        </p:spPr>
        <p:txBody>
          <a:bodyPr>
            <a:noAutofit/>
          </a:bodyPr>
          <a:lstStyle/>
          <a:p>
            <a:pPr lvl="1"/>
            <a:r>
              <a:rPr lang="en-NZ" sz="2000" dirty="0" smtClean="0"/>
              <a:t>Downpipe treatment system </a:t>
            </a:r>
            <a:r>
              <a:rPr lang="en-NZ" sz="2000" dirty="0"/>
              <a:t>- </a:t>
            </a:r>
            <a:r>
              <a:rPr lang="en-NZ" sz="2000" dirty="0">
                <a:solidFill>
                  <a:srgbClr val="FFFF00"/>
                </a:solidFill>
              </a:rPr>
              <a:t>instantaneous treatment</a:t>
            </a:r>
          </a:p>
          <a:p>
            <a:pPr lvl="1"/>
            <a:r>
              <a:rPr lang="en-NZ" sz="2000" dirty="0"/>
              <a:t>Uses food </a:t>
            </a:r>
            <a:r>
              <a:rPr lang="en-NZ" sz="2000" dirty="0">
                <a:solidFill>
                  <a:srgbClr val="FFFF00"/>
                </a:solidFill>
              </a:rPr>
              <a:t>waste products </a:t>
            </a:r>
            <a:r>
              <a:rPr lang="en-NZ" sz="2000" dirty="0"/>
              <a:t>as a reactive media cartridge</a:t>
            </a:r>
          </a:p>
          <a:p>
            <a:pPr lvl="1"/>
            <a:r>
              <a:rPr lang="en-NZ" sz="2000" dirty="0" smtClean="0">
                <a:solidFill>
                  <a:srgbClr val="FFFF00"/>
                </a:solidFill>
              </a:rPr>
              <a:t>Highly </a:t>
            </a:r>
            <a:r>
              <a:rPr lang="en-NZ" sz="2000" dirty="0">
                <a:solidFill>
                  <a:srgbClr val="FFFF00"/>
                </a:solidFill>
              </a:rPr>
              <a:t>efficient </a:t>
            </a:r>
            <a:r>
              <a:rPr lang="en-NZ" sz="2000" dirty="0" smtClean="0"/>
              <a:t>(&gt;80</a:t>
            </a:r>
            <a:r>
              <a:rPr lang="en-NZ" sz="2000" dirty="0"/>
              <a:t>% removal of </a:t>
            </a:r>
            <a:r>
              <a:rPr lang="en-NZ" sz="2000" dirty="0">
                <a:solidFill>
                  <a:srgbClr val="FFFF00"/>
                </a:solidFill>
              </a:rPr>
              <a:t>dissolved</a:t>
            </a:r>
            <a:r>
              <a:rPr lang="en-NZ" sz="2000" dirty="0"/>
              <a:t> metals)</a:t>
            </a:r>
          </a:p>
          <a:p>
            <a:pPr lvl="1"/>
            <a:r>
              <a:rPr lang="en-NZ" sz="2000" dirty="0" smtClean="0">
                <a:solidFill>
                  <a:srgbClr val="FFFF00"/>
                </a:solidFill>
              </a:rPr>
              <a:t>Quick </a:t>
            </a:r>
            <a:r>
              <a:rPr lang="en-NZ" sz="2000" dirty="0">
                <a:solidFill>
                  <a:srgbClr val="FFFF00"/>
                </a:solidFill>
              </a:rPr>
              <a:t>to install</a:t>
            </a:r>
            <a:r>
              <a:rPr lang="en-NZ" sz="2000" dirty="0"/>
              <a:t> &amp; </a:t>
            </a:r>
            <a:r>
              <a:rPr lang="en-NZ" sz="2000" dirty="0" err="1"/>
              <a:t>retrofittable</a:t>
            </a:r>
            <a:r>
              <a:rPr lang="en-NZ" sz="2000" dirty="0"/>
              <a:t> - no business </a:t>
            </a:r>
            <a:r>
              <a:rPr lang="en-NZ" sz="2000" dirty="0" smtClean="0"/>
              <a:t>disruption</a:t>
            </a:r>
            <a:endParaRPr lang="en-NZ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6703968" y="2527145"/>
            <a:ext cx="4149669" cy="4141283"/>
            <a:chOff x="4187397" y="1710042"/>
            <a:chExt cx="3943350" cy="4112775"/>
          </a:xfrm>
        </p:grpSpPr>
        <p:sp>
          <p:nvSpPr>
            <p:cNvPr id="6" name="Rectangle 5"/>
            <p:cNvSpPr/>
            <p:nvPr/>
          </p:nvSpPr>
          <p:spPr>
            <a:xfrm>
              <a:off x="4426202" y="2222011"/>
              <a:ext cx="3465740" cy="2816679"/>
            </a:xfrm>
            <a:prstGeom prst="rect">
              <a:avLst/>
            </a:prstGeom>
            <a:pattFill prst="horzBrick">
              <a:fgClr>
                <a:schemeClr val="bg2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4187397" y="1710042"/>
              <a:ext cx="3943350" cy="511969"/>
            </a:xfrm>
            <a:prstGeom prst="triangle">
              <a:avLst/>
            </a:prstGeom>
            <a:solidFill>
              <a:schemeClr val="bg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832596" y="2222010"/>
              <a:ext cx="1920370" cy="3600807"/>
              <a:chOff x="4746466" y="1926770"/>
              <a:chExt cx="2560495" cy="480107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6989988" y="1926770"/>
                <a:ext cx="129271" cy="3755571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350">
                  <a:solidFill>
                    <a:prstClr val="white"/>
                  </a:solidFill>
                  <a:latin typeface="Century Gothic" panose="020B050202020202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7244628" y="3443415"/>
                <a:ext cx="62333" cy="193323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350">
                  <a:solidFill>
                    <a:prstClr val="white"/>
                  </a:solidFill>
                  <a:latin typeface="Century Gothic" panose="020B050202020202020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46466" y="3955138"/>
                <a:ext cx="2172370" cy="909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dirty="0" err="1">
                    <a:solidFill>
                      <a:srgbClr val="FFFF00"/>
                    </a:solidFill>
                    <a:latin typeface="Century Gothic" panose="020B0502020202020204"/>
                  </a:rPr>
                  <a:t>Storminator</a:t>
                </a:r>
                <a:r>
                  <a:rPr lang="en-NZ" dirty="0">
                    <a:solidFill>
                      <a:srgbClr val="FFFF00"/>
                    </a:solidFill>
                    <a:latin typeface="Century Gothic" panose="020B0502020202020204"/>
                  </a:rPr>
                  <a:t> unit</a:t>
                </a:r>
              </a:p>
            </p:txBody>
          </p:sp>
          <p:sp>
            <p:nvSpPr>
              <p:cNvPr id="21" name="Bent Arrow 20"/>
              <p:cNvSpPr/>
              <p:nvPr/>
            </p:nvSpPr>
            <p:spPr>
              <a:xfrm rot="10800000">
                <a:off x="6653114" y="5758611"/>
                <a:ext cx="461963" cy="559252"/>
              </a:xfrm>
              <a:prstGeom prst="bentArrow">
                <a:avLst>
                  <a:gd name="adj1" fmla="val 25000"/>
                  <a:gd name="adj2" fmla="val 22896"/>
                  <a:gd name="adj3" fmla="val 25000"/>
                  <a:gd name="adj4" fmla="val 4375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350">
                  <a:solidFill>
                    <a:prstClr val="white"/>
                  </a:solidFill>
                  <a:latin typeface="Century Gothic" panose="020B0502020202020204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185972" y="5720588"/>
                <a:ext cx="1613806" cy="1007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NZ" sz="1350" dirty="0">
                    <a:solidFill>
                      <a:srgbClr val="FFFF00"/>
                    </a:solidFill>
                    <a:latin typeface="Century Gothic" panose="020B0502020202020204"/>
                  </a:rPr>
                  <a:t>Clean water to waterway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058820" y="1802507"/>
              <a:ext cx="1920880" cy="357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NZ" sz="1600" dirty="0">
                  <a:solidFill>
                    <a:srgbClr val="FFFF00"/>
                  </a:solidFill>
                  <a:latin typeface="Century Gothic" panose="020B0502020202020204"/>
                </a:rPr>
                <a:t>Roof </a:t>
              </a:r>
              <a:r>
                <a:rPr lang="en-NZ" sz="1600" dirty="0" err="1">
                  <a:solidFill>
                    <a:srgbClr val="FFFF00"/>
                  </a:solidFill>
                  <a:latin typeface="Century Gothic" panose="020B0502020202020204"/>
                </a:rPr>
                <a:t>stormwater</a:t>
              </a:r>
              <a:endParaRPr lang="en-NZ" sz="1600" dirty="0">
                <a:solidFill>
                  <a:srgbClr val="FFFF00"/>
                </a:solidFill>
                <a:latin typeface="Century Gothic" panose="020B0502020202020204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568416" y="2311819"/>
              <a:ext cx="5234" cy="1089047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97406" y="2110536"/>
              <a:ext cx="271010" cy="929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474758" y="3540102"/>
              <a:ext cx="197783" cy="11947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6474758" y="3464526"/>
              <a:ext cx="197783" cy="755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6477233" y="4733839"/>
              <a:ext cx="197783" cy="75576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12191" y="3340958"/>
              <a:ext cx="140777" cy="5990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14922" y="4813168"/>
              <a:ext cx="140777" cy="5990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87397" y="2232828"/>
              <a:ext cx="3943350" cy="789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35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3901" y="8457"/>
            <a:ext cx="6752225" cy="706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NZ" sz="6000" dirty="0" smtClean="0"/>
              <a:t>Our Solution - </a:t>
            </a:r>
            <a:endParaRPr lang="en-NZ" sz="6000" b="1" dirty="0">
              <a:solidFill>
                <a:schemeClr val="accent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323" y="-1191"/>
            <a:ext cx="1357827" cy="194725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t="22688"/>
          <a:stretch/>
        </p:blipFill>
        <p:spPr>
          <a:xfrm>
            <a:off x="182863" y="3268394"/>
            <a:ext cx="3550753" cy="220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Notched Right Arrow 23"/>
          <p:cNvSpPr/>
          <p:nvPr/>
        </p:nvSpPr>
        <p:spPr>
          <a:xfrm>
            <a:off x="3674054" y="4127574"/>
            <a:ext cx="978408" cy="484632"/>
          </a:xfrm>
          <a:prstGeom prst="notchedRightArrow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Notched Right Arrow 32"/>
          <p:cNvSpPr/>
          <p:nvPr/>
        </p:nvSpPr>
        <p:spPr>
          <a:xfrm>
            <a:off x="6245252" y="4130057"/>
            <a:ext cx="2758228" cy="484632"/>
          </a:xfrm>
          <a:prstGeom prst="notchedRightArrow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3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8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35" y="271066"/>
            <a:ext cx="10327720" cy="1400530"/>
          </a:xfrm>
        </p:spPr>
        <p:txBody>
          <a:bodyPr/>
          <a:lstStyle/>
          <a:p>
            <a:r>
              <a:rPr lang="en-NZ" dirty="0" smtClean="0"/>
              <a:t>Unique Features of Our Solution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646" y="1111668"/>
            <a:ext cx="5686553" cy="4135837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b="1" dirty="0" smtClean="0">
                <a:solidFill>
                  <a:srgbClr val="FDFD03"/>
                </a:solidFill>
              </a:rPr>
              <a:t>Product Features</a:t>
            </a:r>
            <a:r>
              <a:rPr lang="en-NZ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 smtClean="0"/>
              <a:t>Removes &gt;&gt; 80% dissolved metals 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 err="1" smtClean="0"/>
              <a:t>Retrofittable</a:t>
            </a:r>
            <a:r>
              <a:rPr lang="en-NZ" dirty="0" smtClean="0"/>
              <a:t>, small </a:t>
            </a:r>
            <a:r>
              <a:rPr lang="en-NZ" dirty="0"/>
              <a:t>footprint </a:t>
            </a:r>
            <a:endParaRPr lang="en-NZ" dirty="0" smtClean="0"/>
          </a:p>
          <a:p>
            <a:pPr marL="457200" indent="-457200">
              <a:buFont typeface="+mj-lt"/>
              <a:buAutoNum type="arabicPeriod"/>
            </a:pPr>
            <a:r>
              <a:rPr lang="en-NZ" dirty="0" smtClean="0"/>
              <a:t>Uses food waste</a:t>
            </a:r>
            <a:r>
              <a:rPr lang="en-NZ" i="1" dirty="0" smtClean="0"/>
              <a:t>, </a:t>
            </a:r>
            <a:r>
              <a:rPr lang="en-NZ" dirty="0" smtClean="0"/>
              <a:t>i.e. shells</a:t>
            </a:r>
          </a:p>
          <a:p>
            <a:pPr marL="457200" indent="-457200">
              <a:buFont typeface="+mj-lt"/>
              <a:buAutoNum type="arabicPeriod"/>
            </a:pPr>
            <a:endParaRPr lang="en-NZ" dirty="0"/>
          </a:p>
          <a:p>
            <a:pPr marL="0" indent="0">
              <a:buNone/>
            </a:pPr>
            <a:r>
              <a:rPr lang="en-NZ" b="1" dirty="0" smtClean="0">
                <a:solidFill>
                  <a:srgbClr val="FDFD03"/>
                </a:solidFill>
              </a:rPr>
              <a:t>Business </a:t>
            </a:r>
            <a:r>
              <a:rPr lang="en-NZ" b="1" dirty="0">
                <a:solidFill>
                  <a:srgbClr val="FDFD03"/>
                </a:solidFill>
              </a:rPr>
              <a:t>Features</a:t>
            </a:r>
            <a:r>
              <a:rPr lang="en-NZ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/>
              <a:t>Low cost; &lt; </a:t>
            </a:r>
            <a:r>
              <a:rPr lang="en-NZ" dirty="0" smtClean="0"/>
              <a:t>¼ </a:t>
            </a:r>
            <a:r>
              <a:rPr lang="en-NZ" dirty="0"/>
              <a:t>other solutions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 smtClean="0"/>
              <a:t>Replacement cartridges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NZ" dirty="0" smtClean="0"/>
              <a:t>Certification can reduce monitoring requirements for consent compliance</a:t>
            </a:r>
          </a:p>
          <a:p>
            <a:pPr marL="457200" indent="-457200">
              <a:buFont typeface="+mj-lt"/>
              <a:buAutoNum type="arabicPeriod"/>
            </a:pPr>
            <a:endParaRPr lang="en-NZ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589020" y="5509260"/>
            <a:ext cx="5206735" cy="1256127"/>
            <a:chOff x="2584704" y="4823944"/>
            <a:chExt cx="6341254" cy="18112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7663" t="-1" r="17663" b="1854"/>
            <a:stretch/>
          </p:blipFill>
          <p:spPr>
            <a:xfrm>
              <a:off x="2584704" y="4827464"/>
              <a:ext cx="2057512" cy="1807690"/>
            </a:xfrm>
            <a:prstGeom prst="rect">
              <a:avLst/>
            </a:prstGeom>
            <a:ln w="25400">
              <a:solidFill>
                <a:srgbClr val="FDFD03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9684" r="20695" b="3781"/>
            <a:stretch/>
          </p:blipFill>
          <p:spPr>
            <a:xfrm>
              <a:off x="4837750" y="4823944"/>
              <a:ext cx="1938528" cy="1811210"/>
            </a:xfrm>
            <a:prstGeom prst="rect">
              <a:avLst/>
            </a:prstGeom>
            <a:ln w="25400">
              <a:solidFill>
                <a:srgbClr val="FDFD03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19347" r="19347" b="1855"/>
            <a:stretch/>
          </p:blipFill>
          <p:spPr>
            <a:xfrm>
              <a:off x="6971811" y="4823944"/>
              <a:ext cx="1954147" cy="1811210"/>
            </a:xfrm>
            <a:prstGeom prst="rect">
              <a:avLst/>
            </a:prstGeom>
            <a:ln w="25400">
              <a:solidFill>
                <a:srgbClr val="FDFD03"/>
              </a:solidFill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6397534" y="1167666"/>
            <a:ext cx="5556091" cy="4057477"/>
            <a:chOff x="6397534" y="1167666"/>
            <a:chExt cx="5556091" cy="4057477"/>
          </a:xfrm>
        </p:grpSpPr>
        <p:grpSp>
          <p:nvGrpSpPr>
            <p:cNvPr id="15" name="Group 14"/>
            <p:cNvGrpSpPr/>
            <p:nvPr/>
          </p:nvGrpSpPr>
          <p:grpSpPr>
            <a:xfrm>
              <a:off x="6410961" y="1167666"/>
              <a:ext cx="5542664" cy="4057477"/>
              <a:chOff x="6376671" y="1167666"/>
              <a:chExt cx="5542664" cy="40574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6671" y="1167666"/>
                <a:ext cx="5542664" cy="4057477"/>
              </a:xfrm>
              <a:prstGeom prst="rect">
                <a:avLst/>
              </a:prstGeom>
              <a:ln w="50800">
                <a:solidFill>
                  <a:srgbClr val="FDFD03"/>
                </a:solidFill>
              </a:ln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9475470" y="1588770"/>
                <a:ext cx="2114550" cy="982980"/>
              </a:xfrm>
              <a:prstGeom prst="roundRect">
                <a:avLst/>
              </a:prstGeom>
              <a:noFill/>
              <a:ln w="38100"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7" name="Rounded Rectangle 6"/>
            <p:cNvSpPr/>
            <p:nvPr/>
          </p:nvSpPr>
          <p:spPr>
            <a:xfrm>
              <a:off x="9644912" y="2700024"/>
              <a:ext cx="1939085" cy="6032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 smtClean="0">
                  <a:solidFill>
                    <a:srgbClr val="002060"/>
                  </a:solidFill>
                </a:rPr>
                <a:t>100% waste shells media</a:t>
              </a:r>
              <a:endParaRPr lang="en-NZ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324329" y="3821053"/>
              <a:ext cx="1939085" cy="60324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b="1" dirty="0" smtClean="0">
                  <a:solidFill>
                    <a:srgbClr val="002060"/>
                  </a:solidFill>
                </a:rPr>
                <a:t>50% waste shells media</a:t>
              </a:r>
              <a:endParaRPr lang="en-NZ" b="1" dirty="0">
                <a:solidFill>
                  <a:srgbClr val="002060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6179859" y="1714731"/>
              <a:ext cx="917316" cy="481965"/>
            </a:xfrm>
            <a:prstGeom prst="roundRect">
              <a:avLst/>
            </a:prstGeom>
            <a:noFill/>
            <a:ln w="38100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6892927" y="1791794"/>
              <a:ext cx="2616834" cy="59867"/>
            </a:xfrm>
            <a:prstGeom prst="straightConnector1">
              <a:avLst/>
            </a:prstGeom>
            <a:ln w="28575">
              <a:solidFill>
                <a:srgbClr val="000066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56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4396" y="46451"/>
            <a:ext cx="11967603" cy="874712"/>
          </a:xfrm>
        </p:spPr>
        <p:txBody>
          <a:bodyPr>
            <a:normAutofit/>
          </a:bodyPr>
          <a:lstStyle/>
          <a:p>
            <a:r>
              <a:rPr lang="en-NZ" dirty="0" smtClean="0">
                <a:solidFill>
                  <a:srgbClr val="FFFF00"/>
                </a:solidFill>
              </a:rPr>
              <a:t>The </a:t>
            </a:r>
            <a:r>
              <a:rPr lang="en-NZ" dirty="0" err="1">
                <a:solidFill>
                  <a:srgbClr val="FFFF00"/>
                </a:solidFill>
              </a:rPr>
              <a:t>Storminator</a:t>
            </a:r>
            <a:r>
              <a:rPr lang="en-NZ" dirty="0" smtClean="0">
                <a:solidFill>
                  <a:srgbClr val="FFFF00"/>
                </a:solidFill>
              </a:rPr>
              <a:t>™ - </a:t>
            </a:r>
            <a:r>
              <a:rPr lang="en-NZ" sz="3100" dirty="0" smtClean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7 </a:t>
            </a:r>
            <a:r>
              <a:rPr lang="en-NZ" sz="31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Systems Installed &amp; </a:t>
            </a:r>
            <a:r>
              <a:rPr lang="en-NZ" sz="3100" dirty="0" smtClean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Operated</a:t>
            </a:r>
            <a:endParaRPr lang="en-US" sz="3100" dirty="0">
              <a:solidFill>
                <a:srgbClr val="FFFF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397" y="763158"/>
            <a:ext cx="2986138" cy="5472276"/>
            <a:chOff x="224397" y="763158"/>
            <a:chExt cx="2986138" cy="5472276"/>
          </a:xfrm>
        </p:grpSpPr>
        <p:grpSp>
          <p:nvGrpSpPr>
            <p:cNvPr id="4" name="Group 3"/>
            <p:cNvGrpSpPr/>
            <p:nvPr/>
          </p:nvGrpSpPr>
          <p:grpSpPr>
            <a:xfrm>
              <a:off x="224397" y="763158"/>
              <a:ext cx="2986138" cy="4878136"/>
              <a:chOff x="547050" y="723506"/>
              <a:chExt cx="2986138" cy="59940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050" y="1716674"/>
                <a:ext cx="1571682" cy="50009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47050" y="723506"/>
                <a:ext cx="2986138" cy="813098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b="1" dirty="0" smtClean="0">
                    <a:latin typeface="Century Gothic" panose="020B0502020202020204"/>
                  </a:rPr>
                  <a:t>Hagley College </a:t>
                </a:r>
                <a:r>
                  <a:rPr lang="en-NZ" sz="1600" dirty="0" smtClean="0">
                    <a:latin typeface="Century Gothic" panose="020B0502020202020204"/>
                  </a:rPr>
                  <a:t>Roofs:</a:t>
                </a:r>
              </a:p>
              <a:p>
                <a:pPr algn="ctr"/>
                <a:r>
                  <a:rPr lang="en-NZ" sz="500" dirty="0" smtClean="0">
                    <a:latin typeface="Century Gothic" panose="020B0502020202020204"/>
                  </a:rPr>
                  <a:t> </a:t>
                </a:r>
              </a:p>
              <a:p>
                <a:pPr algn="ctr"/>
                <a:r>
                  <a:rPr lang="en-NZ" sz="1600" dirty="0" err="1" smtClean="0">
                    <a:latin typeface="Century Gothic" panose="020B0502020202020204"/>
                  </a:rPr>
                  <a:t>Colorsteel</a:t>
                </a:r>
                <a:r>
                  <a:rPr lang="en-NZ" sz="1600" dirty="0" smtClean="0">
                    <a:latin typeface="Century Gothic" panose="020B0502020202020204"/>
                  </a:rPr>
                  <a:t>  &amp; </a:t>
                </a:r>
                <a:r>
                  <a:rPr lang="en-NZ" sz="1600" dirty="0" err="1" smtClean="0">
                    <a:latin typeface="Century Gothic" panose="020B0502020202020204"/>
                  </a:rPr>
                  <a:t>Zincalume</a:t>
                </a:r>
                <a:endParaRPr lang="en-US" sz="1600" dirty="0">
                  <a:latin typeface="Century Gothic" panose="020B0502020202020204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3244" y="1705781"/>
                <a:ext cx="1043364" cy="501125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5" name="Rounded Rectangle 4"/>
            <p:cNvSpPr/>
            <p:nvPr/>
          </p:nvSpPr>
          <p:spPr>
            <a:xfrm>
              <a:off x="325345" y="5750413"/>
              <a:ext cx="2748376" cy="485021"/>
            </a:xfrm>
            <a:prstGeom prst="roundRect">
              <a:avLst/>
            </a:prstGeom>
            <a:solidFill>
              <a:srgbClr val="B30D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>
                  <a:latin typeface="Century Gothic" panose="020B0502020202020204" pitchFamily="34" charset="0"/>
                </a:rPr>
                <a:t>2 units: 150 mm ø X 1.5 m cartridge</a:t>
              </a:r>
              <a:endParaRPr lang="en-NZ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66591" y="749785"/>
            <a:ext cx="3276939" cy="5512503"/>
            <a:chOff x="3566591" y="749785"/>
            <a:chExt cx="3276939" cy="5512503"/>
          </a:xfrm>
        </p:grpSpPr>
        <p:grpSp>
          <p:nvGrpSpPr>
            <p:cNvPr id="15" name="Group 14"/>
            <p:cNvGrpSpPr/>
            <p:nvPr/>
          </p:nvGrpSpPr>
          <p:grpSpPr>
            <a:xfrm>
              <a:off x="3566591" y="749785"/>
              <a:ext cx="3276939" cy="4938319"/>
              <a:chOff x="4266274" y="742885"/>
              <a:chExt cx="3276939" cy="577367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0435" y="1726718"/>
                <a:ext cx="1571682" cy="477304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266274" y="742885"/>
                <a:ext cx="2986138" cy="773656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NZ" sz="1600" b="1" dirty="0" smtClean="0">
                    <a:latin typeface="Century Gothic" panose="020B0502020202020204"/>
                  </a:rPr>
                  <a:t>UC </a:t>
                </a:r>
                <a:r>
                  <a:rPr lang="en-NZ" sz="1600" dirty="0" smtClean="0">
                    <a:latin typeface="Century Gothic" panose="020B0502020202020204"/>
                  </a:rPr>
                  <a:t>Roofs:</a:t>
                </a:r>
              </a:p>
              <a:p>
                <a:pPr algn="ctr"/>
                <a:r>
                  <a:rPr lang="en-NZ" sz="500" dirty="0" smtClean="0">
                    <a:latin typeface="Century Gothic" panose="020B0502020202020204"/>
                  </a:rPr>
                  <a:t> </a:t>
                </a:r>
              </a:p>
              <a:p>
                <a:pPr algn="ctr"/>
                <a:r>
                  <a:rPr lang="en-NZ" sz="1600" dirty="0" err="1" smtClean="0">
                    <a:latin typeface="Century Gothic" panose="020B0502020202020204"/>
                  </a:rPr>
                  <a:t>Zincalume</a:t>
                </a:r>
                <a:r>
                  <a:rPr lang="en-NZ" sz="1600" dirty="0" smtClean="0">
                    <a:latin typeface="Century Gothic" panose="020B0502020202020204"/>
                  </a:rPr>
                  <a:t> &amp; Copper</a:t>
                </a:r>
                <a:endParaRPr lang="en-US" sz="1600" dirty="0">
                  <a:latin typeface="Century Gothic" panose="020B0502020202020204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0144" y="1743002"/>
                <a:ext cx="1493069" cy="477356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8" name="Rounded Rectangle 27"/>
            <p:cNvSpPr/>
            <p:nvPr/>
          </p:nvSpPr>
          <p:spPr>
            <a:xfrm>
              <a:off x="3685472" y="5777267"/>
              <a:ext cx="2748376" cy="485021"/>
            </a:xfrm>
            <a:prstGeom prst="roundRect">
              <a:avLst/>
            </a:prstGeom>
            <a:solidFill>
              <a:srgbClr val="B30D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>
                  <a:latin typeface="Century Gothic" panose="020B0502020202020204" pitchFamily="34" charset="0"/>
                </a:rPr>
                <a:t> 4 units: 100 mm ø X 1.0 m cartridge</a:t>
              </a:r>
              <a:endParaRPr lang="en-NZ" sz="16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021557" y="763158"/>
            <a:ext cx="4965851" cy="5865845"/>
            <a:chOff x="7021557" y="763158"/>
            <a:chExt cx="4965851" cy="5865845"/>
          </a:xfrm>
        </p:grpSpPr>
        <p:grpSp>
          <p:nvGrpSpPr>
            <p:cNvPr id="20" name="Group 19"/>
            <p:cNvGrpSpPr/>
            <p:nvPr/>
          </p:nvGrpSpPr>
          <p:grpSpPr>
            <a:xfrm>
              <a:off x="7021557" y="763158"/>
              <a:ext cx="4965851" cy="5865845"/>
              <a:chOff x="4222436" y="1209715"/>
              <a:chExt cx="4987721" cy="685810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001" r="34381"/>
              <a:stretch/>
            </p:blipFill>
            <p:spPr>
              <a:xfrm>
                <a:off x="4335707" y="1751423"/>
                <a:ext cx="1640668" cy="631639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222436" y="1209715"/>
                <a:ext cx="4479580" cy="395823"/>
              </a:xfrm>
              <a:prstGeom prst="rect">
                <a:avLst/>
              </a:prstGeom>
              <a:solidFill>
                <a:schemeClr val="accent5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NZ" sz="1600" dirty="0" smtClean="0">
                    <a:latin typeface="Century Gothic" panose="020B0502020202020204"/>
                  </a:rPr>
                  <a:t>Tower </a:t>
                </a:r>
                <a:r>
                  <a:rPr lang="en-NZ" sz="1600" dirty="0">
                    <a:latin typeface="Century Gothic" panose="020B0502020202020204"/>
                  </a:rPr>
                  <a:t>junction (</a:t>
                </a:r>
                <a:r>
                  <a:rPr lang="en-NZ" sz="1600" dirty="0" err="1">
                    <a:latin typeface="Century Gothic" panose="020B0502020202020204"/>
                  </a:rPr>
                  <a:t>Ngāi</a:t>
                </a:r>
                <a:r>
                  <a:rPr lang="en-NZ" sz="1600" dirty="0">
                    <a:latin typeface="Century Gothic" panose="020B0502020202020204"/>
                  </a:rPr>
                  <a:t> </a:t>
                </a:r>
                <a:r>
                  <a:rPr lang="en-NZ" sz="1600" dirty="0" err="1" smtClean="0">
                    <a:latin typeface="Century Gothic" panose="020B0502020202020204"/>
                  </a:rPr>
                  <a:t>Tahu</a:t>
                </a:r>
                <a:r>
                  <a:rPr lang="en-NZ" sz="1600" dirty="0" smtClean="0">
                    <a:latin typeface="Century Gothic" panose="020B0502020202020204"/>
                  </a:rPr>
                  <a:t>) Roof:</a:t>
                </a:r>
                <a:r>
                  <a:rPr lang="en-NZ" sz="1600" dirty="0">
                    <a:latin typeface="Century Gothic" panose="020B0502020202020204"/>
                  </a:rPr>
                  <a:t> </a:t>
                </a:r>
                <a:r>
                  <a:rPr lang="en-NZ" sz="1600" dirty="0" err="1" smtClean="0">
                    <a:latin typeface="Century Gothic" panose="020B0502020202020204"/>
                  </a:rPr>
                  <a:t>Zincalume</a:t>
                </a:r>
                <a:endParaRPr lang="en-US" sz="1600" dirty="0">
                  <a:latin typeface="Century Gothic" panose="020B0502020202020204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7" r="11365" b="20627"/>
              <a:stretch/>
            </p:blipFill>
            <p:spPr>
              <a:xfrm>
                <a:off x="6216681" y="1751423"/>
                <a:ext cx="2993476" cy="464043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29" name="Rounded Rectangle 28"/>
            <p:cNvSpPr/>
            <p:nvPr/>
          </p:nvSpPr>
          <p:spPr>
            <a:xfrm>
              <a:off x="9007057" y="5417198"/>
              <a:ext cx="2980351" cy="926647"/>
            </a:xfrm>
            <a:prstGeom prst="roundRect">
              <a:avLst/>
            </a:prstGeom>
            <a:solidFill>
              <a:srgbClr val="B30D6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600" dirty="0" smtClean="0">
                  <a:latin typeface="Century Gothic" panose="020B0502020202020204" pitchFamily="34" charset="0"/>
                </a:rPr>
                <a:t>1 unit: 225 mm ø X 1.5 m cartridge </a:t>
              </a:r>
            </a:p>
            <a:p>
              <a:pPr algn="ctr"/>
              <a:r>
                <a:rPr lang="en-NZ" sz="1600" dirty="0" smtClean="0">
                  <a:latin typeface="Century Gothic" panose="020B0502020202020204" pitchFamily="34" charset="0"/>
                </a:rPr>
                <a:t>(“</a:t>
              </a:r>
              <a:r>
                <a:rPr lang="en-NZ" sz="1600" b="1" dirty="0" smtClean="0">
                  <a:latin typeface="Century Gothic" panose="020B0502020202020204" pitchFamily="34" charset="0"/>
                </a:rPr>
                <a:t>Super-</a:t>
              </a:r>
              <a:r>
                <a:rPr lang="en-NZ" sz="1600" b="1" dirty="0" err="1" smtClean="0">
                  <a:latin typeface="Century Gothic" panose="020B0502020202020204" pitchFamily="34" charset="0"/>
                </a:rPr>
                <a:t>Storminator</a:t>
              </a:r>
              <a:r>
                <a:rPr lang="en-NZ" sz="1600" b="1" dirty="0" smtClean="0">
                  <a:latin typeface="Century Gothic" panose="020B0502020202020204" pitchFamily="34" charset="0"/>
                </a:rPr>
                <a:t>™</a:t>
              </a:r>
              <a:r>
                <a:rPr lang="en-NZ" sz="1600" dirty="0" smtClean="0">
                  <a:latin typeface="Century Gothic" panose="020B0502020202020204" pitchFamily="34" charset="0"/>
                </a:rPr>
                <a:t>”)</a:t>
              </a:r>
              <a:endParaRPr lang="en-NZ" sz="16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8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08" y="262075"/>
            <a:ext cx="9407173" cy="1400530"/>
          </a:xfrm>
        </p:spPr>
        <p:txBody>
          <a:bodyPr/>
          <a:lstStyle/>
          <a:p>
            <a:r>
              <a:rPr lang="en-NZ" dirty="0" smtClean="0"/>
              <a:t>Current Development</a:t>
            </a:r>
            <a:endParaRPr lang="en-NZ" dirty="0"/>
          </a:p>
        </p:txBody>
      </p:sp>
      <p:grpSp>
        <p:nvGrpSpPr>
          <p:cNvPr id="4" name="Group 3"/>
          <p:cNvGrpSpPr/>
          <p:nvPr/>
        </p:nvGrpSpPr>
        <p:grpSpPr>
          <a:xfrm>
            <a:off x="402426" y="1318683"/>
            <a:ext cx="4120207" cy="3395604"/>
            <a:chOff x="876621" y="4810282"/>
            <a:chExt cx="4120207" cy="3395604"/>
          </a:xfrm>
        </p:grpSpPr>
        <p:sp>
          <p:nvSpPr>
            <p:cNvPr id="5" name="Rounded Rectangle 4"/>
            <p:cNvSpPr/>
            <p:nvPr/>
          </p:nvSpPr>
          <p:spPr>
            <a:xfrm>
              <a:off x="1352548" y="5973590"/>
              <a:ext cx="3000375" cy="6096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>
                  <a:solidFill>
                    <a:srgbClr val="0000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Regional Councils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352549" y="5259561"/>
              <a:ext cx="3000375" cy="6096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>
                  <a:solidFill>
                    <a:srgbClr val="0000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City/District Councils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52545" y="7369352"/>
              <a:ext cx="3000375" cy="836534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>
                  <a:solidFill>
                    <a:srgbClr val="0000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Ministry for the </a:t>
              </a:r>
              <a:r>
                <a:rPr lang="en-NZ" dirty="0" smtClean="0">
                  <a:solidFill>
                    <a:srgbClr val="0000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Environment &amp; Ministry for Awesome</a:t>
              </a:r>
              <a:endParaRPr lang="en-NZ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52545" y="6670091"/>
              <a:ext cx="3000375" cy="609600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>
                  <a:solidFill>
                    <a:srgbClr val="00009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Business owners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9613" y="5334115"/>
              <a:ext cx="365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3600" b="1" dirty="0">
                  <a:solidFill>
                    <a:prstClr val="white"/>
                  </a:solidFill>
                  <a:latin typeface="Century Gothic" panose="020B0502020202020204"/>
                  <a:sym typeface="Wingdings" panose="05000000000000000000" pitchFamily="2" charset="2"/>
                </a:rPr>
                <a:t></a:t>
              </a:r>
              <a:endParaRPr lang="en-NZ" sz="3600" b="1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621" y="6075066"/>
              <a:ext cx="3658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sz="3600" b="1" dirty="0" smtClean="0">
                  <a:solidFill>
                    <a:prstClr val="white"/>
                  </a:solidFill>
                  <a:latin typeface="Century Gothic" panose="020B0502020202020204"/>
                  <a:sym typeface="Wingdings" panose="05000000000000000000" pitchFamily="2" charset="2"/>
                </a:rPr>
                <a:t></a:t>
              </a:r>
              <a:endParaRPr lang="en-NZ" sz="3600" b="1" dirty="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89613" y="4810282"/>
              <a:ext cx="41072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NZ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We’re already </a:t>
              </a:r>
              <a:r>
                <a:rPr lang="en-NZ" b="1" dirty="0" smtClean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supported by….</a:t>
              </a:r>
              <a:endParaRPr lang="en-NZ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858709"/>
              </p:ext>
            </p:extLst>
          </p:nvPr>
        </p:nvGraphicFramePr>
        <p:xfrm>
          <a:off x="6206524" y="1218775"/>
          <a:ext cx="4902229" cy="3495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1480">
                  <a:extLst>
                    <a:ext uri="{9D8B030D-6E8A-4147-A177-3AD203B41FA5}">
                      <a16:colId xmlns:a16="http://schemas.microsoft.com/office/drawing/2014/main" val="2467980866"/>
                    </a:ext>
                  </a:extLst>
                </a:gridCol>
                <a:gridCol w="1950749">
                  <a:extLst>
                    <a:ext uri="{9D8B030D-6E8A-4147-A177-3AD203B41FA5}">
                      <a16:colId xmlns:a16="http://schemas.microsoft.com/office/drawing/2014/main" val="3773513244"/>
                    </a:ext>
                  </a:extLst>
                </a:gridCol>
              </a:tblGrid>
              <a:tr h="342657">
                <a:tc>
                  <a:txBody>
                    <a:bodyPr/>
                    <a:lstStyle/>
                    <a:p>
                      <a:pPr algn="ctr"/>
                      <a:r>
                        <a:rPr lang="en-NZ" b="1" dirty="0" smtClean="0">
                          <a:solidFill>
                            <a:srgbClr val="000000"/>
                          </a:solidFill>
                        </a:rPr>
                        <a:t>Units</a:t>
                      </a:r>
                      <a:endParaRPr lang="en-NZ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b="1" dirty="0" smtClean="0">
                          <a:solidFill>
                            <a:srgbClr val="000000"/>
                          </a:solidFill>
                        </a:rPr>
                        <a:t>#</a:t>
                      </a:r>
                      <a:endParaRPr lang="en-NZ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843313"/>
                  </a:ext>
                </a:extLst>
              </a:tr>
              <a:tr h="342657">
                <a:tc>
                  <a:txBody>
                    <a:bodyPr/>
                    <a:lstStyle/>
                    <a:p>
                      <a:r>
                        <a:rPr lang="en-NZ" dirty="0" smtClean="0"/>
                        <a:t>Operational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7+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57529"/>
                  </a:ext>
                </a:extLst>
              </a:tr>
              <a:tr h="342657">
                <a:tc>
                  <a:txBody>
                    <a:bodyPr/>
                    <a:lstStyle/>
                    <a:p>
                      <a:r>
                        <a:rPr lang="en-NZ" dirty="0" smtClean="0"/>
                        <a:t>Further orders confirmed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 smtClean="0"/>
                        <a:t>4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969173"/>
                  </a:ext>
                </a:extLst>
              </a:tr>
              <a:tr h="59965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smtClean="0">
                          <a:solidFill>
                            <a:srgbClr val="000000"/>
                          </a:solidFill>
                        </a:rPr>
                        <a:t>Additional</a:t>
                      </a:r>
                      <a:r>
                        <a:rPr lang="en-NZ" baseline="0" dirty="0" smtClean="0">
                          <a:solidFill>
                            <a:srgbClr val="000000"/>
                          </a:solidFill>
                        </a:rPr>
                        <a:t> orders:</a:t>
                      </a:r>
                      <a:endParaRPr lang="en-NZ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NZ" dirty="0" smtClean="0"/>
                        <a:t>2 more councils</a:t>
                      </a:r>
                      <a:r>
                        <a:rPr lang="en-NZ" baseline="0" dirty="0" smtClean="0"/>
                        <a:t> </a:t>
                      </a:r>
                      <a:r>
                        <a:rPr lang="en-NZ" sz="1600" baseline="0" dirty="0" smtClean="0"/>
                        <a:t>(Tauranga, </a:t>
                      </a:r>
                      <a:r>
                        <a:rPr lang="en-NZ" sz="1600" baseline="0" dirty="0" err="1" smtClean="0"/>
                        <a:t>Timaru</a:t>
                      </a:r>
                      <a:r>
                        <a:rPr lang="en-NZ" sz="1600" baseline="0" dirty="0" smtClean="0"/>
                        <a:t>)</a:t>
                      </a:r>
                      <a:endParaRPr lang="en-NZ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N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888340"/>
                  </a:ext>
                </a:extLst>
              </a:tr>
              <a:tr h="1284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3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NZ" sz="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643562"/>
                  </a:ext>
                </a:extLst>
              </a:tr>
              <a:tr h="3426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b="1" dirty="0" smtClean="0">
                          <a:solidFill>
                            <a:srgbClr val="000000"/>
                          </a:solidFill>
                        </a:rPr>
                        <a:t>R&amp;D</a:t>
                      </a:r>
                      <a:r>
                        <a:rPr lang="en-NZ" b="1" baseline="0" dirty="0" smtClean="0">
                          <a:solidFill>
                            <a:srgbClr val="000000"/>
                          </a:solidFill>
                        </a:rPr>
                        <a:t> Funding</a:t>
                      </a:r>
                      <a:endParaRPr lang="en-NZ" b="1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N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165821"/>
                  </a:ext>
                </a:extLst>
              </a:tr>
              <a:tr h="3426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err="1" smtClean="0">
                          <a:solidFill>
                            <a:srgbClr val="000000"/>
                          </a:solidFill>
                        </a:rPr>
                        <a:t>ECan</a:t>
                      </a:r>
                      <a:endParaRPr lang="en-NZ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553622"/>
                  </a:ext>
                </a:extLst>
              </a:tr>
              <a:tr h="34265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err="1" smtClean="0">
                          <a:solidFill>
                            <a:srgbClr val="000000"/>
                          </a:solidFill>
                        </a:rPr>
                        <a:t>KiwiNet</a:t>
                      </a:r>
                      <a:r>
                        <a:rPr lang="en-NZ" dirty="0" smtClean="0">
                          <a:solidFill>
                            <a:srgbClr val="000000"/>
                          </a:solidFill>
                        </a:rPr>
                        <a:t> (&amp; UC)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689379"/>
                  </a:ext>
                </a:extLst>
              </a:tr>
              <a:tr h="5237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smtClean="0">
                          <a:solidFill>
                            <a:srgbClr val="000000"/>
                          </a:solidFill>
                        </a:rPr>
                        <a:t>Callaghan Innovation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78323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5491" y="4067956"/>
            <a:ext cx="36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 smtClean="0">
                <a:solidFill>
                  <a:prstClr val="white"/>
                </a:solidFill>
                <a:latin typeface="Century Gothic" panose="020B0502020202020204"/>
                <a:sym typeface="Wingdings" panose="05000000000000000000" pitchFamily="2" charset="2"/>
              </a:rPr>
              <a:t></a:t>
            </a:r>
            <a:endParaRPr lang="en-NZ" sz="3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9845" y="3305955"/>
            <a:ext cx="36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 smtClean="0">
                <a:solidFill>
                  <a:prstClr val="white"/>
                </a:solidFill>
                <a:latin typeface="Century Gothic" panose="020B0502020202020204"/>
                <a:sym typeface="Wingdings" panose="05000000000000000000" pitchFamily="2" charset="2"/>
              </a:rPr>
              <a:t></a:t>
            </a:r>
            <a:endParaRPr lang="en-NZ" sz="3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1224" y="5783784"/>
            <a:ext cx="3377963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2000" dirty="0" smtClean="0">
                <a:solidFill>
                  <a:srgbClr val="FFFF00"/>
                </a:solidFill>
                <a:latin typeface="Century Gothic" panose="020B0502020202020204"/>
                <a:ea typeface="Verdana" panose="020B0604030504040204" pitchFamily="34" charset="0"/>
                <a:cs typeface="Verdana" panose="020B0604030504040204" pitchFamily="34" charset="0"/>
              </a:rPr>
              <a:t>PCT patent filed &amp; </a:t>
            </a:r>
            <a:r>
              <a:rPr lang="en-NZ" sz="2000" dirty="0">
                <a:solidFill>
                  <a:srgbClr val="FFFF00"/>
                </a:solidFill>
                <a:latin typeface="Century Gothic" panose="020B0502020202020204"/>
                <a:ea typeface="Verdana" panose="020B0604030504040204" pitchFamily="34" charset="0"/>
                <a:cs typeface="Verdana" panose="020B0604030504040204" pitchFamily="34" charset="0"/>
              </a:rPr>
              <a:t>trademarked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8351" y="4847098"/>
            <a:ext cx="3000375" cy="609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AJ Park (patenting)</a:t>
            </a:r>
            <a:endParaRPr lang="en-NZ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5859" y="4775021"/>
            <a:ext cx="36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600" b="1" dirty="0" smtClean="0">
                <a:solidFill>
                  <a:prstClr val="white"/>
                </a:solidFill>
                <a:latin typeface="Century Gothic" panose="020B0502020202020204"/>
                <a:sym typeface="Wingdings" panose="05000000000000000000" pitchFamily="2" charset="2"/>
              </a:rPr>
              <a:t></a:t>
            </a:r>
            <a:endParaRPr lang="en-NZ" sz="3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744044"/>
              </p:ext>
            </p:extLst>
          </p:nvPr>
        </p:nvGraphicFramePr>
        <p:xfrm>
          <a:off x="5594335" y="4867632"/>
          <a:ext cx="6126609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6609">
                  <a:extLst>
                    <a:ext uri="{9D8B030D-6E8A-4147-A177-3AD203B41FA5}">
                      <a16:colId xmlns:a16="http://schemas.microsoft.com/office/drawing/2014/main" val="3773513244"/>
                    </a:ext>
                  </a:extLst>
                </a:gridCol>
              </a:tblGrid>
              <a:tr h="295598">
                <a:tc>
                  <a:txBody>
                    <a:bodyPr/>
                    <a:lstStyle/>
                    <a:p>
                      <a:pPr algn="ctr"/>
                      <a:r>
                        <a:rPr lang="en-NZ" b="1" dirty="0" smtClean="0">
                          <a:solidFill>
                            <a:srgbClr val="000000"/>
                          </a:solidFill>
                        </a:rPr>
                        <a:t>Endorsements</a:t>
                      </a:r>
                      <a:endParaRPr lang="en-NZ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411227"/>
                  </a:ext>
                </a:extLst>
              </a:tr>
              <a:tr h="29559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b="0" i="0" dirty="0" smtClean="0">
                          <a:solidFill>
                            <a:srgbClr val="FFFF00"/>
                          </a:solidFill>
                        </a:rPr>
                        <a:t>Water NZ </a:t>
                      </a:r>
                      <a:r>
                        <a:rPr lang="en-NZ" b="0" i="0" dirty="0" err="1" smtClean="0">
                          <a:solidFill>
                            <a:srgbClr val="FFFF00"/>
                          </a:solidFill>
                        </a:rPr>
                        <a:t>Stormwater</a:t>
                      </a:r>
                      <a:r>
                        <a:rPr lang="en-NZ" b="0" i="0" dirty="0" smtClean="0">
                          <a:solidFill>
                            <a:srgbClr val="FFFF00"/>
                          </a:solidFill>
                        </a:rPr>
                        <a:t> Group via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b="1" i="1" dirty="0" smtClean="0">
                          <a:solidFill>
                            <a:srgbClr val="FFFF00"/>
                          </a:solidFill>
                        </a:rPr>
                        <a:t>Innovation of the Year </a:t>
                      </a:r>
                      <a:r>
                        <a:rPr lang="en-NZ" b="1" dirty="0" smtClean="0">
                          <a:solidFill>
                            <a:srgbClr val="FFFF00"/>
                          </a:solidFill>
                        </a:rPr>
                        <a:t>(2019)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66929"/>
                  </a:ext>
                </a:extLst>
              </a:tr>
              <a:tr h="48594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 err="1" smtClean="0">
                          <a:solidFill>
                            <a:srgbClr val="FFFF00"/>
                          </a:solidFill>
                        </a:rPr>
                        <a:t>ChCh</a:t>
                      </a:r>
                      <a:r>
                        <a:rPr lang="en-NZ" dirty="0" smtClean="0">
                          <a:solidFill>
                            <a:srgbClr val="FFFF00"/>
                          </a:solidFill>
                        </a:rPr>
                        <a:t> West Melton</a:t>
                      </a:r>
                      <a:r>
                        <a:rPr lang="en-NZ" baseline="0" dirty="0" smtClean="0">
                          <a:solidFill>
                            <a:srgbClr val="FFFF00"/>
                          </a:solidFill>
                        </a:rPr>
                        <a:t> Zone Committee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baseline="0" dirty="0" smtClean="0">
                          <a:solidFill>
                            <a:srgbClr val="FFFF00"/>
                          </a:solidFill>
                        </a:rPr>
                        <a:t>(Canterbury Water Management Strategy)</a:t>
                      </a:r>
                      <a:endParaRPr lang="en-NZ" dirty="0" smtClean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463037"/>
                  </a:ext>
                </a:extLst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4768180" y="2821323"/>
            <a:ext cx="97840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ounded Rectangle 10"/>
          <p:cNvSpPr/>
          <p:nvPr/>
        </p:nvSpPr>
        <p:spPr>
          <a:xfrm>
            <a:off x="315859" y="1092530"/>
            <a:ext cx="4089886" cy="4453247"/>
          </a:xfrm>
          <a:prstGeom prst="roundRect">
            <a:avLst/>
          </a:prstGeom>
          <a:noFill/>
          <a:ln w="28575">
            <a:solidFill>
              <a:srgbClr val="FDFD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Explosion 1 14"/>
          <p:cNvSpPr/>
          <p:nvPr/>
        </p:nvSpPr>
        <p:spPr>
          <a:xfrm>
            <a:off x="5749324" y="5088577"/>
            <a:ext cx="914400" cy="9144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 smtClean="0">
                <a:solidFill>
                  <a:srgbClr val="FFFF00"/>
                </a:solidFill>
              </a:rPr>
              <a:t>1</a:t>
            </a:r>
            <a:r>
              <a:rPr lang="en-NZ" b="1" baseline="30000" dirty="0" smtClean="0">
                <a:solidFill>
                  <a:srgbClr val="FFFF00"/>
                </a:solidFill>
              </a:rPr>
              <a:t>st</a:t>
            </a:r>
            <a:r>
              <a:rPr lang="en-NZ" b="1" dirty="0" smtClean="0">
                <a:solidFill>
                  <a:srgbClr val="FFFF00"/>
                </a:solidFill>
              </a:rPr>
              <a:t> </a:t>
            </a:r>
            <a:endParaRPr lang="en-N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6698" y="173722"/>
            <a:ext cx="10630635" cy="1482850"/>
          </a:xfrm>
          <a:solidFill>
            <a:schemeClr val="bg1">
              <a:lumMod val="85000"/>
              <a:alpha val="38000"/>
            </a:schemeClr>
          </a:solidFill>
        </p:spPr>
        <p:txBody>
          <a:bodyPr>
            <a:noAutofit/>
          </a:bodyPr>
          <a:lstStyle/>
          <a:p>
            <a:r>
              <a:rPr lang="en-NZ" sz="6600" b="1" dirty="0">
                <a:ln>
                  <a:solidFill>
                    <a:srgbClr val="000066"/>
                  </a:solidFill>
                </a:ln>
                <a:solidFill>
                  <a:srgbClr val="01D3E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The </a:t>
            </a:r>
            <a:r>
              <a:rPr lang="en-NZ" sz="6600" b="1" dirty="0" err="1">
                <a:ln>
                  <a:solidFill>
                    <a:srgbClr val="000066"/>
                  </a:solidFill>
                </a:ln>
                <a:solidFill>
                  <a:srgbClr val="01D3E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Storminator</a:t>
            </a:r>
            <a:r>
              <a:rPr lang="en-NZ" sz="6600" b="1" dirty="0" smtClean="0">
                <a:ln>
                  <a:solidFill>
                    <a:srgbClr val="000066"/>
                  </a:solidFill>
                </a:ln>
                <a:solidFill>
                  <a:srgbClr val="01D3E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>™</a:t>
            </a:r>
            <a:r>
              <a:rPr lang="en-NZ" sz="6600" b="1" dirty="0" smtClean="0">
                <a:ln>
                  <a:solidFill>
                    <a:srgbClr val="000066"/>
                  </a:solidFill>
                </a:ln>
                <a:solidFill>
                  <a:srgbClr val="FDFD0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en-NZ" sz="6600" b="1" dirty="0" smtClean="0">
                <a:ln>
                  <a:solidFill>
                    <a:srgbClr val="000066"/>
                  </a:solidFill>
                </a:ln>
                <a:solidFill>
                  <a:srgbClr val="FDFD0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en-NZ" sz="3200" i="1" dirty="0" smtClean="0">
                <a:ln>
                  <a:solidFill>
                    <a:srgbClr val="000066"/>
                  </a:solidFill>
                </a:ln>
                <a:solidFill>
                  <a:srgbClr val="FDFD03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“a simple solution to a difficult problem”</a:t>
            </a:r>
            <a:endParaRPr lang="en-NZ" sz="3200" i="1" dirty="0">
              <a:ln w="0"/>
              <a:solidFill>
                <a:srgbClr val="FDFD03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57" y="1869103"/>
            <a:ext cx="4050078" cy="391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22" y="1795095"/>
            <a:ext cx="3726165" cy="4693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8" y="1795095"/>
            <a:ext cx="3354887" cy="4686696"/>
          </a:xfrm>
          <a:prstGeom prst="rect">
            <a:avLst/>
          </a:prstGeom>
          <a:effectLst>
            <a:glow rad="127000">
              <a:srgbClr val="0070C0"/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8105166" y="5781208"/>
            <a:ext cx="3914868" cy="707886"/>
          </a:xfrm>
          <a:prstGeom prst="rect">
            <a:avLst/>
          </a:prstGeom>
          <a:solidFill>
            <a:srgbClr val="00206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NZ" sz="2000" dirty="0" smtClean="0">
                <a:solidFill>
                  <a:srgbClr val="FFFF00"/>
                </a:solidFill>
                <a:latin typeface="Century Gothic" panose="020B0502020202020204"/>
                <a:ea typeface="Verdana" panose="020B0604030504040204" pitchFamily="34" charset="0"/>
                <a:cs typeface="Verdana" panose="020B0604030504040204" pitchFamily="34" charset="0"/>
              </a:rPr>
              <a:t>Winners of the 2019 National </a:t>
            </a:r>
            <a:r>
              <a:rPr lang="en-NZ" sz="2000" dirty="0" err="1" smtClean="0">
                <a:solidFill>
                  <a:srgbClr val="FFFF00"/>
                </a:solidFill>
                <a:latin typeface="Century Gothic" panose="020B0502020202020204"/>
                <a:ea typeface="Verdana" panose="020B0604030504040204" pitchFamily="34" charset="0"/>
                <a:cs typeface="Verdana" panose="020B0604030504040204" pitchFamily="34" charset="0"/>
              </a:rPr>
              <a:t>Stormwater</a:t>
            </a:r>
            <a:r>
              <a:rPr lang="en-NZ" sz="2000" dirty="0" smtClean="0">
                <a:solidFill>
                  <a:srgbClr val="FFFF00"/>
                </a:solidFill>
                <a:latin typeface="Century Gothic" panose="020B0502020202020204"/>
                <a:ea typeface="Verdana" panose="020B0604030504040204" pitchFamily="34" charset="0"/>
                <a:cs typeface="Verdana" panose="020B0604030504040204" pitchFamily="34" charset="0"/>
              </a:rPr>
              <a:t> Innovation Award</a:t>
            </a:r>
            <a:endParaRPr lang="en-NZ" sz="2000" dirty="0">
              <a:solidFill>
                <a:srgbClr val="FFFF00"/>
              </a:solidFill>
              <a:latin typeface="Century Gothic" panose="020B0502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FDFD03"/>
                </a:solidFill>
              </a:rPr>
              <a:t>Future </a:t>
            </a:r>
            <a:r>
              <a:rPr lang="en-NZ" dirty="0" err="1" smtClean="0">
                <a:solidFill>
                  <a:srgbClr val="FDFD03"/>
                </a:solidFill>
              </a:rPr>
              <a:t>stormwater</a:t>
            </a:r>
            <a:r>
              <a:rPr lang="en-NZ" dirty="0" smtClean="0">
                <a:solidFill>
                  <a:srgbClr val="FDFD03"/>
                </a:solidFill>
              </a:rPr>
              <a:t> research</a:t>
            </a:r>
            <a:r>
              <a:rPr lang="en-NZ" dirty="0" smtClean="0"/>
              <a:t>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526" y="1640329"/>
            <a:ext cx="8948872" cy="4195481"/>
          </a:xfrm>
        </p:spPr>
        <p:txBody>
          <a:bodyPr>
            <a:normAutofit fontScale="92500" lnSpcReduction="10000"/>
          </a:bodyPr>
          <a:lstStyle/>
          <a:p>
            <a:r>
              <a:rPr lang="en-NZ" dirty="0" smtClean="0"/>
              <a:t>Working on simple and sustainable solutions for nutrient treatment</a:t>
            </a:r>
          </a:p>
          <a:p>
            <a:r>
              <a:rPr lang="en-NZ" dirty="0" smtClean="0"/>
              <a:t>Applying MEDUSA beyond </a:t>
            </a:r>
            <a:r>
              <a:rPr lang="en-NZ" dirty="0" err="1" smtClean="0"/>
              <a:t>ChCh</a:t>
            </a:r>
            <a:endParaRPr lang="en-NZ" dirty="0" smtClean="0"/>
          </a:p>
          <a:p>
            <a:r>
              <a:rPr lang="en-NZ" dirty="0" smtClean="0"/>
              <a:t>Source control </a:t>
            </a:r>
            <a:r>
              <a:rPr lang="en-NZ" dirty="0" err="1" smtClean="0"/>
              <a:t>stormwater</a:t>
            </a:r>
            <a:r>
              <a:rPr lang="en-NZ" dirty="0" smtClean="0"/>
              <a:t> runoff in other (non-urban) catchments</a:t>
            </a:r>
          </a:p>
          <a:p>
            <a:r>
              <a:rPr lang="en-NZ" dirty="0" smtClean="0"/>
              <a:t>Further LCA modelling</a:t>
            </a:r>
          </a:p>
          <a:p>
            <a:r>
              <a:rPr lang="en-NZ" dirty="0" err="1" smtClean="0"/>
              <a:t>Storminator</a:t>
            </a:r>
            <a:r>
              <a:rPr lang="en-NZ" dirty="0" smtClean="0"/>
              <a:t> to international certification</a:t>
            </a:r>
          </a:p>
          <a:p>
            <a:endParaRPr lang="en-NZ" dirty="0"/>
          </a:p>
          <a:p>
            <a:r>
              <a:rPr lang="en-NZ" dirty="0" smtClean="0">
                <a:solidFill>
                  <a:srgbClr val="FFFF00"/>
                </a:solidFill>
              </a:rPr>
              <a:t>My Wish list</a:t>
            </a:r>
            <a:r>
              <a:rPr lang="en-NZ" dirty="0" smtClean="0"/>
              <a:t>:</a:t>
            </a:r>
          </a:p>
          <a:p>
            <a:pPr lvl="1"/>
            <a:r>
              <a:rPr lang="en-NZ" dirty="0"/>
              <a:t>Constructed Wetland </a:t>
            </a:r>
            <a:r>
              <a:rPr lang="en-NZ" dirty="0" smtClean="0"/>
              <a:t>System at </a:t>
            </a:r>
            <a:r>
              <a:rPr lang="en-NZ" dirty="0"/>
              <a:t>UC</a:t>
            </a:r>
          </a:p>
          <a:p>
            <a:pPr lvl="1"/>
            <a:r>
              <a:rPr lang="en-NZ" dirty="0" smtClean="0"/>
              <a:t>Floating wetlands with mussel shells</a:t>
            </a:r>
          </a:p>
          <a:p>
            <a:pPr lvl="1"/>
            <a:r>
              <a:rPr lang="en-NZ" dirty="0" smtClean="0"/>
              <a:t>Metal roofs phased out</a:t>
            </a:r>
          </a:p>
          <a:p>
            <a:pPr lvl="1"/>
            <a:r>
              <a:rPr lang="en-NZ" dirty="0" err="1" smtClean="0"/>
              <a:t>Stormwater</a:t>
            </a:r>
            <a:r>
              <a:rPr lang="en-NZ" dirty="0" smtClean="0"/>
              <a:t> reuse (as non-potable supply)</a:t>
            </a:r>
          </a:p>
        </p:txBody>
      </p:sp>
      <p:pic>
        <p:nvPicPr>
          <p:cNvPr id="4" name="Picture 3" descr="Drai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4"/>
          <a:stretch>
            <a:fillRect/>
          </a:stretch>
        </p:blipFill>
        <p:spPr bwMode="auto">
          <a:xfrm>
            <a:off x="8307659" y="4189139"/>
            <a:ext cx="3049693" cy="2256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8391431" y="2811206"/>
            <a:ext cx="2653990" cy="1292443"/>
          </a:xfrm>
          <a:prstGeom prst="wedgeRoundRectCallout">
            <a:avLst>
              <a:gd name="adj1" fmla="val -44899"/>
              <a:gd name="adj2" fmla="val 1909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>
                <a:solidFill>
                  <a:srgbClr val="FFFF00"/>
                </a:solidFill>
              </a:rPr>
              <a:t>Questions and feedback most welcome</a:t>
            </a:r>
            <a:endParaRPr lang="en-N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4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09" y="374659"/>
            <a:ext cx="10170402" cy="907731"/>
          </a:xfrm>
        </p:spPr>
        <p:txBody>
          <a:bodyPr/>
          <a:lstStyle/>
          <a:p>
            <a:r>
              <a:rPr lang="en-NZ" dirty="0" smtClean="0">
                <a:solidFill>
                  <a:srgbClr val="FDFD03"/>
                </a:solidFill>
              </a:rPr>
              <a:t>Current</a:t>
            </a:r>
            <a:r>
              <a:rPr lang="en-NZ" dirty="0" smtClean="0"/>
              <a:t> UC Engineering Researchers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13" y="1341023"/>
            <a:ext cx="3573838" cy="221799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b="1" dirty="0" smtClean="0">
                <a:solidFill>
                  <a:srgbClr val="FFFF00"/>
                </a:solidFill>
              </a:rPr>
              <a:t>Academic staff</a:t>
            </a:r>
            <a:r>
              <a:rPr lang="en-NZ" dirty="0" smtClean="0"/>
              <a:t>:</a:t>
            </a:r>
          </a:p>
          <a:p>
            <a:r>
              <a:rPr lang="en-NZ" dirty="0"/>
              <a:t>Tom </a:t>
            </a:r>
            <a:r>
              <a:rPr lang="en-NZ" dirty="0" smtClean="0"/>
              <a:t>Cochrane</a:t>
            </a:r>
          </a:p>
          <a:p>
            <a:r>
              <a:rPr lang="en-NZ" dirty="0" smtClean="0"/>
              <a:t>Aisling (Ash) O’Sullivan</a:t>
            </a:r>
          </a:p>
          <a:p>
            <a:r>
              <a:rPr lang="en-NZ" dirty="0" smtClean="0"/>
              <a:t>Frances Charters</a:t>
            </a:r>
          </a:p>
          <a:p>
            <a:r>
              <a:rPr lang="en-NZ" dirty="0" smtClean="0"/>
              <a:t>Ricardo Bello Mendoza</a:t>
            </a:r>
          </a:p>
          <a:p>
            <a:endParaRPr lang="en-NZ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01519" y="1517135"/>
            <a:ext cx="3480769" cy="46183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NZ" sz="1800" b="1" dirty="0" smtClean="0">
                <a:solidFill>
                  <a:srgbClr val="FFFF00"/>
                </a:solidFill>
              </a:rPr>
              <a:t>Student researchers</a:t>
            </a:r>
            <a:r>
              <a:rPr lang="en-NZ" sz="18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NZ" sz="1800" dirty="0"/>
              <a:t>Forrest </a:t>
            </a:r>
            <a:r>
              <a:rPr lang="en-NZ" sz="1800" dirty="0" smtClean="0"/>
              <a:t>Bilek</a:t>
            </a:r>
          </a:p>
          <a:p>
            <a:r>
              <a:rPr lang="en-NZ" sz="1800" dirty="0"/>
              <a:t>Fabio </a:t>
            </a:r>
            <a:r>
              <a:rPr lang="en-NZ" sz="1800" dirty="0" smtClean="0"/>
              <a:t>Silveira</a:t>
            </a:r>
            <a:endParaRPr lang="en-NZ" sz="1800" dirty="0"/>
          </a:p>
          <a:p>
            <a:r>
              <a:rPr lang="en-NZ" sz="1800" dirty="0" smtClean="0"/>
              <a:t>Rachel Sykes</a:t>
            </a:r>
          </a:p>
          <a:p>
            <a:r>
              <a:rPr lang="en-NZ" sz="1800" dirty="0" smtClean="0"/>
              <a:t>Sergio Hansen</a:t>
            </a:r>
          </a:p>
          <a:p>
            <a:r>
              <a:rPr lang="en-NZ" sz="1800" dirty="0" smtClean="0"/>
              <a:t>Julian Maranan</a:t>
            </a:r>
          </a:p>
          <a:p>
            <a:r>
              <a:rPr lang="en-NZ" sz="1800" dirty="0" smtClean="0"/>
              <a:t>Will Heffernan</a:t>
            </a:r>
          </a:p>
          <a:p>
            <a:r>
              <a:rPr lang="en-NZ" sz="1800" dirty="0" smtClean="0"/>
              <a:t>Elise Howe</a:t>
            </a:r>
          </a:p>
          <a:p>
            <a:r>
              <a:rPr lang="en-NZ" sz="1800" dirty="0" smtClean="0"/>
              <a:t>Melissa Klok</a:t>
            </a:r>
          </a:p>
          <a:p>
            <a:r>
              <a:rPr lang="en-NZ" sz="1800" dirty="0" smtClean="0"/>
              <a:t>Jess Aldridge</a:t>
            </a:r>
            <a:endParaRPr lang="en-NZ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8213" y="3765867"/>
            <a:ext cx="3573838" cy="159577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NZ" b="1" dirty="0" smtClean="0">
                <a:solidFill>
                  <a:srgbClr val="FFFF00"/>
                </a:solidFill>
              </a:rPr>
              <a:t>Technical support staff</a:t>
            </a:r>
            <a:r>
              <a:rPr lang="en-NZ" dirty="0" smtClean="0"/>
              <a:t>:</a:t>
            </a:r>
          </a:p>
          <a:p>
            <a:r>
              <a:rPr lang="en-NZ" dirty="0" smtClean="0"/>
              <a:t>Peter </a:t>
            </a:r>
            <a:r>
              <a:rPr lang="en-NZ" dirty="0" err="1" smtClean="0"/>
              <a:t>McGuigan</a:t>
            </a:r>
            <a:endParaRPr lang="en-NZ" dirty="0" smtClean="0"/>
          </a:p>
          <a:p>
            <a:r>
              <a:rPr lang="en-NZ" dirty="0" smtClean="0"/>
              <a:t>Aude Thierry</a:t>
            </a:r>
          </a:p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36" y="1895137"/>
            <a:ext cx="2169180" cy="1476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74767" y="5568497"/>
            <a:ext cx="3612876" cy="91071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NZ" b="1" dirty="0" smtClean="0">
                <a:solidFill>
                  <a:srgbClr val="FFFF00"/>
                </a:solidFill>
              </a:rPr>
              <a:t>Previous research students</a:t>
            </a:r>
            <a:r>
              <a:rPr lang="en-NZ" dirty="0" smtClean="0"/>
              <a:t>:</a:t>
            </a:r>
          </a:p>
          <a:p>
            <a:r>
              <a:rPr lang="en-NZ" i="1" dirty="0" smtClean="0"/>
              <a:t>Too many to list!</a:t>
            </a:r>
          </a:p>
          <a:p>
            <a:endParaRPr lang="en-NZ" dirty="0"/>
          </a:p>
        </p:txBody>
      </p:sp>
      <p:sp>
        <p:nvSpPr>
          <p:cNvPr id="9" name="Rounded Rectangle 8"/>
          <p:cNvSpPr/>
          <p:nvPr/>
        </p:nvSpPr>
        <p:spPr>
          <a:xfrm>
            <a:off x="6234301" y="3728682"/>
            <a:ext cx="5698274" cy="2943923"/>
          </a:xfrm>
          <a:prstGeom prst="roundRect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b="1" dirty="0" smtClean="0">
                <a:solidFill>
                  <a:srgbClr val="FFFF00"/>
                </a:solidFill>
              </a:rPr>
              <a:t>Main </a:t>
            </a:r>
            <a:r>
              <a:rPr lang="en-NZ" b="1" dirty="0" err="1">
                <a:solidFill>
                  <a:srgbClr val="FFFF00"/>
                </a:solidFill>
              </a:rPr>
              <a:t>Stormwater</a:t>
            </a:r>
            <a:r>
              <a:rPr lang="en-NZ" b="1" dirty="0">
                <a:solidFill>
                  <a:srgbClr val="FFFF00"/>
                </a:solidFill>
              </a:rPr>
              <a:t> </a:t>
            </a:r>
            <a:r>
              <a:rPr lang="en-NZ" b="1" dirty="0" smtClean="0">
                <a:solidFill>
                  <a:srgbClr val="FFFF00"/>
                </a:solidFill>
              </a:rPr>
              <a:t>Research </a:t>
            </a:r>
            <a:r>
              <a:rPr lang="en-NZ" b="1" dirty="0">
                <a:solidFill>
                  <a:srgbClr val="FFFF00"/>
                </a:solidFill>
              </a:rPr>
              <a:t>Areas</a:t>
            </a:r>
            <a:r>
              <a:rPr lang="en-NZ" dirty="0"/>
              <a:t>:</a:t>
            </a:r>
          </a:p>
          <a:p>
            <a:endParaRPr lang="en-NZ" dirty="0"/>
          </a:p>
          <a:p>
            <a:pPr marL="457200" indent="-457200">
              <a:buFont typeface="+mj-lt"/>
              <a:buAutoNum type="arabicPeriod"/>
            </a:pPr>
            <a:r>
              <a:rPr lang="en-NZ" b="1" dirty="0" smtClean="0">
                <a:solidFill>
                  <a:srgbClr val="FFFF00"/>
                </a:solidFill>
              </a:rPr>
              <a:t>Monitoring</a:t>
            </a:r>
            <a:r>
              <a:rPr lang="en-NZ" dirty="0" smtClean="0">
                <a:solidFill>
                  <a:srgbClr val="FFFF00"/>
                </a:solidFill>
              </a:rPr>
              <a:t> (quantifying signatures)</a:t>
            </a:r>
          </a:p>
          <a:p>
            <a:pPr marL="457200" indent="-457200">
              <a:buFont typeface="+mj-lt"/>
              <a:buAutoNum type="arabicPeriod"/>
            </a:pPr>
            <a:endParaRPr lang="en-NZ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NZ" b="1" dirty="0" smtClean="0">
                <a:solidFill>
                  <a:srgbClr val="FFFF00"/>
                </a:solidFill>
              </a:rPr>
              <a:t>Modelling</a:t>
            </a:r>
            <a:r>
              <a:rPr lang="en-NZ" dirty="0" smtClean="0">
                <a:solidFill>
                  <a:srgbClr val="FFFF00"/>
                </a:solidFill>
              </a:rPr>
              <a:t> </a:t>
            </a:r>
            <a:r>
              <a:rPr lang="en-NZ" dirty="0" smtClean="0">
                <a:solidFill>
                  <a:srgbClr val="FFFF00"/>
                </a:solidFill>
              </a:rPr>
              <a:t>(predict pollutant loads)</a:t>
            </a:r>
            <a:endParaRPr lang="en-NZ" dirty="0" smtClean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NZ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NZ" b="1" dirty="0" smtClean="0">
                <a:solidFill>
                  <a:srgbClr val="FFC000"/>
                </a:solidFill>
              </a:rPr>
              <a:t>Treatment</a:t>
            </a:r>
            <a:r>
              <a:rPr lang="en-NZ" dirty="0" smtClean="0">
                <a:solidFill>
                  <a:srgbClr val="FFC000"/>
                </a:solidFill>
              </a:rPr>
              <a:t> technologies </a:t>
            </a:r>
            <a:r>
              <a:rPr lang="en-NZ" dirty="0" smtClean="0">
                <a:solidFill>
                  <a:srgbClr val="FFC000"/>
                </a:solidFill>
              </a:rPr>
              <a:t>(provide solutions)</a:t>
            </a:r>
            <a:endParaRPr lang="en-NZ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781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does our zinc level compare to elsewhere?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9" y="1853248"/>
            <a:ext cx="8016774" cy="46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24000" y="162047"/>
          <a:ext cx="9144002" cy="7018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71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178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Roof Type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Catchment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  <a:effectLst/>
                        </a:rPr>
                        <a:t>Cond.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Total zinc (</a:t>
                      </a:r>
                      <a:r>
                        <a:rPr lang="en-GB" sz="2000" dirty="0" err="1">
                          <a:effectLst/>
                        </a:rPr>
                        <a:t>ug</a:t>
                      </a:r>
                      <a:r>
                        <a:rPr lang="en-GB" sz="2000" dirty="0">
                          <a:effectLst/>
                        </a:rPr>
                        <a:t>/L)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Dissolved zinc (</a:t>
                      </a:r>
                      <a:r>
                        <a:rPr lang="en-GB" sz="2000" dirty="0" err="1" smtClean="0">
                          <a:effectLst/>
                        </a:rPr>
                        <a:t>ug</a:t>
                      </a:r>
                      <a:r>
                        <a:rPr lang="en-GB" sz="2000" dirty="0" smtClean="0">
                          <a:effectLst/>
                        </a:rPr>
                        <a:t>/L)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Concrete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Heathcote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380 (290-480)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323 (230-480)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315 (174-470)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284 (161-400)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Concrete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Okeover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21 (9.2-44)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17 (5.6-44)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5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15 (5.4-36)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</a:rPr>
                        <a:t>9.6 (2.8-25)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Coloursteel</a:t>
                      </a:r>
                      <a:r>
                        <a:rPr lang="en-GB" sz="2000" dirty="0">
                          <a:effectLst/>
                        </a:rPr>
                        <a:t>® old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Heathcote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2,415 (810-4,500)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2,330 (810-4,500)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644 (330-880)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640 (330-860)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Coloursteel</a:t>
                      </a:r>
                      <a:r>
                        <a:rPr lang="en-GB" sz="2000" dirty="0">
                          <a:effectLst/>
                        </a:rPr>
                        <a:t>® new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Heathcote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503 (186-1,070)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469 (186-1,010)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154 (47-290)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111 (44-250)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Galvanised painted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Heathcote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1,879 (980-4,800)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1,827 (980-4,800)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342 (153-480)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337 (153-480)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Galvanised painted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Okeover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1,005 (372-2,369)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993 (372-2,369)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6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335 (75-1,057)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332 (75-1,057)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Galvanised unpainted new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Addington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4,782 (410-12,600)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4,442 (410-11,400)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1,085 (950-1,310)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1,018 (940-1,120)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0640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Galvanised unpainted old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Addington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32,338 (11,700-56,000)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bg1"/>
                          </a:solidFill>
                          <a:effectLst/>
                        </a:rPr>
                        <a:t>28,250 (10,700-53,000)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5,920 (2,400-8,700)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5,900 (2,300-8,700)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9314"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Copper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</a:rPr>
                        <a:t>Okeover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FF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83 (36-292)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65 (16-207)</a:t>
                      </a:r>
                      <a:endParaRPr lang="en-US" sz="20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93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SS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23 (5-147)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 (4.2-44)</a:t>
                      </a:r>
                      <a:endParaRPr lang="en-US" sz="2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2243" marR="52243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956560" y="1447800"/>
            <a:ext cx="7482840" cy="2019300"/>
            <a:chOff x="1432560" y="1447800"/>
            <a:chExt cx="7482840" cy="2019300"/>
          </a:xfrm>
        </p:grpSpPr>
        <p:sp>
          <p:nvSpPr>
            <p:cNvPr id="7" name="Left Bracket 6"/>
            <p:cNvSpPr/>
            <p:nvPr/>
          </p:nvSpPr>
          <p:spPr>
            <a:xfrm flipH="1">
              <a:off x="1432560" y="1676400"/>
              <a:ext cx="228600" cy="1450848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962400" y="1447800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62400" y="2781300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1800" y="2121408"/>
            <a:ext cx="7495032" cy="1345692"/>
            <a:chOff x="1447800" y="2121408"/>
            <a:chExt cx="7495032" cy="1345692"/>
          </a:xfrm>
        </p:grpSpPr>
        <p:sp>
          <p:nvSpPr>
            <p:cNvPr id="5" name="Left Bracket 4"/>
            <p:cNvSpPr/>
            <p:nvPr/>
          </p:nvSpPr>
          <p:spPr>
            <a:xfrm flipH="1">
              <a:off x="1447800" y="2514600"/>
              <a:ext cx="228600" cy="609600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62400" y="2121408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89832" y="2781300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56560" y="3352800"/>
            <a:ext cx="7522464" cy="1371600"/>
            <a:chOff x="1447800" y="2007108"/>
            <a:chExt cx="7522464" cy="1371600"/>
          </a:xfrm>
        </p:grpSpPr>
        <p:sp>
          <p:nvSpPr>
            <p:cNvPr id="15" name="Left Bracket 14"/>
            <p:cNvSpPr/>
            <p:nvPr/>
          </p:nvSpPr>
          <p:spPr>
            <a:xfrm flipH="1">
              <a:off x="1447800" y="2514600"/>
              <a:ext cx="228600" cy="609600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17264" y="2007108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14216" y="2692908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44368" y="4038600"/>
            <a:ext cx="7495032" cy="1319784"/>
            <a:chOff x="1447800" y="2185416"/>
            <a:chExt cx="7495032" cy="1319784"/>
          </a:xfrm>
        </p:grpSpPr>
        <p:sp>
          <p:nvSpPr>
            <p:cNvPr id="19" name="Left Bracket 18"/>
            <p:cNvSpPr/>
            <p:nvPr/>
          </p:nvSpPr>
          <p:spPr>
            <a:xfrm flipH="1">
              <a:off x="1447800" y="2514600"/>
              <a:ext cx="228600" cy="609600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89832" y="2185416"/>
              <a:ext cx="4953000" cy="6339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89832" y="2871216"/>
              <a:ext cx="4953000" cy="6339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99816" y="5257800"/>
            <a:ext cx="7568184" cy="786384"/>
            <a:chOff x="1575816" y="5257800"/>
            <a:chExt cx="7568184" cy="786384"/>
          </a:xfrm>
        </p:grpSpPr>
        <p:sp>
          <p:nvSpPr>
            <p:cNvPr id="22" name="5-Point Star 21"/>
            <p:cNvSpPr/>
            <p:nvPr/>
          </p:nvSpPr>
          <p:spPr>
            <a:xfrm>
              <a:off x="1575816" y="5562600"/>
              <a:ext cx="408432" cy="3810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33800" y="5257800"/>
              <a:ext cx="5410200" cy="786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002280" y="762000"/>
            <a:ext cx="7482840" cy="1371600"/>
            <a:chOff x="1432560" y="2095500"/>
            <a:chExt cx="7482840" cy="1371600"/>
          </a:xfrm>
        </p:grpSpPr>
        <p:sp>
          <p:nvSpPr>
            <p:cNvPr id="29" name="Left Bracket 28"/>
            <p:cNvSpPr/>
            <p:nvPr/>
          </p:nvSpPr>
          <p:spPr>
            <a:xfrm flipH="1">
              <a:off x="1432560" y="2438400"/>
              <a:ext cx="170688" cy="688848"/>
            </a:xfrm>
            <a:prstGeom prst="leftBracket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62400" y="2095500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62400" y="2781300"/>
              <a:ext cx="49530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01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926" y="134939"/>
            <a:ext cx="4151972" cy="7460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NZ" sz="2800" dirty="0" err="1">
                <a:solidFill>
                  <a:schemeClr val="bg1"/>
                </a:solidFill>
              </a:rPr>
              <a:t>Stormwater</a:t>
            </a:r>
            <a:r>
              <a:rPr lang="en-NZ" sz="2800" dirty="0">
                <a:solidFill>
                  <a:schemeClr val="bg1"/>
                </a:solidFill>
              </a:rPr>
              <a:t> reused</a:t>
            </a:r>
          </a:p>
        </p:txBody>
      </p:sp>
      <p:pic>
        <p:nvPicPr>
          <p:cNvPr id="1028" name="Picture 13" descr="UCWhiteTransparentPC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134939"/>
            <a:ext cx="7905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703278"/>
              </p:ext>
            </p:extLst>
          </p:nvPr>
        </p:nvGraphicFramePr>
        <p:xfrm>
          <a:off x="854926" y="1125537"/>
          <a:ext cx="8736749" cy="5197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4" imgW="8144962" imgH="4999153" progId="Excel.Sheet.8">
                  <p:embed/>
                </p:oleObj>
              </mc:Choice>
              <mc:Fallback>
                <p:oleObj r:id="rId4" imgW="8144962" imgH="4999153" progId="Excel.Sheet.8">
                  <p:embed/>
                  <p:pic>
                    <p:nvPicPr>
                      <p:cNvPr id="1026" name="Char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926" y="1125537"/>
                        <a:ext cx="8736749" cy="51972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Box 14"/>
          <p:cNvSpPr txBox="1">
            <a:spLocks noChangeArrowheads="1"/>
          </p:cNvSpPr>
          <p:nvPr/>
        </p:nvSpPr>
        <p:spPr bwMode="auto">
          <a:xfrm>
            <a:off x="806450" y="5736953"/>
            <a:ext cx="8785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NZ" altLang="en-US" sz="1600" dirty="0" err="1"/>
              <a:t>Stormwater</a:t>
            </a:r>
            <a:r>
              <a:rPr lang="en-NZ" altLang="en-US" sz="1600" dirty="0"/>
              <a:t> reuse allocation from 17 </a:t>
            </a:r>
            <a:r>
              <a:rPr lang="en-NZ" altLang="en-US" sz="1600" dirty="0" err="1"/>
              <a:t>stormwater</a:t>
            </a:r>
            <a:r>
              <a:rPr lang="en-NZ" altLang="en-US" sz="1600" dirty="0"/>
              <a:t> recycling systems across Australia accounts for 15% (Sydney) - 45% (Gold Coast) of water use. Catchment sizes (5-500 ha) not influential.</a:t>
            </a:r>
          </a:p>
        </p:txBody>
      </p:sp>
    </p:spTree>
    <p:extLst>
      <p:ext uri="{BB962C8B-B14F-4D97-AF65-F5344CB8AC3E}">
        <p14:creationId xmlns:p14="http://schemas.microsoft.com/office/powerpoint/2010/main" val="33495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"/>
            <a:ext cx="9144000" cy="83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NZ" sz="2800" dirty="0" err="1">
                <a:solidFill>
                  <a:schemeClr val="bg1"/>
                </a:solidFill>
              </a:rPr>
              <a:t>Stormwater</a:t>
            </a:r>
            <a:r>
              <a:rPr lang="en-NZ" sz="2800" dirty="0">
                <a:solidFill>
                  <a:schemeClr val="bg1"/>
                </a:solidFill>
              </a:rPr>
              <a:t> recycling schemes</a:t>
            </a:r>
          </a:p>
        </p:txBody>
      </p:sp>
      <p:pic>
        <p:nvPicPr>
          <p:cNvPr id="32771" name="Picture 13" descr="UCWhiteTransparentPC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134939"/>
            <a:ext cx="7905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667729"/>
              </p:ext>
            </p:extLst>
          </p:nvPr>
        </p:nvGraphicFramePr>
        <p:xfrm>
          <a:off x="1524000" y="971552"/>
          <a:ext cx="8783637" cy="5120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6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747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Type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Examples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886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Dual reticulation (using 3</a:t>
                      </a:r>
                      <a:r>
                        <a:rPr lang="en-NZ" sz="1800" baseline="30000" dirty="0" smtClean="0"/>
                        <a:t>rd</a:t>
                      </a:r>
                      <a:r>
                        <a:rPr lang="en-NZ" sz="1800" dirty="0" smtClean="0"/>
                        <a:t> pipe network) following treatment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dirty="0" smtClean="0"/>
                        <a:t>40 schemes to supply 12% of Sydney’s water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dirty="0" smtClean="0"/>
                        <a:t>e.g.</a:t>
                      </a:r>
                      <a:r>
                        <a:rPr lang="en-NZ" sz="1800" baseline="0" dirty="0" smtClean="0"/>
                        <a:t> </a:t>
                      </a:r>
                      <a:r>
                        <a:rPr lang="en-NZ" sz="1800" dirty="0" smtClean="0"/>
                        <a:t>56,000 dwellings in Rouse Hill, NSW</a:t>
                      </a:r>
                    </a:p>
                  </a:txBody>
                  <a:tcPr marL="91443" marR="91443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886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Potable distribution network (Centralised harvesting &amp; treatment)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13 km</a:t>
                      </a:r>
                      <a:r>
                        <a:rPr lang="en-NZ" sz="1800" baseline="30000" dirty="0" smtClean="0"/>
                        <a:t>2</a:t>
                      </a:r>
                      <a:r>
                        <a:rPr lang="en-NZ" sz="1800" baseline="0" dirty="0" smtClean="0"/>
                        <a:t> catchment yielded 8.5-14.2 ML/day from runoff 239-400 mm/yr (25% annual rainfall harvested)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6886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Advanced wastewater treatment via membrane filtration 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dirty="0" smtClean="0"/>
                        <a:t>Brisbane’s 3 water supply reservoirs</a:t>
                      </a:r>
                    </a:p>
                  </a:txBody>
                  <a:tcPr marL="91443" marR="91443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165">
                <a:tc>
                  <a:txBody>
                    <a:bodyPr/>
                    <a:lstStyle/>
                    <a:p>
                      <a:pPr algn="ctr"/>
                      <a:r>
                        <a:rPr lang="en-NZ" sz="1800" dirty="0" smtClean="0"/>
                        <a:t>ASR (50% DOC removal)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dirty="0" smtClean="0"/>
                        <a:t>Mixed residential &amp; industrial </a:t>
                      </a:r>
                      <a:r>
                        <a:rPr lang="en-NZ" sz="1800" baseline="0" dirty="0" smtClean="0"/>
                        <a:t>catchment yielded 0.8 x 10</a:t>
                      </a:r>
                      <a:r>
                        <a:rPr lang="en-NZ" sz="1800" baseline="30000" dirty="0" smtClean="0"/>
                        <a:t>6</a:t>
                      </a:r>
                      <a:r>
                        <a:rPr lang="en-NZ" sz="1800" baseline="0" dirty="0" smtClean="0"/>
                        <a:t>m3/day from runoff 450 mm/yr</a:t>
                      </a:r>
                      <a:endParaRPr lang="en-NZ" sz="1800" dirty="0" smtClean="0"/>
                    </a:p>
                    <a:p>
                      <a:pPr algn="ctr"/>
                      <a:endParaRPr lang="en-NZ" sz="1800" dirty="0" smtClean="0"/>
                    </a:p>
                    <a:p>
                      <a:pPr algn="ctr"/>
                      <a:r>
                        <a:rPr lang="en-NZ" sz="1800" dirty="0" smtClean="0"/>
                        <a:t>Substituting 1.2 GL/yr of Adelaide’s stressed groundwater reserves with recycled stormwater</a:t>
                      </a:r>
                      <a:endParaRPr lang="en-NZ" sz="1800" dirty="0"/>
                    </a:p>
                  </a:txBody>
                  <a:tcPr marL="91443" marR="91443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792" name="TextBox 4"/>
          <p:cNvSpPr txBox="1">
            <a:spLocks noChangeArrowheads="1"/>
          </p:cNvSpPr>
          <p:nvPr/>
        </p:nvSpPr>
        <p:spPr bwMode="auto">
          <a:xfrm>
            <a:off x="2115984" y="6233971"/>
            <a:ext cx="7777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NZ" altLang="en-US" dirty="0"/>
              <a:t>Abstracting 411 L </a:t>
            </a:r>
            <a:r>
              <a:rPr lang="en-NZ" altLang="en-US" dirty="0" err="1"/>
              <a:t>p.e.</a:t>
            </a:r>
            <a:r>
              <a:rPr lang="en-NZ" altLang="en-US" dirty="0"/>
              <a:t> daily – 161 L industry = 250 L/d individual use</a:t>
            </a:r>
          </a:p>
          <a:p>
            <a:pPr algn="ctr" eaLnBrk="1" hangingPunct="1"/>
            <a:r>
              <a:rPr lang="en-NZ" altLang="en-US" dirty="0" smtClean="0"/>
              <a:t>Runoff </a:t>
            </a:r>
            <a:r>
              <a:rPr lang="en-NZ" altLang="en-US" dirty="0"/>
              <a:t>1807 L </a:t>
            </a:r>
            <a:r>
              <a:rPr lang="en-NZ" altLang="en-US" dirty="0" err="1"/>
              <a:t>p.e.</a:t>
            </a:r>
            <a:r>
              <a:rPr lang="en-NZ" altLang="en-US" dirty="0"/>
              <a:t> daily &gt;factor of 4 daily demand; </a:t>
            </a:r>
            <a:r>
              <a:rPr lang="en-NZ" altLang="en-US" dirty="0" smtClean="0"/>
              <a:t>surplus</a:t>
            </a:r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34805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 flipV="1">
            <a:off x="91440" y="6078491"/>
            <a:ext cx="11947866" cy="701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269" name="Group 268"/>
          <p:cNvGrpSpPr/>
          <p:nvPr/>
        </p:nvGrpSpPr>
        <p:grpSpPr>
          <a:xfrm>
            <a:off x="84477" y="52820"/>
            <a:ext cx="11165842" cy="6617622"/>
            <a:chOff x="84477" y="52820"/>
            <a:chExt cx="11165842" cy="6617622"/>
          </a:xfrm>
        </p:grpSpPr>
        <p:sp>
          <p:nvSpPr>
            <p:cNvPr id="48" name="Trapezoid 47"/>
            <p:cNvSpPr/>
            <p:nvPr/>
          </p:nvSpPr>
          <p:spPr>
            <a:xfrm rot="10800000">
              <a:off x="4404283" y="5755351"/>
              <a:ext cx="601878" cy="617068"/>
            </a:xfrm>
            <a:prstGeom prst="trapezoid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4568635" y="525294"/>
              <a:ext cx="356458" cy="1215204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17048" y="4674546"/>
              <a:ext cx="651470" cy="10413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417046" y="3489282"/>
              <a:ext cx="652882" cy="1474397"/>
              <a:chOff x="4701307" y="1853852"/>
              <a:chExt cx="687816" cy="2533322"/>
            </a:xfrm>
            <a:solidFill>
              <a:schemeClr val="bg1">
                <a:lumMod val="75000"/>
              </a:schemeClr>
            </a:solidFill>
          </p:grpSpPr>
          <p:sp>
            <p:nvSpPr>
              <p:cNvPr id="7" name="Rectangle 6"/>
              <p:cNvSpPr/>
              <p:nvPr/>
            </p:nvSpPr>
            <p:spPr>
              <a:xfrm>
                <a:off x="4701308" y="1853852"/>
                <a:ext cx="687815" cy="2036340"/>
              </a:xfrm>
              <a:prstGeom prst="rect">
                <a:avLst/>
              </a:prstGeom>
              <a:grp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4701307" y="3894671"/>
                <a:ext cx="687816" cy="492503"/>
                <a:chOff x="4701307" y="3894671"/>
                <a:chExt cx="687815" cy="589779"/>
              </a:xfrm>
              <a:grpFill/>
            </p:grpSpPr>
            <p:sp>
              <p:nvSpPr>
                <p:cNvPr id="6" name="Trapezoid 5"/>
                <p:cNvSpPr/>
                <p:nvPr/>
              </p:nvSpPr>
              <p:spPr>
                <a:xfrm rot="10800000">
                  <a:off x="4701307" y="3894671"/>
                  <a:ext cx="687815" cy="589779"/>
                </a:xfrm>
                <a:prstGeom prst="trapezoid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4833586" y="4422218"/>
                  <a:ext cx="457527" cy="62231"/>
                </a:xfrm>
                <a:prstGeom prst="ellips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4542607" y="5000353"/>
              <a:ext cx="335072" cy="715498"/>
              <a:chOff x="4834648" y="4688732"/>
              <a:chExt cx="395594" cy="117704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V="1">
                <a:off x="4834648" y="4688732"/>
                <a:ext cx="0" cy="1177045"/>
              </a:xfrm>
              <a:prstGeom prst="line">
                <a:avLst/>
              </a:prstGeom>
              <a:ln w="15875">
                <a:solidFill>
                  <a:srgbClr val="7030A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5230242" y="4688732"/>
                <a:ext cx="0" cy="1177045"/>
              </a:xfrm>
              <a:prstGeom prst="line">
                <a:avLst/>
              </a:prstGeom>
              <a:ln w="15875">
                <a:solidFill>
                  <a:srgbClr val="7030A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834648" y="4688732"/>
                <a:ext cx="39559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/>
          </p:nvGrpSpPr>
          <p:grpSpPr>
            <a:xfrm>
              <a:off x="4591799" y="5041585"/>
              <a:ext cx="197229" cy="656388"/>
              <a:chOff x="4930914" y="5231944"/>
              <a:chExt cx="232853" cy="992222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4930914" y="5231944"/>
                <a:ext cx="228600" cy="99222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930914" y="5240903"/>
                <a:ext cx="232853" cy="599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4417044" y="4581069"/>
              <a:ext cx="652884" cy="75599"/>
            </a:xfrm>
            <a:prstGeom prst="roundRect">
              <a:avLst/>
            </a:prstGeom>
            <a:pattFill prst="pct75">
              <a:fgClr>
                <a:schemeClr val="bg1">
                  <a:lumMod val="50000"/>
                </a:schemeClr>
              </a:fgClr>
              <a:bgClr>
                <a:schemeClr val="tx1">
                  <a:lumMod val="95000"/>
                  <a:lumOff val="5000"/>
                </a:schemeClr>
              </a:bgClr>
            </a:patt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Trapezoid 25"/>
            <p:cNvSpPr/>
            <p:nvPr/>
          </p:nvSpPr>
          <p:spPr>
            <a:xfrm>
              <a:off x="4416271" y="3148217"/>
              <a:ext cx="653657" cy="338458"/>
            </a:xfrm>
            <a:prstGeom prst="trapezoid">
              <a:avLst/>
            </a:prstGeom>
            <a:solidFill>
              <a:srgbClr val="FFC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542607" y="2773784"/>
              <a:ext cx="434290" cy="3718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Block Arc 32"/>
            <p:cNvSpPr/>
            <p:nvPr/>
          </p:nvSpPr>
          <p:spPr>
            <a:xfrm rot="7057730" flipV="1">
              <a:off x="4170840" y="3137719"/>
              <a:ext cx="591380" cy="196946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>
                <a:solidFill>
                  <a:schemeClr val="tx1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204757" y="3505969"/>
              <a:ext cx="197229" cy="656388"/>
              <a:chOff x="7743668" y="3863268"/>
              <a:chExt cx="232853" cy="992222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747921" y="3863268"/>
                <a:ext cx="228600" cy="992222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7743668" y="3863268"/>
                <a:ext cx="232853" cy="59905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sp>
          <p:nvSpPr>
            <p:cNvPr id="38" name="Trapezoid 37"/>
            <p:cNvSpPr/>
            <p:nvPr/>
          </p:nvSpPr>
          <p:spPr>
            <a:xfrm>
              <a:off x="4546483" y="2479055"/>
              <a:ext cx="434290" cy="301910"/>
            </a:xfrm>
            <a:prstGeom prst="trapezoid">
              <a:avLst/>
            </a:prstGeom>
            <a:solidFill>
              <a:srgbClr val="FFC000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Trapezoid 39"/>
            <p:cNvSpPr/>
            <p:nvPr/>
          </p:nvSpPr>
          <p:spPr>
            <a:xfrm rot="10800000">
              <a:off x="4361688" y="1849650"/>
              <a:ext cx="879981" cy="430515"/>
            </a:xfrm>
            <a:prstGeom prst="trapezoid">
              <a:avLst/>
            </a:prstGeom>
            <a:pattFill prst="smGrid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26146" y="2290353"/>
              <a:ext cx="259141" cy="168327"/>
            </a:xfrm>
            <a:prstGeom prst="rect">
              <a:avLst/>
            </a:prstGeom>
            <a:solidFill>
              <a:schemeClr val="bg1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Oval 55"/>
            <p:cNvSpPr/>
            <p:nvPr/>
          </p:nvSpPr>
          <p:spPr>
            <a:xfrm>
              <a:off x="4567940" y="1671597"/>
              <a:ext cx="389106" cy="102663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>
              <a:off x="4709005" y="3713054"/>
              <a:ext cx="9285" cy="2523868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lgDash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4722751" y="285598"/>
              <a:ext cx="25235" cy="322856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4685931" y="6573839"/>
              <a:ext cx="1040614" cy="7295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48" idx="0"/>
            </p:cNvCxnSpPr>
            <p:nvPr/>
          </p:nvCxnSpPr>
          <p:spPr>
            <a:xfrm>
              <a:off x="4705222" y="6372419"/>
              <a:ext cx="0" cy="218303"/>
            </a:xfrm>
            <a:prstGeom prst="straightConnector1">
              <a:avLst/>
            </a:prstGeom>
            <a:ln w="25400">
              <a:solidFill>
                <a:schemeClr val="accent1">
                  <a:lumMod val="75000"/>
                </a:schemeClr>
              </a:solidFill>
              <a:prstDash val="lgDash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745836" y="6331888"/>
              <a:ext cx="2103120" cy="338554"/>
            </a:xfrm>
            <a:prstGeom prst="rect">
              <a:avLst/>
            </a:prstGeom>
            <a:solidFill>
              <a:srgbClr val="996633"/>
            </a:solidFill>
            <a:ln>
              <a:solidFill>
                <a:schemeClr val="tx1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NZ" sz="1600" b="1" dirty="0" err="1" smtClean="0">
                  <a:solidFill>
                    <a:schemeClr val="bg1"/>
                  </a:solidFill>
                </a:rPr>
                <a:t>Stormwater</a:t>
              </a:r>
              <a:r>
                <a:rPr lang="en-NZ" sz="1600" b="1" dirty="0" smtClean="0">
                  <a:solidFill>
                    <a:schemeClr val="bg1"/>
                  </a:solidFill>
                </a:rPr>
                <a:t> network</a:t>
              </a:r>
              <a:endParaRPr lang="en-NZ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 flipV="1">
              <a:off x="884869" y="166269"/>
              <a:ext cx="9694740" cy="3397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925170" y="200876"/>
              <a:ext cx="1952483" cy="24539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dirty="0" smtClean="0"/>
                <a:t>Roof guttering</a:t>
              </a:r>
              <a:endParaRPr lang="en-NZ" dirty="0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4630825" y="344435"/>
              <a:ext cx="1222442" cy="3214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Rounded Rectangle 69"/>
            <p:cNvSpPr/>
            <p:nvPr/>
          </p:nvSpPr>
          <p:spPr>
            <a:xfrm>
              <a:off x="5944318" y="658456"/>
              <a:ext cx="1952483" cy="24539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dirty="0" smtClean="0"/>
                <a:t>Downpipe</a:t>
              </a:r>
              <a:endParaRPr lang="en-NZ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4976897" y="806557"/>
              <a:ext cx="892342" cy="11964"/>
            </a:xfrm>
            <a:prstGeom prst="straightConnector1">
              <a:avLst/>
            </a:prstGeom>
            <a:ln w="3810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Rounded Rectangle 78"/>
            <p:cNvSpPr/>
            <p:nvPr/>
          </p:nvSpPr>
          <p:spPr>
            <a:xfrm>
              <a:off x="114430" y="5794223"/>
              <a:ext cx="1952483" cy="24539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400" b="1" dirty="0" smtClean="0"/>
                <a:t>Discharge outlet</a:t>
              </a:r>
              <a:endParaRPr lang="en-NZ" sz="1400" b="1" dirty="0"/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2184119" y="5969350"/>
              <a:ext cx="2213609" cy="3916"/>
            </a:xfrm>
            <a:prstGeom prst="straightConnector1">
              <a:avLst/>
            </a:prstGeom>
            <a:ln w="1270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9" name="Group 168"/>
            <p:cNvGrpSpPr/>
            <p:nvPr/>
          </p:nvGrpSpPr>
          <p:grpSpPr>
            <a:xfrm>
              <a:off x="109768" y="1883473"/>
              <a:ext cx="4240572" cy="319061"/>
              <a:chOff x="109768" y="1883473"/>
              <a:chExt cx="4240572" cy="319061"/>
            </a:xfrm>
          </p:grpSpPr>
          <p:cxnSp>
            <p:nvCxnSpPr>
              <p:cNvPr id="69" name="Straight Arrow Connector 68"/>
              <p:cNvCxnSpPr/>
              <p:nvPr/>
            </p:nvCxnSpPr>
            <p:spPr>
              <a:xfrm flipV="1">
                <a:off x="3094250" y="2055366"/>
                <a:ext cx="1256090" cy="2034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Rounded Rectangle 87"/>
              <p:cNvSpPr/>
              <p:nvPr/>
            </p:nvSpPr>
            <p:spPr>
              <a:xfrm>
                <a:off x="109768" y="1883473"/>
                <a:ext cx="2862032" cy="319061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/>
                  <a:t>Leaf guard (deflects debris)</a:t>
                </a:r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104894" y="2402466"/>
              <a:ext cx="4449334" cy="264227"/>
              <a:chOff x="109766" y="2542983"/>
              <a:chExt cx="4285387" cy="264227"/>
            </a:xfrm>
          </p:grpSpPr>
          <p:cxnSp>
            <p:nvCxnSpPr>
              <p:cNvPr id="96" name="Straight Arrow Connector 95"/>
              <p:cNvCxnSpPr/>
              <p:nvPr/>
            </p:nvCxnSpPr>
            <p:spPr>
              <a:xfrm flipV="1">
                <a:off x="2695259" y="2687503"/>
                <a:ext cx="1699894" cy="1735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7" name="Rounded Rectangle 96"/>
              <p:cNvSpPr/>
              <p:nvPr/>
            </p:nvSpPr>
            <p:spPr>
              <a:xfrm>
                <a:off x="109766" y="2542983"/>
                <a:ext cx="2984483" cy="26422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Connector join</a:t>
                </a:r>
                <a:endParaRPr lang="en-NZ" sz="1400" b="1" dirty="0"/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91439" y="2738933"/>
              <a:ext cx="4419315" cy="227248"/>
              <a:chOff x="112418" y="2842556"/>
              <a:chExt cx="4280490" cy="227248"/>
            </a:xfrm>
          </p:grpSpPr>
          <p:cxnSp>
            <p:nvCxnSpPr>
              <p:cNvPr id="102" name="Straight Arrow Connector 101"/>
              <p:cNvCxnSpPr/>
              <p:nvPr/>
            </p:nvCxnSpPr>
            <p:spPr>
              <a:xfrm>
                <a:off x="2738283" y="2992795"/>
                <a:ext cx="1654625" cy="1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Rounded Rectangle 102"/>
              <p:cNvSpPr/>
              <p:nvPr/>
            </p:nvSpPr>
            <p:spPr>
              <a:xfrm>
                <a:off x="112418" y="2842556"/>
                <a:ext cx="2523750" cy="22724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Housing for inlet sampling</a:t>
                </a:r>
                <a:endParaRPr lang="en-NZ" sz="1400" b="1" dirty="0"/>
              </a:p>
            </p:txBody>
          </p:sp>
        </p:grpSp>
        <p:cxnSp>
          <p:nvCxnSpPr>
            <p:cNvPr id="105" name="Straight Arrow Connector 104"/>
            <p:cNvCxnSpPr/>
            <p:nvPr/>
          </p:nvCxnSpPr>
          <p:spPr>
            <a:xfrm>
              <a:off x="3739159" y="4236222"/>
              <a:ext cx="662512" cy="1716"/>
            </a:xfrm>
            <a:prstGeom prst="straightConnector1">
              <a:avLst/>
            </a:prstGeom>
            <a:ln w="1905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64" name="Group 163"/>
            <p:cNvGrpSpPr/>
            <p:nvPr/>
          </p:nvGrpSpPr>
          <p:grpSpPr>
            <a:xfrm>
              <a:off x="84477" y="3028175"/>
              <a:ext cx="4319805" cy="390033"/>
              <a:chOff x="-112216" y="3539461"/>
              <a:chExt cx="5570050" cy="390033"/>
            </a:xfrm>
          </p:grpSpPr>
          <p:cxnSp>
            <p:nvCxnSpPr>
              <p:cNvPr id="128" name="Straight Arrow Connector 127"/>
              <p:cNvCxnSpPr/>
              <p:nvPr/>
            </p:nvCxnSpPr>
            <p:spPr>
              <a:xfrm flipV="1">
                <a:off x="4385091" y="3637388"/>
                <a:ext cx="1072743" cy="6154"/>
              </a:xfrm>
              <a:prstGeom prst="straightConnector1">
                <a:avLst/>
              </a:prstGeom>
              <a:ln w="22225">
                <a:prstDash val="solid"/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9" name="Rounded Rectangle 128"/>
              <p:cNvSpPr/>
              <p:nvPr/>
            </p:nvSpPr>
            <p:spPr>
              <a:xfrm>
                <a:off x="-112216" y="3539461"/>
                <a:ext cx="4458285" cy="390033"/>
              </a:xfrm>
              <a:prstGeom prst="roundRect">
                <a:avLst/>
              </a:prstGeom>
              <a:ln>
                <a:prstDash val="soli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Inlet sampling bottle, tube and mini funnel</a:t>
                </a:r>
                <a:endParaRPr lang="en-NZ" sz="1400" b="1" dirty="0"/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136116" y="4526023"/>
              <a:ext cx="4240572" cy="189346"/>
              <a:chOff x="136116" y="4526023"/>
              <a:chExt cx="4240572" cy="189346"/>
            </a:xfrm>
          </p:grpSpPr>
          <p:cxnSp>
            <p:nvCxnSpPr>
              <p:cNvPr id="138" name="Straight Arrow Connector 137"/>
              <p:cNvCxnSpPr/>
              <p:nvPr/>
            </p:nvCxnSpPr>
            <p:spPr>
              <a:xfrm flipV="1">
                <a:off x="2503068" y="4629819"/>
                <a:ext cx="1873620" cy="12832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9" name="Rounded Rectangle 138"/>
              <p:cNvSpPr/>
              <p:nvPr/>
            </p:nvSpPr>
            <p:spPr>
              <a:xfrm>
                <a:off x="136116" y="4526023"/>
                <a:ext cx="2283224" cy="189346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Perforated end cap</a:t>
                </a:r>
                <a:endParaRPr lang="en-NZ" sz="1400" b="1" dirty="0"/>
              </a:p>
            </p:txBody>
          </p:sp>
        </p:grpSp>
        <p:grpSp>
          <p:nvGrpSpPr>
            <p:cNvPr id="162" name="Group 161"/>
            <p:cNvGrpSpPr/>
            <p:nvPr/>
          </p:nvGrpSpPr>
          <p:grpSpPr>
            <a:xfrm>
              <a:off x="131027" y="4795928"/>
              <a:ext cx="4240572" cy="164713"/>
              <a:chOff x="131027" y="4795928"/>
              <a:chExt cx="4240572" cy="164713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7979" y="4838571"/>
                <a:ext cx="1873620" cy="12832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2" name="Rounded Rectangle 141"/>
              <p:cNvSpPr/>
              <p:nvPr/>
            </p:nvSpPr>
            <p:spPr>
              <a:xfrm>
                <a:off x="131027" y="4795928"/>
                <a:ext cx="2283224" cy="164713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Drainage funnel</a:t>
                </a:r>
                <a:endParaRPr lang="en-NZ" sz="1400" b="1" dirty="0"/>
              </a:p>
            </p:txBody>
          </p:sp>
        </p:grpSp>
        <p:cxnSp>
          <p:nvCxnSpPr>
            <p:cNvPr id="146" name="Straight Arrow Connector 145"/>
            <p:cNvCxnSpPr/>
            <p:nvPr/>
          </p:nvCxnSpPr>
          <p:spPr>
            <a:xfrm flipV="1">
              <a:off x="2494148" y="5137684"/>
              <a:ext cx="1873620" cy="12832"/>
            </a:xfrm>
            <a:prstGeom prst="straightConnector1">
              <a:avLst/>
            </a:prstGeom>
            <a:ln w="1905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Rounded Rectangle 150"/>
            <p:cNvSpPr/>
            <p:nvPr/>
          </p:nvSpPr>
          <p:spPr>
            <a:xfrm>
              <a:off x="130902" y="5021060"/>
              <a:ext cx="2283224" cy="41465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400" b="1" dirty="0" smtClean="0"/>
                <a:t>Self-supporting </a:t>
              </a:r>
              <a:r>
                <a:rPr lang="en-NZ" sz="1400" b="1" dirty="0" smtClean="0">
                  <a:solidFill>
                    <a:srgbClr val="FF0000"/>
                  </a:solidFill>
                </a:rPr>
                <a:t>sleeve</a:t>
              </a:r>
              <a:r>
                <a:rPr lang="en-NZ" sz="1400" b="1" dirty="0" smtClean="0"/>
                <a:t> with </a:t>
              </a:r>
              <a:r>
                <a:rPr lang="en-NZ" sz="1400" b="1" dirty="0" smtClean="0">
                  <a:solidFill>
                    <a:srgbClr val="7030A0"/>
                  </a:solidFill>
                </a:rPr>
                <a:t>cut</a:t>
              </a:r>
              <a:r>
                <a:rPr lang="en-NZ" sz="1400" b="1" dirty="0" smtClean="0"/>
                <a:t> for bottle emplacement</a:t>
              </a:r>
              <a:endParaRPr lang="en-NZ" sz="1400" b="1" dirty="0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3867427" y="3136863"/>
              <a:ext cx="375308" cy="565538"/>
            </a:xfrm>
            <a:prstGeom prst="straightConnector1">
              <a:avLst/>
            </a:prstGeom>
            <a:ln w="22225">
              <a:prstDash val="solid"/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V="1">
              <a:off x="2889115" y="5570069"/>
              <a:ext cx="1748929" cy="23335"/>
            </a:xfrm>
            <a:prstGeom prst="straightConnector1">
              <a:avLst/>
            </a:prstGeom>
            <a:ln w="22225">
              <a:prstDash val="sysDash"/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Rounded Rectangle 173"/>
            <p:cNvSpPr/>
            <p:nvPr/>
          </p:nvSpPr>
          <p:spPr>
            <a:xfrm>
              <a:off x="8661530" y="5941187"/>
              <a:ext cx="1952483" cy="2453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NZ" dirty="0" smtClean="0"/>
                <a:t>Ground surface</a:t>
              </a:r>
              <a:endParaRPr lang="en-NZ" dirty="0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3" t="-1" r="25997" b="-334"/>
            <a:stretch/>
          </p:blipFill>
          <p:spPr>
            <a:xfrm>
              <a:off x="10383625" y="1282942"/>
              <a:ext cx="866694" cy="45056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chemeClr val="tx1">
                  <a:alpha val="43000"/>
                </a:schemeClr>
              </a:outerShdw>
            </a:effectLst>
          </p:spPr>
        </p:pic>
        <p:sp>
          <p:nvSpPr>
            <p:cNvPr id="94" name="Isosceles Triangle 93"/>
            <p:cNvSpPr/>
            <p:nvPr/>
          </p:nvSpPr>
          <p:spPr>
            <a:xfrm rot="9999408">
              <a:off x="4545883" y="2944417"/>
              <a:ext cx="160525" cy="191654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127045" y="5494279"/>
              <a:ext cx="2644456" cy="252821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400" b="1" dirty="0" smtClean="0"/>
                <a:t>Effluent sampling bottle</a:t>
              </a:r>
              <a:endParaRPr lang="en-NZ" sz="1400" b="1" dirty="0"/>
            </a:p>
          </p:txBody>
        </p:sp>
        <p:sp>
          <p:nvSpPr>
            <p:cNvPr id="84" name="Rectangle 83"/>
            <p:cNvSpPr/>
            <p:nvPr/>
          </p:nvSpPr>
          <p:spPr>
            <a:xfrm flipV="1">
              <a:off x="839076" y="55231"/>
              <a:ext cx="9774937" cy="5264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923544" y="52820"/>
              <a:ext cx="9690469" cy="33987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600" dirty="0" smtClean="0"/>
                <a:t>Roof runoff from gutter (pollutant load dependent on roof material, rainfall characteristics and contributing area)</a:t>
              </a:r>
              <a:endParaRPr lang="en-NZ" sz="1600" dirty="0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V="1">
              <a:off x="2212464" y="464608"/>
              <a:ext cx="2418361" cy="6896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4885287" y="439609"/>
              <a:ext cx="2572102" cy="99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Rounded Rectangle 89"/>
            <p:cNvSpPr/>
            <p:nvPr/>
          </p:nvSpPr>
          <p:spPr>
            <a:xfrm>
              <a:off x="114430" y="3889396"/>
              <a:ext cx="3584934" cy="47936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400" b="1" dirty="0" smtClean="0"/>
                <a:t>Media cartridge (diameter, length and media type optimized to roof runoff)</a:t>
              </a:r>
              <a:endParaRPr lang="en-NZ" sz="14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066414" y="4571481"/>
              <a:ext cx="6524" cy="11488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4416920" y="4571481"/>
              <a:ext cx="3139" cy="11443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2" name="Group 131"/>
            <p:cNvGrpSpPr/>
            <p:nvPr/>
          </p:nvGrpSpPr>
          <p:grpSpPr>
            <a:xfrm>
              <a:off x="5325320" y="3422455"/>
              <a:ext cx="258251" cy="2031862"/>
              <a:chOff x="6929752" y="2532724"/>
              <a:chExt cx="305022" cy="961182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6929901" y="2532724"/>
                <a:ext cx="304873" cy="8288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34" name="Straight Connector 133"/>
              <p:cNvCxnSpPr>
                <a:stCxn id="133" idx="2"/>
              </p:cNvCxnSpPr>
              <p:nvPr/>
            </p:nvCxnSpPr>
            <p:spPr>
              <a:xfrm>
                <a:off x="6929901" y="2574167"/>
                <a:ext cx="0" cy="9197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133" idx="6"/>
              </p:cNvCxnSpPr>
              <p:nvPr/>
            </p:nvCxnSpPr>
            <p:spPr>
              <a:xfrm>
                <a:off x="7234774" y="2574167"/>
                <a:ext cx="0" cy="9197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6929752" y="3486675"/>
                <a:ext cx="305022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/>
            <p:cNvCxnSpPr/>
            <p:nvPr/>
          </p:nvCxnSpPr>
          <p:spPr>
            <a:xfrm flipH="1">
              <a:off x="5367009" y="5447026"/>
              <a:ext cx="213485" cy="308196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83" name="Group 182"/>
            <p:cNvGrpSpPr/>
            <p:nvPr/>
          </p:nvGrpSpPr>
          <p:grpSpPr>
            <a:xfrm>
              <a:off x="4944791" y="2787859"/>
              <a:ext cx="639974" cy="607117"/>
              <a:chOff x="7337157" y="3291782"/>
              <a:chExt cx="511800" cy="640371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 flipH="1">
                <a:off x="7848955" y="3321422"/>
                <a:ext cx="2" cy="6090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>
                <a:stCxn id="191" idx="6"/>
              </p:cNvCxnSpPr>
              <p:nvPr/>
            </p:nvCxnSpPr>
            <p:spPr>
              <a:xfrm>
                <a:off x="7633251" y="3327735"/>
                <a:ext cx="6242" cy="2239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7643620" y="3729578"/>
                <a:ext cx="3954" cy="2025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Oval 186"/>
              <p:cNvSpPr/>
              <p:nvPr/>
            </p:nvSpPr>
            <p:spPr>
              <a:xfrm rot="14971907">
                <a:off x="7281653" y="3740860"/>
                <a:ext cx="177115" cy="661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>
                <a:off x="7649454" y="3926490"/>
                <a:ext cx="1995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H="1">
                <a:off x="7339768" y="3548841"/>
                <a:ext cx="298036" cy="14008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>
                <a:endCxn id="187" idx="2"/>
              </p:cNvCxnSpPr>
              <p:nvPr/>
            </p:nvCxnSpPr>
            <p:spPr>
              <a:xfrm flipH="1">
                <a:off x="7401178" y="3728358"/>
                <a:ext cx="244736" cy="12852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/>
              <p:cNvSpPr/>
              <p:nvPr/>
            </p:nvSpPr>
            <p:spPr>
              <a:xfrm rot="10800000">
                <a:off x="7633251" y="3291782"/>
                <a:ext cx="215704" cy="719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cxnSp>
          <p:nvCxnSpPr>
            <p:cNvPr id="193" name="Straight Connector 192"/>
            <p:cNvCxnSpPr/>
            <p:nvPr/>
          </p:nvCxnSpPr>
          <p:spPr>
            <a:xfrm flipH="1">
              <a:off x="5192080" y="5448668"/>
              <a:ext cx="139046" cy="127168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7" name="Group 216"/>
            <p:cNvGrpSpPr/>
            <p:nvPr/>
          </p:nvGrpSpPr>
          <p:grpSpPr>
            <a:xfrm>
              <a:off x="5605659" y="2860894"/>
              <a:ext cx="3493939" cy="475158"/>
              <a:chOff x="540855" y="2757930"/>
              <a:chExt cx="3493939" cy="475158"/>
            </a:xfrm>
          </p:grpSpPr>
          <p:cxnSp>
            <p:nvCxnSpPr>
              <p:cNvPr id="218" name="Straight Arrow Connector 217"/>
              <p:cNvCxnSpPr/>
              <p:nvPr/>
            </p:nvCxnSpPr>
            <p:spPr>
              <a:xfrm flipH="1">
                <a:off x="540855" y="3018486"/>
                <a:ext cx="669792" cy="9691"/>
              </a:xfrm>
              <a:prstGeom prst="straightConnector1">
                <a:avLst/>
              </a:prstGeom>
              <a:ln w="19050">
                <a:headEnd w="lg" len="lg"/>
                <a:tailEnd type="triangle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9" name="Rounded Rectangle 218"/>
              <p:cNvSpPr/>
              <p:nvPr/>
            </p:nvSpPr>
            <p:spPr>
              <a:xfrm>
                <a:off x="1255185" y="2757930"/>
                <a:ext cx="2779609" cy="475158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NZ" sz="1400" b="1" dirty="0" smtClean="0"/>
                  <a:t>By-pass port (for excess inflow during high intensity rain events)</a:t>
                </a:r>
                <a:endParaRPr lang="en-NZ" sz="1400" b="1" dirty="0"/>
              </a:p>
            </p:txBody>
          </p:sp>
        </p:grpSp>
        <p:sp>
          <p:nvSpPr>
            <p:cNvPr id="232" name="Rounded Rectangle 231"/>
            <p:cNvSpPr/>
            <p:nvPr/>
          </p:nvSpPr>
          <p:spPr>
            <a:xfrm>
              <a:off x="6328019" y="3547063"/>
              <a:ext cx="2779609" cy="47515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NZ" sz="1400" b="1" dirty="0" smtClean="0"/>
                <a:t>By-pass tube (for excess inflow during high intensity rain events)</a:t>
              </a:r>
              <a:endParaRPr lang="en-NZ" sz="1400" b="1" dirty="0"/>
            </a:p>
          </p:txBody>
        </p:sp>
        <p:cxnSp>
          <p:nvCxnSpPr>
            <p:cNvPr id="233" name="Straight Arrow Connector 232"/>
            <p:cNvCxnSpPr/>
            <p:nvPr/>
          </p:nvCxnSpPr>
          <p:spPr>
            <a:xfrm flipV="1">
              <a:off x="4902102" y="3070660"/>
              <a:ext cx="557929" cy="22433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/>
            <p:nvPr/>
          </p:nvCxnSpPr>
          <p:spPr>
            <a:xfrm flipH="1">
              <a:off x="5460031" y="3248619"/>
              <a:ext cx="3633" cy="2160753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/>
            <p:nvPr/>
          </p:nvCxnSpPr>
          <p:spPr>
            <a:xfrm flipH="1">
              <a:off x="5612956" y="3775253"/>
              <a:ext cx="669792" cy="9691"/>
            </a:xfrm>
            <a:prstGeom prst="straightConnector1">
              <a:avLst/>
            </a:prstGeom>
            <a:ln w="19050">
              <a:headEnd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/>
            <p:nvPr/>
          </p:nvCxnSpPr>
          <p:spPr>
            <a:xfrm flipH="1">
              <a:off x="4826136" y="5505027"/>
              <a:ext cx="604530" cy="50369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lgDash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5" name="Group 254"/>
            <p:cNvGrpSpPr/>
            <p:nvPr/>
          </p:nvGrpSpPr>
          <p:grpSpPr>
            <a:xfrm rot="13961427">
              <a:off x="4938102" y="5550532"/>
              <a:ext cx="203258" cy="597109"/>
              <a:chOff x="7633251" y="3291782"/>
              <a:chExt cx="215706" cy="638684"/>
            </a:xfrm>
          </p:grpSpPr>
          <p:cxnSp>
            <p:nvCxnSpPr>
              <p:cNvPr id="256" name="Straight Connector 255"/>
              <p:cNvCxnSpPr/>
              <p:nvPr/>
            </p:nvCxnSpPr>
            <p:spPr>
              <a:xfrm flipH="1">
                <a:off x="7848955" y="3321422"/>
                <a:ext cx="2" cy="60904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/>
              <p:cNvCxnSpPr>
                <a:stCxn id="263" idx="6"/>
              </p:cNvCxnSpPr>
              <p:nvPr/>
            </p:nvCxnSpPr>
            <p:spPr>
              <a:xfrm>
                <a:off x="7633251" y="3327735"/>
                <a:ext cx="7060" cy="59875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/>
              <p:cNvCxnSpPr/>
              <p:nvPr/>
            </p:nvCxnSpPr>
            <p:spPr>
              <a:xfrm>
                <a:off x="7649454" y="3926490"/>
                <a:ext cx="19950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Oval 262"/>
              <p:cNvSpPr/>
              <p:nvPr/>
            </p:nvSpPr>
            <p:spPr>
              <a:xfrm rot="10800000">
                <a:off x="7633251" y="3291782"/>
                <a:ext cx="215704" cy="7190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</p:grpSp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549" y="730110"/>
              <a:ext cx="723691" cy="509020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chemeClr val="accent1">
                  <a:lumMod val="60000"/>
                  <a:lumOff val="40000"/>
                </a:schemeClr>
              </a:solidFill>
              <a:miter lim="800000"/>
            </a:ln>
            <a:effectLst>
              <a:outerShdw blurRad="254000" algn="tl" rotWithShape="0">
                <a:schemeClr val="tx1">
                  <a:alpha val="43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5845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HVL Zincalume U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3632" y="57681"/>
            <a:ext cx="1830399" cy="6517300"/>
          </a:xfrm>
          <a:prstGeom prst="rect">
            <a:avLst/>
          </a:prstGeom>
          <a:ln>
            <a:noFill/>
          </a:ln>
          <a:effectLst>
            <a:glow rad="12700">
              <a:srgbClr val="01D3EF">
                <a:alpha val="78000"/>
              </a:srgbClr>
            </a:glow>
            <a:softEdge rad="112500"/>
          </a:effectLst>
        </p:spPr>
      </p:pic>
      <p:grpSp>
        <p:nvGrpSpPr>
          <p:cNvPr id="64" name="Group 63"/>
          <p:cNvGrpSpPr/>
          <p:nvPr/>
        </p:nvGrpSpPr>
        <p:grpSpPr>
          <a:xfrm>
            <a:off x="78664" y="131971"/>
            <a:ext cx="2418763" cy="5971032"/>
            <a:chOff x="297004" y="164262"/>
            <a:chExt cx="2418763" cy="5998793"/>
          </a:xfrm>
        </p:grpSpPr>
        <p:sp>
          <p:nvSpPr>
            <p:cNvPr id="65" name="Freeform 64"/>
            <p:cNvSpPr/>
            <p:nvPr/>
          </p:nvSpPr>
          <p:spPr>
            <a:xfrm>
              <a:off x="297004" y="164262"/>
              <a:ext cx="2418763" cy="5998793"/>
            </a:xfrm>
            <a:custGeom>
              <a:avLst/>
              <a:gdLst>
                <a:gd name="connsiteX0" fmla="*/ 0 w 2418763"/>
                <a:gd name="connsiteY0" fmla="*/ 241876 h 5998793"/>
                <a:gd name="connsiteX1" fmla="*/ 241876 w 2418763"/>
                <a:gd name="connsiteY1" fmla="*/ 0 h 5998793"/>
                <a:gd name="connsiteX2" fmla="*/ 2176887 w 2418763"/>
                <a:gd name="connsiteY2" fmla="*/ 0 h 5998793"/>
                <a:gd name="connsiteX3" fmla="*/ 2418763 w 2418763"/>
                <a:gd name="connsiteY3" fmla="*/ 241876 h 5998793"/>
                <a:gd name="connsiteX4" fmla="*/ 2418763 w 2418763"/>
                <a:gd name="connsiteY4" fmla="*/ 5756917 h 5998793"/>
                <a:gd name="connsiteX5" fmla="*/ 2176887 w 2418763"/>
                <a:gd name="connsiteY5" fmla="*/ 5998793 h 5998793"/>
                <a:gd name="connsiteX6" fmla="*/ 241876 w 2418763"/>
                <a:gd name="connsiteY6" fmla="*/ 5998793 h 5998793"/>
                <a:gd name="connsiteX7" fmla="*/ 0 w 2418763"/>
                <a:gd name="connsiteY7" fmla="*/ 5756917 h 5998793"/>
                <a:gd name="connsiteX8" fmla="*/ 0 w 2418763"/>
                <a:gd name="connsiteY8" fmla="*/ 241876 h 599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8763" h="5998793">
                  <a:moveTo>
                    <a:pt x="0" y="241876"/>
                  </a:moveTo>
                  <a:cubicBezTo>
                    <a:pt x="0" y="108292"/>
                    <a:pt x="108292" y="0"/>
                    <a:pt x="241876" y="0"/>
                  </a:cubicBezTo>
                  <a:lnTo>
                    <a:pt x="2176887" y="0"/>
                  </a:lnTo>
                  <a:cubicBezTo>
                    <a:pt x="2310471" y="0"/>
                    <a:pt x="2418763" y="108292"/>
                    <a:pt x="2418763" y="241876"/>
                  </a:cubicBezTo>
                  <a:lnTo>
                    <a:pt x="2418763" y="5756917"/>
                  </a:lnTo>
                  <a:cubicBezTo>
                    <a:pt x="2418763" y="5890501"/>
                    <a:pt x="2310471" y="5998793"/>
                    <a:pt x="2176887" y="5998793"/>
                  </a:cubicBezTo>
                  <a:lnTo>
                    <a:pt x="241876" y="5998793"/>
                  </a:lnTo>
                  <a:cubicBezTo>
                    <a:pt x="108292" y="5998793"/>
                    <a:pt x="0" y="5890501"/>
                    <a:pt x="0" y="5756917"/>
                  </a:cubicBezTo>
                  <a:lnTo>
                    <a:pt x="0" y="241876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rgbClr val="FF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4321075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smtClean="0">
                  <a:solidFill>
                    <a:srgbClr val="FFFF00"/>
                  </a:solidFill>
                </a:rPr>
                <a:t>Approach</a:t>
              </a:r>
              <a:endParaRPr lang="en-US" sz="3200" b="1" kern="1200" dirty="0">
                <a:solidFill>
                  <a:srgbClr val="FFFF00"/>
                </a:solidFill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355526" y="2286825"/>
              <a:ext cx="2324702" cy="997427"/>
            </a:xfrm>
            <a:custGeom>
              <a:avLst/>
              <a:gdLst>
                <a:gd name="connsiteX0" fmla="*/ 0 w 2324702"/>
                <a:gd name="connsiteY0" fmla="*/ 79964 h 799643"/>
                <a:gd name="connsiteX1" fmla="*/ 79964 w 2324702"/>
                <a:gd name="connsiteY1" fmla="*/ 0 h 799643"/>
                <a:gd name="connsiteX2" fmla="*/ 2244738 w 2324702"/>
                <a:gd name="connsiteY2" fmla="*/ 0 h 799643"/>
                <a:gd name="connsiteX3" fmla="*/ 2324702 w 2324702"/>
                <a:gd name="connsiteY3" fmla="*/ 79964 h 799643"/>
                <a:gd name="connsiteX4" fmla="*/ 2324702 w 2324702"/>
                <a:gd name="connsiteY4" fmla="*/ 719679 h 799643"/>
                <a:gd name="connsiteX5" fmla="*/ 2244738 w 2324702"/>
                <a:gd name="connsiteY5" fmla="*/ 799643 h 799643"/>
                <a:gd name="connsiteX6" fmla="*/ 79964 w 2324702"/>
                <a:gd name="connsiteY6" fmla="*/ 799643 h 799643"/>
                <a:gd name="connsiteX7" fmla="*/ 0 w 2324702"/>
                <a:gd name="connsiteY7" fmla="*/ 719679 h 799643"/>
                <a:gd name="connsiteX8" fmla="*/ 0 w 2324702"/>
                <a:gd name="connsiteY8" fmla="*/ 79964 h 7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4702" h="799643">
                  <a:moveTo>
                    <a:pt x="0" y="79964"/>
                  </a:moveTo>
                  <a:cubicBezTo>
                    <a:pt x="0" y="35801"/>
                    <a:pt x="35801" y="0"/>
                    <a:pt x="79964" y="0"/>
                  </a:cubicBezTo>
                  <a:lnTo>
                    <a:pt x="2244738" y="0"/>
                  </a:lnTo>
                  <a:cubicBezTo>
                    <a:pt x="2288901" y="0"/>
                    <a:pt x="2324702" y="35801"/>
                    <a:pt x="2324702" y="79964"/>
                  </a:cubicBezTo>
                  <a:lnTo>
                    <a:pt x="2324702" y="719679"/>
                  </a:lnTo>
                  <a:cubicBezTo>
                    <a:pt x="2324702" y="763842"/>
                    <a:pt x="2288901" y="799643"/>
                    <a:pt x="2244738" y="799643"/>
                  </a:cubicBezTo>
                  <a:lnTo>
                    <a:pt x="79964" y="799643"/>
                  </a:lnTo>
                  <a:cubicBezTo>
                    <a:pt x="35801" y="799643"/>
                    <a:pt x="0" y="763842"/>
                    <a:pt x="0" y="719679"/>
                  </a:cubicBezTo>
                  <a:lnTo>
                    <a:pt x="0" y="79964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41" tIns="57711" rIns="69141" bIns="57711" numCol="1" spcCol="1270" anchor="ctr" anchorCtr="0">
              <a:noAutofit/>
            </a:bodyPr>
            <a:lstStyle/>
            <a:p>
              <a:pPr lvl="0" algn="ctr"/>
              <a:r>
                <a:rPr lang="en-US" dirty="0">
                  <a:sym typeface="Wingdings" panose="05000000000000000000" pitchFamily="2" charset="2"/>
                </a:rPr>
                <a:t> </a:t>
              </a:r>
              <a:r>
                <a:rPr lang="en-US" dirty="0" err="1">
                  <a:solidFill>
                    <a:srgbClr val="FFFF00"/>
                  </a:solidFill>
                  <a:sym typeface="Wingdings" panose="05000000000000000000" pitchFamily="2" charset="2"/>
                </a:rPr>
                <a:t>Retroffitable</a:t>
              </a:r>
              <a:r>
                <a:rPr lang="en-US" dirty="0">
                  <a:solidFill>
                    <a:srgbClr val="FFFF00"/>
                  </a:solidFill>
                  <a:sym typeface="Wingdings" panose="05000000000000000000" pitchFamily="2" charset="2"/>
                </a:rPr>
                <a:t> 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&amp;</a:t>
              </a:r>
              <a:r>
                <a:rPr lang="en-US" dirty="0">
                  <a:solidFill>
                    <a:srgbClr val="FFFF00"/>
                  </a:solidFill>
                  <a:sym typeface="Wingdings" panose="05000000000000000000" pitchFamily="2" charset="2"/>
                </a:rPr>
                <a:t> Adaptive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/>
                <a:t>– applied to any old or new roof</a:t>
              </a:r>
            </a:p>
          </p:txBody>
        </p:sp>
        <p:sp>
          <p:nvSpPr>
            <p:cNvPr id="67" name="Freeform 66"/>
            <p:cNvSpPr/>
            <p:nvPr/>
          </p:nvSpPr>
          <p:spPr>
            <a:xfrm>
              <a:off x="344034" y="1283292"/>
              <a:ext cx="2324702" cy="948578"/>
            </a:xfrm>
            <a:custGeom>
              <a:avLst/>
              <a:gdLst>
                <a:gd name="connsiteX0" fmla="*/ 0 w 2324702"/>
                <a:gd name="connsiteY0" fmla="*/ 67235 h 672345"/>
                <a:gd name="connsiteX1" fmla="*/ 67235 w 2324702"/>
                <a:gd name="connsiteY1" fmla="*/ 0 h 672345"/>
                <a:gd name="connsiteX2" fmla="*/ 2257468 w 2324702"/>
                <a:gd name="connsiteY2" fmla="*/ 0 h 672345"/>
                <a:gd name="connsiteX3" fmla="*/ 2324703 w 2324702"/>
                <a:gd name="connsiteY3" fmla="*/ 67235 h 672345"/>
                <a:gd name="connsiteX4" fmla="*/ 2324702 w 2324702"/>
                <a:gd name="connsiteY4" fmla="*/ 605111 h 672345"/>
                <a:gd name="connsiteX5" fmla="*/ 2257467 w 2324702"/>
                <a:gd name="connsiteY5" fmla="*/ 672346 h 672345"/>
                <a:gd name="connsiteX6" fmla="*/ 67235 w 2324702"/>
                <a:gd name="connsiteY6" fmla="*/ 672345 h 672345"/>
                <a:gd name="connsiteX7" fmla="*/ 0 w 2324702"/>
                <a:gd name="connsiteY7" fmla="*/ 605110 h 672345"/>
                <a:gd name="connsiteX8" fmla="*/ 0 w 2324702"/>
                <a:gd name="connsiteY8" fmla="*/ 67235 h 672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4702" h="672345">
                  <a:moveTo>
                    <a:pt x="0" y="67235"/>
                  </a:moveTo>
                  <a:cubicBezTo>
                    <a:pt x="0" y="30102"/>
                    <a:pt x="30102" y="0"/>
                    <a:pt x="67235" y="0"/>
                  </a:cubicBezTo>
                  <a:lnTo>
                    <a:pt x="2257468" y="0"/>
                  </a:lnTo>
                  <a:cubicBezTo>
                    <a:pt x="2294601" y="0"/>
                    <a:pt x="2324703" y="30102"/>
                    <a:pt x="2324703" y="67235"/>
                  </a:cubicBezTo>
                  <a:cubicBezTo>
                    <a:pt x="2324703" y="246527"/>
                    <a:pt x="2324702" y="425819"/>
                    <a:pt x="2324702" y="605111"/>
                  </a:cubicBezTo>
                  <a:cubicBezTo>
                    <a:pt x="2324702" y="642244"/>
                    <a:pt x="2294600" y="672346"/>
                    <a:pt x="2257467" y="672346"/>
                  </a:cubicBezTo>
                  <a:lnTo>
                    <a:pt x="67235" y="672345"/>
                  </a:lnTo>
                  <a:cubicBezTo>
                    <a:pt x="30102" y="672345"/>
                    <a:pt x="0" y="642243"/>
                    <a:pt x="0" y="605110"/>
                  </a:cubicBezTo>
                  <a:lnTo>
                    <a:pt x="0" y="67235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12" tIns="53982" rIns="65412" bIns="5398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800" kern="1200" dirty="0" smtClean="0">
                  <a:sym typeface="Wingdings" panose="05000000000000000000" pitchFamily="2" charset="2"/>
                </a:rPr>
                <a:t></a:t>
              </a:r>
              <a:r>
                <a:rPr lang="en-US" dirty="0" smtClean="0">
                  <a:sym typeface="Wingdings" panose="05000000000000000000" pitchFamily="2" charset="2"/>
                </a:rPr>
                <a:t> </a:t>
              </a:r>
              <a:r>
                <a:rPr lang="en-US" dirty="0"/>
                <a:t>Treats the ‘</a:t>
              </a:r>
              <a:r>
                <a:rPr lang="en-US" dirty="0">
                  <a:solidFill>
                    <a:srgbClr val="FFFF00"/>
                  </a:solidFill>
                </a:rPr>
                <a:t>tough stuff</a:t>
              </a:r>
              <a:r>
                <a:rPr lang="en-US" dirty="0"/>
                <a:t>’ &gt; 75 % dissolved </a:t>
              </a:r>
              <a:r>
                <a:rPr lang="en-US" dirty="0" smtClean="0"/>
                <a:t>metals</a:t>
              </a:r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5526" y="3351139"/>
              <a:ext cx="2324702" cy="1070565"/>
            </a:xfrm>
            <a:custGeom>
              <a:avLst/>
              <a:gdLst>
                <a:gd name="connsiteX0" fmla="*/ 0 w 2324702"/>
                <a:gd name="connsiteY0" fmla="*/ 79964 h 799643"/>
                <a:gd name="connsiteX1" fmla="*/ 79964 w 2324702"/>
                <a:gd name="connsiteY1" fmla="*/ 0 h 799643"/>
                <a:gd name="connsiteX2" fmla="*/ 2244738 w 2324702"/>
                <a:gd name="connsiteY2" fmla="*/ 0 h 799643"/>
                <a:gd name="connsiteX3" fmla="*/ 2324702 w 2324702"/>
                <a:gd name="connsiteY3" fmla="*/ 79964 h 799643"/>
                <a:gd name="connsiteX4" fmla="*/ 2324702 w 2324702"/>
                <a:gd name="connsiteY4" fmla="*/ 719679 h 799643"/>
                <a:gd name="connsiteX5" fmla="*/ 2244738 w 2324702"/>
                <a:gd name="connsiteY5" fmla="*/ 799643 h 799643"/>
                <a:gd name="connsiteX6" fmla="*/ 79964 w 2324702"/>
                <a:gd name="connsiteY6" fmla="*/ 799643 h 799643"/>
                <a:gd name="connsiteX7" fmla="*/ 0 w 2324702"/>
                <a:gd name="connsiteY7" fmla="*/ 719679 h 799643"/>
                <a:gd name="connsiteX8" fmla="*/ 0 w 2324702"/>
                <a:gd name="connsiteY8" fmla="*/ 79964 h 7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4702" h="799643">
                  <a:moveTo>
                    <a:pt x="0" y="79964"/>
                  </a:moveTo>
                  <a:cubicBezTo>
                    <a:pt x="0" y="35801"/>
                    <a:pt x="35801" y="0"/>
                    <a:pt x="79964" y="0"/>
                  </a:cubicBezTo>
                  <a:lnTo>
                    <a:pt x="2244738" y="0"/>
                  </a:lnTo>
                  <a:cubicBezTo>
                    <a:pt x="2288901" y="0"/>
                    <a:pt x="2324702" y="35801"/>
                    <a:pt x="2324702" y="79964"/>
                  </a:cubicBezTo>
                  <a:lnTo>
                    <a:pt x="2324702" y="719679"/>
                  </a:lnTo>
                  <a:cubicBezTo>
                    <a:pt x="2324702" y="763842"/>
                    <a:pt x="2288901" y="799643"/>
                    <a:pt x="2244738" y="799643"/>
                  </a:cubicBezTo>
                  <a:lnTo>
                    <a:pt x="79964" y="799643"/>
                  </a:lnTo>
                  <a:cubicBezTo>
                    <a:pt x="35801" y="799643"/>
                    <a:pt x="0" y="763842"/>
                    <a:pt x="0" y="719679"/>
                  </a:cubicBezTo>
                  <a:lnTo>
                    <a:pt x="0" y="79964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41" tIns="57711" rIns="69141" bIns="57711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>
                  <a:sym typeface="Wingdings" panose="05000000000000000000" pitchFamily="2" charset="2"/>
                </a:rPr>
                <a:t> </a:t>
              </a:r>
              <a:r>
                <a:rPr lang="en-US" dirty="0">
                  <a:solidFill>
                    <a:srgbClr val="FFFF00"/>
                  </a:solidFill>
                  <a:sym typeface="Wingdings" panose="05000000000000000000" pitchFamily="2" charset="2"/>
                </a:rPr>
                <a:t>Fast Hydraulic throughput 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(&gt; 39 m/</a:t>
              </a:r>
              <a:r>
                <a:rPr lang="en-US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hr</a:t>
              </a:r>
              <a:r>
                <a:rPr lang="en-US" dirty="0">
                  <a:solidFill>
                    <a:schemeClr val="bg1"/>
                  </a:solidFill>
                  <a:sym typeface="Wingdings" panose="05000000000000000000" pitchFamily="2" charset="2"/>
                </a:rPr>
                <a:t> particle size ≥2.36 mm)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44034" y="5285106"/>
              <a:ext cx="2324702" cy="779200"/>
            </a:xfrm>
            <a:custGeom>
              <a:avLst/>
              <a:gdLst>
                <a:gd name="connsiteX0" fmla="*/ 0 w 2324702"/>
                <a:gd name="connsiteY0" fmla="*/ 79964 h 799643"/>
                <a:gd name="connsiteX1" fmla="*/ 79964 w 2324702"/>
                <a:gd name="connsiteY1" fmla="*/ 0 h 799643"/>
                <a:gd name="connsiteX2" fmla="*/ 2244738 w 2324702"/>
                <a:gd name="connsiteY2" fmla="*/ 0 h 799643"/>
                <a:gd name="connsiteX3" fmla="*/ 2324702 w 2324702"/>
                <a:gd name="connsiteY3" fmla="*/ 79964 h 799643"/>
                <a:gd name="connsiteX4" fmla="*/ 2324702 w 2324702"/>
                <a:gd name="connsiteY4" fmla="*/ 719679 h 799643"/>
                <a:gd name="connsiteX5" fmla="*/ 2244738 w 2324702"/>
                <a:gd name="connsiteY5" fmla="*/ 799643 h 799643"/>
                <a:gd name="connsiteX6" fmla="*/ 79964 w 2324702"/>
                <a:gd name="connsiteY6" fmla="*/ 799643 h 799643"/>
                <a:gd name="connsiteX7" fmla="*/ 0 w 2324702"/>
                <a:gd name="connsiteY7" fmla="*/ 719679 h 799643"/>
                <a:gd name="connsiteX8" fmla="*/ 0 w 2324702"/>
                <a:gd name="connsiteY8" fmla="*/ 79964 h 7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4702" h="799643">
                  <a:moveTo>
                    <a:pt x="0" y="79964"/>
                  </a:moveTo>
                  <a:cubicBezTo>
                    <a:pt x="0" y="35801"/>
                    <a:pt x="35801" y="0"/>
                    <a:pt x="79964" y="0"/>
                  </a:cubicBezTo>
                  <a:lnTo>
                    <a:pt x="2244738" y="0"/>
                  </a:lnTo>
                  <a:cubicBezTo>
                    <a:pt x="2288901" y="0"/>
                    <a:pt x="2324702" y="35801"/>
                    <a:pt x="2324702" y="79964"/>
                  </a:cubicBezTo>
                  <a:lnTo>
                    <a:pt x="2324702" y="719679"/>
                  </a:lnTo>
                  <a:cubicBezTo>
                    <a:pt x="2324702" y="763842"/>
                    <a:pt x="2288901" y="799643"/>
                    <a:pt x="2244738" y="799643"/>
                  </a:cubicBezTo>
                  <a:lnTo>
                    <a:pt x="79964" y="799643"/>
                  </a:lnTo>
                  <a:cubicBezTo>
                    <a:pt x="35801" y="799643"/>
                    <a:pt x="0" y="763842"/>
                    <a:pt x="0" y="719679"/>
                  </a:cubicBezTo>
                  <a:lnTo>
                    <a:pt x="0" y="79964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41" tIns="57711" rIns="69141" bIns="57711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b="1" dirty="0">
                  <a:sym typeface="Wingdings" panose="05000000000000000000" pitchFamily="2" charset="2"/>
                </a:rPr>
                <a:t> </a:t>
              </a:r>
              <a:r>
                <a:rPr lang="en-US" dirty="0" err="1">
                  <a:solidFill>
                    <a:srgbClr val="FFFF00"/>
                  </a:solidFill>
                  <a:sym typeface="Wingdings" panose="05000000000000000000" pitchFamily="2" charset="2"/>
                </a:rPr>
                <a:t>Customisable</a:t>
              </a:r>
              <a:r>
                <a:rPr lang="en-US" b="1" dirty="0"/>
                <a:t> – </a:t>
              </a:r>
              <a:r>
                <a:rPr lang="en-US" dirty="0"/>
                <a:t>units sized to roof </a:t>
              </a:r>
              <a:r>
                <a:rPr lang="en-US" dirty="0" smtClean="0"/>
                <a:t>size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44034" y="4486845"/>
              <a:ext cx="2324702" cy="742577"/>
            </a:xfrm>
            <a:custGeom>
              <a:avLst/>
              <a:gdLst>
                <a:gd name="connsiteX0" fmla="*/ 0 w 2324702"/>
                <a:gd name="connsiteY0" fmla="*/ 79964 h 799643"/>
                <a:gd name="connsiteX1" fmla="*/ 79964 w 2324702"/>
                <a:gd name="connsiteY1" fmla="*/ 0 h 799643"/>
                <a:gd name="connsiteX2" fmla="*/ 2244738 w 2324702"/>
                <a:gd name="connsiteY2" fmla="*/ 0 h 799643"/>
                <a:gd name="connsiteX3" fmla="*/ 2324702 w 2324702"/>
                <a:gd name="connsiteY3" fmla="*/ 79964 h 799643"/>
                <a:gd name="connsiteX4" fmla="*/ 2324702 w 2324702"/>
                <a:gd name="connsiteY4" fmla="*/ 719679 h 799643"/>
                <a:gd name="connsiteX5" fmla="*/ 2244738 w 2324702"/>
                <a:gd name="connsiteY5" fmla="*/ 799643 h 799643"/>
                <a:gd name="connsiteX6" fmla="*/ 79964 w 2324702"/>
                <a:gd name="connsiteY6" fmla="*/ 799643 h 799643"/>
                <a:gd name="connsiteX7" fmla="*/ 0 w 2324702"/>
                <a:gd name="connsiteY7" fmla="*/ 719679 h 799643"/>
                <a:gd name="connsiteX8" fmla="*/ 0 w 2324702"/>
                <a:gd name="connsiteY8" fmla="*/ 79964 h 79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4702" h="799643">
                  <a:moveTo>
                    <a:pt x="0" y="79964"/>
                  </a:moveTo>
                  <a:cubicBezTo>
                    <a:pt x="0" y="35801"/>
                    <a:pt x="35801" y="0"/>
                    <a:pt x="79964" y="0"/>
                  </a:cubicBezTo>
                  <a:lnTo>
                    <a:pt x="2244738" y="0"/>
                  </a:lnTo>
                  <a:cubicBezTo>
                    <a:pt x="2288901" y="0"/>
                    <a:pt x="2324702" y="35801"/>
                    <a:pt x="2324702" y="79964"/>
                  </a:cubicBezTo>
                  <a:lnTo>
                    <a:pt x="2324702" y="719679"/>
                  </a:lnTo>
                  <a:cubicBezTo>
                    <a:pt x="2324702" y="763842"/>
                    <a:pt x="2288901" y="799643"/>
                    <a:pt x="2244738" y="799643"/>
                  </a:cubicBezTo>
                  <a:lnTo>
                    <a:pt x="79964" y="799643"/>
                  </a:lnTo>
                  <a:cubicBezTo>
                    <a:pt x="35801" y="799643"/>
                    <a:pt x="0" y="763842"/>
                    <a:pt x="0" y="719679"/>
                  </a:cubicBezTo>
                  <a:lnTo>
                    <a:pt x="0" y="79964"/>
                  </a:lnTo>
                  <a:close/>
                </a:path>
              </a:pathLst>
            </a:cu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141" tIns="57711" rIns="69141" bIns="57711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b="1" dirty="0">
                  <a:sym typeface="Wingdings" panose="05000000000000000000" pitchFamily="2" charset="2"/>
                </a:rPr>
                <a:t> </a:t>
              </a:r>
              <a:r>
                <a:rPr lang="en-US" dirty="0">
                  <a:solidFill>
                    <a:srgbClr val="FFFF00"/>
                  </a:solidFill>
                  <a:sym typeface="Wingdings" panose="05000000000000000000" pitchFamily="2" charset="2"/>
                </a:rPr>
                <a:t>By-pass</a:t>
              </a:r>
              <a:r>
                <a:rPr lang="en-US" dirty="0">
                  <a:solidFill>
                    <a:srgbClr val="FFFF00"/>
                  </a:solidFill>
                </a:rPr>
                <a:t> </a:t>
              </a:r>
              <a:r>
                <a:rPr lang="en-US" dirty="0"/>
                <a:t>– GPT and overflow/by-pass 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564343" y="126794"/>
            <a:ext cx="2575579" cy="5959757"/>
            <a:chOff x="8158159" y="1102943"/>
            <a:chExt cx="2797965" cy="5727802"/>
          </a:xfrm>
        </p:grpSpPr>
        <p:sp>
          <p:nvSpPr>
            <p:cNvPr id="48" name="Rounded Rectangle 47"/>
            <p:cNvSpPr/>
            <p:nvPr/>
          </p:nvSpPr>
          <p:spPr>
            <a:xfrm>
              <a:off x="8158159" y="1102943"/>
              <a:ext cx="2797965" cy="5727802"/>
            </a:xfrm>
            <a:prstGeom prst="roundRect">
              <a:avLst>
                <a:gd name="adj" fmla="val 10000"/>
              </a:avLst>
            </a:prstGeom>
            <a:solidFill>
              <a:srgbClr val="7030A0"/>
            </a:solidFill>
            <a:ln>
              <a:solidFill>
                <a:srgbClr val="FF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49" name="Group 48"/>
            <p:cNvGrpSpPr/>
            <p:nvPr/>
          </p:nvGrpSpPr>
          <p:grpSpPr>
            <a:xfrm>
              <a:off x="8198196" y="2364369"/>
              <a:ext cx="2704280" cy="791523"/>
              <a:chOff x="34428" y="2334169"/>
              <a:chExt cx="2464204" cy="791523"/>
            </a:xfrm>
            <a:solidFill>
              <a:srgbClr val="002060"/>
            </a:solidFill>
          </p:grpSpPr>
          <p:sp>
            <p:nvSpPr>
              <p:cNvPr id="50" name="Rounded Rectangle 49"/>
              <p:cNvSpPr/>
              <p:nvPr/>
            </p:nvSpPr>
            <p:spPr>
              <a:xfrm>
                <a:off x="34428" y="2334169"/>
                <a:ext cx="2464204" cy="791523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Rounded Rectangle 8"/>
              <p:cNvSpPr txBox="1"/>
              <p:nvPr/>
            </p:nvSpPr>
            <p:spPr>
              <a:xfrm>
                <a:off x="161390" y="2346241"/>
                <a:ext cx="2311620" cy="7530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34290" rIns="45720" bIns="34290" numCol="1" spcCol="1270" anchor="ctr" anchorCtr="0">
                <a:noAutofit/>
              </a:bodyPr>
              <a:lstStyle/>
              <a:p>
                <a:pPr marR="0" lvl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tabLst/>
                  <a:defRPr/>
                </a:pPr>
                <a:r>
                  <a:rPr lang="en-US" sz="1800" kern="1200" dirty="0" smtClean="0">
                    <a:sym typeface="Wingdings" panose="05000000000000000000" pitchFamily="2" charset="2"/>
                  </a:rPr>
                  <a:t> </a:t>
                </a:r>
                <a:r>
                  <a:rPr lang="en-US" sz="1800" kern="1200" dirty="0" smtClean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Cheap</a:t>
                </a:r>
                <a:r>
                  <a:rPr lang="en-US" sz="1800" kern="1200" dirty="0" smtClean="0">
                    <a:sym typeface="Wingdings" panose="05000000000000000000" pitchFamily="2" charset="2"/>
                  </a:rPr>
                  <a:t> – </a:t>
                </a:r>
                <a:r>
                  <a:rPr lang="en-US" dirty="0" smtClean="0">
                    <a:sym typeface="Wingdings" panose="05000000000000000000" pitchFamily="2" charset="2"/>
                  </a:rPr>
                  <a:t>~ 1/3</a:t>
                </a:r>
                <a:r>
                  <a:rPr lang="en-US" baseline="30000" dirty="0" smtClean="0">
                    <a:sym typeface="Wingdings" panose="05000000000000000000" pitchFamily="2" charset="2"/>
                  </a:rPr>
                  <a:t>rd</a:t>
                </a:r>
                <a:r>
                  <a:rPr lang="en-US" dirty="0" smtClean="0">
                    <a:sym typeface="Wingdings" panose="05000000000000000000" pitchFamily="2" charset="2"/>
                  </a:rPr>
                  <a:t> cost of proprietary devices</a:t>
                </a:r>
                <a:endParaRPr lang="en-US" sz="1800" kern="1200" dirty="0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8190557" y="4189780"/>
              <a:ext cx="2711155" cy="1330327"/>
              <a:chOff x="37055" y="4009012"/>
              <a:chExt cx="2470469" cy="1330327"/>
            </a:xfrm>
            <a:solidFill>
              <a:srgbClr val="002060"/>
            </a:solidFill>
          </p:grpSpPr>
          <p:sp>
            <p:nvSpPr>
              <p:cNvPr id="53" name="Rounded Rectangle 52"/>
              <p:cNvSpPr/>
              <p:nvPr/>
            </p:nvSpPr>
            <p:spPr>
              <a:xfrm>
                <a:off x="37055" y="4009012"/>
                <a:ext cx="2464204" cy="1330327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Rounded Rectangle 10"/>
              <p:cNvSpPr txBox="1"/>
              <p:nvPr/>
            </p:nvSpPr>
            <p:spPr>
              <a:xfrm>
                <a:off x="84598" y="4088380"/>
                <a:ext cx="2422926" cy="12209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34290" rIns="45720" bIns="3429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en-US" sz="1800" b="1" kern="1200" dirty="0" smtClean="0">
                    <a:sym typeface="Wingdings" panose="05000000000000000000" pitchFamily="2" charset="2"/>
                  </a:rPr>
                  <a:t> </a:t>
                </a:r>
                <a:r>
                  <a:rPr lang="en-US" dirty="0" smtClean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Simple solution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to a ubiquitous problem using ‘</a:t>
                </a:r>
                <a:r>
                  <a:rPr lang="en-NZ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off-the </a:t>
                </a:r>
                <a:r>
                  <a:rPr lang="en-NZ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shelf’ PVC piping &amp; connector </a:t>
                </a:r>
                <a:r>
                  <a:rPr lang="en-NZ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components’</a:t>
                </a:r>
                <a:endParaRPr lang="en-US" sz="1800" b="1" kern="12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6" name="Rounded Rectangle 55"/>
            <p:cNvSpPr/>
            <p:nvPr/>
          </p:nvSpPr>
          <p:spPr>
            <a:xfrm>
              <a:off x="8197433" y="5791357"/>
              <a:ext cx="2704280" cy="844374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61" name="Group 60"/>
            <p:cNvGrpSpPr/>
            <p:nvPr/>
          </p:nvGrpSpPr>
          <p:grpSpPr>
            <a:xfrm>
              <a:off x="8197431" y="3254128"/>
              <a:ext cx="2704281" cy="838762"/>
              <a:chOff x="26552" y="3845432"/>
              <a:chExt cx="2464204" cy="838762"/>
            </a:xfrm>
            <a:solidFill>
              <a:srgbClr val="002060"/>
            </a:solidFill>
          </p:grpSpPr>
          <p:sp>
            <p:nvSpPr>
              <p:cNvPr id="62" name="Rounded Rectangle 61"/>
              <p:cNvSpPr/>
              <p:nvPr/>
            </p:nvSpPr>
            <p:spPr>
              <a:xfrm>
                <a:off x="26552" y="3845432"/>
                <a:ext cx="2464204" cy="838762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3" name="Rounded Rectangle 10"/>
              <p:cNvSpPr txBox="1"/>
              <p:nvPr/>
            </p:nvSpPr>
            <p:spPr>
              <a:xfrm>
                <a:off x="57614" y="3949516"/>
                <a:ext cx="2422926" cy="66338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5720" tIns="34290" rIns="45720" bIns="34290" numCol="1" spcCol="1270" anchor="ctr" anchorCtr="0">
                <a:noAutofit/>
              </a:bodyPr>
              <a:lstStyle/>
              <a:p>
                <a:pPr marR="0" lvl="0" algn="ctr" defTabSz="8001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tabLst/>
                  <a:defRPr/>
                </a:pPr>
                <a:r>
                  <a:rPr lang="en-US" sz="1800" b="1" kern="1200" dirty="0" smtClean="0">
                    <a:sym typeface="Wingdings" panose="05000000000000000000" pitchFamily="2" charset="2"/>
                  </a:rPr>
                  <a:t> </a:t>
                </a:r>
                <a:r>
                  <a:rPr lang="en-US" sz="1800" kern="1200" dirty="0" smtClean="0">
                    <a:solidFill>
                      <a:srgbClr val="FFFF00"/>
                    </a:solidFill>
                    <a:sym typeface="Wingdings" panose="05000000000000000000" pitchFamily="2" charset="2"/>
                  </a:rPr>
                  <a:t>Accessible</a:t>
                </a:r>
                <a:r>
                  <a:rPr lang="en-US" sz="1800" b="1" kern="1200" dirty="0" smtClean="0"/>
                  <a:t> – </a:t>
                </a:r>
                <a:r>
                  <a:rPr lang="en-US" sz="1800" kern="1200" dirty="0" smtClean="0"/>
                  <a:t>via UC currently (</a:t>
                </a:r>
                <a:r>
                  <a:rPr lang="en-US" sz="1800" kern="1200" dirty="0" smtClean="0">
                    <a:solidFill>
                      <a:srgbClr val="FFC000"/>
                    </a:solidFill>
                  </a:rPr>
                  <a:t>see me after for </a:t>
                </a:r>
                <a:r>
                  <a:rPr lang="en-US" sz="1800" i="1" kern="1200" dirty="0" smtClean="0">
                    <a:solidFill>
                      <a:srgbClr val="FFC000"/>
                    </a:solidFill>
                  </a:rPr>
                  <a:t>Conference Promo</a:t>
                </a:r>
                <a:r>
                  <a:rPr lang="en-US" sz="1800" kern="1200" dirty="0" smtClean="0"/>
                  <a:t>!)</a:t>
                </a:r>
                <a:endParaRPr lang="en-US" sz="1800" kern="1200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958972" y="147450"/>
            <a:ext cx="2548550" cy="5979144"/>
            <a:chOff x="6963566" y="113189"/>
            <a:chExt cx="2548550" cy="5979144"/>
          </a:xfrm>
        </p:grpSpPr>
        <p:grpSp>
          <p:nvGrpSpPr>
            <p:cNvPr id="40" name="Group 39"/>
            <p:cNvGrpSpPr/>
            <p:nvPr/>
          </p:nvGrpSpPr>
          <p:grpSpPr>
            <a:xfrm>
              <a:off x="6963566" y="113189"/>
              <a:ext cx="2548550" cy="5979144"/>
              <a:chOff x="-147750" y="-19462"/>
              <a:chExt cx="2548550" cy="5979144"/>
            </a:xfrm>
            <a:solidFill>
              <a:srgbClr val="FF0000"/>
            </a:solidFill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42" name="Rounded Rectangle 4"/>
              <p:cNvSpPr txBox="1"/>
              <p:nvPr/>
            </p:nvSpPr>
            <p:spPr>
              <a:xfrm>
                <a:off x="-6226" y="689220"/>
                <a:ext cx="2267060" cy="439768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1920" tIns="121920" rIns="121920" bIns="12192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200" b="1" kern="1200" dirty="0" smtClean="0">
                    <a:solidFill>
                      <a:srgbClr val="FFFF00"/>
                    </a:solidFill>
                  </a:rPr>
                  <a:t>Uniqueness</a:t>
                </a:r>
                <a:endParaRPr lang="en-US" sz="3200" b="1" kern="12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-147750" y="-19462"/>
                <a:ext cx="2548550" cy="5979144"/>
              </a:xfrm>
              <a:prstGeom prst="roundRect">
                <a:avLst>
                  <a:gd name="adj" fmla="val 10000"/>
                </a:avLst>
              </a:prstGeom>
              <a:grpFill/>
              <a:ln>
                <a:solidFill>
                  <a:srgbClr val="FF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3" name="Group 2"/>
            <p:cNvGrpSpPr/>
            <p:nvPr/>
          </p:nvGrpSpPr>
          <p:grpSpPr>
            <a:xfrm>
              <a:off x="6965726" y="1377161"/>
              <a:ext cx="2509210" cy="4440559"/>
              <a:chOff x="6965726" y="1377161"/>
              <a:chExt cx="2509210" cy="4440559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7000735" y="4054552"/>
                <a:ext cx="2464204" cy="805856"/>
                <a:chOff x="-80126" y="3965557"/>
                <a:chExt cx="2464204" cy="805856"/>
              </a:xfrm>
              <a:solidFill>
                <a:srgbClr val="002060"/>
              </a:solidFill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</p:grpSpPr>
            <p:sp>
              <p:nvSpPr>
                <p:cNvPr id="22" name="Rounded Rectangle 21"/>
                <p:cNvSpPr/>
                <p:nvPr/>
              </p:nvSpPr>
              <p:spPr>
                <a:xfrm>
                  <a:off x="-80126" y="3965557"/>
                  <a:ext cx="2464204" cy="805856"/>
                </a:xfrm>
                <a:prstGeom prst="roundRect">
                  <a:avLst>
                    <a:gd name="adj" fmla="val 10000"/>
                  </a:avLst>
                </a:prstGeom>
                <a:grpFill/>
                <a:ln>
                  <a:solidFill>
                    <a:srgbClr val="FFFF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2">
                  <a:scrgbClr r="0" g="0" b="0"/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3" name="Rounded Rectangle 14"/>
                <p:cNvSpPr txBox="1"/>
                <p:nvPr/>
              </p:nvSpPr>
              <p:spPr>
                <a:xfrm>
                  <a:off x="-52180" y="4002222"/>
                  <a:ext cx="2416998" cy="758650"/>
                </a:xfrm>
                <a:prstGeom prst="rect">
                  <a:avLst/>
                </a:prstGeom>
                <a:grpFill/>
                <a:ln>
                  <a:solidFill>
                    <a:srgbClr val="FFFF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p3d>
                  <a:bevelT w="190500" h="38100"/>
                </a:sp3d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34290" rIns="45720" bIns="34290" numCol="1" spcCol="1270" anchor="ctr" anchorCtr="0">
                  <a:noAutofit/>
                </a:bodyPr>
                <a:lstStyle/>
                <a:p>
                  <a:pPr marR="0" lvl="0" algn="ctr" defTabSz="80010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tabLst/>
                    <a:defRPr/>
                  </a:pPr>
                  <a:r>
                    <a:rPr lang="en-US" sz="1800" kern="1200" dirty="0" smtClean="0">
                      <a:sym typeface="Wingdings" panose="05000000000000000000" pitchFamily="2" charset="2"/>
                    </a:rPr>
                    <a:t> </a:t>
                  </a:r>
                  <a:r>
                    <a:rPr lang="en-US" sz="1800" kern="1200" dirty="0" smtClean="0">
                      <a:solidFill>
                        <a:srgbClr val="FFFF00"/>
                      </a:solidFill>
                    </a:rPr>
                    <a:t>Light weight </a:t>
                  </a:r>
                  <a:r>
                    <a:rPr lang="en-US" sz="1800" kern="1200" dirty="0" smtClean="0"/>
                    <a:t>and self-supporting (&lt; 30 kg)</a:t>
                  </a:r>
                  <a:endParaRPr lang="en-US" sz="1800" kern="1200" dirty="0">
                    <a:solidFill>
                      <a:srgbClr val="FFFF00"/>
                    </a:solidFill>
                  </a:endParaRPr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6965726" y="1377161"/>
                <a:ext cx="2496245" cy="886197"/>
                <a:chOff x="93140" y="1252994"/>
                <a:chExt cx="2496245" cy="662072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125181" y="1252994"/>
                  <a:ext cx="2464204" cy="662072"/>
                </a:xfrm>
                <a:prstGeom prst="roundRect">
                  <a:avLst>
                    <a:gd name="adj" fmla="val 10000"/>
                  </a:avLst>
                </a:prstGeom>
                <a:solidFill>
                  <a:srgbClr val="00206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4" name="Rounded Rectangle 4"/>
                <p:cNvSpPr txBox="1"/>
                <p:nvPr/>
              </p:nvSpPr>
              <p:spPr>
                <a:xfrm>
                  <a:off x="93140" y="1259369"/>
                  <a:ext cx="2415496" cy="59381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45720" tIns="34290" rIns="45720" bIns="34290" numCol="1" spcCol="1270" anchor="ctr" anchorCtr="0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en-US" dirty="0">
                      <a:sym typeface="Wingdings" panose="05000000000000000000" pitchFamily="2" charset="2"/>
                    </a:rPr>
                    <a:t> </a:t>
                  </a:r>
                  <a:r>
                    <a:rPr lang="en-US" dirty="0">
                      <a:solidFill>
                        <a:srgbClr val="FFFF00"/>
                      </a:solidFill>
                      <a:sym typeface="Wingdings" panose="05000000000000000000" pitchFamily="2" charset="2"/>
                    </a:rPr>
                    <a:t>Innovative</a:t>
                  </a:r>
                  <a:r>
                    <a:rPr lang="en-US" dirty="0">
                      <a:sym typeface="Wingdings" panose="05000000000000000000" pitchFamily="2" charset="2"/>
                    </a:rPr>
                    <a:t> – only </a:t>
                  </a:r>
                  <a:r>
                    <a:rPr lang="en-US" dirty="0" smtClean="0">
                      <a:sym typeface="Wingdings" panose="05000000000000000000" pitchFamily="2" charset="2"/>
                    </a:rPr>
                    <a:t>downpipe </a:t>
                  </a:r>
                  <a:r>
                    <a:rPr lang="en-US" dirty="0">
                      <a:sym typeface="Wingdings" panose="05000000000000000000" pitchFamily="2" charset="2"/>
                    </a:rPr>
                    <a:t>treatment </a:t>
                  </a:r>
                  <a:r>
                    <a:rPr lang="en-US" dirty="0" smtClean="0">
                      <a:sym typeface="Wingdings" panose="05000000000000000000" pitchFamily="2" charset="2"/>
                    </a:rPr>
                    <a:t>system known</a:t>
                  </a:r>
                  <a:endParaRPr lang="en-US" dirty="0"/>
                </a:p>
              </p:txBody>
            </p:sp>
          </p:grpSp>
          <p:grpSp>
            <p:nvGrpSpPr>
              <p:cNvPr id="2" name="Group 1"/>
              <p:cNvGrpSpPr/>
              <p:nvPr/>
            </p:nvGrpSpPr>
            <p:grpSpPr>
              <a:xfrm>
                <a:off x="6997767" y="2390998"/>
                <a:ext cx="2477169" cy="3426722"/>
                <a:chOff x="5456981" y="2526688"/>
                <a:chExt cx="2477169" cy="3426722"/>
              </a:xfrm>
            </p:grpSpPr>
            <p:grpSp>
              <p:nvGrpSpPr>
                <p:cNvPr id="77" name="Group 76"/>
                <p:cNvGrpSpPr/>
                <p:nvPr/>
              </p:nvGrpSpPr>
              <p:grpSpPr>
                <a:xfrm>
                  <a:off x="5461078" y="3284998"/>
                  <a:ext cx="2464204" cy="831833"/>
                  <a:chOff x="102211" y="4956356"/>
                  <a:chExt cx="2464204" cy="831833"/>
                </a:xfrm>
              </p:grpSpPr>
              <p:sp>
                <p:nvSpPr>
                  <p:cNvPr id="78" name="Rounded Rectangle 77"/>
                  <p:cNvSpPr/>
                  <p:nvPr/>
                </p:nvSpPr>
                <p:spPr>
                  <a:xfrm>
                    <a:off x="102211" y="4956356"/>
                    <a:ext cx="2464204" cy="831833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00206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79" name="Rounded Rectangle 4"/>
                  <p:cNvSpPr txBox="1"/>
                  <p:nvPr/>
                </p:nvSpPr>
                <p:spPr>
                  <a:xfrm>
                    <a:off x="126575" y="4980721"/>
                    <a:ext cx="2415476" cy="719772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5720" tIns="34290" rIns="45720" bIns="34290" numCol="1" spcCol="1270" anchor="ctr" anchorCtr="0">
                    <a:noAutofit/>
                  </a:bodyPr>
                  <a:lstStyle/>
                  <a:p>
                    <a:pPr marR="0" lvl="0" algn="ctr" defTabSz="80010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tabLst/>
                      <a:defRPr/>
                    </a:pP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 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Quick to install </a:t>
                    </a: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and 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no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</a:rPr>
                      <a:t> disruption </a:t>
                    </a:r>
                    <a:r>
                      <a:rPr lang="en-US" sz="1800" kern="1200" dirty="0" smtClean="0"/>
                      <a:t>to business</a:t>
                    </a:r>
                    <a:endParaRPr lang="en-US" sz="1800" kern="12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5456981" y="2526688"/>
                  <a:ext cx="2464204" cy="665281"/>
                  <a:chOff x="102211" y="2432068"/>
                  <a:chExt cx="2464204" cy="665281"/>
                </a:xfrm>
              </p:grpSpPr>
              <p:sp>
                <p:nvSpPr>
                  <p:cNvPr id="84" name="Rounded Rectangle 83"/>
                  <p:cNvSpPr/>
                  <p:nvPr/>
                </p:nvSpPr>
                <p:spPr>
                  <a:xfrm>
                    <a:off x="102211" y="2432068"/>
                    <a:ext cx="2464204" cy="665281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00206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85" name="Rounded Rectangle 4"/>
                  <p:cNvSpPr txBox="1"/>
                  <p:nvPr/>
                </p:nvSpPr>
                <p:spPr>
                  <a:xfrm>
                    <a:off x="121696" y="2440402"/>
                    <a:ext cx="2425234" cy="626311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5720" tIns="34290" rIns="45720" bIns="34290" numCol="1" spcCol="1270" anchor="ctr" anchorCtr="0">
                    <a:noAutofit/>
                  </a:bodyPr>
                  <a:lstStyle/>
                  <a:p>
                    <a:pPr marR="0" lvl="0" algn="ctr" defTabSz="80010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tabLst/>
                      <a:defRPr/>
                    </a:pP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 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No ‘footprint’ </a:t>
                    </a:r>
                    <a:r>
                      <a:rPr lang="en-US" sz="1800" kern="1200" dirty="0" smtClean="0"/>
                      <a:t>– in-line with existing downpipe</a:t>
                    </a:r>
                    <a:endParaRPr lang="en-US" sz="1800" kern="1200" dirty="0"/>
                  </a:p>
                </p:txBody>
              </p:sp>
            </p:grpSp>
            <p:grpSp>
              <p:nvGrpSpPr>
                <p:cNvPr id="86" name="Group 85"/>
                <p:cNvGrpSpPr/>
                <p:nvPr/>
              </p:nvGrpSpPr>
              <p:grpSpPr>
                <a:xfrm>
                  <a:off x="5469946" y="5092314"/>
                  <a:ext cx="2464204" cy="861096"/>
                  <a:chOff x="51105" y="1861776"/>
                  <a:chExt cx="2464204" cy="861096"/>
                </a:xfrm>
              </p:grpSpPr>
              <p:sp>
                <p:nvSpPr>
                  <p:cNvPr id="87" name="Rounded Rectangle 86"/>
                  <p:cNvSpPr/>
                  <p:nvPr/>
                </p:nvSpPr>
                <p:spPr>
                  <a:xfrm>
                    <a:off x="51105" y="1861776"/>
                    <a:ext cx="2464204" cy="861096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rgbClr val="00206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88" name="Rounded Rectangle 4"/>
                  <p:cNvSpPr txBox="1"/>
                  <p:nvPr/>
                </p:nvSpPr>
                <p:spPr>
                  <a:xfrm>
                    <a:off x="76326" y="1886997"/>
                    <a:ext cx="2413762" cy="810654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45720" tIns="34290" rIns="45720" bIns="34290" numCol="1" spcCol="1270" anchor="ctr" anchorCtr="0">
                    <a:noAutofit/>
                  </a:bodyPr>
                  <a:lstStyle/>
                  <a:p>
                    <a:pPr marR="0" lvl="0" algn="ctr" defTabSz="800100" eaLnBrk="1" fontAlgn="auto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ClrTx/>
                      <a:buSzTx/>
                      <a:buFontTx/>
                      <a:tabLst/>
                      <a:defRPr/>
                    </a:pP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 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Sustainable</a:t>
                    </a: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 – media cartridge (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replaceable</a:t>
                    </a: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) uses </a:t>
                    </a:r>
                    <a:r>
                      <a:rPr lang="en-US" sz="1800" kern="1200" dirty="0" smtClean="0">
                        <a:solidFill>
                          <a:srgbClr val="FFFF00"/>
                        </a:solidFill>
                        <a:sym typeface="Wingdings" panose="05000000000000000000" pitchFamily="2" charset="2"/>
                      </a:rPr>
                      <a:t>waste</a:t>
                    </a:r>
                    <a:r>
                      <a:rPr lang="en-US" sz="1800" kern="1200" dirty="0" smtClean="0">
                        <a:sym typeface="Wingdings" panose="05000000000000000000" pitchFamily="2" charset="2"/>
                      </a:rPr>
                      <a:t> shells</a:t>
                    </a:r>
                    <a:endParaRPr lang="en-US" sz="1800" kern="1200" dirty="0"/>
                  </a:p>
                </p:txBody>
              </p:sp>
            </p:grpSp>
          </p:grpSp>
        </p:grpSp>
      </p:grpSp>
      <p:grpSp>
        <p:nvGrpSpPr>
          <p:cNvPr id="8" name="Group 7"/>
          <p:cNvGrpSpPr/>
          <p:nvPr/>
        </p:nvGrpSpPr>
        <p:grpSpPr>
          <a:xfrm>
            <a:off x="2556668" y="172022"/>
            <a:ext cx="2566416" cy="5954572"/>
            <a:chOff x="2657027" y="172022"/>
            <a:chExt cx="2566416" cy="5954572"/>
          </a:xfrm>
        </p:grpSpPr>
        <p:graphicFrame>
          <p:nvGraphicFramePr>
            <p:cNvPr id="9" name="Diagram 8"/>
            <p:cNvGraphicFramePr/>
            <p:nvPr>
              <p:extLst>
                <p:ext uri="{D42A27DB-BD31-4B8C-83A1-F6EECF244321}">
                  <p14:modId xmlns:p14="http://schemas.microsoft.com/office/powerpoint/2010/main" val="41851797"/>
                </p:ext>
              </p:extLst>
            </p:nvPr>
          </p:nvGraphicFramePr>
          <p:xfrm>
            <a:off x="2657027" y="172022"/>
            <a:ext cx="2566416" cy="59545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2711715" y="4981322"/>
              <a:ext cx="2464204" cy="1023225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  <a:ln>
              <a:solidFill>
                <a:srgbClr val="FFFF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ounded Rectangle 4"/>
            <p:cNvSpPr txBox="1"/>
            <p:nvPr/>
          </p:nvSpPr>
          <p:spPr>
            <a:xfrm>
              <a:off x="2767075" y="4995977"/>
              <a:ext cx="2415496" cy="1017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>
                  <a:sym typeface="Wingdings" panose="05000000000000000000" pitchFamily="2" charset="2"/>
                </a:rPr>
                <a:t> </a:t>
              </a:r>
              <a:r>
                <a:rPr lang="en-US" dirty="0">
                  <a:solidFill>
                    <a:srgbClr val="FFFF00"/>
                  </a:solidFill>
                </a:rPr>
                <a:t>Industry Orders </a:t>
              </a:r>
              <a:r>
                <a:rPr lang="en-US" dirty="0"/>
                <a:t>(galvanizing plants) and International enquiries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2704295" y="3811731"/>
              <a:ext cx="2464204" cy="1121882"/>
            </a:xfrm>
            <a:prstGeom prst="roundRect">
              <a:avLst>
                <a:gd name="adj" fmla="val 10000"/>
              </a:avLst>
            </a:prstGeom>
            <a:solidFill>
              <a:srgbClr val="002060"/>
            </a:solidFill>
            <a:ln>
              <a:solidFill>
                <a:srgbClr val="FFFF00"/>
              </a:solidFill>
            </a:ln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1" name="Rounded Rectangle 4"/>
            <p:cNvSpPr txBox="1"/>
            <p:nvPr/>
          </p:nvSpPr>
          <p:spPr>
            <a:xfrm>
              <a:off x="2690326" y="3831627"/>
              <a:ext cx="2415496" cy="10026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dirty="0">
                  <a:sym typeface="Wingdings" panose="05000000000000000000" pitchFamily="2" charset="2"/>
                </a:rPr>
                <a:t> </a:t>
              </a:r>
              <a:r>
                <a:rPr lang="en-US" dirty="0"/>
                <a:t>Guided to </a:t>
              </a:r>
              <a:r>
                <a:rPr lang="en-US" dirty="0">
                  <a:solidFill>
                    <a:srgbClr val="FFFF00"/>
                  </a:solidFill>
                </a:rPr>
                <a:t>Certification </a:t>
              </a:r>
              <a:r>
                <a:rPr lang="en-US" dirty="0"/>
                <a:t>by leading NZ </a:t>
              </a:r>
              <a:r>
                <a:rPr lang="en-US" dirty="0" err="1"/>
                <a:t>Stormwater</a:t>
              </a:r>
              <a:r>
                <a:rPr lang="en-US" dirty="0"/>
                <a:t> provider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92" name="Rounded Rectangle 4"/>
          <p:cNvSpPr txBox="1"/>
          <p:nvPr/>
        </p:nvSpPr>
        <p:spPr>
          <a:xfrm>
            <a:off x="9582262" y="841363"/>
            <a:ext cx="2267060" cy="4397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>
                <a:solidFill>
                  <a:srgbClr val="FFFF00"/>
                </a:solidFill>
              </a:rPr>
              <a:t>Value</a:t>
            </a:r>
            <a:endParaRPr lang="en-US" sz="3200" b="1" kern="1200" dirty="0">
              <a:solidFill>
                <a:srgbClr val="FFFF00"/>
              </a:solidFill>
            </a:endParaRPr>
          </a:p>
        </p:txBody>
      </p:sp>
      <p:sp>
        <p:nvSpPr>
          <p:cNvPr id="93" name="Rounded Rectangle 10"/>
          <p:cNvSpPr txBox="1"/>
          <p:nvPr/>
        </p:nvSpPr>
        <p:spPr>
          <a:xfrm>
            <a:off x="9631043" y="5097809"/>
            <a:ext cx="2447642" cy="693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34290" rIns="45720" bIns="34290" numCol="1" spcCol="1270" anchor="ctr" anchorCtr="0">
            <a:noAutofit/>
          </a:bodyPr>
          <a:lstStyle/>
          <a:p>
            <a:pPr marR="0" lvl="0" algn="ctr" defTabSz="800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tabLst/>
              <a:defRPr/>
            </a:pPr>
            <a:r>
              <a:rPr lang="en-US" sz="1800" b="1" kern="1200" dirty="0" smtClean="0">
                <a:sym typeface="Wingdings" panose="05000000000000000000" pitchFamily="2" charset="2"/>
              </a:rPr>
              <a:t> </a:t>
            </a:r>
            <a:r>
              <a:rPr lang="en-US" sz="1800" kern="1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Low maintenance </a:t>
            </a:r>
            <a:r>
              <a:rPr lang="en-US" sz="1800" kern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(~ 2 </a:t>
            </a:r>
            <a:r>
              <a:rPr lang="en-US" sz="1800" kern="12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yr</a:t>
            </a:r>
            <a:r>
              <a:rPr lang="en-US" sz="1800" kern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 cartridge)</a:t>
            </a:r>
            <a:r>
              <a:rPr lang="en-US" sz="1800" kern="1200" dirty="0" smtClean="0">
                <a:solidFill>
                  <a:srgbClr val="FFFF00"/>
                </a:solidFill>
                <a:sym typeface="Wingdings" panose="05000000000000000000" pitchFamily="2" charset="2"/>
              </a:rPr>
              <a:t>, ‘recycles’ </a:t>
            </a:r>
            <a:r>
              <a:rPr lang="en-US" sz="1800" kern="1200" dirty="0" smtClean="0">
                <a:solidFill>
                  <a:schemeClr val="bg1"/>
                </a:solidFill>
                <a:sym typeface="Wingdings" panose="05000000000000000000" pitchFamily="2" charset="2"/>
              </a:rPr>
              <a:t>other industries waste</a:t>
            </a:r>
            <a:endParaRPr lang="en-US" sz="1800" kern="1200" dirty="0">
              <a:solidFill>
                <a:schemeClr val="bg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2198334" y="6333437"/>
            <a:ext cx="7906326" cy="271710"/>
          </a:xfrm>
          <a:prstGeom prst="round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 smtClean="0">
                <a:solidFill>
                  <a:srgbClr val="002060"/>
                </a:solidFill>
              </a:rPr>
              <a:t>The </a:t>
            </a:r>
            <a:r>
              <a:rPr lang="en-NZ" b="1" dirty="0" err="1" smtClean="0">
                <a:solidFill>
                  <a:srgbClr val="002060"/>
                </a:solidFill>
              </a:rPr>
              <a:t>Storminator</a:t>
            </a:r>
            <a:r>
              <a:rPr lang="en-NZ" b="1" dirty="0" smtClean="0">
                <a:solidFill>
                  <a:srgbClr val="002060"/>
                </a:solidFill>
              </a:rPr>
              <a:t>™ </a:t>
            </a:r>
            <a:r>
              <a:rPr lang="en-NZ" sz="1600" b="1" dirty="0" smtClean="0">
                <a:solidFill>
                  <a:srgbClr val="002060"/>
                </a:solidFill>
              </a:rPr>
              <a:t>- simplest, sustainable way to ‘battle’ waterways pollution from roofs</a:t>
            </a:r>
            <a:endParaRPr lang="en-NZ" sz="1600" b="1" dirty="0">
              <a:solidFill>
                <a:srgbClr val="00206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67601" y="235301"/>
            <a:ext cx="8567792" cy="404077"/>
          </a:xfrm>
          <a:prstGeom prst="roundRect">
            <a:avLst/>
          </a:prstGeom>
          <a:solidFill>
            <a:srgbClr val="0000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dirty="0" smtClean="0">
                <a:solidFill>
                  <a:srgbClr val="FFFF00"/>
                </a:solidFill>
                <a:latin typeface="Century Gothic" panose="020B0502020202020204" pitchFamily="34" charset="0"/>
              </a:rPr>
              <a:t>Product Summary</a:t>
            </a:r>
            <a:endParaRPr lang="en-NZ" sz="3200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8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N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79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29"/>
            <a:ext cx="8646695" cy="68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775032" y="2973911"/>
            <a:ext cx="3244850" cy="1600200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000" dirty="0">
                <a:solidFill>
                  <a:prstClr val="white"/>
                </a:solidFill>
                <a:latin typeface="Century Gothic" panose="020F0302020204030204"/>
              </a:rPr>
              <a:t>Water is  </a:t>
            </a:r>
            <a:r>
              <a:rPr lang="en-NZ" sz="2800" b="1" dirty="0">
                <a:solidFill>
                  <a:prstClr val="white"/>
                </a:solidFill>
                <a:latin typeface="Century Gothic" panose="020F0302020204030204"/>
              </a:rPr>
              <a:t>vector</a:t>
            </a:r>
            <a:r>
              <a:rPr lang="en-NZ" sz="2000" dirty="0">
                <a:solidFill>
                  <a:prstClr val="white"/>
                </a:solidFill>
                <a:latin typeface="Century Gothic" panose="020F0302020204030204"/>
              </a:rPr>
              <a:t> (carrier) of materials – this includes pollutants societies generate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775032" y="4971936"/>
            <a:ext cx="3244850" cy="915908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000" dirty="0" smtClean="0">
                <a:solidFill>
                  <a:prstClr val="white"/>
                </a:solidFill>
                <a:latin typeface="Century Gothic" panose="020F0302020204030204"/>
              </a:rPr>
              <a:t>This includes urban runoff (</a:t>
            </a:r>
            <a:r>
              <a:rPr lang="en-NZ" sz="2000" b="1" dirty="0" err="1" smtClean="0">
                <a:solidFill>
                  <a:prstClr val="white"/>
                </a:solidFill>
                <a:latin typeface="Century Gothic" panose="020F0302020204030204"/>
              </a:rPr>
              <a:t>Stormwater</a:t>
            </a:r>
            <a:r>
              <a:rPr lang="en-NZ" sz="2000" dirty="0" smtClean="0">
                <a:solidFill>
                  <a:prstClr val="white"/>
                </a:solidFill>
                <a:latin typeface="Century Gothic" panose="020F0302020204030204"/>
              </a:rPr>
              <a:t>)</a:t>
            </a:r>
            <a:endParaRPr lang="en-NZ" sz="2000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75032" y="1660178"/>
            <a:ext cx="3244850" cy="915908"/>
          </a:xfrm>
          <a:prstGeom prst="roundRect">
            <a:avLst>
              <a:gd name="adj" fmla="val 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2000" dirty="0" smtClean="0">
                <a:solidFill>
                  <a:prstClr val="white"/>
                </a:solidFill>
                <a:latin typeface="Century Gothic" panose="020F0302020204030204"/>
              </a:rPr>
              <a:t>ALL “civil” engineers </a:t>
            </a:r>
            <a:r>
              <a:rPr lang="en-NZ" sz="2000" dirty="0" smtClean="0">
                <a:solidFill>
                  <a:prstClr val="white"/>
                </a:solidFill>
                <a:latin typeface="Century Gothic" panose="020F0302020204030204"/>
              </a:rPr>
              <a:t>affect water quality</a:t>
            </a:r>
            <a:endParaRPr lang="en-NZ" sz="2000" dirty="0">
              <a:solidFill>
                <a:prstClr val="white"/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98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>
                <a:solidFill>
                  <a:srgbClr val="FDFD03"/>
                </a:solidFill>
              </a:rPr>
              <a:t>1. Monitoring (quantify signatures)</a:t>
            </a:r>
            <a:endParaRPr lang="en-NZ" dirty="0">
              <a:solidFill>
                <a:srgbClr val="FDFD0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26" y="1345268"/>
            <a:ext cx="7341356" cy="550601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45688" y="1661531"/>
            <a:ext cx="3668138" cy="2690735"/>
          </a:xfrm>
          <a:prstGeom prst="wedgeEllipseCallout">
            <a:avLst>
              <a:gd name="adj1" fmla="val 70961"/>
              <a:gd name="adj2" fmla="val 11181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3200" b="1" dirty="0" smtClean="0">
                <a:solidFill>
                  <a:schemeClr val="bg1"/>
                </a:solidFill>
              </a:rPr>
              <a:t>and </a:t>
            </a:r>
            <a:r>
              <a:rPr lang="en-NZ" sz="3200" b="1" dirty="0" smtClean="0">
                <a:solidFill>
                  <a:schemeClr val="bg1"/>
                </a:solidFill>
              </a:rPr>
              <a:t>metals </a:t>
            </a:r>
            <a:endParaRPr lang="en-NZ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NZ" sz="3200" b="1" dirty="0" smtClean="0">
                <a:solidFill>
                  <a:schemeClr val="bg1"/>
                </a:solidFill>
              </a:rPr>
              <a:t>(</a:t>
            </a:r>
            <a:r>
              <a:rPr lang="en-NZ" sz="3200" b="1" dirty="0" smtClean="0">
                <a:solidFill>
                  <a:schemeClr val="bg1"/>
                </a:solidFill>
              </a:rPr>
              <a:t>Zn and Cu</a:t>
            </a:r>
            <a:r>
              <a:rPr lang="en-NZ" sz="3200" b="1" dirty="0" smtClean="0">
                <a:solidFill>
                  <a:schemeClr val="bg1"/>
                </a:solidFill>
              </a:rPr>
              <a:t>)</a:t>
            </a:r>
            <a:endParaRPr lang="en-NZ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Continuous stream monitoring systems</a:t>
            </a:r>
            <a:endParaRPr lang="en-NZ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56" y="1028638"/>
            <a:ext cx="7574713" cy="56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tac52\My Documents\IMG_28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9958" r="35863" b="6284"/>
          <a:stretch>
            <a:fillRect/>
          </a:stretch>
        </p:blipFill>
        <p:spPr bwMode="auto">
          <a:xfrm>
            <a:off x="3670300" y="935039"/>
            <a:ext cx="86518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7573" y="3659143"/>
            <a:ext cx="6760434" cy="3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40000"/>
              </a:spcAft>
              <a:buClr>
                <a:srgbClr val="006600"/>
              </a:buClr>
            </a:pPr>
            <a:r>
              <a:rPr lang="en-NZ" altLang="en-US" sz="2400" b="1" u="sng" dirty="0">
                <a:solidFill>
                  <a:prstClr val="black"/>
                </a:solidFill>
                <a:latin typeface="Centaury gothic"/>
              </a:rPr>
              <a:t>Components</a:t>
            </a:r>
            <a:r>
              <a:rPr lang="en-NZ" altLang="en-US" sz="2400" dirty="0">
                <a:solidFill>
                  <a:prstClr val="black"/>
                </a:solidFill>
                <a:latin typeface="Centaury gothic"/>
              </a:rPr>
              <a:t>: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Network of radio transmitters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Parameter-specific  sensors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Water level meters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Computer base station for logging data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Data interfacing onto dedicated webpage</a:t>
            </a:r>
            <a:r>
              <a:rPr lang="en-GB" altLang="en-US" sz="2000" dirty="0">
                <a:solidFill>
                  <a:prstClr val="black"/>
                </a:solidFill>
                <a:latin typeface="Centaury gothic"/>
              </a:rPr>
              <a:t> 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0066"/>
              </a:buClr>
              <a:buFontTx/>
              <a:buChar char="•"/>
            </a:pPr>
            <a:r>
              <a:rPr lang="en-NZ" altLang="en-US" sz="2000" dirty="0">
                <a:solidFill>
                  <a:prstClr val="black"/>
                </a:solidFill>
                <a:latin typeface="Centaury gothic"/>
              </a:rPr>
              <a:t> Complementary weather station and automatic sampler</a:t>
            </a:r>
          </a:p>
        </p:txBody>
      </p:sp>
      <p:sp>
        <p:nvSpPr>
          <p:cNvPr id="7" name="Can 6"/>
          <p:cNvSpPr/>
          <p:nvPr/>
        </p:nvSpPr>
        <p:spPr>
          <a:xfrm>
            <a:off x="6492875" y="5883276"/>
            <a:ext cx="298450" cy="39846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831013" y="6062663"/>
            <a:ext cx="736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prstClr val="black"/>
                </a:solidFill>
              </a:rPr>
              <a:t>sampler</a:t>
            </a:r>
          </a:p>
        </p:txBody>
      </p:sp>
      <p:sp>
        <p:nvSpPr>
          <p:cNvPr id="9" name="Freeform 8"/>
          <p:cNvSpPr/>
          <p:nvPr/>
        </p:nvSpPr>
        <p:spPr>
          <a:xfrm>
            <a:off x="6781801" y="5667376"/>
            <a:ext cx="252413" cy="252413"/>
          </a:xfrm>
          <a:custGeom>
            <a:avLst/>
            <a:gdLst>
              <a:gd name="connsiteX0" fmla="*/ 0 w 318294"/>
              <a:gd name="connsiteY0" fmla="*/ 252413 h 252413"/>
              <a:gd name="connsiteX1" fmla="*/ 266700 w 318294"/>
              <a:gd name="connsiteY1" fmla="*/ 195263 h 252413"/>
              <a:gd name="connsiteX2" fmla="*/ 309563 w 318294"/>
              <a:gd name="connsiteY2" fmla="*/ 0 h 25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294" h="252413">
                <a:moveTo>
                  <a:pt x="0" y="252413"/>
                </a:moveTo>
                <a:cubicBezTo>
                  <a:pt x="107553" y="244872"/>
                  <a:pt x="215106" y="237332"/>
                  <a:pt x="266700" y="195263"/>
                </a:cubicBezTo>
                <a:cubicBezTo>
                  <a:pt x="318294" y="153194"/>
                  <a:pt x="313928" y="76597"/>
                  <a:pt x="309563" y="0"/>
                </a:cubicBezTo>
              </a:path>
            </a:pathLst>
          </a:cu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9349" y="1224036"/>
            <a:ext cx="3050261" cy="1809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>
                <a:solidFill>
                  <a:srgbClr val="FDFD03"/>
                </a:solidFill>
                <a:latin typeface="Centaury gothic"/>
              </a:rPr>
              <a:t>Within streams (mixed concentrations)</a:t>
            </a:r>
          </a:p>
        </p:txBody>
      </p:sp>
    </p:spTree>
    <p:extLst>
      <p:ext uri="{BB962C8B-B14F-4D97-AF65-F5344CB8AC3E}">
        <p14:creationId xmlns:p14="http://schemas.microsoft.com/office/powerpoint/2010/main" val="5034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4"/>
          <p:cNvSpPr>
            <a:spLocks noGrp="1"/>
          </p:cNvSpPr>
          <p:nvPr>
            <p:ph idx="1"/>
          </p:nvPr>
        </p:nvSpPr>
        <p:spPr>
          <a:xfrm>
            <a:off x="299052" y="1418599"/>
            <a:ext cx="11716485" cy="5014285"/>
          </a:xfrm>
        </p:spPr>
        <p:txBody>
          <a:bodyPr rtlCol="0">
            <a:noAutofit/>
          </a:bodyPr>
          <a:lstStyle/>
          <a:p>
            <a:pPr marL="514350" indent="-514350">
              <a:lnSpc>
                <a:spcPct val="100000"/>
              </a:lnSpc>
              <a:buClr>
                <a:schemeClr val="accent2"/>
              </a:buClr>
              <a:buFont typeface="Lucida Sans Unicode" pitchFamily="34" charset="0"/>
              <a:buAutoNum type="arabicPeriod"/>
              <a:defRPr/>
            </a:pPr>
            <a:r>
              <a:rPr lang="en-US" altLang="en-US" sz="3200" dirty="0" smtClean="0">
                <a:solidFill>
                  <a:srgbClr val="FFFF00"/>
                </a:solidFill>
                <a:latin typeface="Centaury gothic"/>
                <a:cs typeface="Arial" charset="0"/>
              </a:rPr>
              <a:t>How </a:t>
            </a:r>
            <a:r>
              <a:rPr lang="en-US" altLang="en-US" sz="3200" dirty="0">
                <a:solidFill>
                  <a:srgbClr val="FFFF00"/>
                </a:solidFill>
                <a:latin typeface="Centaury gothic"/>
                <a:cs typeface="Arial" charset="0"/>
              </a:rPr>
              <a:t>much </a:t>
            </a:r>
            <a:r>
              <a:rPr lang="en-US" altLang="en-US" sz="3200" dirty="0" smtClean="0">
                <a:solidFill>
                  <a:srgbClr val="FFFF00"/>
                </a:solidFill>
                <a:latin typeface="Centaury gothic"/>
                <a:cs typeface="Arial" charset="0"/>
              </a:rPr>
              <a:t>pollutants </a:t>
            </a:r>
            <a:r>
              <a:rPr lang="en-US" altLang="en-US" sz="3200" dirty="0" smtClean="0">
                <a:latin typeface="Centaury gothic"/>
                <a:cs typeface="Arial" charset="0"/>
              </a:rPr>
              <a:t>originate from </a:t>
            </a:r>
            <a:r>
              <a:rPr lang="en-US" altLang="en-US" sz="3200" dirty="0">
                <a:latin typeface="Centaury gothic"/>
                <a:cs typeface="Arial" charset="0"/>
              </a:rPr>
              <a:t>different urban surfaces</a:t>
            </a:r>
            <a:r>
              <a:rPr lang="en-US" altLang="en-US" sz="3200" dirty="0" smtClean="0">
                <a:latin typeface="Centaury gothic"/>
                <a:cs typeface="Arial" charset="0"/>
              </a:rPr>
              <a:t>?</a:t>
            </a:r>
            <a:endParaRPr lang="en-US" altLang="en-US" sz="3200" dirty="0">
              <a:latin typeface="Centaury gothic"/>
              <a:cs typeface="Arial" charset="0"/>
            </a:endParaRPr>
          </a:p>
          <a:p>
            <a:pPr marL="514350" indent="-514350">
              <a:lnSpc>
                <a:spcPct val="100000"/>
              </a:lnSpc>
              <a:buClr>
                <a:schemeClr val="accent2"/>
              </a:buClr>
              <a:buFont typeface="Lucida Sans Unicode" pitchFamily="34" charset="0"/>
              <a:buAutoNum type="arabicPeriod"/>
              <a:defRPr/>
            </a:pPr>
            <a:r>
              <a:rPr lang="en-US" altLang="en-US" sz="3200" dirty="0">
                <a:solidFill>
                  <a:srgbClr val="FFFF00"/>
                </a:solidFill>
                <a:latin typeface="Centaury gothic"/>
                <a:cs typeface="Arial" charset="0"/>
              </a:rPr>
              <a:t>Where</a:t>
            </a:r>
            <a:r>
              <a:rPr lang="en-US" altLang="en-US" sz="3200" dirty="0">
                <a:solidFill>
                  <a:schemeClr val="accent1"/>
                </a:solidFill>
                <a:latin typeface="Centaury gothic"/>
                <a:cs typeface="Arial" charset="0"/>
              </a:rPr>
              <a:t> </a:t>
            </a:r>
            <a:r>
              <a:rPr lang="en-US" altLang="en-US" sz="3200" dirty="0">
                <a:latin typeface="Centaury gothic"/>
                <a:cs typeface="Arial" charset="0"/>
              </a:rPr>
              <a:t>and </a:t>
            </a:r>
            <a:r>
              <a:rPr lang="en-US" altLang="en-US" sz="3200" dirty="0">
                <a:solidFill>
                  <a:srgbClr val="FFFF00"/>
                </a:solidFill>
                <a:latin typeface="Centaury gothic"/>
                <a:cs typeface="Arial" charset="0"/>
              </a:rPr>
              <a:t>what</a:t>
            </a:r>
            <a:r>
              <a:rPr lang="en-US" altLang="en-US" sz="3200" dirty="0">
                <a:solidFill>
                  <a:schemeClr val="accent1"/>
                </a:solidFill>
                <a:latin typeface="Centaury gothic"/>
                <a:cs typeface="Arial" charset="0"/>
              </a:rPr>
              <a:t> </a:t>
            </a:r>
            <a:r>
              <a:rPr lang="en-US" altLang="en-US" sz="3200" dirty="0">
                <a:latin typeface="Centaury gothic"/>
                <a:cs typeface="Arial" charset="0"/>
              </a:rPr>
              <a:t>should we target?</a:t>
            </a:r>
          </a:p>
          <a:p>
            <a:pPr marL="514350" indent="-514350">
              <a:lnSpc>
                <a:spcPct val="100000"/>
              </a:lnSpc>
              <a:buClr>
                <a:schemeClr val="accent2"/>
              </a:buClr>
              <a:buFont typeface="Lucida Sans Unicode" pitchFamily="34" charset="0"/>
              <a:buAutoNum type="arabicPeriod"/>
              <a:defRPr/>
            </a:pPr>
            <a:endParaRPr lang="en-US" altLang="en-US" sz="3200" dirty="0">
              <a:latin typeface="Centaury gothic"/>
              <a:cs typeface="Arial" charset="0"/>
            </a:endParaRPr>
          </a:p>
          <a:p>
            <a:pPr marL="0" indent="0">
              <a:lnSpc>
                <a:spcPct val="100000"/>
              </a:lnSpc>
              <a:spcBef>
                <a:spcPts val="3000"/>
              </a:spcBef>
              <a:buClr>
                <a:schemeClr val="accent2"/>
              </a:buClr>
              <a:buNone/>
              <a:defRPr/>
            </a:pPr>
            <a:endParaRPr lang="en-US" altLang="en-US" sz="3200" dirty="0" smtClean="0">
              <a:latin typeface="Centaury gothic"/>
              <a:cs typeface="Arial" charset="0"/>
            </a:endParaRPr>
          </a:p>
          <a:p>
            <a:pPr marL="457200" indent="-457200">
              <a:lnSpc>
                <a:spcPct val="100000"/>
              </a:lnSpc>
              <a:spcBef>
                <a:spcPts val="3000"/>
              </a:spcBef>
              <a:buClr>
                <a:schemeClr val="accent2"/>
              </a:buClr>
              <a:buFont typeface="+mj-lt"/>
              <a:buAutoNum type="arabicPeriod" startAt="3"/>
              <a:defRPr/>
            </a:pPr>
            <a:r>
              <a:rPr lang="en-US" altLang="en-US" sz="3200" dirty="0" smtClean="0">
                <a:latin typeface="Centaury gothic"/>
                <a:cs typeface="Arial" charset="0"/>
              </a:rPr>
              <a:t>What</a:t>
            </a:r>
            <a:r>
              <a:rPr lang="en-US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entaury gothic"/>
                <a:cs typeface="Arial" charset="0"/>
              </a:rPr>
              <a:t> </a:t>
            </a:r>
            <a:r>
              <a:rPr lang="en-US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aury gothic"/>
                <a:cs typeface="Arial" charset="0"/>
              </a:rPr>
              <a:t>are the possible </a:t>
            </a:r>
            <a:r>
              <a:rPr lang="en-US" altLang="en-US" sz="3200" dirty="0" smtClean="0">
                <a:solidFill>
                  <a:srgbClr val="FDFD03"/>
                </a:solidFill>
                <a:latin typeface="Centaury gothic"/>
                <a:cs typeface="Arial" charset="0"/>
              </a:rPr>
              <a:t>pollutant</a:t>
            </a:r>
            <a:r>
              <a:rPr lang="en-US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entaury gothic"/>
                <a:cs typeface="Arial" charset="0"/>
              </a:rPr>
              <a:t> </a:t>
            </a:r>
            <a:r>
              <a:rPr lang="en-US" altLang="en-US" sz="3200" dirty="0" smtClean="0">
                <a:solidFill>
                  <a:srgbClr val="FFFF00"/>
                </a:solidFill>
                <a:latin typeface="Centaury gothic"/>
                <a:cs typeface="Arial" charset="0"/>
              </a:rPr>
              <a:t>load </a:t>
            </a:r>
            <a:r>
              <a:rPr lang="en-US" altLang="en-US" sz="3200" dirty="0">
                <a:solidFill>
                  <a:srgbClr val="FFFF00"/>
                </a:solidFill>
                <a:latin typeface="Centaury gothic"/>
                <a:cs typeface="Arial" charset="0"/>
              </a:rPr>
              <a:t>reduction </a:t>
            </a:r>
            <a:r>
              <a:rPr lang="en-US" altLang="en-US" sz="3200" dirty="0">
                <a:latin typeface="Centaury gothic"/>
                <a:cs typeface="Arial" charset="0"/>
              </a:rPr>
              <a:t>from implementing </a:t>
            </a:r>
            <a:r>
              <a:rPr lang="en-US" altLang="en-US" sz="3200" dirty="0" smtClean="0">
                <a:latin typeface="Centaury gothic"/>
                <a:cs typeface="Arial" charset="0"/>
              </a:rPr>
              <a:t>different management </a:t>
            </a:r>
            <a:r>
              <a:rPr lang="en-US" altLang="en-US" sz="3200" dirty="0">
                <a:latin typeface="Centaury gothic"/>
                <a:cs typeface="Arial" charset="0"/>
              </a:rPr>
              <a:t>options?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055018" y="2680500"/>
            <a:ext cx="6026006" cy="1724232"/>
            <a:chOff x="767117" y="1895856"/>
            <a:chExt cx="7914565" cy="2578460"/>
          </a:xfrm>
        </p:grpSpPr>
        <p:pic>
          <p:nvPicPr>
            <p:cNvPr id="29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45" t="37927" r="52818" b="18085"/>
            <a:stretch>
              <a:fillRect/>
            </a:stretch>
          </p:blipFill>
          <p:spPr bwMode="auto">
            <a:xfrm>
              <a:off x="767117" y="1905000"/>
              <a:ext cx="2917795" cy="255117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19597" y="1895856"/>
              <a:ext cx="1761988" cy="560339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/>
                </a:rPr>
                <a:t>Catchment</a:t>
              </a:r>
            </a:p>
          </p:txBody>
        </p:sp>
        <p:grpSp>
          <p:nvGrpSpPr>
            <p:cNvPr id="33" name="Group 19"/>
            <p:cNvGrpSpPr>
              <a:grpSpLocks/>
            </p:cNvGrpSpPr>
            <p:nvPr/>
          </p:nvGrpSpPr>
          <p:grpSpPr bwMode="auto">
            <a:xfrm>
              <a:off x="1219598" y="1913996"/>
              <a:ext cx="4817471" cy="2551324"/>
              <a:chOff x="1219598" y="1913996"/>
              <a:chExt cx="4817471" cy="2551324"/>
            </a:xfrm>
          </p:grpSpPr>
          <p:grpSp>
            <p:nvGrpSpPr>
              <p:cNvPr id="46" name="Group 18"/>
              <p:cNvGrpSpPr>
                <a:grpSpLocks/>
              </p:cNvGrpSpPr>
              <p:nvPr/>
            </p:nvGrpSpPr>
            <p:grpSpPr bwMode="auto">
              <a:xfrm>
                <a:off x="1219598" y="1913996"/>
                <a:ext cx="4817471" cy="2551324"/>
                <a:chOff x="1219598" y="1913996"/>
                <a:chExt cx="4817471" cy="2551324"/>
              </a:xfrm>
            </p:grpSpPr>
            <p:pic>
              <p:nvPicPr>
                <p:cNvPr id="49" name="Picture 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675" t="34982" r="62375" b="16701"/>
                <a:stretch>
                  <a:fillRect/>
                </a:stretch>
              </p:blipFill>
              <p:spPr bwMode="auto">
                <a:xfrm>
                  <a:off x="3605378" y="1913996"/>
                  <a:ext cx="2431691" cy="2551324"/>
                </a:xfrm>
                <a:prstGeom prst="rect">
                  <a:avLst/>
                </a:prstGeom>
                <a:ln w="88900" cap="sq" cmpd="thickThin">
                  <a:solidFill>
                    <a:srgbClr val="000000"/>
                  </a:solidFill>
                  <a:prstDash val="solid"/>
                  <a:miter lim="800000"/>
                </a:ln>
                <a:effectLst>
                  <a:innerShdw blurRad="76200">
                    <a:srgbClr val="000000"/>
                  </a:inn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0" name="Rectangle 49"/>
                <p:cNvSpPr/>
                <p:nvPr/>
              </p:nvSpPr>
              <p:spPr>
                <a:xfrm>
                  <a:off x="1219598" y="2820738"/>
                  <a:ext cx="1219395" cy="1370976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1219598" y="1914540"/>
                  <a:ext cx="2613264" cy="89685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219598" y="4191714"/>
                  <a:ext cx="2613264" cy="26391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ight Arrow 46"/>
              <p:cNvSpPr/>
              <p:nvPr/>
            </p:nvSpPr>
            <p:spPr>
              <a:xfrm>
                <a:off x="3292442" y="1981200"/>
                <a:ext cx="896115" cy="295656"/>
              </a:xfrm>
              <a:prstGeom prst="righ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E7E6E6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73838" y="1914541"/>
                <a:ext cx="1361275" cy="560339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Property</a:t>
                </a:r>
              </a:p>
            </p:txBody>
          </p:sp>
        </p:grpSp>
        <p:grpSp>
          <p:nvGrpSpPr>
            <p:cNvPr id="34" name="Group 14337"/>
            <p:cNvGrpSpPr>
              <a:grpSpLocks/>
            </p:cNvGrpSpPr>
            <p:nvPr/>
          </p:nvGrpSpPr>
          <p:grpSpPr bwMode="auto">
            <a:xfrm>
              <a:off x="3970905" y="1895856"/>
              <a:ext cx="4710777" cy="2578460"/>
              <a:chOff x="3970905" y="1895856"/>
              <a:chExt cx="4710777" cy="2578460"/>
            </a:xfrm>
          </p:grpSpPr>
          <p:grpSp>
            <p:nvGrpSpPr>
              <p:cNvPr id="35" name="Group 27"/>
              <p:cNvGrpSpPr>
                <a:grpSpLocks/>
              </p:cNvGrpSpPr>
              <p:nvPr/>
            </p:nvGrpSpPr>
            <p:grpSpPr bwMode="auto">
              <a:xfrm>
                <a:off x="3970905" y="1895856"/>
                <a:ext cx="4710777" cy="2578460"/>
                <a:chOff x="3970905" y="1895856"/>
                <a:chExt cx="4710777" cy="2578460"/>
              </a:xfrm>
            </p:grpSpPr>
            <p:pic>
              <p:nvPicPr>
                <p:cNvPr id="40" name="Picture 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846" t="37753" r="57735" b="20164"/>
                <a:stretch>
                  <a:fillRect/>
                </a:stretch>
              </p:blipFill>
              <p:spPr bwMode="auto">
                <a:xfrm>
                  <a:off x="6037068" y="1905000"/>
                  <a:ext cx="2644614" cy="2560320"/>
                </a:xfrm>
                <a:prstGeom prst="rect">
                  <a:avLst/>
                </a:prstGeom>
                <a:ln w="88900" cap="sq" cmpd="thickThin">
                  <a:solidFill>
                    <a:srgbClr val="000000"/>
                  </a:solidFill>
                  <a:prstDash val="solid"/>
                  <a:miter lim="800000"/>
                </a:ln>
                <a:effectLst>
                  <a:innerShdw blurRad="76200">
                    <a:srgbClr val="000000"/>
                  </a:inn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6668529" y="1895856"/>
                  <a:ext cx="1363193" cy="560339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b="1" dirty="0">
                      <a:solidFill>
                        <a:prstClr val="black"/>
                      </a:solidFill>
                      <a:latin typeface="Calibri" panose="020F0502020204030204"/>
                    </a:rPr>
                    <a:t>Surfaces</a:t>
                  </a: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3970905" y="3885754"/>
                  <a:ext cx="600111" cy="58856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3" name="Straight Connector 42"/>
                <p:cNvCxnSpPr>
                  <a:stCxn id="42" idx="1"/>
                </p:cNvCxnSpPr>
                <p:nvPr/>
              </p:nvCxnSpPr>
              <p:spPr>
                <a:xfrm flipV="1">
                  <a:off x="4059101" y="1905198"/>
                  <a:ext cx="1976724" cy="2066973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Right Arrow 43"/>
                <p:cNvSpPr/>
                <p:nvPr/>
              </p:nvSpPr>
              <p:spPr>
                <a:xfrm>
                  <a:off x="5719655" y="1956668"/>
                  <a:ext cx="896115" cy="295656"/>
                </a:xfrm>
                <a:prstGeom prst="rightArrow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45" name="Straight Connector 44"/>
                <p:cNvCxnSpPr>
                  <a:stCxn id="42" idx="4"/>
                </p:cNvCxnSpPr>
                <p:nvPr/>
              </p:nvCxnSpPr>
              <p:spPr>
                <a:xfrm>
                  <a:off x="4271919" y="4474316"/>
                  <a:ext cx="1763905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Freeform 35"/>
              <p:cNvSpPr/>
              <p:nvPr/>
            </p:nvSpPr>
            <p:spPr>
              <a:xfrm>
                <a:off x="6311914" y="2332607"/>
                <a:ext cx="1317178" cy="1476075"/>
              </a:xfrm>
              <a:custGeom>
                <a:avLst/>
                <a:gdLst>
                  <a:gd name="connsiteX0" fmla="*/ 71437 w 1316831"/>
                  <a:gd name="connsiteY0" fmla="*/ 409575 h 1316831"/>
                  <a:gd name="connsiteX1" fmla="*/ 385762 w 1316831"/>
                  <a:gd name="connsiteY1" fmla="*/ 692943 h 1316831"/>
                  <a:gd name="connsiteX2" fmla="*/ 0 w 1316831"/>
                  <a:gd name="connsiteY2" fmla="*/ 1100137 h 1316831"/>
                  <a:gd name="connsiteX3" fmla="*/ 233362 w 1316831"/>
                  <a:gd name="connsiteY3" fmla="*/ 1316831 h 1316831"/>
                  <a:gd name="connsiteX4" fmla="*/ 454819 w 1316831"/>
                  <a:gd name="connsiteY4" fmla="*/ 1071562 h 1316831"/>
                  <a:gd name="connsiteX5" fmla="*/ 497681 w 1316831"/>
                  <a:gd name="connsiteY5" fmla="*/ 1100137 h 1316831"/>
                  <a:gd name="connsiteX6" fmla="*/ 569119 w 1316831"/>
                  <a:gd name="connsiteY6" fmla="*/ 1159668 h 1316831"/>
                  <a:gd name="connsiteX7" fmla="*/ 669131 w 1316831"/>
                  <a:gd name="connsiteY7" fmla="*/ 1138237 h 1316831"/>
                  <a:gd name="connsiteX8" fmla="*/ 921544 w 1316831"/>
                  <a:gd name="connsiteY8" fmla="*/ 871537 h 1316831"/>
                  <a:gd name="connsiteX9" fmla="*/ 854869 w 1316831"/>
                  <a:gd name="connsiteY9" fmla="*/ 835818 h 1316831"/>
                  <a:gd name="connsiteX10" fmla="*/ 1316831 w 1316831"/>
                  <a:gd name="connsiteY10" fmla="*/ 311943 h 1316831"/>
                  <a:gd name="connsiteX11" fmla="*/ 1290637 w 1316831"/>
                  <a:gd name="connsiteY11" fmla="*/ 285750 h 1316831"/>
                  <a:gd name="connsiteX12" fmla="*/ 1166812 w 1316831"/>
                  <a:gd name="connsiteY12" fmla="*/ 285750 h 1316831"/>
                  <a:gd name="connsiteX13" fmla="*/ 1131094 w 1316831"/>
                  <a:gd name="connsiteY13" fmla="*/ 259556 h 1316831"/>
                  <a:gd name="connsiteX14" fmla="*/ 1197769 w 1316831"/>
                  <a:gd name="connsiteY14" fmla="*/ 200025 h 1316831"/>
                  <a:gd name="connsiteX15" fmla="*/ 933450 w 1316831"/>
                  <a:gd name="connsiteY15" fmla="*/ 0 h 1316831"/>
                  <a:gd name="connsiteX16" fmla="*/ 561975 w 1316831"/>
                  <a:gd name="connsiteY16" fmla="*/ 4762 h 1316831"/>
                  <a:gd name="connsiteX17" fmla="*/ 295275 w 1316831"/>
                  <a:gd name="connsiteY17" fmla="*/ 288131 h 1316831"/>
                  <a:gd name="connsiteX18" fmla="*/ 250031 w 1316831"/>
                  <a:gd name="connsiteY18" fmla="*/ 247650 h 1316831"/>
                  <a:gd name="connsiteX19" fmla="*/ 192881 w 1316831"/>
                  <a:gd name="connsiteY19" fmla="*/ 302418 h 1316831"/>
                  <a:gd name="connsiteX20" fmla="*/ 166687 w 1316831"/>
                  <a:gd name="connsiteY20" fmla="*/ 283368 h 1316831"/>
                  <a:gd name="connsiteX21" fmla="*/ 71437 w 1316831"/>
                  <a:gd name="connsiteY21" fmla="*/ 409575 h 1316831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33450 w 1316831"/>
                  <a:gd name="connsiteY15" fmla="*/ 157163 h 1473994"/>
                  <a:gd name="connsiteX16" fmla="*/ 735807 w 1316831"/>
                  <a:gd name="connsiteY16" fmla="*/ 0 h 1473994"/>
                  <a:gd name="connsiteX17" fmla="*/ 295275 w 1316831"/>
                  <a:gd name="connsiteY17" fmla="*/ 445294 h 1473994"/>
                  <a:gd name="connsiteX18" fmla="*/ 250031 w 1316831"/>
                  <a:gd name="connsiteY18" fmla="*/ 404813 h 1473994"/>
                  <a:gd name="connsiteX19" fmla="*/ 192881 w 1316831"/>
                  <a:gd name="connsiteY19" fmla="*/ 459581 h 1473994"/>
                  <a:gd name="connsiteX20" fmla="*/ 166687 w 1316831"/>
                  <a:gd name="connsiteY20" fmla="*/ 440531 h 1473994"/>
                  <a:gd name="connsiteX21" fmla="*/ 71437 w 1316831"/>
                  <a:gd name="connsiteY21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33450 w 1316831"/>
                  <a:gd name="connsiteY15" fmla="*/ 157163 h 1473994"/>
                  <a:gd name="connsiteX16" fmla="*/ 916781 w 1316831"/>
                  <a:gd name="connsiteY16" fmla="*/ 76200 h 1473994"/>
                  <a:gd name="connsiteX17" fmla="*/ 735807 w 1316831"/>
                  <a:gd name="connsiteY17" fmla="*/ 0 h 1473994"/>
                  <a:gd name="connsiteX18" fmla="*/ 295275 w 1316831"/>
                  <a:gd name="connsiteY18" fmla="*/ 445294 h 1473994"/>
                  <a:gd name="connsiteX19" fmla="*/ 250031 w 1316831"/>
                  <a:gd name="connsiteY19" fmla="*/ 404813 h 1473994"/>
                  <a:gd name="connsiteX20" fmla="*/ 192881 w 1316831"/>
                  <a:gd name="connsiteY20" fmla="*/ 459581 h 1473994"/>
                  <a:gd name="connsiteX21" fmla="*/ 166687 w 1316831"/>
                  <a:gd name="connsiteY21" fmla="*/ 440531 h 1473994"/>
                  <a:gd name="connsiteX22" fmla="*/ 71437 w 1316831"/>
                  <a:gd name="connsiteY22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33450 w 1316831"/>
                  <a:gd name="connsiteY15" fmla="*/ 157163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735807 w 1316831"/>
                  <a:gd name="connsiteY18" fmla="*/ 0 h 1473994"/>
                  <a:gd name="connsiteX19" fmla="*/ 295275 w 1316831"/>
                  <a:gd name="connsiteY19" fmla="*/ 445294 h 1473994"/>
                  <a:gd name="connsiteX20" fmla="*/ 250031 w 1316831"/>
                  <a:gd name="connsiteY20" fmla="*/ 404813 h 1473994"/>
                  <a:gd name="connsiteX21" fmla="*/ 192881 w 1316831"/>
                  <a:gd name="connsiteY21" fmla="*/ 459581 h 1473994"/>
                  <a:gd name="connsiteX22" fmla="*/ 166687 w 1316831"/>
                  <a:gd name="connsiteY22" fmla="*/ 440531 h 1473994"/>
                  <a:gd name="connsiteX23" fmla="*/ 71437 w 1316831"/>
                  <a:gd name="connsiteY23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33450 w 1316831"/>
                  <a:gd name="connsiteY15" fmla="*/ 157163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735807 w 1316831"/>
                  <a:gd name="connsiteY18" fmla="*/ 0 h 1473994"/>
                  <a:gd name="connsiteX19" fmla="*/ 295275 w 1316831"/>
                  <a:gd name="connsiteY19" fmla="*/ 445294 h 1473994"/>
                  <a:gd name="connsiteX20" fmla="*/ 250031 w 1316831"/>
                  <a:gd name="connsiteY20" fmla="*/ 404813 h 1473994"/>
                  <a:gd name="connsiteX21" fmla="*/ 192881 w 1316831"/>
                  <a:gd name="connsiteY21" fmla="*/ 459581 h 1473994"/>
                  <a:gd name="connsiteX22" fmla="*/ 166687 w 1316831"/>
                  <a:gd name="connsiteY22" fmla="*/ 440531 h 1473994"/>
                  <a:gd name="connsiteX23" fmla="*/ 71437 w 1316831"/>
                  <a:gd name="connsiteY23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735807 w 1316831"/>
                  <a:gd name="connsiteY18" fmla="*/ 0 h 1473994"/>
                  <a:gd name="connsiteX19" fmla="*/ 295275 w 1316831"/>
                  <a:gd name="connsiteY19" fmla="*/ 445294 h 1473994"/>
                  <a:gd name="connsiteX20" fmla="*/ 250031 w 1316831"/>
                  <a:gd name="connsiteY20" fmla="*/ 404813 h 1473994"/>
                  <a:gd name="connsiteX21" fmla="*/ 192881 w 1316831"/>
                  <a:gd name="connsiteY21" fmla="*/ 459581 h 1473994"/>
                  <a:gd name="connsiteX22" fmla="*/ 166687 w 1316831"/>
                  <a:gd name="connsiteY22" fmla="*/ 440531 h 1473994"/>
                  <a:gd name="connsiteX23" fmla="*/ 71437 w 1316831"/>
                  <a:gd name="connsiteY23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71437 w 1316831"/>
                  <a:gd name="connsiteY24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7769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71437 w 1316831"/>
                  <a:gd name="connsiteY24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71437 w 1316831"/>
                  <a:gd name="connsiteY24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71437 w 1316831"/>
                  <a:gd name="connsiteY25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1437 w 1316831"/>
                  <a:gd name="connsiteY26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1437 w 1316831"/>
                  <a:gd name="connsiteY26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1437 w 1316831"/>
                  <a:gd name="connsiteY26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1437 w 1316831"/>
                  <a:gd name="connsiteY26" fmla="*/ 566738 h 1473994"/>
                  <a:gd name="connsiteX0" fmla="*/ 71437 w 1316831"/>
                  <a:gd name="connsiteY0" fmla="*/ 566738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1437 w 1316831"/>
                  <a:gd name="connsiteY26" fmla="*/ 566738 h 1473994"/>
                  <a:gd name="connsiteX0" fmla="*/ 73819 w 1316831"/>
                  <a:gd name="connsiteY0" fmla="*/ 576263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40544 h 1473994"/>
                  <a:gd name="connsiteX26" fmla="*/ 73819 w 1316831"/>
                  <a:gd name="connsiteY26" fmla="*/ 576263 h 1473994"/>
                  <a:gd name="connsiteX0" fmla="*/ 73819 w 1316831"/>
                  <a:gd name="connsiteY0" fmla="*/ 576263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33400 h 1473994"/>
                  <a:gd name="connsiteX26" fmla="*/ 73819 w 1316831"/>
                  <a:gd name="connsiteY26" fmla="*/ 576263 h 1473994"/>
                  <a:gd name="connsiteX0" fmla="*/ 73819 w 1316831"/>
                  <a:gd name="connsiteY0" fmla="*/ 576263 h 1473994"/>
                  <a:gd name="connsiteX1" fmla="*/ 385762 w 1316831"/>
                  <a:gd name="connsiteY1" fmla="*/ 850106 h 1473994"/>
                  <a:gd name="connsiteX2" fmla="*/ 0 w 1316831"/>
                  <a:gd name="connsiteY2" fmla="*/ 1257300 h 1473994"/>
                  <a:gd name="connsiteX3" fmla="*/ 233362 w 1316831"/>
                  <a:gd name="connsiteY3" fmla="*/ 1473994 h 1473994"/>
                  <a:gd name="connsiteX4" fmla="*/ 454819 w 1316831"/>
                  <a:gd name="connsiteY4" fmla="*/ 1228725 h 1473994"/>
                  <a:gd name="connsiteX5" fmla="*/ 497681 w 1316831"/>
                  <a:gd name="connsiteY5" fmla="*/ 1257300 h 1473994"/>
                  <a:gd name="connsiteX6" fmla="*/ 569119 w 1316831"/>
                  <a:gd name="connsiteY6" fmla="*/ 1316831 h 1473994"/>
                  <a:gd name="connsiteX7" fmla="*/ 669131 w 1316831"/>
                  <a:gd name="connsiteY7" fmla="*/ 1295400 h 1473994"/>
                  <a:gd name="connsiteX8" fmla="*/ 921544 w 1316831"/>
                  <a:gd name="connsiteY8" fmla="*/ 1028700 h 1473994"/>
                  <a:gd name="connsiteX9" fmla="*/ 854869 w 1316831"/>
                  <a:gd name="connsiteY9" fmla="*/ 992981 h 1473994"/>
                  <a:gd name="connsiteX10" fmla="*/ 1316831 w 1316831"/>
                  <a:gd name="connsiteY10" fmla="*/ 469106 h 1473994"/>
                  <a:gd name="connsiteX11" fmla="*/ 1290637 w 1316831"/>
                  <a:gd name="connsiteY11" fmla="*/ 442913 h 1473994"/>
                  <a:gd name="connsiteX12" fmla="*/ 1166812 w 1316831"/>
                  <a:gd name="connsiteY12" fmla="*/ 442913 h 1473994"/>
                  <a:gd name="connsiteX13" fmla="*/ 1131094 w 1316831"/>
                  <a:gd name="connsiteY13" fmla="*/ 416719 h 1473994"/>
                  <a:gd name="connsiteX14" fmla="*/ 1193007 w 1316831"/>
                  <a:gd name="connsiteY14" fmla="*/ 357188 h 1473994"/>
                  <a:gd name="connsiteX15" fmla="*/ 945356 w 1316831"/>
                  <a:gd name="connsiteY15" fmla="*/ 164307 h 1473994"/>
                  <a:gd name="connsiteX16" fmla="*/ 973931 w 1316831"/>
                  <a:gd name="connsiteY16" fmla="*/ 133350 h 1473994"/>
                  <a:gd name="connsiteX17" fmla="*/ 916781 w 1316831"/>
                  <a:gd name="connsiteY17" fmla="*/ 76200 h 1473994"/>
                  <a:gd name="connsiteX18" fmla="*/ 869156 w 1316831"/>
                  <a:gd name="connsiteY18" fmla="*/ 111919 h 1473994"/>
                  <a:gd name="connsiteX19" fmla="*/ 735807 w 1316831"/>
                  <a:gd name="connsiteY19" fmla="*/ 0 h 1473994"/>
                  <a:gd name="connsiteX20" fmla="*/ 295275 w 1316831"/>
                  <a:gd name="connsiteY20" fmla="*/ 445294 h 1473994"/>
                  <a:gd name="connsiteX21" fmla="*/ 250031 w 1316831"/>
                  <a:gd name="connsiteY21" fmla="*/ 404813 h 1473994"/>
                  <a:gd name="connsiteX22" fmla="*/ 192881 w 1316831"/>
                  <a:gd name="connsiteY22" fmla="*/ 459581 h 1473994"/>
                  <a:gd name="connsiteX23" fmla="*/ 166687 w 1316831"/>
                  <a:gd name="connsiteY23" fmla="*/ 440531 h 1473994"/>
                  <a:gd name="connsiteX24" fmla="*/ 97631 w 1316831"/>
                  <a:gd name="connsiteY24" fmla="*/ 507206 h 1473994"/>
                  <a:gd name="connsiteX25" fmla="*/ 119062 w 1316831"/>
                  <a:gd name="connsiteY25" fmla="*/ 533400 h 1473994"/>
                  <a:gd name="connsiteX26" fmla="*/ 73819 w 1316831"/>
                  <a:gd name="connsiteY26" fmla="*/ 576263 h 1473994"/>
                  <a:gd name="connsiteX0" fmla="*/ 669131 w 1316831"/>
                  <a:gd name="connsiteY0" fmla="*/ 1295400 h 1473994"/>
                  <a:gd name="connsiteX1" fmla="*/ 921544 w 1316831"/>
                  <a:gd name="connsiteY1" fmla="*/ 1028700 h 1473994"/>
                  <a:gd name="connsiteX2" fmla="*/ 854869 w 1316831"/>
                  <a:gd name="connsiteY2" fmla="*/ 992981 h 1473994"/>
                  <a:gd name="connsiteX3" fmla="*/ 1316831 w 1316831"/>
                  <a:gd name="connsiteY3" fmla="*/ 469106 h 1473994"/>
                  <a:gd name="connsiteX4" fmla="*/ 1290637 w 1316831"/>
                  <a:gd name="connsiteY4" fmla="*/ 442913 h 1473994"/>
                  <a:gd name="connsiteX5" fmla="*/ 1166812 w 1316831"/>
                  <a:gd name="connsiteY5" fmla="*/ 442913 h 1473994"/>
                  <a:gd name="connsiteX6" fmla="*/ 1131094 w 1316831"/>
                  <a:gd name="connsiteY6" fmla="*/ 416719 h 1473994"/>
                  <a:gd name="connsiteX7" fmla="*/ 1193007 w 1316831"/>
                  <a:gd name="connsiteY7" fmla="*/ 357188 h 1473994"/>
                  <a:gd name="connsiteX8" fmla="*/ 945356 w 1316831"/>
                  <a:gd name="connsiteY8" fmla="*/ 164307 h 1473994"/>
                  <a:gd name="connsiteX9" fmla="*/ 973931 w 1316831"/>
                  <a:gd name="connsiteY9" fmla="*/ 133350 h 1473994"/>
                  <a:gd name="connsiteX10" fmla="*/ 916781 w 1316831"/>
                  <a:gd name="connsiteY10" fmla="*/ 76200 h 1473994"/>
                  <a:gd name="connsiteX11" fmla="*/ 869156 w 1316831"/>
                  <a:gd name="connsiteY11" fmla="*/ 111919 h 1473994"/>
                  <a:gd name="connsiteX12" fmla="*/ 735807 w 1316831"/>
                  <a:gd name="connsiteY12" fmla="*/ 0 h 1473994"/>
                  <a:gd name="connsiteX13" fmla="*/ 295275 w 1316831"/>
                  <a:gd name="connsiteY13" fmla="*/ 445294 h 1473994"/>
                  <a:gd name="connsiteX14" fmla="*/ 250031 w 1316831"/>
                  <a:gd name="connsiteY14" fmla="*/ 404813 h 1473994"/>
                  <a:gd name="connsiteX15" fmla="*/ 192881 w 1316831"/>
                  <a:gd name="connsiteY15" fmla="*/ 459581 h 1473994"/>
                  <a:gd name="connsiteX16" fmla="*/ 166687 w 1316831"/>
                  <a:gd name="connsiteY16" fmla="*/ 440531 h 1473994"/>
                  <a:gd name="connsiteX17" fmla="*/ 97631 w 1316831"/>
                  <a:gd name="connsiteY17" fmla="*/ 507206 h 1473994"/>
                  <a:gd name="connsiteX18" fmla="*/ 119062 w 1316831"/>
                  <a:gd name="connsiteY18" fmla="*/ 533400 h 1473994"/>
                  <a:gd name="connsiteX19" fmla="*/ 73819 w 1316831"/>
                  <a:gd name="connsiteY19" fmla="*/ 576263 h 1473994"/>
                  <a:gd name="connsiteX20" fmla="*/ 385762 w 1316831"/>
                  <a:gd name="connsiteY20" fmla="*/ 850106 h 1473994"/>
                  <a:gd name="connsiteX21" fmla="*/ 0 w 1316831"/>
                  <a:gd name="connsiteY21" fmla="*/ 1257300 h 1473994"/>
                  <a:gd name="connsiteX22" fmla="*/ 233362 w 1316831"/>
                  <a:gd name="connsiteY22" fmla="*/ 1473994 h 1473994"/>
                  <a:gd name="connsiteX23" fmla="*/ 454819 w 1316831"/>
                  <a:gd name="connsiteY23" fmla="*/ 1228725 h 1473994"/>
                  <a:gd name="connsiteX24" fmla="*/ 497681 w 1316831"/>
                  <a:gd name="connsiteY24" fmla="*/ 1257300 h 1473994"/>
                  <a:gd name="connsiteX25" fmla="*/ 569119 w 1316831"/>
                  <a:gd name="connsiteY25" fmla="*/ 1316831 h 1473994"/>
                  <a:gd name="connsiteX26" fmla="*/ 760571 w 1316831"/>
                  <a:gd name="connsiteY26" fmla="*/ 1386840 h 1473994"/>
                  <a:gd name="connsiteX0" fmla="*/ 669131 w 1316831"/>
                  <a:gd name="connsiteY0" fmla="*/ 1295400 h 1473994"/>
                  <a:gd name="connsiteX1" fmla="*/ 921544 w 1316831"/>
                  <a:gd name="connsiteY1" fmla="*/ 1028700 h 1473994"/>
                  <a:gd name="connsiteX2" fmla="*/ 854869 w 1316831"/>
                  <a:gd name="connsiteY2" fmla="*/ 992981 h 1473994"/>
                  <a:gd name="connsiteX3" fmla="*/ 1316831 w 1316831"/>
                  <a:gd name="connsiteY3" fmla="*/ 469106 h 1473994"/>
                  <a:gd name="connsiteX4" fmla="*/ 1290637 w 1316831"/>
                  <a:gd name="connsiteY4" fmla="*/ 442913 h 1473994"/>
                  <a:gd name="connsiteX5" fmla="*/ 1166812 w 1316831"/>
                  <a:gd name="connsiteY5" fmla="*/ 442913 h 1473994"/>
                  <a:gd name="connsiteX6" fmla="*/ 1131094 w 1316831"/>
                  <a:gd name="connsiteY6" fmla="*/ 416719 h 1473994"/>
                  <a:gd name="connsiteX7" fmla="*/ 1193007 w 1316831"/>
                  <a:gd name="connsiteY7" fmla="*/ 357188 h 1473994"/>
                  <a:gd name="connsiteX8" fmla="*/ 945356 w 1316831"/>
                  <a:gd name="connsiteY8" fmla="*/ 164307 h 1473994"/>
                  <a:gd name="connsiteX9" fmla="*/ 973931 w 1316831"/>
                  <a:gd name="connsiteY9" fmla="*/ 133350 h 1473994"/>
                  <a:gd name="connsiteX10" fmla="*/ 916781 w 1316831"/>
                  <a:gd name="connsiteY10" fmla="*/ 76200 h 1473994"/>
                  <a:gd name="connsiteX11" fmla="*/ 869156 w 1316831"/>
                  <a:gd name="connsiteY11" fmla="*/ 111919 h 1473994"/>
                  <a:gd name="connsiteX12" fmla="*/ 735807 w 1316831"/>
                  <a:gd name="connsiteY12" fmla="*/ 0 h 1473994"/>
                  <a:gd name="connsiteX13" fmla="*/ 295275 w 1316831"/>
                  <a:gd name="connsiteY13" fmla="*/ 445294 h 1473994"/>
                  <a:gd name="connsiteX14" fmla="*/ 250031 w 1316831"/>
                  <a:gd name="connsiteY14" fmla="*/ 404813 h 1473994"/>
                  <a:gd name="connsiteX15" fmla="*/ 192881 w 1316831"/>
                  <a:gd name="connsiteY15" fmla="*/ 459581 h 1473994"/>
                  <a:gd name="connsiteX16" fmla="*/ 166687 w 1316831"/>
                  <a:gd name="connsiteY16" fmla="*/ 440531 h 1473994"/>
                  <a:gd name="connsiteX17" fmla="*/ 97631 w 1316831"/>
                  <a:gd name="connsiteY17" fmla="*/ 507206 h 1473994"/>
                  <a:gd name="connsiteX18" fmla="*/ 119062 w 1316831"/>
                  <a:gd name="connsiteY18" fmla="*/ 533400 h 1473994"/>
                  <a:gd name="connsiteX19" fmla="*/ 73819 w 1316831"/>
                  <a:gd name="connsiteY19" fmla="*/ 576263 h 1473994"/>
                  <a:gd name="connsiteX20" fmla="*/ 385762 w 1316831"/>
                  <a:gd name="connsiteY20" fmla="*/ 850106 h 1473994"/>
                  <a:gd name="connsiteX21" fmla="*/ 0 w 1316831"/>
                  <a:gd name="connsiteY21" fmla="*/ 1257300 h 1473994"/>
                  <a:gd name="connsiteX22" fmla="*/ 233362 w 1316831"/>
                  <a:gd name="connsiteY22" fmla="*/ 1473994 h 1473994"/>
                  <a:gd name="connsiteX23" fmla="*/ 454819 w 1316831"/>
                  <a:gd name="connsiteY23" fmla="*/ 1228725 h 1473994"/>
                  <a:gd name="connsiteX24" fmla="*/ 497681 w 1316831"/>
                  <a:gd name="connsiteY24" fmla="*/ 1257300 h 1473994"/>
                  <a:gd name="connsiteX25" fmla="*/ 569119 w 1316831"/>
                  <a:gd name="connsiteY25" fmla="*/ 1316831 h 1473994"/>
                  <a:gd name="connsiteX0" fmla="*/ 921544 w 1316831"/>
                  <a:gd name="connsiteY0" fmla="*/ 1028700 h 1473994"/>
                  <a:gd name="connsiteX1" fmla="*/ 854869 w 1316831"/>
                  <a:gd name="connsiteY1" fmla="*/ 992981 h 1473994"/>
                  <a:gd name="connsiteX2" fmla="*/ 1316831 w 1316831"/>
                  <a:gd name="connsiteY2" fmla="*/ 469106 h 1473994"/>
                  <a:gd name="connsiteX3" fmla="*/ 1290637 w 1316831"/>
                  <a:gd name="connsiteY3" fmla="*/ 442913 h 1473994"/>
                  <a:gd name="connsiteX4" fmla="*/ 1166812 w 1316831"/>
                  <a:gd name="connsiteY4" fmla="*/ 442913 h 1473994"/>
                  <a:gd name="connsiteX5" fmla="*/ 1131094 w 1316831"/>
                  <a:gd name="connsiteY5" fmla="*/ 416719 h 1473994"/>
                  <a:gd name="connsiteX6" fmla="*/ 1193007 w 1316831"/>
                  <a:gd name="connsiteY6" fmla="*/ 357188 h 1473994"/>
                  <a:gd name="connsiteX7" fmla="*/ 945356 w 1316831"/>
                  <a:gd name="connsiteY7" fmla="*/ 164307 h 1473994"/>
                  <a:gd name="connsiteX8" fmla="*/ 973931 w 1316831"/>
                  <a:gd name="connsiteY8" fmla="*/ 133350 h 1473994"/>
                  <a:gd name="connsiteX9" fmla="*/ 916781 w 1316831"/>
                  <a:gd name="connsiteY9" fmla="*/ 76200 h 1473994"/>
                  <a:gd name="connsiteX10" fmla="*/ 869156 w 1316831"/>
                  <a:gd name="connsiteY10" fmla="*/ 111919 h 1473994"/>
                  <a:gd name="connsiteX11" fmla="*/ 735807 w 1316831"/>
                  <a:gd name="connsiteY11" fmla="*/ 0 h 1473994"/>
                  <a:gd name="connsiteX12" fmla="*/ 295275 w 1316831"/>
                  <a:gd name="connsiteY12" fmla="*/ 445294 h 1473994"/>
                  <a:gd name="connsiteX13" fmla="*/ 250031 w 1316831"/>
                  <a:gd name="connsiteY13" fmla="*/ 404813 h 1473994"/>
                  <a:gd name="connsiteX14" fmla="*/ 192881 w 1316831"/>
                  <a:gd name="connsiteY14" fmla="*/ 459581 h 1473994"/>
                  <a:gd name="connsiteX15" fmla="*/ 166687 w 1316831"/>
                  <a:gd name="connsiteY15" fmla="*/ 440531 h 1473994"/>
                  <a:gd name="connsiteX16" fmla="*/ 97631 w 1316831"/>
                  <a:gd name="connsiteY16" fmla="*/ 507206 h 1473994"/>
                  <a:gd name="connsiteX17" fmla="*/ 119062 w 1316831"/>
                  <a:gd name="connsiteY17" fmla="*/ 533400 h 1473994"/>
                  <a:gd name="connsiteX18" fmla="*/ 73819 w 1316831"/>
                  <a:gd name="connsiteY18" fmla="*/ 576263 h 1473994"/>
                  <a:gd name="connsiteX19" fmla="*/ 385762 w 1316831"/>
                  <a:gd name="connsiteY19" fmla="*/ 850106 h 1473994"/>
                  <a:gd name="connsiteX20" fmla="*/ 0 w 1316831"/>
                  <a:gd name="connsiteY20" fmla="*/ 1257300 h 1473994"/>
                  <a:gd name="connsiteX21" fmla="*/ 233362 w 1316831"/>
                  <a:gd name="connsiteY21" fmla="*/ 1473994 h 1473994"/>
                  <a:gd name="connsiteX22" fmla="*/ 454819 w 1316831"/>
                  <a:gd name="connsiteY22" fmla="*/ 1228725 h 1473994"/>
                  <a:gd name="connsiteX23" fmla="*/ 497681 w 1316831"/>
                  <a:gd name="connsiteY23" fmla="*/ 1257300 h 1473994"/>
                  <a:gd name="connsiteX24" fmla="*/ 569119 w 1316831"/>
                  <a:gd name="connsiteY24" fmla="*/ 1316831 h 1473994"/>
                  <a:gd name="connsiteX0" fmla="*/ 854869 w 1316831"/>
                  <a:gd name="connsiteY0" fmla="*/ 992981 h 1473994"/>
                  <a:gd name="connsiteX1" fmla="*/ 1316831 w 1316831"/>
                  <a:gd name="connsiteY1" fmla="*/ 469106 h 1473994"/>
                  <a:gd name="connsiteX2" fmla="*/ 1290637 w 1316831"/>
                  <a:gd name="connsiteY2" fmla="*/ 442913 h 1473994"/>
                  <a:gd name="connsiteX3" fmla="*/ 1166812 w 1316831"/>
                  <a:gd name="connsiteY3" fmla="*/ 442913 h 1473994"/>
                  <a:gd name="connsiteX4" fmla="*/ 1131094 w 1316831"/>
                  <a:gd name="connsiteY4" fmla="*/ 416719 h 1473994"/>
                  <a:gd name="connsiteX5" fmla="*/ 1193007 w 1316831"/>
                  <a:gd name="connsiteY5" fmla="*/ 357188 h 1473994"/>
                  <a:gd name="connsiteX6" fmla="*/ 945356 w 1316831"/>
                  <a:gd name="connsiteY6" fmla="*/ 164307 h 1473994"/>
                  <a:gd name="connsiteX7" fmla="*/ 973931 w 1316831"/>
                  <a:gd name="connsiteY7" fmla="*/ 133350 h 1473994"/>
                  <a:gd name="connsiteX8" fmla="*/ 916781 w 1316831"/>
                  <a:gd name="connsiteY8" fmla="*/ 76200 h 1473994"/>
                  <a:gd name="connsiteX9" fmla="*/ 869156 w 1316831"/>
                  <a:gd name="connsiteY9" fmla="*/ 111919 h 1473994"/>
                  <a:gd name="connsiteX10" fmla="*/ 735807 w 1316831"/>
                  <a:gd name="connsiteY10" fmla="*/ 0 h 1473994"/>
                  <a:gd name="connsiteX11" fmla="*/ 295275 w 1316831"/>
                  <a:gd name="connsiteY11" fmla="*/ 445294 h 1473994"/>
                  <a:gd name="connsiteX12" fmla="*/ 250031 w 1316831"/>
                  <a:gd name="connsiteY12" fmla="*/ 404813 h 1473994"/>
                  <a:gd name="connsiteX13" fmla="*/ 192881 w 1316831"/>
                  <a:gd name="connsiteY13" fmla="*/ 459581 h 1473994"/>
                  <a:gd name="connsiteX14" fmla="*/ 166687 w 1316831"/>
                  <a:gd name="connsiteY14" fmla="*/ 440531 h 1473994"/>
                  <a:gd name="connsiteX15" fmla="*/ 97631 w 1316831"/>
                  <a:gd name="connsiteY15" fmla="*/ 507206 h 1473994"/>
                  <a:gd name="connsiteX16" fmla="*/ 119062 w 1316831"/>
                  <a:gd name="connsiteY16" fmla="*/ 533400 h 1473994"/>
                  <a:gd name="connsiteX17" fmla="*/ 73819 w 1316831"/>
                  <a:gd name="connsiteY17" fmla="*/ 576263 h 1473994"/>
                  <a:gd name="connsiteX18" fmla="*/ 385762 w 1316831"/>
                  <a:gd name="connsiteY18" fmla="*/ 850106 h 1473994"/>
                  <a:gd name="connsiteX19" fmla="*/ 0 w 1316831"/>
                  <a:gd name="connsiteY19" fmla="*/ 1257300 h 1473994"/>
                  <a:gd name="connsiteX20" fmla="*/ 233362 w 1316831"/>
                  <a:gd name="connsiteY20" fmla="*/ 1473994 h 1473994"/>
                  <a:gd name="connsiteX21" fmla="*/ 454819 w 1316831"/>
                  <a:gd name="connsiteY21" fmla="*/ 1228725 h 1473994"/>
                  <a:gd name="connsiteX22" fmla="*/ 497681 w 1316831"/>
                  <a:gd name="connsiteY22" fmla="*/ 1257300 h 1473994"/>
                  <a:gd name="connsiteX23" fmla="*/ 569119 w 1316831"/>
                  <a:gd name="connsiteY23" fmla="*/ 1316831 h 1473994"/>
                  <a:gd name="connsiteX0" fmla="*/ 1316831 w 1316831"/>
                  <a:gd name="connsiteY0" fmla="*/ 469106 h 1473994"/>
                  <a:gd name="connsiteX1" fmla="*/ 1290637 w 1316831"/>
                  <a:gd name="connsiteY1" fmla="*/ 442913 h 1473994"/>
                  <a:gd name="connsiteX2" fmla="*/ 1166812 w 1316831"/>
                  <a:gd name="connsiteY2" fmla="*/ 442913 h 1473994"/>
                  <a:gd name="connsiteX3" fmla="*/ 1131094 w 1316831"/>
                  <a:gd name="connsiteY3" fmla="*/ 416719 h 1473994"/>
                  <a:gd name="connsiteX4" fmla="*/ 1193007 w 1316831"/>
                  <a:gd name="connsiteY4" fmla="*/ 357188 h 1473994"/>
                  <a:gd name="connsiteX5" fmla="*/ 945356 w 1316831"/>
                  <a:gd name="connsiteY5" fmla="*/ 164307 h 1473994"/>
                  <a:gd name="connsiteX6" fmla="*/ 973931 w 1316831"/>
                  <a:gd name="connsiteY6" fmla="*/ 133350 h 1473994"/>
                  <a:gd name="connsiteX7" fmla="*/ 916781 w 1316831"/>
                  <a:gd name="connsiteY7" fmla="*/ 76200 h 1473994"/>
                  <a:gd name="connsiteX8" fmla="*/ 869156 w 1316831"/>
                  <a:gd name="connsiteY8" fmla="*/ 111919 h 1473994"/>
                  <a:gd name="connsiteX9" fmla="*/ 735807 w 1316831"/>
                  <a:gd name="connsiteY9" fmla="*/ 0 h 1473994"/>
                  <a:gd name="connsiteX10" fmla="*/ 295275 w 1316831"/>
                  <a:gd name="connsiteY10" fmla="*/ 445294 h 1473994"/>
                  <a:gd name="connsiteX11" fmla="*/ 250031 w 1316831"/>
                  <a:gd name="connsiteY11" fmla="*/ 404813 h 1473994"/>
                  <a:gd name="connsiteX12" fmla="*/ 192881 w 1316831"/>
                  <a:gd name="connsiteY12" fmla="*/ 459581 h 1473994"/>
                  <a:gd name="connsiteX13" fmla="*/ 166687 w 1316831"/>
                  <a:gd name="connsiteY13" fmla="*/ 440531 h 1473994"/>
                  <a:gd name="connsiteX14" fmla="*/ 97631 w 1316831"/>
                  <a:gd name="connsiteY14" fmla="*/ 507206 h 1473994"/>
                  <a:gd name="connsiteX15" fmla="*/ 119062 w 1316831"/>
                  <a:gd name="connsiteY15" fmla="*/ 533400 h 1473994"/>
                  <a:gd name="connsiteX16" fmla="*/ 73819 w 1316831"/>
                  <a:gd name="connsiteY16" fmla="*/ 576263 h 1473994"/>
                  <a:gd name="connsiteX17" fmla="*/ 385762 w 1316831"/>
                  <a:gd name="connsiteY17" fmla="*/ 850106 h 1473994"/>
                  <a:gd name="connsiteX18" fmla="*/ 0 w 1316831"/>
                  <a:gd name="connsiteY18" fmla="*/ 1257300 h 1473994"/>
                  <a:gd name="connsiteX19" fmla="*/ 233362 w 1316831"/>
                  <a:gd name="connsiteY19" fmla="*/ 1473994 h 1473994"/>
                  <a:gd name="connsiteX20" fmla="*/ 454819 w 1316831"/>
                  <a:gd name="connsiteY20" fmla="*/ 1228725 h 1473994"/>
                  <a:gd name="connsiteX21" fmla="*/ 497681 w 1316831"/>
                  <a:gd name="connsiteY21" fmla="*/ 1257300 h 1473994"/>
                  <a:gd name="connsiteX22" fmla="*/ 569119 w 1316831"/>
                  <a:gd name="connsiteY22" fmla="*/ 1316831 h 1473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16831" h="1473994">
                    <a:moveTo>
                      <a:pt x="1316831" y="469106"/>
                    </a:moveTo>
                    <a:lnTo>
                      <a:pt x="1290637" y="442913"/>
                    </a:lnTo>
                    <a:lnTo>
                      <a:pt x="1166812" y="442913"/>
                    </a:lnTo>
                    <a:lnTo>
                      <a:pt x="1131094" y="416719"/>
                    </a:lnTo>
                    <a:lnTo>
                      <a:pt x="1193007" y="357188"/>
                    </a:lnTo>
                    <a:lnTo>
                      <a:pt x="945356" y="164307"/>
                    </a:lnTo>
                    <a:lnTo>
                      <a:pt x="973931" y="133350"/>
                    </a:lnTo>
                    <a:lnTo>
                      <a:pt x="916781" y="76200"/>
                    </a:lnTo>
                    <a:cubicBezTo>
                      <a:pt x="903287" y="69850"/>
                      <a:pt x="882650" y="118269"/>
                      <a:pt x="869156" y="111919"/>
                    </a:cubicBezTo>
                    <a:lnTo>
                      <a:pt x="735807" y="0"/>
                    </a:lnTo>
                    <a:lnTo>
                      <a:pt x="295275" y="445294"/>
                    </a:lnTo>
                    <a:lnTo>
                      <a:pt x="250031" y="404813"/>
                    </a:lnTo>
                    <a:lnTo>
                      <a:pt x="192881" y="459581"/>
                    </a:lnTo>
                    <a:lnTo>
                      <a:pt x="166687" y="440531"/>
                    </a:lnTo>
                    <a:cubicBezTo>
                      <a:pt x="143668" y="462756"/>
                      <a:pt x="105568" y="491728"/>
                      <a:pt x="97631" y="507206"/>
                    </a:cubicBezTo>
                    <a:lnTo>
                      <a:pt x="119062" y="533400"/>
                    </a:lnTo>
                    <a:cubicBezTo>
                      <a:pt x="115093" y="544909"/>
                      <a:pt x="88900" y="564357"/>
                      <a:pt x="73819" y="576263"/>
                    </a:cubicBezTo>
                    <a:lnTo>
                      <a:pt x="385762" y="850106"/>
                    </a:lnTo>
                    <a:lnTo>
                      <a:pt x="0" y="1257300"/>
                    </a:lnTo>
                    <a:lnTo>
                      <a:pt x="233362" y="1473994"/>
                    </a:lnTo>
                    <a:lnTo>
                      <a:pt x="454819" y="1228725"/>
                    </a:lnTo>
                    <a:lnTo>
                      <a:pt x="497681" y="1257300"/>
                    </a:lnTo>
                    <a:lnTo>
                      <a:pt x="569119" y="1316831"/>
                    </a:lnTo>
                  </a:path>
                </a:pathLst>
              </a:cu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660860" y="3589139"/>
                <a:ext cx="350864" cy="390038"/>
              </a:xfrm>
              <a:custGeom>
                <a:avLst/>
                <a:gdLst>
                  <a:gd name="connsiteX0" fmla="*/ 330994 w 352425"/>
                  <a:gd name="connsiteY0" fmla="*/ 52387 h 390525"/>
                  <a:gd name="connsiteX1" fmla="*/ 226219 w 352425"/>
                  <a:gd name="connsiteY1" fmla="*/ 66675 h 390525"/>
                  <a:gd name="connsiteX2" fmla="*/ 150019 w 352425"/>
                  <a:gd name="connsiteY2" fmla="*/ 0 h 390525"/>
                  <a:gd name="connsiteX3" fmla="*/ 0 w 352425"/>
                  <a:gd name="connsiteY3" fmla="*/ 157162 h 390525"/>
                  <a:gd name="connsiteX4" fmla="*/ 269082 w 352425"/>
                  <a:gd name="connsiteY4" fmla="*/ 390525 h 390525"/>
                  <a:gd name="connsiteX5" fmla="*/ 352425 w 352425"/>
                  <a:gd name="connsiteY5" fmla="*/ 288131 h 390525"/>
                  <a:gd name="connsiteX6" fmla="*/ 352425 w 352425"/>
                  <a:gd name="connsiteY6" fmla="*/ 288131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2425" h="390525">
                    <a:moveTo>
                      <a:pt x="330994" y="52387"/>
                    </a:moveTo>
                    <a:lnTo>
                      <a:pt x="226219" y="66675"/>
                    </a:lnTo>
                    <a:lnTo>
                      <a:pt x="150019" y="0"/>
                    </a:lnTo>
                    <a:lnTo>
                      <a:pt x="0" y="157162"/>
                    </a:lnTo>
                    <a:lnTo>
                      <a:pt x="269082" y="390525"/>
                    </a:lnTo>
                    <a:lnTo>
                      <a:pt x="352425" y="288131"/>
                    </a:lnTo>
                    <a:lnTo>
                      <a:pt x="352425" y="288131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6889018" y="3376602"/>
                <a:ext cx="538757" cy="544187"/>
              </a:xfrm>
              <a:custGeom>
                <a:avLst/>
                <a:gdLst>
                  <a:gd name="connsiteX0" fmla="*/ 347663 w 538163"/>
                  <a:gd name="connsiteY0" fmla="*/ 0 h 545306"/>
                  <a:gd name="connsiteX1" fmla="*/ 0 w 538163"/>
                  <a:gd name="connsiteY1" fmla="*/ 385762 h 545306"/>
                  <a:gd name="connsiteX2" fmla="*/ 188119 w 538163"/>
                  <a:gd name="connsiteY2" fmla="*/ 545306 h 545306"/>
                  <a:gd name="connsiteX3" fmla="*/ 538163 w 538163"/>
                  <a:gd name="connsiteY3" fmla="*/ 145256 h 54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163" h="545306">
                    <a:moveTo>
                      <a:pt x="347663" y="0"/>
                    </a:moveTo>
                    <a:lnTo>
                      <a:pt x="0" y="385762"/>
                    </a:lnTo>
                    <a:lnTo>
                      <a:pt x="188119" y="545306"/>
                    </a:lnTo>
                    <a:lnTo>
                      <a:pt x="538163" y="145256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7176611" y="2802054"/>
                <a:ext cx="956726" cy="978601"/>
              </a:xfrm>
              <a:custGeom>
                <a:avLst/>
                <a:gdLst>
                  <a:gd name="connsiteX0" fmla="*/ 450056 w 957262"/>
                  <a:gd name="connsiteY0" fmla="*/ 0 h 978694"/>
                  <a:gd name="connsiteX1" fmla="*/ 957262 w 957262"/>
                  <a:gd name="connsiteY1" fmla="*/ 404813 h 978694"/>
                  <a:gd name="connsiteX2" fmla="*/ 495300 w 957262"/>
                  <a:gd name="connsiteY2" fmla="*/ 978694 h 978694"/>
                  <a:gd name="connsiteX3" fmla="*/ 419100 w 957262"/>
                  <a:gd name="connsiteY3" fmla="*/ 926307 h 978694"/>
                  <a:gd name="connsiteX4" fmla="*/ 457200 w 957262"/>
                  <a:gd name="connsiteY4" fmla="*/ 885825 h 978694"/>
                  <a:gd name="connsiteX5" fmla="*/ 245268 w 957262"/>
                  <a:gd name="connsiteY5" fmla="*/ 711994 h 978694"/>
                  <a:gd name="connsiteX6" fmla="*/ 0 w 957262"/>
                  <a:gd name="connsiteY6" fmla="*/ 519113 h 978694"/>
                  <a:gd name="connsiteX7" fmla="*/ 450056 w 957262"/>
                  <a:gd name="connsiteY7" fmla="*/ 0 h 978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7262" h="978694">
                    <a:moveTo>
                      <a:pt x="450056" y="0"/>
                    </a:moveTo>
                    <a:lnTo>
                      <a:pt x="957262" y="404813"/>
                    </a:lnTo>
                    <a:lnTo>
                      <a:pt x="495300" y="978694"/>
                    </a:lnTo>
                    <a:lnTo>
                      <a:pt x="419100" y="926307"/>
                    </a:lnTo>
                    <a:lnTo>
                      <a:pt x="457200" y="885825"/>
                    </a:lnTo>
                    <a:lnTo>
                      <a:pt x="245268" y="711994"/>
                    </a:lnTo>
                    <a:lnTo>
                      <a:pt x="0" y="519113"/>
                    </a:lnTo>
                    <a:lnTo>
                      <a:pt x="450056" y="0"/>
                    </a:ln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0" name="Title 3"/>
          <p:cNvSpPr txBox="1">
            <a:spLocks/>
          </p:cNvSpPr>
          <p:nvPr/>
        </p:nvSpPr>
        <p:spPr>
          <a:xfrm>
            <a:off x="1596173" y="-128784"/>
            <a:ext cx="8686800" cy="1154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4658" y="2530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Ø"/>
            </a:pPr>
            <a:r>
              <a:rPr lang="en-NZ" dirty="0" smtClean="0">
                <a:solidFill>
                  <a:srgbClr val="FDFD03"/>
                </a:solidFill>
              </a:rPr>
              <a:t>Research questions</a:t>
            </a:r>
            <a:endParaRPr lang="en-NZ" dirty="0">
              <a:solidFill>
                <a:srgbClr val="FDF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391" y="225297"/>
            <a:ext cx="7846988" cy="872177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NZ" sz="2400" cap="none" dirty="0" err="1">
                <a:solidFill>
                  <a:srgbClr val="FFFF00"/>
                </a:solidFill>
              </a:rPr>
              <a:t>Stormwater</a:t>
            </a:r>
            <a:r>
              <a:rPr lang="en-NZ" sz="2400" cap="none" dirty="0">
                <a:solidFill>
                  <a:srgbClr val="FFFF00"/>
                </a:solidFill>
              </a:rPr>
              <a:t> is the largest polluter of urban waterways </a:t>
            </a:r>
            <a:r>
              <a:rPr lang="en-NZ" sz="2400" cap="none" dirty="0" smtClean="0">
                <a:solidFill>
                  <a:srgbClr val="FFFF00"/>
                </a:solidFill>
              </a:rPr>
              <a:t>globally – </a:t>
            </a:r>
            <a:r>
              <a:rPr lang="en-NZ" sz="2400" b="1" cap="none" dirty="0" smtClean="0">
                <a:solidFill>
                  <a:srgbClr val="FF0000"/>
                </a:solidFill>
              </a:rPr>
              <a:t>metals</a:t>
            </a:r>
            <a:r>
              <a:rPr lang="en-NZ" sz="2400" b="1" cap="none" dirty="0" smtClean="0">
                <a:solidFill>
                  <a:srgbClr val="FFFF00"/>
                </a:solidFill>
              </a:rPr>
              <a:t> are toxic to waterways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sz="2400" b="1" cap="none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1191" y="1431519"/>
            <a:ext cx="4863104" cy="5371962"/>
            <a:chOff x="238362" y="1389796"/>
            <a:chExt cx="4863104" cy="5371962"/>
          </a:xfrm>
        </p:grpSpPr>
        <p:sp>
          <p:nvSpPr>
            <p:cNvPr id="6" name="TextBox 5"/>
            <p:cNvSpPr txBox="1"/>
            <p:nvPr/>
          </p:nvSpPr>
          <p:spPr>
            <a:xfrm>
              <a:off x="1410700" y="6392426"/>
              <a:ext cx="2303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dirty="0">
                  <a:solidFill>
                    <a:prstClr val="black"/>
                  </a:solidFill>
                  <a:latin typeface="Century Gothic" panose="020B0502020202020204"/>
                </a:rPr>
                <a:t>www.ecan.govt.nz</a:t>
              </a:r>
              <a:endParaRPr lang="en-US" dirty="0">
                <a:solidFill>
                  <a:prstClr val="black"/>
                </a:solidFill>
                <a:latin typeface="Century Gothic" panose="020B0502020202020204"/>
              </a:endParaRPr>
            </a:p>
          </p:txBody>
        </p:sp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2" y="1389796"/>
              <a:ext cx="4863104" cy="48631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rgbClr val="003399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1872551" y="1470468"/>
            <a:ext cx="2403654" cy="4824155"/>
            <a:chOff x="1872551" y="1470468"/>
            <a:chExt cx="2403654" cy="4824155"/>
          </a:xfrm>
        </p:grpSpPr>
        <p:sp>
          <p:nvSpPr>
            <p:cNvPr id="2" name="Rounded Rectangle 1"/>
            <p:cNvSpPr/>
            <p:nvPr/>
          </p:nvSpPr>
          <p:spPr>
            <a:xfrm>
              <a:off x="3443999" y="1470468"/>
              <a:ext cx="832206" cy="41642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" name="Freeform 3"/>
            <p:cNvSpPr/>
            <p:nvPr/>
          </p:nvSpPr>
          <p:spPr>
            <a:xfrm>
              <a:off x="1872551" y="1914172"/>
              <a:ext cx="1519821" cy="4380451"/>
            </a:xfrm>
            <a:custGeom>
              <a:avLst/>
              <a:gdLst>
                <a:gd name="connsiteX0" fmla="*/ 1519821 w 1519821"/>
                <a:gd name="connsiteY0" fmla="*/ 0 h 4380451"/>
                <a:gd name="connsiteX1" fmla="*/ 1023110 w 1519821"/>
                <a:gd name="connsiteY1" fmla="*/ 541867 h 4380451"/>
                <a:gd name="connsiteX2" fmla="*/ 1000532 w 1519821"/>
                <a:gd name="connsiteY2" fmla="*/ 733778 h 4380451"/>
                <a:gd name="connsiteX3" fmla="*/ 865066 w 1519821"/>
                <a:gd name="connsiteY3" fmla="*/ 1456267 h 4380451"/>
                <a:gd name="connsiteX4" fmla="*/ 774754 w 1519821"/>
                <a:gd name="connsiteY4" fmla="*/ 1998134 h 4380451"/>
                <a:gd name="connsiteX5" fmla="*/ 718310 w 1519821"/>
                <a:gd name="connsiteY5" fmla="*/ 2370667 h 4380451"/>
                <a:gd name="connsiteX6" fmla="*/ 955377 w 1519821"/>
                <a:gd name="connsiteY6" fmla="*/ 3273778 h 4380451"/>
                <a:gd name="connsiteX7" fmla="*/ 63554 w 1519821"/>
                <a:gd name="connsiteY7" fmla="*/ 4289778 h 4380451"/>
                <a:gd name="connsiteX8" fmla="*/ 142577 w 1519821"/>
                <a:gd name="connsiteY8" fmla="*/ 4267200 h 438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9821" h="4380451">
                  <a:moveTo>
                    <a:pt x="1519821" y="0"/>
                  </a:moveTo>
                  <a:cubicBezTo>
                    <a:pt x="1314739" y="209785"/>
                    <a:pt x="1109658" y="419571"/>
                    <a:pt x="1023110" y="541867"/>
                  </a:cubicBezTo>
                  <a:cubicBezTo>
                    <a:pt x="936562" y="664163"/>
                    <a:pt x="1026873" y="581378"/>
                    <a:pt x="1000532" y="733778"/>
                  </a:cubicBezTo>
                  <a:cubicBezTo>
                    <a:pt x="974191" y="886178"/>
                    <a:pt x="902696" y="1245541"/>
                    <a:pt x="865066" y="1456267"/>
                  </a:cubicBezTo>
                  <a:cubicBezTo>
                    <a:pt x="827436" y="1666993"/>
                    <a:pt x="799213" y="1845734"/>
                    <a:pt x="774754" y="1998134"/>
                  </a:cubicBezTo>
                  <a:cubicBezTo>
                    <a:pt x="750295" y="2150534"/>
                    <a:pt x="688206" y="2158060"/>
                    <a:pt x="718310" y="2370667"/>
                  </a:cubicBezTo>
                  <a:cubicBezTo>
                    <a:pt x="748414" y="2583274"/>
                    <a:pt x="1064503" y="2953926"/>
                    <a:pt x="955377" y="3273778"/>
                  </a:cubicBezTo>
                  <a:cubicBezTo>
                    <a:pt x="846251" y="3593630"/>
                    <a:pt x="199021" y="4124208"/>
                    <a:pt x="63554" y="4289778"/>
                  </a:cubicBezTo>
                  <a:cubicBezTo>
                    <a:pt x="-71913" y="4455348"/>
                    <a:pt x="35332" y="4361274"/>
                    <a:pt x="142577" y="4267200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  <a:headEnd type="oval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04363" y="1505823"/>
            <a:ext cx="6598879" cy="4714496"/>
            <a:chOff x="301956" y="1138685"/>
            <a:chExt cx="8790164" cy="4363757"/>
          </a:xfrm>
        </p:grpSpPr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301956" y="1138685"/>
              <a:ext cx="8790164" cy="436375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20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marL="0" indent="0">
                <a:buNone/>
              </a:pPr>
              <a:r>
                <a:rPr lang="en-NZ" sz="1800" b="1" dirty="0" smtClean="0">
                  <a:solidFill>
                    <a:srgbClr val="FF0000"/>
                  </a:solidFill>
                </a:rPr>
                <a:t>Heavy Metal Sources</a:t>
              </a:r>
              <a:endParaRPr lang="en-NZ" sz="1800" dirty="0" smtClean="0">
                <a:solidFill>
                  <a:srgbClr val="FF0000"/>
                </a:solidFill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NZ" dirty="0" smtClean="0">
                  <a:solidFill>
                    <a:srgbClr val="0070C0"/>
                  </a:solidFill>
                </a:rPr>
                <a:t>Atmospheric</a:t>
              </a:r>
              <a:r>
                <a:rPr lang="en-NZ" dirty="0" smtClean="0">
                  <a:solidFill>
                    <a:schemeClr val="bg1"/>
                  </a:solidFill>
                </a:rPr>
                <a:t> deposition (wind blown particles that settle)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NZ" dirty="0" smtClean="0">
                  <a:solidFill>
                    <a:srgbClr val="0070C0"/>
                  </a:solidFill>
                </a:rPr>
                <a:t>Vehicle</a:t>
              </a:r>
              <a:r>
                <a:rPr lang="en-NZ" dirty="0" smtClean="0">
                  <a:solidFill>
                    <a:schemeClr val="bg1"/>
                  </a:solidFill>
                </a:rPr>
                <a:t> tyres (zinc) and brakes (copper)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NZ" dirty="0" smtClean="0">
                  <a:solidFill>
                    <a:schemeClr val="bg1"/>
                  </a:solidFill>
                </a:rPr>
                <a:t>Metallic </a:t>
              </a:r>
              <a:r>
                <a:rPr lang="en-NZ" dirty="0" smtClean="0">
                  <a:solidFill>
                    <a:srgbClr val="FF0000"/>
                  </a:solidFill>
                </a:rPr>
                <a:t>roofs </a:t>
              </a:r>
              <a:r>
                <a:rPr lang="en-NZ" dirty="0" smtClean="0">
                  <a:solidFill>
                    <a:schemeClr val="bg1"/>
                  </a:solidFill>
                </a:rPr>
                <a:t>and guttering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529866" y="3117769"/>
              <a:ext cx="8129793" cy="20439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20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b="0" i="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NZ" sz="2400" dirty="0" smtClean="0">
                  <a:solidFill>
                    <a:schemeClr val="bg1"/>
                  </a:solidFill>
                </a:rPr>
                <a:t>Metal roof types (old &amp; new)</a:t>
              </a:r>
              <a:endParaRPr lang="en-NZ" sz="1800" dirty="0" smtClean="0"/>
            </a:p>
            <a:p>
              <a:pPr marL="457200" indent="-457200">
                <a:buFont typeface="+mj-lt"/>
                <a:buAutoNum type="arabicPeriod"/>
              </a:pPr>
              <a:r>
                <a:rPr lang="en-NZ" sz="1800" dirty="0" err="1">
                  <a:solidFill>
                    <a:schemeClr val="bg1"/>
                  </a:solidFill>
                </a:rPr>
                <a:t>Coloursteel</a:t>
              </a:r>
              <a:r>
                <a:rPr lang="en-NZ" sz="1800" dirty="0" smtClean="0">
                  <a:solidFill>
                    <a:schemeClr val="bg1"/>
                  </a:solidFill>
                </a:rPr>
                <a:t>™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NZ" sz="1800" dirty="0" err="1" smtClean="0">
                  <a:solidFill>
                    <a:schemeClr val="bg1"/>
                  </a:solidFill>
                </a:rPr>
                <a:t>Zincalume</a:t>
              </a:r>
              <a:r>
                <a:rPr lang="en-NZ" sz="1800" dirty="0" smtClean="0">
                  <a:solidFill>
                    <a:schemeClr val="bg1"/>
                  </a:solidFill>
                </a:rPr>
                <a:t>™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NZ" sz="1800" dirty="0" smtClean="0">
                  <a:solidFill>
                    <a:schemeClr val="bg1"/>
                  </a:solidFill>
                </a:rPr>
                <a:t>Galvanised steel (iron) – painted &amp; unpainted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NZ" sz="1800" dirty="0" smtClean="0">
                  <a:solidFill>
                    <a:schemeClr val="bg1"/>
                  </a:solidFill>
                </a:rPr>
                <a:t>Copper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510640"/>
            <a:ext cx="8288977" cy="58189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981451" y="1104900"/>
            <a:ext cx="581025" cy="570164"/>
          </a:xfrm>
          <a:prstGeom prst="ellipse">
            <a:avLst/>
          </a:prstGeom>
          <a:noFill/>
          <a:ln w="28575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/>
        </p:nvSpPr>
        <p:spPr>
          <a:xfrm>
            <a:off x="3143251" y="1238251"/>
            <a:ext cx="1304925" cy="245744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Oval 6"/>
          <p:cNvSpPr/>
          <p:nvPr/>
        </p:nvSpPr>
        <p:spPr>
          <a:xfrm>
            <a:off x="9267826" y="4933950"/>
            <a:ext cx="581025" cy="57016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Oval 7"/>
          <p:cNvSpPr/>
          <p:nvPr/>
        </p:nvSpPr>
        <p:spPr>
          <a:xfrm>
            <a:off x="4898980" y="2600325"/>
            <a:ext cx="1804654" cy="9810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1076" y="1136301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25 rain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24447" y="1624950"/>
            <a:ext cx="105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9 rain </a:t>
            </a:r>
            <a:r>
              <a:rPr lang="en-NZ" dirty="0"/>
              <a:t>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95923" y="3369359"/>
            <a:ext cx="105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9+ </a:t>
            </a:r>
            <a:r>
              <a:rPr lang="en-NZ" dirty="0"/>
              <a:t>rain events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753981"/>
              </p:ext>
            </p:extLst>
          </p:nvPr>
        </p:nvGraphicFramePr>
        <p:xfrm>
          <a:off x="2040016" y="4810009"/>
          <a:ext cx="6126285" cy="1437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Roofs</a:t>
                      </a:r>
                      <a:endParaRPr lang="en-N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Roads</a:t>
                      </a:r>
                      <a:endParaRPr lang="en-N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Carparks</a:t>
                      </a:r>
                      <a:endParaRPr lang="en-N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Galvanised (Zn)</a:t>
                      </a:r>
                    </a:p>
                    <a:p>
                      <a:r>
                        <a:rPr lang="en-NZ" sz="1600" dirty="0" smtClean="0"/>
                        <a:t>Copper</a:t>
                      </a:r>
                    </a:p>
                    <a:p>
                      <a:r>
                        <a:rPr lang="en-NZ" sz="1600" dirty="0" smtClean="0"/>
                        <a:t>Concrete/inert</a:t>
                      </a:r>
                    </a:p>
                    <a:p>
                      <a:r>
                        <a:rPr lang="en-NZ" sz="1600" dirty="0" smtClean="0"/>
                        <a:t>(old/new/painted)</a:t>
                      </a:r>
                      <a:endParaRPr lang="en-NZ" sz="16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Major arterial</a:t>
                      </a:r>
                    </a:p>
                    <a:p>
                      <a:r>
                        <a:rPr lang="en-NZ" sz="1600" dirty="0" smtClean="0"/>
                        <a:t>Minor arterial</a:t>
                      </a:r>
                    </a:p>
                    <a:p>
                      <a:r>
                        <a:rPr lang="en-NZ" sz="1600" dirty="0" smtClean="0"/>
                        <a:t>Collector</a:t>
                      </a:r>
                    </a:p>
                    <a:p>
                      <a:r>
                        <a:rPr lang="en-NZ" sz="1600" dirty="0" smtClean="0"/>
                        <a:t>Local</a:t>
                      </a:r>
                      <a:endParaRPr lang="en-N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600" dirty="0" smtClean="0"/>
                        <a:t>Commercial</a:t>
                      </a:r>
                    </a:p>
                    <a:p>
                      <a:r>
                        <a:rPr lang="en-NZ" sz="1600" dirty="0" smtClean="0"/>
                        <a:t>Industrial </a:t>
                      </a:r>
                      <a:r>
                        <a:rPr lang="en-NZ" sz="1600" dirty="0" err="1" smtClean="0"/>
                        <a:t>Std</a:t>
                      </a:r>
                      <a:endParaRPr lang="en-NZ" sz="1600" dirty="0" smtClean="0"/>
                    </a:p>
                    <a:p>
                      <a:r>
                        <a:rPr lang="en-NZ" sz="1600" dirty="0" smtClean="0"/>
                        <a:t>Industrial Manoeuvring</a:t>
                      </a:r>
                      <a:endParaRPr lang="en-N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7362" y="120345"/>
            <a:ext cx="4574170" cy="10072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2400" dirty="0" smtClean="0">
                <a:solidFill>
                  <a:srgbClr val="FDFD03"/>
                </a:solidFill>
              </a:rPr>
              <a:t>From individual surfaces (source concentrations)</a:t>
            </a:r>
            <a:endParaRPr lang="en-NZ" sz="2400" dirty="0">
              <a:solidFill>
                <a:srgbClr val="FDFD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on Boardroom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5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8" ma:contentTypeDescription="Create a new document." ma:contentTypeScope="" ma:versionID="992747485aa670c3efa20ccb851bb0fb">
  <xsd:schema xmlns:xsd="http://www.w3.org/2001/XMLSchema" xmlns:xs="http://www.w3.org/2001/XMLSchema" xmlns:p="http://schemas.microsoft.com/office/2006/metadata/properties" xmlns:ns2="1bf58d84-5e20-4a41-aa73-0a6f7670ae44" targetNamespace="http://schemas.microsoft.com/office/2006/metadata/properties" ma:root="true" ma:fieldsID="c6a6c232b0f7e7300b59fafb57d33a19" ns2:_="">
    <xsd:import namespace="1bf58d84-5e20-4a41-aa73-0a6f7670ae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1C46E0-0DFB-49F7-AC62-AE0FDF5CFCE1}"/>
</file>

<file path=customXml/itemProps2.xml><?xml version="1.0" encoding="utf-8"?>
<ds:datastoreItem xmlns:ds="http://schemas.openxmlformats.org/officeDocument/2006/customXml" ds:itemID="{616CB2D4-43D1-4CE5-AAED-794CDED8318F}"/>
</file>

<file path=customXml/itemProps3.xml><?xml version="1.0" encoding="utf-8"?>
<ds:datastoreItem xmlns:ds="http://schemas.openxmlformats.org/officeDocument/2006/customXml" ds:itemID="{4E26533E-3F7C-44BF-A639-0FB0B44505EC}"/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3800</Words>
  <Application>Microsoft Office PowerPoint</Application>
  <PresentationFormat>Widescreen</PresentationFormat>
  <Paragraphs>622</Paragraphs>
  <Slides>36</Slides>
  <Notes>27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Aharoni</vt:lpstr>
      <vt:lpstr>Arial</vt:lpstr>
      <vt:lpstr>Arial Black</vt:lpstr>
      <vt:lpstr>Calibri</vt:lpstr>
      <vt:lpstr>Calibri Light</vt:lpstr>
      <vt:lpstr>Centaury gothic</vt:lpstr>
      <vt:lpstr>Century Gothic</vt:lpstr>
      <vt:lpstr>Lucida Sans Unicode</vt:lpstr>
      <vt:lpstr>SourceSerifPro-Regular</vt:lpstr>
      <vt:lpstr>Times New Roman</vt:lpstr>
      <vt:lpstr>Verdana</vt:lpstr>
      <vt:lpstr>Wingdings</vt:lpstr>
      <vt:lpstr>Wingdings 3</vt:lpstr>
      <vt:lpstr>Office Theme</vt:lpstr>
      <vt:lpstr>Ion</vt:lpstr>
      <vt:lpstr>1_Office Theme</vt:lpstr>
      <vt:lpstr>Ion Boardroom</vt:lpstr>
      <vt:lpstr>Retrospect</vt:lpstr>
      <vt:lpstr>3_Office Theme</vt:lpstr>
      <vt:lpstr>Microsoft Excel 97-2003 Worksheet</vt:lpstr>
      <vt:lpstr>PowerPoint Presentation</vt:lpstr>
      <vt:lpstr>PowerPoint Presentation</vt:lpstr>
      <vt:lpstr>Current UC Engineering Researchers</vt:lpstr>
      <vt:lpstr>PowerPoint Presentation</vt:lpstr>
      <vt:lpstr>1. Monitoring (quantify signatures)</vt:lpstr>
      <vt:lpstr>Continuous stream monitoring systems</vt:lpstr>
      <vt:lpstr>PowerPoint Presentation</vt:lpstr>
      <vt:lpstr>PowerPoint Presentation</vt:lpstr>
      <vt:lpstr>PowerPoint Presentation</vt:lpstr>
      <vt:lpstr>Monitoring data revealed</vt:lpstr>
      <vt:lpstr>2. Modelling</vt:lpstr>
      <vt:lpstr>2. MEDUSA pollutant load model  </vt:lpstr>
      <vt:lpstr>Motivation for MEDUSA model tool</vt:lpstr>
      <vt:lpstr>MEDUSA model framework</vt:lpstr>
      <vt:lpstr>MEDUSA model framework</vt:lpstr>
      <vt:lpstr>Metal roofs at UC</vt:lpstr>
      <vt:lpstr>PowerPoint Presentation</vt:lpstr>
      <vt:lpstr>3. Treatment technologies</vt:lpstr>
      <vt:lpstr>Current Treatment studies</vt:lpstr>
      <vt:lpstr>PowerPoint Presentation</vt:lpstr>
      <vt:lpstr>PowerPoint Presentation</vt:lpstr>
      <vt:lpstr>The extent of the Problem</vt:lpstr>
      <vt:lpstr>On-site treatment devices</vt:lpstr>
      <vt:lpstr>The Storminator™ – </vt:lpstr>
      <vt:lpstr>Unique Features of Our Solution</vt:lpstr>
      <vt:lpstr>The Storminator™ - 7 Systems Installed &amp; Operated</vt:lpstr>
      <vt:lpstr>Current Development</vt:lpstr>
      <vt:lpstr>The Storminator™ “a simple solution to a difficult problem”</vt:lpstr>
      <vt:lpstr>Future stormwater research?</vt:lpstr>
      <vt:lpstr>PowerPoint Presentation</vt:lpstr>
      <vt:lpstr>How does our zinc level compare to elsewhere?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Canterbury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Aisling OSullivan</dc:creator>
  <cp:lastModifiedBy>Aisling OSullivan</cp:lastModifiedBy>
  <cp:revision>289</cp:revision>
  <cp:lastPrinted>2019-08-28T03:06:54Z</cp:lastPrinted>
  <dcterms:created xsi:type="dcterms:W3CDTF">2019-02-01T05:25:14Z</dcterms:created>
  <dcterms:modified xsi:type="dcterms:W3CDTF">2019-08-28T03:07:22Z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</Properties>
</file>