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ey Crawford-Flett" initials="KC" lastIdx="15" clrIdx="0">
    <p:extLst>
      <p:ext uri="{19B8F6BF-5375-455C-9EA6-DF929625EA0E}">
        <p15:presenceInfo xmlns:p15="http://schemas.microsoft.com/office/powerpoint/2012/main" userId="29dedf02b9a9fa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73763" autoAdjust="0"/>
  </p:normalViewPr>
  <p:slideViewPr>
    <p:cSldViewPr snapToGrid="0">
      <p:cViewPr varScale="1">
        <p:scale>
          <a:sx n="86" d="100"/>
          <a:sy n="86" d="100"/>
        </p:scale>
        <p:origin x="14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07T00:07:12.704" idx="5">
    <p:pos x="7562" y="898"/>
    <p:text>can you make this figure more legible?  e.g. legend and scale visible?</p:text>
    <p:extLst>
      <p:ext uri="{C676402C-5697-4E1C-873F-D02D1690AC5C}">
        <p15:threadingInfo xmlns:p15="http://schemas.microsoft.com/office/powerpoint/2012/main" timeZoneBias="-7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10755-A2A6-4C5C-9F1D-B631D0EFEA6D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39F5B-956D-4579-AE9B-81F1A5212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908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Floods are damaged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flood prone communities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nationwide standard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 varied largely depending on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council efforts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 Waimea floodplains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rivers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Townships and land use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Stopbanks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9F5B-956D-4579-AE9B-81F1A5212C88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2750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Riskscape maintained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if the stopbanks didn’t let water through, would there be a benefit to the impact regarding building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the reduction in area 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appear to be a significant reduction in damage/cost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density building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when…..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16 year see Landcover change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 model does factor last 7 years of change</a:t>
            </a:r>
          </a:p>
          <a:p>
            <a:pPr lvl="0"/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9F5B-956D-4579-AE9B-81F1A5212C88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014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documented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 such as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 benefit or harm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Scenarios represented private removal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Scenarios represented private modifications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9F5B-956D-4579-AE9B-81F1A5212C88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911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Boundary Conditions gauged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Ungauged catchment carry significant flow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TM61 ministry of works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Considers Area, Rainfall intensity, the shape of the catchment, cover, and slope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9F5B-956D-4579-AE9B-81F1A5212C88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5944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 Assessment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 of discussions with landowners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 Stopbanks uniform, ~4 </a:t>
            </a:r>
            <a:r>
              <a:rPr lang="en-N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kms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survey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Pitfure Stopbank tree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Root ball, are penetrations, seepage, disturb the internal structure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Dead roots voids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9F5B-956D-4579-AE9B-81F1A5212C88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784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D1U1 &amp; D0U0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 stopbanks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MSG stopbank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Pitfure stopbank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MSG average depth ~0.6 meters – 100 year 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 average depth ~0.2 – 100 year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 average west ~0.5 – 100 year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9F5B-956D-4579-AE9B-81F1A5212C88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234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Removal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MSG overtopping 6 places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year is same, effect diminish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Limitation erosion not considered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Pitfure 8 overtopping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case water overtopping in undulations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to 1.5 MSG, 0.4 Pitfure Benefit of condition assessment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9F5B-956D-4579-AE9B-81F1A5212C88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676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Maintained Case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if they bank were maintained, what are the effect, is there a benefit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MSG 50 year overtop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flooding at airstrip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Pitfure still floods due to Wai-iti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9F5B-956D-4579-AE9B-81F1A5212C88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0274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Riskscape D0U0 &amp; D1U1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in moderate damaged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reinstall cost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no additional moderately damaged building near the undocumented stopbanks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9F5B-956D-4579-AE9B-81F1A5212C88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9112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Riskscape removal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 are the same as the all stopbanks case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 the presence of stop as it is, is not reduced the impact on building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stopbanks currently are not  effective and let water though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damaged are the same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 of the council stopbank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 all the difference in damage and cost can be attributed the council stopbanks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9F5B-956D-4579-AE9B-81F1A5212C88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26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946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712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456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052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267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716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020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237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525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743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31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631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121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139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601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571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033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FB850A-2579-4F43-89D0-DD0042308BD9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A8B9-52FB-4984-9F64-106EF7CACB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5385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84837"/>
            <a:ext cx="8825658" cy="3329581"/>
          </a:xfrm>
        </p:spPr>
        <p:txBody>
          <a:bodyPr/>
          <a:lstStyle/>
          <a:p>
            <a:r>
              <a:rPr lang="en-NZ" sz="3600" dirty="0"/>
              <a:t>The impacts of undocumented stopbanks on flood routing: a Tasman case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Thomas Wallace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794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Riskscape – D0U0 &amp; D1U1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0856" y="1680217"/>
            <a:ext cx="506360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NZ" dirty="0"/>
              <a:t>Overall increase of moderately damaged buildings of 13</a:t>
            </a:r>
            <a:br>
              <a:rPr lang="en-NZ" dirty="0"/>
            </a:br>
            <a:r>
              <a:rPr lang="en-NZ" dirty="0"/>
              <a:t>(all stopbanks: 30 buildings)</a:t>
            </a:r>
          </a:p>
          <a:p>
            <a:r>
              <a:rPr lang="en-NZ" dirty="0"/>
              <a:t>Overall increase of building reinstallment cost of $1.3 million </a:t>
            </a:r>
            <a:br>
              <a:rPr lang="en-NZ" dirty="0"/>
            </a:br>
            <a:r>
              <a:rPr lang="en-NZ" dirty="0"/>
              <a:t>(all stopbanks: $8.7 million)</a:t>
            </a:r>
          </a:p>
          <a:p>
            <a:r>
              <a:rPr lang="en-NZ" dirty="0"/>
              <a:t>These are located mostly west of the council stopbanks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NZ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11419"/>
              </p:ext>
            </p:extLst>
          </p:nvPr>
        </p:nvGraphicFramePr>
        <p:xfrm>
          <a:off x="1110856" y="4884440"/>
          <a:ext cx="4572001" cy="167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7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0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2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19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 dirty="0">
                          <a:effectLst/>
                        </a:rPr>
                        <a:t>                                  Total Building Damages - ARI 100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>
                          <a:effectLst/>
                        </a:rPr>
                        <a:t>D1U1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 dirty="0">
                          <a:effectLst/>
                        </a:rPr>
                        <a:t>D0U0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>
                          <a:effectLst/>
                        </a:rPr>
                        <a:t>Damage Bracket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>
                          <a:effectLst/>
                        </a:rPr>
                        <a:t>Up to $50,000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$380,000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$530,000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>
                          <a:effectLst/>
                        </a:rPr>
                        <a:t>Up to $100,000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$300,000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$600,000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>
                          <a:effectLst/>
                        </a:rPr>
                        <a:t>Up to $200,000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$1,100,000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$1,500,000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 dirty="0">
                          <a:effectLst/>
                        </a:rPr>
                        <a:t>Up to $500,000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$5,200,000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$5,900,000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 dirty="0">
                          <a:effectLst/>
                        </a:rPr>
                        <a:t>Up to $1,000,000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$1,700,000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$1,700,000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 dirty="0">
                          <a:effectLst/>
                        </a:rPr>
                        <a:t>Over $1,000,000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95298" y="5875698"/>
            <a:ext cx="368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Moderately damage buildings: 100 year event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62" y="1853248"/>
            <a:ext cx="5689183" cy="40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7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Riskscape - Removal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275262" cy="4195481"/>
          </a:xfrm>
        </p:spPr>
        <p:txBody>
          <a:bodyPr/>
          <a:lstStyle/>
          <a:p>
            <a:r>
              <a:rPr lang="en-NZ" dirty="0"/>
              <a:t>Building damage/costs are the same when all stopbanks are present despite increase in inundation area</a:t>
            </a:r>
          </a:p>
          <a:p>
            <a:r>
              <a:rPr lang="en-NZ" dirty="0"/>
              <a:t>Stopbanks are flawed, both the stopbanks have undulations that allow water to pass through</a:t>
            </a:r>
          </a:p>
          <a:p>
            <a:r>
              <a:rPr lang="en-NZ" dirty="0"/>
              <a:t>Highlights the importance of the council stopbanks</a:t>
            </a:r>
          </a:p>
        </p:txBody>
      </p:sp>
    </p:spTree>
    <p:extLst>
      <p:ext uri="{BB962C8B-B14F-4D97-AF65-F5344CB8AC3E}">
        <p14:creationId xmlns:p14="http://schemas.microsoft.com/office/powerpoint/2010/main" val="98801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Riskscape - Maintained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04293" y="1394234"/>
            <a:ext cx="10438875" cy="5088048"/>
          </a:xfrm>
        </p:spPr>
        <p:txBody>
          <a:bodyPr>
            <a:normAutofit/>
          </a:bodyPr>
          <a:lstStyle/>
          <a:p>
            <a:r>
              <a:rPr lang="en-NZ" sz="1800" dirty="0"/>
              <a:t>Building damage/costs are the same when undocumented stopbanks are maintained despite reduction in area (0.77 km</a:t>
            </a:r>
            <a:r>
              <a:rPr lang="en-NZ" sz="1800" baseline="30000" dirty="0"/>
              <a:t>2</a:t>
            </a:r>
            <a:r>
              <a:rPr lang="en-NZ" sz="1800" dirty="0"/>
              <a:t> MSG 100 year event)</a:t>
            </a:r>
          </a:p>
          <a:p>
            <a:pPr lvl="1"/>
            <a:r>
              <a:rPr lang="en-NZ" dirty="0"/>
              <a:t>Area affected has a low density of buildings</a:t>
            </a:r>
          </a:p>
          <a:p>
            <a:r>
              <a:rPr lang="en-NZ" sz="1800" dirty="0"/>
              <a:t>Stopbanks were built in 1980s, land cover has changed, more vineyards/orchards</a:t>
            </a:r>
          </a:p>
          <a:p>
            <a:endParaRPr lang="en-NZ" sz="1800" dirty="0"/>
          </a:p>
          <a:p>
            <a:endParaRPr lang="en-NZ" sz="1800" dirty="0"/>
          </a:p>
          <a:p>
            <a:endParaRPr lang="en-NZ" sz="1800" dirty="0"/>
          </a:p>
          <a:p>
            <a:endParaRPr lang="en-NZ" sz="1800" dirty="0"/>
          </a:p>
          <a:p>
            <a:pPr marL="0" indent="0">
              <a:buNone/>
            </a:pPr>
            <a:r>
              <a:rPr lang="en-NZ" sz="1800" dirty="0"/>
              <a:t/>
            </a:r>
            <a:br>
              <a:rPr lang="en-NZ" sz="1800" dirty="0"/>
            </a:br>
            <a:endParaRPr lang="en-NZ" sz="1800" dirty="0"/>
          </a:p>
          <a:p>
            <a:r>
              <a:rPr lang="en-NZ" sz="1800" b="1" dirty="0"/>
              <a:t>Again, only damage to buildings was considered for impact assessment</a:t>
            </a:r>
          </a:p>
          <a:p>
            <a:pPr marL="0" indent="0">
              <a:buNone/>
            </a:pPr>
            <a:endParaRPr lang="en-NZ" sz="1800" b="1" dirty="0"/>
          </a:p>
          <a:p>
            <a:endParaRPr lang="en-NZ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56605"/>
              </p:ext>
            </p:extLst>
          </p:nvPr>
        </p:nvGraphicFramePr>
        <p:xfrm>
          <a:off x="1688526" y="2944375"/>
          <a:ext cx="8016787" cy="1766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1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65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4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41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40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69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459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9190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72403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en-NZ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Year Event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NZ" sz="1100" b="1" u="none" strike="noStrike" dirty="0">
                          <a:effectLst/>
                        </a:rPr>
                        <a:t>1996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NZ" sz="1100" b="1" u="none" strike="noStrike" dirty="0">
                          <a:effectLst/>
                        </a:rPr>
                        <a:t>2012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NZ" b="1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403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u="none" strike="noStrike" dirty="0">
                          <a:effectLst/>
                        </a:rPr>
                        <a:t>LCDB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u="none" strike="noStrike" dirty="0">
                          <a:effectLst/>
                        </a:rPr>
                        <a:t>Area (</a:t>
                      </a:r>
                      <a:r>
                        <a:rPr lang="en-N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NZ" sz="11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NZ" sz="1100" b="1" u="none" strike="noStrike" dirty="0">
                          <a:effectLst/>
                        </a:rPr>
                        <a:t>)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NZ" sz="1100" b="1" u="none" strike="noStrike" dirty="0">
                          <a:effectLst/>
                        </a:rPr>
                        <a:t>Area Percentage (%)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u="none" strike="noStrike" dirty="0">
                          <a:effectLst/>
                        </a:rPr>
                        <a:t>Area (</a:t>
                      </a:r>
                      <a:r>
                        <a:rPr lang="en-N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NZ" sz="11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NZ" sz="1100" b="1" u="none" strike="noStrike" dirty="0">
                          <a:effectLst/>
                        </a:rPr>
                        <a:t>)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NZ" sz="1100" b="1" u="none" strike="noStrike" dirty="0">
                          <a:effectLst/>
                        </a:rPr>
                        <a:t>Area Percentage (%)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NZ" sz="1100" b="1" u="none" strike="noStrike" dirty="0">
                          <a:effectLst/>
                        </a:rPr>
                        <a:t>Percent Change (%)</a:t>
                      </a:r>
                      <a:endParaRPr lang="en-N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 dirty="0">
                          <a:effectLst/>
                        </a:rPr>
                        <a:t>Orchard, Vineyard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1.9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10.5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2.8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15.8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+5.3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>
                          <a:effectLst/>
                        </a:rPr>
                        <a:t>Township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0.3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1.6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0.4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2.4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+0.8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 dirty="0">
                          <a:effectLst/>
                        </a:rPr>
                        <a:t>Short-rotation Cropland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0.9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5.0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>
                          <a:effectLst/>
                        </a:rPr>
                        <a:t>1.0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5.8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+0.8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177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 dirty="0">
                          <a:effectLst/>
                        </a:rPr>
                        <a:t>Paddock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12.0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67.2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10.7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60.0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-7.2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 gridSpan="10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NZ" sz="1100" u="none" strike="noStrike">
                          <a:effectLst/>
                        </a:rPr>
                        <a:t>Total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100" u="none" strike="noStrike" dirty="0">
                          <a:effectLst/>
                        </a:rPr>
                        <a:t>17.8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71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997" y="2707030"/>
            <a:ext cx="5558827" cy="841928"/>
          </a:xfrm>
        </p:spPr>
        <p:txBody>
          <a:bodyPr/>
          <a:lstStyle/>
          <a:p>
            <a:r>
              <a:rPr lang="en-NZ" sz="72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96517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259" y="1554977"/>
            <a:ext cx="4944403" cy="419548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Floods are New Zealand's most frequent and damaging natural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Currently no nationwide standard for flood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Undocumented stopbanks not subjected to formal design, consents, or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Currently thought to pose </a:t>
            </a:r>
            <a:r>
              <a:rPr lang="en-AU" dirty="0"/>
              <a:t>a significant and unassessed impact on flood routing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TDC undocumented stopbanks:</a:t>
            </a:r>
            <a:br>
              <a:rPr lang="en-AU" dirty="0"/>
            </a:br>
            <a:r>
              <a:rPr lang="en-AU" dirty="0"/>
              <a:t>Main Spring Grove, Pitfure, Confluence </a:t>
            </a: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25" y="1554977"/>
            <a:ext cx="5933910" cy="4195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8662" y="5750458"/>
            <a:ext cx="26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Waimea Floodplain</a:t>
            </a:r>
          </a:p>
        </p:txBody>
      </p:sp>
    </p:spTree>
    <p:extLst>
      <p:ext uri="{BB962C8B-B14F-4D97-AF65-F5344CB8AC3E}">
        <p14:creationId xmlns:p14="http://schemas.microsoft.com/office/powerpoint/2010/main" val="354291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Objectives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39325"/>
              </p:ext>
            </p:extLst>
          </p:nvPr>
        </p:nvGraphicFramePr>
        <p:xfrm>
          <a:off x="1485345" y="3722994"/>
          <a:ext cx="8473664" cy="2684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6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2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57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52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09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604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b="1" u="none" strike="noStrike" dirty="0">
                          <a:effectLst/>
                          <a:latin typeface="+mn-lt"/>
                        </a:rPr>
                        <a:t>Scenario</a:t>
                      </a:r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b="1" u="none" strike="noStrike" dirty="0">
                          <a:effectLst/>
                          <a:latin typeface="+mn-lt"/>
                        </a:rPr>
                        <a:t>Definition</a:t>
                      </a:r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u="none" strike="noStrike">
                          <a:effectLst/>
                          <a:latin typeface="+mn-lt"/>
                        </a:rPr>
                        <a:t>Documented</a:t>
                      </a:r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u="none" strike="noStrike">
                          <a:effectLst/>
                          <a:latin typeface="+mn-lt"/>
                        </a:rPr>
                        <a:t>MSG</a:t>
                      </a:r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u="none" strike="noStrike">
                          <a:effectLst/>
                          <a:latin typeface="+mn-lt"/>
                        </a:rPr>
                        <a:t>Pitfure</a:t>
                      </a:r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u="none" strike="noStrike" dirty="0">
                          <a:effectLst/>
                          <a:latin typeface="+mn-lt"/>
                        </a:rPr>
                        <a:t>Confluence</a:t>
                      </a:r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04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D1U1</a:t>
                      </a:r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All stopbanks present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067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D0U0</a:t>
                      </a:r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All stopbanks removed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u="none" strike="noStrike">
                          <a:effectLst/>
                          <a:latin typeface="+mn-lt"/>
                        </a:rPr>
                        <a:t>-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u="none" strike="noStrike">
                          <a:effectLst/>
                          <a:latin typeface="+mn-lt"/>
                        </a:rPr>
                        <a:t>-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u="none" strike="noStrike">
                          <a:effectLst/>
                          <a:latin typeface="+mn-lt"/>
                        </a:rPr>
                        <a:t>-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067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D1U0</a:t>
                      </a:r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Documented stopbanks are removed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-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604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MSG0</a:t>
                      </a:r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MSG stopbank is removed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u="none" strike="noStrike">
                          <a:effectLst/>
                          <a:latin typeface="+mn-lt"/>
                        </a:rPr>
                        <a:t>-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604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Pit0</a:t>
                      </a:r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Pitfure stopbank is removed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u="none" strike="noStrike">
                          <a:effectLst/>
                          <a:latin typeface="+mn-lt"/>
                        </a:rPr>
                        <a:t>-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604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Con0</a:t>
                      </a:r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Confluence stopbank is removed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604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MSGR</a:t>
                      </a:r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MSG stopbank is </a:t>
                      </a:r>
                      <a:r>
                        <a:rPr lang="en-NZ" sz="1400" u="none" strike="noStrike" dirty="0" smtClean="0">
                          <a:effectLst/>
                          <a:latin typeface="+mn-lt"/>
                        </a:rPr>
                        <a:t>maintained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✔ ✔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604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PitR</a:t>
                      </a:r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Pitfure stopbank is </a:t>
                      </a:r>
                      <a:r>
                        <a:rPr lang="en-NZ" sz="1400" u="none" strike="noStrike" dirty="0" smtClean="0">
                          <a:effectLst/>
                          <a:latin typeface="+mn-lt"/>
                        </a:rPr>
                        <a:t>maintained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✔ ✔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  <a:latin typeface="+mn-lt"/>
                        </a:rPr>
                        <a:t>✔</a:t>
                      </a:r>
                      <a:endParaRPr lang="en-NZ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121418" y="1781314"/>
            <a:ext cx="8738199" cy="194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AU" dirty="0"/>
              <a:t>Create a data set of characteristics of the undocumented stopbanks and integrate this with the Tasman's stopbank inventory</a:t>
            </a:r>
          </a:p>
          <a:p>
            <a:r>
              <a:rPr lang="en-AU" dirty="0"/>
              <a:t>Create a computational flood model to carry out flood assessments to determine the impact of the undocumented stopbanks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5345" y="6404133"/>
            <a:ext cx="26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Scenarios Tested</a:t>
            </a:r>
          </a:p>
        </p:txBody>
      </p:sp>
    </p:spTree>
    <p:extLst>
      <p:ext uri="{BB962C8B-B14F-4D97-AF65-F5344CB8AC3E}">
        <p14:creationId xmlns:p14="http://schemas.microsoft.com/office/powerpoint/2010/main" val="264231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Methods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10856" y="2042355"/>
            <a:ext cx="470146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NZ" dirty="0"/>
              <a:t>HEC-RAS full 2D modelling</a:t>
            </a:r>
          </a:p>
          <a:p>
            <a:r>
              <a:rPr lang="en-NZ" dirty="0"/>
              <a:t>2016 LiDAR with 2016 interpolated cross section bathymetry</a:t>
            </a:r>
          </a:p>
          <a:p>
            <a:r>
              <a:rPr lang="en-NZ" dirty="0"/>
              <a:t>Ungauged tributaries estimated with TM61</a:t>
            </a:r>
          </a:p>
          <a:p>
            <a:r>
              <a:rPr lang="en-NZ" dirty="0"/>
              <a:t>2012 LCDB for land use</a:t>
            </a:r>
          </a:p>
          <a:p>
            <a:r>
              <a:rPr lang="en-NZ" dirty="0"/>
              <a:t>Calibrated against 1983 flood event</a:t>
            </a:r>
          </a:p>
          <a:p>
            <a:r>
              <a:rPr lang="en-NZ" dirty="0"/>
              <a:t>Validated against 2011,1982,1980 events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6044503" y="5640307"/>
            <a:ext cx="3552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Calibrated model against historic flood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03" y="1502411"/>
            <a:ext cx="5852465" cy="41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Condition Assessment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63373"/>
              </p:ext>
            </p:extLst>
          </p:nvPr>
        </p:nvGraphicFramePr>
        <p:xfrm>
          <a:off x="270696" y="1726307"/>
          <a:ext cx="6119348" cy="317368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171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2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68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324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3846">
                <a:tc>
                  <a:txBody>
                    <a:bodyPr/>
                    <a:lstStyle/>
                    <a:p>
                      <a:pPr algn="ctr" fontAlgn="t"/>
                      <a:r>
                        <a:rPr lang="en-NZ" sz="1300" u="none" strike="noStrike" dirty="0">
                          <a:effectLst/>
                        </a:rPr>
                        <a:t> </a:t>
                      </a:r>
                      <a:endParaRPr lang="en-N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 dirty="0">
                          <a:effectLst/>
                        </a:rPr>
                        <a:t>Height (m)</a:t>
                      </a:r>
                      <a:endParaRPr lang="en-N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 dirty="0">
                          <a:effectLst/>
                        </a:rPr>
                        <a:t> Cover</a:t>
                      </a:r>
                      <a:endParaRPr lang="en-N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Significant Issues</a:t>
                      </a:r>
                      <a:endParaRPr lang="en-N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424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Council</a:t>
                      </a:r>
                      <a:endParaRPr lang="en-N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 dirty="0">
                          <a:effectLst/>
                        </a:rPr>
                        <a:t>2.6</a:t>
                      </a:r>
                      <a:endParaRPr lang="en-N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Grasses</a:t>
                      </a:r>
                      <a:endParaRPr lang="en-N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-</a:t>
                      </a:r>
                      <a:endParaRPr lang="en-N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24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MSG</a:t>
                      </a:r>
                      <a:endParaRPr lang="en-N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1.2/2.6</a:t>
                      </a:r>
                      <a:endParaRPr lang="en-N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 dirty="0">
                          <a:effectLst/>
                        </a:rPr>
                        <a:t>Grasses/ Impenetrable</a:t>
                      </a:r>
                      <a:endParaRPr lang="en-N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 dirty="0">
                          <a:effectLst/>
                        </a:rPr>
                        <a:t>Woody Vegetation</a:t>
                      </a:r>
                      <a:endParaRPr lang="en-N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824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Pitfure West</a:t>
                      </a:r>
                      <a:endParaRPr lang="en-N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 dirty="0">
                          <a:effectLst/>
                        </a:rPr>
                        <a:t>1.0</a:t>
                      </a:r>
                      <a:endParaRPr lang="en-N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Woody Vegetation</a:t>
                      </a:r>
                      <a:endParaRPr lang="en-N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 dirty="0">
                          <a:effectLst/>
                        </a:rPr>
                        <a:t>Woody Vegetation, Decayed Roots</a:t>
                      </a:r>
                      <a:endParaRPr lang="en-N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424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Pitfure East</a:t>
                      </a:r>
                      <a:endParaRPr lang="en-N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 dirty="0">
                          <a:effectLst/>
                        </a:rPr>
                        <a:t>1.0</a:t>
                      </a:r>
                      <a:endParaRPr lang="en-N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Grasses</a:t>
                      </a:r>
                      <a:endParaRPr lang="en-N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Erosion of Banks</a:t>
                      </a:r>
                      <a:endParaRPr lang="en-N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824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Confluence Wai-iti</a:t>
                      </a:r>
                      <a:endParaRPr lang="en-N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1.5</a:t>
                      </a:r>
                      <a:endParaRPr lang="en-N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 dirty="0">
                          <a:effectLst/>
                        </a:rPr>
                        <a:t>Scrub</a:t>
                      </a:r>
                      <a:endParaRPr lang="en-N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Access Roads</a:t>
                      </a:r>
                      <a:endParaRPr lang="en-N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824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Confluence Wairoa</a:t>
                      </a:r>
                      <a:endParaRPr lang="en-N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1.5</a:t>
                      </a:r>
                      <a:endParaRPr lang="en-N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>
                          <a:effectLst/>
                        </a:rPr>
                        <a:t>Impenetrable</a:t>
                      </a:r>
                      <a:endParaRPr lang="en-N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300" u="none" strike="noStrike" dirty="0">
                          <a:effectLst/>
                        </a:rPr>
                        <a:t>Woody Vegetation</a:t>
                      </a:r>
                      <a:endParaRPr lang="en-N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3" marR="11253" marT="11253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103312" y="2052918"/>
            <a:ext cx="603081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16" y="993360"/>
            <a:ext cx="4497559" cy="2529877"/>
          </a:xfrm>
          <a:prstGeom prst="rect">
            <a:avLst/>
          </a:prstGeom>
        </p:spPr>
      </p:pic>
      <p:pic>
        <p:nvPicPr>
          <p:cNvPr id="11" name="Picture 10" descr="C:\Users\tmw100\Documents\2018 Canterbury (C)\ENCI690 - Thesis\5- Raw Data\Nelson Condition Assessment\Processed Data 1\0 - Council Banks\2 - Council Left to Appleby Bridge\20190128_1613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16" y="3801769"/>
            <a:ext cx="4497559" cy="26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46111" y="4986419"/>
            <a:ext cx="368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Summary of stopbank condition assessment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2816" y="3524770"/>
            <a:ext cx="368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Typical Pitfure stopbank section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2815" y="6448069"/>
            <a:ext cx="368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Typical Council stopbank section</a:t>
            </a:r>
          </a:p>
        </p:txBody>
      </p:sp>
    </p:spTree>
    <p:extLst>
      <p:ext uri="{BB962C8B-B14F-4D97-AF65-F5344CB8AC3E}">
        <p14:creationId xmlns:p14="http://schemas.microsoft.com/office/powerpoint/2010/main" val="175873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Area Inundated – D1U1 &amp; D0U0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642" y="5816202"/>
            <a:ext cx="5438628" cy="750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NZ" sz="1600" dirty="0"/>
              <a:t>5 year event: Difference in inundation ~4.1 km</a:t>
            </a:r>
            <a:r>
              <a:rPr lang="en-NZ" sz="1600" baseline="30000" dirty="0"/>
              <a:t>2</a:t>
            </a:r>
            <a:br>
              <a:rPr lang="en-NZ" sz="1600" baseline="30000" dirty="0"/>
            </a:br>
            <a:r>
              <a:rPr lang="en-NZ" sz="1600" dirty="0"/>
              <a:t>100 year event: Difference in inundation ~5.8 km</a:t>
            </a:r>
            <a:r>
              <a:rPr lang="en-NZ" sz="1600" baseline="30000" dirty="0"/>
              <a:t>2</a:t>
            </a:r>
            <a:endParaRPr lang="en-NZ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249620" y="5417618"/>
            <a:ext cx="3682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i="1" dirty="0"/>
              <a:t>All stopbanks present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2358" y="5417618"/>
            <a:ext cx="3682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i="1" dirty="0"/>
              <a:t>No stopbanks present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8" y="1316884"/>
            <a:ext cx="5715000" cy="4040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0" y="1305804"/>
            <a:ext cx="5730672" cy="40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6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Area Inundated – Removal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6007" y="6328372"/>
            <a:ext cx="9164827" cy="276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8839199" y="2077463"/>
            <a:ext cx="309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5 year event:</a:t>
            </a:r>
            <a:br>
              <a:rPr lang="en-NZ" dirty="0"/>
            </a:br>
            <a:r>
              <a:rPr lang="en-NZ" dirty="0"/>
              <a:t>MSG prevents ~0.43 </a:t>
            </a:r>
            <a:r>
              <a:rPr lang="en-NZ" dirty="0" smtClean="0"/>
              <a:t>km</a:t>
            </a:r>
            <a:r>
              <a:rPr lang="en-NZ" baseline="30000" dirty="0" smtClean="0"/>
              <a:t>2</a:t>
            </a:r>
            <a:r>
              <a:rPr lang="en-NZ" dirty="0" smtClean="0"/>
              <a:t> </a:t>
            </a:r>
            <a:r>
              <a:rPr lang="en-NZ" dirty="0"/>
              <a:t>from inundation</a:t>
            </a:r>
            <a:br>
              <a:rPr lang="en-NZ" dirty="0"/>
            </a:b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4788533" y="3626405"/>
            <a:ext cx="368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Pitfure stopbank present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111" y="3626406"/>
            <a:ext cx="368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MSG stopbank present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4801" y="6356534"/>
            <a:ext cx="368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Pitfure stopbank removed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110" y="6350627"/>
            <a:ext cx="368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MSG stopbank removed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54064"/>
            <a:ext cx="3534004" cy="2498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27" y="1154063"/>
            <a:ext cx="3590155" cy="24986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3900424"/>
            <a:ext cx="3534005" cy="2450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01" y="3900389"/>
            <a:ext cx="3605781" cy="24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Area Inundated – Maintained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9199" y="2077463"/>
            <a:ext cx="3097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5 year event:</a:t>
            </a:r>
            <a:br>
              <a:rPr lang="en-NZ" dirty="0"/>
            </a:br>
            <a:r>
              <a:rPr lang="en-NZ" dirty="0"/>
              <a:t>MSG prevents ~0.49 m</a:t>
            </a:r>
            <a:r>
              <a:rPr lang="en-NZ" baseline="30000" dirty="0"/>
              <a:t>2</a:t>
            </a:r>
          </a:p>
          <a:p>
            <a:r>
              <a:rPr lang="en-NZ" dirty="0"/>
              <a:t>Pitfure prevents ~0.16 km</a:t>
            </a:r>
            <a:r>
              <a:rPr lang="en-NZ" baseline="30000" dirty="0"/>
              <a:t>2</a:t>
            </a:r>
            <a:endParaRPr lang="en-NZ" dirty="0"/>
          </a:p>
          <a:p>
            <a:endParaRPr lang="en-NZ" dirty="0"/>
          </a:p>
          <a:p>
            <a:r>
              <a:rPr lang="en-NZ" dirty="0"/>
              <a:t>100 year event:</a:t>
            </a:r>
          </a:p>
          <a:p>
            <a:r>
              <a:rPr lang="en-NZ" dirty="0"/>
              <a:t>MSG prevents ~0.77 km</a:t>
            </a:r>
            <a:r>
              <a:rPr lang="en-NZ" baseline="30000" dirty="0"/>
              <a:t>2</a:t>
            </a:r>
          </a:p>
          <a:p>
            <a:r>
              <a:rPr lang="en-NZ" dirty="0"/>
              <a:t>Pitfure prevents ~0.19 km</a:t>
            </a:r>
            <a:r>
              <a:rPr lang="en-NZ" baseline="30000" dirty="0"/>
              <a:t>2</a:t>
            </a:r>
            <a:endParaRPr lang="en-NZ" dirty="0"/>
          </a:p>
          <a:p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646111" y="3626406"/>
            <a:ext cx="368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MSG stopbank present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4836" y="3613585"/>
            <a:ext cx="368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Pitfure stopbank present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111" y="6433955"/>
            <a:ext cx="368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MSG stopbank modified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7086" y="6433955"/>
            <a:ext cx="368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Pitfure stopbank modified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54064"/>
            <a:ext cx="3534004" cy="24986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27" y="1154063"/>
            <a:ext cx="3590155" cy="2498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935291"/>
            <a:ext cx="3534004" cy="2498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36" y="3935291"/>
            <a:ext cx="3625746" cy="24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7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Riskscape - Impact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Riskscape used to quantify the damage/human displacement/reinstallment cost to buildings</a:t>
            </a:r>
          </a:p>
          <a:p>
            <a:r>
              <a:rPr lang="en-NZ" dirty="0"/>
              <a:t>A major limitation is Riskscape is that its only considered buildings</a:t>
            </a:r>
          </a:p>
          <a:p>
            <a:pPr lvl="1"/>
            <a:r>
              <a:rPr lang="en-NZ" dirty="0"/>
              <a:t>Currently no quantification of damage to paddocks, bridges, road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39319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D83D971FAD04DB2639AA82678211A" ma:contentTypeVersion="8" ma:contentTypeDescription="Create a new document." ma:contentTypeScope="" ma:versionID="992747485aa670c3efa20ccb851bb0fb">
  <xsd:schema xmlns:xsd="http://www.w3.org/2001/XMLSchema" xmlns:xs="http://www.w3.org/2001/XMLSchema" xmlns:p="http://schemas.microsoft.com/office/2006/metadata/properties" xmlns:ns2="1bf58d84-5e20-4a41-aa73-0a6f7670ae44" targetNamespace="http://schemas.microsoft.com/office/2006/metadata/properties" ma:root="true" ma:fieldsID="c6a6c232b0f7e7300b59fafb57d33a19" ns2:_="">
    <xsd:import namespace="1bf58d84-5e20-4a41-aa73-0a6f7670ae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58d84-5e20-4a41-aa73-0a6f7670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917BDC-2BDD-4781-889F-9541649914FB}"/>
</file>

<file path=customXml/itemProps2.xml><?xml version="1.0" encoding="utf-8"?>
<ds:datastoreItem xmlns:ds="http://schemas.openxmlformats.org/officeDocument/2006/customXml" ds:itemID="{033AE090-4CCC-4A50-BBB2-A64B4EC37DBB}"/>
</file>

<file path=customXml/itemProps3.xml><?xml version="1.0" encoding="utf-8"?>
<ds:datastoreItem xmlns:ds="http://schemas.openxmlformats.org/officeDocument/2006/customXml" ds:itemID="{7F1A7C39-6AE2-4A21-857A-98EC7E10ECD1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860</TotalTime>
  <Words>959</Words>
  <Application>Microsoft Office PowerPoint</Application>
  <PresentationFormat>Widescreen</PresentationFormat>
  <Paragraphs>285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The impacts of undocumented stopbanks on flood routing: a Tasman case study</vt:lpstr>
      <vt:lpstr>Background</vt:lpstr>
      <vt:lpstr>Objectives</vt:lpstr>
      <vt:lpstr>Methods</vt:lpstr>
      <vt:lpstr>Condition Assessment</vt:lpstr>
      <vt:lpstr>Area Inundated – D1U1 &amp; D0U0</vt:lpstr>
      <vt:lpstr>Area Inundated – Removal</vt:lpstr>
      <vt:lpstr>Area Inundated – Maintained</vt:lpstr>
      <vt:lpstr>Riskscape - Impact Assessment</vt:lpstr>
      <vt:lpstr>Riskscape – D0U0 &amp; D1U1</vt:lpstr>
      <vt:lpstr>Riskscape - Removal</vt:lpstr>
      <vt:lpstr>Riskscape - Maintained</vt:lpstr>
      <vt:lpstr>Questions? </vt:lpstr>
    </vt:vector>
  </TitlesOfParts>
  <Company>University of Canterbury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impacts of undocumented stopbanks on flood routing: a Tasman case study</dc:title>
  <dc:creator>Thomas Wallace</dc:creator>
  <cp:lastModifiedBy>Thomas Wallace</cp:lastModifiedBy>
  <cp:revision>46</cp:revision>
  <cp:lastPrinted>2019-08-27T00:07:14Z</cp:lastPrinted>
  <dcterms:created xsi:type="dcterms:W3CDTF">2019-06-05T21:34:19Z</dcterms:created>
  <dcterms:modified xsi:type="dcterms:W3CDTF">2019-08-27T22:33:00Z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0x01010035FD83D971FAD04DB2639AA82678211A</vt:lpwstr>
  </property>
</Properties>
</file>