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9" r:id="rId3"/>
    <p:sldId id="263" r:id="rId4"/>
    <p:sldId id="268" r:id="rId5"/>
    <p:sldId id="272" r:id="rId6"/>
    <p:sldId id="261" r:id="rId7"/>
    <p:sldId id="273" r:id="rId8"/>
    <p:sldId id="275" r:id="rId9"/>
    <p:sldId id="277" r:id="rId10"/>
    <p:sldId id="278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1941E6-B52D-43A5-9BD8-1A5E9001023F}" v="11" dt="2022-10-17T07:26:37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61837" autoAdjust="0"/>
  </p:normalViewPr>
  <p:slideViewPr>
    <p:cSldViewPr snapToGrid="0">
      <p:cViewPr varScale="1">
        <p:scale>
          <a:sx n="100" d="100"/>
          <a:sy n="100" d="100"/>
        </p:scale>
        <p:origin x="47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 Blake-Manson" userId="a6d08b64-1d00-4584-a6dc-463bf7587713" providerId="ADAL" clId="{841941E6-B52D-43A5-9BD8-1A5E9001023F}"/>
    <pc:docChg chg="custSel delSld modSld">
      <pc:chgData name="Hugh Blake-Manson" userId="a6d08b64-1d00-4584-a6dc-463bf7587713" providerId="ADAL" clId="{841941E6-B52D-43A5-9BD8-1A5E9001023F}" dt="2022-10-17T07:48:12.305" v="2493" actId="47"/>
      <pc:docMkLst>
        <pc:docMk/>
      </pc:docMkLst>
      <pc:sldChg chg="modNotesTx">
        <pc:chgData name="Hugh Blake-Manson" userId="a6d08b64-1d00-4584-a6dc-463bf7587713" providerId="ADAL" clId="{841941E6-B52D-43A5-9BD8-1A5E9001023F}" dt="2022-10-17T07:27:19.596" v="793" actId="20577"/>
        <pc:sldMkLst>
          <pc:docMk/>
          <pc:sldMk cId="895725129" sldId="261"/>
        </pc:sldMkLst>
      </pc:sldChg>
      <pc:sldChg chg="del">
        <pc:chgData name="Hugh Blake-Manson" userId="a6d08b64-1d00-4584-a6dc-463bf7587713" providerId="ADAL" clId="{841941E6-B52D-43A5-9BD8-1A5E9001023F}" dt="2022-10-17T07:48:12.305" v="2493" actId="47"/>
        <pc:sldMkLst>
          <pc:docMk/>
          <pc:sldMk cId="1158185818" sldId="264"/>
        </pc:sldMkLst>
      </pc:sldChg>
      <pc:sldChg chg="modSp mod">
        <pc:chgData name="Hugh Blake-Manson" userId="a6d08b64-1d00-4584-a6dc-463bf7587713" providerId="ADAL" clId="{841941E6-B52D-43A5-9BD8-1A5E9001023F}" dt="2022-10-17T07:47:52.827" v="2489" actId="1036"/>
        <pc:sldMkLst>
          <pc:docMk/>
          <pc:sldMk cId="59765086" sldId="266"/>
        </pc:sldMkLst>
        <pc:picChg chg="mod">
          <ac:chgData name="Hugh Blake-Manson" userId="a6d08b64-1d00-4584-a6dc-463bf7587713" providerId="ADAL" clId="{841941E6-B52D-43A5-9BD8-1A5E9001023F}" dt="2022-10-17T07:47:52.827" v="2489" actId="1036"/>
          <ac:picMkLst>
            <pc:docMk/>
            <pc:sldMk cId="59765086" sldId="266"/>
            <ac:picMk id="13" creationId="{D1F1D6CB-5C15-C9CF-CF7F-BEA508B59C04}"/>
          </ac:picMkLst>
        </pc:picChg>
      </pc:sldChg>
      <pc:sldChg chg="del">
        <pc:chgData name="Hugh Blake-Manson" userId="a6d08b64-1d00-4584-a6dc-463bf7587713" providerId="ADAL" clId="{841941E6-B52D-43A5-9BD8-1A5E9001023F}" dt="2022-10-17T07:48:09.379" v="2492" actId="47"/>
        <pc:sldMkLst>
          <pc:docMk/>
          <pc:sldMk cId="3566041502" sldId="267"/>
        </pc:sldMkLst>
      </pc:sldChg>
      <pc:sldChg chg="modNotesTx">
        <pc:chgData name="Hugh Blake-Manson" userId="a6d08b64-1d00-4584-a6dc-463bf7587713" providerId="ADAL" clId="{841941E6-B52D-43A5-9BD8-1A5E9001023F}" dt="2022-10-17T07:16:31.187" v="3" actId="20577"/>
        <pc:sldMkLst>
          <pc:docMk/>
          <pc:sldMk cId="2950577928" sldId="268"/>
        </pc:sldMkLst>
      </pc:sldChg>
      <pc:sldChg chg="modSp del mod">
        <pc:chgData name="Hugh Blake-Manson" userId="a6d08b64-1d00-4584-a6dc-463bf7587713" providerId="ADAL" clId="{841941E6-B52D-43A5-9BD8-1A5E9001023F}" dt="2022-10-17T07:48:07.568" v="2491" actId="47"/>
        <pc:sldMkLst>
          <pc:docMk/>
          <pc:sldMk cId="2678921955" sldId="270"/>
        </pc:sldMkLst>
        <pc:spChg chg="mod">
          <ac:chgData name="Hugh Blake-Manson" userId="a6d08b64-1d00-4584-a6dc-463bf7587713" providerId="ADAL" clId="{841941E6-B52D-43A5-9BD8-1A5E9001023F}" dt="2022-10-17T07:48:02.279" v="2490" actId="1076"/>
          <ac:spMkLst>
            <pc:docMk/>
            <pc:sldMk cId="2678921955" sldId="270"/>
            <ac:spMk id="2" creationId="{F7AEB6C8-7E2C-FB37-5764-70BF9E92B195}"/>
          </ac:spMkLst>
        </pc:spChg>
      </pc:sldChg>
      <pc:sldChg chg="modSp mod">
        <pc:chgData name="Hugh Blake-Manson" userId="a6d08b64-1d00-4584-a6dc-463bf7587713" providerId="ADAL" clId="{841941E6-B52D-43A5-9BD8-1A5E9001023F}" dt="2022-10-17T07:18:56.304" v="137" actId="1037"/>
        <pc:sldMkLst>
          <pc:docMk/>
          <pc:sldMk cId="1172853435" sldId="272"/>
        </pc:sldMkLst>
        <pc:spChg chg="mod">
          <ac:chgData name="Hugh Blake-Manson" userId="a6d08b64-1d00-4584-a6dc-463bf7587713" providerId="ADAL" clId="{841941E6-B52D-43A5-9BD8-1A5E9001023F}" dt="2022-10-17T07:18:56.304" v="137" actId="1037"/>
          <ac:spMkLst>
            <pc:docMk/>
            <pc:sldMk cId="1172853435" sldId="272"/>
            <ac:spMk id="6" creationId="{91F509BF-44FE-FB9E-DDE0-F2AA7FFC99B8}"/>
          </ac:spMkLst>
        </pc:spChg>
      </pc:sldChg>
      <pc:sldChg chg="modNotesTx">
        <pc:chgData name="Hugh Blake-Manson" userId="a6d08b64-1d00-4584-a6dc-463bf7587713" providerId="ADAL" clId="{841941E6-B52D-43A5-9BD8-1A5E9001023F}" dt="2022-10-17T07:28:20.271" v="816" actId="20577"/>
        <pc:sldMkLst>
          <pc:docMk/>
          <pc:sldMk cId="365369421" sldId="273"/>
        </pc:sldMkLst>
      </pc:sldChg>
      <pc:sldChg chg="modSp mod modNotesTx">
        <pc:chgData name="Hugh Blake-Manson" userId="a6d08b64-1d00-4584-a6dc-463bf7587713" providerId="ADAL" clId="{841941E6-B52D-43A5-9BD8-1A5E9001023F}" dt="2022-10-17T07:37:53.492" v="1513" actId="1035"/>
        <pc:sldMkLst>
          <pc:docMk/>
          <pc:sldMk cId="2958769944" sldId="275"/>
        </pc:sldMkLst>
        <pc:spChg chg="mod">
          <ac:chgData name="Hugh Blake-Manson" userId="a6d08b64-1d00-4584-a6dc-463bf7587713" providerId="ADAL" clId="{841941E6-B52D-43A5-9BD8-1A5E9001023F}" dt="2022-10-17T07:29:42.603" v="874" actId="1038"/>
          <ac:spMkLst>
            <pc:docMk/>
            <pc:sldMk cId="2958769944" sldId="275"/>
            <ac:spMk id="3" creationId="{7C709351-DFE0-5EFC-7F3A-92D11A317E83}"/>
          </ac:spMkLst>
        </pc:spChg>
        <pc:spChg chg="mod">
          <ac:chgData name="Hugh Blake-Manson" userId="a6d08b64-1d00-4584-a6dc-463bf7587713" providerId="ADAL" clId="{841941E6-B52D-43A5-9BD8-1A5E9001023F}" dt="2022-10-17T07:29:18.368" v="867" actId="1037"/>
          <ac:spMkLst>
            <pc:docMk/>
            <pc:sldMk cId="2958769944" sldId="275"/>
            <ac:spMk id="7" creationId="{72090CA7-6B0B-A233-34AB-2F7030AB2EEB}"/>
          </ac:spMkLst>
        </pc:spChg>
        <pc:spChg chg="mod">
          <ac:chgData name="Hugh Blake-Manson" userId="a6d08b64-1d00-4584-a6dc-463bf7587713" providerId="ADAL" clId="{841941E6-B52D-43A5-9BD8-1A5E9001023F}" dt="2022-10-17T07:29:24.725" v="869" actId="1038"/>
          <ac:spMkLst>
            <pc:docMk/>
            <pc:sldMk cId="2958769944" sldId="275"/>
            <ac:spMk id="8" creationId="{FDBE31FB-9A41-18B7-F520-6A2A56490683}"/>
          </ac:spMkLst>
        </pc:spChg>
        <pc:spChg chg="mod">
          <ac:chgData name="Hugh Blake-Manson" userId="a6d08b64-1d00-4584-a6dc-463bf7587713" providerId="ADAL" clId="{841941E6-B52D-43A5-9BD8-1A5E9001023F}" dt="2022-10-17T07:37:50.054" v="1502" actId="14100"/>
          <ac:spMkLst>
            <pc:docMk/>
            <pc:sldMk cId="2958769944" sldId="275"/>
            <ac:spMk id="9" creationId="{82AB9C86-7BAA-6923-AAE5-027F2299B5EC}"/>
          </ac:spMkLst>
        </pc:spChg>
        <pc:spChg chg="mod">
          <ac:chgData name="Hugh Blake-Manson" userId="a6d08b64-1d00-4584-a6dc-463bf7587713" providerId="ADAL" clId="{841941E6-B52D-43A5-9BD8-1A5E9001023F}" dt="2022-10-17T07:37:53.492" v="1513" actId="1035"/>
          <ac:spMkLst>
            <pc:docMk/>
            <pc:sldMk cId="2958769944" sldId="275"/>
            <ac:spMk id="10" creationId="{8C29C828-6F65-542D-83D0-CB9AA28E63D1}"/>
          </ac:spMkLst>
        </pc:spChg>
      </pc:sldChg>
      <pc:sldChg chg="modNotesTx">
        <pc:chgData name="Hugh Blake-Manson" userId="a6d08b64-1d00-4584-a6dc-463bf7587713" providerId="ADAL" clId="{841941E6-B52D-43A5-9BD8-1A5E9001023F}" dt="2022-10-17T07:47:42.942" v="2483" actId="6549"/>
        <pc:sldMkLst>
          <pc:docMk/>
          <pc:sldMk cId="845727749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BDFD2-C89A-4032-BD81-A9EAC94BD7D1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A2C17-C48A-4342-A189-8BACB98EF2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016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Murray 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- </a:t>
            </a:r>
            <a:r>
              <a:rPr lang="mi-NZ" dirty="0" err="1"/>
              <a:t>minutes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</a:p>
          <a:p>
            <a:endParaRPr lang="mi-NZ" dirty="0"/>
          </a:p>
          <a:p>
            <a:r>
              <a:rPr lang="mi-NZ" b="1" dirty="0"/>
              <a:t>ME to </a:t>
            </a:r>
            <a:r>
              <a:rPr lang="mi-NZ" b="1" dirty="0" err="1"/>
              <a:t>insert</a:t>
            </a:r>
            <a:r>
              <a:rPr lang="mi-NZ" b="1" dirty="0"/>
              <a:t> mihi here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8626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ME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2 </a:t>
            </a:r>
            <a:r>
              <a:rPr lang="mi-NZ" dirty="0" err="1"/>
              <a:t>minute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  <a:r>
              <a:rPr lang="mi-NZ" dirty="0" err="1"/>
              <a:t>newer</a:t>
            </a:r>
            <a:r>
              <a:rPr lang="mi-NZ" dirty="0"/>
              <a:t> </a:t>
            </a:r>
            <a:r>
              <a:rPr lang="mi-NZ" dirty="0" err="1"/>
              <a:t>image</a:t>
            </a:r>
            <a:r>
              <a:rPr lang="mi-NZ" dirty="0"/>
              <a:t> </a:t>
            </a:r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r>
              <a:rPr lang="mi-NZ" sz="2800" dirty="0"/>
              <a:t>- To </a:t>
            </a:r>
            <a:r>
              <a:rPr lang="mi-NZ" sz="2800" dirty="0" err="1"/>
              <a:t>be</a:t>
            </a:r>
            <a:r>
              <a:rPr lang="mi-NZ" sz="2800" dirty="0"/>
              <a:t> </a:t>
            </a:r>
            <a:r>
              <a:rPr lang="mi-NZ" sz="2800" dirty="0" err="1"/>
              <a:t>completed</a:t>
            </a:r>
            <a:endParaRPr lang="mi-NZ" sz="280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6804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ME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2 </a:t>
            </a:r>
            <a:r>
              <a:rPr lang="mi-NZ" dirty="0" err="1"/>
              <a:t>minute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ME to </a:t>
            </a:r>
            <a:r>
              <a:rPr lang="mi-NZ" dirty="0" err="1"/>
              <a:t>check</a:t>
            </a:r>
            <a:r>
              <a:rPr lang="mi-NZ" dirty="0"/>
              <a:t> </a:t>
            </a:r>
            <a:r>
              <a:rPr lang="mi-NZ" dirty="0" err="1"/>
              <a:t>this</a:t>
            </a:r>
            <a:r>
              <a:rPr lang="mi-NZ" dirty="0"/>
              <a:t> </a:t>
            </a:r>
            <a:r>
              <a:rPr lang="mi-NZ" dirty="0" err="1"/>
              <a:t>captures</a:t>
            </a:r>
            <a:r>
              <a:rPr lang="mi-NZ" dirty="0"/>
              <a:t> and </a:t>
            </a:r>
            <a:r>
              <a:rPr lang="mi-NZ" dirty="0" err="1"/>
              <a:t>summarises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presentation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pPr marL="457200" indent="-457200">
              <a:buFontTx/>
              <a:buChar char="-"/>
            </a:pPr>
            <a:r>
              <a:rPr lang="mi-NZ" sz="2800" dirty="0" err="1"/>
              <a:t>Tell</a:t>
            </a:r>
            <a:r>
              <a:rPr lang="mi-NZ" sz="2800" dirty="0"/>
              <a:t> </a:t>
            </a:r>
            <a:r>
              <a:rPr lang="mi-NZ" sz="2800" dirty="0" err="1"/>
              <a:t>them</a:t>
            </a:r>
            <a:r>
              <a:rPr lang="mi-NZ" sz="2800" dirty="0"/>
              <a:t> </a:t>
            </a:r>
            <a:r>
              <a:rPr lang="mi-NZ" sz="2800" dirty="0" err="1"/>
              <a:t>what</a:t>
            </a:r>
            <a:r>
              <a:rPr lang="mi-NZ" sz="2800" dirty="0"/>
              <a:t> </a:t>
            </a: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told</a:t>
            </a:r>
            <a:r>
              <a:rPr lang="mi-NZ" sz="2800" dirty="0"/>
              <a:t> </a:t>
            </a:r>
            <a:r>
              <a:rPr lang="mi-NZ" sz="2800" dirty="0" err="1"/>
              <a:t>them</a:t>
            </a:r>
            <a:endParaRPr lang="mi-NZ" sz="2800" dirty="0"/>
          </a:p>
          <a:p>
            <a:pPr marL="457200" indent="-457200">
              <a:buFontTx/>
              <a:buChar char="-"/>
            </a:pPr>
            <a:r>
              <a:rPr lang="mi-NZ" sz="2800" dirty="0" err="1"/>
              <a:t>Relevance</a:t>
            </a:r>
            <a:r>
              <a:rPr lang="mi-NZ" sz="2800" dirty="0"/>
              <a:t> to NZ</a:t>
            </a:r>
          </a:p>
          <a:p>
            <a:pPr marL="457200" indent="-457200">
              <a:buFontTx/>
              <a:buChar char="-"/>
            </a:pPr>
            <a:r>
              <a:rPr lang="mi-NZ" sz="2800" dirty="0" err="1"/>
              <a:t>What</a:t>
            </a:r>
            <a:r>
              <a:rPr lang="mi-NZ" sz="2800" dirty="0"/>
              <a:t> </a:t>
            </a:r>
            <a:r>
              <a:rPr lang="mi-NZ" sz="2800" dirty="0" err="1"/>
              <a:t>next</a:t>
            </a:r>
            <a:r>
              <a:rPr lang="mi-NZ" sz="2800" dirty="0"/>
              <a:t> and </a:t>
            </a:r>
            <a:r>
              <a:rPr lang="mi-NZ" sz="2800" dirty="0" err="1"/>
              <a:t>when</a:t>
            </a:r>
            <a:endParaRPr lang="mi-NZ" sz="2800" dirty="0"/>
          </a:p>
          <a:p>
            <a:pPr marL="457200" indent="-457200">
              <a:buFontTx/>
              <a:buChar char="-"/>
            </a:pPr>
            <a:endParaRPr lang="mi-NZ" sz="2800" dirty="0"/>
          </a:p>
          <a:p>
            <a:pPr marL="0" indent="0">
              <a:buFontTx/>
              <a:buNone/>
            </a:pPr>
            <a:r>
              <a:rPr lang="mi-NZ" sz="2800" dirty="0" err="1"/>
              <a:t>Close</a:t>
            </a:r>
            <a:r>
              <a:rPr lang="mi-NZ" sz="2800" dirty="0"/>
              <a:t> – </a:t>
            </a:r>
            <a:r>
              <a:rPr lang="mi-NZ" sz="2800" dirty="0" err="1"/>
              <a:t>thankyou</a:t>
            </a:r>
            <a:r>
              <a:rPr lang="mi-NZ" sz="2800" dirty="0"/>
              <a:t> for </a:t>
            </a:r>
            <a:r>
              <a:rPr lang="mi-NZ" sz="2800" dirty="0" err="1"/>
              <a:t>listening</a:t>
            </a:r>
            <a:r>
              <a:rPr lang="mi-NZ" sz="2800" dirty="0"/>
              <a:t> – </a:t>
            </a: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welcome</a:t>
            </a:r>
            <a:r>
              <a:rPr lang="mi-NZ" sz="2800" dirty="0"/>
              <a:t> </a:t>
            </a:r>
            <a:r>
              <a:rPr lang="mi-NZ" sz="2800" dirty="0" err="1"/>
              <a:t>questions</a:t>
            </a:r>
            <a:r>
              <a:rPr lang="mi-NZ" sz="28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851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Murray 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2 </a:t>
            </a:r>
            <a:r>
              <a:rPr lang="mi-NZ" dirty="0" err="1"/>
              <a:t>minutes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ME to </a:t>
            </a:r>
            <a:r>
              <a:rPr lang="mi-NZ" dirty="0" err="1"/>
              <a:t>check</a:t>
            </a:r>
            <a:r>
              <a:rPr lang="mi-NZ" dirty="0"/>
              <a:t> </a:t>
            </a:r>
            <a:r>
              <a:rPr lang="mi-NZ" dirty="0" err="1"/>
              <a:t>figures</a:t>
            </a:r>
            <a:r>
              <a:rPr lang="mi-NZ" dirty="0"/>
              <a:t> and </a:t>
            </a:r>
            <a:r>
              <a:rPr lang="mi-NZ" dirty="0" err="1"/>
              <a:t>order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delivery</a:t>
            </a:r>
            <a:endParaRPr lang="mi-NZ" dirty="0"/>
          </a:p>
          <a:p>
            <a:endParaRPr lang="mi-NZ" dirty="0"/>
          </a:p>
          <a:p>
            <a:endParaRPr lang="mi-NZ" dirty="0"/>
          </a:p>
          <a:p>
            <a:endParaRPr lang="mi-NZ" dirty="0"/>
          </a:p>
          <a:p>
            <a:r>
              <a:rPr lang="mi-NZ" dirty="0" err="1"/>
              <a:t>Place</a:t>
            </a:r>
            <a:r>
              <a:rPr lang="mi-NZ" dirty="0"/>
              <a:t> and </a:t>
            </a:r>
            <a:r>
              <a:rPr lang="mi-NZ" dirty="0" err="1"/>
              <a:t>relevance</a:t>
            </a:r>
            <a:r>
              <a:rPr lang="mi-NZ" dirty="0"/>
              <a:t>.  </a:t>
            </a:r>
          </a:p>
          <a:p>
            <a:r>
              <a:rPr lang="mi-NZ" dirty="0" err="1"/>
              <a:t>Representative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east</a:t>
            </a:r>
            <a:r>
              <a:rPr lang="mi-NZ" dirty="0"/>
              <a:t> </a:t>
            </a:r>
            <a:r>
              <a:rPr lang="mi-NZ" dirty="0" err="1"/>
              <a:t>coast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NZ </a:t>
            </a:r>
            <a:r>
              <a:rPr lang="mi-NZ" dirty="0" err="1"/>
              <a:t>environments</a:t>
            </a:r>
            <a:r>
              <a:rPr lang="mi-NZ" dirty="0"/>
              <a:t> – </a:t>
            </a:r>
            <a:r>
              <a:rPr lang="mi-NZ" dirty="0" err="1"/>
              <a:t>rapidly</a:t>
            </a:r>
            <a:r>
              <a:rPr lang="mi-NZ" dirty="0"/>
              <a:t> </a:t>
            </a:r>
            <a:r>
              <a:rPr lang="mi-NZ" dirty="0" err="1"/>
              <a:t>changing</a:t>
            </a:r>
            <a:r>
              <a:rPr lang="mi-NZ" dirty="0"/>
              <a:t> </a:t>
            </a:r>
            <a:r>
              <a:rPr lang="mi-NZ" dirty="0" err="1"/>
              <a:t>land</a:t>
            </a:r>
            <a:r>
              <a:rPr lang="mi-NZ" dirty="0"/>
              <a:t> </a:t>
            </a:r>
            <a:r>
              <a:rPr lang="mi-NZ" dirty="0" err="1"/>
              <a:t>use</a:t>
            </a:r>
            <a:r>
              <a:rPr lang="mi-NZ" dirty="0"/>
              <a:t> (</a:t>
            </a:r>
            <a:r>
              <a:rPr lang="mi-NZ" dirty="0" err="1"/>
              <a:t>agriculture-horticulture</a:t>
            </a:r>
            <a:r>
              <a:rPr lang="mi-NZ" dirty="0"/>
              <a:t>) </a:t>
            </a:r>
            <a:r>
              <a:rPr lang="mi-NZ" dirty="0" err="1"/>
              <a:t>with</a:t>
            </a:r>
            <a:r>
              <a:rPr lang="mi-NZ" dirty="0"/>
              <a:t> </a:t>
            </a:r>
            <a:r>
              <a:rPr lang="mi-NZ" dirty="0" err="1"/>
              <a:t>urban</a:t>
            </a:r>
            <a:r>
              <a:rPr lang="mi-NZ" dirty="0"/>
              <a:t> </a:t>
            </a:r>
            <a:r>
              <a:rPr lang="mi-NZ" dirty="0" err="1"/>
              <a:t>expansion</a:t>
            </a:r>
            <a:r>
              <a:rPr lang="mi-NZ" dirty="0"/>
              <a:t>.  </a:t>
            </a:r>
            <a:r>
              <a:rPr lang="mi-NZ" dirty="0" err="1"/>
              <a:t>Developing</a:t>
            </a:r>
            <a:r>
              <a:rPr lang="mi-NZ" dirty="0"/>
              <a:t> </a:t>
            </a:r>
            <a:r>
              <a:rPr lang="mi-NZ" dirty="0" err="1"/>
              <a:t>relationship</a:t>
            </a:r>
            <a:r>
              <a:rPr lang="mi-NZ" dirty="0"/>
              <a:t> </a:t>
            </a:r>
            <a:r>
              <a:rPr lang="mi-NZ" dirty="0" err="1"/>
              <a:t>with</a:t>
            </a:r>
            <a:r>
              <a:rPr lang="mi-NZ" dirty="0"/>
              <a:t> iwi.</a:t>
            </a:r>
          </a:p>
          <a:p>
            <a:r>
              <a:rPr lang="mi-NZ" dirty="0"/>
              <a:t>Ki Uta ki Tai “</a:t>
            </a:r>
            <a:r>
              <a:rPr lang="mi-NZ" dirty="0" err="1"/>
              <a:t>Mountains</a:t>
            </a:r>
            <a:r>
              <a:rPr lang="mi-NZ" dirty="0"/>
              <a:t> to </a:t>
            </a:r>
            <a:r>
              <a:rPr lang="mi-NZ" dirty="0" err="1"/>
              <a:t>Sea</a:t>
            </a:r>
            <a:r>
              <a:rPr lang="mi-NZ" dirty="0"/>
              <a:t>”  = </a:t>
            </a:r>
            <a:r>
              <a:rPr lang="mi-NZ" dirty="0" err="1"/>
              <a:t>describe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“</a:t>
            </a:r>
            <a:r>
              <a:rPr lang="mi-NZ" dirty="0" err="1"/>
              <a:t>blue-nish</a:t>
            </a:r>
            <a:r>
              <a:rPr lang="mi-NZ" dirty="0"/>
              <a:t>”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district</a:t>
            </a:r>
            <a:endParaRPr lang="mi-NZ" dirty="0"/>
          </a:p>
          <a:p>
            <a:r>
              <a:rPr lang="mi-NZ" dirty="0" err="1"/>
              <a:t>Point</a:t>
            </a:r>
            <a:r>
              <a:rPr lang="mi-NZ" dirty="0"/>
              <a:t> to </a:t>
            </a:r>
            <a:r>
              <a:rPr lang="mi-NZ" dirty="0" err="1"/>
              <a:t>rivers</a:t>
            </a:r>
            <a:r>
              <a:rPr lang="mi-NZ" dirty="0"/>
              <a:t> | awa, </a:t>
            </a:r>
            <a:r>
              <a:rPr lang="mi-NZ" dirty="0" err="1"/>
              <a:t>springs</a:t>
            </a:r>
            <a:r>
              <a:rPr lang="mi-NZ" dirty="0"/>
              <a:t> and Te Waihora</a:t>
            </a:r>
          </a:p>
          <a:p>
            <a:endParaRPr lang="mi-NZ" dirty="0"/>
          </a:p>
          <a:p>
            <a:r>
              <a:rPr lang="mi-NZ" dirty="0" err="1"/>
              <a:t>Describe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importance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spring</a:t>
            </a:r>
            <a:r>
              <a:rPr lang="mi-NZ" dirty="0"/>
              <a:t> </a:t>
            </a:r>
            <a:r>
              <a:rPr lang="mi-NZ" dirty="0" err="1"/>
              <a:t>interface</a:t>
            </a:r>
            <a:r>
              <a:rPr lang="mi-NZ" dirty="0"/>
              <a:t>, Te Waihora and </a:t>
            </a:r>
            <a:r>
              <a:rPr lang="mi-NZ" dirty="0" err="1"/>
              <a:t>rivers</a:t>
            </a:r>
            <a:r>
              <a:rPr lang="mi-NZ" dirty="0"/>
              <a:t> | awa – </a:t>
            </a:r>
            <a:r>
              <a:rPr lang="mi-NZ" dirty="0" err="1"/>
              <a:t>everything</a:t>
            </a:r>
            <a:r>
              <a:rPr lang="mi-NZ" dirty="0"/>
              <a:t> </a:t>
            </a:r>
            <a:r>
              <a:rPr lang="mi-NZ" dirty="0" err="1"/>
              <a:t>we</a:t>
            </a:r>
            <a:r>
              <a:rPr lang="mi-NZ" dirty="0"/>
              <a:t> </a:t>
            </a:r>
            <a:r>
              <a:rPr lang="mi-NZ" dirty="0" err="1"/>
              <a:t>do</a:t>
            </a:r>
            <a:r>
              <a:rPr lang="mi-NZ" dirty="0"/>
              <a:t> in </a:t>
            </a:r>
            <a:r>
              <a:rPr lang="mi-NZ" dirty="0" err="1"/>
              <a:t>the</a:t>
            </a:r>
            <a:r>
              <a:rPr lang="mi-NZ" dirty="0"/>
              <a:t> wai-inu </a:t>
            </a:r>
            <a:r>
              <a:rPr lang="mi-NZ" dirty="0" err="1"/>
              <a:t>space</a:t>
            </a:r>
            <a:r>
              <a:rPr lang="mi-NZ" dirty="0"/>
              <a:t> </a:t>
            </a:r>
            <a:r>
              <a:rPr lang="mi-NZ" dirty="0" err="1"/>
              <a:t>has</a:t>
            </a:r>
            <a:r>
              <a:rPr lang="mi-NZ" dirty="0"/>
              <a:t> a </a:t>
            </a:r>
            <a:r>
              <a:rPr lang="mi-NZ" dirty="0" err="1"/>
              <a:t>connection</a:t>
            </a:r>
            <a:r>
              <a:rPr lang="mi-NZ" dirty="0"/>
              <a:t> to </a:t>
            </a:r>
            <a:r>
              <a:rPr lang="mi-NZ" dirty="0" err="1"/>
              <a:t>these</a:t>
            </a:r>
            <a:r>
              <a:rPr lang="mi-NZ" dirty="0"/>
              <a:t> </a:t>
            </a:r>
            <a:r>
              <a:rPr lang="mi-NZ" dirty="0" err="1"/>
              <a:t>freshwater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Scale</a:t>
            </a:r>
            <a:r>
              <a:rPr lang="mi-NZ" dirty="0"/>
              <a:t> and </a:t>
            </a:r>
            <a:r>
              <a:rPr lang="mi-NZ" dirty="0" err="1"/>
              <a:t>complexity</a:t>
            </a:r>
            <a:r>
              <a:rPr lang="mi-NZ" dirty="0"/>
              <a:t> </a:t>
            </a:r>
            <a:r>
              <a:rPr lang="mi-NZ" dirty="0" err="1"/>
              <a:t>is</a:t>
            </a:r>
            <a:r>
              <a:rPr lang="mi-NZ" dirty="0"/>
              <a:t> </a:t>
            </a:r>
            <a:r>
              <a:rPr lang="mi-NZ" dirty="0" err="1"/>
              <a:t>high</a:t>
            </a:r>
            <a:r>
              <a:rPr lang="mi-NZ" dirty="0"/>
              <a:t> </a:t>
            </a:r>
            <a:r>
              <a:rPr lang="mi-NZ" dirty="0" err="1"/>
              <a:t>within</a:t>
            </a:r>
            <a:r>
              <a:rPr lang="mi-NZ" dirty="0"/>
              <a:t> wai-inu </a:t>
            </a:r>
            <a:r>
              <a:rPr lang="mi-NZ" dirty="0" err="1"/>
              <a:t>system</a:t>
            </a:r>
            <a:r>
              <a:rPr lang="mi-NZ" dirty="0"/>
              <a:t> and </a:t>
            </a:r>
            <a:r>
              <a:rPr lang="mi-NZ" dirty="0" err="1"/>
              <a:t>between</a:t>
            </a:r>
            <a:r>
              <a:rPr lang="mi-NZ" dirty="0"/>
              <a:t> </a:t>
            </a:r>
            <a:r>
              <a:rPr lang="mi-NZ" dirty="0" err="1"/>
              <a:t>other</a:t>
            </a:r>
            <a:r>
              <a:rPr lang="mi-NZ" dirty="0"/>
              <a:t> </a:t>
            </a:r>
            <a:r>
              <a:rPr lang="mi-NZ" dirty="0" err="1"/>
              <a:t>water</a:t>
            </a:r>
            <a:r>
              <a:rPr lang="mi-NZ" dirty="0"/>
              <a:t> </a:t>
            </a:r>
            <a:r>
              <a:rPr lang="mi-NZ" dirty="0" err="1"/>
              <a:t>systems</a:t>
            </a:r>
            <a:r>
              <a:rPr lang="mi-NZ" dirty="0"/>
              <a:t> (I </a:t>
            </a:r>
            <a:r>
              <a:rPr lang="mi-NZ" dirty="0" err="1"/>
              <a:t>will</a:t>
            </a:r>
            <a:r>
              <a:rPr lang="mi-NZ" dirty="0"/>
              <a:t> </a:t>
            </a:r>
            <a:r>
              <a:rPr lang="mi-NZ" dirty="0" err="1"/>
              <a:t>raise</a:t>
            </a:r>
            <a:r>
              <a:rPr lang="mi-NZ" dirty="0"/>
              <a:t> </a:t>
            </a:r>
            <a:r>
              <a:rPr lang="mi-NZ" dirty="0" err="1"/>
              <a:t>this</a:t>
            </a:r>
            <a:r>
              <a:rPr lang="mi-NZ" dirty="0"/>
              <a:t> </a:t>
            </a:r>
            <a:r>
              <a:rPr lang="mi-NZ" dirty="0" err="1"/>
              <a:t>again</a:t>
            </a:r>
            <a:r>
              <a:rPr lang="mi-NZ" dirty="0"/>
              <a:t> – </a:t>
            </a:r>
            <a:r>
              <a:rPr lang="mi-NZ" dirty="0" err="1"/>
              <a:t>it</a:t>
            </a:r>
            <a:r>
              <a:rPr lang="mi-NZ" dirty="0"/>
              <a:t> </a:t>
            </a:r>
            <a:r>
              <a:rPr lang="mi-NZ" dirty="0" err="1"/>
              <a:t>links</a:t>
            </a:r>
            <a:r>
              <a:rPr lang="mi-NZ" dirty="0"/>
              <a:t> </a:t>
            </a:r>
            <a:r>
              <a:rPr lang="mi-NZ" dirty="0" err="1"/>
              <a:t>directly</a:t>
            </a:r>
            <a:r>
              <a:rPr lang="mi-NZ" dirty="0"/>
              <a:t> to </a:t>
            </a:r>
            <a:r>
              <a:rPr lang="mi-NZ" dirty="0" err="1"/>
              <a:t>the</a:t>
            </a:r>
            <a:r>
              <a:rPr lang="mi-NZ" dirty="0"/>
              <a:t> Water Services </a:t>
            </a:r>
            <a:r>
              <a:rPr lang="mi-NZ" dirty="0" err="1"/>
              <a:t>Acts</a:t>
            </a:r>
            <a:r>
              <a:rPr lang="mi-NZ" dirty="0"/>
              <a:t> </a:t>
            </a:r>
            <a:r>
              <a:rPr lang="mi-NZ" dirty="0" err="1"/>
              <a:t>Purpose</a:t>
            </a:r>
            <a:r>
              <a:rPr lang="mi-NZ" dirty="0"/>
              <a:t>)</a:t>
            </a:r>
          </a:p>
          <a:p>
            <a:endParaRPr lang="mi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b="1" dirty="0"/>
              <a:t>NEXT SLIDE</a:t>
            </a:r>
          </a:p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573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Murray 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2 </a:t>
            </a:r>
            <a:r>
              <a:rPr lang="mi-NZ" dirty="0" err="1"/>
              <a:t>minutes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  <a:r>
              <a:rPr lang="mi-NZ" b="1" dirty="0"/>
              <a:t>Murray – </a:t>
            </a:r>
            <a:r>
              <a:rPr lang="mi-NZ" b="1" dirty="0" err="1"/>
              <a:t>needs</a:t>
            </a:r>
            <a:r>
              <a:rPr lang="mi-NZ" b="1" dirty="0"/>
              <a:t> </a:t>
            </a:r>
            <a:r>
              <a:rPr lang="mi-NZ" b="1" dirty="0" err="1"/>
              <a:t>less</a:t>
            </a:r>
            <a:r>
              <a:rPr lang="mi-NZ" b="1" dirty="0"/>
              <a:t> </a:t>
            </a:r>
            <a:r>
              <a:rPr lang="mi-NZ" b="1" dirty="0" err="1"/>
              <a:t>text</a:t>
            </a:r>
            <a:r>
              <a:rPr lang="mi-NZ" b="1" dirty="0"/>
              <a:t> !!</a:t>
            </a:r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r>
              <a:rPr lang="mi-NZ" dirty="0" err="1"/>
              <a:t>Why</a:t>
            </a:r>
            <a:r>
              <a:rPr lang="mi-NZ" dirty="0"/>
              <a:t> </a:t>
            </a:r>
            <a:r>
              <a:rPr lang="mi-NZ" dirty="0" err="1"/>
              <a:t>have</a:t>
            </a:r>
            <a:r>
              <a:rPr lang="mi-NZ" dirty="0"/>
              <a:t> a </a:t>
            </a:r>
            <a:r>
              <a:rPr lang="mi-NZ" dirty="0" err="1"/>
              <a:t>blueprint</a:t>
            </a:r>
            <a:r>
              <a:rPr lang="mi-NZ" dirty="0"/>
              <a:t> – </a:t>
            </a:r>
            <a:r>
              <a:rPr lang="mi-NZ" dirty="0" err="1"/>
              <a:t>there</a:t>
            </a:r>
            <a:r>
              <a:rPr lang="mi-NZ" dirty="0"/>
              <a:t> are </a:t>
            </a:r>
            <a:r>
              <a:rPr lang="mi-NZ" dirty="0" err="1"/>
              <a:t>many</a:t>
            </a:r>
            <a:r>
              <a:rPr lang="mi-NZ" dirty="0"/>
              <a:t> </a:t>
            </a:r>
            <a:r>
              <a:rPr lang="mi-NZ" dirty="0" err="1"/>
              <a:t>other</a:t>
            </a:r>
            <a:r>
              <a:rPr lang="mi-NZ" dirty="0"/>
              <a:t> </a:t>
            </a:r>
            <a:r>
              <a:rPr lang="mi-NZ" dirty="0" err="1"/>
              <a:t>options</a:t>
            </a:r>
            <a:r>
              <a:rPr lang="mi-NZ" dirty="0"/>
              <a:t>?</a:t>
            </a:r>
          </a:p>
          <a:p>
            <a:endParaRPr lang="mi-NZ" dirty="0"/>
          </a:p>
          <a:p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blueprint</a:t>
            </a:r>
            <a:r>
              <a:rPr lang="mi-NZ" dirty="0"/>
              <a:t> </a:t>
            </a:r>
            <a:r>
              <a:rPr lang="mi-NZ" dirty="0" err="1"/>
              <a:t>is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bridge</a:t>
            </a:r>
            <a:r>
              <a:rPr lang="mi-NZ" dirty="0"/>
              <a:t> </a:t>
            </a:r>
            <a:r>
              <a:rPr lang="mi-NZ" dirty="0" err="1"/>
              <a:t>between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strategic</a:t>
            </a:r>
            <a:r>
              <a:rPr lang="mi-NZ" dirty="0"/>
              <a:t> </a:t>
            </a:r>
            <a:r>
              <a:rPr lang="mi-NZ" dirty="0" err="1"/>
              <a:t>co-design</a:t>
            </a:r>
            <a:r>
              <a:rPr lang="mi-NZ" dirty="0"/>
              <a:t> one </a:t>
            </a:r>
            <a:r>
              <a:rPr lang="mi-NZ" dirty="0" err="1"/>
              <a:t>water</a:t>
            </a:r>
            <a:r>
              <a:rPr lang="mi-NZ" dirty="0"/>
              <a:t> </a:t>
            </a:r>
            <a:r>
              <a:rPr lang="mi-NZ" dirty="0" err="1"/>
              <a:t>approach</a:t>
            </a:r>
            <a:r>
              <a:rPr lang="mi-NZ" dirty="0"/>
              <a:t> and </a:t>
            </a:r>
            <a:r>
              <a:rPr lang="mi-NZ" dirty="0" err="1"/>
              <a:t>detailed</a:t>
            </a:r>
            <a:r>
              <a:rPr lang="mi-NZ" dirty="0"/>
              <a:t> </a:t>
            </a:r>
            <a:r>
              <a:rPr lang="mi-NZ" dirty="0" err="1"/>
              <a:t>critical</a:t>
            </a:r>
            <a:r>
              <a:rPr lang="mi-NZ" dirty="0"/>
              <a:t> </a:t>
            </a:r>
            <a:r>
              <a:rPr lang="mi-NZ" dirty="0" err="1"/>
              <a:t>path</a:t>
            </a:r>
            <a:r>
              <a:rPr lang="mi-NZ" dirty="0"/>
              <a:t> </a:t>
            </a:r>
            <a:r>
              <a:rPr lang="mi-NZ" dirty="0" err="1"/>
              <a:t>programmes</a:t>
            </a:r>
            <a:r>
              <a:rPr lang="mi-NZ" dirty="0"/>
              <a:t> and </a:t>
            </a:r>
            <a:r>
              <a:rPr lang="mi-NZ" dirty="0" err="1"/>
              <a:t>projects</a:t>
            </a:r>
            <a:r>
              <a:rPr lang="mi-NZ" dirty="0"/>
              <a:t>.  </a:t>
            </a:r>
            <a:r>
              <a:rPr lang="mi-NZ" dirty="0" err="1"/>
              <a:t>It</a:t>
            </a:r>
            <a:r>
              <a:rPr lang="mi-NZ" dirty="0"/>
              <a:t> </a:t>
            </a:r>
            <a:r>
              <a:rPr lang="mi-NZ" dirty="0" err="1"/>
              <a:t>highlights</a:t>
            </a:r>
            <a:r>
              <a:rPr lang="mi-NZ" dirty="0"/>
              <a:t> </a:t>
            </a:r>
            <a:r>
              <a:rPr lang="mi-NZ" dirty="0" err="1"/>
              <a:t>district</a:t>
            </a:r>
            <a:r>
              <a:rPr lang="mi-NZ" dirty="0"/>
              <a:t> </a:t>
            </a:r>
            <a:r>
              <a:rPr lang="mi-NZ" dirty="0" err="1"/>
              <a:t>wide</a:t>
            </a:r>
            <a:r>
              <a:rPr lang="mi-NZ" dirty="0"/>
              <a:t> and </a:t>
            </a:r>
            <a:r>
              <a:rPr lang="mi-NZ" dirty="0" err="1"/>
              <a:t>geographic</a:t>
            </a:r>
            <a:r>
              <a:rPr lang="mi-NZ" dirty="0"/>
              <a:t> </a:t>
            </a:r>
            <a:r>
              <a:rPr lang="mi-NZ" dirty="0" err="1"/>
              <a:t>challenges</a:t>
            </a:r>
            <a:r>
              <a:rPr lang="mi-NZ" dirty="0"/>
              <a:t> and </a:t>
            </a:r>
            <a:r>
              <a:rPr lang="mi-NZ" dirty="0" err="1"/>
              <a:t>directs</a:t>
            </a:r>
            <a:r>
              <a:rPr lang="mi-NZ" dirty="0"/>
              <a:t> </a:t>
            </a:r>
            <a:r>
              <a:rPr lang="mi-NZ" dirty="0" err="1"/>
              <a:t>investment</a:t>
            </a:r>
            <a:r>
              <a:rPr lang="mi-NZ" dirty="0"/>
              <a:t>  - where </a:t>
            </a:r>
            <a:r>
              <a:rPr lang="mi-NZ" dirty="0" err="1"/>
              <a:t>scheme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 </a:t>
            </a:r>
            <a:r>
              <a:rPr lang="mi-NZ" dirty="0" err="1"/>
              <a:t>scheme</a:t>
            </a:r>
            <a:r>
              <a:rPr lang="mi-NZ" dirty="0"/>
              <a:t> </a:t>
            </a:r>
            <a:r>
              <a:rPr lang="mi-NZ" dirty="0" err="1"/>
              <a:t>water</a:t>
            </a:r>
            <a:r>
              <a:rPr lang="mi-NZ" dirty="0"/>
              <a:t> </a:t>
            </a:r>
            <a:r>
              <a:rPr lang="mi-NZ" dirty="0" err="1"/>
              <a:t>satefy</a:t>
            </a:r>
            <a:r>
              <a:rPr lang="mi-NZ" dirty="0"/>
              <a:t> </a:t>
            </a:r>
            <a:r>
              <a:rPr lang="mi-NZ" dirty="0" err="1"/>
              <a:t>plans</a:t>
            </a:r>
            <a:r>
              <a:rPr lang="mi-NZ" dirty="0"/>
              <a:t> </a:t>
            </a:r>
            <a:r>
              <a:rPr lang="mi-NZ" dirty="0" err="1"/>
              <a:t>miss</a:t>
            </a:r>
            <a:r>
              <a:rPr lang="mi-NZ" dirty="0"/>
              <a:t> </a:t>
            </a:r>
            <a:r>
              <a:rPr lang="mi-NZ" dirty="0" err="1"/>
              <a:t>this</a:t>
            </a:r>
            <a:r>
              <a:rPr lang="mi-NZ" dirty="0"/>
              <a:t> </a:t>
            </a:r>
            <a:r>
              <a:rPr lang="mi-NZ" dirty="0" err="1"/>
              <a:t>tactical</a:t>
            </a:r>
            <a:r>
              <a:rPr lang="mi-NZ" dirty="0"/>
              <a:t> </a:t>
            </a:r>
            <a:r>
              <a:rPr lang="mi-NZ" dirty="0" err="1"/>
              <a:t>level</a:t>
            </a:r>
            <a:r>
              <a:rPr lang="mi-NZ" dirty="0"/>
              <a:t> </a:t>
            </a:r>
            <a:r>
              <a:rPr lang="mi-NZ" dirty="0" err="1"/>
              <a:t>thinking</a:t>
            </a:r>
            <a:r>
              <a:rPr lang="mi-NZ" dirty="0"/>
              <a:t>.</a:t>
            </a:r>
          </a:p>
          <a:p>
            <a:endParaRPr lang="mi-NZ" dirty="0"/>
          </a:p>
          <a:p>
            <a:r>
              <a:rPr lang="mi-NZ" dirty="0" err="1"/>
              <a:t>Its</a:t>
            </a:r>
            <a:r>
              <a:rPr lang="mi-NZ" dirty="0"/>
              <a:t> a </a:t>
            </a:r>
            <a:r>
              <a:rPr lang="mi-NZ" dirty="0" err="1"/>
              <a:t>live</a:t>
            </a:r>
            <a:r>
              <a:rPr lang="mi-NZ" dirty="0"/>
              <a:t> </a:t>
            </a:r>
            <a:r>
              <a:rPr lang="mi-NZ" dirty="0" err="1"/>
              <a:t>document</a:t>
            </a:r>
            <a:r>
              <a:rPr lang="mi-NZ" dirty="0"/>
              <a:t> – </a:t>
            </a:r>
            <a:r>
              <a:rPr lang="mi-NZ" dirty="0" err="1"/>
              <a:t>accessing</a:t>
            </a:r>
            <a:r>
              <a:rPr lang="mi-NZ" dirty="0"/>
              <a:t> </a:t>
            </a:r>
            <a:r>
              <a:rPr lang="mi-NZ" dirty="0" err="1"/>
              <a:t>information</a:t>
            </a:r>
            <a:r>
              <a:rPr lang="mi-NZ" dirty="0"/>
              <a:t> and </a:t>
            </a:r>
            <a:r>
              <a:rPr lang="mi-NZ" dirty="0" err="1"/>
              <a:t>ammending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approach</a:t>
            </a:r>
            <a:r>
              <a:rPr lang="mi-NZ" dirty="0"/>
              <a:t> where </a:t>
            </a:r>
            <a:r>
              <a:rPr lang="mi-NZ" dirty="0" err="1"/>
              <a:t>necessary</a:t>
            </a:r>
            <a:endParaRPr lang="mi-NZ" dirty="0"/>
          </a:p>
          <a:p>
            <a:endParaRPr lang="mi-NZ" dirty="0"/>
          </a:p>
          <a:p>
            <a:endParaRPr lang="mi-NZ" dirty="0"/>
          </a:p>
          <a:p>
            <a:r>
              <a:rPr lang="mi-NZ" b="1" dirty="0"/>
              <a:t>HAND OVER to Hugh</a:t>
            </a:r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631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Hugh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1 </a:t>
            </a:r>
            <a:r>
              <a:rPr lang="mi-NZ" dirty="0" err="1"/>
              <a:t>minute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  <a:r>
              <a:rPr lang="mi-NZ" dirty="0" err="1"/>
              <a:t>nil</a:t>
            </a:r>
            <a:r>
              <a:rPr lang="mi-NZ" dirty="0"/>
              <a:t> </a:t>
            </a:r>
          </a:p>
          <a:p>
            <a:endParaRPr lang="mi-NZ" dirty="0"/>
          </a:p>
          <a:p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Tēnā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koutou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katoa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mi-NZ" dirty="0"/>
          </a:p>
          <a:p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 mihi ana ki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ngā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mana whenua </a:t>
            </a:r>
          </a:p>
          <a:p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 Hugh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tōku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ingoa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Nō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Motukarara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ahau </a:t>
            </a:r>
          </a:p>
          <a:p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Nō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reira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tēnā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koutou,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tēnā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koutou </a:t>
            </a:r>
            <a:r>
              <a:rPr lang="en-NZ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katoa</a:t>
            </a:r>
            <a:r>
              <a:rPr lang="en-NZ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r>
              <a:rPr lang="mi-NZ" dirty="0"/>
              <a:t>Murray </a:t>
            </a:r>
            <a:r>
              <a:rPr lang="mi-NZ" dirty="0" err="1"/>
              <a:t>has</a:t>
            </a:r>
            <a:r>
              <a:rPr lang="mi-NZ" dirty="0"/>
              <a:t> </a:t>
            </a:r>
            <a:r>
              <a:rPr lang="mi-NZ" dirty="0" err="1"/>
              <a:t>outlined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position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blueprint</a:t>
            </a:r>
            <a:r>
              <a:rPr lang="mi-NZ" dirty="0"/>
              <a:t>.  I </a:t>
            </a:r>
            <a:r>
              <a:rPr lang="mi-NZ" dirty="0" err="1"/>
              <a:t>will</a:t>
            </a:r>
            <a:r>
              <a:rPr lang="mi-NZ" dirty="0"/>
              <a:t> </a:t>
            </a:r>
            <a:r>
              <a:rPr lang="mi-NZ" dirty="0" err="1"/>
              <a:t>expand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core</a:t>
            </a:r>
            <a:r>
              <a:rPr lang="mi-NZ" dirty="0"/>
              <a:t> </a:t>
            </a:r>
            <a:r>
              <a:rPr lang="mi-NZ" dirty="0" err="1"/>
              <a:t>elements</a:t>
            </a:r>
            <a:r>
              <a:rPr lang="mi-NZ" dirty="0"/>
              <a:t> </a:t>
            </a:r>
            <a:r>
              <a:rPr lang="mi-NZ" dirty="0" err="1"/>
              <a:t>which</a:t>
            </a:r>
            <a:r>
              <a:rPr lang="mi-NZ" dirty="0"/>
              <a:t> </a:t>
            </a:r>
            <a:r>
              <a:rPr lang="mi-NZ" dirty="0" err="1"/>
              <a:t>is</a:t>
            </a:r>
            <a:r>
              <a:rPr lang="mi-NZ" dirty="0"/>
              <a:t> </a:t>
            </a:r>
            <a:r>
              <a:rPr lang="mi-NZ" dirty="0" err="1"/>
              <a:t>is</a:t>
            </a:r>
            <a:r>
              <a:rPr lang="mi-NZ" dirty="0"/>
              <a:t> </a:t>
            </a:r>
            <a:r>
              <a:rPr lang="mi-NZ" dirty="0" err="1"/>
              <a:t>built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.</a:t>
            </a:r>
          </a:p>
          <a:p>
            <a:endParaRPr lang="mi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sz="1200" dirty="0" err="1"/>
              <a:t>Disclaimer</a:t>
            </a:r>
            <a:r>
              <a:rPr lang="mi-NZ" sz="1200" dirty="0"/>
              <a:t> -  </a:t>
            </a:r>
            <a:r>
              <a:rPr lang="mi-NZ" sz="1200" dirty="0" err="1"/>
              <a:t>We</a:t>
            </a:r>
            <a:r>
              <a:rPr lang="mi-NZ" sz="1200" dirty="0"/>
              <a:t> </a:t>
            </a:r>
            <a:r>
              <a:rPr lang="mi-NZ" sz="1200" dirty="0" err="1"/>
              <a:t>do</a:t>
            </a:r>
            <a:r>
              <a:rPr lang="mi-NZ" sz="1200" dirty="0"/>
              <a:t> </a:t>
            </a:r>
            <a:r>
              <a:rPr lang="mi-NZ" sz="1200" dirty="0" err="1"/>
              <a:t>not</a:t>
            </a:r>
            <a:r>
              <a:rPr lang="mi-NZ" sz="1200" dirty="0"/>
              <a:t> </a:t>
            </a:r>
            <a:r>
              <a:rPr lang="mi-NZ" sz="1200" dirty="0" err="1"/>
              <a:t>speak</a:t>
            </a:r>
            <a:r>
              <a:rPr lang="mi-NZ" sz="1200" dirty="0"/>
              <a:t> for runanga, </a:t>
            </a:r>
            <a:r>
              <a:rPr lang="mi-NZ" sz="1200" dirty="0" err="1"/>
              <a:t>via</a:t>
            </a:r>
            <a:r>
              <a:rPr lang="mi-NZ" sz="1200" dirty="0"/>
              <a:t> </a:t>
            </a:r>
            <a:r>
              <a:rPr lang="mi-NZ" sz="1200" dirty="0" err="1"/>
              <a:t>co-design</a:t>
            </a:r>
            <a:r>
              <a:rPr lang="mi-NZ" sz="1200" dirty="0"/>
              <a:t> </a:t>
            </a:r>
            <a:r>
              <a:rPr lang="mi-NZ" sz="1200" dirty="0" err="1"/>
              <a:t>they</a:t>
            </a:r>
            <a:r>
              <a:rPr lang="mi-NZ" sz="1200" dirty="0"/>
              <a:t> </a:t>
            </a:r>
            <a:r>
              <a:rPr lang="mi-NZ" sz="1200" dirty="0" err="1"/>
              <a:t>will</a:t>
            </a:r>
            <a:r>
              <a:rPr lang="mi-NZ" sz="1200" dirty="0"/>
              <a:t> </a:t>
            </a:r>
            <a:r>
              <a:rPr lang="mi-NZ" sz="1200" dirty="0" err="1"/>
              <a:t>provide</a:t>
            </a:r>
            <a:r>
              <a:rPr lang="mi-NZ" sz="1200" dirty="0"/>
              <a:t> </a:t>
            </a:r>
            <a:r>
              <a:rPr lang="mi-NZ" sz="1200" dirty="0" err="1"/>
              <a:t>their</a:t>
            </a:r>
            <a:r>
              <a:rPr lang="mi-NZ" sz="1200" dirty="0"/>
              <a:t> </a:t>
            </a:r>
            <a:r>
              <a:rPr lang="mi-NZ" sz="1200" dirty="0" err="1"/>
              <a:t>voice</a:t>
            </a:r>
            <a:r>
              <a:rPr lang="mi-NZ" sz="1200" dirty="0"/>
              <a:t>.  </a:t>
            </a:r>
            <a:r>
              <a:rPr lang="mi-NZ" sz="1200" dirty="0" err="1"/>
              <a:t>Over</a:t>
            </a:r>
            <a:r>
              <a:rPr lang="mi-NZ" sz="1200" dirty="0"/>
              <a:t> </a:t>
            </a:r>
            <a:r>
              <a:rPr lang="mi-NZ" sz="1200" dirty="0" err="1"/>
              <a:t>time</a:t>
            </a:r>
            <a:r>
              <a:rPr lang="mi-NZ" sz="1200" dirty="0"/>
              <a:t> </a:t>
            </a:r>
            <a:r>
              <a:rPr lang="mi-NZ" sz="1200" dirty="0" err="1"/>
              <a:t>local</a:t>
            </a:r>
            <a:r>
              <a:rPr lang="mi-NZ" sz="1200" dirty="0"/>
              <a:t> </a:t>
            </a:r>
            <a:r>
              <a:rPr lang="mi-NZ" sz="1200" dirty="0" err="1"/>
              <a:t>application</a:t>
            </a:r>
            <a:r>
              <a:rPr lang="mi-NZ" sz="1200" dirty="0"/>
              <a:t> </a:t>
            </a:r>
            <a:r>
              <a:rPr lang="mi-NZ" sz="1200" dirty="0" err="1"/>
              <a:t>of</a:t>
            </a:r>
            <a:r>
              <a:rPr lang="mi-NZ" sz="1200" dirty="0"/>
              <a:t> </a:t>
            </a:r>
            <a:r>
              <a:rPr lang="mi-NZ" sz="1200" dirty="0" err="1"/>
              <a:t>TMoTW</a:t>
            </a:r>
            <a:r>
              <a:rPr lang="mi-NZ" sz="1200" dirty="0"/>
              <a:t> </a:t>
            </a:r>
            <a:r>
              <a:rPr lang="mi-NZ" sz="1200" dirty="0" err="1"/>
              <a:t>will</a:t>
            </a:r>
            <a:r>
              <a:rPr lang="mi-NZ" sz="1200" dirty="0"/>
              <a:t> </a:t>
            </a:r>
            <a:r>
              <a:rPr lang="mi-NZ" sz="1200" dirty="0" err="1"/>
              <a:t>become</a:t>
            </a:r>
            <a:r>
              <a:rPr lang="mi-NZ" sz="1200" dirty="0"/>
              <a:t> </a:t>
            </a:r>
            <a:r>
              <a:rPr lang="mi-NZ" sz="1200" dirty="0" err="1"/>
              <a:t>clearer</a:t>
            </a:r>
            <a:r>
              <a:rPr lang="mi-NZ" sz="1200" dirty="0"/>
              <a:t>.</a:t>
            </a:r>
          </a:p>
          <a:p>
            <a:endParaRPr lang="mi-NZ" dirty="0"/>
          </a:p>
          <a:p>
            <a:r>
              <a:rPr lang="mi-NZ" dirty="0" err="1"/>
              <a:t>The</a:t>
            </a:r>
            <a:r>
              <a:rPr lang="mi-NZ" dirty="0"/>
              <a:t> Wai-Inu </a:t>
            </a:r>
            <a:r>
              <a:rPr lang="mi-NZ" dirty="0" err="1"/>
              <a:t>blueprint</a:t>
            </a:r>
            <a:r>
              <a:rPr lang="mi-NZ" dirty="0"/>
              <a:t> </a:t>
            </a:r>
            <a:r>
              <a:rPr lang="mi-NZ" dirty="0" err="1"/>
              <a:t>has</a:t>
            </a:r>
            <a:r>
              <a:rPr lang="mi-NZ" dirty="0"/>
              <a:t> </a:t>
            </a:r>
            <a:r>
              <a:rPr lang="mi-NZ" dirty="0" err="1"/>
              <a:t>its</a:t>
            </a:r>
            <a:r>
              <a:rPr lang="mi-NZ" dirty="0"/>
              <a:t> </a:t>
            </a:r>
            <a:r>
              <a:rPr lang="mi-NZ" dirty="0" err="1"/>
              <a:t>basis</a:t>
            </a:r>
            <a:r>
              <a:rPr lang="mi-NZ" dirty="0"/>
              <a:t> in </a:t>
            </a:r>
            <a:r>
              <a:rPr lang="mi-NZ" dirty="0" err="1"/>
              <a:t>our</a:t>
            </a:r>
            <a:r>
              <a:rPr lang="mi-NZ" dirty="0"/>
              <a:t> </a:t>
            </a:r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interpretation</a:t>
            </a:r>
            <a:r>
              <a:rPr lang="mi-NZ" dirty="0"/>
              <a:t> and </a:t>
            </a:r>
            <a:r>
              <a:rPr lang="mi-NZ" dirty="0" err="1"/>
              <a:t>application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principles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6 </a:t>
            </a:r>
            <a:r>
              <a:rPr lang="mi-NZ" dirty="0" err="1"/>
              <a:t>principles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Te Mana o te Wai and </a:t>
            </a:r>
            <a:r>
              <a:rPr lang="mi-NZ" dirty="0" err="1"/>
              <a:t>the</a:t>
            </a:r>
            <a:r>
              <a:rPr lang="mi-NZ" dirty="0"/>
              <a:t> 6 </a:t>
            </a:r>
            <a:r>
              <a:rPr lang="mi-NZ" dirty="0" err="1"/>
              <a:t>fundamental</a:t>
            </a:r>
            <a:r>
              <a:rPr lang="mi-NZ" dirty="0"/>
              <a:t> </a:t>
            </a:r>
            <a:r>
              <a:rPr lang="mi-NZ" dirty="0" err="1"/>
              <a:t>principles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safe</a:t>
            </a:r>
            <a:r>
              <a:rPr lang="mi-NZ" dirty="0"/>
              <a:t> </a:t>
            </a:r>
            <a:r>
              <a:rPr lang="mi-NZ" dirty="0" err="1"/>
              <a:t>drinking</a:t>
            </a:r>
            <a:r>
              <a:rPr lang="mi-NZ" dirty="0"/>
              <a:t> </a:t>
            </a:r>
            <a:r>
              <a:rPr lang="mi-NZ" dirty="0" err="1"/>
              <a:t>water</a:t>
            </a:r>
            <a:r>
              <a:rPr lang="mi-NZ" dirty="0"/>
              <a:t>.</a:t>
            </a:r>
          </a:p>
          <a:p>
            <a:r>
              <a:rPr lang="mi-NZ" dirty="0"/>
              <a:t>To </a:t>
            </a:r>
            <a:r>
              <a:rPr lang="mi-NZ" dirty="0" err="1"/>
              <a:t>determine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framework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Blueprint</a:t>
            </a:r>
            <a:r>
              <a:rPr lang="mi-NZ" dirty="0"/>
              <a:t>, </a:t>
            </a:r>
            <a:r>
              <a:rPr lang="mi-NZ" dirty="0" err="1"/>
              <a:t>we</a:t>
            </a:r>
            <a:r>
              <a:rPr lang="mi-NZ" dirty="0"/>
              <a:t> </a:t>
            </a:r>
            <a:r>
              <a:rPr lang="mi-NZ" dirty="0" err="1"/>
              <a:t>looked</a:t>
            </a:r>
            <a:r>
              <a:rPr lang="mi-NZ" dirty="0"/>
              <a:t> </a:t>
            </a:r>
            <a:r>
              <a:rPr lang="mi-NZ" dirty="0" err="1"/>
              <a:t>closely</a:t>
            </a:r>
            <a:r>
              <a:rPr lang="mi-NZ" dirty="0"/>
              <a:t> </a:t>
            </a:r>
            <a:r>
              <a:rPr lang="mi-NZ" dirty="0" err="1"/>
              <a:t>at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connections</a:t>
            </a:r>
            <a:r>
              <a:rPr lang="mi-NZ" dirty="0"/>
              <a:t> </a:t>
            </a:r>
            <a:r>
              <a:rPr lang="mi-NZ" dirty="0" err="1"/>
              <a:t>between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6 </a:t>
            </a:r>
            <a:r>
              <a:rPr lang="mi-NZ" dirty="0" err="1"/>
              <a:t>principles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both</a:t>
            </a:r>
            <a:r>
              <a:rPr lang="mi-NZ" dirty="0"/>
              <a:t> </a:t>
            </a:r>
            <a:r>
              <a:rPr lang="mi-NZ" dirty="0" err="1"/>
              <a:t>TMoTW</a:t>
            </a:r>
            <a:r>
              <a:rPr lang="mi-NZ" dirty="0"/>
              <a:t> and FPSDW – and </a:t>
            </a:r>
            <a:r>
              <a:rPr lang="mi-NZ" dirty="0" err="1"/>
              <a:t>the</a:t>
            </a:r>
            <a:r>
              <a:rPr lang="mi-NZ" dirty="0"/>
              <a:t> MKT IMP </a:t>
            </a:r>
            <a:r>
              <a:rPr lang="mi-NZ" dirty="0" err="1"/>
              <a:t>statements</a:t>
            </a:r>
            <a:r>
              <a:rPr lang="mi-NZ" dirty="0"/>
              <a:t> </a:t>
            </a:r>
            <a:r>
              <a:rPr lang="mi-NZ" dirty="0" err="1"/>
              <a:t>regarding</a:t>
            </a:r>
            <a:r>
              <a:rPr lang="mi-NZ" dirty="0"/>
              <a:t> </a:t>
            </a:r>
            <a:r>
              <a:rPr lang="mi-NZ" dirty="0" err="1"/>
              <a:t>freshwater</a:t>
            </a:r>
            <a:r>
              <a:rPr lang="mi-NZ" dirty="0"/>
              <a:t> </a:t>
            </a:r>
            <a:r>
              <a:rPr lang="mi-NZ" dirty="0" err="1"/>
              <a:t>sources</a:t>
            </a:r>
            <a:r>
              <a:rPr lang="mi-NZ" dirty="0"/>
              <a:t>.</a:t>
            </a:r>
          </a:p>
          <a:p>
            <a:endParaRPr lang="mi-NZ" dirty="0"/>
          </a:p>
          <a:p>
            <a:r>
              <a:rPr lang="mi-NZ" dirty="0" err="1"/>
              <a:t>We</a:t>
            </a:r>
            <a:r>
              <a:rPr lang="mi-NZ" dirty="0"/>
              <a:t> </a:t>
            </a:r>
            <a:r>
              <a:rPr lang="mi-NZ" dirty="0" err="1"/>
              <a:t>mapped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common</a:t>
            </a:r>
            <a:r>
              <a:rPr lang="mi-NZ" dirty="0"/>
              <a:t> </a:t>
            </a:r>
            <a:r>
              <a:rPr lang="mi-NZ" dirty="0" err="1"/>
              <a:t>elements</a:t>
            </a:r>
            <a:r>
              <a:rPr lang="mi-NZ" dirty="0"/>
              <a:t> and </a:t>
            </a:r>
            <a:r>
              <a:rPr lang="mi-NZ" dirty="0" err="1"/>
              <a:t>differences</a:t>
            </a:r>
            <a:r>
              <a:rPr lang="mi-NZ" dirty="0"/>
              <a:t> </a:t>
            </a:r>
            <a:r>
              <a:rPr lang="mi-NZ" dirty="0" err="1"/>
              <a:t>between</a:t>
            </a:r>
            <a:r>
              <a:rPr lang="mi-NZ" dirty="0"/>
              <a:t> </a:t>
            </a:r>
            <a:r>
              <a:rPr lang="mi-NZ" dirty="0" err="1"/>
              <a:t>these</a:t>
            </a:r>
            <a:r>
              <a:rPr lang="mi-NZ" dirty="0"/>
              <a:t>. </a:t>
            </a:r>
          </a:p>
          <a:p>
            <a:endParaRPr lang="mi-NZ" dirty="0"/>
          </a:p>
          <a:p>
            <a:r>
              <a:rPr lang="mi-NZ" dirty="0" err="1"/>
              <a:t>Across</a:t>
            </a:r>
            <a:r>
              <a:rPr lang="mi-NZ" dirty="0"/>
              <a:t> </a:t>
            </a:r>
            <a:r>
              <a:rPr lang="mi-NZ" dirty="0" err="1"/>
              <a:t>all</a:t>
            </a:r>
            <a:r>
              <a:rPr lang="mi-NZ" dirty="0"/>
              <a:t> </a:t>
            </a:r>
            <a:r>
              <a:rPr lang="mi-NZ" dirty="0" err="1"/>
              <a:t>three</a:t>
            </a:r>
            <a:r>
              <a:rPr lang="mi-NZ" dirty="0"/>
              <a:t> </a:t>
            </a:r>
            <a:r>
              <a:rPr lang="mi-NZ" dirty="0" err="1"/>
              <a:t>references</a:t>
            </a:r>
            <a:r>
              <a:rPr lang="mi-NZ" dirty="0"/>
              <a:t> </a:t>
            </a:r>
            <a:r>
              <a:rPr lang="mi-NZ" dirty="0" err="1"/>
              <a:t>there</a:t>
            </a:r>
            <a:r>
              <a:rPr lang="mi-NZ" dirty="0"/>
              <a:t> </a:t>
            </a:r>
            <a:r>
              <a:rPr lang="mi-NZ" dirty="0" err="1"/>
              <a:t>was</a:t>
            </a:r>
            <a:r>
              <a:rPr lang="mi-NZ" dirty="0"/>
              <a:t> a </a:t>
            </a:r>
            <a:r>
              <a:rPr lang="mi-NZ" dirty="0" err="1"/>
              <a:t>clear</a:t>
            </a:r>
            <a:r>
              <a:rPr lang="mi-NZ" dirty="0"/>
              <a:t> </a:t>
            </a:r>
            <a:r>
              <a:rPr lang="mi-NZ" dirty="0" err="1"/>
              <a:t>overlap</a:t>
            </a:r>
            <a:r>
              <a:rPr lang="mi-NZ" dirty="0"/>
              <a:t> and </a:t>
            </a:r>
            <a:r>
              <a:rPr lang="mi-NZ" dirty="0" err="1"/>
              <a:t>focus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health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people</a:t>
            </a:r>
            <a:r>
              <a:rPr lang="mi-NZ" dirty="0"/>
              <a:t>, </a:t>
            </a:r>
            <a:r>
              <a:rPr lang="mi-NZ" dirty="0" err="1"/>
              <a:t>through</a:t>
            </a:r>
            <a:r>
              <a:rPr lang="mi-NZ" dirty="0"/>
              <a:t> </a:t>
            </a:r>
            <a:r>
              <a:rPr lang="mi-NZ" dirty="0" err="1"/>
              <a:t>protection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awa, </a:t>
            </a:r>
            <a:r>
              <a:rPr lang="mi-NZ" dirty="0" err="1"/>
              <a:t>springs</a:t>
            </a:r>
            <a:r>
              <a:rPr lang="mi-NZ" dirty="0"/>
              <a:t> and Te Waihora.  </a:t>
            </a:r>
          </a:p>
          <a:p>
            <a:endParaRPr lang="mi-NZ" dirty="0"/>
          </a:p>
          <a:p>
            <a:r>
              <a:rPr lang="mi-NZ" dirty="0" err="1"/>
              <a:t>We</a:t>
            </a:r>
            <a:r>
              <a:rPr lang="mi-NZ" dirty="0"/>
              <a:t> </a:t>
            </a:r>
            <a:r>
              <a:rPr lang="mi-NZ" dirty="0" err="1"/>
              <a:t>used</a:t>
            </a:r>
            <a:r>
              <a:rPr lang="mi-NZ" dirty="0"/>
              <a:t> </a:t>
            </a:r>
            <a:r>
              <a:rPr lang="mi-NZ" dirty="0" err="1"/>
              <a:t>this</a:t>
            </a:r>
            <a:r>
              <a:rPr lang="mi-NZ" dirty="0"/>
              <a:t> to </a:t>
            </a:r>
            <a:r>
              <a:rPr lang="mi-NZ" dirty="0" err="1"/>
              <a:t>determine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Blueprint</a:t>
            </a:r>
            <a:r>
              <a:rPr lang="mi-NZ" dirty="0"/>
              <a:t> </a:t>
            </a:r>
            <a:r>
              <a:rPr lang="mi-NZ" dirty="0" err="1"/>
              <a:t>framework</a:t>
            </a:r>
            <a:r>
              <a:rPr lang="mi-NZ" dirty="0"/>
              <a:t> – </a:t>
            </a:r>
            <a:r>
              <a:rPr lang="mi-NZ" dirty="0" err="1"/>
              <a:t>areas</a:t>
            </a:r>
            <a:r>
              <a:rPr lang="mi-NZ" dirty="0"/>
              <a:t> and </a:t>
            </a:r>
            <a:r>
              <a:rPr lang="mi-NZ" dirty="0" err="1"/>
              <a:t>elements</a:t>
            </a:r>
            <a:r>
              <a:rPr lang="mi-NZ" dirty="0"/>
              <a:t> where </a:t>
            </a:r>
            <a:r>
              <a:rPr lang="mi-NZ" dirty="0" err="1"/>
              <a:t>critical</a:t>
            </a:r>
            <a:r>
              <a:rPr lang="mi-NZ" dirty="0"/>
              <a:t> </a:t>
            </a:r>
            <a:r>
              <a:rPr lang="mi-NZ" dirty="0" err="1"/>
              <a:t>information</a:t>
            </a:r>
            <a:r>
              <a:rPr lang="mi-NZ" dirty="0"/>
              <a:t> </a:t>
            </a:r>
            <a:r>
              <a:rPr lang="mi-NZ" dirty="0" err="1"/>
              <a:t>was</a:t>
            </a:r>
            <a:r>
              <a:rPr lang="mi-NZ" dirty="0"/>
              <a:t> </a:t>
            </a:r>
            <a:r>
              <a:rPr lang="mi-NZ" dirty="0" err="1"/>
              <a:t>required</a:t>
            </a:r>
            <a:r>
              <a:rPr lang="mi-NZ" dirty="0"/>
              <a:t> to “</a:t>
            </a:r>
            <a:r>
              <a:rPr lang="mi-NZ" dirty="0" err="1"/>
              <a:t>shine</a:t>
            </a:r>
            <a:r>
              <a:rPr lang="mi-NZ" dirty="0"/>
              <a:t> a </a:t>
            </a:r>
            <a:r>
              <a:rPr lang="mi-NZ" dirty="0" err="1"/>
              <a:t>light</a:t>
            </a:r>
            <a:r>
              <a:rPr lang="mi-NZ" dirty="0"/>
              <a:t>” </a:t>
            </a:r>
            <a:r>
              <a:rPr lang="mi-NZ" dirty="0" err="1"/>
              <a:t>on</a:t>
            </a:r>
            <a:r>
              <a:rPr lang="mi-NZ" dirty="0"/>
              <a:t> </a:t>
            </a:r>
            <a:r>
              <a:rPr lang="mi-NZ" dirty="0" err="1"/>
              <a:t>current</a:t>
            </a:r>
            <a:r>
              <a:rPr lang="mi-NZ" dirty="0"/>
              <a:t> and </a:t>
            </a:r>
            <a:r>
              <a:rPr lang="mi-NZ" dirty="0" err="1"/>
              <a:t>predicted</a:t>
            </a:r>
            <a:r>
              <a:rPr lang="mi-NZ" dirty="0"/>
              <a:t> </a:t>
            </a:r>
            <a:r>
              <a:rPr lang="mi-NZ" dirty="0" err="1"/>
              <a:t>trends</a:t>
            </a:r>
            <a:r>
              <a:rPr lang="mi-NZ" dirty="0"/>
              <a:t>.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2565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Hugh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1minute</a:t>
            </a:r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  <a:r>
              <a:rPr lang="mi-NZ" dirty="0" err="1"/>
              <a:t>nil</a:t>
            </a:r>
            <a:r>
              <a:rPr lang="mi-NZ" dirty="0"/>
              <a:t> </a:t>
            </a:r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areas</a:t>
            </a:r>
            <a:r>
              <a:rPr lang="mi-NZ" dirty="0"/>
              <a:t> and </a:t>
            </a:r>
            <a:r>
              <a:rPr lang="mi-NZ" dirty="0" err="1"/>
              <a:t>elements</a:t>
            </a:r>
            <a:r>
              <a:rPr lang="mi-NZ" dirty="0"/>
              <a:t> </a:t>
            </a:r>
            <a:r>
              <a:rPr lang="mi-NZ" dirty="0" err="1"/>
              <a:t>chosen</a:t>
            </a:r>
            <a:r>
              <a:rPr lang="mi-NZ" dirty="0"/>
              <a:t>, </a:t>
            </a:r>
            <a:r>
              <a:rPr lang="mi-NZ" dirty="0" err="1"/>
              <a:t>consider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convergence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sz="2800" dirty="0" err="1"/>
              <a:t>western</a:t>
            </a:r>
            <a:r>
              <a:rPr lang="mi-NZ" sz="2800" dirty="0"/>
              <a:t> </a:t>
            </a:r>
            <a:r>
              <a:rPr lang="mi-NZ" sz="2800" dirty="0" err="1"/>
              <a:t>science</a:t>
            </a:r>
            <a:r>
              <a:rPr lang="mi-NZ" sz="2800" dirty="0"/>
              <a:t> and mātauranga māori </a:t>
            </a:r>
            <a:r>
              <a:rPr lang="mi-NZ" sz="2800" dirty="0" err="1"/>
              <a:t>statements</a:t>
            </a:r>
            <a:r>
              <a:rPr lang="mi-NZ" sz="2800" dirty="0"/>
              <a:t>.</a:t>
            </a:r>
          </a:p>
          <a:p>
            <a:endParaRPr lang="mi-NZ" sz="2800" dirty="0"/>
          </a:p>
          <a:p>
            <a:r>
              <a:rPr lang="mi-NZ" sz="2800" dirty="0" err="1"/>
              <a:t>So</a:t>
            </a:r>
            <a:r>
              <a:rPr lang="mi-NZ" sz="2800" dirty="0"/>
              <a:t> </a:t>
            </a:r>
            <a:r>
              <a:rPr lang="mi-NZ" sz="2800" dirty="0" err="1"/>
              <a:t>lets</a:t>
            </a:r>
            <a:r>
              <a:rPr lang="mi-NZ" sz="2800" dirty="0"/>
              <a:t> </a:t>
            </a:r>
            <a:r>
              <a:rPr lang="mi-NZ" sz="2800" dirty="0" err="1"/>
              <a:t>look</a:t>
            </a:r>
            <a:r>
              <a:rPr lang="mi-NZ" sz="2800" dirty="0"/>
              <a:t> </a:t>
            </a:r>
            <a:r>
              <a:rPr lang="mi-NZ" sz="2800" dirty="0" err="1"/>
              <a:t>at</a:t>
            </a:r>
            <a:r>
              <a:rPr lang="mi-NZ" sz="2800" dirty="0"/>
              <a:t> </a:t>
            </a:r>
            <a:r>
              <a:rPr lang="mi-NZ" sz="2800" dirty="0" err="1"/>
              <a:t>examples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analysed</a:t>
            </a:r>
            <a:r>
              <a:rPr lang="mi-NZ" sz="2800" dirty="0"/>
              <a:t> </a:t>
            </a:r>
            <a:r>
              <a:rPr lang="mi-NZ" sz="2800" dirty="0" err="1"/>
              <a:t>data</a:t>
            </a:r>
            <a:r>
              <a:rPr lang="mi-NZ" sz="2800" dirty="0"/>
              <a:t> and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associated</a:t>
            </a:r>
            <a:r>
              <a:rPr lang="mi-NZ" sz="2800" dirty="0"/>
              <a:t> </a:t>
            </a:r>
            <a:r>
              <a:rPr lang="mi-NZ" sz="2800" dirty="0" err="1"/>
              <a:t>risk</a:t>
            </a:r>
            <a:r>
              <a:rPr lang="mi-NZ" sz="2800" dirty="0"/>
              <a:t> and </a:t>
            </a:r>
            <a:r>
              <a:rPr lang="mi-NZ" sz="2800" dirty="0" err="1"/>
              <a:t>responses.x</a:t>
            </a:r>
            <a:endParaRPr lang="mi-NZ" sz="2800" dirty="0"/>
          </a:p>
          <a:p>
            <a:endParaRPr lang="mi-NZ" sz="2800" dirty="0"/>
          </a:p>
          <a:p>
            <a:r>
              <a:rPr lang="mi-NZ" sz="2800" b="1" dirty="0"/>
              <a:t>NEXT SLIDE</a:t>
            </a:r>
          </a:p>
          <a:p>
            <a:endParaRPr lang="mi-NZ" sz="280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9148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Hugh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2 </a:t>
            </a:r>
            <a:r>
              <a:rPr lang="mi-NZ" dirty="0" err="1"/>
              <a:t>minute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  <a:r>
              <a:rPr lang="mi-NZ" dirty="0" err="1"/>
              <a:t>nil</a:t>
            </a:r>
            <a:r>
              <a:rPr lang="mi-NZ" dirty="0"/>
              <a:t> </a:t>
            </a:r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had</a:t>
            </a:r>
            <a:r>
              <a:rPr lang="mi-NZ" sz="2800" dirty="0"/>
              <a:t> </a:t>
            </a:r>
            <a:r>
              <a:rPr lang="mi-NZ" sz="2800" dirty="0" err="1"/>
              <a:t>access</a:t>
            </a:r>
            <a:r>
              <a:rPr lang="mi-NZ" sz="2800" dirty="0"/>
              <a:t> to </a:t>
            </a:r>
            <a:r>
              <a:rPr lang="mi-NZ" sz="2800" dirty="0" err="1"/>
              <a:t>millions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data</a:t>
            </a:r>
            <a:r>
              <a:rPr lang="mi-NZ" sz="2800" dirty="0"/>
              <a:t> </a:t>
            </a:r>
            <a:r>
              <a:rPr lang="mi-NZ" sz="2800" dirty="0" err="1"/>
              <a:t>points</a:t>
            </a:r>
            <a:r>
              <a:rPr lang="mi-NZ" sz="2800" dirty="0"/>
              <a:t> </a:t>
            </a:r>
            <a:r>
              <a:rPr lang="mi-NZ" sz="2800" dirty="0" err="1"/>
              <a:t>covering</a:t>
            </a:r>
            <a:r>
              <a:rPr lang="mi-NZ" sz="2800" dirty="0"/>
              <a:t> </a:t>
            </a:r>
            <a:r>
              <a:rPr lang="mi-NZ" sz="2800" dirty="0" err="1"/>
              <a:t>all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water</a:t>
            </a:r>
            <a:r>
              <a:rPr lang="mi-NZ" sz="2800" dirty="0"/>
              <a:t> </a:t>
            </a:r>
            <a:r>
              <a:rPr lang="mi-NZ" sz="2800" dirty="0" err="1"/>
              <a:t>supplies</a:t>
            </a:r>
            <a:r>
              <a:rPr lang="mi-NZ" sz="2800" dirty="0"/>
              <a:t> </a:t>
            </a:r>
            <a:r>
              <a:rPr lang="mi-NZ" sz="2800" dirty="0" err="1"/>
              <a:t>over</a:t>
            </a:r>
            <a:r>
              <a:rPr lang="mi-NZ" sz="2800" dirty="0"/>
              <a:t> </a:t>
            </a:r>
            <a:r>
              <a:rPr lang="mi-NZ" sz="2800" dirty="0" err="1"/>
              <a:t>several</a:t>
            </a:r>
            <a:r>
              <a:rPr lang="mi-NZ" sz="2800" dirty="0"/>
              <a:t> </a:t>
            </a:r>
            <a:r>
              <a:rPr lang="mi-NZ" sz="2800" dirty="0" err="1"/>
              <a:t>decades</a:t>
            </a:r>
            <a:r>
              <a:rPr lang="mi-NZ" sz="2800" dirty="0"/>
              <a:t>.  </a:t>
            </a:r>
            <a:r>
              <a:rPr lang="mi-NZ" sz="2800" dirty="0" err="1"/>
              <a:t>This</a:t>
            </a:r>
            <a:r>
              <a:rPr lang="mi-NZ" sz="2800" dirty="0"/>
              <a:t> </a:t>
            </a:r>
            <a:r>
              <a:rPr lang="mi-NZ" sz="2800" dirty="0" err="1"/>
              <a:t>includes</a:t>
            </a:r>
            <a:r>
              <a:rPr lang="mi-NZ" sz="2800" dirty="0"/>
              <a:t> </a:t>
            </a:r>
            <a:r>
              <a:rPr lang="mi-NZ" sz="2800" dirty="0" err="1"/>
              <a:t>qualitative</a:t>
            </a:r>
            <a:r>
              <a:rPr lang="mi-NZ" sz="2800" dirty="0"/>
              <a:t> and </a:t>
            </a:r>
            <a:r>
              <a:rPr lang="mi-NZ" sz="2800" dirty="0" err="1"/>
              <a:t>numerical</a:t>
            </a:r>
            <a:r>
              <a:rPr lang="mi-NZ" sz="2800" dirty="0"/>
              <a:t> </a:t>
            </a:r>
            <a:r>
              <a:rPr lang="mi-NZ" sz="2800" dirty="0" err="1"/>
              <a:t>data</a:t>
            </a:r>
            <a:r>
              <a:rPr lang="mi-NZ" sz="2800" dirty="0"/>
              <a:t>.  </a:t>
            </a: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needed</a:t>
            </a:r>
            <a:r>
              <a:rPr lang="mi-NZ" sz="2800" dirty="0"/>
              <a:t> to </a:t>
            </a:r>
            <a:r>
              <a:rPr lang="mi-NZ" sz="2800" dirty="0" err="1"/>
              <a:t>use</a:t>
            </a:r>
            <a:r>
              <a:rPr lang="mi-NZ" sz="2800" dirty="0"/>
              <a:t> </a:t>
            </a:r>
            <a:r>
              <a:rPr lang="mi-NZ" sz="2800" dirty="0" err="1"/>
              <a:t>this</a:t>
            </a:r>
            <a:r>
              <a:rPr lang="mi-NZ" sz="2800" dirty="0"/>
              <a:t> </a:t>
            </a:r>
            <a:r>
              <a:rPr lang="mi-NZ" sz="2800" dirty="0" err="1"/>
              <a:t>wisely</a:t>
            </a:r>
            <a:r>
              <a:rPr lang="mi-NZ" sz="2800" dirty="0"/>
              <a:t> – </a:t>
            </a:r>
            <a:r>
              <a:rPr lang="mi-NZ" sz="2800" dirty="0" err="1"/>
              <a:t>taking</a:t>
            </a:r>
            <a:r>
              <a:rPr lang="mi-NZ" sz="2800" dirty="0"/>
              <a:t> a “</a:t>
            </a:r>
            <a:r>
              <a:rPr lang="mi-NZ" sz="2800" dirty="0" err="1"/>
              <a:t>simple</a:t>
            </a:r>
            <a:r>
              <a:rPr lang="mi-NZ" sz="2800" dirty="0"/>
              <a:t> </a:t>
            </a:r>
            <a:r>
              <a:rPr lang="mi-NZ" sz="2800" dirty="0" err="1"/>
              <a:t>but</a:t>
            </a:r>
            <a:r>
              <a:rPr lang="mi-NZ" sz="2800" dirty="0"/>
              <a:t> </a:t>
            </a:r>
            <a:r>
              <a:rPr lang="mi-NZ" sz="2800" dirty="0" err="1"/>
              <a:t>no</a:t>
            </a:r>
            <a:r>
              <a:rPr lang="mi-NZ" sz="2800" dirty="0"/>
              <a:t> </a:t>
            </a:r>
            <a:r>
              <a:rPr lang="mi-NZ" sz="2800" dirty="0" err="1"/>
              <a:t>simpler</a:t>
            </a:r>
            <a:r>
              <a:rPr lang="mi-NZ" sz="2800" dirty="0"/>
              <a:t>” </a:t>
            </a:r>
            <a:r>
              <a:rPr lang="mi-NZ" sz="2800" dirty="0" err="1"/>
              <a:t>approach</a:t>
            </a:r>
            <a:r>
              <a:rPr lang="mi-NZ" sz="2800" dirty="0"/>
              <a:t>.</a:t>
            </a:r>
          </a:p>
          <a:p>
            <a:endParaRPr lang="mi-NZ" sz="2800" dirty="0"/>
          </a:p>
          <a:p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looked</a:t>
            </a:r>
            <a:r>
              <a:rPr lang="mi-NZ" sz="2800" dirty="0"/>
              <a:t> </a:t>
            </a:r>
            <a:r>
              <a:rPr lang="mi-NZ" sz="2800" dirty="0" err="1"/>
              <a:t>at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Purpose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Act</a:t>
            </a:r>
            <a:r>
              <a:rPr lang="mi-NZ" sz="2800" dirty="0"/>
              <a:t> – </a:t>
            </a:r>
            <a:r>
              <a:rPr lang="mi-NZ" sz="2800" dirty="0" err="1"/>
              <a:t>which</a:t>
            </a:r>
            <a:r>
              <a:rPr lang="mi-NZ" sz="2800" dirty="0"/>
              <a:t> </a:t>
            </a:r>
            <a:r>
              <a:rPr lang="mi-NZ" sz="2800" dirty="0" err="1"/>
              <a:t>talks</a:t>
            </a:r>
            <a:r>
              <a:rPr lang="mi-NZ" sz="2800" dirty="0"/>
              <a:t> </a:t>
            </a:r>
            <a:r>
              <a:rPr lang="mi-NZ" sz="2800" dirty="0" err="1"/>
              <a:t>about</a:t>
            </a:r>
            <a:r>
              <a:rPr lang="mi-NZ" sz="2800" dirty="0"/>
              <a:t> </a:t>
            </a:r>
            <a:r>
              <a:rPr lang="mi-NZ" sz="2800" dirty="0" err="1"/>
              <a:t>responding</a:t>
            </a:r>
            <a:r>
              <a:rPr lang="mi-NZ" sz="2800" dirty="0"/>
              <a:t> to </a:t>
            </a:r>
            <a:r>
              <a:rPr lang="mi-NZ" sz="2800" dirty="0" err="1"/>
              <a:t>risks</a:t>
            </a:r>
            <a:r>
              <a:rPr lang="mi-NZ" sz="2800" dirty="0"/>
              <a:t> in a </a:t>
            </a:r>
            <a:r>
              <a:rPr lang="mi-NZ" sz="2800" dirty="0" err="1"/>
              <a:t>manner</a:t>
            </a:r>
            <a:r>
              <a:rPr lang="mi-NZ" sz="2800" dirty="0"/>
              <a:t> </a:t>
            </a:r>
            <a:r>
              <a:rPr lang="mi-NZ" sz="2800" dirty="0" err="1"/>
              <a:t>proportionate</a:t>
            </a:r>
            <a:r>
              <a:rPr lang="mi-NZ" sz="2800" dirty="0"/>
              <a:t> to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scale</a:t>
            </a:r>
            <a:r>
              <a:rPr lang="mi-NZ" sz="2800" dirty="0"/>
              <a:t> and </a:t>
            </a:r>
            <a:r>
              <a:rPr lang="mi-NZ" sz="2800" dirty="0" err="1"/>
              <a:t>complexity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water</a:t>
            </a:r>
            <a:r>
              <a:rPr lang="mi-NZ" sz="2800" dirty="0"/>
              <a:t> </a:t>
            </a:r>
            <a:r>
              <a:rPr lang="mi-NZ" sz="2800" dirty="0" err="1"/>
              <a:t>supply</a:t>
            </a:r>
            <a:r>
              <a:rPr lang="mi-NZ" sz="2800" dirty="0"/>
              <a:t>.  </a:t>
            </a:r>
            <a:r>
              <a:rPr lang="mi-NZ" sz="2800" dirty="0" err="1"/>
              <a:t>So</a:t>
            </a:r>
            <a:r>
              <a:rPr lang="mi-NZ" sz="2800" dirty="0"/>
              <a:t> </a:t>
            </a: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considered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scale</a:t>
            </a:r>
            <a:r>
              <a:rPr lang="mi-NZ" sz="2800" dirty="0"/>
              <a:t> and </a:t>
            </a:r>
            <a:r>
              <a:rPr lang="mi-NZ" sz="2800" dirty="0" err="1"/>
              <a:t>complexity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schemes</a:t>
            </a:r>
            <a:r>
              <a:rPr lang="mi-NZ" sz="2800" dirty="0"/>
              <a:t> – </a:t>
            </a:r>
            <a:r>
              <a:rPr lang="mi-NZ" sz="2800" dirty="0" err="1"/>
              <a:t>from</a:t>
            </a:r>
            <a:r>
              <a:rPr lang="mi-NZ" sz="2800" dirty="0"/>
              <a:t> </a:t>
            </a:r>
            <a:r>
              <a:rPr lang="mi-NZ" sz="2800" dirty="0" err="1"/>
              <a:t>source</a:t>
            </a:r>
            <a:r>
              <a:rPr lang="mi-NZ" sz="2800" dirty="0"/>
              <a:t> to </a:t>
            </a:r>
            <a:r>
              <a:rPr lang="mi-NZ" sz="2800" dirty="0" err="1"/>
              <a:t>tap</a:t>
            </a:r>
            <a:r>
              <a:rPr lang="mi-NZ" sz="2800" dirty="0"/>
              <a:t> and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interface</a:t>
            </a:r>
            <a:r>
              <a:rPr lang="mi-NZ" sz="2800" dirty="0"/>
              <a:t> </a:t>
            </a:r>
            <a:r>
              <a:rPr lang="mi-NZ" sz="2800" dirty="0" err="1"/>
              <a:t>with</a:t>
            </a:r>
            <a:r>
              <a:rPr lang="mi-NZ" sz="2800" dirty="0"/>
              <a:t> </a:t>
            </a:r>
            <a:r>
              <a:rPr lang="mi-NZ" sz="2800" dirty="0" err="1"/>
              <a:t>ground</a:t>
            </a:r>
            <a:r>
              <a:rPr lang="mi-NZ" sz="2800" dirty="0"/>
              <a:t>, </a:t>
            </a:r>
            <a:r>
              <a:rPr lang="mi-NZ" sz="2800" dirty="0" err="1"/>
              <a:t>surface</a:t>
            </a:r>
            <a:r>
              <a:rPr lang="mi-NZ" sz="2800" dirty="0"/>
              <a:t> </a:t>
            </a:r>
            <a:r>
              <a:rPr lang="mi-NZ" sz="2800" dirty="0" err="1"/>
              <a:t>water</a:t>
            </a:r>
            <a:r>
              <a:rPr lang="mi-NZ" sz="2800" dirty="0"/>
              <a:t> and </a:t>
            </a:r>
            <a:r>
              <a:rPr lang="mi-NZ" sz="2800" dirty="0" err="1"/>
              <a:t>wastewater</a:t>
            </a:r>
            <a:r>
              <a:rPr lang="mi-NZ" sz="2800" dirty="0"/>
              <a:t> </a:t>
            </a:r>
            <a:r>
              <a:rPr lang="mi-NZ" sz="2800" dirty="0" err="1"/>
              <a:t>systems</a:t>
            </a:r>
            <a:r>
              <a:rPr lang="mi-NZ" sz="2800" dirty="0"/>
              <a:t>.  </a:t>
            </a:r>
          </a:p>
          <a:p>
            <a:endParaRPr lang="mi-NZ" sz="2800" dirty="0"/>
          </a:p>
          <a:p>
            <a:r>
              <a:rPr lang="mi-NZ" sz="2800" dirty="0" err="1"/>
              <a:t>There</a:t>
            </a:r>
            <a:r>
              <a:rPr lang="mi-NZ" sz="2800" dirty="0"/>
              <a:t> </a:t>
            </a:r>
            <a:r>
              <a:rPr lang="mi-NZ" sz="2800" dirty="0" err="1"/>
              <a:t>is</a:t>
            </a:r>
            <a:r>
              <a:rPr lang="mi-NZ" sz="2800" dirty="0"/>
              <a:t> </a:t>
            </a:r>
            <a:r>
              <a:rPr lang="mi-NZ" sz="2800" dirty="0" err="1"/>
              <a:t>both</a:t>
            </a:r>
            <a:r>
              <a:rPr lang="mi-NZ" sz="2800" dirty="0"/>
              <a:t> </a:t>
            </a:r>
          </a:p>
          <a:p>
            <a:endParaRPr lang="mi-NZ" sz="2800" dirty="0"/>
          </a:p>
          <a:p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have</a:t>
            </a:r>
            <a:r>
              <a:rPr lang="mi-NZ" sz="2800" dirty="0"/>
              <a:t> </a:t>
            </a:r>
            <a:r>
              <a:rPr lang="mi-NZ" sz="2800" dirty="0" err="1"/>
              <a:t>noted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significant</a:t>
            </a:r>
            <a:r>
              <a:rPr lang="mi-NZ" sz="2800" dirty="0"/>
              <a:t> </a:t>
            </a:r>
            <a:r>
              <a:rPr lang="mi-NZ" sz="2800" dirty="0" err="1"/>
              <a:t>urban</a:t>
            </a:r>
            <a:r>
              <a:rPr lang="mi-NZ" sz="2800" dirty="0"/>
              <a:t> </a:t>
            </a:r>
            <a:r>
              <a:rPr lang="mi-NZ" sz="2800" dirty="0" err="1"/>
              <a:t>growth</a:t>
            </a:r>
            <a:r>
              <a:rPr lang="mi-NZ" sz="2800" dirty="0"/>
              <a:t> – </a:t>
            </a:r>
            <a:r>
              <a:rPr lang="mi-NZ" sz="2800" dirty="0" err="1"/>
              <a:t>which</a:t>
            </a:r>
            <a:r>
              <a:rPr lang="mi-NZ" sz="2800" dirty="0"/>
              <a:t> </a:t>
            </a:r>
            <a:r>
              <a:rPr lang="mi-NZ" sz="2800" dirty="0" err="1"/>
              <a:t>is</a:t>
            </a:r>
            <a:r>
              <a:rPr lang="mi-NZ" sz="2800" dirty="0"/>
              <a:t> </a:t>
            </a:r>
            <a:r>
              <a:rPr lang="mi-NZ" sz="2800" dirty="0" err="1"/>
              <a:t>occuring</a:t>
            </a:r>
            <a:r>
              <a:rPr lang="mi-NZ" sz="2800" dirty="0"/>
              <a:t> in </a:t>
            </a:r>
            <a:r>
              <a:rPr lang="mi-NZ" sz="2800" dirty="0" err="1"/>
              <a:t>plains</a:t>
            </a:r>
            <a:r>
              <a:rPr lang="mi-NZ" sz="2800" dirty="0"/>
              <a:t> </a:t>
            </a:r>
            <a:r>
              <a:rPr lang="mi-NZ" sz="2800" dirty="0" err="1"/>
              <a:t>areas</a:t>
            </a:r>
            <a:r>
              <a:rPr lang="mi-NZ" sz="2800" dirty="0"/>
              <a:t> – </a:t>
            </a:r>
            <a:r>
              <a:rPr lang="mi-NZ" sz="2800" dirty="0" err="1"/>
              <a:t>which</a:t>
            </a:r>
            <a:r>
              <a:rPr lang="mi-NZ" sz="2800" dirty="0"/>
              <a:t> </a:t>
            </a: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referr</a:t>
            </a:r>
            <a:r>
              <a:rPr lang="mi-NZ" sz="2800" dirty="0"/>
              <a:t> to </a:t>
            </a:r>
            <a:r>
              <a:rPr lang="mi-NZ" sz="2800" dirty="0" err="1"/>
              <a:t>as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Greater</a:t>
            </a:r>
            <a:r>
              <a:rPr lang="mi-NZ" sz="2800" dirty="0"/>
              <a:t> </a:t>
            </a:r>
            <a:r>
              <a:rPr lang="mi-NZ" sz="2800" dirty="0" err="1"/>
              <a:t>Christchurch</a:t>
            </a:r>
            <a:r>
              <a:rPr lang="mi-NZ" sz="2800" dirty="0"/>
              <a:t> </a:t>
            </a:r>
            <a:r>
              <a:rPr lang="mi-NZ" sz="2800" dirty="0" err="1"/>
              <a:t>grouping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water</a:t>
            </a:r>
            <a:r>
              <a:rPr lang="mi-NZ" sz="2800" dirty="0"/>
              <a:t> </a:t>
            </a:r>
            <a:r>
              <a:rPr lang="mi-NZ" sz="2800" dirty="0" err="1"/>
              <a:t>schemes</a:t>
            </a:r>
            <a:r>
              <a:rPr lang="mi-NZ" sz="2800" dirty="0"/>
              <a:t>. </a:t>
            </a:r>
            <a:r>
              <a:rPr lang="mi-NZ" sz="2800" dirty="0" err="1"/>
              <a:t>Private</a:t>
            </a:r>
            <a:r>
              <a:rPr lang="mi-NZ" sz="2800" dirty="0"/>
              <a:t> </a:t>
            </a:r>
            <a:r>
              <a:rPr lang="mi-NZ" sz="2800" dirty="0" err="1"/>
              <a:t>plan</a:t>
            </a:r>
            <a:r>
              <a:rPr lang="mi-NZ" sz="2800" dirty="0"/>
              <a:t> </a:t>
            </a:r>
            <a:r>
              <a:rPr lang="mi-NZ" sz="2800" dirty="0" err="1"/>
              <a:t>changes</a:t>
            </a:r>
            <a:r>
              <a:rPr lang="mi-NZ" sz="2800" dirty="0"/>
              <a:t> </a:t>
            </a:r>
            <a:r>
              <a:rPr lang="mi-NZ" sz="2800" dirty="0" err="1"/>
              <a:t>infront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Council</a:t>
            </a:r>
            <a:r>
              <a:rPr lang="mi-NZ" sz="2800" dirty="0"/>
              <a:t> </a:t>
            </a:r>
            <a:r>
              <a:rPr lang="mi-NZ" sz="2800" dirty="0" err="1"/>
              <a:t>indicated</a:t>
            </a:r>
            <a:r>
              <a:rPr lang="mi-NZ" sz="2800" dirty="0"/>
              <a:t> </a:t>
            </a:r>
            <a:r>
              <a:rPr lang="mi-NZ" sz="2800" dirty="0" err="1"/>
              <a:t>that</a:t>
            </a:r>
            <a:r>
              <a:rPr lang="mi-NZ" sz="2800" dirty="0"/>
              <a:t> </a:t>
            </a:r>
            <a:r>
              <a:rPr lang="mi-NZ" sz="2800" dirty="0" err="1"/>
              <a:t>some</a:t>
            </a:r>
            <a:r>
              <a:rPr lang="mi-NZ" sz="2800" dirty="0"/>
              <a:t> </a:t>
            </a:r>
            <a:r>
              <a:rPr lang="mi-NZ" sz="2800" dirty="0" err="1"/>
              <a:t>townships</a:t>
            </a:r>
            <a:r>
              <a:rPr lang="mi-NZ" sz="2800" dirty="0"/>
              <a:t> </a:t>
            </a:r>
            <a:r>
              <a:rPr lang="mi-NZ" sz="2800" dirty="0" err="1"/>
              <a:t>boaundaries</a:t>
            </a:r>
            <a:r>
              <a:rPr lang="mi-NZ" sz="2800" dirty="0"/>
              <a:t> </a:t>
            </a:r>
            <a:r>
              <a:rPr lang="mi-NZ" sz="2800" dirty="0" err="1"/>
              <a:t>may</a:t>
            </a:r>
            <a:r>
              <a:rPr lang="mi-NZ" sz="2800" dirty="0"/>
              <a:t> </a:t>
            </a:r>
            <a:r>
              <a:rPr lang="mi-NZ" sz="2800" dirty="0" err="1"/>
              <a:t>be</a:t>
            </a:r>
            <a:r>
              <a:rPr lang="mi-NZ" sz="2800" dirty="0"/>
              <a:t> </a:t>
            </a:r>
            <a:r>
              <a:rPr lang="mi-NZ" sz="2800" dirty="0" err="1"/>
              <a:t>within</a:t>
            </a:r>
            <a:r>
              <a:rPr lang="mi-NZ" sz="2800" dirty="0"/>
              <a:t> </a:t>
            </a:r>
            <a:r>
              <a:rPr lang="mi-NZ" sz="2800" dirty="0" err="1"/>
              <a:t>several</a:t>
            </a:r>
            <a:r>
              <a:rPr lang="mi-NZ" sz="2800" dirty="0"/>
              <a:t> </a:t>
            </a:r>
            <a:r>
              <a:rPr lang="mi-NZ" sz="2800" dirty="0" err="1"/>
              <a:t>kilometres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each</a:t>
            </a:r>
            <a:r>
              <a:rPr lang="mi-NZ" sz="2800" dirty="0"/>
              <a:t> </a:t>
            </a:r>
            <a:r>
              <a:rPr lang="mi-NZ" sz="2800" dirty="0" err="1"/>
              <a:t>other</a:t>
            </a:r>
            <a:r>
              <a:rPr lang="mi-NZ" sz="2800" dirty="0"/>
              <a:t> </a:t>
            </a:r>
            <a:r>
              <a:rPr lang="mi-NZ" sz="2800" dirty="0" err="1"/>
              <a:t>well</a:t>
            </a:r>
            <a:r>
              <a:rPr lang="mi-NZ" sz="2800" dirty="0"/>
              <a:t> </a:t>
            </a:r>
            <a:r>
              <a:rPr lang="mi-NZ" sz="2800" dirty="0" err="1"/>
              <a:t>within</a:t>
            </a:r>
            <a:r>
              <a:rPr lang="mi-NZ" sz="2800" dirty="0"/>
              <a:t> 10 </a:t>
            </a:r>
            <a:r>
              <a:rPr lang="mi-NZ" sz="2800" dirty="0" err="1"/>
              <a:t>years</a:t>
            </a:r>
            <a:r>
              <a:rPr lang="mi-NZ" sz="2800" dirty="0"/>
              <a:t> </a:t>
            </a:r>
            <a:r>
              <a:rPr lang="mi-NZ" sz="2800" dirty="0" err="1"/>
              <a:t>if</a:t>
            </a:r>
            <a:r>
              <a:rPr lang="mi-NZ" sz="2800" dirty="0"/>
              <a:t> </a:t>
            </a:r>
            <a:r>
              <a:rPr lang="mi-NZ" sz="2800" dirty="0" err="1"/>
              <a:t>these</a:t>
            </a:r>
            <a:r>
              <a:rPr lang="mi-NZ" sz="2800" dirty="0"/>
              <a:t> </a:t>
            </a:r>
            <a:r>
              <a:rPr lang="mi-NZ" sz="2800" dirty="0" err="1"/>
              <a:t>plan</a:t>
            </a:r>
            <a:r>
              <a:rPr lang="mi-NZ" sz="2800" dirty="0"/>
              <a:t> </a:t>
            </a:r>
            <a:r>
              <a:rPr lang="mi-NZ" sz="2800" dirty="0" err="1"/>
              <a:t>changes</a:t>
            </a:r>
            <a:r>
              <a:rPr lang="mi-NZ" sz="2800" dirty="0"/>
              <a:t> </a:t>
            </a:r>
            <a:r>
              <a:rPr lang="mi-NZ" sz="2800" dirty="0" err="1"/>
              <a:t>become</a:t>
            </a:r>
            <a:r>
              <a:rPr lang="mi-NZ" sz="2800" dirty="0"/>
              <a:t> </a:t>
            </a:r>
            <a:r>
              <a:rPr lang="mi-NZ" sz="2800" dirty="0" err="1"/>
              <a:t>reality</a:t>
            </a:r>
            <a:r>
              <a:rPr lang="mi-NZ" sz="2800" dirty="0"/>
              <a:t>.</a:t>
            </a:r>
          </a:p>
          <a:p>
            <a:endParaRPr lang="mi-NZ" sz="2800" dirty="0"/>
          </a:p>
          <a:p>
            <a:r>
              <a:rPr lang="mi-NZ" sz="2800" dirty="0" err="1"/>
              <a:t>Given</a:t>
            </a:r>
            <a:r>
              <a:rPr lang="mi-NZ" sz="2800" dirty="0"/>
              <a:t> </a:t>
            </a:r>
            <a:r>
              <a:rPr lang="mi-NZ" sz="2800" dirty="0" err="1"/>
              <a:t>this</a:t>
            </a:r>
            <a:r>
              <a:rPr lang="mi-NZ" sz="2800" dirty="0"/>
              <a:t> </a:t>
            </a:r>
            <a:r>
              <a:rPr lang="mi-NZ" sz="2800" dirty="0" err="1"/>
              <a:t>high</a:t>
            </a:r>
            <a:r>
              <a:rPr lang="mi-NZ" sz="2800" dirty="0"/>
              <a:t> </a:t>
            </a:r>
            <a:r>
              <a:rPr lang="mi-NZ" sz="2800" dirty="0" err="1"/>
              <a:t>level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complexity</a:t>
            </a:r>
            <a:r>
              <a:rPr lang="mi-NZ" sz="2800" dirty="0"/>
              <a:t>, and to </a:t>
            </a:r>
            <a:r>
              <a:rPr lang="mi-NZ" sz="2800" dirty="0" err="1"/>
              <a:t>ensure</a:t>
            </a:r>
            <a:r>
              <a:rPr lang="mi-NZ" sz="2800" dirty="0"/>
              <a:t> </a:t>
            </a: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could</a:t>
            </a:r>
            <a:r>
              <a:rPr lang="mi-NZ" sz="2800" dirty="0"/>
              <a:t> </a:t>
            </a:r>
            <a:r>
              <a:rPr lang="mi-NZ" sz="2800" dirty="0" err="1"/>
              <a:t>accurately</a:t>
            </a:r>
            <a:r>
              <a:rPr lang="mi-NZ" sz="2800" dirty="0"/>
              <a:t> </a:t>
            </a:r>
            <a:r>
              <a:rPr lang="mi-NZ" sz="2800" dirty="0" err="1"/>
              <a:t>capture</a:t>
            </a:r>
            <a:r>
              <a:rPr lang="mi-NZ" sz="2800" dirty="0"/>
              <a:t> </a:t>
            </a:r>
            <a:r>
              <a:rPr lang="mi-NZ" sz="2800" dirty="0" err="1"/>
              <a:t>local</a:t>
            </a:r>
            <a:r>
              <a:rPr lang="mi-NZ" sz="2800" dirty="0"/>
              <a:t> and area </a:t>
            </a:r>
            <a:r>
              <a:rPr lang="mi-NZ" sz="2800" dirty="0" err="1"/>
              <a:t>wide</a:t>
            </a:r>
            <a:r>
              <a:rPr lang="mi-NZ" sz="2800" dirty="0"/>
              <a:t> </a:t>
            </a:r>
            <a:r>
              <a:rPr lang="mi-NZ" sz="2800" dirty="0" err="1"/>
              <a:t>patterns</a:t>
            </a:r>
            <a:r>
              <a:rPr lang="mi-NZ" sz="2800" dirty="0"/>
              <a:t> a </a:t>
            </a:r>
            <a:r>
              <a:rPr lang="mi-NZ" sz="2800" dirty="0" err="1"/>
              <a:t>framework</a:t>
            </a:r>
            <a:r>
              <a:rPr lang="mi-NZ" sz="2800" dirty="0"/>
              <a:t> </a:t>
            </a:r>
            <a:r>
              <a:rPr lang="mi-NZ" sz="2800" dirty="0" err="1"/>
              <a:t>using</a:t>
            </a:r>
            <a:r>
              <a:rPr lang="mi-NZ" sz="2800" dirty="0"/>
              <a:t> </a:t>
            </a:r>
            <a:r>
              <a:rPr lang="mi-NZ" sz="2800" dirty="0" err="1"/>
              <a:t>four</a:t>
            </a:r>
            <a:r>
              <a:rPr lang="mi-NZ" sz="2800" dirty="0"/>
              <a:t> </a:t>
            </a:r>
            <a:r>
              <a:rPr lang="mi-NZ" sz="2800" dirty="0" err="1"/>
              <a:t>areas</a:t>
            </a:r>
            <a:r>
              <a:rPr lang="mi-NZ" sz="2800" dirty="0"/>
              <a:t> </a:t>
            </a:r>
            <a:r>
              <a:rPr lang="mi-NZ" sz="2800" dirty="0" err="1"/>
              <a:t>with</a:t>
            </a:r>
            <a:r>
              <a:rPr lang="mi-NZ" sz="2800" dirty="0"/>
              <a:t> 16 </a:t>
            </a:r>
            <a:r>
              <a:rPr lang="mi-NZ" sz="2800" dirty="0" err="1"/>
              <a:t>indicators</a:t>
            </a:r>
            <a:r>
              <a:rPr lang="mi-NZ" sz="2800" dirty="0"/>
              <a:t> </a:t>
            </a:r>
            <a:r>
              <a:rPr lang="mi-NZ" sz="2800" dirty="0" err="1"/>
              <a:t>was</a:t>
            </a:r>
            <a:r>
              <a:rPr lang="mi-NZ" sz="2800" dirty="0"/>
              <a:t> </a:t>
            </a:r>
            <a:r>
              <a:rPr lang="mi-NZ" sz="2800" dirty="0" err="1"/>
              <a:t>developed</a:t>
            </a:r>
            <a:r>
              <a:rPr lang="mi-NZ" sz="2800" dirty="0"/>
              <a:t> and </a:t>
            </a:r>
            <a:r>
              <a:rPr lang="mi-NZ" sz="2800" dirty="0" err="1"/>
              <a:t>refined</a:t>
            </a:r>
            <a:r>
              <a:rPr lang="mi-NZ" sz="2800" dirty="0"/>
              <a:t>.  </a:t>
            </a:r>
          </a:p>
          <a:p>
            <a:endParaRPr lang="mi-NZ" sz="2800" dirty="0"/>
          </a:p>
          <a:p>
            <a:r>
              <a:rPr lang="mi-NZ" sz="2800" dirty="0" err="1"/>
              <a:t>Each</a:t>
            </a:r>
            <a:r>
              <a:rPr lang="mi-NZ" sz="2800" dirty="0"/>
              <a:t> area and </a:t>
            </a:r>
            <a:r>
              <a:rPr lang="mi-NZ" sz="2800" dirty="0" err="1"/>
              <a:t>indicator</a:t>
            </a:r>
            <a:r>
              <a:rPr lang="mi-NZ" sz="2800" dirty="0"/>
              <a:t> </a:t>
            </a:r>
            <a:r>
              <a:rPr lang="mi-NZ" sz="2800" dirty="0" err="1"/>
              <a:t>was</a:t>
            </a:r>
            <a:r>
              <a:rPr lang="mi-NZ" sz="2800" dirty="0"/>
              <a:t> </a:t>
            </a:r>
            <a:r>
              <a:rPr lang="mi-NZ" sz="2800" dirty="0" err="1"/>
              <a:t>specifically</a:t>
            </a:r>
            <a:r>
              <a:rPr lang="mi-NZ" sz="2800" dirty="0"/>
              <a:t> </a:t>
            </a:r>
            <a:r>
              <a:rPr lang="mi-NZ" sz="2800" dirty="0" err="1"/>
              <a:t>selected</a:t>
            </a:r>
            <a:r>
              <a:rPr lang="mi-NZ" sz="2800" dirty="0"/>
              <a:t> </a:t>
            </a:r>
            <a:r>
              <a:rPr lang="mi-NZ" sz="2800" dirty="0" err="1"/>
              <a:t>as</a:t>
            </a:r>
            <a:r>
              <a:rPr lang="mi-NZ" sz="2800" dirty="0"/>
              <a:t> </a:t>
            </a:r>
            <a:r>
              <a:rPr lang="mi-NZ" sz="2800" dirty="0" err="1"/>
              <a:t>it</a:t>
            </a:r>
            <a:r>
              <a:rPr lang="mi-NZ" sz="2800" dirty="0"/>
              <a:t> </a:t>
            </a:r>
            <a:r>
              <a:rPr lang="mi-NZ" sz="2800" dirty="0" err="1"/>
              <a:t>had</a:t>
            </a:r>
            <a:r>
              <a:rPr lang="mi-NZ" sz="2800" dirty="0"/>
              <a:t> a </a:t>
            </a:r>
            <a:r>
              <a:rPr lang="mi-NZ" sz="2800" dirty="0" err="1"/>
              <a:t>linkage</a:t>
            </a:r>
            <a:r>
              <a:rPr lang="mi-NZ" sz="2800" dirty="0"/>
              <a:t> </a:t>
            </a:r>
            <a:r>
              <a:rPr lang="mi-NZ" sz="2800" dirty="0" err="1"/>
              <a:t>across</a:t>
            </a:r>
            <a:r>
              <a:rPr lang="mi-NZ" sz="2800" dirty="0"/>
              <a:t> mātauranga māori and </a:t>
            </a:r>
            <a:r>
              <a:rPr lang="mi-NZ" sz="2800" dirty="0" err="1"/>
              <a:t>european</a:t>
            </a:r>
            <a:r>
              <a:rPr lang="mi-NZ" sz="2800" dirty="0"/>
              <a:t> </a:t>
            </a:r>
            <a:r>
              <a:rPr lang="mi-NZ" sz="2800" dirty="0" err="1"/>
              <a:t>knowledge</a:t>
            </a:r>
            <a:r>
              <a:rPr lang="mi-NZ" sz="2800" dirty="0"/>
              <a:t> </a:t>
            </a:r>
            <a:r>
              <a:rPr lang="mi-NZ" sz="2800" dirty="0" err="1"/>
              <a:t>system</a:t>
            </a:r>
            <a:r>
              <a:rPr lang="mi-NZ" sz="2800" dirty="0"/>
              <a:t> </a:t>
            </a:r>
            <a:r>
              <a:rPr lang="mi-NZ" sz="2800" dirty="0" err="1"/>
              <a:t>using</a:t>
            </a:r>
            <a:r>
              <a:rPr lang="mi-NZ" sz="2800" dirty="0"/>
              <a:t> </a:t>
            </a:r>
            <a:r>
              <a:rPr lang="mi-NZ" sz="2800" dirty="0" err="1"/>
              <a:t>our</a:t>
            </a:r>
            <a:r>
              <a:rPr lang="mi-NZ" sz="2800" dirty="0"/>
              <a:t> </a:t>
            </a:r>
            <a:r>
              <a:rPr lang="mi-NZ" sz="2800" dirty="0" err="1"/>
              <a:t>current</a:t>
            </a:r>
            <a:r>
              <a:rPr lang="mi-NZ" sz="2800" dirty="0"/>
              <a:t> </a:t>
            </a:r>
            <a:r>
              <a:rPr lang="mi-NZ" sz="2800" dirty="0" err="1"/>
              <a:t>understanding</a:t>
            </a:r>
            <a:r>
              <a:rPr lang="mi-NZ" sz="2800" dirty="0"/>
              <a:t>.</a:t>
            </a:r>
          </a:p>
          <a:p>
            <a:endParaRPr lang="mi-NZ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used</a:t>
            </a:r>
            <a:r>
              <a:rPr lang="mi-NZ" sz="2800" dirty="0"/>
              <a:t> </a:t>
            </a:r>
            <a:r>
              <a:rPr lang="mi-NZ" sz="2800" dirty="0" err="1"/>
              <a:t>this</a:t>
            </a:r>
            <a:r>
              <a:rPr lang="mi-NZ" sz="2800" dirty="0"/>
              <a:t> </a:t>
            </a:r>
            <a:r>
              <a:rPr lang="mi-NZ" sz="2800" dirty="0" err="1"/>
              <a:t>information</a:t>
            </a:r>
            <a:r>
              <a:rPr lang="mi-NZ" sz="2800" dirty="0"/>
              <a:t> to </a:t>
            </a:r>
            <a:r>
              <a:rPr lang="mi-NZ" sz="2800" dirty="0" err="1"/>
              <a:t>identify</a:t>
            </a:r>
            <a:r>
              <a:rPr lang="mi-NZ" sz="2800" dirty="0"/>
              <a:t> </a:t>
            </a:r>
            <a:r>
              <a:rPr lang="mi-NZ" sz="2800" dirty="0" err="1"/>
              <a:t>geographic</a:t>
            </a:r>
            <a:r>
              <a:rPr lang="mi-NZ" sz="2800" dirty="0"/>
              <a:t> </a:t>
            </a:r>
            <a:r>
              <a:rPr lang="mi-NZ" sz="2800" dirty="0" err="1"/>
              <a:t>groupings</a:t>
            </a:r>
            <a:r>
              <a:rPr lang="mi-NZ" sz="2800" dirty="0"/>
              <a:t> for </a:t>
            </a:r>
            <a:r>
              <a:rPr lang="mi-NZ" sz="2800" dirty="0" err="1"/>
              <a:t>schemes</a:t>
            </a:r>
            <a:r>
              <a:rPr lang="mi-NZ" sz="2800" dirty="0"/>
              <a:t>, and </a:t>
            </a:r>
            <a:r>
              <a:rPr lang="mi-NZ" sz="2800" dirty="0" err="1"/>
              <a:t>assessed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resulting</a:t>
            </a:r>
            <a:r>
              <a:rPr lang="mi-NZ" sz="2800" dirty="0"/>
              <a:t> </a:t>
            </a:r>
            <a:r>
              <a:rPr lang="mi-NZ" sz="2800" dirty="0" err="1"/>
              <a:t>risk</a:t>
            </a:r>
            <a:r>
              <a:rPr lang="mi-NZ" sz="2800" dirty="0"/>
              <a:t> </a:t>
            </a:r>
            <a:r>
              <a:rPr lang="mi-NZ" sz="2800" dirty="0" err="1"/>
              <a:t>levels</a:t>
            </a:r>
            <a:r>
              <a:rPr lang="mi-NZ" sz="2800" dirty="0"/>
              <a:t> and </a:t>
            </a:r>
            <a:r>
              <a:rPr lang="mi-NZ" sz="2800" dirty="0" err="1"/>
              <a:t>responses</a:t>
            </a:r>
            <a:r>
              <a:rPr lang="mi-NZ" sz="2800" dirty="0"/>
              <a:t>. </a:t>
            </a:r>
          </a:p>
          <a:p>
            <a:endParaRPr lang="mi-NZ" sz="2800" dirty="0"/>
          </a:p>
          <a:p>
            <a:endParaRPr lang="mi-NZ" sz="2800" dirty="0"/>
          </a:p>
          <a:p>
            <a:endParaRPr lang="mi-NZ" sz="2800" dirty="0"/>
          </a:p>
          <a:p>
            <a:r>
              <a:rPr lang="mi-NZ" sz="2800" b="1" dirty="0"/>
              <a:t>NEXT SLIDE</a:t>
            </a:r>
          </a:p>
          <a:p>
            <a:endParaRPr lang="mi-NZ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727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Hugh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2 </a:t>
            </a:r>
            <a:r>
              <a:rPr lang="mi-NZ" dirty="0" err="1"/>
              <a:t>minute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  <a:r>
              <a:rPr lang="mi-NZ" dirty="0" err="1"/>
              <a:t>nil</a:t>
            </a:r>
            <a:r>
              <a:rPr lang="mi-NZ" dirty="0"/>
              <a:t> </a:t>
            </a:r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endParaRPr lang="mi-NZ" dirty="0"/>
          </a:p>
          <a:p>
            <a:endParaRPr lang="mi-NZ" dirty="0"/>
          </a:p>
          <a:p>
            <a:r>
              <a:rPr lang="mi-NZ" sz="2800" dirty="0"/>
              <a:t>Here I </a:t>
            </a:r>
            <a:r>
              <a:rPr lang="mi-NZ" sz="2800" dirty="0" err="1"/>
              <a:t>have</a:t>
            </a:r>
            <a:r>
              <a:rPr lang="mi-NZ" sz="2800" dirty="0"/>
              <a:t> </a:t>
            </a:r>
            <a:r>
              <a:rPr lang="mi-NZ" sz="2800" dirty="0" err="1"/>
              <a:t>provided</a:t>
            </a:r>
            <a:r>
              <a:rPr lang="mi-NZ" sz="2800" dirty="0"/>
              <a:t> a </a:t>
            </a:r>
            <a:r>
              <a:rPr lang="mi-NZ" sz="2800" dirty="0" err="1"/>
              <a:t>subset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4 </a:t>
            </a:r>
            <a:r>
              <a:rPr lang="mi-NZ" sz="2800" dirty="0" err="1"/>
              <a:t>areas</a:t>
            </a:r>
            <a:r>
              <a:rPr lang="mi-NZ" sz="2800" dirty="0"/>
              <a:t> and 16 </a:t>
            </a:r>
            <a:r>
              <a:rPr lang="mi-NZ" sz="2800" dirty="0" err="1"/>
              <a:t>indicators</a:t>
            </a:r>
            <a:r>
              <a:rPr lang="mi-NZ" sz="2800" dirty="0"/>
              <a:t>  </a:t>
            </a:r>
            <a:r>
              <a:rPr lang="mi-NZ" sz="2800" dirty="0" err="1"/>
              <a:t>on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top</a:t>
            </a:r>
            <a:r>
              <a:rPr lang="mi-NZ" sz="2800" dirty="0"/>
              <a:t> </a:t>
            </a:r>
            <a:r>
              <a:rPr lang="mi-NZ" sz="2800" dirty="0" err="1"/>
              <a:t>horizontal</a:t>
            </a:r>
            <a:r>
              <a:rPr lang="mi-NZ" sz="2800" dirty="0"/>
              <a:t> </a:t>
            </a:r>
            <a:r>
              <a:rPr lang="mi-NZ" sz="2800" dirty="0" err="1"/>
              <a:t>table</a:t>
            </a:r>
            <a:r>
              <a:rPr lang="mi-NZ" sz="2800" dirty="0"/>
              <a:t>.  For </a:t>
            </a:r>
            <a:r>
              <a:rPr lang="mi-NZ" sz="2800" dirty="0" err="1"/>
              <a:t>this</a:t>
            </a:r>
            <a:r>
              <a:rPr lang="mi-NZ" sz="2800" dirty="0"/>
              <a:t> </a:t>
            </a:r>
            <a:r>
              <a:rPr lang="mi-NZ" sz="2800" dirty="0" err="1"/>
              <a:t>specific</a:t>
            </a:r>
            <a:r>
              <a:rPr lang="mi-NZ" sz="2800" dirty="0"/>
              <a:t> </a:t>
            </a:r>
            <a:r>
              <a:rPr lang="mi-NZ" sz="2800" dirty="0" err="1"/>
              <a:t>water</a:t>
            </a:r>
            <a:r>
              <a:rPr lang="mi-NZ" sz="2800" dirty="0"/>
              <a:t> </a:t>
            </a:r>
            <a:r>
              <a:rPr lang="mi-NZ" sz="2800" dirty="0" err="1"/>
              <a:t>scheme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quality</a:t>
            </a:r>
            <a:r>
              <a:rPr lang="mi-NZ" sz="2800" dirty="0"/>
              <a:t> – NO3-N and </a:t>
            </a:r>
            <a:r>
              <a:rPr lang="mi-NZ" sz="2800" dirty="0" err="1"/>
              <a:t>quantity</a:t>
            </a:r>
            <a:r>
              <a:rPr lang="mi-NZ" sz="2800" dirty="0"/>
              <a:t> - Infrastructure </a:t>
            </a:r>
            <a:r>
              <a:rPr lang="mi-NZ" sz="2800" dirty="0" err="1"/>
              <a:t>leakage</a:t>
            </a:r>
            <a:r>
              <a:rPr lang="mi-NZ" sz="2800" dirty="0"/>
              <a:t> </a:t>
            </a:r>
            <a:r>
              <a:rPr lang="mi-NZ" sz="2800" dirty="0" err="1"/>
              <a:t>data</a:t>
            </a:r>
            <a:r>
              <a:rPr lang="mi-NZ" sz="2800" dirty="0"/>
              <a:t> </a:t>
            </a:r>
            <a:r>
              <a:rPr lang="mi-NZ" sz="2800" dirty="0" err="1"/>
              <a:t>analysed</a:t>
            </a:r>
            <a:r>
              <a:rPr lang="mi-NZ" sz="2800" dirty="0"/>
              <a:t> </a:t>
            </a:r>
            <a:r>
              <a:rPr lang="mi-NZ" sz="2800" dirty="0" err="1"/>
              <a:t>fall</a:t>
            </a:r>
            <a:r>
              <a:rPr lang="mi-NZ" sz="2800" dirty="0"/>
              <a:t> </a:t>
            </a:r>
            <a:r>
              <a:rPr lang="mi-NZ" sz="2800" dirty="0" err="1"/>
              <a:t>into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Programme-Response</a:t>
            </a:r>
            <a:r>
              <a:rPr lang="mi-NZ" sz="2800" dirty="0"/>
              <a:t> and </a:t>
            </a:r>
            <a:r>
              <a:rPr lang="mi-NZ" sz="2800" dirty="0" err="1"/>
              <a:t>Act-Deliver</a:t>
            </a:r>
            <a:r>
              <a:rPr lang="mi-NZ" sz="2800" dirty="0"/>
              <a:t> </a:t>
            </a:r>
            <a:r>
              <a:rPr lang="mi-NZ" sz="2800" dirty="0" err="1"/>
              <a:t>areas</a:t>
            </a:r>
            <a:r>
              <a:rPr lang="mi-NZ" sz="2800" dirty="0"/>
              <a:t>.  In </a:t>
            </a:r>
            <a:r>
              <a:rPr lang="mi-NZ" sz="2800" dirty="0" err="1"/>
              <a:t>other</a:t>
            </a:r>
            <a:r>
              <a:rPr lang="mi-NZ" sz="2800" dirty="0"/>
              <a:t> </a:t>
            </a:r>
            <a:r>
              <a:rPr lang="mi-NZ" sz="2800" dirty="0" err="1"/>
              <a:t>words</a:t>
            </a:r>
            <a:r>
              <a:rPr lang="mi-NZ" sz="2800" dirty="0"/>
              <a:t> </a:t>
            </a: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considered</a:t>
            </a:r>
            <a:r>
              <a:rPr lang="mi-NZ" sz="2800" dirty="0"/>
              <a:t> </a:t>
            </a:r>
            <a:r>
              <a:rPr lang="mi-NZ" sz="2800" dirty="0" err="1"/>
              <a:t>there</a:t>
            </a:r>
            <a:r>
              <a:rPr lang="mi-NZ" sz="2800" dirty="0"/>
              <a:t> </a:t>
            </a:r>
            <a:r>
              <a:rPr lang="mi-NZ" sz="2800" dirty="0" err="1"/>
              <a:t>was</a:t>
            </a:r>
            <a:r>
              <a:rPr lang="mi-NZ" sz="2800" dirty="0"/>
              <a:t> </a:t>
            </a:r>
            <a:r>
              <a:rPr lang="mi-NZ" sz="2800" dirty="0" err="1"/>
              <a:t>significant</a:t>
            </a:r>
            <a:r>
              <a:rPr lang="mi-NZ" sz="2800" dirty="0"/>
              <a:t> </a:t>
            </a:r>
            <a:r>
              <a:rPr lang="mi-NZ" sz="2800" dirty="0" err="1"/>
              <a:t>concern</a:t>
            </a:r>
            <a:r>
              <a:rPr lang="mi-NZ" sz="2800" dirty="0"/>
              <a:t> and </a:t>
            </a:r>
            <a:r>
              <a:rPr lang="mi-NZ" sz="2800" dirty="0" err="1"/>
              <a:t>action</a:t>
            </a:r>
            <a:r>
              <a:rPr lang="mi-NZ" sz="2800" dirty="0"/>
              <a:t> </a:t>
            </a:r>
            <a:r>
              <a:rPr lang="mi-NZ" sz="2800" dirty="0" err="1"/>
              <a:t>is</a:t>
            </a:r>
            <a:r>
              <a:rPr lang="mi-NZ" sz="2800" dirty="0"/>
              <a:t> </a:t>
            </a:r>
            <a:r>
              <a:rPr lang="mi-NZ" sz="2800" dirty="0" err="1"/>
              <a:t>required</a:t>
            </a:r>
            <a:r>
              <a:rPr lang="mi-NZ" sz="2800" dirty="0"/>
              <a:t> </a:t>
            </a:r>
            <a:r>
              <a:rPr lang="mi-NZ" sz="2800" dirty="0" err="1"/>
              <a:t>at</a:t>
            </a:r>
            <a:r>
              <a:rPr lang="mi-NZ" sz="2800" dirty="0"/>
              <a:t>  </a:t>
            </a:r>
            <a:r>
              <a:rPr lang="mi-NZ" sz="2800" dirty="0" err="1"/>
              <a:t>scheme</a:t>
            </a:r>
            <a:r>
              <a:rPr lang="mi-NZ" sz="2800" dirty="0"/>
              <a:t> and </a:t>
            </a:r>
            <a:r>
              <a:rPr lang="mi-NZ" sz="2800" dirty="0" err="1"/>
              <a:t>group</a:t>
            </a:r>
            <a:r>
              <a:rPr lang="mi-NZ" sz="2800" dirty="0"/>
              <a:t> </a:t>
            </a:r>
            <a:r>
              <a:rPr lang="mi-NZ" sz="2800" dirty="0" err="1"/>
              <a:t>level</a:t>
            </a:r>
            <a:endParaRPr lang="mi-NZ" sz="2800" dirty="0"/>
          </a:p>
          <a:p>
            <a:endParaRPr lang="mi-NZ" sz="2800" dirty="0"/>
          </a:p>
          <a:p>
            <a:r>
              <a:rPr lang="mi-NZ" sz="2800" dirty="0"/>
              <a:t>To make </a:t>
            </a:r>
            <a:r>
              <a:rPr lang="mi-NZ" sz="2800" dirty="0" err="1"/>
              <a:t>sense</a:t>
            </a:r>
            <a:r>
              <a:rPr lang="mi-NZ" sz="2800" dirty="0"/>
              <a:t> </a:t>
            </a:r>
            <a:r>
              <a:rPr lang="mi-NZ" sz="2800" dirty="0" err="1"/>
              <a:t>of</a:t>
            </a:r>
            <a:r>
              <a:rPr lang="mi-NZ" sz="2800" dirty="0"/>
              <a:t> </a:t>
            </a:r>
            <a:r>
              <a:rPr lang="mi-NZ" sz="2800" dirty="0" err="1"/>
              <a:t>this</a:t>
            </a:r>
            <a:r>
              <a:rPr lang="mi-NZ" sz="2800" dirty="0"/>
              <a:t> </a:t>
            </a:r>
            <a:r>
              <a:rPr lang="mi-NZ" sz="2800" dirty="0" err="1"/>
              <a:t>information</a:t>
            </a:r>
            <a:r>
              <a:rPr lang="mi-NZ" sz="2800" dirty="0"/>
              <a:t>, </a:t>
            </a:r>
            <a:r>
              <a:rPr lang="mi-NZ" sz="2800" dirty="0" err="1"/>
              <a:t>we</a:t>
            </a:r>
            <a:r>
              <a:rPr lang="mi-NZ" sz="2800" dirty="0"/>
              <a:t> </a:t>
            </a:r>
            <a:r>
              <a:rPr lang="mi-NZ" sz="2800" dirty="0" err="1"/>
              <a:t>translated</a:t>
            </a:r>
            <a:r>
              <a:rPr lang="mi-NZ" sz="2800" dirty="0"/>
              <a:t> </a:t>
            </a:r>
            <a:r>
              <a:rPr lang="mi-NZ" sz="2800" dirty="0" err="1"/>
              <a:t>this</a:t>
            </a:r>
            <a:r>
              <a:rPr lang="mi-NZ" sz="2800" dirty="0"/>
              <a:t> </a:t>
            </a:r>
            <a:r>
              <a:rPr lang="mi-NZ" sz="2800" dirty="0" err="1"/>
              <a:t>into</a:t>
            </a:r>
            <a:r>
              <a:rPr lang="mi-NZ" sz="2800" dirty="0"/>
              <a:t> a </a:t>
            </a:r>
            <a:r>
              <a:rPr lang="mi-NZ" sz="2800" dirty="0" err="1"/>
              <a:t>thematic</a:t>
            </a:r>
            <a:r>
              <a:rPr lang="mi-NZ" sz="2800" dirty="0"/>
              <a:t> </a:t>
            </a:r>
            <a:r>
              <a:rPr lang="mi-NZ" sz="2800" dirty="0" err="1"/>
              <a:t>map</a:t>
            </a:r>
            <a:r>
              <a:rPr lang="mi-NZ" sz="2800" dirty="0"/>
              <a:t> </a:t>
            </a:r>
            <a:r>
              <a:rPr lang="mi-NZ" sz="2800" dirty="0" err="1"/>
              <a:t>across</a:t>
            </a:r>
            <a:r>
              <a:rPr lang="mi-NZ" sz="2800" dirty="0"/>
              <a:t> </a:t>
            </a:r>
            <a:r>
              <a:rPr lang="mi-NZ" sz="2800" dirty="0" err="1"/>
              <a:t>the</a:t>
            </a:r>
            <a:r>
              <a:rPr lang="mi-NZ" sz="2800" dirty="0"/>
              <a:t> </a:t>
            </a:r>
            <a:r>
              <a:rPr lang="mi-NZ" sz="2800" dirty="0" err="1"/>
              <a:t>geographich</a:t>
            </a:r>
            <a:r>
              <a:rPr lang="mi-NZ" sz="2800" dirty="0"/>
              <a:t> </a:t>
            </a:r>
            <a:r>
              <a:rPr lang="mi-NZ" sz="2800" dirty="0" err="1"/>
              <a:t>groups</a:t>
            </a:r>
            <a:endParaRPr lang="mi-NZ" sz="2800" dirty="0"/>
          </a:p>
          <a:p>
            <a:endParaRPr lang="mi-NZ" sz="2800" dirty="0"/>
          </a:p>
          <a:p>
            <a:endParaRPr lang="mi-NZ" sz="280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908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Hugh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2 </a:t>
            </a:r>
            <a:r>
              <a:rPr lang="mi-NZ" dirty="0" err="1"/>
              <a:t>minute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  <a:r>
              <a:rPr lang="mi-NZ" dirty="0" err="1"/>
              <a:t>nil</a:t>
            </a:r>
            <a:r>
              <a:rPr lang="mi-NZ" dirty="0"/>
              <a:t> </a:t>
            </a:r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endParaRPr lang="mi-NZ" dirty="0"/>
          </a:p>
          <a:p>
            <a:r>
              <a:rPr lang="mi-NZ" dirty="0" err="1"/>
              <a:t>This</a:t>
            </a:r>
            <a:r>
              <a:rPr lang="mi-NZ" dirty="0"/>
              <a:t> </a:t>
            </a:r>
            <a:r>
              <a:rPr lang="mi-NZ" dirty="0" err="1"/>
              <a:t>is</a:t>
            </a:r>
            <a:r>
              <a:rPr lang="mi-NZ" dirty="0"/>
              <a:t> a </a:t>
            </a:r>
            <a:r>
              <a:rPr lang="mi-NZ" dirty="0" err="1"/>
              <a:t>summary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#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indicators</a:t>
            </a:r>
            <a:r>
              <a:rPr lang="mi-NZ" dirty="0"/>
              <a:t> </a:t>
            </a:r>
            <a:r>
              <a:rPr lang="mi-NZ" dirty="0" err="1"/>
              <a:t>within</a:t>
            </a:r>
            <a:r>
              <a:rPr lang="mi-NZ" dirty="0"/>
              <a:t> </a:t>
            </a:r>
            <a:r>
              <a:rPr lang="mi-NZ" dirty="0" err="1"/>
              <a:t>each</a:t>
            </a:r>
            <a:r>
              <a:rPr lang="mi-NZ" dirty="0"/>
              <a:t> </a:t>
            </a:r>
            <a:r>
              <a:rPr lang="mi-NZ" dirty="0" err="1"/>
              <a:t>geographic</a:t>
            </a:r>
            <a:r>
              <a:rPr lang="mi-NZ" dirty="0"/>
              <a:t> </a:t>
            </a:r>
            <a:r>
              <a:rPr lang="mi-NZ" dirty="0" err="1"/>
              <a:t>group</a:t>
            </a:r>
            <a:r>
              <a:rPr lang="mi-NZ" dirty="0"/>
              <a:t> </a:t>
            </a:r>
            <a:r>
              <a:rPr lang="mi-NZ" dirty="0" err="1"/>
              <a:t>at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risk</a:t>
            </a:r>
            <a:r>
              <a:rPr lang="mi-NZ" dirty="0"/>
              <a:t> </a:t>
            </a:r>
            <a:r>
              <a:rPr lang="mi-NZ" dirty="0" err="1"/>
              <a:t>exposure</a:t>
            </a:r>
            <a:r>
              <a:rPr lang="mi-NZ" dirty="0"/>
              <a:t> </a:t>
            </a:r>
            <a:r>
              <a:rPr lang="mi-NZ" dirty="0" err="1"/>
              <a:t>level</a:t>
            </a:r>
            <a:r>
              <a:rPr lang="mi-NZ" dirty="0"/>
              <a:t>.  </a:t>
            </a:r>
            <a:r>
              <a:rPr lang="mi-NZ" dirty="0" err="1"/>
              <a:t>I’ve</a:t>
            </a:r>
            <a:r>
              <a:rPr lang="mi-NZ" dirty="0"/>
              <a:t> </a:t>
            </a:r>
            <a:r>
              <a:rPr lang="mi-NZ" dirty="0" err="1"/>
              <a:t>listed</a:t>
            </a:r>
            <a:r>
              <a:rPr lang="mi-NZ" dirty="0"/>
              <a:t> </a:t>
            </a:r>
            <a:r>
              <a:rPr lang="mi-NZ" dirty="0" err="1"/>
              <a:t>some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emerging</a:t>
            </a:r>
            <a:r>
              <a:rPr lang="mi-NZ" dirty="0"/>
              <a:t> </a:t>
            </a:r>
            <a:r>
              <a:rPr lang="mi-NZ" dirty="0" err="1"/>
              <a:t>issues</a:t>
            </a:r>
            <a:r>
              <a:rPr lang="mi-NZ" dirty="0"/>
              <a:t> and </a:t>
            </a:r>
            <a:r>
              <a:rPr lang="mi-NZ" dirty="0" err="1"/>
              <a:t>challenges</a:t>
            </a:r>
            <a:r>
              <a:rPr lang="mi-NZ" dirty="0"/>
              <a:t> for wai-inu.  </a:t>
            </a:r>
            <a:r>
              <a:rPr lang="mi-NZ" dirty="0" err="1"/>
              <a:t>Each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these</a:t>
            </a:r>
            <a:r>
              <a:rPr lang="mi-NZ" dirty="0"/>
              <a:t> </a:t>
            </a:r>
            <a:r>
              <a:rPr lang="mi-NZ" dirty="0" err="1"/>
              <a:t>challengens</a:t>
            </a:r>
            <a:r>
              <a:rPr lang="mi-NZ" dirty="0"/>
              <a:t> </a:t>
            </a:r>
            <a:r>
              <a:rPr lang="mi-NZ" dirty="0" err="1"/>
              <a:t>relates</a:t>
            </a:r>
            <a:r>
              <a:rPr lang="mi-NZ" dirty="0"/>
              <a:t> to </a:t>
            </a:r>
            <a:r>
              <a:rPr lang="mi-NZ" dirty="0" err="1"/>
              <a:t>some</a:t>
            </a:r>
            <a:r>
              <a:rPr lang="mi-NZ" dirty="0"/>
              <a:t> or </a:t>
            </a:r>
            <a:r>
              <a:rPr lang="mi-NZ" dirty="0" err="1"/>
              <a:t>all</a:t>
            </a:r>
            <a:r>
              <a:rPr lang="mi-NZ" dirty="0"/>
              <a:t> </a:t>
            </a:r>
            <a:r>
              <a:rPr lang="mi-NZ" dirty="0" err="1"/>
              <a:t>parts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</a:t>
            </a:r>
            <a:r>
              <a:rPr lang="mi-NZ" dirty="0" err="1"/>
              <a:t>drinking</a:t>
            </a:r>
            <a:r>
              <a:rPr lang="mi-NZ" dirty="0"/>
              <a:t> </a:t>
            </a:r>
            <a:r>
              <a:rPr lang="mi-NZ" dirty="0" err="1"/>
              <a:t>water</a:t>
            </a:r>
            <a:r>
              <a:rPr lang="mi-NZ" dirty="0"/>
              <a:t> </a:t>
            </a:r>
            <a:r>
              <a:rPr lang="mi-NZ" dirty="0" err="1"/>
              <a:t>system</a:t>
            </a:r>
            <a:r>
              <a:rPr lang="mi-NZ" dirty="0"/>
              <a:t>, and </a:t>
            </a:r>
            <a:r>
              <a:rPr lang="mi-NZ" dirty="0" err="1"/>
              <a:t>may</a:t>
            </a:r>
            <a:r>
              <a:rPr lang="mi-NZ" dirty="0"/>
              <a:t> </a:t>
            </a:r>
            <a:r>
              <a:rPr lang="mi-NZ" dirty="0" err="1"/>
              <a:t>also</a:t>
            </a:r>
            <a:r>
              <a:rPr lang="mi-NZ" dirty="0"/>
              <a:t> </a:t>
            </a:r>
            <a:r>
              <a:rPr lang="mi-NZ" dirty="0" err="1"/>
              <a:t>consequencially</a:t>
            </a:r>
            <a:r>
              <a:rPr lang="mi-NZ" dirty="0"/>
              <a:t> </a:t>
            </a:r>
            <a:r>
              <a:rPr lang="mi-NZ" dirty="0" err="1"/>
              <a:t>have</a:t>
            </a:r>
            <a:r>
              <a:rPr lang="mi-NZ" dirty="0"/>
              <a:t> </a:t>
            </a:r>
            <a:r>
              <a:rPr lang="mi-NZ" dirty="0" err="1"/>
              <a:t>an</a:t>
            </a:r>
            <a:r>
              <a:rPr lang="mi-NZ" dirty="0"/>
              <a:t> </a:t>
            </a:r>
            <a:r>
              <a:rPr lang="mi-NZ" dirty="0" err="1"/>
              <a:t>impact</a:t>
            </a:r>
            <a:r>
              <a:rPr lang="mi-NZ" dirty="0"/>
              <a:t> </a:t>
            </a:r>
            <a:r>
              <a:rPr lang="mi-NZ" dirty="0" err="1"/>
              <a:t>on</a:t>
            </a:r>
            <a:r>
              <a:rPr lang="mi-NZ" dirty="0"/>
              <a:t> </a:t>
            </a:r>
            <a:r>
              <a:rPr lang="mi-NZ" dirty="0" err="1"/>
              <a:t>wastewater</a:t>
            </a:r>
            <a:r>
              <a:rPr lang="mi-NZ" dirty="0"/>
              <a:t>, </a:t>
            </a:r>
            <a:r>
              <a:rPr lang="mi-NZ" dirty="0" err="1"/>
              <a:t>groundwater</a:t>
            </a:r>
            <a:r>
              <a:rPr lang="mi-NZ" dirty="0"/>
              <a:t> (</a:t>
            </a:r>
            <a:r>
              <a:rPr lang="mi-NZ" dirty="0" err="1"/>
              <a:t>springs</a:t>
            </a:r>
            <a:r>
              <a:rPr lang="mi-NZ" dirty="0"/>
              <a:t>) and </a:t>
            </a:r>
            <a:r>
              <a:rPr lang="mi-NZ" dirty="0" err="1"/>
              <a:t>stormwater</a:t>
            </a:r>
            <a:r>
              <a:rPr lang="mi-NZ" dirty="0"/>
              <a:t> </a:t>
            </a:r>
            <a:r>
              <a:rPr lang="mi-NZ" dirty="0" err="1"/>
              <a:t>systems</a:t>
            </a:r>
            <a:r>
              <a:rPr lang="mi-NZ" dirty="0"/>
              <a:t>.</a:t>
            </a:r>
          </a:p>
          <a:p>
            <a:endParaRPr lang="mi-NZ" sz="1200" dirty="0"/>
          </a:p>
          <a:p>
            <a:r>
              <a:rPr lang="mi-NZ" sz="1200" dirty="0"/>
              <a:t>For </a:t>
            </a:r>
            <a:r>
              <a:rPr lang="mi-NZ" sz="1200" dirty="0" err="1"/>
              <a:t>example</a:t>
            </a:r>
            <a:r>
              <a:rPr lang="mi-NZ" sz="1200" dirty="0"/>
              <a:t> - </a:t>
            </a:r>
          </a:p>
          <a:p>
            <a:endParaRPr lang="mi-NZ" sz="1200" dirty="0"/>
          </a:p>
          <a:p>
            <a:endParaRPr lang="mi-NZ" sz="1200" dirty="0"/>
          </a:p>
          <a:p>
            <a:r>
              <a:rPr lang="mi-NZ" sz="1200" dirty="0" err="1"/>
              <a:t>So</a:t>
            </a:r>
            <a:r>
              <a:rPr lang="mi-NZ" sz="1200" dirty="0"/>
              <a:t> </a:t>
            </a:r>
            <a:r>
              <a:rPr lang="mi-NZ" sz="1200" dirty="0" err="1"/>
              <a:t>what</a:t>
            </a:r>
            <a:r>
              <a:rPr lang="mi-NZ" sz="1200" dirty="0"/>
              <a:t> </a:t>
            </a:r>
            <a:r>
              <a:rPr lang="mi-NZ" sz="1200" dirty="0" err="1"/>
              <a:t>is</a:t>
            </a:r>
            <a:r>
              <a:rPr lang="mi-NZ" sz="1200" dirty="0"/>
              <a:t> </a:t>
            </a:r>
            <a:r>
              <a:rPr lang="mi-NZ" sz="1200" dirty="0" err="1"/>
              <a:t>the</a:t>
            </a:r>
            <a:r>
              <a:rPr lang="mi-NZ" sz="1200" dirty="0"/>
              <a:t> </a:t>
            </a:r>
            <a:r>
              <a:rPr lang="mi-NZ" sz="1200" dirty="0" err="1"/>
              <a:t>response</a:t>
            </a:r>
            <a:r>
              <a:rPr lang="mi-NZ" sz="1200" dirty="0"/>
              <a:t>?</a:t>
            </a:r>
          </a:p>
          <a:p>
            <a:endParaRPr lang="mi-NZ" sz="1200" dirty="0"/>
          </a:p>
          <a:p>
            <a:endParaRPr lang="mi-NZ" sz="2800" dirty="0"/>
          </a:p>
          <a:p>
            <a:endParaRPr lang="mi-NZ" sz="280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7841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 err="1"/>
              <a:t>Slide</a:t>
            </a:r>
            <a:r>
              <a:rPr lang="mi-NZ" dirty="0"/>
              <a:t> </a:t>
            </a:r>
            <a:r>
              <a:rPr lang="mi-NZ" dirty="0" err="1"/>
              <a:t>delivered</a:t>
            </a:r>
            <a:r>
              <a:rPr lang="mi-NZ" dirty="0"/>
              <a:t> </a:t>
            </a:r>
            <a:r>
              <a:rPr lang="mi-NZ" dirty="0" err="1"/>
              <a:t>by</a:t>
            </a:r>
            <a:r>
              <a:rPr lang="mi-NZ" dirty="0"/>
              <a:t>: Hugh</a:t>
            </a:r>
          </a:p>
          <a:p>
            <a:r>
              <a:rPr lang="mi-NZ" dirty="0" err="1"/>
              <a:t>Max</a:t>
            </a:r>
            <a:r>
              <a:rPr lang="mi-NZ" dirty="0"/>
              <a:t> </a:t>
            </a:r>
            <a:r>
              <a:rPr lang="mi-NZ" dirty="0" err="1"/>
              <a:t>Time</a:t>
            </a:r>
            <a:r>
              <a:rPr lang="mi-NZ" dirty="0"/>
              <a:t>: 2 </a:t>
            </a:r>
            <a:r>
              <a:rPr lang="mi-NZ" dirty="0" err="1"/>
              <a:t>minute</a:t>
            </a:r>
            <a:endParaRPr lang="mi-NZ" dirty="0"/>
          </a:p>
          <a:p>
            <a:endParaRPr lang="mi-NZ" dirty="0"/>
          </a:p>
          <a:p>
            <a:r>
              <a:rPr lang="mi-NZ" dirty="0" err="1"/>
              <a:t>Current</a:t>
            </a:r>
            <a:r>
              <a:rPr lang="mi-NZ" dirty="0"/>
              <a:t> </a:t>
            </a:r>
            <a:r>
              <a:rPr lang="mi-NZ" dirty="0" err="1"/>
              <a:t>Actions</a:t>
            </a:r>
            <a:r>
              <a:rPr lang="mi-NZ" dirty="0"/>
              <a:t>: - </a:t>
            </a:r>
            <a:r>
              <a:rPr lang="mi-NZ" dirty="0" err="1"/>
              <a:t>nil</a:t>
            </a:r>
            <a:r>
              <a:rPr lang="mi-NZ" dirty="0"/>
              <a:t> </a:t>
            </a:r>
          </a:p>
          <a:p>
            <a:endParaRPr lang="mi-NZ" dirty="0"/>
          </a:p>
          <a:p>
            <a:r>
              <a:rPr lang="mi-NZ" dirty="0" err="1"/>
              <a:t>Cover</a:t>
            </a:r>
            <a:r>
              <a:rPr lang="mi-NZ" dirty="0"/>
              <a:t>:</a:t>
            </a:r>
          </a:p>
          <a:p>
            <a:endParaRPr lang="mi-NZ" dirty="0"/>
          </a:p>
          <a:p>
            <a:r>
              <a:rPr lang="mi-NZ" sz="1200" dirty="0" err="1"/>
              <a:t>Lets</a:t>
            </a:r>
            <a:r>
              <a:rPr lang="mi-NZ" sz="1200" dirty="0"/>
              <a:t> </a:t>
            </a:r>
            <a:r>
              <a:rPr lang="mi-NZ" sz="1200" dirty="0" err="1"/>
              <a:t>look</a:t>
            </a:r>
            <a:r>
              <a:rPr lang="mi-NZ" sz="1200" dirty="0"/>
              <a:t> </a:t>
            </a:r>
            <a:r>
              <a:rPr lang="mi-NZ" sz="1200" dirty="0" err="1"/>
              <a:t>at</a:t>
            </a:r>
            <a:r>
              <a:rPr lang="mi-NZ" sz="1200" dirty="0"/>
              <a:t> </a:t>
            </a:r>
            <a:r>
              <a:rPr lang="mi-NZ" sz="1200" dirty="0" err="1"/>
              <a:t>the</a:t>
            </a:r>
            <a:r>
              <a:rPr lang="mi-NZ" sz="1200" dirty="0"/>
              <a:t> </a:t>
            </a:r>
            <a:r>
              <a:rPr lang="mi-NZ" sz="1200" dirty="0" err="1"/>
              <a:t>Greater</a:t>
            </a:r>
            <a:r>
              <a:rPr lang="mi-NZ" sz="1200" dirty="0"/>
              <a:t> </a:t>
            </a:r>
            <a:r>
              <a:rPr lang="mi-NZ" sz="1200" dirty="0" err="1"/>
              <a:t>Christchuch</a:t>
            </a:r>
            <a:r>
              <a:rPr lang="mi-NZ" sz="1200" dirty="0"/>
              <a:t> </a:t>
            </a:r>
            <a:r>
              <a:rPr lang="mi-NZ" sz="1200" dirty="0" err="1"/>
              <a:t>geographich</a:t>
            </a:r>
            <a:r>
              <a:rPr lang="mi-NZ" sz="1200" dirty="0"/>
              <a:t> area.  </a:t>
            </a:r>
            <a:r>
              <a:rPr lang="mi-NZ" sz="1200" dirty="0" err="1"/>
              <a:t>The</a:t>
            </a:r>
            <a:r>
              <a:rPr lang="mi-NZ" sz="1200" dirty="0"/>
              <a:t> </a:t>
            </a:r>
            <a:r>
              <a:rPr lang="mi-NZ" sz="1200" dirty="0" err="1"/>
              <a:t>majority</a:t>
            </a:r>
            <a:r>
              <a:rPr lang="mi-NZ" sz="1200" dirty="0"/>
              <a:t> </a:t>
            </a:r>
            <a:r>
              <a:rPr lang="mi-NZ" sz="1200" dirty="0" err="1"/>
              <a:t>of</a:t>
            </a:r>
            <a:r>
              <a:rPr lang="mi-NZ" sz="1200" dirty="0"/>
              <a:t> </a:t>
            </a:r>
            <a:r>
              <a:rPr lang="mi-NZ" sz="1200" dirty="0" err="1"/>
              <a:t>the</a:t>
            </a:r>
            <a:r>
              <a:rPr lang="mi-NZ" sz="1200" dirty="0"/>
              <a:t> </a:t>
            </a:r>
            <a:r>
              <a:rPr lang="mi-NZ" sz="1200" dirty="0" err="1"/>
              <a:t>population</a:t>
            </a:r>
            <a:r>
              <a:rPr lang="mi-NZ" sz="1200" dirty="0"/>
              <a:t> </a:t>
            </a:r>
            <a:r>
              <a:rPr lang="mi-NZ" sz="1200" dirty="0" err="1"/>
              <a:t>live</a:t>
            </a:r>
            <a:r>
              <a:rPr lang="mi-NZ" sz="1200" dirty="0"/>
              <a:t> here, and </a:t>
            </a:r>
            <a:r>
              <a:rPr lang="mi-NZ" sz="1200" dirty="0" err="1"/>
              <a:t>it</a:t>
            </a:r>
            <a:r>
              <a:rPr lang="mi-NZ" sz="1200" dirty="0"/>
              <a:t> </a:t>
            </a:r>
            <a:r>
              <a:rPr lang="mi-NZ" sz="1200" dirty="0" err="1"/>
              <a:t>is</a:t>
            </a:r>
            <a:r>
              <a:rPr lang="mi-NZ" sz="1200" dirty="0"/>
              <a:t> </a:t>
            </a:r>
            <a:r>
              <a:rPr lang="mi-NZ" sz="1200" dirty="0" err="1"/>
              <a:t>growing</a:t>
            </a:r>
            <a:r>
              <a:rPr lang="mi-NZ" sz="1200" dirty="0"/>
              <a:t> </a:t>
            </a:r>
            <a:r>
              <a:rPr lang="mi-NZ" sz="1200" dirty="0" err="1"/>
              <a:t>rapidly</a:t>
            </a:r>
            <a:r>
              <a:rPr lang="mi-NZ" sz="1200" dirty="0"/>
              <a:t>.  </a:t>
            </a:r>
            <a:r>
              <a:rPr lang="mi-NZ" sz="1200" dirty="0" err="1"/>
              <a:t>While</a:t>
            </a:r>
            <a:r>
              <a:rPr lang="mi-NZ" sz="1200" dirty="0"/>
              <a:t> </a:t>
            </a:r>
            <a:r>
              <a:rPr lang="mi-NZ" sz="1200" dirty="0" err="1"/>
              <a:t>their</a:t>
            </a:r>
            <a:r>
              <a:rPr lang="mi-NZ" sz="1200" dirty="0"/>
              <a:t> </a:t>
            </a:r>
            <a:r>
              <a:rPr lang="mi-NZ" sz="1200" dirty="0" err="1"/>
              <a:t>drinking</a:t>
            </a:r>
            <a:r>
              <a:rPr lang="mi-NZ" sz="1200" dirty="0"/>
              <a:t> </a:t>
            </a:r>
            <a:r>
              <a:rPr lang="mi-NZ" sz="1200" dirty="0" err="1"/>
              <a:t>water</a:t>
            </a:r>
            <a:r>
              <a:rPr lang="mi-NZ" sz="1200" dirty="0"/>
              <a:t> </a:t>
            </a:r>
            <a:r>
              <a:rPr lang="mi-NZ" sz="1200" dirty="0" err="1"/>
              <a:t>needs</a:t>
            </a:r>
            <a:r>
              <a:rPr lang="mi-NZ" sz="1200" dirty="0"/>
              <a:t> </a:t>
            </a:r>
            <a:r>
              <a:rPr lang="mi-NZ" sz="1200" dirty="0" err="1"/>
              <a:t>may</a:t>
            </a:r>
            <a:r>
              <a:rPr lang="mi-NZ" sz="1200" dirty="0"/>
              <a:t> </a:t>
            </a:r>
            <a:r>
              <a:rPr lang="mi-NZ" sz="1200" dirty="0" err="1"/>
              <a:t>be</a:t>
            </a:r>
            <a:r>
              <a:rPr lang="mi-NZ" sz="1200" dirty="0"/>
              <a:t> </a:t>
            </a:r>
            <a:r>
              <a:rPr lang="mi-NZ" sz="1200" dirty="0" err="1"/>
              <a:t>small</a:t>
            </a:r>
            <a:r>
              <a:rPr lang="mi-NZ" sz="1200" dirty="0"/>
              <a:t> in </a:t>
            </a:r>
            <a:r>
              <a:rPr lang="mi-NZ" sz="1200" dirty="0" err="1"/>
              <a:t>comparision</a:t>
            </a:r>
            <a:r>
              <a:rPr lang="mi-NZ" sz="1200" dirty="0"/>
              <a:t> to </a:t>
            </a:r>
            <a:r>
              <a:rPr lang="mi-NZ" sz="1200" dirty="0" err="1"/>
              <a:t>others</a:t>
            </a:r>
            <a:r>
              <a:rPr lang="mi-NZ" sz="1200" dirty="0"/>
              <a:t> </a:t>
            </a:r>
            <a:r>
              <a:rPr lang="mi-NZ" sz="1200" dirty="0" err="1"/>
              <a:t>taking</a:t>
            </a:r>
            <a:r>
              <a:rPr lang="mi-NZ" sz="1200" dirty="0"/>
              <a:t> </a:t>
            </a:r>
            <a:r>
              <a:rPr lang="mi-NZ" sz="1200" dirty="0" err="1"/>
              <a:t>water</a:t>
            </a:r>
            <a:r>
              <a:rPr lang="mi-NZ" sz="1200" dirty="0"/>
              <a:t>, </a:t>
            </a:r>
            <a:r>
              <a:rPr lang="mi-NZ" sz="1200" dirty="0" err="1"/>
              <a:t>as</a:t>
            </a:r>
            <a:r>
              <a:rPr lang="mi-NZ" sz="1200" dirty="0"/>
              <a:t> a </a:t>
            </a:r>
            <a:r>
              <a:rPr lang="mi-NZ" sz="1200" dirty="0" err="1"/>
              <a:t>combined</a:t>
            </a:r>
            <a:r>
              <a:rPr lang="mi-NZ" sz="1200" dirty="0"/>
              <a:t> </a:t>
            </a:r>
            <a:r>
              <a:rPr lang="mi-NZ" sz="1200" dirty="0" err="1"/>
              <a:t>total</a:t>
            </a:r>
            <a:r>
              <a:rPr lang="mi-NZ" sz="1200" dirty="0"/>
              <a:t>, </a:t>
            </a:r>
            <a:r>
              <a:rPr lang="mi-NZ" sz="1200" dirty="0" err="1"/>
              <a:t>each</a:t>
            </a:r>
            <a:r>
              <a:rPr lang="mi-NZ" sz="1200" dirty="0"/>
              <a:t> </a:t>
            </a:r>
            <a:r>
              <a:rPr lang="mi-NZ" sz="1200" dirty="0" err="1"/>
              <a:t>person</a:t>
            </a:r>
            <a:r>
              <a:rPr lang="mi-NZ" sz="1200" dirty="0"/>
              <a:t> </a:t>
            </a:r>
            <a:r>
              <a:rPr lang="mi-NZ" sz="1200" dirty="0" err="1"/>
              <a:t>has</a:t>
            </a:r>
            <a:r>
              <a:rPr lang="mi-NZ" sz="1200" dirty="0"/>
              <a:t> </a:t>
            </a:r>
            <a:r>
              <a:rPr lang="mi-NZ" sz="1200" dirty="0" err="1"/>
              <a:t>an</a:t>
            </a:r>
            <a:r>
              <a:rPr lang="mi-NZ" sz="1200" dirty="0"/>
              <a:t> </a:t>
            </a:r>
            <a:r>
              <a:rPr lang="mi-NZ" sz="1200" dirty="0" err="1"/>
              <a:t>average</a:t>
            </a:r>
            <a:r>
              <a:rPr lang="mi-NZ" sz="1200" dirty="0"/>
              <a:t> </a:t>
            </a:r>
            <a:r>
              <a:rPr lang="mi-NZ" sz="1200" dirty="0" err="1"/>
              <a:t>daily</a:t>
            </a:r>
            <a:r>
              <a:rPr lang="mi-NZ" sz="1200" dirty="0"/>
              <a:t> </a:t>
            </a:r>
            <a:r>
              <a:rPr lang="mi-NZ" sz="1200" dirty="0" err="1"/>
              <a:t>use</a:t>
            </a:r>
            <a:r>
              <a:rPr lang="mi-NZ" sz="1200" dirty="0"/>
              <a:t> </a:t>
            </a:r>
            <a:r>
              <a:rPr lang="mi-NZ" sz="1200" dirty="0" err="1"/>
              <a:t>of</a:t>
            </a:r>
            <a:r>
              <a:rPr lang="mi-NZ" sz="1200" dirty="0"/>
              <a:t> 514 </a:t>
            </a:r>
            <a:r>
              <a:rPr lang="mi-NZ" sz="1200" dirty="0" err="1"/>
              <a:t>litres</a:t>
            </a:r>
            <a:r>
              <a:rPr lang="mi-NZ" sz="1200" dirty="0"/>
              <a:t> and </a:t>
            </a:r>
            <a:r>
              <a:rPr lang="mi-NZ" sz="1200" dirty="0" err="1"/>
              <a:t>collectively</a:t>
            </a:r>
            <a:r>
              <a:rPr lang="mi-NZ" sz="1200" dirty="0"/>
              <a:t> </a:t>
            </a:r>
            <a:r>
              <a:rPr lang="mi-NZ" sz="1200" dirty="0" err="1"/>
              <a:t>extract</a:t>
            </a:r>
            <a:r>
              <a:rPr lang="mi-NZ" sz="1200" dirty="0"/>
              <a:t> 7.1 </a:t>
            </a:r>
            <a:r>
              <a:rPr lang="mi-NZ" sz="1200" dirty="0" err="1"/>
              <a:t>million</a:t>
            </a:r>
            <a:r>
              <a:rPr lang="mi-NZ" sz="1200" dirty="0"/>
              <a:t> </a:t>
            </a:r>
            <a:r>
              <a:rPr lang="mi-NZ" sz="1200" dirty="0" err="1"/>
              <a:t>cubic</a:t>
            </a:r>
            <a:r>
              <a:rPr lang="mi-NZ" sz="1200" dirty="0"/>
              <a:t> </a:t>
            </a:r>
            <a:r>
              <a:rPr lang="mi-NZ" sz="1200" dirty="0" err="1"/>
              <a:t>metres</a:t>
            </a:r>
            <a:r>
              <a:rPr lang="mi-NZ" sz="1200" dirty="0"/>
              <a:t> </a:t>
            </a:r>
            <a:r>
              <a:rPr lang="mi-NZ" sz="1200" dirty="0" err="1"/>
              <a:t>of</a:t>
            </a:r>
            <a:r>
              <a:rPr lang="mi-NZ" sz="1200" dirty="0"/>
              <a:t> </a:t>
            </a:r>
            <a:r>
              <a:rPr lang="mi-NZ" sz="1200" dirty="0" err="1"/>
              <a:t>water</a:t>
            </a:r>
            <a:r>
              <a:rPr lang="mi-NZ" sz="1200" dirty="0"/>
              <a:t> </a:t>
            </a:r>
            <a:r>
              <a:rPr lang="mi-NZ" sz="1200" dirty="0" err="1"/>
              <a:t>per</a:t>
            </a:r>
            <a:r>
              <a:rPr lang="mi-NZ" sz="1200" dirty="0"/>
              <a:t> </a:t>
            </a:r>
            <a:r>
              <a:rPr lang="mi-NZ" sz="1200" dirty="0" err="1"/>
              <a:t>year</a:t>
            </a:r>
            <a:r>
              <a:rPr lang="mi-NZ" sz="1200" dirty="0"/>
              <a:t>.</a:t>
            </a:r>
          </a:p>
          <a:p>
            <a:endParaRPr lang="mi-NZ" sz="1200" dirty="0"/>
          </a:p>
          <a:p>
            <a:r>
              <a:rPr lang="mi-NZ" sz="1200" dirty="0" err="1"/>
              <a:t>Nitrate-nitrogen</a:t>
            </a:r>
            <a:r>
              <a:rPr lang="mi-NZ" sz="1200" dirty="0"/>
              <a:t> </a:t>
            </a:r>
            <a:r>
              <a:rPr lang="mi-NZ" sz="1200" dirty="0" err="1"/>
              <a:t>levels</a:t>
            </a:r>
            <a:r>
              <a:rPr lang="mi-NZ" sz="1200" dirty="0"/>
              <a:t> are </a:t>
            </a:r>
            <a:r>
              <a:rPr lang="mi-NZ" sz="1200" dirty="0" err="1"/>
              <a:t>increasing</a:t>
            </a:r>
            <a:r>
              <a:rPr lang="mi-NZ" sz="1200" dirty="0"/>
              <a:t> in </a:t>
            </a:r>
            <a:r>
              <a:rPr lang="mi-NZ" sz="1200" dirty="0" err="1"/>
              <a:t>some</a:t>
            </a:r>
            <a:r>
              <a:rPr lang="mi-NZ" sz="1200" dirty="0"/>
              <a:t> </a:t>
            </a:r>
            <a:r>
              <a:rPr lang="mi-NZ" sz="1200" dirty="0" err="1"/>
              <a:t>schemes</a:t>
            </a:r>
            <a:r>
              <a:rPr lang="mi-NZ" sz="1200" dirty="0"/>
              <a:t>, </a:t>
            </a:r>
            <a:r>
              <a:rPr lang="mi-NZ" sz="1200" dirty="0" err="1"/>
              <a:t>while</a:t>
            </a:r>
            <a:r>
              <a:rPr lang="mi-NZ" sz="1200" dirty="0"/>
              <a:t> </a:t>
            </a:r>
            <a:r>
              <a:rPr lang="mi-NZ" sz="1200" dirty="0" err="1"/>
              <a:t>per</a:t>
            </a:r>
            <a:r>
              <a:rPr lang="mi-NZ" sz="1200" dirty="0"/>
              <a:t> </a:t>
            </a:r>
            <a:r>
              <a:rPr lang="mi-NZ" sz="1200" dirty="0" err="1"/>
              <a:t>capita</a:t>
            </a:r>
            <a:r>
              <a:rPr lang="mi-NZ" sz="1200" dirty="0"/>
              <a:t> </a:t>
            </a:r>
            <a:r>
              <a:rPr lang="mi-NZ" sz="1200" dirty="0" err="1"/>
              <a:t>use</a:t>
            </a:r>
            <a:r>
              <a:rPr lang="mi-NZ" sz="1200" dirty="0"/>
              <a:t> </a:t>
            </a:r>
            <a:r>
              <a:rPr lang="mi-NZ" sz="1200" dirty="0" err="1"/>
              <a:t>is</a:t>
            </a:r>
            <a:r>
              <a:rPr lang="mi-NZ" sz="1200" dirty="0"/>
              <a:t> </a:t>
            </a:r>
            <a:r>
              <a:rPr lang="mi-NZ" sz="1200" dirty="0" err="1"/>
              <a:t>increasing</a:t>
            </a:r>
            <a:r>
              <a:rPr lang="mi-NZ" sz="1200" dirty="0"/>
              <a:t>.</a:t>
            </a:r>
          </a:p>
          <a:p>
            <a:endParaRPr lang="mi-NZ" sz="1200" dirty="0"/>
          </a:p>
          <a:p>
            <a:r>
              <a:rPr lang="mi-NZ" sz="1200" dirty="0" err="1"/>
              <a:t>Reflecting</a:t>
            </a:r>
            <a:r>
              <a:rPr lang="mi-NZ" sz="1200" dirty="0"/>
              <a:t> </a:t>
            </a:r>
            <a:r>
              <a:rPr lang="mi-NZ" sz="1200" dirty="0" err="1"/>
              <a:t>back</a:t>
            </a:r>
            <a:r>
              <a:rPr lang="mi-NZ" sz="1200" dirty="0"/>
              <a:t> </a:t>
            </a:r>
            <a:r>
              <a:rPr lang="mi-NZ" sz="1200" dirty="0" err="1"/>
              <a:t>on</a:t>
            </a:r>
            <a:r>
              <a:rPr lang="mi-NZ" sz="1200" dirty="0"/>
              <a:t> </a:t>
            </a:r>
            <a:r>
              <a:rPr lang="mi-NZ" sz="1200" dirty="0" err="1"/>
              <a:t>the</a:t>
            </a:r>
            <a:r>
              <a:rPr lang="mi-NZ" sz="1200" dirty="0"/>
              <a:t> 6 </a:t>
            </a:r>
            <a:r>
              <a:rPr lang="mi-NZ" sz="1200" dirty="0" err="1"/>
              <a:t>principles</a:t>
            </a:r>
            <a:r>
              <a:rPr lang="mi-NZ" sz="1200" dirty="0"/>
              <a:t> </a:t>
            </a:r>
            <a:r>
              <a:rPr lang="mi-NZ" sz="1200" dirty="0" err="1"/>
              <a:t>of</a:t>
            </a:r>
            <a:r>
              <a:rPr lang="mi-NZ" sz="1200" dirty="0"/>
              <a:t> </a:t>
            </a:r>
            <a:r>
              <a:rPr lang="mi-NZ" sz="1200" dirty="0" err="1"/>
              <a:t>safe</a:t>
            </a:r>
            <a:r>
              <a:rPr lang="mi-NZ" sz="1200" dirty="0"/>
              <a:t> </a:t>
            </a:r>
            <a:r>
              <a:rPr lang="mi-NZ" sz="1200" dirty="0" err="1"/>
              <a:t>drinking</a:t>
            </a:r>
            <a:r>
              <a:rPr lang="mi-NZ" sz="1200" dirty="0"/>
              <a:t> </a:t>
            </a:r>
            <a:r>
              <a:rPr lang="mi-NZ" sz="1200" dirty="0" err="1"/>
              <a:t>water</a:t>
            </a:r>
            <a:r>
              <a:rPr lang="mi-NZ" sz="1200" dirty="0"/>
              <a:t> – a </a:t>
            </a:r>
            <a:r>
              <a:rPr lang="mi-NZ" sz="1200" dirty="0" err="1"/>
              <a:t>duty</a:t>
            </a:r>
            <a:r>
              <a:rPr lang="mi-NZ" sz="1200" dirty="0"/>
              <a:t> </a:t>
            </a:r>
            <a:r>
              <a:rPr lang="mi-NZ" sz="1200" dirty="0" err="1"/>
              <a:t>of</a:t>
            </a:r>
            <a:r>
              <a:rPr lang="mi-NZ" sz="1200" dirty="0"/>
              <a:t> </a:t>
            </a:r>
            <a:r>
              <a:rPr lang="mi-NZ" sz="1200" dirty="0" err="1"/>
              <a:t>care</a:t>
            </a:r>
            <a:r>
              <a:rPr lang="mi-NZ" sz="1200" dirty="0"/>
              <a:t> and Te Mana o Te Wai (</a:t>
            </a:r>
            <a:r>
              <a:rPr lang="mi-NZ" sz="1200" dirty="0" err="1"/>
              <a:t>care</a:t>
            </a:r>
            <a:r>
              <a:rPr lang="mi-NZ" sz="1200" dirty="0"/>
              <a:t> and </a:t>
            </a:r>
            <a:r>
              <a:rPr lang="mi-NZ" sz="1200" dirty="0" err="1"/>
              <a:t>respect</a:t>
            </a:r>
            <a:r>
              <a:rPr lang="mi-NZ" sz="1200" dirty="0"/>
              <a:t> for </a:t>
            </a:r>
            <a:r>
              <a:rPr lang="mi-NZ" sz="1200" dirty="0" err="1"/>
              <a:t>the</a:t>
            </a:r>
            <a:r>
              <a:rPr lang="mi-NZ" sz="1200" dirty="0"/>
              <a:t> </a:t>
            </a:r>
            <a:r>
              <a:rPr lang="mi-NZ" sz="1200" dirty="0" err="1"/>
              <a:t>health</a:t>
            </a:r>
            <a:r>
              <a:rPr lang="mi-NZ" sz="1200" dirty="0"/>
              <a:t> </a:t>
            </a:r>
            <a:r>
              <a:rPr lang="mi-NZ" sz="1200" dirty="0" err="1"/>
              <a:t>of</a:t>
            </a:r>
            <a:r>
              <a:rPr lang="mi-NZ" sz="1200" dirty="0"/>
              <a:t> </a:t>
            </a:r>
            <a:r>
              <a:rPr lang="mi-NZ" sz="1200" dirty="0" err="1"/>
              <a:t>the</a:t>
            </a:r>
            <a:r>
              <a:rPr lang="mi-NZ" sz="1200" dirty="0"/>
              <a:t> </a:t>
            </a:r>
            <a:r>
              <a:rPr lang="mi-NZ" sz="1200" dirty="0" err="1"/>
              <a:t>nation</a:t>
            </a:r>
            <a:r>
              <a:rPr lang="mi-NZ" sz="1200" dirty="0"/>
              <a:t>) – </a:t>
            </a:r>
            <a:r>
              <a:rPr lang="mi-NZ" sz="1200" dirty="0" err="1"/>
              <a:t>we</a:t>
            </a:r>
            <a:r>
              <a:rPr lang="mi-NZ" sz="1200" dirty="0"/>
              <a:t> </a:t>
            </a:r>
            <a:r>
              <a:rPr lang="mi-NZ" sz="1200" dirty="0" err="1"/>
              <a:t>need</a:t>
            </a:r>
            <a:r>
              <a:rPr lang="mi-NZ" sz="1200" dirty="0"/>
              <a:t> to </a:t>
            </a:r>
            <a:r>
              <a:rPr lang="mi-NZ" sz="1200" dirty="0" err="1"/>
              <a:t>start</a:t>
            </a:r>
            <a:r>
              <a:rPr lang="mi-NZ" sz="1200" dirty="0"/>
              <a:t> </a:t>
            </a:r>
            <a:r>
              <a:rPr lang="mi-NZ" sz="1200" dirty="0" err="1"/>
              <a:t>planning</a:t>
            </a:r>
            <a:r>
              <a:rPr lang="mi-NZ" sz="1200" dirty="0"/>
              <a:t> for a </a:t>
            </a:r>
            <a:r>
              <a:rPr lang="mi-NZ" sz="1200" dirty="0" err="1"/>
              <a:t>new</a:t>
            </a:r>
            <a:r>
              <a:rPr lang="mi-NZ" sz="1200" dirty="0"/>
              <a:t> </a:t>
            </a:r>
            <a:r>
              <a:rPr lang="mi-NZ" sz="1200" dirty="0" err="1"/>
              <a:t>future</a:t>
            </a:r>
            <a:r>
              <a:rPr lang="mi-NZ" sz="1200" dirty="0"/>
              <a:t>.</a:t>
            </a:r>
          </a:p>
          <a:p>
            <a:endParaRPr lang="mi-NZ" sz="1200" dirty="0"/>
          </a:p>
          <a:p>
            <a:r>
              <a:rPr lang="mi-NZ" sz="1200" dirty="0" err="1"/>
              <a:t>So</a:t>
            </a:r>
            <a:r>
              <a:rPr lang="mi-NZ" sz="1200" dirty="0"/>
              <a:t> </a:t>
            </a:r>
            <a:r>
              <a:rPr lang="mi-NZ" sz="1200" dirty="0" err="1"/>
              <a:t>what</a:t>
            </a:r>
            <a:r>
              <a:rPr lang="mi-NZ" sz="1200" dirty="0"/>
              <a:t> </a:t>
            </a:r>
            <a:r>
              <a:rPr lang="mi-NZ" sz="1200" dirty="0" err="1"/>
              <a:t>is</a:t>
            </a:r>
            <a:r>
              <a:rPr lang="mi-NZ" sz="1200" dirty="0"/>
              <a:t> </a:t>
            </a:r>
            <a:r>
              <a:rPr lang="mi-NZ" sz="1200" dirty="0" err="1"/>
              <a:t>the</a:t>
            </a:r>
            <a:r>
              <a:rPr lang="mi-NZ" sz="1200" dirty="0"/>
              <a:t> </a:t>
            </a:r>
            <a:r>
              <a:rPr lang="mi-NZ" sz="1200" dirty="0" err="1"/>
              <a:t>response</a:t>
            </a:r>
            <a:r>
              <a:rPr lang="mi-NZ" sz="1200" dirty="0"/>
              <a:t>?</a:t>
            </a:r>
          </a:p>
          <a:p>
            <a:endParaRPr lang="mi-NZ" sz="1200" dirty="0"/>
          </a:p>
          <a:p>
            <a:r>
              <a:rPr lang="mi-NZ" sz="1200" b="1" dirty="0" err="1"/>
              <a:t>Hand</a:t>
            </a:r>
            <a:r>
              <a:rPr lang="mi-NZ" sz="1200" b="1" dirty="0"/>
              <a:t> </a:t>
            </a:r>
            <a:r>
              <a:rPr lang="mi-NZ" sz="1200" b="1" dirty="0" err="1"/>
              <a:t>over</a:t>
            </a:r>
            <a:r>
              <a:rPr lang="mi-NZ" sz="1200" b="1" dirty="0"/>
              <a:t> to Murray</a:t>
            </a:r>
            <a:endParaRPr lang="mi-NZ" sz="2800" b="1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C17-C48A-4342-A189-8BACB98EF2DB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7761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4942-0034-7B1D-C22A-B0E01DD8B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00FAB-E4E2-2366-A485-51AB26F58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C9B0D-318F-6449-BDC3-FCB702A89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5C9D9-815F-17AE-AA75-9839DF76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CEAC-51D8-130E-BB9E-C22E1591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069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937F-3679-3F3C-A635-165ED554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EDFCF-B344-477E-CE7D-0AA5C5E7E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2E9B0-DCB3-4D83-A2B7-DE0D3238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12A0A-08BF-AE7E-F138-40E1AD57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5E92B-767F-BBD1-6BD3-180B03E1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089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65533-8AB1-4D4B-3E47-3BEEA2937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A3A8E-291A-5F0D-9373-78796514F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2E746-955C-F4A9-DC15-69D80F44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C89C7-7AFC-9BA2-1AEC-DEA731FF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869E7-B2B1-464E-8E94-BF8F34FA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890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F5267-0EFA-E90E-B8FB-413D97F06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3B7D-A8FE-7969-E09A-72A23AB7E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5097D-2CDC-A34C-11E6-03D7450E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641CF-6A0E-967A-F3ED-97B4C66B6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10E9D-4FF3-AECB-D24A-3855681B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915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1FA76-A8FF-913B-0F33-5BC12F45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24D84-9E81-8A2E-608C-E22EC351D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72ED2-B522-9BB2-CE01-A998237F2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1367E-C276-7BCA-0358-03758BDC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D3FE5-7E8D-A75A-CE6E-BE75720F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363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C1FF5-2206-6EB9-8B18-5094E118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7CE26-7B18-CE29-CBAC-5574AD24B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60F70-922E-6AF7-E610-D1812FBDE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0E668-003A-CC4F-A039-6B60B3B8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63838-D1F8-FCFA-6E01-15C1B8ACD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BC80C-FD28-7CA0-9564-F34E8DEA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205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E2B0-49EC-3304-6B16-B55026B0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CCB20-18A9-672D-8568-61D129046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5DE7B-D22F-110F-B915-5F438AE53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E14B3-7F34-8A36-0ED9-E86CCD9DB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CB1AE-8173-26BA-21AB-2F7E02968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4FF6E-E2CE-199E-39FD-2631996E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C9EA03-48FA-9A14-DDD2-25D832CDA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E14D01-FA33-6FE4-F868-B1C74EAC7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180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F691-2342-C213-875B-A467FBA53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BA252-0D10-68D0-DA4D-520A87D1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6CF88-97D8-D249-E9C9-D36498DB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8E80D-1411-CAAA-DF42-E3F2D81E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732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282EF-D191-BB9A-A808-9DA91C91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9053E-DAC4-46BA-7B0B-C9B1E1F9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65822-5F56-BF06-A616-D6EAAD1B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809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534C-F895-059F-3B7C-7CC7F57A4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FF55-39E4-5448-092C-FEA13732D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E7C983-5B6B-0806-A0FA-208802730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AD6B8-BA07-3CF7-653D-7D54276F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7EBAE-B2C4-E6CD-6BB6-9172473D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9364D-285E-0B22-32EA-B3A83537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779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8A21-32F3-3549-80D5-9F9869B6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F5BEB4-5A09-F47C-AD4F-AFF91D11E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F4201-5CA3-B338-A6AE-16C6CD283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4CAD6-9B9E-D19E-9328-535D9CCA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39E14-5D01-9720-E007-F41D6869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7AB07-17D8-2237-0AFA-A8930BE57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353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6F06B-A31D-1303-295A-54543B684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EF004-D9D3-D974-A611-A429C4F94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78518-DD64-AAB5-1D3B-BC66BF711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D0BCF-95E4-4DDF-A9F0-2152734AEF14}" type="datetimeFigureOut">
              <a:rPr lang="en-NZ" smtClean="0"/>
              <a:t>17/10/2022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16D90-1DC9-FECB-DF30-33A4909C6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54E8-DA8A-5A4A-9507-BBD9A6B95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E2526-7EB7-4E04-BF11-623463DA4C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740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F123-5CDF-DB1D-EAA0-0E4F9CBBE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1132" y="268121"/>
            <a:ext cx="5944417" cy="2387600"/>
          </a:xfrm>
        </p:spPr>
        <p:txBody>
          <a:bodyPr>
            <a:normAutofit/>
          </a:bodyPr>
          <a:lstStyle/>
          <a:p>
            <a:r>
              <a:rPr lang="mi-NZ" sz="6600" b="1" kern="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WAI-INU BLUEPRINT</a:t>
            </a:r>
            <a:endParaRPr lang="en-NZ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A3EC0-4EE7-AA41-E616-BE2D01EA8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7490" y="3602038"/>
            <a:ext cx="6989580" cy="1655762"/>
          </a:xfrm>
        </p:spPr>
        <p:txBody>
          <a:bodyPr>
            <a:normAutofit/>
          </a:bodyPr>
          <a:lstStyle/>
          <a:p>
            <a:r>
              <a:rPr lang="mi-NZ" sz="2200" dirty="0"/>
              <a:t>Murray England | Selwyn </a:t>
            </a:r>
            <a:r>
              <a:rPr lang="mi-NZ" sz="2200" dirty="0" err="1"/>
              <a:t>District</a:t>
            </a:r>
            <a:r>
              <a:rPr lang="mi-NZ" sz="2200" dirty="0"/>
              <a:t> </a:t>
            </a:r>
            <a:r>
              <a:rPr lang="mi-NZ" sz="2200" dirty="0" err="1"/>
              <a:t>Council</a:t>
            </a:r>
            <a:endParaRPr lang="mi-NZ" sz="2200" dirty="0"/>
          </a:p>
          <a:p>
            <a:r>
              <a:rPr lang="mi-NZ" sz="2200" dirty="0"/>
              <a:t>Hugh Blake-Manson | Waugh Infrastructure </a:t>
            </a:r>
            <a:r>
              <a:rPr lang="mi-NZ" sz="2200" dirty="0" err="1"/>
              <a:t>Management</a:t>
            </a:r>
            <a:endParaRPr lang="mi-NZ" sz="2200" dirty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8F5A79E-7804-7AC6-40EB-48B72A067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24" y="6381969"/>
            <a:ext cx="1102626" cy="390241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4CC63554-D1A3-032B-F9D8-CCA2D3FC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0" y="6381969"/>
            <a:ext cx="991088" cy="39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B91AE9B-7A31-8B7F-D86E-CBF5755E8B53}"/>
              </a:ext>
            </a:extLst>
          </p:cNvPr>
          <p:cNvSpPr txBox="1">
            <a:spLocks/>
          </p:cNvSpPr>
          <p:nvPr/>
        </p:nvSpPr>
        <p:spPr>
          <a:xfrm>
            <a:off x="4614636" y="6087979"/>
            <a:ext cx="3862137" cy="592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mi-NZ" dirty="0"/>
          </a:p>
          <a:p>
            <a:r>
              <a:rPr lang="mi-NZ" sz="2200" dirty="0"/>
              <a:t>Water </a:t>
            </a:r>
            <a:r>
              <a:rPr lang="mi-NZ" sz="2200" dirty="0" err="1"/>
              <a:t>New</a:t>
            </a:r>
            <a:r>
              <a:rPr lang="mi-NZ" sz="2200" dirty="0"/>
              <a:t> </a:t>
            </a:r>
            <a:r>
              <a:rPr lang="mi-NZ" sz="2200" dirty="0" err="1"/>
              <a:t>Zealand</a:t>
            </a:r>
            <a:r>
              <a:rPr lang="mi-NZ" sz="2200" dirty="0"/>
              <a:t> 2022 | </a:t>
            </a:r>
            <a:r>
              <a:rPr lang="en-NZ" sz="2200" i="0" dirty="0" err="1">
                <a:effectLst/>
              </a:rPr>
              <a:t>Ōtautahi</a:t>
            </a:r>
            <a:endParaRPr lang="en-NZ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20FE0-2E7A-E984-F213-2F976B5C8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t="11058" b="342"/>
          <a:stretch/>
        </p:blipFill>
        <p:spPr>
          <a:xfrm>
            <a:off x="104930" y="7080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286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0E31ABA-795F-80A7-31C8-501B53620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5" r="1" b="14542"/>
          <a:stretch/>
        </p:blipFill>
        <p:spPr bwMode="auto">
          <a:xfrm>
            <a:off x="579427" y="80081"/>
            <a:ext cx="4499573" cy="6663134"/>
          </a:xfrm>
          <a:prstGeom prst="rect">
            <a:avLst/>
          </a:prstGeom>
          <a:noFill/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AA615BD-6D4C-7BB2-3D96-4C899068D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990781"/>
              </p:ext>
            </p:extLst>
          </p:nvPr>
        </p:nvGraphicFramePr>
        <p:xfrm>
          <a:off x="6345289" y="3041964"/>
          <a:ext cx="5188825" cy="3065265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820131">
                  <a:extLst>
                    <a:ext uri="{9D8B030D-6E8A-4147-A177-3AD203B41FA5}">
                      <a16:colId xmlns:a16="http://schemas.microsoft.com/office/drawing/2014/main" val="17458075"/>
                    </a:ext>
                  </a:extLst>
                </a:gridCol>
                <a:gridCol w="1600389">
                  <a:extLst>
                    <a:ext uri="{9D8B030D-6E8A-4147-A177-3AD203B41FA5}">
                      <a16:colId xmlns:a16="http://schemas.microsoft.com/office/drawing/2014/main" val="241722390"/>
                    </a:ext>
                  </a:extLst>
                </a:gridCol>
                <a:gridCol w="1768305">
                  <a:extLst>
                    <a:ext uri="{9D8B030D-6E8A-4147-A177-3AD203B41FA5}">
                      <a16:colId xmlns:a16="http://schemas.microsoft.com/office/drawing/2014/main" val="1516415276"/>
                    </a:ext>
                  </a:extLst>
                </a:gridCol>
              </a:tblGrid>
              <a:tr h="1021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NZ" sz="1600" b="1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Area</a:t>
                      </a:r>
                      <a:endParaRPr lang="en-NZ" sz="1600" b="1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NZ" sz="16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Standalone per site</a:t>
                      </a:r>
                      <a:endParaRPr lang="en-NZ" sz="16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NZ" sz="16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Consolidated</a:t>
                      </a:r>
                      <a:endParaRPr lang="en-NZ" sz="16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46933"/>
                  </a:ext>
                </a:extLst>
              </a:tr>
              <a:tr h="714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NZ" sz="1600" b="1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Capital ($M)</a:t>
                      </a:r>
                      <a:endParaRPr lang="en-NZ" sz="1600" b="1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NZ" sz="16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$156-$234</a:t>
                      </a:r>
                      <a:endParaRPr lang="en-NZ" sz="16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NZ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$69-$207</a:t>
                      </a:r>
                      <a:endParaRPr lang="en-NZ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778332"/>
                  </a:ext>
                </a:extLst>
              </a:tr>
              <a:tr h="1329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NZ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Operation &amp; Maintenance ($M)</a:t>
                      </a:r>
                      <a:endParaRPr lang="en-NZ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NZ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$8.6-$63.6</a:t>
                      </a:r>
                      <a:endParaRPr lang="en-NZ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NZ" sz="16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$8.2-$12.3</a:t>
                      </a:r>
                      <a:endParaRPr lang="en-NZ" sz="16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8364" marR="178364" marT="178364" marB="1783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7156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0B7603A-EE42-3FD8-0AEF-D4253C3F0E99}"/>
              </a:ext>
            </a:extLst>
          </p:cNvPr>
          <p:cNvSpPr txBox="1">
            <a:spLocks/>
          </p:cNvSpPr>
          <p:nvPr/>
        </p:nvSpPr>
        <p:spPr>
          <a:xfrm>
            <a:off x="5404918" y="365125"/>
            <a:ext cx="5948881" cy="2676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Response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Source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&amp;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Treatment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Consolidation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2235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E533-1D14-BDAF-8CAA-62A3B8DC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Wai-Inu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Blueprint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Recap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4CDF7-B71D-D619-98EF-6133B65E9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47ABA4-EA62-4BC2-057D-E784362DA643}"/>
              </a:ext>
            </a:extLst>
          </p:cNvPr>
          <p:cNvSpPr txBox="1">
            <a:spLocks/>
          </p:cNvSpPr>
          <p:nvPr/>
        </p:nvSpPr>
        <p:spPr>
          <a:xfrm>
            <a:off x="838200" y="52304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Thanks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Questions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NZ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DDE0491E-C782-E376-CC40-AAAFC9D3B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24" y="6381969"/>
            <a:ext cx="1102626" cy="390241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ED58B57D-64EB-1C9B-5692-E8FB9112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0" y="6381969"/>
            <a:ext cx="991088" cy="39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8239D9A-B046-A109-F574-B62C59F90FA1}"/>
              </a:ext>
            </a:extLst>
          </p:cNvPr>
          <p:cNvSpPr txBox="1">
            <a:spLocks/>
          </p:cNvSpPr>
          <p:nvPr/>
        </p:nvSpPr>
        <p:spPr>
          <a:xfrm>
            <a:off x="4164931" y="6087979"/>
            <a:ext cx="3862137" cy="592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mi-NZ" dirty="0"/>
          </a:p>
          <a:p>
            <a:r>
              <a:rPr lang="mi-NZ" sz="2200" dirty="0"/>
              <a:t>Water </a:t>
            </a:r>
            <a:r>
              <a:rPr lang="mi-NZ" sz="2200" dirty="0" err="1"/>
              <a:t>New</a:t>
            </a:r>
            <a:r>
              <a:rPr lang="mi-NZ" sz="2200" dirty="0"/>
              <a:t> </a:t>
            </a:r>
            <a:r>
              <a:rPr lang="mi-NZ" sz="2200" dirty="0" err="1"/>
              <a:t>Zealand</a:t>
            </a:r>
            <a:r>
              <a:rPr lang="mi-NZ" sz="2200" dirty="0"/>
              <a:t> 2022 | </a:t>
            </a:r>
            <a:r>
              <a:rPr lang="en-NZ" sz="2200" i="0" dirty="0" err="1">
                <a:effectLst/>
              </a:rPr>
              <a:t>Ōtautahi</a:t>
            </a:r>
            <a:endParaRPr lang="en-NZ" sz="22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4F84B39-D2DF-B71C-833E-C4A2D89F1C32}"/>
              </a:ext>
            </a:extLst>
          </p:cNvPr>
          <p:cNvSpPr txBox="1">
            <a:spLocks/>
          </p:cNvSpPr>
          <p:nvPr/>
        </p:nvSpPr>
        <p:spPr>
          <a:xfrm>
            <a:off x="1524000" y="1617382"/>
            <a:ext cx="9144000" cy="4500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i="1"/>
              <a:t>Supports</a:t>
            </a:r>
            <a:r>
              <a:rPr lang="mi-NZ"/>
              <a:t> the One-Water Co-Design Strategy</a:t>
            </a:r>
            <a:endParaRPr lang="mi-NZ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CF4900-D994-89FA-1D3C-00A3DCD9EAA0}"/>
              </a:ext>
            </a:extLst>
          </p:cNvPr>
          <p:cNvSpPr txBox="1">
            <a:spLocks/>
          </p:cNvSpPr>
          <p:nvPr/>
        </p:nvSpPr>
        <p:spPr>
          <a:xfrm>
            <a:off x="1524000" y="2645633"/>
            <a:ext cx="9144000" cy="149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i="1" dirty="0" err="1">
                <a:solidFill>
                  <a:schemeClr val="bg1"/>
                </a:solidFill>
              </a:rPr>
              <a:t>Connects</a:t>
            </a:r>
            <a:r>
              <a:rPr lang="mi-NZ" i="1" dirty="0">
                <a:solidFill>
                  <a:schemeClr val="bg1"/>
                </a:solidFill>
              </a:rPr>
              <a:t> m</a:t>
            </a:r>
            <a:r>
              <a:rPr lang="mi-NZ" dirty="0">
                <a:solidFill>
                  <a:schemeClr val="bg1"/>
                </a:solidFill>
              </a:rPr>
              <a:t>ātauranga māori and </a:t>
            </a:r>
            <a:r>
              <a:rPr lang="mi-NZ" dirty="0" err="1">
                <a:solidFill>
                  <a:schemeClr val="bg1"/>
                </a:solidFill>
              </a:rPr>
              <a:t>european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scientific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systems</a:t>
            </a:r>
            <a:endParaRPr lang="mi-NZ" dirty="0">
              <a:solidFill>
                <a:schemeClr val="bg1"/>
              </a:solidFill>
            </a:endParaRPr>
          </a:p>
          <a:p>
            <a:r>
              <a:rPr lang="mi-NZ" i="1" dirty="0" err="1">
                <a:solidFill>
                  <a:schemeClr val="bg1"/>
                </a:solidFill>
              </a:rPr>
              <a:t>Reveals</a:t>
            </a:r>
            <a:r>
              <a:rPr lang="mi-NZ" i="1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key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risks</a:t>
            </a:r>
            <a:r>
              <a:rPr lang="mi-NZ" dirty="0">
                <a:solidFill>
                  <a:schemeClr val="bg1"/>
                </a:solidFill>
              </a:rPr>
              <a:t>, </a:t>
            </a:r>
            <a:r>
              <a:rPr lang="mi-NZ" dirty="0" err="1">
                <a:solidFill>
                  <a:schemeClr val="bg1"/>
                </a:solidFill>
              </a:rPr>
              <a:t>uncertainties</a:t>
            </a:r>
            <a:r>
              <a:rPr lang="mi-NZ" dirty="0">
                <a:solidFill>
                  <a:schemeClr val="bg1"/>
                </a:solidFill>
              </a:rPr>
              <a:t> </a:t>
            </a:r>
          </a:p>
          <a:p>
            <a:r>
              <a:rPr lang="mi-NZ" i="1" dirty="0" err="1">
                <a:solidFill>
                  <a:schemeClr val="bg1"/>
                </a:solidFill>
              </a:rPr>
              <a:t>Signals</a:t>
            </a:r>
            <a:r>
              <a:rPr lang="mi-NZ" i="1" dirty="0">
                <a:solidFill>
                  <a:schemeClr val="bg1"/>
                </a:solidFill>
              </a:rPr>
              <a:t> </a:t>
            </a:r>
            <a:r>
              <a:rPr lang="mi-NZ" i="1" dirty="0" err="1">
                <a:solidFill>
                  <a:schemeClr val="bg1"/>
                </a:solidFill>
              </a:rPr>
              <a:t>a</a:t>
            </a:r>
            <a:r>
              <a:rPr lang="mi-NZ" dirty="0" err="1">
                <a:solidFill>
                  <a:schemeClr val="bg1"/>
                </a:solidFill>
              </a:rPr>
              <a:t>ctions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through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data</a:t>
            </a:r>
            <a:r>
              <a:rPr lang="mi-NZ" dirty="0">
                <a:solidFill>
                  <a:schemeClr val="bg1"/>
                </a:solidFill>
              </a:rPr>
              <a:t> &amp; </a:t>
            </a:r>
            <a:r>
              <a:rPr lang="mi-NZ" dirty="0" err="1">
                <a:solidFill>
                  <a:schemeClr val="bg1"/>
                </a:solidFill>
              </a:rPr>
              <a:t>local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knowledge</a:t>
            </a:r>
            <a:endParaRPr lang="mi-NZ" dirty="0">
              <a:solidFill>
                <a:schemeClr val="bg1"/>
              </a:solidFill>
            </a:endParaRPr>
          </a:p>
          <a:p>
            <a:r>
              <a:rPr lang="mi-NZ" i="1" dirty="0" err="1">
                <a:solidFill>
                  <a:schemeClr val="bg1"/>
                </a:solidFill>
              </a:rPr>
              <a:t>Highlights</a:t>
            </a:r>
            <a:r>
              <a:rPr lang="mi-NZ" i="1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critical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interactions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with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other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waters</a:t>
            </a:r>
            <a:r>
              <a:rPr lang="mi-NZ" dirty="0">
                <a:solidFill>
                  <a:schemeClr val="bg1"/>
                </a:solidFill>
              </a:rPr>
              <a:t> - </a:t>
            </a:r>
            <a:r>
              <a:rPr lang="mi-NZ" dirty="0" err="1">
                <a:solidFill>
                  <a:schemeClr val="bg1"/>
                </a:solidFill>
              </a:rPr>
              <a:t>wastewater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39343A6-9F1D-20FB-663C-DFCEFA5D7D76}"/>
              </a:ext>
            </a:extLst>
          </p:cNvPr>
          <p:cNvSpPr txBox="1">
            <a:spLocks/>
          </p:cNvSpPr>
          <p:nvPr/>
        </p:nvSpPr>
        <p:spPr>
          <a:xfrm>
            <a:off x="1524000" y="4890741"/>
            <a:ext cx="9144000" cy="4500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i="1" dirty="0" err="1"/>
              <a:t>Provides</a:t>
            </a:r>
            <a:r>
              <a:rPr lang="mi-NZ" i="1" dirty="0"/>
              <a:t> </a:t>
            </a:r>
            <a:r>
              <a:rPr lang="mi-NZ" dirty="0" err="1"/>
              <a:t>evidence</a:t>
            </a:r>
            <a:r>
              <a:rPr lang="mi-NZ" dirty="0"/>
              <a:t> for </a:t>
            </a:r>
            <a:r>
              <a:rPr lang="mi-NZ" dirty="0" err="1"/>
              <a:t>budgets</a:t>
            </a:r>
            <a:r>
              <a:rPr lang="mi-NZ" dirty="0"/>
              <a:t> and </a:t>
            </a:r>
            <a:r>
              <a:rPr lang="mi-NZ" dirty="0" err="1"/>
              <a:t>critical</a:t>
            </a:r>
            <a:r>
              <a:rPr lang="mi-NZ" dirty="0"/>
              <a:t> </a:t>
            </a:r>
            <a:r>
              <a:rPr lang="mi-NZ" dirty="0" err="1"/>
              <a:t>path</a:t>
            </a:r>
            <a:r>
              <a:rPr lang="mi-NZ" dirty="0"/>
              <a:t> </a:t>
            </a:r>
            <a:r>
              <a:rPr lang="mi-NZ" dirty="0" err="1"/>
              <a:t>projects</a:t>
            </a:r>
            <a:endParaRPr lang="en-NZ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7C7DF0-DC3B-3D25-CFBF-0CB5E29E237F}"/>
              </a:ext>
            </a:extLst>
          </p:cNvPr>
          <p:cNvSpPr txBox="1">
            <a:spLocks/>
          </p:cNvSpPr>
          <p:nvPr/>
        </p:nvSpPr>
        <p:spPr>
          <a:xfrm>
            <a:off x="0" y="3263906"/>
            <a:ext cx="1551007" cy="4500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24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Blueprint</a:t>
            </a:r>
            <a:endParaRPr lang="en-NZ" sz="2400" dirty="0"/>
          </a:p>
        </p:txBody>
      </p:sp>
      <p:pic>
        <p:nvPicPr>
          <p:cNvPr id="13" name="Graphic 12" descr="Arrow circle outline">
            <a:extLst>
              <a:ext uri="{FF2B5EF4-FFF2-40B4-BE49-F238E27FC236}">
                <a16:creationId xmlns:a16="http://schemas.microsoft.com/office/drawing/2014/main" id="{D1F1D6CB-5C15-C9CF-CF7F-BEA508B5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8876" y="1899546"/>
            <a:ext cx="914400" cy="914400"/>
          </a:xfrm>
          <a:prstGeom prst="rect">
            <a:avLst/>
          </a:prstGeom>
        </p:spPr>
      </p:pic>
      <p:pic>
        <p:nvPicPr>
          <p:cNvPr id="14" name="Graphic 13" descr="Arrow circle outline">
            <a:extLst>
              <a:ext uri="{FF2B5EF4-FFF2-40B4-BE49-F238E27FC236}">
                <a16:creationId xmlns:a16="http://schemas.microsoft.com/office/drawing/2014/main" id="{C8CBAE27-F0FA-B54E-670A-BC4CFA2F7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40580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796A93-5B42-17E4-9403-0FA140911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601" b="101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5CA5A4-57FD-7047-252D-69B64B3B22AB}"/>
              </a:ext>
            </a:extLst>
          </p:cNvPr>
          <p:cNvSpPr txBox="1">
            <a:spLocks/>
          </p:cNvSpPr>
          <p:nvPr/>
        </p:nvSpPr>
        <p:spPr>
          <a:xfrm>
            <a:off x="1524000" y="376546"/>
            <a:ext cx="9144000" cy="1115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i-NZ" sz="6600" b="1" kern="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Selwyn </a:t>
            </a:r>
            <a:r>
              <a:rPr lang="mi-NZ" sz="6600" b="1" kern="0" dirty="0" err="1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en-NZ" sz="6600" dirty="0"/>
          </a:p>
        </p:txBody>
      </p:sp>
    </p:spTree>
    <p:extLst>
      <p:ext uri="{BB962C8B-B14F-4D97-AF65-F5344CB8AC3E}">
        <p14:creationId xmlns:p14="http://schemas.microsoft.com/office/powerpoint/2010/main" val="78237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F123-5CDF-DB1D-EAA0-0E4F9CBBE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7967"/>
            <a:ext cx="9144000" cy="1115228"/>
          </a:xfrm>
        </p:spPr>
        <p:txBody>
          <a:bodyPr>
            <a:normAutofit fontScale="90000"/>
          </a:bodyPr>
          <a:lstStyle/>
          <a:p>
            <a:r>
              <a:rPr lang="mi-NZ" sz="6600" b="1" kern="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Wai Inu </a:t>
            </a:r>
            <a:r>
              <a:rPr lang="mi-NZ" sz="6600" b="1" kern="0" dirty="0" err="1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Blueprint</a:t>
            </a:r>
            <a:r>
              <a:rPr lang="mi-NZ" sz="6600" b="1" kern="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mi-NZ" sz="6600" b="1" kern="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mi-NZ" sz="6600" b="1" kern="0" dirty="0" err="1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mi-NZ" sz="6600" b="1" kern="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i-NZ" sz="6600" b="1" kern="0" dirty="0" err="1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endParaRPr lang="en-NZ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A3EC0-4EE7-AA41-E616-BE2D01EA8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86810"/>
            <a:ext cx="9144000" cy="45002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mi-NZ" i="1" dirty="0" err="1"/>
              <a:t>Supports</a:t>
            </a:r>
            <a:r>
              <a:rPr lang="mi-NZ" dirty="0"/>
              <a:t> </a:t>
            </a:r>
            <a:r>
              <a:rPr lang="mi-NZ" dirty="0" err="1"/>
              <a:t>the</a:t>
            </a:r>
            <a:r>
              <a:rPr lang="mi-NZ" dirty="0"/>
              <a:t> One-Water </a:t>
            </a:r>
            <a:r>
              <a:rPr lang="mi-NZ" dirty="0" err="1"/>
              <a:t>Co-Design</a:t>
            </a:r>
            <a:r>
              <a:rPr lang="mi-NZ" dirty="0"/>
              <a:t> </a:t>
            </a:r>
            <a:r>
              <a:rPr lang="mi-NZ" dirty="0" err="1"/>
              <a:t>Strategy</a:t>
            </a:r>
            <a:endParaRPr lang="mi-NZ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12D8FB3-947D-F732-502F-29297C1B9872}"/>
              </a:ext>
            </a:extLst>
          </p:cNvPr>
          <p:cNvSpPr txBox="1">
            <a:spLocks/>
          </p:cNvSpPr>
          <p:nvPr/>
        </p:nvSpPr>
        <p:spPr>
          <a:xfrm>
            <a:off x="1524000" y="3515061"/>
            <a:ext cx="9144000" cy="149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i="1" dirty="0" err="1">
                <a:solidFill>
                  <a:schemeClr val="bg1"/>
                </a:solidFill>
              </a:rPr>
              <a:t>Connects</a:t>
            </a:r>
            <a:r>
              <a:rPr lang="mi-NZ" i="1" dirty="0">
                <a:solidFill>
                  <a:schemeClr val="bg1"/>
                </a:solidFill>
              </a:rPr>
              <a:t> m</a:t>
            </a:r>
            <a:r>
              <a:rPr lang="mi-NZ" dirty="0">
                <a:solidFill>
                  <a:schemeClr val="bg1"/>
                </a:solidFill>
              </a:rPr>
              <a:t>ātauranga māori and </a:t>
            </a:r>
            <a:r>
              <a:rPr lang="mi-NZ" dirty="0" err="1">
                <a:solidFill>
                  <a:schemeClr val="bg1"/>
                </a:solidFill>
              </a:rPr>
              <a:t>european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scientific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systems</a:t>
            </a:r>
            <a:endParaRPr lang="mi-NZ" dirty="0">
              <a:solidFill>
                <a:schemeClr val="bg1"/>
              </a:solidFill>
            </a:endParaRPr>
          </a:p>
          <a:p>
            <a:r>
              <a:rPr lang="mi-NZ" i="1" dirty="0" err="1">
                <a:solidFill>
                  <a:schemeClr val="bg1"/>
                </a:solidFill>
              </a:rPr>
              <a:t>Reveals</a:t>
            </a:r>
            <a:r>
              <a:rPr lang="mi-NZ" i="1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key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risks</a:t>
            </a:r>
            <a:r>
              <a:rPr lang="mi-NZ" dirty="0">
                <a:solidFill>
                  <a:schemeClr val="bg1"/>
                </a:solidFill>
              </a:rPr>
              <a:t>, </a:t>
            </a:r>
            <a:r>
              <a:rPr lang="mi-NZ" dirty="0" err="1">
                <a:solidFill>
                  <a:schemeClr val="bg1"/>
                </a:solidFill>
              </a:rPr>
              <a:t>uncertainties</a:t>
            </a:r>
            <a:r>
              <a:rPr lang="mi-NZ" dirty="0">
                <a:solidFill>
                  <a:schemeClr val="bg1"/>
                </a:solidFill>
              </a:rPr>
              <a:t> </a:t>
            </a:r>
          </a:p>
          <a:p>
            <a:r>
              <a:rPr lang="mi-NZ" i="1" dirty="0" err="1">
                <a:solidFill>
                  <a:schemeClr val="bg1"/>
                </a:solidFill>
              </a:rPr>
              <a:t>Signals</a:t>
            </a:r>
            <a:r>
              <a:rPr lang="mi-NZ" i="1" dirty="0">
                <a:solidFill>
                  <a:schemeClr val="bg1"/>
                </a:solidFill>
              </a:rPr>
              <a:t> </a:t>
            </a:r>
            <a:r>
              <a:rPr lang="mi-NZ" i="1" dirty="0" err="1">
                <a:solidFill>
                  <a:schemeClr val="bg1"/>
                </a:solidFill>
              </a:rPr>
              <a:t>a</a:t>
            </a:r>
            <a:r>
              <a:rPr lang="mi-NZ" dirty="0" err="1">
                <a:solidFill>
                  <a:schemeClr val="bg1"/>
                </a:solidFill>
              </a:rPr>
              <a:t>ctions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through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data</a:t>
            </a:r>
            <a:r>
              <a:rPr lang="mi-NZ" dirty="0">
                <a:solidFill>
                  <a:schemeClr val="bg1"/>
                </a:solidFill>
              </a:rPr>
              <a:t> &amp; </a:t>
            </a:r>
            <a:r>
              <a:rPr lang="mi-NZ" dirty="0" err="1">
                <a:solidFill>
                  <a:schemeClr val="bg1"/>
                </a:solidFill>
              </a:rPr>
              <a:t>local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knowledge</a:t>
            </a:r>
            <a:endParaRPr lang="mi-NZ" dirty="0">
              <a:solidFill>
                <a:schemeClr val="bg1"/>
              </a:solidFill>
            </a:endParaRPr>
          </a:p>
          <a:p>
            <a:r>
              <a:rPr lang="mi-NZ" i="1" dirty="0" err="1">
                <a:solidFill>
                  <a:schemeClr val="bg1"/>
                </a:solidFill>
              </a:rPr>
              <a:t>Highlights</a:t>
            </a:r>
            <a:r>
              <a:rPr lang="mi-NZ" i="1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critical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interactions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with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other</a:t>
            </a:r>
            <a:r>
              <a:rPr lang="mi-NZ" dirty="0">
                <a:solidFill>
                  <a:schemeClr val="bg1"/>
                </a:solidFill>
              </a:rPr>
              <a:t> </a:t>
            </a:r>
            <a:r>
              <a:rPr lang="mi-NZ" dirty="0" err="1">
                <a:solidFill>
                  <a:schemeClr val="bg1"/>
                </a:solidFill>
              </a:rPr>
              <a:t>waters</a:t>
            </a:r>
            <a:r>
              <a:rPr lang="mi-NZ" dirty="0">
                <a:solidFill>
                  <a:schemeClr val="bg1"/>
                </a:solidFill>
              </a:rPr>
              <a:t> - </a:t>
            </a:r>
            <a:r>
              <a:rPr lang="mi-NZ" dirty="0" err="1">
                <a:solidFill>
                  <a:schemeClr val="bg1"/>
                </a:solidFill>
              </a:rPr>
              <a:t>wastewater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6942247-D26B-ED7C-6379-FFB61A7D8AED}"/>
              </a:ext>
            </a:extLst>
          </p:cNvPr>
          <p:cNvSpPr txBox="1">
            <a:spLocks/>
          </p:cNvSpPr>
          <p:nvPr/>
        </p:nvSpPr>
        <p:spPr>
          <a:xfrm>
            <a:off x="1524000" y="5760169"/>
            <a:ext cx="9144000" cy="4500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i="1" dirty="0" err="1"/>
              <a:t>Provides</a:t>
            </a:r>
            <a:r>
              <a:rPr lang="mi-NZ" i="1" dirty="0"/>
              <a:t> </a:t>
            </a:r>
            <a:r>
              <a:rPr lang="mi-NZ" dirty="0" err="1"/>
              <a:t>evidence</a:t>
            </a:r>
            <a:r>
              <a:rPr lang="mi-NZ" dirty="0"/>
              <a:t> for </a:t>
            </a:r>
            <a:r>
              <a:rPr lang="mi-NZ" dirty="0" err="1"/>
              <a:t>budgets</a:t>
            </a:r>
            <a:r>
              <a:rPr lang="mi-NZ" dirty="0"/>
              <a:t> and </a:t>
            </a:r>
            <a:r>
              <a:rPr lang="mi-NZ" dirty="0" err="1"/>
              <a:t>critical</a:t>
            </a:r>
            <a:r>
              <a:rPr lang="mi-NZ" dirty="0"/>
              <a:t> </a:t>
            </a:r>
            <a:r>
              <a:rPr lang="mi-NZ" dirty="0" err="1"/>
              <a:t>path</a:t>
            </a:r>
            <a:r>
              <a:rPr lang="mi-NZ" dirty="0"/>
              <a:t> </a:t>
            </a:r>
            <a:r>
              <a:rPr lang="mi-NZ" dirty="0" err="1"/>
              <a:t>projects</a:t>
            </a:r>
            <a:endParaRPr lang="en-NZ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433AD-1CE9-647D-FB9A-1E26ECC216A8}"/>
              </a:ext>
            </a:extLst>
          </p:cNvPr>
          <p:cNvSpPr txBox="1">
            <a:spLocks/>
          </p:cNvSpPr>
          <p:nvPr/>
        </p:nvSpPr>
        <p:spPr>
          <a:xfrm>
            <a:off x="0" y="4133334"/>
            <a:ext cx="1551007" cy="4500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24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Blueprint</a:t>
            </a:r>
            <a:endParaRPr lang="en-NZ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3241B3-FB11-7A11-81A4-54FB46F62A88}"/>
              </a:ext>
            </a:extLst>
          </p:cNvPr>
          <p:cNvSpPr txBox="1">
            <a:spLocks/>
          </p:cNvSpPr>
          <p:nvPr/>
        </p:nvSpPr>
        <p:spPr>
          <a:xfrm>
            <a:off x="13850" y="2429224"/>
            <a:ext cx="1551007" cy="6599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One Water</a:t>
            </a:r>
          </a:p>
          <a:p>
            <a:r>
              <a:rPr lang="mi-NZ" sz="2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Strategy</a:t>
            </a:r>
            <a:endParaRPr lang="en-NZ" sz="2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901DBD-C797-A9D6-168C-41895D878F52}"/>
              </a:ext>
            </a:extLst>
          </p:cNvPr>
          <p:cNvSpPr txBox="1">
            <a:spLocks/>
          </p:cNvSpPr>
          <p:nvPr/>
        </p:nvSpPr>
        <p:spPr>
          <a:xfrm>
            <a:off x="-27007" y="5587596"/>
            <a:ext cx="1551007" cy="8348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2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Safe</a:t>
            </a:r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sz="2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Drinking</a:t>
            </a:r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Water</a:t>
            </a:r>
            <a:endParaRPr lang="en-NZ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5C9B22-A05F-EA4B-2D4C-38F517708A7C}"/>
              </a:ext>
            </a:extLst>
          </p:cNvPr>
          <p:cNvSpPr txBox="1">
            <a:spLocks/>
          </p:cNvSpPr>
          <p:nvPr/>
        </p:nvSpPr>
        <p:spPr>
          <a:xfrm>
            <a:off x="10734314" y="2253955"/>
            <a:ext cx="1551007" cy="6599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“50 </a:t>
            </a:r>
            <a:r>
              <a:rPr lang="mi-NZ" sz="2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years</a:t>
            </a:r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NZ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B51AA4-DA43-5903-F515-6E752F4334BF}"/>
              </a:ext>
            </a:extLst>
          </p:cNvPr>
          <p:cNvSpPr txBox="1">
            <a:spLocks/>
          </p:cNvSpPr>
          <p:nvPr/>
        </p:nvSpPr>
        <p:spPr>
          <a:xfrm>
            <a:off x="10668000" y="3792676"/>
            <a:ext cx="1551007" cy="6599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“10 </a:t>
            </a:r>
            <a:r>
              <a:rPr lang="mi-NZ" sz="2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years</a:t>
            </a:r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NZ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C8BB3C-392C-FAC0-51F6-46E438035144}"/>
              </a:ext>
            </a:extLst>
          </p:cNvPr>
          <p:cNvSpPr txBox="1">
            <a:spLocks/>
          </p:cNvSpPr>
          <p:nvPr/>
        </p:nvSpPr>
        <p:spPr>
          <a:xfrm>
            <a:off x="10734314" y="5550275"/>
            <a:ext cx="1551007" cy="6599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“1-5 </a:t>
            </a:r>
            <a:r>
              <a:rPr lang="mi-NZ" sz="2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years</a:t>
            </a:r>
            <a:r>
              <a:rPr lang="mi-NZ" sz="2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NZ" sz="2000" dirty="0"/>
          </a:p>
        </p:txBody>
      </p:sp>
      <p:pic>
        <p:nvPicPr>
          <p:cNvPr id="18" name="Graphic 17" descr="Arrow circle outline">
            <a:extLst>
              <a:ext uri="{FF2B5EF4-FFF2-40B4-BE49-F238E27FC236}">
                <a16:creationId xmlns:a16="http://schemas.microsoft.com/office/drawing/2014/main" id="{2B911C53-DE27-6D16-1426-27DC9928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8876" y="2769699"/>
            <a:ext cx="914400" cy="914400"/>
          </a:xfrm>
          <a:prstGeom prst="rect">
            <a:avLst/>
          </a:prstGeom>
        </p:spPr>
      </p:pic>
      <p:pic>
        <p:nvPicPr>
          <p:cNvPr id="19" name="Graphic 18" descr="Arrow circle outline">
            <a:extLst>
              <a:ext uri="{FF2B5EF4-FFF2-40B4-BE49-F238E27FC236}">
                <a16:creationId xmlns:a16="http://schemas.microsoft.com/office/drawing/2014/main" id="{9CA96946-09C3-D4B6-DFE4-785B196D8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49275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D90C2-6BDA-A166-AE0C-58079B23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5" y="154274"/>
            <a:ext cx="6881502" cy="1495425"/>
          </a:xfrm>
        </p:spPr>
        <p:txBody>
          <a:bodyPr>
            <a:normAutofit/>
          </a:bodyPr>
          <a:lstStyle/>
          <a:p>
            <a:r>
              <a:rPr lang="mi-NZ" sz="4000" b="1" kern="0" dirty="0" err="1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i-NZ" sz="4000" b="1" kern="0" dirty="0" err="1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Principles</a:t>
            </a:r>
            <a:endParaRPr lang="en-NZ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EAC06-2CB2-B599-D09B-C63BA8F7E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8" b="342"/>
          <a:stretch/>
        </p:blipFill>
        <p:spPr>
          <a:xfrm>
            <a:off x="7199440" y="59970"/>
            <a:ext cx="4992560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1998-A4E1-DFB1-4EE2-C27B5C5B4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endParaRPr lang="en-NZ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8E93C-8F94-0BAF-FFE1-9AFDD8345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411" y="2405067"/>
            <a:ext cx="6689904" cy="2320559"/>
          </a:xfrm>
          <a:prstGeom prst="rect">
            <a:avLst/>
          </a:prstGeom>
          <a:noFill/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6623940E-8A93-569B-504D-650EA6BE56EC}"/>
              </a:ext>
            </a:extLst>
          </p:cNvPr>
          <p:cNvSpPr/>
          <p:nvPr/>
        </p:nvSpPr>
        <p:spPr>
          <a:xfrm>
            <a:off x="6598949" y="2354233"/>
            <a:ext cx="525768" cy="2320559"/>
          </a:xfrm>
          <a:prstGeom prst="rightBrace">
            <a:avLst/>
          </a:prstGeom>
          <a:ln w="1047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D81ED4-3A66-66B9-D5D0-29401D04EF37}"/>
              </a:ext>
            </a:extLst>
          </p:cNvPr>
          <p:cNvSpPr txBox="1">
            <a:spLocks/>
          </p:cNvSpPr>
          <p:nvPr/>
        </p:nvSpPr>
        <p:spPr>
          <a:xfrm>
            <a:off x="8126154" y="171764"/>
            <a:ext cx="4735406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4000" b="1" kern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en-NZ" sz="4000" dirty="0">
              <a:solidFill>
                <a:schemeClr val="bg1"/>
              </a:solidFill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C3AFEFE4-3417-3C58-776B-8829F74F64BE}"/>
              </a:ext>
            </a:extLst>
          </p:cNvPr>
          <p:cNvSpPr/>
          <p:nvPr/>
        </p:nvSpPr>
        <p:spPr>
          <a:xfrm>
            <a:off x="6670623" y="723899"/>
            <a:ext cx="525768" cy="2726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60D8660-9832-5F91-298E-6014F790302B}"/>
              </a:ext>
            </a:extLst>
          </p:cNvPr>
          <p:cNvSpPr/>
          <p:nvPr/>
        </p:nvSpPr>
        <p:spPr>
          <a:xfrm>
            <a:off x="7196391" y="723899"/>
            <a:ext cx="538534" cy="27269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7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13D713-FBE3-532D-E132-211BC62CA8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8841" r="3459"/>
          <a:stretch/>
        </p:blipFill>
        <p:spPr bwMode="auto">
          <a:xfrm>
            <a:off x="1366953" y="1304141"/>
            <a:ext cx="8856337" cy="5426437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D264B4-B896-87D3-DA74-67EB071FC06F}"/>
              </a:ext>
            </a:extLst>
          </p:cNvPr>
          <p:cNvSpPr txBox="1">
            <a:spLocks/>
          </p:cNvSpPr>
          <p:nvPr/>
        </p:nvSpPr>
        <p:spPr>
          <a:xfrm>
            <a:off x="872283" y="71882"/>
            <a:ext cx="4427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Western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Science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Approach</a:t>
            </a:r>
            <a:endParaRPr lang="en-NZ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F509BF-44FE-FB9E-DDE0-F2AA7FFC99B8}"/>
              </a:ext>
            </a:extLst>
          </p:cNvPr>
          <p:cNvSpPr txBox="1">
            <a:spLocks/>
          </p:cNvSpPr>
          <p:nvPr/>
        </p:nvSpPr>
        <p:spPr>
          <a:xfrm>
            <a:off x="6286500" y="72855"/>
            <a:ext cx="4752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Mātauranga Māori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Policy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Statements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7285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14CF-66D1-8154-14C6-DD4B3E97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Wai-Inu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Framework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5F002-9674-B805-278D-4817515EA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53084"/>
            <a:ext cx="4067287" cy="3089518"/>
          </a:xfrm>
        </p:spPr>
        <p:txBody>
          <a:bodyPr/>
          <a:lstStyle/>
          <a:p>
            <a:pPr lvl="1"/>
            <a:r>
              <a:rPr lang="mi-NZ" dirty="0" err="1"/>
              <a:t>Quality</a:t>
            </a:r>
            <a:endParaRPr lang="mi-NZ" dirty="0"/>
          </a:p>
          <a:p>
            <a:pPr lvl="1"/>
            <a:r>
              <a:rPr lang="mi-NZ" dirty="0" err="1"/>
              <a:t>Quantity</a:t>
            </a:r>
            <a:endParaRPr lang="mi-NZ" dirty="0"/>
          </a:p>
          <a:p>
            <a:pPr lvl="1"/>
            <a:r>
              <a:rPr lang="mi-NZ" dirty="0" err="1"/>
              <a:t>Resilience</a:t>
            </a:r>
            <a:endParaRPr lang="mi-NZ" dirty="0"/>
          </a:p>
          <a:p>
            <a:pPr lvl="1"/>
            <a:r>
              <a:rPr lang="mi-NZ" dirty="0" err="1"/>
              <a:t>Financial</a:t>
            </a:r>
            <a:r>
              <a:rPr lang="mi-NZ" dirty="0"/>
              <a:t> &amp; </a:t>
            </a:r>
            <a:r>
              <a:rPr lang="mi-NZ" dirty="0" err="1"/>
              <a:t>Energy</a:t>
            </a:r>
            <a:endParaRPr lang="en-NZ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148B88-16BA-68C9-6DF9-194998127E9C}"/>
              </a:ext>
            </a:extLst>
          </p:cNvPr>
          <p:cNvSpPr txBox="1">
            <a:spLocks/>
          </p:cNvSpPr>
          <p:nvPr/>
        </p:nvSpPr>
        <p:spPr>
          <a:xfrm>
            <a:off x="5455019" y="3953083"/>
            <a:ext cx="5765207" cy="3089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mi-NZ" dirty="0" err="1"/>
              <a:t>Depth</a:t>
            </a:r>
            <a:r>
              <a:rPr lang="mi-NZ" dirty="0"/>
              <a:t> and </a:t>
            </a:r>
            <a:r>
              <a:rPr lang="mi-NZ" dirty="0" err="1"/>
              <a:t>cross-section</a:t>
            </a:r>
            <a:endParaRPr lang="mi-NZ" dirty="0"/>
          </a:p>
          <a:p>
            <a:pPr lvl="1"/>
            <a:r>
              <a:rPr lang="mi-NZ" dirty="0" err="1"/>
              <a:t>National</a:t>
            </a:r>
            <a:r>
              <a:rPr lang="mi-NZ" dirty="0"/>
              <a:t> </a:t>
            </a:r>
            <a:r>
              <a:rPr lang="mi-NZ" dirty="0" err="1"/>
              <a:t>performance</a:t>
            </a:r>
            <a:r>
              <a:rPr lang="mi-NZ" dirty="0"/>
              <a:t> </a:t>
            </a:r>
            <a:r>
              <a:rPr lang="mi-NZ" dirty="0" err="1"/>
              <a:t>measure</a:t>
            </a:r>
            <a:r>
              <a:rPr lang="mi-NZ" dirty="0"/>
              <a:t> </a:t>
            </a:r>
            <a:r>
              <a:rPr lang="mi-NZ" dirty="0" err="1"/>
              <a:t>aligned</a:t>
            </a:r>
            <a:endParaRPr lang="mi-NZ" dirty="0"/>
          </a:p>
          <a:p>
            <a:pPr lvl="1"/>
            <a:r>
              <a:rPr lang="mi-NZ" dirty="0" err="1"/>
              <a:t>Local</a:t>
            </a:r>
            <a:r>
              <a:rPr lang="mi-NZ" dirty="0"/>
              <a:t> and </a:t>
            </a:r>
            <a:r>
              <a:rPr lang="mi-NZ" dirty="0" err="1"/>
              <a:t>regional</a:t>
            </a:r>
            <a:r>
              <a:rPr lang="mi-NZ" dirty="0"/>
              <a:t> </a:t>
            </a:r>
            <a:r>
              <a:rPr lang="mi-NZ" dirty="0" err="1"/>
              <a:t>factors</a:t>
            </a:r>
            <a:endParaRPr lang="mi-NZ" dirty="0"/>
          </a:p>
          <a:p>
            <a:pPr lvl="1"/>
            <a:r>
              <a:rPr lang="mi-NZ" dirty="0" err="1"/>
              <a:t>Data</a:t>
            </a:r>
            <a:r>
              <a:rPr lang="mi-NZ" dirty="0"/>
              <a:t> </a:t>
            </a:r>
            <a:r>
              <a:rPr lang="mi-NZ" dirty="0" err="1"/>
              <a:t>source</a:t>
            </a:r>
            <a:r>
              <a:rPr lang="mi-NZ" dirty="0"/>
              <a:t> </a:t>
            </a:r>
            <a:r>
              <a:rPr lang="mi-NZ" dirty="0" err="1"/>
              <a:t>confidence</a:t>
            </a:r>
            <a:r>
              <a:rPr lang="mi-NZ" dirty="0"/>
              <a:t> B (or </a:t>
            </a:r>
            <a:r>
              <a:rPr lang="mi-NZ" dirty="0" err="1"/>
              <a:t>greater</a:t>
            </a:r>
            <a:r>
              <a:rPr lang="mi-NZ" dirty="0"/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960DA3-6877-CDF7-A853-E8D49DFDFB6B}"/>
              </a:ext>
            </a:extLst>
          </p:cNvPr>
          <p:cNvSpPr txBox="1">
            <a:spLocks/>
          </p:cNvSpPr>
          <p:nvPr/>
        </p:nvSpPr>
        <p:spPr>
          <a:xfrm>
            <a:off x="1222832" y="2811478"/>
            <a:ext cx="3970624" cy="994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 </a:t>
            </a:r>
            <a:r>
              <a:rPr lang="mi-NZ" sz="4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Aspects</a:t>
            </a:r>
            <a:endParaRPr lang="en-NZ" sz="4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0AEE05-67A0-FC5B-F5A2-B35214C63685}"/>
              </a:ext>
            </a:extLst>
          </p:cNvPr>
          <p:cNvSpPr txBox="1">
            <a:spLocks/>
          </p:cNvSpPr>
          <p:nvPr/>
        </p:nvSpPr>
        <p:spPr>
          <a:xfrm>
            <a:off x="5801057" y="2638280"/>
            <a:ext cx="48275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16 </a:t>
            </a:r>
            <a:r>
              <a:rPr lang="mi-NZ" sz="4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Indicators</a:t>
            </a:r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NZ" sz="4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3FE434-4049-709F-E5AC-BE3FA4FC596E}"/>
              </a:ext>
            </a:extLst>
          </p:cNvPr>
          <p:cNvSpPr txBox="1">
            <a:spLocks/>
          </p:cNvSpPr>
          <p:nvPr/>
        </p:nvSpPr>
        <p:spPr>
          <a:xfrm>
            <a:off x="9680622" y="2914656"/>
            <a:ext cx="2331549" cy="752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mi-NZ" sz="4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equal</a:t>
            </a:r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NZ" sz="4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3C9E9B-EB08-7EDC-F0FD-C051D8F8A80B}"/>
              </a:ext>
            </a:extLst>
          </p:cNvPr>
          <p:cNvSpPr txBox="1">
            <a:spLocks/>
          </p:cNvSpPr>
          <p:nvPr/>
        </p:nvSpPr>
        <p:spPr>
          <a:xfrm>
            <a:off x="1185591" y="1396560"/>
            <a:ext cx="10194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27 </a:t>
            </a:r>
            <a:r>
              <a:rPr lang="mi-NZ" sz="4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schemes</a:t>
            </a:r>
            <a:endParaRPr lang="en-NZ" sz="4000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2A36A0EC-7701-9AEB-DDF8-EC2526047D86}"/>
              </a:ext>
            </a:extLst>
          </p:cNvPr>
          <p:cNvSpPr/>
          <p:nvPr/>
        </p:nvSpPr>
        <p:spPr>
          <a:xfrm rot="5400000">
            <a:off x="6020030" y="-2241724"/>
            <a:ext cx="525768" cy="9874623"/>
          </a:xfrm>
          <a:prstGeom prst="rightBrace">
            <a:avLst/>
          </a:prstGeom>
          <a:ln w="1047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986F49B-1D68-B1EB-F24D-96F6B6C1138F}"/>
              </a:ext>
            </a:extLst>
          </p:cNvPr>
          <p:cNvSpPr/>
          <p:nvPr/>
        </p:nvSpPr>
        <p:spPr>
          <a:xfrm rot="5400000">
            <a:off x="6033532" y="781199"/>
            <a:ext cx="525768" cy="9874623"/>
          </a:xfrm>
          <a:prstGeom prst="rightBrace">
            <a:avLst/>
          </a:prstGeom>
          <a:ln w="1047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C51B56B-542D-60EC-120B-1E19E3BAAD74}"/>
              </a:ext>
            </a:extLst>
          </p:cNvPr>
          <p:cNvSpPr txBox="1">
            <a:spLocks/>
          </p:cNvSpPr>
          <p:nvPr/>
        </p:nvSpPr>
        <p:spPr>
          <a:xfrm>
            <a:off x="1164372" y="5744785"/>
            <a:ext cx="10194646" cy="994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 </a:t>
            </a:r>
            <a:r>
              <a:rPr lang="mi-NZ" sz="4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geographic</a:t>
            </a:r>
            <a:r>
              <a:rPr lang="mi-NZ" sz="4000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sz="4000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areas</a:t>
            </a:r>
            <a:endParaRPr lang="en-NZ" sz="4000" dirty="0"/>
          </a:p>
        </p:txBody>
      </p:sp>
    </p:spTree>
    <p:extLst>
      <p:ext uri="{BB962C8B-B14F-4D97-AF65-F5344CB8AC3E}">
        <p14:creationId xmlns:p14="http://schemas.microsoft.com/office/powerpoint/2010/main" val="89572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647C-115F-FA9D-142D-6E497333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Data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&amp;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Risk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Exposure</a:t>
            </a:r>
            <a:endParaRPr lang="en-NZ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E711895-0E90-5634-FE4B-EE5AB8DDA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284081"/>
              </p:ext>
            </p:extLst>
          </p:nvPr>
        </p:nvGraphicFramePr>
        <p:xfrm>
          <a:off x="1633928" y="1392636"/>
          <a:ext cx="9719873" cy="1176961"/>
        </p:xfrm>
        <a:graphic>
          <a:graphicData uri="http://schemas.openxmlformats.org/drawingml/2006/table">
            <a:tbl>
              <a:tblPr/>
              <a:tblGrid>
                <a:gridCol w="1663856">
                  <a:extLst>
                    <a:ext uri="{9D8B030D-6E8A-4147-A177-3AD203B41FA5}">
                      <a16:colId xmlns:a16="http://schemas.microsoft.com/office/drawing/2014/main" val="51087100"/>
                    </a:ext>
                  </a:extLst>
                </a:gridCol>
                <a:gridCol w="1177747">
                  <a:extLst>
                    <a:ext uri="{9D8B030D-6E8A-4147-A177-3AD203B41FA5}">
                      <a16:colId xmlns:a16="http://schemas.microsoft.com/office/drawing/2014/main" val="3367718777"/>
                    </a:ext>
                  </a:extLst>
                </a:gridCol>
                <a:gridCol w="1316305">
                  <a:extLst>
                    <a:ext uri="{9D8B030D-6E8A-4147-A177-3AD203B41FA5}">
                      <a16:colId xmlns:a16="http://schemas.microsoft.com/office/drawing/2014/main" val="544039309"/>
                    </a:ext>
                  </a:extLst>
                </a:gridCol>
                <a:gridCol w="1565710">
                  <a:extLst>
                    <a:ext uri="{9D8B030D-6E8A-4147-A177-3AD203B41FA5}">
                      <a16:colId xmlns:a16="http://schemas.microsoft.com/office/drawing/2014/main" val="2042335236"/>
                    </a:ext>
                  </a:extLst>
                </a:gridCol>
                <a:gridCol w="1524143">
                  <a:extLst>
                    <a:ext uri="{9D8B030D-6E8A-4147-A177-3AD203B41FA5}">
                      <a16:colId xmlns:a16="http://schemas.microsoft.com/office/drawing/2014/main" val="2126233180"/>
                    </a:ext>
                  </a:extLst>
                </a:gridCol>
                <a:gridCol w="1069712">
                  <a:extLst>
                    <a:ext uri="{9D8B030D-6E8A-4147-A177-3AD203B41FA5}">
                      <a16:colId xmlns:a16="http://schemas.microsoft.com/office/drawing/2014/main" val="2913275552"/>
                    </a:ext>
                  </a:extLst>
                </a:gridCol>
                <a:gridCol w="1402400">
                  <a:extLst>
                    <a:ext uri="{9D8B030D-6E8A-4147-A177-3AD203B41FA5}">
                      <a16:colId xmlns:a16="http://schemas.microsoft.com/office/drawing/2014/main" val="3670439444"/>
                    </a:ext>
                  </a:extLst>
                </a:gridCol>
              </a:tblGrid>
              <a:tr h="196321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Quality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Quantity 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Resilience 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&amp; Energy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821838"/>
                  </a:ext>
                </a:extLst>
              </a:tr>
              <a:tr h="902641">
                <a:tc>
                  <a:txBody>
                    <a:bodyPr/>
                    <a:lstStyle/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nitrate-nitrogen </a:t>
                      </a:r>
                    </a:p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(NO3-N) mg/L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</a:t>
                      </a:r>
                      <a:r>
                        <a:rPr lang="en-NZ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- coli </a:t>
                      </a:r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(2019+)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:</a:t>
                      </a:r>
                    </a:p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consented (m3)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Infrastructure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Leakage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Index (CARL/UARL)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water climate exposure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 Intensity</a:t>
                      </a:r>
                    </a:p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(GJ/m3)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NO3-N Treatment </a:t>
                      </a:r>
                    </a:p>
                    <a:p>
                      <a:pPr algn="ctr" fontAlgn="t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($ CAPEX)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22381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1C17994-6661-9D10-9937-3BEAEDCCF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02299"/>
              </p:ext>
            </p:extLst>
          </p:nvPr>
        </p:nvGraphicFramePr>
        <p:xfrm>
          <a:off x="329784" y="2557989"/>
          <a:ext cx="11024017" cy="3566160"/>
        </p:xfrm>
        <a:graphic>
          <a:graphicData uri="http://schemas.openxmlformats.org/drawingml/2006/table">
            <a:tbl>
              <a:tblPr/>
              <a:tblGrid>
                <a:gridCol w="1348748">
                  <a:extLst>
                    <a:ext uri="{9D8B030D-6E8A-4147-A177-3AD203B41FA5}">
                      <a16:colId xmlns:a16="http://schemas.microsoft.com/office/drawing/2014/main" val="412520299"/>
                    </a:ext>
                  </a:extLst>
                </a:gridCol>
                <a:gridCol w="1574334">
                  <a:extLst>
                    <a:ext uri="{9D8B030D-6E8A-4147-A177-3AD203B41FA5}">
                      <a16:colId xmlns:a16="http://schemas.microsoft.com/office/drawing/2014/main" val="3647519137"/>
                    </a:ext>
                  </a:extLst>
                </a:gridCol>
                <a:gridCol w="1199214">
                  <a:extLst>
                    <a:ext uri="{9D8B030D-6E8A-4147-A177-3AD203B41FA5}">
                      <a16:colId xmlns:a16="http://schemas.microsoft.com/office/drawing/2014/main" val="3057810667"/>
                    </a:ext>
                  </a:extLst>
                </a:gridCol>
                <a:gridCol w="1274164">
                  <a:extLst>
                    <a:ext uri="{9D8B030D-6E8A-4147-A177-3AD203B41FA5}">
                      <a16:colId xmlns:a16="http://schemas.microsoft.com/office/drawing/2014/main" val="3336471875"/>
                    </a:ext>
                  </a:extLst>
                </a:gridCol>
                <a:gridCol w="1603947">
                  <a:extLst>
                    <a:ext uri="{9D8B030D-6E8A-4147-A177-3AD203B41FA5}">
                      <a16:colId xmlns:a16="http://schemas.microsoft.com/office/drawing/2014/main" val="1389295676"/>
                    </a:ext>
                  </a:extLst>
                </a:gridCol>
                <a:gridCol w="1499016">
                  <a:extLst>
                    <a:ext uri="{9D8B030D-6E8A-4147-A177-3AD203B41FA5}">
                      <a16:colId xmlns:a16="http://schemas.microsoft.com/office/drawing/2014/main" val="2712896103"/>
                    </a:ext>
                  </a:extLst>
                </a:gridCol>
                <a:gridCol w="1128630">
                  <a:extLst>
                    <a:ext uri="{9D8B030D-6E8A-4147-A177-3AD203B41FA5}">
                      <a16:colId xmlns:a16="http://schemas.microsoft.com/office/drawing/2014/main" val="4231398159"/>
                    </a:ext>
                  </a:extLst>
                </a:gridCol>
                <a:gridCol w="1395964">
                  <a:extLst>
                    <a:ext uri="{9D8B030D-6E8A-4147-A177-3AD203B41FA5}">
                      <a16:colId xmlns:a16="http://schemas.microsoft.com/office/drawing/2014/main" val="1227767912"/>
                    </a:ext>
                  </a:extLst>
                </a:gridCol>
              </a:tblGrid>
              <a:tr h="238086"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Level &amp; Response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72013"/>
                  </a:ext>
                </a:extLst>
              </a:tr>
              <a:tr h="476170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Aware - Watch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&lt;1 mg/L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NZ" sz="18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0-0.49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0-0.9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0-0.0002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$ nil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817370"/>
                  </a:ext>
                </a:extLst>
              </a:tr>
              <a:tr h="476170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Investigate - Plan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1-3  mg/L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NZ" sz="18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0.5-0.69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1 - 3.9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9C5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0.0002-0.001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800" b="0" i="0" u="none" strike="noStrike" dirty="0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$6.31M 30 L/S, 60 m3/wk waste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539592"/>
                  </a:ext>
                </a:extLst>
              </a:tr>
              <a:tr h="476170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Programme - Respond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3-5.65 mg/L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8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0.7-0.89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4 - 7.9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0.0011-.003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$10.4M 100 L/S, 210 m3/wk waste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507072"/>
                  </a:ext>
                </a:extLst>
              </a:tr>
              <a:tr h="476170">
                <a:tc>
                  <a:txBody>
                    <a:bodyPr/>
                    <a:lstStyle/>
                    <a:p>
                      <a:pPr algn="l" fontAlgn="ctr"/>
                      <a:r>
                        <a:rPr lang="en-NZ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 - Deliver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&gt;=5.66 mg/L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NZ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&gt;=0.9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&gt;=8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&gt;=0.0031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$19.5M 300 L/S 570 m3/ wk waste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063698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02C081-3703-2B66-0096-873370CE2A6A}"/>
              </a:ext>
            </a:extLst>
          </p:cNvPr>
          <p:cNvCxnSpPr>
            <a:cxnSpLocks/>
          </p:cNvCxnSpPr>
          <p:nvPr/>
        </p:nvCxnSpPr>
        <p:spPr>
          <a:xfrm>
            <a:off x="2413416" y="2593301"/>
            <a:ext cx="0" cy="1918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8F3B20-0094-F668-605E-8E8BFA52F902}"/>
              </a:ext>
            </a:extLst>
          </p:cNvPr>
          <p:cNvCxnSpPr>
            <a:cxnSpLocks/>
          </p:cNvCxnSpPr>
          <p:nvPr/>
        </p:nvCxnSpPr>
        <p:spPr>
          <a:xfrm>
            <a:off x="6453266" y="2578311"/>
            <a:ext cx="0" cy="27581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6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09351-DFE0-5EFC-7F3A-92D11A31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546" y="1645746"/>
            <a:ext cx="3714862" cy="797654"/>
          </a:xfrm>
        </p:spPr>
        <p:txBody>
          <a:bodyPr>
            <a:normAutofit/>
          </a:bodyPr>
          <a:lstStyle/>
          <a:p>
            <a:r>
              <a:rPr lang="mi-NZ" sz="2200" dirty="0"/>
              <a:t>Low </a:t>
            </a:r>
            <a:r>
              <a:rPr lang="mi-NZ" sz="2200" dirty="0" err="1"/>
              <a:t>but</a:t>
            </a:r>
            <a:r>
              <a:rPr lang="mi-NZ" sz="2200" dirty="0"/>
              <a:t> </a:t>
            </a:r>
            <a:r>
              <a:rPr lang="mi-NZ" sz="2200" dirty="0" err="1"/>
              <a:t>increasing</a:t>
            </a:r>
            <a:r>
              <a:rPr lang="mi-NZ" sz="2200" dirty="0"/>
              <a:t> NO3-N </a:t>
            </a:r>
            <a:r>
              <a:rPr lang="mi-NZ" sz="2200" dirty="0" err="1"/>
              <a:t>levels</a:t>
            </a:r>
            <a:endParaRPr lang="en-NZ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A8CBE-AE99-D936-5411-E66483E9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8" y="1274165"/>
            <a:ext cx="7692650" cy="51888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42D0A07-36AD-E84D-7C8C-4D77173D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Wai-Inu – Where Are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Challenges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N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090CA7-6B0B-A233-34AB-2F7030AB2EEB}"/>
              </a:ext>
            </a:extLst>
          </p:cNvPr>
          <p:cNvSpPr txBox="1">
            <a:spLocks/>
          </p:cNvSpPr>
          <p:nvPr/>
        </p:nvSpPr>
        <p:spPr>
          <a:xfrm>
            <a:off x="8075116" y="2416952"/>
            <a:ext cx="3714862" cy="797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sz="2200" dirty="0" err="1"/>
              <a:t>Increasing</a:t>
            </a:r>
            <a:r>
              <a:rPr lang="mi-NZ" sz="2200" dirty="0"/>
              <a:t> NO3-N &amp; </a:t>
            </a:r>
            <a:r>
              <a:rPr lang="mi-NZ" sz="2200" dirty="0" err="1"/>
              <a:t>energy</a:t>
            </a:r>
            <a:r>
              <a:rPr lang="mi-NZ" sz="2200" dirty="0"/>
              <a:t> </a:t>
            </a:r>
            <a:r>
              <a:rPr lang="mi-NZ" sz="2200" dirty="0" err="1"/>
              <a:t>use</a:t>
            </a:r>
            <a:r>
              <a:rPr lang="mi-NZ" sz="2200" dirty="0"/>
              <a:t>, E-</a:t>
            </a:r>
            <a:r>
              <a:rPr lang="mi-NZ" sz="2200" dirty="0" err="1"/>
              <a:t>coli</a:t>
            </a:r>
            <a:r>
              <a:rPr lang="mi-NZ" sz="2200" dirty="0"/>
              <a:t> (</a:t>
            </a:r>
            <a:r>
              <a:rPr lang="mi-NZ" sz="2200" dirty="0" err="1"/>
              <a:t>source</a:t>
            </a:r>
            <a:r>
              <a:rPr lang="mi-NZ" sz="2200" dirty="0"/>
              <a:t>)</a:t>
            </a:r>
            <a:endParaRPr lang="en-NZ" sz="2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BE31FB-9A41-18B7-F520-6A2A56490683}"/>
              </a:ext>
            </a:extLst>
          </p:cNvPr>
          <p:cNvSpPr txBox="1">
            <a:spLocks/>
          </p:cNvSpPr>
          <p:nvPr/>
        </p:nvSpPr>
        <p:spPr>
          <a:xfrm>
            <a:off x="8066845" y="3194721"/>
            <a:ext cx="3714862" cy="797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dirty="0" err="1"/>
              <a:t>Cyanobacteria</a:t>
            </a:r>
            <a:r>
              <a:rPr lang="mi-NZ" dirty="0"/>
              <a:t> &amp; </a:t>
            </a:r>
            <a:r>
              <a:rPr lang="mi-NZ" dirty="0" err="1"/>
              <a:t>energy</a:t>
            </a:r>
            <a:r>
              <a:rPr lang="mi-NZ" dirty="0"/>
              <a:t> </a:t>
            </a:r>
            <a:r>
              <a:rPr lang="mi-NZ" dirty="0" err="1"/>
              <a:t>use</a:t>
            </a:r>
            <a:r>
              <a:rPr lang="mi-NZ" dirty="0"/>
              <a:t>, E-</a:t>
            </a:r>
            <a:r>
              <a:rPr lang="mi-NZ" dirty="0" err="1"/>
              <a:t>coli</a:t>
            </a:r>
            <a:r>
              <a:rPr lang="mi-NZ" dirty="0"/>
              <a:t> (</a:t>
            </a:r>
            <a:r>
              <a:rPr lang="mi-NZ" dirty="0" err="1"/>
              <a:t>risk</a:t>
            </a:r>
            <a:r>
              <a:rPr lang="mi-NZ" dirty="0"/>
              <a:t> in </a:t>
            </a:r>
            <a:r>
              <a:rPr lang="mi-NZ" dirty="0" err="1"/>
              <a:t>network</a:t>
            </a:r>
            <a:r>
              <a:rPr lang="mi-NZ" dirty="0"/>
              <a:t>), </a:t>
            </a:r>
            <a:r>
              <a:rPr lang="mi-NZ" dirty="0" err="1"/>
              <a:t>high</a:t>
            </a:r>
            <a:r>
              <a:rPr lang="mi-NZ" dirty="0"/>
              <a:t>  </a:t>
            </a:r>
            <a:r>
              <a:rPr lang="mi-NZ" dirty="0" err="1"/>
              <a:t>demand</a:t>
            </a:r>
            <a:endParaRPr lang="en-N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AB9C86-7BAA-6923-AAE5-027F2299B5EC}"/>
              </a:ext>
            </a:extLst>
          </p:cNvPr>
          <p:cNvSpPr txBox="1">
            <a:spLocks/>
          </p:cNvSpPr>
          <p:nvPr/>
        </p:nvSpPr>
        <p:spPr>
          <a:xfrm>
            <a:off x="8063975" y="3956261"/>
            <a:ext cx="3889899" cy="797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sz="2200" dirty="0" err="1"/>
              <a:t>High</a:t>
            </a:r>
            <a:r>
              <a:rPr lang="mi-NZ" sz="2200" dirty="0"/>
              <a:t> NO3-N &amp; </a:t>
            </a:r>
            <a:r>
              <a:rPr lang="mi-NZ" sz="2200" dirty="0" err="1"/>
              <a:t>energy</a:t>
            </a:r>
            <a:r>
              <a:rPr lang="mi-NZ" sz="2200" dirty="0"/>
              <a:t> </a:t>
            </a:r>
            <a:r>
              <a:rPr lang="mi-NZ" sz="2200" dirty="0" err="1"/>
              <a:t>use</a:t>
            </a:r>
            <a:r>
              <a:rPr lang="mi-NZ" sz="2200" dirty="0"/>
              <a:t>, E-</a:t>
            </a:r>
            <a:r>
              <a:rPr lang="mi-NZ" sz="2200" dirty="0" err="1"/>
              <a:t>coli</a:t>
            </a:r>
            <a:r>
              <a:rPr lang="mi-NZ" sz="2200" dirty="0"/>
              <a:t> (</a:t>
            </a:r>
            <a:r>
              <a:rPr lang="mi-NZ" sz="2200" dirty="0" err="1"/>
              <a:t>risk</a:t>
            </a:r>
            <a:r>
              <a:rPr lang="mi-NZ" sz="2200" dirty="0"/>
              <a:t> in </a:t>
            </a:r>
            <a:r>
              <a:rPr lang="mi-NZ" sz="2200" dirty="0" err="1"/>
              <a:t>network</a:t>
            </a:r>
            <a:r>
              <a:rPr lang="mi-NZ" sz="2200" dirty="0"/>
              <a:t>), </a:t>
            </a:r>
            <a:r>
              <a:rPr lang="mi-NZ" sz="2200" dirty="0" err="1"/>
              <a:t>high</a:t>
            </a:r>
            <a:r>
              <a:rPr lang="mi-NZ" sz="2200" dirty="0"/>
              <a:t> </a:t>
            </a:r>
            <a:r>
              <a:rPr lang="mi-NZ" sz="2200" dirty="0" err="1"/>
              <a:t>use</a:t>
            </a:r>
            <a:endParaRPr lang="en-NZ" sz="2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29C828-6F65-542D-83D0-CB9AA28E63D1}"/>
              </a:ext>
            </a:extLst>
          </p:cNvPr>
          <p:cNvSpPr txBox="1">
            <a:spLocks/>
          </p:cNvSpPr>
          <p:nvPr/>
        </p:nvSpPr>
        <p:spPr>
          <a:xfrm>
            <a:off x="8077406" y="4764320"/>
            <a:ext cx="3714862" cy="797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sz="2200" dirty="0" err="1"/>
              <a:t>High</a:t>
            </a:r>
            <a:r>
              <a:rPr lang="mi-NZ" sz="2200" dirty="0"/>
              <a:t> ILI, </a:t>
            </a:r>
            <a:r>
              <a:rPr lang="mi-NZ" sz="2200" dirty="0" err="1"/>
              <a:t>reactive</a:t>
            </a:r>
            <a:r>
              <a:rPr lang="mi-NZ" sz="2200" dirty="0"/>
              <a:t> </a:t>
            </a:r>
            <a:r>
              <a:rPr lang="mi-NZ" sz="2200" dirty="0" err="1"/>
              <a:t>work</a:t>
            </a:r>
            <a:endParaRPr lang="en-NZ" sz="2200" dirty="0"/>
          </a:p>
        </p:txBody>
      </p:sp>
    </p:spTree>
    <p:extLst>
      <p:ext uri="{BB962C8B-B14F-4D97-AF65-F5344CB8AC3E}">
        <p14:creationId xmlns:p14="http://schemas.microsoft.com/office/powerpoint/2010/main" val="2958769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4" descr="Map&#10;&#10;Description automatically generated">
            <a:extLst>
              <a:ext uri="{FF2B5EF4-FFF2-40B4-BE49-F238E27FC236}">
                <a16:creationId xmlns:a16="http://schemas.microsoft.com/office/drawing/2014/main" id="{306A05C3-C2ED-32D1-8D71-EE4179D2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72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BE766-EA54-96C3-452B-E94FE7B57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3" y="3807501"/>
            <a:ext cx="4270238" cy="28803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FF30B1-5BF6-3F42-BF32-8535D8E7B0A8}"/>
              </a:ext>
            </a:extLst>
          </p:cNvPr>
          <p:cNvSpPr txBox="1">
            <a:spLocks/>
          </p:cNvSpPr>
          <p:nvPr/>
        </p:nvSpPr>
        <p:spPr>
          <a:xfrm>
            <a:off x="990600" y="34800"/>
            <a:ext cx="10515600" cy="1325563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Wai-Inu – Where Are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Challenges</a:t>
            </a:r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NZ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5E930-33C9-9AC6-5675-9AA82FDB0542}"/>
              </a:ext>
            </a:extLst>
          </p:cNvPr>
          <p:cNvSpPr txBox="1">
            <a:spLocks/>
          </p:cNvSpPr>
          <p:nvPr/>
        </p:nvSpPr>
        <p:spPr>
          <a:xfrm>
            <a:off x="8489396" y="3144719"/>
            <a:ext cx="2258320" cy="1325563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b="1" kern="0" dirty="0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40,000 </a:t>
            </a:r>
            <a:r>
              <a:rPr lang="mi-NZ" b="1" kern="0" dirty="0" err="1">
                <a:solidFill>
                  <a:srgbClr val="2F549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people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45727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4072</TotalTime>
  <Words>1646</Words>
  <Application>Microsoft Office PowerPoint</Application>
  <PresentationFormat>Widescreen</PresentationFormat>
  <Paragraphs>285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 WAI-INU BLUEPRINT</vt:lpstr>
      <vt:lpstr>PowerPoint Presentation</vt:lpstr>
      <vt:lpstr>Wai Inu Blueprint   The Value</vt:lpstr>
      <vt:lpstr>Fundamental Principles</vt:lpstr>
      <vt:lpstr>PowerPoint Presentation</vt:lpstr>
      <vt:lpstr>The Wai-Inu Framework</vt:lpstr>
      <vt:lpstr>Data &amp; Risk Exposure</vt:lpstr>
      <vt:lpstr>Wai-Inu – Where Are The Challenges?</vt:lpstr>
      <vt:lpstr>PowerPoint Presentation</vt:lpstr>
      <vt:lpstr>PowerPoint Presentation</vt:lpstr>
      <vt:lpstr>The Wai-Inu Blueprint - Recap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WAI-INU BLUEPRINT</dc:title>
  <dc:creator>Hugh Blake-Manson</dc:creator>
  <cp:lastModifiedBy>Hugh Blake-Manson</cp:lastModifiedBy>
  <cp:revision>10</cp:revision>
  <dcterms:created xsi:type="dcterms:W3CDTF">2022-09-21T20:33:48Z</dcterms:created>
  <dcterms:modified xsi:type="dcterms:W3CDTF">2022-10-17T07:48:15Z</dcterms:modified>
</cp:coreProperties>
</file>