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92" r:id="rId6"/>
    <p:sldId id="260" r:id="rId7"/>
    <p:sldId id="262" r:id="rId8"/>
    <p:sldId id="261" r:id="rId9"/>
    <p:sldId id="266" r:id="rId10"/>
    <p:sldId id="274" r:id="rId11"/>
    <p:sldId id="273" r:id="rId12"/>
    <p:sldId id="286" r:id="rId13"/>
    <p:sldId id="269" r:id="rId14"/>
    <p:sldId id="288" r:id="rId15"/>
    <p:sldId id="270" r:id="rId16"/>
    <p:sldId id="287" r:id="rId17"/>
    <p:sldId id="283" r:id="rId18"/>
    <p:sldId id="282" r:id="rId19"/>
    <p:sldId id="275" r:id="rId20"/>
    <p:sldId id="289" r:id="rId21"/>
    <p:sldId id="277" r:id="rId22"/>
    <p:sldId id="272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299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422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200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111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895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469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415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9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719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68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374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05BC-B6D6-4E00-B999-55CFAAFEB806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027F4-2819-41BB-B72A-0C65F04E14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032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8181" y="546548"/>
            <a:ext cx="9144000" cy="2133361"/>
          </a:xfrm>
        </p:spPr>
        <p:txBody>
          <a:bodyPr>
            <a:normAutofit/>
          </a:bodyPr>
          <a:lstStyle/>
          <a:p>
            <a:r>
              <a:rPr lang="en-NZ" sz="4800" b="1" dirty="0" smtClean="0">
                <a:solidFill>
                  <a:schemeClr val="bg1"/>
                </a:solidFill>
              </a:rPr>
              <a:t>Scalable Cost-Effective Solutions To Restore Stream Ecosystems</a:t>
            </a:r>
            <a:endParaRPr lang="en-NZ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2824544"/>
            <a:ext cx="5905500" cy="1655762"/>
          </a:xfrm>
        </p:spPr>
        <p:txBody>
          <a:bodyPr>
            <a:no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</a:rPr>
              <a:t>Selwyn Streams:</a:t>
            </a:r>
          </a:p>
          <a:p>
            <a:r>
              <a:rPr lang="en-NZ" sz="3200" b="1" dirty="0" smtClean="0">
                <a:solidFill>
                  <a:schemeClr val="bg1"/>
                </a:solidFill>
              </a:rPr>
              <a:t>Snake Creek</a:t>
            </a:r>
          </a:p>
          <a:p>
            <a:r>
              <a:rPr lang="en-NZ" sz="3200" b="1" dirty="0" err="1" smtClean="0">
                <a:solidFill>
                  <a:schemeClr val="bg1"/>
                </a:solidFill>
              </a:rPr>
              <a:t>Powells</a:t>
            </a:r>
            <a:r>
              <a:rPr lang="en-NZ" sz="3200" b="1" dirty="0" smtClean="0">
                <a:solidFill>
                  <a:schemeClr val="bg1"/>
                </a:solidFill>
              </a:rPr>
              <a:t> Road</a:t>
            </a:r>
            <a:endParaRPr lang="en-NZ" sz="3200" b="1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962275" y="4912969"/>
            <a:ext cx="498995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b="1" dirty="0" smtClean="0">
                <a:solidFill>
                  <a:schemeClr val="bg1"/>
                </a:solidFill>
              </a:rPr>
              <a:t>Mike Cope</a:t>
            </a:r>
          </a:p>
          <a:p>
            <a:r>
              <a:rPr lang="en-NZ" b="1" dirty="0" smtClean="0">
                <a:solidFill>
                  <a:schemeClr val="bg1"/>
                </a:solidFill>
              </a:rPr>
              <a:t>WSP Opus</a:t>
            </a:r>
            <a:endParaRPr lang="en-NZ" b="1" dirty="0">
              <a:solidFill>
                <a:schemeClr val="bg1"/>
              </a:solidFill>
            </a:endParaRPr>
          </a:p>
          <a:p>
            <a:r>
              <a:rPr lang="en-NZ" b="1" dirty="0" smtClean="0">
                <a:solidFill>
                  <a:schemeClr val="bg1"/>
                </a:solidFill>
              </a:rPr>
              <a:t>NZW SW Conference - 1 May 2019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3160" y="2969179"/>
            <a:ext cx="5611368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800" b="1" dirty="0" smtClean="0">
                <a:solidFill>
                  <a:schemeClr val="bg1"/>
                </a:solidFill>
              </a:rPr>
              <a:t>Contributions from:</a:t>
            </a:r>
          </a:p>
          <a:p>
            <a:r>
              <a:rPr lang="en-NZ" sz="1800" b="1" dirty="0" smtClean="0">
                <a:solidFill>
                  <a:schemeClr val="bg1"/>
                </a:solidFill>
              </a:rPr>
              <a:t>Emily Arthur-Moore </a:t>
            </a:r>
            <a:r>
              <a:rPr lang="en-NZ" sz="1800" b="1" dirty="0" smtClean="0">
                <a:solidFill>
                  <a:schemeClr val="bg1"/>
                </a:solidFill>
              </a:rPr>
              <a:t>– Fish &amp; Game (W&amp;WHT)</a:t>
            </a:r>
          </a:p>
          <a:p>
            <a:r>
              <a:rPr lang="en-NZ" sz="1800" b="1" dirty="0" smtClean="0">
                <a:solidFill>
                  <a:schemeClr val="bg1"/>
                </a:solidFill>
              </a:rPr>
              <a:t>Robin Smith </a:t>
            </a:r>
            <a:r>
              <a:rPr lang="en-NZ" sz="1800" b="1" dirty="0" smtClean="0">
                <a:solidFill>
                  <a:schemeClr val="bg1"/>
                </a:solidFill>
              </a:rPr>
              <a:t>– Living Streams (DOC)</a:t>
            </a:r>
          </a:p>
          <a:p>
            <a:r>
              <a:rPr lang="en-NZ" sz="1800" b="1" dirty="0" smtClean="0">
                <a:solidFill>
                  <a:schemeClr val="bg1"/>
                </a:solidFill>
              </a:rPr>
              <a:t>Greg </a:t>
            </a:r>
            <a:r>
              <a:rPr lang="en-NZ" sz="1800" b="1" dirty="0" smtClean="0">
                <a:solidFill>
                  <a:schemeClr val="bg1"/>
                </a:solidFill>
              </a:rPr>
              <a:t>Burrell – Instream Consulting</a:t>
            </a:r>
          </a:p>
          <a:p>
            <a:r>
              <a:rPr lang="en-NZ" sz="1800" b="1" dirty="0" smtClean="0">
                <a:solidFill>
                  <a:schemeClr val="bg1"/>
                </a:solidFill>
              </a:rPr>
              <a:t>Alan Strong – Fish &amp; Game</a:t>
            </a:r>
          </a:p>
        </p:txBody>
      </p:sp>
    </p:spTree>
    <p:extLst>
      <p:ext uri="{BB962C8B-B14F-4D97-AF65-F5344CB8AC3E}">
        <p14:creationId xmlns:p14="http://schemas.microsoft.com/office/powerpoint/2010/main" val="42174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Aim and Objectives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u="sng" dirty="0" smtClean="0"/>
              <a:t>Overall Aim</a:t>
            </a:r>
            <a:r>
              <a:rPr lang="en-NZ" dirty="0" smtClean="0"/>
              <a:t> - To trial new ways of managing waterways, to improve habitat and water quality for freshwater biodiversity and </a:t>
            </a:r>
            <a:r>
              <a:rPr lang="en-NZ" dirty="0" err="1" smtClean="0"/>
              <a:t>mahinga</a:t>
            </a:r>
            <a:r>
              <a:rPr lang="en-NZ" dirty="0" smtClean="0"/>
              <a:t> kai, while maintaining the waterways drainage function.</a:t>
            </a:r>
          </a:p>
          <a:p>
            <a:pPr marL="0" indent="0">
              <a:buNone/>
            </a:pPr>
            <a:r>
              <a:rPr lang="en-NZ" u="sng" dirty="0" smtClean="0"/>
              <a:t>Objectives</a:t>
            </a:r>
          </a:p>
          <a:p>
            <a:r>
              <a:rPr lang="en-NZ" dirty="0" smtClean="0"/>
              <a:t>Improve habitat </a:t>
            </a:r>
            <a:r>
              <a:rPr lang="en-NZ" u="sng" dirty="0" smtClean="0">
                <a:solidFill>
                  <a:srgbClr val="002060"/>
                </a:solidFill>
              </a:rPr>
              <a:t>diversity</a:t>
            </a:r>
          </a:p>
          <a:p>
            <a:r>
              <a:rPr lang="en-NZ" dirty="0" smtClean="0"/>
              <a:t>Enhancing </a:t>
            </a:r>
            <a:r>
              <a:rPr lang="en-NZ" u="sng" dirty="0" smtClean="0">
                <a:solidFill>
                  <a:srgbClr val="002060"/>
                </a:solidFill>
              </a:rPr>
              <a:t>fisheries</a:t>
            </a:r>
            <a:r>
              <a:rPr lang="en-NZ" dirty="0" smtClean="0"/>
              <a:t>, providing clean </a:t>
            </a:r>
            <a:r>
              <a:rPr lang="en-NZ" u="sng" dirty="0" smtClean="0">
                <a:solidFill>
                  <a:srgbClr val="002060"/>
                </a:solidFill>
              </a:rPr>
              <a:t>gravels</a:t>
            </a:r>
            <a:r>
              <a:rPr lang="en-NZ" dirty="0" smtClean="0"/>
              <a:t> for spawning</a:t>
            </a:r>
          </a:p>
          <a:p>
            <a:r>
              <a:rPr lang="en-NZ" dirty="0" smtClean="0"/>
              <a:t>Improve water quality, raising </a:t>
            </a:r>
            <a:r>
              <a:rPr lang="en-NZ" u="sng" dirty="0" smtClean="0">
                <a:solidFill>
                  <a:srgbClr val="002060"/>
                </a:solidFill>
              </a:rPr>
              <a:t>environmental value</a:t>
            </a:r>
          </a:p>
          <a:p>
            <a:r>
              <a:rPr lang="en-NZ" dirty="0" smtClean="0"/>
              <a:t>Enhancing broader </a:t>
            </a:r>
            <a:r>
              <a:rPr lang="en-NZ" u="sng" dirty="0" smtClean="0">
                <a:solidFill>
                  <a:srgbClr val="002060"/>
                </a:solidFill>
              </a:rPr>
              <a:t>amenity</a:t>
            </a:r>
            <a:r>
              <a:rPr lang="en-NZ" dirty="0" smtClean="0"/>
              <a:t> value for the catchment</a:t>
            </a:r>
          </a:p>
          <a:p>
            <a:r>
              <a:rPr lang="en-NZ" dirty="0" smtClean="0"/>
              <a:t>Reduce </a:t>
            </a:r>
            <a:r>
              <a:rPr lang="en-NZ" u="sng" dirty="0" smtClean="0">
                <a:solidFill>
                  <a:srgbClr val="002060"/>
                </a:solidFill>
              </a:rPr>
              <a:t>sediment</a:t>
            </a:r>
            <a:r>
              <a:rPr lang="en-NZ" dirty="0" smtClean="0"/>
              <a:t> and </a:t>
            </a:r>
            <a:r>
              <a:rPr lang="en-NZ" u="sng" dirty="0" smtClean="0">
                <a:solidFill>
                  <a:srgbClr val="002060"/>
                </a:solidFill>
              </a:rPr>
              <a:t>contaminant</a:t>
            </a:r>
            <a:r>
              <a:rPr lang="en-NZ" dirty="0" smtClean="0"/>
              <a:t> loads</a:t>
            </a:r>
          </a:p>
          <a:p>
            <a:r>
              <a:rPr lang="en-NZ" dirty="0" smtClean="0"/>
              <a:t>Providing shade to reduce </a:t>
            </a:r>
            <a:r>
              <a:rPr lang="en-NZ" u="sng" dirty="0" err="1" smtClean="0">
                <a:solidFill>
                  <a:srgbClr val="002060"/>
                </a:solidFill>
              </a:rPr>
              <a:t>macrophyte</a:t>
            </a:r>
            <a:r>
              <a:rPr lang="en-NZ" dirty="0" smtClean="0">
                <a:solidFill>
                  <a:srgbClr val="002060"/>
                </a:solidFill>
              </a:rPr>
              <a:t> </a:t>
            </a:r>
            <a:r>
              <a:rPr lang="en-NZ" dirty="0" smtClean="0"/>
              <a:t>growth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NZ" dirty="0" smtClean="0">
                <a:solidFill>
                  <a:srgbClr val="002060"/>
                </a:solidFill>
              </a:rPr>
              <a:t>Integrated land and water management across the wider catchment</a:t>
            </a:r>
            <a:endParaRPr lang="en-N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Waterway enhancement features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dirty="0" smtClean="0"/>
              <a:t>Some measures to help create living streams are:</a:t>
            </a:r>
          </a:p>
          <a:p>
            <a:r>
              <a:rPr lang="en-NZ" dirty="0" smtClean="0"/>
              <a:t>Reshaping bank </a:t>
            </a:r>
            <a:r>
              <a:rPr lang="en-NZ" dirty="0" smtClean="0"/>
              <a:t>slopes</a:t>
            </a:r>
            <a:endParaRPr lang="en-NZ" dirty="0" smtClean="0"/>
          </a:p>
          <a:p>
            <a:r>
              <a:rPr lang="en-NZ" dirty="0" smtClean="0"/>
              <a:t>Instream features:</a:t>
            </a:r>
          </a:p>
          <a:p>
            <a:pPr lvl="1"/>
            <a:r>
              <a:rPr lang="en-NZ" dirty="0"/>
              <a:t>Bank bags (filled with gravel or soil)</a:t>
            </a:r>
          </a:p>
          <a:p>
            <a:pPr lvl="1"/>
            <a:r>
              <a:rPr lang="en-NZ" dirty="0"/>
              <a:t>Woody matter, e.g. for weirs or habitat</a:t>
            </a:r>
          </a:p>
          <a:p>
            <a:pPr lvl="1"/>
            <a:r>
              <a:rPr lang="en-NZ" dirty="0" smtClean="0"/>
              <a:t>Use of rock, e.g. to create islands and tumbling weirs</a:t>
            </a:r>
          </a:p>
          <a:p>
            <a:pPr lvl="1"/>
            <a:r>
              <a:rPr lang="en-NZ" dirty="0" smtClean="0"/>
              <a:t>Gravel features and creation of </a:t>
            </a:r>
            <a:r>
              <a:rPr lang="en-NZ" dirty="0" err="1" smtClean="0"/>
              <a:t>redds</a:t>
            </a:r>
            <a:endParaRPr lang="en-NZ" dirty="0" smtClean="0"/>
          </a:p>
          <a:p>
            <a:pPr lvl="1"/>
            <a:r>
              <a:rPr lang="en-NZ" dirty="0" smtClean="0"/>
              <a:t>Planting for early shade (e.g. </a:t>
            </a:r>
            <a:r>
              <a:rPr lang="en-NZ" dirty="0" err="1" smtClean="0"/>
              <a:t>Carex</a:t>
            </a:r>
            <a:r>
              <a:rPr lang="en-NZ" dirty="0" smtClean="0"/>
              <a:t> </a:t>
            </a:r>
            <a:r>
              <a:rPr lang="en-NZ" dirty="0" err="1" smtClean="0"/>
              <a:t>Secta</a:t>
            </a:r>
            <a:r>
              <a:rPr lang="en-NZ" dirty="0" smtClean="0"/>
              <a:t>)</a:t>
            </a:r>
          </a:p>
          <a:p>
            <a:r>
              <a:rPr lang="en-NZ" dirty="0" smtClean="0"/>
              <a:t>Planting of waterway banks for protection and shading</a:t>
            </a:r>
          </a:p>
          <a:p>
            <a:r>
              <a:rPr lang="en-NZ" dirty="0" smtClean="0"/>
              <a:t>Farm management, fencing, buffer zones or wetlands (e.g. Owl Farm)</a:t>
            </a:r>
          </a:p>
        </p:txBody>
      </p:sp>
    </p:spTree>
    <p:extLst>
      <p:ext uri="{BB962C8B-B14F-4D97-AF65-F5344CB8AC3E}">
        <p14:creationId xmlns:p14="http://schemas.microsoft.com/office/powerpoint/2010/main" val="39148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34" y="2328208"/>
            <a:ext cx="4142984" cy="27619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" y="3747673"/>
            <a:ext cx="4406030" cy="2937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" y="1572768"/>
            <a:ext cx="526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Battering back of bank slopes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-294" r="23564" b="294"/>
          <a:stretch/>
        </p:blipFill>
        <p:spPr>
          <a:xfrm>
            <a:off x="8059648" y="2561082"/>
            <a:ext cx="3932606" cy="4123944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8818754" y="1567720"/>
            <a:ext cx="3373246" cy="1116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Re-battered slope assists with planting </a:t>
            </a:r>
            <a:endParaRPr lang="en-NZ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847237" y="5281867"/>
            <a:ext cx="3163978" cy="1249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Create low berm on one side, coir roll or similar to reduce soil runoff (seed banks)</a:t>
            </a:r>
            <a:endParaRPr lang="en-NZ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55571" y="2661810"/>
            <a:ext cx="3688651" cy="89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Re-batter slope (one side is good) with excavator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800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51" y="2231136"/>
            <a:ext cx="3338154" cy="4450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7" y="3148078"/>
            <a:ext cx="5300895" cy="3533930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3761776" y="1564921"/>
            <a:ext cx="1993275" cy="158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Z" sz="2600" dirty="0"/>
              <a:t>N</a:t>
            </a:r>
            <a:r>
              <a:rPr lang="en-NZ" sz="2600" dirty="0" smtClean="0"/>
              <a:t>arrowed sections for increased velocities</a:t>
            </a:r>
            <a:endParaRPr lang="en-NZ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" y="1564921"/>
            <a:ext cx="366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Bank bags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05" y="1913431"/>
            <a:ext cx="2683046" cy="47698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04" y="189356"/>
            <a:ext cx="3230547" cy="2422910"/>
          </a:xfrm>
        </p:spPr>
      </p:pic>
      <p:sp>
        <p:nvSpPr>
          <p:cNvPr id="14" name="Content Placeholder 7"/>
          <p:cNvSpPr txBox="1">
            <a:spLocks/>
          </p:cNvSpPr>
          <p:nvPr/>
        </p:nvSpPr>
        <p:spPr>
          <a:xfrm>
            <a:off x="207357" y="2204070"/>
            <a:ext cx="3578259" cy="111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600" dirty="0" smtClean="0"/>
              <a:t>Stabilises bank slope toe, forms a base for planting</a:t>
            </a:r>
            <a:endParaRPr lang="en-NZ" sz="2600" dirty="0"/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6694941" y="1400811"/>
            <a:ext cx="2097563" cy="1013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Z" sz="2600" dirty="0" smtClean="0"/>
              <a:t>Easily placed by hand</a:t>
            </a:r>
            <a:endParaRPr lang="en-NZ" sz="2600" dirty="0"/>
          </a:p>
        </p:txBody>
      </p:sp>
    </p:spTree>
    <p:extLst>
      <p:ext uri="{BB962C8B-B14F-4D97-AF65-F5344CB8AC3E}">
        <p14:creationId xmlns:p14="http://schemas.microsoft.com/office/powerpoint/2010/main" val="2419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8" y="3058289"/>
            <a:ext cx="4241583" cy="31811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7235452" y="1326325"/>
            <a:ext cx="3635468" cy="2507544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1984248" y="2164429"/>
            <a:ext cx="4992624" cy="146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Z" dirty="0" smtClean="0"/>
              <a:t>Creation of wooden V-weirs to focus flow to the channel centre</a:t>
            </a:r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502920" y="1572768"/>
            <a:ext cx="517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Wooden weirs or habitat features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t="22167" r="845" b="27700"/>
          <a:stretch/>
        </p:blipFill>
        <p:spPr>
          <a:xfrm>
            <a:off x="7235450" y="4017582"/>
            <a:ext cx="3635470" cy="1554974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5193792" y="3977177"/>
            <a:ext cx="1843084" cy="1794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Z" dirty="0" smtClean="0"/>
              <a:t>Inclusion of root wads for aquatic habitat</a:t>
            </a:r>
            <a:endParaRPr lang="en-NZ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809744" y="5665532"/>
            <a:ext cx="7104888" cy="1091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>
                <a:solidFill>
                  <a:srgbClr val="002060"/>
                </a:solidFill>
              </a:rPr>
              <a:t>EU Water Framework Directive requires conditions close to ‘natural’, with woody matter playing a role</a:t>
            </a:r>
            <a:endParaRPr lang="en-N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43904" r="56953" b="12109"/>
          <a:stretch/>
        </p:blipFill>
        <p:spPr>
          <a:xfrm>
            <a:off x="98770" y="4117297"/>
            <a:ext cx="4118934" cy="2523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14" y="2265079"/>
            <a:ext cx="2864292" cy="2148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6" y="1572768"/>
            <a:ext cx="4570999" cy="25711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19" y="1572768"/>
            <a:ext cx="50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>
                <a:solidFill>
                  <a:srgbClr val="002060"/>
                </a:solidFill>
              </a:rPr>
              <a:t>Boulder weirs </a:t>
            </a:r>
            <a:r>
              <a:rPr lang="en-NZ" sz="2800" b="1" u="sng" dirty="0" smtClean="0">
                <a:solidFill>
                  <a:srgbClr val="002060"/>
                </a:solidFill>
              </a:rPr>
              <a:t>and Rock islands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84" y="3695113"/>
            <a:ext cx="4418892" cy="2945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13" y="1226516"/>
            <a:ext cx="2247654" cy="39958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93" y="4413298"/>
            <a:ext cx="4133763" cy="232524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12992"/>
          <a:stretch/>
        </p:blipFill>
        <p:spPr>
          <a:xfrm>
            <a:off x="236908" y="2265079"/>
            <a:ext cx="3477084" cy="22037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08" y="85857"/>
            <a:ext cx="2767352" cy="20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</a:t>
            </a:r>
            <a:r>
              <a:rPr lang="en-NZ" dirty="0" smtClean="0"/>
              <a:t>features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8" y="3596836"/>
            <a:ext cx="4446911" cy="29646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78" y="3721607"/>
            <a:ext cx="3786449" cy="2839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42" y="1470975"/>
            <a:ext cx="4148350" cy="3111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938" y="2211842"/>
            <a:ext cx="47818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600" dirty="0"/>
              <a:t>C</a:t>
            </a:r>
            <a:r>
              <a:rPr lang="en-NZ" sz="2600" dirty="0" smtClean="0"/>
              <a:t>lean gravels in narrow sections, with varied structure, habitat and shading is encouraging spawning</a:t>
            </a:r>
            <a:endParaRPr lang="en-NZ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" y="1572768"/>
            <a:ext cx="488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>
                <a:solidFill>
                  <a:srgbClr val="002060"/>
                </a:solidFill>
              </a:rPr>
              <a:t>Encouraging creation of </a:t>
            </a:r>
            <a:r>
              <a:rPr lang="en-NZ" sz="2800" b="1" u="sng" dirty="0" err="1">
                <a:solidFill>
                  <a:srgbClr val="002060"/>
                </a:solidFill>
              </a:rPr>
              <a:t>redds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8118" y="4787903"/>
            <a:ext cx="2913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600" dirty="0" smtClean="0"/>
              <a:t>Trout are already creating </a:t>
            </a:r>
            <a:r>
              <a:rPr lang="en-NZ" sz="2600" dirty="0" err="1" smtClean="0"/>
              <a:t>redds</a:t>
            </a:r>
            <a:r>
              <a:rPr lang="en-NZ" sz="2600" dirty="0" smtClean="0"/>
              <a:t> in the narrow sections</a:t>
            </a:r>
            <a:endParaRPr lang="en-NZ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9537192" y="1690688"/>
            <a:ext cx="23073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600" dirty="0" smtClean="0"/>
              <a:t>The </a:t>
            </a:r>
            <a:r>
              <a:rPr lang="en-NZ" sz="2600" dirty="0"/>
              <a:t>resistance to </a:t>
            </a:r>
            <a:r>
              <a:rPr lang="en-NZ" sz="2600" dirty="0" smtClean="0"/>
              <a:t>flow from the waterway features is minimal</a:t>
            </a:r>
            <a:endParaRPr lang="en-NZ" sz="2600" dirty="0"/>
          </a:p>
        </p:txBody>
      </p:sp>
    </p:spTree>
    <p:extLst>
      <p:ext uri="{BB962C8B-B14F-4D97-AF65-F5344CB8AC3E}">
        <p14:creationId xmlns:p14="http://schemas.microsoft.com/office/powerpoint/2010/main" val="23287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6311"/>
            <a:ext cx="3721608" cy="27912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45" y="1310135"/>
            <a:ext cx="3149039" cy="2361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10" y="3873598"/>
            <a:ext cx="3664606" cy="274845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25113" y="2401839"/>
            <a:ext cx="2657401" cy="2020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Lack of shade, nutrients and slow flowing water, leads to </a:t>
            </a:r>
            <a:r>
              <a:rPr lang="en-NZ" dirty="0" err="1" smtClean="0"/>
              <a:t>macrophyte</a:t>
            </a:r>
            <a:r>
              <a:rPr lang="en-NZ" dirty="0" smtClean="0"/>
              <a:t> growth </a:t>
            </a:r>
          </a:p>
          <a:p>
            <a:endParaRPr lang="en-NZ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9696" y="5513832"/>
            <a:ext cx="5098849" cy="1014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NZ" dirty="0"/>
              <a:t>S</a:t>
            </a:r>
            <a:r>
              <a:rPr lang="en-NZ" dirty="0" smtClean="0"/>
              <a:t>edge planting, such as </a:t>
            </a:r>
            <a:r>
              <a:rPr lang="en-NZ" dirty="0" err="1" smtClean="0"/>
              <a:t>Carex</a:t>
            </a:r>
            <a:r>
              <a:rPr lang="en-NZ" dirty="0" smtClean="0"/>
              <a:t> </a:t>
            </a:r>
            <a:r>
              <a:rPr lang="en-NZ" dirty="0" err="1" smtClean="0"/>
              <a:t>secta</a:t>
            </a:r>
            <a:r>
              <a:rPr lang="en-NZ" dirty="0" smtClean="0"/>
              <a:t>, is quick to establish and can provide shading within 1-2 seasons</a:t>
            </a:r>
          </a:p>
          <a:p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502920" y="1572768"/>
            <a:ext cx="47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The importance of shading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38086"/>
            <a:ext cx="10515600" cy="1325563"/>
          </a:xfrm>
        </p:spPr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37" y="3236976"/>
            <a:ext cx="4532613" cy="33994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269" y="3661908"/>
            <a:ext cx="3399460" cy="254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06" y="3980504"/>
            <a:ext cx="3466582" cy="2599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06" y="808667"/>
            <a:ext cx="3466582" cy="259993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751480" y="1815016"/>
            <a:ext cx="2551272" cy="112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In no time at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NZ" dirty="0" smtClean="0"/>
              <a:t>all - </a:t>
            </a:r>
            <a:r>
              <a:rPr lang="en-NZ" dirty="0"/>
              <a:t>f</a:t>
            </a:r>
            <a:r>
              <a:rPr lang="en-NZ" dirty="0" smtClean="0"/>
              <a:t>rom this …</a:t>
            </a:r>
          </a:p>
          <a:p>
            <a:endParaRPr lang="en-NZ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447817" y="3525690"/>
            <a:ext cx="1695671" cy="65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To this …</a:t>
            </a:r>
          </a:p>
          <a:p>
            <a:endParaRPr lang="en-NZ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13214" y="2379692"/>
            <a:ext cx="4553712" cy="808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Planting </a:t>
            </a:r>
            <a:r>
              <a:rPr lang="en-NZ" dirty="0" err="1" smtClean="0"/>
              <a:t>Carex</a:t>
            </a:r>
            <a:r>
              <a:rPr lang="en-NZ" dirty="0" smtClean="0"/>
              <a:t> </a:t>
            </a:r>
            <a:r>
              <a:rPr lang="en-NZ" dirty="0" err="1" smtClean="0"/>
              <a:t>secta</a:t>
            </a:r>
            <a:r>
              <a:rPr lang="en-NZ" dirty="0" smtClean="0"/>
              <a:t> is clearly a happy-inducing past time!</a:t>
            </a:r>
          </a:p>
          <a:p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502920" y="1572768"/>
            <a:ext cx="47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Planting for </a:t>
            </a:r>
            <a:r>
              <a:rPr lang="en-NZ" sz="2800" b="1" u="sng" dirty="0">
                <a:solidFill>
                  <a:srgbClr val="002060"/>
                </a:solidFill>
              </a:rPr>
              <a:t>early shading</a:t>
            </a:r>
          </a:p>
        </p:txBody>
      </p:sp>
    </p:spTree>
    <p:extLst>
      <p:ext uri="{BB962C8B-B14F-4D97-AF65-F5344CB8AC3E}">
        <p14:creationId xmlns:p14="http://schemas.microsoft.com/office/powerpoint/2010/main" val="28131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252978"/>
            <a:ext cx="4544568" cy="340842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92" y="884047"/>
            <a:ext cx="3474852" cy="2606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" y="1572768"/>
            <a:ext cx="47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rgbClr val="002060"/>
                </a:solidFill>
              </a:rPr>
              <a:t>Planting of waterway banks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969084" y="4196529"/>
            <a:ext cx="2462784" cy="2416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Z" dirty="0" smtClean="0"/>
              <a:t>Grass seeding at early stage to reduce bank erosion and soil loss to the waterway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86788" y="1511189"/>
            <a:ext cx="3569208" cy="240487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NZ" dirty="0" smtClean="0"/>
              <a:t>Planting of natives on the banks for shading, but maintaining access for maintenance and farm management</a:t>
            </a:r>
            <a:endParaRPr lang="en-NZ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1441704" y="2253558"/>
            <a:ext cx="2840736" cy="963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Use of fast growing natives</a:t>
            </a:r>
            <a:endParaRPr lang="en-NZ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68" y="3673382"/>
            <a:ext cx="4513376" cy="30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Why Stream Restoration?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797" y="5421393"/>
            <a:ext cx="4424163" cy="1169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 smtClean="0"/>
              <a:t>Natural corridors, less steep banks, planting, shading)</a:t>
            </a:r>
          </a:p>
          <a:p>
            <a:endParaRPr lang="en-NZ" dirty="0" smtClean="0"/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26" y="1690688"/>
            <a:ext cx="4891173" cy="2882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97" y="2662973"/>
            <a:ext cx="3321424" cy="249106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690688"/>
            <a:ext cx="1439929" cy="89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Habitat diversity</a:t>
            </a:r>
            <a:endParaRPr lang="en-NZ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85052" y="1647711"/>
            <a:ext cx="2729142" cy="1015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Instream features (e.g. pool-riffle)</a:t>
            </a:r>
          </a:p>
          <a:p>
            <a:endParaRPr lang="en-NZ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00280" y="3458312"/>
            <a:ext cx="2432116" cy="155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Stream health (e.g. WQ, sediments)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10" name="Rectangle 9"/>
          <p:cNvSpPr/>
          <p:nvPr/>
        </p:nvSpPr>
        <p:spPr>
          <a:xfrm>
            <a:off x="6796154" y="5421393"/>
            <a:ext cx="5073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i="1" dirty="0" smtClean="0"/>
              <a:t>Plus farm </a:t>
            </a:r>
            <a:r>
              <a:rPr lang="en-NZ" sz="2800" i="1" dirty="0"/>
              <a:t>management, fencing, </a:t>
            </a:r>
            <a:endParaRPr lang="en-NZ" sz="2800" i="1" dirty="0" smtClean="0"/>
          </a:p>
          <a:p>
            <a:r>
              <a:rPr lang="en-NZ" sz="2800" i="1" dirty="0"/>
              <a:t>v</a:t>
            </a:r>
            <a:r>
              <a:rPr lang="en-NZ" sz="2800" i="1" dirty="0" smtClean="0"/>
              <a:t>egetated strips / buffer zones</a:t>
            </a:r>
            <a:endParaRPr lang="en-NZ" sz="2800" i="1" dirty="0"/>
          </a:p>
        </p:txBody>
      </p:sp>
    </p:spTree>
    <p:extLst>
      <p:ext uri="{BB962C8B-B14F-4D97-AF65-F5344CB8AC3E}">
        <p14:creationId xmlns:p14="http://schemas.microsoft.com/office/powerpoint/2010/main" val="13126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551"/>
            <a:ext cx="10515600" cy="1325563"/>
          </a:xfrm>
        </p:spPr>
        <p:txBody>
          <a:bodyPr/>
          <a:lstStyle/>
          <a:p>
            <a:r>
              <a:rPr lang="en-NZ" dirty="0"/>
              <a:t>Waterway enhancement 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2" y="2399920"/>
            <a:ext cx="290089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12" y="2182940"/>
            <a:ext cx="2901696" cy="435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903096"/>
            <a:ext cx="2907364" cy="4352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-294" r="23564" b="294"/>
          <a:stretch/>
        </p:blipFill>
        <p:spPr>
          <a:xfrm>
            <a:off x="8809456" y="1903096"/>
            <a:ext cx="3710434" cy="3890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616" y="1581478"/>
            <a:ext cx="548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>
                <a:solidFill>
                  <a:srgbClr val="002060"/>
                </a:solidFill>
              </a:rPr>
              <a:t>Evolution of works at </a:t>
            </a:r>
            <a:r>
              <a:rPr lang="en-NZ" sz="2800" b="1" u="sng" dirty="0" err="1">
                <a:solidFill>
                  <a:srgbClr val="002060"/>
                </a:solidFill>
              </a:rPr>
              <a:t>Powells</a:t>
            </a:r>
            <a:r>
              <a:rPr lang="en-NZ" sz="2800" b="1" u="sng" dirty="0">
                <a:solidFill>
                  <a:srgbClr val="002060"/>
                </a:solidFill>
              </a:rPr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6266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Constraints on the works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5331" b="15037"/>
          <a:stretch/>
        </p:blipFill>
        <p:spPr>
          <a:xfrm>
            <a:off x="425713" y="1687451"/>
            <a:ext cx="3676175" cy="2442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12" y="1687451"/>
            <a:ext cx="4334256" cy="3250692"/>
          </a:xfrm>
        </p:spPr>
      </p:pic>
      <p:sp>
        <p:nvSpPr>
          <p:cNvPr id="6" name="TextBox 5"/>
          <p:cNvSpPr txBox="1"/>
          <p:nvPr/>
        </p:nvSpPr>
        <p:spPr>
          <a:xfrm>
            <a:off x="425713" y="4253462"/>
            <a:ext cx="396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i="1" dirty="0" smtClean="0"/>
              <a:t>Crack Willow has directed high flows onto left bank and caused scouring and sediment loss – resulting in undermining of the power poles</a:t>
            </a:r>
            <a:endParaRPr lang="en-NZ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30855" y="5011306"/>
            <a:ext cx="5239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 smtClean="0"/>
              <a:t>Crack Willow on right bank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 smtClean="0"/>
              <a:t>Flows directed away from left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 smtClean="0"/>
              <a:t>Toe of bank secured with </a:t>
            </a:r>
            <a:r>
              <a:rPr lang="en-NZ" sz="2000" i="1" dirty="0" err="1" smtClean="0"/>
              <a:t>hesian</a:t>
            </a:r>
            <a:r>
              <a:rPr lang="en-NZ" sz="2000" i="1" dirty="0" smtClean="0"/>
              <a:t> bags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 smtClean="0"/>
              <a:t>Scour hole filled with gravel and cobbles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i="1" dirty="0" err="1" smtClean="0"/>
              <a:t>Topsoiled</a:t>
            </a:r>
            <a:r>
              <a:rPr lang="en-NZ" sz="2000" i="1" dirty="0" smtClean="0"/>
              <a:t> and seeded to stabilise bank</a:t>
            </a:r>
            <a:endParaRPr lang="en-NZ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84" y="1687451"/>
            <a:ext cx="2401671" cy="42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88280" cy="1325563"/>
          </a:xfrm>
        </p:spPr>
        <p:txBody>
          <a:bodyPr/>
          <a:lstStyle/>
          <a:p>
            <a:r>
              <a:rPr lang="en-NZ" dirty="0" smtClean="0"/>
              <a:t>Looking forward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22" y="1690688"/>
            <a:ext cx="5683758" cy="179376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NZ" dirty="0" smtClean="0"/>
              <a:t>Catchment-wide restoration</a:t>
            </a:r>
          </a:p>
          <a:p>
            <a:pPr marL="0" indent="0" algn="ctr">
              <a:buNone/>
            </a:pPr>
            <a:r>
              <a:rPr lang="en-NZ" dirty="0" smtClean="0"/>
              <a:t>Expand to larger streams and rivers</a:t>
            </a:r>
          </a:p>
          <a:p>
            <a:pPr marL="0" indent="0" algn="ctr">
              <a:buNone/>
            </a:pPr>
            <a:r>
              <a:rPr lang="en-NZ" dirty="0"/>
              <a:t>GIS system to identify stream potential for restoration works</a:t>
            </a:r>
          </a:p>
          <a:p>
            <a:pPr marL="0" indent="0" algn="ctr">
              <a:buNone/>
            </a:pPr>
            <a:r>
              <a:rPr lang="en-NZ" dirty="0" smtClean="0"/>
              <a:t>More urban settings?</a:t>
            </a:r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74" y="1034486"/>
            <a:ext cx="2719568" cy="181304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81595" y="3614015"/>
            <a:ext cx="4098925" cy="2939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4617" y="3730940"/>
            <a:ext cx="1224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i="1" dirty="0"/>
              <a:t>Predicted surface flow paths </a:t>
            </a:r>
            <a:endParaRPr lang="en-NZ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8" y="4242664"/>
            <a:ext cx="3169031" cy="2376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8646" y="4284938"/>
            <a:ext cx="322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i="1" dirty="0" smtClean="0"/>
              <a:t>Clearing out Sediment Traps</a:t>
            </a:r>
            <a:endParaRPr lang="en-NZ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55818" y="494946"/>
            <a:ext cx="4270248" cy="867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Monitoring and sampling</a:t>
            </a:r>
          </a:p>
          <a:p>
            <a:endParaRPr lang="en-NZ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94707" y="3730940"/>
            <a:ext cx="3192653" cy="67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600" dirty="0" smtClean="0"/>
              <a:t>High sediment loads</a:t>
            </a:r>
          </a:p>
          <a:p>
            <a:endParaRPr lang="en-NZ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9311" y="3699639"/>
            <a:ext cx="3776346" cy="4790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err="1"/>
              <a:t>Carex</a:t>
            </a:r>
            <a:r>
              <a:rPr lang="en-NZ" dirty="0"/>
              <a:t> </a:t>
            </a:r>
            <a:r>
              <a:rPr lang="en-NZ" dirty="0" err="1"/>
              <a:t>secta</a:t>
            </a:r>
            <a:r>
              <a:rPr lang="en-NZ" dirty="0"/>
              <a:t> – sustainable?</a:t>
            </a:r>
          </a:p>
          <a:p>
            <a:endParaRPr lang="en-NZ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741666" y="3089406"/>
            <a:ext cx="4104005" cy="583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Modelling of surface runoff</a:t>
            </a:r>
            <a:endParaRPr lang="en-NZ" dirty="0"/>
          </a:p>
          <a:p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0" y="4224600"/>
            <a:ext cx="3222010" cy="24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Looking forward - so what can I do?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dirty="0" smtClean="0"/>
              <a:t>So how to contribute more to enhancing our waterways, to better recognise the broad range of values that they can offer.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Question the status quo?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Gain improved knowledge of the locations and issues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Develop more integrated and sustainable approaches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/>
              <a:t>Create objectives and actions that reflect the new approach</a:t>
            </a:r>
            <a:endParaRPr lang="en-NZ" dirty="0"/>
          </a:p>
          <a:p>
            <a:pPr marL="0" indent="0" algn="ctr">
              <a:buNone/>
            </a:pPr>
            <a:r>
              <a:rPr lang="en-NZ" u="sng" dirty="0" smtClean="0">
                <a:solidFill>
                  <a:srgbClr val="002060"/>
                </a:solidFill>
              </a:rPr>
              <a:t>Key elements</a:t>
            </a:r>
          </a:p>
          <a:p>
            <a:pPr marL="0" indent="0" algn="ctr">
              <a:buNone/>
            </a:pPr>
            <a:r>
              <a:rPr lang="en-NZ" dirty="0" smtClean="0">
                <a:solidFill>
                  <a:srgbClr val="002060"/>
                </a:solidFill>
              </a:rPr>
              <a:t>Communicate, educate and understand</a:t>
            </a:r>
            <a:endParaRPr lang="en-NZ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NZ" dirty="0" smtClean="0">
                <a:solidFill>
                  <a:srgbClr val="002060"/>
                </a:solidFill>
              </a:rPr>
              <a:t>Collaborate for win-win outcomes</a:t>
            </a:r>
          </a:p>
          <a:p>
            <a:pPr marL="0" indent="0" algn="ctr">
              <a:buNone/>
            </a:pPr>
            <a:r>
              <a:rPr lang="en-NZ" dirty="0" smtClean="0">
                <a:solidFill>
                  <a:srgbClr val="002060"/>
                </a:solidFill>
              </a:rPr>
              <a:t>Sell the idea – it will need some initial funding</a:t>
            </a:r>
          </a:p>
          <a:p>
            <a:pPr marL="0" indent="0" algn="ctr">
              <a:buNone/>
            </a:pPr>
            <a:r>
              <a:rPr lang="en-NZ" dirty="0" smtClean="0">
                <a:solidFill>
                  <a:srgbClr val="002060"/>
                </a:solidFill>
              </a:rPr>
              <a:t>A collective paradigm shift in </a:t>
            </a:r>
            <a:r>
              <a:rPr lang="en-NZ" dirty="0" err="1" smtClean="0">
                <a:solidFill>
                  <a:srgbClr val="002060"/>
                </a:solidFill>
              </a:rPr>
              <a:t>mindset</a:t>
            </a:r>
            <a:endParaRPr lang="en-NZ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0" y="5175504"/>
            <a:ext cx="2174271" cy="1449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353" y="3471334"/>
            <a:ext cx="1452371" cy="25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Trial Sites Selected (2017)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612" y="1648125"/>
            <a:ext cx="6685362" cy="2870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600" dirty="0" smtClean="0"/>
              <a:t>Trial waterway enhancement projects, to:</a:t>
            </a:r>
          </a:p>
          <a:p>
            <a:r>
              <a:rPr lang="en-NZ" sz="2600" dirty="0" smtClean="0"/>
              <a:t>Improve </a:t>
            </a:r>
            <a:r>
              <a:rPr lang="en-NZ" sz="2600" dirty="0"/>
              <a:t>habitat and water quality for freshwater biodiversity and </a:t>
            </a:r>
            <a:r>
              <a:rPr lang="en-NZ" sz="2600" dirty="0" err="1"/>
              <a:t>mahinga</a:t>
            </a:r>
            <a:r>
              <a:rPr lang="en-NZ" sz="2600" dirty="0"/>
              <a:t> kai; while</a:t>
            </a:r>
          </a:p>
          <a:p>
            <a:r>
              <a:rPr lang="en-NZ" sz="2600" dirty="0"/>
              <a:t>Maintaining the </a:t>
            </a:r>
            <a:r>
              <a:rPr lang="en-NZ" sz="2600" dirty="0" smtClean="0"/>
              <a:t>waterways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NZ" sz="2600" dirty="0"/>
              <a:t> </a:t>
            </a:r>
            <a:r>
              <a:rPr lang="en-NZ" sz="2600" dirty="0" smtClean="0"/>
              <a:t>  drainage function</a:t>
            </a:r>
            <a:endParaRPr lang="en-NZ" sz="26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14" y="272397"/>
            <a:ext cx="4141939" cy="310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66" y="3083565"/>
            <a:ext cx="4818347" cy="3613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9566" y="3438104"/>
            <a:ext cx="216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u="sng" dirty="0">
                <a:solidFill>
                  <a:srgbClr val="002060"/>
                </a:solidFill>
              </a:rPr>
              <a:t>Snake Creek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35183" y="2436757"/>
            <a:ext cx="216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u="sng" dirty="0" err="1">
                <a:solidFill>
                  <a:srgbClr val="002060"/>
                </a:solidFill>
              </a:rPr>
              <a:t>Powells</a:t>
            </a:r>
            <a:r>
              <a:rPr lang="en-NZ" sz="2800" u="sng" dirty="0">
                <a:solidFill>
                  <a:srgbClr val="002060"/>
                </a:solidFill>
              </a:rPr>
              <a:t> Road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3983" y="3961324"/>
            <a:ext cx="5862212" cy="2974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NZ" sz="2600" dirty="0"/>
              <a:t>Consider </a:t>
            </a:r>
            <a:r>
              <a:rPr lang="en-NZ" sz="2600" dirty="0"/>
              <a:t>the full range of values that our waterways can </a:t>
            </a:r>
            <a:r>
              <a:rPr lang="en-NZ" sz="2600" dirty="0" smtClean="0"/>
              <a:t>offer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NZ" sz="16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NZ" sz="2600" dirty="0">
                <a:solidFill>
                  <a:srgbClr val="002060"/>
                </a:solidFill>
              </a:rPr>
              <a:t>Healthy waterways where New Zealanders can </a:t>
            </a:r>
            <a:r>
              <a:rPr lang="en-NZ" sz="2600" i="1" dirty="0">
                <a:solidFill>
                  <a:srgbClr val="002060"/>
                </a:solidFill>
              </a:rPr>
              <a:t>swim, fish and gather Kai</a:t>
            </a:r>
            <a:r>
              <a:rPr lang="en-NZ" sz="2600" dirty="0">
                <a:solidFill>
                  <a:srgbClr val="002060"/>
                </a:solidFill>
              </a:rPr>
              <a:t> </a:t>
            </a:r>
            <a:endParaRPr lang="en-NZ" sz="2600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NZ" sz="2600" dirty="0" smtClean="0">
                <a:solidFill>
                  <a:srgbClr val="002060"/>
                </a:solidFill>
              </a:rPr>
              <a:t>This is </a:t>
            </a:r>
            <a:r>
              <a:rPr lang="en-NZ" sz="2600" dirty="0">
                <a:solidFill>
                  <a:srgbClr val="002060"/>
                </a:solidFill>
              </a:rPr>
              <a:t>part of the national identity </a:t>
            </a:r>
            <a:r>
              <a:rPr lang="en-NZ" sz="2600" dirty="0" smtClean="0">
                <a:solidFill>
                  <a:srgbClr val="002060"/>
                </a:solidFill>
              </a:rPr>
              <a:t>…</a:t>
            </a:r>
            <a:endParaRPr lang="en-NZ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Trial Sites Selected (2017)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00529"/>
            <a:ext cx="4669683" cy="4035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/>
              <a:t>Two </a:t>
            </a:r>
            <a:r>
              <a:rPr lang="en-NZ" dirty="0" smtClean="0"/>
              <a:t>heavily modified lowland </a:t>
            </a:r>
            <a:r>
              <a:rPr lang="en-NZ" dirty="0"/>
              <a:t>Canterbury </a:t>
            </a:r>
            <a:r>
              <a:rPr lang="en-NZ" dirty="0" smtClean="0"/>
              <a:t>waterways, both f</a:t>
            </a:r>
            <a:r>
              <a:rPr lang="en-NZ" dirty="0" smtClean="0"/>
              <a:t>lowing </a:t>
            </a:r>
            <a:r>
              <a:rPr lang="en-NZ" dirty="0"/>
              <a:t>to </a:t>
            </a:r>
            <a:r>
              <a:rPr lang="en-NZ" dirty="0" err="1">
                <a:solidFill>
                  <a:srgbClr val="002060"/>
                </a:solidFill>
              </a:rPr>
              <a:t>Te</a:t>
            </a:r>
            <a:r>
              <a:rPr lang="en-NZ" dirty="0">
                <a:solidFill>
                  <a:srgbClr val="002060"/>
                </a:solidFill>
              </a:rPr>
              <a:t> </a:t>
            </a:r>
            <a:r>
              <a:rPr lang="en-NZ" dirty="0" err="1">
                <a:solidFill>
                  <a:srgbClr val="002060"/>
                </a:solidFill>
              </a:rPr>
              <a:t>Waihora</a:t>
            </a:r>
            <a:r>
              <a:rPr lang="en-NZ" dirty="0">
                <a:solidFill>
                  <a:srgbClr val="002060"/>
                </a:solidFill>
              </a:rPr>
              <a:t> / Lake Ellesmere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smtClean="0">
                <a:solidFill>
                  <a:srgbClr val="002060"/>
                </a:solidFill>
              </a:rPr>
              <a:t>Snake Creek</a:t>
            </a:r>
            <a:r>
              <a:rPr lang="en-NZ" dirty="0" smtClean="0"/>
              <a:t>, </a:t>
            </a:r>
            <a:r>
              <a:rPr lang="en-NZ" dirty="0" err="1" smtClean="0"/>
              <a:t>Silverstream</a:t>
            </a:r>
            <a:r>
              <a:rPr lang="en-NZ" dirty="0" smtClean="0"/>
              <a:t> catchment 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 err="1" smtClean="0">
                <a:solidFill>
                  <a:srgbClr val="002060"/>
                </a:solidFill>
              </a:rPr>
              <a:t>Powells</a:t>
            </a:r>
            <a:r>
              <a:rPr lang="en-NZ" dirty="0" smtClean="0">
                <a:solidFill>
                  <a:srgbClr val="002060"/>
                </a:solidFill>
              </a:rPr>
              <a:t> Road </a:t>
            </a:r>
            <a:r>
              <a:rPr lang="en-NZ" dirty="0" smtClean="0"/>
              <a:t>Drain, part of </a:t>
            </a:r>
            <a:r>
              <a:rPr lang="en-NZ" dirty="0" err="1" smtClean="0"/>
              <a:t>Arairira</a:t>
            </a:r>
            <a:r>
              <a:rPr lang="en-NZ" dirty="0" smtClean="0"/>
              <a:t>/LII catchment</a:t>
            </a:r>
          </a:p>
          <a:p>
            <a:endParaRPr lang="en-NZ" dirty="0"/>
          </a:p>
        </p:txBody>
      </p:sp>
      <p:pic>
        <p:nvPicPr>
          <p:cNvPr id="6" name="Content Placeholder 20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91" y="1984248"/>
            <a:ext cx="5899172" cy="4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Regional </a:t>
            </a:r>
            <a:r>
              <a:rPr lang="en-NZ" dirty="0" smtClean="0"/>
              <a:t>Context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932" y="1578737"/>
            <a:ext cx="11302132" cy="300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 err="1" smtClean="0">
                <a:solidFill>
                  <a:srgbClr val="002060"/>
                </a:solidFill>
              </a:rPr>
              <a:t>Te</a:t>
            </a:r>
            <a:r>
              <a:rPr lang="en-NZ" dirty="0" smtClean="0">
                <a:solidFill>
                  <a:srgbClr val="002060"/>
                </a:solidFill>
              </a:rPr>
              <a:t> </a:t>
            </a:r>
            <a:r>
              <a:rPr lang="en-NZ" dirty="0" err="1">
                <a:solidFill>
                  <a:srgbClr val="002060"/>
                </a:solidFill>
              </a:rPr>
              <a:t>Waihora</a:t>
            </a:r>
            <a:r>
              <a:rPr lang="en-NZ" dirty="0">
                <a:solidFill>
                  <a:srgbClr val="002060"/>
                </a:solidFill>
              </a:rPr>
              <a:t> / Lake </a:t>
            </a:r>
            <a:r>
              <a:rPr lang="en-NZ" dirty="0" smtClean="0">
                <a:solidFill>
                  <a:srgbClr val="002060"/>
                </a:solidFill>
              </a:rPr>
              <a:t>Ellesmere </a:t>
            </a:r>
            <a:r>
              <a:rPr lang="en-NZ" dirty="0" smtClean="0"/>
              <a:t>is/has</a:t>
            </a:r>
          </a:p>
          <a:p>
            <a:r>
              <a:rPr lang="en-NZ" dirty="0" smtClean="0"/>
              <a:t>internationally important values</a:t>
            </a:r>
          </a:p>
          <a:p>
            <a:r>
              <a:rPr lang="en-NZ" dirty="0" smtClean="0"/>
              <a:t>outstanding wildlife, with single </a:t>
            </a:r>
            <a:r>
              <a:rPr lang="en-NZ" dirty="0"/>
              <a:t>most diverse bird habitat in the country</a:t>
            </a:r>
            <a:endParaRPr lang="en-NZ" dirty="0" smtClean="0"/>
          </a:p>
          <a:p>
            <a:r>
              <a:rPr lang="en-NZ" dirty="0"/>
              <a:t>g</a:t>
            </a:r>
            <a:r>
              <a:rPr lang="en-NZ" dirty="0" smtClean="0"/>
              <a:t>ood stocks of native fisheries, including long </a:t>
            </a:r>
            <a:r>
              <a:rPr lang="en-NZ" dirty="0"/>
              <a:t>and short-finned eels</a:t>
            </a:r>
          </a:p>
          <a:p>
            <a:r>
              <a:rPr lang="en-NZ" dirty="0" smtClean="0"/>
              <a:t>High cultural significance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8640" y="4581144"/>
            <a:ext cx="11393424" cy="1125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NZ" sz="2600" dirty="0" smtClean="0">
                <a:solidFill>
                  <a:srgbClr val="002060"/>
                </a:solidFill>
              </a:rPr>
              <a:t>Canterbury regional plans for integrated management of land and water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sz="2600" dirty="0" smtClean="0">
                <a:solidFill>
                  <a:srgbClr val="002060"/>
                </a:solidFill>
              </a:rPr>
              <a:t>Farm Environmental Plans - (“farming to limits”) - Good management Practice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NZ" sz="1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NZ" sz="2600" dirty="0" smtClean="0">
                <a:solidFill>
                  <a:srgbClr val="002060"/>
                </a:solidFill>
              </a:rPr>
              <a:t>Water Management Strategy, 2009    &amp;    Land and Water Regional Plan, 2015</a:t>
            </a:r>
          </a:p>
        </p:txBody>
      </p:sp>
    </p:spTree>
    <p:extLst>
      <p:ext uri="{BB962C8B-B14F-4D97-AF65-F5344CB8AC3E}">
        <p14:creationId xmlns:p14="http://schemas.microsoft.com/office/powerpoint/2010/main" val="28016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Why these Sites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dirty="0" smtClean="0"/>
              <a:t>Reasons for site selection for the trials include:</a:t>
            </a:r>
          </a:p>
          <a:p>
            <a:r>
              <a:rPr lang="en-NZ" dirty="0" smtClean="0"/>
              <a:t>Spring-fed streams</a:t>
            </a:r>
          </a:p>
          <a:p>
            <a:r>
              <a:rPr lang="en-NZ" dirty="0" smtClean="0"/>
              <a:t>Natural </a:t>
            </a:r>
            <a:r>
              <a:rPr lang="en-NZ" dirty="0"/>
              <a:t>g</a:t>
            </a:r>
            <a:r>
              <a:rPr lang="en-NZ" dirty="0" smtClean="0"/>
              <a:t>ravel bed</a:t>
            </a:r>
          </a:p>
          <a:p>
            <a:r>
              <a:rPr lang="en-NZ" dirty="0" smtClean="0"/>
              <a:t>Sufficient slope to create diversity</a:t>
            </a:r>
          </a:p>
          <a:p>
            <a:r>
              <a:rPr lang="en-NZ" dirty="0" smtClean="0"/>
              <a:t>Potential for fish and invertebrate species recovery</a:t>
            </a:r>
          </a:p>
          <a:p>
            <a:r>
              <a:rPr lang="en-NZ" dirty="0" smtClean="0"/>
              <a:t>Broader drivers </a:t>
            </a:r>
            <a:r>
              <a:rPr lang="en-NZ" dirty="0"/>
              <a:t>for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Waihora</a:t>
            </a:r>
            <a:r>
              <a:rPr lang="en-NZ" dirty="0"/>
              <a:t> / Lake </a:t>
            </a:r>
            <a:r>
              <a:rPr lang="en-NZ" dirty="0" smtClean="0"/>
              <a:t>Ellesmere and Selwyn River</a:t>
            </a:r>
          </a:p>
          <a:p>
            <a:r>
              <a:rPr lang="en-NZ" dirty="0" smtClean="0"/>
              <a:t>Limited criticality in land drainage terms</a:t>
            </a:r>
          </a:p>
          <a:p>
            <a:r>
              <a:rPr lang="en-NZ" dirty="0" smtClean="0"/>
              <a:t>Actively engaged landowner/farmer</a:t>
            </a:r>
          </a:p>
          <a:p>
            <a:r>
              <a:rPr lang="en-NZ" dirty="0" smtClean="0"/>
              <a:t>Supportive </a:t>
            </a:r>
            <a:r>
              <a:rPr lang="en-NZ" dirty="0"/>
              <a:t>D</a:t>
            </a:r>
            <a:r>
              <a:rPr lang="en-NZ" dirty="0" smtClean="0"/>
              <a:t>istrict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>
          <a:xfrm>
            <a:off x="10113264" y="4446277"/>
            <a:ext cx="1799307" cy="2217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3220" y="4511685"/>
            <a:ext cx="1661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u="sng" dirty="0" smtClean="0"/>
              <a:t>A Kotuku</a:t>
            </a:r>
            <a:endParaRPr lang="en-NZ" sz="20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 b="12977"/>
          <a:stretch/>
        </p:blipFill>
        <p:spPr>
          <a:xfrm>
            <a:off x="7418027" y="4441758"/>
            <a:ext cx="1738122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633" y="585216"/>
            <a:ext cx="3143878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Collaboration – an essential ingredient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670" y="2176600"/>
            <a:ext cx="9813955" cy="435133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NZ" dirty="0" smtClean="0"/>
              <a:t>To make the adjustments necessary for success</a:t>
            </a:r>
          </a:p>
          <a:p>
            <a:pPr marL="0" indent="0" algn="r">
              <a:buNone/>
            </a:pPr>
            <a:r>
              <a:rPr lang="en-NZ" dirty="0"/>
              <a:t>T</a:t>
            </a:r>
            <a:r>
              <a:rPr lang="en-NZ" dirty="0" smtClean="0"/>
              <a:t>o go from ‘taking stuff out’ to ‘putting stuff in’</a:t>
            </a:r>
          </a:p>
          <a:p>
            <a:pPr marL="0" indent="0" algn="r">
              <a:buNone/>
            </a:pPr>
            <a:r>
              <a:rPr lang="en-NZ" dirty="0" smtClean="0"/>
              <a:t>A change in </a:t>
            </a:r>
            <a:r>
              <a:rPr lang="en-NZ" dirty="0" err="1" smtClean="0"/>
              <a:t>mindset</a:t>
            </a:r>
            <a:r>
              <a:rPr lang="en-NZ" dirty="0" smtClean="0"/>
              <a:t> from all involved</a:t>
            </a:r>
            <a:r>
              <a:rPr lang="en-NZ" dirty="0"/>
              <a:t> </a:t>
            </a:r>
            <a:r>
              <a:rPr lang="en-NZ" dirty="0" smtClean="0"/>
              <a:t>is needed </a:t>
            </a:r>
          </a:p>
          <a:p>
            <a:pPr marL="0" indent="0" algn="ctr">
              <a:buNone/>
            </a:pPr>
            <a:r>
              <a:rPr lang="en-NZ" dirty="0" smtClean="0"/>
              <a:t>(landowners, council members, engineers, planners, operations staff, and the digger drivers …)</a:t>
            </a:r>
          </a:p>
          <a:p>
            <a:pPr marL="0" indent="0" algn="ctr">
              <a:buNone/>
            </a:pPr>
            <a:r>
              <a:rPr lang="en-NZ" dirty="0" smtClean="0"/>
              <a:t>Plus understanding from the public</a:t>
            </a:r>
          </a:p>
          <a:p>
            <a:pPr marL="0" indent="0" algn="ctr">
              <a:buNone/>
            </a:pPr>
            <a:endParaRPr lang="en-NZ" dirty="0" smtClean="0"/>
          </a:p>
          <a:p>
            <a:pPr marL="0" indent="0" algn="ctr">
              <a:buNone/>
            </a:pPr>
            <a:r>
              <a:rPr lang="en-NZ" dirty="0" smtClean="0"/>
              <a:t>           And thus</a:t>
            </a:r>
          </a:p>
          <a:p>
            <a:pPr marL="0" indent="0" algn="ctr">
              <a:buNone/>
            </a:pPr>
            <a:endParaRPr lang="en-NZ" dirty="0" smtClean="0"/>
          </a:p>
          <a:p>
            <a:pPr marL="0" indent="0" algn="ctr">
              <a:buNone/>
            </a:pPr>
            <a:r>
              <a:rPr lang="en-NZ" sz="4000" dirty="0" smtClean="0">
                <a:solidFill>
                  <a:srgbClr val="002060"/>
                </a:solidFill>
              </a:rPr>
              <a:t>           REQUIRES</a:t>
            </a:r>
            <a:r>
              <a:rPr lang="en-NZ" dirty="0" smtClean="0">
                <a:solidFill>
                  <a:srgbClr val="002060"/>
                </a:solidFill>
              </a:rPr>
              <a:t> </a:t>
            </a:r>
            <a:r>
              <a:rPr lang="en-NZ" sz="4000" dirty="0" smtClean="0">
                <a:solidFill>
                  <a:srgbClr val="002060"/>
                </a:solidFill>
              </a:rPr>
              <a:t>COLLABORATION</a:t>
            </a:r>
            <a:endParaRPr lang="en-NZ" sz="4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0344" y="3875787"/>
            <a:ext cx="1950563" cy="2600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" y="4527693"/>
            <a:ext cx="2922739" cy="2192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97" y="87358"/>
            <a:ext cx="2288085" cy="171606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458195" y="6424634"/>
            <a:ext cx="2854890" cy="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 err="1" smtClean="0"/>
              <a:t>Leestons</a:t>
            </a:r>
            <a:r>
              <a:rPr lang="en-NZ" dirty="0" smtClean="0"/>
              <a:t> School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0" y="1395575"/>
            <a:ext cx="3322370" cy="18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Problem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83" y="591185"/>
            <a:ext cx="3686217" cy="27646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690688"/>
            <a:ext cx="3185160" cy="238887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4" y="3833971"/>
            <a:ext cx="3425148" cy="256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95" y="3618484"/>
            <a:ext cx="3712464" cy="278434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00681" y="950976"/>
            <a:ext cx="3397399" cy="5550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Erosion of over-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steepened banks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endParaRPr lang="en-NZ" sz="31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Sediment loads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silting up channels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NZ" sz="4100" dirty="0">
                <a:solidFill>
                  <a:srgbClr val="002060"/>
                </a:solidFill>
              </a:rPr>
              <a:t>REQUIRES </a:t>
            </a:r>
            <a:r>
              <a:rPr lang="en-NZ" sz="4100" dirty="0" smtClean="0">
                <a:solidFill>
                  <a:srgbClr val="002060"/>
                </a:solidFill>
              </a:rPr>
              <a:t>      INTEGRATED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NZ" sz="4100" dirty="0" smtClean="0">
                <a:solidFill>
                  <a:srgbClr val="002060"/>
                </a:solidFill>
              </a:rPr>
              <a:t>SOLUTIONS</a:t>
            </a:r>
            <a:endParaRPr lang="en-NZ" sz="4100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NZ" dirty="0"/>
          </a:p>
          <a:p>
            <a:pPr marL="0" indent="0" algn="ctr">
              <a:spcBef>
                <a:spcPts val="0"/>
              </a:spcBef>
              <a:buNone/>
            </a:pPr>
            <a:endParaRPr lang="en-NZ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dirty="0" smtClean="0"/>
              <a:t>         </a:t>
            </a:r>
            <a:r>
              <a:rPr lang="en-NZ" sz="3100" dirty="0" err="1" smtClean="0"/>
              <a:t>Macrophyte</a:t>
            </a:r>
            <a:r>
              <a:rPr lang="en-NZ" sz="3100" dirty="0" smtClean="0"/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/>
              <a:t> </a:t>
            </a:r>
            <a:r>
              <a:rPr lang="en-NZ" sz="3100" dirty="0" smtClean="0"/>
              <a:t>        issues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NZ" sz="3100" dirty="0" smtClean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NZ" sz="3100" dirty="0" smtClean="0"/>
              <a:t>Weeds clogging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up channels and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100" dirty="0" smtClean="0"/>
              <a:t>catching sediment</a:t>
            </a:r>
          </a:p>
        </p:txBody>
      </p:sp>
    </p:spTree>
    <p:extLst>
      <p:ext uri="{BB962C8B-B14F-4D97-AF65-F5344CB8AC3E}">
        <p14:creationId xmlns:p14="http://schemas.microsoft.com/office/powerpoint/2010/main" val="8354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Problem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1" y="910395"/>
            <a:ext cx="4050413" cy="2283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1" y="3739896"/>
            <a:ext cx="3830472" cy="2706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6" y="1444878"/>
            <a:ext cx="3831623" cy="255441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28965" y="1027906"/>
            <a:ext cx="3397399" cy="5550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dirty="0" smtClean="0"/>
              <a:t>Increased pollutants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dirty="0" smtClean="0"/>
              <a:t>Reduced flows and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dirty="0" smtClean="0"/>
              <a:t>heavy weed growth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NZ" sz="3800" dirty="0">
                <a:solidFill>
                  <a:srgbClr val="002060"/>
                </a:solidFill>
              </a:rPr>
              <a:t>REQUIRES </a:t>
            </a:r>
            <a:r>
              <a:rPr lang="en-NZ" sz="3800" dirty="0" smtClean="0">
                <a:solidFill>
                  <a:srgbClr val="002060"/>
                </a:solidFill>
              </a:rPr>
              <a:t>      CATCHMENT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NZ" sz="3800" dirty="0" smtClean="0">
                <a:solidFill>
                  <a:srgbClr val="002060"/>
                </a:solidFill>
              </a:rPr>
              <a:t>SOLUTIONS</a:t>
            </a:r>
            <a:endParaRPr lang="en-NZ" sz="3800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NZ" dirty="0"/>
          </a:p>
          <a:p>
            <a:pPr marL="0" indent="0" algn="ctr">
              <a:spcBef>
                <a:spcPts val="0"/>
              </a:spcBef>
              <a:buNone/>
            </a:pPr>
            <a:endParaRPr lang="en-NZ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dirty="0" smtClean="0"/>
              <a:t>To create clean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dirty="0" smtClean="0"/>
              <a:t>gravels again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NZ" dirty="0" smtClean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NZ" dirty="0" smtClean="0"/>
              <a:t>And restore amenity value, such as for swimming at </a:t>
            </a:r>
            <a:r>
              <a:rPr lang="en-NZ" dirty="0" err="1" smtClean="0"/>
              <a:t>Coes</a:t>
            </a:r>
            <a:r>
              <a:rPr lang="en-NZ" dirty="0" smtClean="0"/>
              <a:t> Ford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3" y="3851464"/>
            <a:ext cx="3273552" cy="24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4455A6-67F1-42AD-9903-F0B295FB1FE3}"/>
</file>

<file path=customXml/itemProps2.xml><?xml version="1.0" encoding="utf-8"?>
<ds:datastoreItem xmlns:ds="http://schemas.openxmlformats.org/officeDocument/2006/customXml" ds:itemID="{BD2DAD92-8EA1-474C-BC73-F1A2D598C412}"/>
</file>

<file path=customXml/itemProps3.xml><?xml version="1.0" encoding="utf-8"?>
<ds:datastoreItem xmlns:ds="http://schemas.openxmlformats.org/officeDocument/2006/customXml" ds:itemID="{1731E1D4-E48A-43C4-8F4D-8A557131C6E0}"/>
</file>

<file path=docProps/app.xml><?xml version="1.0" encoding="utf-8"?>
<Properties xmlns="http://schemas.openxmlformats.org/officeDocument/2006/extended-properties" xmlns:vt="http://schemas.openxmlformats.org/officeDocument/2006/docPropsVTypes">
  <TotalTime>6612</TotalTime>
  <Words>1092</Words>
  <Application>Microsoft Office PowerPoint</Application>
  <PresentationFormat>Widescreen</PresentationFormat>
  <Paragraphs>188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Scalable Cost-Effective Solutions To Restore Stream Ecosystems</vt:lpstr>
      <vt:lpstr>Why Stream Restoration?</vt:lpstr>
      <vt:lpstr>The Trial Sites Selected (2017)</vt:lpstr>
      <vt:lpstr>The Trial Sites Selected (2017)</vt:lpstr>
      <vt:lpstr>Regional Context</vt:lpstr>
      <vt:lpstr>Why these Sites</vt:lpstr>
      <vt:lpstr>Collaboration – an essential ingredient</vt:lpstr>
      <vt:lpstr>The Problem</vt:lpstr>
      <vt:lpstr>The Problem</vt:lpstr>
      <vt:lpstr>Aim and Objectives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Waterway enhancement features</vt:lpstr>
      <vt:lpstr>Constraints on the works</vt:lpstr>
      <vt:lpstr>Looking forward</vt:lpstr>
      <vt:lpstr>Looking forward - so what can I do?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Cost-Effective Solutions To restore Stream Ecosystems</dc:title>
  <dc:creator>Mike Cope</dc:creator>
  <cp:lastModifiedBy>Cope, Mike</cp:lastModifiedBy>
  <cp:revision>97</cp:revision>
  <dcterms:created xsi:type="dcterms:W3CDTF">2019-04-07T00:54:23Z</dcterms:created>
  <dcterms:modified xsi:type="dcterms:W3CDTF">2019-04-30T10:59:01Z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Order">
    <vt:r8>7721800</vt:r8>
  </property>
</Properties>
</file>