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4"/>
  </p:sldMasterIdLst>
  <p:notesMasterIdLst>
    <p:notesMasterId r:id="rId23"/>
  </p:notesMasterIdLst>
  <p:handoutMasterIdLst>
    <p:handoutMasterId r:id="rId24"/>
  </p:handoutMasterIdLst>
  <p:sldIdLst>
    <p:sldId id="381" r:id="rId5"/>
    <p:sldId id="388" r:id="rId6"/>
    <p:sldId id="406" r:id="rId7"/>
    <p:sldId id="396" r:id="rId8"/>
    <p:sldId id="409" r:id="rId9"/>
    <p:sldId id="397" r:id="rId10"/>
    <p:sldId id="393" r:id="rId11"/>
    <p:sldId id="394" r:id="rId12"/>
    <p:sldId id="392" r:id="rId13"/>
    <p:sldId id="400" r:id="rId14"/>
    <p:sldId id="407" r:id="rId15"/>
    <p:sldId id="395" r:id="rId16"/>
    <p:sldId id="401" r:id="rId17"/>
    <p:sldId id="408" r:id="rId18"/>
    <p:sldId id="402" r:id="rId19"/>
    <p:sldId id="403" r:id="rId20"/>
    <p:sldId id="404" r:id="rId21"/>
    <p:sldId id="410" r:id="rId22"/>
  </p:sldIdLst>
  <p:sldSz cx="12195175" cy="6859588"/>
  <p:notesSz cx="6858000" cy="9144000"/>
  <p:defaultTextStyle>
    <a:defPPr>
      <a:defRPr lang="en-US"/>
    </a:defPPr>
    <a:lvl1pPr marL="0" indent="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itchFamily="34" charset="0"/>
      <a:buNone/>
      <a:defRPr lang="en-US" sz="2000" kern="1200" dirty="0">
        <a:solidFill>
          <a:schemeClr val="tx1"/>
        </a:solidFill>
        <a:latin typeface="+mn-lt"/>
        <a:ea typeface="+mn-ea"/>
        <a:cs typeface="+mn-cs"/>
      </a:defRPr>
    </a:lvl1pPr>
    <a:lvl2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2pPr>
    <a:lvl3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•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3pPr>
    <a:lvl4pPr marL="801688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baseline="0" dirty="0">
        <a:solidFill>
          <a:schemeClr val="tx1"/>
        </a:solidFill>
        <a:latin typeface="+mn-lt"/>
        <a:ea typeface="+mn-ea"/>
        <a:cs typeface="+mn-cs"/>
      </a:defRPr>
    </a:lvl4pPr>
    <a:lvl5pPr marL="0" indent="0" algn="l" defTabSz="1088776" rtl="0" eaLnBrk="1" latinLnBrk="0" hangingPunct="1">
      <a:lnSpc>
        <a:spcPct val="85000"/>
      </a:lnSpc>
      <a:spcBef>
        <a:spcPts val="1200"/>
      </a:spcBef>
      <a:spcAft>
        <a:spcPts val="600"/>
      </a:spcAft>
      <a:buFont typeface="Arial" pitchFamily="34" charset="0"/>
      <a:buNone/>
      <a:defRPr lang="en-US" sz="2800" b="1" kern="1200" baseline="0" dirty="0">
        <a:solidFill>
          <a:schemeClr val="tx1"/>
        </a:solidFill>
        <a:latin typeface="+mn-lt"/>
        <a:ea typeface="+mn-ea"/>
        <a:cs typeface="+mn-cs"/>
      </a:defRPr>
    </a:lvl5pPr>
    <a:lvl6pPr marL="0" indent="0" algn="l" defTabSz="1088776" rtl="0" eaLnBrk="1" latinLnBrk="0" hangingPunct="1">
      <a:spcBef>
        <a:spcPts val="600"/>
      </a:spcBef>
      <a:spcAft>
        <a:spcPts val="300"/>
      </a:spcAft>
      <a:buFont typeface="Arial" pitchFamily="34" charset="0"/>
      <a:buNone/>
      <a:defRPr sz="2200" b="1" kern="1200">
        <a:solidFill>
          <a:schemeClr val="tx1"/>
        </a:solidFill>
        <a:latin typeface="+mn-lt"/>
        <a:ea typeface="+mn-ea"/>
        <a:cs typeface="+mn-cs"/>
      </a:defRPr>
    </a:lvl6pPr>
    <a:lvl7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rabi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lphaL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808038" indent="-271463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romanLcPeriod"/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289"/>
    <a:srgbClr val="7FCCB0"/>
    <a:srgbClr val="FF9C80"/>
    <a:srgbClr val="FF6A41"/>
    <a:srgbClr val="EA4335"/>
    <a:srgbClr val="FFC542"/>
    <a:srgbClr val="7F9BB0"/>
    <a:srgbClr val="7FDEF0"/>
    <a:srgbClr val="FFD981"/>
    <a:srgbClr val="BF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0358D-CBCE-4232-920B-8CC95FEE6F8C}" v="254" dt="2022-10-17T02:59:12.730"/>
  </p1510:revLst>
</p1510:revInfo>
</file>

<file path=ppt/tableStyles.xml><?xml version="1.0" encoding="utf-8"?>
<a:tblStyleLst xmlns:a="http://schemas.openxmlformats.org/drawingml/2006/main" def="{E7693198-2ADA-43D8-B9AD-E03B44EFECEA}">
  <a:tblStyle styleId="{E7693198-2ADA-43D8-B9AD-E03B44EFECEA}" styleName="GHD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A2A2A2"/>
              </a:solidFill>
            </a:ln>
          </a:left>
          <a:right>
            <a:ln w="12700" cmpd="sng">
              <a:solidFill>
                <a:srgbClr val="A2A2A2"/>
              </a:solidFill>
            </a:ln>
          </a:right>
          <a:top>
            <a:ln w="12700" cmpd="sng">
              <a:solidFill>
                <a:srgbClr val="A2A2A2"/>
              </a:solidFill>
            </a:ln>
          </a:top>
          <a:bottom>
            <a:ln w="12700" cmpd="sng">
              <a:solidFill>
                <a:srgbClr val="A2A2A2"/>
              </a:solidFill>
            </a:ln>
          </a:bottom>
          <a:insideH>
            <a:ln w="12700" cmpd="sng">
              <a:solidFill>
                <a:srgbClr val="A2A2A2"/>
              </a:solidFill>
            </a:ln>
          </a:insideH>
          <a:insideV>
            <a:ln w="12700" cmpd="sng">
              <a:solidFill>
                <a:srgbClr val="A2A2A2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rgbClr val="A2A2A2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11C83C-B0B7-4086-9B5D-5803F5051F3F}" styleName="GHD Shaded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D1D3D4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B5F5B21-3740-49D0-B19E-13156E68CC35}" styleName="GHD Blue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00BDE3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rgbClr val="000000"/>
      </a:tcTxStyle>
      <a:tcStyle>
        <a:tcBdr>
          <a:bottom>
            <a:ln>
              <a:solidFill>
                <a:schemeClr val="accent1"/>
              </a:solidFill>
            </a:ln>
          </a:bottom>
        </a:tcBdr>
        <a:fill>
          <a:solidFill>
            <a:srgbClr val="00BDE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973" autoAdjust="0"/>
  </p:normalViewPr>
  <p:slideViewPr>
    <p:cSldViewPr showGuides="1">
      <p:cViewPr varScale="1">
        <p:scale>
          <a:sx n="74" d="100"/>
          <a:sy n="74" d="100"/>
        </p:scale>
        <p:origin x="9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3DF1D-C310-4580-82B0-2F62C3C5AAB3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5DE207E0-6C0F-40F6-B4A9-D7556A9688FF}">
      <dgm:prSet phldrT="[Text]"/>
      <dgm:spPr/>
      <dgm:t>
        <a:bodyPr/>
        <a:lstStyle/>
        <a:p>
          <a:r>
            <a:rPr lang="en-US" dirty="0"/>
            <a:t>Waste Elimination</a:t>
          </a:r>
          <a:endParaRPr lang="en-NZ" dirty="0"/>
        </a:p>
      </dgm:t>
    </dgm:pt>
    <dgm:pt modelId="{A5B5220E-68BE-40F3-900B-E13D3A01A0F6}" type="parTrans" cxnId="{E01C8CCD-CB93-4452-B0CA-2509A92FE291}">
      <dgm:prSet/>
      <dgm:spPr/>
      <dgm:t>
        <a:bodyPr/>
        <a:lstStyle/>
        <a:p>
          <a:endParaRPr lang="en-NZ"/>
        </a:p>
      </dgm:t>
    </dgm:pt>
    <dgm:pt modelId="{273F9B09-1544-4262-9FC4-936AF4F8CBFD}" type="sibTrans" cxnId="{E01C8CCD-CB93-4452-B0CA-2509A92FE291}">
      <dgm:prSet/>
      <dgm:spPr/>
      <dgm:t>
        <a:bodyPr/>
        <a:lstStyle/>
        <a:p>
          <a:endParaRPr lang="en-NZ"/>
        </a:p>
      </dgm:t>
    </dgm:pt>
    <dgm:pt modelId="{D45DA98A-1B6C-4A3E-BB47-09C5722682BC}">
      <dgm:prSet/>
      <dgm:spPr/>
      <dgm:t>
        <a:bodyPr/>
        <a:lstStyle/>
        <a:p>
          <a:r>
            <a:rPr lang="en-US" dirty="0"/>
            <a:t>Recirculating Materials</a:t>
          </a:r>
        </a:p>
      </dgm:t>
    </dgm:pt>
    <dgm:pt modelId="{D0726584-06A0-46BF-B538-87F78045BBF3}" type="parTrans" cxnId="{11DE60D9-4CC1-4310-A0F9-4E8C1DA333C7}">
      <dgm:prSet/>
      <dgm:spPr/>
      <dgm:t>
        <a:bodyPr/>
        <a:lstStyle/>
        <a:p>
          <a:endParaRPr lang="en-NZ"/>
        </a:p>
      </dgm:t>
    </dgm:pt>
    <dgm:pt modelId="{52366798-C04A-4E79-A5B3-2381704C18AE}" type="sibTrans" cxnId="{11DE60D9-4CC1-4310-A0F9-4E8C1DA333C7}">
      <dgm:prSet/>
      <dgm:spPr/>
      <dgm:t>
        <a:bodyPr/>
        <a:lstStyle/>
        <a:p>
          <a:endParaRPr lang="en-NZ"/>
        </a:p>
      </dgm:t>
    </dgm:pt>
    <dgm:pt modelId="{46E879C0-304C-42CC-A312-D95DA70717ED}">
      <dgm:prSet/>
      <dgm:spPr/>
      <dgm:t>
        <a:bodyPr/>
        <a:lstStyle/>
        <a:p>
          <a:r>
            <a:rPr lang="en-US" dirty="0"/>
            <a:t>Regeneration of Natural Resources</a:t>
          </a:r>
          <a:endParaRPr lang="en-NZ" dirty="0"/>
        </a:p>
      </dgm:t>
    </dgm:pt>
    <dgm:pt modelId="{D3934483-E8DA-466E-81DF-97BCADF0DD0A}" type="parTrans" cxnId="{0234EDCF-460F-478E-A822-7DBAD733BA4A}">
      <dgm:prSet/>
      <dgm:spPr/>
      <dgm:t>
        <a:bodyPr/>
        <a:lstStyle/>
        <a:p>
          <a:endParaRPr lang="en-NZ"/>
        </a:p>
      </dgm:t>
    </dgm:pt>
    <dgm:pt modelId="{96E13DE7-6DE5-4CF6-8973-C559EFEE4663}" type="sibTrans" cxnId="{0234EDCF-460F-478E-A822-7DBAD733BA4A}">
      <dgm:prSet/>
      <dgm:spPr/>
      <dgm:t>
        <a:bodyPr/>
        <a:lstStyle/>
        <a:p>
          <a:endParaRPr lang="en-NZ"/>
        </a:p>
      </dgm:t>
    </dgm:pt>
    <dgm:pt modelId="{938BE942-6726-4BF2-840B-FFCE78F5871C}" type="pres">
      <dgm:prSet presAssocID="{0F83DF1D-C310-4580-82B0-2F62C3C5AAB3}" presName="cycle" presStyleCnt="0">
        <dgm:presLayoutVars>
          <dgm:dir/>
          <dgm:resizeHandles val="exact"/>
        </dgm:presLayoutVars>
      </dgm:prSet>
      <dgm:spPr/>
    </dgm:pt>
    <dgm:pt modelId="{7FB96B34-286D-4029-91BB-FF2C9A7F49C5}" type="pres">
      <dgm:prSet presAssocID="{5DE207E0-6C0F-40F6-B4A9-D7556A9688FF}" presName="dummy" presStyleCnt="0"/>
      <dgm:spPr/>
    </dgm:pt>
    <dgm:pt modelId="{FECCEE4C-D6D4-468A-BD2B-E9D1C4420FC4}" type="pres">
      <dgm:prSet presAssocID="{5DE207E0-6C0F-40F6-B4A9-D7556A9688FF}" presName="node" presStyleLbl="revTx" presStyleIdx="0" presStyleCnt="3">
        <dgm:presLayoutVars>
          <dgm:bulletEnabled val="1"/>
        </dgm:presLayoutVars>
      </dgm:prSet>
      <dgm:spPr/>
    </dgm:pt>
    <dgm:pt modelId="{206F23B6-9406-489A-AF4B-8EFF30245245}" type="pres">
      <dgm:prSet presAssocID="{273F9B09-1544-4262-9FC4-936AF4F8CBFD}" presName="sibTrans" presStyleLbl="node1" presStyleIdx="0" presStyleCnt="3"/>
      <dgm:spPr/>
    </dgm:pt>
    <dgm:pt modelId="{9A3CB541-F69F-4212-8E3F-13672497485A}" type="pres">
      <dgm:prSet presAssocID="{D45DA98A-1B6C-4A3E-BB47-09C5722682BC}" presName="dummy" presStyleCnt="0"/>
      <dgm:spPr/>
    </dgm:pt>
    <dgm:pt modelId="{A35A222F-0F44-4BF9-A42D-E71034BFB85A}" type="pres">
      <dgm:prSet presAssocID="{D45DA98A-1B6C-4A3E-BB47-09C5722682BC}" presName="node" presStyleLbl="revTx" presStyleIdx="1" presStyleCnt="3">
        <dgm:presLayoutVars>
          <dgm:bulletEnabled val="1"/>
        </dgm:presLayoutVars>
      </dgm:prSet>
      <dgm:spPr/>
    </dgm:pt>
    <dgm:pt modelId="{6BE0D6C5-E6C3-46AB-8841-E3117D9957D7}" type="pres">
      <dgm:prSet presAssocID="{52366798-C04A-4E79-A5B3-2381704C18AE}" presName="sibTrans" presStyleLbl="node1" presStyleIdx="1" presStyleCnt="3"/>
      <dgm:spPr/>
    </dgm:pt>
    <dgm:pt modelId="{D9383C52-8648-4B12-86BA-46112E3BD3CE}" type="pres">
      <dgm:prSet presAssocID="{46E879C0-304C-42CC-A312-D95DA70717ED}" presName="dummy" presStyleCnt="0"/>
      <dgm:spPr/>
    </dgm:pt>
    <dgm:pt modelId="{81AEB517-C885-4087-A372-086AD06F238A}" type="pres">
      <dgm:prSet presAssocID="{46E879C0-304C-42CC-A312-D95DA70717ED}" presName="node" presStyleLbl="revTx" presStyleIdx="2" presStyleCnt="3">
        <dgm:presLayoutVars>
          <dgm:bulletEnabled val="1"/>
        </dgm:presLayoutVars>
      </dgm:prSet>
      <dgm:spPr/>
    </dgm:pt>
    <dgm:pt modelId="{BD29E79D-8799-4171-965D-6563FB3C1C41}" type="pres">
      <dgm:prSet presAssocID="{96E13DE7-6DE5-4CF6-8973-C559EFEE4663}" presName="sibTrans" presStyleLbl="node1" presStyleIdx="2" presStyleCnt="3"/>
      <dgm:spPr/>
    </dgm:pt>
  </dgm:ptLst>
  <dgm:cxnLst>
    <dgm:cxn modelId="{4FB4C501-DA14-43C8-8C1A-410C3826019E}" type="presOf" srcId="{5DE207E0-6C0F-40F6-B4A9-D7556A9688FF}" destId="{FECCEE4C-D6D4-468A-BD2B-E9D1C4420FC4}" srcOrd="0" destOrd="0" presId="urn:microsoft.com/office/officeart/2005/8/layout/cycle1"/>
    <dgm:cxn modelId="{ECFF5D28-95F0-4D82-ACFC-E72B013A7CF8}" type="presOf" srcId="{46E879C0-304C-42CC-A312-D95DA70717ED}" destId="{81AEB517-C885-4087-A372-086AD06F238A}" srcOrd="0" destOrd="0" presId="urn:microsoft.com/office/officeart/2005/8/layout/cycle1"/>
    <dgm:cxn modelId="{09F67F5D-A55C-422F-87E9-51216EB4B260}" type="presOf" srcId="{D45DA98A-1B6C-4A3E-BB47-09C5722682BC}" destId="{A35A222F-0F44-4BF9-A42D-E71034BFB85A}" srcOrd="0" destOrd="0" presId="urn:microsoft.com/office/officeart/2005/8/layout/cycle1"/>
    <dgm:cxn modelId="{8791F941-3BD6-497B-B674-9A7978989F3C}" type="presOf" srcId="{273F9B09-1544-4262-9FC4-936AF4F8CBFD}" destId="{206F23B6-9406-489A-AF4B-8EFF30245245}" srcOrd="0" destOrd="0" presId="urn:microsoft.com/office/officeart/2005/8/layout/cycle1"/>
    <dgm:cxn modelId="{722F40A5-FCA3-4F99-96FF-DB9449B3EB81}" type="presOf" srcId="{0F83DF1D-C310-4580-82B0-2F62C3C5AAB3}" destId="{938BE942-6726-4BF2-840B-FFCE78F5871C}" srcOrd="0" destOrd="0" presId="urn:microsoft.com/office/officeart/2005/8/layout/cycle1"/>
    <dgm:cxn modelId="{E01C8CCD-CB93-4452-B0CA-2509A92FE291}" srcId="{0F83DF1D-C310-4580-82B0-2F62C3C5AAB3}" destId="{5DE207E0-6C0F-40F6-B4A9-D7556A9688FF}" srcOrd="0" destOrd="0" parTransId="{A5B5220E-68BE-40F3-900B-E13D3A01A0F6}" sibTransId="{273F9B09-1544-4262-9FC4-936AF4F8CBFD}"/>
    <dgm:cxn modelId="{0234EDCF-460F-478E-A822-7DBAD733BA4A}" srcId="{0F83DF1D-C310-4580-82B0-2F62C3C5AAB3}" destId="{46E879C0-304C-42CC-A312-D95DA70717ED}" srcOrd="2" destOrd="0" parTransId="{D3934483-E8DA-466E-81DF-97BCADF0DD0A}" sibTransId="{96E13DE7-6DE5-4CF6-8973-C559EFEE4663}"/>
    <dgm:cxn modelId="{11DE60D9-4CC1-4310-A0F9-4E8C1DA333C7}" srcId="{0F83DF1D-C310-4580-82B0-2F62C3C5AAB3}" destId="{D45DA98A-1B6C-4A3E-BB47-09C5722682BC}" srcOrd="1" destOrd="0" parTransId="{D0726584-06A0-46BF-B538-87F78045BBF3}" sibTransId="{52366798-C04A-4E79-A5B3-2381704C18AE}"/>
    <dgm:cxn modelId="{3CC755E0-7CF9-4C34-BAC8-BE90A10DA3DF}" type="presOf" srcId="{52366798-C04A-4E79-A5B3-2381704C18AE}" destId="{6BE0D6C5-E6C3-46AB-8841-E3117D9957D7}" srcOrd="0" destOrd="0" presId="urn:microsoft.com/office/officeart/2005/8/layout/cycle1"/>
    <dgm:cxn modelId="{D46D64F3-D674-4FEF-980A-ABAE17765187}" type="presOf" srcId="{96E13DE7-6DE5-4CF6-8973-C559EFEE4663}" destId="{BD29E79D-8799-4171-965D-6563FB3C1C41}" srcOrd="0" destOrd="0" presId="urn:microsoft.com/office/officeart/2005/8/layout/cycle1"/>
    <dgm:cxn modelId="{3C0ACE60-A9BB-470D-9FFA-7F9F58DCF98E}" type="presParOf" srcId="{938BE942-6726-4BF2-840B-FFCE78F5871C}" destId="{7FB96B34-286D-4029-91BB-FF2C9A7F49C5}" srcOrd="0" destOrd="0" presId="urn:microsoft.com/office/officeart/2005/8/layout/cycle1"/>
    <dgm:cxn modelId="{C00F04F8-5CEE-4D73-B480-5F89E8924922}" type="presParOf" srcId="{938BE942-6726-4BF2-840B-FFCE78F5871C}" destId="{FECCEE4C-D6D4-468A-BD2B-E9D1C4420FC4}" srcOrd="1" destOrd="0" presId="urn:microsoft.com/office/officeart/2005/8/layout/cycle1"/>
    <dgm:cxn modelId="{89DA57F1-C053-421C-9720-61D73CB7C722}" type="presParOf" srcId="{938BE942-6726-4BF2-840B-FFCE78F5871C}" destId="{206F23B6-9406-489A-AF4B-8EFF30245245}" srcOrd="2" destOrd="0" presId="urn:microsoft.com/office/officeart/2005/8/layout/cycle1"/>
    <dgm:cxn modelId="{077E05B9-EA7E-44BF-932F-7CBAE8362900}" type="presParOf" srcId="{938BE942-6726-4BF2-840B-FFCE78F5871C}" destId="{9A3CB541-F69F-4212-8E3F-13672497485A}" srcOrd="3" destOrd="0" presId="urn:microsoft.com/office/officeart/2005/8/layout/cycle1"/>
    <dgm:cxn modelId="{A59A186A-A6CA-4D38-AB6D-F391050A4199}" type="presParOf" srcId="{938BE942-6726-4BF2-840B-FFCE78F5871C}" destId="{A35A222F-0F44-4BF9-A42D-E71034BFB85A}" srcOrd="4" destOrd="0" presId="urn:microsoft.com/office/officeart/2005/8/layout/cycle1"/>
    <dgm:cxn modelId="{76B71DA5-B98E-47BF-96AD-D8924F3CCAB3}" type="presParOf" srcId="{938BE942-6726-4BF2-840B-FFCE78F5871C}" destId="{6BE0D6C5-E6C3-46AB-8841-E3117D9957D7}" srcOrd="5" destOrd="0" presId="urn:microsoft.com/office/officeart/2005/8/layout/cycle1"/>
    <dgm:cxn modelId="{A1DBC9E7-78C2-4540-A83C-9FDC4DED3942}" type="presParOf" srcId="{938BE942-6726-4BF2-840B-FFCE78F5871C}" destId="{D9383C52-8648-4B12-86BA-46112E3BD3CE}" srcOrd="6" destOrd="0" presId="urn:microsoft.com/office/officeart/2005/8/layout/cycle1"/>
    <dgm:cxn modelId="{04E11577-27DA-41D6-9ACC-79A9FEF33989}" type="presParOf" srcId="{938BE942-6726-4BF2-840B-FFCE78F5871C}" destId="{81AEB517-C885-4087-A372-086AD06F238A}" srcOrd="7" destOrd="0" presId="urn:microsoft.com/office/officeart/2005/8/layout/cycle1"/>
    <dgm:cxn modelId="{568B3B72-0BBF-464B-B2AA-8D952C9680A8}" type="presParOf" srcId="{938BE942-6726-4BF2-840B-FFCE78F5871C}" destId="{BD29E79D-8799-4171-965D-6563FB3C1C4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1E5BC-23EA-467E-A040-5ACA53F4B35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5841904-A872-451E-981D-48AFCFBA4B58}">
      <dgm:prSet/>
      <dgm:spPr/>
      <dgm:t>
        <a:bodyPr/>
        <a:lstStyle/>
        <a:p>
          <a:r>
            <a:rPr lang="en-US" dirty="0"/>
            <a:t>Strategy</a:t>
          </a:r>
        </a:p>
      </dgm:t>
    </dgm:pt>
    <dgm:pt modelId="{361F8831-4135-4BF3-880F-1C8BBBC056C3}" type="parTrans" cxnId="{3C107F77-7A4E-4E1E-8040-BE152619AFA4}">
      <dgm:prSet/>
      <dgm:spPr/>
      <dgm:t>
        <a:bodyPr/>
        <a:lstStyle/>
        <a:p>
          <a:endParaRPr lang="en-US"/>
        </a:p>
      </dgm:t>
    </dgm:pt>
    <dgm:pt modelId="{E7440A64-D72B-4C5A-B37B-6964A4EEC7DE}" type="sibTrans" cxnId="{3C107F77-7A4E-4E1E-8040-BE152619AFA4}">
      <dgm:prSet/>
      <dgm:spPr/>
      <dgm:t>
        <a:bodyPr/>
        <a:lstStyle/>
        <a:p>
          <a:endParaRPr lang="en-US"/>
        </a:p>
      </dgm:t>
    </dgm:pt>
    <dgm:pt modelId="{09E0D564-6402-466D-81CD-F739E18F1EB1}">
      <dgm:prSet/>
      <dgm:spPr/>
      <dgm:t>
        <a:bodyPr/>
        <a:lstStyle/>
        <a:p>
          <a:r>
            <a:rPr lang="en-US" dirty="0"/>
            <a:t>Information</a:t>
          </a:r>
        </a:p>
      </dgm:t>
    </dgm:pt>
    <dgm:pt modelId="{CD0A5AD2-2870-40F1-8E11-BC9239B2B4F3}" type="parTrans" cxnId="{FF98DE7F-2500-40B9-A735-7EB7867B9787}">
      <dgm:prSet/>
      <dgm:spPr/>
      <dgm:t>
        <a:bodyPr/>
        <a:lstStyle/>
        <a:p>
          <a:endParaRPr lang="en-US"/>
        </a:p>
      </dgm:t>
    </dgm:pt>
    <dgm:pt modelId="{71EFCFF0-641E-40FB-84FE-AF39746053D2}" type="sibTrans" cxnId="{FF98DE7F-2500-40B9-A735-7EB7867B9787}">
      <dgm:prSet/>
      <dgm:spPr/>
      <dgm:t>
        <a:bodyPr/>
        <a:lstStyle/>
        <a:p>
          <a:endParaRPr lang="en-US"/>
        </a:p>
      </dgm:t>
    </dgm:pt>
    <dgm:pt modelId="{7C736A54-E27D-4012-AC9B-65C807437D95}">
      <dgm:prSet/>
      <dgm:spPr/>
      <dgm:t>
        <a:bodyPr/>
        <a:lstStyle/>
        <a:p>
          <a:r>
            <a:rPr lang="en-US" dirty="0"/>
            <a:t>Partnership</a:t>
          </a:r>
        </a:p>
      </dgm:t>
    </dgm:pt>
    <dgm:pt modelId="{DC1C35F0-E655-4A30-9996-C88618410AAD}" type="parTrans" cxnId="{F4F37FD2-C10B-41BC-B4B7-BB56AA691507}">
      <dgm:prSet/>
      <dgm:spPr/>
      <dgm:t>
        <a:bodyPr/>
        <a:lstStyle/>
        <a:p>
          <a:endParaRPr lang="en-US"/>
        </a:p>
      </dgm:t>
    </dgm:pt>
    <dgm:pt modelId="{46E287EE-42E7-45B5-BC02-3D81CFF402D2}" type="sibTrans" cxnId="{F4F37FD2-C10B-41BC-B4B7-BB56AA691507}">
      <dgm:prSet/>
      <dgm:spPr/>
      <dgm:t>
        <a:bodyPr/>
        <a:lstStyle/>
        <a:p>
          <a:endParaRPr lang="en-US"/>
        </a:p>
      </dgm:t>
    </dgm:pt>
    <dgm:pt modelId="{B95A4816-14E6-4FA2-BB67-BD7637187023}">
      <dgm:prSet/>
      <dgm:spPr/>
      <dgm:t>
        <a:bodyPr/>
        <a:lstStyle/>
        <a:p>
          <a:r>
            <a:rPr lang="en-US" dirty="0"/>
            <a:t>Funding</a:t>
          </a:r>
        </a:p>
      </dgm:t>
    </dgm:pt>
    <dgm:pt modelId="{A8A8121E-BB74-4840-84BE-1641E7A35822}" type="parTrans" cxnId="{D451EF93-358E-4972-95EF-E58148166BE5}">
      <dgm:prSet/>
      <dgm:spPr/>
      <dgm:t>
        <a:bodyPr/>
        <a:lstStyle/>
        <a:p>
          <a:endParaRPr lang="en-US"/>
        </a:p>
      </dgm:t>
    </dgm:pt>
    <dgm:pt modelId="{0967BA94-19E3-43D4-902E-1755CC3DD8EE}" type="sibTrans" cxnId="{D451EF93-358E-4972-95EF-E58148166BE5}">
      <dgm:prSet/>
      <dgm:spPr/>
      <dgm:t>
        <a:bodyPr/>
        <a:lstStyle/>
        <a:p>
          <a:endParaRPr lang="en-US"/>
        </a:p>
      </dgm:t>
    </dgm:pt>
    <dgm:pt modelId="{40AE7BCA-F4D4-4B4F-B572-4BEB24C13FEF}" type="pres">
      <dgm:prSet presAssocID="{8921E5BC-23EA-467E-A040-5ACA53F4B350}" presName="vert0" presStyleCnt="0">
        <dgm:presLayoutVars>
          <dgm:dir/>
          <dgm:animOne val="branch"/>
          <dgm:animLvl val="lvl"/>
        </dgm:presLayoutVars>
      </dgm:prSet>
      <dgm:spPr/>
    </dgm:pt>
    <dgm:pt modelId="{52B5256F-6D3E-46B1-8DAA-15164052D50A}" type="pres">
      <dgm:prSet presAssocID="{F5841904-A872-451E-981D-48AFCFBA4B58}" presName="thickLine" presStyleLbl="alignNode1" presStyleIdx="0" presStyleCnt="4"/>
      <dgm:spPr/>
    </dgm:pt>
    <dgm:pt modelId="{1B278F74-F13A-49AA-BBB1-DE32812707DF}" type="pres">
      <dgm:prSet presAssocID="{F5841904-A872-451E-981D-48AFCFBA4B58}" presName="horz1" presStyleCnt="0"/>
      <dgm:spPr/>
    </dgm:pt>
    <dgm:pt modelId="{32EDCBBB-5E96-46C4-A11B-F5C014F98E97}" type="pres">
      <dgm:prSet presAssocID="{F5841904-A872-451E-981D-48AFCFBA4B58}" presName="tx1" presStyleLbl="revTx" presStyleIdx="0" presStyleCnt="4"/>
      <dgm:spPr/>
    </dgm:pt>
    <dgm:pt modelId="{80BC3C7A-BFEC-49B3-8A1D-E65F6A2043A6}" type="pres">
      <dgm:prSet presAssocID="{F5841904-A872-451E-981D-48AFCFBA4B58}" presName="vert1" presStyleCnt="0"/>
      <dgm:spPr/>
    </dgm:pt>
    <dgm:pt modelId="{0FF62255-C23A-4698-A887-A5CA53260F9A}" type="pres">
      <dgm:prSet presAssocID="{09E0D564-6402-466D-81CD-F739E18F1EB1}" presName="thickLine" presStyleLbl="alignNode1" presStyleIdx="1" presStyleCnt="4"/>
      <dgm:spPr/>
    </dgm:pt>
    <dgm:pt modelId="{7331C4BE-DECD-4844-9F72-D541BB408145}" type="pres">
      <dgm:prSet presAssocID="{09E0D564-6402-466D-81CD-F739E18F1EB1}" presName="horz1" presStyleCnt="0"/>
      <dgm:spPr/>
    </dgm:pt>
    <dgm:pt modelId="{F059AA17-DA7E-4BF5-830B-1D09B26652CD}" type="pres">
      <dgm:prSet presAssocID="{09E0D564-6402-466D-81CD-F739E18F1EB1}" presName="tx1" presStyleLbl="revTx" presStyleIdx="1" presStyleCnt="4"/>
      <dgm:spPr/>
    </dgm:pt>
    <dgm:pt modelId="{89353201-4F79-48C6-A38B-E582C484DBA3}" type="pres">
      <dgm:prSet presAssocID="{09E0D564-6402-466D-81CD-F739E18F1EB1}" presName="vert1" presStyleCnt="0"/>
      <dgm:spPr/>
    </dgm:pt>
    <dgm:pt modelId="{89823219-0CEB-4F04-BB1C-DDD6AE3EA3C7}" type="pres">
      <dgm:prSet presAssocID="{7C736A54-E27D-4012-AC9B-65C807437D95}" presName="thickLine" presStyleLbl="alignNode1" presStyleIdx="2" presStyleCnt="4"/>
      <dgm:spPr/>
    </dgm:pt>
    <dgm:pt modelId="{F7D4C002-42C7-43C6-8A4D-FEE5B988F5AC}" type="pres">
      <dgm:prSet presAssocID="{7C736A54-E27D-4012-AC9B-65C807437D95}" presName="horz1" presStyleCnt="0"/>
      <dgm:spPr/>
    </dgm:pt>
    <dgm:pt modelId="{3DD8D3FB-20D4-4947-931C-D68208468062}" type="pres">
      <dgm:prSet presAssocID="{7C736A54-E27D-4012-AC9B-65C807437D95}" presName="tx1" presStyleLbl="revTx" presStyleIdx="2" presStyleCnt="4"/>
      <dgm:spPr/>
    </dgm:pt>
    <dgm:pt modelId="{E013DF19-DB3B-474E-9D5E-38AC7DEFE4E5}" type="pres">
      <dgm:prSet presAssocID="{7C736A54-E27D-4012-AC9B-65C807437D95}" presName="vert1" presStyleCnt="0"/>
      <dgm:spPr/>
    </dgm:pt>
    <dgm:pt modelId="{1B5C824F-48DE-4146-8D03-0D2CB76E0395}" type="pres">
      <dgm:prSet presAssocID="{B95A4816-14E6-4FA2-BB67-BD7637187023}" presName="thickLine" presStyleLbl="alignNode1" presStyleIdx="3" presStyleCnt="4"/>
      <dgm:spPr/>
    </dgm:pt>
    <dgm:pt modelId="{E5FE88EB-F697-41F9-B068-EB64B6F7D952}" type="pres">
      <dgm:prSet presAssocID="{B95A4816-14E6-4FA2-BB67-BD7637187023}" presName="horz1" presStyleCnt="0"/>
      <dgm:spPr/>
    </dgm:pt>
    <dgm:pt modelId="{5CB9C1F6-FB54-4E0F-9941-72E34A1B9D08}" type="pres">
      <dgm:prSet presAssocID="{B95A4816-14E6-4FA2-BB67-BD7637187023}" presName="tx1" presStyleLbl="revTx" presStyleIdx="3" presStyleCnt="4"/>
      <dgm:spPr/>
    </dgm:pt>
    <dgm:pt modelId="{EFDFE10B-D3DB-4F4E-BF10-6AD5D08999B0}" type="pres">
      <dgm:prSet presAssocID="{B95A4816-14E6-4FA2-BB67-BD7637187023}" presName="vert1" presStyleCnt="0"/>
      <dgm:spPr/>
    </dgm:pt>
  </dgm:ptLst>
  <dgm:cxnLst>
    <dgm:cxn modelId="{C9ACD817-7DD7-4649-B4DD-DA0D836F2F47}" type="presOf" srcId="{B95A4816-14E6-4FA2-BB67-BD7637187023}" destId="{5CB9C1F6-FB54-4E0F-9941-72E34A1B9D08}" srcOrd="0" destOrd="0" presId="urn:microsoft.com/office/officeart/2008/layout/LinedList"/>
    <dgm:cxn modelId="{3C107F77-7A4E-4E1E-8040-BE152619AFA4}" srcId="{8921E5BC-23EA-467E-A040-5ACA53F4B350}" destId="{F5841904-A872-451E-981D-48AFCFBA4B58}" srcOrd="0" destOrd="0" parTransId="{361F8831-4135-4BF3-880F-1C8BBBC056C3}" sibTransId="{E7440A64-D72B-4C5A-B37B-6964A4EEC7DE}"/>
    <dgm:cxn modelId="{FF98DE7F-2500-40B9-A735-7EB7867B9787}" srcId="{8921E5BC-23EA-467E-A040-5ACA53F4B350}" destId="{09E0D564-6402-466D-81CD-F739E18F1EB1}" srcOrd="1" destOrd="0" parTransId="{CD0A5AD2-2870-40F1-8E11-BC9239B2B4F3}" sibTransId="{71EFCFF0-641E-40FB-84FE-AF39746053D2}"/>
    <dgm:cxn modelId="{A338118A-DAB3-43DB-985A-DEB3B40AA4CB}" type="presOf" srcId="{09E0D564-6402-466D-81CD-F739E18F1EB1}" destId="{F059AA17-DA7E-4BF5-830B-1D09B26652CD}" srcOrd="0" destOrd="0" presId="urn:microsoft.com/office/officeart/2008/layout/LinedList"/>
    <dgm:cxn modelId="{D451EF93-358E-4972-95EF-E58148166BE5}" srcId="{8921E5BC-23EA-467E-A040-5ACA53F4B350}" destId="{B95A4816-14E6-4FA2-BB67-BD7637187023}" srcOrd="3" destOrd="0" parTransId="{A8A8121E-BB74-4840-84BE-1641E7A35822}" sibTransId="{0967BA94-19E3-43D4-902E-1755CC3DD8EE}"/>
    <dgm:cxn modelId="{F4F37FD2-C10B-41BC-B4B7-BB56AA691507}" srcId="{8921E5BC-23EA-467E-A040-5ACA53F4B350}" destId="{7C736A54-E27D-4012-AC9B-65C807437D95}" srcOrd="2" destOrd="0" parTransId="{DC1C35F0-E655-4A30-9996-C88618410AAD}" sibTransId="{46E287EE-42E7-45B5-BC02-3D81CFF402D2}"/>
    <dgm:cxn modelId="{80F8D2EA-65CF-448A-A868-53D58BD5F4CD}" type="presOf" srcId="{7C736A54-E27D-4012-AC9B-65C807437D95}" destId="{3DD8D3FB-20D4-4947-931C-D68208468062}" srcOrd="0" destOrd="0" presId="urn:microsoft.com/office/officeart/2008/layout/LinedList"/>
    <dgm:cxn modelId="{82C0D4ED-31E5-4D41-A35E-1390FE8903DF}" type="presOf" srcId="{8921E5BC-23EA-467E-A040-5ACA53F4B350}" destId="{40AE7BCA-F4D4-4B4F-B572-4BEB24C13FEF}" srcOrd="0" destOrd="0" presId="urn:microsoft.com/office/officeart/2008/layout/LinedList"/>
    <dgm:cxn modelId="{5C9E49FC-B90E-4E8E-A6A9-1A088D8B9D7F}" type="presOf" srcId="{F5841904-A872-451E-981D-48AFCFBA4B58}" destId="{32EDCBBB-5E96-46C4-A11B-F5C014F98E97}" srcOrd="0" destOrd="0" presId="urn:microsoft.com/office/officeart/2008/layout/LinedList"/>
    <dgm:cxn modelId="{5AB91144-A2F4-4032-8072-D2C42476C897}" type="presParOf" srcId="{40AE7BCA-F4D4-4B4F-B572-4BEB24C13FEF}" destId="{52B5256F-6D3E-46B1-8DAA-15164052D50A}" srcOrd="0" destOrd="0" presId="urn:microsoft.com/office/officeart/2008/layout/LinedList"/>
    <dgm:cxn modelId="{9EA66A42-F7DC-4B55-B99C-948DEEEFDFC3}" type="presParOf" srcId="{40AE7BCA-F4D4-4B4F-B572-4BEB24C13FEF}" destId="{1B278F74-F13A-49AA-BBB1-DE32812707DF}" srcOrd="1" destOrd="0" presId="urn:microsoft.com/office/officeart/2008/layout/LinedList"/>
    <dgm:cxn modelId="{D6AB160A-3A53-4A49-A908-926069AF585A}" type="presParOf" srcId="{1B278F74-F13A-49AA-BBB1-DE32812707DF}" destId="{32EDCBBB-5E96-46C4-A11B-F5C014F98E97}" srcOrd="0" destOrd="0" presId="urn:microsoft.com/office/officeart/2008/layout/LinedList"/>
    <dgm:cxn modelId="{D6633B0C-0130-47B6-9CEA-DF5FF83A4BF6}" type="presParOf" srcId="{1B278F74-F13A-49AA-BBB1-DE32812707DF}" destId="{80BC3C7A-BFEC-49B3-8A1D-E65F6A2043A6}" srcOrd="1" destOrd="0" presId="urn:microsoft.com/office/officeart/2008/layout/LinedList"/>
    <dgm:cxn modelId="{A9103BFA-E5FB-47F8-89C4-59276A7E40A0}" type="presParOf" srcId="{40AE7BCA-F4D4-4B4F-B572-4BEB24C13FEF}" destId="{0FF62255-C23A-4698-A887-A5CA53260F9A}" srcOrd="2" destOrd="0" presId="urn:microsoft.com/office/officeart/2008/layout/LinedList"/>
    <dgm:cxn modelId="{A84E8FF6-9A6F-449D-AE03-1C656D919822}" type="presParOf" srcId="{40AE7BCA-F4D4-4B4F-B572-4BEB24C13FEF}" destId="{7331C4BE-DECD-4844-9F72-D541BB408145}" srcOrd="3" destOrd="0" presId="urn:microsoft.com/office/officeart/2008/layout/LinedList"/>
    <dgm:cxn modelId="{0BD7FAAA-FE2E-4AC7-A17B-E1B2B6005C86}" type="presParOf" srcId="{7331C4BE-DECD-4844-9F72-D541BB408145}" destId="{F059AA17-DA7E-4BF5-830B-1D09B26652CD}" srcOrd="0" destOrd="0" presId="urn:microsoft.com/office/officeart/2008/layout/LinedList"/>
    <dgm:cxn modelId="{0C9D11FF-8B7A-4AB3-B423-DE09EFEFC3C1}" type="presParOf" srcId="{7331C4BE-DECD-4844-9F72-D541BB408145}" destId="{89353201-4F79-48C6-A38B-E582C484DBA3}" srcOrd="1" destOrd="0" presId="urn:microsoft.com/office/officeart/2008/layout/LinedList"/>
    <dgm:cxn modelId="{222585BC-5C10-461B-8CF9-3F74A69F4BB2}" type="presParOf" srcId="{40AE7BCA-F4D4-4B4F-B572-4BEB24C13FEF}" destId="{89823219-0CEB-4F04-BB1C-DDD6AE3EA3C7}" srcOrd="4" destOrd="0" presId="urn:microsoft.com/office/officeart/2008/layout/LinedList"/>
    <dgm:cxn modelId="{C844F21C-CF2F-4853-A819-59DC7D6D4E11}" type="presParOf" srcId="{40AE7BCA-F4D4-4B4F-B572-4BEB24C13FEF}" destId="{F7D4C002-42C7-43C6-8A4D-FEE5B988F5AC}" srcOrd="5" destOrd="0" presId="urn:microsoft.com/office/officeart/2008/layout/LinedList"/>
    <dgm:cxn modelId="{92584452-3EB5-4589-B960-4780D034B3E9}" type="presParOf" srcId="{F7D4C002-42C7-43C6-8A4D-FEE5B988F5AC}" destId="{3DD8D3FB-20D4-4947-931C-D68208468062}" srcOrd="0" destOrd="0" presId="urn:microsoft.com/office/officeart/2008/layout/LinedList"/>
    <dgm:cxn modelId="{E3C741CB-8C0B-4C68-8B63-457FC4C56F28}" type="presParOf" srcId="{F7D4C002-42C7-43C6-8A4D-FEE5B988F5AC}" destId="{E013DF19-DB3B-474E-9D5E-38AC7DEFE4E5}" srcOrd="1" destOrd="0" presId="urn:microsoft.com/office/officeart/2008/layout/LinedList"/>
    <dgm:cxn modelId="{9242B305-B81F-451D-AF8E-8027E7862B02}" type="presParOf" srcId="{40AE7BCA-F4D4-4B4F-B572-4BEB24C13FEF}" destId="{1B5C824F-48DE-4146-8D03-0D2CB76E0395}" srcOrd="6" destOrd="0" presId="urn:microsoft.com/office/officeart/2008/layout/LinedList"/>
    <dgm:cxn modelId="{8769064B-BE5A-4472-86A9-EA38881768BF}" type="presParOf" srcId="{40AE7BCA-F4D4-4B4F-B572-4BEB24C13FEF}" destId="{E5FE88EB-F697-41F9-B068-EB64B6F7D952}" srcOrd="7" destOrd="0" presId="urn:microsoft.com/office/officeart/2008/layout/LinedList"/>
    <dgm:cxn modelId="{E735115B-961B-4E2E-8460-95D0640F5499}" type="presParOf" srcId="{E5FE88EB-F697-41F9-B068-EB64B6F7D952}" destId="{5CB9C1F6-FB54-4E0F-9941-72E34A1B9D08}" srcOrd="0" destOrd="0" presId="urn:microsoft.com/office/officeart/2008/layout/LinedList"/>
    <dgm:cxn modelId="{CED6EE4E-5EB8-4BC9-A0D8-D66E60D0CB75}" type="presParOf" srcId="{E5FE88EB-F697-41F9-B068-EB64B6F7D952}" destId="{EFDFE10B-D3DB-4F4E-BF10-6AD5D08999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CEE4C-D6D4-468A-BD2B-E9D1C4420FC4}">
      <dsp:nvSpPr>
        <dsp:cNvPr id="0" name=""/>
        <dsp:cNvSpPr/>
      </dsp:nvSpPr>
      <dsp:spPr>
        <a:xfrm>
          <a:off x="4760737" y="399546"/>
          <a:ext cx="2044438" cy="204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Waste Elimination</a:t>
          </a:r>
          <a:endParaRPr lang="en-NZ" sz="2500" kern="1200" dirty="0"/>
        </a:p>
      </dsp:txBody>
      <dsp:txXfrm>
        <a:off x="4760737" y="399546"/>
        <a:ext cx="2044438" cy="2044438"/>
      </dsp:txXfrm>
    </dsp:sp>
    <dsp:sp modelId="{206F23B6-9406-489A-AF4B-8EFF30245245}">
      <dsp:nvSpPr>
        <dsp:cNvPr id="0" name=""/>
        <dsp:cNvSpPr/>
      </dsp:nvSpPr>
      <dsp:spPr>
        <a:xfrm>
          <a:off x="1649512" y="-1950"/>
          <a:ext cx="4831092" cy="4831092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A222F-0F44-4BF9-A42D-E71034BFB85A}">
      <dsp:nvSpPr>
        <dsp:cNvPr id="0" name=""/>
        <dsp:cNvSpPr/>
      </dsp:nvSpPr>
      <dsp:spPr>
        <a:xfrm>
          <a:off x="3042839" y="3375034"/>
          <a:ext cx="2044438" cy="204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Recirculating Materials</a:t>
          </a:r>
        </a:p>
      </dsp:txBody>
      <dsp:txXfrm>
        <a:off x="3042839" y="3375034"/>
        <a:ext cx="2044438" cy="2044438"/>
      </dsp:txXfrm>
    </dsp:sp>
    <dsp:sp modelId="{6BE0D6C5-E6C3-46AB-8841-E3117D9957D7}">
      <dsp:nvSpPr>
        <dsp:cNvPr id="0" name=""/>
        <dsp:cNvSpPr/>
      </dsp:nvSpPr>
      <dsp:spPr>
        <a:xfrm>
          <a:off x="1649512" y="-1950"/>
          <a:ext cx="4831092" cy="4831092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5">
            <a:hueOff val="14591"/>
            <a:satOff val="10489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EB517-C885-4087-A372-086AD06F238A}">
      <dsp:nvSpPr>
        <dsp:cNvPr id="0" name=""/>
        <dsp:cNvSpPr/>
      </dsp:nvSpPr>
      <dsp:spPr>
        <a:xfrm>
          <a:off x="1324940" y="399546"/>
          <a:ext cx="2044438" cy="2044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Regeneration of Natural Resources</a:t>
          </a:r>
          <a:endParaRPr lang="en-NZ" sz="2500" kern="1200" dirty="0"/>
        </a:p>
      </dsp:txBody>
      <dsp:txXfrm>
        <a:off x="1324940" y="399546"/>
        <a:ext cx="2044438" cy="2044438"/>
      </dsp:txXfrm>
    </dsp:sp>
    <dsp:sp modelId="{BD29E79D-8799-4171-965D-6563FB3C1C41}">
      <dsp:nvSpPr>
        <dsp:cNvPr id="0" name=""/>
        <dsp:cNvSpPr/>
      </dsp:nvSpPr>
      <dsp:spPr>
        <a:xfrm>
          <a:off x="1649512" y="-1950"/>
          <a:ext cx="4831092" cy="4831092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solidFill>
          <a:schemeClr val="accent5">
            <a:hueOff val="29182"/>
            <a:satOff val="20979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5256F-6D3E-46B1-8DAA-15164052D50A}">
      <dsp:nvSpPr>
        <dsp:cNvPr id="0" name=""/>
        <dsp:cNvSpPr/>
      </dsp:nvSpPr>
      <dsp:spPr>
        <a:xfrm>
          <a:off x="0" y="0"/>
          <a:ext cx="56355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EDCBBB-5E96-46C4-A11B-F5C014F98E97}">
      <dsp:nvSpPr>
        <dsp:cNvPr id="0" name=""/>
        <dsp:cNvSpPr/>
      </dsp:nvSpPr>
      <dsp:spPr>
        <a:xfrm>
          <a:off x="0" y="0"/>
          <a:ext cx="5635500" cy="120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Strategy</a:t>
          </a:r>
        </a:p>
      </dsp:txBody>
      <dsp:txXfrm>
        <a:off x="0" y="0"/>
        <a:ext cx="5635500" cy="1209675"/>
      </dsp:txXfrm>
    </dsp:sp>
    <dsp:sp modelId="{0FF62255-C23A-4698-A887-A5CA53260F9A}">
      <dsp:nvSpPr>
        <dsp:cNvPr id="0" name=""/>
        <dsp:cNvSpPr/>
      </dsp:nvSpPr>
      <dsp:spPr>
        <a:xfrm>
          <a:off x="0" y="1209675"/>
          <a:ext cx="56355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59AA17-DA7E-4BF5-830B-1D09B26652CD}">
      <dsp:nvSpPr>
        <dsp:cNvPr id="0" name=""/>
        <dsp:cNvSpPr/>
      </dsp:nvSpPr>
      <dsp:spPr>
        <a:xfrm>
          <a:off x="0" y="1209675"/>
          <a:ext cx="5635500" cy="120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Information</a:t>
          </a:r>
        </a:p>
      </dsp:txBody>
      <dsp:txXfrm>
        <a:off x="0" y="1209675"/>
        <a:ext cx="5635500" cy="1209675"/>
      </dsp:txXfrm>
    </dsp:sp>
    <dsp:sp modelId="{89823219-0CEB-4F04-BB1C-DDD6AE3EA3C7}">
      <dsp:nvSpPr>
        <dsp:cNvPr id="0" name=""/>
        <dsp:cNvSpPr/>
      </dsp:nvSpPr>
      <dsp:spPr>
        <a:xfrm>
          <a:off x="0" y="2419350"/>
          <a:ext cx="56355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D8D3FB-20D4-4947-931C-D68208468062}">
      <dsp:nvSpPr>
        <dsp:cNvPr id="0" name=""/>
        <dsp:cNvSpPr/>
      </dsp:nvSpPr>
      <dsp:spPr>
        <a:xfrm>
          <a:off x="0" y="2419350"/>
          <a:ext cx="5635500" cy="120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Partnership</a:t>
          </a:r>
        </a:p>
      </dsp:txBody>
      <dsp:txXfrm>
        <a:off x="0" y="2419350"/>
        <a:ext cx="5635500" cy="1209675"/>
      </dsp:txXfrm>
    </dsp:sp>
    <dsp:sp modelId="{1B5C824F-48DE-4146-8D03-0D2CB76E0395}">
      <dsp:nvSpPr>
        <dsp:cNvPr id="0" name=""/>
        <dsp:cNvSpPr/>
      </dsp:nvSpPr>
      <dsp:spPr>
        <a:xfrm>
          <a:off x="0" y="3629025"/>
          <a:ext cx="56355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B9C1F6-FB54-4E0F-9941-72E34A1B9D08}">
      <dsp:nvSpPr>
        <dsp:cNvPr id="0" name=""/>
        <dsp:cNvSpPr/>
      </dsp:nvSpPr>
      <dsp:spPr>
        <a:xfrm>
          <a:off x="0" y="3629025"/>
          <a:ext cx="5635500" cy="120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Funding</a:t>
          </a:r>
        </a:p>
      </dsp:txBody>
      <dsp:txXfrm>
        <a:off x="0" y="3629025"/>
        <a:ext cx="5635500" cy="1209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17/10/2022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17/10/2022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3813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66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009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442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24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09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150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777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972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352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53771" y="247765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[Presenter name]</a:t>
            </a:r>
          </a:p>
        </p:txBody>
      </p:sp>
      <p:sp>
        <p:nvSpPr>
          <p:cNvPr id="6" name="TextBox 5" descr="InstructionsBox">
            <a:extLst>
              <a:ext uri="{FF2B5EF4-FFF2-40B4-BE49-F238E27FC236}">
                <a16:creationId xmlns:a16="http://schemas.microsoft.com/office/drawing/2014/main" id="{3B5C68C1-463E-43E9-A64B-F3CC20AE6FA0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A41D30-D51E-4998-A61D-76ADC0445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770" y="520184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F238F-9B77-44C3-975A-9070FB22185D}"/>
              </a:ext>
            </a:extLst>
          </p:cNvPr>
          <p:cNvSpPr txBox="1"/>
          <p:nvPr/>
        </p:nvSpPr>
        <p:spPr>
          <a:xfrm>
            <a:off x="246063" y="4971719"/>
            <a:ext cx="11699874" cy="196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15000" b="1" dirty="0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220B501-C00A-4905-93D5-C5CEE590B986}"/>
              </a:ext>
            </a:extLst>
          </p:cNvPr>
          <p:cNvSpPr>
            <a:spLocks noChangeAspect="1"/>
          </p:cNvSpPr>
          <p:nvPr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441B2-5151-4FBB-BB98-5F34E06D8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739786"/>
            <a:ext cx="8803851" cy="76944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  <a:endParaRPr lang="en-AU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86F236-2DEA-46CD-83B1-985E948F0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4" name="TextBox 13" descr="InstructionsBox">
            <a:extLst>
              <a:ext uri="{FF2B5EF4-FFF2-40B4-BE49-F238E27FC236}">
                <a16:creationId xmlns:a16="http://schemas.microsoft.com/office/drawing/2014/main" id="{9022D116-F34B-4873-A702-059BBCE5F3C2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B2631-4F7E-4AA3-83B4-8ABBD19C77E9}"/>
              </a:ext>
            </a:extLst>
          </p:cNvPr>
          <p:cNvSpPr txBox="1"/>
          <p:nvPr userDrawn="1"/>
        </p:nvSpPr>
        <p:spPr>
          <a:xfrm>
            <a:off x="246063" y="4971719"/>
            <a:ext cx="11699874" cy="196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AU" sz="15000" b="1" dirty="0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6F85ED30-7867-4C4B-B1EF-F58AF73948C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5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" t="7066" r="39337" b="14826"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543049"/>
            <a:ext cx="5635500" cy="3830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 dirty="0"/>
              <a:t>Acknowledgement </a:t>
            </a:r>
            <a:br>
              <a:rPr lang="en-AU" sz="4000" dirty="0"/>
            </a:br>
            <a:r>
              <a:rPr lang="en-AU" sz="4000" dirty="0"/>
              <a:t>&amp; respect</a:t>
            </a:r>
          </a:p>
        </p:txBody>
      </p:sp>
    </p:spTree>
    <p:extLst>
      <p:ext uri="{BB962C8B-B14F-4D97-AF65-F5344CB8AC3E}">
        <p14:creationId xmlns:p14="http://schemas.microsoft.com/office/powerpoint/2010/main" val="14502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" t="7066" r="39337" b="14826"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94157"/>
            <a:ext cx="5635500" cy="1382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 dirty="0"/>
              <a:t>Acknowledgement </a:t>
            </a:r>
            <a:br>
              <a:rPr lang="en-AU" sz="4000" dirty="0"/>
            </a:br>
            <a:r>
              <a:rPr lang="en-AU" sz="4000" dirty="0"/>
              <a:t>&amp; 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86B88-2EF4-4813-A4EE-349ACAC5980E}"/>
              </a:ext>
            </a:extLst>
          </p:cNvPr>
          <p:cNvSpPr txBox="1"/>
          <p:nvPr userDrawn="1"/>
        </p:nvSpPr>
        <p:spPr>
          <a:xfrm>
            <a:off x="246063" y="1557586"/>
            <a:ext cx="56355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800" dirty="0">
                <a:effectLst/>
                <a:ea typeface="+mn-lt"/>
                <a:cs typeface="+mn-lt"/>
              </a:rPr>
              <a:t>GHD acknowledges Aboriginal and Torres Strait Islander peoples as the Traditional Custodians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of the land, water and sky throughout Australia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on which we do business. We recognise their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strength, diversity, resilience and deep connections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to Country. We pay our respects to Elders of the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past, present and future, as they hold the memories, </a:t>
            </a:r>
            <a:r>
              <a:rPr lang="en-AU" sz="1800" dirty="0">
                <a:ea typeface="+mn-lt"/>
                <a:cs typeface="+mn-lt"/>
              </a:rPr>
              <a:t>knowledges </a:t>
            </a:r>
            <a:r>
              <a:rPr lang="en-AU" sz="1800" dirty="0">
                <a:effectLst/>
                <a:ea typeface="+mn-lt"/>
                <a:cs typeface="+mn-lt"/>
              </a:rPr>
              <a:t>and spirit of Australia. GHD is committed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to learning from Aboriginal and Torres Strait Islander peoples in the work we do.</a:t>
            </a:r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6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Title &amp;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>
                <a:solidFill>
                  <a:schemeClr val="bg1"/>
                </a:solidFill>
              </a:defRPr>
            </a:lvl5pPr>
            <a:lvl6pPr>
              <a:defRPr lang="en-US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339F-1303-4CD2-B397-4BD6660914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2B8AA4-CFE3-7515-68E6-7F063F0761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698400" y="6537805"/>
            <a:ext cx="2246400" cy="214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D3EF3AC-6026-6E36-6DFA-8E36A92A54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498399" y="6536631"/>
            <a:ext cx="720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 dirty="0"/>
              <a:t>[Footer]</a:t>
            </a:r>
          </a:p>
        </p:txBody>
      </p:sp>
    </p:spTree>
    <p:extLst>
      <p:ext uri="{BB962C8B-B14F-4D97-AF65-F5344CB8AC3E}">
        <p14:creationId xmlns:p14="http://schemas.microsoft.com/office/powerpoint/2010/main" val="33477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/>
            </a:lvl5pPr>
            <a:lvl6pPr>
              <a:defRPr lang="en-US" dirty="0" smtClean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A8B1F-A567-499D-8958-C80708009C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5B483-3938-4D5B-B6F8-3A4898651D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ADE08-617E-4267-9279-2AC5520920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3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7588" y="342900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3065115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53D15-9704-4FEA-9F7D-18B7776134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C8C5C6-DB97-4AFA-9CC1-0F30D7E4B2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8DCFBB-9A6D-4D72-AE2F-E75B5DA856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,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8093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2D94-086B-4A67-9799-F587C4DEA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7588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2752A-E8FC-40CC-88C6-CA049D7EAC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8FA86-3E20-448C-8AFE-2668FA4F8E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030BF-052B-4684-A974-FB8960AE0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26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0" y="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61087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84F3F-9B84-4103-81A0-962C29070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6E9599-C2D0-4E4A-97F6-7E67D8F61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28F0B4-5D4E-4FFA-855B-7209FEC5E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3610" y="1543049"/>
            <a:ext cx="5632327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610" y="214819"/>
            <a:ext cx="5632327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ED00EF2-DD99-4532-81F0-3204C520AA8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53811" y="5085979"/>
            <a:ext cx="5627752" cy="129577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90F13C-AABA-4C19-B815-59A9956BD30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7588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04F60B-41DD-4B6A-AA1D-457475F6F3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1761B7-20F8-49BB-8769-7CBF048A7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6507F4-7923-4A07-8795-5FF2AA4013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4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ontent, Image &amp;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You will need to send the icon to back to be able to click icon to add picture here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3454" y="1543049"/>
            <a:ext cx="5608109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54" y="214819"/>
            <a:ext cx="5608109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0D67B6-A678-42D5-99B1-3FDA162B74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0" y="3429000"/>
            <a:ext cx="6097587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11B552-CF49-423B-8F60-1B60C51C622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7588" y="4956174"/>
            <a:ext cx="6097587" cy="1901826"/>
          </a:xfrm>
          <a:solidFill>
            <a:srgbClr val="009962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/>
            </a:lvl1pPr>
            <a:lvl2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2pPr>
            <a:lvl3pPr>
              <a:buClr>
                <a:schemeClr val="tx1"/>
              </a:buClr>
              <a:buFont typeface="Arial" panose="020B0604020202020204" pitchFamily="34" charset="0"/>
              <a:buChar char="•"/>
              <a:defRPr lang="en-AU" noProof="0" dirty="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buClr>
                <a:srgbClr val="000000"/>
              </a:buClr>
              <a:defRPr lang="en-AU" noProof="0" dirty="0"/>
            </a:lvl7pPr>
            <a:lvl8pPr>
              <a:buClr>
                <a:srgbClr val="000000"/>
              </a:buCl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91CE881-D9CF-473E-8D3D-A3C732C1E3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90475" y="1722181"/>
            <a:ext cx="1511810" cy="151181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[Icon]</a:t>
            </a: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4BCB3-69A1-4BC5-BC4F-BDA05DE96C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2A3EF3-B6F1-46FB-AB9C-F411FBDBFD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1762BEA-170B-4C04-A221-83D566B388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Icon &amp; Pullout">
    <p:bg>
      <p:bgPr>
        <a:solidFill>
          <a:srgbClr val="BF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09755" y="3429795"/>
            <a:ext cx="4336182" cy="3189774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A7AAA-F794-49A5-BAA8-E5396BB6F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48" y="214819"/>
            <a:ext cx="5705490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dirty="0"/>
              <a:t>[Pullout text]</a:t>
            </a:r>
            <a:endParaRPr lang="en-A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CFE84CB-C24F-40E9-8BCB-8EF83AB522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41961" y="3429795"/>
            <a:ext cx="1080000" cy="108000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[Icon]</a:t>
            </a: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23B3C033-D6D7-4606-999B-16E687EDA609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1" name="TextBox 10" descr="InstructionsBox">
            <a:extLst>
              <a:ext uri="{FF2B5EF4-FFF2-40B4-BE49-F238E27FC236}">
                <a16:creationId xmlns:a16="http://schemas.microsoft.com/office/drawing/2014/main" id="{3F72F9DC-6060-48A3-A38D-771F073B36EA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7FC0-8FFC-4C4E-843B-5CC18FCC080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9A4D466-E565-4B6C-8BEE-76A63A557D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FAD027-EC42-44D2-B366-09AA4F1026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8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992026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6" y="3645978"/>
            <a:ext cx="5066325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7991122-0479-4888-AEC6-8C38C5AEB704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4796D6-8CFF-4131-A9AF-553491E9D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1" name="Freeform 21">
            <a:extLst>
              <a:ext uri="{FF2B5EF4-FFF2-40B4-BE49-F238E27FC236}">
                <a16:creationId xmlns:a16="http://schemas.microsoft.com/office/drawing/2014/main" id="{70FE6E44-3F85-45EC-B694-E1FCE30722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3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65561-9E7B-4DA0-8F96-5070C1E5437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6000" y="0"/>
            <a:ext cx="6097587" cy="685958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 marL="804863" indent="-268288"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6355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F6742-6382-4C39-85BC-532CBA123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14819"/>
            <a:ext cx="5635500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B55F16-A2A5-489F-B46D-678F5D7CCE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891674-90FC-455F-A9CA-D41922EE04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6F0F04-72A4-41F2-B4E9-DE5348573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315132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315132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D70513-D42A-4B37-BEC2-DC5C34EE6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6063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BEB36FD-EDC5-4433-A4C0-25E2E6E2B33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248131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5C1969E-AAC3-451E-B160-443C786DBB15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2497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3361715-C88A-4A9F-85FF-DEE2C5E2380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32497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98A1E166-8ADF-4294-A894-9F740A2371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590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70F471-E678-4688-8744-B2A7DA2BF18E}"/>
              </a:ext>
            </a:extLst>
          </p:cNvPr>
          <p:cNvCxnSpPr>
            <a:cxnSpLocks/>
          </p:cNvCxnSpPr>
          <p:nvPr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DA74481-E239-4EBF-A7DB-33C93F6C6372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50199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5C2C9A5-E4B5-4724-BEAE-485B62BE57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7319268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B02E4D1-5428-4AEA-A15A-AF5A62FE939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7319268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A89AC4C4-1F40-4293-97B3-B1AD581F256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0199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40C43-2845-4FB7-B959-F0CECC76FFEB}"/>
              </a:ext>
            </a:extLst>
          </p:cNvPr>
          <p:cNvCxnSpPr>
            <a:cxnSpLocks/>
          </p:cNvCxnSpPr>
          <p:nvPr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5BEBA23-57B5-4062-81D6-56325CE2A8A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252267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35A655B-127D-41E0-8BAC-7BEBAE497DD4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032133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8355EB4-B92B-4E9E-A278-02CEE6CDA28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032133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403170FB-3C91-444E-A6A9-191FE10E26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5226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04B792-242D-4E0F-8DDB-5E51A8CFB031}"/>
              </a:ext>
            </a:extLst>
          </p:cNvPr>
          <p:cNvCxnSpPr>
            <a:cxnSpLocks/>
          </p:cNvCxnSpPr>
          <p:nvPr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A5EFC9-477B-40DA-8EF0-614C31B5C76A}"/>
              </a:ext>
            </a:extLst>
          </p:cNvPr>
          <p:cNvCxnSpPr>
            <a:cxnSpLocks/>
          </p:cNvCxnSpPr>
          <p:nvPr userDrawn="1"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E54858-AB4D-4899-8610-880D91FE3984}"/>
              </a:ext>
            </a:extLst>
          </p:cNvPr>
          <p:cNvCxnSpPr>
            <a:cxnSpLocks/>
          </p:cNvCxnSpPr>
          <p:nvPr userDrawn="1"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C0E81-B232-4CB2-9DC6-FD9FAA46C6B6}"/>
              </a:ext>
            </a:extLst>
          </p:cNvPr>
          <p:cNvCxnSpPr>
            <a:cxnSpLocks/>
          </p:cNvCxnSpPr>
          <p:nvPr userDrawn="1"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665C3-1F38-4AAE-94AF-1FCA67BC2D2A}"/>
              </a:ext>
            </a:extLst>
          </p:cNvPr>
          <p:cNvCxnSpPr>
            <a:cxnSpLocks/>
          </p:cNvCxnSpPr>
          <p:nvPr userDrawn="1"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18CC-85EE-4003-AC5E-1BF7FFC0FD7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BA5BA-42FD-4773-8CEC-13953D5DCAB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A0147-16F7-4A54-BF8A-6229BB5C411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1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13">
            <a:extLst>
              <a:ext uri="{FF2B5EF4-FFF2-40B4-BE49-F238E27FC236}">
                <a16:creationId xmlns:a16="http://schemas.microsoft.com/office/drawing/2014/main" id="{90A564B6-2130-47B0-B05E-F99335454B1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460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1" name="Picture Placeholder 13">
            <a:extLst>
              <a:ext uri="{FF2B5EF4-FFF2-40B4-BE49-F238E27FC236}">
                <a16:creationId xmlns:a16="http://schemas.microsoft.com/office/drawing/2014/main" id="{D84B1632-3126-4591-BC5E-7BE7CC17CA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276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9" name="Picture Placeholder 13">
            <a:extLst>
              <a:ext uri="{FF2B5EF4-FFF2-40B4-BE49-F238E27FC236}">
                <a16:creationId xmlns:a16="http://schemas.microsoft.com/office/drawing/2014/main" id="{2631377C-3815-4E28-B900-BA06744E073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276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8" name="Picture Placeholder 13">
            <a:extLst>
              <a:ext uri="{FF2B5EF4-FFF2-40B4-BE49-F238E27FC236}">
                <a16:creationId xmlns:a16="http://schemas.microsoft.com/office/drawing/2014/main" id="{AC14EEB6-6D63-402E-B93A-8F5FE2A0195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60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9023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9023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91F27D9-555F-47F5-9EAF-58416922DF6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9023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598D2EF-2F6D-4BB1-A5E4-1029C4867AD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9023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0E897-131D-4D1C-A79E-051719F48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0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DC5ED64-DE91-4FE0-B373-6A6EFC650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40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2A84115-8196-4422-9F6F-4AF0134642F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19023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9621AB0-25D3-44A5-BC90-B82062534B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9023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85CFC0-7E8A-4A3A-8D74-E62BEA270EE1}"/>
              </a:ext>
            </a:extLst>
          </p:cNvPr>
          <p:cNvCxnSpPr>
            <a:cxnSpLocks/>
          </p:cNvCxnSpPr>
          <p:nvPr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1563798-7BE4-4BF3-867A-FD21E0432B0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19023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9EE30C1-DCDC-467A-9CFC-525DA669F47A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19023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02BEAFEC-7A40-4664-AA73-993A533095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60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C7F330C5-EC71-4444-A6A5-FA92A9516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40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50F3684-D447-434E-ADA3-AB1423F0842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78839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111BE7F-3025-4CC9-8C96-70B83C35E95B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78839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70517AD-DC07-413C-B9F0-CA5A880501BB}"/>
              </a:ext>
            </a:extLst>
          </p:cNvPr>
          <p:cNvCxnSpPr>
            <a:cxnSpLocks/>
          </p:cNvCxnSpPr>
          <p:nvPr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6316DF0-A76C-4A67-86BD-B1F4FCE80649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78839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33BE2F52-AB8E-49FF-83F7-5DA3D856DAB3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839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76908C6D-517C-4C5C-8657-0E42B2DFD8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76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E226C12C-4D06-448C-84C7-059D2D6C69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56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ED1E684-7FF1-42D4-8632-76CAE826EB0A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839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3BE06BFD-59A2-48B3-B82C-E28D4A663C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8839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A125046-DFF6-4B23-A2C8-0BEF2C347992}"/>
              </a:ext>
            </a:extLst>
          </p:cNvPr>
          <p:cNvCxnSpPr>
            <a:cxnSpLocks/>
          </p:cNvCxnSpPr>
          <p:nvPr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9DF61841-FF6F-4B77-AEE4-777598895ED8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78839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2DB74035-1352-4DB0-95BF-9E8C6C54C698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8839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44C84F06-CEE5-41CE-9733-3563639115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5789147F-738C-46D5-A366-17B6A47361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56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FE83BD-A239-4B97-9B6E-DC5F47412811}"/>
              </a:ext>
            </a:extLst>
          </p:cNvPr>
          <p:cNvCxnSpPr>
            <a:cxnSpLocks/>
          </p:cNvCxnSpPr>
          <p:nvPr userDrawn="1"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05C89B-5E3C-4F93-A611-FE12A04EA187}"/>
              </a:ext>
            </a:extLst>
          </p:cNvPr>
          <p:cNvCxnSpPr>
            <a:cxnSpLocks/>
          </p:cNvCxnSpPr>
          <p:nvPr userDrawn="1"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4C6464-11D7-4F4B-BE4D-2D213273571D}"/>
              </a:ext>
            </a:extLst>
          </p:cNvPr>
          <p:cNvCxnSpPr>
            <a:cxnSpLocks/>
          </p:cNvCxnSpPr>
          <p:nvPr userDrawn="1"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1824F-772A-40C4-8794-5C5E7FB8B5A2}"/>
              </a:ext>
            </a:extLst>
          </p:cNvPr>
          <p:cNvCxnSpPr>
            <a:cxnSpLocks/>
          </p:cNvCxnSpPr>
          <p:nvPr userDrawn="1"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9DECA-0DD1-45D9-B42C-4CC4FB47605A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2537A-3C1E-4E5A-917E-CB73950DDBA7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5D04-BCC3-407D-88A0-25A2C4525455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48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7BB37-9AC9-4D1C-BAE7-F129B93D7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5C5405-ADBE-43D5-B8F3-F248415F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41DA9C-A54E-4A30-AC1A-8C82E30A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0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063" y="1548404"/>
            <a:ext cx="11699875" cy="2160000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46062" y="4207253"/>
            <a:ext cx="11700000" cy="2160000"/>
          </a:xfrm>
        </p:spPr>
        <p:txBody>
          <a:bodyPr>
            <a:noAutofit/>
          </a:bodyPr>
          <a:lstStyle>
            <a:lvl1pPr>
              <a:defRPr lang="en-AU" noProof="0"/>
            </a:lvl1pPr>
            <a:lvl2pPr>
              <a:defRPr lang="en-AU" noProof="0"/>
            </a:lvl2pPr>
            <a:lvl3pPr>
              <a:defRPr lang="en-AU" noProof="0"/>
            </a:lvl3pPr>
            <a:lvl4pPr>
              <a:defRPr lang="en-AU" noProof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/>
            </a:lvl5pPr>
            <a:lvl6pPr>
              <a:defRPr lang="en-AU" noProof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6920DC-5AFA-4E0A-B518-589A3AB133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5EF574-5CA7-478D-BCF3-FC7C87D621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D01B69-ECD4-48F0-9CC5-AB6D1B032B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3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51FE07-2B8D-4940-9690-D5DE010DEA2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9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DDD1C-0471-49D7-AB60-D3A99AEE7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176B5D1-5166-4FCA-9923-7691F548AB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CB1F7B-B169-4891-9F99-616519C1EC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67E052-20B2-4380-9B56-34F74BBA6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06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06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160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160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DE1EC-3E60-4B7A-B889-1119D8634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DCE9B1F-5A0F-42B0-B272-6DC37145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670E4E-D5B5-492D-9699-D477C5B4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C8C552-0C0A-4E73-9399-22E936FF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6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3C6C74-2070-490F-B910-5501453E3E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AF169-3D6C-47F5-ADAD-C7F632AB0B0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8" y="1543049"/>
            <a:ext cx="7678797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841B5D-5DDF-4F2F-A934-FECD66203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1DF09E-0048-47E1-AE9F-BCD8D49F72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0DD82C-9133-4DA6-9FA3-BFAC3A1BA5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ED10F8-5039-4EE1-8EBC-7176DEE424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8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8E30FA-D2ED-424D-8865-A5BD2C1E4B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03945-8936-4E73-98EB-A7BE4599F0C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46063" y="1555244"/>
            <a:ext cx="7713376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B0C176-6F08-4256-92E2-D5FF97C1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3F7419-0736-4C4F-864B-B084B22E65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D0689D-8E3A-442C-ADD6-C407D5D9DF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00B0A6-C534-4FE4-9CE9-F0A9B7E1DC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5175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B6242E-1C7D-4CEB-8BC6-61FC646D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9E8937-9946-411B-B448-6BD294F9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188C-6E0E-4FCA-BD7B-51581710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3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9A4FC7E-A3C6-442C-B6E4-C2838C7BD26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429794"/>
            <a:ext cx="6095612" cy="342979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1911674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2565698"/>
            <a:ext cx="5040560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9563" y="-1"/>
            <a:ext cx="6095612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37342E7B-931D-46F0-8100-BD6A577B5E52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CC28BC-77D8-478F-9000-4FEEFE963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ACA29F6D-7949-4C9A-B633-8381BB073E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3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BD9A81-0F56-4281-9423-BB096D27E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9FC65C-2927-4976-8942-C5CB3340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ACD983-FDA5-4BBF-8FFC-BC97DCC1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4AB418-D334-4151-BFF2-1BE5F601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2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B63EC9E-A40D-473E-9EA6-4CC32374E18C}"/>
              </a:ext>
            </a:extLst>
          </p:cNvPr>
          <p:cNvSpPr txBox="1">
            <a:spLocks/>
          </p:cNvSpPr>
          <p:nvPr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5089525"/>
          </a:xfrm>
        </p:spPr>
        <p:txBody>
          <a:bodyPr numCol="2" spcCol="360000">
            <a:normAutofit/>
          </a:bodyPr>
          <a:lstStyle>
            <a:lvl1pPr>
              <a:tabLst>
                <a:tab pos="0" algn="l"/>
                <a:tab pos="5557838" algn="r"/>
                <a:tab pos="5743575" algn="r"/>
              </a:tabLst>
              <a:defRPr lang="en-US" dirty="0" smtClean="0"/>
            </a:lvl1pPr>
            <a:lvl2pPr>
              <a:tabLst>
                <a:tab pos="5557838" algn="r"/>
                <a:tab pos="5743575" algn="r"/>
              </a:tabLst>
              <a:defRPr lang="en-US" dirty="0"/>
            </a:lvl2pPr>
            <a:lvl3pPr>
              <a:tabLst>
                <a:tab pos="5557838" algn="r"/>
                <a:tab pos="5743575" algn="r"/>
              </a:tabLst>
              <a:defRPr lang="en-US" dirty="0"/>
            </a:lvl3pPr>
            <a:lvl4pPr>
              <a:tabLst>
                <a:tab pos="5557838" algn="r"/>
                <a:tab pos="5743575" algn="r"/>
              </a:tabLst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5557838" algn="r"/>
                <a:tab pos="5743575" algn="r"/>
              </a:tabLst>
              <a:defRPr lang="en-US" dirty="0" smtClean="0"/>
            </a:lvl5pPr>
            <a:lvl6pPr>
              <a:tabLst>
                <a:tab pos="5557838" algn="r"/>
                <a:tab pos="5743575" algn="r"/>
              </a:tabLst>
              <a:defRPr lang="en-US" dirty="0" smtClean="0"/>
            </a:lvl6pPr>
            <a:lvl7pPr>
              <a:tabLst>
                <a:tab pos="5557838" algn="r"/>
                <a:tab pos="5743575" algn="r"/>
              </a:tabLst>
              <a:defRPr/>
            </a:lvl7pPr>
            <a:lvl8pPr>
              <a:tabLst>
                <a:tab pos="5557838" algn="r"/>
                <a:tab pos="5743575" algn="r"/>
              </a:tabLst>
              <a:defRPr/>
            </a:lvl8pPr>
            <a:lvl9pPr>
              <a:tabLst>
                <a:tab pos="5557838" algn="r"/>
                <a:tab pos="5743575" algn="r"/>
              </a:tabLst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B547B8-9536-4667-9C06-1456FA3E3510}"/>
              </a:ext>
            </a:extLst>
          </p:cNvPr>
          <p:cNvSpPr txBox="1">
            <a:spLocks/>
          </p:cNvSpPr>
          <p:nvPr userDrawn="1"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716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1A360-3B90-4B9F-8FBB-18B3F7F9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08B97-F3BA-4DFE-B893-356A522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AU" dirty="0"/>
              <a:t>[Footer]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AD90-08B7-48A3-B2EC-D4EEEA0E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BD4A94A8-469B-49FD-9650-D216F8E8C7E8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E40EC992-766A-4E97-8CAF-3593DF9B1847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AF98A0-0CBA-45AF-B024-CDDD568D8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E4ABFCF7-AFCD-4C67-B738-BA1902281C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3" name="TextBox 12" descr="InstructionsBox">
            <a:extLst>
              <a:ext uri="{FF2B5EF4-FFF2-40B4-BE49-F238E27FC236}">
                <a16:creationId xmlns:a16="http://schemas.microsoft.com/office/drawing/2014/main" id="{69AA0B25-FDCA-4B13-8619-1358962A658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select ‘Picture’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 image</a:t>
            </a:r>
          </a:p>
        </p:txBody>
      </p:sp>
    </p:spTree>
    <p:extLst>
      <p:ext uri="{BB962C8B-B14F-4D97-AF65-F5344CB8AC3E}">
        <p14:creationId xmlns:p14="http://schemas.microsoft.com/office/powerpoint/2010/main" val="6140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FFB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tx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BE38802B-0C30-47F3-8D94-37385CCD9022}"/>
              </a:ext>
            </a:extLst>
          </p:cNvPr>
          <p:cNvSpPr>
            <a:spLocks noChangeAspect="1"/>
          </p:cNvSpPr>
          <p:nvPr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TextBox 8" descr="InstructionsBox">
            <a:extLst>
              <a:ext uri="{FF2B5EF4-FFF2-40B4-BE49-F238E27FC236}">
                <a16:creationId xmlns:a16="http://schemas.microsoft.com/office/drawing/2014/main" id="{6E40628F-D561-40A8-94E8-783505170F1C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BDB55867-3CE8-48DF-8772-4AF6419419B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D70EC970-B28D-4CB8-AF15-477794639E15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104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F46B24-42DD-4E1E-8B8E-44C709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125572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9600"/>
            </a:lvl1pPr>
          </a:lstStyle>
          <a:p>
            <a:r>
              <a:rPr lang="en-US" dirty="0"/>
              <a:t>[Enter text]</a:t>
            </a:r>
            <a:endParaRPr lang="en-AU" dirty="0"/>
          </a:p>
        </p:txBody>
      </p:sp>
      <p:sp>
        <p:nvSpPr>
          <p:cNvPr id="4" name="TextBox 3" descr="InstructionsBox">
            <a:extLst>
              <a:ext uri="{FF2B5EF4-FFF2-40B4-BE49-F238E27FC236}">
                <a16:creationId xmlns:a16="http://schemas.microsoft.com/office/drawing/2014/main" id="{B75FA20B-7C69-4A0D-86D1-51B7342C31A3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5" name="TextBox 4" descr="InstructionsBox">
            <a:extLst>
              <a:ext uri="{FF2B5EF4-FFF2-40B4-BE49-F238E27FC236}">
                <a16:creationId xmlns:a16="http://schemas.microsoft.com/office/drawing/2014/main" id="{621423B9-74BB-4948-9973-613FF80ABD3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4662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695" r="13151" b="14708"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8" name="Freeform 21">
            <a:extLst>
              <a:ext uri="{FF2B5EF4-FFF2-40B4-BE49-F238E27FC236}">
                <a16:creationId xmlns:a16="http://schemas.microsoft.com/office/drawing/2014/main" id="{7B7B6F72-F1B4-4936-8107-C37B8590F8C6}"/>
              </a:ext>
            </a:extLst>
          </p:cNvPr>
          <p:cNvSpPr>
            <a:spLocks noChangeAspect="1"/>
          </p:cNvSpPr>
          <p:nvPr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TextBox 8" descr="InstructionsBox">
            <a:extLst>
              <a:ext uri="{FF2B5EF4-FFF2-40B4-BE49-F238E27FC236}">
                <a16:creationId xmlns:a16="http://schemas.microsoft.com/office/drawing/2014/main" id="{84C7743B-6E02-42CD-921D-DA3B83D086E4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EF3CBE-562A-487B-8F91-632427B4D52B}"/>
              </a:ext>
            </a:extLst>
          </p:cNvPr>
          <p:cNvSpPr txBox="1">
            <a:spLocks/>
          </p:cNvSpPr>
          <p:nvPr userDrawn="1"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598BE-1CB2-4FFE-8EB0-E2B5BAE8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78582-4FFF-42C0-AB79-8AF67CBC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695" r="13151" b="14708"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E617E6-8CFF-4CBB-9E0E-74C655E29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15" name="Freeform 21">
            <a:extLst>
              <a:ext uri="{FF2B5EF4-FFF2-40B4-BE49-F238E27FC236}">
                <a16:creationId xmlns:a16="http://schemas.microsoft.com/office/drawing/2014/main" id="{4BB6B38A-EA0B-4904-9951-2BE62892D0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6" name="TextBox 15" descr="InstructionsBox">
            <a:extLst>
              <a:ext uri="{FF2B5EF4-FFF2-40B4-BE49-F238E27FC236}">
                <a16:creationId xmlns:a16="http://schemas.microsoft.com/office/drawing/2014/main" id="{96B37B8C-363D-4BF8-970F-0C3B92678E73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07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AU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94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US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94"/>
            <a:ext cx="10287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063" y="1543049"/>
            <a:ext cx="11699875" cy="48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B1364B-17EE-4E4E-B1E6-AFDA79A5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8399" y="6536631"/>
            <a:ext cx="72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algn="r"/>
            <a:r>
              <a:rPr lang="en-AU" dirty="0"/>
              <a:t>[Footer]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07C72A-EFEA-4035-BDF4-AE173AB5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91FB34D-4638-48B0-8EF7-62B2E81A0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8400" y="6537805"/>
            <a:ext cx="2246400" cy="2148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dirty="0"/>
              <a:t>l  © 2022 GHD.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2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18" r:id="rId9"/>
    <p:sldLayoutId id="2147483819" r:id="rId10"/>
    <p:sldLayoutId id="2147483820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88776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1" userDrawn="1">
          <p15:clr>
            <a:srgbClr val="F26B43"/>
          </p15:clr>
        </p15:guide>
        <p15:guide id="13" pos="155" userDrawn="1">
          <p15:clr>
            <a:srgbClr val="F26B43"/>
          </p15:clr>
        </p15:guide>
        <p15:guide id="14" pos="7525" userDrawn="1">
          <p15:clr>
            <a:srgbClr val="F26B43"/>
          </p15:clr>
        </p15:guide>
        <p15:guide id="15" pos="1914" userDrawn="1">
          <p15:clr>
            <a:srgbClr val="F26B43"/>
          </p15:clr>
        </p15:guide>
        <p15:guide id="16" pos="5772" userDrawn="1">
          <p15:clr>
            <a:srgbClr val="F26B43"/>
          </p15:clr>
        </p15:guide>
        <p15:guide id="17" orient="horz" pos="972" userDrawn="1">
          <p15:clr>
            <a:srgbClr val="F26B43"/>
          </p15:clr>
        </p15:guide>
        <p15:guide id="18" orient="horz" pos="3122" userDrawn="1">
          <p15:clr>
            <a:srgbClr val="F26B43"/>
          </p15:clr>
        </p15:guide>
        <p15:guide id="19" orient="horz" pos="139" userDrawn="1">
          <p15:clr>
            <a:srgbClr val="F26B43"/>
          </p15:clr>
        </p15:guide>
        <p15:guide id="20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26.sv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4C57-6518-4BE7-9A8F-E1FA3C16B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Emma Botha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F9872-EB94-41EA-81DA-082B02F87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Graduate Water Process Engineer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37FACB-F612-4170-B845-C5FC9DC80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39" y="2183012"/>
            <a:ext cx="10153128" cy="2308324"/>
          </a:xfrm>
        </p:spPr>
        <p:txBody>
          <a:bodyPr/>
          <a:lstStyle/>
          <a:p>
            <a:r>
              <a:rPr lang="en-NZ" dirty="0"/>
              <a:t>A PATHWAY TO CIRCULAR ECONOMY  </a:t>
            </a:r>
            <a:br>
              <a:rPr lang="en-NZ" dirty="0"/>
            </a:br>
            <a:br>
              <a:rPr lang="en-NZ" sz="1800" dirty="0"/>
            </a:br>
            <a:r>
              <a:rPr lang="en-NZ" sz="3200" dirty="0"/>
              <a:t>TRANSFORMING OUR WATER INFRASTRUCTURE  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4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B9C72-0C3E-9817-CD6D-3D7CB15CFB3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0" y="0"/>
            <a:ext cx="6097587" cy="6859588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AU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B4ED93-74A3-D2ED-04D7-4693E072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4" y="214819"/>
            <a:ext cx="5635500" cy="52629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/>
              <a:t>Four Ways Forward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57F9-EC90-6C01-9B44-56BC6DA16A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46063" y="6536630"/>
            <a:ext cx="523510" cy="217175"/>
          </a:xfrm>
        </p:spPr>
        <p:txBody>
          <a:bodyPr vert="horz" lIns="0" tIns="0" rIns="0" bIns="0" rtlCol="0" anchor="ctr">
            <a:normAutofit/>
          </a:bodyPr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graphicFrame>
        <p:nvGraphicFramePr>
          <p:cNvPr id="49" name="Content Placeholder 3">
            <a:extLst>
              <a:ext uri="{FF2B5EF4-FFF2-40B4-BE49-F238E27FC236}">
                <a16:creationId xmlns:a16="http://schemas.microsoft.com/office/drawing/2014/main" id="{C73A629A-519B-1345-09FD-CD97EA952FE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3020706"/>
              </p:ext>
            </p:extLst>
          </p:nvPr>
        </p:nvGraphicFramePr>
        <p:xfrm>
          <a:off x="246063" y="1543049"/>
          <a:ext cx="5635500" cy="483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8844AD-16F9-4A90-5225-93CC0B0CF283}"/>
              </a:ext>
            </a:extLst>
          </p:cNvPr>
          <p:cNvGrpSpPr/>
          <p:nvPr/>
        </p:nvGrpSpPr>
        <p:grpSpPr>
          <a:xfrm>
            <a:off x="1993131" y="254176"/>
            <a:ext cx="4816070" cy="5983930"/>
            <a:chOff x="2791980" y="254176"/>
            <a:chExt cx="4816070" cy="59839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7D54C0-A432-51A2-10E4-9A5CD9DFC6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1980" y="1722437"/>
              <a:ext cx="2967183" cy="3470312"/>
            </a:xfrm>
            <a:prstGeom prst="line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073B14-980B-5E82-3ABB-705907948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400" y="2133650"/>
              <a:ext cx="578508" cy="4104456"/>
            </a:xfrm>
            <a:prstGeom prst="line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666175-D6FB-7D8A-76EF-2C6C877824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1563" y="2133650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96F9D7-7EAE-8D63-CD8B-77C3D33A5C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261" y="3134817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FA20BF-8189-E78F-444B-900CE3990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8959" y="4135984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28C7FF-E8DD-621C-B1EF-E5F4289C2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7657" y="5137151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Graphic 22" descr="Flag with solid fill">
              <a:extLst>
                <a:ext uri="{FF2B5EF4-FFF2-40B4-BE49-F238E27FC236}">
                  <a16:creationId xmlns:a16="http://schemas.microsoft.com/office/drawing/2014/main" id="{C9B0CF47-AD8E-50D2-1AA7-8B5414D8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17586" y="254176"/>
              <a:ext cx="1490464" cy="149046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FBC7D2-30AA-AF2D-721F-B855D929525D}"/>
              </a:ext>
            </a:extLst>
          </p:cNvPr>
          <p:cNvSpPr txBox="1"/>
          <p:nvPr/>
        </p:nvSpPr>
        <p:spPr>
          <a:xfrm>
            <a:off x="7969795" y="549474"/>
            <a:ext cx="348202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Central Govt: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High Level Strategy</a:t>
            </a:r>
            <a:endParaRPr lang="en-NZ" sz="2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6049CE-6FA4-FE7C-8152-8F9260E92BB0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6809201" y="999408"/>
            <a:ext cx="1160594" cy="65592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6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8844AD-16F9-4A90-5225-93CC0B0CF283}"/>
              </a:ext>
            </a:extLst>
          </p:cNvPr>
          <p:cNvGrpSpPr/>
          <p:nvPr/>
        </p:nvGrpSpPr>
        <p:grpSpPr>
          <a:xfrm>
            <a:off x="1993131" y="254176"/>
            <a:ext cx="4816070" cy="5983930"/>
            <a:chOff x="2791980" y="254176"/>
            <a:chExt cx="4816070" cy="59839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7D54C0-A432-51A2-10E4-9A5CD9DFC6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1980" y="1722437"/>
              <a:ext cx="2967183" cy="3470312"/>
            </a:xfrm>
            <a:prstGeom prst="line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073B14-980B-5E82-3ABB-7059079487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8400" y="2133650"/>
              <a:ext cx="578508" cy="4104456"/>
            </a:xfrm>
            <a:prstGeom prst="line">
              <a:avLst/>
            </a:prstGeom>
            <a:ln w="889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666175-D6FB-7D8A-76EF-2C6C877824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1563" y="2133650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96F9D7-7EAE-8D63-CD8B-77C3D33A5C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70261" y="3134817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FA20BF-8189-E78F-444B-900CE3990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8959" y="4135984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28C7FF-E8DD-621C-B1EF-E5F4289C2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7657" y="5137151"/>
              <a:ext cx="214437" cy="50405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Graphic 22" descr="Flag with solid fill">
              <a:extLst>
                <a:ext uri="{FF2B5EF4-FFF2-40B4-BE49-F238E27FC236}">
                  <a16:creationId xmlns:a16="http://schemas.microsoft.com/office/drawing/2014/main" id="{C9B0CF47-AD8E-50D2-1AA7-8B5414D8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17586" y="254176"/>
              <a:ext cx="1490464" cy="1490464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FBC7D2-30AA-AF2D-721F-B855D929525D}"/>
              </a:ext>
            </a:extLst>
          </p:cNvPr>
          <p:cNvSpPr txBox="1"/>
          <p:nvPr/>
        </p:nvSpPr>
        <p:spPr>
          <a:xfrm>
            <a:off x="7969795" y="549474"/>
            <a:ext cx="348202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Central Govt: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High Level Strategy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08343F-57EF-0EFA-66C2-772DA2AED888}"/>
              </a:ext>
            </a:extLst>
          </p:cNvPr>
          <p:cNvSpPr txBox="1"/>
          <p:nvPr/>
        </p:nvSpPr>
        <p:spPr>
          <a:xfrm>
            <a:off x="7487748" y="3872486"/>
            <a:ext cx="44662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Water Service Providers: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Detailed Strategy</a:t>
            </a:r>
            <a:endParaRPr lang="en-NZ" sz="2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6049CE-6FA4-FE7C-8152-8F9260E92BB0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6809201" y="999408"/>
            <a:ext cx="1160594" cy="65592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7AA4BB-DFFA-F051-A92B-7D5B834BBBF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881563" y="3806894"/>
            <a:ext cx="1606185" cy="581118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– What gets measured gets managed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8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– What gets measured gets managed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1DEC7-B0C8-1B37-A273-199364FD89BF}"/>
              </a:ext>
            </a:extLst>
          </p:cNvPr>
          <p:cNvSpPr txBox="1"/>
          <p:nvPr/>
        </p:nvSpPr>
        <p:spPr>
          <a:xfrm>
            <a:off x="2027548" y="259879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Where is private industry at?</a:t>
            </a:r>
            <a:endParaRPr lang="en-NZ" sz="4800" dirty="0">
              <a:solidFill>
                <a:schemeClr val="bg1"/>
              </a:solidFill>
            </a:endParaRPr>
          </a:p>
        </p:txBody>
      </p:sp>
      <p:pic>
        <p:nvPicPr>
          <p:cNvPr id="5" name="Graphic 4" descr="Factory with solid fill">
            <a:extLst>
              <a:ext uri="{FF2B5EF4-FFF2-40B4-BE49-F238E27FC236}">
                <a16:creationId xmlns:a16="http://schemas.microsoft.com/office/drawing/2014/main" id="{B39E6F17-9DE2-F41B-0C09-4704FA00C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427" y="3285778"/>
            <a:ext cx="2256812" cy="2256812"/>
          </a:xfrm>
          <a:prstGeom prst="rect">
            <a:avLst/>
          </a:prstGeom>
        </p:spPr>
      </p:pic>
      <p:pic>
        <p:nvPicPr>
          <p:cNvPr id="6" name="Graphic 5" descr="Leaky Tap with solid fill">
            <a:extLst>
              <a:ext uri="{FF2B5EF4-FFF2-40B4-BE49-F238E27FC236}">
                <a16:creationId xmlns:a16="http://schemas.microsoft.com/office/drawing/2014/main" id="{C2341BD6-6784-1196-3879-0830FE6D0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7158" y="4753345"/>
            <a:ext cx="545232" cy="545232"/>
          </a:xfrm>
          <a:prstGeom prst="rect">
            <a:avLst/>
          </a:prstGeom>
        </p:spPr>
      </p:pic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52B05F21-453C-2B0F-7FDF-B9322934F0D3}"/>
              </a:ext>
            </a:extLst>
          </p:cNvPr>
          <p:cNvSpPr/>
          <p:nvPr/>
        </p:nvSpPr>
        <p:spPr>
          <a:xfrm rot="5400000">
            <a:off x="6608556" y="5378897"/>
            <a:ext cx="1473777" cy="1487604"/>
          </a:xfrm>
          <a:prstGeom prst="flowChartPunchedTap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17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Dollar with solid fill">
            <a:extLst>
              <a:ext uri="{FF2B5EF4-FFF2-40B4-BE49-F238E27FC236}">
                <a16:creationId xmlns:a16="http://schemas.microsoft.com/office/drawing/2014/main" id="{FD72D89B-6BDB-902E-4E43-0EADEF503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063" y="2108399"/>
            <a:ext cx="3708000" cy="3708000"/>
          </a:xfrm>
          <a:prstGeom prst="rect">
            <a:avLst/>
          </a:prstGeom>
        </p:spPr>
      </p:pic>
      <p:pic>
        <p:nvPicPr>
          <p:cNvPr id="6" name="Graphic 5" descr="Dollar with solid fill">
            <a:extLst>
              <a:ext uri="{FF2B5EF4-FFF2-40B4-BE49-F238E27FC236}">
                <a16:creationId xmlns:a16="http://schemas.microsoft.com/office/drawing/2014/main" id="{B03195E7-1AD7-3771-0086-F0377A4B3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7938" y="2108399"/>
            <a:ext cx="3708000" cy="3708000"/>
          </a:xfrm>
          <a:prstGeom prst="rect">
            <a:avLst/>
          </a:prstGeom>
        </p:spPr>
      </p:pic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6ABA289B-E3BB-A177-A5B2-54E6DF17E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1439" y="2108399"/>
            <a:ext cx="3708000" cy="370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</p:spPr>
        <p:txBody>
          <a:bodyPr anchor="t">
            <a:normAutofit/>
          </a:bodyPr>
          <a:lstStyle/>
          <a:p>
            <a:r>
              <a:rPr lang="en-US" dirty="0"/>
              <a:t>Funding – Easing the transition towards circularity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46063" y="6536630"/>
            <a:ext cx="523510" cy="217175"/>
          </a:xfrm>
        </p:spPr>
        <p:txBody>
          <a:bodyPr anchor="ctr">
            <a:normAutofit/>
          </a:bodyPr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59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 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  <p:pic>
        <p:nvPicPr>
          <p:cNvPr id="7" name="Graphic 6" descr="Factory with solid fill">
            <a:extLst>
              <a:ext uri="{FF2B5EF4-FFF2-40B4-BE49-F238E27FC236}">
                <a16:creationId xmlns:a16="http://schemas.microsoft.com/office/drawing/2014/main" id="{22404099-4DB9-1146-744A-A8656BA48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1522" y="5209382"/>
            <a:ext cx="1114271" cy="1114271"/>
          </a:xfrm>
          <a:prstGeom prst="rect">
            <a:avLst/>
          </a:prstGeom>
        </p:spPr>
      </p:pic>
      <p:pic>
        <p:nvPicPr>
          <p:cNvPr id="9" name="Graphic 8" descr="Beehive with solid fill">
            <a:extLst>
              <a:ext uri="{FF2B5EF4-FFF2-40B4-BE49-F238E27FC236}">
                <a16:creationId xmlns:a16="http://schemas.microsoft.com/office/drawing/2014/main" id="{2DA2ECD0-FE46-9CF3-503C-7C21E473B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2217" y="633322"/>
            <a:ext cx="1621008" cy="1621008"/>
          </a:xfrm>
          <a:prstGeom prst="rect">
            <a:avLst/>
          </a:prstGeom>
        </p:spPr>
      </p:pic>
      <p:pic>
        <p:nvPicPr>
          <p:cNvPr id="10" name="Graphic 9" descr="Factory with solid fill">
            <a:extLst>
              <a:ext uri="{FF2B5EF4-FFF2-40B4-BE49-F238E27FC236}">
                <a16:creationId xmlns:a16="http://schemas.microsoft.com/office/drawing/2014/main" id="{E6C3CC11-0A20-B136-450C-DD3835990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8089" y="4677730"/>
            <a:ext cx="1114271" cy="1114271"/>
          </a:xfrm>
          <a:prstGeom prst="rect">
            <a:avLst/>
          </a:prstGeom>
        </p:spPr>
      </p:pic>
      <p:pic>
        <p:nvPicPr>
          <p:cNvPr id="11" name="Graphic 10" descr="Factory with solid fill">
            <a:extLst>
              <a:ext uri="{FF2B5EF4-FFF2-40B4-BE49-F238E27FC236}">
                <a16:creationId xmlns:a16="http://schemas.microsoft.com/office/drawing/2014/main" id="{CDD6FD5F-79F8-BF34-D602-0FE5B0AD9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7268" y="5209382"/>
            <a:ext cx="1114271" cy="1114271"/>
          </a:xfrm>
          <a:prstGeom prst="rect">
            <a:avLst/>
          </a:prstGeom>
        </p:spPr>
      </p:pic>
      <p:pic>
        <p:nvPicPr>
          <p:cNvPr id="13" name="Graphic 12" descr="Building outline">
            <a:extLst>
              <a:ext uri="{FF2B5EF4-FFF2-40B4-BE49-F238E27FC236}">
                <a16:creationId xmlns:a16="http://schemas.microsoft.com/office/drawing/2014/main" id="{85F79381-7B4E-0264-D84C-712295613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0303" y="717974"/>
            <a:ext cx="1217786" cy="1217786"/>
          </a:xfrm>
          <a:prstGeom prst="rect">
            <a:avLst/>
          </a:prstGeom>
        </p:spPr>
      </p:pic>
      <p:pic>
        <p:nvPicPr>
          <p:cNvPr id="14" name="Graphic 13" descr="Building outline">
            <a:extLst>
              <a:ext uri="{FF2B5EF4-FFF2-40B4-BE49-F238E27FC236}">
                <a16:creationId xmlns:a16="http://schemas.microsoft.com/office/drawing/2014/main" id="{214944B4-E23B-AF34-A9F6-F8734B3A1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2241" y="2226082"/>
            <a:ext cx="1217786" cy="1217786"/>
          </a:xfrm>
          <a:prstGeom prst="rect">
            <a:avLst/>
          </a:prstGeom>
        </p:spPr>
      </p:pic>
      <p:pic>
        <p:nvPicPr>
          <p:cNvPr id="17" name="Graphic 16" descr="Home outline">
            <a:extLst>
              <a:ext uri="{FF2B5EF4-FFF2-40B4-BE49-F238E27FC236}">
                <a16:creationId xmlns:a16="http://schemas.microsoft.com/office/drawing/2014/main" id="{A059BFD8-4BB7-65CE-BE2C-6D05188A7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087" y="2592356"/>
            <a:ext cx="1280389" cy="1280389"/>
          </a:xfrm>
          <a:prstGeom prst="rect">
            <a:avLst/>
          </a:prstGeom>
        </p:spPr>
      </p:pic>
      <p:pic>
        <p:nvPicPr>
          <p:cNvPr id="18" name="Graphic 17" descr="Home outline">
            <a:extLst>
              <a:ext uri="{FF2B5EF4-FFF2-40B4-BE49-F238E27FC236}">
                <a16:creationId xmlns:a16="http://schemas.microsoft.com/office/drawing/2014/main" id="{61B85F2F-FEC4-A147-A81B-E24F30741E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5889" y="3522611"/>
            <a:ext cx="1280389" cy="1280389"/>
          </a:xfrm>
          <a:prstGeom prst="rect">
            <a:avLst/>
          </a:prstGeom>
        </p:spPr>
      </p:pic>
      <p:pic>
        <p:nvPicPr>
          <p:cNvPr id="19" name="Graphic 18" descr="Home outline">
            <a:extLst>
              <a:ext uri="{FF2B5EF4-FFF2-40B4-BE49-F238E27FC236}">
                <a16:creationId xmlns:a16="http://schemas.microsoft.com/office/drawing/2014/main" id="{329FC0F1-9809-4607-9059-E156C3FB26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417" y="3570790"/>
            <a:ext cx="1280389" cy="128038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5A6517-DACD-CF1F-8D9C-F087FFFF1BF1}"/>
              </a:ext>
            </a:extLst>
          </p:cNvPr>
          <p:cNvCxnSpPr>
            <a:cxnSpLocks/>
            <a:stCxn id="14" idx="1"/>
            <a:endCxn id="18" idx="3"/>
          </p:cNvCxnSpPr>
          <p:nvPr/>
        </p:nvCxnSpPr>
        <p:spPr>
          <a:xfrm flipH="1">
            <a:off x="2656278" y="2834975"/>
            <a:ext cx="4595963" cy="132783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20BC03-D807-B64F-2376-E95B95761844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>
            <a:off x="4189196" y="1935760"/>
            <a:ext cx="1166029" cy="274197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CFED67-C998-0E56-C1CC-B8D131E853E9}"/>
              </a:ext>
            </a:extLst>
          </p:cNvPr>
          <p:cNvCxnSpPr>
            <a:cxnSpLocks/>
            <a:stCxn id="15" idx="1"/>
            <a:endCxn id="10" idx="0"/>
          </p:cNvCxnSpPr>
          <p:nvPr/>
        </p:nvCxnSpPr>
        <p:spPr>
          <a:xfrm flipH="1">
            <a:off x="5355225" y="4162806"/>
            <a:ext cx="3477958" cy="51492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4AB0AE-39F3-E62F-450D-4D1BDC290929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 flipH="1">
            <a:off x="6324404" y="3443868"/>
            <a:ext cx="1536730" cy="176551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2688D2-905E-A240-3B6C-619B3C342F74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6324404" y="2254330"/>
            <a:ext cx="4478317" cy="295505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A2269B-16CA-041B-45FE-C1D0D38A0407}"/>
              </a:ext>
            </a:extLst>
          </p:cNvPr>
          <p:cNvCxnSpPr>
            <a:cxnSpLocks/>
            <a:stCxn id="7" idx="1"/>
            <a:endCxn id="18" idx="3"/>
          </p:cNvCxnSpPr>
          <p:nvPr/>
        </p:nvCxnSpPr>
        <p:spPr>
          <a:xfrm flipH="1" flipV="1">
            <a:off x="2656278" y="4162806"/>
            <a:ext cx="1565244" cy="160371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7D5D3A-434C-B10E-3298-E420EF7D30B8}"/>
              </a:ext>
            </a:extLst>
          </p:cNvPr>
          <p:cNvCxnSpPr>
            <a:cxnSpLocks/>
            <a:stCxn id="9" idx="1"/>
            <a:endCxn id="17" idx="3"/>
          </p:cNvCxnSpPr>
          <p:nvPr/>
        </p:nvCxnSpPr>
        <p:spPr>
          <a:xfrm flipH="1">
            <a:off x="1952476" y="1443826"/>
            <a:ext cx="8039741" cy="178872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CF999C-4389-1AD3-37DE-0102C9C1E284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4798089" y="1326867"/>
            <a:ext cx="2454152" cy="150810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D0400F5-6C2E-015E-5EFF-5032F99C29C6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9442076" y="2254330"/>
            <a:ext cx="1360645" cy="129958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E309E1-2D04-C5D1-56F0-8FA38E3FA815}"/>
              </a:ext>
            </a:extLst>
          </p:cNvPr>
          <p:cNvCxnSpPr>
            <a:cxnSpLocks/>
            <a:stCxn id="14" idx="0"/>
            <a:endCxn id="9" idx="1"/>
          </p:cNvCxnSpPr>
          <p:nvPr/>
        </p:nvCxnSpPr>
        <p:spPr>
          <a:xfrm flipV="1">
            <a:off x="7861134" y="1443826"/>
            <a:ext cx="2131083" cy="78225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9D9E02F-08DE-866E-0C0E-472A758EA79C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8470027" y="2834975"/>
            <a:ext cx="972049" cy="71893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aphic 89" descr="Building outline">
            <a:extLst>
              <a:ext uri="{FF2B5EF4-FFF2-40B4-BE49-F238E27FC236}">
                <a16:creationId xmlns:a16="http://schemas.microsoft.com/office/drawing/2014/main" id="{131BDD9C-15E1-95A9-128C-994D05868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07806" y="5562227"/>
            <a:ext cx="1217786" cy="1217786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0F9682A-6E96-038C-BDE9-3CB59236B955}"/>
              </a:ext>
            </a:extLst>
          </p:cNvPr>
          <p:cNvCxnSpPr>
            <a:cxnSpLocks/>
            <a:stCxn id="90" idx="0"/>
            <a:endCxn id="9" idx="2"/>
          </p:cNvCxnSpPr>
          <p:nvPr/>
        </p:nvCxnSpPr>
        <p:spPr>
          <a:xfrm flipV="1">
            <a:off x="10716699" y="2254330"/>
            <a:ext cx="86022" cy="330789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4EAA740-5122-ED5C-2040-4521FCF23151}"/>
              </a:ext>
            </a:extLst>
          </p:cNvPr>
          <p:cNvCxnSpPr>
            <a:cxnSpLocks/>
            <a:stCxn id="90" idx="1"/>
            <a:endCxn id="11" idx="3"/>
          </p:cNvCxnSpPr>
          <p:nvPr/>
        </p:nvCxnSpPr>
        <p:spPr>
          <a:xfrm flipH="1" flipV="1">
            <a:off x="6881539" y="5766518"/>
            <a:ext cx="3226267" cy="40460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BF71440-5B13-5808-F17D-B0853B0F5E89}"/>
              </a:ext>
            </a:extLst>
          </p:cNvPr>
          <p:cNvCxnSpPr>
            <a:cxnSpLocks/>
            <a:stCxn id="90" idx="1"/>
            <a:endCxn id="18" idx="3"/>
          </p:cNvCxnSpPr>
          <p:nvPr/>
        </p:nvCxnSpPr>
        <p:spPr>
          <a:xfrm flipH="1" flipV="1">
            <a:off x="2656278" y="4162806"/>
            <a:ext cx="7451528" cy="200831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43E9C22-90A4-EBFF-A418-A3928638E990}"/>
              </a:ext>
            </a:extLst>
          </p:cNvPr>
          <p:cNvCxnSpPr>
            <a:cxnSpLocks/>
            <a:stCxn id="15" idx="2"/>
            <a:endCxn id="90" idx="0"/>
          </p:cNvCxnSpPr>
          <p:nvPr/>
        </p:nvCxnSpPr>
        <p:spPr>
          <a:xfrm>
            <a:off x="9442076" y="4771699"/>
            <a:ext cx="1274623" cy="79052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D036A6D-20F3-8D04-679E-FE3EA22FC37A}"/>
              </a:ext>
            </a:extLst>
          </p:cNvPr>
          <p:cNvCxnSpPr>
            <a:cxnSpLocks/>
            <a:stCxn id="18" idx="0"/>
            <a:endCxn id="9" idx="1"/>
          </p:cNvCxnSpPr>
          <p:nvPr/>
        </p:nvCxnSpPr>
        <p:spPr>
          <a:xfrm flipV="1">
            <a:off x="2016084" y="1443826"/>
            <a:ext cx="7976133" cy="207878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07DF90E-7FC2-B28B-79C5-D429751F081C}"/>
              </a:ext>
            </a:extLst>
          </p:cNvPr>
          <p:cNvCxnSpPr>
            <a:cxnSpLocks/>
            <a:stCxn id="90" idx="1"/>
            <a:endCxn id="13" idx="2"/>
          </p:cNvCxnSpPr>
          <p:nvPr/>
        </p:nvCxnSpPr>
        <p:spPr>
          <a:xfrm flipH="1" flipV="1">
            <a:off x="4189196" y="1935760"/>
            <a:ext cx="5918610" cy="423536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BDDA36F1-C7E8-E1BA-1429-E1CF6A679494}"/>
              </a:ext>
            </a:extLst>
          </p:cNvPr>
          <p:cNvSpPr txBox="1"/>
          <p:nvPr/>
        </p:nvSpPr>
        <p:spPr>
          <a:xfrm>
            <a:off x="10107806" y="225968"/>
            <a:ext cx="175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Central Govt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E558E81-8213-EE4E-9F64-00A063FC2A98}"/>
              </a:ext>
            </a:extLst>
          </p:cNvPr>
          <p:cNvCxnSpPr>
            <a:cxnSpLocks/>
            <a:stCxn id="90" idx="1"/>
          </p:cNvCxnSpPr>
          <p:nvPr/>
        </p:nvCxnSpPr>
        <p:spPr>
          <a:xfrm flipH="1" flipV="1">
            <a:off x="5908583" y="5302515"/>
            <a:ext cx="4199223" cy="86860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57BD16A-50B9-EBCE-B214-89D45BB7BDDB}"/>
              </a:ext>
            </a:extLst>
          </p:cNvPr>
          <p:cNvSpPr txBox="1"/>
          <p:nvPr/>
        </p:nvSpPr>
        <p:spPr>
          <a:xfrm>
            <a:off x="921080" y="4872420"/>
            <a:ext cx="195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Communities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3343AEC-F4A6-C13F-79EF-6D898348AB59}"/>
              </a:ext>
            </a:extLst>
          </p:cNvPr>
          <p:cNvSpPr txBox="1"/>
          <p:nvPr/>
        </p:nvSpPr>
        <p:spPr>
          <a:xfrm>
            <a:off x="4996323" y="6245256"/>
            <a:ext cx="146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Industry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2D5C016-47D6-557F-5026-320C767E92B7}"/>
              </a:ext>
            </a:extLst>
          </p:cNvPr>
          <p:cNvSpPr txBox="1"/>
          <p:nvPr/>
        </p:nvSpPr>
        <p:spPr>
          <a:xfrm>
            <a:off x="4886792" y="743058"/>
            <a:ext cx="1953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 Service Providers</a:t>
            </a:r>
            <a:endParaRPr lang="en-NZ" dirty="0">
              <a:solidFill>
                <a:schemeClr val="bg1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59758E6-AA0F-80A7-F066-A8C0D14DEEB1}"/>
              </a:ext>
            </a:extLst>
          </p:cNvPr>
          <p:cNvCxnSpPr>
            <a:cxnSpLocks/>
            <a:stCxn id="13" idx="1"/>
            <a:endCxn id="17" idx="3"/>
          </p:cNvCxnSpPr>
          <p:nvPr/>
        </p:nvCxnSpPr>
        <p:spPr>
          <a:xfrm flipH="1">
            <a:off x="1952476" y="1326867"/>
            <a:ext cx="1627827" cy="1905684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37D1049-12AC-2C28-234D-CD375BC8B3ED}"/>
              </a:ext>
            </a:extLst>
          </p:cNvPr>
          <p:cNvCxnSpPr>
            <a:cxnSpLocks/>
            <a:stCxn id="15" idx="1"/>
            <a:endCxn id="18" idx="0"/>
          </p:cNvCxnSpPr>
          <p:nvPr/>
        </p:nvCxnSpPr>
        <p:spPr>
          <a:xfrm flipH="1" flipV="1">
            <a:off x="2016084" y="3522611"/>
            <a:ext cx="6817099" cy="640195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627A4DE1-60FA-A578-BA07-ECDCCB0AE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3183" y="3553913"/>
            <a:ext cx="1217786" cy="1217786"/>
          </a:xfrm>
          <a:prstGeom prst="rect">
            <a:avLst/>
          </a:prstGeom>
        </p:spPr>
      </p:pic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A8434DD-572A-65EC-495E-FE0F6EC1C3AF}"/>
              </a:ext>
            </a:extLst>
          </p:cNvPr>
          <p:cNvCxnSpPr>
            <a:cxnSpLocks/>
            <a:stCxn id="13" idx="2"/>
            <a:endCxn id="9" idx="2"/>
          </p:cNvCxnSpPr>
          <p:nvPr/>
        </p:nvCxnSpPr>
        <p:spPr>
          <a:xfrm>
            <a:off x="4189196" y="1935760"/>
            <a:ext cx="6613525" cy="31857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B9C72-0C3E-9817-CD6D-3D7CB15CFB38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57F9-EC90-6C01-9B44-56BC6DA16A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B4ED93-74A3-D2ED-04D7-4693E072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4" y="214819"/>
            <a:ext cx="5635500" cy="526298"/>
          </a:xfrm>
        </p:spPr>
        <p:txBody>
          <a:bodyPr/>
          <a:lstStyle/>
          <a:p>
            <a:r>
              <a:rPr lang="en-US" dirty="0"/>
              <a:t>Opportunities</a:t>
            </a:r>
            <a:endParaRPr lang="en-N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B367BD-4FB7-F4B4-1845-092374D3D0A8}"/>
              </a:ext>
            </a:extLst>
          </p:cNvPr>
          <p:cNvSpPr txBox="1"/>
          <p:nvPr/>
        </p:nvSpPr>
        <p:spPr>
          <a:xfrm rot="20832666">
            <a:off x="2674807" y="227019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Circularity in Water</a:t>
            </a:r>
            <a:endParaRPr lang="en-NZ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A58E2-A8A8-730C-A069-F743078921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2400" dirty="0"/>
              <a:t>Increased Capability</a:t>
            </a:r>
          </a:p>
          <a:p>
            <a:pPr marL="742950" indent="-742950">
              <a:buAutoNum type="arabicPeriod"/>
            </a:pPr>
            <a:r>
              <a:rPr lang="en-US" sz="2400" dirty="0"/>
              <a:t>Infrastructure Resilience</a:t>
            </a:r>
          </a:p>
          <a:p>
            <a:pPr marL="742950" indent="-742950">
              <a:buAutoNum type="arabicPeriod"/>
            </a:pPr>
            <a:r>
              <a:rPr lang="en-US" sz="2400" dirty="0"/>
              <a:t>Cultural</a:t>
            </a:r>
          </a:p>
          <a:p>
            <a:pPr marL="742950" indent="-742950">
              <a:buAutoNum type="arabicPeriod"/>
            </a:pPr>
            <a:r>
              <a:rPr lang="en-US" sz="2400" dirty="0"/>
              <a:t>Emissions Trade Scheme</a:t>
            </a:r>
          </a:p>
          <a:p>
            <a:pPr marL="742950" indent="-742950">
              <a:buAutoNum type="arabicPeriod"/>
            </a:pPr>
            <a:r>
              <a:rPr lang="en-US" sz="2400" dirty="0"/>
              <a:t>Supply Chain Resilience</a:t>
            </a:r>
          </a:p>
          <a:p>
            <a:pPr marL="742950" indent="-742950">
              <a:buAutoNum type="arabicPeriod"/>
            </a:pPr>
            <a:r>
              <a:rPr lang="en-US" sz="2400" dirty="0"/>
              <a:t>Net Zero Targets</a:t>
            </a:r>
          </a:p>
          <a:p>
            <a:pPr marL="742950" indent="-742950">
              <a:buAutoNum type="arabicPeriod"/>
            </a:pPr>
            <a:r>
              <a:rPr lang="en-US" sz="2400" dirty="0"/>
              <a:t>CE in Construction Phase</a:t>
            </a:r>
          </a:p>
          <a:p>
            <a:pPr marL="742950" indent="-742950">
              <a:buAutoNum type="arabicPeriod"/>
            </a:pPr>
            <a:r>
              <a:rPr lang="en-US" sz="2400" dirty="0"/>
              <a:t>Water-Energy Nexus</a:t>
            </a:r>
          </a:p>
          <a:p>
            <a:pPr marL="742950" indent="-742950">
              <a:buAutoNum type="arabicPeriod"/>
            </a:pPr>
            <a:r>
              <a:rPr lang="en-US" sz="2400" dirty="0"/>
              <a:t>Cost-Saving 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76C9927-8DD3-723E-F006-7D2874F10E01}"/>
              </a:ext>
            </a:extLst>
          </p:cNvPr>
          <p:cNvSpPr txBox="1">
            <a:spLocks/>
          </p:cNvSpPr>
          <p:nvPr/>
        </p:nvSpPr>
        <p:spPr>
          <a:xfrm>
            <a:off x="6313611" y="214819"/>
            <a:ext cx="5635500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dirty="0">
                <a:solidFill>
                  <a:schemeClr val="bg1"/>
                </a:solidFill>
              </a:rPr>
              <a:t>Risks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BC3923-F62D-AED0-26BE-DA6909B2D96B}"/>
              </a:ext>
            </a:extLst>
          </p:cNvPr>
          <p:cNvSpPr txBox="1">
            <a:spLocks/>
          </p:cNvSpPr>
          <p:nvPr/>
        </p:nvSpPr>
        <p:spPr>
          <a:xfrm>
            <a:off x="6327043" y="1543049"/>
            <a:ext cx="5635500" cy="48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Compliance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Climate Change/Lack of Resilience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Social Expectations 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Disengaged Communities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Iwi/Māori Obligations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Revenue Loss/Increased Cost </a:t>
            </a:r>
          </a:p>
        </p:txBody>
      </p:sp>
    </p:spTree>
    <p:extLst>
      <p:ext uri="{BB962C8B-B14F-4D97-AF65-F5344CB8AC3E}">
        <p14:creationId xmlns:p14="http://schemas.microsoft.com/office/powerpoint/2010/main" val="5128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E11F01-1194-16CF-4619-37DCCBB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is the Time for Change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AF32-E3E1-DE84-228F-14B031B2F8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BBCD9CF-8F47-F146-E17A-308623CB3A05}"/>
              </a:ext>
            </a:extLst>
          </p:cNvPr>
          <p:cNvSpPr txBox="1">
            <a:spLocks/>
          </p:cNvSpPr>
          <p:nvPr/>
        </p:nvSpPr>
        <p:spPr>
          <a:xfrm>
            <a:off x="246063" y="1543049"/>
            <a:ext cx="11699874" cy="4838701"/>
          </a:xfrm>
          <a:prstGeom prst="rect">
            <a:avLst/>
          </a:prstGeom>
        </p:spPr>
        <p:txBody>
          <a:bodyPr/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Seek continuous improvement and change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finish line isn’t clear – and that’s okay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Adapt and iterate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We can start today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Demand the change you want to see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Empower yourself with knowledge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Community engagement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B9C72-0C3E-9817-CD6D-3D7CB15CFB38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E2C3-E6F3-D323-9606-DD584EB61D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sz="2400" dirty="0"/>
              <a:t>Background</a:t>
            </a:r>
          </a:p>
          <a:p>
            <a:pPr lvl="2"/>
            <a:r>
              <a:rPr lang="en-NZ" sz="2400" dirty="0"/>
              <a:t>What is Circular Economy?</a:t>
            </a:r>
          </a:p>
          <a:p>
            <a:pPr lvl="2"/>
            <a:r>
              <a:rPr lang="en-NZ" sz="2400" dirty="0"/>
              <a:t>Ringsend WWTP, Dublin, Ireland</a:t>
            </a:r>
          </a:p>
          <a:p>
            <a:pPr lvl="2"/>
            <a:r>
              <a:rPr lang="en-NZ" sz="2400" dirty="0"/>
              <a:t>Four Strategies for Us</a:t>
            </a:r>
          </a:p>
          <a:p>
            <a:pPr lvl="2"/>
            <a:r>
              <a:rPr lang="en-NZ" sz="2400" dirty="0"/>
              <a:t>Opportunities &amp; Risks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88BE0-E161-9CD3-C2A1-F74C6ACD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57F9-EC90-6C01-9B44-56BC6DA16A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39CE7-90EB-EBA7-1BCB-D9D73C0302D6}"/>
              </a:ext>
            </a:extLst>
          </p:cNvPr>
          <p:cNvSpPr/>
          <p:nvPr/>
        </p:nvSpPr>
        <p:spPr>
          <a:xfrm rot="4868225">
            <a:off x="9109762" y="3968197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8AB37E-21FD-2E46-18A1-6A1340478D9F}"/>
              </a:ext>
            </a:extLst>
          </p:cNvPr>
          <p:cNvSpPr/>
          <p:nvPr/>
        </p:nvSpPr>
        <p:spPr>
          <a:xfrm rot="1397077">
            <a:off x="7241706" y="5714814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4AE101-08F3-DE0C-3FE8-1EFC2AB66294}"/>
              </a:ext>
            </a:extLst>
          </p:cNvPr>
          <p:cNvSpPr/>
          <p:nvPr/>
        </p:nvSpPr>
        <p:spPr>
          <a:xfrm rot="2214744">
            <a:off x="7662122" y="4876541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9C512E-3BAF-926B-A423-190861400A74}"/>
              </a:ext>
            </a:extLst>
          </p:cNvPr>
          <p:cNvSpPr/>
          <p:nvPr/>
        </p:nvSpPr>
        <p:spPr>
          <a:xfrm rot="3420237">
            <a:off x="8342258" y="4340067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693E9-1C39-89F2-89C3-2732CD8EF98A}"/>
              </a:ext>
            </a:extLst>
          </p:cNvPr>
          <p:cNvSpPr/>
          <p:nvPr/>
        </p:nvSpPr>
        <p:spPr>
          <a:xfrm rot="4454647">
            <a:off x="9926970" y="3796026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E5BE2D-6C41-F276-29C3-1419B33BB848}"/>
              </a:ext>
            </a:extLst>
          </p:cNvPr>
          <p:cNvSpPr/>
          <p:nvPr/>
        </p:nvSpPr>
        <p:spPr>
          <a:xfrm rot="2249822">
            <a:off x="10712109" y="3371731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7289B9-E458-2399-67F9-9111497CC929}"/>
              </a:ext>
            </a:extLst>
          </p:cNvPr>
          <p:cNvSpPr/>
          <p:nvPr/>
        </p:nvSpPr>
        <p:spPr>
          <a:xfrm rot="20627445">
            <a:off x="10948709" y="2507179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BC9FB0-98DD-236E-26CB-438B018B737A}"/>
              </a:ext>
            </a:extLst>
          </p:cNvPr>
          <p:cNvSpPr/>
          <p:nvPr/>
        </p:nvSpPr>
        <p:spPr>
          <a:xfrm rot="17946143">
            <a:off x="10396464" y="1948111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F2B622-9F65-87AA-501A-7C0191EFFB21}"/>
              </a:ext>
            </a:extLst>
          </p:cNvPr>
          <p:cNvSpPr/>
          <p:nvPr/>
        </p:nvSpPr>
        <p:spPr>
          <a:xfrm rot="18981996">
            <a:off x="9771307" y="1483413"/>
            <a:ext cx="218984" cy="491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496A74-F330-990A-1CC2-2CD56A2054C0}"/>
              </a:ext>
            </a:extLst>
          </p:cNvPr>
          <p:cNvGrpSpPr/>
          <p:nvPr/>
        </p:nvGrpSpPr>
        <p:grpSpPr>
          <a:xfrm>
            <a:off x="8825379" y="615635"/>
            <a:ext cx="872222" cy="872222"/>
            <a:chOff x="8825379" y="615635"/>
            <a:chExt cx="872222" cy="8722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1C1715-5780-C1A6-5DB7-8907DF784E85}"/>
                </a:ext>
              </a:extLst>
            </p:cNvPr>
            <p:cNvSpPr/>
            <p:nvPr/>
          </p:nvSpPr>
          <p:spPr>
            <a:xfrm rot="17705562">
              <a:off x="9151998" y="589111"/>
              <a:ext cx="218984" cy="872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46F4F7-D29A-C98A-B7B9-8E7FCDCFBFEB}"/>
                </a:ext>
              </a:extLst>
            </p:cNvPr>
            <p:cNvSpPr/>
            <p:nvPr/>
          </p:nvSpPr>
          <p:spPr>
            <a:xfrm rot="1497512">
              <a:off x="9151998" y="615635"/>
              <a:ext cx="218984" cy="872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35807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stack of files&#10;&#10;Description automatically generated with low confidence">
            <a:extLst>
              <a:ext uri="{FF2B5EF4-FFF2-40B4-BE49-F238E27FC236}">
                <a16:creationId xmlns:a16="http://schemas.microsoft.com/office/drawing/2014/main" id="{66BFBE56-8E94-7E68-E7E9-A39E8D98F43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t="24909" r="-1" b="-1"/>
          <a:stretch/>
        </p:blipFill>
        <p:spPr>
          <a:xfrm>
            <a:off x="20" y="10"/>
            <a:ext cx="6097567" cy="6859578"/>
          </a:xfr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8C7FC2-8C52-458C-4254-9344CCBA82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7588" y="3429000"/>
            <a:ext cx="6097587" cy="3429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669A-C252-5A75-6DBB-93826904FA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46063" y="6536630"/>
            <a:ext cx="523510" cy="217175"/>
          </a:xfrm>
        </p:spPr>
        <p:txBody>
          <a:bodyPr anchor="ctr">
            <a:normAutofit/>
          </a:bodyPr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90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B9C72-0C3E-9817-CD6D-3D7CB15CFB38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NZ" dirty="0"/>
          </a:p>
        </p:txBody>
      </p:sp>
      <p:pic>
        <p:nvPicPr>
          <p:cNvPr id="9" name="Content Placeholder 8" descr="Key with solid fill">
            <a:extLst>
              <a:ext uri="{FF2B5EF4-FFF2-40B4-BE49-F238E27FC236}">
                <a16:creationId xmlns:a16="http://schemas.microsoft.com/office/drawing/2014/main" id="{978B749A-F12D-D48F-08E6-D1A7175F9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32666">
            <a:off x="908778" y="290043"/>
            <a:ext cx="5420006" cy="542000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57F9-EC90-6C01-9B44-56BC6DA16AC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B4ED93-74A3-D2ED-04D7-4693E072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4" y="214819"/>
            <a:ext cx="5635500" cy="526298"/>
          </a:xfrm>
        </p:spPr>
        <p:txBody>
          <a:bodyPr/>
          <a:lstStyle/>
          <a:p>
            <a:r>
              <a:rPr lang="en-US" dirty="0"/>
              <a:t>The Moment is Now</a:t>
            </a:r>
            <a:endParaRPr lang="en-NZ" dirty="0"/>
          </a:p>
        </p:txBody>
      </p:sp>
      <p:pic>
        <p:nvPicPr>
          <p:cNvPr id="15" name="Graphic 14" descr="Lock with solid fill">
            <a:extLst>
              <a:ext uri="{FF2B5EF4-FFF2-40B4-BE49-F238E27FC236}">
                <a16:creationId xmlns:a16="http://schemas.microsoft.com/office/drawing/2014/main" id="{40EE590D-E5C2-2E07-57C5-61B3E5F01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68441">
            <a:off x="5254720" y="-503260"/>
            <a:ext cx="4900120" cy="49001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B367BD-4FB7-F4B4-1845-092374D3D0A8}"/>
              </a:ext>
            </a:extLst>
          </p:cNvPr>
          <p:cNvSpPr txBox="1"/>
          <p:nvPr/>
        </p:nvSpPr>
        <p:spPr>
          <a:xfrm rot="20832666">
            <a:off x="2674807" y="227019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Circularity in Water</a:t>
            </a:r>
            <a:endParaRPr lang="en-NZ" sz="3200" dirty="0">
              <a:solidFill>
                <a:schemeClr val="bg1"/>
              </a:solidFill>
            </a:endParaRPr>
          </a:p>
        </p:txBody>
      </p:sp>
      <p:pic>
        <p:nvPicPr>
          <p:cNvPr id="27" name="Graphic 26" descr="Lock with solid fill">
            <a:extLst>
              <a:ext uri="{FF2B5EF4-FFF2-40B4-BE49-F238E27FC236}">
                <a16:creationId xmlns:a16="http://schemas.microsoft.com/office/drawing/2014/main" id="{25441F69-91E7-8D8F-B33A-F759FD63B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16418">
            <a:off x="7970405" y="2165160"/>
            <a:ext cx="4590113" cy="45901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588706-B69B-641B-67A7-7DBD374F7D29}"/>
              </a:ext>
            </a:extLst>
          </p:cNvPr>
          <p:cNvSpPr txBox="1"/>
          <p:nvPr/>
        </p:nvSpPr>
        <p:spPr>
          <a:xfrm rot="1347161">
            <a:off x="8999616" y="4385191"/>
            <a:ext cx="2619294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000" spc="-100" dirty="0"/>
              <a:t>Transformation</a:t>
            </a:r>
            <a:endParaRPr lang="en-NZ" sz="3000" spc="-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A6AB6-E733-9958-85E0-677518469EB4}"/>
              </a:ext>
            </a:extLst>
          </p:cNvPr>
          <p:cNvSpPr txBox="1"/>
          <p:nvPr/>
        </p:nvSpPr>
        <p:spPr>
          <a:xfrm rot="21166787">
            <a:off x="6326206" y="1817526"/>
            <a:ext cx="3025511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3000" spc="-100" dirty="0"/>
              <a:t>Te Mana o te Wai</a:t>
            </a:r>
            <a:endParaRPr lang="en-NZ" sz="3000" spc="-100" dirty="0"/>
          </a:p>
        </p:txBody>
      </p:sp>
      <p:pic>
        <p:nvPicPr>
          <p:cNvPr id="34" name="Graphic 33" descr="Hand with solid fill">
            <a:extLst>
              <a:ext uri="{FF2B5EF4-FFF2-40B4-BE49-F238E27FC236}">
                <a16:creationId xmlns:a16="http://schemas.microsoft.com/office/drawing/2014/main" id="{44B1B961-E9EB-4A5D-B605-757AABFECE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39506">
            <a:off x="-637951" y="3653239"/>
            <a:ext cx="3247357" cy="32473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76D03C-5C7D-E485-EED3-64066ECA208A}"/>
              </a:ext>
            </a:extLst>
          </p:cNvPr>
          <p:cNvSpPr txBox="1"/>
          <p:nvPr/>
        </p:nvSpPr>
        <p:spPr>
          <a:xfrm rot="1509219">
            <a:off x="180696" y="5258523"/>
            <a:ext cx="161006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00" dirty="0">
                <a:solidFill>
                  <a:schemeClr val="bg1"/>
                </a:solidFill>
              </a:rPr>
              <a:t>Water </a:t>
            </a:r>
          </a:p>
          <a:p>
            <a:r>
              <a:rPr lang="en-US" sz="3200" spc="-100" dirty="0">
                <a:solidFill>
                  <a:schemeClr val="bg1"/>
                </a:solidFill>
              </a:rPr>
              <a:t>Reform</a:t>
            </a:r>
            <a:endParaRPr lang="en-NZ" sz="3200" spc="-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AD0590-E672-DF03-EAB1-3CE02C9A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Principles of Circular Economy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7A441-62F7-8C96-1447-5DB996215C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1628731-F7FE-32CD-816E-B2E65C346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22993"/>
              </p:ext>
            </p:extLst>
          </p:nvPr>
        </p:nvGraphicFramePr>
        <p:xfrm>
          <a:off x="4729435" y="1195381"/>
          <a:ext cx="8130117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46AFEE-0F1E-ECB5-C9E1-0E6E21016717}"/>
              </a:ext>
            </a:extLst>
          </p:cNvPr>
          <p:cNvSpPr txBox="1"/>
          <p:nvPr/>
        </p:nvSpPr>
        <p:spPr>
          <a:xfrm>
            <a:off x="246063" y="1798578"/>
            <a:ext cx="4483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Circular economy is a framework that is restorative or regenerative by value and design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898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7D397-D6BA-181E-4B87-A3CE7267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 Has Got To 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BD47-34FC-3C1F-E718-6125C0F6D5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1026" name="Picture 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3F8DDDE3-D94B-8231-DECD-D0C4953B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0" y="1791123"/>
            <a:ext cx="11791598" cy="24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8C39C-20D6-1D70-ADC0-1A091B453B0C}"/>
              </a:ext>
            </a:extLst>
          </p:cNvPr>
          <p:cNvSpPr txBox="1"/>
          <p:nvPr/>
        </p:nvSpPr>
        <p:spPr>
          <a:xfrm>
            <a:off x="8856780" y="4274184"/>
            <a:ext cx="3184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(Delgado et al., 2021)</a:t>
            </a:r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32717-C528-A506-646D-C7D29921479A}"/>
              </a:ext>
            </a:extLst>
          </p:cNvPr>
          <p:cNvSpPr txBox="1"/>
          <p:nvPr/>
        </p:nvSpPr>
        <p:spPr>
          <a:xfrm>
            <a:off x="4187788" y="514755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Very linear thinking!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8464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F31B5653-62F7-60E4-AB41-35B72D2A55B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92931" y="1063452"/>
            <a:ext cx="9428229" cy="51121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082448-262F-F5B5-C52E-E1C171A8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1052596"/>
          </a:xfrm>
        </p:spPr>
        <p:txBody>
          <a:bodyPr/>
          <a:lstStyle/>
          <a:p>
            <a:r>
              <a:rPr lang="en-US" dirty="0"/>
              <a:t>Circular Economy – Regeneration, Circulation Restoration 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A9E0-05F6-FB71-4434-40AE5245F5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766AC-EE50-47CB-DBF2-8166E05FE0BC}"/>
              </a:ext>
            </a:extLst>
          </p:cNvPr>
          <p:cNvSpPr txBox="1"/>
          <p:nvPr/>
        </p:nvSpPr>
        <p:spPr>
          <a:xfrm>
            <a:off x="9842002" y="1701602"/>
            <a:ext cx="21602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loops for CE exist</a:t>
            </a:r>
          </a:p>
          <a:p>
            <a:endParaRPr lang="en-US" dirty="0"/>
          </a:p>
          <a:p>
            <a:r>
              <a:rPr lang="en-US" dirty="0"/>
              <a:t>We can pick and chose what works for us</a:t>
            </a:r>
          </a:p>
          <a:p>
            <a:endParaRPr lang="en-US" dirty="0"/>
          </a:p>
          <a:p>
            <a:r>
              <a:rPr lang="en-US" dirty="0"/>
              <a:t>&amp; there could be more opportunities…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52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65E40D-8C6B-50A0-C4A5-0512C0C2358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t="9868"/>
          <a:stretch/>
        </p:blipFill>
        <p:spPr>
          <a:xfrm>
            <a:off x="1129035" y="2853730"/>
            <a:ext cx="10113996" cy="165618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5BD47-34FC-3C1F-E718-6125C0F6D5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C77D2-BCA1-26A6-2237-BFC66C65A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3" y="120024"/>
            <a:ext cx="9241526" cy="8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1A509FBD-CBD9-5BA3-D29F-AAB264C46F0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/>
          <a:srcRect t="6446" b="6446"/>
          <a:stretch>
            <a:fillRect/>
          </a:stretch>
        </p:blipFill>
        <p:spPr>
          <a:xfrm>
            <a:off x="0" y="3335138"/>
            <a:ext cx="6095612" cy="352444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54BB37-D4F8-BDD0-75FD-5AD094C7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Ringsend WWTP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890F-9D86-C96F-6B43-B60D0128E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6" y="2565698"/>
            <a:ext cx="5291107" cy="384721"/>
          </a:xfrm>
        </p:spPr>
        <p:txBody>
          <a:bodyPr/>
          <a:lstStyle/>
          <a:p>
            <a:r>
              <a:rPr lang="en-NZ" dirty="0"/>
              <a:t>£500 mil worth of upgrades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FA08FFE-975F-879F-3A99-6B9668C4594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4"/>
          <a:srcRect t="30758" b="19678"/>
          <a:stretch/>
        </p:blipFill>
        <p:spPr>
          <a:xfrm>
            <a:off x="6095612" y="0"/>
            <a:ext cx="6095612" cy="37178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0950E3-E4E5-8ABD-269F-69B3F82C4C6A}"/>
              </a:ext>
            </a:extLst>
          </p:cNvPr>
          <p:cNvSpPr/>
          <p:nvPr/>
        </p:nvSpPr>
        <p:spPr>
          <a:xfrm>
            <a:off x="0" y="0"/>
            <a:ext cx="1512168" cy="1440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6921AF27-934C-7884-17E6-ACE9E0106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11779" y="882924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D4785E-55FD-5A71-D8E8-BD2AAF84EE99}"/>
              </a:ext>
            </a:extLst>
          </p:cNvPr>
          <p:cNvCxnSpPr>
            <a:cxnSpLocks/>
          </p:cNvCxnSpPr>
          <p:nvPr/>
        </p:nvCxnSpPr>
        <p:spPr>
          <a:xfrm flipV="1">
            <a:off x="9589481" y="1675012"/>
            <a:ext cx="1332642" cy="100811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43F15B-1A6E-C2AC-A14F-E5BC03A90DDC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10993143" y="1675012"/>
            <a:ext cx="145004" cy="86409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8743B0-6A1F-5121-2018-761BD205A12C}"/>
              </a:ext>
            </a:extLst>
          </p:cNvPr>
          <p:cNvSpPr txBox="1"/>
          <p:nvPr/>
        </p:nvSpPr>
        <p:spPr>
          <a:xfrm>
            <a:off x="9048927" y="2539108"/>
            <a:ext cx="12961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Dublin</a:t>
            </a:r>
            <a:endParaRPr lang="en-N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E18F3-40D1-7A4F-3F90-F8E229D78BA1}"/>
              </a:ext>
            </a:extLst>
          </p:cNvPr>
          <p:cNvSpPr txBox="1"/>
          <p:nvPr/>
        </p:nvSpPr>
        <p:spPr>
          <a:xfrm>
            <a:off x="10490075" y="2539108"/>
            <a:ext cx="12961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Ringsend</a:t>
            </a:r>
            <a:endParaRPr lang="en-NZ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0FF4B56-2DCC-06AC-9A9D-C7AFC9CCABBD}"/>
              </a:ext>
            </a:extLst>
          </p:cNvPr>
          <p:cNvSpPr txBox="1">
            <a:spLocks/>
          </p:cNvSpPr>
          <p:nvPr/>
        </p:nvSpPr>
        <p:spPr>
          <a:xfrm>
            <a:off x="171839" y="6528219"/>
            <a:ext cx="523510" cy="21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en-AU" sz="1050" smtClean="0">
                <a:solidFill>
                  <a:schemeClr val="bg1"/>
                </a:solidFill>
              </a:rPr>
              <a:pPr/>
              <a:t>9</a:t>
            </a:fld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745540-02C6-3343-24E2-23A07ACBCE9E}"/>
              </a:ext>
            </a:extLst>
          </p:cNvPr>
          <p:cNvSpPr txBox="1">
            <a:spLocks/>
          </p:cNvSpPr>
          <p:nvPr/>
        </p:nvSpPr>
        <p:spPr>
          <a:xfrm>
            <a:off x="6481922" y="4165775"/>
            <a:ext cx="529110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To support capacity increase for 450k+ people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CCA316B-7EBC-4B8E-D4C6-C7D2EAED1373}"/>
              </a:ext>
            </a:extLst>
          </p:cNvPr>
          <p:cNvSpPr txBox="1">
            <a:spLocks/>
          </p:cNvSpPr>
          <p:nvPr/>
        </p:nvSpPr>
        <p:spPr>
          <a:xfrm>
            <a:off x="6481921" y="5222232"/>
            <a:ext cx="529110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Phosphorous recovery for fertiliser use for local industry</a:t>
            </a:r>
          </a:p>
        </p:txBody>
      </p:sp>
    </p:spTree>
    <p:extLst>
      <p:ext uri="{BB962C8B-B14F-4D97-AF65-F5344CB8AC3E}">
        <p14:creationId xmlns:p14="http://schemas.microsoft.com/office/powerpoint/2010/main" val="137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HD Enterprise PPT">
  <a:themeElements>
    <a:clrScheme name="GHD">
      <a:dk1>
        <a:sysClr val="windowText" lastClr="000000"/>
      </a:dk1>
      <a:lt1>
        <a:sysClr val="window" lastClr="FFFFFF"/>
      </a:lt1>
      <a:dk2>
        <a:srgbClr val="4D4D4D"/>
      </a:dk2>
      <a:lt2>
        <a:srgbClr val="D9D9D9"/>
      </a:lt2>
      <a:accent1>
        <a:srgbClr val="003763"/>
      </a:accent1>
      <a:accent2>
        <a:srgbClr val="3F6989"/>
      </a:accent2>
      <a:accent3>
        <a:srgbClr val="7F9BB0"/>
      </a:accent3>
      <a:accent4>
        <a:srgbClr val="BFCDD7"/>
      </a:accent4>
      <a:accent5>
        <a:srgbClr val="7FDEF0"/>
      </a:accent5>
      <a:accent6>
        <a:srgbClr val="00BDE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D Enterprise PPT template.potx" id="{DF4027EF-A5BC-4089-9FAE-D37DC65DFAA1}" vid="{68EF9916-7A8C-4DEC-8F0E-F942DFA11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41CF2924CCAE42BAE129B2FD52E4B3" ma:contentTypeVersion="13" ma:contentTypeDescription="Create a new document." ma:contentTypeScope="" ma:versionID="f9d9557a083ad1d8d4628738e9ba84c4">
  <xsd:schema xmlns:xsd="http://www.w3.org/2001/XMLSchema" xmlns:xs="http://www.w3.org/2001/XMLSchema" xmlns:p="http://schemas.microsoft.com/office/2006/metadata/properties" xmlns:ns3="20b33433-776f-4ae6-a090-8976df27a7a5" xmlns:ns4="b1319d71-b4be-4f6a-a2ed-d8e651a3db7e" targetNamespace="http://schemas.microsoft.com/office/2006/metadata/properties" ma:root="true" ma:fieldsID="89ddcdf45797020417c0d72a31c8c7bb" ns3:_="" ns4:_="">
    <xsd:import namespace="20b33433-776f-4ae6-a090-8976df27a7a5"/>
    <xsd:import namespace="b1319d71-b4be-4f6a-a2ed-d8e651a3db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b33433-776f-4ae6-a090-8976df27a7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19d71-b4be-4f6a-a2ed-d8e651a3d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34D621-0B7A-4176-9B59-29D246A9A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b33433-776f-4ae6-a090-8976df27a7a5"/>
    <ds:schemaRef ds:uri="b1319d71-b4be-4f6a-a2ed-d8e651a3db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390EF9-48EC-4CA8-97E2-0BB59C903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7AC5A-80B8-44D4-8672-BD934EB836A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1319d71-b4be-4f6a-a2ed-d8e651a3db7e"/>
    <ds:schemaRef ds:uri="20b33433-776f-4ae6-a090-8976df27a7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GHD Enterprise PPT template</Template>
  <TotalTime>1179</TotalTime>
  <Words>330</Words>
  <Application>Microsoft Office PowerPoint</Application>
  <PresentationFormat>Custom</PresentationFormat>
  <Paragraphs>116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GHD Enterprise PPT</vt:lpstr>
      <vt:lpstr>A PATHWAY TO CIRCULAR ECONOMY    TRANSFORMING OUR WATER INFRASTRUCTURE  </vt:lpstr>
      <vt:lpstr>Agenda</vt:lpstr>
      <vt:lpstr>PowerPoint Presentation</vt:lpstr>
      <vt:lpstr>The Moment is Now</vt:lpstr>
      <vt:lpstr>Three Principles of Circular Economy</vt:lpstr>
      <vt:lpstr>Status Quo Has Got To Go</vt:lpstr>
      <vt:lpstr>Circular Economy – Regeneration, Circulation Restoration </vt:lpstr>
      <vt:lpstr>PowerPoint Presentation</vt:lpstr>
      <vt:lpstr>Ringsend WWTP</vt:lpstr>
      <vt:lpstr>Four Ways Forward</vt:lpstr>
      <vt:lpstr>Strategy </vt:lpstr>
      <vt:lpstr>Strategy </vt:lpstr>
      <vt:lpstr>Information – What gets measured gets managed </vt:lpstr>
      <vt:lpstr>Information – What gets measured gets managed </vt:lpstr>
      <vt:lpstr>Funding – Easing the transition towards circularity</vt:lpstr>
      <vt:lpstr>Partnerships </vt:lpstr>
      <vt:lpstr>Opportunities</vt:lpstr>
      <vt:lpstr>Now is the Time for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PATHWAY TO CIRCULAR ECONOMY    TRANSFORMING OUR WATER INFRASTRUCTURE  </dc:title>
  <dc:creator>Emma Botha</dc:creator>
  <cp:lastModifiedBy>Emma Botha</cp:lastModifiedBy>
  <cp:revision>2</cp:revision>
  <dcterms:created xsi:type="dcterms:W3CDTF">2022-10-13T07:25:06Z</dcterms:created>
  <dcterms:modified xsi:type="dcterms:W3CDTF">2022-10-17T09:42:22Z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10477de8-91d3-4326-8c5d-55da8724ad70</vt:lpwstr>
  </property>
  <property fmtid="{D5CDD505-2E9C-101B-9397-08002B2CF9AE}" pid="3" name="ContentTypeId">
    <vt:lpwstr>0x010100B441CF2924CCAE42BAE129B2FD52E4B3</vt:lpwstr>
  </property>
</Properties>
</file>