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9" r:id="rId2"/>
    <p:sldId id="276" r:id="rId3"/>
    <p:sldId id="277" r:id="rId4"/>
    <p:sldId id="270" r:id="rId5"/>
    <p:sldId id="279" r:id="rId6"/>
    <p:sldId id="284" r:id="rId7"/>
    <p:sldId id="281" r:id="rId8"/>
    <p:sldId id="282" r:id="rId9"/>
    <p:sldId id="283" r:id="rId10"/>
    <p:sldId id="285" r:id="rId11"/>
    <p:sldId id="268" r:id="rId12"/>
    <p:sldId id="266" r:id="rId13"/>
    <p:sldId id="286" r:id="rId14"/>
    <p:sldId id="287" r:id="rId15"/>
  </p:sldIdLst>
  <p:sldSz cx="12192000" cy="685800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Barciela" initials="PB" lastIdx="1" clrIdx="0">
    <p:extLst>
      <p:ext uri="{19B8F6BF-5375-455C-9EA6-DF929625EA0E}">
        <p15:presenceInfo xmlns:p15="http://schemas.microsoft.com/office/powerpoint/2012/main" userId="S-1-5-21-569516789-1657223040-16515117-1150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96" y="1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9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10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1914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40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154"/>
          <a:stretch/>
        </p:blipFill>
        <p:spPr>
          <a:xfrm>
            <a:off x="156246" y="116456"/>
            <a:ext cx="11880287" cy="662622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376659" y="2420340"/>
            <a:ext cx="5882271" cy="19687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4800"/>
              </a:lnSpc>
              <a:defRPr sz="48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2 or 3 line </a:t>
            </a:r>
            <a:br>
              <a:rPr lang="en-US" dirty="0"/>
            </a:br>
            <a:r>
              <a:rPr lang="en-US" dirty="0"/>
              <a:t>Large </a:t>
            </a:r>
            <a:br>
              <a:rPr lang="en-US" dirty="0"/>
            </a:br>
            <a:r>
              <a:rPr lang="en-US" dirty="0"/>
              <a:t>Heading</a:t>
            </a:r>
            <a:endParaRPr lang="en-NZ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391479" y="4389120"/>
            <a:ext cx="5867451" cy="822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Less is more (sub line)</a:t>
            </a:r>
            <a:endParaRPr lang="en-NZ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4" hasCustomPrompt="1"/>
          </p:nvPr>
        </p:nvSpPr>
        <p:spPr>
          <a:xfrm>
            <a:off x="8008555" y="116456"/>
            <a:ext cx="4061525" cy="6626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720000" anchor="ctr" anchorCtr="0"/>
          <a:lstStyle>
            <a:lvl1pPr marL="0" indent="0" algn="ctr">
              <a:buFontTx/>
              <a:buNone/>
              <a:defRPr sz="1200" baseline="0">
                <a:solidFill>
                  <a:schemeClr val="tx1">
                    <a:lumMod val="60000"/>
                    <a:lumOff val="4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NZ" dirty="0"/>
              <a:t>Click icon to insert image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376660" y="5781985"/>
            <a:ext cx="5726771" cy="4992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Presentation by:</a:t>
            </a:r>
          </a:p>
          <a:p>
            <a:pPr lvl="0"/>
            <a:r>
              <a:rPr lang="en-US" dirty="0"/>
              <a:t>Position description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41" y="1389243"/>
            <a:ext cx="2684687" cy="103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59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604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9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5068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238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381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6043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6902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4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EA4EC9E-BAE9-4960-900A-41173796D2A5}" type="datetimeFigureOut">
              <a:rPr lang="en-NZ" smtClean="0"/>
              <a:t>2/05/2019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DC81318-8CFB-41D8-A89F-794C4DDF0088}" type="slidenum">
              <a:rPr lang="en-NZ" smtClean="0"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273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jp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40.png"/><Relationship Id="rId5" Type="http://schemas.openxmlformats.org/officeDocument/2006/relationships/image" Target="../media/image35.jpe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trick.Barciela@hynds.co.nz" TargetMode="External"/><Relationship Id="rId2" Type="http://schemas.openxmlformats.org/officeDocument/2006/relationships/hyperlink" Target="mailto:Joe.brennan@hynds.co.n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741" y="2409530"/>
            <a:ext cx="5882271" cy="2676247"/>
          </a:xfrm>
        </p:spPr>
        <p:txBody>
          <a:bodyPr/>
          <a:lstStyle/>
          <a:p>
            <a:r>
              <a:rPr lang="en-NZ" sz="3600" cap="none" dirty="0"/>
              <a:t>Innovation through collaboration </a:t>
            </a:r>
            <a:br>
              <a:rPr lang="en-NZ" sz="3600" cap="none" dirty="0"/>
            </a:br>
            <a:r>
              <a:rPr lang="en-NZ" sz="2000" cap="none" dirty="0"/>
              <a:t>-Community friendly wingwalls-</a:t>
            </a:r>
            <a:endParaRPr lang="en-NZ" sz="3600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94156" y="4563152"/>
            <a:ext cx="5867451" cy="82296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ts val="4800"/>
              </a:lnSpc>
              <a:spcBef>
                <a:spcPct val="0"/>
              </a:spcBef>
            </a:pPr>
            <a:r>
              <a:rPr lang="en-NZ" sz="2400" b="1" spc="100" dirty="0">
                <a:ea typeface="+mj-ea"/>
              </a:rPr>
              <a:t>May 2019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" t="735" r="52006" b="2021"/>
          <a:stretch/>
        </p:blipFill>
        <p:spPr>
          <a:xfrm>
            <a:off x="7043597" y="1010003"/>
            <a:ext cx="3483342" cy="4789454"/>
          </a:xfrm>
        </p:spPr>
      </p:pic>
    </p:spTree>
    <p:extLst>
      <p:ext uri="{BB962C8B-B14F-4D97-AF65-F5344CB8AC3E}">
        <p14:creationId xmlns:p14="http://schemas.microsoft.com/office/powerpoint/2010/main" val="123976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0C138E1-7D5B-4342-BE81-5243F8D5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37744"/>
            <a:ext cx="8018272" cy="14996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200" cap="none" dirty="0">
                <a:solidFill>
                  <a:schemeClr val="tx1"/>
                </a:solidFill>
                <a:latin typeface="+mn-lt"/>
              </a:rPr>
              <a:t>Initial discussions + LEGO serious play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9F67152-2641-4918-B02C-436A9DA2A4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522" y="1878538"/>
            <a:ext cx="4876011" cy="42409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D77194-640B-4519-A70D-A0A0C157FD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78538"/>
            <a:ext cx="5663740" cy="4247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967C97-BD4A-4C93-AD2F-4706383A1BBC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</p:spTree>
    <p:extLst>
      <p:ext uri="{BB962C8B-B14F-4D97-AF65-F5344CB8AC3E}">
        <p14:creationId xmlns:p14="http://schemas.microsoft.com/office/powerpoint/2010/main" val="100828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92E96B66-EA1A-49CA-80D7-B1B8CED6C447}"/>
              </a:ext>
            </a:extLst>
          </p:cNvPr>
          <p:cNvSpPr txBox="1">
            <a:spLocks/>
          </p:cNvSpPr>
          <p:nvPr/>
        </p:nvSpPr>
        <p:spPr>
          <a:xfrm>
            <a:off x="860387" y="501486"/>
            <a:ext cx="10515600" cy="99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dirty="0">
                <a:latin typeface="+mn-lt"/>
              </a:rPr>
              <a:t>Some more iterations &gt; Value proposition design + 3D printing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83CB6D-E7A6-46C9-AF0C-15E7579984A6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9711E87-302F-44ED-AB0D-1539D1C376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"/>
          <a:stretch/>
        </p:blipFill>
        <p:spPr>
          <a:xfrm>
            <a:off x="6353299" y="1940389"/>
            <a:ext cx="5130142" cy="405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99399C-E529-48EE-94FB-EEEBA159D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r="19913"/>
          <a:stretch/>
        </p:blipFill>
        <p:spPr>
          <a:xfrm>
            <a:off x="995514" y="1940389"/>
            <a:ext cx="4521995" cy="4058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8808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FA298C3A-DCCD-429E-B2F6-E62AD2518DEA}"/>
              </a:ext>
            </a:extLst>
          </p:cNvPr>
          <p:cNvSpPr txBox="1">
            <a:spLocks/>
          </p:cNvSpPr>
          <p:nvPr/>
        </p:nvSpPr>
        <p:spPr>
          <a:xfrm>
            <a:off x="943960" y="562073"/>
            <a:ext cx="10515600" cy="99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dirty="0">
                <a:latin typeface="+mn-lt"/>
              </a:rPr>
              <a:t>Learnings, where to from here?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8F319FD-0689-418D-BB4D-34ACE6A06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29" y="4858582"/>
            <a:ext cx="8566804" cy="1870443"/>
          </a:xfrm>
        </p:spPr>
        <p:txBody>
          <a:bodyPr anchor="ctr">
            <a:normAutofit/>
          </a:bodyPr>
          <a:lstStyle/>
          <a:p>
            <a:pPr>
              <a:buFontTx/>
              <a:buChar char="-"/>
            </a:pPr>
            <a:r>
              <a:rPr lang="en-US" sz="2400" dirty="0"/>
              <a:t> Increase participation of relevant stakeholders</a:t>
            </a:r>
          </a:p>
          <a:p>
            <a:pPr>
              <a:buFontTx/>
              <a:buChar char="-"/>
            </a:pPr>
            <a:r>
              <a:rPr lang="en-US" sz="2400" dirty="0"/>
              <a:t> Select pilot sites for the selected alternative</a:t>
            </a:r>
          </a:p>
          <a:p>
            <a:pPr>
              <a:buFontTx/>
              <a:buChar char="-"/>
            </a:pPr>
            <a:r>
              <a:rPr lang="en-US" sz="2400" dirty="0"/>
              <a:t> Make a quick prototype to test assumptions on real setting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5F118B6-3868-40F1-A6D2-0C9C8EA941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21" y="1505194"/>
            <a:ext cx="2450202" cy="32248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5946BD43-5E03-4743-A372-4576CAC95917}"/>
              </a:ext>
            </a:extLst>
          </p:cNvPr>
          <p:cNvSpPr/>
          <p:nvPr/>
        </p:nvSpPr>
        <p:spPr>
          <a:xfrm>
            <a:off x="5601992" y="2810037"/>
            <a:ext cx="1199535" cy="747251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93FB004-AA8A-49A0-9586-F5549F260C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79" y="2035620"/>
            <a:ext cx="3294117" cy="25101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27148BC-9A9F-4AD1-A96D-7BC25B5959DC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</p:spTree>
    <p:extLst>
      <p:ext uri="{BB962C8B-B14F-4D97-AF65-F5344CB8AC3E}">
        <p14:creationId xmlns:p14="http://schemas.microsoft.com/office/powerpoint/2010/main" val="98385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15ACC58-2A00-48C8-85E2-E941A31BD64E}"/>
              </a:ext>
            </a:extLst>
          </p:cNvPr>
          <p:cNvSpPr txBox="1">
            <a:spLocks/>
          </p:cNvSpPr>
          <p:nvPr/>
        </p:nvSpPr>
        <p:spPr>
          <a:xfrm>
            <a:off x="943960" y="562073"/>
            <a:ext cx="10515600" cy="99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dirty="0">
                <a:latin typeface="+mn-lt"/>
              </a:rPr>
              <a:t>Would you like to join us?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E4B1CB-C2CD-46C7-A6D1-952214AEA4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420" y="2126578"/>
            <a:ext cx="2226041" cy="9075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A62B06E-E508-4FDD-B75A-F2541B62A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66" y="2376343"/>
            <a:ext cx="1677333" cy="40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1119039-F094-4EC0-B4A2-8AF4E3C346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52" y="2351430"/>
            <a:ext cx="1854781" cy="4152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4AE7F0-7779-4F37-935B-79734EC55E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81" y="3429000"/>
            <a:ext cx="926873" cy="926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E73157-C18F-4F31-A9D6-EED327F6BD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21" y="3495048"/>
            <a:ext cx="3678212" cy="6969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1062EB2-ED18-4DF2-9D7D-ABD6365F90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9689" y="4933986"/>
            <a:ext cx="1791892" cy="708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E9C4F61-46A9-4599-BCB7-D07AFCAEAD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1" y="2099942"/>
            <a:ext cx="1999497" cy="9083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4D9A665-23D4-45D2-AB01-1348326509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t="33773" r="12371" b="37731"/>
          <a:stretch/>
        </p:blipFill>
        <p:spPr>
          <a:xfrm>
            <a:off x="2750831" y="2358945"/>
            <a:ext cx="1870362" cy="3903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648A64E-A286-4FB7-9295-B5A72E78505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87"/>
          <a:stretch/>
        </p:blipFill>
        <p:spPr>
          <a:xfrm>
            <a:off x="998796" y="3612565"/>
            <a:ext cx="2647619" cy="542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39D984E-F50D-425F-8E00-1D2ABE6D80C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239" y="3540688"/>
            <a:ext cx="1957989" cy="6513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B833B134-8D96-4E61-86BC-469B4E64798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94345" y="5021497"/>
            <a:ext cx="1762125" cy="533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C16A25CD-A2C8-4F7F-84CF-9A6904F0D06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0" b="21222"/>
          <a:stretch/>
        </p:blipFill>
        <p:spPr>
          <a:xfrm>
            <a:off x="7291420" y="4764337"/>
            <a:ext cx="2983864" cy="104772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8A10EFD-FEEE-4D4F-9C4C-DA42C9710096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</p:spTree>
    <p:extLst>
      <p:ext uri="{BB962C8B-B14F-4D97-AF65-F5344CB8AC3E}">
        <p14:creationId xmlns:p14="http://schemas.microsoft.com/office/powerpoint/2010/main" val="376072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C15ACC58-2A00-48C8-85E2-E941A31BD64E}"/>
              </a:ext>
            </a:extLst>
          </p:cNvPr>
          <p:cNvSpPr txBox="1">
            <a:spLocks/>
          </p:cNvSpPr>
          <p:nvPr/>
        </p:nvSpPr>
        <p:spPr>
          <a:xfrm>
            <a:off x="943960" y="562073"/>
            <a:ext cx="10515600" cy="999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200" dirty="0">
                <a:latin typeface="+mn-lt"/>
              </a:rPr>
              <a:t>Q&amp;As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27F84AC8-9045-4AE1-AE36-7F0A69FF4F4D}"/>
              </a:ext>
            </a:extLst>
          </p:cNvPr>
          <p:cNvSpPr txBox="1">
            <a:spLocks/>
          </p:cNvSpPr>
          <p:nvPr/>
        </p:nvSpPr>
        <p:spPr>
          <a:xfrm>
            <a:off x="3135053" y="1712000"/>
            <a:ext cx="5921893" cy="392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NZ" sz="3600" dirty="0">
                <a:latin typeface="+mn-lt"/>
                <a:hlinkClick r:id="rId2"/>
              </a:rPr>
              <a:t>Joe.brenan@hynds.co.nz</a:t>
            </a:r>
            <a:endParaRPr lang="en-NZ" sz="3600" dirty="0">
              <a:latin typeface="+mn-lt"/>
            </a:endParaRPr>
          </a:p>
          <a:p>
            <a:pPr algn="ctr"/>
            <a:endParaRPr lang="en-NZ" sz="3600" dirty="0">
              <a:latin typeface="+mn-lt"/>
            </a:endParaRPr>
          </a:p>
          <a:p>
            <a:pPr algn="ctr"/>
            <a:r>
              <a:rPr lang="en-NZ" sz="3600" dirty="0">
                <a:latin typeface="+mn-lt"/>
                <a:hlinkClick r:id="rId3"/>
              </a:rPr>
              <a:t>Patrick.Barciela@hynds.co.nz</a:t>
            </a:r>
            <a:endParaRPr lang="en-NZ" sz="3600" dirty="0">
              <a:latin typeface="+mn-lt"/>
            </a:endParaRPr>
          </a:p>
          <a:p>
            <a:pPr algn="ctr"/>
            <a:endParaRPr lang="en-NZ" sz="36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DAB8D4-A42F-45AC-9069-6142E3F39C9B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</p:spTree>
    <p:extLst>
      <p:ext uri="{BB962C8B-B14F-4D97-AF65-F5344CB8AC3E}">
        <p14:creationId xmlns:p14="http://schemas.microsoft.com/office/powerpoint/2010/main" val="29639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0C138E1-7D5B-4342-BE81-5243F8D5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37744"/>
            <a:ext cx="8018272" cy="14996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200" cap="none" dirty="0">
                <a:solidFill>
                  <a:schemeClr val="tx1"/>
                </a:solidFill>
                <a:latin typeface="+mn-lt"/>
              </a:rPr>
              <a:t>How we define innovation?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8ADBD44-7AB4-4784-AE54-6A6C3452BA8F}"/>
              </a:ext>
            </a:extLst>
          </p:cNvPr>
          <p:cNvSpPr txBox="1"/>
          <p:nvPr/>
        </p:nvSpPr>
        <p:spPr>
          <a:xfrm>
            <a:off x="289866" y="2167841"/>
            <a:ext cx="6956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The ability to create value by scalable business models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1299E6F-CCA2-4BA1-99B3-1CDA11F8A3A1}"/>
              </a:ext>
            </a:extLst>
          </p:cNvPr>
          <p:cNvSpPr txBox="1"/>
          <p:nvPr/>
        </p:nvSpPr>
        <p:spPr>
          <a:xfrm>
            <a:off x="579849" y="3855723"/>
            <a:ext cx="65274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Desirability: do customers want it?</a:t>
            </a:r>
          </a:p>
          <a:p>
            <a:r>
              <a:rPr lang="en-NZ" sz="2400" dirty="0"/>
              <a:t>Feasibility: can we build it?</a:t>
            </a:r>
          </a:p>
          <a:p>
            <a:r>
              <a:rPr lang="en-NZ" sz="2400" dirty="0">
                <a:ea typeface="+mj-ea"/>
                <a:cs typeface="+mj-cs"/>
              </a:rPr>
              <a:t>Viability: can we make more money than we spend?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59167DB6-99AB-4A66-9F18-B3018B52125A}"/>
              </a:ext>
            </a:extLst>
          </p:cNvPr>
          <p:cNvSpPr/>
          <p:nvPr/>
        </p:nvSpPr>
        <p:spPr>
          <a:xfrm>
            <a:off x="3122754" y="2963577"/>
            <a:ext cx="609600" cy="745541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258E7CB-925E-46BA-8F3A-672521984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745" y="-14"/>
            <a:ext cx="4581255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5779C6-C20C-4B7C-B499-188BE1652EDD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</p:spTree>
    <p:extLst>
      <p:ext uri="{BB962C8B-B14F-4D97-AF65-F5344CB8AC3E}">
        <p14:creationId xmlns:p14="http://schemas.microsoft.com/office/powerpoint/2010/main" val="10156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0C138E1-7D5B-4342-BE81-5243F8D5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37744"/>
            <a:ext cx="8018272" cy="14996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200" cap="none" dirty="0">
                <a:solidFill>
                  <a:schemeClr val="tx1"/>
                </a:solidFill>
                <a:latin typeface="+mn-lt"/>
              </a:rPr>
              <a:t>How innovation happens?</a:t>
            </a:r>
          </a:p>
        </p:txBody>
      </p:sp>
      <p:pic>
        <p:nvPicPr>
          <p:cNvPr id="4" name="Picture 1" descr="Resultado de imagen de lean startup">
            <a:extLst>
              <a:ext uri="{FF2B5EF4-FFF2-40B4-BE49-F238E27FC236}">
                <a16:creationId xmlns:a16="http://schemas.microsoft.com/office/drawing/2014/main" xmlns="" id="{A92F1BF4-2A87-4F33-A761-E017F45BA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428" y="2578368"/>
            <a:ext cx="3430396" cy="228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595582-D225-4F63-A048-96A19360D201}"/>
              </a:ext>
            </a:extLst>
          </p:cNvPr>
          <p:cNvSpPr txBox="1"/>
          <p:nvPr/>
        </p:nvSpPr>
        <p:spPr>
          <a:xfrm>
            <a:off x="9377354" y="5190908"/>
            <a:ext cx="1750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Lean </a:t>
            </a:r>
            <a:r>
              <a:rPr lang="en-NZ" sz="2400" dirty="0" err="1"/>
              <a:t>Startup</a:t>
            </a:r>
            <a:endParaRPr lang="en-NZ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D4FBEEB-9FE2-4B8F-8883-9F62AF3EA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76" y="2578368"/>
            <a:ext cx="3738628" cy="2102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8A975E8-DD2A-4409-BF01-AD3BBA82A93A}"/>
              </a:ext>
            </a:extLst>
          </p:cNvPr>
          <p:cNvSpPr txBox="1"/>
          <p:nvPr/>
        </p:nvSpPr>
        <p:spPr>
          <a:xfrm>
            <a:off x="359554" y="5190908"/>
            <a:ext cx="3467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Eureka (I found it) moments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194AC6C-DEC2-4AC6-A727-74897C8EA4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263" y="2176654"/>
            <a:ext cx="2750993" cy="250469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1D32144-1949-4C99-8E13-77FCE18F06CA}"/>
              </a:ext>
            </a:extLst>
          </p:cNvPr>
          <p:cNvSpPr txBox="1"/>
          <p:nvPr/>
        </p:nvSpPr>
        <p:spPr>
          <a:xfrm>
            <a:off x="5514122" y="5190908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Serendipity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41FB326-25EC-4F7F-A22F-F7B4A54EE4C1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</p:spTree>
    <p:extLst>
      <p:ext uri="{BB962C8B-B14F-4D97-AF65-F5344CB8AC3E}">
        <p14:creationId xmlns:p14="http://schemas.microsoft.com/office/powerpoint/2010/main" val="369381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9E1E685-2A8A-4A5D-99E0-D21A0ACA56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65" b="12475"/>
          <a:stretch/>
        </p:blipFill>
        <p:spPr>
          <a:xfrm>
            <a:off x="3298190" y="1423754"/>
            <a:ext cx="5595619" cy="3217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ACBCCAB-DBCA-4317-BBFB-33009520E40C}"/>
              </a:ext>
            </a:extLst>
          </p:cNvPr>
          <p:cNvSpPr/>
          <p:nvPr/>
        </p:nvSpPr>
        <p:spPr>
          <a:xfrm>
            <a:off x="-417615" y="4943579"/>
            <a:ext cx="47080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Horizon #1</a:t>
            </a:r>
          </a:p>
          <a:p>
            <a:pPr algn="ctr"/>
            <a:r>
              <a:rPr lang="en-N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 “here and now”</a:t>
            </a:r>
          </a:p>
          <a:p>
            <a:pPr algn="ctr"/>
            <a:r>
              <a:rPr lang="en-N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we are most familiar with</a:t>
            </a:r>
          </a:p>
          <a:p>
            <a:pPr marL="285750" indent="-285750" algn="ctr">
              <a:buFontTx/>
              <a:buChar char="-"/>
            </a:pPr>
            <a:endParaRPr lang="en-N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NZ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NZ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E64B5F-E454-4BDC-BAA7-44163D04B7BF}"/>
              </a:ext>
            </a:extLst>
          </p:cNvPr>
          <p:cNvSpPr/>
          <p:nvPr/>
        </p:nvSpPr>
        <p:spPr>
          <a:xfrm>
            <a:off x="3946370" y="4943579"/>
            <a:ext cx="4540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Horizon #2</a:t>
            </a:r>
          </a:p>
          <a:p>
            <a:pPr algn="ctr"/>
            <a:r>
              <a:rPr lang="en-N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Emerging opportunities</a:t>
            </a:r>
          </a:p>
          <a:p>
            <a:pPr algn="ctr"/>
            <a:r>
              <a:rPr lang="en-N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 models / pilot tests</a:t>
            </a:r>
            <a:endParaRPr lang="en-NZ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1BFEE28-02D7-4C08-9DE2-1503FCA61D59}"/>
              </a:ext>
            </a:extLst>
          </p:cNvPr>
          <p:cNvSpPr/>
          <p:nvPr/>
        </p:nvSpPr>
        <p:spPr>
          <a:xfrm>
            <a:off x="8378403" y="4943578"/>
            <a:ext cx="3628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Horizon #3</a:t>
            </a:r>
          </a:p>
          <a:p>
            <a:pPr algn="ctr"/>
            <a:r>
              <a:rPr lang="en-N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Blue sky thinking</a:t>
            </a:r>
          </a:p>
          <a:p>
            <a:pPr algn="ctr"/>
            <a:r>
              <a:rPr lang="en-NZ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 disruptive models</a:t>
            </a:r>
            <a:endParaRPr lang="en-NZ" sz="240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6E1BDBDF-3075-404E-936E-68A037E2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37744"/>
            <a:ext cx="8951146" cy="14996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200" cap="none" dirty="0">
                <a:solidFill>
                  <a:schemeClr val="tx1"/>
                </a:solidFill>
                <a:latin typeface="+mn-lt"/>
              </a:rPr>
              <a:t>Innovation Culture + Systematic process approach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D297918-87FB-46D6-93AB-48813924230A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</p:spTree>
    <p:extLst>
      <p:ext uri="{BB962C8B-B14F-4D97-AF65-F5344CB8AC3E}">
        <p14:creationId xmlns:p14="http://schemas.microsoft.com/office/powerpoint/2010/main" val="164945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0C138E1-7D5B-4342-BE81-5243F8D5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78" y="548638"/>
            <a:ext cx="10966631" cy="14996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200" cap="none" dirty="0">
                <a:solidFill>
                  <a:schemeClr val="tx1"/>
                </a:solidFill>
                <a:latin typeface="+mn-lt"/>
              </a:rPr>
              <a:t>Hynds Values: Connecting with customers + the Focus Group</a:t>
            </a:r>
            <a:r>
              <a:rPr lang="en-NZ" sz="3200" dirty="0"/>
              <a:t/>
            </a:r>
            <a:br>
              <a:rPr lang="en-NZ" sz="3200" dirty="0"/>
            </a:br>
            <a:endParaRPr lang="en-NZ" sz="32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B480C8-A7B0-480B-9F5D-E37059B379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498"/>
          <a:stretch/>
        </p:blipFill>
        <p:spPr>
          <a:xfrm>
            <a:off x="391587" y="2048254"/>
            <a:ext cx="5566154" cy="3828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E86202-4F27-4F7C-BBF8-A61873EAFF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63" b="1135"/>
          <a:stretch/>
        </p:blipFill>
        <p:spPr>
          <a:xfrm>
            <a:off x="6243747" y="2048254"/>
            <a:ext cx="5566154" cy="3828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DC1C061-B583-47E8-B701-52C1224BC9E4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</p:spTree>
    <p:extLst>
      <p:ext uri="{BB962C8B-B14F-4D97-AF65-F5344CB8AC3E}">
        <p14:creationId xmlns:p14="http://schemas.microsoft.com/office/powerpoint/2010/main" val="84625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F6AB62-ED6F-452B-A771-6904BF3FB6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524" y="160194"/>
            <a:ext cx="3599876" cy="26999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3CB54B9-83DE-41F9-BA24-E74D6138F2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527" y="3638550"/>
            <a:ext cx="3599873" cy="2699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31A7948-4541-4354-B5BA-2B83184FE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428" y="6324600"/>
            <a:ext cx="4416371" cy="5864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NZ" sz="2400" cap="none" dirty="0">
                <a:solidFill>
                  <a:schemeClr val="tx1"/>
                </a:solidFill>
                <a:latin typeface="+mn-lt"/>
              </a:rPr>
              <a:t>Not “sales pitch” oriented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F9BC462-E38B-446A-9794-1F600A2A5F79}"/>
              </a:ext>
            </a:extLst>
          </p:cNvPr>
          <p:cNvSpPr/>
          <p:nvPr/>
        </p:nvSpPr>
        <p:spPr>
          <a:xfrm>
            <a:off x="1611600" y="5789069"/>
            <a:ext cx="3709453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NZ" sz="2400" spc="100" dirty="0">
                <a:ea typeface="+mj-ea"/>
                <a:cs typeface="+mj-cs"/>
              </a:rPr>
              <a:t>“Neutral” environment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8CEB773-DC5F-468F-AA3E-63917E8FFF19}"/>
              </a:ext>
            </a:extLst>
          </p:cNvPr>
          <p:cNvSpPr/>
          <p:nvPr/>
        </p:nvSpPr>
        <p:spPr>
          <a:xfrm>
            <a:off x="6553518" y="2893469"/>
            <a:ext cx="4904192" cy="535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en-NZ" sz="2400" spc="100" dirty="0">
                <a:ea typeface="+mj-ea"/>
                <a:cs typeface="+mj-cs"/>
              </a:rPr>
              <a:t>Facilitated by </a:t>
            </a:r>
            <a:r>
              <a:rPr lang="en-NZ" sz="2400" spc="100" dirty="0" err="1">
                <a:ea typeface="+mj-ea"/>
                <a:cs typeface="+mj-cs"/>
              </a:rPr>
              <a:t>UoA</a:t>
            </a:r>
            <a:r>
              <a:rPr lang="en-NZ" sz="2400" spc="100" dirty="0">
                <a:ea typeface="+mj-ea"/>
                <a:cs typeface="+mj-cs"/>
              </a:rPr>
              <a:t> Professors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501B72D-95DE-4C8B-9F8F-8B718AA3ED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4" y="320520"/>
            <a:ext cx="3678212" cy="6969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3AE7F0-4BD9-45DB-BF04-EE665FAF9480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301108-A6C6-402E-ACBD-EB3CCA021E5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254" y="2354264"/>
            <a:ext cx="4956143" cy="3306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0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0C138E1-7D5B-4342-BE81-5243F8D5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37744"/>
            <a:ext cx="8018272" cy="14996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200" cap="none" dirty="0">
                <a:solidFill>
                  <a:schemeClr val="tx1"/>
                </a:solidFill>
                <a:latin typeface="+mn-lt"/>
              </a:rPr>
              <a:t>Research question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3729926-34F6-4C94-BFFF-D2ADD725A585}"/>
              </a:ext>
            </a:extLst>
          </p:cNvPr>
          <p:cNvSpPr txBox="1"/>
          <p:nvPr/>
        </p:nvSpPr>
        <p:spPr>
          <a:xfrm>
            <a:off x="1476437" y="5641593"/>
            <a:ext cx="9940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dirty="0"/>
              <a:t>How to reduce the visual impact of concrete structures in the urban environment?</a:t>
            </a:r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xmlns="" id="{D94E93D2-A94F-4B32-923B-F1389E4EF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0" y="2402381"/>
            <a:ext cx="3866218" cy="2590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D2E3FC2-8BE4-4EFE-8FBA-BA16082BC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30" y="2402381"/>
            <a:ext cx="3399875" cy="2574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4D345C-3E89-44AB-8274-A4D454720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517" y="2402381"/>
            <a:ext cx="3421393" cy="2574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D6F8E9-8E74-4A46-9367-780516456EFC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</p:spTree>
    <p:extLst>
      <p:ext uri="{BB962C8B-B14F-4D97-AF65-F5344CB8AC3E}">
        <p14:creationId xmlns:p14="http://schemas.microsoft.com/office/powerpoint/2010/main" val="203405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0C138E1-7D5B-4342-BE81-5243F8D5A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237744"/>
            <a:ext cx="8018272" cy="149961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3200" cap="none" dirty="0">
                <a:solidFill>
                  <a:schemeClr val="tx1"/>
                </a:solidFill>
                <a:latin typeface="+mn-lt"/>
              </a:rPr>
              <a:t>Some non-traditional alternatives</a:t>
            </a:r>
          </a:p>
        </p:txBody>
      </p:sp>
      <p:pic>
        <p:nvPicPr>
          <p:cNvPr id="11" name="Content Placeholder 2">
            <a:extLst>
              <a:ext uri="{FF2B5EF4-FFF2-40B4-BE49-F238E27FC236}">
                <a16:creationId xmlns:a16="http://schemas.microsoft.com/office/drawing/2014/main" xmlns="" id="{3E557493-20C0-48A5-8230-362F1D8143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878" y="1499853"/>
            <a:ext cx="4623469" cy="2597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xmlns="" id="{0EF8AFCE-8C7A-4B6F-940E-0B15438265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878" y="1499853"/>
            <a:ext cx="3995591" cy="25971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21493F-79C6-4A0D-8D31-3099F88EBF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03" y="4659175"/>
            <a:ext cx="2724150" cy="167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5B0B7FD-15E2-4361-9AAA-62B71AF9E3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58" y="4475996"/>
            <a:ext cx="4917622" cy="21442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8B9AF3C-B405-4EE7-821D-A7F05207A5D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8" b="29427"/>
          <a:stretch/>
        </p:blipFill>
        <p:spPr>
          <a:xfrm>
            <a:off x="8814159" y="4659175"/>
            <a:ext cx="2850079" cy="17647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2DC191E-7968-4363-B956-173AC27BAD4C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</p:spTree>
    <p:extLst>
      <p:ext uri="{BB962C8B-B14F-4D97-AF65-F5344CB8AC3E}">
        <p14:creationId xmlns:p14="http://schemas.microsoft.com/office/powerpoint/2010/main" val="161855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A3C5EA1-F9AF-479D-8DDD-FE511AF04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43" y="814622"/>
            <a:ext cx="8665029" cy="34429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D74BA4D-5D0C-4785-9A16-1F6E3E7A5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943" y="4668585"/>
            <a:ext cx="2390775" cy="19145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3318249-FA9B-4DF8-8ACB-9A4C250AA001}"/>
              </a:ext>
            </a:extLst>
          </p:cNvPr>
          <p:cNvSpPr txBox="1"/>
          <p:nvPr/>
        </p:nvSpPr>
        <p:spPr>
          <a:xfrm>
            <a:off x="4502763" y="5164182"/>
            <a:ext cx="60612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err="1"/>
              <a:t>Vienite</a:t>
            </a:r>
            <a:r>
              <a:rPr lang="en-NZ" dirty="0"/>
              <a:t>® is a new polymeric based recycled material with performance characteristics equal to the polymer concrete that ACO has used in the manufacture of some of its products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45D1EA-C183-4FFC-9FBC-7DBF1C938CA9}"/>
              </a:ext>
            </a:extLst>
          </p:cNvPr>
          <p:cNvSpPr txBox="1"/>
          <p:nvPr/>
        </p:nvSpPr>
        <p:spPr>
          <a:xfrm>
            <a:off x="69377" y="6580987"/>
            <a:ext cx="68174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dirty="0"/>
              <a:t>© 2019 – Hynds Pipe Systems Ltd</a:t>
            </a:r>
          </a:p>
        </p:txBody>
      </p:sp>
    </p:spTree>
    <p:extLst>
      <p:ext uri="{BB962C8B-B14F-4D97-AF65-F5344CB8AC3E}">
        <p14:creationId xmlns:p14="http://schemas.microsoft.com/office/powerpoint/2010/main" val="16162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D83D971FAD04DB2639AA82678211A" ma:contentTypeVersion="8" ma:contentTypeDescription="Create a new document." ma:contentTypeScope="" ma:versionID="992747485aa670c3efa20ccb851bb0fb">
  <xsd:schema xmlns:xsd="http://www.w3.org/2001/XMLSchema" xmlns:xs="http://www.w3.org/2001/XMLSchema" xmlns:p="http://schemas.microsoft.com/office/2006/metadata/properties" xmlns:ns2="1bf58d84-5e20-4a41-aa73-0a6f7670ae44" targetNamespace="http://schemas.microsoft.com/office/2006/metadata/properties" ma:root="true" ma:fieldsID="c6a6c232b0f7e7300b59fafb57d33a19" ns2:_="">
    <xsd:import namespace="1bf58d84-5e20-4a41-aa73-0a6f7670ae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f58d84-5e20-4a41-aa73-0a6f7670ae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8D208D2-B585-4B3C-A46E-D1BFD6A723ED}"/>
</file>

<file path=customXml/itemProps2.xml><?xml version="1.0" encoding="utf-8"?>
<ds:datastoreItem xmlns:ds="http://schemas.openxmlformats.org/officeDocument/2006/customXml" ds:itemID="{8AC5255A-0067-4B84-97BF-C64A91BEBEB3}"/>
</file>

<file path=customXml/itemProps3.xml><?xml version="1.0" encoding="utf-8"?>
<ds:datastoreItem xmlns:ds="http://schemas.openxmlformats.org/officeDocument/2006/customXml" ds:itemID="{0CB144BD-AA95-4EB5-A8A8-1A05AAD548B5}"/>
</file>

<file path=docProps/app.xml><?xml version="1.0" encoding="utf-8"?>
<Properties xmlns="http://schemas.openxmlformats.org/officeDocument/2006/extended-properties" xmlns:vt="http://schemas.openxmlformats.org/officeDocument/2006/docPropsVTypes">
  <TotalTime>1824</TotalTime>
  <Words>320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Tw Cen MT</vt:lpstr>
      <vt:lpstr>Tw Cen MT Condensed</vt:lpstr>
      <vt:lpstr>Wingdings 3</vt:lpstr>
      <vt:lpstr>Integral</vt:lpstr>
      <vt:lpstr>Innovation through collaboration  -Community friendly wingwalls-</vt:lpstr>
      <vt:lpstr>How we define innovation?</vt:lpstr>
      <vt:lpstr>How innovation happens?</vt:lpstr>
      <vt:lpstr>Innovation Culture + Systematic process approach</vt:lpstr>
      <vt:lpstr>Hynds Values: Connecting with customers + the Focus Group </vt:lpstr>
      <vt:lpstr>Not “sales pitch” oriented</vt:lpstr>
      <vt:lpstr>Research question</vt:lpstr>
      <vt:lpstr>Some non-traditional alternatives</vt:lpstr>
      <vt:lpstr>PowerPoint Presentation</vt:lpstr>
      <vt:lpstr>Initial discussions + LEGO serious play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Hynds Innovation Team</dc:title>
  <dc:creator>Patrick Barciela</dc:creator>
  <cp:lastModifiedBy>Admin</cp:lastModifiedBy>
  <cp:revision>43</cp:revision>
  <cp:lastPrinted>2019-02-19T21:05:45Z</cp:lastPrinted>
  <dcterms:created xsi:type="dcterms:W3CDTF">2019-02-18T01:35:06Z</dcterms:created>
  <dcterms:modified xsi:type="dcterms:W3CDTF">2019-05-02T02:25:03Z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0x01010035FD83D971FAD04DB2639AA82678211A</vt:lpwstr>
  </property>
  <property fmtid="{D5CDD505-2E9C-101B-9397-08002B2CF9AE}" pid="3" name="Order">
    <vt:r8>7715600</vt:r8>
  </property>
</Properties>
</file>