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3"/>
  </p:notesMasterIdLst>
  <p:sldIdLst>
    <p:sldId id="258" r:id="rId2"/>
    <p:sldId id="3419" r:id="rId3"/>
    <p:sldId id="542" r:id="rId4"/>
    <p:sldId id="3424" r:id="rId5"/>
    <p:sldId id="3418" r:id="rId6"/>
    <p:sldId id="3420" r:id="rId7"/>
    <p:sldId id="3421" r:id="rId8"/>
    <p:sldId id="3422" r:id="rId9"/>
    <p:sldId id="3409" r:id="rId10"/>
    <p:sldId id="3425" r:id="rId11"/>
    <p:sldId id="3410" r:id="rId12"/>
    <p:sldId id="3411" r:id="rId13"/>
    <p:sldId id="3416" r:id="rId14"/>
    <p:sldId id="3430" r:id="rId15"/>
    <p:sldId id="3432" r:id="rId16"/>
    <p:sldId id="3427" r:id="rId17"/>
    <p:sldId id="3431" r:id="rId18"/>
    <p:sldId id="3429" r:id="rId19"/>
    <p:sldId id="3413" r:id="rId20"/>
    <p:sldId id="3414" r:id="rId21"/>
    <p:sldId id="3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aterNZ Title" id="{48033EA7-7895-49E0-80AF-0F4618B888AA}">
          <p14:sldIdLst>
            <p14:sldId id="258"/>
          </p14:sldIdLst>
        </p14:section>
        <p14:section name="Default Section" id="{9601AF87-38FC-46EA-AF19-555A4B00B736}">
          <p14:sldIdLst>
            <p14:sldId id="3419"/>
            <p14:sldId id="542"/>
            <p14:sldId id="3424"/>
            <p14:sldId id="3418"/>
            <p14:sldId id="3420"/>
            <p14:sldId id="3421"/>
            <p14:sldId id="3422"/>
            <p14:sldId id="3409"/>
            <p14:sldId id="3425"/>
            <p14:sldId id="3410"/>
            <p14:sldId id="3411"/>
            <p14:sldId id="3416"/>
            <p14:sldId id="3430"/>
            <p14:sldId id="3432"/>
            <p14:sldId id="3427"/>
            <p14:sldId id="3431"/>
            <p14:sldId id="3429"/>
            <p14:sldId id="3413"/>
            <p14:sldId id="3414"/>
            <p14:sldId id="3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0D175E-AC78-2BD0-391B-7C7189DB7F50}" name="Chris Evans" initials="CE" userId="S::chrise@detectionservices.com.au::5e0f2168-4c27-41cd-9fc3-4215acf7dc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A6617-CFC8-4566-92E6-6F56B837DBEA}" v="700" dt="2022-10-14T04:23:59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8" autoAdjust="0"/>
    <p:restoredTop sz="69800" autoAdjust="0"/>
  </p:normalViewPr>
  <p:slideViewPr>
    <p:cSldViewPr snapToGrid="0">
      <p:cViewPr varScale="1">
        <p:scale>
          <a:sx n="46" d="100"/>
          <a:sy n="46" d="100"/>
        </p:scale>
        <p:origin x="166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51BB0-3E25-4786-9E44-2EA403AF3C75}" type="doc">
      <dgm:prSet loTypeId="urn:microsoft.com/office/officeart/2011/layout/Circle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75696724-5095-494E-96B5-24378760CFCD}">
      <dgm:prSet phldrT="[Text]"/>
      <dgm:spPr/>
      <dgm:t>
        <a:bodyPr/>
        <a:lstStyle/>
        <a:p>
          <a:r>
            <a:rPr lang="en-NZ" dirty="0"/>
            <a:t>1. Contractor Upload Data</a:t>
          </a:r>
        </a:p>
      </dgm:t>
    </dgm:pt>
    <dgm:pt modelId="{408A909F-F920-4B11-A627-02C7BA891B63}" type="parTrans" cxnId="{606FE27F-576A-4871-B6AE-9151BA8A9EED}">
      <dgm:prSet/>
      <dgm:spPr/>
      <dgm:t>
        <a:bodyPr/>
        <a:lstStyle/>
        <a:p>
          <a:endParaRPr lang="en-NZ"/>
        </a:p>
      </dgm:t>
    </dgm:pt>
    <dgm:pt modelId="{93A75EC3-0E9E-489F-A973-797C53031DDD}" type="sibTrans" cxnId="{606FE27F-576A-4871-B6AE-9151BA8A9EED}">
      <dgm:prSet/>
      <dgm:spPr/>
      <dgm:t>
        <a:bodyPr/>
        <a:lstStyle/>
        <a:p>
          <a:endParaRPr lang="en-NZ"/>
        </a:p>
      </dgm:t>
    </dgm:pt>
    <dgm:pt modelId="{8DFE7061-7CE7-4B2D-AFC0-E47A606A05E4}">
      <dgm:prSet phldrT="[Text]"/>
      <dgm:spPr/>
      <dgm:t>
        <a:bodyPr/>
        <a:lstStyle/>
        <a:p>
          <a:r>
            <a:rPr lang="en-NZ" dirty="0"/>
            <a:t>2. Completion Check</a:t>
          </a:r>
        </a:p>
      </dgm:t>
    </dgm:pt>
    <dgm:pt modelId="{8E3EE122-2200-42AC-B772-1C81D521BF51}" type="parTrans" cxnId="{5EFDE46A-356E-4481-B051-2A8235453E9D}">
      <dgm:prSet/>
      <dgm:spPr/>
      <dgm:t>
        <a:bodyPr/>
        <a:lstStyle/>
        <a:p>
          <a:endParaRPr lang="en-NZ"/>
        </a:p>
      </dgm:t>
    </dgm:pt>
    <dgm:pt modelId="{D0F4369D-708D-49CB-B8AC-A4F013D5805E}" type="sibTrans" cxnId="{5EFDE46A-356E-4481-B051-2A8235453E9D}">
      <dgm:prSet/>
      <dgm:spPr/>
      <dgm:t>
        <a:bodyPr/>
        <a:lstStyle/>
        <a:p>
          <a:endParaRPr lang="en-NZ"/>
        </a:p>
      </dgm:t>
    </dgm:pt>
    <dgm:pt modelId="{2BD644D0-A6E7-4C69-891B-DCA4F1F2FAC7}">
      <dgm:prSet phldrT="[Text]"/>
      <dgm:spPr/>
      <dgm:t>
        <a:bodyPr/>
        <a:lstStyle/>
        <a:p>
          <a:r>
            <a:rPr lang="en-NZ" dirty="0"/>
            <a:t>3. Quality Assurance</a:t>
          </a:r>
        </a:p>
      </dgm:t>
    </dgm:pt>
    <dgm:pt modelId="{5D9DC374-3F73-4E9F-95E1-570C3B3F9C30}" type="parTrans" cxnId="{E23FFF5B-A24D-47F9-877F-04E7362FD405}">
      <dgm:prSet/>
      <dgm:spPr/>
      <dgm:t>
        <a:bodyPr/>
        <a:lstStyle/>
        <a:p>
          <a:endParaRPr lang="en-NZ"/>
        </a:p>
      </dgm:t>
    </dgm:pt>
    <dgm:pt modelId="{9622A532-9B5D-4C46-A8BE-57845B3ECEE1}" type="sibTrans" cxnId="{E23FFF5B-A24D-47F9-877F-04E7362FD405}">
      <dgm:prSet/>
      <dgm:spPr/>
      <dgm:t>
        <a:bodyPr/>
        <a:lstStyle/>
        <a:p>
          <a:endParaRPr lang="en-NZ"/>
        </a:p>
      </dgm:t>
    </dgm:pt>
    <dgm:pt modelId="{186A4CB4-8C9A-4B77-B99A-26005C8FA394}">
      <dgm:prSet phldrT="[Text]"/>
      <dgm:spPr/>
      <dgm:t>
        <a:bodyPr/>
        <a:lstStyle/>
        <a:p>
          <a:r>
            <a:rPr lang="en-NZ" dirty="0"/>
            <a:t>5. Data Outputs</a:t>
          </a:r>
        </a:p>
      </dgm:t>
    </dgm:pt>
    <dgm:pt modelId="{1AEF14FE-F487-40A4-B68F-C848FE57D0E5}" type="parTrans" cxnId="{3F586F33-A02D-436B-B9EB-94F6BA9BAEA6}">
      <dgm:prSet/>
      <dgm:spPr/>
      <dgm:t>
        <a:bodyPr/>
        <a:lstStyle/>
        <a:p>
          <a:endParaRPr lang="en-NZ"/>
        </a:p>
      </dgm:t>
    </dgm:pt>
    <dgm:pt modelId="{0CE0FDF6-DB1E-48F3-9CCA-FCE30A5AC682}" type="sibTrans" cxnId="{3F586F33-A02D-436B-B9EB-94F6BA9BAEA6}">
      <dgm:prSet/>
      <dgm:spPr/>
      <dgm:t>
        <a:bodyPr/>
        <a:lstStyle/>
        <a:p>
          <a:endParaRPr lang="en-NZ"/>
        </a:p>
      </dgm:t>
    </dgm:pt>
    <dgm:pt modelId="{4BA256BA-39A7-45E8-88B1-FC2238952CB6}">
      <dgm:prSet phldrT="[Text]"/>
      <dgm:spPr/>
      <dgm:t>
        <a:bodyPr/>
        <a:lstStyle/>
        <a:p>
          <a:r>
            <a:rPr lang="en-NZ" dirty="0"/>
            <a:t>4. Condition Assessment</a:t>
          </a:r>
        </a:p>
      </dgm:t>
    </dgm:pt>
    <dgm:pt modelId="{3DE81008-CD26-4B0C-B9FC-2FFA43F0EBA6}" type="sibTrans" cxnId="{BB097B4E-39E9-413F-A9A7-800D86947EDD}">
      <dgm:prSet/>
      <dgm:spPr/>
      <dgm:t>
        <a:bodyPr/>
        <a:lstStyle/>
        <a:p>
          <a:endParaRPr lang="en-NZ"/>
        </a:p>
      </dgm:t>
    </dgm:pt>
    <dgm:pt modelId="{0F158E8C-7102-4926-815A-CB91E4A207B6}" type="parTrans" cxnId="{BB097B4E-39E9-413F-A9A7-800D86947EDD}">
      <dgm:prSet/>
      <dgm:spPr/>
      <dgm:t>
        <a:bodyPr/>
        <a:lstStyle/>
        <a:p>
          <a:endParaRPr lang="en-NZ"/>
        </a:p>
      </dgm:t>
    </dgm:pt>
    <dgm:pt modelId="{781ED25E-46ED-4057-B248-009EBC9C20A6}" type="pres">
      <dgm:prSet presAssocID="{0A451BB0-3E25-4786-9E44-2EA403AF3C7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9917E-EC09-438C-85E6-53F69090D530}" type="pres">
      <dgm:prSet presAssocID="{186A4CB4-8C9A-4B77-B99A-26005C8FA394}" presName="Accent5" presStyleCnt="0"/>
      <dgm:spPr/>
    </dgm:pt>
    <dgm:pt modelId="{D2264D3F-1A71-4762-8318-E23777EA7A95}" type="pres">
      <dgm:prSet presAssocID="{186A4CB4-8C9A-4B77-B99A-26005C8FA394}" presName="Accent" presStyleLbl="node1" presStyleIdx="0" presStyleCnt="5" custLinFactNeighborX="-10056" custLinFactNeighborY="-9"/>
      <dgm:spPr/>
    </dgm:pt>
    <dgm:pt modelId="{B3E0E152-9CF5-4194-A859-BF44C366134F}" type="pres">
      <dgm:prSet presAssocID="{186A4CB4-8C9A-4B77-B99A-26005C8FA394}" presName="ParentBackground5" presStyleCnt="0"/>
      <dgm:spPr/>
    </dgm:pt>
    <dgm:pt modelId="{6B28407D-2B2B-448D-8AB5-4A2A0955CDF7}" type="pres">
      <dgm:prSet presAssocID="{186A4CB4-8C9A-4B77-B99A-26005C8FA394}" presName="ParentBackground" presStyleLbl="fgAcc1" presStyleIdx="0" presStyleCnt="5" custLinFactNeighborX="-10772" custLinFactNeighborY="-9"/>
      <dgm:spPr/>
    </dgm:pt>
    <dgm:pt modelId="{B3C54916-342F-4899-8E9B-FF1FB77BC53C}" type="pres">
      <dgm:prSet presAssocID="{186A4CB4-8C9A-4B77-B99A-26005C8FA39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9D0CC4B-3E82-426D-B7F9-99459CD2CF58}" type="pres">
      <dgm:prSet presAssocID="{4BA256BA-39A7-45E8-88B1-FC2238952CB6}" presName="Accent4" presStyleCnt="0"/>
      <dgm:spPr/>
    </dgm:pt>
    <dgm:pt modelId="{0B6509B8-7095-4446-BE6F-E60C09DA35DA}" type="pres">
      <dgm:prSet presAssocID="{4BA256BA-39A7-45E8-88B1-FC2238952CB6}" presName="Accent" presStyleLbl="node1" presStyleIdx="1" presStyleCnt="5" custLinFactNeighborX="-7112" custLinFactNeighborY="-6"/>
      <dgm:spPr/>
    </dgm:pt>
    <dgm:pt modelId="{BB481696-80DA-4313-8037-DA857DD836B5}" type="pres">
      <dgm:prSet presAssocID="{4BA256BA-39A7-45E8-88B1-FC2238952CB6}" presName="ParentBackground4" presStyleCnt="0"/>
      <dgm:spPr/>
    </dgm:pt>
    <dgm:pt modelId="{D47F8779-FAF2-41C7-B793-4E7760FE4FEA}" type="pres">
      <dgm:prSet presAssocID="{4BA256BA-39A7-45E8-88B1-FC2238952CB6}" presName="ParentBackground" presStyleLbl="fgAcc1" presStyleIdx="1" presStyleCnt="5" custLinFactNeighborX="-10772" custLinFactNeighborY="-9"/>
      <dgm:spPr/>
    </dgm:pt>
    <dgm:pt modelId="{D57B58E9-CC3A-4128-8F15-8EC351220D99}" type="pres">
      <dgm:prSet presAssocID="{4BA256BA-39A7-45E8-88B1-FC2238952CB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8E929E6-93C1-4BAA-9383-EF85BE2260E1}" type="pres">
      <dgm:prSet presAssocID="{2BD644D0-A6E7-4C69-891B-DCA4F1F2FAC7}" presName="Accent3" presStyleCnt="0"/>
      <dgm:spPr/>
    </dgm:pt>
    <dgm:pt modelId="{3B759406-3C51-41E6-9667-A26F9ED6FAC1}" type="pres">
      <dgm:prSet presAssocID="{2BD644D0-A6E7-4C69-891B-DCA4F1F2FAC7}" presName="Accent" presStyleLbl="node1" presStyleIdx="2" presStyleCnt="5" custLinFactNeighborX="-7112" custLinFactNeighborY="-6"/>
      <dgm:spPr/>
    </dgm:pt>
    <dgm:pt modelId="{C6FAF668-F682-4484-9F2A-7A0C705B9103}" type="pres">
      <dgm:prSet presAssocID="{2BD644D0-A6E7-4C69-891B-DCA4F1F2FAC7}" presName="ParentBackground3" presStyleCnt="0"/>
      <dgm:spPr/>
    </dgm:pt>
    <dgm:pt modelId="{0DA97528-85EC-4BCE-AF50-26B0E8A19E9A}" type="pres">
      <dgm:prSet presAssocID="{2BD644D0-A6E7-4C69-891B-DCA4F1F2FAC7}" presName="ParentBackground" presStyleLbl="fgAcc1" presStyleIdx="2" presStyleCnt="5" custLinFactNeighborX="-10772" custLinFactNeighborY="-9"/>
      <dgm:spPr/>
    </dgm:pt>
    <dgm:pt modelId="{CAA3E090-9F9A-484C-A0AE-C44AD463E730}" type="pres">
      <dgm:prSet presAssocID="{2BD644D0-A6E7-4C69-891B-DCA4F1F2FAC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B97CD32-B547-4847-AE27-B8A38B6C1153}" type="pres">
      <dgm:prSet presAssocID="{8DFE7061-7CE7-4B2D-AFC0-E47A606A05E4}" presName="Accent2" presStyleCnt="0"/>
      <dgm:spPr/>
    </dgm:pt>
    <dgm:pt modelId="{A18DD0F5-2B01-4F3D-947C-BCAE7792B710}" type="pres">
      <dgm:prSet presAssocID="{8DFE7061-7CE7-4B2D-AFC0-E47A606A05E4}" presName="Accent" presStyleLbl="node1" presStyleIdx="3" presStyleCnt="5" custLinFactNeighborX="-7112" custLinFactNeighborY="-6"/>
      <dgm:spPr/>
    </dgm:pt>
    <dgm:pt modelId="{CB2BC3C5-12BE-4FC0-801D-7303564A7C51}" type="pres">
      <dgm:prSet presAssocID="{8DFE7061-7CE7-4B2D-AFC0-E47A606A05E4}" presName="ParentBackground2" presStyleCnt="0"/>
      <dgm:spPr/>
    </dgm:pt>
    <dgm:pt modelId="{EC724909-030F-4F40-928A-BE6AD6DE798C}" type="pres">
      <dgm:prSet presAssocID="{8DFE7061-7CE7-4B2D-AFC0-E47A606A05E4}" presName="ParentBackground" presStyleLbl="fgAcc1" presStyleIdx="3" presStyleCnt="5" custLinFactNeighborX="-10772" custLinFactNeighborY="-9"/>
      <dgm:spPr/>
    </dgm:pt>
    <dgm:pt modelId="{092CA5CE-380E-4E38-AB44-4F1289D39754}" type="pres">
      <dgm:prSet presAssocID="{8DFE7061-7CE7-4B2D-AFC0-E47A606A05E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D9441C6-E344-44DD-BC1B-47FB9B6A8BC6}" type="pres">
      <dgm:prSet presAssocID="{75696724-5095-494E-96B5-24378760CFCD}" presName="Accent1" presStyleCnt="0"/>
      <dgm:spPr/>
    </dgm:pt>
    <dgm:pt modelId="{C159342C-BE49-468F-B09E-6BBC7C3C8AA7}" type="pres">
      <dgm:prSet presAssocID="{75696724-5095-494E-96B5-24378760CFCD}" presName="Accent" presStyleLbl="node1" presStyleIdx="4" presStyleCnt="5" custLinFactNeighborX="-10259" custLinFactNeighborY="0"/>
      <dgm:spPr/>
    </dgm:pt>
    <dgm:pt modelId="{4780F20A-8AFC-43A9-B32F-39329BF750CD}" type="pres">
      <dgm:prSet presAssocID="{75696724-5095-494E-96B5-24378760CFCD}" presName="ParentBackground1" presStyleCnt="0"/>
      <dgm:spPr/>
    </dgm:pt>
    <dgm:pt modelId="{E8890438-7B99-422B-A6D3-13A7626FAE02}" type="pres">
      <dgm:prSet presAssocID="{75696724-5095-494E-96B5-24378760CFCD}" presName="ParentBackground" presStyleLbl="fgAcc1" presStyleIdx="4" presStyleCnt="5" custLinFactNeighborX="-6059" custLinFactNeighborY="-9"/>
      <dgm:spPr/>
    </dgm:pt>
    <dgm:pt modelId="{B282EC9E-5F35-40AF-94E6-49ECB5B59AFE}" type="pres">
      <dgm:prSet presAssocID="{75696724-5095-494E-96B5-24378760CFC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F586F33-A02D-436B-B9EB-94F6BA9BAEA6}" srcId="{0A451BB0-3E25-4786-9E44-2EA403AF3C75}" destId="{186A4CB4-8C9A-4B77-B99A-26005C8FA394}" srcOrd="4" destOrd="0" parTransId="{1AEF14FE-F487-40A4-B68F-C848FE57D0E5}" sibTransId="{0CE0FDF6-DB1E-48F3-9CCA-FCE30A5AC682}"/>
    <dgm:cxn modelId="{AFEB9937-0E5F-43B7-99DC-40F71652812E}" type="presOf" srcId="{186A4CB4-8C9A-4B77-B99A-26005C8FA394}" destId="{B3C54916-342F-4899-8E9B-FF1FB77BC53C}" srcOrd="1" destOrd="0" presId="urn:microsoft.com/office/officeart/2011/layout/CircleProcess"/>
    <dgm:cxn modelId="{E23FFF5B-A24D-47F9-877F-04E7362FD405}" srcId="{0A451BB0-3E25-4786-9E44-2EA403AF3C75}" destId="{2BD644D0-A6E7-4C69-891B-DCA4F1F2FAC7}" srcOrd="2" destOrd="0" parTransId="{5D9DC374-3F73-4E9F-95E1-570C3B3F9C30}" sibTransId="{9622A532-9B5D-4C46-A8BE-57845B3ECEE1}"/>
    <dgm:cxn modelId="{27508043-EA34-4748-90F0-435C7A114CD5}" type="presOf" srcId="{75696724-5095-494E-96B5-24378760CFCD}" destId="{B282EC9E-5F35-40AF-94E6-49ECB5B59AFE}" srcOrd="1" destOrd="0" presId="urn:microsoft.com/office/officeart/2011/layout/CircleProcess"/>
    <dgm:cxn modelId="{900D8344-7676-4327-92DF-2AF533CFB26B}" type="presOf" srcId="{0A451BB0-3E25-4786-9E44-2EA403AF3C75}" destId="{781ED25E-46ED-4057-B248-009EBC9C20A6}" srcOrd="0" destOrd="0" presId="urn:microsoft.com/office/officeart/2011/layout/CircleProcess"/>
    <dgm:cxn modelId="{5EFDE46A-356E-4481-B051-2A8235453E9D}" srcId="{0A451BB0-3E25-4786-9E44-2EA403AF3C75}" destId="{8DFE7061-7CE7-4B2D-AFC0-E47A606A05E4}" srcOrd="1" destOrd="0" parTransId="{8E3EE122-2200-42AC-B772-1C81D521BF51}" sibTransId="{D0F4369D-708D-49CB-B8AC-A4F013D5805E}"/>
    <dgm:cxn modelId="{BB097B4E-39E9-413F-A9A7-800D86947EDD}" srcId="{0A451BB0-3E25-4786-9E44-2EA403AF3C75}" destId="{4BA256BA-39A7-45E8-88B1-FC2238952CB6}" srcOrd="3" destOrd="0" parTransId="{0F158E8C-7102-4926-815A-CB91E4A207B6}" sibTransId="{3DE81008-CD26-4B0C-B9FC-2FFA43F0EBA6}"/>
    <dgm:cxn modelId="{C8487256-B616-4F0E-9728-B5D1B383A4AB}" type="presOf" srcId="{4BA256BA-39A7-45E8-88B1-FC2238952CB6}" destId="{D57B58E9-CC3A-4128-8F15-8EC351220D99}" srcOrd="1" destOrd="0" presId="urn:microsoft.com/office/officeart/2011/layout/CircleProcess"/>
    <dgm:cxn modelId="{606FE27F-576A-4871-B6AE-9151BA8A9EED}" srcId="{0A451BB0-3E25-4786-9E44-2EA403AF3C75}" destId="{75696724-5095-494E-96B5-24378760CFCD}" srcOrd="0" destOrd="0" parTransId="{408A909F-F920-4B11-A627-02C7BA891B63}" sibTransId="{93A75EC3-0E9E-489F-A973-797C53031DDD}"/>
    <dgm:cxn modelId="{768CF584-BAD9-4801-A4C2-FFF7A51520A9}" type="presOf" srcId="{4BA256BA-39A7-45E8-88B1-FC2238952CB6}" destId="{D47F8779-FAF2-41C7-B793-4E7760FE4FEA}" srcOrd="0" destOrd="0" presId="urn:microsoft.com/office/officeart/2011/layout/CircleProcess"/>
    <dgm:cxn modelId="{0F28F890-EA40-4FC7-BDBC-3A00851C1260}" type="presOf" srcId="{8DFE7061-7CE7-4B2D-AFC0-E47A606A05E4}" destId="{EC724909-030F-4F40-928A-BE6AD6DE798C}" srcOrd="0" destOrd="0" presId="urn:microsoft.com/office/officeart/2011/layout/CircleProcess"/>
    <dgm:cxn modelId="{4FA78292-F4AB-4607-B004-AE70535BEA08}" type="presOf" srcId="{8DFE7061-7CE7-4B2D-AFC0-E47A606A05E4}" destId="{092CA5CE-380E-4E38-AB44-4F1289D39754}" srcOrd="1" destOrd="0" presId="urn:microsoft.com/office/officeart/2011/layout/CircleProcess"/>
    <dgm:cxn modelId="{75D54D9D-20FA-4AAD-8CE6-4C9721F1E27F}" type="presOf" srcId="{2BD644D0-A6E7-4C69-891B-DCA4F1F2FAC7}" destId="{0DA97528-85EC-4BCE-AF50-26B0E8A19E9A}" srcOrd="0" destOrd="0" presId="urn:microsoft.com/office/officeart/2011/layout/CircleProcess"/>
    <dgm:cxn modelId="{95CFB0B7-1CBB-441F-BD1F-F4F20FCB915C}" type="presOf" srcId="{186A4CB4-8C9A-4B77-B99A-26005C8FA394}" destId="{6B28407D-2B2B-448D-8AB5-4A2A0955CDF7}" srcOrd="0" destOrd="0" presId="urn:microsoft.com/office/officeart/2011/layout/CircleProcess"/>
    <dgm:cxn modelId="{1DAFB2C1-DAC0-4ADA-B376-326FD23DCBA2}" type="presOf" srcId="{75696724-5095-494E-96B5-24378760CFCD}" destId="{E8890438-7B99-422B-A6D3-13A7626FAE02}" srcOrd="0" destOrd="0" presId="urn:microsoft.com/office/officeart/2011/layout/CircleProcess"/>
    <dgm:cxn modelId="{0C2162FB-F4C2-41B7-AD30-E79C51FA4F5D}" type="presOf" srcId="{2BD644D0-A6E7-4C69-891B-DCA4F1F2FAC7}" destId="{CAA3E090-9F9A-484C-A0AE-C44AD463E730}" srcOrd="1" destOrd="0" presId="urn:microsoft.com/office/officeart/2011/layout/CircleProcess"/>
    <dgm:cxn modelId="{EC974B51-82D3-4B53-8DD7-073C1D3DAC44}" type="presParOf" srcId="{781ED25E-46ED-4057-B248-009EBC9C20A6}" destId="{91E9917E-EC09-438C-85E6-53F69090D530}" srcOrd="0" destOrd="0" presId="urn:microsoft.com/office/officeart/2011/layout/CircleProcess"/>
    <dgm:cxn modelId="{49519ADE-CAE1-4E64-A3DC-29FD21E0AA32}" type="presParOf" srcId="{91E9917E-EC09-438C-85E6-53F69090D530}" destId="{D2264D3F-1A71-4762-8318-E23777EA7A95}" srcOrd="0" destOrd="0" presId="urn:microsoft.com/office/officeart/2011/layout/CircleProcess"/>
    <dgm:cxn modelId="{697F255C-EA17-4806-81F3-7149214F2ACA}" type="presParOf" srcId="{781ED25E-46ED-4057-B248-009EBC9C20A6}" destId="{B3E0E152-9CF5-4194-A859-BF44C366134F}" srcOrd="1" destOrd="0" presId="urn:microsoft.com/office/officeart/2011/layout/CircleProcess"/>
    <dgm:cxn modelId="{174F9D29-601F-4FCD-90E1-B66863DD62C0}" type="presParOf" srcId="{B3E0E152-9CF5-4194-A859-BF44C366134F}" destId="{6B28407D-2B2B-448D-8AB5-4A2A0955CDF7}" srcOrd="0" destOrd="0" presId="urn:microsoft.com/office/officeart/2011/layout/CircleProcess"/>
    <dgm:cxn modelId="{BA4BB8CC-4F71-46F9-AE92-92B7C23FD61A}" type="presParOf" srcId="{781ED25E-46ED-4057-B248-009EBC9C20A6}" destId="{B3C54916-342F-4899-8E9B-FF1FB77BC53C}" srcOrd="2" destOrd="0" presId="urn:microsoft.com/office/officeart/2011/layout/CircleProcess"/>
    <dgm:cxn modelId="{0409EC8A-B321-4B32-A794-6239459DEC5D}" type="presParOf" srcId="{781ED25E-46ED-4057-B248-009EBC9C20A6}" destId="{69D0CC4B-3E82-426D-B7F9-99459CD2CF58}" srcOrd="3" destOrd="0" presId="urn:microsoft.com/office/officeart/2011/layout/CircleProcess"/>
    <dgm:cxn modelId="{7AEE9894-6BA0-4D22-B35A-B744E7797DAB}" type="presParOf" srcId="{69D0CC4B-3E82-426D-B7F9-99459CD2CF58}" destId="{0B6509B8-7095-4446-BE6F-E60C09DA35DA}" srcOrd="0" destOrd="0" presId="urn:microsoft.com/office/officeart/2011/layout/CircleProcess"/>
    <dgm:cxn modelId="{938978F5-88B7-4C34-A556-62C7B2AAB0F7}" type="presParOf" srcId="{781ED25E-46ED-4057-B248-009EBC9C20A6}" destId="{BB481696-80DA-4313-8037-DA857DD836B5}" srcOrd="4" destOrd="0" presId="urn:microsoft.com/office/officeart/2011/layout/CircleProcess"/>
    <dgm:cxn modelId="{A691AF35-9E53-4A67-BECB-20ED75232A57}" type="presParOf" srcId="{BB481696-80DA-4313-8037-DA857DD836B5}" destId="{D47F8779-FAF2-41C7-B793-4E7760FE4FEA}" srcOrd="0" destOrd="0" presId="urn:microsoft.com/office/officeart/2011/layout/CircleProcess"/>
    <dgm:cxn modelId="{6C5F89AE-E6CC-4C38-892F-2A7579D3AC71}" type="presParOf" srcId="{781ED25E-46ED-4057-B248-009EBC9C20A6}" destId="{D57B58E9-CC3A-4128-8F15-8EC351220D99}" srcOrd="5" destOrd="0" presId="urn:microsoft.com/office/officeart/2011/layout/CircleProcess"/>
    <dgm:cxn modelId="{9ECB10DB-8D8A-4C32-8130-B7F6F82E4357}" type="presParOf" srcId="{781ED25E-46ED-4057-B248-009EBC9C20A6}" destId="{38E929E6-93C1-4BAA-9383-EF85BE2260E1}" srcOrd="6" destOrd="0" presId="urn:microsoft.com/office/officeart/2011/layout/CircleProcess"/>
    <dgm:cxn modelId="{35432C69-AB95-4851-A211-13D14FD02594}" type="presParOf" srcId="{38E929E6-93C1-4BAA-9383-EF85BE2260E1}" destId="{3B759406-3C51-41E6-9667-A26F9ED6FAC1}" srcOrd="0" destOrd="0" presId="urn:microsoft.com/office/officeart/2011/layout/CircleProcess"/>
    <dgm:cxn modelId="{7588C6FF-37FD-4367-9C1C-1ACBDE82590F}" type="presParOf" srcId="{781ED25E-46ED-4057-B248-009EBC9C20A6}" destId="{C6FAF668-F682-4484-9F2A-7A0C705B9103}" srcOrd="7" destOrd="0" presId="urn:microsoft.com/office/officeart/2011/layout/CircleProcess"/>
    <dgm:cxn modelId="{F18CD912-E582-4104-B065-79FE3263E590}" type="presParOf" srcId="{C6FAF668-F682-4484-9F2A-7A0C705B9103}" destId="{0DA97528-85EC-4BCE-AF50-26B0E8A19E9A}" srcOrd="0" destOrd="0" presId="urn:microsoft.com/office/officeart/2011/layout/CircleProcess"/>
    <dgm:cxn modelId="{CFB90872-7F8B-4A69-8C22-CAECA19D99DD}" type="presParOf" srcId="{781ED25E-46ED-4057-B248-009EBC9C20A6}" destId="{CAA3E090-9F9A-484C-A0AE-C44AD463E730}" srcOrd="8" destOrd="0" presId="urn:microsoft.com/office/officeart/2011/layout/CircleProcess"/>
    <dgm:cxn modelId="{21B8A275-A7C1-4A16-9864-B7C00457F748}" type="presParOf" srcId="{781ED25E-46ED-4057-B248-009EBC9C20A6}" destId="{BB97CD32-B547-4847-AE27-B8A38B6C1153}" srcOrd="9" destOrd="0" presId="urn:microsoft.com/office/officeart/2011/layout/CircleProcess"/>
    <dgm:cxn modelId="{0C5F4D99-9613-4C2C-89B7-275E88046058}" type="presParOf" srcId="{BB97CD32-B547-4847-AE27-B8A38B6C1153}" destId="{A18DD0F5-2B01-4F3D-947C-BCAE7792B710}" srcOrd="0" destOrd="0" presId="urn:microsoft.com/office/officeart/2011/layout/CircleProcess"/>
    <dgm:cxn modelId="{E5AA805D-355C-434F-BBA7-C1233C0140F4}" type="presParOf" srcId="{781ED25E-46ED-4057-B248-009EBC9C20A6}" destId="{CB2BC3C5-12BE-4FC0-801D-7303564A7C51}" srcOrd="10" destOrd="0" presId="urn:microsoft.com/office/officeart/2011/layout/CircleProcess"/>
    <dgm:cxn modelId="{C8657102-EA7E-4804-9AF1-B9761AF52D32}" type="presParOf" srcId="{CB2BC3C5-12BE-4FC0-801D-7303564A7C51}" destId="{EC724909-030F-4F40-928A-BE6AD6DE798C}" srcOrd="0" destOrd="0" presId="urn:microsoft.com/office/officeart/2011/layout/CircleProcess"/>
    <dgm:cxn modelId="{B0104ED8-15D9-45C4-9247-1CC297839189}" type="presParOf" srcId="{781ED25E-46ED-4057-B248-009EBC9C20A6}" destId="{092CA5CE-380E-4E38-AB44-4F1289D39754}" srcOrd="11" destOrd="0" presId="urn:microsoft.com/office/officeart/2011/layout/CircleProcess"/>
    <dgm:cxn modelId="{C1DA1C1B-0C6A-43F1-B3B9-868A0B6A7DA7}" type="presParOf" srcId="{781ED25E-46ED-4057-B248-009EBC9C20A6}" destId="{1D9441C6-E344-44DD-BC1B-47FB9B6A8BC6}" srcOrd="12" destOrd="0" presId="urn:microsoft.com/office/officeart/2011/layout/CircleProcess"/>
    <dgm:cxn modelId="{1A061541-0096-4573-9D3A-90645CC53995}" type="presParOf" srcId="{1D9441C6-E344-44DD-BC1B-47FB9B6A8BC6}" destId="{C159342C-BE49-468F-B09E-6BBC7C3C8AA7}" srcOrd="0" destOrd="0" presId="urn:microsoft.com/office/officeart/2011/layout/CircleProcess"/>
    <dgm:cxn modelId="{45FBDA91-BCC9-4BF8-958D-F12BC814480D}" type="presParOf" srcId="{781ED25E-46ED-4057-B248-009EBC9C20A6}" destId="{4780F20A-8AFC-43A9-B32F-39329BF750CD}" srcOrd="13" destOrd="0" presId="urn:microsoft.com/office/officeart/2011/layout/CircleProcess"/>
    <dgm:cxn modelId="{CD328DB9-33DB-43F8-898D-4D34B0E54F19}" type="presParOf" srcId="{4780F20A-8AFC-43A9-B32F-39329BF750CD}" destId="{E8890438-7B99-422B-A6D3-13A7626FAE02}" srcOrd="0" destOrd="0" presId="urn:microsoft.com/office/officeart/2011/layout/CircleProcess"/>
    <dgm:cxn modelId="{559FD23B-56E5-41E6-8ECD-C0919B860B82}" type="presParOf" srcId="{781ED25E-46ED-4057-B248-009EBC9C20A6}" destId="{B282EC9E-5F35-40AF-94E6-49ECB5B59AFE}" srcOrd="14" destOrd="0" presId="urn:microsoft.com/office/officeart/2011/layout/CircleProcess"/>
  </dgm:cxnLst>
  <dgm:bg/>
  <dgm:whole>
    <a:ln w="127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64D3F-1A71-4762-8318-E23777EA7A95}">
      <dsp:nvSpPr>
        <dsp:cNvPr id="0" name=""/>
        <dsp:cNvSpPr/>
      </dsp:nvSpPr>
      <dsp:spPr>
        <a:xfrm>
          <a:off x="8658936" y="1252455"/>
          <a:ext cx="2020711" cy="20210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28407D-2B2B-448D-8AB5-4A2A0955CDF7}">
      <dsp:nvSpPr>
        <dsp:cNvPr id="0" name=""/>
        <dsp:cNvSpPr/>
      </dsp:nvSpPr>
      <dsp:spPr>
        <a:xfrm>
          <a:off x="8725624" y="1319847"/>
          <a:ext cx="1886284" cy="18862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5. Data Outputs</a:t>
          </a:r>
        </a:p>
      </dsp:txBody>
      <dsp:txXfrm>
        <a:off x="8995554" y="1589366"/>
        <a:ext cx="1347499" cy="1347243"/>
      </dsp:txXfrm>
    </dsp:sp>
    <dsp:sp modelId="{0B6509B8-7095-4446-BE6F-E60C09DA35DA}">
      <dsp:nvSpPr>
        <dsp:cNvPr id="0" name=""/>
        <dsp:cNvSpPr/>
      </dsp:nvSpPr>
      <dsp:spPr>
        <a:xfrm rot="2700000">
          <a:off x="6569500" y="1252570"/>
          <a:ext cx="2020477" cy="20204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F8779-FAF2-41C7-B793-4E7760FE4FEA}">
      <dsp:nvSpPr>
        <dsp:cNvPr id="0" name=""/>
        <dsp:cNvSpPr/>
      </dsp:nvSpPr>
      <dsp:spPr>
        <a:xfrm>
          <a:off x="6638236" y="1319847"/>
          <a:ext cx="1886284" cy="18862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4. Condition Assessment</a:t>
          </a:r>
        </a:p>
      </dsp:txBody>
      <dsp:txXfrm>
        <a:off x="6907091" y="1589366"/>
        <a:ext cx="1347499" cy="1347243"/>
      </dsp:txXfrm>
    </dsp:sp>
    <dsp:sp modelId="{3B759406-3C51-41E6-9667-A26F9ED6FAC1}">
      <dsp:nvSpPr>
        <dsp:cNvPr id="0" name=""/>
        <dsp:cNvSpPr/>
      </dsp:nvSpPr>
      <dsp:spPr>
        <a:xfrm rot="2700000">
          <a:off x="4482112" y="1252570"/>
          <a:ext cx="2020477" cy="20204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97528-85EC-4BCE-AF50-26B0E8A19E9A}">
      <dsp:nvSpPr>
        <dsp:cNvPr id="0" name=""/>
        <dsp:cNvSpPr/>
      </dsp:nvSpPr>
      <dsp:spPr>
        <a:xfrm>
          <a:off x="4549773" y="1319847"/>
          <a:ext cx="1886284" cy="18862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3. Quality Assurance</a:t>
          </a:r>
        </a:p>
      </dsp:txBody>
      <dsp:txXfrm>
        <a:off x="4818628" y="1589366"/>
        <a:ext cx="1347499" cy="1347243"/>
      </dsp:txXfrm>
    </dsp:sp>
    <dsp:sp modelId="{A18DD0F5-2B01-4F3D-947C-BCAE7792B710}">
      <dsp:nvSpPr>
        <dsp:cNvPr id="0" name=""/>
        <dsp:cNvSpPr/>
      </dsp:nvSpPr>
      <dsp:spPr>
        <a:xfrm rot="2700000">
          <a:off x="2393649" y="1252570"/>
          <a:ext cx="2020477" cy="20204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24909-030F-4F40-928A-BE6AD6DE798C}">
      <dsp:nvSpPr>
        <dsp:cNvPr id="0" name=""/>
        <dsp:cNvSpPr/>
      </dsp:nvSpPr>
      <dsp:spPr>
        <a:xfrm>
          <a:off x="2461310" y="1319847"/>
          <a:ext cx="1886284" cy="18862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2. Completion Check</a:t>
          </a:r>
        </a:p>
      </dsp:txBody>
      <dsp:txXfrm>
        <a:off x="2731240" y="1589366"/>
        <a:ext cx="1347499" cy="1347243"/>
      </dsp:txXfrm>
    </dsp:sp>
    <dsp:sp modelId="{C159342C-BE49-468F-B09E-6BBC7C3C8AA7}">
      <dsp:nvSpPr>
        <dsp:cNvPr id="0" name=""/>
        <dsp:cNvSpPr/>
      </dsp:nvSpPr>
      <dsp:spPr>
        <a:xfrm rot="2700000">
          <a:off x="418454" y="1252742"/>
          <a:ext cx="2020477" cy="20204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90438-7B99-422B-A6D3-13A7626FAE02}">
      <dsp:nvSpPr>
        <dsp:cNvPr id="0" name=""/>
        <dsp:cNvSpPr/>
      </dsp:nvSpPr>
      <dsp:spPr>
        <a:xfrm>
          <a:off x="461748" y="1319847"/>
          <a:ext cx="1886284" cy="18862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1. Contractor Upload Data</a:t>
          </a:r>
        </a:p>
      </dsp:txBody>
      <dsp:txXfrm>
        <a:off x="731678" y="1589366"/>
        <a:ext cx="1347499" cy="134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D6F37-1956-4E30-94E9-F5353CC1FAB4}" type="datetimeFigureOut">
              <a:rPr lang="en-AU" smtClean="0"/>
              <a:t>18/10/2022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0C1-61A3-4468-9C22-9CFF35ED6C9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56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489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Attribute</a:t>
            </a:r>
          </a:p>
          <a:p>
            <a:r>
              <a:rPr lang="en-NZ" dirty="0"/>
              <a:t>	Identifying the assets under the scope</a:t>
            </a:r>
          </a:p>
          <a:p>
            <a:r>
              <a:rPr lang="en-NZ" dirty="0"/>
              <a:t>Inspection</a:t>
            </a:r>
          </a:p>
          <a:p>
            <a:r>
              <a:rPr lang="en-NZ" dirty="0"/>
              <a:t>	Additional information obtained</a:t>
            </a:r>
          </a:p>
          <a:p>
            <a:r>
              <a:rPr lang="en-NZ" dirty="0"/>
              <a:t>	Level and type of inspection required</a:t>
            </a:r>
          </a:p>
          <a:p>
            <a:r>
              <a:rPr lang="en-NZ" dirty="0"/>
              <a:t>Assessment </a:t>
            </a:r>
          </a:p>
          <a:p>
            <a:r>
              <a:rPr lang="en-NZ" dirty="0"/>
              <a:t>	Identifying what constitutes adequate information for assessment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87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CriNITA = Critical Network Inspection Tool for Assessment</a:t>
            </a:r>
          </a:p>
          <a:p>
            <a:endParaRPr lang="en-NZ" dirty="0"/>
          </a:p>
          <a:p>
            <a:r>
              <a:rPr lang="en-NZ" dirty="0"/>
              <a:t>CriNITA is a secure platform that utilises multiple Microsoft Suite applications to enable the process of information</a:t>
            </a:r>
          </a:p>
          <a:p>
            <a:endParaRPr lang="en-NZ" dirty="0"/>
          </a:p>
          <a:p>
            <a:r>
              <a:rPr lang="en-NZ" dirty="0"/>
              <a:t>Data Collection</a:t>
            </a:r>
          </a:p>
          <a:p>
            <a:r>
              <a:rPr lang="en-NZ" dirty="0"/>
              <a:t>	OneDrive = data storage for non-database records </a:t>
            </a:r>
          </a:p>
          <a:p>
            <a:r>
              <a:rPr lang="en-NZ" dirty="0"/>
              <a:t>	SharePoint = manage the submission of data records</a:t>
            </a:r>
          </a:p>
          <a:p>
            <a:r>
              <a:rPr lang="en-NZ" dirty="0"/>
              <a:t>Data Validation</a:t>
            </a:r>
          </a:p>
          <a:p>
            <a:r>
              <a:rPr lang="en-NZ" dirty="0"/>
              <a:t>	Power Automate for workflow and validating data between the users of the data platform</a:t>
            </a:r>
          </a:p>
          <a:p>
            <a:r>
              <a:rPr lang="en-NZ" dirty="0"/>
              <a:t>Data Processing</a:t>
            </a:r>
          </a:p>
          <a:p>
            <a:r>
              <a:rPr lang="en-NZ" dirty="0"/>
              <a:t>	Dynamics 365 &amp; Power Apps = to perform complex data processing tasks and data generation</a:t>
            </a:r>
          </a:p>
          <a:p>
            <a:r>
              <a:rPr lang="en-NZ" dirty="0"/>
              <a:t>Reporting</a:t>
            </a:r>
          </a:p>
          <a:p>
            <a:r>
              <a:rPr lang="en-NZ" dirty="0"/>
              <a:t>	Power BI = to create paginated data extracts and statistic dashboards</a:t>
            </a:r>
          </a:p>
          <a:p>
            <a:endParaRPr lang="en-NZ" dirty="0"/>
          </a:p>
          <a:p>
            <a:r>
              <a:rPr lang="en-NZ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070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 dirty="0"/>
              <a:t>Obtaining the pipe attribute data</a:t>
            </a:r>
          </a:p>
          <a:p>
            <a:r>
              <a:rPr lang="en-US" sz="2700" dirty="0"/>
              <a:t>	There is a large amount of work that went into preparing the pipe asset data to enable the initial phases of the project</a:t>
            </a:r>
          </a:p>
          <a:p>
            <a:r>
              <a:rPr lang="en-US" sz="2700" dirty="0"/>
              <a:t>	Capturing baseline pipe asset attribute data provided by WWL</a:t>
            </a:r>
          </a:p>
          <a:p>
            <a:r>
              <a:rPr lang="en-US" sz="2700" dirty="0"/>
              <a:t>	A key requirement of CriNITA which I was passionate about was making sure that all attribute data and inspection data were able to be linked to a pipe asset</a:t>
            </a:r>
          </a:p>
          <a:p>
            <a:r>
              <a:rPr lang="en-US" sz="2700" dirty="0"/>
              <a:t>	Review of the attribute data and selected data fields taken and utilized</a:t>
            </a:r>
          </a:p>
          <a:p>
            <a:r>
              <a:rPr lang="en-US" sz="2700" dirty="0"/>
              <a:t> 	</a:t>
            </a:r>
            <a:r>
              <a:rPr lang="en-NZ" sz="2700" noProof="0" dirty="0"/>
              <a:t>Organising</a:t>
            </a:r>
            <a:r>
              <a:rPr lang="en-US" sz="2700" dirty="0"/>
              <a:t> and linking the metadata for each pipe asset by asset class and aligning it with appropriate inspection technique attribute fields to enable comparison and assessment of attribute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/>
              <a:t>	This was a key requirement of CriNITA which I was passionate about. We made significant progress in this space, but there is still work to improve the process.</a:t>
            </a:r>
          </a:p>
          <a:p>
            <a:endParaRPr lang="en-US" sz="2700" dirty="0"/>
          </a:p>
          <a:p>
            <a:r>
              <a:rPr lang="en-US" sz="2700" dirty="0"/>
              <a:t>Transferring the data through the CriNITA stages</a:t>
            </a:r>
          </a:p>
          <a:p>
            <a:r>
              <a:rPr lang="en-US" sz="2700" dirty="0"/>
              <a:t>	Several key data transfer stages for CriNITA required, next slide</a:t>
            </a:r>
          </a:p>
          <a:p>
            <a:endParaRPr lang="en-US" sz="2700" dirty="0"/>
          </a:p>
          <a:p>
            <a:r>
              <a:rPr lang="en-US" sz="2700" dirty="0"/>
              <a:t>Pipe Attribute and Inspection data Review</a:t>
            </a:r>
          </a:p>
          <a:p>
            <a:endParaRPr lang="en-US" sz="2700" dirty="0"/>
          </a:p>
          <a:p>
            <a:r>
              <a:rPr lang="en-US" sz="2700" dirty="0"/>
              <a:t>Condition Assessment stages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00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dirty="0"/>
              <a:t>Here are the 5 main CriNITA stages </a:t>
            </a:r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575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Main Overview Flow 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NZ" dirty="0"/>
            </a:br>
            <a:r>
              <a:rPr lang="en-NZ" dirty="0"/>
              <a:t>Here are the 5 main CriNITA stages with a more detailed CriNITA data flow. As mentioned there has been a lot of work that has gone on at the beginning to ensure this process can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We have identified what is required for the workflow regarding asset fields.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Looking at each section specifically: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NZ" dirty="0"/>
            </a:br>
            <a:r>
              <a:rPr lang="en-NZ" dirty="0"/>
              <a:t>Contractor Uploads</a:t>
            </a:r>
          </a:p>
          <a:p>
            <a:pPr lvl="1"/>
            <a:r>
              <a:rPr lang="en-US" dirty="0"/>
              <a:t>Each party’s representative was provided secure unique access to the platform to perform their batch uploading task.</a:t>
            </a:r>
          </a:p>
          <a:p>
            <a:pPr lvl="1"/>
            <a:r>
              <a:rPr lang="en-US" dirty="0"/>
              <a:t>Each of the Contractor reps was trained on how each batch of inspection data was needing to be prepared</a:t>
            </a:r>
          </a:p>
          <a:p>
            <a:pPr lvl="1"/>
            <a:r>
              <a:rPr lang="en-US" dirty="0"/>
              <a:t>	Including file naming, folder structure, and CSV data summary file preparation.</a:t>
            </a:r>
          </a:p>
          <a:p>
            <a:pPr lvl="1"/>
            <a:r>
              <a:rPr lang="en-US" dirty="0"/>
              <a:t>Aspect was challenging. We worked with third-party contractors to ensure the right information was being captured and the submission process understood through workshops. </a:t>
            </a:r>
          </a:p>
          <a:p>
            <a:pPr lvl="1"/>
            <a:r>
              <a:rPr lang="en-US" dirty="0"/>
              <a:t>However, changes in some key contractor staff and due to the absence of an written guide the data submission process had an impact. Improvements can be made to ensure a better flow of information. </a:t>
            </a:r>
          </a:p>
          <a:p>
            <a:pPr lvl="1"/>
            <a:r>
              <a:rPr lang="en-US" dirty="0"/>
              <a:t>A guidance document will provide greater understanding of the process and ensure consistency and ongoing improvements with the information being captured.</a:t>
            </a:r>
          </a:p>
          <a:p>
            <a:pPr lvl="1"/>
            <a:r>
              <a:rPr lang="en-NZ" dirty="0"/>
              <a:t>Inspection Data Capture Software - Repeatable for many different inspection techniques</a:t>
            </a:r>
          </a:p>
          <a:p>
            <a:pPr lvl="1"/>
            <a:r>
              <a:rPr lang="en-NZ" dirty="0"/>
              <a:t>The pink boxes identify a task completion and a transfer of the task to a new user</a:t>
            </a:r>
          </a:p>
          <a:p>
            <a:pPr lvl="1"/>
            <a:r>
              <a:rPr lang="en-NZ" dirty="0"/>
              <a:t>Inspection Batch Data is uploaded to the cloud storage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 </a:t>
            </a:r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47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Completion Check</a:t>
            </a:r>
          </a:p>
          <a:p>
            <a:pPr lvl="1"/>
            <a:r>
              <a:rPr lang="en-US" dirty="0"/>
              <a:t>The Contract management engineers were responsible for the completion check. </a:t>
            </a:r>
          </a:p>
          <a:p>
            <a:pPr lvl="1"/>
            <a:r>
              <a:rPr lang="en-US" dirty="0"/>
              <a:t>I had provided them the training and support to know what to check in each of the batches, both from a data and an inspection data perspective.</a:t>
            </a:r>
          </a:p>
          <a:p>
            <a:pPr lvl="1"/>
            <a:r>
              <a:rPr lang="en-US" dirty="0"/>
              <a:t>Batch processed through to the ProjectMax Quality Assurance phase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PML QA process provided a deeper dive into the quality this ensured:</a:t>
            </a:r>
          </a:p>
          <a:p>
            <a:pPr lvl="0"/>
            <a:r>
              <a:rPr lang="en-US" dirty="0"/>
              <a:t>	CCTV Coding and operator data were audited</a:t>
            </a:r>
          </a:p>
          <a:p>
            <a:pPr lvl="0"/>
            <a:r>
              <a:rPr lang="en-US" dirty="0"/>
              <a:t>	The other inspection techniques had a pre-assessment batch review</a:t>
            </a:r>
          </a:p>
          <a:p>
            <a:pPr lvl="0"/>
            <a:r>
              <a:rPr lang="en-US" dirty="0"/>
              <a:t>	The right pipe asset IDs and inspection data fields were identified and recorded.</a:t>
            </a:r>
          </a:p>
          <a:p>
            <a:pPr lvl="0"/>
            <a:r>
              <a:rPr lang="en-US" dirty="0"/>
              <a:t>	Functionality was enabled to allow batches to be rejected, corrected and resubmitted in both the Completion Check and QA phases.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dirty="0"/>
              <a:t>The assessment process includes several stages:</a:t>
            </a:r>
          </a:p>
          <a:p>
            <a:pPr lvl="0"/>
            <a:r>
              <a:rPr lang="en-US" dirty="0"/>
              <a:t>	Comparing pipe attribute and inspection data, where possible confirming any attribute updates. </a:t>
            </a:r>
          </a:p>
          <a:p>
            <a:pPr lvl="0"/>
            <a:r>
              <a:rPr lang="en-US" dirty="0"/>
              <a:t>	Preliminary Assessment on inspection data</a:t>
            </a:r>
          </a:p>
          <a:p>
            <a:pPr lvl="0"/>
            <a:r>
              <a:rPr lang="en-US" dirty="0"/>
              <a:t>	Internal review and finalizing of the health assessments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Data Outputs provided to Wellington Water including</a:t>
            </a:r>
          </a:p>
          <a:p>
            <a:pPr lvl="1"/>
            <a:r>
              <a:rPr lang="en-US" dirty="0"/>
              <a:t> Quality Inspection Data</a:t>
            </a:r>
          </a:p>
          <a:p>
            <a:pPr lvl="1"/>
            <a:r>
              <a:rPr lang="en-US" dirty="0"/>
              <a:t> Verified and updated Pipe Attributes</a:t>
            </a:r>
          </a:p>
          <a:p>
            <a:pPr lvl="1"/>
            <a:r>
              <a:rPr lang="en-US" dirty="0"/>
              <a:t> Condition Assessed pipe assets</a:t>
            </a:r>
          </a:p>
          <a:p>
            <a:pPr lvl="1"/>
            <a:endParaRPr lang="en-NZ" dirty="0"/>
          </a:p>
          <a:p>
            <a:r>
              <a:rPr lang="en-NZ" dirty="0"/>
              <a:t>This process can be refined to ensure it can work start to finish more efficiently, be more repeatable and overall be scalable. It enables this workflow to work.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r>
              <a:rPr lang="en-NZ" dirty="0"/>
              <a:t> </a:t>
            </a:r>
          </a:p>
          <a:p>
            <a:pPr lvl="1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2635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114326">
              <a:buNone/>
            </a:pPr>
            <a:r>
              <a:rPr lang="en-US" sz="1200" dirty="0"/>
              <a:t>CriNITA has enabled us to report on and carry out analytics on the data including:</a:t>
            </a:r>
          </a:p>
          <a:p>
            <a:pPr marL="342874" lvl="1" indent="0">
              <a:buNone/>
            </a:pPr>
            <a:endParaRPr lang="en-US" sz="1200" dirty="0"/>
          </a:p>
          <a:p>
            <a:pPr marL="342874" lvl="1" indent="0">
              <a:buNone/>
            </a:pPr>
            <a:r>
              <a:rPr lang="en-US" sz="1200" dirty="0"/>
              <a:t>Scope reporting – what are we trying to cover </a:t>
            </a:r>
          </a:p>
          <a:p>
            <a:pPr marL="342874" lvl="1" indent="0">
              <a:buNone/>
            </a:pPr>
            <a:r>
              <a:rPr lang="en-US" sz="1200" dirty="0"/>
              <a:t>Inspection progress – how much have we done?</a:t>
            </a:r>
          </a:p>
          <a:p>
            <a:pPr marL="342874" lvl="1" indent="0">
              <a:buNone/>
            </a:pPr>
            <a:r>
              <a:rPr lang="en-US" sz="1200" dirty="0"/>
              <a:t>What is the status of the assessment – what needs to happen next?</a:t>
            </a:r>
          </a:p>
          <a:p>
            <a:pPr marL="342874" lvl="1" indent="0">
              <a:buNone/>
            </a:pPr>
            <a:r>
              <a:rPr lang="en-US" sz="1200" dirty="0"/>
              <a:t>Output reporting – making sense of all this data.</a:t>
            </a:r>
          </a:p>
          <a:p>
            <a:pPr marL="342874" lvl="1" indent="0">
              <a:buNone/>
            </a:pPr>
            <a:r>
              <a:rPr lang="en-US" sz="1200" dirty="0"/>
              <a:t>(</a:t>
            </a:r>
            <a:r>
              <a:rPr lang="en-US" sz="1200" dirty="0" err="1"/>
              <a:t>nb</a:t>
            </a:r>
            <a:r>
              <a:rPr lang="en-US" sz="1200" dirty="0"/>
              <a:t> pick one of these for another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67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114326">
              <a:buNone/>
            </a:pPr>
            <a:r>
              <a:rPr lang="en-US" sz="1200" dirty="0"/>
              <a:t>CriNITA has enabled us to report on and carry out analytics on the data including:</a:t>
            </a:r>
          </a:p>
          <a:p>
            <a:pPr marL="342874" lvl="1" indent="0">
              <a:buNone/>
            </a:pPr>
            <a:endParaRPr lang="en-US" sz="1200" dirty="0"/>
          </a:p>
          <a:p>
            <a:pPr marL="342874" lvl="1" indent="0">
              <a:buNone/>
            </a:pPr>
            <a:r>
              <a:rPr lang="en-US" sz="1200" dirty="0"/>
              <a:t>Scope reporting – what are we trying to cover </a:t>
            </a:r>
          </a:p>
          <a:p>
            <a:pPr marL="342874" lvl="1" indent="0">
              <a:buNone/>
            </a:pPr>
            <a:r>
              <a:rPr lang="en-US" sz="1200" dirty="0"/>
              <a:t>Inspection progress – how much have we done?</a:t>
            </a:r>
          </a:p>
          <a:p>
            <a:pPr marL="342874" lvl="1" indent="0">
              <a:buNone/>
            </a:pPr>
            <a:r>
              <a:rPr lang="en-US" sz="1200" dirty="0"/>
              <a:t>What is the status of the assessment – what needs to happen next?</a:t>
            </a:r>
          </a:p>
          <a:p>
            <a:pPr marL="342874" lvl="1" indent="0">
              <a:buNone/>
            </a:pPr>
            <a:r>
              <a:rPr lang="en-US" sz="1200" dirty="0"/>
              <a:t>Output reporting – making sense of all this data.</a:t>
            </a:r>
          </a:p>
          <a:p>
            <a:pPr marL="342874" lvl="1" indent="0">
              <a:buNone/>
            </a:pPr>
            <a:r>
              <a:rPr lang="en-US" sz="1200" dirty="0"/>
              <a:t>(</a:t>
            </a:r>
            <a:r>
              <a:rPr lang="en-US" sz="1200" dirty="0" err="1"/>
              <a:t>nb</a:t>
            </a:r>
            <a:r>
              <a:rPr lang="en-US" sz="1200" dirty="0"/>
              <a:t> pick one of these for another slide)</a:t>
            </a:r>
          </a:p>
          <a:p>
            <a:pPr marL="342874" lvl="1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716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863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CriNITA has been developed for the largest inspection programme ever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	It was able to be fully operational in a short period of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	The initial size of solution was based on a finite project VHCA scope.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The future use requires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	Expanding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	Increasing the applicability to additional pipe asset classes and inspection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	Setting up two way data integration between Wellington Water’s data and CriNITA.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	Improving the user experiences in these two sections of CriNITA will provide significant efficiency improvements</a:t>
            </a:r>
          </a:p>
          <a:p>
            <a:r>
              <a:rPr lang="en-NZ" dirty="0"/>
              <a:t>Documenting the workflow for data submissions</a:t>
            </a:r>
          </a:p>
          <a:p>
            <a:r>
              <a:rPr lang="en-NZ" dirty="0"/>
              <a:t>Notwithstanding the CriNITA platform does provide a robust and proven platform to work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82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Mount Everest</a:t>
            </a:r>
          </a:p>
          <a:p>
            <a:endParaRPr lang="en-NZ" dirty="0"/>
          </a:p>
          <a:p>
            <a:r>
              <a:rPr lang="en-NZ" dirty="0"/>
              <a:t>Quote from Sir Ed really epitomises the work for everybody on the VHCA projects and all of the stimulus-funded projects</a:t>
            </a:r>
          </a:p>
          <a:p>
            <a:pPr lvl="1"/>
            <a:endParaRPr lang="en-NZ" sz="1200" dirty="0"/>
          </a:p>
          <a:p>
            <a:pPr lvl="1"/>
            <a:r>
              <a:rPr lang="en-US" sz="1200" dirty="0"/>
              <a:t>What do I mean by a mountain of data, context a standard condition assessment project can be a decent-sized work package is about 10 to 20km often on one pipe asset type, i.e. gravity WW pipes.</a:t>
            </a:r>
          </a:p>
          <a:p>
            <a:pPr lvl="1"/>
            <a:r>
              <a:rPr lang="en-US" sz="1200" dirty="0"/>
              <a:t>Firstly, we aren’t just carrying out inspections on one pipe asset type, we had four to investigate.</a:t>
            </a:r>
          </a:p>
          <a:p>
            <a:pPr lvl="1"/>
            <a:r>
              <a:rPr lang="en-US" sz="1200" dirty="0"/>
              <a:t>Secondly, we were aiming to inspect several magnitudes larger in length quantity. Manage this manually is not practical so there had to be a data management solution formed</a:t>
            </a:r>
          </a:p>
          <a:p>
            <a:pPr lvl="1"/>
            <a:r>
              <a:rPr lang="en-US" sz="1200" dirty="0"/>
              <a:t>Using our expertise in pipe inspections and </a:t>
            </a:r>
          </a:p>
          <a:p>
            <a:pPr lvl="1"/>
            <a:endParaRPr lang="en-US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47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74" lvl="1" indent="0">
              <a:buNone/>
            </a:pPr>
            <a:r>
              <a:rPr lang="en-NZ" dirty="0"/>
              <a:t>Wellington Water needed an accurate tool to manage their VHCA programme – CriNITA provided this</a:t>
            </a:r>
          </a:p>
          <a:p>
            <a:pPr marL="342874" lvl="1" indent="0">
              <a:buNone/>
            </a:pPr>
            <a:r>
              <a:rPr lang="en-NZ" dirty="0"/>
              <a:t>Many external parties had direct access to the system to input data into it and extract data from it.  This couldn’t be done by floppy disk.</a:t>
            </a:r>
          </a:p>
          <a:p>
            <a:pPr marL="342874" lvl="1" indent="0">
              <a:buNone/>
            </a:pPr>
            <a:r>
              <a:rPr lang="en-NZ" dirty="0"/>
              <a:t>Using proven IT architecture, the system had the ability to cope with a mountain of data which was secure.</a:t>
            </a:r>
          </a:p>
          <a:p>
            <a:pPr marL="342874" lvl="1" indent="0">
              <a:buNone/>
            </a:pPr>
            <a:endParaRPr lang="en-NZ" dirty="0"/>
          </a:p>
          <a:p>
            <a:pPr marL="342874" lvl="1" indent="0">
              <a:buNone/>
            </a:pPr>
            <a:r>
              <a:rPr lang="en-NZ" dirty="0"/>
              <a:t>This was largely due to the CriNITA data management platform. </a:t>
            </a:r>
          </a:p>
          <a:p>
            <a:pPr marL="342874" lvl="1" indent="0">
              <a:buNone/>
            </a:pPr>
            <a:endParaRPr lang="en-NZ" dirty="0"/>
          </a:p>
          <a:p>
            <a:pPr marL="342874" lvl="1" indent="0">
              <a:buNone/>
            </a:pPr>
            <a:r>
              <a:rPr lang="en-NZ" dirty="0"/>
              <a:t>As a result of the work gone on to develop the CriNITA platform, Microsoft have reached out to my IT team and shown interest in featuring it as a case study they promote!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6598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74" lvl="1" indent="0">
              <a:buNone/>
            </a:pPr>
            <a:r>
              <a:rPr lang="en-NZ" dirty="0"/>
              <a:t>Wellington Water needed an accurate tool to manage their VHCA programme – CriNITA provided this</a:t>
            </a:r>
          </a:p>
          <a:p>
            <a:pPr marL="342874" lvl="1" indent="0">
              <a:buNone/>
            </a:pPr>
            <a:r>
              <a:rPr lang="en-NZ" dirty="0"/>
              <a:t>Many external parties had direct access to the system to input data into it and extract data from it.  This couldn’t be done by floppy disk.</a:t>
            </a:r>
          </a:p>
          <a:p>
            <a:pPr marL="342874" lvl="1" indent="0">
              <a:buNone/>
            </a:pPr>
            <a:r>
              <a:rPr lang="en-NZ" dirty="0"/>
              <a:t>Using proven IT architecture, the system had the ability to cope with a mountain of data which was secure.</a:t>
            </a:r>
          </a:p>
          <a:p>
            <a:pPr marL="342874" lvl="1" indent="0">
              <a:buNone/>
            </a:pPr>
            <a:endParaRPr lang="en-NZ" dirty="0"/>
          </a:p>
          <a:p>
            <a:pPr marL="342874" lvl="1" indent="0">
              <a:buNone/>
            </a:pPr>
            <a:r>
              <a:rPr lang="en-NZ" dirty="0"/>
              <a:t>This was largely due to the CriNITA data management platform. </a:t>
            </a:r>
          </a:p>
          <a:p>
            <a:pPr marL="342874" lvl="1" indent="0">
              <a:buNone/>
            </a:pPr>
            <a:endParaRPr lang="en-NZ" dirty="0"/>
          </a:p>
          <a:p>
            <a:pPr marL="342874" lvl="1" indent="0">
              <a:buNone/>
            </a:pPr>
            <a:r>
              <a:rPr lang="en-NZ" dirty="0"/>
              <a:t>As a result of the work gone on to develop the CriNITA platform, Microsoft have reached out to my IT team and shown interest in featuring it as a case study they promote!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25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32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what the client needs</a:t>
            </a:r>
          </a:p>
          <a:p>
            <a:r>
              <a:rPr lang="en-US" dirty="0"/>
              <a:t>	Government stimulus funding Wellington Water made a commitment </a:t>
            </a:r>
          </a:p>
          <a:p>
            <a:r>
              <a:rPr lang="en-US" dirty="0"/>
              <a:t>	Very ambitious goal</a:t>
            </a:r>
          </a:p>
          <a:p>
            <a:r>
              <a:rPr lang="en-US" dirty="0"/>
              <a:t>	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218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Illustrate scale </a:t>
            </a:r>
          </a:p>
          <a:p>
            <a:pPr lvl="1"/>
            <a:r>
              <a:rPr lang="en-US" dirty="0"/>
              <a:t>	Approximately 470km covering 4 pipe asset classes</a:t>
            </a:r>
          </a:p>
          <a:p>
            <a:pPr lvl="1"/>
            <a:r>
              <a:rPr lang="en-US" dirty="0"/>
              <a:t>	All of the pipes were owned by Wellington Water’s 6 Client Councils</a:t>
            </a:r>
          </a:p>
          <a:p>
            <a:r>
              <a:rPr lang="en-US" sz="1200" dirty="0"/>
              <a:t>Covering the 6 Client Councils of Wellington Water: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Wellington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Porirua City Council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Hutt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Upper Hutt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South Wairarapa District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Greater Wellington Regional Council</a:t>
            </a:r>
          </a:p>
          <a:p>
            <a:pPr lvl="1"/>
            <a:endParaRPr lang="en-US" dirty="0"/>
          </a:p>
          <a:p>
            <a:r>
              <a:rPr lang="en-NZ" dirty="0"/>
              <a:t>Make a call if going to include the 6 client council’s in the same slide as a list or as logo images. And whether it will be combined into one slide or separated into two. Could include a picture of all of the VHCA pipes across the regions.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14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Add to previous slide with animation or use a region aerial view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59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Indicate the fact that a sophisticated data management solution was needed, it needed</a:t>
            </a:r>
          </a:p>
          <a:p>
            <a:pPr lvl="0"/>
            <a:r>
              <a:rPr lang="en-US" sz="2400" dirty="0"/>
              <a:t>Used by many parties </a:t>
            </a:r>
          </a:p>
          <a:p>
            <a:pPr lvl="1"/>
            <a:r>
              <a:rPr lang="en-US" sz="1800" dirty="0"/>
              <a:t>Contractors</a:t>
            </a:r>
          </a:p>
          <a:p>
            <a:pPr lvl="1"/>
            <a:r>
              <a:rPr lang="en-US" sz="1800" dirty="0"/>
              <a:t>Contract Managers</a:t>
            </a:r>
          </a:p>
          <a:p>
            <a:pPr lvl="1"/>
            <a:r>
              <a:rPr lang="en-US" sz="1800" dirty="0"/>
              <a:t>ProjectMax’s Quality Assurance team </a:t>
            </a:r>
          </a:p>
          <a:p>
            <a:pPr lvl="1"/>
            <a:r>
              <a:rPr lang="en-US" sz="1800" dirty="0"/>
              <a:t>ProjectMax’s Assessment team</a:t>
            </a:r>
          </a:p>
          <a:p>
            <a:pPr lvl="1"/>
            <a:r>
              <a:rPr lang="en-US" sz="1800" dirty="0"/>
              <a:t>Wellington Water</a:t>
            </a:r>
          </a:p>
          <a:p>
            <a:pPr lvl="0"/>
            <a:r>
              <a:rPr lang="en-US" sz="1800" dirty="0"/>
              <a:t>Ability to cope with a mountain of data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712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Technical </a:t>
            </a:r>
            <a:r>
              <a:rPr lang="en-US" dirty="0" err="1"/>
              <a:t>Programme</a:t>
            </a:r>
            <a:r>
              <a:rPr lang="en-US" dirty="0"/>
              <a:t> Manager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focus of this presentation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Talk about the management of the data in </a:t>
            </a:r>
          </a:p>
          <a:p>
            <a:pPr lvl="2"/>
            <a:r>
              <a:rPr lang="en-US" dirty="0"/>
              <a:t>The planning stage</a:t>
            </a:r>
          </a:p>
          <a:p>
            <a:pPr lvl="2"/>
            <a:r>
              <a:rPr lang="en-US" dirty="0"/>
              <a:t>The execution stage and </a:t>
            </a:r>
          </a:p>
          <a:p>
            <a:pPr lvl="2"/>
            <a:r>
              <a:rPr lang="en-US" dirty="0"/>
              <a:t>The Reporting stage.</a:t>
            </a:r>
          </a:p>
          <a:p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More information on the benefits of this type of condition assessment project </a:t>
            </a:r>
            <a:r>
              <a:rPr lang="en-US" sz="1200" dirty="0"/>
              <a:t>- refer to Steve Apeldoorn and Rob Blakemore’s paper for that </a:t>
            </a:r>
            <a:endParaRPr lang="en-NZ" sz="1200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564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Wellington Water want to achieve?</a:t>
            </a:r>
          </a:p>
          <a:p>
            <a:pPr lvl="2"/>
            <a:r>
              <a:rPr lang="en-US" sz="2600" dirty="0"/>
              <a:t>A targeted approach focusing on VHCA pipes. </a:t>
            </a:r>
          </a:p>
          <a:p>
            <a:pPr lvl="2"/>
            <a:r>
              <a:rPr lang="en-US" sz="2000" dirty="0"/>
              <a:t>Initially, the oldest pipes or pipes with missing information (P1)</a:t>
            </a:r>
          </a:p>
          <a:p>
            <a:pPr lvl="2"/>
            <a:r>
              <a:rPr lang="en-US" sz="2000" dirty="0"/>
              <a:t>As the project progressed, the high-risk assets were refined.</a:t>
            </a:r>
          </a:p>
          <a:p>
            <a:r>
              <a:rPr lang="en-US" dirty="0"/>
              <a:t>What techniques were to be used</a:t>
            </a:r>
          </a:p>
          <a:p>
            <a:r>
              <a:rPr lang="en-US" dirty="0"/>
              <a:t>	Gravity pipes (CCTV, Laser Profiling and Multi-sensor boat camera inspections)</a:t>
            </a:r>
          </a:p>
          <a:p>
            <a:r>
              <a:rPr lang="en-US" dirty="0"/>
              <a:t>	Pressure pipe inspections (Transient Pressure monitoring, e-Pulse &amp; p-CAT) Aaron’s paper</a:t>
            </a:r>
          </a:p>
          <a:p>
            <a:r>
              <a:rPr lang="en-US" dirty="0"/>
              <a:t>	TPM – surge pressure reading tool, e-Pulse and p-CAT are both condition assessment tools that determine wall thickness</a:t>
            </a:r>
          </a:p>
          <a:p>
            <a:r>
              <a:rPr lang="en-US" dirty="0"/>
              <a:t>Defining the scope of inspection – assessment – reporting</a:t>
            </a:r>
          </a:p>
          <a:p>
            <a:r>
              <a:rPr lang="en-US" dirty="0"/>
              <a:t>	Include the standard data supply process image from paper</a:t>
            </a:r>
          </a:p>
          <a:p>
            <a:r>
              <a:rPr lang="en-US" dirty="0"/>
              <a:t>	Detail on Next slide</a:t>
            </a:r>
          </a:p>
          <a:p>
            <a:r>
              <a:rPr lang="en-US" dirty="0"/>
              <a:t>Definition of the workflow both incoming and ultimately into Wellington water</a:t>
            </a:r>
          </a:p>
          <a:p>
            <a:r>
              <a:rPr lang="en-US" dirty="0"/>
              <a:t>	Prepared detailed workflow process plans for both gravity pipes and pressure pipes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3F0C1-61A3-4468-9C22-9CFF35ED6C9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77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9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7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3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94" y="1343821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August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2" cy="857255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129"/>
            <a:ext cx="10972800" cy="498923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7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0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3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6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7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0" y="273064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4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E837-3A48-5D4A-ACFE-02FE302772C9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689D-1753-CD46-ADEE-AA32747AAE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C9E4CCB-E7B6-B50A-058F-D2583BC0AC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50287" y="6078520"/>
            <a:ext cx="2441713" cy="7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34287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34287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34287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5" indent="-171438" algn="l" defTabSz="34287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34287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34287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1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Taking on a Mountain of Inspection Data – Developing a Flexible Data Management Solution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Oliver Modricker</a:t>
            </a:r>
          </a:p>
          <a:p>
            <a:endParaRPr lang="en-NZ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920D7A8-2E49-104E-B0F4-8CCA8512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88" y="5570520"/>
            <a:ext cx="2441713" cy="7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415A186-E64E-3E40-559C-D7E4BFDB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613"/>
            <a:ext cx="10972800" cy="498475"/>
          </a:xfrm>
        </p:spPr>
        <p:txBody>
          <a:bodyPr>
            <a:noAutofit/>
          </a:bodyPr>
          <a:lstStyle/>
          <a:p>
            <a:r>
              <a:rPr lang="en-US" dirty="0"/>
              <a:t>Planning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40D7B-22DA-4E73-1140-7E7B558FB666}"/>
              </a:ext>
            </a:extLst>
          </p:cNvPr>
          <p:cNvSpPr txBox="1"/>
          <p:nvPr/>
        </p:nvSpPr>
        <p:spPr>
          <a:xfrm>
            <a:off x="609600" y="5362103"/>
            <a:ext cx="826293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800" dirty="0"/>
              <a:t>Standard data supply process for Condition Assessment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56C44B-97C6-90E5-1813-04241FB66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06" y="1052962"/>
            <a:ext cx="10916494" cy="43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94" y="1166018"/>
            <a:ext cx="10972800" cy="4525963"/>
          </a:xfrm>
        </p:spPr>
        <p:txBody>
          <a:bodyPr/>
          <a:lstStyle/>
          <a:p>
            <a:r>
              <a:rPr lang="en-US" dirty="0"/>
              <a:t>Data Management Solution called CriNITA</a:t>
            </a:r>
          </a:p>
          <a:p>
            <a:r>
              <a:rPr lang="en-US" dirty="0"/>
              <a:t>What is CriNITA?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CFBB5-9A22-A127-687B-A69859E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Data Management Solution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408C8-3D4E-D711-F0A0-83C2FA8B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65" y="961567"/>
            <a:ext cx="7723469" cy="56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D83C5B-71C4-3D70-67EA-7D9426B2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3224"/>
            <a:ext cx="10972800" cy="4171552"/>
          </a:xfrm>
        </p:spPr>
        <p:txBody>
          <a:bodyPr>
            <a:normAutofit/>
          </a:bodyPr>
          <a:lstStyle/>
          <a:p>
            <a:r>
              <a:rPr lang="en-US" sz="3200" dirty="0"/>
              <a:t>Obtaining and preparing the pipe data for the project</a:t>
            </a:r>
          </a:p>
          <a:p>
            <a:endParaRPr lang="en-US" sz="3200" dirty="0"/>
          </a:p>
          <a:p>
            <a:r>
              <a:rPr lang="en-US" sz="3200" dirty="0"/>
              <a:t>Transferring the data through the CriNITA stages</a:t>
            </a:r>
          </a:p>
          <a:p>
            <a:endParaRPr lang="en-US" sz="3200" dirty="0"/>
          </a:p>
          <a:p>
            <a:r>
              <a:rPr lang="en-US" sz="3200" dirty="0"/>
              <a:t>Pipe Attribute and Inspection Data Review</a:t>
            </a:r>
            <a:endParaRPr lang="en-NZ" sz="3200" dirty="0"/>
          </a:p>
          <a:p>
            <a:endParaRPr lang="en-US" sz="3200" dirty="0"/>
          </a:p>
          <a:p>
            <a:r>
              <a:rPr lang="en-US" sz="3200" dirty="0"/>
              <a:t>Condition Assessment</a:t>
            </a:r>
          </a:p>
          <a:p>
            <a:endParaRPr lang="en-US" sz="3200" dirty="0"/>
          </a:p>
          <a:p>
            <a:pPr marL="342874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E884A-A42F-6FE7-9CAF-33AE41D5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Developing CriNITA as a Practical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34926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19C25-6903-7511-7156-12D19AA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Transferring the data through the CriNITA stages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D6F7155-4795-D25B-BCD5-18C63B7CA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415678"/>
              </p:ext>
            </p:extLst>
          </p:nvPr>
        </p:nvGraphicFramePr>
        <p:xfrm>
          <a:off x="482600" y="1166019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2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BCF79A-96E5-F9CC-7FD5-E3C17C8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CriNITA DATA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B494C-37F7-7372-288F-C53BA8A9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815"/>
            <a:ext cx="12192000" cy="3366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953B57-E1E4-9DCD-CAC7-F04D4E150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332" y="1173161"/>
            <a:ext cx="6977110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BCF79A-96E5-F9CC-7FD5-E3C17C8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CriNITA DATA Flow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782863-B2CB-8609-AD8B-DB9188D4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099" y="1054097"/>
            <a:ext cx="7532495" cy="2930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8F0472-6CB7-08CD-D0A5-4AF0594E8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280" y="1250950"/>
            <a:ext cx="9144000" cy="435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1312EB-62BB-AE5C-E6D4-F517A5BDF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932" y="1610158"/>
            <a:ext cx="8204828" cy="47497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B44652-AA3D-15CD-FD86-C8DB3820C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986" y="1054097"/>
            <a:ext cx="6274028" cy="52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19C25-6903-7511-7156-12D19AA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Reporting &amp; Analytics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6190456-DA14-6509-C745-7005C90C9402}"/>
              </a:ext>
            </a:extLst>
          </p:cNvPr>
          <p:cNvSpPr txBox="1">
            <a:spLocks/>
          </p:cNvSpPr>
          <p:nvPr/>
        </p:nvSpPr>
        <p:spPr>
          <a:xfrm>
            <a:off x="318182" y="1059205"/>
            <a:ext cx="9506857" cy="4739589"/>
          </a:xfrm>
          <a:prstGeom prst="rect">
            <a:avLst/>
          </a:prstGeom>
        </p:spPr>
        <p:txBody>
          <a:bodyPr>
            <a:noAutofit/>
          </a:bodyPr>
          <a:lstStyle>
            <a:lvl1pPr marL="257156" indent="-257156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71" indent="-214297" algn="l" defTabSz="342874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5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1" indent="-171438" algn="l" defTabSz="342874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342874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3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Scope reporting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Inspection progress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What is the status of the assessment – what needs to happen next?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Output reporting – making sense of all this data.</a:t>
            </a:r>
          </a:p>
        </p:txBody>
      </p:sp>
    </p:spTree>
    <p:extLst>
      <p:ext uri="{BB962C8B-B14F-4D97-AF65-F5344CB8AC3E}">
        <p14:creationId xmlns:p14="http://schemas.microsoft.com/office/powerpoint/2010/main" val="403987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19C25-6903-7511-7156-12D19AA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Reporting &amp; Analytics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2079218-026D-666D-999F-C39F5C43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97" y="13098"/>
            <a:ext cx="11227006" cy="68318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414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1CFBB5-9A22-A127-687B-A69859E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Summary of CriNITA Data Metrics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986791-6C98-8C6C-4110-4E6933D81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135" y="1068501"/>
            <a:ext cx="10677730" cy="47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60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54CDF-084D-789A-1E12-BE27EC2E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19" y="1031305"/>
            <a:ext cx="10972800" cy="4640289"/>
          </a:xfrm>
        </p:spPr>
        <p:txBody>
          <a:bodyPr>
            <a:normAutofit/>
          </a:bodyPr>
          <a:lstStyle/>
          <a:p>
            <a:r>
              <a:rPr lang="en-NZ" dirty="0"/>
              <a:t>CriNITA has been developed for the largest and most varied inspection programme ever undertaken in NZ</a:t>
            </a:r>
          </a:p>
          <a:p>
            <a:r>
              <a:rPr lang="en-NZ" dirty="0"/>
              <a:t>CriNITA can be improved to help Wellington Water and other entities charged with similar programmes, improvements include:</a:t>
            </a:r>
          </a:p>
          <a:p>
            <a:pPr lvl="1"/>
            <a:r>
              <a:rPr lang="en-NZ" dirty="0"/>
              <a:t>Expanding capacity, scalability and repeatability</a:t>
            </a:r>
          </a:p>
          <a:p>
            <a:pPr lvl="1"/>
            <a:r>
              <a:rPr lang="en-NZ" dirty="0"/>
              <a:t>Increasing the applicability to additional inspection techniques </a:t>
            </a:r>
          </a:p>
          <a:p>
            <a:pPr lvl="1"/>
            <a:r>
              <a:rPr lang="en-NZ" dirty="0"/>
              <a:t>Setting up two-way data integration</a:t>
            </a:r>
          </a:p>
          <a:p>
            <a:pPr lvl="1"/>
            <a:r>
              <a:rPr lang="en-NZ" dirty="0"/>
              <a:t>Improving the ‘assessment’ and ‘contractor uploading’ user experiences</a:t>
            </a:r>
          </a:p>
          <a:p>
            <a:r>
              <a:rPr lang="en-NZ" dirty="0"/>
              <a:t>Documenting the workflow for data submissions</a:t>
            </a:r>
          </a:p>
          <a:p>
            <a:r>
              <a:rPr lang="en-NZ" dirty="0"/>
              <a:t>Notwithstanding the CriNITA platform does provide a robust and proven platform to work from </a:t>
            </a: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3F03E-CCD5-722A-ACF2-648F3D0F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119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C3AEBC7-FD05-0D0C-B699-FFA0B36045FB}"/>
              </a:ext>
            </a:extLst>
          </p:cNvPr>
          <p:cNvSpPr txBox="1"/>
          <p:nvPr/>
        </p:nvSpPr>
        <p:spPr>
          <a:xfrm>
            <a:off x="8518968" y="2816366"/>
            <a:ext cx="3426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101010"/>
                </a:solidFill>
                <a:effectLst/>
                <a:latin typeface="helvetica neue"/>
              </a:rPr>
              <a:t>“I think it all comes down to motivation. If you really want to do something, you will work hard for it.” – Sir Edmund Hillary</a:t>
            </a:r>
            <a:endParaRPr lang="en-NZ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39DB00-D99E-900D-EE32-5CAF29C0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8" y="929180"/>
            <a:ext cx="7542838" cy="52517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AB5D613-18CA-AA07-AA65-F0140A91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619"/>
            <a:ext cx="10972800" cy="658310"/>
          </a:xfrm>
        </p:spPr>
        <p:txBody>
          <a:bodyPr/>
          <a:lstStyle/>
          <a:p>
            <a:r>
              <a:rPr lang="en-NZ" dirty="0"/>
              <a:t>What mountain?</a:t>
            </a:r>
          </a:p>
        </p:txBody>
      </p:sp>
    </p:spTree>
    <p:extLst>
      <p:ext uri="{BB962C8B-B14F-4D97-AF65-F5344CB8AC3E}">
        <p14:creationId xmlns:p14="http://schemas.microsoft.com/office/powerpoint/2010/main" val="4269204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54CDF-084D-789A-1E12-BE27EC2E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88" y="1149051"/>
            <a:ext cx="10972800" cy="4559897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Wellington Water needed an accurate tool to manage their VHCA programme – CriNITA provided this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Many external parties had direct access to the system to input data into it. This couldn’t be done by floppy disk.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Using proven IT architecture, the system had the ability to cope with the storage and processing of the mountain of inspection data which was secure.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Wellington Water completed their VHCA programme within the deadline set for them under the stimulus funding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3F03E-CCD5-722A-ACF2-648F3D0F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7609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54CDF-084D-789A-1E12-BE27EC2E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88" y="984554"/>
            <a:ext cx="10972800" cy="488889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John Scott, Rob Blakemore and Aidan Crimp and the many people in Wellington Water that were involved in the project and made it possible.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To the wider Project team including GHD (Contract Managers) and the Contractors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sz="2100" dirty="0"/>
              <a:t>Intergroup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sz="2100" dirty="0"/>
              <a:t>Asset Life Alliance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sz="2100" dirty="0"/>
              <a:t>Hydrotech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NZ" sz="2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300" dirty="0"/>
              <a:t>Chris De Silva and his team for providing software development expertise</a:t>
            </a:r>
          </a:p>
          <a:p>
            <a:pPr marL="685747" lvl="2" indent="0">
              <a:buNone/>
            </a:pPr>
            <a:endParaRPr lang="en-NZ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Finally, to the ProjectMax team, appreciate the support and assistance on this challenging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D3F03E-CCD5-722A-ACF2-648F3D0F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 and Thanks</a:t>
            </a:r>
          </a:p>
        </p:txBody>
      </p:sp>
    </p:spTree>
    <p:extLst>
      <p:ext uri="{BB962C8B-B14F-4D97-AF65-F5344CB8AC3E}">
        <p14:creationId xmlns:p14="http://schemas.microsoft.com/office/powerpoint/2010/main" val="20166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6D5C7-C26B-B20D-BA3D-74A227B77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3039"/>
            <a:ext cx="10972800" cy="3891922"/>
          </a:xfrm>
        </p:spPr>
        <p:txBody>
          <a:bodyPr>
            <a:normAutofit/>
          </a:bodyPr>
          <a:lstStyle/>
          <a:p>
            <a:r>
              <a:rPr lang="en-US" sz="2800" dirty="0"/>
              <a:t>Wellington Water’s Very High Critical Asset (VHCA) Pipeline Inspection Project</a:t>
            </a:r>
          </a:p>
          <a:p>
            <a:r>
              <a:rPr lang="en-US" sz="2800" dirty="0"/>
              <a:t>The Data Management Solution – Under the Hood </a:t>
            </a:r>
          </a:p>
          <a:p>
            <a:r>
              <a:rPr lang="en-US" sz="2800" dirty="0"/>
              <a:t>Developing CriNITA as A Practical Application</a:t>
            </a:r>
          </a:p>
          <a:p>
            <a:r>
              <a:rPr lang="en-US" sz="2800" dirty="0"/>
              <a:t>Reporting and Analytics</a:t>
            </a:r>
          </a:p>
          <a:p>
            <a:r>
              <a:rPr lang="en-US" sz="2800" dirty="0"/>
              <a:t>Next Steps - Development Opportunities</a:t>
            </a:r>
          </a:p>
          <a:p>
            <a:r>
              <a:rPr lang="en-US" sz="2800" dirty="0"/>
              <a:t>Conclusions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E2E73F-1C09-4366-2CB9-83959B8E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53932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sz="3200" dirty="0"/>
              <a:t>Wellington Water made a commitment to their Client Councils:</a:t>
            </a:r>
          </a:p>
          <a:p>
            <a:pPr lvl="2"/>
            <a:endParaRPr lang="en-US" i="1" dirty="0"/>
          </a:p>
          <a:p>
            <a:pPr marL="0" indent="0" algn="ctr">
              <a:buNone/>
            </a:pPr>
            <a:r>
              <a:rPr lang="en-US" i="1" dirty="0"/>
              <a:t>All Very High Critical Assets across the Greater Wellington Region would be condition assessed.</a:t>
            </a:r>
          </a:p>
          <a:p>
            <a:pPr algn="ctr"/>
            <a:endParaRPr lang="en-US" i="1" dirty="0"/>
          </a:p>
          <a:p>
            <a:r>
              <a:rPr lang="en-US" dirty="0"/>
              <a:t>Intervention Guideline Reports for each asset class/type defined how this was needing to be achieved.</a:t>
            </a:r>
          </a:p>
          <a:p>
            <a:endParaRPr lang="en-US" i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9BDE384-5337-76D6-E8FE-B4CD89CD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1613"/>
            <a:ext cx="10972800" cy="498475"/>
          </a:xfrm>
        </p:spPr>
        <p:txBody>
          <a:bodyPr>
            <a:normAutofit fontScale="90000"/>
          </a:bodyPr>
          <a:lstStyle/>
          <a:p>
            <a:r>
              <a:rPr lang="en-US" dirty="0"/>
              <a:t>Wellington Water’s VHCA</a:t>
            </a:r>
          </a:p>
        </p:txBody>
      </p:sp>
    </p:spTree>
    <p:extLst>
      <p:ext uri="{BB962C8B-B14F-4D97-AF65-F5344CB8AC3E}">
        <p14:creationId xmlns:p14="http://schemas.microsoft.com/office/powerpoint/2010/main" val="418681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06" y="985005"/>
            <a:ext cx="7919085" cy="4525963"/>
          </a:xfrm>
        </p:spPr>
        <p:txBody>
          <a:bodyPr>
            <a:normAutofit/>
          </a:bodyPr>
          <a:lstStyle/>
          <a:p>
            <a:r>
              <a:rPr lang="en-US" dirty="0"/>
              <a:t>What was the mountain and what were the challenges and expected outcome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CFBB5-9A22-A127-687B-A69859E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Wellington Water’s VHCA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DF734-A29E-E4F5-2151-0654D588E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11" y="1962598"/>
            <a:ext cx="8606777" cy="40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4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3" y="1042879"/>
            <a:ext cx="7919085" cy="4525963"/>
          </a:xfrm>
        </p:spPr>
        <p:txBody>
          <a:bodyPr>
            <a:normAutofit/>
          </a:bodyPr>
          <a:lstStyle/>
          <a:p>
            <a:r>
              <a:rPr lang="en-US" dirty="0"/>
              <a:t>What was the mountain and what were the challenges and expected outcome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CFBB5-9A22-A127-687B-A69859E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Wellington Water’s VHCA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04A14-E801-1AD3-1DC4-A55D17C1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9" y="1719811"/>
            <a:ext cx="11132261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9076"/>
            <a:ext cx="10073833" cy="4299848"/>
          </a:xfrm>
        </p:spPr>
        <p:txBody>
          <a:bodyPr>
            <a:normAutofit/>
          </a:bodyPr>
          <a:lstStyle/>
          <a:p>
            <a:r>
              <a:rPr lang="en-US" sz="3200" dirty="0"/>
              <a:t>What was required for data management?</a:t>
            </a:r>
          </a:p>
          <a:p>
            <a:pPr lvl="2"/>
            <a:r>
              <a:rPr lang="en-US" sz="2400" dirty="0"/>
              <a:t>Sophisticated, accurate and repeatable </a:t>
            </a:r>
          </a:p>
          <a:p>
            <a:pPr lvl="2"/>
            <a:r>
              <a:rPr lang="en-US" sz="2400" dirty="0"/>
              <a:t>Used by many parties </a:t>
            </a:r>
          </a:p>
          <a:p>
            <a:pPr lvl="3"/>
            <a:r>
              <a:rPr lang="en-US" sz="1800" dirty="0"/>
              <a:t>Contractors</a:t>
            </a:r>
          </a:p>
          <a:p>
            <a:pPr lvl="3"/>
            <a:r>
              <a:rPr lang="en-US" sz="1800" dirty="0"/>
              <a:t>Contract Management Representatives</a:t>
            </a:r>
          </a:p>
          <a:p>
            <a:pPr lvl="3"/>
            <a:r>
              <a:rPr lang="en-US" sz="1800" dirty="0"/>
              <a:t>ProjectMax’s Quality Assurance team </a:t>
            </a:r>
          </a:p>
          <a:p>
            <a:pPr lvl="3"/>
            <a:r>
              <a:rPr lang="en-US" sz="1800" dirty="0"/>
              <a:t>ProjectMax’s Condition Assessment team</a:t>
            </a:r>
          </a:p>
          <a:p>
            <a:pPr lvl="3"/>
            <a:r>
              <a:rPr lang="en-US" sz="1800" dirty="0"/>
              <a:t>Wellington Water</a:t>
            </a:r>
          </a:p>
          <a:p>
            <a:pPr lvl="2"/>
            <a:r>
              <a:rPr lang="en-US" sz="2400" dirty="0"/>
              <a:t>The ability to cope with a mountain of data</a:t>
            </a:r>
          </a:p>
          <a:p>
            <a:pPr lvl="2"/>
            <a:r>
              <a:rPr lang="en-US" sz="2400" dirty="0"/>
              <a:t>To be secure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CFBB5-9A22-A127-687B-A69859E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Wellington Water’s VHCA</a:t>
            </a:r>
          </a:p>
        </p:txBody>
      </p:sp>
    </p:spTree>
    <p:extLst>
      <p:ext uri="{BB962C8B-B14F-4D97-AF65-F5344CB8AC3E}">
        <p14:creationId xmlns:p14="http://schemas.microsoft.com/office/powerpoint/2010/main" val="10847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8141"/>
            <a:ext cx="10073833" cy="3535834"/>
          </a:xfrm>
        </p:spPr>
        <p:txBody>
          <a:bodyPr>
            <a:normAutofit/>
          </a:bodyPr>
          <a:lstStyle/>
          <a:p>
            <a:r>
              <a:rPr lang="en-US" sz="3600" dirty="0"/>
              <a:t>My role in the project involved</a:t>
            </a:r>
          </a:p>
          <a:p>
            <a:pPr lvl="2"/>
            <a:r>
              <a:rPr lang="en-US" sz="3200" dirty="0"/>
              <a:t>Management of the data in the VHCA Pipeline Project</a:t>
            </a:r>
          </a:p>
          <a:p>
            <a:pPr lvl="3"/>
            <a:r>
              <a:rPr lang="en-US" sz="2400" dirty="0"/>
              <a:t>The Planning phase</a:t>
            </a:r>
          </a:p>
          <a:p>
            <a:pPr lvl="3"/>
            <a:r>
              <a:rPr lang="en-US" sz="2400" dirty="0"/>
              <a:t>The Execution phase and </a:t>
            </a:r>
          </a:p>
          <a:p>
            <a:pPr lvl="3"/>
            <a:r>
              <a:rPr lang="en-US" sz="2400" dirty="0"/>
              <a:t>The Reporting phase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CFBB5-9A22-A127-687B-A69859E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Wellington Water’s VHCA</a:t>
            </a:r>
          </a:p>
        </p:txBody>
      </p:sp>
    </p:spTree>
    <p:extLst>
      <p:ext uri="{BB962C8B-B14F-4D97-AF65-F5344CB8AC3E}">
        <p14:creationId xmlns:p14="http://schemas.microsoft.com/office/powerpoint/2010/main" val="12895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275999-118C-428E-473A-AC2511BE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859"/>
            <a:ext cx="10972800" cy="4018282"/>
          </a:xfrm>
        </p:spPr>
        <p:txBody>
          <a:bodyPr>
            <a:noAutofit/>
          </a:bodyPr>
          <a:lstStyle/>
          <a:p>
            <a:r>
              <a:rPr lang="en-US" sz="3200" dirty="0"/>
              <a:t>Wellington Water’s needs</a:t>
            </a:r>
          </a:p>
          <a:p>
            <a:endParaRPr lang="en-US" sz="3200" dirty="0"/>
          </a:p>
          <a:p>
            <a:r>
              <a:rPr lang="en-US" sz="3200" dirty="0"/>
              <a:t>What techniques were to be used </a:t>
            </a:r>
          </a:p>
          <a:p>
            <a:endParaRPr lang="en-US" sz="3200" dirty="0"/>
          </a:p>
          <a:p>
            <a:r>
              <a:rPr lang="en-US" sz="3200" dirty="0"/>
              <a:t>Defining the scope of inspection – assessment – reporting </a:t>
            </a:r>
          </a:p>
          <a:p>
            <a:endParaRPr lang="en-US" sz="3200" dirty="0"/>
          </a:p>
          <a:p>
            <a:r>
              <a:rPr lang="en-US" sz="3200" dirty="0"/>
              <a:t>Definition of the workflow both incoming and ultimately into Wellington Water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415A186-E64E-3E40-559C-D7E4BFDB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854"/>
            <a:ext cx="10972800" cy="498475"/>
          </a:xfrm>
        </p:spPr>
        <p:txBody>
          <a:bodyPr>
            <a:noAutofit/>
          </a:bodyPr>
          <a:lstStyle/>
          <a:p>
            <a:r>
              <a:rPr lang="en-US" dirty="0"/>
              <a:t>Planning Phase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9678BE1-9CB2-CA3D-F5FC-4B02381A3BC1}"/>
              </a:ext>
            </a:extLst>
          </p:cNvPr>
          <p:cNvSpPr txBox="1">
            <a:spLocks/>
          </p:cNvSpPr>
          <p:nvPr/>
        </p:nvSpPr>
        <p:spPr>
          <a:xfrm>
            <a:off x="462117" y="1419859"/>
            <a:ext cx="10972800" cy="401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56" indent="-257156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71" indent="-214297" algn="l" defTabSz="342874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5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1" indent="-171438" algn="l" defTabSz="342874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342874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3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techniques were to be used </a:t>
            </a:r>
          </a:p>
          <a:p>
            <a:pPr lvl="1"/>
            <a:r>
              <a:rPr lang="en-US" sz="2400" dirty="0"/>
              <a:t>Gravity Pipes</a:t>
            </a:r>
          </a:p>
          <a:p>
            <a:pPr lvl="2"/>
            <a:r>
              <a:rPr lang="en-US" sz="2400" dirty="0"/>
              <a:t>CCTV Inspections</a:t>
            </a:r>
          </a:p>
          <a:p>
            <a:pPr lvl="2"/>
            <a:r>
              <a:rPr lang="en-US" sz="2400" dirty="0"/>
              <a:t>Laser Profiling</a:t>
            </a:r>
          </a:p>
          <a:p>
            <a:pPr lvl="2"/>
            <a:r>
              <a:rPr lang="en-US" sz="2400" dirty="0"/>
              <a:t>Multi-sensor boat camera inspections</a:t>
            </a:r>
          </a:p>
          <a:p>
            <a:pPr lvl="1"/>
            <a:r>
              <a:rPr lang="en-US" sz="2400" dirty="0"/>
              <a:t>Pressure Pipes</a:t>
            </a:r>
          </a:p>
          <a:p>
            <a:pPr lvl="2"/>
            <a:r>
              <a:rPr lang="en-US" sz="2400" dirty="0"/>
              <a:t>Transient Pressure Monitoring (TPM)</a:t>
            </a:r>
          </a:p>
          <a:p>
            <a:pPr lvl="2"/>
            <a:r>
              <a:rPr lang="en-US" sz="2400" dirty="0"/>
              <a:t>pCAT - </a:t>
            </a:r>
          </a:p>
          <a:p>
            <a:pPr lvl="2"/>
            <a:r>
              <a:rPr lang="en-US" sz="2400" dirty="0"/>
              <a:t>ePulse</a:t>
            </a:r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C4A2D6D-D8CA-F6D2-513D-979B417E041D}"/>
              </a:ext>
            </a:extLst>
          </p:cNvPr>
          <p:cNvSpPr txBox="1">
            <a:spLocks/>
          </p:cNvSpPr>
          <p:nvPr/>
        </p:nvSpPr>
        <p:spPr>
          <a:xfrm>
            <a:off x="609600" y="1419859"/>
            <a:ext cx="10972800" cy="401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56" indent="-257156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71" indent="-214297" algn="l" defTabSz="342874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85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1" indent="-171438" algn="l" defTabSz="342874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342874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3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1" indent="-171438" algn="l" defTabSz="34287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Wellington Water’s needs</a:t>
            </a:r>
          </a:p>
          <a:p>
            <a:endParaRPr lang="en-US" sz="3200" dirty="0"/>
          </a:p>
          <a:p>
            <a:r>
              <a:rPr lang="en-US" sz="3200" dirty="0"/>
              <a:t>What techniques were to be used</a:t>
            </a:r>
          </a:p>
        </p:txBody>
      </p:sp>
    </p:spTree>
    <p:extLst>
      <p:ext uri="{BB962C8B-B14F-4D97-AF65-F5344CB8AC3E}">
        <p14:creationId xmlns:p14="http://schemas.microsoft.com/office/powerpoint/2010/main" val="6707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3" grpId="1"/>
      <p:bldP spid="4" grpId="0" build="allAtOnce"/>
    </p:bldLst>
  </p:timing>
</p:sld>
</file>

<file path=ppt/theme/theme1.xml><?xml version="1.0" encoding="utf-8"?>
<a:theme xmlns:a="http://schemas.openxmlformats.org/drawingml/2006/main" name="3671 PMAX PPT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4837</TotalTime>
  <Words>2403</Words>
  <Application>Microsoft Office PowerPoint</Application>
  <PresentationFormat>Widescreen</PresentationFormat>
  <Paragraphs>316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 neue</vt:lpstr>
      <vt:lpstr>3671 PMAX PPT-3</vt:lpstr>
      <vt:lpstr>PowerPoint Presentation</vt:lpstr>
      <vt:lpstr>What mountain?</vt:lpstr>
      <vt:lpstr>Presentation Outline</vt:lpstr>
      <vt:lpstr>Wellington Water’s VHCA</vt:lpstr>
      <vt:lpstr>Wellington Water’s VHCA</vt:lpstr>
      <vt:lpstr>Wellington Water’s VHCA</vt:lpstr>
      <vt:lpstr>Wellington Water’s VHCA</vt:lpstr>
      <vt:lpstr>Wellington Water’s VHCA</vt:lpstr>
      <vt:lpstr>Planning Phase</vt:lpstr>
      <vt:lpstr>Planning Phase</vt:lpstr>
      <vt:lpstr>The Data Management Solution </vt:lpstr>
      <vt:lpstr>Developing CriNITA as a Practical Application</vt:lpstr>
      <vt:lpstr>Transferring the data through the CriNITA stages</vt:lpstr>
      <vt:lpstr>CriNITA DATA Flow</vt:lpstr>
      <vt:lpstr>CriNITA DATA Flow</vt:lpstr>
      <vt:lpstr>Reporting &amp; Analytics</vt:lpstr>
      <vt:lpstr>Reporting &amp; Analytics</vt:lpstr>
      <vt:lpstr>Summary of CriNITA Data Metrics</vt:lpstr>
      <vt:lpstr>Development Opportunities </vt:lpstr>
      <vt:lpstr>Conclusions</vt:lpstr>
      <vt:lpstr>Acknowledgements and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 Insight Overview</dc:title>
  <dc:creator>Chris Evans</dc:creator>
  <cp:lastModifiedBy>Oliver Modricker</cp:lastModifiedBy>
  <cp:revision>59</cp:revision>
  <dcterms:created xsi:type="dcterms:W3CDTF">2022-01-24T07:03:53Z</dcterms:created>
  <dcterms:modified xsi:type="dcterms:W3CDTF">2022-10-17T19:53:58Z</dcterms:modified>
</cp:coreProperties>
</file>