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69" r:id="rId5"/>
    <p:sldId id="274" r:id="rId6"/>
    <p:sldId id="277" r:id="rId7"/>
    <p:sldId id="296" r:id="rId8"/>
    <p:sldId id="297" r:id="rId9"/>
    <p:sldId id="298" r:id="rId10"/>
    <p:sldId id="275" r:id="rId11"/>
    <p:sldId id="304" r:id="rId12"/>
    <p:sldId id="329" r:id="rId13"/>
    <p:sldId id="273" r:id="rId14"/>
    <p:sldId id="328" r:id="rId15"/>
    <p:sldId id="264" r:id="rId16"/>
    <p:sldId id="327" r:id="rId17"/>
    <p:sldId id="282" r:id="rId18"/>
    <p:sldId id="305" r:id="rId19"/>
    <p:sldId id="299" r:id="rId20"/>
    <p:sldId id="300" r:id="rId21"/>
    <p:sldId id="301" r:id="rId22"/>
    <p:sldId id="302" r:id="rId23"/>
    <p:sldId id="303"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ED7000"/>
    <a:srgbClr val="221F20"/>
    <a:srgbClr val="413E3D"/>
    <a:srgbClr val="65605F"/>
    <a:srgbClr val="D8D6D6"/>
    <a:srgbClr val="A4A0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742" autoAdjust="0"/>
  </p:normalViewPr>
  <p:slideViewPr>
    <p:cSldViewPr>
      <p:cViewPr varScale="1">
        <p:scale>
          <a:sx n="91" d="100"/>
          <a:sy n="91" d="100"/>
        </p:scale>
        <p:origin x="1350" y="96"/>
      </p:cViewPr>
      <p:guideLst>
        <p:guide orient="horz" pos="2160"/>
        <p:guide pos="3840"/>
      </p:guideLst>
    </p:cSldViewPr>
  </p:slideViewPr>
  <p:notesTextViewPr>
    <p:cViewPr>
      <p:scale>
        <a:sx n="1" d="1"/>
        <a:sy n="1" d="1"/>
      </p:scale>
      <p:origin x="0" y="0"/>
    </p:cViewPr>
  </p:notesTextViewPr>
  <p:sorterViewPr>
    <p:cViewPr>
      <p:scale>
        <a:sx n="100" d="100"/>
        <a:sy n="100" d="100"/>
      </p:scale>
      <p:origin x="0" y="-5988"/>
    </p:cViewPr>
  </p:sorter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FB05DA-98D9-4CFD-8094-9EDB2EE8925C}" type="datetimeFigureOut">
              <a:rPr lang="en-US" smtClean="0"/>
              <a:t>18-Oct-22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D13141-8E90-428D-BB6B-EB884E16C813}" type="slidenum">
              <a:rPr lang="en-US" smtClean="0"/>
              <a:t>‹#›</a:t>
            </a:fld>
            <a:endParaRPr lang="en-US"/>
          </a:p>
        </p:txBody>
      </p:sp>
    </p:spTree>
    <p:extLst>
      <p:ext uri="{BB962C8B-B14F-4D97-AF65-F5344CB8AC3E}">
        <p14:creationId xmlns:p14="http://schemas.microsoft.com/office/powerpoint/2010/main" val="579966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200-BCBE-4E38-8F30-4AEB6F9D0565}" type="datetimeFigureOut">
              <a:rPr lang="en-US" smtClean="0"/>
              <a:t>18-Oct-22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Intro – Kia </a:t>
            </a:r>
            <a:r>
              <a:rPr lang="en-NZ" sz="1800" b="1" dirty="0" err="1">
                <a:effectLst/>
                <a:latin typeface="Calibri" panose="020F0502020204030204" pitchFamily="34" charset="0"/>
                <a:ea typeface="Calibri" panose="020F0502020204030204" pitchFamily="34" charset="0"/>
                <a:cs typeface="Times New Roman" panose="02020603050405020304" pitchFamily="18" charset="0"/>
              </a:rPr>
              <a:t>ora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Hayden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Todd – Business Development Manager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Hynds</a:t>
            </a:r>
            <a:r>
              <a:rPr lang="en-NZ" sz="1800" dirty="0">
                <a:effectLst/>
                <a:latin typeface="Calibri" panose="020F0502020204030204" pitchFamily="34" charset="0"/>
                <a:ea typeface="Calibri" panose="020F0502020204030204" pitchFamily="34" charset="0"/>
                <a:cs typeface="Times New Roman" panose="02020603050405020304" pitchFamily="18" charset="0"/>
              </a:rPr>
              <a:t> worked with 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Outline – Network/Existing Infrastructure/Level of service/Todd – SRDIP/Why we chose SRDIP/Modelling in seismic event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Photo early 1950s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en-NZ" dirty="0"/>
          </a:p>
          <a:p>
            <a:pPr marL="228600" indent="-228600">
              <a:buFont typeface="+mj-lt"/>
              <a:buAutoNum type="arabicPeriod"/>
            </a:pPr>
            <a:endParaRPr lang="en-NZ" dirty="0"/>
          </a:p>
          <a:p>
            <a:pPr marL="228600" indent="-228600">
              <a:buFont typeface="+mj-lt"/>
              <a:buAutoNum type="arabicPeriod"/>
            </a:pPr>
            <a:endParaRPr lang="en-NZ" dirty="0"/>
          </a:p>
          <a:p>
            <a:pPr marL="228600" indent="-228600">
              <a:buFont typeface="+mj-lt"/>
              <a:buAutoNum type="arabicPeriod"/>
            </a:pPr>
            <a:endParaRPr lang="en-NZ" dirty="0"/>
          </a:p>
          <a:p>
            <a:pPr marL="228600" indent="-228600">
              <a:buFont typeface="+mj-lt"/>
              <a:buAutoNum type="arabicPeriod"/>
            </a:pPr>
            <a:endParaRPr lang="en-NZ" dirty="0"/>
          </a:p>
          <a:p>
            <a:pPr marL="228600" indent="-228600">
              <a:buFont typeface="+mj-lt"/>
              <a:buAutoNum type="arabicPeriod"/>
            </a:pPr>
            <a:endParaRPr lang="en-NZ" dirty="0"/>
          </a:p>
          <a:p>
            <a:pPr marL="228600" indent="-228600">
              <a:buFont typeface="+mj-lt"/>
              <a:buAutoNum type="arabicPeriod"/>
            </a:pPr>
            <a:r>
              <a:rPr lang="en-NZ" dirty="0"/>
              <a:t>Intro – Hayden and Todd</a:t>
            </a:r>
          </a:p>
          <a:p>
            <a:pPr marL="228600" indent="-228600">
              <a:buFont typeface="+mj-lt"/>
              <a:buAutoNum type="arabicPeriod"/>
            </a:pPr>
            <a:endParaRPr lang="en-NZ" dirty="0"/>
          </a:p>
          <a:p>
            <a:pPr marL="0" indent="0">
              <a:buFont typeface="+mj-lt"/>
              <a:buNone/>
            </a:pPr>
            <a:r>
              <a:rPr lang="en-NZ" dirty="0"/>
              <a:t>Kia </a:t>
            </a:r>
            <a:r>
              <a:rPr lang="en-NZ" dirty="0" err="1"/>
              <a:t>ora</a:t>
            </a:r>
            <a:r>
              <a:rPr lang="en-NZ" dirty="0"/>
              <a:t>. My name is Hayden Pipe, and I’m a Civil Engineer in the Three Waters Space at Stantec in Wellington and with me I have Todd Randell who is a Business Development Manager at </a:t>
            </a:r>
            <a:r>
              <a:rPr lang="en-NZ" dirty="0" err="1"/>
              <a:t>Hynds</a:t>
            </a:r>
            <a:r>
              <a:rPr lang="en-NZ" dirty="0"/>
              <a:t> Pipe Systems. His role includes finding unique specialist pipeline solutions for customers and asset owners. </a:t>
            </a:r>
            <a:r>
              <a:rPr lang="en-NZ" dirty="0" err="1"/>
              <a:t>Hynds</a:t>
            </a:r>
            <a:r>
              <a:rPr lang="en-NZ" dirty="0"/>
              <a:t> have worked with us, once the decision was made to use SRDIP, to help us achieve a successful solution for the Kaitoke Flume Bridge Replacement Project for our client, Wellington Water and the water users in the Greater Wellington Region.. </a:t>
            </a:r>
          </a:p>
          <a:p>
            <a:pPr marL="228600" indent="-228600">
              <a:buFont typeface="+mj-lt"/>
              <a:buAutoNum type="arabicPeriod"/>
            </a:pPr>
            <a:endParaRPr lang="en-NZ" dirty="0"/>
          </a:p>
          <a:p>
            <a:pPr marL="228600" indent="-228600">
              <a:buFont typeface="+mj-lt"/>
              <a:buAutoNum type="arabicPeriod"/>
            </a:pPr>
            <a:r>
              <a:rPr lang="en-NZ" dirty="0"/>
              <a:t>Summary of presentation</a:t>
            </a:r>
          </a:p>
          <a:p>
            <a:pPr marL="228600" indent="-228600">
              <a:buFont typeface="+mj-lt"/>
              <a:buAutoNum type="arabicPeriod"/>
            </a:pPr>
            <a:endParaRPr lang="en-NZ" dirty="0"/>
          </a:p>
          <a:p>
            <a:pPr marL="0" indent="0">
              <a:buFont typeface="+mj-lt"/>
              <a:buNone/>
            </a:pPr>
            <a:r>
              <a:rPr lang="en-NZ" dirty="0"/>
              <a:t>As part of this presentation, we are going to:</a:t>
            </a:r>
          </a:p>
          <a:p>
            <a:pPr marL="171450" indent="-171450">
              <a:buFontTx/>
              <a:buChar char="-"/>
            </a:pPr>
            <a:r>
              <a:rPr lang="en-NZ" dirty="0"/>
              <a:t>Take you through how the Kaitoke Flume Bridge fits into the Wellington Drinking Water Supply network and its importance</a:t>
            </a:r>
          </a:p>
          <a:p>
            <a:pPr marL="171450" indent="-171450">
              <a:buFontTx/>
              <a:buChar char="-"/>
            </a:pPr>
            <a:r>
              <a:rPr lang="en-NZ" dirty="0"/>
              <a:t>What the original infrastructure consists of and why it needs replacing</a:t>
            </a:r>
          </a:p>
          <a:p>
            <a:pPr marL="171450" indent="-171450">
              <a:buFontTx/>
              <a:buChar char="-"/>
            </a:pPr>
            <a:r>
              <a:rPr lang="en-NZ" dirty="0"/>
              <a:t>What level of service the new structure will be designed to</a:t>
            </a:r>
          </a:p>
          <a:p>
            <a:pPr marL="171450" indent="-171450">
              <a:buFontTx/>
              <a:buChar char="-"/>
            </a:pPr>
            <a:r>
              <a:rPr lang="en-NZ" dirty="0"/>
              <a:t>I’ll then pass you over to Todd who will provide some detailed background on what SRDIP is and how it performs in a seismic event.</a:t>
            </a:r>
          </a:p>
          <a:p>
            <a:pPr marL="171450" indent="-171450">
              <a:buFontTx/>
              <a:buChar char="-"/>
            </a:pPr>
            <a:r>
              <a:rPr lang="en-NZ" dirty="0"/>
              <a:t>I’ll then jump back in and give some detail around why we chose SRDIP as our pipe material</a:t>
            </a:r>
          </a:p>
          <a:p>
            <a:pPr marL="171450" indent="-171450">
              <a:buFontTx/>
              <a:buChar char="-"/>
            </a:pPr>
            <a:r>
              <a:rPr lang="en-NZ" dirty="0"/>
              <a:t>And then finish on some detail on how our modelling predicts the pipe will perform in the design seismic events.</a:t>
            </a:r>
          </a:p>
          <a:p>
            <a:pPr marL="171450" indent="-171450">
              <a:buFontTx/>
              <a:buChar char="-"/>
            </a:pPr>
            <a:endParaRPr lang="en-NZ" dirty="0"/>
          </a:p>
          <a:p>
            <a:pPr marL="0" indent="0">
              <a:buFontTx/>
              <a:buNone/>
            </a:pPr>
            <a:r>
              <a:rPr lang="en-NZ" dirty="0"/>
              <a:t>Just to finish off this slide, as a matter of interest, this photo was taken in the early 50s when the existing flume bridge was in construction.</a:t>
            </a:r>
          </a:p>
          <a:p>
            <a:pPr marL="171450" indent="-171450">
              <a:buFontTx/>
              <a:buChar char="-"/>
            </a:pPr>
            <a:endParaRPr lang="en-NZ" dirty="0"/>
          </a:p>
          <a:p>
            <a:pPr marL="171450" indent="-171450">
              <a:buFontTx/>
              <a:buChar char="-"/>
            </a:pPr>
            <a:endParaRPr lang="en-NZ" dirty="0"/>
          </a:p>
          <a:p>
            <a:pPr marL="171450" indent="-171450">
              <a:buFontTx/>
              <a:buChar char="-"/>
            </a:pPr>
            <a:endParaRPr lang="en-NZ" dirty="0"/>
          </a:p>
          <a:p>
            <a:pPr marL="171450" indent="-171450">
              <a:buFontTx/>
              <a:buChar char="-"/>
            </a:pPr>
            <a:endParaRPr lang="en-NZ" dirty="0"/>
          </a:p>
          <a:p>
            <a:pPr marL="685800" lvl="1" indent="-228600">
              <a:buFont typeface="+mj-lt"/>
              <a:buAutoNum type="arabicPeriod"/>
            </a:pPr>
            <a:endParaRPr lang="en-NZ" dirty="0"/>
          </a:p>
        </p:txBody>
      </p:sp>
      <p:sp>
        <p:nvSpPr>
          <p:cNvPr id="4" name="Slide Number Placeholder 3"/>
          <p:cNvSpPr>
            <a:spLocks noGrp="1"/>
          </p:cNvSpPr>
          <p:nvPr>
            <p:ph type="sldNum" sz="quarter" idx="5"/>
          </p:nvPr>
        </p:nvSpPr>
        <p:spPr/>
        <p:txBody>
          <a:bodyPr/>
          <a:lstStyle/>
          <a:p>
            <a:fld id="{1175C21F-68E8-4A22-BBF5-9CD63F183B33}" type="slidenum">
              <a:rPr lang="en-US" smtClean="0"/>
              <a:t>1</a:t>
            </a:fld>
            <a:endParaRPr lang="en-US"/>
          </a:p>
        </p:txBody>
      </p:sp>
    </p:spTree>
    <p:extLst>
      <p:ext uri="{BB962C8B-B14F-4D97-AF65-F5344CB8AC3E}">
        <p14:creationId xmlns:p14="http://schemas.microsoft.com/office/powerpoint/2010/main" val="1476990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1013" y="461963"/>
            <a:ext cx="6142037" cy="3454400"/>
          </a:xfrm>
        </p:spPr>
      </p:sp>
      <p:sp>
        <p:nvSpPr>
          <p:cNvPr id="3" name="ノート プレースホルダー 2"/>
          <p:cNvSpPr>
            <a:spLocks noGrp="1"/>
          </p:cNvSpPr>
          <p:nvPr>
            <p:ph type="body" idx="1"/>
          </p:nvPr>
        </p:nvSpPr>
        <p:spPr/>
        <p:txBody>
          <a:bodyPr/>
          <a:lstStyle/>
          <a:p>
            <a:r>
              <a:rPr kumimoji="1" lang="en-US" altLang="ja-JP" dirty="0"/>
              <a:t>NS</a:t>
            </a:r>
            <a:r>
              <a:rPr kumimoji="1" lang="ja-JP" altLang="en-US" dirty="0"/>
              <a:t>形には３つの大きな特長があります。</a:t>
            </a:r>
            <a:endParaRPr kumimoji="1" lang="en-US" altLang="ja-JP" dirty="0"/>
          </a:p>
          <a:p>
            <a:r>
              <a:rPr kumimoji="1" lang="en-US" altLang="ja-JP" baseline="0" dirty="0">
                <a:solidFill>
                  <a:srgbClr val="FF0000"/>
                </a:solidFill>
              </a:rPr>
              <a:t>There are 3 special features about Type NS.</a:t>
            </a:r>
            <a:endParaRPr kumimoji="1" lang="en-US" altLang="ja-JP" dirty="0">
              <a:solidFill>
                <a:srgbClr val="FF0000"/>
              </a:solidFill>
            </a:endParaRPr>
          </a:p>
          <a:p>
            <a:r>
              <a:rPr kumimoji="1" lang="ja-JP" altLang="en-US" dirty="0"/>
              <a:t>１つ目は伸縮性であり、２つ目は離脱防止構造、</a:t>
            </a:r>
            <a:r>
              <a:rPr kumimoji="1" lang="en-US" altLang="ja-JP" dirty="0"/>
              <a:t>3</a:t>
            </a:r>
            <a:r>
              <a:rPr kumimoji="1" lang="ja-JP" altLang="en-US" dirty="0"/>
              <a:t>つ目は可撓性です。</a:t>
            </a:r>
            <a:endParaRPr kumimoji="1" lang="en-US" altLang="ja-JP" dirty="0"/>
          </a:p>
          <a:p>
            <a:r>
              <a:rPr kumimoji="1" lang="en-US" altLang="ja-JP" dirty="0">
                <a:solidFill>
                  <a:srgbClr val="FF0000"/>
                </a:solidFill>
              </a:rPr>
              <a:t>The first is expansion contraction</a:t>
            </a:r>
            <a:r>
              <a:rPr kumimoji="1" lang="en-US" altLang="ja-JP" baseline="0" dirty="0">
                <a:solidFill>
                  <a:srgbClr val="FF0000"/>
                </a:solidFill>
              </a:rPr>
              <a:t> performance. The second is joint deflection angle. The third is slip-out resistance.</a:t>
            </a:r>
            <a:endParaRPr kumimoji="1" lang="en-US" altLang="ja-JP" dirty="0">
              <a:solidFill>
                <a:srgbClr val="FF0000"/>
              </a:solidFill>
            </a:endParaRPr>
          </a:p>
          <a:p>
            <a:r>
              <a:rPr kumimoji="1" lang="ja-JP" altLang="en-US" dirty="0"/>
              <a:t>（図を挿しながら）挿し口から受口奥までが縮み代、挿し口突部からロックリングまでが伸び代です。</a:t>
            </a:r>
            <a:endParaRPr kumimoji="1" lang="en-US" altLang="ja-JP" dirty="0"/>
          </a:p>
          <a:p>
            <a:r>
              <a:rPr kumimoji="1" lang="en-US" altLang="ja-JP" dirty="0">
                <a:solidFill>
                  <a:srgbClr val="FF0000"/>
                </a:solidFill>
              </a:rPr>
              <a:t>Contraction</a:t>
            </a:r>
            <a:r>
              <a:rPr kumimoji="1" lang="en-US" altLang="ja-JP" baseline="0" dirty="0">
                <a:solidFill>
                  <a:srgbClr val="FF0000"/>
                </a:solidFill>
              </a:rPr>
              <a:t> range is from the end face of the spigot to the back of the socket, and expansion range is from the projection part of spigot to the lock ring.</a:t>
            </a:r>
            <a:endParaRPr kumimoji="1" lang="en-US" altLang="ja-JP" dirty="0">
              <a:solidFill>
                <a:srgbClr val="FF0000"/>
              </a:solidFill>
            </a:endParaRPr>
          </a:p>
          <a:p>
            <a:r>
              <a:rPr kumimoji="1" lang="ja-JP" altLang="en-US" dirty="0"/>
              <a:t>継手が限界まで伸びだすと、ロックリングと挿し口突部が掛かり合い離脱防止機能が働きます。</a:t>
            </a:r>
            <a:endParaRPr kumimoji="1" lang="en-US" altLang="ja-JP" dirty="0"/>
          </a:p>
          <a:p>
            <a:r>
              <a:rPr kumimoji="1" lang="en-US" altLang="ja-JP" dirty="0">
                <a:solidFill>
                  <a:srgbClr val="FF0000"/>
                </a:solidFill>
              </a:rPr>
              <a:t>When</a:t>
            </a:r>
            <a:r>
              <a:rPr kumimoji="1" lang="en-US" altLang="ja-JP" baseline="0" dirty="0">
                <a:solidFill>
                  <a:srgbClr val="FF0000"/>
                </a:solidFill>
              </a:rPr>
              <a:t> the joint reaches maximum expansion range, the projection part is caught on the lock ring to active the slip-out resistance.</a:t>
            </a:r>
            <a:endParaRPr kumimoji="1" lang="en-US" altLang="ja-JP" dirty="0">
              <a:solidFill>
                <a:srgbClr val="FF0000"/>
              </a:solidFill>
            </a:endParaRPr>
          </a:p>
        </p:txBody>
      </p:sp>
    </p:spTree>
    <p:extLst>
      <p:ext uri="{BB962C8B-B14F-4D97-AF65-F5344CB8AC3E}">
        <p14:creationId xmlns:p14="http://schemas.microsoft.com/office/powerpoint/2010/main" val="233436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5C21F-68E8-4A22-BBF5-9CD63F183B33}" type="slidenum">
              <a:rPr lang="en-US" smtClean="0"/>
              <a:t>12</a:t>
            </a:fld>
            <a:endParaRPr lang="en-US"/>
          </a:p>
        </p:txBody>
      </p:sp>
    </p:spTree>
    <p:extLst>
      <p:ext uri="{BB962C8B-B14F-4D97-AF65-F5344CB8AC3E}">
        <p14:creationId xmlns:p14="http://schemas.microsoft.com/office/powerpoint/2010/main" val="871853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1013" y="280988"/>
            <a:ext cx="6142037" cy="3454400"/>
          </a:xfrm>
        </p:spPr>
      </p:sp>
      <p:sp>
        <p:nvSpPr>
          <p:cNvPr id="3" name="ノート プレースホルダー 2"/>
          <p:cNvSpPr>
            <a:spLocks noGrp="1"/>
          </p:cNvSpPr>
          <p:nvPr>
            <p:ph type="body" idx="1"/>
          </p:nvPr>
        </p:nvSpPr>
        <p:spPr>
          <a:xfrm>
            <a:off x="431969" y="3817536"/>
            <a:ext cx="6240123" cy="6063023"/>
          </a:xfrm>
        </p:spPr>
        <p:txBody>
          <a:bodyPr/>
          <a:lstStyle/>
          <a:p>
            <a:r>
              <a:rPr kumimoji="1" lang="ja-JP" altLang="en-US" dirty="0"/>
              <a:t>実際に地震が発生した場合、継手は地中で動画のように動きます。</a:t>
            </a:r>
            <a:endParaRPr kumimoji="1" lang="en-US" altLang="ja-JP" dirty="0"/>
          </a:p>
          <a:p>
            <a:r>
              <a:rPr kumimoji="1" lang="en-US" altLang="ja-JP" baseline="0" dirty="0">
                <a:solidFill>
                  <a:srgbClr val="FF0000"/>
                </a:solidFill>
              </a:rPr>
              <a:t>When an earthquake occur, Type-NS moves in the ground like this movie.</a:t>
            </a:r>
            <a:r>
              <a:rPr kumimoji="1" lang="ja-JP" altLang="en-US" baseline="0" dirty="0">
                <a:solidFill>
                  <a:srgbClr val="FF0000"/>
                </a:solidFill>
              </a:rPr>
              <a:t> </a:t>
            </a:r>
            <a:r>
              <a:rPr kumimoji="1" lang="ja-JP" altLang="en-US" baseline="0" dirty="0">
                <a:solidFill>
                  <a:srgbClr val="0000FF"/>
                </a:solidFill>
              </a:rPr>
              <a:t>☆</a:t>
            </a:r>
            <a:endParaRPr kumimoji="1" lang="en-US" altLang="ja-JP" dirty="0">
              <a:solidFill>
                <a:srgbClr val="0000FF"/>
              </a:solidFill>
            </a:endParaRPr>
          </a:p>
          <a:p>
            <a:endParaRPr kumimoji="1" lang="en-US" altLang="ja-JP" dirty="0"/>
          </a:p>
          <a:p>
            <a:r>
              <a:rPr kumimoji="1" lang="ja-JP" altLang="en-US" dirty="0">
                <a:solidFill>
                  <a:schemeClr val="tx1"/>
                </a:solidFill>
              </a:rPr>
              <a:t>地盤変動が一箇所に集中した場合、１つの継手が最大まで伸びると、その隣の管がのびます。</a:t>
            </a:r>
            <a:endParaRPr kumimoji="1" lang="en-US" altLang="ja-JP" dirty="0">
              <a:solidFill>
                <a:schemeClr val="tx1"/>
              </a:solidFill>
            </a:endParaRPr>
          </a:p>
          <a:p>
            <a:r>
              <a:rPr kumimoji="1" lang="en-US" altLang="ja-JP" baseline="0" dirty="0">
                <a:solidFill>
                  <a:srgbClr val="FF0000"/>
                </a:solidFill>
              </a:rPr>
              <a:t>Cracks concentrate in one place. </a:t>
            </a:r>
          </a:p>
          <a:p>
            <a:r>
              <a:rPr kumimoji="1" lang="en-US" altLang="ja-JP" baseline="0" dirty="0">
                <a:solidFill>
                  <a:srgbClr val="FF0000"/>
                </a:solidFill>
              </a:rPr>
              <a:t>After one joint expand to the maximum, the next joints starts to expand, </a:t>
            </a:r>
          </a:p>
          <a:p>
            <a:r>
              <a:rPr kumimoji="1" lang="en-US" altLang="ja-JP" baseline="0" dirty="0">
                <a:solidFill>
                  <a:srgbClr val="FF0000"/>
                </a:solidFill>
              </a:rPr>
              <a:t>Type NS pipeline follows a ground movement.</a:t>
            </a:r>
            <a:endParaRPr kumimoji="1" lang="en-US" altLang="ja-JP" dirty="0">
              <a:solidFill>
                <a:srgbClr val="FF0000"/>
              </a:solidFill>
            </a:endParaRPr>
          </a:p>
          <a:p>
            <a:endParaRPr kumimoji="1" lang="en-US" altLang="ja-JP" dirty="0"/>
          </a:p>
          <a:p>
            <a:r>
              <a:rPr kumimoji="1" lang="ja-JP" altLang="en-US" dirty="0">
                <a:solidFill>
                  <a:schemeClr val="tx1"/>
                </a:solidFill>
              </a:rPr>
              <a:t>加えて、このように可とう性があるため、地盤沈下にも対応します。</a:t>
            </a:r>
            <a:endParaRPr kumimoji="1" lang="en-US" altLang="ja-JP" dirty="0">
              <a:solidFill>
                <a:schemeClr val="tx1"/>
              </a:solidFill>
            </a:endParaRPr>
          </a:p>
          <a:p>
            <a:r>
              <a:rPr kumimoji="1" lang="en-US" altLang="ja-JP" dirty="0">
                <a:solidFill>
                  <a:srgbClr val="FF0000"/>
                </a:solidFill>
              </a:rPr>
              <a:t>In addition,</a:t>
            </a:r>
            <a:r>
              <a:rPr kumimoji="1" lang="en-US" altLang="ja-JP" baseline="0" dirty="0">
                <a:solidFill>
                  <a:srgbClr val="FF0000"/>
                </a:solidFill>
              </a:rPr>
              <a:t> because of such flexibility, it follows a subsidence of a ground. </a:t>
            </a:r>
          </a:p>
        </p:txBody>
      </p:sp>
    </p:spTree>
    <p:extLst>
      <p:ext uri="{BB962C8B-B14F-4D97-AF65-F5344CB8AC3E}">
        <p14:creationId xmlns:p14="http://schemas.microsoft.com/office/powerpoint/2010/main" val="1046960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Spoiler alert: </a:t>
            </a:r>
          </a:p>
          <a:p>
            <a:endParaRPr lang="en-NZ" dirty="0"/>
          </a:p>
          <a:p>
            <a:pPr marL="171450" indent="-171450">
              <a:buFontTx/>
              <a:buChar char="-"/>
            </a:pPr>
            <a:r>
              <a:rPr lang="en-NZ" dirty="0"/>
              <a:t>60mm 5.83 degrees stresses/strains</a:t>
            </a:r>
          </a:p>
          <a:p>
            <a:pPr marL="171450" indent="-171450">
              <a:buFontTx/>
              <a:buChar char="-"/>
            </a:pPr>
            <a:r>
              <a:rPr lang="en-NZ" dirty="0"/>
              <a:t>Thermal </a:t>
            </a:r>
          </a:p>
          <a:p>
            <a:pPr marL="171450" indent="-171450">
              <a:buFontTx/>
              <a:buChar char="-"/>
            </a:pPr>
            <a:r>
              <a:rPr lang="en-NZ" dirty="0"/>
              <a:t>Pull out</a:t>
            </a:r>
          </a:p>
          <a:p>
            <a:pPr marL="171450" indent="-171450">
              <a:buFontTx/>
              <a:buChar char="-"/>
            </a:pPr>
            <a:r>
              <a:rPr lang="en-NZ" dirty="0"/>
              <a:t>Mechanical movement joints</a:t>
            </a:r>
          </a:p>
          <a:p>
            <a:pPr marL="171450" indent="-171450">
              <a:buFontTx/>
              <a:buChar char="-"/>
            </a:pPr>
            <a:r>
              <a:rPr lang="en-NZ" dirty="0"/>
              <a:t>Impact – rock fall</a:t>
            </a:r>
          </a:p>
          <a:p>
            <a:pPr marL="171450" indent="-171450">
              <a:buFontTx/>
              <a:buChar char="-"/>
            </a:pPr>
            <a:r>
              <a:rPr lang="en-NZ" dirty="0"/>
              <a:t>Quick joint installation – no welding. Cost and H&amp;S benefits</a:t>
            </a:r>
          </a:p>
          <a:p>
            <a:endParaRPr lang="en-NZ" dirty="0"/>
          </a:p>
          <a:p>
            <a:endParaRPr lang="en-NZ" dirty="0"/>
          </a:p>
          <a:p>
            <a:endParaRPr lang="en-NZ" dirty="0"/>
          </a:p>
          <a:p>
            <a:r>
              <a:rPr lang="en-NZ" dirty="0"/>
              <a:t>So spoiler alert, we chose the SRDI pipe for this bridge. The main reasons for this were:</a:t>
            </a:r>
          </a:p>
          <a:p>
            <a:endParaRPr lang="en-NZ" dirty="0"/>
          </a:p>
          <a:p>
            <a:pPr marL="171450" indent="-171450">
              <a:buFontTx/>
              <a:buChar char="-"/>
            </a:pPr>
            <a:r>
              <a:rPr lang="en-NZ" dirty="0"/>
              <a:t>The obvious reason is the seismic resilient pipe joints which allow +/-60mm contraction and extensions at every joint. This obviously means that when the bridge or pipes need to move, this movement can be taken up within the pipe joints without putting large stresses or strains on the pipe barrel or joints.</a:t>
            </a:r>
          </a:p>
          <a:p>
            <a:pPr marL="171450" indent="-171450">
              <a:buFontTx/>
              <a:buChar char="-"/>
            </a:pPr>
            <a:endParaRPr lang="en-NZ" dirty="0"/>
          </a:p>
          <a:p>
            <a:pPr marL="171450" indent="-171450">
              <a:buFontTx/>
              <a:buChar char="-"/>
            </a:pPr>
            <a:r>
              <a:rPr lang="en-NZ" dirty="0"/>
              <a:t>The allowable movement in the joints also allows for thermal expansion so we do not need any thermal expansion joints along the pipeline.</a:t>
            </a:r>
          </a:p>
          <a:p>
            <a:pPr marL="171450" indent="-171450">
              <a:buFontTx/>
              <a:buChar char="-"/>
            </a:pPr>
            <a:endParaRPr lang="en-NZ" dirty="0"/>
          </a:p>
          <a:p>
            <a:pPr marL="171450" indent="-171450">
              <a:buFontTx/>
              <a:buChar char="-"/>
            </a:pPr>
            <a:r>
              <a:rPr lang="en-NZ" dirty="0"/>
              <a:t>The pipeline have large </a:t>
            </a:r>
            <a:r>
              <a:rPr lang="en-NZ" dirty="0" err="1"/>
              <a:t>pullout</a:t>
            </a:r>
            <a:r>
              <a:rPr lang="en-NZ" dirty="0"/>
              <a:t> force resistance.</a:t>
            </a:r>
          </a:p>
          <a:p>
            <a:pPr marL="171450" indent="-171450">
              <a:buFontTx/>
              <a:buChar char="-"/>
            </a:pPr>
            <a:endParaRPr lang="en-NZ" dirty="0"/>
          </a:p>
          <a:p>
            <a:pPr marL="171450" indent="-171450">
              <a:buFontTx/>
              <a:buChar char="-"/>
            </a:pPr>
            <a:r>
              <a:rPr lang="en-NZ" dirty="0"/>
              <a:t>No mechanical movement joints are required at each end of the bridge to allow for differential movement between the bridge and the land either side. At 1.5m diameter, this provide a very large cost saving. </a:t>
            </a:r>
          </a:p>
          <a:p>
            <a:pPr marL="171450" indent="-171450">
              <a:buFontTx/>
              <a:buChar char="-"/>
            </a:pPr>
            <a:endParaRPr lang="en-NZ" dirty="0"/>
          </a:p>
          <a:p>
            <a:pPr marL="171450" indent="-171450">
              <a:buFontTx/>
              <a:buChar char="-"/>
            </a:pPr>
            <a:r>
              <a:rPr lang="en-NZ" dirty="0"/>
              <a:t>The area has rock fall hazards, with the risks particularly high during a large earthquake. Some of the pipeline is exposed, particularly at the bridge ends where the risk is high so we felt it was reasonably important to have this attribute.</a:t>
            </a:r>
          </a:p>
          <a:p>
            <a:pPr marL="171450" indent="-171450">
              <a:buFontTx/>
              <a:buChar char="-"/>
            </a:pPr>
            <a:endParaRPr lang="en-NZ" dirty="0"/>
          </a:p>
          <a:p>
            <a:pPr marL="171450" indent="-171450">
              <a:buFontTx/>
              <a:buChar char="-"/>
            </a:pPr>
            <a:r>
              <a:rPr lang="en-NZ" dirty="0"/>
              <a:t>The joints are quick to make with no welding required. This has cost and health and safety benefits.</a:t>
            </a:r>
          </a:p>
        </p:txBody>
      </p:sp>
      <p:sp>
        <p:nvSpPr>
          <p:cNvPr id="4" name="Slide Number Placeholder 3"/>
          <p:cNvSpPr>
            <a:spLocks noGrp="1"/>
          </p:cNvSpPr>
          <p:nvPr>
            <p:ph type="sldNum" sz="quarter" idx="5"/>
          </p:nvPr>
        </p:nvSpPr>
        <p:spPr/>
        <p:txBody>
          <a:bodyPr/>
          <a:lstStyle/>
          <a:p>
            <a:fld id="{1175C21F-68E8-4A22-BBF5-9CD63F183B33}" type="slidenum">
              <a:rPr lang="en-US" smtClean="0"/>
              <a:t>14</a:t>
            </a:fld>
            <a:endParaRPr lang="en-US"/>
          </a:p>
        </p:txBody>
      </p:sp>
    </p:spTree>
    <p:extLst>
      <p:ext uri="{BB962C8B-B14F-4D97-AF65-F5344CB8AC3E}">
        <p14:creationId xmlns:p14="http://schemas.microsoft.com/office/powerpoint/2010/main" val="853499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Material Selection</a:t>
            </a:r>
          </a:p>
          <a:p>
            <a:endParaRPr lang="en-NZ" b="1" dirty="0"/>
          </a:p>
          <a:p>
            <a:pPr marL="171450" indent="-171450">
              <a:buFontTx/>
              <a:buChar char="-"/>
            </a:pPr>
            <a:r>
              <a:rPr lang="en-NZ" b="0" dirty="0"/>
              <a:t>Standard bend sizing</a:t>
            </a:r>
          </a:p>
          <a:p>
            <a:pPr marL="171450" indent="-171450">
              <a:buFontTx/>
              <a:buChar char="-"/>
            </a:pPr>
            <a:r>
              <a:rPr lang="en-NZ" b="0" dirty="0"/>
              <a:t>Don’t work with our rigid requirements. Fixed points</a:t>
            </a:r>
          </a:p>
          <a:p>
            <a:pPr marL="171450" indent="-171450">
              <a:buFontTx/>
              <a:buChar char="-"/>
            </a:pPr>
            <a:r>
              <a:rPr lang="en-NZ" b="0" dirty="0"/>
              <a:t>Steel specials required. </a:t>
            </a:r>
          </a:p>
          <a:p>
            <a:pPr marL="171450" indent="-171450">
              <a:buFontTx/>
              <a:buChar char="-"/>
            </a:pPr>
            <a:r>
              <a:rPr lang="en-NZ" b="0" dirty="0"/>
              <a:t>2 options</a:t>
            </a:r>
          </a:p>
          <a:p>
            <a:pPr marL="171450" indent="-171450">
              <a:buFontTx/>
              <a:buChar char="-"/>
            </a:pPr>
            <a:r>
              <a:rPr lang="en-NZ" b="0" dirty="0"/>
              <a:t>Transition piece – takes up room</a:t>
            </a:r>
          </a:p>
          <a:p>
            <a:pPr marL="171450" indent="-171450">
              <a:buFontTx/>
              <a:buChar char="-"/>
            </a:pPr>
            <a:r>
              <a:rPr lang="en-NZ" b="0" dirty="0"/>
              <a:t>Repair risks. </a:t>
            </a:r>
          </a:p>
          <a:p>
            <a:pPr marL="171450" indent="-171450">
              <a:buFontTx/>
              <a:buChar char="-"/>
            </a:pPr>
            <a:r>
              <a:rPr lang="en-NZ" b="0" dirty="0"/>
              <a:t>Benefits – more room for bend and cost.</a:t>
            </a:r>
          </a:p>
          <a:p>
            <a:pPr marL="171450" indent="-171450">
              <a:buFontTx/>
              <a:buChar char="-"/>
            </a:pPr>
            <a:r>
              <a:rPr lang="en-NZ" b="0" dirty="0"/>
              <a:t>Collar. </a:t>
            </a:r>
          </a:p>
          <a:p>
            <a:endParaRPr lang="en-NZ" dirty="0"/>
          </a:p>
          <a:p>
            <a:endParaRPr lang="en-NZ" dirty="0"/>
          </a:p>
          <a:p>
            <a:r>
              <a:rPr lang="en-NZ" dirty="0"/>
              <a:t>The SRDI pipes do have the usual standard bend sizes. However, for our project, these did not really fit with our rigid requirements where we have fixed points at either end to connect to and little room to make up any angles in the pipe joints. We therefore required steel specials to make our design work. We had 2 options in doing this. The first was to use NZ sized steel which has a different diameter to Japanese standard pipe </a:t>
            </a:r>
            <a:r>
              <a:rPr lang="en-NZ" dirty="0" err="1"/>
              <a:t>sizings</a:t>
            </a:r>
            <a:r>
              <a:rPr lang="en-NZ" dirty="0"/>
              <a:t>. This would have required a transition piece to connect the two. However any alternative was to use Steel Pipe imported from Japan. This would mean the transition pieces were not required and the steel pipe could be made to fit directly to the SRDI pipe. The downfall of this repairs may be more difficult in the future if steel pipe is required to make the repair. But the benefit of having more room to have a bend that was less sharp and the cost benefits outweighed the repair risk. </a:t>
            </a:r>
          </a:p>
          <a:p>
            <a:endParaRPr lang="en-NZ" dirty="0"/>
          </a:p>
          <a:p>
            <a:r>
              <a:rPr lang="en-NZ" dirty="0"/>
              <a:t>You may also note the double ended fitting between the gravel trap and bridge which is a SRDI collar. This is included in the design to join pipes and allow some differential movement between the gravel trap and the bridge abutment. </a:t>
            </a:r>
          </a:p>
        </p:txBody>
      </p:sp>
      <p:sp>
        <p:nvSpPr>
          <p:cNvPr id="4" name="Slide Number Placeholder 3"/>
          <p:cNvSpPr>
            <a:spLocks noGrp="1"/>
          </p:cNvSpPr>
          <p:nvPr>
            <p:ph type="sldNum" sz="quarter" idx="5"/>
          </p:nvPr>
        </p:nvSpPr>
        <p:spPr/>
        <p:txBody>
          <a:bodyPr/>
          <a:lstStyle/>
          <a:p>
            <a:fld id="{1175C21F-68E8-4A22-BBF5-9CD63F183B33}" type="slidenum">
              <a:rPr lang="en-US" smtClean="0"/>
              <a:t>15</a:t>
            </a:fld>
            <a:endParaRPr lang="en-US"/>
          </a:p>
        </p:txBody>
      </p:sp>
    </p:spTree>
    <p:extLst>
      <p:ext uri="{BB962C8B-B14F-4D97-AF65-F5344CB8AC3E}">
        <p14:creationId xmlns:p14="http://schemas.microsoft.com/office/powerpoint/2010/main" val="193642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Thrust Restraint</a:t>
            </a:r>
          </a:p>
          <a:p>
            <a:endParaRPr lang="en-NZ" b="1" dirty="0"/>
          </a:p>
          <a:p>
            <a:pPr marL="171450" indent="-171450">
              <a:buFontTx/>
              <a:buChar char="-"/>
            </a:pPr>
            <a:r>
              <a:rPr lang="en-NZ" b="0" dirty="0"/>
              <a:t>80% full</a:t>
            </a:r>
          </a:p>
          <a:p>
            <a:pPr marL="171450" indent="-171450">
              <a:buFontTx/>
              <a:buChar char="-"/>
            </a:pPr>
            <a:r>
              <a:rPr lang="en-NZ" b="0" dirty="0"/>
              <a:t>Minimal thrust</a:t>
            </a:r>
          </a:p>
          <a:p>
            <a:pPr marL="171450" indent="-171450">
              <a:buFontTx/>
              <a:buChar char="-"/>
            </a:pPr>
            <a:r>
              <a:rPr lang="en-NZ" b="0" dirty="0"/>
              <a:t>Large seismic force.</a:t>
            </a:r>
          </a:p>
          <a:p>
            <a:pPr marL="171450" indent="-171450">
              <a:buFontTx/>
              <a:buChar char="-"/>
            </a:pPr>
            <a:r>
              <a:rPr lang="en-NZ" b="0" dirty="0"/>
              <a:t>Pipe won’t stop </a:t>
            </a:r>
          </a:p>
          <a:p>
            <a:pPr marL="171450" indent="-171450">
              <a:buFontTx/>
              <a:buChar char="-"/>
            </a:pPr>
            <a:r>
              <a:rPr lang="en-NZ" b="0" dirty="0"/>
              <a:t>Isolate from other structures</a:t>
            </a:r>
          </a:p>
          <a:p>
            <a:endParaRPr lang="en-NZ" dirty="0"/>
          </a:p>
          <a:p>
            <a:endParaRPr lang="en-NZ" dirty="0"/>
          </a:p>
          <a:p>
            <a:r>
              <a:rPr lang="en-NZ" dirty="0"/>
              <a:t>The new pipeline will run about 80% full. This means that there will be minimal hydrostatic thrust forces to restrain. However we expect that there may be larger seismic forces. For a large event, The ground will accelerate and then stop. But as the pipes are sitting on low friction pads, the pipe may want to keep moving. We have therefore placed thrust restrain blocks at either end of the bridge to withstand these pulling or pushing forces and isolate it from structures either side of the bridge such as the sand trap or the gravel trap.</a:t>
            </a:r>
          </a:p>
        </p:txBody>
      </p:sp>
      <p:sp>
        <p:nvSpPr>
          <p:cNvPr id="4" name="Slide Number Placeholder 3"/>
          <p:cNvSpPr>
            <a:spLocks noGrp="1"/>
          </p:cNvSpPr>
          <p:nvPr>
            <p:ph type="sldNum" sz="quarter" idx="5"/>
          </p:nvPr>
        </p:nvSpPr>
        <p:spPr/>
        <p:txBody>
          <a:bodyPr/>
          <a:lstStyle/>
          <a:p>
            <a:fld id="{1175C21F-68E8-4A22-BBF5-9CD63F183B33}" type="slidenum">
              <a:rPr lang="en-US" smtClean="0"/>
              <a:t>16</a:t>
            </a:fld>
            <a:endParaRPr lang="en-US"/>
          </a:p>
        </p:txBody>
      </p:sp>
    </p:spTree>
    <p:extLst>
      <p:ext uri="{BB962C8B-B14F-4D97-AF65-F5344CB8AC3E}">
        <p14:creationId xmlns:p14="http://schemas.microsoft.com/office/powerpoint/2010/main" val="264243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Seismic Pipe Movement</a:t>
            </a:r>
          </a:p>
          <a:p>
            <a:endParaRPr lang="en-NZ" b="1" dirty="0"/>
          </a:p>
          <a:p>
            <a:pPr marL="171450" indent="-171450">
              <a:buFontTx/>
              <a:buChar char="-"/>
            </a:pPr>
            <a:r>
              <a:rPr lang="en-NZ" b="0" dirty="0"/>
              <a:t>Longitudinal 11 joints for 150mm closer in CALS </a:t>
            </a:r>
          </a:p>
          <a:p>
            <a:pPr marL="171450" indent="-171450">
              <a:buFontTx/>
              <a:buChar char="-"/>
            </a:pPr>
            <a:r>
              <a:rPr lang="en-NZ" b="0" dirty="0"/>
              <a:t>Supports with polyethylene pads</a:t>
            </a:r>
          </a:p>
          <a:p>
            <a:pPr marL="171450" indent="-171450">
              <a:buFontTx/>
              <a:buChar char="-"/>
            </a:pPr>
            <a:r>
              <a:rPr lang="en-NZ" b="0" dirty="0"/>
              <a:t>Transverse. 230mm. Joints at end. 53m between ends means 0.25 degrees. Much less than 5.83 degrees. </a:t>
            </a:r>
          </a:p>
          <a:p>
            <a:pPr marL="171450" indent="-171450">
              <a:buFontTx/>
              <a:buChar char="-"/>
            </a:pPr>
            <a:r>
              <a:rPr lang="en-NZ" b="0" dirty="0"/>
              <a:t>Easily accommodate. </a:t>
            </a:r>
          </a:p>
          <a:p>
            <a:pPr marL="171450" indent="-171450">
              <a:buFontTx/>
              <a:buChar char="-"/>
            </a:pPr>
            <a:r>
              <a:rPr lang="en-NZ" b="0" dirty="0"/>
              <a:t>Further scenario more complex</a:t>
            </a:r>
          </a:p>
          <a:p>
            <a:endParaRPr lang="en-NZ" dirty="0"/>
          </a:p>
          <a:p>
            <a:endParaRPr lang="en-NZ" dirty="0"/>
          </a:p>
          <a:p>
            <a:r>
              <a:rPr lang="en-NZ" dirty="0"/>
              <a:t>There are a number of different ways the pipe can move in a large seismic event. </a:t>
            </a:r>
          </a:p>
          <a:p>
            <a:endParaRPr lang="en-NZ" dirty="0"/>
          </a:p>
          <a:p>
            <a:r>
              <a:rPr lang="en-NZ" dirty="0"/>
              <a:t>For Longitudinal movement in the CALS event, the north abutment is expected to move south 180mm and the south abutment is expected to move north 31mm. So this would result in the abutments moving 149mm closer. There are 11 pipe joints on the bridge with an allowance to expand or contract up to 660mm in total. Therefore, the joints can easily accommodate the worst case CALS scenario. The pipe supports have been designed to withstand the force induced by friction between the pipeline and the supports which have low friction polyethylene pads on the supports.</a:t>
            </a:r>
          </a:p>
          <a:p>
            <a:endParaRPr lang="en-NZ" dirty="0"/>
          </a:p>
          <a:p>
            <a:r>
              <a:rPr lang="en-NZ" dirty="0"/>
              <a:t>For Transverse movement: Modelling for the 100% CALS event results in the northern abutment moving 60mm in the northwest direction and the south abutment moving 170mm in the opposite direction resulting in 230mm differential transverse movement. This movement will need to be accommodated at the two pipe joints located at the very end of the bridge where the differential movement occurs between the bridge structure and the abutment. The pipeline length between the joints at each abutment is 53m. The 230mm differential transverse movement between abutments will result in a rotation of the joints at each abutment of 0.25 degrees which is well within the tolerance of the 5.83 degree allowable rotation at the SRDI pipe joints. </a:t>
            </a:r>
          </a:p>
          <a:p>
            <a:endParaRPr lang="en-NZ" dirty="0"/>
          </a:p>
          <a:p>
            <a:r>
              <a:rPr lang="en-NZ" dirty="0"/>
              <a:t>So as just described, the SRDI pipe can easily account for the longitudinal and transverse movements of the pipeline without putting significant stresses or strains on the pipe barrels or joints. However we have one further scenario which required a slightly more complex solution.</a:t>
            </a:r>
          </a:p>
          <a:p>
            <a:endParaRPr lang="en-NZ" dirty="0"/>
          </a:p>
        </p:txBody>
      </p:sp>
      <p:sp>
        <p:nvSpPr>
          <p:cNvPr id="4" name="Slide Number Placeholder 3"/>
          <p:cNvSpPr>
            <a:spLocks noGrp="1"/>
          </p:cNvSpPr>
          <p:nvPr>
            <p:ph type="sldNum" sz="quarter" idx="5"/>
          </p:nvPr>
        </p:nvSpPr>
        <p:spPr/>
        <p:txBody>
          <a:bodyPr/>
          <a:lstStyle/>
          <a:p>
            <a:fld id="{1175C21F-68E8-4A22-BBF5-9CD63F183B33}" type="slidenum">
              <a:rPr lang="en-US" smtClean="0"/>
              <a:t>17</a:t>
            </a:fld>
            <a:endParaRPr lang="en-US"/>
          </a:p>
        </p:txBody>
      </p:sp>
    </p:spTree>
    <p:extLst>
      <p:ext uri="{BB962C8B-B14F-4D97-AF65-F5344CB8AC3E}">
        <p14:creationId xmlns:p14="http://schemas.microsoft.com/office/powerpoint/2010/main" val="2200473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Seismic Pipe Movement</a:t>
            </a:r>
          </a:p>
          <a:p>
            <a:endParaRPr lang="en-NZ" b="1" dirty="0"/>
          </a:p>
          <a:p>
            <a:pPr marL="171450" indent="-171450">
              <a:buFontTx/>
              <a:buChar char="-"/>
            </a:pPr>
            <a:r>
              <a:rPr lang="en-NZ" b="0" dirty="0"/>
              <a:t>Access constraints – access bridges. Northern side</a:t>
            </a:r>
          </a:p>
          <a:p>
            <a:pPr marL="171450" indent="-171450">
              <a:buFontTx/>
              <a:buChar char="-"/>
            </a:pPr>
            <a:r>
              <a:rPr lang="en-NZ" b="0" dirty="0"/>
              <a:t>Pilling rig 600mm max not enough.</a:t>
            </a:r>
          </a:p>
          <a:p>
            <a:pPr marL="171450" indent="-171450">
              <a:buFontTx/>
              <a:buChar char="-"/>
            </a:pPr>
            <a:r>
              <a:rPr lang="en-NZ" b="0" dirty="0"/>
              <a:t>Holmes. Not fixed to the abutments. DCLS and CALS. </a:t>
            </a:r>
          </a:p>
          <a:p>
            <a:pPr marL="171450" indent="-171450">
              <a:buFontTx/>
              <a:buChar char="-"/>
            </a:pPr>
            <a:endParaRPr lang="en-NZ" b="0" dirty="0"/>
          </a:p>
          <a:p>
            <a:pPr marL="171450" indent="-171450">
              <a:buFontTx/>
              <a:buChar char="-"/>
            </a:pPr>
            <a:endParaRPr lang="en-NZ" b="0" dirty="0"/>
          </a:p>
          <a:p>
            <a:endParaRPr lang="en-NZ" dirty="0"/>
          </a:p>
          <a:p>
            <a:endParaRPr lang="en-NZ" dirty="0"/>
          </a:p>
          <a:p>
            <a:r>
              <a:rPr lang="en-NZ" dirty="0"/>
              <a:t>As you can see from this image, the bridge is located in a unique location with obvious access constraints. This has caused the team headaches with being able to get a piling rig large enough onto site, particularly to the northern side of the bridge which has no road access. And even though the left side of the bridge has road access, some of the bridges along the access road are not capable of large loads. The maximum pile diameter we could obtain in the hard rock is 600mm. We actually tested this prior to construction. At this diameter, the seismic forces would result in the piles failing during design events so another solution was required – which we came up with in conjunction with Holmes Consulting who undertook the structural design of the bridge structure. The final network arch superstructure design is not fixed to the abutments and they will therefore move independently of each other during the DCLS and CALS events. This solution will minimise the forces on the piles and therefore prevent their failure during these design events.</a:t>
            </a:r>
          </a:p>
        </p:txBody>
      </p:sp>
      <p:sp>
        <p:nvSpPr>
          <p:cNvPr id="4" name="Slide Number Placeholder 3"/>
          <p:cNvSpPr>
            <a:spLocks noGrp="1"/>
          </p:cNvSpPr>
          <p:nvPr>
            <p:ph type="sldNum" sz="quarter" idx="5"/>
          </p:nvPr>
        </p:nvSpPr>
        <p:spPr/>
        <p:txBody>
          <a:bodyPr/>
          <a:lstStyle/>
          <a:p>
            <a:fld id="{1175C21F-68E8-4A22-BBF5-9CD63F183B33}" type="slidenum">
              <a:rPr lang="en-US" smtClean="0"/>
              <a:t>18</a:t>
            </a:fld>
            <a:endParaRPr lang="en-US"/>
          </a:p>
        </p:txBody>
      </p:sp>
    </p:spTree>
    <p:extLst>
      <p:ext uri="{BB962C8B-B14F-4D97-AF65-F5344CB8AC3E}">
        <p14:creationId xmlns:p14="http://schemas.microsoft.com/office/powerpoint/2010/main" val="112862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Seismic Pipe Movement</a:t>
            </a:r>
          </a:p>
          <a:p>
            <a:endParaRPr lang="en-NZ" b="1" dirty="0"/>
          </a:p>
          <a:p>
            <a:pPr marL="171450" indent="-171450">
              <a:buFontTx/>
              <a:buChar char="-"/>
            </a:pPr>
            <a:r>
              <a:rPr lang="en-NZ" b="0" dirty="0"/>
              <a:t>Much more deflection than previous scenarios. </a:t>
            </a:r>
          </a:p>
          <a:p>
            <a:pPr marL="171450" indent="-171450">
              <a:buFontTx/>
              <a:buChar char="-"/>
            </a:pPr>
            <a:r>
              <a:rPr lang="en-NZ" b="0" dirty="0"/>
              <a:t>Pipe restricted in transverse direction. Snaking forces. </a:t>
            </a:r>
          </a:p>
          <a:p>
            <a:pPr marL="171450" indent="-171450">
              <a:buFontTx/>
              <a:buChar char="-"/>
            </a:pPr>
            <a:r>
              <a:rPr lang="en-NZ" b="0" dirty="0"/>
              <a:t>Each end can float. </a:t>
            </a:r>
          </a:p>
          <a:p>
            <a:pPr marL="171450" indent="-171450">
              <a:buFontTx/>
              <a:buChar char="-"/>
            </a:pPr>
            <a:r>
              <a:rPr lang="en-NZ" b="0" dirty="0"/>
              <a:t>DCLS. 360mm movement. Two thirds of allowable deflection in joints. After event reset in place.</a:t>
            </a:r>
          </a:p>
          <a:p>
            <a:pPr marL="171450" indent="-171450">
              <a:buFontTx/>
              <a:buChar char="-"/>
            </a:pPr>
            <a:r>
              <a:rPr lang="en-NZ" b="0" dirty="0"/>
              <a:t>CALS. Right on limit of allowable rotation. Extensive but repairable. </a:t>
            </a:r>
          </a:p>
          <a:p>
            <a:pPr marL="171450" indent="-171450">
              <a:buFontTx/>
              <a:buChar char="-"/>
            </a:pPr>
            <a:endParaRPr lang="en-NZ" b="0" dirty="0"/>
          </a:p>
          <a:p>
            <a:endParaRPr lang="en-NZ" dirty="0"/>
          </a:p>
          <a:p>
            <a:endParaRPr lang="en-NZ" dirty="0"/>
          </a:p>
          <a:p>
            <a:r>
              <a:rPr lang="en-NZ" dirty="0"/>
              <a:t>This means that we need to design for one further scenario which requires far more deflection from the pipe joints than the previous 2 scenarios mentioned. One thing I have not yet mentioned is that we can not let the pipe be free in the transverse direction on the bridge because this pipe moving or snaking in the transverse direction in a seismic event will put very large loads on the superstructure which are not feasible to design for. However what we can do, is allow the pipe supports of the first length of pipe at each end to be able to float which then allows for this movement. </a:t>
            </a:r>
          </a:p>
          <a:p>
            <a:endParaRPr lang="en-NZ" dirty="0"/>
          </a:p>
          <a:p>
            <a:r>
              <a:rPr lang="en-NZ" dirty="0"/>
              <a:t>As mentioned on the previous slide, for an SLS event, the superstructure is not designed to move on the abutments. However for the DCLS and CALS events, the superstructure is expected to move. (CLICK)</a:t>
            </a:r>
          </a:p>
          <a:p>
            <a:endParaRPr lang="en-NZ" dirty="0"/>
          </a:p>
          <a:p>
            <a:r>
              <a:rPr lang="en-NZ" dirty="0"/>
              <a:t>Our modelling shows that for the DCLS event, there is expected to be 363mm of differential movement between the bridge superstructure and the abutment. This would result in a 3.92 degree rotation of the pipe joints closest to the abutment which is within the 5.83 degree limit of the pipeline. Following this level of event, it would be expected that the superstructure be reset into its original place.</a:t>
            </a:r>
          </a:p>
          <a:p>
            <a:endParaRPr lang="en-NZ" dirty="0"/>
          </a:p>
          <a:p>
            <a:r>
              <a:rPr lang="en-NZ" dirty="0"/>
              <a:t>For the CALS event, we would expect 5.87 degrees of rotation. This may just exceed the limit of the pipeline. However this still meets the design requirements as during a CALS event, where the damage is expected to be extensive but repairable. </a:t>
            </a:r>
          </a:p>
          <a:p>
            <a:endParaRPr lang="en-NZ" dirty="0"/>
          </a:p>
          <a:p>
            <a:r>
              <a:rPr lang="en-NZ" dirty="0"/>
              <a:t>Finally for combined movements, the results are very similar as the final scenario as the first two scenarios have minimal movements or deflections even during a CALS event. Also to note, the deflection each joint allows is dependent on the contraction or extension of each joint. Our design parameters have used the worst case scenarios.</a:t>
            </a:r>
          </a:p>
        </p:txBody>
      </p:sp>
      <p:sp>
        <p:nvSpPr>
          <p:cNvPr id="4" name="Slide Number Placeholder 3"/>
          <p:cNvSpPr>
            <a:spLocks noGrp="1"/>
          </p:cNvSpPr>
          <p:nvPr>
            <p:ph type="sldNum" sz="quarter" idx="5"/>
          </p:nvPr>
        </p:nvSpPr>
        <p:spPr/>
        <p:txBody>
          <a:bodyPr/>
          <a:lstStyle/>
          <a:p>
            <a:fld id="{1175C21F-68E8-4A22-BBF5-9CD63F183B33}" type="slidenum">
              <a:rPr lang="en-US" smtClean="0"/>
              <a:t>19</a:t>
            </a:fld>
            <a:endParaRPr lang="en-US"/>
          </a:p>
        </p:txBody>
      </p:sp>
    </p:spTree>
    <p:extLst>
      <p:ext uri="{BB962C8B-B14F-4D97-AF65-F5344CB8AC3E}">
        <p14:creationId xmlns:p14="http://schemas.microsoft.com/office/powerpoint/2010/main" val="636189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Construction</a:t>
            </a:r>
          </a:p>
          <a:p>
            <a:endParaRPr lang="en-NZ" b="1" dirty="0"/>
          </a:p>
          <a:p>
            <a:pPr marL="171450" indent="-171450">
              <a:buFontTx/>
              <a:buChar char="-"/>
            </a:pPr>
            <a:r>
              <a:rPr lang="en-NZ" b="0" dirty="0"/>
              <a:t>Tight site</a:t>
            </a:r>
          </a:p>
          <a:p>
            <a:pPr marL="171450" indent="-171450">
              <a:buFontTx/>
              <a:buChar char="-"/>
            </a:pPr>
            <a:r>
              <a:rPr lang="en-NZ" b="0" dirty="0"/>
              <a:t>Started 2022 – 3 years. </a:t>
            </a:r>
          </a:p>
          <a:p>
            <a:pPr marL="171450" indent="-171450">
              <a:buFontTx/>
              <a:buChar char="-"/>
            </a:pPr>
            <a:r>
              <a:rPr lang="en-NZ" b="0" dirty="0"/>
              <a:t>Progress – Scaling, rock anchors, southern abutment piles</a:t>
            </a:r>
          </a:p>
          <a:p>
            <a:pPr marL="171450" indent="-171450">
              <a:buFontTx/>
              <a:buChar char="-"/>
            </a:pPr>
            <a:r>
              <a:rPr lang="en-NZ" b="0" dirty="0"/>
              <a:t>Access issues – helicopter. </a:t>
            </a:r>
          </a:p>
          <a:p>
            <a:pPr marL="171450" indent="-171450">
              <a:buFontTx/>
              <a:buChar char="-"/>
            </a:pPr>
            <a:r>
              <a:rPr lang="en-NZ" b="0" dirty="0"/>
              <a:t>- Pipes stored offsite. Installed alter 2023.</a:t>
            </a:r>
          </a:p>
          <a:p>
            <a:endParaRPr lang="en-NZ" dirty="0"/>
          </a:p>
          <a:p>
            <a:endParaRPr lang="en-NZ" dirty="0"/>
          </a:p>
          <a:p>
            <a:r>
              <a:rPr lang="en-NZ" dirty="0"/>
              <a:t>For your interest, construction started near the beginning of 2022 and the programme will take approximately 3 years. So far scaling works have been undertaken and  a large number of rock anchors have been installed for slope stability purposes. The southern abutment piles have been installed and the tower crane foundations are currently in the process of being constructed. This picture further demonstrates the site constraints. Unfortunately there is limited work that can be carried out at the same time due to access issues. The contractor (BPC) have even used a helicopter to transport equipment in to help speed up the programme on the northern side whilst works are being undertaken on the southern side of the river. </a:t>
            </a:r>
          </a:p>
          <a:p>
            <a:r>
              <a:rPr lang="en-NZ" dirty="0"/>
              <a:t>Our pipes have been delivered and are being stored onsite with some of the pipe installation starting later in 2023.</a:t>
            </a:r>
          </a:p>
        </p:txBody>
      </p:sp>
      <p:sp>
        <p:nvSpPr>
          <p:cNvPr id="4" name="Slide Number Placeholder 3"/>
          <p:cNvSpPr>
            <a:spLocks noGrp="1"/>
          </p:cNvSpPr>
          <p:nvPr>
            <p:ph type="sldNum" sz="quarter" idx="5"/>
          </p:nvPr>
        </p:nvSpPr>
        <p:spPr/>
        <p:txBody>
          <a:bodyPr/>
          <a:lstStyle/>
          <a:p>
            <a:fld id="{1175C21F-68E8-4A22-BBF5-9CD63F183B33}" type="slidenum">
              <a:rPr lang="en-US" smtClean="0"/>
              <a:t>20</a:t>
            </a:fld>
            <a:endParaRPr lang="en-US"/>
          </a:p>
        </p:txBody>
      </p:sp>
    </p:spTree>
    <p:extLst>
      <p:ext uri="{BB962C8B-B14F-4D97-AF65-F5344CB8AC3E}">
        <p14:creationId xmlns:p14="http://schemas.microsoft.com/office/powerpoint/2010/main" val="1415421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Wellington Regional Bulk Network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Four extraction points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Te Mārua 40% plus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Fault 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Treatment Plant and Lakes – 3000 million litres. Use for project.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NZ" dirty="0"/>
          </a:p>
          <a:p>
            <a:pPr marL="0" indent="0">
              <a:buFont typeface="+mj-lt"/>
              <a:buNone/>
            </a:pPr>
            <a:endParaRPr lang="en-NZ" dirty="0"/>
          </a:p>
          <a:p>
            <a:pPr marL="0" indent="0">
              <a:buFont typeface="+mj-lt"/>
              <a:buNone/>
            </a:pPr>
            <a:endParaRPr lang="en-NZ" dirty="0"/>
          </a:p>
          <a:p>
            <a:pPr marL="0" indent="0">
              <a:buFont typeface="+mj-lt"/>
              <a:buNone/>
            </a:pPr>
            <a:endParaRPr lang="en-NZ" dirty="0"/>
          </a:p>
          <a:p>
            <a:pPr marL="0" indent="0">
              <a:buFont typeface="+mj-lt"/>
              <a:buNone/>
            </a:pPr>
            <a:r>
              <a:rPr lang="en-NZ" dirty="0"/>
              <a:t>The Wellington Regional relies on four separate water extraction points. If we start from the bottom up, we have the combined flows form the Wainuiomata and </a:t>
            </a:r>
            <a:r>
              <a:rPr lang="en-NZ" dirty="0" err="1"/>
              <a:t>Orongaronga</a:t>
            </a:r>
            <a:r>
              <a:rPr lang="en-NZ" dirty="0"/>
              <a:t> rivers. We then have Gear Island and Waterloo which pump water from the Upper Waiwhetu aquifer. And finally there is Te Mārua, where water is conveyed from the Hutt River upstream, including over the Kaitoke Flume Bridge. Te Mārua supplies 40% of the Wellington Region’s supply each year – but at times will supply more depending on demand and the operation of other sources. </a:t>
            </a:r>
          </a:p>
          <a:p>
            <a:pPr marL="0" indent="0">
              <a:buFont typeface="+mj-lt"/>
              <a:buNone/>
            </a:pPr>
            <a:endParaRPr lang="en-NZ" dirty="0"/>
          </a:p>
          <a:p>
            <a:pPr marL="0" indent="0">
              <a:buFont typeface="+mj-lt"/>
              <a:buNone/>
            </a:pPr>
            <a:r>
              <a:rPr lang="en-NZ" dirty="0"/>
              <a:t>As a point of reference, the red line is the Wellington Fault line. </a:t>
            </a:r>
          </a:p>
          <a:p>
            <a:pPr marL="0" indent="0">
              <a:buFont typeface="+mj-lt"/>
              <a:buNone/>
            </a:pPr>
            <a:endParaRPr lang="en-NZ"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dirty="0"/>
              <a:t>Te Mārua is a drinking water treatment plant but also contains the two large Macaskill Storage Lakes to supplement supply if required. These lakes hold a useable supply of about 3,000 million litres. We are using the lakes to help supply the Wellington Region when we need to shut off the Kaitoke Intake to make connections during construction. </a:t>
            </a:r>
          </a:p>
          <a:p>
            <a:pPr marL="0" indent="0">
              <a:buFont typeface="+mj-lt"/>
              <a:buNone/>
            </a:pPr>
            <a:endParaRPr lang="en-NZ" dirty="0"/>
          </a:p>
          <a:p>
            <a:pPr marL="228600" indent="-228600">
              <a:buFont typeface="+mj-lt"/>
              <a:buAutoNum type="arabicPeriod"/>
            </a:pPr>
            <a:endParaRPr lang="en-NZ" dirty="0"/>
          </a:p>
          <a:p>
            <a:pPr marL="228600" indent="-228600">
              <a:buFont typeface="+mj-lt"/>
              <a:buAutoNum type="arabicPeriod"/>
            </a:pPr>
            <a:r>
              <a:rPr lang="en-NZ" dirty="0"/>
              <a:t>Four Sources</a:t>
            </a:r>
          </a:p>
          <a:p>
            <a:pPr marL="228600" indent="-228600">
              <a:buFont typeface="+mj-lt"/>
              <a:buAutoNum type="arabicPeriod"/>
            </a:pPr>
            <a:r>
              <a:rPr lang="en-NZ" dirty="0"/>
              <a:t>Waterloo and Gear Island pumped aquifer supply</a:t>
            </a:r>
          </a:p>
          <a:p>
            <a:pPr marL="228600" indent="-228600">
              <a:buFont typeface="+mj-lt"/>
              <a:buAutoNum type="arabicPeriod"/>
            </a:pPr>
            <a:r>
              <a:rPr lang="en-NZ" dirty="0"/>
              <a:t>Wainuiomata &amp; </a:t>
            </a:r>
            <a:r>
              <a:rPr lang="en-NZ" dirty="0" err="1"/>
              <a:t>Orongaronga</a:t>
            </a:r>
            <a:r>
              <a:rPr lang="en-NZ" dirty="0"/>
              <a:t> Rivers</a:t>
            </a:r>
          </a:p>
          <a:p>
            <a:pPr marL="228600" indent="-228600">
              <a:buFont typeface="+mj-lt"/>
              <a:buAutoNum type="arabicPeriod"/>
            </a:pPr>
            <a:r>
              <a:rPr lang="en-NZ" dirty="0"/>
              <a:t>Te Mārua fed from Hutt River via Kaitoke Flume Bridge. Te Mārua is a treatment plant but also contains two large Macaskill Storage Lakes to supplement supply if required. </a:t>
            </a:r>
          </a:p>
          <a:p>
            <a:pPr marL="228600" indent="-228600">
              <a:buFont typeface="+mj-lt"/>
              <a:buAutoNum type="arabicPeriod"/>
            </a:pPr>
            <a:r>
              <a:rPr lang="en-NZ" dirty="0"/>
              <a:t>Red line – Major Wellington Fault line as point of reference</a:t>
            </a:r>
          </a:p>
          <a:p>
            <a:pPr marL="228600" indent="-228600">
              <a:buFont typeface="+mj-lt"/>
              <a:buAutoNum type="arabicPeriod"/>
            </a:pPr>
            <a:r>
              <a:rPr lang="en-NZ" dirty="0"/>
              <a:t>The allowable take from the Hutt River upstream of the Kaitoke Flume Bridge is 150 MLD. Supplies 40% of Wellington’s supply each year – but at times will supply more depending on the demand and operations of other sources.</a:t>
            </a:r>
          </a:p>
          <a:p>
            <a:endParaRPr lang="en-NZ" dirty="0"/>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a:p>
        </p:txBody>
      </p:sp>
    </p:spTree>
    <p:extLst>
      <p:ext uri="{BB962C8B-B14F-4D97-AF65-F5344CB8AC3E}">
        <p14:creationId xmlns:p14="http://schemas.microsoft.com/office/powerpoint/2010/main" val="4114169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NEED TO ADD FURTHER LOGOS AS PER THE PAPER.</a:t>
            </a:r>
          </a:p>
          <a:p>
            <a:endParaRPr lang="en-NZ" dirty="0"/>
          </a:p>
          <a:p>
            <a:r>
              <a:rPr lang="en-NZ" dirty="0"/>
              <a:t>I’d like to thank the following partners in this project…..</a:t>
            </a:r>
          </a:p>
        </p:txBody>
      </p:sp>
      <p:sp>
        <p:nvSpPr>
          <p:cNvPr id="4" name="Slide Number Placeholder 3"/>
          <p:cNvSpPr>
            <a:spLocks noGrp="1"/>
          </p:cNvSpPr>
          <p:nvPr>
            <p:ph type="sldNum" sz="quarter" idx="5"/>
          </p:nvPr>
        </p:nvSpPr>
        <p:spPr/>
        <p:txBody>
          <a:bodyPr/>
          <a:lstStyle/>
          <a:p>
            <a:fld id="{1175C21F-68E8-4A22-BBF5-9CD63F183B33}" type="slidenum">
              <a:rPr lang="en-US" smtClean="0"/>
              <a:t>21</a:t>
            </a:fld>
            <a:endParaRPr lang="en-US"/>
          </a:p>
        </p:txBody>
      </p:sp>
    </p:spTree>
    <p:extLst>
      <p:ext uri="{BB962C8B-B14F-4D97-AF65-F5344CB8AC3E}">
        <p14:creationId xmlns:p14="http://schemas.microsoft.com/office/powerpoint/2010/main" val="95395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Intake System</a:t>
            </a:r>
          </a:p>
          <a:p>
            <a:endParaRPr lang="en-NZ" b="1" dirty="0"/>
          </a:p>
          <a:p>
            <a:pPr marL="171450" indent="-171450">
              <a:buFontTx/>
              <a:buChar char="-"/>
            </a:pPr>
            <a:r>
              <a:rPr lang="en-NZ" b="0" dirty="0"/>
              <a:t>Raw Water intake weir</a:t>
            </a:r>
          </a:p>
          <a:p>
            <a:pPr marL="171450" indent="-171450">
              <a:buFontTx/>
              <a:buChar char="-"/>
            </a:pPr>
            <a:r>
              <a:rPr lang="en-NZ" b="0" dirty="0"/>
              <a:t>Upper reaches</a:t>
            </a:r>
          </a:p>
          <a:p>
            <a:pPr marL="171450" indent="-171450">
              <a:buFontTx/>
              <a:buChar char="-"/>
            </a:pPr>
            <a:r>
              <a:rPr lang="en-NZ" b="0" dirty="0"/>
              <a:t>Tunnel</a:t>
            </a:r>
          </a:p>
          <a:p>
            <a:pPr marL="171450" indent="-171450">
              <a:buFontTx/>
              <a:buChar char="-"/>
            </a:pPr>
            <a:r>
              <a:rPr lang="en-NZ" b="0" dirty="0"/>
              <a:t>Flow control</a:t>
            </a:r>
          </a:p>
          <a:p>
            <a:pPr marL="171450" indent="-171450">
              <a:buFontTx/>
              <a:buChar char="-"/>
            </a:pPr>
            <a:r>
              <a:rPr lang="en-NZ" b="0" dirty="0"/>
              <a:t>Minimum river flow</a:t>
            </a:r>
          </a:p>
          <a:p>
            <a:pPr marL="171450" indent="-171450">
              <a:buFontTx/>
              <a:buChar char="-"/>
            </a:pPr>
            <a:r>
              <a:rPr lang="en-NZ" b="0" dirty="0"/>
              <a:t>Photos</a:t>
            </a:r>
          </a:p>
          <a:p>
            <a:pPr marL="171450" indent="-171450">
              <a:buFontTx/>
              <a:buChar char="-"/>
            </a:pPr>
            <a:endParaRPr lang="en-NZ" b="0" dirty="0"/>
          </a:p>
          <a:p>
            <a:endParaRPr lang="en-NZ" dirty="0"/>
          </a:p>
          <a:p>
            <a:endParaRPr lang="en-NZ" dirty="0"/>
          </a:p>
          <a:p>
            <a:r>
              <a:rPr lang="en-NZ" dirty="0"/>
              <a:t>The raw water for Te Mārua is extracted by gravity at the intake weir in the upper reaches of the Te Awa Kairangi or Hutt River. The river water then flows through a tunnel in the hill side and to the Kaitoke Flume Bridge. The flow is controlled by 2 intake valves which are throttled to ensure that a minimum river flow is achieved and that the capacity of the strainer house downstream of the bridge is not exceeded. The photo on the left shows the intake weir. You can see the rail irons on the upstream side of the weir, which the water flows through. The photo on the right is taken underneath the weir where flow control and scour equipment is located.</a:t>
            </a:r>
          </a:p>
        </p:txBody>
      </p:sp>
      <p:sp>
        <p:nvSpPr>
          <p:cNvPr id="4" name="Slide Number Placeholder 3"/>
          <p:cNvSpPr>
            <a:spLocks noGrp="1"/>
          </p:cNvSpPr>
          <p:nvPr>
            <p:ph type="sldNum" sz="quarter" idx="5"/>
          </p:nvPr>
        </p:nvSpPr>
        <p:spPr/>
        <p:txBody>
          <a:bodyPr/>
          <a:lstStyle/>
          <a:p>
            <a:fld id="{1175C21F-68E8-4A22-BBF5-9CD63F183B33}" type="slidenum">
              <a:rPr lang="en-US" smtClean="0"/>
              <a:t>3</a:t>
            </a:fld>
            <a:endParaRPr lang="en-US"/>
          </a:p>
        </p:txBody>
      </p:sp>
    </p:spTree>
    <p:extLst>
      <p:ext uri="{BB962C8B-B14F-4D97-AF65-F5344CB8AC3E}">
        <p14:creationId xmlns:p14="http://schemas.microsoft.com/office/powerpoint/2010/main" val="300823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Intake System 2</a:t>
            </a:r>
          </a:p>
          <a:p>
            <a:endParaRPr lang="en-NZ" b="1" dirty="0"/>
          </a:p>
          <a:p>
            <a:r>
              <a:rPr lang="en-NZ" b="0" dirty="0"/>
              <a:t>Describe Gravel trap</a:t>
            </a:r>
          </a:p>
          <a:p>
            <a:r>
              <a:rPr lang="en-NZ" b="0" dirty="0"/>
              <a:t>Small amount of gravel</a:t>
            </a:r>
          </a:p>
          <a:p>
            <a:r>
              <a:rPr lang="en-NZ" b="0" dirty="0"/>
              <a:t>Don’t need to keep gravel trap</a:t>
            </a:r>
          </a:p>
          <a:p>
            <a:r>
              <a:rPr lang="en-NZ" b="0" dirty="0"/>
              <a:t>Keep for constructability reasons and abrasion</a:t>
            </a:r>
          </a:p>
          <a:p>
            <a:endParaRPr lang="en-NZ" b="0" dirty="0"/>
          </a:p>
          <a:p>
            <a:endParaRPr lang="en-NZ" b="0" dirty="0"/>
          </a:p>
          <a:p>
            <a:endParaRPr lang="en-NZ" dirty="0"/>
          </a:p>
          <a:p>
            <a:r>
              <a:rPr lang="en-NZ" dirty="0"/>
              <a:t>As just mentioned, on the downstream side of the tunnel, there is the existing bridge with a gravel trap just prior as shown in the left hand photo. This collects gravels prior to it going over the bridge. Only a small amount of gravel is collected as shown in this photo. The last time the gravel was cleared was 3 years before this photo was taken so it collects very slowly. For this reason, Wellington Water advised us that they did not have a preference either way if the gravel trap was removed as part of construction of the new bridge. However we did decide to keep it for both constructability reasons as it meant that a new connection to the tunnel portal was not required and it also helps minimise the abrasion the gravel would cause at the pipe invert.</a:t>
            </a:r>
          </a:p>
        </p:txBody>
      </p:sp>
      <p:sp>
        <p:nvSpPr>
          <p:cNvPr id="4" name="Slide Number Placeholder 3"/>
          <p:cNvSpPr>
            <a:spLocks noGrp="1"/>
          </p:cNvSpPr>
          <p:nvPr>
            <p:ph type="sldNum" sz="quarter" idx="5"/>
          </p:nvPr>
        </p:nvSpPr>
        <p:spPr/>
        <p:txBody>
          <a:bodyPr/>
          <a:lstStyle/>
          <a:p>
            <a:fld id="{1175C21F-68E8-4A22-BBF5-9CD63F183B33}" type="slidenum">
              <a:rPr lang="en-US" smtClean="0"/>
              <a:t>4</a:t>
            </a:fld>
            <a:endParaRPr lang="en-US"/>
          </a:p>
        </p:txBody>
      </p:sp>
    </p:spTree>
    <p:extLst>
      <p:ext uri="{BB962C8B-B14F-4D97-AF65-F5344CB8AC3E}">
        <p14:creationId xmlns:p14="http://schemas.microsoft.com/office/powerpoint/2010/main" val="129229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Existing Structure</a:t>
            </a:r>
          </a:p>
          <a:p>
            <a:endParaRPr lang="en-NZ" b="1" dirty="0"/>
          </a:p>
          <a:p>
            <a:pPr marL="171450" indent="-171450">
              <a:buFontTx/>
              <a:buChar char="-"/>
            </a:pPr>
            <a:r>
              <a:rPr lang="en-NZ" b="0" dirty="0"/>
              <a:t>3 span flume box</a:t>
            </a:r>
          </a:p>
          <a:p>
            <a:pPr marL="171450" indent="-171450">
              <a:buFontTx/>
              <a:buChar char="-"/>
            </a:pPr>
            <a:r>
              <a:rPr lang="en-NZ" b="0" dirty="0"/>
              <a:t>Connections either side</a:t>
            </a:r>
          </a:p>
          <a:p>
            <a:pPr marL="171450" indent="-171450">
              <a:buFontTx/>
              <a:buChar char="-"/>
            </a:pPr>
            <a:r>
              <a:rPr lang="en-NZ" b="0" dirty="0"/>
              <a:t>2 concrete piers</a:t>
            </a:r>
          </a:p>
          <a:p>
            <a:pPr marL="171450" indent="-171450">
              <a:buFontTx/>
              <a:buChar char="-"/>
            </a:pPr>
            <a:r>
              <a:rPr lang="en-NZ" b="0" dirty="0"/>
              <a:t>Completed 1954</a:t>
            </a:r>
          </a:p>
          <a:p>
            <a:pPr marL="171450" indent="-171450">
              <a:buFontTx/>
              <a:buChar char="-"/>
            </a:pPr>
            <a:r>
              <a:rPr lang="en-NZ" b="0" dirty="0"/>
              <a:t>Strengthened 1992</a:t>
            </a:r>
          </a:p>
          <a:p>
            <a:pPr marL="171450" indent="-171450">
              <a:buFontTx/>
              <a:buChar char="-"/>
            </a:pPr>
            <a:r>
              <a:rPr lang="en-NZ" b="0" dirty="0"/>
              <a:t>Leaks, poor condition, seismic requirements</a:t>
            </a:r>
          </a:p>
          <a:p>
            <a:pPr marL="171450" indent="-171450">
              <a:buFontTx/>
              <a:buChar char="-"/>
            </a:pPr>
            <a:r>
              <a:rPr lang="en-NZ" b="0" dirty="0"/>
              <a:t>Critical structure</a:t>
            </a:r>
          </a:p>
          <a:p>
            <a:endParaRPr lang="en-NZ" b="0" dirty="0"/>
          </a:p>
          <a:p>
            <a:endParaRPr lang="en-NZ" b="0" dirty="0"/>
          </a:p>
          <a:p>
            <a:endParaRPr lang="en-NZ" b="0" dirty="0"/>
          </a:p>
          <a:p>
            <a:endParaRPr lang="en-NZ" dirty="0"/>
          </a:p>
          <a:p>
            <a:endParaRPr lang="en-NZ" dirty="0"/>
          </a:p>
          <a:p>
            <a:endParaRPr lang="en-NZ" dirty="0"/>
          </a:p>
          <a:p>
            <a:r>
              <a:rPr lang="en-NZ" dirty="0"/>
              <a:t>The existing Flume Bridge consists of a 3-span concrete flume box structure that connects to the gravel trap connecting to the tunnel portal on the northern (right) bank and a concrete pipeline on the southern (left) bank. It’s supported by two high concrete piers, located either side of the Te Awa Kairangi River. This bridge was completed in 1954 and strengthened in 1992. However it currently leaks, is in poor condition and does not meet seismic requirements. The structure is critical to Wellington’s Water supply and is therefore being replaced. </a:t>
            </a:r>
          </a:p>
        </p:txBody>
      </p:sp>
      <p:sp>
        <p:nvSpPr>
          <p:cNvPr id="4" name="Slide Number Placeholder 3"/>
          <p:cNvSpPr>
            <a:spLocks noGrp="1"/>
          </p:cNvSpPr>
          <p:nvPr>
            <p:ph type="sldNum" sz="quarter" idx="5"/>
          </p:nvPr>
        </p:nvSpPr>
        <p:spPr/>
        <p:txBody>
          <a:bodyPr/>
          <a:lstStyle/>
          <a:p>
            <a:fld id="{1175C21F-68E8-4A22-BBF5-9CD63F183B33}" type="slidenum">
              <a:rPr lang="en-US" smtClean="0"/>
              <a:t>5</a:t>
            </a:fld>
            <a:endParaRPr lang="en-US"/>
          </a:p>
        </p:txBody>
      </p:sp>
    </p:spTree>
    <p:extLst>
      <p:ext uri="{BB962C8B-B14F-4D97-AF65-F5344CB8AC3E}">
        <p14:creationId xmlns:p14="http://schemas.microsoft.com/office/powerpoint/2010/main" val="230193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Existing Structure 2</a:t>
            </a:r>
          </a:p>
          <a:p>
            <a:endParaRPr lang="en-NZ" b="1" dirty="0"/>
          </a:p>
          <a:p>
            <a:pPr marL="171450" indent="-171450">
              <a:buFontTx/>
              <a:buChar char="-"/>
            </a:pPr>
            <a:r>
              <a:rPr lang="en-NZ" b="0" dirty="0"/>
              <a:t>Concrete pipeline poor condition</a:t>
            </a:r>
          </a:p>
          <a:p>
            <a:pPr marL="171450" indent="-171450">
              <a:buFontTx/>
              <a:buChar char="-"/>
            </a:pPr>
            <a:r>
              <a:rPr lang="en-NZ" b="0" dirty="0"/>
              <a:t>Leaks</a:t>
            </a:r>
          </a:p>
          <a:p>
            <a:pPr marL="171450" indent="-171450">
              <a:buFontTx/>
              <a:buChar char="-"/>
            </a:pPr>
            <a:r>
              <a:rPr lang="en-NZ" b="0" dirty="0"/>
              <a:t>Included in scope</a:t>
            </a:r>
          </a:p>
          <a:p>
            <a:endParaRPr lang="en-NZ" dirty="0"/>
          </a:p>
          <a:p>
            <a:endParaRPr lang="en-NZ" dirty="0"/>
          </a:p>
          <a:p>
            <a:r>
              <a:rPr lang="en-NZ" dirty="0"/>
              <a:t>The concrete pipeline downstream of the bridge, which also connects to a sand trap pictured in the foreground of the photo on the left is also in poor condition. It was built at the same time as the bridge and also leaks in multiple locations. This pipeline is also within the scope of works to be replaced with the extent of the works connecting to the sand trap.</a:t>
            </a:r>
          </a:p>
        </p:txBody>
      </p:sp>
      <p:sp>
        <p:nvSpPr>
          <p:cNvPr id="4" name="Slide Number Placeholder 3"/>
          <p:cNvSpPr>
            <a:spLocks noGrp="1"/>
          </p:cNvSpPr>
          <p:nvPr>
            <p:ph type="sldNum" sz="quarter" idx="5"/>
          </p:nvPr>
        </p:nvSpPr>
        <p:spPr/>
        <p:txBody>
          <a:bodyPr/>
          <a:lstStyle/>
          <a:p>
            <a:fld id="{1175C21F-68E8-4A22-BBF5-9CD63F183B33}" type="slidenum">
              <a:rPr lang="en-US" smtClean="0"/>
              <a:t>6</a:t>
            </a:fld>
            <a:endParaRPr lang="en-US"/>
          </a:p>
        </p:txBody>
      </p:sp>
    </p:spTree>
    <p:extLst>
      <p:ext uri="{BB962C8B-B14F-4D97-AF65-F5344CB8AC3E}">
        <p14:creationId xmlns:p14="http://schemas.microsoft.com/office/powerpoint/2010/main" val="147742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Seismic Design Requirements</a:t>
            </a:r>
          </a:p>
          <a:p>
            <a:endParaRPr lang="en-NZ" b="1" dirty="0"/>
          </a:p>
          <a:p>
            <a:pPr marL="171450" indent="-171450">
              <a:buFontTx/>
              <a:buChar char="-"/>
            </a:pPr>
            <a:r>
              <a:rPr lang="en-NZ" b="0" dirty="0"/>
              <a:t>Waka Kotahi Bridge Manual – 100 year design life. DCLS with a return period of 1 in 1000 years and IL3 structural </a:t>
            </a:r>
            <a:r>
              <a:rPr lang="en-NZ" b="0" dirty="0" err="1"/>
              <a:t>designiation</a:t>
            </a:r>
            <a:r>
              <a:rPr lang="en-NZ" b="0" dirty="0"/>
              <a:t>. </a:t>
            </a:r>
          </a:p>
          <a:p>
            <a:pPr marL="171450" indent="-171450">
              <a:buFontTx/>
              <a:buChar char="-"/>
            </a:pPr>
            <a:endParaRPr lang="en-NZ" b="0" dirty="0"/>
          </a:p>
          <a:p>
            <a:pPr marL="171450" indent="-171450">
              <a:buFontTx/>
              <a:buChar char="-"/>
            </a:pPr>
            <a:r>
              <a:rPr lang="en-NZ" b="0" dirty="0"/>
              <a:t>Objectives </a:t>
            </a:r>
          </a:p>
          <a:p>
            <a:pPr marL="171450" indent="-171450">
              <a:buFontTx/>
              <a:buChar char="-"/>
            </a:pPr>
            <a:r>
              <a:rPr lang="en-NZ" b="0" dirty="0"/>
              <a:t>SLS. Remain in service – minimal damage to secondary elements</a:t>
            </a:r>
          </a:p>
          <a:p>
            <a:pPr marL="171450" indent="-171450">
              <a:buFontTx/>
              <a:buChar char="-"/>
            </a:pPr>
            <a:r>
              <a:rPr lang="en-NZ" b="0" dirty="0"/>
              <a:t>DCLS. Remain in service. Access compromised short term. Potentially significant damage. Repairable. Avoid collapse in repeat events. Relevelling or reseating of bridge may be required.</a:t>
            </a:r>
          </a:p>
          <a:p>
            <a:pPr marL="171450" indent="-171450">
              <a:buFontTx/>
              <a:buChar char="-"/>
            </a:pPr>
            <a:r>
              <a:rPr lang="en-NZ" b="0" dirty="0"/>
              <a:t>CALS. The big one. May not remain in service. Collapse prevented but extensive damage which will take some time to repair. </a:t>
            </a:r>
          </a:p>
          <a:p>
            <a:pPr marL="171450" indent="-171450">
              <a:buFontTx/>
              <a:buChar char="-"/>
            </a:pPr>
            <a:endParaRPr lang="en-NZ" b="0" dirty="0"/>
          </a:p>
          <a:p>
            <a:endParaRPr lang="en-NZ" dirty="0"/>
          </a:p>
          <a:p>
            <a:endParaRPr lang="en-NZ" dirty="0"/>
          </a:p>
          <a:p>
            <a:r>
              <a:rPr lang="en-NZ" dirty="0"/>
              <a:t>The new bridge and components were design to comply with the requirements of the Waka Kotahi Bridge Manual for a 100-year design life and a Damage Control Limit State Earthquake associated with a  return period of 1 in 1000 years and IL3 structural designation. The seismic performance objectives are:</a:t>
            </a:r>
          </a:p>
          <a:p>
            <a:pPr marL="171450" indent="-171450">
              <a:buFontTx/>
              <a:buChar char="-"/>
            </a:pPr>
            <a:r>
              <a:rPr lang="en-NZ" dirty="0"/>
              <a:t>SLS (which is ######): Operational functionality of the pipe is maintained and there will be no damage to the primary structural elements, and minimal damage to secondary elements</a:t>
            </a:r>
          </a:p>
          <a:p>
            <a:pPr marL="171450" indent="-171450">
              <a:buFontTx/>
              <a:buChar char="-"/>
            </a:pPr>
            <a:r>
              <a:rPr lang="en-NZ" dirty="0"/>
              <a:t>DCLS (which is #####): Operational functionality of the pipe is maintained. Access might be compromised but is feasible to be recovered in 3 days. Structural damage might be significant but repairable to the extent sufficient to avoid collapse under a repeat event. Permanent differential displacement between the abutments and the bridge deck is acceptable, provided the bridge can be relevelled and re-seated.</a:t>
            </a:r>
          </a:p>
          <a:p>
            <a:pPr marL="171450" indent="-171450">
              <a:buFontTx/>
              <a:buChar char="-"/>
            </a:pPr>
            <a:r>
              <a:rPr lang="en-NZ" dirty="0"/>
              <a:t>CALS (which is #####): This is the big one where Operational functionality of the pipe compromised. Collapse is prevented but extensive damage to the structure is expected and will take some time to repair. A large permanent gap is expected between the abutments and the bridge deck.</a:t>
            </a:r>
          </a:p>
        </p:txBody>
      </p:sp>
      <p:sp>
        <p:nvSpPr>
          <p:cNvPr id="4" name="Slide Number Placeholder 3"/>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235069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Hydraulics</a:t>
            </a:r>
          </a:p>
          <a:p>
            <a:endParaRPr lang="en-NZ" b="1" dirty="0"/>
          </a:p>
          <a:p>
            <a:pPr marL="171450" indent="-171450">
              <a:buFontTx/>
              <a:buChar char="-"/>
            </a:pPr>
            <a:r>
              <a:rPr lang="en-NZ" dirty="0"/>
              <a:t>DN1500 pipeline. </a:t>
            </a:r>
          </a:p>
          <a:p>
            <a:pPr marL="171450" indent="-171450">
              <a:buFontTx/>
              <a:buChar char="-"/>
            </a:pPr>
            <a:r>
              <a:rPr lang="en-NZ" dirty="0"/>
              <a:t>Bends head losses</a:t>
            </a:r>
          </a:p>
          <a:p>
            <a:pPr marL="171450" indent="-171450">
              <a:buFontTx/>
              <a:buChar char="-"/>
            </a:pPr>
            <a:r>
              <a:rPr lang="en-NZ" dirty="0"/>
              <a:t>Gravel trap connection.</a:t>
            </a:r>
          </a:p>
          <a:p>
            <a:pPr marL="171450" indent="-171450">
              <a:buFontTx/>
              <a:buChar char="-"/>
            </a:pPr>
            <a:r>
              <a:rPr lang="en-NZ" dirty="0"/>
              <a:t>Temporary bend – crane.</a:t>
            </a:r>
          </a:p>
          <a:p>
            <a:pPr marL="171450" indent="-171450">
              <a:buFontTx/>
              <a:buChar char="-"/>
            </a:pPr>
            <a:r>
              <a:rPr lang="en-NZ" dirty="0"/>
              <a:t>Shutdown duration Macaskill lakes</a:t>
            </a:r>
          </a:p>
          <a:p>
            <a:pPr marL="171450" indent="-171450">
              <a:buFontTx/>
              <a:buChar char="-"/>
            </a:pPr>
            <a:r>
              <a:rPr lang="en-NZ" dirty="0"/>
              <a:t>Temp scenario will reduce capacity in the short term.</a:t>
            </a:r>
          </a:p>
          <a:p>
            <a:pPr marL="171450" indent="-171450">
              <a:buFontTx/>
              <a:buChar char="-"/>
            </a:pPr>
            <a:r>
              <a:rPr lang="en-NZ" dirty="0"/>
              <a:t>Downstream shallow tunnel and intake valve diameter – 135 MLD  extra 25-30 MLD</a:t>
            </a:r>
          </a:p>
          <a:p>
            <a:pPr marL="0" indent="0">
              <a:buFontTx/>
              <a:buNone/>
            </a:pPr>
            <a:r>
              <a:rPr lang="en-NZ" dirty="0"/>
              <a:t>- Hand over to Todd</a:t>
            </a:r>
          </a:p>
          <a:p>
            <a:pPr marL="171450" indent="-171450">
              <a:buFontTx/>
              <a:buChar char="-"/>
            </a:pPr>
            <a:endParaRPr lang="en-NZ" dirty="0"/>
          </a:p>
          <a:p>
            <a:endParaRPr lang="en-NZ" dirty="0"/>
          </a:p>
          <a:p>
            <a:endParaRPr lang="en-NZ" dirty="0"/>
          </a:p>
          <a:p>
            <a:r>
              <a:rPr lang="en-NZ" dirty="0"/>
              <a:t>The pipeline diameter chosen was DN1500. As you can see from this image, we have introduced a bend on the right hand end which will introduce head losses. There wasn’t much flexibility with the location of the abutment on the right hand side due to the geography so the connection to the gravel trap is slightly tighter than we would like. We have designed a rolled steel bend and minimised sudden changes in geometry in the gravel trap to help minimise losses at this connection whilst still allowing the gravel trap to operate as intended.</a:t>
            </a:r>
          </a:p>
          <a:p>
            <a:endParaRPr lang="en-NZ" dirty="0"/>
          </a:p>
          <a:p>
            <a:r>
              <a:rPr lang="en-NZ" dirty="0"/>
              <a:t>On the left side, you can see the pipeline going straight through as well as what is a temporary bend. The purpose of the temporary bend is to allow the pipe to be temporary commissioned whilst the tower crane is demolishing the existing bridge as the new pipeline. If we didn’t do this, the shutdown duration would be longer than the capacity in the Stuart Macaskill Storage lakes mentioned earlier. The additional bends in the temporary scenario is expected to reduce capacity of the pipeline from what the existing bridge can currently convey but this will not cause issues for Wellington Water in the short term. Once the bend is removed and the permeant solution is in place, this shortfall in the design capacity will no longer be an problem.</a:t>
            </a:r>
          </a:p>
          <a:p>
            <a:endParaRPr lang="en-NZ" dirty="0"/>
          </a:p>
          <a:p>
            <a:r>
              <a:rPr lang="en-NZ" dirty="0"/>
              <a:t>Overall, the main constriction of flow is a long, and very shallow, tunnel downstream of the bridge. Modelling shows the new pipeline will be able to convey approximately 134 MLD. This is similar to the existing flume. However there is a possibility in the future that with changes downstream and upstream or the bridge including finding a solution to push the water through the downstream tunnel and upgrading the size of one of the two intake valves to DN600, that the flow could be increased to approximately 162 MLD. </a:t>
            </a:r>
          </a:p>
          <a:p>
            <a:endParaRPr lang="en-NZ" dirty="0"/>
          </a:p>
          <a:p>
            <a:r>
              <a:rPr lang="en-NZ" dirty="0"/>
              <a:t>I’ll now hand you over to Todd to discuss the detail about the SRDI pipe.</a:t>
            </a:r>
          </a:p>
        </p:txBody>
      </p:sp>
      <p:sp>
        <p:nvSpPr>
          <p:cNvPr id="4" name="Slide Number Placeholder 3"/>
          <p:cNvSpPr>
            <a:spLocks noGrp="1"/>
          </p:cNvSpPr>
          <p:nvPr>
            <p:ph type="sldNum" sz="quarter" idx="5"/>
          </p:nvPr>
        </p:nvSpPr>
        <p:spPr/>
        <p:txBody>
          <a:bodyPr/>
          <a:lstStyle/>
          <a:p>
            <a:fld id="{1175C21F-68E8-4A22-BBF5-9CD63F183B33}" type="slidenum">
              <a:rPr lang="en-US" smtClean="0"/>
              <a:t>8</a:t>
            </a:fld>
            <a:endParaRPr lang="en-US"/>
          </a:p>
        </p:txBody>
      </p:sp>
    </p:spTree>
    <p:extLst>
      <p:ext uri="{BB962C8B-B14F-4D97-AF65-F5344CB8AC3E}">
        <p14:creationId xmlns:p14="http://schemas.microsoft.com/office/powerpoint/2010/main" val="1442242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5C21F-68E8-4A22-BBF5-9CD63F183B33}" type="slidenum">
              <a:rPr lang="en-US" smtClean="0"/>
              <a:t>10</a:t>
            </a:fld>
            <a:endParaRPr lang="en-US"/>
          </a:p>
        </p:txBody>
      </p:sp>
    </p:spTree>
    <p:extLst>
      <p:ext uri="{BB962C8B-B14F-4D97-AF65-F5344CB8AC3E}">
        <p14:creationId xmlns:p14="http://schemas.microsoft.com/office/powerpoint/2010/main" val="3559308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No Image">
    <p:spTree>
      <p:nvGrpSpPr>
        <p:cNvPr id="1" name=""/>
        <p:cNvGrpSpPr/>
        <p:nvPr/>
      </p:nvGrpSpPr>
      <p:grpSpPr>
        <a:xfrm>
          <a:off x="0" y="0"/>
          <a:ext cx="0" cy="0"/>
          <a:chOff x="0" y="0"/>
          <a:chExt cx="0" cy="0"/>
        </a:xfrm>
      </p:grpSpPr>
      <p:sp>
        <p:nvSpPr>
          <p:cNvPr id="6" name="Rectangle 5"/>
          <p:cNvSpPr/>
          <p:nvPr userDrawn="1"/>
        </p:nvSpPr>
        <p:spPr>
          <a:xfrm>
            <a:off x="3462528" y="1447800"/>
            <a:ext cx="8729472" cy="5410200"/>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1000" y="5837493"/>
            <a:ext cx="1527048" cy="405775"/>
          </a:xfrm>
          <a:prstGeom prst="rect">
            <a:avLst/>
          </a:prstGeom>
        </p:spPr>
      </p:pic>
      <p:sp>
        <p:nvSpPr>
          <p:cNvPr id="2" name="Title 1"/>
          <p:cNvSpPr>
            <a:spLocks noGrp="1"/>
          </p:cNvSpPr>
          <p:nvPr>
            <p:ph type="title" hasCustomPrompt="1"/>
          </p:nvPr>
        </p:nvSpPr>
        <p:spPr>
          <a:xfrm>
            <a:off x="4216400" y="3657600"/>
            <a:ext cx="5565648" cy="457200"/>
          </a:xfrm>
        </p:spPr>
        <p:txBody>
          <a:bodyPr>
            <a:normAutofit/>
          </a:bodyPr>
          <a:lstStyle>
            <a:lvl1pPr>
              <a:defRPr sz="2000"/>
            </a:lvl1pPr>
          </a:lstStyle>
          <a:p>
            <a:r>
              <a:rPr lang="en-US" dirty="0"/>
              <a:t>Presentation Title</a:t>
            </a:r>
          </a:p>
        </p:txBody>
      </p:sp>
      <p:sp>
        <p:nvSpPr>
          <p:cNvPr id="8" name="Text Placeholder 7"/>
          <p:cNvSpPr>
            <a:spLocks noGrp="1"/>
          </p:cNvSpPr>
          <p:nvPr>
            <p:ph type="body" sz="quarter" idx="10" hasCustomPrompt="1"/>
          </p:nvPr>
        </p:nvSpPr>
        <p:spPr>
          <a:xfrm>
            <a:off x="4191000" y="4267200"/>
            <a:ext cx="5565648" cy="762000"/>
          </a:xfrm>
        </p:spPr>
        <p:txBody>
          <a:bodyPr lIns="0" tIns="0" rIns="0" bIns="0">
            <a:no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71600" indent="0">
              <a:buNone/>
              <a:defRPr sz="4000">
                <a:solidFill>
                  <a:schemeClr val="bg1"/>
                </a:solidFill>
              </a:defRPr>
            </a:lvl4pPr>
            <a:lvl5pPr marL="1828800" indent="0">
              <a:buNone/>
              <a:defRPr sz="4000">
                <a:solidFill>
                  <a:schemeClr val="bg1"/>
                </a:solidFill>
              </a:defRPr>
            </a:lvl5pPr>
          </a:lstStyle>
          <a:p>
            <a:pPr lvl="0"/>
            <a:r>
              <a:rPr lang="en-US" dirty="0"/>
              <a:t>Presentation Topic</a:t>
            </a:r>
          </a:p>
        </p:txBody>
      </p:sp>
    </p:spTree>
    <p:extLst>
      <p:ext uri="{BB962C8B-B14F-4D97-AF65-F5344CB8AC3E}">
        <p14:creationId xmlns:p14="http://schemas.microsoft.com/office/powerpoint/2010/main" val="32912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ject_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33400"/>
            <a:ext cx="54864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609600" y="1447800"/>
            <a:ext cx="5486400" cy="4742506"/>
          </a:xfrm>
        </p:spPr>
        <p:txBody>
          <a:bodyPr wrap="square" lIns="0" tIns="0" rIns="0" bIns="0">
            <a:normAutofit/>
          </a:bodyPr>
          <a:lstStyle>
            <a:lvl1pPr marL="0" indent="0">
              <a:buFont typeface="Arial" panose="020B0604020202020204" pitchFamily="34" charset="0"/>
              <a:buNone/>
              <a:defRPr sz="1800" baseline="0"/>
            </a:lvl1pPr>
            <a:lvl2pPr marL="457200" indent="0">
              <a:buNone/>
              <a:defRPr/>
            </a:lvl2pPr>
            <a:lvl3pPr marL="914400" indent="0">
              <a:buNone/>
              <a:defRPr/>
            </a:lvl3pPr>
            <a:lvl4pPr marL="1371600" indent="0">
              <a:buNone/>
              <a:defRPr/>
            </a:lvl4pPr>
            <a:lvl5pPr marL="1828800" indent="0">
              <a:buNone/>
              <a:defRPr/>
            </a:lvl5pPr>
          </a:lstStyle>
          <a:p>
            <a:r>
              <a:rPr lang="en-US" dirty="0"/>
              <a:t>Short description or sentence can go here.</a:t>
            </a:r>
          </a:p>
          <a:p>
            <a:endParaRPr lang="en-US" dirty="0"/>
          </a:p>
          <a:p>
            <a:r>
              <a:rPr lang="en-US" dirty="0">
                <a:solidFill>
                  <a:srgbClr val="ED7000"/>
                </a:solidFill>
              </a:rPr>
              <a:t>Sub title</a:t>
            </a:r>
          </a:p>
          <a:p>
            <a:pPr marL="342900" indent="-342900">
              <a:buFont typeface="Arial" panose="020B0604020202020204" pitchFamily="34" charset="0"/>
              <a:buChar char="•"/>
            </a:pPr>
            <a:r>
              <a:rPr lang="en-US" dirty="0"/>
              <a:t>We can’t completely avoid bullet points</a:t>
            </a:r>
          </a:p>
          <a:p>
            <a:pPr marL="342900" indent="-342900">
              <a:buFont typeface="Arial" panose="020B0604020202020204" pitchFamily="34" charset="0"/>
              <a:buChar char="•"/>
            </a:pPr>
            <a:r>
              <a:rPr lang="en-US" dirty="0"/>
              <a:t>So if we must use them, this is the layout to use</a:t>
            </a:r>
          </a:p>
          <a:p>
            <a:pPr marL="342900" indent="-342900">
              <a:buFont typeface="Arial" panose="020B0604020202020204" pitchFamily="34" charset="0"/>
              <a:buChar char="•"/>
            </a:pPr>
            <a:r>
              <a:rPr lang="en-US" dirty="0"/>
              <a:t>Notice that there is no more than 5 bullet points on the slide.</a:t>
            </a:r>
          </a:p>
          <a:p>
            <a:endParaRPr lang="en-US" dirty="0"/>
          </a:p>
          <a:p>
            <a:r>
              <a:rPr lang="en-US" dirty="0">
                <a:solidFill>
                  <a:srgbClr val="ED7000"/>
                </a:solidFill>
              </a:rPr>
              <a:t>More Tips</a:t>
            </a:r>
          </a:p>
          <a:p>
            <a:pPr marL="342900" indent="-342900">
              <a:buFont typeface="Arial" panose="020B0604020202020204" pitchFamily="34" charset="0"/>
              <a:buChar char="•"/>
            </a:pPr>
            <a:r>
              <a:rPr lang="en-US" dirty="0"/>
              <a:t>Keep them brief and supportive of what you’re saying</a:t>
            </a:r>
          </a:p>
          <a:p>
            <a:pPr marL="342900" indent="-342900">
              <a:buFont typeface="Arial" panose="020B0604020202020204" pitchFamily="34" charset="0"/>
              <a:buChar char="•"/>
            </a:pPr>
            <a:r>
              <a:rPr lang="en-US" dirty="0"/>
              <a:t>We want the audience to watch/listen to you, not read the screen</a:t>
            </a:r>
          </a:p>
        </p:txBody>
      </p:sp>
      <p:sp>
        <p:nvSpPr>
          <p:cNvPr id="7" name="Picture Placeholder 6"/>
          <p:cNvSpPr>
            <a:spLocks noGrp="1"/>
          </p:cNvSpPr>
          <p:nvPr>
            <p:ph type="pic" sz="quarter" idx="11"/>
          </p:nvPr>
        </p:nvSpPr>
        <p:spPr>
          <a:xfrm>
            <a:off x="6705600" y="689617"/>
            <a:ext cx="5486400" cy="54864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315233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ject_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4600" y="533400"/>
            <a:ext cx="54864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6324600" y="1447800"/>
            <a:ext cx="5486400" cy="4742506"/>
          </a:xfrm>
        </p:spPr>
        <p:txBody>
          <a:bodyPr wrap="square" lIns="0" tIns="0" rIns="0" bIns="0">
            <a:normAutofit/>
          </a:bodyPr>
          <a:lstStyle>
            <a:lvl1pPr marL="0" indent="0">
              <a:buNone/>
              <a:defRPr sz="21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Short description. We want the audience to watch/listen to you, not read the screen.</a:t>
            </a:r>
          </a:p>
        </p:txBody>
      </p:sp>
      <p:sp>
        <p:nvSpPr>
          <p:cNvPr id="7" name="Picture Placeholder 6"/>
          <p:cNvSpPr>
            <a:spLocks noGrp="1"/>
          </p:cNvSpPr>
          <p:nvPr>
            <p:ph type="pic" sz="quarter" idx="11"/>
          </p:nvPr>
        </p:nvSpPr>
        <p:spPr>
          <a:xfrm>
            <a:off x="0" y="686758"/>
            <a:ext cx="5486400" cy="54864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32987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21767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96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3FA2-4F42-4970-91C2-C5489723943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9FF616C-6EF8-4302-A54E-3F61E365D9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AA2ABEF-48B8-4AEE-9962-FAD17D7832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A85AB673-E6F2-4347-BA74-E49133EE8C85}"/>
              </a:ext>
            </a:extLst>
          </p:cNvPr>
          <p:cNvSpPr>
            <a:spLocks noGrp="1"/>
          </p:cNvSpPr>
          <p:nvPr>
            <p:ph type="dt" sz="half" idx="10"/>
          </p:nvPr>
        </p:nvSpPr>
        <p:spPr/>
        <p:txBody>
          <a:bodyPr/>
          <a:lstStyle/>
          <a:p>
            <a:fld id="{4BB7E1DC-8B76-4C2B-B502-F5FE35ED1227}" type="datetimeFigureOut">
              <a:rPr lang="en-NZ" smtClean="0"/>
              <a:t>18/10/2022</a:t>
            </a:fld>
            <a:endParaRPr lang="en-NZ"/>
          </a:p>
        </p:txBody>
      </p:sp>
      <p:sp>
        <p:nvSpPr>
          <p:cNvPr id="6" name="Footer Placeholder 5">
            <a:extLst>
              <a:ext uri="{FF2B5EF4-FFF2-40B4-BE49-F238E27FC236}">
                <a16:creationId xmlns:a16="http://schemas.microsoft.com/office/drawing/2014/main" id="{26E99D40-8041-4627-8A51-9276A8E8A87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C582779-47CF-48C9-AC5C-04728D927393}"/>
              </a:ext>
            </a:extLst>
          </p:cNvPr>
          <p:cNvSpPr>
            <a:spLocks noGrp="1"/>
          </p:cNvSpPr>
          <p:nvPr>
            <p:ph type="sldNum" sz="quarter" idx="12"/>
          </p:nvPr>
        </p:nvSpPr>
        <p:spPr/>
        <p:txBody>
          <a:bodyPr/>
          <a:lstStyle/>
          <a:p>
            <a:fld id="{E57E2566-D53E-411B-95D4-E8839461CE49}" type="slidenum">
              <a:rPr lang="en-NZ" smtClean="0"/>
              <a:t>‹#›</a:t>
            </a:fld>
            <a:endParaRPr lang="en-NZ"/>
          </a:p>
        </p:txBody>
      </p:sp>
    </p:spTree>
    <p:extLst>
      <p:ext uri="{BB962C8B-B14F-4D97-AF65-F5344CB8AC3E}">
        <p14:creationId xmlns:p14="http://schemas.microsoft.com/office/powerpoint/2010/main" val="805820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60094D9-FBB7-4685-A3D1-FC0AF36BC2B3}" type="datetime1">
              <a:rPr kumimoji="1" lang="ja-JP" altLang="en-US" smtClean="0"/>
              <a:t>2022/10/18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9331612-0828-47CC-A4FB-F9DBABA5D542}" type="slidenum">
              <a:rPr kumimoji="1" lang="ja-JP" altLang="en-US" smtClean="0"/>
              <a:t>‹#›</a:t>
            </a:fld>
            <a:endParaRPr kumimoji="1" lang="ja-JP" altLang="en-US"/>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3255" y="43182"/>
            <a:ext cx="2238665" cy="417025"/>
          </a:xfrm>
          <a:prstGeom prst="rect">
            <a:avLst/>
          </a:prstGeom>
        </p:spPr>
      </p:pic>
      <p:cxnSp>
        <p:nvCxnSpPr>
          <p:cNvPr id="7" name="直線コネクタ 6"/>
          <p:cNvCxnSpPr/>
          <p:nvPr userDrawn="1"/>
        </p:nvCxnSpPr>
        <p:spPr>
          <a:xfrm>
            <a:off x="-11463" y="512638"/>
            <a:ext cx="121920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248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tart_with 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390315" cy="68580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198924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sp>
        <p:nvSpPr>
          <p:cNvPr id="3" name="Rectangle 2"/>
          <p:cNvSpPr/>
          <p:nvPr userDrawn="1"/>
        </p:nvSpPr>
        <p:spPr>
          <a:xfrm>
            <a:off x="0" y="1112934"/>
            <a:ext cx="3462528" cy="346557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userDrawn="1"/>
        </p:nvSpPr>
        <p:spPr>
          <a:xfrm>
            <a:off x="455676" y="2827394"/>
            <a:ext cx="2362200" cy="1203211"/>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0000"/>
              </a:lnSpc>
            </a:pPr>
            <a:r>
              <a:rPr lang="en-US" sz="4500" dirty="0">
                <a:solidFill>
                  <a:srgbClr val="ED7000"/>
                </a:solidFill>
              </a:rPr>
              <a:t>Safety</a:t>
            </a:r>
            <a:r>
              <a:rPr lang="en-US" sz="4500" dirty="0">
                <a:solidFill>
                  <a:schemeClr val="bg1"/>
                </a:solidFill>
              </a:rPr>
              <a:t> </a:t>
            </a:r>
            <a:br>
              <a:rPr lang="en-US" sz="4500" dirty="0">
                <a:solidFill>
                  <a:schemeClr val="bg1"/>
                </a:solidFill>
              </a:rPr>
            </a:br>
            <a:r>
              <a:rPr lang="en-US" sz="4500" dirty="0">
                <a:solidFill>
                  <a:schemeClr val="bg1"/>
                </a:solidFill>
              </a:rPr>
              <a:t>Moment</a:t>
            </a:r>
          </a:p>
        </p:txBody>
      </p:sp>
      <p:sp>
        <p:nvSpPr>
          <p:cNvPr id="6" name="Picture Placeholder 5"/>
          <p:cNvSpPr>
            <a:spLocks noGrp="1"/>
          </p:cNvSpPr>
          <p:nvPr>
            <p:ph type="pic" sz="quarter" idx="10"/>
          </p:nvPr>
        </p:nvSpPr>
        <p:spPr>
          <a:xfrm>
            <a:off x="3462528" y="0"/>
            <a:ext cx="8729472" cy="6858000"/>
          </a:xfrm>
        </p:spPr>
        <p:txBody>
          <a:bodyPr>
            <a:normAutofit/>
          </a:bodyPr>
          <a:lstStyle>
            <a:lvl1pPr marL="0" indent="0">
              <a:buNone/>
              <a:defRPr sz="1500"/>
            </a:lvl1pPr>
          </a:lstStyle>
          <a:p>
            <a:r>
              <a:rPr lang="en-US"/>
              <a:t>Click icon to add picture</a:t>
            </a:r>
            <a:endParaRPr lang="en-US" dirty="0"/>
          </a:p>
        </p:txBody>
      </p:sp>
    </p:spTree>
    <p:extLst>
      <p:ext uri="{BB962C8B-B14F-4D97-AF65-F5344CB8AC3E}">
        <p14:creationId xmlns:p14="http://schemas.microsoft.com/office/powerpoint/2010/main" val="164875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848600" y="1524000"/>
            <a:ext cx="3238500" cy="800100"/>
          </a:xfrm>
        </p:spPr>
        <p:txBody>
          <a:bodyPr lIns="0" tIns="0" rIns="0" bIns="0" anchor="b">
            <a:noAutofit/>
          </a:bodyPr>
          <a:lstStyle>
            <a:lvl1pPr marL="0" indent="0">
              <a:buNone/>
              <a:defRPr sz="4000">
                <a:solidFill>
                  <a:srgbClr val="ED7000"/>
                </a:solidFill>
                <a:latin typeface="+mj-lt"/>
              </a:defRPr>
            </a:lvl1pPr>
          </a:lstStyle>
          <a:p>
            <a:pPr lvl="0"/>
            <a:r>
              <a:rPr lang="en-US" dirty="0"/>
              <a:t>Agenda</a:t>
            </a:r>
          </a:p>
        </p:txBody>
      </p:sp>
      <p:sp>
        <p:nvSpPr>
          <p:cNvPr id="11" name="Text Placeholder 10"/>
          <p:cNvSpPr>
            <a:spLocks noGrp="1"/>
          </p:cNvSpPr>
          <p:nvPr>
            <p:ph type="body" sz="quarter" idx="12" hasCustomPrompt="1"/>
          </p:nvPr>
        </p:nvSpPr>
        <p:spPr>
          <a:xfrm>
            <a:off x="7848600" y="2590800"/>
            <a:ext cx="3238500" cy="2819400"/>
          </a:xfrm>
        </p:spPr>
        <p:txBody>
          <a:bodyPr lIns="0" tIns="0" rIns="0" bIns="0">
            <a:noAutofit/>
          </a:bodyPr>
          <a:lstStyle>
            <a:lvl1pPr marL="400050" indent="-400050">
              <a:buFont typeface="+mj-lt"/>
              <a:buAutoNum type="arabicPeriod"/>
              <a:defRPr sz="2000"/>
            </a:lvl1pPr>
          </a:lstStyle>
          <a:p>
            <a:pPr lvl="0"/>
            <a:r>
              <a:rPr lang="en-US" dirty="0"/>
              <a:t>Section title one basic charts and graphs</a:t>
            </a:r>
          </a:p>
          <a:p>
            <a:pPr lvl="0"/>
            <a:r>
              <a:rPr lang="en-US" dirty="0"/>
              <a:t>Section title two bullet points and images</a:t>
            </a:r>
          </a:p>
          <a:p>
            <a:pPr lvl="0"/>
            <a:r>
              <a:rPr lang="en-US" dirty="0"/>
              <a:t>Section title three</a:t>
            </a:r>
          </a:p>
          <a:p>
            <a:pPr lvl="0"/>
            <a:r>
              <a:rPr lang="en-US" dirty="0"/>
              <a:t>Section title four</a:t>
            </a:r>
          </a:p>
          <a:p>
            <a:pPr lvl="0"/>
            <a:r>
              <a:rPr lang="en-US" dirty="0"/>
              <a:t>Section title five</a:t>
            </a:r>
          </a:p>
        </p:txBody>
      </p:sp>
    </p:spTree>
    <p:extLst>
      <p:ext uri="{BB962C8B-B14F-4D97-AF65-F5344CB8AC3E}">
        <p14:creationId xmlns:p14="http://schemas.microsoft.com/office/powerpoint/2010/main" val="191029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Start">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5321301"/>
            <a:ext cx="10363200" cy="774699"/>
          </a:xfrm>
        </p:spPr>
        <p:txBody>
          <a:bodyPr anchor="b"/>
          <a:lstStyle>
            <a:lvl1pPr algn="l">
              <a:defRPr sz="4000" b="0" cap="none">
                <a:solidFill>
                  <a:schemeClr val="bg1"/>
                </a:solidFill>
              </a:defRPr>
            </a:lvl1pPr>
          </a:lstStyle>
          <a:p>
            <a:r>
              <a:rPr lang="en-US" dirty="0"/>
              <a:t>Section Topic</a:t>
            </a:r>
          </a:p>
        </p:txBody>
      </p:sp>
      <p:sp>
        <p:nvSpPr>
          <p:cNvPr id="3" name="Text Placeholder 2"/>
          <p:cNvSpPr>
            <a:spLocks noGrp="1"/>
          </p:cNvSpPr>
          <p:nvPr>
            <p:ph type="body" idx="1" hasCustomPrompt="1"/>
          </p:nvPr>
        </p:nvSpPr>
        <p:spPr>
          <a:xfrm>
            <a:off x="963084" y="4876800"/>
            <a:ext cx="10363200" cy="444500"/>
          </a:xfrm>
        </p:spPr>
        <p:txBody>
          <a:bodyPr lIns="0" tIns="0" rIns="0" bIns="0" anchor="b"/>
          <a:lstStyle>
            <a:lvl1pPr marL="0" indent="0">
              <a:buNone/>
              <a:defRPr sz="2000" baseline="0">
                <a:solidFill>
                  <a:srgbClr val="ED7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Title (optional)</a:t>
            </a:r>
          </a:p>
        </p:txBody>
      </p:sp>
    </p:spTree>
    <p:extLst>
      <p:ext uri="{BB962C8B-B14F-4D97-AF65-F5344CB8AC3E}">
        <p14:creationId xmlns:p14="http://schemas.microsoft.com/office/powerpoint/2010/main" val="237045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2743200" y="1162050"/>
            <a:ext cx="8686800" cy="563562"/>
          </a:xfrm>
        </p:spPr>
        <p:txBody>
          <a:bodyPr lIns="0" tIns="0" rIns="0" bIns="0">
            <a:normAutofit/>
          </a:bodyPr>
          <a:lstStyle>
            <a:lvl1pPr>
              <a:defRPr sz="4000">
                <a:solidFill>
                  <a:srgbClr val="ED7000"/>
                </a:solidFill>
              </a:defRPr>
            </a:lvl1pPr>
          </a:lstStyle>
          <a:p>
            <a:r>
              <a:rPr lang="en-US" dirty="0"/>
              <a:t>Slide Title</a:t>
            </a:r>
          </a:p>
        </p:txBody>
      </p:sp>
      <p:sp>
        <p:nvSpPr>
          <p:cNvPr id="3" name="Content Placeholder 2"/>
          <p:cNvSpPr>
            <a:spLocks noGrp="1"/>
          </p:cNvSpPr>
          <p:nvPr>
            <p:ph idx="1" hasCustomPrompt="1"/>
          </p:nvPr>
        </p:nvSpPr>
        <p:spPr>
          <a:xfrm>
            <a:off x="2743200" y="1981201"/>
            <a:ext cx="8686800" cy="4525963"/>
          </a:xfrm>
        </p:spPr>
        <p:txBody>
          <a:bodyPr lIns="0" tIns="0" rIns="0" bIns="0">
            <a:normAutofit/>
          </a:bodyPr>
          <a:lstStyle>
            <a:lvl1pPr>
              <a:defRPr sz="2400"/>
            </a:lvl1pPr>
            <a:lvl2pPr marL="640080" indent="-285750">
              <a:buFont typeface="Arial" panose="020B0604020202020204" pitchFamily="34" charset="0"/>
              <a:buChar char="•"/>
              <a:defRPr sz="2000" baseline="0"/>
            </a:lvl2pPr>
            <a:lvl3pPr marL="917575" indent="-285750">
              <a:buSzPct val="100000"/>
              <a:buFont typeface="Century Gothic" panose="020B0502020202020204" pitchFamily="34" charset="0"/>
              <a:buChar char="◦"/>
              <a:defRPr sz="1800"/>
            </a:lvl3pPr>
          </a:lstStyle>
          <a:p>
            <a:pPr lvl="0"/>
            <a:r>
              <a:rPr lang="en-US" dirty="0"/>
              <a:t>We can’t completely avoid bullet points</a:t>
            </a:r>
          </a:p>
          <a:p>
            <a:pPr lvl="0"/>
            <a:r>
              <a:rPr lang="en-US" dirty="0"/>
              <a:t>So if we must use them, this is the layout to use</a:t>
            </a:r>
          </a:p>
          <a:p>
            <a:pPr lvl="0"/>
            <a:r>
              <a:rPr lang="en-US" dirty="0"/>
              <a:t>Keep them brief and supportive of what you’re saying</a:t>
            </a:r>
          </a:p>
          <a:p>
            <a:pPr lvl="0"/>
            <a:r>
              <a:rPr lang="en-US" dirty="0"/>
              <a:t>We want the audience to watch/listen to you, </a:t>
            </a:r>
            <a:br>
              <a:rPr lang="en-US" dirty="0"/>
            </a:br>
            <a:r>
              <a:rPr lang="en-US" dirty="0"/>
              <a:t>not read the screen</a:t>
            </a:r>
          </a:p>
          <a:p>
            <a:pPr lvl="0"/>
            <a:endParaRPr lang="en-US" dirty="0"/>
          </a:p>
        </p:txBody>
      </p:sp>
      <p:sp>
        <p:nvSpPr>
          <p:cNvPr id="8" name="Text Placeholder 7"/>
          <p:cNvSpPr>
            <a:spLocks noGrp="1"/>
          </p:cNvSpPr>
          <p:nvPr>
            <p:ph type="body" sz="quarter" idx="10" hasCustomPrompt="1"/>
          </p:nvPr>
        </p:nvSpPr>
        <p:spPr>
          <a:xfrm>
            <a:off x="304800" y="385888"/>
            <a:ext cx="1447800" cy="1257300"/>
          </a:xfrm>
        </p:spPr>
        <p:txBody>
          <a:bodyPr lIns="0" tIns="0" rIns="0" bIns="0" anchor="b">
            <a:normAutofit/>
          </a:bodyPr>
          <a:lstStyle>
            <a:lvl1pPr marL="0" indent="0">
              <a:buNone/>
              <a:defRPr sz="1500">
                <a:solidFill>
                  <a:schemeClr val="bg1"/>
                </a:solidFill>
              </a:defRPr>
            </a:lvl1pPr>
          </a:lstStyle>
          <a:p>
            <a:pPr lvl="0"/>
            <a:r>
              <a:rPr lang="en-US" dirty="0"/>
              <a:t>Section Title</a:t>
            </a:r>
          </a:p>
        </p:txBody>
      </p:sp>
    </p:spTree>
    <p:extLst>
      <p:ext uri="{BB962C8B-B14F-4D97-AF65-F5344CB8AC3E}">
        <p14:creationId xmlns:p14="http://schemas.microsoft.com/office/powerpoint/2010/main" val="3174510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Rectangle 3"/>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2743200" y="1162050"/>
            <a:ext cx="8686800" cy="563562"/>
          </a:xfrm>
        </p:spPr>
        <p:txBody>
          <a:bodyPr lIns="0" tIns="0" rIns="0" bIns="0">
            <a:normAutofit/>
          </a:bodyPr>
          <a:lstStyle>
            <a:lvl1pPr>
              <a:defRPr sz="4000">
                <a:solidFill>
                  <a:srgbClr val="ED7000"/>
                </a:solidFill>
              </a:defRPr>
            </a:lvl1pPr>
          </a:lstStyle>
          <a:p>
            <a:r>
              <a:rPr lang="en-US" dirty="0"/>
              <a:t>Slide Title</a:t>
            </a:r>
          </a:p>
        </p:txBody>
      </p:sp>
      <p:sp>
        <p:nvSpPr>
          <p:cNvPr id="3" name="Content Placeholder 2"/>
          <p:cNvSpPr>
            <a:spLocks noGrp="1"/>
          </p:cNvSpPr>
          <p:nvPr>
            <p:ph idx="1" hasCustomPrompt="1"/>
          </p:nvPr>
        </p:nvSpPr>
        <p:spPr>
          <a:xfrm>
            <a:off x="2743200" y="1981201"/>
            <a:ext cx="4419600" cy="4525963"/>
          </a:xfrm>
        </p:spPr>
        <p:txBody>
          <a:bodyPr lIns="0" tIns="0" rIns="0" bIns="0">
            <a:normAutofit/>
          </a:bodyPr>
          <a:lstStyle>
            <a:lvl1pPr marL="342900" indent="-342900">
              <a:buFont typeface="Arial" panose="020B0604020202020204" pitchFamily="34" charset="0"/>
              <a:buChar char="•"/>
              <a:defRPr sz="2400">
                <a:solidFill>
                  <a:srgbClr val="222222"/>
                </a:solidFill>
              </a:defRPr>
            </a:lvl1pPr>
            <a:lvl2pPr marL="640080" indent="-285750">
              <a:buFont typeface="Arial" panose="020B0604020202020204" pitchFamily="34" charset="0"/>
              <a:buChar char="•"/>
              <a:defRPr sz="2000" baseline="0">
                <a:solidFill>
                  <a:srgbClr val="222222"/>
                </a:solidFill>
              </a:defRPr>
            </a:lvl2pPr>
            <a:lvl3pPr marL="917575" indent="-285750">
              <a:buSzPct val="100000"/>
              <a:buFont typeface="Century Gothic" panose="020B0502020202020204" pitchFamily="34" charset="0"/>
              <a:buChar char="◦"/>
              <a:defRPr sz="1800"/>
            </a:lvl3pPr>
          </a:lstStyle>
          <a:p>
            <a:pPr lvl="0"/>
            <a:r>
              <a:rPr lang="en-US" dirty="0"/>
              <a:t>We can’t completely avoid bullet points</a:t>
            </a:r>
          </a:p>
          <a:p>
            <a:pPr lvl="0"/>
            <a:r>
              <a:rPr lang="en-US" dirty="0"/>
              <a:t>So if we must use them, this is the layout to use</a:t>
            </a:r>
          </a:p>
          <a:p>
            <a:pPr lvl="1"/>
            <a:r>
              <a:rPr lang="en-US" dirty="0"/>
              <a:t>Secondary bullet</a:t>
            </a:r>
          </a:p>
          <a:p>
            <a:pPr lvl="1"/>
            <a:r>
              <a:rPr lang="en-US" dirty="0"/>
              <a:t>Secondary bullet</a:t>
            </a:r>
          </a:p>
          <a:p>
            <a:pPr lvl="0"/>
            <a:r>
              <a:rPr lang="en-US" dirty="0"/>
              <a:t>Notice that there is no more than 5 bullet points on the slide.</a:t>
            </a:r>
          </a:p>
          <a:p>
            <a:pPr lvl="0"/>
            <a:endParaRPr lang="en-US" dirty="0"/>
          </a:p>
        </p:txBody>
      </p:sp>
      <p:sp>
        <p:nvSpPr>
          <p:cNvPr id="6" name="Text Placeholder 5"/>
          <p:cNvSpPr>
            <a:spLocks noGrp="1"/>
          </p:cNvSpPr>
          <p:nvPr>
            <p:ph type="body" sz="quarter" idx="11" hasCustomPrompt="1"/>
          </p:nvPr>
        </p:nvSpPr>
        <p:spPr>
          <a:xfrm>
            <a:off x="7315200" y="1981200"/>
            <a:ext cx="4114800" cy="4525963"/>
          </a:xfrm>
        </p:spPr>
        <p:txBody>
          <a:bodyPr>
            <a:normAutofit/>
          </a:bodyPr>
          <a:lstStyle>
            <a:lvl1pPr>
              <a:defRPr sz="2400">
                <a:solidFill>
                  <a:srgbClr val="222222"/>
                </a:solidFill>
              </a:defRPr>
            </a:lvl1pPr>
            <a:lvl2pPr>
              <a:defRPr sz="2000">
                <a:solidFill>
                  <a:srgbClr val="222222"/>
                </a:solidFill>
              </a:defRPr>
            </a:lvl2pPr>
          </a:lstStyle>
          <a:p>
            <a:pPr lvl="0"/>
            <a:r>
              <a:rPr lang="en-US" dirty="0"/>
              <a:t>Keep them brief and supportive of what you’re saying</a:t>
            </a:r>
          </a:p>
          <a:p>
            <a:pPr lvl="1"/>
            <a:r>
              <a:rPr lang="en-US" dirty="0"/>
              <a:t>Secondary bullet</a:t>
            </a:r>
          </a:p>
          <a:p>
            <a:pPr lvl="1"/>
            <a:r>
              <a:rPr lang="en-US" dirty="0"/>
              <a:t>Secondary bullet</a:t>
            </a:r>
          </a:p>
          <a:p>
            <a:pPr lvl="0"/>
            <a:r>
              <a:rPr lang="en-US" dirty="0"/>
              <a:t>We want the audience to watch/listen to you, </a:t>
            </a:r>
            <a:br>
              <a:rPr lang="en-US" dirty="0"/>
            </a:br>
            <a:r>
              <a:rPr lang="en-US" dirty="0"/>
              <a:t>not read the screen</a:t>
            </a:r>
          </a:p>
        </p:txBody>
      </p:sp>
      <p:sp>
        <p:nvSpPr>
          <p:cNvPr id="9" name="Text Placeholder 7"/>
          <p:cNvSpPr>
            <a:spLocks noGrp="1"/>
          </p:cNvSpPr>
          <p:nvPr>
            <p:ph type="body" sz="quarter" idx="10" hasCustomPrompt="1"/>
          </p:nvPr>
        </p:nvSpPr>
        <p:spPr>
          <a:xfrm>
            <a:off x="304800" y="385888"/>
            <a:ext cx="1447800" cy="1257300"/>
          </a:xfrm>
        </p:spPr>
        <p:txBody>
          <a:bodyPr lIns="0" tIns="0" rIns="0" bIns="0" anchor="b">
            <a:normAutofit/>
          </a:bodyPr>
          <a:lstStyle>
            <a:lvl1pPr marL="0" indent="0">
              <a:buNone/>
              <a:defRPr sz="1500">
                <a:solidFill>
                  <a:schemeClr val="bg1"/>
                </a:solidFill>
              </a:defRPr>
            </a:lvl1pPr>
          </a:lstStyle>
          <a:p>
            <a:pPr lvl="0"/>
            <a:r>
              <a:rPr lang="en-US" dirty="0"/>
              <a:t>Section Title</a:t>
            </a:r>
          </a:p>
        </p:txBody>
      </p:sp>
    </p:spTree>
    <p:extLst>
      <p:ext uri="{BB962C8B-B14F-4D97-AF65-F5344CB8AC3E}">
        <p14:creationId xmlns:p14="http://schemas.microsoft.com/office/powerpoint/2010/main" val="134111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533400"/>
            <a:ext cx="102108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914400" y="1447800"/>
            <a:ext cx="10210800" cy="4742506"/>
          </a:xfrm>
        </p:spPr>
        <p:txBody>
          <a:bodyPr wrap="square" lIns="0" tIns="0" rIns="0" bIns="0">
            <a:normAutofit/>
          </a:bodyPr>
          <a:lstStyle>
            <a:lvl1pPr marL="342900" indent="-342900">
              <a:buFont typeface="Arial" panose="020B0604020202020204" pitchFamily="34" charset="0"/>
              <a:buChar char="•"/>
              <a:defRPr sz="2100" baseline="0">
                <a:solidFill>
                  <a:srgbClr val="22222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We can’t completely avoid bullet points</a:t>
            </a:r>
          </a:p>
          <a:p>
            <a:pPr lvl="0"/>
            <a:r>
              <a:rPr lang="en-US" dirty="0"/>
              <a:t>So if we must use them, this is the layout to use</a:t>
            </a:r>
          </a:p>
          <a:p>
            <a:pPr lvl="0"/>
            <a:r>
              <a:rPr lang="en-US" dirty="0"/>
              <a:t>Keep them brief </a:t>
            </a:r>
          </a:p>
          <a:p>
            <a:pPr lvl="0"/>
            <a:r>
              <a:rPr lang="en-US" dirty="0"/>
              <a:t>We want the audience to watch/listen to you, </a:t>
            </a:r>
            <a:br>
              <a:rPr lang="en-US" dirty="0"/>
            </a:br>
            <a:r>
              <a:rPr lang="en-US" dirty="0"/>
              <a:t>not read the screen</a:t>
            </a:r>
          </a:p>
          <a:p>
            <a:pPr lvl="0"/>
            <a:endParaRPr lang="en-US" dirty="0"/>
          </a:p>
        </p:txBody>
      </p:sp>
    </p:spTree>
    <p:extLst>
      <p:ext uri="{BB962C8B-B14F-4D97-AF65-F5344CB8AC3E}">
        <p14:creationId xmlns:p14="http://schemas.microsoft.com/office/powerpoint/2010/main" val="35595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2743200" y="1162050"/>
            <a:ext cx="8686800" cy="563562"/>
          </a:xfrm>
        </p:spPr>
        <p:txBody>
          <a:bodyPr lIns="0" tIns="0" rIns="0" bIns="0">
            <a:normAutofit/>
          </a:bodyPr>
          <a:lstStyle>
            <a:lvl1pPr>
              <a:defRPr sz="4000">
                <a:solidFill>
                  <a:srgbClr val="ED7000"/>
                </a:solidFill>
              </a:defRPr>
            </a:lvl1pPr>
          </a:lstStyle>
          <a:p>
            <a:r>
              <a:rPr lang="en-US" dirty="0"/>
              <a:t>Title</a:t>
            </a:r>
          </a:p>
        </p:txBody>
      </p:sp>
      <p:sp>
        <p:nvSpPr>
          <p:cNvPr id="6" name="Text Placeholder 7"/>
          <p:cNvSpPr>
            <a:spLocks noGrp="1"/>
          </p:cNvSpPr>
          <p:nvPr>
            <p:ph type="body" sz="quarter" idx="10" hasCustomPrompt="1"/>
          </p:nvPr>
        </p:nvSpPr>
        <p:spPr>
          <a:xfrm>
            <a:off x="304800" y="385888"/>
            <a:ext cx="1447800" cy="1257300"/>
          </a:xfrm>
        </p:spPr>
        <p:txBody>
          <a:bodyPr lIns="0" tIns="0" rIns="0" bIns="0" anchor="b">
            <a:normAutofit/>
          </a:bodyPr>
          <a:lstStyle>
            <a:lvl1pPr marL="0" indent="0">
              <a:buNone/>
              <a:defRPr sz="1500">
                <a:solidFill>
                  <a:schemeClr val="bg1"/>
                </a:solidFill>
              </a:defRPr>
            </a:lvl1pPr>
          </a:lstStyle>
          <a:p>
            <a:pPr lvl="0"/>
            <a:r>
              <a:rPr lang="en-US" dirty="0"/>
              <a:t>Section Title</a:t>
            </a:r>
          </a:p>
        </p:txBody>
      </p:sp>
    </p:spTree>
    <p:extLst>
      <p:ext uri="{BB962C8B-B14F-4D97-AF65-F5344CB8AC3E}">
        <p14:creationId xmlns:p14="http://schemas.microsoft.com/office/powerpoint/2010/main" val="173336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42703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899992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9" r:id="rId3"/>
    <p:sldLayoutId id="2147483662" r:id="rId4"/>
    <p:sldLayoutId id="2147483651" r:id="rId5"/>
    <p:sldLayoutId id="2147483650" r:id="rId6"/>
    <p:sldLayoutId id="2147483663" r:id="rId7"/>
    <p:sldLayoutId id="2147483665" r:id="rId8"/>
    <p:sldLayoutId id="2147483654" r:id="rId9"/>
    <p:sldLayoutId id="2147483660" r:id="rId10"/>
    <p:sldLayoutId id="2147483664" r:id="rId11"/>
    <p:sldLayoutId id="2147483661" r:id="rId12"/>
    <p:sldLayoutId id="2147483655" r:id="rId13"/>
    <p:sldLayoutId id="2147483666" r:id="rId14"/>
    <p:sldLayoutId id="2147483667" r:id="rId15"/>
  </p:sldLayoutIdLst>
  <p:txStyles>
    <p:titleStyle>
      <a:lvl1pPr algn="l" defTabSz="914400" rtl="0" eaLnBrk="1" latinLnBrk="0" hangingPunct="1">
        <a:spcBef>
          <a:spcPct val="0"/>
        </a:spcBef>
        <a:buNone/>
        <a:defRPr sz="4000" kern="1200">
          <a:solidFill>
            <a:srgbClr val="ED7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2222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cid:image001.png@01D53704.B938501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image" Target="../media/image31.jfi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0.jpeg"/><Relationship Id="rId10" Type="http://schemas.openxmlformats.org/officeDocument/2006/relationships/image" Target="../media/image4.jpeg"/><Relationship Id="rId4" Type="http://schemas.openxmlformats.org/officeDocument/2006/relationships/image" Target="../media/image29.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3000" y="1143000"/>
            <a:ext cx="5715000" cy="5715000"/>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903115"/>
            <a:ext cx="1527048" cy="405775"/>
          </a:xfrm>
          <a:prstGeom prst="rect">
            <a:avLst/>
          </a:prstGeom>
        </p:spPr>
      </p:pic>
      <p:sp>
        <p:nvSpPr>
          <p:cNvPr id="2" name="Rectangle 1"/>
          <p:cNvSpPr/>
          <p:nvPr/>
        </p:nvSpPr>
        <p:spPr>
          <a:xfrm>
            <a:off x="0" y="0"/>
            <a:ext cx="1143000" cy="11430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793747" y="5588789"/>
            <a:ext cx="3942211" cy="576515"/>
          </a:xfrm>
          <a:prstGeom prst="rect">
            <a:avLst/>
          </a:prstGeom>
        </p:spPr>
        <p:txBody>
          <a:bodyPr lIns="0" tIns="0" rIns="0" bIns="0"/>
          <a:lstStyle>
            <a:lvl1pPr algn="l" defTabSz="914400" rtl="0" eaLnBrk="1" latinLnBrk="0" hangingPunct="1">
              <a:spcBef>
                <a:spcPct val="0"/>
              </a:spcBef>
              <a:buNone/>
              <a:defRPr sz="4000" kern="1200">
                <a:solidFill>
                  <a:srgbClr val="ED7000"/>
                </a:solidFill>
                <a:latin typeface="+mj-lt"/>
                <a:ea typeface="+mj-ea"/>
                <a:cs typeface="+mj-cs"/>
              </a:defRPr>
            </a:lvl1pPr>
          </a:lstStyle>
          <a:p>
            <a:r>
              <a:rPr lang="en-US" sz="1800" dirty="0"/>
              <a:t>Hayden Pipe (Stantec) and Todd Randell (</a:t>
            </a:r>
            <a:r>
              <a:rPr lang="en-US" sz="1800" dirty="0" err="1"/>
              <a:t>Hynds</a:t>
            </a:r>
            <a:r>
              <a:rPr lang="en-US" sz="1800" dirty="0"/>
              <a:t>)</a:t>
            </a:r>
          </a:p>
          <a:p>
            <a:r>
              <a:rPr lang="en-US" sz="1800" dirty="0"/>
              <a:t>18 October 2022</a:t>
            </a:r>
          </a:p>
        </p:txBody>
      </p:sp>
      <p:sp>
        <p:nvSpPr>
          <p:cNvPr id="11" name="Text Placeholder 2"/>
          <p:cNvSpPr txBox="1">
            <a:spLocks/>
          </p:cNvSpPr>
          <p:nvPr/>
        </p:nvSpPr>
        <p:spPr>
          <a:xfrm>
            <a:off x="1827290" y="2564904"/>
            <a:ext cx="3908669" cy="1031761"/>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mj-lt"/>
              </a:rPr>
              <a:t>Kaitoke Flume Bridge Replacement: Using Seismic Resilient Ductile Iron Pipe</a:t>
            </a:r>
          </a:p>
        </p:txBody>
      </p:sp>
      <p:pic>
        <p:nvPicPr>
          <p:cNvPr id="3" name="Picture 2" descr="A person standing on a bridge&#10;&#10;Description automatically generated with low confidence">
            <a:extLst>
              <a:ext uri="{FF2B5EF4-FFF2-40B4-BE49-F238E27FC236}">
                <a16:creationId xmlns:a16="http://schemas.microsoft.com/office/drawing/2014/main" id="{C15F0605-DFB4-FB31-3658-2EAF85CF4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744" y="-423461"/>
            <a:ext cx="5519936" cy="7380853"/>
          </a:xfrm>
          <a:prstGeom prst="rect">
            <a:avLst/>
          </a:prstGeom>
        </p:spPr>
      </p:pic>
      <p:pic>
        <p:nvPicPr>
          <p:cNvPr id="4" name="Picture 8" descr="Hynds - Home | Facebook">
            <a:extLst>
              <a:ext uri="{FF2B5EF4-FFF2-40B4-BE49-F238E27FC236}">
                <a16:creationId xmlns:a16="http://schemas.microsoft.com/office/drawing/2014/main" id="{81853B2C-2FF7-283E-9328-436FCFDF2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8862" y="1681218"/>
            <a:ext cx="1031761" cy="103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26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43FE-6E2F-4587-AEE7-7574FC3A95D2}"/>
              </a:ext>
            </a:extLst>
          </p:cNvPr>
          <p:cNvSpPr>
            <a:spLocks noGrp="1"/>
          </p:cNvSpPr>
          <p:nvPr>
            <p:ph type="title"/>
          </p:nvPr>
        </p:nvSpPr>
        <p:spPr/>
        <p:txBody>
          <a:bodyPr>
            <a:normAutofit fontScale="90000"/>
          </a:bodyPr>
          <a:lstStyle/>
          <a:p>
            <a:r>
              <a:rPr lang="en-US" dirty="0"/>
              <a:t>Water Pipeline Materials Selection</a:t>
            </a:r>
            <a:endParaRPr lang="en-NZ" dirty="0"/>
          </a:p>
        </p:txBody>
      </p:sp>
      <p:sp>
        <p:nvSpPr>
          <p:cNvPr id="3" name="Content Placeholder 2">
            <a:extLst>
              <a:ext uri="{FF2B5EF4-FFF2-40B4-BE49-F238E27FC236}">
                <a16:creationId xmlns:a16="http://schemas.microsoft.com/office/drawing/2014/main" id="{5A3B17B9-780F-4CBD-9575-1CE93AEB339C}"/>
              </a:ext>
            </a:extLst>
          </p:cNvPr>
          <p:cNvSpPr>
            <a:spLocks noGrp="1"/>
          </p:cNvSpPr>
          <p:nvPr>
            <p:ph sz="half" idx="1"/>
          </p:nvPr>
        </p:nvSpPr>
        <p:spPr>
          <a:xfrm>
            <a:off x="838200" y="1825625"/>
            <a:ext cx="5591175" cy="4351338"/>
          </a:xfrm>
        </p:spPr>
        <p:txBody>
          <a:bodyPr>
            <a:normAutofit fontScale="70000" lnSpcReduction="20000"/>
          </a:bodyPr>
          <a:lstStyle/>
          <a:p>
            <a:pPr marL="0" indent="0">
              <a:buNone/>
            </a:pPr>
            <a:r>
              <a:rPr lang="en-US" b="1" u="sng" dirty="0"/>
              <a:t>Material Selected:</a:t>
            </a:r>
          </a:p>
          <a:p>
            <a:r>
              <a:rPr lang="en-US" sz="3000" dirty="0"/>
              <a:t>Type S Seismic Resilient Ductile Iron Pipe (SRDIP) manufactured by Kurimoto Ltd, Japan.</a:t>
            </a:r>
          </a:p>
          <a:p>
            <a:r>
              <a:rPr lang="en-US" sz="3000" dirty="0"/>
              <a:t>SRDIP provided</a:t>
            </a:r>
            <a:r>
              <a:rPr lang="en-US" dirty="0"/>
              <a:t>:</a:t>
            </a:r>
          </a:p>
          <a:p>
            <a:pPr lvl="2"/>
            <a:r>
              <a:rPr lang="en-US" dirty="0"/>
              <a:t>Excellent seismic resilience properties.</a:t>
            </a:r>
          </a:p>
          <a:p>
            <a:pPr lvl="2"/>
            <a:r>
              <a:rPr lang="en-US" dirty="0"/>
              <a:t>Expansion and contraction at each joint +/- 60mm.</a:t>
            </a:r>
          </a:p>
          <a:p>
            <a:pPr lvl="2"/>
            <a:r>
              <a:rPr lang="en-US" dirty="0"/>
              <a:t>Large allowable joint angular deflection.</a:t>
            </a:r>
          </a:p>
          <a:p>
            <a:pPr lvl="2"/>
            <a:r>
              <a:rPr lang="en-US" dirty="0"/>
              <a:t>Good thermal properties.</a:t>
            </a:r>
          </a:p>
          <a:p>
            <a:pPr lvl="2"/>
            <a:r>
              <a:rPr lang="en-US" dirty="0"/>
              <a:t>The highest resistance to pull out.</a:t>
            </a:r>
          </a:p>
          <a:p>
            <a:pPr lvl="2"/>
            <a:r>
              <a:rPr lang="en-US" dirty="0"/>
              <a:t>Additional mechanical movement joints not required.</a:t>
            </a:r>
          </a:p>
          <a:p>
            <a:pPr lvl="2"/>
            <a:r>
              <a:rPr lang="en-US" dirty="0"/>
              <a:t>Good rock fall and vandalism resistance.</a:t>
            </a:r>
            <a:endParaRPr lang="en-NZ" dirty="0"/>
          </a:p>
        </p:txBody>
      </p:sp>
      <p:pic>
        <p:nvPicPr>
          <p:cNvPr id="6" name="Picture 5">
            <a:extLst>
              <a:ext uri="{FF2B5EF4-FFF2-40B4-BE49-F238E27FC236}">
                <a16:creationId xmlns:a16="http://schemas.microsoft.com/office/drawing/2014/main" id="{CA4CE2BB-3D09-4959-82AA-880EAD191C85}"/>
              </a:ext>
            </a:extLst>
          </p:cNvPr>
          <p:cNvPicPr>
            <a:picLocks noChangeAspect="1"/>
          </p:cNvPicPr>
          <p:nvPr/>
        </p:nvPicPr>
        <p:blipFill>
          <a:blip r:embed="rId3"/>
          <a:stretch>
            <a:fillRect/>
          </a:stretch>
        </p:blipFill>
        <p:spPr>
          <a:xfrm>
            <a:off x="6429375" y="1825625"/>
            <a:ext cx="5758825" cy="3834517"/>
          </a:xfrm>
          <a:prstGeom prst="rect">
            <a:avLst/>
          </a:prstGeom>
        </p:spPr>
      </p:pic>
      <p:sp>
        <p:nvSpPr>
          <p:cNvPr id="7" name="TextBox 6">
            <a:extLst>
              <a:ext uri="{FF2B5EF4-FFF2-40B4-BE49-F238E27FC236}">
                <a16:creationId xmlns:a16="http://schemas.microsoft.com/office/drawing/2014/main" id="{B4B7D0C7-D3DC-4441-9A1C-70720D68551A}"/>
              </a:ext>
            </a:extLst>
          </p:cNvPr>
          <p:cNvSpPr txBox="1"/>
          <p:nvPr/>
        </p:nvSpPr>
        <p:spPr>
          <a:xfrm>
            <a:off x="6429375" y="5660142"/>
            <a:ext cx="6438900" cy="369332"/>
          </a:xfrm>
          <a:prstGeom prst="rect">
            <a:avLst/>
          </a:prstGeom>
          <a:noFill/>
        </p:spPr>
        <p:txBody>
          <a:bodyPr wrap="square" rtlCol="0">
            <a:spAutoFit/>
          </a:bodyPr>
          <a:lstStyle/>
          <a:p>
            <a:r>
              <a:rPr lang="en-US" i="1" dirty="0"/>
              <a:t>Source: JDPA Japanese Ductile Iron Pipe Association</a:t>
            </a:r>
            <a:endParaRPr lang="en-NZ" i="1" dirty="0"/>
          </a:p>
        </p:txBody>
      </p:sp>
    </p:spTree>
    <p:extLst>
      <p:ext uri="{BB962C8B-B14F-4D97-AF65-F5344CB8AC3E}">
        <p14:creationId xmlns:p14="http://schemas.microsoft.com/office/powerpoint/2010/main" val="265823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1613796" y="4651571"/>
            <a:ext cx="10578203"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sng"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Seismic resilient components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Expansion/contraction performance			: ±1% of </a:t>
            </a:r>
            <a:r>
              <a:rPr kumimoji="1" lang="en-US" altLang="ja-JP" sz="2000" b="0" i="1"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Slip-out resistance 					:</a:t>
            </a:r>
            <a:r>
              <a:rPr kumimoji="1" lang="ja-JP" altLang="en-US"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 </a:t>
            </a:r>
            <a:r>
              <a:rPr kumimoji="1" lang="en-US" altLang="ja-JP"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3</a:t>
            </a:r>
            <a:r>
              <a:rPr kumimoji="1" lang="en-US" altLang="ja-JP" sz="2000" b="0" i="1"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d </a:t>
            </a:r>
            <a:r>
              <a:rPr kumimoji="1" lang="en-US" altLang="ja-JP" sz="2000" b="0" i="0" u="none" strike="noStrike" kern="1200" cap="none" spc="0" normalizeH="0" baseline="0" noProof="0" dirty="0" err="1">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kN</a:t>
            </a:r>
            <a:endParaRPr kumimoji="1" lang="en-US" altLang="ja-JP"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Joint deflection angle 	: DN75</a:t>
            </a:r>
            <a:r>
              <a:rPr kumimoji="1" lang="ja-JP" altLang="en-US"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250) 8 degrees, DN300</a:t>
            </a:r>
            <a:r>
              <a:rPr kumimoji="1" lang="ja-JP" altLang="en-US"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450) 6 degrees,			  		DN500</a:t>
            </a:r>
            <a:r>
              <a:rPr kumimoji="1" lang="ja-JP" altLang="en-US"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20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1000) 7 degrees &amp; DN1500 5.8 degrees.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1600" b="0" i="1"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L</a:t>
            </a:r>
            <a:r>
              <a:rPr kumimoji="1" lang="en-US" altLang="ja-JP" sz="16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 is the component length (mm), </a:t>
            </a:r>
            <a:r>
              <a:rPr kumimoji="1" lang="en-US" altLang="ja-JP" sz="1600" b="0" i="1"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d</a:t>
            </a:r>
            <a:r>
              <a:rPr kumimoji="1" lang="en-US" altLang="ja-JP" sz="1600" b="0" i="0" u="none" strike="noStrike" kern="1200" cap="none" spc="0" normalizeH="0" baseline="0" noProof="0" dirty="0">
                <a:ln>
                  <a:noFill/>
                </a:ln>
                <a:solidFill>
                  <a:prstClr val="black"/>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  is the nominal diameter of pipe (mm)</a:t>
            </a:r>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9730" y="1400859"/>
            <a:ext cx="6162189" cy="265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直線コネクタ 25"/>
          <p:cNvCxnSpPr/>
          <p:nvPr/>
        </p:nvCxnSpPr>
        <p:spPr>
          <a:xfrm>
            <a:off x="8296197" y="2841338"/>
            <a:ext cx="0" cy="1562175"/>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8986962" y="4149106"/>
            <a:ext cx="477713"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8296197" y="4149106"/>
            <a:ext cx="429515"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8721725" y="2841338"/>
            <a:ext cx="0" cy="156836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8962145" y="2841338"/>
            <a:ext cx="0" cy="1562175"/>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9488774" y="2841338"/>
            <a:ext cx="0" cy="15621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942437" y="4290716"/>
            <a:ext cx="1889300" cy="40011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Expansion range</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36" name="テキスト ボックス 35"/>
          <p:cNvSpPr txBox="1"/>
          <p:nvPr/>
        </p:nvSpPr>
        <p:spPr>
          <a:xfrm>
            <a:off x="8894542" y="4290716"/>
            <a:ext cx="2085443" cy="40011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Contraction range</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16" name="継手挙動動画.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8522" y="1026736"/>
            <a:ext cx="4783127" cy="3587345"/>
          </a:xfrm>
          <a:prstGeom prst="rect">
            <a:avLst/>
          </a:prstGeom>
        </p:spPr>
      </p:pic>
      <p:sp>
        <p:nvSpPr>
          <p:cNvPr id="17" name="テキスト ボックス 16"/>
          <p:cNvSpPr txBox="1"/>
          <p:nvPr/>
        </p:nvSpPr>
        <p:spPr>
          <a:xfrm>
            <a:off x="174170" y="565071"/>
            <a:ext cx="4949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Special features of Type NS</a:t>
            </a:r>
          </a:p>
        </p:txBody>
      </p:sp>
      <p:sp>
        <p:nvSpPr>
          <p:cNvPr id="18" name="テキスト ボックス 8"/>
          <p:cNvSpPr txBox="1"/>
          <p:nvPr/>
        </p:nvSpPr>
        <p:spPr>
          <a:xfrm>
            <a:off x="10585145" y="679036"/>
            <a:ext cx="1606855" cy="369332"/>
          </a:xfrm>
          <a:prstGeom prst="rect">
            <a:avLst/>
          </a:prstGeom>
          <a:solidFill>
            <a:schemeClr val="bg1">
              <a:lumMod val="95000"/>
            </a:schemeClr>
          </a:solidFill>
          <a:ln w="34925" cmpd="dbl">
            <a:gradFill>
              <a:gsLst>
                <a:gs pos="0">
                  <a:srgbClr val="FF0000"/>
                </a:gs>
                <a:gs pos="25000">
                  <a:schemeClr val="accent5">
                    <a:lumMod val="75000"/>
                  </a:schemeClr>
                </a:gs>
                <a:gs pos="100000">
                  <a:schemeClr val="accent5">
                    <a:lumMod val="75000"/>
                  </a:schemeClr>
                </a:gs>
              </a:gsLst>
              <a:lin ang="5400000" scaled="1"/>
            </a:gradFill>
          </a:ln>
        </p:spPr>
        <p:style>
          <a:lnRef idx="0">
            <a:scrgbClr r="0" g="0" b="0"/>
          </a:lnRef>
          <a:fillRef idx="0">
            <a:scrgbClr r="0" g="0" b="0"/>
          </a:fillRef>
          <a:effectRef idx="0">
            <a:scrgbClr r="0" g="0" b="0"/>
          </a:effectRef>
          <a:fontRef idx="minor">
            <a:schemeClr val="dk1"/>
          </a:fontRef>
        </p:style>
        <p:txBody>
          <a:bodyPr wrap="square" tIns="0" bIns="0" rtlCol="0" anchor="ctr">
            <a:spAutoFit/>
            <a:scene3d>
              <a:camera prst="orthographicFront"/>
              <a:lightRig rig="harsh" dir="t"/>
            </a:scene3d>
            <a:sp3d extrusionH="57150" prstMaterial="matte">
              <a:bevelT w="63500" h="12700" prst="angle"/>
              <a:contourClr>
                <a:schemeClr val="bg1">
                  <a:lumMod val="6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dirty="0">
                <a:ln/>
                <a:gradFill>
                  <a:gsLst>
                    <a:gs pos="0">
                      <a:srgbClr val="FF0000"/>
                    </a:gs>
                    <a:gs pos="54000">
                      <a:srgbClr val="4472C4">
                        <a:lumMod val="75000"/>
                      </a:srgbClr>
                    </a:gs>
                    <a:gs pos="100000">
                      <a:srgbClr val="4472C4">
                        <a:lumMod val="75000"/>
                      </a:srgbClr>
                    </a:gs>
                  </a:gsLst>
                  <a:lin ang="5400000" scaled="1"/>
                </a:gradFill>
                <a:effectLst/>
                <a:uLnTx/>
                <a:uFillTx/>
                <a:latin typeface="Palatino Linotype" panose="02040502050505030304" pitchFamily="18" charset="0"/>
                <a:ea typeface="ＭＳ Ｐゴシック" panose="020B0600070205080204" pitchFamily="34" charset="-128"/>
                <a:cs typeface="+mn-cs"/>
              </a:rPr>
              <a:t>SRDIP</a:t>
            </a:r>
            <a:endParaRPr kumimoji="1" lang="ja-JP" altLang="en-US" sz="2400" b="1" i="1" u="none" strike="noStrike" kern="1200" cap="none" spc="0" normalizeH="0" baseline="0" noProof="0" dirty="0">
              <a:ln/>
              <a:gradFill>
                <a:gsLst>
                  <a:gs pos="0">
                    <a:srgbClr val="FF0000"/>
                  </a:gs>
                  <a:gs pos="54000">
                    <a:srgbClr val="4472C4">
                      <a:lumMod val="75000"/>
                    </a:srgbClr>
                  </a:gs>
                  <a:gs pos="100000">
                    <a:srgbClr val="4472C4">
                      <a:lumMod val="75000"/>
                    </a:srgbClr>
                  </a:gs>
                </a:gsLst>
                <a:lin ang="5400000" scaled="1"/>
              </a:gradFill>
              <a:effectLst/>
              <a:uLnTx/>
              <a:uFillTx/>
              <a:latin typeface="Palatino Linotype" panose="02040502050505030304" pitchFamily="18" charset="0"/>
              <a:ea typeface="ＭＳ Ｐゴシック" panose="020B0600070205080204" pitchFamily="34" charset="-128"/>
              <a:cs typeface="+mn-cs"/>
            </a:endParaRPr>
          </a:p>
        </p:txBody>
      </p:sp>
      <p:sp>
        <p:nvSpPr>
          <p:cNvPr id="20" name="テキスト ボックス 19"/>
          <p:cNvSpPr txBox="1"/>
          <p:nvPr/>
        </p:nvSpPr>
        <p:spPr>
          <a:xfrm>
            <a:off x="174169" y="0"/>
            <a:ext cx="8652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2.Seismic Resilient Ductile Iron Pipe</a:t>
            </a:r>
          </a:p>
        </p:txBody>
      </p:sp>
    </p:spTree>
    <p:extLst>
      <p:ext uri="{BB962C8B-B14F-4D97-AF65-F5344CB8AC3E}">
        <p14:creationId xmlns:p14="http://schemas.microsoft.com/office/powerpoint/2010/main" val="7559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F8C7-C2DC-4BB3-9D6E-DC59B64F6323}"/>
              </a:ext>
            </a:extLst>
          </p:cNvPr>
          <p:cNvSpPr>
            <a:spLocks noGrp="1"/>
          </p:cNvSpPr>
          <p:nvPr>
            <p:ph type="title"/>
          </p:nvPr>
        </p:nvSpPr>
        <p:spPr/>
        <p:txBody>
          <a:bodyPr>
            <a:normAutofit fontScale="90000"/>
          </a:bodyPr>
          <a:lstStyle/>
          <a:p>
            <a:r>
              <a:rPr lang="en-US" dirty="0"/>
              <a:t>SRDIP Joint Chain Link Structure</a:t>
            </a:r>
            <a:endParaRPr lang="en-NZ" dirty="0"/>
          </a:p>
        </p:txBody>
      </p:sp>
      <p:sp>
        <p:nvSpPr>
          <p:cNvPr id="4" name="Content Placeholder 3">
            <a:extLst>
              <a:ext uri="{FF2B5EF4-FFF2-40B4-BE49-F238E27FC236}">
                <a16:creationId xmlns:a16="http://schemas.microsoft.com/office/drawing/2014/main" id="{4AC9B174-1218-43DE-9048-B14F257ACA60}"/>
              </a:ext>
            </a:extLst>
          </p:cNvPr>
          <p:cNvSpPr>
            <a:spLocks noGrp="1"/>
          </p:cNvSpPr>
          <p:nvPr>
            <p:ph sz="half" idx="2"/>
          </p:nvPr>
        </p:nvSpPr>
        <p:spPr/>
        <p:txBody>
          <a:bodyPr/>
          <a:lstStyle/>
          <a:p>
            <a:endParaRPr lang="en-NZ"/>
          </a:p>
        </p:txBody>
      </p:sp>
      <p:sp>
        <p:nvSpPr>
          <p:cNvPr id="5" name="Content Placeholder 2">
            <a:extLst>
              <a:ext uri="{FF2B5EF4-FFF2-40B4-BE49-F238E27FC236}">
                <a16:creationId xmlns:a16="http://schemas.microsoft.com/office/drawing/2014/main" id="{265B7CDB-FFC4-4669-BF4D-B1303958ABD8}"/>
              </a:ext>
            </a:extLst>
          </p:cNvPr>
          <p:cNvSpPr>
            <a:spLocks noGrp="1"/>
          </p:cNvSpPr>
          <p:nvPr>
            <p:ph sz="half" idx="1"/>
          </p:nvPr>
        </p:nvSpPr>
        <p:spPr>
          <a:xfrm>
            <a:off x="838200" y="1825625"/>
            <a:ext cx="5181600" cy="4351338"/>
          </a:xfrm>
        </p:spPr>
        <p:txBody>
          <a:bodyPr/>
          <a:lstStyle/>
          <a:p>
            <a:r>
              <a:rPr lang="en-US" dirty="0"/>
              <a:t>In Japan SRDIP is called “chain link structure”.</a:t>
            </a:r>
          </a:p>
          <a:p>
            <a:r>
              <a:rPr lang="en-NZ" dirty="0"/>
              <a:t>Example of a chain:</a:t>
            </a:r>
          </a:p>
          <a:p>
            <a:pPr lvl="1"/>
            <a:r>
              <a:rPr lang="en-NZ" dirty="0"/>
              <a:t>Compressed.</a:t>
            </a:r>
          </a:p>
          <a:p>
            <a:pPr lvl="1"/>
            <a:endParaRPr lang="en-NZ" dirty="0"/>
          </a:p>
          <a:p>
            <a:pPr lvl="1"/>
            <a:endParaRPr lang="en-NZ" dirty="0"/>
          </a:p>
          <a:p>
            <a:pPr marL="457200" lvl="1" indent="0">
              <a:buNone/>
            </a:pPr>
            <a:endParaRPr lang="en-NZ" dirty="0"/>
          </a:p>
          <a:p>
            <a:pPr lvl="1"/>
            <a:r>
              <a:rPr lang="en-NZ" dirty="0"/>
              <a:t>Extended.</a:t>
            </a:r>
          </a:p>
          <a:p>
            <a:endParaRPr lang="en-US" dirty="0"/>
          </a:p>
        </p:txBody>
      </p:sp>
      <p:pic>
        <p:nvPicPr>
          <p:cNvPr id="6" name="Picture 5" descr="A picture containing text, indoor, chain&#10;&#10;Description automatically generated">
            <a:extLst>
              <a:ext uri="{FF2B5EF4-FFF2-40B4-BE49-F238E27FC236}">
                <a16:creationId xmlns:a16="http://schemas.microsoft.com/office/drawing/2014/main" id="{2C16B654-B0A1-4DFC-80C0-98B2B98CC8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390496" y="2066015"/>
            <a:ext cx="4003675" cy="5338994"/>
          </a:xfrm>
          <a:prstGeom prst="rect">
            <a:avLst/>
          </a:prstGeom>
          <a:noFill/>
          <a:ln>
            <a:noFill/>
          </a:ln>
        </p:spPr>
      </p:pic>
      <p:sp>
        <p:nvSpPr>
          <p:cNvPr id="7" name="Arrow: Right 6">
            <a:extLst>
              <a:ext uri="{FF2B5EF4-FFF2-40B4-BE49-F238E27FC236}">
                <a16:creationId xmlns:a16="http://schemas.microsoft.com/office/drawing/2014/main" id="{0C1BAE09-5D4F-40E4-BAA5-8BA8D6FF9E38}"/>
              </a:ext>
            </a:extLst>
          </p:cNvPr>
          <p:cNvSpPr/>
          <p:nvPr/>
        </p:nvSpPr>
        <p:spPr>
          <a:xfrm>
            <a:off x="3863752" y="3515710"/>
            <a:ext cx="2876550" cy="4762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Arrow: Right 7">
            <a:extLst>
              <a:ext uri="{FF2B5EF4-FFF2-40B4-BE49-F238E27FC236}">
                <a16:creationId xmlns:a16="http://schemas.microsoft.com/office/drawing/2014/main" id="{030EE37F-8868-4DD0-A4EA-FE0785C788F2}"/>
              </a:ext>
            </a:extLst>
          </p:cNvPr>
          <p:cNvSpPr/>
          <p:nvPr/>
        </p:nvSpPr>
        <p:spPr>
          <a:xfrm>
            <a:off x="3846285" y="5543550"/>
            <a:ext cx="2876550" cy="4762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4791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74170" y="565071"/>
            <a:ext cx="4949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Special features of Type NS</a:t>
            </a:r>
          </a:p>
        </p:txBody>
      </p:sp>
      <p:sp>
        <p:nvSpPr>
          <p:cNvPr id="11" name="テキスト ボックス 8"/>
          <p:cNvSpPr txBox="1"/>
          <p:nvPr/>
        </p:nvSpPr>
        <p:spPr>
          <a:xfrm>
            <a:off x="10585145" y="679036"/>
            <a:ext cx="1606855" cy="369332"/>
          </a:xfrm>
          <a:prstGeom prst="rect">
            <a:avLst/>
          </a:prstGeom>
          <a:solidFill>
            <a:schemeClr val="bg1">
              <a:lumMod val="95000"/>
            </a:schemeClr>
          </a:solidFill>
          <a:ln w="34925" cmpd="dbl">
            <a:gradFill>
              <a:gsLst>
                <a:gs pos="0">
                  <a:srgbClr val="FF0000"/>
                </a:gs>
                <a:gs pos="25000">
                  <a:schemeClr val="accent5">
                    <a:lumMod val="75000"/>
                  </a:schemeClr>
                </a:gs>
                <a:gs pos="100000">
                  <a:schemeClr val="accent5">
                    <a:lumMod val="75000"/>
                  </a:schemeClr>
                </a:gs>
              </a:gsLst>
              <a:lin ang="5400000" scaled="1"/>
            </a:gradFill>
          </a:ln>
        </p:spPr>
        <p:style>
          <a:lnRef idx="0">
            <a:scrgbClr r="0" g="0" b="0"/>
          </a:lnRef>
          <a:fillRef idx="0">
            <a:scrgbClr r="0" g="0" b="0"/>
          </a:fillRef>
          <a:effectRef idx="0">
            <a:scrgbClr r="0" g="0" b="0"/>
          </a:effectRef>
          <a:fontRef idx="minor">
            <a:schemeClr val="dk1"/>
          </a:fontRef>
        </p:style>
        <p:txBody>
          <a:bodyPr wrap="square" tIns="0" bIns="0" rtlCol="0" anchor="ctr">
            <a:spAutoFit/>
            <a:scene3d>
              <a:camera prst="orthographicFront"/>
              <a:lightRig rig="harsh" dir="t"/>
            </a:scene3d>
            <a:sp3d extrusionH="57150" prstMaterial="matte">
              <a:bevelT w="63500" h="12700" prst="angle"/>
              <a:contourClr>
                <a:schemeClr val="bg1">
                  <a:lumMod val="65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dirty="0">
                <a:ln/>
                <a:gradFill>
                  <a:gsLst>
                    <a:gs pos="0">
                      <a:srgbClr val="FF0000"/>
                    </a:gs>
                    <a:gs pos="54000">
                      <a:srgbClr val="4472C4">
                        <a:lumMod val="75000"/>
                      </a:srgbClr>
                    </a:gs>
                    <a:gs pos="100000">
                      <a:srgbClr val="4472C4">
                        <a:lumMod val="75000"/>
                      </a:srgbClr>
                    </a:gs>
                  </a:gsLst>
                  <a:lin ang="5400000" scaled="1"/>
                </a:gradFill>
                <a:effectLst/>
                <a:uLnTx/>
                <a:uFillTx/>
                <a:latin typeface="Palatino Linotype" panose="02040502050505030304" pitchFamily="18" charset="0"/>
                <a:ea typeface="ＭＳ Ｐゴシック" panose="020B0600070205080204" pitchFamily="34" charset="-128"/>
                <a:cs typeface="+mn-cs"/>
              </a:rPr>
              <a:t>SRDIP</a:t>
            </a:r>
            <a:endParaRPr kumimoji="1" lang="ja-JP" altLang="en-US" sz="2400" b="1" i="1" u="none" strike="noStrike" kern="1200" cap="none" spc="0" normalizeH="0" baseline="0" noProof="0" dirty="0">
              <a:ln/>
              <a:gradFill>
                <a:gsLst>
                  <a:gs pos="0">
                    <a:srgbClr val="FF0000"/>
                  </a:gs>
                  <a:gs pos="54000">
                    <a:srgbClr val="4472C4">
                      <a:lumMod val="75000"/>
                    </a:srgbClr>
                  </a:gs>
                  <a:gs pos="100000">
                    <a:srgbClr val="4472C4">
                      <a:lumMod val="75000"/>
                    </a:srgbClr>
                  </a:gs>
                </a:gsLst>
                <a:lin ang="5400000" scaled="1"/>
              </a:gradFill>
              <a:effectLst/>
              <a:uLnTx/>
              <a:uFillTx/>
              <a:latin typeface="Palatino Linotype" panose="02040502050505030304" pitchFamily="18" charset="0"/>
              <a:ea typeface="ＭＳ Ｐゴシック" panose="020B0600070205080204" pitchFamily="34" charset="-128"/>
              <a:cs typeface="+mn-cs"/>
            </a:endParaRPr>
          </a:p>
        </p:txBody>
      </p:sp>
      <p:sp>
        <p:nvSpPr>
          <p:cNvPr id="9" name="テキスト ボックス 8"/>
          <p:cNvSpPr txBox="1"/>
          <p:nvPr/>
        </p:nvSpPr>
        <p:spPr>
          <a:xfrm>
            <a:off x="174169" y="0"/>
            <a:ext cx="8652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2.Seismic Resilient Ductile Iron Pipe</a:t>
            </a:r>
          </a:p>
        </p:txBody>
      </p:sp>
      <p:pic>
        <p:nvPicPr>
          <p:cNvPr id="2" name="SRDIP in 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4470" y="1376800"/>
            <a:ext cx="8323059" cy="4812329"/>
          </a:xfrm>
          <a:prstGeom prst="rect">
            <a:avLst/>
          </a:prstGeom>
        </p:spPr>
      </p:pic>
      <p:sp>
        <p:nvSpPr>
          <p:cNvPr id="6" name="TextBox 5">
            <a:extLst>
              <a:ext uri="{FF2B5EF4-FFF2-40B4-BE49-F238E27FC236}">
                <a16:creationId xmlns:a16="http://schemas.microsoft.com/office/drawing/2014/main" id="{A7CD030C-CFD1-43AF-AB68-4A4A280B8DC4}"/>
              </a:ext>
            </a:extLst>
          </p:cNvPr>
          <p:cNvSpPr txBox="1"/>
          <p:nvPr/>
        </p:nvSpPr>
        <p:spPr>
          <a:xfrm>
            <a:off x="3133726" y="6192820"/>
            <a:ext cx="6438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33033"/>
                </a:solidFill>
                <a:effectLst/>
                <a:uLnTx/>
                <a:uFillTx/>
                <a:latin typeface="Arial" panose="020B0604020202020204"/>
                <a:ea typeface="+mn-ea"/>
                <a:cs typeface="+mn-cs"/>
              </a:rPr>
              <a:t>Source: JDPA Japanese Ductile Iron Pipe Association</a:t>
            </a:r>
            <a:endParaRPr kumimoji="0" lang="en-NZ" sz="1800" b="0" i="1" u="none" strike="noStrike" kern="1200" cap="none" spc="0" normalizeH="0" baseline="0" noProof="0" dirty="0">
              <a:ln>
                <a:noFill/>
              </a:ln>
              <a:solidFill>
                <a:srgbClr val="1330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58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4176464" cy="609600"/>
          </a:xfrm>
        </p:spPr>
        <p:txBody>
          <a:bodyPr>
            <a:normAutofit/>
          </a:bodyPr>
          <a:lstStyle/>
          <a:p>
            <a:r>
              <a:rPr lang="en-US" sz="3200" dirty="0"/>
              <a:t>Material Selection</a:t>
            </a:r>
          </a:p>
        </p:txBody>
      </p:sp>
      <p:sp>
        <p:nvSpPr>
          <p:cNvPr id="6" name="Text Placeholder 5"/>
          <p:cNvSpPr>
            <a:spLocks noGrp="1"/>
          </p:cNvSpPr>
          <p:nvPr>
            <p:ph type="body" sz="quarter" idx="10"/>
          </p:nvPr>
        </p:nvSpPr>
        <p:spPr>
          <a:xfrm>
            <a:off x="263351" y="1484784"/>
            <a:ext cx="3639093" cy="4742506"/>
          </a:xfrm>
        </p:spPr>
        <p:txBody>
          <a:bodyPr>
            <a:normAutofit fontScale="92500" lnSpcReduction="20000"/>
          </a:bodyPr>
          <a:lstStyle/>
          <a:p>
            <a:r>
              <a:rPr lang="en-US" sz="2000" b="1" dirty="0">
                <a:latin typeface="+mj-lt"/>
              </a:rPr>
              <a:t>Seismic Resilient Ductile Iron</a:t>
            </a:r>
          </a:p>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Seismic Resilience – allowable joint movement</a:t>
            </a:r>
          </a:p>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Thermal Expansion</a:t>
            </a:r>
          </a:p>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Pull out force resistance</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No mechanical movement joints required</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Impact Resistance</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Installation benefits – no welding</a:t>
            </a:r>
            <a:endParaRPr lang="en-US" dirty="0"/>
          </a:p>
        </p:txBody>
      </p:sp>
      <p:pic>
        <p:nvPicPr>
          <p:cNvPr id="3" name="Picture 2" descr="A bridge over a river&#10;&#10;Description automatically generated with medium confidence">
            <a:extLst>
              <a:ext uri="{FF2B5EF4-FFF2-40B4-BE49-F238E27FC236}">
                <a16:creationId xmlns:a16="http://schemas.microsoft.com/office/drawing/2014/main" id="{C943F577-1B40-3677-5CEA-5458A63281F7}"/>
              </a:ext>
            </a:extLst>
          </p:cNvPr>
          <p:cNvPicPr>
            <a:picLocks noChangeAspect="1"/>
          </p:cNvPicPr>
          <p:nvPr/>
        </p:nvPicPr>
        <p:blipFill>
          <a:blip r:embed="rId3"/>
          <a:stretch>
            <a:fillRect/>
          </a:stretch>
        </p:blipFill>
        <p:spPr>
          <a:xfrm>
            <a:off x="3902445" y="1447800"/>
            <a:ext cx="8098211" cy="5258544"/>
          </a:xfrm>
          <a:prstGeom prst="rect">
            <a:avLst/>
          </a:prstGeom>
        </p:spPr>
      </p:pic>
    </p:spTree>
    <p:extLst>
      <p:ext uri="{BB962C8B-B14F-4D97-AF65-F5344CB8AC3E}">
        <p14:creationId xmlns:p14="http://schemas.microsoft.com/office/powerpoint/2010/main" val="121702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4176464" cy="609600"/>
          </a:xfrm>
        </p:spPr>
        <p:txBody>
          <a:bodyPr>
            <a:normAutofit/>
          </a:bodyPr>
          <a:lstStyle/>
          <a:p>
            <a:r>
              <a:rPr lang="en-US" sz="3200" dirty="0"/>
              <a:t>Material Selection</a:t>
            </a:r>
          </a:p>
        </p:txBody>
      </p:sp>
      <p:sp>
        <p:nvSpPr>
          <p:cNvPr id="6" name="Text Placeholder 5"/>
          <p:cNvSpPr>
            <a:spLocks noGrp="1"/>
          </p:cNvSpPr>
          <p:nvPr>
            <p:ph type="body" sz="quarter" idx="10"/>
          </p:nvPr>
        </p:nvSpPr>
        <p:spPr>
          <a:xfrm>
            <a:off x="263351" y="1484784"/>
            <a:ext cx="3639093" cy="4742506"/>
          </a:xfrm>
        </p:spPr>
        <p:txBody>
          <a:bodyPr>
            <a:normAutofit/>
          </a:bodyPr>
          <a:lstStyle/>
          <a:p>
            <a:r>
              <a:rPr lang="en-US" sz="2000" b="1" dirty="0">
                <a:latin typeface="+mj-lt"/>
              </a:rPr>
              <a:t>Custom Steel Bends</a:t>
            </a:r>
          </a:p>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Japanese Standard</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Partially factory welded</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Collars</a:t>
            </a:r>
            <a:endParaRPr lang="en-US" dirty="0"/>
          </a:p>
        </p:txBody>
      </p:sp>
      <p:pic>
        <p:nvPicPr>
          <p:cNvPr id="5" name="Picture 4">
            <a:extLst>
              <a:ext uri="{FF2B5EF4-FFF2-40B4-BE49-F238E27FC236}">
                <a16:creationId xmlns:a16="http://schemas.microsoft.com/office/drawing/2014/main" id="{DD9C57C7-A961-687D-BA2D-5E9C208E6F62}"/>
              </a:ext>
            </a:extLst>
          </p:cNvPr>
          <p:cNvPicPr>
            <a:picLocks noChangeAspect="1"/>
          </p:cNvPicPr>
          <p:nvPr/>
        </p:nvPicPr>
        <p:blipFill>
          <a:blip r:embed="rId3"/>
          <a:stretch>
            <a:fillRect/>
          </a:stretch>
        </p:blipFill>
        <p:spPr>
          <a:xfrm>
            <a:off x="5198589" y="836712"/>
            <a:ext cx="6048672" cy="5516921"/>
          </a:xfrm>
          <a:prstGeom prst="rect">
            <a:avLst/>
          </a:prstGeom>
        </p:spPr>
      </p:pic>
    </p:spTree>
    <p:extLst>
      <p:ext uri="{BB962C8B-B14F-4D97-AF65-F5344CB8AC3E}">
        <p14:creationId xmlns:p14="http://schemas.microsoft.com/office/powerpoint/2010/main" val="2262031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4176464" cy="609600"/>
          </a:xfrm>
        </p:spPr>
        <p:txBody>
          <a:bodyPr>
            <a:normAutofit/>
          </a:bodyPr>
          <a:lstStyle/>
          <a:p>
            <a:r>
              <a:rPr lang="en-US" sz="3200" dirty="0"/>
              <a:t>Thrust Restraint</a:t>
            </a:r>
          </a:p>
        </p:txBody>
      </p:sp>
      <p:sp>
        <p:nvSpPr>
          <p:cNvPr id="6" name="Text Placeholder 5"/>
          <p:cNvSpPr>
            <a:spLocks noGrp="1"/>
          </p:cNvSpPr>
          <p:nvPr>
            <p:ph type="body" sz="quarter" idx="10"/>
          </p:nvPr>
        </p:nvSpPr>
        <p:spPr>
          <a:xfrm>
            <a:off x="263351" y="1484784"/>
            <a:ext cx="3639093" cy="4742506"/>
          </a:xfrm>
        </p:spPr>
        <p:txBody>
          <a:bodyPr>
            <a:normAutofit/>
          </a:bodyPr>
          <a:lstStyle/>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Minimal hydrostatic/hydrodynamic force</a:t>
            </a:r>
          </a:p>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Potentially large seismic forces</a:t>
            </a:r>
          </a:p>
          <a:p>
            <a:pPr marL="457200" indent="-457200">
              <a:buFont typeface="+mj-lt"/>
              <a:buAutoNum type="arabicPeriod"/>
            </a:pPr>
            <a:endParaRPr lang="en-US" sz="2000" dirty="0"/>
          </a:p>
        </p:txBody>
      </p:sp>
      <p:pic>
        <p:nvPicPr>
          <p:cNvPr id="5" name="Picture 4">
            <a:extLst>
              <a:ext uri="{FF2B5EF4-FFF2-40B4-BE49-F238E27FC236}">
                <a16:creationId xmlns:a16="http://schemas.microsoft.com/office/drawing/2014/main" id="{2A4BC695-99B3-62D6-28A9-067EB472AB39}"/>
              </a:ext>
            </a:extLst>
          </p:cNvPr>
          <p:cNvPicPr>
            <a:picLocks noChangeAspect="1"/>
          </p:cNvPicPr>
          <p:nvPr/>
        </p:nvPicPr>
        <p:blipFill>
          <a:blip r:embed="rId3"/>
          <a:stretch>
            <a:fillRect/>
          </a:stretch>
        </p:blipFill>
        <p:spPr>
          <a:xfrm>
            <a:off x="4367808" y="0"/>
            <a:ext cx="9441800" cy="6858000"/>
          </a:xfrm>
          <a:prstGeom prst="rect">
            <a:avLst/>
          </a:prstGeom>
        </p:spPr>
      </p:pic>
    </p:spTree>
    <p:extLst>
      <p:ext uri="{BB962C8B-B14F-4D97-AF65-F5344CB8AC3E}">
        <p14:creationId xmlns:p14="http://schemas.microsoft.com/office/powerpoint/2010/main" val="809254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4176464" cy="609600"/>
          </a:xfrm>
        </p:spPr>
        <p:txBody>
          <a:bodyPr>
            <a:normAutofit fontScale="90000"/>
          </a:bodyPr>
          <a:lstStyle/>
          <a:p>
            <a:r>
              <a:rPr lang="en-US" sz="3200" dirty="0"/>
              <a:t>Seismic Pipe Movement</a:t>
            </a:r>
          </a:p>
        </p:txBody>
      </p:sp>
      <p:sp>
        <p:nvSpPr>
          <p:cNvPr id="6" name="Text Placeholder 5"/>
          <p:cNvSpPr>
            <a:spLocks noGrp="1"/>
          </p:cNvSpPr>
          <p:nvPr>
            <p:ph type="body" sz="quarter" idx="10"/>
          </p:nvPr>
        </p:nvSpPr>
        <p:spPr>
          <a:xfrm>
            <a:off x="263352" y="1484784"/>
            <a:ext cx="3312370" cy="4742506"/>
          </a:xfrm>
        </p:spPr>
        <p:txBody>
          <a:bodyPr>
            <a:normAutofit/>
          </a:bodyPr>
          <a:lstStyle/>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Longitudinal movement – low friction pads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Transverse movement</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Superstructure movement on abutments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Combinations of above</a:t>
            </a:r>
          </a:p>
          <a:p>
            <a:pPr marL="457200" indent="-4572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E54A92D6-C18A-5D56-4EE5-C64CBD3B8297}"/>
              </a:ext>
            </a:extLst>
          </p:cNvPr>
          <p:cNvPicPr>
            <a:picLocks noChangeAspect="1"/>
          </p:cNvPicPr>
          <p:nvPr/>
        </p:nvPicPr>
        <p:blipFill>
          <a:blip r:embed="rId3"/>
          <a:stretch>
            <a:fillRect/>
          </a:stretch>
        </p:blipFill>
        <p:spPr>
          <a:xfrm>
            <a:off x="5125938" y="853481"/>
            <a:ext cx="3994398" cy="4646724"/>
          </a:xfrm>
          <a:prstGeom prst="rect">
            <a:avLst/>
          </a:prstGeom>
        </p:spPr>
      </p:pic>
    </p:spTree>
    <p:extLst>
      <p:ext uri="{BB962C8B-B14F-4D97-AF65-F5344CB8AC3E}">
        <p14:creationId xmlns:p14="http://schemas.microsoft.com/office/powerpoint/2010/main" val="197578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4176464" cy="609600"/>
          </a:xfrm>
        </p:spPr>
        <p:txBody>
          <a:bodyPr>
            <a:normAutofit fontScale="90000"/>
          </a:bodyPr>
          <a:lstStyle/>
          <a:p>
            <a:r>
              <a:rPr lang="en-US" sz="3200" dirty="0"/>
              <a:t>Seismic Pipe Movement</a:t>
            </a:r>
          </a:p>
        </p:txBody>
      </p:sp>
      <p:sp>
        <p:nvSpPr>
          <p:cNvPr id="6" name="Text Placeholder 5"/>
          <p:cNvSpPr>
            <a:spLocks noGrp="1"/>
          </p:cNvSpPr>
          <p:nvPr>
            <p:ph type="body" sz="quarter" idx="10"/>
          </p:nvPr>
        </p:nvSpPr>
        <p:spPr>
          <a:xfrm>
            <a:off x="263352" y="1484784"/>
            <a:ext cx="3312370" cy="4742506"/>
          </a:xfrm>
        </p:spPr>
        <p:txBody>
          <a:bodyPr>
            <a:normAutofit/>
          </a:bodyPr>
          <a:lstStyle/>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Longitudinal movement</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Transverse movement</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Superstructure movement on abutments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Combinations of above</a:t>
            </a:r>
          </a:p>
          <a:p>
            <a:pPr marL="457200" indent="-457200">
              <a:buFont typeface="Arial" panose="020B0604020202020204" pitchFamily="34" charset="0"/>
              <a:buChar char="•"/>
            </a:pPr>
            <a:endParaRPr lang="en-US" sz="2000" dirty="0"/>
          </a:p>
        </p:txBody>
      </p:sp>
      <p:pic>
        <p:nvPicPr>
          <p:cNvPr id="3" name="Picture 2" descr="A bridge over a river&#10;&#10;Description automatically generated with medium confidence">
            <a:extLst>
              <a:ext uri="{FF2B5EF4-FFF2-40B4-BE49-F238E27FC236}">
                <a16:creationId xmlns:a16="http://schemas.microsoft.com/office/drawing/2014/main" id="{BA88AB45-C692-598E-F2E2-7E0F937DD6EB}"/>
              </a:ext>
            </a:extLst>
          </p:cNvPr>
          <p:cNvPicPr>
            <a:picLocks noChangeAspect="1"/>
          </p:cNvPicPr>
          <p:nvPr/>
        </p:nvPicPr>
        <p:blipFill>
          <a:blip r:embed="rId3"/>
          <a:stretch>
            <a:fillRect/>
          </a:stretch>
        </p:blipFill>
        <p:spPr>
          <a:xfrm>
            <a:off x="3902445" y="1447800"/>
            <a:ext cx="8098211" cy="5258544"/>
          </a:xfrm>
          <a:prstGeom prst="rect">
            <a:avLst/>
          </a:prstGeom>
        </p:spPr>
      </p:pic>
    </p:spTree>
    <p:extLst>
      <p:ext uri="{BB962C8B-B14F-4D97-AF65-F5344CB8AC3E}">
        <p14:creationId xmlns:p14="http://schemas.microsoft.com/office/powerpoint/2010/main" val="1862946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4176464" cy="609600"/>
          </a:xfrm>
        </p:spPr>
        <p:txBody>
          <a:bodyPr>
            <a:normAutofit fontScale="90000"/>
          </a:bodyPr>
          <a:lstStyle/>
          <a:p>
            <a:r>
              <a:rPr lang="en-US" sz="3200" dirty="0"/>
              <a:t>Seismic Pipe Movement</a:t>
            </a:r>
          </a:p>
        </p:txBody>
      </p:sp>
      <p:sp>
        <p:nvSpPr>
          <p:cNvPr id="6" name="Text Placeholder 5"/>
          <p:cNvSpPr>
            <a:spLocks noGrp="1"/>
          </p:cNvSpPr>
          <p:nvPr>
            <p:ph type="body" sz="quarter" idx="10"/>
          </p:nvPr>
        </p:nvSpPr>
        <p:spPr>
          <a:xfrm>
            <a:off x="263352" y="1484784"/>
            <a:ext cx="3312370" cy="4742506"/>
          </a:xfrm>
        </p:spPr>
        <p:txBody>
          <a:bodyPr>
            <a:normAutofit/>
          </a:bodyPr>
          <a:lstStyle/>
          <a:p>
            <a:pPr marL="457200" indent="-457200">
              <a:buFont typeface="+mj-lt"/>
              <a:buAutoNum type="arabicPeriod"/>
            </a:pPr>
            <a:endParaRPr lang="en-US" sz="2000" dirty="0"/>
          </a:p>
          <a:p>
            <a:pPr marL="457200" indent="-457200">
              <a:buFont typeface="Arial" panose="020B0604020202020204" pitchFamily="34" charset="0"/>
              <a:buChar char="•"/>
            </a:pPr>
            <a:r>
              <a:rPr lang="en-US" sz="2000" dirty="0"/>
              <a:t>Longitudinal movement</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Transverse movement</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Superstructure movement on abutments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Combinations of above</a:t>
            </a:r>
          </a:p>
          <a:p>
            <a:pPr marL="457200" indent="-4572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6530D332-2565-ACF2-4097-50B5564A90CC}"/>
              </a:ext>
            </a:extLst>
          </p:cNvPr>
          <p:cNvPicPr>
            <a:picLocks noChangeAspect="1"/>
          </p:cNvPicPr>
          <p:nvPr/>
        </p:nvPicPr>
        <p:blipFill>
          <a:blip r:embed="rId3"/>
          <a:stretch>
            <a:fillRect/>
          </a:stretch>
        </p:blipFill>
        <p:spPr>
          <a:xfrm>
            <a:off x="4299893" y="853481"/>
            <a:ext cx="3994398" cy="4646724"/>
          </a:xfrm>
          <a:prstGeom prst="rect">
            <a:avLst/>
          </a:prstGeom>
        </p:spPr>
      </p:pic>
      <p:pic>
        <p:nvPicPr>
          <p:cNvPr id="7" name="Picture 6">
            <a:extLst>
              <a:ext uri="{FF2B5EF4-FFF2-40B4-BE49-F238E27FC236}">
                <a16:creationId xmlns:a16="http://schemas.microsoft.com/office/drawing/2014/main" id="{8B031FCD-8784-7405-49F3-7C7C74D8F32D}"/>
              </a:ext>
            </a:extLst>
          </p:cNvPr>
          <p:cNvPicPr>
            <a:picLocks noChangeAspect="1"/>
          </p:cNvPicPr>
          <p:nvPr/>
        </p:nvPicPr>
        <p:blipFill>
          <a:blip r:embed="rId4"/>
          <a:stretch>
            <a:fillRect/>
          </a:stretch>
        </p:blipFill>
        <p:spPr>
          <a:xfrm>
            <a:off x="8150274" y="853479"/>
            <a:ext cx="3994398" cy="4650279"/>
          </a:xfrm>
          <a:prstGeom prst="rect">
            <a:avLst/>
          </a:prstGeom>
        </p:spPr>
      </p:pic>
      <p:pic>
        <p:nvPicPr>
          <p:cNvPr id="5" name="Picture 4">
            <a:extLst>
              <a:ext uri="{FF2B5EF4-FFF2-40B4-BE49-F238E27FC236}">
                <a16:creationId xmlns:a16="http://schemas.microsoft.com/office/drawing/2014/main" id="{3602CC69-F558-A849-84E7-106D1CE421DB}"/>
              </a:ext>
            </a:extLst>
          </p:cNvPr>
          <p:cNvPicPr>
            <a:picLocks noChangeAspect="1"/>
          </p:cNvPicPr>
          <p:nvPr/>
        </p:nvPicPr>
        <p:blipFill>
          <a:blip r:embed="rId5"/>
          <a:stretch>
            <a:fillRect/>
          </a:stretch>
        </p:blipFill>
        <p:spPr>
          <a:xfrm>
            <a:off x="3733341" y="908720"/>
            <a:ext cx="8411331" cy="4385395"/>
          </a:xfrm>
          <a:prstGeom prst="rect">
            <a:avLst/>
          </a:prstGeom>
        </p:spPr>
      </p:pic>
    </p:spTree>
    <p:extLst>
      <p:ext uri="{BB962C8B-B14F-4D97-AF65-F5344CB8AC3E}">
        <p14:creationId xmlns:p14="http://schemas.microsoft.com/office/powerpoint/2010/main" val="33599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09" y="692696"/>
            <a:ext cx="3168352" cy="1800200"/>
          </a:xfrm>
        </p:spPr>
        <p:txBody>
          <a:bodyPr>
            <a:normAutofit/>
          </a:bodyPr>
          <a:lstStyle/>
          <a:p>
            <a:r>
              <a:rPr lang="en-US" sz="3200" dirty="0">
                <a:solidFill>
                  <a:schemeClr val="tx2"/>
                </a:solidFill>
              </a:rPr>
              <a:t>Wellington Region Bulk Network</a:t>
            </a:r>
          </a:p>
        </p:txBody>
      </p:sp>
      <p:pic>
        <p:nvPicPr>
          <p:cNvPr id="5" name="Picture 2" descr="cid:image001.png@01D53704.B9385010">
            <a:extLst>
              <a:ext uri="{FF2B5EF4-FFF2-40B4-BE49-F238E27FC236}">
                <a16:creationId xmlns:a16="http://schemas.microsoft.com/office/drawing/2014/main" id="{7D6A4750-38FA-4526-B25C-56968CF072A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r="3912" b="6282"/>
          <a:stretch>
            <a:fillRect/>
          </a:stretch>
        </p:blipFill>
        <p:spPr bwMode="auto">
          <a:xfrm>
            <a:off x="3724861" y="0"/>
            <a:ext cx="84671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062B53F-F202-BAE3-53A2-128020055AA6}"/>
              </a:ext>
            </a:extLst>
          </p:cNvPr>
          <p:cNvPicPr>
            <a:picLocks noChangeAspect="1"/>
          </p:cNvPicPr>
          <p:nvPr/>
        </p:nvPicPr>
        <p:blipFill rotWithShape="1">
          <a:blip r:embed="rId5"/>
          <a:srcRect l="9814" r="6290"/>
          <a:stretch/>
        </p:blipFill>
        <p:spPr>
          <a:xfrm>
            <a:off x="-1" y="3563713"/>
            <a:ext cx="3724861" cy="3294287"/>
          </a:xfrm>
          <a:prstGeom prst="rect">
            <a:avLst/>
          </a:prstGeom>
        </p:spPr>
      </p:pic>
    </p:spTree>
    <p:extLst>
      <p:ext uri="{BB962C8B-B14F-4D97-AF65-F5344CB8AC3E}">
        <p14:creationId xmlns:p14="http://schemas.microsoft.com/office/powerpoint/2010/main" val="4008494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4176464" cy="609600"/>
          </a:xfrm>
        </p:spPr>
        <p:txBody>
          <a:bodyPr>
            <a:normAutofit/>
          </a:bodyPr>
          <a:lstStyle/>
          <a:p>
            <a:r>
              <a:rPr lang="en-US" sz="3200" dirty="0"/>
              <a:t>Construction</a:t>
            </a:r>
          </a:p>
        </p:txBody>
      </p:sp>
      <p:pic>
        <p:nvPicPr>
          <p:cNvPr id="1026" name="Picture 2">
            <a:extLst>
              <a:ext uri="{FF2B5EF4-FFF2-40B4-BE49-F238E27FC236}">
                <a16:creationId xmlns:a16="http://schemas.microsoft.com/office/drawing/2014/main" id="{2A2642A0-F1A0-69AA-5684-707053B960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 t="-239" r="-172" b="239"/>
          <a:stretch/>
        </p:blipFill>
        <p:spPr bwMode="auto">
          <a:xfrm>
            <a:off x="1199456" y="1306818"/>
            <a:ext cx="9840416" cy="553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923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07368" y="523906"/>
            <a:ext cx="5120640" cy="576064"/>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3200" dirty="0">
                <a:solidFill>
                  <a:schemeClr val="tx2"/>
                </a:solidFill>
              </a:rPr>
              <a:t>Acknowledgements</a:t>
            </a:r>
            <a:endParaRPr lang="en-US" sz="1800" b="1" dirty="0">
              <a:solidFill>
                <a:schemeClr val="tx2"/>
              </a:solidFill>
            </a:endParaRPr>
          </a:p>
        </p:txBody>
      </p:sp>
      <p:pic>
        <p:nvPicPr>
          <p:cNvPr id="10" name="Picture 9">
            <a:extLst>
              <a:ext uri="{FF2B5EF4-FFF2-40B4-BE49-F238E27FC236}">
                <a16:creationId xmlns:a16="http://schemas.microsoft.com/office/drawing/2014/main" id="{9E95C6D9-4341-41D6-8205-D3C2FBC6080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0323" y="1616924"/>
            <a:ext cx="2728075" cy="604771"/>
          </a:xfrm>
          <a:prstGeom prst="rect">
            <a:avLst/>
          </a:prstGeom>
        </p:spPr>
      </p:pic>
      <p:pic>
        <p:nvPicPr>
          <p:cNvPr id="11" name="Picture 10">
            <a:extLst>
              <a:ext uri="{FF2B5EF4-FFF2-40B4-BE49-F238E27FC236}">
                <a16:creationId xmlns:a16="http://schemas.microsoft.com/office/drawing/2014/main" id="{CF132A31-C685-4036-A34C-ECBA9D3EE31D}"/>
              </a:ext>
            </a:extLst>
          </p:cNvPr>
          <p:cNvPicPr>
            <a:picLocks noChangeAspect="1"/>
          </p:cNvPicPr>
          <p:nvPr/>
        </p:nvPicPr>
        <p:blipFill>
          <a:blip r:embed="rId4"/>
          <a:stretch>
            <a:fillRect/>
          </a:stretch>
        </p:blipFill>
        <p:spPr>
          <a:xfrm>
            <a:off x="787900" y="1326137"/>
            <a:ext cx="2315022" cy="1152128"/>
          </a:xfrm>
          <a:prstGeom prst="rect">
            <a:avLst/>
          </a:prstGeom>
        </p:spPr>
      </p:pic>
      <p:pic>
        <p:nvPicPr>
          <p:cNvPr id="32" name="Picture 31" descr="A picture containing clipart&#10;&#10;Description automatically generated">
            <a:extLst>
              <a:ext uri="{FF2B5EF4-FFF2-40B4-BE49-F238E27FC236}">
                <a16:creationId xmlns:a16="http://schemas.microsoft.com/office/drawing/2014/main" id="{B0E57B81-EC78-445F-B9F6-F450670F8C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979" y="2925772"/>
            <a:ext cx="1831848" cy="490728"/>
          </a:xfrm>
          <a:prstGeom prst="rect">
            <a:avLst/>
          </a:prstGeom>
        </p:spPr>
      </p:pic>
      <p:pic>
        <p:nvPicPr>
          <p:cNvPr id="2" name="Picture 1" descr="A bridge over a river&#10;&#10;Description automatically generated with medium confidence">
            <a:extLst>
              <a:ext uri="{FF2B5EF4-FFF2-40B4-BE49-F238E27FC236}">
                <a16:creationId xmlns:a16="http://schemas.microsoft.com/office/drawing/2014/main" id="{3CE56233-61B4-8827-C7C5-DC1A53CD214D}"/>
              </a:ext>
            </a:extLst>
          </p:cNvPr>
          <p:cNvPicPr>
            <a:picLocks noChangeAspect="1"/>
          </p:cNvPicPr>
          <p:nvPr/>
        </p:nvPicPr>
        <p:blipFill>
          <a:blip r:embed="rId6"/>
          <a:stretch>
            <a:fillRect/>
          </a:stretch>
        </p:blipFill>
        <p:spPr>
          <a:xfrm>
            <a:off x="6680239" y="1725501"/>
            <a:ext cx="5414021" cy="3515575"/>
          </a:xfrm>
          <a:prstGeom prst="rect">
            <a:avLst/>
          </a:prstGeom>
        </p:spPr>
      </p:pic>
      <p:pic>
        <p:nvPicPr>
          <p:cNvPr id="3" name="Picture 2" descr="A black and white logo&#10;&#10;Description automatically generated with medium confidence">
            <a:extLst>
              <a:ext uri="{FF2B5EF4-FFF2-40B4-BE49-F238E27FC236}">
                <a16:creationId xmlns:a16="http://schemas.microsoft.com/office/drawing/2014/main" id="{690E0682-E3AB-A0D4-FCC7-294884FCE3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967" y="3665338"/>
            <a:ext cx="1478010" cy="739005"/>
          </a:xfrm>
          <a:prstGeom prst="rect">
            <a:avLst/>
          </a:prstGeom>
        </p:spPr>
      </p:pic>
      <p:pic>
        <p:nvPicPr>
          <p:cNvPr id="1026" name="Picture 2" descr="Design Archives - Page 5 of 5 - Holmes Consulting | Engineering Excellence">
            <a:extLst>
              <a:ext uri="{FF2B5EF4-FFF2-40B4-BE49-F238E27FC236}">
                <a16:creationId xmlns:a16="http://schemas.microsoft.com/office/drawing/2014/main" id="{47E884D4-FF70-238A-F186-A98257EC78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4576" y="2911465"/>
            <a:ext cx="2813822" cy="571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urimoto 110th Anniversary｜110th Anniversary Year special plan BEYOND THE  BORDER!">
            <a:extLst>
              <a:ext uri="{FF2B5EF4-FFF2-40B4-BE49-F238E27FC236}">
                <a16:creationId xmlns:a16="http://schemas.microsoft.com/office/drawing/2014/main" id="{4864931B-23B3-DBD3-A437-D05CA9963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3356" y="3744469"/>
            <a:ext cx="2302007" cy="428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ynds - Home | Facebook">
            <a:extLst>
              <a:ext uri="{FF2B5EF4-FFF2-40B4-BE49-F238E27FC236}">
                <a16:creationId xmlns:a16="http://schemas.microsoft.com/office/drawing/2014/main" id="{0AD110F6-F0EA-2448-DA3A-5A00363E4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9090" y="4717214"/>
            <a:ext cx="1333887" cy="133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303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620688"/>
            <a:ext cx="5486400" cy="609600"/>
          </a:xfrm>
        </p:spPr>
        <p:txBody>
          <a:bodyPr>
            <a:normAutofit/>
          </a:bodyPr>
          <a:lstStyle/>
          <a:p>
            <a:r>
              <a:rPr lang="en-US" sz="3200" dirty="0"/>
              <a:t>Intake System</a:t>
            </a:r>
          </a:p>
        </p:txBody>
      </p:sp>
      <p:pic>
        <p:nvPicPr>
          <p:cNvPr id="7" name="Picture 6" descr="A river running through a park&#10;&#10;Description automatically generated">
            <a:extLst>
              <a:ext uri="{FF2B5EF4-FFF2-40B4-BE49-F238E27FC236}">
                <a16:creationId xmlns:a16="http://schemas.microsoft.com/office/drawing/2014/main" id="{BDD62703-6883-C599-347C-58D12A687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1800200"/>
            <a:ext cx="5916149" cy="4437112"/>
          </a:xfrm>
          <a:prstGeom prst="rect">
            <a:avLst/>
          </a:prstGeom>
        </p:spPr>
      </p:pic>
      <p:pic>
        <p:nvPicPr>
          <p:cNvPr id="8" name="Picture 7" descr="A picture containing indoor, cutting, preparing, table&#10;&#10;Description automatically generated">
            <a:extLst>
              <a:ext uri="{FF2B5EF4-FFF2-40B4-BE49-F238E27FC236}">
                <a16:creationId xmlns:a16="http://schemas.microsoft.com/office/drawing/2014/main" id="{A30273D4-F593-8C49-B051-F265D80543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0715" y="1215699"/>
            <a:ext cx="5738986" cy="4304240"/>
          </a:xfrm>
          <a:prstGeom prst="rect">
            <a:avLst/>
          </a:prstGeom>
        </p:spPr>
      </p:pic>
    </p:spTree>
    <p:extLst>
      <p:ext uri="{BB962C8B-B14F-4D97-AF65-F5344CB8AC3E}">
        <p14:creationId xmlns:p14="http://schemas.microsoft.com/office/powerpoint/2010/main" val="192572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620688"/>
            <a:ext cx="5486400" cy="609600"/>
          </a:xfrm>
        </p:spPr>
        <p:txBody>
          <a:bodyPr>
            <a:normAutofit/>
          </a:bodyPr>
          <a:lstStyle/>
          <a:p>
            <a:r>
              <a:rPr lang="en-US" sz="3200" dirty="0"/>
              <a:t>Intake System</a:t>
            </a:r>
          </a:p>
        </p:txBody>
      </p:sp>
      <p:pic>
        <p:nvPicPr>
          <p:cNvPr id="5" name="Picture 4" descr="A tree in a forest&#10;&#10;Description automatically generated">
            <a:extLst>
              <a:ext uri="{FF2B5EF4-FFF2-40B4-BE49-F238E27FC236}">
                <a16:creationId xmlns:a16="http://schemas.microsoft.com/office/drawing/2014/main" id="{F531FB72-6D11-64F6-755B-F9D6E1819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158" y="1411220"/>
            <a:ext cx="7262373" cy="5446780"/>
          </a:xfrm>
          <a:prstGeom prst="rect">
            <a:avLst/>
          </a:prstGeom>
        </p:spPr>
      </p:pic>
      <p:pic>
        <p:nvPicPr>
          <p:cNvPr id="9" name="Picture 8">
            <a:extLst>
              <a:ext uri="{FF2B5EF4-FFF2-40B4-BE49-F238E27FC236}">
                <a16:creationId xmlns:a16="http://schemas.microsoft.com/office/drawing/2014/main" id="{B4FAA2F9-98F5-5349-D6B3-B2F70BD2B354}"/>
              </a:ext>
            </a:extLst>
          </p:cNvPr>
          <p:cNvPicPr>
            <a:picLocks noChangeAspect="1"/>
          </p:cNvPicPr>
          <p:nvPr/>
        </p:nvPicPr>
        <p:blipFill>
          <a:blip r:embed="rId4"/>
          <a:stretch>
            <a:fillRect/>
          </a:stretch>
        </p:blipFill>
        <p:spPr>
          <a:xfrm>
            <a:off x="0" y="2331219"/>
            <a:ext cx="4871864" cy="4526781"/>
          </a:xfrm>
          <a:prstGeom prst="rect">
            <a:avLst/>
          </a:prstGeom>
        </p:spPr>
      </p:pic>
    </p:spTree>
    <p:extLst>
      <p:ext uri="{BB962C8B-B14F-4D97-AF65-F5344CB8AC3E}">
        <p14:creationId xmlns:p14="http://schemas.microsoft.com/office/powerpoint/2010/main" val="317508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620688"/>
            <a:ext cx="5486400" cy="609600"/>
          </a:xfrm>
        </p:spPr>
        <p:txBody>
          <a:bodyPr>
            <a:normAutofit/>
          </a:bodyPr>
          <a:lstStyle/>
          <a:p>
            <a:r>
              <a:rPr lang="en-US" sz="3200" dirty="0"/>
              <a:t>Existing Structure</a:t>
            </a:r>
          </a:p>
        </p:txBody>
      </p:sp>
      <p:pic>
        <p:nvPicPr>
          <p:cNvPr id="6" name="Picture 5" descr="A bridge over a river in a forest&#10;&#10;Description automatically generated">
            <a:extLst>
              <a:ext uri="{FF2B5EF4-FFF2-40B4-BE49-F238E27FC236}">
                <a16:creationId xmlns:a16="http://schemas.microsoft.com/office/drawing/2014/main" id="{64E58B40-280A-34DE-30A0-BE6899A9A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776" y="0"/>
            <a:ext cx="9192344" cy="6894258"/>
          </a:xfrm>
          <a:prstGeom prst="rect">
            <a:avLst/>
          </a:prstGeom>
        </p:spPr>
      </p:pic>
    </p:spTree>
    <p:extLst>
      <p:ext uri="{BB962C8B-B14F-4D97-AF65-F5344CB8AC3E}">
        <p14:creationId xmlns:p14="http://schemas.microsoft.com/office/powerpoint/2010/main" val="231051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620688"/>
            <a:ext cx="5486400" cy="609600"/>
          </a:xfrm>
        </p:spPr>
        <p:txBody>
          <a:bodyPr>
            <a:normAutofit/>
          </a:bodyPr>
          <a:lstStyle/>
          <a:p>
            <a:r>
              <a:rPr lang="en-US" sz="3200" dirty="0"/>
              <a:t>Existing Structure</a:t>
            </a:r>
          </a:p>
        </p:txBody>
      </p:sp>
      <p:pic>
        <p:nvPicPr>
          <p:cNvPr id="4" name="Picture 3" descr="A close up of a garden&#10;&#10;Description automatically generated">
            <a:extLst>
              <a:ext uri="{FF2B5EF4-FFF2-40B4-BE49-F238E27FC236}">
                <a16:creationId xmlns:a16="http://schemas.microsoft.com/office/drawing/2014/main" id="{B0155443-EC99-D4BE-CB42-9344A095B1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28" r="31870"/>
          <a:stretch/>
        </p:blipFill>
        <p:spPr>
          <a:xfrm rot="5400000">
            <a:off x="819174" y="1248518"/>
            <a:ext cx="4320480" cy="6953251"/>
          </a:xfrm>
          <a:prstGeom prst="rect">
            <a:avLst/>
          </a:prstGeom>
        </p:spPr>
      </p:pic>
      <p:pic>
        <p:nvPicPr>
          <p:cNvPr id="5" name="Picture 4" descr="A close up of a tree&#10;&#10;Description automatically generated">
            <a:extLst>
              <a:ext uri="{FF2B5EF4-FFF2-40B4-BE49-F238E27FC236}">
                <a16:creationId xmlns:a16="http://schemas.microsoft.com/office/drawing/2014/main" id="{802520FB-19D6-46EC-C865-F398C3EDB6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41288" y="978687"/>
            <a:ext cx="6915100" cy="5186325"/>
          </a:xfrm>
          <a:prstGeom prst="rect">
            <a:avLst/>
          </a:prstGeom>
        </p:spPr>
      </p:pic>
    </p:spTree>
    <p:extLst>
      <p:ext uri="{BB962C8B-B14F-4D97-AF65-F5344CB8AC3E}">
        <p14:creationId xmlns:p14="http://schemas.microsoft.com/office/powerpoint/2010/main" val="239704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dirty="0"/>
              <a:t>Seismic Design Requirements</a:t>
            </a:r>
          </a:p>
        </p:txBody>
      </p:sp>
      <p:sp>
        <p:nvSpPr>
          <p:cNvPr id="3" name="Content Placeholder 2"/>
          <p:cNvSpPr>
            <a:spLocks noGrp="1"/>
          </p:cNvSpPr>
          <p:nvPr>
            <p:ph type="body" sz="quarter" idx="10"/>
          </p:nvPr>
        </p:nvSpPr>
        <p:spPr>
          <a:xfrm>
            <a:off x="609600" y="1447800"/>
            <a:ext cx="3326160" cy="4742506"/>
          </a:xfrm>
        </p:spPr>
        <p:txBody>
          <a:bodyPr>
            <a:normAutofit/>
          </a:bodyPr>
          <a:lstStyle/>
          <a:p>
            <a:pPr marL="342900" indent="-342900">
              <a:buFont typeface="Arial" panose="020B0604020202020204" pitchFamily="34" charset="0"/>
              <a:buChar char="•"/>
            </a:pPr>
            <a:r>
              <a:rPr lang="en-NZ" sz="2000" dirty="0"/>
              <a:t>S</a:t>
            </a:r>
            <a:r>
              <a:rPr lang="en-US" sz="2000" dirty="0" err="1"/>
              <a:t>erviceability</a:t>
            </a:r>
            <a:r>
              <a:rPr lang="en-US" sz="2000" dirty="0"/>
              <a:t> Limit State (SLS) Earthquake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Damage Control Limit State (DCLS) Earthquake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Collapse Avoidance Limit State (CALS)</a:t>
            </a:r>
          </a:p>
        </p:txBody>
      </p:sp>
      <p:pic>
        <p:nvPicPr>
          <p:cNvPr id="2" name="Picture 1" descr="A bridge over a river&#10;&#10;Description automatically generated with medium confidence">
            <a:extLst>
              <a:ext uri="{FF2B5EF4-FFF2-40B4-BE49-F238E27FC236}">
                <a16:creationId xmlns:a16="http://schemas.microsoft.com/office/drawing/2014/main" id="{ACCBE0BD-C76E-7E24-CD90-A9C6C5B66B5B}"/>
              </a:ext>
            </a:extLst>
          </p:cNvPr>
          <p:cNvPicPr>
            <a:picLocks noChangeAspect="1"/>
          </p:cNvPicPr>
          <p:nvPr/>
        </p:nvPicPr>
        <p:blipFill>
          <a:blip r:embed="rId3"/>
          <a:stretch>
            <a:fillRect/>
          </a:stretch>
        </p:blipFill>
        <p:spPr>
          <a:xfrm>
            <a:off x="3902445" y="1447800"/>
            <a:ext cx="8098211" cy="5258544"/>
          </a:xfrm>
          <a:prstGeom prst="rect">
            <a:avLst/>
          </a:prstGeom>
        </p:spPr>
      </p:pic>
    </p:spTree>
    <p:extLst>
      <p:ext uri="{BB962C8B-B14F-4D97-AF65-F5344CB8AC3E}">
        <p14:creationId xmlns:p14="http://schemas.microsoft.com/office/powerpoint/2010/main" val="61914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New Alignment</a:t>
            </a:r>
          </a:p>
        </p:txBody>
      </p:sp>
      <p:sp>
        <p:nvSpPr>
          <p:cNvPr id="3" name="Content Placeholder 2"/>
          <p:cNvSpPr>
            <a:spLocks noGrp="1"/>
          </p:cNvSpPr>
          <p:nvPr>
            <p:ph type="body" sz="quarter" idx="10"/>
          </p:nvPr>
        </p:nvSpPr>
        <p:spPr>
          <a:xfrm>
            <a:off x="609600" y="1447800"/>
            <a:ext cx="3326160" cy="4742506"/>
          </a:xfrm>
        </p:spPr>
        <p:txBody>
          <a:bodyPr>
            <a:normAutofit/>
          </a:bodyPr>
          <a:lstStyle/>
          <a:p>
            <a:pPr marL="342900" indent="-342900">
              <a:buFont typeface="Arial" panose="020B0604020202020204" pitchFamily="34" charset="0"/>
              <a:buChar char="•"/>
            </a:pPr>
            <a:r>
              <a:rPr lang="en-NZ" sz="2000" dirty="0"/>
              <a:t>DN1500 pipeline</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Built offline so bends required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Tower Crane Clash</a:t>
            </a:r>
          </a:p>
          <a:p>
            <a:pPr marL="342900" indent="-342900">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6D60F223-CD42-D471-6F06-B672098CB0AC}"/>
              </a:ext>
            </a:extLst>
          </p:cNvPr>
          <p:cNvPicPr>
            <a:picLocks noChangeAspect="1"/>
          </p:cNvPicPr>
          <p:nvPr/>
        </p:nvPicPr>
        <p:blipFill>
          <a:blip r:embed="rId3"/>
          <a:stretch>
            <a:fillRect/>
          </a:stretch>
        </p:blipFill>
        <p:spPr>
          <a:xfrm>
            <a:off x="4375756" y="2348880"/>
            <a:ext cx="7760971" cy="1793077"/>
          </a:xfrm>
          <a:prstGeom prst="rect">
            <a:avLst/>
          </a:prstGeom>
        </p:spPr>
      </p:pic>
    </p:spTree>
    <p:extLst>
      <p:ext uri="{BB962C8B-B14F-4D97-AF65-F5344CB8AC3E}">
        <p14:creationId xmlns:p14="http://schemas.microsoft.com/office/powerpoint/2010/main" val="311634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43FE-6E2F-4587-AEE7-7574FC3A95D2}"/>
              </a:ext>
            </a:extLst>
          </p:cNvPr>
          <p:cNvSpPr>
            <a:spLocks noGrp="1"/>
          </p:cNvSpPr>
          <p:nvPr>
            <p:ph type="title"/>
          </p:nvPr>
        </p:nvSpPr>
        <p:spPr/>
        <p:txBody>
          <a:bodyPr>
            <a:normAutofit fontScale="90000"/>
          </a:bodyPr>
          <a:lstStyle/>
          <a:p>
            <a:r>
              <a:rPr lang="en-US" dirty="0"/>
              <a:t>Water Pipeline Materials Selection</a:t>
            </a:r>
            <a:endParaRPr lang="en-NZ" dirty="0"/>
          </a:p>
        </p:txBody>
      </p:sp>
      <p:sp>
        <p:nvSpPr>
          <p:cNvPr id="3" name="Content Placeholder 2">
            <a:extLst>
              <a:ext uri="{FF2B5EF4-FFF2-40B4-BE49-F238E27FC236}">
                <a16:creationId xmlns:a16="http://schemas.microsoft.com/office/drawing/2014/main" id="{5A3B17B9-780F-4CBD-9575-1CE93AEB339C}"/>
              </a:ext>
            </a:extLst>
          </p:cNvPr>
          <p:cNvSpPr>
            <a:spLocks noGrp="1"/>
          </p:cNvSpPr>
          <p:nvPr>
            <p:ph sz="half" idx="1"/>
          </p:nvPr>
        </p:nvSpPr>
        <p:spPr>
          <a:xfrm>
            <a:off x="838200" y="1825625"/>
            <a:ext cx="5591175" cy="4351338"/>
          </a:xfrm>
        </p:spPr>
        <p:txBody>
          <a:bodyPr>
            <a:normAutofit/>
          </a:bodyPr>
          <a:lstStyle/>
          <a:p>
            <a:pPr marL="0" indent="0">
              <a:buNone/>
            </a:pPr>
            <a:r>
              <a:rPr lang="en-US" b="1" u="sng" dirty="0"/>
              <a:t>Material Selected:</a:t>
            </a:r>
          </a:p>
        </p:txBody>
      </p:sp>
      <p:sp>
        <p:nvSpPr>
          <p:cNvPr id="6" name="Content Placeholder 4">
            <a:extLst>
              <a:ext uri="{FF2B5EF4-FFF2-40B4-BE49-F238E27FC236}">
                <a16:creationId xmlns:a16="http://schemas.microsoft.com/office/drawing/2014/main" id="{5D4004B6-E7BC-4B76-B6BF-7F6CEE123548}"/>
              </a:ext>
            </a:extLst>
          </p:cNvPr>
          <p:cNvSpPr txBox="1">
            <a:spLocks/>
          </p:cNvSpPr>
          <p:nvPr/>
        </p:nvSpPr>
        <p:spPr>
          <a:xfrm>
            <a:off x="754132" y="2489200"/>
            <a:ext cx="5759311" cy="4003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SRDIP back-ground, was first invented in Japan 1974.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Survived many great earthquakes without joint leakage up to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9.0Mw.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Adopted by Japanese Water Works Association (JWWA) as the preferred DIP system.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726255A0-17DD-48AA-83A4-5288DD432BE1}"/>
              </a:ext>
            </a:extLst>
          </p:cNvPr>
          <p:cNvPicPr>
            <a:picLocks noChangeAspect="1"/>
          </p:cNvPicPr>
          <p:nvPr/>
        </p:nvPicPr>
        <p:blipFill rotWithShape="1">
          <a:blip r:embed="rId2"/>
          <a:srcRect l="7501" r="7501"/>
          <a:stretch/>
        </p:blipFill>
        <p:spPr>
          <a:xfrm>
            <a:off x="6513443" y="1520824"/>
            <a:ext cx="5354933" cy="5226845"/>
          </a:xfrm>
          <a:prstGeom prst="rect">
            <a:avLst/>
          </a:prstGeom>
        </p:spPr>
      </p:pic>
      <p:sp>
        <p:nvSpPr>
          <p:cNvPr id="8" name="TextBox 7">
            <a:extLst>
              <a:ext uri="{FF2B5EF4-FFF2-40B4-BE49-F238E27FC236}">
                <a16:creationId xmlns:a16="http://schemas.microsoft.com/office/drawing/2014/main" id="{9812E1BC-86B2-4813-92A6-3784277A7AE6}"/>
              </a:ext>
            </a:extLst>
          </p:cNvPr>
          <p:cNvSpPr txBox="1"/>
          <p:nvPr/>
        </p:nvSpPr>
        <p:spPr>
          <a:xfrm>
            <a:off x="6019800" y="6255446"/>
            <a:ext cx="6172200" cy="584775"/>
          </a:xfrm>
          <a:prstGeom prst="rect">
            <a:avLst/>
          </a:prstGeom>
          <a:noFill/>
        </p:spPr>
        <p:txBody>
          <a:bodyPr wrap="square" rtlCol="0">
            <a:spAutoFit/>
          </a:bodyPr>
          <a:lstStyle/>
          <a:p>
            <a:pPr algn="ctr"/>
            <a:r>
              <a:rPr lang="en-US" sz="1600" dirty="0"/>
              <a:t>9 </a:t>
            </a:r>
            <a:r>
              <a:rPr lang="en-US" sz="1200" dirty="0"/>
              <a:t>joined-pipes</a:t>
            </a:r>
            <a:r>
              <a:rPr lang="en-US" sz="1600" dirty="0"/>
              <a:t> DN600 (6.0m lengths) TYPE NS Mechanical SRDI Pipes lifted by crane showing radius of curvature. Source; JDPA</a:t>
            </a:r>
            <a:endParaRPr lang="en-NZ" sz="1600" dirty="0"/>
          </a:p>
        </p:txBody>
      </p:sp>
    </p:spTree>
    <p:extLst>
      <p:ext uri="{BB962C8B-B14F-4D97-AF65-F5344CB8AC3E}">
        <p14:creationId xmlns:p14="http://schemas.microsoft.com/office/powerpoint/2010/main" val="338149243"/>
      </p:ext>
    </p:extLst>
  </p:cSld>
  <p:clrMapOvr>
    <a:masterClrMapping/>
  </p:clrMapOvr>
</p:sld>
</file>

<file path=ppt/theme/theme1.xml><?xml version="1.0" encoding="utf-8"?>
<a:theme xmlns:a="http://schemas.openxmlformats.org/drawingml/2006/main" name="Office Theme">
  <a:themeElements>
    <a:clrScheme name="Custom 10">
      <a:dk1>
        <a:srgbClr val="222222"/>
      </a:dk1>
      <a:lt1>
        <a:srgbClr val="FFFFFF"/>
      </a:lt1>
      <a:dk2>
        <a:srgbClr val="ED7000"/>
      </a:dk2>
      <a:lt2>
        <a:srgbClr val="A4A09F"/>
      </a:lt2>
      <a:accent1>
        <a:srgbClr val="413E3D"/>
      </a:accent1>
      <a:accent2>
        <a:srgbClr val="FFFFFF"/>
      </a:accent2>
      <a:accent3>
        <a:srgbClr val="D8D8D8"/>
      </a:accent3>
      <a:accent4>
        <a:srgbClr val="A4A09F"/>
      </a:accent4>
      <a:accent5>
        <a:srgbClr val="7F7F7F"/>
      </a:accent5>
      <a:accent6>
        <a:srgbClr val="A4A09F"/>
      </a:accent6>
      <a:hlink>
        <a:srgbClr val="0000FF"/>
      </a:hlink>
      <a:folHlink>
        <a:srgbClr val="0000FF"/>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fresh Presentation_16-9_ENGLISH_180116" id="{5AB5E7F8-07F2-4583-B3C2-E57F37993AB0}" vid="{C680788E-C82F-4A6A-905C-D2A62DC097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E00DA4A10CBB4494B3BBFDD51BB8CC" ma:contentTypeVersion="10" ma:contentTypeDescription="Create a new document." ma:contentTypeScope="" ma:versionID="50090f6b1fb909a09ba33b3ef3db8a47">
  <xsd:schema xmlns:xsd="http://www.w3.org/2001/XMLSchema" xmlns:xs="http://www.w3.org/2001/XMLSchema" xmlns:p="http://schemas.microsoft.com/office/2006/metadata/properties" xmlns:ns3="69527bcf-f062-4aa2-9ba4-1ce3d7fd96c5" targetNamespace="http://schemas.microsoft.com/office/2006/metadata/properties" ma:root="true" ma:fieldsID="dec7f28589404f98fca5f483456bdf80" ns3:_="">
    <xsd:import namespace="69527bcf-f062-4aa2-9ba4-1ce3d7fd96c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27bcf-f062-4aa2-9ba4-1ce3d7fd9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CAA071-B686-4192-9808-B0C4134FCECB}">
  <ds:schemaRefs>
    <ds:schemaRef ds:uri="http://purl.org/dc/elements/1.1/"/>
    <ds:schemaRef ds:uri="http://schemas.microsoft.com/office/2006/metadata/properties"/>
    <ds:schemaRef ds:uri="http://purl.org/dc/terms/"/>
    <ds:schemaRef ds:uri="http://schemas.openxmlformats.org/package/2006/metadata/core-properties"/>
    <ds:schemaRef ds:uri="69527bcf-f062-4aa2-9ba4-1ce3d7fd96c5"/>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6EF3A00-8994-452C-BC13-2A247CEA03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527bcf-f062-4aa2-9ba4-1ce3d7fd96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EC7501-FD8F-4D5D-91A4-9ADE48DD5A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Stantec Powerpoint Presentation Widescreen</Template>
  <TotalTime>1403</TotalTime>
  <Words>4467</Words>
  <Application>Microsoft Office PowerPoint</Application>
  <PresentationFormat>Widescreen</PresentationFormat>
  <Paragraphs>393</Paragraphs>
  <Slides>21</Slides>
  <Notes>20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Unicode MS</vt:lpstr>
      <vt:lpstr>Calibri</vt:lpstr>
      <vt:lpstr>Century Gothic</vt:lpstr>
      <vt:lpstr>Palatino Linotype</vt:lpstr>
      <vt:lpstr>Wingdings</vt:lpstr>
      <vt:lpstr>Office Theme</vt:lpstr>
      <vt:lpstr>PowerPoint Presentation</vt:lpstr>
      <vt:lpstr>Wellington Region Bulk Network</vt:lpstr>
      <vt:lpstr>Intake System</vt:lpstr>
      <vt:lpstr>Intake System</vt:lpstr>
      <vt:lpstr>Existing Structure</vt:lpstr>
      <vt:lpstr>Existing Structure</vt:lpstr>
      <vt:lpstr>Seismic Design Requirements</vt:lpstr>
      <vt:lpstr>New Alignment</vt:lpstr>
      <vt:lpstr>Water Pipeline Materials Selection</vt:lpstr>
      <vt:lpstr>Water Pipeline Materials Selection</vt:lpstr>
      <vt:lpstr>PowerPoint Presentation</vt:lpstr>
      <vt:lpstr>SRDIP Joint Chain Link Structure</vt:lpstr>
      <vt:lpstr>PowerPoint Presentation</vt:lpstr>
      <vt:lpstr>Material Selection</vt:lpstr>
      <vt:lpstr>Material Selection</vt:lpstr>
      <vt:lpstr>Thrust Restraint</vt:lpstr>
      <vt:lpstr>Seismic Pipe Movement</vt:lpstr>
      <vt:lpstr>Seismic Pipe Movement</vt:lpstr>
      <vt:lpstr>Seismic Pipe Movement</vt:lpstr>
      <vt:lpstr>Construction</vt:lpstr>
      <vt:lpstr>PowerPoint Presentation</vt:lpstr>
    </vt:vector>
  </TitlesOfParts>
  <Company>Stantec Consulting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Rochelle</dc:creator>
  <cp:lastModifiedBy>Multi</cp:lastModifiedBy>
  <cp:revision>33</cp:revision>
  <dcterms:created xsi:type="dcterms:W3CDTF">2019-08-29T05:52:45Z</dcterms:created>
  <dcterms:modified xsi:type="dcterms:W3CDTF">2022-10-18T00:18:07Z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0x010100BDE00DA4A10CBB4494B3BBFDD51BB8CC</vt:lpwstr>
  </property>
</Properties>
</file>