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6" r:id="rId6"/>
  </p:sldMasterIdLst>
  <p:notesMasterIdLst>
    <p:notesMasterId r:id="rId30"/>
  </p:notesMasterIdLst>
  <p:sldIdLst>
    <p:sldId id="276" r:id="rId7"/>
    <p:sldId id="5908" r:id="rId8"/>
    <p:sldId id="6138" r:id="rId9"/>
    <p:sldId id="291" r:id="rId10"/>
    <p:sldId id="289" r:id="rId11"/>
    <p:sldId id="6332" r:id="rId12"/>
    <p:sldId id="6333" r:id="rId13"/>
    <p:sldId id="6334" r:id="rId14"/>
    <p:sldId id="6335" r:id="rId15"/>
    <p:sldId id="293" r:id="rId16"/>
    <p:sldId id="6325" r:id="rId17"/>
    <p:sldId id="6326" r:id="rId18"/>
    <p:sldId id="6321" r:id="rId19"/>
    <p:sldId id="6328" r:id="rId20"/>
    <p:sldId id="6329" r:id="rId21"/>
    <p:sldId id="6331" r:id="rId22"/>
    <p:sldId id="6327" r:id="rId23"/>
    <p:sldId id="6330" r:id="rId24"/>
    <p:sldId id="6316" r:id="rId25"/>
    <p:sldId id="6315" r:id="rId26"/>
    <p:sldId id="6322" r:id="rId27"/>
    <p:sldId id="6317" r:id="rId28"/>
    <p:sldId id="304"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F9AF58-E48D-89C6-7D47-A6519FAD24BC}" name="Leanna Bruce" initials="LB" userId="S::leanna.bruce@taumataarowai.govt.nz::756170ed-c8f0-41bc-81cd-ed65af0d83bb" providerId="AD"/>
  <p188:author id="{C1E67B70-835A-B122-8E6D-2F22FB95E27B}" name="Isobel Oldfield" initials="IO" userId="S::isobel.oldfield@taumataarowai.govt.nz::ab88bd1c-3396-47e5-bd77-51cc471bf375" providerId="AD"/>
  <p188:author id="{62B5B7A4-A5DE-9212-8F7A-37A698B1D427}" name="Michael Howden" initials="MH" userId="S::michael.howden@taumataarowai.govt.nz::7c36e12f-5f06-4f55-b90a-cad93d3c92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1"/>
    <a:srgbClr val="58C5C7"/>
    <a:srgbClr val="00ABC5"/>
    <a:srgbClr val="00B1E3"/>
    <a:srgbClr val="000000"/>
    <a:srgbClr val="CCEAEC"/>
    <a:srgbClr val="E7F5F5"/>
    <a:srgbClr val="F15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F2CB9-E057-4A6F-91BD-0CE61875F7F8}" v="3" dt="2022-10-17T17:43:51.2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772" autoAdjust="0"/>
  </p:normalViewPr>
  <p:slideViewPr>
    <p:cSldViewPr snapToGrid="0">
      <p:cViewPr varScale="1">
        <p:scale>
          <a:sx n="35" d="100"/>
          <a:sy n="35" d="100"/>
        </p:scale>
        <p:origin x="1288" y="40"/>
      </p:cViewPr>
      <p:guideLst>
        <p:guide orient="horz" pos="2880"/>
        <p:guide pos="216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owden" userId="7c36e12f-5f06-4f55-b90a-cad93d3c92a7" providerId="ADAL" clId="{C75F2CB9-E057-4A6F-91BD-0CE61875F7F8}"/>
    <pc:docChg chg="modSld">
      <pc:chgData name="Michael Howden" userId="7c36e12f-5f06-4f55-b90a-cad93d3c92a7" providerId="ADAL" clId="{C75F2CB9-E057-4A6F-91BD-0CE61875F7F8}" dt="2022-10-17T17:43:02.506" v="0"/>
      <pc:docMkLst>
        <pc:docMk/>
      </pc:docMkLst>
      <pc:sldChg chg="modAnim">
        <pc:chgData name="Michael Howden" userId="7c36e12f-5f06-4f55-b90a-cad93d3c92a7" providerId="ADAL" clId="{C75F2CB9-E057-4A6F-91BD-0CE61875F7F8}" dt="2022-10-17T17:43:02.506" v="0"/>
        <pc:sldMkLst>
          <pc:docMk/>
          <pc:sldMk cId="2373902713"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22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69920" cy="482283"/>
          </a:xfrm>
          <a:prstGeom prst="rect">
            <a:avLst/>
          </a:prstGeom>
        </p:spPr>
        <p:txBody>
          <a:bodyPr vert="horz" lIns="91440" tIns="45720" rIns="91440" bIns="45720" rtlCol="0"/>
          <a:lstStyle>
            <a:lvl1pPr algn="r">
              <a:defRPr sz="1200"/>
            </a:lvl1pPr>
          </a:lstStyle>
          <a:p>
            <a:fld id="{D88E7FEA-D29B-754F-BEA8-BF391B13FEA8}" type="datetimeFigureOut">
              <a:rPr lang="en-US" smtClean="0"/>
              <a:t>10/13/2022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118919"/>
            <a:ext cx="3169920" cy="48228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18919"/>
            <a:ext cx="3169920" cy="482282"/>
          </a:xfrm>
          <a:prstGeom prst="rect">
            <a:avLst/>
          </a:prstGeom>
        </p:spPr>
        <p:txBody>
          <a:bodyPr vert="horz" lIns="91440" tIns="45720" rIns="91440" bIns="45720" rtlCol="0" anchor="b"/>
          <a:lstStyle>
            <a:lvl1pPr algn="r">
              <a:defRPr sz="1200"/>
            </a:lvl1pPr>
          </a:lstStyle>
          <a:p>
            <a:fld id="{8C18E7B5-397D-E340-A3B7-DFDFBFBFBC6D}" type="slidenum">
              <a:rPr lang="en-US" smtClean="0"/>
              <a:t>‹#›</a:t>
            </a:fld>
            <a:endParaRPr lang="en-US"/>
          </a:p>
        </p:txBody>
      </p:sp>
    </p:spTree>
    <p:extLst>
      <p:ext uri="{BB962C8B-B14F-4D97-AF65-F5344CB8AC3E}">
        <p14:creationId xmlns:p14="http://schemas.microsoft.com/office/powerpoint/2010/main" val="143688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400" b="1" dirty="0"/>
              <a:t>Katy</a:t>
            </a:r>
          </a:p>
          <a:p>
            <a:endParaRPr lang="en-NZ" sz="1400" b="0" dirty="0"/>
          </a:p>
          <a:p>
            <a:pPr marL="0" marR="0">
              <a:spcBef>
                <a:spcPts val="0"/>
              </a:spcBef>
              <a:spcAft>
                <a:spcPts val="0"/>
              </a:spcAft>
            </a:pPr>
            <a:r>
              <a:rPr lang="en-NZ" sz="1400" dirty="0" err="1">
                <a:effectLst/>
                <a:latin typeface="Calibri" panose="020F0502020204030204" pitchFamily="34" charset="0"/>
              </a:rPr>
              <a:t>Tēnā</a:t>
            </a:r>
            <a:r>
              <a:rPr lang="en-NZ" sz="1400" dirty="0">
                <a:effectLst/>
                <a:latin typeface="Calibri" panose="020F0502020204030204" pitchFamily="34" charset="0"/>
              </a:rPr>
              <a:t> koutou </a:t>
            </a:r>
            <a:r>
              <a:rPr lang="en-NZ" sz="1400" dirty="0" err="1">
                <a:effectLst/>
                <a:latin typeface="Calibri" panose="020F0502020204030204" pitchFamily="34" charset="0"/>
              </a:rPr>
              <a:t>katoa</a:t>
            </a:r>
            <a:endParaRPr lang="en-NZ" sz="1400" dirty="0">
              <a:effectLst/>
              <a:latin typeface="Calibri" panose="020F0502020204030204" pitchFamily="34" charset="0"/>
            </a:endParaRPr>
          </a:p>
          <a:p>
            <a:pPr marL="0" marR="0">
              <a:spcBef>
                <a:spcPts val="0"/>
              </a:spcBef>
              <a:spcAft>
                <a:spcPts val="0"/>
              </a:spcAft>
            </a:pPr>
            <a:r>
              <a:rPr lang="en-NZ" sz="1400" dirty="0">
                <a:effectLst/>
                <a:latin typeface="Calibri" panose="020F0502020204030204" pitchFamily="34" charset="0"/>
              </a:rPr>
              <a:t>Ko </a:t>
            </a:r>
            <a:r>
              <a:rPr lang="en-NZ" sz="1400" dirty="0" err="1">
                <a:effectLst/>
                <a:latin typeface="Calibri" panose="020F0502020204030204" pitchFamily="34" charset="0"/>
              </a:rPr>
              <a:t>Maugawhau</a:t>
            </a:r>
            <a:r>
              <a:rPr lang="en-NZ" sz="1400" dirty="0">
                <a:effectLst/>
                <a:latin typeface="Calibri" panose="020F0502020204030204" pitchFamily="34" charset="0"/>
              </a:rPr>
              <a:t> </a:t>
            </a:r>
            <a:r>
              <a:rPr lang="en-NZ" sz="1400" dirty="0" err="1">
                <a:effectLst/>
                <a:latin typeface="Calibri" panose="020F0502020204030204" pitchFamily="34" charset="0"/>
              </a:rPr>
              <a:t>te</a:t>
            </a:r>
            <a:r>
              <a:rPr lang="en-NZ" sz="1400" dirty="0">
                <a:effectLst/>
                <a:latin typeface="Calibri" panose="020F0502020204030204" pitchFamily="34" charset="0"/>
              </a:rPr>
              <a:t> </a:t>
            </a:r>
            <a:r>
              <a:rPr lang="en-NZ" sz="1400" dirty="0" err="1">
                <a:effectLst/>
                <a:latin typeface="Calibri" panose="020F0502020204030204" pitchFamily="34" charset="0"/>
              </a:rPr>
              <a:t>maugna</a:t>
            </a:r>
            <a:r>
              <a:rPr lang="en-NZ" sz="1400" dirty="0">
                <a:effectLst/>
                <a:latin typeface="Calibri" panose="020F0502020204030204" pitchFamily="34" charset="0"/>
              </a:rPr>
              <a:t> </a:t>
            </a:r>
          </a:p>
          <a:p>
            <a:pPr marL="0" marR="0">
              <a:spcBef>
                <a:spcPts val="0"/>
              </a:spcBef>
              <a:spcAft>
                <a:spcPts val="0"/>
              </a:spcAft>
            </a:pPr>
            <a:r>
              <a:rPr lang="en-NZ" sz="1400" dirty="0">
                <a:effectLst/>
                <a:latin typeface="Calibri" panose="020F0502020204030204" pitchFamily="34" charset="0"/>
              </a:rPr>
              <a:t>Ko </a:t>
            </a:r>
            <a:r>
              <a:rPr lang="en-NZ" sz="1400" dirty="0" err="1">
                <a:effectLst/>
                <a:latin typeface="Calibri" panose="020F0502020204030204" pitchFamily="34" charset="0"/>
              </a:rPr>
              <a:t>Anawhata</a:t>
            </a:r>
            <a:r>
              <a:rPr lang="en-NZ" sz="1400" dirty="0">
                <a:effectLst/>
                <a:latin typeface="Calibri" panose="020F0502020204030204" pitchFamily="34" charset="0"/>
              </a:rPr>
              <a:t> </a:t>
            </a:r>
            <a:r>
              <a:rPr lang="en-NZ" sz="1400" dirty="0" err="1">
                <a:effectLst/>
                <a:latin typeface="Calibri" panose="020F0502020204030204" pitchFamily="34" charset="0"/>
              </a:rPr>
              <a:t>te</a:t>
            </a:r>
            <a:r>
              <a:rPr lang="en-NZ" sz="1400" dirty="0">
                <a:effectLst/>
                <a:latin typeface="Calibri" panose="020F0502020204030204" pitchFamily="34" charset="0"/>
              </a:rPr>
              <a:t> awa</a:t>
            </a:r>
          </a:p>
          <a:p>
            <a:pPr marL="0" marR="0">
              <a:spcBef>
                <a:spcPts val="0"/>
              </a:spcBef>
              <a:spcAft>
                <a:spcPts val="0"/>
              </a:spcAft>
            </a:pPr>
            <a:r>
              <a:rPr lang="en-NZ" sz="1400" dirty="0">
                <a:effectLst/>
                <a:latin typeface="Calibri" panose="020F0502020204030204" pitchFamily="34" charset="0"/>
              </a:rPr>
              <a:t>Nō Tamaki Makaurau ahau</a:t>
            </a:r>
          </a:p>
          <a:p>
            <a:pPr marL="0" marR="0">
              <a:spcBef>
                <a:spcPts val="0"/>
              </a:spcBef>
              <a:spcAft>
                <a:spcPts val="0"/>
              </a:spcAft>
            </a:pPr>
            <a:r>
              <a:rPr lang="en-NZ" sz="1400" dirty="0">
                <a:effectLst/>
                <a:latin typeface="Calibri" panose="020F0502020204030204" pitchFamily="34" charset="0"/>
              </a:rPr>
              <a:t>Ko Te Whanganui-a-Tara </a:t>
            </a:r>
            <a:r>
              <a:rPr lang="en-NZ" sz="1400" dirty="0" err="1">
                <a:effectLst/>
                <a:latin typeface="Calibri" panose="020F0502020204030204" pitchFamily="34" charset="0"/>
              </a:rPr>
              <a:t>taku</a:t>
            </a:r>
            <a:r>
              <a:rPr lang="en-NZ" sz="1400" dirty="0">
                <a:effectLst/>
                <a:latin typeface="Calibri" panose="020F0502020204030204" pitchFamily="34" charset="0"/>
              </a:rPr>
              <a:t> </a:t>
            </a:r>
            <a:r>
              <a:rPr lang="en-NZ" sz="1400" dirty="0" err="1">
                <a:effectLst/>
                <a:latin typeface="Calibri" panose="020F0502020204030204" pitchFamily="34" charset="0"/>
              </a:rPr>
              <a:t>kāinga</a:t>
            </a:r>
            <a:endParaRPr lang="en-NZ" sz="1400" dirty="0">
              <a:effectLst/>
              <a:latin typeface="Calibri" panose="020F0502020204030204" pitchFamily="34" charset="0"/>
            </a:endParaRPr>
          </a:p>
          <a:p>
            <a:pPr marL="0" marR="0">
              <a:spcBef>
                <a:spcPts val="0"/>
              </a:spcBef>
              <a:spcAft>
                <a:spcPts val="0"/>
              </a:spcAft>
            </a:pPr>
            <a:r>
              <a:rPr lang="en-NZ" sz="1400" dirty="0">
                <a:effectLst/>
                <a:latin typeface="Calibri" panose="020F0502020204030204" pitchFamily="34" charset="0"/>
              </a:rPr>
              <a:t>Ko tepa o mahi </a:t>
            </a:r>
            <a:r>
              <a:rPr lang="en-NZ" sz="1400" dirty="0" err="1">
                <a:effectLst/>
                <a:latin typeface="Calibri" panose="020F0502020204030204" pitchFamily="34" charset="0"/>
              </a:rPr>
              <a:t>ia</a:t>
            </a:r>
            <a:r>
              <a:rPr lang="en-NZ" sz="1400" dirty="0">
                <a:effectLst/>
                <a:latin typeface="Calibri" panose="020F0502020204030204" pitchFamily="34" charset="0"/>
              </a:rPr>
              <a:t> Taumata Arowai</a:t>
            </a:r>
          </a:p>
          <a:p>
            <a:pPr marL="0" marR="0">
              <a:spcBef>
                <a:spcPts val="0"/>
              </a:spcBef>
              <a:spcAft>
                <a:spcPts val="0"/>
              </a:spcAft>
            </a:pPr>
            <a:r>
              <a:rPr lang="en-NZ" sz="1400" dirty="0">
                <a:effectLst/>
                <a:latin typeface="Calibri" panose="020F0502020204030204" pitchFamily="34" charset="0"/>
              </a:rPr>
              <a:t>Ko Michael Howden </a:t>
            </a:r>
            <a:r>
              <a:rPr lang="en-NZ" sz="1400" dirty="0" err="1">
                <a:effectLst/>
                <a:latin typeface="Calibri" panose="020F0502020204030204" pitchFamily="34" charset="0"/>
              </a:rPr>
              <a:t>taku</a:t>
            </a:r>
            <a:r>
              <a:rPr lang="en-NZ" sz="1400" dirty="0">
                <a:effectLst/>
                <a:latin typeface="Calibri" panose="020F0502020204030204" pitchFamily="34" charset="0"/>
              </a:rPr>
              <a:t> </a:t>
            </a:r>
            <a:r>
              <a:rPr lang="en-NZ" sz="1400" dirty="0" err="1">
                <a:effectLst/>
                <a:latin typeface="Calibri" panose="020F0502020204030204" pitchFamily="34" charset="0"/>
              </a:rPr>
              <a:t>ingoa</a:t>
            </a:r>
            <a:r>
              <a:rPr lang="en-NZ" sz="1400" dirty="0">
                <a:effectLst/>
                <a:latin typeface="Calibri" panose="020F0502020204030204" pitchFamily="34" charset="0"/>
              </a:rPr>
              <a:t> </a:t>
            </a:r>
          </a:p>
          <a:p>
            <a:endParaRPr lang="en-NZ" sz="1400" b="0" dirty="0"/>
          </a:p>
        </p:txBody>
      </p:sp>
      <p:sp>
        <p:nvSpPr>
          <p:cNvPr id="4" name="Slide Number Placeholder 3"/>
          <p:cNvSpPr>
            <a:spLocks noGrp="1"/>
          </p:cNvSpPr>
          <p:nvPr>
            <p:ph type="sldNum" sz="quarter" idx="5"/>
          </p:nvPr>
        </p:nvSpPr>
        <p:spPr/>
        <p:txBody>
          <a:bodyPr/>
          <a:lstStyle/>
          <a:p>
            <a:fld id="{8C18E7B5-397D-E340-A3B7-DFDFBFBFBC6D}" type="slidenum">
              <a:rPr lang="en-US" smtClean="0"/>
              <a:t>1</a:t>
            </a:fld>
            <a:endParaRPr lang="en-US"/>
          </a:p>
        </p:txBody>
      </p:sp>
    </p:spTree>
    <p:extLst>
      <p:ext uri="{BB962C8B-B14F-4D97-AF65-F5344CB8AC3E}">
        <p14:creationId xmlns:p14="http://schemas.microsoft.com/office/powerpoint/2010/main" val="308390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Ka </a:t>
            </a:r>
            <a:r>
              <a:rPr lang="en-NZ" sz="1400" dirty="0" err="1">
                <a:effectLst/>
                <a:latin typeface="Calibri" panose="020F0502020204030204" pitchFamily="34" charset="0"/>
                <a:ea typeface="Calibri" panose="020F0502020204030204" pitchFamily="34" charset="0"/>
              </a:rPr>
              <a:t>hoki</a:t>
            </a:r>
            <a:r>
              <a:rPr lang="en-NZ" sz="1400" dirty="0">
                <a:effectLst/>
                <a:latin typeface="Calibri" panose="020F0502020204030204" pitchFamily="34" charset="0"/>
                <a:ea typeface="Calibri" panose="020F0502020204030204" pitchFamily="34" charset="0"/>
              </a:rPr>
              <a:t> </a:t>
            </a:r>
            <a:r>
              <a:rPr lang="en-NZ" sz="1400" dirty="0" err="1">
                <a:effectLst/>
                <a:latin typeface="Calibri" panose="020F0502020204030204" pitchFamily="34" charset="0"/>
                <a:ea typeface="Calibri" panose="020F0502020204030204" pitchFamily="34" charset="0"/>
              </a:rPr>
              <a:t>kōmuri</a:t>
            </a:r>
            <a:r>
              <a:rPr lang="en-NZ" sz="1400" dirty="0">
                <a:effectLst/>
                <a:latin typeface="Calibri" panose="020F0502020204030204" pitchFamily="34" charset="0"/>
                <a:ea typeface="Calibri" panose="020F0502020204030204" pitchFamily="34" charset="0"/>
              </a:rPr>
              <a:t> </a:t>
            </a:r>
            <a:r>
              <a:rPr lang="en-NZ" sz="1400" dirty="0" err="1">
                <a:effectLst/>
                <a:latin typeface="Calibri" panose="020F0502020204030204" pitchFamily="34" charset="0"/>
                <a:ea typeface="Calibri" panose="020F0502020204030204" pitchFamily="34" charset="0"/>
              </a:rPr>
              <a:t>ngā</a:t>
            </a:r>
            <a:r>
              <a:rPr lang="en-NZ" sz="1400" dirty="0">
                <a:effectLst/>
                <a:latin typeface="Calibri" panose="020F0502020204030204" pitchFamily="34" charset="0"/>
                <a:ea typeface="Calibri" panose="020F0502020204030204" pitchFamily="34" charset="0"/>
              </a:rPr>
              <a:t> whakairo kia </a:t>
            </a:r>
            <a:r>
              <a:rPr lang="en-NZ" sz="1400" dirty="0" err="1">
                <a:effectLst/>
                <a:latin typeface="Calibri" panose="020F0502020204030204" pitchFamily="34" charset="0"/>
                <a:ea typeface="Calibri" panose="020F0502020204030204" pitchFamily="34" charset="0"/>
              </a:rPr>
              <a:t>anga</a:t>
            </a:r>
            <a:r>
              <a:rPr lang="en-NZ" sz="1400" dirty="0">
                <a:effectLst/>
                <a:latin typeface="Calibri" panose="020F0502020204030204" pitchFamily="34" charset="0"/>
                <a:ea typeface="Calibri" panose="020F0502020204030204" pitchFamily="34" charset="0"/>
              </a:rPr>
              <a:t> </a:t>
            </a:r>
            <a:r>
              <a:rPr lang="en-NZ" sz="1400" dirty="0" err="1">
                <a:effectLst/>
                <a:latin typeface="Calibri" panose="020F0502020204030204" pitchFamily="34" charset="0"/>
                <a:ea typeface="Calibri" panose="020F0502020204030204" pitchFamily="34" charset="0"/>
              </a:rPr>
              <a:t>whakamua</a:t>
            </a:r>
            <a:r>
              <a:rPr lang="en-NZ" sz="1400" dirty="0">
                <a:effectLst/>
                <a:latin typeface="Calibri" panose="020F0502020204030204" pitchFamily="34" charset="0"/>
                <a:ea typeface="Calibri" panose="020F0502020204030204" pitchFamily="34" charset="0"/>
              </a:rPr>
              <a:t> </a:t>
            </a:r>
            <a:r>
              <a:rPr lang="en-NZ" sz="1400" dirty="0" err="1">
                <a:effectLst/>
                <a:latin typeface="Calibri" panose="020F0502020204030204" pitchFamily="34" charset="0"/>
                <a:ea typeface="Calibri" panose="020F0502020204030204" pitchFamily="34" charset="0"/>
              </a:rPr>
              <a:t>te</a:t>
            </a:r>
            <a:r>
              <a:rPr lang="en-NZ" sz="1400" dirty="0">
                <a:effectLst/>
                <a:latin typeface="Calibri" panose="020F0502020204030204" pitchFamily="34" charset="0"/>
                <a:ea typeface="Calibri" panose="020F0502020204030204" pitchFamily="34" charset="0"/>
              </a:rPr>
              <a:t> </a:t>
            </a:r>
            <a:r>
              <a:rPr lang="en-NZ" sz="1400" dirty="0" err="1">
                <a:effectLst/>
                <a:latin typeface="Calibri" panose="020F0502020204030204" pitchFamily="34" charset="0"/>
                <a:ea typeface="Calibri" panose="020F0502020204030204" pitchFamily="34" charset="0"/>
              </a:rPr>
              <a:t>titiro</a:t>
            </a:r>
            <a:endParaRPr lang="en-NZ" sz="14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Turn our minds to the past to determine our way forward</a:t>
            </a:r>
          </a:p>
          <a:p>
            <a:pPr marL="171450" indent="-171450">
              <a:buFont typeface="Arial" panose="020B0604020202020204" pitchFamily="34" charset="0"/>
              <a:buChar char="•"/>
            </a:pPr>
            <a:r>
              <a:rPr lang="en-NZ" sz="1400" dirty="0"/>
              <a:t>Before working at Taumata Arowai, I had the benefit of supporting MoH with Drinking Water Online. But this was by no means prefect, but it gives me an appreciation of where we have come from – which might help to determine our way forward.</a:t>
            </a:r>
          </a:p>
          <a:p>
            <a:pPr marL="171450" indent="-171450">
              <a:buFont typeface="Arial" panose="020B0604020202020204" pitchFamily="34" charset="0"/>
              <a:buChar char="•"/>
            </a:pPr>
            <a:r>
              <a:rPr lang="en-NZ" sz="1400" dirty="0"/>
              <a:t>Taumata Arowai </a:t>
            </a:r>
            <a:r>
              <a:rPr lang="en-NZ" sz="1400" dirty="0" err="1"/>
              <a:t>inheritied</a:t>
            </a:r>
            <a:r>
              <a:rPr lang="en-NZ" sz="1400" dirty="0"/>
              <a:t> a total of 1,969 supplies which were compiled from various registered.</a:t>
            </a:r>
          </a:p>
          <a:p>
            <a:pPr marL="628650" lvl="1" indent="-171450">
              <a:buFont typeface="Arial" panose="020B0604020202020204" pitchFamily="34" charset="0"/>
              <a:buChar char="•"/>
            </a:pPr>
            <a:r>
              <a:rPr lang="en-NZ" sz="1400" dirty="0"/>
              <a:t>HOWEVER: over half of these registered supplies didn’t have up to date contact details and we still haven’t been able to verify them</a:t>
            </a:r>
          </a:p>
          <a:p>
            <a:pPr marL="171450" indent="-171450">
              <a:buFont typeface="Arial" panose="020B0604020202020204" pitchFamily="34" charset="0"/>
              <a:buChar char="•"/>
            </a:pPr>
            <a:r>
              <a:rPr lang="en-NZ" sz="1400" dirty="0"/>
              <a:t>Before Taumata Arowai, there were 12 years of annual reports, reporting on the compliance of water supplies serving over 100 people </a:t>
            </a:r>
          </a:p>
          <a:p>
            <a:pPr marL="628650" lvl="1" indent="-171450">
              <a:buFont typeface="Arial" panose="020B0604020202020204" pitchFamily="34" charset="0"/>
              <a:buChar char="•"/>
            </a:pPr>
            <a:r>
              <a:rPr lang="en-NZ" sz="1400" dirty="0"/>
              <a:t>BUT despite that, there was no marked improvement, and when you look across the total population of NZ, less than 2/3 drink water from compliant supplies.</a:t>
            </a:r>
          </a:p>
          <a:p>
            <a:pPr marL="171450" indent="-171450">
              <a:buFont typeface="Arial" panose="020B0604020202020204" pitchFamily="34" charset="0"/>
              <a:buChar char="•"/>
            </a:pPr>
            <a:r>
              <a:rPr lang="en-NZ" sz="1400" dirty="0"/>
              <a:t>This annual report what based on an Annual Survey, which required every supply to answer up to 225 questions – and in some cases more.</a:t>
            </a:r>
          </a:p>
          <a:p>
            <a:pPr marL="628650" lvl="1" indent="-171450">
              <a:buFont typeface="Arial" panose="020B0604020202020204" pitchFamily="34" charset="0"/>
              <a:buChar char="•"/>
            </a:pPr>
            <a:r>
              <a:rPr lang="en-NZ" sz="1400" dirty="0"/>
              <a:t>This ended up taking 8 weeks to complete (8 weeks of hell), and it was often close to a year before the report was released.</a:t>
            </a:r>
          </a:p>
          <a:p>
            <a:pPr marL="171450" indent="-171450">
              <a:buFont typeface="Arial" panose="020B0604020202020204" pitchFamily="34" charset="0"/>
              <a:buChar char="•"/>
            </a:pPr>
            <a:r>
              <a:rPr lang="en-NZ" sz="1400" dirty="0"/>
              <a:t>Through this process there were 1.6 million test samples recorded for the last 3 years alone</a:t>
            </a:r>
          </a:p>
          <a:p>
            <a:pPr marL="628650" lvl="1" indent="-171450">
              <a:buFont typeface="Arial" panose="020B0604020202020204" pitchFamily="34" charset="0"/>
              <a:buChar char="•"/>
            </a:pPr>
            <a:r>
              <a:rPr lang="en-NZ" sz="1400" dirty="0"/>
              <a:t>However, these records were not compulsory, 19% of councils didn’t share any, and there isn’t enough data to support meaning research around emerging issues.</a:t>
            </a:r>
          </a:p>
          <a:p>
            <a:pPr marL="171450" indent="-171450">
              <a:buFont typeface="Arial" panose="020B0604020202020204" pitchFamily="34" charset="0"/>
              <a:buChar char="•"/>
            </a:pPr>
            <a:r>
              <a:rPr lang="en-NZ" sz="1400" dirty="0"/>
              <a:t>So what does this tell us:</a:t>
            </a:r>
          </a:p>
          <a:p>
            <a:pPr marL="628650" lvl="1" indent="-171450">
              <a:buFont typeface="Arial" panose="020B0604020202020204" pitchFamily="34" charset="0"/>
              <a:buChar char="•"/>
            </a:pPr>
            <a:r>
              <a:rPr lang="en-NZ" sz="1400" dirty="0"/>
              <a:t>We need to keep our data current – this is not going to be a set and forget regime.</a:t>
            </a:r>
          </a:p>
          <a:p>
            <a:pPr marL="628650" lvl="1" indent="-171450">
              <a:buFont typeface="Arial" panose="020B0604020202020204" pitchFamily="34" charset="0"/>
              <a:buChar char="•"/>
            </a:pPr>
            <a:r>
              <a:rPr lang="en-NZ" sz="1400" dirty="0"/>
              <a:t>We need to make our data meaningful to engage people and drive change</a:t>
            </a:r>
          </a:p>
          <a:p>
            <a:pPr marL="628650" lvl="1" indent="-171450">
              <a:buFont typeface="Arial" panose="020B0604020202020204" pitchFamily="34" charset="0"/>
              <a:buChar char="•"/>
            </a:pPr>
            <a:r>
              <a:rPr lang="en-NZ" sz="1400" dirty="0"/>
              <a:t>We need to consider the effort it will take to report data </a:t>
            </a:r>
          </a:p>
          <a:p>
            <a:pPr marL="628650" lvl="1" indent="-171450">
              <a:buFont typeface="Arial" panose="020B0604020202020204" pitchFamily="34" charset="0"/>
              <a:buChar char="•"/>
            </a:pPr>
            <a:r>
              <a:rPr lang="en-NZ" sz="1400" dirty="0"/>
              <a:t>And finally more data doesn’t always mean useful data.</a:t>
            </a:r>
          </a:p>
          <a:p>
            <a:pPr marL="171450" lvl="0" indent="-171450">
              <a:buFont typeface="Arial" panose="020B0604020202020204" pitchFamily="34" charset="0"/>
              <a:buChar char="•"/>
            </a:pPr>
            <a:r>
              <a:rPr lang="en-NZ" sz="1400" dirty="0"/>
              <a:t>Most importantly we will be shifting our focus beyond compliance to look at if suppliers are taking responsibility for their duty of care.</a:t>
            </a:r>
          </a:p>
          <a:p>
            <a:pPr marL="171450" lvl="0" indent="-171450">
              <a:buFont typeface="Arial" panose="020B0604020202020204" pitchFamily="34" charset="0"/>
              <a:buChar char="•"/>
            </a:pPr>
            <a:endParaRPr lang="en-NZ" sz="1400" dirty="0"/>
          </a:p>
          <a:p>
            <a:pPr marL="171450" lvl="0" indent="-171450">
              <a:buFont typeface="Arial" panose="020B0604020202020204" pitchFamily="34" charset="0"/>
              <a:buChar char="•"/>
            </a:pP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10</a:t>
            </a:fld>
            <a:endParaRPr lang="en-US"/>
          </a:p>
        </p:txBody>
      </p:sp>
    </p:spTree>
    <p:extLst>
      <p:ext uri="{BB962C8B-B14F-4D97-AF65-F5344CB8AC3E}">
        <p14:creationId xmlns:p14="http://schemas.microsoft.com/office/powerpoint/2010/main" val="173324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t>What tells us you are filling your Duty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t>Whether you have submitted your DWSP is a very simple data point for us to know if you’re taking responsibility for your supply.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t>These plans don’t need to be gold standard, but they do need to be submitted by 15-Nov-22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t>Now I’m sure that most of the rest of you already have these drafted up, some might be waiting for the templates and acceptable solutions we’re releasing, but we’re looking forward to getting all of the rest of these to us by 15-Nov-22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400" dirty="0"/>
          </a:p>
          <a:p>
            <a:pPr marL="171450" lvl="0" indent="-171450">
              <a:buFont typeface="Arial" panose="020B0604020202020204" pitchFamily="34" charset="0"/>
              <a:buChar char="•"/>
            </a:pPr>
            <a:endParaRPr lang="en-NZ" sz="1400" dirty="0"/>
          </a:p>
          <a:p>
            <a:pPr marL="171450" lvl="0" indent="-171450">
              <a:buFont typeface="Arial" panose="020B0604020202020204" pitchFamily="34" charset="0"/>
              <a:buChar char="•"/>
            </a:pPr>
            <a:endParaRPr lang="en-NZ" sz="1400" dirty="0"/>
          </a:p>
          <a:p>
            <a:pPr marL="628650" lvl="1" indent="-171450">
              <a:buFont typeface="Arial" panose="020B0604020202020204" pitchFamily="34" charset="0"/>
              <a:buChar char="•"/>
            </a:pP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11</a:t>
            </a:fld>
            <a:endParaRPr lang="en-US"/>
          </a:p>
        </p:txBody>
      </p:sp>
    </p:spTree>
    <p:extLst>
      <p:ext uri="{BB962C8B-B14F-4D97-AF65-F5344CB8AC3E}">
        <p14:creationId xmlns:p14="http://schemas.microsoft.com/office/powerpoint/2010/main" val="122732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400" dirty="0"/>
              <a:t>DWPS are important because they are so much more than a plan.</a:t>
            </a:r>
          </a:p>
          <a:p>
            <a:pPr marL="171450" lvl="0" indent="-171450">
              <a:buFont typeface="Arial" panose="020B0604020202020204" pitchFamily="34" charset="0"/>
              <a:buChar char="•"/>
            </a:pPr>
            <a:r>
              <a:rPr lang="en-NZ" sz="1400" dirty="0"/>
              <a:t>You can’t prepare and implement a good DWPS without using a whole HEAP of data to shine a light on your own supply!</a:t>
            </a:r>
          </a:p>
          <a:p>
            <a:pPr marL="171450" lvl="0" indent="-171450">
              <a:buFont typeface="Arial" panose="020B0604020202020204" pitchFamily="34" charset="0"/>
              <a:buChar char="•"/>
            </a:pPr>
            <a:r>
              <a:rPr lang="en-NZ" sz="1400" dirty="0"/>
              <a:t>So we’re really interested to see this and use it to build out our shared understanding through all the things it reveals:</a:t>
            </a:r>
          </a:p>
          <a:p>
            <a:pPr marL="171450" lvl="0" indent="-171450">
              <a:buFont typeface="Arial" panose="020B0604020202020204" pitchFamily="34" charset="0"/>
              <a:buChar char="•"/>
            </a:pPr>
            <a:r>
              <a:rPr lang="en-NZ" sz="1400" dirty="0"/>
              <a:t>Break it down:</a:t>
            </a:r>
          </a:p>
          <a:p>
            <a:pPr marL="628650" lvl="1" indent="-171450">
              <a:buFont typeface="Arial" panose="020B0604020202020204" pitchFamily="34" charset="0"/>
              <a:buChar char="•"/>
            </a:pPr>
            <a:r>
              <a:rPr lang="en-NZ" sz="1400" dirty="0"/>
              <a:t>Register: As a starter, your DWSP should verify what we already known about your supply from the register, especially the source type and treatment barriers. If these don’t line up, well, that’s a bit of a worry. This is one of the first things we’re going to be looking at.</a:t>
            </a:r>
          </a:p>
          <a:p>
            <a:pPr marL="628650" lvl="1" indent="-171450">
              <a:buFont typeface="Arial" panose="020B0604020202020204" pitchFamily="34" charset="0"/>
              <a:buChar char="•"/>
            </a:pPr>
            <a:r>
              <a:rPr lang="en-NZ" sz="1400" dirty="0"/>
              <a:t>Notifications: Secondly, what’s in your DWSP should match up with any conversations we’ve already had with you about these.</a:t>
            </a:r>
          </a:p>
          <a:p>
            <a:pPr marL="628650" lvl="1" indent="-171450">
              <a:buFont typeface="Arial" panose="020B0604020202020204" pitchFamily="34" charset="0"/>
              <a:buChar char="•"/>
            </a:pPr>
            <a:r>
              <a:rPr lang="en-NZ" sz="1400" dirty="0"/>
              <a:t>Monitoring: Your DWSP could describe your monitoring,</a:t>
            </a:r>
          </a:p>
          <a:p>
            <a:pPr marL="628650" lvl="1" indent="-171450">
              <a:buFont typeface="Arial" panose="020B0604020202020204" pitchFamily="34" charset="0"/>
              <a:buChar char="•"/>
            </a:pPr>
            <a:r>
              <a:rPr lang="en-NZ" sz="1400" dirty="0"/>
              <a:t>Source Water: …include your SWRMP</a:t>
            </a:r>
          </a:p>
          <a:p>
            <a:pPr marL="628650" lvl="1" indent="-171450">
              <a:buFont typeface="Arial" panose="020B0604020202020204" pitchFamily="34" charset="0"/>
              <a:buChar char="•"/>
            </a:pPr>
            <a:r>
              <a:rPr lang="en-NZ" sz="1400" dirty="0"/>
              <a:t>Emergency Management: ..describe how you respond to emergencies</a:t>
            </a:r>
          </a:p>
          <a:p>
            <a:pPr marL="628650" lvl="1" indent="-171450">
              <a:buFont typeface="Arial" panose="020B0604020202020204" pitchFamily="34" charset="0"/>
              <a:buChar char="•"/>
            </a:pPr>
            <a:r>
              <a:rPr lang="en-NZ" sz="1400" dirty="0"/>
              <a:t>Capacity Development: You DWSP may also start to reveal broader issues around capacity and infrastructure.</a:t>
            </a:r>
          </a:p>
          <a:p>
            <a:pPr marL="628650" lvl="1" indent="-171450">
              <a:buFont typeface="Arial" panose="020B0604020202020204" pitchFamily="34" charset="0"/>
              <a:buChar char="•"/>
            </a:pPr>
            <a:r>
              <a:rPr lang="en-NZ" sz="1400" dirty="0"/>
              <a:t>Infrastructure: The DWSP might be a valuable source of data to help inform nationwide initiatives and future infrastructure investments.</a:t>
            </a:r>
          </a:p>
        </p:txBody>
      </p:sp>
      <p:sp>
        <p:nvSpPr>
          <p:cNvPr id="4" name="Slide Number Placeholder 3"/>
          <p:cNvSpPr>
            <a:spLocks noGrp="1"/>
          </p:cNvSpPr>
          <p:nvPr>
            <p:ph type="sldNum" sz="quarter" idx="5"/>
          </p:nvPr>
        </p:nvSpPr>
        <p:spPr/>
        <p:txBody>
          <a:bodyPr/>
          <a:lstStyle/>
          <a:p>
            <a:fld id="{8C18E7B5-397D-E340-A3B7-DFDFBFBFBC6D}" type="slidenum">
              <a:rPr lang="en-US" smtClean="0"/>
              <a:t>12</a:t>
            </a:fld>
            <a:endParaRPr lang="en-US"/>
          </a:p>
        </p:txBody>
      </p:sp>
    </p:spTree>
    <p:extLst>
      <p:ext uri="{BB962C8B-B14F-4D97-AF65-F5344CB8AC3E}">
        <p14:creationId xmlns:p14="http://schemas.microsoft.com/office/powerpoint/2010/main" val="21727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300" dirty="0"/>
              <a:t>So if the DSWP give us data about duty of care you are taking, what about the actual risks right now?</a:t>
            </a:r>
          </a:p>
          <a:p>
            <a:pPr marL="171450" indent="-171450">
              <a:buFont typeface="Arial" panose="020B0604020202020204" pitchFamily="34" charset="0"/>
              <a:buChar char="•"/>
            </a:pPr>
            <a:r>
              <a:rPr lang="en-NZ" sz="1300" dirty="0"/>
              <a:t>Well, I didn’t want to let you walk away from a presentation on data without any data – so here’s a bunch of numbers:</a:t>
            </a:r>
          </a:p>
          <a:p>
            <a:pPr marL="171450" indent="-171450">
              <a:buFont typeface="Arial" panose="020B0604020202020204" pitchFamily="34" charset="0"/>
              <a:buChar char="•"/>
            </a:pPr>
            <a:r>
              <a:rPr lang="en-NZ" sz="1300" dirty="0"/>
              <a:t>We’ve received 1,260 notifications. - Not all of these mean that there is unsafe drinking water, some are for planned outages, or our of precaution – which is a great way to </a:t>
            </a:r>
            <a:r>
              <a:rPr lang="en-NZ" sz="1300" dirty="0" err="1"/>
              <a:t>demostate</a:t>
            </a:r>
            <a:r>
              <a:rPr lang="en-NZ" sz="1300" dirty="0"/>
              <a:t> that you’re actively managing your risks.</a:t>
            </a:r>
          </a:p>
          <a:p>
            <a:pPr marL="171450" lvl="0" indent="-171450">
              <a:buFont typeface="Arial" panose="020B0604020202020204" pitchFamily="34" charset="0"/>
              <a:buChar char="•"/>
            </a:pPr>
            <a:r>
              <a:rPr lang="en-NZ" sz="1300" dirty="0"/>
              <a:t>What’s not great is that 415,198 people have drank water from supplies that have detected E. Coli. This indicates that there could be real issues with there supplies and those suppliers need to be taking active steps to address these issues – not just assuming that it is a lab error and trying to sample your way out of it – that’s not how the rules will work anymore</a:t>
            </a:r>
          </a:p>
          <a:p>
            <a:pPr marL="171450" indent="-171450">
              <a:buFont typeface="Arial" panose="020B0604020202020204" pitchFamily="34" charset="0"/>
              <a:buChar char="•"/>
            </a:pPr>
            <a:r>
              <a:rPr lang="en-NZ" sz="1300" dirty="0"/>
              <a:t>244 Consumer Advisories</a:t>
            </a:r>
          </a:p>
          <a:p>
            <a:pPr marL="628650" lvl="1" indent="-171450">
              <a:buFont typeface="Arial" panose="020B0604020202020204" pitchFamily="34" charset="0"/>
              <a:buChar char="•"/>
            </a:pPr>
            <a:r>
              <a:rPr lang="en-NZ" sz="1300" dirty="0"/>
              <a:t>That’s 3x the number reported to the ministry of health, but they only included supplies &lt;100. We’re shining our light much further down the bore shaft.</a:t>
            </a:r>
          </a:p>
          <a:p>
            <a:pPr marL="628650" lvl="1" indent="-171450">
              <a:buFont typeface="Arial" panose="020B0604020202020204" pitchFamily="34" charset="0"/>
              <a:buChar char="•"/>
            </a:pPr>
            <a:r>
              <a:rPr lang="en-NZ" sz="1300" dirty="0"/>
              <a:t>not great – but at least - ambulance at the bottom of the cliff</a:t>
            </a:r>
          </a:p>
          <a:p>
            <a:pPr marL="171450" lvl="0" indent="-171450">
              <a:buFont typeface="Arial" panose="020B0604020202020204" pitchFamily="34" charset="0"/>
              <a:buChar char="•"/>
            </a:pPr>
            <a:r>
              <a:rPr lang="en-NZ" sz="1300" dirty="0"/>
              <a:t>Probably more concerning at the 117 supplies for whom lab’s have notified us of something in their samples, but who haven’t told us</a:t>
            </a:r>
          </a:p>
          <a:p>
            <a:pPr marL="628650" lvl="1" indent="-171450">
              <a:buFont typeface="Arial" panose="020B0604020202020204" pitchFamily="34" charset="0"/>
              <a:buChar char="•"/>
            </a:pPr>
            <a:r>
              <a:rPr lang="en-NZ" sz="1300" dirty="0"/>
              <a:t>In case you weren’t aware, any lab that finds a DW sample that doesn’t meet the standards needs to tell us about it. - They need to be notifying us!</a:t>
            </a:r>
          </a:p>
          <a:p>
            <a:pPr marL="171450" lvl="0" indent="-171450">
              <a:buFont typeface="Arial" panose="020B0604020202020204" pitchFamily="34" charset="0"/>
              <a:buChar char="•"/>
            </a:pPr>
            <a:r>
              <a:rPr lang="en-NZ" sz="1300" dirty="0"/>
              <a:t>But what about all the supplies who are not taking samples at all?</a:t>
            </a:r>
          </a:p>
        </p:txBody>
      </p:sp>
      <p:sp>
        <p:nvSpPr>
          <p:cNvPr id="4" name="Slide Number Placeholder 3"/>
          <p:cNvSpPr>
            <a:spLocks noGrp="1"/>
          </p:cNvSpPr>
          <p:nvPr>
            <p:ph type="sldNum" sz="quarter" idx="5"/>
          </p:nvPr>
        </p:nvSpPr>
        <p:spPr/>
        <p:txBody>
          <a:bodyPr/>
          <a:lstStyle/>
          <a:p>
            <a:fld id="{8C18E7B5-397D-E340-A3B7-DFDFBFBFBC6D}" type="slidenum">
              <a:rPr lang="en-US" smtClean="0"/>
              <a:t>13</a:t>
            </a:fld>
            <a:endParaRPr lang="en-US"/>
          </a:p>
        </p:txBody>
      </p:sp>
    </p:spTree>
    <p:extLst>
      <p:ext uri="{BB962C8B-B14F-4D97-AF65-F5344CB8AC3E}">
        <p14:creationId xmlns:p14="http://schemas.microsoft.com/office/powerpoint/2010/main" val="279815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400" dirty="0"/>
              <a:t>So how will we find out about supplies who aren’t even monitoring their supplies?</a:t>
            </a:r>
          </a:p>
          <a:p>
            <a:pPr marL="171450" indent="-171450">
              <a:buFont typeface="Arial" panose="020B0604020202020204" pitchFamily="34" charset="0"/>
              <a:buChar char="•"/>
            </a:pPr>
            <a:r>
              <a:rPr lang="en-NZ" sz="1400" dirty="0"/>
              <a:t>This is where the Drinking Water Quality Assurance rules come into play – from 15 Nov 2022.</a:t>
            </a:r>
          </a:p>
          <a:p>
            <a:pPr marL="171450" indent="-171450">
              <a:buFont typeface="Arial" panose="020B0604020202020204" pitchFamily="34" charset="0"/>
              <a:buChar char="•"/>
            </a:pPr>
            <a:r>
              <a:rPr lang="en-NZ" sz="1400" dirty="0"/>
              <a:t>They set out all the different parameters which different types of supplies will need to monitor and report to us.</a:t>
            </a:r>
          </a:p>
          <a:p>
            <a:pPr marL="171450" indent="-171450">
              <a:buFont typeface="Arial" panose="020B0604020202020204" pitchFamily="34" charset="0"/>
              <a:buChar char="•"/>
            </a:pPr>
            <a:endParaRPr lang="en-NZ" sz="1400" dirty="0"/>
          </a:p>
          <a:p>
            <a:pPr marL="171450" indent="-171450">
              <a:buFont typeface="Arial" panose="020B0604020202020204" pitchFamily="34" charset="0"/>
              <a:buChar char="•"/>
            </a:pPr>
            <a:endParaRPr lang="en-NZ" sz="1400" dirty="0"/>
          </a:p>
          <a:p>
            <a:pPr marL="171450" indent="-171450">
              <a:buFont typeface="Arial" panose="020B0604020202020204" pitchFamily="34" charset="0"/>
              <a:buChar char="•"/>
            </a:pP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14</a:t>
            </a:fld>
            <a:endParaRPr lang="en-US"/>
          </a:p>
        </p:txBody>
      </p:sp>
    </p:spTree>
    <p:extLst>
      <p:ext uri="{BB962C8B-B14F-4D97-AF65-F5344CB8AC3E}">
        <p14:creationId xmlns:p14="http://schemas.microsoft.com/office/powerpoint/2010/main" val="423544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400" dirty="0"/>
              <a:t>To help you understand exactly what rules you will need to follow, we’ve even implement a “Build-My-Rules” tool into Hinekōrako, that will allow you to easily see which rules modules could apply. If you want a hands on demo, please head down to the Taumata Arowai stand.</a:t>
            </a:r>
          </a:p>
          <a:p>
            <a:pPr>
              <a:spcAft>
                <a:spcPts val="600"/>
              </a:spcAft>
            </a:pPr>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15</a:t>
            </a:fld>
            <a:endParaRPr lang="en-US"/>
          </a:p>
        </p:txBody>
      </p:sp>
    </p:spTree>
    <p:extLst>
      <p:ext uri="{BB962C8B-B14F-4D97-AF65-F5344CB8AC3E}">
        <p14:creationId xmlns:p14="http://schemas.microsoft.com/office/powerpoint/2010/main" val="243293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16</a:t>
            </a:fld>
            <a:endParaRPr lang="en-US"/>
          </a:p>
        </p:txBody>
      </p:sp>
    </p:spTree>
    <p:extLst>
      <p:ext uri="{BB962C8B-B14F-4D97-AF65-F5344CB8AC3E}">
        <p14:creationId xmlns:p14="http://schemas.microsoft.com/office/powerpoint/2010/main" val="1306533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NZ" sz="1400" dirty="0"/>
              <a:t>Now because I’m in charge of data and insights, I’m the one who’s going to have to wade through the 100,000s of these reports that you’ll be sending through to us to work out who has done the monitoring, and what risks these might reveal.</a:t>
            </a:r>
          </a:p>
          <a:p>
            <a:pPr marL="171450" indent="-171450">
              <a:spcAft>
                <a:spcPts val="600"/>
              </a:spcAft>
              <a:buFont typeface="Arial" panose="020B0604020202020204" pitchFamily="34" charset="0"/>
              <a:buChar char="•"/>
            </a:pPr>
            <a:r>
              <a:rPr lang="en-NZ" sz="1400" dirty="0"/>
              <a:t>Don’t worry, this will all be automated.</a:t>
            </a:r>
          </a:p>
          <a:p>
            <a:pPr marL="171450" indent="-171450">
              <a:spcAft>
                <a:spcPts val="600"/>
              </a:spcAft>
              <a:buFont typeface="Arial" panose="020B0604020202020204" pitchFamily="34" charset="0"/>
              <a:buChar char="•"/>
            </a:pPr>
            <a:r>
              <a:rPr lang="en-NZ" sz="1400" dirty="0"/>
              <a:t>We have already translated all of the rules to this structured data sheet to make checking easy. </a:t>
            </a:r>
          </a:p>
          <a:p>
            <a:pPr marL="171450" indent="-171450">
              <a:spcAft>
                <a:spcPts val="600"/>
              </a:spcAft>
              <a:buFont typeface="Arial" panose="020B0604020202020204" pitchFamily="34" charset="0"/>
              <a:buChar char="•"/>
            </a:pPr>
            <a:r>
              <a:rPr lang="en-NZ" sz="1400" dirty="0"/>
              <a:t>We have also been </a:t>
            </a:r>
            <a:r>
              <a:rPr lang="en-NZ" sz="1400" b="1" dirty="0"/>
              <a:t>designing our reporting approach </a:t>
            </a:r>
            <a:r>
              <a:rPr lang="en-NZ" sz="1400" dirty="0"/>
              <a:t>to allow you to send us data directly </a:t>
            </a:r>
          </a:p>
          <a:p>
            <a:pPr marL="628650" lvl="1" indent="-171450">
              <a:spcAft>
                <a:spcPts val="600"/>
              </a:spcAft>
              <a:buFont typeface="Arial" panose="020B0604020202020204" pitchFamily="34" charset="0"/>
              <a:buChar char="•"/>
            </a:pPr>
            <a:r>
              <a:rPr lang="en-NZ" sz="1400" dirty="0"/>
              <a:t>From you Compliance Systems via an API, or an Excel template if you’re a bit more old school.</a:t>
            </a:r>
          </a:p>
          <a:p>
            <a:pPr marL="171450" indent="-171450">
              <a:spcAft>
                <a:spcPts val="600"/>
              </a:spcAft>
              <a:buFont typeface="Arial" panose="020B0604020202020204" pitchFamily="34" charset="0"/>
              <a:buChar char="•"/>
            </a:pPr>
            <a:r>
              <a:rPr lang="en-NZ" sz="1400" dirty="0"/>
              <a:t>We’ve had initial conversation with a number of water suppliers, as well as Infrastructure Data and Water Outlook – so if you are using either of </a:t>
            </a:r>
          </a:p>
          <a:p>
            <a:pPr marL="171450" indent="-171450">
              <a:spcAft>
                <a:spcPts val="600"/>
              </a:spcAft>
              <a:buFont typeface="Arial" panose="020B0604020202020204" pitchFamily="34" charset="0"/>
              <a:buChar char="•"/>
            </a:pPr>
            <a:r>
              <a:rPr lang="en-NZ" sz="1400" dirty="0"/>
              <a:t>We’re going to be launching a </a:t>
            </a:r>
            <a:r>
              <a:rPr lang="en-NZ" sz="1400" b="1" dirty="0"/>
              <a:t>targeted engagement </a:t>
            </a:r>
            <a:r>
              <a:rPr lang="en-NZ" sz="1400" dirty="0"/>
              <a:t>with water suppliers to get feedback on how this </a:t>
            </a:r>
            <a:r>
              <a:rPr lang="en-NZ"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reporting approach aligns with the current systems used by different drinking water suppliers. I would be very happy to discuss this further with any of you at the conference.</a:t>
            </a:r>
            <a:endParaRPr lang="en-NZ" sz="1400" dirty="0"/>
          </a:p>
          <a:p>
            <a:pPr marL="171450" indent="-171450">
              <a:spcAft>
                <a:spcPts val="600"/>
              </a:spcAft>
              <a:buFont typeface="Arial" panose="020B0604020202020204" pitchFamily="34" charset="0"/>
              <a:buChar char="•"/>
            </a:pPr>
            <a:r>
              <a:rPr lang="en-NZ" sz="1400" dirty="0"/>
              <a:t>We are expecting suppliers to start their reporting year from 1 Jan 2023, so from the first of Feb, I’m looking forward to receiving our first batches of monitoring data to full out our picture of risk across the sector. </a:t>
            </a:r>
          </a:p>
          <a:p>
            <a:pPr marL="171450" indent="-171450">
              <a:spcAft>
                <a:spcPts val="600"/>
              </a:spcAft>
              <a:buFont typeface="Arial" panose="020B0604020202020204" pitchFamily="34" charset="0"/>
              <a:buChar char="•"/>
            </a:pPr>
            <a:r>
              <a:rPr lang="en-NZ" sz="1400" dirty="0"/>
              <a:t>And although I totally geek out about the volume and velocity of the data we will be receiving, this isn’t the important thing. </a:t>
            </a:r>
          </a:p>
          <a:p>
            <a:pPr marL="171450" indent="-171450">
              <a:spcAft>
                <a:spcPts val="600"/>
              </a:spcAft>
              <a:buFont typeface="Arial" panose="020B0604020202020204" pitchFamily="34" charset="0"/>
              <a:buChar char="•"/>
            </a:pPr>
            <a:r>
              <a:rPr lang="en-NZ" sz="1400" dirty="0"/>
              <a:t>The important part is that YOU are monitoring this data and YOU are using it to actively manage your risks and provide safe drinking water – I can’t do that!</a:t>
            </a:r>
          </a:p>
          <a:p>
            <a:pPr marL="171450" indent="-171450">
              <a:spcAft>
                <a:spcPts val="600"/>
              </a:spcAft>
              <a:buFont typeface="Arial" panose="020B0604020202020204" pitchFamily="34" charset="0"/>
              <a:buChar char="•"/>
            </a:pP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17</a:t>
            </a:fld>
            <a:endParaRPr lang="en-US"/>
          </a:p>
        </p:txBody>
      </p:sp>
    </p:spTree>
    <p:extLst>
      <p:ext uri="{BB962C8B-B14F-4D97-AF65-F5344CB8AC3E}">
        <p14:creationId xmlns:p14="http://schemas.microsoft.com/office/powerpoint/2010/main" val="174008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NZ" sz="1400" dirty="0"/>
              <a:t>So once we have all of this data from DWSP, Notifications and monitoring, we’ll be able to form a better understanding of where our supplies sit along this quadrant.</a:t>
            </a:r>
          </a:p>
          <a:p>
            <a:pPr marL="171450" indent="-171450">
              <a:spcAft>
                <a:spcPts val="600"/>
              </a:spcAft>
              <a:buFont typeface="Arial" panose="020B0604020202020204" pitchFamily="34" charset="0"/>
              <a:buChar char="•"/>
            </a:pPr>
            <a:r>
              <a:rPr lang="en-NZ" sz="1400" dirty="0"/>
              <a:t>Now we’re hoping that that suppliers will be in the top right – you usually want to be in the top right… </a:t>
            </a:r>
          </a:p>
          <a:p>
            <a:pPr marL="628650" lvl="1" indent="-171450">
              <a:spcAft>
                <a:spcPts val="600"/>
              </a:spcAft>
              <a:buFont typeface="Arial" panose="020B0604020202020204" pitchFamily="34" charset="0"/>
              <a:buChar char="•"/>
            </a:pPr>
            <a:r>
              <a:rPr lang="en-NZ" sz="1400" dirty="0"/>
              <a:t>Your providing safe drinking water – and you’re telling us </a:t>
            </a:r>
          </a:p>
          <a:p>
            <a:pPr marL="628650" lvl="1" indent="-171450">
              <a:spcAft>
                <a:spcPts val="600"/>
              </a:spcAft>
              <a:buFont typeface="Arial" panose="020B0604020202020204" pitchFamily="34" charset="0"/>
              <a:buChar char="•"/>
            </a:pPr>
            <a:r>
              <a:rPr lang="en-NZ" sz="1400" dirty="0"/>
              <a:t>Some of you may not be able to provide safe drinking water – in some cases you might be waiting on infrastructure to be built or simply not </a:t>
            </a:r>
          </a:p>
          <a:p>
            <a:pPr marL="628650" lvl="1" indent="-171450">
              <a:spcAft>
                <a:spcPts val="600"/>
              </a:spcAft>
              <a:buFont typeface="Arial" panose="020B0604020202020204" pitchFamily="34" charset="0"/>
              <a:buChar char="•"/>
            </a:pPr>
            <a:r>
              <a:rPr lang="en-NZ" sz="1400" dirty="0"/>
              <a:t>But if you tell us about it this demonstrates your duty of care – although I’m not promising that this won’t lead to some conversations to make sure that you’re taking the steps</a:t>
            </a:r>
          </a:p>
          <a:p>
            <a:pPr marL="171450" lvl="0" indent="-171450">
              <a:spcAft>
                <a:spcPts val="600"/>
              </a:spcAft>
              <a:buFont typeface="Arial" panose="020B0604020202020204" pitchFamily="34" charset="0"/>
              <a:buChar char="•"/>
            </a:pPr>
            <a:r>
              <a:rPr lang="en-NZ" sz="1400" dirty="0"/>
              <a:t>And then there’s those water suppliers who aren’t sharing data with us – or maybe you’ve only shared some of it with us.</a:t>
            </a:r>
          </a:p>
          <a:p>
            <a:pPr marL="171450" lvl="0" indent="-171450">
              <a:spcAft>
                <a:spcPts val="600"/>
              </a:spcAft>
              <a:buFont typeface="Arial" panose="020B0604020202020204" pitchFamily="34" charset="0"/>
              <a:buChar char="•"/>
            </a:pPr>
            <a:r>
              <a:rPr lang="en-NZ" sz="1400" dirty="0"/>
              <a:t>The problem here is that we might not know if you’re providing safe drinking water or not.</a:t>
            </a:r>
          </a:p>
          <a:p>
            <a:pPr marL="171450" lvl="0" indent="-171450">
              <a:spcAft>
                <a:spcPts val="600"/>
              </a:spcAft>
              <a:buFont typeface="Arial" panose="020B0604020202020204" pitchFamily="34" charset="0"/>
              <a:buChar char="•"/>
            </a:pPr>
            <a:r>
              <a:rPr lang="en-NZ" sz="1400" dirty="0"/>
              <a:t>What we do know is that you’re failing to carry out some of your legislative functions, so who knows what else you’re missing</a:t>
            </a:r>
          </a:p>
          <a:p>
            <a:pPr marL="0" lvl="0" indent="0">
              <a:spcAft>
                <a:spcPts val="600"/>
              </a:spcAft>
              <a:buFont typeface="Arial" panose="020B0604020202020204" pitchFamily="34" charset="0"/>
              <a:buNone/>
            </a:pPr>
            <a:endParaRPr lang="en-NZ" sz="1400" dirty="0"/>
          </a:p>
          <a:p>
            <a:pPr marL="171450" indent="-171450">
              <a:spcAft>
                <a:spcPts val="600"/>
              </a:spcAft>
              <a:buFont typeface="Arial" panose="020B0604020202020204" pitchFamily="34" charset="0"/>
              <a:buChar char="•"/>
            </a:pP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18</a:t>
            </a:fld>
            <a:endParaRPr lang="en-US"/>
          </a:p>
        </p:txBody>
      </p:sp>
    </p:spTree>
    <p:extLst>
      <p:ext uri="{BB962C8B-B14F-4D97-AF65-F5344CB8AC3E}">
        <p14:creationId xmlns:p14="http://schemas.microsoft.com/office/powerpoint/2010/main" val="295905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NZ" sz="1400" dirty="0"/>
              <a:t>We’re broadening our scope outside of the pipes</a:t>
            </a:r>
            <a:endParaRPr lang="en-NZ" sz="1400" dirty="0">
              <a:cs typeface="Calibri"/>
            </a:endParaRPr>
          </a:p>
          <a:p>
            <a:pPr>
              <a:spcAft>
                <a:spcPts val="600"/>
              </a:spcAft>
            </a:pPr>
            <a:r>
              <a:rPr lang="en-NZ" sz="1400" dirty="0">
                <a:cs typeface="Calibri"/>
              </a:rPr>
              <a:t>The Water Services Act requires us to shine a light on environmental performance</a:t>
            </a:r>
          </a:p>
          <a:p>
            <a:pPr marL="0" marR="0" lvl="0" indent="0" algn="l" defTabSz="914400" rtl="0" eaLnBrk="1" fontAlgn="auto" latinLnBrk="0" hangingPunct="1">
              <a:lnSpc>
                <a:spcPct val="100000"/>
              </a:lnSpc>
              <a:spcBef>
                <a:spcPts val="0"/>
              </a:spcBef>
              <a:spcAft>
                <a:spcPts val="600"/>
              </a:spcAft>
              <a:buClrTx/>
              <a:buSzTx/>
              <a:buFontTx/>
              <a:buNone/>
              <a:tabLst/>
              <a:defRPr/>
            </a:pPr>
            <a:r>
              <a:rPr lang="en-NZ" sz="1400" dirty="0"/>
              <a:t>We see this report as an evolution of the NPR – with a few more regulatory teeth. </a:t>
            </a:r>
            <a:endParaRPr lang="en-NZ" sz="1400" dirty="0">
              <a:cs typeface="Calibri"/>
            </a:endParaRPr>
          </a:p>
          <a:p>
            <a:pPr>
              <a:spcAft>
                <a:spcPts val="600"/>
              </a:spcAft>
            </a:pPr>
            <a:r>
              <a:rPr lang="en-NZ" sz="1400" dirty="0">
                <a:cs typeface="Calibri"/>
              </a:rPr>
              <a:t>Big difference from the drinking water regulation data is that the requirements only apply to network operators (councils (and in the future WSEs), CCOs, government departments and NZDF)</a:t>
            </a:r>
          </a:p>
          <a:p>
            <a:pPr>
              <a:spcAft>
                <a:spcPts val="600"/>
              </a:spcAft>
            </a:pPr>
            <a:r>
              <a:rPr lang="en-NZ" sz="1400" dirty="0">
                <a:cs typeface="Calibri"/>
              </a:rPr>
              <a:t>It became mandatory for network operators to collect data for drinking water networks on 1 July 2022, this data needs to be reported by the end of September 2023 </a:t>
            </a:r>
            <a:r>
              <a:rPr lang="en-NZ" sz="1400" dirty="0">
                <a:ea typeface="+mn-lt"/>
                <a:cs typeface="+mn-lt"/>
              </a:rPr>
              <a:t>– Regulatory requirements now!</a:t>
            </a:r>
            <a:endParaRPr lang="en-NZ" sz="1400" dirty="0"/>
          </a:p>
          <a:p>
            <a:pPr>
              <a:spcAft>
                <a:spcPts val="600"/>
              </a:spcAft>
            </a:pPr>
            <a:r>
              <a:rPr lang="en-NZ" sz="1400" dirty="0"/>
              <a:t>We are now consulting on the next phase of NEPM drinking water requirements and on our approach to collecting information on wastewater</a:t>
            </a:r>
          </a:p>
          <a:p>
            <a:pPr>
              <a:spcAft>
                <a:spcPts val="600"/>
              </a:spcAft>
            </a:pPr>
            <a:r>
              <a:rPr lang="en-NZ" sz="1400" dirty="0"/>
              <a:t>The information we collect will go into our annual Network Environmental Performance Report, starting from the end of next year. </a:t>
            </a:r>
          </a:p>
          <a:p>
            <a:pPr>
              <a:spcAft>
                <a:spcPts val="600"/>
              </a:spcAft>
            </a:pPr>
            <a:r>
              <a:rPr lang="en-NZ" sz="1400" b="1" dirty="0">
                <a:cs typeface="Calibri"/>
              </a:rPr>
              <a:t>Visit our stall for further information on consultation – we want to hear from you! Links to the discussion document can also be found on our website.</a:t>
            </a:r>
            <a:endParaRPr lang="en-NZ" sz="1400" dirty="0"/>
          </a:p>
          <a:p>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19</a:t>
            </a:fld>
            <a:endParaRPr lang="en-US"/>
          </a:p>
        </p:txBody>
      </p:sp>
    </p:spTree>
    <p:extLst>
      <p:ext uri="{BB962C8B-B14F-4D97-AF65-F5344CB8AC3E}">
        <p14:creationId xmlns:p14="http://schemas.microsoft.com/office/powerpoint/2010/main" val="70463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a:lnSpc>
                <a:spcPct val="115000"/>
              </a:lnSpc>
              <a:spcAft>
                <a:spcPts val="800"/>
              </a:spcAft>
            </a:pPr>
            <a:endParaRPr lang="en-NZ">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C18E7B5-397D-E340-A3B7-DFDFBFBFBC6D}" type="slidenum">
              <a:rPr lang="en-US" smtClean="0"/>
              <a:t>2</a:t>
            </a:fld>
            <a:endParaRPr lang="en-US"/>
          </a:p>
        </p:txBody>
      </p:sp>
    </p:spTree>
    <p:extLst>
      <p:ext uri="{BB962C8B-B14F-4D97-AF65-F5344CB8AC3E}">
        <p14:creationId xmlns:p14="http://schemas.microsoft.com/office/powerpoint/2010/main" val="2756567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1C1CB-1C2D-4435-98B6-13D22B4CD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5E39-EEC9-4BBF-AF6E-F61DBEC1B753}"/>
              </a:ext>
            </a:extLst>
          </p:cNvPr>
          <p:cNvSpPr txBox="1">
            <a:spLocks noGrp="1"/>
          </p:cNvSpPr>
          <p:nvPr>
            <p:ph type="body" sz="quarter" idx="1"/>
          </p:nvPr>
        </p:nvSpPr>
        <p:spPr/>
        <p:txBody>
          <a:bodyPr/>
          <a:lstStyle/>
          <a:p>
            <a:pPr marL="0" indent="0">
              <a:spcAft>
                <a:spcPts val="600"/>
              </a:spcAft>
              <a:buClr>
                <a:srgbClr val="00ABC5"/>
              </a:buClr>
              <a:buFont typeface="+mj-lt"/>
              <a:buNone/>
            </a:pPr>
            <a:r>
              <a:rPr lang="en-NZ" sz="1400" spc="-5" dirty="0">
                <a:solidFill>
                  <a:schemeClr val="bg1"/>
                </a:solidFill>
                <a:latin typeface="Calibri"/>
                <a:cs typeface="Calibri"/>
              </a:rPr>
              <a:t>KATY</a:t>
            </a:r>
          </a:p>
          <a:p>
            <a:pPr marL="0" indent="0">
              <a:spcAft>
                <a:spcPts val="600"/>
              </a:spcAft>
              <a:buClr>
                <a:srgbClr val="00ABC5"/>
              </a:buClr>
              <a:buFont typeface="+mj-lt"/>
              <a:buNone/>
            </a:pPr>
            <a:endParaRPr lang="en-NZ" sz="1400" spc="-5" dirty="0">
              <a:solidFill>
                <a:schemeClr val="bg1"/>
              </a:solidFill>
              <a:latin typeface="Calibri"/>
              <a:cs typeface="Calibri"/>
            </a:endParaRPr>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r>
              <a:rPr lang="en-NZ" sz="1400" spc="-5" dirty="0">
                <a:solidFill>
                  <a:schemeClr val="bg1"/>
                </a:solidFill>
                <a:latin typeface="Calibri"/>
                <a:cs typeface="Calibri"/>
              </a:rPr>
              <a:t>You mean a data geek who used to think that the world could be represented in ones and zeros, </a:t>
            </a:r>
          </a:p>
          <a:p>
            <a:pPr marL="0" indent="0">
              <a:spcAft>
                <a:spcPts val="600"/>
              </a:spcAft>
              <a:buClr>
                <a:srgbClr val="00ABC5"/>
              </a:buClr>
              <a:buFont typeface="+mj-lt"/>
              <a:buNone/>
            </a:pPr>
            <a:endParaRPr lang="en-NZ" sz="1400" spc="-5" dirty="0">
              <a:solidFill>
                <a:schemeClr val="bg1"/>
              </a:solidFill>
              <a:latin typeface="Calibri"/>
              <a:cs typeface="Calibri"/>
            </a:endParaRPr>
          </a:p>
          <a:p>
            <a:r>
              <a:rPr lang="en-NZ" sz="1400" dirty="0"/>
              <a:t>So we‘ll have the register, notifications, DWSP, monitoring data, NEPM, we’ll have more data than we ever have before – we’ll have our data torch on high beam!</a:t>
            </a:r>
          </a:p>
          <a:p>
            <a:r>
              <a:rPr lang="en-NZ" sz="1400" dirty="0"/>
              <a:t>But how do we make this data meaningful, how does this data inform actions to lift the performance of the sector.</a:t>
            </a:r>
          </a:p>
          <a:p>
            <a:endParaRPr lang="en-NZ" sz="1400" dirty="0"/>
          </a:p>
          <a:p>
            <a:r>
              <a:rPr lang="en-NZ" sz="1400" dirty="0"/>
              <a:t>We will need to look systemically, across multiple data points which are constantly changing, with additional local context that might not be captured in our data. And we’re going to need to make decisions on how we prioritise our actions.</a:t>
            </a:r>
          </a:p>
          <a:p>
            <a:r>
              <a:rPr lang="en-NZ" sz="1400" dirty="0"/>
              <a:t>If only there was some sort framework to help us…</a:t>
            </a:r>
          </a:p>
          <a:p>
            <a:pPr marL="0" indent="0">
              <a:spcAft>
                <a:spcPts val="600"/>
              </a:spcAft>
              <a:buClr>
                <a:srgbClr val="00ABC5"/>
              </a:buClr>
              <a:buFont typeface="+mj-lt"/>
              <a:buNone/>
            </a:pPr>
            <a:endParaRPr lang="en-NZ" sz="1400" spc="-5" dirty="0">
              <a:solidFill>
                <a:schemeClr val="bg1"/>
              </a:solidFill>
              <a:latin typeface="Calibri"/>
              <a:cs typeface="Calibri"/>
            </a:endParaRPr>
          </a:p>
          <a:p>
            <a:pPr marL="0" indent="0">
              <a:spcAft>
                <a:spcPts val="600"/>
              </a:spcAft>
              <a:buClr>
                <a:srgbClr val="00ABC5"/>
              </a:buClr>
              <a:buFont typeface="+mj-lt"/>
              <a:buNone/>
            </a:pPr>
            <a:r>
              <a:rPr lang="en-NZ" sz="1400" spc="-5" dirty="0">
                <a:solidFill>
                  <a:schemeClr val="bg1"/>
                </a:solidFill>
                <a:latin typeface="Calibri"/>
                <a:cs typeface="Calibri"/>
              </a:rPr>
              <a:t>Te Mana o </a:t>
            </a:r>
            <a:r>
              <a:rPr lang="en-NZ" sz="1400" spc="-5" dirty="0" err="1">
                <a:solidFill>
                  <a:schemeClr val="bg1"/>
                </a:solidFill>
                <a:latin typeface="Calibri"/>
                <a:cs typeface="Calibri"/>
              </a:rPr>
              <a:t>te</a:t>
            </a:r>
            <a:r>
              <a:rPr lang="en-NZ" sz="1400" spc="-5" dirty="0">
                <a:solidFill>
                  <a:schemeClr val="bg1"/>
                </a:solidFill>
                <a:latin typeface="Calibri"/>
                <a:cs typeface="Calibri"/>
              </a:rPr>
              <a:t> Wai offers a valuable framework for making sense of all of this data.</a:t>
            </a:r>
            <a:endParaRPr lang="en-NZ" sz="1400" dirty="0"/>
          </a:p>
          <a:p>
            <a:pPr marL="457200" indent="-457200">
              <a:spcAft>
                <a:spcPts val="600"/>
              </a:spcAft>
              <a:buClr>
                <a:srgbClr val="00ABC5"/>
              </a:buClr>
              <a:buFont typeface="+mj-lt"/>
              <a:buAutoNum type="arabicPeriod"/>
            </a:pPr>
            <a:r>
              <a:rPr lang="en-NZ" sz="1400" dirty="0"/>
              <a:t>Holistic – Te Mana o </a:t>
            </a:r>
            <a:r>
              <a:rPr lang="en-NZ" sz="1400" dirty="0" err="1"/>
              <a:t>te</a:t>
            </a:r>
            <a:r>
              <a:rPr lang="en-NZ" sz="1400" dirty="0"/>
              <a:t> Wai requires us to look holistically at water as a whole – we need to bring together multiple datasets to inform our decisions</a:t>
            </a:r>
          </a:p>
          <a:p>
            <a:pPr marL="457200" indent="-457200">
              <a:spcAft>
                <a:spcPts val="600"/>
              </a:spcAft>
              <a:buClr>
                <a:srgbClr val="00ABC5"/>
              </a:buClr>
              <a:buFont typeface="+mj-lt"/>
              <a:buAutoNum type="arabicPeriod"/>
            </a:pPr>
            <a:r>
              <a:rPr lang="en-NZ" sz="1400" dirty="0"/>
              <a:t>Hierarchy – It provides a hierarchy Water – People – Communities. And it’s going to be really interested when we start putting water at the </a:t>
            </a:r>
            <a:r>
              <a:rPr lang="en-NZ" sz="1400" dirty="0" err="1"/>
              <a:t>center</a:t>
            </a:r>
            <a:r>
              <a:rPr lang="en-NZ" sz="1400" dirty="0"/>
              <a:t> of our decision making</a:t>
            </a:r>
          </a:p>
          <a:p>
            <a:pPr marL="457200" indent="-457200">
              <a:spcAft>
                <a:spcPts val="600"/>
              </a:spcAft>
              <a:buClr>
                <a:srgbClr val="00ABC5"/>
              </a:buClr>
              <a:buFont typeface="+mj-lt"/>
              <a:buAutoNum type="arabicPeriod"/>
            </a:pPr>
            <a:r>
              <a:rPr lang="en-NZ" sz="1400" dirty="0"/>
              <a:t>Local – Te Mana o </a:t>
            </a:r>
            <a:r>
              <a:rPr lang="en-NZ" sz="1400" dirty="0" err="1"/>
              <a:t>te</a:t>
            </a:r>
            <a:r>
              <a:rPr lang="en-NZ" sz="1400" dirty="0"/>
              <a:t> Wai acknowledges the important of local knowledge when it comes to making decisions about water.</a:t>
            </a:r>
          </a:p>
          <a:p>
            <a:pPr marL="0" indent="0">
              <a:spcAft>
                <a:spcPts val="600"/>
              </a:spcAft>
              <a:buClr>
                <a:srgbClr val="00ABC5"/>
              </a:buClr>
              <a:buFont typeface="+mj-lt"/>
              <a:buNone/>
            </a:pPr>
            <a:r>
              <a:rPr lang="en-NZ" sz="1400" dirty="0"/>
              <a:t>I’ve studied enough about complexity to know that there are things that we can know, and things that we can’t know.</a:t>
            </a:r>
          </a:p>
          <a:p>
            <a:pPr marL="0" indent="0">
              <a:spcAft>
                <a:spcPts val="600"/>
              </a:spcAft>
              <a:buClr>
                <a:srgbClr val="00ABC5"/>
              </a:buClr>
              <a:buFont typeface="+mj-lt"/>
              <a:buNone/>
            </a:pPr>
            <a:r>
              <a:rPr lang="en-NZ" sz="1400" dirty="0"/>
              <a:t>Esp. when we’re trying to aggregate a national picture from Wellington.</a:t>
            </a:r>
          </a:p>
          <a:p>
            <a:pPr marL="0" indent="0">
              <a:spcAft>
                <a:spcPts val="600"/>
              </a:spcAft>
              <a:buClr>
                <a:srgbClr val="00ABC5"/>
              </a:buClr>
              <a:buFont typeface="+mj-lt"/>
              <a:buNone/>
            </a:pPr>
            <a:endParaRPr lang="en-NZ" sz="1400" dirty="0"/>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r>
              <a:rPr lang="en-NZ" sz="1400" dirty="0"/>
              <a:t>You’ll need to talk to your Mana Whenua in your region. Each iwi and </a:t>
            </a:r>
            <a:r>
              <a:rPr lang="en-NZ" sz="1400" dirty="0" err="1"/>
              <a:t>hapu</a:t>
            </a:r>
            <a:r>
              <a:rPr lang="en-NZ" sz="1400" dirty="0"/>
              <a:t> has their own data, their own </a:t>
            </a:r>
            <a:r>
              <a:rPr lang="en-NZ" sz="1400" dirty="0" err="1"/>
              <a:t>pūrakau</a:t>
            </a:r>
            <a:r>
              <a:rPr lang="en-NZ" sz="1400" dirty="0"/>
              <a:t>, </a:t>
            </a:r>
            <a:r>
              <a:rPr lang="en-NZ" sz="1400" dirty="0" err="1"/>
              <a:t>mātautange</a:t>
            </a:r>
            <a:r>
              <a:rPr lang="en-NZ" sz="1400" dirty="0"/>
              <a:t>, whakapapa that will be able to speak to the health and value of the water.</a:t>
            </a:r>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r>
              <a:rPr lang="en-US" sz="1400" b="0" i="0" dirty="0">
                <a:solidFill>
                  <a:schemeClr val="bg1"/>
                </a:solidFill>
                <a:effectLst/>
                <a:latin typeface="-apple-system"/>
              </a:rPr>
              <a:t>“The quality of the data collected will come down to the quality of the relationships we all hold with Māori. Invest in it, it’s the Te Mana o Te Wai difference in data”.</a:t>
            </a:r>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r>
              <a:rPr lang="en-US" sz="1400" b="0" i="0" dirty="0">
                <a:solidFill>
                  <a:schemeClr val="bg1"/>
                </a:solidFill>
                <a:effectLst/>
                <a:latin typeface="-apple-system"/>
              </a:rPr>
              <a:t>And with the stories that come along with this data, Te Mana o Te Wai offers us a way to be convincing and compelling</a:t>
            </a:r>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endParaRPr lang="en-US" sz="1400" b="0" i="0" dirty="0">
              <a:solidFill>
                <a:schemeClr val="bg1"/>
              </a:solidFill>
              <a:effectLst/>
              <a:latin typeface="-apple-system"/>
            </a:endParaRPr>
          </a:p>
          <a:p>
            <a:pPr marL="0" marR="0" lvl="0" indent="0" algn="l" defTabSz="914400" rtl="0" eaLnBrk="1" fontAlgn="auto" latinLnBrk="0" hangingPunct="1">
              <a:lnSpc>
                <a:spcPct val="100000"/>
              </a:lnSpc>
              <a:spcBef>
                <a:spcPts val="0"/>
              </a:spcBef>
              <a:spcAft>
                <a:spcPts val="600"/>
              </a:spcAft>
              <a:buClr>
                <a:srgbClr val="00ABC5"/>
              </a:buClr>
              <a:buSzTx/>
              <a:buFont typeface="+mj-lt"/>
              <a:buNone/>
              <a:tabLst/>
              <a:defRPr/>
            </a:pPr>
            <a:endParaRPr lang="en-NZ" sz="1400" dirty="0"/>
          </a:p>
        </p:txBody>
      </p:sp>
      <p:sp>
        <p:nvSpPr>
          <p:cNvPr id="4" name="Slide Number Placeholder 3">
            <a:extLst>
              <a:ext uri="{FF2B5EF4-FFF2-40B4-BE49-F238E27FC236}">
                <a16:creationId xmlns:a16="http://schemas.microsoft.com/office/drawing/2014/main" id="{36B1FA26-575C-4A0A-9669-E3CF51616A1F}"/>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A858C-C9B2-4FC9-89E1-8EE39894CF8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2684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b="0" i="0" dirty="0">
                <a:solidFill>
                  <a:srgbClr val="07435C"/>
                </a:solidFill>
                <a:effectLst/>
                <a:latin typeface="+mn-lt"/>
              </a:rPr>
              <a:t>So how is this going to come together?</a:t>
            </a:r>
          </a:p>
          <a:p>
            <a:pPr marL="171450" indent="-171450">
              <a:buFont typeface="Arial" panose="020B0604020202020204" pitchFamily="34" charset="0"/>
              <a:buChar char="•"/>
            </a:pPr>
            <a:r>
              <a:rPr lang="en-US" sz="1400" b="0" i="0" dirty="0">
                <a:solidFill>
                  <a:srgbClr val="07435C"/>
                </a:solidFill>
                <a:effectLst/>
                <a:latin typeface="+mn-lt"/>
              </a:rPr>
              <a:t>I find it interesting to thing about out name </a:t>
            </a:r>
          </a:p>
          <a:p>
            <a:pPr marL="628650" lvl="1" indent="-171450">
              <a:buFont typeface="Arial" panose="020B0604020202020204" pitchFamily="34" charset="0"/>
              <a:buChar char="•"/>
            </a:pPr>
            <a:r>
              <a:rPr lang="en-US" sz="1400" b="0" i="0" dirty="0">
                <a:solidFill>
                  <a:srgbClr val="07435C"/>
                </a:solidFill>
                <a:effectLst/>
                <a:latin typeface="+mn-lt"/>
              </a:rPr>
              <a:t>Taumata is used to refer to a summit or gathering around an important area of focus</a:t>
            </a:r>
          </a:p>
          <a:p>
            <a:pPr marL="628650" lvl="1" indent="-171450">
              <a:buFont typeface="Arial" panose="020B0604020202020204" pitchFamily="34" charset="0"/>
              <a:buChar char="•"/>
            </a:pPr>
            <a:r>
              <a:rPr lang="en-US" sz="1400" b="0" i="0" dirty="0">
                <a:solidFill>
                  <a:srgbClr val="07435C"/>
                </a:solidFill>
                <a:effectLst/>
                <a:latin typeface="+mn-lt"/>
              </a:rPr>
              <a:t>Arowai gives that focus to water</a:t>
            </a:r>
          </a:p>
          <a:p>
            <a:pPr marL="171450" lvl="0" indent="-171450">
              <a:buFont typeface="Arial" panose="020B0604020202020204" pitchFamily="34" charset="0"/>
              <a:buChar char="•"/>
            </a:pPr>
            <a:r>
              <a:rPr lang="en-US" sz="1400" b="0" i="0" dirty="0">
                <a:solidFill>
                  <a:srgbClr val="07435C"/>
                </a:solidFill>
                <a:effectLst/>
                <a:latin typeface="+mn-lt"/>
              </a:rPr>
              <a:t>Just as high peaks collect rain, so to I hope that we can collect data, which will then flow across of the motu.</a:t>
            </a:r>
          </a:p>
          <a:p>
            <a:pPr marL="171450" lvl="0" indent="-171450">
              <a:buFont typeface="Arial" panose="020B0604020202020204" pitchFamily="34" charset="0"/>
              <a:buChar char="•"/>
            </a:pPr>
            <a:r>
              <a:rPr lang="en-US" sz="1400" b="0" i="0" dirty="0">
                <a:solidFill>
                  <a:srgbClr val="07435C"/>
                </a:solidFill>
                <a:effectLst/>
                <a:latin typeface="+mn-lt"/>
              </a:rPr>
              <a:t>Some of these flows will join mighty rivers, making a pathway for system wide change </a:t>
            </a:r>
            <a:r>
              <a:rPr lang="en-NZ" sz="1400" b="0" i="0" dirty="0">
                <a:solidFill>
                  <a:srgbClr val="07435C"/>
                </a:solidFill>
                <a:effectLst/>
                <a:latin typeface="+mn-lt"/>
              </a:rPr>
              <a:t>throughout Aotearoa.</a:t>
            </a:r>
          </a:p>
          <a:p>
            <a:pPr marL="171450" lvl="0" indent="-171450">
              <a:buFont typeface="Arial" panose="020B0604020202020204" pitchFamily="34" charset="0"/>
              <a:buChar char="•"/>
            </a:pPr>
            <a:r>
              <a:rPr lang="en-NZ" sz="1400" b="0" i="0" dirty="0">
                <a:solidFill>
                  <a:srgbClr val="07435C"/>
                </a:solidFill>
                <a:effectLst/>
                <a:latin typeface="+mn-lt"/>
              </a:rPr>
              <a:t>But these flows may also combine will smaller tributaries, carrying</a:t>
            </a:r>
            <a:r>
              <a:rPr lang="en-US" sz="1400" b="0" i="0" dirty="0">
                <a:solidFill>
                  <a:srgbClr val="07435C"/>
                </a:solidFill>
                <a:effectLst/>
                <a:latin typeface="+mn-lt"/>
              </a:rPr>
              <a:t> rich local knowledge that may sensitive, unique or sacred, but still valuable to a particular community. </a:t>
            </a:r>
          </a:p>
          <a:p>
            <a:pPr marL="171450" lvl="0" indent="-171450">
              <a:buFont typeface="Arial" panose="020B0604020202020204" pitchFamily="34" charset="0"/>
              <a:buChar char="•"/>
            </a:pPr>
            <a:endParaRPr lang="en-US" sz="1400" b="0" i="0" dirty="0">
              <a:solidFill>
                <a:srgbClr val="07435C"/>
              </a:solidFill>
              <a:effectLst/>
              <a:latin typeface="+mn-lt"/>
            </a:endParaRPr>
          </a:p>
          <a:p>
            <a:pPr marL="171450" lvl="0" indent="-171450">
              <a:buFont typeface="Arial" panose="020B0604020202020204" pitchFamily="34" charset="0"/>
              <a:buChar char="•"/>
            </a:pPr>
            <a:r>
              <a:rPr lang="en-US" sz="1400" b="0" i="0" dirty="0">
                <a:solidFill>
                  <a:srgbClr val="07435C"/>
                </a:solidFill>
                <a:effectLst/>
                <a:latin typeface="+mn-lt"/>
              </a:rPr>
              <a:t>We all have a roll to play - SWIG</a:t>
            </a:r>
          </a:p>
          <a:p>
            <a:pPr marL="171450" indent="-171450">
              <a:buFont typeface="Arial" panose="020B0604020202020204" pitchFamily="34" charset="0"/>
              <a:buChar char="•"/>
            </a:pPr>
            <a:endParaRPr lang="en-NZ" sz="14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07435C"/>
                </a:solidFill>
                <a:effectLst/>
                <a:latin typeface="+mn-lt"/>
              </a:rPr>
              <a:t>So how is this going to come together?</a:t>
            </a:r>
          </a:p>
          <a:p>
            <a:pPr marL="628650" lvl="1" indent="-171450">
              <a:buFont typeface="Arial" panose="020B0604020202020204" pitchFamily="34" charset="0"/>
              <a:buChar char="•"/>
            </a:pPr>
            <a:r>
              <a:rPr lang="en-NZ" sz="1400" dirty="0">
                <a:latin typeface="+mn-lt"/>
              </a:rPr>
              <a:t>Collecting together a wide range of data…</a:t>
            </a:r>
          </a:p>
          <a:p>
            <a:pPr marL="628650" lvl="1" indent="-171450">
              <a:buFont typeface="Arial" panose="020B0604020202020204" pitchFamily="34" charset="0"/>
              <a:buChar char="•"/>
            </a:pPr>
            <a:r>
              <a:rPr lang="en-NZ" sz="1400" dirty="0">
                <a:latin typeface="+mn-lt"/>
              </a:rPr>
              <a:t>Including data you don’t even know about yet.</a:t>
            </a:r>
          </a:p>
          <a:p>
            <a:pPr marL="628650" lvl="1" indent="-171450">
              <a:buFont typeface="Arial" panose="020B0604020202020204" pitchFamily="34" charset="0"/>
              <a:buChar char="•"/>
            </a:pPr>
            <a:r>
              <a:rPr lang="en-NZ" sz="1400" dirty="0">
                <a:latin typeface="+mn-lt"/>
              </a:rPr>
              <a:t>As well as sharing some of it with us, so </a:t>
            </a:r>
          </a:p>
          <a:p>
            <a:pPr marL="628650" lvl="1" indent="-171450">
              <a:buFont typeface="Arial" panose="020B0604020202020204" pitchFamily="34" charset="0"/>
              <a:buChar char="•"/>
            </a:pPr>
            <a:r>
              <a:rPr lang="en-NZ" sz="1400" dirty="0">
                <a:latin typeface="+mn-lt"/>
              </a:rPr>
              <a:t>You will using this data to drive your own performance,</a:t>
            </a:r>
          </a:p>
          <a:p>
            <a:pPr marL="628650" lvl="1" indent="-171450">
              <a:buFont typeface="Arial" panose="020B0604020202020204" pitchFamily="34" charset="0"/>
              <a:buChar char="•"/>
            </a:pPr>
            <a:r>
              <a:rPr lang="en-NZ" sz="1400" dirty="0">
                <a:latin typeface="+mn-lt"/>
              </a:rPr>
              <a:t>And also to guide your conversations with others, where through which you will hopefully uncover stories to help you  </a:t>
            </a:r>
          </a:p>
        </p:txBody>
      </p:sp>
      <p:sp>
        <p:nvSpPr>
          <p:cNvPr id="4" name="Slide Number Placeholder 3"/>
          <p:cNvSpPr>
            <a:spLocks noGrp="1"/>
          </p:cNvSpPr>
          <p:nvPr>
            <p:ph type="sldNum" sz="quarter" idx="5"/>
          </p:nvPr>
        </p:nvSpPr>
        <p:spPr/>
        <p:txBody>
          <a:bodyPr/>
          <a:lstStyle/>
          <a:p>
            <a:fld id="{8C18E7B5-397D-E340-A3B7-DFDFBFBFBC6D}" type="slidenum">
              <a:rPr lang="en-US" smtClean="0"/>
              <a:t>21</a:t>
            </a:fld>
            <a:endParaRPr lang="en-US"/>
          </a:p>
        </p:txBody>
      </p:sp>
    </p:spTree>
    <p:extLst>
      <p:ext uri="{BB962C8B-B14F-4D97-AF65-F5344CB8AC3E}">
        <p14:creationId xmlns:p14="http://schemas.microsoft.com/office/powerpoint/2010/main" val="340209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600"/>
              </a:spcAft>
              <a:buClr>
                <a:srgbClr val="00ABC5"/>
              </a:buClr>
              <a:buFont typeface="+mj-lt"/>
              <a:buAutoNum type="arabicPeriod"/>
            </a:pPr>
            <a:r>
              <a:rPr lang="en-NZ" sz="1400" dirty="0"/>
              <a:t>Our Whakapapa</a:t>
            </a:r>
          </a:p>
          <a:p>
            <a:pPr marL="914400" lvl="1" indent="-457200">
              <a:spcAft>
                <a:spcPts val="600"/>
              </a:spcAft>
              <a:buClr>
                <a:srgbClr val="00ABC5"/>
              </a:buClr>
              <a:buFont typeface="+mj-lt"/>
              <a:buAutoNum type="arabicPeriod"/>
            </a:pPr>
            <a:r>
              <a:rPr lang="en-NZ" sz="1400" dirty="0"/>
              <a:t>Means that there’s going to be a unique flavour as we start shining the light. </a:t>
            </a:r>
          </a:p>
          <a:p>
            <a:pPr marL="914400" lvl="1" indent="-457200">
              <a:spcAft>
                <a:spcPts val="600"/>
              </a:spcAft>
              <a:buClr>
                <a:srgbClr val="00ABC5"/>
              </a:buClr>
              <a:buFont typeface="+mj-lt"/>
              <a:buAutoNum type="arabicPeriod"/>
            </a:pPr>
            <a:r>
              <a:rPr lang="en-NZ" sz="1400" dirty="0"/>
              <a:t>The torch is going to be pointing at the water a lot, and you’re going to find that more often than not, you’re going to be the one holding it.</a:t>
            </a:r>
          </a:p>
          <a:p>
            <a:pPr marL="457200" indent="-457200">
              <a:spcAft>
                <a:spcPts val="600"/>
              </a:spcAft>
              <a:buClr>
                <a:srgbClr val="00ABC5"/>
              </a:buClr>
              <a:buFont typeface="+mj-lt"/>
              <a:buAutoNum type="arabicPeriod"/>
            </a:pPr>
            <a:r>
              <a:rPr lang="en-NZ" sz="1400" dirty="0"/>
              <a:t>Duty of Care </a:t>
            </a:r>
          </a:p>
          <a:p>
            <a:pPr marL="914400" lvl="1" indent="-457200">
              <a:spcAft>
                <a:spcPts val="600"/>
              </a:spcAft>
              <a:buClr>
                <a:srgbClr val="00ABC5"/>
              </a:buClr>
              <a:buFont typeface="+mj-lt"/>
              <a:buAutoNum type="arabicPeriod"/>
            </a:pPr>
            <a:r>
              <a:rPr lang="en-NZ" sz="1400" dirty="0"/>
              <a:t>We’re looking forward to seeing your DWSP</a:t>
            </a:r>
          </a:p>
          <a:p>
            <a:pPr marL="914400" lvl="1" indent="-457200">
              <a:spcAft>
                <a:spcPts val="600"/>
              </a:spcAft>
              <a:buClr>
                <a:srgbClr val="00ABC5"/>
              </a:buClr>
              <a:buFont typeface="+mj-lt"/>
              <a:buAutoNum type="arabicPeriod"/>
            </a:pPr>
            <a:r>
              <a:rPr lang="en-NZ" sz="1400" dirty="0"/>
              <a:t>This is going to reveal some great insights about how you take responsibility for your DWP</a:t>
            </a:r>
          </a:p>
          <a:p>
            <a:pPr marL="457200" indent="-457200">
              <a:spcAft>
                <a:spcPts val="600"/>
              </a:spcAft>
              <a:buClr>
                <a:srgbClr val="00ABC5"/>
              </a:buClr>
              <a:buFont typeface="+mj-lt"/>
              <a:buAutoNum type="arabicPeriod"/>
            </a:pPr>
            <a:r>
              <a:rPr lang="en-NZ" sz="1400" dirty="0"/>
              <a:t>Risk Based Approach</a:t>
            </a:r>
          </a:p>
          <a:p>
            <a:pPr marL="914400" lvl="1" indent="-457200">
              <a:spcAft>
                <a:spcPts val="600"/>
              </a:spcAft>
              <a:buClr>
                <a:srgbClr val="00ABC5"/>
              </a:buClr>
              <a:buFont typeface="+mj-lt"/>
              <a:buAutoNum type="arabicPeriod"/>
            </a:pPr>
            <a:r>
              <a:rPr lang="en-NZ" sz="1400" dirty="0"/>
              <a:t>We already know some things from suppliers who are testing</a:t>
            </a:r>
          </a:p>
          <a:p>
            <a:pPr marL="914400" lvl="1" indent="-457200">
              <a:spcAft>
                <a:spcPts val="600"/>
              </a:spcAft>
              <a:buClr>
                <a:srgbClr val="00ABC5"/>
              </a:buClr>
              <a:buFont typeface="+mj-lt"/>
              <a:buAutoNum type="arabicPeriod"/>
            </a:pPr>
            <a:r>
              <a:rPr lang="en-NZ" sz="1400" dirty="0"/>
              <a:t>And with the DWQAR, we’re going to find out who isn’t</a:t>
            </a:r>
          </a:p>
          <a:p>
            <a:pPr marL="914400" lvl="1" indent="-457200">
              <a:spcAft>
                <a:spcPts val="600"/>
              </a:spcAft>
              <a:buClr>
                <a:srgbClr val="00ABC5"/>
              </a:buClr>
              <a:buFont typeface="+mj-lt"/>
              <a:buAutoNum type="arabicPeriod"/>
            </a:pPr>
            <a:r>
              <a:rPr lang="en-NZ" sz="1400" dirty="0"/>
              <a:t>Along with the NEPM, this is going to give us a huge set of data to start to understand the risks across the country</a:t>
            </a:r>
          </a:p>
          <a:p>
            <a:pPr marL="457200" indent="-457200">
              <a:spcAft>
                <a:spcPts val="600"/>
              </a:spcAft>
              <a:buClr>
                <a:srgbClr val="00ABC5"/>
              </a:buClr>
              <a:buFont typeface="+mj-lt"/>
              <a:buAutoNum type="arabicPeriod"/>
            </a:pPr>
            <a:r>
              <a:rPr lang="en-NZ" sz="1400" dirty="0"/>
              <a:t>Te Mana of Te Wai</a:t>
            </a:r>
          </a:p>
          <a:p>
            <a:pPr marL="914400" lvl="1" indent="-457200">
              <a:spcAft>
                <a:spcPts val="600"/>
              </a:spcAft>
              <a:buClr>
                <a:srgbClr val="00ABC5"/>
              </a:buClr>
              <a:buFont typeface="+mj-lt"/>
              <a:buAutoNum type="arabicPeriod"/>
            </a:pPr>
            <a:r>
              <a:rPr lang="en-NZ" sz="1400" dirty="0"/>
              <a:t>Regardless of how must data we pump up, we’re going to need to take a holistic, hierarchical and local approach to turn this into action</a:t>
            </a:r>
          </a:p>
          <a:p>
            <a:pPr marL="914400" lvl="1" indent="-457200">
              <a:spcAft>
                <a:spcPts val="600"/>
              </a:spcAft>
              <a:buClr>
                <a:srgbClr val="00ABC5"/>
              </a:buClr>
              <a:buFont typeface="+mj-lt"/>
              <a:buAutoNum type="arabicPeriod"/>
            </a:pPr>
            <a:r>
              <a:rPr lang="en-NZ" sz="1400" dirty="0"/>
              <a:t>You will need to engage with local communities and mana whenua develop your shared understanding to determine your path forward.</a:t>
            </a:r>
          </a:p>
          <a:p>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22</a:t>
            </a:fld>
            <a:endParaRPr lang="en-US"/>
          </a:p>
        </p:txBody>
      </p:sp>
    </p:spTree>
    <p:extLst>
      <p:ext uri="{BB962C8B-B14F-4D97-AF65-F5344CB8AC3E}">
        <p14:creationId xmlns:p14="http://schemas.microsoft.com/office/powerpoint/2010/main" val="1560112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23</a:t>
            </a:fld>
            <a:endParaRPr lang="en-US"/>
          </a:p>
        </p:txBody>
      </p:sp>
    </p:spTree>
    <p:extLst>
      <p:ext uri="{BB962C8B-B14F-4D97-AF65-F5344CB8AC3E}">
        <p14:creationId xmlns:p14="http://schemas.microsoft.com/office/powerpoint/2010/main" val="210463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1C1CB-1C2D-4435-98B6-13D22B4CD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5E39-EEC9-4BBF-AF6E-F61DBEC1B753}"/>
              </a:ext>
            </a:extLst>
          </p:cNvPr>
          <p:cNvSpPr txBox="1">
            <a:spLocks noGrp="1"/>
          </p:cNvSpPr>
          <p:nvPr>
            <p:ph type="body" sz="quarter" idx="1"/>
          </p:nvPr>
        </p:nvSpPr>
        <p:spPr/>
        <p:txBody>
          <a:bodyPr/>
          <a:lstStyle/>
          <a:p>
            <a:pPr marL="171450" indent="-171450">
              <a:buFont typeface="Arial" panose="020B0604020202020204" pitchFamily="34" charset="0"/>
              <a:buChar char="•"/>
            </a:pPr>
            <a:r>
              <a:rPr lang="en-NZ" sz="1400" dirty="0"/>
              <a:t>Our drinking water supplies are delightfully complex system, they connect us to our environment, via a range of sophisticated processes and infrastructure, and different perspectives.  – but you already know this.</a:t>
            </a:r>
          </a:p>
          <a:p>
            <a:pPr marL="171450" indent="-171450">
              <a:buFont typeface="Arial" panose="020B0604020202020204" pitchFamily="34" charset="0"/>
              <a:buChar char="•"/>
            </a:pPr>
            <a:r>
              <a:rPr lang="en-NZ" sz="1400" dirty="0"/>
              <a:t>And we also know that this complex system isn’t behaving the way that we like</a:t>
            </a:r>
          </a:p>
          <a:p>
            <a:pPr marL="628650" lvl="1" indent="-171450">
              <a:buFont typeface="Arial" panose="020B0604020202020204" pitchFamily="34" charset="0"/>
              <a:buChar char="•"/>
            </a:pPr>
            <a:r>
              <a:rPr lang="en-NZ" sz="1400" dirty="0"/>
              <a:t>From a recent survey we conducted, 81% of </a:t>
            </a:r>
            <a:r>
              <a:rPr lang="en-NZ" sz="1400" dirty="0" err="1"/>
              <a:t>NZers</a:t>
            </a:r>
            <a:r>
              <a:rPr lang="en-NZ" sz="1400" dirty="0"/>
              <a:t> think that the quality of their drinking water is good or better, based on the data we have, only 64% of </a:t>
            </a:r>
            <a:r>
              <a:rPr lang="en-NZ" sz="1400" dirty="0" err="1"/>
              <a:t>NZer</a:t>
            </a:r>
            <a:r>
              <a:rPr lang="en-NZ" sz="1400" dirty="0"/>
              <a:t> drink water that meets the standards</a:t>
            </a:r>
          </a:p>
          <a:p>
            <a:pPr marL="628650" lvl="1" indent="-171450">
              <a:buFont typeface="Arial" panose="020B0604020202020204" pitchFamily="34" charset="0"/>
              <a:buChar char="•"/>
            </a:pPr>
            <a:r>
              <a:rPr lang="en-NZ" sz="1400" dirty="0"/>
              <a:t>And half of you are here because you want to help spend some of the $120 - 185B that it is estimated to cost to fix this probably</a:t>
            </a:r>
          </a:p>
          <a:p>
            <a:pPr marL="171450" lvl="0" indent="-171450">
              <a:buFont typeface="Arial" panose="020B0604020202020204" pitchFamily="34" charset="0"/>
              <a:buChar char="•"/>
            </a:pPr>
            <a:r>
              <a:rPr lang="en-NZ" sz="1400" dirty="0"/>
              <a:t>From the surface it seems pretty clear that there is a problem, and as the saying “You can’t fix what you can’t see” – but how can we dive a bit deeper?</a:t>
            </a:r>
          </a:p>
          <a:p>
            <a:pPr marL="171450" lvl="0" indent="-171450">
              <a:buFont typeface="Arial" panose="020B0604020202020204" pitchFamily="34" charset="0"/>
              <a:buChar char="•"/>
            </a:pPr>
            <a:r>
              <a:rPr lang="en-NZ" sz="1400" dirty="0"/>
              <a:t>And while I’m a data geek, and I could keep throwing numbers at you for the next 20 minutes, but Katy told me that normal people find that boring, and we need to tell you a story – but where do we start… </a:t>
            </a:r>
          </a:p>
          <a:p>
            <a:pPr marL="0" lvl="0" indent="0">
              <a:lnSpc>
                <a:spcPct val="107000"/>
              </a:lnSpc>
              <a:buFont typeface="Symbol" panose="05050102010706020507" pitchFamily="18" charset="2"/>
              <a:buNone/>
            </a:pPr>
            <a:endParaRPr lang="en-US" sz="1400" b="1" dirty="0">
              <a:cs typeface="Calibri"/>
            </a:endParaRPr>
          </a:p>
        </p:txBody>
      </p:sp>
      <p:sp>
        <p:nvSpPr>
          <p:cNvPr id="4" name="Slide Number Placeholder 3">
            <a:extLst>
              <a:ext uri="{FF2B5EF4-FFF2-40B4-BE49-F238E27FC236}">
                <a16:creationId xmlns:a16="http://schemas.microsoft.com/office/drawing/2014/main" id="{36B1FA26-575C-4A0A-9669-E3CF51616A1F}"/>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A858C-C9B2-4FC9-89E1-8EE39894CF8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8954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There are many ways we could talk about shining a light on drinking water with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but in our role as the regulator, and aligning with the narrative of our colleagues, we will tell this story around the key concepts in our CME Strategy</a:t>
            </a:r>
          </a:p>
          <a:p>
            <a:endParaRPr lang="en-US" sz="1400" dirty="0"/>
          </a:p>
          <a:p>
            <a:r>
              <a:rPr lang="en-US" sz="1400" dirty="0"/>
              <a:t>Our regulatory approach is built on four key concepts: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NZ" sz="1400" dirty="0">
                <a:effectLst/>
                <a:latin typeface="Calibri" panose="020F0502020204030204" pitchFamily="34" charset="0"/>
                <a:ea typeface="Calibri" panose="020F0502020204030204" pitchFamily="34" charset="0"/>
              </a:rPr>
              <a:t>Taumata Arowai tikanga and whakapapa define our way of working and what people can expect from us in terms of our behaviour and approach.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NZ" sz="1400" dirty="0">
                <a:effectLst/>
                <a:latin typeface="Calibri" panose="020F0502020204030204" pitchFamily="34" charset="0"/>
                <a:ea typeface="Calibri" panose="020F0502020204030204" pitchFamily="34" charset="0"/>
              </a:rPr>
              <a:t>Duty of Care legal obligation for suppliers to make drinking water safe and to take immediate action to protect public health if it is not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NZ" sz="1400" dirty="0">
                <a:effectLst/>
                <a:latin typeface="Calibri" panose="020F0502020204030204" pitchFamily="34" charset="0"/>
                <a:ea typeface="Calibri" panose="020F0502020204030204" pitchFamily="34" charset="0"/>
              </a:rPr>
              <a:t>Our Risk-based approach to regulation which details how we identify, prioritise and treat risks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NZ" sz="1400" dirty="0">
                <a:effectLst/>
                <a:latin typeface="Calibri" panose="020F0502020204030204" pitchFamily="34" charset="0"/>
                <a:ea typeface="Calibri" panose="020F0502020204030204" pitchFamily="34" charset="0"/>
              </a:rPr>
              <a:t>Te Mana o </a:t>
            </a:r>
            <a:r>
              <a:rPr lang="en-NZ" sz="1400" dirty="0" err="1">
                <a:effectLst/>
                <a:latin typeface="Calibri" panose="020F0502020204030204" pitchFamily="34" charset="0"/>
                <a:ea typeface="Calibri" panose="020F0502020204030204" pitchFamily="34" charset="0"/>
              </a:rPr>
              <a:t>te</a:t>
            </a:r>
            <a:r>
              <a:rPr lang="en-NZ" sz="1400" dirty="0">
                <a:effectLst/>
                <a:latin typeface="Calibri" panose="020F0502020204030204" pitchFamily="34" charset="0"/>
                <a:ea typeface="Calibri" panose="020F0502020204030204" pitchFamily="34" charset="0"/>
              </a:rPr>
              <a:t> Wai which draws on a Te </a:t>
            </a:r>
            <a:r>
              <a:rPr lang="en-NZ" sz="1400" dirty="0" err="1">
                <a:effectLst/>
                <a:latin typeface="Calibri" panose="020F0502020204030204" pitchFamily="34" charset="0"/>
                <a:ea typeface="Calibri" panose="020F0502020204030204" pitchFamily="34" charset="0"/>
              </a:rPr>
              <a:t>Ao</a:t>
            </a:r>
            <a:r>
              <a:rPr lang="en-NZ" sz="1400" dirty="0">
                <a:effectLst/>
                <a:latin typeface="Calibri" panose="020F0502020204030204" pitchFamily="34" charset="0"/>
                <a:ea typeface="Calibri" panose="020F0502020204030204" pitchFamily="34" charset="0"/>
              </a:rPr>
              <a:t> Māori perspective to recognise the whole-of-system approach to </a:t>
            </a:r>
            <a:r>
              <a:rPr lang="en-NZ" sz="1400" dirty="0" err="1">
                <a:effectLst/>
                <a:latin typeface="Calibri" panose="020F0502020204030204" pitchFamily="34" charset="0"/>
                <a:ea typeface="Calibri" panose="020F0502020204030204" pitchFamily="34" charset="0"/>
              </a:rPr>
              <a:t>wai</a:t>
            </a:r>
            <a:r>
              <a:rPr lang="en-NZ" sz="1400" dirty="0">
                <a:effectLst/>
                <a:latin typeface="Calibri" panose="020F0502020204030204" pitchFamily="34" charset="0"/>
                <a:ea typeface="Calibri" panose="020F0502020204030204" pitchFamily="34" charset="0"/>
              </a:rPr>
              <a:t>, of </a:t>
            </a:r>
            <a:r>
              <a:rPr lang="en-NZ" sz="1400" dirty="0" err="1">
                <a:effectLst/>
                <a:latin typeface="Calibri" panose="020F0502020204030204" pitchFamily="34" charset="0"/>
                <a:ea typeface="Calibri" panose="020F0502020204030204" pitchFamily="34" charset="0"/>
              </a:rPr>
              <a:t>maunga</a:t>
            </a:r>
            <a:r>
              <a:rPr lang="en-NZ" sz="1400" dirty="0">
                <a:effectLst/>
                <a:latin typeface="Calibri" panose="020F0502020204030204" pitchFamily="34" charset="0"/>
                <a:ea typeface="Calibri" panose="020F0502020204030204" pitchFamily="34" charset="0"/>
              </a:rPr>
              <a:t> to moana, or ki uta ki tai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NZ" sz="14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400" dirty="0">
                <a:effectLst/>
                <a:latin typeface="Calibri" panose="020F0502020204030204" pitchFamily="34" charset="0"/>
              </a:rPr>
              <a:t>So what does this mean how we shine a light on drinking water with data?</a:t>
            </a:r>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4</a:t>
            </a:fld>
            <a:endParaRPr lang="en-US"/>
          </a:p>
        </p:txBody>
      </p:sp>
    </p:spTree>
    <p:extLst>
      <p:ext uri="{BB962C8B-B14F-4D97-AF65-F5344CB8AC3E}">
        <p14:creationId xmlns:p14="http://schemas.microsoft.com/office/powerpoint/2010/main" val="398285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effectLst/>
                <a:latin typeface="Calibri" panose="020F0502020204030204" pitchFamily="34" charset="0"/>
                <a:ea typeface="Calibri" panose="020F0502020204030204" pitchFamily="34" charset="0"/>
              </a:rPr>
              <a:t>Our Whakapapa defines our way of working and what people can expect from us in terms of our behaviour and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Giving effect to Te Mana o </a:t>
            </a:r>
            <a:r>
              <a:rPr lang="en-NZ" sz="1400" dirty="0" err="1">
                <a:effectLst/>
                <a:latin typeface="Calibri" panose="020F0502020204030204" pitchFamily="34" charset="0"/>
                <a:ea typeface="Calibri" panose="020F0502020204030204" pitchFamily="34" charset="0"/>
              </a:rPr>
              <a:t>te</a:t>
            </a:r>
            <a:r>
              <a:rPr lang="en-NZ" sz="1400" dirty="0">
                <a:effectLst/>
                <a:latin typeface="Calibri" panose="020F0502020204030204" pitchFamily="34" charset="0"/>
                <a:ea typeface="Calibri" panose="020F0502020204030204" pitchFamily="34" charset="0"/>
              </a:rPr>
              <a:t> Wai, our vision ‘safe water every day for everyone’, underpinned by Te </a:t>
            </a:r>
            <a:r>
              <a:rPr lang="en-NZ" sz="1400" dirty="0" err="1">
                <a:effectLst/>
                <a:latin typeface="Calibri" panose="020F0502020204030204" pitchFamily="34" charset="0"/>
                <a:ea typeface="Calibri" panose="020F0502020204030204" pitchFamily="34" charset="0"/>
              </a:rPr>
              <a:t>Tiriti</a:t>
            </a:r>
            <a:r>
              <a:rPr lang="en-NZ" sz="1400" dirty="0">
                <a:effectLst/>
                <a:latin typeface="Calibri" panose="020F0502020204030204" pitchFamily="34" charset="0"/>
                <a:ea typeface="Calibri" panose="020F0502020204030204" pitchFamily="34" charset="0"/>
              </a:rPr>
              <a:t> o </a:t>
            </a:r>
            <a:r>
              <a:rPr lang="en-NZ" sz="1400" dirty="0" err="1">
                <a:effectLst/>
                <a:latin typeface="Calibri" panose="020F0502020204030204" pitchFamily="34" charset="0"/>
                <a:ea typeface="Calibri" panose="020F0502020204030204" pitchFamily="34" charset="0"/>
              </a:rPr>
              <a:t>Waitangia</a:t>
            </a:r>
            <a:endParaRPr lang="en-NZ" sz="14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Our </a:t>
            </a:r>
            <a:r>
              <a:rPr lang="en-NZ" sz="1400" dirty="0" err="1">
                <a:effectLst/>
                <a:latin typeface="Calibri" panose="020F0502020204030204" pitchFamily="34" charset="0"/>
                <a:ea typeface="Calibri" panose="020F0502020204030204" pitchFamily="34" charset="0"/>
              </a:rPr>
              <a:t>Pou</a:t>
            </a:r>
            <a:r>
              <a:rPr lang="en-NZ" sz="1400" dirty="0">
                <a:effectLst/>
                <a:latin typeface="Calibri" panose="020F0502020204030204" pitchFamily="34" charset="0"/>
                <a:ea typeface="Calibri" panose="020F0502020204030204" pitchFamily="34" charset="0"/>
              </a:rPr>
              <a:t> are about protecting and upholding the mauri (spirit), mana (integrity) and ora (health) of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Our Tikanga describe how we will how we work and interact with others to protect the health of our water.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Our </a:t>
            </a:r>
            <a:r>
              <a:rPr lang="en-NZ" sz="1400" dirty="0" err="1">
                <a:effectLst/>
                <a:latin typeface="Calibri" panose="020F0502020204030204" pitchFamily="34" charset="0"/>
                <a:ea typeface="Calibri" panose="020F0502020204030204" pitchFamily="34" charset="0"/>
              </a:rPr>
              <a:t>Whakataukī</a:t>
            </a:r>
            <a:r>
              <a:rPr lang="en-NZ" sz="1400" dirty="0">
                <a:effectLst/>
                <a:latin typeface="Calibri" panose="020F0502020204030204" pitchFamily="34" charset="0"/>
                <a:ea typeface="Calibri" panose="020F0502020204030204" pitchFamily="34" charset="0"/>
              </a:rPr>
              <a:t> are built into our ways of working and influence our decisions in their own unique 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4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dirty="0">
                <a:effectLst/>
                <a:latin typeface="Calibri" panose="020F0502020204030204" pitchFamily="34" charset="0"/>
                <a:ea typeface="Calibri" panose="020F0502020204030204" pitchFamily="34" charset="0"/>
              </a:rPr>
              <a:t>Our Whakapapa makes Taumata Arowai very different from any organisation which I’ve worked with before, and certainly a different type of regulator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4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400" dirty="0">
              <a:effectLst/>
              <a:latin typeface="Calibri" panose="020F0502020204030204" pitchFamily="34" charset="0"/>
              <a:ea typeface="Calibri" panose="020F0502020204030204" pitchFamily="34" charset="0"/>
            </a:endParaRPr>
          </a:p>
          <a:p>
            <a:endParaRPr lang="en-NZ" sz="1400" dirty="0"/>
          </a:p>
        </p:txBody>
      </p:sp>
      <p:sp>
        <p:nvSpPr>
          <p:cNvPr id="4" name="Slide Number Placeholder 3"/>
          <p:cNvSpPr>
            <a:spLocks noGrp="1"/>
          </p:cNvSpPr>
          <p:nvPr>
            <p:ph type="sldNum" sz="quarter" idx="5"/>
          </p:nvPr>
        </p:nvSpPr>
        <p:spPr/>
        <p:txBody>
          <a:bodyPr/>
          <a:lstStyle/>
          <a:p>
            <a:fld id="{8C18E7B5-397D-E340-A3B7-DFDFBFBFBC6D}" type="slidenum">
              <a:rPr lang="en-US" smtClean="0"/>
              <a:t>5</a:t>
            </a:fld>
            <a:endParaRPr lang="en-US"/>
          </a:p>
        </p:txBody>
      </p:sp>
    </p:spTree>
    <p:extLst>
      <p:ext uri="{BB962C8B-B14F-4D97-AF65-F5344CB8AC3E}">
        <p14:creationId xmlns:p14="http://schemas.microsoft.com/office/powerpoint/2010/main" val="106262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Our </a:t>
            </a:r>
            <a:r>
              <a:rPr lang="en-NZ" sz="1400" dirty="0" err="1">
                <a:effectLst/>
                <a:latin typeface="Calibri" panose="020F0502020204030204" pitchFamily="34" charset="0"/>
                <a:ea typeface="Calibri" panose="020F0502020204030204" pitchFamily="34" charset="0"/>
              </a:rPr>
              <a:t>Pou</a:t>
            </a:r>
            <a:r>
              <a:rPr lang="en-NZ" sz="1400" dirty="0">
                <a:effectLst/>
                <a:latin typeface="Calibri" panose="020F0502020204030204" pitchFamily="34" charset="0"/>
                <a:ea typeface="Calibri" panose="020F0502020204030204" pitchFamily="34" charset="0"/>
              </a:rPr>
              <a:t> shifts our focus from water “services”, to water in it’s own right.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This forces us to think differently about what data we collect and how we treat that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We can no longer looked a water with a view, blinkered by our regulatory or operational </a:t>
            </a:r>
            <a:r>
              <a:rPr lang="en-NZ" sz="1400" dirty="0" err="1">
                <a:effectLst/>
                <a:latin typeface="Calibri" panose="020F0502020204030204" pitchFamily="34" charset="0"/>
                <a:ea typeface="Calibri" panose="020F0502020204030204" pitchFamily="34" charset="0"/>
              </a:rPr>
              <a:t>siloS</a:t>
            </a:r>
            <a:endParaRPr lang="en-NZ" sz="14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WSA has some interesting requirements for sharing data about source water between WS, RC and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How would you feel if your doctor didn’t share your medical records with a specialist you were seeing? Or worst - told you that they lost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effectLst/>
                <a:latin typeface="Calibri" panose="020F0502020204030204" pitchFamily="34" charset="0"/>
                <a:ea typeface="Calibri" panose="020F0502020204030204" pitchFamily="34" charset="0"/>
              </a:rPr>
              <a:t>We need to treat data about water quality in the same light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6</a:t>
            </a:fld>
            <a:endParaRPr lang="en-US"/>
          </a:p>
        </p:txBody>
      </p:sp>
    </p:spTree>
    <p:extLst>
      <p:ext uri="{BB962C8B-B14F-4D97-AF65-F5344CB8AC3E}">
        <p14:creationId xmlns:p14="http://schemas.microsoft.com/office/powerpoint/2010/main" val="419601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err="1">
                <a:effectLst/>
                <a:latin typeface="Calibri" panose="020F0502020204030204" pitchFamily="34" charset="0"/>
                <a:ea typeface="Calibri" panose="020F0502020204030204" pitchFamily="34" charset="0"/>
              </a:rPr>
              <a:t>Kaitiakitanga</a:t>
            </a:r>
            <a:r>
              <a:rPr lang="en-NZ" sz="1800" dirty="0">
                <a:effectLst/>
                <a:latin typeface="Calibri" panose="020F0502020204030204" pitchFamily="34" charset="0"/>
                <a:ea typeface="Calibri" panose="020F0502020204030204" pitchFamily="34" charset="0"/>
              </a:rPr>
              <a:t> – We will need to know how healthy our how water is throughout the country as well as how well others are carrying out their duties to protect 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err="1">
                <a:effectLst/>
                <a:latin typeface="Calibri" panose="020F0502020204030204" pitchFamily="34" charset="0"/>
                <a:ea typeface="Calibri" panose="020F0502020204030204" pitchFamily="34" charset="0"/>
              </a:rPr>
              <a:t>Manaakitanga</a:t>
            </a:r>
            <a:r>
              <a:rPr lang="en-NZ" sz="1800" dirty="0">
                <a:effectLst/>
                <a:latin typeface="Calibri" panose="020F0502020204030204" pitchFamily="34" charset="0"/>
                <a:ea typeface="Calibri" panose="020F0502020204030204" pitchFamily="34" charset="0"/>
              </a:rPr>
              <a:t> – How can we use data in a </a:t>
            </a:r>
            <a:r>
              <a:rPr lang="en-NZ" sz="1800" dirty="0" err="1">
                <a:effectLst/>
                <a:latin typeface="Calibri" panose="020F0502020204030204" pitchFamily="34" charset="0"/>
                <a:ea typeface="Calibri" panose="020F0502020204030204" pitchFamily="34" charset="0"/>
              </a:rPr>
              <a:t>waythat</a:t>
            </a:r>
            <a:r>
              <a:rPr lang="en-NZ" sz="1800" dirty="0">
                <a:effectLst/>
                <a:latin typeface="Calibri" panose="020F0502020204030204" pitchFamily="34" charset="0"/>
                <a:ea typeface="Calibri" panose="020F0502020204030204" pitchFamily="34" charset="0"/>
              </a:rPr>
              <a:t> enhances everyone’s mana? We don’t want you to feel that reporting to us this just an unnecessary burden, Instead, we hope it could add more focus and importance to data that you’re recording… or help you to know how you compare to others.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err="1">
                <a:effectLst/>
                <a:latin typeface="Calibri" panose="020F0502020204030204" pitchFamily="34" charset="0"/>
                <a:ea typeface="Calibri" panose="020F0502020204030204" pitchFamily="34" charset="0"/>
              </a:rPr>
              <a:t>Kāwanatanga</a:t>
            </a:r>
            <a:r>
              <a:rPr lang="en-NZ" sz="1800" dirty="0">
                <a:effectLst/>
                <a:latin typeface="Calibri" panose="020F0502020204030204" pitchFamily="34" charset="0"/>
                <a:ea typeface="Calibri" panose="020F0502020204030204" pitchFamily="34" charset="0"/>
              </a:rPr>
              <a:t> – We have no intention of doing this in isolation. We want to be working together to set up systems that are better, stronger, faster. While keeping in mind that we’re still the regulatory.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7</a:t>
            </a:fld>
            <a:endParaRPr lang="en-US"/>
          </a:p>
        </p:txBody>
      </p:sp>
    </p:spTree>
    <p:extLst>
      <p:ext uri="{BB962C8B-B14F-4D97-AF65-F5344CB8AC3E}">
        <p14:creationId xmlns:p14="http://schemas.microsoft.com/office/powerpoint/2010/main" val="366302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Our Whakapapa defines our way of working and what people can expect from us in terms of our behaviour and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Giving effect to Te Mana o </a:t>
            </a:r>
            <a:r>
              <a:rPr lang="en-NZ" sz="1800" dirty="0" err="1">
                <a:effectLst/>
                <a:latin typeface="Calibri" panose="020F0502020204030204" pitchFamily="34" charset="0"/>
                <a:ea typeface="Calibri" panose="020F0502020204030204" pitchFamily="34" charset="0"/>
              </a:rPr>
              <a:t>te</a:t>
            </a:r>
            <a:r>
              <a:rPr lang="en-NZ" sz="1800" dirty="0">
                <a:effectLst/>
                <a:latin typeface="Calibri" panose="020F0502020204030204" pitchFamily="34" charset="0"/>
                <a:ea typeface="Calibri" panose="020F0502020204030204" pitchFamily="34" charset="0"/>
              </a:rPr>
              <a:t> Wai, our vision ‘safe water every day for everyone’, underpinned by Te </a:t>
            </a:r>
            <a:r>
              <a:rPr lang="en-NZ" sz="1800" dirty="0" err="1">
                <a:effectLst/>
                <a:latin typeface="Calibri" panose="020F0502020204030204" pitchFamily="34" charset="0"/>
                <a:ea typeface="Calibri" panose="020F0502020204030204" pitchFamily="34" charset="0"/>
              </a:rPr>
              <a:t>Tiriti</a:t>
            </a:r>
            <a:r>
              <a:rPr lang="en-NZ" sz="1800" dirty="0">
                <a:effectLst/>
                <a:latin typeface="Calibri" panose="020F0502020204030204" pitchFamily="34" charset="0"/>
                <a:ea typeface="Calibri" panose="020F0502020204030204" pitchFamily="34" charset="0"/>
              </a:rPr>
              <a:t> o </a:t>
            </a:r>
            <a:r>
              <a:rPr lang="en-NZ" sz="1800" dirty="0" err="1">
                <a:effectLst/>
                <a:latin typeface="Calibri" panose="020F0502020204030204" pitchFamily="34" charset="0"/>
                <a:ea typeface="Calibri" panose="020F0502020204030204" pitchFamily="34" charset="0"/>
              </a:rPr>
              <a:t>Waitangia</a:t>
            </a: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Our </a:t>
            </a:r>
            <a:r>
              <a:rPr lang="en-NZ" sz="1800" dirty="0" err="1">
                <a:effectLst/>
                <a:latin typeface="Calibri" panose="020F0502020204030204" pitchFamily="34" charset="0"/>
                <a:ea typeface="Calibri" panose="020F0502020204030204" pitchFamily="34" charset="0"/>
              </a:rPr>
              <a:t>Pou</a:t>
            </a:r>
            <a:r>
              <a:rPr lang="en-NZ" sz="1800" dirty="0">
                <a:effectLst/>
                <a:latin typeface="Calibri" panose="020F0502020204030204" pitchFamily="34" charset="0"/>
                <a:ea typeface="Calibri" panose="020F0502020204030204" pitchFamily="34" charset="0"/>
              </a:rPr>
              <a:t> are about protecting and upholding the mauri (spirit), mana (integrity) and ora (health) of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Our </a:t>
            </a:r>
            <a:r>
              <a:rPr lang="en-NZ" sz="1800" dirty="0" err="1">
                <a:effectLst/>
                <a:latin typeface="Calibri" panose="020F0502020204030204" pitchFamily="34" charset="0"/>
                <a:ea typeface="Calibri" panose="020F0502020204030204" pitchFamily="34" charset="0"/>
              </a:rPr>
              <a:t>Whakataukī</a:t>
            </a:r>
            <a:r>
              <a:rPr lang="en-NZ" sz="1800" dirty="0">
                <a:effectLst/>
                <a:latin typeface="Calibri" panose="020F0502020204030204" pitchFamily="34" charset="0"/>
                <a:ea typeface="Calibri" panose="020F0502020204030204" pitchFamily="34" charset="0"/>
              </a:rPr>
              <a:t> are built into our ways of working and influence our decisions in their own unique 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8</a:t>
            </a:fld>
            <a:endParaRPr lang="en-US"/>
          </a:p>
        </p:txBody>
      </p:sp>
    </p:spTree>
    <p:extLst>
      <p:ext uri="{BB962C8B-B14F-4D97-AF65-F5344CB8AC3E}">
        <p14:creationId xmlns:p14="http://schemas.microsoft.com/office/powerpoint/2010/main" val="36393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Our Whakapapa defines our way of working and what people can expect from us in terms of our behaviour and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Giving effect to Te Mana o </a:t>
            </a:r>
            <a:r>
              <a:rPr lang="en-NZ" sz="1800" dirty="0" err="1">
                <a:effectLst/>
                <a:latin typeface="Calibri" panose="020F0502020204030204" pitchFamily="34" charset="0"/>
                <a:ea typeface="Calibri" panose="020F0502020204030204" pitchFamily="34" charset="0"/>
              </a:rPr>
              <a:t>te</a:t>
            </a:r>
            <a:r>
              <a:rPr lang="en-NZ" sz="1800" dirty="0">
                <a:effectLst/>
                <a:latin typeface="Calibri" panose="020F0502020204030204" pitchFamily="34" charset="0"/>
                <a:ea typeface="Calibri" panose="020F0502020204030204" pitchFamily="34" charset="0"/>
              </a:rPr>
              <a:t> Wai, our vision ‘safe water every day for everyone’, underpinned by Te </a:t>
            </a:r>
            <a:r>
              <a:rPr lang="en-NZ" sz="1800" dirty="0" err="1">
                <a:effectLst/>
                <a:latin typeface="Calibri" panose="020F0502020204030204" pitchFamily="34" charset="0"/>
                <a:ea typeface="Calibri" panose="020F0502020204030204" pitchFamily="34" charset="0"/>
              </a:rPr>
              <a:t>Tiriti</a:t>
            </a:r>
            <a:r>
              <a:rPr lang="en-NZ" sz="1800" dirty="0">
                <a:effectLst/>
                <a:latin typeface="Calibri" panose="020F0502020204030204" pitchFamily="34" charset="0"/>
                <a:ea typeface="Calibri" panose="020F0502020204030204" pitchFamily="34" charset="0"/>
              </a:rPr>
              <a:t> o </a:t>
            </a:r>
            <a:r>
              <a:rPr lang="en-NZ" sz="1800" dirty="0" err="1">
                <a:effectLst/>
                <a:latin typeface="Calibri" panose="020F0502020204030204" pitchFamily="34" charset="0"/>
                <a:ea typeface="Calibri" panose="020F0502020204030204" pitchFamily="34" charset="0"/>
              </a:rPr>
              <a:t>Waitangia</a:t>
            </a: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Our </a:t>
            </a:r>
            <a:r>
              <a:rPr lang="en-NZ" sz="1800" dirty="0" err="1">
                <a:effectLst/>
                <a:latin typeface="Calibri" panose="020F0502020204030204" pitchFamily="34" charset="0"/>
                <a:ea typeface="Calibri" panose="020F0502020204030204" pitchFamily="34" charset="0"/>
              </a:rPr>
              <a:t>Pou</a:t>
            </a:r>
            <a:r>
              <a:rPr lang="en-NZ" sz="1800" dirty="0">
                <a:effectLst/>
                <a:latin typeface="Calibri" panose="020F0502020204030204" pitchFamily="34" charset="0"/>
                <a:ea typeface="Calibri" panose="020F0502020204030204" pitchFamily="34" charset="0"/>
              </a:rPr>
              <a:t> are about protecting and upholding the mauri (spirit), mana (integrity) and ora (health) of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rPr>
              <a:t>Our </a:t>
            </a:r>
            <a:r>
              <a:rPr lang="en-NZ" sz="1800" dirty="0" err="1">
                <a:effectLst/>
                <a:latin typeface="Calibri" panose="020F0502020204030204" pitchFamily="34" charset="0"/>
                <a:ea typeface="Calibri" panose="020F0502020204030204" pitchFamily="34" charset="0"/>
              </a:rPr>
              <a:t>Whakataukī</a:t>
            </a:r>
            <a:r>
              <a:rPr lang="en-NZ" sz="1800" dirty="0">
                <a:effectLst/>
                <a:latin typeface="Calibri" panose="020F0502020204030204" pitchFamily="34" charset="0"/>
                <a:ea typeface="Calibri" panose="020F0502020204030204" pitchFamily="34" charset="0"/>
              </a:rPr>
              <a:t> are built into our ways of working and influence our decisions in their own unique 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C18E7B5-397D-E340-A3B7-DFDFBFBFBC6D}" type="slidenum">
              <a:rPr lang="en-US" smtClean="0"/>
              <a:t>9</a:t>
            </a:fld>
            <a:endParaRPr lang="en-US"/>
          </a:p>
        </p:txBody>
      </p:sp>
    </p:spTree>
    <p:extLst>
      <p:ext uri="{BB962C8B-B14F-4D97-AF65-F5344CB8AC3E}">
        <p14:creationId xmlns:p14="http://schemas.microsoft.com/office/powerpoint/2010/main" val="330884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r>
              <a:rPr lang="en-US"/>
              <a:t>Click to edit Master title style</a:t>
            </a:r>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8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r>
              <a:rPr lang="en-US"/>
              <a:t>Click to edit Master title style</a:t>
            </a:r>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88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Tree>
    <p:extLst>
      <p:ext uri="{BB962C8B-B14F-4D97-AF65-F5344CB8AC3E}">
        <p14:creationId xmlns:p14="http://schemas.microsoft.com/office/powerpoint/2010/main" val="264646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41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Tree>
    <p:extLst>
      <p:ext uri="{BB962C8B-B14F-4D97-AF65-F5344CB8AC3E}">
        <p14:creationId xmlns:p14="http://schemas.microsoft.com/office/powerpoint/2010/main" val="418131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7" name="Picture 26" descr="A picture containing text&#10;&#10;Description automatically generated">
            <a:extLst>
              <a:ext uri="{FF2B5EF4-FFF2-40B4-BE49-F238E27FC236}">
                <a16:creationId xmlns:a16="http://schemas.microsoft.com/office/drawing/2014/main" id="{B364A7FA-9D0B-2A41-84A8-F4C85E0D59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60000" y="3361020"/>
            <a:ext cx="2032000" cy="3492500"/>
          </a:xfrm>
          <a:prstGeom prst="rect">
            <a:avLst/>
          </a:prstGeom>
        </p:spPr>
      </p:pic>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eaLnBrk="1" hangingPunct="1">
        <a:defRPr cap="none" baseline="0">
          <a:solidFill>
            <a:srgbClr val="00ABC5"/>
          </a:solidFill>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pic>
        <p:nvPicPr>
          <p:cNvPr id="5" name="Picture 4" descr="A view of the earth from space&#10;&#10;Description automatically generated with low confidence">
            <a:extLst>
              <a:ext uri="{FF2B5EF4-FFF2-40B4-BE49-F238E27FC236}">
                <a16:creationId xmlns:a16="http://schemas.microsoft.com/office/drawing/2014/main" id="{274E982F-404A-C749-930F-FCFB9C5248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96600" y="4622800"/>
            <a:ext cx="1295400" cy="2235200"/>
          </a:xfrm>
          <a:prstGeom prst="rect">
            <a:avLst/>
          </a:prstGeom>
        </p:spPr>
      </p:pic>
    </p:spTree>
    <p:extLst>
      <p:ext uri="{BB962C8B-B14F-4D97-AF65-F5344CB8AC3E}">
        <p14:creationId xmlns:p14="http://schemas.microsoft.com/office/powerpoint/2010/main" val="3162026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cap="none" baseline="0">
          <a:solidFill>
            <a:srgbClr val="00ABC5"/>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image" Target="../media/image24.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10.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1.svg"/><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7.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59.svg"/><Relationship Id="rId26" Type="http://schemas.openxmlformats.org/officeDocument/2006/relationships/image" Target="../media/image67.svg"/><Relationship Id="rId39" Type="http://schemas.openxmlformats.org/officeDocument/2006/relationships/image" Target="../media/image22.svg"/><Relationship Id="rId21" Type="http://schemas.openxmlformats.org/officeDocument/2006/relationships/image" Target="../media/image62.png"/><Relationship Id="rId34" Type="http://schemas.openxmlformats.org/officeDocument/2006/relationships/image" Target="../media/image14.svg"/><Relationship Id="rId7" Type="http://schemas.openxmlformats.org/officeDocument/2006/relationships/image" Target="../media/image53.png"/><Relationship Id="rId12" Type="http://schemas.openxmlformats.org/officeDocument/2006/relationships/image" Target="../media/image56.sv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13.png"/><Relationship Id="rId38"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image" Target="../media/image18.svg"/><Relationship Id="rId20" Type="http://schemas.openxmlformats.org/officeDocument/2006/relationships/image" Target="../media/image61.svg"/><Relationship Id="rId29"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55.png"/><Relationship Id="rId24" Type="http://schemas.openxmlformats.org/officeDocument/2006/relationships/image" Target="../media/image65.svg"/><Relationship Id="rId32" Type="http://schemas.openxmlformats.org/officeDocument/2006/relationships/image" Target="../media/image73.svg"/><Relationship Id="rId37" Type="http://schemas.openxmlformats.org/officeDocument/2006/relationships/image" Target="../media/image76.png"/><Relationship Id="rId5" Type="http://schemas.openxmlformats.org/officeDocument/2006/relationships/image" Target="../media/image25.png"/><Relationship Id="rId15" Type="http://schemas.openxmlformats.org/officeDocument/2006/relationships/image" Target="../media/image17.png"/><Relationship Id="rId23" Type="http://schemas.openxmlformats.org/officeDocument/2006/relationships/image" Target="../media/image64.png"/><Relationship Id="rId28" Type="http://schemas.openxmlformats.org/officeDocument/2006/relationships/image" Target="../media/image69.svg"/><Relationship Id="rId36" Type="http://schemas.openxmlformats.org/officeDocument/2006/relationships/image" Target="../media/image75.png"/><Relationship Id="rId10" Type="http://schemas.openxmlformats.org/officeDocument/2006/relationships/image" Target="../media/image24.sv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52.png"/><Relationship Id="rId9" Type="http://schemas.openxmlformats.org/officeDocument/2006/relationships/image" Target="../media/image23.png"/><Relationship Id="rId14" Type="http://schemas.microsoft.com/office/2007/relationships/hdphoto" Target="../media/hdphoto1.wdp"/><Relationship Id="rId22" Type="http://schemas.openxmlformats.org/officeDocument/2006/relationships/image" Target="../media/image63.svg"/><Relationship Id="rId27" Type="http://schemas.openxmlformats.org/officeDocument/2006/relationships/image" Target="../media/image68.png"/><Relationship Id="rId30" Type="http://schemas.openxmlformats.org/officeDocument/2006/relationships/image" Target="../media/image71.svg"/><Relationship Id="rId35" Type="http://schemas.openxmlformats.org/officeDocument/2006/relationships/image" Target="../media/image74.png"/><Relationship Id="rId8" Type="http://schemas.openxmlformats.org/officeDocument/2006/relationships/image" Target="../media/image54.svg"/><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rowd&#10;&#10;Description automatically generated">
            <a:extLst>
              <a:ext uri="{FF2B5EF4-FFF2-40B4-BE49-F238E27FC236}">
                <a16:creationId xmlns:a16="http://schemas.microsoft.com/office/drawing/2014/main" id="{55A1C00F-631F-E64A-B054-200412879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12192000" cy="6858000"/>
          </a:xfrm>
          <a:prstGeom prst="rect">
            <a:avLst/>
          </a:prstGeom>
        </p:spPr>
      </p:pic>
      <p:pic>
        <p:nvPicPr>
          <p:cNvPr id="12" name="Picture 11" descr="Shape, arrow&#10;&#10;Description automatically generated">
            <a:extLst>
              <a:ext uri="{FF2B5EF4-FFF2-40B4-BE49-F238E27FC236}">
                <a16:creationId xmlns:a16="http://schemas.microsoft.com/office/drawing/2014/main" id="{B5EC9107-BA6A-9140-B3EE-93F608E29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304800"/>
            <a:ext cx="1952667" cy="1004229"/>
          </a:xfrm>
          <a:prstGeom prst="rect">
            <a:avLst/>
          </a:prstGeom>
        </p:spPr>
      </p:pic>
      <p:sp>
        <p:nvSpPr>
          <p:cNvPr id="13" name="object 2">
            <a:extLst>
              <a:ext uri="{FF2B5EF4-FFF2-40B4-BE49-F238E27FC236}">
                <a16:creationId xmlns:a16="http://schemas.microsoft.com/office/drawing/2014/main" id="{E2D471C6-C16D-DC49-931C-E4EF720FE144}"/>
              </a:ext>
            </a:extLst>
          </p:cNvPr>
          <p:cNvSpPr txBox="1">
            <a:spLocks/>
          </p:cNvSpPr>
          <p:nvPr/>
        </p:nvSpPr>
        <p:spPr>
          <a:xfrm>
            <a:off x="561851" y="419100"/>
            <a:ext cx="8486477" cy="1960152"/>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Aft>
                <a:spcPts val="300"/>
              </a:spcAft>
            </a:pPr>
            <a:r>
              <a:rPr lang="en-NZ" sz="4000" kern="0" spc="-5"/>
              <a:t>Shining a light on drinking water</a:t>
            </a:r>
          </a:p>
          <a:p>
            <a:pPr marL="12700" marR="5080">
              <a:lnSpc>
                <a:spcPts val="3500"/>
              </a:lnSpc>
            </a:pPr>
            <a:r>
              <a:rPr lang="en-NZ" sz="4000" kern="0" spc="-5"/>
              <a:t>through data</a:t>
            </a:r>
          </a:p>
          <a:p>
            <a:pPr marL="12700" marR="5080"/>
            <a:endParaRPr lang="en-NZ" sz="800" kern="0" spc="-5"/>
          </a:p>
          <a:p>
            <a:pPr marL="12700" marR="5080"/>
            <a:r>
              <a:rPr lang="en-NZ" sz="2400" kern="0" spc="-5"/>
              <a:t>Katy Te Amo  |  Head of Strategy and Insights</a:t>
            </a:r>
          </a:p>
          <a:p>
            <a:pPr marL="12700" marR="5080"/>
            <a:r>
              <a:rPr lang="en-NZ" sz="2400" kern="0" spc="-5"/>
              <a:t>Michael Howden  |  Data + Insights Manager</a:t>
            </a:r>
            <a:endParaRPr lang="en-NZ" sz="2400"/>
          </a:p>
        </p:txBody>
      </p:sp>
    </p:spTree>
    <p:extLst>
      <p:ext uri="{BB962C8B-B14F-4D97-AF65-F5344CB8AC3E}">
        <p14:creationId xmlns:p14="http://schemas.microsoft.com/office/powerpoint/2010/main" val="3596406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Turning our minds to the past…</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10</a:t>
            </a:fld>
            <a:endParaRPr sz="2400">
              <a:solidFill>
                <a:srgbClr val="00ABC5"/>
              </a:solidFill>
              <a:latin typeface="Calibri"/>
              <a:cs typeface="Calibri"/>
            </a:endParaRPr>
          </a:p>
        </p:txBody>
      </p:sp>
      <p:graphicFrame>
        <p:nvGraphicFramePr>
          <p:cNvPr id="5" name="Table 5">
            <a:extLst>
              <a:ext uri="{FF2B5EF4-FFF2-40B4-BE49-F238E27FC236}">
                <a16:creationId xmlns:a16="http://schemas.microsoft.com/office/drawing/2014/main" id="{FAAB66C3-A73F-7966-FDA6-51E78A02770C}"/>
              </a:ext>
            </a:extLst>
          </p:cNvPr>
          <p:cNvGraphicFramePr>
            <a:graphicFrameLocks noGrp="1"/>
          </p:cNvGraphicFramePr>
          <p:nvPr>
            <p:extLst>
              <p:ext uri="{D42A27DB-BD31-4B8C-83A1-F6EECF244321}">
                <p14:modId xmlns:p14="http://schemas.microsoft.com/office/powerpoint/2010/main" val="1484748996"/>
              </p:ext>
            </p:extLst>
          </p:nvPr>
        </p:nvGraphicFramePr>
        <p:xfrm>
          <a:off x="906099" y="1514475"/>
          <a:ext cx="4408851" cy="5306862"/>
        </p:xfrm>
        <a:graphic>
          <a:graphicData uri="http://schemas.openxmlformats.org/drawingml/2006/table">
            <a:tbl>
              <a:tblPr firstRow="1" bandRow="1">
                <a:tableStyleId>{2D5ABB26-0587-4C30-8999-92F81FD0307C}</a:tableStyleId>
              </a:tblPr>
              <a:tblGrid>
                <a:gridCol w="4408851">
                  <a:extLst>
                    <a:ext uri="{9D8B030D-6E8A-4147-A177-3AD203B41FA5}">
                      <a16:colId xmlns:a16="http://schemas.microsoft.com/office/drawing/2014/main" val="2212423641"/>
                    </a:ext>
                  </a:extLst>
                </a:gridCol>
              </a:tblGrid>
              <a:tr h="1413159">
                <a:tc>
                  <a:txBody>
                    <a:bodyPr/>
                    <a:lstStyle/>
                    <a:p>
                      <a:pPr algn="ctr"/>
                      <a:r>
                        <a:rPr lang="en-NZ" sz="3200" b="1" dirty="0">
                          <a:solidFill>
                            <a:schemeClr val="bg1"/>
                          </a:solidFill>
                        </a:rPr>
                        <a:t>1,969</a:t>
                      </a:r>
                      <a:r>
                        <a:rPr lang="en-NZ" sz="3200" dirty="0">
                          <a:solidFill>
                            <a:schemeClr val="bg1"/>
                          </a:solidFill>
                        </a:rPr>
                        <a:t> </a:t>
                      </a:r>
                    </a:p>
                    <a:p>
                      <a:pPr algn="ctr"/>
                      <a:r>
                        <a:rPr lang="en-NZ" sz="2000" dirty="0">
                          <a:solidFill>
                            <a:schemeClr val="bg1"/>
                          </a:solidFill>
                        </a:rPr>
                        <a:t>Registered supplies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A81"/>
                    </a:solidFill>
                  </a:tcPr>
                </a:tc>
                <a:extLst>
                  <a:ext uri="{0D108BD9-81ED-4DB2-BD59-A6C34878D82A}">
                    <a16:rowId xmlns:a16="http://schemas.microsoft.com/office/drawing/2014/main" val="4120073397"/>
                  </a:ext>
                </a:extLst>
              </a:tr>
              <a:tr h="1413159">
                <a:tc>
                  <a:txBody>
                    <a:bodyPr/>
                    <a:lstStyle/>
                    <a:p>
                      <a:pPr algn="ctr"/>
                      <a:r>
                        <a:rPr lang="en-NZ" sz="3200" b="1" dirty="0">
                          <a:solidFill>
                            <a:schemeClr val="bg1"/>
                          </a:solidFill>
                        </a:rPr>
                        <a:t>12</a:t>
                      </a:r>
                      <a:r>
                        <a:rPr lang="en-NZ" sz="3200" dirty="0">
                          <a:solidFill>
                            <a:schemeClr val="bg1"/>
                          </a:solidFill>
                        </a:rPr>
                        <a:t> </a:t>
                      </a:r>
                    </a:p>
                    <a:p>
                      <a:pPr algn="ctr"/>
                      <a:r>
                        <a:rPr lang="en-NZ" sz="2000" dirty="0">
                          <a:solidFill>
                            <a:schemeClr val="bg1"/>
                          </a:solidFill>
                        </a:rPr>
                        <a:t>Years of Annual Reports on Drinking Water Quality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A81"/>
                    </a:solidFill>
                  </a:tcPr>
                </a:tc>
                <a:extLst>
                  <a:ext uri="{0D108BD9-81ED-4DB2-BD59-A6C34878D82A}">
                    <a16:rowId xmlns:a16="http://schemas.microsoft.com/office/drawing/2014/main" val="2231975588"/>
                  </a:ext>
                </a:extLst>
              </a:tr>
              <a:tr h="1240272">
                <a:tc>
                  <a:txBody>
                    <a:bodyPr/>
                    <a:lstStyle/>
                    <a:p>
                      <a:pPr algn="ctr"/>
                      <a:r>
                        <a:rPr lang="en-NZ" sz="3200" b="1">
                          <a:solidFill>
                            <a:schemeClr val="bg1"/>
                          </a:solidFill>
                        </a:rPr>
                        <a:t>225</a:t>
                      </a:r>
                    </a:p>
                    <a:p>
                      <a:pPr algn="ctr"/>
                      <a:r>
                        <a:rPr lang="en-NZ" sz="2000">
                          <a:solidFill>
                            <a:schemeClr val="bg1"/>
                          </a:solidFill>
                        </a:rPr>
                        <a:t>Annual survey questions per supply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A81"/>
                    </a:solidFill>
                  </a:tcPr>
                </a:tc>
                <a:extLst>
                  <a:ext uri="{0D108BD9-81ED-4DB2-BD59-A6C34878D82A}">
                    <a16:rowId xmlns:a16="http://schemas.microsoft.com/office/drawing/2014/main" val="4023225433"/>
                  </a:ext>
                </a:extLst>
              </a:tr>
              <a:tr h="1240272">
                <a:tc>
                  <a:txBody>
                    <a:bodyPr/>
                    <a:lstStyle/>
                    <a:p>
                      <a:pPr algn="ctr"/>
                      <a:r>
                        <a:rPr lang="en-NZ" sz="3200" b="1" dirty="0">
                          <a:solidFill>
                            <a:schemeClr val="bg1"/>
                          </a:solidFill>
                        </a:rPr>
                        <a:t>1.6 million </a:t>
                      </a:r>
                    </a:p>
                    <a:p>
                      <a:pPr algn="ctr"/>
                      <a:r>
                        <a:rPr lang="en-NZ" sz="2000" dirty="0">
                          <a:solidFill>
                            <a:schemeClr val="bg1"/>
                          </a:solidFill>
                        </a:rPr>
                        <a:t>Test results recorded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A81"/>
                    </a:solidFill>
                  </a:tcPr>
                </a:tc>
                <a:extLst>
                  <a:ext uri="{0D108BD9-81ED-4DB2-BD59-A6C34878D82A}">
                    <a16:rowId xmlns:a16="http://schemas.microsoft.com/office/drawing/2014/main" val="557457933"/>
                  </a:ext>
                </a:extLst>
              </a:tr>
            </a:tbl>
          </a:graphicData>
        </a:graphic>
      </p:graphicFrame>
      <p:graphicFrame>
        <p:nvGraphicFramePr>
          <p:cNvPr id="6" name="Table 5">
            <a:extLst>
              <a:ext uri="{FF2B5EF4-FFF2-40B4-BE49-F238E27FC236}">
                <a16:creationId xmlns:a16="http://schemas.microsoft.com/office/drawing/2014/main" id="{B35991D3-4457-31FB-5428-F28A3AD7ED7C}"/>
              </a:ext>
            </a:extLst>
          </p:cNvPr>
          <p:cNvGraphicFramePr>
            <a:graphicFrameLocks noGrp="1"/>
          </p:cNvGraphicFramePr>
          <p:nvPr>
            <p:extLst>
              <p:ext uri="{D42A27DB-BD31-4B8C-83A1-F6EECF244321}">
                <p14:modId xmlns:p14="http://schemas.microsoft.com/office/powerpoint/2010/main" val="230394772"/>
              </p:ext>
            </p:extLst>
          </p:nvPr>
        </p:nvGraphicFramePr>
        <p:xfrm>
          <a:off x="5323974" y="1524000"/>
          <a:ext cx="4408851" cy="5306862"/>
        </p:xfrm>
        <a:graphic>
          <a:graphicData uri="http://schemas.openxmlformats.org/drawingml/2006/table">
            <a:tbl>
              <a:tblPr firstRow="1" bandRow="1">
                <a:tableStyleId>{2D5ABB26-0587-4C30-8999-92F81FD0307C}</a:tableStyleId>
              </a:tblPr>
              <a:tblGrid>
                <a:gridCol w="4408851">
                  <a:extLst>
                    <a:ext uri="{9D8B030D-6E8A-4147-A177-3AD203B41FA5}">
                      <a16:colId xmlns:a16="http://schemas.microsoft.com/office/drawing/2014/main" val="1260975725"/>
                    </a:ext>
                  </a:extLst>
                </a:gridCol>
              </a:tblGrid>
              <a:tr h="1413159">
                <a:tc>
                  <a:txBody>
                    <a:bodyPr/>
                    <a:lstStyle/>
                    <a:p>
                      <a:pPr algn="ctr"/>
                      <a:r>
                        <a:rPr lang="en-NZ" sz="3200" b="1" dirty="0">
                          <a:solidFill>
                            <a:schemeClr val="bg1"/>
                          </a:solidFill>
                        </a:rPr>
                        <a:t>1,088</a:t>
                      </a:r>
                    </a:p>
                    <a:p>
                      <a:pPr algn="ctr"/>
                      <a:r>
                        <a:rPr lang="en-NZ" sz="2000" dirty="0">
                          <a:solidFill>
                            <a:schemeClr val="bg1"/>
                          </a:solidFill>
                        </a:rPr>
                        <a:t>Registered supplies without up to date contact details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A22"/>
                    </a:solidFill>
                  </a:tcPr>
                </a:tc>
                <a:extLst>
                  <a:ext uri="{0D108BD9-81ED-4DB2-BD59-A6C34878D82A}">
                    <a16:rowId xmlns:a16="http://schemas.microsoft.com/office/drawing/2014/main" val="3066058196"/>
                  </a:ext>
                </a:extLst>
              </a:tr>
              <a:tr h="1413159">
                <a:tc>
                  <a:txBody>
                    <a:bodyPr/>
                    <a:lstStyle/>
                    <a:p>
                      <a:pPr algn="ctr"/>
                      <a:r>
                        <a:rPr lang="en-NZ" sz="3200" b="1" dirty="0">
                          <a:solidFill>
                            <a:schemeClr val="bg1"/>
                          </a:solidFill>
                        </a:rPr>
                        <a:t>63.9%</a:t>
                      </a:r>
                      <a:endParaRPr lang="en-NZ" sz="4800" b="1" dirty="0">
                        <a:solidFill>
                          <a:schemeClr val="bg1"/>
                        </a:solidFill>
                      </a:endParaRPr>
                    </a:p>
                    <a:p>
                      <a:pPr algn="ctr"/>
                      <a:r>
                        <a:rPr lang="en-NZ" sz="2000" dirty="0">
                          <a:solidFill>
                            <a:schemeClr val="bg1"/>
                          </a:solidFill>
                        </a:rPr>
                        <a:t>Of New Zealanders drink water from compliant supplies in 2020/21</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A22"/>
                    </a:solidFill>
                  </a:tcPr>
                </a:tc>
                <a:extLst>
                  <a:ext uri="{0D108BD9-81ED-4DB2-BD59-A6C34878D82A}">
                    <a16:rowId xmlns:a16="http://schemas.microsoft.com/office/drawing/2014/main" val="2231975588"/>
                  </a:ext>
                </a:extLst>
              </a:tr>
              <a:tr h="1240272">
                <a:tc>
                  <a:txBody>
                    <a:bodyPr/>
                    <a:lstStyle/>
                    <a:p>
                      <a:pPr algn="ctr"/>
                      <a:r>
                        <a:rPr lang="en-NZ" sz="3200" b="1" dirty="0">
                          <a:solidFill>
                            <a:schemeClr val="bg1"/>
                          </a:solidFill>
                        </a:rPr>
                        <a:t>8</a:t>
                      </a:r>
                    </a:p>
                    <a:p>
                      <a:pPr algn="ctr"/>
                      <a:r>
                        <a:rPr lang="en-NZ" sz="2000" dirty="0">
                          <a:solidFill>
                            <a:schemeClr val="bg1"/>
                          </a:solidFill>
                        </a:rPr>
                        <a:t>Weeks to complete the annual survey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A22"/>
                    </a:solidFill>
                  </a:tcPr>
                </a:tc>
                <a:extLst>
                  <a:ext uri="{0D108BD9-81ED-4DB2-BD59-A6C34878D82A}">
                    <a16:rowId xmlns:a16="http://schemas.microsoft.com/office/drawing/2014/main" val="4023225433"/>
                  </a:ext>
                </a:extLst>
              </a:tr>
              <a:tr h="1240272">
                <a:tc>
                  <a:txBody>
                    <a:bodyPr/>
                    <a:lstStyle/>
                    <a:p>
                      <a:pPr algn="ctr"/>
                      <a:r>
                        <a:rPr lang="en-NZ" sz="3200" b="1" dirty="0">
                          <a:solidFill>
                            <a:schemeClr val="bg1"/>
                          </a:solidFill>
                        </a:rPr>
                        <a:t>19%</a:t>
                      </a:r>
                    </a:p>
                    <a:p>
                      <a:pPr algn="ctr"/>
                      <a:r>
                        <a:rPr lang="en-NZ" sz="2000" dirty="0">
                          <a:solidFill>
                            <a:schemeClr val="bg1"/>
                          </a:solidFill>
                        </a:rPr>
                        <a:t>Of councils did not share any test 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A22"/>
                    </a:solidFill>
                  </a:tcPr>
                </a:tc>
                <a:extLst>
                  <a:ext uri="{0D108BD9-81ED-4DB2-BD59-A6C34878D82A}">
                    <a16:rowId xmlns:a16="http://schemas.microsoft.com/office/drawing/2014/main" val="557457933"/>
                  </a:ext>
                </a:extLst>
              </a:tr>
            </a:tbl>
          </a:graphicData>
        </a:graphic>
      </p:graphicFrame>
    </p:spTree>
    <p:extLst>
      <p:ext uri="{BB962C8B-B14F-4D97-AF65-F5344CB8AC3E}">
        <p14:creationId xmlns:p14="http://schemas.microsoft.com/office/powerpoint/2010/main" val="237390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10515603" cy="628377"/>
          </a:xfrm>
          <a:prstGeom prst="rect">
            <a:avLst/>
          </a:prstGeom>
        </p:spPr>
        <p:txBody>
          <a:bodyPr vert="horz" wrap="square" lIns="0" tIns="12700" rIns="0" bIns="0" rtlCol="0">
            <a:spAutoFit/>
          </a:bodyPr>
          <a:lstStyle/>
          <a:p>
            <a:pPr marL="12700">
              <a:lnSpc>
                <a:spcPct val="100000"/>
              </a:lnSpc>
              <a:spcBef>
                <a:spcPts val="100"/>
              </a:spcBef>
            </a:pPr>
            <a:r>
              <a:rPr lang="en-NZ" sz="4000" spc="-45" dirty="0"/>
              <a:t>What data shines a light on your </a:t>
            </a:r>
            <a:r>
              <a:rPr lang="en-NZ" sz="4000" u="sng" spc="-45" dirty="0"/>
              <a:t>Duty of Care</a:t>
            </a:r>
            <a:r>
              <a:rPr lang="en-NZ" sz="4000" spc="-45" dirty="0"/>
              <a:t>? </a:t>
            </a:r>
            <a:endParaRPr sz="4000" spc="-15" dirty="0"/>
          </a:p>
        </p:txBody>
      </p:sp>
      <p:pic>
        <p:nvPicPr>
          <p:cNvPr id="7" name="Picture 6">
            <a:extLst>
              <a:ext uri="{FF2B5EF4-FFF2-40B4-BE49-F238E27FC236}">
                <a16:creationId xmlns:a16="http://schemas.microsoft.com/office/drawing/2014/main" id="{16219B9E-815E-E8FB-FB43-F61098257E17}"/>
              </a:ext>
            </a:extLst>
          </p:cNvPr>
          <p:cNvPicPr>
            <a:picLocks noChangeAspect="1"/>
          </p:cNvPicPr>
          <p:nvPr/>
        </p:nvPicPr>
        <p:blipFill>
          <a:blip r:embed="rId3"/>
          <a:stretch>
            <a:fillRect/>
          </a:stretch>
        </p:blipFill>
        <p:spPr>
          <a:xfrm>
            <a:off x="1150136" y="2303404"/>
            <a:ext cx="2453630" cy="3249238"/>
          </a:xfrm>
          <a:prstGeom prst="rect">
            <a:avLst/>
          </a:prstGeom>
          <a:ln w="12700">
            <a:solidFill>
              <a:srgbClr val="005A8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10998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9608" y="55321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So much more than just a plan…</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13320046" y="-1848697"/>
            <a:ext cx="8817701" cy="4710264"/>
          </a:xfrm>
          <a:prstGeom prst="rect">
            <a:avLst/>
          </a:prstGeom>
        </p:spPr>
        <p:txBody>
          <a:bodyPr vert="horz" wrap="square" lIns="0" tIns="245110" rIns="0" bIns="0" rtlCol="0">
            <a:spAutoFit/>
          </a:bodyPr>
          <a:lstStyle/>
          <a:p>
            <a:pPr>
              <a:spcAft>
                <a:spcPts val="600"/>
              </a:spcAft>
            </a:pPr>
            <a:r>
              <a:rPr lang="en-NZ" sz="2000" dirty="0"/>
              <a:t>Diagram </a:t>
            </a:r>
          </a:p>
          <a:p>
            <a:pPr marL="342900" indent="-342900">
              <a:spcAft>
                <a:spcPts val="600"/>
              </a:spcAft>
              <a:buFont typeface="Arial" panose="020B0604020202020204" pitchFamily="34" charset="0"/>
              <a:buChar char="•"/>
            </a:pPr>
            <a:r>
              <a:rPr lang="en-NZ" sz="2000" dirty="0"/>
              <a:t>Links to Notification response </a:t>
            </a:r>
          </a:p>
          <a:p>
            <a:pPr marL="342900" indent="-342900">
              <a:spcAft>
                <a:spcPts val="600"/>
              </a:spcAft>
              <a:buFont typeface="Arial" panose="020B0604020202020204" pitchFamily="34" charset="0"/>
              <a:buChar char="•"/>
            </a:pPr>
            <a:r>
              <a:rPr lang="en-NZ" sz="2000" dirty="0"/>
              <a:t>Links to Monitoring </a:t>
            </a:r>
          </a:p>
          <a:p>
            <a:pPr marL="342900" indent="-342900">
              <a:spcAft>
                <a:spcPts val="600"/>
              </a:spcAft>
              <a:buFont typeface="Arial" panose="020B0604020202020204" pitchFamily="34" charset="0"/>
              <a:buChar char="•"/>
            </a:pPr>
            <a:r>
              <a:rPr lang="en-NZ" sz="2000" dirty="0"/>
              <a:t>Links to infrastructure projects (NTU)</a:t>
            </a:r>
          </a:p>
          <a:p>
            <a:pPr marL="342900" indent="-342900">
              <a:spcAft>
                <a:spcPts val="600"/>
              </a:spcAft>
              <a:buFont typeface="Arial" panose="020B0604020202020204" pitchFamily="34" charset="0"/>
              <a:buChar char="•"/>
            </a:pPr>
            <a:r>
              <a:rPr lang="en-NZ" sz="2000" dirty="0"/>
              <a:t>Links to capacity </a:t>
            </a:r>
          </a:p>
          <a:p>
            <a:pPr marL="342900" indent="-342900">
              <a:spcAft>
                <a:spcPts val="600"/>
              </a:spcAft>
              <a:buFont typeface="Arial" panose="020B0604020202020204" pitchFamily="34" charset="0"/>
              <a:buChar char="•"/>
            </a:pPr>
            <a:endParaRPr lang="en-NZ" sz="2000" dirty="0"/>
          </a:p>
          <a:p>
            <a:pPr>
              <a:spcAft>
                <a:spcPts val="600"/>
              </a:spcAft>
            </a:pPr>
            <a:r>
              <a:rPr lang="en-NZ" sz="2000" dirty="0"/>
              <a:t>DWSP is your plan – and we are using this to develop our understanding to </a:t>
            </a:r>
            <a:r>
              <a:rPr lang="en-NZ" sz="2000" dirty="0" err="1"/>
              <a:t>influennce</a:t>
            </a:r>
            <a:r>
              <a:rPr lang="en-NZ" sz="2000" dirty="0"/>
              <a:t> the systemic changes that are required  </a:t>
            </a:r>
          </a:p>
          <a:p>
            <a:pPr>
              <a:spcAft>
                <a:spcPts val="600"/>
              </a:spcAft>
            </a:pPr>
            <a:endParaRPr lang="en-NZ" sz="2000" dirty="0"/>
          </a:p>
          <a:p>
            <a:pPr>
              <a:spcAft>
                <a:spcPts val="600"/>
              </a:spcAft>
            </a:pPr>
            <a:r>
              <a:rPr lang="en-NZ" sz="2000" dirty="0"/>
              <a:t>Our DWSP summary form…</a:t>
            </a:r>
          </a:p>
          <a:p>
            <a:pPr>
              <a:spcAft>
                <a:spcPts val="600"/>
              </a:spcAft>
            </a:pPr>
            <a:endParaRPr lang="en-NZ" sz="2000" dirty="0"/>
          </a:p>
          <a:p>
            <a:pPr>
              <a:spcAft>
                <a:spcPts val="600"/>
              </a:spcAft>
            </a:pPr>
            <a:r>
              <a:rPr lang="en-NZ" sz="2000" dirty="0"/>
              <a:t>A shared understanding is key</a:t>
            </a:r>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12</a:t>
            </a:fld>
            <a:endParaRPr sz="2400">
              <a:solidFill>
                <a:srgbClr val="00ABC5"/>
              </a:solidFill>
              <a:latin typeface="Calibri"/>
              <a:cs typeface="Calibri"/>
            </a:endParaRPr>
          </a:p>
        </p:txBody>
      </p:sp>
      <p:grpSp>
        <p:nvGrpSpPr>
          <p:cNvPr id="26" name="Group 25">
            <a:extLst>
              <a:ext uri="{FF2B5EF4-FFF2-40B4-BE49-F238E27FC236}">
                <a16:creationId xmlns:a16="http://schemas.microsoft.com/office/drawing/2014/main" id="{8E3CBAB4-C57D-0210-6D75-23461929854E}"/>
              </a:ext>
            </a:extLst>
          </p:cNvPr>
          <p:cNvGrpSpPr/>
          <p:nvPr/>
        </p:nvGrpSpPr>
        <p:grpSpPr>
          <a:xfrm>
            <a:off x="7995756" y="4877989"/>
            <a:ext cx="886199" cy="957976"/>
            <a:chOff x="7795158" y="4708921"/>
            <a:chExt cx="886199" cy="957976"/>
          </a:xfrm>
        </p:grpSpPr>
        <p:pic>
          <p:nvPicPr>
            <p:cNvPr id="23" name="Graphic 22">
              <a:extLst>
                <a:ext uri="{FF2B5EF4-FFF2-40B4-BE49-F238E27FC236}">
                  <a16:creationId xmlns:a16="http://schemas.microsoft.com/office/drawing/2014/main" id="{8BDB60A7-FC60-D3BF-DAAB-F48A0BA550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5158" y="4708921"/>
              <a:ext cx="886199" cy="957976"/>
            </a:xfrm>
            <a:prstGeom prst="rect">
              <a:avLst/>
            </a:prstGeom>
          </p:spPr>
        </p:pic>
        <p:sp>
          <p:nvSpPr>
            <p:cNvPr id="24" name="Rectangle 23">
              <a:extLst>
                <a:ext uri="{FF2B5EF4-FFF2-40B4-BE49-F238E27FC236}">
                  <a16:creationId xmlns:a16="http://schemas.microsoft.com/office/drawing/2014/main" id="{724CBE39-4399-5D5E-B849-7B5F5664C2D0}"/>
                </a:ext>
              </a:extLst>
            </p:cNvPr>
            <p:cNvSpPr/>
            <p:nvPr/>
          </p:nvSpPr>
          <p:spPr>
            <a:xfrm>
              <a:off x="7795158" y="5160966"/>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pic>
          <p:nvPicPr>
            <p:cNvPr id="18" name="Graphic 17">
              <a:extLst>
                <a:ext uri="{FF2B5EF4-FFF2-40B4-BE49-F238E27FC236}">
                  <a16:creationId xmlns:a16="http://schemas.microsoft.com/office/drawing/2014/main" id="{BE5C968D-7E92-EF96-B69B-D5FE4EF0F9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8250" y="5196189"/>
              <a:ext cx="450000" cy="360000"/>
            </a:xfrm>
            <a:prstGeom prst="rect">
              <a:avLst/>
            </a:prstGeom>
          </p:spPr>
        </p:pic>
      </p:grpSp>
      <p:grpSp>
        <p:nvGrpSpPr>
          <p:cNvPr id="29" name="Group 28">
            <a:extLst>
              <a:ext uri="{FF2B5EF4-FFF2-40B4-BE49-F238E27FC236}">
                <a16:creationId xmlns:a16="http://schemas.microsoft.com/office/drawing/2014/main" id="{ADB50867-6F3F-B28C-C33F-294717108080}"/>
              </a:ext>
            </a:extLst>
          </p:cNvPr>
          <p:cNvGrpSpPr/>
          <p:nvPr/>
        </p:nvGrpSpPr>
        <p:grpSpPr>
          <a:xfrm>
            <a:off x="9398153" y="4877989"/>
            <a:ext cx="886199" cy="957976"/>
            <a:chOff x="9334653" y="4673613"/>
            <a:chExt cx="886199" cy="957976"/>
          </a:xfrm>
        </p:grpSpPr>
        <p:pic>
          <p:nvPicPr>
            <p:cNvPr id="27" name="Graphic 26">
              <a:extLst>
                <a:ext uri="{FF2B5EF4-FFF2-40B4-BE49-F238E27FC236}">
                  <a16:creationId xmlns:a16="http://schemas.microsoft.com/office/drawing/2014/main" id="{8B298B63-AAEF-E9B1-2360-37A5DC0354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653" y="4673613"/>
              <a:ext cx="886199" cy="957976"/>
            </a:xfrm>
            <a:prstGeom prst="rect">
              <a:avLst/>
            </a:prstGeom>
          </p:spPr>
        </p:pic>
        <p:sp>
          <p:nvSpPr>
            <p:cNvPr id="28" name="Rectangle 27">
              <a:extLst>
                <a:ext uri="{FF2B5EF4-FFF2-40B4-BE49-F238E27FC236}">
                  <a16:creationId xmlns:a16="http://schemas.microsoft.com/office/drawing/2014/main" id="{2589042D-0260-9DFE-726A-04284A73B936}"/>
                </a:ext>
              </a:extLst>
            </p:cNvPr>
            <p:cNvSpPr/>
            <p:nvPr/>
          </p:nvSpPr>
          <p:spPr>
            <a:xfrm>
              <a:off x="9334653" y="5125658"/>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pic>
          <p:nvPicPr>
            <p:cNvPr id="35" name="Graphic 34">
              <a:extLst>
                <a:ext uri="{FF2B5EF4-FFF2-40B4-BE49-F238E27FC236}">
                  <a16:creationId xmlns:a16="http://schemas.microsoft.com/office/drawing/2014/main" id="{30FC1405-46C3-578B-FCDE-8221C21A31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52751" y="5159393"/>
              <a:ext cx="450000" cy="360000"/>
            </a:xfrm>
            <a:prstGeom prst="rect">
              <a:avLst/>
            </a:prstGeom>
          </p:spPr>
        </p:pic>
      </p:grpSp>
      <p:grpSp>
        <p:nvGrpSpPr>
          <p:cNvPr id="19" name="Group 18">
            <a:extLst>
              <a:ext uri="{FF2B5EF4-FFF2-40B4-BE49-F238E27FC236}">
                <a16:creationId xmlns:a16="http://schemas.microsoft.com/office/drawing/2014/main" id="{311E3896-3B16-8CB6-3B9D-BA691B87080B}"/>
              </a:ext>
            </a:extLst>
          </p:cNvPr>
          <p:cNvGrpSpPr/>
          <p:nvPr/>
        </p:nvGrpSpPr>
        <p:grpSpPr>
          <a:xfrm>
            <a:off x="3788562" y="4877989"/>
            <a:ext cx="886199" cy="957976"/>
            <a:chOff x="4326965" y="4785797"/>
            <a:chExt cx="886199" cy="957976"/>
          </a:xfrm>
        </p:grpSpPr>
        <p:pic>
          <p:nvPicPr>
            <p:cNvPr id="30" name="Graphic 29">
              <a:extLst>
                <a:ext uri="{FF2B5EF4-FFF2-40B4-BE49-F238E27FC236}">
                  <a16:creationId xmlns:a16="http://schemas.microsoft.com/office/drawing/2014/main" id="{B887F737-80A9-77AF-8849-7025861BD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6965" y="4785797"/>
              <a:ext cx="886199" cy="957976"/>
            </a:xfrm>
            <a:prstGeom prst="rect">
              <a:avLst/>
            </a:prstGeom>
          </p:spPr>
        </p:pic>
        <p:sp>
          <p:nvSpPr>
            <p:cNvPr id="31" name="Rectangle 30">
              <a:extLst>
                <a:ext uri="{FF2B5EF4-FFF2-40B4-BE49-F238E27FC236}">
                  <a16:creationId xmlns:a16="http://schemas.microsoft.com/office/drawing/2014/main" id="{8E3B2107-AC55-7B72-8547-76B52941F3FF}"/>
                </a:ext>
              </a:extLst>
            </p:cNvPr>
            <p:cNvSpPr/>
            <p:nvPr/>
          </p:nvSpPr>
          <p:spPr>
            <a:xfrm>
              <a:off x="4326965" y="5237842"/>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grpSp>
      <p:cxnSp>
        <p:nvCxnSpPr>
          <p:cNvPr id="5" name="Connector: Elbow 4">
            <a:extLst>
              <a:ext uri="{FF2B5EF4-FFF2-40B4-BE49-F238E27FC236}">
                <a16:creationId xmlns:a16="http://schemas.microsoft.com/office/drawing/2014/main" id="{A819B65D-2333-2625-BEE3-383896AE122E}"/>
              </a:ext>
            </a:extLst>
          </p:cNvPr>
          <p:cNvCxnSpPr>
            <a:cxnSpLocks/>
            <a:stCxn id="4" idx="1"/>
            <a:endCxn id="9" idx="0"/>
          </p:cNvCxnSpPr>
          <p:nvPr/>
        </p:nvCxnSpPr>
        <p:spPr>
          <a:xfrm rot="10800000" flipV="1">
            <a:off x="1426867" y="2741813"/>
            <a:ext cx="3260449" cy="2136175"/>
          </a:xfrm>
          <a:prstGeom prst="bentConnector2">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736B5376-69A5-EF61-AD75-A0A72D116E95}"/>
              </a:ext>
            </a:extLst>
          </p:cNvPr>
          <p:cNvCxnSpPr>
            <a:cxnSpLocks/>
            <a:endCxn id="20" idx="0"/>
          </p:cNvCxnSpPr>
          <p:nvPr/>
        </p:nvCxnSpPr>
        <p:spPr>
          <a:xfrm rot="10800000" flipV="1">
            <a:off x="2829265" y="3394753"/>
            <a:ext cx="1885621" cy="1483235"/>
          </a:xfrm>
          <a:prstGeom prst="bentConnector2">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51DBF7FC-4204-1663-C74F-C21D1963DFD6}"/>
              </a:ext>
            </a:extLst>
          </p:cNvPr>
          <p:cNvCxnSpPr>
            <a:cxnSpLocks/>
            <a:stCxn id="23" idx="0"/>
          </p:cNvCxnSpPr>
          <p:nvPr/>
        </p:nvCxnSpPr>
        <p:spPr>
          <a:xfrm rot="16200000" flipV="1">
            <a:off x="6716004" y="3155137"/>
            <a:ext cx="1508867" cy="1936838"/>
          </a:xfrm>
          <a:prstGeom prst="bentConnector2">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B933902-79E1-561C-4EC0-B296573B92B4}"/>
              </a:ext>
            </a:extLst>
          </p:cNvPr>
          <p:cNvCxnSpPr>
            <a:cxnSpLocks/>
            <a:stCxn id="4" idx="3"/>
            <a:endCxn id="27" idx="0"/>
          </p:cNvCxnSpPr>
          <p:nvPr/>
        </p:nvCxnSpPr>
        <p:spPr>
          <a:xfrm>
            <a:off x="6582141" y="2741814"/>
            <a:ext cx="3259112" cy="2136175"/>
          </a:xfrm>
          <a:prstGeom prst="bentConnector2">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F18D7855-7F94-CB2C-3E71-7AEED7AA8B1C}"/>
              </a:ext>
            </a:extLst>
          </p:cNvPr>
          <p:cNvCxnSpPr>
            <a:cxnSpLocks/>
            <a:endCxn id="39" idx="0"/>
          </p:cNvCxnSpPr>
          <p:nvPr/>
        </p:nvCxnSpPr>
        <p:spPr>
          <a:xfrm rot="16200000" flipH="1">
            <a:off x="6191828" y="4033358"/>
            <a:ext cx="886513" cy="802748"/>
          </a:xfrm>
          <a:prstGeom prst="bentConnector3">
            <a:avLst>
              <a:gd name="adj1" fmla="val 50000"/>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ED60331C-833F-62DF-9AB7-E2DB2DF1B025}"/>
              </a:ext>
            </a:extLst>
          </p:cNvPr>
          <p:cNvCxnSpPr>
            <a:cxnSpLocks/>
            <a:endCxn id="30" idx="0"/>
          </p:cNvCxnSpPr>
          <p:nvPr/>
        </p:nvCxnSpPr>
        <p:spPr>
          <a:xfrm rot="5400000">
            <a:off x="4204467" y="4023629"/>
            <a:ext cx="881556" cy="827165"/>
          </a:xfrm>
          <a:prstGeom prst="bentConnector3">
            <a:avLst>
              <a:gd name="adj1" fmla="val 50000"/>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67A3DCD-198E-5001-26A7-9605F27B8A42}"/>
              </a:ext>
            </a:extLst>
          </p:cNvPr>
          <p:cNvGrpSpPr/>
          <p:nvPr/>
        </p:nvGrpSpPr>
        <p:grpSpPr>
          <a:xfrm>
            <a:off x="6593358" y="4877989"/>
            <a:ext cx="886199" cy="957976"/>
            <a:chOff x="6180960" y="4750391"/>
            <a:chExt cx="886199" cy="957976"/>
          </a:xfrm>
        </p:grpSpPr>
        <p:pic>
          <p:nvPicPr>
            <p:cNvPr id="39" name="Graphic 38">
              <a:extLst>
                <a:ext uri="{FF2B5EF4-FFF2-40B4-BE49-F238E27FC236}">
                  <a16:creationId xmlns:a16="http://schemas.microsoft.com/office/drawing/2014/main" id="{40ABD7D4-8B24-EF47-E00B-CA75348715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0960" y="4750391"/>
              <a:ext cx="886199" cy="957976"/>
            </a:xfrm>
            <a:prstGeom prst="rect">
              <a:avLst/>
            </a:prstGeom>
          </p:spPr>
        </p:pic>
        <p:sp>
          <p:nvSpPr>
            <p:cNvPr id="40" name="Rectangle 39">
              <a:extLst>
                <a:ext uri="{FF2B5EF4-FFF2-40B4-BE49-F238E27FC236}">
                  <a16:creationId xmlns:a16="http://schemas.microsoft.com/office/drawing/2014/main" id="{20174A88-0AF0-14B5-CB0F-749230690070}"/>
                </a:ext>
              </a:extLst>
            </p:cNvPr>
            <p:cNvSpPr/>
            <p:nvPr/>
          </p:nvSpPr>
          <p:spPr>
            <a:xfrm>
              <a:off x="6180960" y="5202436"/>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pic>
          <p:nvPicPr>
            <p:cNvPr id="12" name="Graphic 11">
              <a:extLst>
                <a:ext uri="{FF2B5EF4-FFF2-40B4-BE49-F238E27FC236}">
                  <a16:creationId xmlns:a16="http://schemas.microsoft.com/office/drawing/2014/main" id="{05FE1242-540B-B89C-9079-3571AA58CD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26522" y="5250900"/>
              <a:ext cx="405000" cy="360000"/>
            </a:xfrm>
            <a:prstGeom prst="rect">
              <a:avLst/>
            </a:prstGeom>
          </p:spPr>
        </p:pic>
      </p:grpSp>
      <p:grpSp>
        <p:nvGrpSpPr>
          <p:cNvPr id="54" name="Group 53">
            <a:extLst>
              <a:ext uri="{FF2B5EF4-FFF2-40B4-BE49-F238E27FC236}">
                <a16:creationId xmlns:a16="http://schemas.microsoft.com/office/drawing/2014/main" id="{1B3E2332-F25F-0FC2-56C7-E041F1F39CE4}"/>
              </a:ext>
            </a:extLst>
          </p:cNvPr>
          <p:cNvGrpSpPr/>
          <p:nvPr/>
        </p:nvGrpSpPr>
        <p:grpSpPr>
          <a:xfrm>
            <a:off x="9364822" y="2503867"/>
            <a:ext cx="80963" cy="469558"/>
            <a:chOff x="8325203" y="2358749"/>
            <a:chExt cx="80963" cy="469558"/>
          </a:xfrm>
        </p:grpSpPr>
        <p:cxnSp>
          <p:nvCxnSpPr>
            <p:cNvPr id="53" name="Straight Connector 52">
              <a:extLst>
                <a:ext uri="{FF2B5EF4-FFF2-40B4-BE49-F238E27FC236}">
                  <a16:creationId xmlns:a16="http://schemas.microsoft.com/office/drawing/2014/main" id="{506B1F3A-CE6E-5ED7-7817-C20CCD9DC826}"/>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7AA761C-ECDA-0F86-D56A-1FB68274B60B}"/>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490B36-168D-77DC-F1B3-BE4DCF6E68DA}"/>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D54CED9-8B76-3AB6-3863-397901B832F1}"/>
              </a:ext>
            </a:extLst>
          </p:cNvPr>
          <p:cNvGrpSpPr/>
          <p:nvPr/>
        </p:nvGrpSpPr>
        <p:grpSpPr>
          <a:xfrm>
            <a:off x="8025331" y="3120932"/>
            <a:ext cx="80963" cy="469558"/>
            <a:chOff x="8325203" y="2358749"/>
            <a:chExt cx="80963" cy="469558"/>
          </a:xfrm>
        </p:grpSpPr>
        <p:cxnSp>
          <p:nvCxnSpPr>
            <p:cNvPr id="56" name="Straight Connector 55">
              <a:extLst>
                <a:ext uri="{FF2B5EF4-FFF2-40B4-BE49-F238E27FC236}">
                  <a16:creationId xmlns:a16="http://schemas.microsoft.com/office/drawing/2014/main" id="{1D15738E-7129-CEB4-F9B4-3846C16DC904}"/>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A93C102-E84F-125C-0ECF-4F2745104835}"/>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195ED9-0600-8AD9-C0DE-F65A0F849EC1}"/>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3A3846E-7C6F-3E72-1022-54E5FC433AEC}"/>
              </a:ext>
            </a:extLst>
          </p:cNvPr>
          <p:cNvGrpSpPr/>
          <p:nvPr/>
        </p:nvGrpSpPr>
        <p:grpSpPr>
          <a:xfrm>
            <a:off x="3178551" y="3139856"/>
            <a:ext cx="80963" cy="469558"/>
            <a:chOff x="8325203" y="2358749"/>
            <a:chExt cx="80963" cy="469558"/>
          </a:xfrm>
        </p:grpSpPr>
        <p:cxnSp>
          <p:nvCxnSpPr>
            <p:cNvPr id="60" name="Straight Connector 59">
              <a:extLst>
                <a:ext uri="{FF2B5EF4-FFF2-40B4-BE49-F238E27FC236}">
                  <a16:creationId xmlns:a16="http://schemas.microsoft.com/office/drawing/2014/main" id="{4F311823-C18B-1DA9-C349-4ED06285A5CC}"/>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783A27-4FDA-B86A-7486-5D0004458451}"/>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026DDF0-B457-BE27-0172-3D5BC0B17491}"/>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21BE481-2B97-379D-ADC2-B070D5DF1B72}"/>
              </a:ext>
            </a:extLst>
          </p:cNvPr>
          <p:cNvGrpSpPr/>
          <p:nvPr/>
        </p:nvGrpSpPr>
        <p:grpSpPr>
          <a:xfrm>
            <a:off x="1709911" y="2503867"/>
            <a:ext cx="80963" cy="469558"/>
            <a:chOff x="8325203" y="2358749"/>
            <a:chExt cx="80963" cy="469558"/>
          </a:xfrm>
        </p:grpSpPr>
        <p:cxnSp>
          <p:nvCxnSpPr>
            <p:cNvPr id="64" name="Straight Connector 63">
              <a:extLst>
                <a:ext uri="{FF2B5EF4-FFF2-40B4-BE49-F238E27FC236}">
                  <a16:creationId xmlns:a16="http://schemas.microsoft.com/office/drawing/2014/main" id="{28170F74-9D91-40DD-872C-FACABAE57328}"/>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6F12DB8-BAEA-6E96-339C-35D6037FE4BE}"/>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FF5C0B-56C8-B393-EAEF-5C1DAE3A1AD2}"/>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A787F3C-4D3E-4EC4-0131-9F7A26EDA5A2}"/>
              </a:ext>
            </a:extLst>
          </p:cNvPr>
          <p:cNvGrpSpPr/>
          <p:nvPr/>
        </p:nvGrpSpPr>
        <p:grpSpPr>
          <a:xfrm rot="5400000">
            <a:off x="9806869" y="2899565"/>
            <a:ext cx="80963" cy="469558"/>
            <a:chOff x="8325203" y="2358749"/>
            <a:chExt cx="80963" cy="469558"/>
          </a:xfrm>
        </p:grpSpPr>
        <p:cxnSp>
          <p:nvCxnSpPr>
            <p:cNvPr id="72" name="Straight Connector 71">
              <a:extLst>
                <a:ext uri="{FF2B5EF4-FFF2-40B4-BE49-F238E27FC236}">
                  <a16:creationId xmlns:a16="http://schemas.microsoft.com/office/drawing/2014/main" id="{6FC98641-1C41-6481-81C2-521A16F42F77}"/>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1FD5F8-F8B3-3550-9F22-B650B93A3F95}"/>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AAC1D2-B05A-FDB7-CD71-708FEAC09B3F}"/>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F9FF2D09-2A70-03C2-145C-3438F69801AB}"/>
              </a:ext>
            </a:extLst>
          </p:cNvPr>
          <p:cNvGrpSpPr/>
          <p:nvPr/>
        </p:nvGrpSpPr>
        <p:grpSpPr>
          <a:xfrm rot="5400000">
            <a:off x="1390877" y="2940046"/>
            <a:ext cx="80963" cy="469558"/>
            <a:chOff x="8325203" y="2358749"/>
            <a:chExt cx="80963" cy="469558"/>
          </a:xfrm>
        </p:grpSpPr>
        <p:cxnSp>
          <p:nvCxnSpPr>
            <p:cNvPr id="76" name="Straight Connector 75">
              <a:extLst>
                <a:ext uri="{FF2B5EF4-FFF2-40B4-BE49-F238E27FC236}">
                  <a16:creationId xmlns:a16="http://schemas.microsoft.com/office/drawing/2014/main" id="{C343C5F5-C448-21B9-C75C-A770E6574597}"/>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FC0A4-CE8F-E44E-1BA7-D95FA322FD1F}"/>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919F2EC-0DB4-9DC1-6AEB-7DA36611A363}"/>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F947C913-F7EB-B53F-71E2-A2DF2E4E026B}"/>
              </a:ext>
            </a:extLst>
          </p:cNvPr>
          <p:cNvGrpSpPr/>
          <p:nvPr/>
        </p:nvGrpSpPr>
        <p:grpSpPr>
          <a:xfrm rot="5400000">
            <a:off x="8403145" y="3507944"/>
            <a:ext cx="80963" cy="469558"/>
            <a:chOff x="8325203" y="2358749"/>
            <a:chExt cx="80963" cy="469558"/>
          </a:xfrm>
        </p:grpSpPr>
        <p:cxnSp>
          <p:nvCxnSpPr>
            <p:cNvPr id="80" name="Straight Connector 79">
              <a:extLst>
                <a:ext uri="{FF2B5EF4-FFF2-40B4-BE49-F238E27FC236}">
                  <a16:creationId xmlns:a16="http://schemas.microsoft.com/office/drawing/2014/main" id="{8CD284EC-14B7-828D-096C-017E6F406865}"/>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16DC229-D154-44C5-6D25-B58E0495C068}"/>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96696CD-2273-B086-C987-93FF2CEA479A}"/>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82FB7509-93CE-C3FE-8F34-4C80092F295F}"/>
              </a:ext>
            </a:extLst>
          </p:cNvPr>
          <p:cNvGrpSpPr/>
          <p:nvPr/>
        </p:nvGrpSpPr>
        <p:grpSpPr>
          <a:xfrm rot="5400000">
            <a:off x="2802711" y="3549687"/>
            <a:ext cx="80963" cy="469558"/>
            <a:chOff x="8325203" y="2358749"/>
            <a:chExt cx="80963" cy="469558"/>
          </a:xfrm>
        </p:grpSpPr>
        <p:cxnSp>
          <p:nvCxnSpPr>
            <p:cNvPr id="84" name="Straight Connector 83">
              <a:extLst>
                <a:ext uri="{FF2B5EF4-FFF2-40B4-BE49-F238E27FC236}">
                  <a16:creationId xmlns:a16="http://schemas.microsoft.com/office/drawing/2014/main" id="{DE3C6543-D385-168D-A08B-772A3D1B07A8}"/>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0853FEE-9052-8043-4E67-BC6DAF17CDA0}"/>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6275EDD-07C9-8B14-6547-7D3201281BBD}"/>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DD46E23F-C4E7-F3BD-FAFD-EC6D5156A23E}"/>
              </a:ext>
            </a:extLst>
          </p:cNvPr>
          <p:cNvGrpSpPr/>
          <p:nvPr/>
        </p:nvGrpSpPr>
        <p:grpSpPr>
          <a:xfrm rot="5400000">
            <a:off x="6192701" y="3929259"/>
            <a:ext cx="80963" cy="469558"/>
            <a:chOff x="8325203" y="2358749"/>
            <a:chExt cx="80963" cy="469558"/>
          </a:xfrm>
        </p:grpSpPr>
        <p:cxnSp>
          <p:nvCxnSpPr>
            <p:cNvPr id="88" name="Straight Connector 87">
              <a:extLst>
                <a:ext uri="{FF2B5EF4-FFF2-40B4-BE49-F238E27FC236}">
                  <a16:creationId xmlns:a16="http://schemas.microsoft.com/office/drawing/2014/main" id="{010846CB-964A-95D6-BDA9-906CD3403286}"/>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9F10474-19AA-6837-8992-55FC71D2F5E6}"/>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23B91C1-6B61-DA2C-D125-3FF146C2088B}"/>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ABD34761-C848-D5E1-B7CE-9C6ACC516E06}"/>
              </a:ext>
            </a:extLst>
          </p:cNvPr>
          <p:cNvGrpSpPr/>
          <p:nvPr/>
        </p:nvGrpSpPr>
        <p:grpSpPr>
          <a:xfrm rot="5400000">
            <a:off x="5020178" y="3914872"/>
            <a:ext cx="80963" cy="469558"/>
            <a:chOff x="8325203" y="2358749"/>
            <a:chExt cx="80963" cy="469558"/>
          </a:xfrm>
        </p:grpSpPr>
        <p:cxnSp>
          <p:nvCxnSpPr>
            <p:cNvPr id="92" name="Straight Connector 91">
              <a:extLst>
                <a:ext uri="{FF2B5EF4-FFF2-40B4-BE49-F238E27FC236}">
                  <a16:creationId xmlns:a16="http://schemas.microsoft.com/office/drawing/2014/main" id="{795ADFF8-5A61-83F7-4513-66C2AE2C3FB6}"/>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BC96ED-C0B9-C5AE-893D-88AF914BE64E}"/>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2C4B27-0B0C-48ED-6941-EE8B50B5D0E7}"/>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75BCB5F-987C-976A-97CA-06F840D086D9}"/>
              </a:ext>
            </a:extLst>
          </p:cNvPr>
          <p:cNvGrpSpPr/>
          <p:nvPr/>
        </p:nvGrpSpPr>
        <p:grpSpPr>
          <a:xfrm rot="5400000">
            <a:off x="7006515" y="4509262"/>
            <a:ext cx="80963" cy="469558"/>
            <a:chOff x="8325203" y="2358749"/>
            <a:chExt cx="80963" cy="469558"/>
          </a:xfrm>
        </p:grpSpPr>
        <p:cxnSp>
          <p:nvCxnSpPr>
            <p:cNvPr id="96" name="Straight Connector 95">
              <a:extLst>
                <a:ext uri="{FF2B5EF4-FFF2-40B4-BE49-F238E27FC236}">
                  <a16:creationId xmlns:a16="http://schemas.microsoft.com/office/drawing/2014/main" id="{C3667128-D1F1-C40F-48D4-4CBCA25093FE}"/>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4B78D4A-A4E2-FE69-0412-7BF16996129D}"/>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6BD5BC8-CC73-4DD6-E53A-758FFD8DF95F}"/>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69FB2EA5-110A-2438-50AF-124D76FDACF8}"/>
              </a:ext>
            </a:extLst>
          </p:cNvPr>
          <p:cNvGrpSpPr/>
          <p:nvPr/>
        </p:nvGrpSpPr>
        <p:grpSpPr>
          <a:xfrm rot="5400000">
            <a:off x="4185462" y="4502393"/>
            <a:ext cx="80963" cy="469558"/>
            <a:chOff x="8325203" y="2358749"/>
            <a:chExt cx="80963" cy="469558"/>
          </a:xfrm>
        </p:grpSpPr>
        <p:cxnSp>
          <p:nvCxnSpPr>
            <p:cNvPr id="100" name="Straight Connector 99">
              <a:extLst>
                <a:ext uri="{FF2B5EF4-FFF2-40B4-BE49-F238E27FC236}">
                  <a16:creationId xmlns:a16="http://schemas.microsoft.com/office/drawing/2014/main" id="{6B810134-DD33-C5AB-E4B8-6A9B8E6CD73A}"/>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3BDA5D6-A10B-220F-7512-44A5F3D9659D}"/>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892C777-E922-708C-20A3-52174E600FEA}"/>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DA2C451D-03D5-276A-8F5B-29E4C8AD59C3}"/>
              </a:ext>
            </a:extLst>
          </p:cNvPr>
          <p:cNvGrpSpPr/>
          <p:nvPr/>
        </p:nvGrpSpPr>
        <p:grpSpPr>
          <a:xfrm rot="5400000">
            <a:off x="2798272" y="4504235"/>
            <a:ext cx="80963" cy="469558"/>
            <a:chOff x="8325203" y="2358749"/>
            <a:chExt cx="80963" cy="469558"/>
          </a:xfrm>
        </p:grpSpPr>
        <p:cxnSp>
          <p:nvCxnSpPr>
            <p:cNvPr id="104" name="Straight Connector 103">
              <a:extLst>
                <a:ext uri="{FF2B5EF4-FFF2-40B4-BE49-F238E27FC236}">
                  <a16:creationId xmlns:a16="http://schemas.microsoft.com/office/drawing/2014/main" id="{2E6A7EE8-A29D-E5B2-EB44-26EC2CE88B4A}"/>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9AE61C5-D5D9-F440-06F3-8882FEB89858}"/>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32C01B8-11CF-BD5E-41F9-E51A9C66634E}"/>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B9289425-5E4F-D6DD-BB74-15C437D08FE3}"/>
              </a:ext>
            </a:extLst>
          </p:cNvPr>
          <p:cNvGrpSpPr/>
          <p:nvPr/>
        </p:nvGrpSpPr>
        <p:grpSpPr>
          <a:xfrm rot="5400000">
            <a:off x="1375412" y="4493590"/>
            <a:ext cx="80963" cy="469558"/>
            <a:chOff x="8325203" y="2358749"/>
            <a:chExt cx="80963" cy="469558"/>
          </a:xfrm>
        </p:grpSpPr>
        <p:cxnSp>
          <p:nvCxnSpPr>
            <p:cNvPr id="108" name="Straight Connector 107">
              <a:extLst>
                <a:ext uri="{FF2B5EF4-FFF2-40B4-BE49-F238E27FC236}">
                  <a16:creationId xmlns:a16="http://schemas.microsoft.com/office/drawing/2014/main" id="{12C5CD30-5A61-E0C8-6EEE-4A679DB8BCDF}"/>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25749C9-4054-359F-2F8E-8C36ECCE7D69}"/>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2B8DA29-32C8-1776-B906-52D254876496}"/>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56080C0-8436-0C90-1C79-F22DBE9D79D7}"/>
              </a:ext>
            </a:extLst>
          </p:cNvPr>
          <p:cNvGrpSpPr/>
          <p:nvPr/>
        </p:nvGrpSpPr>
        <p:grpSpPr>
          <a:xfrm rot="5400000">
            <a:off x="8410809" y="4493946"/>
            <a:ext cx="80963" cy="469558"/>
            <a:chOff x="8325203" y="2358749"/>
            <a:chExt cx="80963" cy="469558"/>
          </a:xfrm>
        </p:grpSpPr>
        <p:cxnSp>
          <p:nvCxnSpPr>
            <p:cNvPr id="112" name="Straight Connector 111">
              <a:extLst>
                <a:ext uri="{FF2B5EF4-FFF2-40B4-BE49-F238E27FC236}">
                  <a16:creationId xmlns:a16="http://schemas.microsoft.com/office/drawing/2014/main" id="{83F2B438-DD4A-512D-851F-0D8862FC7608}"/>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3DF9323-6EDD-7888-A944-CF101525E562}"/>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D254CF4-D4C0-4AA1-05E6-5ADF058E38CD}"/>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3FEBC5B-0FB5-6129-8778-C7036CB69A1E}"/>
              </a:ext>
            </a:extLst>
          </p:cNvPr>
          <p:cNvGrpSpPr/>
          <p:nvPr/>
        </p:nvGrpSpPr>
        <p:grpSpPr>
          <a:xfrm rot="5400000">
            <a:off x="9814387" y="4509262"/>
            <a:ext cx="80963" cy="469558"/>
            <a:chOff x="8325203" y="2358749"/>
            <a:chExt cx="80963" cy="469558"/>
          </a:xfrm>
        </p:grpSpPr>
        <p:cxnSp>
          <p:nvCxnSpPr>
            <p:cNvPr id="116" name="Straight Connector 115">
              <a:extLst>
                <a:ext uri="{FF2B5EF4-FFF2-40B4-BE49-F238E27FC236}">
                  <a16:creationId xmlns:a16="http://schemas.microsoft.com/office/drawing/2014/main" id="{493768B6-6C0D-7389-C368-0E6910BEF80D}"/>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45C1B55-E562-2904-07CE-29625872E7C9}"/>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3C73683-649D-E908-5E74-E43ACF9E3009}"/>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CF5E4290-F1CE-B423-063C-7DE39CC26DBC}"/>
              </a:ext>
            </a:extLst>
          </p:cNvPr>
          <p:cNvGrpSpPr/>
          <p:nvPr/>
        </p:nvGrpSpPr>
        <p:grpSpPr>
          <a:xfrm>
            <a:off x="4492592" y="2517644"/>
            <a:ext cx="80963" cy="469558"/>
            <a:chOff x="8325203" y="2358749"/>
            <a:chExt cx="80963" cy="469558"/>
          </a:xfrm>
        </p:grpSpPr>
        <p:cxnSp>
          <p:nvCxnSpPr>
            <p:cNvPr id="120" name="Straight Connector 119">
              <a:extLst>
                <a:ext uri="{FF2B5EF4-FFF2-40B4-BE49-F238E27FC236}">
                  <a16:creationId xmlns:a16="http://schemas.microsoft.com/office/drawing/2014/main" id="{4212F6F0-1A17-4DCE-03B5-4CF8835923B4}"/>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C7E79D1-A584-FDF3-98D7-7778A61A7C75}"/>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8AC87C5-6A75-DD43-FFEA-2C68D156A2D4}"/>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64FA4C3-0138-FD27-8FB1-7A86CEF19750}"/>
              </a:ext>
            </a:extLst>
          </p:cNvPr>
          <p:cNvGrpSpPr/>
          <p:nvPr/>
        </p:nvGrpSpPr>
        <p:grpSpPr>
          <a:xfrm>
            <a:off x="4481314" y="3143250"/>
            <a:ext cx="80963" cy="469558"/>
            <a:chOff x="8325203" y="2358749"/>
            <a:chExt cx="80963" cy="469558"/>
          </a:xfrm>
        </p:grpSpPr>
        <p:cxnSp>
          <p:nvCxnSpPr>
            <p:cNvPr id="124" name="Straight Connector 123">
              <a:extLst>
                <a:ext uri="{FF2B5EF4-FFF2-40B4-BE49-F238E27FC236}">
                  <a16:creationId xmlns:a16="http://schemas.microsoft.com/office/drawing/2014/main" id="{18C6ABB8-9117-B459-4EEE-B19087802B12}"/>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B1F6A0-AFBA-DF49-F64F-EC66CC5BB1EE}"/>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E8F27CE-3654-D758-57B9-A16F26C5615B}"/>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8B21D3E-41E4-F77D-2FC3-8B54CAAB4DC4}"/>
              </a:ext>
            </a:extLst>
          </p:cNvPr>
          <p:cNvGrpSpPr/>
          <p:nvPr/>
        </p:nvGrpSpPr>
        <p:grpSpPr>
          <a:xfrm>
            <a:off x="6736553" y="2510024"/>
            <a:ext cx="80963" cy="469558"/>
            <a:chOff x="8325203" y="2358749"/>
            <a:chExt cx="80963" cy="469558"/>
          </a:xfrm>
        </p:grpSpPr>
        <p:cxnSp>
          <p:nvCxnSpPr>
            <p:cNvPr id="128" name="Straight Connector 127">
              <a:extLst>
                <a:ext uri="{FF2B5EF4-FFF2-40B4-BE49-F238E27FC236}">
                  <a16:creationId xmlns:a16="http://schemas.microsoft.com/office/drawing/2014/main" id="{E9AD2C8D-5A83-05A0-E199-B3D0E978451A}"/>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9F1D2E2-9FEC-040F-D30F-B1006095101D}"/>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E7C1A3-1DEF-FFAE-C498-A0AE451E5AB4}"/>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060F3C74-31E6-F886-DB92-15A5701966AF}"/>
              </a:ext>
            </a:extLst>
          </p:cNvPr>
          <p:cNvGrpSpPr/>
          <p:nvPr/>
        </p:nvGrpSpPr>
        <p:grpSpPr>
          <a:xfrm>
            <a:off x="6722726" y="3147276"/>
            <a:ext cx="80963" cy="469558"/>
            <a:chOff x="8325203" y="2358749"/>
            <a:chExt cx="80963" cy="469558"/>
          </a:xfrm>
        </p:grpSpPr>
        <p:cxnSp>
          <p:nvCxnSpPr>
            <p:cNvPr id="132" name="Straight Connector 131">
              <a:extLst>
                <a:ext uri="{FF2B5EF4-FFF2-40B4-BE49-F238E27FC236}">
                  <a16:creationId xmlns:a16="http://schemas.microsoft.com/office/drawing/2014/main" id="{B333FFA4-6AA8-B1E3-137B-0E8B1E4608FA}"/>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19A9E1E-6E81-5570-4BB8-DE4323542444}"/>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2EF79BE-0BC9-ABF1-964A-34764DFB1DC0}"/>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A0778D14-B3E9-EC4F-D5E8-AE58D289BFDC}"/>
              </a:ext>
            </a:extLst>
          </p:cNvPr>
          <p:cNvSpPr txBox="1"/>
          <p:nvPr/>
        </p:nvSpPr>
        <p:spPr>
          <a:xfrm>
            <a:off x="2106369" y="5868674"/>
            <a:ext cx="1445787" cy="338554"/>
          </a:xfrm>
          <a:prstGeom prst="rect">
            <a:avLst/>
          </a:prstGeom>
          <a:noFill/>
        </p:spPr>
        <p:txBody>
          <a:bodyPr wrap="square">
            <a:spAutoFit/>
          </a:bodyPr>
          <a:lstStyle/>
          <a:p>
            <a:pPr algn="ctr"/>
            <a:r>
              <a:rPr lang="en-NZ" sz="1600" b="1" dirty="0">
                <a:solidFill>
                  <a:schemeClr val="tx1"/>
                </a:solidFill>
              </a:rPr>
              <a:t>Notifications</a:t>
            </a:r>
            <a:endParaRPr lang="en-NZ" sz="1600" b="1" dirty="0"/>
          </a:p>
        </p:txBody>
      </p:sp>
      <p:sp>
        <p:nvSpPr>
          <p:cNvPr id="34" name="TextBox 33">
            <a:extLst>
              <a:ext uri="{FF2B5EF4-FFF2-40B4-BE49-F238E27FC236}">
                <a16:creationId xmlns:a16="http://schemas.microsoft.com/office/drawing/2014/main" id="{010B6FAE-24FE-7986-653C-0A714ECE49F1}"/>
              </a:ext>
            </a:extLst>
          </p:cNvPr>
          <p:cNvSpPr txBox="1"/>
          <p:nvPr/>
        </p:nvSpPr>
        <p:spPr>
          <a:xfrm>
            <a:off x="3327160" y="5868674"/>
            <a:ext cx="1800000" cy="338554"/>
          </a:xfrm>
          <a:prstGeom prst="rect">
            <a:avLst/>
          </a:prstGeom>
          <a:noFill/>
        </p:spPr>
        <p:txBody>
          <a:bodyPr wrap="square">
            <a:spAutoFit/>
          </a:bodyPr>
          <a:lstStyle/>
          <a:p>
            <a:pPr algn="ctr"/>
            <a:r>
              <a:rPr lang="en-NZ" sz="1600" b="1" dirty="0">
                <a:solidFill>
                  <a:schemeClr val="tx1"/>
                </a:solidFill>
              </a:rPr>
              <a:t>Monitoring</a:t>
            </a:r>
            <a:endParaRPr lang="en-NZ" sz="1600" b="1" dirty="0"/>
          </a:p>
        </p:txBody>
      </p:sp>
      <p:sp>
        <p:nvSpPr>
          <p:cNvPr id="38" name="TextBox 37">
            <a:extLst>
              <a:ext uri="{FF2B5EF4-FFF2-40B4-BE49-F238E27FC236}">
                <a16:creationId xmlns:a16="http://schemas.microsoft.com/office/drawing/2014/main" id="{93EE0505-8361-7FD7-81EA-7E588400C9C3}"/>
              </a:ext>
            </a:extLst>
          </p:cNvPr>
          <p:cNvSpPr txBox="1"/>
          <p:nvPr/>
        </p:nvSpPr>
        <p:spPr>
          <a:xfrm>
            <a:off x="4769784" y="5868674"/>
            <a:ext cx="1800000" cy="523220"/>
          </a:xfrm>
          <a:prstGeom prst="rect">
            <a:avLst/>
          </a:prstGeom>
          <a:noFill/>
        </p:spPr>
        <p:txBody>
          <a:bodyPr wrap="square">
            <a:spAutoFit/>
          </a:bodyPr>
          <a:lstStyle/>
          <a:p>
            <a:pPr algn="ctr"/>
            <a:r>
              <a:rPr lang="en-NZ" sz="1400" b="1" dirty="0">
                <a:solidFill>
                  <a:schemeClr val="tx1"/>
                </a:solidFill>
              </a:rPr>
              <a:t>Source Water Risk Management</a:t>
            </a:r>
          </a:p>
        </p:txBody>
      </p:sp>
      <p:sp>
        <p:nvSpPr>
          <p:cNvPr id="42" name="TextBox 41">
            <a:extLst>
              <a:ext uri="{FF2B5EF4-FFF2-40B4-BE49-F238E27FC236}">
                <a16:creationId xmlns:a16="http://schemas.microsoft.com/office/drawing/2014/main" id="{9D5D852B-2324-4A1C-C5DA-A655035392C0}"/>
              </a:ext>
            </a:extLst>
          </p:cNvPr>
          <p:cNvSpPr txBox="1"/>
          <p:nvPr/>
        </p:nvSpPr>
        <p:spPr>
          <a:xfrm>
            <a:off x="6136457" y="5868674"/>
            <a:ext cx="1800000" cy="584775"/>
          </a:xfrm>
          <a:prstGeom prst="rect">
            <a:avLst/>
          </a:prstGeom>
          <a:noFill/>
        </p:spPr>
        <p:txBody>
          <a:bodyPr wrap="square">
            <a:spAutoFit/>
          </a:bodyPr>
          <a:lstStyle/>
          <a:p>
            <a:pPr algn="ctr"/>
            <a:r>
              <a:rPr lang="en-NZ" sz="1600" b="1" dirty="0">
                <a:solidFill>
                  <a:schemeClr val="tx1"/>
                </a:solidFill>
              </a:rPr>
              <a:t>Emergency Management</a:t>
            </a:r>
          </a:p>
        </p:txBody>
      </p:sp>
      <p:sp>
        <p:nvSpPr>
          <p:cNvPr id="44" name="TextBox 43">
            <a:extLst>
              <a:ext uri="{FF2B5EF4-FFF2-40B4-BE49-F238E27FC236}">
                <a16:creationId xmlns:a16="http://schemas.microsoft.com/office/drawing/2014/main" id="{BF0D82C8-7567-F8D7-27BA-6FFC4B47CF1A}"/>
              </a:ext>
            </a:extLst>
          </p:cNvPr>
          <p:cNvSpPr txBox="1"/>
          <p:nvPr/>
        </p:nvSpPr>
        <p:spPr>
          <a:xfrm>
            <a:off x="7533848" y="5868674"/>
            <a:ext cx="1800000" cy="584775"/>
          </a:xfrm>
          <a:prstGeom prst="rect">
            <a:avLst/>
          </a:prstGeom>
          <a:noFill/>
        </p:spPr>
        <p:txBody>
          <a:bodyPr wrap="square">
            <a:spAutoFit/>
          </a:bodyPr>
          <a:lstStyle/>
          <a:p>
            <a:pPr algn="ctr"/>
            <a:r>
              <a:rPr lang="en-NZ" sz="1600" b="1" dirty="0">
                <a:solidFill>
                  <a:schemeClr val="tx1"/>
                </a:solidFill>
              </a:rPr>
              <a:t>Capacity Development</a:t>
            </a:r>
          </a:p>
        </p:txBody>
      </p:sp>
      <p:sp>
        <p:nvSpPr>
          <p:cNvPr id="46" name="TextBox 45">
            <a:extLst>
              <a:ext uri="{FF2B5EF4-FFF2-40B4-BE49-F238E27FC236}">
                <a16:creationId xmlns:a16="http://schemas.microsoft.com/office/drawing/2014/main" id="{7F8B59EA-C7B2-E3CB-C94B-E3F938FDC7AE}"/>
              </a:ext>
            </a:extLst>
          </p:cNvPr>
          <p:cNvSpPr txBox="1"/>
          <p:nvPr/>
        </p:nvSpPr>
        <p:spPr>
          <a:xfrm>
            <a:off x="8954868" y="5868674"/>
            <a:ext cx="1800000" cy="584775"/>
          </a:xfrm>
          <a:prstGeom prst="rect">
            <a:avLst/>
          </a:prstGeom>
          <a:noFill/>
        </p:spPr>
        <p:txBody>
          <a:bodyPr wrap="square">
            <a:spAutoFit/>
          </a:bodyPr>
          <a:lstStyle/>
          <a:p>
            <a:pPr algn="ctr"/>
            <a:r>
              <a:rPr lang="en-NZ" sz="1600" b="1" dirty="0">
                <a:solidFill>
                  <a:schemeClr val="tx1"/>
                </a:solidFill>
              </a:rPr>
              <a:t>Infrastructure Investments</a:t>
            </a:r>
          </a:p>
        </p:txBody>
      </p:sp>
      <p:grpSp>
        <p:nvGrpSpPr>
          <p:cNvPr id="8" name="Group 7">
            <a:extLst>
              <a:ext uri="{FF2B5EF4-FFF2-40B4-BE49-F238E27FC236}">
                <a16:creationId xmlns:a16="http://schemas.microsoft.com/office/drawing/2014/main" id="{DF7B5532-7B97-B616-2BB0-45F7AFE3AA68}"/>
              </a:ext>
            </a:extLst>
          </p:cNvPr>
          <p:cNvGrpSpPr/>
          <p:nvPr/>
        </p:nvGrpSpPr>
        <p:grpSpPr>
          <a:xfrm>
            <a:off x="5190960" y="4877989"/>
            <a:ext cx="886199" cy="957976"/>
            <a:chOff x="4326965" y="4785797"/>
            <a:chExt cx="886199" cy="957976"/>
          </a:xfrm>
        </p:grpSpPr>
        <p:pic>
          <p:nvPicPr>
            <p:cNvPr id="33" name="Graphic 32">
              <a:extLst>
                <a:ext uri="{FF2B5EF4-FFF2-40B4-BE49-F238E27FC236}">
                  <a16:creationId xmlns:a16="http://schemas.microsoft.com/office/drawing/2014/main" id="{6EA8547C-8E85-8067-C3E8-E442E9CE1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6965" y="4785797"/>
              <a:ext cx="886199" cy="957976"/>
            </a:xfrm>
            <a:prstGeom prst="rect">
              <a:avLst/>
            </a:prstGeom>
          </p:spPr>
        </p:pic>
        <p:sp>
          <p:nvSpPr>
            <p:cNvPr id="36" name="Rectangle 35">
              <a:extLst>
                <a:ext uri="{FF2B5EF4-FFF2-40B4-BE49-F238E27FC236}">
                  <a16:creationId xmlns:a16="http://schemas.microsoft.com/office/drawing/2014/main" id="{DFCB5197-4589-2D19-F103-8601A6A37318}"/>
                </a:ext>
              </a:extLst>
            </p:cNvPr>
            <p:cNvSpPr/>
            <p:nvPr/>
          </p:nvSpPr>
          <p:spPr>
            <a:xfrm>
              <a:off x="4326965" y="5237842"/>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pic>
          <p:nvPicPr>
            <p:cNvPr id="41" name="Graphic 40">
              <a:extLst>
                <a:ext uri="{FF2B5EF4-FFF2-40B4-BE49-F238E27FC236}">
                  <a16:creationId xmlns:a16="http://schemas.microsoft.com/office/drawing/2014/main" id="{CF70B8E7-AC07-BB57-7188-83305C7940B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12564" y="5311832"/>
              <a:ext cx="315000" cy="360000"/>
            </a:xfrm>
            <a:prstGeom prst="rect">
              <a:avLst/>
            </a:prstGeom>
          </p:spPr>
        </p:pic>
      </p:grpSp>
      <p:cxnSp>
        <p:nvCxnSpPr>
          <p:cNvPr id="43" name="Connector: Elbow 42">
            <a:extLst>
              <a:ext uri="{FF2B5EF4-FFF2-40B4-BE49-F238E27FC236}">
                <a16:creationId xmlns:a16="http://schemas.microsoft.com/office/drawing/2014/main" id="{F286C35D-7B74-FB49-962D-9DBC807E5F59}"/>
              </a:ext>
            </a:extLst>
          </p:cNvPr>
          <p:cNvCxnSpPr>
            <a:cxnSpLocks/>
            <a:stCxn id="4" idx="2"/>
            <a:endCxn id="33" idx="0"/>
          </p:cNvCxnSpPr>
          <p:nvPr/>
        </p:nvCxnSpPr>
        <p:spPr>
          <a:xfrm rot="5400000">
            <a:off x="5193616" y="4436877"/>
            <a:ext cx="881556" cy="668"/>
          </a:xfrm>
          <a:prstGeom prst="bentConnector3">
            <a:avLst>
              <a:gd name="adj1" fmla="val 50000"/>
            </a:avLst>
          </a:prstGeom>
          <a:ln w="304800">
            <a:solidFill>
              <a:srgbClr val="58C5C7"/>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57A9AE6F-8C7E-0432-EA6F-A957E0C82A01}"/>
              </a:ext>
            </a:extLst>
          </p:cNvPr>
          <p:cNvGrpSpPr/>
          <p:nvPr/>
        </p:nvGrpSpPr>
        <p:grpSpPr>
          <a:xfrm rot="5400000">
            <a:off x="5590119" y="3914872"/>
            <a:ext cx="80963" cy="469558"/>
            <a:chOff x="8325203" y="2358749"/>
            <a:chExt cx="80963" cy="469558"/>
          </a:xfrm>
        </p:grpSpPr>
        <p:cxnSp>
          <p:nvCxnSpPr>
            <p:cNvPr id="69" name="Straight Connector 68">
              <a:extLst>
                <a:ext uri="{FF2B5EF4-FFF2-40B4-BE49-F238E27FC236}">
                  <a16:creationId xmlns:a16="http://schemas.microsoft.com/office/drawing/2014/main" id="{2C4A1F54-EDBE-F779-956B-DE5CE193E857}"/>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1C49E76-7C5D-984D-C087-41D2962C79B1}"/>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4E99625-13A2-3E1D-F7B3-8593120C986E}"/>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28779A69-E331-E51E-9544-F4B17073D23C}"/>
              </a:ext>
            </a:extLst>
          </p:cNvPr>
          <p:cNvGrpSpPr/>
          <p:nvPr/>
        </p:nvGrpSpPr>
        <p:grpSpPr>
          <a:xfrm rot="5400000">
            <a:off x="5588011" y="4523827"/>
            <a:ext cx="80963" cy="469558"/>
            <a:chOff x="8325203" y="2358749"/>
            <a:chExt cx="80963" cy="469558"/>
          </a:xfrm>
        </p:grpSpPr>
        <p:cxnSp>
          <p:nvCxnSpPr>
            <p:cNvPr id="137" name="Straight Connector 136">
              <a:extLst>
                <a:ext uri="{FF2B5EF4-FFF2-40B4-BE49-F238E27FC236}">
                  <a16:creationId xmlns:a16="http://schemas.microsoft.com/office/drawing/2014/main" id="{8D7E0B0D-9DD4-E39F-83E1-5C9F83C43FCA}"/>
                </a:ext>
              </a:extLst>
            </p:cNvPr>
            <p:cNvCxnSpPr/>
            <p:nvPr/>
          </p:nvCxnSpPr>
          <p:spPr>
            <a:xfrm>
              <a:off x="8366041" y="2358749"/>
              <a:ext cx="0"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40B35AE-092E-6BD3-22DD-2A9FF6C928D5}"/>
                </a:ext>
              </a:extLst>
            </p:cNvPr>
            <p:cNvCxnSpPr/>
            <p:nvPr/>
          </p:nvCxnSpPr>
          <p:spPr>
            <a:xfrm>
              <a:off x="8325203"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BF6E82-6619-5D92-AF72-AEE392784ADA}"/>
                </a:ext>
              </a:extLst>
            </p:cNvPr>
            <p:cNvCxnSpPr/>
            <p:nvPr/>
          </p:nvCxnSpPr>
          <p:spPr>
            <a:xfrm>
              <a:off x="8406166" y="2358750"/>
              <a:ext cx="0" cy="469557"/>
            </a:xfrm>
            <a:prstGeom prst="line">
              <a:avLst/>
            </a:prstGeom>
            <a:ln w="50800">
              <a:solidFill>
                <a:srgbClr val="58C5C7"/>
              </a:solidFill>
            </a:ln>
          </p:spPr>
          <p:style>
            <a:lnRef idx="1">
              <a:schemeClr val="accent1"/>
            </a:lnRef>
            <a:fillRef idx="0">
              <a:schemeClr val="accent1"/>
            </a:fillRef>
            <a:effectRef idx="0">
              <a:schemeClr val="accent1"/>
            </a:effectRef>
            <a:fontRef idx="minor">
              <a:schemeClr val="tx1"/>
            </a:fontRef>
          </p:style>
        </p:cxnSp>
      </p:grpSp>
      <p:sp>
        <p:nvSpPr>
          <p:cNvPr id="141" name="TextBox 140">
            <a:extLst>
              <a:ext uri="{FF2B5EF4-FFF2-40B4-BE49-F238E27FC236}">
                <a16:creationId xmlns:a16="http://schemas.microsoft.com/office/drawing/2014/main" id="{BEE7107B-3EA2-62F5-6ADB-C96483F96146}"/>
              </a:ext>
            </a:extLst>
          </p:cNvPr>
          <p:cNvSpPr txBox="1"/>
          <p:nvPr/>
        </p:nvSpPr>
        <p:spPr>
          <a:xfrm>
            <a:off x="526865" y="5868674"/>
            <a:ext cx="1800000" cy="338554"/>
          </a:xfrm>
          <a:prstGeom prst="rect">
            <a:avLst/>
          </a:prstGeom>
          <a:noFill/>
        </p:spPr>
        <p:txBody>
          <a:bodyPr wrap="square">
            <a:spAutoFit/>
          </a:bodyPr>
          <a:lstStyle/>
          <a:p>
            <a:pPr algn="ctr"/>
            <a:r>
              <a:rPr lang="en-NZ" sz="1600" b="1" dirty="0">
                <a:solidFill>
                  <a:schemeClr val="tx1"/>
                </a:solidFill>
              </a:rPr>
              <a:t>Register</a:t>
            </a:r>
          </a:p>
        </p:txBody>
      </p:sp>
      <p:grpSp>
        <p:nvGrpSpPr>
          <p:cNvPr id="143" name="Group 142">
            <a:extLst>
              <a:ext uri="{FF2B5EF4-FFF2-40B4-BE49-F238E27FC236}">
                <a16:creationId xmlns:a16="http://schemas.microsoft.com/office/drawing/2014/main" id="{97EC3EDB-66F4-E67C-6101-E90D1ECB6844}"/>
              </a:ext>
            </a:extLst>
          </p:cNvPr>
          <p:cNvGrpSpPr/>
          <p:nvPr/>
        </p:nvGrpSpPr>
        <p:grpSpPr>
          <a:xfrm>
            <a:off x="983766" y="4877989"/>
            <a:ext cx="886199" cy="957976"/>
            <a:chOff x="983766" y="4877989"/>
            <a:chExt cx="886199" cy="957976"/>
          </a:xfrm>
        </p:grpSpPr>
        <p:grpSp>
          <p:nvGrpSpPr>
            <p:cNvPr id="7" name="Group 6">
              <a:extLst>
                <a:ext uri="{FF2B5EF4-FFF2-40B4-BE49-F238E27FC236}">
                  <a16:creationId xmlns:a16="http://schemas.microsoft.com/office/drawing/2014/main" id="{D7BBBDB1-057C-67DB-9B97-D2A3163CD685}"/>
                </a:ext>
              </a:extLst>
            </p:cNvPr>
            <p:cNvGrpSpPr/>
            <p:nvPr/>
          </p:nvGrpSpPr>
          <p:grpSpPr>
            <a:xfrm>
              <a:off x="983766" y="4877989"/>
              <a:ext cx="886199" cy="957976"/>
              <a:chOff x="920266" y="4771912"/>
              <a:chExt cx="886199" cy="957976"/>
            </a:xfrm>
          </p:grpSpPr>
          <p:pic>
            <p:nvPicPr>
              <p:cNvPr id="9" name="Graphic 8">
                <a:extLst>
                  <a:ext uri="{FF2B5EF4-FFF2-40B4-BE49-F238E27FC236}">
                    <a16:creationId xmlns:a16="http://schemas.microsoft.com/office/drawing/2014/main" id="{4381C538-29D2-D8D8-E271-E58F7DA9E6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0266" y="4771912"/>
                <a:ext cx="886199" cy="957976"/>
              </a:xfrm>
              <a:prstGeom prst="rect">
                <a:avLst/>
              </a:prstGeom>
            </p:spPr>
          </p:pic>
          <p:sp>
            <p:nvSpPr>
              <p:cNvPr id="10" name="Rectangle 9">
                <a:extLst>
                  <a:ext uri="{FF2B5EF4-FFF2-40B4-BE49-F238E27FC236}">
                    <a16:creationId xmlns:a16="http://schemas.microsoft.com/office/drawing/2014/main" id="{F7E66062-E188-4252-971A-CEEFBE4EF9DB}"/>
                  </a:ext>
                </a:extLst>
              </p:cNvPr>
              <p:cNvSpPr/>
              <p:nvPr/>
            </p:nvSpPr>
            <p:spPr>
              <a:xfrm>
                <a:off x="920266" y="5223957"/>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grpSp>
        <p:pic>
          <p:nvPicPr>
            <p:cNvPr id="142" name="Graphic 141">
              <a:extLst>
                <a:ext uri="{FF2B5EF4-FFF2-40B4-BE49-F238E27FC236}">
                  <a16:creationId xmlns:a16="http://schemas.microsoft.com/office/drawing/2014/main" id="{CAC0E944-E3A0-AF5E-2E4B-C16C054BB21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66598" y="5363769"/>
              <a:ext cx="360000" cy="360000"/>
            </a:xfrm>
            <a:prstGeom prst="rect">
              <a:avLst/>
            </a:prstGeom>
          </p:spPr>
        </p:pic>
      </p:grpSp>
      <p:pic>
        <p:nvPicPr>
          <p:cNvPr id="20" name="Graphic 19">
            <a:extLst>
              <a:ext uri="{FF2B5EF4-FFF2-40B4-BE49-F238E27FC236}">
                <a16:creationId xmlns:a16="http://schemas.microsoft.com/office/drawing/2014/main" id="{1360B715-7C4E-B1C7-EE1E-4E96C2A2ED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6164" y="4877989"/>
            <a:ext cx="886199" cy="957976"/>
          </a:xfrm>
          <a:prstGeom prst="rect">
            <a:avLst/>
          </a:prstGeom>
        </p:spPr>
      </p:pic>
      <p:sp>
        <p:nvSpPr>
          <p:cNvPr id="21" name="Rectangle 20">
            <a:extLst>
              <a:ext uri="{FF2B5EF4-FFF2-40B4-BE49-F238E27FC236}">
                <a16:creationId xmlns:a16="http://schemas.microsoft.com/office/drawing/2014/main" id="{53A9CD1B-4403-C99B-72AF-6D327E511A77}"/>
              </a:ext>
            </a:extLst>
          </p:cNvPr>
          <p:cNvSpPr/>
          <p:nvPr/>
        </p:nvSpPr>
        <p:spPr>
          <a:xfrm>
            <a:off x="2386164" y="5330034"/>
            <a:ext cx="886199" cy="325028"/>
          </a:xfrm>
          <a:prstGeom prst="rect">
            <a:avLst/>
          </a:prstGeom>
          <a:solidFill>
            <a:srgbClr val="005A8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u="sng"/>
          </a:p>
        </p:txBody>
      </p:sp>
      <p:pic>
        <p:nvPicPr>
          <p:cNvPr id="16" name="Graphic 15">
            <a:extLst>
              <a:ext uri="{FF2B5EF4-FFF2-40B4-BE49-F238E27FC236}">
                <a16:creationId xmlns:a16="http://schemas.microsoft.com/office/drawing/2014/main" id="{BBADA64D-DA58-2873-F44B-7CE6AB173E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29162" y="5396025"/>
            <a:ext cx="405000" cy="360000"/>
          </a:xfrm>
          <a:prstGeom prst="rect">
            <a:avLst/>
          </a:prstGeom>
        </p:spPr>
      </p:pic>
      <p:pic>
        <p:nvPicPr>
          <p:cNvPr id="144" name="Graphic 143">
            <a:extLst>
              <a:ext uri="{FF2B5EF4-FFF2-40B4-BE49-F238E27FC236}">
                <a16:creationId xmlns:a16="http://schemas.microsoft.com/office/drawing/2014/main" id="{B46171B3-9CE1-D66F-FEFC-A509E0A7678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36253" y="5378498"/>
            <a:ext cx="405000" cy="360000"/>
          </a:xfrm>
          <a:prstGeom prst="rect">
            <a:avLst/>
          </a:prstGeom>
        </p:spPr>
      </p:pic>
      <p:pic>
        <p:nvPicPr>
          <p:cNvPr id="4" name="Picture 3">
            <a:extLst>
              <a:ext uri="{FF2B5EF4-FFF2-40B4-BE49-F238E27FC236}">
                <a16:creationId xmlns:a16="http://schemas.microsoft.com/office/drawing/2014/main" id="{CE12EE0C-8951-314E-7E55-A14A48D795FD}"/>
              </a:ext>
            </a:extLst>
          </p:cNvPr>
          <p:cNvPicPr>
            <a:picLocks noChangeAspect="1"/>
          </p:cNvPicPr>
          <p:nvPr/>
        </p:nvPicPr>
        <p:blipFill>
          <a:blip r:embed="rId19"/>
          <a:stretch>
            <a:fillRect/>
          </a:stretch>
        </p:blipFill>
        <p:spPr>
          <a:xfrm>
            <a:off x="4687315" y="1487195"/>
            <a:ext cx="1894826" cy="2509238"/>
          </a:xfrm>
          <a:prstGeom prst="rect">
            <a:avLst/>
          </a:prstGeom>
          <a:ln w="12700">
            <a:solidFill>
              <a:srgbClr val="005A8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185335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500"/>
                                        <p:tgtEl>
                                          <p:spTgt spid="107"/>
                                        </p:tgtEl>
                                      </p:cBhvr>
                                    </p:animEffect>
                                  </p:childTnLst>
                                </p:cTn>
                              </p:par>
                              <p:par>
                                <p:cTn id="14" presetID="10" presetClass="entr" presetSubtype="0" fill="hold"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0" presetClass="entr" presetSubtype="0" fill="hold"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500"/>
                                        <p:tgtEl>
                                          <p:spTgt spid="144"/>
                                        </p:tgtEl>
                                      </p:cBhvr>
                                    </p:animEffect>
                                  </p:childTnLst>
                                </p:cTn>
                              </p:par>
                              <p:par>
                                <p:cTn id="46" presetID="10" presetClass="entr" presetSubtype="0" fill="hold" nodeType="with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500"/>
                                        <p:tgtEl>
                                          <p:spTgt spid="123"/>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nodeType="withEffect">
                                  <p:stCondLst>
                                    <p:cond delay="0"/>
                                  </p:stCondLst>
                                  <p:childTnLst>
                                    <p:set>
                                      <p:cBhvr>
                                        <p:cTn id="82" dur="1" fill="hold">
                                          <p:stCondLst>
                                            <p:cond delay="0"/>
                                          </p:stCondLst>
                                        </p:cTn>
                                        <p:tgtEl>
                                          <p:spTgt spid="136"/>
                                        </p:tgtEl>
                                        <p:attrNameLst>
                                          <p:attrName>style.visibility</p:attrName>
                                        </p:attrNameLst>
                                      </p:cBhvr>
                                      <p:to>
                                        <p:strVal val="visible"/>
                                      </p:to>
                                    </p:set>
                                    <p:animEffect transition="in" filter="fade">
                                      <p:cBhvr>
                                        <p:cTn id="83" dur="500"/>
                                        <p:tgtEl>
                                          <p:spTgt spid="13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par>
                                <p:cTn id="92" presetID="10" presetClass="entr" presetSubtype="0" fill="hold" nodeType="with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fade">
                                      <p:cBhvr>
                                        <p:cTn id="94" dur="500"/>
                                        <p:tgtEl>
                                          <p:spTgt spid="95"/>
                                        </p:tgtEl>
                                      </p:cBhvr>
                                    </p:animEffect>
                                  </p:childTnLst>
                                </p:cTn>
                              </p:par>
                              <p:par>
                                <p:cTn id="95" presetID="10" presetClass="entr" presetSubtype="0"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par>
                                <p:cTn id="109" presetID="10" presetClass="entr" presetSubtype="0" fill="hold"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500"/>
                                        <p:tgtEl>
                                          <p:spTgt spid="55"/>
                                        </p:tgtEl>
                                      </p:cBhvr>
                                    </p:animEffect>
                                  </p:childTnLst>
                                </p:cTn>
                              </p:par>
                              <p:par>
                                <p:cTn id="112" presetID="10" presetClass="entr" presetSubtype="0" fill="hold" nodeType="with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500"/>
                                        <p:tgtEl>
                                          <p:spTgt spid="79"/>
                                        </p:tgtEl>
                                      </p:cBhvr>
                                    </p:animEffect>
                                  </p:childTnLst>
                                </p:cTn>
                              </p:par>
                              <p:par>
                                <p:cTn id="115" presetID="10" presetClass="entr" presetSubtype="0" fill="hold" nodeType="withEffect">
                                  <p:stCondLst>
                                    <p:cond delay="0"/>
                                  </p:stCondLst>
                                  <p:childTnLst>
                                    <p:set>
                                      <p:cBhvr>
                                        <p:cTn id="116" dur="1" fill="hold">
                                          <p:stCondLst>
                                            <p:cond delay="0"/>
                                          </p:stCondLst>
                                        </p:cTn>
                                        <p:tgtEl>
                                          <p:spTgt spid="111"/>
                                        </p:tgtEl>
                                        <p:attrNameLst>
                                          <p:attrName>style.visibility</p:attrName>
                                        </p:attrNameLst>
                                      </p:cBhvr>
                                      <p:to>
                                        <p:strVal val="visible"/>
                                      </p:to>
                                    </p:set>
                                    <p:animEffect transition="in" filter="fade">
                                      <p:cBhvr>
                                        <p:cTn id="117" dur="500"/>
                                        <p:tgtEl>
                                          <p:spTgt spid="111"/>
                                        </p:tgtEl>
                                      </p:cBhvr>
                                    </p:animEffect>
                                  </p:childTnLst>
                                </p:cTn>
                              </p:par>
                              <p:par>
                                <p:cTn id="118" presetID="10" presetClass="entr" presetSubtype="0" fill="hold" nodeType="withEffect">
                                  <p:stCondLst>
                                    <p:cond delay="0"/>
                                  </p:stCondLst>
                                  <p:childTnLst>
                                    <p:set>
                                      <p:cBhvr>
                                        <p:cTn id="119" dur="1" fill="hold">
                                          <p:stCondLst>
                                            <p:cond delay="0"/>
                                          </p:stCondLst>
                                        </p:cTn>
                                        <p:tgtEl>
                                          <p:spTgt spid="131"/>
                                        </p:tgtEl>
                                        <p:attrNameLst>
                                          <p:attrName>style.visibility</p:attrName>
                                        </p:attrNameLst>
                                      </p:cBhvr>
                                      <p:to>
                                        <p:strVal val="visible"/>
                                      </p:to>
                                    </p:set>
                                    <p:animEffect transition="in" filter="fade">
                                      <p:cBhvr>
                                        <p:cTn id="120" dur="500"/>
                                        <p:tgtEl>
                                          <p:spTgt spid="131"/>
                                        </p:tgtEl>
                                      </p:cBhvr>
                                    </p:animEffect>
                                  </p:childTnLst>
                                </p:cTn>
                              </p:par>
                              <p:par>
                                <p:cTn id="121" presetID="10" presetClass="entr" presetSubtype="0" fill="hold"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fade">
                                      <p:cBhvr>
                                        <p:cTn id="123" dur="500"/>
                                        <p:tgtEl>
                                          <p:spTgt spid="17"/>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fade">
                                      <p:cBhvr>
                                        <p:cTn id="126" dur="500"/>
                                        <p:tgtEl>
                                          <p:spTgt spid="44"/>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fade">
                                      <p:cBhvr>
                                        <p:cTn id="131" dur="500"/>
                                        <p:tgtEl>
                                          <p:spTgt spid="29"/>
                                        </p:tgtEl>
                                      </p:cBhvr>
                                    </p:animEffect>
                                  </p:childTnLst>
                                </p:cTn>
                              </p:par>
                              <p:par>
                                <p:cTn id="132" presetID="10" presetClass="entr" presetSubtype="0" fill="hold" nodeType="with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fade">
                                      <p:cBhvr>
                                        <p:cTn id="134" dur="500"/>
                                        <p:tgtEl>
                                          <p:spTgt spid="54"/>
                                        </p:tgtEl>
                                      </p:cBhvr>
                                    </p:animEffect>
                                  </p:childTnLst>
                                </p:cTn>
                              </p:par>
                              <p:par>
                                <p:cTn id="135" presetID="10" presetClass="entr" presetSubtype="0" fill="hold"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500"/>
                                        <p:tgtEl>
                                          <p:spTgt spid="71"/>
                                        </p:tgtEl>
                                      </p:cBhvr>
                                    </p:animEffect>
                                  </p:childTnLst>
                                </p:cTn>
                              </p:par>
                              <p:par>
                                <p:cTn id="138" presetID="10" presetClass="entr" presetSubtype="0" fill="hold" nodeType="withEffect">
                                  <p:stCondLst>
                                    <p:cond delay="0"/>
                                  </p:stCondLst>
                                  <p:childTnLst>
                                    <p:set>
                                      <p:cBhvr>
                                        <p:cTn id="139" dur="1" fill="hold">
                                          <p:stCondLst>
                                            <p:cond delay="0"/>
                                          </p:stCondLst>
                                        </p:cTn>
                                        <p:tgtEl>
                                          <p:spTgt spid="115"/>
                                        </p:tgtEl>
                                        <p:attrNameLst>
                                          <p:attrName>style.visibility</p:attrName>
                                        </p:attrNameLst>
                                      </p:cBhvr>
                                      <p:to>
                                        <p:strVal val="visible"/>
                                      </p:to>
                                    </p:set>
                                    <p:animEffect transition="in" filter="fade">
                                      <p:cBhvr>
                                        <p:cTn id="140" dur="500"/>
                                        <p:tgtEl>
                                          <p:spTgt spid="115"/>
                                        </p:tgtEl>
                                      </p:cBhvr>
                                    </p:animEffect>
                                  </p:childTnLst>
                                </p:cTn>
                              </p:par>
                              <p:par>
                                <p:cTn id="141" presetID="10" presetClass="entr" presetSubtype="0" fill="hold"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ntr" presetSubtype="0" fill="hold" nodeType="withEffect">
                                  <p:stCondLst>
                                    <p:cond delay="0"/>
                                  </p:stCondLst>
                                  <p:childTnLst>
                                    <p:set>
                                      <p:cBhvr>
                                        <p:cTn id="145" dur="1" fill="hold">
                                          <p:stCondLst>
                                            <p:cond delay="0"/>
                                          </p:stCondLst>
                                        </p:cTn>
                                        <p:tgtEl>
                                          <p:spTgt spid="127"/>
                                        </p:tgtEl>
                                        <p:attrNameLst>
                                          <p:attrName>style.visibility</p:attrName>
                                        </p:attrNameLst>
                                      </p:cBhvr>
                                      <p:to>
                                        <p:strVal val="visible"/>
                                      </p:to>
                                    </p:set>
                                    <p:animEffect transition="in" filter="fade">
                                      <p:cBhvr>
                                        <p:cTn id="146" dur="500"/>
                                        <p:tgtEl>
                                          <p:spTgt spid="12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8" grpId="0"/>
      <p:bldP spid="42" grpId="0"/>
      <p:bldP spid="44" grpId="0"/>
      <p:bldP spid="46" grpId="0"/>
      <p:bldP spid="141"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5">
            <a:extLst>
              <a:ext uri="{FF2B5EF4-FFF2-40B4-BE49-F238E27FC236}">
                <a16:creationId xmlns:a16="http://schemas.microsoft.com/office/drawing/2014/main" id="{F6298857-2287-A3C4-B45E-C6054AD09A70}"/>
              </a:ext>
            </a:extLst>
          </p:cNvPr>
          <p:cNvGraphicFramePr>
            <a:graphicFrameLocks noGrp="1"/>
          </p:cNvGraphicFramePr>
          <p:nvPr>
            <p:extLst>
              <p:ext uri="{D42A27DB-BD31-4B8C-83A1-F6EECF244321}">
                <p14:modId xmlns:p14="http://schemas.microsoft.com/office/powerpoint/2010/main" val="3925761448"/>
              </p:ext>
            </p:extLst>
          </p:nvPr>
        </p:nvGraphicFramePr>
        <p:xfrm>
          <a:off x="1165506" y="3775523"/>
          <a:ext cx="4464051" cy="2014394"/>
        </p:xfrm>
        <a:graphic>
          <a:graphicData uri="http://schemas.openxmlformats.org/drawingml/2006/table">
            <a:tbl>
              <a:tblPr firstRow="1" bandRow="1">
                <a:tableStyleId>{2D5ABB26-0587-4C30-8999-92F81FD0307C}</a:tableStyleId>
              </a:tblPr>
              <a:tblGrid>
                <a:gridCol w="4464051">
                  <a:extLst>
                    <a:ext uri="{9D8B030D-6E8A-4147-A177-3AD203B41FA5}">
                      <a16:colId xmlns:a16="http://schemas.microsoft.com/office/drawing/2014/main" val="3280419811"/>
                    </a:ext>
                  </a:extLst>
                </a:gridCol>
              </a:tblGrid>
              <a:tr h="2014394">
                <a:tc>
                  <a:txBody>
                    <a:bodyPr/>
                    <a:lstStyle/>
                    <a:p>
                      <a:pPr algn="ctr"/>
                      <a:endParaRPr lang="en-NZ" sz="3600" b="1" dirty="0">
                        <a:solidFill>
                          <a:schemeClr val="bg1"/>
                        </a:solidFill>
                      </a:endParaRPr>
                    </a:p>
                    <a:p>
                      <a:pPr algn="ctr"/>
                      <a:r>
                        <a:rPr lang="en-NZ" sz="3600" b="1" dirty="0">
                          <a:solidFill>
                            <a:schemeClr val="bg1"/>
                          </a:solidFill>
                        </a:rPr>
                        <a:t>244</a:t>
                      </a:r>
                      <a:endParaRPr lang="en-NZ" sz="3200" b="1" dirty="0">
                        <a:solidFill>
                          <a:schemeClr val="bg1"/>
                        </a:solidFill>
                      </a:endParaRPr>
                    </a:p>
                    <a:p>
                      <a:pPr algn="ctr"/>
                      <a:r>
                        <a:rPr lang="en-US" sz="2000" dirty="0">
                          <a:solidFill>
                            <a:schemeClr val="bg1"/>
                          </a:solidFill>
                        </a:rPr>
                        <a:t>Consumer Advisories have been issued </a:t>
                      </a:r>
                      <a:r>
                        <a:rPr lang="en-US" sz="1600" dirty="0">
                          <a:solidFill>
                            <a:schemeClr val="bg1"/>
                          </a:solidFill>
                        </a:rPr>
                        <a:t>(Boil Water, Do Not Drink, Do Not Use Notices)</a:t>
                      </a:r>
                      <a:endParaRPr lang="en-US" sz="1400" i="1" dirty="0">
                        <a:solidFill>
                          <a:schemeClr val="bg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1E3"/>
                    </a:solidFill>
                  </a:tcPr>
                </a:tc>
                <a:extLst>
                  <a:ext uri="{0D108BD9-81ED-4DB2-BD59-A6C34878D82A}">
                    <a16:rowId xmlns:a16="http://schemas.microsoft.com/office/drawing/2014/main" val="2231975588"/>
                  </a:ext>
                </a:extLst>
              </a:tr>
            </a:tbl>
          </a:graphicData>
        </a:graphic>
      </p:graphicFrame>
      <p:graphicFrame>
        <p:nvGraphicFramePr>
          <p:cNvPr id="17" name="Table 5">
            <a:extLst>
              <a:ext uri="{FF2B5EF4-FFF2-40B4-BE49-F238E27FC236}">
                <a16:creationId xmlns:a16="http://schemas.microsoft.com/office/drawing/2014/main" id="{7BA5C94B-9CBB-A683-EE0E-6ADDDD10B1F2}"/>
              </a:ext>
            </a:extLst>
          </p:cNvPr>
          <p:cNvGraphicFramePr>
            <a:graphicFrameLocks noGrp="1"/>
          </p:cNvGraphicFramePr>
          <p:nvPr>
            <p:extLst>
              <p:ext uri="{D42A27DB-BD31-4B8C-83A1-F6EECF244321}">
                <p14:modId xmlns:p14="http://schemas.microsoft.com/office/powerpoint/2010/main" val="1937156263"/>
              </p:ext>
            </p:extLst>
          </p:nvPr>
        </p:nvGraphicFramePr>
        <p:xfrm>
          <a:off x="1171205" y="1761129"/>
          <a:ext cx="4464051" cy="2014394"/>
        </p:xfrm>
        <a:graphic>
          <a:graphicData uri="http://schemas.openxmlformats.org/drawingml/2006/table">
            <a:tbl>
              <a:tblPr firstRow="1" bandRow="1">
                <a:tableStyleId>{2D5ABB26-0587-4C30-8999-92F81FD0307C}</a:tableStyleId>
              </a:tblPr>
              <a:tblGrid>
                <a:gridCol w="4464051">
                  <a:extLst>
                    <a:ext uri="{9D8B030D-6E8A-4147-A177-3AD203B41FA5}">
                      <a16:colId xmlns:a16="http://schemas.microsoft.com/office/drawing/2014/main" val="2212423641"/>
                    </a:ext>
                  </a:extLst>
                </a:gridCol>
              </a:tblGrid>
              <a:tr h="2014394">
                <a:tc>
                  <a:txBody>
                    <a:bodyPr/>
                    <a:lstStyle/>
                    <a:p>
                      <a:pPr algn="ctr"/>
                      <a:endParaRPr lang="en-NZ" sz="3600" b="1" dirty="0">
                        <a:solidFill>
                          <a:schemeClr val="bg1"/>
                        </a:solidFill>
                      </a:endParaRPr>
                    </a:p>
                    <a:p>
                      <a:pPr algn="ctr"/>
                      <a:r>
                        <a:rPr lang="en-NZ" sz="3600" b="1" dirty="0">
                          <a:solidFill>
                            <a:schemeClr val="bg1"/>
                          </a:solidFill>
                        </a:rPr>
                        <a:t>1,260</a:t>
                      </a:r>
                      <a:r>
                        <a:rPr lang="en-NZ" sz="3200" b="1" dirty="0">
                          <a:solidFill>
                            <a:schemeClr val="bg1"/>
                          </a:solidFill>
                        </a:rPr>
                        <a:t> </a:t>
                      </a:r>
                    </a:p>
                    <a:p>
                      <a:pPr algn="ctr"/>
                      <a:r>
                        <a:rPr lang="en-NZ" sz="2000" dirty="0">
                          <a:solidFill>
                            <a:schemeClr val="bg1"/>
                          </a:solidFill>
                        </a:rPr>
                        <a:t>Notifications have been sent to us </a:t>
                      </a:r>
                    </a:p>
                    <a:p>
                      <a:pPr algn="ctr"/>
                      <a:endParaRPr lang="en-NZ" sz="1600" dirty="0">
                        <a:solidFill>
                          <a:schemeClr val="bg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8C5C7"/>
                    </a:solidFill>
                  </a:tcPr>
                </a:tc>
                <a:extLst>
                  <a:ext uri="{0D108BD9-81ED-4DB2-BD59-A6C34878D82A}">
                    <a16:rowId xmlns:a16="http://schemas.microsoft.com/office/drawing/2014/main" val="2231975588"/>
                  </a:ext>
                </a:extLst>
              </a:tr>
            </a:tbl>
          </a:graphicData>
        </a:graphic>
      </p:graphicFrame>
      <p:graphicFrame>
        <p:nvGraphicFramePr>
          <p:cNvPr id="18" name="Table 5">
            <a:extLst>
              <a:ext uri="{FF2B5EF4-FFF2-40B4-BE49-F238E27FC236}">
                <a16:creationId xmlns:a16="http://schemas.microsoft.com/office/drawing/2014/main" id="{78893834-16F3-CDB5-895E-E79494A3B3E7}"/>
              </a:ext>
            </a:extLst>
          </p:cNvPr>
          <p:cNvGraphicFramePr>
            <a:graphicFrameLocks noGrp="1"/>
          </p:cNvGraphicFramePr>
          <p:nvPr>
            <p:extLst>
              <p:ext uri="{D42A27DB-BD31-4B8C-83A1-F6EECF244321}">
                <p14:modId xmlns:p14="http://schemas.microsoft.com/office/powerpoint/2010/main" val="1195827546"/>
              </p:ext>
            </p:extLst>
          </p:nvPr>
        </p:nvGraphicFramePr>
        <p:xfrm>
          <a:off x="5656069" y="1761129"/>
          <a:ext cx="4464051" cy="2014394"/>
        </p:xfrm>
        <a:graphic>
          <a:graphicData uri="http://schemas.openxmlformats.org/drawingml/2006/table">
            <a:tbl>
              <a:tblPr firstRow="1" bandRow="1">
                <a:tableStyleId>{2D5ABB26-0587-4C30-8999-92F81FD0307C}</a:tableStyleId>
              </a:tblPr>
              <a:tblGrid>
                <a:gridCol w="4464051">
                  <a:extLst>
                    <a:ext uri="{9D8B030D-6E8A-4147-A177-3AD203B41FA5}">
                      <a16:colId xmlns:a16="http://schemas.microsoft.com/office/drawing/2014/main" val="2212423641"/>
                    </a:ext>
                  </a:extLst>
                </a:gridCol>
              </a:tblGrid>
              <a:tr h="2014394">
                <a:tc>
                  <a:txBody>
                    <a:bodyPr/>
                    <a:lstStyle/>
                    <a:p>
                      <a:pPr algn="ctr"/>
                      <a:endParaRPr lang="en-NZ" sz="3600" b="1" dirty="0">
                        <a:solidFill>
                          <a:schemeClr val="bg1"/>
                        </a:solidFill>
                      </a:endParaRPr>
                    </a:p>
                    <a:p>
                      <a:pPr algn="ctr"/>
                      <a:r>
                        <a:rPr lang="en-NZ" sz="3600" b="1" dirty="0">
                          <a:solidFill>
                            <a:schemeClr val="bg1"/>
                          </a:solidFill>
                        </a:rPr>
                        <a:t>415,198</a:t>
                      </a:r>
                    </a:p>
                    <a:p>
                      <a:pPr algn="ctr"/>
                      <a:r>
                        <a:rPr lang="en-US" sz="2000" dirty="0">
                          <a:solidFill>
                            <a:schemeClr val="bg1"/>
                          </a:solidFill>
                        </a:rPr>
                        <a:t>People drink water from supplies which have detected </a:t>
                      </a:r>
                      <a:r>
                        <a:rPr lang="en-US" sz="2000" i="1" dirty="0">
                          <a:solidFill>
                            <a:schemeClr val="bg1"/>
                          </a:solidFill>
                        </a:rPr>
                        <a:t>E. Coli</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A81"/>
                    </a:solidFill>
                  </a:tcPr>
                </a:tc>
                <a:extLst>
                  <a:ext uri="{0D108BD9-81ED-4DB2-BD59-A6C34878D82A}">
                    <a16:rowId xmlns:a16="http://schemas.microsoft.com/office/drawing/2014/main" val="557457933"/>
                  </a:ext>
                </a:extLst>
              </a:tr>
            </a:tbl>
          </a:graphicData>
        </a:graphic>
      </p:graphicFrame>
      <p:graphicFrame>
        <p:nvGraphicFramePr>
          <p:cNvPr id="19" name="Table 5">
            <a:extLst>
              <a:ext uri="{FF2B5EF4-FFF2-40B4-BE49-F238E27FC236}">
                <a16:creationId xmlns:a16="http://schemas.microsoft.com/office/drawing/2014/main" id="{45892E59-ED75-F70A-54DE-0500E24A1D5C}"/>
              </a:ext>
            </a:extLst>
          </p:cNvPr>
          <p:cNvGraphicFramePr>
            <a:graphicFrameLocks noGrp="1"/>
          </p:cNvGraphicFramePr>
          <p:nvPr>
            <p:extLst>
              <p:ext uri="{D42A27DB-BD31-4B8C-83A1-F6EECF244321}">
                <p14:modId xmlns:p14="http://schemas.microsoft.com/office/powerpoint/2010/main" val="2941878528"/>
              </p:ext>
            </p:extLst>
          </p:nvPr>
        </p:nvGraphicFramePr>
        <p:xfrm>
          <a:off x="5662652" y="3775523"/>
          <a:ext cx="4464051" cy="2014394"/>
        </p:xfrm>
        <a:graphic>
          <a:graphicData uri="http://schemas.openxmlformats.org/drawingml/2006/table">
            <a:tbl>
              <a:tblPr firstRow="1" bandRow="1">
                <a:tableStyleId>{2D5ABB26-0587-4C30-8999-92F81FD0307C}</a:tableStyleId>
              </a:tblPr>
              <a:tblGrid>
                <a:gridCol w="4464051">
                  <a:extLst>
                    <a:ext uri="{9D8B030D-6E8A-4147-A177-3AD203B41FA5}">
                      <a16:colId xmlns:a16="http://schemas.microsoft.com/office/drawing/2014/main" val="3280419811"/>
                    </a:ext>
                  </a:extLst>
                </a:gridCol>
              </a:tblGrid>
              <a:tr h="2014394">
                <a:tc>
                  <a:txBody>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lang="en-NZ" sz="3600" b="1" dirty="0">
                        <a:solidFill>
                          <a:schemeClr val="bg1"/>
                        </a:solidFill>
                      </a:endParaRPr>
                    </a:p>
                    <a:p>
                      <a:pPr marL="0" marR="0" lvl="0" indent="0" algn="ctr" defTabSz="914400" eaLnBrk="1" fontAlgn="auto" latinLnBrk="0" hangingPunct="1">
                        <a:lnSpc>
                          <a:spcPct val="100000"/>
                        </a:lnSpc>
                        <a:spcBef>
                          <a:spcPts val="0"/>
                        </a:spcBef>
                        <a:spcAft>
                          <a:spcPts val="600"/>
                        </a:spcAft>
                        <a:buClrTx/>
                        <a:buSzTx/>
                        <a:buFontTx/>
                        <a:buNone/>
                        <a:tabLst/>
                        <a:defRPr/>
                      </a:pPr>
                      <a:r>
                        <a:rPr lang="en-NZ" sz="3600" b="1" dirty="0">
                          <a:solidFill>
                            <a:schemeClr val="bg1"/>
                          </a:solidFill>
                        </a:rPr>
                        <a:t>117</a:t>
                      </a:r>
                      <a:r>
                        <a:rPr lang="en-NZ" sz="3200" dirty="0">
                          <a:solidFill>
                            <a:schemeClr val="bg1"/>
                          </a:solidFill>
                        </a:rPr>
                        <a:t> </a:t>
                      </a:r>
                    </a:p>
                    <a:p>
                      <a:pPr marL="0" marR="0" lvl="0" indent="0" algn="ctr" defTabSz="914400" eaLnBrk="1" fontAlgn="auto" latinLnBrk="0" hangingPunct="1">
                        <a:lnSpc>
                          <a:spcPct val="100000"/>
                        </a:lnSpc>
                        <a:spcBef>
                          <a:spcPts val="0"/>
                        </a:spcBef>
                        <a:spcAft>
                          <a:spcPts val="600"/>
                        </a:spcAft>
                        <a:buClrTx/>
                        <a:buSzTx/>
                        <a:buFontTx/>
                        <a:buNone/>
                        <a:tabLst/>
                        <a:defRPr/>
                      </a:pPr>
                      <a:r>
                        <a:rPr lang="en-NZ" sz="2000" dirty="0">
                          <a:solidFill>
                            <a:schemeClr val="bg1"/>
                          </a:solidFill>
                        </a:rPr>
                        <a:t>Supplies did NOT notify us when a Lab detected unsafe drinking water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BC5"/>
                    </a:solidFill>
                  </a:tcPr>
                </a:tc>
                <a:extLst>
                  <a:ext uri="{0D108BD9-81ED-4DB2-BD59-A6C34878D82A}">
                    <a16:rowId xmlns:a16="http://schemas.microsoft.com/office/drawing/2014/main" val="557457933"/>
                  </a:ext>
                </a:extLst>
              </a:tr>
            </a:tbl>
          </a:graphicData>
        </a:graphic>
      </p:graphicFrame>
      <p:sp>
        <p:nvSpPr>
          <p:cNvPr id="3" name="object 3"/>
          <p:cNvSpPr txBox="1">
            <a:spLocks noGrp="1"/>
          </p:cNvSpPr>
          <p:nvPr>
            <p:ph type="title"/>
          </p:nvPr>
        </p:nvSpPr>
        <p:spPr>
          <a:xfrm>
            <a:off x="771333" y="638488"/>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What data do we have about risk?</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13</a:t>
            </a:fld>
            <a:endParaRPr sz="2400">
              <a:solidFill>
                <a:srgbClr val="00ABC5"/>
              </a:solidFill>
              <a:latin typeface="Calibri"/>
              <a:cs typeface="Calibri"/>
            </a:endParaRPr>
          </a:p>
        </p:txBody>
      </p:sp>
      <p:pic>
        <p:nvPicPr>
          <p:cNvPr id="4" name="Graphic 3">
            <a:extLst>
              <a:ext uri="{FF2B5EF4-FFF2-40B4-BE49-F238E27FC236}">
                <a16:creationId xmlns:a16="http://schemas.microsoft.com/office/drawing/2014/main" id="{F748DFD3-D850-41F7-0AC9-5358F42CBB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3403" y="3942316"/>
            <a:ext cx="540000" cy="540000"/>
          </a:xfrm>
          <a:prstGeom prst="rect">
            <a:avLst/>
          </a:prstGeom>
        </p:spPr>
      </p:pic>
      <p:pic>
        <p:nvPicPr>
          <p:cNvPr id="7" name="Graphic 6">
            <a:extLst>
              <a:ext uri="{FF2B5EF4-FFF2-40B4-BE49-F238E27FC236}">
                <a16:creationId xmlns:a16="http://schemas.microsoft.com/office/drawing/2014/main" id="{346F848C-A7A7-6CA4-C088-E6FDA9CCFE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8427" y="1908900"/>
            <a:ext cx="540000" cy="540000"/>
          </a:xfrm>
          <a:prstGeom prst="rect">
            <a:avLst/>
          </a:prstGeom>
        </p:spPr>
      </p:pic>
      <p:pic>
        <p:nvPicPr>
          <p:cNvPr id="9" name="Graphic 8">
            <a:extLst>
              <a:ext uri="{FF2B5EF4-FFF2-40B4-BE49-F238E27FC236}">
                <a16:creationId xmlns:a16="http://schemas.microsoft.com/office/drawing/2014/main" id="{29CEA907-6B40-D39C-CC68-D3DE176F36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9653" y="1908900"/>
            <a:ext cx="607500" cy="540000"/>
          </a:xfrm>
          <a:prstGeom prst="rect">
            <a:avLst/>
          </a:prstGeom>
        </p:spPr>
      </p:pic>
      <p:pic>
        <p:nvPicPr>
          <p:cNvPr id="12" name="Graphic 11">
            <a:extLst>
              <a:ext uri="{FF2B5EF4-FFF2-40B4-BE49-F238E27FC236}">
                <a16:creationId xmlns:a16="http://schemas.microsoft.com/office/drawing/2014/main" id="{2A826D65-1DAF-8445-7A88-0D5AF761A6D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8427" y="3923294"/>
            <a:ext cx="472500" cy="540000"/>
          </a:xfrm>
          <a:prstGeom prst="rect">
            <a:avLst/>
          </a:prstGeom>
        </p:spPr>
      </p:pic>
    </p:spTree>
    <p:extLst>
      <p:ext uri="{BB962C8B-B14F-4D97-AF65-F5344CB8AC3E}">
        <p14:creationId xmlns:p14="http://schemas.microsoft.com/office/powerpoint/2010/main" val="14053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643" y="3486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Knowing the unknown unknowns…</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14</a:t>
            </a:fld>
            <a:endParaRPr sz="2400">
              <a:solidFill>
                <a:srgbClr val="00ABC5"/>
              </a:solidFill>
              <a:latin typeface="Calibri"/>
              <a:cs typeface="Calibri"/>
            </a:endParaRPr>
          </a:p>
        </p:txBody>
      </p:sp>
      <p:pic>
        <p:nvPicPr>
          <p:cNvPr id="5" name="Picture 4">
            <a:extLst>
              <a:ext uri="{FF2B5EF4-FFF2-40B4-BE49-F238E27FC236}">
                <a16:creationId xmlns:a16="http://schemas.microsoft.com/office/drawing/2014/main" id="{A9D36562-DBA2-F31E-14C9-F49DD87BDAD7}"/>
              </a:ext>
            </a:extLst>
          </p:cNvPr>
          <p:cNvPicPr>
            <a:picLocks noChangeAspect="1"/>
          </p:cNvPicPr>
          <p:nvPr/>
        </p:nvPicPr>
        <p:blipFill rotWithShape="1">
          <a:blip r:embed="rId3"/>
          <a:srcRect r="1530"/>
          <a:stretch/>
        </p:blipFill>
        <p:spPr>
          <a:xfrm>
            <a:off x="748643" y="1234439"/>
            <a:ext cx="3579864" cy="5115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7986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643" y="3486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Knowing the unknown unknowns…</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15</a:t>
            </a:fld>
            <a:endParaRPr sz="2400">
              <a:solidFill>
                <a:srgbClr val="00ABC5"/>
              </a:solidFill>
              <a:latin typeface="Calibri"/>
              <a:cs typeface="Calibri"/>
            </a:endParaRPr>
          </a:p>
        </p:txBody>
      </p:sp>
      <p:pic>
        <p:nvPicPr>
          <p:cNvPr id="5" name="Picture 4">
            <a:extLst>
              <a:ext uri="{FF2B5EF4-FFF2-40B4-BE49-F238E27FC236}">
                <a16:creationId xmlns:a16="http://schemas.microsoft.com/office/drawing/2014/main" id="{A9D36562-DBA2-F31E-14C9-F49DD87BDAD7}"/>
              </a:ext>
            </a:extLst>
          </p:cNvPr>
          <p:cNvPicPr>
            <a:picLocks noChangeAspect="1"/>
          </p:cNvPicPr>
          <p:nvPr/>
        </p:nvPicPr>
        <p:blipFill rotWithShape="1">
          <a:blip r:embed="rId3"/>
          <a:srcRect r="1530"/>
          <a:stretch/>
        </p:blipFill>
        <p:spPr>
          <a:xfrm>
            <a:off x="10055593" y="1678047"/>
            <a:ext cx="1713108" cy="24480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C48DD94-0065-7E4C-A5D1-45F487CC9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43" y="1678047"/>
            <a:ext cx="8170229" cy="4595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824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2CE5A-FAED-1507-0DA8-5320AECE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43" y="1678047"/>
            <a:ext cx="8170229" cy="4595753"/>
          </a:xfrm>
          <a:prstGeom prst="rect">
            <a:avLst/>
          </a:prstGeom>
          <a:ln>
            <a:noFill/>
          </a:ln>
          <a:effectLst>
            <a:outerShdw blurRad="292100" dist="139700" dir="2700000" algn="tl" rotWithShape="0">
              <a:srgbClr val="333333">
                <a:alpha val="65000"/>
              </a:srgbClr>
            </a:outerShdw>
          </a:effectLst>
        </p:spPr>
      </p:pic>
      <p:sp>
        <p:nvSpPr>
          <p:cNvPr id="3" name="object 3"/>
          <p:cNvSpPr txBox="1">
            <a:spLocks noGrp="1"/>
          </p:cNvSpPr>
          <p:nvPr>
            <p:ph type="title"/>
          </p:nvPr>
        </p:nvSpPr>
        <p:spPr>
          <a:xfrm>
            <a:off x="748643" y="3486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Knowing the unknown unknowns…</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16</a:t>
            </a:fld>
            <a:endParaRPr sz="2400">
              <a:solidFill>
                <a:srgbClr val="00ABC5"/>
              </a:solidFill>
              <a:latin typeface="Calibri"/>
              <a:cs typeface="Calibri"/>
            </a:endParaRPr>
          </a:p>
        </p:txBody>
      </p:sp>
      <p:pic>
        <p:nvPicPr>
          <p:cNvPr id="5" name="Picture 4">
            <a:extLst>
              <a:ext uri="{FF2B5EF4-FFF2-40B4-BE49-F238E27FC236}">
                <a16:creationId xmlns:a16="http://schemas.microsoft.com/office/drawing/2014/main" id="{A9D36562-DBA2-F31E-14C9-F49DD87BDAD7}"/>
              </a:ext>
            </a:extLst>
          </p:cNvPr>
          <p:cNvPicPr>
            <a:picLocks noChangeAspect="1"/>
          </p:cNvPicPr>
          <p:nvPr/>
        </p:nvPicPr>
        <p:blipFill rotWithShape="1">
          <a:blip r:embed="rId6"/>
          <a:srcRect r="1530"/>
          <a:stretch/>
        </p:blipFill>
        <p:spPr>
          <a:xfrm>
            <a:off x="10055593" y="1678047"/>
            <a:ext cx="1713108" cy="2448000"/>
          </a:xfrm>
          <a:prstGeom prst="rect">
            <a:avLst/>
          </a:prstGeom>
          <a:ln>
            <a:noFill/>
          </a:ln>
          <a:effectLst>
            <a:outerShdw blurRad="292100" dist="139700" dir="2700000" algn="tl" rotWithShape="0">
              <a:srgbClr val="333333">
                <a:alpha val="65000"/>
              </a:srgbClr>
            </a:outerShdw>
          </a:effectLst>
        </p:spPr>
      </p:pic>
      <p:pic>
        <p:nvPicPr>
          <p:cNvPr id="2" name="My Supplies · Hinekōrako - Google Chrome 2022-10-15 13-05-19">
            <a:hlinkClick r:id="" action="ppaction://media"/>
            <a:extLst>
              <a:ext uri="{FF2B5EF4-FFF2-40B4-BE49-F238E27FC236}">
                <a16:creationId xmlns:a16="http://schemas.microsoft.com/office/drawing/2014/main" id="{5BA0C2AF-5951-D7FA-FBAD-5FC950DA22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8643" y="1678048"/>
            <a:ext cx="8170226" cy="45957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50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643" y="3486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Knowing the unknown unknowns…</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17</a:t>
            </a:fld>
            <a:endParaRPr sz="2400">
              <a:solidFill>
                <a:srgbClr val="00ABC5"/>
              </a:solidFill>
              <a:latin typeface="Calibri"/>
              <a:cs typeface="Calibri"/>
            </a:endParaRPr>
          </a:p>
        </p:txBody>
      </p:sp>
      <p:pic>
        <p:nvPicPr>
          <p:cNvPr id="5" name="Picture 4">
            <a:extLst>
              <a:ext uri="{FF2B5EF4-FFF2-40B4-BE49-F238E27FC236}">
                <a16:creationId xmlns:a16="http://schemas.microsoft.com/office/drawing/2014/main" id="{A9D36562-DBA2-F31E-14C9-F49DD87BDAD7}"/>
              </a:ext>
            </a:extLst>
          </p:cNvPr>
          <p:cNvPicPr>
            <a:picLocks noChangeAspect="1"/>
          </p:cNvPicPr>
          <p:nvPr/>
        </p:nvPicPr>
        <p:blipFill rotWithShape="1">
          <a:blip r:embed="rId3"/>
          <a:srcRect r="1530"/>
          <a:stretch/>
        </p:blipFill>
        <p:spPr>
          <a:xfrm>
            <a:off x="10055593" y="1678047"/>
            <a:ext cx="1713108" cy="24480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C48DD94-0065-7E4C-A5D1-45F487CC9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322" y="1678047"/>
            <a:ext cx="4352001" cy="244800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72D77455-9BEC-C889-A5B5-952147A219B5}"/>
              </a:ext>
            </a:extLst>
          </p:cNvPr>
          <p:cNvPicPr>
            <a:picLocks noChangeAspect="1"/>
          </p:cNvPicPr>
          <p:nvPr/>
        </p:nvPicPr>
        <p:blipFill rotWithShape="1">
          <a:blip r:embed="rId5"/>
          <a:srcRect b="31257"/>
          <a:stretch/>
        </p:blipFill>
        <p:spPr>
          <a:xfrm>
            <a:off x="565022" y="1678047"/>
            <a:ext cx="9211815" cy="30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295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643" y="3486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Knowing the unknown unknowns…</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18</a:t>
            </a:fld>
            <a:endParaRPr sz="2400">
              <a:solidFill>
                <a:srgbClr val="00ABC5"/>
              </a:solidFill>
              <a:latin typeface="Calibri"/>
              <a:cs typeface="Calibri"/>
            </a:endParaRPr>
          </a:p>
        </p:txBody>
      </p:sp>
      <p:pic>
        <p:nvPicPr>
          <p:cNvPr id="5" name="Picture 4">
            <a:extLst>
              <a:ext uri="{FF2B5EF4-FFF2-40B4-BE49-F238E27FC236}">
                <a16:creationId xmlns:a16="http://schemas.microsoft.com/office/drawing/2014/main" id="{A9D36562-DBA2-F31E-14C9-F49DD87BDAD7}"/>
              </a:ext>
            </a:extLst>
          </p:cNvPr>
          <p:cNvPicPr>
            <a:picLocks noChangeAspect="1"/>
          </p:cNvPicPr>
          <p:nvPr/>
        </p:nvPicPr>
        <p:blipFill rotWithShape="1">
          <a:blip r:embed="rId3"/>
          <a:srcRect r="1530"/>
          <a:stretch/>
        </p:blipFill>
        <p:spPr>
          <a:xfrm>
            <a:off x="10055593" y="1678047"/>
            <a:ext cx="1713108" cy="2448000"/>
          </a:xfrm>
          <a:prstGeom prst="rect">
            <a:avLst/>
          </a:prstGeom>
          <a:ln>
            <a:noFill/>
          </a:ln>
          <a:effectLst>
            <a:outerShdw blurRad="292100" dist="139700" dir="2700000" algn="tl" rotWithShape="0">
              <a:srgbClr val="333333">
                <a:alpha val="65000"/>
              </a:srgbClr>
            </a:outerShdw>
          </a:effectLst>
        </p:spPr>
      </p:pic>
      <p:pic>
        <p:nvPicPr>
          <p:cNvPr id="18" name="Graphic 17">
            <a:extLst>
              <a:ext uri="{FF2B5EF4-FFF2-40B4-BE49-F238E27FC236}">
                <a16:creationId xmlns:a16="http://schemas.microsoft.com/office/drawing/2014/main" id="{9754685C-E876-437B-4088-A83A26D349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9983" y="4576956"/>
            <a:ext cx="523125" cy="540000"/>
          </a:xfrm>
          <a:prstGeom prst="rect">
            <a:avLst/>
          </a:prstGeom>
        </p:spPr>
      </p:pic>
      <p:pic>
        <p:nvPicPr>
          <p:cNvPr id="22" name="Graphic 21">
            <a:extLst>
              <a:ext uri="{FF2B5EF4-FFF2-40B4-BE49-F238E27FC236}">
                <a16:creationId xmlns:a16="http://schemas.microsoft.com/office/drawing/2014/main" id="{732B777A-589D-A107-B597-8EC76EDDFA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9983" y="2990947"/>
            <a:ext cx="523125" cy="540000"/>
          </a:xfrm>
          <a:prstGeom prst="rect">
            <a:avLst/>
          </a:prstGeom>
        </p:spPr>
      </p:pic>
      <p:pic>
        <p:nvPicPr>
          <p:cNvPr id="23" name="Graphic 22">
            <a:extLst>
              <a:ext uri="{FF2B5EF4-FFF2-40B4-BE49-F238E27FC236}">
                <a16:creationId xmlns:a16="http://schemas.microsoft.com/office/drawing/2014/main" id="{58EE73FC-D105-32DE-6C99-134702B0F4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710562" y="3004466"/>
            <a:ext cx="523125" cy="540000"/>
          </a:xfrm>
          <a:prstGeom prst="rect">
            <a:avLst/>
          </a:prstGeom>
        </p:spPr>
      </p:pic>
      <p:pic>
        <p:nvPicPr>
          <p:cNvPr id="24" name="Graphic 23">
            <a:extLst>
              <a:ext uri="{FF2B5EF4-FFF2-40B4-BE49-F238E27FC236}">
                <a16:creationId xmlns:a16="http://schemas.microsoft.com/office/drawing/2014/main" id="{8CDC3F98-FD46-C89B-7F96-7DB9F8B3448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98967" y="4535753"/>
            <a:ext cx="523125" cy="540000"/>
          </a:xfrm>
          <a:prstGeom prst="rect">
            <a:avLst/>
          </a:prstGeom>
        </p:spPr>
      </p:pic>
      <p:grpSp>
        <p:nvGrpSpPr>
          <p:cNvPr id="2" name="Group 1">
            <a:extLst>
              <a:ext uri="{FF2B5EF4-FFF2-40B4-BE49-F238E27FC236}">
                <a16:creationId xmlns:a16="http://schemas.microsoft.com/office/drawing/2014/main" id="{C960D459-C2EF-6201-83CD-EDE0655B2DE0}"/>
              </a:ext>
            </a:extLst>
          </p:cNvPr>
          <p:cNvGrpSpPr/>
          <p:nvPr/>
        </p:nvGrpSpPr>
        <p:grpSpPr>
          <a:xfrm>
            <a:off x="272508" y="1818358"/>
            <a:ext cx="4884985" cy="4185291"/>
            <a:chOff x="272508" y="1818358"/>
            <a:chExt cx="4884985" cy="4185291"/>
          </a:xfrm>
        </p:grpSpPr>
        <p:cxnSp>
          <p:nvCxnSpPr>
            <p:cNvPr id="9" name="Straight Arrow Connector 8">
              <a:extLst>
                <a:ext uri="{FF2B5EF4-FFF2-40B4-BE49-F238E27FC236}">
                  <a16:creationId xmlns:a16="http://schemas.microsoft.com/office/drawing/2014/main" id="{3F0C997C-B839-7B8A-3426-AD64082BA606}"/>
                </a:ext>
              </a:extLst>
            </p:cNvPr>
            <p:cNvCxnSpPr/>
            <p:nvPr/>
          </p:nvCxnSpPr>
          <p:spPr>
            <a:xfrm>
              <a:off x="1279853" y="4037706"/>
              <a:ext cx="2880000" cy="0"/>
            </a:xfrm>
            <a:prstGeom prst="straightConnector1">
              <a:avLst/>
            </a:prstGeom>
            <a:ln w="3810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26115FE-0827-6DD8-CE12-91CF5086322C}"/>
                </a:ext>
              </a:extLst>
            </p:cNvPr>
            <p:cNvCxnSpPr>
              <a:cxnSpLocks/>
            </p:cNvCxnSpPr>
            <p:nvPr/>
          </p:nvCxnSpPr>
          <p:spPr>
            <a:xfrm>
              <a:off x="2719853" y="2597706"/>
              <a:ext cx="0" cy="2880000"/>
            </a:xfrm>
            <a:prstGeom prst="straightConnector1">
              <a:avLst/>
            </a:prstGeom>
            <a:ln w="38100">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25" name="object 4">
              <a:extLst>
                <a:ext uri="{FF2B5EF4-FFF2-40B4-BE49-F238E27FC236}">
                  <a16:creationId xmlns:a16="http://schemas.microsoft.com/office/drawing/2014/main" id="{C5C767E2-0B0F-9DA8-30A7-2C19512DAF1D}"/>
                </a:ext>
              </a:extLst>
            </p:cNvPr>
            <p:cNvSpPr txBox="1"/>
            <p:nvPr/>
          </p:nvSpPr>
          <p:spPr>
            <a:xfrm>
              <a:off x="272508" y="3498456"/>
              <a:ext cx="1121382" cy="1078500"/>
            </a:xfrm>
            <a:prstGeom prst="rect">
              <a:avLst/>
            </a:prstGeom>
          </p:spPr>
          <p:txBody>
            <a:bodyPr vert="horz" wrap="square" lIns="0" tIns="245110" rIns="0" bIns="0" rtlCol="0" anchor="ctr">
              <a:spAutoFit/>
            </a:bodyPr>
            <a:lstStyle/>
            <a:p>
              <a:pPr algn="ctr">
                <a:spcAft>
                  <a:spcPts val="600"/>
                </a:spcAft>
              </a:pPr>
              <a:r>
                <a:rPr lang="en-NZ" dirty="0"/>
                <a:t>Unsafe drinking water</a:t>
              </a:r>
            </a:p>
          </p:txBody>
        </p:sp>
        <p:sp>
          <p:nvSpPr>
            <p:cNvPr id="26" name="object 4">
              <a:extLst>
                <a:ext uri="{FF2B5EF4-FFF2-40B4-BE49-F238E27FC236}">
                  <a16:creationId xmlns:a16="http://schemas.microsoft.com/office/drawing/2014/main" id="{61C15E46-4247-0A6F-2A0C-75263D4E1677}"/>
                </a:ext>
              </a:extLst>
            </p:cNvPr>
            <p:cNvSpPr txBox="1"/>
            <p:nvPr/>
          </p:nvSpPr>
          <p:spPr>
            <a:xfrm>
              <a:off x="4157761" y="3375915"/>
              <a:ext cx="999732" cy="1078500"/>
            </a:xfrm>
            <a:prstGeom prst="rect">
              <a:avLst/>
            </a:prstGeom>
          </p:spPr>
          <p:txBody>
            <a:bodyPr vert="horz" wrap="square" lIns="0" tIns="245110" rIns="0" bIns="0" rtlCol="0" anchor="ctr">
              <a:spAutoFit/>
            </a:bodyPr>
            <a:lstStyle/>
            <a:p>
              <a:pPr algn="ctr">
                <a:spcAft>
                  <a:spcPts val="600"/>
                </a:spcAft>
              </a:pPr>
              <a:r>
                <a:rPr lang="en-NZ"/>
                <a:t>Safe drinking water</a:t>
              </a:r>
            </a:p>
          </p:txBody>
        </p:sp>
        <p:sp>
          <p:nvSpPr>
            <p:cNvPr id="27" name="object 4">
              <a:extLst>
                <a:ext uri="{FF2B5EF4-FFF2-40B4-BE49-F238E27FC236}">
                  <a16:creationId xmlns:a16="http://schemas.microsoft.com/office/drawing/2014/main" id="{7E845D9E-0360-B0DC-44C7-4A8A3CFDA85F}"/>
                </a:ext>
              </a:extLst>
            </p:cNvPr>
            <p:cNvSpPr txBox="1"/>
            <p:nvPr/>
          </p:nvSpPr>
          <p:spPr>
            <a:xfrm>
              <a:off x="2222754" y="1818358"/>
              <a:ext cx="999732" cy="801501"/>
            </a:xfrm>
            <a:prstGeom prst="rect">
              <a:avLst/>
            </a:prstGeom>
          </p:spPr>
          <p:txBody>
            <a:bodyPr vert="horz" wrap="square" lIns="0" tIns="245110" rIns="0" bIns="0" rtlCol="0" anchor="ctr">
              <a:spAutoFit/>
            </a:bodyPr>
            <a:lstStyle/>
            <a:p>
              <a:pPr algn="ctr">
                <a:spcAft>
                  <a:spcPts val="600"/>
                </a:spcAft>
              </a:pPr>
              <a:r>
                <a:rPr lang="en-NZ" dirty="0"/>
                <a:t>Sharing Data</a:t>
              </a:r>
            </a:p>
          </p:txBody>
        </p:sp>
        <p:sp>
          <p:nvSpPr>
            <p:cNvPr id="28" name="object 4">
              <a:extLst>
                <a:ext uri="{FF2B5EF4-FFF2-40B4-BE49-F238E27FC236}">
                  <a16:creationId xmlns:a16="http://schemas.microsoft.com/office/drawing/2014/main" id="{6121A22E-4CC3-4691-AC34-94536A3BE42D}"/>
                </a:ext>
              </a:extLst>
            </p:cNvPr>
            <p:cNvSpPr txBox="1"/>
            <p:nvPr/>
          </p:nvSpPr>
          <p:spPr>
            <a:xfrm>
              <a:off x="1972125" y="5202148"/>
              <a:ext cx="1495455" cy="801501"/>
            </a:xfrm>
            <a:prstGeom prst="rect">
              <a:avLst/>
            </a:prstGeom>
          </p:spPr>
          <p:txBody>
            <a:bodyPr vert="horz" wrap="square" lIns="0" tIns="245110" rIns="0" bIns="0" rtlCol="0" anchor="ctr">
              <a:spAutoFit/>
            </a:bodyPr>
            <a:lstStyle/>
            <a:p>
              <a:pPr algn="ctr">
                <a:spcAft>
                  <a:spcPts val="600"/>
                </a:spcAft>
              </a:pPr>
              <a:r>
                <a:rPr lang="en-NZ" dirty="0"/>
                <a:t>Not Sharing Data</a:t>
              </a:r>
            </a:p>
          </p:txBody>
        </p:sp>
      </p:grpSp>
      <p:pic>
        <p:nvPicPr>
          <p:cNvPr id="14" name="Picture 13">
            <a:extLst>
              <a:ext uri="{FF2B5EF4-FFF2-40B4-BE49-F238E27FC236}">
                <a16:creationId xmlns:a16="http://schemas.microsoft.com/office/drawing/2014/main" id="{0C48DD94-0065-7E4C-A5D1-45F487CC9D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78322" y="1678047"/>
            <a:ext cx="4352001" cy="244800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72D77455-9BEC-C889-A5B5-952147A219B5}"/>
              </a:ext>
            </a:extLst>
          </p:cNvPr>
          <p:cNvPicPr>
            <a:picLocks noChangeAspect="1"/>
          </p:cNvPicPr>
          <p:nvPr/>
        </p:nvPicPr>
        <p:blipFill rotWithShape="1">
          <a:blip r:embed="rId13"/>
          <a:srcRect b="31257"/>
          <a:stretch/>
        </p:blipFill>
        <p:spPr>
          <a:xfrm>
            <a:off x="5378323" y="4373967"/>
            <a:ext cx="6377448" cy="2135403"/>
          </a:xfrm>
          <a:prstGeom prst="rect">
            <a:avLst/>
          </a:prstGeom>
          <a:ln>
            <a:noFill/>
          </a:ln>
          <a:effectLst>
            <a:outerShdw blurRad="292100" dist="139700" dir="2700000" algn="tl" rotWithShape="0">
              <a:srgbClr val="333333">
                <a:alpha val="65000"/>
              </a:srgbClr>
            </a:outerShdw>
          </a:effectLst>
        </p:spPr>
      </p:pic>
      <p:pic>
        <p:nvPicPr>
          <p:cNvPr id="6" name="Graphic 5">
            <a:extLst>
              <a:ext uri="{FF2B5EF4-FFF2-40B4-BE49-F238E27FC236}">
                <a16:creationId xmlns:a16="http://schemas.microsoft.com/office/drawing/2014/main" id="{05BC748A-B3E4-5833-5633-B7BCD520B2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8967" y="4535753"/>
            <a:ext cx="523125" cy="540000"/>
          </a:xfrm>
          <a:prstGeom prst="rect">
            <a:avLst/>
          </a:prstGeom>
        </p:spPr>
      </p:pic>
    </p:spTree>
    <p:extLst>
      <p:ext uri="{BB962C8B-B14F-4D97-AF65-F5344CB8AC3E}">
        <p14:creationId xmlns:p14="http://schemas.microsoft.com/office/powerpoint/2010/main" val="1436925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strVal val="#ppt_w*0.70"/>
                                          </p:val>
                                        </p:tav>
                                        <p:tav tm="100000">
                                          <p:val>
                                            <p:strVal val="#ppt_w"/>
                                          </p:val>
                                        </p:tav>
                                      </p:tavLst>
                                    </p:anim>
                                    <p:anim calcmode="lin" valueType="num">
                                      <p:cBhvr>
                                        <p:cTn id="35" dur="1000" fill="hold"/>
                                        <p:tgtEl>
                                          <p:spTgt spid="24"/>
                                        </p:tgtEl>
                                        <p:attrNameLst>
                                          <p:attrName>ppt_h</p:attrName>
                                        </p:attrNameLst>
                                      </p:cBhvr>
                                      <p:tavLst>
                                        <p:tav tm="0">
                                          <p:val>
                                            <p:strVal val="#ppt_h"/>
                                          </p:val>
                                        </p:tav>
                                        <p:tav tm="100000">
                                          <p:val>
                                            <p:strVal val="#ppt_h"/>
                                          </p:val>
                                        </p:tav>
                                      </p:tavLst>
                                    </p:anim>
                                    <p:animEffect transition="in" filter="fade">
                                      <p:cBhvr>
                                        <p:cTn id="36" dur="10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strVal val="#ppt_w*0.70"/>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Qr code&#10;&#10;Description automatically generated">
            <a:extLst>
              <a:ext uri="{FF2B5EF4-FFF2-40B4-BE49-F238E27FC236}">
                <a16:creationId xmlns:a16="http://schemas.microsoft.com/office/drawing/2014/main" id="{84CF49C8-FA6D-CBAD-C495-B05BF8823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063" y="1361979"/>
            <a:ext cx="2969937" cy="2969937"/>
          </a:xfrm>
          <a:prstGeom prst="rect">
            <a:avLst/>
          </a:prstGeom>
        </p:spPr>
      </p:pic>
      <p:sp>
        <p:nvSpPr>
          <p:cNvPr id="5" name="object 4">
            <a:extLst>
              <a:ext uri="{FF2B5EF4-FFF2-40B4-BE49-F238E27FC236}">
                <a16:creationId xmlns:a16="http://schemas.microsoft.com/office/drawing/2014/main" id="{5F7AF525-AB9C-B93F-D4C9-048672494213}"/>
              </a:ext>
            </a:extLst>
          </p:cNvPr>
          <p:cNvSpPr txBox="1"/>
          <p:nvPr/>
        </p:nvSpPr>
        <p:spPr>
          <a:xfrm>
            <a:off x="7245984" y="3867317"/>
            <a:ext cx="5276215" cy="1170833"/>
          </a:xfrm>
          <a:prstGeom prst="rect">
            <a:avLst/>
          </a:prstGeom>
        </p:spPr>
        <p:txBody>
          <a:bodyPr vert="horz" wrap="square" lIns="0" tIns="245110" rIns="0" bIns="0" rtlCol="0">
            <a:spAutoFit/>
          </a:bodyPr>
          <a:lstStyle/>
          <a:p>
            <a:r>
              <a:rPr lang="en-NZ" sz="2000" dirty="0"/>
              <a:t>Network Environmental </a:t>
            </a:r>
          </a:p>
          <a:p>
            <a:r>
              <a:rPr lang="en-NZ" sz="2000" dirty="0"/>
              <a:t>Performance Measures </a:t>
            </a:r>
          </a:p>
          <a:p>
            <a:r>
              <a:rPr lang="en-NZ" sz="2000" dirty="0"/>
              <a:t>next stage of consultation</a:t>
            </a:r>
          </a:p>
        </p:txBody>
      </p:sp>
      <p:sp>
        <p:nvSpPr>
          <p:cNvPr id="3" name="object 3"/>
          <p:cNvSpPr txBox="1">
            <a:spLocks noGrp="1"/>
          </p:cNvSpPr>
          <p:nvPr>
            <p:ph type="title"/>
          </p:nvPr>
        </p:nvSpPr>
        <p:spPr>
          <a:xfrm>
            <a:off x="811505" y="551229"/>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Beyond the pipes </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19</a:t>
            </a:fld>
            <a:endParaRPr sz="2400">
              <a:solidFill>
                <a:srgbClr val="00ABC5"/>
              </a:solidFill>
              <a:latin typeface="Calibri"/>
              <a:cs typeface="Calibri"/>
            </a:endParaRPr>
          </a:p>
        </p:txBody>
      </p:sp>
      <p:pic>
        <p:nvPicPr>
          <p:cNvPr id="2050" name="Picture 2" descr="Wellington City Council owns 2653 kilometres of pipes, many of which are in poor condition.">
            <a:extLst>
              <a:ext uri="{FF2B5EF4-FFF2-40B4-BE49-F238E27FC236}">
                <a16:creationId xmlns:a16="http://schemas.microsoft.com/office/drawing/2014/main" id="{BB03D8CF-6066-30B9-A5FD-650F7D3C7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38" r="9085"/>
          <a:stretch/>
        </p:blipFill>
        <p:spPr bwMode="auto">
          <a:xfrm>
            <a:off x="811504" y="1676400"/>
            <a:ext cx="5983085" cy="4508500"/>
          </a:xfrm>
          <a:prstGeom prst="rect">
            <a:avLst/>
          </a:prstGeom>
          <a:noFill/>
          <a:effectLst>
            <a:outerShdw blurRad="762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5F8B5DE6-3A3A-BCCD-E844-334BF5B0EBCA}"/>
              </a:ext>
            </a:extLst>
          </p:cNvPr>
          <p:cNvSpPr txBox="1"/>
          <p:nvPr/>
        </p:nvSpPr>
        <p:spPr>
          <a:xfrm>
            <a:off x="811504" y="5969711"/>
            <a:ext cx="5923723" cy="462947"/>
          </a:xfrm>
          <a:prstGeom prst="rect">
            <a:avLst/>
          </a:prstGeom>
        </p:spPr>
        <p:txBody>
          <a:bodyPr vert="horz" wrap="square" lIns="0" tIns="245110" rIns="0" bIns="0" rtlCol="0">
            <a:spAutoFit/>
          </a:bodyPr>
          <a:lstStyle/>
          <a:p>
            <a:r>
              <a:rPr lang="en-NZ" sz="1200" dirty="0">
                <a:solidFill>
                  <a:schemeClr val="bg1">
                    <a:lumMod val="50000"/>
                  </a:schemeClr>
                </a:solidFill>
              </a:rPr>
              <a:t>Water outside the pipes 		             	                      Kevin Stent/Stuff (2021</a:t>
            </a:r>
            <a:r>
              <a:rPr lang="en-NZ" sz="1400" dirty="0">
                <a:solidFill>
                  <a:schemeClr val="bg1">
                    <a:lumMod val="50000"/>
                  </a:schemeClr>
                </a:solidFill>
              </a:rPr>
              <a:t>)</a:t>
            </a:r>
          </a:p>
        </p:txBody>
      </p:sp>
      <p:sp>
        <p:nvSpPr>
          <p:cNvPr id="9" name="Rectangle: Rounded Corners 8">
            <a:extLst>
              <a:ext uri="{FF2B5EF4-FFF2-40B4-BE49-F238E27FC236}">
                <a16:creationId xmlns:a16="http://schemas.microsoft.com/office/drawing/2014/main" id="{3262C89E-2090-AF5E-CA89-BB8C674DCC20}"/>
              </a:ext>
            </a:extLst>
          </p:cNvPr>
          <p:cNvSpPr/>
          <p:nvPr/>
        </p:nvSpPr>
        <p:spPr>
          <a:xfrm>
            <a:off x="7245984" y="5093136"/>
            <a:ext cx="3129915" cy="1339521"/>
          </a:xfrm>
          <a:prstGeom prst="roundRect">
            <a:avLst/>
          </a:prstGeom>
          <a:solidFill>
            <a:srgbClr val="00ABC5"/>
          </a:solidFill>
          <a:ln w="15875">
            <a:solidFill>
              <a:srgbClr val="00ABC5"/>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marL="864000" lvl="2"/>
            <a:r>
              <a:rPr lang="en-US" sz="2000" b="1" kern="0" dirty="0">
                <a:solidFill>
                  <a:schemeClr val="bg1"/>
                </a:solidFill>
                <a:latin typeface="Calibri"/>
                <a:cs typeface="Calibri"/>
              </a:rPr>
              <a:t>Visit our team at the Taumata Arowai Expo stand</a:t>
            </a:r>
            <a:endParaRPr lang="en-NZ" sz="2000" b="1" dirty="0">
              <a:solidFill>
                <a:schemeClr val="bg1"/>
              </a:solidFill>
            </a:endParaRPr>
          </a:p>
        </p:txBody>
      </p:sp>
      <p:pic>
        <p:nvPicPr>
          <p:cNvPr id="16" name="Graphic 15">
            <a:extLst>
              <a:ext uri="{FF2B5EF4-FFF2-40B4-BE49-F238E27FC236}">
                <a16:creationId xmlns:a16="http://schemas.microsoft.com/office/drawing/2014/main" id="{130220F0-CD67-10E9-B647-C65E6D5AD9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5766" y="5492896"/>
            <a:ext cx="675000" cy="540000"/>
          </a:xfrm>
          <a:prstGeom prst="rect">
            <a:avLst/>
          </a:prstGeom>
        </p:spPr>
      </p:pic>
    </p:spTree>
    <p:extLst>
      <p:ext uri="{BB962C8B-B14F-4D97-AF65-F5344CB8AC3E}">
        <p14:creationId xmlns:p14="http://schemas.microsoft.com/office/powerpoint/2010/main" val="295203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7549-9B82-4215-8BD4-B9D326375B70}"/>
              </a:ext>
            </a:extLst>
          </p:cNvPr>
          <p:cNvSpPr>
            <a:spLocks noGrp="1"/>
          </p:cNvSpPr>
          <p:nvPr>
            <p:ph type="title"/>
          </p:nvPr>
        </p:nvSpPr>
        <p:spPr>
          <a:xfrm>
            <a:off x="707299" y="535849"/>
            <a:ext cx="9287373" cy="677108"/>
          </a:xfrm>
        </p:spPr>
        <p:txBody>
          <a:bodyPr wrap="square" lIns="0" tIns="0" rIns="0" bIns="0" anchor="t">
            <a:spAutoFit/>
          </a:bodyPr>
          <a:lstStyle/>
          <a:p>
            <a:r>
              <a:rPr lang="en-NZ" sz="4400" kern="1200" spc="-45"/>
              <a:t>Ko </a:t>
            </a:r>
            <a:r>
              <a:rPr lang="en-NZ" sz="4400" kern="1200" spc="-45" err="1"/>
              <a:t>wai</a:t>
            </a:r>
            <a:r>
              <a:rPr lang="en-NZ" sz="4400" kern="1200" spc="-45"/>
              <a:t>, ko au, ko </a:t>
            </a:r>
            <a:r>
              <a:rPr lang="en-NZ" sz="4400" kern="1200" spc="-45" err="1"/>
              <a:t>tātou</a:t>
            </a:r>
            <a:r>
              <a:rPr lang="en-NZ" sz="4400" kern="1200" spc="-45"/>
              <a:t> </a:t>
            </a:r>
          </a:p>
        </p:txBody>
      </p:sp>
      <p:sp>
        <p:nvSpPr>
          <p:cNvPr id="3" name="Text Placeholder 2">
            <a:extLst>
              <a:ext uri="{FF2B5EF4-FFF2-40B4-BE49-F238E27FC236}">
                <a16:creationId xmlns:a16="http://schemas.microsoft.com/office/drawing/2014/main" id="{DA8173F2-D475-4893-963C-AD0113748355}"/>
              </a:ext>
            </a:extLst>
          </p:cNvPr>
          <p:cNvSpPr>
            <a:spLocks noGrp="1"/>
          </p:cNvSpPr>
          <p:nvPr>
            <p:ph type="body" idx="1"/>
          </p:nvPr>
        </p:nvSpPr>
        <p:spPr>
          <a:xfrm>
            <a:off x="6096000" y="1556911"/>
            <a:ext cx="5393084" cy="3447098"/>
          </a:xfrm>
        </p:spPr>
        <p:txBody>
          <a:bodyPr wrap="square" lIns="0" tIns="0" rIns="0" bIns="0" anchor="t">
            <a:spAutoFit/>
          </a:bodyPr>
          <a:lstStyle/>
          <a:p>
            <a:r>
              <a:rPr lang="en-NZ" sz="2800"/>
              <a:t>I am water, water is me.</a:t>
            </a:r>
          </a:p>
          <a:p>
            <a:r>
              <a:rPr lang="en-NZ" sz="2800"/>
              <a:t>We are reflections of our water.</a:t>
            </a:r>
            <a:endParaRPr lang="en-NZ" sz="2800">
              <a:cs typeface="Calibri"/>
            </a:endParaRPr>
          </a:p>
          <a:p>
            <a:r>
              <a:rPr lang="en-NZ" sz="2800"/>
              <a:t>The health of the water is the health of the people.</a:t>
            </a:r>
            <a:endParaRPr lang="en-NZ" sz="2800">
              <a:cs typeface="Calibri"/>
            </a:endParaRPr>
          </a:p>
          <a:p>
            <a:r>
              <a:rPr lang="en-NZ" sz="2800"/>
              <a:t>Water is a treasure that must be protected.</a:t>
            </a:r>
            <a:endParaRPr lang="en-NZ" sz="2800">
              <a:cs typeface="Calibri"/>
            </a:endParaRPr>
          </a:p>
          <a:p>
            <a:r>
              <a:rPr lang="en-NZ" sz="2800"/>
              <a:t>We are water. </a:t>
            </a:r>
            <a:endParaRPr lang="en-NZ" sz="2800">
              <a:cs typeface="Calibri"/>
            </a:endParaRPr>
          </a:p>
          <a:p>
            <a:r>
              <a:rPr lang="en-NZ" sz="2800"/>
              <a:t>Water is us.</a:t>
            </a:r>
            <a:endParaRPr lang="en-NZ" sz="2800">
              <a:cs typeface="Calibri"/>
            </a:endParaRPr>
          </a:p>
        </p:txBody>
      </p:sp>
      <p:sp>
        <p:nvSpPr>
          <p:cNvPr id="4" name="Text Placeholder 2">
            <a:extLst>
              <a:ext uri="{FF2B5EF4-FFF2-40B4-BE49-F238E27FC236}">
                <a16:creationId xmlns:a16="http://schemas.microsoft.com/office/drawing/2014/main" id="{538C7897-1B2B-447E-8884-1F8FC2162570}"/>
              </a:ext>
            </a:extLst>
          </p:cNvPr>
          <p:cNvSpPr txBox="1">
            <a:spLocks/>
          </p:cNvSpPr>
          <p:nvPr/>
        </p:nvSpPr>
        <p:spPr>
          <a:xfrm>
            <a:off x="707299" y="1556911"/>
            <a:ext cx="5285984" cy="3016210"/>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NZ" sz="2800">
                <a:cs typeface="Calibri" panose="020F0502020204030204"/>
              </a:rPr>
              <a:t>Ko te </a:t>
            </a:r>
            <a:r>
              <a:rPr lang="en-NZ" sz="2800" err="1">
                <a:cs typeface="Calibri" panose="020F0502020204030204"/>
              </a:rPr>
              <a:t>wai</a:t>
            </a:r>
            <a:r>
              <a:rPr lang="en-NZ" sz="2800">
                <a:cs typeface="Calibri" panose="020F0502020204030204"/>
              </a:rPr>
              <a:t> ahau, ko ahau te </a:t>
            </a:r>
            <a:r>
              <a:rPr lang="en-NZ" sz="2800" err="1">
                <a:cs typeface="Calibri" panose="020F0502020204030204"/>
              </a:rPr>
              <a:t>wai</a:t>
            </a:r>
            <a:r>
              <a:rPr lang="en-NZ" sz="2800">
                <a:cs typeface="Calibri" panose="020F0502020204030204"/>
              </a:rPr>
              <a:t>.</a:t>
            </a:r>
          </a:p>
          <a:p>
            <a:r>
              <a:rPr lang="en-NZ" sz="2800">
                <a:cs typeface="Calibri" panose="020F0502020204030204"/>
              </a:rPr>
              <a:t>He </a:t>
            </a:r>
            <a:r>
              <a:rPr lang="en-NZ" sz="2800" err="1">
                <a:cs typeface="Calibri" panose="020F0502020204030204"/>
              </a:rPr>
              <a:t>whakaaturanga</a:t>
            </a:r>
            <a:r>
              <a:rPr lang="en-NZ" sz="2800">
                <a:cs typeface="Calibri" panose="020F0502020204030204"/>
              </a:rPr>
              <a:t> </a:t>
            </a:r>
            <a:r>
              <a:rPr lang="en-NZ" sz="2800" err="1">
                <a:cs typeface="Calibri" panose="020F0502020204030204"/>
              </a:rPr>
              <a:t>tātau</a:t>
            </a:r>
            <a:r>
              <a:rPr lang="en-NZ" sz="2800">
                <a:cs typeface="Calibri" panose="020F0502020204030204"/>
              </a:rPr>
              <a:t> </a:t>
            </a:r>
            <a:r>
              <a:rPr lang="en-NZ" sz="2800" err="1">
                <a:cs typeface="Calibri" panose="020F0502020204030204"/>
              </a:rPr>
              <a:t>nō</a:t>
            </a:r>
            <a:r>
              <a:rPr lang="en-NZ" sz="2800">
                <a:cs typeface="Calibri" panose="020F0502020204030204"/>
              </a:rPr>
              <a:t> te </a:t>
            </a:r>
            <a:r>
              <a:rPr lang="en-NZ" sz="2800" err="1">
                <a:cs typeface="Calibri" panose="020F0502020204030204"/>
              </a:rPr>
              <a:t>wai</a:t>
            </a:r>
            <a:r>
              <a:rPr lang="en-NZ" sz="2800">
                <a:cs typeface="Calibri" panose="020F0502020204030204"/>
              </a:rPr>
              <a:t>.</a:t>
            </a:r>
          </a:p>
          <a:p>
            <a:r>
              <a:rPr lang="en-NZ" sz="2800">
                <a:cs typeface="Calibri" panose="020F0502020204030204"/>
              </a:rPr>
              <a:t>Ko te ora te </a:t>
            </a:r>
            <a:r>
              <a:rPr lang="en-NZ" sz="2800" err="1">
                <a:cs typeface="Calibri" panose="020F0502020204030204"/>
              </a:rPr>
              <a:t>wai</a:t>
            </a:r>
            <a:r>
              <a:rPr lang="en-NZ" sz="2800">
                <a:cs typeface="Calibri" panose="020F0502020204030204"/>
              </a:rPr>
              <a:t> ko te ora o te </a:t>
            </a:r>
            <a:r>
              <a:rPr lang="en-NZ" sz="2800" err="1">
                <a:cs typeface="Calibri" panose="020F0502020204030204"/>
              </a:rPr>
              <a:t>tangata</a:t>
            </a:r>
            <a:r>
              <a:rPr lang="en-NZ" sz="2800">
                <a:cs typeface="Calibri" panose="020F0502020204030204"/>
              </a:rPr>
              <a:t>.</a:t>
            </a:r>
          </a:p>
          <a:p>
            <a:r>
              <a:rPr lang="en-NZ" sz="2800">
                <a:cs typeface="Calibri" panose="020F0502020204030204"/>
              </a:rPr>
              <a:t>He taonga te </a:t>
            </a:r>
            <a:r>
              <a:rPr lang="en-NZ" sz="2800" err="1">
                <a:cs typeface="Calibri" panose="020F0502020204030204"/>
              </a:rPr>
              <a:t>wai</a:t>
            </a:r>
            <a:r>
              <a:rPr lang="en-NZ" sz="2800">
                <a:cs typeface="Calibri" panose="020F0502020204030204"/>
              </a:rPr>
              <a:t> me </a:t>
            </a:r>
            <a:r>
              <a:rPr lang="en-NZ" sz="2800" err="1">
                <a:cs typeface="Calibri" panose="020F0502020204030204"/>
              </a:rPr>
              <a:t>tiaki</a:t>
            </a:r>
            <a:r>
              <a:rPr lang="en-NZ" sz="2800">
                <a:cs typeface="Calibri" panose="020F0502020204030204"/>
              </a:rPr>
              <a:t>.</a:t>
            </a:r>
          </a:p>
          <a:p>
            <a:r>
              <a:rPr lang="en-NZ" sz="2800">
                <a:cs typeface="Calibri" panose="020F0502020204030204"/>
              </a:rPr>
              <a:t>Ko </a:t>
            </a:r>
            <a:r>
              <a:rPr lang="en-NZ" sz="2800" err="1">
                <a:cs typeface="Calibri" panose="020F0502020204030204"/>
              </a:rPr>
              <a:t>wai</a:t>
            </a:r>
            <a:r>
              <a:rPr lang="en-NZ" sz="2800">
                <a:cs typeface="Calibri" panose="020F0502020204030204"/>
              </a:rPr>
              <a:t> </a:t>
            </a:r>
            <a:r>
              <a:rPr lang="en-NZ" sz="2800" err="1">
                <a:cs typeface="Calibri" panose="020F0502020204030204"/>
              </a:rPr>
              <a:t>t</a:t>
            </a:r>
            <a:r>
              <a:rPr lang="en-NZ" sz="2800" err="1"/>
              <a:t>ā</a:t>
            </a:r>
            <a:r>
              <a:rPr lang="en-NZ" sz="2800" err="1">
                <a:cs typeface="Calibri" panose="020F0502020204030204"/>
              </a:rPr>
              <a:t>tou</a:t>
            </a:r>
            <a:r>
              <a:rPr lang="en-NZ" sz="2800">
                <a:cs typeface="Calibri" panose="020F0502020204030204"/>
              </a:rPr>
              <a:t>.</a:t>
            </a:r>
          </a:p>
          <a:p>
            <a:r>
              <a:rPr lang="en-NZ" sz="2800">
                <a:cs typeface="Calibri" panose="020F0502020204030204"/>
              </a:rPr>
              <a:t>Ko </a:t>
            </a:r>
            <a:r>
              <a:rPr lang="en-NZ" sz="2800" err="1">
                <a:cs typeface="Calibri" panose="020F0502020204030204"/>
              </a:rPr>
              <a:t>wai</a:t>
            </a:r>
            <a:r>
              <a:rPr lang="en-NZ" sz="2800">
                <a:cs typeface="Calibri" panose="020F0502020204030204"/>
              </a:rPr>
              <a:t> </a:t>
            </a:r>
            <a:r>
              <a:rPr lang="en-NZ" sz="2800" err="1">
                <a:cs typeface="Calibri" panose="020F0502020204030204"/>
              </a:rPr>
              <a:t>t</a:t>
            </a:r>
            <a:r>
              <a:rPr lang="en-NZ" sz="2800" err="1"/>
              <a:t>ā</a:t>
            </a:r>
            <a:r>
              <a:rPr lang="en-NZ" sz="2800" err="1">
                <a:cs typeface="Calibri" panose="020F0502020204030204"/>
              </a:rPr>
              <a:t>tou</a:t>
            </a:r>
            <a:r>
              <a:rPr lang="en-NZ" sz="2800">
                <a:cs typeface="Calibri" panose="020F0502020204030204"/>
              </a:rPr>
              <a:t>.</a:t>
            </a:r>
          </a:p>
        </p:txBody>
      </p:sp>
      <p:sp>
        <p:nvSpPr>
          <p:cNvPr id="5" name="object 2">
            <a:extLst>
              <a:ext uri="{FF2B5EF4-FFF2-40B4-BE49-F238E27FC236}">
                <a16:creationId xmlns:a16="http://schemas.microsoft.com/office/drawing/2014/main" id="{4E127568-2707-C2C3-DC55-6200DE2E69FD}"/>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2</a:t>
            </a:fld>
            <a:endParaRPr sz="2400">
              <a:solidFill>
                <a:srgbClr val="00ABC5"/>
              </a:solidFill>
              <a:latin typeface="Calibri"/>
              <a:cs typeface="Calibri"/>
            </a:endParaRPr>
          </a:p>
        </p:txBody>
      </p:sp>
    </p:spTree>
    <p:extLst>
      <p:ext uri="{BB962C8B-B14F-4D97-AF65-F5344CB8AC3E}">
        <p14:creationId xmlns:p14="http://schemas.microsoft.com/office/powerpoint/2010/main" val="313582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nature, wave&#10;&#10;Description automatically generated">
            <a:extLst>
              <a:ext uri="{FF2B5EF4-FFF2-40B4-BE49-F238E27FC236}">
                <a16:creationId xmlns:a16="http://schemas.microsoft.com/office/drawing/2014/main" id="{DB9B2C85-B586-B3B8-B5AD-0C3DEA611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 y="11669"/>
            <a:ext cx="12195493" cy="6858000"/>
          </a:xfrm>
          <a:prstGeom prst="rect">
            <a:avLst/>
          </a:prstGeom>
        </p:spPr>
      </p:pic>
      <p:sp>
        <p:nvSpPr>
          <p:cNvPr id="2" name="Title 1">
            <a:extLst>
              <a:ext uri="{FF2B5EF4-FFF2-40B4-BE49-F238E27FC236}">
                <a16:creationId xmlns:a16="http://schemas.microsoft.com/office/drawing/2014/main" id="{0B2B8F6D-5BA7-411B-882B-97466105AA0F}"/>
              </a:ext>
            </a:extLst>
          </p:cNvPr>
          <p:cNvSpPr txBox="1">
            <a:spLocks noGrp="1"/>
          </p:cNvSpPr>
          <p:nvPr>
            <p:ph type="title"/>
          </p:nvPr>
        </p:nvSpPr>
        <p:spPr>
          <a:xfrm>
            <a:off x="1317878" y="376430"/>
            <a:ext cx="9213343" cy="1477328"/>
          </a:xfrm>
          <a:prstGeom prst="rect">
            <a:avLst/>
          </a:prstGeom>
          <a:noFill/>
          <a:ln>
            <a:noFill/>
          </a:ln>
        </p:spPr>
        <p:txBody>
          <a:bodyPr vert="horz" wrap="square" lIns="0" tIns="0" rIns="0" bIns="0" anchor="t" anchorCtr="0" compatLnSpc="1">
            <a:spAutoFit/>
          </a:bodyPr>
          <a:lstStyle/>
          <a:p>
            <a:pPr marL="12700" algn="ctr">
              <a:spcBef>
                <a:spcPts val="100"/>
              </a:spcBef>
            </a:pPr>
            <a:r>
              <a:rPr lang="en-NZ" sz="9600" b="1" kern="0" spc="-45">
                <a:ln>
                  <a:solidFill>
                    <a:schemeClr val="tx1"/>
                  </a:solidFill>
                </a:ln>
                <a:solidFill>
                  <a:schemeClr val="bg1"/>
                </a:solidFill>
              </a:rPr>
              <a:t>Te Mana o </a:t>
            </a:r>
            <a:r>
              <a:rPr lang="en-NZ" sz="9600" b="1" kern="0" spc="-45" err="1">
                <a:ln>
                  <a:solidFill>
                    <a:schemeClr val="tx1"/>
                  </a:solidFill>
                </a:ln>
                <a:solidFill>
                  <a:schemeClr val="bg1"/>
                </a:solidFill>
              </a:rPr>
              <a:t>te</a:t>
            </a:r>
            <a:r>
              <a:rPr lang="en-NZ" sz="9600" b="1" kern="0" spc="-45">
                <a:ln>
                  <a:solidFill>
                    <a:schemeClr val="tx1"/>
                  </a:solidFill>
                </a:ln>
                <a:solidFill>
                  <a:schemeClr val="bg1"/>
                </a:solidFill>
              </a:rPr>
              <a:t> Wai</a:t>
            </a:r>
            <a:endParaRPr lang="en-US" sz="9600" b="1">
              <a:ln>
                <a:solidFill>
                  <a:schemeClr val="tx1"/>
                </a:solidFill>
              </a:ln>
              <a:solidFill>
                <a:schemeClr val="bg1"/>
              </a:solidFill>
            </a:endParaRPr>
          </a:p>
        </p:txBody>
      </p:sp>
    </p:spTree>
    <p:extLst>
      <p:ext uri="{BB962C8B-B14F-4D97-AF65-F5344CB8AC3E}">
        <p14:creationId xmlns:p14="http://schemas.microsoft.com/office/powerpoint/2010/main" val="362339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FB5A00-E709-BF36-40BE-A8D723521B30}"/>
              </a:ext>
            </a:extLst>
          </p:cNvPr>
          <p:cNvSpPr/>
          <p:nvPr/>
        </p:nvSpPr>
        <p:spPr>
          <a:xfrm>
            <a:off x="11449050" y="3724646"/>
            <a:ext cx="750633"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Rectangle 40">
            <a:extLst>
              <a:ext uri="{FF2B5EF4-FFF2-40B4-BE49-F238E27FC236}">
                <a16:creationId xmlns:a16="http://schemas.microsoft.com/office/drawing/2014/main" id="{17C96ECA-AB96-377F-8390-4EED50AF464E}"/>
              </a:ext>
            </a:extLst>
          </p:cNvPr>
          <p:cNvSpPr/>
          <p:nvPr/>
        </p:nvSpPr>
        <p:spPr>
          <a:xfrm>
            <a:off x="-5017" y="0"/>
            <a:ext cx="12204650" cy="4122000"/>
          </a:xfrm>
          <a:prstGeom prst="rect">
            <a:avLst/>
          </a:prstGeom>
          <a:solidFill>
            <a:srgbClr val="E7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6" name="Picture 35" descr="Icon&#10;&#10;Description automatically generated with low confidence">
            <a:extLst>
              <a:ext uri="{FF2B5EF4-FFF2-40B4-BE49-F238E27FC236}">
                <a16:creationId xmlns:a16="http://schemas.microsoft.com/office/drawing/2014/main" id="{C1D1F018-4964-22DE-7E61-3F6A3FF76360}"/>
              </a:ext>
            </a:extLst>
          </p:cNvPr>
          <p:cNvPicPr>
            <a:picLocks noChangeAspect="1"/>
          </p:cNvPicPr>
          <p:nvPr/>
        </p:nvPicPr>
        <p:blipFill rotWithShape="1">
          <a:blip r:embed="rId3">
            <a:extLst>
              <a:ext uri="{28A0092B-C50C-407E-A947-70E740481C1C}">
                <a14:useLocalDpi xmlns:a14="http://schemas.microsoft.com/office/drawing/2010/main" val="0"/>
              </a:ext>
            </a:extLst>
          </a:blip>
          <a:srcRect l="58164" t="22469" r="-1"/>
          <a:stretch/>
        </p:blipFill>
        <p:spPr>
          <a:xfrm>
            <a:off x="5782325" y="1902837"/>
            <a:ext cx="4174182" cy="2509806"/>
          </a:xfrm>
          <a:prstGeom prst="rect">
            <a:avLst/>
          </a:prstGeom>
        </p:spPr>
      </p:pic>
      <p:sp>
        <p:nvSpPr>
          <p:cNvPr id="2" name="Rectangle 1">
            <a:extLst>
              <a:ext uri="{FF2B5EF4-FFF2-40B4-BE49-F238E27FC236}">
                <a16:creationId xmlns:a16="http://schemas.microsoft.com/office/drawing/2014/main" id="{88285F39-AC57-48FD-7F0F-3A28567CC45B}"/>
              </a:ext>
            </a:extLst>
          </p:cNvPr>
          <p:cNvSpPr/>
          <p:nvPr/>
        </p:nvSpPr>
        <p:spPr>
          <a:xfrm>
            <a:off x="-4969" y="4211196"/>
            <a:ext cx="12204651" cy="2646805"/>
          </a:xfrm>
          <a:prstGeom prst="rect">
            <a:avLst/>
          </a:prstGeom>
          <a:solidFill>
            <a:srgbClr val="CC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100" name="Group 99">
            <a:extLst>
              <a:ext uri="{FF2B5EF4-FFF2-40B4-BE49-F238E27FC236}">
                <a16:creationId xmlns:a16="http://schemas.microsoft.com/office/drawing/2014/main" id="{052E3A56-35E1-D0B8-C00B-D0398043A9B4}"/>
              </a:ext>
            </a:extLst>
          </p:cNvPr>
          <p:cNvGrpSpPr/>
          <p:nvPr/>
        </p:nvGrpSpPr>
        <p:grpSpPr>
          <a:xfrm>
            <a:off x="9587345" y="2583642"/>
            <a:ext cx="3278186" cy="596039"/>
            <a:chOff x="8306227" y="2436705"/>
            <a:chExt cx="3278186" cy="596039"/>
          </a:xfrm>
        </p:grpSpPr>
        <p:grpSp>
          <p:nvGrpSpPr>
            <p:cNvPr id="84" name="Group 83">
              <a:extLst>
                <a:ext uri="{FF2B5EF4-FFF2-40B4-BE49-F238E27FC236}">
                  <a16:creationId xmlns:a16="http://schemas.microsoft.com/office/drawing/2014/main" id="{429CC90D-BAEF-0139-66D0-79357191AF82}"/>
                </a:ext>
              </a:extLst>
            </p:cNvPr>
            <p:cNvGrpSpPr/>
            <p:nvPr/>
          </p:nvGrpSpPr>
          <p:grpSpPr>
            <a:xfrm>
              <a:off x="8306227" y="2436705"/>
              <a:ext cx="3278186" cy="596039"/>
              <a:chOff x="1508033" y="1462542"/>
              <a:chExt cx="3278186" cy="596039"/>
            </a:xfrm>
          </p:grpSpPr>
          <p:pic>
            <p:nvPicPr>
              <p:cNvPr id="85" name="Picture 84">
                <a:extLst>
                  <a:ext uri="{FF2B5EF4-FFF2-40B4-BE49-F238E27FC236}">
                    <a16:creationId xmlns:a16="http://schemas.microsoft.com/office/drawing/2014/main" id="{E143FFD7-4977-09B4-3409-8893C4A1457B}"/>
                  </a:ext>
                </a:extLst>
              </p:cNvPr>
              <p:cNvPicPr>
                <a:picLocks noChangeAspect="1"/>
              </p:cNvPicPr>
              <p:nvPr/>
            </p:nvPicPr>
            <p:blipFill rotWithShape="1">
              <a:blip r:embed="rId4"/>
              <a:srcRect l="2639" t="10359" r="88019" b="15162"/>
              <a:stretch/>
            </p:blipFill>
            <p:spPr>
              <a:xfrm>
                <a:off x="1508033" y="1554821"/>
                <a:ext cx="304324" cy="411481"/>
              </a:xfrm>
              <a:prstGeom prst="rect">
                <a:avLst/>
              </a:prstGeom>
            </p:spPr>
          </p:pic>
          <p:sp>
            <p:nvSpPr>
              <p:cNvPr id="86" name="Rectangle 85">
                <a:extLst>
                  <a:ext uri="{FF2B5EF4-FFF2-40B4-BE49-F238E27FC236}">
                    <a16:creationId xmlns:a16="http://schemas.microsoft.com/office/drawing/2014/main" id="{B8E413E3-3D30-878A-03FF-5F627A4EED37}"/>
                  </a:ext>
                </a:extLst>
              </p:cNvPr>
              <p:cNvSpPr/>
              <p:nvPr/>
            </p:nvSpPr>
            <p:spPr>
              <a:xfrm>
                <a:off x="1856364" y="1462542"/>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Notifications</a:t>
                </a:r>
              </a:p>
            </p:txBody>
          </p:sp>
        </p:grpSp>
        <p:pic>
          <p:nvPicPr>
            <p:cNvPr id="7" name="Graphic 6">
              <a:extLst>
                <a:ext uri="{FF2B5EF4-FFF2-40B4-BE49-F238E27FC236}">
                  <a16:creationId xmlns:a16="http://schemas.microsoft.com/office/drawing/2014/main" id="{8D4237BF-AF60-4541-5B4C-12DFA69B46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6069" y="2682403"/>
              <a:ext cx="162000" cy="144000"/>
            </a:xfrm>
            <a:prstGeom prst="rect">
              <a:avLst/>
            </a:prstGeom>
          </p:spPr>
        </p:pic>
      </p:grpSp>
      <p:grpSp>
        <p:nvGrpSpPr>
          <p:cNvPr id="99" name="Group 98">
            <a:extLst>
              <a:ext uri="{FF2B5EF4-FFF2-40B4-BE49-F238E27FC236}">
                <a16:creationId xmlns:a16="http://schemas.microsoft.com/office/drawing/2014/main" id="{7B9DD427-EA1D-0B58-A78F-2B44F61536A5}"/>
              </a:ext>
            </a:extLst>
          </p:cNvPr>
          <p:cNvGrpSpPr/>
          <p:nvPr/>
        </p:nvGrpSpPr>
        <p:grpSpPr>
          <a:xfrm>
            <a:off x="587275" y="653944"/>
            <a:ext cx="3586942" cy="596039"/>
            <a:chOff x="597175" y="526088"/>
            <a:chExt cx="3586942" cy="596039"/>
          </a:xfrm>
        </p:grpSpPr>
        <p:grpSp>
          <p:nvGrpSpPr>
            <p:cNvPr id="54" name="Group 53">
              <a:extLst>
                <a:ext uri="{FF2B5EF4-FFF2-40B4-BE49-F238E27FC236}">
                  <a16:creationId xmlns:a16="http://schemas.microsoft.com/office/drawing/2014/main" id="{38B30110-4072-D83D-6038-B209F4918752}"/>
                </a:ext>
              </a:extLst>
            </p:cNvPr>
            <p:cNvGrpSpPr/>
            <p:nvPr/>
          </p:nvGrpSpPr>
          <p:grpSpPr>
            <a:xfrm>
              <a:off x="597175" y="526088"/>
              <a:ext cx="3586942" cy="596039"/>
              <a:chOff x="1363958" y="1462542"/>
              <a:chExt cx="3586942" cy="596039"/>
            </a:xfrm>
          </p:grpSpPr>
          <p:pic>
            <p:nvPicPr>
              <p:cNvPr id="55" name="Picture 54">
                <a:extLst>
                  <a:ext uri="{FF2B5EF4-FFF2-40B4-BE49-F238E27FC236}">
                    <a16:creationId xmlns:a16="http://schemas.microsoft.com/office/drawing/2014/main" id="{2116FCF9-99BF-002D-A640-BA5CABEE9C8D}"/>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56" name="Rectangle 55">
                <a:extLst>
                  <a:ext uri="{FF2B5EF4-FFF2-40B4-BE49-F238E27FC236}">
                    <a16:creationId xmlns:a16="http://schemas.microsoft.com/office/drawing/2014/main" id="{828329E3-4566-A35B-8FC0-83FB081E3E70}"/>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Drinking Water Safety Plans</a:t>
                </a:r>
              </a:p>
            </p:txBody>
          </p:sp>
        </p:grpSp>
        <p:pic>
          <p:nvPicPr>
            <p:cNvPr id="9" name="Graphic 8">
              <a:extLst>
                <a:ext uri="{FF2B5EF4-FFF2-40B4-BE49-F238E27FC236}">
                  <a16:creationId xmlns:a16="http://schemas.microsoft.com/office/drawing/2014/main" id="{60A47A6C-B8B7-93E3-9930-1FA6A8F3E8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8955" y="777973"/>
              <a:ext cx="126000" cy="144000"/>
            </a:xfrm>
            <a:prstGeom prst="rect">
              <a:avLst/>
            </a:prstGeom>
          </p:spPr>
        </p:pic>
      </p:grpSp>
      <p:grpSp>
        <p:nvGrpSpPr>
          <p:cNvPr id="113" name="Group 112">
            <a:extLst>
              <a:ext uri="{FF2B5EF4-FFF2-40B4-BE49-F238E27FC236}">
                <a16:creationId xmlns:a16="http://schemas.microsoft.com/office/drawing/2014/main" id="{F7A0EBA3-C356-14A3-E227-9BB79F0BC20D}"/>
              </a:ext>
            </a:extLst>
          </p:cNvPr>
          <p:cNvGrpSpPr/>
          <p:nvPr/>
        </p:nvGrpSpPr>
        <p:grpSpPr>
          <a:xfrm>
            <a:off x="2437973" y="2755208"/>
            <a:ext cx="3586942" cy="596039"/>
            <a:chOff x="1167911" y="2322643"/>
            <a:chExt cx="3586942" cy="596039"/>
          </a:xfrm>
        </p:grpSpPr>
        <p:grpSp>
          <p:nvGrpSpPr>
            <p:cNvPr id="60" name="Group 59">
              <a:extLst>
                <a:ext uri="{FF2B5EF4-FFF2-40B4-BE49-F238E27FC236}">
                  <a16:creationId xmlns:a16="http://schemas.microsoft.com/office/drawing/2014/main" id="{9B9A3B1C-E756-5E88-A20F-D6FB96DF2C47}"/>
                </a:ext>
              </a:extLst>
            </p:cNvPr>
            <p:cNvGrpSpPr/>
            <p:nvPr/>
          </p:nvGrpSpPr>
          <p:grpSpPr>
            <a:xfrm>
              <a:off x="1167911" y="2322643"/>
              <a:ext cx="3586942" cy="596039"/>
              <a:chOff x="1363958" y="1462542"/>
              <a:chExt cx="3586942" cy="596039"/>
            </a:xfrm>
          </p:grpSpPr>
          <p:pic>
            <p:nvPicPr>
              <p:cNvPr id="61" name="Picture 60">
                <a:extLst>
                  <a:ext uri="{FF2B5EF4-FFF2-40B4-BE49-F238E27FC236}">
                    <a16:creationId xmlns:a16="http://schemas.microsoft.com/office/drawing/2014/main" id="{BF211C79-396E-86E0-3EDA-AD0223B8EEA2}"/>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62" name="Rectangle 61">
                <a:extLst>
                  <a:ext uri="{FF2B5EF4-FFF2-40B4-BE49-F238E27FC236}">
                    <a16:creationId xmlns:a16="http://schemas.microsoft.com/office/drawing/2014/main" id="{E554A8B8-EA2D-B8B7-5EE9-D4EF350FBB0F}"/>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Monitoring</a:t>
                </a:r>
              </a:p>
            </p:txBody>
          </p:sp>
        </p:grpSp>
        <p:pic>
          <p:nvPicPr>
            <p:cNvPr id="13" name="Graphic 12">
              <a:extLst>
                <a:ext uri="{FF2B5EF4-FFF2-40B4-BE49-F238E27FC236}">
                  <a16:creationId xmlns:a16="http://schemas.microsoft.com/office/drawing/2014/main" id="{BE7F8923-D6DF-3B25-C1B6-F7D2AB66A83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2395" y="2581015"/>
              <a:ext cx="162000" cy="144000"/>
            </a:xfrm>
            <a:prstGeom prst="rect">
              <a:avLst/>
            </a:prstGeom>
          </p:spPr>
        </p:pic>
      </p:grpSp>
      <p:grpSp>
        <p:nvGrpSpPr>
          <p:cNvPr id="110" name="Group 109">
            <a:extLst>
              <a:ext uri="{FF2B5EF4-FFF2-40B4-BE49-F238E27FC236}">
                <a16:creationId xmlns:a16="http://schemas.microsoft.com/office/drawing/2014/main" id="{428207F8-CFC8-805E-3CAA-C4D151FB58E9}"/>
              </a:ext>
            </a:extLst>
          </p:cNvPr>
          <p:cNvGrpSpPr/>
          <p:nvPr/>
        </p:nvGrpSpPr>
        <p:grpSpPr>
          <a:xfrm>
            <a:off x="9131850" y="1481626"/>
            <a:ext cx="3278186" cy="596039"/>
            <a:chOff x="8669067" y="1748387"/>
            <a:chExt cx="3278186" cy="596039"/>
          </a:xfrm>
        </p:grpSpPr>
        <p:grpSp>
          <p:nvGrpSpPr>
            <p:cNvPr id="47" name="Group 46">
              <a:extLst>
                <a:ext uri="{FF2B5EF4-FFF2-40B4-BE49-F238E27FC236}">
                  <a16:creationId xmlns:a16="http://schemas.microsoft.com/office/drawing/2014/main" id="{90F790BA-814E-C2AF-C652-D0ADEF6388B4}"/>
                </a:ext>
              </a:extLst>
            </p:cNvPr>
            <p:cNvGrpSpPr/>
            <p:nvPr/>
          </p:nvGrpSpPr>
          <p:grpSpPr>
            <a:xfrm>
              <a:off x="8669067" y="1748387"/>
              <a:ext cx="3278186" cy="596039"/>
              <a:chOff x="1508033" y="1462542"/>
              <a:chExt cx="3278186" cy="596039"/>
            </a:xfrm>
          </p:grpSpPr>
          <p:pic>
            <p:nvPicPr>
              <p:cNvPr id="48" name="Picture 47">
                <a:extLst>
                  <a:ext uri="{FF2B5EF4-FFF2-40B4-BE49-F238E27FC236}">
                    <a16:creationId xmlns:a16="http://schemas.microsoft.com/office/drawing/2014/main" id="{D12D3EFA-155B-4022-8CDD-09512AC02318}"/>
                  </a:ext>
                </a:extLst>
              </p:cNvPr>
              <p:cNvPicPr>
                <a:picLocks noChangeAspect="1"/>
              </p:cNvPicPr>
              <p:nvPr/>
            </p:nvPicPr>
            <p:blipFill rotWithShape="1">
              <a:blip r:embed="rId4"/>
              <a:srcRect l="2639" t="10359" r="88019" b="15162"/>
              <a:stretch/>
            </p:blipFill>
            <p:spPr>
              <a:xfrm>
                <a:off x="1508033" y="1554821"/>
                <a:ext cx="304324" cy="411481"/>
              </a:xfrm>
              <a:prstGeom prst="rect">
                <a:avLst/>
              </a:prstGeom>
            </p:spPr>
          </p:pic>
          <p:sp>
            <p:nvSpPr>
              <p:cNvPr id="49" name="Rectangle 48">
                <a:extLst>
                  <a:ext uri="{FF2B5EF4-FFF2-40B4-BE49-F238E27FC236}">
                    <a16:creationId xmlns:a16="http://schemas.microsoft.com/office/drawing/2014/main" id="{56C33A86-9C4F-AB6F-57F3-FEB62574E884}"/>
                  </a:ext>
                </a:extLst>
              </p:cNvPr>
              <p:cNvSpPr/>
              <p:nvPr/>
            </p:nvSpPr>
            <p:spPr>
              <a:xfrm>
                <a:off x="1856364" y="1462542"/>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Audits</a:t>
                </a:r>
              </a:p>
            </p:txBody>
          </p:sp>
        </p:grpSp>
        <p:pic>
          <p:nvPicPr>
            <p:cNvPr id="17" name="Graphic 16">
              <a:extLst>
                <a:ext uri="{FF2B5EF4-FFF2-40B4-BE49-F238E27FC236}">
                  <a16:creationId xmlns:a16="http://schemas.microsoft.com/office/drawing/2014/main" id="{35C6416D-725D-0C87-71B6-1CC802252E4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64968" y="2002471"/>
              <a:ext cx="126000" cy="144000"/>
            </a:xfrm>
            <a:prstGeom prst="rect">
              <a:avLst/>
            </a:prstGeom>
          </p:spPr>
        </p:pic>
      </p:grpSp>
      <p:grpSp>
        <p:nvGrpSpPr>
          <p:cNvPr id="16" name="Group 15">
            <a:extLst>
              <a:ext uri="{FF2B5EF4-FFF2-40B4-BE49-F238E27FC236}">
                <a16:creationId xmlns:a16="http://schemas.microsoft.com/office/drawing/2014/main" id="{8B807CDE-DAF6-4F94-BAF5-BF991933A13D}"/>
              </a:ext>
            </a:extLst>
          </p:cNvPr>
          <p:cNvGrpSpPr/>
          <p:nvPr/>
        </p:nvGrpSpPr>
        <p:grpSpPr>
          <a:xfrm>
            <a:off x="2424753" y="1028940"/>
            <a:ext cx="3557687" cy="596039"/>
            <a:chOff x="2424753" y="1028940"/>
            <a:chExt cx="3557687" cy="596039"/>
          </a:xfrm>
        </p:grpSpPr>
        <p:pic>
          <p:nvPicPr>
            <p:cNvPr id="12" name="Picture 11" descr="Shape&#10;&#10;Description automatically generated">
              <a:extLst>
                <a:ext uri="{FF2B5EF4-FFF2-40B4-BE49-F238E27FC236}">
                  <a16:creationId xmlns:a16="http://schemas.microsoft.com/office/drawing/2014/main" id="{A142CD27-DF66-6300-1114-22C780622DCF}"/>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30554" y="1146604"/>
              <a:ext cx="251886" cy="348134"/>
            </a:xfrm>
            <a:prstGeom prst="rect">
              <a:avLst/>
            </a:prstGeom>
          </p:spPr>
        </p:pic>
        <p:sp>
          <p:nvSpPr>
            <p:cNvPr id="95" name="Rectangle 94">
              <a:extLst>
                <a:ext uri="{FF2B5EF4-FFF2-40B4-BE49-F238E27FC236}">
                  <a16:creationId xmlns:a16="http://schemas.microsoft.com/office/drawing/2014/main" id="{F4B62F0B-A672-B808-3C0E-2029BA84770F}"/>
                </a:ext>
              </a:extLst>
            </p:cNvPr>
            <p:cNvSpPr/>
            <p:nvPr/>
          </p:nvSpPr>
          <p:spPr>
            <a:xfrm>
              <a:off x="2424753" y="1028940"/>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err="1">
                  <a:solidFill>
                    <a:srgbClr val="005A81"/>
                  </a:solidFill>
                </a:rPr>
                <a:t>Pūrakau</a:t>
              </a:r>
              <a:endParaRPr lang="en-NZ" b="1">
                <a:solidFill>
                  <a:srgbClr val="005A81"/>
                </a:solidFill>
              </a:endParaRPr>
            </a:p>
          </p:txBody>
        </p:sp>
      </p:grpSp>
      <p:grpSp>
        <p:nvGrpSpPr>
          <p:cNvPr id="105" name="Group 104">
            <a:extLst>
              <a:ext uri="{FF2B5EF4-FFF2-40B4-BE49-F238E27FC236}">
                <a16:creationId xmlns:a16="http://schemas.microsoft.com/office/drawing/2014/main" id="{67CAC411-00F4-0BBE-79F0-7348DBCFC270}"/>
              </a:ext>
            </a:extLst>
          </p:cNvPr>
          <p:cNvGrpSpPr/>
          <p:nvPr/>
        </p:nvGrpSpPr>
        <p:grpSpPr>
          <a:xfrm>
            <a:off x="1825577" y="3371478"/>
            <a:ext cx="3586942" cy="596039"/>
            <a:chOff x="409392" y="3125555"/>
            <a:chExt cx="3586942" cy="596039"/>
          </a:xfrm>
        </p:grpSpPr>
        <p:grpSp>
          <p:nvGrpSpPr>
            <p:cNvPr id="63" name="Group 62">
              <a:extLst>
                <a:ext uri="{FF2B5EF4-FFF2-40B4-BE49-F238E27FC236}">
                  <a16:creationId xmlns:a16="http://schemas.microsoft.com/office/drawing/2014/main" id="{766BA7E0-3649-F7B8-50D2-D14009F02AE1}"/>
                </a:ext>
              </a:extLst>
            </p:cNvPr>
            <p:cNvGrpSpPr/>
            <p:nvPr/>
          </p:nvGrpSpPr>
          <p:grpSpPr>
            <a:xfrm>
              <a:off x="409392" y="3125555"/>
              <a:ext cx="3586942" cy="596039"/>
              <a:chOff x="1363958" y="1462542"/>
              <a:chExt cx="3586942" cy="596039"/>
            </a:xfrm>
          </p:grpSpPr>
          <p:pic>
            <p:nvPicPr>
              <p:cNvPr id="64" name="Picture 63">
                <a:extLst>
                  <a:ext uri="{FF2B5EF4-FFF2-40B4-BE49-F238E27FC236}">
                    <a16:creationId xmlns:a16="http://schemas.microsoft.com/office/drawing/2014/main" id="{23BD44F9-2406-5D8A-FA5E-4EDE0C3A80E0}"/>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65" name="Rectangle 64">
                <a:extLst>
                  <a:ext uri="{FF2B5EF4-FFF2-40B4-BE49-F238E27FC236}">
                    <a16:creationId xmlns:a16="http://schemas.microsoft.com/office/drawing/2014/main" id="{CE83C40B-42BA-DC22-A2B6-4973CEF2B693}"/>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Lessons from Incidents</a:t>
                </a:r>
              </a:p>
            </p:txBody>
          </p:sp>
        </p:grpSp>
        <p:pic>
          <p:nvPicPr>
            <p:cNvPr id="21" name="Graphic 20">
              <a:extLst>
                <a:ext uri="{FF2B5EF4-FFF2-40B4-BE49-F238E27FC236}">
                  <a16:creationId xmlns:a16="http://schemas.microsoft.com/office/drawing/2014/main" id="{AFCE3783-3BFD-91B6-E72E-444CCF3A350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63172" y="3376341"/>
              <a:ext cx="162000" cy="144000"/>
            </a:xfrm>
            <a:prstGeom prst="rect">
              <a:avLst/>
            </a:prstGeom>
          </p:spPr>
        </p:pic>
      </p:grpSp>
      <p:grpSp>
        <p:nvGrpSpPr>
          <p:cNvPr id="112" name="Group 111">
            <a:extLst>
              <a:ext uri="{FF2B5EF4-FFF2-40B4-BE49-F238E27FC236}">
                <a16:creationId xmlns:a16="http://schemas.microsoft.com/office/drawing/2014/main" id="{34CEA527-3907-D1A4-2BC9-111264D26763}"/>
              </a:ext>
            </a:extLst>
          </p:cNvPr>
          <p:cNvGrpSpPr/>
          <p:nvPr/>
        </p:nvGrpSpPr>
        <p:grpSpPr>
          <a:xfrm>
            <a:off x="7671334" y="1042073"/>
            <a:ext cx="3278186" cy="596039"/>
            <a:chOff x="10396541" y="2325563"/>
            <a:chExt cx="3278186" cy="596039"/>
          </a:xfrm>
        </p:grpSpPr>
        <p:grpSp>
          <p:nvGrpSpPr>
            <p:cNvPr id="81" name="Group 80">
              <a:extLst>
                <a:ext uri="{FF2B5EF4-FFF2-40B4-BE49-F238E27FC236}">
                  <a16:creationId xmlns:a16="http://schemas.microsoft.com/office/drawing/2014/main" id="{60CC907F-F22C-15C3-D730-AB2ACE42DCD7}"/>
                </a:ext>
              </a:extLst>
            </p:cNvPr>
            <p:cNvGrpSpPr/>
            <p:nvPr/>
          </p:nvGrpSpPr>
          <p:grpSpPr>
            <a:xfrm>
              <a:off x="10396541" y="2325563"/>
              <a:ext cx="3278186" cy="596039"/>
              <a:chOff x="1508033" y="1462542"/>
              <a:chExt cx="3278186" cy="596039"/>
            </a:xfrm>
          </p:grpSpPr>
          <p:pic>
            <p:nvPicPr>
              <p:cNvPr id="82" name="Picture 81">
                <a:extLst>
                  <a:ext uri="{FF2B5EF4-FFF2-40B4-BE49-F238E27FC236}">
                    <a16:creationId xmlns:a16="http://schemas.microsoft.com/office/drawing/2014/main" id="{2AC74525-2D69-B8C8-76DB-3AAB30FDB293}"/>
                  </a:ext>
                </a:extLst>
              </p:cNvPr>
              <p:cNvPicPr>
                <a:picLocks noChangeAspect="1"/>
              </p:cNvPicPr>
              <p:nvPr/>
            </p:nvPicPr>
            <p:blipFill rotWithShape="1">
              <a:blip r:embed="rId4"/>
              <a:srcRect l="2639" t="10359" r="88019" b="15162"/>
              <a:stretch/>
            </p:blipFill>
            <p:spPr>
              <a:xfrm>
                <a:off x="1508033" y="1554821"/>
                <a:ext cx="304324" cy="411481"/>
              </a:xfrm>
              <a:prstGeom prst="rect">
                <a:avLst/>
              </a:prstGeom>
            </p:spPr>
          </p:pic>
          <p:sp>
            <p:nvSpPr>
              <p:cNvPr id="83" name="Rectangle 82">
                <a:extLst>
                  <a:ext uri="{FF2B5EF4-FFF2-40B4-BE49-F238E27FC236}">
                    <a16:creationId xmlns:a16="http://schemas.microsoft.com/office/drawing/2014/main" id="{FCE5D3CE-19FC-D0AA-F8F4-9B817E618D4E}"/>
                  </a:ext>
                </a:extLst>
              </p:cNvPr>
              <p:cNvSpPr/>
              <p:nvPr/>
            </p:nvSpPr>
            <p:spPr>
              <a:xfrm>
                <a:off x="1856364" y="1462542"/>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Research</a:t>
                </a:r>
              </a:p>
            </p:txBody>
          </p:sp>
        </p:grpSp>
        <p:pic>
          <p:nvPicPr>
            <p:cNvPr id="23" name="Graphic 22">
              <a:extLst>
                <a:ext uri="{FF2B5EF4-FFF2-40B4-BE49-F238E27FC236}">
                  <a16:creationId xmlns:a16="http://schemas.microsoft.com/office/drawing/2014/main" id="{CF22D315-49AC-5E64-0FD7-CE57D77B1F9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58703" y="2581015"/>
              <a:ext cx="180000" cy="144000"/>
            </a:xfrm>
            <a:prstGeom prst="rect">
              <a:avLst/>
            </a:prstGeom>
          </p:spPr>
        </p:pic>
      </p:grpSp>
      <p:grpSp>
        <p:nvGrpSpPr>
          <p:cNvPr id="104" name="Group 103">
            <a:extLst>
              <a:ext uri="{FF2B5EF4-FFF2-40B4-BE49-F238E27FC236}">
                <a16:creationId xmlns:a16="http://schemas.microsoft.com/office/drawing/2014/main" id="{484513AF-C09C-0B2D-7FF4-9B8F69D26049}"/>
              </a:ext>
            </a:extLst>
          </p:cNvPr>
          <p:cNvGrpSpPr/>
          <p:nvPr/>
        </p:nvGrpSpPr>
        <p:grpSpPr>
          <a:xfrm>
            <a:off x="260966" y="2531320"/>
            <a:ext cx="3586942" cy="596039"/>
            <a:chOff x="-872059" y="2514006"/>
            <a:chExt cx="3586942" cy="596039"/>
          </a:xfrm>
        </p:grpSpPr>
        <p:grpSp>
          <p:nvGrpSpPr>
            <p:cNvPr id="101" name="Group 100">
              <a:extLst>
                <a:ext uri="{FF2B5EF4-FFF2-40B4-BE49-F238E27FC236}">
                  <a16:creationId xmlns:a16="http://schemas.microsoft.com/office/drawing/2014/main" id="{41CEE396-87CA-7DBF-7A9A-88EAFB86208A}"/>
                </a:ext>
              </a:extLst>
            </p:cNvPr>
            <p:cNvGrpSpPr/>
            <p:nvPr/>
          </p:nvGrpSpPr>
          <p:grpSpPr>
            <a:xfrm>
              <a:off x="-872059" y="2514006"/>
              <a:ext cx="3586942" cy="596039"/>
              <a:chOff x="1363958" y="1462542"/>
              <a:chExt cx="3586942" cy="596039"/>
            </a:xfrm>
          </p:grpSpPr>
          <p:pic>
            <p:nvPicPr>
              <p:cNvPr id="102" name="Picture 101">
                <a:extLst>
                  <a:ext uri="{FF2B5EF4-FFF2-40B4-BE49-F238E27FC236}">
                    <a16:creationId xmlns:a16="http://schemas.microsoft.com/office/drawing/2014/main" id="{0948CC97-383E-4654-518F-B5C6861BBE94}"/>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103" name="Rectangle 102">
                <a:extLst>
                  <a:ext uri="{FF2B5EF4-FFF2-40B4-BE49-F238E27FC236}">
                    <a16:creationId xmlns:a16="http://schemas.microsoft.com/office/drawing/2014/main" id="{F987940B-26B5-2377-E34D-AA73B6A94B32}"/>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Maturity Model</a:t>
                </a:r>
              </a:p>
            </p:txBody>
          </p:sp>
        </p:grpSp>
        <p:pic>
          <p:nvPicPr>
            <p:cNvPr id="15" name="Graphic 14">
              <a:extLst>
                <a:ext uri="{FF2B5EF4-FFF2-40B4-BE49-F238E27FC236}">
                  <a16:creationId xmlns:a16="http://schemas.microsoft.com/office/drawing/2014/main" id="{450AB8F6-5F9A-2B08-D2D3-3A18C2798EC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490402" y="2775439"/>
              <a:ext cx="144000" cy="144000"/>
            </a:xfrm>
            <a:prstGeom prst="rect">
              <a:avLst/>
            </a:prstGeom>
          </p:spPr>
        </p:pic>
      </p:grpSp>
      <p:grpSp>
        <p:nvGrpSpPr>
          <p:cNvPr id="111" name="Group 110">
            <a:extLst>
              <a:ext uri="{FF2B5EF4-FFF2-40B4-BE49-F238E27FC236}">
                <a16:creationId xmlns:a16="http://schemas.microsoft.com/office/drawing/2014/main" id="{B47FC7FA-13AC-E40A-F2A4-CDDA26EEC1CB}"/>
              </a:ext>
            </a:extLst>
          </p:cNvPr>
          <p:cNvGrpSpPr/>
          <p:nvPr/>
        </p:nvGrpSpPr>
        <p:grpSpPr>
          <a:xfrm>
            <a:off x="3585421" y="258201"/>
            <a:ext cx="3586942" cy="596039"/>
            <a:chOff x="2458754" y="266934"/>
            <a:chExt cx="3586942" cy="596039"/>
          </a:xfrm>
        </p:grpSpPr>
        <p:grpSp>
          <p:nvGrpSpPr>
            <p:cNvPr id="78" name="Group 77">
              <a:extLst>
                <a:ext uri="{FF2B5EF4-FFF2-40B4-BE49-F238E27FC236}">
                  <a16:creationId xmlns:a16="http://schemas.microsoft.com/office/drawing/2014/main" id="{C7BC3DA3-217A-FDB1-D720-FC402AB1B04A}"/>
                </a:ext>
              </a:extLst>
            </p:cNvPr>
            <p:cNvGrpSpPr/>
            <p:nvPr/>
          </p:nvGrpSpPr>
          <p:grpSpPr>
            <a:xfrm>
              <a:off x="2458754" y="266934"/>
              <a:ext cx="3586942" cy="596039"/>
              <a:chOff x="1363958" y="1462542"/>
              <a:chExt cx="3586942" cy="596039"/>
            </a:xfrm>
          </p:grpSpPr>
          <p:pic>
            <p:nvPicPr>
              <p:cNvPr id="79" name="Picture 78">
                <a:extLst>
                  <a:ext uri="{FF2B5EF4-FFF2-40B4-BE49-F238E27FC236}">
                    <a16:creationId xmlns:a16="http://schemas.microsoft.com/office/drawing/2014/main" id="{1315D1BE-8DB8-0EFE-B670-AEB1870B7F65}"/>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80" name="Rectangle 79">
                <a:extLst>
                  <a:ext uri="{FF2B5EF4-FFF2-40B4-BE49-F238E27FC236}">
                    <a16:creationId xmlns:a16="http://schemas.microsoft.com/office/drawing/2014/main" id="{B2F9CDC1-72FC-EC1C-A2B9-29A28DAB6380}"/>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Surveys</a:t>
                </a:r>
              </a:p>
            </p:txBody>
          </p:sp>
        </p:grpSp>
        <p:pic>
          <p:nvPicPr>
            <p:cNvPr id="11" name="Graphic 10">
              <a:extLst>
                <a:ext uri="{FF2B5EF4-FFF2-40B4-BE49-F238E27FC236}">
                  <a16:creationId xmlns:a16="http://schemas.microsoft.com/office/drawing/2014/main" id="{0603816E-0148-E90F-DA7C-3D76732F238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797700" y="525202"/>
              <a:ext cx="180000" cy="144000"/>
            </a:xfrm>
            <a:prstGeom prst="rect">
              <a:avLst/>
            </a:prstGeom>
          </p:spPr>
        </p:pic>
      </p:grpSp>
      <p:grpSp>
        <p:nvGrpSpPr>
          <p:cNvPr id="108" name="Group 107">
            <a:extLst>
              <a:ext uri="{FF2B5EF4-FFF2-40B4-BE49-F238E27FC236}">
                <a16:creationId xmlns:a16="http://schemas.microsoft.com/office/drawing/2014/main" id="{DF803660-B3A3-E3D4-103F-9D05E871A235}"/>
              </a:ext>
            </a:extLst>
          </p:cNvPr>
          <p:cNvGrpSpPr/>
          <p:nvPr/>
        </p:nvGrpSpPr>
        <p:grpSpPr>
          <a:xfrm>
            <a:off x="8832699" y="506610"/>
            <a:ext cx="3278186" cy="596039"/>
            <a:chOff x="8414879" y="482496"/>
            <a:chExt cx="3278186" cy="596039"/>
          </a:xfrm>
        </p:grpSpPr>
        <p:grpSp>
          <p:nvGrpSpPr>
            <p:cNvPr id="32" name="Group 31">
              <a:extLst>
                <a:ext uri="{FF2B5EF4-FFF2-40B4-BE49-F238E27FC236}">
                  <a16:creationId xmlns:a16="http://schemas.microsoft.com/office/drawing/2014/main" id="{8ADD9B49-0568-3197-0855-FC937673D3C9}"/>
                </a:ext>
              </a:extLst>
            </p:cNvPr>
            <p:cNvGrpSpPr/>
            <p:nvPr/>
          </p:nvGrpSpPr>
          <p:grpSpPr>
            <a:xfrm>
              <a:off x="8414879" y="482496"/>
              <a:ext cx="3278186" cy="596039"/>
              <a:chOff x="1508033" y="1462542"/>
              <a:chExt cx="3278186" cy="596039"/>
            </a:xfrm>
          </p:grpSpPr>
          <p:pic>
            <p:nvPicPr>
              <p:cNvPr id="33" name="Picture 32">
                <a:extLst>
                  <a:ext uri="{FF2B5EF4-FFF2-40B4-BE49-F238E27FC236}">
                    <a16:creationId xmlns:a16="http://schemas.microsoft.com/office/drawing/2014/main" id="{AC0FE2DC-B3D6-DB84-BA40-39ACDA876EF4}"/>
                  </a:ext>
                </a:extLst>
              </p:cNvPr>
              <p:cNvPicPr>
                <a:picLocks noChangeAspect="1"/>
              </p:cNvPicPr>
              <p:nvPr/>
            </p:nvPicPr>
            <p:blipFill rotWithShape="1">
              <a:blip r:embed="rId4"/>
              <a:srcRect l="2639" t="10359" r="88019" b="15162"/>
              <a:stretch/>
            </p:blipFill>
            <p:spPr>
              <a:xfrm>
                <a:off x="1508033" y="1554821"/>
                <a:ext cx="304324" cy="411481"/>
              </a:xfrm>
              <a:prstGeom prst="rect">
                <a:avLst/>
              </a:prstGeom>
            </p:spPr>
          </p:pic>
          <p:sp>
            <p:nvSpPr>
              <p:cNvPr id="34" name="Rectangle 33">
                <a:extLst>
                  <a:ext uri="{FF2B5EF4-FFF2-40B4-BE49-F238E27FC236}">
                    <a16:creationId xmlns:a16="http://schemas.microsoft.com/office/drawing/2014/main" id="{BF25ADD5-EAD8-53F9-095A-75F1E6F52EEE}"/>
                  </a:ext>
                </a:extLst>
              </p:cNvPr>
              <p:cNvSpPr/>
              <p:nvPr/>
            </p:nvSpPr>
            <p:spPr>
              <a:xfrm>
                <a:off x="1856364" y="1462542"/>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Network Environmental Performance Measures</a:t>
                </a:r>
              </a:p>
            </p:txBody>
          </p:sp>
        </p:grpSp>
        <p:pic>
          <p:nvPicPr>
            <p:cNvPr id="117" name="Graphic 116">
              <a:extLst>
                <a:ext uri="{FF2B5EF4-FFF2-40B4-BE49-F238E27FC236}">
                  <a16:creationId xmlns:a16="http://schemas.microsoft.com/office/drawing/2014/main" id="{0B2AA4C6-9D72-23FD-6C2C-4E28C13D704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477666" y="735419"/>
              <a:ext cx="180000" cy="144000"/>
            </a:xfrm>
            <a:prstGeom prst="rect">
              <a:avLst/>
            </a:prstGeom>
          </p:spPr>
        </p:pic>
      </p:grpSp>
      <p:grpSp>
        <p:nvGrpSpPr>
          <p:cNvPr id="77" name="Group 76">
            <a:extLst>
              <a:ext uri="{FF2B5EF4-FFF2-40B4-BE49-F238E27FC236}">
                <a16:creationId xmlns:a16="http://schemas.microsoft.com/office/drawing/2014/main" id="{E84713ED-F7A5-1B78-1C71-2A7188B850B3}"/>
              </a:ext>
            </a:extLst>
          </p:cNvPr>
          <p:cNvGrpSpPr/>
          <p:nvPr/>
        </p:nvGrpSpPr>
        <p:grpSpPr>
          <a:xfrm>
            <a:off x="10485121" y="3280096"/>
            <a:ext cx="3254565" cy="596039"/>
            <a:chOff x="8834757" y="3169500"/>
            <a:chExt cx="3254565" cy="596039"/>
          </a:xfrm>
        </p:grpSpPr>
        <p:grpSp>
          <p:nvGrpSpPr>
            <p:cNvPr id="76" name="Group 75">
              <a:extLst>
                <a:ext uri="{FF2B5EF4-FFF2-40B4-BE49-F238E27FC236}">
                  <a16:creationId xmlns:a16="http://schemas.microsoft.com/office/drawing/2014/main" id="{535D3FD7-1AE8-2B9E-FC39-24167A8CBF28}"/>
                </a:ext>
              </a:extLst>
            </p:cNvPr>
            <p:cNvGrpSpPr/>
            <p:nvPr/>
          </p:nvGrpSpPr>
          <p:grpSpPr>
            <a:xfrm>
              <a:off x="8834757" y="3169500"/>
              <a:ext cx="3254565" cy="596039"/>
              <a:chOff x="8834757" y="3169500"/>
              <a:chExt cx="3254565" cy="596039"/>
            </a:xfrm>
          </p:grpSpPr>
          <p:pic>
            <p:nvPicPr>
              <p:cNvPr id="10" name="Picture 9" descr="Shape&#10;&#10;Description automatically generated">
                <a:extLst>
                  <a:ext uri="{FF2B5EF4-FFF2-40B4-BE49-F238E27FC236}">
                    <a16:creationId xmlns:a16="http://schemas.microsoft.com/office/drawing/2014/main" id="{5D7957AD-2D9A-CCBD-1A69-4104DC35894C}"/>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34757" y="3274274"/>
                <a:ext cx="251886" cy="348134"/>
              </a:xfrm>
              <a:prstGeom prst="rect">
                <a:avLst/>
              </a:prstGeom>
            </p:spPr>
          </p:pic>
          <p:sp>
            <p:nvSpPr>
              <p:cNvPr id="68" name="Rectangle 67">
                <a:extLst>
                  <a:ext uri="{FF2B5EF4-FFF2-40B4-BE49-F238E27FC236}">
                    <a16:creationId xmlns:a16="http://schemas.microsoft.com/office/drawing/2014/main" id="{FBC49EBA-64D8-9ACC-EEBB-89D493672387}"/>
                  </a:ext>
                </a:extLst>
              </p:cNvPr>
              <p:cNvSpPr/>
              <p:nvPr/>
            </p:nvSpPr>
            <p:spPr>
              <a:xfrm>
                <a:off x="9159467" y="3169500"/>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Local data</a:t>
                </a:r>
              </a:p>
            </p:txBody>
          </p:sp>
        </p:grpSp>
        <p:pic>
          <p:nvPicPr>
            <p:cNvPr id="119" name="Graphic 118">
              <a:extLst>
                <a:ext uri="{FF2B5EF4-FFF2-40B4-BE49-F238E27FC236}">
                  <a16:creationId xmlns:a16="http://schemas.microsoft.com/office/drawing/2014/main" id="{81ED2BE9-23D4-68BE-5A5D-05D438F5DA7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06700" y="3428682"/>
              <a:ext cx="108000" cy="144000"/>
            </a:xfrm>
            <a:prstGeom prst="rect">
              <a:avLst/>
            </a:prstGeom>
          </p:spPr>
        </p:pic>
      </p:grpSp>
      <p:grpSp>
        <p:nvGrpSpPr>
          <p:cNvPr id="96" name="Group 95">
            <a:extLst>
              <a:ext uri="{FF2B5EF4-FFF2-40B4-BE49-F238E27FC236}">
                <a16:creationId xmlns:a16="http://schemas.microsoft.com/office/drawing/2014/main" id="{C31A858B-AE45-C56E-DC6F-AA96A235FBF1}"/>
              </a:ext>
            </a:extLst>
          </p:cNvPr>
          <p:cNvGrpSpPr/>
          <p:nvPr/>
        </p:nvGrpSpPr>
        <p:grpSpPr>
          <a:xfrm>
            <a:off x="3057181" y="1858529"/>
            <a:ext cx="3586942" cy="596039"/>
            <a:chOff x="2971614" y="1770399"/>
            <a:chExt cx="3586942" cy="596039"/>
          </a:xfrm>
        </p:grpSpPr>
        <p:grpSp>
          <p:nvGrpSpPr>
            <p:cNvPr id="72" name="Group 71">
              <a:extLst>
                <a:ext uri="{FF2B5EF4-FFF2-40B4-BE49-F238E27FC236}">
                  <a16:creationId xmlns:a16="http://schemas.microsoft.com/office/drawing/2014/main" id="{27C8B896-E02E-6C41-34B4-DB4B1C461520}"/>
                </a:ext>
              </a:extLst>
            </p:cNvPr>
            <p:cNvGrpSpPr/>
            <p:nvPr/>
          </p:nvGrpSpPr>
          <p:grpSpPr>
            <a:xfrm>
              <a:off x="2971614" y="1770399"/>
              <a:ext cx="3586942" cy="596039"/>
              <a:chOff x="1363958" y="1462542"/>
              <a:chExt cx="3586942" cy="596039"/>
            </a:xfrm>
          </p:grpSpPr>
          <p:pic>
            <p:nvPicPr>
              <p:cNvPr id="73" name="Picture 72">
                <a:extLst>
                  <a:ext uri="{FF2B5EF4-FFF2-40B4-BE49-F238E27FC236}">
                    <a16:creationId xmlns:a16="http://schemas.microsoft.com/office/drawing/2014/main" id="{9FE689AE-21A8-421A-12BF-E722F15F96D7}"/>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74" name="Rectangle 73">
                <a:extLst>
                  <a:ext uri="{FF2B5EF4-FFF2-40B4-BE49-F238E27FC236}">
                    <a16:creationId xmlns:a16="http://schemas.microsoft.com/office/drawing/2014/main" id="{59C6AC42-A6F6-7304-BC0D-6F73096006B1}"/>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Consumer concerns</a:t>
                </a:r>
              </a:p>
            </p:txBody>
          </p:sp>
        </p:grpSp>
        <p:pic>
          <p:nvPicPr>
            <p:cNvPr id="121" name="Graphic 120">
              <a:extLst>
                <a:ext uri="{FF2B5EF4-FFF2-40B4-BE49-F238E27FC236}">
                  <a16:creationId xmlns:a16="http://schemas.microsoft.com/office/drawing/2014/main" id="{D5C6E5ED-E0AE-6837-5E15-AA11C3CFA5B1}"/>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338158" y="2005665"/>
              <a:ext cx="126000" cy="144000"/>
            </a:xfrm>
            <a:prstGeom prst="rect">
              <a:avLst/>
            </a:prstGeom>
          </p:spPr>
        </p:pic>
      </p:grpSp>
      <p:sp>
        <p:nvSpPr>
          <p:cNvPr id="123" name="AutoShape 4" descr="Fern Koru Icon 694393">
            <a:extLst>
              <a:ext uri="{FF2B5EF4-FFF2-40B4-BE49-F238E27FC236}">
                <a16:creationId xmlns:a16="http://schemas.microsoft.com/office/drawing/2014/main" id="{8BC1026A-63F4-B2D1-7423-DF0895B7BDB6}"/>
              </a:ext>
            </a:extLst>
          </p:cNvPr>
          <p:cNvSpPr>
            <a:spLocks noChangeAspect="1" noChangeArrowheads="1"/>
          </p:cNvSpPr>
          <p:nvPr/>
        </p:nvSpPr>
        <p:spPr bwMode="auto">
          <a:xfrm>
            <a:off x="2932804" y="16174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15" name="Graphic 114">
            <a:extLst>
              <a:ext uri="{FF2B5EF4-FFF2-40B4-BE49-F238E27FC236}">
                <a16:creationId xmlns:a16="http://schemas.microsoft.com/office/drawing/2014/main" id="{4C55F4E6-958C-2BB4-2CBE-A1AD586E8C5D}"/>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795696" y="1287253"/>
            <a:ext cx="144000" cy="144000"/>
          </a:xfrm>
          <a:prstGeom prst="rect">
            <a:avLst/>
          </a:prstGeom>
        </p:spPr>
      </p:pic>
      <p:grpSp>
        <p:nvGrpSpPr>
          <p:cNvPr id="107" name="Group 106">
            <a:extLst>
              <a:ext uri="{FF2B5EF4-FFF2-40B4-BE49-F238E27FC236}">
                <a16:creationId xmlns:a16="http://schemas.microsoft.com/office/drawing/2014/main" id="{880A9988-BA1C-DEEA-9DFE-029E38604D99}"/>
              </a:ext>
            </a:extLst>
          </p:cNvPr>
          <p:cNvGrpSpPr/>
          <p:nvPr/>
        </p:nvGrpSpPr>
        <p:grpSpPr>
          <a:xfrm>
            <a:off x="260966" y="1555228"/>
            <a:ext cx="3579469" cy="596039"/>
            <a:chOff x="-302115" y="1460948"/>
            <a:chExt cx="3579469" cy="596039"/>
          </a:xfrm>
        </p:grpSpPr>
        <p:pic>
          <p:nvPicPr>
            <p:cNvPr id="5" name="Picture 4" descr="Shape&#10;&#10;Description automatically generated">
              <a:extLst>
                <a:ext uri="{FF2B5EF4-FFF2-40B4-BE49-F238E27FC236}">
                  <a16:creationId xmlns:a16="http://schemas.microsoft.com/office/drawing/2014/main" id="{A4727263-2F20-711A-0D80-F4AA4CFF55D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97844" y="1597882"/>
              <a:ext cx="251886" cy="348134"/>
            </a:xfrm>
            <a:prstGeom prst="rect">
              <a:avLst/>
            </a:prstGeom>
          </p:spPr>
        </p:pic>
        <p:sp>
          <p:nvSpPr>
            <p:cNvPr id="89" name="Rectangle 88">
              <a:extLst>
                <a:ext uri="{FF2B5EF4-FFF2-40B4-BE49-F238E27FC236}">
                  <a16:creationId xmlns:a16="http://schemas.microsoft.com/office/drawing/2014/main" id="{0A08DDB9-9EB8-1CA7-387D-11A4A490A825}"/>
                </a:ext>
              </a:extLst>
            </p:cNvPr>
            <p:cNvSpPr/>
            <p:nvPr/>
          </p:nvSpPr>
          <p:spPr>
            <a:xfrm>
              <a:off x="-302115" y="1460948"/>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err="1">
                  <a:solidFill>
                    <a:srgbClr val="005A81"/>
                  </a:solidFill>
                </a:rPr>
                <a:t>Mātauranga</a:t>
              </a:r>
              <a:r>
                <a:rPr lang="en-NZ" b="1" dirty="0">
                  <a:solidFill>
                    <a:srgbClr val="005A81"/>
                  </a:solidFill>
                </a:rPr>
                <a:t> Māori</a:t>
              </a:r>
            </a:p>
          </p:txBody>
        </p:sp>
        <p:pic>
          <p:nvPicPr>
            <p:cNvPr id="127" name="Graphic 126">
              <a:extLst>
                <a:ext uri="{FF2B5EF4-FFF2-40B4-BE49-F238E27FC236}">
                  <a16:creationId xmlns:a16="http://schemas.microsoft.com/office/drawing/2014/main" id="{1D9C359D-2685-73B1-1774-F42E150D403D}"/>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989354" y="1646946"/>
              <a:ext cx="288000" cy="288000"/>
            </a:xfrm>
            <a:prstGeom prst="rect">
              <a:avLst/>
            </a:prstGeom>
          </p:spPr>
        </p:pic>
      </p:grpSp>
      <p:grpSp>
        <p:nvGrpSpPr>
          <p:cNvPr id="114" name="Group 113">
            <a:extLst>
              <a:ext uri="{FF2B5EF4-FFF2-40B4-BE49-F238E27FC236}">
                <a16:creationId xmlns:a16="http://schemas.microsoft.com/office/drawing/2014/main" id="{9A918627-AE86-BC0C-0EA2-B21BBD9FC3BB}"/>
              </a:ext>
            </a:extLst>
          </p:cNvPr>
          <p:cNvGrpSpPr/>
          <p:nvPr/>
        </p:nvGrpSpPr>
        <p:grpSpPr>
          <a:xfrm>
            <a:off x="10347465" y="1973173"/>
            <a:ext cx="3244392" cy="596039"/>
            <a:chOff x="7431401" y="1213934"/>
            <a:chExt cx="3244392" cy="596039"/>
          </a:xfrm>
        </p:grpSpPr>
        <p:grpSp>
          <p:nvGrpSpPr>
            <p:cNvPr id="20" name="Group 19">
              <a:extLst>
                <a:ext uri="{FF2B5EF4-FFF2-40B4-BE49-F238E27FC236}">
                  <a16:creationId xmlns:a16="http://schemas.microsoft.com/office/drawing/2014/main" id="{8EFC2453-1441-26B5-19E2-C6EE652B5B61}"/>
                </a:ext>
              </a:extLst>
            </p:cNvPr>
            <p:cNvGrpSpPr/>
            <p:nvPr/>
          </p:nvGrpSpPr>
          <p:grpSpPr>
            <a:xfrm>
              <a:off x="7431401" y="1213934"/>
              <a:ext cx="3244392" cy="596039"/>
              <a:chOff x="7431401" y="1213934"/>
              <a:chExt cx="3244392" cy="596039"/>
            </a:xfrm>
          </p:grpSpPr>
          <p:pic>
            <p:nvPicPr>
              <p:cNvPr id="18" name="Picture 17" descr="Shape&#10;&#10;Description automatically generated">
                <a:extLst>
                  <a:ext uri="{FF2B5EF4-FFF2-40B4-BE49-F238E27FC236}">
                    <a16:creationId xmlns:a16="http://schemas.microsoft.com/office/drawing/2014/main" id="{BD1B4C65-0DBA-2F98-37BC-BCD7725DE8CC}"/>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31401" y="1332550"/>
                <a:ext cx="251886" cy="348134"/>
              </a:xfrm>
              <a:prstGeom prst="rect">
                <a:avLst/>
              </a:prstGeom>
            </p:spPr>
          </p:pic>
          <p:sp>
            <p:nvSpPr>
              <p:cNvPr id="92" name="Rectangle 91">
                <a:extLst>
                  <a:ext uri="{FF2B5EF4-FFF2-40B4-BE49-F238E27FC236}">
                    <a16:creationId xmlns:a16="http://schemas.microsoft.com/office/drawing/2014/main" id="{8E4A9FBD-255F-80B0-77BF-8BB731254937}"/>
                  </a:ext>
                </a:extLst>
              </p:cNvPr>
              <p:cNvSpPr/>
              <p:nvPr/>
            </p:nvSpPr>
            <p:spPr>
              <a:xfrm>
                <a:off x="7745938" y="1213934"/>
                <a:ext cx="2929855"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rgbClr val="005A81"/>
                    </a:solidFill>
                  </a:rPr>
                  <a:t>Whakapapa</a:t>
                </a:r>
              </a:p>
            </p:txBody>
          </p:sp>
        </p:grpSp>
        <p:pic>
          <p:nvPicPr>
            <p:cNvPr id="19" name="Graphic 18">
              <a:extLst>
                <a:ext uri="{FF2B5EF4-FFF2-40B4-BE49-F238E27FC236}">
                  <a16:creationId xmlns:a16="http://schemas.microsoft.com/office/drawing/2014/main" id="{CE037C25-8EE6-6DFF-9368-A1AD7F05E88A}"/>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464106" y="1481626"/>
              <a:ext cx="180000" cy="144000"/>
            </a:xfrm>
            <a:prstGeom prst="rect">
              <a:avLst/>
            </a:prstGeom>
          </p:spPr>
        </p:pic>
      </p:grpSp>
      <p:pic>
        <p:nvPicPr>
          <p:cNvPr id="24" name="Picture 23" descr="Shape&#10;&#10;Description automatically generated">
            <a:extLst>
              <a:ext uri="{FF2B5EF4-FFF2-40B4-BE49-F238E27FC236}">
                <a16:creationId xmlns:a16="http://schemas.microsoft.com/office/drawing/2014/main" id="{266EAD97-3AC8-AE59-4553-6F982EFC37D0}"/>
              </a:ext>
            </a:extLst>
          </p:cNvPr>
          <p:cNvPicPr>
            <a:picLocks noChangeAspect="1"/>
          </p:cNvPicPr>
          <p:nvPr/>
        </p:nvPicPr>
        <p:blipFill rotWithShape="1">
          <a:blip r:embed="rId35">
            <a:extLst>
              <a:ext uri="{28A0092B-C50C-407E-A947-70E740481C1C}">
                <a14:useLocalDpi xmlns:a14="http://schemas.microsoft.com/office/drawing/2010/main" val="0"/>
              </a:ext>
            </a:extLst>
          </a:blip>
          <a:srcRect t="50708"/>
          <a:stretch/>
        </p:blipFill>
        <p:spPr>
          <a:xfrm>
            <a:off x="-58505" y="4221760"/>
            <a:ext cx="12284277" cy="2626504"/>
          </a:xfrm>
          <a:prstGeom prst="rect">
            <a:avLst/>
          </a:prstGeom>
        </p:spPr>
      </p:pic>
      <p:pic>
        <p:nvPicPr>
          <p:cNvPr id="25" name="Picture 24" descr="Logo&#10;&#10;Description automatically generated with medium confidence">
            <a:extLst>
              <a:ext uri="{FF2B5EF4-FFF2-40B4-BE49-F238E27FC236}">
                <a16:creationId xmlns:a16="http://schemas.microsoft.com/office/drawing/2014/main" id="{46ABCD87-3F51-1ABC-D474-50E4ADFBBE8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793052" y="4221760"/>
            <a:ext cx="6383050" cy="2636240"/>
          </a:xfrm>
          <a:prstGeom prst="rect">
            <a:avLst/>
          </a:prstGeom>
        </p:spPr>
      </p:pic>
      <p:pic>
        <p:nvPicPr>
          <p:cNvPr id="26" name="Picture 25" descr="Shape&#10;&#10;Description automatically generated">
            <a:extLst>
              <a:ext uri="{FF2B5EF4-FFF2-40B4-BE49-F238E27FC236}">
                <a16:creationId xmlns:a16="http://schemas.microsoft.com/office/drawing/2014/main" id="{1A6AB39C-F970-488F-5F98-2857930A8656}"/>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91425" t="12859" r="6236" b="80668"/>
          <a:stretch/>
        </p:blipFill>
        <p:spPr>
          <a:xfrm>
            <a:off x="17938750" y="6038851"/>
            <a:ext cx="200025" cy="279400"/>
          </a:xfrm>
          <a:prstGeom prst="rect">
            <a:avLst/>
          </a:prstGeom>
        </p:spPr>
      </p:pic>
      <p:pic>
        <p:nvPicPr>
          <p:cNvPr id="27" name="Picture 26" descr="Shape&#10;&#10;Description automatically generated">
            <a:extLst>
              <a:ext uri="{FF2B5EF4-FFF2-40B4-BE49-F238E27FC236}">
                <a16:creationId xmlns:a16="http://schemas.microsoft.com/office/drawing/2014/main" id="{7129BEF7-E8FB-69A5-8A9A-5451E036D0E9}"/>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875735" y="3522001"/>
            <a:ext cx="279867" cy="390925"/>
          </a:xfrm>
          <a:prstGeom prst="rect">
            <a:avLst/>
          </a:prstGeom>
        </p:spPr>
      </p:pic>
      <p:pic>
        <p:nvPicPr>
          <p:cNvPr id="28" name="Picture 27" descr="Shape&#10;&#10;Description automatically generated">
            <a:extLst>
              <a:ext uri="{FF2B5EF4-FFF2-40B4-BE49-F238E27FC236}">
                <a16:creationId xmlns:a16="http://schemas.microsoft.com/office/drawing/2014/main" id="{93A211B3-C600-8F0F-F3A4-0BC4320A8799}"/>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4862181" y="712109"/>
            <a:ext cx="279867" cy="390925"/>
          </a:xfrm>
          <a:prstGeom prst="rect">
            <a:avLst/>
          </a:prstGeom>
        </p:spPr>
      </p:pic>
      <p:pic>
        <p:nvPicPr>
          <p:cNvPr id="39" name="Picture 38" descr="Shape&#10;&#10;Description automatically generated">
            <a:extLst>
              <a:ext uri="{FF2B5EF4-FFF2-40B4-BE49-F238E27FC236}">
                <a16:creationId xmlns:a16="http://schemas.microsoft.com/office/drawing/2014/main" id="{F61EE63A-1C4B-A7CA-D47D-B719A3A55108}"/>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3937087" y="1279714"/>
            <a:ext cx="279867" cy="390925"/>
          </a:xfrm>
          <a:prstGeom prst="rect">
            <a:avLst/>
          </a:prstGeom>
        </p:spPr>
      </p:pic>
      <p:pic>
        <p:nvPicPr>
          <p:cNvPr id="40" name="Picture 39" descr="Shape&#10;&#10;Description automatically generated">
            <a:extLst>
              <a:ext uri="{FF2B5EF4-FFF2-40B4-BE49-F238E27FC236}">
                <a16:creationId xmlns:a16="http://schemas.microsoft.com/office/drawing/2014/main" id="{DBFC1193-C441-F734-0AEC-06B6BB8B3AAD}"/>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419468" y="2079778"/>
            <a:ext cx="279867" cy="390925"/>
          </a:xfrm>
          <a:prstGeom prst="rect">
            <a:avLst/>
          </a:prstGeom>
        </p:spPr>
      </p:pic>
      <p:pic>
        <p:nvPicPr>
          <p:cNvPr id="42" name="Picture 41" descr="Shape&#10;&#10;Description automatically generated">
            <a:extLst>
              <a:ext uri="{FF2B5EF4-FFF2-40B4-BE49-F238E27FC236}">
                <a16:creationId xmlns:a16="http://schemas.microsoft.com/office/drawing/2014/main" id="{DB5198DF-6E2C-1A83-C67D-13C83964ABF8}"/>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571432" y="1131608"/>
            <a:ext cx="279867" cy="390925"/>
          </a:xfrm>
          <a:prstGeom prst="rect">
            <a:avLst/>
          </a:prstGeom>
        </p:spPr>
      </p:pic>
      <p:pic>
        <p:nvPicPr>
          <p:cNvPr id="43" name="Picture 42" descr="Shape&#10;&#10;Description automatically generated">
            <a:extLst>
              <a:ext uri="{FF2B5EF4-FFF2-40B4-BE49-F238E27FC236}">
                <a16:creationId xmlns:a16="http://schemas.microsoft.com/office/drawing/2014/main" id="{5D3B3E3F-6CA8-67C7-365E-8D6B8DCED050}"/>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554116" y="228803"/>
            <a:ext cx="279867" cy="390925"/>
          </a:xfrm>
          <a:prstGeom prst="rect">
            <a:avLst/>
          </a:prstGeom>
        </p:spPr>
      </p:pic>
      <p:pic>
        <p:nvPicPr>
          <p:cNvPr id="44" name="Picture 43" descr="Shape&#10;&#10;Description automatically generated">
            <a:extLst>
              <a:ext uri="{FF2B5EF4-FFF2-40B4-BE49-F238E27FC236}">
                <a16:creationId xmlns:a16="http://schemas.microsoft.com/office/drawing/2014/main" id="{A37E4D81-BBC7-F120-79D0-9A5C29E44E35}"/>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0428541" y="1292218"/>
            <a:ext cx="279867" cy="390925"/>
          </a:xfrm>
          <a:prstGeom prst="rect">
            <a:avLst/>
          </a:prstGeom>
        </p:spPr>
      </p:pic>
      <p:pic>
        <p:nvPicPr>
          <p:cNvPr id="45" name="Picture 44" descr="Shape&#10;&#10;Description automatically generated">
            <a:extLst>
              <a:ext uri="{FF2B5EF4-FFF2-40B4-BE49-F238E27FC236}">
                <a16:creationId xmlns:a16="http://schemas.microsoft.com/office/drawing/2014/main" id="{68D71298-B2B4-FC9B-3A38-5C010567EC5F}"/>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7557712" y="2192717"/>
            <a:ext cx="279867" cy="390925"/>
          </a:xfrm>
          <a:prstGeom prst="rect">
            <a:avLst/>
          </a:prstGeom>
        </p:spPr>
      </p:pic>
      <p:pic>
        <p:nvPicPr>
          <p:cNvPr id="46" name="Picture 45" descr="Shape&#10;&#10;Description automatically generated">
            <a:extLst>
              <a:ext uri="{FF2B5EF4-FFF2-40B4-BE49-F238E27FC236}">
                <a16:creationId xmlns:a16="http://schemas.microsoft.com/office/drawing/2014/main" id="{A37B271B-5DE2-DBE2-CE97-BA4EFB0D84FE}"/>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197434" y="3156126"/>
            <a:ext cx="279867" cy="390925"/>
          </a:xfrm>
          <a:prstGeom prst="rect">
            <a:avLst/>
          </a:prstGeom>
        </p:spPr>
      </p:pic>
      <p:pic>
        <p:nvPicPr>
          <p:cNvPr id="50" name="Picture 49" descr="Shape&#10;&#10;Description automatically generated">
            <a:extLst>
              <a:ext uri="{FF2B5EF4-FFF2-40B4-BE49-F238E27FC236}">
                <a16:creationId xmlns:a16="http://schemas.microsoft.com/office/drawing/2014/main" id="{35AFED7B-9AC5-6784-AF68-1EBCCEDC0930}"/>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6342097" y="1327070"/>
            <a:ext cx="279867" cy="390925"/>
          </a:xfrm>
          <a:prstGeom prst="rect">
            <a:avLst/>
          </a:prstGeom>
        </p:spPr>
      </p:pic>
      <p:pic>
        <p:nvPicPr>
          <p:cNvPr id="51" name="Picture 50" descr="Shape&#10;&#10;Description automatically generated">
            <a:extLst>
              <a:ext uri="{FF2B5EF4-FFF2-40B4-BE49-F238E27FC236}">
                <a16:creationId xmlns:a16="http://schemas.microsoft.com/office/drawing/2014/main" id="{ADE35428-8978-879B-59A4-4E675E7E93B5}"/>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6863013" y="985648"/>
            <a:ext cx="279867" cy="390925"/>
          </a:xfrm>
          <a:prstGeom prst="rect">
            <a:avLst/>
          </a:prstGeom>
        </p:spPr>
      </p:pic>
      <p:pic>
        <p:nvPicPr>
          <p:cNvPr id="52" name="Picture 51" descr="Shape&#10;&#10;Description automatically generated">
            <a:extLst>
              <a:ext uri="{FF2B5EF4-FFF2-40B4-BE49-F238E27FC236}">
                <a16:creationId xmlns:a16="http://schemas.microsoft.com/office/drawing/2014/main" id="{D6E5B930-223B-8744-2380-D574EBB347AE}"/>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1169183" y="21935"/>
            <a:ext cx="279867" cy="390925"/>
          </a:xfrm>
          <a:prstGeom prst="rect">
            <a:avLst/>
          </a:prstGeom>
        </p:spPr>
      </p:pic>
      <p:pic>
        <p:nvPicPr>
          <p:cNvPr id="53" name="Picture 52" descr="Shape&#10;&#10;Description automatically generated">
            <a:extLst>
              <a:ext uri="{FF2B5EF4-FFF2-40B4-BE49-F238E27FC236}">
                <a16:creationId xmlns:a16="http://schemas.microsoft.com/office/drawing/2014/main" id="{4C10824C-B684-C937-97D1-B1D45147B804}"/>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1826194" y="242275"/>
            <a:ext cx="279867" cy="390925"/>
          </a:xfrm>
          <a:prstGeom prst="rect">
            <a:avLst/>
          </a:prstGeom>
        </p:spPr>
      </p:pic>
      <p:pic>
        <p:nvPicPr>
          <p:cNvPr id="57" name="Picture 56" descr="Shape&#10;&#10;Description automatically generated">
            <a:extLst>
              <a:ext uri="{FF2B5EF4-FFF2-40B4-BE49-F238E27FC236}">
                <a16:creationId xmlns:a16="http://schemas.microsoft.com/office/drawing/2014/main" id="{75F723C6-F379-5A0C-5A37-B52C70D4D488}"/>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2669286" y="2125089"/>
            <a:ext cx="279867" cy="390925"/>
          </a:xfrm>
          <a:prstGeom prst="rect">
            <a:avLst/>
          </a:prstGeom>
        </p:spPr>
      </p:pic>
      <p:grpSp>
        <p:nvGrpSpPr>
          <p:cNvPr id="98" name="Group 97">
            <a:extLst>
              <a:ext uri="{FF2B5EF4-FFF2-40B4-BE49-F238E27FC236}">
                <a16:creationId xmlns:a16="http://schemas.microsoft.com/office/drawing/2014/main" id="{FCEAC808-2A0B-C5BC-AC6A-0611C5F43D98}"/>
              </a:ext>
            </a:extLst>
          </p:cNvPr>
          <p:cNvGrpSpPr/>
          <p:nvPr/>
        </p:nvGrpSpPr>
        <p:grpSpPr>
          <a:xfrm>
            <a:off x="1618136" y="56649"/>
            <a:ext cx="3586942" cy="596039"/>
            <a:chOff x="244482" y="83047"/>
            <a:chExt cx="3586942" cy="596039"/>
          </a:xfrm>
        </p:grpSpPr>
        <p:grpSp>
          <p:nvGrpSpPr>
            <p:cNvPr id="30" name="Group 29">
              <a:extLst>
                <a:ext uri="{FF2B5EF4-FFF2-40B4-BE49-F238E27FC236}">
                  <a16:creationId xmlns:a16="http://schemas.microsoft.com/office/drawing/2014/main" id="{4B26F301-67F3-0168-E404-69650DF22CC2}"/>
                </a:ext>
              </a:extLst>
            </p:cNvPr>
            <p:cNvGrpSpPr/>
            <p:nvPr/>
          </p:nvGrpSpPr>
          <p:grpSpPr>
            <a:xfrm>
              <a:off x="244482" y="83047"/>
              <a:ext cx="3586942" cy="596039"/>
              <a:chOff x="1363958" y="1462542"/>
              <a:chExt cx="3586942" cy="596039"/>
            </a:xfrm>
          </p:grpSpPr>
          <p:pic>
            <p:nvPicPr>
              <p:cNvPr id="35" name="Picture 34">
                <a:extLst>
                  <a:ext uri="{FF2B5EF4-FFF2-40B4-BE49-F238E27FC236}">
                    <a16:creationId xmlns:a16="http://schemas.microsoft.com/office/drawing/2014/main" id="{A4E4F4AE-F6EA-4616-3DE8-4EFB44259277}"/>
                  </a:ext>
                </a:extLst>
              </p:cNvPr>
              <p:cNvPicPr>
                <a:picLocks noChangeAspect="1"/>
              </p:cNvPicPr>
              <p:nvPr/>
            </p:nvPicPr>
            <p:blipFill rotWithShape="1">
              <a:blip r:embed="rId4"/>
              <a:srcRect l="2639" t="10359" r="88019" b="15162"/>
              <a:stretch/>
            </p:blipFill>
            <p:spPr>
              <a:xfrm>
                <a:off x="4646576" y="1554821"/>
                <a:ext cx="304324" cy="411481"/>
              </a:xfrm>
              <a:prstGeom prst="rect">
                <a:avLst/>
              </a:prstGeom>
            </p:spPr>
          </p:pic>
          <p:sp>
            <p:nvSpPr>
              <p:cNvPr id="38" name="Rectangle 37">
                <a:extLst>
                  <a:ext uri="{FF2B5EF4-FFF2-40B4-BE49-F238E27FC236}">
                    <a16:creationId xmlns:a16="http://schemas.microsoft.com/office/drawing/2014/main" id="{D79721C8-C756-30C1-ABD1-6EBE2746EBDC}"/>
                  </a:ext>
                </a:extLst>
              </p:cNvPr>
              <p:cNvSpPr/>
              <p:nvPr/>
            </p:nvSpPr>
            <p:spPr>
              <a:xfrm>
                <a:off x="1363958" y="1462542"/>
                <a:ext cx="3282619" cy="596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NZ" b="1" dirty="0">
                    <a:solidFill>
                      <a:srgbClr val="005A81"/>
                    </a:solidFill>
                  </a:rPr>
                  <a:t>Register</a:t>
                </a:r>
              </a:p>
            </p:txBody>
          </p:sp>
        </p:grpSp>
        <p:pic>
          <p:nvPicPr>
            <p:cNvPr id="70" name="Graphic 69">
              <a:extLst>
                <a:ext uri="{FF2B5EF4-FFF2-40B4-BE49-F238E27FC236}">
                  <a16:creationId xmlns:a16="http://schemas.microsoft.com/office/drawing/2014/main" id="{3BA4A9EA-3299-9D71-CE71-CC7E8742AAB6}"/>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605586" y="348032"/>
              <a:ext cx="144000" cy="144000"/>
            </a:xfrm>
            <a:prstGeom prst="rect">
              <a:avLst/>
            </a:prstGeom>
          </p:spPr>
        </p:pic>
      </p:grpSp>
      <p:pic>
        <p:nvPicPr>
          <p:cNvPr id="97" name="Picture 96" descr="Shape&#10;&#10;Description automatically generated">
            <a:extLst>
              <a:ext uri="{FF2B5EF4-FFF2-40B4-BE49-F238E27FC236}">
                <a16:creationId xmlns:a16="http://schemas.microsoft.com/office/drawing/2014/main" id="{F3CA1FD3-64EF-9569-5448-870B6BA76ADB}"/>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7837579" y="448034"/>
            <a:ext cx="279867" cy="390925"/>
          </a:xfrm>
          <a:prstGeom prst="rect">
            <a:avLst/>
          </a:prstGeom>
        </p:spPr>
      </p:pic>
      <p:pic>
        <p:nvPicPr>
          <p:cNvPr id="109" name="Picture 108" descr="Shape&#10;&#10;Description automatically generated">
            <a:extLst>
              <a:ext uri="{FF2B5EF4-FFF2-40B4-BE49-F238E27FC236}">
                <a16:creationId xmlns:a16="http://schemas.microsoft.com/office/drawing/2014/main" id="{817F6880-C57D-CF4A-C5DA-ACE3C701DC84}"/>
              </a:ext>
            </a:extLst>
          </p:cNvPr>
          <p:cNvPicPr>
            <a:picLocks noChangeAspect="1"/>
          </p:cNvPicPr>
          <p:nvPr/>
        </p:nvPicPr>
        <p:blipFill rotWithShape="1">
          <a:blip r:embed="rId35">
            <a:extLst>
              <a:ext uri="{28A0092B-C50C-407E-A947-70E740481C1C}">
                <a14:useLocalDpi xmlns:a14="http://schemas.microsoft.com/office/drawing/2010/main" val="0"/>
              </a:ext>
            </a:extLst>
          </a:blip>
          <a:srcRect l="91425" t="12859" r="6236" b="80668"/>
          <a:stretch/>
        </p:blipFill>
        <p:spPr>
          <a:xfrm>
            <a:off x="6872916" y="1741403"/>
            <a:ext cx="279867" cy="390925"/>
          </a:xfrm>
          <a:prstGeom prst="rect">
            <a:avLst/>
          </a:prstGeom>
        </p:spPr>
      </p:pic>
    </p:spTree>
    <p:extLst>
      <p:ext uri="{BB962C8B-B14F-4D97-AF65-F5344CB8AC3E}">
        <p14:creationId xmlns:p14="http://schemas.microsoft.com/office/powerpoint/2010/main" val="47273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fade">
                                      <p:cBhvr>
                                        <p:cTn id="50" dur="500"/>
                                        <p:tgtEl>
                                          <p:spTgt spid="110"/>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500"/>
                                        <p:tgtEl>
                                          <p:spTgt spid="10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childTnLst>
                          </p:cTn>
                        </p:par>
                        <p:par>
                          <p:cTn id="63" fill="hold">
                            <p:stCondLst>
                              <p:cond delay="7000"/>
                            </p:stCondLst>
                            <p:childTnLst>
                              <p:par>
                                <p:cTn id="64" presetID="1" presetClass="entr" presetSubtype="0" fill="hold" nodeType="afterEffect">
                                  <p:stCondLst>
                                    <p:cond delay="500"/>
                                  </p:stCondLst>
                                  <p:childTnLst>
                                    <p:set>
                                      <p:cBhvr>
                                        <p:cTn id="65" dur="1" fill="hold">
                                          <p:stCondLst>
                                            <p:cond delay="0"/>
                                          </p:stCondLst>
                                        </p:cTn>
                                        <p:tgtEl>
                                          <p:spTgt spid="109"/>
                                        </p:tgtEl>
                                        <p:attrNameLst>
                                          <p:attrName>style.visibility</p:attrName>
                                        </p:attrNameLst>
                                      </p:cBhvr>
                                      <p:to>
                                        <p:strVal val="visible"/>
                                      </p:to>
                                    </p:set>
                                  </p:childTnLst>
                                </p:cTn>
                              </p:par>
                            </p:childTnLst>
                          </p:cTn>
                        </p:par>
                        <p:par>
                          <p:cTn id="66" fill="hold">
                            <p:stCondLst>
                              <p:cond delay="7500"/>
                            </p:stCondLst>
                            <p:childTnLst>
                              <p:par>
                                <p:cTn id="67" presetID="1" presetClass="entr" presetSubtype="0" fill="hold" nodeType="afterEffect">
                                  <p:stCondLst>
                                    <p:cond delay="500"/>
                                  </p:stCondLst>
                                  <p:childTnLst>
                                    <p:set>
                                      <p:cBhvr>
                                        <p:cTn id="68" dur="1" fill="hold">
                                          <p:stCondLst>
                                            <p:cond delay="0"/>
                                          </p:stCondLst>
                                        </p:cTn>
                                        <p:tgtEl>
                                          <p:spTgt spid="97"/>
                                        </p:tgtEl>
                                        <p:attrNameLst>
                                          <p:attrName>style.visibility</p:attrName>
                                        </p:attrNameLst>
                                      </p:cBhvr>
                                      <p:to>
                                        <p:strVal val="visible"/>
                                      </p:to>
                                    </p:set>
                                  </p:childTnLst>
                                </p:cTn>
                              </p:par>
                            </p:childTnLst>
                          </p:cTn>
                        </p:par>
                        <p:par>
                          <p:cTn id="69" fill="hold">
                            <p:stCondLst>
                              <p:cond delay="8000"/>
                            </p:stCondLst>
                            <p:childTnLst>
                              <p:par>
                                <p:cTn id="70" presetID="1" presetClass="entr" presetSubtype="0" fill="hold" nodeType="afterEffect">
                                  <p:stCondLst>
                                    <p:cond delay="500"/>
                                  </p:stCondLst>
                                  <p:childTnLst>
                                    <p:set>
                                      <p:cBhvr>
                                        <p:cTn id="71" dur="1" fill="hold">
                                          <p:stCondLst>
                                            <p:cond delay="0"/>
                                          </p:stCondLst>
                                        </p:cTn>
                                        <p:tgtEl>
                                          <p:spTgt spid="45"/>
                                        </p:tgtEl>
                                        <p:attrNameLst>
                                          <p:attrName>style.visibility</p:attrName>
                                        </p:attrNameLst>
                                      </p:cBhvr>
                                      <p:to>
                                        <p:strVal val="visible"/>
                                      </p:to>
                                    </p:set>
                                  </p:childTnLst>
                                </p:cTn>
                              </p:par>
                            </p:childTnLst>
                          </p:cTn>
                        </p:par>
                        <p:par>
                          <p:cTn id="72" fill="hold">
                            <p:stCondLst>
                              <p:cond delay="8500"/>
                            </p:stCondLst>
                            <p:childTnLst>
                              <p:par>
                                <p:cTn id="73" presetID="1" presetClass="entr" presetSubtype="0" fill="hold" nodeType="afterEffect">
                                  <p:stCondLst>
                                    <p:cond delay="500"/>
                                  </p:stCondLst>
                                  <p:childTnLst>
                                    <p:set>
                                      <p:cBhvr>
                                        <p:cTn id="74" dur="1" fill="hold">
                                          <p:stCondLst>
                                            <p:cond delay="0"/>
                                          </p:stCondLst>
                                        </p:cTn>
                                        <p:tgtEl>
                                          <p:spTgt spid="50"/>
                                        </p:tgtEl>
                                        <p:attrNameLst>
                                          <p:attrName>style.visibility</p:attrName>
                                        </p:attrNameLst>
                                      </p:cBhvr>
                                      <p:to>
                                        <p:strVal val="visible"/>
                                      </p:to>
                                    </p:set>
                                  </p:childTnLst>
                                </p:cTn>
                              </p:par>
                            </p:childTnLst>
                          </p:cTn>
                        </p:par>
                        <p:par>
                          <p:cTn id="75" fill="hold">
                            <p:stCondLst>
                              <p:cond delay="9000"/>
                            </p:stCondLst>
                            <p:childTnLst>
                              <p:par>
                                <p:cTn id="76" presetID="1" presetClass="entr" presetSubtype="0" fill="hold" nodeType="afterEffect">
                                  <p:stCondLst>
                                    <p:cond delay="500"/>
                                  </p:stCondLst>
                                  <p:childTnLst>
                                    <p:set>
                                      <p:cBhvr>
                                        <p:cTn id="77" dur="1" fill="hold">
                                          <p:stCondLst>
                                            <p:cond delay="0"/>
                                          </p:stCondLst>
                                        </p:cTn>
                                        <p:tgtEl>
                                          <p:spTgt spid="44"/>
                                        </p:tgtEl>
                                        <p:attrNameLst>
                                          <p:attrName>style.visibility</p:attrName>
                                        </p:attrNameLst>
                                      </p:cBhvr>
                                      <p:to>
                                        <p:strVal val="visible"/>
                                      </p:to>
                                    </p:set>
                                  </p:childTnLst>
                                </p:cTn>
                              </p:par>
                            </p:childTnLst>
                          </p:cTn>
                        </p:par>
                        <p:par>
                          <p:cTn id="78" fill="hold">
                            <p:stCondLst>
                              <p:cond delay="9500"/>
                            </p:stCondLst>
                            <p:childTnLst>
                              <p:par>
                                <p:cTn id="79" presetID="1" presetClass="entr" presetSubtype="0" fill="hold" nodeType="afterEffect">
                                  <p:stCondLst>
                                    <p:cond delay="500"/>
                                  </p:stCondLst>
                                  <p:childTnLst>
                                    <p:set>
                                      <p:cBhvr>
                                        <p:cTn id="80" dur="1" fill="hold">
                                          <p:stCondLst>
                                            <p:cond delay="0"/>
                                          </p:stCondLst>
                                        </p:cTn>
                                        <p:tgtEl>
                                          <p:spTgt spid="39"/>
                                        </p:tgtEl>
                                        <p:attrNameLst>
                                          <p:attrName>style.visibility</p:attrName>
                                        </p:attrNameLst>
                                      </p:cBhvr>
                                      <p:to>
                                        <p:strVal val="visible"/>
                                      </p:to>
                                    </p:set>
                                  </p:childTnLst>
                                </p:cTn>
                              </p:par>
                            </p:childTnLst>
                          </p:cTn>
                        </p:par>
                        <p:par>
                          <p:cTn id="81" fill="hold">
                            <p:stCondLst>
                              <p:cond delay="10000"/>
                            </p:stCondLst>
                            <p:childTnLst>
                              <p:par>
                                <p:cTn id="82" presetID="1" presetClass="entr" presetSubtype="0" fill="hold" nodeType="afterEffect">
                                  <p:stCondLst>
                                    <p:cond delay="500"/>
                                  </p:stCondLst>
                                  <p:childTnLst>
                                    <p:set>
                                      <p:cBhvr>
                                        <p:cTn id="83" dur="1" fill="hold">
                                          <p:stCondLst>
                                            <p:cond delay="0"/>
                                          </p:stCondLst>
                                        </p:cTn>
                                        <p:tgtEl>
                                          <p:spTgt spid="28"/>
                                        </p:tgtEl>
                                        <p:attrNameLst>
                                          <p:attrName>style.visibility</p:attrName>
                                        </p:attrNameLst>
                                      </p:cBhvr>
                                      <p:to>
                                        <p:strVal val="visible"/>
                                      </p:to>
                                    </p:set>
                                  </p:childTnLst>
                                </p:cTn>
                              </p:par>
                            </p:childTnLst>
                          </p:cTn>
                        </p:par>
                        <p:par>
                          <p:cTn id="84" fill="hold">
                            <p:stCondLst>
                              <p:cond delay="10500"/>
                            </p:stCondLst>
                            <p:childTnLst>
                              <p:par>
                                <p:cTn id="85" presetID="1" presetClass="entr" presetSubtype="0" fill="hold" nodeType="afterEffect">
                                  <p:stCondLst>
                                    <p:cond delay="500"/>
                                  </p:stCondLst>
                                  <p:childTnLst>
                                    <p:set>
                                      <p:cBhvr>
                                        <p:cTn id="86" dur="1" fill="hold">
                                          <p:stCondLst>
                                            <p:cond delay="0"/>
                                          </p:stCondLst>
                                        </p:cTn>
                                        <p:tgtEl>
                                          <p:spTgt spid="27"/>
                                        </p:tgtEl>
                                        <p:attrNameLst>
                                          <p:attrName>style.visibility</p:attrName>
                                        </p:attrNameLst>
                                      </p:cBhvr>
                                      <p:to>
                                        <p:strVal val="visible"/>
                                      </p:to>
                                    </p:set>
                                  </p:childTnLst>
                                </p:cTn>
                              </p:par>
                            </p:childTnLst>
                          </p:cTn>
                        </p:par>
                        <p:par>
                          <p:cTn id="87" fill="hold">
                            <p:stCondLst>
                              <p:cond delay="11000"/>
                            </p:stCondLst>
                            <p:childTnLst>
                              <p:par>
                                <p:cTn id="88" presetID="1" presetClass="entr" presetSubtype="0" fill="hold" nodeType="afterEffect">
                                  <p:stCondLst>
                                    <p:cond delay="500"/>
                                  </p:stCondLst>
                                  <p:childTnLst>
                                    <p:set>
                                      <p:cBhvr>
                                        <p:cTn id="89" dur="1" fill="hold">
                                          <p:stCondLst>
                                            <p:cond delay="0"/>
                                          </p:stCondLst>
                                        </p:cTn>
                                        <p:tgtEl>
                                          <p:spTgt spid="52"/>
                                        </p:tgtEl>
                                        <p:attrNameLst>
                                          <p:attrName>style.visibility</p:attrName>
                                        </p:attrNameLst>
                                      </p:cBhvr>
                                      <p:to>
                                        <p:strVal val="visible"/>
                                      </p:to>
                                    </p:set>
                                  </p:childTnLst>
                                </p:cTn>
                              </p:par>
                            </p:childTnLst>
                          </p:cTn>
                        </p:par>
                        <p:par>
                          <p:cTn id="90" fill="hold">
                            <p:stCondLst>
                              <p:cond delay="11500"/>
                            </p:stCondLst>
                            <p:childTnLst>
                              <p:par>
                                <p:cTn id="91" presetID="1" presetClass="entr" presetSubtype="0" fill="hold" nodeType="afterEffect">
                                  <p:stCondLst>
                                    <p:cond delay="500"/>
                                  </p:stCondLst>
                                  <p:childTnLst>
                                    <p:set>
                                      <p:cBhvr>
                                        <p:cTn id="92" dur="1" fill="hold">
                                          <p:stCondLst>
                                            <p:cond delay="0"/>
                                          </p:stCondLst>
                                        </p:cTn>
                                        <p:tgtEl>
                                          <p:spTgt spid="57"/>
                                        </p:tgtEl>
                                        <p:attrNameLst>
                                          <p:attrName>style.visibility</p:attrName>
                                        </p:attrNameLst>
                                      </p:cBhvr>
                                      <p:to>
                                        <p:strVal val="visible"/>
                                      </p:to>
                                    </p:set>
                                  </p:childTnLst>
                                </p:cTn>
                              </p:par>
                            </p:childTnLst>
                          </p:cTn>
                        </p:par>
                        <p:par>
                          <p:cTn id="93" fill="hold">
                            <p:stCondLst>
                              <p:cond delay="12000"/>
                            </p:stCondLst>
                            <p:childTnLst>
                              <p:par>
                                <p:cTn id="94" presetID="1" presetClass="entr" presetSubtype="0" fill="hold" nodeType="afterEffect">
                                  <p:stCondLst>
                                    <p:cond delay="500"/>
                                  </p:stCondLst>
                                  <p:childTnLst>
                                    <p:set>
                                      <p:cBhvr>
                                        <p:cTn id="95" dur="1" fill="hold">
                                          <p:stCondLst>
                                            <p:cond delay="0"/>
                                          </p:stCondLst>
                                        </p:cTn>
                                        <p:tgtEl>
                                          <p:spTgt spid="40"/>
                                        </p:tgtEl>
                                        <p:attrNameLst>
                                          <p:attrName>style.visibility</p:attrName>
                                        </p:attrNameLst>
                                      </p:cBhvr>
                                      <p:to>
                                        <p:strVal val="visible"/>
                                      </p:to>
                                    </p:set>
                                  </p:childTnLst>
                                </p:cTn>
                              </p:par>
                            </p:childTnLst>
                          </p:cTn>
                        </p:par>
                        <p:par>
                          <p:cTn id="96" fill="hold">
                            <p:stCondLst>
                              <p:cond delay="12500"/>
                            </p:stCondLst>
                            <p:childTnLst>
                              <p:par>
                                <p:cTn id="97" presetID="1" presetClass="entr" presetSubtype="0" fill="hold" nodeType="afterEffect">
                                  <p:stCondLst>
                                    <p:cond delay="500"/>
                                  </p:stCondLst>
                                  <p:childTnLst>
                                    <p:set>
                                      <p:cBhvr>
                                        <p:cTn id="98" dur="1" fill="hold">
                                          <p:stCondLst>
                                            <p:cond delay="0"/>
                                          </p:stCondLst>
                                        </p:cTn>
                                        <p:tgtEl>
                                          <p:spTgt spid="42"/>
                                        </p:tgtEl>
                                        <p:attrNameLst>
                                          <p:attrName>style.visibility</p:attrName>
                                        </p:attrNameLst>
                                      </p:cBhvr>
                                      <p:to>
                                        <p:strVal val="visible"/>
                                      </p:to>
                                    </p:set>
                                  </p:childTnLst>
                                </p:cTn>
                              </p:par>
                            </p:childTnLst>
                          </p:cTn>
                        </p:par>
                        <p:par>
                          <p:cTn id="99" fill="hold">
                            <p:stCondLst>
                              <p:cond delay="13000"/>
                            </p:stCondLst>
                            <p:childTnLst>
                              <p:par>
                                <p:cTn id="100" presetID="10" presetClass="entr" presetSubtype="0" fill="hold" nodeType="afterEffect">
                                  <p:stCondLst>
                                    <p:cond delay="50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par>
                          <p:cTn id="103" fill="hold">
                            <p:stCondLst>
                              <p:cond delay="14000"/>
                            </p:stCondLst>
                            <p:childTnLst>
                              <p:par>
                                <p:cTn id="104" presetID="10" presetClass="entr" presetSubtype="0" fill="hold" nodeType="afterEffect">
                                  <p:stCondLst>
                                    <p:cond delay="50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childTnLst>
                          </p:cTn>
                        </p:par>
                        <p:par>
                          <p:cTn id="107" fill="hold">
                            <p:stCondLst>
                              <p:cond delay="15000"/>
                            </p:stCondLst>
                            <p:childTnLst>
                              <p:par>
                                <p:cTn id="108" presetID="1" presetClass="entr" presetSubtype="0" fill="hold" nodeType="afterEffect">
                                  <p:stCondLst>
                                    <p:cond delay="500"/>
                                  </p:stCondLst>
                                  <p:childTnLst>
                                    <p:set>
                                      <p:cBhvr>
                                        <p:cTn id="109" dur="1" fill="hold">
                                          <p:stCondLst>
                                            <p:cond delay="0"/>
                                          </p:stCondLst>
                                        </p:cTn>
                                        <p:tgtEl>
                                          <p:spTgt spid="53"/>
                                        </p:tgtEl>
                                        <p:attrNameLst>
                                          <p:attrName>style.visibility</p:attrName>
                                        </p:attrNameLst>
                                      </p:cBhvr>
                                      <p:to>
                                        <p:strVal val="visible"/>
                                      </p:to>
                                    </p:set>
                                  </p:childTnLst>
                                </p:cTn>
                              </p:par>
                            </p:childTnLst>
                          </p:cTn>
                        </p:par>
                        <p:par>
                          <p:cTn id="110" fill="hold">
                            <p:stCondLst>
                              <p:cond delay="15500"/>
                            </p:stCondLst>
                            <p:childTnLst>
                              <p:par>
                                <p:cTn id="111" presetID="1" presetClass="entr" presetSubtype="0" fill="hold" nodeType="afterEffect">
                                  <p:stCondLst>
                                    <p:cond delay="500"/>
                                  </p:stCondLst>
                                  <p:childTnLst>
                                    <p:set>
                                      <p:cBhvr>
                                        <p:cTn id="112" dur="1" fill="hold">
                                          <p:stCondLst>
                                            <p:cond delay="0"/>
                                          </p:stCondLst>
                                        </p:cTn>
                                        <p:tgtEl>
                                          <p:spTgt spid="43"/>
                                        </p:tgtEl>
                                        <p:attrNameLst>
                                          <p:attrName>style.visibility</p:attrName>
                                        </p:attrNameLst>
                                      </p:cBhvr>
                                      <p:to>
                                        <p:strVal val="visible"/>
                                      </p:to>
                                    </p:set>
                                  </p:childTnLst>
                                </p:cTn>
                              </p:par>
                            </p:childTnLst>
                          </p:cTn>
                        </p:par>
                        <p:par>
                          <p:cTn id="113" fill="hold">
                            <p:stCondLst>
                              <p:cond delay="16000"/>
                            </p:stCondLst>
                            <p:childTnLst>
                              <p:par>
                                <p:cTn id="114" presetID="10"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dirty="0"/>
              <a:t>Summary</a:t>
            </a:r>
            <a:endParaRPr sz="4400" spc="-15" dirty="0"/>
          </a:p>
        </p:txBody>
      </p:sp>
      <p:sp>
        <p:nvSpPr>
          <p:cNvPr id="6" name="object 4">
            <a:extLst>
              <a:ext uri="{FF2B5EF4-FFF2-40B4-BE49-F238E27FC236}">
                <a16:creationId xmlns:a16="http://schemas.microsoft.com/office/drawing/2014/main" id="{21E35295-82E0-E74A-BBC3-6C8F579B0775}"/>
              </a:ext>
            </a:extLst>
          </p:cNvPr>
          <p:cNvSpPr txBox="1"/>
          <p:nvPr/>
        </p:nvSpPr>
        <p:spPr>
          <a:xfrm>
            <a:off x="838197" y="1272820"/>
            <a:ext cx="8817701" cy="4795800"/>
          </a:xfrm>
          <a:prstGeom prst="rect">
            <a:avLst/>
          </a:prstGeom>
        </p:spPr>
        <p:txBody>
          <a:bodyPr vert="horz" wrap="square" lIns="0" tIns="245110" rIns="0" bIns="0" rtlCol="0">
            <a:spAutoFit/>
          </a:bodyPr>
          <a:lstStyle/>
          <a:p>
            <a:pPr marL="457200" indent="-457200">
              <a:lnSpc>
                <a:spcPct val="150000"/>
              </a:lnSpc>
              <a:spcAft>
                <a:spcPts val="600"/>
              </a:spcAft>
              <a:buClr>
                <a:srgbClr val="00ABC5"/>
              </a:buClr>
              <a:buFont typeface="+mj-lt"/>
              <a:buAutoNum type="arabicPeriod"/>
            </a:pPr>
            <a:r>
              <a:rPr lang="en-NZ" sz="4800" b="1" dirty="0">
                <a:solidFill>
                  <a:srgbClr val="005A81"/>
                </a:solidFill>
              </a:rPr>
              <a:t>  Our Whakapapa</a:t>
            </a:r>
          </a:p>
          <a:p>
            <a:pPr marL="457200" indent="-457200">
              <a:lnSpc>
                <a:spcPct val="150000"/>
              </a:lnSpc>
              <a:spcAft>
                <a:spcPts val="600"/>
              </a:spcAft>
              <a:buClr>
                <a:srgbClr val="00ABC5"/>
              </a:buClr>
              <a:buFont typeface="+mj-lt"/>
              <a:buAutoNum type="arabicPeriod"/>
            </a:pPr>
            <a:r>
              <a:rPr lang="en-NZ" sz="4800" b="1" dirty="0">
                <a:solidFill>
                  <a:srgbClr val="005A81"/>
                </a:solidFill>
              </a:rPr>
              <a:t>  Duty of Care </a:t>
            </a:r>
          </a:p>
          <a:p>
            <a:pPr marL="457200" indent="-457200">
              <a:lnSpc>
                <a:spcPct val="150000"/>
              </a:lnSpc>
              <a:spcAft>
                <a:spcPts val="600"/>
              </a:spcAft>
              <a:buClr>
                <a:srgbClr val="00ABC5"/>
              </a:buClr>
              <a:buFont typeface="+mj-lt"/>
              <a:buAutoNum type="arabicPeriod"/>
            </a:pPr>
            <a:r>
              <a:rPr lang="en-NZ" sz="4800" b="1" dirty="0">
                <a:solidFill>
                  <a:srgbClr val="005A81"/>
                </a:solidFill>
              </a:rPr>
              <a:t>  Risk Based Approach</a:t>
            </a:r>
          </a:p>
          <a:p>
            <a:pPr marL="457200" indent="-457200">
              <a:lnSpc>
                <a:spcPct val="150000"/>
              </a:lnSpc>
              <a:spcAft>
                <a:spcPts val="600"/>
              </a:spcAft>
              <a:buClr>
                <a:srgbClr val="00ABC5"/>
              </a:buClr>
              <a:buFont typeface="+mj-lt"/>
              <a:buAutoNum type="arabicPeriod"/>
            </a:pPr>
            <a:r>
              <a:rPr lang="en-NZ" sz="4800" b="1" dirty="0">
                <a:solidFill>
                  <a:srgbClr val="005A81"/>
                </a:solidFill>
              </a:rPr>
              <a:t>  Te Mana of Te Wai</a:t>
            </a:r>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22</a:t>
            </a:fld>
            <a:endParaRPr sz="2400">
              <a:solidFill>
                <a:srgbClr val="00ABC5"/>
              </a:solidFill>
              <a:latin typeface="Calibri"/>
              <a:cs typeface="Calibri"/>
            </a:endParaRPr>
          </a:p>
        </p:txBody>
      </p:sp>
    </p:spTree>
    <p:extLst>
      <p:ext uri="{BB962C8B-B14F-4D97-AF65-F5344CB8AC3E}">
        <p14:creationId xmlns:p14="http://schemas.microsoft.com/office/powerpoint/2010/main" val="340926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220A3EF-491C-9341-A8A2-0465CE9A6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3">
            <a:extLst>
              <a:ext uri="{FF2B5EF4-FFF2-40B4-BE49-F238E27FC236}">
                <a16:creationId xmlns:a16="http://schemas.microsoft.com/office/drawing/2014/main" id="{76DD7C85-3F06-2B47-B941-18694A3DF226}"/>
              </a:ext>
            </a:extLst>
          </p:cNvPr>
          <p:cNvSpPr txBox="1">
            <a:spLocks noGrp="1"/>
          </p:cNvSpPr>
          <p:nvPr>
            <p:ph type="title"/>
          </p:nvPr>
        </p:nvSpPr>
        <p:spPr>
          <a:xfrm>
            <a:off x="1353127" y="2680994"/>
            <a:ext cx="8817701" cy="843821"/>
          </a:xfrm>
          <a:prstGeom prst="rect">
            <a:avLst/>
          </a:prstGeom>
        </p:spPr>
        <p:txBody>
          <a:bodyPr vert="horz" wrap="square" lIns="0" tIns="12700" rIns="0" bIns="0" rtlCol="0">
            <a:spAutoFit/>
          </a:bodyPr>
          <a:lstStyle/>
          <a:p>
            <a:pPr marL="12700" algn="ctr">
              <a:lnSpc>
                <a:spcPct val="100000"/>
              </a:lnSpc>
              <a:spcBef>
                <a:spcPts val="100"/>
              </a:spcBef>
            </a:pPr>
            <a:r>
              <a:rPr lang="en-NZ" spc="-45" err="1">
                <a:solidFill>
                  <a:schemeClr val="bg1"/>
                </a:solidFill>
              </a:rPr>
              <a:t>Pātai</a:t>
            </a:r>
            <a:r>
              <a:rPr lang="en-NZ" spc="-45">
                <a:solidFill>
                  <a:schemeClr val="bg1"/>
                </a:solidFill>
              </a:rPr>
              <a:t>  |  Questions</a:t>
            </a:r>
            <a:endParaRPr spc="-15">
              <a:solidFill>
                <a:schemeClr val="bg1"/>
              </a:solidFill>
            </a:endParaRPr>
          </a:p>
        </p:txBody>
      </p:sp>
      <p:sp>
        <p:nvSpPr>
          <p:cNvPr id="8" name="object 2">
            <a:extLst>
              <a:ext uri="{FF2B5EF4-FFF2-40B4-BE49-F238E27FC236}">
                <a16:creationId xmlns:a16="http://schemas.microsoft.com/office/drawing/2014/main" id="{2CF827E2-B3B4-0F49-B658-4286AE1C5F64}"/>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23</a:t>
            </a:fld>
            <a:endParaRPr sz="2400">
              <a:solidFill>
                <a:srgbClr val="00ABC5"/>
              </a:solidFill>
              <a:latin typeface="Calibri"/>
              <a:cs typeface="Calibri"/>
            </a:endParaRPr>
          </a:p>
        </p:txBody>
      </p:sp>
    </p:spTree>
    <p:extLst>
      <p:ext uri="{BB962C8B-B14F-4D97-AF65-F5344CB8AC3E}">
        <p14:creationId xmlns:p14="http://schemas.microsoft.com/office/powerpoint/2010/main" val="99706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E7C5F9A-604C-44D5-AFDE-CC8F9D33E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65006"/>
            <a:ext cx="12191999" cy="9139536"/>
          </a:xfrm>
          <a:prstGeom prst="rect">
            <a:avLst/>
          </a:prstGeom>
        </p:spPr>
      </p:pic>
      <p:sp>
        <p:nvSpPr>
          <p:cNvPr id="2" name="Title 1">
            <a:extLst>
              <a:ext uri="{FF2B5EF4-FFF2-40B4-BE49-F238E27FC236}">
                <a16:creationId xmlns:a16="http://schemas.microsoft.com/office/drawing/2014/main" id="{0B2B8F6D-5BA7-411B-882B-97466105AA0F}"/>
              </a:ext>
            </a:extLst>
          </p:cNvPr>
          <p:cNvSpPr txBox="1">
            <a:spLocks noGrp="1"/>
          </p:cNvSpPr>
          <p:nvPr>
            <p:ph type="title"/>
          </p:nvPr>
        </p:nvSpPr>
        <p:spPr>
          <a:xfrm>
            <a:off x="317835" y="105809"/>
            <a:ext cx="7626630" cy="553998"/>
          </a:xfrm>
          <a:prstGeom prst="rect">
            <a:avLst/>
          </a:prstGeom>
          <a:noFill/>
          <a:ln>
            <a:noFill/>
          </a:ln>
        </p:spPr>
        <p:txBody>
          <a:bodyPr vert="horz" wrap="square" lIns="0" tIns="0" rIns="0" bIns="0" anchor="t" anchorCtr="0" compatLnSpc="1">
            <a:spAutoFit/>
          </a:bodyPr>
          <a:lstStyle/>
          <a:p>
            <a:pPr marL="12700">
              <a:spcBef>
                <a:spcPts val="100"/>
              </a:spcBef>
            </a:pPr>
            <a:r>
              <a:rPr lang="en-NZ" sz="3600" b="1" spc="-5">
                <a:solidFill>
                  <a:srgbClr val="005A83"/>
                </a:solidFill>
                <a:latin typeface="Calibri"/>
                <a:cs typeface="Calibri"/>
              </a:rPr>
              <a:t>You can’t fix what you can’t see</a:t>
            </a:r>
            <a:endParaRPr lang="en-US" sz="3600"/>
          </a:p>
        </p:txBody>
      </p:sp>
    </p:spTree>
    <p:extLst>
      <p:ext uri="{BB962C8B-B14F-4D97-AF65-F5344CB8AC3E}">
        <p14:creationId xmlns:p14="http://schemas.microsoft.com/office/powerpoint/2010/main" val="145407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1424" y="500512"/>
            <a:ext cx="8817701" cy="1367041"/>
          </a:xfrm>
          <a:prstGeom prst="rect">
            <a:avLst/>
          </a:prstGeom>
        </p:spPr>
        <p:txBody>
          <a:bodyPr vert="horz" wrap="square" lIns="0" tIns="12700" rIns="0" bIns="0" rtlCol="0">
            <a:spAutoFit/>
          </a:bodyPr>
          <a:lstStyle/>
          <a:p>
            <a:pPr marL="12700">
              <a:lnSpc>
                <a:spcPct val="100000"/>
              </a:lnSpc>
              <a:spcBef>
                <a:spcPts val="100"/>
              </a:spcBef>
            </a:pPr>
            <a:r>
              <a:rPr lang="en-NZ" sz="4400" spc="-45"/>
              <a:t>Compliance, Monitoring and Enforcement Strategy</a:t>
            </a:r>
            <a:endParaRPr sz="4400" spc="-15"/>
          </a:p>
        </p:txBody>
      </p:sp>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4</a:t>
            </a:fld>
            <a:endParaRPr sz="2400">
              <a:solidFill>
                <a:srgbClr val="00ABC5"/>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E700C107-C6ED-F268-B434-CA928EC4E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1980699"/>
            <a:ext cx="7220522" cy="4601252"/>
          </a:xfrm>
          <a:prstGeom prst="rect">
            <a:avLst/>
          </a:prstGeom>
        </p:spPr>
      </p:pic>
    </p:spTree>
    <p:extLst>
      <p:ext uri="{BB962C8B-B14F-4D97-AF65-F5344CB8AC3E}">
        <p14:creationId xmlns:p14="http://schemas.microsoft.com/office/powerpoint/2010/main" val="308496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5</a:t>
            </a:fld>
            <a:endParaRPr sz="2400">
              <a:solidFill>
                <a:srgbClr val="00ABC5"/>
              </a:solidFill>
              <a:latin typeface="Calibri"/>
              <a:cs typeface="Calibri"/>
            </a:endParaRPr>
          </a:p>
        </p:txBody>
      </p:sp>
      <p:pic>
        <p:nvPicPr>
          <p:cNvPr id="5" name="Picture 4" descr="Shape&#10;&#10;Description automatically generated">
            <a:extLst>
              <a:ext uri="{FF2B5EF4-FFF2-40B4-BE49-F238E27FC236}">
                <a16:creationId xmlns:a16="http://schemas.microsoft.com/office/drawing/2014/main" id="{F913D065-6EFD-5FAB-6EED-54541EA81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68" y="799012"/>
            <a:ext cx="6604290" cy="5902598"/>
          </a:xfrm>
          <a:prstGeom prst="rect">
            <a:avLst/>
          </a:prstGeom>
        </p:spPr>
      </p:pic>
      <p:sp>
        <p:nvSpPr>
          <p:cNvPr id="9" name="TextBox 8">
            <a:extLst>
              <a:ext uri="{FF2B5EF4-FFF2-40B4-BE49-F238E27FC236}">
                <a16:creationId xmlns:a16="http://schemas.microsoft.com/office/drawing/2014/main" id="{38E651C6-E366-9BAC-D979-FDFCB672AA1B}"/>
              </a:ext>
            </a:extLst>
          </p:cNvPr>
          <p:cNvSpPr txBox="1"/>
          <p:nvPr/>
        </p:nvSpPr>
        <p:spPr>
          <a:xfrm>
            <a:off x="793486" y="532312"/>
            <a:ext cx="6094602" cy="769441"/>
          </a:xfrm>
          <a:prstGeom prst="rect">
            <a:avLst/>
          </a:prstGeom>
          <a:noFill/>
        </p:spPr>
        <p:txBody>
          <a:bodyPr wrap="square">
            <a:spAutoFit/>
          </a:bodyPr>
          <a:lstStyle/>
          <a:p>
            <a:r>
              <a:rPr lang="en-NZ" sz="4400" b="1" spc="-45">
                <a:solidFill>
                  <a:srgbClr val="00ABC5"/>
                </a:solidFill>
                <a:latin typeface="Calibri"/>
                <a:ea typeface="+mj-ea"/>
                <a:cs typeface="Calibri"/>
              </a:rPr>
              <a:t>Our Whakapapa</a:t>
            </a:r>
          </a:p>
        </p:txBody>
      </p:sp>
    </p:spTree>
    <p:extLst>
      <p:ext uri="{BB962C8B-B14F-4D97-AF65-F5344CB8AC3E}">
        <p14:creationId xmlns:p14="http://schemas.microsoft.com/office/powerpoint/2010/main" val="355985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6</a:t>
            </a:fld>
            <a:endParaRPr sz="2400">
              <a:solidFill>
                <a:srgbClr val="00ABC5"/>
              </a:solidFill>
              <a:latin typeface="Calibri"/>
              <a:cs typeface="Calibri"/>
            </a:endParaRPr>
          </a:p>
        </p:txBody>
      </p:sp>
      <p:pic>
        <p:nvPicPr>
          <p:cNvPr id="5" name="Picture 4" descr="Shape&#10;&#10;Description automatically generated">
            <a:extLst>
              <a:ext uri="{FF2B5EF4-FFF2-40B4-BE49-F238E27FC236}">
                <a16:creationId xmlns:a16="http://schemas.microsoft.com/office/drawing/2014/main" id="{F913D065-6EFD-5FAB-6EED-54541EA81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00" y="-4435438"/>
            <a:ext cx="19334219" cy="17280000"/>
          </a:xfrm>
          <a:prstGeom prst="rect">
            <a:avLst/>
          </a:prstGeom>
        </p:spPr>
      </p:pic>
    </p:spTree>
    <p:extLst>
      <p:ext uri="{BB962C8B-B14F-4D97-AF65-F5344CB8AC3E}">
        <p14:creationId xmlns:p14="http://schemas.microsoft.com/office/powerpoint/2010/main" val="3208483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7</a:t>
            </a:fld>
            <a:endParaRPr sz="2400">
              <a:solidFill>
                <a:srgbClr val="00ABC5"/>
              </a:solidFill>
              <a:latin typeface="Calibri"/>
              <a:cs typeface="Calibri"/>
            </a:endParaRPr>
          </a:p>
        </p:txBody>
      </p:sp>
      <p:pic>
        <p:nvPicPr>
          <p:cNvPr id="5" name="Picture 4" descr="Shape&#10;&#10;Description automatically generated">
            <a:extLst>
              <a:ext uri="{FF2B5EF4-FFF2-40B4-BE49-F238E27FC236}">
                <a16:creationId xmlns:a16="http://schemas.microsoft.com/office/drawing/2014/main" id="{F913D065-6EFD-5FAB-6EED-54541EA81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45" y="-7247616"/>
            <a:ext cx="12131852" cy="10842870"/>
          </a:xfrm>
          <a:prstGeom prst="rect">
            <a:avLst/>
          </a:prstGeom>
        </p:spPr>
      </p:pic>
    </p:spTree>
    <p:extLst>
      <p:ext uri="{BB962C8B-B14F-4D97-AF65-F5344CB8AC3E}">
        <p14:creationId xmlns:p14="http://schemas.microsoft.com/office/powerpoint/2010/main" val="262133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8</a:t>
            </a:fld>
            <a:endParaRPr sz="2400">
              <a:solidFill>
                <a:srgbClr val="00ABC5"/>
              </a:solidFill>
              <a:latin typeface="Calibri"/>
              <a:cs typeface="Calibri"/>
            </a:endParaRPr>
          </a:p>
        </p:txBody>
      </p:sp>
      <p:pic>
        <p:nvPicPr>
          <p:cNvPr id="5" name="Picture 4" descr="Shape&#10;&#10;Description automatically generated">
            <a:extLst>
              <a:ext uri="{FF2B5EF4-FFF2-40B4-BE49-F238E27FC236}">
                <a16:creationId xmlns:a16="http://schemas.microsoft.com/office/drawing/2014/main" id="{F913D065-6EFD-5FAB-6EED-54541EA81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582" y="-4518566"/>
            <a:ext cx="19334219" cy="17280000"/>
          </a:xfrm>
          <a:prstGeom prst="rect">
            <a:avLst/>
          </a:prstGeom>
        </p:spPr>
      </p:pic>
    </p:spTree>
    <p:extLst>
      <p:ext uri="{BB962C8B-B14F-4D97-AF65-F5344CB8AC3E}">
        <p14:creationId xmlns:p14="http://schemas.microsoft.com/office/powerpoint/2010/main" val="3491353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9</a:t>
            </a:fld>
            <a:endParaRPr sz="2400">
              <a:solidFill>
                <a:srgbClr val="00ABC5"/>
              </a:solidFill>
              <a:latin typeface="Calibri"/>
              <a:cs typeface="Calibri"/>
            </a:endParaRPr>
          </a:p>
        </p:txBody>
      </p:sp>
      <p:pic>
        <p:nvPicPr>
          <p:cNvPr id="5" name="Picture 4" descr="Shape&#10;&#10;Description automatically generated">
            <a:extLst>
              <a:ext uri="{FF2B5EF4-FFF2-40B4-BE49-F238E27FC236}">
                <a16:creationId xmlns:a16="http://schemas.microsoft.com/office/drawing/2014/main" id="{F913D065-6EFD-5FAB-6EED-54541EA81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68" y="799012"/>
            <a:ext cx="6604290" cy="5902598"/>
          </a:xfrm>
          <a:prstGeom prst="rect">
            <a:avLst/>
          </a:prstGeom>
        </p:spPr>
      </p:pic>
      <p:sp>
        <p:nvSpPr>
          <p:cNvPr id="9" name="TextBox 8">
            <a:extLst>
              <a:ext uri="{FF2B5EF4-FFF2-40B4-BE49-F238E27FC236}">
                <a16:creationId xmlns:a16="http://schemas.microsoft.com/office/drawing/2014/main" id="{38E651C6-E366-9BAC-D979-FDFCB672AA1B}"/>
              </a:ext>
            </a:extLst>
          </p:cNvPr>
          <p:cNvSpPr txBox="1"/>
          <p:nvPr/>
        </p:nvSpPr>
        <p:spPr>
          <a:xfrm>
            <a:off x="793486" y="532312"/>
            <a:ext cx="6094602" cy="769441"/>
          </a:xfrm>
          <a:prstGeom prst="rect">
            <a:avLst/>
          </a:prstGeom>
          <a:noFill/>
        </p:spPr>
        <p:txBody>
          <a:bodyPr wrap="square">
            <a:spAutoFit/>
          </a:bodyPr>
          <a:lstStyle/>
          <a:p>
            <a:r>
              <a:rPr lang="en-NZ" sz="4400" b="1" spc="-45">
                <a:solidFill>
                  <a:srgbClr val="00ABC5"/>
                </a:solidFill>
                <a:latin typeface="Calibri"/>
                <a:ea typeface="+mj-ea"/>
                <a:cs typeface="Calibri"/>
              </a:rPr>
              <a:t>Our Whakapapa</a:t>
            </a:r>
          </a:p>
        </p:txBody>
      </p:sp>
    </p:spTree>
    <p:extLst>
      <p:ext uri="{BB962C8B-B14F-4D97-AF65-F5344CB8AC3E}">
        <p14:creationId xmlns:p14="http://schemas.microsoft.com/office/powerpoint/2010/main" val="10435580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E3CCA533-2B0F-4590-96B5-E5174A57F469}" vid="{441F3829-CFEB-4F3E-8061-02CD1F9EF9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E3CCA533-2B0F-4590-96B5-E5174A57F469}" vid="{FD141B82-761D-4B75-B204-D5EA38100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E9B2F5FF1332D41B235A0853157704A" ma:contentTypeVersion="144" ma:contentTypeDescription="Create a new document." ma:contentTypeScope="" ma:versionID="d9a8923aaa04f543c7f49fcad64b3ef0">
  <xsd:schema xmlns:xsd="http://www.w3.org/2001/XMLSchema" xmlns:xs="http://www.w3.org/2001/XMLSchema" xmlns:p="http://schemas.microsoft.com/office/2006/metadata/properties" xmlns:ns2="fe5d3422-d9dd-445a-a09e-4ef6652ad33b" xmlns:ns3="4c1b799a-0a51-465c-ad80-7b95a128298c" targetNamespace="http://schemas.microsoft.com/office/2006/metadata/properties" ma:root="true" ma:fieldsID="16087381b75a0ee3f812b221ed04e25c" ns2:_="" ns3:_="">
    <xsd:import namespace="fe5d3422-d9dd-445a-a09e-4ef6652ad33b"/>
    <xsd:import namespace="4c1b799a-0a51-465c-ad80-7b95a128298c"/>
    <xsd:element name="properties">
      <xsd:complexType>
        <xsd:sequence>
          <xsd:element name="documentManagement">
            <xsd:complexType>
              <xsd:all>
                <xsd:element ref="ns2:i0f84bba906045b4af568ee102a52dcb" minOccurs="0"/>
                <xsd:element ref="ns2:TaxCatchAll" minOccurs="0"/>
                <xsd:element ref="ns3:MediaServiceMetadata" minOccurs="0"/>
                <xsd:element ref="ns3:MediaServiceFastMetadata" minOccurs="0"/>
                <xsd:element ref="ns3:MediaServiceAutoKeyPoints" minOccurs="0"/>
                <xsd:element ref="ns3:MediaServiceKeyPoints" minOccurs="0"/>
                <xsd:element ref="ns2:_dlc_DocId" minOccurs="0"/>
                <xsd:element ref="ns2:_dlc_DocIdUrl" minOccurs="0"/>
                <xsd:element ref="ns2:_dlc_DocIdPersistId" minOccurs="0"/>
                <xsd:element ref="ns3:MediaServiceDateTaken" minOccurs="0"/>
                <xsd:element ref="ns3:MediaLengthInSeconds" minOccurs="0"/>
                <xsd:element ref="ns2:SharedWithUsers" minOccurs="0"/>
                <xsd:element ref="ns2:SharedWithDetails" minOccurs="0"/>
                <xsd:element ref="ns3:MediaServiceOCR" minOccurs="0"/>
                <xsd:element ref="ns3:MediaServiceGenerationTime" minOccurs="0"/>
                <xsd:element ref="ns3:MediaServiceEventHashCod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d3422-d9dd-445a-a09e-4ef6652ad33b" elementFormDefault="qualified">
    <xsd:import namespace="http://schemas.microsoft.com/office/2006/documentManagement/types"/>
    <xsd:import namespace="http://schemas.microsoft.com/office/infopath/2007/PartnerControls"/>
    <xsd:element name="i0f84bba906045b4af568ee102a52dcb" ma:index="9" nillable="true" ma:taxonomy="true" ma:internalName="i0f84bba906045b4af568ee102a52dcb" ma:taxonomyFieldName="RevIMBCS" ma:displayName="Record Classification" ma:indexed="true" ma:default="4;#External Communications|d25f719e-7c44-4539-a841-ad736f7e1c1b" ma:fieldId="{20f84bba-9060-45b4-af56-8ee102a52dcb}" ma:sspId="bd04e065-e87d-43b4-b1aa-988c790d3800" ma:termSetId="8cd2d7f0-9d76-455f-ae25-96860f5827ca" ma:anchorId="a3170b90-8295-4371-9cb0-0d7ea72aa212" ma:open="false" ma:isKeyword="false">
      <xsd:complexType>
        <xsd:sequence>
          <xsd:element ref="pc:Terms" minOccurs="0" maxOccurs="1"/>
        </xsd:sequence>
      </xsd:complexType>
    </xsd:element>
    <xsd:element name="TaxCatchAll" ma:index="10" nillable="true" ma:displayName="Taxonomy Catch All Column" ma:hidden="true" ma:list="{550e51da-28af-4711-9071-626b1f3b4c88}" ma:internalName="TaxCatchAll" ma:showField="CatchAllData" ma:web="fe5d3422-d9dd-445a-a09e-4ef6652ad33b">
      <xsd:complexType>
        <xsd:complexContent>
          <xsd:extension base="dms:MultiChoiceLookup">
            <xsd:sequence>
              <xsd:element name="Value" type="dms:Lookup" maxOccurs="unbounded" minOccurs="0" nillable="true"/>
            </xsd:sequence>
          </xsd:extension>
        </xsd:complexContent>
      </xsd:complex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1b799a-0a51-465c-ad80-7b95a12829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bd04e065-e87d-43b4-b1aa-988c790d380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0f84bba906045b4af568ee102a52dcb xmlns="fe5d3422-d9dd-445a-a09e-4ef6652ad33b">
      <Terms xmlns="http://schemas.microsoft.com/office/infopath/2007/PartnerControls">
        <TermInfo xmlns="http://schemas.microsoft.com/office/infopath/2007/PartnerControls">
          <TermName xmlns="http://schemas.microsoft.com/office/infopath/2007/PartnerControls">External Communications</TermName>
          <TermId xmlns="http://schemas.microsoft.com/office/infopath/2007/PartnerControls">d25f719e-7c44-4539-a841-ad736f7e1c1b</TermId>
        </TermInfo>
      </Terms>
    </i0f84bba906045b4af568ee102a52dcb>
    <lcf76f155ced4ddcb4097134ff3c332f xmlns="4c1b799a-0a51-465c-ad80-7b95a128298c">
      <Terms xmlns="http://schemas.microsoft.com/office/infopath/2007/PartnerControls"/>
    </lcf76f155ced4ddcb4097134ff3c332f>
    <TaxCatchAll xmlns="fe5d3422-d9dd-445a-a09e-4ef6652ad33b">
      <Value>4</Value>
    </TaxCatchAll>
    <_dlc_DocId xmlns="fe5d3422-d9dd-445a-a09e-4ef6652ad33b">ARAWAI-1830446410-1571</_dlc_DocId>
    <_dlc_DocIdUrl xmlns="fe5d3422-d9dd-445a-a09e-4ef6652ad33b">
      <Url>https://taumataarowai.sharepoint.com/sites/DMS_Communications/_layouts/15/DocIdRedir.aspx?ID=ARAWAI-1830446410-1571</Url>
      <Description>ARAWAI-1830446410-1571</Description>
    </_dlc_DocIdUrl>
    <SharedWithUsers xmlns="fe5d3422-d9dd-445a-a09e-4ef6652ad33b">
      <UserInfo>
        <DisplayName>Rina Gouws</DisplayName>
        <AccountId>905</AccountId>
        <AccountType/>
      </UserInfo>
      <UserInfo>
        <DisplayName>Leanna Bruce</DisplayName>
        <AccountId>116</AccountId>
        <AccountType/>
      </UserInfo>
    </SharedWithUsers>
  </documentManagement>
</p:properties>
</file>

<file path=customXml/itemProps1.xml><?xml version="1.0" encoding="utf-8"?>
<ds:datastoreItem xmlns:ds="http://schemas.openxmlformats.org/officeDocument/2006/customXml" ds:itemID="{6C8CE8B7-886B-43F1-B8A3-F2A87E5E0197}">
  <ds:schemaRefs>
    <ds:schemaRef ds:uri="http://schemas.microsoft.com/sharepoint/v3/contenttype/forms"/>
  </ds:schemaRefs>
</ds:datastoreItem>
</file>

<file path=customXml/itemProps2.xml><?xml version="1.0" encoding="utf-8"?>
<ds:datastoreItem xmlns:ds="http://schemas.openxmlformats.org/officeDocument/2006/customXml" ds:itemID="{D2E58169-CF53-4181-8AF4-9787D540DDD3}">
  <ds:schemaRefs>
    <ds:schemaRef ds:uri="http://schemas.microsoft.com/sharepoint/events"/>
  </ds:schemaRefs>
</ds:datastoreItem>
</file>

<file path=customXml/itemProps3.xml><?xml version="1.0" encoding="utf-8"?>
<ds:datastoreItem xmlns:ds="http://schemas.openxmlformats.org/officeDocument/2006/customXml" ds:itemID="{25A8BE7D-797C-4D3F-B599-9989EBD7A610}">
  <ds:schemaRefs>
    <ds:schemaRef ds:uri="4c1b799a-0a51-465c-ad80-7b95a128298c"/>
    <ds:schemaRef ds:uri="fe5d3422-d9dd-445a-a09e-4ef6652ad3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D5182F4-72CE-4E2A-95CA-D1EA03BAEC45}">
  <ds:schemaRefs>
    <ds:schemaRef ds:uri="http://purl.org/dc/elements/1.1/"/>
    <ds:schemaRef ds:uri="http://purl.org/dc/dcmitype/"/>
    <ds:schemaRef ds:uri="fe5d3422-d9dd-445a-a09e-4ef6652ad33b"/>
    <ds:schemaRef ds:uri="http://schemas.microsoft.com/office/infopath/2007/PartnerControls"/>
    <ds:schemaRef ds:uri="http://schemas.microsoft.com/office/2006/documentManagement/types"/>
    <ds:schemaRef ds:uri="4c1b799a-0a51-465c-ad80-7b95a128298c"/>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2820</TotalTime>
  <Words>3906</Words>
  <Application>Microsoft Office PowerPoint</Application>
  <PresentationFormat>Widescreen</PresentationFormat>
  <Paragraphs>329</Paragraphs>
  <Slides>23</Slides>
  <Notes>23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-apple-system</vt:lpstr>
      <vt:lpstr>Arial</vt:lpstr>
      <vt:lpstr>Calibri</vt:lpstr>
      <vt:lpstr>Symbol</vt:lpstr>
      <vt:lpstr>Office Theme</vt:lpstr>
      <vt:lpstr>1_Office Theme</vt:lpstr>
      <vt:lpstr>PowerPoint Presentation</vt:lpstr>
      <vt:lpstr>Ko wai, ko au, ko tātou </vt:lpstr>
      <vt:lpstr>You can’t fix what you can’t see</vt:lpstr>
      <vt:lpstr>Compliance, Monitoring and Enforcement Strategy</vt:lpstr>
      <vt:lpstr>PowerPoint Presentation</vt:lpstr>
      <vt:lpstr>PowerPoint Presentation</vt:lpstr>
      <vt:lpstr>PowerPoint Presentation</vt:lpstr>
      <vt:lpstr>PowerPoint Presentation</vt:lpstr>
      <vt:lpstr>PowerPoint Presentation</vt:lpstr>
      <vt:lpstr>Turning our minds to the past…</vt:lpstr>
      <vt:lpstr>What data shines a light on your Duty of Care? </vt:lpstr>
      <vt:lpstr>So much more than just a plan…</vt:lpstr>
      <vt:lpstr>What data do we have about risk?</vt:lpstr>
      <vt:lpstr>Knowing the unknown unknowns…</vt:lpstr>
      <vt:lpstr>Knowing the unknown unknowns…</vt:lpstr>
      <vt:lpstr>Knowing the unknown unknowns…</vt:lpstr>
      <vt:lpstr>Knowing the unknown unknowns…</vt:lpstr>
      <vt:lpstr>Knowing the unknown unknowns…</vt:lpstr>
      <vt:lpstr>Beyond the pipes </vt:lpstr>
      <vt:lpstr>Te Mana o te Wai</vt:lpstr>
      <vt:lpstr>PowerPoint Presentation</vt:lpstr>
      <vt:lpstr>Summary</vt:lpstr>
      <vt:lpstr>Pātai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Leanna Bruce</dc:creator>
  <cp:keywords/>
  <cp:lastModifiedBy>Michael Howden</cp:lastModifiedBy>
  <cp:revision>2</cp:revision>
  <cp:lastPrinted>2022-10-17T17:37:39Z</cp:lastPrinted>
  <dcterms:created xsi:type="dcterms:W3CDTF">2022-09-14T00:05:14Z</dcterms:created>
  <dcterms:modified xsi:type="dcterms:W3CDTF">2022-10-17T17:44:02Z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2021-02-02T00:00:00Z</vt:filetime>
  </property>
  <property fmtid="{D5CDD505-2E9C-101B-9397-08002B2CF9AE}" pid="3" name="Creator">
    <vt:lpwstr>Adobe InDesign 15.1 (Macintosh)</vt:lpwstr>
  </property>
  <property fmtid="{D5CDD505-2E9C-101B-9397-08002B2CF9AE}" pid="4" name="LastSaved">
    <vt:filetime>2021-02-01T00:00:00Z</vt:filetime>
  </property>
  <property fmtid="{D5CDD505-2E9C-101B-9397-08002B2CF9AE}" pid="5" name="ContentTypeId">
    <vt:lpwstr>0x0101002E9B2F5FF1332D41B235A0853157704A</vt:lpwstr>
  </property>
  <property fmtid="{D5CDD505-2E9C-101B-9397-08002B2CF9AE}" pid="6" name="hbd7522974844eeaa230746292594dc0">
    <vt:lpwstr>Correspondence|dcd6b05f-dc80-4336-b228-09aebf3d212c</vt:lpwstr>
  </property>
  <property fmtid="{D5CDD505-2E9C-101B-9397-08002B2CF9AE}" pid="7" name="_dlc_DocIdItemGuid">
    <vt:lpwstr>f130c20a-367e-4e53-9705-b7a07c982785</vt:lpwstr>
  </property>
  <property fmtid="{D5CDD505-2E9C-101B-9397-08002B2CF9AE}" pid="8" name="TaxKeyword">
    <vt:lpwstr/>
  </property>
  <property fmtid="{D5CDD505-2E9C-101B-9397-08002B2CF9AE}" pid="9" name="Email Content Type">
    <vt:lpwstr>1;#Correspondence|dcd6b05f-dc80-4336-b228-09aebf3d212c</vt:lpwstr>
  </property>
  <property fmtid="{D5CDD505-2E9C-101B-9397-08002B2CF9AE}" pid="10" name="DIAAdministrationDocumentType">
    <vt:lpwstr/>
  </property>
  <property fmtid="{D5CDD505-2E9C-101B-9397-08002B2CF9AE}" pid="11" name="DIAAnalysisDocumentType">
    <vt:lpwstr/>
  </property>
  <property fmtid="{D5CDD505-2E9C-101B-9397-08002B2CF9AE}" pid="12" name="g8dc687a178b40ba9738f891159de398">
    <vt:lpwstr/>
  </property>
  <property fmtid="{D5CDD505-2E9C-101B-9397-08002B2CF9AE}" pid="13" name="DIAFocusArea">
    <vt:lpwstr/>
  </property>
  <property fmtid="{D5CDD505-2E9C-101B-9397-08002B2CF9AE}" pid="14" name="C3Topic">
    <vt:lpwstr/>
  </property>
  <property fmtid="{D5CDD505-2E9C-101B-9397-08002B2CF9AE}" pid="15" name="DIAReportDocumentType">
    <vt:lpwstr/>
  </property>
  <property fmtid="{D5CDD505-2E9C-101B-9397-08002B2CF9AE}" pid="16" name="ed60e69bc4dc419ea4123b95e405f618">
    <vt:lpwstr/>
  </property>
  <property fmtid="{D5CDD505-2E9C-101B-9397-08002B2CF9AE}" pid="17" name="DIASecurityClassification">
    <vt:lpwstr>2;#UNCLASSIFIED|875d92a8-67e2-4a32-9472-8fe99549e1eb</vt:lpwstr>
  </property>
  <property fmtid="{D5CDD505-2E9C-101B-9397-08002B2CF9AE}" pid="18" name="f7db6f05725346c582133fc3f09905b2">
    <vt:lpwstr/>
  </property>
  <property fmtid="{D5CDD505-2E9C-101B-9397-08002B2CF9AE}" pid="19" name="o1bb36cab8364050b628311b6e55db02">
    <vt:lpwstr/>
  </property>
  <property fmtid="{D5CDD505-2E9C-101B-9397-08002B2CF9AE}" pid="20" name="DIAMeetingDocumentType">
    <vt:lpwstr/>
  </property>
  <property fmtid="{D5CDD505-2E9C-101B-9397-08002B2CF9AE}" pid="21" name="DIAPlanningDocumentType">
    <vt:lpwstr/>
  </property>
  <property fmtid="{D5CDD505-2E9C-101B-9397-08002B2CF9AE}" pid="22" name="MSIP_Label_c34c5bb1-72b7-4e17-a9b6-e671780ca3ee_Enabled">
    <vt:lpwstr>true</vt:lpwstr>
  </property>
  <property fmtid="{D5CDD505-2E9C-101B-9397-08002B2CF9AE}" pid="23" name="MSIP_Label_c34c5bb1-72b7-4e17-a9b6-e671780ca3ee_SetDate">
    <vt:lpwstr>2021-05-19T20:25:17Z</vt:lpwstr>
  </property>
  <property fmtid="{D5CDD505-2E9C-101B-9397-08002B2CF9AE}" pid="24" name="MSIP_Label_c34c5bb1-72b7-4e17-a9b6-e671780ca3ee_Method">
    <vt:lpwstr>Standard</vt:lpwstr>
  </property>
  <property fmtid="{D5CDD505-2E9C-101B-9397-08002B2CF9AE}" pid="25" name="MSIP_Label_c34c5bb1-72b7-4e17-a9b6-e671780ca3ee_Name">
    <vt:lpwstr>Unclassified</vt:lpwstr>
  </property>
  <property fmtid="{D5CDD505-2E9C-101B-9397-08002B2CF9AE}" pid="26" name="MSIP_Label_c34c5bb1-72b7-4e17-a9b6-e671780ca3ee_SiteId">
    <vt:lpwstr>75c87bf0-6130-4555-b9fa-e4cf3539f058</vt:lpwstr>
  </property>
  <property fmtid="{D5CDD505-2E9C-101B-9397-08002B2CF9AE}" pid="27" name="MSIP_Label_c34c5bb1-72b7-4e17-a9b6-e671780ca3ee_ActionId">
    <vt:lpwstr>8a3409bd-254b-4a26-bac1-273dc527e06b</vt:lpwstr>
  </property>
  <property fmtid="{D5CDD505-2E9C-101B-9397-08002B2CF9AE}" pid="28" name="MSIP_Label_c34c5bb1-72b7-4e17-a9b6-e671780ca3ee_ContentBits">
    <vt:lpwstr>0</vt:lpwstr>
  </property>
  <property fmtid="{D5CDD505-2E9C-101B-9397-08002B2CF9AE}" pid="29" name="RevIMBCS">
    <vt:lpwstr>4;#External Communications|d25f719e-7c44-4539-a841-ad736f7e1c1b</vt:lpwstr>
  </property>
  <property fmtid="{D5CDD505-2E9C-101B-9397-08002B2CF9AE}" pid="30" name="Order">
    <vt:r8>3800</vt:r8>
  </property>
  <property fmtid="{D5CDD505-2E9C-101B-9397-08002B2CF9AE}" pid="31" name="xd_Signature">
    <vt:bool>false</vt:bool>
  </property>
  <property fmtid="{D5CDD505-2E9C-101B-9397-08002B2CF9AE}" pid="32" name="xd_ProgID">
    <vt:lpwstr/>
  </property>
  <property fmtid="{D5CDD505-2E9C-101B-9397-08002B2CF9AE}" pid="33" name="_dlc_DocId">
    <vt:lpwstr>ARAWAI-2000031884-38</vt:lpwstr>
  </property>
  <property fmtid="{D5CDD505-2E9C-101B-9397-08002B2CF9AE}" pid="34" name="ComplianceAssetId">
    <vt:lpwstr/>
  </property>
  <property fmtid="{D5CDD505-2E9C-101B-9397-08002B2CF9AE}" pid="35" name="TemplateUrl">
    <vt:lpwstr/>
  </property>
  <property fmtid="{D5CDD505-2E9C-101B-9397-08002B2CF9AE}" pid="36" name="_ExtendedDescription">
    <vt:lpwstr/>
  </property>
  <property fmtid="{D5CDD505-2E9C-101B-9397-08002B2CF9AE}" pid="37" name="_dlc_DocIdUrl">
    <vt:lpwstr>https://taumataarowai.sharepoint.com/sites/DMS_InternalGuidance/_layouts/15/DocIdRedir.aspx?ID=ARAWAI-2000031884-38, ARAWAI-2000031884-38</vt:lpwstr>
  </property>
  <property fmtid="{D5CDD505-2E9C-101B-9397-08002B2CF9AE}" pid="38" name="i0f84bba906045b4af568ee102a52dcb">
    <vt:lpwstr>BCS|fe27fdf8-0f5f-4818-8814-5d57df057769</vt:lpwstr>
  </property>
  <property fmtid="{D5CDD505-2E9C-101B-9397-08002B2CF9AE}" pid="39" name="MediaServiceImageTags">
    <vt:lpwstr/>
  </property>
</Properties>
</file>