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</p:sldMasterIdLst>
  <p:sldIdLst>
    <p:sldId id="258" r:id="rId6"/>
    <p:sldId id="259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2" r:id="rId15"/>
    <p:sldId id="271" r:id="rId16"/>
    <p:sldId id="270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0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B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23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36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DEFE3D-E789-6D14-B69F-DF4C943E2AA5}"/>
              </a:ext>
            </a:extLst>
          </p:cNvPr>
          <p:cNvSpPr/>
          <p:nvPr userDrawn="1"/>
        </p:nvSpPr>
        <p:spPr>
          <a:xfrm>
            <a:off x="1" y="0"/>
            <a:ext cx="12192000" cy="3114136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F5EB1545-BB27-216B-1E9A-A68B4959F3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59" y="5763030"/>
            <a:ext cx="2445918" cy="682174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A65656-E3D7-2612-C6AD-4466958D3F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3627363"/>
            <a:ext cx="10801350" cy="1526876"/>
          </a:xfrm>
        </p:spPr>
        <p:txBody>
          <a:bodyPr>
            <a:normAutofit/>
          </a:bodyPr>
          <a:lstStyle>
            <a:lvl1pPr marL="0" indent="0">
              <a:buNone/>
              <a:defRPr sz="5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  <a:endParaRPr lang="en-NZ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8E84F63-AC7F-BCA2-2E87-1D2557F42D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1688" y="3114136"/>
            <a:ext cx="10801350" cy="40544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mi-NZ" dirty="0"/>
              <a:t>Click to add presentor name(s)</a:t>
            </a:r>
            <a:endParaRPr lang="en-NZ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EDDD1C2B-F27A-037D-953A-4C2BA5C6B5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5822742"/>
            <a:ext cx="5132387" cy="405441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mi-NZ" dirty="0"/>
              <a:t>Click to add company name(s)</a:t>
            </a:r>
            <a:endParaRPr lang="en-NZ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C892C2C-CFDC-3579-CE70-17A9BFD0768E}"/>
              </a:ext>
            </a:extLst>
          </p:cNvPr>
          <p:cNvCxnSpPr/>
          <p:nvPr userDrawn="1"/>
        </p:nvCxnSpPr>
        <p:spPr>
          <a:xfrm>
            <a:off x="9549709" y="5763030"/>
            <a:ext cx="0" cy="74932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559255D-1248-9152-F6A3-4F7C22D78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l="1560" r="1247" b="5999"/>
          <a:stretch/>
        </p:blipFill>
        <p:spPr>
          <a:xfrm rot="10800000">
            <a:off x="0" y="-1"/>
            <a:ext cx="12192000" cy="2369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2F64F5-3274-8EFC-C52C-0E6C1F4651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0992" y="5248049"/>
            <a:ext cx="2043659" cy="160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6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8EE0E78-65F0-F7BE-ABED-BE96981BB4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70483"/>
            <a:ext cx="10515600" cy="787814"/>
          </a:xfrm>
        </p:spPr>
        <p:txBody>
          <a:bodyPr anchor="t">
            <a:normAutofit/>
          </a:bodyPr>
          <a:lstStyle>
            <a:lvl1pPr>
              <a:defRPr sz="5000" b="1"/>
            </a:lvl1pPr>
          </a:lstStyle>
          <a:p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41E2E4DB-B440-E5F2-F2D8-F49219F84E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3963"/>
            <a:ext cx="3869703" cy="910654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mi-NZ" dirty="0"/>
              <a:t>Click to add subtitle</a:t>
            </a:r>
          </a:p>
          <a:p>
            <a:pPr lvl="0"/>
            <a:r>
              <a:rPr lang="mi-NZ" dirty="0"/>
              <a:t>Here if you need it</a:t>
            </a:r>
            <a:endParaRPr lang="en-NZ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3F2061-93CD-AE10-18C7-A8F208574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1560" r="1247" b="5999"/>
          <a:stretch/>
        </p:blipFill>
        <p:spPr>
          <a:xfrm rot="10800000">
            <a:off x="0" y="-1"/>
            <a:ext cx="12192000" cy="2369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CD139E-86DC-3DB2-EEB8-F9AA4FE066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1316" y="5237836"/>
            <a:ext cx="2056313" cy="162016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E3B5F1-96CE-2285-2214-E09C17EDF66C}"/>
              </a:ext>
            </a:extLst>
          </p:cNvPr>
          <p:cNvCxnSpPr/>
          <p:nvPr userDrawn="1"/>
        </p:nvCxnSpPr>
        <p:spPr>
          <a:xfrm>
            <a:off x="9549709" y="5763030"/>
            <a:ext cx="0" cy="7493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CA733AFB-CCBC-3014-8B14-E188ED7AC1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59" y="5763030"/>
            <a:ext cx="2435088" cy="67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54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BC3CAF26-245F-98F0-7C42-226DDB5899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768045"/>
            <a:ext cx="10801350" cy="570101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3FE55A0-6591-2432-34F1-B11F89B090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1561171"/>
            <a:ext cx="10801350" cy="452878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mi-NZ" dirty="0"/>
              <a:t>Click to add content</a:t>
            </a:r>
            <a:endParaRPr lang="en-NZ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0FEC8AD-B8DC-AEA5-C4D5-48310A619D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82" y="6089955"/>
            <a:ext cx="1558594" cy="43469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6678FE8-6634-7261-9936-4AF9AAB7AD30}"/>
              </a:ext>
            </a:extLst>
          </p:cNvPr>
          <p:cNvCxnSpPr/>
          <p:nvPr userDrawn="1"/>
        </p:nvCxnSpPr>
        <p:spPr>
          <a:xfrm>
            <a:off x="10487473" y="5887801"/>
            <a:ext cx="0" cy="74932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E580326-9E48-BD74-2583-F5180CDC09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5179" y="5712253"/>
            <a:ext cx="1376509" cy="108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4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44D7D-ECF3-D24E-D424-CBEEA76979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7943" y="5712253"/>
            <a:ext cx="1383746" cy="109025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373CB9-0926-220D-61C4-2BE8FB9ED901}"/>
              </a:ext>
            </a:extLst>
          </p:cNvPr>
          <p:cNvCxnSpPr/>
          <p:nvPr userDrawn="1"/>
        </p:nvCxnSpPr>
        <p:spPr>
          <a:xfrm>
            <a:off x="10487473" y="5887801"/>
            <a:ext cx="0" cy="7493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46270A1E-9738-DAE1-718F-54215AB073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82" y="6089955"/>
            <a:ext cx="1558904" cy="434697"/>
          </a:xfrm>
          <a:prstGeom prst="rect">
            <a:avLst/>
          </a:prstGeom>
        </p:spPr>
      </p:pic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C17AF304-211B-62E3-E433-1947AD3A4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768045"/>
            <a:ext cx="10801350" cy="570101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988B2F1-936C-A68C-D6D6-BEC9855A58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1561171"/>
            <a:ext cx="10801350" cy="452878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mi-NZ" dirty="0"/>
              <a:t>Click to add content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1726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A18A5E-D86E-873A-48A0-D4B1BF86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A2191-ECCE-862D-E653-AED36CB2F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631BC-5996-64C2-0657-8979CF7ACE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0BD6C-96E8-43CB-9D79-9C663A8654A2}" type="datetimeFigureOut">
              <a:rPr lang="en-NZ" smtClean="0"/>
              <a:t>17/10/2022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0B0B2-41C7-1871-81E1-EE12B54D0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8A606-87D5-1756-77A8-B51B918C8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D5751-DAA3-456B-834F-AA431278AD3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59969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F47DC0-649D-E114-044B-A8D5C26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4CE76-1939-00C1-536C-98A864000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ED00E-4898-6235-E67A-95561B461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DE3AE-010B-4803-950B-65FA340740F5}" type="datetimeFigureOut">
              <a:rPr lang="en-NZ" smtClean="0"/>
              <a:t>17/10/2022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30CC7-01AF-8D1D-BD24-9FB1217FD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7751E-055D-6BA5-8F5C-8084137D8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9BDA0-1A31-43F9-8F2C-2C4F2F718C3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1756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\\sbppakbr3\workgroups$\11.0%20Marketing\11.03-%20Submissions%20and%20Presentations\North%20Island%20Tour\vlc-record-2019-08-19-14h23m01s-X3%20to%20X11%20POST%20CIPP%20CCTV.vlc-.avi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52C912-36E9-82F5-773F-9537EA5E55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NZ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Trenchless Stormwater Culvert Rehabilitation</a:t>
            </a:r>
            <a:endParaRPr lang="en-NZ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C0C9F-87C1-7C00-77DB-C58DBE0B3A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 dirty="0"/>
              <a:t>Jaco Griessel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DDAFED-F262-4668-B7CB-80A534EAA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88" y="5767431"/>
            <a:ext cx="20859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02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0377B39-C74C-4FCC-8E65-413B5F6C68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350"/>
            <a:ext cx="10801350" cy="569913"/>
          </a:xfrm>
        </p:spPr>
        <p:txBody>
          <a:bodyPr/>
          <a:lstStyle/>
          <a:p>
            <a:r>
              <a:rPr lang="en-US" dirty="0"/>
              <a:t>Water Cured CIPP – </a:t>
            </a:r>
            <a:r>
              <a:rPr lang="en-US" dirty="0" err="1"/>
              <a:t>Waiawaka</a:t>
            </a:r>
            <a:r>
              <a:rPr lang="en-US" dirty="0"/>
              <a:t> Culvert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A1E4D0-0BDA-4564-BF19-98A01D2DA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06" y="1593023"/>
            <a:ext cx="5307106" cy="4213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3E85A3-29C8-49DF-8441-6BB455970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241" y="1593023"/>
            <a:ext cx="4685581" cy="361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07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F501AB3-418C-4EE4-868F-7661B9FAAA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045"/>
            <a:ext cx="10801350" cy="570101"/>
          </a:xfrm>
        </p:spPr>
        <p:txBody>
          <a:bodyPr/>
          <a:lstStyle/>
          <a:p>
            <a:r>
              <a:rPr lang="en-US" dirty="0"/>
              <a:t>Water Cured CIPP – </a:t>
            </a:r>
            <a:r>
              <a:rPr lang="en-US" dirty="0" err="1"/>
              <a:t>Waiawaka</a:t>
            </a:r>
            <a:r>
              <a:rPr lang="en-US" dirty="0"/>
              <a:t> Culvert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75417F4-FCC6-4116-949A-CB16917131FF}"/>
              </a:ext>
            </a:extLst>
          </p:cNvPr>
          <p:cNvGrpSpPr/>
          <p:nvPr/>
        </p:nvGrpSpPr>
        <p:grpSpPr>
          <a:xfrm>
            <a:off x="5872293" y="1545942"/>
            <a:ext cx="5182258" cy="3766115"/>
            <a:chOff x="1926014" y="1589138"/>
            <a:chExt cx="6813176" cy="45594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A5CC68-7CD1-4D44-B983-278526FBF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6014" y="1589138"/>
              <a:ext cx="6813176" cy="230392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DA72AB-3844-448F-95BB-608DBFEFE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6014" y="3920496"/>
              <a:ext cx="6813176" cy="222809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E429DC4-2B58-45D2-89A0-0ACE44BDC056}"/>
              </a:ext>
            </a:extLst>
          </p:cNvPr>
          <p:cNvSpPr txBox="1"/>
          <p:nvPr/>
        </p:nvSpPr>
        <p:spPr>
          <a:xfrm>
            <a:off x="939567" y="1575033"/>
            <a:ext cx="46894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Liner Selection:</a:t>
            </a:r>
          </a:p>
          <a:p>
            <a:endParaRPr lang="en-NZ" dirty="0"/>
          </a:p>
          <a:p>
            <a:pPr marL="342900" indent="-342900">
              <a:buFont typeface="+mj-lt"/>
              <a:buAutoNum type="arabicPeriod"/>
            </a:pPr>
            <a:r>
              <a:rPr lang="en-NZ" dirty="0"/>
              <a:t>Shape of existing culvert 734mm x 1258mm</a:t>
            </a:r>
          </a:p>
          <a:p>
            <a:pPr marL="342900" indent="-342900">
              <a:buFont typeface="+mj-lt"/>
              <a:buAutoNum type="arabicPeriod"/>
            </a:pPr>
            <a:endParaRPr lang="en-NZ" dirty="0"/>
          </a:p>
          <a:p>
            <a:pPr marL="342900" indent="-342900">
              <a:buFont typeface="+mj-lt"/>
              <a:buAutoNum type="arabicPeriod"/>
            </a:pPr>
            <a:r>
              <a:rPr lang="en-NZ" dirty="0"/>
              <a:t>Thickness needed for structural design 45mm</a:t>
            </a:r>
          </a:p>
          <a:p>
            <a:pPr marL="342900" indent="-342900">
              <a:buFont typeface="+mj-lt"/>
              <a:buAutoNum type="arabicPeriod"/>
            </a:pPr>
            <a:endParaRPr lang="en-NZ" dirty="0"/>
          </a:p>
          <a:p>
            <a:pPr marL="342900" indent="-342900">
              <a:buFont typeface="+mj-lt"/>
              <a:buAutoNum type="arabicPeriod"/>
            </a:pPr>
            <a:r>
              <a:rPr lang="en-NZ" dirty="0"/>
              <a:t>UV light spacing would not have been able to be centralised in this instance </a:t>
            </a:r>
          </a:p>
          <a:p>
            <a:pPr marL="342900" indent="-342900">
              <a:buFont typeface="+mj-lt"/>
              <a:buAutoNum type="arabicPeriod"/>
            </a:pP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59940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45D098-BEE7-C116-2F41-9E78670E6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Water Cured CIPP – </a:t>
            </a:r>
            <a:r>
              <a:rPr lang="en-US" dirty="0" err="1"/>
              <a:t>Waiawaka</a:t>
            </a:r>
            <a:r>
              <a:rPr lang="en-US" dirty="0"/>
              <a:t> Culvert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0F2817-88E7-436C-A27A-B41A81738986}"/>
              </a:ext>
            </a:extLst>
          </p:cNvPr>
          <p:cNvGrpSpPr/>
          <p:nvPr/>
        </p:nvGrpSpPr>
        <p:grpSpPr>
          <a:xfrm>
            <a:off x="1070136" y="1628229"/>
            <a:ext cx="9887996" cy="4394667"/>
            <a:chOff x="801688" y="1628225"/>
            <a:chExt cx="9887996" cy="4394667"/>
          </a:xfrm>
        </p:grpSpPr>
        <p:pic>
          <p:nvPicPr>
            <p:cNvPr id="5" name="Picture 4" descr="A picture containing ground, outdoor, floor, concrete&#10;&#10;Description automatically generated">
              <a:extLst>
                <a:ext uri="{FF2B5EF4-FFF2-40B4-BE49-F238E27FC236}">
                  <a16:creationId xmlns:a16="http://schemas.microsoft.com/office/drawing/2014/main" id="{85486011-569C-4DE4-8FD4-1E3C8B0DC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548354" y="2177558"/>
              <a:ext cx="4394665" cy="3295999"/>
            </a:xfrm>
            <a:prstGeom prst="rect">
              <a:avLst/>
            </a:prstGeom>
          </p:spPr>
        </p:pic>
        <p:pic>
          <p:nvPicPr>
            <p:cNvPr id="7" name="Picture 6" descr="A picture containing outdoor, ground, concrete, cement&#10;&#10;Description automatically generated">
              <a:extLst>
                <a:ext uri="{FF2B5EF4-FFF2-40B4-BE49-F238E27FC236}">
                  <a16:creationId xmlns:a16="http://schemas.microsoft.com/office/drawing/2014/main" id="{15D6447C-D4AE-464A-A192-C4E95BCF0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844352" y="2177559"/>
              <a:ext cx="4394666" cy="3295999"/>
            </a:xfrm>
            <a:prstGeom prst="rect">
              <a:avLst/>
            </a:prstGeom>
          </p:spPr>
        </p:pic>
        <p:pic>
          <p:nvPicPr>
            <p:cNvPr id="9" name="Picture 8" descr="A picture containing dirty&#10;&#10;Description automatically generated">
              <a:extLst>
                <a:ext uri="{FF2B5EF4-FFF2-40B4-BE49-F238E27FC236}">
                  <a16:creationId xmlns:a16="http://schemas.microsoft.com/office/drawing/2014/main" id="{1337F57E-1573-4FD5-8AFF-DC57F8BF3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688" y="1628227"/>
              <a:ext cx="3295999" cy="4394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5288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ECF2517-A2BA-4CA3-B80D-9F233F9F0B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045"/>
            <a:ext cx="10801350" cy="570101"/>
          </a:xfrm>
        </p:spPr>
        <p:txBody>
          <a:bodyPr/>
          <a:lstStyle/>
          <a:p>
            <a:r>
              <a:rPr lang="en-US" dirty="0"/>
              <a:t>Water Cured CIPP – </a:t>
            </a:r>
            <a:r>
              <a:rPr lang="en-US" dirty="0" err="1"/>
              <a:t>Waiawaka</a:t>
            </a:r>
            <a:r>
              <a:rPr lang="en-US" dirty="0"/>
              <a:t> Culvert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DA3FA-429C-47A3-A175-D4202D7A8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70" y="1338146"/>
            <a:ext cx="2761118" cy="45510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892225-1208-48D1-BF11-5E8F8262BC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66"/>
          <a:stretch/>
        </p:blipFill>
        <p:spPr>
          <a:xfrm rot="5400000">
            <a:off x="7963830" y="1752144"/>
            <a:ext cx="3417231" cy="3471170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1CB1891E-1E7E-4337-9C6B-1139012085EA}"/>
              </a:ext>
            </a:extLst>
          </p:cNvPr>
          <p:cNvSpPr txBox="1">
            <a:spLocks/>
          </p:cNvSpPr>
          <p:nvPr/>
        </p:nvSpPr>
        <p:spPr>
          <a:xfrm>
            <a:off x="2808055" y="5234803"/>
            <a:ext cx="9096237" cy="570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Final Design 46mm Wall Thickness </a:t>
            </a:r>
          </a:p>
        </p:txBody>
      </p:sp>
      <p:pic>
        <p:nvPicPr>
          <p:cNvPr id="12" name="Picture 11" descr="A picture containing outdoor, person, orange, clothes&#10;&#10;Description automatically generated">
            <a:extLst>
              <a:ext uri="{FF2B5EF4-FFF2-40B4-BE49-F238E27FC236}">
                <a16:creationId xmlns:a16="http://schemas.microsoft.com/office/drawing/2014/main" id="{A8D8443B-3143-42C2-BE7B-D8E41FFC9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26" y="1777301"/>
            <a:ext cx="2567031" cy="342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62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45D098-BEE7-C116-2F41-9E78670E6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Water Cured CIPP – </a:t>
            </a:r>
            <a:r>
              <a:rPr lang="en-US" dirty="0" err="1"/>
              <a:t>Waiawaka</a:t>
            </a:r>
            <a:r>
              <a:rPr lang="en-US" dirty="0"/>
              <a:t> Culvert </a:t>
            </a:r>
          </a:p>
        </p:txBody>
      </p:sp>
      <p:pic>
        <p:nvPicPr>
          <p:cNvPr id="4" name="Picture 3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8ABAFB14-6AAD-4756-AF54-FCB55789F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657" y="2101370"/>
            <a:ext cx="3998034" cy="2998525"/>
          </a:xfrm>
          <a:prstGeom prst="rect">
            <a:avLst/>
          </a:prstGeom>
        </p:spPr>
      </p:pic>
      <p:pic>
        <p:nvPicPr>
          <p:cNvPr id="6" name="Picture 5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B6EBA087-F9F2-4BD1-92F3-1626E87EF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11" y="1601615"/>
            <a:ext cx="2998527" cy="3998036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01D8586F-74DB-4848-861F-602C52D43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212" y="1601615"/>
            <a:ext cx="2998527" cy="399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62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5A5BA2C-BD8D-4C06-BDE4-1115F9D722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045"/>
            <a:ext cx="10801350" cy="570101"/>
          </a:xfrm>
        </p:spPr>
        <p:txBody>
          <a:bodyPr/>
          <a:lstStyle/>
          <a:p>
            <a:r>
              <a:rPr lang="en-US" dirty="0"/>
              <a:t>Water Cured CIPP – </a:t>
            </a:r>
            <a:r>
              <a:rPr lang="en-US" dirty="0" err="1"/>
              <a:t>Waiawaka</a:t>
            </a:r>
            <a:r>
              <a:rPr lang="en-US" dirty="0"/>
              <a:t> Culvert </a:t>
            </a:r>
          </a:p>
        </p:txBody>
      </p:sp>
      <p:pic>
        <p:nvPicPr>
          <p:cNvPr id="9" name="Picture 8" descr="A picture containing outdoor&#10;&#10;Description automatically generated">
            <a:extLst>
              <a:ext uri="{FF2B5EF4-FFF2-40B4-BE49-F238E27FC236}">
                <a16:creationId xmlns:a16="http://schemas.microsoft.com/office/drawing/2014/main" id="{39184F6F-3798-4F8A-8FC5-B133518C0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18" y="1572935"/>
            <a:ext cx="3193059" cy="4257412"/>
          </a:xfrm>
          <a:prstGeom prst="rect">
            <a:avLst/>
          </a:prstGeom>
        </p:spPr>
      </p:pic>
      <p:pic>
        <p:nvPicPr>
          <p:cNvPr id="11" name="Picture 10" descr="A close-up of a pipe&#10;&#10;Description automatically generated with medium confidence">
            <a:extLst>
              <a:ext uri="{FF2B5EF4-FFF2-40B4-BE49-F238E27FC236}">
                <a16:creationId xmlns:a16="http://schemas.microsoft.com/office/drawing/2014/main" id="{67CC25C9-B93F-4DAE-967E-C3DF65FEF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32" y="1572934"/>
            <a:ext cx="3193060" cy="425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03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45D098-BEE7-C116-2F41-9E78670E6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UV Cured – NCI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A6EFCF-590D-402C-846F-68E92F66D97F}"/>
              </a:ext>
            </a:extLst>
          </p:cNvPr>
          <p:cNvGrpSpPr/>
          <p:nvPr/>
        </p:nvGrpSpPr>
        <p:grpSpPr>
          <a:xfrm>
            <a:off x="905190" y="1611997"/>
            <a:ext cx="8020697" cy="4352575"/>
            <a:chOff x="460573" y="1628775"/>
            <a:chExt cx="8239125" cy="4633912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04A47278-C728-47D7-845E-05342423C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573" y="1628775"/>
              <a:ext cx="8239125" cy="4633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5499EAA-3D4E-4AE6-A1B2-63B82739A538}"/>
                </a:ext>
              </a:extLst>
            </p:cNvPr>
            <p:cNvCxnSpPr/>
            <p:nvPr/>
          </p:nvCxnSpPr>
          <p:spPr>
            <a:xfrm flipV="1">
              <a:off x="3851275" y="4221163"/>
              <a:ext cx="1657350" cy="100806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C0F7AF31-3EA7-45DE-BA50-4B82B8AE2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8625" y="4581525"/>
              <a:ext cx="2303463" cy="1200150"/>
            </a:xfrm>
            <a:prstGeom prst="rect">
              <a:avLst/>
            </a:prstGeom>
            <a:solidFill>
              <a:schemeClr val="bg1">
                <a:alpha val="6313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Char char="•"/>
              </a:pPr>
              <a:r>
                <a:rPr lang="en-NZ" altLang="en-US" dirty="0">
                  <a:solidFill>
                    <a:srgbClr val="333F48"/>
                  </a:solidFill>
                </a:rPr>
                <a:t>1200mm </a:t>
              </a:r>
              <a:r>
                <a:rPr lang="en-NZ" altLang="en-US" dirty="0" err="1">
                  <a:solidFill>
                    <a:srgbClr val="333F48"/>
                  </a:solidFill>
                </a:rPr>
                <a:t>dia</a:t>
              </a:r>
              <a:r>
                <a:rPr lang="en-NZ" altLang="en-US" dirty="0">
                  <a:solidFill>
                    <a:srgbClr val="333F48"/>
                  </a:solidFill>
                </a:rPr>
                <a:t> UV Cured 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NZ" altLang="en-US" dirty="0">
                  <a:solidFill>
                    <a:srgbClr val="333F48"/>
                  </a:solidFill>
                </a:rPr>
                <a:t>160m long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NZ" altLang="en-US" dirty="0">
                  <a:solidFill>
                    <a:srgbClr val="333F48"/>
                  </a:solidFill>
                </a:rPr>
                <a:t>2 day installation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1640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4424A23-4604-4E19-934F-B18714AE34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045"/>
            <a:ext cx="10801350" cy="570101"/>
          </a:xfrm>
        </p:spPr>
        <p:txBody>
          <a:bodyPr/>
          <a:lstStyle/>
          <a:p>
            <a:r>
              <a:rPr lang="en-US" dirty="0"/>
              <a:t>UV Cured – NCI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943BD4-FB43-4E5B-A93E-2A605A7394B6}"/>
              </a:ext>
            </a:extLst>
          </p:cNvPr>
          <p:cNvGrpSpPr/>
          <p:nvPr/>
        </p:nvGrpSpPr>
        <p:grpSpPr>
          <a:xfrm>
            <a:off x="968929" y="1468073"/>
            <a:ext cx="8695189" cy="4129467"/>
            <a:chOff x="457200" y="1773238"/>
            <a:chExt cx="8158163" cy="3883025"/>
          </a:xfrm>
        </p:grpSpPr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39BA1746-056B-40B6-B4D8-F3E78BA05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" y="1773238"/>
              <a:ext cx="1946275" cy="38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en-NZ" alt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SITE CONSTRAINTS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DD586B-B0C0-44C2-84C8-8F3F11F371A8}"/>
                </a:ext>
              </a:extLst>
            </p:cNvPr>
            <p:cNvSpPr/>
            <p:nvPr/>
          </p:nvSpPr>
          <p:spPr>
            <a:xfrm>
              <a:off x="457200" y="2205038"/>
              <a:ext cx="4572000" cy="34512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 eaLnBrk="1" hangingPunct="1">
                <a:lnSpc>
                  <a:spcPct val="107000"/>
                </a:lnSpc>
                <a:spcAft>
                  <a:spcPts val="800"/>
                </a:spcAft>
                <a:buFontTx/>
                <a:buChar char="-"/>
                <a:defRPr/>
              </a:pPr>
              <a:r>
                <a:rPr lang="en-NZ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Multi contractor shared site</a:t>
              </a:r>
            </a:p>
            <a:p>
              <a:pPr eaLnBrk="1" hangingPunct="1">
                <a:lnSpc>
                  <a:spcPct val="107000"/>
                </a:lnSpc>
                <a:spcAft>
                  <a:spcPts val="800"/>
                </a:spcAft>
                <a:defRPr/>
              </a:pPr>
              <a:r>
                <a:rPr lang="en-NZ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with concurrent works</a:t>
              </a:r>
            </a:p>
            <a:p>
              <a:pPr marL="285750" indent="-285750" eaLnBrk="1" hangingPunct="1">
                <a:lnSpc>
                  <a:spcPct val="107000"/>
                </a:lnSpc>
                <a:spcAft>
                  <a:spcPts val="800"/>
                </a:spcAft>
                <a:buFontTx/>
                <a:buChar char="-"/>
                <a:defRPr/>
              </a:pPr>
              <a:r>
                <a:rPr lang="en-NZ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Reduced construction space</a:t>
              </a:r>
            </a:p>
            <a:p>
              <a:pPr eaLnBrk="1" hangingPunct="1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N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eaLnBrk="1" hangingPunct="1">
                <a:lnSpc>
                  <a:spcPct val="107000"/>
                </a:lnSpc>
                <a:spcAft>
                  <a:spcPts val="800"/>
                </a:spcAft>
                <a:defRPr/>
              </a:pPr>
              <a:r>
                <a:rPr lang="en-NZ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Site well suited to minimal </a:t>
              </a:r>
            </a:p>
            <a:p>
              <a:pPr eaLnBrk="1" hangingPunct="1">
                <a:lnSpc>
                  <a:spcPct val="107000"/>
                </a:lnSpc>
                <a:spcAft>
                  <a:spcPts val="800"/>
                </a:spcAft>
                <a:defRPr/>
              </a:pPr>
              <a:r>
                <a:rPr lang="en-NZ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establishment, reduced</a:t>
              </a:r>
            </a:p>
            <a:p>
              <a:pPr eaLnBrk="1" hangingPunct="1">
                <a:lnSpc>
                  <a:spcPct val="107000"/>
                </a:lnSpc>
                <a:spcAft>
                  <a:spcPts val="800"/>
                </a:spcAft>
                <a:defRPr/>
              </a:pPr>
              <a:r>
                <a:rPr lang="en-NZ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onsite plant and materials</a:t>
              </a:r>
            </a:p>
            <a:p>
              <a:pPr marL="742950" lvl="1" indent="-285750" eaLnBrk="1" hangingPunct="1">
                <a:lnSpc>
                  <a:spcPct val="107000"/>
                </a:lnSpc>
                <a:spcAft>
                  <a:spcPts val="8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NZ" sz="3600" dirty="0">
                  <a:solidFill>
                    <a:srgbClr val="92D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UV       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904400C-29DA-4FBA-B831-57FFCDB42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763" y="2420938"/>
              <a:ext cx="4800600" cy="270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0071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A73C26A-3DBB-45E3-92E7-5174FBB6BE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350"/>
            <a:ext cx="10801350" cy="569913"/>
          </a:xfrm>
        </p:spPr>
        <p:txBody>
          <a:bodyPr/>
          <a:lstStyle/>
          <a:p>
            <a:r>
              <a:rPr lang="en-US" dirty="0"/>
              <a:t>UV Cured – NCI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43E488-366B-4C87-B0FA-BF42BAAE6FAF}"/>
              </a:ext>
            </a:extLst>
          </p:cNvPr>
          <p:cNvSpPr/>
          <p:nvPr/>
        </p:nvSpPr>
        <p:spPr>
          <a:xfrm>
            <a:off x="832448" y="1439069"/>
            <a:ext cx="7715250" cy="39798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07000"/>
              </a:lnSpc>
              <a:spcAft>
                <a:spcPts val="800"/>
              </a:spcAft>
              <a:defRPr/>
            </a:pPr>
            <a:r>
              <a:rPr lang="en-NZ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CONSIDERATIONS</a:t>
            </a:r>
          </a:p>
          <a:p>
            <a:pPr marL="285750" indent="-285750" eaLnBrk="1" hangingPunct="1">
              <a:lnSpc>
                <a:spcPct val="107000"/>
              </a:lnSpc>
              <a:spcAft>
                <a:spcPts val="800"/>
              </a:spcAft>
              <a:buFontTx/>
              <a:buChar char="-"/>
              <a:defRPr/>
            </a:pPr>
            <a:r>
              <a:rPr lang="en-NZ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Maximise flow capacity by utilising the thinnest applicable liner</a:t>
            </a:r>
          </a:p>
          <a:p>
            <a:pPr eaLnBrk="1" hangingPunct="1">
              <a:lnSpc>
                <a:spcPct val="107000"/>
              </a:lnSpc>
              <a:spcAft>
                <a:spcPts val="800"/>
              </a:spcAft>
              <a:defRPr/>
            </a:pPr>
            <a:endParaRPr lang="en-NZ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107000"/>
              </a:lnSpc>
              <a:spcAft>
                <a:spcPts val="800"/>
              </a:spcAft>
              <a:buFontTx/>
              <a:buChar char="-"/>
              <a:defRPr/>
            </a:pPr>
            <a:r>
              <a:rPr lang="en-NZ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Six month shelf life of material allowing versatility in installation timing</a:t>
            </a:r>
          </a:p>
          <a:p>
            <a:pPr eaLnBrk="1" hangingPunct="1">
              <a:lnSpc>
                <a:spcPct val="107000"/>
              </a:lnSpc>
              <a:spcAft>
                <a:spcPts val="800"/>
              </a:spcAft>
              <a:defRPr/>
            </a:pPr>
            <a:endParaRPr lang="en-NZ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107000"/>
              </a:lnSpc>
              <a:spcAft>
                <a:spcPts val="800"/>
              </a:spcAft>
              <a:buFontTx/>
              <a:buChar char="-"/>
              <a:defRPr/>
            </a:pPr>
            <a:r>
              <a:rPr lang="en-NZ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Lighter weight of materials/ less manual handling</a:t>
            </a:r>
          </a:p>
          <a:p>
            <a:pPr marL="285750" indent="-285750" eaLnBrk="1" hangingPunct="1">
              <a:lnSpc>
                <a:spcPct val="107000"/>
              </a:lnSpc>
              <a:spcAft>
                <a:spcPts val="800"/>
              </a:spcAft>
              <a:buFontTx/>
              <a:buChar char="-"/>
              <a:defRPr/>
            </a:pPr>
            <a:endParaRPr lang="en-NZ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107000"/>
              </a:lnSpc>
              <a:spcAft>
                <a:spcPts val="800"/>
              </a:spcAft>
              <a:buFontTx/>
              <a:buChar char="-"/>
              <a:defRPr/>
            </a:pPr>
            <a:r>
              <a:rPr lang="en-NZ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Less onsite staff</a:t>
            </a:r>
          </a:p>
          <a:p>
            <a:pPr marL="285750" indent="-285750" eaLnBrk="1" hangingPunct="1">
              <a:lnSpc>
                <a:spcPct val="107000"/>
              </a:lnSpc>
              <a:spcAft>
                <a:spcPts val="800"/>
              </a:spcAft>
              <a:buFontTx/>
              <a:buChar char="-"/>
              <a:defRPr/>
            </a:pPr>
            <a:endParaRPr lang="en-NZ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107000"/>
              </a:lnSpc>
              <a:spcAft>
                <a:spcPts val="800"/>
              </a:spcAft>
              <a:buFontTx/>
              <a:buChar char="-"/>
              <a:defRPr/>
            </a:pPr>
            <a:r>
              <a:rPr lang="en-NZ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Small site footprint</a:t>
            </a:r>
          </a:p>
        </p:txBody>
      </p:sp>
    </p:spTree>
    <p:extLst>
      <p:ext uri="{BB962C8B-B14F-4D97-AF65-F5344CB8AC3E}">
        <p14:creationId xmlns:p14="http://schemas.microsoft.com/office/powerpoint/2010/main" val="3034584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34DD1D0-E75D-4058-AF4A-AF39040529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045"/>
            <a:ext cx="10801350" cy="570101"/>
          </a:xfrm>
        </p:spPr>
        <p:txBody>
          <a:bodyPr/>
          <a:lstStyle/>
          <a:p>
            <a:r>
              <a:rPr lang="en-US" dirty="0"/>
              <a:t>UV Cured – NCI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7AEBB4C-6ECA-4609-B8A1-721CC67B9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84313"/>
            <a:ext cx="6261100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09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FDDB-ECBF-25CD-BF5D-68D8BA18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3600" dirty="0"/>
              <a:t>CIPP Rehabilitation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CBB84-410E-BCD9-7F20-7197AB0F31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 dirty="0"/>
              <a:t>Over View </a:t>
            </a:r>
          </a:p>
        </p:txBody>
      </p:sp>
    </p:spTree>
    <p:extLst>
      <p:ext uri="{BB962C8B-B14F-4D97-AF65-F5344CB8AC3E}">
        <p14:creationId xmlns:p14="http://schemas.microsoft.com/office/powerpoint/2010/main" val="1978309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92C09CB-FCF3-47B5-BE29-C2B9B9BA1F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350"/>
            <a:ext cx="10801350" cy="569913"/>
          </a:xfrm>
        </p:spPr>
        <p:txBody>
          <a:bodyPr/>
          <a:lstStyle/>
          <a:p>
            <a:r>
              <a:rPr lang="en-US" dirty="0"/>
              <a:t>UV Cured – NCI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206A52C-CBF3-48FD-B875-1E6DCEEF8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84313"/>
            <a:ext cx="6004129" cy="450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122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14F7DB7-ADCC-4A22-AF54-4BAEB45491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045"/>
            <a:ext cx="10801350" cy="570101"/>
          </a:xfrm>
        </p:spPr>
        <p:txBody>
          <a:bodyPr/>
          <a:lstStyle/>
          <a:p>
            <a:r>
              <a:rPr lang="en-US" dirty="0"/>
              <a:t>UV Cured – NCI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BA3B379-5714-49B9-88C7-445649995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557338"/>
            <a:ext cx="5651500" cy="459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06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5478A82-BD68-4C60-B513-CD23F1BE5F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350"/>
            <a:ext cx="10801350" cy="569913"/>
          </a:xfrm>
        </p:spPr>
        <p:txBody>
          <a:bodyPr/>
          <a:lstStyle/>
          <a:p>
            <a:r>
              <a:rPr lang="en-US" dirty="0"/>
              <a:t>UV Cured – NCI 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99D713D-819F-4411-B758-0B2B671C2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2" b="12762"/>
          <a:stretch>
            <a:fillRect/>
          </a:stretch>
        </p:blipFill>
        <p:spPr bwMode="auto">
          <a:xfrm>
            <a:off x="1772932" y="2107888"/>
            <a:ext cx="801370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902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14F7DB7-ADCC-4A22-AF54-4BAEB45491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045"/>
            <a:ext cx="10801350" cy="570101"/>
          </a:xfrm>
        </p:spPr>
        <p:txBody>
          <a:bodyPr/>
          <a:lstStyle/>
          <a:p>
            <a:r>
              <a:rPr lang="en-US" dirty="0"/>
              <a:t>UV Cured – NCI </a:t>
            </a:r>
          </a:p>
        </p:txBody>
      </p:sp>
      <p:pic>
        <p:nvPicPr>
          <p:cNvPr id="5" name="vlc-record-2019-08-19-14h23m01s-X3 to X11 POST CIPP CCTV.vlc-.avi">
            <a:hlinkClick r:id="" action="ppaction://media"/>
            <a:extLst>
              <a:ext uri="{FF2B5EF4-FFF2-40B4-BE49-F238E27FC236}">
                <a16:creationId xmlns:a16="http://schemas.microsoft.com/office/drawing/2014/main" id="{7E31E0CD-4687-41B4-8FC0-38213152EAAB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84313"/>
            <a:ext cx="5886318" cy="441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CF410C-7F51-41D8-998B-994B573B9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988" y="6089955"/>
            <a:ext cx="20859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0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picture containing food, sign&#10;&#10;Description automatically generated">
            <a:extLst>
              <a:ext uri="{FF2B5EF4-FFF2-40B4-BE49-F238E27FC236}">
                <a16:creationId xmlns:a16="http://schemas.microsoft.com/office/drawing/2014/main" id="{6CD01E1F-13FA-4BD6-AD8F-793C9ABD8B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8" y="385430"/>
            <a:ext cx="10687757" cy="543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52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3BA432-67A2-40F4-AC0D-ED64305034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9761"/>
            <a:ext cx="10141527" cy="515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49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5D6BC9D-EB62-4F9D-A95C-D042C1E69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9761"/>
            <a:ext cx="10215418" cy="519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33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A picture containing photo, building, different, cat&#10;&#10;Description automatically generated">
            <a:extLst>
              <a:ext uri="{FF2B5EF4-FFF2-40B4-BE49-F238E27FC236}">
                <a16:creationId xmlns:a16="http://schemas.microsoft.com/office/drawing/2014/main" id="{E926F411-DA35-431C-A1A7-FB00EDDD5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640080"/>
            <a:ext cx="9821231" cy="499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83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1E59D7-3C03-6A4F-3C2F-0AB6BEF7CF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CIPP Liner Materials – Resin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8B7AD3-A45F-4B87-9ADB-3609C4F54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95" y="1639657"/>
            <a:ext cx="10406717" cy="28702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6FCB1-C8AE-4F3F-BADC-D4087C79D899}"/>
              </a:ext>
            </a:extLst>
          </p:cNvPr>
          <p:cNvSpPr/>
          <p:nvPr/>
        </p:nvSpPr>
        <p:spPr>
          <a:xfrm>
            <a:off x="1233879" y="4811389"/>
            <a:ext cx="923081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altLang="en-US" sz="900" dirty="0">
                <a:solidFill>
                  <a:srgbClr val="303F48">
                    <a:alpha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HDPE PE 100 has a flexural modulus of 1,000 MPa and PVC has a flexural modulus 3,500-4,500 </a:t>
            </a:r>
            <a:r>
              <a:rPr lang="en-NZ" altLang="en-US" sz="900" dirty="0" err="1">
                <a:solidFill>
                  <a:srgbClr val="303F48">
                    <a:alpha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Mpa</a:t>
            </a:r>
            <a:r>
              <a:rPr lang="en-NZ" altLang="en-US" sz="900" dirty="0">
                <a:solidFill>
                  <a:srgbClr val="303F48">
                    <a:alpha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4724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45D098-BEE7-C116-2F41-9E78670E6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dirty="0"/>
              <a:t>CIPP liner materials – comparison for DN1200 Culvert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ADF06BE-7552-408E-B6D7-22000D6A95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420891"/>
              </p:ext>
            </p:extLst>
          </p:nvPr>
        </p:nvGraphicFramePr>
        <p:xfrm>
          <a:off x="1574334" y="1518406"/>
          <a:ext cx="8400176" cy="43063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85611">
                  <a:extLst>
                    <a:ext uri="{9D8B030D-6E8A-4147-A177-3AD203B41FA5}">
                      <a16:colId xmlns:a16="http://schemas.microsoft.com/office/drawing/2014/main" val="445054935"/>
                    </a:ext>
                  </a:extLst>
                </a:gridCol>
                <a:gridCol w="1645516">
                  <a:extLst>
                    <a:ext uri="{9D8B030D-6E8A-4147-A177-3AD203B41FA5}">
                      <a16:colId xmlns:a16="http://schemas.microsoft.com/office/drawing/2014/main" val="4250784000"/>
                    </a:ext>
                  </a:extLst>
                </a:gridCol>
                <a:gridCol w="2483437">
                  <a:extLst>
                    <a:ext uri="{9D8B030D-6E8A-4147-A177-3AD203B41FA5}">
                      <a16:colId xmlns:a16="http://schemas.microsoft.com/office/drawing/2014/main" val="2470676148"/>
                    </a:ext>
                  </a:extLst>
                </a:gridCol>
                <a:gridCol w="1885612">
                  <a:extLst>
                    <a:ext uri="{9D8B030D-6E8A-4147-A177-3AD203B41FA5}">
                      <a16:colId xmlns:a16="http://schemas.microsoft.com/office/drawing/2014/main" val="846866581"/>
                    </a:ext>
                  </a:extLst>
                </a:gridCol>
              </a:tblGrid>
              <a:tr h="480927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C2CDD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NCI DN1200</a:t>
                      </a:r>
                      <a:r>
                        <a:rPr lang="en-NZ" sz="1200" b="0" i="0" baseline="0" dirty="0">
                          <a:solidFill>
                            <a:srgbClr val="C2CDD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Culvert Design Calculations</a:t>
                      </a:r>
                      <a:endParaRPr lang="en-NZ" sz="1200" b="0" i="0" dirty="0">
                        <a:solidFill>
                          <a:srgbClr val="C2CDD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NZ" sz="12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3F4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NZ" sz="12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3F4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NZ" sz="12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3F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637998"/>
                  </a:ext>
                </a:extLst>
              </a:tr>
              <a:tr h="4809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category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3F48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 Felt CIPP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3F4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Composite Reinforced</a:t>
                      </a:r>
                      <a:r>
                        <a:rPr lang="en-NZ" sz="1200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Felt CIPP</a:t>
                      </a:r>
                      <a:endParaRPr lang="en-NZ" sz="12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3F4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Fibreglass</a:t>
                      </a:r>
                      <a:r>
                        <a:rPr lang="en-NZ" sz="1200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NZ" sz="12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(UV)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3F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140972"/>
                  </a:ext>
                </a:extLst>
              </a:tr>
              <a:tr h="3606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Flexural Modulus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2,200 MPa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27,400</a:t>
                      </a:r>
                      <a:r>
                        <a:rPr lang="en-NZ" sz="1200" b="0" i="0" baseline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MPa</a:t>
                      </a:r>
                      <a:endParaRPr lang="en-NZ" sz="1200" b="0" i="0" dirty="0">
                        <a:solidFill>
                          <a:srgbClr val="333F4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13,600</a:t>
                      </a:r>
                      <a:r>
                        <a:rPr lang="en-NZ" sz="1200" b="0" i="0" baseline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MPa</a:t>
                      </a:r>
                      <a:endParaRPr lang="en-NZ" sz="1200" b="0" i="0" dirty="0">
                        <a:solidFill>
                          <a:srgbClr val="333F4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697957"/>
                  </a:ext>
                </a:extLst>
              </a:tr>
              <a:tr h="4208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Flexural</a:t>
                      </a:r>
                      <a:r>
                        <a:rPr lang="en-NZ" sz="1200" b="0" i="0" baseline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Strength</a:t>
                      </a:r>
                      <a:endParaRPr lang="en-NZ" sz="1200" b="0" i="0" dirty="0">
                        <a:solidFill>
                          <a:srgbClr val="333F4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37.5 MPa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113.5 MPa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MPa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124144"/>
                  </a:ext>
                </a:extLst>
              </a:tr>
              <a:tr h="360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Wall Thickness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35.5mm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23.8mm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16.5mm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337844"/>
                  </a:ext>
                </a:extLst>
              </a:tr>
              <a:tr h="360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Resin Quantities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24,400kg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16,600kg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11,800kg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312230"/>
                  </a:ext>
                </a:extLst>
              </a:tr>
              <a:tr h="5410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 Weight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29,600kg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21,200kg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15,500kg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686954"/>
                  </a:ext>
                </a:extLst>
              </a:tr>
              <a:tr h="360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 Cost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$$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$$$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314150"/>
                  </a:ext>
                </a:extLst>
              </a:tr>
              <a:tr h="360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Installation Cost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$$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$$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200" b="0" i="0" dirty="0">
                          <a:solidFill>
                            <a:srgbClr val="333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166262"/>
                  </a:ext>
                </a:extLst>
              </a:tr>
              <a:tr h="4834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NZ" sz="1200" b="0" i="0" dirty="0">
                        <a:solidFill>
                          <a:srgbClr val="333F4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altLang="en-US" sz="800" b="0" i="0" dirty="0">
                          <a:solidFill>
                            <a:srgbClr val="303F48">
                              <a:alpha val="65000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 COST = LOW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800" b="0" i="0" dirty="0">
                          <a:solidFill>
                            <a:srgbClr val="303F48">
                              <a:alpha val="65000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INSTALLATION COST = HIGH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800" b="1" i="0" dirty="0">
                          <a:solidFill>
                            <a:srgbClr val="A20C1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 WORKERS ON SITE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NZ" sz="1200" b="0" i="0" dirty="0">
                        <a:solidFill>
                          <a:srgbClr val="333F4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altLang="en-US" sz="800" b="0" i="0" dirty="0">
                          <a:solidFill>
                            <a:srgbClr val="303F48">
                              <a:alpha val="65000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 COST = HIGH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800" b="0" i="0" dirty="0">
                          <a:solidFill>
                            <a:srgbClr val="303F48">
                              <a:alpha val="65000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INSTALLATION COST = LOW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800" b="1" i="0" dirty="0">
                          <a:solidFill>
                            <a:srgbClr val="A20C1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FASTER TO INSTALL </a:t>
                      </a:r>
                      <a:br>
                        <a:rPr lang="en-NZ" sz="800" b="1" i="0" dirty="0">
                          <a:solidFill>
                            <a:srgbClr val="A20C1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NZ" sz="800" b="1" i="0" dirty="0">
                          <a:solidFill>
                            <a:srgbClr val="A20C1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LESS WORKERS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03F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408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601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FB40F3-34BD-4BE6-9B62-4E04833A48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9761"/>
            <a:ext cx="10346422" cy="525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00685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Custom 1">
      <a:dk1>
        <a:srgbClr val="000000"/>
      </a:dk1>
      <a:lt1>
        <a:srgbClr val="FFFFFF"/>
      </a:lt1>
      <a:dk2>
        <a:srgbClr val="0067A3"/>
      </a:dk2>
      <a:lt2>
        <a:srgbClr val="E7F1F2"/>
      </a:lt2>
      <a:accent1>
        <a:srgbClr val="2A88B5"/>
      </a:accent1>
      <a:accent2>
        <a:srgbClr val="89CAEB"/>
      </a:accent2>
      <a:accent3>
        <a:srgbClr val="E7F1F2"/>
      </a:accent3>
      <a:accent4>
        <a:srgbClr val="0066A3"/>
      </a:accent4>
      <a:accent5>
        <a:srgbClr val="062F77"/>
      </a:accent5>
      <a:accent6>
        <a:srgbClr val="A5DFDD"/>
      </a:accent6>
      <a:hlink>
        <a:srgbClr val="009100"/>
      </a:hlink>
      <a:folHlink>
        <a:srgbClr val="85DFD0"/>
      </a:folHlink>
    </a:clrScheme>
    <a:fontScheme name="Custom 1">
      <a:majorFont>
        <a:latin typeface="Proxima Nova"/>
        <a:ea typeface=""/>
        <a:cs typeface=""/>
      </a:majorFont>
      <a:minorFont>
        <a:latin typeface="Proxima Nova"/>
        <a:ea typeface=""/>
        <a:cs typeface=""/>
      </a:minorFont>
    </a:fontScheme>
    <a:fmtScheme name="Frosted Glass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Custom 1">
      <a:dk1>
        <a:srgbClr val="000000"/>
      </a:dk1>
      <a:lt1>
        <a:srgbClr val="FFFFFF"/>
      </a:lt1>
      <a:dk2>
        <a:srgbClr val="0067A3"/>
      </a:dk2>
      <a:lt2>
        <a:srgbClr val="E7F1F2"/>
      </a:lt2>
      <a:accent1>
        <a:srgbClr val="2A88B5"/>
      </a:accent1>
      <a:accent2>
        <a:srgbClr val="89CAEB"/>
      </a:accent2>
      <a:accent3>
        <a:srgbClr val="E7F1F2"/>
      </a:accent3>
      <a:accent4>
        <a:srgbClr val="0066A3"/>
      </a:accent4>
      <a:accent5>
        <a:srgbClr val="062F77"/>
      </a:accent5>
      <a:accent6>
        <a:srgbClr val="A5DFDD"/>
      </a:accent6>
      <a:hlink>
        <a:srgbClr val="009100"/>
      </a:hlink>
      <a:folHlink>
        <a:srgbClr val="85DFD0"/>
      </a:folHlink>
    </a:clrScheme>
    <a:fontScheme name="Custom 1">
      <a:majorFont>
        <a:latin typeface="Proxima Nova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d53b97b-cfb5-43fb-98c8-420dca68bc0c">
      <UserInfo>
        <DisplayName>Katrina Guy</DisplayName>
        <AccountId>19</AccountId>
        <AccountType/>
      </UserInfo>
      <UserInfo>
        <DisplayName>Gillian Blythe</DisplayName>
        <AccountId>145</AccountId>
        <AccountType/>
      </UserInfo>
    </SharedWithUsers>
    <lcf76f155ced4ddcb4097134ff3c332f xmlns="1bf58d84-5e20-4a41-aa73-0a6f7670ae44">
      <Terms xmlns="http://schemas.microsoft.com/office/infopath/2007/PartnerControls"/>
    </lcf76f155ced4ddcb4097134ff3c332f>
    <TaxCatchAll xmlns="ed53b97b-cfb5-43fb-98c8-420dca68bc0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D83D971FAD04DB2639AA82678211A" ma:contentTypeVersion="16" ma:contentTypeDescription="Create a new document." ma:contentTypeScope="" ma:versionID="c62304dd76f6b7d5ed8e2c9594665c1d">
  <xsd:schema xmlns:xsd="http://www.w3.org/2001/XMLSchema" xmlns:xs="http://www.w3.org/2001/XMLSchema" xmlns:p="http://schemas.microsoft.com/office/2006/metadata/properties" xmlns:ns2="1bf58d84-5e20-4a41-aa73-0a6f7670ae44" xmlns:ns3="ed53b97b-cfb5-43fb-98c8-420dca68bc0c" targetNamespace="http://schemas.microsoft.com/office/2006/metadata/properties" ma:root="true" ma:fieldsID="788901bc87c6534e3c103d3a989455eb" ns2:_="" ns3:_="">
    <xsd:import namespace="1bf58d84-5e20-4a41-aa73-0a6f7670ae44"/>
    <xsd:import namespace="ed53b97b-cfb5-43fb-98c8-420dca68bc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58d84-5e20-4a41-aa73-0a6f7670a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0e5db3c-8ba6-4bd5-be1c-b4e1caae56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53b97b-cfb5-43fb-98c8-420dca68bc0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77a1829-6093-4983-9065-48e89054a285}" ma:internalName="TaxCatchAll" ma:showField="CatchAllData" ma:web="ed53b97b-cfb5-43fb-98c8-420dca68bc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B8B422-5282-451E-8EED-F88E351792B4}">
  <ds:schemaRefs>
    <ds:schemaRef ds:uri="http://schemas.microsoft.com/office/2006/metadata/properties"/>
    <ds:schemaRef ds:uri="http://schemas.microsoft.com/office/infopath/2007/PartnerControls"/>
    <ds:schemaRef ds:uri="ed53b97b-cfb5-43fb-98c8-420dca68bc0c"/>
    <ds:schemaRef ds:uri="1bf58d84-5e20-4a41-aa73-0a6f7670ae44"/>
  </ds:schemaRefs>
</ds:datastoreItem>
</file>

<file path=customXml/itemProps2.xml><?xml version="1.0" encoding="utf-8"?>
<ds:datastoreItem xmlns:ds="http://schemas.openxmlformats.org/officeDocument/2006/customXml" ds:itemID="{FDB19568-55C3-4BC3-A428-7D9D689C7C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f58d84-5e20-4a41-aa73-0a6f7670ae44"/>
    <ds:schemaRef ds:uri="ed53b97b-cfb5-43fb-98c8-420dca68bc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368C8F2-30F3-448A-B03E-9A940E33D1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</TotalTime>
  <Words>309</Words>
  <Application>Microsoft Office PowerPoint</Application>
  <PresentationFormat>Widescreen</PresentationFormat>
  <Paragraphs>90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Proxima Nova</vt:lpstr>
      <vt:lpstr>Wingdings</vt:lpstr>
      <vt:lpstr>Title Slide</vt:lpstr>
      <vt:lpstr>Content Slides</vt:lpstr>
      <vt:lpstr>PowerPoint Presentation</vt:lpstr>
      <vt:lpstr>CIPP Rehabilitation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Paris Elwood</dc:creator>
  <cp:lastModifiedBy>Jaco Griessel (Pipeworks)</cp:lastModifiedBy>
  <cp:revision>13</cp:revision>
  <dcterms:created xsi:type="dcterms:W3CDTF">2022-05-04T02:33:18Z</dcterms:created>
  <dcterms:modified xsi:type="dcterms:W3CDTF">2022-10-17T03:23:12Z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0x01010035FD83D971FAD04DB2639AA82678211A</vt:lpwstr>
  </property>
  <property fmtid="{D5CDD505-2E9C-101B-9397-08002B2CF9AE}" pid="3" name="MediaServiceImageTags">
    <vt:lpwstr/>
  </property>
</Properties>
</file>