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5" r:id="rId3"/>
    <p:sldId id="260" r:id="rId4"/>
    <p:sldId id="268" r:id="rId5"/>
    <p:sldId id="269" r:id="rId6"/>
    <p:sldId id="262" r:id="rId7"/>
    <p:sldId id="272" r:id="rId8"/>
    <p:sldId id="267" r:id="rId9"/>
    <p:sldId id="271" r:id="rId10"/>
    <p:sldId id="273" r:id="rId11"/>
    <p:sldId id="274" r:id="rId12"/>
    <p:sldId id="264" r:id="rId13"/>
    <p:sldId id="266" r:id="rId14"/>
    <p:sldId id="276" r:id="rId15"/>
    <p:sldId id="277" r:id="rId16"/>
    <p:sldId id="278" r:id="rId17"/>
    <p:sldId id="286" r:id="rId18"/>
    <p:sldId id="275" r:id="rId19"/>
    <p:sldId id="279" r:id="rId20"/>
    <p:sldId id="280" r:id="rId21"/>
    <p:sldId id="281" r:id="rId22"/>
    <p:sldId id="282" r:id="rId23"/>
    <p:sldId id="261" r:id="rId24"/>
    <p:sldId id="283" r:id="rId25"/>
    <p:sldId id="284" r:id="rId26"/>
    <p:sldId id="287" r:id="rId27"/>
    <p:sldId id="285" r:id="rId28"/>
    <p:sldId id="257" r:id="rId29"/>
  </p:sldIdLst>
  <p:sldSz cx="12192000" cy="6858000"/>
  <p:notesSz cx="67945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55A354D2-A162-403B-A035-96ADBB6023FD}">
          <p14:sldIdLst>
            <p14:sldId id="256"/>
            <p14:sldId id="265"/>
          </p14:sldIdLst>
        </p14:section>
        <p14:section name="New Section" id="{91DA1F41-0D6D-400F-858F-66B57D5460F3}">
          <p14:sldIdLst>
            <p14:sldId id="260"/>
            <p14:sldId id="268"/>
            <p14:sldId id="269"/>
            <p14:sldId id="262"/>
            <p14:sldId id="272"/>
            <p14:sldId id="267"/>
            <p14:sldId id="271"/>
            <p14:sldId id="273"/>
            <p14:sldId id="274"/>
            <p14:sldId id="264"/>
            <p14:sldId id="266"/>
            <p14:sldId id="276"/>
            <p14:sldId id="277"/>
            <p14:sldId id="278"/>
            <p14:sldId id="286"/>
            <p14:sldId id="275"/>
            <p14:sldId id="279"/>
            <p14:sldId id="280"/>
            <p14:sldId id="281"/>
            <p14:sldId id="282"/>
            <p14:sldId id="261"/>
            <p14:sldId id="283"/>
            <p14:sldId id="284"/>
            <p14:sldId id="287"/>
            <p14:sldId id="285"/>
          </p14:sldIdLst>
        </p14:section>
        <p14:section name="End slide" id="{42683E9B-780F-48BB-84DE-4177616909FB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7CAE"/>
    <a:srgbClr val="1A40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6" autoAdjust="0"/>
    <p:restoredTop sz="94660"/>
  </p:normalViewPr>
  <p:slideViewPr>
    <p:cSldViewPr snapToGrid="0">
      <p:cViewPr varScale="1">
        <p:scale>
          <a:sx n="69" d="100"/>
          <a:sy n="69" d="100"/>
        </p:scale>
        <p:origin x="91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us McLeod" userId="7dc08589-5630-4001-a3b8-4d3ca67c55f1" providerId="ADAL" clId="{328806B2-97BD-43A3-9EB4-FBC1B6D171FC}"/>
    <pc:docChg chg="modSld">
      <pc:chgData name="Angus McLeod" userId="7dc08589-5630-4001-a3b8-4d3ca67c55f1" providerId="ADAL" clId="{328806B2-97BD-43A3-9EB4-FBC1B6D171FC}" dt="2022-10-17T19:48:41.151" v="4" actId="20577"/>
      <pc:docMkLst>
        <pc:docMk/>
      </pc:docMkLst>
      <pc:sldChg chg="modNotesTx">
        <pc:chgData name="Angus McLeod" userId="7dc08589-5630-4001-a3b8-4d3ca67c55f1" providerId="ADAL" clId="{328806B2-97BD-43A3-9EB4-FBC1B6D171FC}" dt="2022-10-17T19:48:41.151" v="4" actId="20577"/>
        <pc:sldMkLst>
          <pc:docMk/>
          <pc:sldMk cId="499763417" sldId="261"/>
        </pc:sldMkLst>
      </pc:sldChg>
      <pc:sldChg chg="modNotesTx">
        <pc:chgData name="Angus McLeod" userId="7dc08589-5630-4001-a3b8-4d3ca67c55f1" providerId="ADAL" clId="{328806B2-97BD-43A3-9EB4-FBC1B6D171FC}" dt="2022-10-17T19:47:28.622" v="2" actId="20577"/>
        <pc:sldMkLst>
          <pc:docMk/>
          <pc:sldMk cId="1145589442" sldId="262"/>
        </pc:sldMkLst>
      </pc:sldChg>
      <pc:sldChg chg="modNotesTx">
        <pc:chgData name="Angus McLeod" userId="7dc08589-5630-4001-a3b8-4d3ca67c55f1" providerId="ADAL" clId="{328806B2-97BD-43A3-9EB4-FBC1B6D171FC}" dt="2022-10-17T19:46:59.877" v="0" actId="20577"/>
        <pc:sldMkLst>
          <pc:docMk/>
          <pc:sldMk cId="12923040" sldId="265"/>
        </pc:sldMkLst>
      </pc:sldChg>
      <pc:sldChg chg="modNotesTx">
        <pc:chgData name="Angus McLeod" userId="7dc08589-5630-4001-a3b8-4d3ca67c55f1" providerId="ADAL" clId="{328806B2-97BD-43A3-9EB4-FBC1B6D171FC}" dt="2022-10-17T19:47:16.030" v="1" actId="20577"/>
        <pc:sldMkLst>
          <pc:docMk/>
          <pc:sldMk cId="4138779633" sldId="269"/>
        </pc:sldMkLst>
      </pc:sldChg>
      <pc:sldChg chg="modNotesTx">
        <pc:chgData name="Angus McLeod" userId="7dc08589-5630-4001-a3b8-4d3ca67c55f1" providerId="ADAL" clId="{328806B2-97BD-43A3-9EB4-FBC1B6D171FC}" dt="2022-10-17T19:47:35.394" v="3" actId="20577"/>
        <pc:sldMkLst>
          <pc:docMk/>
          <pc:sldMk cId="3766040077" sldId="2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B1868-DD1F-477E-8D00-FEBD9DDF4C26}" type="datetimeFigureOut">
              <a:rPr lang="en-NZ" smtClean="0"/>
              <a:t>18/10/2022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A49C6C-2D5B-43BD-9470-31299DEBB5D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34477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49C6C-2D5B-43BD-9470-31299DEBB5D6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08504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49C6C-2D5B-43BD-9470-31299DEBB5D6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87762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49C6C-2D5B-43BD-9470-31299DEBB5D6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22748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49C6C-2D5B-43BD-9470-31299DEBB5D6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74161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49C6C-2D5B-43BD-9470-31299DEBB5D6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00161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49C6C-2D5B-43BD-9470-31299DEBB5D6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883648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49C6C-2D5B-43BD-9470-31299DEBB5D6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824555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49C6C-2D5B-43BD-9470-31299DEBB5D6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937705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49C6C-2D5B-43BD-9470-31299DEBB5D6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68542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49C6C-2D5B-43BD-9470-31299DEBB5D6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625583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49C6C-2D5B-43BD-9470-31299DEBB5D6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00398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49C6C-2D5B-43BD-9470-31299DEBB5D6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38398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49C6C-2D5B-43BD-9470-31299DEBB5D6}" type="slidenum">
              <a:rPr lang="en-NZ" smtClean="0"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312822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49C6C-2D5B-43BD-9470-31299DEBB5D6}" type="slidenum">
              <a:rPr lang="en-NZ" smtClean="0"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728356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49C6C-2D5B-43BD-9470-31299DEBB5D6}" type="slidenum">
              <a:rPr lang="en-NZ" smtClean="0"/>
              <a:t>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008557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49C6C-2D5B-43BD-9470-31299DEBB5D6}" type="slidenum">
              <a:rPr lang="en-NZ" smtClean="0"/>
              <a:t>23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048823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49C6C-2D5B-43BD-9470-31299DEBB5D6}" type="slidenum">
              <a:rPr lang="en-NZ" smtClean="0"/>
              <a:t>24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098673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49C6C-2D5B-43BD-9470-31299DEBB5D6}" type="slidenum">
              <a:rPr lang="en-NZ" smtClean="0"/>
              <a:t>25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272507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49C6C-2D5B-43BD-9470-31299DEBB5D6}" type="slidenum">
              <a:rPr lang="en-NZ" smtClean="0"/>
              <a:t>26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19878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49C6C-2D5B-43BD-9470-31299DEBB5D6}" type="slidenum">
              <a:rPr lang="en-NZ" smtClean="0"/>
              <a:t>27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078562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49C6C-2D5B-43BD-9470-31299DEBB5D6}" type="slidenum">
              <a:rPr lang="en-NZ" smtClean="0"/>
              <a:t>28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98861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49C6C-2D5B-43BD-9470-31299DEBB5D6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34157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49C6C-2D5B-43BD-9470-31299DEBB5D6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68471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49C6C-2D5B-43BD-9470-31299DEBB5D6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80979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49C6C-2D5B-43BD-9470-31299DEBB5D6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30507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49C6C-2D5B-43BD-9470-31299DEBB5D6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04462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49C6C-2D5B-43BD-9470-31299DEBB5D6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41229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49C6C-2D5B-43BD-9470-31299DEBB5D6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07463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3D4F3C5-D130-B972-2CB7-89103C8704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429000"/>
            <a:ext cx="10515600" cy="56096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Te Whakahaere Tahi</a:t>
            </a:r>
            <a:endParaRPr lang="en-NZ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E6F2EEB-F7BE-7730-53B8-0F8A25445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89961"/>
            <a:ext cx="10573789" cy="895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3200"/>
            </a:lvl1pPr>
          </a:lstStyle>
          <a:p>
            <a:pPr lvl="0"/>
            <a:r>
              <a:rPr lang="en-US" dirty="0"/>
              <a:t>Te </a:t>
            </a:r>
            <a:r>
              <a:rPr lang="en-US" dirty="0" err="1"/>
              <a:t>Waihora</a:t>
            </a:r>
            <a:r>
              <a:rPr lang="en-US" dirty="0"/>
              <a:t> Co-Governance</a:t>
            </a:r>
          </a:p>
        </p:txBody>
      </p:sp>
      <p:pic>
        <p:nvPicPr>
          <p:cNvPr id="10" name="Picture 9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9C5819BC-E586-887E-6384-B2646534B2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420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987D25-A1DF-FD39-7C73-89F0A914A5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9300"/>
            <a:ext cx="121920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6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782B636-3F67-3C27-1367-17B66AEC42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405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1C1F0ACA-6EB3-72FA-B551-765F9AC712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4088"/>
            <a:ext cx="12192000" cy="2343912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7935554-6B7C-4178-F4BF-09D69B0E18B1}"/>
              </a:ext>
            </a:extLst>
          </p:cNvPr>
          <p:cNvSpPr txBox="1">
            <a:spLocks/>
          </p:cNvSpPr>
          <p:nvPr userDrawn="1"/>
        </p:nvSpPr>
        <p:spPr>
          <a:xfrm>
            <a:off x="6664035" y="6125946"/>
            <a:ext cx="4281055" cy="7320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rgbClr val="397CA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60000"/>
              </a:lnSpc>
            </a:pPr>
            <a:r>
              <a:rPr lang="en-US" sz="1800" dirty="0">
                <a:solidFill>
                  <a:schemeClr val="bg1"/>
                </a:solidFill>
              </a:rPr>
              <a:t>tewaihora.org</a:t>
            </a:r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109735C5-755F-FBB9-3270-73A015B460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43" y="1324077"/>
            <a:ext cx="3026393" cy="73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6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782B636-3F67-3C27-1367-17B66AEC42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405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1C1F0ACA-6EB3-72FA-B551-765F9AC712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4088"/>
            <a:ext cx="12192000" cy="2343912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FFA4FDE-E2B8-775D-0404-AA6E225E2233}"/>
              </a:ext>
            </a:extLst>
          </p:cNvPr>
          <p:cNvSpPr txBox="1">
            <a:spLocks/>
          </p:cNvSpPr>
          <p:nvPr userDrawn="1"/>
        </p:nvSpPr>
        <p:spPr>
          <a:xfrm>
            <a:off x="5818909" y="3008673"/>
            <a:ext cx="5126182" cy="732054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rgbClr val="397CA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60000"/>
              </a:lnSpc>
            </a:pPr>
            <a:r>
              <a:rPr lang="en-US" sz="1800" dirty="0">
                <a:solidFill>
                  <a:schemeClr val="bg1"/>
                </a:solidFill>
              </a:rPr>
              <a:t>Mō tātou, ā, mō kā uri ā muri ake nei</a:t>
            </a:r>
          </a:p>
          <a:p>
            <a:pPr algn="r">
              <a:lnSpc>
                <a:spcPct val="160000"/>
              </a:lnSpc>
            </a:pPr>
            <a:r>
              <a:rPr lang="en-US" sz="1800" dirty="0">
                <a:solidFill>
                  <a:schemeClr val="bg1"/>
                </a:solidFill>
              </a:rPr>
              <a:t>For us and our children after us.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7935554-6B7C-4178-F4BF-09D69B0E18B1}"/>
              </a:ext>
            </a:extLst>
          </p:cNvPr>
          <p:cNvSpPr txBox="1">
            <a:spLocks/>
          </p:cNvSpPr>
          <p:nvPr userDrawn="1"/>
        </p:nvSpPr>
        <p:spPr>
          <a:xfrm>
            <a:off x="6664035" y="6125946"/>
            <a:ext cx="4281055" cy="7320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rgbClr val="397CA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60000"/>
              </a:lnSpc>
            </a:pPr>
            <a:r>
              <a:rPr lang="en-US" sz="1800" dirty="0">
                <a:solidFill>
                  <a:schemeClr val="bg1"/>
                </a:solidFill>
              </a:rPr>
              <a:t>tewaihora.org</a:t>
            </a:r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109735C5-755F-FBB9-3270-73A015B460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43" y="1324077"/>
            <a:ext cx="3026393" cy="73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68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1682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81193-9D3E-6473-9319-1BA0D69FF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1A5DF-7D81-1CF6-11F1-A45E2D1A4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A632D-E988-1FED-46B7-1F87E6CE7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56BEE-A4D2-59A3-0F25-1EAF8D6EE8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2132DA-B83C-C674-CFC9-7AA6612BD0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5DF2A6-F3C9-A2A5-5CEF-877F7AB97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47A3AB-8098-49B3-8D5F-1B00F0CB47F6}" type="datetimeFigureOut">
              <a:rPr lang="en-NZ" smtClean="0"/>
              <a:t>18/10/2022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6EF288-3273-C79C-671B-52F57F31F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C44403-41E0-4B51-4F2B-161BC4069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5CA5F0-C7A9-4BC9-AF16-A43F04C3417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80057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09B0B-97F6-F4D4-D3BD-B268C579F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2DDAB-2A6D-9A00-3FBF-FFCC0C5D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CC223-DA95-A172-4B35-550154A1A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12B497-F776-9D42-5BAF-E15AFB3A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47A3AB-8098-49B3-8D5F-1B00F0CB47F6}" type="datetimeFigureOut">
              <a:rPr lang="en-NZ" smtClean="0"/>
              <a:t>18/10/2022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40B61C-8EDB-482F-ABE2-49439A422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89FF83-7C18-199F-83ED-7E81300C0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5CA5F0-C7A9-4BC9-AF16-A43F04C3417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71163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A4C14-F834-41B2-34E5-015B87E5F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543BF8-02D2-5104-826F-1CB0F181DB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37186-3DBC-7343-A749-4FAE8F3E6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918F00-C991-8F8D-72A0-32C5385E8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47A3AB-8098-49B3-8D5F-1B00F0CB47F6}" type="datetimeFigureOut">
              <a:rPr lang="en-NZ" smtClean="0"/>
              <a:t>18/10/2022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2EAD8C-9F8B-4B32-C6B4-41FB4FEBB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79B1C9-59A8-6941-03DA-1700D730E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5CA5F0-C7A9-4BC9-AF16-A43F04C3417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55334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F59DF-ECAE-3752-F849-46A8AFECA6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60418"/>
            <a:ext cx="7862454" cy="82658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3200" b="1" i="0">
                <a:solidFill>
                  <a:srgbClr val="1A4059"/>
                </a:solidFill>
              </a:defRPr>
            </a:lvl1pPr>
          </a:lstStyle>
          <a:p>
            <a:r>
              <a:rPr lang="en-US" dirty="0"/>
              <a:t>Headline</a:t>
            </a:r>
            <a:endParaRPr lang="en-NZ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5E8AC42-0343-FC13-3BF3-3D07972C03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5" y="344286"/>
            <a:ext cx="1881590" cy="318286"/>
          </a:xfrm>
          <a:prstGeom prst="rect">
            <a:avLst/>
          </a:prstGeom>
        </p:spPr>
      </p:pic>
      <p:pic>
        <p:nvPicPr>
          <p:cNvPr id="8" name="Picture 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47E678DD-682F-10B4-8FB7-43A47058DA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691" y="6023883"/>
            <a:ext cx="2923308" cy="834117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72E3B26-3150-F343-1913-B6A3DE8FCE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613584"/>
            <a:ext cx="7862455" cy="23023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lnSpc>
                <a:spcPct val="150000"/>
              </a:lnSpc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sed.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cras</a:t>
            </a:r>
            <a:r>
              <a:rPr lang="en-US" dirty="0"/>
              <a:t> pulvinar.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2E8F81-C6BC-21F2-B614-47EEE05DAB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174" y="2277846"/>
            <a:ext cx="1095626" cy="230230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0BF3F05-1062-A166-6AA0-6038FCD0BA3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2770587"/>
            <a:ext cx="7862454" cy="82391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1" i="1">
                <a:solidFill>
                  <a:srgbClr val="397CAE"/>
                </a:solidFill>
                <a:latin typeface="National 2 Medium" panose="020B0604030502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tional 2"/>
                <a:ea typeface="+mn-ea"/>
                <a:cs typeface="+mn-cs"/>
              </a:rPr>
              <a:t>Lorem ipsum dolor sit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tional 2"/>
                <a:ea typeface="+mn-ea"/>
                <a:cs typeface="+mn-cs"/>
              </a:rPr>
              <a:t>amet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tional 2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tional 2"/>
                <a:ea typeface="+mn-ea"/>
                <a:cs typeface="+mn-cs"/>
              </a:rPr>
              <a:t>consectetur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tional 2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tional 2"/>
                <a:ea typeface="+mn-ea"/>
                <a:cs typeface="+mn-cs"/>
              </a:rPr>
              <a:t>adipiscing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tional 2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tional 2"/>
                <a:ea typeface="+mn-ea"/>
                <a:cs typeface="+mn-cs"/>
              </a:rPr>
              <a:t>elit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tional 2"/>
                <a:ea typeface="+mn-ea"/>
                <a:cs typeface="+mn-cs"/>
              </a:rPr>
              <a:t>, sed do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tional 2"/>
                <a:ea typeface="+mn-ea"/>
                <a:cs typeface="+mn-cs"/>
              </a:rPr>
              <a:t>eiusmod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tional 2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tional 2"/>
                <a:ea typeface="+mn-ea"/>
                <a:cs typeface="+mn-cs"/>
              </a:rPr>
              <a:t>tempor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tional 2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tional 2"/>
                <a:ea typeface="+mn-ea"/>
                <a:cs typeface="+mn-cs"/>
              </a:rPr>
              <a:t>incididunt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tional 2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tional 2"/>
                <a:ea typeface="+mn-ea"/>
                <a:cs typeface="+mn-cs"/>
              </a:rPr>
              <a:t>ut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tional 2"/>
                <a:ea typeface="+mn-ea"/>
                <a:cs typeface="+mn-cs"/>
              </a:rPr>
              <a:t> labore et dolore magna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tional 2"/>
                <a:ea typeface="+mn-ea"/>
                <a:cs typeface="+mn-cs"/>
              </a:rPr>
              <a:t>aliqua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tional 2"/>
                <a:ea typeface="+mn-ea"/>
                <a:cs typeface="+mn-cs"/>
              </a:rPr>
              <a:t>.</a:t>
            </a: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ational 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573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5E8AC42-0343-FC13-3BF3-3D07972C03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5" y="344286"/>
            <a:ext cx="1881590" cy="318286"/>
          </a:xfrm>
          <a:prstGeom prst="rect">
            <a:avLst/>
          </a:prstGeom>
        </p:spPr>
      </p:pic>
      <p:pic>
        <p:nvPicPr>
          <p:cNvPr id="8" name="Picture 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47E678DD-682F-10B4-8FB7-43A47058DA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691" y="6023883"/>
            <a:ext cx="2923308" cy="83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57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DDA3E4F-BA06-9743-787C-425A56C30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5" y="344286"/>
            <a:ext cx="1881590" cy="318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70B771-F627-679E-ABC1-8D74E6303B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9300"/>
            <a:ext cx="121920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58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DDA3E4F-BA06-9743-787C-425A56C30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5" y="344286"/>
            <a:ext cx="1881590" cy="31828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70B364D-0933-F138-7EE9-0367A4EBAB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60418"/>
            <a:ext cx="7862454" cy="82658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3200" b="1" i="0">
                <a:solidFill>
                  <a:srgbClr val="1A4059"/>
                </a:solidFill>
              </a:defRPr>
            </a:lvl1pPr>
          </a:lstStyle>
          <a:p>
            <a:r>
              <a:rPr lang="en-US" dirty="0"/>
              <a:t>Headline</a:t>
            </a:r>
            <a:endParaRPr lang="en-NZ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76A433A-082D-22F4-9E7A-ACF1A0BD531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381379"/>
            <a:ext cx="7862455" cy="23023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  <a:p>
            <a:pPr lvl="0"/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sed</a:t>
            </a:r>
          </a:p>
          <a:p>
            <a:pPr lvl="0"/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cras</a:t>
            </a:r>
            <a:r>
              <a:rPr lang="en-US" dirty="0"/>
              <a:t> pulvinar.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70B771-F627-679E-ABC1-8D74E6303B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9300"/>
            <a:ext cx="12192000" cy="1028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A385CA-3D47-ED28-697C-59F9D697DC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8072" y="2591537"/>
            <a:ext cx="2073966" cy="2302307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0DFAB15-C0FA-6F3E-22EF-805B888E017D}"/>
              </a:ext>
            </a:extLst>
          </p:cNvPr>
          <p:cNvSpPr txBox="1">
            <a:spLocks/>
          </p:cNvSpPr>
          <p:nvPr userDrawn="1"/>
        </p:nvSpPr>
        <p:spPr>
          <a:xfrm>
            <a:off x="838200" y="2787001"/>
            <a:ext cx="7862454" cy="6419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rgbClr val="397CAE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1800" b="1" dirty="0"/>
              <a:t>Lorem ipsum dolor sit </a:t>
            </a:r>
            <a:r>
              <a:rPr lang="en-US" sz="1800" b="1" dirty="0" err="1"/>
              <a:t>amet</a:t>
            </a:r>
            <a:r>
              <a:rPr lang="en-US" sz="1800" b="1" dirty="0"/>
              <a:t>, </a:t>
            </a:r>
            <a:r>
              <a:rPr lang="en-US" sz="1800" b="1" dirty="0" err="1"/>
              <a:t>consectetur</a:t>
            </a:r>
            <a:r>
              <a:rPr lang="en-US" sz="1800" b="1" dirty="0"/>
              <a:t> </a:t>
            </a:r>
            <a:r>
              <a:rPr lang="en-US" sz="1800" b="1" dirty="0" err="1"/>
              <a:t>adipiscing</a:t>
            </a:r>
            <a:r>
              <a:rPr lang="en-US" sz="1800" b="1" dirty="0"/>
              <a:t> </a:t>
            </a:r>
            <a:r>
              <a:rPr lang="en-US" sz="1800" b="1" dirty="0" err="1"/>
              <a:t>elit</a:t>
            </a:r>
            <a:r>
              <a:rPr lang="en-US" sz="1800" b="1" dirty="0"/>
              <a:t>, sed do </a:t>
            </a:r>
            <a:r>
              <a:rPr lang="en-US" sz="1800" b="1" dirty="0" err="1"/>
              <a:t>eiusmod</a:t>
            </a:r>
            <a:r>
              <a:rPr lang="en-US" sz="1800" b="1" dirty="0"/>
              <a:t>..</a:t>
            </a:r>
            <a:endParaRPr lang="en-NZ" sz="1800" b="1" dirty="0"/>
          </a:p>
        </p:txBody>
      </p:sp>
    </p:spTree>
    <p:extLst>
      <p:ext uri="{BB962C8B-B14F-4D97-AF65-F5344CB8AC3E}">
        <p14:creationId xmlns:p14="http://schemas.microsoft.com/office/powerpoint/2010/main" val="1432070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F59DF-ECAE-3752-F849-46A8AFECA6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31473"/>
            <a:ext cx="7862454" cy="70495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3200" b="1" i="0">
                <a:solidFill>
                  <a:srgbClr val="1A4059"/>
                </a:solidFill>
              </a:defRPr>
            </a:lvl1pPr>
          </a:lstStyle>
          <a:p>
            <a:r>
              <a:rPr lang="en-US" dirty="0"/>
              <a:t>Headline</a:t>
            </a:r>
            <a:endParaRPr lang="en-NZ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5E8AC42-0343-FC13-3BF3-3D07972C03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5" y="344286"/>
            <a:ext cx="1881590" cy="318286"/>
          </a:xfrm>
          <a:prstGeom prst="rect">
            <a:avLst/>
          </a:prstGeom>
        </p:spPr>
      </p:pic>
      <p:pic>
        <p:nvPicPr>
          <p:cNvPr id="8" name="Picture 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47E678DD-682F-10B4-8FB7-43A47058DA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691" y="6023883"/>
            <a:ext cx="2923308" cy="834117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72E3B26-3150-F343-1913-B6A3DE8FCE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307368"/>
            <a:ext cx="9303327" cy="23023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lnSpc>
                <a:spcPct val="150000"/>
              </a:lnSpc>
              <a:spcAft>
                <a:spcPts val="600"/>
              </a:spcAft>
              <a:defRPr sz="16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sed.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cras</a:t>
            </a:r>
            <a:r>
              <a:rPr lang="en-US" dirty="0"/>
              <a:t> pulvinar.</a:t>
            </a:r>
          </a:p>
          <a:p>
            <a:pPr lvl="0"/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. </a:t>
            </a:r>
            <a:r>
              <a:rPr lang="en-US" dirty="0" err="1"/>
              <a:t>Volutpat</a:t>
            </a:r>
            <a:r>
              <a:rPr lang="en-US" dirty="0"/>
              <a:t> ac </a:t>
            </a:r>
            <a:r>
              <a:rPr lang="en-US" dirty="0" err="1"/>
              <a:t>tincidunt</a:t>
            </a:r>
            <a:r>
              <a:rPr lang="en-US" dirty="0"/>
              <a:t> vitae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Vel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id </a:t>
            </a:r>
            <a:r>
              <a:rPr lang="en-US" dirty="0" err="1"/>
              <a:t>leo</a:t>
            </a:r>
            <a:r>
              <a:rPr lang="en-US" dirty="0"/>
              <a:t> in.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 pharetra.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integer vitae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id </a:t>
            </a:r>
            <a:r>
              <a:rPr lang="en-US" dirty="0" err="1"/>
              <a:t>venenatis</a:t>
            </a:r>
            <a:r>
              <a:rPr lang="en-US" dirty="0"/>
              <a:t> a.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ac </a:t>
            </a:r>
            <a:r>
              <a:rPr lang="en-US" dirty="0" err="1"/>
              <a:t>ut.</a:t>
            </a:r>
            <a:endParaRPr lang="en-US" dirty="0"/>
          </a:p>
          <a:p>
            <a:pPr lvl="0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92F7E4-F8FC-88C4-F7CB-CFB435F757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595" y="986017"/>
            <a:ext cx="575841" cy="12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72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panel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89DCD3F-08B2-E19E-E1E8-41FEDF23AB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5" y="344286"/>
            <a:ext cx="1881590" cy="318286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250897DD-11B6-92C2-68FB-0B6C255E77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742"/>
            <a:ext cx="12192000" cy="587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89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panel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89DCD3F-08B2-E19E-E1E8-41FEDF23AB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5" y="344286"/>
            <a:ext cx="1881590" cy="318286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250897DD-11B6-92C2-68FB-0B6C255E77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742"/>
            <a:ext cx="12192000" cy="587197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118A0BC-B43C-70BF-61AB-DF321DFAF8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60418"/>
            <a:ext cx="6851073" cy="82658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3200" b="1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  <a:endParaRPr lang="en-NZ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BA67771C-6D7B-850D-9355-7FA8A082F293}"/>
              </a:ext>
            </a:extLst>
          </p:cNvPr>
          <p:cNvSpPr txBox="1">
            <a:spLocks/>
          </p:cNvSpPr>
          <p:nvPr userDrawn="1"/>
        </p:nvSpPr>
        <p:spPr>
          <a:xfrm>
            <a:off x="838200" y="2787001"/>
            <a:ext cx="6851073" cy="6419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rgbClr val="397CA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chemeClr val="bg1"/>
                </a:solidFill>
              </a:rPr>
              <a:t>Lorem ipsum dolor sit </a:t>
            </a:r>
            <a:r>
              <a:rPr lang="en-US" sz="1800" b="1" dirty="0" err="1">
                <a:solidFill>
                  <a:schemeClr val="bg1"/>
                </a:solidFill>
              </a:rPr>
              <a:t>amet</a:t>
            </a:r>
            <a:r>
              <a:rPr lang="en-US" sz="1800" b="1" dirty="0">
                <a:solidFill>
                  <a:schemeClr val="bg1"/>
                </a:solidFill>
              </a:rPr>
              <a:t>, </a:t>
            </a:r>
            <a:r>
              <a:rPr lang="en-US" sz="1800" b="1" dirty="0" err="1">
                <a:solidFill>
                  <a:schemeClr val="bg1"/>
                </a:solidFill>
              </a:rPr>
              <a:t>consectetur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adipiscing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elit</a:t>
            </a:r>
            <a:r>
              <a:rPr lang="en-US" sz="1800" b="1" dirty="0">
                <a:solidFill>
                  <a:schemeClr val="bg1"/>
                </a:solidFill>
              </a:rPr>
              <a:t>.</a:t>
            </a:r>
            <a:endParaRPr lang="en-NZ" sz="1800" b="1" dirty="0">
              <a:solidFill>
                <a:schemeClr val="bg1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9FDE1CD-B958-413D-6B8A-3C467E4BBCA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381379"/>
            <a:ext cx="6851073" cy="23023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  <a:p>
            <a:pPr lvl="0"/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sed</a:t>
            </a:r>
          </a:p>
          <a:p>
            <a:pPr lvl="0"/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cras</a:t>
            </a:r>
            <a:r>
              <a:rPr lang="en-US" dirty="0"/>
              <a:t> pulvinar.</a:t>
            </a:r>
          </a:p>
        </p:txBody>
      </p:sp>
      <p:pic>
        <p:nvPicPr>
          <p:cNvPr id="15" name="Picture 14" descr="A bird flying in the air&#10;&#10;Description automatically generated with medium confidence">
            <a:extLst>
              <a:ext uri="{FF2B5EF4-FFF2-40B4-BE49-F238E27FC236}">
                <a16:creationId xmlns:a16="http://schemas.microsoft.com/office/drawing/2014/main" id="{CE3DB5E0-0203-355E-24E0-75DEAED270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273" y="2544166"/>
            <a:ext cx="3532909" cy="243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18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94177CC-C0D9-089C-73C5-4EC7DB27E8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5" y="344286"/>
            <a:ext cx="1881590" cy="31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04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37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50" r:id="rId4"/>
    <p:sldLayoutId id="2147483663" r:id="rId5"/>
    <p:sldLayoutId id="2147483661" r:id="rId6"/>
    <p:sldLayoutId id="2147483652" r:id="rId7"/>
    <p:sldLayoutId id="2147483664" r:id="rId8"/>
    <p:sldLayoutId id="2147483651" r:id="rId9"/>
    <p:sldLayoutId id="2147483654" r:id="rId10"/>
    <p:sldLayoutId id="2147483665" r:id="rId11"/>
    <p:sldLayoutId id="2147483655" r:id="rId12"/>
    <p:sldLayoutId id="2147483653" r:id="rId13"/>
    <p:sldLayoutId id="2147483656" r:id="rId14"/>
    <p:sldLayoutId id="214748365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i="1" kern="1200">
          <a:solidFill>
            <a:srgbClr val="397CAE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200" i="1" kern="1200">
          <a:solidFill>
            <a:srgbClr val="1A4059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E101F2-CA73-9AE8-E76E-3272BB007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109" y="3510212"/>
            <a:ext cx="10515600" cy="560961"/>
          </a:xfrm>
        </p:spPr>
        <p:txBody>
          <a:bodyPr>
            <a:normAutofit/>
          </a:bodyPr>
          <a:lstStyle/>
          <a:p>
            <a:r>
              <a:rPr lang="en-US" sz="3600" i="0" dirty="0">
                <a:solidFill>
                  <a:srgbClr val="1A4059"/>
                </a:solidFill>
              </a:rPr>
              <a:t>Water New Zealand Conference &amp; Expo</a:t>
            </a:r>
            <a:endParaRPr lang="en-NZ" sz="3600" i="0" dirty="0">
              <a:solidFill>
                <a:srgbClr val="1A4059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522DD60-F9AB-C521-862E-7584C2DD1009}"/>
              </a:ext>
            </a:extLst>
          </p:cNvPr>
          <p:cNvSpPr txBox="1">
            <a:spLocks/>
          </p:cNvSpPr>
          <p:nvPr/>
        </p:nvSpPr>
        <p:spPr>
          <a:xfrm>
            <a:off x="1323109" y="4022682"/>
            <a:ext cx="10573789" cy="5609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i="1" kern="1200">
                <a:solidFill>
                  <a:srgbClr val="1A4059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solidFill>
                  <a:srgbClr val="397CAE"/>
                </a:solidFill>
              </a:rPr>
              <a:t>18 October 2022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39137FD-8FDF-B93E-55BB-B7BCCC83A25C}"/>
              </a:ext>
            </a:extLst>
          </p:cNvPr>
          <p:cNvSpPr txBox="1">
            <a:spLocks/>
          </p:cNvSpPr>
          <p:nvPr/>
        </p:nvSpPr>
        <p:spPr>
          <a:xfrm>
            <a:off x="1323109" y="4815632"/>
            <a:ext cx="10573789" cy="10472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i="1" kern="1200">
                <a:solidFill>
                  <a:srgbClr val="1A4059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b="1" dirty="0"/>
              <a:t>Liz Brown</a:t>
            </a:r>
            <a:r>
              <a:rPr lang="en-US" sz="1600" dirty="0"/>
              <a:t>, Te Rūnanga o Ngāi Tahu</a:t>
            </a:r>
            <a:br>
              <a:rPr lang="en-US" sz="1600" dirty="0"/>
            </a:br>
            <a:r>
              <a:rPr lang="en-US" sz="1600" b="1" dirty="0" err="1"/>
              <a:t>Councillor</a:t>
            </a:r>
            <a:r>
              <a:rPr lang="en-US" sz="1600" b="1" dirty="0"/>
              <a:t> Craig Pauling</a:t>
            </a:r>
            <a:r>
              <a:rPr lang="en-US" sz="1600" dirty="0"/>
              <a:t>, Environment Canterbury</a:t>
            </a:r>
          </a:p>
        </p:txBody>
      </p:sp>
    </p:spTree>
    <p:extLst>
      <p:ext uri="{BB962C8B-B14F-4D97-AF65-F5344CB8AC3E}">
        <p14:creationId xmlns:p14="http://schemas.microsoft.com/office/powerpoint/2010/main" val="3887413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946330F-C08F-E7AD-3DED-97FEA73916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667009"/>
            <a:ext cx="8260080" cy="568653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NZ" sz="3400" b="1" dirty="0"/>
              <a:t>Key Dates</a:t>
            </a:r>
            <a:br>
              <a:rPr lang="en-NZ" sz="3400" b="1" dirty="0"/>
            </a:br>
            <a:endParaRPr lang="en-NZ" sz="3400" b="1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7E0AE08-4D99-C445-5AB3-22F5E8E6A728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838200" y="2402002"/>
            <a:ext cx="5849039" cy="3053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NZ" sz="1800" b="1" i="0" dirty="0">
                <a:solidFill>
                  <a:srgbClr val="397CAE"/>
                </a:solidFill>
              </a:rPr>
              <a:t>2011</a:t>
            </a:r>
            <a:r>
              <a:rPr lang="en-NZ" sz="1800" i="0" dirty="0"/>
              <a:t> Relationship initiated, interim </a:t>
            </a:r>
            <a:br>
              <a:rPr lang="en-NZ" sz="1800" i="0" dirty="0"/>
            </a:br>
            <a:r>
              <a:rPr lang="en-NZ" sz="1800" i="0" dirty="0"/>
              <a:t>co-governance agreements</a:t>
            </a:r>
          </a:p>
          <a:p>
            <a:pPr>
              <a:lnSpc>
                <a:spcPct val="100000"/>
              </a:lnSpc>
            </a:pPr>
            <a:r>
              <a:rPr lang="en-NZ" sz="1800" b="1" i="0" dirty="0">
                <a:solidFill>
                  <a:srgbClr val="397CAE"/>
                </a:solidFill>
              </a:rPr>
              <a:t>2012</a:t>
            </a:r>
            <a:r>
              <a:rPr lang="en-NZ" sz="1800" i="0" dirty="0"/>
              <a:t> Co-governance agreement signed</a:t>
            </a:r>
            <a:endParaRPr lang="en-US" sz="1800" i="0" dirty="0"/>
          </a:p>
          <a:p>
            <a:pPr>
              <a:lnSpc>
                <a:spcPct val="100000"/>
              </a:lnSpc>
            </a:pPr>
            <a:r>
              <a:rPr lang="en-US" sz="1800" b="1" i="0" dirty="0">
                <a:solidFill>
                  <a:srgbClr val="397CAE"/>
                </a:solidFill>
              </a:rPr>
              <a:t>2014</a:t>
            </a:r>
            <a:r>
              <a:rPr lang="en-US" sz="1800" i="0" dirty="0"/>
              <a:t> Selwyn District Council joins</a:t>
            </a:r>
          </a:p>
          <a:p>
            <a:pPr>
              <a:lnSpc>
                <a:spcPct val="100000"/>
              </a:lnSpc>
            </a:pPr>
            <a:r>
              <a:rPr lang="en-US" sz="1800" b="1" i="0" dirty="0">
                <a:solidFill>
                  <a:srgbClr val="397CAE"/>
                </a:solidFill>
              </a:rPr>
              <a:t>2016</a:t>
            </a:r>
            <a:r>
              <a:rPr lang="en-US" sz="1800" i="0" dirty="0"/>
              <a:t> Christchurch City Council joins</a:t>
            </a:r>
          </a:p>
          <a:p>
            <a:pPr>
              <a:lnSpc>
                <a:spcPct val="100000"/>
              </a:lnSpc>
            </a:pPr>
            <a:r>
              <a:rPr lang="en-US" sz="1800" b="1" i="0" dirty="0">
                <a:solidFill>
                  <a:srgbClr val="397CAE"/>
                </a:solidFill>
              </a:rPr>
              <a:t>2019</a:t>
            </a:r>
            <a:r>
              <a:rPr lang="en-US" sz="1800" i="0" dirty="0"/>
              <a:t> Department of Conservation joins</a:t>
            </a:r>
          </a:p>
        </p:txBody>
      </p:sp>
      <p:pic>
        <p:nvPicPr>
          <p:cNvPr id="2" name="Picture 2" descr="Z:\Sorted\TE WAIHORA LAKE ELLESMERE\Te Waihora Agreement Signing 2011 - Andy Lukey\P1016265.JPG">
            <a:extLst>
              <a:ext uri="{FF2B5EF4-FFF2-40B4-BE49-F238E27FC236}">
                <a16:creationId xmlns:a16="http://schemas.microsoft.com/office/drawing/2014/main" id="{542A7747-24F4-D71F-93D3-65ADF74A3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613" y="1500427"/>
            <a:ext cx="4681466" cy="351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910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EA9AF2-5B55-8E87-D0DB-EA139C45A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09" y="-34834"/>
            <a:ext cx="12192001" cy="6892834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C9C51D3-DE9C-5FD9-E32A-84A96E218944}"/>
              </a:ext>
            </a:extLst>
          </p:cNvPr>
          <p:cNvSpPr txBox="1">
            <a:spLocks/>
          </p:cNvSpPr>
          <p:nvPr/>
        </p:nvSpPr>
        <p:spPr>
          <a:xfrm>
            <a:off x="975360" y="1234440"/>
            <a:ext cx="10515600" cy="56096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rgbClr val="397CA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</a:rPr>
              <a:t>Moemoeā</a:t>
            </a:r>
            <a:endParaRPr lang="en-NZ" sz="3600" b="1" dirty="0">
              <a:solidFill>
                <a:schemeClr val="bg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BB779CD-A93D-151E-4F45-03915FD4B5E8}"/>
              </a:ext>
            </a:extLst>
          </p:cNvPr>
          <p:cNvSpPr txBox="1">
            <a:spLocks/>
          </p:cNvSpPr>
          <p:nvPr/>
        </p:nvSpPr>
        <p:spPr>
          <a:xfrm>
            <a:off x="975360" y="1735108"/>
            <a:ext cx="10573789" cy="895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i="1" kern="1200">
                <a:solidFill>
                  <a:srgbClr val="1A4059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dirty="0">
                <a:solidFill>
                  <a:schemeClr val="bg1"/>
                </a:solidFill>
              </a:rPr>
              <a:t>Our Vision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C2CCCC-2BE2-4429-A688-7653BACD1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9300"/>
            <a:ext cx="12192000" cy="10287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8E0A50A-7F37-D962-89A1-C999B8E57CD7}"/>
              </a:ext>
            </a:extLst>
          </p:cNvPr>
          <p:cNvSpPr txBox="1">
            <a:spLocks/>
          </p:cNvSpPr>
          <p:nvPr/>
        </p:nvSpPr>
        <p:spPr>
          <a:xfrm>
            <a:off x="4585446" y="3429000"/>
            <a:ext cx="6905513" cy="17750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rgbClr val="397CA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60000"/>
              </a:lnSpc>
            </a:pPr>
            <a:r>
              <a:rPr lang="en-NZ" sz="2400" b="1" dirty="0">
                <a:solidFill>
                  <a:schemeClr val="bg1"/>
                </a:solidFill>
              </a:rPr>
              <a:t>To restore and rejuvenate the mana, mauri and ecosystem health of Te Waihora and its catchment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5936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8FBF70CE-1321-8452-F1C7-65464AF78E77}"/>
              </a:ext>
            </a:extLst>
          </p:cNvPr>
          <p:cNvSpPr txBox="1">
            <a:spLocks/>
          </p:cNvSpPr>
          <p:nvPr/>
        </p:nvSpPr>
        <p:spPr>
          <a:xfrm>
            <a:off x="990600" y="1127945"/>
            <a:ext cx="8260080" cy="76754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rgbClr val="397CA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400" b="1" dirty="0">
                <a:solidFill>
                  <a:srgbClr val="1A4059"/>
                </a:solidFill>
              </a:rPr>
              <a:t>Whakaora Te </a:t>
            </a:r>
            <a:r>
              <a:rPr lang="en-NZ" sz="3400" b="1" dirty="0" err="1">
                <a:solidFill>
                  <a:srgbClr val="1A4059"/>
                </a:solidFill>
              </a:rPr>
              <a:t>Waihora</a:t>
            </a:r>
            <a:r>
              <a:rPr lang="en-NZ" sz="3400" b="1" dirty="0">
                <a:solidFill>
                  <a:srgbClr val="1A4059"/>
                </a:solidFill>
              </a:rPr>
              <a:t> </a:t>
            </a:r>
            <a:br>
              <a:rPr lang="en-NZ" sz="3400" b="1" dirty="0"/>
            </a:br>
            <a:r>
              <a:rPr lang="en-NZ" sz="3400" b="1" dirty="0"/>
              <a:t>programme </a:t>
            </a:r>
            <a:br>
              <a:rPr lang="en-NZ" dirty="0"/>
            </a:br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106039-E8D0-7270-C91E-61C90D11F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1" y="2282963"/>
            <a:ext cx="4881390" cy="3472165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BB238A2-AEB7-623C-D9C9-0175F24D1969}"/>
              </a:ext>
            </a:extLst>
          </p:cNvPr>
          <p:cNvSpPr txBox="1">
            <a:spLocks/>
          </p:cNvSpPr>
          <p:nvPr/>
        </p:nvSpPr>
        <p:spPr>
          <a:xfrm>
            <a:off x="6320011" y="2282963"/>
            <a:ext cx="3993883" cy="32174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8575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i="0" dirty="0">
                <a:solidFill>
                  <a:schemeClr val="tx1"/>
                </a:solidFill>
              </a:rPr>
              <a:t>Operational </a:t>
            </a:r>
            <a:r>
              <a:rPr lang="en-US" sz="2000" i="0" dirty="0" err="1">
                <a:solidFill>
                  <a:schemeClr val="tx1"/>
                </a:solidFill>
              </a:rPr>
              <a:t>programme</a:t>
            </a:r>
            <a:r>
              <a:rPr lang="en-US" sz="2000" i="0" dirty="0">
                <a:solidFill>
                  <a:schemeClr val="tx1"/>
                </a:solidFill>
              </a:rPr>
              <a:t> to restore Te </a:t>
            </a:r>
            <a:r>
              <a:rPr lang="en-US" sz="2000" i="0" dirty="0" err="1">
                <a:solidFill>
                  <a:schemeClr val="tx1"/>
                </a:solidFill>
              </a:rPr>
              <a:t>Waihora</a:t>
            </a:r>
            <a:endParaRPr lang="en-NZ" sz="2000" i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NZ" sz="2000" i="0" dirty="0">
                <a:solidFill>
                  <a:schemeClr val="tx1"/>
                </a:solidFill>
              </a:rPr>
              <a:t>Multiple projects funded and/or delivered by the programme </a:t>
            </a:r>
          </a:p>
          <a:p>
            <a:pPr>
              <a:lnSpc>
                <a:spcPct val="100000"/>
              </a:lnSpc>
            </a:pPr>
            <a:r>
              <a:rPr lang="en-NZ" sz="2000" i="0" dirty="0">
                <a:solidFill>
                  <a:schemeClr val="tx1"/>
                </a:solidFill>
              </a:rPr>
              <a:t>In partnership with others</a:t>
            </a:r>
          </a:p>
        </p:txBody>
      </p:sp>
      <p:pic>
        <p:nvPicPr>
          <p:cNvPr id="11" name="Picture 10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F617D2AA-B04F-4182-E01E-DBFE55645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691" y="6023883"/>
            <a:ext cx="2923308" cy="83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14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EDB1CF-3949-131D-16F7-E15DB0B3CD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718" y="0"/>
            <a:ext cx="4577149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3DCA75F-688F-67DF-AD77-1F7D7D9627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705068"/>
            <a:ext cx="7862888" cy="8270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i="0" dirty="0">
                <a:solidFill>
                  <a:srgbClr val="1A4059"/>
                </a:solidFill>
              </a:rPr>
              <a:t>Whakaora Te </a:t>
            </a:r>
            <a:r>
              <a:rPr lang="en-US" b="1" i="0" dirty="0" err="1">
                <a:solidFill>
                  <a:srgbClr val="1A4059"/>
                </a:solidFill>
              </a:rPr>
              <a:t>Waihora</a:t>
            </a:r>
            <a:r>
              <a:rPr lang="en-US" b="1" i="0" dirty="0">
                <a:solidFill>
                  <a:srgbClr val="1A4059"/>
                </a:solidFill>
              </a:rPr>
              <a:t> aims</a:t>
            </a:r>
            <a:endParaRPr lang="en-NZ" b="1" i="0" dirty="0">
              <a:solidFill>
                <a:srgbClr val="1A4059"/>
              </a:solidFill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C47FCD1-FE30-8DA7-8E9C-71B7B58E533F}"/>
              </a:ext>
            </a:extLst>
          </p:cNvPr>
          <p:cNvSpPr txBox="1">
            <a:spLocks/>
          </p:cNvSpPr>
          <p:nvPr/>
        </p:nvSpPr>
        <p:spPr>
          <a:xfrm>
            <a:off x="838201" y="2531506"/>
            <a:ext cx="5818093" cy="28205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NZ" sz="1800" i="0" dirty="0"/>
              <a:t>Accelerate restoration of ecosystem health</a:t>
            </a:r>
          </a:p>
          <a:p>
            <a:pPr>
              <a:lnSpc>
                <a:spcPct val="100000"/>
              </a:lnSpc>
            </a:pPr>
            <a:r>
              <a:rPr lang="en-NZ" sz="1800" i="0" dirty="0"/>
              <a:t>Restore and enhance cultural sites, mahinga kai</a:t>
            </a:r>
          </a:p>
          <a:p>
            <a:pPr>
              <a:lnSpc>
                <a:spcPct val="100000"/>
              </a:lnSpc>
            </a:pPr>
            <a:r>
              <a:rPr lang="en-NZ" sz="1800" i="0" dirty="0"/>
              <a:t>Protect and restore wetland and riparian habitats, indigenous vegetation, wildlife</a:t>
            </a:r>
          </a:p>
          <a:p>
            <a:pPr>
              <a:lnSpc>
                <a:spcPct val="100000"/>
              </a:lnSpc>
            </a:pPr>
            <a:r>
              <a:rPr lang="en-NZ" sz="1800" i="0" dirty="0"/>
              <a:t>Improve lake and catchment management practices</a:t>
            </a:r>
          </a:p>
          <a:p>
            <a:pPr>
              <a:lnSpc>
                <a:spcPct val="100000"/>
              </a:lnSpc>
            </a:pPr>
            <a:r>
              <a:rPr lang="en-NZ" sz="1800" i="0" dirty="0"/>
              <a:t>Establish robust monitoring, investigations programme</a:t>
            </a:r>
            <a:endParaRPr lang="en-US" sz="1800" i="0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B142B84-EE7E-BEAD-D295-E1FF41D1E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5" y="344286"/>
            <a:ext cx="1881590" cy="318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E0B60D-9F0F-3075-B86C-93C09BBEA1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4050"/>
            <a:ext cx="7609718" cy="64207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550968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DCA75F-688F-67DF-AD77-1F7D7D9627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56412" y="1664729"/>
            <a:ext cx="5441576" cy="6965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NZ" sz="2800" b="1" dirty="0"/>
              <a:t>Whakaora Te Waihora Phase 1 (2012-2017)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C47FCD1-FE30-8DA7-8E9C-71B7B58E533F}"/>
              </a:ext>
            </a:extLst>
          </p:cNvPr>
          <p:cNvSpPr txBox="1">
            <a:spLocks/>
          </p:cNvSpPr>
          <p:nvPr/>
        </p:nvSpPr>
        <p:spPr>
          <a:xfrm>
            <a:off x="5356413" y="2787001"/>
            <a:ext cx="5838021" cy="28205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1800" i="0" dirty="0"/>
              <a:t>Funded by </a:t>
            </a:r>
            <a:r>
              <a:rPr lang="en-NZ" sz="1800" i="0" dirty="0" err="1"/>
              <a:t>MfE</a:t>
            </a:r>
            <a:r>
              <a:rPr lang="en-NZ" sz="1800" i="0" dirty="0"/>
              <a:t> Fresh Start for Freshwater, Environment Canterbury and Te Rūnanga o Ngāi Tahu</a:t>
            </a:r>
          </a:p>
          <a:p>
            <a:r>
              <a:rPr lang="mi-NZ" sz="1800" i="0" dirty="0"/>
              <a:t>Purpose to establish the programme and initiate works towards achieving the aims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C79FBF-983B-6F5A-76D6-B53D04EFBD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4"/>
          <a:stretch/>
        </p:blipFill>
        <p:spPr>
          <a:xfrm>
            <a:off x="0" y="0"/>
            <a:ext cx="4582281" cy="6856120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B142B84-EE7E-BEAD-D295-E1FF41D1E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5" y="344286"/>
            <a:ext cx="1881590" cy="318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BBF2DA-70D7-2801-4E51-BA6ACA10FE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81" y="6214050"/>
            <a:ext cx="7609718" cy="64207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17869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8037CA-053C-BAE0-F3A1-BB8298133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32" y="1561567"/>
            <a:ext cx="7479535" cy="454735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3DCA75F-688F-67DF-AD77-1F7D7D9627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971363"/>
            <a:ext cx="7574280" cy="62325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NZ" sz="2800" b="1" dirty="0"/>
              <a:t>Whakaora Te Waihora Phase 1 Achievements</a:t>
            </a:r>
          </a:p>
        </p:txBody>
      </p:sp>
    </p:spTree>
    <p:extLst>
      <p:ext uri="{BB962C8B-B14F-4D97-AF65-F5344CB8AC3E}">
        <p14:creationId xmlns:p14="http://schemas.microsoft.com/office/powerpoint/2010/main" val="540596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E17D57BB-8747-7141-8B01-6F525D8CC52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998" y="1702132"/>
            <a:ext cx="4553634" cy="326138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946330F-C08F-E7AD-3DED-97FEA73916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702132"/>
            <a:ext cx="8260080" cy="568653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3400" b="1" dirty="0"/>
              <a:t>Kids Discovery Plant-Out</a:t>
            </a:r>
            <a:br>
              <a:rPr lang="en-NZ" sz="3400" b="1" dirty="0"/>
            </a:br>
            <a:endParaRPr lang="en-NZ" sz="34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1C2BA-5E74-793B-ECA5-2D0855137281}"/>
              </a:ext>
            </a:extLst>
          </p:cNvPr>
          <p:cNvSpPr txBox="1">
            <a:spLocks/>
          </p:cNvSpPr>
          <p:nvPr/>
        </p:nvSpPr>
        <p:spPr>
          <a:xfrm>
            <a:off x="838200" y="2448216"/>
            <a:ext cx="4663805" cy="3217484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285750" indent="-28575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4000"/>
              <a:t>Delivered by Te Ara Kākāriki and Enviroschools</a:t>
            </a:r>
          </a:p>
          <a:p>
            <a:r>
              <a:rPr lang="en-NZ" sz="4000"/>
              <a:t>Planting days with local schools to learn about water, ecology, and Ngāi Tahu cultural values</a:t>
            </a:r>
            <a:endParaRPr lang="en-NZ" sz="4000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6D92B3E-E10A-99C1-26AC-923F4610FBD8}"/>
              </a:ext>
            </a:extLst>
          </p:cNvPr>
          <p:cNvSpPr txBox="1">
            <a:spLocks/>
          </p:cNvSpPr>
          <p:nvPr/>
        </p:nvSpPr>
        <p:spPr>
          <a:xfrm>
            <a:off x="838199" y="2600616"/>
            <a:ext cx="4663805" cy="3217484"/>
          </a:xfrm>
          <a:prstGeom prst="rect">
            <a:avLst/>
          </a:prstGeom>
        </p:spPr>
        <p:txBody>
          <a:bodyPr vert="horz" lIns="0" tIns="0" rIns="0" bIns="0" rtlCol="0">
            <a:normAutofit fontScale="40000" lnSpcReduction="20000"/>
          </a:bodyPr>
          <a:lstStyle>
            <a:lvl1pPr marL="285750" indent="-28575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6000" i="0" dirty="0">
                <a:solidFill>
                  <a:schemeClr val="tx1"/>
                </a:solidFill>
              </a:rPr>
              <a:t>Delivered by Te Ara Kākāriki and </a:t>
            </a:r>
            <a:r>
              <a:rPr lang="en-NZ" sz="6000" i="0" dirty="0" err="1">
                <a:solidFill>
                  <a:schemeClr val="tx1"/>
                </a:solidFill>
              </a:rPr>
              <a:t>Enviroschools</a:t>
            </a:r>
            <a:endParaRPr lang="en-NZ" sz="6000" i="0" dirty="0">
              <a:solidFill>
                <a:schemeClr val="tx1"/>
              </a:solidFill>
            </a:endParaRPr>
          </a:p>
          <a:p>
            <a:r>
              <a:rPr lang="en-NZ" sz="6000" i="0" dirty="0">
                <a:solidFill>
                  <a:schemeClr val="tx1"/>
                </a:solidFill>
              </a:rPr>
              <a:t>Planting days with local schools to learn about water, ecology, and Ngāi Tahu cultural values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A960E7-5358-D094-6A53-8E1E60DD2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4050"/>
            <a:ext cx="7609718" cy="64207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257231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3BB84327-1D8C-BDD8-FB9B-8E70DFD09BF5}"/>
              </a:ext>
            </a:extLst>
          </p:cNvPr>
          <p:cNvSpPr txBox="1">
            <a:spLocks/>
          </p:cNvSpPr>
          <p:nvPr/>
        </p:nvSpPr>
        <p:spPr>
          <a:xfrm>
            <a:off x="2667000" y="1960563"/>
            <a:ext cx="7862888" cy="827087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rgbClr val="397CA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/>
              <a:t>Regulatory intervention</a:t>
            </a:r>
            <a:endParaRPr lang="en-NZ" sz="3400" b="1" i="0" dirty="0">
              <a:solidFill>
                <a:srgbClr val="1A4059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52779FD-CF07-81F5-9ED4-8F1A2F79ECAC}"/>
              </a:ext>
            </a:extLst>
          </p:cNvPr>
          <p:cNvSpPr txBox="1">
            <a:spLocks/>
          </p:cNvSpPr>
          <p:nvPr/>
        </p:nvSpPr>
        <p:spPr>
          <a:xfrm>
            <a:off x="2667002" y="2787001"/>
            <a:ext cx="6665258" cy="28205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i="0" dirty="0"/>
              <a:t>Selwyn Te </a:t>
            </a:r>
            <a:r>
              <a:rPr lang="en-US" sz="1800" i="0" dirty="0" err="1"/>
              <a:t>Waihora</a:t>
            </a:r>
            <a:r>
              <a:rPr lang="en-US" sz="1800" i="0" dirty="0"/>
              <a:t> Water Plan</a:t>
            </a:r>
          </a:p>
          <a:p>
            <a:pPr>
              <a:lnSpc>
                <a:spcPct val="100000"/>
              </a:lnSpc>
            </a:pPr>
            <a:r>
              <a:rPr lang="en-US" sz="1800" i="0" dirty="0"/>
              <a:t>Developed by the local water zone committee with mana whenua representation</a:t>
            </a:r>
          </a:p>
          <a:p>
            <a:pPr>
              <a:lnSpc>
                <a:spcPct val="100000"/>
              </a:lnSpc>
            </a:pPr>
            <a:r>
              <a:rPr lang="en-US" sz="1800" i="0" dirty="0"/>
              <a:t>Strict nitrogen leaching rules – further reductions coming soon</a:t>
            </a:r>
          </a:p>
          <a:p>
            <a:pPr>
              <a:lnSpc>
                <a:spcPct val="100000"/>
              </a:lnSpc>
            </a:pPr>
            <a:r>
              <a:rPr lang="en-US" sz="1800" i="0" dirty="0"/>
              <a:t>Cultural Landscape Values Management Area – a unique set of rules to protect Te Waihora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30110B-F89D-36F5-B38E-7D266C80A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89" y="1627787"/>
            <a:ext cx="1568801" cy="329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86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ird walking in water&#10;&#10;Description automatically generated with medium confidence">
            <a:extLst>
              <a:ext uri="{FF2B5EF4-FFF2-40B4-BE49-F238E27FC236}">
                <a16:creationId xmlns:a16="http://schemas.microsoft.com/office/drawing/2014/main" id="{DDA10F3B-8C46-F29C-36CA-D3CB9D23C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1813890"/>
            <a:ext cx="4881390" cy="3538691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BB238A2-AEB7-623C-D9C9-0175F24D1969}"/>
              </a:ext>
            </a:extLst>
          </p:cNvPr>
          <p:cNvSpPr txBox="1">
            <a:spLocks/>
          </p:cNvSpPr>
          <p:nvPr/>
        </p:nvSpPr>
        <p:spPr>
          <a:xfrm>
            <a:off x="6320012" y="2905740"/>
            <a:ext cx="4491424" cy="32174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8575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200" i="0" dirty="0">
                <a:solidFill>
                  <a:schemeClr val="tx1"/>
                </a:solidFill>
              </a:rPr>
              <a:t>Build on previous achievements, work towards the vision</a:t>
            </a:r>
          </a:p>
          <a:p>
            <a:r>
              <a:rPr lang="en-NZ" sz="2200" i="0" dirty="0">
                <a:solidFill>
                  <a:schemeClr val="tx1"/>
                </a:solidFill>
              </a:rPr>
              <a:t>DOC projects </a:t>
            </a:r>
            <a:r>
              <a:rPr lang="en-NZ" sz="2200" i="0" dirty="0" err="1">
                <a:solidFill>
                  <a:schemeClr val="tx1"/>
                </a:solidFill>
              </a:rPr>
              <a:t>eg</a:t>
            </a:r>
            <a:r>
              <a:rPr lang="en-NZ" sz="2200" i="0" dirty="0">
                <a:solidFill>
                  <a:schemeClr val="tx1"/>
                </a:solidFill>
              </a:rPr>
              <a:t> Weed Strikeforce</a:t>
            </a:r>
          </a:p>
        </p:txBody>
      </p:sp>
      <p:pic>
        <p:nvPicPr>
          <p:cNvPr id="11" name="Picture 10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F617D2AA-B04F-4182-E01E-DBFE55645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691" y="6023883"/>
            <a:ext cx="2923308" cy="834117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A746BEC2-F092-18B4-6433-26B75A657DD1}"/>
              </a:ext>
            </a:extLst>
          </p:cNvPr>
          <p:cNvSpPr txBox="1">
            <a:spLocks/>
          </p:cNvSpPr>
          <p:nvPr/>
        </p:nvSpPr>
        <p:spPr>
          <a:xfrm>
            <a:off x="6320011" y="1747688"/>
            <a:ext cx="7862888" cy="827087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rgbClr val="397CA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2800" b="1" dirty="0"/>
              <a:t>Whakaora Te Waihora Phase 2 </a:t>
            </a:r>
          </a:p>
          <a:p>
            <a:r>
              <a:rPr lang="en-NZ" sz="2800" b="1" dirty="0"/>
              <a:t>(2017-2027)</a:t>
            </a:r>
          </a:p>
        </p:txBody>
      </p:sp>
    </p:spTree>
    <p:extLst>
      <p:ext uri="{BB962C8B-B14F-4D97-AF65-F5344CB8AC3E}">
        <p14:creationId xmlns:p14="http://schemas.microsoft.com/office/powerpoint/2010/main" val="1595820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84D56E-66C5-A953-9BBE-937EF5DCA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1586356"/>
            <a:ext cx="7193280" cy="46893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3DCA75F-688F-67DF-AD77-1F7D7D9627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971363"/>
            <a:ext cx="7574280" cy="62325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Whakaora Te Ahuriri</a:t>
            </a:r>
            <a:endParaRPr lang="en-NZ" b="1" dirty="0">
              <a:solidFill>
                <a:srgbClr val="1A405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356CF0-6016-C27F-0C74-4A890DB6B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80" y="3931055"/>
            <a:ext cx="1095626" cy="230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29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body of water&#10;&#10;Description automatically generated">
            <a:extLst>
              <a:ext uri="{FF2B5EF4-FFF2-40B4-BE49-F238E27FC236}">
                <a16:creationId xmlns:a16="http://schemas.microsoft.com/office/drawing/2014/main" id="{01B8BCAD-BE2B-AA12-DD83-C421F7AA51F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C9C51D3-DE9C-5FD9-E32A-84A96E218944}"/>
              </a:ext>
            </a:extLst>
          </p:cNvPr>
          <p:cNvSpPr txBox="1">
            <a:spLocks/>
          </p:cNvSpPr>
          <p:nvPr/>
        </p:nvSpPr>
        <p:spPr>
          <a:xfrm>
            <a:off x="975360" y="1234440"/>
            <a:ext cx="10515600" cy="56096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rgbClr val="397CA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</a:rPr>
              <a:t>Whakaora</a:t>
            </a:r>
            <a:r>
              <a:rPr lang="en-US" sz="3600" b="1" i="0" dirty="0">
                <a:solidFill>
                  <a:schemeClr val="bg1"/>
                </a:solidFill>
              </a:rPr>
              <a:t> Te </a:t>
            </a:r>
            <a:r>
              <a:rPr lang="en-US" sz="3600" b="1" i="0" dirty="0" err="1">
                <a:solidFill>
                  <a:schemeClr val="bg1"/>
                </a:solidFill>
              </a:rPr>
              <a:t>Waihora</a:t>
            </a:r>
            <a:endParaRPr lang="en-NZ" sz="3600" b="1" i="0" dirty="0">
              <a:solidFill>
                <a:schemeClr val="bg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BB779CD-A93D-151E-4F45-03915FD4B5E8}"/>
              </a:ext>
            </a:extLst>
          </p:cNvPr>
          <p:cNvSpPr txBox="1">
            <a:spLocks/>
          </p:cNvSpPr>
          <p:nvPr/>
        </p:nvSpPr>
        <p:spPr>
          <a:xfrm>
            <a:off x="975360" y="1795401"/>
            <a:ext cx="10573789" cy="895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i="1" kern="1200">
                <a:solidFill>
                  <a:srgbClr val="1A4059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dirty="0">
                <a:solidFill>
                  <a:schemeClr val="bg1"/>
                </a:solidFill>
              </a:rPr>
              <a:t>A Co-Governance Story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306120-C3F3-BDC4-5620-5F70C4BA6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9300"/>
            <a:ext cx="121920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E36EA6-FFE5-B5A3-87C2-0B41EA6A2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495" y="1435848"/>
            <a:ext cx="3986304" cy="398630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3DCA75F-688F-67DF-AD77-1F7D7D9627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612753"/>
            <a:ext cx="7862888" cy="8270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3400" b="1" dirty="0"/>
              <a:t>Ahuriri Lagoon</a:t>
            </a:r>
            <a:endParaRPr lang="en-NZ" sz="3400" b="1" i="0" dirty="0">
              <a:solidFill>
                <a:srgbClr val="1A4059"/>
              </a:solidFill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C47FCD1-FE30-8DA7-8E9C-71B7B58E533F}"/>
              </a:ext>
            </a:extLst>
          </p:cNvPr>
          <p:cNvSpPr txBox="1">
            <a:spLocks/>
          </p:cNvSpPr>
          <p:nvPr/>
        </p:nvSpPr>
        <p:spPr>
          <a:xfrm>
            <a:off x="838201" y="2448606"/>
            <a:ext cx="4648199" cy="28205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i="0" dirty="0"/>
              <a:t>Once a significant mahinga kai</a:t>
            </a:r>
          </a:p>
          <a:p>
            <a:pPr>
              <a:lnSpc>
                <a:spcPct val="100000"/>
              </a:lnSpc>
            </a:pPr>
            <a:r>
              <a:rPr lang="en-US" sz="1800" i="0" dirty="0"/>
              <a:t>Wetlands drained for farming - 19</a:t>
            </a:r>
            <a:r>
              <a:rPr lang="en-US" sz="1800" i="0" baseline="30000" dirty="0"/>
              <a:t>th</a:t>
            </a:r>
            <a:r>
              <a:rPr lang="en-US" sz="1800" i="0" dirty="0"/>
              <a:t> century </a:t>
            </a:r>
          </a:p>
          <a:p>
            <a:pPr>
              <a:lnSpc>
                <a:spcPct val="100000"/>
              </a:lnSpc>
            </a:pPr>
            <a:r>
              <a:rPr lang="en-US" sz="1800" i="0" dirty="0"/>
              <a:t>Environment Canterbury endowment land</a:t>
            </a:r>
          </a:p>
          <a:p>
            <a:pPr>
              <a:lnSpc>
                <a:spcPct val="100000"/>
              </a:lnSpc>
            </a:pPr>
            <a:r>
              <a:rPr lang="en-US" sz="1800" i="0" dirty="0"/>
              <a:t>Strong desire from the community to restore the site</a:t>
            </a:r>
          </a:p>
          <a:p>
            <a:pPr>
              <a:lnSpc>
                <a:spcPct val="100000"/>
              </a:lnSpc>
            </a:pPr>
            <a:r>
              <a:rPr lang="en-US" sz="1800" i="0" dirty="0"/>
              <a:t>Mana whenua driven, community supported, Council facilitated, Crown funded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B142B84-EE7E-BEAD-D295-E1FF41D1E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5" y="344286"/>
            <a:ext cx="1881590" cy="318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E0B60D-9F0F-3075-B86C-93C09BBEA1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9300"/>
            <a:ext cx="121920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39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D56680-1BBF-7DB0-1387-9C51D31E8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2" y="1813890"/>
            <a:ext cx="5749886" cy="341226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BB238A2-AEB7-623C-D9C9-0175F24D1969}"/>
              </a:ext>
            </a:extLst>
          </p:cNvPr>
          <p:cNvSpPr txBox="1">
            <a:spLocks/>
          </p:cNvSpPr>
          <p:nvPr/>
        </p:nvSpPr>
        <p:spPr>
          <a:xfrm>
            <a:off x="7080175" y="2272909"/>
            <a:ext cx="4663805" cy="3217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i="0" dirty="0">
                <a:solidFill>
                  <a:schemeClr val="tx1"/>
                </a:solidFill>
              </a:rPr>
              <a:t>Develop a constructed wetland to improve:</a:t>
            </a:r>
          </a:p>
          <a:p>
            <a:pPr>
              <a:lnSpc>
                <a:spcPct val="100000"/>
              </a:lnSpc>
            </a:pPr>
            <a:r>
              <a:rPr lang="en-US" sz="1800" i="0" dirty="0">
                <a:solidFill>
                  <a:schemeClr val="tx1"/>
                </a:solidFill>
              </a:rPr>
              <a:t>Water quality</a:t>
            </a:r>
          </a:p>
          <a:p>
            <a:pPr>
              <a:lnSpc>
                <a:spcPct val="100000"/>
              </a:lnSpc>
            </a:pPr>
            <a:r>
              <a:rPr lang="en-US" sz="1800" i="0" dirty="0">
                <a:solidFill>
                  <a:schemeClr val="tx1"/>
                </a:solidFill>
              </a:rPr>
              <a:t>Mahinga kai values</a:t>
            </a:r>
          </a:p>
          <a:p>
            <a:pPr>
              <a:lnSpc>
                <a:spcPct val="100000"/>
              </a:lnSpc>
            </a:pPr>
            <a:r>
              <a:rPr lang="en-US" sz="1800" i="0" dirty="0">
                <a:solidFill>
                  <a:schemeClr val="tx1"/>
                </a:solidFill>
              </a:rPr>
              <a:t>Biodiversity values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i="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397CAE"/>
                </a:solidFill>
              </a:rPr>
              <a:t>…and deliver to best practice standards</a:t>
            </a:r>
          </a:p>
        </p:txBody>
      </p:sp>
      <p:pic>
        <p:nvPicPr>
          <p:cNvPr id="11" name="Picture 10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F617D2AA-B04F-4182-E01E-DBFE55645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692" y="6023883"/>
            <a:ext cx="2923308" cy="834117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0879FFB5-0A1B-78E4-35D7-277962350590}"/>
              </a:ext>
            </a:extLst>
          </p:cNvPr>
          <p:cNvSpPr txBox="1">
            <a:spLocks/>
          </p:cNvSpPr>
          <p:nvPr/>
        </p:nvSpPr>
        <p:spPr>
          <a:xfrm>
            <a:off x="838200" y="1182096"/>
            <a:ext cx="7574280" cy="62325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rgbClr val="397CA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i="0" dirty="0">
                <a:solidFill>
                  <a:srgbClr val="1A4059"/>
                </a:solidFill>
              </a:rPr>
              <a:t>Whakaora Te Ahuriri objectives</a:t>
            </a:r>
            <a:endParaRPr lang="en-NZ" sz="3400" b="1" i="0" dirty="0">
              <a:solidFill>
                <a:srgbClr val="1A405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9F1713-ABCA-CE72-3BC3-246D19B50F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115" y="4274072"/>
            <a:ext cx="1715311" cy="190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49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D7377D-74F2-0BFA-815B-479FBC1BC1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0"/>
          <a:stretch/>
        </p:blipFill>
        <p:spPr bwMode="auto">
          <a:xfrm>
            <a:off x="8761298" y="1646242"/>
            <a:ext cx="3430702" cy="35655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FBEA2C-EFF8-2D63-569F-42F0BF1D386A}"/>
              </a:ext>
            </a:extLst>
          </p:cNvPr>
          <p:cNvPicPr/>
          <p:nvPr/>
        </p:nvPicPr>
        <p:blipFill rotWithShape="1">
          <a:blip r:embed="rId4"/>
          <a:srcRect l="-558" t="1394" r="26761" b="-1394"/>
          <a:stretch/>
        </p:blipFill>
        <p:spPr>
          <a:xfrm>
            <a:off x="5177927" y="1607814"/>
            <a:ext cx="3430702" cy="3662318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1B93F637-B9E9-B35A-204D-098677102A89}"/>
              </a:ext>
            </a:extLst>
          </p:cNvPr>
          <p:cNvSpPr txBox="1">
            <a:spLocks/>
          </p:cNvSpPr>
          <p:nvPr/>
        </p:nvSpPr>
        <p:spPr>
          <a:xfrm>
            <a:off x="838200" y="1960563"/>
            <a:ext cx="3810918" cy="68850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rgbClr val="397CA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i="0" dirty="0">
                <a:solidFill>
                  <a:srgbClr val="1A4059"/>
                </a:solidFill>
              </a:rPr>
              <a:t>Whakaora Te Ahuriri</a:t>
            </a:r>
          </a:p>
          <a:p>
            <a:endParaRPr lang="en-NZ" sz="2000" i="0" dirty="0">
              <a:solidFill>
                <a:srgbClr val="1A4059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CE4143E-64EA-050A-8F40-9D97D83A02DD}"/>
              </a:ext>
            </a:extLst>
          </p:cNvPr>
          <p:cNvSpPr txBox="1">
            <a:spLocks/>
          </p:cNvSpPr>
          <p:nvPr/>
        </p:nvSpPr>
        <p:spPr>
          <a:xfrm>
            <a:off x="838200" y="2802297"/>
            <a:ext cx="4119389" cy="28205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0" dirty="0"/>
              <a:t>Mātauranga Māori monitoring </a:t>
            </a:r>
            <a:r>
              <a:rPr lang="en-US" sz="2000" i="0" dirty="0" err="1"/>
              <a:t>programme</a:t>
            </a:r>
            <a:endParaRPr lang="en-US" sz="2000" i="0" dirty="0"/>
          </a:p>
          <a:p>
            <a:r>
              <a:rPr lang="en-US" sz="2000" i="0" dirty="0"/>
              <a:t>Water quality monitoring</a:t>
            </a:r>
          </a:p>
        </p:txBody>
      </p:sp>
      <p:pic>
        <p:nvPicPr>
          <p:cNvPr id="10" name="Picture 9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D0C34326-886F-1F19-4130-35F3D332B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691" y="6023883"/>
            <a:ext cx="2923308" cy="83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15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EC726FF2-D0CB-C4B8-B549-3DE9189939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6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EC01D4-341B-E7F8-42CD-5B8D223858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3" b="9073"/>
          <a:stretch/>
        </p:blipFill>
        <p:spPr>
          <a:xfrm rot="5400000">
            <a:off x="6191249" y="857249"/>
            <a:ext cx="6858000" cy="51435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3DCA75F-688F-67DF-AD77-1F7D7D9627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395787"/>
            <a:ext cx="5912224" cy="51369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NZ" sz="3400" b="1" i="0" dirty="0">
                <a:solidFill>
                  <a:srgbClr val="1A4059"/>
                </a:solidFill>
              </a:rPr>
              <a:t>Whakaora Te </a:t>
            </a:r>
            <a:r>
              <a:rPr lang="en-NZ" sz="3400" b="1" i="0" dirty="0" err="1">
                <a:solidFill>
                  <a:srgbClr val="1A4059"/>
                </a:solidFill>
              </a:rPr>
              <a:t>Waikēkēwai</a:t>
            </a:r>
            <a:r>
              <a:rPr lang="en-NZ" sz="3400" b="1" i="0" dirty="0">
                <a:solidFill>
                  <a:srgbClr val="1A4059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0B60D-9F0F-3075-B86C-93C09BBEA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3282"/>
            <a:ext cx="7048498" cy="59471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75239-998E-A0F7-89E4-28611531B459}"/>
              </a:ext>
            </a:extLst>
          </p:cNvPr>
          <p:cNvSpPr txBox="1">
            <a:spLocks/>
          </p:cNvSpPr>
          <p:nvPr/>
        </p:nvSpPr>
        <p:spPr>
          <a:xfrm>
            <a:off x="838201" y="2346708"/>
            <a:ext cx="5912223" cy="37179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NZ" sz="2000" i="0" dirty="0"/>
              <a:t>Partnership led by Te Taumutu Rūnanga, </a:t>
            </a:r>
            <a:br>
              <a:rPr lang="en-NZ" sz="2000" i="0" dirty="0"/>
            </a:br>
            <a:r>
              <a:rPr lang="en-NZ" sz="2000" i="0" dirty="0"/>
              <a:t>co-managed with Environment Canterbury</a:t>
            </a:r>
          </a:p>
          <a:p>
            <a:pPr>
              <a:lnSpc>
                <a:spcPct val="100000"/>
              </a:lnSpc>
            </a:pPr>
            <a:r>
              <a:rPr lang="en-NZ" sz="2000" i="0" dirty="0"/>
              <a:t>Restoration of Te </a:t>
            </a:r>
            <a:r>
              <a:rPr lang="en-NZ" sz="2000" i="0" dirty="0" err="1"/>
              <a:t>Waikēkēwai</a:t>
            </a:r>
            <a:r>
              <a:rPr lang="en-NZ" sz="2000" i="0" dirty="0"/>
              <a:t>, a culturally </a:t>
            </a:r>
            <a:br>
              <a:rPr lang="en-NZ" sz="2000" i="0" dirty="0"/>
            </a:br>
            <a:r>
              <a:rPr lang="en-NZ" sz="2000" i="0" dirty="0"/>
              <a:t>significant waterway  </a:t>
            </a:r>
          </a:p>
          <a:p>
            <a:pPr>
              <a:lnSpc>
                <a:spcPct val="100000"/>
              </a:lnSpc>
            </a:pPr>
            <a:r>
              <a:rPr lang="en-NZ" sz="2000" b="1" i="0" dirty="0">
                <a:solidFill>
                  <a:srgbClr val="397CAE"/>
                </a:solidFill>
              </a:rPr>
              <a:t>Phase 1</a:t>
            </a:r>
            <a:r>
              <a:rPr lang="en-NZ" sz="2000" i="0" dirty="0"/>
              <a:t>: Wetland restoration (Te Repo </a:t>
            </a:r>
            <a:r>
              <a:rPr lang="en-NZ" sz="2000" i="0" dirty="0" err="1"/>
              <a:t>Orariki</a:t>
            </a:r>
            <a:r>
              <a:rPr lang="en-NZ" sz="2000" i="0" dirty="0"/>
              <a:t>), riparian planting</a:t>
            </a:r>
          </a:p>
          <a:p>
            <a:pPr>
              <a:lnSpc>
                <a:spcPct val="100000"/>
              </a:lnSpc>
            </a:pPr>
            <a:r>
              <a:rPr lang="en-NZ" sz="2000" b="1" i="0" dirty="0">
                <a:solidFill>
                  <a:srgbClr val="397CAE"/>
                </a:solidFill>
              </a:rPr>
              <a:t>Phase 2</a:t>
            </a:r>
            <a:r>
              <a:rPr lang="en-NZ" sz="2000" i="0" dirty="0"/>
              <a:t>: $4.16m FIF and Environment Canterbury funded project to restore the rest of the stream</a:t>
            </a:r>
          </a:p>
        </p:txBody>
      </p:sp>
    </p:spTree>
    <p:extLst>
      <p:ext uri="{BB962C8B-B14F-4D97-AF65-F5344CB8AC3E}">
        <p14:creationId xmlns:p14="http://schemas.microsoft.com/office/powerpoint/2010/main" val="3617575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822CC259-8089-3DDB-D64D-1E71F2BAE7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5" r="16022" b="-1373"/>
          <a:stretch/>
        </p:blipFill>
        <p:spPr>
          <a:xfrm>
            <a:off x="7045801" y="-1"/>
            <a:ext cx="5146200" cy="695213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3DCA75F-688F-67DF-AD77-1F7D7D9627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395788"/>
            <a:ext cx="5549153" cy="73230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NZ" sz="3400" b="1" dirty="0"/>
              <a:t>Community collaboration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C47FCD1-FE30-8DA7-8E9C-71B7B58E533F}"/>
              </a:ext>
            </a:extLst>
          </p:cNvPr>
          <p:cNvSpPr txBox="1">
            <a:spLocks/>
          </p:cNvSpPr>
          <p:nvPr/>
        </p:nvSpPr>
        <p:spPr>
          <a:xfrm>
            <a:off x="838202" y="2222225"/>
            <a:ext cx="5146200" cy="28205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000" i="0" dirty="0" err="1"/>
              <a:t>Whakakōhanga</a:t>
            </a:r>
            <a:r>
              <a:rPr lang="en-NZ" sz="2000" i="0" dirty="0"/>
              <a:t> Kōrero is a forum of the various organisations delivering projects to restore Te </a:t>
            </a:r>
            <a:r>
              <a:rPr lang="en-NZ" sz="2000" i="0" dirty="0" err="1"/>
              <a:t>Waihora</a:t>
            </a:r>
            <a:endParaRPr lang="en-NZ" sz="2000" i="0" dirty="0"/>
          </a:p>
          <a:p>
            <a:r>
              <a:rPr lang="en-NZ" sz="2000" i="0" dirty="0"/>
              <a:t>Purpose to work together in order to be more strategic and effective in this restoration 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6FC647-F34B-5CDA-CC09-49DD356E5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3282"/>
            <a:ext cx="7048498" cy="5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99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F6F5C-EA0C-2FE5-BDD7-2671CB26AA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856023"/>
            <a:ext cx="6851073" cy="826583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3400" b="1" dirty="0">
                <a:solidFill>
                  <a:schemeClr val="bg1"/>
                </a:solidFill>
              </a:rPr>
              <a:t>Imagine … The Future</a:t>
            </a:r>
            <a:endParaRPr lang="en-NZ" sz="3400" b="1" dirty="0">
              <a:solidFill>
                <a:schemeClr val="bg1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64DA28B-BA57-4D62-5C86-30361D2E92C3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838199" y="2605488"/>
            <a:ext cx="10674427" cy="34725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There is much more to do (we need a lot more wetland areas restored) …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i="0" dirty="0"/>
              <a:t>… and we must be innovative, tapping into new funding sources (private as well as public)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We have a vision and a long-term strategy …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i="0" dirty="0"/>
              <a:t>… involving several flagship projects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Phosphorus recovery and a wetland / mahinga kai park are key</a:t>
            </a:r>
            <a:br>
              <a:rPr lang="en-US" sz="1800" dirty="0"/>
            </a:br>
            <a:r>
              <a:rPr lang="en-US" sz="1800" dirty="0"/>
              <a:t>Potential for economic benefit, climate change action (blue carbon)</a:t>
            </a:r>
          </a:p>
        </p:txBody>
      </p:sp>
    </p:spTree>
    <p:extLst>
      <p:ext uri="{BB962C8B-B14F-4D97-AF65-F5344CB8AC3E}">
        <p14:creationId xmlns:p14="http://schemas.microsoft.com/office/powerpoint/2010/main" val="3479986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3BB84327-1D8C-BDD8-FB9B-8E70DFD09BF5}"/>
              </a:ext>
            </a:extLst>
          </p:cNvPr>
          <p:cNvSpPr txBox="1">
            <a:spLocks/>
          </p:cNvSpPr>
          <p:nvPr/>
        </p:nvSpPr>
        <p:spPr>
          <a:xfrm>
            <a:off x="7565835" y="2267929"/>
            <a:ext cx="3018621" cy="57200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rgbClr val="397CA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i="0" dirty="0">
                <a:solidFill>
                  <a:srgbClr val="1A4059"/>
                </a:solidFill>
              </a:rPr>
              <a:t>A new dawn</a:t>
            </a:r>
            <a:endParaRPr lang="en-NZ" sz="3400" b="1" i="0" dirty="0">
              <a:solidFill>
                <a:srgbClr val="1A4059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DFA88F1-5CA0-A05B-2C39-B9CD6DDC9D27}"/>
              </a:ext>
            </a:extLst>
          </p:cNvPr>
          <p:cNvSpPr txBox="1">
            <a:spLocks/>
          </p:cNvSpPr>
          <p:nvPr/>
        </p:nvSpPr>
        <p:spPr>
          <a:xfrm>
            <a:off x="7565835" y="2759733"/>
            <a:ext cx="3447361" cy="181297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rgbClr val="397CA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lnSpc>
                <a:spcPct val="200000"/>
              </a:lnSpc>
              <a:buNone/>
            </a:pPr>
            <a:r>
              <a:rPr lang="en-NZ" sz="2800" b="1" dirty="0"/>
              <a:t>Patai/questions?</a:t>
            </a:r>
          </a:p>
          <a:p>
            <a:pPr>
              <a:lnSpc>
                <a:spcPct val="100000"/>
              </a:lnSpc>
            </a:pPr>
            <a:r>
              <a:rPr lang="en-NZ" sz="1800" dirty="0">
                <a:solidFill>
                  <a:schemeClr val="tx1"/>
                </a:solidFill>
              </a:rPr>
              <a:t>Visit our new website at </a:t>
            </a:r>
            <a:br>
              <a:rPr lang="en-NZ" sz="1800" dirty="0">
                <a:solidFill>
                  <a:schemeClr val="tx1"/>
                </a:solidFill>
              </a:rPr>
            </a:br>
            <a:r>
              <a:rPr lang="en-NZ" sz="1800" dirty="0">
                <a:solidFill>
                  <a:schemeClr val="tx1"/>
                </a:solidFill>
              </a:rPr>
              <a:t>www.tewaihora.org</a:t>
            </a:r>
          </a:p>
          <a:p>
            <a:pPr marL="0" indent="0">
              <a:lnSpc>
                <a:spcPct val="200000"/>
              </a:lnSpc>
              <a:buNone/>
            </a:pPr>
            <a:endParaRPr lang="en-NZ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9BCFF4-0D92-812A-3A26-2A510DA62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509" y="1470323"/>
            <a:ext cx="6301572" cy="42802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32652C-080B-82EC-42BC-B87E5A4D9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7423" y="4572708"/>
            <a:ext cx="736426" cy="162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54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38A9C8-09AF-334D-2F41-F4C724113589}"/>
              </a:ext>
            </a:extLst>
          </p:cNvPr>
          <p:cNvSpPr txBox="1">
            <a:spLocks/>
          </p:cNvSpPr>
          <p:nvPr/>
        </p:nvSpPr>
        <p:spPr>
          <a:xfrm>
            <a:off x="5818909" y="3008673"/>
            <a:ext cx="5126182" cy="7320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rgbClr val="397CA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60000"/>
              </a:lnSpc>
            </a:pPr>
            <a:r>
              <a:rPr lang="en-US" sz="2000" b="1" dirty="0">
                <a:solidFill>
                  <a:schemeClr val="bg1"/>
                </a:solidFill>
              </a:rPr>
              <a:t>Mō tātou, ā, mō kā uri ā muri ake nei</a:t>
            </a:r>
          </a:p>
          <a:p>
            <a:pPr algn="r">
              <a:lnSpc>
                <a:spcPct val="160000"/>
              </a:lnSpc>
            </a:pPr>
            <a:r>
              <a:rPr lang="en-US" sz="2000" b="1" dirty="0">
                <a:solidFill>
                  <a:schemeClr val="bg1"/>
                </a:solidFill>
              </a:rPr>
              <a:t>For us and our children after us.</a:t>
            </a:r>
          </a:p>
        </p:txBody>
      </p:sp>
    </p:spTree>
    <p:extLst>
      <p:ext uri="{BB962C8B-B14F-4D97-AF65-F5344CB8AC3E}">
        <p14:creationId xmlns:p14="http://schemas.microsoft.com/office/powerpoint/2010/main" val="3592672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DCA75F-688F-67DF-AD77-1F7D7D9627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971363"/>
            <a:ext cx="7574280" cy="62325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NZ" sz="3400" b="1" dirty="0"/>
              <a:t>Te Kete Ika a </a:t>
            </a:r>
            <a:r>
              <a:rPr lang="en-NZ" sz="3400" b="1" dirty="0" err="1"/>
              <a:t>Rākaihautū</a:t>
            </a:r>
            <a:r>
              <a:rPr lang="en-NZ" sz="3400" b="1" dirty="0"/>
              <a:t> / Te </a:t>
            </a:r>
            <a:r>
              <a:rPr lang="en-NZ" sz="3400" b="1" dirty="0" err="1"/>
              <a:t>Waihora</a:t>
            </a:r>
            <a:br>
              <a:rPr lang="en-NZ" sz="3400" b="1" dirty="0"/>
            </a:br>
            <a:endParaRPr lang="en-NZ" sz="3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0CCE7C-84E0-C217-F204-7AFEF7C23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94618"/>
            <a:ext cx="7193280" cy="44736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81215D-774A-2403-9BCD-89FBC40B7C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0491" y="2965469"/>
            <a:ext cx="1560195" cy="173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61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946330F-C08F-E7AD-3DED-97FEA73916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7945"/>
            <a:ext cx="8260080" cy="767542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NZ" sz="3400" b="1" dirty="0">
                <a:solidFill>
                  <a:srgbClr val="1A4059"/>
                </a:solidFill>
              </a:rPr>
              <a:t>Te </a:t>
            </a:r>
            <a:r>
              <a:rPr lang="en-NZ" sz="3400" b="1" dirty="0" err="1">
                <a:solidFill>
                  <a:srgbClr val="1A4059"/>
                </a:solidFill>
              </a:rPr>
              <a:t>Waihora</a:t>
            </a:r>
            <a:r>
              <a:rPr lang="en-NZ" sz="3400" b="1" dirty="0">
                <a:solidFill>
                  <a:srgbClr val="1A4059"/>
                </a:solidFill>
              </a:rPr>
              <a:t> </a:t>
            </a:r>
            <a:br>
              <a:rPr lang="en-NZ" sz="3400" b="1" dirty="0"/>
            </a:br>
            <a:r>
              <a:rPr lang="en-NZ" sz="3400" dirty="0"/>
              <a:t>Taonga on our Doorstep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7E0AE08-4D99-C445-5AB3-22F5E8E6A728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838199" y="2326674"/>
            <a:ext cx="5360895" cy="3053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NZ" sz="1800" b="1" i="0" dirty="0">
                <a:effectLst/>
                <a:ea typeface="Calibri" panose="020F0502020204030204" pitchFamily="34" charset="0"/>
              </a:rPr>
              <a:t>Culturally significant</a:t>
            </a:r>
            <a:r>
              <a:rPr lang="en-NZ" sz="1800" i="0" dirty="0">
                <a:effectLst/>
                <a:ea typeface="Calibri" panose="020F0502020204030204" pitchFamily="34" charset="0"/>
              </a:rPr>
              <a:t> to Ngāi Tahu as a tribal taonga and a major mahinga kai</a:t>
            </a:r>
            <a:endParaRPr lang="en-NZ" sz="1800" i="0" u="sng" dirty="0">
              <a:solidFill>
                <a:srgbClr val="0000F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NZ" sz="1800" b="1" i="0" dirty="0">
                <a:effectLst/>
                <a:ea typeface="Calibri" panose="020F0502020204030204" pitchFamily="34" charset="0"/>
              </a:rPr>
              <a:t>Nationally ecologically significant</a:t>
            </a:r>
            <a:r>
              <a:rPr lang="en-NZ" sz="1800" i="0" dirty="0">
                <a:effectLst/>
                <a:ea typeface="Calibri" panose="020F0502020204030204" pitchFamily="34" charset="0"/>
              </a:rPr>
              <a:t> for its aquatic and wetland ecosystems, over 40,000 birds, range of habitats, rare and endemic species</a:t>
            </a:r>
          </a:p>
          <a:p>
            <a:pPr>
              <a:lnSpc>
                <a:spcPct val="100000"/>
              </a:lnSpc>
            </a:pPr>
            <a:r>
              <a:rPr lang="en-NZ" sz="1800" b="1" i="0" dirty="0">
                <a:effectLst/>
                <a:ea typeface="Calibri" panose="020F0502020204030204" pitchFamily="34" charset="0"/>
              </a:rPr>
              <a:t>Internationally ecologically significant</a:t>
            </a:r>
            <a:r>
              <a:rPr lang="en-NZ" sz="1800" i="0" dirty="0">
                <a:effectLst/>
                <a:ea typeface="Calibri" panose="020F0502020204030204" pitchFamily="34" charset="0"/>
              </a:rPr>
              <a:t>, large habitat on the East Asian – Australasian Flyway</a:t>
            </a:r>
          </a:p>
          <a:p>
            <a:pPr>
              <a:lnSpc>
                <a:spcPct val="100000"/>
              </a:lnSpc>
            </a:pPr>
            <a:r>
              <a:rPr lang="en-NZ" sz="1800" b="1" i="0" dirty="0">
                <a:effectLst/>
                <a:ea typeface="Calibri" panose="020F0502020204030204" pitchFamily="34" charset="0"/>
              </a:rPr>
              <a:t>Economically significant</a:t>
            </a:r>
            <a:r>
              <a:rPr lang="en-NZ" sz="1800" i="0" dirty="0">
                <a:effectLst/>
                <a:ea typeface="Calibri" panose="020F0502020204030204" pitchFamily="34" charset="0"/>
              </a:rPr>
              <a:t> fisheries</a:t>
            </a:r>
            <a:endParaRPr lang="en-NZ" sz="1800" i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66FDA8-B3DD-8B86-8AE8-07078E95583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430" y="2326674"/>
            <a:ext cx="4513700" cy="280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2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DCA75F-688F-67DF-AD77-1F7D7D9627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971363"/>
            <a:ext cx="7574280" cy="62325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NZ" sz="3400" b="1" dirty="0"/>
              <a:t>Te Kete Ika a </a:t>
            </a:r>
            <a:r>
              <a:rPr lang="en-NZ" sz="3400" b="1" dirty="0" err="1"/>
              <a:t>Rākaihautū</a:t>
            </a:r>
            <a:endParaRPr lang="en-NZ" sz="3400" b="1" dirty="0">
              <a:solidFill>
                <a:srgbClr val="1A405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1A2AA1-DB32-CE30-B936-85A94D0FF2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94619"/>
            <a:ext cx="7193280" cy="44358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356CF0-6016-C27F-0C74-4A890DB6B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972" y="2456019"/>
            <a:ext cx="1095626" cy="230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79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C1342A17-55AA-2CC6-7FC1-9CF9159FE1E3}"/>
              </a:ext>
            </a:extLst>
          </p:cNvPr>
          <p:cNvSpPr txBox="1">
            <a:spLocks/>
          </p:cNvSpPr>
          <p:nvPr/>
        </p:nvSpPr>
        <p:spPr>
          <a:xfrm>
            <a:off x="838200" y="2060854"/>
            <a:ext cx="7574280" cy="62325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rgbClr val="397CA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400" b="1" dirty="0">
                <a:solidFill>
                  <a:schemeClr val="bg1"/>
                </a:solidFill>
              </a:rPr>
              <a:t>“Ko Taku Kāika Ko </a:t>
            </a:r>
            <a:r>
              <a:rPr lang="en-NZ" sz="3400" b="1" dirty="0" err="1">
                <a:solidFill>
                  <a:schemeClr val="bg1"/>
                </a:solidFill>
              </a:rPr>
              <a:t>Orariki</a:t>
            </a:r>
            <a:r>
              <a:rPr lang="en-NZ" sz="3400" b="1" dirty="0">
                <a:solidFill>
                  <a:schemeClr val="bg1"/>
                </a:solidFill>
              </a:rPr>
              <a:t>”</a:t>
            </a:r>
          </a:p>
          <a:p>
            <a:br>
              <a:rPr lang="en-NZ" dirty="0">
                <a:solidFill>
                  <a:schemeClr val="bg1"/>
                </a:solidFill>
              </a:rPr>
            </a:br>
            <a:endParaRPr lang="en-NZ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5D6ECC3-8B2E-DF9E-6E2B-6E84FE0AAA41}"/>
              </a:ext>
            </a:extLst>
          </p:cNvPr>
          <p:cNvGrpSpPr/>
          <p:nvPr/>
        </p:nvGrpSpPr>
        <p:grpSpPr>
          <a:xfrm>
            <a:off x="920038" y="2810418"/>
            <a:ext cx="10351924" cy="1940176"/>
            <a:chOff x="835299" y="2686593"/>
            <a:chExt cx="10351924" cy="1940176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F735F72A-70A0-32E0-0F7E-83E3B9CB5B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8117" y="2686593"/>
              <a:ext cx="3265983" cy="1936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40DCEE-253C-8522-2525-F76B9CDE3651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223" y="2690912"/>
              <a:ext cx="2592000" cy="1929631"/>
            </a:xfrm>
            <a:prstGeom prst="rect">
              <a:avLst/>
            </a:prstGeom>
          </p:spPr>
        </p:pic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21D007C7-EA9A-28C7-D1DE-EA4E6807D92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299" y="2689993"/>
              <a:ext cx="2520000" cy="1930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8546A161-139E-F36F-EA2E-EF5CC53F453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3223" y="2690912"/>
              <a:ext cx="2592000" cy="1935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45589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DCA75F-688F-67DF-AD77-1F7D7D9627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1" y="1300956"/>
            <a:ext cx="7862888" cy="8270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3400" b="1" i="0" dirty="0">
                <a:solidFill>
                  <a:srgbClr val="1A4059"/>
                </a:solidFill>
              </a:rPr>
              <a:t>A loss of control</a:t>
            </a:r>
            <a:endParaRPr lang="en-NZ" sz="3400" b="1" i="0" dirty="0">
              <a:solidFill>
                <a:srgbClr val="1A4059"/>
              </a:solidFill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33922EA-1034-1D44-97C9-12B1AD3FBCE8}"/>
              </a:ext>
            </a:extLst>
          </p:cNvPr>
          <p:cNvSpPr txBox="1">
            <a:spLocks/>
          </p:cNvSpPr>
          <p:nvPr/>
        </p:nvSpPr>
        <p:spPr>
          <a:xfrm>
            <a:off x="838201" y="2214943"/>
            <a:ext cx="4675093" cy="3689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i="0" dirty="0"/>
              <a:t>European settlement from </a:t>
            </a:r>
            <a:r>
              <a:rPr lang="en-US" sz="1800" b="1" i="0" dirty="0"/>
              <a:t>1830s</a:t>
            </a:r>
          </a:p>
          <a:p>
            <a:pPr>
              <a:lnSpc>
                <a:spcPct val="100000"/>
              </a:lnSpc>
            </a:pPr>
            <a:r>
              <a:rPr lang="en-US" sz="1800" i="0" dirty="0"/>
              <a:t>Kemp’s Purchase </a:t>
            </a:r>
            <a:r>
              <a:rPr lang="en-US" sz="1800" b="1" i="0" dirty="0"/>
              <a:t>1848</a:t>
            </a:r>
          </a:p>
          <a:p>
            <a:pPr>
              <a:lnSpc>
                <a:spcPct val="100000"/>
              </a:lnSpc>
            </a:pPr>
            <a:r>
              <a:rPr lang="en-US" sz="1800" b="1" i="0" dirty="0"/>
              <a:t>1865</a:t>
            </a:r>
            <a:r>
              <a:rPr lang="en-US" sz="1800" i="0" dirty="0"/>
              <a:t> – drainage works start for agricultural development, dire impacts on water quality and mahinga kai</a:t>
            </a:r>
          </a:p>
          <a:p>
            <a:pPr>
              <a:lnSpc>
                <a:spcPct val="100000"/>
              </a:lnSpc>
            </a:pPr>
            <a:r>
              <a:rPr lang="en-US" sz="1800" i="0" dirty="0"/>
              <a:t>Ngāi Tahu petitions start in regard to drainage and loss of mahinga kai</a:t>
            </a:r>
          </a:p>
          <a:p>
            <a:pPr>
              <a:lnSpc>
                <a:spcPct val="100000"/>
              </a:lnSpc>
            </a:pPr>
            <a:r>
              <a:rPr lang="en-US" sz="1800" b="1" i="0" dirty="0"/>
              <a:t>The full story: </a:t>
            </a:r>
            <a:br>
              <a:rPr lang="en-US" sz="1800" i="0" dirty="0"/>
            </a:br>
            <a:r>
              <a:rPr lang="en-US" sz="1800" i="0" dirty="0"/>
              <a:t>tewaihora.org/about-the-lake/history</a:t>
            </a:r>
          </a:p>
        </p:txBody>
      </p:sp>
      <p:pic>
        <p:nvPicPr>
          <p:cNvPr id="6" name="Picture 5" descr="A group of people rowing a boat&#10;&#10;Description automatically generated with medium confidence">
            <a:extLst>
              <a:ext uri="{FF2B5EF4-FFF2-40B4-BE49-F238E27FC236}">
                <a16:creationId xmlns:a16="http://schemas.microsoft.com/office/drawing/2014/main" id="{B4F55ED7-F60D-4365-9E52-A35B8D27A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1249" y="1714500"/>
            <a:ext cx="600075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40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DCA75F-688F-67DF-AD77-1F7D7D9627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25354" y="2324616"/>
            <a:ext cx="6221506" cy="67248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3400" b="1" i="0" dirty="0">
                <a:solidFill>
                  <a:srgbClr val="1A4059"/>
                </a:solidFill>
              </a:rPr>
              <a:t>Picking up the pieces</a:t>
            </a:r>
            <a:endParaRPr lang="en-NZ" sz="3400" b="1" i="0" dirty="0">
              <a:solidFill>
                <a:srgbClr val="1A4059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4319FC6-6BA9-3704-967C-218149103E73}"/>
              </a:ext>
            </a:extLst>
          </p:cNvPr>
          <p:cNvSpPr txBox="1">
            <a:spLocks/>
          </p:cNvSpPr>
          <p:nvPr/>
        </p:nvSpPr>
        <p:spPr>
          <a:xfrm>
            <a:off x="5625355" y="3168001"/>
            <a:ext cx="5885328" cy="2425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i="0" dirty="0"/>
              <a:t>Ngāi Tahu Land Report, Wai 27 (Waitangi Tribunal, </a:t>
            </a:r>
            <a:r>
              <a:rPr lang="en-US" sz="1800" b="1" i="0" dirty="0"/>
              <a:t>1991</a:t>
            </a:r>
            <a:r>
              <a:rPr lang="en-US" sz="1800" i="0" dirty="0"/>
              <a:t>)</a:t>
            </a:r>
          </a:p>
          <a:p>
            <a:pPr>
              <a:lnSpc>
                <a:spcPct val="100000"/>
              </a:lnSpc>
            </a:pPr>
            <a:r>
              <a:rPr lang="en-US" sz="1800" i="0" dirty="0"/>
              <a:t>Ngāi Tahu Claims Settlement Act </a:t>
            </a:r>
            <a:r>
              <a:rPr lang="en-US" sz="1800" b="1" i="0" dirty="0"/>
              <a:t>1998</a:t>
            </a:r>
            <a:r>
              <a:rPr lang="en-US" sz="1800" i="0" dirty="0"/>
              <a:t> – lake bed agreement</a:t>
            </a:r>
          </a:p>
          <a:p>
            <a:pPr>
              <a:lnSpc>
                <a:spcPct val="100000"/>
              </a:lnSpc>
            </a:pPr>
            <a:r>
              <a:rPr lang="en-US" sz="1800" i="0" dirty="0"/>
              <a:t>Te </a:t>
            </a:r>
            <a:r>
              <a:rPr lang="en-US" sz="1800" i="0" dirty="0" err="1"/>
              <a:t>Waihora</a:t>
            </a:r>
            <a:r>
              <a:rPr lang="en-US" sz="1800" i="0" dirty="0"/>
              <a:t> Joint Management Plan between Te Rūnanga o Ngāi Tahu and the Department of Conservation (</a:t>
            </a:r>
            <a:r>
              <a:rPr lang="en-US" sz="1800" b="1" i="0" dirty="0"/>
              <a:t>2005</a:t>
            </a:r>
            <a:r>
              <a:rPr lang="en-US" sz="1800" i="0" dirty="0"/>
              <a:t>) for enhancement and protection of Te </a:t>
            </a:r>
            <a:r>
              <a:rPr lang="en-US" sz="1800" i="0" dirty="0" err="1"/>
              <a:t>Waihora</a:t>
            </a:r>
            <a:r>
              <a:rPr lang="en-US" sz="1800" i="0" dirty="0"/>
              <a:t>, includes policies for addressing water quality issues 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57B0DA9-95CA-9043-3A58-9F0B16989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848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22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F6F5C-EA0C-2FE5-BDD7-2671CB26AA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960418"/>
            <a:ext cx="6851073" cy="826583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NZ" sz="3400" b="1" dirty="0">
                <a:solidFill>
                  <a:schemeClr val="bg1"/>
                </a:solidFill>
              </a:rPr>
              <a:t>Collaboration via a </a:t>
            </a:r>
            <a:br>
              <a:rPr lang="en-NZ" sz="3400" b="1" dirty="0">
                <a:solidFill>
                  <a:schemeClr val="bg1"/>
                </a:solidFill>
              </a:rPr>
            </a:br>
            <a:r>
              <a:rPr lang="en-NZ" sz="3400" b="1" dirty="0">
                <a:solidFill>
                  <a:schemeClr val="bg1"/>
                </a:solidFill>
              </a:rPr>
              <a:t>co-ordinated approach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64DA28B-BA57-4D62-5C86-30361D2E92C3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838200" y="3288534"/>
            <a:ext cx="4615149" cy="23023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NZ" sz="2000" i="0" dirty="0"/>
              <a:t>Tuia relationship agreement</a:t>
            </a:r>
          </a:p>
          <a:p>
            <a:r>
              <a:rPr lang="en-NZ" sz="2000" i="0" dirty="0"/>
              <a:t>Joint commitment to restore mauri and ecosystem health of Te </a:t>
            </a:r>
            <a:r>
              <a:rPr lang="en-NZ" sz="2000" i="0" dirty="0" err="1"/>
              <a:t>Waihora</a:t>
            </a:r>
            <a:endParaRPr lang="en-NZ" sz="2000" i="0" dirty="0"/>
          </a:p>
        </p:txBody>
      </p:sp>
      <p:pic>
        <p:nvPicPr>
          <p:cNvPr id="3" name="Picture 2" descr="Z:\Sorted\TE WAIHORA LAKE ELLESMERE\Te Waihora Agreement Signing 2011 - Andy Lukey\P1016070.tif">
            <a:extLst>
              <a:ext uri="{FF2B5EF4-FFF2-40B4-BE49-F238E27FC236}">
                <a16:creationId xmlns:a16="http://schemas.microsoft.com/office/drawing/2014/main" id="{0C79B3C0-D0E8-293B-6E08-4AAC96687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653" y="1886054"/>
            <a:ext cx="4500288" cy="337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72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830</Words>
  <Application>Microsoft Office PowerPoint</Application>
  <PresentationFormat>Widescreen</PresentationFormat>
  <Paragraphs>128</Paragraphs>
  <Slides>28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National 2</vt:lpstr>
      <vt:lpstr>National 2 Medium</vt:lpstr>
      <vt:lpstr>Office Theme</vt:lpstr>
      <vt:lpstr>Water New Zealand Conference &amp; Expo</vt:lpstr>
      <vt:lpstr>PowerPoint Presentation</vt:lpstr>
      <vt:lpstr>Te Kete Ika a Rākaihautū / Te Waihora </vt:lpstr>
      <vt:lpstr>Te Waihora  Taonga on our Doorstep</vt:lpstr>
      <vt:lpstr>Te Kete Ika a Rākaihautū</vt:lpstr>
      <vt:lpstr>PowerPoint Presentation</vt:lpstr>
      <vt:lpstr>A loss of control</vt:lpstr>
      <vt:lpstr>Picking up the pieces</vt:lpstr>
      <vt:lpstr>Collaboration via a  co-ordinated approach</vt:lpstr>
      <vt:lpstr>Key Dates </vt:lpstr>
      <vt:lpstr>PowerPoint Presentation</vt:lpstr>
      <vt:lpstr>PowerPoint Presentation</vt:lpstr>
      <vt:lpstr>Whakaora Te Waihora aims</vt:lpstr>
      <vt:lpstr>Whakaora Te Waihora Phase 1 (2012-2017)</vt:lpstr>
      <vt:lpstr>Whakaora Te Waihora Phase 1 Achievements</vt:lpstr>
      <vt:lpstr>Kids Discovery Plant-Out </vt:lpstr>
      <vt:lpstr>PowerPoint Presentation</vt:lpstr>
      <vt:lpstr>PowerPoint Presentation</vt:lpstr>
      <vt:lpstr>Whakaora Te Ahuriri</vt:lpstr>
      <vt:lpstr>Ahuriri Lagoon</vt:lpstr>
      <vt:lpstr>PowerPoint Presentation</vt:lpstr>
      <vt:lpstr>PowerPoint Presentation</vt:lpstr>
      <vt:lpstr>PowerPoint Presentation</vt:lpstr>
      <vt:lpstr>Whakaora Te Waikēkēwai </vt:lpstr>
      <vt:lpstr>Community collaboration</vt:lpstr>
      <vt:lpstr>Imagine … The Future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Suzanne Jones</dc:creator>
  <cp:lastModifiedBy>Angus McLeod</cp:lastModifiedBy>
  <cp:revision>152</cp:revision>
  <cp:lastPrinted>2022-10-17T19:44:37Z</cp:lastPrinted>
  <dcterms:created xsi:type="dcterms:W3CDTF">2022-10-10T02:20:12Z</dcterms:created>
  <dcterms:modified xsi:type="dcterms:W3CDTF">2022-10-17T19:48:49Z</dcterms:modified>
</cp:coreProperties>
</file>