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264" r:id="rId3"/>
    <p:sldId id="826" r:id="rId4"/>
    <p:sldId id="263" r:id="rId5"/>
    <p:sldId id="821" r:id="rId6"/>
    <p:sldId id="256" r:id="rId7"/>
    <p:sldId id="261" r:id="rId8"/>
    <p:sldId id="300" r:id="rId9"/>
    <p:sldId id="842" r:id="rId10"/>
    <p:sldId id="265" r:id="rId11"/>
    <p:sldId id="836" r:id="rId12"/>
    <p:sldId id="268" r:id="rId13"/>
    <p:sldId id="392" r:id="rId14"/>
    <p:sldId id="416" r:id="rId15"/>
    <p:sldId id="335" r:id="rId16"/>
    <p:sldId id="378" r:id="rId17"/>
    <p:sldId id="359" r:id="rId18"/>
    <p:sldId id="296" r:id="rId19"/>
    <p:sldId id="844" r:id="rId20"/>
    <p:sldId id="297" r:id="rId21"/>
    <p:sldId id="269" r:id="rId22"/>
    <p:sldId id="278" r:id="rId23"/>
    <p:sldId id="291" r:id="rId24"/>
    <p:sldId id="848" r:id="rId25"/>
    <p:sldId id="840" r:id="rId26"/>
    <p:sldId id="841" r:id="rId27"/>
    <p:sldId id="292" r:id="rId28"/>
    <p:sldId id="824" r:id="rId29"/>
    <p:sldId id="293" r:id="rId30"/>
    <p:sldId id="794" r:id="rId31"/>
    <p:sldId id="499" r:id="rId32"/>
    <p:sldId id="817" r:id="rId33"/>
    <p:sldId id="803" r:id="rId34"/>
    <p:sldId id="270" r:id="rId35"/>
    <p:sldId id="266" r:id="rId36"/>
    <p:sldId id="285" r:id="rId37"/>
    <p:sldId id="843" r:id="rId38"/>
    <p:sldId id="37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F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982A-88B1-8D8E-7455-450E88995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81BBF-DA33-D528-33F7-DE8BC161A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94DF0-358D-4954-CC53-5E8CC534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11EC5-C694-2336-56C2-833644DF6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9854A-081A-B662-3C02-2E52157B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4017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9A1C-573A-B432-3517-DF28A340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ED671-FD5B-9ACB-E07D-60174151F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AB6BF-8202-F59F-6985-EA9B338E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F46CD-A55D-1A08-F7F9-F2046A62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E38FD-D51E-EEE7-34DA-26ACAAAD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962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48E39D-CF19-548D-D29A-451D8E01A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1979E-B5D0-E833-E65F-0D4602907A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7C796-4B45-FBF7-8E9B-614B962D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85469-66E4-852B-F652-A31510EF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90155-CF05-B986-493D-1B4AF6FA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67146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en-NZ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A6E8-3378-4CE7-83D3-5BEFE684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EE038-B250-424A-8503-8F250CB8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9A9C3-B1E8-4A6E-8CC7-19174E7E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2023D-4737-4861-B2D8-79D6DFC104F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28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BDB7-A3D6-6EA0-EBE6-2A555600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1750-EECF-3643-EE59-C7FC0CA9E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FA8D-A368-643E-06A2-67E0D73B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D4F2D-7243-85F8-0B98-2C5F286BD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20F3-DBF1-E101-7ED2-FEEAB7CA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8394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9264-B646-9DFC-54F4-2A6AA5A8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F0C7E-2030-7E2E-652C-7C42C30FC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FF57B-2F3D-E49E-8830-CD256958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9313C-8E20-A384-FA4A-460B7F87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F6282-ACB9-78A3-C8F7-8000C9E3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6280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BBA94-3AA2-05F3-FF3F-B91499CD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213F2-3AB0-A95C-E7BB-F51217692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BD78B-BBEB-346D-4A2A-79E07E94C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81C66-7E9B-2CA0-F152-BD746FD0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325B5-8087-1ACE-B954-9AF6E103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AE44-2374-1FB4-CBE0-DD13C052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944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DA66-CFA8-FBBF-79F0-9EEDEEC5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40E0-20FB-50B2-E3A0-D42137966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3002F-305C-F10D-4303-5D605687E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1B7CC-75EE-1FD7-5E7A-857211F8E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F886A-4565-AD00-5135-283BDDBCE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D9938-7D02-702B-4D2B-CEE91549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B16CB6-4FD3-937C-5E56-BD6A79AA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9E8B3-3F9E-5D39-CF03-8F4A9761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8487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FF16-90C3-0AA3-2A02-DBA61A71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E0698-1E98-2415-5B18-E45B3C8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F5072-03D1-D021-BDAE-1FF14EF91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ADA1E-37CB-A9C9-1FBF-2404B780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6570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785D8-6564-A9E0-7D8F-803978C3E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2A223E-BDD1-C541-4DC6-E4E4298B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CE42D-E162-25D2-1C0C-C0A30D63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3099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4BBD-8390-0C4A-4DAE-7047647D4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7256-D586-6555-91B4-205121DB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43789-4CA2-0566-EF1C-2D9185ECD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28DE3-2790-A8C2-C4B0-F76F2456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0FDD5-3170-37A2-E438-FCBDBB4A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E7838-9DA1-4AEC-D9FE-B4134906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0944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5EEC-4E40-24AE-958F-5AD93C5DA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DE544-E3AA-4381-E105-9F5803FD6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0EE13-B740-35F3-C7FE-C125E2D7C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94E3-B1C0-A11B-E961-854239EF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45F39-6F7C-D6DE-D2E1-545033E9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EE12B-D4F0-FC1E-E321-CA240F6C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8956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6D8AEA-0C76-4CBB-B4E0-35E31FFF3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C5D5C-9144-7F2C-BAB3-8F98A4459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E2218-9F6E-8A30-87F1-5E03C0843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14BC3-FDD8-42FA-8A3E-208886822ED5}" type="datetimeFigureOut">
              <a:rPr lang="en-NZ" smtClean="0"/>
              <a:t>20/10/2022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D86F5-AD4C-F5C0-82E4-F47C6ACE7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1071-AF07-1D89-62BC-44A762939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F9854-EBA5-4B47-9699-C53E0A8AC54B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0235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http://www.moerakirunanga.co.nz/images/general_photos/Marae_building.jpg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8900" y="5943600"/>
            <a:ext cx="12020550" cy="846811"/>
          </a:xfrm>
        </p:spPr>
        <p:txBody>
          <a:bodyPr>
            <a:normAutofit fontScale="90000"/>
          </a:bodyPr>
          <a:lstStyle/>
          <a:p>
            <a:pPr algn="ctr"/>
            <a:br>
              <a:rPr lang="en-NZ" sz="3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NZ" sz="3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NZ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Matauranga Maori informing flow setting processes</a:t>
            </a:r>
            <a:br>
              <a:rPr lang="en-N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N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altLang="en-US" sz="3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Manawhenua across New Zealand, Gail Tipa, Kyle Nelson, Mandy Home, Dr Shannan Crow </a:t>
            </a:r>
            <a:br>
              <a:rPr lang="en-NZ" alt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NZ" altLang="en-US" sz="2400" dirty="0">
                <a:solidFill>
                  <a:srgbClr val="00FF00"/>
                </a:solidFill>
              </a:rPr>
            </a:br>
            <a:br>
              <a:rPr lang="en-NZ" altLang="en-US" sz="2800" dirty="0"/>
            </a:br>
            <a:br>
              <a:rPr lang="en-NZ" altLang="en-US" sz="2000" dirty="0"/>
            </a:br>
            <a:br>
              <a:rPr lang="en-NZ" altLang="en-US" sz="2800" dirty="0"/>
            </a:br>
            <a:br>
              <a:rPr lang="en-NZ" altLang="en-US" sz="2800" dirty="0">
                <a:solidFill>
                  <a:srgbClr val="00FF00"/>
                </a:solidFill>
              </a:rPr>
            </a:br>
            <a:endParaRPr lang="en-GB" altLang="en-US" dirty="0"/>
          </a:p>
        </p:txBody>
      </p:sp>
      <p:pic>
        <p:nvPicPr>
          <p:cNvPr id="3078" name="Picture 33" descr="030505_climbingreport2005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7904" cy="450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5" descr="http://www.moerakirunanga.co.nz/images/general_photos/Marae_building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14" y="1566441"/>
            <a:ext cx="3709086" cy="293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04" y="2101673"/>
            <a:ext cx="4555010" cy="2400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04" y="0"/>
            <a:ext cx="8264096" cy="21809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DF085-7755-4F72-49E7-499D6A0127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6974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:a16="http://schemas.microsoft.com/office/drawing/2014/main" id="{CA17FA59-CA3C-4AA3-9187-F21A34039DD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44500" y="-22225"/>
            <a:ext cx="8531225" cy="6429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Manawhenua engagement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E7A866E-FEEA-451C-B43E-CBEFA8C14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7845" y="831850"/>
            <a:ext cx="9229725" cy="6213306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NZ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Manawhenua are experts in the assessment process</a:t>
            </a:r>
          </a:p>
          <a:p>
            <a:pPr eaLnBrk="1" fontAlgn="auto" hangingPunct="1">
              <a:defRPr/>
            </a:pPr>
            <a:r>
              <a:rPr lang="en-NZ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Manawhenua need to talk “numbers” </a:t>
            </a:r>
          </a:p>
          <a:p>
            <a:pPr eaLnBrk="1" fontAlgn="auto" hangingPunct="1">
              <a:defRPr/>
            </a:pPr>
            <a:r>
              <a:rPr lang="en-NZ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point is the relationship of Manawhenua with waterways </a:t>
            </a:r>
          </a:p>
          <a:p>
            <a:pPr eaLnBrk="1" fontAlgn="auto" hangingPunct="1">
              <a:defRPr/>
            </a:pPr>
            <a:r>
              <a:rPr lang="en-NZ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discount values, beliefs &amp; practices because they are seen as “intangible”.</a:t>
            </a:r>
          </a:p>
          <a:p>
            <a:pPr eaLnBrk="1" fontAlgn="auto" hangingPunct="1">
              <a:defRPr/>
            </a:pPr>
            <a:r>
              <a:rPr lang="en-NZ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method is based on preference / satisfaction </a:t>
            </a:r>
          </a:p>
          <a:p>
            <a:pPr eaLnBrk="1" fontAlgn="auto" hangingPunct="1">
              <a:defRPr/>
            </a:pPr>
            <a:endParaRPr lang="en-NZ" sz="200" dirty="0">
              <a:solidFill>
                <a:schemeClr val="tx1"/>
              </a:solidFill>
            </a:endParaRPr>
          </a:p>
          <a:p>
            <a:pPr marL="0" indent="0" algn="ctr" eaLnBrk="1" fontAlgn="auto" hangingPunct="1">
              <a:buFont typeface="Wingdings 3" panose="05040102010807070707" pitchFamily="18" charset="2"/>
              <a:buNone/>
              <a:defRPr/>
            </a:pPr>
            <a:endParaRPr lang="en-NZ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 eaLnBrk="1" fontAlgn="auto" hangingPunct="1">
              <a:buFont typeface="Wingdings 3" panose="05040102010807070707" pitchFamily="18" charset="2"/>
              <a:buNone/>
              <a:defRPr/>
            </a:pPr>
            <a:r>
              <a:rPr lang="en-NZ" sz="2400" dirty="0">
                <a:solidFill>
                  <a:schemeClr val="accent5">
                    <a:lumMod val="75000"/>
                  </a:schemeClr>
                </a:solidFill>
              </a:rPr>
              <a:t>“Prefer environments that </a:t>
            </a:r>
            <a:r>
              <a:rPr lang="en-NZ" sz="2400" b="1" dirty="0">
                <a:solidFill>
                  <a:schemeClr val="accent5">
                    <a:lumMod val="75000"/>
                  </a:schemeClr>
                </a:solidFill>
              </a:rPr>
              <a:t>AFFORD</a:t>
            </a:r>
            <a:r>
              <a:rPr lang="en-NZ" sz="2400" dirty="0">
                <a:solidFill>
                  <a:schemeClr val="accent5">
                    <a:lumMod val="75000"/>
                  </a:schemeClr>
                </a:solidFill>
              </a:rPr>
              <a:t> opportunities, </a:t>
            </a:r>
            <a:r>
              <a:rPr lang="en-NZ" sz="2400" b="1" dirty="0">
                <a:solidFill>
                  <a:schemeClr val="accent5">
                    <a:lumMod val="75000"/>
                  </a:schemeClr>
                </a:solidFill>
              </a:rPr>
              <a:t>MAKE SENSE</a:t>
            </a:r>
            <a:r>
              <a:rPr lang="en-NZ" sz="2400" dirty="0">
                <a:solidFill>
                  <a:schemeClr val="accent5">
                    <a:lumMod val="75000"/>
                  </a:schemeClr>
                </a:solidFill>
              </a:rPr>
              <a:t>, are </a:t>
            </a:r>
            <a:r>
              <a:rPr lang="en-NZ" sz="2400" b="1" dirty="0">
                <a:solidFill>
                  <a:schemeClr val="accent5">
                    <a:lumMod val="75000"/>
                  </a:schemeClr>
                </a:solidFill>
              </a:rPr>
              <a:t>FAMILIAR</a:t>
            </a:r>
            <a:r>
              <a:rPr lang="en-NZ" sz="2400" dirty="0">
                <a:solidFill>
                  <a:schemeClr val="accent5">
                    <a:lumMod val="75000"/>
                  </a:schemeClr>
                </a:solidFill>
              </a:rPr>
              <a:t>, invite </a:t>
            </a:r>
            <a:r>
              <a:rPr lang="en-NZ" sz="2400" b="1" dirty="0">
                <a:solidFill>
                  <a:schemeClr val="accent5">
                    <a:lumMod val="75000"/>
                  </a:schemeClr>
                </a:solidFill>
              </a:rPr>
              <a:t>INVOLVEMENT</a:t>
            </a:r>
            <a:r>
              <a:rPr lang="en-NZ" sz="2400" dirty="0">
                <a:solidFill>
                  <a:schemeClr val="accent5">
                    <a:lumMod val="75000"/>
                  </a:schemeClr>
                </a:solidFill>
              </a:rPr>
              <a:t>, or crucial to </a:t>
            </a:r>
            <a:r>
              <a:rPr lang="en-NZ" sz="2400" b="1" dirty="0">
                <a:solidFill>
                  <a:schemeClr val="accent5">
                    <a:lumMod val="75000"/>
                  </a:schemeClr>
                </a:solidFill>
              </a:rPr>
              <a:t>IDENTITY”</a:t>
            </a:r>
            <a:endParaRPr lang="en-NZ" sz="2400" dirty="0">
              <a:solidFill>
                <a:schemeClr val="accent5">
                  <a:lumMod val="75000"/>
                </a:schemeClr>
              </a:solidFill>
            </a:endParaRPr>
          </a:p>
          <a:p>
            <a:pPr eaLnBrk="1" fontAlgn="auto" hangingPunct="1">
              <a:defRPr/>
            </a:pPr>
            <a:endParaRPr lang="en-NZ" sz="2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NZ" altLang="en-US" dirty="0"/>
          </a:p>
        </p:txBody>
      </p:sp>
      <p:pic>
        <p:nvPicPr>
          <p:cNvPr id="7172" name="Content Placeholder 6">
            <a:extLst>
              <a:ext uri="{FF2B5EF4-FFF2-40B4-BE49-F238E27FC236}">
                <a16:creationId xmlns:a16="http://schemas.microsoft.com/office/drawing/2014/main" id="{CF9FD2F6-233F-419E-99CE-C0F985444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79675"/>
            <a:ext cx="2930525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>
            <a:extLst>
              <a:ext uri="{FF2B5EF4-FFF2-40B4-BE49-F238E27FC236}">
                <a16:creationId xmlns:a16="http://schemas.microsoft.com/office/drawing/2014/main" id="{9A469042-F7F7-4817-AC45-01F2B1D32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0"/>
            <a:ext cx="293052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050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196DAA-B6BE-54AC-13EB-119CFCAAE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435" y="1360995"/>
            <a:ext cx="5760846" cy="2310312"/>
          </a:xfrm>
        </p:spPr>
        <p:txBody>
          <a:bodyPr>
            <a:normAutofit/>
          </a:bodyPr>
          <a:lstStyle/>
          <a:p>
            <a:r>
              <a:rPr lang="en-NZ" sz="5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started </a:t>
            </a:r>
          </a:p>
        </p:txBody>
      </p:sp>
    </p:spTree>
    <p:extLst>
      <p:ext uri="{BB962C8B-B14F-4D97-AF65-F5344CB8AC3E}">
        <p14:creationId xmlns:p14="http://schemas.microsoft.com/office/powerpoint/2010/main" val="228910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2D26981-AF2B-4065-A898-1138164441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-23813"/>
            <a:ext cx="12195175" cy="70802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Undertaking A Cultural Flow Preference Study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2FA1CD4-7521-4514-BA0F-3EE3A5D467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738" y="680936"/>
            <a:ext cx="8267700" cy="6164364"/>
          </a:xfrm>
        </p:spPr>
        <p:txBody>
          <a:bodyPr>
            <a:normAutofit/>
          </a:bodyPr>
          <a:lstStyle/>
          <a:p>
            <a:pPr marL="609600" indent="-609600" eaLnBrk="1" hangingPunct="1">
              <a:defRPr/>
            </a:pPr>
            <a:endParaRPr lang="en-NZ" altLang="en-US" sz="2800" dirty="0">
              <a:solidFill>
                <a:schemeClr val="tx1"/>
              </a:solidFill>
            </a:endParaRPr>
          </a:p>
          <a:p>
            <a:pPr marL="609600" indent="-609600" eaLnBrk="1" hangingPunct="1">
              <a:defRPr/>
            </a:pPr>
            <a:endParaRPr lang="en-NZ" altLang="en-US" dirty="0"/>
          </a:p>
          <a:p>
            <a:pPr marL="609600" indent="-609600" eaLnBrk="1" hangingPunct="1"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</a:rPr>
              <a:t>Map sites, understand importance &amp; record o</a:t>
            </a:r>
            <a:r>
              <a:rPr lang="en-NZ" altLang="en-US" dirty="0">
                <a:solidFill>
                  <a:schemeClr val="tx2">
                    <a:lumMod val="75000"/>
                  </a:schemeClr>
                </a:solidFill>
              </a:rPr>
              <a:t>pportunities </a:t>
            </a: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</a:rPr>
              <a:t>Manawhenua seek </a:t>
            </a:r>
          </a:p>
          <a:p>
            <a:pPr marL="609600" indent="-609600" eaLnBrk="1" hangingPunct="1"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</a:rPr>
              <a:t>Document their understandings of hydrological system</a:t>
            </a:r>
          </a:p>
          <a:p>
            <a:pPr marL="609600" indent="-609600" eaLnBrk="1" hangingPunct="1"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</a:rPr>
              <a:t>Complete a field work (over 6 – 12 months)</a:t>
            </a:r>
          </a:p>
          <a:p>
            <a:pPr marL="609600" indent="-609600" eaLnBrk="1" hangingPunct="1"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</a:rPr>
              <a:t>Analyse data to tease out flow preferences</a:t>
            </a:r>
          </a:p>
          <a:p>
            <a:pPr marL="609600" lvl="2" indent="-609600" eaLnBrk="1" hangingPunct="1"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</a:rPr>
              <a:t>Collaborate to confirm flow regime &amp; address other site specific water management issues</a:t>
            </a:r>
          </a:p>
          <a:p>
            <a:pPr marL="609600" indent="-609600" eaLnBrk="1" hangingPunct="1">
              <a:buFont typeface="Wingdings" panose="05000000000000000000" pitchFamily="2" charset="2"/>
              <a:buChar char="§"/>
              <a:defRPr/>
            </a:pPr>
            <a:endParaRPr lang="en-NZ" altLang="en-US" sz="1600" dirty="0"/>
          </a:p>
          <a:p>
            <a:pPr marL="0" indent="0" algn="ctr" eaLnBrk="1" hangingPunct="1">
              <a:buFont typeface="Wingdings 3" panose="05040102010807070707" pitchFamily="18" charset="2"/>
              <a:buNone/>
              <a:defRPr/>
            </a:pPr>
            <a:r>
              <a:rPr lang="en-NZ" sz="2400" dirty="0"/>
              <a:t>	</a:t>
            </a:r>
            <a:endParaRPr lang="en-NZ" altLang="en-US" sz="2800" dirty="0"/>
          </a:p>
          <a:p>
            <a:pPr marL="990600" lvl="1" indent="-533400" algn="ctr" eaLnBrk="1" hangingPunct="1">
              <a:buFont typeface="Wingdings 3" panose="05040102010807070707" pitchFamily="18" charset="2"/>
              <a:buNone/>
              <a:defRPr/>
            </a:pPr>
            <a:endParaRPr lang="en-GB" altLang="en-US" sz="3200" dirty="0"/>
          </a:p>
        </p:txBody>
      </p:sp>
      <p:pic>
        <p:nvPicPr>
          <p:cNvPr id="10244" name="Picture 4" descr="DSC00219">
            <a:extLst>
              <a:ext uri="{FF2B5EF4-FFF2-40B4-BE49-F238E27FC236}">
                <a16:creationId xmlns:a16="http://schemas.microsoft.com/office/drawing/2014/main" id="{51B43D93-E68A-4018-8934-AD1916FE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661988"/>
            <a:ext cx="39052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">
            <a:extLst>
              <a:ext uri="{FF2B5EF4-FFF2-40B4-BE49-F238E27FC236}">
                <a16:creationId xmlns:a16="http://schemas.microsoft.com/office/drawing/2014/main" id="{8341B931-F9A6-43BD-B3E3-A60799290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910013"/>
            <a:ext cx="3916362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869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80071"/>
            <a:ext cx="12385964" cy="753967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345230"/>
            <a:ext cx="12385964" cy="15127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</a:rPr>
              <a:t>Contemporary cultural mapping – every hapu and iwi is doing it </a:t>
            </a:r>
          </a:p>
        </p:txBody>
      </p:sp>
    </p:spTree>
    <p:extLst>
      <p:ext uri="{BB962C8B-B14F-4D97-AF65-F5344CB8AC3E}">
        <p14:creationId xmlns:p14="http://schemas.microsoft.com/office/powerpoint/2010/main" val="87672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>
            <a:extLst>
              <a:ext uri="{FF2B5EF4-FFF2-40B4-BE49-F238E27FC236}">
                <a16:creationId xmlns:a16="http://schemas.microsoft.com/office/drawing/2014/main" id="{6BE62997-59A8-7112-A85C-C8ABD895AE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11" y="0"/>
            <a:ext cx="1006047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0451D13-BE49-638E-981B-E3E99246F1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11218583" cy="708026"/>
          </a:xfrm>
          <a:solidFill>
            <a:schemeClr val="bg1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1: Kakaunui</a:t>
            </a:r>
            <a:endParaRPr lang="en-GB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EC5B123-AD7E-B3E0-CFAF-764C960878CF}"/>
              </a:ext>
            </a:extLst>
          </p:cNvPr>
          <p:cNvSpPr txBox="1">
            <a:spLocks/>
          </p:cNvSpPr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en-US" sz="5200" b="1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 of data</a:t>
            </a:r>
          </a:p>
          <a:p>
            <a:pPr algn="ctr">
              <a:spcAft>
                <a:spcPts val="600"/>
              </a:spcAft>
              <a:defRPr/>
            </a:pPr>
            <a:endParaRPr lang="en-US" sz="52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E46B2-1521-A6DF-53F1-E738327384B3}"/>
              </a:ext>
            </a:extLst>
          </p:cNvPr>
          <p:cNvSpPr txBox="1">
            <a:spLocks noChangeArrowheads="1"/>
          </p:cNvSpPr>
          <p:nvPr/>
        </p:nvSpPr>
        <p:spPr>
          <a:xfrm>
            <a:off x="469900" y="1377950"/>
            <a:ext cx="11582400" cy="655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NZ" sz="3200" b="1" dirty="0"/>
          </a:p>
          <a:p>
            <a:pPr marL="457200" lvl="1" indent="0">
              <a:buNone/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lvl="1">
              <a:defRPr/>
            </a:pPr>
            <a:endParaRPr lang="en-NZ" sz="2600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NZ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NZ" sz="3400" dirty="0"/>
          </a:p>
          <a:p>
            <a:pPr>
              <a:defRPr/>
            </a:pPr>
            <a:endParaRPr lang="en-NZ" sz="2400" dirty="0"/>
          </a:p>
          <a:p>
            <a:pPr>
              <a:defRPr/>
            </a:pPr>
            <a:endParaRPr lang="en-NZ" dirty="0"/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295552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A5B41B09-C2B4-F1BF-E65A-CD911B4CB77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4750" y="365125"/>
            <a:ext cx="10179050" cy="1325563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141315" name="Picture 3">
            <a:extLst>
              <a:ext uri="{FF2B5EF4-FFF2-40B4-BE49-F238E27FC236}">
                <a16:creationId xmlns:a16="http://schemas.microsoft.com/office/drawing/2014/main" id="{2129135A-E2A9-F609-7B44-AA7AFF1636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0"/>
            <a:ext cx="97980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705DE8-5470-6B50-FDDA-B7E51E0D9950}"/>
              </a:ext>
            </a:extLst>
          </p:cNvPr>
          <p:cNvSpPr txBox="1"/>
          <p:nvPr/>
        </p:nvSpPr>
        <p:spPr>
          <a:xfrm>
            <a:off x="1174750" y="72737"/>
            <a:ext cx="979805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NZ" altLang="en-US" sz="3200" b="1" dirty="0">
                <a:solidFill>
                  <a:srgbClr val="0070C0"/>
                </a:solidFill>
              </a:rPr>
              <a:t>Identify flow issues – from a whanau perspective </a:t>
            </a:r>
            <a:endParaRPr lang="en-NZ" sz="3200" dirty="0">
              <a:solidFill>
                <a:srgbClr val="0070C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Group 3"/>
          <p:cNvGrpSpPr>
            <a:grpSpLocks noChangeAspect="1"/>
          </p:cNvGrpSpPr>
          <p:nvPr/>
        </p:nvGrpSpPr>
        <p:grpSpPr bwMode="auto">
          <a:xfrm>
            <a:off x="1631950" y="765177"/>
            <a:ext cx="8843309" cy="5962864"/>
            <a:chOff x="4776" y="3642"/>
            <a:chExt cx="7200" cy="4320"/>
          </a:xfrm>
        </p:grpSpPr>
        <p:sp>
          <p:nvSpPr>
            <p:cNvPr id="11269" name="AutoShape 4"/>
            <p:cNvSpPr>
              <a:spLocks noChangeAspect="1" noChangeArrowheads="1"/>
            </p:cNvSpPr>
            <p:nvPr/>
          </p:nvSpPr>
          <p:spPr bwMode="auto">
            <a:xfrm>
              <a:off x="4776" y="3642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270" name="Text Box 5"/>
            <p:cNvSpPr txBox="1">
              <a:spLocks noChangeArrowheads="1"/>
            </p:cNvSpPr>
            <p:nvPr/>
          </p:nvSpPr>
          <p:spPr bwMode="auto">
            <a:xfrm>
              <a:off x="8196" y="3822"/>
              <a:ext cx="810" cy="36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1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71" name="Text Box 6"/>
            <p:cNvSpPr txBox="1">
              <a:spLocks noChangeArrowheads="1"/>
            </p:cNvSpPr>
            <p:nvPr/>
          </p:nvSpPr>
          <p:spPr bwMode="auto">
            <a:xfrm>
              <a:off x="7206" y="3642"/>
              <a:ext cx="900" cy="3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Swimming (teens, adults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7296" y="4182"/>
              <a:ext cx="81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Good quality water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73" name="Text Box 8"/>
            <p:cNvSpPr txBox="1">
              <a:spLocks noChangeArrowheads="1"/>
            </p:cNvSpPr>
            <p:nvPr/>
          </p:nvSpPr>
          <p:spPr bwMode="auto">
            <a:xfrm>
              <a:off x="6216" y="3822"/>
              <a:ext cx="81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Safe river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crossing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74" name="Text Box 9"/>
            <p:cNvSpPr txBox="1">
              <a:spLocks noChangeArrowheads="1"/>
            </p:cNvSpPr>
            <p:nvPr/>
          </p:nvSpPr>
          <p:spPr bwMode="auto">
            <a:xfrm>
              <a:off x="7746" y="4632"/>
              <a:ext cx="81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Traditional placename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75" name="Line 10"/>
            <p:cNvSpPr>
              <a:spLocks noChangeShapeType="1"/>
            </p:cNvSpPr>
            <p:nvPr/>
          </p:nvSpPr>
          <p:spPr bwMode="auto">
            <a:xfrm flipH="1">
              <a:off x="8106" y="3912"/>
              <a:ext cx="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76" name="Line 11"/>
            <p:cNvSpPr>
              <a:spLocks noChangeShapeType="1"/>
            </p:cNvSpPr>
            <p:nvPr/>
          </p:nvSpPr>
          <p:spPr bwMode="auto">
            <a:xfrm flipH="1">
              <a:off x="7026" y="4092"/>
              <a:ext cx="117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77" name="Line 12"/>
            <p:cNvSpPr>
              <a:spLocks noChangeShapeType="1"/>
            </p:cNvSpPr>
            <p:nvPr/>
          </p:nvSpPr>
          <p:spPr bwMode="auto">
            <a:xfrm flipH="1">
              <a:off x="8106" y="4182"/>
              <a:ext cx="9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78" name="Line 13"/>
            <p:cNvSpPr>
              <a:spLocks noChangeShapeType="1"/>
            </p:cNvSpPr>
            <p:nvPr/>
          </p:nvSpPr>
          <p:spPr bwMode="auto">
            <a:xfrm>
              <a:off x="8466" y="4182"/>
              <a:ext cx="0" cy="45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79" name="Text Box 14"/>
            <p:cNvSpPr txBox="1">
              <a:spLocks noChangeArrowheads="1"/>
            </p:cNvSpPr>
            <p:nvPr/>
          </p:nvSpPr>
          <p:spPr bwMode="auto">
            <a:xfrm>
              <a:off x="9096" y="4362"/>
              <a:ext cx="99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2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80" name="Line 15"/>
            <p:cNvSpPr>
              <a:spLocks noChangeShapeType="1"/>
            </p:cNvSpPr>
            <p:nvPr/>
          </p:nvSpPr>
          <p:spPr bwMode="auto">
            <a:xfrm flipH="1">
              <a:off x="8736" y="4632"/>
              <a:ext cx="630" cy="45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81" name="Text Box 16"/>
            <p:cNvSpPr txBox="1">
              <a:spLocks noChangeArrowheads="1"/>
            </p:cNvSpPr>
            <p:nvPr/>
          </p:nvSpPr>
          <p:spPr bwMode="auto">
            <a:xfrm>
              <a:off x="9096" y="3642"/>
              <a:ext cx="63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Swimming (families)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82" name="Text Box 17"/>
            <p:cNvSpPr txBox="1">
              <a:spLocks noChangeArrowheads="1"/>
            </p:cNvSpPr>
            <p:nvPr/>
          </p:nvSpPr>
          <p:spPr bwMode="auto">
            <a:xfrm>
              <a:off x="9816" y="3732"/>
              <a:ext cx="90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Source waters –quality &amp; quantity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83" name="Text Box 18"/>
            <p:cNvSpPr txBox="1">
              <a:spLocks noChangeArrowheads="1"/>
            </p:cNvSpPr>
            <p:nvPr/>
          </p:nvSpPr>
          <p:spPr bwMode="auto">
            <a:xfrm>
              <a:off x="10176" y="4182"/>
              <a:ext cx="81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Taniwha part of cultural landscape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84" name="Line 19"/>
            <p:cNvSpPr>
              <a:spLocks noChangeShapeType="1"/>
            </p:cNvSpPr>
            <p:nvPr/>
          </p:nvSpPr>
          <p:spPr bwMode="auto">
            <a:xfrm>
              <a:off x="9366" y="4002"/>
              <a:ext cx="0" cy="36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85" name="Line 20"/>
            <p:cNvSpPr>
              <a:spLocks noChangeShapeType="1"/>
            </p:cNvSpPr>
            <p:nvPr/>
          </p:nvSpPr>
          <p:spPr bwMode="auto">
            <a:xfrm>
              <a:off x="9996" y="4092"/>
              <a:ext cx="0" cy="27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86" name="Line 21"/>
            <p:cNvSpPr>
              <a:spLocks noChangeShapeType="1"/>
            </p:cNvSpPr>
            <p:nvPr/>
          </p:nvSpPr>
          <p:spPr bwMode="auto">
            <a:xfrm flipH="1">
              <a:off x="10086" y="4452"/>
              <a:ext cx="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87" name="Text Box 22"/>
            <p:cNvSpPr txBox="1">
              <a:spLocks noChangeArrowheads="1"/>
            </p:cNvSpPr>
            <p:nvPr/>
          </p:nvSpPr>
          <p:spPr bwMode="auto">
            <a:xfrm>
              <a:off x="9636" y="4722"/>
              <a:ext cx="90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Mahinga kai (eels, kanakana)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88" name="Line 23"/>
            <p:cNvSpPr>
              <a:spLocks noChangeShapeType="1"/>
            </p:cNvSpPr>
            <p:nvPr/>
          </p:nvSpPr>
          <p:spPr bwMode="auto">
            <a:xfrm flipH="1" flipV="1">
              <a:off x="9726" y="4632"/>
              <a:ext cx="18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89" name="Line 24"/>
            <p:cNvSpPr>
              <a:spLocks noChangeShapeType="1"/>
            </p:cNvSpPr>
            <p:nvPr/>
          </p:nvSpPr>
          <p:spPr bwMode="auto">
            <a:xfrm flipV="1">
              <a:off x="8736" y="5262"/>
              <a:ext cx="2160" cy="9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90" name="Text Box 25"/>
            <p:cNvSpPr txBox="1">
              <a:spLocks noChangeArrowheads="1"/>
            </p:cNvSpPr>
            <p:nvPr/>
          </p:nvSpPr>
          <p:spPr bwMode="auto">
            <a:xfrm>
              <a:off x="10896" y="5082"/>
              <a:ext cx="54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3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91" name="Line 26"/>
            <p:cNvSpPr>
              <a:spLocks noChangeShapeType="1"/>
            </p:cNvSpPr>
            <p:nvPr/>
          </p:nvSpPr>
          <p:spPr bwMode="auto">
            <a:xfrm>
              <a:off x="10716" y="3822"/>
              <a:ext cx="54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92" name="Line 27"/>
            <p:cNvSpPr>
              <a:spLocks noChangeShapeType="1"/>
            </p:cNvSpPr>
            <p:nvPr/>
          </p:nvSpPr>
          <p:spPr bwMode="auto">
            <a:xfrm>
              <a:off x="11256" y="3912"/>
              <a:ext cx="0" cy="117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93" name="Text Box 28"/>
            <p:cNvSpPr txBox="1">
              <a:spLocks noChangeArrowheads="1"/>
            </p:cNvSpPr>
            <p:nvPr/>
          </p:nvSpPr>
          <p:spPr bwMode="auto">
            <a:xfrm>
              <a:off x="8556" y="5532"/>
              <a:ext cx="63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4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94" name="Text Box 29"/>
            <p:cNvSpPr txBox="1">
              <a:spLocks noChangeArrowheads="1"/>
            </p:cNvSpPr>
            <p:nvPr/>
          </p:nvSpPr>
          <p:spPr bwMode="auto">
            <a:xfrm>
              <a:off x="7386" y="5442"/>
              <a:ext cx="720" cy="3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Passage by watercraft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95" name="Text Box 30"/>
            <p:cNvSpPr txBox="1">
              <a:spLocks noChangeArrowheads="1"/>
            </p:cNvSpPr>
            <p:nvPr/>
          </p:nvSpPr>
          <p:spPr bwMode="auto">
            <a:xfrm>
              <a:off x="7386" y="5892"/>
              <a:ext cx="117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Cultural landscape – taniwha &amp; water trail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96" name="Text Box 31"/>
            <p:cNvSpPr txBox="1">
              <a:spLocks noChangeArrowheads="1"/>
            </p:cNvSpPr>
            <p:nvPr/>
          </p:nvSpPr>
          <p:spPr bwMode="auto">
            <a:xfrm>
              <a:off x="10716" y="5442"/>
              <a:ext cx="108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Stream trail links features of cultural landscape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297" name="Line 32"/>
            <p:cNvSpPr>
              <a:spLocks noChangeShapeType="1"/>
            </p:cNvSpPr>
            <p:nvPr/>
          </p:nvSpPr>
          <p:spPr bwMode="auto">
            <a:xfrm flipV="1">
              <a:off x="11346" y="5352"/>
              <a:ext cx="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98" name="Line 33"/>
            <p:cNvSpPr>
              <a:spLocks noChangeShapeType="1"/>
            </p:cNvSpPr>
            <p:nvPr/>
          </p:nvSpPr>
          <p:spPr bwMode="auto">
            <a:xfrm>
              <a:off x="8106" y="5532"/>
              <a:ext cx="45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299" name="Line 34"/>
            <p:cNvSpPr>
              <a:spLocks noChangeShapeType="1"/>
            </p:cNvSpPr>
            <p:nvPr/>
          </p:nvSpPr>
          <p:spPr bwMode="auto">
            <a:xfrm flipV="1">
              <a:off x="8556" y="5802"/>
              <a:ext cx="9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00" name="Line 35"/>
            <p:cNvSpPr>
              <a:spLocks noChangeShapeType="1"/>
            </p:cNvSpPr>
            <p:nvPr/>
          </p:nvSpPr>
          <p:spPr bwMode="auto">
            <a:xfrm>
              <a:off x="8826" y="5802"/>
              <a:ext cx="1" cy="54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01" name="Text Box 36"/>
            <p:cNvSpPr txBox="1">
              <a:spLocks noChangeArrowheads="1"/>
            </p:cNvSpPr>
            <p:nvPr/>
          </p:nvSpPr>
          <p:spPr bwMode="auto">
            <a:xfrm>
              <a:off x="8556" y="6342"/>
              <a:ext cx="63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5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02" name="Text Box 37"/>
            <p:cNvSpPr txBox="1">
              <a:spLocks noChangeArrowheads="1"/>
            </p:cNvSpPr>
            <p:nvPr/>
          </p:nvSpPr>
          <p:spPr bwMode="auto">
            <a:xfrm>
              <a:off x="9276" y="5802"/>
              <a:ext cx="99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Mahinga kai – eels, whitebait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303" name="Text Box 38"/>
            <p:cNvSpPr txBox="1">
              <a:spLocks noChangeArrowheads="1"/>
            </p:cNvSpPr>
            <p:nvPr/>
          </p:nvSpPr>
          <p:spPr bwMode="auto">
            <a:xfrm>
              <a:off x="9276" y="6252"/>
              <a:ext cx="90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Part of cultural landscape – pa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304" name="Text Box 39"/>
            <p:cNvSpPr txBox="1">
              <a:spLocks noChangeArrowheads="1"/>
            </p:cNvSpPr>
            <p:nvPr/>
          </p:nvSpPr>
          <p:spPr bwMode="auto">
            <a:xfrm>
              <a:off x="7566" y="6432"/>
              <a:ext cx="810" cy="360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Passage by watercraft</a:t>
              </a:r>
              <a:endParaRPr lang="en-GB" alt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1305" name="Line 40"/>
            <p:cNvSpPr>
              <a:spLocks noChangeShapeType="1"/>
            </p:cNvSpPr>
            <p:nvPr/>
          </p:nvSpPr>
          <p:spPr bwMode="auto">
            <a:xfrm>
              <a:off x="8376" y="6522"/>
              <a:ext cx="18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06" name="Line 41"/>
            <p:cNvSpPr>
              <a:spLocks noChangeShapeType="1"/>
            </p:cNvSpPr>
            <p:nvPr/>
          </p:nvSpPr>
          <p:spPr bwMode="auto">
            <a:xfrm flipH="1">
              <a:off x="9186" y="6432"/>
              <a:ext cx="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07" name="Text Box 42"/>
            <p:cNvSpPr txBox="1">
              <a:spLocks noChangeArrowheads="1"/>
            </p:cNvSpPr>
            <p:nvPr/>
          </p:nvSpPr>
          <p:spPr bwMode="auto">
            <a:xfrm>
              <a:off x="9096" y="6702"/>
              <a:ext cx="990" cy="2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Good quality water 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08" name="Line 43"/>
            <p:cNvSpPr>
              <a:spLocks noChangeShapeType="1"/>
            </p:cNvSpPr>
            <p:nvPr/>
          </p:nvSpPr>
          <p:spPr bwMode="auto">
            <a:xfrm>
              <a:off x="9636" y="6612"/>
              <a:ext cx="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09" name="Line 44"/>
            <p:cNvSpPr>
              <a:spLocks noChangeShapeType="1"/>
            </p:cNvSpPr>
            <p:nvPr/>
          </p:nvSpPr>
          <p:spPr bwMode="auto">
            <a:xfrm flipH="1" flipV="1">
              <a:off x="9096" y="6612"/>
              <a:ext cx="9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10" name="Line 45"/>
            <p:cNvSpPr>
              <a:spLocks noChangeShapeType="1"/>
            </p:cNvSpPr>
            <p:nvPr/>
          </p:nvSpPr>
          <p:spPr bwMode="auto">
            <a:xfrm>
              <a:off x="8826" y="6612"/>
              <a:ext cx="0" cy="45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11" name="Text Box 46"/>
            <p:cNvSpPr txBox="1">
              <a:spLocks noChangeArrowheads="1"/>
            </p:cNvSpPr>
            <p:nvPr/>
          </p:nvSpPr>
          <p:spPr bwMode="auto">
            <a:xfrm>
              <a:off x="10896" y="6882"/>
              <a:ext cx="63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6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12" name="Text Box 47"/>
            <p:cNvSpPr txBox="1">
              <a:spLocks noChangeArrowheads="1"/>
            </p:cNvSpPr>
            <p:nvPr/>
          </p:nvSpPr>
          <p:spPr bwMode="auto">
            <a:xfrm>
              <a:off x="10356" y="6162"/>
              <a:ext cx="720" cy="2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Kai moana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13" name="Text Box 48"/>
            <p:cNvSpPr txBox="1">
              <a:spLocks noChangeArrowheads="1"/>
            </p:cNvSpPr>
            <p:nvPr/>
          </p:nvSpPr>
          <p:spPr bwMode="auto">
            <a:xfrm>
              <a:off x="11166" y="6162"/>
              <a:ext cx="810" cy="45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Mahinga kai  (eels, flounder, whitebait)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14" name="Text Box 49"/>
            <p:cNvSpPr txBox="1">
              <a:spLocks noChangeArrowheads="1"/>
            </p:cNvSpPr>
            <p:nvPr/>
          </p:nvSpPr>
          <p:spPr bwMode="auto">
            <a:xfrm>
              <a:off x="11256" y="7242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Recreation –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beach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&amp; river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15" name="Text Box 50"/>
            <p:cNvSpPr txBox="1">
              <a:spLocks noChangeArrowheads="1"/>
            </p:cNvSpPr>
            <p:nvPr/>
          </p:nvSpPr>
          <p:spPr bwMode="auto">
            <a:xfrm>
              <a:off x="10266" y="7242"/>
              <a:ext cx="72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Passage of watercraft – river and sea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16" name="Line 51"/>
            <p:cNvSpPr>
              <a:spLocks noChangeShapeType="1"/>
            </p:cNvSpPr>
            <p:nvPr/>
          </p:nvSpPr>
          <p:spPr bwMode="auto">
            <a:xfrm>
              <a:off x="10716" y="6432"/>
              <a:ext cx="360" cy="45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17" name="Line 52"/>
            <p:cNvSpPr>
              <a:spLocks noChangeShapeType="1"/>
            </p:cNvSpPr>
            <p:nvPr/>
          </p:nvSpPr>
          <p:spPr bwMode="auto">
            <a:xfrm flipH="1">
              <a:off x="11346" y="6612"/>
              <a:ext cx="90" cy="27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18" name="Line 53"/>
            <p:cNvSpPr>
              <a:spLocks noChangeShapeType="1"/>
            </p:cNvSpPr>
            <p:nvPr/>
          </p:nvSpPr>
          <p:spPr bwMode="auto">
            <a:xfrm flipV="1">
              <a:off x="10986" y="7152"/>
              <a:ext cx="9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19" name="Line 54"/>
            <p:cNvSpPr>
              <a:spLocks noChangeShapeType="1"/>
            </p:cNvSpPr>
            <p:nvPr/>
          </p:nvSpPr>
          <p:spPr bwMode="auto">
            <a:xfrm flipH="1" flipV="1">
              <a:off x="11346" y="7152"/>
              <a:ext cx="18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20" name="Text Box 55"/>
            <p:cNvSpPr txBox="1">
              <a:spLocks noChangeArrowheads="1"/>
            </p:cNvSpPr>
            <p:nvPr/>
          </p:nvSpPr>
          <p:spPr bwMode="auto">
            <a:xfrm>
              <a:off x="7026" y="7422"/>
              <a:ext cx="54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7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21" name="Text Box 56"/>
            <p:cNvSpPr txBox="1">
              <a:spLocks noChangeArrowheads="1"/>
            </p:cNvSpPr>
            <p:nvPr/>
          </p:nvSpPr>
          <p:spPr bwMode="auto">
            <a:xfrm>
              <a:off x="8196" y="7332"/>
              <a:ext cx="900" cy="3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Passage through lake outlet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22" name="Text Box 57"/>
            <p:cNvSpPr txBox="1">
              <a:spLocks noChangeArrowheads="1"/>
            </p:cNvSpPr>
            <p:nvPr/>
          </p:nvSpPr>
          <p:spPr bwMode="auto">
            <a:xfrm>
              <a:off x="7116" y="6882"/>
              <a:ext cx="90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Part of cultural landscape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23" name="Text Box 58"/>
            <p:cNvSpPr txBox="1">
              <a:spLocks noChangeArrowheads="1"/>
            </p:cNvSpPr>
            <p:nvPr/>
          </p:nvSpPr>
          <p:spPr bwMode="auto">
            <a:xfrm>
              <a:off x="6036" y="7782"/>
              <a:ext cx="1080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Good quality water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24" name="Line 59"/>
            <p:cNvSpPr>
              <a:spLocks noChangeShapeType="1"/>
            </p:cNvSpPr>
            <p:nvPr/>
          </p:nvSpPr>
          <p:spPr bwMode="auto">
            <a:xfrm>
              <a:off x="7386" y="7242"/>
              <a:ext cx="0" cy="18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25" name="Line 60"/>
            <p:cNvSpPr>
              <a:spLocks noChangeShapeType="1"/>
            </p:cNvSpPr>
            <p:nvPr/>
          </p:nvSpPr>
          <p:spPr bwMode="auto">
            <a:xfrm flipH="1" flipV="1">
              <a:off x="7566" y="7512"/>
              <a:ext cx="630" cy="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26" name="Line 61"/>
            <p:cNvSpPr>
              <a:spLocks noChangeShapeType="1"/>
            </p:cNvSpPr>
            <p:nvPr/>
          </p:nvSpPr>
          <p:spPr bwMode="auto">
            <a:xfrm flipV="1">
              <a:off x="6936" y="7692"/>
              <a:ext cx="27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27" name="Text Box 62"/>
            <p:cNvSpPr txBox="1">
              <a:spLocks noChangeArrowheads="1"/>
            </p:cNvSpPr>
            <p:nvPr/>
          </p:nvSpPr>
          <p:spPr bwMode="auto">
            <a:xfrm>
              <a:off x="5316" y="6972"/>
              <a:ext cx="54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8</a:t>
              </a:r>
              <a:endParaRPr lang="en-GB" altLang="en-US" sz="1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11328" name="Line 63"/>
            <p:cNvSpPr>
              <a:spLocks noChangeShapeType="1"/>
            </p:cNvSpPr>
            <p:nvPr/>
          </p:nvSpPr>
          <p:spPr bwMode="auto">
            <a:xfrm>
              <a:off x="5856" y="7152"/>
              <a:ext cx="1170" cy="36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29" name="Text Box 64"/>
            <p:cNvSpPr txBox="1">
              <a:spLocks noChangeArrowheads="1"/>
            </p:cNvSpPr>
            <p:nvPr/>
          </p:nvSpPr>
          <p:spPr bwMode="auto">
            <a:xfrm>
              <a:off x="5406" y="7332"/>
              <a:ext cx="630" cy="2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Recreation 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30" name="Line 65"/>
            <p:cNvSpPr>
              <a:spLocks noChangeShapeType="1"/>
            </p:cNvSpPr>
            <p:nvPr/>
          </p:nvSpPr>
          <p:spPr bwMode="auto">
            <a:xfrm flipV="1">
              <a:off x="5676" y="7242"/>
              <a:ext cx="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31" name="Text Box 66"/>
            <p:cNvSpPr txBox="1">
              <a:spLocks noChangeArrowheads="1"/>
            </p:cNvSpPr>
            <p:nvPr/>
          </p:nvSpPr>
          <p:spPr bwMode="auto">
            <a:xfrm>
              <a:off x="4776" y="7152"/>
              <a:ext cx="45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Good quality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Water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332" name="Line 67"/>
            <p:cNvSpPr>
              <a:spLocks noChangeShapeType="1"/>
            </p:cNvSpPr>
            <p:nvPr/>
          </p:nvSpPr>
          <p:spPr bwMode="auto">
            <a:xfrm flipV="1">
              <a:off x="5226" y="7242"/>
              <a:ext cx="9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33" name="Text Box 68"/>
            <p:cNvSpPr txBox="1">
              <a:spLocks noChangeArrowheads="1"/>
            </p:cNvSpPr>
            <p:nvPr/>
          </p:nvSpPr>
          <p:spPr bwMode="auto">
            <a:xfrm>
              <a:off x="4776" y="6522"/>
              <a:ext cx="72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Mahinga kai  (eels, ducks)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334" name="Text Box 69"/>
            <p:cNvSpPr txBox="1">
              <a:spLocks noChangeArrowheads="1"/>
            </p:cNvSpPr>
            <p:nvPr/>
          </p:nvSpPr>
          <p:spPr bwMode="auto">
            <a:xfrm>
              <a:off x="5406" y="5802"/>
              <a:ext cx="54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9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35" name="Line 70"/>
            <p:cNvSpPr>
              <a:spLocks noChangeShapeType="1"/>
            </p:cNvSpPr>
            <p:nvPr/>
          </p:nvSpPr>
          <p:spPr bwMode="auto">
            <a:xfrm flipH="1">
              <a:off x="5586" y="6072"/>
              <a:ext cx="90" cy="90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36" name="Line 71"/>
            <p:cNvSpPr>
              <a:spLocks noChangeShapeType="1"/>
            </p:cNvSpPr>
            <p:nvPr/>
          </p:nvSpPr>
          <p:spPr bwMode="auto">
            <a:xfrm>
              <a:off x="4956" y="6882"/>
              <a:ext cx="63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37" name="Line 72"/>
            <p:cNvSpPr>
              <a:spLocks noChangeShapeType="1"/>
            </p:cNvSpPr>
            <p:nvPr/>
          </p:nvSpPr>
          <p:spPr bwMode="auto">
            <a:xfrm>
              <a:off x="5946" y="6072"/>
              <a:ext cx="1080" cy="135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38" name="Text Box 73"/>
            <p:cNvSpPr txBox="1">
              <a:spLocks noChangeArrowheads="1"/>
            </p:cNvSpPr>
            <p:nvPr/>
          </p:nvSpPr>
          <p:spPr bwMode="auto">
            <a:xfrm>
              <a:off x="6126" y="5712"/>
              <a:ext cx="90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Refuge for taonga species (birds, plants, fish)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39" name="Line 74"/>
            <p:cNvSpPr>
              <a:spLocks noChangeShapeType="1"/>
            </p:cNvSpPr>
            <p:nvPr/>
          </p:nvSpPr>
          <p:spPr bwMode="auto">
            <a:xfrm flipH="1">
              <a:off x="5946" y="5982"/>
              <a:ext cx="18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40" name="Text Box 75"/>
            <p:cNvSpPr txBox="1">
              <a:spLocks noChangeArrowheads="1"/>
            </p:cNvSpPr>
            <p:nvPr/>
          </p:nvSpPr>
          <p:spPr bwMode="auto">
            <a:xfrm>
              <a:off x="4776" y="5892"/>
              <a:ext cx="54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Range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of mahinga kai 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41" name="Line 76"/>
            <p:cNvSpPr>
              <a:spLocks noChangeShapeType="1"/>
            </p:cNvSpPr>
            <p:nvPr/>
          </p:nvSpPr>
          <p:spPr bwMode="auto">
            <a:xfrm>
              <a:off x="5316" y="5982"/>
              <a:ext cx="9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42" name="Text Box 77"/>
            <p:cNvSpPr txBox="1">
              <a:spLocks noChangeArrowheads="1"/>
            </p:cNvSpPr>
            <p:nvPr/>
          </p:nvSpPr>
          <p:spPr bwMode="auto">
            <a:xfrm>
              <a:off x="4776" y="5262"/>
              <a:ext cx="63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Good quality water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43" name="Line 78"/>
            <p:cNvSpPr>
              <a:spLocks noChangeShapeType="1"/>
            </p:cNvSpPr>
            <p:nvPr/>
          </p:nvSpPr>
          <p:spPr bwMode="auto">
            <a:xfrm>
              <a:off x="5226" y="5712"/>
              <a:ext cx="18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44" name="Text Box 79"/>
            <p:cNvSpPr txBox="1">
              <a:spLocks noChangeArrowheads="1"/>
            </p:cNvSpPr>
            <p:nvPr/>
          </p:nvSpPr>
          <p:spPr bwMode="auto">
            <a:xfrm>
              <a:off x="5946" y="5262"/>
              <a:ext cx="99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Part of cultural landscape – pa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345" name="Line 80"/>
            <p:cNvSpPr>
              <a:spLocks noChangeShapeType="1"/>
            </p:cNvSpPr>
            <p:nvPr/>
          </p:nvSpPr>
          <p:spPr bwMode="auto">
            <a:xfrm flipV="1">
              <a:off x="5676" y="5622"/>
              <a:ext cx="360" cy="18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46" name="Text Box 81"/>
            <p:cNvSpPr txBox="1">
              <a:spLocks noChangeArrowheads="1"/>
            </p:cNvSpPr>
            <p:nvPr/>
          </p:nvSpPr>
          <p:spPr bwMode="auto">
            <a:xfrm>
              <a:off x="6396" y="6252"/>
              <a:ext cx="90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Waterways link landscape features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47" name="Line 82"/>
            <p:cNvSpPr>
              <a:spLocks noChangeShapeType="1"/>
            </p:cNvSpPr>
            <p:nvPr/>
          </p:nvSpPr>
          <p:spPr bwMode="auto">
            <a:xfrm flipH="1" flipV="1">
              <a:off x="5946" y="6072"/>
              <a:ext cx="450" cy="27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48" name="Line 83"/>
            <p:cNvSpPr>
              <a:spLocks noChangeShapeType="1"/>
            </p:cNvSpPr>
            <p:nvPr/>
          </p:nvSpPr>
          <p:spPr bwMode="auto">
            <a:xfrm>
              <a:off x="6846" y="6612"/>
              <a:ext cx="270" cy="81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49" name="Text Box 84"/>
            <p:cNvSpPr txBox="1">
              <a:spLocks noChangeArrowheads="1"/>
            </p:cNvSpPr>
            <p:nvPr/>
          </p:nvSpPr>
          <p:spPr bwMode="auto">
            <a:xfrm>
              <a:off x="5136" y="4812"/>
              <a:ext cx="720" cy="270"/>
            </a:xfrm>
            <a:prstGeom prst="rect">
              <a:avLst/>
            </a:prstGeom>
            <a:solidFill>
              <a:srgbClr val="EAEAEA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SITE 10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50" name="Line 85"/>
            <p:cNvSpPr>
              <a:spLocks noChangeShapeType="1"/>
            </p:cNvSpPr>
            <p:nvPr/>
          </p:nvSpPr>
          <p:spPr bwMode="auto">
            <a:xfrm>
              <a:off x="5496" y="5082"/>
              <a:ext cx="90" cy="72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51" name="Text Box 86"/>
            <p:cNvSpPr txBox="1">
              <a:spLocks noChangeArrowheads="1"/>
            </p:cNvSpPr>
            <p:nvPr/>
          </p:nvSpPr>
          <p:spPr bwMode="auto">
            <a:xfrm>
              <a:off x="6036" y="4362"/>
              <a:ext cx="810" cy="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Refuge for taonga species  (adult eels)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52" name="Line 87"/>
            <p:cNvSpPr>
              <a:spLocks noChangeShapeType="1"/>
            </p:cNvSpPr>
            <p:nvPr/>
          </p:nvSpPr>
          <p:spPr bwMode="auto">
            <a:xfrm flipV="1">
              <a:off x="5766" y="4722"/>
              <a:ext cx="27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53" name="Text Box 88"/>
            <p:cNvSpPr txBox="1">
              <a:spLocks noChangeArrowheads="1"/>
            </p:cNvSpPr>
            <p:nvPr/>
          </p:nvSpPr>
          <p:spPr bwMode="auto">
            <a:xfrm>
              <a:off x="4776" y="4182"/>
              <a:ext cx="63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Mahinga kai  </a:t>
              </a:r>
              <a:r>
                <a:rPr lang="en-GB" altLang="zh-CN" sz="1000" dirty="0"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lang="en-GB" altLang="en-US" sz="1800" dirty="0">
                <a:latin typeface="Constantia" panose="02030602050306030303" pitchFamily="18" charset="0"/>
              </a:endParaRPr>
            </a:p>
          </p:txBody>
        </p:sp>
        <p:sp>
          <p:nvSpPr>
            <p:cNvPr id="11355" name="Line 90"/>
            <p:cNvSpPr>
              <a:spLocks noChangeShapeType="1"/>
            </p:cNvSpPr>
            <p:nvPr/>
          </p:nvSpPr>
          <p:spPr bwMode="auto">
            <a:xfrm>
              <a:off x="4956" y="4722"/>
              <a:ext cx="27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56" name="Line 91"/>
            <p:cNvSpPr>
              <a:spLocks noChangeShapeType="1"/>
            </p:cNvSpPr>
            <p:nvPr/>
          </p:nvSpPr>
          <p:spPr bwMode="auto">
            <a:xfrm flipH="1">
              <a:off x="9006" y="5982"/>
              <a:ext cx="270" cy="36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57" name="Line 92"/>
            <p:cNvSpPr>
              <a:spLocks noChangeShapeType="1"/>
            </p:cNvSpPr>
            <p:nvPr/>
          </p:nvSpPr>
          <p:spPr bwMode="auto">
            <a:xfrm flipH="1" flipV="1">
              <a:off x="9186" y="5712"/>
              <a:ext cx="18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58" name="Line 93"/>
            <p:cNvSpPr>
              <a:spLocks noChangeShapeType="1"/>
            </p:cNvSpPr>
            <p:nvPr/>
          </p:nvSpPr>
          <p:spPr bwMode="auto">
            <a:xfrm>
              <a:off x="8736" y="4182"/>
              <a:ext cx="1" cy="135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59" name="Line 94"/>
            <p:cNvSpPr>
              <a:spLocks noChangeShapeType="1"/>
            </p:cNvSpPr>
            <p:nvPr/>
          </p:nvSpPr>
          <p:spPr bwMode="auto">
            <a:xfrm>
              <a:off x="8826" y="7062"/>
              <a:ext cx="2070" cy="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60" name="Line 95"/>
            <p:cNvSpPr>
              <a:spLocks noChangeShapeType="1"/>
            </p:cNvSpPr>
            <p:nvPr/>
          </p:nvSpPr>
          <p:spPr bwMode="auto">
            <a:xfrm flipV="1">
              <a:off x="7566" y="7062"/>
              <a:ext cx="1260" cy="360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  <p:sp>
          <p:nvSpPr>
            <p:cNvPr id="11361" name="Text Box 96"/>
            <p:cNvSpPr txBox="1">
              <a:spLocks noChangeArrowheads="1"/>
            </p:cNvSpPr>
            <p:nvPr/>
          </p:nvSpPr>
          <p:spPr bwMode="auto">
            <a:xfrm>
              <a:off x="7386" y="7782"/>
              <a:ext cx="810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zh-CN" sz="1000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Mahinga kai</a:t>
              </a:r>
              <a:endParaRPr lang="en-GB" altLang="en-US" sz="18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1362" name="Line 97"/>
            <p:cNvSpPr>
              <a:spLocks noChangeShapeType="1"/>
            </p:cNvSpPr>
            <p:nvPr/>
          </p:nvSpPr>
          <p:spPr bwMode="auto">
            <a:xfrm>
              <a:off x="7566" y="7692"/>
              <a:ext cx="180" cy="9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NZ" dirty="0"/>
            </a:p>
          </p:txBody>
        </p:sp>
      </p:grpSp>
      <p:sp>
        <p:nvSpPr>
          <p:cNvPr id="65634" name="Text Box 5"/>
          <p:cNvSpPr txBox="1">
            <a:spLocks noChangeArrowheads="1"/>
          </p:cNvSpPr>
          <p:nvPr/>
        </p:nvSpPr>
        <p:spPr bwMode="auto">
          <a:xfrm>
            <a:off x="-1" y="1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NZ" altLang="en-US" sz="3600" b="1" dirty="0">
                <a:solidFill>
                  <a:srgbClr val="0070C0"/>
                </a:solidFill>
              </a:rPr>
              <a:t>Example 2: opportunities sought &amp; flow needs</a:t>
            </a:r>
            <a:endParaRPr lang="en-GB" alt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08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64876" y="1127006"/>
            <a:ext cx="9626974" cy="5730993"/>
          </a:xfrm>
          <a:prstGeom prst="rect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450" y="77656"/>
            <a:ext cx="12236450" cy="104935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NZ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3: Whanau understanding of flow in a catchment</a:t>
            </a:r>
            <a:endParaRPr lang="en-I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5AE8-3FBF-4DBB-955A-E41AE2AD6789}" type="slidenum">
              <a:rPr lang="en-IN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fld>
            <a:endParaRPr lang="en-I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3401481" y="2087685"/>
            <a:ext cx="5417077" cy="4256918"/>
            <a:chOff x="1877480" y="2087685"/>
            <a:chExt cx="5417077" cy="4256918"/>
          </a:xfrm>
        </p:grpSpPr>
        <p:sp>
          <p:nvSpPr>
            <p:cNvPr id="92" name="Text Box 21">
              <a:extLst>
                <a:ext uri="{FF2B5EF4-FFF2-40B4-BE49-F238E27FC236}">
                  <a16:creationId xmlns:a16="http://schemas.microsoft.com/office/drawing/2014/main" id="{EA195E57-BC4E-4966-9955-64D286D87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8867" y="6129197"/>
              <a:ext cx="685800" cy="2154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825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ea typeface="Calibri" panose="020F0502020204030204" pitchFamily="34" charset="0"/>
                  <a:cs typeface="Times New Roman" panose="02020603050405020304" pitchFamily="18" charset="0"/>
                </a:rPr>
                <a:t>LAGOON</a:t>
              </a:r>
              <a:endParaRPr lang="en-US" altLang="en-US" sz="13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1877480" y="2087685"/>
              <a:ext cx="5417077" cy="4195107"/>
              <a:chOff x="1877480" y="2087685"/>
              <a:chExt cx="5417077" cy="4195107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6CC0E0A4-65A8-4CC5-9899-63D66265AB55}"/>
                  </a:ext>
                </a:extLst>
              </p:cNvPr>
              <p:cNvCxnSpPr/>
              <p:nvPr/>
            </p:nvCxnSpPr>
            <p:spPr>
              <a:xfrm>
                <a:off x="4552962" y="2504789"/>
                <a:ext cx="8644" cy="3742825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F372E93-3FBD-4224-883D-A8B2EABC2F22}"/>
                  </a:ext>
                </a:extLst>
              </p:cNvPr>
              <p:cNvCxnSpPr/>
              <p:nvPr/>
            </p:nvCxnSpPr>
            <p:spPr>
              <a:xfrm flipH="1">
                <a:off x="4548600" y="2124083"/>
                <a:ext cx="1486757" cy="397622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E83B304A-1062-4A8B-895F-763E18943058}"/>
                  </a:ext>
                </a:extLst>
              </p:cNvPr>
              <p:cNvCxnSpPr/>
              <p:nvPr/>
            </p:nvCxnSpPr>
            <p:spPr>
              <a:xfrm>
                <a:off x="3164010" y="2185889"/>
                <a:ext cx="1400319" cy="337113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65DFE61C-236F-450E-9A4F-D75E0FEB8AD5}"/>
                  </a:ext>
                </a:extLst>
              </p:cNvPr>
              <p:cNvCxnSpPr/>
              <p:nvPr/>
            </p:nvCxnSpPr>
            <p:spPr>
              <a:xfrm>
                <a:off x="3062996" y="3220957"/>
                <a:ext cx="1495402" cy="449485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99D5577-7D51-4BF2-9BDA-AB487B015AAF}"/>
                  </a:ext>
                </a:extLst>
              </p:cNvPr>
              <p:cNvCxnSpPr/>
              <p:nvPr/>
            </p:nvCxnSpPr>
            <p:spPr>
              <a:xfrm>
                <a:off x="3200761" y="2638770"/>
                <a:ext cx="432198" cy="760667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F9CDB4B7-7D86-46A8-A0A8-2DC6D87CFA76}"/>
                  </a:ext>
                </a:extLst>
              </p:cNvPr>
              <p:cNvCxnSpPr/>
              <p:nvPr/>
            </p:nvCxnSpPr>
            <p:spPr>
              <a:xfrm flipH="1">
                <a:off x="4522708" y="3857566"/>
                <a:ext cx="1495402" cy="518636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B0A8318-0971-49F2-A4CD-137DF0F4C23A}"/>
                  </a:ext>
                </a:extLst>
              </p:cNvPr>
              <p:cNvCxnSpPr/>
              <p:nvPr/>
            </p:nvCxnSpPr>
            <p:spPr>
              <a:xfrm flipH="1" flipV="1">
                <a:off x="5214799" y="4134172"/>
                <a:ext cx="1141000" cy="579144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8CD8FF9-EC90-48DC-ACB7-9B347B3AD896}"/>
                  </a:ext>
                </a:extLst>
              </p:cNvPr>
              <p:cNvCxnSpPr/>
              <p:nvPr/>
            </p:nvCxnSpPr>
            <p:spPr>
              <a:xfrm flipH="1" flipV="1">
                <a:off x="4730739" y="4297830"/>
                <a:ext cx="1132356" cy="786598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7FC2ECD-4514-4B16-AA61-A57B4A197C2B}"/>
                  </a:ext>
                </a:extLst>
              </p:cNvPr>
              <p:cNvCxnSpPr/>
              <p:nvPr/>
            </p:nvCxnSpPr>
            <p:spPr>
              <a:xfrm flipH="1">
                <a:off x="6005143" y="2189286"/>
                <a:ext cx="907614" cy="1668281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4DC0600-8F79-4604-9458-B5DB2D4E36E1}"/>
                  </a:ext>
                </a:extLst>
              </p:cNvPr>
              <p:cNvCxnSpPr/>
              <p:nvPr/>
            </p:nvCxnSpPr>
            <p:spPr>
              <a:xfrm flipV="1">
                <a:off x="6000822" y="3295711"/>
                <a:ext cx="1253371" cy="570501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2A19F4A9-E873-46D4-B190-F61D96D7A686}"/>
                  </a:ext>
                </a:extLst>
              </p:cNvPr>
              <p:cNvCxnSpPr/>
              <p:nvPr/>
            </p:nvCxnSpPr>
            <p:spPr>
              <a:xfrm flipV="1">
                <a:off x="6017390" y="2729822"/>
                <a:ext cx="1028629" cy="1106424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C2AF0ED9-B0CB-45F5-A820-D0CB278A0CB7}"/>
                  </a:ext>
                </a:extLst>
              </p:cNvPr>
              <p:cNvCxnSpPr/>
              <p:nvPr/>
            </p:nvCxnSpPr>
            <p:spPr>
              <a:xfrm>
                <a:off x="4540573" y="5525269"/>
                <a:ext cx="1806583" cy="8644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1A164AF-CFB4-454D-8DA5-BE0D3AF3C75D}"/>
                  </a:ext>
                </a:extLst>
              </p:cNvPr>
              <p:cNvCxnSpPr/>
              <p:nvPr/>
            </p:nvCxnSpPr>
            <p:spPr>
              <a:xfrm>
                <a:off x="2625364" y="5328120"/>
                <a:ext cx="1927598" cy="17288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B15FD72-3BB7-4E2C-B670-BD9B1D706024}"/>
                  </a:ext>
                </a:extLst>
              </p:cNvPr>
              <p:cNvCxnSpPr/>
              <p:nvPr/>
            </p:nvCxnSpPr>
            <p:spPr>
              <a:xfrm flipH="1" flipV="1">
                <a:off x="4323897" y="5050430"/>
                <a:ext cx="36304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BAD4108-D746-454D-BD24-D401DA22BC87}"/>
                  </a:ext>
                </a:extLst>
              </p:cNvPr>
              <p:cNvCxnSpPr/>
              <p:nvPr/>
            </p:nvCxnSpPr>
            <p:spPr>
              <a:xfrm flipH="1" flipV="1">
                <a:off x="4315254" y="4030446"/>
                <a:ext cx="354402" cy="8644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DB9DBED-9610-4017-A9D9-8BA92BCED515}"/>
                  </a:ext>
                </a:extLst>
              </p:cNvPr>
              <p:cNvCxnSpPr/>
              <p:nvPr/>
            </p:nvCxnSpPr>
            <p:spPr>
              <a:xfrm flipH="1">
                <a:off x="4272611" y="2915377"/>
                <a:ext cx="380333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A5CC8CB-1876-4A2A-9CDC-610F588E1687}"/>
                  </a:ext>
                </a:extLst>
              </p:cNvPr>
              <p:cNvCxnSpPr/>
              <p:nvPr/>
            </p:nvCxnSpPr>
            <p:spPr>
              <a:xfrm flipH="1">
                <a:off x="6009896" y="2503538"/>
                <a:ext cx="121016" cy="1348455"/>
              </a:xfrm>
              <a:prstGeom prst="line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Arc 110">
                <a:extLst>
                  <a:ext uri="{FF2B5EF4-FFF2-40B4-BE49-F238E27FC236}">
                    <a16:creationId xmlns:a16="http://schemas.microsoft.com/office/drawing/2014/main" id="{8E398976-9F7C-4DCB-BE60-E82FE13B38FF}"/>
                  </a:ext>
                </a:extLst>
              </p:cNvPr>
              <p:cNvSpPr/>
              <p:nvPr/>
            </p:nvSpPr>
            <p:spPr>
              <a:xfrm>
                <a:off x="3477365" y="5854314"/>
                <a:ext cx="1607773" cy="345758"/>
              </a:xfrm>
              <a:prstGeom prst="arc">
                <a:avLst/>
              </a:prstGeom>
              <a:ln w="28575">
                <a:solidFill>
                  <a:srgbClr val="018A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defRPr/>
                </a:pPr>
                <a:endParaRPr lang="en-NZ" sz="135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4E11C1D-86F5-499B-B354-B75FBEE44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0578" y="3648320"/>
                <a:ext cx="34865" cy="244860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 Box 27">
                <a:extLst>
                  <a:ext uri="{FF2B5EF4-FFF2-40B4-BE49-F238E27FC236}">
                    <a16:creationId xmlns:a16="http://schemas.microsoft.com/office/drawing/2014/main" id="{94499E0E-0DCA-4F78-ABBF-8D664080A9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7480" y="2816703"/>
                <a:ext cx="1414596" cy="35361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z="1350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5" name="Text Box 17">
                <a:extLst>
                  <a:ext uri="{FF2B5EF4-FFF2-40B4-BE49-F238E27FC236}">
                    <a16:creationId xmlns:a16="http://schemas.microsoft.com/office/drawing/2014/main" id="{6BD3EDB7-4994-4A32-8233-A6DFE5894B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8219" y="2684371"/>
                <a:ext cx="857250" cy="17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825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Calibri" panose="020F0502020204030204" pitchFamily="34" charset="0"/>
                    <a:cs typeface="Times New Roman" panose="02020603050405020304" pitchFamily="18" charset="0"/>
                  </a:rPr>
                  <a:t>UPPER</a:t>
                </a:r>
                <a:endParaRPr lang="en-US" altLang="en-US" sz="135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endParaRPr>
              </a:p>
            </p:txBody>
          </p:sp>
          <p:sp>
            <p:nvSpPr>
              <p:cNvPr id="126" name="Text Box 18">
                <a:extLst>
                  <a:ext uri="{FF2B5EF4-FFF2-40B4-BE49-F238E27FC236}">
                    <a16:creationId xmlns:a16="http://schemas.microsoft.com/office/drawing/2014/main" id="{54FDB8D9-FB50-494A-95B6-9D44FC75E8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3757" y="3826562"/>
                <a:ext cx="914400" cy="17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825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Calibri" panose="020F0502020204030204" pitchFamily="34" charset="0"/>
                    <a:cs typeface="Times New Roman" panose="02020603050405020304" pitchFamily="18" charset="0"/>
                  </a:rPr>
                  <a:t>MID</a:t>
                </a:r>
                <a:endParaRPr lang="en-US" altLang="en-US" sz="135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endParaRPr>
              </a:p>
            </p:txBody>
          </p:sp>
          <p:sp>
            <p:nvSpPr>
              <p:cNvPr id="127" name="Text Box 1">
                <a:extLst>
                  <a:ext uri="{FF2B5EF4-FFF2-40B4-BE49-F238E27FC236}">
                    <a16:creationId xmlns:a16="http://schemas.microsoft.com/office/drawing/2014/main" id="{D865C8F3-C716-44ED-8F52-285E0148A6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22472" y="4821163"/>
                <a:ext cx="857250" cy="1785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825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/>
                    <a:ea typeface="Calibri" panose="020F0502020204030204" pitchFamily="34" charset="0"/>
                    <a:cs typeface="Times New Roman" panose="02020603050405020304" pitchFamily="18" charset="0"/>
                  </a:rPr>
                  <a:t>LOWER</a:t>
                </a:r>
                <a:endParaRPr lang="en-US" altLang="en-US" sz="135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099774" y="213240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976845" y="208768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6078445" y="244328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6859495" y="215753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7005545" y="267823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7202395" y="325608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300695" y="465308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5818095" y="504043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300695" y="548493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604995" y="528808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2900872" y="3120344"/>
                <a:ext cx="175304" cy="175306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3116772" y="2567894"/>
                <a:ext cx="175304" cy="175306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5045430" y="5971555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4235805" y="5809630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4510956" y="6190630"/>
                <a:ext cx="92162" cy="92162"/>
              </a:xfrm>
              <a:prstGeom prst="ellipse">
                <a:avLst/>
              </a:prstGeom>
              <a:solidFill>
                <a:srgbClr val="018A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035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D6C9-BE3D-DAFB-1C32-B0013DF0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Content Placeholder 4" descr="A picture containing grass, mountain, outdoor, sky&#10;&#10;Description automatically generated">
            <a:extLst>
              <a:ext uri="{FF2B5EF4-FFF2-40B4-BE49-F238E27FC236}">
                <a16:creationId xmlns:a16="http://schemas.microsoft.com/office/drawing/2014/main" id="{71D707F5-A30A-25DD-5BE0-5A891800E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0458"/>
          </a:xfrm>
        </p:spPr>
      </p:pic>
    </p:spTree>
    <p:extLst>
      <p:ext uri="{BB962C8B-B14F-4D97-AF65-F5344CB8AC3E}">
        <p14:creationId xmlns:p14="http://schemas.microsoft.com/office/powerpoint/2010/main" val="180218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16" name="Rectangle 16415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18" name="Rectangle 16417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6413" name="Group 1641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6414" name="Freeform: Shape 16420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415" name="Freeform: Shape 16421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417" name="Freeform: Shape 16422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419" name="Freeform: Shape 16423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84AF344-3E44-721E-386D-085D362CDD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NZ" altLang="en-US" sz="3600" b="1" dirty="0">
                <a:solidFill>
                  <a:schemeClr val="tx2"/>
                </a:solidFill>
              </a:rPr>
              <a:t>Case study 1</a:t>
            </a:r>
            <a:endParaRPr lang="en-GB" altLang="en-US" sz="3600" b="1" dirty="0">
              <a:solidFill>
                <a:schemeClr val="tx2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6FC4A9E-3C1C-4314-582A-51E72BB62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NZ" altLang="en-US" sz="2400" dirty="0">
                <a:solidFill>
                  <a:schemeClr val="tx2"/>
                </a:solidFill>
              </a:rPr>
              <a:t>Water storage and irrigation enabled agriculture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In hot weather water evaporated, salts built up and destroyed production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Farmers spread more water, but the high water table meant water would not drain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More lands were saturated with saline water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Plants didn’t grow</a:t>
            </a:r>
          </a:p>
          <a:p>
            <a:pPr>
              <a:buFont typeface="Wingdings" panose="05000000000000000000" pitchFamily="2" charset="2"/>
              <a:buNone/>
            </a:pPr>
            <a:endParaRPr lang="en-NZ" alt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NZ" altLang="en-US" sz="1800" b="1" dirty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9352" r="45529"/>
          <a:stretch/>
        </p:blipFill>
        <p:spPr>
          <a:xfrm>
            <a:off x="1524002" y="901366"/>
            <a:ext cx="4178299" cy="595663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5718483" cy="6857999"/>
          </a:xfrm>
          <a:prstGeom prst="rect">
            <a:avLst/>
          </a:prstGeom>
          <a:solidFill>
            <a:schemeClr val="tx1">
              <a:lumMod val="75000"/>
              <a:lumOff val="2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IN" dirty="0">
              <a:solidFill>
                <a:prstClr val="white"/>
              </a:solidFill>
              <a:latin typeface="Arial" panose="020B0604020202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57832" y="1210838"/>
            <a:ext cx="8694900" cy="5337884"/>
            <a:chOff x="333832" y="1141472"/>
            <a:chExt cx="8694900" cy="5476616"/>
          </a:xfrm>
        </p:grpSpPr>
        <p:sp>
          <p:nvSpPr>
            <p:cNvPr id="23" name="Rectangle 9"/>
            <p:cNvSpPr/>
            <p:nvPr/>
          </p:nvSpPr>
          <p:spPr>
            <a:xfrm>
              <a:off x="4178297" y="1141472"/>
              <a:ext cx="4850435" cy="5476422"/>
            </a:xfrm>
            <a:custGeom>
              <a:avLst/>
              <a:gdLst>
                <a:gd name="connsiteX0" fmla="*/ 0 w 8519885"/>
                <a:gd name="connsiteY0" fmla="*/ 0 h 5210628"/>
                <a:gd name="connsiteX1" fmla="*/ 8519885 w 8519885"/>
                <a:gd name="connsiteY1" fmla="*/ 0 h 5210628"/>
                <a:gd name="connsiteX2" fmla="*/ 8519885 w 8519885"/>
                <a:gd name="connsiteY2" fmla="*/ 5210628 h 5210628"/>
                <a:gd name="connsiteX3" fmla="*/ 0 w 8519885"/>
                <a:gd name="connsiteY3" fmla="*/ 5210628 h 5210628"/>
                <a:gd name="connsiteX4" fmla="*/ 0 w 8519885"/>
                <a:gd name="connsiteY4" fmla="*/ 0 h 5210628"/>
                <a:gd name="connsiteX0" fmla="*/ 0 w 8519885"/>
                <a:gd name="connsiteY0" fmla="*/ 0 h 5210628"/>
                <a:gd name="connsiteX1" fmla="*/ 8519885 w 8519885"/>
                <a:gd name="connsiteY1" fmla="*/ 0 h 5210628"/>
                <a:gd name="connsiteX2" fmla="*/ 8519885 w 8519885"/>
                <a:gd name="connsiteY2" fmla="*/ 5210628 h 5210628"/>
                <a:gd name="connsiteX3" fmla="*/ 0 w 8519885"/>
                <a:gd name="connsiteY3" fmla="*/ 5210628 h 5210628"/>
                <a:gd name="connsiteX4" fmla="*/ 91440 w 8519885"/>
                <a:gd name="connsiteY4" fmla="*/ 91440 h 5210628"/>
                <a:gd name="connsiteX0" fmla="*/ 0 w 8519885"/>
                <a:gd name="connsiteY0" fmla="*/ 0 h 5210628"/>
                <a:gd name="connsiteX1" fmla="*/ 8519885 w 8519885"/>
                <a:gd name="connsiteY1" fmla="*/ 0 h 5210628"/>
                <a:gd name="connsiteX2" fmla="*/ 8519885 w 8519885"/>
                <a:gd name="connsiteY2" fmla="*/ 5210628 h 5210628"/>
                <a:gd name="connsiteX3" fmla="*/ 0 w 8519885"/>
                <a:gd name="connsiteY3" fmla="*/ 5210628 h 52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19885" h="5210628">
                  <a:moveTo>
                    <a:pt x="0" y="0"/>
                  </a:moveTo>
                  <a:lnTo>
                    <a:pt x="8519885" y="0"/>
                  </a:lnTo>
                  <a:lnTo>
                    <a:pt x="8519885" y="5210628"/>
                  </a:lnTo>
                  <a:lnTo>
                    <a:pt x="0" y="5210628"/>
                  </a:lnTo>
                </a:path>
              </a:pathLst>
            </a:custGeom>
            <a:noFill/>
            <a:ln w="25400">
              <a:solidFill>
                <a:srgbClr val="018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33832" y="1141472"/>
              <a:ext cx="3844465" cy="5476616"/>
            </a:xfrm>
            <a:custGeom>
              <a:avLst/>
              <a:gdLst>
                <a:gd name="connsiteX0" fmla="*/ 0 w 2699657"/>
                <a:gd name="connsiteY0" fmla="*/ 0 h 5210628"/>
                <a:gd name="connsiteX1" fmla="*/ 2699657 w 2699657"/>
                <a:gd name="connsiteY1" fmla="*/ 0 h 5210628"/>
                <a:gd name="connsiteX2" fmla="*/ 2699657 w 2699657"/>
                <a:gd name="connsiteY2" fmla="*/ 5210628 h 5210628"/>
                <a:gd name="connsiteX3" fmla="*/ 0 w 2699657"/>
                <a:gd name="connsiteY3" fmla="*/ 5210628 h 5210628"/>
                <a:gd name="connsiteX4" fmla="*/ 0 w 2699657"/>
                <a:gd name="connsiteY4" fmla="*/ 0 h 5210628"/>
                <a:gd name="connsiteX0" fmla="*/ 2699657 w 2791097"/>
                <a:gd name="connsiteY0" fmla="*/ 0 h 5210628"/>
                <a:gd name="connsiteX1" fmla="*/ 2699657 w 2791097"/>
                <a:gd name="connsiteY1" fmla="*/ 5210628 h 5210628"/>
                <a:gd name="connsiteX2" fmla="*/ 0 w 2791097"/>
                <a:gd name="connsiteY2" fmla="*/ 5210628 h 5210628"/>
                <a:gd name="connsiteX3" fmla="*/ 0 w 2791097"/>
                <a:gd name="connsiteY3" fmla="*/ 0 h 5210628"/>
                <a:gd name="connsiteX4" fmla="*/ 2791097 w 2791097"/>
                <a:gd name="connsiteY4" fmla="*/ 91440 h 5210628"/>
                <a:gd name="connsiteX0" fmla="*/ 2699657 w 2791097"/>
                <a:gd name="connsiteY0" fmla="*/ 0 h 5210628"/>
                <a:gd name="connsiteX1" fmla="*/ 2699657 w 2791097"/>
                <a:gd name="connsiteY1" fmla="*/ 5210628 h 5210628"/>
                <a:gd name="connsiteX2" fmla="*/ 0 w 2791097"/>
                <a:gd name="connsiteY2" fmla="*/ 5210628 h 5210628"/>
                <a:gd name="connsiteX3" fmla="*/ 0 w 2791097"/>
                <a:gd name="connsiteY3" fmla="*/ 0 h 5210628"/>
                <a:gd name="connsiteX4" fmla="*/ 2791097 w 2791097"/>
                <a:gd name="connsiteY4" fmla="*/ 91440 h 5210628"/>
                <a:gd name="connsiteX0" fmla="*/ 2699657 w 2699657"/>
                <a:gd name="connsiteY0" fmla="*/ 0 h 5210628"/>
                <a:gd name="connsiteX1" fmla="*/ 2699657 w 2699657"/>
                <a:gd name="connsiteY1" fmla="*/ 5210628 h 5210628"/>
                <a:gd name="connsiteX2" fmla="*/ 0 w 2699657"/>
                <a:gd name="connsiteY2" fmla="*/ 5210628 h 5210628"/>
                <a:gd name="connsiteX3" fmla="*/ 0 w 2699657"/>
                <a:gd name="connsiteY3" fmla="*/ 0 h 5210628"/>
                <a:gd name="connsiteX4" fmla="*/ 2692037 w 2699657"/>
                <a:gd name="connsiteY4" fmla="*/ 0 h 5210628"/>
                <a:gd name="connsiteX0" fmla="*/ 2699657 w 2699657"/>
                <a:gd name="connsiteY0" fmla="*/ 106680 h 5317308"/>
                <a:gd name="connsiteX1" fmla="*/ 2699657 w 2699657"/>
                <a:gd name="connsiteY1" fmla="*/ 5317308 h 5317308"/>
                <a:gd name="connsiteX2" fmla="*/ 0 w 2699657"/>
                <a:gd name="connsiteY2" fmla="*/ 5317308 h 5317308"/>
                <a:gd name="connsiteX3" fmla="*/ 0 w 2699657"/>
                <a:gd name="connsiteY3" fmla="*/ 106680 h 5317308"/>
                <a:gd name="connsiteX4" fmla="*/ 2676797 w 2699657"/>
                <a:gd name="connsiteY4" fmla="*/ 0 h 5317308"/>
                <a:gd name="connsiteX0" fmla="*/ 2699657 w 2699657"/>
                <a:gd name="connsiteY0" fmla="*/ 5317308 h 5317308"/>
                <a:gd name="connsiteX1" fmla="*/ 0 w 2699657"/>
                <a:gd name="connsiteY1" fmla="*/ 5317308 h 5317308"/>
                <a:gd name="connsiteX2" fmla="*/ 0 w 2699657"/>
                <a:gd name="connsiteY2" fmla="*/ 106680 h 5317308"/>
                <a:gd name="connsiteX3" fmla="*/ 2676797 w 2699657"/>
                <a:gd name="connsiteY3" fmla="*/ 0 h 5317308"/>
                <a:gd name="connsiteX0" fmla="*/ 2699657 w 2699657"/>
                <a:gd name="connsiteY0" fmla="*/ 5210628 h 5210628"/>
                <a:gd name="connsiteX1" fmla="*/ 0 w 2699657"/>
                <a:gd name="connsiteY1" fmla="*/ 5210628 h 5210628"/>
                <a:gd name="connsiteX2" fmla="*/ 0 w 2699657"/>
                <a:gd name="connsiteY2" fmla="*/ 0 h 5210628"/>
                <a:gd name="connsiteX3" fmla="*/ 2669177 w 2699657"/>
                <a:gd name="connsiteY3" fmla="*/ 7620 h 5210628"/>
                <a:gd name="connsiteX0" fmla="*/ 2699657 w 2699657"/>
                <a:gd name="connsiteY0" fmla="*/ 5212533 h 5212533"/>
                <a:gd name="connsiteX1" fmla="*/ 0 w 2699657"/>
                <a:gd name="connsiteY1" fmla="*/ 5212533 h 5212533"/>
                <a:gd name="connsiteX2" fmla="*/ 0 w 2699657"/>
                <a:gd name="connsiteY2" fmla="*/ 1905 h 5212533"/>
                <a:gd name="connsiteX3" fmla="*/ 2691402 w 2699657"/>
                <a:gd name="connsiteY3" fmla="*/ 0 h 5212533"/>
                <a:gd name="connsiteX0" fmla="*/ 2699657 w 2700927"/>
                <a:gd name="connsiteY0" fmla="*/ 5210628 h 5210628"/>
                <a:gd name="connsiteX1" fmla="*/ 0 w 2700927"/>
                <a:gd name="connsiteY1" fmla="*/ 5210628 h 5210628"/>
                <a:gd name="connsiteX2" fmla="*/ 0 w 2700927"/>
                <a:gd name="connsiteY2" fmla="*/ 0 h 5210628"/>
                <a:gd name="connsiteX3" fmla="*/ 2700927 w 2700927"/>
                <a:gd name="connsiteY3" fmla="*/ 1270 h 521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0927" h="5210628">
                  <a:moveTo>
                    <a:pt x="2699657" y="5210628"/>
                  </a:moveTo>
                  <a:lnTo>
                    <a:pt x="0" y="5210628"/>
                  </a:lnTo>
                  <a:lnTo>
                    <a:pt x="0" y="0"/>
                  </a:lnTo>
                  <a:lnTo>
                    <a:pt x="2700927" y="127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IN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494213" y="3525739"/>
            <a:ext cx="2618217" cy="70788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I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Tributary 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59659" y="1575414"/>
            <a:ext cx="4571413" cy="1538862"/>
            <a:chOff x="4335658" y="1359514"/>
            <a:chExt cx="4571413" cy="1538862"/>
          </a:xfrm>
        </p:grpSpPr>
        <p:sp>
          <p:nvSpPr>
            <p:cNvPr id="30" name="Rectangle 29"/>
            <p:cNvSpPr/>
            <p:nvPr/>
          </p:nvSpPr>
          <p:spPr>
            <a:xfrm>
              <a:off x="4693661" y="1359514"/>
              <a:ext cx="3604385" cy="4630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NZ" b="1" dirty="0">
                  <a:solidFill>
                    <a:srgbClr val="018ABE"/>
                  </a:solidFill>
                  <a:latin typeface="Arial" panose="020B0604020202020204"/>
                  <a:ea typeface="Calibri" panose="020F0502020204030204" pitchFamily="34" charset="0"/>
                  <a:cs typeface="Times New Roman" panose="02020603050405020304" pitchFamily="18" charset="0"/>
                </a:rPr>
                <a:t>CHARACTERISTICS &amp; VALUES</a:t>
              </a:r>
              <a:endParaRPr lang="en-NZ" b="1" dirty="0">
                <a:solidFill>
                  <a:srgbClr val="018AB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72000" y="1821158"/>
              <a:ext cx="4335071" cy="1077218"/>
            </a:xfrm>
            <a:prstGeom prst="rect">
              <a:avLst/>
            </a:prstGeom>
          </p:spPr>
          <p:txBody>
            <a:bodyPr wrap="square" numCol="2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  <a:defRPr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Variability to the mainstem</a:t>
              </a:r>
            </a:p>
            <a:p>
              <a:pPr marL="182880" indent="-182880">
                <a:buFont typeface="Arial" panose="020B0604020202020204" pitchFamily="34" charset="0"/>
                <a:buChar char="›"/>
                <a:defRPr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Mataitai </a:t>
              </a:r>
            </a:p>
            <a:p>
              <a:pPr marL="182880" indent="-182880">
                <a:buFont typeface="Arial" panose="020B0604020202020204" pitchFamily="34" charset="0"/>
                <a:buChar char="›"/>
                <a:defRPr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Mahinga kai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Wahi kohatu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Wahi tupuna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Rock art </a:t>
              </a: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335658" y="1467668"/>
              <a:ext cx="320145" cy="255277"/>
            </a:xfrm>
            <a:custGeom>
              <a:avLst/>
              <a:gdLst>
                <a:gd name="T0" fmla="*/ 1824 w 3414"/>
                <a:gd name="T1" fmla="*/ 704 h 2728"/>
                <a:gd name="T2" fmla="*/ 1964 w 3414"/>
                <a:gd name="T3" fmla="*/ 1062 h 2728"/>
                <a:gd name="T4" fmla="*/ 2338 w 3414"/>
                <a:gd name="T5" fmla="*/ 1202 h 2728"/>
                <a:gd name="T6" fmla="*/ 2184 w 3414"/>
                <a:gd name="T7" fmla="*/ 1356 h 2728"/>
                <a:gd name="T8" fmla="*/ 1966 w 3414"/>
                <a:gd name="T9" fmla="*/ 1574 h 2728"/>
                <a:gd name="T10" fmla="*/ 1671 w 3414"/>
                <a:gd name="T11" fmla="*/ 1574 h 2728"/>
                <a:gd name="T12" fmla="*/ 1454 w 3414"/>
                <a:gd name="T13" fmla="*/ 1356 h 2728"/>
                <a:gd name="T14" fmla="*/ 1454 w 3414"/>
                <a:gd name="T15" fmla="*/ 1062 h 2728"/>
                <a:gd name="T16" fmla="*/ 1669 w 3414"/>
                <a:gd name="T17" fmla="*/ 844 h 2728"/>
                <a:gd name="T18" fmla="*/ 2502 w 3414"/>
                <a:gd name="T19" fmla="*/ 675 h 2728"/>
                <a:gd name="T20" fmla="*/ 2610 w 3414"/>
                <a:gd name="T21" fmla="*/ 944 h 2728"/>
                <a:gd name="T22" fmla="*/ 2719 w 3414"/>
                <a:gd name="T23" fmla="*/ 675 h 2728"/>
                <a:gd name="T24" fmla="*/ 2988 w 3414"/>
                <a:gd name="T25" fmla="*/ 567 h 2728"/>
                <a:gd name="T26" fmla="*/ 2719 w 3414"/>
                <a:gd name="T27" fmla="*/ 458 h 2728"/>
                <a:gd name="T28" fmla="*/ 2610 w 3414"/>
                <a:gd name="T29" fmla="*/ 189 h 2728"/>
                <a:gd name="T30" fmla="*/ 2502 w 3414"/>
                <a:gd name="T31" fmla="*/ 458 h 2728"/>
                <a:gd name="T32" fmla="*/ 2233 w 3414"/>
                <a:gd name="T33" fmla="*/ 567 h 2728"/>
                <a:gd name="T34" fmla="*/ 2341 w 3414"/>
                <a:gd name="T35" fmla="*/ 675 h 2728"/>
                <a:gd name="T36" fmla="*/ 1254 w 3414"/>
                <a:gd name="T37" fmla="*/ 418 h 2728"/>
                <a:gd name="T38" fmla="*/ 1347 w 3414"/>
                <a:gd name="T39" fmla="*/ 650 h 2728"/>
                <a:gd name="T40" fmla="*/ 1441 w 3414"/>
                <a:gd name="T41" fmla="*/ 556 h 2728"/>
                <a:gd name="T42" fmla="*/ 1579 w 3414"/>
                <a:gd name="T43" fmla="*/ 418 h 2728"/>
                <a:gd name="T44" fmla="*/ 1579 w 3414"/>
                <a:gd name="T45" fmla="*/ 231 h 2728"/>
                <a:gd name="T46" fmla="*/ 1441 w 3414"/>
                <a:gd name="T47" fmla="*/ 93 h 2728"/>
                <a:gd name="T48" fmla="*/ 1254 w 3414"/>
                <a:gd name="T49" fmla="*/ 93 h 2728"/>
                <a:gd name="T50" fmla="*/ 1116 w 3414"/>
                <a:gd name="T51" fmla="*/ 231 h 2728"/>
                <a:gd name="T52" fmla="*/ 1116 w 3414"/>
                <a:gd name="T53" fmla="*/ 418 h 2728"/>
                <a:gd name="T54" fmla="*/ 3354 w 3414"/>
                <a:gd name="T55" fmla="*/ 1779 h 2728"/>
                <a:gd name="T56" fmla="*/ 3330 w 3414"/>
                <a:gd name="T57" fmla="*/ 2016 h 2728"/>
                <a:gd name="T58" fmla="*/ 2057 w 3414"/>
                <a:gd name="T59" fmla="*/ 2728 h 2728"/>
                <a:gd name="T60" fmla="*/ 739 w 3414"/>
                <a:gd name="T61" fmla="*/ 2643 h 2728"/>
                <a:gd name="T62" fmla="*/ 656 w 3414"/>
                <a:gd name="T63" fmla="*/ 2614 h 2728"/>
                <a:gd name="T64" fmla="*/ 225 w 3414"/>
                <a:gd name="T65" fmla="*/ 2712 h 2728"/>
                <a:gd name="T66" fmla="*/ 3 w 3414"/>
                <a:gd name="T67" fmla="*/ 1882 h 2728"/>
                <a:gd name="T68" fmla="*/ 176 w 3414"/>
                <a:gd name="T69" fmla="*/ 1701 h 2728"/>
                <a:gd name="T70" fmla="*/ 618 w 3414"/>
                <a:gd name="T71" fmla="*/ 1761 h 2728"/>
                <a:gd name="T72" fmla="*/ 1868 w 3414"/>
                <a:gd name="T73" fmla="*/ 1882 h 2728"/>
                <a:gd name="T74" fmla="*/ 2337 w 3414"/>
                <a:gd name="T75" fmla="*/ 2051 h 2728"/>
                <a:gd name="T76" fmla="*/ 1628 w 3414"/>
                <a:gd name="T77" fmla="*/ 2189 h 2728"/>
                <a:gd name="T78" fmla="*/ 1631 w 3414"/>
                <a:gd name="T79" fmla="*/ 2263 h 2728"/>
                <a:gd name="T80" fmla="*/ 2196 w 3414"/>
                <a:gd name="T81" fmla="*/ 2263 h 2728"/>
                <a:gd name="T82" fmla="*/ 3152 w 3414"/>
                <a:gd name="T83" fmla="*/ 1748 h 2728"/>
                <a:gd name="T84" fmla="*/ 3354 w 3414"/>
                <a:gd name="T85" fmla="*/ 1779 h 2728"/>
                <a:gd name="T86" fmla="*/ 346 w 3414"/>
                <a:gd name="T87" fmla="*/ 2353 h 2728"/>
                <a:gd name="T88" fmla="*/ 333 w 3414"/>
                <a:gd name="T89" fmla="*/ 2556 h 2728"/>
                <a:gd name="T90" fmla="*/ 441 w 3414"/>
                <a:gd name="T91" fmla="*/ 2461 h 2728"/>
                <a:gd name="T92" fmla="*/ 2867 w 3414"/>
                <a:gd name="T93" fmla="*/ 1680 h 2728"/>
                <a:gd name="T94" fmla="*/ 2430 w 3414"/>
                <a:gd name="T95" fmla="*/ 2070 h 2728"/>
                <a:gd name="T96" fmla="*/ 3040 w 3414"/>
                <a:gd name="T97" fmla="*/ 1700 h 2728"/>
                <a:gd name="T98" fmla="*/ 2157 w 3414"/>
                <a:gd name="T99" fmla="*/ 1809 h 2728"/>
                <a:gd name="T100" fmla="*/ 2331 w 3414"/>
                <a:gd name="T101" fmla="*/ 1853 h 2728"/>
                <a:gd name="T102" fmla="*/ 2599 w 3414"/>
                <a:gd name="T103" fmla="*/ 1637 h 2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14" h="2728">
                  <a:moveTo>
                    <a:pt x="1669" y="844"/>
                  </a:moveTo>
                  <a:cubicBezTo>
                    <a:pt x="1673" y="762"/>
                    <a:pt x="1742" y="700"/>
                    <a:pt x="1824" y="704"/>
                  </a:cubicBezTo>
                  <a:cubicBezTo>
                    <a:pt x="1900" y="707"/>
                    <a:pt x="1960" y="768"/>
                    <a:pt x="1964" y="844"/>
                  </a:cubicBezTo>
                  <a:cubicBezTo>
                    <a:pt x="1964" y="1062"/>
                    <a:pt x="1964" y="1062"/>
                    <a:pt x="1964" y="1062"/>
                  </a:cubicBezTo>
                  <a:cubicBezTo>
                    <a:pt x="2184" y="1062"/>
                    <a:pt x="2184" y="1062"/>
                    <a:pt x="2184" y="1062"/>
                  </a:cubicBezTo>
                  <a:cubicBezTo>
                    <a:pt x="2265" y="1058"/>
                    <a:pt x="2334" y="1120"/>
                    <a:pt x="2338" y="1202"/>
                  </a:cubicBezTo>
                  <a:cubicBezTo>
                    <a:pt x="2342" y="1283"/>
                    <a:pt x="2280" y="1352"/>
                    <a:pt x="2198" y="1356"/>
                  </a:cubicBezTo>
                  <a:cubicBezTo>
                    <a:pt x="2193" y="1357"/>
                    <a:pt x="2189" y="1357"/>
                    <a:pt x="2184" y="1356"/>
                  </a:cubicBezTo>
                  <a:cubicBezTo>
                    <a:pt x="1966" y="1356"/>
                    <a:pt x="1966" y="1356"/>
                    <a:pt x="1966" y="1356"/>
                  </a:cubicBezTo>
                  <a:cubicBezTo>
                    <a:pt x="1966" y="1574"/>
                    <a:pt x="1966" y="1574"/>
                    <a:pt x="1966" y="1574"/>
                  </a:cubicBezTo>
                  <a:cubicBezTo>
                    <a:pt x="1962" y="1656"/>
                    <a:pt x="1893" y="1718"/>
                    <a:pt x="1812" y="1714"/>
                  </a:cubicBezTo>
                  <a:cubicBezTo>
                    <a:pt x="1736" y="1711"/>
                    <a:pt x="1675" y="1650"/>
                    <a:pt x="1671" y="1574"/>
                  </a:cubicBezTo>
                  <a:cubicBezTo>
                    <a:pt x="1671" y="1356"/>
                    <a:pt x="1671" y="1356"/>
                    <a:pt x="1671" y="1356"/>
                  </a:cubicBezTo>
                  <a:cubicBezTo>
                    <a:pt x="1454" y="1356"/>
                    <a:pt x="1454" y="1356"/>
                    <a:pt x="1454" y="1356"/>
                  </a:cubicBezTo>
                  <a:cubicBezTo>
                    <a:pt x="1372" y="1352"/>
                    <a:pt x="1309" y="1283"/>
                    <a:pt x="1313" y="1202"/>
                  </a:cubicBezTo>
                  <a:cubicBezTo>
                    <a:pt x="1317" y="1126"/>
                    <a:pt x="1378" y="1065"/>
                    <a:pt x="1454" y="1062"/>
                  </a:cubicBezTo>
                  <a:cubicBezTo>
                    <a:pt x="1671" y="1062"/>
                    <a:pt x="1671" y="1062"/>
                    <a:pt x="1671" y="1062"/>
                  </a:cubicBezTo>
                  <a:lnTo>
                    <a:pt x="1669" y="844"/>
                  </a:lnTo>
                  <a:close/>
                  <a:moveTo>
                    <a:pt x="2341" y="675"/>
                  </a:moveTo>
                  <a:cubicBezTo>
                    <a:pt x="2502" y="675"/>
                    <a:pt x="2502" y="675"/>
                    <a:pt x="2502" y="675"/>
                  </a:cubicBezTo>
                  <a:cubicBezTo>
                    <a:pt x="2502" y="835"/>
                    <a:pt x="2502" y="835"/>
                    <a:pt x="2502" y="835"/>
                  </a:cubicBezTo>
                  <a:cubicBezTo>
                    <a:pt x="2502" y="895"/>
                    <a:pt x="2550" y="944"/>
                    <a:pt x="2610" y="944"/>
                  </a:cubicBezTo>
                  <a:cubicBezTo>
                    <a:pt x="2670" y="944"/>
                    <a:pt x="2719" y="895"/>
                    <a:pt x="2719" y="835"/>
                  </a:cubicBezTo>
                  <a:cubicBezTo>
                    <a:pt x="2719" y="675"/>
                    <a:pt x="2719" y="675"/>
                    <a:pt x="2719" y="675"/>
                  </a:cubicBezTo>
                  <a:cubicBezTo>
                    <a:pt x="2879" y="675"/>
                    <a:pt x="2879" y="675"/>
                    <a:pt x="2879" y="675"/>
                  </a:cubicBezTo>
                  <a:cubicBezTo>
                    <a:pt x="2939" y="675"/>
                    <a:pt x="2988" y="627"/>
                    <a:pt x="2988" y="567"/>
                  </a:cubicBezTo>
                  <a:cubicBezTo>
                    <a:pt x="2988" y="507"/>
                    <a:pt x="2939" y="458"/>
                    <a:pt x="2879" y="458"/>
                  </a:cubicBezTo>
                  <a:cubicBezTo>
                    <a:pt x="2719" y="458"/>
                    <a:pt x="2719" y="458"/>
                    <a:pt x="2719" y="458"/>
                  </a:cubicBezTo>
                  <a:cubicBezTo>
                    <a:pt x="2719" y="298"/>
                    <a:pt x="2719" y="298"/>
                    <a:pt x="2719" y="298"/>
                  </a:cubicBezTo>
                  <a:cubicBezTo>
                    <a:pt x="2719" y="238"/>
                    <a:pt x="2670" y="189"/>
                    <a:pt x="2610" y="189"/>
                  </a:cubicBezTo>
                  <a:cubicBezTo>
                    <a:pt x="2550" y="189"/>
                    <a:pt x="2502" y="238"/>
                    <a:pt x="2502" y="298"/>
                  </a:cubicBezTo>
                  <a:cubicBezTo>
                    <a:pt x="2502" y="458"/>
                    <a:pt x="2502" y="458"/>
                    <a:pt x="2502" y="458"/>
                  </a:cubicBezTo>
                  <a:cubicBezTo>
                    <a:pt x="2342" y="458"/>
                    <a:pt x="2342" y="458"/>
                    <a:pt x="2342" y="458"/>
                  </a:cubicBezTo>
                  <a:cubicBezTo>
                    <a:pt x="2282" y="458"/>
                    <a:pt x="2233" y="507"/>
                    <a:pt x="2233" y="567"/>
                  </a:cubicBezTo>
                  <a:cubicBezTo>
                    <a:pt x="2233" y="627"/>
                    <a:pt x="2282" y="675"/>
                    <a:pt x="2342" y="675"/>
                  </a:cubicBezTo>
                  <a:lnTo>
                    <a:pt x="2341" y="675"/>
                  </a:lnTo>
                  <a:close/>
                  <a:moveTo>
                    <a:pt x="1116" y="418"/>
                  </a:moveTo>
                  <a:cubicBezTo>
                    <a:pt x="1254" y="418"/>
                    <a:pt x="1254" y="418"/>
                    <a:pt x="1254" y="418"/>
                  </a:cubicBezTo>
                  <a:cubicBezTo>
                    <a:pt x="1254" y="556"/>
                    <a:pt x="1254" y="556"/>
                    <a:pt x="1254" y="556"/>
                  </a:cubicBezTo>
                  <a:cubicBezTo>
                    <a:pt x="1254" y="608"/>
                    <a:pt x="1296" y="650"/>
                    <a:pt x="1347" y="650"/>
                  </a:cubicBezTo>
                  <a:cubicBezTo>
                    <a:pt x="1399" y="650"/>
                    <a:pt x="1441" y="608"/>
                    <a:pt x="1441" y="556"/>
                  </a:cubicBezTo>
                  <a:cubicBezTo>
                    <a:pt x="1441" y="556"/>
                    <a:pt x="1441" y="556"/>
                    <a:pt x="1441" y="556"/>
                  </a:cubicBezTo>
                  <a:cubicBezTo>
                    <a:pt x="1441" y="418"/>
                    <a:pt x="1441" y="418"/>
                    <a:pt x="1441" y="418"/>
                  </a:cubicBezTo>
                  <a:cubicBezTo>
                    <a:pt x="1579" y="418"/>
                    <a:pt x="1579" y="418"/>
                    <a:pt x="1579" y="418"/>
                  </a:cubicBezTo>
                  <a:cubicBezTo>
                    <a:pt x="1631" y="418"/>
                    <a:pt x="1672" y="376"/>
                    <a:pt x="1672" y="325"/>
                  </a:cubicBezTo>
                  <a:cubicBezTo>
                    <a:pt x="1672" y="273"/>
                    <a:pt x="1631" y="231"/>
                    <a:pt x="1579" y="231"/>
                  </a:cubicBezTo>
                  <a:cubicBezTo>
                    <a:pt x="1441" y="231"/>
                    <a:pt x="1441" y="231"/>
                    <a:pt x="1441" y="231"/>
                  </a:cubicBezTo>
                  <a:cubicBezTo>
                    <a:pt x="1441" y="93"/>
                    <a:pt x="1441" y="93"/>
                    <a:pt x="1441" y="93"/>
                  </a:cubicBezTo>
                  <a:cubicBezTo>
                    <a:pt x="1441" y="42"/>
                    <a:pt x="1399" y="0"/>
                    <a:pt x="1347" y="0"/>
                  </a:cubicBezTo>
                  <a:cubicBezTo>
                    <a:pt x="1296" y="0"/>
                    <a:pt x="1254" y="42"/>
                    <a:pt x="1254" y="93"/>
                  </a:cubicBezTo>
                  <a:cubicBezTo>
                    <a:pt x="1254" y="231"/>
                    <a:pt x="1254" y="231"/>
                    <a:pt x="1254" y="231"/>
                  </a:cubicBezTo>
                  <a:cubicBezTo>
                    <a:pt x="1116" y="231"/>
                    <a:pt x="1116" y="231"/>
                    <a:pt x="1116" y="231"/>
                  </a:cubicBezTo>
                  <a:cubicBezTo>
                    <a:pt x="1064" y="231"/>
                    <a:pt x="1023" y="273"/>
                    <a:pt x="1023" y="325"/>
                  </a:cubicBezTo>
                  <a:cubicBezTo>
                    <a:pt x="1023" y="376"/>
                    <a:pt x="1064" y="418"/>
                    <a:pt x="1116" y="418"/>
                  </a:cubicBezTo>
                  <a:cubicBezTo>
                    <a:pt x="1116" y="418"/>
                    <a:pt x="1116" y="418"/>
                    <a:pt x="1116" y="418"/>
                  </a:cubicBezTo>
                  <a:close/>
                  <a:moveTo>
                    <a:pt x="3354" y="1779"/>
                  </a:moveTo>
                  <a:cubicBezTo>
                    <a:pt x="3414" y="1841"/>
                    <a:pt x="3412" y="1940"/>
                    <a:pt x="3349" y="2000"/>
                  </a:cubicBezTo>
                  <a:cubicBezTo>
                    <a:pt x="3343" y="2006"/>
                    <a:pt x="3337" y="2011"/>
                    <a:pt x="3330" y="2016"/>
                  </a:cubicBezTo>
                  <a:cubicBezTo>
                    <a:pt x="2524" y="2582"/>
                    <a:pt x="2524" y="2582"/>
                    <a:pt x="2524" y="2582"/>
                  </a:cubicBezTo>
                  <a:cubicBezTo>
                    <a:pt x="2387" y="2677"/>
                    <a:pt x="2224" y="2728"/>
                    <a:pt x="2057" y="2728"/>
                  </a:cubicBezTo>
                  <a:cubicBezTo>
                    <a:pt x="2041" y="2728"/>
                    <a:pt x="2024" y="2728"/>
                    <a:pt x="2008" y="2728"/>
                  </a:cubicBezTo>
                  <a:cubicBezTo>
                    <a:pt x="739" y="2643"/>
                    <a:pt x="739" y="2643"/>
                    <a:pt x="739" y="2643"/>
                  </a:cubicBezTo>
                  <a:cubicBezTo>
                    <a:pt x="732" y="2643"/>
                    <a:pt x="732" y="2643"/>
                    <a:pt x="732" y="2643"/>
                  </a:cubicBezTo>
                  <a:cubicBezTo>
                    <a:pt x="704" y="2643"/>
                    <a:pt x="677" y="2632"/>
                    <a:pt x="656" y="2614"/>
                  </a:cubicBezTo>
                  <a:cubicBezTo>
                    <a:pt x="630" y="2663"/>
                    <a:pt x="580" y="2694"/>
                    <a:pt x="525" y="2697"/>
                  </a:cubicBezTo>
                  <a:cubicBezTo>
                    <a:pt x="225" y="2712"/>
                    <a:pt x="225" y="2712"/>
                    <a:pt x="225" y="2712"/>
                  </a:cubicBezTo>
                  <a:cubicBezTo>
                    <a:pt x="127" y="2718"/>
                    <a:pt x="43" y="2644"/>
                    <a:pt x="36" y="2546"/>
                  </a:cubicBezTo>
                  <a:cubicBezTo>
                    <a:pt x="3" y="1882"/>
                    <a:pt x="3" y="1882"/>
                    <a:pt x="3" y="1882"/>
                  </a:cubicBezTo>
                  <a:cubicBezTo>
                    <a:pt x="0" y="1785"/>
                    <a:pt x="76" y="1704"/>
                    <a:pt x="173" y="1701"/>
                  </a:cubicBezTo>
                  <a:cubicBezTo>
                    <a:pt x="174" y="1701"/>
                    <a:pt x="175" y="1701"/>
                    <a:pt x="176" y="1701"/>
                  </a:cubicBezTo>
                  <a:cubicBezTo>
                    <a:pt x="475" y="1687"/>
                    <a:pt x="475" y="1687"/>
                    <a:pt x="475" y="1687"/>
                  </a:cubicBezTo>
                  <a:cubicBezTo>
                    <a:pt x="532" y="1684"/>
                    <a:pt x="587" y="1713"/>
                    <a:pt x="618" y="1761"/>
                  </a:cubicBezTo>
                  <a:cubicBezTo>
                    <a:pt x="757" y="1718"/>
                    <a:pt x="1015" y="1635"/>
                    <a:pt x="1448" y="1796"/>
                  </a:cubicBezTo>
                  <a:cubicBezTo>
                    <a:pt x="1584" y="1842"/>
                    <a:pt x="1725" y="1871"/>
                    <a:pt x="1868" y="1882"/>
                  </a:cubicBezTo>
                  <a:cubicBezTo>
                    <a:pt x="2210" y="1908"/>
                    <a:pt x="2210" y="1908"/>
                    <a:pt x="2210" y="1908"/>
                  </a:cubicBezTo>
                  <a:cubicBezTo>
                    <a:pt x="2285" y="1912"/>
                    <a:pt x="2342" y="1977"/>
                    <a:pt x="2337" y="2051"/>
                  </a:cubicBezTo>
                  <a:cubicBezTo>
                    <a:pt x="2333" y="2121"/>
                    <a:pt x="2276" y="2176"/>
                    <a:pt x="2206" y="2178"/>
                  </a:cubicBezTo>
                  <a:cubicBezTo>
                    <a:pt x="1628" y="2189"/>
                    <a:pt x="1628" y="2189"/>
                    <a:pt x="1628" y="2189"/>
                  </a:cubicBezTo>
                  <a:cubicBezTo>
                    <a:pt x="1608" y="2193"/>
                    <a:pt x="1595" y="2213"/>
                    <a:pt x="1600" y="2234"/>
                  </a:cubicBezTo>
                  <a:cubicBezTo>
                    <a:pt x="1603" y="2249"/>
                    <a:pt x="1616" y="2260"/>
                    <a:pt x="1631" y="2263"/>
                  </a:cubicBezTo>
                  <a:cubicBezTo>
                    <a:pt x="1631" y="2263"/>
                    <a:pt x="1631" y="2263"/>
                    <a:pt x="1631" y="2263"/>
                  </a:cubicBezTo>
                  <a:cubicBezTo>
                    <a:pt x="2196" y="2263"/>
                    <a:pt x="2196" y="2263"/>
                    <a:pt x="2196" y="2263"/>
                  </a:cubicBezTo>
                  <a:cubicBezTo>
                    <a:pt x="2269" y="2261"/>
                    <a:pt x="2339" y="2240"/>
                    <a:pt x="2402" y="2202"/>
                  </a:cubicBezTo>
                  <a:cubicBezTo>
                    <a:pt x="2402" y="2202"/>
                    <a:pt x="2899" y="1902"/>
                    <a:pt x="3152" y="1748"/>
                  </a:cubicBezTo>
                  <a:cubicBezTo>
                    <a:pt x="3215" y="1709"/>
                    <a:pt x="3298" y="1720"/>
                    <a:pt x="3350" y="1774"/>
                  </a:cubicBezTo>
                  <a:lnTo>
                    <a:pt x="3354" y="1779"/>
                  </a:lnTo>
                  <a:close/>
                  <a:moveTo>
                    <a:pt x="441" y="2461"/>
                  </a:moveTo>
                  <a:cubicBezTo>
                    <a:pt x="445" y="2404"/>
                    <a:pt x="402" y="2356"/>
                    <a:pt x="346" y="2353"/>
                  </a:cubicBezTo>
                  <a:cubicBezTo>
                    <a:pt x="290" y="2349"/>
                    <a:pt x="241" y="2392"/>
                    <a:pt x="238" y="2448"/>
                  </a:cubicBezTo>
                  <a:cubicBezTo>
                    <a:pt x="234" y="2504"/>
                    <a:pt x="277" y="2553"/>
                    <a:pt x="333" y="2556"/>
                  </a:cubicBezTo>
                  <a:cubicBezTo>
                    <a:pt x="335" y="2556"/>
                    <a:pt x="336" y="2556"/>
                    <a:pt x="338" y="2556"/>
                  </a:cubicBezTo>
                  <a:cubicBezTo>
                    <a:pt x="393" y="2558"/>
                    <a:pt x="439" y="2516"/>
                    <a:pt x="441" y="2461"/>
                  </a:cubicBezTo>
                  <a:close/>
                  <a:moveTo>
                    <a:pt x="3040" y="1700"/>
                  </a:moveTo>
                  <a:cubicBezTo>
                    <a:pt x="2993" y="1657"/>
                    <a:pt x="2924" y="1649"/>
                    <a:pt x="2867" y="1680"/>
                  </a:cubicBezTo>
                  <a:cubicBezTo>
                    <a:pt x="2399" y="1921"/>
                    <a:pt x="2399" y="1921"/>
                    <a:pt x="2399" y="1921"/>
                  </a:cubicBezTo>
                  <a:cubicBezTo>
                    <a:pt x="2426" y="1966"/>
                    <a:pt x="2437" y="2019"/>
                    <a:pt x="2430" y="2070"/>
                  </a:cubicBezTo>
                  <a:cubicBezTo>
                    <a:pt x="2592" y="1975"/>
                    <a:pt x="2831" y="1829"/>
                    <a:pt x="3040" y="1702"/>
                  </a:cubicBezTo>
                  <a:lnTo>
                    <a:pt x="3040" y="1700"/>
                  </a:lnTo>
                  <a:close/>
                  <a:moveTo>
                    <a:pt x="2599" y="1637"/>
                  </a:moveTo>
                  <a:cubicBezTo>
                    <a:pt x="2157" y="1809"/>
                    <a:pt x="2157" y="1809"/>
                    <a:pt x="2157" y="1809"/>
                  </a:cubicBezTo>
                  <a:cubicBezTo>
                    <a:pt x="2215" y="1814"/>
                    <a:pt x="2215" y="1814"/>
                    <a:pt x="2215" y="1814"/>
                  </a:cubicBezTo>
                  <a:cubicBezTo>
                    <a:pt x="2257" y="1816"/>
                    <a:pt x="2297" y="1830"/>
                    <a:pt x="2331" y="1853"/>
                  </a:cubicBezTo>
                  <a:cubicBezTo>
                    <a:pt x="2742" y="1649"/>
                    <a:pt x="2742" y="1649"/>
                    <a:pt x="2742" y="1649"/>
                  </a:cubicBezTo>
                  <a:cubicBezTo>
                    <a:pt x="2700" y="1620"/>
                    <a:pt x="2645" y="1615"/>
                    <a:pt x="2599" y="1637"/>
                  </a:cubicBezTo>
                  <a:close/>
                </a:path>
              </a:pathLst>
            </a:custGeom>
            <a:solidFill>
              <a:srgbClr val="018ABE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IN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45AE8-3FBF-4DBB-955A-E41AE2AD6789}" type="slidenum">
              <a:rPr lang="en-IN" smtClean="0"/>
              <a:t>20</a:t>
            </a:fld>
            <a:endParaRPr lang="en-IN" dirty="0"/>
          </a:p>
        </p:txBody>
      </p:sp>
      <p:grpSp>
        <p:nvGrpSpPr>
          <p:cNvPr id="11" name="Group 10"/>
          <p:cNvGrpSpPr/>
          <p:nvPr/>
        </p:nvGrpSpPr>
        <p:grpSpPr>
          <a:xfrm>
            <a:off x="5894216" y="3366466"/>
            <a:ext cx="4637758" cy="1400069"/>
            <a:chOff x="4370216" y="3354425"/>
            <a:chExt cx="4637758" cy="1400069"/>
          </a:xfrm>
        </p:grpSpPr>
        <p:sp>
          <p:nvSpPr>
            <p:cNvPr id="31" name="Rectangle 30"/>
            <p:cNvSpPr/>
            <p:nvPr/>
          </p:nvSpPr>
          <p:spPr>
            <a:xfrm>
              <a:off x="4693661" y="3354425"/>
              <a:ext cx="1206292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IN" b="1" dirty="0">
                  <a:solidFill>
                    <a:srgbClr val="004481"/>
                  </a:solidFill>
                  <a:latin typeface="Arial" panose="020B0604020202020204"/>
                </a:rPr>
                <a:t>IMPACTS</a:t>
              </a:r>
            </a:p>
          </p:txBody>
        </p:sp>
        <p:grpSp>
          <p:nvGrpSpPr>
            <p:cNvPr id="20" name="Group 12"/>
            <p:cNvGrpSpPr>
              <a:grpSpLocks noChangeAspect="1"/>
            </p:cNvGrpSpPr>
            <p:nvPr/>
          </p:nvGrpSpPr>
          <p:grpSpPr bwMode="auto">
            <a:xfrm>
              <a:off x="4370216" y="3420564"/>
              <a:ext cx="251029" cy="249301"/>
              <a:chOff x="702" y="-10"/>
              <a:chExt cx="4359" cy="4329"/>
            </a:xfrm>
            <a:solidFill>
              <a:srgbClr val="004481"/>
            </a:solidFill>
          </p:grpSpPr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2597" y="2793"/>
                <a:ext cx="2464" cy="1526"/>
              </a:xfrm>
              <a:custGeom>
                <a:avLst/>
                <a:gdLst>
                  <a:gd name="T0" fmla="*/ 885 w 1770"/>
                  <a:gd name="T1" fmla="*/ 1099 h 1099"/>
                  <a:gd name="T2" fmla="*/ 830 w 1770"/>
                  <a:gd name="T3" fmla="*/ 1075 h 1099"/>
                  <a:gd name="T4" fmla="*/ 28 w 1770"/>
                  <a:gd name="T5" fmla="*/ 132 h 1099"/>
                  <a:gd name="T6" fmla="*/ 35 w 1770"/>
                  <a:gd name="T7" fmla="*/ 28 h 1099"/>
                  <a:gd name="T8" fmla="*/ 138 w 1770"/>
                  <a:gd name="T9" fmla="*/ 35 h 1099"/>
                  <a:gd name="T10" fmla="*/ 885 w 1770"/>
                  <a:gd name="T11" fmla="*/ 913 h 1099"/>
                  <a:gd name="T12" fmla="*/ 1631 w 1770"/>
                  <a:gd name="T13" fmla="*/ 35 h 1099"/>
                  <a:gd name="T14" fmla="*/ 1735 w 1770"/>
                  <a:gd name="T15" fmla="*/ 28 h 1099"/>
                  <a:gd name="T16" fmla="*/ 1742 w 1770"/>
                  <a:gd name="T17" fmla="*/ 132 h 1099"/>
                  <a:gd name="T18" fmla="*/ 940 w 1770"/>
                  <a:gd name="T19" fmla="*/ 1075 h 1099"/>
                  <a:gd name="T20" fmla="*/ 885 w 1770"/>
                  <a:gd name="T21" fmla="*/ 1099 h 1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0" h="1099">
                    <a:moveTo>
                      <a:pt x="885" y="1099"/>
                    </a:moveTo>
                    <a:cubicBezTo>
                      <a:pt x="864" y="1099"/>
                      <a:pt x="843" y="1089"/>
                      <a:pt x="830" y="1075"/>
                    </a:cubicBezTo>
                    <a:cubicBezTo>
                      <a:pt x="28" y="132"/>
                      <a:pt x="28" y="132"/>
                      <a:pt x="28" y="132"/>
                    </a:cubicBezTo>
                    <a:cubicBezTo>
                      <a:pt x="0" y="100"/>
                      <a:pt x="7" y="55"/>
                      <a:pt x="35" y="28"/>
                    </a:cubicBezTo>
                    <a:cubicBezTo>
                      <a:pt x="66" y="0"/>
                      <a:pt x="111" y="7"/>
                      <a:pt x="138" y="35"/>
                    </a:cubicBezTo>
                    <a:cubicBezTo>
                      <a:pt x="885" y="913"/>
                      <a:pt x="885" y="913"/>
                      <a:pt x="885" y="913"/>
                    </a:cubicBezTo>
                    <a:cubicBezTo>
                      <a:pt x="1631" y="35"/>
                      <a:pt x="1631" y="35"/>
                      <a:pt x="1631" y="35"/>
                    </a:cubicBezTo>
                    <a:cubicBezTo>
                      <a:pt x="1659" y="4"/>
                      <a:pt x="1704" y="0"/>
                      <a:pt x="1735" y="28"/>
                    </a:cubicBezTo>
                    <a:cubicBezTo>
                      <a:pt x="1766" y="55"/>
                      <a:pt x="1770" y="100"/>
                      <a:pt x="1742" y="132"/>
                    </a:cubicBezTo>
                    <a:cubicBezTo>
                      <a:pt x="940" y="1075"/>
                      <a:pt x="940" y="1075"/>
                      <a:pt x="940" y="1075"/>
                    </a:cubicBezTo>
                    <a:cubicBezTo>
                      <a:pt x="926" y="1089"/>
                      <a:pt x="906" y="1099"/>
                      <a:pt x="885" y="10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IN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29" name="Freeform 14"/>
              <p:cNvSpPr>
                <a:spLocks/>
              </p:cNvSpPr>
              <p:nvPr/>
            </p:nvSpPr>
            <p:spPr bwMode="auto">
              <a:xfrm>
                <a:off x="3728" y="0"/>
                <a:ext cx="201" cy="4319"/>
              </a:xfrm>
              <a:custGeom>
                <a:avLst/>
                <a:gdLst>
                  <a:gd name="T0" fmla="*/ 73 w 145"/>
                  <a:gd name="T1" fmla="*/ 3110 h 3110"/>
                  <a:gd name="T2" fmla="*/ 0 w 145"/>
                  <a:gd name="T3" fmla="*/ 3038 h 3110"/>
                  <a:gd name="T4" fmla="*/ 0 w 145"/>
                  <a:gd name="T5" fmla="*/ 72 h 3110"/>
                  <a:gd name="T6" fmla="*/ 73 w 145"/>
                  <a:gd name="T7" fmla="*/ 0 h 3110"/>
                  <a:gd name="T8" fmla="*/ 145 w 145"/>
                  <a:gd name="T9" fmla="*/ 72 h 3110"/>
                  <a:gd name="T10" fmla="*/ 145 w 145"/>
                  <a:gd name="T11" fmla="*/ 3038 h 3110"/>
                  <a:gd name="T12" fmla="*/ 73 w 145"/>
                  <a:gd name="T13" fmla="*/ 3110 h 3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3110">
                    <a:moveTo>
                      <a:pt x="73" y="3110"/>
                    </a:moveTo>
                    <a:cubicBezTo>
                      <a:pt x="31" y="3110"/>
                      <a:pt x="0" y="3079"/>
                      <a:pt x="0" y="303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31"/>
                      <a:pt x="31" y="0"/>
                      <a:pt x="73" y="0"/>
                    </a:cubicBezTo>
                    <a:cubicBezTo>
                      <a:pt x="114" y="0"/>
                      <a:pt x="145" y="31"/>
                      <a:pt x="145" y="72"/>
                    </a:cubicBezTo>
                    <a:cubicBezTo>
                      <a:pt x="145" y="3038"/>
                      <a:pt x="145" y="3038"/>
                      <a:pt x="145" y="3038"/>
                    </a:cubicBezTo>
                    <a:cubicBezTo>
                      <a:pt x="145" y="3079"/>
                      <a:pt x="114" y="3110"/>
                      <a:pt x="73" y="3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IN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3" name="Freeform 15"/>
              <p:cNvSpPr>
                <a:spLocks/>
              </p:cNvSpPr>
              <p:nvPr/>
            </p:nvSpPr>
            <p:spPr bwMode="auto">
              <a:xfrm>
                <a:off x="702" y="-10"/>
                <a:ext cx="2463" cy="1536"/>
              </a:xfrm>
              <a:custGeom>
                <a:avLst/>
                <a:gdLst>
                  <a:gd name="T0" fmla="*/ 1687 w 1770"/>
                  <a:gd name="T1" fmla="*/ 1095 h 1106"/>
                  <a:gd name="T2" fmla="*/ 1632 w 1770"/>
                  <a:gd name="T3" fmla="*/ 1071 h 1106"/>
                  <a:gd name="T4" fmla="*/ 885 w 1770"/>
                  <a:gd name="T5" fmla="*/ 193 h 1106"/>
                  <a:gd name="T6" fmla="*/ 139 w 1770"/>
                  <a:gd name="T7" fmla="*/ 1071 h 1106"/>
                  <a:gd name="T8" fmla="*/ 35 w 1770"/>
                  <a:gd name="T9" fmla="*/ 1078 h 1106"/>
                  <a:gd name="T10" fmla="*/ 28 w 1770"/>
                  <a:gd name="T11" fmla="*/ 974 h 1106"/>
                  <a:gd name="T12" fmla="*/ 830 w 1770"/>
                  <a:gd name="T13" fmla="*/ 31 h 1106"/>
                  <a:gd name="T14" fmla="*/ 940 w 1770"/>
                  <a:gd name="T15" fmla="*/ 31 h 1106"/>
                  <a:gd name="T16" fmla="*/ 1742 w 1770"/>
                  <a:gd name="T17" fmla="*/ 974 h 1106"/>
                  <a:gd name="T18" fmla="*/ 1735 w 1770"/>
                  <a:gd name="T19" fmla="*/ 1078 h 1106"/>
                  <a:gd name="T20" fmla="*/ 1687 w 1770"/>
                  <a:gd name="T21" fmla="*/ 1095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0" h="1106">
                    <a:moveTo>
                      <a:pt x="1687" y="1095"/>
                    </a:moveTo>
                    <a:cubicBezTo>
                      <a:pt x="1666" y="1095"/>
                      <a:pt x="1645" y="1085"/>
                      <a:pt x="1632" y="1071"/>
                    </a:cubicBezTo>
                    <a:cubicBezTo>
                      <a:pt x="885" y="193"/>
                      <a:pt x="885" y="193"/>
                      <a:pt x="885" y="193"/>
                    </a:cubicBezTo>
                    <a:cubicBezTo>
                      <a:pt x="139" y="1071"/>
                      <a:pt x="139" y="1071"/>
                      <a:pt x="139" y="1071"/>
                    </a:cubicBezTo>
                    <a:cubicBezTo>
                      <a:pt x="111" y="1102"/>
                      <a:pt x="66" y="1106"/>
                      <a:pt x="35" y="1078"/>
                    </a:cubicBezTo>
                    <a:cubicBezTo>
                      <a:pt x="4" y="1051"/>
                      <a:pt x="0" y="1006"/>
                      <a:pt x="28" y="974"/>
                    </a:cubicBezTo>
                    <a:cubicBezTo>
                      <a:pt x="830" y="31"/>
                      <a:pt x="830" y="31"/>
                      <a:pt x="830" y="31"/>
                    </a:cubicBezTo>
                    <a:cubicBezTo>
                      <a:pt x="858" y="0"/>
                      <a:pt x="913" y="0"/>
                      <a:pt x="940" y="31"/>
                    </a:cubicBezTo>
                    <a:cubicBezTo>
                      <a:pt x="1742" y="974"/>
                      <a:pt x="1742" y="974"/>
                      <a:pt x="1742" y="974"/>
                    </a:cubicBezTo>
                    <a:cubicBezTo>
                      <a:pt x="1770" y="1006"/>
                      <a:pt x="1763" y="1051"/>
                      <a:pt x="1735" y="1078"/>
                    </a:cubicBezTo>
                    <a:cubicBezTo>
                      <a:pt x="1722" y="1089"/>
                      <a:pt x="1704" y="1095"/>
                      <a:pt x="1687" y="10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IN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1833" y="0"/>
                <a:ext cx="202" cy="4319"/>
              </a:xfrm>
              <a:custGeom>
                <a:avLst/>
                <a:gdLst>
                  <a:gd name="T0" fmla="*/ 72 w 145"/>
                  <a:gd name="T1" fmla="*/ 3110 h 3110"/>
                  <a:gd name="T2" fmla="*/ 0 w 145"/>
                  <a:gd name="T3" fmla="*/ 3038 h 3110"/>
                  <a:gd name="T4" fmla="*/ 0 w 145"/>
                  <a:gd name="T5" fmla="*/ 72 h 3110"/>
                  <a:gd name="T6" fmla="*/ 72 w 145"/>
                  <a:gd name="T7" fmla="*/ 0 h 3110"/>
                  <a:gd name="T8" fmla="*/ 145 w 145"/>
                  <a:gd name="T9" fmla="*/ 72 h 3110"/>
                  <a:gd name="T10" fmla="*/ 145 w 145"/>
                  <a:gd name="T11" fmla="*/ 3038 h 3110"/>
                  <a:gd name="T12" fmla="*/ 72 w 145"/>
                  <a:gd name="T13" fmla="*/ 3110 h 3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3110">
                    <a:moveTo>
                      <a:pt x="72" y="3110"/>
                    </a:moveTo>
                    <a:cubicBezTo>
                      <a:pt x="31" y="3110"/>
                      <a:pt x="0" y="3079"/>
                      <a:pt x="0" y="3038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31"/>
                      <a:pt x="31" y="0"/>
                      <a:pt x="72" y="0"/>
                    </a:cubicBezTo>
                    <a:cubicBezTo>
                      <a:pt x="114" y="0"/>
                      <a:pt x="145" y="31"/>
                      <a:pt x="145" y="72"/>
                    </a:cubicBezTo>
                    <a:cubicBezTo>
                      <a:pt x="145" y="3038"/>
                      <a:pt x="145" y="3038"/>
                      <a:pt x="145" y="3038"/>
                    </a:cubicBezTo>
                    <a:cubicBezTo>
                      <a:pt x="145" y="3079"/>
                      <a:pt x="114" y="3110"/>
                      <a:pt x="72" y="3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IN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4672903" y="3677276"/>
              <a:ext cx="4335071" cy="1077218"/>
            </a:xfrm>
            <a:prstGeom prst="rect">
              <a:avLst/>
            </a:prstGeom>
          </p:spPr>
          <p:txBody>
            <a:bodyPr wrap="square" numCol="2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Water quality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Habitats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IN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Low flows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4WD instreams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Level of access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Cross mixing of waters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endParaRPr lang="en-I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70347" y="5059885"/>
            <a:ext cx="4609969" cy="1342946"/>
            <a:chOff x="4346347" y="5148785"/>
            <a:chExt cx="4609969" cy="1342946"/>
          </a:xfrm>
        </p:grpSpPr>
        <p:sp>
          <p:nvSpPr>
            <p:cNvPr id="32" name="Rectangle 31"/>
            <p:cNvSpPr/>
            <p:nvPr/>
          </p:nvSpPr>
          <p:spPr>
            <a:xfrm>
              <a:off x="4693661" y="5148785"/>
              <a:ext cx="1274708" cy="369332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IN" b="1" dirty="0">
                  <a:solidFill>
                    <a:srgbClr val="66CAC5"/>
                  </a:solidFill>
                  <a:latin typeface="Arial" panose="020B0604020202020204"/>
                </a:rPr>
                <a:t>DRIVERS </a:t>
              </a:r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>
              <a:off x="4346347" y="5180342"/>
              <a:ext cx="298766" cy="309142"/>
            </a:xfrm>
            <a:custGeom>
              <a:avLst/>
              <a:gdLst>
                <a:gd name="T0" fmla="*/ 2962 w 3332"/>
                <a:gd name="T1" fmla="*/ 1859 h 3456"/>
                <a:gd name="T2" fmla="*/ 2962 w 3332"/>
                <a:gd name="T3" fmla="*/ 1483 h 3456"/>
                <a:gd name="T4" fmla="*/ 2962 w 3332"/>
                <a:gd name="T5" fmla="*/ 1358 h 3456"/>
                <a:gd name="T6" fmla="*/ 2838 w 3332"/>
                <a:gd name="T7" fmla="*/ 1358 h 3456"/>
                <a:gd name="T8" fmla="*/ 1728 w 3332"/>
                <a:gd name="T9" fmla="*/ 1358 h 3456"/>
                <a:gd name="T10" fmla="*/ 1728 w 3332"/>
                <a:gd name="T11" fmla="*/ 861 h 3456"/>
                <a:gd name="T12" fmla="*/ 2098 w 3332"/>
                <a:gd name="T13" fmla="*/ 432 h 3456"/>
                <a:gd name="T14" fmla="*/ 1666 w 3332"/>
                <a:gd name="T15" fmla="*/ 0 h 3456"/>
                <a:gd name="T16" fmla="*/ 1234 w 3332"/>
                <a:gd name="T17" fmla="*/ 432 h 3456"/>
                <a:gd name="T18" fmla="*/ 1604 w 3332"/>
                <a:gd name="T19" fmla="*/ 861 h 3456"/>
                <a:gd name="T20" fmla="*/ 1604 w 3332"/>
                <a:gd name="T21" fmla="*/ 1358 h 3456"/>
                <a:gd name="T22" fmla="*/ 494 w 3332"/>
                <a:gd name="T23" fmla="*/ 1358 h 3456"/>
                <a:gd name="T24" fmla="*/ 370 w 3332"/>
                <a:gd name="T25" fmla="*/ 1358 h 3456"/>
                <a:gd name="T26" fmla="*/ 370 w 3332"/>
                <a:gd name="T27" fmla="*/ 1483 h 3456"/>
                <a:gd name="T28" fmla="*/ 370 w 3332"/>
                <a:gd name="T29" fmla="*/ 1859 h 3456"/>
                <a:gd name="T30" fmla="*/ 0 w 3332"/>
                <a:gd name="T31" fmla="*/ 2284 h 3456"/>
                <a:gd name="T32" fmla="*/ 432 w 3332"/>
                <a:gd name="T33" fmla="*/ 2716 h 3456"/>
                <a:gd name="T34" fmla="*/ 864 w 3332"/>
                <a:gd name="T35" fmla="*/ 2284 h 3456"/>
                <a:gd name="T36" fmla="*/ 494 w 3332"/>
                <a:gd name="T37" fmla="*/ 1859 h 3456"/>
                <a:gd name="T38" fmla="*/ 494 w 3332"/>
                <a:gd name="T39" fmla="*/ 1483 h 3456"/>
                <a:gd name="T40" fmla="*/ 1604 w 3332"/>
                <a:gd name="T41" fmla="*/ 1483 h 3456"/>
                <a:gd name="T42" fmla="*/ 1604 w 3332"/>
                <a:gd name="T43" fmla="*/ 2599 h 3456"/>
                <a:gd name="T44" fmla="*/ 1234 w 3332"/>
                <a:gd name="T45" fmla="*/ 3024 h 3456"/>
                <a:gd name="T46" fmla="*/ 1666 w 3332"/>
                <a:gd name="T47" fmla="*/ 3456 h 3456"/>
                <a:gd name="T48" fmla="*/ 2098 w 3332"/>
                <a:gd name="T49" fmla="*/ 3024 h 3456"/>
                <a:gd name="T50" fmla="*/ 1728 w 3332"/>
                <a:gd name="T51" fmla="*/ 2599 h 3456"/>
                <a:gd name="T52" fmla="*/ 1728 w 3332"/>
                <a:gd name="T53" fmla="*/ 1483 h 3456"/>
                <a:gd name="T54" fmla="*/ 2838 w 3332"/>
                <a:gd name="T55" fmla="*/ 1483 h 3456"/>
                <a:gd name="T56" fmla="*/ 2838 w 3332"/>
                <a:gd name="T57" fmla="*/ 1859 h 3456"/>
                <a:gd name="T58" fmla="*/ 2468 w 3332"/>
                <a:gd name="T59" fmla="*/ 2284 h 3456"/>
                <a:gd name="T60" fmla="*/ 2900 w 3332"/>
                <a:gd name="T61" fmla="*/ 2716 h 3456"/>
                <a:gd name="T62" fmla="*/ 3332 w 3332"/>
                <a:gd name="T63" fmla="*/ 2284 h 3456"/>
                <a:gd name="T64" fmla="*/ 2962 w 3332"/>
                <a:gd name="T65" fmla="*/ 1859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32" h="3456">
                  <a:moveTo>
                    <a:pt x="2962" y="1859"/>
                  </a:moveTo>
                  <a:cubicBezTo>
                    <a:pt x="2962" y="1483"/>
                    <a:pt x="2962" y="1483"/>
                    <a:pt x="2962" y="1483"/>
                  </a:cubicBezTo>
                  <a:cubicBezTo>
                    <a:pt x="2962" y="1358"/>
                    <a:pt x="2962" y="1358"/>
                    <a:pt x="2962" y="1358"/>
                  </a:cubicBezTo>
                  <a:cubicBezTo>
                    <a:pt x="2838" y="1358"/>
                    <a:pt x="2838" y="1358"/>
                    <a:pt x="2838" y="1358"/>
                  </a:cubicBezTo>
                  <a:cubicBezTo>
                    <a:pt x="1728" y="1358"/>
                    <a:pt x="1728" y="1358"/>
                    <a:pt x="1728" y="1358"/>
                  </a:cubicBezTo>
                  <a:cubicBezTo>
                    <a:pt x="1728" y="861"/>
                    <a:pt x="1728" y="861"/>
                    <a:pt x="1728" y="861"/>
                  </a:cubicBezTo>
                  <a:cubicBezTo>
                    <a:pt x="1939" y="829"/>
                    <a:pt x="2098" y="650"/>
                    <a:pt x="2098" y="432"/>
                  </a:cubicBezTo>
                  <a:cubicBezTo>
                    <a:pt x="2098" y="194"/>
                    <a:pt x="1904" y="0"/>
                    <a:pt x="1666" y="0"/>
                  </a:cubicBezTo>
                  <a:cubicBezTo>
                    <a:pt x="1428" y="0"/>
                    <a:pt x="1234" y="194"/>
                    <a:pt x="1234" y="432"/>
                  </a:cubicBezTo>
                  <a:cubicBezTo>
                    <a:pt x="1234" y="650"/>
                    <a:pt x="1396" y="829"/>
                    <a:pt x="1604" y="861"/>
                  </a:cubicBezTo>
                  <a:cubicBezTo>
                    <a:pt x="1604" y="1358"/>
                    <a:pt x="1604" y="1358"/>
                    <a:pt x="1604" y="1358"/>
                  </a:cubicBezTo>
                  <a:cubicBezTo>
                    <a:pt x="494" y="1358"/>
                    <a:pt x="494" y="1358"/>
                    <a:pt x="494" y="1358"/>
                  </a:cubicBezTo>
                  <a:cubicBezTo>
                    <a:pt x="370" y="1358"/>
                    <a:pt x="370" y="1358"/>
                    <a:pt x="370" y="1358"/>
                  </a:cubicBezTo>
                  <a:cubicBezTo>
                    <a:pt x="370" y="1483"/>
                    <a:pt x="370" y="1483"/>
                    <a:pt x="370" y="1483"/>
                  </a:cubicBezTo>
                  <a:cubicBezTo>
                    <a:pt x="370" y="1859"/>
                    <a:pt x="370" y="1859"/>
                    <a:pt x="370" y="1859"/>
                  </a:cubicBezTo>
                  <a:cubicBezTo>
                    <a:pt x="163" y="1890"/>
                    <a:pt x="0" y="2067"/>
                    <a:pt x="0" y="2284"/>
                  </a:cubicBezTo>
                  <a:cubicBezTo>
                    <a:pt x="0" y="2523"/>
                    <a:pt x="194" y="2716"/>
                    <a:pt x="432" y="2716"/>
                  </a:cubicBezTo>
                  <a:cubicBezTo>
                    <a:pt x="671" y="2716"/>
                    <a:pt x="864" y="2523"/>
                    <a:pt x="864" y="2284"/>
                  </a:cubicBezTo>
                  <a:cubicBezTo>
                    <a:pt x="864" y="2067"/>
                    <a:pt x="702" y="1890"/>
                    <a:pt x="494" y="1859"/>
                  </a:cubicBezTo>
                  <a:cubicBezTo>
                    <a:pt x="494" y="1483"/>
                    <a:pt x="494" y="1483"/>
                    <a:pt x="494" y="1483"/>
                  </a:cubicBezTo>
                  <a:cubicBezTo>
                    <a:pt x="1604" y="1483"/>
                    <a:pt x="1604" y="1483"/>
                    <a:pt x="1604" y="1483"/>
                  </a:cubicBezTo>
                  <a:cubicBezTo>
                    <a:pt x="1604" y="2599"/>
                    <a:pt x="1604" y="2599"/>
                    <a:pt x="1604" y="2599"/>
                  </a:cubicBezTo>
                  <a:cubicBezTo>
                    <a:pt x="1396" y="2630"/>
                    <a:pt x="1234" y="2806"/>
                    <a:pt x="1234" y="3024"/>
                  </a:cubicBezTo>
                  <a:cubicBezTo>
                    <a:pt x="1234" y="3262"/>
                    <a:pt x="1428" y="3456"/>
                    <a:pt x="1666" y="3456"/>
                  </a:cubicBezTo>
                  <a:cubicBezTo>
                    <a:pt x="1904" y="3456"/>
                    <a:pt x="2098" y="3262"/>
                    <a:pt x="2098" y="3024"/>
                  </a:cubicBezTo>
                  <a:cubicBezTo>
                    <a:pt x="2098" y="2806"/>
                    <a:pt x="1936" y="2630"/>
                    <a:pt x="1728" y="2599"/>
                  </a:cubicBezTo>
                  <a:cubicBezTo>
                    <a:pt x="1728" y="1483"/>
                    <a:pt x="1728" y="1483"/>
                    <a:pt x="1728" y="1483"/>
                  </a:cubicBezTo>
                  <a:cubicBezTo>
                    <a:pt x="2838" y="1483"/>
                    <a:pt x="2838" y="1483"/>
                    <a:pt x="2838" y="1483"/>
                  </a:cubicBezTo>
                  <a:cubicBezTo>
                    <a:pt x="2838" y="1859"/>
                    <a:pt x="2838" y="1859"/>
                    <a:pt x="2838" y="1859"/>
                  </a:cubicBezTo>
                  <a:cubicBezTo>
                    <a:pt x="2630" y="1890"/>
                    <a:pt x="2468" y="2067"/>
                    <a:pt x="2468" y="2284"/>
                  </a:cubicBezTo>
                  <a:cubicBezTo>
                    <a:pt x="2468" y="2523"/>
                    <a:pt x="2661" y="2716"/>
                    <a:pt x="2900" y="2716"/>
                  </a:cubicBezTo>
                  <a:cubicBezTo>
                    <a:pt x="3138" y="2716"/>
                    <a:pt x="3332" y="2523"/>
                    <a:pt x="3332" y="2284"/>
                  </a:cubicBezTo>
                  <a:cubicBezTo>
                    <a:pt x="3332" y="2067"/>
                    <a:pt x="3169" y="1887"/>
                    <a:pt x="2962" y="1859"/>
                  </a:cubicBezTo>
                  <a:close/>
                </a:path>
              </a:pathLst>
            </a:custGeom>
            <a:solidFill>
              <a:srgbClr val="66CAC5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IN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21245" y="5414513"/>
              <a:ext cx="4335071" cy="1077218"/>
            </a:xfrm>
            <a:prstGeom prst="rect">
              <a:avLst/>
            </a:prstGeom>
          </p:spPr>
          <p:txBody>
            <a:bodyPr wrap="square" numCol="2" anchor="ctr">
              <a:spAutoFit/>
            </a:bodyPr>
            <a:lstStyle/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Water takes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Land use change &amp; intensification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River control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Recreation </a:t>
              </a:r>
            </a:p>
            <a:p>
              <a:pPr marL="182880" indent="-182880">
                <a:buFont typeface="Arial" panose="020B0604020202020204" pitchFamily="34" charset="0"/>
                <a:buChar char="›"/>
              </a:pPr>
              <a:r>
                <a: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/>
                </a:rPr>
                <a:t>Threat of outside  water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22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67D2-F6EA-4F96-AC49-29F1473E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0"/>
            <a:ext cx="8636000" cy="87153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Analysing data from fieldwork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60B6F3A-74DF-41D1-8092-BB4BBDF1F72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39700" y="1130300"/>
            <a:ext cx="8393113" cy="6557963"/>
          </a:xfrm>
        </p:spPr>
        <p:txBody>
          <a:bodyPr>
            <a:normAutofit/>
          </a:bodyPr>
          <a:lstStyle/>
          <a:p>
            <a:pPr marL="0" indent="0" eaLnBrk="1" fontAlgn="auto" hangingPunct="1">
              <a:buNone/>
              <a:defRPr/>
            </a:pPr>
            <a:endParaRPr lang="en-NZ" sz="32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buFont typeface="Wingdings 3" panose="05040102010807070707" pitchFamily="18" charset="2"/>
              <a:buNone/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Analysis of the quantitative data to get the “numbers”</a:t>
            </a:r>
          </a:p>
          <a:p>
            <a:pPr lvl="1"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After multiple observations of different river flows, we assess:</a:t>
            </a:r>
          </a:p>
          <a:p>
            <a:pPr lvl="2"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the scores given for individual attributes; </a:t>
            </a:r>
          </a:p>
          <a:p>
            <a:pPr lvl="2"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the scores for themes – groups of  attributes; </a:t>
            </a:r>
          </a:p>
          <a:p>
            <a:pPr lvl="2"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impacts of different flows on cultural use; </a:t>
            </a:r>
          </a:p>
          <a:p>
            <a:pPr lvl="2"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other needs not necessarily flow related. </a:t>
            </a:r>
          </a:p>
          <a:p>
            <a:pPr marL="0" indent="0" eaLnBrk="1" fontAlgn="auto" hangingPunct="1">
              <a:buFont typeface="Wingdings 3" panose="05040102010807070707" pitchFamily="18" charset="2"/>
              <a:buNone/>
              <a:defRPr/>
            </a:pPr>
            <a:endParaRPr lang="en-NZ" sz="3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endParaRPr lang="en-NZ" sz="2400" dirty="0">
              <a:solidFill>
                <a:schemeClr val="tx1"/>
              </a:solidFill>
            </a:endParaRPr>
          </a:p>
          <a:p>
            <a:pPr eaLnBrk="1" fontAlgn="auto" hangingPunct="1">
              <a:defRPr/>
            </a:pPr>
            <a:endParaRPr lang="en-NZ" sz="2800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en-GB" altLang="en-US" dirty="0"/>
          </a:p>
          <a:p>
            <a:pPr eaLnBrk="1" hangingPunct="1">
              <a:defRPr/>
            </a:pPr>
            <a:endParaRPr lang="en-NZ" alt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F74E92A-5152-4288-9DC5-4973AFD2D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0"/>
            <a:ext cx="35369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10CDE20-6979-4097-8081-D0EDEF462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982788"/>
            <a:ext cx="3556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9CEEE3-2FD8-4830-9A97-485E42C7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383088"/>
            <a:ext cx="35369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530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67D2-F6EA-4F96-AC49-29F1473E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8655050" cy="871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analysis of individual attributes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F74E92A-5152-4288-9DC5-4973AFD2D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0"/>
            <a:ext cx="35369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10CDE20-6979-4097-8081-D0EDEF462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982788"/>
            <a:ext cx="3556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9CEEE3-2FD8-4830-9A97-485E42C7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383088"/>
            <a:ext cx="35369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2C1E4F-2CAF-4661-88D4-AD5648C68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094895"/>
              </p:ext>
            </p:extLst>
          </p:nvPr>
        </p:nvGraphicFramePr>
        <p:xfrm>
          <a:off x="0" y="1227431"/>
          <a:ext cx="8626415" cy="5678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3638">
                  <a:extLst>
                    <a:ext uri="{9D8B030D-6E8A-4147-A177-3AD203B41FA5}">
                      <a16:colId xmlns:a16="http://schemas.microsoft.com/office/drawing/2014/main" val="2661110877"/>
                    </a:ext>
                  </a:extLst>
                </a:gridCol>
                <a:gridCol w="2053903">
                  <a:extLst>
                    <a:ext uri="{9D8B030D-6E8A-4147-A177-3AD203B41FA5}">
                      <a16:colId xmlns:a16="http://schemas.microsoft.com/office/drawing/2014/main" val="2547784301"/>
                    </a:ext>
                  </a:extLst>
                </a:gridCol>
                <a:gridCol w="4208874">
                  <a:extLst>
                    <a:ext uri="{9D8B030D-6E8A-4147-A177-3AD203B41FA5}">
                      <a16:colId xmlns:a16="http://schemas.microsoft.com/office/drawing/2014/main" val="2716155503"/>
                    </a:ext>
                  </a:extLst>
                </a:gridCol>
              </a:tblGrid>
              <a:tr h="75424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br>
                        <a:rPr lang="en-NZ" sz="1800" dirty="0">
                          <a:effectLst/>
                        </a:rPr>
                      </a:b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Attributes 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Lowest flow above which attribute ALWAYS scores &gt;4.5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18014"/>
                  </a:ext>
                </a:extLst>
              </a:tr>
              <a:tr h="325500">
                <a:tc rowSpan="4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 Cultural use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170986025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34854803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3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4.7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56498059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4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4.8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552794511"/>
                  </a:ext>
                </a:extLst>
              </a:tr>
              <a:tr h="325500">
                <a:tc rowSpan="5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Hauora &amp; cultural landscape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40419734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6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21159616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30579825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8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912680066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9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334004983"/>
                  </a:ext>
                </a:extLst>
              </a:tr>
              <a:tr h="325500">
                <a:tc rowSpan="6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Wai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10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549459505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72746513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774936837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13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034807688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14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85201151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56948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0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67D2-F6EA-4F96-AC49-29F1473E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8655050" cy="871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analyses of individual attributes</a:t>
            </a:r>
            <a:endParaRPr lang="en-NZ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F74E92A-5152-4288-9DC5-4973AFD2D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0"/>
            <a:ext cx="35369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10CDE20-6979-4097-8081-D0EDEF462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982788"/>
            <a:ext cx="3556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9CEEE3-2FD8-4830-9A97-485E42C7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383088"/>
            <a:ext cx="35369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2C1E4F-2CAF-4661-88D4-AD5648C68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567660"/>
              </p:ext>
            </p:extLst>
          </p:nvPr>
        </p:nvGraphicFramePr>
        <p:xfrm>
          <a:off x="0" y="1221253"/>
          <a:ext cx="8626415" cy="5678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3638">
                  <a:extLst>
                    <a:ext uri="{9D8B030D-6E8A-4147-A177-3AD203B41FA5}">
                      <a16:colId xmlns:a16="http://schemas.microsoft.com/office/drawing/2014/main" val="2661110877"/>
                    </a:ext>
                  </a:extLst>
                </a:gridCol>
                <a:gridCol w="2139351">
                  <a:extLst>
                    <a:ext uri="{9D8B030D-6E8A-4147-A177-3AD203B41FA5}">
                      <a16:colId xmlns:a16="http://schemas.microsoft.com/office/drawing/2014/main" val="2547784301"/>
                    </a:ext>
                  </a:extLst>
                </a:gridCol>
                <a:gridCol w="4123426">
                  <a:extLst>
                    <a:ext uri="{9D8B030D-6E8A-4147-A177-3AD203B41FA5}">
                      <a16:colId xmlns:a16="http://schemas.microsoft.com/office/drawing/2014/main" val="2716155503"/>
                    </a:ext>
                  </a:extLst>
                </a:gridCol>
              </a:tblGrid>
              <a:tr h="75424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br>
                        <a:rPr lang="en-NZ" sz="1800" dirty="0">
                          <a:effectLst/>
                        </a:rPr>
                      </a:b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Attributes 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Lowest flow above which attribute ALWAYS score &gt;4.5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18014"/>
                  </a:ext>
                </a:extLst>
              </a:tr>
              <a:tr h="325500">
                <a:tc rowSpan="4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 Cultural use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170986025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34854803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3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4.7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56498059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4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4.8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552794511"/>
                  </a:ext>
                </a:extLst>
              </a:tr>
              <a:tr h="325500">
                <a:tc rowSpan="5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Hauora &amp; cultural landscape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40419734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6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21159616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30579825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8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912680066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9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334004983"/>
                  </a:ext>
                </a:extLst>
              </a:tr>
              <a:tr h="325500">
                <a:tc rowSpan="6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Wai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10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549459505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72746513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774936837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13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034807688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14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85201151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56948935"/>
                  </a:ext>
                </a:extLst>
              </a:tr>
            </a:tbl>
          </a:graphicData>
        </a:graphic>
      </p:graphicFrame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1CB3DF1-D5B8-4239-822B-AEA062AC67AD}"/>
              </a:ext>
            </a:extLst>
          </p:cNvPr>
          <p:cNvSpPr/>
          <p:nvPr/>
        </p:nvSpPr>
        <p:spPr>
          <a:xfrm>
            <a:off x="2585050" y="2897729"/>
            <a:ext cx="3510950" cy="2534937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000" b="1" dirty="0">
                <a:solidFill>
                  <a:schemeClr val="bg1"/>
                </a:solidFill>
              </a:rPr>
              <a:t>We can link these scores to whanau aspirations for the stream / reach / site</a:t>
            </a:r>
          </a:p>
        </p:txBody>
      </p:sp>
    </p:spTree>
    <p:extLst>
      <p:ext uri="{BB962C8B-B14F-4D97-AF65-F5344CB8AC3E}">
        <p14:creationId xmlns:p14="http://schemas.microsoft.com/office/powerpoint/2010/main" val="793577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67D2-F6EA-4F96-AC49-29F1473E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8655050" cy="871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analysis of individual attributes</a:t>
            </a:r>
            <a:endParaRPr lang="en-NZ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F74E92A-5152-4288-9DC5-4973AFD2D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0"/>
            <a:ext cx="35369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10CDE20-6979-4097-8081-D0EDEF462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982788"/>
            <a:ext cx="3556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9CEEE3-2FD8-4830-9A97-485E42C7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383088"/>
            <a:ext cx="35369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22C1E4F-2CAF-4661-88D4-AD5648C68E11}"/>
              </a:ext>
            </a:extLst>
          </p:cNvPr>
          <p:cNvGraphicFramePr>
            <a:graphicFrameLocks noGrp="1"/>
          </p:cNvGraphicFramePr>
          <p:nvPr/>
        </p:nvGraphicFramePr>
        <p:xfrm>
          <a:off x="0" y="1221253"/>
          <a:ext cx="8626415" cy="5678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3638">
                  <a:extLst>
                    <a:ext uri="{9D8B030D-6E8A-4147-A177-3AD203B41FA5}">
                      <a16:colId xmlns:a16="http://schemas.microsoft.com/office/drawing/2014/main" val="2661110877"/>
                    </a:ext>
                  </a:extLst>
                </a:gridCol>
                <a:gridCol w="2139351">
                  <a:extLst>
                    <a:ext uri="{9D8B030D-6E8A-4147-A177-3AD203B41FA5}">
                      <a16:colId xmlns:a16="http://schemas.microsoft.com/office/drawing/2014/main" val="2547784301"/>
                    </a:ext>
                  </a:extLst>
                </a:gridCol>
                <a:gridCol w="4123426">
                  <a:extLst>
                    <a:ext uri="{9D8B030D-6E8A-4147-A177-3AD203B41FA5}">
                      <a16:colId xmlns:a16="http://schemas.microsoft.com/office/drawing/2014/main" val="2716155503"/>
                    </a:ext>
                  </a:extLst>
                </a:gridCol>
              </a:tblGrid>
              <a:tr h="75424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br>
                        <a:rPr lang="en-NZ" sz="1800" dirty="0">
                          <a:effectLst/>
                        </a:rPr>
                      </a:b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Attributes 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Lowest flow above which attribute ALWAYS score &gt;4.5</a:t>
                      </a:r>
                      <a:endParaRPr lang="en-N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518014"/>
                  </a:ext>
                </a:extLst>
              </a:tr>
              <a:tr h="325500">
                <a:tc rowSpan="4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 Cultural use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170986025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34854803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3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4.7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56498059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NZ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4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4.8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552794511"/>
                  </a:ext>
                </a:extLst>
              </a:tr>
              <a:tr h="325500">
                <a:tc rowSpan="5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Hauora &amp; cultural landscape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40419734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6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21159616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7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130579825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8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912680066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9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334004983"/>
                  </a:ext>
                </a:extLst>
              </a:tr>
              <a:tr h="325500">
                <a:tc rowSpan="6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Wai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10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549459505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727465134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774936837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13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5.1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3034807688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14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2852011510"/>
                  </a:ext>
                </a:extLst>
              </a:tr>
              <a:tr h="325500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NZ" sz="2000" dirty="0">
                          <a:effectLst/>
                        </a:rPr>
                        <a:t>Attribute 15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NZ" sz="2000" dirty="0">
                          <a:effectLst/>
                        </a:rPr>
                        <a:t>5.2</a:t>
                      </a:r>
                      <a:endParaRPr lang="en-N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656" marR="22656" marT="0" marB="0"/>
                </a:tc>
                <a:extLst>
                  <a:ext uri="{0D108BD9-81ED-4DB2-BD59-A6C34878D82A}">
                    <a16:rowId xmlns:a16="http://schemas.microsoft.com/office/drawing/2014/main" val="56948935"/>
                  </a:ext>
                </a:extLst>
              </a:tr>
            </a:tbl>
          </a:graphicData>
        </a:graphic>
      </p:graphicFrame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1CB3DF1-D5B8-4239-822B-AEA062AC67AD}"/>
              </a:ext>
            </a:extLst>
          </p:cNvPr>
          <p:cNvSpPr/>
          <p:nvPr/>
        </p:nvSpPr>
        <p:spPr>
          <a:xfrm>
            <a:off x="2585050" y="2897729"/>
            <a:ext cx="3510950" cy="2534937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000" b="1" dirty="0">
                <a:solidFill>
                  <a:schemeClr val="bg1"/>
                </a:solidFill>
              </a:rPr>
              <a:t>We can link these scores to whanau aspirations for the stream / reach / site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B125D6-C091-1657-083B-FE93AA06A2F1}"/>
              </a:ext>
            </a:extLst>
          </p:cNvPr>
          <p:cNvSpPr/>
          <p:nvPr/>
        </p:nvSpPr>
        <p:spPr>
          <a:xfrm>
            <a:off x="6067365" y="4906689"/>
            <a:ext cx="1077097" cy="19513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5087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4852-0188-4EDF-A3A5-639159CE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7" y="5295036"/>
            <a:ext cx="11651226" cy="15065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NZ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 is different to maximisation</a:t>
            </a:r>
          </a:p>
        </p:txBody>
      </p:sp>
      <p:pic>
        <p:nvPicPr>
          <p:cNvPr id="4" name="Content Placeholder 3" descr="http://bigreddog.com/wp-content/uploads/2014/08/Water-Grab-Graphic-1.jpg">
            <a:extLst>
              <a:ext uri="{FF2B5EF4-FFF2-40B4-BE49-F238E27FC236}">
                <a16:creationId xmlns:a16="http://schemas.microsoft.com/office/drawing/2014/main" id="{E9E352D9-A91E-423C-AF1D-4405AF7CA8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1491" y="0"/>
            <a:ext cx="8474053" cy="579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508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EC5B123-AD7E-B3E0-CFAF-764C960878CF}"/>
              </a:ext>
            </a:extLst>
          </p:cNvPr>
          <p:cNvSpPr txBox="1">
            <a:spLocks/>
          </p:cNvSpPr>
          <p:nvPr/>
        </p:nvSpPr>
        <p:spPr>
          <a:xfrm>
            <a:off x="3025588" y="1764407"/>
            <a:ext cx="6400800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en-US" sz="5200" b="1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has changed on the 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BE46B2-1521-A6DF-53F1-E738327384B3}"/>
              </a:ext>
            </a:extLst>
          </p:cNvPr>
          <p:cNvSpPr txBox="1">
            <a:spLocks noChangeArrowheads="1"/>
          </p:cNvSpPr>
          <p:nvPr/>
        </p:nvSpPr>
        <p:spPr>
          <a:xfrm>
            <a:off x="469900" y="1377950"/>
            <a:ext cx="11582400" cy="655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NZ" sz="3200" b="1" dirty="0"/>
          </a:p>
          <a:p>
            <a:pPr marL="457200" lvl="1" indent="0">
              <a:buNone/>
              <a:defRPr/>
            </a:pPr>
            <a:r>
              <a:rPr lang="en-NZ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lvl="1">
              <a:defRPr/>
            </a:pPr>
            <a:endParaRPr lang="en-NZ" sz="2600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NZ" dirty="0"/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en-NZ" sz="3400" dirty="0"/>
          </a:p>
          <a:p>
            <a:pPr>
              <a:defRPr/>
            </a:pPr>
            <a:endParaRPr lang="en-NZ" sz="2400" dirty="0"/>
          </a:p>
          <a:p>
            <a:pPr>
              <a:defRPr/>
            </a:pPr>
            <a:endParaRPr lang="en-NZ" dirty="0"/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3862507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67D2-F6EA-4F96-AC49-29F1473E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" y="0"/>
            <a:ext cx="8593706" cy="8715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whanau made a difference?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F74E92A-5152-4288-9DC5-4973AFD2D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0"/>
            <a:ext cx="353695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10CDE20-6979-4097-8081-D0EDEF462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1982788"/>
            <a:ext cx="3556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9CEEE3-2FD8-4830-9A97-485E42C7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0" y="4383088"/>
            <a:ext cx="35369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8C3A68-59D0-4C57-AB60-76A33A613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42113"/>
              </p:ext>
            </p:extLst>
          </p:nvPr>
        </p:nvGraphicFramePr>
        <p:xfrm>
          <a:off x="0" y="871538"/>
          <a:ext cx="8655049" cy="5986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3436">
                  <a:extLst>
                    <a:ext uri="{9D8B030D-6E8A-4147-A177-3AD203B41FA5}">
                      <a16:colId xmlns:a16="http://schemas.microsoft.com/office/drawing/2014/main" val="612080002"/>
                    </a:ext>
                  </a:extLst>
                </a:gridCol>
                <a:gridCol w="1393063">
                  <a:extLst>
                    <a:ext uri="{9D8B030D-6E8A-4147-A177-3AD203B41FA5}">
                      <a16:colId xmlns:a16="http://schemas.microsoft.com/office/drawing/2014/main" val="2195836903"/>
                    </a:ext>
                  </a:extLst>
                </a:gridCol>
                <a:gridCol w="1546989">
                  <a:extLst>
                    <a:ext uri="{9D8B030D-6E8A-4147-A177-3AD203B41FA5}">
                      <a16:colId xmlns:a16="http://schemas.microsoft.com/office/drawing/2014/main" val="526083004"/>
                    </a:ext>
                  </a:extLst>
                </a:gridCol>
                <a:gridCol w="1393063">
                  <a:extLst>
                    <a:ext uri="{9D8B030D-6E8A-4147-A177-3AD203B41FA5}">
                      <a16:colId xmlns:a16="http://schemas.microsoft.com/office/drawing/2014/main" val="1864579687"/>
                    </a:ext>
                  </a:extLst>
                </a:gridCol>
                <a:gridCol w="2458498">
                  <a:extLst>
                    <a:ext uri="{9D8B030D-6E8A-4147-A177-3AD203B41FA5}">
                      <a16:colId xmlns:a16="http://schemas.microsoft.com/office/drawing/2014/main" val="3734865676"/>
                    </a:ext>
                  </a:extLst>
                </a:gridCol>
              </a:tblGrid>
              <a:tr h="928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en-NZ" sz="1800" dirty="0">
                          <a:effectLst/>
                        </a:rPr>
                      </a:br>
                      <a:r>
                        <a:rPr lang="en-NZ" sz="1800" dirty="0">
                          <a:effectLst/>
                        </a:rPr>
                        <a:t>Waterway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800" dirty="0">
                          <a:effectLst/>
                        </a:rPr>
                        <a:t>Current Minimum flow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800" dirty="0">
                          <a:effectLst/>
                        </a:rPr>
                        <a:t>7day MALF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800" dirty="0">
                          <a:effectLst/>
                        </a:rPr>
                        <a:t>Ecological Flow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800" dirty="0">
                          <a:effectLst/>
                        </a:rPr>
                        <a:t>Cultural Preference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2376169880"/>
                  </a:ext>
                </a:extLst>
              </a:tr>
              <a:tr h="618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Creek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1000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1238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748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1200 - 1400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2562919515"/>
                  </a:ext>
                </a:extLst>
              </a:tr>
              <a:tr h="618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River 1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300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300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910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637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890 l/s – 1000 l/s</a:t>
                      </a: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3074484473"/>
                  </a:ext>
                </a:extLst>
              </a:tr>
              <a:tr h="7956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800" dirty="0">
                          <a:effectLst/>
                        </a:rPr>
                        <a:t>River 2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120 - 690</a:t>
                      </a: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Not covered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Not covered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290 l/s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1456634783"/>
                  </a:ext>
                </a:extLst>
              </a:tr>
              <a:tr h="721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Stream  1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None set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Not covered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Not covered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&gt;50 l/s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1303598891"/>
                  </a:ext>
                </a:extLst>
              </a:tr>
              <a:tr h="962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1800" dirty="0">
                          <a:effectLst/>
                        </a:rPr>
                        <a:t>River 3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600 - 1000</a:t>
                      </a: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993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675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1200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1416011521"/>
                  </a:ext>
                </a:extLst>
              </a:tr>
              <a:tr h="721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Creek 2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100</a:t>
                      </a: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34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34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 extraction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3851153934"/>
                  </a:ext>
                </a:extLst>
              </a:tr>
              <a:tr h="618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Creek 3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30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 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800" dirty="0">
                          <a:effectLst/>
                        </a:rPr>
                        <a:t>No  extraction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21" marR="64421" marT="0" marB="0"/>
                </a:tc>
                <a:extLst>
                  <a:ext uri="{0D108BD9-81ED-4DB2-BD59-A6C34878D82A}">
                    <a16:rowId xmlns:a16="http://schemas.microsoft.com/office/drawing/2014/main" val="1326499133"/>
                  </a:ext>
                </a:extLst>
              </a:tr>
            </a:tbl>
          </a:graphicData>
        </a:graphic>
      </p:graphicFrame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EF559ABE-EE7D-4DE5-BF02-2C4DA52BD577}"/>
              </a:ext>
            </a:extLst>
          </p:cNvPr>
          <p:cNvSpPr/>
          <p:nvPr/>
        </p:nvSpPr>
        <p:spPr>
          <a:xfrm>
            <a:off x="8225286" y="2452628"/>
            <a:ext cx="698740" cy="517585"/>
          </a:xfrm>
          <a:prstGeom prst="wedgeRect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chemeClr val="tx1"/>
                </a:solidFill>
              </a:rPr>
              <a:t>890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3E6AAB0-773E-4848-BAAA-2AC85816BACB}"/>
              </a:ext>
            </a:extLst>
          </p:cNvPr>
          <p:cNvSpPr/>
          <p:nvPr/>
        </p:nvSpPr>
        <p:spPr>
          <a:xfrm>
            <a:off x="8225286" y="1839883"/>
            <a:ext cx="698740" cy="517585"/>
          </a:xfrm>
          <a:prstGeom prst="wedgeRect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chemeClr val="tx1"/>
                </a:solidFill>
              </a:rPr>
              <a:t>1100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2343528-F956-4556-BB39-6E6B7892EB24}"/>
              </a:ext>
            </a:extLst>
          </p:cNvPr>
          <p:cNvSpPr/>
          <p:nvPr/>
        </p:nvSpPr>
        <p:spPr>
          <a:xfrm>
            <a:off x="8225286" y="3170942"/>
            <a:ext cx="698740" cy="517585"/>
          </a:xfrm>
          <a:prstGeom prst="wedge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chemeClr val="tx1"/>
                </a:solidFill>
              </a:rPr>
              <a:t>160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5CCAD5F4-8FFC-47D9-87ED-39751CEC28AC}"/>
              </a:ext>
            </a:extLst>
          </p:cNvPr>
          <p:cNvSpPr/>
          <p:nvPr/>
        </p:nvSpPr>
        <p:spPr>
          <a:xfrm>
            <a:off x="8225286" y="4703763"/>
            <a:ext cx="698740" cy="517585"/>
          </a:xfrm>
          <a:prstGeom prst="wedgeRect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>
                <a:solidFill>
                  <a:schemeClr val="tx1"/>
                </a:solidFill>
              </a:rPr>
              <a:t>1100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65B290F-7BFE-47CA-8FCD-F412E25AEEC7}"/>
              </a:ext>
            </a:extLst>
          </p:cNvPr>
          <p:cNvSpPr/>
          <p:nvPr/>
        </p:nvSpPr>
        <p:spPr>
          <a:xfrm>
            <a:off x="8225286" y="5602348"/>
            <a:ext cx="698740" cy="517585"/>
          </a:xfrm>
          <a:prstGeom prst="wedgeRect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1" dirty="0">
              <a:solidFill>
                <a:schemeClr val="bg1"/>
              </a:solidFill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6B085AAE-1552-4694-A6C4-5BFC9BF14949}"/>
              </a:ext>
            </a:extLst>
          </p:cNvPr>
          <p:cNvSpPr/>
          <p:nvPr/>
        </p:nvSpPr>
        <p:spPr>
          <a:xfrm>
            <a:off x="8225286" y="6281978"/>
            <a:ext cx="698740" cy="517585"/>
          </a:xfrm>
          <a:prstGeom prst="wedgeRect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B45ADFC0-D808-47E2-B204-F89F127856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9586" y="5611139"/>
            <a:ext cx="470140" cy="470140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F0D8BF76-E753-49AF-81AD-1C50CF249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9586" y="6265863"/>
            <a:ext cx="470140" cy="4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87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67D2-F6EA-4F96-AC49-29F1473E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5066"/>
            <a:ext cx="11965577" cy="12434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minimum flow was increased from 300l/s to 890l/s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D1DD7-04C7-44D8-B2FC-92E34F02AB7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9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66695-5202-49DF-93BB-1E37F482673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3892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EF1C-F35C-44AB-9185-48A9E8DA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B956BD5F-4D1F-4491-8186-EDEE9555CA78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94898149"/>
              </p:ext>
            </p:extLst>
          </p:nvPr>
        </p:nvGraphicFramePr>
        <p:xfrm>
          <a:off x="0" y="0"/>
          <a:ext cx="12192000" cy="76150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66945">
                  <a:extLst>
                    <a:ext uri="{9D8B030D-6E8A-4147-A177-3AD203B41FA5}">
                      <a16:colId xmlns:a16="http://schemas.microsoft.com/office/drawing/2014/main" val="4185332678"/>
                    </a:ext>
                  </a:extLst>
                </a:gridCol>
                <a:gridCol w="2679560">
                  <a:extLst>
                    <a:ext uri="{9D8B030D-6E8A-4147-A177-3AD203B41FA5}">
                      <a16:colId xmlns:a16="http://schemas.microsoft.com/office/drawing/2014/main" val="3421495108"/>
                    </a:ext>
                  </a:extLst>
                </a:gridCol>
                <a:gridCol w="2456264">
                  <a:extLst>
                    <a:ext uri="{9D8B030D-6E8A-4147-A177-3AD203B41FA5}">
                      <a16:colId xmlns:a16="http://schemas.microsoft.com/office/drawing/2014/main" val="3192655491"/>
                    </a:ext>
                  </a:extLst>
                </a:gridCol>
                <a:gridCol w="2456264">
                  <a:extLst>
                    <a:ext uri="{9D8B030D-6E8A-4147-A177-3AD203B41FA5}">
                      <a16:colId xmlns:a16="http://schemas.microsoft.com/office/drawing/2014/main" val="2816763984"/>
                    </a:ext>
                  </a:extLst>
                </a:gridCol>
                <a:gridCol w="2232967">
                  <a:extLst>
                    <a:ext uri="{9D8B030D-6E8A-4147-A177-3AD203B41FA5}">
                      <a16:colId xmlns:a16="http://schemas.microsoft.com/office/drawing/2014/main" val="2769015058"/>
                    </a:ext>
                  </a:extLst>
                </a:gridCol>
              </a:tblGrid>
              <a:tr h="7009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Fish &amp; Game</a:t>
                      </a:r>
                      <a:endParaRPr lang="en-N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Department of Conservation</a:t>
                      </a:r>
                      <a:endParaRPr lang="en-N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Cultural Flow Preference</a:t>
                      </a:r>
                      <a:endParaRPr lang="en-N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Council Flow assessment results</a:t>
                      </a:r>
                      <a:endParaRPr lang="en-NZ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Negotiated flow regime</a:t>
                      </a:r>
                      <a:endParaRPr lang="en-N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38100" cmpd="sng"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58487"/>
                  </a:ext>
                </a:extLst>
              </a:tr>
              <a:tr h="69141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400 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to maintain the trout fishery.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NZ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Minimum flows is to vary monthly from 400 – 600 l/s.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n-NZ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300 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to protect native fish species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Plus –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50% of all flows over and above the minimum occurring at the time.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Plus –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for critical period 1 Sept to 31 Dec maintain an open river mouth.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endParaRPr lang="en-NZ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350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minimum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Plus –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flushing flows to address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weed &amp; algae build-up, especially estuary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address sediment build-up at two sites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n-NZ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250l/s 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  minimum flow for native fish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200l/s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 habitat of most native fish is deficient. 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400l/s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(March – May) preferred for both adult and juvenile trout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NZ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250l/s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minimum should not go below 250 l/s.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en-NZ" sz="20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250l/s </a:t>
                      </a: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minimum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NZ" sz="18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NZ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NZ" sz="20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If 250l/s breached, extractions cease till flows recover to </a:t>
                      </a:r>
                      <a:r>
                        <a:rPr lang="en-NZ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400l/s.  </a:t>
                      </a:r>
                      <a:endParaRPr lang="en-NZ" sz="2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33789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21DC745-2ACF-4E7B-91DF-F6223E657493}"/>
              </a:ext>
            </a:extLst>
          </p:cNvPr>
          <p:cNvSpPr txBox="1">
            <a:spLocks/>
          </p:cNvSpPr>
          <p:nvPr/>
        </p:nvSpPr>
        <p:spPr>
          <a:xfrm>
            <a:off x="232914" y="0"/>
            <a:ext cx="11732944" cy="8715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en-NZ" b="1" dirty="0">
              <a:solidFill>
                <a:srgbClr val="00FF00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A7B5ABD0-BB52-3F2F-DE26-547D464390B1}"/>
              </a:ext>
            </a:extLst>
          </p:cNvPr>
          <p:cNvSpPr/>
          <p:nvPr/>
        </p:nvSpPr>
        <p:spPr>
          <a:xfrm>
            <a:off x="10826383" y="2846791"/>
            <a:ext cx="698740" cy="517585"/>
          </a:xfrm>
          <a:prstGeom prst="wedgeRectCallou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b="1" dirty="0">
              <a:solidFill>
                <a:schemeClr val="bg1"/>
              </a:solidFill>
            </a:endParaRPr>
          </a:p>
        </p:txBody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1F91313-D993-9F82-4342-75C25D089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0683" y="2846791"/>
            <a:ext cx="470140" cy="47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95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16" name="Rectangle 16415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18" name="Rectangle 16417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6420" name="Group 16419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6421" name="Freeform: Shape 16420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422" name="Freeform: Shape 16421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423" name="Freeform: Shape 16422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424" name="Freeform: Shape 16423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84AF344-3E44-721E-386D-085D362CDD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NZ" altLang="en-US" sz="3600" b="1" dirty="0">
                <a:solidFill>
                  <a:schemeClr val="tx2"/>
                </a:solidFill>
              </a:rPr>
              <a:t>Case study 1</a:t>
            </a:r>
            <a:endParaRPr lang="en-GB" altLang="en-US" sz="3600" b="1" dirty="0">
              <a:solidFill>
                <a:schemeClr val="tx2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6FC4A9E-3C1C-4314-582A-51E72BB62E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 fontScale="92500" lnSpcReduction="10000"/>
          </a:bodyPr>
          <a:lstStyle/>
          <a:p>
            <a:r>
              <a:rPr lang="en-NZ" altLang="en-US" sz="2400" dirty="0">
                <a:solidFill>
                  <a:schemeClr val="tx2"/>
                </a:solidFill>
              </a:rPr>
              <a:t>Water storage and irrigation enabled agriculture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In hot weather water evaporated, salts built up and destroyed production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Farmers spread more water, but the high water table meant water would not drain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More lands were saturated with saline water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Plants didn’t grow</a:t>
            </a:r>
          </a:p>
          <a:p>
            <a:endParaRPr lang="en-NZ" alt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NZ" altLang="en-US" sz="3000" b="1" dirty="0">
                <a:solidFill>
                  <a:srgbClr val="0070C0"/>
                </a:solidFill>
              </a:rPr>
              <a:t>Mesopotamia </a:t>
            </a:r>
          </a:p>
          <a:p>
            <a:endParaRPr lang="en-NZ" alt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NZ" alt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NZ" altLang="en-US" sz="1800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8382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8250-4CC1-41D0-8BDA-B7AB78639E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DF19B-C4DB-4A85-B259-BFCEE7E1C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4" descr="A picture containing grass, outdoor, nature, sheep&#10;&#10;Description automatically generated">
            <a:extLst>
              <a:ext uri="{FF2B5EF4-FFF2-40B4-BE49-F238E27FC236}">
                <a16:creationId xmlns:a16="http://schemas.microsoft.com/office/drawing/2014/main" id="{246234E2-DD43-460E-818C-966DDEEF1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09"/>
            <a:ext cx="12192000" cy="6268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1147E-089E-0E14-DFBD-BB3BDFAC6DE1}"/>
              </a:ext>
            </a:extLst>
          </p:cNvPr>
          <p:cNvSpPr txBox="1"/>
          <p:nvPr/>
        </p:nvSpPr>
        <p:spPr>
          <a:xfrm>
            <a:off x="0" y="-56422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Comparing a cultural recommendation with others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912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842BE-6F83-4E30-8D5F-3C017D1EF93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483554"/>
            <a:ext cx="5129784" cy="3890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16A15-D5A3-47FA-9E2D-141D8C6FE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496941"/>
            <a:ext cx="5129784" cy="3864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9204E9-0ECC-450D-BDB9-BB2672A7F620}"/>
              </a:ext>
            </a:extLst>
          </p:cNvPr>
          <p:cNvSpPr/>
          <p:nvPr/>
        </p:nvSpPr>
        <p:spPr>
          <a:xfrm>
            <a:off x="0" y="6323491"/>
            <a:ext cx="12134335" cy="5345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2017 survey results (NIWA)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2EE5F-4A52-A5A0-9016-77A0454BB2B2}"/>
              </a:ext>
            </a:extLst>
          </p:cNvPr>
          <p:cNvSpPr txBox="1"/>
          <p:nvPr/>
        </p:nvSpPr>
        <p:spPr>
          <a:xfrm>
            <a:off x="0" y="12275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Tuna -  the mainstay of many Ngai Tahu diets </a:t>
            </a:r>
            <a:endParaRPr lang="en-NZ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3C26FE3-9EF7-A950-8565-EA8983FA3D8A}"/>
              </a:ext>
            </a:extLst>
          </p:cNvPr>
          <p:cNvCxnSpPr/>
          <p:nvPr/>
        </p:nvCxnSpPr>
        <p:spPr>
          <a:xfrm flipV="1">
            <a:off x="2211859" y="4924168"/>
            <a:ext cx="0" cy="104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FD38B9-4485-C6E3-2CCF-3EDEAF1B1DD1}"/>
              </a:ext>
            </a:extLst>
          </p:cNvPr>
          <p:cNvCxnSpPr/>
          <p:nvPr/>
        </p:nvCxnSpPr>
        <p:spPr>
          <a:xfrm flipV="1">
            <a:off x="7968049" y="5008605"/>
            <a:ext cx="0" cy="104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466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4.png">
            <a:extLst>
              <a:ext uri="{FF2B5EF4-FFF2-40B4-BE49-F238E27FC236}">
                <a16:creationId xmlns:a16="http://schemas.microsoft.com/office/drawing/2014/main" id="{5A34833D-B457-4737-A3CE-FED9C1C1CC2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643" y="421686"/>
            <a:ext cx="10707716" cy="63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A62A-A98C-4A0D-9452-2DC1BA7B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4655"/>
            <a:ext cx="4843849" cy="3787346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Scientists worked with  Manawhenua to map springs around the marae and the contribution of springs to river flows</a:t>
            </a:r>
            <a:b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Kelly Ratana (NIWA)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FBF8A8-E913-4D8A-9537-7540897E31A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7" b="21852"/>
          <a:stretch/>
        </p:blipFill>
        <p:spPr bwMode="auto">
          <a:xfrm>
            <a:off x="4667250" y="43259"/>
            <a:ext cx="7524750" cy="6814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80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>
            <a:extLst>
              <a:ext uri="{FF2B5EF4-FFF2-40B4-BE49-F238E27FC236}">
                <a16:creationId xmlns:a16="http://schemas.microsoft.com/office/drawing/2014/main" id="{E981AE22-5D3C-4853-A16E-CF5BE5CCA21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4300" y="1588"/>
            <a:ext cx="8115300" cy="777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N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 </a:t>
            </a:r>
            <a:endParaRPr lang="en-GB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EE533BF-B2EE-4D1B-9728-171265E66C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1" y="1085850"/>
            <a:ext cx="9237663" cy="545306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Wingdings 3" panose="05040102010807070707" pitchFamily="18" charset="2"/>
              <a:buNone/>
              <a:defRPr/>
            </a:pPr>
            <a:r>
              <a:rPr lang="en-NZ" altLang="en-US" sz="2400" dirty="0"/>
              <a:t>	</a:t>
            </a: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completed CFP studies in more than 50	streams / rivers:</a:t>
            </a:r>
          </a:p>
          <a:p>
            <a:pPr lvl="3">
              <a:lnSpc>
                <a:spcPct val="100000"/>
              </a:lnSpc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stream types; </a:t>
            </a:r>
          </a:p>
          <a:p>
            <a:pPr lvl="3">
              <a:lnSpc>
                <a:spcPct val="100000"/>
              </a:lnSpc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stream sizes; </a:t>
            </a:r>
          </a:p>
          <a:p>
            <a:pPr lvl="3">
              <a:lnSpc>
                <a:spcPct val="100000"/>
              </a:lnSpc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regions (with different councils); </a:t>
            </a:r>
          </a:p>
          <a:p>
            <a:pPr lvl="3">
              <a:lnSpc>
                <a:spcPct val="100000"/>
              </a:lnSpc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Manawhenua groups (with different capacities &amp; capabilities); and </a:t>
            </a:r>
          </a:p>
          <a:p>
            <a:pPr lvl="3">
              <a:lnSpc>
                <a:spcPct val="100000"/>
              </a:lnSpc>
              <a:defRPr/>
            </a:pPr>
            <a:r>
              <a:rPr lang="en-NZ" alt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levels of support from agencies and  scientists</a:t>
            </a:r>
          </a:p>
          <a:p>
            <a:pPr eaLnBrk="1" hangingPunct="1">
              <a:defRPr/>
            </a:pPr>
            <a:endParaRPr lang="en-NZ" alt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NZ" altLang="en-US" dirty="0"/>
          </a:p>
          <a:p>
            <a:pPr eaLnBrk="1" hangingPunct="1">
              <a:defRPr/>
            </a:pPr>
            <a:endParaRPr lang="en-GB" altLang="en-US" dirty="0"/>
          </a:p>
        </p:txBody>
      </p:sp>
      <p:pic>
        <p:nvPicPr>
          <p:cNvPr id="12292" name="Picture 6">
            <a:extLst>
              <a:ext uri="{FF2B5EF4-FFF2-40B4-BE49-F238E27FC236}">
                <a16:creationId xmlns:a16="http://schemas.microsoft.com/office/drawing/2014/main" id="{68299FD9-F6D8-4E13-9F1B-3A1DF426C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1588"/>
            <a:ext cx="2611437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AutoShape 8" descr="Image result for &quot;Shannan Crow&quot;">
            <a:extLst>
              <a:ext uri="{FF2B5EF4-FFF2-40B4-BE49-F238E27FC236}">
                <a16:creationId xmlns:a16="http://schemas.microsoft.com/office/drawing/2014/main" id="{5CF79D70-8EF8-4991-A5EC-174A67593C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NZ" altLang="en-US" dirty="0"/>
          </a:p>
        </p:txBody>
      </p:sp>
      <p:sp>
        <p:nvSpPr>
          <p:cNvPr id="12294" name="AutoShape 10" descr="Image result for &quot;Shannan Crow&quot;">
            <a:extLst>
              <a:ext uri="{FF2B5EF4-FFF2-40B4-BE49-F238E27FC236}">
                <a16:creationId xmlns:a16="http://schemas.microsoft.com/office/drawing/2014/main" id="{357B06E7-2846-4CE1-BBD6-932943AAE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NZ" altLang="en-US" dirty="0"/>
          </a:p>
        </p:txBody>
      </p:sp>
      <p:pic>
        <p:nvPicPr>
          <p:cNvPr id="12295" name="Picture 3">
            <a:extLst>
              <a:ext uri="{FF2B5EF4-FFF2-40B4-BE49-F238E27FC236}">
                <a16:creationId xmlns:a16="http://schemas.microsoft.com/office/drawing/2014/main" id="{6F1B524F-E5CD-498C-B485-634142CAA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2649538"/>
            <a:ext cx="26320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>
            <a:extLst>
              <a:ext uri="{FF2B5EF4-FFF2-40B4-BE49-F238E27FC236}">
                <a16:creationId xmlns:a16="http://schemas.microsoft.com/office/drawing/2014/main" id="{BCF33AE7-0963-4B92-8FE7-75FFD3523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563" y="4824413"/>
            <a:ext cx="261143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026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1B7E-B1F7-4FC5-A6A5-8B4C148BF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CDA1E-C33C-4F7A-865E-72946C410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BA56B-2E96-4191-A74C-AE77ED4451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929640"/>
            <a:ext cx="12106275" cy="59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724EC6-D17C-4EFF-ACC9-E24BC20328CB}"/>
              </a:ext>
            </a:extLst>
          </p:cNvPr>
          <p:cNvSpPr/>
          <p:nvPr/>
        </p:nvSpPr>
        <p:spPr>
          <a:xfrm>
            <a:off x="3204754" y="3429000"/>
            <a:ext cx="2891246" cy="1828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926446-94F1-493F-8B58-4ACFB3A6FB42}"/>
              </a:ext>
            </a:extLst>
          </p:cNvPr>
          <p:cNvSpPr/>
          <p:nvPr/>
        </p:nvSpPr>
        <p:spPr>
          <a:xfrm>
            <a:off x="4210594" y="1075038"/>
            <a:ext cx="879566" cy="230792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63F03-9F2A-4D98-866B-0B6A4D4B7173}"/>
              </a:ext>
            </a:extLst>
          </p:cNvPr>
          <p:cNvSpPr txBox="1"/>
          <p:nvPr/>
        </p:nvSpPr>
        <p:spPr>
          <a:xfrm>
            <a:off x="0" y="45145"/>
            <a:ext cx="998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>
                <a:solidFill>
                  <a:srgbClr val="0070C0"/>
                </a:solidFill>
              </a:rPr>
              <a:t>Our next case is to understand flows in braided rivers – many people just look at the mainstem</a:t>
            </a:r>
          </a:p>
        </p:txBody>
      </p:sp>
      <p:pic>
        <p:nvPicPr>
          <p:cNvPr id="9" name="Picture 8" descr="A view of a mountain&#10;&#10;Description automatically generated">
            <a:extLst>
              <a:ext uri="{FF2B5EF4-FFF2-40B4-BE49-F238E27FC236}">
                <a16:creationId xmlns:a16="http://schemas.microsoft.com/office/drawing/2014/main" id="{27A22342-D961-49A9-8A52-5F5C50578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31" y="0"/>
            <a:ext cx="2360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71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1B7E-B1F7-4FC5-A6A5-8B4C148BF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CDA1E-C33C-4F7A-865E-72946C4108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BA56B-2E96-4191-A74C-AE77ED4451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929640"/>
            <a:ext cx="12106275" cy="5928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724EC6-D17C-4EFF-ACC9-E24BC20328CB}"/>
              </a:ext>
            </a:extLst>
          </p:cNvPr>
          <p:cNvSpPr/>
          <p:nvPr/>
        </p:nvSpPr>
        <p:spPr>
          <a:xfrm>
            <a:off x="3204754" y="3429000"/>
            <a:ext cx="2891246" cy="1828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926446-94F1-493F-8B58-4ACFB3A6FB42}"/>
              </a:ext>
            </a:extLst>
          </p:cNvPr>
          <p:cNvSpPr/>
          <p:nvPr/>
        </p:nvSpPr>
        <p:spPr>
          <a:xfrm>
            <a:off x="4053159" y="2263447"/>
            <a:ext cx="984069" cy="108029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63F03-9F2A-4D98-866B-0B6A4D4B7173}"/>
              </a:ext>
            </a:extLst>
          </p:cNvPr>
          <p:cNvSpPr txBox="1"/>
          <p:nvPr/>
        </p:nvSpPr>
        <p:spPr>
          <a:xfrm>
            <a:off x="3158714" y="1828800"/>
            <a:ext cx="330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>
                <a:solidFill>
                  <a:srgbClr val="0070C0"/>
                </a:solidFill>
              </a:rPr>
              <a:t>Stunningly beautiful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2DD2E5-CF01-44B6-A190-0AC1759C0393}"/>
              </a:ext>
            </a:extLst>
          </p:cNvPr>
          <p:cNvSpPr/>
          <p:nvPr/>
        </p:nvSpPr>
        <p:spPr>
          <a:xfrm>
            <a:off x="6420641" y="4054570"/>
            <a:ext cx="3186260" cy="11877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8CD4433-1FD1-4B52-9FAF-663463D494F9}"/>
              </a:ext>
            </a:extLst>
          </p:cNvPr>
          <p:cNvSpPr/>
          <p:nvPr/>
        </p:nvSpPr>
        <p:spPr>
          <a:xfrm>
            <a:off x="7328361" y="2263447"/>
            <a:ext cx="1048505" cy="50982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20EB4-6E99-4D2C-973A-EC044C7839E1}"/>
              </a:ext>
            </a:extLst>
          </p:cNvPr>
          <p:cNvSpPr txBox="1"/>
          <p:nvPr/>
        </p:nvSpPr>
        <p:spPr>
          <a:xfrm>
            <a:off x="6596777" y="1854498"/>
            <a:ext cx="330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>
                <a:solidFill>
                  <a:srgbClr val="FF0000"/>
                </a:solidFill>
              </a:rPr>
              <a:t>Safe mahinga kai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617080-22F8-4248-84C6-497AF21799E0}"/>
              </a:ext>
            </a:extLst>
          </p:cNvPr>
          <p:cNvSpPr txBox="1"/>
          <p:nvPr/>
        </p:nvSpPr>
        <p:spPr>
          <a:xfrm>
            <a:off x="150394" y="45145"/>
            <a:ext cx="1183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0070C0"/>
                </a:solidFill>
              </a:rPr>
              <a:t>Our focus is mahinga kai – which shifts to biodiversity in side braids &amp; riparian wetlands</a:t>
            </a:r>
          </a:p>
        </p:txBody>
      </p:sp>
    </p:spTree>
    <p:extLst>
      <p:ext uri="{BB962C8B-B14F-4D97-AF65-F5344CB8AC3E}">
        <p14:creationId xmlns:p14="http://schemas.microsoft.com/office/powerpoint/2010/main" val="1284913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3966F-0AA3-4992-BD05-3555F5AD4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307" y="3152084"/>
            <a:ext cx="3840693" cy="3705916"/>
          </a:xfr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Examples of side </a:t>
            </a: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braids &amp; riparian wetlands</a:t>
            </a: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outdoor, tree, grass, river&#10;&#10;Description automatically generated">
            <a:extLst>
              <a:ext uri="{FF2B5EF4-FFF2-40B4-BE49-F238E27FC236}">
                <a16:creationId xmlns:a16="http://schemas.microsoft.com/office/drawing/2014/main" id="{EFB4C791-2451-49AB-BA8C-DAB1A5D9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7" y="3060700"/>
            <a:ext cx="4160452" cy="3797300"/>
          </a:xfrm>
          <a:prstGeom prst="rect">
            <a:avLst/>
          </a:prstGeom>
        </p:spPr>
      </p:pic>
      <p:pic>
        <p:nvPicPr>
          <p:cNvPr id="11" name="Content Placeholder 10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78C66DC5-C988-4D9F-9FBE-04220EC80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3207" cy="3114906"/>
          </a:xfrm>
        </p:spPr>
      </p:pic>
      <p:pic>
        <p:nvPicPr>
          <p:cNvPr id="15" name="Picture 14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3735F790-C7E0-46F9-8045-953E1080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94" y="0"/>
            <a:ext cx="4172849" cy="3129637"/>
          </a:xfrm>
          <a:prstGeom prst="rect">
            <a:avLst/>
          </a:prstGeom>
        </p:spPr>
      </p:pic>
      <p:pic>
        <p:nvPicPr>
          <p:cNvPr id="21" name="Picture 20" descr="A picture containing sky, outdoor, ground, grass&#10;&#10;Description automatically generated">
            <a:extLst>
              <a:ext uri="{FF2B5EF4-FFF2-40B4-BE49-F238E27FC236}">
                <a16:creationId xmlns:a16="http://schemas.microsoft.com/office/drawing/2014/main" id="{1C514F0B-0545-43A2-9684-C7735AAD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43" y="0"/>
            <a:ext cx="4172849" cy="3152084"/>
          </a:xfrm>
          <a:prstGeom prst="rect">
            <a:avLst/>
          </a:prstGeom>
        </p:spPr>
      </p:pic>
      <p:pic>
        <p:nvPicPr>
          <p:cNvPr id="23" name="Picture 22" descr="A body of water with grass and a hill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58AE6FB-1836-45F6-B6CD-8132A1BF1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29" y="3114906"/>
            <a:ext cx="4202778" cy="37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87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3084" name="Freeform: Shape 308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85" name="Freeform: Shape 308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86" name="Freeform: Shape 308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1804086"/>
            <a:ext cx="7048500" cy="5136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br>
              <a:rPr lang="en-US" altLang="en-US" sz="13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altLang="en-US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messages</a:t>
            </a:r>
            <a:br>
              <a:rPr lang="en-US" altLang="en-US" b="1" kern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Mana o te Wai requires us to get the river flows right</a:t>
            </a:r>
            <a:br>
              <a:rPr lang="en-US" altLang="en-US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3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1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Manawhenua the instream outcomes they seek from a flow setting process – be specific!</a:t>
            </a:r>
            <a:br>
              <a:rPr lang="en-US" altLang="en-US" sz="31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Recognise that Manawhenua may want to be engaged in assessing river flows</a:t>
            </a:r>
            <a:br>
              <a:rPr lang="en-US" alt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so, look to complement your EFAs with cultural assessments</a:t>
            </a:r>
            <a:b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4000" dirty="0">
                <a:solidFill>
                  <a:srgbClr val="0070C0"/>
                </a:solidFill>
              </a:rPr>
            </a:br>
            <a:endParaRPr lang="en-US" altLang="en-US" sz="4000" kern="12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69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92" name="Rectangle 1539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94" name="Rectangle 1539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5396" name="Group 1539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397" name="Freeform: Shape 1539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398" name="Freeform: Shape 1539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399" name="Freeform: Shape 1539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400" name="Freeform: Shape 1539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94E16CD-C093-EBA5-8693-63289ED4E0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NZ" altLang="en-US" sz="3600" b="1" dirty="0">
                <a:solidFill>
                  <a:schemeClr val="tx2"/>
                </a:solidFill>
              </a:rPr>
              <a:t>Case study 2</a:t>
            </a:r>
            <a:endParaRPr lang="en-GB" altLang="en-US" sz="3600" b="1" dirty="0">
              <a:solidFill>
                <a:schemeClr val="tx2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0CCAA90-EEB4-FA74-87FD-F7C6FAAA5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NZ" altLang="en-US" sz="2400" dirty="0">
                <a:solidFill>
                  <a:schemeClr val="tx2"/>
                </a:solidFill>
              </a:rPr>
              <a:t>Swamps were drained by a system of ditches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Irrigation enabled agriculture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Growing urban populations to be fed put pressure on soils, which eroded and lost their nutrients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Drainage efforts become more difficult</a:t>
            </a:r>
          </a:p>
          <a:p>
            <a:endParaRPr lang="en-NZ" alt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92" name="Rectangle 15391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94" name="Rectangle 15393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5396" name="Group 15395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5397" name="Freeform: Shape 15396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398" name="Freeform: Shape 15397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399" name="Freeform: Shape 15398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400" name="Freeform: Shape 15399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94E16CD-C093-EBA5-8693-63289ED4E0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NZ" altLang="en-US" sz="3600" b="1" dirty="0">
                <a:solidFill>
                  <a:schemeClr val="tx2"/>
                </a:solidFill>
              </a:rPr>
              <a:t>Case study 2</a:t>
            </a:r>
            <a:endParaRPr lang="en-GB" altLang="en-US" sz="3600" b="1" dirty="0">
              <a:solidFill>
                <a:schemeClr val="tx2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0CCAA90-EEB4-FA74-87FD-F7C6FAAA5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en-NZ" altLang="en-US" sz="2400" dirty="0">
                <a:solidFill>
                  <a:schemeClr val="tx2"/>
                </a:solidFill>
              </a:rPr>
              <a:t>Swamps were drained by a system of ditches 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Irrigation enabled agriculture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Growing urban populations to be fed put pressure on soils, which eroded and lost their nutrients</a:t>
            </a:r>
          </a:p>
          <a:p>
            <a:r>
              <a:rPr lang="en-NZ" altLang="en-US" sz="2400" dirty="0">
                <a:solidFill>
                  <a:schemeClr val="tx2"/>
                </a:solidFill>
              </a:rPr>
              <a:t>Drainage efforts become more difficult</a:t>
            </a:r>
          </a:p>
          <a:p>
            <a:endParaRPr lang="en-NZ" alt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NZ" altLang="en-US" b="1" dirty="0">
                <a:solidFill>
                  <a:srgbClr val="0070C0"/>
                </a:solidFill>
              </a:rPr>
              <a:t>Mayans of South America  </a:t>
            </a:r>
            <a:endParaRPr lang="en-GB" altLang="en-US" b="1" dirty="0">
              <a:solidFill>
                <a:srgbClr val="0070C0"/>
              </a:solidFill>
            </a:endParaRPr>
          </a:p>
          <a:p>
            <a:endParaRPr lang="en-NZ" altLang="en-US" sz="1800" dirty="0">
              <a:solidFill>
                <a:schemeClr val="tx2"/>
              </a:solidFill>
            </a:endParaRPr>
          </a:p>
          <a:p>
            <a:endParaRPr lang="en-NZ" altLang="en-US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GB" alt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0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21AC707-4A09-316A-1E5C-BA0BB13E1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708" y="-228600"/>
            <a:ext cx="11994292" cy="7086600"/>
          </a:xfrm>
        </p:spPr>
        <p:txBody>
          <a:bodyPr>
            <a:normAutofit/>
          </a:bodyPr>
          <a:lstStyle/>
          <a:p>
            <a:endParaRPr lang="en-NZ" dirty="0"/>
          </a:p>
          <a:p>
            <a:pPr algn="l"/>
            <a:r>
              <a:rPr lang="en-NZ" sz="36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Matauranga Maori needs to be understood in the context of whakapapa, Manawhenua, rangatiratanga and kaitiakitanga</a:t>
            </a:r>
          </a:p>
          <a:p>
            <a:pPr algn="l"/>
            <a:endParaRPr lang="en-NZ" sz="36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l"/>
            <a:r>
              <a:rPr lang="en-NZ" sz="24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Whakapapa – </a:t>
            </a:r>
            <a:r>
              <a:rPr lang="en-NZ" sz="24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Defines who I am and where I belong </a:t>
            </a:r>
          </a:p>
          <a:p>
            <a:pPr lvl="1" algn="l"/>
            <a:endParaRPr lang="en-NZ" sz="24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l"/>
            <a:r>
              <a:rPr lang="en-NZ" sz="24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 whenua – </a:t>
            </a:r>
            <a:r>
              <a:rPr lang="en-NZ" sz="24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Defines where I have rights and responsibilities</a:t>
            </a:r>
          </a:p>
          <a:p>
            <a:pPr lvl="1" algn="l"/>
            <a:endParaRPr lang="en-NZ" sz="24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l"/>
            <a:r>
              <a:rPr lang="en-NZ" sz="24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Rangatiratanga – </a:t>
            </a:r>
            <a:r>
              <a:rPr lang="en-NZ" sz="24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Choosing how &amp; when to exercise my rights and fulfil my responsibilities</a:t>
            </a:r>
          </a:p>
          <a:p>
            <a:pPr lvl="1" algn="l"/>
            <a:endParaRPr lang="en-NZ" sz="24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l"/>
            <a:r>
              <a:rPr lang="en-NZ" sz="24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Kaitiakitanga –</a:t>
            </a:r>
            <a:r>
              <a:rPr lang="en-NZ" sz="24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my practical expression of my rangatiratanga</a:t>
            </a:r>
          </a:p>
          <a:p>
            <a:pPr lvl="1" algn="l"/>
            <a:endParaRPr lang="en-NZ" sz="24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lvl="1" algn="l"/>
            <a:r>
              <a:rPr lang="en-NZ" sz="24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Matauranga –</a:t>
            </a:r>
            <a:r>
              <a:rPr lang="en-NZ" sz="24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knowledge that has been developed over time &amp; acquired from interacting with my whanau, in my takiwa.   </a:t>
            </a:r>
          </a:p>
          <a:p>
            <a:pPr marL="228600" indent="-228600"/>
            <a:endParaRPr lang="en-NZ" sz="36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indent="-228600"/>
            <a:endParaRPr lang="en-NZ" sz="3600" b="1" dirty="0">
              <a:solidFill>
                <a:schemeClr val="tx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38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2FCCF4-E5CD-4AAE-9FA3-AC27798E1599}"/>
              </a:ext>
            </a:extLst>
          </p:cNvPr>
          <p:cNvSpPr/>
          <p:nvPr/>
        </p:nvSpPr>
        <p:spPr>
          <a:xfrm>
            <a:off x="2751827" y="1320644"/>
            <a:ext cx="7468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How much water can we take out of a river?	LIMTED OR NO </a:t>
            </a:r>
          </a:p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						ENGAGEMENT</a:t>
            </a:r>
            <a:endParaRPr lang="en-N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428537-6DB2-48BF-A069-B5E9707E6AB7}"/>
              </a:ext>
            </a:extLst>
          </p:cNvPr>
          <p:cNvSpPr/>
          <p:nvPr/>
        </p:nvSpPr>
        <p:spPr>
          <a:xfrm>
            <a:off x="2678819" y="3149328"/>
            <a:ext cx="7507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How much water does the ecology of 		CONSULTATION</a:t>
            </a:r>
          </a:p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the river need? </a:t>
            </a:r>
            <a:endParaRPr lang="en-N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E74E7-2B01-4255-A015-C4DA047A2967}"/>
              </a:ext>
            </a:extLst>
          </p:cNvPr>
          <p:cNvSpPr/>
          <p:nvPr/>
        </p:nvSpPr>
        <p:spPr>
          <a:xfrm>
            <a:off x="2678819" y="5245661"/>
            <a:ext cx="8114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How much water does the river need to</a:t>
            </a:r>
            <a:r>
              <a:rPr lang="en-NZ" b="1" dirty="0">
                <a:latin typeface="Arial" panose="020B0604020202020204" pitchFamily="34" charset="0"/>
              </a:rPr>
              <a:t>		  </a:t>
            </a:r>
            <a:r>
              <a:rPr lang="en-N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ACTIVE</a:t>
            </a:r>
          </a:p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protect the mauri, and sustain the full </a:t>
            </a:r>
            <a:r>
              <a:rPr lang="en-NZ" b="1" dirty="0">
                <a:latin typeface="Arial" panose="020B0604020202020204" pitchFamily="34" charset="0"/>
              </a:rPr>
              <a:t>		  </a:t>
            </a:r>
            <a:r>
              <a:rPr lang="en-NZ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PARTICIPATION</a:t>
            </a:r>
            <a:r>
              <a:rPr lang="en-NZ" b="1" dirty="0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NZ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range of cultural values, practices and uses?</a:t>
            </a:r>
            <a:endParaRPr lang="en-N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11A6C52A-C26A-42FC-94D4-85254DB84EAC}"/>
              </a:ext>
            </a:extLst>
          </p:cNvPr>
          <p:cNvSpPr/>
          <p:nvPr/>
        </p:nvSpPr>
        <p:spPr>
          <a:xfrm>
            <a:off x="388189" y="1126635"/>
            <a:ext cx="2363638" cy="5153381"/>
          </a:xfrm>
          <a:prstGeom prst="curvedRight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2CB01-2C73-4B98-A42E-08BFB1365F8C}"/>
              </a:ext>
            </a:extLst>
          </p:cNvPr>
          <p:cNvSpPr txBox="1"/>
          <p:nvPr/>
        </p:nvSpPr>
        <p:spPr>
          <a:xfrm>
            <a:off x="703051" y="2340531"/>
            <a:ext cx="1910752" cy="16767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NZ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to a holistic approach </a:t>
            </a:r>
          </a:p>
          <a:p>
            <a:pPr algn="ctr">
              <a:lnSpc>
                <a:spcPct val="200000"/>
              </a:lnSpc>
            </a:pPr>
            <a:r>
              <a:rPr lang="en-NZ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river flows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DBA0B-DD74-48B7-8D7E-89597CF0ECF5}"/>
              </a:ext>
            </a:extLst>
          </p:cNvPr>
          <p:cNvSpPr txBox="1"/>
          <p:nvPr/>
        </p:nvSpPr>
        <p:spPr>
          <a:xfrm>
            <a:off x="241540" y="172529"/>
            <a:ext cx="11680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 time the purpose of flow setting &amp; the role of Manawhenua in flow setting processes have changed </a:t>
            </a:r>
          </a:p>
        </p:txBody>
      </p:sp>
    </p:spTree>
    <p:extLst>
      <p:ext uri="{BB962C8B-B14F-4D97-AF65-F5344CB8AC3E}">
        <p14:creationId xmlns:p14="http://schemas.microsoft.com/office/powerpoint/2010/main" val="492267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2FCCF4-E5CD-4AAE-9FA3-AC27798E1599}"/>
              </a:ext>
            </a:extLst>
          </p:cNvPr>
          <p:cNvSpPr/>
          <p:nvPr/>
        </p:nvSpPr>
        <p:spPr>
          <a:xfrm>
            <a:off x="2766368" y="1456832"/>
            <a:ext cx="8279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Environmental flows need to include what Manawhenua want to see left in the river to meet the range of instream values, practices etc and fulfil Te Mana o te Wai obligations (NPS)</a:t>
            </a:r>
            <a:endParaRPr lang="en-NZ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E74E7-2B01-4255-A015-C4DA047A2967}"/>
              </a:ext>
            </a:extLst>
          </p:cNvPr>
          <p:cNvSpPr/>
          <p:nvPr/>
        </p:nvSpPr>
        <p:spPr>
          <a:xfrm>
            <a:off x="2678819" y="4660991"/>
            <a:ext cx="8114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Within the allocation limit there is an allocation for Manawhenua  (instream or out of river)</a:t>
            </a:r>
            <a:endParaRPr lang="en-NZ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2CB01-2C73-4B98-A42E-08BFB1365F8C}"/>
              </a:ext>
            </a:extLst>
          </p:cNvPr>
          <p:cNvSpPr txBox="1"/>
          <p:nvPr/>
        </p:nvSpPr>
        <p:spPr>
          <a:xfrm>
            <a:off x="107004" y="1105119"/>
            <a:ext cx="2571815" cy="4223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NZ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Flows</a:t>
            </a:r>
            <a:r>
              <a:rPr lang="en-NZ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endParaRPr lang="en-NZ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endParaRPr lang="en-NZ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NZ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NZ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endParaRPr lang="en-NZ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NZ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Allocation</a:t>
            </a:r>
            <a:r>
              <a:rPr lang="en-NZ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DBA0B-DD74-48B7-8D7E-89597CF0ECF5}"/>
              </a:ext>
            </a:extLst>
          </p:cNvPr>
          <p:cNvSpPr txBox="1"/>
          <p:nvPr/>
        </p:nvSpPr>
        <p:spPr>
          <a:xfrm>
            <a:off x="241540" y="172529"/>
            <a:ext cx="1168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Terminology we use  </a:t>
            </a:r>
          </a:p>
        </p:txBody>
      </p:sp>
    </p:spTree>
    <p:extLst>
      <p:ext uri="{BB962C8B-B14F-4D97-AF65-F5344CB8AC3E}">
        <p14:creationId xmlns:p14="http://schemas.microsoft.com/office/powerpoint/2010/main" val="273878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2FCCF4-E5CD-4AAE-9FA3-AC27798E1599}"/>
              </a:ext>
            </a:extLst>
          </p:cNvPr>
          <p:cNvSpPr/>
          <p:nvPr/>
        </p:nvSpPr>
        <p:spPr>
          <a:xfrm>
            <a:off x="2766368" y="1456832"/>
            <a:ext cx="8279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Environmental flows need to include what Manawhenua want to see left in the river to meet the range of instream values, practices etc and fulfil Te Mana o te Wai obligations (NPS)</a:t>
            </a:r>
            <a:endParaRPr lang="en-NZ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E74E7-2B01-4255-A015-C4DA047A2967}"/>
              </a:ext>
            </a:extLst>
          </p:cNvPr>
          <p:cNvSpPr/>
          <p:nvPr/>
        </p:nvSpPr>
        <p:spPr>
          <a:xfrm>
            <a:off x="2678819" y="4660991"/>
            <a:ext cx="8114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strike="sngStrik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Within the allocation limit there is an allocation for Manawhenua  (instream or out of river)</a:t>
            </a:r>
            <a:endParaRPr lang="en-NZ" sz="2800" strike="sngStrik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2CB01-2C73-4B98-A42E-08BFB1365F8C}"/>
              </a:ext>
            </a:extLst>
          </p:cNvPr>
          <p:cNvSpPr txBox="1"/>
          <p:nvPr/>
        </p:nvSpPr>
        <p:spPr>
          <a:xfrm>
            <a:off x="107004" y="1105119"/>
            <a:ext cx="2571815" cy="4223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NZ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Flows</a:t>
            </a:r>
            <a:r>
              <a:rPr lang="en-NZ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endParaRPr lang="en-NZ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endParaRPr lang="en-NZ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NZ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NZ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endParaRPr lang="en-NZ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NZ" sz="3600" b="1" i="1" strike="sngStrik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Allocation</a:t>
            </a:r>
            <a:r>
              <a:rPr lang="en-NZ" sz="36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DBA0B-DD74-48B7-8D7E-89597CF0ECF5}"/>
              </a:ext>
            </a:extLst>
          </p:cNvPr>
          <p:cNvSpPr txBox="1"/>
          <p:nvPr/>
        </p:nvSpPr>
        <p:spPr>
          <a:xfrm>
            <a:off x="241540" y="172529"/>
            <a:ext cx="1168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Terminology we use  </a:t>
            </a:r>
          </a:p>
        </p:txBody>
      </p:sp>
    </p:spTree>
    <p:extLst>
      <p:ext uri="{BB962C8B-B14F-4D97-AF65-F5344CB8AC3E}">
        <p14:creationId xmlns:p14="http://schemas.microsoft.com/office/powerpoint/2010/main" val="38060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1931</TotalTime>
  <Words>1717</Words>
  <Application>Microsoft Office PowerPoint</Application>
  <PresentationFormat>Widescreen</PresentationFormat>
  <Paragraphs>414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Aharoni</vt:lpstr>
      <vt:lpstr>Arial</vt:lpstr>
      <vt:lpstr>Calibri</vt:lpstr>
      <vt:lpstr>Calibri Light</vt:lpstr>
      <vt:lpstr>Constantia</vt:lpstr>
      <vt:lpstr>Times New Roman</vt:lpstr>
      <vt:lpstr>Wingdings</vt:lpstr>
      <vt:lpstr>Wingdings 3</vt:lpstr>
      <vt:lpstr>Office Theme</vt:lpstr>
      <vt:lpstr>  Matauranga Maori informing flow setting processes  Manawhenua across New Zealand, Gail Tipa, Kyle Nelson, Mandy Home, Dr Shannan Crow       </vt:lpstr>
      <vt:lpstr>Case study 1</vt:lpstr>
      <vt:lpstr>Case study 1</vt:lpstr>
      <vt:lpstr>Case study 2</vt:lpstr>
      <vt:lpstr>Case study 2</vt:lpstr>
      <vt:lpstr>PowerPoint Presentation</vt:lpstr>
      <vt:lpstr>PowerPoint Presentation</vt:lpstr>
      <vt:lpstr>PowerPoint Presentation</vt:lpstr>
      <vt:lpstr>PowerPoint Presentation</vt:lpstr>
      <vt:lpstr>Manawhenua engagement</vt:lpstr>
      <vt:lpstr>Getting started </vt:lpstr>
      <vt:lpstr>Undertaking A Cultural Flow Preference Study</vt:lpstr>
      <vt:lpstr>PowerPoint Presentation</vt:lpstr>
      <vt:lpstr>Example 1: Kakaunui</vt:lpstr>
      <vt:lpstr>PowerPoint Presentation</vt:lpstr>
      <vt:lpstr>PowerPoint Presentation</vt:lpstr>
      <vt:lpstr>PowerPoint Presentation</vt:lpstr>
      <vt:lpstr>Example 3: Whanau understanding of flow in a catchment</vt:lpstr>
      <vt:lpstr>PowerPoint Presentation</vt:lpstr>
      <vt:lpstr>PowerPoint Presentation</vt:lpstr>
      <vt:lpstr>Analysing data from fieldwork</vt:lpstr>
      <vt:lpstr>Example of analysis of individual attributes</vt:lpstr>
      <vt:lpstr>Example of analyses of individual attributes</vt:lpstr>
      <vt:lpstr>Example of analysis of individual attributes</vt:lpstr>
      <vt:lpstr>Satisfaction is different to maximisation</vt:lpstr>
      <vt:lpstr>PowerPoint Presentation</vt:lpstr>
      <vt:lpstr>Have whanau made a difference?</vt:lpstr>
      <vt:lpstr> A minimum flow was increased from 300l/s to 890l/s</vt:lpstr>
      <vt:lpstr>PowerPoint Presentation</vt:lpstr>
      <vt:lpstr>PowerPoint Presentation</vt:lpstr>
      <vt:lpstr>PowerPoint Presentation</vt:lpstr>
      <vt:lpstr>PowerPoint Presentation</vt:lpstr>
      <vt:lpstr>Scientists worked with  Manawhenua to map springs around the marae and the contribution of springs to river flows    Kelly Ratana (NIWA)</vt:lpstr>
      <vt:lpstr>So far </vt:lpstr>
      <vt:lpstr>PowerPoint Presentation</vt:lpstr>
      <vt:lpstr>PowerPoint Presentation</vt:lpstr>
      <vt:lpstr>Examples of side  braids &amp; riparian wetlands   </vt:lpstr>
      <vt:lpstr> Key messages  Te Mana o te Wai requires us to get the river flows right  Ask Manawhenua the instream outcomes they seek from a flow setting process – be specific!  Recognise that Manawhenua may want to be engaged in assessing river flows  If so, look to complement your EFAs with cultural assessments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opportunity mapping, assessment and responses [ K. Nelson, M. Tipa, M. Home, whanau</dc:title>
  <dc:creator>Gail Tipa</dc:creator>
  <cp:lastModifiedBy>Dean Jackson</cp:lastModifiedBy>
  <cp:revision>84</cp:revision>
  <dcterms:created xsi:type="dcterms:W3CDTF">2022-09-29T01:46:31Z</dcterms:created>
  <dcterms:modified xsi:type="dcterms:W3CDTF">2022-10-20T15:33:03Z</dcterms:modified>
</cp:coreProperties>
</file>