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44"/>
  </p:notesMasterIdLst>
  <p:sldIdLst>
    <p:sldId id="2147308398" r:id="rId6"/>
    <p:sldId id="2147308335" r:id="rId7"/>
    <p:sldId id="2147308336" r:id="rId8"/>
    <p:sldId id="2147308337" r:id="rId9"/>
    <p:sldId id="2147308365" r:id="rId10"/>
    <p:sldId id="2147308366" r:id="rId11"/>
    <p:sldId id="2147308367" r:id="rId12"/>
    <p:sldId id="305" r:id="rId13"/>
    <p:sldId id="2147308368" r:id="rId14"/>
    <p:sldId id="2147308362" r:id="rId15"/>
    <p:sldId id="2147308369" r:id="rId16"/>
    <p:sldId id="2147308370" r:id="rId17"/>
    <p:sldId id="2147308371" r:id="rId18"/>
    <p:sldId id="2147308372" r:id="rId19"/>
    <p:sldId id="2147308388" r:id="rId20"/>
    <p:sldId id="2147308395" r:id="rId21"/>
    <p:sldId id="2147308390" r:id="rId22"/>
    <p:sldId id="2147308399" r:id="rId23"/>
    <p:sldId id="2147308393" r:id="rId24"/>
    <p:sldId id="2147308373" r:id="rId25"/>
    <p:sldId id="2147308396" r:id="rId26"/>
    <p:sldId id="2147308397" r:id="rId27"/>
    <p:sldId id="2147308394" r:id="rId28"/>
    <p:sldId id="2147308374" r:id="rId29"/>
    <p:sldId id="2147308375" r:id="rId30"/>
    <p:sldId id="2147308363" r:id="rId31"/>
    <p:sldId id="2147308376" r:id="rId32"/>
    <p:sldId id="2147308377" r:id="rId33"/>
    <p:sldId id="2147308378" r:id="rId34"/>
    <p:sldId id="2147308379" r:id="rId35"/>
    <p:sldId id="2147308380" r:id="rId36"/>
    <p:sldId id="2147308381" r:id="rId37"/>
    <p:sldId id="2147308382" r:id="rId38"/>
    <p:sldId id="2147308383" r:id="rId39"/>
    <p:sldId id="2147308384" r:id="rId40"/>
    <p:sldId id="2147308385" r:id="rId41"/>
    <p:sldId id="2147308386" r:id="rId42"/>
    <p:sldId id="214730836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9B88B-9007-482E-9F91-D1D3B2B9F411}" v="13" dt="2022-10-18T00:49:45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1" autoAdjust="0"/>
    <p:restoredTop sz="73114" autoAdjust="0"/>
  </p:normalViewPr>
  <p:slideViewPr>
    <p:cSldViewPr snapToGrid="0">
      <p:cViewPr varScale="1">
        <p:scale>
          <a:sx n="83" d="100"/>
          <a:sy n="83" d="100"/>
        </p:scale>
        <p:origin x="149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y Higgins" userId="ffd21660-dd69-448a-9871-56bd12e13ff4" providerId="ADAL" clId="{04A9B88B-9007-482E-9F91-D1D3B2B9F411}"/>
    <pc:docChg chg="custSel modSld">
      <pc:chgData name="Cory Higgins" userId="ffd21660-dd69-448a-9871-56bd12e13ff4" providerId="ADAL" clId="{04A9B88B-9007-482E-9F91-D1D3B2B9F411}" dt="2022-10-18T00:57:07.983" v="713" actId="108"/>
      <pc:docMkLst>
        <pc:docMk/>
      </pc:docMkLst>
      <pc:sldChg chg="modNotesTx">
        <pc:chgData name="Cory Higgins" userId="ffd21660-dd69-448a-9871-56bd12e13ff4" providerId="ADAL" clId="{04A9B88B-9007-482E-9F91-D1D3B2B9F411}" dt="2022-10-18T00:30:18.532" v="676" actId="12"/>
        <pc:sldMkLst>
          <pc:docMk/>
          <pc:sldMk cId="1074699738" sldId="305"/>
        </pc:sldMkLst>
      </pc:sldChg>
      <pc:sldChg chg="modNotesTx">
        <pc:chgData name="Cory Higgins" userId="ffd21660-dd69-448a-9871-56bd12e13ff4" providerId="ADAL" clId="{04A9B88B-9007-482E-9F91-D1D3B2B9F411}" dt="2022-10-18T00:44:40.485" v="687" actId="255"/>
        <pc:sldMkLst>
          <pc:docMk/>
          <pc:sldMk cId="2154792515" sldId="2147308335"/>
        </pc:sldMkLst>
      </pc:sldChg>
      <pc:sldChg chg="modNotesTx">
        <pc:chgData name="Cory Higgins" userId="ffd21660-dd69-448a-9871-56bd12e13ff4" providerId="ADAL" clId="{04A9B88B-9007-482E-9F91-D1D3B2B9F411}" dt="2022-10-18T00:44:49.262" v="688" actId="255"/>
        <pc:sldMkLst>
          <pc:docMk/>
          <pc:sldMk cId="1310211806" sldId="2147308336"/>
        </pc:sldMkLst>
      </pc:sldChg>
      <pc:sldChg chg="modNotesTx">
        <pc:chgData name="Cory Higgins" userId="ffd21660-dd69-448a-9871-56bd12e13ff4" providerId="ADAL" clId="{04A9B88B-9007-482E-9F91-D1D3B2B9F411}" dt="2022-10-18T00:46:23.511" v="690" actId="255"/>
        <pc:sldMkLst>
          <pc:docMk/>
          <pc:sldMk cId="1534464994" sldId="2147308362"/>
        </pc:sldMkLst>
      </pc:sldChg>
      <pc:sldChg chg="modNotesTx">
        <pc:chgData name="Cory Higgins" userId="ffd21660-dd69-448a-9871-56bd12e13ff4" providerId="ADAL" clId="{04A9B88B-9007-482E-9F91-D1D3B2B9F411}" dt="2022-10-18T00:56:12.850" v="704" actId="108"/>
        <pc:sldMkLst>
          <pc:docMk/>
          <pc:sldMk cId="914181418" sldId="2147308363"/>
        </pc:sldMkLst>
      </pc:sldChg>
      <pc:sldChg chg="modNotesTx">
        <pc:chgData name="Cory Higgins" userId="ffd21660-dd69-448a-9871-56bd12e13ff4" providerId="ADAL" clId="{04A9B88B-9007-482E-9F91-D1D3B2B9F411}" dt="2022-10-18T00:31:49.959" v="679" actId="12"/>
        <pc:sldMkLst>
          <pc:docMk/>
          <pc:sldMk cId="1713017802" sldId="2147308365"/>
        </pc:sldMkLst>
      </pc:sldChg>
      <pc:sldChg chg="modNotesTx">
        <pc:chgData name="Cory Higgins" userId="ffd21660-dd69-448a-9871-56bd12e13ff4" providerId="ADAL" clId="{04A9B88B-9007-482E-9F91-D1D3B2B9F411}" dt="2022-10-18T00:31:42.194" v="678" actId="12"/>
        <pc:sldMkLst>
          <pc:docMk/>
          <pc:sldMk cId="2062591078" sldId="2147308366"/>
        </pc:sldMkLst>
      </pc:sldChg>
      <pc:sldChg chg="modNotesTx">
        <pc:chgData name="Cory Higgins" userId="ffd21660-dd69-448a-9871-56bd12e13ff4" providerId="ADAL" clId="{04A9B88B-9007-482E-9F91-D1D3B2B9F411}" dt="2022-10-18T00:30:26.151" v="677" actId="12"/>
        <pc:sldMkLst>
          <pc:docMk/>
          <pc:sldMk cId="332881019" sldId="2147308367"/>
        </pc:sldMkLst>
      </pc:sldChg>
      <pc:sldChg chg="modNotesTx">
        <pc:chgData name="Cory Higgins" userId="ffd21660-dd69-448a-9871-56bd12e13ff4" providerId="ADAL" clId="{04A9B88B-9007-482E-9F91-D1D3B2B9F411}" dt="2022-10-18T00:45:18.597" v="689" actId="255"/>
        <pc:sldMkLst>
          <pc:docMk/>
          <pc:sldMk cId="2577445688" sldId="2147308368"/>
        </pc:sldMkLst>
      </pc:sldChg>
      <pc:sldChg chg="modNotesTx">
        <pc:chgData name="Cory Higgins" userId="ffd21660-dd69-448a-9871-56bd12e13ff4" providerId="ADAL" clId="{04A9B88B-9007-482E-9F91-D1D3B2B9F411}" dt="2022-10-18T00:49:59.252" v="691" actId="255"/>
        <pc:sldMkLst>
          <pc:docMk/>
          <pc:sldMk cId="3960419571" sldId="2147308369"/>
        </pc:sldMkLst>
      </pc:sldChg>
      <pc:sldChg chg="modNotesTx">
        <pc:chgData name="Cory Higgins" userId="ffd21660-dd69-448a-9871-56bd12e13ff4" providerId="ADAL" clId="{04A9B88B-9007-482E-9F91-D1D3B2B9F411}" dt="2022-10-18T00:42:43.557" v="684" actId="255"/>
        <pc:sldMkLst>
          <pc:docMk/>
          <pc:sldMk cId="2004015008" sldId="2147308370"/>
        </pc:sldMkLst>
      </pc:sldChg>
      <pc:sldChg chg="modNotesTx">
        <pc:chgData name="Cory Higgins" userId="ffd21660-dd69-448a-9871-56bd12e13ff4" providerId="ADAL" clId="{04A9B88B-9007-482E-9F91-D1D3B2B9F411}" dt="2022-10-18T00:50:40.010" v="694" actId="15"/>
        <pc:sldMkLst>
          <pc:docMk/>
          <pc:sldMk cId="902212231" sldId="2147308371"/>
        </pc:sldMkLst>
      </pc:sldChg>
      <pc:sldChg chg="modNotesTx">
        <pc:chgData name="Cory Higgins" userId="ffd21660-dd69-448a-9871-56bd12e13ff4" providerId="ADAL" clId="{04A9B88B-9007-482E-9F91-D1D3B2B9F411}" dt="2022-10-18T00:51:41.115" v="696" actId="12"/>
        <pc:sldMkLst>
          <pc:docMk/>
          <pc:sldMk cId="2594936049" sldId="2147308372"/>
        </pc:sldMkLst>
      </pc:sldChg>
      <pc:sldChg chg="modNotesTx">
        <pc:chgData name="Cory Higgins" userId="ffd21660-dd69-448a-9871-56bd12e13ff4" providerId="ADAL" clId="{04A9B88B-9007-482E-9F91-D1D3B2B9F411}" dt="2022-10-18T00:23:54.580" v="630"/>
        <pc:sldMkLst>
          <pc:docMk/>
          <pc:sldMk cId="592239647" sldId="2147308373"/>
        </pc:sldMkLst>
      </pc:sldChg>
      <pc:sldChg chg="modNotesTx">
        <pc:chgData name="Cory Higgins" userId="ffd21660-dd69-448a-9871-56bd12e13ff4" providerId="ADAL" clId="{04A9B88B-9007-482E-9F91-D1D3B2B9F411}" dt="2022-10-18T00:22:22.738" v="626"/>
        <pc:sldMkLst>
          <pc:docMk/>
          <pc:sldMk cId="3486531823" sldId="2147308374"/>
        </pc:sldMkLst>
      </pc:sldChg>
      <pc:sldChg chg="modNotesTx">
        <pc:chgData name="Cory Higgins" userId="ffd21660-dd69-448a-9871-56bd12e13ff4" providerId="ADAL" clId="{04A9B88B-9007-482E-9F91-D1D3B2B9F411}" dt="2022-10-18T00:21:54.918" v="625"/>
        <pc:sldMkLst>
          <pc:docMk/>
          <pc:sldMk cId="1861903296" sldId="2147308375"/>
        </pc:sldMkLst>
      </pc:sldChg>
      <pc:sldChg chg="modNotesTx">
        <pc:chgData name="Cory Higgins" userId="ffd21660-dd69-448a-9871-56bd12e13ff4" providerId="ADAL" clId="{04A9B88B-9007-482E-9F91-D1D3B2B9F411}" dt="2022-10-18T00:56:16.676" v="705" actId="108"/>
        <pc:sldMkLst>
          <pc:docMk/>
          <pc:sldMk cId="1934748942" sldId="2147308376"/>
        </pc:sldMkLst>
      </pc:sldChg>
      <pc:sldChg chg="modNotesTx">
        <pc:chgData name="Cory Higgins" userId="ffd21660-dd69-448a-9871-56bd12e13ff4" providerId="ADAL" clId="{04A9B88B-9007-482E-9F91-D1D3B2B9F411}" dt="2022-10-18T00:56:21.146" v="706" actId="108"/>
        <pc:sldMkLst>
          <pc:docMk/>
          <pc:sldMk cId="3935547754" sldId="2147308377"/>
        </pc:sldMkLst>
      </pc:sldChg>
      <pc:sldChg chg="modNotesTx">
        <pc:chgData name="Cory Higgins" userId="ffd21660-dd69-448a-9871-56bd12e13ff4" providerId="ADAL" clId="{04A9B88B-9007-482E-9F91-D1D3B2B9F411}" dt="2022-10-18T00:56:28.087" v="707" actId="108"/>
        <pc:sldMkLst>
          <pc:docMk/>
          <pc:sldMk cId="3913032711" sldId="2147308378"/>
        </pc:sldMkLst>
      </pc:sldChg>
      <pc:sldChg chg="modNotesTx">
        <pc:chgData name="Cory Higgins" userId="ffd21660-dd69-448a-9871-56bd12e13ff4" providerId="ADAL" clId="{04A9B88B-9007-482E-9F91-D1D3B2B9F411}" dt="2022-10-18T00:56:34.110" v="708" actId="108"/>
        <pc:sldMkLst>
          <pc:docMk/>
          <pc:sldMk cId="1527132984" sldId="2147308379"/>
        </pc:sldMkLst>
      </pc:sldChg>
      <pc:sldChg chg="modNotesTx">
        <pc:chgData name="Cory Higgins" userId="ffd21660-dd69-448a-9871-56bd12e13ff4" providerId="ADAL" clId="{04A9B88B-9007-482E-9F91-D1D3B2B9F411}" dt="2022-10-18T00:56:39.822" v="709" actId="108"/>
        <pc:sldMkLst>
          <pc:docMk/>
          <pc:sldMk cId="3287840433" sldId="2147308380"/>
        </pc:sldMkLst>
      </pc:sldChg>
      <pc:sldChg chg="modNotesTx">
        <pc:chgData name="Cory Higgins" userId="ffd21660-dd69-448a-9871-56bd12e13ff4" providerId="ADAL" clId="{04A9B88B-9007-482E-9F91-D1D3B2B9F411}" dt="2022-10-18T00:56:44.718" v="710" actId="108"/>
        <pc:sldMkLst>
          <pc:docMk/>
          <pc:sldMk cId="992893455" sldId="2147308381"/>
        </pc:sldMkLst>
      </pc:sldChg>
      <pc:sldChg chg="modNotesTx">
        <pc:chgData name="Cory Higgins" userId="ffd21660-dd69-448a-9871-56bd12e13ff4" providerId="ADAL" clId="{04A9B88B-9007-482E-9F91-D1D3B2B9F411}" dt="2022-10-18T00:56:58.914" v="711" actId="108"/>
        <pc:sldMkLst>
          <pc:docMk/>
          <pc:sldMk cId="18461207" sldId="2147308384"/>
        </pc:sldMkLst>
      </pc:sldChg>
      <pc:sldChg chg="modNotesTx">
        <pc:chgData name="Cory Higgins" userId="ffd21660-dd69-448a-9871-56bd12e13ff4" providerId="ADAL" clId="{04A9B88B-9007-482E-9F91-D1D3B2B9F411}" dt="2022-10-18T00:57:07.983" v="713" actId="108"/>
        <pc:sldMkLst>
          <pc:docMk/>
          <pc:sldMk cId="1451286337" sldId="2147308386"/>
        </pc:sldMkLst>
      </pc:sldChg>
      <pc:sldChg chg="modNotesTx">
        <pc:chgData name="Cory Higgins" userId="ffd21660-dd69-448a-9871-56bd12e13ff4" providerId="ADAL" clId="{04A9B88B-9007-482E-9F91-D1D3B2B9F411}" dt="2022-10-18T00:54:33.051" v="699" actId="20577"/>
        <pc:sldMkLst>
          <pc:docMk/>
          <pc:sldMk cId="3144678295" sldId="2147308388"/>
        </pc:sldMkLst>
      </pc:sldChg>
      <pc:sldChg chg="modSp mod modNotesTx">
        <pc:chgData name="Cory Higgins" userId="ffd21660-dd69-448a-9871-56bd12e13ff4" providerId="ADAL" clId="{04A9B88B-9007-482E-9F91-D1D3B2B9F411}" dt="2022-10-18T00:25:31.481" v="659" actId="6549"/>
        <pc:sldMkLst>
          <pc:docMk/>
          <pc:sldMk cId="3465063640" sldId="2147308390"/>
        </pc:sldMkLst>
        <pc:spChg chg="mod">
          <ac:chgData name="Cory Higgins" userId="ffd21660-dd69-448a-9871-56bd12e13ff4" providerId="ADAL" clId="{04A9B88B-9007-482E-9F91-D1D3B2B9F411}" dt="2022-10-18T00:25:31.481" v="659" actId="6549"/>
          <ac:spMkLst>
            <pc:docMk/>
            <pc:sldMk cId="3465063640" sldId="2147308390"/>
            <ac:spMk id="10" creationId="{6A1437B6-52DE-4570-A08D-F844C0484160}"/>
          </ac:spMkLst>
        </pc:spChg>
      </pc:sldChg>
      <pc:sldChg chg="modNotesTx">
        <pc:chgData name="Cory Higgins" userId="ffd21660-dd69-448a-9871-56bd12e13ff4" providerId="ADAL" clId="{04A9B88B-9007-482E-9F91-D1D3B2B9F411}" dt="2022-10-18T00:55:14.255" v="701" actId="20577"/>
        <pc:sldMkLst>
          <pc:docMk/>
          <pc:sldMk cId="2206407905" sldId="2147308393"/>
        </pc:sldMkLst>
      </pc:sldChg>
      <pc:sldChg chg="modNotesTx">
        <pc:chgData name="Cory Higgins" userId="ffd21660-dd69-448a-9871-56bd12e13ff4" providerId="ADAL" clId="{04A9B88B-9007-482E-9F91-D1D3B2B9F411}" dt="2022-10-18T00:22:51.075" v="627"/>
        <pc:sldMkLst>
          <pc:docMk/>
          <pc:sldMk cId="459263212" sldId="2147308394"/>
        </pc:sldMkLst>
      </pc:sldChg>
      <pc:sldChg chg="modNotesTx">
        <pc:chgData name="Cory Higgins" userId="ffd21660-dd69-448a-9871-56bd12e13ff4" providerId="ADAL" clId="{04A9B88B-9007-482E-9F91-D1D3B2B9F411}" dt="2022-10-18T00:55:31.320" v="702" actId="2711"/>
        <pc:sldMkLst>
          <pc:docMk/>
          <pc:sldMk cId="3669103240" sldId="2147308396"/>
        </pc:sldMkLst>
      </pc:sldChg>
      <pc:sldChg chg="modSp mod modNotesTx">
        <pc:chgData name="Cory Higgins" userId="ffd21660-dd69-448a-9871-56bd12e13ff4" providerId="ADAL" clId="{04A9B88B-9007-482E-9F91-D1D3B2B9F411}" dt="2022-10-18T00:55:43.175" v="703" actId="2711"/>
        <pc:sldMkLst>
          <pc:docMk/>
          <pc:sldMk cId="3325730528" sldId="2147308397"/>
        </pc:sldMkLst>
        <pc:spChg chg="mod">
          <ac:chgData name="Cory Higgins" userId="ffd21660-dd69-448a-9871-56bd12e13ff4" providerId="ADAL" clId="{04A9B88B-9007-482E-9F91-D1D3B2B9F411}" dt="2022-10-18T00:41:00.617" v="681" actId="6549"/>
          <ac:spMkLst>
            <pc:docMk/>
            <pc:sldMk cId="3325730528" sldId="2147308397"/>
            <ac:spMk id="2" creationId="{5D6B252C-BAB6-42C1-9223-81D3DE846CCD}"/>
          </ac:spMkLst>
        </pc:spChg>
      </pc:sldChg>
      <pc:sldChg chg="delSp modSp mod modNotesTx">
        <pc:chgData name="Cory Higgins" userId="ffd21660-dd69-448a-9871-56bd12e13ff4" providerId="ADAL" clId="{04A9B88B-9007-482E-9F91-D1D3B2B9F411}" dt="2022-10-17T04:35:01.612" v="615" actId="1076"/>
        <pc:sldMkLst>
          <pc:docMk/>
          <pc:sldMk cId="285818288" sldId="2147308398"/>
        </pc:sldMkLst>
        <pc:spChg chg="del">
          <ac:chgData name="Cory Higgins" userId="ffd21660-dd69-448a-9871-56bd12e13ff4" providerId="ADAL" clId="{04A9B88B-9007-482E-9F91-D1D3B2B9F411}" dt="2022-10-17T04:34:56.929" v="614" actId="478"/>
          <ac:spMkLst>
            <pc:docMk/>
            <pc:sldMk cId="285818288" sldId="2147308398"/>
            <ac:spMk id="4" creationId="{B9FC900A-2664-44BA-A8EA-C0997B494E3E}"/>
          </ac:spMkLst>
        </pc:spChg>
        <pc:picChg chg="mod">
          <ac:chgData name="Cory Higgins" userId="ffd21660-dd69-448a-9871-56bd12e13ff4" providerId="ADAL" clId="{04A9B88B-9007-482E-9F91-D1D3B2B9F411}" dt="2022-10-17T04:35:01.612" v="615" actId="1076"/>
          <ac:picMkLst>
            <pc:docMk/>
            <pc:sldMk cId="285818288" sldId="2147308398"/>
            <ac:picMk id="7" creationId="{89275B97-AF1D-473D-A3C2-BEDB3452EAA6}"/>
          </ac:picMkLst>
        </pc:picChg>
      </pc:sldChg>
      <pc:sldChg chg="modNotesTx">
        <pc:chgData name="Cory Higgins" userId="ffd21660-dd69-448a-9871-56bd12e13ff4" providerId="ADAL" clId="{04A9B88B-9007-482E-9F91-D1D3B2B9F411}" dt="2022-10-18T00:25:01.269" v="633"/>
        <pc:sldMkLst>
          <pc:docMk/>
          <pc:sldMk cId="563402220" sldId="21473083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3FFD6-8952-41D3-85A8-CF207013B86A}" type="datetimeFigureOut">
              <a:rPr lang="en-AU" smtClean="0"/>
              <a:t>18/10/2022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82CA9-0281-40E5-B524-A1B3098AFB4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28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 Ora, thank you XXX for that introduction, at Interflow we like to challenge the status quo in our quest to solve customers problems and today, Marc and I will be presenting a case study of a project where we did just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7340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Renewal options, listen carefully as I will test you on this later!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0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2088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analysis of possible options was undertaken. The options evaluated were: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A - Slip lining new box culvert sections inside the existing culvert, sitting on a new base slab laid over the existing base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B - Slip lining with a 1500mm diameter polyethylene pipe encased in flowable fill over a new base slab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C - Excavation and removal of the roof, then installation of a higher box culvert to reduce flow area loss.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8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Option D - </a:t>
            </a: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Excavation and replacement of the roof slab, repair of the walls, plus a new base slab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E - Excavation, then replacement of the culvert on a new reinforced concrete base slab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F - Installation of supplementary roof and base slabs under and over the existing slabs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000" kern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05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modelling showed that majority of these options caused a major reduction in flow capacity, so were not viable.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options that were ‘acceptable’ required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extensive excavation,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lengthy road closures,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 relocation of telecommunication services, electrical conduits, and a water main which all crossed the culvert.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000" kern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13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Council’s initial assessment concluded that the most practical was excavation of part of the culvert and replacement of its roof, with repair work to the remainder of the structure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well as the environmental risk of run-off from excavated material, this procedure had the potential to trigger environmental requirements for the disruption of acid sulphate soils and the disturbance of marine plants.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 controls would be required adding further cost and time to this project.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addition, the dig and replace method would require the removal of several large native trees; on or over the culvert alignment.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000" kern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52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Interflow team looked at an alternative solution using Channeline to structurally renew this culvert.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had used Channeline on similar projects and this approach was to slip line the culvert with structural GRP profile segments, custom made by Channeline to maximise the culvert existing dimensions.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will now hand over to Marc to give us an overview of the Channeline technology.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8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Developed in 1984 in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Custom Built, Bespoke Structural GRP Lining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Liners have been installed in over </a:t>
            </a:r>
            <a:r>
              <a:rPr lang="en-AU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 countries worldwide.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59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Channeline is a Glass Reinforced Plastic (GRP) or </a:t>
            </a:r>
            <a:r>
              <a:rPr lang="en-AU" sz="1200" kern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Fiber</a:t>
            </a: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Reinforced Polymer (FRP) Grouted In Place Panel Lining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Any Shape, Size or Profile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Can be utilized to structurally rehabilitate any Host Pipe Material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99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200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Channeline’s</a:t>
            </a:r>
            <a:r>
              <a:rPr lang="en-AU" alt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construction is an I-Beam GRP Sandwich Composite.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The Result of the </a:t>
            </a:r>
            <a:r>
              <a:rPr lang="en-CA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i-Beam</a:t>
            </a:r>
            <a:r>
              <a:rPr lang="en-CA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Construction is a flexible but structural liner that will resist live loads, dead loads and hydrostatic pressure.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0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43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 GRP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Proven Track Record – 38 years of history with no known failures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350 Plus Projects completed </a:t>
            </a: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World Wide </a:t>
            </a: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over a 20 year period.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</a:t>
            </a: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Liner can be custom built to fit through existing access shafts </a:t>
            </a: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 Manholes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Fully Structural </a:t>
            </a: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a </a:t>
            </a: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 Year Design</a:t>
            </a: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life Including a Tested and Certified </a:t>
            </a: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Leak tight Jointing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a Low Tech Installation method achieving high On Site Productivity.</a:t>
            </a:r>
            <a:endParaRPr lang="en-GB" sz="12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Including</a:t>
            </a: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Local Representation and Technical Support </a:t>
            </a: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World Wide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a culvert inspection program in 2020, the culvert you see behind me was identified as requiring urgent renewal by Sunshine Coast Council’s Stormwater Asset Management team. The reason we are presenting a case study of a project in Australia is simply, that this system has never been used in New Zealand and we thought it was something worth sharing with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latin typeface="Century Gothic" panose="020B0502020202020204" pitchFamily="34" charset="0"/>
              </a:rPr>
              <a:t>Todays presentation will cover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>
                <a:latin typeface="Century Gothic" panose="020B0502020202020204" pitchFamily="34" charset="0"/>
              </a:rPr>
              <a:t>The background of this project,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>
                <a:latin typeface="Century Gothic" panose="020B0502020202020204" pitchFamily="34" charset="0"/>
              </a:rPr>
              <a:t>Considered renewal options,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>
                <a:latin typeface="Century Gothic" panose="020B0502020202020204" pitchFamily="34" charset="0"/>
              </a:rPr>
              <a:t>An overview of the </a:t>
            </a:r>
            <a:r>
              <a:rPr lang="en-AU" sz="1200" dirty="0" err="1">
                <a:latin typeface="Century Gothic" panose="020B0502020202020204" pitchFamily="34" charset="0"/>
              </a:rPr>
              <a:t>Channeline</a:t>
            </a:r>
            <a:r>
              <a:rPr lang="en-AU" sz="1200" dirty="0">
                <a:latin typeface="Century Gothic" panose="020B0502020202020204" pitchFamily="34" charset="0"/>
              </a:rPr>
              <a:t> product which was our Chosen renewal option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>
                <a:latin typeface="Century Gothic" panose="020B0502020202020204" pitchFamily="34" charset="0"/>
              </a:rPr>
              <a:t>Site Construction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dirty="0">
                <a:latin typeface="Century Gothic" panose="020B0502020202020204" pitchFamily="34" charset="0"/>
              </a:rPr>
              <a:t>and the project outcomes</a:t>
            </a:r>
          </a:p>
          <a:p>
            <a:endParaRPr lang="en-AU" sz="1200" dirty="0"/>
          </a:p>
          <a:p>
            <a:endParaRPr lang="en-A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5130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0" hangingPunct="0">
              <a:buClr>
                <a:srgbClr val="1F497D"/>
              </a:buClr>
              <a:buSzPct val="90000"/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Microsoft Sans Serif" pitchFamily="34" charset="0"/>
              </a:rPr>
              <a:t>Hydraulic Capacity</a:t>
            </a:r>
          </a:p>
          <a:p>
            <a:pPr marL="342900" indent="-342900" eaLnBrk="0" hangingPunct="0">
              <a:buClr>
                <a:srgbClr val="1F497D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Microsoft Sans Serif" pitchFamily="34" charset="0"/>
              </a:rPr>
              <a:t>Channeline will give an improvement to the flow capacity and hydraulic self-cleaning ability, typically between 12% and 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 some environmentally sensitive areas such as Fish Bearing creeks, it is necessary to slow down the flow.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This can be done by applying a non-slip surface to the liner invert </a:t>
            </a:r>
            <a:r>
              <a:rPr lang="en-CA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or by installing Fish Baffles</a:t>
            </a:r>
            <a:r>
              <a:rPr lang="en-CA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16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0" hangingPunct="0"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Microsoft Sans Serif" pitchFamily="34" charset="0"/>
              </a:rPr>
              <a:t>GRP Panels are supplied with a socket and spigot joint which is used in conjunction with a gasket or construction sealant.</a:t>
            </a:r>
          </a:p>
          <a:p>
            <a:pPr marL="342900" indent="-342900" eaLnBrk="0" hangingPunct="0"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Microsoft Sans Serif" pitchFamily="34" charset="0"/>
              </a:rPr>
              <a:t>GRP two piece and multi-piece lining units come with a tapered tongue and groove </a:t>
            </a:r>
            <a:r>
              <a:rPr lang="en-US" altLang="en-US" sz="12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Microsoft Sans Serif" pitchFamily="34" charset="0"/>
              </a:rPr>
              <a:t>including a </a:t>
            </a:r>
            <a:r>
              <a:rPr lang="en-US" altLang="en-US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Microsoft Sans Serif" pitchFamily="34" charset="0"/>
              </a:rPr>
              <a:t>longitudinal joint and a bell and spigot radial joint .</a:t>
            </a:r>
          </a:p>
          <a:p>
            <a:endParaRPr lang="en-AU" dirty="0">
              <a:latin typeface="Century Gothic" panose="020B0502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6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Fully Customizable – </a:t>
            </a: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 Design is the same, every project is of a different diameter and shape,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Channeline build to the internal diameter of the host pipe,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Segment lengths from 200mm to 2.4 meters in length (MSI)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Channeline have an in House Research and Development Department including Testing and Compliance Lab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Lining system, manufactured under Strict QA/QC Protocols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Construction has a </a:t>
            </a:r>
            <a:r>
              <a:rPr lang="en-GB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Low Carbon Footprint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High Mechanical Properties with a design life of 100 years and a </a:t>
            </a:r>
            <a:r>
              <a:rPr lang="en-AU" sz="1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year Materials Warranty</a:t>
            </a:r>
            <a:endParaRPr lang="en-GB" sz="12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39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Channeline generated the profile geometry and initial liner design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design is for standalone structural requirements.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Profile wall thickness of 64mm was required for this project.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external dimensions of 2mx2m of the Channeline profile allowed for a 50mm annular gap to aid installation into the culvert.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flood model was then run with the proposed Channeline profile.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scenario was found to have minimal impacts on the majority of local flood events.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19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Interflow engaged external consultant to check the design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Finite Element (FE) analysis was conducted from first principles to confirm design was suitable.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results of the analysis confirmed that a “Channeline” lining profile with a wall thickness of 64mm has sufficient structural capacity to meet the renewal objectives.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65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 will now hand back to Cory to talk through the site construction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1901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Channeline</a:t>
            </a: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was accepted as the preferred renewal solution, due to benefits of cost, enviro impact and reduction in community disruption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84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Before installation works could commence, the site required isolation of the tidal canal and work areas.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bus stops were temporarily moved south of the works area to provide safe access for the local community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 temporary stair case was constructed at the inlet end of the culvert as the main entry and exit point to the culvert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800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culvert is subject to tidal inflow from the canal.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As dry working conditions were needed, one of the first tasks was to construct a coffer dam at the outlet end.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Typically sheet piling would be used, but we were able to source a Swedish designed system which uses interconnected, extendable sections to provide a robust temporary barrier system.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 coffer dam 5 metres wide and 2.4 metres in height was rapidly constructed.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Water in the culvert was pumped over the coffer dam to create a dry workplace.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Outside of the coffer dam a double bund was installed.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bund barriers, placed in parallel with a gap between them, had hanging fabric silt curtains which allowed water to flow through but prevented heavy debris particles contained in suspension. </a:t>
            </a:r>
          </a:p>
          <a:p>
            <a:endParaRPr lang="en-AU" sz="600" dirty="0"/>
          </a:p>
          <a:p>
            <a:endParaRPr lang="en-AU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66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Next phase of works was the removal of oysters and barnacles for the concrete surface.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This was achieved with high pressure water blasting.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 vacuum truck was then used to suck up the debris which was taken to an approved waste facility for disposal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200" kern="12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3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So, the project background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000" kern="12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49679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Rails were then setup in the invert of the culvert to assist with installation of the </a:t>
            </a:r>
            <a:r>
              <a:rPr lang="en-AU" sz="1200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Channeline</a:t>
            </a: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profiles.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 winch was setup at the inlet end in preparation to assist with pulling the profile sections into place.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200" kern="12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16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</a:t>
            </a:r>
            <a:r>
              <a:rPr lang="en-AU" sz="1200" kern="12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Channeline</a:t>
            </a: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profiles were stored off site to reduce site foot print, and were trucked to site each day.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 crane was used to lift and lower the profiles one at a time at the culvert outlet.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winch line was then used to pull each profile through the culvert to the inlet end.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This process was repeated until all profiles were in place.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56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40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Once all profiles were in place the ends were sealed to the host structure and grout ports were installed to enable grouting.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08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annulus was then grouted in 3 in stages or lifts using a flowable cementitious grout, batched of site and delivered in agitators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grouting was completed in stages to prevent profiles floating or lifting during the grouting process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200" kern="12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62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Finished install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945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Project completed successfully </a:t>
            </a:r>
            <a:r>
              <a: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Cost effective alternative to open trench excavation methods</a:t>
            </a:r>
            <a:r>
              <a: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Less disruptive to the local community, traffic flows and the environment</a:t>
            </a:r>
            <a:r>
              <a: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Overall reduced construction duration </a:t>
            </a:r>
            <a:r>
              <a: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​- </a:t>
            </a: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12 days from initial mobilisation to site to demob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200" kern="12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endParaRPr lang="en-AU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85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3239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Constructed in 1975, the culvert passes under a busy street, taking run-off from the Motorway and into a Canal.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104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road under which the culvert runs has a 60Km/h speed limit, 2 traffic lanes, with a shoulder either side.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bus stop shelter in each direction and a pay phone both for good measure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Culvert takes catchment from the motorway, is tidal influenced and connects to a Canal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4602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existing structure is cast </a:t>
            </a:r>
            <a:r>
              <a:rPr lang="en-AU" sz="1200" kern="12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insitu</a:t>
            </a: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reinforced concrete construction with internal dimensions of 2.1m high x 2.1m wide, and length of approx.. 36m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At some stage an internal repair had been completed using a precast concrete section of approx. 1.3m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haunches and wall thickness of this precast section reduced the internal dimensions at this point, as seen in the photo.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2326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culvert inlet is located on the western side of the road in a small park, containing mature trees which backs onto a Motorway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depth of cover over the structure is approx. 2m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82CA9-0281-40E5-B524-A1B3098AFB45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0958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culvert outlet is located on the eastern side of the road, also in a small park, and runs into the Canal.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are several large mature native trees located directly over and close to the culvert alignment on this side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72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Routine inspection of the this culvert showed that action was required.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Obvious deterioration, particularly the section closest to the outlet end, caused concern about the possibility of collapse.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report found extensive spalling and corrosion to reinforcement.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Culvert replacement was recommended, with culvert lining also considered as a rapid and potentially cost-effective solution.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most severely affected areas were immediately barricaded at surface level to prevent heavy vehicle loads.</a:t>
            </a:r>
          </a:p>
          <a:p>
            <a:pPr defTabSz="495239">
              <a:defRPr/>
            </a:pPr>
            <a:endParaRPr lang="en-AU" sz="12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DB28B-ECCD-ED4C-9C99-436BEC88B7B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2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DEFE3D-E789-6D14-B69F-DF4C943E2AA5}"/>
              </a:ext>
            </a:extLst>
          </p:cNvPr>
          <p:cNvSpPr/>
          <p:nvPr userDrawn="1"/>
        </p:nvSpPr>
        <p:spPr>
          <a:xfrm>
            <a:off x="1" y="0"/>
            <a:ext cx="12192000" cy="311413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F5EB1545-BB27-216B-1E9A-A68B4959F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45918" cy="68217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A65656-E3D7-2612-C6AD-4466958D3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3627363"/>
            <a:ext cx="10801350" cy="1526876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  <a:endParaRPr lang="en-NZ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E84F63-AC7F-BCA2-2E87-1D2557F42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3114136"/>
            <a:ext cx="10801350" cy="40544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presentor name(s)</a:t>
            </a:r>
            <a:endParaRPr lang="en-NZ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DD1C2B-F27A-037D-953A-4C2BA5C6B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5822742"/>
            <a:ext cx="5132387" cy="405441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company name(s)</a:t>
            </a:r>
            <a:endParaRPr lang="en-NZ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892C2C-CFDC-3579-CE70-17A9BFD0768E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559255D-1248-9152-F6A3-4F7C22D78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F64F5-3274-8EFC-C52C-0E6C1F465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0992" y="5248049"/>
            <a:ext cx="2043659" cy="16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70483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3963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subtitle</a:t>
            </a:r>
          </a:p>
          <a:p>
            <a:pPr lvl="0"/>
            <a:r>
              <a:rPr lang="mi-NZ" dirty="0"/>
              <a:t>Here if you need it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F2061-93CD-AE10-18C7-A8F208574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139E-86DC-3DB2-EEB8-F9AA4FE0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1316" y="5237836"/>
            <a:ext cx="2056313" cy="16201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E3B5F1-96CE-2285-2214-E09C17EDF66C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CA733AFB-CCBC-3014-8B14-E188ED7AC1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4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FEC8AD-B8DC-AEA5-C4D5-48310A619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678FE8-6634-7261-9936-4AF9AAB7AD30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E580326-9E48-BD74-2583-F5180CDC09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529431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FEC8AD-B8DC-AEA5-C4D5-48310A619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678FE8-6634-7261-9936-4AF9AAB7AD30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E580326-9E48-BD74-2583-F5180CDC09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5D29241-5458-4948-9D1F-2D0FCD4AA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8728" y="1561171"/>
            <a:ext cx="529431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3252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44D7D-ECF3-D24E-D424-CBEEA7697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7943" y="5712253"/>
            <a:ext cx="1383746" cy="10902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373CB9-0926-220D-61C4-2BE8FB9ED901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46270A1E-9738-DAE1-718F-54215AB07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904" cy="434697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7AF304-211B-62E3-E433-1947AD3A4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988B2F1-936C-A68C-D6D6-BEC9855A58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726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74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70483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3963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subtitle</a:t>
            </a:r>
          </a:p>
          <a:p>
            <a:pPr lvl="0"/>
            <a:r>
              <a:rPr lang="mi-NZ" dirty="0"/>
              <a:t>Here if you need it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F2061-93CD-AE10-18C7-A8F208574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139E-86DC-3DB2-EEB8-F9AA4FE0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1316" y="5237836"/>
            <a:ext cx="2056313" cy="16201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E3B5F1-96CE-2285-2214-E09C17EDF66C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CA733AFB-CCBC-3014-8B14-E188ED7AC1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13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18A5E-D86E-873A-48A0-D4B1BF86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A2191-ECCE-862D-E653-AED36CB2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631BC-5996-64C2-0657-8979CF7AC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BD6C-96E8-43CB-9D79-9C663A8654A2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0B0B2-41C7-1871-81E1-EE12B54D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A606-87D5-1756-77A8-B51B918C8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751-DAA3-456B-834F-AA431278AD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996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47DC0-649D-E114-044B-A8D5C26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CE76-1939-00C1-536C-98A86400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D00E-4898-6235-E67A-95561B461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DE3AE-010B-4803-950B-65FA340740F5}" type="datetimeFigureOut">
              <a:rPr lang="en-NZ" smtClean="0"/>
              <a:t>18/10/2022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30CC7-01AF-8D1D-BD24-9FB1217F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751E-055D-6BA5-8F5C-8084137D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BDA0-1A31-43F9-8F2C-2C4F2F718C3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75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61" r:id="rId3"/>
    <p:sldLayoutId id="2147483666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E2AC96-489E-4380-AA70-E45B27655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/>
              <a:t>Challenging the Status Quo </a:t>
            </a:r>
          </a:p>
          <a:p>
            <a:r>
              <a:rPr lang="en-AU" dirty="0"/>
              <a:t>An Innovative Approach to Structural </a:t>
            </a:r>
          </a:p>
          <a:p>
            <a:r>
              <a:rPr lang="en-AU" dirty="0"/>
              <a:t>Renewal of a Large Box Culvert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F34A6-E929-414F-8505-2C3D5F33E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Marc Ciochetto &amp; Cory Higgins 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D6036A-4149-43D9-9231-2653D1F3F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4" y="5671899"/>
            <a:ext cx="2189681" cy="76405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9275B97-AF1D-473D-A3C2-BEDB3452E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94" y="5845123"/>
            <a:ext cx="2189682" cy="4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8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Renewal Options</a:t>
            </a:r>
          </a:p>
        </p:txBody>
      </p:sp>
    </p:spTree>
    <p:extLst>
      <p:ext uri="{BB962C8B-B14F-4D97-AF65-F5344CB8AC3E}">
        <p14:creationId xmlns:p14="http://schemas.microsoft.com/office/powerpoint/2010/main" val="153446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Renewal Options – A, B &amp; 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C6B57-A8C8-423E-B269-F9EE3E176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19" y="1631020"/>
            <a:ext cx="9837962" cy="40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19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Renewal Options – D, E &amp; 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39461-821D-4A27-AB61-BFBD28908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00" y="1561171"/>
            <a:ext cx="9878400" cy="40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15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 Considerations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5C712-1E5A-4648-BA9D-BA47B3EAB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62750" y="1561171"/>
            <a:ext cx="4840288" cy="45287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Decay of Existing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Cross Sectional Area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Flood Modelling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Geo 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Existing Underground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06FBA7-1F00-48AC-B77F-1E5222525807}"/>
              </a:ext>
            </a:extLst>
          </p:cNvPr>
          <p:cNvGrpSpPr/>
          <p:nvPr/>
        </p:nvGrpSpPr>
        <p:grpSpPr>
          <a:xfrm>
            <a:off x="801688" y="1561171"/>
            <a:ext cx="5692413" cy="4371636"/>
            <a:chOff x="5910626" y="1471142"/>
            <a:chExt cx="5692413" cy="43716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2F09E2-AA2A-48C3-BB84-1F4A97EC2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0626" y="3690260"/>
              <a:ext cx="3052399" cy="21525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63B087-46B7-4458-BB1C-059DD420B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0626" y="1471142"/>
              <a:ext cx="3052399" cy="21783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C4E85E-C209-4227-86E3-D1DDFA7DB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1601" y="3690261"/>
              <a:ext cx="2601438" cy="21290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A8A463-F338-4FEC-969D-FE3CF04D0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1601" y="1471142"/>
              <a:ext cx="2601437" cy="21603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212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Environmental Considerations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029277-9B54-4CB8-9776-3C93E90D40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Coastal Management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Acid Sulphate Soils (AHD between 1 to 5M)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Aboriginal Cultural Heritage Duty of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Disturbing of Marine Plants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Tidal Water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Erosion and Sediment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Tree Removal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E2B77-0282-4A2B-8512-F8415E28DA38}"/>
              </a:ext>
            </a:extLst>
          </p:cNvPr>
          <p:cNvPicPr>
            <a:picLocks/>
          </p:cNvPicPr>
          <p:nvPr/>
        </p:nvPicPr>
        <p:blipFill>
          <a:blip r:embed="rId3"/>
          <a:srcRect l="21054" r="21054"/>
          <a:stretch/>
        </p:blipFill>
        <p:spPr>
          <a:xfrm>
            <a:off x="8261965" y="252134"/>
            <a:ext cx="3600000" cy="3600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2ECC4F-B7CB-4257-93FE-308D3B138791}"/>
              </a:ext>
            </a:extLst>
          </p:cNvPr>
          <p:cNvPicPr>
            <a:picLocks/>
          </p:cNvPicPr>
          <p:nvPr/>
        </p:nvPicPr>
        <p:blipFill>
          <a:blip r:embed="rId4"/>
          <a:srcRect l="20848" r="20848"/>
          <a:stretch/>
        </p:blipFill>
        <p:spPr>
          <a:xfrm>
            <a:off x="5273323" y="2615670"/>
            <a:ext cx="3600000" cy="3600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21F82B-E601-4B48-813F-EBEC14D75178}"/>
              </a:ext>
            </a:extLst>
          </p:cNvPr>
          <p:cNvSpPr/>
          <p:nvPr/>
        </p:nvSpPr>
        <p:spPr>
          <a:xfrm>
            <a:off x="5014396" y="4802853"/>
            <a:ext cx="983783" cy="983783"/>
          </a:xfrm>
          <a:prstGeom prst="ellipse">
            <a:avLst/>
          </a:prstGeom>
          <a:solidFill>
            <a:schemeClr val="accent6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936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Alternative Solution: Channeline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1A241-BCCA-4595-A682-EF521B6156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" name="Picture 9" descr="Channeline Linkedin.png">
            <a:extLst>
              <a:ext uri="{FF2B5EF4-FFF2-40B4-BE49-F238E27FC236}">
                <a16:creationId xmlns:a16="http://schemas.microsoft.com/office/drawing/2014/main" id="{FDCE193D-97FC-4A7A-ADA0-2669472393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61171"/>
            <a:ext cx="12192000" cy="42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78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Channeline Overview</a:t>
            </a:r>
          </a:p>
        </p:txBody>
      </p:sp>
    </p:spTree>
    <p:extLst>
      <p:ext uri="{BB962C8B-B14F-4D97-AF65-F5344CB8AC3E}">
        <p14:creationId xmlns:p14="http://schemas.microsoft.com/office/powerpoint/2010/main" val="1660234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About Channeline International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1437B6-52DE-4570-A08D-F844C0484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8728" y="1561171"/>
            <a:ext cx="5294309" cy="4528784"/>
          </a:xfrm>
        </p:spPr>
        <p:txBody>
          <a:bodyPr/>
          <a:lstStyle/>
          <a:p>
            <a:r>
              <a:rPr lang="en-AU" dirty="0"/>
              <a:t>Developed in 1984 in UK</a:t>
            </a:r>
          </a:p>
          <a:p>
            <a:r>
              <a:rPr lang="en-AU" dirty="0"/>
              <a:t>Custom Built, Bespoke Structural GRP Lining System</a:t>
            </a:r>
          </a:p>
          <a:p>
            <a:r>
              <a:rPr lang="en-AU" dirty="0"/>
              <a:t>Liners have been installed in over 30 countries worldwide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120444-526C-4D5B-A02A-5D6711DFD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8" y="1561169"/>
            <a:ext cx="5294309" cy="3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6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Channeline?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009CA-9A2A-4926-B5BA-E3D7C5239C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8726" y="1561171"/>
            <a:ext cx="5294311" cy="4528784"/>
          </a:xfrm>
        </p:spPr>
        <p:txBody>
          <a:bodyPr/>
          <a:lstStyle/>
          <a:p>
            <a:r>
              <a:rPr lang="en-AU" dirty="0" err="1"/>
              <a:t>Channeline</a:t>
            </a:r>
            <a:r>
              <a:rPr lang="en-AU" dirty="0"/>
              <a:t> is a Glass Reinforced Plastic (GRP) or </a:t>
            </a:r>
            <a:r>
              <a:rPr lang="en-AU" dirty="0" err="1"/>
              <a:t>Fiber</a:t>
            </a:r>
            <a:r>
              <a:rPr lang="en-AU" dirty="0"/>
              <a:t> Reinforced Polymer (</a:t>
            </a:r>
            <a:r>
              <a:rPr lang="en-AU" dirty="0" err="1"/>
              <a:t>FRP</a:t>
            </a:r>
            <a:r>
              <a:rPr lang="en-AU" dirty="0"/>
              <a:t>) Grouted In Place Panel Lining System.</a:t>
            </a:r>
          </a:p>
          <a:p>
            <a:r>
              <a:rPr lang="en-AU" dirty="0"/>
              <a:t>Any Shape, Size or Profile </a:t>
            </a:r>
          </a:p>
          <a:p>
            <a:r>
              <a:rPr lang="en-AU" dirty="0"/>
              <a:t>Can be utilized to structurally rehabilitate any Host Pipe Material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C7EF1-DA4D-498F-A817-4F50CEC72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688" y="1561171"/>
            <a:ext cx="5294310" cy="39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02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is Channeline?</a:t>
            </a:r>
          </a:p>
          <a:p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BB111DB-05CE-47FE-AADE-BDC4FFBE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8" y="1383281"/>
            <a:ext cx="11224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defRPr/>
            </a:pPr>
            <a:r>
              <a:rPr lang="en-AU" altLang="en-US" sz="2000" b="1" dirty="0">
                <a:solidFill>
                  <a:schemeClr val="accent6"/>
                </a:solidFill>
                <a:latin typeface="+mn-lt"/>
                <a:ea typeface="+mn-ea"/>
              </a:rPr>
              <a:t>GRP Sandwich Composite I-Beam Construction:</a:t>
            </a:r>
          </a:p>
        </p:txBody>
      </p:sp>
      <p:pic>
        <p:nvPicPr>
          <p:cNvPr id="8" name="Picture 7" descr="IMG_2899.JPG">
            <a:extLst>
              <a:ext uri="{FF2B5EF4-FFF2-40B4-BE49-F238E27FC236}">
                <a16:creationId xmlns:a16="http://schemas.microsoft.com/office/drawing/2014/main" id="{28244E31-77A8-4754-BB51-742A5660AA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6526" y="2178577"/>
            <a:ext cx="2102461" cy="3429000"/>
          </a:xfrm>
          <a:prstGeom prst="rect">
            <a:avLst/>
          </a:prstGeom>
        </p:spPr>
      </p:pic>
      <p:pic>
        <p:nvPicPr>
          <p:cNvPr id="9" name="Picture 8" descr="IMG_2901.JPG">
            <a:extLst>
              <a:ext uri="{FF2B5EF4-FFF2-40B4-BE49-F238E27FC236}">
                <a16:creationId xmlns:a16="http://schemas.microsoft.com/office/drawing/2014/main" id="{14D981D9-5E75-40D0-BCD9-FBF85A631F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0419" y="2178578"/>
            <a:ext cx="2125885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2DACA9-C08F-42FE-9BBF-67B906625403}"/>
              </a:ext>
            </a:extLst>
          </p:cNvPr>
          <p:cNvSpPr txBox="1"/>
          <p:nvPr/>
        </p:nvSpPr>
        <p:spPr>
          <a:xfrm>
            <a:off x="945849" y="2520808"/>
            <a:ext cx="22914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100" dirty="0">
                <a:solidFill>
                  <a:schemeClr val="bg2"/>
                </a:solidFill>
                <a:cs typeface="Microsoft Sans Serif" pitchFamily="34" charset="0"/>
              </a:rPr>
              <a:t>Inner corrosion barrier consists of 1.5mm  (0.6”) of Isophalthalic, vinylester or epoxy resin. Can also be designed with superior Abrasion Resistant material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6E0B2-BCA0-4053-9475-343C18D3310C}"/>
              </a:ext>
            </a:extLst>
          </p:cNvPr>
          <p:cNvSpPr txBox="1"/>
          <p:nvPr/>
        </p:nvSpPr>
        <p:spPr>
          <a:xfrm>
            <a:off x="1268355" y="3844575"/>
            <a:ext cx="19689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100" dirty="0">
                <a:solidFill>
                  <a:schemeClr val="bg2"/>
                </a:solidFill>
                <a:cs typeface="Microsoft Sans Serif" pitchFamily="34" charset="0"/>
              </a:rPr>
              <a:t>Consolidated, bi-direction fibreglass mat and resin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D6FB40-B21B-4628-830C-532B6C27F526}"/>
              </a:ext>
            </a:extLst>
          </p:cNvPr>
          <p:cNvSpPr txBox="1"/>
          <p:nvPr/>
        </p:nvSpPr>
        <p:spPr>
          <a:xfrm>
            <a:off x="1464987" y="4533744"/>
            <a:ext cx="1772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100" dirty="0">
                <a:solidFill>
                  <a:schemeClr val="bg2"/>
                </a:solidFill>
                <a:cs typeface="Microsoft Sans Serif" pitchFamily="34" charset="0"/>
              </a:rPr>
              <a:t>Center core consists of silica sand and resin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DC69CF-4202-49DF-B7C3-175219E58FA3}"/>
              </a:ext>
            </a:extLst>
          </p:cNvPr>
          <p:cNvSpPr txBox="1"/>
          <p:nvPr/>
        </p:nvSpPr>
        <p:spPr>
          <a:xfrm>
            <a:off x="6223799" y="2834894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100" dirty="0">
                <a:solidFill>
                  <a:schemeClr val="bg2"/>
                </a:solidFill>
                <a:cs typeface="Microsoft Sans Serif" pitchFamily="34" charset="0"/>
              </a:rPr>
              <a:t>Second layer of fibreglass mat and resin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196774-E90A-4DF5-A2A2-B35D9B95A648}"/>
              </a:ext>
            </a:extLst>
          </p:cNvPr>
          <p:cNvSpPr txBox="1"/>
          <p:nvPr/>
        </p:nvSpPr>
        <p:spPr>
          <a:xfrm>
            <a:off x="5911445" y="3723997"/>
            <a:ext cx="19887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100" dirty="0">
                <a:solidFill>
                  <a:schemeClr val="bg2"/>
                </a:solidFill>
                <a:cs typeface="Microsoft Sans Serif" pitchFamily="34" charset="0"/>
              </a:rPr>
              <a:t>Outside surface is treated with bonded aggregate to enhance adhesion with grout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8767A-1215-4943-A7D4-8AED3110C496}"/>
              </a:ext>
            </a:extLst>
          </p:cNvPr>
          <p:cNvSpPr txBox="1"/>
          <p:nvPr/>
        </p:nvSpPr>
        <p:spPr>
          <a:xfrm>
            <a:off x="801688" y="6003552"/>
            <a:ext cx="5959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tx2"/>
                </a:solidFill>
              </a:rPr>
              <a:t>The result is a flexible but structural liner that will resist live loads, dead loads and hydrostatic pressure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698EC8-0C53-4FD6-ABAB-7EC8C50F0E48}"/>
              </a:ext>
            </a:extLst>
          </p:cNvPr>
          <p:cNvSpPr txBox="1"/>
          <p:nvPr/>
        </p:nvSpPr>
        <p:spPr>
          <a:xfrm>
            <a:off x="8526667" y="3462584"/>
            <a:ext cx="1210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solidFill>
                  <a:schemeClr val="accent2"/>
                </a:solidFill>
              </a:rPr>
              <a:t>COMPRESSION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A6B439-991A-4C00-8B4E-D3AABD09A7D8}"/>
              </a:ext>
            </a:extLst>
          </p:cNvPr>
          <p:cNvSpPr txBox="1"/>
          <p:nvPr/>
        </p:nvSpPr>
        <p:spPr>
          <a:xfrm>
            <a:off x="4027567" y="3423333"/>
            <a:ext cx="884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accent2"/>
                </a:solidFill>
              </a:rPr>
              <a:t>TENSION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CB6FE26-7D75-4FB1-A4F5-A0BE664ABBC3}"/>
              </a:ext>
            </a:extLst>
          </p:cNvPr>
          <p:cNvCxnSpPr>
            <a:cxnSpLocks/>
          </p:cNvCxnSpPr>
          <p:nvPr/>
        </p:nvCxnSpPr>
        <p:spPr>
          <a:xfrm>
            <a:off x="7918315" y="4030894"/>
            <a:ext cx="1096849" cy="200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1790D35-A760-4837-8244-E85C7E84F73C}"/>
              </a:ext>
            </a:extLst>
          </p:cNvPr>
          <p:cNvCxnSpPr>
            <a:cxnSpLocks/>
          </p:cNvCxnSpPr>
          <p:nvPr/>
        </p:nvCxnSpPr>
        <p:spPr>
          <a:xfrm>
            <a:off x="7918315" y="3078032"/>
            <a:ext cx="1820029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C535A8-D7B2-481A-A918-A525E3ADB0FD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237278" y="2990167"/>
            <a:ext cx="1370848" cy="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90B080-3FC9-4BEF-9DC7-393A2C5347D5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237278" y="4060018"/>
            <a:ext cx="1857601" cy="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0620BEE-8E13-4640-B2C2-14F57A86C686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237278" y="4749188"/>
            <a:ext cx="2013373" cy="848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407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5D098-BEE7-C116-2F41-9E78670E6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446DBB-E620-4361-823F-C5EF7D9894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b="1" dirty="0"/>
              <a:t>Project 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b="1" dirty="0"/>
              <a:t>Considered Renewal Options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b="1" dirty="0" err="1"/>
              <a:t>Channeline</a:t>
            </a:r>
            <a:r>
              <a:rPr lang="en-AU" sz="3200" b="1" dirty="0"/>
              <a:t>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b="1" dirty="0"/>
              <a:t>Design &amp; Construction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b="1" dirty="0"/>
              <a:t>Project Outcomes</a:t>
            </a:r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1A9DD-EF6F-432B-86AD-34E34515E2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2043" r="22043"/>
          <a:stretch/>
        </p:blipFill>
        <p:spPr>
          <a:xfrm>
            <a:off x="7790312" y="1561171"/>
            <a:ext cx="3600000" cy="3604501"/>
          </a:xfrm>
          <a:prstGeom prst="ellipse">
            <a:avLst/>
          </a:prstGeom>
          <a:effectLst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EC5751C-89CB-4AD4-B405-8F2DE5F7DF2F}"/>
              </a:ext>
            </a:extLst>
          </p:cNvPr>
          <p:cNvSpPr/>
          <p:nvPr/>
        </p:nvSpPr>
        <p:spPr>
          <a:xfrm>
            <a:off x="7649569" y="3937604"/>
            <a:ext cx="983783" cy="983783"/>
          </a:xfrm>
          <a:prstGeom prst="ellipse">
            <a:avLst/>
          </a:prstGeom>
          <a:solidFill>
            <a:schemeClr val="accent6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92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GRP?</a:t>
            </a:r>
          </a:p>
        </p:txBody>
      </p:sp>
      <p:pic>
        <p:nvPicPr>
          <p:cNvPr id="4" name="Picture 6" descr="image13">
            <a:extLst>
              <a:ext uri="{FF2B5EF4-FFF2-40B4-BE49-F238E27FC236}">
                <a16:creationId xmlns:a16="http://schemas.microsoft.com/office/drawing/2014/main" id="{9E952CFD-EA2F-4927-8301-8D2E1C709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5508" t="1637" r="41358" b="1637"/>
          <a:stretch/>
        </p:blipFill>
        <p:spPr bwMode="auto">
          <a:xfrm>
            <a:off x="5272154" y="2615670"/>
            <a:ext cx="3600000" cy="360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image13">
            <a:extLst>
              <a:ext uri="{FF2B5EF4-FFF2-40B4-BE49-F238E27FC236}">
                <a16:creationId xmlns:a16="http://schemas.microsoft.com/office/drawing/2014/main" id="{0EE362E5-0696-492A-B88B-E9BF1750F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8669" t="3002" r="8874" b="3101"/>
          <a:stretch/>
        </p:blipFill>
        <p:spPr bwMode="auto">
          <a:xfrm>
            <a:off x="8261965" y="254438"/>
            <a:ext cx="3600000" cy="3600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E017C17-57CF-4C4D-9356-1810BBB87AD0}"/>
              </a:ext>
            </a:extLst>
          </p:cNvPr>
          <p:cNvSpPr/>
          <p:nvPr/>
        </p:nvSpPr>
        <p:spPr>
          <a:xfrm>
            <a:off x="5014396" y="4802853"/>
            <a:ext cx="983783" cy="983783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DA6ACE-CC48-4BCE-8B69-92B3FB8AF9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7" y="1561171"/>
            <a:ext cx="5214101" cy="4528784"/>
          </a:xfrm>
        </p:spPr>
        <p:txBody>
          <a:bodyPr>
            <a:normAutofit/>
          </a:bodyPr>
          <a:lstStyle/>
          <a:p>
            <a:r>
              <a:rPr lang="en-AU" dirty="0"/>
              <a:t>Proven Track Record – 38 years of history with no known failures</a:t>
            </a:r>
          </a:p>
          <a:p>
            <a:r>
              <a:rPr lang="en-AU" dirty="0"/>
              <a:t>350 Plus Projects completed in North America over a 20 year period</a:t>
            </a:r>
          </a:p>
          <a:p>
            <a:r>
              <a:rPr lang="en-AU" dirty="0"/>
              <a:t>Liner can be custom built to fit through existing access shafts</a:t>
            </a:r>
          </a:p>
          <a:p>
            <a:r>
              <a:rPr lang="en-AU" dirty="0"/>
              <a:t>Fully Structural 100 Year Design</a:t>
            </a:r>
          </a:p>
          <a:p>
            <a:r>
              <a:rPr lang="en-AU" dirty="0"/>
              <a:t>Leak tight Jointing System (Tested </a:t>
            </a:r>
            <a:br>
              <a:rPr lang="en-AU" dirty="0"/>
            </a:br>
            <a:r>
              <a:rPr lang="en-AU" dirty="0"/>
              <a:t>and Certified)</a:t>
            </a:r>
          </a:p>
          <a:p>
            <a:r>
              <a:rPr lang="en-AU" dirty="0"/>
              <a:t>Productive and Low Tech Installation</a:t>
            </a:r>
          </a:p>
          <a:p>
            <a:r>
              <a:rPr lang="en-AU" dirty="0"/>
              <a:t>Local Representation and Technical Support </a:t>
            </a:r>
          </a:p>
          <a:p>
            <a:r>
              <a:rPr lang="en-AU" dirty="0"/>
              <a:t>21 years of experience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2239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GRP?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E77CEE-483D-4400-9EA7-4455BE92F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4998" y="1561171"/>
            <a:ext cx="7108039" cy="4528784"/>
          </a:xfrm>
        </p:spPr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  <a:latin typeface="+mj-lt"/>
                <a:cs typeface="Microsoft Sans Serif" pitchFamily="34" charset="0"/>
              </a:rPr>
              <a:t>Hydraulic Capacity</a:t>
            </a:r>
            <a:r>
              <a:rPr lang="en-US" sz="2400" b="1" dirty="0">
                <a:solidFill>
                  <a:schemeClr val="accent6"/>
                </a:solidFill>
                <a:latin typeface="+mj-lt"/>
                <a:cs typeface="Microsoft Sans Serif" pitchFamily="34" charset="0"/>
              </a:rPr>
              <a:t>:</a:t>
            </a:r>
          </a:p>
          <a:p>
            <a:r>
              <a:rPr lang="en-AU" dirty="0" err="1"/>
              <a:t>Channeline</a:t>
            </a:r>
            <a:r>
              <a:rPr lang="en-AU" dirty="0"/>
              <a:t> will give an improvement to the flow capacity and hydraulic self-cleaning ability between 12% and 20% typically using Manning coefficient value of “n” 0.009.</a:t>
            </a:r>
          </a:p>
          <a:p>
            <a:r>
              <a:rPr lang="en-AU" dirty="0"/>
              <a:t>In some environmentally sensitive areas such as Fish Bearing creeks, it is necessary to slow down the flow. This can be done by applying a non-slip surface to the liner invert.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FCC706-F386-4AB0-B521-F4BC190BF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688" y="1561171"/>
            <a:ext cx="3416798" cy="2498892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9AEECB91-DF96-42BD-9128-BDCD17DE6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688" y="4060063"/>
            <a:ext cx="3416798" cy="249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103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GRP?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6B252C-BAB6-42C1-9223-81D3DE846C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561171"/>
            <a:ext cx="7068683" cy="4528784"/>
          </a:xfrm>
        </p:spPr>
        <p:txBody>
          <a:bodyPr/>
          <a:lstStyle/>
          <a:p>
            <a:r>
              <a:rPr lang="en-AU" dirty="0"/>
              <a:t>GRP Panels are supplied with a socket and spigot joint with is used in conjunction with a gasket or construction sealant.</a:t>
            </a:r>
          </a:p>
          <a:p>
            <a:r>
              <a:rPr lang="en-AU" dirty="0"/>
              <a:t>GRP two piece and multi-piece lining units come with a tapered tongue and groove longitudinal joint and a bell and spigot radial joint.</a:t>
            </a:r>
          </a:p>
          <a:p>
            <a:r>
              <a:rPr lang="en-AU" dirty="0"/>
              <a:t>Joints using Solid Rubber Gaskets are regularly tested in accordance with ASTM D 4161 to 2.2 bar (33.359 psi)</a:t>
            </a:r>
          </a:p>
          <a:p>
            <a:r>
              <a:rPr lang="en-AU" dirty="0"/>
              <a:t>However, Channeline have successfully performed modified  gasket joint tests (no reference standard available) to 15 bar (217.56 psi)</a:t>
            </a:r>
          </a:p>
          <a:p>
            <a:endParaRPr lang="en-AU" dirty="0"/>
          </a:p>
          <a:p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44E0FE-A555-4E7B-91D5-49236D7D625F}"/>
              </a:ext>
            </a:extLst>
          </p:cNvPr>
          <p:cNvGrpSpPr/>
          <p:nvPr/>
        </p:nvGrpSpPr>
        <p:grpSpPr>
          <a:xfrm>
            <a:off x="8003038" y="1561169"/>
            <a:ext cx="3600000" cy="3600002"/>
            <a:chOff x="8003038" y="1561169"/>
            <a:chExt cx="3600000" cy="36000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729D35-E9F0-468A-B60F-208DC81E1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473" t="11370" r="10473" b="17460"/>
            <a:stretch/>
          </p:blipFill>
          <p:spPr>
            <a:xfrm rot="16200000">
              <a:off x="8003038" y="1561169"/>
              <a:ext cx="3600000" cy="3600000"/>
            </a:xfrm>
            <a:prstGeom prst="ellipse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D91A9B-1136-4549-BC2E-56EE344A93D1}"/>
                </a:ext>
              </a:extLst>
            </p:cNvPr>
            <p:cNvSpPr/>
            <p:nvPr/>
          </p:nvSpPr>
          <p:spPr>
            <a:xfrm>
              <a:off x="8695378" y="1561169"/>
              <a:ext cx="2215319" cy="383134"/>
            </a:xfrm>
            <a:custGeom>
              <a:avLst/>
              <a:gdLst>
                <a:gd name="connsiteX0" fmla="*/ 1107659 w 2215319"/>
                <a:gd name="connsiteY0" fmla="*/ 0 h 383134"/>
                <a:gd name="connsiteX1" fmla="*/ 2114057 w 2215319"/>
                <a:gd name="connsiteY1" fmla="*/ 307412 h 383134"/>
                <a:gd name="connsiteX2" fmla="*/ 2215319 w 2215319"/>
                <a:gd name="connsiteY2" fmla="*/ 383134 h 383134"/>
                <a:gd name="connsiteX3" fmla="*/ 0 w 2215319"/>
                <a:gd name="connsiteY3" fmla="*/ 383134 h 383134"/>
                <a:gd name="connsiteX4" fmla="*/ 101262 w 2215319"/>
                <a:gd name="connsiteY4" fmla="*/ 307412 h 383134"/>
                <a:gd name="connsiteX5" fmla="*/ 1107659 w 2215319"/>
                <a:gd name="connsiteY5" fmla="*/ 0 h 38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5319" h="383134">
                  <a:moveTo>
                    <a:pt x="1107659" y="0"/>
                  </a:moveTo>
                  <a:cubicBezTo>
                    <a:pt x="1480452" y="0"/>
                    <a:pt x="1826775" y="113328"/>
                    <a:pt x="2114057" y="307412"/>
                  </a:cubicBezTo>
                  <a:lnTo>
                    <a:pt x="2215319" y="383134"/>
                  </a:lnTo>
                  <a:lnTo>
                    <a:pt x="0" y="383134"/>
                  </a:lnTo>
                  <a:lnTo>
                    <a:pt x="101262" y="307412"/>
                  </a:lnTo>
                  <a:cubicBezTo>
                    <a:pt x="388544" y="113328"/>
                    <a:pt x="734867" y="0"/>
                    <a:pt x="11076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AC2A040-FCE2-42AD-BC91-2B04D6AC6961}"/>
                </a:ext>
              </a:extLst>
            </p:cNvPr>
            <p:cNvSpPr/>
            <p:nvPr/>
          </p:nvSpPr>
          <p:spPr>
            <a:xfrm>
              <a:off x="8384145" y="4466122"/>
              <a:ext cx="2837783" cy="695049"/>
            </a:xfrm>
            <a:custGeom>
              <a:avLst/>
              <a:gdLst>
                <a:gd name="connsiteX0" fmla="*/ 0 w 2837783"/>
                <a:gd name="connsiteY0" fmla="*/ 0 h 695049"/>
                <a:gd name="connsiteX1" fmla="*/ 2837783 w 2837783"/>
                <a:gd name="connsiteY1" fmla="*/ 0 h 695049"/>
                <a:gd name="connsiteX2" fmla="*/ 2807859 w 2837783"/>
                <a:gd name="connsiteY2" fmla="*/ 40016 h 695049"/>
                <a:gd name="connsiteX3" fmla="*/ 1418891 w 2837783"/>
                <a:gd name="connsiteY3" fmla="*/ 695049 h 695049"/>
                <a:gd name="connsiteX4" fmla="*/ 29923 w 2837783"/>
                <a:gd name="connsiteY4" fmla="*/ 40016 h 69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7783" h="695049">
                  <a:moveTo>
                    <a:pt x="0" y="0"/>
                  </a:moveTo>
                  <a:lnTo>
                    <a:pt x="2837783" y="0"/>
                  </a:lnTo>
                  <a:lnTo>
                    <a:pt x="2807859" y="40016"/>
                  </a:lnTo>
                  <a:cubicBezTo>
                    <a:pt x="2477712" y="440061"/>
                    <a:pt x="1978080" y="695049"/>
                    <a:pt x="1418891" y="695049"/>
                  </a:cubicBezTo>
                  <a:cubicBezTo>
                    <a:pt x="859703" y="695049"/>
                    <a:pt x="360070" y="440061"/>
                    <a:pt x="29923" y="400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3325730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GRP?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ABB87-A4F0-489D-BA05-4ADA91D552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561171"/>
            <a:ext cx="6975525" cy="4528784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Fully Customizable sizing – no off the shelf moulds</a:t>
            </a:r>
          </a:p>
          <a:p>
            <a:r>
              <a:rPr lang="en-AU" dirty="0"/>
              <a:t>In House Research and Development Department </a:t>
            </a:r>
          </a:p>
          <a:p>
            <a:r>
              <a:rPr lang="en-AU" dirty="0"/>
              <a:t>In House Testing and Compliance Laboratories</a:t>
            </a:r>
          </a:p>
          <a:p>
            <a:r>
              <a:rPr lang="en-AU" dirty="0"/>
              <a:t>Tangible Lining system, manufactured under </a:t>
            </a:r>
          </a:p>
          <a:p>
            <a:r>
              <a:rPr lang="en-AU" dirty="0"/>
              <a:t>Strict QA/QC Protocols (not cured/built in place)</a:t>
            </a:r>
          </a:p>
          <a:p>
            <a:r>
              <a:rPr lang="en-AU" dirty="0"/>
              <a:t>Low Tech Easy Installation</a:t>
            </a:r>
          </a:p>
          <a:p>
            <a:r>
              <a:rPr lang="en-AU" dirty="0"/>
              <a:t>Low Carbon Footprint Construction</a:t>
            </a:r>
          </a:p>
          <a:p>
            <a:r>
              <a:rPr lang="en-AU" dirty="0"/>
              <a:t>10 Year Materials Warranty</a:t>
            </a:r>
          </a:p>
          <a:p>
            <a:r>
              <a:rPr lang="en-AU" dirty="0"/>
              <a:t>High Mechanical Properties for Design purposes​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Long Term Flexural Modulus 4,000Mpa</a:t>
            </a:r>
          </a:p>
          <a:p>
            <a:r>
              <a:rPr lang="en-AU" dirty="0"/>
              <a:t>Hydraulic Performance​   “n” 0.009, “K” 0.03</a:t>
            </a:r>
          </a:p>
          <a:p>
            <a:r>
              <a:rPr lang="en-AU" dirty="0"/>
              <a:t>Design life of 100 years Compliant with ASTM D3262,</a:t>
            </a:r>
          </a:p>
          <a:p>
            <a:r>
              <a:rPr lang="en-AU" dirty="0"/>
              <a:t>ISO 16611 and WIS 4-34-02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F3415-BE4F-47AF-90F9-CB693E3A7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003038" y="1561171"/>
            <a:ext cx="3600000" cy="3600000"/>
          </a:xfrm>
          <a:prstGeom prst="ellipse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EFED823-212F-4E83-90B3-CA2A4A01AF57}"/>
              </a:ext>
            </a:extLst>
          </p:cNvPr>
          <p:cNvSpPr/>
          <p:nvPr/>
        </p:nvSpPr>
        <p:spPr>
          <a:xfrm>
            <a:off x="7777213" y="3825563"/>
            <a:ext cx="983783" cy="983783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63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B29524-A2AF-429A-B292-A09999E512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93894" y="1561171"/>
            <a:ext cx="6309143" cy="4528784"/>
          </a:xfrm>
        </p:spPr>
        <p:txBody>
          <a:bodyPr/>
          <a:lstStyle/>
          <a:p>
            <a:r>
              <a:rPr lang="en-AU" dirty="0"/>
              <a:t>AS5100 Bridge Design Code</a:t>
            </a:r>
          </a:p>
          <a:p>
            <a:r>
              <a:rPr lang="en-AU" dirty="0"/>
              <a:t>AS1170  Structural Design Actions</a:t>
            </a:r>
          </a:p>
          <a:p>
            <a:r>
              <a:rPr lang="en-AU" dirty="0"/>
              <a:t>AS3571 Plastic Piping System GRP</a:t>
            </a:r>
          </a:p>
          <a:p>
            <a:r>
              <a:rPr lang="en-AU" dirty="0"/>
              <a:t>Water Research Centre – Sewer Rehabilitation Manual</a:t>
            </a:r>
          </a:p>
          <a:p>
            <a:r>
              <a:rPr lang="en-AU" dirty="0" err="1"/>
              <a:t>TMR’s</a:t>
            </a:r>
            <a:r>
              <a:rPr lang="en-AU" dirty="0"/>
              <a:t> Bridge Design Criteria &amp; Other Structures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CE562-7F08-42C5-9923-9809E555A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8" y="1561171"/>
            <a:ext cx="4391530" cy="37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31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 Submission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AA45AC-EF27-414C-BF52-60E43BFA6C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3965987"/>
            <a:ext cx="10801350" cy="2123968"/>
          </a:xfrm>
        </p:spPr>
        <p:txBody>
          <a:bodyPr/>
          <a:lstStyle/>
          <a:p>
            <a:r>
              <a:rPr lang="en-AU" dirty="0"/>
              <a:t>Design developed from first principles by </a:t>
            </a:r>
            <a:r>
              <a:rPr lang="en-AU" dirty="0" err="1"/>
              <a:t>SASTTI</a:t>
            </a:r>
            <a:r>
              <a:rPr lang="en-AU" dirty="0"/>
              <a:t> JV, Sewer Assessment &amp; Trenchless Technology Specialist Consulting Engineers</a:t>
            </a:r>
          </a:p>
          <a:p>
            <a:r>
              <a:rPr lang="en-AU" dirty="0"/>
              <a:t>Finite element model created</a:t>
            </a:r>
          </a:p>
          <a:p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0549-16C3-4CF0-AA61-DD6AAA686624}"/>
              </a:ext>
            </a:extLst>
          </p:cNvPr>
          <p:cNvGrpSpPr/>
          <p:nvPr/>
        </p:nvGrpSpPr>
        <p:grpSpPr>
          <a:xfrm>
            <a:off x="801687" y="1561170"/>
            <a:ext cx="10801351" cy="2181793"/>
            <a:chOff x="801688" y="1561171"/>
            <a:chExt cx="10465972" cy="21140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4F2553-6D79-4C26-B7EE-BBD7F2567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688" y="1561171"/>
              <a:ext cx="3406443" cy="21140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557F71-0D14-4AC0-B078-B3F4F72D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1203" y="1561171"/>
              <a:ext cx="3430505" cy="21140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02EEF9-E41D-4D4D-9903-3FA12C568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24780" y="1561171"/>
              <a:ext cx="3442880" cy="2114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903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914181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Award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FD87B-2FF1-4949-A139-5472C1A9D7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9820" y="2341265"/>
            <a:ext cx="6953217" cy="3748689"/>
          </a:xfrm>
        </p:spPr>
        <p:txBody>
          <a:bodyPr/>
          <a:lstStyle/>
          <a:p>
            <a:r>
              <a:rPr lang="en-AU" dirty="0" err="1"/>
              <a:t>D&amp;C</a:t>
            </a:r>
            <a:r>
              <a:rPr lang="en-AU" dirty="0"/>
              <a:t> Contract awarded to Interflow who provided:​</a:t>
            </a:r>
          </a:p>
          <a:p>
            <a:r>
              <a:rPr lang="en-AU" dirty="0"/>
              <a:t>Innovative design using </a:t>
            </a:r>
            <a:r>
              <a:rPr lang="en-AU" dirty="0" err="1"/>
              <a:t>Channeline</a:t>
            </a:r>
            <a:r>
              <a:rPr lang="en-AU" dirty="0"/>
              <a:t> meeting </a:t>
            </a:r>
            <a:br>
              <a:rPr lang="en-AU" dirty="0"/>
            </a:br>
            <a:r>
              <a:rPr lang="en-AU" dirty="0"/>
              <a:t>all the mandatory design criteria​</a:t>
            </a:r>
          </a:p>
          <a:p>
            <a:r>
              <a:rPr lang="en-AU" dirty="0"/>
              <a:t>Construction methodology that limited the risk of environmental harm</a:t>
            </a:r>
          </a:p>
          <a:p>
            <a:r>
              <a:rPr lang="en-AU" dirty="0"/>
              <a:t>Short construction duration minimising impact to traffic​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2BC807-61A5-40CA-8A9D-B7364D8EE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8" y="1561171"/>
            <a:ext cx="3600000" cy="35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48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Site Setup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68A692-9B29-453B-B418-13DE3F5A8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5" r="12795"/>
          <a:stretch/>
        </p:blipFill>
        <p:spPr>
          <a:xfrm>
            <a:off x="4500131" y="1561171"/>
            <a:ext cx="3420000" cy="3420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8538B-6545-44A5-BD16-712F84088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4" t="48" r="19414" b="-48"/>
          <a:stretch/>
        </p:blipFill>
        <p:spPr>
          <a:xfrm>
            <a:off x="8183038" y="1561171"/>
            <a:ext cx="3420000" cy="3420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0FA34-B347-4A39-85AD-4F6C1D72C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08" r="12908"/>
          <a:stretch/>
        </p:blipFill>
        <p:spPr>
          <a:xfrm>
            <a:off x="801688" y="1561171"/>
            <a:ext cx="3420000" cy="3420000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D1C3F4-474A-4752-9443-B127F0D58744}"/>
              </a:ext>
            </a:extLst>
          </p:cNvPr>
          <p:cNvSpPr txBox="1"/>
          <p:nvPr/>
        </p:nvSpPr>
        <p:spPr>
          <a:xfrm>
            <a:off x="1094423" y="5076423"/>
            <a:ext cx="283453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solidFill>
                  <a:schemeClr val="tx2"/>
                </a:solidFill>
              </a:rPr>
              <a:t>Isolation of Outlet Structure &amp; Installation of Double Silt Curtains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01B48-EBB5-4E76-846B-ACF969BBBB48}"/>
              </a:ext>
            </a:extLst>
          </p:cNvPr>
          <p:cNvSpPr txBox="1"/>
          <p:nvPr/>
        </p:nvSpPr>
        <p:spPr>
          <a:xfrm>
            <a:off x="4792866" y="5076422"/>
            <a:ext cx="283453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AU" sz="1600" b="1">
                <a:solidFill>
                  <a:schemeClr val="tx2"/>
                </a:solidFill>
              </a:rPr>
              <a:t>Isolation of Inlet Structure</a:t>
            </a:r>
            <a:endParaRPr lang="en-AU" sz="1600" b="1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A8CE11-53BA-41E7-B6DD-2D88C362A0DE}"/>
              </a:ext>
            </a:extLst>
          </p:cNvPr>
          <p:cNvSpPr txBox="1"/>
          <p:nvPr/>
        </p:nvSpPr>
        <p:spPr>
          <a:xfrm>
            <a:off x="8475773" y="5070247"/>
            <a:ext cx="283453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AU" sz="1600" b="1">
                <a:solidFill>
                  <a:schemeClr val="tx2"/>
                </a:solidFill>
              </a:rPr>
              <a:t>Temporary Staircase at Inlet Side of Culvert</a:t>
            </a:r>
            <a:endParaRPr lang="en-A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47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Coffer Dam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2F00C-86BB-4FB9-9408-BD6C19118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9" y="1533160"/>
            <a:ext cx="2938010" cy="2207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290B8-8965-44D0-86B2-F85948417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427" y="1552962"/>
            <a:ext cx="3222029" cy="4343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5357F9-0BC9-4FDC-843E-934E70A25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88" y="3743084"/>
            <a:ext cx="2900729" cy="2153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1CD8A-8CDF-4A07-A397-FCFB833A3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416" y="3705664"/>
            <a:ext cx="2938011" cy="2191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0C7DB-D26A-4FA9-9D50-CBA56C040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417" y="1548828"/>
            <a:ext cx="2938011" cy="21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32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1310211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Removal of Marine Growth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72ED5-34D2-48D7-8F48-B98784034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41" b="13341"/>
          <a:stretch/>
        </p:blipFill>
        <p:spPr>
          <a:xfrm>
            <a:off x="801688" y="1561171"/>
            <a:ext cx="3420000" cy="3420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4744C-2060-4667-918B-D2F298D5C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" t="7176" r="818" b="19113"/>
          <a:stretch/>
        </p:blipFill>
        <p:spPr>
          <a:xfrm>
            <a:off x="4492363" y="1561171"/>
            <a:ext cx="3420000" cy="3420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982E4-4F21-4383-8F1F-DE265E58A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29" t="8711" r="2341" b="17069"/>
          <a:stretch/>
        </p:blipFill>
        <p:spPr>
          <a:xfrm>
            <a:off x="8183038" y="1561171"/>
            <a:ext cx="3420000" cy="34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7132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Rail and Winch Setup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8A8130-CDD9-47BC-A41A-B28158CE5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0" r="546"/>
          <a:stretch/>
        </p:blipFill>
        <p:spPr>
          <a:xfrm>
            <a:off x="801688" y="1561171"/>
            <a:ext cx="3600000" cy="3600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DFEC03-5B2B-498E-AC16-C2D50775F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40" r="14240"/>
          <a:stretch/>
        </p:blipFill>
        <p:spPr>
          <a:xfrm>
            <a:off x="4666936" y="1558683"/>
            <a:ext cx="3600000" cy="3600000"/>
          </a:xfrm>
          <a:prstGeom prst="ellipse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AD9E009-520C-4393-A46E-464680EAF400}"/>
              </a:ext>
            </a:extLst>
          </p:cNvPr>
          <p:cNvSpPr/>
          <p:nvPr/>
        </p:nvSpPr>
        <p:spPr>
          <a:xfrm>
            <a:off x="7170821" y="1558683"/>
            <a:ext cx="983783" cy="983783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840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99A32-3004-4451-A684-102DD72EC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4" t="-64" r="15600" b="64"/>
          <a:stretch/>
        </p:blipFill>
        <p:spPr>
          <a:xfrm>
            <a:off x="801688" y="1561171"/>
            <a:ext cx="3420000" cy="3420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FD9560-48A9-4BBA-9747-02409E040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89" r="1666" b="13858"/>
          <a:stretch/>
        </p:blipFill>
        <p:spPr>
          <a:xfrm>
            <a:off x="4492363" y="1561171"/>
            <a:ext cx="3420000" cy="3420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4F982-7733-4F30-9BF8-D5CD93275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" t="16639" r="529" b="10139"/>
          <a:stretch/>
        </p:blipFill>
        <p:spPr>
          <a:xfrm>
            <a:off x="8183038" y="1561171"/>
            <a:ext cx="3420000" cy="3420000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32DF5F9-F2F3-4F41-A217-CC751C09EF5C}"/>
              </a:ext>
            </a:extLst>
          </p:cNvPr>
          <p:cNvSpPr/>
          <p:nvPr/>
        </p:nvSpPr>
        <p:spPr>
          <a:xfrm>
            <a:off x="10406529" y="1435039"/>
            <a:ext cx="983783" cy="983783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93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4C2C0-D117-49B5-BE59-0877A5B43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0" b="12930"/>
          <a:stretch/>
        </p:blipFill>
        <p:spPr>
          <a:xfrm>
            <a:off x="801688" y="1551027"/>
            <a:ext cx="3420000" cy="3420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6C80A-4BFF-409D-B586-F83BCA317C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492" b="6404"/>
          <a:stretch/>
        </p:blipFill>
        <p:spPr>
          <a:xfrm>
            <a:off x="4492363" y="1561171"/>
            <a:ext cx="3420000" cy="3420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80878-701F-4D42-9E3B-27B8F7C5E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05" b="12005"/>
          <a:stretch/>
        </p:blipFill>
        <p:spPr>
          <a:xfrm>
            <a:off x="8183038" y="1561171"/>
            <a:ext cx="3420000" cy="34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9916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End Sealing Prior to Grouting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DB943-3D61-432A-A0B0-49BBCE618C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38674" y="2993892"/>
            <a:ext cx="5135563" cy="734557"/>
          </a:xfrm>
        </p:spPr>
        <p:txBody>
          <a:bodyPr>
            <a:normAutofit lnSpcReduction="10000"/>
          </a:bodyPr>
          <a:lstStyle/>
          <a:p>
            <a:r>
              <a:rPr lang="en-AU" dirty="0"/>
              <a:t>End seals to host structure</a:t>
            </a:r>
          </a:p>
          <a:p>
            <a:r>
              <a:rPr lang="en-AU" dirty="0"/>
              <a:t>Grout Ports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F138A-16B9-4402-BABE-C3AC9A695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3" r="3675"/>
          <a:stretch/>
        </p:blipFill>
        <p:spPr>
          <a:xfrm>
            <a:off x="801688" y="1561171"/>
            <a:ext cx="3600000" cy="3600000"/>
          </a:xfrm>
          <a:prstGeom prst="ellipse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3F9A079-95F7-4058-9C78-C47F63EF0F05}"/>
              </a:ext>
            </a:extLst>
          </p:cNvPr>
          <p:cNvSpPr/>
          <p:nvPr/>
        </p:nvSpPr>
        <p:spPr>
          <a:xfrm>
            <a:off x="3389030" y="4129263"/>
            <a:ext cx="983783" cy="983783"/>
          </a:xfrm>
          <a:prstGeom prst="ellipse">
            <a:avLst/>
          </a:prstGeom>
          <a:solidFill>
            <a:schemeClr val="accent5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534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Grouting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63278-F731-49D1-9530-F8A6AA85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81" y="1542339"/>
            <a:ext cx="4867759" cy="4089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3F46E5-26A4-45E0-ACA3-8942F6200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841" y="1542339"/>
            <a:ext cx="5935196" cy="408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Completion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CD78A-6476-4B70-8BAA-89F05A3E3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8" y="1561171"/>
            <a:ext cx="5453573" cy="3772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5066B-19A9-4C1F-BA25-A3ED1080A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681" y="1561171"/>
            <a:ext cx="5404357" cy="37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3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Outcomes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B9773E-9BDC-47DB-95E7-D1CFB2FD41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7650" y="1561171"/>
            <a:ext cx="7545388" cy="4528784"/>
          </a:xfrm>
        </p:spPr>
        <p:txBody>
          <a:bodyPr/>
          <a:lstStyle/>
          <a:p>
            <a:r>
              <a:rPr lang="en-AU" dirty="0"/>
              <a:t>Project completed successfully ​</a:t>
            </a:r>
          </a:p>
          <a:p>
            <a:r>
              <a:rPr lang="en-AU" dirty="0"/>
              <a:t>Cost effective alternative to open trench excavation methods​</a:t>
            </a:r>
          </a:p>
          <a:p>
            <a:r>
              <a:rPr lang="en-AU" dirty="0"/>
              <a:t>Less disruptive to the local community, traffic flows and the environment​</a:t>
            </a:r>
          </a:p>
          <a:p>
            <a:r>
              <a:rPr lang="en-AU" dirty="0"/>
              <a:t>Overall reduced construction duration ​- 12 days from initial mobilisation to site to demob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BC07C-86D5-406D-AAE5-1679C06A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9" y="1537790"/>
            <a:ext cx="2919202" cy="45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86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7829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F795039-00FA-4425-ADAE-BFB02988E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2" r="13308"/>
          <a:stretch/>
        </p:blipFill>
        <p:spPr>
          <a:xfrm>
            <a:off x="4666936" y="1561169"/>
            <a:ext cx="3600000" cy="3600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9ADAF0-EDDF-46F1-8766-CAB9EF6AB0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95" b="10263"/>
          <a:stretch/>
        </p:blipFill>
        <p:spPr>
          <a:xfrm>
            <a:off x="801688" y="1561171"/>
            <a:ext cx="3600000" cy="36000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4C92EB-1FAA-4E96-B7EB-E03C7E94A00E}"/>
              </a:ext>
            </a:extLst>
          </p:cNvPr>
          <p:cNvSpPr txBox="1"/>
          <p:nvPr/>
        </p:nvSpPr>
        <p:spPr>
          <a:xfrm>
            <a:off x="8532184" y="2982604"/>
            <a:ext cx="25972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AU" sz="1600" b="1" dirty="0" err="1">
                <a:solidFill>
                  <a:schemeClr val="tx2"/>
                </a:solidFill>
              </a:rPr>
              <a:t>Amarina</a:t>
            </a:r>
            <a:r>
              <a:rPr lang="en-AU" sz="1600" b="1" dirty="0">
                <a:solidFill>
                  <a:schemeClr val="tx2"/>
                </a:solidFill>
              </a:rPr>
              <a:t> Ave, Mooloolaba, Queensland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DA9AE8-766C-45D8-8D82-748CA47267D5}"/>
              </a:ext>
            </a:extLst>
          </p:cNvPr>
          <p:cNvSpPr/>
          <p:nvPr/>
        </p:nvSpPr>
        <p:spPr>
          <a:xfrm>
            <a:off x="7283153" y="4177386"/>
            <a:ext cx="983783" cy="983783"/>
          </a:xfrm>
          <a:prstGeom prst="ellipse">
            <a:avLst/>
          </a:prstGeom>
          <a:solidFill>
            <a:schemeClr val="accent6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661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5300AC8-D266-4740-BD4C-04C44D97E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52" r="21852"/>
          <a:stretch/>
        </p:blipFill>
        <p:spPr>
          <a:xfrm>
            <a:off x="5278294" y="2620641"/>
            <a:ext cx="3595029" cy="3595029"/>
          </a:xfrm>
          <a:prstGeom prst="ellipse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Site Conditions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57DA5A-FE85-437C-B5D1-B5FD7C4828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561171"/>
            <a:ext cx="4421680" cy="4528784"/>
          </a:xfrm>
        </p:spPr>
        <p:txBody>
          <a:bodyPr/>
          <a:lstStyle/>
          <a:p>
            <a:r>
              <a:rPr lang="en-AU" dirty="0"/>
              <a:t>Culvert located under the roadway</a:t>
            </a:r>
          </a:p>
          <a:p>
            <a:r>
              <a:rPr lang="en-AU" dirty="0"/>
              <a:t>District collector with 2 traffic lanes signed at 60km/hr</a:t>
            </a:r>
          </a:p>
          <a:p>
            <a:r>
              <a:rPr lang="en-AU" dirty="0"/>
              <a:t>Carriageway is 12.8m wide, 2 x 3.2m lanes and shoulder either side. </a:t>
            </a:r>
          </a:p>
          <a:p>
            <a:r>
              <a:rPr lang="en-AU" dirty="0"/>
              <a:t>Bus stop and shelter on either side. </a:t>
            </a:r>
          </a:p>
          <a:p>
            <a:r>
              <a:rPr lang="en-AU" dirty="0"/>
              <a:t>Culvert takes catchment from the Sunshine motorway, is tidal influenced and connects to the Mooloolaba Canal </a:t>
            </a:r>
          </a:p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98538-217E-4089-B034-9A4EC826F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52" r="21852"/>
          <a:stretch/>
        </p:blipFill>
        <p:spPr>
          <a:xfrm>
            <a:off x="8266936" y="252134"/>
            <a:ext cx="3595029" cy="3595029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F60C43-EB35-4B83-8CE4-3CE61B2D077B}"/>
              </a:ext>
            </a:extLst>
          </p:cNvPr>
          <p:cNvSpPr txBox="1"/>
          <p:nvPr/>
        </p:nvSpPr>
        <p:spPr>
          <a:xfrm>
            <a:off x="5658543" y="6291934"/>
            <a:ext cx="283453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solidFill>
                  <a:schemeClr val="tx2"/>
                </a:solidFill>
              </a:rPr>
              <a:t>North Bound Approach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9864B5-260C-4764-BD7A-B2B780BFA8B1}"/>
              </a:ext>
            </a:extLst>
          </p:cNvPr>
          <p:cNvSpPr txBox="1"/>
          <p:nvPr/>
        </p:nvSpPr>
        <p:spPr>
          <a:xfrm>
            <a:off x="8928249" y="3882624"/>
            <a:ext cx="275798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solidFill>
                  <a:schemeClr val="tx2"/>
                </a:solidFill>
              </a:rPr>
              <a:t>South Bound Approach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9FD4F4-F259-4E1C-997C-F130058ABD05}"/>
              </a:ext>
            </a:extLst>
          </p:cNvPr>
          <p:cNvSpPr/>
          <p:nvPr/>
        </p:nvSpPr>
        <p:spPr>
          <a:xfrm>
            <a:off x="8152598" y="475002"/>
            <a:ext cx="983783" cy="983783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1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Existing Culvert Structure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FBED40-7FCF-4609-B70D-F5BA85780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4388137"/>
            <a:ext cx="10801350" cy="1701818"/>
          </a:xfrm>
        </p:spPr>
        <p:txBody>
          <a:bodyPr>
            <a:normAutofit fontScale="55000" lnSpcReduction="20000"/>
          </a:bodyPr>
          <a:lstStyle/>
          <a:p>
            <a:r>
              <a:rPr lang="en-AU" dirty="0"/>
              <a:t>Constructed: 1975</a:t>
            </a:r>
          </a:p>
          <a:p>
            <a:r>
              <a:rPr lang="en-AU" dirty="0"/>
              <a:t>Dimensions: H2.1m x W2.1m</a:t>
            </a:r>
          </a:p>
          <a:p>
            <a:r>
              <a:rPr lang="en-AU" dirty="0"/>
              <a:t>Length: 36m</a:t>
            </a:r>
          </a:p>
          <a:p>
            <a:r>
              <a:rPr lang="en-AU" dirty="0"/>
              <a:t>Split into 3 Sections:</a:t>
            </a:r>
          </a:p>
          <a:p>
            <a:pPr marL="266700"/>
            <a:r>
              <a:rPr lang="en-AU" dirty="0"/>
              <a:t>Unit 1 – Cast </a:t>
            </a:r>
            <a:r>
              <a:rPr lang="en-AU" dirty="0" err="1"/>
              <a:t>Insitu</a:t>
            </a:r>
            <a:r>
              <a:rPr lang="en-AU" dirty="0"/>
              <a:t> 18.2m</a:t>
            </a:r>
          </a:p>
          <a:p>
            <a:pPr marL="266700"/>
            <a:r>
              <a:rPr lang="en-AU" dirty="0"/>
              <a:t>Unit 2 – Precast 1.3m</a:t>
            </a:r>
          </a:p>
          <a:p>
            <a:pPr marL="266700"/>
            <a:r>
              <a:rPr lang="en-AU" dirty="0"/>
              <a:t>Unit 3 – Cast </a:t>
            </a:r>
            <a:r>
              <a:rPr lang="en-AU" dirty="0" err="1"/>
              <a:t>Insitu</a:t>
            </a:r>
            <a:r>
              <a:rPr lang="en-AU" dirty="0"/>
              <a:t> 16.6m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B2CEF-BEF2-4D4D-8C98-086FEF706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63" y="1561171"/>
            <a:ext cx="5400000" cy="2816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B9E951-93A5-470B-95E2-CB144BDA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87" y="1572132"/>
            <a:ext cx="5400000" cy="28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9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Culvert Inlet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42498A-C741-439C-A886-187CB699A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90" t="122" r="24714" b="-122"/>
          <a:stretch/>
        </p:blipFill>
        <p:spPr>
          <a:xfrm>
            <a:off x="801688" y="1571900"/>
            <a:ext cx="3600000" cy="36000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4B636-BF6D-4384-A502-D412B14A4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75" r="21875"/>
          <a:stretch/>
        </p:blipFill>
        <p:spPr>
          <a:xfrm>
            <a:off x="4666936" y="1558683"/>
            <a:ext cx="3600000" cy="3600000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DEAAF9-BD7E-4980-8AB9-172140FBF824}"/>
              </a:ext>
            </a:extLst>
          </p:cNvPr>
          <p:cNvSpPr txBox="1"/>
          <p:nvPr/>
        </p:nvSpPr>
        <p:spPr>
          <a:xfrm>
            <a:off x="1181936" y="5236107"/>
            <a:ext cx="283453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solidFill>
                  <a:schemeClr val="tx2"/>
                </a:solidFill>
              </a:rPr>
              <a:t>Inlet Structure – East Towards Canal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F1B53F-9BD5-47EE-91C4-48D582D79D62}"/>
              </a:ext>
            </a:extLst>
          </p:cNvPr>
          <p:cNvSpPr txBox="1"/>
          <p:nvPr/>
        </p:nvSpPr>
        <p:spPr>
          <a:xfrm>
            <a:off x="4514154" y="5236107"/>
            <a:ext cx="39055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solidFill>
                  <a:schemeClr val="tx2"/>
                </a:solidFill>
              </a:rPr>
              <a:t>Water Way Inlet Side – West, Towards Sunshine Coast Motorway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2BE4F8-FB8A-4308-84C8-A9AF25EED5E9}"/>
              </a:ext>
            </a:extLst>
          </p:cNvPr>
          <p:cNvSpPr/>
          <p:nvPr/>
        </p:nvSpPr>
        <p:spPr>
          <a:xfrm>
            <a:off x="7387810" y="1811452"/>
            <a:ext cx="983783" cy="983783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8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556C31-DCF1-472E-B48E-6C6DE8E4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8" y="1561171"/>
            <a:ext cx="5400000" cy="3040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9F301-659A-4ECD-BBAA-0AC33922B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038" y="1561167"/>
            <a:ext cx="5400000" cy="3040005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Culvert Outlet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69B169-4095-42B8-A75B-60C7FAD021DE}"/>
              </a:ext>
            </a:extLst>
          </p:cNvPr>
          <p:cNvSpPr txBox="1"/>
          <p:nvPr/>
        </p:nvSpPr>
        <p:spPr>
          <a:xfrm>
            <a:off x="1835579" y="4667231"/>
            <a:ext cx="333221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AU" sz="1600" b="1" dirty="0">
                <a:solidFill>
                  <a:schemeClr val="tx2"/>
                </a:solidFill>
              </a:rPr>
              <a:t>Outlet Structure – Into Canal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E9365-772F-4221-87D6-6B5EF10CBE78}"/>
              </a:ext>
            </a:extLst>
          </p:cNvPr>
          <p:cNvSpPr txBox="1"/>
          <p:nvPr/>
        </p:nvSpPr>
        <p:spPr>
          <a:xfrm>
            <a:off x="6950256" y="4667231"/>
            <a:ext cx="390556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AU" sz="1600" b="1">
                <a:solidFill>
                  <a:schemeClr val="tx2"/>
                </a:solidFill>
              </a:rPr>
              <a:t>Water Way Outlet Side – Into Canal </a:t>
            </a:r>
            <a:endParaRPr lang="en-A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9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3E61C21-2A60-4558-9C89-3950CEBE4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Culvert Condition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C8DD5-4827-4CAE-B083-C2930825AB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E5907-E9EE-46E3-9815-0E76AD071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7" t="191" r="-6017" b="-191"/>
          <a:stretch/>
        </p:blipFill>
        <p:spPr>
          <a:xfrm>
            <a:off x="800507" y="1561171"/>
            <a:ext cx="7612636" cy="4285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DE8DD2-B8AE-496B-AE6B-7B5794DF1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565" y="1561171"/>
            <a:ext cx="3799654" cy="2139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B3E614-D7CE-4000-BDE4-B11F256F3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565" y="3700236"/>
            <a:ext cx="3798473" cy="21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568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53b97b-cfb5-43fb-98c8-420dca68bc0c">
      <UserInfo>
        <DisplayName>Katrina Guy</DisplayName>
        <AccountId>19</AccountId>
        <AccountType/>
      </UserInfo>
      <UserInfo>
        <DisplayName>Gillian Blythe</DisplayName>
        <AccountId>145</AccountId>
        <AccountType/>
      </UserInfo>
    </SharedWithUsers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B19568-55C3-4BC3-A428-7D9D689C7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f58d84-5e20-4a41-aa73-0a6f7670ae44"/>
    <ds:schemaRef ds:uri="ed53b97b-cfb5-43fb-98c8-420dca68b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B8B422-5282-451E-8EED-F88E351792B4}">
  <ds:schemaRefs>
    <ds:schemaRef ds:uri="1bf58d84-5e20-4a41-aa73-0a6f7670ae44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ed53b97b-cfb5-43fb-98c8-420dca68bc0c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368C8F2-30F3-448A-B03E-9A940E33D1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4372</TotalTime>
  <Words>2780</Words>
  <Application>Microsoft Office PowerPoint</Application>
  <PresentationFormat>Widescreen</PresentationFormat>
  <Paragraphs>291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Century Gothic</vt:lpstr>
      <vt:lpstr>Proxima Nova</vt:lpstr>
      <vt:lpstr>Title Slide</vt:lpstr>
      <vt:lpstr>Content Slides</vt:lpstr>
      <vt:lpstr>PowerPoint Presentation</vt:lpstr>
      <vt:lpstr>PowerPoint Presentation</vt:lpstr>
      <vt:lpstr>Project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Renewal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Channeline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 Elwood</dc:creator>
  <cp:lastModifiedBy>Cory Higgins</cp:lastModifiedBy>
  <cp:revision>16</cp:revision>
  <dcterms:created xsi:type="dcterms:W3CDTF">2022-05-04T02:33:18Z</dcterms:created>
  <dcterms:modified xsi:type="dcterms:W3CDTF">2022-10-18T00:57:14Z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MediaServiceImageTags">
    <vt:lpwstr/>
  </property>
</Properties>
</file>